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6" r:id="rId1"/>
    <p:sldMasterId id="2147484037" r:id="rId2"/>
    <p:sldMasterId id="2147484052" r:id="rId3"/>
  </p:sldMasterIdLst>
  <p:notesMasterIdLst>
    <p:notesMasterId r:id="rId30"/>
  </p:notesMasterIdLst>
  <p:sldIdLst>
    <p:sldId id="1339" r:id="rId4"/>
    <p:sldId id="847" r:id="rId5"/>
    <p:sldId id="1072" r:id="rId6"/>
    <p:sldId id="1562" r:id="rId7"/>
    <p:sldId id="1669" r:id="rId8"/>
    <p:sldId id="882" r:id="rId9"/>
    <p:sldId id="883" r:id="rId10"/>
    <p:sldId id="1638" r:id="rId11"/>
    <p:sldId id="1642" r:id="rId12"/>
    <p:sldId id="1665" r:id="rId13"/>
    <p:sldId id="1641" r:id="rId14"/>
    <p:sldId id="884" r:id="rId15"/>
    <p:sldId id="1563" r:id="rId16"/>
    <p:sldId id="885" r:id="rId17"/>
    <p:sldId id="886" r:id="rId18"/>
    <p:sldId id="1671" r:id="rId19"/>
    <p:sldId id="1561" r:id="rId20"/>
    <p:sldId id="1670" r:id="rId21"/>
    <p:sldId id="1564" r:id="rId22"/>
    <p:sldId id="1565" r:id="rId23"/>
    <p:sldId id="1666" r:id="rId24"/>
    <p:sldId id="1566" r:id="rId25"/>
    <p:sldId id="1567" r:id="rId26"/>
    <p:sldId id="1568" r:id="rId27"/>
    <p:sldId id="1667" r:id="rId28"/>
    <p:sldId id="1569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6600"/>
    <a:srgbClr val="FFFF00"/>
    <a:srgbClr val="866600"/>
    <a:srgbClr val="AAE600"/>
    <a:srgbClr val="A2CCE8"/>
    <a:srgbClr val="FF0000"/>
    <a:srgbClr val="16165D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85952" autoAdjust="0"/>
  </p:normalViewPr>
  <p:slideViewPr>
    <p:cSldViewPr>
      <p:cViewPr varScale="1">
        <p:scale>
          <a:sx n="71" d="100"/>
          <a:sy n="71" d="100"/>
        </p:scale>
        <p:origin x="15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+mj-lt"/>
              <a:buNone/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2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5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525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77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03300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39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20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612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362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129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3434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4C59BA-6A7C-45AD-A746-772E6AAD0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74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7A5987-600E-D54D-B054-67531A0D6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096000" cy="365125"/>
          </a:xfrm>
          <a:prstGeom prst="rect">
            <a:avLst/>
          </a:prstGeom>
        </p:spPr>
        <p:txBody>
          <a:bodyPr anchor="ctr"/>
          <a:lstStyle>
            <a:lvl1pPr>
              <a:defRPr lang="fr-CH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CH"/>
              <a:t>FOIS 2014 | September 24, 2014 | S. Seppälä, B. Smith and W. Ceusters</a:t>
            </a:r>
          </a:p>
        </p:txBody>
      </p:sp>
    </p:spTree>
    <p:extLst>
      <p:ext uri="{BB962C8B-B14F-4D97-AF65-F5344CB8AC3E}">
        <p14:creationId xmlns:p14="http://schemas.microsoft.com/office/powerpoint/2010/main" val="136233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946" y="6555381"/>
            <a:ext cx="457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7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7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4341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273746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415631/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rowser.ihtsdotools.org/?perspective=full&amp;conceptId1=404684003&amp;edition=MAIN/2021-07-31&amp;release=&amp;languages=en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rowser.ihtsdotools.org/?perspective=full&amp;conceptId1=138389411000119105&amp;edition=MAIN/2021-07-31&amp;release=&amp;languages=en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rowser.ihtsdotools.org/?perspective=full&amp;conceptId1=22298006&amp;edition=MAIN/2021-07-31&amp;release=&amp;languages=en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rowser.ihtsdotools.org/?perspective=full&amp;conceptId1=840539006&amp;edition=MAIN/2021-07-31&amp;release=&amp;languages=en" TargetMode="External"/><Relationship Id="rId2" Type="http://schemas.openxmlformats.org/officeDocument/2006/relationships/hyperlink" Target="https://browser.ihtsdotools.org/?perspective=full&amp;conceptId1=234360003&amp;edition=MAIN/2021-07-31&amp;release=&amp;languages=en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rowser.ihtsdotools.org/?perspective=full&amp;conceptId1=138389411000119105&amp;edition=MAIN/2021-07-31&amp;release=&amp;languages=en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browser.ihtsdotools.org/?perspective=full&amp;conceptId1=22298006&amp;edition=MAIN/2021-07-31&amp;release=&amp;languages=en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895600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000" dirty="0"/>
              <a:t>Clarity in Language I</a:t>
            </a:r>
            <a:br>
              <a:rPr lang="en-US" sz="3200" dirty="0"/>
            </a:br>
            <a:r>
              <a:rPr lang="en-US" sz="3200" dirty="0" err="1"/>
              <a:t>Snomed</a:t>
            </a:r>
            <a:r>
              <a:rPr lang="en-US" sz="3200" dirty="0"/>
              <a:t> CT</a:t>
            </a:r>
            <a:br>
              <a:rPr lang="en-US" sz="3200" dirty="0"/>
            </a:br>
            <a:br>
              <a:rPr lang="en-US" sz="3200" dirty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BMI199: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Biomedical Informatics?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15, 2021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>
                <a:ea typeface="ＭＳ 明朝" pitchFamily="49" charset="-128"/>
              </a:rPr>
              <a:t>Center</a:t>
            </a:r>
            <a:r>
              <a:rPr lang="en-GB" altLang="ja-JP" sz="1800" i="1" dirty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2FED-1C64-41ED-9B08-2FF9B50A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Taxonomic tree as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A52B-8046-4344-A985-F252E1BFC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A1DB-4D91-4C17-93AD-3991D4114D22}"/>
              </a:ext>
            </a:extLst>
          </p:cNvPr>
          <p:cNvSpPr txBox="1"/>
          <p:nvPr/>
        </p:nvSpPr>
        <p:spPr>
          <a:xfrm>
            <a:off x="6013920" y="1557307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6283-BC8A-4EF9-AEA2-FDE4D4E59749}"/>
              </a:ext>
            </a:extLst>
          </p:cNvPr>
          <p:cNvSpPr txBox="1"/>
          <p:nvPr/>
        </p:nvSpPr>
        <p:spPr>
          <a:xfrm>
            <a:off x="4108038" y="2667000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4C644-45DA-4C2C-A7DA-C2FB1486EB52}"/>
              </a:ext>
            </a:extLst>
          </p:cNvPr>
          <p:cNvSpPr txBox="1"/>
          <p:nvPr/>
        </p:nvSpPr>
        <p:spPr>
          <a:xfrm>
            <a:off x="2825801" y="3848252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ABBB7-2437-41A7-93C4-BC4070DEDBAC}"/>
              </a:ext>
            </a:extLst>
          </p:cNvPr>
          <p:cNvSpPr txBox="1"/>
          <p:nvPr/>
        </p:nvSpPr>
        <p:spPr>
          <a:xfrm>
            <a:off x="5181325" y="3848252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D00B6-8AC5-40D8-8F3F-FAF7C6DE7D95}"/>
              </a:ext>
            </a:extLst>
          </p:cNvPr>
          <p:cNvSpPr txBox="1"/>
          <p:nvPr/>
        </p:nvSpPr>
        <p:spPr>
          <a:xfrm>
            <a:off x="189377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396E4-F046-4DCD-A62C-6EE05EC19D93}"/>
              </a:ext>
            </a:extLst>
          </p:cNvPr>
          <p:cNvSpPr txBox="1"/>
          <p:nvPr/>
        </p:nvSpPr>
        <p:spPr>
          <a:xfrm>
            <a:off x="356938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951D-6D36-4B27-8A8A-B82F9525A7E3}"/>
              </a:ext>
            </a:extLst>
          </p:cNvPr>
          <p:cNvSpPr txBox="1"/>
          <p:nvPr/>
        </p:nvSpPr>
        <p:spPr>
          <a:xfrm>
            <a:off x="5238232" y="5178993"/>
            <a:ext cx="34496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F91D45-72B9-4278-BEF8-D0D3D2EB49F3}"/>
              </a:ext>
            </a:extLst>
          </p:cNvPr>
          <p:cNvSpPr/>
          <p:nvPr/>
        </p:nvSpPr>
        <p:spPr bwMode="auto">
          <a:xfrm>
            <a:off x="990600" y="1447800"/>
            <a:ext cx="6400800" cy="5181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97C2921-0718-493E-84D4-D3B845EA8E5F}"/>
              </a:ext>
            </a:extLst>
          </p:cNvPr>
          <p:cNvSpPr/>
          <p:nvPr/>
        </p:nvSpPr>
        <p:spPr bwMode="auto">
          <a:xfrm>
            <a:off x="1295400" y="2362200"/>
            <a:ext cx="5257800" cy="4129768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592EDC-48E2-432B-857A-4D917C103A2F}"/>
              </a:ext>
            </a:extLst>
          </p:cNvPr>
          <p:cNvSpPr/>
          <p:nvPr/>
        </p:nvSpPr>
        <p:spPr bwMode="auto">
          <a:xfrm>
            <a:off x="4829080" y="3581400"/>
            <a:ext cx="1184839" cy="2514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B6379CD-69B6-43E6-8BEE-86903267B1CE}"/>
              </a:ext>
            </a:extLst>
          </p:cNvPr>
          <p:cNvSpPr/>
          <p:nvPr/>
        </p:nvSpPr>
        <p:spPr bwMode="auto">
          <a:xfrm>
            <a:off x="1524000" y="3581400"/>
            <a:ext cx="2765799" cy="26670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8F9E5FE-3430-4356-A3C8-3C9B8F5384E3}"/>
              </a:ext>
            </a:extLst>
          </p:cNvPr>
          <p:cNvSpPr/>
          <p:nvPr/>
        </p:nvSpPr>
        <p:spPr bwMode="auto">
          <a:xfrm>
            <a:off x="4981481" y="4953000"/>
            <a:ext cx="809720" cy="990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CBE7E21-534F-4307-89F4-ADCD25196B42}"/>
              </a:ext>
            </a:extLst>
          </p:cNvPr>
          <p:cNvSpPr/>
          <p:nvPr/>
        </p:nvSpPr>
        <p:spPr bwMode="auto">
          <a:xfrm>
            <a:off x="3381280" y="4953000"/>
            <a:ext cx="809720" cy="990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873CDC-A46C-44EA-A040-5D3D33E736A4}"/>
              </a:ext>
            </a:extLst>
          </p:cNvPr>
          <p:cNvSpPr/>
          <p:nvPr/>
        </p:nvSpPr>
        <p:spPr bwMode="auto">
          <a:xfrm>
            <a:off x="1752600" y="4953000"/>
            <a:ext cx="809720" cy="990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2FED-1C64-41ED-9B08-2FF9B50A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Taxonomic tree with </a:t>
            </a:r>
            <a:r>
              <a:rPr lang="en-US" sz="3400" dirty="0">
                <a:solidFill>
                  <a:srgbClr val="1FE115"/>
                </a:solidFill>
              </a:rPr>
              <a:t>non-taxonomic 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A52B-8046-4344-A985-F252E1BFC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A1DB-4D91-4C17-93AD-3991D4114D22}"/>
              </a:ext>
            </a:extLst>
          </p:cNvPr>
          <p:cNvSpPr txBox="1"/>
          <p:nvPr/>
        </p:nvSpPr>
        <p:spPr>
          <a:xfrm>
            <a:off x="4642320" y="1557307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6283-BC8A-4EF9-AEA2-FDE4D4E59749}"/>
              </a:ext>
            </a:extLst>
          </p:cNvPr>
          <p:cNvSpPr txBox="1"/>
          <p:nvPr/>
        </p:nvSpPr>
        <p:spPr>
          <a:xfrm>
            <a:off x="2736438" y="2667000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E26A9-A6C5-425E-AAA4-54F0557FC3E2}"/>
              </a:ext>
            </a:extLst>
          </p:cNvPr>
          <p:cNvSpPr txBox="1"/>
          <p:nvPr/>
        </p:nvSpPr>
        <p:spPr>
          <a:xfrm>
            <a:off x="6730781" y="2628341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4C644-45DA-4C2C-A7DA-C2FB1486EB52}"/>
              </a:ext>
            </a:extLst>
          </p:cNvPr>
          <p:cNvSpPr txBox="1"/>
          <p:nvPr/>
        </p:nvSpPr>
        <p:spPr>
          <a:xfrm>
            <a:off x="1454201" y="3848252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ABBB7-2437-41A7-93C4-BC4070DEDBAC}"/>
              </a:ext>
            </a:extLst>
          </p:cNvPr>
          <p:cNvSpPr txBox="1"/>
          <p:nvPr/>
        </p:nvSpPr>
        <p:spPr>
          <a:xfrm>
            <a:off x="3809725" y="3848252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D1B1D-3767-48DA-96C0-2CFCB5BAA408}"/>
              </a:ext>
            </a:extLst>
          </p:cNvPr>
          <p:cNvSpPr txBox="1"/>
          <p:nvPr/>
        </p:nvSpPr>
        <p:spPr>
          <a:xfrm>
            <a:off x="6754025" y="3848252"/>
            <a:ext cx="43473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D00B6-8AC5-40D8-8F3F-FAF7C6DE7D95}"/>
              </a:ext>
            </a:extLst>
          </p:cNvPr>
          <p:cNvSpPr txBox="1"/>
          <p:nvPr/>
        </p:nvSpPr>
        <p:spPr>
          <a:xfrm>
            <a:off x="52217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396E4-F046-4DCD-A62C-6EE05EC19D93}"/>
              </a:ext>
            </a:extLst>
          </p:cNvPr>
          <p:cNvSpPr txBox="1"/>
          <p:nvPr/>
        </p:nvSpPr>
        <p:spPr>
          <a:xfrm>
            <a:off x="219778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951D-6D36-4B27-8A8A-B82F9525A7E3}"/>
              </a:ext>
            </a:extLst>
          </p:cNvPr>
          <p:cNvSpPr txBox="1"/>
          <p:nvPr/>
        </p:nvSpPr>
        <p:spPr>
          <a:xfrm>
            <a:off x="3866632" y="5178993"/>
            <a:ext cx="34496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2906D-10F4-40E5-A590-6D57F163E3AE}"/>
              </a:ext>
            </a:extLst>
          </p:cNvPr>
          <p:cNvSpPr txBox="1"/>
          <p:nvPr/>
        </p:nvSpPr>
        <p:spPr>
          <a:xfrm>
            <a:off x="5123542" y="5178993"/>
            <a:ext cx="38985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7D3AA-312B-4138-906F-1B498DC4F64D}"/>
              </a:ext>
            </a:extLst>
          </p:cNvPr>
          <p:cNvSpPr txBox="1"/>
          <p:nvPr/>
        </p:nvSpPr>
        <p:spPr>
          <a:xfrm>
            <a:off x="6719560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30861D-3110-42EE-84E1-161A76721CDC}"/>
              </a:ext>
            </a:extLst>
          </p:cNvPr>
          <p:cNvSpPr txBox="1"/>
          <p:nvPr/>
        </p:nvSpPr>
        <p:spPr>
          <a:xfrm>
            <a:off x="8199686" y="5178993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0CE850-F1EA-4276-BCFE-D72CD560B2E6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 bwMode="auto">
          <a:xfrm flipV="1">
            <a:off x="2965828" y="2142082"/>
            <a:ext cx="1917103" cy="5249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0B1161-D0AD-468F-8D6B-A0CFBB86E61B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 bwMode="auto">
          <a:xfrm flipH="1" flipV="1">
            <a:off x="4882931" y="2142082"/>
            <a:ext cx="2088461" cy="4862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16372D-882F-49C6-B89B-F962F1F99507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 bwMode="auto">
          <a:xfrm flipV="1">
            <a:off x="1694812" y="3251775"/>
            <a:ext cx="1271016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967A02-7577-4FBD-BA19-B8F9DF2618B0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 bwMode="auto">
          <a:xfrm flipH="1" flipV="1">
            <a:off x="2965828" y="3251775"/>
            <a:ext cx="1073287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074F62-E822-4538-BFB0-14EE17ADA61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71392" y="3213116"/>
            <a:ext cx="0" cy="5847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BC005B-526A-4038-ABA8-13D9E1CCF60B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 bwMode="auto">
          <a:xfrm flipV="1">
            <a:off x="774011" y="4433027"/>
            <a:ext cx="920801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5E7F58-CFC2-4174-83EF-96C518ACF7A4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 bwMode="auto">
          <a:xfrm flipH="1" flipV="1">
            <a:off x="1694812" y="4433027"/>
            <a:ext cx="754809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C07256-BA99-4807-9DC6-5DAF328E99F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9115" y="4483388"/>
            <a:ext cx="0" cy="6956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89A029F-5F56-4DEB-A3B4-5DBAB0FF1ADD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 flipV="1">
            <a:off x="5318467" y="4433027"/>
            <a:ext cx="1652925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EE42074-6E63-478A-8C75-EF31A35939CD}"/>
              </a:ext>
            </a:extLst>
          </p:cNvPr>
          <p:cNvCxnSpPr>
            <a:cxnSpLocks/>
          </p:cNvCxnSpPr>
          <p:nvPr/>
        </p:nvCxnSpPr>
        <p:spPr bwMode="auto">
          <a:xfrm flipV="1">
            <a:off x="6971392" y="4382666"/>
            <a:ext cx="0" cy="7963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C2571EC-32D4-45B4-91FF-6786E16D6D8D}"/>
              </a:ext>
            </a:extLst>
          </p:cNvPr>
          <p:cNvCxnSpPr>
            <a:cxnSpLocks/>
            <a:stCxn id="17" idx="0"/>
            <a:endCxn id="11" idx="2"/>
          </p:cNvCxnSpPr>
          <p:nvPr/>
        </p:nvCxnSpPr>
        <p:spPr bwMode="auto">
          <a:xfrm flipH="1" flipV="1">
            <a:off x="6971392" y="4433027"/>
            <a:ext cx="1457684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95E6B0-77D4-4DB1-88D5-BB8FC0CF9D3B}"/>
              </a:ext>
            </a:extLst>
          </p:cNvPr>
          <p:cNvCxnSpPr>
            <a:cxnSpLocks/>
          </p:cNvCxnSpPr>
          <p:nvPr/>
        </p:nvCxnSpPr>
        <p:spPr bwMode="auto">
          <a:xfrm>
            <a:off x="4268505" y="4140639"/>
            <a:ext cx="24855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A27ACA-1FB4-4469-8E10-4CEBAA819143}"/>
              </a:ext>
            </a:extLst>
          </p:cNvPr>
          <p:cNvCxnSpPr>
            <a:cxnSpLocks/>
          </p:cNvCxnSpPr>
          <p:nvPr/>
        </p:nvCxnSpPr>
        <p:spPr bwMode="auto">
          <a:xfrm>
            <a:off x="2701453" y="5471380"/>
            <a:ext cx="116517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8318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52900" y="3368107"/>
            <a:ext cx="8610600" cy="762000"/>
          </a:xfrm>
        </p:spPr>
        <p:txBody>
          <a:bodyPr/>
          <a:lstStyle/>
          <a:p>
            <a:r>
              <a:rPr lang="en-US" dirty="0"/>
              <a:t>SNOMED CT Relationships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7772400" cy="62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3F0A-7169-40EC-AC19-0EB65D92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762000"/>
            <a:ext cx="2362200" cy="762000"/>
          </a:xfrm>
        </p:spPr>
        <p:txBody>
          <a:bodyPr/>
          <a:lstStyle/>
          <a:p>
            <a:r>
              <a:rPr lang="en-US" dirty="0"/>
              <a:t>Use of taxonomy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A5D09-66B6-4405-B316-F4CDD0C8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5715000" cy="624163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5F99604-FB67-4C0B-BFEE-CE300AC06E7A}"/>
              </a:ext>
            </a:extLst>
          </p:cNvPr>
          <p:cNvSpPr/>
          <p:nvPr/>
        </p:nvSpPr>
        <p:spPr bwMode="auto">
          <a:xfrm flipH="1" flipV="1">
            <a:off x="3581400" y="5400152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795C85F-AD08-4B80-B497-73F4BB169ECE}"/>
              </a:ext>
            </a:extLst>
          </p:cNvPr>
          <p:cNvSpPr/>
          <p:nvPr/>
        </p:nvSpPr>
        <p:spPr bwMode="auto">
          <a:xfrm flipH="1" flipV="1">
            <a:off x="3581400" y="4144944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9E5B038-DCB4-41BA-8C96-B2C5E6569384}"/>
              </a:ext>
            </a:extLst>
          </p:cNvPr>
          <p:cNvSpPr/>
          <p:nvPr/>
        </p:nvSpPr>
        <p:spPr bwMode="auto">
          <a:xfrm flipH="1" flipV="1">
            <a:off x="3581400" y="2895600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4CEDA41-1193-441D-BFDC-AA3E7D7EC472}"/>
              </a:ext>
            </a:extLst>
          </p:cNvPr>
          <p:cNvSpPr/>
          <p:nvPr/>
        </p:nvSpPr>
        <p:spPr bwMode="auto">
          <a:xfrm flipH="1" flipV="1">
            <a:off x="3581400" y="1524000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6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SNOMED CT Defining relationships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1"/>
            <a:ext cx="8686800" cy="4272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IHTSDO. SNOMED CT Starter Guide July 2014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5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SNOMED CT’s Description Logic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41" y="1524000"/>
            <a:ext cx="754711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IHTSDO. SNOMED CT Starter Guide July 2014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AA47-3AEB-4AF4-B636-06B895BA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for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F50EB-AC89-42E6-9361-E5EAE17D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Cimino, J.J., </a:t>
            </a:r>
          </a:p>
          <a:p>
            <a:r>
              <a:rPr lang="en-US" dirty="0"/>
              <a:t>Desiderata for controlled medical vocabularies in the twenty-first century. </a:t>
            </a:r>
          </a:p>
          <a:p>
            <a:r>
              <a:rPr lang="en-US" dirty="0"/>
              <a:t>Methods Inf Med, 1998. 37(4-5): p. 394-403.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https://www.ncbi.nlm.nih.gov/pmc/articles/PMC3415631/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60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FF6AC-2D9D-4C99-9879-74BA7BED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C996D8-6C86-4759-9A09-36213E39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A6</a:t>
            </a:r>
            <a:r>
              <a:rPr lang="en-US" dirty="0"/>
              <a:t>. Students will organize themselves to form four groups of </a:t>
            </a:r>
            <a:r>
              <a:rPr lang="en-US" dirty="0" err="1"/>
              <a:t>atmost</a:t>
            </a:r>
            <a:r>
              <a:rPr lang="en-US" dirty="0"/>
              <a:t> 7 persons. Each group will collaborate on-line to perform a different and focused analysis on the presence of </a:t>
            </a:r>
            <a:r>
              <a:rPr lang="en-US" dirty="0" err="1"/>
              <a:t>covid</a:t>
            </a:r>
            <a:r>
              <a:rPr lang="en-US" dirty="0"/>
              <a:t> 19 terms in SNOMED CT (</a:t>
            </a:r>
            <a:r>
              <a:rPr lang="en-US" sz="1800" dirty="0">
                <a:hlinkClick r:id="rId2"/>
              </a:rPr>
              <a:t>https://browser.ihtsdotools.org/?perspective=full&amp;conceptId1=404684003&amp;edition=MAIN/2021-07-31&amp;release=&amp;languages=en</a:t>
            </a:r>
            <a:r>
              <a:rPr lang="en-US" sz="1800" dirty="0"/>
              <a:t> </a:t>
            </a:r>
            <a:r>
              <a:rPr lang="en-US" dirty="0"/>
              <a:t>) following instructions provided in </a:t>
            </a:r>
            <a:r>
              <a:rPr lang="en-US" b="1" dirty="0"/>
              <a:t>C7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student of each group will send me the results, thereby clearly identifying the students who participated and who will present in class, </a:t>
            </a:r>
            <a:r>
              <a:rPr lang="en-US" dirty="0">
                <a:solidFill>
                  <a:srgbClr val="FFFF00"/>
                </a:solidFill>
              </a:rPr>
              <a:t>in a document of type indicated per group</a:t>
            </a:r>
            <a:r>
              <a:rPr lang="en-US" dirty="0"/>
              <a:t> to wceusters@gmail.com not later than Oct 20 – 1PM, cc-</a:t>
            </a:r>
            <a:r>
              <a:rPr lang="en-US" dirty="0" err="1"/>
              <a:t>ing</a:t>
            </a:r>
            <a:r>
              <a:rPr lang="en-US" dirty="0"/>
              <a:t> all students who collaborated in the group.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41C8F-0C97-4F29-994A-710A78483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C22F-D51C-4977-9B74-E0B01CDC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Purpose: acquire some useful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9967-38E3-42EF-B57F-9C9EAC2AD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Drawing </a:t>
            </a:r>
            <a:r>
              <a:rPr lang="en-US" dirty="0"/>
              <a:t>conclusions and argumentation thereof;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do’s and don’ts in working with Excel/Word files;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Produce clean, good-looking and correct work;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instructions as examples, but possibly find other and perhaps better ways;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Understanding graphs as a knowledge representation;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able to work with the biggest and best formal medical terminology in the world: </a:t>
            </a:r>
            <a:r>
              <a:rPr lang="en-US" dirty="0" err="1"/>
              <a:t>Snomed</a:t>
            </a:r>
            <a:r>
              <a:rPr lang="en-US" dirty="0"/>
              <a:t> 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Keeping track of where you are in a task;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Divide work in a team so as to minimize effort, yet build in mechanisms for quality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EBB63-1C1A-4B63-A146-75DC88D74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5DAE-D9DB-4BD8-ADA1-7F47CD0B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762000"/>
            <a:ext cx="2362200" cy="762000"/>
          </a:xfrm>
        </p:spPr>
        <p:txBody>
          <a:bodyPr/>
          <a:lstStyle/>
          <a:p>
            <a:r>
              <a:rPr lang="en-US" dirty="0"/>
              <a:t>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D647D-D036-4FCD-9091-B7104D8A1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C4AE9-D07B-4E86-A082-C3D024B4A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D2DE5-632E-429B-B088-32DA3373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3651"/>
            <a:ext cx="6477000" cy="6264349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C37D5D09-83ED-4119-8129-BCF70032ACBD}"/>
              </a:ext>
            </a:extLst>
          </p:cNvPr>
          <p:cNvSpPr/>
          <p:nvPr/>
        </p:nvSpPr>
        <p:spPr bwMode="auto">
          <a:xfrm rot="5554281">
            <a:off x="4876860" y="-1044751"/>
            <a:ext cx="380999" cy="403296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2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Semiotic / semantic triangle</a:t>
            </a:r>
            <a:br>
              <a:rPr lang="en-US" dirty="0"/>
            </a:br>
            <a:r>
              <a:rPr lang="en-US" dirty="0"/>
              <a:t>(Ogden &amp; Richards, 1923:</a:t>
            </a:r>
            <a:br>
              <a:rPr lang="en-US" dirty="0"/>
            </a:br>
            <a:r>
              <a:rPr lang="en-US" dirty="0"/>
              <a:t>The meaning of ‘meaning’)</a:t>
            </a:r>
            <a:endParaRPr lang="en-US" i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7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889C-7D1D-4CF1-BA9E-CEC7300D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5381-C0E0-4863-B7D7-B6A877848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the concept</a:t>
            </a:r>
          </a:p>
          <a:p>
            <a:pPr marL="457200" lvl="1" indent="0">
              <a:buNone/>
            </a:pPr>
            <a:r>
              <a:rPr lang="en-US" dirty="0"/>
              <a:t>‘</a:t>
            </a:r>
            <a:r>
              <a:rPr lang="en-US" i="1" dirty="0"/>
              <a:t>Acute bronchitis caused by Severe acute respiratory syndrome coronavirus 2 (disorder)’</a:t>
            </a:r>
          </a:p>
          <a:p>
            <a:pPr marL="457200" lvl="1" indent="0">
              <a:buNone/>
            </a:pPr>
            <a:r>
              <a:rPr lang="en-US" sz="1600" dirty="0">
                <a:hlinkClick r:id="rId2"/>
              </a:rPr>
              <a:t>https://browser.ihtsdotools.org/?perspective=full&amp;conceptId1=138389411000119105&amp;edition=MAIN/2021-07-31&amp;release=&amp;languages=en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 up the complete taxonomy up to ‘Disease (disorder)’ under the ‘inferred’ perspective.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Ignore all parents ending with ‘(finding)’.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 </a:t>
            </a:r>
            <a:r>
              <a:rPr lang="en-US" dirty="0">
                <a:solidFill>
                  <a:srgbClr val="FFFF00"/>
                </a:solidFill>
              </a:rPr>
              <a:t>Excel spreadsheet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Suggestion: it is easy to make mistakes. Therefor, each one of you should do it, compare results, then correct.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8CD7-A53D-4C7A-B8A2-648403DF6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44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BFA0-BF3B-4332-84CC-56818313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Group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5BDDD-049A-4C7B-A074-7D2DDAAE9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https://browser.ihtsdotools.org/?perspective=full&amp;conceptId1=22298006&amp;edition=MAIN/2021-07-31&amp;release=&amp;languages=en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20BB6-67D0-4F9B-A8FE-53B94B9DE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32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B925-30B0-4844-9454-ADD7640A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B14CE-8DB0-4697-91E0-98790F08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Find amongst the 26 </a:t>
            </a:r>
            <a:r>
              <a:rPr lang="en-US" sz="1800" dirty="0" err="1"/>
              <a:t>covid</a:t>
            </a:r>
            <a:r>
              <a:rPr lang="en-US" sz="1800" dirty="0"/>
              <a:t>-related disorders ALL those disorders which at some higher point in their inferred taxonomy have a supertype which has itself multiple immediate parents of which at least one has the semantic tag ‘disorder’ and at least one other the semantic tag ‘finding’)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Give for each such </a:t>
            </a:r>
            <a:r>
              <a:rPr lang="en-US" sz="1800" dirty="0" err="1"/>
              <a:t>covid</a:t>
            </a:r>
            <a:r>
              <a:rPr lang="en-US" sz="1800" dirty="0"/>
              <a:t>-related disorder a supertype which exhibits these criteria (there might be more than one, but you stop for that disorder when you find a first one), and for that supertype the immediate parents that satisfy these criteria.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Format of </a:t>
            </a:r>
            <a:r>
              <a:rPr lang="en-US" sz="1800" dirty="0">
                <a:solidFill>
                  <a:srgbClr val="FFFF00"/>
                </a:solidFill>
              </a:rPr>
              <a:t>Word document</a:t>
            </a:r>
            <a:r>
              <a:rPr lang="en-US" sz="18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[</a:t>
            </a:r>
            <a:r>
              <a:rPr lang="en-US" sz="1800" dirty="0" err="1"/>
              <a:t>covid</a:t>
            </a:r>
            <a:r>
              <a:rPr lang="en-US" sz="1800" dirty="0"/>
              <a:t>-related disorder 1]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Supertype: [FSN of the supertype that satisfies the criteria]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Supertype parent – disorder: [FSN of immediate parent with semantic tag ‘(disorder)’]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Supertype parent – finding: [FSN of immediate parent with semantic tag ‘(finding)’]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[</a:t>
            </a:r>
            <a:r>
              <a:rPr lang="en-US" sz="1800" dirty="0" err="1"/>
              <a:t>covid</a:t>
            </a:r>
            <a:r>
              <a:rPr lang="en-US" sz="1800" dirty="0"/>
              <a:t>-related disorder 2]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7E1BF-4621-4F31-A504-253E9F09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5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FD1A-12DB-41A6-8BD1-FC0F2114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group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51F3B-7904-46C4-B37D-975D61D5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demonstration using ‘vegan anemia’,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https://browser.ihtsdotools.org/?perspective=full&amp;conceptId1=234360003&amp;edition=MAIN/2021-07-31&amp;release=&amp;languages=en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negative one using ‘</a:t>
            </a:r>
            <a:r>
              <a:rPr lang="en-US" dirty="0" err="1"/>
              <a:t>covid</a:t>
            </a:r>
            <a:r>
              <a:rPr lang="en-US" dirty="0"/>
              <a:t> 19’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https://browser.ihtsdotools.org/?perspective=full&amp;conceptId1=840539006&amp;edition=MAIN/2021-07-31&amp;release=&amp;languages=en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7C3AE-18DE-4D1A-99F0-37AFE9C08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3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889C-7D1D-4CF1-BA9E-CEC7300D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5381-C0E0-4863-B7D7-B6A87784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 the concept</a:t>
            </a:r>
          </a:p>
          <a:p>
            <a:pPr marL="457200" lvl="1" indent="0">
              <a:buNone/>
            </a:pPr>
            <a:r>
              <a:rPr lang="en-US" sz="2200" dirty="0"/>
              <a:t>‘</a:t>
            </a:r>
            <a:r>
              <a:rPr lang="en-US" dirty="0"/>
              <a:t>Acute bronchitis caused by Severe acute respiratory syndrome coronavirus 2 (disorder)</a:t>
            </a:r>
            <a:r>
              <a:rPr lang="en-US" sz="2200" dirty="0"/>
              <a:t>’:</a:t>
            </a:r>
          </a:p>
          <a:p>
            <a:pPr marL="457200" lvl="1" indent="0">
              <a:buNone/>
            </a:pPr>
            <a:r>
              <a:rPr lang="en-US" sz="1200" dirty="0">
                <a:hlinkClick r:id="rId2"/>
              </a:rPr>
              <a:t>https://browser.ihtsdotools.org/?perspective=full&amp;conceptId1=138389411000119105&amp;edition=MAIN/2021-07-31&amp;release=&amp;languages=en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Follow the complete inferred taxonomy up to ‘Disease (disorder)’ and ignoring (finding) concepts, but, in contrast to group 1, write down </a:t>
            </a:r>
            <a:r>
              <a:rPr lang="en-US" sz="2200" b="1" u="sng" dirty="0"/>
              <a:t>all</a:t>
            </a:r>
            <a:r>
              <a:rPr lang="en-US" sz="2200" dirty="0"/>
              <a:t> associative relationships encountered on your way up, and </a:t>
            </a:r>
            <a:r>
              <a:rPr lang="en-US" sz="2200" b="1" u="sng" dirty="0"/>
              <a:t>count</a:t>
            </a:r>
            <a:r>
              <a:rPr lang="en-US" sz="2200" dirty="0"/>
              <a:t> how many times you encountered each 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Use an </a:t>
            </a:r>
            <a:r>
              <a:rPr lang="en-US" sz="2200" dirty="0">
                <a:solidFill>
                  <a:srgbClr val="FFFF00"/>
                </a:solidFill>
              </a:rPr>
              <a:t>Excel document </a:t>
            </a:r>
            <a:r>
              <a:rPr lang="en-US" sz="2200" dirty="0"/>
              <a:t>listing the encountered associations (see example file):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8CD7-A53D-4C7A-B8A2-648403DF6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0A9B46-853C-4302-9019-371B5FA72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46547"/>
              </p:ext>
            </p:extLst>
          </p:nvPr>
        </p:nvGraphicFramePr>
        <p:xfrm>
          <a:off x="781049" y="5569484"/>
          <a:ext cx="7143751" cy="1059916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352146233"/>
                    </a:ext>
                  </a:extLst>
                </a:gridCol>
                <a:gridCol w="2690813">
                  <a:extLst>
                    <a:ext uri="{9D8B030D-6E8A-4147-A177-3AD203B41FA5}">
                      <a16:colId xmlns:a16="http://schemas.microsoft.com/office/drawing/2014/main" val="1483277017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412052585"/>
                    </a:ext>
                  </a:extLst>
                </a:gridCol>
              </a:tblGrid>
              <a:tr h="167148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</a:rPr>
                        <a:t> Finding site (attribute)</a:t>
                      </a: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Heart structure (body structure)</a:t>
                      </a: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257965"/>
                  </a:ext>
                </a:extLst>
              </a:tr>
              <a:tr h="167148"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97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542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BFA0-BF3B-4332-84CC-56818313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Group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5BDDD-049A-4C7B-A074-7D2DDAAE9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https://browser.ihtsdotools.org/?perspective=full&amp;conceptId1=22298006&amp;edition=MAIN/2021-07-31&amp;release=&amp;languages=en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20BB6-67D0-4F9B-A8FE-53B94B9DE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90DB-520D-46A5-8602-3590465E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5E9B-8962-4B68-A059-FD1C9554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to find a combination of covid-19 related concepts that, when combined in one graph using the taxonomy and associative relationships, includes all concepts that correspond to the semantic tags.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there is no such combination, demonstrate</a:t>
            </a:r>
          </a:p>
          <a:p>
            <a:pPr marL="0" indent="0"/>
            <a:r>
              <a:rPr lang="en-US" dirty="0"/>
              <a:t>    why it does not work with one or other tag</a:t>
            </a:r>
          </a:p>
          <a:p>
            <a:pPr marL="0" indent="0"/>
            <a:r>
              <a:rPr lang="en-US" dirty="0"/>
              <a:t>    and try to make a combination without that</a:t>
            </a:r>
          </a:p>
          <a:p>
            <a:pPr marL="0" indent="0"/>
            <a:r>
              <a:rPr lang="en-US" dirty="0"/>
              <a:t>    semantic tag.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</a:t>
            </a:r>
            <a:r>
              <a:rPr lang="en-US" dirty="0">
                <a:solidFill>
                  <a:srgbClr val="FFFF00"/>
                </a:solidFill>
              </a:rPr>
              <a:t>Word document </a:t>
            </a:r>
            <a:r>
              <a:rPr lang="en-US" dirty="0"/>
              <a:t>as demonstrated.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CFF01-4125-46EB-80BF-2ABF424F6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A94A1-C0C6-4C7B-9E83-BC613E82A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971800"/>
            <a:ext cx="1828800" cy="30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semantic/</a:t>
            </a:r>
            <a:r>
              <a:rPr lang="en-US"/>
              <a:t>semiotic triangle:</a:t>
            </a:r>
            <a:br>
              <a:rPr lang="en-US" dirty="0"/>
            </a:br>
            <a:endParaRPr lang="en-US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355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pic>
        <p:nvPicPr>
          <p:cNvPr id="244738" name="Picture 2" descr="http://www.kunstderfuge.com/images/beethove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419600"/>
            <a:ext cx="1354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708025" y="6096000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</a:t>
            </a:r>
            <a:r>
              <a:rPr lang="en-US" i="1" dirty="0">
                <a:solidFill>
                  <a:schemeClr val="bg1"/>
                </a:solidFill>
              </a:rPr>
              <a:t>Beethoven</a:t>
            </a:r>
            <a:r>
              <a:rPr lang="en-US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2133600"/>
            <a:ext cx="7117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Ludwig van Beethoven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that great German composer that became deaf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1EC77-7CA4-450E-8ED0-E3D951409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beethoven dog from movie">
            <a:extLst>
              <a:ext uri="{FF2B5EF4-FFF2-40B4-BE49-F238E27FC236}">
                <a16:creationId xmlns:a16="http://schemas.microsoft.com/office/drawing/2014/main" id="{D1324C53-1BB0-4064-86F3-1D3B8DB9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68" y="4850729"/>
            <a:ext cx="3193380" cy="17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semantic/</a:t>
            </a:r>
            <a:r>
              <a:rPr lang="en-US"/>
              <a:t>semiotic triangle:</a:t>
            </a:r>
            <a:br>
              <a:rPr lang="en-US" dirty="0"/>
            </a:br>
            <a:endParaRPr lang="en-US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355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708025" y="6096000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</a:t>
            </a:r>
            <a:r>
              <a:rPr lang="en-US" i="1" dirty="0">
                <a:solidFill>
                  <a:schemeClr val="bg1"/>
                </a:solidFill>
              </a:rPr>
              <a:t>Beethoven</a:t>
            </a:r>
            <a:r>
              <a:rPr lang="en-US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2133600"/>
            <a:ext cx="58518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 dirty="0">
                <a:solidFill>
                  <a:schemeClr val="bg1"/>
                </a:solidFill>
              </a:rPr>
              <a:t>The dog from the ‘Beethoven’ movie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1EC77-7CA4-450E-8ED0-E3D951409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F28C18-303E-4207-A1C1-A1D76B99F8E7}"/>
              </a:ext>
            </a:extLst>
          </p:cNvPr>
          <p:cNvSpPr/>
          <p:nvPr/>
        </p:nvSpPr>
        <p:spPr>
          <a:xfrm>
            <a:off x="5048252" y="6569038"/>
            <a:ext cx="40957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dirty="0">
                <a:solidFill>
                  <a:schemeClr val="bg1"/>
                </a:solidFill>
              </a:rPr>
              <a:t>https://celebritydogwatcher.com/2019/02/most-famous-movie-dogs/</a:t>
            </a:r>
          </a:p>
        </p:txBody>
      </p:sp>
    </p:spTree>
    <p:extLst>
      <p:ext uri="{BB962C8B-B14F-4D97-AF65-F5344CB8AC3E}">
        <p14:creationId xmlns:p14="http://schemas.microsoft.com/office/powerpoint/2010/main" val="52830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semantic/</a:t>
            </a:r>
            <a:r>
              <a:rPr lang="en-US"/>
              <a:t>semiotic triangle:</a:t>
            </a:r>
            <a:br>
              <a:rPr lang="en-US" dirty="0"/>
            </a:br>
            <a:endParaRPr lang="en-US" sz="2400" dirty="0"/>
          </a:p>
        </p:txBody>
      </p:sp>
      <p:sp>
        <p:nvSpPr>
          <p:cNvPr id="23559" name="Isosceles Triangle 3"/>
          <p:cNvSpPr>
            <a:spLocks noChangeArrowheads="1"/>
          </p:cNvSpPr>
          <p:nvPr/>
        </p:nvSpPr>
        <p:spPr bwMode="auto">
          <a:xfrm>
            <a:off x="1752600" y="3352800"/>
            <a:ext cx="5334000" cy="2591097"/>
          </a:xfrm>
          <a:prstGeom prst="triangle">
            <a:avLst>
              <a:gd name="adj" fmla="val 50000"/>
            </a:avLst>
          </a:prstGeom>
          <a:solidFill>
            <a:srgbClr val="9933FF"/>
          </a:solidFill>
          <a:ln w="9525" algn="ctr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1EC77-7CA4-450E-8ED0-E3D951409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4D4EF7-B1C9-4846-A543-D98DA2FE1BD7}"/>
              </a:ext>
            </a:extLst>
          </p:cNvPr>
          <p:cNvGrpSpPr/>
          <p:nvPr/>
        </p:nvGrpSpPr>
        <p:grpSpPr>
          <a:xfrm>
            <a:off x="5374083" y="4870231"/>
            <a:ext cx="3191721" cy="1232350"/>
            <a:chOff x="5374083" y="4870231"/>
            <a:chExt cx="3191721" cy="1232350"/>
          </a:xfrm>
        </p:grpSpPr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527496" y="5486645"/>
              <a:ext cx="1231492" cy="46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referent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8AABC8-3362-44C3-A888-ED705F48B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3396" y="4963425"/>
              <a:ext cx="12186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tabLst>
                  <a:tab pos="339725" algn="l"/>
                </a:tabLst>
              </a:pPr>
              <a:r>
                <a:rPr lang="en-US" sz="2800" b="0" dirty="0">
                  <a:solidFill>
                    <a:srgbClr val="1FE115"/>
                  </a:solidFill>
                </a:rPr>
                <a:t>entities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40BFE80-E32D-4F93-82F2-CD774B4FB929}"/>
                </a:ext>
              </a:extLst>
            </p:cNvPr>
            <p:cNvSpPr/>
            <p:nvPr/>
          </p:nvSpPr>
          <p:spPr bwMode="auto">
            <a:xfrm rot="20155901">
              <a:off x="5374083" y="4870231"/>
              <a:ext cx="3191721" cy="1232350"/>
            </a:xfrm>
            <a:prstGeom prst="roundRect">
              <a:avLst/>
            </a:pr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8D982B-A41E-4AC1-A7F5-B0856A56B10A}"/>
              </a:ext>
            </a:extLst>
          </p:cNvPr>
          <p:cNvGrpSpPr/>
          <p:nvPr/>
        </p:nvGrpSpPr>
        <p:grpSpPr>
          <a:xfrm>
            <a:off x="2828079" y="2120450"/>
            <a:ext cx="3191721" cy="2146855"/>
            <a:chOff x="2828079" y="2120450"/>
            <a:chExt cx="3191721" cy="2146855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933949" y="2261611"/>
              <a:ext cx="29594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339725" algn="l"/>
                </a:tabLst>
              </a:pPr>
              <a:r>
                <a:rPr lang="en-US" sz="2800" b="0" dirty="0">
                  <a:solidFill>
                    <a:schemeClr val="bg1"/>
                  </a:solidFill>
                </a:rPr>
                <a:t>What we think about such </a:t>
              </a:r>
              <a:r>
                <a:rPr lang="en-US" sz="2800" b="0" dirty="0">
                  <a:solidFill>
                    <a:srgbClr val="1FE115"/>
                  </a:solidFill>
                </a:rPr>
                <a:t>entities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0B4317-0365-4010-8848-95AFD4BADB48}"/>
                </a:ext>
              </a:extLst>
            </p:cNvPr>
            <p:cNvGrpSpPr/>
            <p:nvPr/>
          </p:nvGrpSpPr>
          <p:grpSpPr>
            <a:xfrm>
              <a:off x="2828079" y="2120450"/>
              <a:ext cx="3191721" cy="2146855"/>
              <a:chOff x="2828079" y="2120450"/>
              <a:chExt cx="3191721" cy="2146855"/>
            </a:xfrm>
          </p:grpSpPr>
          <p:sp>
            <p:nvSpPr>
              <p:cNvPr id="23561" name="TextBox 5"/>
              <p:cNvSpPr txBox="1">
                <a:spLocks noChangeArrowheads="1"/>
              </p:cNvSpPr>
              <p:nvPr/>
            </p:nvSpPr>
            <p:spPr bwMode="auto">
              <a:xfrm>
                <a:off x="3815143" y="3805587"/>
                <a:ext cx="1192955" cy="461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concept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F8F2826-C53C-4507-988C-472F27B537CD}"/>
                  </a:ext>
                </a:extLst>
              </p:cNvPr>
              <p:cNvSpPr/>
              <p:nvPr/>
            </p:nvSpPr>
            <p:spPr bwMode="auto">
              <a:xfrm>
                <a:off x="2828079" y="2120450"/>
                <a:ext cx="3191721" cy="123235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1FE1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68F1ED-944F-496E-A95B-87CA523900F1}"/>
              </a:ext>
            </a:extLst>
          </p:cNvPr>
          <p:cNvGrpSpPr/>
          <p:nvPr/>
        </p:nvGrpSpPr>
        <p:grpSpPr>
          <a:xfrm>
            <a:off x="258915" y="3831892"/>
            <a:ext cx="2865285" cy="2426875"/>
            <a:chOff x="258915" y="3831892"/>
            <a:chExt cx="2865285" cy="24268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4F5578-C9EA-463B-BF11-4246A69AB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01650"/>
              <a:ext cx="1951997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tabLst>
                  <a:tab pos="339725" algn="l"/>
                </a:tabLst>
              </a:pPr>
              <a:r>
                <a:rPr lang="en-US" sz="2800" b="0" dirty="0">
                  <a:solidFill>
                    <a:schemeClr val="bg1"/>
                  </a:solidFill>
                </a:rPr>
                <a:t>What terms we use for such </a:t>
              </a:r>
              <a:r>
                <a:rPr lang="en-US" sz="2800" b="0" dirty="0">
                  <a:solidFill>
                    <a:srgbClr val="1FE115"/>
                  </a:solidFill>
                </a:rPr>
                <a:t>entities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7B972D-2429-42E5-830C-90487DADD1F8}"/>
                </a:ext>
              </a:extLst>
            </p:cNvPr>
            <p:cNvGrpSpPr/>
            <p:nvPr/>
          </p:nvGrpSpPr>
          <p:grpSpPr>
            <a:xfrm>
              <a:off x="258915" y="3831892"/>
              <a:ext cx="2865285" cy="2426875"/>
              <a:chOff x="258915" y="3831892"/>
              <a:chExt cx="2865285" cy="2426875"/>
            </a:xfrm>
          </p:grpSpPr>
          <p:sp>
            <p:nvSpPr>
              <p:cNvPr id="23560" name="TextBox 4"/>
              <p:cNvSpPr txBox="1">
                <a:spLocks noChangeArrowheads="1"/>
              </p:cNvSpPr>
              <p:nvPr/>
            </p:nvSpPr>
            <p:spPr bwMode="auto">
              <a:xfrm>
                <a:off x="2120447" y="5486645"/>
                <a:ext cx="816249" cy="461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term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5AB9B4F-1AAF-4BD2-B5D8-25306110D310}"/>
                  </a:ext>
                </a:extLst>
              </p:cNvPr>
              <p:cNvSpPr/>
              <p:nvPr/>
            </p:nvSpPr>
            <p:spPr bwMode="auto">
              <a:xfrm>
                <a:off x="258915" y="3831892"/>
                <a:ext cx="2865285" cy="24268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1FE1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</p:grpSp>
      <p:sp>
        <p:nvSpPr>
          <p:cNvPr id="24" name="TextBox 4">
            <a:extLst>
              <a:ext uri="{FF2B5EF4-FFF2-40B4-BE49-F238E27FC236}">
                <a16:creationId xmlns:a16="http://schemas.microsoft.com/office/drawing/2014/main" id="{B04CF056-0432-4A78-AAC3-83A43296F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552" y="5486400"/>
            <a:ext cx="816249" cy="4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term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64976C24-0556-4672-863D-C04D07CC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212" y="5486400"/>
            <a:ext cx="1231492" cy="4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referent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386CC33C-B264-42E4-8D87-D6FCF18F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10000"/>
            <a:ext cx="1192955" cy="4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41263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SNOMED CT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868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IHTSDO. SNOMED CT Starter Guide July 2014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0F16E-F8C8-4116-89C0-0210C3C8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52" y="3171894"/>
            <a:ext cx="1122904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SNOMED CT Descriptions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53" y="1447800"/>
            <a:ext cx="8382293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IHTSDO. SNOMED CT Starter Guide July 2014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14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2FED-1C64-41ED-9B08-2FF9B50A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theoretical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A52B-8046-4344-A985-F252E1BFC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A1DB-4D91-4C17-93AD-3991D4114D22}"/>
              </a:ext>
            </a:extLst>
          </p:cNvPr>
          <p:cNvSpPr txBox="1"/>
          <p:nvPr/>
        </p:nvSpPr>
        <p:spPr>
          <a:xfrm>
            <a:off x="4642320" y="1557307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6283-BC8A-4EF9-AEA2-FDE4D4E59749}"/>
              </a:ext>
            </a:extLst>
          </p:cNvPr>
          <p:cNvSpPr txBox="1"/>
          <p:nvPr/>
        </p:nvSpPr>
        <p:spPr>
          <a:xfrm>
            <a:off x="2736438" y="2667000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E26A9-A6C5-425E-AAA4-54F0557FC3E2}"/>
              </a:ext>
            </a:extLst>
          </p:cNvPr>
          <p:cNvSpPr txBox="1"/>
          <p:nvPr/>
        </p:nvSpPr>
        <p:spPr>
          <a:xfrm>
            <a:off x="6730781" y="2628341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4C644-45DA-4C2C-A7DA-C2FB1486EB52}"/>
              </a:ext>
            </a:extLst>
          </p:cNvPr>
          <p:cNvSpPr txBox="1"/>
          <p:nvPr/>
        </p:nvSpPr>
        <p:spPr>
          <a:xfrm>
            <a:off x="1454201" y="3848252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ABBB7-2437-41A7-93C4-BC4070DEDBAC}"/>
              </a:ext>
            </a:extLst>
          </p:cNvPr>
          <p:cNvSpPr txBox="1"/>
          <p:nvPr/>
        </p:nvSpPr>
        <p:spPr>
          <a:xfrm>
            <a:off x="3809725" y="3848252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D1B1D-3767-48DA-96C0-2CFCB5BAA408}"/>
              </a:ext>
            </a:extLst>
          </p:cNvPr>
          <p:cNvSpPr txBox="1"/>
          <p:nvPr/>
        </p:nvSpPr>
        <p:spPr>
          <a:xfrm>
            <a:off x="6754025" y="3848252"/>
            <a:ext cx="43473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D00B6-8AC5-40D8-8F3F-FAF7C6DE7D95}"/>
              </a:ext>
            </a:extLst>
          </p:cNvPr>
          <p:cNvSpPr txBox="1"/>
          <p:nvPr/>
        </p:nvSpPr>
        <p:spPr>
          <a:xfrm>
            <a:off x="52217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396E4-F046-4DCD-A62C-6EE05EC19D93}"/>
              </a:ext>
            </a:extLst>
          </p:cNvPr>
          <p:cNvSpPr txBox="1"/>
          <p:nvPr/>
        </p:nvSpPr>
        <p:spPr>
          <a:xfrm>
            <a:off x="219778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951D-6D36-4B27-8A8A-B82F9525A7E3}"/>
              </a:ext>
            </a:extLst>
          </p:cNvPr>
          <p:cNvSpPr txBox="1"/>
          <p:nvPr/>
        </p:nvSpPr>
        <p:spPr>
          <a:xfrm>
            <a:off x="3866632" y="5178993"/>
            <a:ext cx="34496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2906D-10F4-40E5-A590-6D57F163E3AE}"/>
              </a:ext>
            </a:extLst>
          </p:cNvPr>
          <p:cNvSpPr txBox="1"/>
          <p:nvPr/>
        </p:nvSpPr>
        <p:spPr>
          <a:xfrm>
            <a:off x="5123542" y="5178993"/>
            <a:ext cx="38985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7D3AA-312B-4138-906F-1B498DC4F64D}"/>
              </a:ext>
            </a:extLst>
          </p:cNvPr>
          <p:cNvSpPr txBox="1"/>
          <p:nvPr/>
        </p:nvSpPr>
        <p:spPr>
          <a:xfrm>
            <a:off x="6719560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30861D-3110-42EE-84E1-161A76721CDC}"/>
              </a:ext>
            </a:extLst>
          </p:cNvPr>
          <p:cNvSpPr txBox="1"/>
          <p:nvPr/>
        </p:nvSpPr>
        <p:spPr>
          <a:xfrm>
            <a:off x="8199686" y="5178993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0CE850-F1EA-4276-BCFE-D72CD560B2E6}"/>
              </a:ext>
            </a:extLst>
          </p:cNvPr>
          <p:cNvCxnSpPr>
            <a:stCxn id="7" idx="0"/>
            <a:endCxn id="6" idx="2"/>
          </p:cNvCxnSpPr>
          <p:nvPr/>
        </p:nvCxnSpPr>
        <p:spPr bwMode="auto">
          <a:xfrm flipV="1">
            <a:off x="2965828" y="2142082"/>
            <a:ext cx="1917103" cy="5249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0B1161-D0AD-468F-8D6B-A0CFBB86E61B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 bwMode="auto">
          <a:xfrm flipH="1" flipV="1">
            <a:off x="4882931" y="2142082"/>
            <a:ext cx="2088461" cy="4862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16372D-882F-49C6-B89B-F962F1F99507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 bwMode="auto">
          <a:xfrm flipV="1">
            <a:off x="1694812" y="3251775"/>
            <a:ext cx="1271016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967A02-7577-4FBD-BA19-B8F9DF2618B0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 bwMode="auto">
          <a:xfrm flipH="1" flipV="1">
            <a:off x="2965828" y="3251775"/>
            <a:ext cx="1073287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074F62-E822-4538-BFB0-14EE17ADA610}"/>
              </a:ext>
            </a:extLst>
          </p:cNvPr>
          <p:cNvCxnSpPr>
            <a:cxnSpLocks/>
            <a:endCxn id="8" idx="2"/>
          </p:cNvCxnSpPr>
          <p:nvPr/>
        </p:nvCxnSpPr>
        <p:spPr bwMode="auto">
          <a:xfrm flipV="1">
            <a:off x="6971392" y="3213116"/>
            <a:ext cx="0" cy="5847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BC005B-526A-4038-ABA8-13D9E1CCF60B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 bwMode="auto">
          <a:xfrm flipV="1">
            <a:off x="774011" y="4433027"/>
            <a:ext cx="920801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5E7F58-CFC2-4174-83EF-96C518ACF7A4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 bwMode="auto">
          <a:xfrm flipH="1" flipV="1">
            <a:off x="1694812" y="4433027"/>
            <a:ext cx="754809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C07256-BA99-4807-9DC6-5DAF328E99F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9115" y="4483388"/>
            <a:ext cx="0" cy="6956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89A029F-5F56-4DEB-A3B4-5DBAB0FF1ADD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 flipV="1">
            <a:off x="5318467" y="4433027"/>
            <a:ext cx="1652925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EE42074-6E63-478A-8C75-EF31A35939CD}"/>
              </a:ext>
            </a:extLst>
          </p:cNvPr>
          <p:cNvCxnSpPr>
            <a:cxnSpLocks/>
          </p:cNvCxnSpPr>
          <p:nvPr/>
        </p:nvCxnSpPr>
        <p:spPr bwMode="auto">
          <a:xfrm flipV="1">
            <a:off x="6971392" y="4382666"/>
            <a:ext cx="0" cy="7963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C2571EC-32D4-45B4-91FF-6786E16D6D8D}"/>
              </a:ext>
            </a:extLst>
          </p:cNvPr>
          <p:cNvCxnSpPr>
            <a:cxnSpLocks/>
            <a:stCxn id="17" idx="0"/>
            <a:endCxn id="11" idx="2"/>
          </p:cNvCxnSpPr>
          <p:nvPr/>
        </p:nvCxnSpPr>
        <p:spPr bwMode="auto">
          <a:xfrm flipH="1" flipV="1">
            <a:off x="6971392" y="4433027"/>
            <a:ext cx="1457684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6E7F910-15FD-44D7-B4E2-0F5DA0E20FA1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 bwMode="auto">
          <a:xfrm flipV="1">
            <a:off x="4039115" y="3213116"/>
            <a:ext cx="2932277" cy="635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E686B0D-8C65-4C95-9CA2-430F43811256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 bwMode="auto">
          <a:xfrm flipH="1" flipV="1">
            <a:off x="1694812" y="4433027"/>
            <a:ext cx="3623655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FAC2F09-903C-44E5-9761-43F7E251BFD4}"/>
              </a:ext>
            </a:extLst>
          </p:cNvPr>
          <p:cNvGrpSpPr/>
          <p:nvPr/>
        </p:nvGrpSpPr>
        <p:grpSpPr>
          <a:xfrm>
            <a:off x="350842" y="1512043"/>
            <a:ext cx="7890607" cy="3268786"/>
            <a:chOff x="350842" y="1512043"/>
            <a:chExt cx="7890607" cy="326878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3B69EB6-0D27-4FAB-929E-C9A7C9D18352}"/>
                </a:ext>
              </a:extLst>
            </p:cNvPr>
            <p:cNvSpPr txBox="1"/>
            <p:nvPr/>
          </p:nvSpPr>
          <p:spPr>
            <a:xfrm>
              <a:off x="350842" y="1828800"/>
              <a:ext cx="1257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Nodes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E811D2E-F1BA-48D4-B000-56B57F0F100A}"/>
                </a:ext>
              </a:extLst>
            </p:cNvPr>
            <p:cNvCxnSpPr>
              <a:cxnSpLocks/>
              <a:stCxn id="73" idx="3"/>
            </p:cNvCxnSpPr>
            <p:nvPr/>
          </p:nvCxnSpPr>
          <p:spPr bwMode="auto">
            <a:xfrm flipV="1">
              <a:off x="1607917" y="1828800"/>
              <a:ext cx="2506883" cy="2923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9593F4C-F497-4C19-9256-99ADBB0684C9}"/>
                </a:ext>
              </a:extLst>
            </p:cNvPr>
            <p:cNvCxnSpPr>
              <a:cxnSpLocks/>
              <a:stCxn id="73" idx="3"/>
            </p:cNvCxnSpPr>
            <p:nvPr/>
          </p:nvCxnSpPr>
          <p:spPr bwMode="auto">
            <a:xfrm>
              <a:off x="1607917" y="2121188"/>
              <a:ext cx="813068" cy="3646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DCAF75E-BB66-4E42-8C8F-2580EDBF4983}"/>
                </a:ext>
              </a:extLst>
            </p:cNvPr>
            <p:cNvCxnSpPr>
              <a:cxnSpLocks/>
              <a:stCxn id="73" idx="3"/>
            </p:cNvCxnSpPr>
            <p:nvPr/>
          </p:nvCxnSpPr>
          <p:spPr bwMode="auto">
            <a:xfrm>
              <a:off x="1607917" y="2121188"/>
              <a:ext cx="0" cy="11811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FCB0D65-837C-4FB1-9371-B6AB168D59B7}"/>
                </a:ext>
              </a:extLst>
            </p:cNvPr>
            <p:cNvSpPr txBox="1"/>
            <p:nvPr/>
          </p:nvSpPr>
          <p:spPr>
            <a:xfrm>
              <a:off x="7006816" y="1512043"/>
              <a:ext cx="12346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FE115"/>
                  </a:solidFill>
                </a:rPr>
                <a:t>Edges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2AE3FB8-A046-4CB6-B114-00FC1D8027B6}"/>
                </a:ext>
              </a:extLst>
            </p:cNvPr>
            <p:cNvCxnSpPr>
              <a:cxnSpLocks/>
              <a:stCxn id="88" idx="2"/>
            </p:cNvCxnSpPr>
            <p:nvPr/>
          </p:nvCxnSpPr>
          <p:spPr bwMode="auto">
            <a:xfrm flipH="1">
              <a:off x="6332865" y="2096818"/>
              <a:ext cx="1291268" cy="1884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137FF7B-EC7E-482D-9481-EF9324414CB4}"/>
                </a:ext>
              </a:extLst>
            </p:cNvPr>
            <p:cNvCxnSpPr>
              <a:cxnSpLocks/>
              <a:stCxn id="88" idx="2"/>
            </p:cNvCxnSpPr>
            <p:nvPr/>
          </p:nvCxnSpPr>
          <p:spPr bwMode="auto">
            <a:xfrm flipH="1">
              <a:off x="7040645" y="2096818"/>
              <a:ext cx="583488" cy="14783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8ED5FF8-F6DE-4033-ACB3-293BCE9957B5}"/>
                </a:ext>
              </a:extLst>
            </p:cNvPr>
            <p:cNvCxnSpPr>
              <a:cxnSpLocks/>
              <a:stCxn id="88" idx="2"/>
            </p:cNvCxnSpPr>
            <p:nvPr/>
          </p:nvCxnSpPr>
          <p:spPr bwMode="auto">
            <a:xfrm>
              <a:off x="7624133" y="2096818"/>
              <a:ext cx="211675" cy="268401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570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2FED-1C64-41ED-9B08-2FF9B50A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Taxonomic tree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462EF8-2257-4E5D-B5F1-92037561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81" y="2819400"/>
            <a:ext cx="4607517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dirty="0">
                <a:solidFill>
                  <a:srgbClr val="FFFF00"/>
                </a:solidFill>
              </a:rPr>
              <a:t>nodes</a:t>
            </a:r>
            <a:r>
              <a:rPr lang="en-US" dirty="0"/>
              <a:t> represent groups (X, Y, …) the members of which have something (</a:t>
            </a:r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dirty="0"/>
              <a:t>, S</a:t>
            </a:r>
            <a:r>
              <a:rPr lang="en-US" baseline="-25000" dirty="0"/>
              <a:t>y</a:t>
            </a:r>
            <a:r>
              <a:rPr lang="en-US" dirty="0"/>
              <a:t>) similar in some way.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dirty="0">
                <a:solidFill>
                  <a:srgbClr val="1FE115"/>
                </a:solidFill>
              </a:rPr>
              <a:t>edges</a:t>
            </a:r>
            <a:r>
              <a:rPr lang="en-US" dirty="0"/>
              <a:t> represent the </a:t>
            </a:r>
            <a:r>
              <a:rPr lang="en-US" b="1" i="1" dirty="0"/>
              <a:t>same</a:t>
            </a:r>
            <a:r>
              <a:rPr lang="en-US" dirty="0"/>
              <a:t> relation r which expresses some classificatory principle which is such that if X r Y holds, then the members of X have similarities </a:t>
            </a:r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and S</a:t>
            </a:r>
            <a:r>
              <a:rPr lang="en-US" baseline="-25000" dirty="0"/>
              <a:t>y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A52B-8046-4344-A985-F252E1BFC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A1DB-4D91-4C17-93AD-3991D4114D22}"/>
              </a:ext>
            </a:extLst>
          </p:cNvPr>
          <p:cNvSpPr txBox="1"/>
          <p:nvPr/>
        </p:nvSpPr>
        <p:spPr>
          <a:xfrm>
            <a:off x="4642320" y="1557307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6283-BC8A-4EF9-AEA2-FDE4D4E59749}"/>
              </a:ext>
            </a:extLst>
          </p:cNvPr>
          <p:cNvSpPr txBox="1"/>
          <p:nvPr/>
        </p:nvSpPr>
        <p:spPr>
          <a:xfrm>
            <a:off x="2736438" y="2667000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4C644-45DA-4C2C-A7DA-C2FB1486EB52}"/>
              </a:ext>
            </a:extLst>
          </p:cNvPr>
          <p:cNvSpPr txBox="1"/>
          <p:nvPr/>
        </p:nvSpPr>
        <p:spPr>
          <a:xfrm>
            <a:off x="1454201" y="3848252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ABBB7-2437-41A7-93C4-BC4070DEDBAC}"/>
              </a:ext>
            </a:extLst>
          </p:cNvPr>
          <p:cNvSpPr txBox="1"/>
          <p:nvPr/>
        </p:nvSpPr>
        <p:spPr>
          <a:xfrm>
            <a:off x="3809725" y="3848252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D00B6-8AC5-40D8-8F3F-FAF7C6DE7D95}"/>
              </a:ext>
            </a:extLst>
          </p:cNvPr>
          <p:cNvSpPr txBox="1"/>
          <p:nvPr/>
        </p:nvSpPr>
        <p:spPr>
          <a:xfrm>
            <a:off x="52217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396E4-F046-4DCD-A62C-6EE05EC19D93}"/>
              </a:ext>
            </a:extLst>
          </p:cNvPr>
          <p:cNvSpPr txBox="1"/>
          <p:nvPr/>
        </p:nvSpPr>
        <p:spPr>
          <a:xfrm>
            <a:off x="219778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951D-6D36-4B27-8A8A-B82F9525A7E3}"/>
              </a:ext>
            </a:extLst>
          </p:cNvPr>
          <p:cNvSpPr txBox="1"/>
          <p:nvPr/>
        </p:nvSpPr>
        <p:spPr>
          <a:xfrm>
            <a:off x="3866632" y="5178993"/>
            <a:ext cx="34496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0CE850-F1EA-4276-BCFE-D72CD560B2E6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 bwMode="auto">
          <a:xfrm flipV="1">
            <a:off x="2965828" y="2142082"/>
            <a:ext cx="1917103" cy="5249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0B1161-D0AD-468F-8D6B-A0CFBB86E61B}"/>
              </a:ext>
            </a:extLst>
          </p:cNvPr>
          <p:cNvCxnSpPr>
            <a:cxnSpLocks/>
            <a:endCxn id="6" idx="2"/>
          </p:cNvCxnSpPr>
          <p:nvPr/>
        </p:nvCxnSpPr>
        <p:spPr bwMode="auto">
          <a:xfrm flipH="1" flipV="1">
            <a:off x="4882931" y="2142082"/>
            <a:ext cx="2088461" cy="4862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16372D-882F-49C6-B89B-F962F1F99507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 bwMode="auto">
          <a:xfrm flipV="1">
            <a:off x="1694812" y="3251775"/>
            <a:ext cx="1271016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967A02-7577-4FBD-BA19-B8F9DF2618B0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 bwMode="auto">
          <a:xfrm flipH="1" flipV="1">
            <a:off x="2965828" y="3251775"/>
            <a:ext cx="1073287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BC005B-526A-4038-ABA8-13D9E1CCF60B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 bwMode="auto">
          <a:xfrm flipV="1">
            <a:off x="774011" y="4433027"/>
            <a:ext cx="920801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5E7F58-CFC2-4174-83EF-96C518ACF7A4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 bwMode="auto">
          <a:xfrm flipH="1" flipV="1">
            <a:off x="1694812" y="4433027"/>
            <a:ext cx="754809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C07256-BA99-4807-9DC6-5DAF328E99F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9115" y="4483388"/>
            <a:ext cx="0" cy="6956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D769D24-E84E-4AE7-97BE-10E4F4196012}"/>
              </a:ext>
            </a:extLst>
          </p:cNvPr>
          <p:cNvSpPr txBox="1"/>
          <p:nvPr/>
        </p:nvSpPr>
        <p:spPr>
          <a:xfrm>
            <a:off x="7193715" y="2209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61048172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34371</TotalTime>
  <Words>1213</Words>
  <Application>Microsoft Office PowerPoint</Application>
  <PresentationFormat>On-screen Show (4:3)</PresentationFormat>
  <Paragraphs>182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Batang</vt:lpstr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2014-Indianapolis</vt:lpstr>
      <vt:lpstr>1_2014-Indianapolis</vt:lpstr>
      <vt:lpstr>1_Office Theme</vt:lpstr>
      <vt:lpstr>Photo Editor-foto</vt:lpstr>
      <vt:lpstr>Clarity in Language I Snomed CT  Lecture in BMI199: What is Biomedical Informatics? Oct 15, 2021 on-line, University at Buffalo</vt:lpstr>
      <vt:lpstr>Semiotic / semantic triangle (Ogden &amp; Richards, 1923: The meaning of ‘meaning’)</vt:lpstr>
      <vt:lpstr>The semantic/semiotic triangle: </vt:lpstr>
      <vt:lpstr>The semantic/semiotic triangle: </vt:lpstr>
      <vt:lpstr>The semantic/semiotic triangle: </vt:lpstr>
      <vt:lpstr>SNOMED CT structure</vt:lpstr>
      <vt:lpstr>SNOMED CT Descriptions</vt:lpstr>
      <vt:lpstr>Graph theoretical structure</vt:lpstr>
      <vt:lpstr>Taxonomic tree</vt:lpstr>
      <vt:lpstr>Taxonomic tree as sets</vt:lpstr>
      <vt:lpstr>Taxonomic tree with non-taxonomic relations</vt:lpstr>
      <vt:lpstr>SNOMED CT Relationships</vt:lpstr>
      <vt:lpstr>Use of taxonomy</vt:lpstr>
      <vt:lpstr>SNOMED CT Defining relationships</vt:lpstr>
      <vt:lpstr>SNOMED CT’s Description Logic </vt:lpstr>
      <vt:lpstr>Reading for next week</vt:lpstr>
      <vt:lpstr>Assignment A6</vt:lpstr>
      <vt:lpstr>Purpose: acquire some useful skills</vt:lpstr>
      <vt:lpstr>Start</vt:lpstr>
      <vt:lpstr>Group 1</vt:lpstr>
      <vt:lpstr>Example for Group 1</vt:lpstr>
      <vt:lpstr>Group 2</vt:lpstr>
      <vt:lpstr>For group 2</vt:lpstr>
      <vt:lpstr>Group 3</vt:lpstr>
      <vt:lpstr>Example for Group 3</vt:lpstr>
      <vt:lpstr>Group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Reviewer</cp:lastModifiedBy>
  <cp:revision>1404</cp:revision>
  <dcterms:created xsi:type="dcterms:W3CDTF">1601-01-01T00:00:00Z</dcterms:created>
  <dcterms:modified xsi:type="dcterms:W3CDTF">2021-10-15T16:37:33Z</dcterms:modified>
</cp:coreProperties>
</file>