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26" r:id="rId1"/>
  </p:sldMasterIdLst>
  <p:notesMasterIdLst>
    <p:notesMasterId r:id="rId35"/>
  </p:notesMasterIdLst>
  <p:sldIdLst>
    <p:sldId id="1339" r:id="rId2"/>
    <p:sldId id="1449" r:id="rId3"/>
    <p:sldId id="1451" r:id="rId4"/>
    <p:sldId id="1450" r:id="rId5"/>
    <p:sldId id="1562" r:id="rId6"/>
    <p:sldId id="1452" r:id="rId7"/>
    <p:sldId id="1534" r:id="rId8"/>
    <p:sldId id="1459" r:id="rId9"/>
    <p:sldId id="1533" r:id="rId10"/>
    <p:sldId id="1460" r:id="rId11"/>
    <p:sldId id="1542" r:id="rId12"/>
    <p:sldId id="1531" r:id="rId13"/>
    <p:sldId id="1532" r:id="rId14"/>
    <p:sldId id="1536" r:id="rId15"/>
    <p:sldId id="1537" r:id="rId16"/>
    <p:sldId id="1538" r:id="rId17"/>
    <p:sldId id="1463" r:id="rId18"/>
    <p:sldId id="1539" r:id="rId19"/>
    <p:sldId id="1473" r:id="rId20"/>
    <p:sldId id="1465" r:id="rId21"/>
    <p:sldId id="1466" r:id="rId22"/>
    <p:sldId id="1467" r:id="rId23"/>
    <p:sldId id="1470" r:id="rId24"/>
    <p:sldId id="1557" r:id="rId25"/>
    <p:sldId id="1453" r:id="rId26"/>
    <p:sldId id="1554" r:id="rId27"/>
    <p:sldId id="1475" r:id="rId28"/>
    <p:sldId id="1476" r:id="rId29"/>
    <p:sldId id="1477" r:id="rId30"/>
    <p:sldId id="1478" r:id="rId31"/>
    <p:sldId id="1540" r:id="rId32"/>
    <p:sldId id="1486" r:id="rId33"/>
    <p:sldId id="1561" r:id="rId3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E115"/>
    <a:srgbClr val="FFFF00"/>
    <a:srgbClr val="866600"/>
    <a:srgbClr val="AAE600"/>
    <a:srgbClr val="A2CCE8"/>
    <a:srgbClr val="FF0000"/>
    <a:srgbClr val="16165D"/>
    <a:srgbClr val="FF6600"/>
    <a:srgbClr val="0000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8" autoAdjust="0"/>
    <p:restoredTop sz="85952" autoAdjust="0"/>
  </p:normalViewPr>
  <p:slideViewPr>
    <p:cSldViewPr>
      <p:cViewPr varScale="1">
        <p:scale>
          <a:sx n="71" d="100"/>
          <a:sy n="71" d="100"/>
        </p:scale>
        <p:origin x="153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028D2-F1DD-4CEF-968C-AED73AC5BD1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622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02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52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1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0E28097-5348-46F4-A68E-6A0338650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9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3946" y="6555381"/>
            <a:ext cx="4572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0E28097-5348-46F4-A68E-6A0338650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267200" cy="41148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4550"/>
            <a:ext cx="4267200" cy="4109049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210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211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6200" y="64008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0E28097-5348-46F4-A68E-6A0338650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cases-updates/cases-in-us.html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41TIcxHYTU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144000" cy="2895600"/>
          </a:xfrm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4000" dirty="0"/>
              <a:t>Elements of Epidemiology</a:t>
            </a:r>
            <a:br>
              <a:rPr lang="en-US" sz="3200" dirty="0"/>
            </a:br>
            <a:br>
              <a:rPr lang="en-US" sz="3200" dirty="0"/>
            </a:b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in BMI199: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Biomedical Informatics?</a:t>
            </a:r>
            <a:b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 8, 2021</a:t>
            </a:r>
            <a:b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on-line,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at Buffalo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91000"/>
            <a:ext cx="9144000" cy="1600200"/>
          </a:xfrm>
        </p:spPr>
        <p:txBody>
          <a:bodyPr/>
          <a:lstStyle/>
          <a:p>
            <a:pPr defTabSz="566738" eaLnBrk="1" hangingPunct="1">
              <a:lnSpc>
                <a:spcPct val="80000"/>
              </a:lnSpc>
            </a:pPr>
            <a:r>
              <a:rPr lang="en-GB" altLang="ja-JP" sz="2800" b="1" dirty="0">
                <a:ea typeface="ＭＳ 明朝" pitchFamily="49" charset="-128"/>
              </a:rPr>
              <a:t>Werner CEUSTERS, MD</a:t>
            </a:r>
            <a:endParaRPr lang="en-GB" altLang="ja-JP" sz="2800" b="1" baseline="30000" dirty="0">
              <a:ea typeface="ＭＳ 明朝" pitchFamily="49" charset="-128"/>
            </a:endParaRPr>
          </a:p>
          <a:p>
            <a:pPr defTabSz="566738" eaLnBrk="1" hangingPunct="1">
              <a:lnSpc>
                <a:spcPct val="120000"/>
              </a:lnSpc>
            </a:pPr>
            <a:endParaRPr lang="en-US" altLang="ja-JP" sz="1800" b="1" dirty="0">
              <a:ea typeface="ＭＳ 明朝" pitchFamily="49" charset="-128"/>
            </a:endParaRPr>
          </a:p>
          <a:p>
            <a:pPr defTabSz="566738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Departments of Biomedical Informatics and Psychiatry, </a:t>
            </a:r>
          </a:p>
          <a:p>
            <a:pPr defTabSz="566738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UB Institute for Healthcare Informatics, 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Ontology Research Group, </a:t>
            </a:r>
            <a:r>
              <a:rPr lang="en-GB" altLang="ja-JP" sz="1800" i="1" dirty="0" err="1">
                <a:ea typeface="ＭＳ 明朝" pitchFamily="49" charset="-128"/>
              </a:rPr>
              <a:t>Center</a:t>
            </a:r>
            <a:r>
              <a:rPr lang="en-GB" altLang="ja-JP" sz="1800" i="1" dirty="0">
                <a:ea typeface="ＭＳ 明朝" pitchFamily="49" charset="-128"/>
              </a:rPr>
              <a:t> of Excellence in Bioinformatics and Life Sciences,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University at Buffalo, NY, USA</a:t>
            </a:r>
          </a:p>
          <a:p>
            <a:pPr defTabSz="566738" eaLnBrk="1" hangingPunct="1">
              <a:lnSpc>
                <a:spcPct val="80000"/>
              </a:lnSpc>
            </a:pPr>
            <a:endParaRPr lang="en-US" altLang="ja-JP" sz="2000" i="1" dirty="0">
              <a:ea typeface="ＭＳ 明朝" pitchFamily="49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1368EC-F21E-4303-8A63-1ABD3E15E3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48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Endemic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Habitual presence of a disease in a geographic area or population.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Epidemic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Unusually frequent occurrence of a disease in a geographic area.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Pandemic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Worldwide epidemic.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3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Basic epidemiologic measures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81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Numerator / Denominator (1)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Numerator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Representation of cases exhibiting a certain characteristic;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e.g.: count of persons with disease X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Denominator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Representation of the population in perspective of which the numerator is expressed;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e.g.: count of citizens of Buffalo.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Ideally: should be reflective of the population who could have been included in the numerator had they the characteristic of interest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>
                <a:sym typeface="Wingdings" panose="05000000000000000000" pitchFamily="2" charset="2"/>
              </a:rPr>
              <a:t>population at risk</a:t>
            </a:r>
            <a:r>
              <a:rPr lang="en-US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23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Numerator / Denominator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286000" lvl="5" indent="0"/>
            <a:r>
              <a:rPr lang="en-US" dirty="0">
                <a:solidFill>
                  <a:srgbClr val="A2CCE8"/>
                </a:solidFill>
              </a:rPr>
              <a:t>a = people in NYS</a:t>
            </a:r>
          </a:p>
          <a:p>
            <a:pPr marL="2286000" lvl="5" indent="0"/>
            <a:endParaRPr lang="en-US" dirty="0"/>
          </a:p>
          <a:p>
            <a:pPr marL="2286000" lvl="5" indent="0"/>
            <a:r>
              <a:rPr lang="en-US" dirty="0"/>
              <a:t>			</a:t>
            </a:r>
            <a:r>
              <a:rPr lang="en-US" dirty="0">
                <a:solidFill>
                  <a:srgbClr val="FFC000"/>
                </a:solidFill>
              </a:rPr>
              <a:t>b = people with</a:t>
            </a:r>
          </a:p>
          <a:p>
            <a:pPr marL="1778000" lvl="5" indent="0"/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c = </a:t>
            </a:r>
            <a:r>
              <a:rPr lang="en-US" dirty="0"/>
              <a:t>			       </a:t>
            </a:r>
            <a:r>
              <a:rPr lang="en-US" dirty="0">
                <a:solidFill>
                  <a:srgbClr val="FFC000"/>
                </a:solidFill>
              </a:rPr>
              <a:t>overweight</a:t>
            </a:r>
          </a:p>
          <a:p>
            <a:pPr marL="1778000" lvl="5" indent="0"/>
            <a:r>
              <a:rPr lang="en-US" dirty="0">
                <a:solidFill>
                  <a:srgbClr val="FFFF00"/>
                </a:solidFill>
              </a:rPr>
              <a:t>people in</a:t>
            </a:r>
          </a:p>
          <a:p>
            <a:pPr marL="1778000" lvl="5" indent="0"/>
            <a:r>
              <a:rPr lang="en-US" dirty="0">
                <a:solidFill>
                  <a:srgbClr val="FFFF00"/>
                </a:solidFill>
              </a:rPr>
              <a:t>Buffalo</a:t>
            </a:r>
          </a:p>
          <a:p>
            <a:pPr marL="1778000" lvl="5" indent="0"/>
            <a:r>
              <a:rPr lang="en-US" dirty="0"/>
              <a:t>				</a:t>
            </a:r>
            <a:r>
              <a:rPr lang="en-US" dirty="0">
                <a:solidFill>
                  <a:srgbClr val="1FE115"/>
                </a:solidFill>
              </a:rPr>
              <a:t>d = males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066800" y="1905000"/>
            <a:ext cx="7010400" cy="4343400"/>
          </a:xfrm>
          <a:prstGeom prst="ellipse">
            <a:avLst/>
          </a:prstGeom>
          <a:noFill/>
          <a:ln w="2857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676400" y="2971800"/>
            <a:ext cx="2895600" cy="2057400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352800" y="2514600"/>
            <a:ext cx="4191000" cy="3048000"/>
          </a:xfrm>
          <a:prstGeom prst="ellips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048000" y="4000500"/>
            <a:ext cx="3657600" cy="2057400"/>
          </a:xfrm>
          <a:prstGeom prst="ellipse">
            <a:avLst/>
          </a:prstGeom>
          <a:noFill/>
          <a:ln w="28575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4202" y="3041590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+mn-lt"/>
              </a:rPr>
              <a:t>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50540" y="3409890"/>
            <a:ext cx="268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+mn-lt"/>
              </a:rPr>
              <a:t>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27297" y="421954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+mn-lt"/>
              </a:rPr>
              <a:t>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85926" y="46290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+mn-lt"/>
              </a:rPr>
              <a:t>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32085" y="3876645"/>
            <a:ext cx="260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+mn-lt"/>
              </a:rPr>
              <a:t>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00847" y="4832290"/>
            <a:ext cx="260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+mn-lt"/>
              </a:rPr>
              <a:t>j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10738" y="5578445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+mn-lt"/>
              </a:rPr>
              <a:t>k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8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Numerator / Denominator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676400"/>
            <a:ext cx="3657600" cy="4953000"/>
          </a:xfrm>
        </p:spPr>
        <p:txBody>
          <a:bodyPr/>
          <a:lstStyle/>
          <a:p>
            <a:r>
              <a:rPr lang="en-US" dirty="0"/>
              <a:t>Counts: a, b, c, d, …</a:t>
            </a:r>
          </a:p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47800"/>
            <a:ext cx="5435600" cy="3382540"/>
          </a:xfrm>
          <a:prstGeom prst="rect">
            <a:avLst/>
          </a:prstGeom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38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Numerator / Denominator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676400"/>
            <a:ext cx="3657600" cy="4953000"/>
          </a:xfrm>
        </p:spPr>
        <p:txBody>
          <a:bodyPr/>
          <a:lstStyle/>
          <a:p>
            <a:r>
              <a:rPr lang="en-US" dirty="0"/>
              <a:t>Counts: a, b, c, d, …</a:t>
            </a:r>
          </a:p>
          <a:p>
            <a:endParaRPr lang="en-US" dirty="0"/>
          </a:p>
          <a:p>
            <a:r>
              <a:rPr lang="en-US" dirty="0"/>
              <a:t>Ratios: </a:t>
            </a:r>
          </a:p>
          <a:p>
            <a:r>
              <a:rPr lang="en-US" dirty="0"/>
              <a:t>	a) f/h ; </a:t>
            </a:r>
            <a:r>
              <a:rPr lang="en-US" dirty="0" err="1"/>
              <a:t>i</a:t>
            </a:r>
            <a:r>
              <a:rPr lang="en-US" dirty="0"/>
              <a:t>/k</a:t>
            </a:r>
          </a:p>
          <a:p>
            <a:r>
              <a:rPr lang="en-US" dirty="0"/>
              <a:t>	b) j/b ; g/c</a:t>
            </a:r>
          </a:p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47800"/>
            <a:ext cx="5435600" cy="33825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86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Numerator / Denominator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676400"/>
            <a:ext cx="3657600" cy="4953000"/>
          </a:xfrm>
        </p:spPr>
        <p:txBody>
          <a:bodyPr/>
          <a:lstStyle/>
          <a:p>
            <a:r>
              <a:rPr lang="en-US" dirty="0"/>
              <a:t>Counts: a, b, c, d, …</a:t>
            </a:r>
          </a:p>
          <a:p>
            <a:endParaRPr lang="en-US" dirty="0"/>
          </a:p>
          <a:p>
            <a:r>
              <a:rPr lang="en-US" dirty="0"/>
              <a:t>Ratios: </a:t>
            </a:r>
          </a:p>
          <a:p>
            <a:r>
              <a:rPr lang="en-US" dirty="0"/>
              <a:t>	a) f/h ; </a:t>
            </a:r>
            <a:r>
              <a:rPr lang="en-US" dirty="0" err="1"/>
              <a:t>i</a:t>
            </a:r>
            <a:r>
              <a:rPr lang="en-US" dirty="0"/>
              <a:t>/k</a:t>
            </a:r>
          </a:p>
          <a:p>
            <a:r>
              <a:rPr lang="en-US" dirty="0"/>
              <a:t>	b) j/b ; g/c</a:t>
            </a:r>
          </a:p>
          <a:p>
            <a:r>
              <a:rPr lang="en-US" dirty="0"/>
              <a:t>  </a:t>
            </a:r>
            <a:r>
              <a:rPr lang="en-US" dirty="0">
                <a:sym typeface="Wingdings" panose="05000000000000000000" pitchFamily="2" charset="2"/>
              </a:rPr>
              <a:t> difference?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47800"/>
            <a:ext cx="5435600" cy="338254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4495800"/>
            <a:ext cx="8915400" cy="1905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r>
              <a:rPr lang="en-US" kern="0" dirty="0">
                <a:latin typeface="+mn-lt"/>
              </a:rPr>
              <a:t>Ratios: </a:t>
            </a:r>
          </a:p>
          <a:p>
            <a:r>
              <a:rPr lang="en-US" kern="0" dirty="0">
                <a:latin typeface="+mn-lt"/>
              </a:rPr>
              <a:t>	a) numerator &amp; denominator are unrelated</a:t>
            </a:r>
          </a:p>
          <a:p>
            <a:r>
              <a:rPr lang="en-US" kern="0" dirty="0">
                <a:latin typeface="+mn-lt"/>
              </a:rPr>
              <a:t>			</a:t>
            </a:r>
            <a:r>
              <a:rPr lang="en-US" kern="0" dirty="0">
                <a:latin typeface="+mn-lt"/>
                <a:sym typeface="Wingdings" panose="05000000000000000000" pitchFamily="2" charset="2"/>
              </a:rPr>
              <a:t> ‘ratio </a:t>
            </a:r>
            <a:r>
              <a:rPr lang="en-US" kern="0" dirty="0" err="1">
                <a:latin typeface="+mn-lt"/>
                <a:sym typeface="Wingdings" panose="05000000000000000000" pitchFamily="2" charset="2"/>
              </a:rPr>
              <a:t>strictu</a:t>
            </a:r>
            <a:r>
              <a:rPr lang="en-US" kern="0" dirty="0">
                <a:latin typeface="+mn-lt"/>
                <a:sym typeface="Wingdings" panose="05000000000000000000" pitchFamily="2" charset="2"/>
              </a:rPr>
              <a:t> </a:t>
            </a:r>
            <a:r>
              <a:rPr lang="en-US" kern="0" dirty="0" err="1">
                <a:latin typeface="+mn-lt"/>
                <a:sym typeface="Wingdings" panose="05000000000000000000" pitchFamily="2" charset="2"/>
              </a:rPr>
              <a:t>sensu</a:t>
            </a:r>
            <a:r>
              <a:rPr lang="en-US" kern="0" dirty="0">
                <a:latin typeface="+mn-lt"/>
                <a:sym typeface="Wingdings" panose="05000000000000000000" pitchFamily="2" charset="2"/>
              </a:rPr>
              <a:t>’</a:t>
            </a:r>
            <a:endParaRPr lang="en-US" kern="0" dirty="0">
              <a:latin typeface="+mn-lt"/>
            </a:endParaRPr>
          </a:p>
          <a:p>
            <a:r>
              <a:rPr lang="en-US" kern="0" dirty="0">
                <a:latin typeface="+mn-lt"/>
              </a:rPr>
              <a:t>	b) numerator counts are included in denominator counts</a:t>
            </a:r>
          </a:p>
          <a:p>
            <a:r>
              <a:rPr lang="en-US" kern="0" dirty="0">
                <a:latin typeface="+mn-lt"/>
              </a:rPr>
              <a:t>			</a:t>
            </a:r>
            <a:r>
              <a:rPr lang="en-US" kern="0" dirty="0">
                <a:latin typeface="+mn-lt"/>
                <a:sym typeface="Wingdings" panose="05000000000000000000" pitchFamily="2" charset="2"/>
              </a:rPr>
              <a:t> ‘proportion’</a:t>
            </a:r>
            <a:endParaRPr lang="en-US" kern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1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Disease occurrence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05544"/>
              </p:ext>
            </p:extLst>
          </p:nvPr>
        </p:nvGraphicFramePr>
        <p:xfrm>
          <a:off x="228600" y="1676400"/>
          <a:ext cx="86868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3482140346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507851196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39763837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1700263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Form	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Expressed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Example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65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Count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Number of occurrences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Number of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covid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cases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6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Ratio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a:b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Division of two numbers not necessarily related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Number of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covid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cases to females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4661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Proportion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a/(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a+b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Division of two numbers that are related. Numerator is a part of denominator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Number of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covid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cases per 100 thousand residents of  Florida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8885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Rate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a/(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a+b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)/t or a/(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a+b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)*t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Ratio or proportion where time is included in the denominator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Number of new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covid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cases per 100,000 residents of Buffalo in week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041809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14401" y="6082714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1800" b="0" dirty="0">
              <a:solidFill>
                <a:schemeClr val="bg1"/>
              </a:solidFill>
            </a:endParaRPr>
          </a:p>
          <a:p>
            <a:pPr algn="r"/>
            <a:r>
              <a:rPr lang="en-US" sz="1800" b="0" dirty="0">
                <a:solidFill>
                  <a:schemeClr val="bg1"/>
                </a:solidFill>
              </a:rPr>
              <a:t>Adopted from </a:t>
            </a:r>
            <a:r>
              <a:rPr lang="en-US" sz="1800" b="0" dirty="0" err="1">
                <a:solidFill>
                  <a:schemeClr val="bg1"/>
                </a:solidFill>
              </a:rPr>
              <a:t>Gordis</a:t>
            </a:r>
            <a:r>
              <a:rPr lang="en-US" sz="1800" b="0" dirty="0">
                <a:solidFill>
                  <a:schemeClr val="bg1"/>
                </a:solidFill>
              </a:rPr>
              <a:t>, Leon. Epidemiology (5). Saint Louis, US: Saunders, 2013. </a:t>
            </a:r>
            <a:endParaRPr lang="en-US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09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number of </a:t>
            </a:r>
            <a:r>
              <a:rPr lang="en-US" dirty="0">
                <a:solidFill>
                  <a:srgbClr val="FFFF00"/>
                </a:solidFill>
              </a:rPr>
              <a:t>new</a:t>
            </a:r>
            <a:r>
              <a:rPr lang="en-US" dirty="0"/>
              <a:t> cases or events occurring in a </a:t>
            </a:r>
            <a:r>
              <a:rPr lang="en-US" u="sng" dirty="0"/>
              <a:t>defined population</a:t>
            </a:r>
            <a:r>
              <a:rPr lang="en-US" dirty="0"/>
              <a:t> during a specified time period.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the event is occurrence of disease </a:t>
            </a:r>
            <a:r>
              <a:rPr lang="en-US" dirty="0">
                <a:sym typeface="Wingdings" panose="05000000000000000000" pitchFamily="2" charset="2"/>
              </a:rPr>
              <a:t> morbidity.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If the event is death due to disease  mortality.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31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new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population;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who has and who does not have the disease;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 the people who do not have the disease for a time period;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time period find out who had the disease in the population.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!!!!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2895600"/>
          </a:xfrm>
        </p:spPr>
        <p:txBody>
          <a:bodyPr/>
          <a:lstStyle/>
          <a:p>
            <a:endParaRPr lang="en-US" dirty="0"/>
          </a:p>
          <a:p>
            <a:pPr marL="749300" indent="-749300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‘Epidemiology is: </a:t>
            </a:r>
          </a:p>
          <a:p>
            <a:pPr marL="800100" indent="-2794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study of the distribution and determinants of health-related states and events in specified populations, and </a:t>
            </a:r>
          </a:p>
          <a:p>
            <a:pPr marL="800100" indent="-2794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application of this study to prevention and control of health problems.’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6324600"/>
            <a:ext cx="746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Last JM, editor. Dictionary of epidemiology. 4th ed. New York: Oxford University Press; 2001. p. 61.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F01B5A-9476-425C-8AF1-3668FDD18DE5}"/>
              </a:ext>
            </a:extLst>
          </p:cNvPr>
          <p:cNvCxnSpPr>
            <a:cxnSpLocks/>
          </p:cNvCxnSpPr>
          <p:nvPr/>
        </p:nvCxnSpPr>
        <p:spPr bwMode="auto">
          <a:xfrm>
            <a:off x="3276600" y="1447800"/>
            <a:ext cx="457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D561A1-BDF9-4182-B9B2-5925109A1F05}"/>
              </a:ext>
            </a:extLst>
          </p:cNvPr>
          <p:cNvCxnSpPr>
            <a:cxnSpLocks/>
          </p:cNvCxnSpPr>
          <p:nvPr/>
        </p:nvCxnSpPr>
        <p:spPr bwMode="auto">
          <a:xfrm>
            <a:off x="3886200" y="1447800"/>
            <a:ext cx="914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094FA5-8B5C-423F-B13C-32FC258A2CA2}"/>
              </a:ext>
            </a:extLst>
          </p:cNvPr>
          <p:cNvCxnSpPr/>
          <p:nvPr/>
        </p:nvCxnSpPr>
        <p:spPr bwMode="auto">
          <a:xfrm flipH="1">
            <a:off x="2895600" y="1447800"/>
            <a:ext cx="60960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4F5B03-57A6-4A89-AACF-2AD68FE42467}"/>
              </a:ext>
            </a:extLst>
          </p:cNvPr>
          <p:cNvCxnSpPr>
            <a:cxnSpLocks/>
          </p:cNvCxnSpPr>
          <p:nvPr/>
        </p:nvCxnSpPr>
        <p:spPr bwMode="auto">
          <a:xfrm>
            <a:off x="4343400" y="1447800"/>
            <a:ext cx="60960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7063D49-B7D2-4714-9571-253772EA013D}"/>
              </a:ext>
            </a:extLst>
          </p:cNvPr>
          <p:cNvSpPr txBox="1"/>
          <p:nvPr/>
        </p:nvSpPr>
        <p:spPr>
          <a:xfrm>
            <a:off x="2280070" y="1600200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‘about’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D3601D-40DD-413F-92EA-A1F99C4846A5}"/>
              </a:ext>
            </a:extLst>
          </p:cNvPr>
          <p:cNvSpPr txBox="1"/>
          <p:nvPr/>
        </p:nvSpPr>
        <p:spPr>
          <a:xfrm>
            <a:off x="4421743" y="1600200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‘people’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C313D0-048D-4A79-9E7D-351EAD674B62}"/>
              </a:ext>
            </a:extLst>
          </p:cNvPr>
          <p:cNvCxnSpPr>
            <a:cxnSpLocks/>
          </p:cNvCxnSpPr>
          <p:nvPr/>
        </p:nvCxnSpPr>
        <p:spPr bwMode="auto">
          <a:xfrm>
            <a:off x="5113472" y="1447800"/>
            <a:ext cx="914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46CE7B6-FCB2-47C0-A71D-3A1AD0D1A9F0}"/>
              </a:ext>
            </a:extLst>
          </p:cNvPr>
          <p:cNvCxnSpPr>
            <a:cxnSpLocks/>
          </p:cNvCxnSpPr>
          <p:nvPr/>
        </p:nvCxnSpPr>
        <p:spPr bwMode="auto">
          <a:xfrm>
            <a:off x="5570672" y="1447800"/>
            <a:ext cx="60960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BC84885-087D-4E05-A57E-0270EFE7C2F6}"/>
              </a:ext>
            </a:extLst>
          </p:cNvPr>
          <p:cNvSpPr txBox="1"/>
          <p:nvPr/>
        </p:nvSpPr>
        <p:spPr>
          <a:xfrm>
            <a:off x="5725158" y="1600200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‘study’</a:t>
            </a:r>
          </a:p>
        </p:txBody>
      </p:sp>
    </p:spTree>
    <p:extLst>
      <p:ext uri="{BB962C8B-B14F-4D97-AF65-F5344CB8AC3E}">
        <p14:creationId xmlns:p14="http://schemas.microsoft.com/office/powerpoint/2010/main" val="4040618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Incidence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type of proportion that includes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 of time.</a:t>
            </a:r>
          </a:p>
          <a:p>
            <a:pPr marL="0" indent="0"/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Represents the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having the disease in a defined population.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measure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disease occurrence.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14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of Incidence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3886200"/>
          </a:xfrm>
        </p:spPr>
        <p:txBody>
          <a:bodyPr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cases of disease occurring during a specified period of time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------------------------------------------------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persons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risk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disease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during the same period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34201" y="3327400"/>
            <a:ext cx="91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 K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6400800"/>
            <a:ext cx="769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/>
            <a:r>
              <a:rPr lang="en-US" sz="14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Gordis</a:t>
            </a:r>
            <a:r>
              <a:rPr 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, Leon. Epidemiology (5). Saint Louis, US: Saunders, 2013.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46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needed to calculate incidence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definition –What is considered disease?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Numerator = Number of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Denominator = Defined Population at Risk</a:t>
            </a:r>
          </a:p>
          <a:p>
            <a:pPr marL="0" indent="0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Specified period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 (unit multiplier, “K”):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per 100,000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371600" y="6400800"/>
            <a:ext cx="769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/>
            <a:r>
              <a:rPr lang="en-US" sz="14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Gordis</a:t>
            </a:r>
            <a:r>
              <a:rPr 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, Leon. Epidemiology (5). Saint Louis, US: Saunders, 2013.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83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Incidence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114800"/>
          </a:xfrm>
        </p:spPr>
        <p:txBody>
          <a:bodyPr/>
          <a:lstStyle/>
          <a:p>
            <a:pPr marL="0" indent="0"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Cumulative incidence is a measure of disease frequency that addresses the question "How far has the disease spread during a specified period of time?"  It is calculated using the following formula: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3352800"/>
            <a:ext cx="6991350" cy="22002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6400800"/>
            <a:ext cx="769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/>
            <a:r>
              <a:rPr lang="en-US" sz="14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Gordis</a:t>
            </a:r>
            <a:r>
              <a:rPr 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, Leon. Epidemiology (5). Saint Louis, US: Saunders, 2013.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41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1341B-18C7-45CF-AA00-F7A99221C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762000"/>
          </a:xfrm>
        </p:spPr>
        <p:txBody>
          <a:bodyPr/>
          <a:lstStyle/>
          <a:p>
            <a:pPr algn="l"/>
            <a:r>
              <a:rPr lang="en-US" dirty="0"/>
              <a:t>     Incidence Rate 	       Cumulative </a:t>
            </a:r>
            <a:br>
              <a:rPr lang="en-US" dirty="0"/>
            </a:br>
            <a:r>
              <a:rPr lang="en-US" dirty="0"/>
              <a:t>					         Incidence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D464-8794-4A0E-A673-72FC7A130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86000"/>
            <a:ext cx="4114800" cy="4419600"/>
          </a:xfrm>
        </p:spPr>
        <p:txBody>
          <a:bodyPr/>
          <a:lstStyle/>
          <a:p>
            <a:pPr marL="0" indent="0"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cases of disease occurring during a specified period of time </a:t>
            </a:r>
          </a:p>
          <a:p>
            <a:pPr marL="0" indent="0"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--------------------------------------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Number of persons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risk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disease during the same period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C8DB5-876F-4881-8294-A892C3E3F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D8E09B2-C5FC-4E75-9A63-780424E867A2}"/>
              </a:ext>
            </a:extLst>
          </p:cNvPr>
          <p:cNvSpPr txBox="1">
            <a:spLocks/>
          </p:cNvSpPr>
          <p:nvPr/>
        </p:nvSpPr>
        <p:spPr>
          <a:xfrm>
            <a:off x="4953000" y="2286000"/>
            <a:ext cx="3810000" cy="4419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0" indent="0" algn="ctr"/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</a:t>
            </a:r>
            <a:r>
              <a:rPr 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cases of disease occurring during a specified period of time </a:t>
            </a:r>
          </a:p>
          <a:p>
            <a:pPr marL="0" indent="0" algn="ctr"/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-----------------------------------</a:t>
            </a:r>
            <a:endParaRPr lang="en-US" u="sng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Initial population at risk for the disease</a:t>
            </a:r>
          </a:p>
          <a:p>
            <a:endParaRPr lang="en-US" kern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638BD1-A8CE-4C0B-8D4B-1A955F81367B}"/>
              </a:ext>
            </a:extLst>
          </p:cNvPr>
          <p:cNvSpPr txBox="1"/>
          <p:nvPr/>
        </p:nvSpPr>
        <p:spPr>
          <a:xfrm>
            <a:off x="409008" y="5419635"/>
            <a:ext cx="8506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</a:rPr>
              <a:t>In a constant population, the number of persons </a:t>
            </a:r>
            <a:r>
              <a:rPr lang="en-US" sz="2400" dirty="0">
                <a:solidFill>
                  <a:schemeClr val="bg1"/>
                </a:solidFill>
              </a:rPr>
              <a:t>at risk </a:t>
            </a:r>
            <a:r>
              <a:rPr lang="en-US" sz="2400" b="0" dirty="0">
                <a:solidFill>
                  <a:schemeClr val="bg1"/>
                </a:solidFill>
              </a:rPr>
              <a:t>decreases with each new case!</a:t>
            </a:r>
          </a:p>
        </p:txBody>
      </p:sp>
    </p:spTree>
    <p:extLst>
      <p:ext uri="{BB962C8B-B14F-4D97-AF65-F5344CB8AC3E}">
        <p14:creationId xmlns:p14="http://schemas.microsoft.com/office/powerpoint/2010/main" val="4182974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47800"/>
            <a:ext cx="7696200" cy="19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685799"/>
          </a:xfrm>
        </p:spPr>
        <p:txBody>
          <a:bodyPr/>
          <a:lstStyle/>
          <a:p>
            <a:r>
              <a:rPr lang="en-US" sz="2800" dirty="0"/>
              <a:t>Observational Data leading to Prevention</a:t>
            </a:r>
          </a:p>
        </p:txBody>
      </p:sp>
      <p:sp>
        <p:nvSpPr>
          <p:cNvPr id="5" name="Subtit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762000" y="6553200"/>
            <a:ext cx="8229600" cy="152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400" dirty="0"/>
              <a:t>http://www.ph.ucla.edu/epi/snow.html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561670"/>
            <a:ext cx="7696200" cy="267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62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Prevalence is the total number of individuals in a population who have a disease or health condition at a specific period of time, usually expressed as a percentage of the population.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216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Gordis, Leon. Epidemiology (5). Saint Louis, US: Saunders, 2013. ProQuest </a:t>
            </a:r>
            <a:r>
              <a:rPr lang="en-US" sz="14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ebrary</a:t>
            </a:r>
            <a:r>
              <a:rPr 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. Web. 2 March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425" y="3399504"/>
            <a:ext cx="4659951" cy="289985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58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Prevalence is the total number of individuals in a population who have a disease or health condition at a specific period of time, usually expressed as a percentage of the population.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types:</a:t>
            </a:r>
          </a:p>
          <a:p>
            <a:pPr marL="857250" lvl="1" indent="-45720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Prevalence</a:t>
            </a:r>
          </a:p>
          <a:p>
            <a:pPr marL="857250" lvl="1" indent="-45720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 Prevalence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216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Gordis, Leon. Epidemiology (5). Saint Louis, US: Saunders, 2013. ProQuest </a:t>
            </a:r>
            <a:r>
              <a:rPr lang="en-US" sz="14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ebrary</a:t>
            </a:r>
            <a:r>
              <a:rPr 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. Web. 2 March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425" y="3399504"/>
            <a:ext cx="4659951" cy="289985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04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Prevalence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Proportion of the population with a  particular disease at a particular point in time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3033712"/>
            <a:ext cx="6772275" cy="2238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3216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Gordis, Leon. Epidemiology (5). Saint Louis, US: Saunders, 2013. ProQuest </a:t>
            </a:r>
            <a:r>
              <a:rPr lang="en-US" sz="14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ebrary</a:t>
            </a:r>
            <a:r>
              <a:rPr 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. Web. 2 March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14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 Prevalence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625" y="3024187"/>
            <a:ext cx="6762750" cy="2257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1569790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The proportion of the population with a particular disease during a </a:t>
            </a:r>
            <a:r>
              <a:rPr lang="en-US" b="0" u="sng" dirty="0">
                <a:solidFill>
                  <a:schemeClr val="bg1"/>
                </a:solidFill>
                <a:cs typeface="Times New Roman" panose="02020603050405020304" pitchFamily="18" charset="0"/>
              </a:rPr>
              <a:t>specified period</a:t>
            </a:r>
            <a:r>
              <a:rPr 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 in time</a:t>
            </a:r>
            <a:endParaRPr lang="en-US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3216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Gordis, Leon. Epidemiology (5). Saint Louis, US: Saunders, 2013. ProQuest </a:t>
            </a:r>
            <a:r>
              <a:rPr lang="en-US" sz="14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ebrary</a:t>
            </a:r>
            <a:r>
              <a:rPr 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. Web. 2 March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80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Assumptions of Epidemiology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4196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Diseases do not occur randomly.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causes and nature of diseases and the spread of diseases depend on certain observable factors.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Modification of these causes can result in prevention and control of diseases.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600" y="6400800"/>
            <a:ext cx="769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/>
            <a:r>
              <a:rPr lang="en-US" sz="14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Gordis</a:t>
            </a:r>
            <a:r>
              <a:rPr 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, Leon. Epidemiology (5). Saint Louis, US: Saunders, 2013. ProQuest </a:t>
            </a:r>
            <a:r>
              <a:rPr lang="en-US" sz="14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ebrary</a:t>
            </a:r>
            <a:r>
              <a:rPr 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. Web. 2 March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84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point and period prevalence?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686800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Prevalence: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useful for conditions that need to be compared in different periods of time in different healthcare settings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 Prevalence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Useful for conditions that ‘come and go’…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1-week -Hay fever or other allergy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1-month -Depression symptoms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1-year -Low-back pain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5-year -Genital herpes recurrence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71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incidence and prevalence related?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incidence = # new cases,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prevalence = # existing cases,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Prevalence rate = Incidence rate x average Duration of disease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(P = I x D)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Assumptions for this to be correct: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Prevalence relatively constant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Incidence and outflow (cure and death) relatively equal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&lt; 10% of population has the disease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14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620000" cy="762000"/>
          </a:xfrm>
        </p:spPr>
        <p:txBody>
          <a:bodyPr/>
          <a:lstStyle/>
          <a:p>
            <a:r>
              <a:rPr lang="en-US" dirty="0"/>
              <a:t>Mortality rate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124200"/>
            <a:ext cx="2390775" cy="141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683885"/>
            <a:ext cx="4286250" cy="121920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3886200"/>
            <a:ext cx="4286250" cy="102099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531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7FF6AC-2D9D-4C99-9879-74BA7BED0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C996D8-6C86-4759-9A09-36213E39C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A5. </a:t>
            </a:r>
            <a:r>
              <a:rPr lang="en-US" dirty="0"/>
              <a:t>Students will visit </a:t>
            </a:r>
            <a:r>
              <a:rPr lang="en-US" dirty="0">
                <a:hlinkClick r:id="rId2"/>
              </a:rPr>
              <a:t>https://www.cdc.gov/coronavirus/2019-ncov/cases-updates/cases-in-us.html</a:t>
            </a:r>
            <a:r>
              <a:rPr lang="en-US" dirty="0"/>
              <a:t> </a:t>
            </a:r>
            <a:r>
              <a:rPr lang="en-US" b="1" dirty="0"/>
              <a:t>for three consecutive days</a:t>
            </a:r>
            <a:r>
              <a:rPr lang="en-US" dirty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will write down for the USA and for California, Texas and Florida the variables requested in a predefined Excel spreadsheet made available on UB Learns.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They will use that spreadsheet to compute some variables based on the statistics explained in class </a:t>
            </a:r>
            <a:r>
              <a:rPr lang="en-US" b="1" dirty="0"/>
              <a:t>C10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Students must follow the instructions given during the demo provided in class precisely. If you did not attend, WATCH THE CLASS RECORDING!!!!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Upload the Excel-document to </a:t>
            </a:r>
            <a:r>
              <a:rPr lang="en-US" dirty="0" err="1"/>
              <a:t>UBLearns</a:t>
            </a:r>
            <a:r>
              <a:rPr lang="en-US" dirty="0"/>
              <a:t> not later than Wednesday Oct 14 – 1pm.</a:t>
            </a:r>
          </a:p>
        </p:txBody>
      </p:sp>
    </p:spTree>
    <p:extLst>
      <p:ext uri="{BB962C8B-B14F-4D97-AF65-F5344CB8AC3E}">
        <p14:creationId xmlns:p14="http://schemas.microsoft.com/office/powerpoint/2010/main" val="836592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191000"/>
          </a:xfrm>
        </p:spPr>
        <p:txBody>
          <a:bodyPr/>
          <a:lstStyle/>
          <a:p>
            <a:pPr marL="342900" indent="-34290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factors that influence health: biological, chemical, physical, social, cultural, genetic and behavior;	</a:t>
            </a:r>
          </a:p>
          <a:p>
            <a:pPr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determinants over time, populations, and places;</a:t>
            </a:r>
          </a:p>
          <a:p>
            <a:pPr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Health-Related States and Events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diseases, causes of death, health-related behaviors (smoking, exercise), reaction to preventive programs, provision and utilization of health services;</a:t>
            </a:r>
          </a:p>
          <a:p>
            <a:pPr marL="342900" indent="-34290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Specified Populations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includes populations with identifiable characteristics such as occupation, race/ethnicity;	</a:t>
            </a:r>
          </a:p>
          <a:p>
            <a:pPr marL="342900" indent="-34290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 and Control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aim of public health: to protect and restore health.	</a:t>
            </a:r>
          </a:p>
          <a:p>
            <a:pPr marL="0" indent="0" algn="r">
              <a:spcAft>
                <a:spcPts val="900"/>
              </a:spcAft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900"/>
              </a:spcAft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6400800"/>
            <a:ext cx="769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/>
            <a:r>
              <a:rPr lang="en-US" sz="14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Gordis</a:t>
            </a:r>
            <a:r>
              <a:rPr 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, Leon. Epidemiology (5). Saint Louis, US: Saunders, 2013. ProQuest </a:t>
            </a:r>
            <a:r>
              <a:rPr lang="en-US" sz="14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ebrary</a:t>
            </a:r>
            <a:r>
              <a:rPr 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. Web. 2 March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1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5E44B-9998-403E-B370-E945EA60C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movie</a:t>
            </a:r>
          </a:p>
        </p:txBody>
      </p:sp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E3B5F47B-A637-4075-9E34-B0B844DC1BD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946" y="1752600"/>
            <a:ext cx="9096108" cy="511656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266EB-8E9A-4198-8E0C-711A330C1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15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Earliest Example of Geographical Information System Methods by John Snow (1854 Cholera outbreak</a:t>
            </a:r>
            <a:r>
              <a:rPr lang="en-US" sz="2800" dirty="0"/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28600" y="2362200"/>
            <a:ext cx="8686800" cy="4267200"/>
          </a:xfrm>
        </p:spPr>
        <p:txBody>
          <a:bodyPr/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 of 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 Street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Pump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346" y="2144667"/>
            <a:ext cx="4835236" cy="36576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>
            <a:off x="1752600" y="2971800"/>
            <a:ext cx="3657600" cy="762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A2CCE8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295400" y="6295934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>
                <a:solidFill>
                  <a:schemeClr val="bg1"/>
                </a:solidFill>
              </a:rPr>
              <a:t>http://www.ph.ucla.edu/epi/snow/mapsbroadstreet.html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6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Epidemiologic Triad of Disease (ETD)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54" y="1676400"/>
            <a:ext cx="7131891" cy="4495800"/>
          </a:xfrm>
        </p:spPr>
      </p:pic>
      <p:sp>
        <p:nvSpPr>
          <p:cNvPr id="5" name="Rectangle 4"/>
          <p:cNvSpPr/>
          <p:nvPr/>
        </p:nvSpPr>
        <p:spPr>
          <a:xfrm>
            <a:off x="4495800" y="64008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https://newonlinecourses.science.psu.edu/stat507/node/25/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30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Sorts of disease determinants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905" y="1524000"/>
            <a:ext cx="8590189" cy="44957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6400800"/>
            <a:ext cx="769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/>
            <a:r>
              <a:rPr lang="en-US" sz="14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Gordis</a:t>
            </a:r>
            <a:r>
              <a:rPr 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, Leon. Epidemiology (5). Saint Louis, US: Saunders, 2013.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94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disease progression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71823"/>
            <a:ext cx="7696200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6509146"/>
            <a:ext cx="7581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https://www.med.uottawa.ca/sim/data/Pub_Infectious_e.htm#ID_hist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81477"/>
      </p:ext>
    </p:extLst>
  </p:cSld>
  <p:clrMapOvr>
    <a:masterClrMapping/>
  </p:clrMapOvr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32843</TotalTime>
  <Words>1715</Words>
  <Application>Microsoft Office PowerPoint</Application>
  <PresentationFormat>On-screen Show (4:3)</PresentationFormat>
  <Paragraphs>253</Paragraphs>
  <Slides>33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Batang</vt:lpstr>
      <vt:lpstr>ＭＳ 明朝</vt:lpstr>
      <vt:lpstr>ＭＳ Ｐゴシック</vt:lpstr>
      <vt:lpstr>Arial</vt:lpstr>
      <vt:lpstr>Georgia</vt:lpstr>
      <vt:lpstr>Times</vt:lpstr>
      <vt:lpstr>Times New Roman</vt:lpstr>
      <vt:lpstr>Trebuchet MS</vt:lpstr>
      <vt:lpstr>Verdana</vt:lpstr>
      <vt:lpstr>Wingdings</vt:lpstr>
      <vt:lpstr>2014-Indianapolis</vt:lpstr>
      <vt:lpstr>Photo Editor-foto</vt:lpstr>
      <vt:lpstr>Elements of Epidemiology  Lecture in BMI199: What is Biomedical Informatics? Oct 8, 2021 on-line, University at Buffalo</vt:lpstr>
      <vt:lpstr>Epidemiology</vt:lpstr>
      <vt:lpstr>Basic Assumptions of Epidemiology</vt:lpstr>
      <vt:lpstr>Key terms</vt:lpstr>
      <vt:lpstr>Recommended movie</vt:lpstr>
      <vt:lpstr>Earliest Example of Geographical Information System Methods by John Snow (1854 Cholera outbreak)</vt:lpstr>
      <vt:lpstr>Epidemiologic Triad of Disease (ETD)</vt:lpstr>
      <vt:lpstr>Sorts of disease determinants</vt:lpstr>
      <vt:lpstr>Stages of disease progression</vt:lpstr>
      <vt:lpstr>Disease Patterns</vt:lpstr>
      <vt:lpstr>Basic epidemiologic measures</vt:lpstr>
      <vt:lpstr>Numerator / Denominator (1)</vt:lpstr>
      <vt:lpstr>Numerator / Denominator (2)</vt:lpstr>
      <vt:lpstr>Numerator / Denominator (3)</vt:lpstr>
      <vt:lpstr>Numerator / Denominator (3)</vt:lpstr>
      <vt:lpstr>Numerator / Denominator (3)</vt:lpstr>
      <vt:lpstr>Measures of Disease occurrence</vt:lpstr>
      <vt:lpstr>Incidence</vt:lpstr>
      <vt:lpstr>Identifying new cases</vt:lpstr>
      <vt:lpstr>Incidence Rate</vt:lpstr>
      <vt:lpstr>Calculation of Incidence rate</vt:lpstr>
      <vt:lpstr>What is needed to calculate incidence rate</vt:lpstr>
      <vt:lpstr>Cumulative Incidence</vt:lpstr>
      <vt:lpstr>     Incidence Rate         Cumulative                Incidence</vt:lpstr>
      <vt:lpstr>Observational Data leading to Prevention</vt:lpstr>
      <vt:lpstr>Prevalence</vt:lpstr>
      <vt:lpstr>Prevalence</vt:lpstr>
      <vt:lpstr>Point Prevalence</vt:lpstr>
      <vt:lpstr>Period Prevalence</vt:lpstr>
      <vt:lpstr>Why do we need point and period prevalence?</vt:lpstr>
      <vt:lpstr>Are incidence and prevalence related?</vt:lpstr>
      <vt:lpstr>Mortality rate</vt:lpstr>
      <vt:lpstr>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Reviewer</cp:lastModifiedBy>
  <cp:revision>1365</cp:revision>
  <dcterms:created xsi:type="dcterms:W3CDTF">1601-01-01T00:00:00Z</dcterms:created>
  <dcterms:modified xsi:type="dcterms:W3CDTF">2021-10-08T18:42:27Z</dcterms:modified>
</cp:coreProperties>
</file>