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57"/>
  </p:notesMasterIdLst>
  <p:sldIdLst>
    <p:sldId id="1339" r:id="rId2"/>
    <p:sldId id="1413" r:id="rId3"/>
    <p:sldId id="1414" r:id="rId4"/>
    <p:sldId id="762" r:id="rId5"/>
    <p:sldId id="761" r:id="rId6"/>
    <p:sldId id="764" r:id="rId7"/>
    <p:sldId id="765" r:id="rId8"/>
    <p:sldId id="766" r:id="rId9"/>
    <p:sldId id="767" r:id="rId10"/>
    <p:sldId id="768" r:id="rId11"/>
    <p:sldId id="847" r:id="rId12"/>
    <p:sldId id="781" r:id="rId13"/>
    <p:sldId id="763" r:id="rId14"/>
    <p:sldId id="1418" r:id="rId15"/>
    <p:sldId id="770" r:id="rId16"/>
    <p:sldId id="769" r:id="rId17"/>
    <p:sldId id="772" r:id="rId18"/>
    <p:sldId id="773" r:id="rId19"/>
    <p:sldId id="776" r:id="rId20"/>
    <p:sldId id="759" r:id="rId21"/>
    <p:sldId id="1415" r:id="rId22"/>
    <p:sldId id="760" r:id="rId23"/>
    <p:sldId id="775" r:id="rId24"/>
    <p:sldId id="774" r:id="rId25"/>
    <p:sldId id="777" r:id="rId26"/>
    <p:sldId id="778" r:id="rId27"/>
    <p:sldId id="780" r:id="rId28"/>
    <p:sldId id="785" r:id="rId29"/>
    <p:sldId id="782" r:id="rId30"/>
    <p:sldId id="783" r:id="rId31"/>
    <p:sldId id="784" r:id="rId32"/>
    <p:sldId id="779" r:id="rId33"/>
    <p:sldId id="1424" r:id="rId34"/>
    <p:sldId id="788" r:id="rId35"/>
    <p:sldId id="1417" r:id="rId36"/>
    <p:sldId id="1255" r:id="rId37"/>
    <p:sldId id="1257" r:id="rId38"/>
    <p:sldId id="807" r:id="rId39"/>
    <p:sldId id="812" r:id="rId40"/>
    <p:sldId id="813" r:id="rId41"/>
    <p:sldId id="814" r:id="rId42"/>
    <p:sldId id="817" r:id="rId43"/>
    <p:sldId id="1416" r:id="rId44"/>
    <p:sldId id="828" r:id="rId45"/>
    <p:sldId id="829" r:id="rId46"/>
    <p:sldId id="845" r:id="rId47"/>
    <p:sldId id="846" r:id="rId48"/>
    <p:sldId id="832" r:id="rId49"/>
    <p:sldId id="1419" r:id="rId50"/>
    <p:sldId id="1420" r:id="rId51"/>
    <p:sldId id="1421" r:id="rId52"/>
    <p:sldId id="1422" r:id="rId53"/>
    <p:sldId id="1423" r:id="rId54"/>
    <p:sldId id="1425" r:id="rId55"/>
    <p:sldId id="1426" r:id="rId56"/>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A2CCE8"/>
    <a:srgbClr val="FF0000"/>
    <a:srgbClr val="04167A"/>
    <a:srgbClr val="16165D"/>
    <a:srgbClr val="FFFF00"/>
    <a:srgbClr val="0033CC"/>
    <a:srgbClr val="FF6600"/>
    <a:srgbClr val="051993"/>
    <a:srgbClr val="AA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3" autoAdjust="0"/>
    <p:restoredTop sz="96349" autoAdjust="0"/>
  </p:normalViewPr>
  <p:slideViewPr>
    <p:cSldViewPr>
      <p:cViewPr varScale="1">
        <p:scale>
          <a:sx n="79" d="100"/>
          <a:sy n="79" d="100"/>
        </p:scale>
        <p:origin x="1301"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6FCF66-9C0D-4979-8640-7D5E9C31465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5051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32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77909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323769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34</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font was too small, color inside green boxes was hardly readable</a:t>
            </a:r>
          </a:p>
        </p:txBody>
      </p:sp>
    </p:spTree>
    <p:extLst>
      <p:ext uri="{BB962C8B-B14F-4D97-AF65-F5344CB8AC3E}">
        <p14:creationId xmlns:p14="http://schemas.microsoft.com/office/powerpoint/2010/main" val="251704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36</a:t>
            </a:fld>
            <a:endParaRPr lang="en-US"/>
          </a:p>
        </p:txBody>
      </p:sp>
    </p:spTree>
    <p:extLst>
      <p:ext uri="{BB962C8B-B14F-4D97-AF65-F5344CB8AC3E}">
        <p14:creationId xmlns:p14="http://schemas.microsoft.com/office/powerpoint/2010/main" val="6908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80AE8-21D5-47F6-BDA2-81C97457DB5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7987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8F85B7-7726-418B-8072-719CEEEC9C3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4016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80AE8-21D5-47F6-BDA2-81C97457DB5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5962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C0EB7A-D83C-4B74-AAEA-A985C820C81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9001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14BE98E-A4C6-4206-BB03-22E8467561B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
                <a:schemeClr val="bg1"/>
              </a:buClr>
              <a:buFont typeface="+mj-lt"/>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C14BE98E-A4C6-4206-BB03-22E8467561B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C14BE98E-A4C6-4206-BB03-22E8467561B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C14BE98E-A4C6-4206-BB03-22E8467561B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30" r:id="rId3"/>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hyperlink" Target="http://www.scielo.br/scielo.php?script=sci_arttext&amp;pid=S1677-54492013000400329#aff2" TargetMode="External"/><Relationship Id="rId5" Type="http://schemas.openxmlformats.org/officeDocument/2006/relationships/hyperlink" Target="http://www.scielo.br/scielo.php?script=sci_arttext&amp;pid=S1677-54492013000400329#aff1" TargetMode="External"/><Relationship Id="rId4" Type="http://schemas.openxmlformats.org/officeDocument/2006/relationships/hyperlink" Target="http://www.scielo.br/scielo.php?script=sci_serial&amp;pid=1677-5449&amp;lng=en&amp;nrm=iso"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ndc.services.cdc.gov/case-definitions/coronavirus-disease-2019-2021/"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www.pnas.org/content/118/31/e2103272118"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895600"/>
          </a:xfrm>
        </p:spPr>
        <p:txBody>
          <a:bodyPr/>
          <a:lstStyle/>
          <a:p>
            <a:pPr>
              <a:tabLst>
                <a:tab pos="5376863" algn="l"/>
              </a:tabLst>
            </a:pPr>
            <a:r>
              <a:rPr lang="en-US" sz="4000" dirty="0"/>
              <a:t>‘Disorder’, ‘disease’, ‘illness’, ‘sickness’: </a:t>
            </a:r>
            <a:br>
              <a:rPr lang="en-US" sz="4000" dirty="0"/>
            </a:br>
            <a:r>
              <a:rPr lang="en-US" sz="4000" dirty="0"/>
              <a:t>is there a difference?</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Oct 1, 2021</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
        <p:nvSpPr>
          <p:cNvPr id="2" name="Slide Number Placeholder 1">
            <a:extLst>
              <a:ext uri="{FF2B5EF4-FFF2-40B4-BE49-F238E27FC236}">
                <a16:creationId xmlns:a16="http://schemas.microsoft.com/office/drawing/2014/main" id="{501368EC-F21E-4303-8A63-1ABD3E15E315}"/>
              </a:ext>
            </a:extLst>
          </p:cNvPr>
          <p:cNvSpPr>
            <a:spLocks noGrp="1"/>
          </p:cNvSpPr>
          <p:nvPr>
            <p:ph type="sldNum" sz="quarter" idx="10"/>
          </p:nvPr>
        </p:nvSpPr>
        <p:spPr/>
        <p:txBody>
          <a:bodyPr/>
          <a:lstStyle/>
          <a:p>
            <a:fld id="{C14BE98E-A4C6-4206-BB03-22E8467561B8}" type="slidenum">
              <a:rPr lang="en-US" smtClean="0"/>
              <a:pPr/>
              <a:t>1</a:t>
            </a:fld>
            <a:endParaRPr lang="en-US"/>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6" name="Content Placeholder 5"/>
          <p:cNvSpPr>
            <a:spLocks noGrp="1"/>
          </p:cNvSpPr>
          <p:nvPr>
            <p:ph idx="1"/>
          </p:nvPr>
        </p:nvSpPr>
        <p:spPr>
          <a:xfrm>
            <a:off x="228600" y="1676400"/>
            <a:ext cx="4114800" cy="4953000"/>
          </a:xfrm>
        </p:spPr>
        <p:txBody>
          <a:bodyPr/>
          <a:lstStyle/>
          <a:p>
            <a:pPr algn="ctr"/>
            <a:r>
              <a:rPr lang="en-US" b="1" u="sng" dirty="0"/>
              <a:t>Conceptualism</a:t>
            </a:r>
          </a:p>
          <a:p>
            <a:endParaRPr lang="en-US" dirty="0"/>
          </a:p>
        </p:txBody>
      </p:sp>
      <p:sp>
        <p:nvSpPr>
          <p:cNvPr id="4" name="Slide Number Placeholder 3"/>
          <p:cNvSpPr>
            <a:spLocks noGrp="1"/>
          </p:cNvSpPr>
          <p:nvPr>
            <p:ph type="sldNum" sz="quarter" idx="10"/>
          </p:nvPr>
        </p:nvSpPr>
        <p:spPr/>
        <p:txBody>
          <a:bodyPr/>
          <a:lstStyle/>
          <a:p>
            <a:fld id="{C14BE98E-A4C6-4206-BB03-22E8467561B8}" type="slidenum">
              <a:rPr lang="en-US" smtClean="0"/>
              <a:pPr/>
              <a:t>10</a:t>
            </a:fld>
            <a:endParaRPr lang="en-US"/>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u="sng" kern="0" dirty="0"/>
              <a:t>Terminology</a:t>
            </a:r>
          </a:p>
          <a:p>
            <a:endParaRPr lang="en-US" kern="0" dirty="0"/>
          </a:p>
          <a:p>
            <a:pPr marL="0" indent="0"/>
            <a:endParaRPr lang="en-US" kern="0" dirty="0"/>
          </a:p>
          <a:p>
            <a:pPr marL="0" indent="0"/>
            <a:endParaRPr lang="en-US" kern="0" dirty="0"/>
          </a:p>
          <a:p>
            <a:pPr marL="0" indent="0"/>
            <a:endParaRPr lang="en-US" kern="0" dirty="0"/>
          </a:p>
          <a:p>
            <a:pPr marL="0" indent="0"/>
            <a:endParaRPr lang="en-US" kern="0" dirty="0"/>
          </a:p>
          <a:p>
            <a:pPr marL="0" indent="0"/>
            <a:endParaRPr lang="en-US" sz="1600" kern="0" dirty="0"/>
          </a:p>
          <a:p>
            <a:endParaRPr lang="en-US" kern="0" dirty="0"/>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138761" y="2286000"/>
            <a:ext cx="2326279" cy="1077218"/>
          </a:xfrm>
          <a:prstGeom prst="rect">
            <a:avLst/>
          </a:prstGeom>
          <a:noFill/>
        </p:spPr>
        <p:txBody>
          <a:bodyPr wrap="none" rtlCol="0">
            <a:spAutoFit/>
          </a:bodyPr>
          <a:lstStyle/>
          <a:p>
            <a:r>
              <a:rPr lang="en-US" dirty="0">
                <a:solidFill>
                  <a:srgbClr val="FFFF00"/>
                </a:solidFill>
              </a:rPr>
              <a:t>Reality or</a:t>
            </a:r>
          </a:p>
          <a:p>
            <a:r>
              <a:rPr lang="en-US" dirty="0">
                <a:solidFill>
                  <a:srgbClr val="FFFF00"/>
                </a:solidFill>
              </a:rPr>
              <a:t>Imagination</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116937" y="2980372"/>
            <a:ext cx="1710725" cy="3908762"/>
          </a:xfrm>
          <a:prstGeom prst="rect">
            <a:avLst/>
          </a:prstGeom>
          <a:noFill/>
        </p:spPr>
        <p:txBody>
          <a:bodyPr wrap="none" rtlCol="0">
            <a:spAutoFit/>
          </a:bodyPr>
          <a:lstStyle/>
          <a:p>
            <a:endParaRPr lang="en-US" b="0" dirty="0">
              <a:solidFill>
                <a:schemeClr val="bg1"/>
              </a:solidFill>
            </a:endParaRPr>
          </a:p>
          <a:p>
            <a:endParaRPr lang="en-US" b="0" dirty="0">
              <a:solidFill>
                <a:schemeClr val="bg1"/>
              </a:solidFill>
            </a:endParaRPr>
          </a:p>
          <a:p>
            <a:r>
              <a:rPr lang="en-US" b="0" dirty="0">
                <a:solidFill>
                  <a:schemeClr val="bg1"/>
                </a:solidFill>
              </a:rPr>
              <a:t>‘unicorn’</a:t>
            </a:r>
          </a:p>
          <a:p>
            <a:endParaRPr lang="en-US" b="0" dirty="0">
              <a:solidFill>
                <a:schemeClr val="bg1"/>
              </a:solidFill>
            </a:endParaRPr>
          </a:p>
          <a:p>
            <a:r>
              <a:rPr lang="en-US" sz="2400" b="0" u="sng" kern="0" dirty="0">
                <a:solidFill>
                  <a:schemeClr val="bg1"/>
                </a:solidFill>
                <a:latin typeface="Trebuchet MS" panose="020B0603020202020204" pitchFamily="34" charset="0"/>
              </a:rPr>
              <a:t>Graphics</a:t>
            </a:r>
          </a:p>
          <a:p>
            <a:endParaRPr lang="en-US" b="0" dirty="0">
              <a:solidFill>
                <a:schemeClr val="bg1"/>
              </a:solidFill>
            </a:endParaRPr>
          </a:p>
          <a:p>
            <a:endParaRPr lang="en-US" b="0" dirty="0">
              <a:solidFill>
                <a:schemeClr val="bg1"/>
              </a:solidFill>
            </a:endParaRPr>
          </a:p>
          <a:p>
            <a:endParaRPr lang="en-US" b="0" dirty="0">
              <a:solidFill>
                <a:schemeClr val="bg1"/>
              </a:solidFill>
            </a:endParaRPr>
          </a:p>
        </p:txBody>
      </p:sp>
      <p:cxnSp>
        <p:nvCxnSpPr>
          <p:cNvPr id="12" name="Straight Arrow Connector 11"/>
          <p:cNvCxnSpPr/>
          <p:nvPr/>
        </p:nvCxnSpPr>
        <p:spPr bwMode="auto">
          <a:xfrm rot="20950503" flipH="1">
            <a:off x="3427064" y="4622481"/>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232" y="5486400"/>
            <a:ext cx="1168134" cy="1295400"/>
          </a:xfrm>
          <a:prstGeom prst="rect">
            <a:avLst/>
          </a:prstGeom>
        </p:spPr>
      </p:pic>
      <p:cxnSp>
        <p:nvCxnSpPr>
          <p:cNvPr id="15" name="Straight Arrow Connector 14"/>
          <p:cNvCxnSpPr/>
          <p:nvPr/>
        </p:nvCxnSpPr>
        <p:spPr bwMode="auto">
          <a:xfrm flipH="1" flipV="1">
            <a:off x="3465040" y="5334000"/>
            <a:ext cx="2600480" cy="723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4" name="Cloud Callout 13"/>
          <p:cNvSpPr/>
          <p:nvPr/>
        </p:nvSpPr>
        <p:spPr bwMode="auto">
          <a:xfrm>
            <a:off x="1047884" y="4349217"/>
            <a:ext cx="2210719" cy="148229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09785 w 1985439"/>
              <a:gd name="connsiteY0" fmla="*/ 1243013 h 1104900"/>
              <a:gd name="connsiteX1" fmla="*/ 579093 w 1985439"/>
              <a:gd name="connsiteY1" fmla="*/ 1273705 h 1104900"/>
              <a:gd name="connsiteX2" fmla="*/ 548401 w 1985439"/>
              <a:gd name="connsiteY2" fmla="*/ 1243013 h 1104900"/>
              <a:gd name="connsiteX3" fmla="*/ 579093 w 1985439"/>
              <a:gd name="connsiteY3" fmla="*/ 1212321 h 1104900"/>
              <a:gd name="connsiteX4" fmla="*/ 609785 w 1985439"/>
              <a:gd name="connsiteY4" fmla="*/ 1243013 h 1104900"/>
              <a:gd name="connsiteX0" fmla="*/ 663198 w 1985439"/>
              <a:gd name="connsiteY0" fmla="*/ 1205079 h 1104900"/>
              <a:gd name="connsiteX1" fmla="*/ 601815 w 1985439"/>
              <a:gd name="connsiteY1" fmla="*/ 1266462 h 1104900"/>
              <a:gd name="connsiteX2" fmla="*/ 540432 w 1985439"/>
              <a:gd name="connsiteY2" fmla="*/ 1205079 h 1104900"/>
              <a:gd name="connsiteX3" fmla="*/ 601815 w 1985439"/>
              <a:gd name="connsiteY3" fmla="*/ 1143696 h 1104900"/>
              <a:gd name="connsiteX4" fmla="*/ 663198 w 1985439"/>
              <a:gd name="connsiteY4" fmla="*/ 1205079 h 1104900"/>
              <a:gd name="connsiteX0" fmla="*/ 748152 w 1985439"/>
              <a:gd name="connsiteY0" fmla="*/ 1114485 h 1104900"/>
              <a:gd name="connsiteX1" fmla="*/ 656077 w 1985439"/>
              <a:gd name="connsiteY1" fmla="*/ 1206560 h 1104900"/>
              <a:gd name="connsiteX2" fmla="*/ 564002 w 1985439"/>
              <a:gd name="connsiteY2" fmla="*/ 1114485 h 1104900"/>
              <a:gd name="connsiteX3" fmla="*/ 656077 w 1985439"/>
              <a:gd name="connsiteY3" fmla="*/ 1022410 h 1104900"/>
              <a:gd name="connsiteX4" fmla="*/ 748152 w 1985439"/>
              <a:gd name="connsiteY4" fmla="*/ 1114485 h 11049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760602 w 1988013"/>
              <a:gd name="connsiteY1" fmla="*/ 1202954 h 1270099"/>
              <a:gd name="connsiteX2" fmla="*/ 565657 w 1988013"/>
              <a:gd name="connsiteY2" fmla="*/ 111087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565657 w 1988013"/>
              <a:gd name="connsiteY2" fmla="*/ 111087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497077 w 1988013"/>
              <a:gd name="connsiteY2" fmla="*/ 123660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439927 w 1988013"/>
              <a:gd name="connsiteY2" fmla="*/ 105372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866360 w 1988013"/>
              <a:gd name="connsiteY1" fmla="*/ 104568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439927 w 1988013"/>
              <a:gd name="connsiteY2" fmla="*/ 105372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50068"/>
              <a:gd name="connsiteX1" fmla="*/ 5659 w 43256"/>
              <a:gd name="connsiteY1" fmla="*/ 6766 h 50068"/>
              <a:gd name="connsiteX2" fmla="*/ 14041 w 43256"/>
              <a:gd name="connsiteY2" fmla="*/ 5061 h 50068"/>
              <a:gd name="connsiteX3" fmla="*/ 22492 w 43256"/>
              <a:gd name="connsiteY3" fmla="*/ 3291 h 50068"/>
              <a:gd name="connsiteX4" fmla="*/ 25785 w 43256"/>
              <a:gd name="connsiteY4" fmla="*/ 59 h 50068"/>
              <a:gd name="connsiteX5" fmla="*/ 29869 w 43256"/>
              <a:gd name="connsiteY5" fmla="*/ 2340 h 50068"/>
              <a:gd name="connsiteX6" fmla="*/ 35499 w 43256"/>
              <a:gd name="connsiteY6" fmla="*/ 549 h 50068"/>
              <a:gd name="connsiteX7" fmla="*/ 38354 w 43256"/>
              <a:gd name="connsiteY7" fmla="*/ 5435 h 50068"/>
              <a:gd name="connsiteX8" fmla="*/ 42018 w 43256"/>
              <a:gd name="connsiteY8" fmla="*/ 10177 h 50068"/>
              <a:gd name="connsiteX9" fmla="*/ 41854 w 43256"/>
              <a:gd name="connsiteY9" fmla="*/ 15319 h 50068"/>
              <a:gd name="connsiteX10" fmla="*/ 43052 w 43256"/>
              <a:gd name="connsiteY10" fmla="*/ 23181 h 50068"/>
              <a:gd name="connsiteX11" fmla="*/ 37440 w 43256"/>
              <a:gd name="connsiteY11" fmla="*/ 30063 h 50068"/>
              <a:gd name="connsiteX12" fmla="*/ 35431 w 43256"/>
              <a:gd name="connsiteY12" fmla="*/ 35960 h 50068"/>
              <a:gd name="connsiteX13" fmla="*/ 28591 w 43256"/>
              <a:gd name="connsiteY13" fmla="*/ 36674 h 50068"/>
              <a:gd name="connsiteX14" fmla="*/ 23703 w 43256"/>
              <a:gd name="connsiteY14" fmla="*/ 42965 h 50068"/>
              <a:gd name="connsiteX15" fmla="*/ 16516 w 43256"/>
              <a:gd name="connsiteY15" fmla="*/ 39125 h 50068"/>
              <a:gd name="connsiteX16" fmla="*/ 5840 w 43256"/>
              <a:gd name="connsiteY16" fmla="*/ 35331 h 50068"/>
              <a:gd name="connsiteX17" fmla="*/ 1146 w 43256"/>
              <a:gd name="connsiteY17" fmla="*/ 31109 h 50068"/>
              <a:gd name="connsiteX18" fmla="*/ 2149 w 43256"/>
              <a:gd name="connsiteY18" fmla="*/ 25410 h 50068"/>
              <a:gd name="connsiteX19" fmla="*/ 31 w 43256"/>
              <a:gd name="connsiteY19" fmla="*/ 19563 h 50068"/>
              <a:gd name="connsiteX20" fmla="*/ 3899 w 43256"/>
              <a:gd name="connsiteY20" fmla="*/ 14366 h 50068"/>
              <a:gd name="connsiteX21" fmla="*/ 3936 w 43256"/>
              <a:gd name="connsiteY21" fmla="*/ 14229 h 50068"/>
              <a:gd name="connsiteX0" fmla="*/ 508570 w 1988013"/>
              <a:gd name="connsiteY0" fmla="*/ 1056527 h 1280549"/>
              <a:gd name="connsiteX1" fmla="*/ 580748 w 1988013"/>
              <a:gd name="connsiteY1" fmla="*/ 1270099 h 1280549"/>
              <a:gd name="connsiteX2" fmla="*/ 550056 w 1988013"/>
              <a:gd name="connsiteY2" fmla="*/ 1239407 h 1280549"/>
              <a:gd name="connsiteX3" fmla="*/ 580748 w 1988013"/>
              <a:gd name="connsiteY3" fmla="*/ 1208715 h 1280549"/>
              <a:gd name="connsiteX4" fmla="*/ 508570 w 1988013"/>
              <a:gd name="connsiteY4" fmla="*/ 1056527 h 1280549"/>
              <a:gd name="connsiteX0" fmla="*/ 664853 w 1988013"/>
              <a:gd name="connsiteY0" fmla="*/ 1201473 h 1280549"/>
              <a:gd name="connsiteX1" fmla="*/ 866360 w 1988013"/>
              <a:gd name="connsiteY1" fmla="*/ 1045686 h 1280549"/>
              <a:gd name="connsiteX2" fmla="*/ 542087 w 1988013"/>
              <a:gd name="connsiteY2" fmla="*/ 1201473 h 1280549"/>
              <a:gd name="connsiteX3" fmla="*/ 603470 w 1988013"/>
              <a:gd name="connsiteY3" fmla="*/ 1140090 h 1280549"/>
              <a:gd name="connsiteX4" fmla="*/ 664853 w 1988013"/>
              <a:gd name="connsiteY4" fmla="*/ 1201473 h 1280549"/>
              <a:gd name="connsiteX0" fmla="*/ 749807 w 1988013"/>
              <a:gd name="connsiteY0" fmla="*/ 1110879 h 1280549"/>
              <a:gd name="connsiteX1" fmla="*/ 657732 w 1988013"/>
              <a:gd name="connsiteY1" fmla="*/ 1134374 h 1280549"/>
              <a:gd name="connsiteX2" fmla="*/ 439927 w 1988013"/>
              <a:gd name="connsiteY2" fmla="*/ 1053729 h 1280549"/>
              <a:gd name="connsiteX3" fmla="*/ 657732 w 1988013"/>
              <a:gd name="connsiteY3" fmla="*/ 1018804 h 1280549"/>
              <a:gd name="connsiteX4" fmla="*/ 749807 w 1988013"/>
              <a:gd name="connsiteY4" fmla="*/ 1110879 h 1280549"/>
              <a:gd name="connsiteX0" fmla="*/ 4729 w 43256"/>
              <a:gd name="connsiteY0" fmla="*/ 26036 h 50068"/>
              <a:gd name="connsiteX1" fmla="*/ 2196 w 43256"/>
              <a:gd name="connsiteY1" fmla="*/ 25239 h 50068"/>
              <a:gd name="connsiteX2" fmla="*/ 6964 w 43256"/>
              <a:gd name="connsiteY2" fmla="*/ 34758 h 50068"/>
              <a:gd name="connsiteX3" fmla="*/ 5856 w 43256"/>
              <a:gd name="connsiteY3" fmla="*/ 35139 h 50068"/>
              <a:gd name="connsiteX4" fmla="*/ 16514 w 43256"/>
              <a:gd name="connsiteY4" fmla="*/ 38949 h 50068"/>
              <a:gd name="connsiteX5" fmla="*/ 15846 w 43256"/>
              <a:gd name="connsiteY5" fmla="*/ 37209 h 50068"/>
              <a:gd name="connsiteX6" fmla="*/ 28863 w 43256"/>
              <a:gd name="connsiteY6" fmla="*/ 34610 h 50068"/>
              <a:gd name="connsiteX7" fmla="*/ 28596 w 43256"/>
              <a:gd name="connsiteY7" fmla="*/ 36519 h 50068"/>
              <a:gd name="connsiteX8" fmla="*/ 34165 w 43256"/>
              <a:gd name="connsiteY8" fmla="*/ 22813 h 50068"/>
              <a:gd name="connsiteX9" fmla="*/ 37416 w 43256"/>
              <a:gd name="connsiteY9" fmla="*/ 29949 h 50068"/>
              <a:gd name="connsiteX10" fmla="*/ 41834 w 43256"/>
              <a:gd name="connsiteY10" fmla="*/ 15213 h 50068"/>
              <a:gd name="connsiteX11" fmla="*/ 40386 w 43256"/>
              <a:gd name="connsiteY11" fmla="*/ 17889 h 50068"/>
              <a:gd name="connsiteX12" fmla="*/ 38360 w 43256"/>
              <a:gd name="connsiteY12" fmla="*/ 5285 h 50068"/>
              <a:gd name="connsiteX13" fmla="*/ 38436 w 43256"/>
              <a:gd name="connsiteY13" fmla="*/ 6549 h 50068"/>
              <a:gd name="connsiteX14" fmla="*/ 29114 w 43256"/>
              <a:gd name="connsiteY14" fmla="*/ 3811 h 50068"/>
              <a:gd name="connsiteX15" fmla="*/ 29856 w 43256"/>
              <a:gd name="connsiteY15" fmla="*/ 2199 h 50068"/>
              <a:gd name="connsiteX16" fmla="*/ 22177 w 43256"/>
              <a:gd name="connsiteY16" fmla="*/ 4579 h 50068"/>
              <a:gd name="connsiteX17" fmla="*/ 22536 w 43256"/>
              <a:gd name="connsiteY17" fmla="*/ 3189 h 50068"/>
              <a:gd name="connsiteX18" fmla="*/ 14036 w 43256"/>
              <a:gd name="connsiteY18" fmla="*/ 5051 h 50068"/>
              <a:gd name="connsiteX19" fmla="*/ 15336 w 43256"/>
              <a:gd name="connsiteY19" fmla="*/ 6399 h 50068"/>
              <a:gd name="connsiteX20" fmla="*/ 4163 w 43256"/>
              <a:gd name="connsiteY20" fmla="*/ 15648 h 50068"/>
              <a:gd name="connsiteX21" fmla="*/ 3936 w 43256"/>
              <a:gd name="connsiteY21" fmla="*/ 14229 h 50068"/>
              <a:gd name="connsiteX0" fmla="*/ 3936 w 43256"/>
              <a:gd name="connsiteY0" fmla="*/ 14229 h 48515"/>
              <a:gd name="connsiteX1" fmla="*/ 5659 w 43256"/>
              <a:gd name="connsiteY1" fmla="*/ 6766 h 48515"/>
              <a:gd name="connsiteX2" fmla="*/ 14041 w 43256"/>
              <a:gd name="connsiteY2" fmla="*/ 5061 h 48515"/>
              <a:gd name="connsiteX3" fmla="*/ 22492 w 43256"/>
              <a:gd name="connsiteY3" fmla="*/ 3291 h 48515"/>
              <a:gd name="connsiteX4" fmla="*/ 25785 w 43256"/>
              <a:gd name="connsiteY4" fmla="*/ 59 h 48515"/>
              <a:gd name="connsiteX5" fmla="*/ 29869 w 43256"/>
              <a:gd name="connsiteY5" fmla="*/ 2340 h 48515"/>
              <a:gd name="connsiteX6" fmla="*/ 35499 w 43256"/>
              <a:gd name="connsiteY6" fmla="*/ 549 h 48515"/>
              <a:gd name="connsiteX7" fmla="*/ 38354 w 43256"/>
              <a:gd name="connsiteY7" fmla="*/ 5435 h 48515"/>
              <a:gd name="connsiteX8" fmla="*/ 42018 w 43256"/>
              <a:gd name="connsiteY8" fmla="*/ 10177 h 48515"/>
              <a:gd name="connsiteX9" fmla="*/ 41854 w 43256"/>
              <a:gd name="connsiteY9" fmla="*/ 15319 h 48515"/>
              <a:gd name="connsiteX10" fmla="*/ 43052 w 43256"/>
              <a:gd name="connsiteY10" fmla="*/ 23181 h 48515"/>
              <a:gd name="connsiteX11" fmla="*/ 37440 w 43256"/>
              <a:gd name="connsiteY11" fmla="*/ 30063 h 48515"/>
              <a:gd name="connsiteX12" fmla="*/ 35431 w 43256"/>
              <a:gd name="connsiteY12" fmla="*/ 35960 h 48515"/>
              <a:gd name="connsiteX13" fmla="*/ 28591 w 43256"/>
              <a:gd name="connsiteY13" fmla="*/ 36674 h 48515"/>
              <a:gd name="connsiteX14" fmla="*/ 23703 w 43256"/>
              <a:gd name="connsiteY14" fmla="*/ 42965 h 48515"/>
              <a:gd name="connsiteX15" fmla="*/ 16516 w 43256"/>
              <a:gd name="connsiteY15" fmla="*/ 39125 h 48515"/>
              <a:gd name="connsiteX16" fmla="*/ 5840 w 43256"/>
              <a:gd name="connsiteY16" fmla="*/ 35331 h 48515"/>
              <a:gd name="connsiteX17" fmla="*/ 1146 w 43256"/>
              <a:gd name="connsiteY17" fmla="*/ 31109 h 48515"/>
              <a:gd name="connsiteX18" fmla="*/ 2149 w 43256"/>
              <a:gd name="connsiteY18" fmla="*/ 25410 h 48515"/>
              <a:gd name="connsiteX19" fmla="*/ 31 w 43256"/>
              <a:gd name="connsiteY19" fmla="*/ 19563 h 48515"/>
              <a:gd name="connsiteX20" fmla="*/ 3899 w 43256"/>
              <a:gd name="connsiteY20" fmla="*/ 14366 h 48515"/>
              <a:gd name="connsiteX21" fmla="*/ 3936 w 43256"/>
              <a:gd name="connsiteY21" fmla="*/ 14229 h 48515"/>
              <a:gd name="connsiteX0" fmla="*/ 508570 w 1988013"/>
              <a:gd name="connsiteY0" fmla="*/ 1056527 h 1240837"/>
              <a:gd name="connsiteX1" fmla="*/ 797918 w 1988013"/>
              <a:gd name="connsiteY1" fmla="*/ 1087219 h 1240837"/>
              <a:gd name="connsiteX2" fmla="*/ 550056 w 1988013"/>
              <a:gd name="connsiteY2" fmla="*/ 1239407 h 1240837"/>
              <a:gd name="connsiteX3" fmla="*/ 580748 w 1988013"/>
              <a:gd name="connsiteY3" fmla="*/ 1208715 h 1240837"/>
              <a:gd name="connsiteX4" fmla="*/ 508570 w 1988013"/>
              <a:gd name="connsiteY4" fmla="*/ 1056527 h 1240837"/>
              <a:gd name="connsiteX0" fmla="*/ 664853 w 1988013"/>
              <a:gd name="connsiteY0" fmla="*/ 1201473 h 1240837"/>
              <a:gd name="connsiteX1" fmla="*/ 866360 w 1988013"/>
              <a:gd name="connsiteY1" fmla="*/ 1045686 h 1240837"/>
              <a:gd name="connsiteX2" fmla="*/ 542087 w 1988013"/>
              <a:gd name="connsiteY2" fmla="*/ 1201473 h 1240837"/>
              <a:gd name="connsiteX3" fmla="*/ 603470 w 1988013"/>
              <a:gd name="connsiteY3" fmla="*/ 1140090 h 1240837"/>
              <a:gd name="connsiteX4" fmla="*/ 664853 w 1988013"/>
              <a:gd name="connsiteY4" fmla="*/ 1201473 h 1240837"/>
              <a:gd name="connsiteX0" fmla="*/ 749807 w 1988013"/>
              <a:gd name="connsiteY0" fmla="*/ 1110879 h 1240837"/>
              <a:gd name="connsiteX1" fmla="*/ 657732 w 1988013"/>
              <a:gd name="connsiteY1" fmla="*/ 1134374 h 1240837"/>
              <a:gd name="connsiteX2" fmla="*/ 439927 w 1988013"/>
              <a:gd name="connsiteY2" fmla="*/ 1053729 h 1240837"/>
              <a:gd name="connsiteX3" fmla="*/ 657732 w 1988013"/>
              <a:gd name="connsiteY3" fmla="*/ 1018804 h 1240837"/>
              <a:gd name="connsiteX4" fmla="*/ 749807 w 1988013"/>
              <a:gd name="connsiteY4" fmla="*/ 1110879 h 1240837"/>
              <a:gd name="connsiteX0" fmla="*/ 4729 w 43256"/>
              <a:gd name="connsiteY0" fmla="*/ 26036 h 48515"/>
              <a:gd name="connsiteX1" fmla="*/ 2196 w 43256"/>
              <a:gd name="connsiteY1" fmla="*/ 25239 h 48515"/>
              <a:gd name="connsiteX2" fmla="*/ 6964 w 43256"/>
              <a:gd name="connsiteY2" fmla="*/ 34758 h 48515"/>
              <a:gd name="connsiteX3" fmla="*/ 5856 w 43256"/>
              <a:gd name="connsiteY3" fmla="*/ 35139 h 48515"/>
              <a:gd name="connsiteX4" fmla="*/ 16514 w 43256"/>
              <a:gd name="connsiteY4" fmla="*/ 38949 h 48515"/>
              <a:gd name="connsiteX5" fmla="*/ 15846 w 43256"/>
              <a:gd name="connsiteY5" fmla="*/ 37209 h 48515"/>
              <a:gd name="connsiteX6" fmla="*/ 28863 w 43256"/>
              <a:gd name="connsiteY6" fmla="*/ 34610 h 48515"/>
              <a:gd name="connsiteX7" fmla="*/ 28596 w 43256"/>
              <a:gd name="connsiteY7" fmla="*/ 36519 h 48515"/>
              <a:gd name="connsiteX8" fmla="*/ 34165 w 43256"/>
              <a:gd name="connsiteY8" fmla="*/ 22813 h 48515"/>
              <a:gd name="connsiteX9" fmla="*/ 37416 w 43256"/>
              <a:gd name="connsiteY9" fmla="*/ 29949 h 48515"/>
              <a:gd name="connsiteX10" fmla="*/ 41834 w 43256"/>
              <a:gd name="connsiteY10" fmla="*/ 15213 h 48515"/>
              <a:gd name="connsiteX11" fmla="*/ 40386 w 43256"/>
              <a:gd name="connsiteY11" fmla="*/ 17889 h 48515"/>
              <a:gd name="connsiteX12" fmla="*/ 38360 w 43256"/>
              <a:gd name="connsiteY12" fmla="*/ 5285 h 48515"/>
              <a:gd name="connsiteX13" fmla="*/ 38436 w 43256"/>
              <a:gd name="connsiteY13" fmla="*/ 6549 h 48515"/>
              <a:gd name="connsiteX14" fmla="*/ 29114 w 43256"/>
              <a:gd name="connsiteY14" fmla="*/ 3811 h 48515"/>
              <a:gd name="connsiteX15" fmla="*/ 29856 w 43256"/>
              <a:gd name="connsiteY15" fmla="*/ 2199 h 48515"/>
              <a:gd name="connsiteX16" fmla="*/ 22177 w 43256"/>
              <a:gd name="connsiteY16" fmla="*/ 4579 h 48515"/>
              <a:gd name="connsiteX17" fmla="*/ 22536 w 43256"/>
              <a:gd name="connsiteY17" fmla="*/ 3189 h 48515"/>
              <a:gd name="connsiteX18" fmla="*/ 14036 w 43256"/>
              <a:gd name="connsiteY18" fmla="*/ 5051 h 48515"/>
              <a:gd name="connsiteX19" fmla="*/ 15336 w 43256"/>
              <a:gd name="connsiteY19" fmla="*/ 6399 h 48515"/>
              <a:gd name="connsiteX20" fmla="*/ 4163 w 43256"/>
              <a:gd name="connsiteY20" fmla="*/ 15648 h 48515"/>
              <a:gd name="connsiteX21" fmla="*/ 3936 w 43256"/>
              <a:gd name="connsiteY21" fmla="*/ 14229 h 48515"/>
              <a:gd name="connsiteX0" fmla="*/ 3936 w 43256"/>
              <a:gd name="connsiteY0" fmla="*/ 14229 h 48515"/>
              <a:gd name="connsiteX1" fmla="*/ 5659 w 43256"/>
              <a:gd name="connsiteY1" fmla="*/ 6766 h 48515"/>
              <a:gd name="connsiteX2" fmla="*/ 14041 w 43256"/>
              <a:gd name="connsiteY2" fmla="*/ 5061 h 48515"/>
              <a:gd name="connsiteX3" fmla="*/ 22492 w 43256"/>
              <a:gd name="connsiteY3" fmla="*/ 3291 h 48515"/>
              <a:gd name="connsiteX4" fmla="*/ 25785 w 43256"/>
              <a:gd name="connsiteY4" fmla="*/ 59 h 48515"/>
              <a:gd name="connsiteX5" fmla="*/ 29869 w 43256"/>
              <a:gd name="connsiteY5" fmla="*/ 2340 h 48515"/>
              <a:gd name="connsiteX6" fmla="*/ 35499 w 43256"/>
              <a:gd name="connsiteY6" fmla="*/ 549 h 48515"/>
              <a:gd name="connsiteX7" fmla="*/ 38354 w 43256"/>
              <a:gd name="connsiteY7" fmla="*/ 5435 h 48515"/>
              <a:gd name="connsiteX8" fmla="*/ 42018 w 43256"/>
              <a:gd name="connsiteY8" fmla="*/ 10177 h 48515"/>
              <a:gd name="connsiteX9" fmla="*/ 41854 w 43256"/>
              <a:gd name="connsiteY9" fmla="*/ 15319 h 48515"/>
              <a:gd name="connsiteX10" fmla="*/ 43052 w 43256"/>
              <a:gd name="connsiteY10" fmla="*/ 23181 h 48515"/>
              <a:gd name="connsiteX11" fmla="*/ 37440 w 43256"/>
              <a:gd name="connsiteY11" fmla="*/ 30063 h 48515"/>
              <a:gd name="connsiteX12" fmla="*/ 35431 w 43256"/>
              <a:gd name="connsiteY12" fmla="*/ 35960 h 48515"/>
              <a:gd name="connsiteX13" fmla="*/ 28591 w 43256"/>
              <a:gd name="connsiteY13" fmla="*/ 36674 h 48515"/>
              <a:gd name="connsiteX14" fmla="*/ 23703 w 43256"/>
              <a:gd name="connsiteY14" fmla="*/ 42965 h 48515"/>
              <a:gd name="connsiteX15" fmla="*/ 16516 w 43256"/>
              <a:gd name="connsiteY15" fmla="*/ 39125 h 48515"/>
              <a:gd name="connsiteX16" fmla="*/ 5840 w 43256"/>
              <a:gd name="connsiteY16" fmla="*/ 35331 h 48515"/>
              <a:gd name="connsiteX17" fmla="*/ 1146 w 43256"/>
              <a:gd name="connsiteY17" fmla="*/ 31109 h 48515"/>
              <a:gd name="connsiteX18" fmla="*/ 2149 w 43256"/>
              <a:gd name="connsiteY18" fmla="*/ 25410 h 48515"/>
              <a:gd name="connsiteX19" fmla="*/ 31 w 43256"/>
              <a:gd name="connsiteY19" fmla="*/ 19563 h 48515"/>
              <a:gd name="connsiteX20" fmla="*/ 3899 w 43256"/>
              <a:gd name="connsiteY20" fmla="*/ 14366 h 48515"/>
              <a:gd name="connsiteX21" fmla="*/ 3936 w 43256"/>
              <a:gd name="connsiteY21" fmla="*/ 14229 h 48515"/>
              <a:gd name="connsiteX0" fmla="*/ 508570 w 1988013"/>
              <a:gd name="connsiteY0" fmla="*/ 1056527 h 1240837"/>
              <a:gd name="connsiteX1" fmla="*/ 797918 w 1988013"/>
              <a:gd name="connsiteY1" fmla="*/ 1087219 h 1240837"/>
              <a:gd name="connsiteX2" fmla="*/ 550056 w 1988013"/>
              <a:gd name="connsiteY2" fmla="*/ 1239407 h 1240837"/>
              <a:gd name="connsiteX3" fmla="*/ 580748 w 1988013"/>
              <a:gd name="connsiteY3" fmla="*/ 1208715 h 1240837"/>
              <a:gd name="connsiteX4" fmla="*/ 508570 w 1988013"/>
              <a:gd name="connsiteY4" fmla="*/ 1056527 h 1240837"/>
              <a:gd name="connsiteX0" fmla="*/ 493403 w 1988013"/>
              <a:gd name="connsiteY0" fmla="*/ 1098603 h 1240837"/>
              <a:gd name="connsiteX1" fmla="*/ 866360 w 1988013"/>
              <a:gd name="connsiteY1" fmla="*/ 1045686 h 1240837"/>
              <a:gd name="connsiteX2" fmla="*/ 542087 w 1988013"/>
              <a:gd name="connsiteY2" fmla="*/ 1201473 h 1240837"/>
              <a:gd name="connsiteX3" fmla="*/ 603470 w 1988013"/>
              <a:gd name="connsiteY3" fmla="*/ 1140090 h 1240837"/>
              <a:gd name="connsiteX4" fmla="*/ 493403 w 1988013"/>
              <a:gd name="connsiteY4" fmla="*/ 1098603 h 1240837"/>
              <a:gd name="connsiteX0" fmla="*/ 749807 w 1988013"/>
              <a:gd name="connsiteY0" fmla="*/ 1110879 h 1240837"/>
              <a:gd name="connsiteX1" fmla="*/ 657732 w 1988013"/>
              <a:gd name="connsiteY1" fmla="*/ 1134374 h 1240837"/>
              <a:gd name="connsiteX2" fmla="*/ 439927 w 1988013"/>
              <a:gd name="connsiteY2" fmla="*/ 1053729 h 1240837"/>
              <a:gd name="connsiteX3" fmla="*/ 657732 w 1988013"/>
              <a:gd name="connsiteY3" fmla="*/ 1018804 h 1240837"/>
              <a:gd name="connsiteX4" fmla="*/ 749807 w 1988013"/>
              <a:gd name="connsiteY4" fmla="*/ 1110879 h 1240837"/>
              <a:gd name="connsiteX0" fmla="*/ 4729 w 43256"/>
              <a:gd name="connsiteY0" fmla="*/ 26036 h 48515"/>
              <a:gd name="connsiteX1" fmla="*/ 2196 w 43256"/>
              <a:gd name="connsiteY1" fmla="*/ 25239 h 48515"/>
              <a:gd name="connsiteX2" fmla="*/ 6964 w 43256"/>
              <a:gd name="connsiteY2" fmla="*/ 34758 h 48515"/>
              <a:gd name="connsiteX3" fmla="*/ 5856 w 43256"/>
              <a:gd name="connsiteY3" fmla="*/ 35139 h 48515"/>
              <a:gd name="connsiteX4" fmla="*/ 16514 w 43256"/>
              <a:gd name="connsiteY4" fmla="*/ 38949 h 48515"/>
              <a:gd name="connsiteX5" fmla="*/ 15846 w 43256"/>
              <a:gd name="connsiteY5" fmla="*/ 37209 h 48515"/>
              <a:gd name="connsiteX6" fmla="*/ 28863 w 43256"/>
              <a:gd name="connsiteY6" fmla="*/ 34610 h 48515"/>
              <a:gd name="connsiteX7" fmla="*/ 28596 w 43256"/>
              <a:gd name="connsiteY7" fmla="*/ 36519 h 48515"/>
              <a:gd name="connsiteX8" fmla="*/ 34165 w 43256"/>
              <a:gd name="connsiteY8" fmla="*/ 22813 h 48515"/>
              <a:gd name="connsiteX9" fmla="*/ 37416 w 43256"/>
              <a:gd name="connsiteY9" fmla="*/ 29949 h 48515"/>
              <a:gd name="connsiteX10" fmla="*/ 41834 w 43256"/>
              <a:gd name="connsiteY10" fmla="*/ 15213 h 48515"/>
              <a:gd name="connsiteX11" fmla="*/ 40386 w 43256"/>
              <a:gd name="connsiteY11" fmla="*/ 17889 h 48515"/>
              <a:gd name="connsiteX12" fmla="*/ 38360 w 43256"/>
              <a:gd name="connsiteY12" fmla="*/ 5285 h 48515"/>
              <a:gd name="connsiteX13" fmla="*/ 38436 w 43256"/>
              <a:gd name="connsiteY13" fmla="*/ 6549 h 48515"/>
              <a:gd name="connsiteX14" fmla="*/ 29114 w 43256"/>
              <a:gd name="connsiteY14" fmla="*/ 3811 h 48515"/>
              <a:gd name="connsiteX15" fmla="*/ 29856 w 43256"/>
              <a:gd name="connsiteY15" fmla="*/ 2199 h 48515"/>
              <a:gd name="connsiteX16" fmla="*/ 22177 w 43256"/>
              <a:gd name="connsiteY16" fmla="*/ 4579 h 48515"/>
              <a:gd name="connsiteX17" fmla="*/ 22536 w 43256"/>
              <a:gd name="connsiteY17" fmla="*/ 3189 h 48515"/>
              <a:gd name="connsiteX18" fmla="*/ 14036 w 43256"/>
              <a:gd name="connsiteY18" fmla="*/ 5051 h 48515"/>
              <a:gd name="connsiteX19" fmla="*/ 15336 w 43256"/>
              <a:gd name="connsiteY19" fmla="*/ 6399 h 48515"/>
              <a:gd name="connsiteX20" fmla="*/ 4163 w 43256"/>
              <a:gd name="connsiteY20" fmla="*/ 15648 h 48515"/>
              <a:gd name="connsiteX21" fmla="*/ 3936 w 43256"/>
              <a:gd name="connsiteY21" fmla="*/ 14229 h 48515"/>
              <a:gd name="connsiteX0" fmla="*/ 3936 w 43256"/>
              <a:gd name="connsiteY0" fmla="*/ 14229 h 48515"/>
              <a:gd name="connsiteX1" fmla="*/ 5659 w 43256"/>
              <a:gd name="connsiteY1" fmla="*/ 6766 h 48515"/>
              <a:gd name="connsiteX2" fmla="*/ 14041 w 43256"/>
              <a:gd name="connsiteY2" fmla="*/ 5061 h 48515"/>
              <a:gd name="connsiteX3" fmla="*/ 22492 w 43256"/>
              <a:gd name="connsiteY3" fmla="*/ 3291 h 48515"/>
              <a:gd name="connsiteX4" fmla="*/ 25785 w 43256"/>
              <a:gd name="connsiteY4" fmla="*/ 59 h 48515"/>
              <a:gd name="connsiteX5" fmla="*/ 29869 w 43256"/>
              <a:gd name="connsiteY5" fmla="*/ 2340 h 48515"/>
              <a:gd name="connsiteX6" fmla="*/ 35499 w 43256"/>
              <a:gd name="connsiteY6" fmla="*/ 549 h 48515"/>
              <a:gd name="connsiteX7" fmla="*/ 38354 w 43256"/>
              <a:gd name="connsiteY7" fmla="*/ 5435 h 48515"/>
              <a:gd name="connsiteX8" fmla="*/ 42018 w 43256"/>
              <a:gd name="connsiteY8" fmla="*/ 10177 h 48515"/>
              <a:gd name="connsiteX9" fmla="*/ 41854 w 43256"/>
              <a:gd name="connsiteY9" fmla="*/ 15319 h 48515"/>
              <a:gd name="connsiteX10" fmla="*/ 43052 w 43256"/>
              <a:gd name="connsiteY10" fmla="*/ 23181 h 48515"/>
              <a:gd name="connsiteX11" fmla="*/ 37440 w 43256"/>
              <a:gd name="connsiteY11" fmla="*/ 30063 h 48515"/>
              <a:gd name="connsiteX12" fmla="*/ 35431 w 43256"/>
              <a:gd name="connsiteY12" fmla="*/ 35960 h 48515"/>
              <a:gd name="connsiteX13" fmla="*/ 28591 w 43256"/>
              <a:gd name="connsiteY13" fmla="*/ 36674 h 48515"/>
              <a:gd name="connsiteX14" fmla="*/ 23703 w 43256"/>
              <a:gd name="connsiteY14" fmla="*/ 42965 h 48515"/>
              <a:gd name="connsiteX15" fmla="*/ 16516 w 43256"/>
              <a:gd name="connsiteY15" fmla="*/ 39125 h 48515"/>
              <a:gd name="connsiteX16" fmla="*/ 5840 w 43256"/>
              <a:gd name="connsiteY16" fmla="*/ 35331 h 48515"/>
              <a:gd name="connsiteX17" fmla="*/ 1146 w 43256"/>
              <a:gd name="connsiteY17" fmla="*/ 31109 h 48515"/>
              <a:gd name="connsiteX18" fmla="*/ 2149 w 43256"/>
              <a:gd name="connsiteY18" fmla="*/ 25410 h 48515"/>
              <a:gd name="connsiteX19" fmla="*/ 31 w 43256"/>
              <a:gd name="connsiteY19" fmla="*/ 19563 h 48515"/>
              <a:gd name="connsiteX20" fmla="*/ 3899 w 43256"/>
              <a:gd name="connsiteY20" fmla="*/ 14366 h 48515"/>
              <a:gd name="connsiteX21" fmla="*/ 3936 w 43256"/>
              <a:gd name="connsiteY21" fmla="*/ 14229 h 48515"/>
              <a:gd name="connsiteX0" fmla="*/ 508570 w 1988013"/>
              <a:gd name="connsiteY0" fmla="*/ 1056527 h 1240837"/>
              <a:gd name="connsiteX1" fmla="*/ 797918 w 1988013"/>
              <a:gd name="connsiteY1" fmla="*/ 1087219 h 1240837"/>
              <a:gd name="connsiteX2" fmla="*/ 550056 w 1988013"/>
              <a:gd name="connsiteY2" fmla="*/ 1239407 h 1240837"/>
              <a:gd name="connsiteX3" fmla="*/ 580748 w 1988013"/>
              <a:gd name="connsiteY3" fmla="*/ 1208715 h 1240837"/>
              <a:gd name="connsiteX4" fmla="*/ 508570 w 1988013"/>
              <a:gd name="connsiteY4" fmla="*/ 1056527 h 1240837"/>
              <a:gd name="connsiteX0" fmla="*/ 493403 w 1988013"/>
              <a:gd name="connsiteY0" fmla="*/ 1098603 h 1240837"/>
              <a:gd name="connsiteX1" fmla="*/ 866360 w 1988013"/>
              <a:gd name="connsiteY1" fmla="*/ 1045686 h 1240837"/>
              <a:gd name="connsiteX2" fmla="*/ 542087 w 1988013"/>
              <a:gd name="connsiteY2" fmla="*/ 1201473 h 1240837"/>
              <a:gd name="connsiteX3" fmla="*/ 752060 w 1988013"/>
              <a:gd name="connsiteY3" fmla="*/ 1082940 h 1240837"/>
              <a:gd name="connsiteX4" fmla="*/ 493403 w 1988013"/>
              <a:gd name="connsiteY4" fmla="*/ 1098603 h 1240837"/>
              <a:gd name="connsiteX0" fmla="*/ 749807 w 1988013"/>
              <a:gd name="connsiteY0" fmla="*/ 1110879 h 1240837"/>
              <a:gd name="connsiteX1" fmla="*/ 657732 w 1988013"/>
              <a:gd name="connsiteY1" fmla="*/ 1134374 h 1240837"/>
              <a:gd name="connsiteX2" fmla="*/ 439927 w 1988013"/>
              <a:gd name="connsiteY2" fmla="*/ 1053729 h 1240837"/>
              <a:gd name="connsiteX3" fmla="*/ 657732 w 1988013"/>
              <a:gd name="connsiteY3" fmla="*/ 1018804 h 1240837"/>
              <a:gd name="connsiteX4" fmla="*/ 749807 w 1988013"/>
              <a:gd name="connsiteY4" fmla="*/ 1110879 h 1240837"/>
              <a:gd name="connsiteX0" fmla="*/ 4729 w 43256"/>
              <a:gd name="connsiteY0" fmla="*/ 26036 h 48515"/>
              <a:gd name="connsiteX1" fmla="*/ 2196 w 43256"/>
              <a:gd name="connsiteY1" fmla="*/ 25239 h 48515"/>
              <a:gd name="connsiteX2" fmla="*/ 6964 w 43256"/>
              <a:gd name="connsiteY2" fmla="*/ 34758 h 48515"/>
              <a:gd name="connsiteX3" fmla="*/ 5856 w 43256"/>
              <a:gd name="connsiteY3" fmla="*/ 35139 h 48515"/>
              <a:gd name="connsiteX4" fmla="*/ 16514 w 43256"/>
              <a:gd name="connsiteY4" fmla="*/ 38949 h 48515"/>
              <a:gd name="connsiteX5" fmla="*/ 15846 w 43256"/>
              <a:gd name="connsiteY5" fmla="*/ 37209 h 48515"/>
              <a:gd name="connsiteX6" fmla="*/ 28863 w 43256"/>
              <a:gd name="connsiteY6" fmla="*/ 34610 h 48515"/>
              <a:gd name="connsiteX7" fmla="*/ 28596 w 43256"/>
              <a:gd name="connsiteY7" fmla="*/ 36519 h 48515"/>
              <a:gd name="connsiteX8" fmla="*/ 34165 w 43256"/>
              <a:gd name="connsiteY8" fmla="*/ 22813 h 48515"/>
              <a:gd name="connsiteX9" fmla="*/ 37416 w 43256"/>
              <a:gd name="connsiteY9" fmla="*/ 29949 h 48515"/>
              <a:gd name="connsiteX10" fmla="*/ 41834 w 43256"/>
              <a:gd name="connsiteY10" fmla="*/ 15213 h 48515"/>
              <a:gd name="connsiteX11" fmla="*/ 40386 w 43256"/>
              <a:gd name="connsiteY11" fmla="*/ 17889 h 48515"/>
              <a:gd name="connsiteX12" fmla="*/ 38360 w 43256"/>
              <a:gd name="connsiteY12" fmla="*/ 5285 h 48515"/>
              <a:gd name="connsiteX13" fmla="*/ 38436 w 43256"/>
              <a:gd name="connsiteY13" fmla="*/ 6549 h 48515"/>
              <a:gd name="connsiteX14" fmla="*/ 29114 w 43256"/>
              <a:gd name="connsiteY14" fmla="*/ 3811 h 48515"/>
              <a:gd name="connsiteX15" fmla="*/ 29856 w 43256"/>
              <a:gd name="connsiteY15" fmla="*/ 2199 h 48515"/>
              <a:gd name="connsiteX16" fmla="*/ 22177 w 43256"/>
              <a:gd name="connsiteY16" fmla="*/ 4579 h 48515"/>
              <a:gd name="connsiteX17" fmla="*/ 22536 w 43256"/>
              <a:gd name="connsiteY17" fmla="*/ 3189 h 48515"/>
              <a:gd name="connsiteX18" fmla="*/ 14036 w 43256"/>
              <a:gd name="connsiteY18" fmla="*/ 5051 h 48515"/>
              <a:gd name="connsiteX19" fmla="*/ 15336 w 43256"/>
              <a:gd name="connsiteY19" fmla="*/ 6399 h 48515"/>
              <a:gd name="connsiteX20" fmla="*/ 4163 w 43256"/>
              <a:gd name="connsiteY20" fmla="*/ 15648 h 48515"/>
              <a:gd name="connsiteX21" fmla="*/ 3936 w 43256"/>
              <a:gd name="connsiteY21" fmla="*/ 14229 h 48515"/>
              <a:gd name="connsiteX0" fmla="*/ 3936 w 43256"/>
              <a:gd name="connsiteY0" fmla="*/ 14229 h 47293"/>
              <a:gd name="connsiteX1" fmla="*/ 5659 w 43256"/>
              <a:gd name="connsiteY1" fmla="*/ 6766 h 47293"/>
              <a:gd name="connsiteX2" fmla="*/ 14041 w 43256"/>
              <a:gd name="connsiteY2" fmla="*/ 5061 h 47293"/>
              <a:gd name="connsiteX3" fmla="*/ 22492 w 43256"/>
              <a:gd name="connsiteY3" fmla="*/ 3291 h 47293"/>
              <a:gd name="connsiteX4" fmla="*/ 25785 w 43256"/>
              <a:gd name="connsiteY4" fmla="*/ 59 h 47293"/>
              <a:gd name="connsiteX5" fmla="*/ 29869 w 43256"/>
              <a:gd name="connsiteY5" fmla="*/ 2340 h 47293"/>
              <a:gd name="connsiteX6" fmla="*/ 35499 w 43256"/>
              <a:gd name="connsiteY6" fmla="*/ 549 h 47293"/>
              <a:gd name="connsiteX7" fmla="*/ 38354 w 43256"/>
              <a:gd name="connsiteY7" fmla="*/ 5435 h 47293"/>
              <a:gd name="connsiteX8" fmla="*/ 42018 w 43256"/>
              <a:gd name="connsiteY8" fmla="*/ 10177 h 47293"/>
              <a:gd name="connsiteX9" fmla="*/ 41854 w 43256"/>
              <a:gd name="connsiteY9" fmla="*/ 15319 h 47293"/>
              <a:gd name="connsiteX10" fmla="*/ 43052 w 43256"/>
              <a:gd name="connsiteY10" fmla="*/ 23181 h 47293"/>
              <a:gd name="connsiteX11" fmla="*/ 37440 w 43256"/>
              <a:gd name="connsiteY11" fmla="*/ 30063 h 47293"/>
              <a:gd name="connsiteX12" fmla="*/ 35431 w 43256"/>
              <a:gd name="connsiteY12" fmla="*/ 35960 h 47293"/>
              <a:gd name="connsiteX13" fmla="*/ 28591 w 43256"/>
              <a:gd name="connsiteY13" fmla="*/ 36674 h 47293"/>
              <a:gd name="connsiteX14" fmla="*/ 23703 w 43256"/>
              <a:gd name="connsiteY14" fmla="*/ 42965 h 47293"/>
              <a:gd name="connsiteX15" fmla="*/ 16516 w 43256"/>
              <a:gd name="connsiteY15" fmla="*/ 39125 h 47293"/>
              <a:gd name="connsiteX16" fmla="*/ 5840 w 43256"/>
              <a:gd name="connsiteY16" fmla="*/ 35331 h 47293"/>
              <a:gd name="connsiteX17" fmla="*/ 1146 w 43256"/>
              <a:gd name="connsiteY17" fmla="*/ 31109 h 47293"/>
              <a:gd name="connsiteX18" fmla="*/ 2149 w 43256"/>
              <a:gd name="connsiteY18" fmla="*/ 25410 h 47293"/>
              <a:gd name="connsiteX19" fmla="*/ 31 w 43256"/>
              <a:gd name="connsiteY19" fmla="*/ 19563 h 47293"/>
              <a:gd name="connsiteX20" fmla="*/ 3899 w 43256"/>
              <a:gd name="connsiteY20" fmla="*/ 14366 h 47293"/>
              <a:gd name="connsiteX21" fmla="*/ 3936 w 43256"/>
              <a:gd name="connsiteY21" fmla="*/ 14229 h 47293"/>
              <a:gd name="connsiteX0" fmla="*/ 508570 w 1988013"/>
              <a:gd name="connsiteY0" fmla="*/ 1056527 h 1209578"/>
              <a:gd name="connsiteX1" fmla="*/ 797918 w 1988013"/>
              <a:gd name="connsiteY1" fmla="*/ 1087219 h 1209578"/>
              <a:gd name="connsiteX2" fmla="*/ 378606 w 1988013"/>
              <a:gd name="connsiteY2" fmla="*/ 976517 h 1209578"/>
              <a:gd name="connsiteX3" fmla="*/ 580748 w 1988013"/>
              <a:gd name="connsiteY3" fmla="*/ 1208715 h 1209578"/>
              <a:gd name="connsiteX4" fmla="*/ 508570 w 1988013"/>
              <a:gd name="connsiteY4" fmla="*/ 1056527 h 1209578"/>
              <a:gd name="connsiteX0" fmla="*/ 493403 w 1988013"/>
              <a:gd name="connsiteY0" fmla="*/ 1098603 h 1209578"/>
              <a:gd name="connsiteX1" fmla="*/ 866360 w 1988013"/>
              <a:gd name="connsiteY1" fmla="*/ 1045686 h 1209578"/>
              <a:gd name="connsiteX2" fmla="*/ 542087 w 1988013"/>
              <a:gd name="connsiteY2" fmla="*/ 1201473 h 1209578"/>
              <a:gd name="connsiteX3" fmla="*/ 752060 w 1988013"/>
              <a:gd name="connsiteY3" fmla="*/ 1082940 h 1209578"/>
              <a:gd name="connsiteX4" fmla="*/ 493403 w 1988013"/>
              <a:gd name="connsiteY4" fmla="*/ 1098603 h 1209578"/>
              <a:gd name="connsiteX0" fmla="*/ 749807 w 1988013"/>
              <a:gd name="connsiteY0" fmla="*/ 1110879 h 1209578"/>
              <a:gd name="connsiteX1" fmla="*/ 657732 w 1988013"/>
              <a:gd name="connsiteY1" fmla="*/ 1134374 h 1209578"/>
              <a:gd name="connsiteX2" fmla="*/ 439927 w 1988013"/>
              <a:gd name="connsiteY2" fmla="*/ 1053729 h 1209578"/>
              <a:gd name="connsiteX3" fmla="*/ 657732 w 1988013"/>
              <a:gd name="connsiteY3" fmla="*/ 1018804 h 1209578"/>
              <a:gd name="connsiteX4" fmla="*/ 749807 w 1988013"/>
              <a:gd name="connsiteY4" fmla="*/ 1110879 h 1209578"/>
              <a:gd name="connsiteX0" fmla="*/ 4729 w 43256"/>
              <a:gd name="connsiteY0" fmla="*/ 26036 h 47293"/>
              <a:gd name="connsiteX1" fmla="*/ 2196 w 43256"/>
              <a:gd name="connsiteY1" fmla="*/ 25239 h 47293"/>
              <a:gd name="connsiteX2" fmla="*/ 6964 w 43256"/>
              <a:gd name="connsiteY2" fmla="*/ 34758 h 47293"/>
              <a:gd name="connsiteX3" fmla="*/ 5856 w 43256"/>
              <a:gd name="connsiteY3" fmla="*/ 35139 h 47293"/>
              <a:gd name="connsiteX4" fmla="*/ 16514 w 43256"/>
              <a:gd name="connsiteY4" fmla="*/ 38949 h 47293"/>
              <a:gd name="connsiteX5" fmla="*/ 15846 w 43256"/>
              <a:gd name="connsiteY5" fmla="*/ 37209 h 47293"/>
              <a:gd name="connsiteX6" fmla="*/ 28863 w 43256"/>
              <a:gd name="connsiteY6" fmla="*/ 34610 h 47293"/>
              <a:gd name="connsiteX7" fmla="*/ 28596 w 43256"/>
              <a:gd name="connsiteY7" fmla="*/ 36519 h 47293"/>
              <a:gd name="connsiteX8" fmla="*/ 34165 w 43256"/>
              <a:gd name="connsiteY8" fmla="*/ 22813 h 47293"/>
              <a:gd name="connsiteX9" fmla="*/ 37416 w 43256"/>
              <a:gd name="connsiteY9" fmla="*/ 29949 h 47293"/>
              <a:gd name="connsiteX10" fmla="*/ 41834 w 43256"/>
              <a:gd name="connsiteY10" fmla="*/ 15213 h 47293"/>
              <a:gd name="connsiteX11" fmla="*/ 40386 w 43256"/>
              <a:gd name="connsiteY11" fmla="*/ 17889 h 47293"/>
              <a:gd name="connsiteX12" fmla="*/ 38360 w 43256"/>
              <a:gd name="connsiteY12" fmla="*/ 5285 h 47293"/>
              <a:gd name="connsiteX13" fmla="*/ 38436 w 43256"/>
              <a:gd name="connsiteY13" fmla="*/ 6549 h 47293"/>
              <a:gd name="connsiteX14" fmla="*/ 29114 w 43256"/>
              <a:gd name="connsiteY14" fmla="*/ 3811 h 47293"/>
              <a:gd name="connsiteX15" fmla="*/ 29856 w 43256"/>
              <a:gd name="connsiteY15" fmla="*/ 2199 h 47293"/>
              <a:gd name="connsiteX16" fmla="*/ 22177 w 43256"/>
              <a:gd name="connsiteY16" fmla="*/ 4579 h 47293"/>
              <a:gd name="connsiteX17" fmla="*/ 22536 w 43256"/>
              <a:gd name="connsiteY17" fmla="*/ 3189 h 47293"/>
              <a:gd name="connsiteX18" fmla="*/ 14036 w 43256"/>
              <a:gd name="connsiteY18" fmla="*/ 5051 h 47293"/>
              <a:gd name="connsiteX19" fmla="*/ 15336 w 43256"/>
              <a:gd name="connsiteY19" fmla="*/ 6399 h 47293"/>
              <a:gd name="connsiteX20" fmla="*/ 4163 w 43256"/>
              <a:gd name="connsiteY20" fmla="*/ 15648 h 47293"/>
              <a:gd name="connsiteX21" fmla="*/ 3936 w 43256"/>
              <a:gd name="connsiteY21" fmla="*/ 14229 h 47293"/>
              <a:gd name="connsiteX0" fmla="*/ 3936 w 43256"/>
              <a:gd name="connsiteY0" fmla="*/ 14229 h 47293"/>
              <a:gd name="connsiteX1" fmla="*/ 5659 w 43256"/>
              <a:gd name="connsiteY1" fmla="*/ 6766 h 47293"/>
              <a:gd name="connsiteX2" fmla="*/ 14041 w 43256"/>
              <a:gd name="connsiteY2" fmla="*/ 5061 h 47293"/>
              <a:gd name="connsiteX3" fmla="*/ 22492 w 43256"/>
              <a:gd name="connsiteY3" fmla="*/ 3291 h 47293"/>
              <a:gd name="connsiteX4" fmla="*/ 25785 w 43256"/>
              <a:gd name="connsiteY4" fmla="*/ 59 h 47293"/>
              <a:gd name="connsiteX5" fmla="*/ 29869 w 43256"/>
              <a:gd name="connsiteY5" fmla="*/ 2340 h 47293"/>
              <a:gd name="connsiteX6" fmla="*/ 35499 w 43256"/>
              <a:gd name="connsiteY6" fmla="*/ 549 h 47293"/>
              <a:gd name="connsiteX7" fmla="*/ 38354 w 43256"/>
              <a:gd name="connsiteY7" fmla="*/ 5435 h 47293"/>
              <a:gd name="connsiteX8" fmla="*/ 42018 w 43256"/>
              <a:gd name="connsiteY8" fmla="*/ 10177 h 47293"/>
              <a:gd name="connsiteX9" fmla="*/ 41854 w 43256"/>
              <a:gd name="connsiteY9" fmla="*/ 15319 h 47293"/>
              <a:gd name="connsiteX10" fmla="*/ 43052 w 43256"/>
              <a:gd name="connsiteY10" fmla="*/ 23181 h 47293"/>
              <a:gd name="connsiteX11" fmla="*/ 37440 w 43256"/>
              <a:gd name="connsiteY11" fmla="*/ 30063 h 47293"/>
              <a:gd name="connsiteX12" fmla="*/ 35431 w 43256"/>
              <a:gd name="connsiteY12" fmla="*/ 35960 h 47293"/>
              <a:gd name="connsiteX13" fmla="*/ 28591 w 43256"/>
              <a:gd name="connsiteY13" fmla="*/ 36674 h 47293"/>
              <a:gd name="connsiteX14" fmla="*/ 23703 w 43256"/>
              <a:gd name="connsiteY14" fmla="*/ 42965 h 47293"/>
              <a:gd name="connsiteX15" fmla="*/ 16516 w 43256"/>
              <a:gd name="connsiteY15" fmla="*/ 39125 h 47293"/>
              <a:gd name="connsiteX16" fmla="*/ 5840 w 43256"/>
              <a:gd name="connsiteY16" fmla="*/ 35331 h 47293"/>
              <a:gd name="connsiteX17" fmla="*/ 1146 w 43256"/>
              <a:gd name="connsiteY17" fmla="*/ 31109 h 47293"/>
              <a:gd name="connsiteX18" fmla="*/ 2149 w 43256"/>
              <a:gd name="connsiteY18" fmla="*/ 25410 h 47293"/>
              <a:gd name="connsiteX19" fmla="*/ 31 w 43256"/>
              <a:gd name="connsiteY19" fmla="*/ 19563 h 47293"/>
              <a:gd name="connsiteX20" fmla="*/ 3899 w 43256"/>
              <a:gd name="connsiteY20" fmla="*/ 14366 h 47293"/>
              <a:gd name="connsiteX21" fmla="*/ 3936 w 43256"/>
              <a:gd name="connsiteY21" fmla="*/ 14229 h 47293"/>
              <a:gd name="connsiteX0" fmla="*/ 508570 w 1988013"/>
              <a:gd name="connsiteY0" fmla="*/ 1056527 h 1209578"/>
              <a:gd name="connsiteX1" fmla="*/ 797918 w 1988013"/>
              <a:gd name="connsiteY1" fmla="*/ 1087219 h 1209578"/>
              <a:gd name="connsiteX2" fmla="*/ 378606 w 1988013"/>
              <a:gd name="connsiteY2" fmla="*/ 976517 h 1209578"/>
              <a:gd name="connsiteX3" fmla="*/ 580748 w 1988013"/>
              <a:gd name="connsiteY3" fmla="*/ 1208715 h 1209578"/>
              <a:gd name="connsiteX4" fmla="*/ 508570 w 1988013"/>
              <a:gd name="connsiteY4" fmla="*/ 1056527 h 1209578"/>
              <a:gd name="connsiteX0" fmla="*/ 493403 w 1988013"/>
              <a:gd name="connsiteY0" fmla="*/ 1098603 h 1209578"/>
              <a:gd name="connsiteX1" fmla="*/ 866360 w 1988013"/>
              <a:gd name="connsiteY1" fmla="*/ 1045686 h 1209578"/>
              <a:gd name="connsiteX2" fmla="*/ 713537 w 1988013"/>
              <a:gd name="connsiteY2" fmla="*/ 1087173 h 1209578"/>
              <a:gd name="connsiteX3" fmla="*/ 752060 w 1988013"/>
              <a:gd name="connsiteY3" fmla="*/ 1082940 h 1209578"/>
              <a:gd name="connsiteX4" fmla="*/ 493403 w 1988013"/>
              <a:gd name="connsiteY4" fmla="*/ 1098603 h 1209578"/>
              <a:gd name="connsiteX0" fmla="*/ 749807 w 1988013"/>
              <a:gd name="connsiteY0" fmla="*/ 1110879 h 1209578"/>
              <a:gd name="connsiteX1" fmla="*/ 657732 w 1988013"/>
              <a:gd name="connsiteY1" fmla="*/ 1134374 h 1209578"/>
              <a:gd name="connsiteX2" fmla="*/ 439927 w 1988013"/>
              <a:gd name="connsiteY2" fmla="*/ 1053729 h 1209578"/>
              <a:gd name="connsiteX3" fmla="*/ 657732 w 1988013"/>
              <a:gd name="connsiteY3" fmla="*/ 1018804 h 1209578"/>
              <a:gd name="connsiteX4" fmla="*/ 749807 w 1988013"/>
              <a:gd name="connsiteY4" fmla="*/ 1110879 h 1209578"/>
              <a:gd name="connsiteX0" fmla="*/ 4729 w 43256"/>
              <a:gd name="connsiteY0" fmla="*/ 26036 h 47293"/>
              <a:gd name="connsiteX1" fmla="*/ 2196 w 43256"/>
              <a:gd name="connsiteY1" fmla="*/ 25239 h 47293"/>
              <a:gd name="connsiteX2" fmla="*/ 6964 w 43256"/>
              <a:gd name="connsiteY2" fmla="*/ 34758 h 47293"/>
              <a:gd name="connsiteX3" fmla="*/ 5856 w 43256"/>
              <a:gd name="connsiteY3" fmla="*/ 35139 h 47293"/>
              <a:gd name="connsiteX4" fmla="*/ 16514 w 43256"/>
              <a:gd name="connsiteY4" fmla="*/ 38949 h 47293"/>
              <a:gd name="connsiteX5" fmla="*/ 15846 w 43256"/>
              <a:gd name="connsiteY5" fmla="*/ 37209 h 47293"/>
              <a:gd name="connsiteX6" fmla="*/ 28863 w 43256"/>
              <a:gd name="connsiteY6" fmla="*/ 34610 h 47293"/>
              <a:gd name="connsiteX7" fmla="*/ 28596 w 43256"/>
              <a:gd name="connsiteY7" fmla="*/ 36519 h 47293"/>
              <a:gd name="connsiteX8" fmla="*/ 34165 w 43256"/>
              <a:gd name="connsiteY8" fmla="*/ 22813 h 47293"/>
              <a:gd name="connsiteX9" fmla="*/ 37416 w 43256"/>
              <a:gd name="connsiteY9" fmla="*/ 29949 h 47293"/>
              <a:gd name="connsiteX10" fmla="*/ 41834 w 43256"/>
              <a:gd name="connsiteY10" fmla="*/ 15213 h 47293"/>
              <a:gd name="connsiteX11" fmla="*/ 40386 w 43256"/>
              <a:gd name="connsiteY11" fmla="*/ 17889 h 47293"/>
              <a:gd name="connsiteX12" fmla="*/ 38360 w 43256"/>
              <a:gd name="connsiteY12" fmla="*/ 5285 h 47293"/>
              <a:gd name="connsiteX13" fmla="*/ 38436 w 43256"/>
              <a:gd name="connsiteY13" fmla="*/ 6549 h 47293"/>
              <a:gd name="connsiteX14" fmla="*/ 29114 w 43256"/>
              <a:gd name="connsiteY14" fmla="*/ 3811 h 47293"/>
              <a:gd name="connsiteX15" fmla="*/ 29856 w 43256"/>
              <a:gd name="connsiteY15" fmla="*/ 2199 h 47293"/>
              <a:gd name="connsiteX16" fmla="*/ 22177 w 43256"/>
              <a:gd name="connsiteY16" fmla="*/ 4579 h 47293"/>
              <a:gd name="connsiteX17" fmla="*/ 22536 w 43256"/>
              <a:gd name="connsiteY17" fmla="*/ 3189 h 47293"/>
              <a:gd name="connsiteX18" fmla="*/ 14036 w 43256"/>
              <a:gd name="connsiteY18" fmla="*/ 5051 h 47293"/>
              <a:gd name="connsiteX19" fmla="*/ 15336 w 43256"/>
              <a:gd name="connsiteY19" fmla="*/ 6399 h 47293"/>
              <a:gd name="connsiteX20" fmla="*/ 4163 w 43256"/>
              <a:gd name="connsiteY20" fmla="*/ 15648 h 47293"/>
              <a:gd name="connsiteX21" fmla="*/ 3936 w 43256"/>
              <a:gd name="connsiteY21" fmla="*/ 14229 h 47293"/>
              <a:gd name="connsiteX0" fmla="*/ 3936 w 43256"/>
              <a:gd name="connsiteY0" fmla="*/ 14229 h 44474"/>
              <a:gd name="connsiteX1" fmla="*/ 5659 w 43256"/>
              <a:gd name="connsiteY1" fmla="*/ 6766 h 44474"/>
              <a:gd name="connsiteX2" fmla="*/ 14041 w 43256"/>
              <a:gd name="connsiteY2" fmla="*/ 5061 h 44474"/>
              <a:gd name="connsiteX3" fmla="*/ 22492 w 43256"/>
              <a:gd name="connsiteY3" fmla="*/ 3291 h 44474"/>
              <a:gd name="connsiteX4" fmla="*/ 25785 w 43256"/>
              <a:gd name="connsiteY4" fmla="*/ 59 h 44474"/>
              <a:gd name="connsiteX5" fmla="*/ 29869 w 43256"/>
              <a:gd name="connsiteY5" fmla="*/ 2340 h 44474"/>
              <a:gd name="connsiteX6" fmla="*/ 35499 w 43256"/>
              <a:gd name="connsiteY6" fmla="*/ 549 h 44474"/>
              <a:gd name="connsiteX7" fmla="*/ 38354 w 43256"/>
              <a:gd name="connsiteY7" fmla="*/ 5435 h 44474"/>
              <a:gd name="connsiteX8" fmla="*/ 42018 w 43256"/>
              <a:gd name="connsiteY8" fmla="*/ 10177 h 44474"/>
              <a:gd name="connsiteX9" fmla="*/ 41854 w 43256"/>
              <a:gd name="connsiteY9" fmla="*/ 15319 h 44474"/>
              <a:gd name="connsiteX10" fmla="*/ 43052 w 43256"/>
              <a:gd name="connsiteY10" fmla="*/ 23181 h 44474"/>
              <a:gd name="connsiteX11" fmla="*/ 37440 w 43256"/>
              <a:gd name="connsiteY11" fmla="*/ 30063 h 44474"/>
              <a:gd name="connsiteX12" fmla="*/ 35431 w 43256"/>
              <a:gd name="connsiteY12" fmla="*/ 35960 h 44474"/>
              <a:gd name="connsiteX13" fmla="*/ 28591 w 43256"/>
              <a:gd name="connsiteY13" fmla="*/ 36674 h 44474"/>
              <a:gd name="connsiteX14" fmla="*/ 23703 w 43256"/>
              <a:gd name="connsiteY14" fmla="*/ 42965 h 44474"/>
              <a:gd name="connsiteX15" fmla="*/ 16516 w 43256"/>
              <a:gd name="connsiteY15" fmla="*/ 39125 h 44474"/>
              <a:gd name="connsiteX16" fmla="*/ 5840 w 43256"/>
              <a:gd name="connsiteY16" fmla="*/ 35331 h 44474"/>
              <a:gd name="connsiteX17" fmla="*/ 1146 w 43256"/>
              <a:gd name="connsiteY17" fmla="*/ 31109 h 44474"/>
              <a:gd name="connsiteX18" fmla="*/ 2149 w 43256"/>
              <a:gd name="connsiteY18" fmla="*/ 25410 h 44474"/>
              <a:gd name="connsiteX19" fmla="*/ 31 w 43256"/>
              <a:gd name="connsiteY19" fmla="*/ 19563 h 44474"/>
              <a:gd name="connsiteX20" fmla="*/ 3899 w 43256"/>
              <a:gd name="connsiteY20" fmla="*/ 14366 h 44474"/>
              <a:gd name="connsiteX21" fmla="*/ 3936 w 43256"/>
              <a:gd name="connsiteY21" fmla="*/ 14229 h 44474"/>
              <a:gd name="connsiteX0" fmla="*/ 508570 w 1988013"/>
              <a:gd name="connsiteY0" fmla="*/ 1056527 h 1137469"/>
              <a:gd name="connsiteX1" fmla="*/ 797918 w 1988013"/>
              <a:gd name="connsiteY1" fmla="*/ 1087219 h 1137469"/>
              <a:gd name="connsiteX2" fmla="*/ 378606 w 1988013"/>
              <a:gd name="connsiteY2" fmla="*/ 976517 h 1137469"/>
              <a:gd name="connsiteX3" fmla="*/ 855068 w 1988013"/>
              <a:gd name="connsiteY3" fmla="*/ 1105845 h 1137469"/>
              <a:gd name="connsiteX4" fmla="*/ 508570 w 1988013"/>
              <a:gd name="connsiteY4" fmla="*/ 1056527 h 1137469"/>
              <a:gd name="connsiteX0" fmla="*/ 493403 w 1988013"/>
              <a:gd name="connsiteY0" fmla="*/ 1098603 h 1137469"/>
              <a:gd name="connsiteX1" fmla="*/ 866360 w 1988013"/>
              <a:gd name="connsiteY1" fmla="*/ 1045686 h 1137469"/>
              <a:gd name="connsiteX2" fmla="*/ 713537 w 1988013"/>
              <a:gd name="connsiteY2" fmla="*/ 1087173 h 1137469"/>
              <a:gd name="connsiteX3" fmla="*/ 752060 w 1988013"/>
              <a:gd name="connsiteY3" fmla="*/ 1082940 h 1137469"/>
              <a:gd name="connsiteX4" fmla="*/ 493403 w 1988013"/>
              <a:gd name="connsiteY4" fmla="*/ 1098603 h 1137469"/>
              <a:gd name="connsiteX0" fmla="*/ 749807 w 1988013"/>
              <a:gd name="connsiteY0" fmla="*/ 1110879 h 1137469"/>
              <a:gd name="connsiteX1" fmla="*/ 657732 w 1988013"/>
              <a:gd name="connsiteY1" fmla="*/ 1134374 h 1137469"/>
              <a:gd name="connsiteX2" fmla="*/ 439927 w 1988013"/>
              <a:gd name="connsiteY2" fmla="*/ 1053729 h 1137469"/>
              <a:gd name="connsiteX3" fmla="*/ 657732 w 1988013"/>
              <a:gd name="connsiteY3" fmla="*/ 1018804 h 1137469"/>
              <a:gd name="connsiteX4" fmla="*/ 749807 w 1988013"/>
              <a:gd name="connsiteY4" fmla="*/ 1110879 h 1137469"/>
              <a:gd name="connsiteX0" fmla="*/ 4729 w 43256"/>
              <a:gd name="connsiteY0" fmla="*/ 26036 h 44474"/>
              <a:gd name="connsiteX1" fmla="*/ 2196 w 43256"/>
              <a:gd name="connsiteY1" fmla="*/ 25239 h 44474"/>
              <a:gd name="connsiteX2" fmla="*/ 6964 w 43256"/>
              <a:gd name="connsiteY2" fmla="*/ 34758 h 44474"/>
              <a:gd name="connsiteX3" fmla="*/ 5856 w 43256"/>
              <a:gd name="connsiteY3" fmla="*/ 35139 h 44474"/>
              <a:gd name="connsiteX4" fmla="*/ 16514 w 43256"/>
              <a:gd name="connsiteY4" fmla="*/ 38949 h 44474"/>
              <a:gd name="connsiteX5" fmla="*/ 15846 w 43256"/>
              <a:gd name="connsiteY5" fmla="*/ 37209 h 44474"/>
              <a:gd name="connsiteX6" fmla="*/ 28863 w 43256"/>
              <a:gd name="connsiteY6" fmla="*/ 34610 h 44474"/>
              <a:gd name="connsiteX7" fmla="*/ 28596 w 43256"/>
              <a:gd name="connsiteY7" fmla="*/ 36519 h 44474"/>
              <a:gd name="connsiteX8" fmla="*/ 34165 w 43256"/>
              <a:gd name="connsiteY8" fmla="*/ 22813 h 44474"/>
              <a:gd name="connsiteX9" fmla="*/ 37416 w 43256"/>
              <a:gd name="connsiteY9" fmla="*/ 29949 h 44474"/>
              <a:gd name="connsiteX10" fmla="*/ 41834 w 43256"/>
              <a:gd name="connsiteY10" fmla="*/ 15213 h 44474"/>
              <a:gd name="connsiteX11" fmla="*/ 40386 w 43256"/>
              <a:gd name="connsiteY11" fmla="*/ 17889 h 44474"/>
              <a:gd name="connsiteX12" fmla="*/ 38360 w 43256"/>
              <a:gd name="connsiteY12" fmla="*/ 5285 h 44474"/>
              <a:gd name="connsiteX13" fmla="*/ 38436 w 43256"/>
              <a:gd name="connsiteY13" fmla="*/ 6549 h 44474"/>
              <a:gd name="connsiteX14" fmla="*/ 29114 w 43256"/>
              <a:gd name="connsiteY14" fmla="*/ 3811 h 44474"/>
              <a:gd name="connsiteX15" fmla="*/ 29856 w 43256"/>
              <a:gd name="connsiteY15" fmla="*/ 2199 h 44474"/>
              <a:gd name="connsiteX16" fmla="*/ 22177 w 43256"/>
              <a:gd name="connsiteY16" fmla="*/ 4579 h 44474"/>
              <a:gd name="connsiteX17" fmla="*/ 22536 w 43256"/>
              <a:gd name="connsiteY17" fmla="*/ 3189 h 44474"/>
              <a:gd name="connsiteX18" fmla="*/ 14036 w 43256"/>
              <a:gd name="connsiteY18" fmla="*/ 5051 h 44474"/>
              <a:gd name="connsiteX19" fmla="*/ 15336 w 43256"/>
              <a:gd name="connsiteY19" fmla="*/ 6399 h 44474"/>
              <a:gd name="connsiteX20" fmla="*/ 4163 w 43256"/>
              <a:gd name="connsiteY20" fmla="*/ 15648 h 44474"/>
              <a:gd name="connsiteX21" fmla="*/ 3936 w 43256"/>
              <a:gd name="connsiteY21" fmla="*/ 14229 h 4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4474">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1988013" h="1137469">
                <a:moveTo>
                  <a:pt x="508570" y="1056527"/>
                </a:moveTo>
                <a:cubicBezTo>
                  <a:pt x="499045" y="1053423"/>
                  <a:pt x="819579" y="1100554"/>
                  <a:pt x="797918" y="1087219"/>
                </a:cubicBezTo>
                <a:cubicBezTo>
                  <a:pt x="776257" y="1073884"/>
                  <a:pt x="378606" y="993468"/>
                  <a:pt x="378606" y="976517"/>
                </a:cubicBezTo>
                <a:cubicBezTo>
                  <a:pt x="378606" y="959566"/>
                  <a:pt x="833407" y="1092510"/>
                  <a:pt x="855068" y="1105845"/>
                </a:cubicBezTo>
                <a:cubicBezTo>
                  <a:pt x="876729" y="1119180"/>
                  <a:pt x="518095" y="1059631"/>
                  <a:pt x="508570" y="1056527"/>
                </a:cubicBezTo>
                <a:close/>
              </a:path>
              <a:path w="1988013" h="1137469">
                <a:moveTo>
                  <a:pt x="493403" y="1098603"/>
                </a:moveTo>
                <a:cubicBezTo>
                  <a:pt x="512453" y="1092394"/>
                  <a:pt x="829671" y="1047591"/>
                  <a:pt x="866360" y="1045686"/>
                </a:cubicBezTo>
                <a:cubicBezTo>
                  <a:pt x="903049" y="1043781"/>
                  <a:pt x="713537" y="1121074"/>
                  <a:pt x="713537" y="1087173"/>
                </a:cubicBezTo>
                <a:cubicBezTo>
                  <a:pt x="713537" y="1053272"/>
                  <a:pt x="788749" y="1081035"/>
                  <a:pt x="752060" y="1082940"/>
                </a:cubicBezTo>
                <a:cubicBezTo>
                  <a:pt x="715371" y="1084845"/>
                  <a:pt x="474353" y="1104812"/>
                  <a:pt x="493403" y="1098603"/>
                </a:cubicBezTo>
                <a:close/>
              </a:path>
              <a:path w="1988013" h="1137469">
                <a:moveTo>
                  <a:pt x="749807" y="1110879"/>
                </a:moveTo>
                <a:cubicBezTo>
                  <a:pt x="749807" y="1130141"/>
                  <a:pt x="709379" y="1143899"/>
                  <a:pt x="657732" y="1134374"/>
                </a:cubicBezTo>
                <a:cubicBezTo>
                  <a:pt x="606085" y="1124849"/>
                  <a:pt x="439927" y="1104581"/>
                  <a:pt x="439927" y="1053729"/>
                </a:cubicBezTo>
                <a:cubicBezTo>
                  <a:pt x="439927" y="1002877"/>
                  <a:pt x="606085" y="1009279"/>
                  <a:pt x="657732" y="1018804"/>
                </a:cubicBezTo>
                <a:cubicBezTo>
                  <a:pt x="709379" y="1028329"/>
                  <a:pt x="749807" y="1091617"/>
                  <a:pt x="749807" y="1110879"/>
                </a:cubicBezTo>
                <a:close/>
              </a:path>
              <a:path w="43256" h="44474"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400" b="0" dirty="0">
              <a:solidFill>
                <a:schemeClr val="tx1"/>
              </a:solidFill>
              <a:latin typeface="Times" pitchFamily="122" charset="0"/>
            </a:endParaRPr>
          </a:p>
          <a:p>
            <a:pPr marL="0" marR="0" indent="0" defTabSz="914400" rtl="0" eaLnBrk="0" fontAlgn="base" latinLnBrk="0" hangingPunct="0">
              <a:lnSpc>
                <a:spcPct val="100000"/>
              </a:lnSpc>
              <a:spcBef>
                <a:spcPct val="0"/>
              </a:spcBef>
              <a:spcAft>
                <a:spcPct val="0"/>
              </a:spcAft>
              <a:buClrTx/>
              <a:buSzTx/>
              <a:buFontTx/>
              <a:buNone/>
              <a:tabLst/>
            </a:pPr>
            <a:r>
              <a:rPr lang="en-US" sz="2400" dirty="0">
                <a:solidFill>
                  <a:schemeClr val="tx1"/>
                </a:solidFill>
                <a:latin typeface="Times" pitchFamily="122" charset="0"/>
              </a:rPr>
              <a:t>u</a:t>
            </a:r>
            <a:r>
              <a:rPr kumimoji="0" lang="en-US" sz="2400" i="0" u="none" strike="noStrike" cap="none" normalizeH="0" baseline="0" dirty="0">
                <a:ln>
                  <a:noFill/>
                </a:ln>
                <a:solidFill>
                  <a:schemeClr val="tx1"/>
                </a:solidFill>
                <a:effectLst/>
                <a:latin typeface="Times" pitchFamily="122" charset="0"/>
              </a:rPr>
              <a:t>nicorn concept</a:t>
            </a:r>
          </a:p>
        </p:txBody>
      </p:sp>
      <p:grpSp>
        <p:nvGrpSpPr>
          <p:cNvPr id="23" name="Group 22"/>
          <p:cNvGrpSpPr/>
          <p:nvPr/>
        </p:nvGrpSpPr>
        <p:grpSpPr>
          <a:xfrm>
            <a:off x="819285" y="2017599"/>
            <a:ext cx="3066915" cy="3734591"/>
            <a:chOff x="838200" y="4724400"/>
            <a:chExt cx="1676400" cy="1676400"/>
          </a:xfrm>
        </p:grpSpPr>
        <p:cxnSp>
          <p:nvCxnSpPr>
            <p:cNvPr id="24" name="Straight Connector 23"/>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4756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Semiotic / semantic triangle</a:t>
            </a:r>
            <a:br>
              <a:rPr lang="en-US" dirty="0"/>
            </a:br>
            <a:r>
              <a:rPr lang="en-US" dirty="0"/>
              <a:t>(Ogden &amp; Richards, 1923:</a:t>
            </a:r>
            <a:br>
              <a:rPr lang="en-US" dirty="0"/>
            </a:br>
            <a:r>
              <a:rPr lang="en-US" dirty="0"/>
              <a:t>The meaning of ‘meaning’)</a:t>
            </a:r>
            <a:endParaRPr lang="en-US" i="1" dirty="0"/>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3" name="Slide Number Placeholder 2"/>
          <p:cNvSpPr>
            <a:spLocks noGrp="1"/>
          </p:cNvSpPr>
          <p:nvPr>
            <p:ph type="sldNum" sz="quarter" idx="10"/>
          </p:nvPr>
        </p:nvSpPr>
        <p:spPr/>
        <p:txBody>
          <a:bodyPr/>
          <a:lstStyle/>
          <a:p>
            <a:fld id="{C14BE98E-A4C6-4206-BB03-22E8467561B8}" type="slidenum">
              <a:rPr lang="en-US" smtClean="0"/>
              <a:pPr/>
              <a:t>11</a:t>
            </a:fld>
            <a:endParaRPr lang="en-US"/>
          </a:p>
        </p:txBody>
      </p:sp>
    </p:spTree>
    <p:extLst>
      <p:ext uri="{BB962C8B-B14F-4D97-AF65-F5344CB8AC3E}">
        <p14:creationId xmlns:p14="http://schemas.microsoft.com/office/powerpoint/2010/main" val="204107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Prehistoric ‘psychiatry’: </a:t>
            </a:r>
            <a:r>
              <a:rPr lang="en-US" i="1"/>
              <a:t>drapetomania</a:t>
            </a:r>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28676" name="TextBox 9"/>
          <p:cNvSpPr txBox="1">
            <a:spLocks noChangeArrowheads="1"/>
          </p:cNvSpPr>
          <p:nvPr/>
        </p:nvSpPr>
        <p:spPr bwMode="auto">
          <a:xfrm>
            <a:off x="1346200" y="6019800"/>
            <a:ext cx="18192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drapetomania</a:t>
            </a:r>
            <a:r>
              <a:rPr lang="en-US" sz="2000">
                <a:solidFill>
                  <a:schemeClr val="bg1"/>
                </a:solidFill>
              </a:rPr>
              <a:t>’</a:t>
            </a:r>
          </a:p>
        </p:txBody>
      </p:sp>
      <p:sp>
        <p:nvSpPr>
          <p:cNvPr id="12" name="TextBox 11"/>
          <p:cNvSpPr txBox="1">
            <a:spLocks noChangeArrowheads="1"/>
          </p:cNvSpPr>
          <p:nvPr/>
        </p:nvSpPr>
        <p:spPr bwMode="auto">
          <a:xfrm>
            <a:off x="533400" y="2286000"/>
            <a:ext cx="8382000" cy="1384995"/>
          </a:xfrm>
          <a:prstGeom prst="rect">
            <a:avLst/>
          </a:prstGeom>
          <a:noFill/>
          <a:ln w="9525">
            <a:noFill/>
            <a:miter lim="800000"/>
            <a:headEnd/>
            <a:tailEnd/>
          </a:ln>
        </p:spPr>
        <p:txBody>
          <a:bodyPr>
            <a:spAutoFit/>
          </a:bodyPr>
          <a:lstStyle/>
          <a:p>
            <a:pPr marL="339725" indent="-339725" algn="l">
              <a:buFont typeface="Arial" charset="0"/>
              <a:buChar char="•"/>
              <a:tabLst>
                <a:tab pos="339725" algn="l"/>
              </a:tabLst>
            </a:pPr>
            <a:r>
              <a:rPr lang="en-US" sz="2800" b="0">
                <a:solidFill>
                  <a:schemeClr val="bg1"/>
                </a:solidFill>
              </a:rPr>
              <a:t>disease which causes slaves to suffer from an unexplainable propensity to run away</a:t>
            </a:r>
          </a:p>
          <a:p>
            <a:pPr marL="339725" indent="-339725" algn="l">
              <a:buFont typeface="Arial" charset="0"/>
              <a:buChar char="•"/>
              <a:tabLst>
                <a:tab pos="339725" algn="l"/>
              </a:tabLst>
            </a:pPr>
            <a:r>
              <a:rPr lang="en-US" sz="2800" b="0">
                <a:solidFill>
                  <a:schemeClr val="bg1"/>
                </a:solidFill>
              </a:rPr>
              <a:t>…</a:t>
            </a:r>
          </a:p>
        </p:txBody>
      </p:sp>
      <p:pic>
        <p:nvPicPr>
          <p:cNvPr id="275458" name="Picture 2" descr="A Ride for Liberty: The Fugitive Slaves"/>
          <p:cNvPicPr>
            <a:picLocks noChangeAspect="1" noChangeArrowheads="1"/>
          </p:cNvPicPr>
          <p:nvPr/>
        </p:nvPicPr>
        <p:blipFill>
          <a:blip r:embed="rId2" cstate="print"/>
          <a:srcRect/>
          <a:stretch>
            <a:fillRect/>
          </a:stretch>
        </p:blipFill>
        <p:spPr bwMode="auto">
          <a:xfrm>
            <a:off x="7162800" y="4648200"/>
            <a:ext cx="1524000" cy="1227138"/>
          </a:xfrm>
          <a:prstGeom prst="rect">
            <a:avLst/>
          </a:prstGeom>
          <a:noFill/>
          <a:ln w="9525">
            <a:noFill/>
            <a:miter lim="800000"/>
            <a:headEnd/>
            <a:tailEnd/>
          </a:ln>
        </p:spPr>
      </p:pic>
      <p:sp>
        <p:nvSpPr>
          <p:cNvPr id="13" name="Rectangle 12"/>
          <p:cNvSpPr>
            <a:spLocks noChangeArrowheads="1"/>
          </p:cNvSpPr>
          <p:nvPr/>
        </p:nvSpPr>
        <p:spPr bwMode="auto">
          <a:xfrm>
            <a:off x="7080250" y="5867400"/>
            <a:ext cx="1752600" cy="830263"/>
          </a:xfrm>
          <a:prstGeom prst="rect">
            <a:avLst/>
          </a:prstGeom>
          <a:noFill/>
          <a:ln w="9525">
            <a:noFill/>
            <a:miter lim="800000"/>
            <a:headEnd/>
            <a:tailEnd/>
          </a:ln>
        </p:spPr>
        <p:txBody>
          <a:bodyPr>
            <a:spAutoFit/>
          </a:bodyPr>
          <a:lstStyle/>
          <a:p>
            <a:r>
              <a:rPr lang="en-US" sz="1200" b="0">
                <a:solidFill>
                  <a:schemeClr val="bg1"/>
                </a:solidFill>
              </a:rPr>
              <a:t>painting by Eastman Johnson. </a:t>
            </a:r>
            <a:r>
              <a:rPr lang="en-US" sz="1200" b="0" i="1">
                <a:solidFill>
                  <a:schemeClr val="bg1"/>
                </a:solidFill>
              </a:rPr>
              <a:t>A Ride for Liberty: The Fugitive Slaves. </a:t>
            </a:r>
            <a:r>
              <a:rPr lang="en-US" sz="1200" b="0">
                <a:solidFill>
                  <a:schemeClr val="bg1"/>
                </a:solidFill>
              </a:rPr>
              <a:t>1860.</a:t>
            </a:r>
          </a:p>
        </p:txBody>
      </p:sp>
      <p:sp>
        <p:nvSpPr>
          <p:cNvPr id="3" name="Slide Number Placeholder 2"/>
          <p:cNvSpPr>
            <a:spLocks noGrp="1"/>
          </p:cNvSpPr>
          <p:nvPr>
            <p:ph type="sldNum" sz="quarter" idx="10"/>
          </p:nvPr>
        </p:nvSpPr>
        <p:spPr/>
        <p:txBody>
          <a:bodyPr/>
          <a:lstStyle/>
          <a:p>
            <a:fld id="{C14BE98E-A4C6-4206-BB03-22E8467561B8}" type="slidenum">
              <a:rPr lang="en-US" smtClean="0"/>
              <a:pPr/>
              <a:t>12</a:t>
            </a:fld>
            <a:endParaRPr lang="en-US"/>
          </a:p>
        </p:txBody>
      </p:sp>
    </p:spTree>
    <p:extLst>
      <p:ext uri="{BB962C8B-B14F-4D97-AF65-F5344CB8AC3E}">
        <p14:creationId xmlns:p14="http://schemas.microsoft.com/office/powerpoint/2010/main" val="174715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13</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12" name="Content Placeholder 11">
            <a:extLst>
              <a:ext uri="{FF2B5EF4-FFF2-40B4-BE49-F238E27FC236}">
                <a16:creationId xmlns:a16="http://schemas.microsoft.com/office/drawing/2014/main" id="{50AB177A-1B2B-4FE3-A449-1E3C759935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5148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14</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3" name="Rounded Rectangle 2"/>
          <p:cNvSpPr/>
          <p:nvPr/>
        </p:nvSpPr>
        <p:spPr bwMode="auto">
          <a:xfrm>
            <a:off x="1447800" y="40386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U1</a:t>
            </a:r>
          </a:p>
        </p:txBody>
      </p:sp>
      <p:cxnSp>
        <p:nvCxnSpPr>
          <p:cNvPr id="13" name="Straight Arrow Connector 12"/>
          <p:cNvCxnSpPr>
            <a:endCxn id="3" idx="3"/>
          </p:cNvCxnSpPr>
          <p:nvPr/>
        </p:nvCxnSpPr>
        <p:spPr bwMode="auto">
          <a:xfrm flipH="1">
            <a:off x="3200400" y="3276600"/>
            <a:ext cx="2858028" cy="1104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3" idx="3"/>
          </p:cNvCxnSpPr>
          <p:nvPr/>
        </p:nvCxnSpPr>
        <p:spPr bwMode="auto">
          <a:xfrm flipH="1">
            <a:off x="3200400" y="4267200"/>
            <a:ext cx="2858028" cy="1143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3" idx="3"/>
          </p:cNvCxnSpPr>
          <p:nvPr/>
        </p:nvCxnSpPr>
        <p:spPr bwMode="auto">
          <a:xfrm flipH="1" flipV="1">
            <a:off x="3200400" y="4381500"/>
            <a:ext cx="2971800" cy="8763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3" idx="3"/>
          </p:cNvCxnSpPr>
          <p:nvPr/>
        </p:nvCxnSpPr>
        <p:spPr bwMode="auto">
          <a:xfrm flipH="1" flipV="1">
            <a:off x="3200400" y="4381500"/>
            <a:ext cx="2858028" cy="17907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24" name="TextBox 23"/>
          <p:cNvSpPr txBox="1"/>
          <p:nvPr/>
        </p:nvSpPr>
        <p:spPr>
          <a:xfrm>
            <a:off x="2219234" y="5410200"/>
            <a:ext cx="2029723" cy="584775"/>
          </a:xfrm>
          <a:prstGeom prst="rect">
            <a:avLst/>
          </a:prstGeom>
          <a:solidFill>
            <a:srgbClr val="FF0000"/>
          </a:solidFill>
        </p:spPr>
        <p:txBody>
          <a:bodyPr wrap="none" rtlCol="0">
            <a:spAutoFit/>
          </a:bodyPr>
          <a:lstStyle/>
          <a:p>
            <a:r>
              <a:rPr lang="en-US" dirty="0">
                <a:solidFill>
                  <a:schemeClr val="bg1"/>
                </a:solidFill>
              </a:rPr>
              <a:t>Synonymy</a:t>
            </a:r>
          </a:p>
        </p:txBody>
      </p:sp>
      <p:sp>
        <p:nvSpPr>
          <p:cNvPr id="12" name="Content Placeholder 11">
            <a:extLst>
              <a:ext uri="{FF2B5EF4-FFF2-40B4-BE49-F238E27FC236}">
                <a16:creationId xmlns:a16="http://schemas.microsoft.com/office/drawing/2014/main" id="{C46A952B-39AF-4476-BDB7-909330A620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26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15</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3" name="Rounded Rectangle 2"/>
          <p:cNvSpPr/>
          <p:nvPr/>
        </p:nvSpPr>
        <p:spPr bwMode="auto">
          <a:xfrm>
            <a:off x="1372657" y="3060412"/>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U1</a:t>
            </a:r>
          </a:p>
        </p:txBody>
      </p:sp>
      <p:cxnSp>
        <p:nvCxnSpPr>
          <p:cNvPr id="13" name="Straight Arrow Connector 12"/>
          <p:cNvCxnSpPr>
            <a:endCxn id="3" idx="3"/>
          </p:cNvCxnSpPr>
          <p:nvPr/>
        </p:nvCxnSpPr>
        <p:spPr bwMode="auto">
          <a:xfrm flipH="1">
            <a:off x="3125257" y="3276600"/>
            <a:ext cx="2895071" cy="126712"/>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3" idx="3"/>
          </p:cNvCxnSpPr>
          <p:nvPr/>
        </p:nvCxnSpPr>
        <p:spPr bwMode="auto">
          <a:xfrm flipH="1" flipV="1">
            <a:off x="3125257" y="3403312"/>
            <a:ext cx="2933171" cy="86388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17" idx="3"/>
          </p:cNvCxnSpPr>
          <p:nvPr/>
        </p:nvCxnSpPr>
        <p:spPr bwMode="auto">
          <a:xfrm flipH="1" flipV="1">
            <a:off x="3124200" y="5177790"/>
            <a:ext cx="3048000" cy="8001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17" idx="3"/>
          </p:cNvCxnSpPr>
          <p:nvPr/>
        </p:nvCxnSpPr>
        <p:spPr bwMode="auto">
          <a:xfrm flipH="1" flipV="1">
            <a:off x="3124200" y="5177790"/>
            <a:ext cx="2850672" cy="99441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7" name="Rounded Rectangle 16"/>
          <p:cNvSpPr/>
          <p:nvPr/>
        </p:nvSpPr>
        <p:spPr bwMode="auto">
          <a:xfrm>
            <a:off x="1371600" y="483489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U2</a:t>
            </a:r>
          </a:p>
        </p:txBody>
      </p:sp>
      <p:sp>
        <p:nvSpPr>
          <p:cNvPr id="12" name="Content Placeholder 11">
            <a:extLst>
              <a:ext uri="{FF2B5EF4-FFF2-40B4-BE49-F238E27FC236}">
                <a16:creationId xmlns:a16="http://schemas.microsoft.com/office/drawing/2014/main" id="{4585F83A-3D0E-455B-9847-A2439A0F93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8770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16</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3" name="Rounded Rectangle 2"/>
          <p:cNvSpPr/>
          <p:nvPr/>
        </p:nvSpPr>
        <p:spPr bwMode="auto">
          <a:xfrm>
            <a:off x="179334" y="2887663"/>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U1</a:t>
            </a:r>
          </a:p>
        </p:txBody>
      </p:sp>
      <p:cxnSp>
        <p:nvCxnSpPr>
          <p:cNvPr id="13" name="Straight Arrow Connector 12"/>
          <p:cNvCxnSpPr>
            <a:endCxn id="3" idx="3"/>
          </p:cNvCxnSpPr>
          <p:nvPr/>
        </p:nvCxnSpPr>
        <p:spPr bwMode="auto">
          <a:xfrm flipH="1" flipV="1">
            <a:off x="1931934" y="3230563"/>
            <a:ext cx="4126494" cy="675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16" idx="3"/>
          </p:cNvCxnSpPr>
          <p:nvPr/>
        </p:nvCxnSpPr>
        <p:spPr bwMode="auto">
          <a:xfrm flipH="1" flipV="1">
            <a:off x="4198620" y="4034790"/>
            <a:ext cx="1859808" cy="15859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17" idx="3"/>
          </p:cNvCxnSpPr>
          <p:nvPr/>
        </p:nvCxnSpPr>
        <p:spPr bwMode="auto">
          <a:xfrm flipH="1">
            <a:off x="4267727" y="5143500"/>
            <a:ext cx="1790701" cy="342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19" idx="3"/>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6" name="Rounded Rectangle 15"/>
          <p:cNvSpPr/>
          <p:nvPr/>
        </p:nvSpPr>
        <p:spPr bwMode="auto">
          <a:xfrm>
            <a:off x="2446020" y="369189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U2</a:t>
            </a:r>
          </a:p>
        </p:txBody>
      </p:sp>
      <p:sp>
        <p:nvSpPr>
          <p:cNvPr id="17" name="Rounded Rectangle 16"/>
          <p:cNvSpPr/>
          <p:nvPr/>
        </p:nvSpPr>
        <p:spPr bwMode="auto">
          <a:xfrm>
            <a:off x="2515127" y="51435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U3</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U4</a:t>
            </a:r>
          </a:p>
        </p:txBody>
      </p:sp>
      <p:sp>
        <p:nvSpPr>
          <p:cNvPr id="12" name="Content Placeholder 11">
            <a:extLst>
              <a:ext uri="{FF2B5EF4-FFF2-40B4-BE49-F238E27FC236}">
                <a16:creationId xmlns:a16="http://schemas.microsoft.com/office/drawing/2014/main" id="{F8E2E00C-4D7E-4C55-824C-65FA1B03B3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5692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17</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3" name="Rounded Rectangle 2"/>
          <p:cNvSpPr/>
          <p:nvPr/>
        </p:nvSpPr>
        <p:spPr bwMode="auto">
          <a:xfrm>
            <a:off x="179334" y="2887663"/>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U1</a:t>
            </a:r>
          </a:p>
        </p:txBody>
      </p:sp>
      <p:cxnSp>
        <p:nvCxnSpPr>
          <p:cNvPr id="13" name="Straight Arrow Connector 12"/>
          <p:cNvCxnSpPr>
            <a:endCxn id="3" idx="3"/>
          </p:cNvCxnSpPr>
          <p:nvPr/>
        </p:nvCxnSpPr>
        <p:spPr bwMode="auto">
          <a:xfrm flipH="1" flipV="1">
            <a:off x="1931934" y="3230563"/>
            <a:ext cx="4126494" cy="675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16" idx="3"/>
          </p:cNvCxnSpPr>
          <p:nvPr/>
        </p:nvCxnSpPr>
        <p:spPr bwMode="auto">
          <a:xfrm flipH="1" flipV="1">
            <a:off x="4198620" y="4034790"/>
            <a:ext cx="1859808" cy="15859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17" idx="3"/>
          </p:cNvCxnSpPr>
          <p:nvPr/>
        </p:nvCxnSpPr>
        <p:spPr bwMode="auto">
          <a:xfrm flipH="1">
            <a:off x="4267727" y="5143500"/>
            <a:ext cx="1790701" cy="342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19" idx="3"/>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6" name="Rounded Rectangle 15"/>
          <p:cNvSpPr/>
          <p:nvPr/>
        </p:nvSpPr>
        <p:spPr bwMode="auto">
          <a:xfrm>
            <a:off x="2446020" y="369189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U2</a:t>
            </a:r>
          </a:p>
        </p:txBody>
      </p:sp>
      <p:sp>
        <p:nvSpPr>
          <p:cNvPr id="17" name="Rounded Rectangle 16"/>
          <p:cNvSpPr/>
          <p:nvPr/>
        </p:nvSpPr>
        <p:spPr bwMode="auto">
          <a:xfrm>
            <a:off x="2515127" y="51435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U3</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U4</a:t>
            </a:r>
          </a:p>
        </p:txBody>
      </p:sp>
      <p:cxnSp>
        <p:nvCxnSpPr>
          <p:cNvPr id="12" name="Straight Arrow Connector 11"/>
          <p:cNvCxnSpPr>
            <a:stCxn id="3" idx="2"/>
            <a:endCxn id="16" idx="1"/>
          </p:cNvCxnSpPr>
          <p:nvPr/>
        </p:nvCxnSpPr>
        <p:spPr bwMode="auto">
          <a:xfrm>
            <a:off x="1055634" y="3573463"/>
            <a:ext cx="1390386" cy="461327"/>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20" name="Straight Arrow Connector 19"/>
          <p:cNvCxnSpPr>
            <a:stCxn id="3" idx="2"/>
            <a:endCxn id="17" idx="1"/>
          </p:cNvCxnSpPr>
          <p:nvPr/>
        </p:nvCxnSpPr>
        <p:spPr bwMode="auto">
          <a:xfrm>
            <a:off x="1055634" y="3573463"/>
            <a:ext cx="1459493" cy="1912937"/>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23" name="Straight Arrow Connector 22"/>
          <p:cNvCxnSpPr>
            <a:stCxn id="3" idx="2"/>
            <a:endCxn id="19" idx="0"/>
          </p:cNvCxnSpPr>
          <p:nvPr/>
        </p:nvCxnSpPr>
        <p:spPr bwMode="auto">
          <a:xfrm>
            <a:off x="1055634" y="3573463"/>
            <a:ext cx="136764" cy="2335847"/>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26" name="Straight Arrow Connector 25"/>
          <p:cNvCxnSpPr>
            <a:stCxn id="16" idx="1"/>
            <a:endCxn id="19" idx="0"/>
          </p:cNvCxnSpPr>
          <p:nvPr/>
        </p:nvCxnSpPr>
        <p:spPr bwMode="auto">
          <a:xfrm flipH="1">
            <a:off x="1192398" y="4034790"/>
            <a:ext cx="1253622" cy="187452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0" name="Straight Arrow Connector 29"/>
          <p:cNvCxnSpPr>
            <a:stCxn id="17" idx="1"/>
            <a:endCxn id="19" idx="0"/>
          </p:cNvCxnSpPr>
          <p:nvPr/>
        </p:nvCxnSpPr>
        <p:spPr bwMode="auto">
          <a:xfrm flipH="1">
            <a:off x="1192398" y="5486400"/>
            <a:ext cx="1322729" cy="42291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3" name="Straight Arrow Connector 32"/>
          <p:cNvCxnSpPr>
            <a:stCxn id="17" idx="1"/>
            <a:endCxn id="16" idx="1"/>
          </p:cNvCxnSpPr>
          <p:nvPr/>
        </p:nvCxnSpPr>
        <p:spPr bwMode="auto">
          <a:xfrm flipH="1" flipV="1">
            <a:off x="2446020" y="4034790"/>
            <a:ext cx="69107" cy="145161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sp>
        <p:nvSpPr>
          <p:cNvPr id="14" name="Content Placeholder 13">
            <a:extLst>
              <a:ext uri="{FF2B5EF4-FFF2-40B4-BE49-F238E27FC236}">
                <a16:creationId xmlns:a16="http://schemas.microsoft.com/office/drawing/2014/main" id="{3225CCA7-961A-4A9D-B590-476AE4F4DA0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6092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we find out?</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C14BE98E-A4C6-4206-BB03-22E8467561B8}" type="slidenum">
              <a:rPr lang="en-US" smtClean="0"/>
              <a:pPr/>
              <a:t>18</a:t>
            </a:fld>
            <a:endParaRPr lang="en-US"/>
          </a:p>
        </p:txBody>
      </p:sp>
    </p:spTree>
    <p:extLst>
      <p:ext uri="{BB962C8B-B14F-4D97-AF65-F5344CB8AC3E}">
        <p14:creationId xmlns:p14="http://schemas.microsoft.com/office/powerpoint/2010/main" val="250137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 Terminological inquiry</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C14BE98E-A4C6-4206-BB03-22E8467561B8}" type="slidenum">
              <a:rPr lang="en-US" smtClean="0"/>
              <a:pPr/>
              <a:t>19</a:t>
            </a:fld>
            <a:endParaRPr lang="en-US"/>
          </a:p>
        </p:txBody>
      </p:sp>
    </p:spTree>
    <p:extLst>
      <p:ext uri="{BB962C8B-B14F-4D97-AF65-F5344CB8AC3E}">
        <p14:creationId xmlns:p14="http://schemas.microsoft.com/office/powerpoint/2010/main" val="346875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423324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609600"/>
            <a:ext cx="9152759" cy="6248400"/>
          </a:xfrm>
          <a:prstGeom prst="rect">
            <a:avLst/>
          </a:prstGeom>
        </p:spPr>
      </p:pic>
      <p:sp>
        <p:nvSpPr>
          <p:cNvPr id="7" name="Slide Number Placeholder 6"/>
          <p:cNvSpPr>
            <a:spLocks noGrp="1"/>
          </p:cNvSpPr>
          <p:nvPr>
            <p:ph type="sldNum" sz="quarter" idx="10"/>
          </p:nvPr>
        </p:nvSpPr>
        <p:spPr/>
        <p:txBody>
          <a:bodyPr/>
          <a:lstStyle/>
          <a:p>
            <a:fld id="{C14BE98E-A4C6-4206-BB03-22E8467561B8}" type="slidenum">
              <a:rPr lang="en-US" smtClean="0">
                <a:solidFill>
                  <a:srgbClr val="04167A"/>
                </a:solidFill>
              </a:rPr>
              <a:pPr/>
              <a:t>20</a:t>
            </a:fld>
            <a:endParaRPr lang="en-US">
              <a:solidFill>
                <a:srgbClr val="04167A"/>
              </a:solidFill>
            </a:endParaRPr>
          </a:p>
        </p:txBody>
      </p:sp>
    </p:spTree>
    <p:extLst>
      <p:ext uri="{BB962C8B-B14F-4D97-AF65-F5344CB8AC3E}">
        <p14:creationId xmlns:p14="http://schemas.microsoft.com/office/powerpoint/2010/main" val="181486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21</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218729" y="2980372"/>
            <a:ext cx="1507143" cy="3539430"/>
          </a:xfrm>
          <a:prstGeom prst="rect">
            <a:avLst/>
          </a:prstGeom>
          <a:noFill/>
        </p:spPr>
        <p:txBody>
          <a:bodyPr wrap="none" rtlCol="0">
            <a:spAutoFit/>
          </a:bodyPr>
          <a:lstStyle/>
          <a:p>
            <a:r>
              <a:rPr lang="en-US" b="0" dirty="0">
                <a:solidFill>
                  <a:schemeClr val="bg1"/>
                </a:solidFill>
              </a:rPr>
              <a:t>  </a:t>
            </a:r>
          </a:p>
          <a:p>
            <a:endParaRPr lang="en-US" b="0" dirty="0">
              <a:solidFill>
                <a:schemeClr val="bg1"/>
              </a:solidFill>
            </a:endParaRPr>
          </a:p>
          <a:p>
            <a:r>
              <a:rPr lang="en-US" b="0" dirty="0">
                <a:solidFill>
                  <a:schemeClr val="bg1"/>
                </a:solidFill>
              </a:rPr>
              <a:t> </a:t>
            </a:r>
          </a:p>
          <a:p>
            <a:endParaRPr lang="en-US" b="0" dirty="0">
              <a:solidFill>
                <a:schemeClr val="bg1"/>
              </a:solidFill>
            </a:endParaRPr>
          </a:p>
          <a:p>
            <a:r>
              <a:rPr lang="en-US" b="0" dirty="0">
                <a:solidFill>
                  <a:schemeClr val="bg1"/>
                </a:solidFill>
              </a:rPr>
              <a:t> </a:t>
            </a:r>
          </a:p>
          <a:p>
            <a:endParaRPr lang="en-US" b="0" dirty="0">
              <a:solidFill>
                <a:schemeClr val="bg1"/>
              </a:solidFill>
            </a:endParaRPr>
          </a:p>
          <a:p>
            <a:r>
              <a:rPr lang="en-US" b="0" dirty="0">
                <a:solidFill>
                  <a:schemeClr val="bg1"/>
                </a:solidFill>
              </a:rPr>
              <a:t>‘illness’</a:t>
            </a:r>
          </a:p>
        </p:txBody>
      </p:sp>
      <p:cxnSp>
        <p:nvCxnSpPr>
          <p:cNvPr id="21" name="Straight Arrow Connector 20"/>
          <p:cNvCxnSpPr>
            <a:endCxn id="19" idx="3"/>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err="1">
                <a:ln>
                  <a:noFill/>
                </a:ln>
                <a:solidFill>
                  <a:schemeClr val="tx1"/>
                </a:solidFill>
                <a:effectLst/>
                <a:latin typeface="Times" pitchFamily="122" charset="0"/>
              </a:rPr>
              <a:t>ilness</a:t>
            </a:r>
            <a:endParaRPr kumimoji="0" lang="en-US" sz="3400" i="0" u="none" strike="noStrike" cap="none" normalizeH="0" baseline="0" dirty="0">
              <a:ln>
                <a:noFill/>
              </a:ln>
              <a:solidFill>
                <a:schemeClr val="tx1"/>
              </a:solidFill>
              <a:effectLst/>
              <a:latin typeface="Times" pitchFamily="122" charset="0"/>
            </a:endParaRPr>
          </a:p>
        </p:txBody>
      </p:sp>
      <p:pic>
        <p:nvPicPr>
          <p:cNvPr id="3" name="Picture 2">
            <a:extLst>
              <a:ext uri="{FF2B5EF4-FFF2-40B4-BE49-F238E27FC236}">
                <a16:creationId xmlns:a16="http://schemas.microsoft.com/office/drawing/2014/main" id="{FA3B7083-3038-4601-9457-F21DC0D9C5C9}"/>
              </a:ext>
            </a:extLst>
          </p:cNvPr>
          <p:cNvPicPr>
            <a:picLocks noChangeAspect="1"/>
          </p:cNvPicPr>
          <p:nvPr/>
        </p:nvPicPr>
        <p:blipFill>
          <a:blip r:embed="rId2"/>
          <a:stretch>
            <a:fillRect/>
          </a:stretch>
        </p:blipFill>
        <p:spPr>
          <a:xfrm>
            <a:off x="5867400" y="4707956"/>
            <a:ext cx="2455677" cy="1114218"/>
          </a:xfrm>
          <a:prstGeom prst="rect">
            <a:avLst/>
          </a:prstGeom>
        </p:spPr>
      </p:pic>
      <p:sp>
        <p:nvSpPr>
          <p:cNvPr id="12" name="Content Placeholder 11">
            <a:extLst>
              <a:ext uri="{FF2B5EF4-FFF2-40B4-BE49-F238E27FC236}">
                <a16:creationId xmlns:a16="http://schemas.microsoft.com/office/drawing/2014/main" id="{BB1A81BD-49AE-4A61-B3BA-3794821AC8F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476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617979"/>
            <a:ext cx="9144000" cy="6240021"/>
          </a:xfrm>
          <a:prstGeom prst="rect">
            <a:avLst/>
          </a:prstGeom>
        </p:spPr>
      </p:pic>
      <p:sp>
        <p:nvSpPr>
          <p:cNvPr id="4" name="Slide Number Placeholder 3"/>
          <p:cNvSpPr>
            <a:spLocks noGrp="1"/>
          </p:cNvSpPr>
          <p:nvPr>
            <p:ph type="sldNum" sz="quarter" idx="10"/>
          </p:nvPr>
        </p:nvSpPr>
        <p:spPr/>
        <p:txBody>
          <a:bodyPr/>
          <a:lstStyle/>
          <a:p>
            <a:fld id="{C14BE98E-A4C6-4206-BB03-22E8467561B8}" type="slidenum">
              <a:rPr lang="en-US" smtClean="0">
                <a:solidFill>
                  <a:srgbClr val="04167A"/>
                </a:solidFill>
              </a:rPr>
              <a:pPr/>
              <a:t>22</a:t>
            </a:fld>
            <a:endParaRPr lang="en-US">
              <a:solidFill>
                <a:srgbClr val="04167A"/>
              </a:solidFill>
            </a:endParaRPr>
          </a:p>
        </p:txBody>
      </p:sp>
    </p:spTree>
    <p:extLst>
      <p:ext uri="{BB962C8B-B14F-4D97-AF65-F5344CB8AC3E}">
        <p14:creationId xmlns:p14="http://schemas.microsoft.com/office/powerpoint/2010/main" val="4167344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BDD42DCA-FC95-4166-9953-00DAA26CB84C}"/>
              </a:ext>
            </a:extLst>
          </p:cNvPr>
          <p:cNvSpPr txBox="1"/>
          <p:nvPr/>
        </p:nvSpPr>
        <p:spPr>
          <a:xfrm>
            <a:off x="6520508" y="4419600"/>
            <a:ext cx="623890" cy="584775"/>
          </a:xfrm>
          <a:prstGeom prst="rect">
            <a:avLst/>
          </a:prstGeom>
          <a:solidFill>
            <a:srgbClr val="FF0000"/>
          </a:solidFill>
        </p:spPr>
        <p:txBody>
          <a:bodyPr wrap="none" rtlCol="0">
            <a:spAutoFit/>
          </a:bodyPr>
          <a:lstStyle/>
          <a:p>
            <a:r>
              <a:rPr lang="en-US" dirty="0">
                <a:solidFill>
                  <a:schemeClr val="bg1"/>
                </a:solidFill>
              </a:rPr>
              <a:t>=?</a:t>
            </a:r>
          </a:p>
        </p:txBody>
      </p:sp>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23</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5955835" y="5358825"/>
            <a:ext cx="2032929" cy="584775"/>
          </a:xfrm>
          <a:prstGeom prst="rect">
            <a:avLst/>
          </a:prstGeom>
          <a:noFill/>
        </p:spPr>
        <p:txBody>
          <a:bodyPr wrap="none" rtlCol="0">
            <a:spAutoFit/>
          </a:bodyPr>
          <a:lstStyle/>
          <a:p>
            <a:r>
              <a:rPr lang="en-US" b="0" dirty="0">
                <a:solidFill>
                  <a:schemeClr val="bg1"/>
                </a:solidFill>
              </a:rPr>
              <a:t>  ‘sickness’</a:t>
            </a:r>
          </a:p>
        </p:txBody>
      </p:sp>
      <p:cxnSp>
        <p:nvCxnSpPr>
          <p:cNvPr id="15" name="Straight Arrow Connector 14"/>
          <p:cNvCxnSpPr>
            <a:cxnSpLocks/>
            <a:stCxn id="2" idx="1"/>
            <a:endCxn id="16" idx="3"/>
          </p:cNvCxnSpPr>
          <p:nvPr/>
        </p:nvCxnSpPr>
        <p:spPr bwMode="auto">
          <a:xfrm flipH="1" flipV="1">
            <a:off x="4198620" y="3750945"/>
            <a:ext cx="1757215" cy="190026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cxnSpLocks/>
            <a:stCxn id="2" idx="1"/>
            <a:endCxn id="17" idx="3"/>
          </p:cNvCxnSpPr>
          <p:nvPr/>
        </p:nvCxnSpPr>
        <p:spPr bwMode="auto">
          <a:xfrm flipH="1" flipV="1">
            <a:off x="4267727" y="5486400"/>
            <a:ext cx="1688108" cy="164813"/>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cxnSpLocks/>
            <a:stCxn id="2" idx="1"/>
            <a:endCxn id="19" idx="3"/>
          </p:cNvCxnSpPr>
          <p:nvPr/>
        </p:nvCxnSpPr>
        <p:spPr bwMode="auto">
          <a:xfrm flipH="1">
            <a:off x="2068698" y="5651213"/>
            <a:ext cx="3887137" cy="600997"/>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6" name="Rounded Rectangle 15"/>
          <p:cNvSpPr/>
          <p:nvPr/>
        </p:nvSpPr>
        <p:spPr bwMode="auto">
          <a:xfrm>
            <a:off x="2446020" y="3124200"/>
            <a:ext cx="1752600" cy="125349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400" dirty="0">
                <a:solidFill>
                  <a:schemeClr val="tx1"/>
                </a:solidFill>
                <a:latin typeface="Times" pitchFamily="122" charset="0"/>
              </a:rPr>
              <a:t>Specific disease</a:t>
            </a:r>
            <a:endParaRPr kumimoji="0" lang="en-US" sz="3400" i="0" u="none" strike="noStrike" cap="none" normalizeH="0" baseline="0" dirty="0">
              <a:ln>
                <a:noFill/>
              </a:ln>
              <a:solidFill>
                <a:schemeClr val="tx1"/>
              </a:solidFill>
              <a:effectLst/>
              <a:latin typeface="Times" pitchFamily="122" charset="0"/>
            </a:endParaRPr>
          </a:p>
        </p:txBody>
      </p:sp>
      <p:sp>
        <p:nvSpPr>
          <p:cNvPr id="17" name="Rounded Rectangle 16"/>
          <p:cNvSpPr/>
          <p:nvPr/>
        </p:nvSpPr>
        <p:spPr bwMode="auto">
          <a:xfrm>
            <a:off x="2515127" y="51435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nausea</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illness</a:t>
            </a:r>
          </a:p>
        </p:txBody>
      </p:sp>
      <p:cxnSp>
        <p:nvCxnSpPr>
          <p:cNvPr id="26" name="Straight Arrow Connector 25"/>
          <p:cNvCxnSpPr>
            <a:cxnSpLocks/>
            <a:stCxn id="16" idx="1"/>
            <a:endCxn id="19" idx="0"/>
          </p:cNvCxnSpPr>
          <p:nvPr/>
        </p:nvCxnSpPr>
        <p:spPr bwMode="auto">
          <a:xfrm flipH="1">
            <a:off x="1192398" y="3750945"/>
            <a:ext cx="1253622" cy="2158365"/>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0" name="Straight Arrow Connector 29"/>
          <p:cNvCxnSpPr>
            <a:stCxn id="17" idx="1"/>
            <a:endCxn id="19" idx="0"/>
          </p:cNvCxnSpPr>
          <p:nvPr/>
        </p:nvCxnSpPr>
        <p:spPr bwMode="auto">
          <a:xfrm flipH="1">
            <a:off x="1192398" y="5486400"/>
            <a:ext cx="1322729" cy="42291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3" name="Straight Arrow Connector 32"/>
          <p:cNvCxnSpPr>
            <a:cxnSpLocks/>
            <a:stCxn id="17" idx="1"/>
            <a:endCxn id="16" idx="1"/>
          </p:cNvCxnSpPr>
          <p:nvPr/>
        </p:nvCxnSpPr>
        <p:spPr bwMode="auto">
          <a:xfrm flipH="1" flipV="1">
            <a:off x="2446020" y="3750945"/>
            <a:ext cx="69107" cy="1735455"/>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sp>
        <p:nvSpPr>
          <p:cNvPr id="22" name="TextBox 21"/>
          <p:cNvSpPr txBox="1"/>
          <p:nvPr/>
        </p:nvSpPr>
        <p:spPr>
          <a:xfrm>
            <a:off x="5733475" y="4449633"/>
            <a:ext cx="2234906" cy="584775"/>
          </a:xfrm>
          <a:prstGeom prst="rect">
            <a:avLst/>
          </a:prstGeom>
          <a:solidFill>
            <a:srgbClr val="FF0000"/>
          </a:solidFill>
        </p:spPr>
        <p:txBody>
          <a:bodyPr wrap="none" rtlCol="0">
            <a:spAutoFit/>
          </a:bodyPr>
          <a:lstStyle/>
          <a:p>
            <a:r>
              <a:rPr lang="en-US" dirty="0">
                <a:solidFill>
                  <a:schemeClr val="bg1"/>
                </a:solidFill>
              </a:rPr>
              <a:t>Homonymy</a:t>
            </a:r>
          </a:p>
        </p:txBody>
      </p:sp>
      <p:pic>
        <p:nvPicPr>
          <p:cNvPr id="24" name="Picture 23"/>
          <p:cNvPicPr>
            <a:picLocks noChangeAspect="1"/>
          </p:cNvPicPr>
          <p:nvPr/>
        </p:nvPicPr>
        <p:blipFill>
          <a:blip r:embed="rId2"/>
          <a:stretch>
            <a:fillRect/>
          </a:stretch>
        </p:blipFill>
        <p:spPr>
          <a:xfrm>
            <a:off x="5556245" y="2895600"/>
            <a:ext cx="2597155" cy="1601212"/>
          </a:xfrm>
          <a:prstGeom prst="rect">
            <a:avLst/>
          </a:prstGeom>
        </p:spPr>
      </p:pic>
      <p:grpSp>
        <p:nvGrpSpPr>
          <p:cNvPr id="23" name="Group 22">
            <a:extLst>
              <a:ext uri="{FF2B5EF4-FFF2-40B4-BE49-F238E27FC236}">
                <a16:creationId xmlns:a16="http://schemas.microsoft.com/office/drawing/2014/main" id="{D5B579E6-A1D2-487B-95CF-81C622C2DFF3}"/>
              </a:ext>
            </a:extLst>
          </p:cNvPr>
          <p:cNvGrpSpPr/>
          <p:nvPr/>
        </p:nvGrpSpPr>
        <p:grpSpPr>
          <a:xfrm>
            <a:off x="2068698" y="2980372"/>
            <a:ext cx="5657174" cy="3539430"/>
            <a:chOff x="2068698" y="2980372"/>
            <a:chExt cx="5657174" cy="3539430"/>
          </a:xfrm>
        </p:grpSpPr>
        <p:sp>
          <p:nvSpPr>
            <p:cNvPr id="27" name="TextBox 26">
              <a:extLst>
                <a:ext uri="{FF2B5EF4-FFF2-40B4-BE49-F238E27FC236}">
                  <a16:creationId xmlns:a16="http://schemas.microsoft.com/office/drawing/2014/main" id="{F3D0246E-5532-4393-B0B9-BC1310DD0A3E}"/>
                </a:ext>
              </a:extLst>
            </p:cNvPr>
            <p:cNvSpPr txBox="1"/>
            <p:nvPr/>
          </p:nvSpPr>
          <p:spPr>
            <a:xfrm>
              <a:off x="6218729" y="2980372"/>
              <a:ext cx="1507143" cy="3539430"/>
            </a:xfrm>
            <a:prstGeom prst="rect">
              <a:avLst/>
            </a:prstGeom>
            <a:noFill/>
          </p:spPr>
          <p:txBody>
            <a:bodyPr wrap="none" rtlCol="0">
              <a:spAutoFit/>
            </a:bodyPr>
            <a:lstStyle/>
            <a:p>
              <a:r>
                <a:rPr lang="en-US" b="0" dirty="0">
                  <a:solidFill>
                    <a:schemeClr val="bg1"/>
                  </a:solidFill>
                </a:rPr>
                <a:t>  </a:t>
              </a:r>
            </a:p>
            <a:p>
              <a:endParaRPr lang="en-US" b="0" dirty="0">
                <a:solidFill>
                  <a:schemeClr val="bg1"/>
                </a:solidFill>
              </a:endParaRPr>
            </a:p>
            <a:p>
              <a:r>
                <a:rPr lang="en-US" b="0" dirty="0">
                  <a:solidFill>
                    <a:schemeClr val="bg1"/>
                  </a:solidFill>
                </a:rPr>
                <a:t> </a:t>
              </a:r>
            </a:p>
            <a:p>
              <a:endParaRPr lang="en-US" b="0" dirty="0">
                <a:solidFill>
                  <a:schemeClr val="bg1"/>
                </a:solidFill>
              </a:endParaRPr>
            </a:p>
            <a:p>
              <a:r>
                <a:rPr lang="en-US" b="0" dirty="0">
                  <a:solidFill>
                    <a:schemeClr val="bg1"/>
                  </a:solidFill>
                </a:rPr>
                <a:t> </a:t>
              </a:r>
            </a:p>
            <a:p>
              <a:endParaRPr lang="en-US" b="0" dirty="0">
                <a:solidFill>
                  <a:schemeClr val="bg1"/>
                </a:solidFill>
              </a:endParaRPr>
            </a:p>
            <a:p>
              <a:r>
                <a:rPr lang="en-US" b="0" dirty="0">
                  <a:solidFill>
                    <a:schemeClr val="bg1"/>
                  </a:solidFill>
                </a:rPr>
                <a:t>‘illness’</a:t>
              </a:r>
            </a:p>
          </p:txBody>
        </p:sp>
        <p:cxnSp>
          <p:nvCxnSpPr>
            <p:cNvPr id="28" name="Straight Arrow Connector 27">
              <a:extLst>
                <a:ext uri="{FF2B5EF4-FFF2-40B4-BE49-F238E27FC236}">
                  <a16:creationId xmlns:a16="http://schemas.microsoft.com/office/drawing/2014/main" id="{1FEFDB36-5AB1-46A6-B5CB-16B19F7B4D6C}"/>
                </a:ext>
              </a:extLst>
            </p:cNvPr>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3CD891AE-3EF9-49AF-9AB6-152C749BB136}"/>
              </a:ext>
            </a:extLst>
          </p:cNvPr>
          <p:cNvGrpSpPr/>
          <p:nvPr/>
        </p:nvGrpSpPr>
        <p:grpSpPr>
          <a:xfrm>
            <a:off x="6172200" y="5358825"/>
            <a:ext cx="1816564" cy="1514097"/>
            <a:chOff x="6172200" y="5358825"/>
            <a:chExt cx="1816564" cy="1514097"/>
          </a:xfrm>
        </p:grpSpPr>
        <p:sp>
          <p:nvSpPr>
            <p:cNvPr id="29" name="Rectangle: Rounded Corners 28">
              <a:extLst>
                <a:ext uri="{FF2B5EF4-FFF2-40B4-BE49-F238E27FC236}">
                  <a16:creationId xmlns:a16="http://schemas.microsoft.com/office/drawing/2014/main" id="{5D44B2D5-65A8-47A8-BF0B-91177A8A71B7}"/>
                </a:ext>
              </a:extLst>
            </p:cNvPr>
            <p:cNvSpPr/>
            <p:nvPr/>
          </p:nvSpPr>
          <p:spPr bwMode="auto">
            <a:xfrm>
              <a:off x="6172200" y="5358825"/>
              <a:ext cx="1816564" cy="1144842"/>
            </a:xfrm>
            <a:prstGeom prst="roundRect">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TextBox 31">
              <a:extLst>
                <a:ext uri="{FF2B5EF4-FFF2-40B4-BE49-F238E27FC236}">
                  <a16:creationId xmlns:a16="http://schemas.microsoft.com/office/drawing/2014/main" id="{08AC6A7E-4453-4FEB-AFC1-B590B29A1026}"/>
                </a:ext>
              </a:extLst>
            </p:cNvPr>
            <p:cNvSpPr txBox="1"/>
            <p:nvPr/>
          </p:nvSpPr>
          <p:spPr>
            <a:xfrm>
              <a:off x="6172201" y="6411257"/>
              <a:ext cx="1758724" cy="461665"/>
            </a:xfrm>
            <a:prstGeom prst="rect">
              <a:avLst/>
            </a:prstGeom>
            <a:noFill/>
          </p:spPr>
          <p:txBody>
            <a:bodyPr wrap="square" rtlCol="0">
              <a:spAutoFit/>
            </a:bodyPr>
            <a:lstStyle/>
            <a:p>
              <a:r>
                <a:rPr lang="en-US" sz="2400" dirty="0">
                  <a:highlight>
                    <a:srgbClr val="1FE115"/>
                  </a:highlight>
                </a:rPr>
                <a:t>Synonyms?</a:t>
              </a:r>
            </a:p>
          </p:txBody>
        </p:sp>
      </p:grpSp>
      <p:sp>
        <p:nvSpPr>
          <p:cNvPr id="36" name="Content Placeholder 35">
            <a:extLst>
              <a:ext uri="{FF2B5EF4-FFF2-40B4-BE49-F238E27FC236}">
                <a16:creationId xmlns:a16="http://schemas.microsoft.com/office/drawing/2014/main" id="{FDF539ED-821B-4733-B9CC-E6308D57D8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14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617979"/>
            <a:ext cx="9144000" cy="6240021"/>
          </a:xfrm>
          <a:prstGeom prst="rect">
            <a:avLst/>
          </a:prstGeom>
        </p:spPr>
      </p:pic>
      <p:sp>
        <p:nvSpPr>
          <p:cNvPr id="4" name="Slide Number Placeholder 3"/>
          <p:cNvSpPr>
            <a:spLocks noGrp="1"/>
          </p:cNvSpPr>
          <p:nvPr>
            <p:ph type="sldNum" sz="quarter" idx="10"/>
          </p:nvPr>
        </p:nvSpPr>
        <p:spPr/>
        <p:txBody>
          <a:bodyPr/>
          <a:lstStyle/>
          <a:p>
            <a:fld id="{C14BE98E-A4C6-4206-BB03-22E8467561B8}" type="slidenum">
              <a:rPr lang="en-US" smtClean="0">
                <a:solidFill>
                  <a:srgbClr val="04167A"/>
                </a:solidFill>
              </a:rPr>
              <a:pPr/>
              <a:t>24</a:t>
            </a:fld>
            <a:endParaRPr lang="en-US">
              <a:solidFill>
                <a:srgbClr val="04167A"/>
              </a:solidFill>
            </a:endParaRPr>
          </a:p>
        </p:txBody>
      </p:sp>
      <p:pic>
        <p:nvPicPr>
          <p:cNvPr id="6" name="Picture 5"/>
          <p:cNvPicPr>
            <a:picLocks noChangeAspect="1"/>
          </p:cNvPicPr>
          <p:nvPr/>
        </p:nvPicPr>
        <p:blipFill>
          <a:blip r:embed="rId3"/>
          <a:stretch>
            <a:fillRect/>
          </a:stretch>
        </p:blipFill>
        <p:spPr>
          <a:xfrm>
            <a:off x="533400" y="2733675"/>
            <a:ext cx="7010400" cy="4029075"/>
          </a:xfrm>
          <a:prstGeom prst="rect">
            <a:avLst/>
          </a:prstGeom>
        </p:spPr>
      </p:pic>
    </p:spTree>
    <p:extLst>
      <p:ext uri="{BB962C8B-B14F-4D97-AF65-F5344CB8AC3E}">
        <p14:creationId xmlns:p14="http://schemas.microsoft.com/office/powerpoint/2010/main" val="275844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617979"/>
            <a:ext cx="9144000" cy="6240021"/>
          </a:xfrm>
          <a:prstGeom prst="rect">
            <a:avLst/>
          </a:prstGeom>
        </p:spPr>
      </p:pic>
      <p:sp>
        <p:nvSpPr>
          <p:cNvPr id="4" name="Slide Number Placeholder 3"/>
          <p:cNvSpPr>
            <a:spLocks noGrp="1"/>
          </p:cNvSpPr>
          <p:nvPr>
            <p:ph type="sldNum" sz="quarter" idx="10"/>
          </p:nvPr>
        </p:nvSpPr>
        <p:spPr/>
        <p:txBody>
          <a:bodyPr/>
          <a:lstStyle/>
          <a:p>
            <a:fld id="{C14BE98E-A4C6-4206-BB03-22E8467561B8}" type="slidenum">
              <a:rPr lang="en-US" smtClean="0">
                <a:solidFill>
                  <a:srgbClr val="04167A"/>
                </a:solidFill>
              </a:rPr>
              <a:pPr/>
              <a:t>25</a:t>
            </a:fld>
            <a:endParaRPr lang="en-US">
              <a:solidFill>
                <a:srgbClr val="04167A"/>
              </a:solidFill>
            </a:endParaRPr>
          </a:p>
        </p:txBody>
      </p:sp>
      <p:pic>
        <p:nvPicPr>
          <p:cNvPr id="7" name="Picture 6"/>
          <p:cNvPicPr>
            <a:picLocks noChangeAspect="1"/>
          </p:cNvPicPr>
          <p:nvPr/>
        </p:nvPicPr>
        <p:blipFill>
          <a:blip r:embed="rId3"/>
          <a:stretch>
            <a:fillRect/>
          </a:stretch>
        </p:blipFill>
        <p:spPr>
          <a:xfrm>
            <a:off x="381000" y="2493962"/>
            <a:ext cx="6429375" cy="4181475"/>
          </a:xfrm>
          <a:prstGeom prst="rect">
            <a:avLst/>
          </a:prstGeom>
        </p:spPr>
      </p:pic>
    </p:spTree>
    <p:extLst>
      <p:ext uri="{BB962C8B-B14F-4D97-AF65-F5344CB8AC3E}">
        <p14:creationId xmlns:p14="http://schemas.microsoft.com/office/powerpoint/2010/main" val="2305312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pPr algn="l"/>
            <a:r>
              <a:rPr lang="en-US" dirty="0"/>
              <a:t>How often are the words used in Google?</a:t>
            </a:r>
            <a:br>
              <a:rPr lang="en-US" dirty="0"/>
            </a:br>
            <a:r>
              <a:rPr lang="en-US" dirty="0"/>
              <a:t>(Sept 2019)</a:t>
            </a:r>
          </a:p>
        </p:txBody>
      </p:sp>
      <p:sp>
        <p:nvSpPr>
          <p:cNvPr id="4" name="Slide Number Placeholder 3"/>
          <p:cNvSpPr>
            <a:spLocks noGrp="1"/>
          </p:cNvSpPr>
          <p:nvPr>
            <p:ph type="sldNum" sz="quarter" idx="10"/>
          </p:nvPr>
        </p:nvSpPr>
        <p:spPr/>
        <p:txBody>
          <a:bodyPr/>
          <a:lstStyle/>
          <a:p>
            <a:fld id="{C14BE98E-A4C6-4206-BB03-22E8467561B8}" type="slidenum">
              <a:rPr lang="en-US" smtClean="0"/>
              <a:pPr/>
              <a:t>26</a:t>
            </a:fld>
            <a:endParaRPr lang="en-US"/>
          </a:p>
        </p:txBody>
      </p:sp>
      <p:pic>
        <p:nvPicPr>
          <p:cNvPr id="5" name="Picture 4"/>
          <p:cNvPicPr>
            <a:picLocks noChangeAspect="1"/>
          </p:cNvPicPr>
          <p:nvPr/>
        </p:nvPicPr>
        <p:blipFill>
          <a:blip r:embed="rId2"/>
          <a:stretch>
            <a:fillRect/>
          </a:stretch>
        </p:blipFill>
        <p:spPr>
          <a:xfrm>
            <a:off x="144780" y="1828799"/>
            <a:ext cx="3977073" cy="2285999"/>
          </a:xfrm>
          <a:prstGeom prst="rect">
            <a:avLst/>
          </a:prstGeom>
        </p:spPr>
      </p:pic>
      <p:pic>
        <p:nvPicPr>
          <p:cNvPr id="6" name="Picture 5"/>
          <p:cNvPicPr>
            <a:picLocks noChangeAspect="1"/>
          </p:cNvPicPr>
          <p:nvPr/>
        </p:nvPicPr>
        <p:blipFill>
          <a:blip r:embed="rId3"/>
          <a:stretch>
            <a:fillRect/>
          </a:stretch>
        </p:blipFill>
        <p:spPr>
          <a:xfrm>
            <a:off x="4242435" y="1851658"/>
            <a:ext cx="4752975" cy="2263139"/>
          </a:xfrm>
          <a:prstGeom prst="rect">
            <a:avLst/>
          </a:prstGeom>
        </p:spPr>
      </p:pic>
      <p:pic>
        <p:nvPicPr>
          <p:cNvPr id="7" name="Picture 6"/>
          <p:cNvPicPr>
            <a:picLocks noChangeAspect="1"/>
          </p:cNvPicPr>
          <p:nvPr/>
        </p:nvPicPr>
        <p:blipFill>
          <a:blip r:embed="rId4"/>
          <a:stretch>
            <a:fillRect/>
          </a:stretch>
        </p:blipFill>
        <p:spPr>
          <a:xfrm>
            <a:off x="148590" y="4267199"/>
            <a:ext cx="3973263" cy="2225675"/>
          </a:xfrm>
          <a:prstGeom prst="rect">
            <a:avLst/>
          </a:prstGeom>
        </p:spPr>
      </p:pic>
      <p:pic>
        <p:nvPicPr>
          <p:cNvPr id="8" name="Picture 7"/>
          <p:cNvPicPr>
            <a:picLocks noChangeAspect="1"/>
          </p:cNvPicPr>
          <p:nvPr/>
        </p:nvPicPr>
        <p:blipFill>
          <a:blip r:embed="rId5"/>
          <a:stretch>
            <a:fillRect/>
          </a:stretch>
        </p:blipFill>
        <p:spPr>
          <a:xfrm>
            <a:off x="4242435" y="4267200"/>
            <a:ext cx="4752975" cy="2225674"/>
          </a:xfrm>
          <a:prstGeom prst="rect">
            <a:avLst/>
          </a:prstGeom>
        </p:spPr>
      </p:pic>
      <p:cxnSp>
        <p:nvCxnSpPr>
          <p:cNvPr id="10" name="Straight Connector 9"/>
          <p:cNvCxnSpPr/>
          <p:nvPr/>
        </p:nvCxnSpPr>
        <p:spPr bwMode="auto">
          <a:xfrm>
            <a:off x="967740" y="3962400"/>
            <a:ext cx="914400"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029200" y="3962400"/>
            <a:ext cx="914400"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990600" y="6324600"/>
            <a:ext cx="914400"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5029200" y="6400800"/>
            <a:ext cx="1066800"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15" name="Oval 14"/>
          <p:cNvSpPr/>
          <p:nvPr/>
        </p:nvSpPr>
        <p:spPr bwMode="auto">
          <a:xfrm>
            <a:off x="7696200" y="4450075"/>
            <a:ext cx="685800" cy="685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pitchFamily="122" charset="0"/>
              </a:rPr>
              <a:t>1</a:t>
            </a:r>
          </a:p>
        </p:txBody>
      </p:sp>
      <p:sp>
        <p:nvSpPr>
          <p:cNvPr id="16" name="Oval 15"/>
          <p:cNvSpPr/>
          <p:nvPr/>
        </p:nvSpPr>
        <p:spPr bwMode="auto">
          <a:xfrm>
            <a:off x="3010467" y="4389112"/>
            <a:ext cx="685800" cy="685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pitchFamily="122" charset="0"/>
              </a:rPr>
              <a:t>2</a:t>
            </a:r>
          </a:p>
        </p:txBody>
      </p:sp>
      <p:sp>
        <p:nvSpPr>
          <p:cNvPr id="17" name="Oval 16"/>
          <p:cNvSpPr/>
          <p:nvPr/>
        </p:nvSpPr>
        <p:spPr bwMode="auto">
          <a:xfrm>
            <a:off x="2997699" y="2027238"/>
            <a:ext cx="685800" cy="685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pitchFamily="122" charset="0"/>
              </a:rPr>
              <a:t>3</a:t>
            </a:r>
          </a:p>
        </p:txBody>
      </p:sp>
      <p:sp>
        <p:nvSpPr>
          <p:cNvPr id="18" name="Oval 17"/>
          <p:cNvSpPr/>
          <p:nvPr/>
        </p:nvSpPr>
        <p:spPr bwMode="auto">
          <a:xfrm>
            <a:off x="7772400" y="2015800"/>
            <a:ext cx="685800" cy="685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pitchFamily="122" charset="0"/>
              </a:rPr>
              <a:t>4</a:t>
            </a:r>
          </a:p>
        </p:txBody>
      </p:sp>
      <p:grpSp>
        <p:nvGrpSpPr>
          <p:cNvPr id="23" name="Group 22">
            <a:extLst>
              <a:ext uri="{FF2B5EF4-FFF2-40B4-BE49-F238E27FC236}">
                <a16:creationId xmlns:a16="http://schemas.microsoft.com/office/drawing/2014/main" id="{813C2C89-4921-4B74-9971-1DF30B24F54A}"/>
              </a:ext>
            </a:extLst>
          </p:cNvPr>
          <p:cNvGrpSpPr/>
          <p:nvPr/>
        </p:nvGrpSpPr>
        <p:grpSpPr>
          <a:xfrm>
            <a:off x="907381" y="1163240"/>
            <a:ext cx="7703219" cy="5604671"/>
            <a:chOff x="907381" y="1163240"/>
            <a:chExt cx="7703219" cy="5604671"/>
          </a:xfrm>
        </p:grpSpPr>
        <p:sp>
          <p:nvSpPr>
            <p:cNvPr id="9" name="Rectangle 8">
              <a:extLst>
                <a:ext uri="{FF2B5EF4-FFF2-40B4-BE49-F238E27FC236}">
                  <a16:creationId xmlns:a16="http://schemas.microsoft.com/office/drawing/2014/main" id="{25F5598F-527A-44F7-8C8D-90E90B68B19C}"/>
                </a:ext>
              </a:extLst>
            </p:cNvPr>
            <p:cNvSpPr/>
            <p:nvPr/>
          </p:nvSpPr>
          <p:spPr>
            <a:xfrm>
              <a:off x="5321579" y="6367801"/>
              <a:ext cx="1822935" cy="400110"/>
            </a:xfrm>
            <a:prstGeom prst="rect">
              <a:avLst/>
            </a:prstGeom>
            <a:solidFill>
              <a:srgbClr val="FFFF00"/>
            </a:solidFill>
          </p:spPr>
          <p:txBody>
            <a:bodyPr wrap="none">
              <a:spAutoFit/>
            </a:bodyPr>
            <a:lstStyle/>
            <a:p>
              <a:r>
                <a:rPr lang="en-US" sz="2000" b="0" dirty="0">
                  <a:solidFill>
                    <a:srgbClr val="70757A"/>
                  </a:solidFill>
                  <a:latin typeface="Roboto"/>
                </a:rPr>
                <a:t>1,240,000,000</a:t>
              </a:r>
              <a:endParaRPr lang="en-US" sz="2000" dirty="0"/>
            </a:p>
          </p:txBody>
        </p:sp>
        <p:sp>
          <p:nvSpPr>
            <p:cNvPr id="14" name="Rectangle 13">
              <a:extLst>
                <a:ext uri="{FF2B5EF4-FFF2-40B4-BE49-F238E27FC236}">
                  <a16:creationId xmlns:a16="http://schemas.microsoft.com/office/drawing/2014/main" id="{A323C189-C9AE-4A1B-97B0-2457564AD8B3}"/>
                </a:ext>
              </a:extLst>
            </p:cNvPr>
            <p:cNvSpPr/>
            <p:nvPr/>
          </p:nvSpPr>
          <p:spPr>
            <a:xfrm>
              <a:off x="907381" y="6324600"/>
              <a:ext cx="1609736" cy="400110"/>
            </a:xfrm>
            <a:prstGeom prst="rect">
              <a:avLst/>
            </a:prstGeom>
            <a:solidFill>
              <a:srgbClr val="FFFF00"/>
            </a:solidFill>
          </p:spPr>
          <p:txBody>
            <a:bodyPr wrap="none">
              <a:spAutoFit/>
            </a:bodyPr>
            <a:lstStyle/>
            <a:p>
              <a:r>
                <a:rPr lang="en-US" sz="2000" b="0" dirty="0">
                  <a:solidFill>
                    <a:srgbClr val="70757A"/>
                  </a:solidFill>
                  <a:latin typeface="Roboto"/>
                </a:rPr>
                <a:t>516,000,000</a:t>
              </a:r>
              <a:endParaRPr lang="en-US" sz="2000" dirty="0"/>
            </a:p>
          </p:txBody>
        </p:sp>
        <p:sp>
          <p:nvSpPr>
            <p:cNvPr id="20" name="Rectangle 19">
              <a:extLst>
                <a:ext uri="{FF2B5EF4-FFF2-40B4-BE49-F238E27FC236}">
                  <a16:creationId xmlns:a16="http://schemas.microsoft.com/office/drawing/2014/main" id="{B315F94D-BA5F-4DCF-B12E-85EFC735A82D}"/>
                </a:ext>
              </a:extLst>
            </p:cNvPr>
            <p:cNvSpPr/>
            <p:nvPr/>
          </p:nvSpPr>
          <p:spPr>
            <a:xfrm>
              <a:off x="6062038" y="3087712"/>
              <a:ext cx="1609736" cy="400110"/>
            </a:xfrm>
            <a:prstGeom prst="rect">
              <a:avLst/>
            </a:prstGeom>
            <a:solidFill>
              <a:srgbClr val="FFFF00"/>
            </a:solidFill>
          </p:spPr>
          <p:txBody>
            <a:bodyPr wrap="none">
              <a:spAutoFit/>
            </a:bodyPr>
            <a:lstStyle/>
            <a:p>
              <a:r>
                <a:rPr lang="en-US" sz="2000" b="0">
                  <a:solidFill>
                    <a:srgbClr val="70757A"/>
                  </a:solidFill>
                  <a:latin typeface="Roboto"/>
                </a:rPr>
                <a:t>103,000,000</a:t>
              </a:r>
              <a:endParaRPr lang="en-US" sz="2000" dirty="0"/>
            </a:p>
          </p:txBody>
        </p:sp>
        <p:sp>
          <p:nvSpPr>
            <p:cNvPr id="21" name="Rectangle 20">
              <a:extLst>
                <a:ext uri="{FF2B5EF4-FFF2-40B4-BE49-F238E27FC236}">
                  <a16:creationId xmlns:a16="http://schemas.microsoft.com/office/drawing/2014/main" id="{54C56933-4E79-4500-B44C-DD12EE3A1A90}"/>
                </a:ext>
              </a:extLst>
            </p:cNvPr>
            <p:cNvSpPr/>
            <p:nvPr/>
          </p:nvSpPr>
          <p:spPr>
            <a:xfrm>
              <a:off x="1510099" y="3161437"/>
              <a:ext cx="1609736" cy="400110"/>
            </a:xfrm>
            <a:prstGeom prst="rect">
              <a:avLst/>
            </a:prstGeom>
            <a:solidFill>
              <a:srgbClr val="FFFF00"/>
            </a:solidFill>
          </p:spPr>
          <p:txBody>
            <a:bodyPr wrap="none">
              <a:spAutoFit/>
            </a:bodyPr>
            <a:lstStyle/>
            <a:p>
              <a:r>
                <a:rPr lang="en-US" sz="2000" b="0" dirty="0">
                  <a:solidFill>
                    <a:srgbClr val="70757A"/>
                  </a:solidFill>
                  <a:latin typeface="Roboto"/>
                </a:rPr>
                <a:t>287,000,000</a:t>
              </a:r>
              <a:endParaRPr lang="en-US" sz="2000" dirty="0"/>
            </a:p>
          </p:txBody>
        </p:sp>
        <p:sp>
          <p:nvSpPr>
            <p:cNvPr id="22" name="TextBox 21">
              <a:extLst>
                <a:ext uri="{FF2B5EF4-FFF2-40B4-BE49-F238E27FC236}">
                  <a16:creationId xmlns:a16="http://schemas.microsoft.com/office/drawing/2014/main" id="{BA3C6064-9B21-493A-BD1F-B600C8AAA3C4}"/>
                </a:ext>
              </a:extLst>
            </p:cNvPr>
            <p:cNvSpPr txBox="1"/>
            <p:nvPr/>
          </p:nvSpPr>
          <p:spPr>
            <a:xfrm>
              <a:off x="5979752" y="1163240"/>
              <a:ext cx="2630848" cy="646331"/>
            </a:xfrm>
            <a:prstGeom prst="rect">
              <a:avLst/>
            </a:prstGeom>
            <a:noFill/>
          </p:spPr>
          <p:txBody>
            <a:bodyPr wrap="none" rtlCol="0">
              <a:spAutoFit/>
            </a:bodyPr>
            <a:lstStyle/>
            <a:p>
              <a:r>
                <a:rPr lang="en-US" sz="3600" b="0" dirty="0">
                  <a:solidFill>
                    <a:srgbClr val="FFFF00"/>
                  </a:solidFill>
                  <a:latin typeface="+mn-lt"/>
                </a:rPr>
                <a:t>(Sept 2020)</a:t>
              </a:r>
            </a:p>
          </p:txBody>
        </p:sp>
      </p:grpSp>
    </p:spTree>
    <p:extLst>
      <p:ext uri="{BB962C8B-B14F-4D97-AF65-F5344CB8AC3E}">
        <p14:creationId xmlns:p14="http://schemas.microsoft.com/office/powerpoint/2010/main" val="44411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 Metaphysical inquiry</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C14BE98E-A4C6-4206-BB03-22E8467561B8}" type="slidenum">
              <a:rPr lang="en-US" smtClean="0"/>
              <a:pPr/>
              <a:t>27</a:t>
            </a:fld>
            <a:endParaRPr lang="en-US"/>
          </a:p>
        </p:txBody>
      </p:sp>
    </p:spTree>
    <p:extLst>
      <p:ext uri="{BB962C8B-B14F-4D97-AF65-F5344CB8AC3E}">
        <p14:creationId xmlns:p14="http://schemas.microsoft.com/office/powerpoint/2010/main" val="153688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 Metaphysical inquiry</a:t>
            </a:r>
          </a:p>
        </p:txBody>
      </p:sp>
      <p:sp>
        <p:nvSpPr>
          <p:cNvPr id="3" name="Subtitle 2"/>
          <p:cNvSpPr>
            <a:spLocks noGrp="1"/>
          </p:cNvSpPr>
          <p:nvPr>
            <p:ph type="subTitle" idx="1"/>
          </p:nvPr>
        </p:nvSpPr>
        <p:spPr>
          <a:xfrm>
            <a:off x="228600" y="3886200"/>
            <a:ext cx="8534400" cy="1752600"/>
          </a:xfrm>
        </p:spPr>
        <p:txBody>
          <a:bodyPr/>
          <a:lstStyle/>
          <a:p>
            <a:pPr marL="457200" indent="-457200" algn="l">
              <a:buFont typeface="+mj-lt"/>
              <a:buAutoNum type="arabicPeriod"/>
            </a:pPr>
            <a:r>
              <a:rPr lang="en-US" dirty="0"/>
              <a:t>Define terms precisely so that what is intended by (ideally) all uses of the corresponding terms in the language under scrutiny falls under it;</a:t>
            </a:r>
          </a:p>
          <a:p>
            <a:pPr marL="457200" indent="-457200" algn="l">
              <a:buFont typeface="+mj-lt"/>
              <a:buAutoNum type="arabicPeriod"/>
            </a:pPr>
            <a:r>
              <a:rPr lang="en-US" dirty="0"/>
              <a:t>Investigate how what is intended by these uses relate to each other.</a:t>
            </a:r>
          </a:p>
        </p:txBody>
      </p:sp>
      <p:sp>
        <p:nvSpPr>
          <p:cNvPr id="4" name="Slide Number Placeholder 3"/>
          <p:cNvSpPr>
            <a:spLocks noGrp="1"/>
          </p:cNvSpPr>
          <p:nvPr>
            <p:ph type="sldNum" sz="quarter" idx="10"/>
          </p:nvPr>
        </p:nvSpPr>
        <p:spPr/>
        <p:txBody>
          <a:bodyPr/>
          <a:lstStyle/>
          <a:p>
            <a:fld id="{C14BE98E-A4C6-4206-BB03-22E8467561B8}" type="slidenum">
              <a:rPr lang="en-US" smtClean="0"/>
              <a:pPr/>
              <a:t>28</a:t>
            </a:fld>
            <a:endParaRPr lang="en-US"/>
          </a:p>
        </p:txBody>
      </p:sp>
    </p:spTree>
    <p:extLst>
      <p:ext uri="{BB962C8B-B14F-4D97-AF65-F5344CB8AC3E}">
        <p14:creationId xmlns:p14="http://schemas.microsoft.com/office/powerpoint/2010/main" val="255936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sz="3000" dirty="0"/>
              <a:t>The </a:t>
            </a:r>
            <a:r>
              <a:rPr lang="en-US" sz="3000" b="1" u="sng" dirty="0"/>
              <a:t>objective</a:t>
            </a:r>
            <a:r>
              <a:rPr lang="en-US" sz="3000" dirty="0"/>
              <a:t> Bio-Psycho-Social perspective</a:t>
            </a:r>
          </a:p>
        </p:txBody>
      </p:sp>
      <p:sp>
        <p:nvSpPr>
          <p:cNvPr id="2" name="Content Placeholder 1"/>
          <p:cNvSpPr>
            <a:spLocks noGrp="1"/>
          </p:cNvSpPr>
          <p:nvPr>
            <p:ph idx="1"/>
          </p:nvPr>
        </p:nvSpPr>
        <p:spPr>
          <a:xfrm>
            <a:off x="228600" y="1524000"/>
            <a:ext cx="8686800" cy="4495800"/>
          </a:xfrm>
        </p:spPr>
        <p:txBody>
          <a:bodyPr/>
          <a:lstStyle/>
          <a:p>
            <a:pPr>
              <a:buFont typeface="Arial" panose="020B0604020202020204" pitchFamily="34" charset="0"/>
              <a:buChar char="•"/>
            </a:pPr>
            <a:r>
              <a:rPr lang="en-US" dirty="0"/>
              <a:t>‘T</a:t>
            </a:r>
            <a:r>
              <a:rPr lang="en-US" baseline="-25000" dirty="0"/>
              <a:t>o</a:t>
            </a:r>
            <a:r>
              <a:rPr lang="en-US" dirty="0"/>
              <a:t>-Disease’:</a:t>
            </a:r>
          </a:p>
          <a:p>
            <a:pPr lvl="1">
              <a:buFont typeface="Arial" panose="020B0604020202020204" pitchFamily="34" charset="0"/>
              <a:buChar char="•"/>
            </a:pPr>
            <a:r>
              <a:rPr lang="en-US" sz="2000" dirty="0"/>
              <a:t>a health problem that consists of a </a:t>
            </a:r>
            <a:r>
              <a:rPr lang="en-US" sz="2000" b="1" u="sng" dirty="0"/>
              <a:t>physiological malfunction </a:t>
            </a:r>
            <a:r>
              <a:rPr lang="en-US" sz="2000" dirty="0"/>
              <a:t>that results in an actual or potential reduction in physical capacities and/or a reduced life expectancy</a:t>
            </a:r>
          </a:p>
          <a:p>
            <a:pPr>
              <a:buFont typeface="Arial" panose="020B0604020202020204" pitchFamily="34" charset="0"/>
              <a:buChar char="•"/>
            </a:pPr>
            <a:r>
              <a:rPr lang="en-US" dirty="0"/>
              <a:t>‘T</a:t>
            </a:r>
            <a:r>
              <a:rPr lang="en-US" baseline="-25000" dirty="0"/>
              <a:t>o</a:t>
            </a:r>
            <a:r>
              <a:rPr lang="en-US" dirty="0"/>
              <a:t>-Illness’:</a:t>
            </a:r>
          </a:p>
          <a:p>
            <a:pPr lvl="1">
              <a:buFont typeface="Arial" panose="020B0604020202020204" pitchFamily="34" charset="0"/>
              <a:buChar char="•"/>
            </a:pPr>
            <a:r>
              <a:rPr lang="en-US" sz="2000" dirty="0"/>
              <a:t>a subjectively interpreted undesirable state of health,  consisting of </a:t>
            </a:r>
            <a:r>
              <a:rPr lang="en-US" sz="2000" b="1" u="sng" dirty="0"/>
              <a:t>subjective</a:t>
            </a:r>
            <a:r>
              <a:rPr lang="en-US" sz="2000" dirty="0"/>
              <a:t> feeling states (e.g., pain, weakness), perceptions of the adequacy of their bodily functioning, and/or feelings of competence</a:t>
            </a:r>
          </a:p>
          <a:p>
            <a:pPr>
              <a:buFont typeface="Arial" panose="020B0604020202020204" pitchFamily="34" charset="0"/>
              <a:buChar char="•"/>
            </a:pPr>
            <a:r>
              <a:rPr lang="en-US" dirty="0"/>
              <a:t>‘T</a:t>
            </a:r>
            <a:r>
              <a:rPr lang="en-US" baseline="-25000" dirty="0"/>
              <a:t>o</a:t>
            </a:r>
            <a:r>
              <a:rPr lang="en-US" dirty="0"/>
              <a:t>-Sickness’:</a:t>
            </a:r>
          </a:p>
          <a:p>
            <a:pPr lvl="1">
              <a:buFont typeface="Arial" panose="020B0604020202020204" pitchFamily="34" charset="0"/>
              <a:buChar char="•"/>
            </a:pPr>
            <a:r>
              <a:rPr lang="en-US" sz="2000" dirty="0"/>
              <a:t>a </a:t>
            </a:r>
            <a:r>
              <a:rPr lang="en-US" sz="2000" b="1" u="sng" dirty="0"/>
              <a:t>social entity</a:t>
            </a:r>
            <a:r>
              <a:rPr lang="en-US" sz="2000" dirty="0"/>
              <a:t> in virtue of the poor health or the health problem(s) of an individual defined by others with reference to the social activity of that individual</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29</a:t>
            </a:fld>
            <a:endParaRPr lang="en-US"/>
          </a:p>
        </p:txBody>
      </p:sp>
      <p:sp>
        <p:nvSpPr>
          <p:cNvPr id="6" name="Rectangle 5"/>
          <p:cNvSpPr/>
          <p:nvPr/>
        </p:nvSpPr>
        <p:spPr>
          <a:xfrm>
            <a:off x="685800" y="6172200"/>
            <a:ext cx="84582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Twaddle, A. (1994a). Disease, illness and sickness revisited. </a:t>
            </a:r>
          </a:p>
          <a:p>
            <a:pPr algn="r"/>
            <a:r>
              <a:rPr lang="en-US" sz="1200" b="0" dirty="0">
                <a:solidFill>
                  <a:schemeClr val="bg1"/>
                </a:solidFill>
                <a:cs typeface="Times New Roman" panose="02020603050405020304" pitchFamily="18" charset="0"/>
              </a:rPr>
              <a:t>In: A. Twaddle &amp; L. </a:t>
            </a:r>
            <a:r>
              <a:rPr lang="en-US" sz="1200" b="0" dirty="0" err="1">
                <a:solidFill>
                  <a:schemeClr val="bg1"/>
                </a:solidFill>
                <a:cs typeface="Times New Roman" panose="02020603050405020304" pitchFamily="18" charset="0"/>
              </a:rPr>
              <a:t>Nordenfelt</a:t>
            </a:r>
            <a:r>
              <a:rPr lang="en-US" sz="1200" b="0" dirty="0">
                <a:solidFill>
                  <a:schemeClr val="bg1"/>
                </a:solidFill>
                <a:cs typeface="Times New Roman" panose="02020603050405020304" pitchFamily="18" charset="0"/>
              </a:rPr>
              <a:t>. (Eds.) Disease, Illness and Sickness: Three Central Concepts in the Theory of Health</a:t>
            </a:r>
          </a:p>
          <a:p>
            <a:pPr algn="r"/>
            <a:r>
              <a:rPr lang="en-US" sz="1200" b="0" dirty="0">
                <a:solidFill>
                  <a:schemeClr val="bg1"/>
                </a:solidFill>
                <a:cs typeface="Times New Roman" panose="02020603050405020304" pitchFamily="18" charset="0"/>
              </a:rPr>
              <a:t>(pp. 1–18). </a:t>
            </a:r>
            <a:r>
              <a:rPr lang="en-US" sz="1200" b="0" dirty="0" err="1">
                <a:solidFill>
                  <a:schemeClr val="bg1"/>
                </a:solidFill>
                <a:cs typeface="Times New Roman" panose="02020603050405020304" pitchFamily="18" charset="0"/>
              </a:rPr>
              <a:t>Link€oping</a:t>
            </a:r>
            <a:r>
              <a:rPr lang="en-US" sz="1200" b="0" dirty="0">
                <a:solidFill>
                  <a:schemeClr val="bg1"/>
                </a:solidFill>
                <a:cs typeface="Times New Roman" panose="02020603050405020304" pitchFamily="18" charset="0"/>
              </a:rPr>
              <a:t>: Studies on Health and Society, 18.</a:t>
            </a:r>
          </a:p>
        </p:txBody>
      </p:sp>
    </p:spTree>
    <p:extLst>
      <p:ext uri="{BB962C8B-B14F-4D97-AF65-F5344CB8AC3E}">
        <p14:creationId xmlns:p14="http://schemas.microsoft.com/office/powerpoint/2010/main" val="28248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Representation and what it is about</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FFC000">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4004000"/>
            <a:ext cx="2667000" cy="2658738"/>
          </a:xfrm>
          <a:prstGeom prst="rect">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07538" y="2468940"/>
            <a:ext cx="2708451" cy="1569660"/>
          </a:xfrm>
          <a:prstGeom prst="rect">
            <a:avLst/>
          </a:prstGeom>
          <a:solidFill>
            <a:srgbClr val="1FE115"/>
          </a:solidFill>
        </p:spPr>
        <p:txBody>
          <a:bodyPr wrap="square" rtlCol="0">
            <a:spAutoFit/>
          </a:bodyPr>
          <a:lstStyle/>
          <a:p>
            <a:r>
              <a:rPr lang="en-US" dirty="0"/>
              <a:t>What representation is about</a:t>
            </a:r>
          </a:p>
        </p:txBody>
      </p:sp>
      <p:sp>
        <p:nvSpPr>
          <p:cNvPr id="310" name="Rectangle 309"/>
          <p:cNvSpPr/>
          <p:nvPr/>
        </p:nvSpPr>
        <p:spPr bwMode="auto">
          <a:xfrm>
            <a:off x="2891262" y="1371600"/>
            <a:ext cx="6199014"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6248400" y="1371600"/>
            <a:ext cx="2844626" cy="584775"/>
          </a:xfrm>
          <a:prstGeom prst="rect">
            <a:avLst/>
          </a:prstGeom>
          <a:solidFill>
            <a:srgbClr val="FFC000"/>
          </a:solidFill>
        </p:spPr>
        <p:txBody>
          <a:bodyPr wrap="none" rtlCol="0">
            <a:spAutoFit/>
          </a:bodyPr>
          <a:lstStyle/>
          <a:p>
            <a:r>
              <a:rPr lang="en-US" dirty="0"/>
              <a:t>Representation</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3972179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sz="3000" dirty="0"/>
              <a:t>The </a:t>
            </a:r>
            <a:r>
              <a:rPr lang="en-US" sz="3000" b="1" u="sng" dirty="0"/>
              <a:t>subjective</a:t>
            </a:r>
            <a:r>
              <a:rPr lang="en-US" sz="3000" dirty="0"/>
              <a:t> Bio-Psycho-Social perspective</a:t>
            </a:r>
          </a:p>
        </p:txBody>
      </p:sp>
      <p:sp>
        <p:nvSpPr>
          <p:cNvPr id="2" name="Content Placeholder 1"/>
          <p:cNvSpPr>
            <a:spLocks noGrp="1"/>
          </p:cNvSpPr>
          <p:nvPr>
            <p:ph idx="1"/>
          </p:nvPr>
        </p:nvSpPr>
        <p:spPr>
          <a:xfrm>
            <a:off x="228600" y="1524000"/>
            <a:ext cx="8686800" cy="4495800"/>
          </a:xfrm>
        </p:spPr>
        <p:txBody>
          <a:bodyPr/>
          <a:lstStyle/>
          <a:p>
            <a:pPr>
              <a:buFont typeface="Arial" panose="020B0604020202020204" pitchFamily="34" charset="0"/>
              <a:buChar char="•"/>
            </a:pPr>
            <a:r>
              <a:rPr lang="en-US" dirty="0"/>
              <a:t>T</a:t>
            </a:r>
            <a:r>
              <a:rPr lang="en-US" baseline="-25000" dirty="0"/>
              <a:t>s</a:t>
            </a:r>
            <a:r>
              <a:rPr lang="en-US" dirty="0"/>
              <a:t>-Disease: </a:t>
            </a:r>
          </a:p>
          <a:p>
            <a:pPr lvl="1">
              <a:buFont typeface="Arial" panose="020B0604020202020204" pitchFamily="34" charset="0"/>
              <a:buChar char="•"/>
            </a:pPr>
            <a:r>
              <a:rPr lang="en-US" dirty="0"/>
              <a:t>when there are negative bodily occurrences </a:t>
            </a:r>
            <a:r>
              <a:rPr lang="en-US" i="1" u="sng" dirty="0"/>
              <a:t>as conceived of by</a:t>
            </a:r>
            <a:r>
              <a:rPr lang="en-US" i="1" dirty="0"/>
              <a:t> </a:t>
            </a:r>
            <a:r>
              <a:rPr lang="en-US" dirty="0"/>
              <a:t>the medical profession. </a:t>
            </a:r>
          </a:p>
          <a:p>
            <a:pPr>
              <a:buFont typeface="Arial" panose="020B0604020202020204" pitchFamily="34" charset="0"/>
              <a:buChar char="•"/>
            </a:pPr>
            <a:r>
              <a:rPr lang="en-US" dirty="0"/>
              <a:t>T</a:t>
            </a:r>
            <a:r>
              <a:rPr lang="en-US" baseline="-25000" dirty="0"/>
              <a:t>s</a:t>
            </a:r>
            <a:r>
              <a:rPr lang="en-US" dirty="0"/>
              <a:t>-Illness:</a:t>
            </a:r>
          </a:p>
          <a:p>
            <a:pPr lvl="1">
              <a:buFont typeface="Arial" panose="020B0604020202020204" pitchFamily="34" charset="0"/>
              <a:buChar char="•"/>
            </a:pPr>
            <a:r>
              <a:rPr lang="en-US" dirty="0"/>
              <a:t>when there are negative bodily occurrences </a:t>
            </a:r>
            <a:r>
              <a:rPr lang="en-US" i="1" u="sng" dirty="0"/>
              <a:t>as conceived of by</a:t>
            </a:r>
            <a:r>
              <a:rPr lang="en-US" dirty="0"/>
              <a:t> the person himself. </a:t>
            </a:r>
          </a:p>
          <a:p>
            <a:pPr>
              <a:buFont typeface="Arial" panose="020B0604020202020204" pitchFamily="34" charset="0"/>
              <a:buChar char="•"/>
            </a:pPr>
            <a:r>
              <a:rPr lang="en-US" dirty="0"/>
              <a:t>T</a:t>
            </a:r>
            <a:r>
              <a:rPr lang="en-US" baseline="-25000" dirty="0"/>
              <a:t>s</a:t>
            </a:r>
            <a:r>
              <a:rPr lang="en-US" dirty="0"/>
              <a:t>-Sickness:</a:t>
            </a:r>
          </a:p>
          <a:p>
            <a:pPr lvl="1">
              <a:buFont typeface="Arial" panose="020B0604020202020204" pitchFamily="34" charset="0"/>
              <a:buChar char="•"/>
            </a:pPr>
            <a:r>
              <a:rPr lang="en-US" dirty="0"/>
              <a:t>when there are negative bodily occurrences </a:t>
            </a:r>
            <a:r>
              <a:rPr lang="en-US" i="1" u="sng" dirty="0"/>
              <a:t>as conceived of by</a:t>
            </a:r>
            <a:r>
              <a:rPr lang="en-US" dirty="0"/>
              <a:t> the society and/or its institutions. </a:t>
            </a:r>
          </a:p>
          <a:p>
            <a:pPr marL="0" indent="0" algn="r"/>
            <a:endParaRPr lang="en-US" sz="1800" dirty="0"/>
          </a:p>
          <a:p>
            <a:pPr marL="0" indent="0" algn="r"/>
            <a:r>
              <a:rPr lang="en-US" sz="1800" dirty="0"/>
              <a:t>‘Occurrence’ here means ‘process’, ‘state’ or ‘event’.</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30</a:t>
            </a:fld>
            <a:endParaRPr lang="en-US"/>
          </a:p>
        </p:txBody>
      </p:sp>
      <p:sp>
        <p:nvSpPr>
          <p:cNvPr id="7" name="Rectangle 6"/>
          <p:cNvSpPr/>
          <p:nvPr/>
        </p:nvSpPr>
        <p:spPr>
          <a:xfrm>
            <a:off x="4495800" y="6320135"/>
            <a:ext cx="4572000" cy="461665"/>
          </a:xfrm>
          <a:prstGeom prst="rect">
            <a:avLst/>
          </a:prstGeom>
        </p:spPr>
        <p:txBody>
          <a:bodyPr>
            <a:spAutoFit/>
          </a:bodyPr>
          <a:lstStyle/>
          <a:p>
            <a:pPr algn="r"/>
            <a:r>
              <a:rPr lang="en-US" sz="1200" b="0" dirty="0" err="1">
                <a:solidFill>
                  <a:schemeClr val="bg1"/>
                </a:solidFill>
                <a:cs typeface="Times New Roman" panose="02020603050405020304" pitchFamily="18" charset="0"/>
              </a:rPr>
              <a:t>Bjørn</a:t>
            </a:r>
            <a:r>
              <a:rPr lang="en-US" sz="1200" b="0" dirty="0">
                <a:solidFill>
                  <a:schemeClr val="bg1"/>
                </a:solidFill>
                <a:cs typeface="Times New Roman" panose="02020603050405020304" pitchFamily="18" charset="0"/>
              </a:rPr>
              <a:t> Hofmann. On the Triad Disease, Illness and Sickness.</a:t>
            </a:r>
          </a:p>
          <a:p>
            <a:pPr algn="r"/>
            <a:r>
              <a:rPr lang="en-US" sz="1200" b="0" dirty="0">
                <a:solidFill>
                  <a:schemeClr val="bg1"/>
                </a:solidFill>
                <a:cs typeface="Times New Roman" panose="02020603050405020304" pitchFamily="18" charset="0"/>
              </a:rPr>
              <a:t>Journal of Medicine and Philosophy 2002, Vol. 27, No. 6, pp. 651–673</a:t>
            </a:r>
          </a:p>
        </p:txBody>
      </p:sp>
    </p:spTree>
    <p:extLst>
      <p:ext uri="{BB962C8B-B14F-4D97-AF65-F5344CB8AC3E}">
        <p14:creationId xmlns:p14="http://schemas.microsoft.com/office/powerpoint/2010/main" val="163746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sz="2800" dirty="0"/>
              <a:t>Overlap in the subjective Bio-Psycho-Social perspective</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31</a:t>
            </a:fld>
            <a:endParaRPr lang="en-US"/>
          </a:p>
        </p:txBody>
      </p:sp>
      <p:sp>
        <p:nvSpPr>
          <p:cNvPr id="9" name="Oval 8"/>
          <p:cNvSpPr/>
          <p:nvPr/>
        </p:nvSpPr>
        <p:spPr bwMode="auto">
          <a:xfrm>
            <a:off x="3429000" y="3200400"/>
            <a:ext cx="3962400" cy="2743200"/>
          </a:xfrm>
          <a:prstGeom prst="ellipse">
            <a:avLst/>
          </a:prstGeom>
          <a:solidFill>
            <a:srgbClr val="FFFF00">
              <a:alpha val="8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2552700" y="1981200"/>
            <a:ext cx="3962400" cy="2743200"/>
          </a:xfrm>
          <a:prstGeom prst="ellipse">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1676400" y="3200400"/>
            <a:ext cx="3962400" cy="2743200"/>
          </a:xfrm>
          <a:prstGeom prst="ellipse">
            <a:avLst/>
          </a:prstGeom>
          <a:solidFill>
            <a:srgbClr val="FFFF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153888" y="5320725"/>
            <a:ext cx="1955984" cy="892552"/>
          </a:xfrm>
          <a:prstGeom prst="rect">
            <a:avLst/>
          </a:prstGeom>
          <a:noFill/>
        </p:spPr>
        <p:txBody>
          <a:bodyPr wrap="none" rtlCol="0">
            <a:spAutoFit/>
          </a:bodyPr>
          <a:lstStyle/>
          <a:p>
            <a:r>
              <a:rPr lang="en-US" b="0" dirty="0">
                <a:solidFill>
                  <a:schemeClr val="bg1"/>
                </a:solidFill>
              </a:rPr>
              <a:t>T</a:t>
            </a:r>
            <a:r>
              <a:rPr lang="en-US" baseline="-25000" dirty="0">
                <a:solidFill>
                  <a:schemeClr val="bg1"/>
                </a:solidFill>
              </a:rPr>
              <a:t>s</a:t>
            </a:r>
            <a:r>
              <a:rPr lang="en-US" b="0" dirty="0">
                <a:solidFill>
                  <a:schemeClr val="bg1"/>
                </a:solidFill>
              </a:rPr>
              <a:t>-Disease</a:t>
            </a:r>
          </a:p>
          <a:p>
            <a:r>
              <a:rPr lang="en-US" sz="2000" b="0" dirty="0">
                <a:solidFill>
                  <a:schemeClr val="bg1"/>
                </a:solidFill>
              </a:rPr>
              <a:t>(MDs)</a:t>
            </a:r>
          </a:p>
        </p:txBody>
      </p:sp>
      <p:sp>
        <p:nvSpPr>
          <p:cNvPr id="12" name="TextBox 11"/>
          <p:cNvSpPr txBox="1"/>
          <p:nvPr/>
        </p:nvSpPr>
        <p:spPr>
          <a:xfrm>
            <a:off x="6969149" y="5320725"/>
            <a:ext cx="2114681" cy="892552"/>
          </a:xfrm>
          <a:prstGeom prst="rect">
            <a:avLst/>
          </a:prstGeom>
          <a:noFill/>
        </p:spPr>
        <p:txBody>
          <a:bodyPr wrap="none" rtlCol="0">
            <a:spAutoFit/>
          </a:bodyPr>
          <a:lstStyle/>
          <a:p>
            <a:r>
              <a:rPr lang="en-US" b="0" dirty="0">
                <a:solidFill>
                  <a:schemeClr val="bg1"/>
                </a:solidFill>
              </a:rPr>
              <a:t>T</a:t>
            </a:r>
            <a:r>
              <a:rPr lang="en-US" baseline="-25000" dirty="0">
                <a:solidFill>
                  <a:schemeClr val="bg1"/>
                </a:solidFill>
              </a:rPr>
              <a:t>s</a:t>
            </a:r>
            <a:r>
              <a:rPr lang="en-US" b="0" dirty="0">
                <a:solidFill>
                  <a:schemeClr val="bg1"/>
                </a:solidFill>
              </a:rPr>
              <a:t>-Sickness</a:t>
            </a:r>
          </a:p>
          <a:p>
            <a:r>
              <a:rPr lang="en-US" sz="2000" b="0" dirty="0">
                <a:solidFill>
                  <a:schemeClr val="bg1"/>
                </a:solidFill>
              </a:rPr>
              <a:t>(society)</a:t>
            </a:r>
          </a:p>
        </p:txBody>
      </p:sp>
      <p:sp>
        <p:nvSpPr>
          <p:cNvPr id="13" name="TextBox 12"/>
          <p:cNvSpPr txBox="1"/>
          <p:nvPr/>
        </p:nvSpPr>
        <p:spPr>
          <a:xfrm>
            <a:off x="3163690" y="1371600"/>
            <a:ext cx="2816797" cy="584775"/>
          </a:xfrm>
          <a:prstGeom prst="rect">
            <a:avLst/>
          </a:prstGeom>
          <a:noFill/>
        </p:spPr>
        <p:txBody>
          <a:bodyPr wrap="none" rtlCol="0">
            <a:spAutoFit/>
          </a:bodyPr>
          <a:lstStyle/>
          <a:p>
            <a:r>
              <a:rPr lang="en-US" b="0" dirty="0">
                <a:solidFill>
                  <a:schemeClr val="bg1"/>
                </a:solidFill>
              </a:rPr>
              <a:t>T</a:t>
            </a:r>
            <a:r>
              <a:rPr lang="en-US" baseline="-25000" dirty="0">
                <a:solidFill>
                  <a:schemeClr val="bg1"/>
                </a:solidFill>
              </a:rPr>
              <a:t>s</a:t>
            </a:r>
            <a:r>
              <a:rPr lang="en-US" b="0" dirty="0">
                <a:solidFill>
                  <a:schemeClr val="bg1"/>
                </a:solidFill>
              </a:rPr>
              <a:t>-Illness </a:t>
            </a:r>
            <a:r>
              <a:rPr lang="en-US" sz="2000" b="0" dirty="0">
                <a:solidFill>
                  <a:schemeClr val="bg1"/>
                </a:solidFill>
              </a:rPr>
              <a:t>(patients)</a:t>
            </a:r>
          </a:p>
        </p:txBody>
      </p:sp>
      <p:sp>
        <p:nvSpPr>
          <p:cNvPr id="14" name="Rectangle 13"/>
          <p:cNvSpPr/>
          <p:nvPr/>
        </p:nvSpPr>
        <p:spPr>
          <a:xfrm>
            <a:off x="4495800" y="6320135"/>
            <a:ext cx="4572000" cy="461665"/>
          </a:xfrm>
          <a:prstGeom prst="rect">
            <a:avLst/>
          </a:prstGeom>
        </p:spPr>
        <p:txBody>
          <a:bodyPr>
            <a:spAutoFit/>
          </a:bodyPr>
          <a:lstStyle/>
          <a:p>
            <a:pPr algn="r"/>
            <a:r>
              <a:rPr lang="en-US" sz="1200" b="0" dirty="0" err="1">
                <a:solidFill>
                  <a:schemeClr val="bg1"/>
                </a:solidFill>
                <a:cs typeface="Times New Roman" panose="02020603050405020304" pitchFamily="18" charset="0"/>
              </a:rPr>
              <a:t>Bjørn</a:t>
            </a:r>
            <a:r>
              <a:rPr lang="en-US" sz="1200" b="0" dirty="0">
                <a:solidFill>
                  <a:schemeClr val="bg1"/>
                </a:solidFill>
                <a:cs typeface="Times New Roman" panose="02020603050405020304" pitchFamily="18" charset="0"/>
              </a:rPr>
              <a:t> Hofmann. On the Triad Disease, Illness and Sickness.</a:t>
            </a:r>
          </a:p>
          <a:p>
            <a:pPr algn="r"/>
            <a:r>
              <a:rPr lang="en-US" sz="1200" b="0" dirty="0">
                <a:solidFill>
                  <a:schemeClr val="bg1"/>
                </a:solidFill>
                <a:cs typeface="Times New Roman" panose="02020603050405020304" pitchFamily="18" charset="0"/>
              </a:rPr>
              <a:t>Journal of Medicine and Philosophy 2002, Vol. 27, No. 6, pp. 651–673</a:t>
            </a:r>
          </a:p>
        </p:txBody>
      </p:sp>
      <p:sp>
        <p:nvSpPr>
          <p:cNvPr id="15" name="TextBox 14"/>
          <p:cNvSpPr txBox="1"/>
          <p:nvPr/>
        </p:nvSpPr>
        <p:spPr>
          <a:xfrm>
            <a:off x="4338974" y="3810000"/>
            <a:ext cx="389851" cy="584775"/>
          </a:xfrm>
          <a:prstGeom prst="rect">
            <a:avLst/>
          </a:prstGeom>
          <a:noFill/>
        </p:spPr>
        <p:txBody>
          <a:bodyPr wrap="none" rtlCol="0">
            <a:spAutoFit/>
          </a:bodyPr>
          <a:lstStyle/>
          <a:p>
            <a:r>
              <a:rPr lang="en-US" dirty="0">
                <a:solidFill>
                  <a:schemeClr val="tx1"/>
                </a:solidFill>
              </a:rPr>
              <a:t>1</a:t>
            </a:r>
          </a:p>
        </p:txBody>
      </p:sp>
      <p:sp>
        <p:nvSpPr>
          <p:cNvPr id="16" name="TextBox 15"/>
          <p:cNvSpPr txBox="1"/>
          <p:nvPr/>
        </p:nvSpPr>
        <p:spPr>
          <a:xfrm>
            <a:off x="4338973" y="4749225"/>
            <a:ext cx="389851" cy="584775"/>
          </a:xfrm>
          <a:prstGeom prst="rect">
            <a:avLst/>
          </a:prstGeom>
          <a:noFill/>
        </p:spPr>
        <p:txBody>
          <a:bodyPr wrap="none" rtlCol="0">
            <a:spAutoFit/>
          </a:bodyPr>
          <a:lstStyle/>
          <a:p>
            <a:r>
              <a:rPr lang="en-US" dirty="0">
                <a:solidFill>
                  <a:schemeClr val="tx1"/>
                </a:solidFill>
              </a:rPr>
              <a:t>2</a:t>
            </a:r>
          </a:p>
        </p:txBody>
      </p:sp>
      <p:sp>
        <p:nvSpPr>
          <p:cNvPr id="17" name="TextBox 16"/>
          <p:cNvSpPr txBox="1"/>
          <p:nvPr/>
        </p:nvSpPr>
        <p:spPr>
          <a:xfrm>
            <a:off x="3108997" y="3407077"/>
            <a:ext cx="389851" cy="584775"/>
          </a:xfrm>
          <a:prstGeom prst="rect">
            <a:avLst/>
          </a:prstGeom>
          <a:noFill/>
        </p:spPr>
        <p:txBody>
          <a:bodyPr wrap="none" rtlCol="0">
            <a:spAutoFit/>
          </a:bodyPr>
          <a:lstStyle/>
          <a:p>
            <a:r>
              <a:rPr lang="en-US" dirty="0">
                <a:solidFill>
                  <a:schemeClr val="tx1"/>
                </a:solidFill>
              </a:rPr>
              <a:t>3</a:t>
            </a:r>
          </a:p>
        </p:txBody>
      </p:sp>
      <p:sp>
        <p:nvSpPr>
          <p:cNvPr id="18" name="TextBox 17"/>
          <p:cNvSpPr txBox="1"/>
          <p:nvPr/>
        </p:nvSpPr>
        <p:spPr>
          <a:xfrm>
            <a:off x="5605125" y="3407077"/>
            <a:ext cx="389851" cy="584775"/>
          </a:xfrm>
          <a:prstGeom prst="rect">
            <a:avLst/>
          </a:prstGeom>
          <a:noFill/>
        </p:spPr>
        <p:txBody>
          <a:bodyPr wrap="none" rtlCol="0">
            <a:spAutoFit/>
          </a:bodyPr>
          <a:lstStyle/>
          <a:p>
            <a:r>
              <a:rPr lang="en-US" dirty="0">
                <a:solidFill>
                  <a:schemeClr val="tx1"/>
                </a:solidFill>
              </a:rPr>
              <a:t>4</a:t>
            </a:r>
          </a:p>
        </p:txBody>
      </p:sp>
      <p:sp>
        <p:nvSpPr>
          <p:cNvPr id="19" name="TextBox 18"/>
          <p:cNvSpPr txBox="1"/>
          <p:nvPr/>
        </p:nvSpPr>
        <p:spPr>
          <a:xfrm>
            <a:off x="2508707" y="4456837"/>
            <a:ext cx="389851" cy="584775"/>
          </a:xfrm>
          <a:prstGeom prst="rect">
            <a:avLst/>
          </a:prstGeom>
          <a:noFill/>
        </p:spPr>
        <p:txBody>
          <a:bodyPr wrap="none" rtlCol="0">
            <a:spAutoFit/>
          </a:bodyPr>
          <a:lstStyle/>
          <a:p>
            <a:r>
              <a:rPr lang="en-US" dirty="0">
                <a:solidFill>
                  <a:schemeClr val="tx1"/>
                </a:solidFill>
              </a:rPr>
              <a:t>5</a:t>
            </a:r>
          </a:p>
        </p:txBody>
      </p:sp>
      <p:sp>
        <p:nvSpPr>
          <p:cNvPr id="20" name="TextBox 19"/>
          <p:cNvSpPr txBox="1"/>
          <p:nvPr/>
        </p:nvSpPr>
        <p:spPr>
          <a:xfrm>
            <a:off x="6286530" y="4432012"/>
            <a:ext cx="389851" cy="584775"/>
          </a:xfrm>
          <a:prstGeom prst="rect">
            <a:avLst/>
          </a:prstGeom>
          <a:noFill/>
        </p:spPr>
        <p:txBody>
          <a:bodyPr wrap="none" rtlCol="0">
            <a:spAutoFit/>
          </a:bodyPr>
          <a:lstStyle/>
          <a:p>
            <a:r>
              <a:rPr lang="en-US" dirty="0">
                <a:solidFill>
                  <a:schemeClr val="tx1"/>
                </a:solidFill>
              </a:rPr>
              <a:t>7</a:t>
            </a:r>
          </a:p>
        </p:txBody>
      </p:sp>
      <p:sp>
        <p:nvSpPr>
          <p:cNvPr id="21" name="TextBox 20"/>
          <p:cNvSpPr txBox="1"/>
          <p:nvPr/>
        </p:nvSpPr>
        <p:spPr>
          <a:xfrm>
            <a:off x="4338973" y="2286000"/>
            <a:ext cx="389851" cy="584775"/>
          </a:xfrm>
          <a:prstGeom prst="rect">
            <a:avLst/>
          </a:prstGeom>
          <a:noFill/>
        </p:spPr>
        <p:txBody>
          <a:bodyPr wrap="none" rtlCol="0">
            <a:spAutoFit/>
          </a:bodyPr>
          <a:lstStyle/>
          <a:p>
            <a:r>
              <a:rPr lang="en-US" dirty="0">
                <a:solidFill>
                  <a:schemeClr val="tx1"/>
                </a:solidFill>
              </a:rPr>
              <a:t>6</a:t>
            </a:r>
          </a:p>
        </p:txBody>
      </p:sp>
    </p:spTree>
    <p:extLst>
      <p:ext uri="{BB962C8B-B14F-4D97-AF65-F5344CB8AC3E}">
        <p14:creationId xmlns:p14="http://schemas.microsoft.com/office/powerpoint/2010/main" val="3248504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3. Ontological inquiry</a:t>
            </a:r>
          </a:p>
        </p:txBody>
      </p:sp>
      <p:sp>
        <p:nvSpPr>
          <p:cNvPr id="6" name="Subtitle 5"/>
          <p:cNvSpPr>
            <a:spLocks noGrp="1"/>
          </p:cNvSpPr>
          <p:nvPr>
            <p:ph type="subTitle" idx="1"/>
          </p:nvPr>
        </p:nvSpPr>
        <p:spPr/>
        <p:txBody>
          <a:bodyPr/>
          <a:lstStyle/>
          <a:p>
            <a:r>
              <a:rPr lang="en-US" dirty="0"/>
              <a:t>OGMS:</a:t>
            </a:r>
          </a:p>
          <a:p>
            <a:r>
              <a:rPr lang="en-US" dirty="0"/>
              <a:t>Ontology for General Medical Science</a:t>
            </a:r>
          </a:p>
        </p:txBody>
      </p:sp>
      <p:sp>
        <p:nvSpPr>
          <p:cNvPr id="4" name="Slide Number Placeholder 3"/>
          <p:cNvSpPr>
            <a:spLocks noGrp="1"/>
          </p:cNvSpPr>
          <p:nvPr>
            <p:ph type="sldNum" sz="quarter" idx="10"/>
          </p:nvPr>
        </p:nvSpPr>
        <p:spPr/>
        <p:txBody>
          <a:bodyPr/>
          <a:lstStyle/>
          <a:p>
            <a:fld id="{C14BE98E-A4C6-4206-BB03-22E8467561B8}" type="slidenum">
              <a:rPr lang="en-US" smtClean="0"/>
              <a:pPr/>
              <a:t>32</a:t>
            </a:fld>
            <a:endParaRPr lang="en-US"/>
          </a:p>
        </p:txBody>
      </p:sp>
    </p:spTree>
    <p:extLst>
      <p:ext uri="{BB962C8B-B14F-4D97-AF65-F5344CB8AC3E}">
        <p14:creationId xmlns:p14="http://schemas.microsoft.com/office/powerpoint/2010/main" val="3033261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ontological approach</a:t>
            </a:r>
          </a:p>
        </p:txBody>
      </p:sp>
      <p:sp>
        <p:nvSpPr>
          <p:cNvPr id="4" name="Slide Number Placeholder 3"/>
          <p:cNvSpPr>
            <a:spLocks noGrp="1"/>
          </p:cNvSpPr>
          <p:nvPr>
            <p:ph type="sldNum" sz="quarter" idx="10"/>
          </p:nvPr>
        </p:nvSpPr>
        <p:spPr/>
        <p:txBody>
          <a:bodyPr/>
          <a:lstStyle/>
          <a:p>
            <a:fld id="{C14BE98E-A4C6-4206-BB03-22E8467561B8}" type="slidenum">
              <a:rPr lang="en-US" smtClean="0"/>
              <a:pPr/>
              <a:t>33</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grpSp>
        <p:nvGrpSpPr>
          <p:cNvPr id="39" name="Group 38">
            <a:extLst>
              <a:ext uri="{FF2B5EF4-FFF2-40B4-BE49-F238E27FC236}">
                <a16:creationId xmlns:a16="http://schemas.microsoft.com/office/drawing/2014/main" id="{7904A1D9-A986-471C-B483-FD9ED602D5B2}"/>
              </a:ext>
            </a:extLst>
          </p:cNvPr>
          <p:cNvGrpSpPr/>
          <p:nvPr/>
        </p:nvGrpSpPr>
        <p:grpSpPr>
          <a:xfrm>
            <a:off x="316098" y="3124200"/>
            <a:ext cx="3882522" cy="3470910"/>
            <a:chOff x="316098" y="3124200"/>
            <a:chExt cx="3882522" cy="3470910"/>
          </a:xfrm>
        </p:grpSpPr>
        <p:sp>
          <p:nvSpPr>
            <p:cNvPr id="16" name="Rounded Rectangle 15"/>
            <p:cNvSpPr/>
            <p:nvPr/>
          </p:nvSpPr>
          <p:spPr bwMode="auto">
            <a:xfrm>
              <a:off x="2446020" y="3124200"/>
              <a:ext cx="1752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400" dirty="0">
                  <a:solidFill>
                    <a:schemeClr val="tx1"/>
                  </a:solidFill>
                  <a:latin typeface="Times" pitchFamily="122" charset="0"/>
                </a:rPr>
                <a:t>Entity1</a:t>
              </a:r>
              <a:endParaRPr kumimoji="0" lang="en-US" sz="3400" i="0" u="none" strike="noStrike" cap="none" normalizeH="0" baseline="0" dirty="0">
                <a:ln>
                  <a:noFill/>
                </a:ln>
                <a:solidFill>
                  <a:schemeClr val="tx1"/>
                </a:solidFill>
                <a:effectLst/>
                <a:latin typeface="Times" pitchFamily="122" charset="0"/>
              </a:endParaRPr>
            </a:p>
          </p:txBody>
        </p:sp>
        <p:sp>
          <p:nvSpPr>
            <p:cNvPr id="17" name="Rounded Rectangle 16"/>
            <p:cNvSpPr/>
            <p:nvPr/>
          </p:nvSpPr>
          <p:spPr bwMode="auto">
            <a:xfrm>
              <a:off x="2195457" y="4673888"/>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Entity2</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Entity3</a:t>
              </a:r>
            </a:p>
          </p:txBody>
        </p:sp>
      </p:grpSp>
      <p:grpSp>
        <p:nvGrpSpPr>
          <p:cNvPr id="40" name="Group 39">
            <a:extLst>
              <a:ext uri="{FF2B5EF4-FFF2-40B4-BE49-F238E27FC236}">
                <a16:creationId xmlns:a16="http://schemas.microsoft.com/office/drawing/2014/main" id="{D4487A03-D7DF-49D0-9546-6341F98E2068}"/>
              </a:ext>
            </a:extLst>
          </p:cNvPr>
          <p:cNvGrpSpPr/>
          <p:nvPr/>
        </p:nvGrpSpPr>
        <p:grpSpPr>
          <a:xfrm>
            <a:off x="2068698" y="3280470"/>
            <a:ext cx="5713279" cy="2971740"/>
            <a:chOff x="2068698" y="3280470"/>
            <a:chExt cx="5713279" cy="2971740"/>
          </a:xfrm>
        </p:grpSpPr>
        <p:sp>
          <p:nvSpPr>
            <p:cNvPr id="2" name="TextBox 1"/>
            <p:cNvSpPr txBox="1"/>
            <p:nvPr/>
          </p:nvSpPr>
          <p:spPr>
            <a:xfrm>
              <a:off x="6162623" y="5358825"/>
              <a:ext cx="1619354" cy="584775"/>
            </a:xfrm>
            <a:prstGeom prst="rect">
              <a:avLst/>
            </a:prstGeom>
            <a:noFill/>
          </p:spPr>
          <p:txBody>
            <a:bodyPr wrap="none" rtlCol="0">
              <a:spAutoFit/>
            </a:bodyPr>
            <a:lstStyle/>
            <a:p>
              <a:r>
                <a:rPr lang="en-US" b="0" dirty="0">
                  <a:solidFill>
                    <a:schemeClr val="bg1"/>
                  </a:solidFill>
                </a:rPr>
                <a:t>  ‘term3’</a:t>
              </a:r>
            </a:p>
          </p:txBody>
        </p:sp>
        <p:cxnSp>
          <p:nvCxnSpPr>
            <p:cNvPr id="15" name="Straight Arrow Connector 14"/>
            <p:cNvCxnSpPr>
              <a:cxnSpLocks/>
            </p:cNvCxnSpPr>
            <p:nvPr/>
          </p:nvCxnSpPr>
          <p:spPr bwMode="auto">
            <a:xfrm>
              <a:off x="4167244" y="3505200"/>
              <a:ext cx="1928012" cy="6765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cxnSpLocks/>
            </p:cNvCxnSpPr>
            <p:nvPr/>
          </p:nvCxnSpPr>
          <p:spPr bwMode="auto">
            <a:xfrm flipV="1">
              <a:off x="3916681" y="4670078"/>
              <a:ext cx="2209951" cy="34671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cxnSpLocks/>
              <a:stCxn id="19" idx="3"/>
              <a:endCxn id="2" idx="1"/>
            </p:cNvCxnSpPr>
            <p:nvPr/>
          </p:nvCxnSpPr>
          <p:spPr bwMode="auto">
            <a:xfrm flipV="1">
              <a:off x="2068698" y="5651213"/>
              <a:ext cx="4093925" cy="600997"/>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35" name="TextBox 34">
              <a:extLst>
                <a:ext uri="{FF2B5EF4-FFF2-40B4-BE49-F238E27FC236}">
                  <a16:creationId xmlns:a16="http://schemas.microsoft.com/office/drawing/2014/main" id="{4D9D8883-4AF1-4594-81B9-DCF037D3BA85}"/>
                </a:ext>
              </a:extLst>
            </p:cNvPr>
            <p:cNvSpPr txBox="1"/>
            <p:nvPr/>
          </p:nvSpPr>
          <p:spPr>
            <a:xfrm>
              <a:off x="6158008" y="4377690"/>
              <a:ext cx="1619354" cy="584775"/>
            </a:xfrm>
            <a:prstGeom prst="rect">
              <a:avLst/>
            </a:prstGeom>
            <a:noFill/>
          </p:spPr>
          <p:txBody>
            <a:bodyPr wrap="none" rtlCol="0">
              <a:spAutoFit/>
            </a:bodyPr>
            <a:lstStyle/>
            <a:p>
              <a:r>
                <a:rPr lang="en-US" b="0" dirty="0">
                  <a:solidFill>
                    <a:schemeClr val="bg1"/>
                  </a:solidFill>
                </a:rPr>
                <a:t>  ‘term2’</a:t>
              </a:r>
            </a:p>
          </p:txBody>
        </p:sp>
        <p:sp>
          <p:nvSpPr>
            <p:cNvPr id="37" name="TextBox 36">
              <a:extLst>
                <a:ext uri="{FF2B5EF4-FFF2-40B4-BE49-F238E27FC236}">
                  <a16:creationId xmlns:a16="http://schemas.microsoft.com/office/drawing/2014/main" id="{CC6EA938-9539-40EE-9215-7B3FA80F5341}"/>
                </a:ext>
              </a:extLst>
            </p:cNvPr>
            <p:cNvSpPr txBox="1"/>
            <p:nvPr/>
          </p:nvSpPr>
          <p:spPr>
            <a:xfrm>
              <a:off x="6126632" y="3280470"/>
              <a:ext cx="1619354" cy="584775"/>
            </a:xfrm>
            <a:prstGeom prst="rect">
              <a:avLst/>
            </a:prstGeom>
            <a:noFill/>
          </p:spPr>
          <p:txBody>
            <a:bodyPr wrap="none" rtlCol="0">
              <a:spAutoFit/>
            </a:bodyPr>
            <a:lstStyle/>
            <a:p>
              <a:r>
                <a:rPr lang="en-US" b="0" dirty="0">
                  <a:solidFill>
                    <a:schemeClr val="bg1"/>
                  </a:solidFill>
                </a:rPr>
                <a:t>  ‘term1’</a:t>
              </a:r>
            </a:p>
          </p:txBody>
        </p:sp>
      </p:grpSp>
      <p:grpSp>
        <p:nvGrpSpPr>
          <p:cNvPr id="47" name="Group 46">
            <a:extLst>
              <a:ext uri="{FF2B5EF4-FFF2-40B4-BE49-F238E27FC236}">
                <a16:creationId xmlns:a16="http://schemas.microsoft.com/office/drawing/2014/main" id="{99B82160-F4D9-46AB-A290-6961A7A17839}"/>
              </a:ext>
            </a:extLst>
          </p:cNvPr>
          <p:cNvGrpSpPr/>
          <p:nvPr/>
        </p:nvGrpSpPr>
        <p:grpSpPr>
          <a:xfrm>
            <a:off x="2068698" y="3505200"/>
            <a:ext cx="4093925" cy="2747010"/>
            <a:chOff x="2068698" y="3505200"/>
            <a:chExt cx="4093925" cy="2747010"/>
          </a:xfrm>
        </p:grpSpPr>
        <p:cxnSp>
          <p:nvCxnSpPr>
            <p:cNvPr id="41" name="Straight Arrow Connector 40">
              <a:extLst>
                <a:ext uri="{FF2B5EF4-FFF2-40B4-BE49-F238E27FC236}">
                  <a16:creationId xmlns:a16="http://schemas.microsoft.com/office/drawing/2014/main" id="{499D3B5A-1EA7-4757-866A-0F39C50A7F10}"/>
                </a:ext>
              </a:extLst>
            </p:cNvPr>
            <p:cNvCxnSpPr>
              <a:cxnSpLocks/>
              <a:stCxn id="16" idx="3"/>
              <a:endCxn id="2" idx="1"/>
            </p:cNvCxnSpPr>
            <p:nvPr/>
          </p:nvCxnSpPr>
          <p:spPr bwMode="auto">
            <a:xfrm>
              <a:off x="4198620" y="3505200"/>
              <a:ext cx="1964003" cy="2146013"/>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9A42F8EB-8149-46A3-A82C-C31021759BED}"/>
                </a:ext>
              </a:extLst>
            </p:cNvPr>
            <p:cNvCxnSpPr>
              <a:cxnSpLocks/>
              <a:stCxn id="19" idx="3"/>
            </p:cNvCxnSpPr>
            <p:nvPr/>
          </p:nvCxnSpPr>
          <p:spPr bwMode="auto">
            <a:xfrm flipV="1">
              <a:off x="2068698" y="4699575"/>
              <a:ext cx="4026558" cy="155263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spTree>
    <p:extLst>
      <p:ext uri="{BB962C8B-B14F-4D97-AF65-F5344CB8AC3E}">
        <p14:creationId xmlns:p14="http://schemas.microsoft.com/office/powerpoint/2010/main" val="9066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4" name="AutoShape 26"/>
          <p:cNvSpPr>
            <a:spLocks noGrp="1" noChangeArrowheads="1"/>
          </p:cNvSpPr>
          <p:nvPr>
            <p:ph type="title"/>
          </p:nvPr>
        </p:nvSpPr>
        <p:spPr>
          <a:xfrm>
            <a:off x="255587" y="793252"/>
            <a:ext cx="8632825" cy="730748"/>
          </a:xfrm>
        </p:spPr>
        <p:txBody>
          <a:bodyPr/>
          <a:lstStyle/>
          <a:p>
            <a:pPr eaLnBrk="1" hangingPunct="1"/>
            <a:r>
              <a:rPr lang="en-US" altLang="en-US" dirty="0"/>
              <a:t>What happens in the body</a:t>
            </a:r>
            <a:endParaRPr lang="en-US" altLang="en-US" sz="2000" dirty="0"/>
          </a:p>
        </p:txBody>
      </p:sp>
      <p:sp>
        <p:nvSpPr>
          <p:cNvPr id="29716" name="Rectangle 33"/>
          <p:cNvSpPr>
            <a:spLocks noChangeArrowheads="1"/>
          </p:cNvSpPr>
          <p:nvPr/>
        </p:nvSpPr>
        <p:spPr bwMode="auto">
          <a:xfrm>
            <a:off x="381000" y="625858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dirty="0" err="1">
                <a:solidFill>
                  <a:schemeClr val="bg1"/>
                </a:solidFill>
              </a:rPr>
              <a:t>Scheuermann</a:t>
            </a:r>
            <a:r>
              <a:rPr lang="en-US" altLang="en-US" sz="1400" b="0" dirty="0">
                <a:solidFill>
                  <a:schemeClr val="bg1"/>
                </a:solidFill>
              </a:rPr>
              <a:t> R, Ceusters W, Smith B. Toward an Ontological Treatment of Disease and Diagnosis. 2009 AMIA Summit on Translational Bioinformatics, San Francisco, California, March 15-17, 2009;: 116-120.</a:t>
            </a:r>
          </a:p>
        </p:txBody>
      </p:sp>
      <p:pic>
        <p:nvPicPr>
          <p:cNvPr id="44" name="Picture 3" descr="Big Picture v3"/>
          <p:cNvPicPr>
            <a:picLocks noChangeAspect="1" noChangeArrowheads="1"/>
          </p:cNvPicPr>
          <p:nvPr/>
        </p:nvPicPr>
        <p:blipFill>
          <a:blip r:embed="rId3">
            <a:extLst>
              <a:ext uri="{28A0092B-C50C-407E-A947-70E740481C1C}">
                <a14:useLocalDpi xmlns:a14="http://schemas.microsoft.com/office/drawing/2010/main" val="0"/>
              </a:ext>
            </a:extLst>
          </a:blip>
          <a:srcRect l="2499" t="7011" r="4861" b="8989"/>
          <a:stretch>
            <a:fillRect/>
          </a:stretch>
        </p:blipFill>
        <p:spPr bwMode="auto">
          <a:xfrm>
            <a:off x="236094" y="1532859"/>
            <a:ext cx="8652318" cy="477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36094" y="1532859"/>
            <a:ext cx="8652318" cy="2429541"/>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61E457B4-AF43-416B-8586-73301752CAF9}"/>
              </a:ext>
            </a:extLst>
          </p:cNvPr>
          <p:cNvSpPr>
            <a:spLocks noGrp="1"/>
          </p:cNvSpPr>
          <p:nvPr>
            <p:ph type="sldNum" sz="quarter" idx="10"/>
          </p:nvPr>
        </p:nvSpPr>
        <p:spPr/>
        <p:txBody>
          <a:bodyPr/>
          <a:lstStyle/>
          <a:p>
            <a:fld id="{C14BE98E-A4C6-4206-BB03-22E8467561B8}" type="slidenum">
              <a:rPr lang="en-US" smtClean="0"/>
              <a:pPr/>
              <a:t>34</a:t>
            </a:fld>
            <a:endParaRPr lang="en-US"/>
          </a:p>
        </p:txBody>
      </p:sp>
    </p:spTree>
    <p:extLst>
      <p:ext uri="{BB962C8B-B14F-4D97-AF65-F5344CB8AC3E}">
        <p14:creationId xmlns:p14="http://schemas.microsoft.com/office/powerpoint/2010/main" val="3085736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5A53-B367-4563-B0DD-F22231F7214F}"/>
              </a:ext>
            </a:extLst>
          </p:cNvPr>
          <p:cNvSpPr>
            <a:spLocks noGrp="1"/>
          </p:cNvSpPr>
          <p:nvPr>
            <p:ph type="title"/>
          </p:nvPr>
        </p:nvSpPr>
        <p:spPr/>
        <p:txBody>
          <a:bodyPr/>
          <a:lstStyle/>
          <a:p>
            <a:r>
              <a:rPr lang="en-US" dirty="0"/>
              <a:t>Bodily features</a:t>
            </a:r>
          </a:p>
        </p:txBody>
      </p:sp>
      <p:sp>
        <p:nvSpPr>
          <p:cNvPr id="3" name="Content Placeholder 2">
            <a:extLst>
              <a:ext uri="{FF2B5EF4-FFF2-40B4-BE49-F238E27FC236}">
                <a16:creationId xmlns:a16="http://schemas.microsoft.com/office/drawing/2014/main" id="{E16414AE-69AC-4FA3-8AD5-DBA784C4AA1A}"/>
              </a:ext>
            </a:extLst>
          </p:cNvPr>
          <p:cNvSpPr>
            <a:spLocks noGrp="1"/>
          </p:cNvSpPr>
          <p:nvPr>
            <p:ph idx="1"/>
          </p:nvPr>
        </p:nvSpPr>
        <p:spPr>
          <a:xfrm>
            <a:off x="228600" y="1600200"/>
            <a:ext cx="8686800" cy="4953000"/>
          </a:xfrm>
        </p:spPr>
        <p:txBody>
          <a:bodyPr/>
          <a:lstStyle/>
          <a:p>
            <a:pPr>
              <a:buFont typeface="Arial" panose="020B0604020202020204" pitchFamily="34" charset="0"/>
              <a:buChar char="•"/>
            </a:pPr>
            <a:r>
              <a:rPr lang="en-US" sz="2200" b="1" u="sng" dirty="0"/>
              <a:t>Bodily component</a:t>
            </a:r>
            <a:r>
              <a:rPr lang="en-US" sz="2200" dirty="0"/>
              <a:t>:</a:t>
            </a:r>
          </a:p>
          <a:p>
            <a:pPr lvl="1">
              <a:buFont typeface="Arial" panose="020B0604020202020204" pitchFamily="34" charset="0"/>
              <a:buChar char="•"/>
            </a:pPr>
            <a:r>
              <a:rPr lang="en-US" sz="2200" dirty="0"/>
              <a:t>Your heart, your liver, a bacterium inside you</a:t>
            </a:r>
          </a:p>
          <a:p>
            <a:pPr lvl="1">
              <a:buFont typeface="Arial" panose="020B0604020202020204" pitchFamily="34" charset="0"/>
              <a:buChar char="•"/>
            </a:pPr>
            <a:r>
              <a:rPr lang="en-US" sz="2200" dirty="0"/>
              <a:t>Your left nostril, the lumen of your stomach</a:t>
            </a:r>
          </a:p>
          <a:p>
            <a:pPr lvl="1">
              <a:buFont typeface="Arial" panose="020B0604020202020204" pitchFamily="34" charset="0"/>
              <a:buChar char="•"/>
            </a:pPr>
            <a:r>
              <a:rPr lang="en-US" sz="2200" dirty="0"/>
              <a:t>…</a:t>
            </a:r>
          </a:p>
          <a:p>
            <a:pPr>
              <a:buFont typeface="Arial" panose="020B0604020202020204" pitchFamily="34" charset="0"/>
              <a:buChar char="•"/>
            </a:pPr>
            <a:r>
              <a:rPr lang="en-US" sz="2200" b="1" u="sng" dirty="0"/>
              <a:t>Bodily quality</a:t>
            </a:r>
            <a:r>
              <a:rPr lang="en-US" sz="2200" dirty="0"/>
              <a:t>:</a:t>
            </a:r>
          </a:p>
          <a:p>
            <a:pPr lvl="1">
              <a:buFont typeface="Arial" panose="020B0604020202020204" pitchFamily="34" charset="0"/>
              <a:buChar char="•"/>
            </a:pPr>
            <a:r>
              <a:rPr lang="en-US" sz="2200" dirty="0"/>
              <a:t>Your body temperature, your height</a:t>
            </a:r>
          </a:p>
          <a:p>
            <a:pPr lvl="1">
              <a:buFont typeface="Arial" panose="020B0604020202020204" pitchFamily="34" charset="0"/>
              <a:buChar char="•"/>
            </a:pPr>
            <a:r>
              <a:rPr lang="en-US" sz="2200" dirty="0"/>
              <a:t>The size of a tumor</a:t>
            </a:r>
          </a:p>
          <a:p>
            <a:pPr lvl="1">
              <a:buFont typeface="Arial" panose="020B0604020202020204" pitchFamily="34" charset="0"/>
              <a:buChar char="•"/>
            </a:pPr>
            <a:r>
              <a:rPr lang="en-US" sz="2200" dirty="0"/>
              <a:t>…</a:t>
            </a:r>
          </a:p>
          <a:p>
            <a:pPr>
              <a:buFont typeface="Arial" panose="020B0604020202020204" pitchFamily="34" charset="0"/>
              <a:buChar char="•"/>
            </a:pPr>
            <a:r>
              <a:rPr lang="en-US" sz="2200" b="1" u="sng" dirty="0"/>
              <a:t>Bodily process</a:t>
            </a:r>
            <a:r>
              <a:rPr lang="en-US" sz="2200" dirty="0"/>
              <a:t>:</a:t>
            </a:r>
          </a:p>
          <a:p>
            <a:pPr lvl="1">
              <a:buFont typeface="Arial" panose="020B0604020202020204" pitchFamily="34" charset="0"/>
              <a:buChar char="•"/>
            </a:pPr>
            <a:r>
              <a:rPr lang="en-US" sz="2200" dirty="0"/>
              <a:t>The beating of your heart, your respiration, your thinking</a:t>
            </a:r>
          </a:p>
          <a:p>
            <a:pPr lvl="1">
              <a:buFont typeface="Arial" panose="020B0604020202020204" pitchFamily="34" charset="0"/>
              <a:buChar char="•"/>
            </a:pPr>
            <a:r>
              <a:rPr lang="en-US" sz="2200" dirty="0"/>
              <a:t>The growth of bacteria inside you, sneezing, the development of a tumor.</a:t>
            </a:r>
          </a:p>
          <a:p>
            <a:pPr lvl="1">
              <a:buFont typeface="Arial" panose="020B0604020202020204" pitchFamily="34" charset="0"/>
              <a:buChar char="•"/>
            </a:pPr>
            <a:r>
              <a:rPr lang="en-US" sz="2200" dirty="0"/>
              <a:t>…</a:t>
            </a:r>
          </a:p>
        </p:txBody>
      </p:sp>
      <p:sp>
        <p:nvSpPr>
          <p:cNvPr id="4" name="Slide Number Placeholder 3">
            <a:extLst>
              <a:ext uri="{FF2B5EF4-FFF2-40B4-BE49-F238E27FC236}">
                <a16:creationId xmlns:a16="http://schemas.microsoft.com/office/drawing/2014/main" id="{D0F465D7-5BBB-4C01-AC38-BBFC8CF5107D}"/>
              </a:ext>
            </a:extLst>
          </p:cNvPr>
          <p:cNvSpPr>
            <a:spLocks noGrp="1"/>
          </p:cNvSpPr>
          <p:nvPr>
            <p:ph type="sldNum" sz="quarter" idx="10"/>
          </p:nvPr>
        </p:nvSpPr>
        <p:spPr/>
        <p:txBody>
          <a:bodyPr/>
          <a:lstStyle/>
          <a:p>
            <a:fld id="{C14BE98E-A4C6-4206-BB03-22E8467561B8}" type="slidenum">
              <a:rPr lang="en-US" smtClean="0"/>
              <a:pPr/>
              <a:t>35</a:t>
            </a:fld>
            <a:endParaRPr lang="en-US"/>
          </a:p>
        </p:txBody>
      </p:sp>
    </p:spTree>
    <p:extLst>
      <p:ext uri="{BB962C8B-B14F-4D97-AF65-F5344CB8AC3E}">
        <p14:creationId xmlns:p14="http://schemas.microsoft.com/office/powerpoint/2010/main" val="2411880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dirty="0"/>
              <a:t>The biological perspective of OGMS</a:t>
            </a:r>
            <a:br>
              <a:rPr lang="en-US" dirty="0"/>
            </a:br>
            <a:br>
              <a:rPr lang="en-US" dirty="0"/>
            </a:br>
            <a:r>
              <a:rPr lang="en-US" sz="3200" b="1" dirty="0"/>
              <a:t>Disorder / Disease / Disease course</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36</a:t>
            </a:fld>
            <a:endParaRPr lang="en-US"/>
          </a:p>
        </p:txBody>
      </p:sp>
      <p:grpSp>
        <p:nvGrpSpPr>
          <p:cNvPr id="2" name="Group 1"/>
          <p:cNvGrpSpPr/>
          <p:nvPr/>
        </p:nvGrpSpPr>
        <p:grpSpPr>
          <a:xfrm>
            <a:off x="686305" y="2566482"/>
            <a:ext cx="8229095" cy="3605718"/>
            <a:chOff x="686305" y="2566482"/>
            <a:chExt cx="8229095" cy="3605718"/>
          </a:xfrm>
        </p:grpSpPr>
        <p:sp>
          <p:nvSpPr>
            <p:cNvPr id="8" name="Oval 7"/>
            <p:cNvSpPr/>
            <p:nvPr/>
          </p:nvSpPr>
          <p:spPr bwMode="auto">
            <a:xfrm>
              <a:off x="2590800" y="3429000"/>
              <a:ext cx="3962400" cy="2743200"/>
            </a:xfrm>
            <a:prstGeom prst="ellipse">
              <a:avLst/>
            </a:prstGeom>
            <a:solidFill>
              <a:schemeClr val="accent2">
                <a:lumMod val="60000"/>
                <a:lumOff val="40000"/>
                <a:alpha val="50196"/>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4343400" y="3733801"/>
              <a:ext cx="1600200" cy="1066800"/>
            </a:xfrm>
            <a:prstGeom prst="ellipse">
              <a:avLst/>
            </a:prstGeom>
            <a:solidFill>
              <a:srgbClr val="1FE115">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3467100" y="3429000"/>
              <a:ext cx="2628900" cy="1524000"/>
            </a:xfrm>
            <a:prstGeom prst="ellipse">
              <a:avLst/>
            </a:prstGeom>
            <a:solidFill>
              <a:srgbClr val="00B0F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686305" y="5105400"/>
              <a:ext cx="1620957" cy="584775"/>
            </a:xfrm>
            <a:prstGeom prst="rect">
              <a:avLst/>
            </a:prstGeom>
            <a:noFill/>
          </p:spPr>
          <p:txBody>
            <a:bodyPr wrap="none" rtlCol="0">
              <a:spAutoFit/>
            </a:bodyPr>
            <a:lstStyle/>
            <a:p>
              <a:r>
                <a:rPr lang="en-US" b="0" dirty="0">
                  <a:solidFill>
                    <a:schemeClr val="bg1"/>
                  </a:solidFill>
                </a:rPr>
                <a:t>Disorder</a:t>
              </a:r>
            </a:p>
          </p:txBody>
        </p:sp>
        <p:sp>
          <p:nvSpPr>
            <p:cNvPr id="12" name="TextBox 11"/>
            <p:cNvSpPr txBox="1"/>
            <p:nvPr/>
          </p:nvSpPr>
          <p:spPr>
            <a:xfrm>
              <a:off x="6276303" y="2948107"/>
              <a:ext cx="2639097" cy="1815882"/>
            </a:xfrm>
            <a:prstGeom prst="rect">
              <a:avLst/>
            </a:prstGeom>
            <a:noFill/>
          </p:spPr>
          <p:txBody>
            <a:bodyPr wrap="square" rtlCol="0">
              <a:spAutoFit/>
            </a:bodyPr>
            <a:lstStyle/>
            <a:p>
              <a:r>
                <a:rPr lang="en-US" b="0" dirty="0">
                  <a:solidFill>
                    <a:schemeClr val="bg1"/>
                  </a:solidFill>
                </a:rPr>
                <a:t>Disease</a:t>
              </a:r>
            </a:p>
            <a:p>
              <a:r>
                <a:rPr lang="en-US" b="0" dirty="0">
                  <a:solidFill>
                    <a:schemeClr val="bg1"/>
                  </a:solidFill>
                </a:rPr>
                <a:t>Course</a:t>
              </a:r>
            </a:p>
            <a:p>
              <a:r>
                <a:rPr lang="en-US" sz="2400" b="0" dirty="0">
                  <a:solidFill>
                    <a:schemeClr val="bg1"/>
                  </a:solidFill>
                </a:rPr>
                <a:t>(pathological</a:t>
              </a:r>
            </a:p>
            <a:p>
              <a:r>
                <a:rPr lang="en-US" sz="2400" b="0" dirty="0">
                  <a:solidFill>
                    <a:schemeClr val="bg1"/>
                  </a:solidFill>
                </a:rPr>
                <a:t>processes)</a:t>
              </a:r>
            </a:p>
          </p:txBody>
        </p:sp>
        <p:sp>
          <p:nvSpPr>
            <p:cNvPr id="13" name="TextBox 12"/>
            <p:cNvSpPr txBox="1"/>
            <p:nvPr/>
          </p:nvSpPr>
          <p:spPr>
            <a:xfrm>
              <a:off x="3104240" y="2566482"/>
              <a:ext cx="1463862" cy="584775"/>
            </a:xfrm>
            <a:prstGeom prst="rect">
              <a:avLst/>
            </a:prstGeom>
            <a:noFill/>
          </p:spPr>
          <p:txBody>
            <a:bodyPr wrap="none" rtlCol="0">
              <a:spAutoFit/>
            </a:bodyPr>
            <a:lstStyle/>
            <a:p>
              <a:r>
                <a:rPr lang="en-US" b="0" dirty="0">
                  <a:solidFill>
                    <a:schemeClr val="bg1"/>
                  </a:solidFill>
                </a:rPr>
                <a:t>Disease</a:t>
              </a:r>
            </a:p>
          </p:txBody>
        </p:sp>
        <p:cxnSp>
          <p:nvCxnSpPr>
            <p:cNvPr id="3" name="Straight Arrow Connector 2"/>
            <p:cNvCxnSpPr>
              <a:stCxn id="11" idx="0"/>
              <a:endCxn id="8" idx="2"/>
            </p:cNvCxnSpPr>
            <p:nvPr/>
          </p:nvCxnSpPr>
          <p:spPr bwMode="auto">
            <a:xfrm flipV="1">
              <a:off x="1496784" y="4800600"/>
              <a:ext cx="1094016" cy="304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2" name="Straight Arrow Connector 21"/>
            <p:cNvCxnSpPr>
              <a:stCxn id="13" idx="2"/>
              <a:endCxn id="10" idx="1"/>
            </p:cNvCxnSpPr>
            <p:nvPr/>
          </p:nvCxnSpPr>
          <p:spPr bwMode="auto">
            <a:xfrm>
              <a:off x="3836171" y="3151257"/>
              <a:ext cx="15922" cy="50092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4" name="Straight Arrow Connector 23"/>
            <p:cNvCxnSpPr/>
            <p:nvPr/>
          </p:nvCxnSpPr>
          <p:spPr bwMode="auto">
            <a:xfrm flipH="1">
              <a:off x="5791201" y="3886200"/>
              <a:ext cx="992525" cy="334252"/>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grpSp>
      <p:sp>
        <p:nvSpPr>
          <p:cNvPr id="31" name="Rectangle 30"/>
          <p:cNvSpPr/>
          <p:nvPr/>
        </p:nvSpPr>
        <p:spPr>
          <a:xfrm>
            <a:off x="1524000" y="6350913"/>
            <a:ext cx="7620000" cy="430887"/>
          </a:xfrm>
          <a:prstGeom prst="rect">
            <a:avLst/>
          </a:prstGeom>
        </p:spPr>
        <p:txBody>
          <a:bodyPr wrap="square">
            <a:spAutoFit/>
          </a:bodyPr>
          <a:lstStyle/>
          <a:p>
            <a:pPr algn="r"/>
            <a:r>
              <a:rPr lang="en-US" sz="1100" b="0" dirty="0" err="1">
                <a:solidFill>
                  <a:schemeClr val="bg1"/>
                </a:solidFill>
              </a:rPr>
              <a:t>Scheuermann</a:t>
            </a:r>
            <a:r>
              <a:rPr lang="en-US" sz="1100" b="0" dirty="0">
                <a:solidFill>
                  <a:schemeClr val="bg1"/>
                </a:solidFill>
              </a:rPr>
              <a:t> R, Ceusters W, Smith B. </a:t>
            </a:r>
            <a:r>
              <a:rPr lang="en-US" sz="1100" b="0" i="1" dirty="0">
                <a:solidFill>
                  <a:schemeClr val="bg1"/>
                </a:solidFill>
              </a:rPr>
              <a:t>Toward an Ontological Treatment of Disease and Diagnosis</a:t>
            </a:r>
            <a:r>
              <a:rPr lang="en-US" sz="1100" b="0" dirty="0">
                <a:solidFill>
                  <a:schemeClr val="bg1"/>
                </a:solidFill>
              </a:rPr>
              <a:t>. 2009 AMIA Summit on Translational Bioinformatics, San Francisco, California, March 15-17, 2009;: 116-120. </a:t>
            </a:r>
            <a:r>
              <a:rPr lang="en-US" sz="1100" b="0" dirty="0" err="1">
                <a:solidFill>
                  <a:schemeClr val="bg1"/>
                </a:solidFill>
              </a:rPr>
              <a:t>Omnipress</a:t>
            </a:r>
            <a:r>
              <a:rPr lang="en-US" sz="1100" b="0" dirty="0">
                <a:solidFill>
                  <a:schemeClr val="bg1"/>
                </a:solidFill>
              </a:rPr>
              <a:t> ISBN:0-9647743-7-2</a:t>
            </a:r>
          </a:p>
        </p:txBody>
      </p:sp>
    </p:spTree>
    <p:extLst>
      <p:ext uri="{BB962C8B-B14F-4D97-AF65-F5344CB8AC3E}">
        <p14:creationId xmlns:p14="http://schemas.microsoft.com/office/powerpoint/2010/main" val="2308794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OGMS definitions</a:t>
            </a:r>
          </a:p>
        </p:txBody>
      </p:sp>
      <p:graphicFrame>
        <p:nvGraphicFramePr>
          <p:cNvPr id="4" name="Table 3"/>
          <p:cNvGraphicFramePr>
            <a:graphicFrameLocks noGrp="1"/>
          </p:cNvGraphicFramePr>
          <p:nvPr>
            <p:extLst>
              <p:ext uri="{D42A27DB-BD31-4B8C-83A1-F6EECF244321}">
                <p14:modId xmlns:p14="http://schemas.microsoft.com/office/powerpoint/2010/main" val="2044311568"/>
              </p:ext>
            </p:extLst>
          </p:nvPr>
        </p:nvGraphicFramePr>
        <p:xfrm>
          <a:off x="457199" y="1676400"/>
          <a:ext cx="8229601" cy="2468880"/>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a:t>
                      </a:r>
                      <a:r>
                        <a:rPr lang="en-US" sz="1800" dirty="0">
                          <a:solidFill>
                            <a:srgbClr val="FFFF00"/>
                          </a:solidFill>
                          <a:effectLst/>
                          <a:latin typeface="Cambria" panose="02040503050406030204" pitchFamily="18" charset="0"/>
                        </a:rPr>
                        <a:t> combination of physical components</a:t>
                      </a:r>
                      <a:r>
                        <a:rPr lang="en-US" sz="1800" dirty="0">
                          <a:solidFill>
                            <a:schemeClr val="bg1"/>
                          </a:solidFill>
                          <a:effectLst/>
                          <a:latin typeface="Cambria" panose="02040503050406030204" pitchFamily="18" charset="0"/>
                        </a:rPr>
                        <a:t>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a:t>
                      </a:r>
                      <a:r>
                        <a:rPr lang="en-US" sz="1800" dirty="0">
                          <a:solidFill>
                            <a:srgbClr val="FFFF00"/>
                          </a:solidFill>
                          <a:effectLst/>
                          <a:latin typeface="Cambria" panose="02040503050406030204" pitchFamily="18" charset="0"/>
                        </a:rPr>
                        <a:t>DISPOSITION</a:t>
                      </a:r>
                      <a:r>
                        <a:rPr lang="en-US" sz="1800" dirty="0">
                          <a:solidFill>
                            <a:schemeClr val="bg1"/>
                          </a:solidFill>
                          <a:effectLst/>
                          <a:latin typeface="Cambria" panose="02040503050406030204" pitchFamily="18" charset="0"/>
                        </a:rPr>
                        <a:t>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PATHOLOGICAL </a:t>
                      </a:r>
                      <a:r>
                        <a:rPr lang="en-US" sz="1800" dirty="0" err="1">
                          <a:solidFill>
                            <a:schemeClr val="bg1"/>
                          </a:solidFill>
                          <a:effectLst/>
                          <a:latin typeface="Cambria" panose="02040503050406030204" pitchFamily="18" charset="0"/>
                        </a:rPr>
                        <a:t>PROCESSes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a:t>
                      </a: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totality of all </a:t>
                      </a:r>
                      <a:r>
                        <a:rPr lang="en-US" sz="1800" dirty="0" err="1">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through which a given DISEASE instance is </a:t>
                      </a: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realized</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a:t>
                      </a:r>
                    </a:p>
                  </a:txBody>
                  <a:tcPr>
                    <a:noFill/>
                  </a:tcPr>
                </a:tc>
                <a:extLst>
                  <a:ext uri="{0D108BD9-81ED-4DB2-BD59-A6C34878D82A}">
                    <a16:rowId xmlns:a16="http://schemas.microsoft.com/office/drawing/2014/main" val="10002"/>
                  </a:ext>
                </a:extLst>
              </a:tr>
            </a:tbl>
          </a:graphicData>
        </a:graphic>
      </p:graphicFrame>
      <p:sp>
        <p:nvSpPr>
          <p:cNvPr id="6" name="Rectangle 5"/>
          <p:cNvSpPr/>
          <p:nvPr/>
        </p:nvSpPr>
        <p:spPr>
          <a:xfrm>
            <a:off x="1524000" y="6350913"/>
            <a:ext cx="7620000" cy="430887"/>
          </a:xfrm>
          <a:prstGeom prst="rect">
            <a:avLst/>
          </a:prstGeom>
        </p:spPr>
        <p:txBody>
          <a:bodyPr wrap="square">
            <a:spAutoFit/>
          </a:bodyPr>
          <a:lstStyle/>
          <a:p>
            <a:pPr algn="r"/>
            <a:r>
              <a:rPr lang="en-US" sz="1100" b="0" dirty="0" err="1">
                <a:solidFill>
                  <a:schemeClr val="bg1"/>
                </a:solidFill>
              </a:rPr>
              <a:t>Scheuermann</a:t>
            </a:r>
            <a:r>
              <a:rPr lang="en-US" sz="1100" b="0" dirty="0">
                <a:solidFill>
                  <a:schemeClr val="bg1"/>
                </a:solidFill>
              </a:rPr>
              <a:t> R, Ceusters W, Smith B. </a:t>
            </a:r>
            <a:r>
              <a:rPr lang="en-US" sz="1100" b="0" i="1" dirty="0">
                <a:solidFill>
                  <a:schemeClr val="bg1"/>
                </a:solidFill>
              </a:rPr>
              <a:t>Toward an Ontological Treatment of Disease and Diagnosis</a:t>
            </a:r>
            <a:r>
              <a:rPr lang="en-US" sz="1100" b="0" dirty="0">
                <a:solidFill>
                  <a:schemeClr val="bg1"/>
                </a:solidFill>
              </a:rPr>
              <a:t>. 2009 AMIA Summit on Translational Bioinformatics, San Francisco, California, March 15-17, 2009;: 116-120. </a:t>
            </a:r>
            <a:r>
              <a:rPr lang="en-US" sz="1100" b="0" dirty="0" err="1">
                <a:solidFill>
                  <a:schemeClr val="bg1"/>
                </a:solidFill>
              </a:rPr>
              <a:t>Omnipress</a:t>
            </a:r>
            <a:r>
              <a:rPr lang="en-US" sz="1100" b="0" dirty="0">
                <a:solidFill>
                  <a:schemeClr val="bg1"/>
                </a:solidFill>
              </a:rPr>
              <a:t> ISBN:0-9647743-7-2</a:t>
            </a:r>
          </a:p>
        </p:txBody>
      </p:sp>
      <p:pic>
        <p:nvPicPr>
          <p:cNvPr id="5" name="Picture 4">
            <a:extLst>
              <a:ext uri="{FF2B5EF4-FFF2-40B4-BE49-F238E27FC236}">
                <a16:creationId xmlns:a16="http://schemas.microsoft.com/office/drawing/2014/main" id="{FF760BF8-547B-4D8E-AAE5-F8950B6A5B5E}"/>
              </a:ext>
            </a:extLst>
          </p:cNvPr>
          <p:cNvPicPr>
            <a:picLocks noChangeAspect="1"/>
          </p:cNvPicPr>
          <p:nvPr/>
        </p:nvPicPr>
        <p:blipFill>
          <a:blip r:embed="rId2"/>
          <a:stretch>
            <a:fillRect/>
          </a:stretch>
        </p:blipFill>
        <p:spPr>
          <a:xfrm>
            <a:off x="2514600" y="4297680"/>
            <a:ext cx="3810183" cy="1682023"/>
          </a:xfrm>
          <a:prstGeom prst="rect">
            <a:avLst/>
          </a:prstGeom>
        </p:spPr>
      </p:pic>
      <p:sp>
        <p:nvSpPr>
          <p:cNvPr id="7" name="Slide Number Placeholder 6">
            <a:extLst>
              <a:ext uri="{FF2B5EF4-FFF2-40B4-BE49-F238E27FC236}">
                <a16:creationId xmlns:a16="http://schemas.microsoft.com/office/drawing/2014/main" id="{5B543E02-58BD-41E7-84D9-024065D12056}"/>
              </a:ext>
            </a:extLst>
          </p:cNvPr>
          <p:cNvSpPr>
            <a:spLocks noGrp="1"/>
          </p:cNvSpPr>
          <p:nvPr>
            <p:ph type="sldNum" sz="quarter" idx="10"/>
          </p:nvPr>
        </p:nvSpPr>
        <p:spPr/>
        <p:txBody>
          <a:bodyPr/>
          <a:lstStyle/>
          <a:p>
            <a:fld id="{C14BE98E-A4C6-4206-BB03-22E8467561B8}" type="slidenum">
              <a:rPr lang="en-US" smtClean="0"/>
              <a:pPr/>
              <a:t>37</a:t>
            </a:fld>
            <a:endParaRPr lang="en-US"/>
          </a:p>
        </p:txBody>
      </p:sp>
    </p:spTree>
    <p:extLst>
      <p:ext uri="{BB962C8B-B14F-4D97-AF65-F5344CB8AC3E}">
        <p14:creationId xmlns:p14="http://schemas.microsoft.com/office/powerpoint/2010/main" val="375387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AutoShape 4"/>
          <p:cNvSpPr>
            <a:spLocks noGrp="1" noChangeArrowheads="1"/>
          </p:cNvSpPr>
          <p:nvPr>
            <p:ph type="title"/>
          </p:nvPr>
        </p:nvSpPr>
        <p:spPr/>
        <p:txBody>
          <a:bodyPr/>
          <a:lstStyle/>
          <a:p>
            <a:pPr eaLnBrk="1" hangingPunct="1"/>
            <a:r>
              <a:rPr lang="en-US" altLang="en-US"/>
              <a:t>Foundational Terms (1)</a:t>
            </a:r>
          </a:p>
        </p:txBody>
      </p:sp>
      <p:sp>
        <p:nvSpPr>
          <p:cNvPr id="93186" name="Rectangle 3"/>
          <p:cNvSpPr>
            <a:spLocks noGrp="1" noChangeArrowheads="1"/>
          </p:cNvSpPr>
          <p:nvPr>
            <p:ph idx="1"/>
          </p:nvPr>
        </p:nvSpPr>
        <p:spPr>
          <a:xfrm>
            <a:off x="228600" y="1676400"/>
            <a:ext cx="6553200" cy="4953000"/>
          </a:xfrm>
          <a:noFill/>
        </p:spPr>
        <p:txBody>
          <a:bodyPr/>
          <a:lstStyle/>
          <a:p>
            <a:pPr algn="just" eaLnBrk="1" hangingPunct="1">
              <a:spcAft>
                <a:spcPts val="300"/>
              </a:spcAft>
            </a:pPr>
            <a:r>
              <a:rPr lang="en-US" altLang="en-US" sz="2800" b="1" u="sng" dirty="0"/>
              <a:t>Disorder</a:t>
            </a:r>
            <a:r>
              <a:rPr lang="en-US" altLang="en-US" sz="2800" dirty="0"/>
              <a:t> =def. – A causally linked combination of </a:t>
            </a:r>
            <a:r>
              <a:rPr lang="en-US" altLang="en-US" sz="2800" b="1" dirty="0"/>
              <a:t>physical components of the extended organism </a:t>
            </a:r>
            <a:r>
              <a:rPr lang="en-US" altLang="en-US" sz="2800" dirty="0"/>
              <a:t>that is </a:t>
            </a:r>
          </a:p>
          <a:p>
            <a:pPr lvl="1" algn="just" eaLnBrk="1" hangingPunct="1">
              <a:spcAft>
                <a:spcPts val="300"/>
              </a:spcAft>
            </a:pPr>
            <a:r>
              <a:rPr lang="en-US" altLang="en-US" sz="2400" dirty="0"/>
              <a:t>(a) clinically abnormal and </a:t>
            </a:r>
          </a:p>
          <a:p>
            <a:pPr lvl="1" algn="just" eaLnBrk="1" hangingPunct="1">
              <a:spcAft>
                <a:spcPts val="300"/>
              </a:spcAft>
            </a:pPr>
            <a:r>
              <a:rPr lang="en-US" altLang="en-US" sz="2400" dirty="0"/>
              <a:t>(b) maximal, in the sense that it is not a part of some larger such combination. </a:t>
            </a:r>
          </a:p>
        </p:txBody>
      </p:sp>
      <p:pic>
        <p:nvPicPr>
          <p:cNvPr id="4" name="Picture 4" descr="Big Picture v3">
            <a:extLst>
              <a:ext uri="{FF2B5EF4-FFF2-40B4-BE49-F238E27FC236}">
                <a16:creationId xmlns:a16="http://schemas.microsoft.com/office/drawing/2014/main" id="{4876388E-41BF-45A1-9714-89ED7D5C9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787" t="21719" r="71461" b="51324"/>
          <a:stretch>
            <a:fillRect/>
          </a:stretch>
        </p:blipFill>
        <p:spPr bwMode="auto">
          <a:xfrm>
            <a:off x="7162800" y="1600200"/>
            <a:ext cx="1828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6">
            <a:extLst>
              <a:ext uri="{FF2B5EF4-FFF2-40B4-BE49-F238E27FC236}">
                <a16:creationId xmlns:a16="http://schemas.microsoft.com/office/drawing/2014/main" id="{928DDD15-E3A8-4A0D-BEE9-09DECD62C1B2}"/>
              </a:ext>
            </a:extLst>
          </p:cNvPr>
          <p:cNvCxnSpPr>
            <a:cxnSpLocks noChangeShapeType="1"/>
          </p:cNvCxnSpPr>
          <p:nvPr/>
        </p:nvCxnSpPr>
        <p:spPr bwMode="auto">
          <a:xfrm flipH="1">
            <a:off x="8439615" y="4038600"/>
            <a:ext cx="533400" cy="6096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Slide Number Placeholder 6">
            <a:extLst>
              <a:ext uri="{FF2B5EF4-FFF2-40B4-BE49-F238E27FC236}">
                <a16:creationId xmlns:a16="http://schemas.microsoft.com/office/drawing/2014/main" id="{392D3F73-142E-42A8-B388-9BCA780CCBFC}"/>
              </a:ext>
            </a:extLst>
          </p:cNvPr>
          <p:cNvSpPr>
            <a:spLocks noGrp="1"/>
          </p:cNvSpPr>
          <p:nvPr>
            <p:ph type="sldNum" sz="quarter" idx="10"/>
          </p:nvPr>
        </p:nvSpPr>
        <p:spPr/>
        <p:txBody>
          <a:bodyPr/>
          <a:lstStyle/>
          <a:p>
            <a:fld id="{C14BE98E-A4C6-4206-BB03-22E8467561B8}" type="slidenum">
              <a:rPr lang="en-US" smtClean="0"/>
              <a:pPr/>
              <a:t>38</a:t>
            </a:fld>
            <a:endParaRPr lang="en-US"/>
          </a:p>
        </p:txBody>
      </p:sp>
    </p:spTree>
    <p:extLst>
      <p:ext uri="{BB962C8B-B14F-4D97-AF65-F5344CB8AC3E}">
        <p14:creationId xmlns:p14="http://schemas.microsoft.com/office/powerpoint/2010/main" val="3430259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organism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3452" y="1490546"/>
            <a:ext cx="6997095" cy="4491334"/>
          </a:xfrm>
        </p:spPr>
      </p:pic>
      <p:sp>
        <p:nvSpPr>
          <p:cNvPr id="5" name="Rectangle 4"/>
          <p:cNvSpPr/>
          <p:nvPr/>
        </p:nvSpPr>
        <p:spPr>
          <a:xfrm>
            <a:off x="2362200" y="6477000"/>
            <a:ext cx="670559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https://biodesign.asu.edu/sites/default/files/news/AthenaHostcooperation7.png</a:t>
            </a:r>
          </a:p>
        </p:txBody>
      </p:sp>
      <p:sp>
        <p:nvSpPr>
          <p:cNvPr id="6" name="Rectangle 5"/>
          <p:cNvSpPr/>
          <p:nvPr/>
        </p:nvSpPr>
        <p:spPr>
          <a:xfrm>
            <a:off x="3428999" y="6276201"/>
            <a:ext cx="5638800" cy="276999"/>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Times" charset="0"/>
                <a:ea typeface="+mn-ea"/>
                <a:cs typeface="+mn-cs"/>
              </a:rPr>
              <a:t>Harth</a:t>
            </a:r>
            <a:r>
              <a:rPr kumimoji="0" lang="en-US" sz="1200" b="1" i="0" u="none" strike="noStrike" kern="1200" cap="none" spc="0" normalizeH="0" baseline="0" noProof="0" dirty="0">
                <a:ln>
                  <a:noFill/>
                </a:ln>
                <a:solidFill>
                  <a:srgbClr val="FFFFFF"/>
                </a:solidFill>
                <a:effectLst/>
                <a:uLnTx/>
                <a:uFillTx/>
                <a:latin typeface="Times" charset="0"/>
                <a:ea typeface="+mn-ea"/>
                <a:cs typeface="+mn-cs"/>
              </a:rPr>
              <a:t> R. War and peace in the human gut: probing the microbiome</a:t>
            </a:r>
            <a:endParaRPr kumimoji="0" lang="en-US" sz="1200" b="0" i="0" u="none" strike="noStrike" kern="1200" cap="none" spc="0" normalizeH="0" baseline="0" noProof="0" dirty="0">
              <a:ln>
                <a:noFill/>
              </a:ln>
              <a:solidFill>
                <a:srgbClr val="FFFFFF"/>
              </a:solidFill>
              <a:effectLst/>
              <a:uLnTx/>
              <a:uFillTx/>
              <a:latin typeface="Times" charset="0"/>
              <a:ea typeface="+mn-ea"/>
              <a:cs typeface="+mn-cs"/>
            </a:endParaRPr>
          </a:p>
        </p:txBody>
      </p:sp>
      <p:sp>
        <p:nvSpPr>
          <p:cNvPr id="3" name="Slide Number Placeholder 2">
            <a:extLst>
              <a:ext uri="{FF2B5EF4-FFF2-40B4-BE49-F238E27FC236}">
                <a16:creationId xmlns:a16="http://schemas.microsoft.com/office/drawing/2014/main" id="{7E16F204-C547-493D-A9EC-112A95A478CC}"/>
              </a:ext>
            </a:extLst>
          </p:cNvPr>
          <p:cNvSpPr>
            <a:spLocks noGrp="1"/>
          </p:cNvSpPr>
          <p:nvPr>
            <p:ph type="sldNum" sz="quarter" idx="10"/>
          </p:nvPr>
        </p:nvSpPr>
        <p:spPr/>
        <p:txBody>
          <a:bodyPr/>
          <a:lstStyle/>
          <a:p>
            <a:fld id="{C14BE98E-A4C6-4206-BB03-22E8467561B8}" type="slidenum">
              <a:rPr lang="en-US" smtClean="0"/>
              <a:pPr/>
              <a:t>39</a:t>
            </a:fld>
            <a:endParaRPr lang="en-US"/>
          </a:p>
        </p:txBody>
      </p:sp>
    </p:spTree>
    <p:extLst>
      <p:ext uri="{BB962C8B-B14F-4D97-AF65-F5344CB8AC3E}">
        <p14:creationId xmlns:p14="http://schemas.microsoft.com/office/powerpoint/2010/main" val="522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33400"/>
            <a:ext cx="8686800" cy="762000"/>
          </a:xfrm>
        </p:spPr>
        <p:txBody>
          <a:bodyPr/>
          <a:lstStyle/>
          <a:p>
            <a:r>
              <a:rPr lang="en-US" dirty="0"/>
              <a:t>Two important science- and research- related disciplines</a:t>
            </a:r>
          </a:p>
        </p:txBody>
      </p:sp>
      <p:sp>
        <p:nvSpPr>
          <p:cNvPr id="6" name="Content Placeholder 5"/>
          <p:cNvSpPr>
            <a:spLocks noGrp="1"/>
          </p:cNvSpPr>
          <p:nvPr>
            <p:ph idx="1"/>
          </p:nvPr>
        </p:nvSpPr>
        <p:spPr>
          <a:xfrm>
            <a:off x="228600" y="1676400"/>
            <a:ext cx="4114800" cy="4953000"/>
          </a:xfrm>
        </p:spPr>
        <p:txBody>
          <a:bodyPr/>
          <a:lstStyle/>
          <a:p>
            <a:pPr algn="ctr"/>
            <a:r>
              <a:rPr lang="en-US" b="1" u="sng" dirty="0"/>
              <a:t>Ontology</a:t>
            </a:r>
          </a:p>
          <a:p>
            <a:endParaRPr lang="en-US" dirty="0"/>
          </a:p>
        </p:txBody>
      </p:sp>
      <p:sp>
        <p:nvSpPr>
          <p:cNvPr id="4" name="Slide Number Placeholder 3"/>
          <p:cNvSpPr>
            <a:spLocks noGrp="1"/>
          </p:cNvSpPr>
          <p:nvPr>
            <p:ph type="sldNum" sz="quarter" idx="10"/>
          </p:nvPr>
        </p:nvSpPr>
        <p:spPr/>
        <p:txBody>
          <a:bodyPr/>
          <a:lstStyle/>
          <a:p>
            <a:fld id="{C14BE98E-A4C6-4206-BB03-22E8467561B8}" type="slidenum">
              <a:rPr lang="en-US" smtClean="0"/>
              <a:pPr/>
              <a:t>4</a:t>
            </a:fld>
            <a:endParaRPr lang="en-US"/>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u="sng" kern="0" dirty="0"/>
              <a:t>Terminology</a:t>
            </a:r>
          </a:p>
          <a:p>
            <a:endParaRPr lang="en-US" kern="0" dirty="0"/>
          </a:p>
          <a:p>
            <a:pPr marL="0" indent="0"/>
            <a:endParaRPr lang="en-US" kern="0" dirty="0"/>
          </a:p>
          <a:p>
            <a:pPr marL="0" indent="0"/>
            <a:endParaRPr lang="en-US" kern="0" dirty="0"/>
          </a:p>
          <a:p>
            <a:pPr marL="0" indent="0"/>
            <a:endParaRPr lang="en-US" kern="0" dirty="0"/>
          </a:p>
          <a:p>
            <a:pPr marL="0" indent="0"/>
            <a:endParaRPr lang="en-US" kern="0" dirty="0"/>
          </a:p>
          <a:p>
            <a:pPr marL="0" indent="0"/>
            <a:endParaRPr lang="en-US" sz="1600" kern="0" dirty="0"/>
          </a:p>
          <a:p>
            <a:endParaRPr lang="en-US" kern="0" dirty="0"/>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074940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pPr eaLnBrk="1" hangingPunct="1"/>
            <a:r>
              <a:rPr lang="en-US" altLang="en-US" i="1"/>
              <a:t>Clinically abnormal</a:t>
            </a:r>
            <a:r>
              <a:rPr lang="en-US" altLang="en-US"/>
              <a:t> </a:t>
            </a:r>
          </a:p>
        </p:txBody>
      </p:sp>
      <p:sp>
        <p:nvSpPr>
          <p:cNvPr id="94211" name="Rectangle 3"/>
          <p:cNvSpPr>
            <a:spLocks noGrp="1" noChangeArrowheads="1"/>
          </p:cNvSpPr>
          <p:nvPr>
            <p:ph idx="1"/>
          </p:nvPr>
        </p:nvSpPr>
        <p:spPr/>
        <p:txBody>
          <a:bodyPr/>
          <a:lstStyle/>
          <a:p>
            <a:pPr marL="457200" indent="-457200" eaLnBrk="1" hangingPunct="1">
              <a:buFontTx/>
              <a:buChar char="-"/>
            </a:pPr>
            <a:r>
              <a:rPr lang="en-US" altLang="en-US" sz="2800" dirty="0"/>
              <a:t>something is clinically abnormal if:</a:t>
            </a:r>
          </a:p>
          <a:p>
            <a:pPr marL="457200" indent="-457200" eaLnBrk="1" hangingPunct="1">
              <a:buFontTx/>
              <a:buChar char="-"/>
            </a:pPr>
            <a:endParaRPr lang="en-US" altLang="en-US" sz="2800" dirty="0"/>
          </a:p>
          <a:p>
            <a:pPr marL="1085850" lvl="1" indent="-457200" eaLnBrk="1" hangingPunct="1">
              <a:buFont typeface="+mj-lt"/>
              <a:buAutoNum type="arabicPeriod"/>
              <a:tabLst>
                <a:tab pos="1371600" algn="l"/>
              </a:tabLst>
            </a:pPr>
            <a:r>
              <a:rPr lang="en-US" altLang="en-US" dirty="0"/>
              <a:t>is not part of the life plan for an organism of the relevant type (unlike aging or pregnancy), </a:t>
            </a:r>
          </a:p>
          <a:p>
            <a:pPr marL="1085850" lvl="1" indent="-457200" eaLnBrk="1" hangingPunct="1">
              <a:buFont typeface="+mj-lt"/>
              <a:buAutoNum type="arabicPeriod"/>
              <a:tabLst>
                <a:tab pos="1371600" algn="l"/>
              </a:tabLst>
            </a:pPr>
            <a:endParaRPr lang="en-US" altLang="en-US" dirty="0"/>
          </a:p>
          <a:p>
            <a:pPr marL="1085850" lvl="1" indent="-457200" eaLnBrk="1" hangingPunct="1">
              <a:buFont typeface="+mj-lt"/>
              <a:buAutoNum type="arabicPeriod"/>
              <a:tabLst>
                <a:tab pos="1371600" algn="l"/>
              </a:tabLst>
            </a:pPr>
            <a:r>
              <a:rPr lang="en-US" altLang="en-US" dirty="0"/>
              <a:t>is causally linked to an elevated risk either of pain or other feelings of illness, or of death or dysfunction, and </a:t>
            </a:r>
          </a:p>
          <a:p>
            <a:pPr marL="1085850" lvl="1" indent="-457200" eaLnBrk="1" hangingPunct="1">
              <a:buFont typeface="+mj-lt"/>
              <a:buAutoNum type="arabicPeriod"/>
              <a:tabLst>
                <a:tab pos="1371600" algn="l"/>
              </a:tabLst>
            </a:pPr>
            <a:endParaRPr lang="en-US" altLang="en-US" dirty="0"/>
          </a:p>
          <a:p>
            <a:pPr marL="1085850" lvl="1" indent="-457200" eaLnBrk="1" hangingPunct="1">
              <a:buFont typeface="+mj-lt"/>
              <a:buAutoNum type="arabicPeriod"/>
              <a:tabLst>
                <a:tab pos="1371600" algn="l"/>
              </a:tabLst>
            </a:pPr>
            <a:r>
              <a:rPr lang="en-US" altLang="en-US" dirty="0"/>
              <a:t>is such that the elevated risk exceeds a certain threshold level.</a:t>
            </a:r>
          </a:p>
        </p:txBody>
      </p:sp>
      <p:sp>
        <p:nvSpPr>
          <p:cNvPr id="2" name="Slide Number Placeholder 1">
            <a:extLst>
              <a:ext uri="{FF2B5EF4-FFF2-40B4-BE49-F238E27FC236}">
                <a16:creationId xmlns:a16="http://schemas.microsoft.com/office/drawing/2014/main" id="{0817A934-F5DF-4018-B588-3DC062419BAA}"/>
              </a:ext>
            </a:extLst>
          </p:cNvPr>
          <p:cNvSpPr>
            <a:spLocks noGrp="1"/>
          </p:cNvSpPr>
          <p:nvPr>
            <p:ph type="sldNum" sz="quarter" idx="10"/>
          </p:nvPr>
        </p:nvSpPr>
        <p:spPr/>
        <p:txBody>
          <a:bodyPr/>
          <a:lstStyle/>
          <a:p>
            <a:fld id="{C14BE98E-A4C6-4206-BB03-22E8467561B8}" type="slidenum">
              <a:rPr lang="en-US" smtClean="0"/>
              <a:pPr/>
              <a:t>40</a:t>
            </a:fld>
            <a:endParaRPr lang="en-US"/>
          </a:p>
        </p:txBody>
      </p:sp>
    </p:spTree>
    <p:extLst>
      <p:ext uri="{BB962C8B-B14F-4D97-AF65-F5344CB8AC3E}">
        <p14:creationId xmlns:p14="http://schemas.microsoft.com/office/powerpoint/2010/main" val="15650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AutoShape 4"/>
          <p:cNvSpPr>
            <a:spLocks noGrp="1" noChangeArrowheads="1"/>
          </p:cNvSpPr>
          <p:nvPr>
            <p:ph type="title"/>
          </p:nvPr>
        </p:nvSpPr>
        <p:spPr/>
        <p:txBody>
          <a:bodyPr/>
          <a:lstStyle/>
          <a:p>
            <a:pPr eaLnBrk="1" hangingPunct="1"/>
            <a:r>
              <a:rPr lang="en-US" altLang="en-US" dirty="0"/>
              <a:t>Foundational Terms (2)</a:t>
            </a:r>
          </a:p>
        </p:txBody>
      </p:sp>
      <p:sp>
        <p:nvSpPr>
          <p:cNvPr id="93186" name="Rectangle 3"/>
          <p:cNvSpPr>
            <a:spLocks noGrp="1" noChangeArrowheads="1"/>
          </p:cNvSpPr>
          <p:nvPr>
            <p:ph idx="1"/>
          </p:nvPr>
        </p:nvSpPr>
        <p:spPr>
          <a:noFill/>
        </p:spPr>
        <p:txBody>
          <a:bodyPr/>
          <a:lstStyle/>
          <a:p>
            <a:pPr algn="just" eaLnBrk="1" hangingPunct="1">
              <a:spcAft>
                <a:spcPts val="300"/>
              </a:spcAft>
            </a:pPr>
            <a:r>
              <a:rPr lang="en-US" altLang="en-US" sz="2800" b="1" u="sng" dirty="0"/>
              <a:t>Disorder</a:t>
            </a:r>
            <a:r>
              <a:rPr lang="en-US" altLang="en-US" sz="2800" dirty="0"/>
              <a:t> =def. – A causally linked combination of physical components of the extended organism that is </a:t>
            </a:r>
          </a:p>
          <a:p>
            <a:pPr lvl="1" algn="just" eaLnBrk="1" hangingPunct="1">
              <a:spcAft>
                <a:spcPts val="300"/>
              </a:spcAft>
            </a:pPr>
            <a:r>
              <a:rPr lang="en-US" altLang="en-US" sz="2400" dirty="0"/>
              <a:t>(a) clinically abnormal and </a:t>
            </a:r>
          </a:p>
          <a:p>
            <a:pPr lvl="1" algn="just" eaLnBrk="1" hangingPunct="1">
              <a:spcAft>
                <a:spcPts val="300"/>
              </a:spcAft>
            </a:pPr>
            <a:r>
              <a:rPr lang="en-US" altLang="en-US" sz="2400" dirty="0"/>
              <a:t>(b) maximal, in the sense that it is not a part of some larger such combination. </a:t>
            </a:r>
          </a:p>
          <a:p>
            <a:pPr lvl="1" algn="just" eaLnBrk="1" hangingPunct="1">
              <a:spcAft>
                <a:spcPts val="300"/>
              </a:spcAft>
            </a:pPr>
            <a:endParaRPr lang="en-US" altLang="en-US" sz="2400" dirty="0"/>
          </a:p>
          <a:p>
            <a:pPr algn="just" eaLnBrk="1" hangingPunct="1">
              <a:spcAft>
                <a:spcPts val="300"/>
              </a:spcAft>
            </a:pPr>
            <a:r>
              <a:rPr lang="en-US" altLang="en-US" sz="2800" b="1" u="sng" dirty="0"/>
              <a:t>Pathological Process</a:t>
            </a:r>
            <a:r>
              <a:rPr lang="en-US" altLang="en-US" sz="2800" dirty="0"/>
              <a:t> =def. – A bodily process that is a manifestation of a </a:t>
            </a:r>
            <a:r>
              <a:rPr lang="en-US" altLang="en-US" sz="2800" b="1" dirty="0"/>
              <a:t>disorder</a:t>
            </a:r>
            <a:r>
              <a:rPr lang="en-US" altLang="en-US" sz="2800" dirty="0"/>
              <a:t> </a:t>
            </a:r>
            <a:r>
              <a:rPr lang="en-US" altLang="en-US" sz="2800" i="1" dirty="0"/>
              <a:t>and is clinically abnormal.</a:t>
            </a:r>
            <a:endParaRPr lang="en-US" altLang="en-US" sz="2800" dirty="0"/>
          </a:p>
        </p:txBody>
      </p:sp>
      <p:sp>
        <p:nvSpPr>
          <p:cNvPr id="2" name="Rectangle 1"/>
          <p:cNvSpPr/>
          <p:nvPr/>
        </p:nvSpPr>
        <p:spPr bwMode="auto">
          <a:xfrm>
            <a:off x="228600" y="4800600"/>
            <a:ext cx="8686800" cy="1676400"/>
          </a:xfrm>
          <a:prstGeom prst="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3" name="Slide Number Placeholder 2">
            <a:extLst>
              <a:ext uri="{FF2B5EF4-FFF2-40B4-BE49-F238E27FC236}">
                <a16:creationId xmlns:a16="http://schemas.microsoft.com/office/drawing/2014/main" id="{DDE05C06-A77B-430F-BAE4-FD1EA5A686F4}"/>
              </a:ext>
            </a:extLst>
          </p:cNvPr>
          <p:cNvSpPr>
            <a:spLocks noGrp="1"/>
          </p:cNvSpPr>
          <p:nvPr>
            <p:ph type="sldNum" sz="quarter" idx="10"/>
          </p:nvPr>
        </p:nvSpPr>
        <p:spPr/>
        <p:txBody>
          <a:bodyPr/>
          <a:lstStyle/>
          <a:p>
            <a:fld id="{C14BE98E-A4C6-4206-BB03-22E8467561B8}" type="slidenum">
              <a:rPr lang="en-US" smtClean="0"/>
              <a:pPr/>
              <a:t>41</a:t>
            </a:fld>
            <a:endParaRPr lang="en-US"/>
          </a:p>
        </p:txBody>
      </p:sp>
    </p:spTree>
    <p:extLst>
      <p:ext uri="{BB962C8B-B14F-4D97-AF65-F5344CB8AC3E}">
        <p14:creationId xmlns:p14="http://schemas.microsoft.com/office/powerpoint/2010/main" val="1830647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AutoShape 4"/>
          <p:cNvSpPr>
            <a:spLocks noGrp="1" noChangeArrowheads="1"/>
          </p:cNvSpPr>
          <p:nvPr>
            <p:ph type="title"/>
          </p:nvPr>
        </p:nvSpPr>
        <p:spPr/>
        <p:txBody>
          <a:bodyPr/>
          <a:lstStyle/>
          <a:p>
            <a:pPr eaLnBrk="1" hangingPunct="1"/>
            <a:r>
              <a:rPr lang="en-US" altLang="en-US" dirty="0"/>
              <a:t>Foundational Terms (3)</a:t>
            </a:r>
          </a:p>
        </p:txBody>
      </p:sp>
      <p:sp>
        <p:nvSpPr>
          <p:cNvPr id="61442" name="Rectangle 3"/>
          <p:cNvSpPr>
            <a:spLocks noGrp="1" noChangeArrowheads="1"/>
          </p:cNvSpPr>
          <p:nvPr>
            <p:ph idx="1"/>
          </p:nvPr>
        </p:nvSpPr>
        <p:spPr/>
        <p:txBody>
          <a:bodyPr/>
          <a:lstStyle/>
          <a:p>
            <a:pPr algn="just" eaLnBrk="1" hangingPunct="1">
              <a:spcAft>
                <a:spcPts val="300"/>
              </a:spcAft>
              <a:defRPr/>
            </a:pPr>
            <a:r>
              <a:rPr lang="en-US" sz="2600" b="1" u="sng" dirty="0"/>
              <a:t>Disorder</a:t>
            </a:r>
            <a:r>
              <a:rPr lang="en-US" sz="2600" dirty="0"/>
              <a:t> =def. – A causally linked combination of physical components of the extended organism that is (a) clinically abnormal and (b) maximal, in the sense that it is not a part of some larger such combination. </a:t>
            </a:r>
          </a:p>
          <a:p>
            <a:pPr algn="just" eaLnBrk="1" hangingPunct="1">
              <a:spcAft>
                <a:spcPts val="300"/>
              </a:spcAft>
              <a:defRPr/>
            </a:pPr>
            <a:endParaRPr lang="en-US" sz="2600" dirty="0"/>
          </a:p>
          <a:p>
            <a:pPr algn="just" eaLnBrk="1" hangingPunct="1">
              <a:spcAft>
                <a:spcPts val="300"/>
              </a:spcAft>
              <a:defRPr/>
            </a:pPr>
            <a:r>
              <a:rPr lang="en-US" sz="2600" b="1" u="sng" dirty="0"/>
              <a:t>Pathological Process</a:t>
            </a:r>
            <a:r>
              <a:rPr lang="en-US" sz="2600" dirty="0"/>
              <a:t> =def. – A bodily process that is a manifestation of a disorder </a:t>
            </a:r>
            <a:r>
              <a:rPr lang="en-US" sz="2600" i="1" dirty="0"/>
              <a:t>and is clinically abnormal.</a:t>
            </a:r>
            <a:endParaRPr lang="en-US" sz="2600" dirty="0"/>
          </a:p>
          <a:p>
            <a:pPr algn="just" eaLnBrk="1" hangingPunct="1">
              <a:spcAft>
                <a:spcPts val="300"/>
              </a:spcAft>
              <a:defRPr/>
            </a:pPr>
            <a:endParaRPr lang="en-US" sz="2600" b="1" u="sng" dirty="0"/>
          </a:p>
          <a:p>
            <a:pPr algn="just" eaLnBrk="1" hangingPunct="1">
              <a:spcAft>
                <a:spcPts val="300"/>
              </a:spcAft>
              <a:defRPr/>
            </a:pPr>
            <a:r>
              <a:rPr lang="en-US" sz="2600" b="1" u="sng" dirty="0"/>
              <a:t>Disease</a:t>
            </a:r>
            <a:r>
              <a:rPr lang="en-US" sz="2600" b="1" dirty="0"/>
              <a:t> </a:t>
            </a:r>
            <a:r>
              <a:rPr lang="en-US" sz="2600" dirty="0"/>
              <a:t>=def. – A </a:t>
            </a:r>
            <a:r>
              <a:rPr lang="en-US" sz="2600" b="1" dirty="0"/>
              <a:t>disposition</a:t>
            </a:r>
            <a:r>
              <a:rPr lang="en-US" sz="2600" dirty="0"/>
              <a:t> (</a:t>
            </a:r>
            <a:r>
              <a:rPr lang="en-US" sz="2600" dirty="0" err="1"/>
              <a:t>i</a:t>
            </a:r>
            <a:r>
              <a:rPr lang="en-US" sz="2600" dirty="0"/>
              <a:t>) to undergo pathological processes that (ii) exists in an organism because of one or more disorders in that organism. </a:t>
            </a:r>
          </a:p>
        </p:txBody>
      </p:sp>
      <p:sp>
        <p:nvSpPr>
          <p:cNvPr id="4" name="Rectangle 3"/>
          <p:cNvSpPr/>
          <p:nvPr/>
        </p:nvSpPr>
        <p:spPr bwMode="auto">
          <a:xfrm>
            <a:off x="228600" y="5029200"/>
            <a:ext cx="8686800" cy="1676400"/>
          </a:xfrm>
          <a:prstGeom prst="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Slide Number Placeholder 1">
            <a:extLst>
              <a:ext uri="{FF2B5EF4-FFF2-40B4-BE49-F238E27FC236}">
                <a16:creationId xmlns:a16="http://schemas.microsoft.com/office/drawing/2014/main" id="{4FD7BACF-9667-4589-BE74-F5817355671A}"/>
              </a:ext>
            </a:extLst>
          </p:cNvPr>
          <p:cNvSpPr>
            <a:spLocks noGrp="1"/>
          </p:cNvSpPr>
          <p:nvPr>
            <p:ph type="sldNum" sz="quarter" idx="10"/>
          </p:nvPr>
        </p:nvSpPr>
        <p:spPr/>
        <p:txBody>
          <a:bodyPr/>
          <a:lstStyle/>
          <a:p>
            <a:fld id="{C14BE98E-A4C6-4206-BB03-22E8467561B8}" type="slidenum">
              <a:rPr lang="en-US" smtClean="0"/>
              <a:pPr/>
              <a:t>42</a:t>
            </a:fld>
            <a:endParaRPr lang="en-US"/>
          </a:p>
        </p:txBody>
      </p:sp>
    </p:spTree>
    <p:extLst>
      <p:ext uri="{BB962C8B-B14F-4D97-AF65-F5344CB8AC3E}">
        <p14:creationId xmlns:p14="http://schemas.microsoft.com/office/powerpoint/2010/main" val="3039114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EBE1-F414-4756-A6BD-525BF4EB306C}"/>
              </a:ext>
            </a:extLst>
          </p:cNvPr>
          <p:cNvSpPr>
            <a:spLocks noGrp="1"/>
          </p:cNvSpPr>
          <p:nvPr>
            <p:ph type="title"/>
          </p:nvPr>
        </p:nvSpPr>
        <p:spPr/>
        <p:txBody>
          <a:bodyPr/>
          <a:lstStyle/>
          <a:p>
            <a:r>
              <a:rPr lang="en-US" dirty="0"/>
              <a:t>Dispositions become ‘realized’ under certain circumstances</a:t>
            </a:r>
          </a:p>
        </p:txBody>
      </p:sp>
      <p:graphicFrame>
        <p:nvGraphicFramePr>
          <p:cNvPr id="6" name="Content Placeholder 5">
            <a:extLst>
              <a:ext uri="{FF2B5EF4-FFF2-40B4-BE49-F238E27FC236}">
                <a16:creationId xmlns:a16="http://schemas.microsoft.com/office/drawing/2014/main" id="{F8CF240E-8538-46F6-92AD-58AC3D768A46}"/>
              </a:ext>
            </a:extLst>
          </p:cNvPr>
          <p:cNvGraphicFramePr>
            <a:graphicFrameLocks noGrp="1"/>
          </p:cNvGraphicFramePr>
          <p:nvPr>
            <p:ph idx="1"/>
            <p:extLst>
              <p:ext uri="{D42A27DB-BD31-4B8C-83A1-F6EECF244321}">
                <p14:modId xmlns:p14="http://schemas.microsoft.com/office/powerpoint/2010/main" val="3992800810"/>
              </p:ext>
            </p:extLst>
          </p:nvPr>
        </p:nvGraphicFramePr>
        <p:xfrm>
          <a:off x="228600" y="2209800"/>
          <a:ext cx="8686800" cy="387604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630644648"/>
                    </a:ext>
                  </a:extLst>
                </a:gridCol>
                <a:gridCol w="2171700">
                  <a:extLst>
                    <a:ext uri="{9D8B030D-6E8A-4147-A177-3AD203B41FA5}">
                      <a16:colId xmlns:a16="http://schemas.microsoft.com/office/drawing/2014/main" val="2845620349"/>
                    </a:ext>
                  </a:extLst>
                </a:gridCol>
                <a:gridCol w="2171700">
                  <a:extLst>
                    <a:ext uri="{9D8B030D-6E8A-4147-A177-3AD203B41FA5}">
                      <a16:colId xmlns:a16="http://schemas.microsoft.com/office/drawing/2014/main" val="3060317988"/>
                    </a:ext>
                  </a:extLst>
                </a:gridCol>
                <a:gridCol w="2171700">
                  <a:extLst>
                    <a:ext uri="{9D8B030D-6E8A-4147-A177-3AD203B41FA5}">
                      <a16:colId xmlns:a16="http://schemas.microsoft.com/office/drawing/2014/main" val="3387355288"/>
                    </a:ext>
                  </a:extLst>
                </a:gridCol>
              </a:tblGrid>
              <a:tr h="370840">
                <a:tc>
                  <a:txBody>
                    <a:bodyPr/>
                    <a:lstStyle/>
                    <a:p>
                      <a:r>
                        <a:rPr lang="en-US" dirty="0">
                          <a:solidFill>
                            <a:schemeClr val="bg1"/>
                          </a:solidFill>
                        </a:rPr>
                        <a:t>object</a:t>
                      </a:r>
                    </a:p>
                  </a:txBody>
                  <a:tcPr>
                    <a:noFill/>
                  </a:tcPr>
                </a:tc>
                <a:tc>
                  <a:txBody>
                    <a:bodyPr/>
                    <a:lstStyle/>
                    <a:p>
                      <a:r>
                        <a:rPr lang="en-US" dirty="0">
                          <a:solidFill>
                            <a:schemeClr val="bg1"/>
                          </a:solidFill>
                        </a:rPr>
                        <a:t>disposition</a:t>
                      </a:r>
                    </a:p>
                  </a:txBody>
                  <a:tcPr>
                    <a:noFill/>
                  </a:tcPr>
                </a:tc>
                <a:tc>
                  <a:txBody>
                    <a:bodyPr/>
                    <a:lstStyle/>
                    <a:p>
                      <a:r>
                        <a:rPr lang="en-US" dirty="0">
                          <a:solidFill>
                            <a:schemeClr val="bg1"/>
                          </a:solidFill>
                        </a:rPr>
                        <a:t>circumstance</a:t>
                      </a:r>
                    </a:p>
                  </a:txBody>
                  <a:tcPr>
                    <a:noFill/>
                  </a:tcPr>
                </a:tc>
                <a:tc>
                  <a:txBody>
                    <a:bodyPr/>
                    <a:lstStyle/>
                    <a:p>
                      <a:r>
                        <a:rPr lang="en-US" dirty="0">
                          <a:solidFill>
                            <a:schemeClr val="bg1"/>
                          </a:solidFill>
                        </a:rPr>
                        <a:t>realization</a:t>
                      </a:r>
                    </a:p>
                  </a:txBody>
                  <a:tcPr>
                    <a:noFill/>
                  </a:tcPr>
                </a:tc>
                <a:extLst>
                  <a:ext uri="{0D108BD9-81ED-4DB2-BD59-A6C34878D82A}">
                    <a16:rowId xmlns:a16="http://schemas.microsoft.com/office/drawing/2014/main" val="3037742272"/>
                  </a:ext>
                </a:extLst>
              </a:tr>
              <a:tr h="370840">
                <a:tc>
                  <a:txBody>
                    <a:bodyPr/>
                    <a:lstStyle/>
                    <a:p>
                      <a:r>
                        <a:rPr lang="en-US" dirty="0">
                          <a:solidFill>
                            <a:schemeClr val="bg1"/>
                          </a:solidFill>
                        </a:rPr>
                        <a:t>vase</a:t>
                      </a:r>
                    </a:p>
                  </a:txBody>
                  <a:tcPr>
                    <a:noFill/>
                  </a:tcPr>
                </a:tc>
                <a:tc>
                  <a:txBody>
                    <a:bodyPr/>
                    <a:lstStyle/>
                    <a:p>
                      <a:r>
                        <a:rPr lang="en-US" dirty="0">
                          <a:solidFill>
                            <a:schemeClr val="bg1"/>
                          </a:solidFill>
                        </a:rPr>
                        <a:t>breakability</a:t>
                      </a:r>
                    </a:p>
                  </a:txBody>
                  <a:tcPr>
                    <a:noFill/>
                  </a:tcPr>
                </a:tc>
                <a:tc>
                  <a:txBody>
                    <a:bodyPr/>
                    <a:lstStyle/>
                    <a:p>
                      <a:r>
                        <a:rPr lang="en-US" dirty="0">
                          <a:solidFill>
                            <a:schemeClr val="bg1"/>
                          </a:solidFill>
                        </a:rPr>
                        <a:t>falling</a:t>
                      </a:r>
                    </a:p>
                  </a:txBody>
                  <a:tcPr>
                    <a:noFill/>
                  </a:tcPr>
                </a:tc>
                <a:tc>
                  <a:txBody>
                    <a:bodyPr/>
                    <a:lstStyle/>
                    <a:p>
                      <a:r>
                        <a:rPr lang="en-US" dirty="0">
                          <a:solidFill>
                            <a:schemeClr val="bg1"/>
                          </a:solidFill>
                        </a:rPr>
                        <a:t>breaking</a:t>
                      </a:r>
                    </a:p>
                  </a:txBody>
                  <a:tcPr>
                    <a:noFill/>
                  </a:tcPr>
                </a:tc>
                <a:extLst>
                  <a:ext uri="{0D108BD9-81ED-4DB2-BD59-A6C34878D82A}">
                    <a16:rowId xmlns:a16="http://schemas.microsoft.com/office/drawing/2014/main" val="1269207096"/>
                  </a:ext>
                </a:extLst>
              </a:tr>
              <a:tr h="370840">
                <a:tc>
                  <a:txBody>
                    <a:bodyPr/>
                    <a:lstStyle/>
                    <a:p>
                      <a:r>
                        <a:rPr lang="en-US" dirty="0">
                          <a:solidFill>
                            <a:schemeClr val="bg1"/>
                          </a:solidFill>
                        </a:rPr>
                        <a:t>banana</a:t>
                      </a:r>
                    </a:p>
                  </a:txBody>
                  <a:tcPr>
                    <a:noFill/>
                  </a:tcPr>
                </a:tc>
                <a:tc>
                  <a:txBody>
                    <a:bodyPr/>
                    <a:lstStyle/>
                    <a:p>
                      <a:r>
                        <a:rPr lang="en-US" dirty="0">
                          <a:solidFill>
                            <a:schemeClr val="bg1"/>
                          </a:solidFill>
                        </a:rPr>
                        <a:t>to ripen</a:t>
                      </a:r>
                    </a:p>
                  </a:txBody>
                  <a:tcPr>
                    <a:noFill/>
                  </a:tcPr>
                </a:tc>
                <a:tc>
                  <a:txBody>
                    <a:bodyPr/>
                    <a:lstStyle/>
                    <a:p>
                      <a:r>
                        <a:rPr lang="en-US" dirty="0">
                          <a:solidFill>
                            <a:schemeClr val="bg1"/>
                          </a:solidFill>
                        </a:rPr>
                        <a:t>warmth</a:t>
                      </a:r>
                    </a:p>
                  </a:txBody>
                  <a:tcPr>
                    <a:noFill/>
                  </a:tcPr>
                </a:tc>
                <a:tc>
                  <a:txBody>
                    <a:bodyPr/>
                    <a:lstStyle/>
                    <a:p>
                      <a:r>
                        <a:rPr lang="en-US" dirty="0">
                          <a:solidFill>
                            <a:schemeClr val="bg1"/>
                          </a:solidFill>
                        </a:rPr>
                        <a:t>ripening</a:t>
                      </a:r>
                    </a:p>
                  </a:txBody>
                  <a:tcPr>
                    <a:noFill/>
                  </a:tcPr>
                </a:tc>
                <a:extLst>
                  <a:ext uri="{0D108BD9-81ED-4DB2-BD59-A6C34878D82A}">
                    <a16:rowId xmlns:a16="http://schemas.microsoft.com/office/drawing/2014/main" val="991383270"/>
                  </a:ext>
                </a:extLst>
              </a:tr>
              <a:tr h="370840">
                <a:tc>
                  <a:txBody>
                    <a:bodyPr/>
                    <a:lstStyle/>
                    <a:p>
                      <a:r>
                        <a:rPr lang="en-US" dirty="0">
                          <a:solidFill>
                            <a:schemeClr val="bg1"/>
                          </a:solidFill>
                        </a:rPr>
                        <a:t>me</a:t>
                      </a:r>
                    </a:p>
                  </a:txBody>
                  <a:tcPr>
                    <a:noFill/>
                  </a:tcPr>
                </a:tc>
                <a:tc>
                  <a:txBody>
                    <a:bodyPr/>
                    <a:lstStyle/>
                    <a:p>
                      <a:r>
                        <a:rPr lang="en-US" dirty="0">
                          <a:solidFill>
                            <a:schemeClr val="bg1"/>
                          </a:solidFill>
                        </a:rPr>
                        <a:t>irritability</a:t>
                      </a:r>
                    </a:p>
                  </a:txBody>
                  <a:tcPr>
                    <a:noFill/>
                  </a:tcPr>
                </a:tc>
                <a:tc>
                  <a:txBody>
                    <a:bodyPr/>
                    <a:lstStyle/>
                    <a:p>
                      <a:r>
                        <a:rPr lang="en-US" dirty="0">
                          <a:solidFill>
                            <a:schemeClr val="bg1"/>
                          </a:solidFill>
                        </a:rPr>
                        <a:t>student doesn’t do homework</a:t>
                      </a:r>
                    </a:p>
                  </a:txBody>
                  <a:tcPr>
                    <a:noFill/>
                  </a:tcPr>
                </a:tc>
                <a:tc>
                  <a:txBody>
                    <a:bodyPr/>
                    <a:lstStyle/>
                    <a:p>
                      <a:r>
                        <a:rPr lang="en-US" dirty="0" err="1">
                          <a:solidFill>
                            <a:schemeClr val="bg1"/>
                          </a:solidFill>
                        </a:rPr>
                        <a:t>i</a:t>
                      </a:r>
                      <a:r>
                        <a:rPr lang="en-US" dirty="0">
                          <a:solidFill>
                            <a:schemeClr val="bg1"/>
                          </a:solidFill>
                        </a:rPr>
                        <a:t> get angry</a:t>
                      </a:r>
                    </a:p>
                  </a:txBody>
                  <a:tcPr>
                    <a:noFill/>
                  </a:tcPr>
                </a:tc>
                <a:extLst>
                  <a:ext uri="{0D108BD9-81ED-4DB2-BD59-A6C34878D82A}">
                    <a16:rowId xmlns:a16="http://schemas.microsoft.com/office/drawing/2014/main" val="1375030635"/>
                  </a:ext>
                </a:extLst>
              </a:tr>
              <a:tr h="370840">
                <a:tc>
                  <a:txBody>
                    <a:bodyPr/>
                    <a:lstStyle/>
                    <a:p>
                      <a:r>
                        <a:rPr lang="en-US" dirty="0">
                          <a:solidFill>
                            <a:schemeClr val="bg1"/>
                          </a:solidFill>
                        </a:rPr>
                        <a:t>…</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2472562068"/>
                  </a:ext>
                </a:extLst>
              </a:tr>
              <a:tr h="370840">
                <a:tc>
                  <a:txBody>
                    <a:bodyPr/>
                    <a:lstStyle/>
                    <a:p>
                      <a:r>
                        <a:rPr lang="en-US" dirty="0">
                          <a:solidFill>
                            <a:schemeClr val="bg1"/>
                          </a:solidFill>
                        </a:rPr>
                        <a:t>human being</a:t>
                      </a:r>
                    </a:p>
                  </a:txBody>
                  <a:tcPr>
                    <a:noFill/>
                  </a:tcPr>
                </a:tc>
                <a:tc>
                  <a:txBody>
                    <a:bodyPr/>
                    <a:lstStyle/>
                    <a:p>
                      <a:r>
                        <a:rPr lang="en-US" dirty="0">
                          <a:solidFill>
                            <a:schemeClr val="bg1"/>
                          </a:solidFill>
                        </a:rPr>
                        <a:t>to die</a:t>
                      </a:r>
                    </a:p>
                  </a:txBody>
                  <a:tcPr>
                    <a:noFill/>
                  </a:tcPr>
                </a:tc>
                <a:tc>
                  <a:txBody>
                    <a:bodyPr/>
                    <a:lstStyle/>
                    <a:p>
                      <a:r>
                        <a:rPr lang="en-US" dirty="0">
                          <a:solidFill>
                            <a:schemeClr val="bg1"/>
                          </a:solidFill>
                        </a:rPr>
                        <a:t>lack of oxygen</a:t>
                      </a:r>
                    </a:p>
                  </a:txBody>
                  <a:tcPr>
                    <a:noFill/>
                  </a:tcPr>
                </a:tc>
                <a:tc>
                  <a:txBody>
                    <a:bodyPr/>
                    <a:lstStyle/>
                    <a:p>
                      <a:r>
                        <a:rPr lang="en-US" dirty="0">
                          <a:solidFill>
                            <a:schemeClr val="bg1"/>
                          </a:solidFill>
                        </a:rPr>
                        <a:t>human dies</a:t>
                      </a:r>
                    </a:p>
                  </a:txBody>
                  <a:tcPr>
                    <a:noFill/>
                  </a:tcPr>
                </a:tc>
                <a:extLst>
                  <a:ext uri="{0D108BD9-81ED-4DB2-BD59-A6C34878D82A}">
                    <a16:rowId xmlns:a16="http://schemas.microsoft.com/office/drawing/2014/main" val="1717524944"/>
                  </a:ext>
                </a:extLst>
              </a:tr>
              <a:tr h="370840">
                <a:tc>
                  <a:txBody>
                    <a:bodyPr/>
                    <a:lstStyle/>
                    <a:p>
                      <a:r>
                        <a:rPr lang="en-US" dirty="0">
                          <a:solidFill>
                            <a:schemeClr val="bg1"/>
                          </a:solidFill>
                        </a:rPr>
                        <a:t>osteoporotic hip</a:t>
                      </a:r>
                    </a:p>
                  </a:txBody>
                  <a:tcPr>
                    <a:noFill/>
                  </a:tcPr>
                </a:tc>
                <a:tc>
                  <a:txBody>
                    <a:bodyPr/>
                    <a:lstStyle/>
                    <a:p>
                      <a:r>
                        <a:rPr lang="en-US" dirty="0">
                          <a:solidFill>
                            <a:schemeClr val="bg1"/>
                          </a:solidFill>
                        </a:rPr>
                        <a:t>fragility</a:t>
                      </a:r>
                    </a:p>
                  </a:txBody>
                  <a:tcPr>
                    <a:noFill/>
                  </a:tcPr>
                </a:tc>
                <a:tc>
                  <a:txBody>
                    <a:bodyPr/>
                    <a:lstStyle/>
                    <a:p>
                      <a:r>
                        <a:rPr lang="en-US" dirty="0">
                          <a:solidFill>
                            <a:schemeClr val="bg1"/>
                          </a:solidFill>
                        </a:rPr>
                        <a:t>bump into table </a:t>
                      </a:r>
                    </a:p>
                  </a:txBody>
                  <a:tcPr>
                    <a:noFill/>
                  </a:tcPr>
                </a:tc>
                <a:tc>
                  <a:txBody>
                    <a:bodyPr/>
                    <a:lstStyle/>
                    <a:p>
                      <a:r>
                        <a:rPr lang="en-US" dirty="0">
                          <a:solidFill>
                            <a:schemeClr val="bg1"/>
                          </a:solidFill>
                        </a:rPr>
                        <a:t>hip fractures</a:t>
                      </a:r>
                    </a:p>
                  </a:txBody>
                  <a:tcPr>
                    <a:noFill/>
                  </a:tcPr>
                </a:tc>
                <a:extLst>
                  <a:ext uri="{0D108BD9-81ED-4DB2-BD59-A6C34878D82A}">
                    <a16:rowId xmlns:a16="http://schemas.microsoft.com/office/drawing/2014/main" val="1090572069"/>
                  </a:ext>
                </a:extLst>
              </a:tr>
              <a:tr h="370840">
                <a:tc>
                  <a:txBody>
                    <a:bodyPr/>
                    <a:lstStyle/>
                    <a:p>
                      <a:r>
                        <a:rPr lang="en-US" dirty="0">
                          <a:solidFill>
                            <a:schemeClr val="bg1"/>
                          </a:solidFill>
                        </a:rPr>
                        <a:t>bacterium in blood</a:t>
                      </a:r>
                    </a:p>
                  </a:txBody>
                  <a:tcPr>
                    <a:noFill/>
                  </a:tcPr>
                </a:tc>
                <a:tc>
                  <a:txBody>
                    <a:bodyPr/>
                    <a:lstStyle/>
                    <a:p>
                      <a:r>
                        <a:rPr lang="en-US" dirty="0">
                          <a:solidFill>
                            <a:schemeClr val="bg1"/>
                          </a:solidFill>
                        </a:rPr>
                        <a:t>to multiply</a:t>
                      </a:r>
                    </a:p>
                  </a:txBody>
                  <a:tcPr>
                    <a:noFill/>
                  </a:tcPr>
                </a:tc>
                <a:tc>
                  <a:txBody>
                    <a:bodyPr/>
                    <a:lstStyle/>
                    <a:p>
                      <a:r>
                        <a:rPr lang="en-US" dirty="0">
                          <a:solidFill>
                            <a:schemeClr val="bg1"/>
                          </a:solidFill>
                        </a:rPr>
                        <a:t>weak immune system</a:t>
                      </a:r>
                    </a:p>
                  </a:txBody>
                  <a:tcPr>
                    <a:noFill/>
                  </a:tcPr>
                </a:tc>
                <a:tc>
                  <a:txBody>
                    <a:bodyPr/>
                    <a:lstStyle/>
                    <a:p>
                      <a:r>
                        <a:rPr lang="en-US" dirty="0">
                          <a:solidFill>
                            <a:schemeClr val="bg1"/>
                          </a:solidFill>
                        </a:rPr>
                        <a:t>bacterial sepsis</a:t>
                      </a:r>
                    </a:p>
                  </a:txBody>
                  <a:tcPr>
                    <a:noFill/>
                  </a:tcPr>
                </a:tc>
                <a:extLst>
                  <a:ext uri="{0D108BD9-81ED-4DB2-BD59-A6C34878D82A}">
                    <a16:rowId xmlns:a16="http://schemas.microsoft.com/office/drawing/2014/main" val="2153609795"/>
                  </a:ext>
                </a:extLst>
              </a:tr>
              <a:tr h="370840">
                <a:tc>
                  <a:txBody>
                    <a:bodyPr/>
                    <a:lstStyle/>
                    <a:p>
                      <a:r>
                        <a:rPr lang="en-US" dirty="0">
                          <a:solidFill>
                            <a:schemeClr val="bg1"/>
                          </a:solidFill>
                        </a:rPr>
                        <a:t>…</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91172408"/>
                  </a:ext>
                </a:extLst>
              </a:tr>
            </a:tbl>
          </a:graphicData>
        </a:graphic>
      </p:graphicFrame>
      <p:sp>
        <p:nvSpPr>
          <p:cNvPr id="4" name="Slide Number Placeholder 3">
            <a:extLst>
              <a:ext uri="{FF2B5EF4-FFF2-40B4-BE49-F238E27FC236}">
                <a16:creationId xmlns:a16="http://schemas.microsoft.com/office/drawing/2014/main" id="{10268D95-9675-4D72-91D0-82F59F37ABD4}"/>
              </a:ext>
            </a:extLst>
          </p:cNvPr>
          <p:cNvSpPr>
            <a:spLocks noGrp="1"/>
          </p:cNvSpPr>
          <p:nvPr>
            <p:ph type="sldNum" sz="quarter" idx="10"/>
          </p:nvPr>
        </p:nvSpPr>
        <p:spPr/>
        <p:txBody>
          <a:bodyPr/>
          <a:lstStyle/>
          <a:p>
            <a:fld id="{C14BE98E-A4C6-4206-BB03-22E8467561B8}" type="slidenum">
              <a:rPr lang="en-US" smtClean="0"/>
              <a:pPr/>
              <a:t>43</a:t>
            </a:fld>
            <a:endParaRPr lang="en-US"/>
          </a:p>
        </p:txBody>
      </p:sp>
    </p:spTree>
    <p:extLst>
      <p:ext uri="{BB962C8B-B14F-4D97-AF65-F5344CB8AC3E}">
        <p14:creationId xmlns:p14="http://schemas.microsoft.com/office/powerpoint/2010/main" val="1272527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aneurysm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59312"/>
            <a:ext cx="3992252" cy="4953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559313"/>
            <a:ext cx="4495800" cy="3438246"/>
          </a:xfrm>
          <a:prstGeom prst="rect">
            <a:avLst/>
          </a:prstGeom>
        </p:spPr>
      </p:pic>
      <p:sp>
        <p:nvSpPr>
          <p:cNvPr id="6" name="Rectangle 5"/>
          <p:cNvSpPr/>
          <p:nvPr/>
        </p:nvSpPr>
        <p:spPr>
          <a:xfrm>
            <a:off x="4419600" y="5042118"/>
            <a:ext cx="4648200"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Times" charset="0"/>
                <a:ea typeface="+mn-ea"/>
                <a:cs typeface="+mn-cs"/>
                <a:hlinkClick r:id="rId4"/>
              </a:rPr>
              <a:t>Jornal</a:t>
            </a:r>
            <a:r>
              <a:rPr kumimoji="0" lang="en-US" sz="1400" b="1" i="0" u="none" strike="noStrike" kern="1200" cap="none" spc="0" normalizeH="0" baseline="0" noProof="0" dirty="0">
                <a:ln>
                  <a:noFill/>
                </a:ln>
                <a:solidFill>
                  <a:srgbClr val="FFFFFF"/>
                </a:solidFill>
                <a:effectLst/>
                <a:uLnTx/>
                <a:uFillTx/>
                <a:latin typeface="Times" charset="0"/>
                <a:ea typeface="+mn-ea"/>
                <a:cs typeface="+mn-cs"/>
                <a:hlinkClick r:id="rId4"/>
              </a:rPr>
              <a:t> Vascular </a:t>
            </a:r>
            <a:r>
              <a:rPr kumimoji="0" lang="en-US" sz="1400" b="1" i="0" u="none" strike="noStrike" kern="1200" cap="none" spc="0" normalizeH="0" baseline="0" noProof="0" dirty="0" err="1">
                <a:ln>
                  <a:noFill/>
                </a:ln>
                <a:solidFill>
                  <a:srgbClr val="FFFFFF"/>
                </a:solidFill>
                <a:effectLst/>
                <a:uLnTx/>
                <a:uFillTx/>
                <a:latin typeface="Times" charset="0"/>
                <a:ea typeface="+mn-ea"/>
                <a:cs typeface="+mn-cs"/>
                <a:hlinkClick r:id="rId4"/>
              </a:rPr>
              <a:t>Brasileiro</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a:t>
            </a:r>
            <a:r>
              <a:rPr kumimoji="0" lang="en-US" sz="1400" b="1" i="1" u="none" strike="noStrike" kern="1200" cap="none" spc="0" normalizeH="0" baseline="0" noProof="0" dirty="0">
                <a:ln>
                  <a:noFill/>
                </a:ln>
                <a:solidFill>
                  <a:srgbClr val="FFFFFF"/>
                </a:solidFill>
                <a:effectLst/>
                <a:uLnTx/>
                <a:uFillTx/>
                <a:latin typeface="Times" charset="0"/>
                <a:ea typeface="+mn-ea"/>
                <a:cs typeface="+mn-cs"/>
              </a:rPr>
              <a:t>Print version</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ISSN 1677-5449</a:t>
            </a:r>
            <a:br>
              <a:rPr kumimoji="0" lang="en-US" sz="1400" b="1" i="0" u="none" strike="noStrike" kern="1200" cap="none" spc="0" normalizeH="0" baseline="0" noProof="0" dirty="0">
                <a:ln>
                  <a:noFill/>
                </a:ln>
                <a:solidFill>
                  <a:srgbClr val="FFFFFF"/>
                </a:solidFill>
                <a:effectLst/>
                <a:uLnTx/>
                <a:uFillTx/>
                <a:latin typeface="Times" charset="0"/>
                <a:ea typeface="+mn-ea"/>
                <a:cs typeface="+mn-cs"/>
              </a:rPr>
            </a:br>
            <a:r>
              <a:rPr kumimoji="0" lang="en-US" sz="1400" b="1" i="0" u="none" strike="noStrike" kern="1200" cap="none" spc="0" normalizeH="0" baseline="0" noProof="0" dirty="0">
                <a:ln>
                  <a:noFill/>
                </a:ln>
                <a:solidFill>
                  <a:srgbClr val="FFFFFF"/>
                </a:solidFill>
                <a:effectLst/>
                <a:uLnTx/>
                <a:uFillTx/>
                <a:latin typeface="Times" charset="0"/>
                <a:ea typeface="+mn-ea"/>
                <a:cs typeface="+mn-cs"/>
              </a:rPr>
              <a:t>J. </a:t>
            </a:r>
            <a:r>
              <a:rPr kumimoji="0" lang="en-US" sz="1400" b="1" i="0" u="none" strike="noStrike" kern="1200" cap="none" spc="0" normalizeH="0" baseline="0" noProof="0" dirty="0" err="1">
                <a:ln>
                  <a:noFill/>
                </a:ln>
                <a:solidFill>
                  <a:srgbClr val="FFFFFF"/>
                </a:solidFill>
                <a:effectLst/>
                <a:uLnTx/>
                <a:uFillTx/>
                <a:latin typeface="Times" charset="0"/>
                <a:ea typeface="+mn-ea"/>
                <a:cs typeface="+mn-cs"/>
              </a:rPr>
              <a:t>vasc</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bras. vol.12 no.4 Porto Alegre Oct./Dec. 2013  </a:t>
            </a:r>
            <a:r>
              <a:rPr kumimoji="0" lang="en-US" sz="1400" b="1" i="0" u="none" strike="noStrike" kern="1200" cap="none" spc="0" normalizeH="0" baseline="0" noProof="0" dirty="0" err="1">
                <a:ln>
                  <a:noFill/>
                </a:ln>
                <a:solidFill>
                  <a:srgbClr val="FFFFFF"/>
                </a:solidFill>
                <a:effectLst/>
                <a:uLnTx/>
                <a:uFillTx/>
                <a:latin typeface="Times" charset="0"/>
                <a:ea typeface="+mn-ea"/>
                <a:cs typeface="+mn-cs"/>
              </a:rPr>
              <a:t>Epub</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Dec 15, 2013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imes" charset="0"/>
                <a:ea typeface="+mn-ea"/>
                <a:cs typeface="+mn-cs"/>
              </a:rPr>
              <a:t>http://dx.doi.org/10.1590/jvb.2013.054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Subclavian and axillary arterial aneurysms: two case reports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Fernando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Pinho</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Esteves</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André Ventura Ferreira</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Vanessa Prado dos Santos</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6"/>
              </a:rPr>
              <a:t>2</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Gabriel Santos Novaes</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Álvaro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Razuk</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Filho</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Roberto Augusto Caffaro</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endParaRPr kumimoji="0" lang="en-US" sz="1400" b="0" i="0" u="none" strike="noStrike" kern="1200" cap="none" spc="0" normalizeH="0" baseline="0" noProof="0" dirty="0">
              <a:ln>
                <a:noFill/>
              </a:ln>
              <a:solidFill>
                <a:srgbClr val="FFFFFF"/>
              </a:solidFill>
              <a:effectLst/>
              <a:uLnTx/>
              <a:uFillTx/>
              <a:latin typeface="Times" charset="0"/>
              <a:ea typeface="+mn-ea"/>
              <a:cs typeface="+mn-cs"/>
            </a:endParaRPr>
          </a:p>
        </p:txBody>
      </p:sp>
      <p:sp>
        <p:nvSpPr>
          <p:cNvPr id="3" name="Slide Number Placeholder 2">
            <a:extLst>
              <a:ext uri="{FF2B5EF4-FFF2-40B4-BE49-F238E27FC236}">
                <a16:creationId xmlns:a16="http://schemas.microsoft.com/office/drawing/2014/main" id="{D8D1F7D4-45D4-41C2-AC60-4CA70DD35D7B}"/>
              </a:ext>
            </a:extLst>
          </p:cNvPr>
          <p:cNvSpPr>
            <a:spLocks noGrp="1"/>
          </p:cNvSpPr>
          <p:nvPr>
            <p:ph type="sldNum" sz="quarter" idx="10"/>
          </p:nvPr>
        </p:nvSpPr>
        <p:spPr/>
        <p:txBody>
          <a:bodyPr/>
          <a:lstStyle/>
          <a:p>
            <a:fld id="{C14BE98E-A4C6-4206-BB03-22E8467561B8}" type="slidenum">
              <a:rPr lang="en-US" smtClean="0"/>
              <a:pPr/>
              <a:t>44</a:t>
            </a:fld>
            <a:endParaRPr lang="en-US"/>
          </a:p>
        </p:txBody>
      </p:sp>
    </p:spTree>
    <p:extLst>
      <p:ext uri="{BB962C8B-B14F-4D97-AF65-F5344CB8AC3E}">
        <p14:creationId xmlns:p14="http://schemas.microsoft.com/office/powerpoint/2010/main" val="1540666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000" b="1"/>
              <a:t>Arterial Aneurysm</a:t>
            </a:r>
            <a:endParaRPr lang="en-US" altLang="en-US" sz="4000" b="1">
              <a:latin typeface="Arial" panose="020B0604020202020204" pitchFamily="34" charset="0"/>
              <a:cs typeface="Arial" panose="020B0604020202020204" pitchFamily="34" charset="0"/>
            </a:endParaRPr>
          </a:p>
        </p:txBody>
      </p:sp>
      <p:sp>
        <p:nvSpPr>
          <p:cNvPr id="176131" name="Rectangle 3"/>
          <p:cNvSpPr>
            <a:spLocks noGrp="1" noChangeArrowheads="1"/>
          </p:cNvSpPr>
          <p:nvPr>
            <p:ph idx="1"/>
          </p:nvPr>
        </p:nvSpPr>
        <p:spPr/>
        <p:txBody>
          <a:bodyPr rtlCol="0">
            <a:normAutofit fontScale="70000" lnSpcReduction="20000"/>
          </a:bodyPr>
          <a:lstStyle/>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atherosclerosis</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fatty material collects within the walls of arteries</a:t>
            </a:r>
          </a:p>
          <a:p>
            <a:pPr lvl="1" eaLnBrk="1" fontAlgn="auto" hangingPunct="1">
              <a:lnSpc>
                <a:spcPct val="90000"/>
              </a:lnSpc>
              <a:spcAft>
                <a:spcPts val="0"/>
              </a:spcAft>
              <a:defRPr/>
            </a:pPr>
            <a:r>
              <a:rPr lang="en-US" sz="2300" i="1" dirty="0">
                <a:latin typeface="Arial" charset="0"/>
                <a:cs typeface="Arial" charset="0"/>
              </a:rPr>
              <a:t>produces</a:t>
            </a:r>
            <a:endParaRPr lang="en-US" sz="23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100" dirty="0">
                <a:latin typeface="Arial" charset="0"/>
                <a:cs typeface="Arial" charset="0"/>
              </a:rPr>
              <a:t>artery </a:t>
            </a:r>
            <a:r>
              <a:rPr lang="en-US" sz="2200" dirty="0">
                <a:latin typeface="Arial" charset="0"/>
                <a:cs typeface="Arial" charset="0"/>
              </a:rPr>
              <a:t>with weakened wall </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artery to become distended</a:t>
            </a:r>
          </a:p>
          <a:p>
            <a:pPr lvl="1" eaLnBrk="1" fontAlgn="auto" hangingPunct="1">
              <a:lnSpc>
                <a:spcPct val="90000"/>
              </a:lnSpc>
              <a:spcAft>
                <a:spcPts val="0"/>
              </a:spcAft>
              <a:defRPr/>
            </a:pPr>
            <a:r>
              <a:rPr lang="en-US" sz="2200" i="1" dirty="0" err="1">
                <a:latin typeface="Arial" charset="0"/>
                <a:cs typeface="Arial" charset="0"/>
              </a:rPr>
              <a:t>realized_in</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process of distending</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(catastrophic event) of rupturing</a:t>
            </a:r>
          </a:p>
          <a:p>
            <a:pPr lvl="1" eaLnBrk="1" fontAlgn="auto" hangingPunct="1">
              <a:lnSpc>
                <a:spcPct val="90000"/>
              </a:lnSpc>
              <a:spcAft>
                <a:spcPts val="0"/>
              </a:spcAft>
              <a:defRPr/>
            </a:pPr>
            <a:r>
              <a:rPr lang="en-US" sz="2200" i="1" dirty="0">
                <a:latin typeface="Arial" charset="0"/>
                <a:cs typeface="Arial" charset="0"/>
              </a:rPr>
              <a:t>produces</a:t>
            </a: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ruptured artery, arterial system with dangerously low blood pressure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circulatory failure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a:t>
            </a:r>
            <a:r>
              <a:rPr lang="en-US" sz="2200" dirty="0" err="1">
                <a:latin typeface="Arial" charset="0"/>
                <a:cs typeface="Arial" charset="0"/>
              </a:rPr>
              <a:t>exsanguination</a:t>
            </a:r>
            <a:r>
              <a:rPr lang="en-US" sz="2200" dirty="0">
                <a:latin typeface="Arial" charset="0"/>
                <a:cs typeface="Arial" charset="0"/>
              </a:rPr>
              <a:t>, failure of homeostasis</a:t>
            </a:r>
          </a:p>
          <a:p>
            <a:pPr lvl="1" eaLnBrk="1" fontAlgn="auto" hangingPunct="1">
              <a:lnSpc>
                <a:spcPct val="90000"/>
              </a:lnSpc>
              <a:spcAft>
                <a:spcPts val="0"/>
              </a:spcAft>
              <a:defRPr/>
            </a:pPr>
            <a:r>
              <a:rPr lang="en-US" sz="1800" i="1" dirty="0">
                <a:latin typeface="Arial" charset="0"/>
                <a:cs typeface="Arial" charset="0"/>
              </a:rPr>
              <a:t>produces</a:t>
            </a:r>
          </a:p>
          <a:p>
            <a:pPr eaLnBrk="1" fontAlgn="auto" hangingPunct="1">
              <a:lnSpc>
                <a:spcPct val="90000"/>
              </a:lnSpc>
              <a:spcAft>
                <a:spcPts val="0"/>
              </a:spcAft>
              <a:defRPr/>
            </a:pPr>
            <a:r>
              <a:rPr lang="en-US" sz="2300" dirty="0">
                <a:latin typeface="Arial" charset="0"/>
                <a:cs typeface="Arial" charset="0"/>
              </a:rPr>
              <a:t>Death</a:t>
            </a:r>
          </a:p>
        </p:txBody>
      </p:sp>
      <p:sp>
        <p:nvSpPr>
          <p:cNvPr id="2" name="Slide Number Placeholder 1">
            <a:extLst>
              <a:ext uri="{FF2B5EF4-FFF2-40B4-BE49-F238E27FC236}">
                <a16:creationId xmlns:a16="http://schemas.microsoft.com/office/drawing/2014/main" id="{B8916302-FCD5-4741-BC9C-C5BDDDB71710}"/>
              </a:ext>
            </a:extLst>
          </p:cNvPr>
          <p:cNvSpPr>
            <a:spLocks noGrp="1"/>
          </p:cNvSpPr>
          <p:nvPr>
            <p:ph type="sldNum" sz="quarter" idx="10"/>
          </p:nvPr>
        </p:nvSpPr>
        <p:spPr/>
        <p:txBody>
          <a:bodyPr/>
          <a:lstStyle/>
          <a:p>
            <a:fld id="{C14BE98E-A4C6-4206-BB03-22E8467561B8}" type="slidenum">
              <a:rPr lang="en-US" smtClean="0"/>
              <a:pPr/>
              <a:t>45</a:t>
            </a:fld>
            <a:endParaRPr lang="en-US"/>
          </a:p>
        </p:txBody>
      </p:sp>
    </p:spTree>
    <p:extLst>
      <p:ext uri="{BB962C8B-B14F-4D97-AF65-F5344CB8AC3E}">
        <p14:creationId xmlns:p14="http://schemas.microsoft.com/office/powerpoint/2010/main" val="16716245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stroke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0"/>
            <a:ext cx="7162800" cy="4569866"/>
          </a:xfrm>
        </p:spPr>
      </p:pic>
      <p:sp>
        <p:nvSpPr>
          <p:cNvPr id="5" name="Rectangle 4"/>
          <p:cNvSpPr/>
          <p:nvPr/>
        </p:nvSpPr>
        <p:spPr>
          <a:xfrm>
            <a:off x="2362200" y="6248400"/>
            <a:ext cx="68580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charset="0"/>
                <a:ea typeface="+mn-ea"/>
                <a:cs typeface="+mn-cs"/>
              </a:rPr>
              <a:t>http://www.tomfit247.com/2013/05/stroke-what-is-it-what-causes-it-and.html</a:t>
            </a:r>
          </a:p>
        </p:txBody>
      </p:sp>
      <p:sp>
        <p:nvSpPr>
          <p:cNvPr id="3" name="Slide Number Placeholder 2">
            <a:extLst>
              <a:ext uri="{FF2B5EF4-FFF2-40B4-BE49-F238E27FC236}">
                <a16:creationId xmlns:a16="http://schemas.microsoft.com/office/drawing/2014/main" id="{F4BEA3C9-4402-438A-993C-382BF9078CED}"/>
              </a:ext>
            </a:extLst>
          </p:cNvPr>
          <p:cNvSpPr>
            <a:spLocks noGrp="1"/>
          </p:cNvSpPr>
          <p:nvPr>
            <p:ph type="sldNum" sz="quarter" idx="10"/>
          </p:nvPr>
        </p:nvSpPr>
        <p:spPr/>
        <p:txBody>
          <a:bodyPr/>
          <a:lstStyle/>
          <a:p>
            <a:fld id="{C14BE98E-A4C6-4206-BB03-22E8467561B8}" type="slidenum">
              <a:rPr lang="en-US" smtClean="0"/>
              <a:pPr/>
              <a:t>46</a:t>
            </a:fld>
            <a:endParaRPr lang="en-US"/>
          </a:p>
        </p:txBody>
      </p:sp>
    </p:spTree>
    <p:extLst>
      <p:ext uri="{BB962C8B-B14F-4D97-AF65-F5344CB8AC3E}">
        <p14:creationId xmlns:p14="http://schemas.microsoft.com/office/powerpoint/2010/main" val="3631858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weakened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rupturing of weakened blood vessel</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200" dirty="0" err="1">
                <a:latin typeface="Arial" charset="0"/>
                <a:cs typeface="Arial" charset="0"/>
              </a:rPr>
              <a:t>Intraparenchymal</a:t>
            </a:r>
            <a:r>
              <a:rPr lang="en-US" sz="2200" dirty="0">
                <a:latin typeface="Arial" charset="0"/>
                <a:cs typeface="Arial" charset="0"/>
              </a:rPr>
              <a:t> cerebral hemorrhage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to increased intra-cranial pressure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ischemia, Cerebral neuronal death</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stroke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19FF81"/>
                </a:solidFill>
                <a:latin typeface="Arial" charset="0"/>
                <a:cs typeface="Arial" charset="0"/>
              </a:rPr>
              <a:t>Symptoms</a:t>
            </a:r>
            <a:r>
              <a:rPr lang="en-US" sz="2200" dirty="0">
                <a:latin typeface="Arial" charset="0"/>
                <a:cs typeface="Arial" charset="0"/>
              </a:rPr>
              <a:t> – weakness/paralysis, loss of sensation, etc</a:t>
            </a:r>
          </a:p>
          <a:p>
            <a:pPr eaLnBrk="1" fontAlgn="auto" hangingPunct="1">
              <a:lnSpc>
                <a:spcPct val="90000"/>
              </a:lnSpc>
              <a:spcAft>
                <a:spcPts val="0"/>
              </a:spcAft>
              <a:defRPr/>
            </a:pPr>
            <a:endParaRPr lang="en-US" sz="2200" dirty="0">
              <a:latin typeface="Arial" charset="0"/>
              <a:cs typeface="Arial" charset="0"/>
            </a:endParaRPr>
          </a:p>
        </p:txBody>
      </p:sp>
      <p:sp>
        <p:nvSpPr>
          <p:cNvPr id="2" name="Slide Number Placeholder 1">
            <a:extLst>
              <a:ext uri="{FF2B5EF4-FFF2-40B4-BE49-F238E27FC236}">
                <a16:creationId xmlns:a16="http://schemas.microsoft.com/office/drawing/2014/main" id="{DB39C882-5BA2-4C4D-9E21-F44FCC136FF9}"/>
              </a:ext>
            </a:extLst>
          </p:cNvPr>
          <p:cNvSpPr>
            <a:spLocks noGrp="1"/>
          </p:cNvSpPr>
          <p:nvPr>
            <p:ph type="sldNum" sz="quarter" idx="10"/>
          </p:nvPr>
        </p:nvSpPr>
        <p:spPr/>
        <p:txBody>
          <a:bodyPr/>
          <a:lstStyle/>
          <a:p>
            <a:fld id="{C14BE98E-A4C6-4206-BB03-22E8467561B8}" type="slidenum">
              <a:rPr lang="en-US" smtClean="0"/>
              <a:pPr/>
              <a:t>47</a:t>
            </a:fld>
            <a:endParaRPr lang="en-US"/>
          </a:p>
        </p:txBody>
      </p:sp>
    </p:spTree>
    <p:extLst>
      <p:ext uri="{BB962C8B-B14F-4D97-AF65-F5344CB8AC3E}">
        <p14:creationId xmlns:p14="http://schemas.microsoft.com/office/powerpoint/2010/main" val="19642950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course</a:t>
            </a:r>
          </a:p>
        </p:txBody>
      </p:sp>
      <p:sp>
        <p:nvSpPr>
          <p:cNvPr id="3" name="Content Placeholder 2"/>
          <p:cNvSpPr>
            <a:spLocks noGrp="1"/>
          </p:cNvSpPr>
          <p:nvPr>
            <p:ph idx="1"/>
          </p:nvPr>
        </p:nvSpPr>
        <p:spPr>
          <a:xfrm>
            <a:off x="228600" y="2209800"/>
            <a:ext cx="8686800" cy="4419600"/>
          </a:xfrm>
        </p:spPr>
        <p:txBody>
          <a:bodyPr/>
          <a:lstStyle/>
          <a:p>
            <a:pPr algn="ctr" eaLnBrk="1" fontAlgn="t" hangingPunct="1"/>
            <a:r>
              <a:rPr lang="en-US" sz="3600" dirty="0"/>
              <a:t>The totality of all </a:t>
            </a:r>
            <a:r>
              <a:rPr lang="en-US" sz="3600" dirty="0" err="1"/>
              <a:t>PROCESSes</a:t>
            </a:r>
            <a:r>
              <a:rPr lang="en-US" sz="3600" dirty="0"/>
              <a:t> through which a given DISEASE instance is realized. </a:t>
            </a:r>
          </a:p>
          <a:p>
            <a:pPr algn="ctr"/>
            <a:endParaRPr lang="en-US" sz="3600" dirty="0"/>
          </a:p>
        </p:txBody>
      </p:sp>
      <p:sp>
        <p:nvSpPr>
          <p:cNvPr id="4" name="Slide Number Placeholder 3">
            <a:extLst>
              <a:ext uri="{FF2B5EF4-FFF2-40B4-BE49-F238E27FC236}">
                <a16:creationId xmlns:a16="http://schemas.microsoft.com/office/drawing/2014/main" id="{A0A98766-AC46-4463-A02D-9C40227E1AC9}"/>
              </a:ext>
            </a:extLst>
          </p:cNvPr>
          <p:cNvSpPr>
            <a:spLocks noGrp="1"/>
          </p:cNvSpPr>
          <p:nvPr>
            <p:ph type="sldNum" sz="quarter" idx="10"/>
          </p:nvPr>
        </p:nvSpPr>
        <p:spPr/>
        <p:txBody>
          <a:bodyPr/>
          <a:lstStyle/>
          <a:p>
            <a:fld id="{C14BE98E-A4C6-4206-BB03-22E8467561B8}" type="slidenum">
              <a:rPr lang="en-US" smtClean="0"/>
              <a:pPr/>
              <a:t>48</a:t>
            </a:fld>
            <a:endParaRPr lang="en-US"/>
          </a:p>
        </p:txBody>
      </p:sp>
    </p:spTree>
    <p:extLst>
      <p:ext uri="{BB962C8B-B14F-4D97-AF65-F5344CB8AC3E}">
        <p14:creationId xmlns:p14="http://schemas.microsoft.com/office/powerpoint/2010/main" val="1531286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3F6B-D6BF-44A1-BBFC-9F773DBB8E76}"/>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7DF931CB-5454-486D-BDC2-85D9DD3246FE}"/>
              </a:ext>
            </a:extLst>
          </p:cNvPr>
          <p:cNvSpPr>
            <a:spLocks noGrp="1"/>
          </p:cNvSpPr>
          <p:nvPr>
            <p:ph idx="1"/>
          </p:nvPr>
        </p:nvSpPr>
        <p:spPr/>
        <p:txBody>
          <a:bodyPr/>
          <a:lstStyle/>
          <a:p>
            <a:pPr>
              <a:buFont typeface="Arial" panose="020B0604020202020204" pitchFamily="34" charset="0"/>
              <a:buChar char="•"/>
            </a:pPr>
            <a:r>
              <a:rPr lang="en-US" sz="2200" dirty="0"/>
              <a:t>Read the CDC webpage with title ‘Coronavirus Disease 2019 (COVID-19) 2021 Case Definition. </a:t>
            </a:r>
          </a:p>
          <a:p>
            <a:pPr lvl="1">
              <a:buFont typeface="Arial" panose="020B0604020202020204" pitchFamily="34" charset="0"/>
              <a:buChar char="•"/>
            </a:pPr>
            <a:r>
              <a:rPr lang="en-US" sz="2000" dirty="0">
                <a:hlinkClick r:id="rId2"/>
              </a:rPr>
              <a:t>https://ndc.services.cdc.gov/case-definitions/coronavirus-disease-2019-2021/</a:t>
            </a:r>
            <a:r>
              <a:rPr lang="en-US" sz="2000" dirty="0"/>
              <a:t> </a:t>
            </a:r>
          </a:p>
          <a:p>
            <a:pPr>
              <a:buFont typeface="Arial" panose="020B0604020202020204" pitchFamily="34" charset="0"/>
              <a:buChar char="•"/>
            </a:pPr>
            <a:r>
              <a:rPr lang="en-US" sz="2200" dirty="0"/>
              <a:t>Pick freely ten biomedical terms of your choice used in the criteria section of the webpage. Classify each term under one of the categories on the next slide. Motivate your choice of category on the basis of the definitions or examples provided for these categories in this lecture C8. Use at least six different categories, and at least once each of disorder, disease and disease course.</a:t>
            </a:r>
          </a:p>
          <a:p>
            <a:pPr>
              <a:buFont typeface="Arial" panose="020B0604020202020204" pitchFamily="34" charset="0"/>
              <a:buChar char="•"/>
            </a:pPr>
            <a:endParaRPr lang="en-US" dirty="0"/>
          </a:p>
          <a:p>
            <a:pPr>
              <a:buFont typeface="Arial" panose="020B0604020202020204" pitchFamily="34" charset="0"/>
              <a:buChar char="•"/>
            </a:pPr>
            <a:r>
              <a:rPr lang="en-US" sz="2200" dirty="0"/>
              <a:t>Upload your document to UB Learns not later than Oct 6, 2021, 1PM. </a:t>
            </a:r>
            <a:r>
              <a:rPr lang="en-US" dirty="0"/>
              <a:t>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3B858A7-BA2C-42CD-B20E-6ECE99E89AE3}"/>
              </a:ext>
            </a:extLst>
          </p:cNvPr>
          <p:cNvSpPr>
            <a:spLocks noGrp="1"/>
          </p:cNvSpPr>
          <p:nvPr>
            <p:ph type="sldNum" sz="quarter" idx="10"/>
          </p:nvPr>
        </p:nvSpPr>
        <p:spPr/>
        <p:txBody>
          <a:bodyPr/>
          <a:lstStyle/>
          <a:p>
            <a:fld id="{C14BE98E-A4C6-4206-BB03-22E8467561B8}" type="slidenum">
              <a:rPr lang="en-US" smtClean="0"/>
              <a:pPr/>
              <a:t>49</a:t>
            </a:fld>
            <a:endParaRPr lang="en-US"/>
          </a:p>
        </p:txBody>
      </p:sp>
    </p:spTree>
    <p:extLst>
      <p:ext uri="{BB962C8B-B14F-4D97-AF65-F5344CB8AC3E}">
        <p14:creationId xmlns:p14="http://schemas.microsoft.com/office/powerpoint/2010/main" val="236705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33400"/>
            <a:ext cx="8686800" cy="762000"/>
          </a:xfrm>
        </p:spPr>
        <p:txBody>
          <a:bodyPr/>
          <a:lstStyle/>
          <a:p>
            <a:r>
              <a:rPr lang="en-US" dirty="0"/>
              <a:t>Two important science- and research- related disciplines</a:t>
            </a:r>
          </a:p>
        </p:txBody>
      </p:sp>
      <p:sp>
        <p:nvSpPr>
          <p:cNvPr id="6" name="Content Placeholder 5"/>
          <p:cNvSpPr>
            <a:spLocks noGrp="1"/>
          </p:cNvSpPr>
          <p:nvPr>
            <p:ph idx="1"/>
          </p:nvPr>
        </p:nvSpPr>
        <p:spPr>
          <a:xfrm>
            <a:off x="228600" y="1676400"/>
            <a:ext cx="4114800" cy="4953000"/>
          </a:xfrm>
        </p:spPr>
        <p:txBody>
          <a:bodyPr/>
          <a:lstStyle/>
          <a:p>
            <a:pPr algn="ctr"/>
            <a:r>
              <a:rPr lang="en-US" b="1" u="sng" dirty="0"/>
              <a:t>Ontology</a:t>
            </a:r>
          </a:p>
          <a:p>
            <a:endParaRPr lang="en-US" dirty="0"/>
          </a:p>
          <a:p>
            <a:r>
              <a:rPr lang="en-US" dirty="0"/>
              <a:t>What entities exist?</a:t>
            </a:r>
          </a:p>
          <a:p>
            <a:endParaRPr lang="en-US" dirty="0"/>
          </a:p>
          <a:p>
            <a:pPr marL="0" indent="0"/>
            <a:r>
              <a:rPr lang="en-US" dirty="0"/>
              <a:t>How do entities relate to each other?</a:t>
            </a:r>
          </a:p>
        </p:txBody>
      </p:sp>
      <p:sp>
        <p:nvSpPr>
          <p:cNvPr id="4" name="Slide Number Placeholder 3"/>
          <p:cNvSpPr>
            <a:spLocks noGrp="1"/>
          </p:cNvSpPr>
          <p:nvPr>
            <p:ph type="sldNum" sz="quarter" idx="10"/>
          </p:nvPr>
        </p:nvSpPr>
        <p:spPr/>
        <p:txBody>
          <a:bodyPr/>
          <a:lstStyle/>
          <a:p>
            <a:fld id="{C14BE98E-A4C6-4206-BB03-22E8467561B8}" type="slidenum">
              <a:rPr lang="en-US" smtClean="0"/>
              <a:pPr/>
              <a:t>5</a:t>
            </a:fld>
            <a:endParaRPr lang="en-US"/>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u="sng" kern="0" dirty="0"/>
              <a:t>Terminology</a:t>
            </a:r>
          </a:p>
          <a:p>
            <a:endParaRPr lang="en-US" kern="0" dirty="0"/>
          </a:p>
          <a:p>
            <a:pPr marL="0" indent="0"/>
            <a:r>
              <a:rPr lang="en-US" kern="0" dirty="0"/>
              <a:t>What entities, if any at all, are denoted by words or terms?</a:t>
            </a:r>
          </a:p>
          <a:p>
            <a:pPr marL="0" indent="0"/>
            <a:endParaRPr lang="en-US" kern="0" dirty="0"/>
          </a:p>
          <a:p>
            <a:pPr marL="0" indent="0"/>
            <a:endParaRPr lang="en-US" kern="0" dirty="0"/>
          </a:p>
          <a:p>
            <a:pPr marL="0" indent="0"/>
            <a:endParaRPr lang="en-US" kern="0" dirty="0"/>
          </a:p>
          <a:p>
            <a:pPr marL="0" indent="0"/>
            <a:endParaRPr lang="en-US" kern="0" dirty="0"/>
          </a:p>
          <a:p>
            <a:pPr marL="0" indent="0"/>
            <a:endParaRPr lang="en-US" sz="1600" kern="0" dirty="0"/>
          </a:p>
          <a:p>
            <a:pPr marL="0" indent="0"/>
            <a:r>
              <a:rPr lang="en-US" kern="0" dirty="0"/>
              <a:t>‘Earth’    ‘</a:t>
            </a:r>
            <a:r>
              <a:rPr lang="en-US" kern="0" dirty="0" err="1"/>
              <a:t>Aarde</a:t>
            </a:r>
            <a:r>
              <a:rPr lang="en-US" kern="0" dirty="0"/>
              <a:t>’    ‘La Terre’</a:t>
            </a:r>
          </a:p>
          <a:p>
            <a:endParaRPr lang="en-US" kern="0" dirty="0"/>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166814" y="4825425"/>
            <a:ext cx="2270173" cy="584775"/>
          </a:xfrm>
          <a:prstGeom prst="rect">
            <a:avLst/>
          </a:prstGeom>
          <a:noFill/>
        </p:spPr>
        <p:txBody>
          <a:bodyPr wrap="none" rtlCol="0">
            <a:spAutoFit/>
          </a:bodyPr>
          <a:lstStyle/>
          <a:p>
            <a:r>
              <a:rPr lang="en-US" dirty="0">
                <a:solidFill>
                  <a:srgbClr val="FFFF00"/>
                </a:solidFill>
              </a:rPr>
              <a:t>Reality first</a:t>
            </a:r>
          </a:p>
        </p:txBody>
      </p:sp>
      <p:sp>
        <p:nvSpPr>
          <p:cNvPr id="11" name="TextBox 10"/>
          <p:cNvSpPr txBox="1"/>
          <p:nvPr/>
        </p:nvSpPr>
        <p:spPr>
          <a:xfrm>
            <a:off x="4968996" y="4825425"/>
            <a:ext cx="3676584" cy="584775"/>
          </a:xfrm>
          <a:prstGeom prst="rect">
            <a:avLst/>
          </a:prstGeom>
          <a:noFill/>
        </p:spPr>
        <p:txBody>
          <a:bodyPr wrap="none" rtlCol="0">
            <a:spAutoFit/>
          </a:bodyPr>
          <a:lstStyle/>
          <a:p>
            <a:r>
              <a:rPr lang="en-US" dirty="0">
                <a:solidFill>
                  <a:srgbClr val="FFFF00"/>
                </a:solidFill>
              </a:rPr>
              <a:t>Representation first</a:t>
            </a:r>
          </a:p>
        </p:txBody>
      </p:sp>
      <p:pic>
        <p:nvPicPr>
          <p:cNvPr id="12" name="Picture 4" descr="gl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550741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182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FF4D-B697-443E-820E-C9C5CCAE1CAD}"/>
              </a:ext>
            </a:extLst>
          </p:cNvPr>
          <p:cNvSpPr>
            <a:spLocks noGrp="1"/>
          </p:cNvSpPr>
          <p:nvPr>
            <p:ph type="title"/>
          </p:nvPr>
        </p:nvSpPr>
        <p:spPr/>
        <p:txBody>
          <a:bodyPr/>
          <a:lstStyle/>
          <a:p>
            <a:r>
              <a:rPr lang="en-US" dirty="0"/>
              <a:t>Categories you can pick from </a:t>
            </a:r>
          </a:p>
        </p:txBody>
      </p:sp>
      <p:sp>
        <p:nvSpPr>
          <p:cNvPr id="3" name="Content Placeholder 2">
            <a:extLst>
              <a:ext uri="{FF2B5EF4-FFF2-40B4-BE49-F238E27FC236}">
                <a16:creationId xmlns:a16="http://schemas.microsoft.com/office/drawing/2014/main" id="{0AE1D14B-3971-4D11-80D0-C255BD5E8C27}"/>
              </a:ext>
            </a:extLst>
          </p:cNvPr>
          <p:cNvSpPr>
            <a:spLocks noGrp="1"/>
          </p:cNvSpPr>
          <p:nvPr>
            <p:ph idx="1"/>
          </p:nvPr>
        </p:nvSpPr>
        <p:spPr/>
        <p:txBody>
          <a:bodyPr/>
          <a:lstStyle/>
          <a:p>
            <a:pPr>
              <a:buFont typeface="Arial" panose="020B0604020202020204" pitchFamily="34" charset="0"/>
              <a:buChar char="•"/>
            </a:pPr>
            <a:r>
              <a:rPr lang="en-US" dirty="0"/>
              <a:t>Bodily component  (see slide 35 and R3)</a:t>
            </a:r>
          </a:p>
          <a:p>
            <a:pPr>
              <a:buFont typeface="Arial" panose="020B0604020202020204" pitchFamily="34" charset="0"/>
              <a:buChar char="•"/>
            </a:pPr>
            <a:r>
              <a:rPr lang="en-US" dirty="0"/>
              <a:t>Bodily quality (see slide 35 and R3)</a:t>
            </a:r>
          </a:p>
          <a:p>
            <a:pPr>
              <a:buFont typeface="Arial" panose="020B0604020202020204" pitchFamily="34" charset="0"/>
              <a:buChar char="•"/>
            </a:pPr>
            <a:r>
              <a:rPr lang="en-US" dirty="0"/>
              <a:t>Bodily process (see slide 35 and R3)</a:t>
            </a:r>
          </a:p>
          <a:p>
            <a:pPr>
              <a:buFont typeface="Arial" panose="020B0604020202020204" pitchFamily="34" charset="0"/>
              <a:buChar char="•"/>
            </a:pPr>
            <a:r>
              <a:rPr lang="en-US" dirty="0"/>
              <a:t>Pathological process (see slide 41 and R3)</a:t>
            </a:r>
          </a:p>
          <a:p>
            <a:pPr>
              <a:buFont typeface="Arial" panose="020B0604020202020204" pitchFamily="34" charset="0"/>
              <a:buChar char="•"/>
            </a:pPr>
            <a:r>
              <a:rPr lang="en-US" dirty="0"/>
              <a:t>Etiological process (see R3)</a:t>
            </a:r>
          </a:p>
          <a:p>
            <a:pPr>
              <a:buFont typeface="Arial" panose="020B0604020202020204" pitchFamily="34" charset="0"/>
              <a:buChar char="•"/>
            </a:pPr>
            <a:r>
              <a:rPr lang="en-US" dirty="0"/>
              <a:t>Sign (see R3)</a:t>
            </a:r>
          </a:p>
          <a:p>
            <a:pPr>
              <a:buFont typeface="Arial" panose="020B0604020202020204" pitchFamily="34" charset="0"/>
              <a:buChar char="•"/>
            </a:pPr>
            <a:r>
              <a:rPr lang="en-US" dirty="0"/>
              <a:t>Symptom (see R3)</a:t>
            </a:r>
          </a:p>
          <a:p>
            <a:pPr>
              <a:buFont typeface="Arial" panose="020B0604020202020204" pitchFamily="34" charset="0"/>
              <a:buChar char="•"/>
            </a:pPr>
            <a:r>
              <a:rPr lang="en-US" dirty="0"/>
              <a:t>Disorder (see slide 38 and R3)</a:t>
            </a:r>
          </a:p>
          <a:p>
            <a:pPr>
              <a:buFont typeface="Arial" panose="020B0604020202020204" pitchFamily="34" charset="0"/>
              <a:buChar char="•"/>
            </a:pPr>
            <a:r>
              <a:rPr lang="en-US" dirty="0"/>
              <a:t>Disease (see slide 42 and R3)</a:t>
            </a:r>
          </a:p>
          <a:p>
            <a:pPr>
              <a:buFont typeface="Arial" panose="020B0604020202020204" pitchFamily="34" charset="0"/>
              <a:buChar char="•"/>
            </a:pPr>
            <a:r>
              <a:rPr lang="en-US" dirty="0"/>
              <a:t>Disease course (see slide 48 and R3)</a:t>
            </a:r>
          </a:p>
        </p:txBody>
      </p:sp>
      <p:sp>
        <p:nvSpPr>
          <p:cNvPr id="4" name="Slide Number Placeholder 3">
            <a:extLst>
              <a:ext uri="{FF2B5EF4-FFF2-40B4-BE49-F238E27FC236}">
                <a16:creationId xmlns:a16="http://schemas.microsoft.com/office/drawing/2014/main" id="{1B5773D7-6195-4AC8-8171-D8228F36E1D3}"/>
              </a:ext>
            </a:extLst>
          </p:cNvPr>
          <p:cNvSpPr>
            <a:spLocks noGrp="1"/>
          </p:cNvSpPr>
          <p:nvPr>
            <p:ph type="sldNum" sz="quarter" idx="10"/>
          </p:nvPr>
        </p:nvSpPr>
        <p:spPr/>
        <p:txBody>
          <a:bodyPr/>
          <a:lstStyle/>
          <a:p>
            <a:fld id="{C14BE98E-A4C6-4206-BB03-22E8467561B8}" type="slidenum">
              <a:rPr lang="en-US" smtClean="0"/>
              <a:pPr/>
              <a:t>50</a:t>
            </a:fld>
            <a:endParaRPr lang="en-US"/>
          </a:p>
        </p:txBody>
      </p:sp>
    </p:spTree>
    <p:extLst>
      <p:ext uri="{BB962C8B-B14F-4D97-AF65-F5344CB8AC3E}">
        <p14:creationId xmlns:p14="http://schemas.microsoft.com/office/powerpoint/2010/main" val="2623479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D774-92EC-48F1-AFCC-8E7665FFAB53}"/>
              </a:ext>
            </a:extLst>
          </p:cNvPr>
          <p:cNvSpPr>
            <a:spLocks noGrp="1"/>
          </p:cNvSpPr>
          <p:nvPr>
            <p:ph type="title"/>
          </p:nvPr>
        </p:nvSpPr>
        <p:spPr/>
        <p:txBody>
          <a:bodyPr/>
          <a:lstStyle/>
          <a:p>
            <a:r>
              <a:rPr lang="en-US" dirty="0"/>
              <a:t>Format of your response file</a:t>
            </a:r>
          </a:p>
        </p:txBody>
      </p:sp>
      <p:graphicFrame>
        <p:nvGraphicFramePr>
          <p:cNvPr id="5" name="Content Placeholder 4">
            <a:extLst>
              <a:ext uri="{FF2B5EF4-FFF2-40B4-BE49-F238E27FC236}">
                <a16:creationId xmlns:a16="http://schemas.microsoft.com/office/drawing/2014/main" id="{C50F06EC-33DE-4C3D-9AAE-91B8EA9AA6DA}"/>
              </a:ext>
            </a:extLst>
          </p:cNvPr>
          <p:cNvGraphicFramePr>
            <a:graphicFrameLocks noGrp="1"/>
          </p:cNvGraphicFramePr>
          <p:nvPr>
            <p:ph idx="1"/>
            <p:extLst>
              <p:ext uri="{D42A27DB-BD31-4B8C-83A1-F6EECF244321}">
                <p14:modId xmlns:p14="http://schemas.microsoft.com/office/powerpoint/2010/main" val="2291801606"/>
              </p:ext>
            </p:extLst>
          </p:nvPr>
        </p:nvGraphicFramePr>
        <p:xfrm>
          <a:off x="228600" y="1676400"/>
          <a:ext cx="8686800" cy="40792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432243237"/>
                    </a:ext>
                  </a:extLst>
                </a:gridCol>
                <a:gridCol w="1371600">
                  <a:extLst>
                    <a:ext uri="{9D8B030D-6E8A-4147-A177-3AD203B41FA5}">
                      <a16:colId xmlns:a16="http://schemas.microsoft.com/office/drawing/2014/main" val="1905836617"/>
                    </a:ext>
                  </a:extLst>
                </a:gridCol>
                <a:gridCol w="1905000">
                  <a:extLst>
                    <a:ext uri="{9D8B030D-6E8A-4147-A177-3AD203B41FA5}">
                      <a16:colId xmlns:a16="http://schemas.microsoft.com/office/drawing/2014/main" val="4042147489"/>
                    </a:ext>
                  </a:extLst>
                </a:gridCol>
                <a:gridCol w="4800600">
                  <a:extLst>
                    <a:ext uri="{9D8B030D-6E8A-4147-A177-3AD203B41FA5}">
                      <a16:colId xmlns:a16="http://schemas.microsoft.com/office/drawing/2014/main" val="2874338462"/>
                    </a:ext>
                  </a:extLst>
                </a:gridCol>
              </a:tblGrid>
              <a:tr h="370840">
                <a:tc>
                  <a:txBody>
                    <a:bodyPr/>
                    <a:lstStyle/>
                    <a:p>
                      <a:r>
                        <a:rPr lang="en-US" dirty="0">
                          <a:solidFill>
                            <a:schemeClr val="bg1"/>
                          </a:solidFill>
                        </a:rPr>
                        <a:t>Nr</a:t>
                      </a:r>
                    </a:p>
                  </a:txBody>
                  <a:tcPr>
                    <a:noFill/>
                  </a:tcPr>
                </a:tc>
                <a:tc>
                  <a:txBody>
                    <a:bodyPr/>
                    <a:lstStyle/>
                    <a:p>
                      <a:r>
                        <a:rPr lang="en-US" dirty="0">
                          <a:solidFill>
                            <a:schemeClr val="bg1"/>
                          </a:solidFill>
                        </a:rPr>
                        <a:t>Term</a:t>
                      </a:r>
                    </a:p>
                  </a:txBody>
                  <a:tcPr>
                    <a:noFill/>
                  </a:tcPr>
                </a:tc>
                <a:tc>
                  <a:txBody>
                    <a:bodyPr/>
                    <a:lstStyle/>
                    <a:p>
                      <a:r>
                        <a:rPr lang="en-US" dirty="0">
                          <a:solidFill>
                            <a:schemeClr val="bg1"/>
                          </a:solidFill>
                        </a:rPr>
                        <a:t>Category</a:t>
                      </a:r>
                    </a:p>
                  </a:txBody>
                  <a:tcPr>
                    <a:noFill/>
                  </a:tcPr>
                </a:tc>
                <a:tc>
                  <a:txBody>
                    <a:bodyPr/>
                    <a:lstStyle/>
                    <a:p>
                      <a:r>
                        <a:rPr lang="en-US" dirty="0">
                          <a:solidFill>
                            <a:schemeClr val="bg1"/>
                          </a:solidFill>
                        </a:rPr>
                        <a:t>Motivation</a:t>
                      </a:r>
                    </a:p>
                  </a:txBody>
                  <a:tcPr>
                    <a:noFill/>
                  </a:tcPr>
                </a:tc>
                <a:extLst>
                  <a:ext uri="{0D108BD9-81ED-4DB2-BD59-A6C34878D82A}">
                    <a16:rowId xmlns:a16="http://schemas.microsoft.com/office/drawing/2014/main" val="137670168"/>
                  </a:ext>
                </a:extLst>
              </a:tr>
              <a:tr h="370840">
                <a:tc>
                  <a:txBody>
                    <a:bodyPr/>
                    <a:lstStyle/>
                    <a:p>
                      <a:r>
                        <a:rPr lang="en-US" dirty="0">
                          <a:solidFill>
                            <a:schemeClr val="bg1"/>
                          </a:solidFill>
                        </a:rPr>
                        <a:t>1</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2488624778"/>
                  </a:ext>
                </a:extLst>
              </a:tr>
              <a:tr h="370840">
                <a:tc>
                  <a:txBody>
                    <a:bodyPr/>
                    <a:lstStyle/>
                    <a:p>
                      <a:r>
                        <a:rPr lang="en-US" dirty="0">
                          <a:solidFill>
                            <a:schemeClr val="bg1"/>
                          </a:solidFill>
                        </a:rPr>
                        <a:t>2</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3812522775"/>
                  </a:ext>
                </a:extLst>
              </a:tr>
              <a:tr h="370840">
                <a:tc>
                  <a:txBody>
                    <a:bodyPr/>
                    <a:lstStyle/>
                    <a:p>
                      <a:r>
                        <a:rPr lang="en-US" dirty="0">
                          <a:solidFill>
                            <a:schemeClr val="bg1"/>
                          </a:solidFill>
                        </a:rPr>
                        <a:t>3</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685958902"/>
                  </a:ext>
                </a:extLst>
              </a:tr>
              <a:tr h="370840">
                <a:tc>
                  <a:txBody>
                    <a:bodyPr/>
                    <a:lstStyle/>
                    <a:p>
                      <a:r>
                        <a:rPr lang="en-US" dirty="0">
                          <a:solidFill>
                            <a:schemeClr val="bg1"/>
                          </a:solidFill>
                        </a:rPr>
                        <a:t>4</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714569660"/>
                  </a:ext>
                </a:extLst>
              </a:tr>
              <a:tr h="370840">
                <a:tc>
                  <a:txBody>
                    <a:bodyPr/>
                    <a:lstStyle/>
                    <a:p>
                      <a:r>
                        <a:rPr lang="en-US" dirty="0">
                          <a:solidFill>
                            <a:schemeClr val="bg1"/>
                          </a:solidFill>
                        </a:rPr>
                        <a:t>5</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59778388"/>
                  </a:ext>
                </a:extLst>
              </a:tr>
              <a:tr h="370840">
                <a:tc>
                  <a:txBody>
                    <a:bodyPr/>
                    <a:lstStyle/>
                    <a:p>
                      <a:r>
                        <a:rPr lang="en-US" dirty="0">
                          <a:solidFill>
                            <a:schemeClr val="bg1"/>
                          </a:solidFill>
                        </a:rPr>
                        <a:t>6</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4066231468"/>
                  </a:ext>
                </a:extLst>
              </a:tr>
              <a:tr h="370840">
                <a:tc>
                  <a:txBody>
                    <a:bodyPr/>
                    <a:lstStyle/>
                    <a:p>
                      <a:r>
                        <a:rPr lang="en-US" dirty="0">
                          <a:solidFill>
                            <a:schemeClr val="bg1"/>
                          </a:solidFill>
                        </a:rPr>
                        <a:t>7</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4191521824"/>
                  </a:ext>
                </a:extLst>
              </a:tr>
              <a:tr h="370840">
                <a:tc>
                  <a:txBody>
                    <a:bodyPr/>
                    <a:lstStyle/>
                    <a:p>
                      <a:r>
                        <a:rPr lang="en-US" dirty="0">
                          <a:solidFill>
                            <a:schemeClr val="bg1"/>
                          </a:solidFill>
                        </a:rPr>
                        <a:t>8</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211856555"/>
                  </a:ext>
                </a:extLst>
              </a:tr>
              <a:tr h="370840">
                <a:tc>
                  <a:txBody>
                    <a:bodyPr/>
                    <a:lstStyle/>
                    <a:p>
                      <a:r>
                        <a:rPr lang="en-US" dirty="0">
                          <a:solidFill>
                            <a:schemeClr val="bg1"/>
                          </a:solidFill>
                        </a:rPr>
                        <a:t>9</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2930766000"/>
                  </a:ext>
                </a:extLst>
              </a:tr>
              <a:tr h="370840">
                <a:tc>
                  <a:txBody>
                    <a:bodyPr/>
                    <a:lstStyle/>
                    <a:p>
                      <a:r>
                        <a:rPr lang="en-US" dirty="0">
                          <a:solidFill>
                            <a:schemeClr val="bg1"/>
                          </a:solidFill>
                        </a:rPr>
                        <a:t>10</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353905712"/>
                  </a:ext>
                </a:extLst>
              </a:tr>
            </a:tbl>
          </a:graphicData>
        </a:graphic>
      </p:graphicFrame>
      <p:sp>
        <p:nvSpPr>
          <p:cNvPr id="4" name="Slide Number Placeholder 3">
            <a:extLst>
              <a:ext uri="{FF2B5EF4-FFF2-40B4-BE49-F238E27FC236}">
                <a16:creationId xmlns:a16="http://schemas.microsoft.com/office/drawing/2014/main" id="{97821399-40BD-45B0-A19C-72BFB808E966}"/>
              </a:ext>
            </a:extLst>
          </p:cNvPr>
          <p:cNvSpPr>
            <a:spLocks noGrp="1"/>
          </p:cNvSpPr>
          <p:nvPr>
            <p:ph type="sldNum" sz="quarter" idx="10"/>
          </p:nvPr>
        </p:nvSpPr>
        <p:spPr/>
        <p:txBody>
          <a:bodyPr/>
          <a:lstStyle/>
          <a:p>
            <a:fld id="{C14BE98E-A4C6-4206-BB03-22E8467561B8}" type="slidenum">
              <a:rPr lang="en-US" smtClean="0"/>
              <a:pPr/>
              <a:t>51</a:t>
            </a:fld>
            <a:endParaRPr lang="en-US"/>
          </a:p>
        </p:txBody>
      </p:sp>
    </p:spTree>
    <p:extLst>
      <p:ext uri="{BB962C8B-B14F-4D97-AF65-F5344CB8AC3E}">
        <p14:creationId xmlns:p14="http://schemas.microsoft.com/office/powerpoint/2010/main" val="987571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D774-92EC-48F1-AFCC-8E7665FFAB53}"/>
              </a:ext>
            </a:extLst>
          </p:cNvPr>
          <p:cNvSpPr>
            <a:spLocks noGrp="1"/>
          </p:cNvSpPr>
          <p:nvPr>
            <p:ph type="title"/>
          </p:nvPr>
        </p:nvSpPr>
        <p:spPr/>
        <p:txBody>
          <a:bodyPr/>
          <a:lstStyle/>
          <a:p>
            <a:r>
              <a:rPr lang="en-US" dirty="0"/>
              <a:t>Examples (not to be used for your assignment!)</a:t>
            </a:r>
          </a:p>
        </p:txBody>
      </p:sp>
      <p:graphicFrame>
        <p:nvGraphicFramePr>
          <p:cNvPr id="5" name="Content Placeholder 4">
            <a:extLst>
              <a:ext uri="{FF2B5EF4-FFF2-40B4-BE49-F238E27FC236}">
                <a16:creationId xmlns:a16="http://schemas.microsoft.com/office/drawing/2014/main" id="{C50F06EC-33DE-4C3D-9AAE-91B8EA9AA6DA}"/>
              </a:ext>
            </a:extLst>
          </p:cNvPr>
          <p:cNvGraphicFramePr>
            <a:graphicFrameLocks noGrp="1"/>
          </p:cNvGraphicFramePr>
          <p:nvPr>
            <p:ph idx="1"/>
            <p:extLst>
              <p:ext uri="{D42A27DB-BD31-4B8C-83A1-F6EECF244321}">
                <p14:modId xmlns:p14="http://schemas.microsoft.com/office/powerpoint/2010/main" val="28827787"/>
              </p:ext>
            </p:extLst>
          </p:nvPr>
        </p:nvGraphicFramePr>
        <p:xfrm>
          <a:off x="210718" y="2209800"/>
          <a:ext cx="8686800" cy="347472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432243237"/>
                    </a:ext>
                  </a:extLst>
                </a:gridCol>
                <a:gridCol w="1371600">
                  <a:extLst>
                    <a:ext uri="{9D8B030D-6E8A-4147-A177-3AD203B41FA5}">
                      <a16:colId xmlns:a16="http://schemas.microsoft.com/office/drawing/2014/main" val="1905836617"/>
                    </a:ext>
                  </a:extLst>
                </a:gridCol>
                <a:gridCol w="1905000">
                  <a:extLst>
                    <a:ext uri="{9D8B030D-6E8A-4147-A177-3AD203B41FA5}">
                      <a16:colId xmlns:a16="http://schemas.microsoft.com/office/drawing/2014/main" val="4042147489"/>
                    </a:ext>
                  </a:extLst>
                </a:gridCol>
                <a:gridCol w="4800600">
                  <a:extLst>
                    <a:ext uri="{9D8B030D-6E8A-4147-A177-3AD203B41FA5}">
                      <a16:colId xmlns:a16="http://schemas.microsoft.com/office/drawing/2014/main" val="2874338462"/>
                    </a:ext>
                  </a:extLst>
                </a:gridCol>
              </a:tblGrid>
              <a:tr h="295175">
                <a:tc>
                  <a:txBody>
                    <a:bodyPr/>
                    <a:lstStyle/>
                    <a:p>
                      <a:r>
                        <a:rPr lang="en-US" dirty="0">
                          <a:solidFill>
                            <a:schemeClr val="bg1"/>
                          </a:solidFill>
                        </a:rPr>
                        <a:t>Nr</a:t>
                      </a:r>
                    </a:p>
                  </a:txBody>
                  <a:tcPr>
                    <a:noFill/>
                  </a:tcPr>
                </a:tc>
                <a:tc>
                  <a:txBody>
                    <a:bodyPr/>
                    <a:lstStyle/>
                    <a:p>
                      <a:r>
                        <a:rPr lang="en-US" dirty="0">
                          <a:solidFill>
                            <a:schemeClr val="bg1"/>
                          </a:solidFill>
                        </a:rPr>
                        <a:t>Term</a:t>
                      </a:r>
                    </a:p>
                  </a:txBody>
                  <a:tcPr>
                    <a:noFill/>
                  </a:tcPr>
                </a:tc>
                <a:tc>
                  <a:txBody>
                    <a:bodyPr/>
                    <a:lstStyle/>
                    <a:p>
                      <a:r>
                        <a:rPr lang="en-US" dirty="0">
                          <a:solidFill>
                            <a:schemeClr val="bg1"/>
                          </a:solidFill>
                        </a:rPr>
                        <a:t>Category</a:t>
                      </a:r>
                    </a:p>
                  </a:txBody>
                  <a:tcPr>
                    <a:noFill/>
                  </a:tcPr>
                </a:tc>
                <a:tc>
                  <a:txBody>
                    <a:bodyPr/>
                    <a:lstStyle/>
                    <a:p>
                      <a:r>
                        <a:rPr lang="en-US" dirty="0">
                          <a:solidFill>
                            <a:schemeClr val="bg1"/>
                          </a:solidFill>
                        </a:rPr>
                        <a:t>Motivation</a:t>
                      </a:r>
                    </a:p>
                  </a:txBody>
                  <a:tcPr>
                    <a:noFill/>
                  </a:tcPr>
                </a:tc>
                <a:extLst>
                  <a:ext uri="{0D108BD9-81ED-4DB2-BD59-A6C34878D82A}">
                    <a16:rowId xmlns:a16="http://schemas.microsoft.com/office/drawing/2014/main" val="137670168"/>
                  </a:ext>
                </a:extLst>
              </a:tr>
              <a:tr h="737937">
                <a:tc>
                  <a:txBody>
                    <a:bodyPr/>
                    <a:lstStyle/>
                    <a:p>
                      <a:r>
                        <a:rPr lang="en-US" dirty="0">
                          <a:solidFill>
                            <a:schemeClr val="bg1"/>
                          </a:solidFill>
                        </a:rPr>
                        <a:t>1</a:t>
                      </a:r>
                    </a:p>
                  </a:txBody>
                  <a:tcPr>
                    <a:noFill/>
                  </a:tcPr>
                </a:tc>
                <a:tc>
                  <a:txBody>
                    <a:bodyPr/>
                    <a:lstStyle/>
                    <a:p>
                      <a:r>
                        <a:rPr lang="en-US" dirty="0">
                          <a:solidFill>
                            <a:schemeClr val="bg1"/>
                          </a:solidFill>
                        </a:rPr>
                        <a:t>stool</a:t>
                      </a:r>
                    </a:p>
                  </a:txBody>
                  <a:tcPr>
                    <a:noFill/>
                  </a:tcPr>
                </a:tc>
                <a:tc>
                  <a:txBody>
                    <a:bodyPr/>
                    <a:lstStyle/>
                    <a:p>
                      <a:r>
                        <a:rPr lang="en-US" dirty="0">
                          <a:solidFill>
                            <a:schemeClr val="bg1"/>
                          </a:solidFill>
                        </a:rPr>
                        <a:t>Bodily component</a:t>
                      </a:r>
                    </a:p>
                  </a:txBody>
                  <a:tcPr>
                    <a:noFill/>
                  </a:tcPr>
                </a:tc>
                <a:tc>
                  <a:txBody>
                    <a:bodyPr/>
                    <a:lstStyle/>
                    <a:p>
                      <a:r>
                        <a:rPr lang="en-US" dirty="0">
                          <a:solidFill>
                            <a:schemeClr val="bg1"/>
                          </a:solidFill>
                        </a:rPr>
                        <a:t>Stool is a physical component produced in the body. It is not clinically abnormal and therefore not a disorder or a sign.</a:t>
                      </a:r>
                    </a:p>
                  </a:txBody>
                  <a:tcPr>
                    <a:noFill/>
                  </a:tcPr>
                </a:tc>
                <a:extLst>
                  <a:ext uri="{0D108BD9-81ED-4DB2-BD59-A6C34878D82A}">
                    <a16:rowId xmlns:a16="http://schemas.microsoft.com/office/drawing/2014/main" val="2488624778"/>
                  </a:ext>
                </a:extLst>
              </a:tr>
              <a:tr h="1180699">
                <a:tc>
                  <a:txBody>
                    <a:bodyPr/>
                    <a:lstStyle/>
                    <a:p>
                      <a:r>
                        <a:rPr lang="en-US" dirty="0">
                          <a:solidFill>
                            <a:schemeClr val="bg1"/>
                          </a:solidFill>
                        </a:rPr>
                        <a:t>2</a:t>
                      </a:r>
                    </a:p>
                  </a:txBody>
                  <a:tcPr>
                    <a:noFill/>
                  </a:tcPr>
                </a:tc>
                <a:tc>
                  <a:txBody>
                    <a:bodyPr/>
                    <a:lstStyle/>
                    <a:p>
                      <a:r>
                        <a:rPr lang="en-US" dirty="0">
                          <a:solidFill>
                            <a:schemeClr val="bg1"/>
                          </a:solidFill>
                        </a:rPr>
                        <a:t>Black stool</a:t>
                      </a:r>
                    </a:p>
                  </a:txBody>
                  <a:tcPr>
                    <a:noFill/>
                  </a:tcPr>
                </a:tc>
                <a:tc>
                  <a:txBody>
                    <a:bodyPr/>
                    <a:lstStyle/>
                    <a:p>
                      <a:r>
                        <a:rPr lang="en-US" dirty="0">
                          <a:solidFill>
                            <a:schemeClr val="bg1"/>
                          </a:solidFill>
                        </a:rPr>
                        <a:t>Sign</a:t>
                      </a:r>
                    </a:p>
                  </a:txBody>
                  <a:tcPr>
                    <a:noFill/>
                  </a:tcPr>
                </a:tc>
                <a:tc>
                  <a:txBody>
                    <a:bodyPr/>
                    <a:lstStyle/>
                    <a:p>
                      <a:r>
                        <a:rPr lang="en-US" dirty="0">
                          <a:solidFill>
                            <a:schemeClr val="bg1"/>
                          </a:solidFill>
                        </a:rPr>
                        <a:t>Stool is not supposed to be black and is an indication that there is bleeding in the GI system [1]. It is observable by a clinician and clinically significant as demanded by the definition for ‘sign’.</a:t>
                      </a:r>
                    </a:p>
                  </a:txBody>
                  <a:tcPr>
                    <a:noFill/>
                  </a:tcPr>
                </a:tc>
                <a:extLst>
                  <a:ext uri="{0D108BD9-81ED-4DB2-BD59-A6C34878D82A}">
                    <a16:rowId xmlns:a16="http://schemas.microsoft.com/office/drawing/2014/main" val="3812522775"/>
                  </a:ext>
                </a:extLst>
              </a:tr>
              <a:tr h="295175">
                <a:tc>
                  <a:txBody>
                    <a:bodyPr/>
                    <a:lstStyle/>
                    <a:p>
                      <a:r>
                        <a:rPr lang="en-US" dirty="0">
                          <a:solidFill>
                            <a:schemeClr val="bg1"/>
                          </a:solidFill>
                        </a:rPr>
                        <a:t>3</a:t>
                      </a:r>
                    </a:p>
                  </a:txBody>
                  <a:tcPr>
                    <a:noFill/>
                  </a:tcPr>
                </a:tc>
                <a:tc>
                  <a:txBody>
                    <a:bodyPr/>
                    <a:lstStyle/>
                    <a:p>
                      <a:r>
                        <a:rPr lang="en-US" dirty="0">
                          <a:solidFill>
                            <a:schemeClr val="bg1"/>
                          </a:solidFill>
                        </a:rPr>
                        <a:t>…</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685958902"/>
                  </a:ext>
                </a:extLst>
              </a:tr>
              <a:tr h="295175">
                <a:tc>
                  <a:txBody>
                    <a:bodyPr/>
                    <a:lstStyle/>
                    <a:p>
                      <a:r>
                        <a:rPr lang="en-US" dirty="0">
                          <a:solidFill>
                            <a:schemeClr val="bg1"/>
                          </a:solidFill>
                        </a:rPr>
                        <a:t>…</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353905712"/>
                  </a:ext>
                </a:extLst>
              </a:tr>
            </a:tbl>
          </a:graphicData>
        </a:graphic>
      </p:graphicFrame>
      <p:sp>
        <p:nvSpPr>
          <p:cNvPr id="4" name="Slide Number Placeholder 3">
            <a:extLst>
              <a:ext uri="{FF2B5EF4-FFF2-40B4-BE49-F238E27FC236}">
                <a16:creationId xmlns:a16="http://schemas.microsoft.com/office/drawing/2014/main" id="{97821399-40BD-45B0-A19C-72BFB808E966}"/>
              </a:ext>
            </a:extLst>
          </p:cNvPr>
          <p:cNvSpPr>
            <a:spLocks noGrp="1"/>
          </p:cNvSpPr>
          <p:nvPr>
            <p:ph type="sldNum" sz="quarter" idx="10"/>
          </p:nvPr>
        </p:nvSpPr>
        <p:spPr/>
        <p:txBody>
          <a:bodyPr/>
          <a:lstStyle/>
          <a:p>
            <a:fld id="{C14BE98E-A4C6-4206-BB03-22E8467561B8}" type="slidenum">
              <a:rPr lang="en-US" smtClean="0"/>
              <a:pPr/>
              <a:t>52</a:t>
            </a:fld>
            <a:endParaRPr lang="en-US"/>
          </a:p>
        </p:txBody>
      </p:sp>
      <p:sp>
        <p:nvSpPr>
          <p:cNvPr id="3" name="TextBox 2">
            <a:extLst>
              <a:ext uri="{FF2B5EF4-FFF2-40B4-BE49-F238E27FC236}">
                <a16:creationId xmlns:a16="http://schemas.microsoft.com/office/drawing/2014/main" id="{0552EEFC-351E-4DD7-BE7F-908B09B320F5}"/>
              </a:ext>
            </a:extLst>
          </p:cNvPr>
          <p:cNvSpPr txBox="1"/>
          <p:nvPr/>
        </p:nvSpPr>
        <p:spPr>
          <a:xfrm>
            <a:off x="181535" y="6093023"/>
            <a:ext cx="5988819" cy="307777"/>
          </a:xfrm>
          <a:prstGeom prst="rect">
            <a:avLst/>
          </a:prstGeom>
          <a:noFill/>
        </p:spPr>
        <p:txBody>
          <a:bodyPr wrap="none" rtlCol="0">
            <a:spAutoFit/>
          </a:bodyPr>
          <a:lstStyle/>
          <a:p>
            <a:r>
              <a:rPr lang="en-US" sz="1400" dirty="0">
                <a:solidFill>
                  <a:schemeClr val="bg1"/>
                </a:solidFill>
              </a:rPr>
              <a:t>[1] https://www.webmd.com/digestive-disorders/black-tarry-stool-reasons#1</a:t>
            </a:r>
          </a:p>
        </p:txBody>
      </p:sp>
    </p:spTree>
    <p:extLst>
      <p:ext uri="{BB962C8B-B14F-4D97-AF65-F5344CB8AC3E}">
        <p14:creationId xmlns:p14="http://schemas.microsoft.com/office/powerpoint/2010/main" val="22313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289C-ACA8-4EAA-954A-9FDD355F5FA8}"/>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182C274E-6717-47CB-9095-58D40863774B}"/>
              </a:ext>
            </a:extLst>
          </p:cNvPr>
          <p:cNvSpPr>
            <a:spLocks noGrp="1"/>
          </p:cNvSpPr>
          <p:nvPr>
            <p:ph idx="1"/>
          </p:nvPr>
        </p:nvSpPr>
        <p:spPr/>
        <p:txBody>
          <a:bodyPr/>
          <a:lstStyle/>
          <a:p>
            <a:pPr>
              <a:buFont typeface="Arial" panose="020B0604020202020204" pitchFamily="34" charset="0"/>
              <a:buChar char="•"/>
            </a:pPr>
            <a:r>
              <a:rPr lang="en-US" sz="2300" dirty="0"/>
              <a:t>You can get a very high score even if all your categories are wrong, but your motivation for selecting them is well-defended.</a:t>
            </a:r>
          </a:p>
          <a:p>
            <a:pPr>
              <a:buFont typeface="Arial" panose="020B0604020202020204" pitchFamily="34" charset="0"/>
              <a:buChar char="•"/>
            </a:pPr>
            <a:r>
              <a:rPr lang="en-US" sz="2300" dirty="0"/>
              <a:t>I want to see:</a:t>
            </a:r>
          </a:p>
          <a:p>
            <a:pPr lvl="1">
              <a:buFont typeface="Arial" panose="020B0604020202020204" pitchFamily="34" charset="0"/>
              <a:buChar char="•"/>
            </a:pPr>
            <a:r>
              <a:rPr lang="en-US" sz="2300" dirty="0"/>
              <a:t>That you did a serious effort,</a:t>
            </a:r>
          </a:p>
          <a:p>
            <a:pPr lvl="1">
              <a:buFont typeface="Arial" panose="020B0604020202020204" pitchFamily="34" charset="0"/>
              <a:buChar char="•"/>
            </a:pPr>
            <a:r>
              <a:rPr lang="en-US" sz="2300" dirty="0"/>
              <a:t>That you researched terms from the CDC webpage you did perhaps not completely understand,</a:t>
            </a:r>
          </a:p>
          <a:p>
            <a:pPr lvl="1">
              <a:buFont typeface="Arial" panose="020B0604020202020204" pitchFamily="34" charset="0"/>
              <a:buChar char="•"/>
            </a:pPr>
            <a:r>
              <a:rPr lang="en-US" sz="2300" dirty="0"/>
              <a:t>That your motivation contains arguments based on the definitions or examples.</a:t>
            </a:r>
          </a:p>
          <a:p>
            <a:pPr>
              <a:buFont typeface="Arial" panose="020B0604020202020204" pitchFamily="34" charset="0"/>
              <a:buChar char="•"/>
            </a:pPr>
            <a:r>
              <a:rPr lang="en-US" sz="2300" dirty="0"/>
              <a:t>You get no credit for terms which are not in the designated area.</a:t>
            </a:r>
          </a:p>
          <a:p>
            <a:pPr>
              <a:buFont typeface="Arial" panose="020B0604020202020204" pitchFamily="34" charset="0"/>
              <a:buChar char="•"/>
            </a:pPr>
            <a:r>
              <a:rPr lang="en-US" sz="2300" dirty="0"/>
              <a:t>You get no credit for guessing or absent motivation or for not satisfying the criteria outlined on slide 49. </a:t>
            </a:r>
          </a:p>
        </p:txBody>
      </p:sp>
      <p:sp>
        <p:nvSpPr>
          <p:cNvPr id="4" name="Slide Number Placeholder 3">
            <a:extLst>
              <a:ext uri="{FF2B5EF4-FFF2-40B4-BE49-F238E27FC236}">
                <a16:creationId xmlns:a16="http://schemas.microsoft.com/office/drawing/2014/main" id="{0D2C58C0-C68D-4A1A-916D-B016626555D6}"/>
              </a:ext>
            </a:extLst>
          </p:cNvPr>
          <p:cNvSpPr>
            <a:spLocks noGrp="1"/>
          </p:cNvSpPr>
          <p:nvPr>
            <p:ph type="sldNum" sz="quarter" idx="10"/>
          </p:nvPr>
        </p:nvSpPr>
        <p:spPr/>
        <p:txBody>
          <a:bodyPr/>
          <a:lstStyle/>
          <a:p>
            <a:fld id="{C14BE98E-A4C6-4206-BB03-22E8467561B8}" type="slidenum">
              <a:rPr lang="en-US" smtClean="0"/>
              <a:pPr/>
              <a:t>53</a:t>
            </a:fld>
            <a:endParaRPr lang="en-US"/>
          </a:p>
        </p:txBody>
      </p:sp>
    </p:spTree>
    <p:extLst>
      <p:ext uri="{BB962C8B-B14F-4D97-AF65-F5344CB8AC3E}">
        <p14:creationId xmlns:p14="http://schemas.microsoft.com/office/powerpoint/2010/main" val="2274644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5A31-B3B1-482A-A990-889359E6DEB7}"/>
              </a:ext>
            </a:extLst>
          </p:cNvPr>
          <p:cNvSpPr>
            <a:spLocks noGrp="1"/>
          </p:cNvSpPr>
          <p:nvPr>
            <p:ph type="title"/>
          </p:nvPr>
        </p:nvSpPr>
        <p:spPr/>
        <p:txBody>
          <a:bodyPr/>
          <a:lstStyle/>
          <a:p>
            <a:r>
              <a:rPr lang="en-US" dirty="0"/>
              <a:t>Also</a:t>
            </a:r>
          </a:p>
        </p:txBody>
      </p:sp>
      <p:sp>
        <p:nvSpPr>
          <p:cNvPr id="3" name="Content Placeholder 2">
            <a:extLst>
              <a:ext uri="{FF2B5EF4-FFF2-40B4-BE49-F238E27FC236}">
                <a16:creationId xmlns:a16="http://schemas.microsoft.com/office/drawing/2014/main" id="{76D761E2-7E48-48BD-89EB-1DA09875B161}"/>
              </a:ext>
            </a:extLst>
          </p:cNvPr>
          <p:cNvSpPr>
            <a:spLocks noGrp="1"/>
          </p:cNvSpPr>
          <p:nvPr>
            <p:ph idx="1"/>
          </p:nvPr>
        </p:nvSpPr>
        <p:spPr/>
        <p:txBody>
          <a:bodyPr/>
          <a:lstStyle/>
          <a:p>
            <a:pPr>
              <a:buFont typeface="Arial" panose="020B0604020202020204" pitchFamily="34" charset="0"/>
              <a:buChar char="•"/>
            </a:pPr>
            <a:r>
              <a:rPr lang="en-US" dirty="0"/>
              <a:t>Read:</a:t>
            </a:r>
          </a:p>
          <a:p>
            <a:r>
              <a:rPr lang="en-US" dirty="0"/>
              <a:t>	Nicholas J. Irons, Adrian E. Raftery. </a:t>
            </a:r>
          </a:p>
          <a:p>
            <a:r>
              <a:rPr lang="en-US" dirty="0"/>
              <a:t>	Estimating SARS-CoV-2 infections from deaths, confirmed cases, tests, and random surveys. </a:t>
            </a:r>
          </a:p>
          <a:p>
            <a:r>
              <a:rPr lang="en-US" dirty="0"/>
              <a:t>	Proceedings of the National Academy of Sciences Aug 2021, 118 (31) e2103272118. </a:t>
            </a:r>
          </a:p>
          <a:p>
            <a:pPr marL="457200" lvl="1" indent="0">
              <a:buNone/>
            </a:pPr>
            <a:r>
              <a:rPr lang="en-US" dirty="0">
                <a:hlinkClick r:id="rId2"/>
              </a:rPr>
              <a:t>https://www.pnas.org/content/118/31/e2103272118</a:t>
            </a:r>
            <a:r>
              <a:rPr lang="en-US" dirty="0"/>
              <a:t>   </a:t>
            </a:r>
          </a:p>
          <a:p>
            <a:pPr marL="400050">
              <a:buFont typeface="Arial" panose="020B0604020202020204" pitchFamily="34" charset="0"/>
              <a:buChar char="•"/>
            </a:pPr>
            <a:endParaRPr lang="en-US" dirty="0"/>
          </a:p>
          <a:p>
            <a:pPr marL="400050">
              <a:buFont typeface="Arial" panose="020B0604020202020204" pitchFamily="34" charset="0"/>
              <a:buChar char="•"/>
            </a:pPr>
            <a:r>
              <a:rPr lang="en-US" dirty="0"/>
              <a:t>Don’t focus on the formulae in the ‘materials and methods’ section but identify and try to understand important variables, and why they are important.</a:t>
            </a:r>
          </a:p>
        </p:txBody>
      </p:sp>
      <p:sp>
        <p:nvSpPr>
          <p:cNvPr id="4" name="Slide Number Placeholder 3">
            <a:extLst>
              <a:ext uri="{FF2B5EF4-FFF2-40B4-BE49-F238E27FC236}">
                <a16:creationId xmlns:a16="http://schemas.microsoft.com/office/drawing/2014/main" id="{FF37D40F-E037-41F3-B161-4F4AC81E04C2}"/>
              </a:ext>
            </a:extLst>
          </p:cNvPr>
          <p:cNvSpPr>
            <a:spLocks noGrp="1"/>
          </p:cNvSpPr>
          <p:nvPr>
            <p:ph type="sldNum" sz="quarter" idx="10"/>
          </p:nvPr>
        </p:nvSpPr>
        <p:spPr/>
        <p:txBody>
          <a:bodyPr/>
          <a:lstStyle/>
          <a:p>
            <a:fld id="{C14BE98E-A4C6-4206-BB03-22E8467561B8}" type="slidenum">
              <a:rPr lang="en-US" smtClean="0"/>
              <a:pPr/>
              <a:t>54</a:t>
            </a:fld>
            <a:endParaRPr lang="en-US"/>
          </a:p>
        </p:txBody>
      </p:sp>
    </p:spTree>
    <p:extLst>
      <p:ext uri="{BB962C8B-B14F-4D97-AF65-F5344CB8AC3E}">
        <p14:creationId xmlns:p14="http://schemas.microsoft.com/office/powerpoint/2010/main" val="2089789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4053-8DB0-499B-A58C-0373BF3DB951}"/>
              </a:ext>
            </a:extLst>
          </p:cNvPr>
          <p:cNvSpPr>
            <a:spLocks noGrp="1"/>
          </p:cNvSpPr>
          <p:nvPr>
            <p:ph type="title"/>
          </p:nvPr>
        </p:nvSpPr>
        <p:spPr/>
        <p:txBody>
          <a:bodyPr/>
          <a:lstStyle/>
          <a:p>
            <a:r>
              <a:rPr lang="en-US" dirty="0"/>
              <a:t>Examples of important variables</a:t>
            </a:r>
          </a:p>
        </p:txBody>
      </p:sp>
      <p:sp>
        <p:nvSpPr>
          <p:cNvPr id="3" name="Content Placeholder 2">
            <a:extLst>
              <a:ext uri="{FF2B5EF4-FFF2-40B4-BE49-F238E27FC236}">
                <a16:creationId xmlns:a16="http://schemas.microsoft.com/office/drawing/2014/main" id="{4E033949-7D5B-4A95-87B3-CCD57CA2A9D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0AC21B4-2C17-44C8-BFBE-BEFA61F1C782}"/>
              </a:ext>
            </a:extLst>
          </p:cNvPr>
          <p:cNvSpPr>
            <a:spLocks noGrp="1"/>
          </p:cNvSpPr>
          <p:nvPr>
            <p:ph type="sldNum" sz="quarter" idx="10"/>
          </p:nvPr>
        </p:nvSpPr>
        <p:spPr/>
        <p:txBody>
          <a:bodyPr/>
          <a:lstStyle/>
          <a:p>
            <a:fld id="{C14BE98E-A4C6-4206-BB03-22E8467561B8}" type="slidenum">
              <a:rPr lang="en-US" smtClean="0"/>
              <a:pPr/>
              <a:t>55</a:t>
            </a:fld>
            <a:endParaRPr lang="en-US"/>
          </a:p>
        </p:txBody>
      </p:sp>
      <p:pic>
        <p:nvPicPr>
          <p:cNvPr id="5" name="Picture 4">
            <a:extLst>
              <a:ext uri="{FF2B5EF4-FFF2-40B4-BE49-F238E27FC236}">
                <a16:creationId xmlns:a16="http://schemas.microsoft.com/office/drawing/2014/main" id="{C64F28CC-7293-4F1C-87D2-85075E61539D}"/>
              </a:ext>
            </a:extLst>
          </p:cNvPr>
          <p:cNvPicPr>
            <a:picLocks noChangeAspect="1"/>
          </p:cNvPicPr>
          <p:nvPr/>
        </p:nvPicPr>
        <p:blipFill>
          <a:blip r:embed="rId2"/>
          <a:stretch>
            <a:fillRect/>
          </a:stretch>
        </p:blipFill>
        <p:spPr>
          <a:xfrm>
            <a:off x="168613" y="1492315"/>
            <a:ext cx="8771106" cy="5032245"/>
          </a:xfrm>
          <a:prstGeom prst="rect">
            <a:avLst/>
          </a:prstGeom>
        </p:spPr>
      </p:pic>
      <p:cxnSp>
        <p:nvCxnSpPr>
          <p:cNvPr id="7" name="Straight Connector 6">
            <a:extLst>
              <a:ext uri="{FF2B5EF4-FFF2-40B4-BE49-F238E27FC236}">
                <a16:creationId xmlns:a16="http://schemas.microsoft.com/office/drawing/2014/main" id="{5AED712B-FD21-4516-8A73-FCE38ABF2EDB}"/>
              </a:ext>
            </a:extLst>
          </p:cNvPr>
          <p:cNvCxnSpPr/>
          <p:nvPr/>
        </p:nvCxnSpPr>
        <p:spPr bwMode="auto">
          <a:xfrm>
            <a:off x="2743200" y="2590800"/>
            <a:ext cx="60198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4DFC580F-0C96-402C-9740-71C50D5A5975}"/>
              </a:ext>
            </a:extLst>
          </p:cNvPr>
          <p:cNvCxnSpPr>
            <a:cxnSpLocks/>
          </p:cNvCxnSpPr>
          <p:nvPr/>
        </p:nvCxnSpPr>
        <p:spPr bwMode="auto">
          <a:xfrm>
            <a:off x="304800" y="2895600"/>
            <a:ext cx="10668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883A7FB-98B3-4854-A9DE-8B09A7401A74}"/>
              </a:ext>
            </a:extLst>
          </p:cNvPr>
          <p:cNvCxnSpPr>
            <a:cxnSpLocks/>
          </p:cNvCxnSpPr>
          <p:nvPr/>
        </p:nvCxnSpPr>
        <p:spPr bwMode="auto">
          <a:xfrm>
            <a:off x="1752600" y="2895600"/>
            <a:ext cx="28956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4FBF481B-BE74-4DC5-AE4A-1641DDCDD634}"/>
              </a:ext>
            </a:extLst>
          </p:cNvPr>
          <p:cNvCxnSpPr>
            <a:cxnSpLocks/>
          </p:cNvCxnSpPr>
          <p:nvPr/>
        </p:nvCxnSpPr>
        <p:spPr bwMode="auto">
          <a:xfrm>
            <a:off x="5486400" y="2895600"/>
            <a:ext cx="28956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02036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Canonical case: faithful representation</a:t>
            </a:r>
          </a:p>
        </p:txBody>
      </p:sp>
      <p:sp>
        <p:nvSpPr>
          <p:cNvPr id="4" name="Slide Number Placeholder 3"/>
          <p:cNvSpPr>
            <a:spLocks noGrp="1"/>
          </p:cNvSpPr>
          <p:nvPr>
            <p:ph type="sldNum" sz="quarter" idx="10"/>
          </p:nvPr>
        </p:nvSpPr>
        <p:spPr/>
        <p:txBody>
          <a:bodyPr/>
          <a:lstStyle/>
          <a:p>
            <a:fld id="{C14BE98E-A4C6-4206-BB03-22E8467561B8}" type="slidenum">
              <a:rPr lang="en-US" smtClean="0"/>
              <a:pPr/>
              <a:t>6</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‘Earth’</a:t>
            </a:r>
          </a:p>
          <a:p>
            <a:endParaRPr lang="en-US" b="0" dirty="0">
              <a:solidFill>
                <a:schemeClr val="bg1"/>
              </a:solidFill>
            </a:endParaRPr>
          </a:p>
          <a:p>
            <a:r>
              <a:rPr lang="en-US" b="0" dirty="0">
                <a:solidFill>
                  <a:schemeClr val="bg1"/>
                </a:solidFill>
              </a:rPr>
              <a:t>‘</a:t>
            </a:r>
            <a:r>
              <a:rPr lang="en-US" b="0" dirty="0" err="1">
                <a:solidFill>
                  <a:schemeClr val="bg1"/>
                </a:solidFill>
              </a:rPr>
              <a:t>Aarde</a:t>
            </a:r>
            <a:r>
              <a:rPr lang="en-US" b="0" dirty="0">
                <a:solidFill>
                  <a:schemeClr val="bg1"/>
                </a:solidFill>
              </a:rPr>
              <a:t>’</a:t>
            </a:r>
          </a:p>
          <a:p>
            <a:endParaRPr lang="en-US" b="0" dirty="0">
              <a:solidFill>
                <a:schemeClr val="bg1"/>
              </a:solidFill>
            </a:endParaRPr>
          </a:p>
          <a:p>
            <a:r>
              <a:rPr lang="en-US" b="0" dirty="0">
                <a:solidFill>
                  <a:schemeClr val="bg1"/>
                </a:solidFill>
              </a:rPr>
              <a:t>‘La Terre’</a:t>
            </a:r>
          </a:p>
          <a:p>
            <a:endParaRPr lang="en-US" b="0" dirty="0">
              <a:solidFill>
                <a:schemeClr val="bg1"/>
              </a:solidFill>
            </a:endParaRPr>
          </a:p>
          <a:p>
            <a:r>
              <a:rPr lang="en-US" b="0" dirty="0">
                <a:solidFill>
                  <a:schemeClr val="bg1"/>
                </a:solidFill>
              </a:rPr>
              <a:t>…</a:t>
            </a:r>
          </a:p>
        </p:txBody>
      </p:sp>
      <p:pic>
        <p:nvPicPr>
          <p:cNvPr id="12" name="Picture 4" descr="gl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369" y="30861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endCxn id="12" idx="3"/>
          </p:cNvCxnSpPr>
          <p:nvPr/>
        </p:nvCxnSpPr>
        <p:spPr bwMode="auto">
          <a:xfrm flipH="1">
            <a:off x="3444769" y="3352800"/>
            <a:ext cx="2613659" cy="9525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3" name="Straight Arrow Connector 12"/>
          <p:cNvCxnSpPr>
            <a:endCxn id="12" idx="3"/>
          </p:cNvCxnSpPr>
          <p:nvPr/>
        </p:nvCxnSpPr>
        <p:spPr bwMode="auto">
          <a:xfrm flipH="1">
            <a:off x="3444769" y="4280475"/>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6" name="Straight Arrow Connector 15"/>
          <p:cNvCxnSpPr>
            <a:endCxn id="12" idx="3"/>
          </p:cNvCxnSpPr>
          <p:nvPr/>
        </p:nvCxnSpPr>
        <p:spPr bwMode="auto">
          <a:xfrm flipH="1" flipV="1">
            <a:off x="3444769" y="4305300"/>
            <a:ext cx="2616941" cy="94107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8" name="TextBox 17"/>
          <p:cNvSpPr txBox="1"/>
          <p:nvPr/>
        </p:nvSpPr>
        <p:spPr>
          <a:xfrm>
            <a:off x="3503024" y="4923215"/>
            <a:ext cx="2098203" cy="1569660"/>
          </a:xfrm>
          <a:prstGeom prst="rect">
            <a:avLst/>
          </a:prstGeom>
          <a:noFill/>
        </p:spPr>
        <p:txBody>
          <a:bodyPr wrap="none" rtlCol="0">
            <a:spAutoFit/>
          </a:bodyPr>
          <a:lstStyle/>
          <a:p>
            <a:r>
              <a:rPr lang="en-US" dirty="0">
                <a:solidFill>
                  <a:srgbClr val="FFC000"/>
                </a:solidFill>
              </a:rPr>
              <a:t>denotes</a:t>
            </a:r>
          </a:p>
          <a:p>
            <a:r>
              <a:rPr lang="en-US" dirty="0">
                <a:solidFill>
                  <a:srgbClr val="FFC000"/>
                </a:solidFill>
              </a:rPr>
              <a:t>means</a:t>
            </a:r>
          </a:p>
          <a:p>
            <a:r>
              <a:rPr lang="en-US" dirty="0">
                <a:solidFill>
                  <a:srgbClr val="FFC000"/>
                </a:solidFill>
              </a:rPr>
              <a:t>represents </a:t>
            </a:r>
          </a:p>
        </p:txBody>
      </p:sp>
      <p:sp>
        <p:nvSpPr>
          <p:cNvPr id="14" name="Content Placeholder 13">
            <a:extLst>
              <a:ext uri="{FF2B5EF4-FFF2-40B4-BE49-F238E27FC236}">
                <a16:creationId xmlns:a16="http://schemas.microsoft.com/office/drawing/2014/main" id="{7A6D736F-AA12-4F0B-AF73-57EC8E3253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768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7</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116936" y="2980372"/>
            <a:ext cx="1710726" cy="3046988"/>
          </a:xfrm>
          <a:prstGeom prst="rect">
            <a:avLst/>
          </a:prstGeom>
          <a:noFill/>
        </p:spPr>
        <p:txBody>
          <a:bodyPr wrap="none" rtlCol="0">
            <a:spAutoFit/>
          </a:bodyPr>
          <a:lstStyle/>
          <a:p>
            <a:endParaRPr lang="en-US" b="0" dirty="0">
              <a:solidFill>
                <a:schemeClr val="bg1"/>
              </a:solidFill>
            </a:endParaRPr>
          </a:p>
          <a:p>
            <a:endParaRPr lang="en-US" b="0" dirty="0">
              <a:solidFill>
                <a:schemeClr val="bg1"/>
              </a:solidFill>
            </a:endParaRPr>
          </a:p>
          <a:p>
            <a:r>
              <a:rPr lang="en-US" b="0" dirty="0">
                <a:solidFill>
                  <a:schemeClr val="bg1"/>
                </a:solidFill>
              </a:rPr>
              <a:t>‘unicorn’</a:t>
            </a:r>
          </a:p>
          <a:p>
            <a:endParaRPr lang="en-US" b="0" dirty="0">
              <a:solidFill>
                <a:schemeClr val="bg1"/>
              </a:solidFill>
            </a:endParaRPr>
          </a:p>
          <a:p>
            <a:endParaRPr lang="en-US" b="0" dirty="0">
              <a:solidFill>
                <a:schemeClr val="bg1"/>
              </a:solidFill>
            </a:endParaRPr>
          </a:p>
          <a:p>
            <a:endParaRPr lang="en-US" b="0" dirty="0">
              <a:solidFill>
                <a:schemeClr val="bg1"/>
              </a:solidFill>
            </a:endParaRPr>
          </a:p>
        </p:txBody>
      </p:sp>
      <p:cxnSp>
        <p:nvCxnSpPr>
          <p:cNvPr id="12" name="Straight Arrow Connector 11"/>
          <p:cNvCxnSpPr/>
          <p:nvPr/>
        </p:nvCxnSpPr>
        <p:spPr bwMode="auto">
          <a:xfrm flipH="1">
            <a:off x="3444769" y="4280475"/>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9" name="Group 18"/>
          <p:cNvGrpSpPr/>
          <p:nvPr/>
        </p:nvGrpSpPr>
        <p:grpSpPr>
          <a:xfrm>
            <a:off x="4123504" y="3937575"/>
            <a:ext cx="744592" cy="685800"/>
            <a:chOff x="838200" y="4724400"/>
            <a:chExt cx="1676400" cy="1676400"/>
          </a:xfrm>
        </p:grpSpPr>
        <p:cxnSp>
          <p:nvCxnSpPr>
            <p:cNvPr id="8" name="Straight Connector 7"/>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14" name="Content Placeholder 13">
            <a:extLst>
              <a:ext uri="{FF2B5EF4-FFF2-40B4-BE49-F238E27FC236}">
                <a16:creationId xmlns:a16="http://schemas.microsoft.com/office/drawing/2014/main" id="{4293C245-E929-4684-A1BC-9804BAE646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6016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8</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116936" y="2980372"/>
            <a:ext cx="1710726" cy="3046988"/>
          </a:xfrm>
          <a:prstGeom prst="rect">
            <a:avLst/>
          </a:prstGeom>
          <a:noFill/>
        </p:spPr>
        <p:txBody>
          <a:bodyPr wrap="none" rtlCol="0">
            <a:spAutoFit/>
          </a:bodyPr>
          <a:lstStyle/>
          <a:p>
            <a:endParaRPr lang="en-US" b="0" dirty="0">
              <a:solidFill>
                <a:schemeClr val="bg1"/>
              </a:solidFill>
            </a:endParaRPr>
          </a:p>
          <a:p>
            <a:endParaRPr lang="en-US" b="0" dirty="0">
              <a:solidFill>
                <a:schemeClr val="bg1"/>
              </a:solidFill>
            </a:endParaRPr>
          </a:p>
          <a:p>
            <a:r>
              <a:rPr lang="en-US" b="0" dirty="0">
                <a:solidFill>
                  <a:schemeClr val="bg1"/>
                </a:solidFill>
              </a:rPr>
              <a:t>‘unicorn’</a:t>
            </a:r>
          </a:p>
          <a:p>
            <a:endParaRPr lang="en-US" b="0" dirty="0">
              <a:solidFill>
                <a:schemeClr val="bg1"/>
              </a:solidFill>
            </a:endParaRPr>
          </a:p>
          <a:p>
            <a:endParaRPr lang="en-US" b="0" dirty="0">
              <a:solidFill>
                <a:schemeClr val="bg1"/>
              </a:solidFill>
            </a:endParaRPr>
          </a:p>
          <a:p>
            <a:endParaRPr lang="en-US" b="0" dirty="0">
              <a:solidFill>
                <a:schemeClr val="bg1"/>
              </a:solidFill>
            </a:endParaRPr>
          </a:p>
        </p:txBody>
      </p:sp>
      <p:cxnSp>
        <p:nvCxnSpPr>
          <p:cNvPr id="12" name="Straight Arrow Connector 11"/>
          <p:cNvCxnSpPr/>
          <p:nvPr/>
        </p:nvCxnSpPr>
        <p:spPr bwMode="auto">
          <a:xfrm flipH="1">
            <a:off x="3444769" y="4280475"/>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9" name="Group 18"/>
          <p:cNvGrpSpPr/>
          <p:nvPr/>
        </p:nvGrpSpPr>
        <p:grpSpPr>
          <a:xfrm>
            <a:off x="4123504" y="3937575"/>
            <a:ext cx="744592" cy="685800"/>
            <a:chOff x="838200" y="4724400"/>
            <a:chExt cx="1676400" cy="1676400"/>
          </a:xfrm>
        </p:grpSpPr>
        <p:cxnSp>
          <p:nvCxnSpPr>
            <p:cNvPr id="8" name="Straight Connector 7"/>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842" y="3227516"/>
            <a:ext cx="1967706" cy="2552700"/>
          </a:xfrm>
          <a:prstGeom prst="rect">
            <a:avLst/>
          </a:prstGeom>
        </p:spPr>
      </p:pic>
      <p:sp>
        <p:nvSpPr>
          <p:cNvPr id="15" name="Content Placeholder 14">
            <a:extLst>
              <a:ext uri="{FF2B5EF4-FFF2-40B4-BE49-F238E27FC236}">
                <a16:creationId xmlns:a16="http://schemas.microsoft.com/office/drawing/2014/main" id="{211DB1C8-EAA5-4F90-A6ED-C142646265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4905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9</a:t>
            </a:fld>
            <a:endParaRPr lang="en-US"/>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u="sng" kern="0" dirty="0"/>
              <a:t>Terminology</a:t>
            </a:r>
          </a:p>
          <a:p>
            <a:endParaRPr lang="en-US" kern="0" dirty="0"/>
          </a:p>
          <a:p>
            <a:pPr marL="0" indent="0"/>
            <a:endParaRPr lang="en-US" kern="0" dirty="0"/>
          </a:p>
          <a:p>
            <a:pPr marL="0" indent="0"/>
            <a:endParaRPr lang="en-US" kern="0" dirty="0"/>
          </a:p>
          <a:p>
            <a:pPr marL="0" indent="0"/>
            <a:endParaRPr lang="en-US" kern="0" dirty="0"/>
          </a:p>
          <a:p>
            <a:pPr marL="0" indent="0"/>
            <a:endParaRPr lang="en-US" kern="0" dirty="0"/>
          </a:p>
          <a:p>
            <a:pPr marL="0" indent="0"/>
            <a:endParaRPr lang="en-US" sz="1600" kern="0" dirty="0"/>
          </a:p>
          <a:p>
            <a:endParaRPr lang="en-US" kern="0" dirty="0"/>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116937" y="2980372"/>
            <a:ext cx="1710725" cy="3908762"/>
          </a:xfrm>
          <a:prstGeom prst="rect">
            <a:avLst/>
          </a:prstGeom>
          <a:noFill/>
        </p:spPr>
        <p:txBody>
          <a:bodyPr wrap="none" rtlCol="0">
            <a:spAutoFit/>
          </a:bodyPr>
          <a:lstStyle/>
          <a:p>
            <a:endParaRPr lang="en-US" b="0" dirty="0">
              <a:solidFill>
                <a:schemeClr val="bg1"/>
              </a:solidFill>
            </a:endParaRPr>
          </a:p>
          <a:p>
            <a:endParaRPr lang="en-US" b="0" dirty="0">
              <a:solidFill>
                <a:schemeClr val="bg1"/>
              </a:solidFill>
            </a:endParaRPr>
          </a:p>
          <a:p>
            <a:r>
              <a:rPr lang="en-US" b="0" dirty="0">
                <a:solidFill>
                  <a:schemeClr val="bg1"/>
                </a:solidFill>
              </a:rPr>
              <a:t>‘unicorn’</a:t>
            </a:r>
          </a:p>
          <a:p>
            <a:endParaRPr lang="en-US" b="0" dirty="0">
              <a:solidFill>
                <a:schemeClr val="bg1"/>
              </a:solidFill>
            </a:endParaRPr>
          </a:p>
          <a:p>
            <a:r>
              <a:rPr lang="en-US" sz="2400" b="0" u="sng" kern="0" dirty="0">
                <a:solidFill>
                  <a:schemeClr val="bg1"/>
                </a:solidFill>
                <a:latin typeface="Trebuchet MS" panose="020B0603020202020204" pitchFamily="34" charset="0"/>
              </a:rPr>
              <a:t>Graphics</a:t>
            </a:r>
          </a:p>
          <a:p>
            <a:endParaRPr lang="en-US" b="0" dirty="0">
              <a:solidFill>
                <a:schemeClr val="bg1"/>
              </a:solidFill>
            </a:endParaRPr>
          </a:p>
          <a:p>
            <a:endParaRPr lang="en-US" b="0" dirty="0">
              <a:solidFill>
                <a:schemeClr val="bg1"/>
              </a:solidFill>
            </a:endParaRPr>
          </a:p>
          <a:p>
            <a:endParaRPr lang="en-US" b="0" dirty="0">
              <a:solidFill>
                <a:schemeClr val="bg1"/>
              </a:solidFill>
            </a:endParaRPr>
          </a:p>
        </p:txBody>
      </p:sp>
      <p:cxnSp>
        <p:nvCxnSpPr>
          <p:cNvPr id="12" name="Straight Arrow Connector 11"/>
          <p:cNvCxnSpPr/>
          <p:nvPr/>
        </p:nvCxnSpPr>
        <p:spPr bwMode="auto">
          <a:xfrm flipH="1">
            <a:off x="3444769" y="4280475"/>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9" name="Group 18"/>
          <p:cNvGrpSpPr/>
          <p:nvPr/>
        </p:nvGrpSpPr>
        <p:grpSpPr>
          <a:xfrm>
            <a:off x="4123504" y="3937575"/>
            <a:ext cx="744592" cy="685800"/>
            <a:chOff x="838200" y="4724400"/>
            <a:chExt cx="1676400" cy="1676400"/>
          </a:xfrm>
        </p:grpSpPr>
        <p:cxnSp>
          <p:nvCxnSpPr>
            <p:cNvPr id="8" name="Straight Connector 7"/>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232" y="5486400"/>
            <a:ext cx="1168134" cy="1295400"/>
          </a:xfrm>
          <a:prstGeom prst="rect">
            <a:avLst/>
          </a:prstGeom>
        </p:spPr>
      </p:pic>
      <p:cxnSp>
        <p:nvCxnSpPr>
          <p:cNvPr id="15" name="Straight Arrow Connector 14"/>
          <p:cNvCxnSpPr/>
          <p:nvPr/>
        </p:nvCxnSpPr>
        <p:spPr bwMode="auto">
          <a:xfrm flipH="1">
            <a:off x="3451860" y="6057900"/>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6" name="Group 15"/>
          <p:cNvGrpSpPr/>
          <p:nvPr/>
        </p:nvGrpSpPr>
        <p:grpSpPr>
          <a:xfrm>
            <a:off x="4130595" y="5715000"/>
            <a:ext cx="744592" cy="685800"/>
            <a:chOff x="838200" y="4724400"/>
            <a:chExt cx="1676400" cy="1676400"/>
          </a:xfrm>
        </p:grpSpPr>
        <p:cxnSp>
          <p:nvCxnSpPr>
            <p:cNvPr id="17" name="Straight Connector 16"/>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21" name="Oval 20"/>
          <p:cNvSpPr/>
          <p:nvPr/>
        </p:nvSpPr>
        <p:spPr bwMode="auto">
          <a:xfrm>
            <a:off x="7913370" y="1797666"/>
            <a:ext cx="2286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p:cNvSpPr/>
          <p:nvPr/>
        </p:nvSpPr>
        <p:spPr bwMode="auto">
          <a:xfrm>
            <a:off x="7650480" y="5105400"/>
            <a:ext cx="2286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4" name="Elbow Connector 23"/>
          <p:cNvCxnSpPr>
            <a:stCxn id="21" idx="6"/>
            <a:endCxn id="22" idx="6"/>
          </p:cNvCxnSpPr>
          <p:nvPr/>
        </p:nvCxnSpPr>
        <p:spPr bwMode="auto">
          <a:xfrm flipH="1">
            <a:off x="7879080" y="1911966"/>
            <a:ext cx="262890" cy="3307734"/>
          </a:xfrm>
          <a:prstGeom prst="bentConnector3">
            <a:avLst>
              <a:gd name="adj1" fmla="val -226087"/>
            </a:avLst>
          </a:prstGeom>
          <a:solidFill>
            <a:schemeClr val="accent1"/>
          </a:solidFill>
          <a:ln w="57150" cap="flat" cmpd="sng" algn="ctr">
            <a:solidFill>
              <a:srgbClr val="A2CCE8"/>
            </a:solidFill>
            <a:prstDash val="solid"/>
            <a:round/>
            <a:headEnd type="triangle" w="med" len="med"/>
            <a:tailEnd type="triangle" w="med" len="med"/>
          </a:ln>
          <a:effectLst/>
        </p:spPr>
      </p:cxnSp>
      <p:sp>
        <p:nvSpPr>
          <p:cNvPr id="20" name="Content Placeholder 19">
            <a:extLst>
              <a:ext uri="{FF2B5EF4-FFF2-40B4-BE49-F238E27FC236}">
                <a16:creationId xmlns:a16="http://schemas.microsoft.com/office/drawing/2014/main" id="{720F925B-B3BA-416B-B9C1-8884A4DA6A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9390293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36777</TotalTime>
  <Words>2518</Words>
  <Application>Microsoft Office PowerPoint</Application>
  <PresentationFormat>On-screen Show (4:3)</PresentationFormat>
  <Paragraphs>567</Paragraphs>
  <Slides>55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ＭＳ 明朝</vt:lpstr>
      <vt:lpstr>ＭＳ 明朝</vt:lpstr>
      <vt:lpstr>ＭＳ Ｐゴシック</vt:lpstr>
      <vt:lpstr>Arial</vt:lpstr>
      <vt:lpstr>Calibri</vt:lpstr>
      <vt:lpstr>Cambria</vt:lpstr>
      <vt:lpstr>Georgia</vt:lpstr>
      <vt:lpstr>Roboto</vt:lpstr>
      <vt:lpstr>Times</vt:lpstr>
      <vt:lpstr>Times New Roman</vt:lpstr>
      <vt:lpstr>Trebuchet MS</vt:lpstr>
      <vt:lpstr>2014-Indianapolis</vt:lpstr>
      <vt:lpstr>‘Disorder’, ‘disease’, ‘illness’, ‘sickness’:  is there a difference?  Lecture in BMI199: What is Biomedical Informatics? Oct 1, 2021 on-line, University at Buffalo</vt:lpstr>
      <vt:lpstr>Data generation and use</vt:lpstr>
      <vt:lpstr>Representation and what it is about</vt:lpstr>
      <vt:lpstr>Two important science- and research- related disciplines</vt:lpstr>
      <vt:lpstr>Two important science- and research- related disciplines</vt:lpstr>
      <vt:lpstr>Canonical case: faithful representation</vt:lpstr>
      <vt:lpstr>Delusions, fantasies, imaginations, …</vt:lpstr>
      <vt:lpstr>Delusions, fantasies, imaginations, …</vt:lpstr>
      <vt:lpstr>Delusions, fantasies, imaginations, …</vt:lpstr>
      <vt:lpstr>Delusions, fantasies, imaginations, …</vt:lpstr>
      <vt:lpstr>Semiotic / semantic triangle (Ogden &amp; Richards, 1923: The meaning of ‘meaning’)</vt:lpstr>
      <vt:lpstr>Prehistoric ‘psychiatry’: drapetomania</vt:lpstr>
      <vt:lpstr>What is the case ?</vt:lpstr>
      <vt:lpstr>What is the case ?</vt:lpstr>
      <vt:lpstr>What is the case ?</vt:lpstr>
      <vt:lpstr>What is the case ?</vt:lpstr>
      <vt:lpstr>What is the case ?</vt:lpstr>
      <vt:lpstr>How can we find out?</vt:lpstr>
      <vt:lpstr>1. Terminological inquiry</vt:lpstr>
      <vt:lpstr>PowerPoint Presentation</vt:lpstr>
      <vt:lpstr>What is the case ?</vt:lpstr>
      <vt:lpstr>PowerPoint Presentation</vt:lpstr>
      <vt:lpstr>What is the case ?</vt:lpstr>
      <vt:lpstr>PowerPoint Presentation</vt:lpstr>
      <vt:lpstr>PowerPoint Presentation</vt:lpstr>
      <vt:lpstr>How often are the words used in Google? (Sept 2019)</vt:lpstr>
      <vt:lpstr>2. Metaphysical inquiry</vt:lpstr>
      <vt:lpstr>2. Metaphysical inquiry</vt:lpstr>
      <vt:lpstr>The objective Bio-Psycho-Social perspective</vt:lpstr>
      <vt:lpstr>The subjective Bio-Psycho-Social perspective</vt:lpstr>
      <vt:lpstr>Overlap in the subjective Bio-Psycho-Social perspective</vt:lpstr>
      <vt:lpstr>3. Ontological inquiry</vt:lpstr>
      <vt:lpstr>The ontological approach</vt:lpstr>
      <vt:lpstr>What happens in the body</vt:lpstr>
      <vt:lpstr>Bodily features</vt:lpstr>
      <vt:lpstr>The biological perspective of OGMS  Disorder / Disease / Disease course</vt:lpstr>
      <vt:lpstr>Key OGMS definitions</vt:lpstr>
      <vt:lpstr>Foundational Terms (1)</vt:lpstr>
      <vt:lpstr>Extended organism</vt:lpstr>
      <vt:lpstr>Clinically abnormal </vt:lpstr>
      <vt:lpstr>Foundational Terms (2)</vt:lpstr>
      <vt:lpstr>Foundational Terms (3)</vt:lpstr>
      <vt:lpstr>Dispositions become ‘realized’ under certain circumstances</vt:lpstr>
      <vt:lpstr>Arterial aneurysm</vt:lpstr>
      <vt:lpstr>Arterial Aneurysm</vt:lpstr>
      <vt:lpstr>Hemorrhagic stroke</vt:lpstr>
      <vt:lpstr>Hemorrhagic stroke</vt:lpstr>
      <vt:lpstr>Disease course</vt:lpstr>
      <vt:lpstr>Assignment</vt:lpstr>
      <vt:lpstr>Categories you can pick from </vt:lpstr>
      <vt:lpstr>Format of your response file</vt:lpstr>
      <vt:lpstr>Examples (not to be used for your assignment!)</vt:lpstr>
      <vt:lpstr>Assessment</vt:lpstr>
      <vt:lpstr>Also</vt:lpstr>
      <vt:lpstr>Examples of important variables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1294</cp:revision>
  <dcterms:created xsi:type="dcterms:W3CDTF">1601-01-01T00:00:00Z</dcterms:created>
  <dcterms:modified xsi:type="dcterms:W3CDTF">2021-10-08T12:32:48Z</dcterms:modified>
</cp:coreProperties>
</file>