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34"/>
  </p:notesMasterIdLst>
  <p:sldIdLst>
    <p:sldId id="1339" r:id="rId2"/>
    <p:sldId id="1453" r:id="rId3"/>
    <p:sldId id="1454" r:id="rId4"/>
    <p:sldId id="1413" r:id="rId5"/>
    <p:sldId id="1465" r:id="rId6"/>
    <p:sldId id="1113" r:id="rId7"/>
    <p:sldId id="1455" r:id="rId8"/>
    <p:sldId id="1375" r:id="rId9"/>
    <p:sldId id="1389" r:id="rId10"/>
    <p:sldId id="1380" r:id="rId11"/>
    <p:sldId id="1340" r:id="rId12"/>
    <p:sldId id="1419" r:id="rId13"/>
    <p:sldId id="1420" r:id="rId14"/>
    <p:sldId id="1421" r:id="rId15"/>
    <p:sldId id="1376" r:id="rId16"/>
    <p:sldId id="1377" r:id="rId17"/>
    <p:sldId id="1464" r:id="rId18"/>
    <p:sldId id="1357" r:id="rId19"/>
    <p:sldId id="1358" r:id="rId20"/>
    <p:sldId id="1457" r:id="rId21"/>
    <p:sldId id="1401" r:id="rId22"/>
    <p:sldId id="1459" r:id="rId23"/>
    <p:sldId id="1403" r:id="rId24"/>
    <p:sldId id="1370" r:id="rId25"/>
    <p:sldId id="1371" r:id="rId26"/>
    <p:sldId id="1374" r:id="rId27"/>
    <p:sldId id="1458" r:id="rId28"/>
    <p:sldId id="1460" r:id="rId29"/>
    <p:sldId id="1461" r:id="rId30"/>
    <p:sldId id="1462" r:id="rId31"/>
    <p:sldId id="1452" r:id="rId32"/>
    <p:sldId id="1463" r:id="rId3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16165D"/>
    <a:srgbClr val="FF0066"/>
    <a:srgbClr val="FFFF66"/>
    <a:srgbClr val="1FE115"/>
    <a:srgbClr val="FF0000"/>
    <a:srgbClr val="FF6600"/>
    <a:srgbClr val="A2CCE8"/>
    <a:srgbClr val="AAE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4" autoAdjust="0"/>
    <p:restoredTop sz="95507" autoAdjust="0"/>
  </p:normalViewPr>
  <p:slideViewPr>
    <p:cSldViewPr>
      <p:cViewPr varScale="1">
        <p:scale>
          <a:sx n="79" d="100"/>
          <a:sy n="79" d="100"/>
        </p:scale>
        <p:origin x="126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4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83062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177909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111583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9</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928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12</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6090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19</a:t>
            </a:fld>
            <a:endParaRPr lang="en-US"/>
          </a:p>
        </p:txBody>
      </p:sp>
    </p:spTree>
    <p:extLst>
      <p:ext uri="{BB962C8B-B14F-4D97-AF65-F5344CB8AC3E}">
        <p14:creationId xmlns:p14="http://schemas.microsoft.com/office/powerpoint/2010/main" val="2399441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23</a:t>
            </a:fld>
            <a:endParaRPr lang="en-US"/>
          </a:p>
        </p:txBody>
      </p:sp>
    </p:spTree>
    <p:extLst>
      <p:ext uri="{BB962C8B-B14F-4D97-AF65-F5344CB8AC3E}">
        <p14:creationId xmlns:p14="http://schemas.microsoft.com/office/powerpoint/2010/main" val="112337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E95668C7-C05B-4205-8C00-EB0DF04FA1E2}"/>
              </a:ext>
            </a:extLst>
          </p:cNvPr>
          <p:cNvSpPr>
            <a:spLocks noGrp="1"/>
          </p:cNvSpPr>
          <p:nvPr>
            <p:ph type="sldNum" sz="quarter" idx="10"/>
          </p:nvPr>
        </p:nvSpPr>
        <p:spPr/>
        <p:txBody>
          <a:bodyPr/>
          <a:lstStyle/>
          <a:p>
            <a:fld id="{1A70FCCE-FE39-4BEF-B0C5-90CFEFA62BCC}"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8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8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a:extLst>
              <a:ext uri="{FF2B5EF4-FFF2-40B4-BE49-F238E27FC236}">
                <a16:creationId xmlns:a16="http://schemas.microsoft.com/office/drawing/2014/main" id="{5249F077-2CBF-488D-94E7-8687725D3C4E}"/>
              </a:ext>
            </a:extLst>
          </p:cNvPr>
          <p:cNvSpPr>
            <a:spLocks noGrp="1"/>
          </p:cNvSpPr>
          <p:nvPr>
            <p:ph type="sldNum" sz="quarter" idx="4"/>
          </p:nvPr>
        </p:nvSpPr>
        <p:spPr>
          <a:xfrm>
            <a:off x="0" y="6492875"/>
            <a:ext cx="533400" cy="365125"/>
          </a:xfrm>
          <a:prstGeom prst="rect">
            <a:avLst/>
          </a:prstGeom>
        </p:spPr>
        <p:txBody>
          <a:bodyPr vert="horz" lIns="91440" tIns="45720" rIns="91440" bIns="45720" rtlCol="0" anchor="ctr"/>
          <a:lstStyle>
            <a:lvl1pPr algn="ctr">
              <a:defRPr sz="1200">
                <a:solidFill>
                  <a:schemeClr val="bg1"/>
                </a:solidFill>
              </a:defRPr>
            </a:lvl1pPr>
          </a:lstStyle>
          <a:p>
            <a:fld id="{1A70FCCE-FE39-4BEF-B0C5-90CFEFA62BCC}"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NM-zWTU7X-k" TargetMode="Externa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ideo" Target="https://www.youtube.com/embed/b240PGCMwV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0" y="990600"/>
            <a:ext cx="9144000" cy="2895600"/>
          </a:xfrm>
        </p:spPr>
        <p:txBody>
          <a:bodyPr/>
          <a:lstStyle/>
          <a:p>
            <a:pPr>
              <a:tabLst>
                <a:tab pos="5376863" algn="l"/>
              </a:tabLst>
            </a:pPr>
            <a:r>
              <a:rPr lang="en-US" sz="4000" dirty="0"/>
              <a:t>Science versus Pseudoscience,</a:t>
            </a:r>
            <a:br>
              <a:rPr lang="en-US" sz="4000" dirty="0"/>
            </a:br>
            <a:r>
              <a:rPr lang="en-US" sz="4000" dirty="0"/>
              <a:t>Opinions versus Arguments</a:t>
            </a:r>
            <a:br>
              <a:rPr lang="en-US" sz="3200" dirty="0"/>
            </a:br>
            <a:br>
              <a:rPr lang="en-US" sz="3200" dirty="0"/>
            </a:br>
            <a:r>
              <a:rPr lang="en-GB" sz="1800" dirty="0">
                <a:latin typeface="Times New Roman" panose="02020603050405020304" pitchFamily="18" charset="0"/>
                <a:cs typeface="Times New Roman" panose="02020603050405020304" pitchFamily="18" charset="0"/>
              </a:rPr>
              <a:t>Lecture in BMI199: </a:t>
            </a:r>
            <a:r>
              <a:rPr lang="en-US" sz="1800" i="1" dirty="0">
                <a:latin typeface="Times New Roman" panose="02020603050405020304" pitchFamily="18" charset="0"/>
                <a:cs typeface="Times New Roman" panose="02020603050405020304" pitchFamily="18" charset="0"/>
              </a:rPr>
              <a:t>What is Biomedical Informatics?</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Sept 24, 2021</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on-line, </a:t>
            </a:r>
            <a:r>
              <a:rPr lang="en-US" sz="1800" dirty="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a:ea typeface="ＭＳ 明朝" pitchFamily="49" charset="-128"/>
              </a:rPr>
              <a:t>Ontology Research Group, </a:t>
            </a:r>
            <a:r>
              <a:rPr lang="en-GB" altLang="ja-JP" sz="1800" i="1" dirty="0" err="1">
                <a:ea typeface="ＭＳ 明朝" pitchFamily="49" charset="-128"/>
              </a:rPr>
              <a:t>Center</a:t>
            </a:r>
            <a:r>
              <a:rPr lang="en-GB" altLang="ja-JP" sz="1800" i="1" dirty="0">
                <a:ea typeface="ＭＳ 明朝" pitchFamily="49" charset="-128"/>
              </a:rPr>
              <a:t> of Excellence in Bioinformatics and Life Sciences,</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Tree>
    <p:extLst>
      <p:ext uri="{BB962C8B-B14F-4D97-AF65-F5344CB8AC3E}">
        <p14:creationId xmlns:p14="http://schemas.microsoft.com/office/powerpoint/2010/main" val="382674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objectivity!</a:t>
            </a:r>
          </a:p>
        </p:txBody>
      </p:sp>
      <p:sp>
        <p:nvSpPr>
          <p:cNvPr id="3" name="Content Placeholder 2"/>
          <p:cNvSpPr>
            <a:spLocks noGrp="1"/>
          </p:cNvSpPr>
          <p:nvPr>
            <p:ph idx="1"/>
          </p:nvPr>
        </p:nvSpPr>
        <p:spPr>
          <a:xfrm>
            <a:off x="228600" y="1676400"/>
            <a:ext cx="8686800" cy="1752600"/>
          </a:xfrm>
        </p:spPr>
        <p:txBody>
          <a:bodyPr/>
          <a:lstStyle/>
          <a:p>
            <a:pPr marL="0" indent="0" algn="just"/>
            <a:r>
              <a:rPr lang="en-US" dirty="0"/>
              <a:t>There are two kinds of qualities: ones that vary with the perspective one has or takes, and ones that remain constant through changes of perspective. The latter are the objective properties.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8751" y="3568574"/>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49" y="3532959"/>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8" name="Slide Number Placeholder 7"/>
          <p:cNvSpPr>
            <a:spLocks noGrp="1"/>
          </p:cNvSpPr>
          <p:nvPr>
            <p:ph type="sldNum" sz="quarter" idx="10"/>
          </p:nvPr>
        </p:nvSpPr>
        <p:spPr/>
        <p:txBody>
          <a:bodyPr/>
          <a:lstStyle/>
          <a:p>
            <a:fld id="{970F0956-5B8E-40B4-A8DD-F75AA1D26018}" type="slidenum">
              <a:rPr lang="en-US" smtClean="0"/>
              <a:pPr/>
              <a:t>10</a:t>
            </a:fld>
            <a:endParaRPr lang="en-US"/>
          </a:p>
        </p:txBody>
      </p:sp>
    </p:spTree>
    <p:extLst>
      <p:ext uri="{BB962C8B-B14F-4D97-AF65-F5344CB8AC3E}">
        <p14:creationId xmlns:p14="http://schemas.microsoft.com/office/powerpoint/2010/main" val="356422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 there scientific objectivity here?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grpSp>
        <p:nvGrpSpPr>
          <p:cNvPr id="3" name="Group 2"/>
          <p:cNvGrpSpPr/>
          <p:nvPr/>
        </p:nvGrpSpPr>
        <p:grpSpPr>
          <a:xfrm>
            <a:off x="3361380" y="2342345"/>
            <a:ext cx="2393327" cy="1039744"/>
            <a:chOff x="3361380" y="2342345"/>
            <a:chExt cx="2393327" cy="1039744"/>
          </a:xfrm>
        </p:grpSpPr>
        <p:sp>
          <p:nvSpPr>
            <p:cNvPr id="7" name="Freeform 6"/>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Freeform 11"/>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4851896" y="2427982"/>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sp>
          <p:nvSpPr>
            <p:cNvPr id="17" name="TextBox 16"/>
            <p:cNvSpPr txBox="1"/>
            <p:nvPr/>
          </p:nvSpPr>
          <p:spPr>
            <a:xfrm>
              <a:off x="3361380" y="2342345"/>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grpSp>
      <p:sp>
        <p:nvSpPr>
          <p:cNvPr id="2" name="Slide Number Placeholder 1"/>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49635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a:xfrm>
            <a:off x="0" y="762000"/>
            <a:ext cx="9144000" cy="762000"/>
          </a:xfrm>
        </p:spPr>
        <p:txBody>
          <a:bodyPr/>
          <a:lstStyle/>
          <a:p>
            <a:r>
              <a:rPr lang="en-US" altLang="en-US" dirty="0"/>
              <a:t>Observation / perception / comprehension</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sp>
        <p:nvSpPr>
          <p:cNvPr id="23558" name="Rectangle 6"/>
          <p:cNvSpPr>
            <a:spLocks noChangeArrowheads="1"/>
          </p:cNvSpPr>
          <p:nvPr/>
        </p:nvSpPr>
        <p:spPr bwMode="auto">
          <a:xfrm>
            <a:off x="3352800" y="5983069"/>
            <a:ext cx="5630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dirty="0">
                <a:solidFill>
                  <a:schemeClr val="bg1"/>
                </a:solidFill>
              </a:rPr>
              <a:t>Smith B, </a:t>
            </a:r>
            <a:r>
              <a:rPr lang="en-US" altLang="en-US" sz="1200" b="0" dirty="0" err="1">
                <a:solidFill>
                  <a:schemeClr val="bg1"/>
                </a:solidFill>
              </a:rPr>
              <a:t>Kusnierczyk</a:t>
            </a:r>
            <a:r>
              <a:rPr lang="en-US" altLang="en-US" sz="1200" b="0" dirty="0">
                <a:solidFill>
                  <a:schemeClr val="bg1"/>
                </a:solidFill>
              </a:rPr>
              <a:t> W, </a:t>
            </a:r>
            <a:r>
              <a:rPr lang="en-US" altLang="en-US" sz="1200" b="0" dirty="0" err="1">
                <a:solidFill>
                  <a:schemeClr val="bg1"/>
                </a:solidFill>
              </a:rPr>
              <a:t>Schober</a:t>
            </a:r>
            <a:r>
              <a:rPr lang="en-US" altLang="en-US" sz="1200" b="0" dirty="0">
                <a:solidFill>
                  <a:schemeClr val="bg1"/>
                </a:solidFill>
              </a:rPr>
              <a:t> D, Ceusters W. Towards a Reference Terminology for Ontology Research and Development in the Biomedical Domain. Proceedings of KR-MED 2006, Biomedical Ontology in Action, November 8, 2006, Baltimore MD, USA</a:t>
            </a:r>
            <a:r>
              <a:rPr lang="en-US" altLang="en-US" sz="1200" dirty="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12</a:t>
            </a:fld>
            <a:endParaRPr lang="en-US"/>
          </a:p>
        </p:txBody>
      </p:sp>
      <p:pic>
        <p:nvPicPr>
          <p:cNvPr id="3" name="Picture 2"/>
          <p:cNvPicPr>
            <a:picLocks noChangeAspect="1"/>
          </p:cNvPicPr>
          <p:nvPr/>
        </p:nvPicPr>
        <p:blipFill>
          <a:blip r:embed="rId4"/>
          <a:stretch>
            <a:fillRect/>
          </a:stretch>
        </p:blipFill>
        <p:spPr>
          <a:xfrm>
            <a:off x="381978" y="1634965"/>
            <a:ext cx="2513622" cy="4490100"/>
          </a:xfrm>
          <a:prstGeom prst="rect">
            <a:avLst/>
          </a:prstGeom>
        </p:spPr>
      </p:pic>
      <p:sp>
        <p:nvSpPr>
          <p:cNvPr id="4" name="Rectangle 3"/>
          <p:cNvSpPr/>
          <p:nvPr/>
        </p:nvSpPr>
        <p:spPr>
          <a:xfrm>
            <a:off x="214223" y="6135469"/>
            <a:ext cx="2887662" cy="646331"/>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335.</a:t>
            </a:r>
            <a:endParaRPr lang="en-US" sz="1200" b="0" dirty="0">
              <a:solidFill>
                <a:schemeClr val="bg1"/>
              </a:solidFill>
            </a:endParaRPr>
          </a:p>
        </p:txBody>
      </p:sp>
    </p:spTree>
    <p:extLst>
      <p:ext uri="{BB962C8B-B14F-4D97-AF65-F5344CB8AC3E}">
        <p14:creationId xmlns:p14="http://schemas.microsoft.com/office/powerpoint/2010/main" val="3594215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 / Observation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To perceive reality implies a kind of conversation between a mind and a slice of reality. The mind devises a representation of a slice of reality by using some kind of language. When the perceptions are programmed in accordance with preconceived criteria, the perception is called observation.</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i="1" dirty="0"/>
              <a:t>What we call a mystical experience can be perceived, but it is very difficult to observe.</a:t>
            </a:r>
            <a:r>
              <a:rPr lang="en-US"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13</a:t>
            </a:fld>
            <a:endParaRPr lang="en-US"/>
          </a:p>
        </p:txBody>
      </p:sp>
      <p:sp>
        <p:nvSpPr>
          <p:cNvPr id="5" name="Rectangle 4"/>
          <p:cNvSpPr/>
          <p:nvPr/>
        </p:nvSpPr>
        <p:spPr>
          <a:xfrm>
            <a:off x="1371601" y="6327492"/>
            <a:ext cx="7767917" cy="276999"/>
          </a:xfrm>
          <a:prstGeom prst="rect">
            <a:avLst/>
          </a:prstGeom>
        </p:spPr>
        <p:txBody>
          <a:bodyPr wrap="square">
            <a:spAutoFit/>
          </a:bodyPr>
          <a:lstStyle/>
          <a:p>
            <a:pPr algn="r"/>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333.</a:t>
            </a:r>
            <a:endParaRPr lang="en-US" sz="1200" b="0" dirty="0">
              <a:solidFill>
                <a:schemeClr val="bg1"/>
              </a:solidFill>
            </a:endParaRPr>
          </a:p>
        </p:txBody>
      </p:sp>
    </p:spTree>
    <p:extLst>
      <p:ext uri="{BB962C8B-B14F-4D97-AF65-F5344CB8AC3E}">
        <p14:creationId xmlns:p14="http://schemas.microsoft.com/office/powerpoint/2010/main" val="208444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76400"/>
          <a:ext cx="8686800" cy="36068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096471">
                  <a:extLst>
                    <a:ext uri="{9D8B030D-6E8A-4147-A177-3AD203B41FA5}">
                      <a16:colId xmlns:a16="http://schemas.microsoft.com/office/drawing/2014/main" val="20001"/>
                    </a:ext>
                  </a:extLst>
                </a:gridCol>
                <a:gridCol w="1875329">
                  <a:extLst>
                    <a:ext uri="{9D8B030D-6E8A-4147-A177-3AD203B41FA5}">
                      <a16:colId xmlns:a16="http://schemas.microsoft.com/office/drawing/2014/main" val="20002"/>
                    </a:ext>
                  </a:extLst>
                </a:gridCol>
                <a:gridCol w="1507142">
                  <a:extLst>
                    <a:ext uri="{9D8B030D-6E8A-4147-A177-3AD203B41FA5}">
                      <a16:colId xmlns:a16="http://schemas.microsoft.com/office/drawing/2014/main" val="20003"/>
                    </a:ext>
                  </a:extLst>
                </a:gridCol>
                <a:gridCol w="1921858">
                  <a:extLst>
                    <a:ext uri="{9D8B030D-6E8A-4147-A177-3AD203B41FA5}">
                      <a16:colId xmlns:a16="http://schemas.microsoft.com/office/drawing/2014/main" val="20004"/>
                    </a:ext>
                  </a:extLst>
                </a:gridCol>
              </a:tblGrid>
              <a:tr h="370840">
                <a:tc>
                  <a:txBody>
                    <a:bodyPr/>
                    <a:lstStyle/>
                    <a:p>
                      <a:endParaRPr lang="en-US" dirty="0">
                        <a:solidFill>
                          <a:schemeClr val="tx1"/>
                        </a:solidFill>
                      </a:endParaRPr>
                    </a:p>
                  </a:txBody>
                  <a:tcPr marL="92249" marR="92249"/>
                </a:tc>
                <a:tc>
                  <a:txBody>
                    <a:bodyPr/>
                    <a:lstStyle/>
                    <a:p>
                      <a:r>
                        <a:rPr lang="en-US" dirty="0">
                          <a:solidFill>
                            <a:schemeClr val="tx1"/>
                          </a:solidFill>
                        </a:rPr>
                        <a:t>Reality</a:t>
                      </a:r>
                    </a:p>
                  </a:txBody>
                  <a:tcPr marL="92249" marR="92249"/>
                </a:tc>
                <a:tc>
                  <a:txBody>
                    <a:bodyPr/>
                    <a:lstStyle/>
                    <a:p>
                      <a:r>
                        <a:rPr lang="en-US" dirty="0">
                          <a:solidFill>
                            <a:schemeClr val="tx1"/>
                          </a:solidFill>
                        </a:rPr>
                        <a:t>Sensing</a:t>
                      </a:r>
                    </a:p>
                  </a:txBody>
                  <a:tcPr marL="92249" marR="92249"/>
                </a:tc>
                <a:tc>
                  <a:txBody>
                    <a:bodyPr/>
                    <a:lstStyle/>
                    <a:p>
                      <a:r>
                        <a:rPr lang="en-US" dirty="0">
                          <a:solidFill>
                            <a:schemeClr val="tx1"/>
                          </a:solidFill>
                        </a:rPr>
                        <a:t>Perceiving</a:t>
                      </a:r>
                    </a:p>
                  </a:txBody>
                  <a:tcPr marL="92249" marR="92249"/>
                </a:tc>
                <a:tc>
                  <a:txBody>
                    <a:bodyPr/>
                    <a:lstStyle/>
                    <a:p>
                      <a:r>
                        <a:rPr lang="en-US" dirty="0">
                          <a:solidFill>
                            <a:schemeClr val="tx1"/>
                          </a:solidFill>
                        </a:rPr>
                        <a:t>Interpreting</a:t>
                      </a:r>
                    </a:p>
                  </a:txBody>
                  <a:tcPr marL="92249" marR="92249"/>
                </a:tc>
                <a:extLst>
                  <a:ext uri="{0D108BD9-81ED-4DB2-BD59-A6C34878D82A}">
                    <a16:rowId xmlns:a16="http://schemas.microsoft.com/office/drawing/2014/main" val="10000"/>
                  </a:ext>
                </a:extLst>
              </a:tr>
              <a:tr h="370840">
                <a:tc>
                  <a:txBody>
                    <a:bodyPr/>
                    <a:lstStyle/>
                    <a:p>
                      <a:r>
                        <a:rPr lang="en-US" dirty="0">
                          <a:solidFill>
                            <a:schemeClr val="tx1"/>
                          </a:solidFill>
                        </a:rPr>
                        <a:t>Canonical case</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1"/>
                  </a:ext>
                </a:extLst>
              </a:tr>
              <a:tr h="370840">
                <a:tc>
                  <a:txBody>
                    <a:bodyPr/>
                    <a:lstStyle/>
                    <a:p>
                      <a:r>
                        <a:rPr lang="en-US" dirty="0">
                          <a:solidFill>
                            <a:schemeClr val="tx1"/>
                          </a:solidFill>
                        </a:rPr>
                        <a:t>Illusion</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Cat-like stimuli</a:t>
                      </a:r>
                    </a:p>
                  </a:txBody>
                  <a:tcPr marL="92249" marR="92249"/>
                </a:tc>
                <a:tc>
                  <a:txBody>
                    <a:bodyPr/>
                    <a:lstStyle/>
                    <a:p>
                      <a:r>
                        <a:rPr lang="en-US" dirty="0">
                          <a:solidFill>
                            <a:schemeClr val="tx1"/>
                          </a:solidFill>
                        </a:rPr>
                        <a:t>Cat</a:t>
                      </a:r>
                    </a:p>
                  </a:txBody>
                  <a:tcPr marL="92249" marR="92249"/>
                </a:tc>
                <a:tc>
                  <a:txBody>
                    <a:bodyPr/>
                    <a:lstStyle/>
                    <a:p>
                      <a:r>
                        <a:rPr lang="en-US" dirty="0">
                          <a:solidFill>
                            <a:schemeClr val="tx1"/>
                          </a:solidFill>
                        </a:rPr>
                        <a:t>Cat / Cat? / x?</a:t>
                      </a:r>
                    </a:p>
                  </a:txBody>
                  <a:tcPr marL="92249" marR="92249"/>
                </a:tc>
                <a:extLst>
                  <a:ext uri="{0D108BD9-81ED-4DB2-BD59-A6C34878D82A}">
                    <a16:rowId xmlns:a16="http://schemas.microsoft.com/office/drawing/2014/main" val="10002"/>
                  </a:ext>
                </a:extLst>
              </a:tr>
              <a:tr h="370840">
                <a:tc>
                  <a:txBody>
                    <a:bodyPr/>
                    <a:lstStyle/>
                    <a:p>
                      <a:r>
                        <a:rPr lang="en-US" dirty="0">
                          <a:solidFill>
                            <a:schemeClr val="tx1"/>
                          </a:solidFill>
                        </a:rPr>
                        <a:t>Hallucination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3"/>
                  </a:ext>
                </a:extLst>
              </a:tr>
              <a:tr h="370840">
                <a:tc>
                  <a:txBody>
                    <a:bodyPr/>
                    <a:lstStyle/>
                    <a:p>
                      <a:r>
                        <a:rPr lang="en-US" dirty="0">
                          <a:solidFill>
                            <a:schemeClr val="tx1"/>
                          </a:solidFill>
                        </a:rPr>
                        <a:t>Belief in inaccurate perception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tc>
                  <a:txBody>
                    <a:bodyPr/>
                    <a:lstStyle/>
                    <a:p>
                      <a:r>
                        <a:rPr lang="en-US" dirty="0">
                          <a:solidFill>
                            <a:schemeClr val="tx1"/>
                          </a:solidFill>
                        </a:rPr>
                        <a:t>No dog</a:t>
                      </a:r>
                    </a:p>
                  </a:txBody>
                  <a:tcPr marL="92249" marR="92249"/>
                </a:tc>
                <a:extLst>
                  <a:ext uri="{0D108BD9-81ED-4DB2-BD59-A6C34878D82A}">
                    <a16:rowId xmlns:a16="http://schemas.microsoft.com/office/drawing/2014/main" val="10004"/>
                  </a:ext>
                </a:extLst>
              </a:tr>
              <a:tr h="370840">
                <a:tc>
                  <a:txBody>
                    <a:bodyPr/>
                    <a:lstStyle/>
                    <a:p>
                      <a:r>
                        <a:rPr lang="en-US" dirty="0">
                          <a:solidFill>
                            <a:schemeClr val="tx1"/>
                          </a:solidFill>
                        </a:rPr>
                        <a:t>Delusion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5"/>
                  </a:ext>
                </a:extLst>
              </a:tr>
              <a:tr h="370840">
                <a:tc>
                  <a:txBody>
                    <a:bodyPr/>
                    <a:lstStyle/>
                    <a:p>
                      <a:r>
                        <a:rPr lang="en-US" dirty="0">
                          <a:solidFill>
                            <a:schemeClr val="tx1"/>
                          </a:solidFill>
                        </a:rPr>
                        <a:t>Sensory loss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6"/>
                  </a:ext>
                </a:extLst>
              </a:tr>
              <a:tr h="370840">
                <a:tc>
                  <a:txBody>
                    <a:bodyPr/>
                    <a:lstStyle/>
                    <a:p>
                      <a:r>
                        <a:rPr lang="en-US" dirty="0">
                          <a:solidFill>
                            <a:schemeClr val="tx1"/>
                          </a:solidFill>
                        </a:rPr>
                        <a:t>(visual)</a:t>
                      </a:r>
                      <a:r>
                        <a:rPr lang="en-US" baseline="0" dirty="0">
                          <a:solidFill>
                            <a:schemeClr val="tx1"/>
                          </a:solidFill>
                        </a:rPr>
                        <a:t> </a:t>
                      </a:r>
                      <a:r>
                        <a:rPr lang="en-US" baseline="0" dirty="0" err="1">
                          <a:solidFill>
                            <a:schemeClr val="tx1"/>
                          </a:solidFill>
                        </a:rPr>
                        <a:t>a</a:t>
                      </a:r>
                      <a:r>
                        <a:rPr lang="en-US" dirty="0" err="1">
                          <a:solidFill>
                            <a:schemeClr val="tx1"/>
                          </a:solidFill>
                        </a:rPr>
                        <a:t>nosognosia</a:t>
                      </a:r>
                      <a:endParaRPr lang="en-US" dirty="0">
                        <a:solidFill>
                          <a:schemeClr val="tx1"/>
                        </a:solidFill>
                      </a:endParaRP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7"/>
                  </a:ext>
                </a:extLst>
              </a:tr>
              <a:tr h="370840">
                <a:tc>
                  <a:txBody>
                    <a:bodyPr/>
                    <a:lstStyle/>
                    <a:p>
                      <a:r>
                        <a:rPr lang="en-US" dirty="0">
                          <a:solidFill>
                            <a:schemeClr val="tx1"/>
                          </a:solidFill>
                        </a:rPr>
                        <a:t>Denial</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8"/>
                  </a:ext>
                </a:extLst>
              </a:tr>
            </a:tbl>
          </a:graphicData>
        </a:graphic>
      </p:graphicFrame>
      <p:sp>
        <p:nvSpPr>
          <p:cNvPr id="5" name="Title 1"/>
          <p:cNvSpPr>
            <a:spLocks noGrp="1"/>
          </p:cNvSpPr>
          <p:nvPr>
            <p:ph type="title"/>
          </p:nvPr>
        </p:nvSpPr>
        <p:spPr>
          <a:xfrm>
            <a:off x="228600" y="762000"/>
            <a:ext cx="8686800" cy="762000"/>
          </a:xfrm>
        </p:spPr>
        <p:txBody>
          <a:bodyPr/>
          <a:lstStyle/>
          <a:p>
            <a:r>
              <a:rPr lang="en-US" sz="2700" dirty="0"/>
              <a:t>Interplay of reality, sensing perceiving and interpreting</a:t>
            </a:r>
          </a:p>
        </p:txBody>
      </p:sp>
      <p:sp>
        <p:nvSpPr>
          <p:cNvPr id="2" name="Slide Number Placeholder 1">
            <a:extLst>
              <a:ext uri="{FF2B5EF4-FFF2-40B4-BE49-F238E27FC236}">
                <a16:creationId xmlns:a16="http://schemas.microsoft.com/office/drawing/2014/main" id="{CE756CDA-829C-4B8E-9091-28534967DE04}"/>
              </a:ext>
            </a:extLst>
          </p:cNvPr>
          <p:cNvSpPr>
            <a:spLocks noGrp="1"/>
          </p:cNvSpPr>
          <p:nvPr>
            <p:ph type="sldNum" sz="quarter" idx="10"/>
          </p:nvPr>
        </p:nvSpPr>
        <p:spPr/>
        <p:txBody>
          <a:bodyPr/>
          <a:lstStyle/>
          <a:p>
            <a:fld id="{1A70FCCE-FE39-4BEF-B0C5-90CFEFA62BCC}" type="slidenum">
              <a:rPr lang="en-US" smtClean="0"/>
              <a:pPr/>
              <a:t>14</a:t>
            </a:fld>
            <a:endParaRPr lang="en-US"/>
          </a:p>
        </p:txBody>
      </p:sp>
    </p:spTree>
    <p:extLst>
      <p:ext uri="{BB962C8B-B14F-4D97-AF65-F5344CB8AC3E}">
        <p14:creationId xmlns:p14="http://schemas.microsoft.com/office/powerpoint/2010/main" val="3794503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Scientific Method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involving:</a:t>
            </a:r>
          </a:p>
          <a:p>
            <a:pPr lvl="1">
              <a:buFont typeface="Arial" panose="020B0604020202020204" pitchFamily="34" charset="0"/>
              <a:buChar char="•"/>
            </a:pPr>
            <a:r>
              <a:rPr lang="en-US" sz="2800" dirty="0"/>
              <a:t>the </a:t>
            </a:r>
            <a:r>
              <a:rPr lang="en-US" sz="2800" dirty="0">
                <a:solidFill>
                  <a:srgbClr val="1FE115"/>
                </a:solidFill>
              </a:rPr>
              <a:t>recognition</a:t>
            </a:r>
            <a:r>
              <a:rPr lang="en-US" sz="2800" dirty="0"/>
              <a:t> and </a:t>
            </a:r>
            <a:r>
              <a:rPr lang="en-US" sz="2800" dirty="0">
                <a:solidFill>
                  <a:srgbClr val="1FE115"/>
                </a:solidFill>
              </a:rPr>
              <a:t>formulation</a:t>
            </a:r>
            <a:r>
              <a:rPr lang="en-US" sz="2800" dirty="0"/>
              <a:t> of a </a:t>
            </a:r>
            <a:r>
              <a:rPr lang="en-US" sz="2800" dirty="0">
                <a:solidFill>
                  <a:srgbClr val="1FE115"/>
                </a:solidFill>
              </a:rPr>
              <a:t>problem</a:t>
            </a:r>
            <a:r>
              <a:rPr lang="en-US" sz="2800" dirty="0"/>
              <a:t>,</a:t>
            </a:r>
          </a:p>
          <a:p>
            <a:pPr lvl="1">
              <a:buFont typeface="Arial" panose="020B0604020202020204" pitchFamily="34" charset="0"/>
              <a:buChar char="•"/>
            </a:pPr>
            <a:r>
              <a:rPr lang="en-US" sz="2800" dirty="0"/>
              <a:t>the collection of data through </a:t>
            </a:r>
            <a:r>
              <a:rPr lang="en-US" sz="2800" dirty="0">
                <a:solidFill>
                  <a:srgbClr val="00FF00"/>
                </a:solidFill>
              </a:rPr>
              <a:t>observation</a:t>
            </a:r>
            <a:r>
              <a:rPr lang="en-US" sz="2800" dirty="0"/>
              <a:t> and </a:t>
            </a:r>
            <a:r>
              <a:rPr lang="en-US" sz="2800" dirty="0">
                <a:solidFill>
                  <a:srgbClr val="00FF00"/>
                </a:solidFill>
              </a:rPr>
              <a:t>experiment</a:t>
            </a:r>
            <a:r>
              <a:rPr lang="en-US" sz="2800" dirty="0"/>
              <a:t>, and </a:t>
            </a:r>
          </a:p>
          <a:p>
            <a:pPr lvl="1">
              <a:buFont typeface="Arial" panose="020B0604020202020204" pitchFamily="34" charset="0"/>
              <a:buChar char="•"/>
            </a:pPr>
            <a:r>
              <a:rPr lang="en-US" sz="2800" dirty="0"/>
              <a:t>the </a:t>
            </a:r>
            <a:r>
              <a:rPr lang="en-US" sz="2800" dirty="0">
                <a:solidFill>
                  <a:srgbClr val="00FF00"/>
                </a:solidFill>
              </a:rPr>
              <a:t>formulation</a:t>
            </a:r>
            <a:r>
              <a:rPr lang="en-US" sz="2800" dirty="0"/>
              <a:t> and </a:t>
            </a:r>
            <a:r>
              <a:rPr lang="en-US" sz="2800" dirty="0">
                <a:solidFill>
                  <a:srgbClr val="00FF00"/>
                </a:solidFill>
              </a:rPr>
              <a:t>testing</a:t>
            </a:r>
            <a:r>
              <a:rPr lang="en-US" sz="2800" dirty="0"/>
              <a:t> of </a:t>
            </a:r>
            <a:r>
              <a:rPr lang="en-US" sz="2800" dirty="0">
                <a:solidFill>
                  <a:srgbClr val="1FE115"/>
                </a:solidFill>
              </a:rPr>
              <a:t>hypotheses.</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15</a:t>
            </a:fld>
            <a:endParaRPr lang="en-US"/>
          </a:p>
        </p:txBody>
      </p:sp>
      <p:sp>
        <p:nvSpPr>
          <p:cNvPr id="4" name="Rectangle 3"/>
          <p:cNvSpPr/>
          <p:nvPr/>
        </p:nvSpPr>
        <p:spPr>
          <a:xfrm>
            <a:off x="3048000" y="6400800"/>
            <a:ext cx="6096000" cy="338554"/>
          </a:xfrm>
          <a:prstGeom prst="rect">
            <a:avLst/>
          </a:prstGeom>
        </p:spPr>
        <p:txBody>
          <a:bodyPr wrap="square">
            <a:spAutoFit/>
          </a:bodyPr>
          <a:lstStyle/>
          <a:p>
            <a:r>
              <a:rPr lang="en-US" sz="1600" dirty="0">
                <a:solidFill>
                  <a:schemeClr val="bg1"/>
                </a:solidFill>
              </a:rPr>
              <a:t>http://www.merriam-webster.com/dictionary/scientific%20method</a:t>
            </a:r>
          </a:p>
        </p:txBody>
      </p:sp>
    </p:spTree>
    <p:extLst>
      <p:ext uri="{BB962C8B-B14F-4D97-AF65-F5344CB8AC3E}">
        <p14:creationId xmlns:p14="http://schemas.microsoft.com/office/powerpoint/2010/main" val="534616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
        <p:nvSpPr>
          <p:cNvPr id="3" name="Slide Number Placeholder 2"/>
          <p:cNvSpPr>
            <a:spLocks noGrp="1"/>
          </p:cNvSpPr>
          <p:nvPr>
            <p:ph type="sldNum" sz="quarter" idx="10"/>
          </p:nvPr>
        </p:nvSpPr>
        <p:spPr/>
        <p:txBody>
          <a:bodyPr/>
          <a:lstStyle/>
          <a:p>
            <a:fld id="{970F0956-5B8E-40B4-A8DD-F75AA1D26018}" type="slidenum">
              <a:rPr lang="en-US" smtClean="0"/>
              <a:pPr/>
              <a:t>16</a:t>
            </a:fld>
            <a:endParaRPr lang="en-US"/>
          </a:p>
        </p:txBody>
      </p:sp>
    </p:spTree>
    <p:extLst>
      <p:ext uri="{BB962C8B-B14F-4D97-AF65-F5344CB8AC3E}">
        <p14:creationId xmlns:p14="http://schemas.microsoft.com/office/powerpoint/2010/main" val="657815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8928D-FF1C-4927-8A05-834890E7E608}"/>
              </a:ext>
            </a:extLst>
          </p:cNvPr>
          <p:cNvSpPr>
            <a:spLocks noGrp="1"/>
          </p:cNvSpPr>
          <p:nvPr>
            <p:ph type="title"/>
          </p:nvPr>
        </p:nvSpPr>
        <p:spPr/>
        <p:txBody>
          <a:bodyPr/>
          <a:lstStyle/>
          <a:p>
            <a:r>
              <a:rPr lang="en-US" dirty="0"/>
              <a:t>Level of evidence </a:t>
            </a:r>
            <a:r>
              <a:rPr lang="en-US" dirty="0">
                <a:sym typeface="Wingdings" panose="05000000000000000000" pitchFamily="2" charset="2"/>
              </a:rPr>
              <a:t> Type of study</a:t>
            </a:r>
            <a:endParaRPr lang="en-US" dirty="0"/>
          </a:p>
        </p:txBody>
      </p:sp>
      <p:sp>
        <p:nvSpPr>
          <p:cNvPr id="3" name="Content Placeholder 2">
            <a:extLst>
              <a:ext uri="{FF2B5EF4-FFF2-40B4-BE49-F238E27FC236}">
                <a16:creationId xmlns:a16="http://schemas.microsoft.com/office/drawing/2014/main" id="{79FB106C-0A87-4F4C-A876-F9279E41FB5F}"/>
              </a:ext>
            </a:extLst>
          </p:cNvPr>
          <p:cNvSpPr>
            <a:spLocks noGrp="1"/>
          </p:cNvSpPr>
          <p:nvPr>
            <p:ph idx="1"/>
          </p:nvPr>
        </p:nvSpPr>
        <p:spPr/>
        <p:txBody>
          <a:bodyPr/>
          <a:lstStyle/>
          <a:p>
            <a:endParaRPr lang="en-US" dirty="0"/>
          </a:p>
          <a:p>
            <a:r>
              <a:rPr lang="en-US" dirty="0"/>
              <a:t>From low to high evidence:</a:t>
            </a:r>
          </a:p>
          <a:p>
            <a:pPr>
              <a:buFont typeface="Arial" panose="020B0604020202020204" pitchFamily="34" charset="0"/>
              <a:buChar char="•"/>
            </a:pPr>
            <a:r>
              <a:rPr lang="en-US" dirty="0"/>
              <a:t>Descriptive</a:t>
            </a:r>
          </a:p>
          <a:p>
            <a:pPr>
              <a:buFont typeface="Arial" panose="020B0604020202020204" pitchFamily="34" charset="0"/>
              <a:buChar char="•"/>
            </a:pPr>
            <a:r>
              <a:rPr lang="en-US" dirty="0"/>
              <a:t>Exploratory</a:t>
            </a:r>
          </a:p>
          <a:p>
            <a:pPr>
              <a:buFont typeface="Arial" panose="020B0604020202020204" pitchFamily="34" charset="0"/>
              <a:buChar char="•"/>
            </a:pPr>
            <a:r>
              <a:rPr lang="en-US" dirty="0"/>
              <a:t>Hypothesis/theory search</a:t>
            </a:r>
          </a:p>
          <a:p>
            <a:pPr>
              <a:buFont typeface="Arial" panose="020B0604020202020204" pitchFamily="34" charset="0"/>
              <a:buChar char="•"/>
            </a:pPr>
            <a:r>
              <a:rPr lang="en-US" dirty="0"/>
              <a:t>Comparative</a:t>
            </a:r>
          </a:p>
          <a:p>
            <a:pPr>
              <a:buFont typeface="Arial" panose="020B0604020202020204" pitchFamily="34" charset="0"/>
              <a:buChar char="•"/>
            </a:pPr>
            <a:r>
              <a:rPr lang="en-US" dirty="0"/>
              <a:t>Controlled trial (require experiment)</a:t>
            </a:r>
          </a:p>
          <a:p>
            <a:pPr>
              <a:buFont typeface="Arial" panose="020B0604020202020204" pitchFamily="34" charset="0"/>
              <a:buChar char="•"/>
            </a:pPr>
            <a:r>
              <a:rPr lang="en-US" dirty="0"/>
              <a:t>Systematic review</a:t>
            </a:r>
          </a:p>
        </p:txBody>
      </p:sp>
      <p:sp>
        <p:nvSpPr>
          <p:cNvPr id="4" name="Slide Number Placeholder 3">
            <a:extLst>
              <a:ext uri="{FF2B5EF4-FFF2-40B4-BE49-F238E27FC236}">
                <a16:creationId xmlns:a16="http://schemas.microsoft.com/office/drawing/2014/main" id="{80E0EF7A-079A-4E8E-8C70-2D0708FF337F}"/>
              </a:ext>
            </a:extLst>
          </p:cNvPr>
          <p:cNvSpPr>
            <a:spLocks noGrp="1"/>
          </p:cNvSpPr>
          <p:nvPr>
            <p:ph type="sldNum" sz="quarter" idx="10"/>
          </p:nvPr>
        </p:nvSpPr>
        <p:spPr/>
        <p:txBody>
          <a:bodyPr/>
          <a:lstStyle/>
          <a:p>
            <a:fld id="{1A70FCCE-FE39-4BEF-B0C5-90CFEFA62BCC}" type="slidenum">
              <a:rPr lang="en-US" smtClean="0"/>
              <a:pPr/>
              <a:t>17</a:t>
            </a:fld>
            <a:endParaRPr lang="en-US"/>
          </a:p>
        </p:txBody>
      </p:sp>
    </p:spTree>
    <p:extLst>
      <p:ext uri="{BB962C8B-B14F-4D97-AF65-F5344CB8AC3E}">
        <p14:creationId xmlns:p14="http://schemas.microsoft.com/office/powerpoint/2010/main" val="488405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principles in how to do science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Objective observation</a:t>
            </a:r>
            <a:r>
              <a:rPr lang="en-US" dirty="0"/>
              <a:t>: measurement and data (possibly although not necessarily using mathematics as a tool),</a:t>
            </a:r>
          </a:p>
          <a:p>
            <a:pPr>
              <a:buFont typeface="Arial" panose="020B0604020202020204" pitchFamily="34" charset="0"/>
              <a:buChar char="•"/>
            </a:pPr>
            <a:r>
              <a:rPr lang="en-US" u="sng" dirty="0"/>
              <a:t>Evidence</a:t>
            </a:r>
            <a:r>
              <a:rPr lang="en-US" dirty="0"/>
              <a:t>,</a:t>
            </a:r>
          </a:p>
          <a:p>
            <a:pPr>
              <a:buFont typeface="Arial" panose="020B0604020202020204" pitchFamily="34" charset="0"/>
              <a:buChar char="•"/>
            </a:pPr>
            <a:r>
              <a:rPr lang="en-US" u="sng" dirty="0"/>
              <a:t>Experiment and/or observation</a:t>
            </a:r>
            <a:r>
              <a:rPr lang="en-US" dirty="0"/>
              <a:t> as benchmarks for testing hypotheses,</a:t>
            </a:r>
          </a:p>
          <a:p>
            <a:pPr>
              <a:buFont typeface="Arial" panose="020B0604020202020204" pitchFamily="34" charset="0"/>
              <a:buChar char="•"/>
            </a:pPr>
            <a:r>
              <a:rPr lang="en-US" u="sng" dirty="0"/>
              <a:t>Induction</a:t>
            </a:r>
            <a:r>
              <a:rPr lang="en-US" dirty="0"/>
              <a:t>: reasoning to establish general rules or conclusions drawn from facts or examples,</a:t>
            </a:r>
          </a:p>
          <a:p>
            <a:pPr>
              <a:buFont typeface="Arial" panose="020B0604020202020204" pitchFamily="34" charset="0"/>
              <a:buChar char="•"/>
            </a:pPr>
            <a:r>
              <a:rPr lang="en-US" u="sng" dirty="0"/>
              <a:t>Repetition</a:t>
            </a:r>
            <a:r>
              <a:rPr lang="en-US" dirty="0"/>
              <a:t>,</a:t>
            </a:r>
          </a:p>
          <a:p>
            <a:pPr>
              <a:buFont typeface="Arial" panose="020B0604020202020204" pitchFamily="34" charset="0"/>
              <a:buChar char="•"/>
            </a:pPr>
            <a:r>
              <a:rPr lang="en-US" u="sng" dirty="0"/>
              <a:t>Critical analysis</a:t>
            </a:r>
            <a:r>
              <a:rPr lang="en-US" dirty="0"/>
              <a:t>,</a:t>
            </a:r>
          </a:p>
          <a:p>
            <a:pPr>
              <a:buFont typeface="Arial" panose="020B0604020202020204" pitchFamily="34" charset="0"/>
              <a:buChar char="•"/>
            </a:pPr>
            <a:r>
              <a:rPr lang="en-US" u="sng" dirty="0"/>
              <a:t>Verification and testing</a:t>
            </a:r>
            <a:r>
              <a:rPr lang="en-US" dirty="0"/>
              <a:t>: critical exposure to scrutiny, peer review and assessment.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18</a:t>
            </a:fld>
            <a:endParaRPr lang="en-US"/>
          </a:p>
        </p:txBody>
      </p:sp>
    </p:spTree>
    <p:extLst>
      <p:ext uri="{BB962C8B-B14F-4D97-AF65-F5344CB8AC3E}">
        <p14:creationId xmlns:p14="http://schemas.microsoft.com/office/powerpoint/2010/main" val="671017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Identifying pseudoscience</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000" i="1" u="sng" dirty="0"/>
              <a:t>Belief in authority</a:t>
            </a:r>
            <a:r>
              <a:rPr lang="en-US" sz="2000" dirty="0"/>
              <a:t>: It is contended that some have a special ability to determine what is true or false. Others must accept their judgments.</a:t>
            </a:r>
          </a:p>
          <a:p>
            <a:pPr>
              <a:buFont typeface="Arial" panose="020B0604020202020204" pitchFamily="34" charset="0"/>
              <a:buChar char="•"/>
            </a:pPr>
            <a:r>
              <a:rPr lang="en-US" sz="2000" i="1" u="sng" dirty="0"/>
              <a:t>Unrepeatable experiments</a:t>
            </a:r>
            <a:r>
              <a:rPr lang="en-US" sz="2000" dirty="0"/>
              <a:t>: Reliance is put on experiments that cannot be repeated by others with the same outcome.</a:t>
            </a:r>
          </a:p>
          <a:p>
            <a:pPr>
              <a:buFont typeface="Arial" panose="020B0604020202020204" pitchFamily="34" charset="0"/>
              <a:buChar char="•"/>
            </a:pPr>
            <a:r>
              <a:rPr lang="en-US" sz="2000" i="1" u="sng" dirty="0"/>
              <a:t>Handpicked examples</a:t>
            </a:r>
            <a:r>
              <a:rPr lang="en-US" sz="2000" dirty="0"/>
              <a:t>: are used although they are not representative of the general category that the investigation refers to.</a:t>
            </a:r>
          </a:p>
          <a:p>
            <a:pPr>
              <a:buFont typeface="Arial" panose="020B0604020202020204" pitchFamily="34" charset="0"/>
              <a:buChar char="•"/>
            </a:pPr>
            <a:r>
              <a:rPr lang="en-US" sz="2000" i="1" u="sng" dirty="0"/>
              <a:t>Unwillingness to test</a:t>
            </a:r>
            <a:r>
              <a:rPr lang="en-US" sz="2000" dirty="0"/>
              <a:t>: A theory is not tested although it can be.</a:t>
            </a:r>
          </a:p>
          <a:p>
            <a:pPr>
              <a:buFont typeface="Arial" panose="020B0604020202020204" pitchFamily="34" charset="0"/>
              <a:buChar char="•"/>
            </a:pPr>
            <a:r>
              <a:rPr lang="en-US" sz="2000" i="1" u="sng" dirty="0"/>
              <a:t>Disregard of refuting information</a:t>
            </a:r>
            <a:r>
              <a:rPr lang="en-US" sz="2000" dirty="0"/>
              <a:t>: Observations or experiments that conflict with a theory are neglected.</a:t>
            </a:r>
          </a:p>
          <a:p>
            <a:pPr>
              <a:buFont typeface="Arial" panose="020B0604020202020204" pitchFamily="34" charset="0"/>
              <a:buChar char="•"/>
            </a:pPr>
            <a:r>
              <a:rPr lang="en-US" sz="2000" i="1" u="sng" dirty="0"/>
              <a:t>Built-in subterfuge</a:t>
            </a:r>
            <a:r>
              <a:rPr lang="en-US" sz="2000" dirty="0"/>
              <a:t>: The testing of a theory is so arranged that the theory can only be confirmed, never disconfirmed, by the outcome.</a:t>
            </a:r>
          </a:p>
          <a:p>
            <a:pPr>
              <a:buFont typeface="Arial" panose="020B0604020202020204" pitchFamily="34" charset="0"/>
              <a:buChar char="•"/>
            </a:pPr>
            <a:r>
              <a:rPr lang="en-US" sz="2000" i="1" u="sng" dirty="0"/>
              <a:t>Explanations are abandoned without replacement</a:t>
            </a:r>
            <a:r>
              <a:rPr lang="en-US" sz="2000" dirty="0"/>
              <a:t>. Tenable explanations are given up without being replaced, so that the new theory leaves much more unexplained than the previous one. </a:t>
            </a:r>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 https://plato.stanford.edu/archives/spr2015/entries/pseudo-science/.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19</a:t>
            </a:fld>
            <a:endParaRPr lang="en-US"/>
          </a:p>
        </p:txBody>
      </p:sp>
    </p:spTree>
    <p:extLst>
      <p:ext uri="{BB962C8B-B14F-4D97-AF65-F5344CB8AC3E}">
        <p14:creationId xmlns:p14="http://schemas.microsoft.com/office/powerpoint/2010/main" val="24514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Science and research</a:t>
            </a:r>
          </a:p>
        </p:txBody>
      </p:sp>
      <p:sp>
        <p:nvSpPr>
          <p:cNvPr id="5" name="Content Placeholder 4"/>
          <p:cNvSpPr>
            <a:spLocks noGrp="1"/>
          </p:cNvSpPr>
          <p:nvPr>
            <p:ph idx="1"/>
          </p:nvPr>
        </p:nvSpPr>
        <p:spPr>
          <a:xfrm>
            <a:off x="228600" y="1676399"/>
            <a:ext cx="8686800" cy="4816475"/>
          </a:xfrm>
        </p:spPr>
        <p:txBody>
          <a:bodyPr/>
          <a:lstStyle/>
          <a:p>
            <a:pPr marL="288925" indent="-288925">
              <a:buFont typeface="Arial" panose="020B0604020202020204" pitchFamily="34" charset="0"/>
              <a:buChar char="•"/>
            </a:pPr>
            <a:r>
              <a:rPr lang="en-US" b="1" u="sng" dirty="0"/>
              <a:t>Research</a:t>
            </a:r>
            <a:r>
              <a:rPr lang="en-US" dirty="0"/>
              <a:t>:</a:t>
            </a:r>
          </a:p>
          <a:p>
            <a:pPr marL="400050" lvl="1" indent="0">
              <a:buNone/>
            </a:pPr>
            <a:r>
              <a:rPr lang="en-US" dirty="0"/>
              <a:t>studious inquiry or examination, </a:t>
            </a:r>
            <a:r>
              <a:rPr lang="en-US" i="1" dirty="0"/>
              <a:t>especially</a:t>
            </a:r>
            <a:r>
              <a:rPr lang="en-US" dirty="0"/>
              <a:t> investigation or experimentation aimed at: </a:t>
            </a:r>
          </a:p>
          <a:p>
            <a:pPr lvl="1">
              <a:buFont typeface="Arial" panose="020B0604020202020204" pitchFamily="34" charset="0"/>
              <a:buChar char="•"/>
            </a:pPr>
            <a:r>
              <a:rPr lang="en-US" sz="2000" dirty="0"/>
              <a:t>the discovery and interpretation of facts, </a:t>
            </a:r>
          </a:p>
          <a:p>
            <a:pPr lvl="1">
              <a:buFont typeface="Arial" panose="020B0604020202020204" pitchFamily="34" charset="0"/>
              <a:buChar char="•"/>
            </a:pPr>
            <a:r>
              <a:rPr lang="en-US" sz="2000" dirty="0"/>
              <a:t>revision of accepted theories or laws in the light of new facts, or at</a:t>
            </a:r>
          </a:p>
          <a:p>
            <a:pPr lvl="1">
              <a:buFont typeface="Arial" panose="020B0604020202020204" pitchFamily="34" charset="0"/>
              <a:buChar char="•"/>
            </a:pPr>
            <a:r>
              <a:rPr lang="en-US" sz="2000" dirty="0"/>
              <a:t>the practical application of such new or revised theories or laws.</a:t>
            </a:r>
          </a:p>
          <a:p>
            <a:pPr>
              <a:buFont typeface="Arial" panose="020B0604020202020204" pitchFamily="34" charset="0"/>
              <a:buChar char="•"/>
            </a:pPr>
            <a:endParaRPr lang="en-US" b="1" u="sng" dirty="0"/>
          </a:p>
          <a:p>
            <a:pPr marL="227013" indent="-227013">
              <a:buFont typeface="Arial" panose="020B0604020202020204" pitchFamily="34" charset="0"/>
              <a:buChar char="•"/>
            </a:pPr>
            <a:r>
              <a:rPr lang="en-US" b="1" u="sng" dirty="0"/>
              <a:t>Science</a:t>
            </a:r>
            <a:r>
              <a:rPr lang="en-US" dirty="0"/>
              <a:t>:</a:t>
            </a:r>
          </a:p>
          <a:p>
            <a:pPr marL="400050" lvl="1" indent="0">
              <a:buNone/>
            </a:pPr>
            <a:r>
              <a:rPr lang="en-US" dirty="0"/>
              <a:t>the pursuit and application of knowledge and understanding of the natural and social world following a systematic methodology based on evidence.</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6" name="Rectangle 5"/>
          <p:cNvSpPr/>
          <p:nvPr/>
        </p:nvSpPr>
        <p:spPr>
          <a:xfrm>
            <a:off x="4114800" y="40386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2" name="Slide Number Placeholder 1"/>
          <p:cNvSpPr>
            <a:spLocks noGrp="1"/>
          </p:cNvSpPr>
          <p:nvPr>
            <p:ph type="sldNum" sz="quarter" idx="10"/>
          </p:nvPr>
        </p:nvSpPr>
        <p:spPr/>
        <p:txBody>
          <a:bodyPr/>
          <a:lstStyle/>
          <a:p>
            <a:fld id="{970F0956-5B8E-40B4-A8DD-F75AA1D26018}" type="slidenum">
              <a:rPr lang="en-US" smtClean="0"/>
              <a:pPr/>
              <a:t>2</a:t>
            </a:fld>
            <a:endParaRPr lang="en-US"/>
          </a:p>
        </p:txBody>
      </p:sp>
      <p:sp>
        <p:nvSpPr>
          <p:cNvPr id="8" name="Rectangle 7">
            <a:extLst>
              <a:ext uri="{FF2B5EF4-FFF2-40B4-BE49-F238E27FC236}">
                <a16:creationId xmlns:a16="http://schemas.microsoft.com/office/drawing/2014/main" id="{54D3FC7B-3D69-40DA-838D-FEA81F254D01}"/>
              </a:ext>
            </a:extLst>
          </p:cNvPr>
          <p:cNvSpPr/>
          <p:nvPr/>
        </p:nvSpPr>
        <p:spPr>
          <a:xfrm>
            <a:off x="4221178" y="6142808"/>
            <a:ext cx="4572000" cy="307777"/>
          </a:xfrm>
          <a:prstGeom prst="rect">
            <a:avLst/>
          </a:prstGeom>
        </p:spPr>
        <p:txBody>
          <a:bodyPr>
            <a:spAutoFit/>
          </a:bodyPr>
          <a:lstStyle/>
          <a:p>
            <a:r>
              <a:rPr lang="en-US" sz="1400" b="0" dirty="0">
                <a:solidFill>
                  <a:schemeClr val="bg1"/>
                </a:solidFill>
              </a:rPr>
              <a:t>http://sciencecouncil.org/about-us/our-definition-of-science/</a:t>
            </a:r>
          </a:p>
        </p:txBody>
      </p:sp>
    </p:spTree>
    <p:extLst>
      <p:ext uri="{BB962C8B-B14F-4D97-AF65-F5344CB8AC3E}">
        <p14:creationId xmlns:p14="http://schemas.microsoft.com/office/powerpoint/2010/main" val="5298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5AF146-2370-4141-B5C7-A4D4EED1E4D3}"/>
              </a:ext>
            </a:extLst>
          </p:cNvPr>
          <p:cNvSpPr>
            <a:spLocks noGrp="1"/>
          </p:cNvSpPr>
          <p:nvPr>
            <p:ph type="ctrTitle"/>
          </p:nvPr>
        </p:nvSpPr>
        <p:spPr/>
        <p:txBody>
          <a:bodyPr/>
          <a:lstStyle/>
          <a:p>
            <a:r>
              <a:rPr lang="en-US" dirty="0"/>
              <a:t>Arguments versus opinions</a:t>
            </a:r>
          </a:p>
        </p:txBody>
      </p:sp>
      <p:sp>
        <p:nvSpPr>
          <p:cNvPr id="6" name="Subtitle 5">
            <a:extLst>
              <a:ext uri="{FF2B5EF4-FFF2-40B4-BE49-F238E27FC236}">
                <a16:creationId xmlns:a16="http://schemas.microsoft.com/office/drawing/2014/main" id="{8D8E72B3-12B8-4C32-A230-BBA09163219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41115E5A-D3F0-410C-92FA-F02EE879267D}"/>
              </a:ext>
            </a:extLst>
          </p:cNvPr>
          <p:cNvSpPr>
            <a:spLocks noGrp="1"/>
          </p:cNvSpPr>
          <p:nvPr>
            <p:ph type="sldNum" sz="quarter" idx="4294967295"/>
          </p:nvPr>
        </p:nvSpPr>
        <p:spPr>
          <a:xfrm>
            <a:off x="0" y="6492875"/>
            <a:ext cx="533400" cy="365125"/>
          </a:xfrm>
        </p:spPr>
        <p:txBody>
          <a:bodyPr/>
          <a:lstStyle/>
          <a:p>
            <a:fld id="{1A70FCCE-FE39-4BEF-B0C5-90CFEFA62BCC}" type="slidenum">
              <a:rPr lang="en-US" smtClean="0"/>
              <a:pPr/>
              <a:t>20</a:t>
            </a:fld>
            <a:endParaRPr lang="en-US"/>
          </a:p>
        </p:txBody>
      </p:sp>
    </p:spTree>
    <p:extLst>
      <p:ext uri="{BB962C8B-B14F-4D97-AF65-F5344CB8AC3E}">
        <p14:creationId xmlns:p14="http://schemas.microsoft.com/office/powerpoint/2010/main" val="3015900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21</a:t>
            </a:fld>
            <a:endParaRPr lang="en-US"/>
          </a:p>
        </p:txBody>
      </p:sp>
      <p:pic>
        <p:nvPicPr>
          <p:cNvPr id="5" name="Picture 4"/>
          <p:cNvPicPr>
            <a:picLocks noChangeAspect="1"/>
          </p:cNvPicPr>
          <p:nvPr/>
        </p:nvPicPr>
        <p:blipFill>
          <a:blip r:embed="rId2"/>
          <a:stretch>
            <a:fillRect/>
          </a:stretch>
        </p:blipFill>
        <p:spPr>
          <a:xfrm>
            <a:off x="19050" y="609599"/>
            <a:ext cx="9124950" cy="6230845"/>
          </a:xfrm>
          <a:prstGeom prst="rect">
            <a:avLst/>
          </a:prstGeom>
        </p:spPr>
      </p:pic>
      <p:pic>
        <p:nvPicPr>
          <p:cNvPr id="6" name="Picture 5"/>
          <p:cNvPicPr>
            <a:picLocks noChangeAspect="1"/>
          </p:cNvPicPr>
          <p:nvPr/>
        </p:nvPicPr>
        <p:blipFill>
          <a:blip r:embed="rId3"/>
          <a:stretch>
            <a:fillRect/>
          </a:stretch>
        </p:blipFill>
        <p:spPr>
          <a:xfrm>
            <a:off x="5082059" y="990600"/>
            <a:ext cx="3713579" cy="5625353"/>
          </a:xfrm>
          <a:prstGeom prst="rect">
            <a:avLst/>
          </a:prstGeom>
        </p:spPr>
      </p:pic>
      <p:sp>
        <p:nvSpPr>
          <p:cNvPr id="7" name="TextBox 6"/>
          <p:cNvSpPr txBox="1"/>
          <p:nvPr/>
        </p:nvSpPr>
        <p:spPr>
          <a:xfrm>
            <a:off x="228600" y="723038"/>
            <a:ext cx="1484702" cy="584775"/>
          </a:xfrm>
          <a:prstGeom prst="rect">
            <a:avLst/>
          </a:prstGeom>
          <a:noFill/>
        </p:spPr>
        <p:txBody>
          <a:bodyPr wrap="none" rtlCol="0">
            <a:spAutoFit/>
          </a:bodyPr>
          <a:lstStyle/>
          <a:p>
            <a:r>
              <a:rPr lang="en-US" dirty="0"/>
              <a:t>Science</a:t>
            </a:r>
          </a:p>
        </p:txBody>
      </p:sp>
      <p:sp>
        <p:nvSpPr>
          <p:cNvPr id="8" name="TextBox 7"/>
          <p:cNvSpPr txBox="1"/>
          <p:nvPr/>
        </p:nvSpPr>
        <p:spPr>
          <a:xfrm>
            <a:off x="4876800" y="718074"/>
            <a:ext cx="1117614" cy="584775"/>
          </a:xfrm>
          <a:prstGeom prst="rect">
            <a:avLst/>
          </a:prstGeom>
          <a:noFill/>
        </p:spPr>
        <p:txBody>
          <a:bodyPr wrap="none" rtlCol="0">
            <a:spAutoFit/>
          </a:bodyPr>
          <a:lstStyle/>
          <a:p>
            <a:r>
              <a:rPr lang="en-US" dirty="0"/>
              <a:t>Faith</a:t>
            </a:r>
          </a:p>
        </p:txBody>
      </p:sp>
      <p:sp>
        <p:nvSpPr>
          <p:cNvPr id="9" name="Rectangle 8"/>
          <p:cNvSpPr/>
          <p:nvPr/>
        </p:nvSpPr>
        <p:spPr>
          <a:xfrm>
            <a:off x="4786032" y="6504801"/>
            <a:ext cx="4281768" cy="276999"/>
          </a:xfrm>
          <a:prstGeom prst="rect">
            <a:avLst/>
          </a:prstGeom>
        </p:spPr>
        <p:txBody>
          <a:bodyPr wrap="square">
            <a:spAutoFit/>
          </a:bodyPr>
          <a:lstStyle/>
          <a:p>
            <a:r>
              <a:rPr lang="en-US" sz="1200" b="0" dirty="0">
                <a:latin typeface="92lrdexkxeqpuxoo"/>
              </a:rPr>
              <a:t>https://rationalwiki.org/wiki/Scientific_method</a:t>
            </a:r>
            <a:endParaRPr lang="en-US" sz="1200" dirty="0"/>
          </a:p>
        </p:txBody>
      </p:sp>
      <p:sp>
        <p:nvSpPr>
          <p:cNvPr id="10" name="TextBox 9"/>
          <p:cNvSpPr txBox="1"/>
          <p:nvPr/>
        </p:nvSpPr>
        <p:spPr>
          <a:xfrm>
            <a:off x="2873190" y="800567"/>
            <a:ext cx="1535998" cy="461665"/>
          </a:xfrm>
          <a:prstGeom prst="rect">
            <a:avLst/>
          </a:prstGeom>
          <a:noFill/>
        </p:spPr>
        <p:txBody>
          <a:bodyPr wrap="none" rtlCol="0">
            <a:spAutoFit/>
          </a:bodyPr>
          <a:lstStyle/>
          <a:p>
            <a:r>
              <a:rPr lang="en-US" sz="2400" dirty="0"/>
              <a:t>Argument</a:t>
            </a:r>
          </a:p>
        </p:txBody>
      </p:sp>
      <p:sp>
        <p:nvSpPr>
          <p:cNvPr id="11" name="TextBox 10"/>
          <p:cNvSpPr txBox="1"/>
          <p:nvPr/>
        </p:nvSpPr>
        <p:spPr>
          <a:xfrm>
            <a:off x="7668860" y="805926"/>
            <a:ext cx="1261884" cy="461665"/>
          </a:xfrm>
          <a:prstGeom prst="rect">
            <a:avLst/>
          </a:prstGeom>
          <a:noFill/>
        </p:spPr>
        <p:txBody>
          <a:bodyPr wrap="none" rtlCol="0">
            <a:spAutoFit/>
          </a:bodyPr>
          <a:lstStyle/>
          <a:p>
            <a:r>
              <a:rPr lang="en-US" sz="2400" dirty="0"/>
              <a:t>Opinion</a:t>
            </a:r>
          </a:p>
        </p:txBody>
      </p:sp>
    </p:spTree>
    <p:extLst>
      <p:ext uri="{BB962C8B-B14F-4D97-AF65-F5344CB8AC3E}">
        <p14:creationId xmlns:p14="http://schemas.microsoft.com/office/powerpoint/2010/main" val="580667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F2847-E951-4320-B5FA-211717B0AFA5}"/>
              </a:ext>
            </a:extLst>
          </p:cNvPr>
          <p:cNvSpPr>
            <a:spLocks noGrp="1"/>
          </p:cNvSpPr>
          <p:nvPr>
            <p:ph type="title"/>
          </p:nvPr>
        </p:nvSpPr>
        <p:spPr/>
        <p:txBody>
          <a:bodyPr/>
          <a:lstStyle/>
          <a:p>
            <a:r>
              <a:rPr lang="en-US" dirty="0"/>
              <a:t>Roughly …</a:t>
            </a:r>
          </a:p>
        </p:txBody>
      </p:sp>
      <p:sp>
        <p:nvSpPr>
          <p:cNvPr id="5" name="Content Placeholder 4">
            <a:extLst>
              <a:ext uri="{FF2B5EF4-FFF2-40B4-BE49-F238E27FC236}">
                <a16:creationId xmlns:a16="http://schemas.microsoft.com/office/drawing/2014/main" id="{7E066067-BA01-4320-86CE-3A4AE4F19F0B}"/>
              </a:ext>
            </a:extLst>
          </p:cNvPr>
          <p:cNvSpPr>
            <a:spLocks noGrp="1"/>
          </p:cNvSpPr>
          <p:nvPr>
            <p:ph idx="1"/>
          </p:nvPr>
        </p:nvSpPr>
        <p:spPr/>
        <p:txBody>
          <a:bodyPr/>
          <a:lstStyle/>
          <a:p>
            <a:pPr>
              <a:buFont typeface="Arial" panose="020B0604020202020204" pitchFamily="34" charset="0"/>
              <a:buChar char="•"/>
            </a:pPr>
            <a:r>
              <a:rPr lang="en-US" dirty="0"/>
              <a:t>‘</a:t>
            </a:r>
            <a:r>
              <a:rPr lang="en-US" i="1" dirty="0"/>
              <a:t>An </a:t>
            </a:r>
            <a:r>
              <a:rPr lang="en-US" b="1" i="1" u="sng" dirty="0"/>
              <a:t>argument</a:t>
            </a:r>
            <a:r>
              <a:rPr lang="en-US" i="1" dirty="0"/>
              <a:t> involves arriving at a judgement which is based on an evaluation of relevant ideas and evidence</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i="1" dirty="0"/>
              <a:t>An </a:t>
            </a:r>
            <a:r>
              <a:rPr lang="en-US" b="1" i="1" u="sng" dirty="0"/>
              <a:t>opinion</a:t>
            </a:r>
            <a:r>
              <a:rPr lang="en-US" i="1" dirty="0"/>
              <a:t>, on the other hand, is a point of view formed without sufficient evidence to support it. It tends to reflect an individual's instinctive reactions and personal experience</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However: it is perfectly possible to back up opinions by means of arguments.  </a:t>
            </a:r>
            <a:r>
              <a:rPr lang="en-US" dirty="0">
                <a:sym typeface="Wingdings" panose="05000000000000000000" pitchFamily="2" charset="2"/>
              </a:rPr>
              <a:t> ‘opinion papers’.</a:t>
            </a:r>
          </a:p>
          <a:p>
            <a:pPr lvl="1">
              <a:buFont typeface="Arial" panose="020B0604020202020204" pitchFamily="34" charset="0"/>
              <a:buChar char="•"/>
            </a:pPr>
            <a:r>
              <a:rPr lang="en-US" dirty="0">
                <a:sym typeface="Wingdings" panose="05000000000000000000" pitchFamily="2" charset="2"/>
              </a:rPr>
              <a:t>where science is not established,</a:t>
            </a:r>
          </a:p>
          <a:p>
            <a:pPr lvl="1">
              <a:buFont typeface="Arial" panose="020B0604020202020204" pitchFamily="34" charset="0"/>
              <a:buChar char="•"/>
            </a:pPr>
            <a:r>
              <a:rPr lang="en-US" dirty="0">
                <a:sym typeface="Wingdings" panose="05000000000000000000" pitchFamily="2" charset="2"/>
              </a:rPr>
              <a:t>discussion about alternative methods.</a:t>
            </a:r>
            <a:endParaRPr lang="en-US" dirty="0"/>
          </a:p>
          <a:p>
            <a:pPr>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018FE401-56FA-4C21-B3B2-72A71FF51070}"/>
              </a:ext>
            </a:extLst>
          </p:cNvPr>
          <p:cNvSpPr/>
          <p:nvPr/>
        </p:nvSpPr>
        <p:spPr>
          <a:xfrm>
            <a:off x="2819400" y="4495800"/>
            <a:ext cx="5715000" cy="276999"/>
          </a:xfrm>
          <a:prstGeom prst="rect">
            <a:avLst/>
          </a:prstGeom>
        </p:spPr>
        <p:txBody>
          <a:bodyPr wrap="square">
            <a:spAutoFit/>
          </a:bodyPr>
          <a:lstStyle/>
          <a:p>
            <a:pPr algn="r"/>
            <a:r>
              <a:rPr lang="en-US" sz="1200" b="0" dirty="0">
                <a:solidFill>
                  <a:schemeClr val="bg1"/>
                </a:solidFill>
              </a:rPr>
              <a:t>https://www.bradford.ac.uk/t4-ssis/ruski-files/academic-voice/page_07.htm</a:t>
            </a:r>
          </a:p>
        </p:txBody>
      </p:sp>
    </p:spTree>
    <p:extLst>
      <p:ext uri="{BB962C8B-B14F-4D97-AF65-F5344CB8AC3E}">
        <p14:creationId xmlns:p14="http://schemas.microsoft.com/office/powerpoint/2010/main" val="768653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There is place for opinion in science</a:t>
            </a:r>
          </a:p>
        </p:txBody>
      </p:sp>
      <p:pic>
        <p:nvPicPr>
          <p:cNvPr id="4" name="NM-zWTU7X-k"/>
          <p:cNvPicPr>
            <a:picLocks noGrp="1" noRot="1" noChangeAspect="1"/>
          </p:cNvPicPr>
          <p:nvPr>
            <p:ph idx="1"/>
            <a:videoFile r:link="rId1"/>
          </p:nvPr>
        </p:nvPicPr>
        <p:blipFill>
          <a:blip r:embed="rId4"/>
          <a:stretch>
            <a:fillRect/>
          </a:stretch>
        </p:blipFill>
        <p:spPr>
          <a:xfrm>
            <a:off x="488135" y="1524000"/>
            <a:ext cx="8229600" cy="4989245"/>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23</a:t>
            </a:fld>
            <a:endParaRPr lang="en-US"/>
          </a:p>
        </p:txBody>
      </p:sp>
      <p:sp>
        <p:nvSpPr>
          <p:cNvPr id="5" name="Rectangle 4">
            <a:extLst>
              <a:ext uri="{FF2B5EF4-FFF2-40B4-BE49-F238E27FC236}">
                <a16:creationId xmlns:a16="http://schemas.microsoft.com/office/drawing/2014/main" id="{5F43D03E-F1D3-48C1-AAB4-3AD1AD85B5C1}"/>
              </a:ext>
            </a:extLst>
          </p:cNvPr>
          <p:cNvSpPr/>
          <p:nvPr/>
        </p:nvSpPr>
        <p:spPr>
          <a:xfrm>
            <a:off x="2286000" y="6547123"/>
            <a:ext cx="4572000" cy="276999"/>
          </a:xfrm>
          <a:prstGeom prst="rect">
            <a:avLst/>
          </a:prstGeom>
        </p:spPr>
        <p:txBody>
          <a:bodyPr>
            <a:spAutoFit/>
          </a:bodyPr>
          <a:lstStyle/>
          <a:p>
            <a:r>
              <a:rPr lang="en-US" sz="1200" dirty="0">
                <a:solidFill>
                  <a:schemeClr val="bg1"/>
                </a:solidFill>
              </a:rPr>
              <a:t>https://www.youtube.com/watch?v=NM-zWTU7X-k</a:t>
            </a:r>
          </a:p>
        </p:txBody>
      </p:sp>
    </p:spTree>
    <p:extLst>
      <p:ext uri="{BB962C8B-B14F-4D97-AF65-F5344CB8AC3E}">
        <p14:creationId xmlns:p14="http://schemas.microsoft.com/office/powerpoint/2010/main" val="185829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 and induction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a:t>
            </a:r>
            <a:r>
              <a:rPr lang="en-US" b="1" u="sng" dirty="0"/>
              <a:t>deductive argument</a:t>
            </a:r>
            <a:r>
              <a:rPr lang="en-US" dirty="0"/>
              <a:t> is an argument that is intended by the arguer to be (deductively) valid, that is, to provide a guarantee of the truth of the conclusion provided that the argument's premises (assumptions) are true.</a:t>
            </a:r>
          </a:p>
          <a:p>
            <a:pPr marL="0" indent="0"/>
            <a:endParaRPr lang="en-US" dirty="0"/>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24</a:t>
            </a:fld>
            <a:endParaRPr lang="en-US"/>
          </a:p>
        </p:txBody>
      </p:sp>
    </p:spTree>
    <p:extLst>
      <p:ext uri="{BB962C8B-B14F-4D97-AF65-F5344CB8AC3E}">
        <p14:creationId xmlns:p14="http://schemas.microsoft.com/office/powerpoint/2010/main" val="180536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 and sound (deductive) arguments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A deductive argument is said to be </a:t>
            </a:r>
            <a:r>
              <a:rPr lang="en-US" b="1" i="1" u="sng" dirty="0"/>
              <a:t>valid</a:t>
            </a:r>
            <a:r>
              <a:rPr lang="en-US" b="1" u="sng" dirty="0"/>
              <a:t> if and only </a:t>
            </a:r>
            <a:r>
              <a:rPr lang="en-US" dirty="0"/>
              <a:t>if it takes a form that makes it impossible for the premises to be true and the conclusion nevertheless to be false. Otherwise, a deductive argument is said to be invalid.</a:t>
            </a:r>
          </a:p>
          <a:p>
            <a:pPr>
              <a:buFont typeface="Arial" panose="020B0604020202020204" pitchFamily="34" charset="0"/>
              <a:buChar char="•"/>
            </a:pPr>
            <a:endParaRPr lang="en-US" dirty="0"/>
          </a:p>
          <a:p>
            <a:pPr>
              <a:buFont typeface="Arial" panose="020B0604020202020204" pitchFamily="34" charset="0"/>
              <a:buChar char="•"/>
            </a:pPr>
            <a:r>
              <a:rPr lang="en-US" b="1" u="sng" dirty="0"/>
              <a:t>A deductive argument is </a:t>
            </a:r>
            <a:r>
              <a:rPr lang="en-US" b="1" i="1" u="sng" dirty="0"/>
              <a:t>sound</a:t>
            </a:r>
            <a:r>
              <a:rPr lang="en-US" b="1" u="sng" dirty="0"/>
              <a:t> if and only if </a:t>
            </a:r>
            <a:r>
              <a:rPr lang="en-US" dirty="0"/>
              <a:t>it is both valid, and all of its premises are actually true. Otherwise, a deductive argument is unsound.</a:t>
            </a:r>
          </a:p>
          <a:p>
            <a:pPr>
              <a:buFont typeface="Arial" panose="020B0604020202020204" pitchFamily="34" charset="0"/>
              <a:buChar char="•"/>
            </a:pPr>
            <a:endParaRPr lang="en-US" dirty="0"/>
          </a:p>
        </p:txBody>
      </p:sp>
      <p:sp>
        <p:nvSpPr>
          <p:cNvPr id="4" name="Rectangle 3"/>
          <p:cNvSpPr/>
          <p:nvPr/>
        </p:nvSpPr>
        <p:spPr>
          <a:xfrm>
            <a:off x="5943600" y="6245423"/>
            <a:ext cx="2819400" cy="307777"/>
          </a:xfrm>
          <a:prstGeom prst="rect">
            <a:avLst/>
          </a:prstGeom>
        </p:spPr>
        <p:txBody>
          <a:bodyPr wrap="square">
            <a:spAutoFit/>
          </a:bodyPr>
          <a:lstStyle/>
          <a:p>
            <a:r>
              <a:rPr lang="en-US" sz="1400" dirty="0">
                <a:solidFill>
                  <a:schemeClr val="bg1"/>
                </a:solidFill>
              </a:rPr>
              <a:t>http://www.iep.utm.edu/val-snd/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25</a:t>
            </a:fld>
            <a:endParaRPr lang="en-US"/>
          </a:p>
        </p:txBody>
      </p:sp>
    </p:spTree>
    <p:extLst>
      <p:ext uri="{BB962C8B-B14F-4D97-AF65-F5344CB8AC3E}">
        <p14:creationId xmlns:p14="http://schemas.microsoft.com/office/powerpoint/2010/main" val="1793826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 and induction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70C0"/>
                </a:solidFill>
              </a:rPr>
              <a:t>A </a:t>
            </a:r>
            <a:r>
              <a:rPr lang="en-US" b="1" u="sng" dirty="0">
                <a:solidFill>
                  <a:srgbClr val="0070C0"/>
                </a:solidFill>
              </a:rPr>
              <a:t>deductive argument</a:t>
            </a:r>
            <a:r>
              <a:rPr lang="en-US" dirty="0">
                <a:solidFill>
                  <a:srgbClr val="0070C0"/>
                </a:solidFill>
              </a:rPr>
              <a:t> is an argument that is intended by the arguer to be (deductively) valid, that is, to provide a guarantee of the truth of the conclusion provided that the argument's premises (assumptions) are true.</a:t>
            </a:r>
          </a:p>
          <a:p>
            <a:pPr marL="0" indent="0"/>
            <a:endParaRPr lang="en-US" dirty="0"/>
          </a:p>
          <a:p>
            <a:pPr>
              <a:buFont typeface="Arial" panose="020B0604020202020204" pitchFamily="34" charset="0"/>
              <a:buChar char="•"/>
            </a:pPr>
            <a:r>
              <a:rPr lang="en-US" dirty="0"/>
              <a:t>An </a:t>
            </a:r>
            <a:r>
              <a:rPr lang="en-US" b="1" u="sng" dirty="0"/>
              <a:t>inductive argument</a:t>
            </a:r>
            <a:r>
              <a:rPr lang="en-US" dirty="0"/>
              <a:t> is an argument that is intended by the arguer merely to establish or increase the probability of its conclusion. In an inductive argument, the premises are intended only to be so strong that, if they were true, then it would be unlikely that the conclusion is false. </a:t>
            </a:r>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26</a:t>
            </a:fld>
            <a:endParaRPr lang="en-US"/>
          </a:p>
        </p:txBody>
      </p:sp>
    </p:spTree>
    <p:extLst>
      <p:ext uri="{BB962C8B-B14F-4D97-AF65-F5344CB8AC3E}">
        <p14:creationId xmlns:p14="http://schemas.microsoft.com/office/powerpoint/2010/main" val="1607068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6B37-7D16-48A8-847D-F9C80F10447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C7D7790-9E1B-4E21-B3ED-5CF46E24CCDD}"/>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F3D4E344-4B68-4B90-AA0F-16537D741ABF}"/>
              </a:ext>
            </a:extLst>
          </p:cNvPr>
          <p:cNvPicPr>
            <a:picLocks noChangeAspect="1"/>
          </p:cNvPicPr>
          <p:nvPr/>
        </p:nvPicPr>
        <p:blipFill>
          <a:blip r:embed="rId2"/>
          <a:stretch>
            <a:fillRect/>
          </a:stretch>
        </p:blipFill>
        <p:spPr>
          <a:xfrm>
            <a:off x="0" y="609600"/>
            <a:ext cx="9144000" cy="6248400"/>
          </a:xfrm>
          <a:prstGeom prst="rect">
            <a:avLst/>
          </a:prstGeom>
        </p:spPr>
      </p:pic>
    </p:spTree>
    <p:extLst>
      <p:ext uri="{BB962C8B-B14F-4D97-AF65-F5344CB8AC3E}">
        <p14:creationId xmlns:p14="http://schemas.microsoft.com/office/powerpoint/2010/main" val="3904119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6DC5-AE3F-4EE4-96F2-68B0EC0783A8}"/>
              </a:ext>
            </a:extLst>
          </p:cNvPr>
          <p:cNvSpPr>
            <a:spLocks noGrp="1"/>
          </p:cNvSpPr>
          <p:nvPr>
            <p:ph type="title"/>
          </p:nvPr>
        </p:nvSpPr>
        <p:spPr/>
        <p:txBody>
          <a:bodyPr/>
          <a:lstStyle/>
          <a:p>
            <a:r>
              <a:rPr lang="en-US" dirty="0"/>
              <a:t>There is science and reporting on science</a:t>
            </a:r>
          </a:p>
        </p:txBody>
      </p:sp>
      <p:sp>
        <p:nvSpPr>
          <p:cNvPr id="3" name="Content Placeholder 2">
            <a:extLst>
              <a:ext uri="{FF2B5EF4-FFF2-40B4-BE49-F238E27FC236}">
                <a16:creationId xmlns:a16="http://schemas.microsoft.com/office/drawing/2014/main" id="{8C820E07-0E6C-4056-B80C-3A627389A1F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2415DF8-E595-48CA-ABB9-B10DEB15DF30}"/>
              </a:ext>
            </a:extLst>
          </p:cNvPr>
          <p:cNvSpPr>
            <a:spLocks noGrp="1"/>
          </p:cNvSpPr>
          <p:nvPr>
            <p:ph type="sldNum" sz="quarter" idx="10"/>
          </p:nvPr>
        </p:nvSpPr>
        <p:spPr/>
        <p:txBody>
          <a:bodyPr/>
          <a:lstStyle/>
          <a:p>
            <a:fld id="{1A70FCCE-FE39-4BEF-B0C5-90CFEFA62BCC}" type="slidenum">
              <a:rPr lang="en-US" smtClean="0"/>
              <a:pPr/>
              <a:t>28</a:t>
            </a:fld>
            <a:endParaRPr lang="en-US"/>
          </a:p>
        </p:txBody>
      </p:sp>
    </p:spTree>
    <p:extLst>
      <p:ext uri="{BB962C8B-B14F-4D97-AF65-F5344CB8AC3E}">
        <p14:creationId xmlns:p14="http://schemas.microsoft.com/office/powerpoint/2010/main" val="222655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Scientific Method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involving:</a:t>
            </a:r>
          </a:p>
          <a:p>
            <a:pPr lvl="1">
              <a:buFont typeface="Arial" panose="020B0604020202020204" pitchFamily="34" charset="0"/>
              <a:buChar char="•"/>
            </a:pPr>
            <a:r>
              <a:rPr lang="en-US" sz="2800" dirty="0"/>
              <a:t>the </a:t>
            </a:r>
            <a:r>
              <a:rPr lang="en-US" sz="2800" dirty="0">
                <a:solidFill>
                  <a:srgbClr val="1FE115"/>
                </a:solidFill>
              </a:rPr>
              <a:t>recognition</a:t>
            </a:r>
            <a:r>
              <a:rPr lang="en-US" sz="2800" dirty="0"/>
              <a:t> and </a:t>
            </a:r>
            <a:r>
              <a:rPr lang="en-US" sz="2800" dirty="0">
                <a:solidFill>
                  <a:srgbClr val="FFFF00"/>
                </a:solidFill>
              </a:rPr>
              <a:t>formulation</a:t>
            </a:r>
            <a:r>
              <a:rPr lang="en-US" sz="2800" dirty="0"/>
              <a:t> of a </a:t>
            </a:r>
            <a:r>
              <a:rPr lang="en-US" sz="2800" dirty="0">
                <a:solidFill>
                  <a:srgbClr val="1FE115"/>
                </a:solidFill>
              </a:rPr>
              <a:t>problem</a:t>
            </a:r>
            <a:r>
              <a:rPr lang="en-US" sz="2800" dirty="0"/>
              <a:t>,</a:t>
            </a:r>
          </a:p>
          <a:p>
            <a:pPr lvl="1">
              <a:buFont typeface="Arial" panose="020B0604020202020204" pitchFamily="34" charset="0"/>
              <a:buChar char="•"/>
            </a:pPr>
            <a:r>
              <a:rPr lang="en-US" sz="2800" dirty="0"/>
              <a:t>the collection of data through </a:t>
            </a:r>
            <a:r>
              <a:rPr lang="en-US" sz="2800" dirty="0">
                <a:solidFill>
                  <a:srgbClr val="00FF00"/>
                </a:solidFill>
              </a:rPr>
              <a:t>observation</a:t>
            </a:r>
            <a:r>
              <a:rPr lang="en-US" sz="2800" dirty="0"/>
              <a:t> and </a:t>
            </a:r>
            <a:r>
              <a:rPr lang="en-US" sz="2800" dirty="0">
                <a:solidFill>
                  <a:srgbClr val="00FF00"/>
                </a:solidFill>
              </a:rPr>
              <a:t>experiment</a:t>
            </a:r>
            <a:r>
              <a:rPr lang="en-US" sz="2800" dirty="0"/>
              <a:t>, and </a:t>
            </a:r>
          </a:p>
          <a:p>
            <a:pPr lvl="1">
              <a:buFont typeface="Arial" panose="020B0604020202020204" pitchFamily="34" charset="0"/>
              <a:buChar char="•"/>
            </a:pPr>
            <a:r>
              <a:rPr lang="en-US" sz="2800" dirty="0"/>
              <a:t>the </a:t>
            </a:r>
            <a:r>
              <a:rPr lang="en-US" sz="2800" dirty="0">
                <a:solidFill>
                  <a:srgbClr val="FFFF00"/>
                </a:solidFill>
              </a:rPr>
              <a:t>formulation</a:t>
            </a:r>
            <a:r>
              <a:rPr lang="en-US" sz="2800" dirty="0"/>
              <a:t> and </a:t>
            </a:r>
            <a:r>
              <a:rPr lang="en-US" sz="2800" dirty="0">
                <a:solidFill>
                  <a:srgbClr val="00FF00"/>
                </a:solidFill>
              </a:rPr>
              <a:t>testing</a:t>
            </a:r>
            <a:r>
              <a:rPr lang="en-US" sz="2800" dirty="0"/>
              <a:t> of </a:t>
            </a:r>
            <a:r>
              <a:rPr lang="en-US" sz="2800" dirty="0">
                <a:solidFill>
                  <a:srgbClr val="1FE115"/>
                </a:solidFill>
              </a:rPr>
              <a:t>hypotheses.</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29</a:t>
            </a:fld>
            <a:endParaRPr lang="en-US"/>
          </a:p>
        </p:txBody>
      </p:sp>
      <p:sp>
        <p:nvSpPr>
          <p:cNvPr id="4" name="Rectangle 3"/>
          <p:cNvSpPr/>
          <p:nvPr/>
        </p:nvSpPr>
        <p:spPr>
          <a:xfrm>
            <a:off x="3048000" y="6400800"/>
            <a:ext cx="6096000" cy="338554"/>
          </a:xfrm>
          <a:prstGeom prst="rect">
            <a:avLst/>
          </a:prstGeom>
        </p:spPr>
        <p:txBody>
          <a:bodyPr wrap="square">
            <a:spAutoFit/>
          </a:bodyPr>
          <a:lstStyle/>
          <a:p>
            <a:r>
              <a:rPr lang="en-US" sz="1600" dirty="0">
                <a:solidFill>
                  <a:schemeClr val="bg1"/>
                </a:solidFill>
              </a:rPr>
              <a:t>http://www.merriam-webster.com/dictionary/scientific%20method</a:t>
            </a:r>
          </a:p>
        </p:txBody>
      </p:sp>
    </p:spTree>
    <p:extLst>
      <p:ext uri="{BB962C8B-B14F-4D97-AF65-F5344CB8AC3E}">
        <p14:creationId xmlns:p14="http://schemas.microsoft.com/office/powerpoint/2010/main" val="89503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Science and research</a:t>
            </a:r>
          </a:p>
        </p:txBody>
      </p:sp>
      <p:sp>
        <p:nvSpPr>
          <p:cNvPr id="5" name="Content Placeholder 4"/>
          <p:cNvSpPr>
            <a:spLocks noGrp="1"/>
          </p:cNvSpPr>
          <p:nvPr>
            <p:ph idx="1"/>
          </p:nvPr>
        </p:nvSpPr>
        <p:spPr>
          <a:xfrm>
            <a:off x="228600" y="1676399"/>
            <a:ext cx="8686800" cy="4816475"/>
          </a:xfrm>
        </p:spPr>
        <p:txBody>
          <a:bodyPr/>
          <a:lstStyle/>
          <a:p>
            <a:pPr marL="288925" indent="-288925">
              <a:buFont typeface="Arial" panose="020B0604020202020204" pitchFamily="34" charset="0"/>
              <a:buChar char="•"/>
            </a:pPr>
            <a:r>
              <a:rPr lang="en-US" b="1" u="sng" dirty="0">
                <a:solidFill>
                  <a:srgbClr val="FFFF00"/>
                </a:solidFill>
              </a:rPr>
              <a:t>Research</a:t>
            </a:r>
            <a:r>
              <a:rPr lang="en-US" dirty="0">
                <a:solidFill>
                  <a:srgbClr val="FFFF00"/>
                </a:solidFill>
              </a:rPr>
              <a:t>:</a:t>
            </a:r>
          </a:p>
          <a:p>
            <a:pPr marL="400050" lvl="1" indent="0">
              <a:buNone/>
            </a:pPr>
            <a:r>
              <a:rPr lang="en-US" dirty="0">
                <a:solidFill>
                  <a:srgbClr val="FFFF00"/>
                </a:solidFill>
              </a:rPr>
              <a:t>studious inquiry or examination, </a:t>
            </a:r>
            <a:r>
              <a:rPr lang="en-US" i="1" dirty="0">
                <a:solidFill>
                  <a:srgbClr val="FFFF00"/>
                </a:solidFill>
              </a:rPr>
              <a:t>especially</a:t>
            </a:r>
            <a:r>
              <a:rPr lang="en-US" dirty="0">
                <a:solidFill>
                  <a:srgbClr val="FFFF00"/>
                </a:solidFill>
              </a:rPr>
              <a:t> investigation or experimentation </a:t>
            </a:r>
            <a:r>
              <a:rPr lang="en-US" dirty="0"/>
              <a:t>aimed at: </a:t>
            </a:r>
          </a:p>
          <a:p>
            <a:pPr lvl="1">
              <a:buFont typeface="Arial" panose="020B0604020202020204" pitchFamily="34" charset="0"/>
              <a:buChar char="•"/>
            </a:pPr>
            <a:r>
              <a:rPr lang="en-US" sz="2000" dirty="0">
                <a:solidFill>
                  <a:srgbClr val="00FF00"/>
                </a:solidFill>
              </a:rPr>
              <a:t>the discovery and interpretation of facts, </a:t>
            </a:r>
          </a:p>
          <a:p>
            <a:pPr lvl="1">
              <a:buFont typeface="Arial" panose="020B0604020202020204" pitchFamily="34" charset="0"/>
              <a:buChar char="•"/>
            </a:pPr>
            <a:r>
              <a:rPr lang="en-US" sz="2000" dirty="0">
                <a:solidFill>
                  <a:srgbClr val="00FF00"/>
                </a:solidFill>
              </a:rPr>
              <a:t>revision of accepted theories or laws in the light of new facts, or at</a:t>
            </a:r>
          </a:p>
          <a:p>
            <a:pPr lvl="1">
              <a:buFont typeface="Arial" panose="020B0604020202020204" pitchFamily="34" charset="0"/>
              <a:buChar char="•"/>
            </a:pPr>
            <a:r>
              <a:rPr lang="en-US" sz="2000" dirty="0">
                <a:solidFill>
                  <a:srgbClr val="00FF00"/>
                </a:solidFill>
              </a:rPr>
              <a:t>the practical application of such new or revised theories or laws</a:t>
            </a:r>
            <a:r>
              <a:rPr lang="en-US" sz="2000" dirty="0"/>
              <a:t>.</a:t>
            </a:r>
          </a:p>
          <a:p>
            <a:pPr>
              <a:buFont typeface="Arial" panose="020B0604020202020204" pitchFamily="34" charset="0"/>
              <a:buChar char="•"/>
            </a:pPr>
            <a:endParaRPr lang="en-US" b="1" u="sng" dirty="0"/>
          </a:p>
          <a:p>
            <a:pPr marL="227013" indent="-227013">
              <a:buFont typeface="Arial" panose="020B0604020202020204" pitchFamily="34" charset="0"/>
              <a:buChar char="•"/>
            </a:pPr>
            <a:r>
              <a:rPr lang="en-US" b="1" u="sng" dirty="0">
                <a:solidFill>
                  <a:srgbClr val="00FF00"/>
                </a:solidFill>
              </a:rPr>
              <a:t>Science</a:t>
            </a:r>
            <a:r>
              <a:rPr lang="en-US" dirty="0">
                <a:solidFill>
                  <a:srgbClr val="00FF00"/>
                </a:solidFill>
              </a:rPr>
              <a:t>:</a:t>
            </a:r>
          </a:p>
          <a:p>
            <a:pPr marL="400050" lvl="1" indent="0">
              <a:buNone/>
            </a:pPr>
            <a:r>
              <a:rPr lang="en-US" dirty="0">
                <a:solidFill>
                  <a:srgbClr val="FFFF00"/>
                </a:solidFill>
              </a:rPr>
              <a:t>the pursuit and application </a:t>
            </a:r>
            <a:r>
              <a:rPr lang="en-US" dirty="0"/>
              <a:t>of</a:t>
            </a:r>
            <a:r>
              <a:rPr lang="en-US" dirty="0">
                <a:solidFill>
                  <a:srgbClr val="00FF00"/>
                </a:solidFill>
              </a:rPr>
              <a:t> knowledge and understanding of the natural and social world </a:t>
            </a:r>
            <a:r>
              <a:rPr lang="en-US" dirty="0"/>
              <a:t>following</a:t>
            </a:r>
            <a:r>
              <a:rPr lang="en-US" dirty="0">
                <a:solidFill>
                  <a:srgbClr val="00FF00"/>
                </a:solidFill>
              </a:rPr>
              <a:t> </a:t>
            </a:r>
            <a:r>
              <a:rPr lang="en-US" dirty="0">
                <a:solidFill>
                  <a:srgbClr val="FFFF00"/>
                </a:solidFill>
              </a:rPr>
              <a:t>a </a:t>
            </a:r>
            <a:r>
              <a:rPr lang="en-US" dirty="0">
                <a:solidFill>
                  <a:srgbClr val="FFC000"/>
                </a:solidFill>
              </a:rPr>
              <a:t>systematic methodology based on evidence</a:t>
            </a:r>
            <a:r>
              <a:rPr lang="en-US" dirty="0"/>
              <a:t>.</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6" name="Rectangle 5"/>
          <p:cNvSpPr/>
          <p:nvPr/>
        </p:nvSpPr>
        <p:spPr>
          <a:xfrm>
            <a:off x="4114800" y="40386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2" name="Slide Number Placeholder 1"/>
          <p:cNvSpPr>
            <a:spLocks noGrp="1"/>
          </p:cNvSpPr>
          <p:nvPr>
            <p:ph type="sldNum" sz="quarter" idx="10"/>
          </p:nvPr>
        </p:nvSpPr>
        <p:spPr/>
        <p:txBody>
          <a:bodyPr/>
          <a:lstStyle/>
          <a:p>
            <a:fld id="{970F0956-5B8E-40B4-A8DD-F75AA1D26018}" type="slidenum">
              <a:rPr lang="en-US" smtClean="0"/>
              <a:pPr/>
              <a:t>3</a:t>
            </a:fld>
            <a:endParaRPr lang="en-US"/>
          </a:p>
        </p:txBody>
      </p:sp>
      <p:sp>
        <p:nvSpPr>
          <p:cNvPr id="8" name="Rectangle 7">
            <a:extLst>
              <a:ext uri="{FF2B5EF4-FFF2-40B4-BE49-F238E27FC236}">
                <a16:creationId xmlns:a16="http://schemas.microsoft.com/office/drawing/2014/main" id="{54D3FC7B-3D69-40DA-838D-FEA81F254D01}"/>
              </a:ext>
            </a:extLst>
          </p:cNvPr>
          <p:cNvSpPr/>
          <p:nvPr/>
        </p:nvSpPr>
        <p:spPr>
          <a:xfrm>
            <a:off x="4221178" y="6142808"/>
            <a:ext cx="4572000" cy="307777"/>
          </a:xfrm>
          <a:prstGeom prst="rect">
            <a:avLst/>
          </a:prstGeom>
        </p:spPr>
        <p:txBody>
          <a:bodyPr>
            <a:spAutoFit/>
          </a:bodyPr>
          <a:lstStyle/>
          <a:p>
            <a:r>
              <a:rPr lang="en-US" sz="1400" b="0" dirty="0">
                <a:solidFill>
                  <a:schemeClr val="bg1"/>
                </a:solidFill>
              </a:rPr>
              <a:t>http://sciencecouncil.org/about-us/our-definition-of-science/</a:t>
            </a:r>
          </a:p>
        </p:txBody>
      </p:sp>
    </p:spTree>
    <p:extLst>
      <p:ext uri="{BB962C8B-B14F-4D97-AF65-F5344CB8AC3E}">
        <p14:creationId xmlns:p14="http://schemas.microsoft.com/office/powerpoint/2010/main" val="757110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6DC5-AE3F-4EE4-96F2-68B0EC0783A8}"/>
              </a:ext>
            </a:extLst>
          </p:cNvPr>
          <p:cNvSpPr>
            <a:spLocks noGrp="1"/>
          </p:cNvSpPr>
          <p:nvPr>
            <p:ph type="title"/>
          </p:nvPr>
        </p:nvSpPr>
        <p:spPr/>
        <p:txBody>
          <a:bodyPr/>
          <a:lstStyle/>
          <a:p>
            <a:r>
              <a:rPr lang="en-US" dirty="0"/>
              <a:t>There is science and reporting on science</a:t>
            </a:r>
          </a:p>
        </p:txBody>
      </p:sp>
      <p:sp>
        <p:nvSpPr>
          <p:cNvPr id="3" name="Content Placeholder 2">
            <a:extLst>
              <a:ext uri="{FF2B5EF4-FFF2-40B4-BE49-F238E27FC236}">
                <a16:creationId xmlns:a16="http://schemas.microsoft.com/office/drawing/2014/main" id="{8C820E07-0E6C-4056-B80C-3A627389A1F4}"/>
              </a:ext>
            </a:extLst>
          </p:cNvPr>
          <p:cNvSpPr>
            <a:spLocks noGrp="1"/>
          </p:cNvSpPr>
          <p:nvPr>
            <p:ph idx="1"/>
          </p:nvPr>
        </p:nvSpPr>
        <p:spPr/>
        <p:txBody>
          <a:bodyPr/>
          <a:lstStyle/>
          <a:p>
            <a:pPr>
              <a:buFont typeface="Arial" panose="020B0604020202020204" pitchFamily="34" charset="0"/>
              <a:buChar char="•"/>
            </a:pPr>
            <a:r>
              <a:rPr lang="en-US" dirty="0"/>
              <a:t>Science can be done correctly, but important information missing in the report about the science.</a:t>
            </a:r>
          </a:p>
          <a:p>
            <a:pPr>
              <a:buFont typeface="Arial" panose="020B0604020202020204" pitchFamily="34" charset="0"/>
              <a:buChar char="•"/>
            </a:pPr>
            <a:endParaRPr lang="en-US" dirty="0"/>
          </a:p>
          <a:p>
            <a:pPr>
              <a:buFont typeface="Arial" panose="020B0604020202020204" pitchFamily="34" charset="0"/>
              <a:buChar char="•"/>
            </a:pPr>
            <a:r>
              <a:rPr lang="en-US" dirty="0"/>
              <a:t>Science can be done inadequately, but report is written so as to hide the flaws.</a:t>
            </a:r>
          </a:p>
          <a:p>
            <a:pPr>
              <a:buFont typeface="Arial" panose="020B0604020202020204" pitchFamily="34" charset="0"/>
              <a:buChar char="•"/>
            </a:pPr>
            <a:endParaRPr lang="en-US" dirty="0"/>
          </a:p>
          <a:p>
            <a:pPr>
              <a:buFont typeface="Arial" panose="020B0604020202020204" pitchFamily="34" charset="0"/>
              <a:buChar char="•"/>
            </a:pPr>
            <a:r>
              <a:rPr lang="en-US" dirty="0"/>
              <a:t>When assessing a paper, you need to check for both!</a:t>
            </a:r>
          </a:p>
        </p:txBody>
      </p:sp>
      <p:sp>
        <p:nvSpPr>
          <p:cNvPr id="4" name="Slide Number Placeholder 3">
            <a:extLst>
              <a:ext uri="{FF2B5EF4-FFF2-40B4-BE49-F238E27FC236}">
                <a16:creationId xmlns:a16="http://schemas.microsoft.com/office/drawing/2014/main" id="{F2415DF8-E595-48CA-ABB9-B10DEB15DF30}"/>
              </a:ext>
            </a:extLst>
          </p:cNvPr>
          <p:cNvSpPr>
            <a:spLocks noGrp="1"/>
          </p:cNvSpPr>
          <p:nvPr>
            <p:ph type="sldNum" sz="quarter" idx="10"/>
          </p:nvPr>
        </p:nvSpPr>
        <p:spPr/>
        <p:txBody>
          <a:bodyPr/>
          <a:lstStyle/>
          <a:p>
            <a:fld id="{1A70FCCE-FE39-4BEF-B0C5-90CFEFA62BCC}" type="slidenum">
              <a:rPr lang="en-US" smtClean="0"/>
              <a:pPr/>
              <a:t>30</a:t>
            </a:fld>
            <a:endParaRPr lang="en-US"/>
          </a:p>
        </p:txBody>
      </p:sp>
    </p:spTree>
    <p:extLst>
      <p:ext uri="{BB962C8B-B14F-4D97-AF65-F5344CB8AC3E}">
        <p14:creationId xmlns:p14="http://schemas.microsoft.com/office/powerpoint/2010/main" val="2376304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4612-C0A0-4BF8-9601-8E5A4730904B}"/>
              </a:ext>
            </a:extLst>
          </p:cNvPr>
          <p:cNvSpPr>
            <a:spLocks noGrp="1"/>
          </p:cNvSpPr>
          <p:nvPr>
            <p:ph type="title"/>
          </p:nvPr>
        </p:nvSpPr>
        <p:spPr>
          <a:xfrm>
            <a:off x="0" y="762000"/>
            <a:ext cx="9144000" cy="762000"/>
          </a:xfrm>
        </p:spPr>
        <p:txBody>
          <a:bodyPr/>
          <a:lstStyle/>
          <a:p>
            <a:r>
              <a:rPr lang="en-US" sz="3400" dirty="0"/>
              <a:t>Some characteristics of good scientific papers</a:t>
            </a:r>
          </a:p>
        </p:txBody>
      </p:sp>
      <p:sp>
        <p:nvSpPr>
          <p:cNvPr id="3" name="Content Placeholder 2">
            <a:extLst>
              <a:ext uri="{FF2B5EF4-FFF2-40B4-BE49-F238E27FC236}">
                <a16:creationId xmlns:a16="http://schemas.microsoft.com/office/drawing/2014/main" id="{9819EBD0-AE86-4F61-8009-124C7B2C06AC}"/>
              </a:ext>
            </a:extLst>
          </p:cNvPr>
          <p:cNvSpPr>
            <a:spLocks noGrp="1"/>
          </p:cNvSpPr>
          <p:nvPr>
            <p:ph idx="1"/>
          </p:nvPr>
        </p:nvSpPr>
        <p:spPr/>
        <p:txBody>
          <a:bodyPr/>
          <a:lstStyle/>
          <a:p>
            <a:pPr marL="457200" indent="-457200">
              <a:buFont typeface="+mj-lt"/>
              <a:buAutoNum type="arabicPeriod"/>
            </a:pPr>
            <a:r>
              <a:rPr lang="en-US" sz="2100" dirty="0"/>
              <a:t>An important problem is addressed.</a:t>
            </a:r>
          </a:p>
          <a:p>
            <a:pPr marL="457200" indent="-457200">
              <a:buFont typeface="+mj-lt"/>
              <a:buAutoNum type="arabicPeriod"/>
            </a:pPr>
            <a:r>
              <a:rPr lang="en-US" sz="2100" dirty="0"/>
              <a:t>A methodological literature study has been performed to assess the state of the art </a:t>
            </a:r>
            <a:r>
              <a:rPr lang="en-US" sz="2100" dirty="0" err="1"/>
              <a:t>wrt</a:t>
            </a:r>
            <a:r>
              <a:rPr lang="en-US" sz="2100" dirty="0"/>
              <a:t> the problem.</a:t>
            </a:r>
          </a:p>
          <a:p>
            <a:pPr marL="457200" indent="-457200">
              <a:buFont typeface="+mj-lt"/>
              <a:buAutoNum type="arabicPeriod"/>
            </a:pPr>
            <a:r>
              <a:rPr lang="en-US" sz="2100" dirty="0"/>
              <a:t>A novel hypothesis relevant to the problem is formulated or a previous hypothesis challenged.</a:t>
            </a:r>
          </a:p>
          <a:p>
            <a:pPr marL="457200" indent="-457200">
              <a:buFont typeface="+mj-lt"/>
              <a:buAutoNum type="arabicPeriod"/>
            </a:pPr>
            <a:r>
              <a:rPr lang="en-US" sz="2100" dirty="0"/>
              <a:t>It is explained how data needed to accept or reject the hypothesis are collected, and why these data are able to fulfil that purpose.</a:t>
            </a:r>
          </a:p>
          <a:p>
            <a:pPr marL="457200" indent="-457200">
              <a:buFont typeface="+mj-lt"/>
              <a:buAutoNum type="arabicPeriod"/>
            </a:pPr>
            <a:r>
              <a:rPr lang="en-US" sz="2100" dirty="0"/>
              <a:t>Statistical tests used, if any at all, are appropriate for accepting or rejecting the hypothesis.</a:t>
            </a:r>
          </a:p>
          <a:p>
            <a:pPr marL="457200" indent="-457200">
              <a:buFont typeface="+mj-lt"/>
              <a:buAutoNum type="arabicPeriod"/>
            </a:pPr>
            <a:r>
              <a:rPr lang="en-US" sz="2100" dirty="0"/>
              <a:t>When possible or within scope, test experiments are conducted.</a:t>
            </a:r>
          </a:p>
          <a:p>
            <a:pPr marL="457200" indent="-457200">
              <a:buFont typeface="+mj-lt"/>
              <a:buAutoNum type="arabicPeriod"/>
            </a:pPr>
            <a:r>
              <a:rPr lang="en-US" sz="2100" dirty="0"/>
              <a:t>Findings are explained, conclusion thoroughly motivated.</a:t>
            </a:r>
          </a:p>
          <a:p>
            <a:pPr marL="457200" indent="-457200">
              <a:buFont typeface="+mj-lt"/>
              <a:buAutoNum type="arabicPeriod"/>
            </a:pPr>
            <a:r>
              <a:rPr lang="en-US" sz="2100" dirty="0"/>
              <a:t>Assessment of points 2 to 7 bear no indications for pseudoscience.</a:t>
            </a:r>
          </a:p>
          <a:p>
            <a:pPr marL="457200" indent="-457200">
              <a:buFont typeface="+mj-lt"/>
              <a:buAutoNum type="arabicPeriod"/>
            </a:pPr>
            <a:r>
              <a:rPr lang="en-US" sz="2100" dirty="0"/>
              <a:t>Limitations of the methodology or findings are indicated.</a:t>
            </a:r>
          </a:p>
          <a:p>
            <a:pPr marL="457200" indent="-457200">
              <a:buFont typeface="+mj-lt"/>
              <a:buAutoNum type="arabicPeriod"/>
            </a:pPr>
            <a:r>
              <a:rPr lang="en-US" sz="2100" dirty="0"/>
              <a:t>Directions for future research to resolve limitations are suggested.</a:t>
            </a:r>
          </a:p>
          <a:p>
            <a:pPr marL="457200" indent="-457200">
              <a:buFont typeface="+mj-lt"/>
              <a:buAutoNum type="arabicPeriod"/>
            </a:pPr>
            <a:endParaRPr lang="en-US" sz="2100" dirty="0"/>
          </a:p>
          <a:p>
            <a:pPr marL="457200" indent="-457200">
              <a:buFont typeface="+mj-lt"/>
              <a:buAutoNum type="arabicPeriod"/>
            </a:pPr>
            <a:endParaRPr lang="en-US" sz="2100" dirty="0"/>
          </a:p>
        </p:txBody>
      </p:sp>
      <p:sp>
        <p:nvSpPr>
          <p:cNvPr id="4" name="Slide Number Placeholder 3">
            <a:extLst>
              <a:ext uri="{FF2B5EF4-FFF2-40B4-BE49-F238E27FC236}">
                <a16:creationId xmlns:a16="http://schemas.microsoft.com/office/drawing/2014/main" id="{E2AFEEFC-E385-470B-8942-029C42D4F154}"/>
              </a:ext>
            </a:extLst>
          </p:cNvPr>
          <p:cNvSpPr>
            <a:spLocks noGrp="1"/>
          </p:cNvSpPr>
          <p:nvPr>
            <p:ph type="sldNum" sz="quarter" idx="10"/>
          </p:nvPr>
        </p:nvSpPr>
        <p:spPr/>
        <p:txBody>
          <a:bodyPr/>
          <a:lstStyle/>
          <a:p>
            <a:fld id="{1A70FCCE-FE39-4BEF-B0C5-90CFEFA62BCC}" type="slidenum">
              <a:rPr lang="en-US" smtClean="0"/>
              <a:pPr/>
              <a:t>31</a:t>
            </a:fld>
            <a:endParaRPr lang="en-US"/>
          </a:p>
        </p:txBody>
      </p:sp>
    </p:spTree>
    <p:extLst>
      <p:ext uri="{BB962C8B-B14F-4D97-AF65-F5344CB8AC3E}">
        <p14:creationId xmlns:p14="http://schemas.microsoft.com/office/powerpoint/2010/main" val="306438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E554-8AB9-421C-AD29-F6F78344DD75}"/>
              </a:ext>
            </a:extLst>
          </p:cNvPr>
          <p:cNvSpPr>
            <a:spLocks noGrp="1"/>
          </p:cNvSpPr>
          <p:nvPr>
            <p:ph type="title"/>
          </p:nvPr>
        </p:nvSpPr>
        <p:spPr/>
        <p:txBody>
          <a:bodyPr/>
          <a:lstStyle/>
          <a:p>
            <a:r>
              <a:rPr lang="en-US" dirty="0"/>
              <a:t>Assignment A3</a:t>
            </a:r>
          </a:p>
        </p:txBody>
      </p:sp>
      <p:sp>
        <p:nvSpPr>
          <p:cNvPr id="3" name="Content Placeholder 2">
            <a:extLst>
              <a:ext uri="{FF2B5EF4-FFF2-40B4-BE49-F238E27FC236}">
                <a16:creationId xmlns:a16="http://schemas.microsoft.com/office/drawing/2014/main" id="{3CD84EB9-5756-4ABA-8E5F-01A2C59C9C27}"/>
              </a:ext>
            </a:extLst>
          </p:cNvPr>
          <p:cNvSpPr>
            <a:spLocks noGrp="1"/>
          </p:cNvSpPr>
          <p:nvPr>
            <p:ph idx="1"/>
          </p:nvPr>
        </p:nvSpPr>
        <p:spPr/>
        <p:txBody>
          <a:bodyPr/>
          <a:lstStyle/>
          <a:p>
            <a:pPr>
              <a:buFont typeface="Arial" panose="020B0604020202020204" pitchFamily="34" charset="0"/>
              <a:buChar char="•"/>
            </a:pPr>
            <a:r>
              <a:rPr lang="en-US" dirty="0"/>
              <a:t>Apply to paper R2 the principles and criteria for scientific research and reporting as explained in lecture C4-L. </a:t>
            </a:r>
          </a:p>
          <a:p>
            <a:pPr>
              <a:buFont typeface="Arial" panose="020B0604020202020204" pitchFamily="34" charset="0"/>
              <a:buChar char="•"/>
            </a:pPr>
            <a:r>
              <a:rPr lang="en-US" dirty="0"/>
              <a:t>Write a short report of exactly 1 page (Times New Roman 10 points, margins 1 inch, single line spacing) on the extent to which this paper exhibits the desired criteria. State for each criterion whether the paper does or does not satisfy it, and give a succinct argument for why that is.</a:t>
            </a:r>
          </a:p>
          <a:p>
            <a:pPr>
              <a:buFont typeface="Arial" panose="020B0604020202020204" pitchFamily="34" charset="0"/>
              <a:buChar char="•"/>
            </a:pPr>
            <a:r>
              <a:rPr lang="en-US" dirty="0"/>
              <a:t>Use EndNote adequately. </a:t>
            </a:r>
          </a:p>
          <a:p>
            <a:pPr>
              <a:buFont typeface="Arial" panose="020B0604020202020204" pitchFamily="34" charset="0"/>
              <a:buChar char="•"/>
            </a:pPr>
            <a:r>
              <a:rPr lang="en-US" dirty="0"/>
              <a:t>Upload your Word-document to UB Learns. </a:t>
            </a:r>
          </a:p>
          <a:p>
            <a:pPr>
              <a:buFont typeface="Arial" panose="020B0604020202020204" pitchFamily="34" charset="0"/>
              <a:buChar char="•"/>
            </a:pPr>
            <a:r>
              <a:rPr lang="en-US" dirty="0"/>
              <a:t>Due date: Wednesday Sept 29 – 1PM.</a:t>
            </a:r>
          </a:p>
        </p:txBody>
      </p:sp>
      <p:sp>
        <p:nvSpPr>
          <p:cNvPr id="4" name="Slide Number Placeholder 3">
            <a:extLst>
              <a:ext uri="{FF2B5EF4-FFF2-40B4-BE49-F238E27FC236}">
                <a16:creationId xmlns:a16="http://schemas.microsoft.com/office/drawing/2014/main" id="{26A5D7C6-D7B0-491F-902A-0A5AB72065F3}"/>
              </a:ext>
            </a:extLst>
          </p:cNvPr>
          <p:cNvSpPr>
            <a:spLocks noGrp="1"/>
          </p:cNvSpPr>
          <p:nvPr>
            <p:ph type="sldNum" sz="quarter" idx="10"/>
          </p:nvPr>
        </p:nvSpPr>
        <p:spPr/>
        <p:txBody>
          <a:bodyPr/>
          <a:lstStyle/>
          <a:p>
            <a:fld id="{1A70FCCE-FE39-4BEF-B0C5-90CFEFA62BCC}" type="slidenum">
              <a:rPr lang="en-US" smtClean="0"/>
              <a:pPr/>
              <a:t>32</a:t>
            </a:fld>
            <a:endParaRPr lang="en-US"/>
          </a:p>
        </p:txBody>
      </p:sp>
    </p:spTree>
    <p:extLst>
      <p:ext uri="{BB962C8B-B14F-4D97-AF65-F5344CB8AC3E}">
        <p14:creationId xmlns:p14="http://schemas.microsoft.com/office/powerpoint/2010/main" val="369014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Data generation and use</a:t>
            </a:r>
            <a:br>
              <a:rPr lang="en-US" dirty="0"/>
            </a:br>
            <a:r>
              <a:rPr lang="en-US" dirty="0">
                <a:solidFill>
                  <a:srgbClr val="FFFF00"/>
                </a:solidFill>
              </a:rPr>
              <a:t>Explain this slide!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22" name="Slide Number Placeholder 21"/>
          <p:cNvSpPr>
            <a:spLocks noGrp="1"/>
          </p:cNvSpPr>
          <p:nvPr>
            <p:ph type="sldNum" sz="quarter" idx="10"/>
          </p:nvPr>
        </p:nvSpPr>
        <p:spPr/>
        <p:txBody>
          <a:bodyPr/>
          <a:lstStyle/>
          <a:p>
            <a:fld id="{970F0956-5B8E-40B4-A8DD-F75AA1D26018}" type="slidenum">
              <a:rPr lang="en-US" smtClean="0"/>
              <a:pPr/>
              <a:t>4</a:t>
            </a:fld>
            <a:endParaRPr lang="en-US"/>
          </a:p>
        </p:txBody>
      </p:sp>
    </p:spTree>
    <p:extLst>
      <p:ext uri="{BB962C8B-B14F-4D97-AF65-F5344CB8AC3E}">
        <p14:creationId xmlns:p14="http://schemas.microsoft.com/office/powerpoint/2010/main" val="423324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Rectangle 14"/>
          <p:cNvSpPr/>
          <p:nvPr/>
        </p:nvSpPr>
        <p:spPr bwMode="auto">
          <a:xfrm>
            <a:off x="228600" y="1828800"/>
            <a:ext cx="5486400" cy="4833938"/>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235549" y="1828800"/>
            <a:ext cx="1797864" cy="584775"/>
          </a:xfrm>
          <a:prstGeom prst="rect">
            <a:avLst/>
          </a:prstGeom>
          <a:solidFill>
            <a:srgbClr val="FFFF00"/>
          </a:solidFill>
        </p:spPr>
        <p:txBody>
          <a:bodyPr wrap="none" rtlCol="0">
            <a:spAutoFit/>
          </a:bodyPr>
          <a:lstStyle/>
          <a:p>
            <a:r>
              <a:rPr lang="en-US" dirty="0"/>
              <a:t>Research</a:t>
            </a:r>
          </a:p>
        </p:txBody>
      </p:sp>
      <p:sp>
        <p:nvSpPr>
          <p:cNvPr id="310" name="Rectangle 309"/>
          <p:cNvSpPr/>
          <p:nvPr/>
        </p:nvSpPr>
        <p:spPr bwMode="auto">
          <a:xfrm>
            <a:off x="76200" y="1371600"/>
            <a:ext cx="9014076" cy="5419726"/>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1" name="TextBox 310"/>
          <p:cNvSpPr txBox="1"/>
          <p:nvPr/>
        </p:nvSpPr>
        <p:spPr>
          <a:xfrm>
            <a:off x="7587888" y="1371600"/>
            <a:ext cx="1484702" cy="584775"/>
          </a:xfrm>
          <a:prstGeom prst="rect">
            <a:avLst/>
          </a:prstGeom>
          <a:solidFill>
            <a:srgbClr val="FFC000"/>
          </a:solidFill>
        </p:spPr>
        <p:txBody>
          <a:bodyPr wrap="none" rtlCol="0">
            <a:spAutoFit/>
          </a:bodyPr>
          <a:lstStyle/>
          <a:p>
            <a:r>
              <a:rPr lang="en-US" dirty="0"/>
              <a:t>Science</a:t>
            </a:r>
          </a:p>
        </p:txBody>
      </p:sp>
      <p:sp>
        <p:nvSpPr>
          <p:cNvPr id="22" name="Slide Number Placeholder 21"/>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4139922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Science and research</a:t>
            </a:r>
          </a:p>
        </p:txBody>
      </p:sp>
      <p:sp>
        <p:nvSpPr>
          <p:cNvPr id="5" name="Content Placeholder 4"/>
          <p:cNvSpPr>
            <a:spLocks noGrp="1"/>
          </p:cNvSpPr>
          <p:nvPr>
            <p:ph idx="1"/>
          </p:nvPr>
        </p:nvSpPr>
        <p:spPr>
          <a:xfrm>
            <a:off x="228600" y="1676399"/>
            <a:ext cx="8686800" cy="4816475"/>
          </a:xfrm>
        </p:spPr>
        <p:txBody>
          <a:bodyPr/>
          <a:lstStyle/>
          <a:p>
            <a:pPr marL="288925" indent="-288925">
              <a:buFont typeface="Arial" panose="020B0604020202020204" pitchFamily="34" charset="0"/>
              <a:buChar char="•"/>
            </a:pPr>
            <a:r>
              <a:rPr lang="en-US" b="1" u="sng" dirty="0"/>
              <a:t>Research</a:t>
            </a:r>
            <a:r>
              <a:rPr lang="en-US" dirty="0"/>
              <a:t>:</a:t>
            </a:r>
          </a:p>
          <a:p>
            <a:pPr marL="400050" lvl="1" indent="0">
              <a:buNone/>
            </a:pPr>
            <a:r>
              <a:rPr lang="en-US" dirty="0"/>
              <a:t>studious inquiry or examination, </a:t>
            </a:r>
            <a:r>
              <a:rPr lang="en-US" i="1" dirty="0"/>
              <a:t>especially</a:t>
            </a:r>
            <a:r>
              <a:rPr lang="en-US" dirty="0"/>
              <a:t> investigation or experimentation aimed at: </a:t>
            </a:r>
          </a:p>
          <a:p>
            <a:pPr lvl="1">
              <a:buFont typeface="Arial" panose="020B0604020202020204" pitchFamily="34" charset="0"/>
              <a:buChar char="•"/>
            </a:pPr>
            <a:r>
              <a:rPr lang="en-US" sz="2000" dirty="0"/>
              <a:t>the discovery and interpretation of facts, </a:t>
            </a:r>
          </a:p>
          <a:p>
            <a:pPr lvl="1">
              <a:buFont typeface="Arial" panose="020B0604020202020204" pitchFamily="34" charset="0"/>
              <a:buChar char="•"/>
            </a:pPr>
            <a:r>
              <a:rPr lang="en-US" sz="2000" dirty="0"/>
              <a:t>revision of accepted theories or laws in the light of new facts, or at</a:t>
            </a:r>
          </a:p>
          <a:p>
            <a:pPr lvl="1">
              <a:buFont typeface="Arial" panose="020B0604020202020204" pitchFamily="34" charset="0"/>
              <a:buChar char="•"/>
            </a:pPr>
            <a:r>
              <a:rPr lang="en-US" sz="2000" dirty="0"/>
              <a:t>the practical application of such new or revised theories or laws.</a:t>
            </a:r>
          </a:p>
          <a:p>
            <a:pPr>
              <a:buFont typeface="Arial" panose="020B0604020202020204" pitchFamily="34" charset="0"/>
              <a:buChar char="•"/>
            </a:pPr>
            <a:endParaRPr lang="en-US" b="1" u="sng" dirty="0"/>
          </a:p>
          <a:p>
            <a:pPr marL="227013" indent="-227013">
              <a:buFont typeface="Arial" panose="020B0604020202020204" pitchFamily="34" charset="0"/>
              <a:buChar char="•"/>
            </a:pPr>
            <a:r>
              <a:rPr lang="en-US" b="1" u="sng" dirty="0"/>
              <a:t>Science</a:t>
            </a:r>
            <a:r>
              <a:rPr lang="en-US" dirty="0"/>
              <a:t>:</a:t>
            </a:r>
          </a:p>
          <a:p>
            <a:pPr marL="400050" lvl="1" indent="0">
              <a:buNone/>
            </a:pPr>
            <a:r>
              <a:rPr lang="en-US" dirty="0"/>
              <a:t>the pursuit and application of knowledge and understanding of the natural and social world following a systematic methodology based on evidence.</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6" name="Rectangle 5"/>
          <p:cNvSpPr/>
          <p:nvPr/>
        </p:nvSpPr>
        <p:spPr>
          <a:xfrm>
            <a:off x="4114800" y="40386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2" name="Slide Number Placeholder 1"/>
          <p:cNvSpPr>
            <a:spLocks noGrp="1"/>
          </p:cNvSpPr>
          <p:nvPr>
            <p:ph type="sldNum" sz="quarter" idx="10"/>
          </p:nvPr>
        </p:nvSpPr>
        <p:spPr/>
        <p:txBody>
          <a:bodyPr/>
          <a:lstStyle/>
          <a:p>
            <a:fld id="{970F0956-5B8E-40B4-A8DD-F75AA1D26018}" type="slidenum">
              <a:rPr lang="en-US" smtClean="0"/>
              <a:pPr/>
              <a:t>6</a:t>
            </a:fld>
            <a:endParaRPr lang="en-US"/>
          </a:p>
        </p:txBody>
      </p:sp>
      <p:sp>
        <p:nvSpPr>
          <p:cNvPr id="8" name="Rectangle 7">
            <a:extLst>
              <a:ext uri="{FF2B5EF4-FFF2-40B4-BE49-F238E27FC236}">
                <a16:creationId xmlns:a16="http://schemas.microsoft.com/office/drawing/2014/main" id="{54D3FC7B-3D69-40DA-838D-FEA81F254D01}"/>
              </a:ext>
            </a:extLst>
          </p:cNvPr>
          <p:cNvSpPr/>
          <p:nvPr/>
        </p:nvSpPr>
        <p:spPr>
          <a:xfrm>
            <a:off x="4221178" y="6142808"/>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3" name="Rectangle: Rounded Corners 2">
            <a:extLst>
              <a:ext uri="{FF2B5EF4-FFF2-40B4-BE49-F238E27FC236}">
                <a16:creationId xmlns:a16="http://schemas.microsoft.com/office/drawing/2014/main" id="{56D1CC85-9F3E-4690-884A-B5DA1212390B}"/>
              </a:ext>
            </a:extLst>
          </p:cNvPr>
          <p:cNvSpPr/>
          <p:nvPr/>
        </p:nvSpPr>
        <p:spPr bwMode="auto">
          <a:xfrm>
            <a:off x="609600" y="5715000"/>
            <a:ext cx="6172200" cy="3810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92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9CEC-9874-4710-A7CA-B2C07D0D38D4}"/>
              </a:ext>
            </a:extLst>
          </p:cNvPr>
          <p:cNvSpPr>
            <a:spLocks noGrp="1"/>
          </p:cNvSpPr>
          <p:nvPr>
            <p:ph type="title"/>
          </p:nvPr>
        </p:nvSpPr>
        <p:spPr/>
        <p:txBody>
          <a:bodyPr/>
          <a:lstStyle/>
          <a:p>
            <a:r>
              <a:rPr lang="en-US" dirty="0"/>
              <a:t>Feynman: the key to science</a:t>
            </a:r>
          </a:p>
        </p:txBody>
      </p:sp>
      <p:sp>
        <p:nvSpPr>
          <p:cNvPr id="4" name="Slide Number Placeholder 3">
            <a:extLst>
              <a:ext uri="{FF2B5EF4-FFF2-40B4-BE49-F238E27FC236}">
                <a16:creationId xmlns:a16="http://schemas.microsoft.com/office/drawing/2014/main" id="{8AC41C94-F29D-476E-81D6-12F783BBB5A1}"/>
              </a:ext>
            </a:extLst>
          </p:cNvPr>
          <p:cNvSpPr>
            <a:spLocks noGrp="1"/>
          </p:cNvSpPr>
          <p:nvPr>
            <p:ph type="sldNum" sz="quarter" idx="10"/>
          </p:nvPr>
        </p:nvSpPr>
        <p:spPr/>
        <p:txBody>
          <a:bodyPr/>
          <a:lstStyle/>
          <a:p>
            <a:fld id="{1A70FCCE-FE39-4BEF-B0C5-90CFEFA62BCC}" type="slidenum">
              <a:rPr lang="en-US" smtClean="0"/>
              <a:pPr/>
              <a:t>7</a:t>
            </a:fld>
            <a:endParaRPr lang="en-US"/>
          </a:p>
        </p:txBody>
      </p:sp>
      <p:pic>
        <p:nvPicPr>
          <p:cNvPr id="11" name="b240PGCMwV0">
            <a:extLst>
              <a:ext uri="{FF2B5EF4-FFF2-40B4-BE49-F238E27FC236}">
                <a16:creationId xmlns:a16="http://schemas.microsoft.com/office/drawing/2014/main" id="{9E1DFCCA-A5C5-4E80-B15D-E4B160AB6A55}"/>
              </a:ext>
            </a:extLst>
          </p:cNvPr>
          <p:cNvPicPr>
            <a:picLocks noRot="1" noChangeAspect="1"/>
          </p:cNvPicPr>
          <p:nvPr>
            <a:videoFile r:link="rId1"/>
          </p:nvPr>
        </p:nvPicPr>
        <p:blipFill>
          <a:blip r:embed="rId3"/>
          <a:stretch>
            <a:fillRect/>
          </a:stretch>
        </p:blipFill>
        <p:spPr>
          <a:xfrm>
            <a:off x="136473" y="1473106"/>
            <a:ext cx="8871054" cy="4989968"/>
          </a:xfrm>
          <a:prstGeom prst="rect">
            <a:avLst/>
          </a:prstGeom>
        </p:spPr>
      </p:pic>
      <p:sp>
        <p:nvSpPr>
          <p:cNvPr id="12" name="Rectangle 11">
            <a:extLst>
              <a:ext uri="{FF2B5EF4-FFF2-40B4-BE49-F238E27FC236}">
                <a16:creationId xmlns:a16="http://schemas.microsoft.com/office/drawing/2014/main" id="{E549EFD8-EFB7-48B6-96EE-D7FE27947993}"/>
              </a:ext>
            </a:extLst>
          </p:cNvPr>
          <p:cNvSpPr/>
          <p:nvPr/>
        </p:nvSpPr>
        <p:spPr>
          <a:xfrm>
            <a:off x="2057400" y="6573570"/>
            <a:ext cx="4572000" cy="276999"/>
          </a:xfrm>
          <a:prstGeom prst="rect">
            <a:avLst/>
          </a:prstGeom>
        </p:spPr>
        <p:txBody>
          <a:bodyPr>
            <a:spAutoFit/>
          </a:bodyPr>
          <a:lstStyle/>
          <a:p>
            <a:r>
              <a:rPr lang="en-US" sz="1200" dirty="0">
                <a:solidFill>
                  <a:schemeClr val="bg1"/>
                </a:solidFill>
              </a:rPr>
              <a:t>https://www.youtube.com/watch?v=b240PGCMwV0</a:t>
            </a:r>
          </a:p>
        </p:txBody>
      </p:sp>
    </p:spTree>
    <p:extLst>
      <p:ext uri="{BB962C8B-B14F-4D97-AF65-F5344CB8AC3E}">
        <p14:creationId xmlns:p14="http://schemas.microsoft.com/office/powerpoint/2010/main" val="251958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43000"/>
            <a:ext cx="7772400" cy="1470025"/>
          </a:xfrm>
        </p:spPr>
        <p:txBody>
          <a:bodyPr/>
          <a:lstStyle/>
          <a:p>
            <a:r>
              <a:rPr lang="en-US" sz="6000" dirty="0"/>
              <a:t>‘The Scientific Method’</a:t>
            </a:r>
          </a:p>
        </p:txBody>
      </p:sp>
      <p:sp>
        <p:nvSpPr>
          <p:cNvPr id="3" name="Subtitle 2"/>
          <p:cNvSpPr>
            <a:spLocks noGrp="1"/>
          </p:cNvSpPr>
          <p:nvPr>
            <p:ph type="subTitle" idx="1"/>
          </p:nvPr>
        </p:nvSpPr>
        <p:spPr>
          <a:xfrm>
            <a:off x="1219200" y="3676650"/>
            <a:ext cx="6400800" cy="1752600"/>
          </a:xfrm>
        </p:spPr>
        <p:txBody>
          <a:bodyPr/>
          <a:lstStyle/>
          <a:p>
            <a:r>
              <a:rPr lang="en-US" sz="4400" dirty="0"/>
              <a:t>A name for a quite generally accepted </a:t>
            </a:r>
            <a:r>
              <a:rPr lang="en-US" sz="4400" b="1" i="1" u="sng" dirty="0"/>
              <a:t>research</a:t>
            </a:r>
            <a:r>
              <a:rPr lang="en-US" sz="4400" dirty="0"/>
              <a:t> method</a:t>
            </a:r>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8</a:t>
            </a:fld>
            <a:endParaRPr lang="en-US"/>
          </a:p>
        </p:txBody>
      </p:sp>
    </p:spTree>
    <p:extLst>
      <p:ext uri="{BB962C8B-B14F-4D97-AF65-F5344CB8AC3E}">
        <p14:creationId xmlns:p14="http://schemas.microsoft.com/office/powerpoint/2010/main" val="1225099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9</a:t>
            </a:fld>
            <a:endParaRPr lang="en-US"/>
          </a:p>
        </p:txBody>
      </p:sp>
    </p:spTree>
    <p:extLst>
      <p:ext uri="{BB962C8B-B14F-4D97-AF65-F5344CB8AC3E}">
        <p14:creationId xmlns:p14="http://schemas.microsoft.com/office/powerpoint/2010/main" val="3253389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32135</TotalTime>
  <Words>2104</Words>
  <Application>Microsoft Office PowerPoint</Application>
  <PresentationFormat>On-screen Show (4:3)</PresentationFormat>
  <Paragraphs>279</Paragraphs>
  <Slides>32</Slides>
  <Notes>7</Notes>
  <HiddenSlides>2</HiddenSlides>
  <MMClips>2</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6" baseType="lpstr">
      <vt:lpstr>Batang</vt:lpstr>
      <vt:lpstr>ＭＳ 明朝</vt:lpstr>
      <vt:lpstr>MS PGothic</vt:lpstr>
      <vt:lpstr>92lrdexkxeqpuxoo</vt:lpstr>
      <vt:lpstr>Arial</vt:lpstr>
      <vt:lpstr>Calibri</vt:lpstr>
      <vt:lpstr>Georgia</vt:lpstr>
      <vt:lpstr>Times</vt:lpstr>
      <vt:lpstr>Times New Roman</vt:lpstr>
      <vt:lpstr>Trebuchet MS</vt:lpstr>
      <vt:lpstr>Verdana</vt:lpstr>
      <vt:lpstr>Wingdings</vt:lpstr>
      <vt:lpstr>2014-Indianapolis</vt:lpstr>
      <vt:lpstr>Photo Editor-foto</vt:lpstr>
      <vt:lpstr>Science versus Pseudoscience, Opinions versus Arguments  Lecture in BMI199: What is Biomedical Informatics? Sept 24, 2021 on-line, University at Buffalo</vt:lpstr>
      <vt:lpstr>Science and research</vt:lpstr>
      <vt:lpstr>Science and research</vt:lpstr>
      <vt:lpstr>Data generation and use Explain this slide!</vt:lpstr>
      <vt:lpstr>Data generation and use</vt:lpstr>
      <vt:lpstr>Science and research</vt:lpstr>
      <vt:lpstr>Feynman: the key to science</vt:lpstr>
      <vt:lpstr>‘The Scientific Method’</vt:lpstr>
      <vt:lpstr>The basis of Ontological Realism (O.R.)</vt:lpstr>
      <vt:lpstr>Goal: objectivity!</vt:lpstr>
      <vt:lpstr>Is there scientific objectivity here?</vt:lpstr>
      <vt:lpstr>Observation / perception / comprehension</vt:lpstr>
      <vt:lpstr>Perception / Observation</vt:lpstr>
      <vt:lpstr>Interplay of reality, sensing perceiving and interpreting</vt:lpstr>
      <vt:lpstr>The Scientific Method</vt:lpstr>
      <vt:lpstr>PowerPoint Presentation</vt:lpstr>
      <vt:lpstr>Level of evidence  Type of study</vt:lpstr>
      <vt:lpstr>Some key principles in how to do science</vt:lpstr>
      <vt:lpstr>Identifying pseudoscience</vt:lpstr>
      <vt:lpstr>Arguments versus opinions</vt:lpstr>
      <vt:lpstr>PowerPoint Presentation</vt:lpstr>
      <vt:lpstr>Roughly …</vt:lpstr>
      <vt:lpstr>There is place for opinion in science</vt:lpstr>
      <vt:lpstr>Deduction and induction (1)</vt:lpstr>
      <vt:lpstr>Valid and sound (deductive) arguments</vt:lpstr>
      <vt:lpstr>Deduction and induction (2)</vt:lpstr>
      <vt:lpstr>PowerPoint Presentation</vt:lpstr>
      <vt:lpstr>There is science and reporting on science</vt:lpstr>
      <vt:lpstr>The Scientific Method</vt:lpstr>
      <vt:lpstr>There is science and reporting on science</vt:lpstr>
      <vt:lpstr>Some characteristics of good scientific papers</vt:lpstr>
      <vt:lpstr>Assignment A3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Reviewer</cp:lastModifiedBy>
  <cp:revision>1281</cp:revision>
  <dcterms:created xsi:type="dcterms:W3CDTF">1601-01-01T00:00:00Z</dcterms:created>
  <dcterms:modified xsi:type="dcterms:W3CDTF">2021-09-22T21:56:22Z</dcterms:modified>
</cp:coreProperties>
</file>