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24"/>
  </p:notesMasterIdLst>
  <p:sldIdLst>
    <p:sldId id="1339" r:id="rId2"/>
    <p:sldId id="1366" r:id="rId3"/>
    <p:sldId id="1384" r:id="rId4"/>
    <p:sldId id="1383" r:id="rId5"/>
    <p:sldId id="1367" r:id="rId6"/>
    <p:sldId id="1372" r:id="rId7"/>
    <p:sldId id="1374" r:id="rId8"/>
    <p:sldId id="1376" r:id="rId9"/>
    <p:sldId id="1380" r:id="rId10"/>
    <p:sldId id="1385" r:id="rId11"/>
    <p:sldId id="1373" r:id="rId12"/>
    <p:sldId id="1370" r:id="rId13"/>
    <p:sldId id="1371" r:id="rId14"/>
    <p:sldId id="1375" r:id="rId15"/>
    <p:sldId id="1377" r:id="rId16"/>
    <p:sldId id="1378" r:id="rId17"/>
    <p:sldId id="1381" r:id="rId18"/>
    <p:sldId id="1369" r:id="rId19"/>
    <p:sldId id="1368" r:id="rId20"/>
    <p:sldId id="1379" r:id="rId21"/>
    <p:sldId id="1364" r:id="rId22"/>
    <p:sldId id="1382" r:id="rId2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16165D"/>
    <a:srgbClr val="FFFF66"/>
    <a:srgbClr val="00FF00"/>
    <a:srgbClr val="1FE115"/>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7" autoAdjust="0"/>
    <p:restoredTop sz="95507" autoAdjust="0"/>
  </p:normalViewPr>
  <p:slideViewPr>
    <p:cSldViewPr>
      <p:cViewPr varScale="1">
        <p:scale>
          <a:sx n="79" d="100"/>
          <a:sy n="79" d="100"/>
        </p:scale>
        <p:origin x="1267"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9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9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harmacychecker.com/"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www.bing.co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pharmacychecker.com/drug-price-comparisons.asp"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s.gov/statistics/soi-tax-stats-individual-income-tax-statistics-2018-zip-code-data-soi" TargetMode="External"/><Relationship Id="rId2" Type="http://schemas.openxmlformats.org/officeDocument/2006/relationships/hyperlink" Target="https://www.drugs.com/medical_conditions.html" TargetMode="External"/><Relationship Id="rId1" Type="http://schemas.openxmlformats.org/officeDocument/2006/relationships/slideLayout" Target="../slideLayouts/slideLayout4.xml"/><Relationship Id="rId4" Type="http://schemas.openxmlformats.org/officeDocument/2006/relationships/hyperlink" Target="https://www.drugs.com/pharmaceutical-compani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dirty="0"/>
              <a:t>What makes a chemical compound a medicinal drug? </a:t>
            </a:r>
            <a:br>
              <a:rPr lang="en-US" dirty="0"/>
            </a:br>
            <a:r>
              <a:rPr lang="en-US" dirty="0"/>
              <a:t>Why are (some) drugs so expensive?</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Dec 3, 2021</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39BF-B551-4A0D-85A3-F5D411170FF8}"/>
              </a:ext>
            </a:extLst>
          </p:cNvPr>
          <p:cNvSpPr>
            <a:spLocks noGrp="1"/>
          </p:cNvSpPr>
          <p:nvPr>
            <p:ph type="title"/>
          </p:nvPr>
        </p:nvSpPr>
        <p:spPr/>
        <p:txBody>
          <a:bodyPr/>
          <a:lstStyle/>
          <a:p>
            <a:r>
              <a:rPr lang="en-US" dirty="0"/>
              <a:t>Causes for the high cost of prescription drugs (1)</a:t>
            </a:r>
          </a:p>
        </p:txBody>
      </p:sp>
      <p:sp>
        <p:nvSpPr>
          <p:cNvPr id="3" name="Content Placeholder 2">
            <a:extLst>
              <a:ext uri="{FF2B5EF4-FFF2-40B4-BE49-F238E27FC236}">
                <a16:creationId xmlns:a16="http://schemas.microsoft.com/office/drawing/2014/main" id="{749C4736-4822-4253-A0E5-A115CBA3F552}"/>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High cost of development</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F5DA66F-80FC-4794-A4B4-A81D3137F92E}"/>
              </a:ext>
            </a:extLst>
          </p:cNvPr>
          <p:cNvSpPr>
            <a:spLocks noGrp="1"/>
          </p:cNvSpPr>
          <p:nvPr>
            <p:ph type="sldNum" sz="quarter" idx="4"/>
          </p:nvPr>
        </p:nvSpPr>
        <p:spPr/>
        <p:txBody>
          <a:bodyPr/>
          <a:lstStyle/>
          <a:p>
            <a:fld id="{7071835E-551D-43E3-A34B-EA8AD7FDC91B}" type="slidenum">
              <a:rPr lang="en-US" smtClean="0"/>
              <a:pPr/>
              <a:t>10</a:t>
            </a:fld>
            <a:endParaRPr lang="en-US"/>
          </a:p>
        </p:txBody>
      </p:sp>
      <p:sp>
        <p:nvSpPr>
          <p:cNvPr id="5" name="Rectangle 4">
            <a:extLst>
              <a:ext uri="{FF2B5EF4-FFF2-40B4-BE49-F238E27FC236}">
                <a16:creationId xmlns:a16="http://schemas.microsoft.com/office/drawing/2014/main" id="{3D5ED52B-48BB-42D4-91DF-31DB733A8470}"/>
              </a:ext>
            </a:extLst>
          </p:cNvPr>
          <p:cNvSpPr/>
          <p:nvPr/>
        </p:nvSpPr>
        <p:spPr>
          <a:xfrm>
            <a:off x="1132438" y="6282035"/>
            <a:ext cx="8001000" cy="461665"/>
          </a:xfrm>
          <a:prstGeom prst="rect">
            <a:avLst/>
          </a:prstGeom>
        </p:spPr>
        <p:txBody>
          <a:bodyPr wrap="square">
            <a:spAutoFit/>
          </a:bodyPr>
          <a:lstStyle/>
          <a:p>
            <a:pPr algn="r"/>
            <a:r>
              <a:rPr lang="en-US" sz="1200" b="0" dirty="0">
                <a:solidFill>
                  <a:schemeClr val="bg1"/>
                </a:solidFill>
                <a:latin typeface="-apple-system"/>
              </a:rPr>
              <a:t>Vincent Rajkumar, S. The high cost of prescription drugs: causes and solutions. </a:t>
            </a:r>
            <a:r>
              <a:rPr lang="en-US" sz="1200" b="0" i="1" dirty="0">
                <a:solidFill>
                  <a:schemeClr val="bg1"/>
                </a:solidFill>
                <a:latin typeface="-apple-system"/>
              </a:rPr>
              <a:t>Blood Cancer J.</a:t>
            </a:r>
            <a:r>
              <a:rPr lang="en-US" sz="1200" b="0" dirty="0">
                <a:solidFill>
                  <a:schemeClr val="bg1"/>
                </a:solidFill>
                <a:latin typeface="-apple-system"/>
              </a:rPr>
              <a:t> </a:t>
            </a:r>
            <a:r>
              <a:rPr lang="en-US" sz="1200" dirty="0">
                <a:solidFill>
                  <a:schemeClr val="bg1"/>
                </a:solidFill>
                <a:latin typeface="-apple-system"/>
              </a:rPr>
              <a:t>10, </a:t>
            </a:r>
            <a:r>
              <a:rPr lang="en-US" sz="1200" b="0" dirty="0">
                <a:solidFill>
                  <a:schemeClr val="bg1"/>
                </a:solidFill>
                <a:latin typeface="-apple-system"/>
              </a:rPr>
              <a:t>71 (2020). https://doi.org/10.1038/s41408-020-0338-x</a:t>
            </a:r>
            <a:endParaRPr lang="en-US" sz="1200" dirty="0">
              <a:solidFill>
                <a:schemeClr val="bg1"/>
              </a:solidFill>
            </a:endParaRPr>
          </a:p>
        </p:txBody>
      </p:sp>
    </p:spTree>
    <p:extLst>
      <p:ext uri="{BB962C8B-B14F-4D97-AF65-F5344CB8AC3E}">
        <p14:creationId xmlns:p14="http://schemas.microsoft.com/office/powerpoint/2010/main" val="304906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DCC9-6126-45D8-A7A3-EE2044739A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C3778F-7731-4451-B1FD-91E046D8C17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BD9FA65-8306-437E-905A-4A59BAAFB291}"/>
              </a:ext>
            </a:extLst>
          </p:cNvPr>
          <p:cNvSpPr>
            <a:spLocks noGrp="1"/>
          </p:cNvSpPr>
          <p:nvPr>
            <p:ph type="sldNum" sz="quarter" idx="4"/>
          </p:nvPr>
        </p:nvSpPr>
        <p:spPr/>
        <p:txBody>
          <a:bodyPr/>
          <a:lstStyle/>
          <a:p>
            <a:fld id="{7071835E-551D-43E3-A34B-EA8AD7FDC91B}" type="slidenum">
              <a:rPr lang="en-US" smtClean="0"/>
              <a:pPr/>
              <a:t>11</a:t>
            </a:fld>
            <a:endParaRPr lang="en-US"/>
          </a:p>
        </p:txBody>
      </p:sp>
      <p:pic>
        <p:nvPicPr>
          <p:cNvPr id="361474" name="Picture 2" descr="https://i.insider.com/5e21c44d24306a308a217cf6">
            <a:extLst>
              <a:ext uri="{FF2B5EF4-FFF2-40B4-BE49-F238E27FC236}">
                <a16:creationId xmlns:a16="http://schemas.microsoft.com/office/drawing/2014/main" id="{DFC27E90-3738-4791-A5D7-C77EF94C4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 y="623686"/>
            <a:ext cx="9150790" cy="623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7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395A-80C2-4EDA-877C-D689219F74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0004DA-53E3-4322-A059-09A584C7FB1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2A9A89-6F5A-4D6F-9211-A87DE549EE11}"/>
              </a:ext>
            </a:extLst>
          </p:cNvPr>
          <p:cNvSpPr>
            <a:spLocks noGrp="1"/>
          </p:cNvSpPr>
          <p:nvPr>
            <p:ph type="sldNum" sz="quarter" idx="4"/>
          </p:nvPr>
        </p:nvSpPr>
        <p:spPr/>
        <p:txBody>
          <a:bodyPr/>
          <a:lstStyle/>
          <a:p>
            <a:fld id="{7071835E-551D-43E3-A34B-EA8AD7FDC91B}" type="slidenum">
              <a:rPr lang="en-US" smtClean="0"/>
              <a:pPr/>
              <a:t>12</a:t>
            </a:fld>
            <a:endParaRPr lang="en-US"/>
          </a:p>
        </p:txBody>
      </p:sp>
      <p:pic>
        <p:nvPicPr>
          <p:cNvPr id="358402" name="Picture 2" descr="https://i2.wp.com/www.compoundchem.com/wp-content/uploads/2020/04/Understanding-the-drug-discovery-process.png?fit=1200%2C849&amp;ssl=1">
            <a:extLst>
              <a:ext uri="{FF2B5EF4-FFF2-40B4-BE49-F238E27FC236}">
                <a16:creationId xmlns:a16="http://schemas.microsoft.com/office/drawing/2014/main" id="{06B79ADF-A14F-466A-B0AE-DDCF09BBB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1C22FC-19EC-4920-B29B-61112976A3F0}"/>
              </a:ext>
            </a:extLst>
          </p:cNvPr>
          <p:cNvSpPr/>
          <p:nvPr/>
        </p:nvSpPr>
        <p:spPr>
          <a:xfrm>
            <a:off x="6172200" y="71735"/>
            <a:ext cx="2819400" cy="461665"/>
          </a:xfrm>
          <a:prstGeom prst="rect">
            <a:avLst/>
          </a:prstGeom>
        </p:spPr>
        <p:txBody>
          <a:bodyPr wrap="square">
            <a:spAutoFit/>
          </a:bodyPr>
          <a:lstStyle/>
          <a:p>
            <a:r>
              <a:rPr lang="en-US" sz="1200" b="0" dirty="0">
                <a:solidFill>
                  <a:schemeClr val="bg1"/>
                </a:solidFill>
              </a:rPr>
              <a:t>https://www.compoundchem.com/2016/01/16/drug-discovery/</a:t>
            </a:r>
          </a:p>
        </p:txBody>
      </p:sp>
    </p:spTree>
    <p:extLst>
      <p:ext uri="{BB962C8B-B14F-4D97-AF65-F5344CB8AC3E}">
        <p14:creationId xmlns:p14="http://schemas.microsoft.com/office/powerpoint/2010/main" val="78366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9C9F-6842-4AAA-8BD6-35439FA68F9B}"/>
              </a:ext>
            </a:extLst>
          </p:cNvPr>
          <p:cNvSpPr>
            <a:spLocks noGrp="1"/>
          </p:cNvSpPr>
          <p:nvPr>
            <p:ph type="title"/>
          </p:nvPr>
        </p:nvSpPr>
        <p:spPr/>
        <p:txBody>
          <a:bodyPr/>
          <a:lstStyle/>
          <a:p>
            <a:r>
              <a:rPr lang="en-US" dirty="0"/>
              <a:t>Informatics and predictive analytics</a:t>
            </a:r>
          </a:p>
        </p:txBody>
      </p:sp>
      <p:sp>
        <p:nvSpPr>
          <p:cNvPr id="4" name="Slide Number Placeholder 3">
            <a:extLst>
              <a:ext uri="{FF2B5EF4-FFF2-40B4-BE49-F238E27FC236}">
                <a16:creationId xmlns:a16="http://schemas.microsoft.com/office/drawing/2014/main" id="{7C504693-9FA5-4122-B9A7-48D4CF0082E2}"/>
              </a:ext>
            </a:extLst>
          </p:cNvPr>
          <p:cNvSpPr>
            <a:spLocks noGrp="1"/>
          </p:cNvSpPr>
          <p:nvPr>
            <p:ph type="sldNum" sz="quarter" idx="4"/>
          </p:nvPr>
        </p:nvSpPr>
        <p:spPr/>
        <p:txBody>
          <a:bodyPr/>
          <a:lstStyle/>
          <a:p>
            <a:fld id="{7071835E-551D-43E3-A34B-EA8AD7FDC91B}" type="slidenum">
              <a:rPr lang="en-US" smtClean="0"/>
              <a:pPr/>
              <a:t>13</a:t>
            </a:fld>
            <a:endParaRPr lang="en-US"/>
          </a:p>
        </p:txBody>
      </p:sp>
      <p:pic>
        <p:nvPicPr>
          <p:cNvPr id="359426" name="Picture 2" descr="https://doctortarget.com/wp-content/uploads/2018/02/Diapositiva7.png">
            <a:extLst>
              <a:ext uri="{FF2B5EF4-FFF2-40B4-BE49-F238E27FC236}">
                <a16:creationId xmlns:a16="http://schemas.microsoft.com/office/drawing/2014/main" id="{8815C95C-7753-4DA9-A6E9-C9433B0F9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B76004-F835-44AA-8B81-573352BCEADB}"/>
              </a:ext>
            </a:extLst>
          </p:cNvPr>
          <p:cNvSpPr/>
          <p:nvPr/>
        </p:nvSpPr>
        <p:spPr>
          <a:xfrm>
            <a:off x="4495800" y="6504801"/>
            <a:ext cx="4572000" cy="276999"/>
          </a:xfrm>
          <a:prstGeom prst="rect">
            <a:avLst/>
          </a:prstGeom>
        </p:spPr>
        <p:txBody>
          <a:bodyPr>
            <a:spAutoFit/>
          </a:bodyPr>
          <a:lstStyle/>
          <a:p>
            <a:pPr algn="r"/>
            <a:r>
              <a:rPr lang="en-US" sz="1200" b="0" dirty="0"/>
              <a:t>https://doctortarget.com/machine-learning-applied-drug-discovery/</a:t>
            </a:r>
          </a:p>
        </p:txBody>
      </p:sp>
      <p:sp>
        <p:nvSpPr>
          <p:cNvPr id="6" name="Rectangle 5">
            <a:extLst>
              <a:ext uri="{FF2B5EF4-FFF2-40B4-BE49-F238E27FC236}">
                <a16:creationId xmlns:a16="http://schemas.microsoft.com/office/drawing/2014/main" id="{3BAE57E0-0A21-4A90-B740-EA97F0A17B3D}"/>
              </a:ext>
            </a:extLst>
          </p:cNvPr>
          <p:cNvSpPr/>
          <p:nvPr/>
        </p:nvSpPr>
        <p:spPr bwMode="auto">
          <a:xfrm>
            <a:off x="381000" y="1732606"/>
            <a:ext cx="1219200" cy="419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917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D347-7837-42B6-BB5A-DC399B645256}"/>
              </a:ext>
            </a:extLst>
          </p:cNvPr>
          <p:cNvSpPr>
            <a:spLocks noGrp="1"/>
          </p:cNvSpPr>
          <p:nvPr>
            <p:ph type="title"/>
          </p:nvPr>
        </p:nvSpPr>
        <p:spPr/>
        <p:txBody>
          <a:bodyPr/>
          <a:lstStyle/>
          <a:p>
            <a:r>
              <a:rPr lang="en-US" dirty="0"/>
              <a:t>Marketing versus development costs</a:t>
            </a:r>
          </a:p>
        </p:txBody>
      </p:sp>
      <p:sp>
        <p:nvSpPr>
          <p:cNvPr id="4" name="Slide Number Placeholder 3">
            <a:extLst>
              <a:ext uri="{FF2B5EF4-FFF2-40B4-BE49-F238E27FC236}">
                <a16:creationId xmlns:a16="http://schemas.microsoft.com/office/drawing/2014/main" id="{8005B25B-B8BE-48DD-BF44-9FA59439969C}"/>
              </a:ext>
            </a:extLst>
          </p:cNvPr>
          <p:cNvSpPr>
            <a:spLocks noGrp="1"/>
          </p:cNvSpPr>
          <p:nvPr>
            <p:ph type="sldNum" sz="quarter" idx="4"/>
          </p:nvPr>
        </p:nvSpPr>
        <p:spPr/>
        <p:txBody>
          <a:bodyPr/>
          <a:lstStyle/>
          <a:p>
            <a:fld id="{7071835E-551D-43E3-A34B-EA8AD7FDC91B}" type="slidenum">
              <a:rPr lang="en-US" smtClean="0"/>
              <a:pPr/>
              <a:t>14</a:t>
            </a:fld>
            <a:endParaRPr lang="en-US"/>
          </a:p>
        </p:txBody>
      </p:sp>
      <p:pic>
        <p:nvPicPr>
          <p:cNvPr id="363522" name="Picture 2" descr="Image">
            <a:extLst>
              <a:ext uri="{FF2B5EF4-FFF2-40B4-BE49-F238E27FC236}">
                <a16:creationId xmlns:a16="http://schemas.microsoft.com/office/drawing/2014/main" id="{20264F2A-A7C5-4A14-A465-57211C7AD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4999"/>
            <a:ext cx="914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E489B49-DEF9-4538-B5CE-5C9BEF47FD4C}"/>
              </a:ext>
            </a:extLst>
          </p:cNvPr>
          <p:cNvSpPr/>
          <p:nvPr/>
        </p:nvSpPr>
        <p:spPr>
          <a:xfrm>
            <a:off x="2209800" y="1323201"/>
            <a:ext cx="4572000" cy="276999"/>
          </a:xfrm>
          <a:prstGeom prst="rect">
            <a:avLst/>
          </a:prstGeom>
        </p:spPr>
        <p:txBody>
          <a:bodyPr>
            <a:spAutoFit/>
          </a:bodyPr>
          <a:lstStyle/>
          <a:p>
            <a:r>
              <a:rPr lang="en-US" sz="1200" b="0" dirty="0">
                <a:solidFill>
                  <a:schemeClr val="bg1"/>
                </a:solidFill>
              </a:rPr>
              <a:t>https://www.nap.edu/read/24946/chapter/5#76</a:t>
            </a:r>
          </a:p>
        </p:txBody>
      </p:sp>
    </p:spTree>
    <p:extLst>
      <p:ext uri="{BB962C8B-B14F-4D97-AF65-F5344CB8AC3E}">
        <p14:creationId xmlns:p14="http://schemas.microsoft.com/office/powerpoint/2010/main" val="154034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39BF-B551-4A0D-85A3-F5D411170FF8}"/>
              </a:ext>
            </a:extLst>
          </p:cNvPr>
          <p:cNvSpPr>
            <a:spLocks noGrp="1"/>
          </p:cNvSpPr>
          <p:nvPr>
            <p:ph type="title"/>
          </p:nvPr>
        </p:nvSpPr>
        <p:spPr/>
        <p:txBody>
          <a:bodyPr/>
          <a:lstStyle/>
          <a:p>
            <a:r>
              <a:rPr lang="en-US" dirty="0"/>
              <a:t>Causes for the high cost of prescription drugs (2)</a:t>
            </a:r>
          </a:p>
        </p:txBody>
      </p:sp>
      <p:sp>
        <p:nvSpPr>
          <p:cNvPr id="3" name="Content Placeholder 2">
            <a:extLst>
              <a:ext uri="{FF2B5EF4-FFF2-40B4-BE49-F238E27FC236}">
                <a16:creationId xmlns:a16="http://schemas.microsoft.com/office/drawing/2014/main" id="{749C4736-4822-4253-A0E5-A115CBA3F552}"/>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High cost of development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Monopoly</a:t>
            </a:r>
          </a:p>
          <a:p>
            <a:pPr>
              <a:buFont typeface="Arial" panose="020B0604020202020204" pitchFamily="34" charset="0"/>
              <a:buChar char="•"/>
            </a:pPr>
            <a:r>
              <a:rPr lang="en-US" dirty="0"/>
              <a:t>Seriousness of the disease</a:t>
            </a:r>
          </a:p>
          <a:p>
            <a:pPr>
              <a:buFont typeface="Arial" panose="020B0604020202020204" pitchFamily="34" charset="0"/>
              <a:buChar char="•"/>
            </a:pPr>
            <a:r>
              <a:rPr lang="en-US" dirty="0"/>
              <a:t>Lobbying power of pharmaceutical companies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F5DA66F-80FC-4794-A4B4-A81D3137F92E}"/>
              </a:ext>
            </a:extLst>
          </p:cNvPr>
          <p:cNvSpPr>
            <a:spLocks noGrp="1"/>
          </p:cNvSpPr>
          <p:nvPr>
            <p:ph type="sldNum" sz="quarter" idx="4"/>
          </p:nvPr>
        </p:nvSpPr>
        <p:spPr/>
        <p:txBody>
          <a:bodyPr/>
          <a:lstStyle/>
          <a:p>
            <a:fld id="{7071835E-551D-43E3-A34B-EA8AD7FDC91B}" type="slidenum">
              <a:rPr lang="en-US" smtClean="0"/>
              <a:pPr/>
              <a:t>15</a:t>
            </a:fld>
            <a:endParaRPr lang="en-US"/>
          </a:p>
        </p:txBody>
      </p:sp>
      <p:sp>
        <p:nvSpPr>
          <p:cNvPr id="6" name="Rectangle 5">
            <a:extLst>
              <a:ext uri="{FF2B5EF4-FFF2-40B4-BE49-F238E27FC236}">
                <a16:creationId xmlns:a16="http://schemas.microsoft.com/office/drawing/2014/main" id="{22568C64-8761-4EF4-9F83-55717296A811}"/>
              </a:ext>
            </a:extLst>
          </p:cNvPr>
          <p:cNvSpPr/>
          <p:nvPr/>
        </p:nvSpPr>
        <p:spPr>
          <a:xfrm>
            <a:off x="1132438" y="6282035"/>
            <a:ext cx="8001000" cy="461665"/>
          </a:xfrm>
          <a:prstGeom prst="rect">
            <a:avLst/>
          </a:prstGeom>
        </p:spPr>
        <p:txBody>
          <a:bodyPr wrap="square">
            <a:spAutoFit/>
          </a:bodyPr>
          <a:lstStyle/>
          <a:p>
            <a:pPr algn="r"/>
            <a:r>
              <a:rPr lang="en-US" sz="1200" b="0" dirty="0">
                <a:solidFill>
                  <a:schemeClr val="bg1"/>
                </a:solidFill>
                <a:latin typeface="-apple-system"/>
              </a:rPr>
              <a:t>Vincent Rajkumar, S. The high cost of prescription drugs: causes and solutions. </a:t>
            </a:r>
            <a:r>
              <a:rPr lang="en-US" sz="1200" b="0" i="1" dirty="0">
                <a:solidFill>
                  <a:schemeClr val="bg1"/>
                </a:solidFill>
                <a:latin typeface="-apple-system"/>
              </a:rPr>
              <a:t>Blood Cancer J.</a:t>
            </a:r>
            <a:r>
              <a:rPr lang="en-US" sz="1200" b="0" dirty="0">
                <a:solidFill>
                  <a:schemeClr val="bg1"/>
                </a:solidFill>
                <a:latin typeface="-apple-system"/>
              </a:rPr>
              <a:t> </a:t>
            </a:r>
            <a:r>
              <a:rPr lang="en-US" sz="1200" dirty="0">
                <a:solidFill>
                  <a:schemeClr val="bg1"/>
                </a:solidFill>
                <a:latin typeface="-apple-system"/>
              </a:rPr>
              <a:t>10, </a:t>
            </a:r>
            <a:r>
              <a:rPr lang="en-US" sz="1200" b="0" dirty="0">
                <a:solidFill>
                  <a:schemeClr val="bg1"/>
                </a:solidFill>
                <a:latin typeface="-apple-system"/>
              </a:rPr>
              <a:t>71 (2020). https://doi.org/10.1038/s41408-020-0338-x</a:t>
            </a:r>
            <a:endParaRPr lang="en-US" sz="1200" dirty="0">
              <a:solidFill>
                <a:schemeClr val="bg1"/>
              </a:solidFill>
            </a:endParaRPr>
          </a:p>
        </p:txBody>
      </p:sp>
    </p:spTree>
    <p:extLst>
      <p:ext uri="{BB962C8B-B14F-4D97-AF65-F5344CB8AC3E}">
        <p14:creationId xmlns:p14="http://schemas.microsoft.com/office/powerpoint/2010/main" val="54738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3C2F-B205-4A92-8E9A-B9996288F8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B06A64-92E3-49F2-98F8-D132A9F3EC0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7A08B3-C987-4658-90B9-1CB710655441}"/>
              </a:ext>
            </a:extLst>
          </p:cNvPr>
          <p:cNvSpPr>
            <a:spLocks noGrp="1"/>
          </p:cNvSpPr>
          <p:nvPr>
            <p:ph type="sldNum" sz="quarter" idx="4"/>
          </p:nvPr>
        </p:nvSpPr>
        <p:spPr/>
        <p:txBody>
          <a:bodyPr/>
          <a:lstStyle/>
          <a:p>
            <a:fld id="{7071835E-551D-43E3-A34B-EA8AD7FDC91B}" type="slidenum">
              <a:rPr lang="en-US" smtClean="0"/>
              <a:pPr/>
              <a:t>16</a:t>
            </a:fld>
            <a:endParaRPr lang="en-US"/>
          </a:p>
        </p:txBody>
      </p:sp>
      <p:pic>
        <p:nvPicPr>
          <p:cNvPr id="5" name="Picture 4">
            <a:extLst>
              <a:ext uri="{FF2B5EF4-FFF2-40B4-BE49-F238E27FC236}">
                <a16:creationId xmlns:a16="http://schemas.microsoft.com/office/drawing/2014/main" id="{3B127F9F-A4EE-4DC8-B425-91DD9A08F17C}"/>
              </a:ext>
            </a:extLst>
          </p:cNvPr>
          <p:cNvPicPr>
            <a:picLocks noChangeAspect="1"/>
          </p:cNvPicPr>
          <p:nvPr/>
        </p:nvPicPr>
        <p:blipFill>
          <a:blip r:embed="rId2"/>
          <a:stretch>
            <a:fillRect/>
          </a:stretch>
        </p:blipFill>
        <p:spPr>
          <a:xfrm>
            <a:off x="0" y="609600"/>
            <a:ext cx="9144000" cy="3251638"/>
          </a:xfrm>
          <a:prstGeom prst="rect">
            <a:avLst/>
          </a:prstGeom>
        </p:spPr>
      </p:pic>
      <p:sp>
        <p:nvSpPr>
          <p:cNvPr id="6" name="Rectangle 5">
            <a:extLst>
              <a:ext uri="{FF2B5EF4-FFF2-40B4-BE49-F238E27FC236}">
                <a16:creationId xmlns:a16="http://schemas.microsoft.com/office/drawing/2014/main" id="{C0180636-83D0-45F9-BE8E-040694B4CC84}"/>
              </a:ext>
            </a:extLst>
          </p:cNvPr>
          <p:cNvSpPr/>
          <p:nvPr/>
        </p:nvSpPr>
        <p:spPr>
          <a:xfrm>
            <a:off x="0" y="3837095"/>
            <a:ext cx="9144000" cy="3046988"/>
          </a:xfrm>
          <a:prstGeom prst="rect">
            <a:avLst/>
          </a:prstGeom>
          <a:solidFill>
            <a:schemeClr val="bg1"/>
          </a:solidFill>
        </p:spPr>
        <p:txBody>
          <a:bodyPr wrap="square">
            <a:spAutoFit/>
          </a:bodyPr>
          <a:lstStyle/>
          <a:p>
            <a:pPr algn="l"/>
            <a:r>
              <a:rPr lang="en-US" sz="1600" b="0" dirty="0">
                <a:solidFill>
                  <a:schemeClr val="tx1"/>
                </a:solidFill>
                <a:latin typeface="+mn-lt"/>
              </a:rPr>
              <a:t>By the authority vested in me as President by the Constitution and the laws of the United States of America, it is hereby ordered as follows:</a:t>
            </a:r>
          </a:p>
          <a:p>
            <a:pPr algn="l"/>
            <a:r>
              <a:rPr lang="en-US" sz="1600" b="0" u="sng" dirty="0">
                <a:solidFill>
                  <a:schemeClr val="tx1"/>
                </a:solidFill>
                <a:latin typeface="+mn-lt"/>
              </a:rPr>
              <a:t>Section</a:t>
            </a:r>
            <a:r>
              <a:rPr lang="en-US" sz="1600" b="0" dirty="0">
                <a:solidFill>
                  <a:schemeClr val="tx1"/>
                </a:solidFill>
                <a:latin typeface="+mn-lt"/>
              </a:rPr>
              <a:t> </a:t>
            </a:r>
            <a:r>
              <a:rPr lang="en-US" sz="1600" b="0" u="sng" dirty="0">
                <a:solidFill>
                  <a:schemeClr val="tx1"/>
                </a:solidFill>
                <a:latin typeface="+mn-lt"/>
              </a:rPr>
              <a:t>1</a:t>
            </a:r>
            <a:r>
              <a:rPr lang="en-US" sz="1600" b="0" dirty="0">
                <a:solidFill>
                  <a:schemeClr val="tx1"/>
                </a:solidFill>
                <a:latin typeface="+mn-lt"/>
              </a:rPr>
              <a:t>.  </a:t>
            </a:r>
            <a:r>
              <a:rPr lang="en-US" sz="1600" b="0" u="sng" dirty="0">
                <a:solidFill>
                  <a:schemeClr val="tx1"/>
                </a:solidFill>
                <a:latin typeface="+mn-lt"/>
              </a:rPr>
              <a:t>Purpose</a:t>
            </a:r>
            <a:r>
              <a:rPr lang="en-US" sz="1600" b="0" dirty="0">
                <a:solidFill>
                  <a:schemeClr val="tx1"/>
                </a:solidFill>
                <a:latin typeface="+mn-lt"/>
              </a:rPr>
              <a:t>.  Americans pay more per capita for prescription drugs than residents of any other developed country in the world.  It is unacceptable that Americans pay more for the exact same drugs, often made in the exact same places.  Other countries’ governments regulate drug prices by negotiating with drug manufacturers to secure bargain prices, leaving Americans to make up the difference — effectively subsidizing innovation and lower-cost drugs for the rest of the world.  The Council of Economic Advisers has found that Americans finance much of the biopharmaceutical innovation that the world depends on, allowing foreign governments, many of which are the sole healthcare payers in their respective countries, to enjoy bargain prices for such innovations.  Americans should not bear extra burdens to compensate for the shortfalls that result from the nationalized public healthcare systems of wealthy countries abroad.</a:t>
            </a:r>
            <a:endParaRPr lang="en-US" sz="1600" b="0" i="0" dirty="0">
              <a:solidFill>
                <a:schemeClr val="tx1"/>
              </a:solidFill>
              <a:effectLst/>
              <a:latin typeface="+mn-lt"/>
            </a:endParaRPr>
          </a:p>
        </p:txBody>
      </p:sp>
      <p:sp>
        <p:nvSpPr>
          <p:cNvPr id="7" name="Rectangle 6">
            <a:extLst>
              <a:ext uri="{FF2B5EF4-FFF2-40B4-BE49-F238E27FC236}">
                <a16:creationId xmlns:a16="http://schemas.microsoft.com/office/drawing/2014/main" id="{C98C366C-81E2-4AF3-AACB-9029D5E25852}"/>
              </a:ext>
            </a:extLst>
          </p:cNvPr>
          <p:cNvSpPr/>
          <p:nvPr/>
        </p:nvSpPr>
        <p:spPr>
          <a:xfrm>
            <a:off x="304800" y="1905000"/>
            <a:ext cx="8534400" cy="276999"/>
          </a:xfrm>
          <a:prstGeom prst="rect">
            <a:avLst/>
          </a:prstGeom>
        </p:spPr>
        <p:txBody>
          <a:bodyPr wrap="square">
            <a:spAutoFit/>
          </a:bodyPr>
          <a:lstStyle/>
          <a:p>
            <a:r>
              <a:rPr lang="en-US" sz="1200" b="0" dirty="0"/>
              <a:t>https://www.whitehouse.gov/presidential-actions/executive-order-lowering-drug-prices-putting-america-first/</a:t>
            </a:r>
          </a:p>
        </p:txBody>
      </p:sp>
    </p:spTree>
    <p:extLst>
      <p:ext uri="{BB962C8B-B14F-4D97-AF65-F5344CB8AC3E}">
        <p14:creationId xmlns:p14="http://schemas.microsoft.com/office/powerpoint/2010/main" val="216338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16AC-8201-4B69-BC96-2E69DB8164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037547-6ED3-472E-91F0-EC6FCF21A5B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9686E67-2739-43B5-9C45-B67334464F25}"/>
              </a:ext>
            </a:extLst>
          </p:cNvPr>
          <p:cNvSpPr>
            <a:spLocks noGrp="1"/>
          </p:cNvSpPr>
          <p:nvPr>
            <p:ph type="sldNum" sz="quarter" idx="4"/>
          </p:nvPr>
        </p:nvSpPr>
        <p:spPr/>
        <p:txBody>
          <a:bodyPr/>
          <a:lstStyle/>
          <a:p>
            <a:fld id="{7071835E-551D-43E3-A34B-EA8AD7FDC91B}" type="slidenum">
              <a:rPr lang="en-US" smtClean="0"/>
              <a:pPr/>
              <a:t>17</a:t>
            </a:fld>
            <a:endParaRPr lang="en-US"/>
          </a:p>
        </p:txBody>
      </p:sp>
      <p:pic>
        <p:nvPicPr>
          <p:cNvPr id="5" name="Picture 4">
            <a:extLst>
              <a:ext uri="{FF2B5EF4-FFF2-40B4-BE49-F238E27FC236}">
                <a16:creationId xmlns:a16="http://schemas.microsoft.com/office/drawing/2014/main" id="{4934C44B-D039-461D-AC20-83DF9C2C0A40}"/>
              </a:ext>
            </a:extLst>
          </p:cNvPr>
          <p:cNvPicPr>
            <a:picLocks noChangeAspect="1"/>
          </p:cNvPicPr>
          <p:nvPr/>
        </p:nvPicPr>
        <p:blipFill>
          <a:blip r:embed="rId2"/>
          <a:stretch>
            <a:fillRect/>
          </a:stretch>
        </p:blipFill>
        <p:spPr>
          <a:xfrm>
            <a:off x="0" y="1"/>
            <a:ext cx="9144000" cy="6858000"/>
          </a:xfrm>
          <a:prstGeom prst="rect">
            <a:avLst/>
          </a:prstGeom>
        </p:spPr>
      </p:pic>
      <p:sp>
        <p:nvSpPr>
          <p:cNvPr id="6" name="Rectangle 5">
            <a:extLst>
              <a:ext uri="{FF2B5EF4-FFF2-40B4-BE49-F238E27FC236}">
                <a16:creationId xmlns:a16="http://schemas.microsoft.com/office/drawing/2014/main" id="{59FB330B-6386-4FFF-B573-A67DD0B93D30}"/>
              </a:ext>
            </a:extLst>
          </p:cNvPr>
          <p:cNvSpPr/>
          <p:nvPr/>
        </p:nvSpPr>
        <p:spPr>
          <a:xfrm>
            <a:off x="-381000" y="1015425"/>
            <a:ext cx="7543800" cy="584775"/>
          </a:xfrm>
          <a:prstGeom prst="rect">
            <a:avLst/>
          </a:prstGeom>
        </p:spPr>
        <p:txBody>
          <a:bodyPr wrap="square">
            <a:spAutoFit/>
          </a:bodyPr>
          <a:lstStyle/>
          <a:p>
            <a:r>
              <a:rPr lang="en-US" dirty="0">
                <a:hlinkClick r:id="rId3"/>
              </a:rPr>
              <a:t>https://www.pharmacychecker.com/</a:t>
            </a:r>
            <a:r>
              <a:rPr lang="en-US" dirty="0"/>
              <a:t> </a:t>
            </a:r>
          </a:p>
        </p:txBody>
      </p:sp>
    </p:spTree>
    <p:extLst>
      <p:ext uri="{BB962C8B-B14F-4D97-AF65-F5344CB8AC3E}">
        <p14:creationId xmlns:p14="http://schemas.microsoft.com/office/powerpoint/2010/main" val="410658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7854-C404-4784-8173-106FE53309EA}"/>
              </a:ext>
            </a:extLst>
          </p:cNvPr>
          <p:cNvSpPr>
            <a:spLocks noGrp="1"/>
          </p:cNvSpPr>
          <p:nvPr>
            <p:ph type="title"/>
          </p:nvPr>
        </p:nvSpPr>
        <p:spPr/>
        <p:txBody>
          <a:bodyPr/>
          <a:lstStyle/>
          <a:p>
            <a:r>
              <a:rPr lang="en-US" dirty="0"/>
              <a:t>Comparing drug prices</a:t>
            </a:r>
          </a:p>
        </p:txBody>
      </p:sp>
      <p:sp>
        <p:nvSpPr>
          <p:cNvPr id="3" name="Content Placeholder 2">
            <a:extLst>
              <a:ext uri="{FF2B5EF4-FFF2-40B4-BE49-F238E27FC236}">
                <a16:creationId xmlns:a16="http://schemas.microsoft.com/office/drawing/2014/main" id="{347A8207-FD24-4F72-BA86-AAFE58658142}"/>
              </a:ext>
            </a:extLst>
          </p:cNvPr>
          <p:cNvSpPr>
            <a:spLocks noGrp="1"/>
          </p:cNvSpPr>
          <p:nvPr>
            <p:ph idx="1"/>
          </p:nvPr>
        </p:nvSpPr>
        <p:spPr/>
        <p:txBody>
          <a:bodyPr/>
          <a:lstStyle/>
          <a:p>
            <a:endParaRPr lang="en-US" dirty="0"/>
          </a:p>
          <a:p>
            <a:r>
              <a:rPr lang="en-US" dirty="0">
                <a:hlinkClick r:id="rId2"/>
              </a:rPr>
              <a:t>http://www.bing.com/</a:t>
            </a:r>
            <a:endParaRPr lang="en-US" dirty="0"/>
          </a:p>
          <a:p>
            <a:endParaRPr lang="en-US" dirty="0"/>
          </a:p>
          <a:p>
            <a:endParaRPr lang="en-US" dirty="0"/>
          </a:p>
          <a:p>
            <a:r>
              <a:rPr lang="en-US" dirty="0">
                <a:hlinkClick r:id="rId3"/>
              </a:rPr>
              <a:t>www.google.com</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83D9CE-58DF-44D6-BF98-B0C86456B1B7}"/>
              </a:ext>
            </a:extLst>
          </p:cNvPr>
          <p:cNvSpPr>
            <a:spLocks noGrp="1"/>
          </p:cNvSpPr>
          <p:nvPr>
            <p:ph type="sldNum" sz="quarter" idx="4"/>
          </p:nvPr>
        </p:nvSpPr>
        <p:spPr/>
        <p:txBody>
          <a:bodyPr/>
          <a:lstStyle/>
          <a:p>
            <a:fld id="{7071835E-551D-43E3-A34B-EA8AD7FDC91B}" type="slidenum">
              <a:rPr lang="en-US" smtClean="0"/>
              <a:pPr/>
              <a:t>18</a:t>
            </a:fld>
            <a:endParaRPr lang="en-US"/>
          </a:p>
        </p:txBody>
      </p:sp>
    </p:spTree>
    <p:extLst>
      <p:ext uri="{BB962C8B-B14F-4D97-AF65-F5344CB8AC3E}">
        <p14:creationId xmlns:p14="http://schemas.microsoft.com/office/powerpoint/2010/main" val="128275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8C3A-2591-449A-AB30-3E6D3C8A6838}"/>
              </a:ext>
            </a:extLst>
          </p:cNvPr>
          <p:cNvSpPr>
            <a:spLocks noGrp="1"/>
          </p:cNvSpPr>
          <p:nvPr>
            <p:ph type="title"/>
          </p:nvPr>
        </p:nvSpPr>
        <p:spPr/>
        <p:txBody>
          <a:bodyPr/>
          <a:lstStyle/>
          <a:p>
            <a:r>
              <a:rPr lang="en-US" dirty="0" err="1"/>
              <a:t>Pharmacychecker</a:t>
            </a:r>
            <a:r>
              <a:rPr lang="en-US" dirty="0"/>
              <a:t> files lawsuit</a:t>
            </a:r>
          </a:p>
        </p:txBody>
      </p:sp>
      <p:sp>
        <p:nvSpPr>
          <p:cNvPr id="3" name="Content Placeholder 2">
            <a:extLst>
              <a:ext uri="{FF2B5EF4-FFF2-40B4-BE49-F238E27FC236}">
                <a16:creationId xmlns:a16="http://schemas.microsoft.com/office/drawing/2014/main" id="{5F5D27A5-3CA2-40FB-96F2-E799C8A7B886}"/>
              </a:ext>
            </a:extLst>
          </p:cNvPr>
          <p:cNvSpPr>
            <a:spLocks noGrp="1"/>
          </p:cNvSpPr>
          <p:nvPr>
            <p:ph idx="1"/>
          </p:nvPr>
        </p:nvSpPr>
        <p:spPr/>
        <p:txBody>
          <a:bodyPr/>
          <a:lstStyle/>
          <a:p>
            <a:pPr marL="0" indent="0"/>
            <a:r>
              <a:rPr lang="en-US" sz="1800" dirty="0"/>
              <a:t>‘PharmacyChecker.com brings this action under the Sherman Act, 15 U.S.C.§ 1, for injunctive relief and damages arising from a conspiracy among the defendants—Alliance for Safe Online Pharmacies (ASOP), Center for Safe Internet Pharmacies (CSIP), </a:t>
            </a:r>
            <a:r>
              <a:rPr lang="en-US" sz="1800" dirty="0" err="1"/>
              <a:t>LegitScript</a:t>
            </a:r>
            <a:r>
              <a:rPr lang="en-US" sz="1800" dirty="0"/>
              <a:t>, National Association of Boards of Pharmacy (NABP), and Partnership for Safe Medicines (PSM)—and their constituent members to suppress competition in the markets for online pharmacy verification services and comparative drug pricing information. The defendants, who are a network of overlapping nonprofit organizations and private firms that are funded or backed by pharmaceutical manufacturers and large pharmacy interests, are using shadow regulation—private agreements with key internet gatekeepers—to manipulate and suppress the information available to consumers seeking information about lower-cost, safe prescription medicine. PharmacyChecker.com has now effectively been excluded from the market as a result of the defendants’ shadow regulation.’</a:t>
            </a:r>
          </a:p>
        </p:txBody>
      </p:sp>
      <p:sp>
        <p:nvSpPr>
          <p:cNvPr id="4" name="Slide Number Placeholder 3">
            <a:extLst>
              <a:ext uri="{FF2B5EF4-FFF2-40B4-BE49-F238E27FC236}">
                <a16:creationId xmlns:a16="http://schemas.microsoft.com/office/drawing/2014/main" id="{490AE4BF-33D1-4B81-8B5A-2B588276C1B8}"/>
              </a:ext>
            </a:extLst>
          </p:cNvPr>
          <p:cNvSpPr>
            <a:spLocks noGrp="1"/>
          </p:cNvSpPr>
          <p:nvPr>
            <p:ph type="sldNum" sz="quarter" idx="4"/>
          </p:nvPr>
        </p:nvSpPr>
        <p:spPr/>
        <p:txBody>
          <a:bodyPr/>
          <a:lstStyle/>
          <a:p>
            <a:fld id="{7071835E-551D-43E3-A34B-EA8AD7FDC91B}" type="slidenum">
              <a:rPr lang="en-US" smtClean="0"/>
              <a:pPr/>
              <a:t>19</a:t>
            </a:fld>
            <a:endParaRPr lang="en-US"/>
          </a:p>
        </p:txBody>
      </p:sp>
      <p:sp>
        <p:nvSpPr>
          <p:cNvPr id="5" name="Rectangle 4">
            <a:extLst>
              <a:ext uri="{FF2B5EF4-FFF2-40B4-BE49-F238E27FC236}">
                <a16:creationId xmlns:a16="http://schemas.microsoft.com/office/drawing/2014/main" id="{532F4432-DBA2-429E-BB9B-023BA56BE5A5}"/>
              </a:ext>
            </a:extLst>
          </p:cNvPr>
          <p:cNvSpPr/>
          <p:nvPr/>
        </p:nvSpPr>
        <p:spPr>
          <a:xfrm>
            <a:off x="3821317" y="5942111"/>
            <a:ext cx="5334000" cy="523220"/>
          </a:xfrm>
          <a:prstGeom prst="rect">
            <a:avLst/>
          </a:prstGeom>
        </p:spPr>
        <p:txBody>
          <a:bodyPr wrap="square">
            <a:spAutoFit/>
          </a:bodyPr>
          <a:lstStyle/>
          <a:p>
            <a:pPr algn="r"/>
            <a:r>
              <a:rPr lang="en-US" sz="1400" b="0" dirty="0">
                <a:solidFill>
                  <a:schemeClr val="bg1"/>
                </a:solidFill>
              </a:rPr>
              <a:t>Case 7:19-cv-07577 Document 1 Filed 08/13/19 Page 1 of 46</a:t>
            </a:r>
          </a:p>
          <a:p>
            <a:pPr algn="r"/>
            <a:r>
              <a:rPr lang="en-US" sz="1400" b="0" dirty="0">
                <a:solidFill>
                  <a:schemeClr val="bg1"/>
                </a:solidFill>
              </a:rPr>
              <a:t>https://www.eff.org/document/pharmacychecker-v-nabp-complaint</a:t>
            </a:r>
          </a:p>
        </p:txBody>
      </p:sp>
    </p:spTree>
    <p:extLst>
      <p:ext uri="{BB962C8B-B14F-4D97-AF65-F5344CB8AC3E}">
        <p14:creationId xmlns:p14="http://schemas.microsoft.com/office/powerpoint/2010/main" val="141113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E900-86BF-48A4-A6BE-9189140FB3F0}"/>
              </a:ext>
            </a:extLst>
          </p:cNvPr>
          <p:cNvSpPr>
            <a:spLocks noGrp="1"/>
          </p:cNvSpPr>
          <p:nvPr>
            <p:ph type="title"/>
          </p:nvPr>
        </p:nvSpPr>
        <p:spPr/>
        <p:txBody>
          <a:bodyPr/>
          <a:lstStyle/>
          <a:p>
            <a:r>
              <a:rPr lang="en-US" dirty="0"/>
              <a:t>FDA glossary</a:t>
            </a:r>
          </a:p>
        </p:txBody>
      </p:sp>
      <p:sp>
        <p:nvSpPr>
          <p:cNvPr id="6" name="Content Placeholder 5">
            <a:extLst>
              <a:ext uri="{FF2B5EF4-FFF2-40B4-BE49-F238E27FC236}">
                <a16:creationId xmlns:a16="http://schemas.microsoft.com/office/drawing/2014/main" id="{2B50C1A7-3CEC-4686-B6B1-3AB5F029FD33}"/>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b="1" u="sng" dirty="0"/>
              <a:t>Drug</a:t>
            </a:r>
            <a:r>
              <a:rPr lang="en-US" dirty="0"/>
              <a:t>:</a:t>
            </a:r>
          </a:p>
          <a:p>
            <a:pPr lvl="1">
              <a:buFont typeface="Arial" panose="020B0604020202020204" pitchFamily="34" charset="0"/>
              <a:buChar char="•"/>
            </a:pPr>
            <a:r>
              <a:rPr lang="en-US" sz="2200" dirty="0"/>
              <a:t>A substance recognized by an official pharmacopoeia or formulary.</a:t>
            </a:r>
          </a:p>
        </p:txBody>
      </p:sp>
      <p:sp>
        <p:nvSpPr>
          <p:cNvPr id="4" name="Slide Number Placeholder 3">
            <a:extLst>
              <a:ext uri="{FF2B5EF4-FFF2-40B4-BE49-F238E27FC236}">
                <a16:creationId xmlns:a16="http://schemas.microsoft.com/office/drawing/2014/main" id="{7AB23669-B63F-45B3-BD9B-11DD3040200E}"/>
              </a:ext>
            </a:extLst>
          </p:cNvPr>
          <p:cNvSpPr>
            <a:spLocks noGrp="1"/>
          </p:cNvSpPr>
          <p:nvPr>
            <p:ph type="sldNum" sz="quarter" idx="4"/>
          </p:nvPr>
        </p:nvSpPr>
        <p:spPr/>
        <p:txBody>
          <a:bodyPr/>
          <a:lstStyle/>
          <a:p>
            <a:fld id="{7071835E-551D-43E3-A34B-EA8AD7FDC91B}" type="slidenum">
              <a:rPr lang="en-US" smtClean="0"/>
              <a:pPr/>
              <a:t>2</a:t>
            </a:fld>
            <a:endParaRPr lang="en-US"/>
          </a:p>
        </p:txBody>
      </p:sp>
      <p:sp>
        <p:nvSpPr>
          <p:cNvPr id="7" name="Rectangle 6">
            <a:extLst>
              <a:ext uri="{FF2B5EF4-FFF2-40B4-BE49-F238E27FC236}">
                <a16:creationId xmlns:a16="http://schemas.microsoft.com/office/drawing/2014/main" id="{891228B1-337E-4176-AEEE-3BF4B3B6ABAB}"/>
              </a:ext>
            </a:extLst>
          </p:cNvPr>
          <p:cNvSpPr/>
          <p:nvPr/>
        </p:nvSpPr>
        <p:spPr>
          <a:xfrm>
            <a:off x="2971800" y="2551207"/>
            <a:ext cx="5791200" cy="276999"/>
          </a:xfrm>
          <a:prstGeom prst="rect">
            <a:avLst/>
          </a:prstGeom>
        </p:spPr>
        <p:txBody>
          <a:bodyPr wrap="square">
            <a:spAutoFit/>
          </a:bodyPr>
          <a:lstStyle/>
          <a:p>
            <a:pPr algn="r"/>
            <a:r>
              <a:rPr lang="en-US" sz="1200" b="0" dirty="0">
                <a:solidFill>
                  <a:schemeClr val="bg1"/>
                </a:solidFill>
              </a:rPr>
              <a:t>https://www.fda.gov/drugs/drug-approvals-and-databases/drugsfda-glossary-terms</a:t>
            </a:r>
          </a:p>
        </p:txBody>
      </p:sp>
      <p:pic>
        <p:nvPicPr>
          <p:cNvPr id="8" name="Picture 7">
            <a:extLst>
              <a:ext uri="{FF2B5EF4-FFF2-40B4-BE49-F238E27FC236}">
                <a16:creationId xmlns:a16="http://schemas.microsoft.com/office/drawing/2014/main" id="{1F77276E-5AA7-45FC-B576-224AE800DE40}"/>
              </a:ext>
            </a:extLst>
          </p:cNvPr>
          <p:cNvPicPr>
            <a:picLocks noChangeAspect="1"/>
          </p:cNvPicPr>
          <p:nvPr/>
        </p:nvPicPr>
        <p:blipFill>
          <a:blip r:embed="rId2"/>
          <a:stretch>
            <a:fillRect/>
          </a:stretch>
        </p:blipFill>
        <p:spPr>
          <a:xfrm>
            <a:off x="1562100" y="3066614"/>
            <a:ext cx="6019800" cy="3451127"/>
          </a:xfrm>
          <a:prstGeom prst="rect">
            <a:avLst/>
          </a:prstGeom>
        </p:spPr>
      </p:pic>
      <p:sp>
        <p:nvSpPr>
          <p:cNvPr id="9" name="Rectangle 8">
            <a:extLst>
              <a:ext uri="{FF2B5EF4-FFF2-40B4-BE49-F238E27FC236}">
                <a16:creationId xmlns:a16="http://schemas.microsoft.com/office/drawing/2014/main" id="{CFE7AA1F-1D7F-47EC-A206-01D74BEE0310}"/>
              </a:ext>
            </a:extLst>
          </p:cNvPr>
          <p:cNvSpPr/>
          <p:nvPr/>
        </p:nvSpPr>
        <p:spPr>
          <a:xfrm>
            <a:off x="2476500" y="6517741"/>
            <a:ext cx="4572000" cy="276999"/>
          </a:xfrm>
          <a:prstGeom prst="rect">
            <a:avLst/>
          </a:prstGeom>
        </p:spPr>
        <p:txBody>
          <a:bodyPr>
            <a:spAutoFit/>
          </a:bodyPr>
          <a:lstStyle/>
          <a:p>
            <a:r>
              <a:rPr lang="en-US" sz="1200" b="0" dirty="0">
                <a:solidFill>
                  <a:schemeClr val="bg1"/>
                </a:solidFill>
              </a:rPr>
              <a:t>https://pharmaeducation.net/list-of-pharmacopoeia/</a:t>
            </a:r>
          </a:p>
        </p:txBody>
      </p:sp>
    </p:spTree>
    <p:extLst>
      <p:ext uri="{BB962C8B-B14F-4D97-AF65-F5344CB8AC3E}">
        <p14:creationId xmlns:p14="http://schemas.microsoft.com/office/powerpoint/2010/main" val="23727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AAC1-13FF-40BC-BF48-9BB9BE3FA5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88D012-4400-48AA-8C1F-24B321C598D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DC4877F-7BDF-44D3-9823-4E5D97989EB1}"/>
              </a:ext>
            </a:extLst>
          </p:cNvPr>
          <p:cNvSpPr>
            <a:spLocks noGrp="1"/>
          </p:cNvSpPr>
          <p:nvPr>
            <p:ph type="sldNum" sz="quarter" idx="4"/>
          </p:nvPr>
        </p:nvSpPr>
        <p:spPr/>
        <p:txBody>
          <a:bodyPr/>
          <a:lstStyle/>
          <a:p>
            <a:fld id="{7071835E-551D-43E3-A34B-EA8AD7FDC91B}" type="slidenum">
              <a:rPr lang="en-US" smtClean="0"/>
              <a:pPr/>
              <a:t>20</a:t>
            </a:fld>
            <a:endParaRPr lang="en-US"/>
          </a:p>
        </p:txBody>
      </p:sp>
      <p:pic>
        <p:nvPicPr>
          <p:cNvPr id="5" name="Picture 4">
            <a:extLst>
              <a:ext uri="{FF2B5EF4-FFF2-40B4-BE49-F238E27FC236}">
                <a16:creationId xmlns:a16="http://schemas.microsoft.com/office/drawing/2014/main" id="{A7648059-822B-4780-BF1F-8C1DD83246EE}"/>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Rectangle 5">
            <a:extLst>
              <a:ext uri="{FF2B5EF4-FFF2-40B4-BE49-F238E27FC236}">
                <a16:creationId xmlns:a16="http://schemas.microsoft.com/office/drawing/2014/main" id="{43A1677C-4CEE-4E8B-B3AD-506E4FDEE8F7}"/>
              </a:ext>
            </a:extLst>
          </p:cNvPr>
          <p:cNvSpPr/>
          <p:nvPr/>
        </p:nvSpPr>
        <p:spPr>
          <a:xfrm>
            <a:off x="6019800" y="350065"/>
            <a:ext cx="3124200" cy="246221"/>
          </a:xfrm>
          <a:prstGeom prst="rect">
            <a:avLst/>
          </a:prstGeom>
        </p:spPr>
        <p:txBody>
          <a:bodyPr wrap="square">
            <a:spAutoFit/>
          </a:bodyPr>
          <a:lstStyle/>
          <a:p>
            <a:r>
              <a:rPr lang="en-US" sz="1000" b="0" dirty="0">
                <a:solidFill>
                  <a:schemeClr val="bg1"/>
                </a:solidFill>
              </a:rPr>
              <a:t>https://www.ncbi.nlm.nih.gov/pmc/articles/PMC2677057</a:t>
            </a:r>
          </a:p>
        </p:txBody>
      </p:sp>
    </p:spTree>
    <p:extLst>
      <p:ext uri="{BB962C8B-B14F-4D97-AF65-F5344CB8AC3E}">
        <p14:creationId xmlns:p14="http://schemas.microsoft.com/office/powerpoint/2010/main" val="258235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359E-E359-4268-AA09-EE763A66E454}"/>
              </a:ext>
            </a:extLst>
          </p:cNvPr>
          <p:cNvSpPr>
            <a:spLocks noGrp="1"/>
          </p:cNvSpPr>
          <p:nvPr>
            <p:ph type="title"/>
          </p:nvPr>
        </p:nvSpPr>
        <p:spPr/>
        <p:txBody>
          <a:bodyPr/>
          <a:lstStyle/>
          <a:p>
            <a:r>
              <a:rPr lang="en-US" dirty="0"/>
              <a:t>Assignment A11</a:t>
            </a:r>
          </a:p>
        </p:txBody>
      </p:sp>
      <p:sp>
        <p:nvSpPr>
          <p:cNvPr id="3" name="Content Placeholder 2">
            <a:extLst>
              <a:ext uri="{FF2B5EF4-FFF2-40B4-BE49-F238E27FC236}">
                <a16:creationId xmlns:a16="http://schemas.microsoft.com/office/drawing/2014/main" id="{A0772574-B190-4054-934F-A689E2397263}"/>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2200" dirty="0"/>
              <a:t>Task description:</a:t>
            </a:r>
          </a:p>
          <a:p>
            <a:pPr lvl="1">
              <a:buFont typeface="Arial" panose="020B0604020202020204" pitchFamily="34" charset="0"/>
              <a:buChar char="•"/>
            </a:pPr>
            <a:r>
              <a:rPr lang="en-US" sz="2000" dirty="0"/>
              <a:t>Access </a:t>
            </a:r>
            <a:r>
              <a:rPr lang="en-US" sz="2000" dirty="0">
                <a:hlinkClick r:id="rId2"/>
              </a:rPr>
              <a:t>https://www.pharmacychecker.com/drug-price-comparisons.asp</a:t>
            </a:r>
            <a:r>
              <a:rPr lang="en-US" sz="2000" dirty="0"/>
              <a:t>  (or similar site, e.g. </a:t>
            </a:r>
            <a:r>
              <a:rPr lang="en-US" sz="2000" dirty="0" err="1"/>
              <a:t>GoodRx</a:t>
            </a:r>
            <a:r>
              <a:rPr lang="en-US" sz="2000" dirty="0"/>
              <a:t>, …). </a:t>
            </a:r>
          </a:p>
          <a:p>
            <a:pPr lvl="1">
              <a:buFont typeface="Arial" panose="020B0604020202020204" pitchFamily="34" charset="0"/>
              <a:buChar char="•"/>
            </a:pPr>
            <a:r>
              <a:rPr lang="en-US" sz="2000" dirty="0"/>
              <a:t>Students must perform enough searches on drugs, thereby playing with different drugs, quantities, type </a:t>
            </a:r>
            <a:r>
              <a:rPr lang="en-US" sz="2000"/>
              <a:t>of pharmacy, zip-codes, … to </a:t>
            </a:r>
            <a:r>
              <a:rPr lang="en-US" sz="2000" dirty="0"/>
              <a:t>be able to detect what pricing policies are used by distinct pharmacies and to provide arguments what factors for price setting seem to be used within specific brands of pharmacies.</a:t>
            </a:r>
          </a:p>
          <a:p>
            <a:pPr lvl="1">
              <a:buFont typeface="Arial" panose="020B0604020202020204" pitchFamily="34" charset="0"/>
              <a:buChar char="•"/>
            </a:pPr>
            <a:r>
              <a:rPr lang="en-US" sz="2000" dirty="0"/>
              <a:t>Findings must be documented in an Excel spreadsheet by means of tables and graphs and difficulties encountered and conclusions added below.</a:t>
            </a:r>
          </a:p>
          <a:p>
            <a:pPr lvl="1">
              <a:buFont typeface="Arial" panose="020B0604020202020204" pitchFamily="34" charset="0"/>
              <a:buChar char="•"/>
            </a:pPr>
            <a:r>
              <a:rPr lang="en-US" sz="2000" dirty="0"/>
              <a:t>File submitted must be named ‘A11-XXX.xlsx’ (‘XXX’ replaced by your </a:t>
            </a:r>
            <a:r>
              <a:rPr lang="en-US" sz="2000" dirty="0" err="1"/>
              <a:t>Ubitname</a:t>
            </a:r>
            <a:r>
              <a:rPr lang="en-US" sz="2000" dirty="0"/>
              <a:t>) and be properly formatted.</a:t>
            </a:r>
          </a:p>
          <a:p>
            <a:pPr lvl="1">
              <a:buFont typeface="Arial" panose="020B0604020202020204" pitchFamily="34" charset="0"/>
              <a:buChar char="•"/>
            </a:pPr>
            <a:r>
              <a:rPr lang="en-US" sz="2000" dirty="0"/>
              <a:t>Upload to UB Learns not later than Dec 8, 2021 – 1PM.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8BDC9922-A72E-4E76-871B-C27CB2FA0847}"/>
              </a:ext>
            </a:extLst>
          </p:cNvPr>
          <p:cNvSpPr>
            <a:spLocks noGrp="1"/>
          </p:cNvSpPr>
          <p:nvPr>
            <p:ph type="sldNum" sz="quarter" idx="4"/>
          </p:nvPr>
        </p:nvSpPr>
        <p:spPr/>
        <p:txBody>
          <a:bodyPr/>
          <a:lstStyle/>
          <a:p>
            <a:fld id="{7071835E-551D-43E3-A34B-EA8AD7FDC91B}" type="slidenum">
              <a:rPr lang="en-US" smtClean="0"/>
              <a:pPr/>
              <a:t>21</a:t>
            </a:fld>
            <a:endParaRPr lang="en-US"/>
          </a:p>
        </p:txBody>
      </p:sp>
    </p:spTree>
    <p:extLst>
      <p:ext uri="{BB962C8B-B14F-4D97-AF65-F5344CB8AC3E}">
        <p14:creationId xmlns:p14="http://schemas.microsoft.com/office/powerpoint/2010/main" val="11222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FAC7-E11D-43A0-8CE1-F16E48B98214}"/>
              </a:ext>
            </a:extLst>
          </p:cNvPr>
          <p:cNvSpPr>
            <a:spLocks noGrp="1"/>
          </p:cNvSpPr>
          <p:nvPr>
            <p:ph type="title"/>
          </p:nvPr>
        </p:nvSpPr>
        <p:spPr/>
        <p:txBody>
          <a:bodyPr/>
          <a:lstStyle/>
          <a:p>
            <a:r>
              <a:rPr lang="en-US" dirty="0"/>
              <a:t>Some suggestions for exploring relationships</a:t>
            </a:r>
          </a:p>
        </p:txBody>
      </p:sp>
      <p:sp>
        <p:nvSpPr>
          <p:cNvPr id="3" name="Content Placeholder 2">
            <a:extLst>
              <a:ext uri="{FF2B5EF4-FFF2-40B4-BE49-F238E27FC236}">
                <a16:creationId xmlns:a16="http://schemas.microsoft.com/office/drawing/2014/main" id="{B074EFD0-C1F1-47AC-9853-790EFFEFE239}"/>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hlinkClick r:id="rId2"/>
              </a:rPr>
              <a:t>https://www.drugs.com/medical_conditions.html</a:t>
            </a:r>
            <a:r>
              <a:rPr lang="en-US" dirty="0"/>
              <a:t> </a:t>
            </a:r>
          </a:p>
          <a:p>
            <a:pPr>
              <a:buFont typeface="Arial" panose="020B0604020202020204" pitchFamily="34" charset="0"/>
              <a:buChar char="•"/>
            </a:pPr>
            <a:r>
              <a:rPr lang="en-US" dirty="0">
                <a:hlinkClick r:id="rId3"/>
              </a:rPr>
              <a:t>https://www.irs.gov/statistics/soi-tax-stats-individual-income-tax-statistics-2018-zip-code-data-soi</a:t>
            </a:r>
            <a:r>
              <a:rPr lang="en-US" dirty="0"/>
              <a:t> </a:t>
            </a:r>
          </a:p>
          <a:p>
            <a:pPr>
              <a:buFont typeface="Arial" panose="020B0604020202020204" pitchFamily="34" charset="0"/>
              <a:buChar char="•"/>
            </a:pPr>
            <a:r>
              <a:rPr lang="en-US" dirty="0">
                <a:hlinkClick r:id="rId4"/>
              </a:rPr>
              <a:t>https://www.drugs.com/pharmaceutical-companies.html</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Do not compare generics with brands, but you may compare different brands with the same active ingredient.</a:t>
            </a:r>
          </a:p>
        </p:txBody>
      </p:sp>
      <p:sp>
        <p:nvSpPr>
          <p:cNvPr id="4" name="Slide Number Placeholder 3">
            <a:extLst>
              <a:ext uri="{FF2B5EF4-FFF2-40B4-BE49-F238E27FC236}">
                <a16:creationId xmlns:a16="http://schemas.microsoft.com/office/drawing/2014/main" id="{C2C4D8A8-3CD5-4EC3-A25D-DFE88159662F}"/>
              </a:ext>
            </a:extLst>
          </p:cNvPr>
          <p:cNvSpPr>
            <a:spLocks noGrp="1"/>
          </p:cNvSpPr>
          <p:nvPr>
            <p:ph type="sldNum" sz="quarter" idx="4"/>
          </p:nvPr>
        </p:nvSpPr>
        <p:spPr/>
        <p:txBody>
          <a:bodyPr/>
          <a:lstStyle/>
          <a:p>
            <a:fld id="{7071835E-551D-43E3-A34B-EA8AD7FDC91B}" type="slidenum">
              <a:rPr lang="en-US" smtClean="0"/>
              <a:pPr/>
              <a:t>22</a:t>
            </a:fld>
            <a:endParaRPr lang="en-US"/>
          </a:p>
        </p:txBody>
      </p:sp>
    </p:spTree>
    <p:extLst>
      <p:ext uri="{BB962C8B-B14F-4D97-AF65-F5344CB8AC3E}">
        <p14:creationId xmlns:p14="http://schemas.microsoft.com/office/powerpoint/2010/main" val="388819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32F9-005B-4487-AF6E-99685F99882E}"/>
              </a:ext>
            </a:extLst>
          </p:cNvPr>
          <p:cNvSpPr>
            <a:spLocks noGrp="1"/>
          </p:cNvSpPr>
          <p:nvPr>
            <p:ph type="title"/>
          </p:nvPr>
        </p:nvSpPr>
        <p:spPr/>
        <p:txBody>
          <a:bodyPr/>
          <a:lstStyle/>
          <a:p>
            <a:r>
              <a:rPr lang="en-US" dirty="0"/>
              <a:t>The odd view of librarians</a:t>
            </a:r>
          </a:p>
        </p:txBody>
      </p:sp>
      <p:sp>
        <p:nvSpPr>
          <p:cNvPr id="4" name="Slide Number Placeholder 3">
            <a:extLst>
              <a:ext uri="{FF2B5EF4-FFF2-40B4-BE49-F238E27FC236}">
                <a16:creationId xmlns:a16="http://schemas.microsoft.com/office/drawing/2014/main" id="{62283306-5A84-4DD5-979A-27B68E802D67}"/>
              </a:ext>
            </a:extLst>
          </p:cNvPr>
          <p:cNvSpPr>
            <a:spLocks noGrp="1"/>
          </p:cNvSpPr>
          <p:nvPr>
            <p:ph type="sldNum" sz="quarter" idx="4"/>
          </p:nvPr>
        </p:nvSpPr>
        <p:spPr/>
        <p:txBody>
          <a:bodyPr/>
          <a:lstStyle/>
          <a:p>
            <a:fld id="{7071835E-551D-43E3-A34B-EA8AD7FDC91B}" type="slidenum">
              <a:rPr lang="en-US" smtClean="0"/>
              <a:pPr/>
              <a:t>3</a:t>
            </a:fld>
            <a:endParaRPr lang="en-US"/>
          </a:p>
        </p:txBody>
      </p:sp>
      <p:pic>
        <p:nvPicPr>
          <p:cNvPr id="5" name="Picture 4">
            <a:extLst>
              <a:ext uri="{FF2B5EF4-FFF2-40B4-BE49-F238E27FC236}">
                <a16:creationId xmlns:a16="http://schemas.microsoft.com/office/drawing/2014/main" id="{8083772C-9132-48E8-99D0-70847BAD9D79}"/>
              </a:ext>
            </a:extLst>
          </p:cNvPr>
          <p:cNvPicPr>
            <a:picLocks noChangeAspect="1"/>
          </p:cNvPicPr>
          <p:nvPr/>
        </p:nvPicPr>
        <p:blipFill>
          <a:blip r:embed="rId2"/>
          <a:stretch>
            <a:fillRect/>
          </a:stretch>
        </p:blipFill>
        <p:spPr>
          <a:xfrm>
            <a:off x="599549" y="1528835"/>
            <a:ext cx="8097302" cy="4867500"/>
          </a:xfrm>
          <a:prstGeom prst="rect">
            <a:avLst/>
          </a:prstGeom>
        </p:spPr>
      </p:pic>
      <p:sp>
        <p:nvSpPr>
          <p:cNvPr id="6" name="Rectangle 5">
            <a:extLst>
              <a:ext uri="{FF2B5EF4-FFF2-40B4-BE49-F238E27FC236}">
                <a16:creationId xmlns:a16="http://schemas.microsoft.com/office/drawing/2014/main" id="{50A61BBD-C97F-435B-A022-593235D7485B}"/>
              </a:ext>
            </a:extLst>
          </p:cNvPr>
          <p:cNvSpPr/>
          <p:nvPr/>
        </p:nvSpPr>
        <p:spPr>
          <a:xfrm>
            <a:off x="475306" y="6396335"/>
            <a:ext cx="8305800" cy="461665"/>
          </a:xfrm>
          <a:prstGeom prst="rect">
            <a:avLst/>
          </a:prstGeom>
        </p:spPr>
        <p:txBody>
          <a:bodyPr wrap="square">
            <a:spAutoFit/>
          </a:bodyPr>
          <a:lstStyle/>
          <a:p>
            <a:r>
              <a:rPr lang="en-US" sz="1200" b="0" dirty="0">
                <a:solidFill>
                  <a:schemeClr val="bg1"/>
                </a:solidFill>
              </a:rPr>
              <a:t>https://www.nlm.nih.gov/research/umls/rxnorm/docs/techdoc.html#:~:text=RxNorm%2C%20a%20standardized%20nomenclature%20for,ingredients%2C%20strengths%2C%20and%20form.</a:t>
            </a:r>
          </a:p>
        </p:txBody>
      </p:sp>
      <p:sp>
        <p:nvSpPr>
          <p:cNvPr id="7" name="Rectangle: Rounded Corners 6">
            <a:extLst>
              <a:ext uri="{FF2B5EF4-FFF2-40B4-BE49-F238E27FC236}">
                <a16:creationId xmlns:a16="http://schemas.microsoft.com/office/drawing/2014/main" id="{58E1CAF5-A5CA-410B-B3C9-E271052F6E34}"/>
              </a:ext>
            </a:extLst>
          </p:cNvPr>
          <p:cNvSpPr/>
          <p:nvPr/>
        </p:nvSpPr>
        <p:spPr bwMode="auto">
          <a:xfrm>
            <a:off x="3581400" y="5410200"/>
            <a:ext cx="5029200" cy="304800"/>
          </a:xfrm>
          <a:prstGeom prst="roundRect">
            <a:avLst>
              <a:gd name="adj" fmla="val 0"/>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F8769EC1-D66C-4C11-A541-05005A8F391F}"/>
              </a:ext>
            </a:extLst>
          </p:cNvPr>
          <p:cNvSpPr/>
          <p:nvPr/>
        </p:nvSpPr>
        <p:spPr bwMode="auto">
          <a:xfrm>
            <a:off x="665698" y="5715000"/>
            <a:ext cx="7944902" cy="609600"/>
          </a:xfrm>
          <a:prstGeom prst="roundRect">
            <a:avLst>
              <a:gd name="adj" fmla="val 0"/>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3236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E900-86BF-48A4-A6BE-9189140FB3F0}"/>
              </a:ext>
            </a:extLst>
          </p:cNvPr>
          <p:cNvSpPr>
            <a:spLocks noGrp="1"/>
          </p:cNvSpPr>
          <p:nvPr>
            <p:ph type="title"/>
          </p:nvPr>
        </p:nvSpPr>
        <p:spPr/>
        <p:txBody>
          <a:bodyPr/>
          <a:lstStyle/>
          <a:p>
            <a:r>
              <a:rPr lang="en-US" dirty="0"/>
              <a:t>FDA glossary</a:t>
            </a:r>
          </a:p>
        </p:txBody>
      </p:sp>
      <p:sp>
        <p:nvSpPr>
          <p:cNvPr id="6" name="Content Placeholder 5">
            <a:extLst>
              <a:ext uri="{FF2B5EF4-FFF2-40B4-BE49-F238E27FC236}">
                <a16:creationId xmlns:a16="http://schemas.microsoft.com/office/drawing/2014/main" id="{2B50C1A7-3CEC-4686-B6B1-3AB5F029FD33}"/>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b="1" u="sng" dirty="0"/>
              <a:t>Drug</a:t>
            </a:r>
            <a:r>
              <a:rPr lang="en-US" dirty="0"/>
              <a:t>:</a:t>
            </a:r>
          </a:p>
          <a:p>
            <a:pPr lvl="1">
              <a:buFont typeface="Arial" panose="020B0604020202020204" pitchFamily="34" charset="0"/>
              <a:buChar char="•"/>
            </a:pPr>
            <a:r>
              <a:rPr lang="en-US" sz="2200" dirty="0"/>
              <a:t>A substance recognized by an official pharmacopoeia or formulary.</a:t>
            </a:r>
          </a:p>
          <a:p>
            <a:pPr lvl="1">
              <a:buFont typeface="Arial" panose="020B0604020202020204" pitchFamily="34" charset="0"/>
              <a:buChar char="•"/>
            </a:pPr>
            <a:r>
              <a:rPr lang="en-US" sz="2200" dirty="0"/>
              <a:t>A substance intended for use in the diagnosis, cure, mitigation, treatment, or prevention of disease.</a:t>
            </a:r>
          </a:p>
          <a:p>
            <a:pPr lvl="1">
              <a:buFont typeface="Arial" panose="020B0604020202020204" pitchFamily="34" charset="0"/>
              <a:buChar char="•"/>
            </a:pPr>
            <a:r>
              <a:rPr lang="en-US" sz="2200" dirty="0"/>
              <a:t>A substance (other than food) intended to affect the structure or any function of the body.</a:t>
            </a:r>
          </a:p>
          <a:p>
            <a:pPr lvl="1">
              <a:buFont typeface="Arial" panose="020B0604020202020204" pitchFamily="34" charset="0"/>
              <a:buChar char="•"/>
            </a:pPr>
            <a:r>
              <a:rPr lang="en-US" sz="2200" dirty="0"/>
              <a:t>A substance intended for use as a component of a medicine but not a device or a component, part or accessory of a device.</a:t>
            </a:r>
          </a:p>
          <a:p>
            <a:pPr>
              <a:buFont typeface="Arial" panose="020B0604020202020204" pitchFamily="34" charset="0"/>
              <a:buChar char="•"/>
            </a:pPr>
            <a:r>
              <a:rPr lang="en-US" b="1" u="sng" dirty="0"/>
              <a:t>Drug Product</a:t>
            </a:r>
            <a:r>
              <a:rPr lang="en-US" dirty="0"/>
              <a:t>:</a:t>
            </a:r>
          </a:p>
          <a:p>
            <a:pPr lvl="1">
              <a:buFont typeface="Arial" panose="020B0604020202020204" pitchFamily="34" charset="0"/>
              <a:buChar char="•"/>
            </a:pPr>
            <a:r>
              <a:rPr lang="en-US" sz="2200" dirty="0"/>
              <a:t>The finished dosage form that contains a drug substance, generally, but not necessarily in association with other active or inactive ingredients.</a:t>
            </a:r>
          </a:p>
        </p:txBody>
      </p:sp>
      <p:sp>
        <p:nvSpPr>
          <p:cNvPr id="4" name="Slide Number Placeholder 3">
            <a:extLst>
              <a:ext uri="{FF2B5EF4-FFF2-40B4-BE49-F238E27FC236}">
                <a16:creationId xmlns:a16="http://schemas.microsoft.com/office/drawing/2014/main" id="{7AB23669-B63F-45B3-BD9B-11DD3040200E}"/>
              </a:ext>
            </a:extLst>
          </p:cNvPr>
          <p:cNvSpPr>
            <a:spLocks noGrp="1"/>
          </p:cNvSpPr>
          <p:nvPr>
            <p:ph type="sldNum" sz="quarter" idx="4"/>
          </p:nvPr>
        </p:nvSpPr>
        <p:spPr/>
        <p:txBody>
          <a:bodyPr/>
          <a:lstStyle/>
          <a:p>
            <a:fld id="{7071835E-551D-43E3-A34B-EA8AD7FDC91B}" type="slidenum">
              <a:rPr lang="en-US" smtClean="0"/>
              <a:pPr/>
              <a:t>4</a:t>
            </a:fld>
            <a:endParaRPr lang="en-US"/>
          </a:p>
        </p:txBody>
      </p:sp>
      <p:sp>
        <p:nvSpPr>
          <p:cNvPr id="7" name="Rectangle 6">
            <a:extLst>
              <a:ext uri="{FF2B5EF4-FFF2-40B4-BE49-F238E27FC236}">
                <a16:creationId xmlns:a16="http://schemas.microsoft.com/office/drawing/2014/main" id="{891228B1-337E-4176-AEEE-3BF4B3B6ABAB}"/>
              </a:ext>
            </a:extLst>
          </p:cNvPr>
          <p:cNvSpPr/>
          <p:nvPr/>
        </p:nvSpPr>
        <p:spPr>
          <a:xfrm>
            <a:off x="3276600" y="6553200"/>
            <a:ext cx="5791200" cy="276999"/>
          </a:xfrm>
          <a:prstGeom prst="rect">
            <a:avLst/>
          </a:prstGeom>
        </p:spPr>
        <p:txBody>
          <a:bodyPr wrap="square">
            <a:spAutoFit/>
          </a:bodyPr>
          <a:lstStyle/>
          <a:p>
            <a:pPr algn="r"/>
            <a:r>
              <a:rPr lang="en-US" sz="1200" b="0" dirty="0">
                <a:solidFill>
                  <a:schemeClr val="bg1"/>
                </a:solidFill>
              </a:rPr>
              <a:t>https://www.fda.gov/drugs/drug-approvals-and-databases/drugsfda-glossary-terms</a:t>
            </a:r>
          </a:p>
        </p:txBody>
      </p:sp>
    </p:spTree>
    <p:extLst>
      <p:ext uri="{BB962C8B-B14F-4D97-AF65-F5344CB8AC3E}">
        <p14:creationId xmlns:p14="http://schemas.microsoft.com/office/powerpoint/2010/main" val="33894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324E-AAD0-48A9-A001-325A1C12AD3C}"/>
              </a:ext>
            </a:extLst>
          </p:cNvPr>
          <p:cNvSpPr>
            <a:spLocks noGrp="1"/>
          </p:cNvSpPr>
          <p:nvPr>
            <p:ph type="title"/>
          </p:nvPr>
        </p:nvSpPr>
        <p:spPr/>
        <p:txBody>
          <a:bodyPr/>
          <a:lstStyle/>
          <a:p>
            <a:r>
              <a:rPr lang="en-US" dirty="0"/>
              <a:t>FDA legal definition</a:t>
            </a:r>
          </a:p>
        </p:txBody>
      </p:sp>
      <p:sp>
        <p:nvSpPr>
          <p:cNvPr id="3" name="Content Placeholder 2">
            <a:extLst>
              <a:ext uri="{FF2B5EF4-FFF2-40B4-BE49-F238E27FC236}">
                <a16:creationId xmlns:a16="http://schemas.microsoft.com/office/drawing/2014/main" id="{8E141784-C79C-4D98-8EA3-AA5F73273313}"/>
              </a:ext>
            </a:extLst>
          </p:cNvPr>
          <p:cNvSpPr>
            <a:spLocks noGrp="1"/>
          </p:cNvSpPr>
          <p:nvPr>
            <p:ph idx="1"/>
          </p:nvPr>
        </p:nvSpPr>
        <p:spPr/>
        <p:txBody>
          <a:bodyPr/>
          <a:lstStyle/>
          <a:p>
            <a:pPr>
              <a:buFont typeface="Arial" panose="020B0604020202020204" pitchFamily="34" charset="0"/>
              <a:buChar char="•"/>
            </a:pPr>
            <a:r>
              <a:rPr lang="en-US" b="1" u="sng" dirty="0"/>
              <a:t>Drug substance</a:t>
            </a:r>
            <a:r>
              <a:rPr lang="en-US" dirty="0"/>
              <a:t>:</a:t>
            </a:r>
          </a:p>
          <a:p>
            <a:pPr lvl="1">
              <a:buFont typeface="Arial" panose="020B0604020202020204" pitchFamily="34" charset="0"/>
              <a:buChar char="•"/>
            </a:pPr>
            <a:r>
              <a:rPr lang="en-US" sz="2200" dirty="0"/>
              <a:t>an active ingredient that is intended to furnish pharmacological activity or other direct effect in the diagnosis, cure, mitigation, treatment, or prevention of disease or to affect the structure or any function of the human body, but does not include intermediates use in the synthesis of such ingredient. </a:t>
            </a:r>
          </a:p>
          <a:p>
            <a:pPr>
              <a:buFont typeface="Arial" panose="020B0604020202020204" pitchFamily="34" charset="0"/>
              <a:buChar char="•"/>
            </a:pPr>
            <a:r>
              <a:rPr lang="en-US" b="1" u="sng" dirty="0"/>
              <a:t>Drug product</a:t>
            </a:r>
            <a:r>
              <a:rPr lang="en-US" dirty="0"/>
              <a:t>:</a:t>
            </a:r>
          </a:p>
          <a:p>
            <a:pPr lvl="1">
              <a:buFont typeface="Arial" panose="020B0604020202020204" pitchFamily="34" charset="0"/>
              <a:buChar char="•"/>
            </a:pPr>
            <a:r>
              <a:rPr lang="en-US" sz="2200" dirty="0"/>
              <a:t>a finished dosage form, for example, tablet, capsule, or solution, that contains a drug substance, generally, but not necessarily, in association with one or more other ingredients.</a:t>
            </a:r>
          </a:p>
        </p:txBody>
      </p:sp>
      <p:sp>
        <p:nvSpPr>
          <p:cNvPr id="4" name="Slide Number Placeholder 3">
            <a:extLst>
              <a:ext uri="{FF2B5EF4-FFF2-40B4-BE49-F238E27FC236}">
                <a16:creationId xmlns:a16="http://schemas.microsoft.com/office/drawing/2014/main" id="{D7F4A3A6-09C3-4116-B566-B2AB659D7326}"/>
              </a:ext>
            </a:extLst>
          </p:cNvPr>
          <p:cNvSpPr>
            <a:spLocks noGrp="1"/>
          </p:cNvSpPr>
          <p:nvPr>
            <p:ph type="sldNum" sz="quarter" idx="4"/>
          </p:nvPr>
        </p:nvSpPr>
        <p:spPr/>
        <p:txBody>
          <a:bodyPr/>
          <a:lstStyle/>
          <a:p>
            <a:fld id="{7071835E-551D-43E3-A34B-EA8AD7FDC91B}" type="slidenum">
              <a:rPr lang="en-US" smtClean="0"/>
              <a:pPr/>
              <a:t>5</a:t>
            </a:fld>
            <a:endParaRPr lang="en-US"/>
          </a:p>
        </p:txBody>
      </p:sp>
      <p:sp>
        <p:nvSpPr>
          <p:cNvPr id="5" name="Rectangle 4">
            <a:extLst>
              <a:ext uri="{FF2B5EF4-FFF2-40B4-BE49-F238E27FC236}">
                <a16:creationId xmlns:a16="http://schemas.microsoft.com/office/drawing/2014/main" id="{C0A4F6B2-2502-4745-B3B2-B252208EC1AE}"/>
              </a:ext>
            </a:extLst>
          </p:cNvPr>
          <p:cNvSpPr/>
          <p:nvPr/>
        </p:nvSpPr>
        <p:spPr>
          <a:xfrm>
            <a:off x="1981200" y="6553200"/>
            <a:ext cx="7086600" cy="276999"/>
          </a:xfrm>
          <a:prstGeom prst="rect">
            <a:avLst/>
          </a:prstGeom>
        </p:spPr>
        <p:txBody>
          <a:bodyPr wrap="square">
            <a:spAutoFit/>
          </a:bodyPr>
          <a:lstStyle/>
          <a:p>
            <a:pPr algn="r"/>
            <a:r>
              <a:rPr lang="en-US" sz="1200" b="0" dirty="0">
                <a:solidFill>
                  <a:schemeClr val="bg1"/>
                </a:solidFill>
              </a:rPr>
              <a:t>https://www.govinfo.gov/content/pkg/CFR-2012-title21-vol5/pdf/CFR-2012-title21-vol5-part314.pdf</a:t>
            </a:r>
          </a:p>
        </p:txBody>
      </p:sp>
    </p:spTree>
    <p:extLst>
      <p:ext uri="{BB962C8B-B14F-4D97-AF65-F5344CB8AC3E}">
        <p14:creationId xmlns:p14="http://schemas.microsoft.com/office/powerpoint/2010/main" val="14540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C6AF-5B66-451E-AFB8-A667FA760FAD}"/>
              </a:ext>
            </a:extLst>
          </p:cNvPr>
          <p:cNvSpPr>
            <a:spLocks noGrp="1"/>
          </p:cNvSpPr>
          <p:nvPr>
            <p:ph type="title"/>
          </p:nvPr>
        </p:nvSpPr>
        <p:spPr>
          <a:xfrm>
            <a:off x="230109" y="493412"/>
            <a:ext cx="8686800" cy="762000"/>
          </a:xfrm>
        </p:spPr>
        <p:txBody>
          <a:bodyPr/>
          <a:lstStyle/>
          <a:p>
            <a:r>
              <a:rPr lang="en-US" dirty="0"/>
              <a:t>Drug prices on the rise: insulin</a:t>
            </a:r>
          </a:p>
        </p:txBody>
      </p:sp>
      <p:sp>
        <p:nvSpPr>
          <p:cNvPr id="3" name="Content Placeholder 2">
            <a:extLst>
              <a:ext uri="{FF2B5EF4-FFF2-40B4-BE49-F238E27FC236}">
                <a16:creationId xmlns:a16="http://schemas.microsoft.com/office/drawing/2014/main" id="{1CCFFB89-FC94-49C7-99C4-295A012FDD1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6BE063C-D99B-4E90-B956-2E5A693A94E0}"/>
              </a:ext>
            </a:extLst>
          </p:cNvPr>
          <p:cNvSpPr>
            <a:spLocks noGrp="1"/>
          </p:cNvSpPr>
          <p:nvPr>
            <p:ph type="sldNum" sz="quarter" idx="4"/>
          </p:nvPr>
        </p:nvSpPr>
        <p:spPr/>
        <p:txBody>
          <a:bodyPr/>
          <a:lstStyle/>
          <a:p>
            <a:fld id="{7071835E-551D-43E3-A34B-EA8AD7FDC91B}" type="slidenum">
              <a:rPr lang="en-US" smtClean="0"/>
              <a:pPr/>
              <a:t>6</a:t>
            </a:fld>
            <a:endParaRPr lang="en-US"/>
          </a:p>
        </p:txBody>
      </p:sp>
      <p:pic>
        <p:nvPicPr>
          <p:cNvPr id="360450" name="Picture 2" descr="https://www.americanactionforum.org/wp-content/uploads/2020/03/insulin-avg-price.png">
            <a:extLst>
              <a:ext uri="{FF2B5EF4-FFF2-40B4-BE49-F238E27FC236}">
                <a16:creationId xmlns:a16="http://schemas.microsoft.com/office/drawing/2014/main" id="{DE0FC483-8038-4587-BF92-2DB007FC1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144000" cy="57292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ACF80E-76F3-4543-8E06-384677943F7A}"/>
              </a:ext>
            </a:extLst>
          </p:cNvPr>
          <p:cNvSpPr/>
          <p:nvPr/>
        </p:nvSpPr>
        <p:spPr>
          <a:xfrm>
            <a:off x="3048000" y="6553200"/>
            <a:ext cx="6096000" cy="276999"/>
          </a:xfrm>
          <a:prstGeom prst="rect">
            <a:avLst/>
          </a:prstGeom>
        </p:spPr>
        <p:txBody>
          <a:bodyPr wrap="square">
            <a:spAutoFit/>
          </a:bodyPr>
          <a:lstStyle/>
          <a:p>
            <a:pPr algn="r"/>
            <a:r>
              <a:rPr lang="en-US" sz="1200" b="0" dirty="0"/>
              <a:t>https://www.americanactionforum.org/research/insulin-cost-and-pricing-trends/</a:t>
            </a:r>
          </a:p>
        </p:txBody>
      </p:sp>
    </p:spTree>
    <p:extLst>
      <p:ext uri="{BB962C8B-B14F-4D97-AF65-F5344CB8AC3E}">
        <p14:creationId xmlns:p14="http://schemas.microsoft.com/office/powerpoint/2010/main" val="364798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558F-C5FB-4868-8839-A9BDAD2295EC}"/>
              </a:ext>
            </a:extLst>
          </p:cNvPr>
          <p:cNvSpPr>
            <a:spLocks noGrp="1"/>
          </p:cNvSpPr>
          <p:nvPr>
            <p:ph type="title"/>
          </p:nvPr>
        </p:nvSpPr>
        <p:spPr/>
        <p:txBody>
          <a:bodyPr/>
          <a:lstStyle/>
          <a:p>
            <a:r>
              <a:rPr lang="en-US" dirty="0"/>
              <a:t>Drug prices versus inflation</a:t>
            </a:r>
          </a:p>
        </p:txBody>
      </p:sp>
      <p:sp>
        <p:nvSpPr>
          <p:cNvPr id="3" name="Content Placeholder 2">
            <a:extLst>
              <a:ext uri="{FF2B5EF4-FFF2-40B4-BE49-F238E27FC236}">
                <a16:creationId xmlns:a16="http://schemas.microsoft.com/office/drawing/2014/main" id="{8A2A1ED2-4FAF-4B12-B152-ED5003FE213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716035B-2F3E-41A0-AABE-6882F69284CE}"/>
              </a:ext>
            </a:extLst>
          </p:cNvPr>
          <p:cNvSpPr>
            <a:spLocks noGrp="1"/>
          </p:cNvSpPr>
          <p:nvPr>
            <p:ph type="sldNum" sz="quarter" idx="4"/>
          </p:nvPr>
        </p:nvSpPr>
        <p:spPr/>
        <p:txBody>
          <a:bodyPr/>
          <a:lstStyle/>
          <a:p>
            <a:fld id="{7071835E-551D-43E3-A34B-EA8AD7FDC91B}" type="slidenum">
              <a:rPr lang="en-US" smtClean="0"/>
              <a:pPr/>
              <a:t>7</a:t>
            </a:fld>
            <a:endParaRPr lang="en-US"/>
          </a:p>
        </p:txBody>
      </p:sp>
      <p:pic>
        <p:nvPicPr>
          <p:cNvPr id="362498" name="Picture 2" descr="Image">
            <a:extLst>
              <a:ext uri="{FF2B5EF4-FFF2-40B4-BE49-F238E27FC236}">
                <a16:creationId xmlns:a16="http://schemas.microsoft.com/office/drawing/2014/main" id="{3A7944BB-598B-4563-BD88-CB262C8F3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0549"/>
            <a:ext cx="9144000" cy="5147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F81ECD-D559-4C44-865A-ABB0D3FAD19C}"/>
              </a:ext>
            </a:extLst>
          </p:cNvPr>
          <p:cNvSpPr/>
          <p:nvPr/>
        </p:nvSpPr>
        <p:spPr>
          <a:xfrm>
            <a:off x="2209800" y="1323201"/>
            <a:ext cx="4572000" cy="276999"/>
          </a:xfrm>
          <a:prstGeom prst="rect">
            <a:avLst/>
          </a:prstGeom>
        </p:spPr>
        <p:txBody>
          <a:bodyPr>
            <a:spAutoFit/>
          </a:bodyPr>
          <a:lstStyle/>
          <a:p>
            <a:r>
              <a:rPr lang="en-US" sz="1200" b="0" dirty="0">
                <a:solidFill>
                  <a:schemeClr val="bg1"/>
                </a:solidFill>
              </a:rPr>
              <a:t>https://www.nap.edu/read/24946/chapter/5#76</a:t>
            </a:r>
          </a:p>
        </p:txBody>
      </p:sp>
      <p:sp>
        <p:nvSpPr>
          <p:cNvPr id="6" name="Oval 5">
            <a:extLst>
              <a:ext uri="{FF2B5EF4-FFF2-40B4-BE49-F238E27FC236}">
                <a16:creationId xmlns:a16="http://schemas.microsoft.com/office/drawing/2014/main" id="{2FF8332D-30E2-4543-B444-04548799DE13}"/>
              </a:ext>
            </a:extLst>
          </p:cNvPr>
          <p:cNvSpPr/>
          <p:nvPr/>
        </p:nvSpPr>
        <p:spPr bwMode="auto">
          <a:xfrm>
            <a:off x="1828800" y="1905000"/>
            <a:ext cx="1295400" cy="457200"/>
          </a:xfrm>
          <a:prstGeom prst="ellipse">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50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AFB5-3F82-4B42-AC1C-C2A0EAA9EC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62A510-3DBA-4F56-A81D-322A71F6A3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45BC184-DD69-4FF6-BD0F-CD94A540E5FA}"/>
              </a:ext>
            </a:extLst>
          </p:cNvPr>
          <p:cNvSpPr>
            <a:spLocks noGrp="1"/>
          </p:cNvSpPr>
          <p:nvPr>
            <p:ph type="sldNum" sz="quarter" idx="4"/>
          </p:nvPr>
        </p:nvSpPr>
        <p:spPr/>
        <p:txBody>
          <a:bodyPr/>
          <a:lstStyle/>
          <a:p>
            <a:fld id="{7071835E-551D-43E3-A34B-EA8AD7FDC91B}" type="slidenum">
              <a:rPr lang="en-US" smtClean="0"/>
              <a:pPr/>
              <a:t>8</a:t>
            </a:fld>
            <a:endParaRPr lang="en-US"/>
          </a:p>
        </p:txBody>
      </p:sp>
      <p:pic>
        <p:nvPicPr>
          <p:cNvPr id="364546" name="Picture 2" descr="Cost gap widens between brand-name, generic drugs | The Hospitalist">
            <a:extLst>
              <a:ext uri="{FF2B5EF4-FFF2-40B4-BE49-F238E27FC236}">
                <a16:creationId xmlns:a16="http://schemas.microsoft.com/office/drawing/2014/main" id="{7BDD4648-1615-4550-9BDC-7E24E977E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 y="533400"/>
            <a:ext cx="9151545" cy="632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C88A6A-25FE-4F13-82B3-DFC8A46E4F84}"/>
              </a:ext>
            </a:extLst>
          </p:cNvPr>
          <p:cNvSpPr/>
          <p:nvPr/>
        </p:nvSpPr>
        <p:spPr>
          <a:xfrm>
            <a:off x="-1" y="6581001"/>
            <a:ext cx="9143999" cy="276999"/>
          </a:xfrm>
          <a:prstGeom prst="rect">
            <a:avLst/>
          </a:prstGeom>
        </p:spPr>
        <p:txBody>
          <a:bodyPr wrap="square">
            <a:spAutoFit/>
          </a:bodyPr>
          <a:lstStyle/>
          <a:p>
            <a:r>
              <a:rPr lang="en-US" sz="1200" dirty="0"/>
              <a:t>https://www.the-hospitalist.org/hospitalist/article/198828/business-medicine/cost-gap-widens-between-brand-name-generic-drugs</a:t>
            </a:r>
          </a:p>
        </p:txBody>
      </p:sp>
    </p:spTree>
    <p:extLst>
      <p:ext uri="{BB962C8B-B14F-4D97-AF65-F5344CB8AC3E}">
        <p14:creationId xmlns:p14="http://schemas.microsoft.com/office/powerpoint/2010/main" val="317112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BFD1-A240-4095-8EB9-3E1EC7DBF8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95041B-6BCC-4883-A4E9-B28AD5C508E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9B8579F-4DB0-4464-A07D-729DC273CC39}"/>
              </a:ext>
            </a:extLst>
          </p:cNvPr>
          <p:cNvSpPr>
            <a:spLocks noGrp="1"/>
          </p:cNvSpPr>
          <p:nvPr>
            <p:ph type="sldNum" sz="quarter" idx="4"/>
          </p:nvPr>
        </p:nvSpPr>
        <p:spPr/>
        <p:txBody>
          <a:bodyPr/>
          <a:lstStyle/>
          <a:p>
            <a:fld id="{7071835E-551D-43E3-A34B-EA8AD7FDC91B}" type="slidenum">
              <a:rPr lang="en-US" smtClean="0"/>
              <a:pPr/>
              <a:t>9</a:t>
            </a:fld>
            <a:endParaRPr lang="en-US"/>
          </a:p>
        </p:txBody>
      </p:sp>
      <p:pic>
        <p:nvPicPr>
          <p:cNvPr id="5" name="Picture 4">
            <a:extLst>
              <a:ext uri="{FF2B5EF4-FFF2-40B4-BE49-F238E27FC236}">
                <a16:creationId xmlns:a16="http://schemas.microsoft.com/office/drawing/2014/main" id="{AE5675C8-177E-498C-A643-B13473829DC6}"/>
              </a:ext>
            </a:extLst>
          </p:cNvPr>
          <p:cNvPicPr>
            <a:picLocks noChangeAspect="1"/>
          </p:cNvPicPr>
          <p:nvPr/>
        </p:nvPicPr>
        <p:blipFill>
          <a:blip r:embed="rId2"/>
          <a:stretch>
            <a:fillRect/>
          </a:stretch>
        </p:blipFill>
        <p:spPr>
          <a:xfrm>
            <a:off x="0" y="609601"/>
            <a:ext cx="9144000" cy="6248400"/>
          </a:xfrm>
          <a:prstGeom prst="rect">
            <a:avLst/>
          </a:prstGeom>
        </p:spPr>
      </p:pic>
    </p:spTree>
    <p:extLst>
      <p:ext uri="{BB962C8B-B14F-4D97-AF65-F5344CB8AC3E}">
        <p14:creationId xmlns:p14="http://schemas.microsoft.com/office/powerpoint/2010/main" val="1798526532"/>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41552</TotalTime>
  <Words>1284</Words>
  <Application>Microsoft Office PowerPoint</Application>
  <PresentationFormat>On-screen Show (4:3)</PresentationFormat>
  <Paragraphs>108</Paragraphs>
  <Slides>22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Batang</vt:lpstr>
      <vt:lpstr>ＭＳ 明朝</vt:lpstr>
      <vt:lpstr>ＭＳ Ｐゴシック</vt:lpstr>
      <vt:lpstr>-apple-system</vt:lpstr>
      <vt:lpstr>Arial</vt:lpstr>
      <vt:lpstr>Georgia</vt:lpstr>
      <vt:lpstr>Times</vt:lpstr>
      <vt:lpstr>Times New Roman</vt:lpstr>
      <vt:lpstr>Trebuchet MS</vt:lpstr>
      <vt:lpstr>Verdana</vt:lpstr>
      <vt:lpstr>2014-Indianapolis</vt:lpstr>
      <vt:lpstr>Photo Editor-foto</vt:lpstr>
      <vt:lpstr>What makes a chemical compound a medicinal drug?  Why are (some) drugs so expensive?  Lecture in BMI199: What is Biomedical Informatics? Dec 3, 2021 online, University at Buffalo</vt:lpstr>
      <vt:lpstr>FDA glossary</vt:lpstr>
      <vt:lpstr>The odd view of librarians</vt:lpstr>
      <vt:lpstr>FDA glossary</vt:lpstr>
      <vt:lpstr>FDA legal definition</vt:lpstr>
      <vt:lpstr>Drug prices on the rise: insulin</vt:lpstr>
      <vt:lpstr>Drug prices versus inflation</vt:lpstr>
      <vt:lpstr>PowerPoint Presentation</vt:lpstr>
      <vt:lpstr>PowerPoint Presentation</vt:lpstr>
      <vt:lpstr>Causes for the high cost of prescription drugs (1)</vt:lpstr>
      <vt:lpstr>PowerPoint Presentation</vt:lpstr>
      <vt:lpstr>PowerPoint Presentation</vt:lpstr>
      <vt:lpstr>Informatics and predictive analytics</vt:lpstr>
      <vt:lpstr>Marketing versus development costs</vt:lpstr>
      <vt:lpstr>Causes for the high cost of prescription drugs (2)</vt:lpstr>
      <vt:lpstr>PowerPoint Presentation</vt:lpstr>
      <vt:lpstr>PowerPoint Presentation</vt:lpstr>
      <vt:lpstr>Comparing drug prices</vt:lpstr>
      <vt:lpstr>Pharmacychecker files lawsuit</vt:lpstr>
      <vt:lpstr>PowerPoint Presentation</vt:lpstr>
      <vt:lpstr>Assignment A11</vt:lpstr>
      <vt:lpstr>Some suggestions for exploring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1381</cp:revision>
  <dcterms:created xsi:type="dcterms:W3CDTF">1601-01-01T00:00:00Z</dcterms:created>
  <dcterms:modified xsi:type="dcterms:W3CDTF">2021-12-02T20:15:27Z</dcterms:modified>
</cp:coreProperties>
</file>