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35"/>
  </p:notesMasterIdLst>
  <p:sldIdLst>
    <p:sldId id="1339" r:id="rId2"/>
    <p:sldId id="1345" r:id="rId3"/>
    <p:sldId id="1346" r:id="rId4"/>
    <p:sldId id="1347" r:id="rId5"/>
    <p:sldId id="1348" r:id="rId6"/>
    <p:sldId id="1344" r:id="rId7"/>
    <p:sldId id="1343" r:id="rId8"/>
    <p:sldId id="1342" r:id="rId9"/>
    <p:sldId id="1341" r:id="rId10"/>
    <p:sldId id="1349" r:id="rId11"/>
    <p:sldId id="1366" r:id="rId12"/>
    <p:sldId id="1369" r:id="rId13"/>
    <p:sldId id="1370" r:id="rId14"/>
    <p:sldId id="1359" r:id="rId15"/>
    <p:sldId id="1367" r:id="rId16"/>
    <p:sldId id="1368" r:id="rId17"/>
    <p:sldId id="1351" r:id="rId18"/>
    <p:sldId id="1350" r:id="rId19"/>
    <p:sldId id="1360" r:id="rId20"/>
    <p:sldId id="1354" r:id="rId21"/>
    <p:sldId id="1355" r:id="rId22"/>
    <p:sldId id="1356" r:id="rId23"/>
    <p:sldId id="1357" r:id="rId24"/>
    <p:sldId id="1358" r:id="rId25"/>
    <p:sldId id="1352" r:id="rId26"/>
    <p:sldId id="1353" r:id="rId27"/>
    <p:sldId id="1361" r:id="rId28"/>
    <p:sldId id="1362" r:id="rId29"/>
    <p:sldId id="1340" r:id="rId30"/>
    <p:sldId id="1364" r:id="rId31"/>
    <p:sldId id="1365" r:id="rId32"/>
    <p:sldId id="1371" r:id="rId33"/>
    <p:sldId id="1372" r:id="rId34"/>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65D"/>
    <a:srgbClr val="FF0066"/>
    <a:srgbClr val="FFFF66"/>
    <a:srgbClr val="00FF00"/>
    <a:srgbClr val="1FE115"/>
    <a:srgbClr val="FF0000"/>
    <a:srgbClr val="FF6600"/>
    <a:srgbClr val="A2CCE8"/>
    <a:srgbClr val="AAE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7" autoAdjust="0"/>
    <p:restoredTop sz="95268" autoAdjust="0"/>
  </p:normalViewPr>
  <p:slideViewPr>
    <p:cSldViewPr>
      <p:cViewPr varScale="1">
        <p:scale>
          <a:sx n="79" d="100"/>
          <a:sy n="79" d="100"/>
        </p:scale>
        <p:origin x="126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2" d="100"/>
        <a:sy n="92" d="100"/>
      </p:scale>
      <p:origin x="0" y="-24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83062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17</a:t>
            </a:fld>
            <a:endParaRPr lang="en-US"/>
          </a:p>
        </p:txBody>
      </p:sp>
    </p:spTree>
    <p:extLst>
      <p:ext uri="{BB962C8B-B14F-4D97-AF65-F5344CB8AC3E}">
        <p14:creationId xmlns:p14="http://schemas.microsoft.com/office/powerpoint/2010/main" val="125524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7071835E-551D-43E3-A34B-EA8AD7FDC91B}"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7071835E-551D-43E3-A34B-EA8AD7FDC91B}"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7071835E-551D-43E3-A34B-EA8AD7FDC91B}"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6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6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7071835E-551D-43E3-A34B-EA8AD7FDC91B}"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mckinsey.com/industries/healthcare-systems-and-services/our-insights/finding-the-future-of-care-provision-the-role-of-smart-hospitals"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38/s41928-020-00533-1"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hyperlink" Target="https://www.jmir.org/2021/2/e26107"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jmir.org/2021/2/e26107"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hyperlink" Target="https://www.judiciaryreport.com/elizabeth_holmes_should_be_sent_to_prison_for_theranos_blood_testing_scam.htm" TargetMode="Externa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hyperlink" Target="https://www.cnn.com/2021/11/18/tech/elizabeth-holmes-trial-roger-parloff/index.html" TargetMode="Externa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mckinsey.com/industries/healthcare-systems-and-services/our-insights/finding-the-future-of-care-provision-the-role-of-smart-hospitals" TargetMode="External"/><Relationship Id="rId7"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hyperlink" Target="https://www.fda.gov/news-events/press-announcements/fda-approves-pill-sensor-digitally-tracks-if-patients-have-ingested-their-medication"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hyperlink" Target="https://news.northwestern.edu/stories/2020/04/monitoring-covid-19-from-hospital-to-home-first-wearable-device-continuously-tracks-key-symptom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omputerhistory.org/timeline/networking-the-web/"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R10%20-%20Monitoring%20COVID.docx"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A10-XXX.docx"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edn.com/arpanet-establishes-1st-computer-to-computer-link-october-29-1969/"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Internet_map_1024_-_transparent,_inverted.png"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bebee.com/producer/@an-ela-bogdan/how-internet-of-things-is-changing-our-world-for-the-better"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graphicriver.net/item/smart-house-and-internet-of-things/28972829"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609600" y="990600"/>
            <a:ext cx="7999413" cy="2043113"/>
          </a:xfrm>
        </p:spPr>
        <p:txBody>
          <a:bodyPr/>
          <a:lstStyle/>
          <a:p>
            <a:pPr>
              <a:tabLst>
                <a:tab pos="5376863" algn="l"/>
              </a:tabLst>
            </a:pPr>
            <a:r>
              <a:rPr lang="en-US" dirty="0"/>
              <a:t>Wearable Devices and </a:t>
            </a:r>
            <a:br>
              <a:rPr lang="en-US" dirty="0"/>
            </a:br>
            <a:r>
              <a:rPr lang="en-US" dirty="0"/>
              <a:t>The Internet of Things</a:t>
            </a:r>
            <a:br>
              <a:rPr lang="en-US" sz="3200" dirty="0"/>
            </a:br>
            <a:br>
              <a:rPr lang="en-US" sz="3200" dirty="0"/>
            </a:br>
            <a:r>
              <a:rPr lang="en-GB" sz="1800" dirty="0">
                <a:latin typeface="Times New Roman" panose="02020603050405020304" pitchFamily="18" charset="0"/>
                <a:cs typeface="Times New Roman" panose="02020603050405020304" pitchFamily="18" charset="0"/>
              </a:rPr>
              <a:t>Lecture in BMI199: </a:t>
            </a:r>
            <a:r>
              <a:rPr lang="en-US" sz="1800" i="1" dirty="0">
                <a:latin typeface="Times New Roman" panose="02020603050405020304" pitchFamily="18" charset="0"/>
                <a:cs typeface="Times New Roman" panose="02020603050405020304" pitchFamily="18" charset="0"/>
              </a:rPr>
              <a:t>What is Biomedical Informatics?</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Nov 19, 2021</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online, </a:t>
            </a:r>
            <a:r>
              <a:rPr lang="en-US" sz="1800" dirty="0">
                <a:latin typeface="Times New Roman" panose="02020603050405020304" pitchFamily="18" charset="0"/>
                <a:cs typeface="Times New Roman" panose="02020603050405020304" pitchFamily="18" charset="0"/>
              </a:rPr>
              <a:t>University at Buffalo</a:t>
            </a:r>
          </a:p>
        </p:txBody>
      </p:sp>
      <p:sp>
        <p:nvSpPr>
          <p:cNvPr id="5123"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a:ea typeface="ＭＳ 明朝" pitchFamily="49" charset="-128"/>
              </a:rPr>
              <a:t>Werner CEUSTERS, MD</a:t>
            </a:r>
            <a:endParaRPr lang="en-GB" altLang="ja-JP" sz="2800" b="1" baseline="30000" dirty="0">
              <a:ea typeface="ＭＳ 明朝" pitchFamily="49" charset="-128"/>
            </a:endParaRPr>
          </a:p>
          <a:p>
            <a:pPr defTabSz="566738" eaLnBrk="1" hangingPunct="1">
              <a:lnSpc>
                <a:spcPct val="120000"/>
              </a:lnSpc>
            </a:pPr>
            <a:endParaRPr lang="en-US" altLang="ja-JP" sz="1800" b="1" dirty="0">
              <a:ea typeface="ＭＳ 明朝" pitchFamily="49" charset="-128"/>
            </a:endParaRPr>
          </a:p>
          <a:p>
            <a:pPr defTabSz="566738">
              <a:lnSpc>
                <a:spcPct val="120000"/>
              </a:lnSpc>
            </a:pPr>
            <a:r>
              <a:rPr lang="en-GB" altLang="ja-JP" sz="1800" i="1" dirty="0">
                <a:ea typeface="ＭＳ 明朝" pitchFamily="49" charset="-128"/>
              </a:rPr>
              <a:t>Departments of Biomedical Informatics and Psychiatry, </a:t>
            </a:r>
          </a:p>
          <a:p>
            <a:pPr defTabSz="566738">
              <a:lnSpc>
                <a:spcPct val="120000"/>
              </a:lnSpc>
            </a:pPr>
            <a:r>
              <a:rPr lang="en-GB" altLang="ja-JP" sz="1800" i="1" dirty="0">
                <a:ea typeface="ＭＳ 明朝" pitchFamily="49" charset="-128"/>
              </a:rPr>
              <a:t>UB Institute for Healthcare Informatics, </a:t>
            </a:r>
          </a:p>
          <a:p>
            <a:pPr defTabSz="566738" eaLnBrk="1" hangingPunct="1">
              <a:lnSpc>
                <a:spcPct val="120000"/>
              </a:lnSpc>
            </a:pPr>
            <a:r>
              <a:rPr lang="en-GB" altLang="ja-JP" sz="1800" i="1" dirty="0">
                <a:ea typeface="ＭＳ 明朝" pitchFamily="49" charset="-128"/>
              </a:rPr>
              <a:t>Ontology Research Group, </a:t>
            </a:r>
            <a:r>
              <a:rPr lang="en-GB" altLang="ja-JP" sz="1800" i="1" dirty="0" err="1">
                <a:ea typeface="ＭＳ 明朝" pitchFamily="49" charset="-128"/>
              </a:rPr>
              <a:t>Center</a:t>
            </a:r>
            <a:r>
              <a:rPr lang="en-GB" altLang="ja-JP" sz="1800" i="1" dirty="0">
                <a:ea typeface="ＭＳ 明朝" pitchFamily="49" charset="-128"/>
              </a:rPr>
              <a:t> of Excellence in Bioinformatics and Life Sciences,</a:t>
            </a:r>
          </a:p>
          <a:p>
            <a:pPr defTabSz="566738" eaLnBrk="1" hangingPunct="1">
              <a:lnSpc>
                <a:spcPct val="120000"/>
              </a:lnSpc>
            </a:pPr>
            <a:r>
              <a:rPr lang="en-GB" altLang="ja-JP" sz="1800" i="1" dirty="0">
                <a:ea typeface="ＭＳ 明朝" pitchFamily="49" charset="-128"/>
              </a:rPr>
              <a:t>University at Buffalo, NY, USA</a:t>
            </a:r>
          </a:p>
          <a:p>
            <a:pPr defTabSz="566738" eaLnBrk="1" hangingPunct="1">
              <a:lnSpc>
                <a:spcPct val="80000"/>
              </a:lnSpc>
            </a:pPr>
            <a:endParaRPr lang="en-US" altLang="ja-JP" sz="2000" i="1" dirty="0">
              <a:ea typeface="ＭＳ 明朝" pitchFamily="49" charset="-128"/>
            </a:endParaRPr>
          </a:p>
        </p:txBody>
      </p:sp>
    </p:spTree>
    <p:extLst>
      <p:ext uri="{BB962C8B-B14F-4D97-AF65-F5344CB8AC3E}">
        <p14:creationId xmlns:p14="http://schemas.microsoft.com/office/powerpoint/2010/main" val="382674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7ADB-6394-4B14-A4D3-9F37CEC089B4}"/>
              </a:ext>
            </a:extLst>
          </p:cNvPr>
          <p:cNvSpPr>
            <a:spLocks noGrp="1"/>
          </p:cNvSpPr>
          <p:nvPr>
            <p:ph type="title"/>
          </p:nvPr>
        </p:nvSpPr>
        <p:spPr>
          <a:xfrm>
            <a:off x="0" y="623981"/>
            <a:ext cx="4038600" cy="762000"/>
          </a:xfrm>
        </p:spPr>
        <p:txBody>
          <a:bodyPr/>
          <a:lstStyle/>
          <a:p>
            <a:r>
              <a:rPr lang="en-US" dirty="0"/>
              <a:t>‘Smart’ Healthcare</a:t>
            </a:r>
          </a:p>
        </p:txBody>
      </p:sp>
      <p:sp>
        <p:nvSpPr>
          <p:cNvPr id="3" name="Content Placeholder 2">
            <a:extLst>
              <a:ext uri="{FF2B5EF4-FFF2-40B4-BE49-F238E27FC236}">
                <a16:creationId xmlns:a16="http://schemas.microsoft.com/office/drawing/2014/main" id="{C2DB337F-27EC-410E-BBA7-F3AA6FA64AA8}"/>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C8D5AA47-1F00-433D-983D-E4A84DFA4E70}"/>
              </a:ext>
            </a:extLst>
          </p:cNvPr>
          <p:cNvPicPr>
            <a:picLocks noChangeAspect="1"/>
          </p:cNvPicPr>
          <p:nvPr/>
        </p:nvPicPr>
        <p:blipFill>
          <a:blip r:embed="rId2"/>
          <a:stretch>
            <a:fillRect/>
          </a:stretch>
        </p:blipFill>
        <p:spPr>
          <a:xfrm>
            <a:off x="0" y="1357312"/>
            <a:ext cx="9144000" cy="5500688"/>
          </a:xfrm>
          <a:prstGeom prst="rect">
            <a:avLst/>
          </a:prstGeom>
        </p:spPr>
      </p:pic>
      <p:sp>
        <p:nvSpPr>
          <p:cNvPr id="8" name="Rectangle 7">
            <a:extLst>
              <a:ext uri="{FF2B5EF4-FFF2-40B4-BE49-F238E27FC236}">
                <a16:creationId xmlns:a16="http://schemas.microsoft.com/office/drawing/2014/main" id="{9BA11B58-7865-4741-AEC4-5763D76930FC}"/>
              </a:ext>
            </a:extLst>
          </p:cNvPr>
          <p:cNvSpPr/>
          <p:nvPr/>
        </p:nvSpPr>
        <p:spPr bwMode="auto">
          <a:xfrm>
            <a:off x="8250786" y="1385981"/>
            <a:ext cx="893214" cy="9000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D570AA46-3569-4DF3-87FB-070AB9547208}"/>
              </a:ext>
            </a:extLst>
          </p:cNvPr>
          <p:cNvSpPr/>
          <p:nvPr/>
        </p:nvSpPr>
        <p:spPr bwMode="auto">
          <a:xfrm rot="20065627">
            <a:off x="8403186" y="2133600"/>
            <a:ext cx="436014"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a:extLst>
              <a:ext uri="{FF2B5EF4-FFF2-40B4-BE49-F238E27FC236}">
                <a16:creationId xmlns:a16="http://schemas.microsoft.com/office/drawing/2014/main" id="{28CD16EF-1603-4837-A94A-3B08FF1871F9}"/>
              </a:ext>
            </a:extLst>
          </p:cNvPr>
          <p:cNvSpPr/>
          <p:nvPr/>
        </p:nvSpPr>
        <p:spPr bwMode="auto">
          <a:xfrm rot="18843813">
            <a:off x="8196270" y="1925374"/>
            <a:ext cx="381000" cy="4428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E972580A-32BB-4555-9B64-8EBF821E1BA0}"/>
              </a:ext>
            </a:extLst>
          </p:cNvPr>
          <p:cNvSpPr/>
          <p:nvPr/>
        </p:nvSpPr>
        <p:spPr bwMode="auto">
          <a:xfrm rot="2456662" flipH="1">
            <a:off x="4423872" y="5995075"/>
            <a:ext cx="381000" cy="4428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a:extLst>
              <a:ext uri="{FF2B5EF4-FFF2-40B4-BE49-F238E27FC236}">
                <a16:creationId xmlns:a16="http://schemas.microsoft.com/office/drawing/2014/main" id="{DCCD05DF-3856-473A-9FD7-28429AA04256}"/>
              </a:ext>
            </a:extLst>
          </p:cNvPr>
          <p:cNvSpPr/>
          <p:nvPr/>
        </p:nvSpPr>
        <p:spPr bwMode="auto">
          <a:xfrm rot="5400000" flipH="1">
            <a:off x="4499781" y="6370181"/>
            <a:ext cx="533982" cy="4428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B1B4C106-7D75-4F38-A8F4-0B3A4A55CD8C}"/>
              </a:ext>
            </a:extLst>
          </p:cNvPr>
          <p:cNvSpPr/>
          <p:nvPr/>
        </p:nvSpPr>
        <p:spPr>
          <a:xfrm>
            <a:off x="4325383" y="605376"/>
            <a:ext cx="4818617" cy="738664"/>
          </a:xfrm>
          <a:prstGeom prst="rect">
            <a:avLst/>
          </a:prstGeom>
        </p:spPr>
        <p:txBody>
          <a:bodyPr wrap="square">
            <a:spAutoFit/>
          </a:bodyPr>
          <a:lstStyle/>
          <a:p>
            <a:pPr algn="l"/>
            <a:r>
              <a:rPr lang="en-US" sz="1400" b="0" dirty="0">
                <a:solidFill>
                  <a:schemeClr val="bg1"/>
                </a:solidFill>
              </a:rPr>
              <a:t>Bo Chen, Axel Baur, Marek </a:t>
            </a:r>
            <a:r>
              <a:rPr lang="en-US" sz="1400" b="0" dirty="0" err="1">
                <a:solidFill>
                  <a:schemeClr val="bg1"/>
                </a:solidFill>
              </a:rPr>
              <a:t>Stepniak</a:t>
            </a:r>
            <a:r>
              <a:rPr lang="en-US" sz="1400" b="0" dirty="0">
                <a:solidFill>
                  <a:schemeClr val="bg1"/>
                </a:solidFill>
              </a:rPr>
              <a:t>, and </a:t>
            </a:r>
            <a:r>
              <a:rPr lang="en-US" sz="1400" b="0" dirty="0" err="1">
                <a:solidFill>
                  <a:schemeClr val="bg1"/>
                </a:solidFill>
              </a:rPr>
              <a:t>Jin</a:t>
            </a:r>
            <a:r>
              <a:rPr lang="en-US" sz="1400" b="0" dirty="0">
                <a:solidFill>
                  <a:schemeClr val="bg1"/>
                </a:solidFill>
              </a:rPr>
              <a:t> Wang</a:t>
            </a:r>
          </a:p>
          <a:p>
            <a:pPr algn="l"/>
            <a:r>
              <a:rPr lang="en-US" sz="1400" b="0" dirty="0">
                <a:solidFill>
                  <a:schemeClr val="bg1"/>
                </a:solidFill>
              </a:rPr>
              <a:t>Finding the future of care provision: The role of smart hospitals. May 31, 2019McKinsey &amp; Company</a:t>
            </a:r>
          </a:p>
        </p:txBody>
      </p:sp>
      <p:sp>
        <p:nvSpPr>
          <p:cNvPr id="13" name="Rectangle 12">
            <a:extLst>
              <a:ext uri="{FF2B5EF4-FFF2-40B4-BE49-F238E27FC236}">
                <a16:creationId xmlns:a16="http://schemas.microsoft.com/office/drawing/2014/main" id="{12D645D1-AB59-4D44-97C1-96A9759B8B21}"/>
              </a:ext>
            </a:extLst>
          </p:cNvPr>
          <p:cNvSpPr/>
          <p:nvPr/>
        </p:nvSpPr>
        <p:spPr>
          <a:xfrm>
            <a:off x="0" y="6396335"/>
            <a:ext cx="5519985" cy="461665"/>
          </a:xfrm>
          <a:prstGeom prst="rect">
            <a:avLst/>
          </a:prstGeom>
        </p:spPr>
        <p:txBody>
          <a:bodyPr wrap="square">
            <a:spAutoFit/>
          </a:bodyPr>
          <a:lstStyle/>
          <a:p>
            <a:pPr algn="l"/>
            <a:r>
              <a:rPr lang="en-US" sz="1200" dirty="0">
                <a:hlinkClick r:id="rId3"/>
              </a:rPr>
              <a:t>https://www.mckinsey.com/industries/healthcare-systems-and-services/our-insights/finding-the-future-of-care-provision-the-role-of-smart-hospitals</a:t>
            </a:r>
            <a:r>
              <a:rPr lang="en-US" sz="1200" dirty="0"/>
              <a:t> </a:t>
            </a:r>
          </a:p>
        </p:txBody>
      </p:sp>
    </p:spTree>
    <p:extLst>
      <p:ext uri="{BB962C8B-B14F-4D97-AF65-F5344CB8AC3E}">
        <p14:creationId xmlns:p14="http://schemas.microsoft.com/office/powerpoint/2010/main" val="1458517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777A8-349F-49C0-884D-36E0AB0B3B0A}"/>
              </a:ext>
            </a:extLst>
          </p:cNvPr>
          <p:cNvSpPr>
            <a:spLocks noGrp="1"/>
          </p:cNvSpPr>
          <p:nvPr>
            <p:ph type="title"/>
          </p:nvPr>
        </p:nvSpPr>
        <p:spPr/>
        <p:txBody>
          <a:bodyPr/>
          <a:lstStyle/>
          <a:p>
            <a:r>
              <a:rPr lang="en-US" dirty="0"/>
              <a:t>The future of wearable electronic devices</a:t>
            </a:r>
          </a:p>
        </p:txBody>
      </p:sp>
      <p:sp>
        <p:nvSpPr>
          <p:cNvPr id="3" name="Content Placeholder 2">
            <a:extLst>
              <a:ext uri="{FF2B5EF4-FFF2-40B4-BE49-F238E27FC236}">
                <a16:creationId xmlns:a16="http://schemas.microsoft.com/office/drawing/2014/main" id="{B563248E-0F0F-41C2-A38F-4D08A89605DF}"/>
              </a:ext>
            </a:extLst>
          </p:cNvPr>
          <p:cNvSpPr>
            <a:spLocks noGrp="1"/>
          </p:cNvSpPr>
          <p:nvPr>
            <p:ph idx="1"/>
          </p:nvPr>
        </p:nvSpPr>
        <p:spPr/>
        <p:txBody>
          <a:bodyPr/>
          <a:lstStyle/>
          <a:p>
            <a:endParaRPr lang="en-US"/>
          </a:p>
        </p:txBody>
      </p:sp>
      <p:pic>
        <p:nvPicPr>
          <p:cNvPr id="358402" name="Picture 2" descr="Fig. 1">
            <a:extLst>
              <a:ext uri="{FF2B5EF4-FFF2-40B4-BE49-F238E27FC236}">
                <a16:creationId xmlns:a16="http://schemas.microsoft.com/office/drawing/2014/main" id="{EE482E2F-ABB7-43D7-AD94-D7739C31D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3225"/>
            <a:ext cx="9144000" cy="5184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CA3D52F-27E1-49A9-83DA-303EF1ED3407}"/>
              </a:ext>
            </a:extLst>
          </p:cNvPr>
          <p:cNvSpPr/>
          <p:nvPr/>
        </p:nvSpPr>
        <p:spPr>
          <a:xfrm>
            <a:off x="152400" y="5947628"/>
            <a:ext cx="3581400" cy="830997"/>
          </a:xfrm>
          <a:prstGeom prst="rect">
            <a:avLst/>
          </a:prstGeom>
          <a:solidFill>
            <a:schemeClr val="bg1">
              <a:lumMod val="75000"/>
            </a:schemeClr>
          </a:solidFill>
        </p:spPr>
        <p:txBody>
          <a:bodyPr wrap="square">
            <a:spAutoFit/>
          </a:bodyPr>
          <a:lstStyle/>
          <a:p>
            <a:r>
              <a:rPr lang="en-US" sz="1200" b="0" dirty="0" err="1">
                <a:solidFill>
                  <a:srgbClr val="222222"/>
                </a:solidFill>
                <a:latin typeface="-apple-system"/>
              </a:rPr>
              <a:t>Ates</a:t>
            </a:r>
            <a:r>
              <a:rPr lang="en-US" sz="1200" b="0" dirty="0">
                <a:solidFill>
                  <a:srgbClr val="222222"/>
                </a:solidFill>
                <a:latin typeface="-apple-system"/>
              </a:rPr>
              <a:t>, H.C., </a:t>
            </a:r>
            <a:r>
              <a:rPr lang="en-US" sz="1200" b="0" dirty="0" err="1">
                <a:solidFill>
                  <a:srgbClr val="222222"/>
                </a:solidFill>
                <a:latin typeface="-apple-system"/>
              </a:rPr>
              <a:t>Yetisen</a:t>
            </a:r>
            <a:r>
              <a:rPr lang="en-US" sz="1200" b="0" dirty="0">
                <a:solidFill>
                  <a:srgbClr val="222222"/>
                </a:solidFill>
                <a:latin typeface="-apple-system"/>
              </a:rPr>
              <a:t>, A.K., </a:t>
            </a:r>
            <a:r>
              <a:rPr lang="en-US" sz="1200" b="0" dirty="0" err="1">
                <a:solidFill>
                  <a:srgbClr val="222222"/>
                </a:solidFill>
                <a:latin typeface="-apple-system"/>
              </a:rPr>
              <a:t>Güder</a:t>
            </a:r>
            <a:r>
              <a:rPr lang="en-US" sz="1200" b="0" dirty="0">
                <a:solidFill>
                  <a:srgbClr val="222222"/>
                </a:solidFill>
                <a:latin typeface="-apple-system"/>
              </a:rPr>
              <a:t>, F. </a:t>
            </a:r>
            <a:r>
              <a:rPr lang="en-US" sz="1200" b="0" i="1" dirty="0">
                <a:solidFill>
                  <a:srgbClr val="222222"/>
                </a:solidFill>
                <a:latin typeface="-apple-system"/>
              </a:rPr>
              <a:t>et al.</a:t>
            </a:r>
            <a:r>
              <a:rPr lang="en-US" sz="1200" b="0" dirty="0">
                <a:solidFill>
                  <a:srgbClr val="222222"/>
                </a:solidFill>
                <a:latin typeface="-apple-system"/>
              </a:rPr>
              <a:t> Wearable devices for the detection of COVID-19. </a:t>
            </a:r>
            <a:r>
              <a:rPr lang="en-US" sz="1200" b="0" i="1" dirty="0">
                <a:solidFill>
                  <a:srgbClr val="222222"/>
                </a:solidFill>
                <a:latin typeface="-apple-system"/>
              </a:rPr>
              <a:t>Nat Electron</a:t>
            </a:r>
            <a:r>
              <a:rPr lang="en-US" sz="1200" b="0" dirty="0">
                <a:solidFill>
                  <a:srgbClr val="222222"/>
                </a:solidFill>
                <a:latin typeface="-apple-system"/>
              </a:rPr>
              <a:t> </a:t>
            </a:r>
            <a:r>
              <a:rPr lang="en-US" sz="1200" dirty="0">
                <a:solidFill>
                  <a:srgbClr val="222222"/>
                </a:solidFill>
                <a:latin typeface="-apple-system"/>
              </a:rPr>
              <a:t>4, </a:t>
            </a:r>
            <a:r>
              <a:rPr lang="en-US" sz="1200" b="0" dirty="0">
                <a:solidFill>
                  <a:srgbClr val="222222"/>
                </a:solidFill>
                <a:latin typeface="-apple-system"/>
              </a:rPr>
              <a:t>13–14 (2021). </a:t>
            </a:r>
            <a:r>
              <a:rPr lang="en-US" sz="1200" b="0" dirty="0">
                <a:solidFill>
                  <a:srgbClr val="222222"/>
                </a:solidFill>
                <a:latin typeface="-apple-system"/>
                <a:hlinkClick r:id="rId3"/>
              </a:rPr>
              <a:t>https://doi.org/10.1038/s41928-020-00533-1</a:t>
            </a:r>
            <a:r>
              <a:rPr lang="en-US" sz="1200" b="0" dirty="0">
                <a:solidFill>
                  <a:srgbClr val="222222"/>
                </a:solidFill>
                <a:latin typeface="-apple-system"/>
              </a:rPr>
              <a:t> </a:t>
            </a:r>
            <a:endParaRPr lang="en-US" sz="1200" dirty="0"/>
          </a:p>
        </p:txBody>
      </p:sp>
      <p:sp>
        <p:nvSpPr>
          <p:cNvPr id="4" name="Slide Number Placeholder 3">
            <a:extLst>
              <a:ext uri="{FF2B5EF4-FFF2-40B4-BE49-F238E27FC236}">
                <a16:creationId xmlns:a16="http://schemas.microsoft.com/office/drawing/2014/main" id="{7F60BFCC-E26B-4C3B-AFD7-C457D739F86C}"/>
              </a:ext>
            </a:extLst>
          </p:cNvPr>
          <p:cNvSpPr>
            <a:spLocks noGrp="1"/>
          </p:cNvSpPr>
          <p:nvPr>
            <p:ph type="sldNum" sz="quarter" idx="4"/>
          </p:nvPr>
        </p:nvSpPr>
        <p:spPr/>
        <p:txBody>
          <a:bodyPr/>
          <a:lstStyle/>
          <a:p>
            <a:fld id="{7071835E-551D-43E3-A34B-EA8AD7FDC91B}" type="slidenum">
              <a:rPr lang="en-US" smtClean="0">
                <a:solidFill>
                  <a:schemeClr val="tx1"/>
                </a:solidFill>
              </a:rPr>
              <a:pPr/>
              <a:t>11</a:t>
            </a:fld>
            <a:endParaRPr lang="en-US">
              <a:solidFill>
                <a:schemeClr val="tx1"/>
              </a:solidFill>
            </a:endParaRPr>
          </a:p>
        </p:txBody>
      </p:sp>
    </p:spTree>
    <p:extLst>
      <p:ext uri="{BB962C8B-B14F-4D97-AF65-F5344CB8AC3E}">
        <p14:creationId xmlns:p14="http://schemas.microsoft.com/office/powerpoint/2010/main" val="598682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79A5-8D18-4310-913E-27EB5DC12E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CC2D98-7AAB-4289-A039-F1F91DD1E478}"/>
              </a:ext>
            </a:extLst>
          </p:cNvPr>
          <p:cNvSpPr>
            <a:spLocks noGrp="1"/>
          </p:cNvSpPr>
          <p:nvPr>
            <p:ph idx="1"/>
          </p:nvPr>
        </p:nvSpPr>
        <p:spPr/>
        <p:txBody>
          <a:bodyPr/>
          <a:lstStyle/>
          <a:p>
            <a:endParaRPr lang="en-US"/>
          </a:p>
        </p:txBody>
      </p:sp>
      <p:grpSp>
        <p:nvGrpSpPr>
          <p:cNvPr id="7" name="Group 6">
            <a:extLst>
              <a:ext uri="{FF2B5EF4-FFF2-40B4-BE49-F238E27FC236}">
                <a16:creationId xmlns:a16="http://schemas.microsoft.com/office/drawing/2014/main" id="{40AE781A-F7E7-4072-AA01-7E8FE674903B}"/>
              </a:ext>
            </a:extLst>
          </p:cNvPr>
          <p:cNvGrpSpPr/>
          <p:nvPr/>
        </p:nvGrpSpPr>
        <p:grpSpPr>
          <a:xfrm>
            <a:off x="0" y="76200"/>
            <a:ext cx="9144000" cy="4505611"/>
            <a:chOff x="0" y="838200"/>
            <a:chExt cx="9144000" cy="4505611"/>
          </a:xfrm>
        </p:grpSpPr>
        <p:pic>
          <p:nvPicPr>
            <p:cNvPr id="5" name="Picture 4">
              <a:extLst>
                <a:ext uri="{FF2B5EF4-FFF2-40B4-BE49-F238E27FC236}">
                  <a16:creationId xmlns:a16="http://schemas.microsoft.com/office/drawing/2014/main" id="{45D02C99-EF4E-45D6-8DAD-A9601FE7B6D0}"/>
                </a:ext>
              </a:extLst>
            </p:cNvPr>
            <p:cNvPicPr>
              <a:picLocks noChangeAspect="1"/>
            </p:cNvPicPr>
            <p:nvPr/>
          </p:nvPicPr>
          <p:blipFill>
            <a:blip r:embed="rId2"/>
            <a:stretch>
              <a:fillRect/>
            </a:stretch>
          </p:blipFill>
          <p:spPr>
            <a:xfrm>
              <a:off x="0" y="838200"/>
              <a:ext cx="9144000" cy="4505611"/>
            </a:xfrm>
            <a:prstGeom prst="rect">
              <a:avLst/>
            </a:prstGeom>
          </p:spPr>
        </p:pic>
        <p:pic>
          <p:nvPicPr>
            <p:cNvPr id="6" name="Picture 5">
              <a:extLst>
                <a:ext uri="{FF2B5EF4-FFF2-40B4-BE49-F238E27FC236}">
                  <a16:creationId xmlns:a16="http://schemas.microsoft.com/office/drawing/2014/main" id="{E6970F57-DA55-46C2-A8C5-8C325C97396B}"/>
                </a:ext>
              </a:extLst>
            </p:cNvPr>
            <p:cNvPicPr>
              <a:picLocks noChangeAspect="1"/>
            </p:cNvPicPr>
            <p:nvPr/>
          </p:nvPicPr>
          <p:blipFill>
            <a:blip r:embed="rId3"/>
            <a:stretch>
              <a:fillRect/>
            </a:stretch>
          </p:blipFill>
          <p:spPr>
            <a:xfrm>
              <a:off x="8591550" y="885825"/>
              <a:ext cx="552450" cy="476250"/>
            </a:xfrm>
            <a:prstGeom prst="rect">
              <a:avLst/>
            </a:prstGeom>
          </p:spPr>
        </p:pic>
      </p:grpSp>
      <p:pic>
        <p:nvPicPr>
          <p:cNvPr id="8" name="Picture 7">
            <a:extLst>
              <a:ext uri="{FF2B5EF4-FFF2-40B4-BE49-F238E27FC236}">
                <a16:creationId xmlns:a16="http://schemas.microsoft.com/office/drawing/2014/main" id="{53F13D41-AF79-40A9-B87E-2B54334B3845}"/>
              </a:ext>
            </a:extLst>
          </p:cNvPr>
          <p:cNvPicPr>
            <a:picLocks noChangeAspect="1"/>
          </p:cNvPicPr>
          <p:nvPr/>
        </p:nvPicPr>
        <p:blipFill>
          <a:blip r:embed="rId4"/>
          <a:stretch>
            <a:fillRect/>
          </a:stretch>
        </p:blipFill>
        <p:spPr>
          <a:xfrm>
            <a:off x="-1" y="4572000"/>
            <a:ext cx="9144001" cy="1920875"/>
          </a:xfrm>
          <a:prstGeom prst="rect">
            <a:avLst/>
          </a:prstGeom>
        </p:spPr>
      </p:pic>
      <p:sp>
        <p:nvSpPr>
          <p:cNvPr id="9" name="Rectangle 8">
            <a:extLst>
              <a:ext uri="{FF2B5EF4-FFF2-40B4-BE49-F238E27FC236}">
                <a16:creationId xmlns:a16="http://schemas.microsoft.com/office/drawing/2014/main" id="{98F03E6B-62CB-46CB-9AA9-A86E435C6A6D}"/>
              </a:ext>
            </a:extLst>
          </p:cNvPr>
          <p:cNvSpPr/>
          <p:nvPr/>
        </p:nvSpPr>
        <p:spPr bwMode="auto">
          <a:xfrm>
            <a:off x="0" y="6400800"/>
            <a:ext cx="91440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E7D0707F-90B5-446E-B63D-F9B997FBF585}"/>
              </a:ext>
            </a:extLst>
          </p:cNvPr>
          <p:cNvSpPr>
            <a:spLocks noGrp="1"/>
          </p:cNvSpPr>
          <p:nvPr>
            <p:ph type="sldNum" sz="quarter" idx="4"/>
          </p:nvPr>
        </p:nvSpPr>
        <p:spPr/>
        <p:txBody>
          <a:bodyPr/>
          <a:lstStyle/>
          <a:p>
            <a:fld id="{7071835E-551D-43E3-A34B-EA8AD7FDC91B}" type="slidenum">
              <a:rPr lang="en-US" smtClean="0">
                <a:solidFill>
                  <a:schemeClr val="tx1"/>
                </a:solidFill>
              </a:rPr>
              <a:pPr/>
              <a:t>12</a:t>
            </a:fld>
            <a:endParaRPr lang="en-US">
              <a:solidFill>
                <a:schemeClr val="tx1"/>
              </a:solidFill>
            </a:endParaRPr>
          </a:p>
        </p:txBody>
      </p:sp>
      <p:sp>
        <p:nvSpPr>
          <p:cNvPr id="10" name="Rectangle 9">
            <a:extLst>
              <a:ext uri="{FF2B5EF4-FFF2-40B4-BE49-F238E27FC236}">
                <a16:creationId xmlns:a16="http://schemas.microsoft.com/office/drawing/2014/main" id="{88C4D985-8624-4C95-9035-244D3FCE2064}"/>
              </a:ext>
            </a:extLst>
          </p:cNvPr>
          <p:cNvSpPr/>
          <p:nvPr/>
        </p:nvSpPr>
        <p:spPr>
          <a:xfrm>
            <a:off x="5867400" y="6474023"/>
            <a:ext cx="3162300" cy="307777"/>
          </a:xfrm>
          <a:prstGeom prst="rect">
            <a:avLst/>
          </a:prstGeom>
        </p:spPr>
        <p:txBody>
          <a:bodyPr wrap="square">
            <a:spAutoFit/>
          </a:bodyPr>
          <a:lstStyle/>
          <a:p>
            <a:pPr algn="r"/>
            <a:r>
              <a:rPr lang="en-US" sz="1400" dirty="0">
                <a:hlinkClick r:id="rId5"/>
              </a:rPr>
              <a:t>https://www.jmir.org/2021/2/e26107</a:t>
            </a:r>
            <a:r>
              <a:rPr lang="en-US" sz="1400" dirty="0"/>
              <a:t> </a:t>
            </a:r>
          </a:p>
        </p:txBody>
      </p:sp>
    </p:spTree>
    <p:extLst>
      <p:ext uri="{BB962C8B-B14F-4D97-AF65-F5344CB8AC3E}">
        <p14:creationId xmlns:p14="http://schemas.microsoft.com/office/powerpoint/2010/main" val="1025348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6484A-5E1D-4D7D-8C51-573D28E67F4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59E1EE-9E3E-4ED3-BD51-860724CBDE8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CC56E6B-DBFD-4441-AF32-A9C2253609CB}"/>
              </a:ext>
            </a:extLst>
          </p:cNvPr>
          <p:cNvSpPr>
            <a:spLocks noGrp="1"/>
          </p:cNvSpPr>
          <p:nvPr>
            <p:ph type="sldNum" sz="quarter" idx="4"/>
          </p:nvPr>
        </p:nvSpPr>
        <p:spPr/>
        <p:txBody>
          <a:bodyPr/>
          <a:lstStyle/>
          <a:p>
            <a:fld id="{7071835E-551D-43E3-A34B-EA8AD7FDC91B}" type="slidenum">
              <a:rPr lang="en-US" smtClean="0"/>
              <a:pPr/>
              <a:t>13</a:t>
            </a:fld>
            <a:endParaRPr lang="en-US"/>
          </a:p>
        </p:txBody>
      </p:sp>
      <p:sp>
        <p:nvSpPr>
          <p:cNvPr id="5" name="Rectangle 4">
            <a:extLst>
              <a:ext uri="{FF2B5EF4-FFF2-40B4-BE49-F238E27FC236}">
                <a16:creationId xmlns:a16="http://schemas.microsoft.com/office/drawing/2014/main" id="{96274226-00B7-43FE-A783-49B4561EB478}"/>
              </a:ext>
            </a:extLst>
          </p:cNvPr>
          <p:cNvSpPr/>
          <p:nvPr/>
        </p:nvSpPr>
        <p:spPr>
          <a:xfrm>
            <a:off x="0" y="1841242"/>
            <a:ext cx="9144000" cy="5016758"/>
          </a:xfrm>
          <a:prstGeom prst="rect">
            <a:avLst/>
          </a:prstGeom>
          <a:solidFill>
            <a:schemeClr val="bg1"/>
          </a:solidFill>
        </p:spPr>
        <p:txBody>
          <a:bodyPr wrap="square">
            <a:spAutoFit/>
          </a:bodyPr>
          <a:lstStyle/>
          <a:p>
            <a:pPr algn="l"/>
            <a:r>
              <a:rPr lang="en-US" sz="2000" dirty="0">
                <a:solidFill>
                  <a:srgbClr val="1A254C"/>
                </a:solidFill>
                <a:latin typeface="Roboto"/>
              </a:rPr>
              <a:t>Limitations</a:t>
            </a:r>
          </a:p>
          <a:p>
            <a:pPr algn="l"/>
            <a:r>
              <a:rPr lang="en-US" sz="2000" b="0" dirty="0">
                <a:solidFill>
                  <a:srgbClr val="1A254C"/>
                </a:solidFill>
                <a:latin typeface="Roboto"/>
              </a:rPr>
              <a:t>There are several limitations to our study. First, the number of participants who were diagnosed with COVID-19 in our cohort was small, limiting our ability to determine how predictive HRV can be of infection. However, these preliminary findings support the further evaluation of HRV as a metric to identify and predict COVID-19 and warrant further study. An additional limitation is the sporadic collection of HRV by the Apple Watch. Although our statistical modeling was able to account for this, a denser dataset would enable expanded evaluation of the relationship between this metric and infections/symptoms. The Apple Watch also only provides HRV in one time domain (SDNN), limiting assessment of the relationship between other HRV parameters with COVID-19 outcomes. Additionally, we did not capture the times of day during which participants were awake or sleeping. Therefore, fluctuations in sleep patterns may have impacted some HRV readings and could not be controlled in the analysis. Finally, an additional limitation is that we relied on self-reported data in this study, precluding independent verification of COVID-19 diagnosis.</a:t>
            </a:r>
            <a:endParaRPr lang="en-US" sz="2000" b="0" i="0" dirty="0">
              <a:solidFill>
                <a:srgbClr val="1A254C"/>
              </a:solidFill>
              <a:effectLst/>
              <a:latin typeface="Roboto"/>
            </a:endParaRPr>
          </a:p>
        </p:txBody>
      </p:sp>
      <p:pic>
        <p:nvPicPr>
          <p:cNvPr id="6" name="Picture 5">
            <a:extLst>
              <a:ext uri="{FF2B5EF4-FFF2-40B4-BE49-F238E27FC236}">
                <a16:creationId xmlns:a16="http://schemas.microsoft.com/office/drawing/2014/main" id="{650FB359-5884-4922-BE88-DD7B7AC4309B}"/>
              </a:ext>
            </a:extLst>
          </p:cNvPr>
          <p:cNvPicPr>
            <a:picLocks noChangeAspect="1"/>
          </p:cNvPicPr>
          <p:nvPr/>
        </p:nvPicPr>
        <p:blipFill>
          <a:blip r:embed="rId2"/>
          <a:stretch>
            <a:fillRect/>
          </a:stretch>
        </p:blipFill>
        <p:spPr>
          <a:xfrm>
            <a:off x="0" y="646885"/>
            <a:ext cx="9144000" cy="1194357"/>
          </a:xfrm>
          <a:prstGeom prst="rect">
            <a:avLst/>
          </a:prstGeom>
        </p:spPr>
      </p:pic>
      <p:sp>
        <p:nvSpPr>
          <p:cNvPr id="7" name="Rectangle 6">
            <a:extLst>
              <a:ext uri="{FF2B5EF4-FFF2-40B4-BE49-F238E27FC236}">
                <a16:creationId xmlns:a16="http://schemas.microsoft.com/office/drawing/2014/main" id="{62EF3812-9E5E-4E75-AC4E-8CDBFE637521}"/>
              </a:ext>
            </a:extLst>
          </p:cNvPr>
          <p:cNvSpPr/>
          <p:nvPr/>
        </p:nvSpPr>
        <p:spPr>
          <a:xfrm>
            <a:off x="5867400" y="1676400"/>
            <a:ext cx="3162300" cy="307777"/>
          </a:xfrm>
          <a:prstGeom prst="rect">
            <a:avLst/>
          </a:prstGeom>
        </p:spPr>
        <p:txBody>
          <a:bodyPr wrap="square">
            <a:spAutoFit/>
          </a:bodyPr>
          <a:lstStyle/>
          <a:p>
            <a:pPr algn="r"/>
            <a:r>
              <a:rPr lang="en-US" sz="1400" dirty="0">
                <a:hlinkClick r:id="rId3"/>
              </a:rPr>
              <a:t>https://www.jmir.org/2021/2/e26107</a:t>
            </a:r>
            <a:r>
              <a:rPr lang="en-US" sz="1400" dirty="0"/>
              <a:t> </a:t>
            </a:r>
          </a:p>
        </p:txBody>
      </p:sp>
    </p:spTree>
    <p:extLst>
      <p:ext uri="{BB962C8B-B14F-4D97-AF65-F5344CB8AC3E}">
        <p14:creationId xmlns:p14="http://schemas.microsoft.com/office/powerpoint/2010/main" val="2830776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D95105-0A71-4532-A1AA-622399F1C11F}"/>
              </a:ext>
            </a:extLst>
          </p:cNvPr>
          <p:cNvSpPr/>
          <p:nvPr/>
        </p:nvSpPr>
        <p:spPr>
          <a:xfrm>
            <a:off x="4343400" y="1561155"/>
            <a:ext cx="4724400" cy="5078313"/>
          </a:xfrm>
          <a:prstGeom prst="rect">
            <a:avLst/>
          </a:prstGeom>
          <a:ln>
            <a:solidFill>
              <a:schemeClr val="bg1"/>
            </a:solidFill>
          </a:ln>
        </p:spPr>
        <p:txBody>
          <a:bodyPr wrap="square">
            <a:spAutoFit/>
          </a:bodyPr>
          <a:lstStyle/>
          <a:p>
            <a:pPr algn="just"/>
            <a:r>
              <a:rPr lang="en-US" sz="1800" b="0" dirty="0" err="1">
                <a:solidFill>
                  <a:schemeClr val="bg1"/>
                </a:solidFill>
                <a:latin typeface="Trebuchet MS" panose="020B0603020202020204" pitchFamily="34" charset="0"/>
              </a:rPr>
              <a:t>MotiliGI</a:t>
            </a:r>
            <a:r>
              <a:rPr lang="en-US" sz="1800" b="0" dirty="0">
                <a:solidFill>
                  <a:schemeClr val="bg1"/>
                </a:solidFill>
                <a:latin typeface="Trebuchet MS" panose="020B0603020202020204" pitchFamily="34" charset="0"/>
              </a:rPr>
              <a:t>™ software provides data analysis tools, offering physicians a variety of test reporting and exporting options to aid in the identification of motility disorders. The software calculates gastric emptying time, small bowel transit time, colonic transit time, combined small/ large bowel transit time, and whole gut transit time in graphical and statistical formats, and presents this data in a summary report.</a:t>
            </a:r>
          </a:p>
          <a:p>
            <a:pPr algn="just"/>
            <a:endParaRPr lang="en-US" sz="1800" b="0" dirty="0">
              <a:solidFill>
                <a:schemeClr val="bg1"/>
              </a:solidFill>
              <a:latin typeface="Trebuchet MS" panose="020B0603020202020204" pitchFamily="34" charset="0"/>
            </a:endParaRPr>
          </a:p>
          <a:p>
            <a:pPr algn="just"/>
            <a:endParaRPr lang="en-US" sz="1800" b="0" dirty="0">
              <a:solidFill>
                <a:schemeClr val="bg1"/>
              </a:solidFill>
              <a:latin typeface="Trebuchet MS" panose="020B0603020202020204" pitchFamily="34" charset="0"/>
            </a:endParaRPr>
          </a:p>
          <a:p>
            <a:pPr algn="just"/>
            <a:endParaRPr lang="en-US" sz="1800" b="0" dirty="0">
              <a:solidFill>
                <a:schemeClr val="bg1"/>
              </a:solidFill>
              <a:latin typeface="Trebuchet MS" panose="020B0603020202020204" pitchFamily="34" charset="0"/>
            </a:endParaRPr>
          </a:p>
          <a:p>
            <a:pPr algn="just"/>
            <a:endParaRPr lang="en-US" sz="1800" b="0" dirty="0">
              <a:solidFill>
                <a:schemeClr val="bg1"/>
              </a:solidFill>
              <a:latin typeface="Trebuchet MS" panose="020B0603020202020204" pitchFamily="34" charset="0"/>
            </a:endParaRPr>
          </a:p>
          <a:p>
            <a:pPr algn="just"/>
            <a:endParaRPr lang="en-US" sz="1800" b="0" dirty="0">
              <a:solidFill>
                <a:schemeClr val="bg1"/>
              </a:solidFill>
              <a:latin typeface="Trebuchet MS" panose="020B0603020202020204" pitchFamily="34" charset="0"/>
            </a:endParaRPr>
          </a:p>
          <a:p>
            <a:pPr algn="just"/>
            <a:endParaRPr lang="en-US" sz="1800" b="0" dirty="0">
              <a:solidFill>
                <a:schemeClr val="bg1"/>
              </a:solidFill>
              <a:latin typeface="Trebuchet MS" panose="020B0603020202020204" pitchFamily="34" charset="0"/>
            </a:endParaRPr>
          </a:p>
          <a:p>
            <a:pPr algn="just"/>
            <a:endParaRPr lang="en-US" sz="1800" b="0" dirty="0">
              <a:solidFill>
                <a:schemeClr val="bg1"/>
              </a:solidFill>
              <a:latin typeface="Trebuchet MS" panose="020B0603020202020204" pitchFamily="34" charset="0"/>
            </a:endParaRPr>
          </a:p>
          <a:p>
            <a:pPr algn="just"/>
            <a:endParaRPr lang="en-US" sz="1800" dirty="0">
              <a:solidFill>
                <a:schemeClr val="bg1"/>
              </a:solidFill>
              <a:latin typeface="Trebuchet MS" panose="020B0603020202020204" pitchFamily="34" charset="0"/>
            </a:endParaRPr>
          </a:p>
        </p:txBody>
      </p:sp>
      <p:sp>
        <p:nvSpPr>
          <p:cNvPr id="2" name="Title 1">
            <a:extLst>
              <a:ext uri="{FF2B5EF4-FFF2-40B4-BE49-F238E27FC236}">
                <a16:creationId xmlns:a16="http://schemas.microsoft.com/office/drawing/2014/main" id="{663FFC31-F86C-4DF7-B5BA-CE1DDB72881C}"/>
              </a:ext>
            </a:extLst>
          </p:cNvPr>
          <p:cNvSpPr>
            <a:spLocks noGrp="1"/>
          </p:cNvSpPr>
          <p:nvPr>
            <p:ph type="title"/>
          </p:nvPr>
        </p:nvSpPr>
        <p:spPr/>
        <p:txBody>
          <a:bodyPr/>
          <a:lstStyle/>
          <a:p>
            <a:r>
              <a:rPr lang="en-US" dirty="0" err="1"/>
              <a:t>SmartPill</a:t>
            </a:r>
            <a:r>
              <a:rPr lang="en-US" dirty="0"/>
              <a:t>™ motility capsule</a:t>
            </a:r>
          </a:p>
        </p:txBody>
      </p:sp>
      <p:sp>
        <p:nvSpPr>
          <p:cNvPr id="3" name="Content Placeholder 2">
            <a:extLst>
              <a:ext uri="{FF2B5EF4-FFF2-40B4-BE49-F238E27FC236}">
                <a16:creationId xmlns:a16="http://schemas.microsoft.com/office/drawing/2014/main" id="{836F1857-E066-4ACD-9502-B5D49B36F015}"/>
              </a:ext>
            </a:extLst>
          </p:cNvPr>
          <p:cNvSpPr>
            <a:spLocks noGrp="1"/>
          </p:cNvSpPr>
          <p:nvPr>
            <p:ph idx="1"/>
          </p:nvPr>
        </p:nvSpPr>
        <p:spPr>
          <a:xfrm>
            <a:off x="228600" y="1561155"/>
            <a:ext cx="3985035" cy="5068245"/>
          </a:xfrm>
          <a:ln>
            <a:solidFill>
              <a:schemeClr val="bg1"/>
            </a:solidFill>
          </a:ln>
        </p:spPr>
        <p:txBody>
          <a:bodyPr/>
          <a:lstStyle/>
          <a:p>
            <a:pPr marL="0" indent="0" algn="just"/>
            <a:r>
              <a:rPr lang="en-US" sz="1800" dirty="0"/>
              <a:t>Assists in localizing transit </a:t>
            </a:r>
            <a:r>
              <a:rPr lang="en-US" sz="1800" dirty="0" err="1"/>
              <a:t>abnor-malities</a:t>
            </a:r>
            <a:r>
              <a:rPr lang="en-US" sz="1800" dirty="0"/>
              <a:t> to a specific GI region by collecting data from the entire GI tract. As the </a:t>
            </a:r>
            <a:r>
              <a:rPr lang="en-US" sz="1800" dirty="0" err="1"/>
              <a:t>SmartPill</a:t>
            </a:r>
            <a:r>
              <a:rPr lang="en-US" sz="1800" dirty="0"/>
              <a:t>™ motility capsule travels through the patient's GI tract, it measures pressure, pH and temperature to provide you with valuable diagnostic </a:t>
            </a:r>
            <a:r>
              <a:rPr lang="en-US" sz="1800" dirty="0" err="1"/>
              <a:t>infor-mation</a:t>
            </a:r>
            <a:r>
              <a:rPr lang="en-US" sz="1800" dirty="0"/>
              <a:t>, including gastric emptying and total GI transit times in your patients.</a:t>
            </a:r>
          </a:p>
        </p:txBody>
      </p:sp>
      <p:sp>
        <p:nvSpPr>
          <p:cNvPr id="4" name="Slide Number Placeholder 3">
            <a:extLst>
              <a:ext uri="{FF2B5EF4-FFF2-40B4-BE49-F238E27FC236}">
                <a16:creationId xmlns:a16="http://schemas.microsoft.com/office/drawing/2014/main" id="{D271742C-62D5-4056-8539-8F26D6B9704D}"/>
              </a:ext>
            </a:extLst>
          </p:cNvPr>
          <p:cNvSpPr>
            <a:spLocks noGrp="1"/>
          </p:cNvSpPr>
          <p:nvPr>
            <p:ph type="sldNum" sz="quarter" idx="4"/>
          </p:nvPr>
        </p:nvSpPr>
        <p:spPr>
          <a:xfrm>
            <a:off x="0" y="6569075"/>
            <a:ext cx="381000" cy="365125"/>
          </a:xfrm>
        </p:spPr>
        <p:txBody>
          <a:bodyPr/>
          <a:lstStyle/>
          <a:p>
            <a:fld id="{7071835E-551D-43E3-A34B-EA8AD7FDC91B}" type="slidenum">
              <a:rPr lang="en-US" smtClean="0"/>
              <a:pPr/>
              <a:t>14</a:t>
            </a:fld>
            <a:endParaRPr lang="en-US"/>
          </a:p>
        </p:txBody>
      </p:sp>
      <p:pic>
        <p:nvPicPr>
          <p:cNvPr id="5" name="Picture 4">
            <a:extLst>
              <a:ext uri="{FF2B5EF4-FFF2-40B4-BE49-F238E27FC236}">
                <a16:creationId xmlns:a16="http://schemas.microsoft.com/office/drawing/2014/main" id="{36AC303A-56E8-41D3-93C6-C857E6518862}"/>
              </a:ext>
            </a:extLst>
          </p:cNvPr>
          <p:cNvPicPr>
            <a:picLocks noChangeAspect="1"/>
          </p:cNvPicPr>
          <p:nvPr/>
        </p:nvPicPr>
        <p:blipFill>
          <a:blip r:embed="rId2"/>
          <a:stretch>
            <a:fillRect/>
          </a:stretch>
        </p:blipFill>
        <p:spPr>
          <a:xfrm>
            <a:off x="609600" y="4700476"/>
            <a:ext cx="3095625" cy="1809750"/>
          </a:xfrm>
          <a:prstGeom prst="rect">
            <a:avLst/>
          </a:prstGeom>
        </p:spPr>
      </p:pic>
      <p:pic>
        <p:nvPicPr>
          <p:cNvPr id="6" name="Picture 5">
            <a:extLst>
              <a:ext uri="{FF2B5EF4-FFF2-40B4-BE49-F238E27FC236}">
                <a16:creationId xmlns:a16="http://schemas.microsoft.com/office/drawing/2014/main" id="{69DEA36C-ED0A-480D-8BD6-A2DAB36BF8EF}"/>
              </a:ext>
            </a:extLst>
          </p:cNvPr>
          <p:cNvPicPr>
            <a:picLocks noChangeAspect="1"/>
          </p:cNvPicPr>
          <p:nvPr/>
        </p:nvPicPr>
        <p:blipFill>
          <a:blip r:embed="rId3"/>
          <a:stretch>
            <a:fillRect/>
          </a:stretch>
        </p:blipFill>
        <p:spPr>
          <a:xfrm>
            <a:off x="4922068" y="4415105"/>
            <a:ext cx="3626667" cy="2104929"/>
          </a:xfrm>
          <a:prstGeom prst="rect">
            <a:avLst/>
          </a:prstGeom>
        </p:spPr>
      </p:pic>
      <p:sp>
        <p:nvSpPr>
          <p:cNvPr id="8" name="TextBox 7">
            <a:extLst>
              <a:ext uri="{FF2B5EF4-FFF2-40B4-BE49-F238E27FC236}">
                <a16:creationId xmlns:a16="http://schemas.microsoft.com/office/drawing/2014/main" id="{45307C73-ACCE-42F5-89F7-9E180DB4D448}"/>
              </a:ext>
            </a:extLst>
          </p:cNvPr>
          <p:cNvSpPr txBox="1"/>
          <p:nvPr/>
        </p:nvSpPr>
        <p:spPr>
          <a:xfrm>
            <a:off x="3810000" y="6629400"/>
            <a:ext cx="1476302" cy="276999"/>
          </a:xfrm>
          <a:prstGeom prst="rect">
            <a:avLst/>
          </a:prstGeom>
          <a:noFill/>
        </p:spPr>
        <p:txBody>
          <a:bodyPr wrap="none" rtlCol="0">
            <a:spAutoFit/>
          </a:bodyPr>
          <a:lstStyle/>
          <a:p>
            <a:r>
              <a:rPr lang="en-US" sz="1200" b="0" dirty="0">
                <a:solidFill>
                  <a:schemeClr val="bg1"/>
                </a:solidFill>
              </a:rPr>
              <a:t>www.medtronic.com</a:t>
            </a:r>
          </a:p>
        </p:txBody>
      </p:sp>
    </p:spTree>
    <p:extLst>
      <p:ext uri="{BB962C8B-B14F-4D97-AF65-F5344CB8AC3E}">
        <p14:creationId xmlns:p14="http://schemas.microsoft.com/office/powerpoint/2010/main" val="2566369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428" name="Picture 4" descr="https://www.judiciaryreport.com/images_5/elizabeth-holmes-3-19-19-7.jpg">
            <a:extLst>
              <a:ext uri="{FF2B5EF4-FFF2-40B4-BE49-F238E27FC236}">
                <a16:creationId xmlns:a16="http://schemas.microsoft.com/office/drawing/2014/main" id="{94EF8773-BC33-4EB0-B632-1E52DDE63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0" y="3164267"/>
            <a:ext cx="5097352" cy="3693733"/>
          </a:xfrm>
          <a:prstGeom prst="rect">
            <a:avLst/>
          </a:prstGeom>
          <a:noFill/>
          <a:extLst>
            <a:ext uri="{909E8E84-426E-40DD-AFC4-6F175D3DCCD1}">
              <a14:hiddenFill xmlns:a14="http://schemas.microsoft.com/office/drawing/2010/main">
                <a:solidFill>
                  <a:srgbClr val="FFFFFF"/>
                </a:solidFill>
              </a14:hiddenFill>
            </a:ext>
          </a:extLst>
        </p:spPr>
      </p:pic>
      <p:pic>
        <p:nvPicPr>
          <p:cNvPr id="359430" name="Picture 6" descr="https://www.judiciaryreport.com/images_5/elizabeth-holmes-bill-clinton-3-19-19-1.jpg">
            <a:extLst>
              <a:ext uri="{FF2B5EF4-FFF2-40B4-BE49-F238E27FC236}">
                <a16:creationId xmlns:a16="http://schemas.microsoft.com/office/drawing/2014/main" id="{A7B20C7B-8895-4C5F-9A81-C55867CAD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352" y="3746851"/>
            <a:ext cx="4033678" cy="31111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B33E54-243C-46BB-8DC1-2B850C1655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5BFCA0-6D13-42BA-9022-48DD729AF9A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5C59ACA-20F0-4F87-8D65-AAC65013A093}"/>
              </a:ext>
            </a:extLst>
          </p:cNvPr>
          <p:cNvSpPr>
            <a:spLocks noGrp="1"/>
          </p:cNvSpPr>
          <p:nvPr>
            <p:ph type="sldNum" sz="quarter" idx="4"/>
          </p:nvPr>
        </p:nvSpPr>
        <p:spPr/>
        <p:txBody>
          <a:bodyPr/>
          <a:lstStyle/>
          <a:p>
            <a:fld id="{7071835E-551D-43E3-A34B-EA8AD7FDC91B}" type="slidenum">
              <a:rPr lang="en-US" smtClean="0"/>
              <a:pPr/>
              <a:t>15</a:t>
            </a:fld>
            <a:endParaRPr lang="en-US"/>
          </a:p>
        </p:txBody>
      </p:sp>
      <p:pic>
        <p:nvPicPr>
          <p:cNvPr id="359426" name="Picture 2" descr="https://www.judiciaryreport.com/images_5/elizabeth-holmes-3-19-19-2.jpg">
            <a:extLst>
              <a:ext uri="{FF2B5EF4-FFF2-40B4-BE49-F238E27FC236}">
                <a16:creationId xmlns:a16="http://schemas.microsoft.com/office/drawing/2014/main" id="{C13B2CF7-C683-43FE-86D5-B60051CC8B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70" y="0"/>
            <a:ext cx="9144000" cy="39450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C9CBF2D-A040-4224-A0B6-73F3C7547F39}"/>
              </a:ext>
            </a:extLst>
          </p:cNvPr>
          <p:cNvSpPr/>
          <p:nvPr/>
        </p:nvSpPr>
        <p:spPr>
          <a:xfrm>
            <a:off x="1066800" y="6582595"/>
            <a:ext cx="6889615" cy="246221"/>
          </a:xfrm>
          <a:prstGeom prst="rect">
            <a:avLst/>
          </a:prstGeom>
        </p:spPr>
        <p:txBody>
          <a:bodyPr wrap="square">
            <a:spAutoFit/>
          </a:bodyPr>
          <a:lstStyle/>
          <a:p>
            <a:r>
              <a:rPr lang="en-US" sz="1000" b="0" dirty="0">
                <a:solidFill>
                  <a:schemeClr val="bg1"/>
                </a:solidFill>
                <a:hlinkClick r:id="rId5"/>
              </a:rPr>
              <a:t>https://www.judiciaryreport.com/elizabeth_holmes_should_be_sent_to_prison_for_theranos_blood_testing_scam.htm</a:t>
            </a:r>
            <a:r>
              <a:rPr lang="en-US" sz="1000" b="0" dirty="0">
                <a:solidFill>
                  <a:schemeClr val="bg1"/>
                </a:solidFill>
              </a:rPr>
              <a:t> </a:t>
            </a:r>
          </a:p>
        </p:txBody>
      </p:sp>
    </p:spTree>
    <p:extLst>
      <p:ext uri="{BB962C8B-B14F-4D97-AF65-F5344CB8AC3E}">
        <p14:creationId xmlns:p14="http://schemas.microsoft.com/office/powerpoint/2010/main" val="2767162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7DBF-64FC-4700-9F03-BA12550F1B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7EE775-81A4-48EA-9AA1-86D3D63ABB9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35FCF20-3257-4766-817B-573D82A5E9DA}"/>
              </a:ext>
            </a:extLst>
          </p:cNvPr>
          <p:cNvSpPr>
            <a:spLocks noGrp="1"/>
          </p:cNvSpPr>
          <p:nvPr>
            <p:ph type="sldNum" sz="quarter" idx="4"/>
          </p:nvPr>
        </p:nvSpPr>
        <p:spPr/>
        <p:txBody>
          <a:bodyPr/>
          <a:lstStyle/>
          <a:p>
            <a:fld id="{7071835E-551D-43E3-A34B-EA8AD7FDC91B}" type="slidenum">
              <a:rPr lang="en-US" smtClean="0"/>
              <a:pPr/>
              <a:t>16</a:t>
            </a:fld>
            <a:endParaRPr lang="en-US"/>
          </a:p>
        </p:txBody>
      </p:sp>
      <p:pic>
        <p:nvPicPr>
          <p:cNvPr id="5" name="Picture 4">
            <a:extLst>
              <a:ext uri="{FF2B5EF4-FFF2-40B4-BE49-F238E27FC236}">
                <a16:creationId xmlns:a16="http://schemas.microsoft.com/office/drawing/2014/main" id="{7667A21F-16D4-4021-BC92-5821AFCF8CBE}"/>
              </a:ext>
            </a:extLst>
          </p:cNvPr>
          <p:cNvPicPr>
            <a:picLocks noChangeAspect="1"/>
          </p:cNvPicPr>
          <p:nvPr/>
        </p:nvPicPr>
        <p:blipFill>
          <a:blip r:embed="rId2"/>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6F1D3CC6-8384-4A84-AE97-C6298F79960C}"/>
              </a:ext>
            </a:extLst>
          </p:cNvPr>
          <p:cNvSpPr/>
          <p:nvPr/>
        </p:nvSpPr>
        <p:spPr>
          <a:xfrm>
            <a:off x="4229100" y="2379851"/>
            <a:ext cx="4876800" cy="4478149"/>
          </a:xfrm>
          <a:prstGeom prst="rect">
            <a:avLst/>
          </a:prstGeom>
          <a:solidFill>
            <a:schemeClr val="bg1"/>
          </a:solidFill>
        </p:spPr>
        <p:txBody>
          <a:bodyPr wrap="square">
            <a:spAutoFit/>
          </a:bodyPr>
          <a:lstStyle/>
          <a:p>
            <a:pPr algn="l"/>
            <a:r>
              <a:rPr lang="en-US" sz="1500" b="0" dirty="0">
                <a:solidFill>
                  <a:srgbClr val="262626"/>
                </a:solidFill>
                <a:latin typeface="CNN"/>
              </a:rPr>
              <a:t>The government has alleged Holmes used the media, and </a:t>
            </a:r>
            <a:r>
              <a:rPr lang="en-US" sz="1500" b="0" dirty="0" err="1">
                <a:solidFill>
                  <a:srgbClr val="262626"/>
                </a:solidFill>
                <a:latin typeface="CNN"/>
              </a:rPr>
              <a:t>Parloff's</a:t>
            </a:r>
            <a:r>
              <a:rPr lang="en-US" sz="1500" b="0" dirty="0">
                <a:solidFill>
                  <a:srgbClr val="262626"/>
                </a:solidFill>
                <a:latin typeface="CNN"/>
              </a:rPr>
              <a:t> Fortune Magazine story titled "This CEO is Out for Blood" in particular, to perpetuate a scheme to defraud investors.</a:t>
            </a:r>
          </a:p>
          <a:p>
            <a:pPr algn="l"/>
            <a:r>
              <a:rPr lang="en-US" sz="1500" b="0" dirty="0" err="1">
                <a:solidFill>
                  <a:srgbClr val="262626"/>
                </a:solidFill>
                <a:latin typeface="CNN"/>
              </a:rPr>
              <a:t>Parloff's</a:t>
            </a:r>
            <a:r>
              <a:rPr lang="en-US" sz="1500" b="0" dirty="0">
                <a:solidFill>
                  <a:srgbClr val="262626"/>
                </a:solidFill>
                <a:latin typeface="CNN"/>
              </a:rPr>
              <a:t> anticipated testimony comes as the government has said it is close to resting its case against Holmes. She faces a dozen counts of federal fraud and conspiracy charges, and up to 20 years in prison over allegations that she knowingly misled doctors, patients and investors in order to take their money. Holmes has pleaded not guilty.</a:t>
            </a:r>
          </a:p>
          <a:p>
            <a:pPr algn="l"/>
            <a:r>
              <a:rPr lang="en-US" sz="1500" b="0" dirty="0">
                <a:solidFill>
                  <a:srgbClr val="262626"/>
                </a:solidFill>
                <a:latin typeface="CNN"/>
              </a:rPr>
              <a:t>Holmes was for a time upheld in the media as a rare female founder who'd raised significant sums of capital and driven her startup to an eye-popping $9 billion valuation. </a:t>
            </a:r>
            <a:r>
              <a:rPr lang="en-US" sz="1500" b="0" dirty="0" err="1">
                <a:solidFill>
                  <a:srgbClr val="262626"/>
                </a:solidFill>
                <a:latin typeface="CNN"/>
              </a:rPr>
              <a:t>Parloff's</a:t>
            </a:r>
            <a:r>
              <a:rPr lang="en-US" sz="1500" b="0" dirty="0">
                <a:solidFill>
                  <a:srgbClr val="262626"/>
                </a:solidFill>
                <a:latin typeface="CNN"/>
              </a:rPr>
              <a:t> story was the first of many laudatory cover stories of Holmes and has been shown repeatedly in the San Jose courtroom. Prosecutors have tried to show jurors how the article, which contained false and misleading statements, was circulated to stakeholders and how it played a role in validating the company to outsiders.</a:t>
            </a:r>
            <a:endParaRPr lang="en-US" sz="1500" b="0" i="0" dirty="0">
              <a:solidFill>
                <a:srgbClr val="262626"/>
              </a:solidFill>
              <a:effectLst/>
              <a:latin typeface="CNN"/>
            </a:endParaRPr>
          </a:p>
        </p:txBody>
      </p:sp>
      <p:sp>
        <p:nvSpPr>
          <p:cNvPr id="11" name="Rectangle 10">
            <a:extLst>
              <a:ext uri="{FF2B5EF4-FFF2-40B4-BE49-F238E27FC236}">
                <a16:creationId xmlns:a16="http://schemas.microsoft.com/office/drawing/2014/main" id="{96D30863-66FA-4E43-932E-1B74D497C7DD}"/>
              </a:ext>
            </a:extLst>
          </p:cNvPr>
          <p:cNvSpPr/>
          <p:nvPr/>
        </p:nvSpPr>
        <p:spPr>
          <a:xfrm>
            <a:off x="3048000" y="454968"/>
            <a:ext cx="6057900" cy="276999"/>
          </a:xfrm>
          <a:prstGeom prst="rect">
            <a:avLst/>
          </a:prstGeom>
        </p:spPr>
        <p:txBody>
          <a:bodyPr wrap="square">
            <a:spAutoFit/>
          </a:bodyPr>
          <a:lstStyle/>
          <a:p>
            <a:pPr algn="r"/>
            <a:r>
              <a:rPr lang="en-US" sz="1200" dirty="0">
                <a:hlinkClick r:id="rId3"/>
              </a:rPr>
              <a:t>https://www.cnn.com/2021/11/18/tech/elizabeth-holmes-trial-roger-parloff/index.html</a:t>
            </a:r>
            <a:r>
              <a:rPr lang="en-US" sz="1200" dirty="0"/>
              <a:t> </a:t>
            </a:r>
          </a:p>
        </p:txBody>
      </p:sp>
    </p:spTree>
    <p:extLst>
      <p:ext uri="{BB962C8B-B14F-4D97-AF65-F5344CB8AC3E}">
        <p14:creationId xmlns:p14="http://schemas.microsoft.com/office/powerpoint/2010/main" val="3445795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3C838B-09EE-41F0-BF53-615E9D172970}"/>
              </a:ext>
            </a:extLst>
          </p:cNvPr>
          <p:cNvSpPr/>
          <p:nvPr/>
        </p:nvSpPr>
        <p:spPr bwMode="auto">
          <a:xfrm>
            <a:off x="4038599" y="1676400"/>
            <a:ext cx="5105399" cy="520875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5" name="Picture 4">
            <a:extLst>
              <a:ext uri="{FF2B5EF4-FFF2-40B4-BE49-F238E27FC236}">
                <a16:creationId xmlns:a16="http://schemas.microsoft.com/office/drawing/2014/main" id="{19381B86-76EA-4FD2-A631-34982A954FCE}"/>
              </a:ext>
            </a:extLst>
          </p:cNvPr>
          <p:cNvPicPr>
            <a:picLocks noChangeAspect="1"/>
          </p:cNvPicPr>
          <p:nvPr/>
        </p:nvPicPr>
        <p:blipFill>
          <a:blip r:embed="rId3"/>
          <a:stretch>
            <a:fillRect/>
          </a:stretch>
        </p:blipFill>
        <p:spPr>
          <a:xfrm>
            <a:off x="1" y="1676400"/>
            <a:ext cx="4114800" cy="5197990"/>
          </a:xfrm>
          <a:prstGeom prst="rect">
            <a:avLst/>
          </a:prstGeom>
        </p:spPr>
      </p:pic>
      <p:sp>
        <p:nvSpPr>
          <p:cNvPr id="6" name="Rectangle 5">
            <a:extLst>
              <a:ext uri="{FF2B5EF4-FFF2-40B4-BE49-F238E27FC236}">
                <a16:creationId xmlns:a16="http://schemas.microsoft.com/office/drawing/2014/main" id="{B38B8F3D-5EA1-4BB2-9025-EA12D27B35D3}"/>
              </a:ext>
            </a:extLst>
          </p:cNvPr>
          <p:cNvSpPr/>
          <p:nvPr/>
        </p:nvSpPr>
        <p:spPr bwMode="auto">
          <a:xfrm>
            <a:off x="0" y="1752600"/>
            <a:ext cx="7620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A3CAFA91-A9A2-4E5E-BE14-A5165D6054F9}"/>
              </a:ext>
            </a:extLst>
          </p:cNvPr>
          <p:cNvSpPr/>
          <p:nvPr/>
        </p:nvSpPr>
        <p:spPr bwMode="auto">
          <a:xfrm>
            <a:off x="0" y="5350476"/>
            <a:ext cx="838201" cy="15075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37BAB31A-5152-4624-88D5-71AD830FE397}"/>
              </a:ext>
            </a:extLst>
          </p:cNvPr>
          <p:cNvSpPr/>
          <p:nvPr/>
        </p:nvSpPr>
        <p:spPr bwMode="auto">
          <a:xfrm rot="18867457">
            <a:off x="294073" y="2264885"/>
            <a:ext cx="762000" cy="152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C8BFC64D-85C2-4C59-97A6-B4AD523151EF}"/>
              </a:ext>
            </a:extLst>
          </p:cNvPr>
          <p:cNvSpPr/>
          <p:nvPr/>
        </p:nvSpPr>
        <p:spPr bwMode="auto">
          <a:xfrm rot="2732543" flipV="1">
            <a:off x="294073" y="5158508"/>
            <a:ext cx="762000" cy="152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pic>
        <p:nvPicPr>
          <p:cNvPr id="11" name="Picture 10">
            <a:extLst>
              <a:ext uri="{FF2B5EF4-FFF2-40B4-BE49-F238E27FC236}">
                <a16:creationId xmlns:a16="http://schemas.microsoft.com/office/drawing/2014/main" id="{99FAFE3C-31F6-418F-BC86-B59BEA1DA834}"/>
              </a:ext>
            </a:extLst>
          </p:cNvPr>
          <p:cNvPicPr>
            <a:picLocks noChangeAspect="1"/>
          </p:cNvPicPr>
          <p:nvPr/>
        </p:nvPicPr>
        <p:blipFill>
          <a:blip r:embed="rId4"/>
          <a:stretch>
            <a:fillRect/>
          </a:stretch>
        </p:blipFill>
        <p:spPr>
          <a:xfrm>
            <a:off x="4109050" y="1686174"/>
            <a:ext cx="3510950" cy="667937"/>
          </a:xfrm>
          <a:prstGeom prst="rect">
            <a:avLst/>
          </a:prstGeom>
        </p:spPr>
      </p:pic>
      <p:sp>
        <p:nvSpPr>
          <p:cNvPr id="4" name="Slide Number Placeholder 3">
            <a:extLst>
              <a:ext uri="{FF2B5EF4-FFF2-40B4-BE49-F238E27FC236}">
                <a16:creationId xmlns:a16="http://schemas.microsoft.com/office/drawing/2014/main" id="{3F9AD81B-2636-4BDB-B540-A420D1BC925E}"/>
              </a:ext>
            </a:extLst>
          </p:cNvPr>
          <p:cNvSpPr>
            <a:spLocks noGrp="1"/>
          </p:cNvSpPr>
          <p:nvPr>
            <p:ph type="sldNum" sz="quarter" idx="4"/>
          </p:nvPr>
        </p:nvSpPr>
        <p:spPr/>
        <p:txBody>
          <a:bodyPr/>
          <a:lstStyle/>
          <a:p>
            <a:fld id="{7071835E-551D-43E3-A34B-EA8AD7FDC91B}" type="slidenum">
              <a:rPr lang="en-US" smtClean="0">
                <a:solidFill>
                  <a:schemeClr val="tx1"/>
                </a:solidFill>
              </a:rPr>
              <a:pPr/>
              <a:t>17</a:t>
            </a:fld>
            <a:endParaRPr lang="en-US">
              <a:solidFill>
                <a:schemeClr val="tx1"/>
              </a:solidFill>
            </a:endParaRPr>
          </a:p>
        </p:txBody>
      </p:sp>
      <p:pic>
        <p:nvPicPr>
          <p:cNvPr id="13" name="Picture 12">
            <a:extLst>
              <a:ext uri="{FF2B5EF4-FFF2-40B4-BE49-F238E27FC236}">
                <a16:creationId xmlns:a16="http://schemas.microsoft.com/office/drawing/2014/main" id="{C6848505-3A00-4BCB-A04A-B33A9D5F3B2D}"/>
              </a:ext>
            </a:extLst>
          </p:cNvPr>
          <p:cNvPicPr>
            <a:picLocks noChangeAspect="1"/>
          </p:cNvPicPr>
          <p:nvPr/>
        </p:nvPicPr>
        <p:blipFill>
          <a:blip r:embed="rId5"/>
          <a:stretch>
            <a:fillRect/>
          </a:stretch>
        </p:blipFill>
        <p:spPr>
          <a:xfrm>
            <a:off x="4075854" y="2328119"/>
            <a:ext cx="4714308" cy="2175772"/>
          </a:xfrm>
          <a:prstGeom prst="rect">
            <a:avLst/>
          </a:prstGeom>
        </p:spPr>
      </p:pic>
      <p:pic>
        <p:nvPicPr>
          <p:cNvPr id="14" name="Picture 13">
            <a:extLst>
              <a:ext uri="{FF2B5EF4-FFF2-40B4-BE49-F238E27FC236}">
                <a16:creationId xmlns:a16="http://schemas.microsoft.com/office/drawing/2014/main" id="{B6DBC189-7F9A-4135-8BE1-B7809B2AD3E4}"/>
              </a:ext>
            </a:extLst>
          </p:cNvPr>
          <p:cNvPicPr>
            <a:picLocks noChangeAspect="1"/>
          </p:cNvPicPr>
          <p:nvPr/>
        </p:nvPicPr>
        <p:blipFill>
          <a:blip r:embed="rId6"/>
          <a:stretch>
            <a:fillRect/>
          </a:stretch>
        </p:blipFill>
        <p:spPr>
          <a:xfrm>
            <a:off x="382132" y="5681238"/>
            <a:ext cx="2638425" cy="1176762"/>
          </a:xfrm>
          <a:prstGeom prst="rect">
            <a:avLst/>
          </a:prstGeom>
        </p:spPr>
      </p:pic>
      <p:pic>
        <p:nvPicPr>
          <p:cNvPr id="15" name="Picture 14">
            <a:extLst>
              <a:ext uri="{FF2B5EF4-FFF2-40B4-BE49-F238E27FC236}">
                <a16:creationId xmlns:a16="http://schemas.microsoft.com/office/drawing/2014/main" id="{F6DA2068-38C7-46EE-B067-DC97BB85D371}"/>
              </a:ext>
            </a:extLst>
          </p:cNvPr>
          <p:cNvPicPr>
            <a:picLocks noChangeAspect="1"/>
          </p:cNvPicPr>
          <p:nvPr/>
        </p:nvPicPr>
        <p:blipFill>
          <a:blip r:embed="rId7"/>
          <a:stretch>
            <a:fillRect/>
          </a:stretch>
        </p:blipFill>
        <p:spPr>
          <a:xfrm>
            <a:off x="3633566" y="4800600"/>
            <a:ext cx="2614833" cy="2082735"/>
          </a:xfrm>
          <a:prstGeom prst="rect">
            <a:avLst/>
          </a:prstGeom>
        </p:spPr>
      </p:pic>
      <p:pic>
        <p:nvPicPr>
          <p:cNvPr id="16" name="Picture 15">
            <a:extLst>
              <a:ext uri="{FF2B5EF4-FFF2-40B4-BE49-F238E27FC236}">
                <a16:creationId xmlns:a16="http://schemas.microsoft.com/office/drawing/2014/main" id="{B4C15F98-9DDF-48AA-896A-43D900F45B26}"/>
              </a:ext>
            </a:extLst>
          </p:cNvPr>
          <p:cNvPicPr>
            <a:picLocks noChangeAspect="1"/>
          </p:cNvPicPr>
          <p:nvPr/>
        </p:nvPicPr>
        <p:blipFill>
          <a:blip r:embed="rId8"/>
          <a:stretch>
            <a:fillRect/>
          </a:stretch>
        </p:blipFill>
        <p:spPr>
          <a:xfrm>
            <a:off x="6272717" y="4800600"/>
            <a:ext cx="2642683" cy="2082735"/>
          </a:xfrm>
          <a:prstGeom prst="rect">
            <a:avLst/>
          </a:prstGeom>
        </p:spPr>
      </p:pic>
      <p:sp>
        <p:nvSpPr>
          <p:cNvPr id="17" name="Title 1">
            <a:extLst>
              <a:ext uri="{FF2B5EF4-FFF2-40B4-BE49-F238E27FC236}">
                <a16:creationId xmlns:a16="http://schemas.microsoft.com/office/drawing/2014/main" id="{BBB6E73C-8568-44F8-8BD5-FFC67985DA9C}"/>
              </a:ext>
            </a:extLst>
          </p:cNvPr>
          <p:cNvSpPr txBox="1">
            <a:spLocks/>
          </p:cNvSpPr>
          <p:nvPr/>
        </p:nvSpPr>
        <p:spPr>
          <a:xfrm>
            <a:off x="0" y="623981"/>
            <a:ext cx="40386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a:t>‘Smart’ Healthcare</a:t>
            </a:r>
            <a:endParaRPr lang="en-US" kern="0" dirty="0"/>
          </a:p>
        </p:txBody>
      </p:sp>
      <p:sp>
        <p:nvSpPr>
          <p:cNvPr id="18" name="Rectangle 17">
            <a:extLst>
              <a:ext uri="{FF2B5EF4-FFF2-40B4-BE49-F238E27FC236}">
                <a16:creationId xmlns:a16="http://schemas.microsoft.com/office/drawing/2014/main" id="{A5757667-3B29-46EE-A2EB-6C29FFEBED83}"/>
              </a:ext>
            </a:extLst>
          </p:cNvPr>
          <p:cNvSpPr/>
          <p:nvPr/>
        </p:nvSpPr>
        <p:spPr>
          <a:xfrm>
            <a:off x="4325383" y="605376"/>
            <a:ext cx="4818617" cy="738664"/>
          </a:xfrm>
          <a:prstGeom prst="rect">
            <a:avLst/>
          </a:prstGeom>
        </p:spPr>
        <p:txBody>
          <a:bodyPr wrap="square">
            <a:spAutoFit/>
          </a:bodyPr>
          <a:lstStyle/>
          <a:p>
            <a:pPr algn="l"/>
            <a:r>
              <a:rPr lang="en-US" sz="1400" b="0" dirty="0">
                <a:solidFill>
                  <a:schemeClr val="bg1"/>
                </a:solidFill>
              </a:rPr>
              <a:t>Bo Chen, Axel Baur, Marek </a:t>
            </a:r>
            <a:r>
              <a:rPr lang="en-US" sz="1400" b="0" dirty="0" err="1">
                <a:solidFill>
                  <a:schemeClr val="bg1"/>
                </a:solidFill>
              </a:rPr>
              <a:t>Stepniak</a:t>
            </a:r>
            <a:r>
              <a:rPr lang="en-US" sz="1400" b="0" dirty="0">
                <a:solidFill>
                  <a:schemeClr val="bg1"/>
                </a:solidFill>
              </a:rPr>
              <a:t>, and </a:t>
            </a:r>
            <a:r>
              <a:rPr lang="en-US" sz="1400" b="0" dirty="0" err="1">
                <a:solidFill>
                  <a:schemeClr val="bg1"/>
                </a:solidFill>
              </a:rPr>
              <a:t>Jin</a:t>
            </a:r>
            <a:r>
              <a:rPr lang="en-US" sz="1400" b="0" dirty="0">
                <a:solidFill>
                  <a:schemeClr val="bg1"/>
                </a:solidFill>
              </a:rPr>
              <a:t> Wang</a:t>
            </a:r>
          </a:p>
          <a:p>
            <a:pPr algn="l"/>
            <a:r>
              <a:rPr lang="en-US" sz="1400" b="0" dirty="0">
                <a:solidFill>
                  <a:schemeClr val="bg1"/>
                </a:solidFill>
              </a:rPr>
              <a:t>Finding the future of care provision: The role of smart hospitals. May 31, 2019McKinsey &amp; Company</a:t>
            </a:r>
          </a:p>
        </p:txBody>
      </p:sp>
    </p:spTree>
    <p:extLst>
      <p:ext uri="{BB962C8B-B14F-4D97-AF65-F5344CB8AC3E}">
        <p14:creationId xmlns:p14="http://schemas.microsoft.com/office/powerpoint/2010/main" val="1090002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7ADB-6394-4B14-A4D3-9F37CEC089B4}"/>
              </a:ext>
            </a:extLst>
          </p:cNvPr>
          <p:cNvSpPr>
            <a:spLocks noGrp="1"/>
          </p:cNvSpPr>
          <p:nvPr>
            <p:ph type="title"/>
          </p:nvPr>
        </p:nvSpPr>
        <p:spPr>
          <a:xfrm>
            <a:off x="0" y="623981"/>
            <a:ext cx="4038600" cy="762000"/>
          </a:xfrm>
        </p:spPr>
        <p:txBody>
          <a:bodyPr/>
          <a:lstStyle/>
          <a:p>
            <a:r>
              <a:rPr lang="en-US" dirty="0"/>
              <a:t>‘Smart’ Healthcare</a:t>
            </a:r>
          </a:p>
        </p:txBody>
      </p:sp>
      <p:sp>
        <p:nvSpPr>
          <p:cNvPr id="3" name="Content Placeholder 2">
            <a:extLst>
              <a:ext uri="{FF2B5EF4-FFF2-40B4-BE49-F238E27FC236}">
                <a16:creationId xmlns:a16="http://schemas.microsoft.com/office/drawing/2014/main" id="{C2DB337F-27EC-410E-BBA7-F3AA6FA64AA8}"/>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C8D5AA47-1F00-433D-983D-E4A84DFA4E70}"/>
              </a:ext>
            </a:extLst>
          </p:cNvPr>
          <p:cNvPicPr>
            <a:picLocks noChangeAspect="1"/>
          </p:cNvPicPr>
          <p:nvPr/>
        </p:nvPicPr>
        <p:blipFill>
          <a:blip r:embed="rId2"/>
          <a:stretch>
            <a:fillRect/>
          </a:stretch>
        </p:blipFill>
        <p:spPr>
          <a:xfrm>
            <a:off x="0" y="1357312"/>
            <a:ext cx="9144000" cy="5500688"/>
          </a:xfrm>
          <a:prstGeom prst="rect">
            <a:avLst/>
          </a:prstGeom>
        </p:spPr>
      </p:pic>
      <p:sp>
        <p:nvSpPr>
          <p:cNvPr id="8" name="Rectangle 7">
            <a:extLst>
              <a:ext uri="{FF2B5EF4-FFF2-40B4-BE49-F238E27FC236}">
                <a16:creationId xmlns:a16="http://schemas.microsoft.com/office/drawing/2014/main" id="{9BA11B58-7865-4741-AEC4-5763D76930FC}"/>
              </a:ext>
            </a:extLst>
          </p:cNvPr>
          <p:cNvSpPr/>
          <p:nvPr/>
        </p:nvSpPr>
        <p:spPr bwMode="auto">
          <a:xfrm>
            <a:off x="8244779" y="1395709"/>
            <a:ext cx="899221" cy="9000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D570AA46-3569-4DF3-87FB-070AB9547208}"/>
              </a:ext>
            </a:extLst>
          </p:cNvPr>
          <p:cNvSpPr/>
          <p:nvPr/>
        </p:nvSpPr>
        <p:spPr bwMode="auto">
          <a:xfrm rot="2854051">
            <a:off x="7979352" y="2073013"/>
            <a:ext cx="851019"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E972580A-32BB-4555-9B64-8EBF821E1BA0}"/>
              </a:ext>
            </a:extLst>
          </p:cNvPr>
          <p:cNvSpPr/>
          <p:nvPr/>
        </p:nvSpPr>
        <p:spPr bwMode="auto">
          <a:xfrm rot="2456662" flipH="1">
            <a:off x="4423872" y="5995075"/>
            <a:ext cx="381000" cy="4428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a:extLst>
              <a:ext uri="{FF2B5EF4-FFF2-40B4-BE49-F238E27FC236}">
                <a16:creationId xmlns:a16="http://schemas.microsoft.com/office/drawing/2014/main" id="{DCCD05DF-3856-473A-9FD7-28429AA04256}"/>
              </a:ext>
            </a:extLst>
          </p:cNvPr>
          <p:cNvSpPr/>
          <p:nvPr/>
        </p:nvSpPr>
        <p:spPr bwMode="auto">
          <a:xfrm rot="5400000" flipH="1">
            <a:off x="4499781" y="6370181"/>
            <a:ext cx="533982" cy="4428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B1B4C106-7D75-4F38-A8F4-0B3A4A55CD8C}"/>
              </a:ext>
            </a:extLst>
          </p:cNvPr>
          <p:cNvSpPr/>
          <p:nvPr/>
        </p:nvSpPr>
        <p:spPr>
          <a:xfrm>
            <a:off x="4325383" y="605376"/>
            <a:ext cx="4818617" cy="738664"/>
          </a:xfrm>
          <a:prstGeom prst="rect">
            <a:avLst/>
          </a:prstGeom>
        </p:spPr>
        <p:txBody>
          <a:bodyPr wrap="square">
            <a:spAutoFit/>
          </a:bodyPr>
          <a:lstStyle/>
          <a:p>
            <a:pPr algn="l"/>
            <a:r>
              <a:rPr lang="en-US" sz="1400" b="0" dirty="0">
                <a:solidFill>
                  <a:schemeClr val="bg1"/>
                </a:solidFill>
              </a:rPr>
              <a:t>Bo Chen, Axel Baur, Marek </a:t>
            </a:r>
            <a:r>
              <a:rPr lang="en-US" sz="1400" b="0" dirty="0" err="1">
                <a:solidFill>
                  <a:schemeClr val="bg1"/>
                </a:solidFill>
              </a:rPr>
              <a:t>Stepniak</a:t>
            </a:r>
            <a:r>
              <a:rPr lang="en-US" sz="1400" b="0" dirty="0">
                <a:solidFill>
                  <a:schemeClr val="bg1"/>
                </a:solidFill>
              </a:rPr>
              <a:t>, and </a:t>
            </a:r>
            <a:r>
              <a:rPr lang="en-US" sz="1400" b="0" dirty="0" err="1">
                <a:solidFill>
                  <a:schemeClr val="bg1"/>
                </a:solidFill>
              </a:rPr>
              <a:t>Jin</a:t>
            </a:r>
            <a:r>
              <a:rPr lang="en-US" sz="1400" b="0" dirty="0">
                <a:solidFill>
                  <a:schemeClr val="bg1"/>
                </a:solidFill>
              </a:rPr>
              <a:t> Wang</a:t>
            </a:r>
          </a:p>
          <a:p>
            <a:pPr algn="l"/>
            <a:r>
              <a:rPr lang="en-US" sz="1400" b="0" dirty="0">
                <a:solidFill>
                  <a:schemeClr val="bg1"/>
                </a:solidFill>
              </a:rPr>
              <a:t>Finding the future of care provision: The role of smart hospitals. May 31, 2019McKinsey &amp; Company</a:t>
            </a:r>
          </a:p>
        </p:txBody>
      </p:sp>
      <p:sp>
        <p:nvSpPr>
          <p:cNvPr id="13" name="Rectangle 12">
            <a:extLst>
              <a:ext uri="{FF2B5EF4-FFF2-40B4-BE49-F238E27FC236}">
                <a16:creationId xmlns:a16="http://schemas.microsoft.com/office/drawing/2014/main" id="{12D645D1-AB59-4D44-97C1-96A9759B8B21}"/>
              </a:ext>
            </a:extLst>
          </p:cNvPr>
          <p:cNvSpPr/>
          <p:nvPr/>
        </p:nvSpPr>
        <p:spPr>
          <a:xfrm>
            <a:off x="0" y="6396335"/>
            <a:ext cx="5519985" cy="461665"/>
          </a:xfrm>
          <a:prstGeom prst="rect">
            <a:avLst/>
          </a:prstGeom>
        </p:spPr>
        <p:txBody>
          <a:bodyPr wrap="square">
            <a:spAutoFit/>
          </a:bodyPr>
          <a:lstStyle/>
          <a:p>
            <a:pPr algn="l"/>
            <a:r>
              <a:rPr lang="en-US" sz="1200" dirty="0">
                <a:hlinkClick r:id="rId3"/>
              </a:rPr>
              <a:t>https://www.mckinsey.com/industries/healthcare-systems-and-services/our-insights/finding-the-future-of-care-provision-the-role-of-smart-hospitals</a:t>
            </a:r>
            <a:r>
              <a:rPr lang="en-US" sz="1200" dirty="0"/>
              <a:t> </a:t>
            </a:r>
          </a:p>
        </p:txBody>
      </p:sp>
      <p:pic>
        <p:nvPicPr>
          <p:cNvPr id="4" name="Picture 3">
            <a:extLst>
              <a:ext uri="{FF2B5EF4-FFF2-40B4-BE49-F238E27FC236}">
                <a16:creationId xmlns:a16="http://schemas.microsoft.com/office/drawing/2014/main" id="{F95BF03F-CBB3-42D4-8ACC-16379F2CA7D4}"/>
              </a:ext>
            </a:extLst>
          </p:cNvPr>
          <p:cNvPicPr>
            <a:picLocks noChangeAspect="1"/>
          </p:cNvPicPr>
          <p:nvPr/>
        </p:nvPicPr>
        <p:blipFill>
          <a:blip r:embed="rId4"/>
          <a:stretch>
            <a:fillRect/>
          </a:stretch>
        </p:blipFill>
        <p:spPr>
          <a:xfrm>
            <a:off x="84304" y="5832109"/>
            <a:ext cx="4648200" cy="1025891"/>
          </a:xfrm>
          <a:prstGeom prst="rect">
            <a:avLst/>
          </a:prstGeom>
        </p:spPr>
      </p:pic>
      <p:sp>
        <p:nvSpPr>
          <p:cNvPr id="14" name="Rectangle 13">
            <a:extLst>
              <a:ext uri="{FF2B5EF4-FFF2-40B4-BE49-F238E27FC236}">
                <a16:creationId xmlns:a16="http://schemas.microsoft.com/office/drawing/2014/main" id="{192497A0-0299-4018-92D1-96EDBA9FB1F7}"/>
              </a:ext>
            </a:extLst>
          </p:cNvPr>
          <p:cNvSpPr/>
          <p:nvPr/>
        </p:nvSpPr>
        <p:spPr bwMode="auto">
          <a:xfrm>
            <a:off x="4676733" y="6395753"/>
            <a:ext cx="531428" cy="4286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5" name="Picture 14">
            <a:extLst>
              <a:ext uri="{FF2B5EF4-FFF2-40B4-BE49-F238E27FC236}">
                <a16:creationId xmlns:a16="http://schemas.microsoft.com/office/drawing/2014/main" id="{10AED6FC-D542-4EF7-9EBA-499AE48C76D4}"/>
              </a:ext>
            </a:extLst>
          </p:cNvPr>
          <p:cNvPicPr>
            <a:picLocks noChangeAspect="1"/>
          </p:cNvPicPr>
          <p:nvPr/>
        </p:nvPicPr>
        <p:blipFill>
          <a:blip r:embed="rId5"/>
          <a:stretch>
            <a:fillRect/>
          </a:stretch>
        </p:blipFill>
        <p:spPr>
          <a:xfrm>
            <a:off x="84305" y="1444565"/>
            <a:ext cx="4461058" cy="1948651"/>
          </a:xfrm>
          <a:prstGeom prst="rect">
            <a:avLst/>
          </a:prstGeom>
        </p:spPr>
      </p:pic>
      <p:pic>
        <p:nvPicPr>
          <p:cNvPr id="16" name="Picture 15">
            <a:extLst>
              <a:ext uri="{FF2B5EF4-FFF2-40B4-BE49-F238E27FC236}">
                <a16:creationId xmlns:a16="http://schemas.microsoft.com/office/drawing/2014/main" id="{E1F2F4D2-DCFD-4845-A18C-14A10508D766}"/>
              </a:ext>
            </a:extLst>
          </p:cNvPr>
          <p:cNvPicPr>
            <a:picLocks noChangeAspect="1"/>
          </p:cNvPicPr>
          <p:nvPr/>
        </p:nvPicPr>
        <p:blipFill>
          <a:blip r:embed="rId6"/>
          <a:stretch>
            <a:fillRect/>
          </a:stretch>
        </p:blipFill>
        <p:spPr>
          <a:xfrm rot="153137">
            <a:off x="4053817" y="2449088"/>
            <a:ext cx="571500" cy="962025"/>
          </a:xfrm>
          <a:prstGeom prst="rect">
            <a:avLst/>
          </a:prstGeom>
        </p:spPr>
      </p:pic>
      <p:sp>
        <p:nvSpPr>
          <p:cNvPr id="17" name="Rectangle 16">
            <a:extLst>
              <a:ext uri="{FF2B5EF4-FFF2-40B4-BE49-F238E27FC236}">
                <a16:creationId xmlns:a16="http://schemas.microsoft.com/office/drawing/2014/main" id="{DA376B16-5411-4A46-8C67-2758E0C0F6CB}"/>
              </a:ext>
            </a:extLst>
          </p:cNvPr>
          <p:cNvSpPr/>
          <p:nvPr/>
        </p:nvSpPr>
        <p:spPr bwMode="auto">
          <a:xfrm>
            <a:off x="4507755" y="1452918"/>
            <a:ext cx="221410" cy="8371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Rectangle 17">
            <a:extLst>
              <a:ext uri="{FF2B5EF4-FFF2-40B4-BE49-F238E27FC236}">
                <a16:creationId xmlns:a16="http://schemas.microsoft.com/office/drawing/2014/main" id="{A715BB36-820A-49BD-8A01-44EA4E954E26}"/>
              </a:ext>
            </a:extLst>
          </p:cNvPr>
          <p:cNvSpPr/>
          <p:nvPr/>
        </p:nvSpPr>
        <p:spPr bwMode="auto">
          <a:xfrm>
            <a:off x="4563453" y="1659897"/>
            <a:ext cx="221410" cy="5841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Rectangle 18">
            <a:extLst>
              <a:ext uri="{FF2B5EF4-FFF2-40B4-BE49-F238E27FC236}">
                <a16:creationId xmlns:a16="http://schemas.microsoft.com/office/drawing/2014/main" id="{44D5FAAC-67E4-4966-93AC-8AAC40540327}"/>
              </a:ext>
            </a:extLst>
          </p:cNvPr>
          <p:cNvSpPr/>
          <p:nvPr/>
        </p:nvSpPr>
        <p:spPr bwMode="auto">
          <a:xfrm rot="2776725">
            <a:off x="4574175" y="2048030"/>
            <a:ext cx="221410" cy="26285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21" name="Picture 20">
            <a:extLst>
              <a:ext uri="{FF2B5EF4-FFF2-40B4-BE49-F238E27FC236}">
                <a16:creationId xmlns:a16="http://schemas.microsoft.com/office/drawing/2014/main" id="{6448B2FB-24DA-4551-B0AF-57E4A949A430}"/>
              </a:ext>
            </a:extLst>
          </p:cNvPr>
          <p:cNvPicPr>
            <a:picLocks noChangeAspect="1"/>
          </p:cNvPicPr>
          <p:nvPr/>
        </p:nvPicPr>
        <p:blipFill>
          <a:blip r:embed="rId7"/>
          <a:stretch>
            <a:fillRect/>
          </a:stretch>
        </p:blipFill>
        <p:spPr>
          <a:xfrm>
            <a:off x="84304" y="5558939"/>
            <a:ext cx="4241079" cy="1106013"/>
          </a:xfrm>
          <a:prstGeom prst="rect">
            <a:avLst/>
          </a:prstGeom>
        </p:spPr>
      </p:pic>
      <p:sp>
        <p:nvSpPr>
          <p:cNvPr id="22" name="Rectangle 21">
            <a:extLst>
              <a:ext uri="{FF2B5EF4-FFF2-40B4-BE49-F238E27FC236}">
                <a16:creationId xmlns:a16="http://schemas.microsoft.com/office/drawing/2014/main" id="{38B20E0F-771E-4401-9723-3503F91D06DE}"/>
              </a:ext>
            </a:extLst>
          </p:cNvPr>
          <p:cNvSpPr/>
          <p:nvPr/>
        </p:nvSpPr>
        <p:spPr bwMode="auto">
          <a:xfrm>
            <a:off x="22609" y="3393216"/>
            <a:ext cx="3699055" cy="21621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23" name="Picture 22">
            <a:extLst>
              <a:ext uri="{FF2B5EF4-FFF2-40B4-BE49-F238E27FC236}">
                <a16:creationId xmlns:a16="http://schemas.microsoft.com/office/drawing/2014/main" id="{D305DE3C-289F-4F55-9EB1-ACC091329413}"/>
              </a:ext>
            </a:extLst>
          </p:cNvPr>
          <p:cNvPicPr>
            <a:picLocks noChangeAspect="1"/>
          </p:cNvPicPr>
          <p:nvPr/>
        </p:nvPicPr>
        <p:blipFill>
          <a:blip r:embed="rId8"/>
          <a:stretch>
            <a:fillRect/>
          </a:stretch>
        </p:blipFill>
        <p:spPr>
          <a:xfrm>
            <a:off x="84304" y="5066187"/>
            <a:ext cx="3105150" cy="457200"/>
          </a:xfrm>
          <a:prstGeom prst="rect">
            <a:avLst/>
          </a:prstGeom>
        </p:spPr>
      </p:pic>
    </p:spTree>
    <p:extLst>
      <p:ext uri="{BB962C8B-B14F-4D97-AF65-F5344CB8AC3E}">
        <p14:creationId xmlns:p14="http://schemas.microsoft.com/office/powerpoint/2010/main" val="452991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6A47-F520-41D2-AEE8-0AF2C6A298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AC47F5-4C8E-41E0-B159-56623EC749A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DDBA80B-E3DA-4C8D-BFA0-75429FCFD5F0}"/>
              </a:ext>
            </a:extLst>
          </p:cNvPr>
          <p:cNvSpPr>
            <a:spLocks noGrp="1"/>
          </p:cNvSpPr>
          <p:nvPr>
            <p:ph type="sldNum" sz="quarter" idx="4"/>
          </p:nvPr>
        </p:nvSpPr>
        <p:spPr/>
        <p:txBody>
          <a:bodyPr/>
          <a:lstStyle/>
          <a:p>
            <a:fld id="{7071835E-551D-43E3-A34B-EA8AD7FDC91B}" type="slidenum">
              <a:rPr lang="en-US" smtClean="0"/>
              <a:pPr/>
              <a:t>19</a:t>
            </a:fld>
            <a:endParaRPr lang="en-US"/>
          </a:p>
        </p:txBody>
      </p:sp>
      <p:pic>
        <p:nvPicPr>
          <p:cNvPr id="5" name="Picture 4">
            <a:extLst>
              <a:ext uri="{FF2B5EF4-FFF2-40B4-BE49-F238E27FC236}">
                <a16:creationId xmlns:a16="http://schemas.microsoft.com/office/drawing/2014/main" id="{8734184E-167F-4A28-A266-074330DA57F8}"/>
              </a:ext>
            </a:extLst>
          </p:cNvPr>
          <p:cNvPicPr>
            <a:picLocks noChangeAspect="1"/>
          </p:cNvPicPr>
          <p:nvPr/>
        </p:nvPicPr>
        <p:blipFill>
          <a:blip r:embed="rId2"/>
          <a:stretch>
            <a:fillRect/>
          </a:stretch>
        </p:blipFill>
        <p:spPr>
          <a:xfrm>
            <a:off x="0" y="609600"/>
            <a:ext cx="9144000" cy="2326443"/>
          </a:xfrm>
          <a:prstGeom prst="rect">
            <a:avLst/>
          </a:prstGeom>
        </p:spPr>
      </p:pic>
      <p:pic>
        <p:nvPicPr>
          <p:cNvPr id="6" name="Picture 5">
            <a:extLst>
              <a:ext uri="{FF2B5EF4-FFF2-40B4-BE49-F238E27FC236}">
                <a16:creationId xmlns:a16="http://schemas.microsoft.com/office/drawing/2014/main" id="{D39F5809-D6D7-4B42-8DBC-13743876E883}"/>
              </a:ext>
            </a:extLst>
          </p:cNvPr>
          <p:cNvPicPr>
            <a:picLocks noChangeAspect="1"/>
          </p:cNvPicPr>
          <p:nvPr/>
        </p:nvPicPr>
        <p:blipFill>
          <a:blip r:embed="rId3"/>
          <a:stretch>
            <a:fillRect/>
          </a:stretch>
        </p:blipFill>
        <p:spPr>
          <a:xfrm>
            <a:off x="0" y="2931812"/>
            <a:ext cx="9144000" cy="361453"/>
          </a:xfrm>
          <a:prstGeom prst="rect">
            <a:avLst/>
          </a:prstGeom>
        </p:spPr>
      </p:pic>
      <p:pic>
        <p:nvPicPr>
          <p:cNvPr id="7" name="Picture 6">
            <a:extLst>
              <a:ext uri="{FF2B5EF4-FFF2-40B4-BE49-F238E27FC236}">
                <a16:creationId xmlns:a16="http://schemas.microsoft.com/office/drawing/2014/main" id="{78BDFDD6-AC65-4666-9D6B-392EC689F9B9}"/>
              </a:ext>
            </a:extLst>
          </p:cNvPr>
          <p:cNvPicPr>
            <a:picLocks noChangeAspect="1"/>
          </p:cNvPicPr>
          <p:nvPr/>
        </p:nvPicPr>
        <p:blipFill>
          <a:blip r:embed="rId4"/>
          <a:stretch>
            <a:fillRect/>
          </a:stretch>
        </p:blipFill>
        <p:spPr>
          <a:xfrm>
            <a:off x="0" y="3276600"/>
            <a:ext cx="9144000" cy="2168720"/>
          </a:xfrm>
          <a:prstGeom prst="rect">
            <a:avLst/>
          </a:prstGeom>
        </p:spPr>
      </p:pic>
      <p:pic>
        <p:nvPicPr>
          <p:cNvPr id="8" name="Picture 7">
            <a:extLst>
              <a:ext uri="{FF2B5EF4-FFF2-40B4-BE49-F238E27FC236}">
                <a16:creationId xmlns:a16="http://schemas.microsoft.com/office/drawing/2014/main" id="{53554D96-097B-4BC3-B3BC-E3A170F0728B}"/>
              </a:ext>
            </a:extLst>
          </p:cNvPr>
          <p:cNvPicPr>
            <a:picLocks noChangeAspect="1"/>
          </p:cNvPicPr>
          <p:nvPr/>
        </p:nvPicPr>
        <p:blipFill>
          <a:blip r:embed="rId5"/>
          <a:stretch>
            <a:fillRect/>
          </a:stretch>
        </p:blipFill>
        <p:spPr>
          <a:xfrm>
            <a:off x="0" y="5445320"/>
            <a:ext cx="9144000" cy="1454727"/>
          </a:xfrm>
          <a:prstGeom prst="rect">
            <a:avLst/>
          </a:prstGeom>
        </p:spPr>
      </p:pic>
      <p:sp>
        <p:nvSpPr>
          <p:cNvPr id="9" name="Rectangle 8">
            <a:extLst>
              <a:ext uri="{FF2B5EF4-FFF2-40B4-BE49-F238E27FC236}">
                <a16:creationId xmlns:a16="http://schemas.microsoft.com/office/drawing/2014/main" id="{8AA130B3-AC5B-403F-BBDA-0644885B4022}"/>
              </a:ext>
            </a:extLst>
          </p:cNvPr>
          <p:cNvSpPr/>
          <p:nvPr/>
        </p:nvSpPr>
        <p:spPr>
          <a:xfrm>
            <a:off x="5562600" y="609600"/>
            <a:ext cx="3695700" cy="553998"/>
          </a:xfrm>
          <a:prstGeom prst="rect">
            <a:avLst/>
          </a:prstGeom>
        </p:spPr>
        <p:txBody>
          <a:bodyPr wrap="square">
            <a:spAutoFit/>
          </a:bodyPr>
          <a:lstStyle/>
          <a:p>
            <a:r>
              <a:rPr lang="en-US" sz="1000" b="0" dirty="0">
                <a:hlinkClick r:id="rId6"/>
              </a:rPr>
              <a:t>https://www.fda.gov/news-events/press-announcements/fda-approves-pill-sensor-digitally-tracks-if-patients-have-ingested-their-medication</a:t>
            </a:r>
            <a:r>
              <a:rPr lang="en-US" sz="1000" b="0" dirty="0"/>
              <a:t> </a:t>
            </a:r>
          </a:p>
        </p:txBody>
      </p:sp>
    </p:spTree>
    <p:extLst>
      <p:ext uri="{BB962C8B-B14F-4D97-AF65-F5344CB8AC3E}">
        <p14:creationId xmlns:p14="http://schemas.microsoft.com/office/powerpoint/2010/main" val="407047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4" name="Picture 2" descr="Manchester Mark 1">
            <a:extLst>
              <a:ext uri="{FF2B5EF4-FFF2-40B4-BE49-F238E27FC236}">
                <a16:creationId xmlns:a16="http://schemas.microsoft.com/office/drawing/2014/main" id="{31E4BCA3-53DF-4111-96B0-8C1BBB708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118EF3AA-760A-4FEF-9471-5A4C304CF389}"/>
              </a:ext>
            </a:extLst>
          </p:cNvPr>
          <p:cNvSpPr>
            <a:spLocks noGrp="1"/>
          </p:cNvSpPr>
          <p:nvPr>
            <p:ph type="title"/>
          </p:nvPr>
        </p:nvSpPr>
        <p:spPr>
          <a:xfrm>
            <a:off x="2590800" y="5730875"/>
            <a:ext cx="6553200" cy="762000"/>
          </a:xfrm>
        </p:spPr>
        <p:txBody>
          <a:bodyPr/>
          <a:lstStyle/>
          <a:p>
            <a:pPr algn="r"/>
            <a:r>
              <a:rPr lang="en-US" dirty="0"/>
              <a:t>1949: The Manchester Mark I</a:t>
            </a:r>
            <a:br>
              <a:rPr lang="en-US" dirty="0"/>
            </a:br>
            <a:r>
              <a:rPr lang="en-US" sz="2000" dirty="0"/>
              <a:t>First Digital Computer</a:t>
            </a:r>
            <a:br>
              <a:rPr lang="en-US" sz="2000" dirty="0"/>
            </a:br>
            <a:endParaRPr lang="en-US" sz="2000" dirty="0"/>
          </a:p>
        </p:txBody>
      </p:sp>
      <p:sp>
        <p:nvSpPr>
          <p:cNvPr id="4" name="Slide Number Placeholder 3">
            <a:extLst>
              <a:ext uri="{FF2B5EF4-FFF2-40B4-BE49-F238E27FC236}">
                <a16:creationId xmlns:a16="http://schemas.microsoft.com/office/drawing/2014/main" id="{F1F27B6D-8368-475B-B1AF-E8F61D98FFEC}"/>
              </a:ext>
            </a:extLst>
          </p:cNvPr>
          <p:cNvSpPr>
            <a:spLocks noGrp="1"/>
          </p:cNvSpPr>
          <p:nvPr>
            <p:ph type="sldNum" sz="quarter" idx="4"/>
          </p:nvPr>
        </p:nvSpPr>
        <p:spPr/>
        <p:txBody>
          <a:bodyPr/>
          <a:lstStyle/>
          <a:p>
            <a:fld id="{7071835E-551D-43E3-A34B-EA8AD7FDC91B}" type="slidenum">
              <a:rPr lang="en-US" smtClean="0"/>
              <a:pPr/>
              <a:t>2</a:t>
            </a:fld>
            <a:endParaRPr lang="en-US"/>
          </a:p>
        </p:txBody>
      </p:sp>
      <p:sp>
        <p:nvSpPr>
          <p:cNvPr id="7" name="Rectangle 6">
            <a:extLst>
              <a:ext uri="{FF2B5EF4-FFF2-40B4-BE49-F238E27FC236}">
                <a16:creationId xmlns:a16="http://schemas.microsoft.com/office/drawing/2014/main" id="{052ABB43-0003-467B-BABA-95AC804C86EB}"/>
              </a:ext>
            </a:extLst>
          </p:cNvPr>
          <p:cNvSpPr/>
          <p:nvPr/>
        </p:nvSpPr>
        <p:spPr>
          <a:xfrm>
            <a:off x="4114799" y="6570439"/>
            <a:ext cx="5029199" cy="276999"/>
          </a:xfrm>
          <a:prstGeom prst="rect">
            <a:avLst/>
          </a:prstGeom>
        </p:spPr>
        <p:txBody>
          <a:bodyPr wrap="square">
            <a:spAutoFit/>
          </a:bodyPr>
          <a:lstStyle/>
          <a:p>
            <a:pPr algn="r"/>
            <a:r>
              <a:rPr lang="en-US" sz="1200" b="0" dirty="0">
                <a:solidFill>
                  <a:schemeClr val="bg1"/>
                </a:solidFill>
              </a:rPr>
              <a:t>https://www.britannica.com/technology/Manchester-Mark-I</a:t>
            </a:r>
          </a:p>
        </p:txBody>
      </p:sp>
    </p:spTree>
    <p:extLst>
      <p:ext uri="{BB962C8B-B14F-4D97-AF65-F5344CB8AC3E}">
        <p14:creationId xmlns:p14="http://schemas.microsoft.com/office/powerpoint/2010/main" val="94428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E86EA-2726-44DC-8832-14B46E5A02E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3CEE6D30-88BA-49DA-BF56-9CDD35F1B04B}"/>
              </a:ext>
            </a:extLst>
          </p:cNvPr>
          <p:cNvSpPr>
            <a:spLocks noGrp="1"/>
          </p:cNvSpPr>
          <p:nvPr>
            <p:ph type="sldNum" sz="quarter" idx="4"/>
          </p:nvPr>
        </p:nvSpPr>
        <p:spPr/>
        <p:txBody>
          <a:bodyPr/>
          <a:lstStyle/>
          <a:p>
            <a:fld id="{7071835E-551D-43E3-A34B-EA8AD7FDC91B}" type="slidenum">
              <a:rPr lang="en-US" smtClean="0"/>
              <a:pPr/>
              <a:t>20</a:t>
            </a:fld>
            <a:endParaRPr lang="en-US"/>
          </a:p>
        </p:txBody>
      </p:sp>
      <p:pic>
        <p:nvPicPr>
          <p:cNvPr id="5" name="Picture 4">
            <a:extLst>
              <a:ext uri="{FF2B5EF4-FFF2-40B4-BE49-F238E27FC236}">
                <a16:creationId xmlns:a16="http://schemas.microsoft.com/office/drawing/2014/main" id="{02B1D3D2-423F-47CB-9968-23D854FA0863}"/>
              </a:ext>
            </a:extLst>
          </p:cNvPr>
          <p:cNvPicPr>
            <a:picLocks noChangeAspect="1"/>
          </p:cNvPicPr>
          <p:nvPr/>
        </p:nvPicPr>
        <p:blipFill>
          <a:blip r:embed="rId2"/>
          <a:stretch>
            <a:fillRect/>
          </a:stretch>
        </p:blipFill>
        <p:spPr>
          <a:xfrm>
            <a:off x="0" y="-13580"/>
            <a:ext cx="9144000" cy="6248400"/>
          </a:xfrm>
          <a:prstGeom prst="rect">
            <a:avLst/>
          </a:prstGeom>
        </p:spPr>
      </p:pic>
      <p:sp>
        <p:nvSpPr>
          <p:cNvPr id="6" name="Rectangle 5">
            <a:extLst>
              <a:ext uri="{FF2B5EF4-FFF2-40B4-BE49-F238E27FC236}">
                <a16:creationId xmlns:a16="http://schemas.microsoft.com/office/drawing/2014/main" id="{D7CC4D6C-FF5C-4091-9A76-8F8747AF8733}"/>
              </a:ext>
            </a:extLst>
          </p:cNvPr>
          <p:cNvSpPr/>
          <p:nvPr/>
        </p:nvSpPr>
        <p:spPr>
          <a:xfrm>
            <a:off x="1474206" y="6262042"/>
            <a:ext cx="7696200" cy="461665"/>
          </a:xfrm>
          <a:prstGeom prst="rect">
            <a:avLst/>
          </a:prstGeom>
        </p:spPr>
        <p:txBody>
          <a:bodyPr wrap="square">
            <a:spAutoFit/>
          </a:bodyPr>
          <a:lstStyle/>
          <a:p>
            <a:pPr algn="r"/>
            <a:r>
              <a:rPr lang="en-US" sz="1200" b="0" dirty="0" err="1">
                <a:solidFill>
                  <a:schemeClr val="bg1"/>
                </a:solidFill>
                <a:latin typeface="Trebuchet MS" panose="020B0603020202020204" pitchFamily="34" charset="0"/>
              </a:rPr>
              <a:t>Guk</a:t>
            </a:r>
            <a:r>
              <a:rPr lang="en-US" sz="1200" b="0" dirty="0">
                <a:solidFill>
                  <a:schemeClr val="bg1"/>
                </a:solidFill>
                <a:latin typeface="Trebuchet MS" panose="020B0603020202020204" pitchFamily="34" charset="0"/>
              </a:rPr>
              <a:t> K, Han G, Lim J, et al. Evolution of Wearable Devices with Real-Time Disease Monitoring for Personalized Healthcare. </a:t>
            </a:r>
            <a:r>
              <a:rPr lang="en-US" sz="1200" b="0" i="1" dirty="0">
                <a:solidFill>
                  <a:schemeClr val="bg1"/>
                </a:solidFill>
                <a:latin typeface="Trebuchet MS" panose="020B0603020202020204" pitchFamily="34" charset="0"/>
              </a:rPr>
              <a:t>Nanomaterials (Basel)</a:t>
            </a:r>
            <a:r>
              <a:rPr lang="en-US" sz="1200" b="0" dirty="0">
                <a:solidFill>
                  <a:schemeClr val="bg1"/>
                </a:solidFill>
                <a:latin typeface="Trebuchet MS" panose="020B0603020202020204" pitchFamily="34" charset="0"/>
              </a:rPr>
              <a:t>. 2019;9(6):813. Published 2019 May 29. doi:10.3390/nano9060813</a:t>
            </a:r>
            <a:endParaRPr lang="en-US" sz="1200" dirty="0">
              <a:solidFill>
                <a:schemeClr val="bg1"/>
              </a:solidFill>
            </a:endParaRPr>
          </a:p>
        </p:txBody>
      </p:sp>
    </p:spTree>
    <p:extLst>
      <p:ext uri="{BB962C8B-B14F-4D97-AF65-F5344CB8AC3E}">
        <p14:creationId xmlns:p14="http://schemas.microsoft.com/office/powerpoint/2010/main" val="2922270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9A581-4DDA-42A0-8E1D-96AB2C1BB549}"/>
              </a:ext>
            </a:extLst>
          </p:cNvPr>
          <p:cNvSpPr>
            <a:spLocks noGrp="1"/>
          </p:cNvSpPr>
          <p:nvPr>
            <p:ph type="title"/>
          </p:nvPr>
        </p:nvSpPr>
        <p:spPr>
          <a:xfrm>
            <a:off x="190500" y="609600"/>
            <a:ext cx="8686800" cy="762000"/>
          </a:xfrm>
        </p:spPr>
        <p:txBody>
          <a:bodyPr/>
          <a:lstStyle/>
          <a:p>
            <a:r>
              <a:rPr lang="en-US" dirty="0"/>
              <a:t>Commercially available WDs (1)</a:t>
            </a:r>
          </a:p>
        </p:txBody>
      </p:sp>
      <p:sp>
        <p:nvSpPr>
          <p:cNvPr id="3" name="Content Placeholder 2">
            <a:extLst>
              <a:ext uri="{FF2B5EF4-FFF2-40B4-BE49-F238E27FC236}">
                <a16:creationId xmlns:a16="http://schemas.microsoft.com/office/drawing/2014/main" id="{33390998-8F6B-484A-961C-F165FFC3135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CC86DCA-C69F-411B-BE8E-00D9BE6DFC20}"/>
              </a:ext>
            </a:extLst>
          </p:cNvPr>
          <p:cNvSpPr>
            <a:spLocks noGrp="1"/>
          </p:cNvSpPr>
          <p:nvPr>
            <p:ph type="sldNum" sz="quarter" idx="4"/>
          </p:nvPr>
        </p:nvSpPr>
        <p:spPr/>
        <p:txBody>
          <a:bodyPr/>
          <a:lstStyle/>
          <a:p>
            <a:fld id="{7071835E-551D-43E3-A34B-EA8AD7FDC91B}" type="slidenum">
              <a:rPr lang="en-US" smtClean="0"/>
              <a:pPr/>
              <a:t>21</a:t>
            </a:fld>
            <a:endParaRPr lang="en-US"/>
          </a:p>
        </p:txBody>
      </p:sp>
      <p:pic>
        <p:nvPicPr>
          <p:cNvPr id="5" name="Picture 4">
            <a:extLst>
              <a:ext uri="{FF2B5EF4-FFF2-40B4-BE49-F238E27FC236}">
                <a16:creationId xmlns:a16="http://schemas.microsoft.com/office/drawing/2014/main" id="{D969582F-6FA5-4DCE-A385-EAC54405713F}"/>
              </a:ext>
            </a:extLst>
          </p:cNvPr>
          <p:cNvPicPr>
            <a:picLocks noChangeAspect="1"/>
          </p:cNvPicPr>
          <p:nvPr/>
        </p:nvPicPr>
        <p:blipFill>
          <a:blip r:embed="rId2"/>
          <a:stretch>
            <a:fillRect/>
          </a:stretch>
        </p:blipFill>
        <p:spPr>
          <a:xfrm>
            <a:off x="0" y="1409700"/>
            <a:ext cx="9144000" cy="5448300"/>
          </a:xfrm>
          <a:prstGeom prst="rect">
            <a:avLst/>
          </a:prstGeom>
        </p:spPr>
      </p:pic>
      <p:sp>
        <p:nvSpPr>
          <p:cNvPr id="7" name="Rectangle 6">
            <a:extLst>
              <a:ext uri="{FF2B5EF4-FFF2-40B4-BE49-F238E27FC236}">
                <a16:creationId xmlns:a16="http://schemas.microsoft.com/office/drawing/2014/main" id="{B3E37E10-D20E-4354-A30A-9AE531F23878}"/>
              </a:ext>
            </a:extLst>
          </p:cNvPr>
          <p:cNvSpPr/>
          <p:nvPr/>
        </p:nvSpPr>
        <p:spPr>
          <a:xfrm>
            <a:off x="152400" y="3406040"/>
            <a:ext cx="4572000" cy="830997"/>
          </a:xfrm>
          <a:prstGeom prst="rect">
            <a:avLst/>
          </a:prstGeom>
        </p:spPr>
        <p:txBody>
          <a:bodyPr wrap="square">
            <a:spAutoFit/>
          </a:bodyPr>
          <a:lstStyle/>
          <a:p>
            <a:pPr algn="l"/>
            <a:r>
              <a:rPr lang="en-US" sz="1200" b="0" dirty="0" err="1">
                <a:solidFill>
                  <a:schemeClr val="tx1"/>
                </a:solidFill>
                <a:latin typeface="Trebuchet MS" panose="020B0603020202020204" pitchFamily="34" charset="0"/>
              </a:rPr>
              <a:t>Guk</a:t>
            </a:r>
            <a:r>
              <a:rPr lang="en-US" sz="1200" b="0" dirty="0">
                <a:solidFill>
                  <a:schemeClr val="tx1"/>
                </a:solidFill>
                <a:latin typeface="Trebuchet MS" panose="020B0603020202020204" pitchFamily="34" charset="0"/>
              </a:rPr>
              <a:t> K, Han G, Lim J, et al. Evolution of Wearable Devices with Real-Time Disease Monitoring for Personalized Healthcare. </a:t>
            </a:r>
            <a:r>
              <a:rPr lang="en-US" sz="1200" b="0" i="1" dirty="0">
                <a:solidFill>
                  <a:schemeClr val="tx1"/>
                </a:solidFill>
                <a:latin typeface="Trebuchet MS" panose="020B0603020202020204" pitchFamily="34" charset="0"/>
              </a:rPr>
              <a:t>Nanomaterials (Basel)</a:t>
            </a:r>
            <a:r>
              <a:rPr lang="en-US" sz="1200" b="0" dirty="0">
                <a:solidFill>
                  <a:schemeClr val="tx1"/>
                </a:solidFill>
                <a:latin typeface="Trebuchet MS" panose="020B0603020202020204" pitchFamily="34" charset="0"/>
              </a:rPr>
              <a:t>. 2019;9(6):813. Published 2019 May 29. doi:10.3390/nano9060813</a:t>
            </a:r>
            <a:endParaRPr lang="en-US" sz="1200" dirty="0">
              <a:solidFill>
                <a:schemeClr val="tx1"/>
              </a:solidFill>
            </a:endParaRPr>
          </a:p>
        </p:txBody>
      </p:sp>
    </p:spTree>
    <p:extLst>
      <p:ext uri="{BB962C8B-B14F-4D97-AF65-F5344CB8AC3E}">
        <p14:creationId xmlns:p14="http://schemas.microsoft.com/office/powerpoint/2010/main" val="1978562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8AFE-2252-4FC7-B41F-25741AF10523}"/>
              </a:ext>
            </a:extLst>
          </p:cNvPr>
          <p:cNvSpPr>
            <a:spLocks noGrp="1"/>
          </p:cNvSpPr>
          <p:nvPr>
            <p:ph type="title"/>
          </p:nvPr>
        </p:nvSpPr>
        <p:spPr>
          <a:xfrm>
            <a:off x="219547" y="685800"/>
            <a:ext cx="8686800" cy="762000"/>
          </a:xfrm>
        </p:spPr>
        <p:txBody>
          <a:bodyPr/>
          <a:lstStyle/>
          <a:p>
            <a:r>
              <a:rPr lang="en-US" dirty="0"/>
              <a:t>Commercially available WDs (2)</a:t>
            </a:r>
          </a:p>
        </p:txBody>
      </p:sp>
      <p:sp>
        <p:nvSpPr>
          <p:cNvPr id="3" name="Content Placeholder 2">
            <a:extLst>
              <a:ext uri="{FF2B5EF4-FFF2-40B4-BE49-F238E27FC236}">
                <a16:creationId xmlns:a16="http://schemas.microsoft.com/office/drawing/2014/main" id="{AC1421D0-9764-447D-B1A2-273F93BD563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EAA8FAE-D108-4146-A0F6-66EF67D95DC3}"/>
              </a:ext>
            </a:extLst>
          </p:cNvPr>
          <p:cNvSpPr>
            <a:spLocks noGrp="1"/>
          </p:cNvSpPr>
          <p:nvPr>
            <p:ph type="sldNum" sz="quarter" idx="4"/>
          </p:nvPr>
        </p:nvSpPr>
        <p:spPr/>
        <p:txBody>
          <a:bodyPr/>
          <a:lstStyle/>
          <a:p>
            <a:fld id="{7071835E-551D-43E3-A34B-EA8AD7FDC91B}" type="slidenum">
              <a:rPr lang="en-US" smtClean="0"/>
              <a:pPr/>
              <a:t>22</a:t>
            </a:fld>
            <a:endParaRPr lang="en-US"/>
          </a:p>
        </p:txBody>
      </p:sp>
      <p:pic>
        <p:nvPicPr>
          <p:cNvPr id="5" name="Picture 4">
            <a:extLst>
              <a:ext uri="{FF2B5EF4-FFF2-40B4-BE49-F238E27FC236}">
                <a16:creationId xmlns:a16="http://schemas.microsoft.com/office/drawing/2014/main" id="{79A4B179-4892-4003-87F4-74608CA39469}"/>
              </a:ext>
            </a:extLst>
          </p:cNvPr>
          <p:cNvPicPr>
            <a:picLocks noChangeAspect="1"/>
          </p:cNvPicPr>
          <p:nvPr/>
        </p:nvPicPr>
        <p:blipFill>
          <a:blip r:embed="rId2"/>
          <a:stretch>
            <a:fillRect/>
          </a:stretch>
        </p:blipFill>
        <p:spPr>
          <a:xfrm>
            <a:off x="0" y="1552575"/>
            <a:ext cx="9144000" cy="5305425"/>
          </a:xfrm>
          <a:prstGeom prst="rect">
            <a:avLst/>
          </a:prstGeom>
        </p:spPr>
      </p:pic>
      <p:sp>
        <p:nvSpPr>
          <p:cNvPr id="6" name="Rectangle 5">
            <a:extLst>
              <a:ext uri="{FF2B5EF4-FFF2-40B4-BE49-F238E27FC236}">
                <a16:creationId xmlns:a16="http://schemas.microsoft.com/office/drawing/2014/main" id="{B92DAB54-D91F-4E45-BBF7-624B53509AB0}"/>
              </a:ext>
            </a:extLst>
          </p:cNvPr>
          <p:cNvSpPr/>
          <p:nvPr/>
        </p:nvSpPr>
        <p:spPr>
          <a:xfrm>
            <a:off x="0" y="4274403"/>
            <a:ext cx="4572000" cy="830997"/>
          </a:xfrm>
          <a:prstGeom prst="rect">
            <a:avLst/>
          </a:prstGeom>
        </p:spPr>
        <p:txBody>
          <a:bodyPr wrap="square">
            <a:spAutoFit/>
          </a:bodyPr>
          <a:lstStyle/>
          <a:p>
            <a:pPr algn="l"/>
            <a:r>
              <a:rPr lang="en-US" sz="1200" b="0" dirty="0" err="1">
                <a:solidFill>
                  <a:schemeClr val="tx1"/>
                </a:solidFill>
                <a:latin typeface="Trebuchet MS" panose="020B0603020202020204" pitchFamily="34" charset="0"/>
              </a:rPr>
              <a:t>Guk</a:t>
            </a:r>
            <a:r>
              <a:rPr lang="en-US" sz="1200" b="0" dirty="0">
                <a:solidFill>
                  <a:schemeClr val="tx1"/>
                </a:solidFill>
                <a:latin typeface="Trebuchet MS" panose="020B0603020202020204" pitchFamily="34" charset="0"/>
              </a:rPr>
              <a:t> K, Han G, Lim J, et al. Evolution of Wearable Devices with Real-Time Disease Monitoring for Personalized Healthcare. </a:t>
            </a:r>
            <a:r>
              <a:rPr lang="en-US" sz="1200" b="0" i="1" dirty="0">
                <a:solidFill>
                  <a:schemeClr val="tx1"/>
                </a:solidFill>
                <a:latin typeface="Trebuchet MS" panose="020B0603020202020204" pitchFamily="34" charset="0"/>
              </a:rPr>
              <a:t>Nanomaterials (Basel)</a:t>
            </a:r>
            <a:r>
              <a:rPr lang="en-US" sz="1200" b="0" dirty="0">
                <a:solidFill>
                  <a:schemeClr val="tx1"/>
                </a:solidFill>
                <a:latin typeface="Trebuchet MS" panose="020B0603020202020204" pitchFamily="34" charset="0"/>
              </a:rPr>
              <a:t>. 2019;9(6):813. Published 2019 May 29. doi:10.3390/nano9060813</a:t>
            </a:r>
            <a:endParaRPr lang="en-US" sz="1200" dirty="0">
              <a:solidFill>
                <a:schemeClr val="tx1"/>
              </a:solidFill>
            </a:endParaRPr>
          </a:p>
        </p:txBody>
      </p:sp>
    </p:spTree>
    <p:extLst>
      <p:ext uri="{BB962C8B-B14F-4D97-AF65-F5344CB8AC3E}">
        <p14:creationId xmlns:p14="http://schemas.microsoft.com/office/powerpoint/2010/main" val="3549673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243EB-3D6C-4DB7-998E-63BCBA805792}"/>
              </a:ext>
            </a:extLst>
          </p:cNvPr>
          <p:cNvSpPr>
            <a:spLocks noGrp="1"/>
          </p:cNvSpPr>
          <p:nvPr>
            <p:ph type="title"/>
          </p:nvPr>
        </p:nvSpPr>
        <p:spPr>
          <a:xfrm>
            <a:off x="228600" y="685800"/>
            <a:ext cx="8686800" cy="762000"/>
          </a:xfrm>
        </p:spPr>
        <p:txBody>
          <a:bodyPr/>
          <a:lstStyle/>
          <a:p>
            <a:r>
              <a:rPr lang="en-US" dirty="0"/>
              <a:t>Commercially available WDs (3)</a:t>
            </a:r>
          </a:p>
        </p:txBody>
      </p:sp>
      <p:sp>
        <p:nvSpPr>
          <p:cNvPr id="3" name="Content Placeholder 2">
            <a:extLst>
              <a:ext uri="{FF2B5EF4-FFF2-40B4-BE49-F238E27FC236}">
                <a16:creationId xmlns:a16="http://schemas.microsoft.com/office/drawing/2014/main" id="{EAC6B863-3647-47B8-8820-2035BF4EE9F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BEDCB40-D667-483F-AF85-316A2AC295A8}"/>
              </a:ext>
            </a:extLst>
          </p:cNvPr>
          <p:cNvSpPr>
            <a:spLocks noGrp="1"/>
          </p:cNvSpPr>
          <p:nvPr>
            <p:ph type="sldNum" sz="quarter" idx="4"/>
          </p:nvPr>
        </p:nvSpPr>
        <p:spPr/>
        <p:txBody>
          <a:bodyPr/>
          <a:lstStyle/>
          <a:p>
            <a:fld id="{7071835E-551D-43E3-A34B-EA8AD7FDC91B}" type="slidenum">
              <a:rPr lang="en-US" smtClean="0"/>
              <a:pPr/>
              <a:t>23</a:t>
            </a:fld>
            <a:endParaRPr lang="en-US"/>
          </a:p>
        </p:txBody>
      </p:sp>
      <p:pic>
        <p:nvPicPr>
          <p:cNvPr id="5" name="Picture 4">
            <a:extLst>
              <a:ext uri="{FF2B5EF4-FFF2-40B4-BE49-F238E27FC236}">
                <a16:creationId xmlns:a16="http://schemas.microsoft.com/office/drawing/2014/main" id="{C1D982F8-7B39-46F0-B44B-27390303D287}"/>
              </a:ext>
            </a:extLst>
          </p:cNvPr>
          <p:cNvPicPr>
            <a:picLocks noChangeAspect="1"/>
          </p:cNvPicPr>
          <p:nvPr/>
        </p:nvPicPr>
        <p:blipFill>
          <a:blip r:embed="rId2"/>
          <a:stretch>
            <a:fillRect/>
          </a:stretch>
        </p:blipFill>
        <p:spPr>
          <a:xfrm>
            <a:off x="0" y="1524000"/>
            <a:ext cx="9144000" cy="5334000"/>
          </a:xfrm>
          <a:prstGeom prst="rect">
            <a:avLst/>
          </a:prstGeom>
        </p:spPr>
      </p:pic>
      <p:sp>
        <p:nvSpPr>
          <p:cNvPr id="6" name="Rectangle 5">
            <a:extLst>
              <a:ext uri="{FF2B5EF4-FFF2-40B4-BE49-F238E27FC236}">
                <a16:creationId xmlns:a16="http://schemas.microsoft.com/office/drawing/2014/main" id="{93D67202-4BA2-49C2-8017-35958AAC270C}"/>
              </a:ext>
            </a:extLst>
          </p:cNvPr>
          <p:cNvSpPr/>
          <p:nvPr/>
        </p:nvSpPr>
        <p:spPr>
          <a:xfrm>
            <a:off x="0" y="3969603"/>
            <a:ext cx="4572000" cy="830997"/>
          </a:xfrm>
          <a:prstGeom prst="rect">
            <a:avLst/>
          </a:prstGeom>
        </p:spPr>
        <p:txBody>
          <a:bodyPr wrap="square">
            <a:spAutoFit/>
          </a:bodyPr>
          <a:lstStyle/>
          <a:p>
            <a:pPr algn="l"/>
            <a:r>
              <a:rPr lang="en-US" sz="1200" b="0" dirty="0" err="1">
                <a:solidFill>
                  <a:schemeClr val="tx1"/>
                </a:solidFill>
                <a:latin typeface="Trebuchet MS" panose="020B0603020202020204" pitchFamily="34" charset="0"/>
              </a:rPr>
              <a:t>Guk</a:t>
            </a:r>
            <a:r>
              <a:rPr lang="en-US" sz="1200" b="0" dirty="0">
                <a:solidFill>
                  <a:schemeClr val="tx1"/>
                </a:solidFill>
                <a:latin typeface="Trebuchet MS" panose="020B0603020202020204" pitchFamily="34" charset="0"/>
              </a:rPr>
              <a:t> K, Han G, Lim J, et al. Evolution of Wearable Devices with Real-Time Disease Monitoring for Personalized Healthcare. </a:t>
            </a:r>
            <a:r>
              <a:rPr lang="en-US" sz="1200" b="0" i="1" dirty="0">
                <a:solidFill>
                  <a:schemeClr val="tx1"/>
                </a:solidFill>
                <a:latin typeface="Trebuchet MS" panose="020B0603020202020204" pitchFamily="34" charset="0"/>
              </a:rPr>
              <a:t>Nanomaterials (Basel)</a:t>
            </a:r>
            <a:r>
              <a:rPr lang="en-US" sz="1200" b="0" dirty="0">
                <a:solidFill>
                  <a:schemeClr val="tx1"/>
                </a:solidFill>
                <a:latin typeface="Trebuchet MS" panose="020B0603020202020204" pitchFamily="34" charset="0"/>
              </a:rPr>
              <a:t>. 2019;9(6):813. Published 2019 May 29. doi:10.3390/nano9060813</a:t>
            </a:r>
            <a:endParaRPr lang="en-US" sz="1200" dirty="0">
              <a:solidFill>
                <a:schemeClr val="tx1"/>
              </a:solidFill>
            </a:endParaRPr>
          </a:p>
        </p:txBody>
      </p:sp>
    </p:spTree>
    <p:extLst>
      <p:ext uri="{BB962C8B-B14F-4D97-AF65-F5344CB8AC3E}">
        <p14:creationId xmlns:p14="http://schemas.microsoft.com/office/powerpoint/2010/main" val="574241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48985-C930-4229-AC06-9FF4CD3303F1}"/>
              </a:ext>
            </a:extLst>
          </p:cNvPr>
          <p:cNvSpPr>
            <a:spLocks noGrp="1"/>
          </p:cNvSpPr>
          <p:nvPr>
            <p:ph type="title"/>
          </p:nvPr>
        </p:nvSpPr>
        <p:spPr/>
        <p:txBody>
          <a:bodyPr/>
          <a:lstStyle/>
          <a:p>
            <a:r>
              <a:rPr lang="en-US" dirty="0"/>
              <a:t>Commercially available WDs (4)</a:t>
            </a:r>
          </a:p>
        </p:txBody>
      </p:sp>
      <p:sp>
        <p:nvSpPr>
          <p:cNvPr id="3" name="Content Placeholder 2">
            <a:extLst>
              <a:ext uri="{FF2B5EF4-FFF2-40B4-BE49-F238E27FC236}">
                <a16:creationId xmlns:a16="http://schemas.microsoft.com/office/drawing/2014/main" id="{5569BD19-4597-4EA4-9CB5-E6844F4CE15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90B8C22-5797-4C1A-B695-AECEDF337909}"/>
              </a:ext>
            </a:extLst>
          </p:cNvPr>
          <p:cNvSpPr>
            <a:spLocks noGrp="1"/>
          </p:cNvSpPr>
          <p:nvPr>
            <p:ph type="sldNum" sz="quarter" idx="4"/>
          </p:nvPr>
        </p:nvSpPr>
        <p:spPr/>
        <p:txBody>
          <a:bodyPr/>
          <a:lstStyle/>
          <a:p>
            <a:fld id="{7071835E-551D-43E3-A34B-EA8AD7FDC91B}" type="slidenum">
              <a:rPr lang="en-US" smtClean="0"/>
              <a:pPr/>
              <a:t>24</a:t>
            </a:fld>
            <a:endParaRPr lang="en-US"/>
          </a:p>
        </p:txBody>
      </p:sp>
      <p:pic>
        <p:nvPicPr>
          <p:cNvPr id="5" name="Picture 4">
            <a:extLst>
              <a:ext uri="{FF2B5EF4-FFF2-40B4-BE49-F238E27FC236}">
                <a16:creationId xmlns:a16="http://schemas.microsoft.com/office/drawing/2014/main" id="{8DC6DE0D-5660-4078-A18E-366BFF60281D}"/>
              </a:ext>
            </a:extLst>
          </p:cNvPr>
          <p:cNvPicPr>
            <a:picLocks noChangeAspect="1"/>
          </p:cNvPicPr>
          <p:nvPr/>
        </p:nvPicPr>
        <p:blipFill>
          <a:blip r:embed="rId2"/>
          <a:stretch>
            <a:fillRect/>
          </a:stretch>
        </p:blipFill>
        <p:spPr>
          <a:xfrm>
            <a:off x="0" y="1828801"/>
            <a:ext cx="9144000" cy="5029200"/>
          </a:xfrm>
          <a:prstGeom prst="rect">
            <a:avLst/>
          </a:prstGeom>
        </p:spPr>
      </p:pic>
      <p:sp>
        <p:nvSpPr>
          <p:cNvPr id="6" name="Rectangle 5">
            <a:extLst>
              <a:ext uri="{FF2B5EF4-FFF2-40B4-BE49-F238E27FC236}">
                <a16:creationId xmlns:a16="http://schemas.microsoft.com/office/drawing/2014/main" id="{9AA44DC5-0815-4673-8541-A383EE1281BD}"/>
              </a:ext>
            </a:extLst>
          </p:cNvPr>
          <p:cNvSpPr/>
          <p:nvPr/>
        </p:nvSpPr>
        <p:spPr>
          <a:xfrm>
            <a:off x="0" y="5943600"/>
            <a:ext cx="4572000" cy="830997"/>
          </a:xfrm>
          <a:prstGeom prst="rect">
            <a:avLst/>
          </a:prstGeom>
        </p:spPr>
        <p:txBody>
          <a:bodyPr wrap="square">
            <a:spAutoFit/>
          </a:bodyPr>
          <a:lstStyle/>
          <a:p>
            <a:pPr algn="l"/>
            <a:r>
              <a:rPr lang="en-US" sz="1200" b="0" dirty="0" err="1">
                <a:solidFill>
                  <a:schemeClr val="tx1"/>
                </a:solidFill>
                <a:latin typeface="Trebuchet MS" panose="020B0603020202020204" pitchFamily="34" charset="0"/>
              </a:rPr>
              <a:t>Guk</a:t>
            </a:r>
            <a:r>
              <a:rPr lang="en-US" sz="1200" b="0" dirty="0">
                <a:solidFill>
                  <a:schemeClr val="tx1"/>
                </a:solidFill>
                <a:latin typeface="Trebuchet MS" panose="020B0603020202020204" pitchFamily="34" charset="0"/>
              </a:rPr>
              <a:t> K, Han G, Lim J, et al. Evolution of Wearable Devices with Real-Time Disease Monitoring for Personalized Healthcare. </a:t>
            </a:r>
            <a:r>
              <a:rPr lang="en-US" sz="1200" b="0" i="1" dirty="0">
                <a:solidFill>
                  <a:schemeClr val="tx1"/>
                </a:solidFill>
                <a:latin typeface="Trebuchet MS" panose="020B0603020202020204" pitchFamily="34" charset="0"/>
              </a:rPr>
              <a:t>Nanomaterials (Basel)</a:t>
            </a:r>
            <a:r>
              <a:rPr lang="en-US" sz="1200" b="0" dirty="0">
                <a:solidFill>
                  <a:schemeClr val="tx1"/>
                </a:solidFill>
                <a:latin typeface="Trebuchet MS" panose="020B0603020202020204" pitchFamily="34" charset="0"/>
              </a:rPr>
              <a:t>. 2019;9(6):813. Published 2019 May 29. doi:10.3390/nano9060813</a:t>
            </a:r>
            <a:endParaRPr lang="en-US" sz="1200" dirty="0">
              <a:solidFill>
                <a:schemeClr val="tx1"/>
              </a:solidFill>
            </a:endParaRPr>
          </a:p>
        </p:txBody>
      </p:sp>
      <p:sp>
        <p:nvSpPr>
          <p:cNvPr id="7" name="Rectangle 6">
            <a:extLst>
              <a:ext uri="{FF2B5EF4-FFF2-40B4-BE49-F238E27FC236}">
                <a16:creationId xmlns:a16="http://schemas.microsoft.com/office/drawing/2014/main" id="{58C3B768-39C7-4874-8C79-D11F2B681FFD}"/>
              </a:ext>
            </a:extLst>
          </p:cNvPr>
          <p:cNvSpPr/>
          <p:nvPr/>
        </p:nvSpPr>
        <p:spPr>
          <a:xfrm>
            <a:off x="0" y="3124200"/>
            <a:ext cx="2209800" cy="1754326"/>
          </a:xfrm>
          <a:prstGeom prst="rect">
            <a:avLst/>
          </a:prstGeom>
        </p:spPr>
        <p:txBody>
          <a:bodyPr wrap="square">
            <a:spAutoFit/>
          </a:bodyPr>
          <a:lstStyle/>
          <a:p>
            <a:pPr algn="l"/>
            <a:r>
              <a:rPr lang="en-US" sz="1200" b="0" dirty="0" err="1">
                <a:solidFill>
                  <a:schemeClr val="tx1"/>
                </a:solidFill>
                <a:latin typeface="Trebuchet MS" panose="020B0603020202020204" pitchFamily="34" charset="0"/>
              </a:rPr>
              <a:t>Guk</a:t>
            </a:r>
            <a:r>
              <a:rPr lang="en-US" sz="1200" b="0" dirty="0">
                <a:solidFill>
                  <a:schemeClr val="tx1"/>
                </a:solidFill>
                <a:latin typeface="Trebuchet MS" panose="020B0603020202020204" pitchFamily="34" charset="0"/>
              </a:rPr>
              <a:t> K, Han G, Lim J, et al. Evolution of Wearable Devices with Real-Time Disease Monitoring for Personalized Healthcare. </a:t>
            </a:r>
            <a:r>
              <a:rPr lang="en-US" sz="1200" b="0" i="1" dirty="0">
                <a:solidFill>
                  <a:schemeClr val="tx1"/>
                </a:solidFill>
                <a:latin typeface="Trebuchet MS" panose="020B0603020202020204" pitchFamily="34" charset="0"/>
              </a:rPr>
              <a:t>Nanomaterials (Basel)</a:t>
            </a:r>
            <a:r>
              <a:rPr lang="en-US" sz="1200" b="0" dirty="0">
                <a:solidFill>
                  <a:schemeClr val="tx1"/>
                </a:solidFill>
                <a:latin typeface="Trebuchet MS" panose="020B0603020202020204" pitchFamily="34" charset="0"/>
              </a:rPr>
              <a:t>. 2019;9(6):813. Published 2019 May 29. doi:10.3390/nano9060813</a:t>
            </a:r>
            <a:endParaRPr lang="en-US" sz="1200" dirty="0">
              <a:solidFill>
                <a:schemeClr val="tx1"/>
              </a:solidFill>
            </a:endParaRPr>
          </a:p>
        </p:txBody>
      </p:sp>
    </p:spTree>
    <p:extLst>
      <p:ext uri="{BB962C8B-B14F-4D97-AF65-F5344CB8AC3E}">
        <p14:creationId xmlns:p14="http://schemas.microsoft.com/office/powerpoint/2010/main" val="728020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ADB1-133E-45C3-8952-7127801BB86F}"/>
              </a:ext>
            </a:extLst>
          </p:cNvPr>
          <p:cNvSpPr>
            <a:spLocks noGrp="1"/>
          </p:cNvSpPr>
          <p:nvPr>
            <p:ph type="title"/>
          </p:nvPr>
        </p:nvSpPr>
        <p:spPr/>
        <p:txBody>
          <a:bodyPr/>
          <a:lstStyle/>
          <a:p>
            <a:r>
              <a:rPr lang="en-US" dirty="0"/>
              <a:t>Wearable Health Care Devices Survey (1)</a:t>
            </a:r>
          </a:p>
        </p:txBody>
      </p:sp>
      <p:sp>
        <p:nvSpPr>
          <p:cNvPr id="3" name="Content Placeholder 2">
            <a:extLst>
              <a:ext uri="{FF2B5EF4-FFF2-40B4-BE49-F238E27FC236}">
                <a16:creationId xmlns:a16="http://schemas.microsoft.com/office/drawing/2014/main" id="{6854DA89-782F-4C3D-A3AE-6FDF2284EEE3}"/>
              </a:ext>
            </a:extLst>
          </p:cNvPr>
          <p:cNvSpPr>
            <a:spLocks noGrp="1"/>
          </p:cNvSpPr>
          <p:nvPr>
            <p:ph idx="1"/>
          </p:nvPr>
        </p:nvSpPr>
        <p:spPr>
          <a:xfrm>
            <a:off x="228600" y="1600200"/>
            <a:ext cx="8686800" cy="4495800"/>
          </a:xfrm>
        </p:spPr>
        <p:txBody>
          <a:bodyPr/>
          <a:lstStyle/>
          <a:p>
            <a:pPr>
              <a:buFont typeface="Arial" panose="020B0604020202020204" pitchFamily="34" charset="0"/>
              <a:buChar char="•"/>
            </a:pPr>
            <a:r>
              <a:rPr lang="en-US" dirty="0"/>
              <a:t>About 30% (1266/4551) of US adults use wearable health care devices. </a:t>
            </a:r>
          </a:p>
          <a:p>
            <a:pPr>
              <a:buFont typeface="Arial" panose="020B0604020202020204" pitchFamily="34" charset="0"/>
              <a:buChar char="•"/>
            </a:pPr>
            <a:r>
              <a:rPr lang="en-US" dirty="0"/>
              <a:t>Nearly half (47.33%) use the devices every day.</a:t>
            </a:r>
          </a:p>
          <a:p>
            <a:pPr>
              <a:buFont typeface="Arial" panose="020B0604020202020204" pitchFamily="34" charset="0"/>
              <a:buChar char="•"/>
            </a:pPr>
            <a:r>
              <a:rPr lang="en-US" dirty="0"/>
              <a:t>A majority (82.38% weighted) is willing to share the health data from wearables with their care providers. </a:t>
            </a:r>
          </a:p>
          <a:p>
            <a:pPr lvl="1">
              <a:buFont typeface="Arial" panose="020B0604020202020204" pitchFamily="34" charset="0"/>
              <a:buChar char="•"/>
            </a:pPr>
            <a:r>
              <a:rPr lang="en-US" dirty="0"/>
              <a:t>Most willing:</a:t>
            </a:r>
          </a:p>
          <a:p>
            <a:pPr lvl="2">
              <a:buFont typeface="Arial" panose="020B0604020202020204" pitchFamily="34" charset="0"/>
              <a:buChar char="•"/>
            </a:pPr>
            <a:r>
              <a:rPr lang="en-US" dirty="0"/>
              <a:t>Women (16.25%), </a:t>
            </a:r>
          </a:p>
          <a:p>
            <a:pPr lvl="2">
              <a:buFont typeface="Arial" panose="020B0604020202020204" pitchFamily="34" charset="0"/>
              <a:buChar char="•"/>
            </a:pPr>
            <a:r>
              <a:rPr lang="en-US" dirty="0"/>
              <a:t>White individuals (19.74%), </a:t>
            </a:r>
          </a:p>
          <a:p>
            <a:pPr lvl="2">
              <a:buFont typeface="Arial" panose="020B0604020202020204" pitchFamily="34" charset="0"/>
              <a:buChar char="•"/>
            </a:pPr>
            <a:r>
              <a:rPr lang="en-US" dirty="0"/>
              <a:t>Adults aged 18-50 years (19.52%), </a:t>
            </a:r>
          </a:p>
          <a:p>
            <a:pPr lvl="2">
              <a:buFont typeface="Arial" panose="020B0604020202020204" pitchFamily="34" charset="0"/>
              <a:buChar char="•"/>
            </a:pPr>
            <a:r>
              <a:rPr lang="en-US" dirty="0"/>
              <a:t>Some level of college education or college graduates (25.60%), </a:t>
            </a:r>
          </a:p>
          <a:p>
            <a:pPr lvl="2">
              <a:buFont typeface="Arial" panose="020B0604020202020204" pitchFamily="34" charset="0"/>
              <a:buChar char="•"/>
            </a:pPr>
            <a:r>
              <a:rPr lang="en-US" dirty="0"/>
              <a:t>annual household incomes greater than US $75,000 (17.66%).</a:t>
            </a:r>
          </a:p>
        </p:txBody>
      </p:sp>
      <p:sp>
        <p:nvSpPr>
          <p:cNvPr id="4" name="Slide Number Placeholder 3">
            <a:extLst>
              <a:ext uri="{FF2B5EF4-FFF2-40B4-BE49-F238E27FC236}">
                <a16:creationId xmlns:a16="http://schemas.microsoft.com/office/drawing/2014/main" id="{706EE726-A3C4-445A-A8D6-CBA488EDCB59}"/>
              </a:ext>
            </a:extLst>
          </p:cNvPr>
          <p:cNvSpPr>
            <a:spLocks noGrp="1"/>
          </p:cNvSpPr>
          <p:nvPr>
            <p:ph type="sldNum" sz="quarter" idx="4"/>
          </p:nvPr>
        </p:nvSpPr>
        <p:spPr/>
        <p:txBody>
          <a:bodyPr/>
          <a:lstStyle/>
          <a:p>
            <a:fld id="{7071835E-551D-43E3-A34B-EA8AD7FDC91B}" type="slidenum">
              <a:rPr lang="en-US" smtClean="0"/>
              <a:pPr/>
              <a:t>25</a:t>
            </a:fld>
            <a:endParaRPr lang="en-US"/>
          </a:p>
        </p:txBody>
      </p:sp>
      <p:sp>
        <p:nvSpPr>
          <p:cNvPr id="6" name="Rectangle 5">
            <a:extLst>
              <a:ext uri="{FF2B5EF4-FFF2-40B4-BE49-F238E27FC236}">
                <a16:creationId xmlns:a16="http://schemas.microsoft.com/office/drawing/2014/main" id="{FB7B3A26-EB91-4221-8263-3B9A89B58FE9}"/>
              </a:ext>
            </a:extLst>
          </p:cNvPr>
          <p:cNvSpPr/>
          <p:nvPr/>
        </p:nvSpPr>
        <p:spPr>
          <a:xfrm>
            <a:off x="1420640" y="6096000"/>
            <a:ext cx="7647160" cy="738664"/>
          </a:xfrm>
          <a:prstGeom prst="rect">
            <a:avLst/>
          </a:prstGeom>
        </p:spPr>
        <p:txBody>
          <a:bodyPr wrap="square">
            <a:spAutoFit/>
          </a:bodyPr>
          <a:lstStyle/>
          <a:p>
            <a:pPr algn="r"/>
            <a:r>
              <a:rPr lang="en-US" sz="1400" b="0" dirty="0">
                <a:solidFill>
                  <a:schemeClr val="bg1"/>
                </a:solidFill>
                <a:latin typeface="Trebuchet MS" panose="020B0603020202020204" pitchFamily="34" charset="0"/>
              </a:rPr>
              <a:t>Chandrasekaran, Ranganathan et al. “Patterns of Use and Key Predictors for the Use of Wearable Health Care Devices by US Adults: Insights from a National Survey.” </a:t>
            </a:r>
            <a:r>
              <a:rPr lang="en-US" sz="1400" b="0" i="1" dirty="0">
                <a:solidFill>
                  <a:schemeClr val="bg1"/>
                </a:solidFill>
                <a:latin typeface="Trebuchet MS" panose="020B0603020202020204" pitchFamily="34" charset="0"/>
              </a:rPr>
              <a:t>Journal of medical Internet research</a:t>
            </a:r>
            <a:r>
              <a:rPr lang="en-US" sz="1400" b="0" dirty="0">
                <a:solidFill>
                  <a:schemeClr val="bg1"/>
                </a:solidFill>
                <a:latin typeface="Trebuchet MS" panose="020B0603020202020204" pitchFamily="34" charset="0"/>
              </a:rPr>
              <a:t> vol. 22,10 e22443. 16 Oct. 2020, doi:10.2196/22443</a:t>
            </a:r>
            <a:endParaRPr lang="en-US" sz="1400" dirty="0">
              <a:solidFill>
                <a:schemeClr val="bg1"/>
              </a:solidFill>
            </a:endParaRPr>
          </a:p>
        </p:txBody>
      </p:sp>
    </p:spTree>
    <p:extLst>
      <p:ext uri="{BB962C8B-B14F-4D97-AF65-F5344CB8AC3E}">
        <p14:creationId xmlns:p14="http://schemas.microsoft.com/office/powerpoint/2010/main" val="27064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46D5-DFED-4DD5-B379-BEC6AD41A162}"/>
              </a:ext>
            </a:extLst>
          </p:cNvPr>
          <p:cNvSpPr>
            <a:spLocks noGrp="1"/>
          </p:cNvSpPr>
          <p:nvPr>
            <p:ph type="title"/>
          </p:nvPr>
        </p:nvSpPr>
        <p:spPr/>
        <p:txBody>
          <a:bodyPr/>
          <a:lstStyle/>
          <a:p>
            <a:r>
              <a:rPr lang="en-US" dirty="0"/>
              <a:t>Wearable Health Care Devices Survey (2)</a:t>
            </a:r>
          </a:p>
        </p:txBody>
      </p:sp>
      <p:sp>
        <p:nvSpPr>
          <p:cNvPr id="3" name="Content Placeholder 2">
            <a:extLst>
              <a:ext uri="{FF2B5EF4-FFF2-40B4-BE49-F238E27FC236}">
                <a16:creationId xmlns:a16="http://schemas.microsoft.com/office/drawing/2014/main" id="{6C7BA50F-6E8F-418D-BB12-ED6C60ABF8D4}"/>
              </a:ext>
            </a:extLst>
          </p:cNvPr>
          <p:cNvSpPr>
            <a:spLocks noGrp="1"/>
          </p:cNvSpPr>
          <p:nvPr>
            <p:ph idx="1"/>
          </p:nvPr>
        </p:nvSpPr>
        <p:spPr/>
        <p:txBody>
          <a:bodyPr/>
          <a:lstStyle/>
          <a:p>
            <a:pPr>
              <a:buFont typeface="Arial" panose="020B0604020202020204" pitchFamily="34" charset="0"/>
              <a:buChar char="•"/>
            </a:pPr>
            <a:r>
              <a:rPr lang="en-US" dirty="0"/>
              <a:t>The use of wearables declines with age. </a:t>
            </a:r>
          </a:p>
          <a:p>
            <a:pPr>
              <a:buFont typeface="Arial" panose="020B0604020202020204" pitchFamily="34" charset="0"/>
              <a:buChar char="•"/>
            </a:pPr>
            <a:r>
              <a:rPr lang="en-US" dirty="0"/>
              <a:t>US adults more likely to adopt and use wearables for tracking or monitoring their health:</a:t>
            </a:r>
          </a:p>
          <a:p>
            <a:pPr lvl="1">
              <a:buFont typeface="Arial" panose="020B0604020202020204" pitchFamily="34" charset="0"/>
              <a:buChar char="•"/>
            </a:pPr>
            <a:r>
              <a:rPr lang="en-US" dirty="0"/>
              <a:t>those who reported feeling healthier, </a:t>
            </a:r>
          </a:p>
          <a:p>
            <a:pPr lvl="1">
              <a:buFont typeface="Arial" panose="020B0604020202020204" pitchFamily="34" charset="0"/>
              <a:buChar char="•"/>
            </a:pPr>
            <a:r>
              <a:rPr lang="en-US" dirty="0"/>
              <a:t>were overweight, </a:t>
            </a:r>
          </a:p>
          <a:p>
            <a:pPr lvl="1">
              <a:buFont typeface="Arial" panose="020B0604020202020204" pitchFamily="34" charset="0"/>
              <a:buChar char="•"/>
            </a:pPr>
            <a:r>
              <a:rPr lang="en-US" dirty="0"/>
              <a:t>enjoyed exercise,</a:t>
            </a:r>
          </a:p>
          <a:p>
            <a:pPr lvl="1">
              <a:buFont typeface="Arial" panose="020B0604020202020204" pitchFamily="34" charset="0"/>
              <a:buChar char="•"/>
            </a:pPr>
            <a:r>
              <a:rPr lang="en-US" dirty="0"/>
              <a:t>reported higher levels of technology self-efficacy.</a:t>
            </a:r>
          </a:p>
        </p:txBody>
      </p:sp>
      <p:sp>
        <p:nvSpPr>
          <p:cNvPr id="4" name="Slide Number Placeholder 3">
            <a:extLst>
              <a:ext uri="{FF2B5EF4-FFF2-40B4-BE49-F238E27FC236}">
                <a16:creationId xmlns:a16="http://schemas.microsoft.com/office/drawing/2014/main" id="{2890260F-7E37-4E44-9712-26AECDBBEBB4}"/>
              </a:ext>
            </a:extLst>
          </p:cNvPr>
          <p:cNvSpPr>
            <a:spLocks noGrp="1"/>
          </p:cNvSpPr>
          <p:nvPr>
            <p:ph type="sldNum" sz="quarter" idx="4"/>
          </p:nvPr>
        </p:nvSpPr>
        <p:spPr/>
        <p:txBody>
          <a:bodyPr/>
          <a:lstStyle/>
          <a:p>
            <a:fld id="{7071835E-551D-43E3-A34B-EA8AD7FDC91B}" type="slidenum">
              <a:rPr lang="en-US" smtClean="0"/>
              <a:pPr/>
              <a:t>26</a:t>
            </a:fld>
            <a:endParaRPr lang="en-US"/>
          </a:p>
        </p:txBody>
      </p:sp>
      <p:sp>
        <p:nvSpPr>
          <p:cNvPr id="5" name="Rectangle 4">
            <a:extLst>
              <a:ext uri="{FF2B5EF4-FFF2-40B4-BE49-F238E27FC236}">
                <a16:creationId xmlns:a16="http://schemas.microsoft.com/office/drawing/2014/main" id="{4D5240EA-E88A-487C-B657-751B8A10E09F}"/>
              </a:ext>
            </a:extLst>
          </p:cNvPr>
          <p:cNvSpPr/>
          <p:nvPr/>
        </p:nvSpPr>
        <p:spPr>
          <a:xfrm>
            <a:off x="1420640" y="6096000"/>
            <a:ext cx="7647160" cy="738664"/>
          </a:xfrm>
          <a:prstGeom prst="rect">
            <a:avLst/>
          </a:prstGeom>
        </p:spPr>
        <p:txBody>
          <a:bodyPr wrap="square">
            <a:spAutoFit/>
          </a:bodyPr>
          <a:lstStyle/>
          <a:p>
            <a:pPr algn="r"/>
            <a:r>
              <a:rPr lang="en-US" sz="1400" b="0" dirty="0">
                <a:solidFill>
                  <a:schemeClr val="bg1"/>
                </a:solidFill>
                <a:latin typeface="Trebuchet MS" panose="020B0603020202020204" pitchFamily="34" charset="0"/>
              </a:rPr>
              <a:t>Chandrasekaran, Ranganathan et al. “Patterns of Use and Key Predictors for the Use of Wearable Health Care Devices by US Adults: Insights from a National Survey.” </a:t>
            </a:r>
            <a:r>
              <a:rPr lang="en-US" sz="1400" b="0" i="1" dirty="0">
                <a:solidFill>
                  <a:schemeClr val="bg1"/>
                </a:solidFill>
                <a:latin typeface="Trebuchet MS" panose="020B0603020202020204" pitchFamily="34" charset="0"/>
              </a:rPr>
              <a:t>Journal of medical Internet research</a:t>
            </a:r>
            <a:r>
              <a:rPr lang="en-US" sz="1400" b="0" dirty="0">
                <a:solidFill>
                  <a:schemeClr val="bg1"/>
                </a:solidFill>
                <a:latin typeface="Trebuchet MS" panose="020B0603020202020204" pitchFamily="34" charset="0"/>
              </a:rPr>
              <a:t> vol. 22,10 e22443. 16 Oct. 2020, doi:10.2196/22443</a:t>
            </a:r>
            <a:endParaRPr lang="en-US" sz="1400" dirty="0">
              <a:solidFill>
                <a:schemeClr val="bg1"/>
              </a:solidFill>
            </a:endParaRPr>
          </a:p>
        </p:txBody>
      </p:sp>
    </p:spTree>
    <p:extLst>
      <p:ext uri="{BB962C8B-B14F-4D97-AF65-F5344CB8AC3E}">
        <p14:creationId xmlns:p14="http://schemas.microsoft.com/office/powerpoint/2010/main" val="149830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683B-E406-4620-8086-941FBC36D879}"/>
              </a:ext>
            </a:extLst>
          </p:cNvPr>
          <p:cNvSpPr>
            <a:spLocks noGrp="1"/>
          </p:cNvSpPr>
          <p:nvPr>
            <p:ph type="title"/>
          </p:nvPr>
        </p:nvSpPr>
        <p:spPr/>
        <p:txBody>
          <a:bodyPr/>
          <a:lstStyle/>
          <a:p>
            <a:r>
              <a:rPr lang="en-US" dirty="0"/>
              <a:t>Key issues</a:t>
            </a:r>
          </a:p>
        </p:txBody>
      </p:sp>
      <p:sp>
        <p:nvSpPr>
          <p:cNvPr id="3" name="Content Placeholder 2">
            <a:extLst>
              <a:ext uri="{FF2B5EF4-FFF2-40B4-BE49-F238E27FC236}">
                <a16:creationId xmlns:a16="http://schemas.microsoft.com/office/drawing/2014/main" id="{26CE16AC-F6AD-4CC8-B58D-6435E5EC0779}"/>
              </a:ext>
            </a:extLst>
          </p:cNvPr>
          <p:cNvSpPr>
            <a:spLocks noGrp="1"/>
          </p:cNvSpPr>
          <p:nvPr>
            <p:ph idx="1"/>
          </p:nvPr>
        </p:nvSpPr>
        <p:spPr/>
        <p:txBody>
          <a:bodyPr/>
          <a:lstStyle/>
          <a:p>
            <a:pPr algn="ctr"/>
            <a:r>
              <a:rPr lang="en-US" sz="8800" dirty="0"/>
              <a:t>Privacy</a:t>
            </a:r>
          </a:p>
          <a:p>
            <a:pPr algn="ctr"/>
            <a:r>
              <a:rPr lang="en-US" sz="8800" dirty="0"/>
              <a:t>Security</a:t>
            </a:r>
          </a:p>
          <a:p>
            <a:pPr algn="ctr"/>
            <a:r>
              <a:rPr lang="en-US" sz="8800" dirty="0"/>
              <a:t>Confidentiality</a:t>
            </a:r>
          </a:p>
        </p:txBody>
      </p:sp>
      <p:sp>
        <p:nvSpPr>
          <p:cNvPr id="4" name="Slide Number Placeholder 3">
            <a:extLst>
              <a:ext uri="{FF2B5EF4-FFF2-40B4-BE49-F238E27FC236}">
                <a16:creationId xmlns:a16="http://schemas.microsoft.com/office/drawing/2014/main" id="{C574273B-A7A8-4F06-A140-B07B876E2C5E}"/>
              </a:ext>
            </a:extLst>
          </p:cNvPr>
          <p:cNvSpPr>
            <a:spLocks noGrp="1"/>
          </p:cNvSpPr>
          <p:nvPr>
            <p:ph type="sldNum" sz="quarter" idx="4"/>
          </p:nvPr>
        </p:nvSpPr>
        <p:spPr/>
        <p:txBody>
          <a:bodyPr/>
          <a:lstStyle/>
          <a:p>
            <a:fld id="{7071835E-551D-43E3-A34B-EA8AD7FDC91B}" type="slidenum">
              <a:rPr lang="en-US" smtClean="0"/>
              <a:pPr/>
              <a:t>27</a:t>
            </a:fld>
            <a:endParaRPr lang="en-US"/>
          </a:p>
        </p:txBody>
      </p:sp>
    </p:spTree>
    <p:extLst>
      <p:ext uri="{BB962C8B-B14F-4D97-AF65-F5344CB8AC3E}">
        <p14:creationId xmlns:p14="http://schemas.microsoft.com/office/powerpoint/2010/main" val="1076945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7B1B4-801A-4EE6-AEB3-67E6C1B93CBD}"/>
              </a:ext>
            </a:extLst>
          </p:cNvPr>
          <p:cNvSpPr>
            <a:spLocks noGrp="1"/>
          </p:cNvSpPr>
          <p:nvPr>
            <p:ph type="title"/>
          </p:nvPr>
        </p:nvSpPr>
        <p:spPr/>
        <p:txBody>
          <a:bodyPr/>
          <a:lstStyle/>
          <a:p>
            <a:r>
              <a:rPr lang="en-US" dirty="0"/>
              <a:t>Key issues</a:t>
            </a:r>
          </a:p>
        </p:txBody>
      </p:sp>
      <p:sp>
        <p:nvSpPr>
          <p:cNvPr id="3" name="Content Placeholder 2">
            <a:extLst>
              <a:ext uri="{FF2B5EF4-FFF2-40B4-BE49-F238E27FC236}">
                <a16:creationId xmlns:a16="http://schemas.microsoft.com/office/drawing/2014/main" id="{43F09069-59FC-4B99-8B02-817FB60C257E}"/>
              </a:ext>
            </a:extLst>
          </p:cNvPr>
          <p:cNvSpPr>
            <a:spLocks noGrp="1"/>
          </p:cNvSpPr>
          <p:nvPr>
            <p:ph idx="1"/>
          </p:nvPr>
        </p:nvSpPr>
        <p:spPr/>
        <p:txBody>
          <a:bodyPr/>
          <a:lstStyle/>
          <a:p>
            <a:pPr>
              <a:buFont typeface="Arial" panose="020B0604020202020204" pitchFamily="34" charset="0"/>
              <a:buChar char="•"/>
            </a:pPr>
            <a:r>
              <a:rPr lang="en-US" dirty="0"/>
              <a:t>Confidentiality:</a:t>
            </a:r>
          </a:p>
          <a:p>
            <a:pPr lvl="1">
              <a:buFont typeface="Arial" panose="020B0604020202020204" pitchFamily="34" charset="0"/>
              <a:buChar char="•"/>
            </a:pPr>
            <a:r>
              <a:rPr lang="en-US" dirty="0"/>
              <a:t>the </a:t>
            </a:r>
            <a:r>
              <a:rPr lang="en-US" i="1" u="sng" dirty="0"/>
              <a:t>obligation</a:t>
            </a:r>
            <a:r>
              <a:rPr lang="en-US" dirty="0"/>
              <a:t> of professionals who have access to (health) data or communication to hold that information in confidence.</a:t>
            </a:r>
          </a:p>
          <a:p>
            <a:pPr>
              <a:buFont typeface="Arial" panose="020B0604020202020204" pitchFamily="34" charset="0"/>
              <a:buChar char="•"/>
            </a:pPr>
            <a:r>
              <a:rPr lang="en-US" dirty="0"/>
              <a:t>Privacy:</a:t>
            </a:r>
          </a:p>
          <a:p>
            <a:pPr lvl="1">
              <a:buFont typeface="Arial" panose="020B0604020202020204" pitchFamily="34" charset="0"/>
              <a:buChar char="•"/>
            </a:pPr>
            <a:r>
              <a:rPr lang="en-US" dirty="0"/>
              <a:t>the </a:t>
            </a:r>
            <a:r>
              <a:rPr lang="en-US" i="1" u="sng" dirty="0"/>
              <a:t>right</a:t>
            </a:r>
            <a:r>
              <a:rPr lang="en-US" dirty="0"/>
              <a:t> of an individual to be let alone and to make decisions about how personal information is shared.</a:t>
            </a:r>
          </a:p>
          <a:p>
            <a:pPr>
              <a:buFont typeface="Arial" panose="020B0604020202020204" pitchFamily="34" charset="0"/>
              <a:buChar char="•"/>
            </a:pPr>
            <a:r>
              <a:rPr lang="en-US" dirty="0"/>
              <a:t>Security:</a:t>
            </a:r>
          </a:p>
          <a:p>
            <a:pPr lvl="1">
              <a:buFont typeface="Arial" panose="020B0604020202020204" pitchFamily="34" charset="0"/>
              <a:buChar char="•"/>
            </a:pPr>
            <a:r>
              <a:rPr lang="en-US" dirty="0"/>
              <a:t>the </a:t>
            </a:r>
            <a:r>
              <a:rPr lang="en-US" i="1" u="sng" dirty="0"/>
              <a:t>capabilities</a:t>
            </a:r>
            <a:r>
              <a:rPr lang="en-US" dirty="0"/>
              <a:t> available to protect privacy and confidentiality of (health) information. </a:t>
            </a:r>
          </a:p>
        </p:txBody>
      </p:sp>
      <p:sp>
        <p:nvSpPr>
          <p:cNvPr id="4" name="Slide Number Placeholder 3">
            <a:extLst>
              <a:ext uri="{FF2B5EF4-FFF2-40B4-BE49-F238E27FC236}">
                <a16:creationId xmlns:a16="http://schemas.microsoft.com/office/drawing/2014/main" id="{6E9F4249-BB26-4ED5-98CE-18F6C41C94A1}"/>
              </a:ext>
            </a:extLst>
          </p:cNvPr>
          <p:cNvSpPr>
            <a:spLocks noGrp="1"/>
          </p:cNvSpPr>
          <p:nvPr>
            <p:ph type="sldNum" sz="quarter" idx="4"/>
          </p:nvPr>
        </p:nvSpPr>
        <p:spPr/>
        <p:txBody>
          <a:bodyPr/>
          <a:lstStyle/>
          <a:p>
            <a:fld id="{7071835E-551D-43E3-A34B-EA8AD7FDC91B}" type="slidenum">
              <a:rPr lang="en-US" smtClean="0"/>
              <a:pPr/>
              <a:t>28</a:t>
            </a:fld>
            <a:endParaRPr lang="en-US"/>
          </a:p>
        </p:txBody>
      </p:sp>
    </p:spTree>
    <p:extLst>
      <p:ext uri="{BB962C8B-B14F-4D97-AF65-F5344CB8AC3E}">
        <p14:creationId xmlns:p14="http://schemas.microsoft.com/office/powerpoint/2010/main" val="15434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33C0CA-D96A-41C1-84EB-D263FD5E4A27}"/>
              </a:ext>
            </a:extLst>
          </p:cNvPr>
          <p:cNvSpPr/>
          <p:nvPr/>
        </p:nvSpPr>
        <p:spPr bwMode="auto">
          <a:xfrm>
            <a:off x="0" y="1475243"/>
            <a:ext cx="4314825" cy="43088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a:extLst>
              <a:ext uri="{FF2B5EF4-FFF2-40B4-BE49-F238E27FC236}">
                <a16:creationId xmlns:a16="http://schemas.microsoft.com/office/drawing/2014/main" id="{B4C2D314-9911-4F31-B009-8BF8F8094731}"/>
              </a:ext>
            </a:extLst>
          </p:cNvPr>
          <p:cNvPicPr>
            <a:picLocks noChangeAspect="1"/>
          </p:cNvPicPr>
          <p:nvPr/>
        </p:nvPicPr>
        <p:blipFill>
          <a:blip r:embed="rId2"/>
          <a:stretch>
            <a:fillRect/>
          </a:stretch>
        </p:blipFill>
        <p:spPr>
          <a:xfrm>
            <a:off x="-1" y="1914053"/>
            <a:ext cx="9144001" cy="4949229"/>
          </a:xfrm>
          <a:prstGeom prst="rect">
            <a:avLst/>
          </a:prstGeom>
        </p:spPr>
      </p:pic>
      <p:sp>
        <p:nvSpPr>
          <p:cNvPr id="5" name="Title 4">
            <a:extLst>
              <a:ext uri="{FF2B5EF4-FFF2-40B4-BE49-F238E27FC236}">
                <a16:creationId xmlns:a16="http://schemas.microsoft.com/office/drawing/2014/main" id="{46058E3A-7980-4C52-A5D8-9349D482B69C}"/>
              </a:ext>
            </a:extLst>
          </p:cNvPr>
          <p:cNvSpPr>
            <a:spLocks noGrp="1"/>
          </p:cNvSpPr>
          <p:nvPr>
            <p:ph type="title"/>
          </p:nvPr>
        </p:nvSpPr>
        <p:spPr>
          <a:xfrm>
            <a:off x="1" y="609599"/>
            <a:ext cx="4314824" cy="1304453"/>
          </a:xfrm>
          <a:solidFill>
            <a:srgbClr val="16165D"/>
          </a:solidFill>
        </p:spPr>
        <p:txBody>
          <a:bodyPr/>
          <a:lstStyle/>
          <a:p>
            <a:r>
              <a:rPr lang="en-US" dirty="0"/>
              <a:t>Assignment A10:</a:t>
            </a:r>
            <a:br>
              <a:rPr lang="en-US" dirty="0"/>
            </a:br>
            <a:r>
              <a:rPr lang="en-US" dirty="0"/>
              <a:t>Read R10</a:t>
            </a:r>
          </a:p>
        </p:txBody>
      </p:sp>
      <p:sp>
        <p:nvSpPr>
          <p:cNvPr id="4" name="Slide Number Placeholder 3">
            <a:extLst>
              <a:ext uri="{FF2B5EF4-FFF2-40B4-BE49-F238E27FC236}">
                <a16:creationId xmlns:a16="http://schemas.microsoft.com/office/drawing/2014/main" id="{207D5F6D-4B31-49AB-BB1D-5DE56FAC0984}"/>
              </a:ext>
            </a:extLst>
          </p:cNvPr>
          <p:cNvSpPr>
            <a:spLocks noGrp="1"/>
          </p:cNvSpPr>
          <p:nvPr>
            <p:ph type="sldNum" sz="quarter" idx="4"/>
          </p:nvPr>
        </p:nvSpPr>
        <p:spPr/>
        <p:txBody>
          <a:bodyPr/>
          <a:lstStyle/>
          <a:p>
            <a:fld id="{7071835E-551D-43E3-A34B-EA8AD7FDC91B}" type="slidenum">
              <a:rPr lang="en-US" smtClean="0"/>
              <a:pPr/>
              <a:t>29</a:t>
            </a:fld>
            <a:endParaRPr lang="en-US"/>
          </a:p>
        </p:txBody>
      </p:sp>
      <p:pic>
        <p:nvPicPr>
          <p:cNvPr id="8" name="Picture 7">
            <a:extLst>
              <a:ext uri="{FF2B5EF4-FFF2-40B4-BE49-F238E27FC236}">
                <a16:creationId xmlns:a16="http://schemas.microsoft.com/office/drawing/2014/main" id="{D28FBCFB-E298-459F-8C56-D4A360219AA1}"/>
              </a:ext>
            </a:extLst>
          </p:cNvPr>
          <p:cNvPicPr>
            <a:picLocks noChangeAspect="1"/>
          </p:cNvPicPr>
          <p:nvPr/>
        </p:nvPicPr>
        <p:blipFill>
          <a:blip r:embed="rId3"/>
          <a:stretch>
            <a:fillRect/>
          </a:stretch>
        </p:blipFill>
        <p:spPr>
          <a:xfrm>
            <a:off x="4314825" y="620257"/>
            <a:ext cx="4829175" cy="2656343"/>
          </a:xfrm>
          <a:prstGeom prst="rect">
            <a:avLst/>
          </a:prstGeom>
        </p:spPr>
      </p:pic>
      <p:sp>
        <p:nvSpPr>
          <p:cNvPr id="9" name="Rectangle 8">
            <a:extLst>
              <a:ext uri="{FF2B5EF4-FFF2-40B4-BE49-F238E27FC236}">
                <a16:creationId xmlns:a16="http://schemas.microsoft.com/office/drawing/2014/main" id="{EE5656F6-129D-43DE-B61E-75EEDBB1735E}"/>
              </a:ext>
            </a:extLst>
          </p:cNvPr>
          <p:cNvSpPr/>
          <p:nvPr/>
        </p:nvSpPr>
        <p:spPr>
          <a:xfrm>
            <a:off x="582441" y="6467477"/>
            <a:ext cx="4572000" cy="430887"/>
          </a:xfrm>
          <a:prstGeom prst="rect">
            <a:avLst/>
          </a:prstGeom>
        </p:spPr>
        <p:txBody>
          <a:bodyPr>
            <a:spAutoFit/>
          </a:bodyPr>
          <a:lstStyle/>
          <a:p>
            <a:pPr algn="l"/>
            <a:r>
              <a:rPr lang="en-US" sz="1100" b="0" dirty="0">
                <a:solidFill>
                  <a:schemeClr val="bg1"/>
                </a:solidFill>
                <a:hlinkClick r:id="rId4"/>
              </a:rPr>
              <a:t>https://news.northwestern.edu/stories/2020/04/monitoring-covid-19-from-hospital-to-home-first-wearable-device-continuously-tracks-key-symptoms/</a:t>
            </a:r>
            <a:r>
              <a:rPr lang="en-US" sz="1100" b="0" dirty="0">
                <a:solidFill>
                  <a:schemeClr val="bg1"/>
                </a:solidFill>
              </a:rPr>
              <a:t> </a:t>
            </a:r>
          </a:p>
        </p:txBody>
      </p:sp>
    </p:spTree>
    <p:extLst>
      <p:ext uri="{BB962C8B-B14F-4D97-AF65-F5344CB8AC3E}">
        <p14:creationId xmlns:p14="http://schemas.microsoft.com/office/powerpoint/2010/main" val="3379037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8" name="Picture 2" descr="https://images.computerhistory.org/timeline/timeline_networking.web_1949_modem.jpg">
            <a:extLst>
              <a:ext uri="{FF2B5EF4-FFF2-40B4-BE49-F238E27FC236}">
                <a16:creationId xmlns:a16="http://schemas.microsoft.com/office/drawing/2014/main" id="{9E278522-CD24-42D7-9BAC-9483D3C63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4778869" cy="624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0B0DAE-4F68-4BBB-B54A-ECCBEAA150E2}"/>
              </a:ext>
            </a:extLst>
          </p:cNvPr>
          <p:cNvSpPr>
            <a:spLocks noGrp="1"/>
          </p:cNvSpPr>
          <p:nvPr>
            <p:ph type="title"/>
          </p:nvPr>
        </p:nvSpPr>
        <p:spPr>
          <a:xfrm>
            <a:off x="5181600" y="762000"/>
            <a:ext cx="3581400" cy="762000"/>
          </a:xfrm>
        </p:spPr>
        <p:txBody>
          <a:bodyPr/>
          <a:lstStyle/>
          <a:p>
            <a:r>
              <a:rPr lang="en-US" dirty="0"/>
              <a:t>1958</a:t>
            </a:r>
            <a:br>
              <a:rPr lang="en-US" dirty="0"/>
            </a:br>
            <a:r>
              <a:rPr lang="en-US" dirty="0"/>
              <a:t>First modem</a:t>
            </a:r>
            <a:br>
              <a:rPr lang="en-US" dirty="0"/>
            </a:br>
            <a:r>
              <a:rPr lang="en-US" dirty="0"/>
              <a:t>(AT&amp;T)</a:t>
            </a:r>
          </a:p>
        </p:txBody>
      </p:sp>
      <p:sp>
        <p:nvSpPr>
          <p:cNvPr id="3" name="Content Placeholder 2">
            <a:extLst>
              <a:ext uri="{FF2B5EF4-FFF2-40B4-BE49-F238E27FC236}">
                <a16:creationId xmlns:a16="http://schemas.microsoft.com/office/drawing/2014/main" id="{7A2DABEA-4E08-4D2F-93BB-4D2FE3335A84}"/>
              </a:ext>
            </a:extLst>
          </p:cNvPr>
          <p:cNvSpPr>
            <a:spLocks noGrp="1"/>
          </p:cNvSpPr>
          <p:nvPr>
            <p:ph idx="1"/>
          </p:nvPr>
        </p:nvSpPr>
        <p:spPr>
          <a:xfrm>
            <a:off x="5257800" y="2743200"/>
            <a:ext cx="3505200" cy="3886200"/>
          </a:xfrm>
        </p:spPr>
        <p:txBody>
          <a:bodyPr/>
          <a:lstStyle/>
          <a:p>
            <a:r>
              <a:rPr lang="en-US" dirty="0"/>
              <a:t>Asynchronous data links</a:t>
            </a:r>
          </a:p>
        </p:txBody>
      </p:sp>
      <p:sp>
        <p:nvSpPr>
          <p:cNvPr id="4" name="Slide Number Placeholder 3">
            <a:extLst>
              <a:ext uri="{FF2B5EF4-FFF2-40B4-BE49-F238E27FC236}">
                <a16:creationId xmlns:a16="http://schemas.microsoft.com/office/drawing/2014/main" id="{E1389EAF-E8F4-4BE4-AD88-7C881C79A1D2}"/>
              </a:ext>
            </a:extLst>
          </p:cNvPr>
          <p:cNvSpPr>
            <a:spLocks noGrp="1"/>
          </p:cNvSpPr>
          <p:nvPr>
            <p:ph type="sldNum" sz="quarter" idx="4"/>
          </p:nvPr>
        </p:nvSpPr>
        <p:spPr>
          <a:xfrm>
            <a:off x="8683782" y="6446837"/>
            <a:ext cx="381000" cy="365125"/>
          </a:xfrm>
        </p:spPr>
        <p:txBody>
          <a:bodyPr/>
          <a:lstStyle/>
          <a:p>
            <a:fld id="{7071835E-551D-43E3-A34B-EA8AD7FDC91B}" type="slidenum">
              <a:rPr lang="en-US" smtClean="0"/>
              <a:pPr/>
              <a:t>3</a:t>
            </a:fld>
            <a:endParaRPr lang="en-US"/>
          </a:p>
        </p:txBody>
      </p:sp>
      <p:sp>
        <p:nvSpPr>
          <p:cNvPr id="5" name="Rectangle 4">
            <a:extLst>
              <a:ext uri="{FF2B5EF4-FFF2-40B4-BE49-F238E27FC236}">
                <a16:creationId xmlns:a16="http://schemas.microsoft.com/office/drawing/2014/main" id="{BC0FFC47-3362-4AF5-9F39-27A270EF8989}"/>
              </a:ext>
            </a:extLst>
          </p:cNvPr>
          <p:cNvSpPr/>
          <p:nvPr/>
        </p:nvSpPr>
        <p:spPr>
          <a:xfrm>
            <a:off x="4778869" y="6262042"/>
            <a:ext cx="4365131" cy="276999"/>
          </a:xfrm>
          <a:prstGeom prst="rect">
            <a:avLst/>
          </a:prstGeom>
        </p:spPr>
        <p:txBody>
          <a:bodyPr wrap="square">
            <a:spAutoFit/>
          </a:bodyPr>
          <a:lstStyle/>
          <a:p>
            <a:r>
              <a:rPr lang="en-US" sz="1200" b="0" dirty="0">
                <a:solidFill>
                  <a:schemeClr val="bg1"/>
                </a:solidFill>
                <a:hlinkClick r:id="rId3"/>
              </a:rPr>
              <a:t>https://www.computerhistory.org/timeline/networking-the-web/</a:t>
            </a:r>
            <a:r>
              <a:rPr lang="en-US" sz="1200" b="0" dirty="0">
                <a:solidFill>
                  <a:schemeClr val="bg1"/>
                </a:solidFill>
              </a:rPr>
              <a:t> </a:t>
            </a:r>
          </a:p>
        </p:txBody>
      </p:sp>
    </p:spTree>
    <p:extLst>
      <p:ext uri="{BB962C8B-B14F-4D97-AF65-F5344CB8AC3E}">
        <p14:creationId xmlns:p14="http://schemas.microsoft.com/office/powerpoint/2010/main" val="2965157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C359E-E359-4268-AA09-EE763A66E454}"/>
              </a:ext>
            </a:extLst>
          </p:cNvPr>
          <p:cNvSpPr>
            <a:spLocks noGrp="1"/>
          </p:cNvSpPr>
          <p:nvPr>
            <p:ph type="title"/>
          </p:nvPr>
        </p:nvSpPr>
        <p:spPr/>
        <p:txBody>
          <a:bodyPr/>
          <a:lstStyle/>
          <a:p>
            <a:r>
              <a:rPr lang="en-US" dirty="0"/>
              <a:t>Assignment A10</a:t>
            </a:r>
          </a:p>
        </p:txBody>
      </p:sp>
      <p:sp>
        <p:nvSpPr>
          <p:cNvPr id="3" name="Content Placeholder 2">
            <a:extLst>
              <a:ext uri="{FF2B5EF4-FFF2-40B4-BE49-F238E27FC236}">
                <a16:creationId xmlns:a16="http://schemas.microsoft.com/office/drawing/2014/main" id="{A0772574-B190-4054-934F-A689E2397263}"/>
              </a:ext>
            </a:extLst>
          </p:cNvPr>
          <p:cNvSpPr>
            <a:spLocks noGrp="1"/>
          </p:cNvSpPr>
          <p:nvPr>
            <p:ph idx="1"/>
          </p:nvPr>
        </p:nvSpPr>
        <p:spPr/>
        <p:txBody>
          <a:bodyPr/>
          <a:lstStyle/>
          <a:p>
            <a:pPr>
              <a:buFont typeface="Arial" panose="020B0604020202020204" pitchFamily="34" charset="0"/>
              <a:buChar char="•"/>
            </a:pPr>
            <a:r>
              <a:rPr lang="en-US" sz="2200" dirty="0"/>
              <a:t>Task description:</a:t>
            </a:r>
          </a:p>
          <a:p>
            <a:pPr lvl="1">
              <a:buFont typeface="Arial" panose="020B0604020202020204" pitchFamily="34" charset="0"/>
              <a:buChar char="•"/>
            </a:pPr>
            <a:r>
              <a:rPr lang="en-US" sz="2200" dirty="0"/>
              <a:t>Several claims are made about what you could do with the device. The claims are highlighted in ‘</a:t>
            </a:r>
            <a:r>
              <a:rPr lang="en-US" sz="2200" dirty="0">
                <a:hlinkClick r:id="rId2" action="ppaction://hlinkfile"/>
              </a:rPr>
              <a:t>R10 – Monitoring COVID.docx</a:t>
            </a:r>
            <a:r>
              <a:rPr lang="en-US" sz="2200" dirty="0"/>
              <a:t>” on </a:t>
            </a:r>
            <a:r>
              <a:rPr lang="en-US" sz="2200" dirty="0" err="1"/>
              <a:t>UBLearns</a:t>
            </a:r>
            <a:r>
              <a:rPr lang="en-US" sz="2200" dirty="0"/>
              <a:t>.</a:t>
            </a:r>
          </a:p>
          <a:p>
            <a:pPr lvl="1">
              <a:buFont typeface="Arial" panose="020B0604020202020204" pitchFamily="34" charset="0"/>
              <a:buChar char="•"/>
            </a:pPr>
            <a:r>
              <a:rPr lang="en-US" sz="2200" dirty="0"/>
              <a:t>Pick </a:t>
            </a:r>
            <a:r>
              <a:rPr lang="en-US" sz="2200" u="sng" dirty="0"/>
              <a:t>one</a:t>
            </a:r>
            <a:r>
              <a:rPr lang="en-US" sz="2200" dirty="0"/>
              <a:t> claim and, inspired by what you have learned from all previous lectures, find in the </a:t>
            </a:r>
            <a:r>
              <a:rPr lang="en-US" sz="2200" u="sng" dirty="0"/>
              <a:t>scientific</a:t>
            </a:r>
            <a:r>
              <a:rPr lang="en-US" sz="2200" dirty="0"/>
              <a:t> literature arguments that support the claim and arguments against the claim.</a:t>
            </a:r>
          </a:p>
          <a:p>
            <a:pPr lvl="1">
              <a:buFont typeface="Arial" panose="020B0604020202020204" pitchFamily="34" charset="0"/>
              <a:buChar char="•"/>
            </a:pPr>
            <a:r>
              <a:rPr lang="en-US" sz="2200" dirty="0"/>
              <a:t>Come then to a conclusion which to a certain degree is in support or against the claim, and identify further areas of research that must be conducted to come to a definite conclusion. Motivate why.</a:t>
            </a:r>
          </a:p>
          <a:p>
            <a:pPr lvl="1">
              <a:buFont typeface="Arial" panose="020B0604020202020204" pitchFamily="34" charset="0"/>
              <a:buChar char="•"/>
            </a:pPr>
            <a:r>
              <a:rPr lang="en-US" sz="2200" dirty="0"/>
              <a:t>Upload your Word document (NOT a link) to </a:t>
            </a:r>
            <a:r>
              <a:rPr lang="en-US" sz="2200" dirty="0" err="1"/>
              <a:t>UBLearns</a:t>
            </a:r>
            <a:r>
              <a:rPr lang="en-US" sz="2200" dirty="0"/>
              <a:t> not later than December 1, 2021, 1pm. 	</a:t>
            </a:r>
          </a:p>
          <a:p>
            <a:pPr>
              <a:buFont typeface="Arial" panose="020B0604020202020204" pitchFamily="34" charset="0"/>
              <a:buChar char="•"/>
            </a:pPr>
            <a:endParaRPr lang="en-US" sz="2200" dirty="0"/>
          </a:p>
        </p:txBody>
      </p:sp>
      <p:sp>
        <p:nvSpPr>
          <p:cNvPr id="4" name="Slide Number Placeholder 3">
            <a:extLst>
              <a:ext uri="{FF2B5EF4-FFF2-40B4-BE49-F238E27FC236}">
                <a16:creationId xmlns:a16="http://schemas.microsoft.com/office/drawing/2014/main" id="{8BDC9922-A72E-4E76-871B-C27CB2FA0847}"/>
              </a:ext>
            </a:extLst>
          </p:cNvPr>
          <p:cNvSpPr>
            <a:spLocks noGrp="1"/>
          </p:cNvSpPr>
          <p:nvPr>
            <p:ph type="sldNum" sz="quarter" idx="4"/>
          </p:nvPr>
        </p:nvSpPr>
        <p:spPr/>
        <p:txBody>
          <a:bodyPr/>
          <a:lstStyle/>
          <a:p>
            <a:fld id="{7071835E-551D-43E3-A34B-EA8AD7FDC91B}" type="slidenum">
              <a:rPr lang="en-US" smtClean="0"/>
              <a:pPr/>
              <a:t>30</a:t>
            </a:fld>
            <a:endParaRPr lang="en-US"/>
          </a:p>
        </p:txBody>
      </p:sp>
    </p:spTree>
    <p:extLst>
      <p:ext uri="{BB962C8B-B14F-4D97-AF65-F5344CB8AC3E}">
        <p14:creationId xmlns:p14="http://schemas.microsoft.com/office/powerpoint/2010/main" val="112228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2CA6-0C60-4516-AAB4-0A8A8E854041}"/>
              </a:ext>
            </a:extLst>
          </p:cNvPr>
          <p:cNvSpPr>
            <a:spLocks noGrp="1"/>
          </p:cNvSpPr>
          <p:nvPr>
            <p:ph type="title"/>
          </p:nvPr>
        </p:nvSpPr>
        <p:spPr/>
        <p:txBody>
          <a:bodyPr/>
          <a:lstStyle/>
          <a:p>
            <a:r>
              <a:rPr lang="en-US" dirty="0"/>
              <a:t>Instructions</a:t>
            </a:r>
          </a:p>
        </p:txBody>
      </p:sp>
      <p:sp>
        <p:nvSpPr>
          <p:cNvPr id="3" name="Content Placeholder 2">
            <a:extLst>
              <a:ext uri="{FF2B5EF4-FFF2-40B4-BE49-F238E27FC236}">
                <a16:creationId xmlns:a16="http://schemas.microsoft.com/office/drawing/2014/main" id="{759ECD33-A4CA-4FA6-88F6-D18BF2D66C0E}"/>
              </a:ext>
            </a:extLst>
          </p:cNvPr>
          <p:cNvSpPr>
            <a:spLocks noGrp="1"/>
          </p:cNvSpPr>
          <p:nvPr>
            <p:ph idx="1"/>
          </p:nvPr>
        </p:nvSpPr>
        <p:spPr>
          <a:xfrm>
            <a:off x="228600" y="1295400"/>
            <a:ext cx="8686800" cy="4953000"/>
          </a:xfrm>
        </p:spPr>
        <p:txBody>
          <a:bodyPr/>
          <a:lstStyle/>
          <a:p>
            <a:pPr>
              <a:buFont typeface="Arial" panose="020B0604020202020204" pitchFamily="34" charset="0"/>
              <a:buChar char="•"/>
            </a:pPr>
            <a:r>
              <a:rPr lang="en-US" sz="2000" dirty="0"/>
              <a:t>Each claim may be chosen by at most 2 students.</a:t>
            </a:r>
          </a:p>
          <a:p>
            <a:pPr>
              <a:buFont typeface="Arial" panose="020B0604020202020204" pitchFamily="34" charset="0"/>
              <a:buChar char="•"/>
            </a:pPr>
            <a:r>
              <a:rPr lang="en-US" sz="2000" dirty="0"/>
              <a:t>Use the </a:t>
            </a:r>
            <a:r>
              <a:rPr lang="en-US" sz="2000" dirty="0">
                <a:hlinkClick r:id="rId2" action="ppaction://hlinkfile"/>
              </a:rPr>
              <a:t>template</a:t>
            </a:r>
            <a:r>
              <a:rPr lang="en-US" sz="2000" dirty="0"/>
              <a:t> uploaded to </a:t>
            </a:r>
            <a:r>
              <a:rPr lang="en-US" sz="2000" dirty="0" err="1"/>
              <a:t>UBLearns</a:t>
            </a:r>
            <a:r>
              <a:rPr lang="en-US" sz="2000" dirty="0"/>
              <a:t> under the name ‘A10-XXX.docx’.</a:t>
            </a:r>
          </a:p>
          <a:p>
            <a:pPr>
              <a:buFont typeface="Arial" panose="020B0604020202020204" pitchFamily="34" charset="0"/>
              <a:buChar char="•"/>
            </a:pPr>
            <a:r>
              <a:rPr lang="en-US" sz="2000" dirty="0"/>
              <a:t>All sections in the template must be used.</a:t>
            </a:r>
          </a:p>
          <a:p>
            <a:pPr>
              <a:buFont typeface="Arial" panose="020B0604020202020204" pitchFamily="34" charset="0"/>
              <a:buChar char="•"/>
            </a:pPr>
            <a:r>
              <a:rPr lang="en-US" sz="2000" dirty="0"/>
              <a:t>DO NOT change the table structure.</a:t>
            </a:r>
          </a:p>
          <a:p>
            <a:pPr>
              <a:buFont typeface="Arial" panose="020B0604020202020204" pitchFamily="34" charset="0"/>
              <a:buChar char="•"/>
            </a:pPr>
            <a:r>
              <a:rPr lang="en-US" sz="2000" dirty="0"/>
              <a:t>Use Endnote for proper citation in the ‘Numbered’ style.</a:t>
            </a:r>
          </a:p>
          <a:p>
            <a:pPr>
              <a:buFont typeface="Arial" panose="020B0604020202020204" pitchFamily="34" charset="0"/>
              <a:buChar char="•"/>
            </a:pPr>
            <a:r>
              <a:rPr lang="en-US" sz="2000" dirty="0"/>
              <a:t>You MUST have citations for sections 2 and 3. If for one or other section you can’t find arguments from the literature, document your search procedure so that you can prove there are no arguments (and not just didn’t bother to find any). Then provide your own arguments.</a:t>
            </a:r>
          </a:p>
          <a:p>
            <a:pPr>
              <a:buFont typeface="Arial" panose="020B0604020202020204" pitchFamily="34" charset="0"/>
              <a:buChar char="•"/>
            </a:pPr>
            <a:r>
              <a:rPr lang="en-US" sz="2000" dirty="0"/>
              <a:t>Everything you write is in 10p Times Roman, single line spacing.</a:t>
            </a:r>
          </a:p>
          <a:p>
            <a:pPr>
              <a:buFont typeface="Arial" panose="020B0604020202020204" pitchFamily="34" charset="0"/>
              <a:buChar char="•"/>
            </a:pPr>
            <a:r>
              <a:rPr lang="en-US" sz="2000" dirty="0"/>
              <a:t>No space maximum or minimum, but negative credit for unjustified presence or absence of assertions.</a:t>
            </a:r>
          </a:p>
          <a:p>
            <a:pPr>
              <a:buFont typeface="Arial" panose="020B0604020202020204" pitchFamily="34" charset="0"/>
              <a:buChar char="•"/>
            </a:pPr>
            <a:r>
              <a:rPr lang="en-US" sz="2000" dirty="0"/>
              <a:t>Anything else outlined during class.</a:t>
            </a:r>
          </a:p>
          <a:p>
            <a:pPr>
              <a:buFont typeface="Arial" panose="020B0604020202020204" pitchFamily="34" charset="0"/>
              <a:buChar char="•"/>
            </a:pPr>
            <a:r>
              <a:rPr lang="en-US" sz="2000" dirty="0"/>
              <a:t>Change name of the document by replacing ‘XXX’ with your </a:t>
            </a:r>
            <a:r>
              <a:rPr lang="en-US" sz="2000" dirty="0" err="1"/>
              <a:t>ubitname</a:t>
            </a:r>
            <a:r>
              <a:rPr lang="en-US" sz="2000" dirty="0"/>
              <a:t> and make sure it stays Word-compatible.</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A101EC0F-911E-434B-9A4C-33A642A2AC00}"/>
              </a:ext>
            </a:extLst>
          </p:cNvPr>
          <p:cNvSpPr>
            <a:spLocks noGrp="1"/>
          </p:cNvSpPr>
          <p:nvPr>
            <p:ph type="sldNum" sz="quarter" idx="4"/>
          </p:nvPr>
        </p:nvSpPr>
        <p:spPr/>
        <p:txBody>
          <a:bodyPr/>
          <a:lstStyle/>
          <a:p>
            <a:fld id="{7071835E-551D-43E3-A34B-EA8AD7FDC91B}" type="slidenum">
              <a:rPr lang="en-US" smtClean="0"/>
              <a:pPr/>
              <a:t>31</a:t>
            </a:fld>
            <a:endParaRPr lang="en-US"/>
          </a:p>
        </p:txBody>
      </p:sp>
    </p:spTree>
    <p:extLst>
      <p:ext uri="{BB962C8B-B14F-4D97-AF65-F5344CB8AC3E}">
        <p14:creationId xmlns:p14="http://schemas.microsoft.com/office/powerpoint/2010/main" val="382765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DACC4-5770-460A-88ED-ABAAEDAFD597}"/>
              </a:ext>
            </a:extLst>
          </p:cNvPr>
          <p:cNvSpPr>
            <a:spLocks noGrp="1"/>
          </p:cNvSpPr>
          <p:nvPr>
            <p:ph type="title"/>
          </p:nvPr>
        </p:nvSpPr>
        <p:spPr/>
        <p:txBody>
          <a:bodyPr/>
          <a:lstStyle/>
          <a:p>
            <a:r>
              <a:rPr lang="en-US" dirty="0"/>
              <a:t>Assessment</a:t>
            </a:r>
          </a:p>
        </p:txBody>
      </p:sp>
      <p:sp>
        <p:nvSpPr>
          <p:cNvPr id="3" name="Content Placeholder 2">
            <a:extLst>
              <a:ext uri="{FF2B5EF4-FFF2-40B4-BE49-F238E27FC236}">
                <a16:creationId xmlns:a16="http://schemas.microsoft.com/office/drawing/2014/main" id="{20B027F9-7B2D-4CD8-B8F4-B1AEE5776689}"/>
              </a:ext>
            </a:extLst>
          </p:cNvPr>
          <p:cNvSpPr>
            <a:spLocks noGrp="1"/>
          </p:cNvSpPr>
          <p:nvPr>
            <p:ph idx="1"/>
          </p:nvPr>
        </p:nvSpPr>
        <p:spPr/>
        <p:txBody>
          <a:bodyPr/>
          <a:lstStyle/>
          <a:p>
            <a:pPr>
              <a:buFont typeface="Arial" panose="020B0604020202020204" pitchFamily="34" charset="0"/>
              <a:buChar char="•"/>
            </a:pPr>
            <a:r>
              <a:rPr lang="en-US" dirty="0"/>
              <a:t>Positive points:</a:t>
            </a:r>
          </a:p>
          <a:p>
            <a:pPr lvl="1">
              <a:buFont typeface="Arial" panose="020B0604020202020204" pitchFamily="34" charset="0"/>
              <a:buChar char="•"/>
            </a:pPr>
            <a:r>
              <a:rPr lang="en-US" dirty="0"/>
              <a:t>selection of appropriate scientific papers,</a:t>
            </a:r>
          </a:p>
          <a:p>
            <a:pPr lvl="1">
              <a:buFont typeface="Arial" panose="020B0604020202020204" pitchFamily="34" charset="0"/>
              <a:buChar char="•"/>
            </a:pPr>
            <a:r>
              <a:rPr lang="en-US" dirty="0"/>
              <a:t>quality of argumentation,</a:t>
            </a:r>
          </a:p>
          <a:p>
            <a:pPr lvl="1">
              <a:buFont typeface="Arial" panose="020B0604020202020204" pitchFamily="34" charset="0"/>
              <a:buChar char="•"/>
            </a:pPr>
            <a:r>
              <a:rPr lang="en-US" dirty="0"/>
              <a:t>Logical coherence.</a:t>
            </a:r>
          </a:p>
          <a:p>
            <a:pPr>
              <a:buFont typeface="Arial" panose="020B0604020202020204" pitchFamily="34" charset="0"/>
              <a:buChar char="•"/>
            </a:pPr>
            <a:r>
              <a:rPr lang="en-US" dirty="0"/>
              <a:t>Negative points:</a:t>
            </a:r>
          </a:p>
          <a:p>
            <a:pPr lvl="1">
              <a:buFont typeface="Arial" panose="020B0604020202020204" pitchFamily="34" charset="0"/>
              <a:buChar char="•"/>
            </a:pPr>
            <a:r>
              <a:rPr lang="en-US" dirty="0"/>
              <a:t>Each instruction not followed: - 5p.</a:t>
            </a:r>
          </a:p>
          <a:p>
            <a:pPr lvl="1">
              <a:buFont typeface="Arial" panose="020B0604020202020204" pitchFamily="34" charset="0"/>
              <a:buChar char="•"/>
            </a:pPr>
            <a:r>
              <a:rPr lang="en-US" dirty="0"/>
              <a:t>Plagiarism: 0 for assignment.</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F977289-D21A-40E1-A95E-07157918757D}"/>
              </a:ext>
            </a:extLst>
          </p:cNvPr>
          <p:cNvSpPr>
            <a:spLocks noGrp="1"/>
          </p:cNvSpPr>
          <p:nvPr>
            <p:ph type="sldNum" sz="quarter" idx="4"/>
          </p:nvPr>
        </p:nvSpPr>
        <p:spPr/>
        <p:txBody>
          <a:bodyPr/>
          <a:lstStyle/>
          <a:p>
            <a:fld id="{7071835E-551D-43E3-A34B-EA8AD7FDC91B}" type="slidenum">
              <a:rPr lang="en-US" smtClean="0"/>
              <a:pPr/>
              <a:t>32</a:t>
            </a:fld>
            <a:endParaRPr lang="en-US"/>
          </a:p>
        </p:txBody>
      </p:sp>
    </p:spTree>
    <p:extLst>
      <p:ext uri="{BB962C8B-B14F-4D97-AF65-F5344CB8AC3E}">
        <p14:creationId xmlns:p14="http://schemas.microsoft.com/office/powerpoint/2010/main" val="59793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97D8B-05AB-4965-B519-A73FDCA76DA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E7D1CF5-3B6E-4D16-910B-FC9098AA4A26}"/>
              </a:ext>
            </a:extLst>
          </p:cNvPr>
          <p:cNvSpPr>
            <a:spLocks noGrp="1"/>
          </p:cNvSpPr>
          <p:nvPr>
            <p:ph idx="1"/>
          </p:nvPr>
        </p:nvSpPr>
        <p:spPr/>
        <p:txBody>
          <a:bodyPr/>
          <a:lstStyle/>
          <a:p>
            <a:pPr>
              <a:buFont typeface="Arial" panose="020B0604020202020204" pitchFamily="34" charset="0"/>
              <a:buChar char="•"/>
            </a:pPr>
            <a:r>
              <a:rPr lang="en-US" dirty="0"/>
              <a:t>No class next week: fall recess.</a:t>
            </a:r>
          </a:p>
          <a:p>
            <a:pPr>
              <a:buFont typeface="Arial" panose="020B0604020202020204" pitchFamily="34" charset="0"/>
              <a:buChar char="•"/>
            </a:pPr>
            <a:endParaRPr lang="en-US" dirty="0"/>
          </a:p>
          <a:p>
            <a:pPr>
              <a:buFont typeface="Arial" panose="020B0604020202020204" pitchFamily="34" charset="0"/>
              <a:buChar char="•"/>
            </a:pPr>
            <a:r>
              <a:rPr lang="en-US" dirty="0"/>
              <a:t>No recitation on Friday December 3th unless Shannon is available to cover whatever necessary.</a:t>
            </a:r>
          </a:p>
          <a:p>
            <a:pPr>
              <a:buFont typeface="Arial" panose="020B0604020202020204" pitchFamily="34" charset="0"/>
              <a:buChar char="•"/>
            </a:pPr>
            <a:endParaRPr lang="en-US" dirty="0"/>
          </a:p>
          <a:p>
            <a:pPr>
              <a:buFont typeface="Arial" panose="020B0604020202020204" pitchFamily="34" charset="0"/>
              <a:buChar char="•"/>
            </a:pPr>
            <a:r>
              <a:rPr lang="en-US" dirty="0"/>
              <a:t>There will be a lecture on Dec 3th at the regular time (although I might run a bit late).</a:t>
            </a:r>
          </a:p>
        </p:txBody>
      </p:sp>
      <p:sp>
        <p:nvSpPr>
          <p:cNvPr id="4" name="Slide Number Placeholder 3">
            <a:extLst>
              <a:ext uri="{FF2B5EF4-FFF2-40B4-BE49-F238E27FC236}">
                <a16:creationId xmlns:a16="http://schemas.microsoft.com/office/drawing/2014/main" id="{DFF01404-9FA0-4A16-A410-EC79D05F2941}"/>
              </a:ext>
            </a:extLst>
          </p:cNvPr>
          <p:cNvSpPr>
            <a:spLocks noGrp="1"/>
          </p:cNvSpPr>
          <p:nvPr>
            <p:ph type="sldNum" sz="quarter" idx="4"/>
          </p:nvPr>
        </p:nvSpPr>
        <p:spPr/>
        <p:txBody>
          <a:bodyPr/>
          <a:lstStyle/>
          <a:p>
            <a:fld id="{7071835E-551D-43E3-A34B-EA8AD7FDC91B}" type="slidenum">
              <a:rPr lang="en-US" smtClean="0"/>
              <a:pPr/>
              <a:t>33</a:t>
            </a:fld>
            <a:endParaRPr lang="en-US"/>
          </a:p>
        </p:txBody>
      </p:sp>
    </p:spTree>
    <p:extLst>
      <p:ext uri="{BB962C8B-B14F-4D97-AF65-F5344CB8AC3E}">
        <p14:creationId xmlns:p14="http://schemas.microsoft.com/office/powerpoint/2010/main" val="142123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D8C155-9B49-46F6-BE5A-E0CB64D5C520}"/>
              </a:ext>
            </a:extLst>
          </p:cNvPr>
          <p:cNvPicPr>
            <a:picLocks noChangeAspect="1"/>
          </p:cNvPicPr>
          <p:nvPr/>
        </p:nvPicPr>
        <p:blipFill>
          <a:blip r:embed="rId2"/>
          <a:stretch>
            <a:fillRect/>
          </a:stretch>
        </p:blipFill>
        <p:spPr>
          <a:xfrm>
            <a:off x="0" y="609600"/>
            <a:ext cx="9144000" cy="6248400"/>
          </a:xfrm>
          <a:prstGeom prst="rect">
            <a:avLst/>
          </a:prstGeom>
        </p:spPr>
      </p:pic>
      <p:sp>
        <p:nvSpPr>
          <p:cNvPr id="2" name="Title 1">
            <a:extLst>
              <a:ext uri="{FF2B5EF4-FFF2-40B4-BE49-F238E27FC236}">
                <a16:creationId xmlns:a16="http://schemas.microsoft.com/office/drawing/2014/main" id="{1744645B-A08A-47A9-9385-427C224471E8}"/>
              </a:ext>
            </a:extLst>
          </p:cNvPr>
          <p:cNvSpPr>
            <a:spLocks noGrp="1"/>
          </p:cNvSpPr>
          <p:nvPr>
            <p:ph type="title"/>
          </p:nvPr>
        </p:nvSpPr>
        <p:spPr/>
        <p:txBody>
          <a:bodyPr/>
          <a:lstStyle/>
          <a:p>
            <a:r>
              <a:rPr lang="en-US" dirty="0"/>
              <a:t>ARPANET</a:t>
            </a:r>
          </a:p>
        </p:txBody>
      </p:sp>
      <p:sp>
        <p:nvSpPr>
          <p:cNvPr id="4" name="Slide Number Placeholder 3">
            <a:extLst>
              <a:ext uri="{FF2B5EF4-FFF2-40B4-BE49-F238E27FC236}">
                <a16:creationId xmlns:a16="http://schemas.microsoft.com/office/drawing/2014/main" id="{A7B59267-E798-4599-9202-54B15C58B1CE}"/>
              </a:ext>
            </a:extLst>
          </p:cNvPr>
          <p:cNvSpPr>
            <a:spLocks noGrp="1"/>
          </p:cNvSpPr>
          <p:nvPr>
            <p:ph type="sldNum" sz="quarter" idx="4"/>
          </p:nvPr>
        </p:nvSpPr>
        <p:spPr/>
        <p:txBody>
          <a:bodyPr/>
          <a:lstStyle/>
          <a:p>
            <a:fld id="{7071835E-551D-43E3-A34B-EA8AD7FDC91B}" type="slidenum">
              <a:rPr lang="en-US" smtClean="0">
                <a:solidFill>
                  <a:srgbClr val="002060"/>
                </a:solidFill>
              </a:rPr>
              <a:pPr/>
              <a:t>4</a:t>
            </a:fld>
            <a:endParaRPr lang="en-US">
              <a:solidFill>
                <a:srgbClr val="002060"/>
              </a:solidFill>
            </a:endParaRPr>
          </a:p>
        </p:txBody>
      </p:sp>
      <p:sp>
        <p:nvSpPr>
          <p:cNvPr id="6" name="Rectangle 5">
            <a:extLst>
              <a:ext uri="{FF2B5EF4-FFF2-40B4-BE49-F238E27FC236}">
                <a16:creationId xmlns:a16="http://schemas.microsoft.com/office/drawing/2014/main" id="{4549F8E6-FE20-465D-AB8C-D0EE011CC07A}"/>
              </a:ext>
            </a:extLst>
          </p:cNvPr>
          <p:cNvSpPr/>
          <p:nvPr/>
        </p:nvSpPr>
        <p:spPr>
          <a:xfrm>
            <a:off x="1219200" y="609600"/>
            <a:ext cx="6781800" cy="307777"/>
          </a:xfrm>
          <a:prstGeom prst="rect">
            <a:avLst/>
          </a:prstGeom>
        </p:spPr>
        <p:txBody>
          <a:bodyPr wrap="square">
            <a:spAutoFit/>
          </a:bodyPr>
          <a:lstStyle/>
          <a:p>
            <a:r>
              <a:rPr lang="en-US" sz="1400" b="0" dirty="0">
                <a:hlinkClick r:id="rId3"/>
              </a:rPr>
              <a:t>https://www.edn.com/arpanet-establishes-1st-computer-to-computer-link-october-29-1969/</a:t>
            </a:r>
            <a:r>
              <a:rPr lang="en-US" sz="1400" b="0" dirty="0"/>
              <a:t> </a:t>
            </a:r>
          </a:p>
        </p:txBody>
      </p:sp>
    </p:spTree>
    <p:extLst>
      <p:ext uri="{BB962C8B-B14F-4D97-AF65-F5344CB8AC3E}">
        <p14:creationId xmlns:p14="http://schemas.microsoft.com/office/powerpoint/2010/main" val="223685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0A74F-118E-467B-A8A7-861341715843}"/>
              </a:ext>
            </a:extLst>
          </p:cNvPr>
          <p:cNvSpPr>
            <a:spLocks noGrp="1"/>
          </p:cNvSpPr>
          <p:nvPr>
            <p:ph type="title"/>
          </p:nvPr>
        </p:nvSpPr>
        <p:spPr/>
        <p:txBody>
          <a:bodyPr/>
          <a:lstStyle/>
          <a:p>
            <a:r>
              <a:rPr lang="en-US" dirty="0"/>
              <a:t>Emergence of other computer networks</a:t>
            </a:r>
            <a:br>
              <a:rPr lang="en-US" dirty="0"/>
            </a:br>
            <a:r>
              <a:rPr lang="en-US" dirty="0"/>
              <a:t>and merging into ‘The Internet’ (1980) </a:t>
            </a:r>
          </a:p>
        </p:txBody>
      </p:sp>
      <p:sp>
        <p:nvSpPr>
          <p:cNvPr id="3" name="Content Placeholder 2">
            <a:extLst>
              <a:ext uri="{FF2B5EF4-FFF2-40B4-BE49-F238E27FC236}">
                <a16:creationId xmlns:a16="http://schemas.microsoft.com/office/drawing/2014/main" id="{BF50D76F-AC9F-4FF2-ADF1-1EEA50423DE5}"/>
              </a:ext>
            </a:extLst>
          </p:cNvPr>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NPL network</a:t>
            </a:r>
          </a:p>
          <a:p>
            <a:pPr>
              <a:buFont typeface="Arial" panose="020B0604020202020204" pitchFamily="34" charset="0"/>
              <a:buChar char="•"/>
            </a:pPr>
            <a:r>
              <a:rPr lang="en-US" dirty="0"/>
              <a:t>Merit Network</a:t>
            </a:r>
          </a:p>
          <a:p>
            <a:pPr>
              <a:buFont typeface="Arial" panose="020B0604020202020204" pitchFamily="34" charset="0"/>
              <a:buChar char="•"/>
            </a:pPr>
            <a:r>
              <a:rPr lang="en-US" dirty="0"/>
              <a:t>CYCLADES</a:t>
            </a:r>
          </a:p>
          <a:p>
            <a:pPr>
              <a:buFont typeface="Arial" panose="020B0604020202020204" pitchFamily="34" charset="0"/>
              <a:buChar char="•"/>
            </a:pPr>
            <a:r>
              <a:rPr lang="en-US" dirty="0"/>
              <a:t>X.25 and public data networks</a:t>
            </a:r>
          </a:p>
          <a:p>
            <a:pPr>
              <a:buFont typeface="Arial" panose="020B0604020202020204" pitchFamily="34" charset="0"/>
              <a:buChar char="•"/>
            </a:pPr>
            <a:r>
              <a:rPr lang="en-US" dirty="0"/>
              <a:t>UUCP and Usenet</a:t>
            </a:r>
          </a:p>
          <a:p>
            <a:pPr>
              <a:buFont typeface="Arial" panose="020B0604020202020204" pitchFamily="34" charset="0"/>
              <a:buChar char="•"/>
            </a:pPr>
            <a:r>
              <a:rPr lang="en-US" dirty="0"/>
              <a:t>…</a:t>
            </a:r>
          </a:p>
        </p:txBody>
      </p:sp>
      <p:sp>
        <p:nvSpPr>
          <p:cNvPr id="4" name="Slide Number Placeholder 3">
            <a:extLst>
              <a:ext uri="{FF2B5EF4-FFF2-40B4-BE49-F238E27FC236}">
                <a16:creationId xmlns:a16="http://schemas.microsoft.com/office/drawing/2014/main" id="{A4E6ADF0-9C91-4961-848D-A9DD3AE84C25}"/>
              </a:ext>
            </a:extLst>
          </p:cNvPr>
          <p:cNvSpPr>
            <a:spLocks noGrp="1"/>
          </p:cNvSpPr>
          <p:nvPr>
            <p:ph type="sldNum" sz="quarter" idx="4"/>
          </p:nvPr>
        </p:nvSpPr>
        <p:spPr/>
        <p:txBody>
          <a:bodyPr/>
          <a:lstStyle/>
          <a:p>
            <a:fld id="{7071835E-551D-43E3-A34B-EA8AD7FDC91B}" type="slidenum">
              <a:rPr lang="en-US" smtClean="0"/>
              <a:pPr/>
              <a:t>5</a:t>
            </a:fld>
            <a:endParaRPr lang="en-US"/>
          </a:p>
        </p:txBody>
      </p:sp>
      <p:pic>
        <p:nvPicPr>
          <p:cNvPr id="363524" name="Picture 4" descr="Visualization of Internet routing paths">
            <a:extLst>
              <a:ext uri="{FF2B5EF4-FFF2-40B4-BE49-F238E27FC236}">
                <a16:creationId xmlns:a16="http://schemas.microsoft.com/office/drawing/2014/main" id="{D0303D34-6EC1-4E38-9A45-FCD1B8C1D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957057"/>
            <a:ext cx="4648200" cy="464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C0CDB42-3DD0-42FF-AE56-770D94DBA045}"/>
              </a:ext>
            </a:extLst>
          </p:cNvPr>
          <p:cNvSpPr/>
          <p:nvPr/>
        </p:nvSpPr>
        <p:spPr>
          <a:xfrm>
            <a:off x="3352800" y="6073226"/>
            <a:ext cx="2971800" cy="646331"/>
          </a:xfrm>
          <a:prstGeom prst="rect">
            <a:avLst/>
          </a:prstGeom>
        </p:spPr>
        <p:txBody>
          <a:bodyPr wrap="square">
            <a:spAutoFit/>
          </a:bodyPr>
          <a:lstStyle/>
          <a:p>
            <a:r>
              <a:rPr lang="en-US" sz="1200" b="0" dirty="0">
                <a:solidFill>
                  <a:schemeClr val="bg1"/>
                </a:solidFill>
                <a:hlinkClick r:id="rId3"/>
              </a:rPr>
              <a:t>https://commons.wikimedia.org/wiki/File:Internet_map_1024_-_transparent,_inverted.png</a:t>
            </a:r>
            <a:r>
              <a:rPr lang="en-US" sz="1200" b="0" dirty="0">
                <a:solidFill>
                  <a:schemeClr val="bg1"/>
                </a:solidFill>
              </a:rPr>
              <a:t> </a:t>
            </a:r>
          </a:p>
        </p:txBody>
      </p:sp>
    </p:spTree>
    <p:extLst>
      <p:ext uri="{BB962C8B-B14F-4D97-AF65-F5344CB8AC3E}">
        <p14:creationId xmlns:p14="http://schemas.microsoft.com/office/powerpoint/2010/main" val="400500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E82CD-1A15-44B1-9FD3-87849F251BF0}"/>
              </a:ext>
            </a:extLst>
          </p:cNvPr>
          <p:cNvSpPr>
            <a:spLocks noGrp="1"/>
          </p:cNvSpPr>
          <p:nvPr>
            <p:ph type="title"/>
          </p:nvPr>
        </p:nvSpPr>
        <p:spPr>
          <a:xfrm>
            <a:off x="228600" y="533400"/>
            <a:ext cx="8686800" cy="762000"/>
          </a:xfrm>
        </p:spPr>
        <p:txBody>
          <a:bodyPr/>
          <a:lstStyle/>
          <a:p>
            <a:r>
              <a:rPr lang="en-US" sz="3200" dirty="0"/>
              <a:t>Open Systems Interconnection model </a:t>
            </a:r>
            <a:br>
              <a:rPr lang="en-US" sz="3200" dirty="0"/>
            </a:br>
            <a:r>
              <a:rPr lang="en-US" sz="3200" dirty="0"/>
              <a:t>(OSI model – ISO 1980) </a:t>
            </a:r>
          </a:p>
        </p:txBody>
      </p:sp>
      <p:sp>
        <p:nvSpPr>
          <p:cNvPr id="6" name="Content Placeholder 5">
            <a:extLst>
              <a:ext uri="{FF2B5EF4-FFF2-40B4-BE49-F238E27FC236}">
                <a16:creationId xmlns:a16="http://schemas.microsoft.com/office/drawing/2014/main" id="{B1E81761-6022-4A2F-A8D3-3EAAB046FF7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2A39BEF-0A75-40EF-A560-97ADBCE7C74D}"/>
              </a:ext>
            </a:extLst>
          </p:cNvPr>
          <p:cNvSpPr>
            <a:spLocks noGrp="1"/>
          </p:cNvSpPr>
          <p:nvPr>
            <p:ph type="sldNum" sz="quarter" idx="4"/>
          </p:nvPr>
        </p:nvSpPr>
        <p:spPr/>
        <p:txBody>
          <a:bodyPr/>
          <a:lstStyle/>
          <a:p>
            <a:fld id="{7071835E-551D-43E3-A34B-EA8AD7FDC91B}" type="slidenum">
              <a:rPr lang="en-US" smtClean="0"/>
              <a:pPr/>
              <a:t>6</a:t>
            </a:fld>
            <a:endParaRPr lang="en-US"/>
          </a:p>
        </p:txBody>
      </p:sp>
      <p:pic>
        <p:nvPicPr>
          <p:cNvPr id="7" name="Picture 6">
            <a:extLst>
              <a:ext uri="{FF2B5EF4-FFF2-40B4-BE49-F238E27FC236}">
                <a16:creationId xmlns:a16="http://schemas.microsoft.com/office/drawing/2014/main" id="{AB6A28F3-1DE7-4A1F-B2FA-2990599D6693}"/>
              </a:ext>
            </a:extLst>
          </p:cNvPr>
          <p:cNvPicPr>
            <a:picLocks noChangeAspect="1"/>
          </p:cNvPicPr>
          <p:nvPr/>
        </p:nvPicPr>
        <p:blipFill>
          <a:blip r:embed="rId2"/>
          <a:stretch>
            <a:fillRect/>
          </a:stretch>
        </p:blipFill>
        <p:spPr>
          <a:xfrm>
            <a:off x="0" y="1600200"/>
            <a:ext cx="9144000" cy="5269227"/>
          </a:xfrm>
          <a:prstGeom prst="rect">
            <a:avLst/>
          </a:prstGeom>
        </p:spPr>
      </p:pic>
    </p:spTree>
    <p:extLst>
      <p:ext uri="{BB962C8B-B14F-4D97-AF65-F5344CB8AC3E}">
        <p14:creationId xmlns:p14="http://schemas.microsoft.com/office/powerpoint/2010/main" val="184539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E48261-E44B-4F9F-A25C-B845AF11DD6C}"/>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00F18672-DE42-4FB7-B8CD-C8E0CBA20FD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3DBE6F9-A926-486F-8B4D-570A10D70900}"/>
              </a:ext>
            </a:extLst>
          </p:cNvPr>
          <p:cNvSpPr>
            <a:spLocks noGrp="1"/>
          </p:cNvSpPr>
          <p:nvPr>
            <p:ph type="sldNum" sz="quarter" idx="4"/>
          </p:nvPr>
        </p:nvSpPr>
        <p:spPr/>
        <p:txBody>
          <a:bodyPr/>
          <a:lstStyle/>
          <a:p>
            <a:fld id="{7071835E-551D-43E3-A34B-EA8AD7FDC91B}" type="slidenum">
              <a:rPr lang="en-US" smtClean="0"/>
              <a:pPr/>
              <a:t>7</a:t>
            </a:fld>
            <a:endParaRPr lang="en-US"/>
          </a:p>
        </p:txBody>
      </p:sp>
      <p:pic>
        <p:nvPicPr>
          <p:cNvPr id="359426" name="Picture 2" descr="How Internet of Things is changing our world for the better?">
            <a:extLst>
              <a:ext uri="{FF2B5EF4-FFF2-40B4-BE49-F238E27FC236}">
                <a16:creationId xmlns:a16="http://schemas.microsoft.com/office/drawing/2014/main" id="{3ADC4B9F-B675-4B48-B4A4-D9CEC7E22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574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6B22A92-E448-4A21-8E1D-2AD2BD5844D5}"/>
              </a:ext>
            </a:extLst>
          </p:cNvPr>
          <p:cNvSpPr/>
          <p:nvPr/>
        </p:nvSpPr>
        <p:spPr>
          <a:xfrm>
            <a:off x="2286000" y="1070588"/>
            <a:ext cx="4572000" cy="307777"/>
          </a:xfrm>
          <a:prstGeom prst="rect">
            <a:avLst/>
          </a:prstGeom>
        </p:spPr>
        <p:txBody>
          <a:bodyPr>
            <a:spAutoFit/>
          </a:bodyPr>
          <a:lstStyle/>
          <a:p>
            <a:r>
              <a:rPr lang="en-US" sz="1400" b="0" dirty="0">
                <a:solidFill>
                  <a:srgbClr val="333333"/>
                </a:solidFill>
                <a:latin typeface="Roboto"/>
              </a:rPr>
              <a:t>(photo by Charlotte Anderson, Axis Communication)</a:t>
            </a:r>
            <a:endParaRPr lang="en-US" sz="1400" dirty="0"/>
          </a:p>
        </p:txBody>
      </p:sp>
      <p:sp>
        <p:nvSpPr>
          <p:cNvPr id="8" name="Rectangle 7">
            <a:extLst>
              <a:ext uri="{FF2B5EF4-FFF2-40B4-BE49-F238E27FC236}">
                <a16:creationId xmlns:a16="http://schemas.microsoft.com/office/drawing/2014/main" id="{0456B742-F2D0-4CFB-9EF7-490444FEA2E5}"/>
              </a:ext>
            </a:extLst>
          </p:cNvPr>
          <p:cNvSpPr/>
          <p:nvPr/>
        </p:nvSpPr>
        <p:spPr>
          <a:xfrm>
            <a:off x="34705" y="678317"/>
            <a:ext cx="2251295" cy="830997"/>
          </a:xfrm>
          <a:prstGeom prst="rect">
            <a:avLst/>
          </a:prstGeom>
        </p:spPr>
        <p:txBody>
          <a:bodyPr wrap="square">
            <a:spAutoFit/>
          </a:bodyPr>
          <a:lstStyle/>
          <a:p>
            <a:r>
              <a:rPr lang="en-US" sz="1200" b="0" dirty="0">
                <a:hlinkClick r:id="rId3"/>
              </a:rPr>
              <a:t>https://www.bebee.com/producer/@an-ela-bogdan/how-internet-of-things-is-changing-our-world-for-the-better</a:t>
            </a:r>
            <a:r>
              <a:rPr lang="en-US" sz="1200" b="0" dirty="0"/>
              <a:t> </a:t>
            </a:r>
          </a:p>
        </p:txBody>
      </p:sp>
    </p:spTree>
    <p:extLst>
      <p:ext uri="{BB962C8B-B14F-4D97-AF65-F5344CB8AC3E}">
        <p14:creationId xmlns:p14="http://schemas.microsoft.com/office/powerpoint/2010/main" val="162496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61DE57-409F-4FB0-89F9-4236B1E43423}"/>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B9E18BF2-9CFA-4D59-AD50-E123394AA82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02E9885-A88C-4853-A7EF-DD422CCBF8E6}"/>
              </a:ext>
            </a:extLst>
          </p:cNvPr>
          <p:cNvSpPr>
            <a:spLocks noGrp="1"/>
          </p:cNvSpPr>
          <p:nvPr>
            <p:ph type="sldNum" sz="quarter" idx="4"/>
          </p:nvPr>
        </p:nvSpPr>
        <p:spPr/>
        <p:txBody>
          <a:bodyPr/>
          <a:lstStyle/>
          <a:p>
            <a:fld id="{7071835E-551D-43E3-A34B-EA8AD7FDC91B}" type="slidenum">
              <a:rPr lang="en-US" smtClean="0"/>
              <a:pPr/>
              <a:t>8</a:t>
            </a:fld>
            <a:endParaRPr lang="en-US"/>
          </a:p>
        </p:txBody>
      </p:sp>
      <p:pic>
        <p:nvPicPr>
          <p:cNvPr id="358402" name="Picture 2" descr="Smart House and Internet of Things - Technology Conceptual">
            <a:extLst>
              <a:ext uri="{FF2B5EF4-FFF2-40B4-BE49-F238E27FC236}">
                <a16:creationId xmlns:a16="http://schemas.microsoft.com/office/drawing/2014/main" id="{02A44A35-862F-490C-B95D-322624D0A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 y="609601"/>
            <a:ext cx="9146216" cy="62459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6839BC8-EA6B-4B89-8946-9CEB5F1CE301}"/>
              </a:ext>
            </a:extLst>
          </p:cNvPr>
          <p:cNvSpPr/>
          <p:nvPr/>
        </p:nvSpPr>
        <p:spPr>
          <a:xfrm>
            <a:off x="0" y="6488668"/>
            <a:ext cx="9144000" cy="369332"/>
          </a:xfrm>
          <a:prstGeom prst="rect">
            <a:avLst/>
          </a:prstGeom>
        </p:spPr>
        <p:txBody>
          <a:bodyPr wrap="square">
            <a:spAutoFit/>
          </a:bodyPr>
          <a:lstStyle/>
          <a:p>
            <a:r>
              <a:rPr lang="en-US" sz="1800" b="0" dirty="0">
                <a:hlinkClick r:id="rId3"/>
              </a:rPr>
              <a:t>https://graphicriver.net/item/smart-house-and-internet-of-things/28972829</a:t>
            </a:r>
            <a:r>
              <a:rPr lang="en-US" sz="1800" b="0" dirty="0"/>
              <a:t> </a:t>
            </a:r>
          </a:p>
        </p:txBody>
      </p:sp>
    </p:spTree>
    <p:extLst>
      <p:ext uri="{BB962C8B-B14F-4D97-AF65-F5344CB8AC3E}">
        <p14:creationId xmlns:p14="http://schemas.microsoft.com/office/powerpoint/2010/main" val="3699512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46DC7B-11D2-4F4C-8F58-3A0523686507}"/>
              </a:ext>
            </a:extLst>
          </p:cNvPr>
          <p:cNvSpPr>
            <a:spLocks noGrp="1"/>
          </p:cNvSpPr>
          <p:nvPr>
            <p:ph type="title"/>
          </p:nvPr>
        </p:nvSpPr>
        <p:spPr>
          <a:xfrm>
            <a:off x="228600" y="609600"/>
            <a:ext cx="8686800" cy="762000"/>
          </a:xfrm>
        </p:spPr>
        <p:txBody>
          <a:bodyPr/>
          <a:lstStyle/>
          <a:p>
            <a:r>
              <a:rPr lang="en-US" dirty="0"/>
              <a:t>‘Wearable devices’ on Google (Nov 2021)</a:t>
            </a:r>
          </a:p>
        </p:txBody>
      </p:sp>
      <p:sp>
        <p:nvSpPr>
          <p:cNvPr id="6" name="Content Placeholder 5">
            <a:extLst>
              <a:ext uri="{FF2B5EF4-FFF2-40B4-BE49-F238E27FC236}">
                <a16:creationId xmlns:a16="http://schemas.microsoft.com/office/drawing/2014/main" id="{FF5D87C1-D676-4DC4-A142-6ABB779159B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1433705-82EE-4C48-A0E9-DB3DCC27F40C}"/>
              </a:ext>
            </a:extLst>
          </p:cNvPr>
          <p:cNvSpPr>
            <a:spLocks noGrp="1"/>
          </p:cNvSpPr>
          <p:nvPr>
            <p:ph type="sldNum" sz="quarter" idx="4"/>
          </p:nvPr>
        </p:nvSpPr>
        <p:spPr/>
        <p:txBody>
          <a:bodyPr/>
          <a:lstStyle/>
          <a:p>
            <a:fld id="{7071835E-551D-43E3-A34B-EA8AD7FDC91B}" type="slidenum">
              <a:rPr lang="en-US" smtClean="0"/>
              <a:pPr/>
              <a:t>9</a:t>
            </a:fld>
            <a:endParaRPr lang="en-US"/>
          </a:p>
        </p:txBody>
      </p:sp>
      <p:pic>
        <p:nvPicPr>
          <p:cNvPr id="2" name="Picture 1">
            <a:extLst>
              <a:ext uri="{FF2B5EF4-FFF2-40B4-BE49-F238E27FC236}">
                <a16:creationId xmlns:a16="http://schemas.microsoft.com/office/drawing/2014/main" id="{1D03B069-372C-4F82-A121-19A33FF5B42D}"/>
              </a:ext>
            </a:extLst>
          </p:cNvPr>
          <p:cNvPicPr>
            <a:picLocks noChangeAspect="1"/>
          </p:cNvPicPr>
          <p:nvPr/>
        </p:nvPicPr>
        <p:blipFill>
          <a:blip r:embed="rId2"/>
          <a:stretch>
            <a:fillRect/>
          </a:stretch>
        </p:blipFill>
        <p:spPr>
          <a:xfrm>
            <a:off x="0" y="1245528"/>
            <a:ext cx="9144000" cy="5612472"/>
          </a:xfrm>
          <a:prstGeom prst="rect">
            <a:avLst/>
          </a:prstGeom>
        </p:spPr>
      </p:pic>
    </p:spTree>
    <p:extLst>
      <p:ext uri="{BB962C8B-B14F-4D97-AF65-F5344CB8AC3E}">
        <p14:creationId xmlns:p14="http://schemas.microsoft.com/office/powerpoint/2010/main" val="3549022551"/>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36579</TotalTime>
  <Words>2051</Words>
  <Application>Microsoft Office PowerPoint</Application>
  <PresentationFormat>On-screen Show (4:3)</PresentationFormat>
  <Paragraphs>164</Paragraphs>
  <Slides>33</Slides>
  <Notes>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7" baseType="lpstr">
      <vt:lpstr>Batang</vt:lpstr>
      <vt:lpstr>ＭＳ 明朝</vt:lpstr>
      <vt:lpstr>ＭＳ Ｐゴシック</vt:lpstr>
      <vt:lpstr>-apple-system</vt:lpstr>
      <vt:lpstr>Arial</vt:lpstr>
      <vt:lpstr>CNN</vt:lpstr>
      <vt:lpstr>Georgia</vt:lpstr>
      <vt:lpstr>Roboto</vt:lpstr>
      <vt:lpstr>Times</vt:lpstr>
      <vt:lpstr>Times New Roman</vt:lpstr>
      <vt:lpstr>Trebuchet MS</vt:lpstr>
      <vt:lpstr>Verdana</vt:lpstr>
      <vt:lpstr>2014-Indianapolis</vt:lpstr>
      <vt:lpstr>Photo Editor-foto</vt:lpstr>
      <vt:lpstr>Wearable Devices and  The Internet of Things  Lecture in BMI199: What is Biomedical Informatics? Nov 19, 2021 online, University at Buffalo</vt:lpstr>
      <vt:lpstr>1949: The Manchester Mark I First Digital Computer </vt:lpstr>
      <vt:lpstr>1958 First modem (AT&amp;T)</vt:lpstr>
      <vt:lpstr>ARPANET</vt:lpstr>
      <vt:lpstr>Emergence of other computer networks and merging into ‘The Internet’ (1980) </vt:lpstr>
      <vt:lpstr>Open Systems Interconnection model  (OSI model – ISO 1980) </vt:lpstr>
      <vt:lpstr>PowerPoint Presentation</vt:lpstr>
      <vt:lpstr>PowerPoint Presentation</vt:lpstr>
      <vt:lpstr>‘Wearable devices’ on Google (Nov 2021)</vt:lpstr>
      <vt:lpstr>‘Smart’ Healthcare</vt:lpstr>
      <vt:lpstr>The future of wearable electronic devices</vt:lpstr>
      <vt:lpstr>PowerPoint Presentation</vt:lpstr>
      <vt:lpstr>PowerPoint Presentation</vt:lpstr>
      <vt:lpstr>SmartPill™ motility capsule</vt:lpstr>
      <vt:lpstr>PowerPoint Presentation</vt:lpstr>
      <vt:lpstr>PowerPoint Presentation</vt:lpstr>
      <vt:lpstr>PowerPoint Presentation</vt:lpstr>
      <vt:lpstr>‘Smart’ Healthcare</vt:lpstr>
      <vt:lpstr>PowerPoint Presentation</vt:lpstr>
      <vt:lpstr>PowerPoint Presentation</vt:lpstr>
      <vt:lpstr>Commercially available WDs (1)</vt:lpstr>
      <vt:lpstr>Commercially available WDs (2)</vt:lpstr>
      <vt:lpstr>Commercially available WDs (3)</vt:lpstr>
      <vt:lpstr>Commercially available WDs (4)</vt:lpstr>
      <vt:lpstr>Wearable Health Care Devices Survey (1)</vt:lpstr>
      <vt:lpstr>Wearable Health Care Devices Survey (2)</vt:lpstr>
      <vt:lpstr>Key issues</vt:lpstr>
      <vt:lpstr>Key issues</vt:lpstr>
      <vt:lpstr>Assignment A10: Read R10</vt:lpstr>
      <vt:lpstr>Assignment A10</vt:lpstr>
      <vt:lpstr>Instructions</vt:lpstr>
      <vt:lpstr>Assessment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1371</cp:revision>
  <dcterms:created xsi:type="dcterms:W3CDTF">1601-01-01T00:00:00Z</dcterms:created>
  <dcterms:modified xsi:type="dcterms:W3CDTF">2021-11-19T18:53:31Z</dcterms:modified>
</cp:coreProperties>
</file>