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6" r:id="rId1"/>
  </p:sldMasterIdLst>
  <p:notesMasterIdLst>
    <p:notesMasterId r:id="rId32"/>
  </p:notesMasterIdLst>
  <p:sldIdLst>
    <p:sldId id="1339" r:id="rId2"/>
    <p:sldId id="1675" r:id="rId3"/>
    <p:sldId id="1674" r:id="rId4"/>
    <p:sldId id="1676" r:id="rId5"/>
    <p:sldId id="1679" r:id="rId6"/>
    <p:sldId id="1680" r:id="rId7"/>
    <p:sldId id="1678" r:id="rId8"/>
    <p:sldId id="1677" r:id="rId9"/>
    <p:sldId id="1681" r:id="rId10"/>
    <p:sldId id="1682" r:id="rId11"/>
    <p:sldId id="1683" r:id="rId12"/>
    <p:sldId id="1685" r:id="rId13"/>
    <p:sldId id="1686" r:id="rId14"/>
    <p:sldId id="1687" r:id="rId15"/>
    <p:sldId id="1684" r:id="rId16"/>
    <p:sldId id="1689" r:id="rId17"/>
    <p:sldId id="1691" r:id="rId18"/>
    <p:sldId id="1697" r:id="rId19"/>
    <p:sldId id="1698" r:id="rId20"/>
    <p:sldId id="1670" r:id="rId21"/>
    <p:sldId id="1671" r:id="rId22"/>
    <p:sldId id="1672" r:id="rId23"/>
    <p:sldId id="1673" r:id="rId24"/>
    <p:sldId id="1688" r:id="rId25"/>
    <p:sldId id="1692" r:id="rId26"/>
    <p:sldId id="1695" r:id="rId27"/>
    <p:sldId id="1696" r:id="rId28"/>
    <p:sldId id="1694" r:id="rId29"/>
    <p:sldId id="1693" r:id="rId30"/>
    <p:sldId id="1690" r:id="rId3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AAE600"/>
    <a:srgbClr val="FFFF00"/>
    <a:srgbClr val="1FE115"/>
    <a:srgbClr val="FF6600"/>
    <a:srgbClr val="866600"/>
    <a:srgbClr val="A2CCE8"/>
    <a:srgbClr val="16165D"/>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5952" autoAdjust="0"/>
  </p:normalViewPr>
  <p:slideViewPr>
    <p:cSldViewPr>
      <p:cViewPr varScale="1">
        <p:scale>
          <a:sx n="83" d="100"/>
          <a:sy n="83" d="100"/>
        </p:scale>
        <p:origin x="13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23946" y="6555381"/>
            <a:ext cx="457200" cy="2889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38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38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76200" y="6400800"/>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sapiens.org/column/conflicted/will-u-s-university-students-spread-covid-1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latimes.com/opinion/story/2020-06-25/op-ed-covid-colleges-fall-waivers?fbclid=IwAR1zunfrxdBJkDlFEmPACyF9NuDw4llv40UVIAr3ZGqpyBKAnNV2J_HArUA"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hyperlink" Target="https://www.chicagotribune.com/columns/heidi-stevens/ct-heidi-stevens-covid-in-college-laurence-steinberg-fan-1006-20201006-efbpx2xm6zbwpkkii7535rkz5y-story.html" TargetMode="Externa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hyperlink" Target="https://www.chicagotribune.com/columns/heidi-stevens/ct-heidi-stevens-covid-in-college-laurence-steinberg-fan-1006-20201006-efbpx2xm6zbwpkkii7535rkz5y-story.html"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bestcolleges.com/research/college-mental-health-impacts-from-covid-19/"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bestcolleges.com/research/college-mental-health-impacts-from-covid-19/"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sapiens.org/column/conflicted/will-u-s-university-students-spread-covid-19/"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n.cdc.gov/nndss/"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0" y="990600"/>
            <a:ext cx="9144000" cy="2895600"/>
          </a:xfrm>
        </p:spPr>
        <p:txBody>
          <a:bodyPr/>
          <a:lstStyle/>
          <a:p>
            <a:pPr>
              <a:tabLst>
                <a:tab pos="5376863" algn="l"/>
              </a:tabLst>
            </a:pPr>
            <a:r>
              <a:rPr lang="en-US" sz="4000" dirty="0"/>
              <a:t>Informatics tools for disease outbreak detection and tracking</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Nov 5, 2021</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Tree>
    <p:extLst>
      <p:ext uri="{BB962C8B-B14F-4D97-AF65-F5344CB8AC3E}">
        <p14:creationId xmlns:p14="http://schemas.microsoft.com/office/powerpoint/2010/main" val="38267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34C8-3D8B-4B33-82AA-4A4FF6413D39}"/>
              </a:ext>
            </a:extLst>
          </p:cNvPr>
          <p:cNvSpPr>
            <a:spLocks noGrp="1"/>
          </p:cNvSpPr>
          <p:nvPr>
            <p:ph type="title"/>
          </p:nvPr>
        </p:nvSpPr>
        <p:spPr>
          <a:xfrm>
            <a:off x="228600" y="457200"/>
            <a:ext cx="8686800" cy="762000"/>
          </a:xfrm>
        </p:spPr>
        <p:txBody>
          <a:bodyPr/>
          <a:lstStyle/>
          <a:p>
            <a:r>
              <a:rPr lang="en-US" dirty="0"/>
              <a:t>Social media as a source of disease</a:t>
            </a:r>
          </a:p>
        </p:txBody>
      </p:sp>
      <p:sp>
        <p:nvSpPr>
          <p:cNvPr id="3" name="Content Placeholder 2">
            <a:extLst>
              <a:ext uri="{FF2B5EF4-FFF2-40B4-BE49-F238E27FC236}">
                <a16:creationId xmlns:a16="http://schemas.microsoft.com/office/drawing/2014/main" id="{9BBBF2F9-82CF-43DE-82EA-377C62966B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C3E9CAE-ECAB-4788-8A95-3A09FD6C96C2}"/>
              </a:ext>
            </a:extLst>
          </p:cNvPr>
          <p:cNvSpPr>
            <a:spLocks noGrp="1"/>
          </p:cNvSpPr>
          <p:nvPr>
            <p:ph type="sldNum" sz="quarter" idx="4"/>
          </p:nvPr>
        </p:nvSpPr>
        <p:spPr/>
        <p:txBody>
          <a:bodyPr/>
          <a:lstStyle/>
          <a:p>
            <a:fld id="{90E28097-5348-46F4-A68E-6A0338650D1F}" type="slidenum">
              <a:rPr lang="en-US" smtClean="0"/>
              <a:pPr/>
              <a:t>10</a:t>
            </a:fld>
            <a:endParaRPr lang="en-US"/>
          </a:p>
        </p:txBody>
      </p:sp>
      <p:pic>
        <p:nvPicPr>
          <p:cNvPr id="5" name="Picture 4">
            <a:extLst>
              <a:ext uri="{FF2B5EF4-FFF2-40B4-BE49-F238E27FC236}">
                <a16:creationId xmlns:a16="http://schemas.microsoft.com/office/drawing/2014/main" id="{FBCA8B9D-AE5C-4935-99A3-E690AE88853A}"/>
              </a:ext>
            </a:extLst>
          </p:cNvPr>
          <p:cNvPicPr>
            <a:picLocks noChangeAspect="1"/>
          </p:cNvPicPr>
          <p:nvPr/>
        </p:nvPicPr>
        <p:blipFill>
          <a:blip r:embed="rId2"/>
          <a:stretch>
            <a:fillRect/>
          </a:stretch>
        </p:blipFill>
        <p:spPr>
          <a:xfrm>
            <a:off x="0" y="1083192"/>
            <a:ext cx="9144000" cy="5774808"/>
          </a:xfrm>
          <a:prstGeom prst="rect">
            <a:avLst/>
          </a:prstGeom>
        </p:spPr>
      </p:pic>
      <p:sp>
        <p:nvSpPr>
          <p:cNvPr id="6" name="Rectangle 5">
            <a:extLst>
              <a:ext uri="{FF2B5EF4-FFF2-40B4-BE49-F238E27FC236}">
                <a16:creationId xmlns:a16="http://schemas.microsoft.com/office/drawing/2014/main" id="{449E04AA-62A2-4D13-AD9D-E7F39161E1E7}"/>
              </a:ext>
            </a:extLst>
          </p:cNvPr>
          <p:cNvSpPr/>
          <p:nvPr/>
        </p:nvSpPr>
        <p:spPr bwMode="auto">
          <a:xfrm>
            <a:off x="6248400" y="2819400"/>
            <a:ext cx="2819400" cy="1143000"/>
          </a:xfrm>
          <a:prstGeom prst="rect">
            <a:avLst/>
          </a:prstGeom>
          <a:solidFill>
            <a:srgbClr val="FF0000">
              <a:alpha val="1411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9888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4784-B924-4627-B171-8F89BE10E013}"/>
              </a:ext>
            </a:extLst>
          </p:cNvPr>
          <p:cNvSpPr>
            <a:spLocks noGrp="1"/>
          </p:cNvSpPr>
          <p:nvPr>
            <p:ph type="title"/>
          </p:nvPr>
        </p:nvSpPr>
        <p:spPr/>
        <p:txBody>
          <a:bodyPr/>
          <a:lstStyle/>
          <a:p>
            <a:r>
              <a:rPr lang="en-US" dirty="0"/>
              <a:t>It can become worse …</a:t>
            </a:r>
          </a:p>
        </p:txBody>
      </p:sp>
      <p:sp>
        <p:nvSpPr>
          <p:cNvPr id="3" name="Content Placeholder 2">
            <a:extLst>
              <a:ext uri="{FF2B5EF4-FFF2-40B4-BE49-F238E27FC236}">
                <a16:creationId xmlns:a16="http://schemas.microsoft.com/office/drawing/2014/main" id="{54B28A90-6EAE-41B7-BC07-8E20635A323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86C3E1E-37FC-455E-B070-ACC11DDC0AE7}"/>
              </a:ext>
            </a:extLst>
          </p:cNvPr>
          <p:cNvSpPr>
            <a:spLocks noGrp="1"/>
          </p:cNvSpPr>
          <p:nvPr>
            <p:ph type="sldNum" sz="quarter" idx="4"/>
          </p:nvPr>
        </p:nvSpPr>
        <p:spPr/>
        <p:txBody>
          <a:bodyPr/>
          <a:lstStyle/>
          <a:p>
            <a:fld id="{90E28097-5348-46F4-A68E-6A0338650D1F}" type="slidenum">
              <a:rPr lang="en-US" smtClean="0"/>
              <a:pPr/>
              <a:t>11</a:t>
            </a:fld>
            <a:endParaRPr lang="en-US"/>
          </a:p>
        </p:txBody>
      </p:sp>
      <p:pic>
        <p:nvPicPr>
          <p:cNvPr id="5" name="Picture 4">
            <a:extLst>
              <a:ext uri="{FF2B5EF4-FFF2-40B4-BE49-F238E27FC236}">
                <a16:creationId xmlns:a16="http://schemas.microsoft.com/office/drawing/2014/main" id="{E80425B0-F152-4B4E-B496-70484D5176A7}"/>
              </a:ext>
            </a:extLst>
          </p:cNvPr>
          <p:cNvPicPr>
            <a:picLocks noChangeAspect="1"/>
          </p:cNvPicPr>
          <p:nvPr/>
        </p:nvPicPr>
        <p:blipFill>
          <a:blip r:embed="rId2"/>
          <a:stretch>
            <a:fillRect/>
          </a:stretch>
        </p:blipFill>
        <p:spPr>
          <a:xfrm>
            <a:off x="0" y="1763909"/>
            <a:ext cx="9144000" cy="4623162"/>
          </a:xfrm>
          <a:prstGeom prst="rect">
            <a:avLst/>
          </a:prstGeom>
        </p:spPr>
      </p:pic>
    </p:spTree>
    <p:extLst>
      <p:ext uri="{BB962C8B-B14F-4D97-AF65-F5344CB8AC3E}">
        <p14:creationId xmlns:p14="http://schemas.microsoft.com/office/powerpoint/2010/main" val="357390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0D82-BFBE-4493-AFF0-DE656C57ED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2B6C50-390D-46A4-BA0A-8AC9497A1F6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7BC86EA-11D8-4E38-97D2-8435C3178753}"/>
              </a:ext>
            </a:extLst>
          </p:cNvPr>
          <p:cNvSpPr>
            <a:spLocks noGrp="1"/>
          </p:cNvSpPr>
          <p:nvPr>
            <p:ph type="sldNum" sz="quarter" idx="4"/>
          </p:nvPr>
        </p:nvSpPr>
        <p:spPr/>
        <p:txBody>
          <a:bodyPr/>
          <a:lstStyle/>
          <a:p>
            <a:fld id="{90E28097-5348-46F4-A68E-6A0338650D1F}" type="slidenum">
              <a:rPr lang="en-US" smtClean="0"/>
              <a:pPr/>
              <a:t>12</a:t>
            </a:fld>
            <a:endParaRPr lang="en-US"/>
          </a:p>
        </p:txBody>
      </p:sp>
      <p:pic>
        <p:nvPicPr>
          <p:cNvPr id="5" name="Picture 4">
            <a:extLst>
              <a:ext uri="{FF2B5EF4-FFF2-40B4-BE49-F238E27FC236}">
                <a16:creationId xmlns:a16="http://schemas.microsoft.com/office/drawing/2014/main" id="{EBFA325E-96FB-4D38-8AFF-277F2C645D71}"/>
              </a:ext>
            </a:extLst>
          </p:cNvPr>
          <p:cNvPicPr>
            <a:picLocks noChangeAspect="1"/>
          </p:cNvPicPr>
          <p:nvPr/>
        </p:nvPicPr>
        <p:blipFill>
          <a:blip r:embed="rId2"/>
          <a:stretch>
            <a:fillRect/>
          </a:stretch>
        </p:blipFill>
        <p:spPr>
          <a:xfrm>
            <a:off x="-1" y="609600"/>
            <a:ext cx="9120055" cy="6248400"/>
          </a:xfrm>
          <a:prstGeom prst="rect">
            <a:avLst/>
          </a:prstGeom>
        </p:spPr>
      </p:pic>
    </p:spTree>
    <p:extLst>
      <p:ext uri="{BB962C8B-B14F-4D97-AF65-F5344CB8AC3E}">
        <p14:creationId xmlns:p14="http://schemas.microsoft.com/office/powerpoint/2010/main" val="241192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1505-C277-4070-A9FF-AA4281474E4A}"/>
              </a:ext>
            </a:extLst>
          </p:cNvPr>
          <p:cNvSpPr>
            <a:spLocks noGrp="1"/>
          </p:cNvSpPr>
          <p:nvPr>
            <p:ph type="title"/>
          </p:nvPr>
        </p:nvSpPr>
        <p:spPr/>
        <p:txBody>
          <a:bodyPr/>
          <a:lstStyle/>
          <a:p>
            <a:r>
              <a:rPr lang="en-US" dirty="0"/>
              <a:t>Contact tracing</a:t>
            </a:r>
          </a:p>
        </p:txBody>
      </p:sp>
      <p:sp>
        <p:nvSpPr>
          <p:cNvPr id="3" name="Content Placeholder 2">
            <a:extLst>
              <a:ext uri="{FF2B5EF4-FFF2-40B4-BE49-F238E27FC236}">
                <a16:creationId xmlns:a16="http://schemas.microsoft.com/office/drawing/2014/main" id="{66B9880A-CCAE-4550-8575-0E5399E7DECB}"/>
              </a:ext>
            </a:extLst>
          </p:cNvPr>
          <p:cNvSpPr>
            <a:spLocks noGrp="1"/>
          </p:cNvSpPr>
          <p:nvPr>
            <p:ph idx="1"/>
          </p:nvPr>
        </p:nvSpPr>
        <p:spPr/>
        <p:txBody>
          <a:bodyPr/>
          <a:lstStyle/>
          <a:p>
            <a:r>
              <a:rPr lang="en-US" sz="2000" dirty="0"/>
              <a:t>{"SCANDATE":"2020-10-16T00:00:00.000Z”</a:t>
            </a:r>
          </a:p>
          <a:p>
            <a:r>
              <a:rPr lang="en-US" sz="2000" dirty="0"/>
              <a:t>“SCANNERDEVICEID":"1FF0FE87-8657-4010-90F3-A15F0C0571AE”</a:t>
            </a:r>
          </a:p>
          <a:p>
            <a:r>
              <a:rPr lang="en-US" sz="2000" dirty="0"/>
              <a:t>“SCANNERDEVICE_ZIPCODE":"797XX”</a:t>
            </a:r>
          </a:p>
          <a:p>
            <a:r>
              <a:rPr lang="en-US" sz="2000" dirty="0"/>
              <a:t>“LOCATION_OP_HOURS":"“</a:t>
            </a:r>
          </a:p>
          <a:p>
            <a:r>
              <a:rPr lang="en-US" sz="2000" dirty="0"/>
              <a:t>“USERDEVICEID":"297580DA-68C5-42B3-839A-4EA86E3375B5”</a:t>
            </a:r>
          </a:p>
          <a:p>
            <a:r>
              <a:rPr lang="en-US" sz="2000" dirty="0"/>
              <a:t>“TYPE_OF_SCAN":"</a:t>
            </a:r>
            <a:r>
              <a:rPr lang="en-US" sz="2000" dirty="0" err="1"/>
              <a:t>Checkin</a:t>
            </a:r>
            <a:r>
              <a:rPr lang="en-US" sz="2000" dirty="0"/>
              <a:t>”</a:t>
            </a:r>
          </a:p>
          <a:p>
            <a:r>
              <a:rPr lang="en-US" sz="2000" dirty="0"/>
              <a:t>“USERID":"CCD996B7-6F2E-4607-9A30-8E9AC4330BBE”</a:t>
            </a:r>
          </a:p>
          <a:p>
            <a:r>
              <a:rPr lang="en-US" sz="2000" dirty="0"/>
              <a:t>“RISKLEVEL":"“</a:t>
            </a:r>
          </a:p>
          <a:p>
            <a:r>
              <a:rPr lang="en-US" sz="2000" dirty="0"/>
              <a:t>“</a:t>
            </a:r>
            <a:r>
              <a:rPr lang="en-US" sz="2000" dirty="0" err="1"/>
              <a:t>ACCESSLEVEL":"Public</a:t>
            </a:r>
            <a:r>
              <a:rPr lang="en-US" sz="2000" dirty="0"/>
              <a:t>”</a:t>
            </a:r>
          </a:p>
          <a:p>
            <a:r>
              <a:rPr lang="en-US" sz="2000" dirty="0"/>
              <a:t>“</a:t>
            </a:r>
            <a:r>
              <a:rPr lang="en-US" sz="2000" dirty="0" err="1"/>
              <a:t>READINGTYPE":"Manual</a:t>
            </a:r>
            <a:r>
              <a:rPr lang="en-US" sz="2000" dirty="0"/>
              <a:t>”</a:t>
            </a:r>
          </a:p>
          <a:p>
            <a:r>
              <a:rPr lang="en-US" sz="2000" dirty="0"/>
              <a:t>“SYMPTOMS":false,"DIAGNOSED":false,"CONTACT":false,"NEAR":false,"RESULT":"Approved"},</a:t>
            </a:r>
          </a:p>
          <a:p>
            <a:endParaRPr lang="en-US" sz="2000" dirty="0"/>
          </a:p>
        </p:txBody>
      </p:sp>
      <p:sp>
        <p:nvSpPr>
          <p:cNvPr id="4" name="Slide Number Placeholder 3">
            <a:extLst>
              <a:ext uri="{FF2B5EF4-FFF2-40B4-BE49-F238E27FC236}">
                <a16:creationId xmlns:a16="http://schemas.microsoft.com/office/drawing/2014/main" id="{11D9740A-B0AC-4015-BECD-C1196DC2BF1F}"/>
              </a:ext>
            </a:extLst>
          </p:cNvPr>
          <p:cNvSpPr>
            <a:spLocks noGrp="1"/>
          </p:cNvSpPr>
          <p:nvPr>
            <p:ph type="sldNum" sz="quarter" idx="4"/>
          </p:nvPr>
        </p:nvSpPr>
        <p:spPr/>
        <p:txBody>
          <a:bodyPr/>
          <a:lstStyle/>
          <a:p>
            <a:fld id="{90E28097-5348-46F4-A68E-6A0338650D1F}" type="slidenum">
              <a:rPr lang="en-US" smtClean="0"/>
              <a:pPr/>
              <a:t>13</a:t>
            </a:fld>
            <a:endParaRPr lang="en-US"/>
          </a:p>
        </p:txBody>
      </p:sp>
    </p:spTree>
    <p:extLst>
      <p:ext uri="{BB962C8B-B14F-4D97-AF65-F5344CB8AC3E}">
        <p14:creationId xmlns:p14="http://schemas.microsoft.com/office/powerpoint/2010/main" val="1306687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80BC-A11A-45B9-B71F-636D8AB8BF90}"/>
              </a:ext>
            </a:extLst>
          </p:cNvPr>
          <p:cNvSpPr>
            <a:spLocks noGrp="1"/>
          </p:cNvSpPr>
          <p:nvPr>
            <p:ph type="title"/>
          </p:nvPr>
        </p:nvSpPr>
        <p:spPr/>
        <p:txBody>
          <a:bodyPr/>
          <a:lstStyle/>
          <a:p>
            <a:r>
              <a:rPr lang="en-US" dirty="0"/>
              <a:t>Contact tracing</a:t>
            </a:r>
          </a:p>
        </p:txBody>
      </p:sp>
      <p:sp>
        <p:nvSpPr>
          <p:cNvPr id="3" name="Content Placeholder 2">
            <a:extLst>
              <a:ext uri="{FF2B5EF4-FFF2-40B4-BE49-F238E27FC236}">
                <a16:creationId xmlns:a16="http://schemas.microsoft.com/office/drawing/2014/main" id="{5765D9E7-48CC-45D8-9D7D-0624D11B42C6}"/>
              </a:ext>
            </a:extLst>
          </p:cNvPr>
          <p:cNvSpPr>
            <a:spLocks noGrp="1"/>
          </p:cNvSpPr>
          <p:nvPr>
            <p:ph idx="1"/>
          </p:nvPr>
        </p:nvSpPr>
        <p:spPr/>
        <p:txBody>
          <a:bodyPr/>
          <a:lstStyle/>
          <a:p>
            <a:r>
              <a:rPr lang="en-US" sz="2000" dirty="0"/>
              <a:t>{"SCANDATE":"2020-10-15T11:49:40.595Z”</a:t>
            </a:r>
          </a:p>
          <a:p>
            <a:r>
              <a:rPr lang="en-US" sz="2000" dirty="0"/>
              <a:t>“SCANNERDEVICEID":"7C6BF1FB-7392-415B-844A-7C93812F2DEA”</a:t>
            </a:r>
          </a:p>
          <a:p>
            <a:r>
              <a:rPr lang="en-US" sz="2000" dirty="0"/>
              <a:t>“SCANNERDEVICE_ZIPCODE":"“</a:t>
            </a:r>
          </a:p>
          <a:p>
            <a:r>
              <a:rPr lang="en-US" sz="2000" dirty="0"/>
              <a:t>“LOCATION_OP_HOURS":"“</a:t>
            </a:r>
          </a:p>
          <a:p>
            <a:r>
              <a:rPr lang="en-US" sz="2000" dirty="0"/>
              <a:t>“USERDEVICEID":"0A3E4FFD-70DD-4EC6-AA50-408C18F7621B”</a:t>
            </a:r>
          </a:p>
          <a:p>
            <a:r>
              <a:rPr lang="en-US" sz="2000" dirty="0"/>
              <a:t>“TYPE_OF_SCAN":"</a:t>
            </a:r>
            <a:r>
              <a:rPr lang="en-US" sz="2000" dirty="0" err="1"/>
              <a:t>Checkin</a:t>
            </a:r>
            <a:r>
              <a:rPr lang="en-US" sz="2000" dirty="0"/>
              <a:t>”</a:t>
            </a:r>
          </a:p>
          <a:p>
            <a:r>
              <a:rPr lang="en-US" sz="2000" dirty="0"/>
              <a:t>“USERID":"2E66E715-9E58-4432-BEE3-D87764FB7008”</a:t>
            </a:r>
          </a:p>
          <a:p>
            <a:r>
              <a:rPr lang="en-US" sz="2000" dirty="0"/>
              <a:t>“</a:t>
            </a:r>
            <a:r>
              <a:rPr lang="en-US" sz="2000" dirty="0" err="1"/>
              <a:t>RISKLEVEL":"Fail</a:t>
            </a:r>
            <a:r>
              <a:rPr lang="en-US" sz="2000" dirty="0"/>
              <a:t>”</a:t>
            </a:r>
          </a:p>
          <a:p>
            <a:r>
              <a:rPr lang="en-US" sz="2000" dirty="0"/>
              <a:t>“</a:t>
            </a:r>
            <a:r>
              <a:rPr lang="en-US" sz="2000" dirty="0" err="1"/>
              <a:t>ACCESSLEVEL":"Private</a:t>
            </a:r>
            <a:r>
              <a:rPr lang="en-US" sz="2000" dirty="0"/>
              <a:t>”</a:t>
            </a:r>
          </a:p>
          <a:p>
            <a:r>
              <a:rPr lang="en-US" sz="2000" dirty="0"/>
              <a:t>“</a:t>
            </a:r>
            <a:r>
              <a:rPr lang="en-US" sz="2000" dirty="0" err="1"/>
              <a:t>READINGTYPE":"Gate</a:t>
            </a:r>
            <a:r>
              <a:rPr lang="en-US" sz="2000" dirty="0"/>
              <a:t>”</a:t>
            </a:r>
          </a:p>
          <a:p>
            <a:r>
              <a:rPr lang="en-US" sz="2000" dirty="0"/>
              <a:t>“TEMP":97.7,"SYMPTOMS":true,"DIAGNOSED":false,"CONTACT":true,"NEAR":false,"RESULT":"Declined"},</a:t>
            </a:r>
          </a:p>
          <a:p>
            <a:endParaRPr lang="en-US" sz="2000" dirty="0"/>
          </a:p>
        </p:txBody>
      </p:sp>
      <p:sp>
        <p:nvSpPr>
          <p:cNvPr id="4" name="Slide Number Placeholder 3">
            <a:extLst>
              <a:ext uri="{FF2B5EF4-FFF2-40B4-BE49-F238E27FC236}">
                <a16:creationId xmlns:a16="http://schemas.microsoft.com/office/drawing/2014/main" id="{391704EE-3CD7-47BA-A841-645B083414D3}"/>
              </a:ext>
            </a:extLst>
          </p:cNvPr>
          <p:cNvSpPr>
            <a:spLocks noGrp="1"/>
          </p:cNvSpPr>
          <p:nvPr>
            <p:ph type="sldNum" sz="quarter" idx="4"/>
          </p:nvPr>
        </p:nvSpPr>
        <p:spPr/>
        <p:txBody>
          <a:bodyPr/>
          <a:lstStyle/>
          <a:p>
            <a:fld id="{90E28097-5348-46F4-A68E-6A0338650D1F}" type="slidenum">
              <a:rPr lang="en-US" smtClean="0"/>
              <a:pPr/>
              <a:t>14</a:t>
            </a:fld>
            <a:endParaRPr lang="en-US"/>
          </a:p>
        </p:txBody>
      </p:sp>
    </p:spTree>
    <p:extLst>
      <p:ext uri="{BB962C8B-B14F-4D97-AF65-F5344CB8AC3E}">
        <p14:creationId xmlns:p14="http://schemas.microsoft.com/office/powerpoint/2010/main" val="1236834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78B2-1FE4-4B5B-92F1-7CEC1A3036C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63FE7E3-6C0A-4DAC-A022-95097612B3C6}"/>
              </a:ext>
            </a:extLst>
          </p:cNvPr>
          <p:cNvPicPr>
            <a:picLocks noGrp="1" noChangeAspect="1"/>
          </p:cNvPicPr>
          <p:nvPr>
            <p:ph idx="1"/>
          </p:nvPr>
        </p:nvPicPr>
        <p:blipFill>
          <a:blip r:embed="rId2"/>
          <a:stretch>
            <a:fillRect/>
          </a:stretch>
        </p:blipFill>
        <p:spPr>
          <a:xfrm>
            <a:off x="0" y="2899175"/>
            <a:ext cx="9174146" cy="3196825"/>
          </a:xfrm>
          <a:prstGeom prst="rect">
            <a:avLst/>
          </a:prstGeom>
        </p:spPr>
      </p:pic>
      <p:sp>
        <p:nvSpPr>
          <p:cNvPr id="4" name="Slide Number Placeholder 3">
            <a:extLst>
              <a:ext uri="{FF2B5EF4-FFF2-40B4-BE49-F238E27FC236}">
                <a16:creationId xmlns:a16="http://schemas.microsoft.com/office/drawing/2014/main" id="{2B62CAA8-E975-4499-A8AA-7B59A66E334C}"/>
              </a:ext>
            </a:extLst>
          </p:cNvPr>
          <p:cNvSpPr>
            <a:spLocks noGrp="1"/>
          </p:cNvSpPr>
          <p:nvPr>
            <p:ph type="sldNum" sz="quarter" idx="4"/>
          </p:nvPr>
        </p:nvSpPr>
        <p:spPr/>
        <p:txBody>
          <a:bodyPr/>
          <a:lstStyle/>
          <a:p>
            <a:fld id="{90E28097-5348-46F4-A68E-6A0338650D1F}" type="slidenum">
              <a:rPr lang="en-US" smtClean="0"/>
              <a:pPr/>
              <a:t>15</a:t>
            </a:fld>
            <a:endParaRPr lang="en-US"/>
          </a:p>
        </p:txBody>
      </p:sp>
      <p:pic>
        <p:nvPicPr>
          <p:cNvPr id="5" name="Picture 4">
            <a:extLst>
              <a:ext uri="{FF2B5EF4-FFF2-40B4-BE49-F238E27FC236}">
                <a16:creationId xmlns:a16="http://schemas.microsoft.com/office/drawing/2014/main" id="{0B1DC54E-E21A-493F-BD72-617A250ABBCF}"/>
              </a:ext>
            </a:extLst>
          </p:cNvPr>
          <p:cNvPicPr>
            <a:picLocks noChangeAspect="1"/>
          </p:cNvPicPr>
          <p:nvPr/>
        </p:nvPicPr>
        <p:blipFill>
          <a:blip r:embed="rId3"/>
          <a:stretch>
            <a:fillRect/>
          </a:stretch>
        </p:blipFill>
        <p:spPr>
          <a:xfrm>
            <a:off x="1" y="960711"/>
            <a:ext cx="9144000" cy="1993575"/>
          </a:xfrm>
          <a:prstGeom prst="rect">
            <a:avLst/>
          </a:prstGeom>
        </p:spPr>
      </p:pic>
      <p:sp>
        <p:nvSpPr>
          <p:cNvPr id="7" name="Rectangle 6">
            <a:extLst>
              <a:ext uri="{FF2B5EF4-FFF2-40B4-BE49-F238E27FC236}">
                <a16:creationId xmlns:a16="http://schemas.microsoft.com/office/drawing/2014/main" id="{541DFDEF-95E6-43BA-9CEB-B4399079AA47}"/>
              </a:ext>
            </a:extLst>
          </p:cNvPr>
          <p:cNvSpPr/>
          <p:nvPr/>
        </p:nvSpPr>
        <p:spPr>
          <a:xfrm>
            <a:off x="4614706" y="6401492"/>
            <a:ext cx="4572000" cy="307777"/>
          </a:xfrm>
          <a:prstGeom prst="rect">
            <a:avLst/>
          </a:prstGeom>
        </p:spPr>
        <p:txBody>
          <a:bodyPr>
            <a:spAutoFit/>
          </a:bodyPr>
          <a:lstStyle/>
          <a:p>
            <a:r>
              <a:rPr lang="en-US" sz="1400" b="0" dirty="0">
                <a:solidFill>
                  <a:schemeClr val="bg1"/>
                </a:solidFill>
              </a:rPr>
              <a:t>https://coronavirus.jhu.edu/contact-tracing/principles</a:t>
            </a:r>
          </a:p>
        </p:txBody>
      </p:sp>
    </p:spTree>
    <p:extLst>
      <p:ext uri="{BB962C8B-B14F-4D97-AF65-F5344CB8AC3E}">
        <p14:creationId xmlns:p14="http://schemas.microsoft.com/office/powerpoint/2010/main" val="3165698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C835-97B1-48D4-89DF-1FBB2DAD91F1}"/>
              </a:ext>
            </a:extLst>
          </p:cNvPr>
          <p:cNvSpPr>
            <a:spLocks noGrp="1"/>
          </p:cNvSpPr>
          <p:nvPr>
            <p:ph type="title"/>
          </p:nvPr>
        </p:nvSpPr>
        <p:spPr/>
        <p:txBody>
          <a:bodyPr/>
          <a:lstStyle/>
          <a:p>
            <a:r>
              <a:rPr lang="en-US" dirty="0"/>
              <a:t>Was he right?</a:t>
            </a:r>
          </a:p>
        </p:txBody>
      </p:sp>
      <p:sp>
        <p:nvSpPr>
          <p:cNvPr id="4" name="Slide Number Placeholder 3">
            <a:extLst>
              <a:ext uri="{FF2B5EF4-FFF2-40B4-BE49-F238E27FC236}">
                <a16:creationId xmlns:a16="http://schemas.microsoft.com/office/drawing/2014/main" id="{55C0755F-A81D-4F87-B05A-355833E9BFBE}"/>
              </a:ext>
            </a:extLst>
          </p:cNvPr>
          <p:cNvSpPr>
            <a:spLocks noGrp="1"/>
          </p:cNvSpPr>
          <p:nvPr>
            <p:ph type="sldNum" sz="quarter" idx="4"/>
          </p:nvPr>
        </p:nvSpPr>
        <p:spPr/>
        <p:txBody>
          <a:bodyPr/>
          <a:lstStyle/>
          <a:p>
            <a:fld id="{90E28097-5348-46F4-A68E-6A0338650D1F}" type="slidenum">
              <a:rPr lang="en-US" smtClean="0"/>
              <a:pPr/>
              <a:t>16</a:t>
            </a:fld>
            <a:endParaRPr lang="en-US"/>
          </a:p>
        </p:txBody>
      </p:sp>
      <p:sp>
        <p:nvSpPr>
          <p:cNvPr id="6" name="Content Placeholder 5">
            <a:extLst>
              <a:ext uri="{FF2B5EF4-FFF2-40B4-BE49-F238E27FC236}">
                <a16:creationId xmlns:a16="http://schemas.microsoft.com/office/drawing/2014/main" id="{BF0DDB69-F0AD-44C5-B3F2-AD0330BD4598}"/>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A473087C-5FF2-4C79-A11E-85D1B2F612B0}"/>
              </a:ext>
            </a:extLst>
          </p:cNvPr>
          <p:cNvPicPr>
            <a:picLocks noChangeAspect="1"/>
          </p:cNvPicPr>
          <p:nvPr/>
        </p:nvPicPr>
        <p:blipFill>
          <a:blip r:embed="rId2"/>
          <a:stretch>
            <a:fillRect/>
          </a:stretch>
        </p:blipFill>
        <p:spPr>
          <a:xfrm>
            <a:off x="17253" y="1447800"/>
            <a:ext cx="9144000" cy="5396506"/>
          </a:xfrm>
          <a:prstGeom prst="rect">
            <a:avLst/>
          </a:prstGeom>
        </p:spPr>
      </p:pic>
    </p:spTree>
    <p:extLst>
      <p:ext uri="{BB962C8B-B14F-4D97-AF65-F5344CB8AC3E}">
        <p14:creationId xmlns:p14="http://schemas.microsoft.com/office/powerpoint/2010/main" val="324140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6AC9-18BA-4384-9973-2150EE419A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C0A38F-6697-4A64-976F-6CB83B0086A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0EA060D-CE40-448C-8A81-9EC64DDF3FC3}"/>
              </a:ext>
            </a:extLst>
          </p:cNvPr>
          <p:cNvSpPr>
            <a:spLocks noGrp="1"/>
          </p:cNvSpPr>
          <p:nvPr>
            <p:ph type="sldNum" sz="quarter" idx="4"/>
          </p:nvPr>
        </p:nvSpPr>
        <p:spPr/>
        <p:txBody>
          <a:bodyPr/>
          <a:lstStyle/>
          <a:p>
            <a:fld id="{90E28097-5348-46F4-A68E-6A0338650D1F}" type="slidenum">
              <a:rPr lang="en-US" smtClean="0"/>
              <a:pPr/>
              <a:t>17</a:t>
            </a:fld>
            <a:endParaRPr lang="en-US"/>
          </a:p>
        </p:txBody>
      </p:sp>
      <p:pic>
        <p:nvPicPr>
          <p:cNvPr id="5" name="Picture 4">
            <a:extLst>
              <a:ext uri="{FF2B5EF4-FFF2-40B4-BE49-F238E27FC236}">
                <a16:creationId xmlns:a16="http://schemas.microsoft.com/office/drawing/2014/main" id="{D25A2CE3-6CEC-476E-B0DC-2DFE1C6D5E5E}"/>
              </a:ext>
            </a:extLst>
          </p:cNvPr>
          <p:cNvPicPr>
            <a:picLocks noChangeAspect="1"/>
          </p:cNvPicPr>
          <p:nvPr/>
        </p:nvPicPr>
        <p:blipFill>
          <a:blip r:embed="rId2"/>
          <a:stretch>
            <a:fillRect/>
          </a:stretch>
        </p:blipFill>
        <p:spPr>
          <a:xfrm>
            <a:off x="0" y="609600"/>
            <a:ext cx="9144000" cy="6248399"/>
          </a:xfrm>
          <a:prstGeom prst="rect">
            <a:avLst/>
          </a:prstGeom>
        </p:spPr>
      </p:pic>
    </p:spTree>
    <p:extLst>
      <p:ext uri="{BB962C8B-B14F-4D97-AF65-F5344CB8AC3E}">
        <p14:creationId xmlns:p14="http://schemas.microsoft.com/office/powerpoint/2010/main" val="77003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82EC-F6E5-44A9-9CE1-BB6DE5989B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AB0A6B-3278-4C19-941D-D2C32D8D8D6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A48E7EF-15CC-4C4A-9B8E-C562CED96245}"/>
              </a:ext>
            </a:extLst>
          </p:cNvPr>
          <p:cNvSpPr>
            <a:spLocks noGrp="1"/>
          </p:cNvSpPr>
          <p:nvPr>
            <p:ph type="sldNum" sz="quarter" idx="4"/>
          </p:nvPr>
        </p:nvSpPr>
        <p:spPr/>
        <p:txBody>
          <a:bodyPr/>
          <a:lstStyle/>
          <a:p>
            <a:fld id="{90E28097-5348-46F4-A68E-6A0338650D1F}" type="slidenum">
              <a:rPr lang="en-US" smtClean="0"/>
              <a:pPr/>
              <a:t>18</a:t>
            </a:fld>
            <a:endParaRPr lang="en-US"/>
          </a:p>
        </p:txBody>
      </p:sp>
      <p:pic>
        <p:nvPicPr>
          <p:cNvPr id="5" name="Picture 4">
            <a:extLst>
              <a:ext uri="{FF2B5EF4-FFF2-40B4-BE49-F238E27FC236}">
                <a16:creationId xmlns:a16="http://schemas.microsoft.com/office/drawing/2014/main" id="{C5A4ED39-C385-4E61-8BD0-F132B16F023F}"/>
              </a:ext>
            </a:extLst>
          </p:cNvPr>
          <p:cNvPicPr>
            <a:picLocks noChangeAspect="1"/>
          </p:cNvPicPr>
          <p:nvPr/>
        </p:nvPicPr>
        <p:blipFill>
          <a:blip r:embed="rId2"/>
          <a:stretch>
            <a:fillRect/>
          </a:stretch>
        </p:blipFill>
        <p:spPr>
          <a:xfrm>
            <a:off x="0" y="603016"/>
            <a:ext cx="9144000" cy="6241290"/>
          </a:xfrm>
          <a:prstGeom prst="rect">
            <a:avLst/>
          </a:prstGeom>
        </p:spPr>
      </p:pic>
    </p:spTree>
    <p:extLst>
      <p:ext uri="{BB962C8B-B14F-4D97-AF65-F5344CB8AC3E}">
        <p14:creationId xmlns:p14="http://schemas.microsoft.com/office/powerpoint/2010/main" val="12217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30B9-A96E-4F6F-AA4F-D1E58BF8F0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22AB59-E7D3-4C8B-BE36-F91AA601A04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A2932CB-91AF-4C32-A1D7-860FD67B665C}"/>
              </a:ext>
            </a:extLst>
          </p:cNvPr>
          <p:cNvSpPr>
            <a:spLocks noGrp="1"/>
          </p:cNvSpPr>
          <p:nvPr>
            <p:ph type="sldNum" sz="quarter" idx="4"/>
          </p:nvPr>
        </p:nvSpPr>
        <p:spPr/>
        <p:txBody>
          <a:bodyPr/>
          <a:lstStyle/>
          <a:p>
            <a:fld id="{90E28097-5348-46F4-A68E-6A0338650D1F}" type="slidenum">
              <a:rPr lang="en-US" smtClean="0"/>
              <a:pPr/>
              <a:t>19</a:t>
            </a:fld>
            <a:endParaRPr lang="en-US"/>
          </a:p>
        </p:txBody>
      </p:sp>
      <p:pic>
        <p:nvPicPr>
          <p:cNvPr id="5" name="Picture 4">
            <a:extLst>
              <a:ext uri="{FF2B5EF4-FFF2-40B4-BE49-F238E27FC236}">
                <a16:creationId xmlns:a16="http://schemas.microsoft.com/office/drawing/2014/main" id="{13A29897-3227-4FBC-AA98-1D9C81E92A34}"/>
              </a:ext>
            </a:extLst>
          </p:cNvPr>
          <p:cNvPicPr>
            <a:picLocks noChangeAspect="1"/>
          </p:cNvPicPr>
          <p:nvPr/>
        </p:nvPicPr>
        <p:blipFill>
          <a:blip r:embed="rId2"/>
          <a:stretch>
            <a:fillRect/>
          </a:stretch>
        </p:blipFill>
        <p:spPr>
          <a:xfrm>
            <a:off x="-16164" y="609600"/>
            <a:ext cx="9144000" cy="6248400"/>
          </a:xfrm>
          <a:prstGeom prst="rect">
            <a:avLst/>
          </a:prstGeom>
        </p:spPr>
      </p:pic>
    </p:spTree>
    <p:extLst>
      <p:ext uri="{BB962C8B-B14F-4D97-AF65-F5344CB8AC3E}">
        <p14:creationId xmlns:p14="http://schemas.microsoft.com/office/powerpoint/2010/main" val="204358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26CC26-DF0C-4BB7-90E2-4334C0E23E36}"/>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32C1EB02-9654-43AE-8F27-0597F27F6766}"/>
              </a:ext>
            </a:extLst>
          </p:cNvPr>
          <p:cNvSpPr>
            <a:spLocks noGrp="1"/>
          </p:cNvSpPr>
          <p:nvPr>
            <p:ph idx="1"/>
          </p:nvPr>
        </p:nvSpPr>
        <p:spPr>
          <a:xfrm>
            <a:off x="228600" y="2814734"/>
            <a:ext cx="8686800" cy="3814665"/>
          </a:xfrm>
        </p:spPr>
        <p:txBody>
          <a:bodyPr/>
          <a:lstStyle/>
          <a:p>
            <a:pPr marL="0" indent="0" algn="just"/>
            <a:r>
              <a:rPr lang="en-US" sz="1600" dirty="0"/>
              <a:t>To learn how outbreaks of infectious disease are detected and to describe the entities and information systems that together function to identify outbreaks in the U.S., the authors drew on multiple sources of information to create a description of existing surveillance systems and how they interact to detect outbreaks. The results of this analysis were summarized in a system diagram. The authors reviewed a sample of recent outbreaks to determine how they were detected, with reference to the system diagram. </a:t>
            </a:r>
            <a:r>
              <a:rPr lang="en-US" sz="1600" dirty="0">
                <a:solidFill>
                  <a:srgbClr val="FFFF00"/>
                </a:solidFill>
              </a:rPr>
              <a:t>The de facto U.S. system for detection of outbreaks consists of five components: the clinical health care system, local/state health agencies, federal agencies, academic/professional organizations, and collaborating governmental organizations.</a:t>
            </a:r>
            <a:r>
              <a:rPr lang="en-US" sz="1600" dirty="0"/>
              <a:t> Primary data collection occurs at the level of clinical health care systems and local health agencies. The review of a convenience sample of outbreaks showed that all five components of the system participated in aggregating, analyzing, and sharing data. The authors conclude that the current U.S. approach to detection of disease outbreaks is complex and involves many organizations interacting in a loosely coupled manner. State and local health departments and the health care system are major components in the detection of outbreaks.</a:t>
            </a:r>
          </a:p>
        </p:txBody>
      </p:sp>
      <p:pic>
        <p:nvPicPr>
          <p:cNvPr id="4" name="Picture 3">
            <a:extLst>
              <a:ext uri="{FF2B5EF4-FFF2-40B4-BE49-F238E27FC236}">
                <a16:creationId xmlns:a16="http://schemas.microsoft.com/office/drawing/2014/main" id="{FE0AC056-F467-472B-BAE5-CCDBA4D7C0FA}"/>
              </a:ext>
            </a:extLst>
          </p:cNvPr>
          <p:cNvPicPr>
            <a:picLocks noChangeAspect="1"/>
          </p:cNvPicPr>
          <p:nvPr/>
        </p:nvPicPr>
        <p:blipFill>
          <a:blip r:embed="rId2"/>
          <a:stretch>
            <a:fillRect/>
          </a:stretch>
        </p:blipFill>
        <p:spPr>
          <a:xfrm>
            <a:off x="0" y="614265"/>
            <a:ext cx="9144000" cy="2052735"/>
          </a:xfrm>
          <a:prstGeom prst="rect">
            <a:avLst/>
          </a:prstGeom>
        </p:spPr>
      </p:pic>
      <p:sp>
        <p:nvSpPr>
          <p:cNvPr id="7" name="Rectangle 6">
            <a:extLst>
              <a:ext uri="{FF2B5EF4-FFF2-40B4-BE49-F238E27FC236}">
                <a16:creationId xmlns:a16="http://schemas.microsoft.com/office/drawing/2014/main" id="{638FA92D-A3CA-4B4B-89E5-D0538FD200DD}"/>
              </a:ext>
            </a:extLst>
          </p:cNvPr>
          <p:cNvSpPr/>
          <p:nvPr/>
        </p:nvSpPr>
        <p:spPr>
          <a:xfrm>
            <a:off x="4876800" y="6500134"/>
            <a:ext cx="4267200" cy="276999"/>
          </a:xfrm>
          <a:prstGeom prst="rect">
            <a:avLst/>
          </a:prstGeom>
        </p:spPr>
        <p:txBody>
          <a:bodyPr wrap="square">
            <a:spAutoFit/>
          </a:bodyPr>
          <a:lstStyle/>
          <a:p>
            <a:r>
              <a:rPr lang="en-US" sz="1200" b="0" dirty="0">
                <a:solidFill>
                  <a:schemeClr val="bg1"/>
                </a:solidFill>
              </a:rPr>
              <a:t>https://www.ncbi.nlm.nih.gov/pmc/articles/PMC1497658/</a:t>
            </a:r>
          </a:p>
        </p:txBody>
      </p:sp>
    </p:spTree>
    <p:extLst>
      <p:ext uri="{BB962C8B-B14F-4D97-AF65-F5344CB8AC3E}">
        <p14:creationId xmlns:p14="http://schemas.microsoft.com/office/powerpoint/2010/main" val="320104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A825-CF64-46BD-B33F-A2F11D5BA632}"/>
              </a:ext>
            </a:extLst>
          </p:cNvPr>
          <p:cNvSpPr>
            <a:spLocks noGrp="1"/>
          </p:cNvSpPr>
          <p:nvPr>
            <p:ph type="ctrTitle"/>
          </p:nvPr>
        </p:nvSpPr>
        <p:spPr/>
        <p:txBody>
          <a:bodyPr/>
          <a:lstStyle/>
          <a:p>
            <a:r>
              <a:rPr lang="en-US" dirty="0"/>
              <a:t>Required reading for this class:</a:t>
            </a:r>
            <a:br>
              <a:rPr lang="en-US" dirty="0"/>
            </a:br>
            <a:br>
              <a:rPr lang="en-US" dirty="0"/>
            </a:br>
            <a:endParaRPr lang="en-US" dirty="0"/>
          </a:p>
        </p:txBody>
      </p:sp>
      <p:sp>
        <p:nvSpPr>
          <p:cNvPr id="3" name="Subtitle 2">
            <a:extLst>
              <a:ext uri="{FF2B5EF4-FFF2-40B4-BE49-F238E27FC236}">
                <a16:creationId xmlns:a16="http://schemas.microsoft.com/office/drawing/2014/main" id="{881C3406-C9CC-423E-A9AD-532692B0F18B}"/>
              </a:ext>
            </a:extLst>
          </p:cNvPr>
          <p:cNvSpPr>
            <a:spLocks noGrp="1"/>
          </p:cNvSpPr>
          <p:nvPr>
            <p:ph type="subTitle" idx="1"/>
          </p:nvPr>
        </p:nvSpPr>
        <p:spPr>
          <a:xfrm>
            <a:off x="457200" y="3352800"/>
            <a:ext cx="8001000" cy="1752600"/>
          </a:xfrm>
        </p:spPr>
        <p:txBody>
          <a:bodyPr/>
          <a:lstStyle/>
          <a:p>
            <a:r>
              <a:rPr lang="en-US" dirty="0"/>
              <a:t>Hugh </a:t>
            </a:r>
            <a:r>
              <a:rPr lang="en-US" dirty="0" err="1"/>
              <a:t>Gusterson</a:t>
            </a:r>
            <a:r>
              <a:rPr lang="en-US" dirty="0"/>
              <a:t>.</a:t>
            </a:r>
          </a:p>
          <a:p>
            <a:r>
              <a:rPr lang="en-US" b="1" i="1" dirty="0"/>
              <a:t>Will U.S. University Students Spread COVID-19? </a:t>
            </a:r>
          </a:p>
          <a:p>
            <a:r>
              <a:rPr lang="en-US" dirty="0"/>
              <a:t>Sapiens, July 20, 2020</a:t>
            </a:r>
          </a:p>
          <a:p>
            <a:r>
              <a:rPr lang="en-US" sz="1400" dirty="0">
                <a:hlinkClick r:id="rId2"/>
              </a:rPr>
              <a:t>https://www.sapiens.org/column/conflicted/will-u-s-university-students-spread-covid-19/</a:t>
            </a:r>
            <a:r>
              <a:rPr lang="en-US" sz="1400" dirty="0"/>
              <a:t> </a:t>
            </a:r>
          </a:p>
        </p:txBody>
      </p:sp>
    </p:spTree>
    <p:extLst>
      <p:ext uri="{BB962C8B-B14F-4D97-AF65-F5344CB8AC3E}">
        <p14:creationId xmlns:p14="http://schemas.microsoft.com/office/powerpoint/2010/main" val="82494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93C574E-4680-4596-AD1C-ECE0046C9CA6}"/>
              </a:ext>
            </a:extLst>
          </p:cNvPr>
          <p:cNvSpPr>
            <a:spLocks noGrp="1"/>
          </p:cNvSpPr>
          <p:nvPr>
            <p:ph idx="1"/>
          </p:nvPr>
        </p:nvSpPr>
        <p:spPr>
          <a:xfrm>
            <a:off x="3346100" y="685800"/>
            <a:ext cx="5569299" cy="3962400"/>
          </a:xfrm>
        </p:spPr>
        <p:txBody>
          <a:bodyPr/>
          <a:lstStyle/>
          <a:p>
            <a:pPr marL="0" indent="0" algn="just"/>
            <a:r>
              <a:rPr lang="en-US" sz="2100" dirty="0"/>
              <a:t>Hugh </a:t>
            </a:r>
            <a:r>
              <a:rPr lang="en-US" sz="2100" dirty="0" err="1"/>
              <a:t>Gusterson</a:t>
            </a:r>
            <a:r>
              <a:rPr lang="en-US" sz="2100" dirty="0"/>
              <a:t> is a professor of </a:t>
            </a:r>
            <a:r>
              <a:rPr lang="en-US" sz="2100" dirty="0">
                <a:solidFill>
                  <a:srgbClr val="FFFF00"/>
                </a:solidFill>
              </a:rPr>
              <a:t>anthropology</a:t>
            </a:r>
            <a:r>
              <a:rPr lang="en-US" sz="2100" dirty="0"/>
              <a:t> at the University of British Columbia, Vancouver. With a Ph.D. from Stanford University, he has conducted fieldwork among nuclear weapons scientists, anti-nuclear activists, and </a:t>
            </a:r>
            <a:r>
              <a:rPr lang="en-US" sz="2100" dirty="0">
                <a:solidFill>
                  <a:srgbClr val="FFFF00"/>
                </a:solidFill>
              </a:rPr>
              <a:t>polygraphers</a:t>
            </a:r>
            <a:r>
              <a:rPr lang="en-US" sz="2100" dirty="0"/>
              <a:t>. He writes about nuclear culture, drone warfare, counterinsurgency, international security, and ethics. </a:t>
            </a:r>
          </a:p>
        </p:txBody>
      </p:sp>
      <p:pic>
        <p:nvPicPr>
          <p:cNvPr id="358402" name="Picture 2" descr="Hugh Gusterson photo">
            <a:extLst>
              <a:ext uri="{FF2B5EF4-FFF2-40B4-BE49-F238E27FC236}">
                <a16:creationId xmlns:a16="http://schemas.microsoft.com/office/drawing/2014/main" id="{0B95BF31-DFD0-436C-897E-1F12A0B9B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1"/>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D8D9B0E-1A17-4333-988A-6184BD5AE58F}"/>
              </a:ext>
            </a:extLst>
          </p:cNvPr>
          <p:cNvSpPr>
            <a:spLocks noGrp="1"/>
          </p:cNvSpPr>
          <p:nvPr>
            <p:ph type="title"/>
          </p:nvPr>
        </p:nvSpPr>
        <p:spPr>
          <a:xfrm>
            <a:off x="221063" y="4042620"/>
            <a:ext cx="8686800" cy="762000"/>
          </a:xfrm>
        </p:spPr>
        <p:txBody>
          <a:bodyPr/>
          <a:lstStyle/>
          <a:p>
            <a:r>
              <a:rPr lang="en-US" dirty="0"/>
              <a:t>‘</a:t>
            </a:r>
            <a:r>
              <a:rPr lang="en-US" sz="3200" i="1" dirty="0"/>
              <a:t>Universities are planning to open across the United States with strategies based on </a:t>
            </a:r>
            <a:r>
              <a:rPr lang="en-US" sz="3200" i="1" dirty="0">
                <a:solidFill>
                  <a:srgbClr val="FFFF00"/>
                </a:solidFill>
              </a:rPr>
              <a:t>fantasy documents</a:t>
            </a:r>
            <a:r>
              <a:rPr lang="en-US" sz="3200" i="1" dirty="0"/>
              <a:t> and </a:t>
            </a:r>
            <a:r>
              <a:rPr lang="en-US" sz="3200" i="1" dirty="0">
                <a:solidFill>
                  <a:srgbClr val="FFFF00"/>
                </a:solidFill>
              </a:rPr>
              <a:t>magical thinking</a:t>
            </a:r>
            <a:r>
              <a:rPr lang="en-US" dirty="0"/>
              <a:t>.’</a:t>
            </a:r>
          </a:p>
        </p:txBody>
      </p:sp>
      <p:sp>
        <p:nvSpPr>
          <p:cNvPr id="6" name="Rectangle 5">
            <a:extLst>
              <a:ext uri="{FF2B5EF4-FFF2-40B4-BE49-F238E27FC236}">
                <a16:creationId xmlns:a16="http://schemas.microsoft.com/office/drawing/2014/main" id="{99077428-54F4-46F1-97F6-EF67520DF53D}"/>
              </a:ext>
            </a:extLst>
          </p:cNvPr>
          <p:cNvSpPr/>
          <p:nvPr/>
        </p:nvSpPr>
        <p:spPr>
          <a:xfrm>
            <a:off x="2590800" y="6352401"/>
            <a:ext cx="6400800" cy="276999"/>
          </a:xfrm>
          <a:prstGeom prst="rect">
            <a:avLst/>
          </a:prstGeom>
        </p:spPr>
        <p:txBody>
          <a:bodyPr wrap="square">
            <a:spAutoFit/>
          </a:bodyPr>
          <a:lstStyle/>
          <a:p>
            <a:pPr algn="r"/>
            <a:r>
              <a:rPr lang="en-US" sz="1200" b="0" dirty="0">
                <a:solidFill>
                  <a:schemeClr val="bg1"/>
                </a:solidFill>
              </a:rPr>
              <a:t>https://www.sapiens.org/column/conflicted/will-u-s-university-students-spread-covid-19/ </a:t>
            </a:r>
          </a:p>
        </p:txBody>
      </p:sp>
    </p:spTree>
    <p:extLst>
      <p:ext uri="{BB962C8B-B14F-4D97-AF65-F5344CB8AC3E}">
        <p14:creationId xmlns:p14="http://schemas.microsoft.com/office/powerpoint/2010/main" val="1876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F9F8-7019-452F-A94C-BD7A0D19B57B}"/>
              </a:ext>
            </a:extLst>
          </p:cNvPr>
          <p:cNvSpPr>
            <a:spLocks noGrp="1"/>
          </p:cNvSpPr>
          <p:nvPr>
            <p:ph type="title"/>
          </p:nvPr>
        </p:nvSpPr>
        <p:spPr/>
        <p:txBody>
          <a:bodyPr/>
          <a:lstStyle/>
          <a:p>
            <a:r>
              <a:rPr lang="en-US" dirty="0"/>
              <a:t>‘</a:t>
            </a:r>
            <a:r>
              <a:rPr lang="en-US" i="1" dirty="0"/>
              <a:t>Fantasy documents</a:t>
            </a:r>
            <a:r>
              <a:rPr lang="en-US" dirty="0"/>
              <a:t>’</a:t>
            </a:r>
          </a:p>
        </p:txBody>
      </p:sp>
      <p:sp>
        <p:nvSpPr>
          <p:cNvPr id="3" name="Content Placeholder 2">
            <a:extLst>
              <a:ext uri="{FF2B5EF4-FFF2-40B4-BE49-F238E27FC236}">
                <a16:creationId xmlns:a16="http://schemas.microsoft.com/office/drawing/2014/main" id="{8827E354-80D9-40CF-A744-3DA467C92B56}"/>
              </a:ext>
            </a:extLst>
          </p:cNvPr>
          <p:cNvSpPr>
            <a:spLocks noGrp="1"/>
          </p:cNvSpPr>
          <p:nvPr>
            <p:ph idx="1"/>
          </p:nvPr>
        </p:nvSpPr>
        <p:spPr>
          <a:xfrm>
            <a:off x="3200400" y="1524000"/>
            <a:ext cx="5715000" cy="4724400"/>
          </a:xfrm>
        </p:spPr>
        <p:txBody>
          <a:bodyPr/>
          <a:lstStyle/>
          <a:p>
            <a:pPr algn="ctr"/>
            <a:r>
              <a:rPr lang="en-US" b="1" dirty="0"/>
              <a:t>Mission Improbable: Using Fantasy Documents to Tame Disaster</a:t>
            </a:r>
          </a:p>
          <a:p>
            <a:pPr marL="0" indent="0" algn="just"/>
            <a:r>
              <a:rPr lang="en-US" sz="1800" dirty="0"/>
              <a:t>How does the government or a business plan for an unimaginable disaster-a meltdown at a nuclear power plant, a gigantic oil spill, or a nuclear attack? Lee Clarke examines actual attempts to "prepare" for these catastrophes and finds that the policies adopted by corporations and government agencies are fundamentally rhetorical: </a:t>
            </a:r>
            <a:r>
              <a:rPr lang="en-US" sz="1800" dirty="0">
                <a:solidFill>
                  <a:srgbClr val="FFFF00"/>
                </a:solidFill>
              </a:rPr>
              <a:t>the plans have no chance to succeed, yet they serve both the organizations and the public as symbols of control, order, and stability.</a:t>
            </a:r>
            <a:r>
              <a:rPr lang="en-US" sz="1800" dirty="0"/>
              <a:t> These "fantasy documents" attempt to inspire confidence in organizations, but for Clarke they are disturbing persuasions, soothing our perception that we ultimately cannot control our own technological advances.</a:t>
            </a:r>
          </a:p>
          <a:p>
            <a:endParaRPr lang="en-US" dirty="0"/>
          </a:p>
        </p:txBody>
      </p:sp>
      <p:sp>
        <p:nvSpPr>
          <p:cNvPr id="4" name="Slide Number Placeholder 3">
            <a:extLst>
              <a:ext uri="{FF2B5EF4-FFF2-40B4-BE49-F238E27FC236}">
                <a16:creationId xmlns:a16="http://schemas.microsoft.com/office/drawing/2014/main" id="{C3C76D4B-C557-4A22-BB66-29224D31297E}"/>
              </a:ext>
            </a:extLst>
          </p:cNvPr>
          <p:cNvSpPr>
            <a:spLocks noGrp="1"/>
          </p:cNvSpPr>
          <p:nvPr>
            <p:ph type="sldNum" sz="quarter" idx="4"/>
          </p:nvPr>
        </p:nvSpPr>
        <p:spPr/>
        <p:txBody>
          <a:bodyPr/>
          <a:lstStyle/>
          <a:p>
            <a:fld id="{90E28097-5348-46F4-A68E-6A0338650D1F}" type="slidenum">
              <a:rPr lang="en-US" smtClean="0"/>
              <a:pPr/>
              <a:t>22</a:t>
            </a:fld>
            <a:endParaRPr lang="en-US"/>
          </a:p>
        </p:txBody>
      </p:sp>
      <p:pic>
        <p:nvPicPr>
          <p:cNvPr id="359426" name="Picture 2" descr="https://images-na.ssl-images-amazon.com/images/I/41prJ4PTDML._SX327_BO1,204,203,200_.jpg">
            <a:extLst>
              <a:ext uri="{FF2B5EF4-FFF2-40B4-BE49-F238E27FC236}">
                <a16:creationId xmlns:a16="http://schemas.microsoft.com/office/drawing/2014/main" id="{506A2F2F-44B5-4E68-9B3F-C66F551E6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663203"/>
            <a:ext cx="2922626" cy="44327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6D57A87-A691-4C1C-9859-FBE81BE3E596}"/>
              </a:ext>
            </a:extLst>
          </p:cNvPr>
          <p:cNvSpPr/>
          <p:nvPr/>
        </p:nvSpPr>
        <p:spPr>
          <a:xfrm>
            <a:off x="685800" y="6434638"/>
            <a:ext cx="8205654" cy="276999"/>
          </a:xfrm>
          <a:prstGeom prst="rect">
            <a:avLst/>
          </a:prstGeom>
        </p:spPr>
        <p:txBody>
          <a:bodyPr wrap="square">
            <a:spAutoFit/>
          </a:bodyPr>
          <a:lstStyle/>
          <a:p>
            <a:pPr algn="r"/>
            <a:r>
              <a:rPr lang="en-US" sz="1200" b="0" dirty="0">
                <a:solidFill>
                  <a:schemeClr val="bg1"/>
                </a:solidFill>
                <a:latin typeface="Roboto"/>
              </a:rPr>
              <a:t>Mission improbable: Using </a:t>
            </a:r>
            <a:r>
              <a:rPr lang="en-US" sz="1200" dirty="0">
                <a:solidFill>
                  <a:schemeClr val="bg1"/>
                </a:solidFill>
                <a:latin typeface="Roboto"/>
              </a:rPr>
              <a:t>fantasy documents</a:t>
            </a:r>
            <a:r>
              <a:rPr lang="en-US" sz="1200" b="0" dirty="0">
                <a:solidFill>
                  <a:schemeClr val="bg1"/>
                </a:solidFill>
                <a:latin typeface="Roboto"/>
              </a:rPr>
              <a:t> to tame disaster. L </a:t>
            </a:r>
            <a:r>
              <a:rPr lang="en-US" sz="1200" dirty="0">
                <a:solidFill>
                  <a:schemeClr val="bg1"/>
                </a:solidFill>
                <a:latin typeface="Roboto"/>
              </a:rPr>
              <a:t>Clarke</a:t>
            </a:r>
            <a:r>
              <a:rPr lang="en-US" sz="1200" b="0" dirty="0">
                <a:solidFill>
                  <a:schemeClr val="bg1"/>
                </a:solidFill>
                <a:latin typeface="Roboto"/>
              </a:rPr>
              <a:t>. University of Chicago Press, 1999</a:t>
            </a:r>
            <a:endParaRPr lang="en-US" sz="1200" dirty="0">
              <a:solidFill>
                <a:schemeClr val="bg1"/>
              </a:solidFill>
            </a:endParaRPr>
          </a:p>
        </p:txBody>
      </p:sp>
    </p:spTree>
    <p:extLst>
      <p:ext uri="{BB962C8B-B14F-4D97-AF65-F5344CB8AC3E}">
        <p14:creationId xmlns:p14="http://schemas.microsoft.com/office/powerpoint/2010/main" val="136506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94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8F39-BBEC-40DE-A9D1-D8462C05642D}"/>
              </a:ext>
            </a:extLst>
          </p:cNvPr>
          <p:cNvSpPr>
            <a:spLocks noGrp="1"/>
          </p:cNvSpPr>
          <p:nvPr>
            <p:ph type="title"/>
          </p:nvPr>
        </p:nvSpPr>
        <p:spPr/>
        <p:txBody>
          <a:bodyPr/>
          <a:lstStyle/>
          <a:p>
            <a:r>
              <a:rPr lang="en-US" dirty="0"/>
              <a:t>‘</a:t>
            </a:r>
            <a:r>
              <a:rPr lang="en-US" i="1" dirty="0"/>
              <a:t>Magical thinking</a:t>
            </a:r>
            <a:r>
              <a:rPr lang="en-US" dirty="0"/>
              <a:t>’</a:t>
            </a:r>
          </a:p>
        </p:txBody>
      </p:sp>
      <p:sp>
        <p:nvSpPr>
          <p:cNvPr id="3" name="Content Placeholder 2">
            <a:extLst>
              <a:ext uri="{FF2B5EF4-FFF2-40B4-BE49-F238E27FC236}">
                <a16:creationId xmlns:a16="http://schemas.microsoft.com/office/drawing/2014/main" id="{2DFE6A58-BE6B-4915-BAD2-88991A513BAA}"/>
              </a:ext>
            </a:extLst>
          </p:cNvPr>
          <p:cNvSpPr>
            <a:spLocks noGrp="1"/>
          </p:cNvSpPr>
          <p:nvPr>
            <p:ph idx="1"/>
          </p:nvPr>
        </p:nvSpPr>
        <p:spPr/>
        <p:txBody>
          <a:bodyPr/>
          <a:lstStyle/>
          <a:p>
            <a:pPr marL="0" indent="0"/>
            <a:r>
              <a:rPr lang="en-US" b="1" dirty="0"/>
              <a:t>Magical thinking:</a:t>
            </a:r>
            <a:r>
              <a:rPr lang="en-US" dirty="0"/>
              <a:t> </a:t>
            </a:r>
            <a:r>
              <a:rPr lang="en-US" i="1" dirty="0"/>
              <a:t>the belief that one’s ideas, thoughts, actions, words, or use of symbols can influence the course of events in the material world</a:t>
            </a:r>
            <a:r>
              <a:rPr lang="en-US" dirty="0"/>
              <a:t>. </a:t>
            </a:r>
          </a:p>
          <a:p>
            <a:pPr marL="0" indent="0"/>
            <a:r>
              <a:rPr lang="en-US" dirty="0"/>
              <a:t>Magical thinking presumes a causal link between one’s inner, personal experience and the external physical world. Examples include beliefs that the movement of the Sun, Moon, and wind or the occurrence of rain can be influenced by one’s thoughts or by the manipulation of some type of symbolic representation of these physical phenomena.</a:t>
            </a:r>
          </a:p>
          <a:p>
            <a:pPr marL="0" indent="0"/>
            <a:endParaRPr lang="en-US" dirty="0"/>
          </a:p>
          <a:p>
            <a:pPr marL="0" indent="0"/>
            <a:endParaRPr lang="en-US" dirty="0"/>
          </a:p>
          <a:p>
            <a:pPr marL="0" indent="0" algn="r"/>
            <a:r>
              <a:rPr lang="en-US" sz="1600" dirty="0"/>
              <a:t>Brian Vandenberg. </a:t>
            </a:r>
            <a:r>
              <a:rPr lang="en-US" sz="1600" b="1" i="1" dirty="0"/>
              <a:t>Magical Thinking</a:t>
            </a:r>
            <a:r>
              <a:rPr lang="en-US" sz="1600" dirty="0"/>
              <a:t>, Psychology, Encyclopedia Britannica. August 2016. </a:t>
            </a:r>
          </a:p>
          <a:p>
            <a:pPr marL="0" indent="0" algn="r"/>
            <a:r>
              <a:rPr lang="en-US" sz="1600" dirty="0"/>
              <a:t>https://www.britannica.com/science/magical-thinking</a:t>
            </a:r>
          </a:p>
        </p:txBody>
      </p:sp>
      <p:sp>
        <p:nvSpPr>
          <p:cNvPr id="4" name="Slide Number Placeholder 3">
            <a:extLst>
              <a:ext uri="{FF2B5EF4-FFF2-40B4-BE49-F238E27FC236}">
                <a16:creationId xmlns:a16="http://schemas.microsoft.com/office/drawing/2014/main" id="{0968BB8A-FC0C-47BD-ACE5-FC2CCCE38392}"/>
              </a:ext>
            </a:extLst>
          </p:cNvPr>
          <p:cNvSpPr>
            <a:spLocks noGrp="1"/>
          </p:cNvSpPr>
          <p:nvPr>
            <p:ph type="sldNum" sz="quarter" idx="4"/>
          </p:nvPr>
        </p:nvSpPr>
        <p:spPr/>
        <p:txBody>
          <a:bodyPr/>
          <a:lstStyle/>
          <a:p>
            <a:fld id="{90E28097-5348-46F4-A68E-6A0338650D1F}" type="slidenum">
              <a:rPr lang="en-US" smtClean="0"/>
              <a:pPr/>
              <a:t>23</a:t>
            </a:fld>
            <a:endParaRPr lang="en-US"/>
          </a:p>
        </p:txBody>
      </p:sp>
    </p:spTree>
    <p:extLst>
      <p:ext uri="{BB962C8B-B14F-4D97-AF65-F5344CB8AC3E}">
        <p14:creationId xmlns:p14="http://schemas.microsoft.com/office/powerpoint/2010/main" val="203191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7D06-2884-4E2B-B862-6069738A5808}"/>
              </a:ext>
            </a:extLst>
          </p:cNvPr>
          <p:cNvSpPr>
            <a:spLocks noGrp="1"/>
          </p:cNvSpPr>
          <p:nvPr>
            <p:ph type="title"/>
          </p:nvPr>
        </p:nvSpPr>
        <p:spPr/>
        <p:txBody>
          <a:bodyPr/>
          <a:lstStyle/>
          <a:p>
            <a:r>
              <a:rPr lang="en-US" dirty="0"/>
              <a:t>His prediction</a:t>
            </a:r>
          </a:p>
        </p:txBody>
      </p:sp>
      <p:sp>
        <p:nvSpPr>
          <p:cNvPr id="3" name="Content Placeholder 2">
            <a:extLst>
              <a:ext uri="{FF2B5EF4-FFF2-40B4-BE49-F238E27FC236}">
                <a16:creationId xmlns:a16="http://schemas.microsoft.com/office/drawing/2014/main" id="{938264FA-1AD1-411B-A183-2E74605D1B6B}"/>
              </a:ext>
            </a:extLst>
          </p:cNvPr>
          <p:cNvSpPr>
            <a:spLocks noGrp="1"/>
          </p:cNvSpPr>
          <p:nvPr>
            <p:ph idx="1"/>
          </p:nvPr>
        </p:nvSpPr>
        <p:spPr/>
        <p:txBody>
          <a:bodyPr/>
          <a:lstStyle/>
          <a:p>
            <a:pPr marL="0" indent="0"/>
            <a:r>
              <a:rPr lang="en-US" dirty="0"/>
              <a:t>Once the virus has a foothold on campus, it will inevitably spread, since, in the </a:t>
            </a:r>
            <a:r>
              <a:rPr lang="en-US" dirty="0">
                <a:hlinkClick r:id="rId2"/>
              </a:rPr>
              <a:t>words of one law professor</a:t>
            </a:r>
            <a:r>
              <a:rPr lang="en-US" dirty="0"/>
              <a:t>, “when it comes to COVID-19, a college campus is like a cruise ship, a cinema multiplex, and a restaurant all rolled into one.”</a:t>
            </a:r>
          </a:p>
        </p:txBody>
      </p:sp>
      <p:sp>
        <p:nvSpPr>
          <p:cNvPr id="4" name="Slide Number Placeholder 3">
            <a:extLst>
              <a:ext uri="{FF2B5EF4-FFF2-40B4-BE49-F238E27FC236}">
                <a16:creationId xmlns:a16="http://schemas.microsoft.com/office/drawing/2014/main" id="{BE030DBF-38D1-4A19-B2D7-D210E0D848A4}"/>
              </a:ext>
            </a:extLst>
          </p:cNvPr>
          <p:cNvSpPr>
            <a:spLocks noGrp="1"/>
          </p:cNvSpPr>
          <p:nvPr>
            <p:ph type="sldNum" sz="quarter" idx="4"/>
          </p:nvPr>
        </p:nvSpPr>
        <p:spPr/>
        <p:txBody>
          <a:bodyPr/>
          <a:lstStyle/>
          <a:p>
            <a:fld id="{90E28097-5348-46F4-A68E-6A0338650D1F}" type="slidenum">
              <a:rPr lang="en-US" smtClean="0"/>
              <a:pPr/>
              <a:t>24</a:t>
            </a:fld>
            <a:endParaRPr lang="en-US"/>
          </a:p>
        </p:txBody>
      </p:sp>
    </p:spTree>
    <p:extLst>
      <p:ext uri="{BB962C8B-B14F-4D97-AF65-F5344CB8AC3E}">
        <p14:creationId xmlns:p14="http://schemas.microsoft.com/office/powerpoint/2010/main" val="284582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1032-A122-459B-9B89-C730A3FCC817}"/>
              </a:ext>
            </a:extLst>
          </p:cNvPr>
          <p:cNvSpPr>
            <a:spLocks noGrp="1"/>
          </p:cNvSpPr>
          <p:nvPr>
            <p:ph type="title"/>
          </p:nvPr>
        </p:nvSpPr>
        <p:spPr/>
        <p:txBody>
          <a:bodyPr/>
          <a:lstStyle/>
          <a:p>
            <a:r>
              <a:rPr lang="en-US" dirty="0"/>
              <a:t>Covod-19 at UB</a:t>
            </a:r>
          </a:p>
        </p:txBody>
      </p:sp>
      <p:sp>
        <p:nvSpPr>
          <p:cNvPr id="3" name="Content Placeholder 2">
            <a:extLst>
              <a:ext uri="{FF2B5EF4-FFF2-40B4-BE49-F238E27FC236}">
                <a16:creationId xmlns:a16="http://schemas.microsoft.com/office/drawing/2014/main" id="{3EC0BFBC-9598-4BC3-935A-68562E0A1DC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F551453-7117-486C-BA67-3CCB266B5996}"/>
              </a:ext>
            </a:extLst>
          </p:cNvPr>
          <p:cNvSpPr>
            <a:spLocks noGrp="1"/>
          </p:cNvSpPr>
          <p:nvPr>
            <p:ph type="sldNum" sz="quarter" idx="4"/>
          </p:nvPr>
        </p:nvSpPr>
        <p:spPr/>
        <p:txBody>
          <a:bodyPr/>
          <a:lstStyle/>
          <a:p>
            <a:fld id="{90E28097-5348-46F4-A68E-6A0338650D1F}" type="slidenum">
              <a:rPr lang="en-US" smtClean="0"/>
              <a:pPr/>
              <a:t>25</a:t>
            </a:fld>
            <a:endParaRPr lang="en-US"/>
          </a:p>
        </p:txBody>
      </p:sp>
      <p:pic>
        <p:nvPicPr>
          <p:cNvPr id="5" name="Picture 4">
            <a:extLst>
              <a:ext uri="{FF2B5EF4-FFF2-40B4-BE49-F238E27FC236}">
                <a16:creationId xmlns:a16="http://schemas.microsoft.com/office/drawing/2014/main" id="{64E49318-9D8C-4893-B7F4-4C264D775AA1}"/>
              </a:ext>
            </a:extLst>
          </p:cNvPr>
          <p:cNvPicPr>
            <a:picLocks noChangeAspect="1"/>
          </p:cNvPicPr>
          <p:nvPr/>
        </p:nvPicPr>
        <p:blipFill>
          <a:blip r:embed="rId2"/>
          <a:stretch>
            <a:fillRect/>
          </a:stretch>
        </p:blipFill>
        <p:spPr>
          <a:xfrm>
            <a:off x="0" y="1600200"/>
            <a:ext cx="9144000" cy="5257800"/>
          </a:xfrm>
          <a:prstGeom prst="rect">
            <a:avLst/>
          </a:prstGeom>
        </p:spPr>
      </p:pic>
    </p:spTree>
    <p:extLst>
      <p:ext uri="{BB962C8B-B14F-4D97-AF65-F5344CB8AC3E}">
        <p14:creationId xmlns:p14="http://schemas.microsoft.com/office/powerpoint/2010/main" val="4217980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FD7A-6B0A-44B2-875F-C26A51B228B3}"/>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4FEC1AB3-C18B-4B06-BF0F-6FCD28C47728}"/>
              </a:ext>
            </a:extLst>
          </p:cNvPr>
          <p:cNvPicPr>
            <a:picLocks noGrp="1" noChangeAspect="1"/>
          </p:cNvPicPr>
          <p:nvPr>
            <p:ph idx="1"/>
          </p:nvPr>
        </p:nvPicPr>
        <p:blipFill>
          <a:blip r:embed="rId2"/>
          <a:stretch>
            <a:fillRect/>
          </a:stretch>
        </p:blipFill>
        <p:spPr>
          <a:xfrm>
            <a:off x="228600" y="3388914"/>
            <a:ext cx="8686800" cy="1527971"/>
          </a:xfrm>
          <a:prstGeom prst="rect">
            <a:avLst/>
          </a:prstGeom>
        </p:spPr>
      </p:pic>
      <p:sp>
        <p:nvSpPr>
          <p:cNvPr id="4" name="Slide Number Placeholder 3">
            <a:extLst>
              <a:ext uri="{FF2B5EF4-FFF2-40B4-BE49-F238E27FC236}">
                <a16:creationId xmlns:a16="http://schemas.microsoft.com/office/drawing/2014/main" id="{018F37F4-A66A-4420-8562-AE2345765D00}"/>
              </a:ext>
            </a:extLst>
          </p:cNvPr>
          <p:cNvSpPr>
            <a:spLocks noGrp="1"/>
          </p:cNvSpPr>
          <p:nvPr>
            <p:ph type="sldNum" sz="quarter" idx="4"/>
          </p:nvPr>
        </p:nvSpPr>
        <p:spPr/>
        <p:txBody>
          <a:bodyPr/>
          <a:lstStyle/>
          <a:p>
            <a:fld id="{90E28097-5348-46F4-A68E-6A0338650D1F}" type="slidenum">
              <a:rPr lang="en-US" smtClean="0"/>
              <a:pPr/>
              <a:t>26</a:t>
            </a:fld>
            <a:endParaRPr lang="en-US"/>
          </a:p>
        </p:txBody>
      </p:sp>
      <p:pic>
        <p:nvPicPr>
          <p:cNvPr id="5" name="Picture 4">
            <a:extLst>
              <a:ext uri="{FF2B5EF4-FFF2-40B4-BE49-F238E27FC236}">
                <a16:creationId xmlns:a16="http://schemas.microsoft.com/office/drawing/2014/main" id="{EE53A382-F376-4176-BFE5-EF455A5D7868}"/>
              </a:ext>
            </a:extLst>
          </p:cNvPr>
          <p:cNvPicPr>
            <a:picLocks noChangeAspect="1"/>
          </p:cNvPicPr>
          <p:nvPr/>
        </p:nvPicPr>
        <p:blipFill>
          <a:blip r:embed="rId3"/>
          <a:stretch>
            <a:fillRect/>
          </a:stretch>
        </p:blipFill>
        <p:spPr>
          <a:xfrm>
            <a:off x="-1" y="-20378"/>
            <a:ext cx="9144000" cy="2476687"/>
          </a:xfrm>
          <a:prstGeom prst="rect">
            <a:avLst/>
          </a:prstGeom>
        </p:spPr>
      </p:pic>
      <p:pic>
        <p:nvPicPr>
          <p:cNvPr id="6" name="Picture 5">
            <a:extLst>
              <a:ext uri="{FF2B5EF4-FFF2-40B4-BE49-F238E27FC236}">
                <a16:creationId xmlns:a16="http://schemas.microsoft.com/office/drawing/2014/main" id="{ED51B690-AA14-443A-AC5F-5FF70A8C4828}"/>
              </a:ext>
            </a:extLst>
          </p:cNvPr>
          <p:cNvPicPr>
            <a:picLocks noChangeAspect="1"/>
          </p:cNvPicPr>
          <p:nvPr/>
        </p:nvPicPr>
        <p:blipFill>
          <a:blip r:embed="rId4"/>
          <a:stretch>
            <a:fillRect/>
          </a:stretch>
        </p:blipFill>
        <p:spPr>
          <a:xfrm>
            <a:off x="-1" y="2456309"/>
            <a:ext cx="9144000" cy="2662546"/>
          </a:xfrm>
          <a:prstGeom prst="rect">
            <a:avLst/>
          </a:prstGeom>
        </p:spPr>
      </p:pic>
      <p:pic>
        <p:nvPicPr>
          <p:cNvPr id="8" name="Picture 7">
            <a:extLst>
              <a:ext uri="{FF2B5EF4-FFF2-40B4-BE49-F238E27FC236}">
                <a16:creationId xmlns:a16="http://schemas.microsoft.com/office/drawing/2014/main" id="{5552FD81-1E65-4FE5-BA2B-8126FDE6BF48}"/>
              </a:ext>
            </a:extLst>
          </p:cNvPr>
          <p:cNvPicPr>
            <a:picLocks noChangeAspect="1"/>
          </p:cNvPicPr>
          <p:nvPr/>
        </p:nvPicPr>
        <p:blipFill>
          <a:blip r:embed="rId2"/>
          <a:stretch>
            <a:fillRect/>
          </a:stretch>
        </p:blipFill>
        <p:spPr>
          <a:xfrm>
            <a:off x="-1" y="5118856"/>
            <a:ext cx="9144001" cy="1766854"/>
          </a:xfrm>
          <a:prstGeom prst="rect">
            <a:avLst/>
          </a:prstGeom>
        </p:spPr>
      </p:pic>
      <p:sp>
        <p:nvSpPr>
          <p:cNvPr id="9" name="Rectangle 8">
            <a:extLst>
              <a:ext uri="{FF2B5EF4-FFF2-40B4-BE49-F238E27FC236}">
                <a16:creationId xmlns:a16="http://schemas.microsoft.com/office/drawing/2014/main" id="{D9F6D9D3-AFB7-40E9-B971-AC0C70B07A93}"/>
              </a:ext>
            </a:extLst>
          </p:cNvPr>
          <p:cNvSpPr/>
          <p:nvPr/>
        </p:nvSpPr>
        <p:spPr>
          <a:xfrm>
            <a:off x="228600" y="1548825"/>
            <a:ext cx="8891454" cy="584775"/>
          </a:xfrm>
          <a:prstGeom prst="rect">
            <a:avLst/>
          </a:prstGeom>
        </p:spPr>
        <p:txBody>
          <a:bodyPr wrap="square">
            <a:spAutoFit/>
          </a:bodyPr>
          <a:lstStyle/>
          <a:p>
            <a:pPr algn="r"/>
            <a:r>
              <a:rPr lang="en-US" sz="1600" dirty="0">
                <a:hlinkClick r:id="rId5"/>
              </a:rPr>
              <a:t>https://www.chicagotribune.com/columns/heidi-stevens/ct-heidi-stevens-covid-in-college-laurence-steinberg-fan-1006-20201006-efbpx2xm6zbwpkkii7535rkz5y-story.html</a:t>
            </a:r>
            <a:r>
              <a:rPr lang="en-US" sz="1600" dirty="0"/>
              <a:t> </a:t>
            </a:r>
          </a:p>
        </p:txBody>
      </p:sp>
    </p:spTree>
    <p:extLst>
      <p:ext uri="{BB962C8B-B14F-4D97-AF65-F5344CB8AC3E}">
        <p14:creationId xmlns:p14="http://schemas.microsoft.com/office/powerpoint/2010/main" val="1269294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60AB-2FA1-4377-9A28-84CB342D53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3BFDD6-1519-4386-8E13-EA6CDB6444C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07F8F39-8BF6-408E-B3F8-ED137111F874}"/>
              </a:ext>
            </a:extLst>
          </p:cNvPr>
          <p:cNvSpPr>
            <a:spLocks noGrp="1"/>
          </p:cNvSpPr>
          <p:nvPr>
            <p:ph type="sldNum" sz="quarter" idx="4"/>
          </p:nvPr>
        </p:nvSpPr>
        <p:spPr/>
        <p:txBody>
          <a:bodyPr/>
          <a:lstStyle/>
          <a:p>
            <a:fld id="{90E28097-5348-46F4-A68E-6A0338650D1F}" type="slidenum">
              <a:rPr lang="en-US" smtClean="0"/>
              <a:pPr/>
              <a:t>27</a:t>
            </a:fld>
            <a:endParaRPr lang="en-US"/>
          </a:p>
        </p:txBody>
      </p:sp>
      <p:sp>
        <p:nvSpPr>
          <p:cNvPr id="5" name="Rectangle 4">
            <a:extLst>
              <a:ext uri="{FF2B5EF4-FFF2-40B4-BE49-F238E27FC236}">
                <a16:creationId xmlns:a16="http://schemas.microsoft.com/office/drawing/2014/main" id="{224A0678-A26A-4F20-B772-1DBC3D7D10DD}"/>
              </a:ext>
            </a:extLst>
          </p:cNvPr>
          <p:cNvSpPr/>
          <p:nvPr/>
        </p:nvSpPr>
        <p:spPr>
          <a:xfrm>
            <a:off x="0" y="609600"/>
            <a:ext cx="9144000" cy="5632311"/>
          </a:xfrm>
          <a:prstGeom prst="rect">
            <a:avLst/>
          </a:prstGeom>
          <a:solidFill>
            <a:schemeClr val="bg1"/>
          </a:solidFill>
        </p:spPr>
        <p:txBody>
          <a:bodyPr wrap="square">
            <a:spAutoFit/>
          </a:bodyPr>
          <a:lstStyle/>
          <a:p>
            <a:pPr algn="just"/>
            <a:r>
              <a:rPr lang="en-US" sz="3000" b="0" dirty="0">
                <a:solidFill>
                  <a:srgbClr val="000000"/>
                </a:solidFill>
                <a:latin typeface="Georgia" panose="02040502050405020303" pitchFamily="18" charset="0"/>
              </a:rPr>
              <a:t>“Most types of risky behavior — reckless driving, criminal activity, fighting, unsafe sex and binge drinking, to name just a few — peak during the late teens and early 20s,” he wrote in June. </a:t>
            </a:r>
          </a:p>
          <a:p>
            <a:pPr algn="just"/>
            <a:endParaRPr lang="en-US" sz="3000" b="0" dirty="0">
              <a:solidFill>
                <a:srgbClr val="000000"/>
              </a:solidFill>
              <a:latin typeface="Georgia" panose="02040502050405020303" pitchFamily="18" charset="0"/>
            </a:endParaRPr>
          </a:p>
          <a:p>
            <a:pPr algn="just"/>
            <a:r>
              <a:rPr lang="en-US" sz="3000" b="0" dirty="0">
                <a:solidFill>
                  <a:srgbClr val="000000"/>
                </a:solidFill>
                <a:latin typeface="Georgia" panose="02040502050405020303" pitchFamily="18" charset="0"/>
              </a:rPr>
              <a:t>“Moreover, interventions designed to diminish risk-taking in this age group, such as attempts to squelch binge drinking on campus, have an underwhelming track record. There is little reason to think that the approaches proposed to mitigate transmission of the coronavirus among college students will fare any better.”</a:t>
            </a:r>
            <a:endParaRPr lang="en-US" sz="3000" dirty="0"/>
          </a:p>
        </p:txBody>
      </p:sp>
      <p:sp>
        <p:nvSpPr>
          <p:cNvPr id="6" name="Rectangle 5">
            <a:extLst>
              <a:ext uri="{FF2B5EF4-FFF2-40B4-BE49-F238E27FC236}">
                <a16:creationId xmlns:a16="http://schemas.microsoft.com/office/drawing/2014/main" id="{D732F073-8F85-4142-8F38-7C3290F81378}"/>
              </a:ext>
            </a:extLst>
          </p:cNvPr>
          <p:cNvSpPr/>
          <p:nvPr/>
        </p:nvSpPr>
        <p:spPr>
          <a:xfrm>
            <a:off x="228600" y="6248400"/>
            <a:ext cx="8891454" cy="584775"/>
          </a:xfrm>
          <a:prstGeom prst="rect">
            <a:avLst/>
          </a:prstGeom>
        </p:spPr>
        <p:txBody>
          <a:bodyPr wrap="square">
            <a:spAutoFit/>
          </a:bodyPr>
          <a:lstStyle/>
          <a:p>
            <a:pPr algn="r"/>
            <a:r>
              <a:rPr lang="en-US" sz="1600" dirty="0">
                <a:hlinkClick r:id="rId2"/>
              </a:rPr>
              <a:t>https://www.chicagotribune.com/columns/heidi-stevens/ct-heidi-stevens-covid-in-college-laurence-steinberg-fan-1006-20201006-efbpx2xm6zbwpkkii7535rkz5y-story.html</a:t>
            </a:r>
            <a:r>
              <a:rPr lang="en-US" sz="1600" dirty="0"/>
              <a:t> </a:t>
            </a:r>
          </a:p>
        </p:txBody>
      </p:sp>
    </p:spTree>
    <p:extLst>
      <p:ext uri="{BB962C8B-B14F-4D97-AF65-F5344CB8AC3E}">
        <p14:creationId xmlns:p14="http://schemas.microsoft.com/office/powerpoint/2010/main" val="3023468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8DF13-3074-4E7C-9FA0-E1ABB7FFEC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5B0993-2E60-427F-93FF-DCC1240FC415}"/>
              </a:ext>
            </a:extLst>
          </p:cNvPr>
          <p:cNvSpPr>
            <a:spLocks noGrp="1"/>
          </p:cNvSpPr>
          <p:nvPr>
            <p:ph idx="1"/>
          </p:nvPr>
        </p:nvSpPr>
        <p:spPr/>
        <p:txBody>
          <a:bodyPr/>
          <a:lstStyle/>
          <a:p>
            <a:r>
              <a:rPr lang="en-US" dirty="0"/>
              <a:t>“According to a new BestColleges.com survey, 95% of college students have experienced negative mental health symptoms as a result of COVID-19-related circumstances. Almost half (48%) believe the mental health effects have directly affected their education.”</a:t>
            </a:r>
          </a:p>
        </p:txBody>
      </p:sp>
      <p:sp>
        <p:nvSpPr>
          <p:cNvPr id="4" name="Slide Number Placeholder 3">
            <a:extLst>
              <a:ext uri="{FF2B5EF4-FFF2-40B4-BE49-F238E27FC236}">
                <a16:creationId xmlns:a16="http://schemas.microsoft.com/office/drawing/2014/main" id="{A67CB7CF-EB12-4724-AD77-391F09DD64B4}"/>
              </a:ext>
            </a:extLst>
          </p:cNvPr>
          <p:cNvSpPr>
            <a:spLocks noGrp="1"/>
          </p:cNvSpPr>
          <p:nvPr>
            <p:ph type="sldNum" sz="quarter" idx="4"/>
          </p:nvPr>
        </p:nvSpPr>
        <p:spPr/>
        <p:txBody>
          <a:bodyPr/>
          <a:lstStyle/>
          <a:p>
            <a:fld id="{90E28097-5348-46F4-A68E-6A0338650D1F}" type="slidenum">
              <a:rPr lang="en-US" smtClean="0"/>
              <a:pPr/>
              <a:t>28</a:t>
            </a:fld>
            <a:endParaRPr lang="en-US"/>
          </a:p>
        </p:txBody>
      </p:sp>
      <p:sp>
        <p:nvSpPr>
          <p:cNvPr id="5" name="Rectangle 4">
            <a:extLst>
              <a:ext uri="{FF2B5EF4-FFF2-40B4-BE49-F238E27FC236}">
                <a16:creationId xmlns:a16="http://schemas.microsoft.com/office/drawing/2014/main" id="{AC8FF28E-98A1-4023-AC9F-E502351228C9}"/>
              </a:ext>
            </a:extLst>
          </p:cNvPr>
          <p:cNvSpPr/>
          <p:nvPr/>
        </p:nvSpPr>
        <p:spPr>
          <a:xfrm>
            <a:off x="3521364" y="6500192"/>
            <a:ext cx="5638800" cy="276999"/>
          </a:xfrm>
          <a:prstGeom prst="rect">
            <a:avLst/>
          </a:prstGeom>
        </p:spPr>
        <p:txBody>
          <a:bodyPr wrap="square">
            <a:spAutoFit/>
          </a:bodyPr>
          <a:lstStyle/>
          <a:p>
            <a:pPr algn="r"/>
            <a:r>
              <a:rPr lang="en-US" sz="1200" b="0" dirty="0">
                <a:solidFill>
                  <a:schemeClr val="bg1"/>
                </a:solidFill>
                <a:hlinkClick r:id="rId2"/>
              </a:rPr>
              <a:t>https://www.bestcolleges.com/research/college-mental-health-impacts-from-covid-19/</a:t>
            </a:r>
            <a:r>
              <a:rPr lang="en-US" sz="1200" b="0" dirty="0">
                <a:solidFill>
                  <a:schemeClr val="bg1"/>
                </a:solidFill>
              </a:rPr>
              <a:t> </a:t>
            </a:r>
          </a:p>
        </p:txBody>
      </p:sp>
    </p:spTree>
    <p:extLst>
      <p:ext uri="{BB962C8B-B14F-4D97-AF65-F5344CB8AC3E}">
        <p14:creationId xmlns:p14="http://schemas.microsoft.com/office/powerpoint/2010/main" val="4199887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0F8A-3BC8-489A-B48C-FB6C49B113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C23958-DE80-4013-B77E-2152D96A053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48E39C7-62ED-4E94-AA80-E70E783BF75C}"/>
              </a:ext>
            </a:extLst>
          </p:cNvPr>
          <p:cNvSpPr>
            <a:spLocks noGrp="1"/>
          </p:cNvSpPr>
          <p:nvPr>
            <p:ph type="sldNum" sz="quarter" idx="4"/>
          </p:nvPr>
        </p:nvSpPr>
        <p:spPr/>
        <p:txBody>
          <a:bodyPr/>
          <a:lstStyle/>
          <a:p>
            <a:fld id="{90E28097-5348-46F4-A68E-6A0338650D1F}" type="slidenum">
              <a:rPr lang="en-US" smtClean="0"/>
              <a:pPr/>
              <a:t>29</a:t>
            </a:fld>
            <a:endParaRPr lang="en-US"/>
          </a:p>
        </p:txBody>
      </p:sp>
      <p:pic>
        <p:nvPicPr>
          <p:cNvPr id="5" name="Picture 4">
            <a:extLst>
              <a:ext uri="{FF2B5EF4-FFF2-40B4-BE49-F238E27FC236}">
                <a16:creationId xmlns:a16="http://schemas.microsoft.com/office/drawing/2014/main" id="{8667F07D-A2E5-4F5D-91E1-F9AE6D4DCCB6}"/>
              </a:ext>
            </a:extLst>
          </p:cNvPr>
          <p:cNvPicPr>
            <a:picLocks noChangeAspect="1"/>
          </p:cNvPicPr>
          <p:nvPr/>
        </p:nvPicPr>
        <p:blipFill>
          <a:blip r:embed="rId2"/>
          <a:stretch>
            <a:fillRect/>
          </a:stretch>
        </p:blipFill>
        <p:spPr>
          <a:xfrm>
            <a:off x="0" y="532236"/>
            <a:ext cx="9144001" cy="6015191"/>
          </a:xfrm>
          <a:prstGeom prst="rect">
            <a:avLst/>
          </a:prstGeom>
        </p:spPr>
      </p:pic>
      <p:sp>
        <p:nvSpPr>
          <p:cNvPr id="6" name="Rectangle 5">
            <a:extLst>
              <a:ext uri="{FF2B5EF4-FFF2-40B4-BE49-F238E27FC236}">
                <a16:creationId xmlns:a16="http://schemas.microsoft.com/office/drawing/2014/main" id="{D5F7937E-AD9C-4EAB-9BDB-6E628B40A946}"/>
              </a:ext>
            </a:extLst>
          </p:cNvPr>
          <p:cNvSpPr/>
          <p:nvPr/>
        </p:nvSpPr>
        <p:spPr>
          <a:xfrm>
            <a:off x="3521364" y="6500192"/>
            <a:ext cx="5638800" cy="276999"/>
          </a:xfrm>
          <a:prstGeom prst="rect">
            <a:avLst/>
          </a:prstGeom>
        </p:spPr>
        <p:txBody>
          <a:bodyPr wrap="square">
            <a:spAutoFit/>
          </a:bodyPr>
          <a:lstStyle/>
          <a:p>
            <a:pPr algn="r"/>
            <a:r>
              <a:rPr lang="en-US" sz="1200" b="0" dirty="0">
                <a:solidFill>
                  <a:schemeClr val="bg1"/>
                </a:solidFill>
                <a:hlinkClick r:id="rId3"/>
              </a:rPr>
              <a:t>https://www.bestcolleges.com/research/college-mental-health-impacts-from-covid-19/</a:t>
            </a:r>
            <a:r>
              <a:rPr lang="en-US" sz="1200" b="0" dirty="0">
                <a:solidFill>
                  <a:schemeClr val="bg1"/>
                </a:solidFill>
              </a:rPr>
              <a:t> </a:t>
            </a:r>
          </a:p>
        </p:txBody>
      </p:sp>
    </p:spTree>
    <p:extLst>
      <p:ext uri="{BB962C8B-B14F-4D97-AF65-F5344CB8AC3E}">
        <p14:creationId xmlns:p14="http://schemas.microsoft.com/office/powerpoint/2010/main" val="245984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158E08-6808-4883-8D08-BDE46693BE0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C9B6C89E-B039-4C94-B542-948014655E69}"/>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CF7E3AA-5095-4C96-B598-0F77042F86DA}"/>
              </a:ext>
            </a:extLst>
          </p:cNvPr>
          <p:cNvPicPr>
            <a:picLocks noChangeAspect="1"/>
          </p:cNvPicPr>
          <p:nvPr/>
        </p:nvPicPr>
        <p:blipFill>
          <a:blip r:embed="rId2">
            <a:grayscl/>
          </a:blip>
          <a:stretch>
            <a:fillRect/>
          </a:stretch>
        </p:blipFill>
        <p:spPr>
          <a:xfrm>
            <a:off x="0" y="0"/>
            <a:ext cx="9143999" cy="6858000"/>
          </a:xfrm>
          <a:prstGeom prst="rect">
            <a:avLst/>
          </a:prstGeom>
        </p:spPr>
      </p:pic>
      <p:sp>
        <p:nvSpPr>
          <p:cNvPr id="7" name="Rectangle 6">
            <a:extLst>
              <a:ext uri="{FF2B5EF4-FFF2-40B4-BE49-F238E27FC236}">
                <a16:creationId xmlns:a16="http://schemas.microsoft.com/office/drawing/2014/main" id="{782E883B-E848-47AD-BB0D-2FEFE2D2B61E}"/>
              </a:ext>
            </a:extLst>
          </p:cNvPr>
          <p:cNvSpPr/>
          <p:nvPr/>
        </p:nvSpPr>
        <p:spPr>
          <a:xfrm>
            <a:off x="76200" y="5766137"/>
            <a:ext cx="2362200" cy="1015663"/>
          </a:xfrm>
          <a:prstGeom prst="rect">
            <a:avLst/>
          </a:prstGeom>
        </p:spPr>
        <p:txBody>
          <a:bodyPr wrap="square">
            <a:spAutoFit/>
          </a:bodyPr>
          <a:lstStyle/>
          <a:p>
            <a:r>
              <a:rPr lang="en-US" sz="1000" b="0" dirty="0">
                <a:solidFill>
                  <a:schemeClr val="tx1"/>
                </a:solidFill>
                <a:latin typeface="arial" panose="020B0604020202020204" pitchFamily="34" charset="0"/>
              </a:rPr>
              <a:t>Dato V, Wagner MM, </a:t>
            </a:r>
            <a:r>
              <a:rPr lang="en-US" sz="1000" b="0" dirty="0" err="1">
                <a:solidFill>
                  <a:schemeClr val="tx1"/>
                </a:solidFill>
                <a:latin typeface="arial" panose="020B0604020202020204" pitchFamily="34" charset="0"/>
              </a:rPr>
              <a:t>Fapohunda</a:t>
            </a:r>
            <a:r>
              <a:rPr lang="en-US" sz="1000" b="0" dirty="0">
                <a:solidFill>
                  <a:schemeClr val="tx1"/>
                </a:solidFill>
                <a:latin typeface="arial" panose="020B0604020202020204" pitchFamily="34" charset="0"/>
              </a:rPr>
              <a:t> A. How outbreaks of infectious disease are detected: a review of surveillance systems and outbreaks. </a:t>
            </a:r>
            <a:r>
              <a:rPr lang="en-US" sz="1000" b="0" i="1" dirty="0">
                <a:solidFill>
                  <a:schemeClr val="tx1"/>
                </a:solidFill>
                <a:latin typeface="arial" panose="020B0604020202020204" pitchFamily="34" charset="0"/>
              </a:rPr>
              <a:t>Public Health Rep</a:t>
            </a:r>
            <a:r>
              <a:rPr lang="en-US" sz="1000" b="0" dirty="0">
                <a:solidFill>
                  <a:schemeClr val="tx1"/>
                </a:solidFill>
                <a:latin typeface="arial" panose="020B0604020202020204" pitchFamily="34" charset="0"/>
              </a:rPr>
              <a:t>. 2004;119(5):464-471. doi:10.1016/j.phr.2004.07.003</a:t>
            </a:r>
            <a:endParaRPr lang="en-US" sz="1000" dirty="0">
              <a:solidFill>
                <a:schemeClr val="tx1"/>
              </a:solidFill>
            </a:endParaRPr>
          </a:p>
        </p:txBody>
      </p:sp>
    </p:spTree>
    <p:extLst>
      <p:ext uri="{BB962C8B-B14F-4D97-AF65-F5344CB8AC3E}">
        <p14:creationId xmlns:p14="http://schemas.microsoft.com/office/powerpoint/2010/main" val="1867946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51EE-9E59-4C7F-9CB4-9901A36D73BB}"/>
              </a:ext>
            </a:extLst>
          </p:cNvPr>
          <p:cNvSpPr>
            <a:spLocks noGrp="1"/>
          </p:cNvSpPr>
          <p:nvPr>
            <p:ph type="title"/>
          </p:nvPr>
        </p:nvSpPr>
        <p:spPr/>
        <p:txBody>
          <a:bodyPr/>
          <a:lstStyle/>
          <a:p>
            <a:r>
              <a:rPr lang="en-US" dirty="0"/>
              <a:t>His – and your – thoughts </a:t>
            </a:r>
          </a:p>
        </p:txBody>
      </p:sp>
      <p:sp>
        <p:nvSpPr>
          <p:cNvPr id="3" name="Content Placeholder 2">
            <a:extLst>
              <a:ext uri="{FF2B5EF4-FFF2-40B4-BE49-F238E27FC236}">
                <a16:creationId xmlns:a16="http://schemas.microsoft.com/office/drawing/2014/main" id="{52832AD4-3535-4F79-9911-A1594AD4A915}"/>
              </a:ext>
            </a:extLst>
          </p:cNvPr>
          <p:cNvSpPr>
            <a:spLocks noGrp="1"/>
          </p:cNvSpPr>
          <p:nvPr>
            <p:ph idx="1"/>
          </p:nvPr>
        </p:nvSpPr>
        <p:spPr>
          <a:xfrm>
            <a:off x="228600" y="1676400"/>
            <a:ext cx="8686800" cy="3733800"/>
          </a:xfrm>
        </p:spPr>
        <p:txBody>
          <a:bodyPr/>
          <a:lstStyle/>
          <a:p>
            <a:pPr>
              <a:buFont typeface="Arial" panose="020B0604020202020204" pitchFamily="34" charset="0"/>
              <a:buChar char="•"/>
            </a:pPr>
            <a:r>
              <a:rPr lang="en-US" sz="2000" dirty="0"/>
              <a:t>Are UB’s plans ‘fantasy documents based on magical thinking?’</a:t>
            </a:r>
          </a:p>
          <a:p>
            <a:pPr>
              <a:buFont typeface="Arial" panose="020B0604020202020204" pitchFamily="34" charset="0"/>
              <a:buChar char="•"/>
            </a:pPr>
            <a:r>
              <a:rPr lang="en-US" sz="2000" dirty="0"/>
              <a:t>What do the plans require us to do?</a:t>
            </a:r>
          </a:p>
          <a:p>
            <a:pPr>
              <a:buFont typeface="Arial" panose="020B0604020202020204" pitchFamily="34" charset="0"/>
              <a:buChar char="•"/>
            </a:pPr>
            <a:r>
              <a:rPr lang="en-US" sz="2000" dirty="0"/>
              <a:t>Are the plans successful?</a:t>
            </a:r>
          </a:p>
          <a:p>
            <a:pPr lvl="1">
              <a:buFont typeface="Arial" panose="020B0604020202020204" pitchFamily="34" charset="0"/>
              <a:buChar char="•"/>
            </a:pPr>
            <a:r>
              <a:rPr lang="en-US" sz="2000" dirty="0"/>
              <a:t>… because the rules are followed?</a:t>
            </a:r>
          </a:p>
          <a:p>
            <a:pPr lvl="1">
              <a:buFont typeface="Arial" panose="020B0604020202020204" pitchFamily="34" charset="0"/>
              <a:buChar char="•"/>
            </a:pPr>
            <a:r>
              <a:rPr lang="en-US" sz="2000" dirty="0"/>
              <a:t>… despite the rules not being followed?</a:t>
            </a:r>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marL="457200" lvl="1" indent="0">
              <a:buNone/>
            </a:pPr>
            <a:r>
              <a:rPr lang="en-US" sz="2000" dirty="0">
                <a:hlinkClick r:id="rId2"/>
              </a:rPr>
              <a:t>https://www.sapiens.org/column/conflicted/will-u-s-university-students-spread-covid-19/</a:t>
            </a:r>
            <a:r>
              <a:rPr lang="en-US" sz="2000" dirty="0"/>
              <a:t> </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5E4C0641-42F7-45D5-ADD5-F9D92A8403F6}"/>
              </a:ext>
            </a:extLst>
          </p:cNvPr>
          <p:cNvSpPr>
            <a:spLocks noGrp="1"/>
          </p:cNvSpPr>
          <p:nvPr>
            <p:ph type="sldNum" sz="quarter" idx="4"/>
          </p:nvPr>
        </p:nvSpPr>
        <p:spPr/>
        <p:txBody>
          <a:bodyPr/>
          <a:lstStyle/>
          <a:p>
            <a:fld id="{90E28097-5348-46F4-A68E-6A0338650D1F}" type="slidenum">
              <a:rPr lang="en-US" smtClean="0"/>
              <a:pPr/>
              <a:t>30</a:t>
            </a:fld>
            <a:endParaRPr lang="en-US"/>
          </a:p>
        </p:txBody>
      </p:sp>
    </p:spTree>
    <p:extLst>
      <p:ext uri="{BB962C8B-B14F-4D97-AF65-F5344CB8AC3E}">
        <p14:creationId xmlns:p14="http://schemas.microsoft.com/office/powerpoint/2010/main" val="123399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7BC1-1A12-4EBF-A262-FABA2FC682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955D67-A533-450F-93B6-C857B5B66D3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9C949E6-8C5F-400A-90EC-DE1ECA66A8DD}"/>
              </a:ext>
            </a:extLst>
          </p:cNvPr>
          <p:cNvSpPr>
            <a:spLocks noGrp="1"/>
          </p:cNvSpPr>
          <p:nvPr>
            <p:ph type="sldNum" sz="quarter" idx="4"/>
          </p:nvPr>
        </p:nvSpPr>
        <p:spPr/>
        <p:txBody>
          <a:bodyPr/>
          <a:lstStyle/>
          <a:p>
            <a:fld id="{90E28097-5348-46F4-A68E-6A0338650D1F}" type="slidenum">
              <a:rPr lang="en-US" smtClean="0"/>
              <a:pPr/>
              <a:t>4</a:t>
            </a:fld>
            <a:endParaRPr lang="en-US"/>
          </a:p>
        </p:txBody>
      </p:sp>
      <p:pic>
        <p:nvPicPr>
          <p:cNvPr id="5" name="Picture 4">
            <a:extLst>
              <a:ext uri="{FF2B5EF4-FFF2-40B4-BE49-F238E27FC236}">
                <a16:creationId xmlns:a16="http://schemas.microsoft.com/office/drawing/2014/main" id="{92EB3B48-8249-49ED-BF72-590A14953702}"/>
              </a:ext>
            </a:extLst>
          </p:cNvPr>
          <p:cNvPicPr>
            <a:picLocks noChangeAspect="1"/>
          </p:cNvPicPr>
          <p:nvPr/>
        </p:nvPicPr>
        <p:blipFill>
          <a:blip r:embed="rId2"/>
          <a:stretch>
            <a:fillRect/>
          </a:stretch>
        </p:blipFill>
        <p:spPr>
          <a:xfrm>
            <a:off x="0" y="527538"/>
            <a:ext cx="9144000" cy="6330462"/>
          </a:xfrm>
          <a:prstGeom prst="rect">
            <a:avLst/>
          </a:prstGeom>
        </p:spPr>
      </p:pic>
      <p:sp>
        <p:nvSpPr>
          <p:cNvPr id="6" name="Rectangle 5">
            <a:extLst>
              <a:ext uri="{FF2B5EF4-FFF2-40B4-BE49-F238E27FC236}">
                <a16:creationId xmlns:a16="http://schemas.microsoft.com/office/drawing/2014/main" id="{5AFED301-1C11-4811-9CE4-6DFD748FA11F}"/>
              </a:ext>
            </a:extLst>
          </p:cNvPr>
          <p:cNvSpPr/>
          <p:nvPr/>
        </p:nvSpPr>
        <p:spPr>
          <a:xfrm>
            <a:off x="2667000" y="6581001"/>
            <a:ext cx="4267200" cy="276999"/>
          </a:xfrm>
          <a:prstGeom prst="rect">
            <a:avLst/>
          </a:prstGeom>
        </p:spPr>
        <p:txBody>
          <a:bodyPr wrap="square">
            <a:spAutoFit/>
          </a:bodyPr>
          <a:lstStyle/>
          <a:p>
            <a:r>
              <a:rPr lang="en-US" sz="1200" b="0" dirty="0">
                <a:solidFill>
                  <a:schemeClr val="tx1"/>
                </a:solidFill>
              </a:rPr>
              <a:t>https://www.ncbi.nlm.nih.gov/pmc/articles/PMC1497658/</a:t>
            </a:r>
          </a:p>
        </p:txBody>
      </p:sp>
    </p:spTree>
    <p:extLst>
      <p:ext uri="{BB962C8B-B14F-4D97-AF65-F5344CB8AC3E}">
        <p14:creationId xmlns:p14="http://schemas.microsoft.com/office/powerpoint/2010/main" val="80992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780D-E34C-4E54-9137-EEC9535741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8B53B5-CED9-4367-83A6-0A12AFB9FD7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D073631-3E71-45C3-9DB3-6CA949ED48E4}"/>
              </a:ext>
            </a:extLst>
          </p:cNvPr>
          <p:cNvSpPr>
            <a:spLocks noGrp="1"/>
          </p:cNvSpPr>
          <p:nvPr>
            <p:ph type="sldNum" sz="quarter" idx="4"/>
          </p:nvPr>
        </p:nvSpPr>
        <p:spPr/>
        <p:txBody>
          <a:bodyPr/>
          <a:lstStyle/>
          <a:p>
            <a:fld id="{90E28097-5348-46F4-A68E-6A0338650D1F}" type="slidenum">
              <a:rPr lang="en-US" smtClean="0"/>
              <a:pPr/>
              <a:t>5</a:t>
            </a:fld>
            <a:endParaRPr lang="en-US"/>
          </a:p>
        </p:txBody>
      </p:sp>
      <p:pic>
        <p:nvPicPr>
          <p:cNvPr id="5" name="Picture 4">
            <a:extLst>
              <a:ext uri="{FF2B5EF4-FFF2-40B4-BE49-F238E27FC236}">
                <a16:creationId xmlns:a16="http://schemas.microsoft.com/office/drawing/2014/main" id="{BAECE402-6C27-4F20-A472-936A6B00CB4C}"/>
              </a:ext>
            </a:extLst>
          </p:cNvPr>
          <p:cNvPicPr>
            <a:picLocks noChangeAspect="1"/>
          </p:cNvPicPr>
          <p:nvPr/>
        </p:nvPicPr>
        <p:blipFill>
          <a:blip r:embed="rId2"/>
          <a:stretch>
            <a:fillRect/>
          </a:stretch>
        </p:blipFill>
        <p:spPr>
          <a:xfrm>
            <a:off x="0" y="609600"/>
            <a:ext cx="9144000" cy="6248400"/>
          </a:xfrm>
          <a:prstGeom prst="rect">
            <a:avLst/>
          </a:prstGeom>
        </p:spPr>
      </p:pic>
      <p:sp>
        <p:nvSpPr>
          <p:cNvPr id="6" name="Rectangle 5">
            <a:extLst>
              <a:ext uri="{FF2B5EF4-FFF2-40B4-BE49-F238E27FC236}">
                <a16:creationId xmlns:a16="http://schemas.microsoft.com/office/drawing/2014/main" id="{8B6F6FB7-DAF9-46A5-9AF0-78A2FF2D6C10}"/>
              </a:ext>
            </a:extLst>
          </p:cNvPr>
          <p:cNvSpPr/>
          <p:nvPr/>
        </p:nvSpPr>
        <p:spPr>
          <a:xfrm>
            <a:off x="23946" y="1024058"/>
            <a:ext cx="5157654" cy="584775"/>
          </a:xfrm>
          <a:prstGeom prst="rect">
            <a:avLst/>
          </a:prstGeom>
        </p:spPr>
        <p:txBody>
          <a:bodyPr wrap="square">
            <a:spAutoFit/>
          </a:bodyPr>
          <a:lstStyle/>
          <a:p>
            <a:r>
              <a:rPr lang="en-US" dirty="0">
                <a:hlinkClick r:id="rId3"/>
              </a:rPr>
              <a:t>https://wwwn.cdc.gov/nndss/</a:t>
            </a:r>
            <a:r>
              <a:rPr lang="en-US" dirty="0"/>
              <a:t> </a:t>
            </a:r>
          </a:p>
        </p:txBody>
      </p:sp>
    </p:spTree>
    <p:extLst>
      <p:ext uri="{BB962C8B-B14F-4D97-AF65-F5344CB8AC3E}">
        <p14:creationId xmlns:p14="http://schemas.microsoft.com/office/powerpoint/2010/main" val="43569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2" descr="https://treat-nmd.org/wp-content/uploads/2019/03/uncategorized-RegistriesWhat.png">
            <a:extLst>
              <a:ext uri="{FF2B5EF4-FFF2-40B4-BE49-F238E27FC236}">
                <a16:creationId xmlns:a16="http://schemas.microsoft.com/office/drawing/2014/main" id="{A41233C4-4CCC-4C9B-9C55-55644E997D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46" y="651278"/>
            <a:ext cx="9126754" cy="6209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752668-94A5-417A-8551-CFDB3BD6BB21}"/>
              </a:ext>
            </a:extLst>
          </p:cNvPr>
          <p:cNvSpPr>
            <a:spLocks noGrp="1"/>
          </p:cNvSpPr>
          <p:nvPr>
            <p:ph type="title"/>
          </p:nvPr>
        </p:nvSpPr>
        <p:spPr>
          <a:xfrm>
            <a:off x="255058" y="838200"/>
            <a:ext cx="8686800" cy="762000"/>
          </a:xfrm>
        </p:spPr>
        <p:txBody>
          <a:bodyPr/>
          <a:lstStyle/>
          <a:p>
            <a:r>
              <a:rPr lang="en-US" dirty="0">
                <a:solidFill>
                  <a:schemeClr val="tx1"/>
                </a:solidFill>
              </a:rPr>
              <a:t>Disease registries</a:t>
            </a:r>
            <a:br>
              <a:rPr lang="en-US" dirty="0">
                <a:solidFill>
                  <a:schemeClr val="tx1"/>
                </a:solidFill>
              </a:rPr>
            </a:br>
            <a:r>
              <a:rPr lang="en-US" dirty="0">
                <a:solidFill>
                  <a:schemeClr val="tx1"/>
                </a:solidFill>
              </a:rPr>
              <a:t>a different story</a:t>
            </a:r>
          </a:p>
        </p:txBody>
      </p:sp>
      <p:sp>
        <p:nvSpPr>
          <p:cNvPr id="4" name="Slide Number Placeholder 3">
            <a:extLst>
              <a:ext uri="{FF2B5EF4-FFF2-40B4-BE49-F238E27FC236}">
                <a16:creationId xmlns:a16="http://schemas.microsoft.com/office/drawing/2014/main" id="{F9129783-B7FE-4636-8463-5F83DF9F980F}"/>
              </a:ext>
            </a:extLst>
          </p:cNvPr>
          <p:cNvSpPr>
            <a:spLocks noGrp="1"/>
          </p:cNvSpPr>
          <p:nvPr>
            <p:ph type="sldNum" sz="quarter" idx="4"/>
          </p:nvPr>
        </p:nvSpPr>
        <p:spPr/>
        <p:txBody>
          <a:bodyPr/>
          <a:lstStyle/>
          <a:p>
            <a:fld id="{90E28097-5348-46F4-A68E-6A0338650D1F}" type="slidenum">
              <a:rPr lang="en-US" smtClean="0"/>
              <a:pPr/>
              <a:t>6</a:t>
            </a:fld>
            <a:endParaRPr lang="en-US"/>
          </a:p>
        </p:txBody>
      </p:sp>
      <p:sp>
        <p:nvSpPr>
          <p:cNvPr id="5" name="Rectangle 4">
            <a:extLst>
              <a:ext uri="{FF2B5EF4-FFF2-40B4-BE49-F238E27FC236}">
                <a16:creationId xmlns:a16="http://schemas.microsoft.com/office/drawing/2014/main" id="{A4E45DCC-FCF9-48EC-90F0-E2FB0DC65D27}"/>
              </a:ext>
            </a:extLst>
          </p:cNvPr>
          <p:cNvSpPr/>
          <p:nvPr/>
        </p:nvSpPr>
        <p:spPr>
          <a:xfrm>
            <a:off x="6477000" y="381000"/>
            <a:ext cx="2667000" cy="261610"/>
          </a:xfrm>
          <a:prstGeom prst="rect">
            <a:avLst/>
          </a:prstGeom>
        </p:spPr>
        <p:txBody>
          <a:bodyPr wrap="square">
            <a:spAutoFit/>
          </a:bodyPr>
          <a:lstStyle/>
          <a:p>
            <a:r>
              <a:rPr lang="en-US" sz="1100" dirty="0">
                <a:solidFill>
                  <a:schemeClr val="bg1"/>
                </a:solidFill>
              </a:rPr>
              <a:t>https://treat-nmd.org/patient-registries/</a:t>
            </a:r>
          </a:p>
        </p:txBody>
      </p:sp>
    </p:spTree>
    <p:extLst>
      <p:ext uri="{BB962C8B-B14F-4D97-AF65-F5344CB8AC3E}">
        <p14:creationId xmlns:p14="http://schemas.microsoft.com/office/powerpoint/2010/main" val="342828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BA33-9FEF-4A77-B6DC-E43810A21B17}"/>
              </a:ext>
            </a:extLst>
          </p:cNvPr>
          <p:cNvSpPr>
            <a:spLocks noGrp="1"/>
          </p:cNvSpPr>
          <p:nvPr>
            <p:ph type="title"/>
          </p:nvPr>
        </p:nvSpPr>
        <p:spPr/>
        <p:txBody>
          <a:bodyPr/>
          <a:lstStyle/>
          <a:p>
            <a:r>
              <a:rPr lang="en-US" dirty="0"/>
              <a:t>Initial reporters of outbreak to CDC</a:t>
            </a:r>
          </a:p>
        </p:txBody>
      </p:sp>
      <p:sp>
        <p:nvSpPr>
          <p:cNvPr id="3" name="Content Placeholder 2">
            <a:extLst>
              <a:ext uri="{FF2B5EF4-FFF2-40B4-BE49-F238E27FC236}">
                <a16:creationId xmlns:a16="http://schemas.microsoft.com/office/drawing/2014/main" id="{EBA51D87-F0B8-4867-8A3F-EA149E58D2F7}"/>
              </a:ext>
            </a:extLst>
          </p:cNvPr>
          <p:cNvSpPr>
            <a:spLocks noGrp="1"/>
          </p:cNvSpPr>
          <p:nvPr>
            <p:ph idx="1"/>
          </p:nvPr>
        </p:nvSpPr>
        <p:spPr/>
        <p:txBody>
          <a:bodyPr/>
          <a:lstStyle/>
          <a:p>
            <a:pPr>
              <a:buFont typeface="Arial" panose="020B0604020202020204" pitchFamily="34" charset="0"/>
              <a:buChar char="•"/>
            </a:pPr>
            <a:r>
              <a:rPr lang="en-US" dirty="0"/>
              <a:t>health care providers (24.6%), </a:t>
            </a:r>
          </a:p>
          <a:p>
            <a:pPr>
              <a:buFont typeface="Arial" panose="020B0604020202020204" pitchFamily="34" charset="0"/>
              <a:buChar char="•"/>
            </a:pPr>
            <a:r>
              <a:rPr lang="en-US" dirty="0"/>
              <a:t>infection control practitioners (11.7%), </a:t>
            </a:r>
          </a:p>
          <a:p>
            <a:pPr>
              <a:buFont typeface="Arial" panose="020B0604020202020204" pitchFamily="34" charset="0"/>
              <a:buChar char="•"/>
            </a:pPr>
            <a:r>
              <a:rPr lang="en-US" dirty="0"/>
              <a:t>Health departments (30.5%), </a:t>
            </a:r>
          </a:p>
          <a:p>
            <a:pPr>
              <a:buFont typeface="Arial" panose="020B0604020202020204" pitchFamily="34" charset="0"/>
              <a:buChar char="•"/>
            </a:pPr>
            <a:r>
              <a:rPr lang="en-US" dirty="0"/>
              <a:t>existing surveillance systems (5.0%),</a:t>
            </a:r>
          </a:p>
          <a:p>
            <a:pPr>
              <a:buFont typeface="Arial" panose="020B0604020202020204" pitchFamily="34" charset="0"/>
              <a:buChar char="•"/>
            </a:pPr>
            <a:r>
              <a:rPr lang="en-US" dirty="0"/>
              <a:t>foreign ministries of health (2.7%), </a:t>
            </a:r>
          </a:p>
          <a:p>
            <a:pPr>
              <a:buFont typeface="Arial" panose="020B0604020202020204" pitchFamily="34" charset="0"/>
              <a:buChar char="•"/>
            </a:pPr>
            <a:r>
              <a:rPr lang="en-US" dirty="0"/>
              <a:t>nongovernmental organizations (2.0%), </a:t>
            </a:r>
          </a:p>
          <a:p>
            <a:pPr>
              <a:buFont typeface="Arial" panose="020B0604020202020204" pitchFamily="34" charset="0"/>
              <a:buChar char="•"/>
            </a:pPr>
            <a:r>
              <a:rPr lang="en-US" dirty="0"/>
              <a:t>the WHO (1.5%) </a:t>
            </a:r>
          </a:p>
          <a:p>
            <a:pPr>
              <a:buFont typeface="Arial" panose="020B0604020202020204" pitchFamily="34" charset="0"/>
              <a:buChar char="•"/>
            </a:pPr>
            <a:r>
              <a:rPr lang="en-US" dirty="0"/>
              <a:t>the Indian Health Service (1.1%).</a:t>
            </a:r>
          </a:p>
        </p:txBody>
      </p:sp>
      <p:sp>
        <p:nvSpPr>
          <p:cNvPr id="4" name="Slide Number Placeholder 3">
            <a:extLst>
              <a:ext uri="{FF2B5EF4-FFF2-40B4-BE49-F238E27FC236}">
                <a16:creationId xmlns:a16="http://schemas.microsoft.com/office/drawing/2014/main" id="{EE9389B1-E904-47F8-821D-2D8887CFEA54}"/>
              </a:ext>
            </a:extLst>
          </p:cNvPr>
          <p:cNvSpPr>
            <a:spLocks noGrp="1"/>
          </p:cNvSpPr>
          <p:nvPr>
            <p:ph type="sldNum" sz="quarter" idx="4"/>
          </p:nvPr>
        </p:nvSpPr>
        <p:spPr/>
        <p:txBody>
          <a:bodyPr/>
          <a:lstStyle/>
          <a:p>
            <a:fld id="{90E28097-5348-46F4-A68E-6A0338650D1F}" type="slidenum">
              <a:rPr lang="en-US" smtClean="0"/>
              <a:pPr/>
              <a:t>7</a:t>
            </a:fld>
            <a:endParaRPr lang="en-US"/>
          </a:p>
        </p:txBody>
      </p:sp>
      <p:sp>
        <p:nvSpPr>
          <p:cNvPr id="5" name="Rectangle 4">
            <a:extLst>
              <a:ext uri="{FF2B5EF4-FFF2-40B4-BE49-F238E27FC236}">
                <a16:creationId xmlns:a16="http://schemas.microsoft.com/office/drawing/2014/main" id="{864A66BB-0B38-45E0-8DBD-629B4D297DE0}"/>
              </a:ext>
            </a:extLst>
          </p:cNvPr>
          <p:cNvSpPr/>
          <p:nvPr/>
        </p:nvSpPr>
        <p:spPr>
          <a:xfrm>
            <a:off x="2895600" y="5966936"/>
            <a:ext cx="6248400" cy="738664"/>
          </a:xfrm>
          <a:prstGeom prst="rect">
            <a:avLst/>
          </a:prstGeom>
        </p:spPr>
        <p:txBody>
          <a:bodyPr wrap="square">
            <a:spAutoFit/>
          </a:bodyPr>
          <a:lstStyle/>
          <a:p>
            <a:pPr algn="r"/>
            <a:r>
              <a:rPr lang="en-US" sz="1400" b="0" dirty="0">
                <a:solidFill>
                  <a:schemeClr val="bg1"/>
                </a:solidFill>
              </a:rPr>
              <a:t>Ashford DA, Kaiser RM, Bales ME, </a:t>
            </a:r>
            <a:r>
              <a:rPr lang="en-US" sz="1400" b="0" dirty="0" err="1">
                <a:solidFill>
                  <a:schemeClr val="bg1"/>
                </a:solidFill>
              </a:rPr>
              <a:t>Shutt</a:t>
            </a:r>
            <a:r>
              <a:rPr lang="en-US" sz="1400" b="0" dirty="0">
                <a:solidFill>
                  <a:schemeClr val="bg1"/>
                </a:solidFill>
              </a:rPr>
              <a:t> K, </a:t>
            </a:r>
            <a:r>
              <a:rPr lang="en-US" sz="1400" b="0" dirty="0" err="1">
                <a:solidFill>
                  <a:schemeClr val="bg1"/>
                </a:solidFill>
              </a:rPr>
              <a:t>Patrawalla</a:t>
            </a:r>
            <a:r>
              <a:rPr lang="en-US" sz="1400" b="0" dirty="0">
                <a:solidFill>
                  <a:schemeClr val="bg1"/>
                </a:solidFill>
              </a:rPr>
              <a:t> A, </a:t>
            </a:r>
            <a:r>
              <a:rPr lang="en-US" sz="1400" b="0" dirty="0" err="1">
                <a:solidFill>
                  <a:schemeClr val="bg1"/>
                </a:solidFill>
              </a:rPr>
              <a:t>McShan</a:t>
            </a:r>
            <a:r>
              <a:rPr lang="en-US" sz="1400" b="0" dirty="0">
                <a:solidFill>
                  <a:schemeClr val="bg1"/>
                </a:solidFill>
              </a:rPr>
              <a:t> A, et al. Planning against biological terrorism: lessons from outbreak investigations. </a:t>
            </a:r>
          </a:p>
          <a:p>
            <a:pPr algn="r"/>
            <a:r>
              <a:rPr lang="en-US" sz="1400" b="0" dirty="0" err="1">
                <a:solidFill>
                  <a:schemeClr val="bg1"/>
                </a:solidFill>
              </a:rPr>
              <a:t>Emerg</a:t>
            </a:r>
            <a:r>
              <a:rPr lang="en-US" sz="1400" b="0" dirty="0">
                <a:solidFill>
                  <a:schemeClr val="bg1"/>
                </a:solidFill>
              </a:rPr>
              <a:t> Infect Dis 2003;9:515-9.</a:t>
            </a:r>
          </a:p>
        </p:txBody>
      </p:sp>
    </p:spTree>
    <p:extLst>
      <p:ext uri="{BB962C8B-B14F-4D97-AF65-F5344CB8AC3E}">
        <p14:creationId xmlns:p14="http://schemas.microsoft.com/office/powerpoint/2010/main" val="164899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7A80-2A61-4D9F-82BF-C1A2D488F803}"/>
              </a:ext>
            </a:extLst>
          </p:cNvPr>
          <p:cNvSpPr>
            <a:spLocks noGrp="1"/>
          </p:cNvSpPr>
          <p:nvPr>
            <p:ph type="title"/>
          </p:nvPr>
        </p:nvSpPr>
        <p:spPr/>
        <p:txBody>
          <a:bodyPr/>
          <a:lstStyle/>
          <a:p>
            <a:r>
              <a:rPr lang="en-US" dirty="0"/>
              <a:t>Study conclusions (2003)</a:t>
            </a:r>
          </a:p>
        </p:txBody>
      </p:sp>
      <p:sp>
        <p:nvSpPr>
          <p:cNvPr id="3" name="Content Placeholder 2">
            <a:extLst>
              <a:ext uri="{FF2B5EF4-FFF2-40B4-BE49-F238E27FC236}">
                <a16:creationId xmlns:a16="http://schemas.microsoft.com/office/drawing/2014/main" id="{FBBCC084-BB02-45A2-815C-CF10BDC08C0A}"/>
              </a:ext>
            </a:extLst>
          </p:cNvPr>
          <p:cNvSpPr>
            <a:spLocks noGrp="1"/>
          </p:cNvSpPr>
          <p:nvPr>
            <p:ph idx="1"/>
          </p:nvPr>
        </p:nvSpPr>
        <p:spPr/>
        <p:txBody>
          <a:bodyPr/>
          <a:lstStyle/>
          <a:p>
            <a:pPr>
              <a:buFont typeface="Arial" panose="020B0604020202020204" pitchFamily="34" charset="0"/>
              <a:buChar char="•"/>
            </a:pPr>
            <a:r>
              <a:rPr lang="en-US" dirty="0"/>
              <a:t>the current system detects outbreaks in diverse ways,</a:t>
            </a:r>
          </a:p>
          <a:p>
            <a:pPr>
              <a:buFont typeface="Arial" panose="020B0604020202020204" pitchFamily="34" charset="0"/>
              <a:buChar char="•"/>
            </a:pPr>
            <a:r>
              <a:rPr lang="en-US" dirty="0"/>
              <a:t>many outbreaks are first detected by individuals outside of “formal” surveillance systems, </a:t>
            </a:r>
          </a:p>
          <a:p>
            <a:pPr>
              <a:buFont typeface="Arial" panose="020B0604020202020204" pitchFamily="34" charset="0"/>
              <a:buChar char="•"/>
            </a:pPr>
            <a:r>
              <a:rPr lang="en-US" dirty="0"/>
              <a:t>many outbreaks are detected after very long delays (exceeding weeks to months).</a:t>
            </a:r>
          </a:p>
          <a:p>
            <a:pPr>
              <a:buFont typeface="Arial" panose="020B0604020202020204" pitchFamily="34" charset="0"/>
              <a:buChar char="•"/>
            </a:pPr>
            <a:r>
              <a:rPr lang="en-US" dirty="0"/>
              <a:t>Newly emerging infections present special challenges because they cannot be added as reportable diseases or routinely studied in specialized networks until after they are first detected. </a:t>
            </a:r>
          </a:p>
          <a:p>
            <a:pPr>
              <a:buFont typeface="Arial" panose="020B0604020202020204" pitchFamily="34" charset="0"/>
              <a:buChar char="•"/>
            </a:pPr>
            <a:r>
              <a:rPr lang="en-US" dirty="0"/>
              <a:t>It is not a surprise that astute individuals have played the major role in the detection of emerging infections.</a:t>
            </a:r>
          </a:p>
        </p:txBody>
      </p:sp>
      <p:sp>
        <p:nvSpPr>
          <p:cNvPr id="4" name="Slide Number Placeholder 3">
            <a:extLst>
              <a:ext uri="{FF2B5EF4-FFF2-40B4-BE49-F238E27FC236}">
                <a16:creationId xmlns:a16="http://schemas.microsoft.com/office/drawing/2014/main" id="{C35A849C-FA7E-4DA5-BB3B-4C40B83457B3}"/>
              </a:ext>
            </a:extLst>
          </p:cNvPr>
          <p:cNvSpPr>
            <a:spLocks noGrp="1"/>
          </p:cNvSpPr>
          <p:nvPr>
            <p:ph type="sldNum" sz="quarter" idx="4"/>
          </p:nvPr>
        </p:nvSpPr>
        <p:spPr/>
        <p:txBody>
          <a:bodyPr/>
          <a:lstStyle/>
          <a:p>
            <a:fld id="{90E28097-5348-46F4-A68E-6A0338650D1F}" type="slidenum">
              <a:rPr lang="en-US" smtClean="0"/>
              <a:pPr/>
              <a:t>8</a:t>
            </a:fld>
            <a:endParaRPr lang="en-US"/>
          </a:p>
        </p:txBody>
      </p:sp>
      <p:sp>
        <p:nvSpPr>
          <p:cNvPr id="5" name="Rectangle 4">
            <a:extLst>
              <a:ext uri="{FF2B5EF4-FFF2-40B4-BE49-F238E27FC236}">
                <a16:creationId xmlns:a16="http://schemas.microsoft.com/office/drawing/2014/main" id="{C6EB6ABE-1F9E-4D96-B6E0-A8502D9D2164}"/>
              </a:ext>
            </a:extLst>
          </p:cNvPr>
          <p:cNvSpPr/>
          <p:nvPr/>
        </p:nvSpPr>
        <p:spPr>
          <a:xfrm>
            <a:off x="4876800" y="6500134"/>
            <a:ext cx="4267200" cy="276999"/>
          </a:xfrm>
          <a:prstGeom prst="rect">
            <a:avLst/>
          </a:prstGeom>
        </p:spPr>
        <p:txBody>
          <a:bodyPr wrap="square">
            <a:spAutoFit/>
          </a:bodyPr>
          <a:lstStyle/>
          <a:p>
            <a:r>
              <a:rPr lang="en-US" sz="1200" b="0" dirty="0">
                <a:solidFill>
                  <a:schemeClr val="bg1"/>
                </a:solidFill>
              </a:rPr>
              <a:t>https://www.ncbi.nlm.nih.gov/pmc/articles/PMC1497658/</a:t>
            </a:r>
          </a:p>
        </p:txBody>
      </p:sp>
    </p:spTree>
    <p:extLst>
      <p:ext uri="{BB962C8B-B14F-4D97-AF65-F5344CB8AC3E}">
        <p14:creationId xmlns:p14="http://schemas.microsoft.com/office/powerpoint/2010/main" val="42211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6DD8-95EC-473D-ABFB-717A65666D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C2DDB2-4BBA-440C-B358-511845A2FAA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A430263-A634-4D72-8957-C999DE511517}"/>
              </a:ext>
            </a:extLst>
          </p:cNvPr>
          <p:cNvSpPr>
            <a:spLocks noGrp="1"/>
          </p:cNvSpPr>
          <p:nvPr>
            <p:ph type="sldNum" sz="quarter" idx="4"/>
          </p:nvPr>
        </p:nvSpPr>
        <p:spPr/>
        <p:txBody>
          <a:bodyPr/>
          <a:lstStyle/>
          <a:p>
            <a:fld id="{90E28097-5348-46F4-A68E-6A0338650D1F}" type="slidenum">
              <a:rPr lang="en-US" smtClean="0"/>
              <a:pPr/>
              <a:t>9</a:t>
            </a:fld>
            <a:endParaRPr lang="en-US"/>
          </a:p>
        </p:txBody>
      </p:sp>
      <p:pic>
        <p:nvPicPr>
          <p:cNvPr id="5" name="Picture 4">
            <a:extLst>
              <a:ext uri="{FF2B5EF4-FFF2-40B4-BE49-F238E27FC236}">
                <a16:creationId xmlns:a16="http://schemas.microsoft.com/office/drawing/2014/main" id="{13CE29FE-C6CE-4DF1-AE56-6A24773570AD}"/>
              </a:ext>
            </a:extLst>
          </p:cNvPr>
          <p:cNvPicPr>
            <a:picLocks noChangeAspect="1"/>
          </p:cNvPicPr>
          <p:nvPr/>
        </p:nvPicPr>
        <p:blipFill>
          <a:blip r:embed="rId2"/>
          <a:stretch>
            <a:fillRect/>
          </a:stretch>
        </p:blipFill>
        <p:spPr>
          <a:xfrm>
            <a:off x="0" y="587777"/>
            <a:ext cx="9144000" cy="6299531"/>
          </a:xfrm>
          <a:prstGeom prst="rect">
            <a:avLst/>
          </a:prstGeom>
        </p:spPr>
      </p:pic>
      <p:sp>
        <p:nvSpPr>
          <p:cNvPr id="6" name="Rectangle 5">
            <a:extLst>
              <a:ext uri="{FF2B5EF4-FFF2-40B4-BE49-F238E27FC236}">
                <a16:creationId xmlns:a16="http://schemas.microsoft.com/office/drawing/2014/main" id="{2196463C-F19D-455D-8D6C-9BF23E5A9BD6}"/>
              </a:ext>
            </a:extLst>
          </p:cNvPr>
          <p:cNvSpPr/>
          <p:nvPr/>
        </p:nvSpPr>
        <p:spPr bwMode="auto">
          <a:xfrm>
            <a:off x="4724400" y="5698723"/>
            <a:ext cx="4191000" cy="1143000"/>
          </a:xfrm>
          <a:prstGeom prst="rect">
            <a:avLst/>
          </a:prstGeom>
          <a:solidFill>
            <a:srgbClr val="FF0000">
              <a:alpha val="1411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987871153"/>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34959</TotalTime>
  <Words>1515</Words>
  <Application>Microsoft Office PowerPoint</Application>
  <PresentationFormat>On-screen Show (4:3)</PresentationFormat>
  <Paragraphs>126</Paragraphs>
  <Slides>30</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3" baseType="lpstr">
      <vt:lpstr>Batang</vt:lpstr>
      <vt:lpstr>ＭＳ 明朝</vt:lpstr>
      <vt:lpstr>ＭＳ Ｐゴシック</vt:lpstr>
      <vt:lpstr>Arial</vt:lpstr>
      <vt:lpstr>Arial</vt:lpstr>
      <vt:lpstr>Georgia</vt:lpstr>
      <vt:lpstr>Roboto</vt:lpstr>
      <vt:lpstr>Times</vt:lpstr>
      <vt:lpstr>Times New Roman</vt:lpstr>
      <vt:lpstr>Trebuchet MS</vt:lpstr>
      <vt:lpstr>Verdana</vt:lpstr>
      <vt:lpstr>2014-Indianapolis</vt:lpstr>
      <vt:lpstr>Photo Editor-foto</vt:lpstr>
      <vt:lpstr>Informatics tools for disease outbreak detection and tracking  Lecture in BMI199: What is Biomedical Informatics? Nov 5, 2021 on-line, University at Buffalo</vt:lpstr>
      <vt:lpstr>PowerPoint Presentation</vt:lpstr>
      <vt:lpstr>PowerPoint Presentation</vt:lpstr>
      <vt:lpstr>PowerPoint Presentation</vt:lpstr>
      <vt:lpstr>PowerPoint Presentation</vt:lpstr>
      <vt:lpstr>Disease registries a different story</vt:lpstr>
      <vt:lpstr>Initial reporters of outbreak to CDC</vt:lpstr>
      <vt:lpstr>Study conclusions (2003)</vt:lpstr>
      <vt:lpstr>PowerPoint Presentation</vt:lpstr>
      <vt:lpstr>Social media as a source of disease</vt:lpstr>
      <vt:lpstr>It can become worse …</vt:lpstr>
      <vt:lpstr>PowerPoint Presentation</vt:lpstr>
      <vt:lpstr>Contact tracing</vt:lpstr>
      <vt:lpstr>Contact tracing</vt:lpstr>
      <vt:lpstr>PowerPoint Presentation</vt:lpstr>
      <vt:lpstr>Was he right?</vt:lpstr>
      <vt:lpstr>PowerPoint Presentation</vt:lpstr>
      <vt:lpstr>PowerPoint Presentation</vt:lpstr>
      <vt:lpstr>PowerPoint Presentation</vt:lpstr>
      <vt:lpstr>Required reading for this class:  </vt:lpstr>
      <vt:lpstr>‘Universities are planning to open across the United States with strategies based on fantasy documents and magical thinking.’</vt:lpstr>
      <vt:lpstr>‘Fantasy documents’</vt:lpstr>
      <vt:lpstr>‘Magical thinking’</vt:lpstr>
      <vt:lpstr>His prediction</vt:lpstr>
      <vt:lpstr>Covod-19 at UB</vt:lpstr>
      <vt:lpstr>PowerPoint Presentation</vt:lpstr>
      <vt:lpstr>PowerPoint Presentation</vt:lpstr>
      <vt:lpstr>PowerPoint Presentation</vt:lpstr>
      <vt:lpstr>PowerPoint Presentation</vt:lpstr>
      <vt:lpstr>His – and your –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Reviewer</cp:lastModifiedBy>
  <cp:revision>1480</cp:revision>
  <dcterms:created xsi:type="dcterms:W3CDTF">1601-01-01T00:00:00Z</dcterms:created>
  <dcterms:modified xsi:type="dcterms:W3CDTF">2021-11-05T00:15:24Z</dcterms:modified>
</cp:coreProperties>
</file>