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Lst>
  <p:notesMasterIdLst>
    <p:notesMasterId r:id="rId55"/>
  </p:notesMasterIdLst>
  <p:sldIdLst>
    <p:sldId id="1339" r:id="rId2"/>
    <p:sldId id="1413" r:id="rId3"/>
    <p:sldId id="1414" r:id="rId4"/>
    <p:sldId id="762" r:id="rId5"/>
    <p:sldId id="761" r:id="rId6"/>
    <p:sldId id="764" r:id="rId7"/>
    <p:sldId id="765" r:id="rId8"/>
    <p:sldId id="766" r:id="rId9"/>
    <p:sldId id="767" r:id="rId10"/>
    <p:sldId id="768" r:id="rId11"/>
    <p:sldId id="847" r:id="rId12"/>
    <p:sldId id="781" r:id="rId13"/>
    <p:sldId id="763" r:id="rId14"/>
    <p:sldId id="1418" r:id="rId15"/>
    <p:sldId id="770" r:id="rId16"/>
    <p:sldId id="769" r:id="rId17"/>
    <p:sldId id="772" r:id="rId18"/>
    <p:sldId id="773" r:id="rId19"/>
    <p:sldId id="776" r:id="rId20"/>
    <p:sldId id="759" r:id="rId21"/>
    <p:sldId id="1415" r:id="rId22"/>
    <p:sldId id="760" r:id="rId23"/>
    <p:sldId id="775" r:id="rId24"/>
    <p:sldId id="774" r:id="rId25"/>
    <p:sldId id="777" r:id="rId26"/>
    <p:sldId id="778" r:id="rId27"/>
    <p:sldId id="780" r:id="rId28"/>
    <p:sldId id="785" r:id="rId29"/>
    <p:sldId id="782" r:id="rId30"/>
    <p:sldId id="783" r:id="rId31"/>
    <p:sldId id="784" r:id="rId32"/>
    <p:sldId id="779" r:id="rId33"/>
    <p:sldId id="1424" r:id="rId34"/>
    <p:sldId id="788" r:id="rId35"/>
    <p:sldId id="1417" r:id="rId36"/>
    <p:sldId id="1255" r:id="rId37"/>
    <p:sldId id="1257" r:id="rId38"/>
    <p:sldId id="807" r:id="rId39"/>
    <p:sldId id="812" r:id="rId40"/>
    <p:sldId id="813" r:id="rId41"/>
    <p:sldId id="814" r:id="rId42"/>
    <p:sldId id="817" r:id="rId43"/>
    <p:sldId id="1416" r:id="rId44"/>
    <p:sldId id="828" r:id="rId45"/>
    <p:sldId id="829" r:id="rId46"/>
    <p:sldId id="845" r:id="rId47"/>
    <p:sldId id="846" r:id="rId48"/>
    <p:sldId id="832" r:id="rId49"/>
    <p:sldId id="1419" r:id="rId50"/>
    <p:sldId id="1420" r:id="rId51"/>
    <p:sldId id="1421" r:id="rId52"/>
    <p:sldId id="1422" r:id="rId53"/>
    <p:sldId id="1423" r:id="rId54"/>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E115"/>
    <a:srgbClr val="A2CCE8"/>
    <a:srgbClr val="FF0000"/>
    <a:srgbClr val="04167A"/>
    <a:srgbClr val="16165D"/>
    <a:srgbClr val="FFFF00"/>
    <a:srgbClr val="0033CC"/>
    <a:srgbClr val="FF6600"/>
    <a:srgbClr val="051993"/>
    <a:srgbClr val="AAE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33" autoAdjust="0"/>
    <p:restoredTop sz="96349" autoAdjust="0"/>
  </p:normalViewPr>
  <p:slideViewPr>
    <p:cSldViewPr>
      <p:cViewPr varScale="1">
        <p:scale>
          <a:sx n="107" d="100"/>
          <a:sy n="107" d="100"/>
        </p:scale>
        <p:origin x="1410"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11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D18028D2-F1DD-4CEF-968C-AED73AC5BD14}" type="slidenum">
              <a:rPr lang="en-US" smtClean="0"/>
              <a:pPr/>
              <a:t>1</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3830622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46FCF66-9C0D-4979-8640-7D5E9C31465D}"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50513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83102F5-E43A-4721-A13A-945EB05830FE}"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66325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4804133-091A-4437-A5DF-A0ECC9AE1AB8}" type="slidenum">
              <a:rPr lang="en-US" smtClean="0"/>
              <a:pPr/>
              <a:t>2</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noFill/>
          <a:ln/>
        </p:spPr>
        <p:txBody>
          <a:bodyPr/>
          <a:lstStyle/>
          <a:p>
            <a:pPr eaLnBrk="1" hangingPunct="1"/>
            <a:endParaRPr lang="en-US"/>
          </a:p>
        </p:txBody>
      </p:sp>
    </p:spTree>
    <p:extLst>
      <p:ext uri="{BB962C8B-B14F-4D97-AF65-F5344CB8AC3E}">
        <p14:creationId xmlns:p14="http://schemas.microsoft.com/office/powerpoint/2010/main" val="1779091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4804133-091A-4437-A5DF-A0ECC9AE1AB8}" type="slidenum">
              <a:rPr lang="en-US" smtClean="0"/>
              <a:pPr/>
              <a:t>3</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noFill/>
          <a:ln/>
        </p:spPr>
        <p:txBody>
          <a:bodyPr/>
          <a:lstStyle/>
          <a:p>
            <a:pPr eaLnBrk="1" hangingPunct="1"/>
            <a:endParaRPr lang="en-US"/>
          </a:p>
        </p:txBody>
      </p:sp>
    </p:spTree>
    <p:extLst>
      <p:ext uri="{BB962C8B-B14F-4D97-AF65-F5344CB8AC3E}">
        <p14:creationId xmlns:p14="http://schemas.microsoft.com/office/powerpoint/2010/main" val="3237698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4567939A-4D2C-4B58-B852-F7F74FD6E4F1}" type="slidenum">
              <a:rPr lang="en-US" altLang="en-US" sz="1200" b="0"/>
              <a:pPr eaLnBrk="1" hangingPunct="1"/>
              <a:t>34</a:t>
            </a:fld>
            <a:endParaRPr lang="en-US" altLang="en-US" sz="1200" b="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font was too small, color inside green boxes was hardly readable</a:t>
            </a:r>
          </a:p>
        </p:txBody>
      </p:sp>
    </p:spTree>
    <p:extLst>
      <p:ext uri="{BB962C8B-B14F-4D97-AF65-F5344CB8AC3E}">
        <p14:creationId xmlns:p14="http://schemas.microsoft.com/office/powerpoint/2010/main" val="2517048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36</a:t>
            </a:fld>
            <a:endParaRPr lang="en-US"/>
          </a:p>
        </p:txBody>
      </p:sp>
    </p:spTree>
    <p:extLst>
      <p:ext uri="{BB962C8B-B14F-4D97-AF65-F5344CB8AC3E}">
        <p14:creationId xmlns:p14="http://schemas.microsoft.com/office/powerpoint/2010/main" val="69084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AA80AE8-21D5-47F6-BDA2-81C97457DB5F}"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79871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C8F85B7-7726-418B-8072-719CEEEC9C3F}"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40160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AA80AE8-21D5-47F6-BDA2-81C97457DB5F}"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59623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6C0EB7A-D83C-4B74-AAEA-A985C820C819}"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190013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14BE98E-A4C6-4206-BB03-22E8467561B8}"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Clr>
                <a:schemeClr val="bg1"/>
              </a:buClr>
              <a:buFont typeface="+mj-lt"/>
              <a:buNone/>
              <a:defRPr b="0" i="0">
                <a:solidFill>
                  <a:schemeClr val="bg1"/>
                </a:solidFill>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Slide Number Placeholder 3"/>
          <p:cNvSpPr>
            <a:spLocks noGrp="1"/>
          </p:cNvSpPr>
          <p:nvPr>
            <p:ph type="sldNum" sz="quarter" idx="10"/>
          </p:nvPr>
        </p:nvSpPr>
        <p:spPr/>
        <p:txBody>
          <a:bodyPr/>
          <a:lstStyle/>
          <a:p>
            <a:fld id="{C14BE98E-A4C6-4206-BB03-22E8467561B8}" type="slidenum">
              <a:rPr lang="en-US" smtClean="0"/>
              <a:pPr/>
              <a:t>‹#›</a:t>
            </a:fld>
            <a:endParaRPr lang="en-US"/>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C14BE98E-A4C6-4206-BB03-22E8467561B8}"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5"/>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0" y="6492875"/>
            <a:ext cx="381000" cy="365125"/>
          </a:xfrm>
          <a:prstGeom prst="rect">
            <a:avLst/>
          </a:prstGeom>
        </p:spPr>
        <p:txBody>
          <a:bodyPr vert="horz" lIns="91440" tIns="45720" rIns="91440" bIns="45720" rtlCol="0" anchor="ctr"/>
          <a:lstStyle>
            <a:lvl1pPr algn="r">
              <a:defRPr sz="1200">
                <a:solidFill>
                  <a:schemeClr val="bg1"/>
                </a:solidFill>
              </a:defRPr>
            </a:lvl1pPr>
          </a:lstStyle>
          <a:p>
            <a:fld id="{C14BE98E-A4C6-4206-BB03-22E8467561B8}"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30" r:id="rId3"/>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3.xml"/><Relationship Id="rId6" Type="http://schemas.openxmlformats.org/officeDocument/2006/relationships/hyperlink" Target="http://www.scielo.br/scielo.php?script=sci_arttext&amp;pid=S1677-54492013000400329#aff2" TargetMode="External"/><Relationship Id="rId5" Type="http://schemas.openxmlformats.org/officeDocument/2006/relationships/hyperlink" Target="http://www.scielo.br/scielo.php?script=sci_arttext&amp;pid=S1677-54492013000400329#aff1" TargetMode="External"/><Relationship Id="rId4" Type="http://schemas.openxmlformats.org/officeDocument/2006/relationships/hyperlink" Target="http://www.scielo.br/scielo.php?script=sci_serial&amp;pid=1677-5449&amp;lng=en&amp;nrm=iso"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hyperlink" Target="https://wwwn.cdc.gov/nndss/conditions/coronavirus-disease-2019-covid-19/case-definition/2020/"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ctrTitle"/>
          </p:nvPr>
        </p:nvSpPr>
        <p:spPr>
          <a:xfrm>
            <a:off x="0" y="990600"/>
            <a:ext cx="9144000" cy="2895600"/>
          </a:xfrm>
        </p:spPr>
        <p:txBody>
          <a:bodyPr/>
          <a:lstStyle/>
          <a:p>
            <a:pPr>
              <a:tabLst>
                <a:tab pos="5376863" algn="l"/>
              </a:tabLst>
            </a:pPr>
            <a:r>
              <a:rPr lang="en-US" sz="4000" dirty="0"/>
              <a:t>‘Disorder’, ‘disease’, ‘illness’, ‘sickness’: </a:t>
            </a:r>
            <a:br>
              <a:rPr lang="en-US" sz="4000" dirty="0"/>
            </a:br>
            <a:r>
              <a:rPr lang="en-US" sz="4000" dirty="0"/>
              <a:t>is there a difference?</a:t>
            </a:r>
            <a:br>
              <a:rPr lang="en-US" sz="3200" dirty="0"/>
            </a:br>
            <a:br>
              <a:rPr lang="en-US" sz="3200" dirty="0"/>
            </a:br>
            <a:r>
              <a:rPr lang="en-GB" sz="1800" dirty="0">
                <a:latin typeface="Times New Roman" panose="02020603050405020304" pitchFamily="18" charset="0"/>
                <a:cs typeface="Times New Roman" panose="02020603050405020304" pitchFamily="18" charset="0"/>
              </a:rPr>
              <a:t>Lecture in BMI199: </a:t>
            </a:r>
            <a:r>
              <a:rPr lang="en-US" sz="1800" i="1" dirty="0">
                <a:latin typeface="Times New Roman" panose="02020603050405020304" pitchFamily="18" charset="0"/>
                <a:cs typeface="Times New Roman" panose="02020603050405020304" pitchFamily="18" charset="0"/>
              </a:rPr>
              <a:t>What is Biomedical Informatics?</a:t>
            </a:r>
            <a:br>
              <a:rPr lang="en-GB" sz="1800" dirty="0">
                <a:latin typeface="Times New Roman" panose="02020603050405020304" pitchFamily="18" charset="0"/>
                <a:cs typeface="Times New Roman" panose="02020603050405020304" pitchFamily="18" charset="0"/>
              </a:rPr>
            </a:br>
            <a:r>
              <a:rPr lang="en-GB" sz="1800" dirty="0">
                <a:latin typeface="Times New Roman" panose="02020603050405020304" pitchFamily="18" charset="0"/>
                <a:cs typeface="Times New Roman" panose="02020603050405020304" pitchFamily="18" charset="0"/>
              </a:rPr>
              <a:t>Sept 24, 2020</a:t>
            </a:r>
            <a:br>
              <a:rPr lang="en-GB" sz="1800" dirty="0">
                <a:latin typeface="Times New Roman" panose="02020603050405020304" pitchFamily="18" charset="0"/>
                <a:cs typeface="Times New Roman" panose="02020603050405020304" pitchFamily="18" charset="0"/>
              </a:rPr>
            </a:br>
            <a:r>
              <a:rPr lang="en-GB" sz="1800" dirty="0">
                <a:latin typeface="Times New Roman" panose="02020603050405020304" pitchFamily="18" charset="0"/>
                <a:cs typeface="Times New Roman" panose="02020603050405020304" pitchFamily="18" charset="0"/>
              </a:rPr>
              <a:t>on-line, </a:t>
            </a:r>
            <a:r>
              <a:rPr lang="en-US" sz="1800" dirty="0">
                <a:latin typeface="Times New Roman" panose="02020603050405020304" pitchFamily="18" charset="0"/>
                <a:cs typeface="Times New Roman" panose="02020603050405020304" pitchFamily="18" charset="0"/>
              </a:rPr>
              <a:t>University at Buffalo</a:t>
            </a:r>
          </a:p>
        </p:txBody>
      </p:sp>
      <p:sp>
        <p:nvSpPr>
          <p:cNvPr id="5123" name="Rectangle 3"/>
          <p:cNvSpPr>
            <a:spLocks noGrp="1" noChangeArrowheads="1"/>
          </p:cNvSpPr>
          <p:nvPr>
            <p:ph type="subTitle" idx="1"/>
          </p:nvPr>
        </p:nvSpPr>
        <p:spPr>
          <a:xfrm>
            <a:off x="0" y="4191000"/>
            <a:ext cx="9144000" cy="1600200"/>
          </a:xfrm>
        </p:spPr>
        <p:txBody>
          <a:bodyPr/>
          <a:lstStyle/>
          <a:p>
            <a:pPr defTabSz="566738" eaLnBrk="1" hangingPunct="1">
              <a:lnSpc>
                <a:spcPct val="80000"/>
              </a:lnSpc>
            </a:pPr>
            <a:r>
              <a:rPr lang="en-GB" altLang="ja-JP" sz="2800" b="1" dirty="0">
                <a:ea typeface="ＭＳ 明朝" pitchFamily="49" charset="-128"/>
              </a:rPr>
              <a:t>Werner CEUSTERS, MD</a:t>
            </a:r>
            <a:endParaRPr lang="en-GB" altLang="ja-JP" sz="2800" b="1" baseline="30000" dirty="0">
              <a:ea typeface="ＭＳ 明朝" pitchFamily="49" charset="-128"/>
            </a:endParaRPr>
          </a:p>
          <a:p>
            <a:pPr defTabSz="566738" eaLnBrk="1" hangingPunct="1">
              <a:lnSpc>
                <a:spcPct val="120000"/>
              </a:lnSpc>
            </a:pPr>
            <a:endParaRPr lang="en-US" altLang="ja-JP" sz="1800" b="1" dirty="0">
              <a:ea typeface="ＭＳ 明朝" pitchFamily="49" charset="-128"/>
            </a:endParaRPr>
          </a:p>
          <a:p>
            <a:pPr defTabSz="566738">
              <a:lnSpc>
                <a:spcPct val="120000"/>
              </a:lnSpc>
            </a:pPr>
            <a:r>
              <a:rPr lang="en-GB" altLang="ja-JP" sz="1800" i="1" dirty="0">
                <a:ea typeface="ＭＳ 明朝" pitchFamily="49" charset="-128"/>
              </a:rPr>
              <a:t>Departments of Biomedical Informatics and Psychiatry, </a:t>
            </a:r>
          </a:p>
          <a:p>
            <a:pPr defTabSz="566738">
              <a:lnSpc>
                <a:spcPct val="120000"/>
              </a:lnSpc>
            </a:pPr>
            <a:r>
              <a:rPr lang="en-GB" altLang="ja-JP" sz="1800" i="1" dirty="0">
                <a:ea typeface="ＭＳ 明朝" pitchFamily="49" charset="-128"/>
              </a:rPr>
              <a:t>UB Institute for Healthcare Informatics, </a:t>
            </a:r>
          </a:p>
          <a:p>
            <a:pPr defTabSz="566738" eaLnBrk="1" hangingPunct="1">
              <a:lnSpc>
                <a:spcPct val="120000"/>
              </a:lnSpc>
            </a:pPr>
            <a:r>
              <a:rPr lang="en-GB" altLang="ja-JP" sz="1800" i="1" dirty="0">
                <a:ea typeface="ＭＳ 明朝" pitchFamily="49" charset="-128"/>
              </a:rPr>
              <a:t>Ontology Research Group, </a:t>
            </a:r>
            <a:r>
              <a:rPr lang="en-GB" altLang="ja-JP" sz="1800" i="1" dirty="0" err="1">
                <a:ea typeface="ＭＳ 明朝" pitchFamily="49" charset="-128"/>
              </a:rPr>
              <a:t>Center</a:t>
            </a:r>
            <a:r>
              <a:rPr lang="en-GB" altLang="ja-JP" sz="1800" i="1" dirty="0">
                <a:ea typeface="ＭＳ 明朝" pitchFamily="49" charset="-128"/>
              </a:rPr>
              <a:t> of Excellence in Bioinformatics and Life Sciences,</a:t>
            </a:r>
          </a:p>
          <a:p>
            <a:pPr defTabSz="566738" eaLnBrk="1" hangingPunct="1">
              <a:lnSpc>
                <a:spcPct val="120000"/>
              </a:lnSpc>
            </a:pPr>
            <a:r>
              <a:rPr lang="en-GB" altLang="ja-JP" sz="1800" i="1" dirty="0">
                <a:ea typeface="ＭＳ 明朝" pitchFamily="49" charset="-128"/>
              </a:rPr>
              <a:t>University at Buffalo, NY, USA</a:t>
            </a:r>
          </a:p>
          <a:p>
            <a:pPr defTabSz="566738" eaLnBrk="1" hangingPunct="1">
              <a:lnSpc>
                <a:spcPct val="80000"/>
              </a:lnSpc>
            </a:pPr>
            <a:endParaRPr lang="en-US" altLang="ja-JP" sz="2000" i="1" dirty="0">
              <a:ea typeface="ＭＳ 明朝" pitchFamily="49" charset="-128"/>
            </a:endParaRPr>
          </a:p>
        </p:txBody>
      </p:sp>
      <p:sp>
        <p:nvSpPr>
          <p:cNvPr id="2" name="Slide Number Placeholder 1">
            <a:extLst>
              <a:ext uri="{FF2B5EF4-FFF2-40B4-BE49-F238E27FC236}">
                <a16:creationId xmlns:a16="http://schemas.microsoft.com/office/drawing/2014/main" id="{501368EC-F21E-4303-8A63-1ABD3E15E315}"/>
              </a:ext>
            </a:extLst>
          </p:cNvPr>
          <p:cNvSpPr>
            <a:spLocks noGrp="1"/>
          </p:cNvSpPr>
          <p:nvPr>
            <p:ph type="sldNum" sz="quarter" idx="10"/>
          </p:nvPr>
        </p:nvSpPr>
        <p:spPr/>
        <p:txBody>
          <a:bodyPr/>
          <a:lstStyle/>
          <a:p>
            <a:fld id="{C14BE98E-A4C6-4206-BB03-22E8467561B8}" type="slidenum">
              <a:rPr lang="en-US" smtClean="0"/>
              <a:pPr/>
              <a:t>1</a:t>
            </a:fld>
            <a:endParaRPr lang="en-US"/>
          </a:p>
        </p:txBody>
      </p:sp>
    </p:spTree>
    <p:extLst>
      <p:ext uri="{BB962C8B-B14F-4D97-AF65-F5344CB8AC3E}">
        <p14:creationId xmlns:p14="http://schemas.microsoft.com/office/powerpoint/2010/main" val="3826748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Delusions, fantasies, imaginations, …</a:t>
            </a:r>
          </a:p>
        </p:txBody>
      </p:sp>
      <p:sp>
        <p:nvSpPr>
          <p:cNvPr id="6" name="Content Placeholder 5"/>
          <p:cNvSpPr>
            <a:spLocks noGrp="1"/>
          </p:cNvSpPr>
          <p:nvPr>
            <p:ph idx="1"/>
          </p:nvPr>
        </p:nvSpPr>
        <p:spPr>
          <a:xfrm>
            <a:off x="228600" y="1676400"/>
            <a:ext cx="4114800" cy="4953000"/>
          </a:xfrm>
        </p:spPr>
        <p:txBody>
          <a:bodyPr/>
          <a:lstStyle/>
          <a:p>
            <a:pPr algn="ctr"/>
            <a:r>
              <a:rPr lang="en-US" b="1" u="sng" dirty="0"/>
              <a:t>Conceptualism</a:t>
            </a:r>
          </a:p>
          <a:p>
            <a:endParaRPr lang="en-US" dirty="0"/>
          </a:p>
        </p:txBody>
      </p:sp>
      <p:sp>
        <p:nvSpPr>
          <p:cNvPr id="4" name="Slide Number Placeholder 3"/>
          <p:cNvSpPr>
            <a:spLocks noGrp="1"/>
          </p:cNvSpPr>
          <p:nvPr>
            <p:ph type="sldNum" sz="quarter" idx="10"/>
          </p:nvPr>
        </p:nvSpPr>
        <p:spPr/>
        <p:txBody>
          <a:bodyPr/>
          <a:lstStyle/>
          <a:p>
            <a:fld id="{C14BE98E-A4C6-4206-BB03-22E8467561B8}" type="slidenum">
              <a:rPr lang="en-US" smtClean="0"/>
              <a:pPr/>
              <a:t>10</a:t>
            </a:fld>
            <a:endParaRPr lang="en-US"/>
          </a:p>
        </p:txBody>
      </p:sp>
      <p:sp>
        <p:nvSpPr>
          <p:cNvPr id="7" name="Content Placeholder 5"/>
          <p:cNvSpPr txBox="1">
            <a:spLocks/>
          </p:cNvSpPr>
          <p:nvPr/>
        </p:nvSpPr>
        <p:spPr>
          <a:xfrm>
            <a:off x="4800600" y="1676400"/>
            <a:ext cx="4343400" cy="495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lgn="ctr"/>
            <a:r>
              <a:rPr lang="en-US" u="sng" kern="0" dirty="0"/>
              <a:t>Terminology</a:t>
            </a:r>
          </a:p>
          <a:p>
            <a:endParaRPr lang="en-US" kern="0" dirty="0"/>
          </a:p>
          <a:p>
            <a:pPr marL="0" indent="0"/>
            <a:endParaRPr lang="en-US" kern="0" dirty="0"/>
          </a:p>
          <a:p>
            <a:pPr marL="0" indent="0"/>
            <a:endParaRPr lang="en-US" kern="0" dirty="0"/>
          </a:p>
          <a:p>
            <a:pPr marL="0" indent="0"/>
            <a:endParaRPr lang="en-US" kern="0" dirty="0"/>
          </a:p>
          <a:p>
            <a:pPr marL="0" indent="0"/>
            <a:endParaRPr lang="en-US" kern="0" dirty="0"/>
          </a:p>
          <a:p>
            <a:pPr marL="0" indent="0"/>
            <a:endParaRPr lang="en-US" sz="1600" kern="0" dirty="0"/>
          </a:p>
          <a:p>
            <a:endParaRPr lang="en-US" kern="0" dirty="0"/>
          </a:p>
        </p:txBody>
      </p:sp>
      <p:cxnSp>
        <p:nvCxnSpPr>
          <p:cNvPr id="9" name="Straight Connector 8"/>
          <p:cNvCxnSpPr/>
          <p:nvPr/>
        </p:nvCxnSpPr>
        <p:spPr bwMode="auto">
          <a:xfrm>
            <a:off x="4495800" y="1676400"/>
            <a:ext cx="0" cy="4953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TextBox 9"/>
          <p:cNvSpPr txBox="1"/>
          <p:nvPr/>
        </p:nvSpPr>
        <p:spPr>
          <a:xfrm>
            <a:off x="1138761" y="2286000"/>
            <a:ext cx="2326279" cy="1077218"/>
          </a:xfrm>
          <a:prstGeom prst="rect">
            <a:avLst/>
          </a:prstGeom>
          <a:noFill/>
        </p:spPr>
        <p:txBody>
          <a:bodyPr wrap="none" rtlCol="0">
            <a:spAutoFit/>
          </a:bodyPr>
          <a:lstStyle/>
          <a:p>
            <a:r>
              <a:rPr lang="en-US" dirty="0">
                <a:solidFill>
                  <a:srgbClr val="FFFF00"/>
                </a:solidFill>
              </a:rPr>
              <a:t>Reality or</a:t>
            </a:r>
          </a:p>
          <a:p>
            <a:r>
              <a:rPr lang="en-US" dirty="0">
                <a:solidFill>
                  <a:srgbClr val="FFFF00"/>
                </a:solidFill>
              </a:rPr>
              <a:t>Imagination</a:t>
            </a:r>
          </a:p>
        </p:txBody>
      </p:sp>
      <p:sp>
        <p:nvSpPr>
          <p:cNvPr id="11" name="TextBox 10"/>
          <p:cNvSpPr txBox="1"/>
          <p:nvPr/>
        </p:nvSpPr>
        <p:spPr>
          <a:xfrm>
            <a:off x="5384974" y="2286000"/>
            <a:ext cx="2844626" cy="584775"/>
          </a:xfrm>
          <a:prstGeom prst="rect">
            <a:avLst/>
          </a:prstGeom>
          <a:noFill/>
        </p:spPr>
        <p:txBody>
          <a:bodyPr wrap="none" rtlCol="0">
            <a:spAutoFit/>
          </a:bodyPr>
          <a:lstStyle/>
          <a:p>
            <a:r>
              <a:rPr lang="en-US" dirty="0">
                <a:solidFill>
                  <a:srgbClr val="FFFF00"/>
                </a:solidFill>
              </a:rPr>
              <a:t>Representation</a:t>
            </a:r>
          </a:p>
        </p:txBody>
      </p:sp>
      <p:sp>
        <p:nvSpPr>
          <p:cNvPr id="2" name="TextBox 1"/>
          <p:cNvSpPr txBox="1"/>
          <p:nvPr/>
        </p:nvSpPr>
        <p:spPr>
          <a:xfrm>
            <a:off x="6116937" y="2980372"/>
            <a:ext cx="1710725" cy="3908762"/>
          </a:xfrm>
          <a:prstGeom prst="rect">
            <a:avLst/>
          </a:prstGeom>
          <a:noFill/>
        </p:spPr>
        <p:txBody>
          <a:bodyPr wrap="none" rtlCol="0">
            <a:spAutoFit/>
          </a:bodyPr>
          <a:lstStyle/>
          <a:p>
            <a:endParaRPr lang="en-US" b="0" dirty="0">
              <a:solidFill>
                <a:schemeClr val="bg1"/>
              </a:solidFill>
            </a:endParaRPr>
          </a:p>
          <a:p>
            <a:endParaRPr lang="en-US" b="0" dirty="0">
              <a:solidFill>
                <a:schemeClr val="bg1"/>
              </a:solidFill>
            </a:endParaRPr>
          </a:p>
          <a:p>
            <a:r>
              <a:rPr lang="en-US" b="0" dirty="0">
                <a:solidFill>
                  <a:schemeClr val="bg1"/>
                </a:solidFill>
              </a:rPr>
              <a:t>‘unicorn’</a:t>
            </a:r>
          </a:p>
          <a:p>
            <a:endParaRPr lang="en-US" b="0" dirty="0">
              <a:solidFill>
                <a:schemeClr val="bg1"/>
              </a:solidFill>
            </a:endParaRPr>
          </a:p>
          <a:p>
            <a:r>
              <a:rPr lang="en-US" sz="2400" b="0" u="sng" kern="0" dirty="0">
                <a:solidFill>
                  <a:schemeClr val="bg1"/>
                </a:solidFill>
                <a:latin typeface="Trebuchet MS" panose="020B0603020202020204" pitchFamily="34" charset="0"/>
              </a:rPr>
              <a:t>Graphics</a:t>
            </a:r>
          </a:p>
          <a:p>
            <a:endParaRPr lang="en-US" b="0" dirty="0">
              <a:solidFill>
                <a:schemeClr val="bg1"/>
              </a:solidFill>
            </a:endParaRPr>
          </a:p>
          <a:p>
            <a:endParaRPr lang="en-US" b="0" dirty="0">
              <a:solidFill>
                <a:schemeClr val="bg1"/>
              </a:solidFill>
            </a:endParaRPr>
          </a:p>
          <a:p>
            <a:endParaRPr lang="en-US" b="0" dirty="0">
              <a:solidFill>
                <a:schemeClr val="bg1"/>
              </a:solidFill>
            </a:endParaRPr>
          </a:p>
        </p:txBody>
      </p:sp>
      <p:cxnSp>
        <p:nvCxnSpPr>
          <p:cNvPr id="12" name="Straight Arrow Connector 11"/>
          <p:cNvCxnSpPr/>
          <p:nvPr/>
        </p:nvCxnSpPr>
        <p:spPr bwMode="auto">
          <a:xfrm rot="20950503" flipH="1">
            <a:off x="3427064" y="4622481"/>
            <a:ext cx="2613659" cy="24825"/>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8232" y="5486400"/>
            <a:ext cx="1168134" cy="1295400"/>
          </a:xfrm>
          <a:prstGeom prst="rect">
            <a:avLst/>
          </a:prstGeom>
        </p:spPr>
      </p:pic>
      <p:cxnSp>
        <p:nvCxnSpPr>
          <p:cNvPr id="15" name="Straight Arrow Connector 14"/>
          <p:cNvCxnSpPr/>
          <p:nvPr/>
        </p:nvCxnSpPr>
        <p:spPr bwMode="auto">
          <a:xfrm flipH="1" flipV="1">
            <a:off x="3465040" y="5334000"/>
            <a:ext cx="2600480" cy="723900"/>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sp>
        <p:nvSpPr>
          <p:cNvPr id="14" name="Cloud Callout 13"/>
          <p:cNvSpPr/>
          <p:nvPr/>
        </p:nvSpPr>
        <p:spPr bwMode="auto">
          <a:xfrm>
            <a:off x="1047884" y="4349217"/>
            <a:ext cx="2210719" cy="1482295"/>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609785 w 1985439"/>
              <a:gd name="connsiteY0" fmla="*/ 1243013 h 1104900"/>
              <a:gd name="connsiteX1" fmla="*/ 579093 w 1985439"/>
              <a:gd name="connsiteY1" fmla="*/ 1273705 h 1104900"/>
              <a:gd name="connsiteX2" fmla="*/ 548401 w 1985439"/>
              <a:gd name="connsiteY2" fmla="*/ 1243013 h 1104900"/>
              <a:gd name="connsiteX3" fmla="*/ 579093 w 1985439"/>
              <a:gd name="connsiteY3" fmla="*/ 1212321 h 1104900"/>
              <a:gd name="connsiteX4" fmla="*/ 609785 w 1985439"/>
              <a:gd name="connsiteY4" fmla="*/ 1243013 h 1104900"/>
              <a:gd name="connsiteX0" fmla="*/ 663198 w 1985439"/>
              <a:gd name="connsiteY0" fmla="*/ 1205079 h 1104900"/>
              <a:gd name="connsiteX1" fmla="*/ 601815 w 1985439"/>
              <a:gd name="connsiteY1" fmla="*/ 1266462 h 1104900"/>
              <a:gd name="connsiteX2" fmla="*/ 540432 w 1985439"/>
              <a:gd name="connsiteY2" fmla="*/ 1205079 h 1104900"/>
              <a:gd name="connsiteX3" fmla="*/ 601815 w 1985439"/>
              <a:gd name="connsiteY3" fmla="*/ 1143696 h 1104900"/>
              <a:gd name="connsiteX4" fmla="*/ 663198 w 1985439"/>
              <a:gd name="connsiteY4" fmla="*/ 1205079 h 1104900"/>
              <a:gd name="connsiteX0" fmla="*/ 748152 w 1985439"/>
              <a:gd name="connsiteY0" fmla="*/ 1114485 h 1104900"/>
              <a:gd name="connsiteX1" fmla="*/ 656077 w 1985439"/>
              <a:gd name="connsiteY1" fmla="*/ 1206560 h 1104900"/>
              <a:gd name="connsiteX2" fmla="*/ 564002 w 1985439"/>
              <a:gd name="connsiteY2" fmla="*/ 1114485 h 1104900"/>
              <a:gd name="connsiteX3" fmla="*/ 656077 w 1985439"/>
              <a:gd name="connsiteY3" fmla="*/ 1022410 h 1104900"/>
              <a:gd name="connsiteX4" fmla="*/ 748152 w 1985439"/>
              <a:gd name="connsiteY4" fmla="*/ 1114485 h 11049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9659"/>
              <a:gd name="connsiteX1" fmla="*/ 5659 w 43256"/>
              <a:gd name="connsiteY1" fmla="*/ 6766 h 49659"/>
              <a:gd name="connsiteX2" fmla="*/ 14041 w 43256"/>
              <a:gd name="connsiteY2" fmla="*/ 5061 h 49659"/>
              <a:gd name="connsiteX3" fmla="*/ 22492 w 43256"/>
              <a:gd name="connsiteY3" fmla="*/ 3291 h 49659"/>
              <a:gd name="connsiteX4" fmla="*/ 25785 w 43256"/>
              <a:gd name="connsiteY4" fmla="*/ 59 h 49659"/>
              <a:gd name="connsiteX5" fmla="*/ 29869 w 43256"/>
              <a:gd name="connsiteY5" fmla="*/ 2340 h 49659"/>
              <a:gd name="connsiteX6" fmla="*/ 35499 w 43256"/>
              <a:gd name="connsiteY6" fmla="*/ 549 h 49659"/>
              <a:gd name="connsiteX7" fmla="*/ 38354 w 43256"/>
              <a:gd name="connsiteY7" fmla="*/ 5435 h 49659"/>
              <a:gd name="connsiteX8" fmla="*/ 42018 w 43256"/>
              <a:gd name="connsiteY8" fmla="*/ 10177 h 49659"/>
              <a:gd name="connsiteX9" fmla="*/ 41854 w 43256"/>
              <a:gd name="connsiteY9" fmla="*/ 15319 h 49659"/>
              <a:gd name="connsiteX10" fmla="*/ 43052 w 43256"/>
              <a:gd name="connsiteY10" fmla="*/ 23181 h 49659"/>
              <a:gd name="connsiteX11" fmla="*/ 37440 w 43256"/>
              <a:gd name="connsiteY11" fmla="*/ 30063 h 49659"/>
              <a:gd name="connsiteX12" fmla="*/ 35431 w 43256"/>
              <a:gd name="connsiteY12" fmla="*/ 35960 h 49659"/>
              <a:gd name="connsiteX13" fmla="*/ 28591 w 43256"/>
              <a:gd name="connsiteY13" fmla="*/ 36674 h 49659"/>
              <a:gd name="connsiteX14" fmla="*/ 23703 w 43256"/>
              <a:gd name="connsiteY14" fmla="*/ 42965 h 49659"/>
              <a:gd name="connsiteX15" fmla="*/ 16516 w 43256"/>
              <a:gd name="connsiteY15" fmla="*/ 39125 h 49659"/>
              <a:gd name="connsiteX16" fmla="*/ 5840 w 43256"/>
              <a:gd name="connsiteY16" fmla="*/ 35331 h 49659"/>
              <a:gd name="connsiteX17" fmla="*/ 1146 w 43256"/>
              <a:gd name="connsiteY17" fmla="*/ 31109 h 49659"/>
              <a:gd name="connsiteX18" fmla="*/ 2149 w 43256"/>
              <a:gd name="connsiteY18" fmla="*/ 25410 h 49659"/>
              <a:gd name="connsiteX19" fmla="*/ 31 w 43256"/>
              <a:gd name="connsiteY19" fmla="*/ 19563 h 49659"/>
              <a:gd name="connsiteX20" fmla="*/ 3899 w 43256"/>
              <a:gd name="connsiteY20" fmla="*/ 14366 h 49659"/>
              <a:gd name="connsiteX21" fmla="*/ 3936 w 43256"/>
              <a:gd name="connsiteY21" fmla="*/ 14229 h 49659"/>
              <a:gd name="connsiteX0" fmla="*/ 611440 w 1988013"/>
              <a:gd name="connsiteY0" fmla="*/ 1239407 h 1270099"/>
              <a:gd name="connsiteX1" fmla="*/ 580748 w 1988013"/>
              <a:gd name="connsiteY1" fmla="*/ 1270099 h 1270099"/>
              <a:gd name="connsiteX2" fmla="*/ 550056 w 1988013"/>
              <a:gd name="connsiteY2" fmla="*/ 1239407 h 1270099"/>
              <a:gd name="connsiteX3" fmla="*/ 580748 w 1988013"/>
              <a:gd name="connsiteY3" fmla="*/ 1208715 h 1270099"/>
              <a:gd name="connsiteX4" fmla="*/ 611440 w 1988013"/>
              <a:gd name="connsiteY4" fmla="*/ 1239407 h 1270099"/>
              <a:gd name="connsiteX0" fmla="*/ 664853 w 1988013"/>
              <a:gd name="connsiteY0" fmla="*/ 1201473 h 1270099"/>
              <a:gd name="connsiteX1" fmla="*/ 603470 w 1988013"/>
              <a:gd name="connsiteY1" fmla="*/ 1262856 h 1270099"/>
              <a:gd name="connsiteX2" fmla="*/ 542087 w 1988013"/>
              <a:gd name="connsiteY2" fmla="*/ 1201473 h 1270099"/>
              <a:gd name="connsiteX3" fmla="*/ 603470 w 1988013"/>
              <a:gd name="connsiteY3" fmla="*/ 1140090 h 1270099"/>
              <a:gd name="connsiteX4" fmla="*/ 664853 w 1988013"/>
              <a:gd name="connsiteY4" fmla="*/ 1201473 h 1270099"/>
              <a:gd name="connsiteX0" fmla="*/ 749807 w 1988013"/>
              <a:gd name="connsiteY0" fmla="*/ 1110879 h 1270099"/>
              <a:gd name="connsiteX1" fmla="*/ 760602 w 1988013"/>
              <a:gd name="connsiteY1" fmla="*/ 1202954 h 1270099"/>
              <a:gd name="connsiteX2" fmla="*/ 565657 w 1988013"/>
              <a:gd name="connsiteY2" fmla="*/ 1110879 h 1270099"/>
              <a:gd name="connsiteX3" fmla="*/ 657732 w 1988013"/>
              <a:gd name="connsiteY3" fmla="*/ 1018804 h 1270099"/>
              <a:gd name="connsiteX4" fmla="*/ 749807 w 1988013"/>
              <a:gd name="connsiteY4" fmla="*/ 1110879 h 1270099"/>
              <a:gd name="connsiteX0" fmla="*/ 4729 w 43256"/>
              <a:gd name="connsiteY0" fmla="*/ 26036 h 49659"/>
              <a:gd name="connsiteX1" fmla="*/ 2196 w 43256"/>
              <a:gd name="connsiteY1" fmla="*/ 25239 h 49659"/>
              <a:gd name="connsiteX2" fmla="*/ 6964 w 43256"/>
              <a:gd name="connsiteY2" fmla="*/ 34758 h 49659"/>
              <a:gd name="connsiteX3" fmla="*/ 5856 w 43256"/>
              <a:gd name="connsiteY3" fmla="*/ 35139 h 49659"/>
              <a:gd name="connsiteX4" fmla="*/ 16514 w 43256"/>
              <a:gd name="connsiteY4" fmla="*/ 38949 h 49659"/>
              <a:gd name="connsiteX5" fmla="*/ 15846 w 43256"/>
              <a:gd name="connsiteY5" fmla="*/ 37209 h 49659"/>
              <a:gd name="connsiteX6" fmla="*/ 28863 w 43256"/>
              <a:gd name="connsiteY6" fmla="*/ 34610 h 49659"/>
              <a:gd name="connsiteX7" fmla="*/ 28596 w 43256"/>
              <a:gd name="connsiteY7" fmla="*/ 36519 h 49659"/>
              <a:gd name="connsiteX8" fmla="*/ 34165 w 43256"/>
              <a:gd name="connsiteY8" fmla="*/ 22813 h 49659"/>
              <a:gd name="connsiteX9" fmla="*/ 37416 w 43256"/>
              <a:gd name="connsiteY9" fmla="*/ 29949 h 49659"/>
              <a:gd name="connsiteX10" fmla="*/ 41834 w 43256"/>
              <a:gd name="connsiteY10" fmla="*/ 15213 h 49659"/>
              <a:gd name="connsiteX11" fmla="*/ 40386 w 43256"/>
              <a:gd name="connsiteY11" fmla="*/ 17889 h 49659"/>
              <a:gd name="connsiteX12" fmla="*/ 38360 w 43256"/>
              <a:gd name="connsiteY12" fmla="*/ 5285 h 49659"/>
              <a:gd name="connsiteX13" fmla="*/ 38436 w 43256"/>
              <a:gd name="connsiteY13" fmla="*/ 6549 h 49659"/>
              <a:gd name="connsiteX14" fmla="*/ 29114 w 43256"/>
              <a:gd name="connsiteY14" fmla="*/ 3811 h 49659"/>
              <a:gd name="connsiteX15" fmla="*/ 29856 w 43256"/>
              <a:gd name="connsiteY15" fmla="*/ 2199 h 49659"/>
              <a:gd name="connsiteX16" fmla="*/ 22177 w 43256"/>
              <a:gd name="connsiteY16" fmla="*/ 4579 h 49659"/>
              <a:gd name="connsiteX17" fmla="*/ 22536 w 43256"/>
              <a:gd name="connsiteY17" fmla="*/ 3189 h 49659"/>
              <a:gd name="connsiteX18" fmla="*/ 14036 w 43256"/>
              <a:gd name="connsiteY18" fmla="*/ 5051 h 49659"/>
              <a:gd name="connsiteX19" fmla="*/ 15336 w 43256"/>
              <a:gd name="connsiteY19" fmla="*/ 6399 h 49659"/>
              <a:gd name="connsiteX20" fmla="*/ 4163 w 43256"/>
              <a:gd name="connsiteY20" fmla="*/ 15648 h 49659"/>
              <a:gd name="connsiteX21" fmla="*/ 3936 w 43256"/>
              <a:gd name="connsiteY21" fmla="*/ 14229 h 49659"/>
              <a:gd name="connsiteX0" fmla="*/ 3936 w 43256"/>
              <a:gd name="connsiteY0" fmla="*/ 14229 h 49659"/>
              <a:gd name="connsiteX1" fmla="*/ 5659 w 43256"/>
              <a:gd name="connsiteY1" fmla="*/ 6766 h 49659"/>
              <a:gd name="connsiteX2" fmla="*/ 14041 w 43256"/>
              <a:gd name="connsiteY2" fmla="*/ 5061 h 49659"/>
              <a:gd name="connsiteX3" fmla="*/ 22492 w 43256"/>
              <a:gd name="connsiteY3" fmla="*/ 3291 h 49659"/>
              <a:gd name="connsiteX4" fmla="*/ 25785 w 43256"/>
              <a:gd name="connsiteY4" fmla="*/ 59 h 49659"/>
              <a:gd name="connsiteX5" fmla="*/ 29869 w 43256"/>
              <a:gd name="connsiteY5" fmla="*/ 2340 h 49659"/>
              <a:gd name="connsiteX6" fmla="*/ 35499 w 43256"/>
              <a:gd name="connsiteY6" fmla="*/ 549 h 49659"/>
              <a:gd name="connsiteX7" fmla="*/ 38354 w 43256"/>
              <a:gd name="connsiteY7" fmla="*/ 5435 h 49659"/>
              <a:gd name="connsiteX8" fmla="*/ 42018 w 43256"/>
              <a:gd name="connsiteY8" fmla="*/ 10177 h 49659"/>
              <a:gd name="connsiteX9" fmla="*/ 41854 w 43256"/>
              <a:gd name="connsiteY9" fmla="*/ 15319 h 49659"/>
              <a:gd name="connsiteX10" fmla="*/ 43052 w 43256"/>
              <a:gd name="connsiteY10" fmla="*/ 23181 h 49659"/>
              <a:gd name="connsiteX11" fmla="*/ 37440 w 43256"/>
              <a:gd name="connsiteY11" fmla="*/ 30063 h 49659"/>
              <a:gd name="connsiteX12" fmla="*/ 35431 w 43256"/>
              <a:gd name="connsiteY12" fmla="*/ 35960 h 49659"/>
              <a:gd name="connsiteX13" fmla="*/ 28591 w 43256"/>
              <a:gd name="connsiteY13" fmla="*/ 36674 h 49659"/>
              <a:gd name="connsiteX14" fmla="*/ 23703 w 43256"/>
              <a:gd name="connsiteY14" fmla="*/ 42965 h 49659"/>
              <a:gd name="connsiteX15" fmla="*/ 16516 w 43256"/>
              <a:gd name="connsiteY15" fmla="*/ 39125 h 49659"/>
              <a:gd name="connsiteX16" fmla="*/ 5840 w 43256"/>
              <a:gd name="connsiteY16" fmla="*/ 35331 h 49659"/>
              <a:gd name="connsiteX17" fmla="*/ 1146 w 43256"/>
              <a:gd name="connsiteY17" fmla="*/ 31109 h 49659"/>
              <a:gd name="connsiteX18" fmla="*/ 2149 w 43256"/>
              <a:gd name="connsiteY18" fmla="*/ 25410 h 49659"/>
              <a:gd name="connsiteX19" fmla="*/ 31 w 43256"/>
              <a:gd name="connsiteY19" fmla="*/ 19563 h 49659"/>
              <a:gd name="connsiteX20" fmla="*/ 3899 w 43256"/>
              <a:gd name="connsiteY20" fmla="*/ 14366 h 49659"/>
              <a:gd name="connsiteX21" fmla="*/ 3936 w 43256"/>
              <a:gd name="connsiteY21" fmla="*/ 14229 h 49659"/>
              <a:gd name="connsiteX0" fmla="*/ 611440 w 1988013"/>
              <a:gd name="connsiteY0" fmla="*/ 1239407 h 1270099"/>
              <a:gd name="connsiteX1" fmla="*/ 580748 w 1988013"/>
              <a:gd name="connsiteY1" fmla="*/ 1270099 h 1270099"/>
              <a:gd name="connsiteX2" fmla="*/ 550056 w 1988013"/>
              <a:gd name="connsiteY2" fmla="*/ 1239407 h 1270099"/>
              <a:gd name="connsiteX3" fmla="*/ 580748 w 1988013"/>
              <a:gd name="connsiteY3" fmla="*/ 1208715 h 1270099"/>
              <a:gd name="connsiteX4" fmla="*/ 611440 w 1988013"/>
              <a:gd name="connsiteY4" fmla="*/ 1239407 h 1270099"/>
              <a:gd name="connsiteX0" fmla="*/ 664853 w 1988013"/>
              <a:gd name="connsiteY0" fmla="*/ 1201473 h 1270099"/>
              <a:gd name="connsiteX1" fmla="*/ 603470 w 1988013"/>
              <a:gd name="connsiteY1" fmla="*/ 1262856 h 1270099"/>
              <a:gd name="connsiteX2" fmla="*/ 542087 w 1988013"/>
              <a:gd name="connsiteY2" fmla="*/ 1201473 h 1270099"/>
              <a:gd name="connsiteX3" fmla="*/ 603470 w 1988013"/>
              <a:gd name="connsiteY3" fmla="*/ 1140090 h 1270099"/>
              <a:gd name="connsiteX4" fmla="*/ 664853 w 1988013"/>
              <a:gd name="connsiteY4" fmla="*/ 1201473 h 1270099"/>
              <a:gd name="connsiteX0" fmla="*/ 749807 w 1988013"/>
              <a:gd name="connsiteY0" fmla="*/ 1110879 h 1270099"/>
              <a:gd name="connsiteX1" fmla="*/ 657732 w 1988013"/>
              <a:gd name="connsiteY1" fmla="*/ 1134374 h 1270099"/>
              <a:gd name="connsiteX2" fmla="*/ 565657 w 1988013"/>
              <a:gd name="connsiteY2" fmla="*/ 1110879 h 1270099"/>
              <a:gd name="connsiteX3" fmla="*/ 657732 w 1988013"/>
              <a:gd name="connsiteY3" fmla="*/ 1018804 h 1270099"/>
              <a:gd name="connsiteX4" fmla="*/ 749807 w 1988013"/>
              <a:gd name="connsiteY4" fmla="*/ 1110879 h 1270099"/>
              <a:gd name="connsiteX0" fmla="*/ 4729 w 43256"/>
              <a:gd name="connsiteY0" fmla="*/ 26036 h 49659"/>
              <a:gd name="connsiteX1" fmla="*/ 2196 w 43256"/>
              <a:gd name="connsiteY1" fmla="*/ 25239 h 49659"/>
              <a:gd name="connsiteX2" fmla="*/ 6964 w 43256"/>
              <a:gd name="connsiteY2" fmla="*/ 34758 h 49659"/>
              <a:gd name="connsiteX3" fmla="*/ 5856 w 43256"/>
              <a:gd name="connsiteY3" fmla="*/ 35139 h 49659"/>
              <a:gd name="connsiteX4" fmla="*/ 16514 w 43256"/>
              <a:gd name="connsiteY4" fmla="*/ 38949 h 49659"/>
              <a:gd name="connsiteX5" fmla="*/ 15846 w 43256"/>
              <a:gd name="connsiteY5" fmla="*/ 37209 h 49659"/>
              <a:gd name="connsiteX6" fmla="*/ 28863 w 43256"/>
              <a:gd name="connsiteY6" fmla="*/ 34610 h 49659"/>
              <a:gd name="connsiteX7" fmla="*/ 28596 w 43256"/>
              <a:gd name="connsiteY7" fmla="*/ 36519 h 49659"/>
              <a:gd name="connsiteX8" fmla="*/ 34165 w 43256"/>
              <a:gd name="connsiteY8" fmla="*/ 22813 h 49659"/>
              <a:gd name="connsiteX9" fmla="*/ 37416 w 43256"/>
              <a:gd name="connsiteY9" fmla="*/ 29949 h 49659"/>
              <a:gd name="connsiteX10" fmla="*/ 41834 w 43256"/>
              <a:gd name="connsiteY10" fmla="*/ 15213 h 49659"/>
              <a:gd name="connsiteX11" fmla="*/ 40386 w 43256"/>
              <a:gd name="connsiteY11" fmla="*/ 17889 h 49659"/>
              <a:gd name="connsiteX12" fmla="*/ 38360 w 43256"/>
              <a:gd name="connsiteY12" fmla="*/ 5285 h 49659"/>
              <a:gd name="connsiteX13" fmla="*/ 38436 w 43256"/>
              <a:gd name="connsiteY13" fmla="*/ 6549 h 49659"/>
              <a:gd name="connsiteX14" fmla="*/ 29114 w 43256"/>
              <a:gd name="connsiteY14" fmla="*/ 3811 h 49659"/>
              <a:gd name="connsiteX15" fmla="*/ 29856 w 43256"/>
              <a:gd name="connsiteY15" fmla="*/ 2199 h 49659"/>
              <a:gd name="connsiteX16" fmla="*/ 22177 w 43256"/>
              <a:gd name="connsiteY16" fmla="*/ 4579 h 49659"/>
              <a:gd name="connsiteX17" fmla="*/ 22536 w 43256"/>
              <a:gd name="connsiteY17" fmla="*/ 3189 h 49659"/>
              <a:gd name="connsiteX18" fmla="*/ 14036 w 43256"/>
              <a:gd name="connsiteY18" fmla="*/ 5051 h 49659"/>
              <a:gd name="connsiteX19" fmla="*/ 15336 w 43256"/>
              <a:gd name="connsiteY19" fmla="*/ 6399 h 49659"/>
              <a:gd name="connsiteX20" fmla="*/ 4163 w 43256"/>
              <a:gd name="connsiteY20" fmla="*/ 15648 h 49659"/>
              <a:gd name="connsiteX21" fmla="*/ 3936 w 43256"/>
              <a:gd name="connsiteY21" fmla="*/ 14229 h 49659"/>
              <a:gd name="connsiteX0" fmla="*/ 3936 w 43256"/>
              <a:gd name="connsiteY0" fmla="*/ 14229 h 49659"/>
              <a:gd name="connsiteX1" fmla="*/ 5659 w 43256"/>
              <a:gd name="connsiteY1" fmla="*/ 6766 h 49659"/>
              <a:gd name="connsiteX2" fmla="*/ 14041 w 43256"/>
              <a:gd name="connsiteY2" fmla="*/ 5061 h 49659"/>
              <a:gd name="connsiteX3" fmla="*/ 22492 w 43256"/>
              <a:gd name="connsiteY3" fmla="*/ 3291 h 49659"/>
              <a:gd name="connsiteX4" fmla="*/ 25785 w 43256"/>
              <a:gd name="connsiteY4" fmla="*/ 59 h 49659"/>
              <a:gd name="connsiteX5" fmla="*/ 29869 w 43256"/>
              <a:gd name="connsiteY5" fmla="*/ 2340 h 49659"/>
              <a:gd name="connsiteX6" fmla="*/ 35499 w 43256"/>
              <a:gd name="connsiteY6" fmla="*/ 549 h 49659"/>
              <a:gd name="connsiteX7" fmla="*/ 38354 w 43256"/>
              <a:gd name="connsiteY7" fmla="*/ 5435 h 49659"/>
              <a:gd name="connsiteX8" fmla="*/ 42018 w 43256"/>
              <a:gd name="connsiteY8" fmla="*/ 10177 h 49659"/>
              <a:gd name="connsiteX9" fmla="*/ 41854 w 43256"/>
              <a:gd name="connsiteY9" fmla="*/ 15319 h 49659"/>
              <a:gd name="connsiteX10" fmla="*/ 43052 w 43256"/>
              <a:gd name="connsiteY10" fmla="*/ 23181 h 49659"/>
              <a:gd name="connsiteX11" fmla="*/ 37440 w 43256"/>
              <a:gd name="connsiteY11" fmla="*/ 30063 h 49659"/>
              <a:gd name="connsiteX12" fmla="*/ 35431 w 43256"/>
              <a:gd name="connsiteY12" fmla="*/ 35960 h 49659"/>
              <a:gd name="connsiteX13" fmla="*/ 28591 w 43256"/>
              <a:gd name="connsiteY13" fmla="*/ 36674 h 49659"/>
              <a:gd name="connsiteX14" fmla="*/ 23703 w 43256"/>
              <a:gd name="connsiteY14" fmla="*/ 42965 h 49659"/>
              <a:gd name="connsiteX15" fmla="*/ 16516 w 43256"/>
              <a:gd name="connsiteY15" fmla="*/ 39125 h 49659"/>
              <a:gd name="connsiteX16" fmla="*/ 5840 w 43256"/>
              <a:gd name="connsiteY16" fmla="*/ 35331 h 49659"/>
              <a:gd name="connsiteX17" fmla="*/ 1146 w 43256"/>
              <a:gd name="connsiteY17" fmla="*/ 31109 h 49659"/>
              <a:gd name="connsiteX18" fmla="*/ 2149 w 43256"/>
              <a:gd name="connsiteY18" fmla="*/ 25410 h 49659"/>
              <a:gd name="connsiteX19" fmla="*/ 31 w 43256"/>
              <a:gd name="connsiteY19" fmla="*/ 19563 h 49659"/>
              <a:gd name="connsiteX20" fmla="*/ 3899 w 43256"/>
              <a:gd name="connsiteY20" fmla="*/ 14366 h 49659"/>
              <a:gd name="connsiteX21" fmla="*/ 3936 w 43256"/>
              <a:gd name="connsiteY21" fmla="*/ 14229 h 49659"/>
              <a:gd name="connsiteX0" fmla="*/ 611440 w 1988013"/>
              <a:gd name="connsiteY0" fmla="*/ 1239407 h 1270099"/>
              <a:gd name="connsiteX1" fmla="*/ 580748 w 1988013"/>
              <a:gd name="connsiteY1" fmla="*/ 1270099 h 1270099"/>
              <a:gd name="connsiteX2" fmla="*/ 550056 w 1988013"/>
              <a:gd name="connsiteY2" fmla="*/ 1239407 h 1270099"/>
              <a:gd name="connsiteX3" fmla="*/ 580748 w 1988013"/>
              <a:gd name="connsiteY3" fmla="*/ 1208715 h 1270099"/>
              <a:gd name="connsiteX4" fmla="*/ 611440 w 1988013"/>
              <a:gd name="connsiteY4" fmla="*/ 1239407 h 1270099"/>
              <a:gd name="connsiteX0" fmla="*/ 664853 w 1988013"/>
              <a:gd name="connsiteY0" fmla="*/ 1201473 h 1270099"/>
              <a:gd name="connsiteX1" fmla="*/ 603470 w 1988013"/>
              <a:gd name="connsiteY1" fmla="*/ 1262856 h 1270099"/>
              <a:gd name="connsiteX2" fmla="*/ 542087 w 1988013"/>
              <a:gd name="connsiteY2" fmla="*/ 1201473 h 1270099"/>
              <a:gd name="connsiteX3" fmla="*/ 603470 w 1988013"/>
              <a:gd name="connsiteY3" fmla="*/ 1140090 h 1270099"/>
              <a:gd name="connsiteX4" fmla="*/ 664853 w 1988013"/>
              <a:gd name="connsiteY4" fmla="*/ 1201473 h 1270099"/>
              <a:gd name="connsiteX0" fmla="*/ 749807 w 1988013"/>
              <a:gd name="connsiteY0" fmla="*/ 1110879 h 1270099"/>
              <a:gd name="connsiteX1" fmla="*/ 657732 w 1988013"/>
              <a:gd name="connsiteY1" fmla="*/ 1134374 h 1270099"/>
              <a:gd name="connsiteX2" fmla="*/ 497077 w 1988013"/>
              <a:gd name="connsiteY2" fmla="*/ 1236609 h 1270099"/>
              <a:gd name="connsiteX3" fmla="*/ 657732 w 1988013"/>
              <a:gd name="connsiteY3" fmla="*/ 1018804 h 1270099"/>
              <a:gd name="connsiteX4" fmla="*/ 749807 w 1988013"/>
              <a:gd name="connsiteY4" fmla="*/ 1110879 h 1270099"/>
              <a:gd name="connsiteX0" fmla="*/ 4729 w 43256"/>
              <a:gd name="connsiteY0" fmla="*/ 26036 h 49659"/>
              <a:gd name="connsiteX1" fmla="*/ 2196 w 43256"/>
              <a:gd name="connsiteY1" fmla="*/ 25239 h 49659"/>
              <a:gd name="connsiteX2" fmla="*/ 6964 w 43256"/>
              <a:gd name="connsiteY2" fmla="*/ 34758 h 49659"/>
              <a:gd name="connsiteX3" fmla="*/ 5856 w 43256"/>
              <a:gd name="connsiteY3" fmla="*/ 35139 h 49659"/>
              <a:gd name="connsiteX4" fmla="*/ 16514 w 43256"/>
              <a:gd name="connsiteY4" fmla="*/ 38949 h 49659"/>
              <a:gd name="connsiteX5" fmla="*/ 15846 w 43256"/>
              <a:gd name="connsiteY5" fmla="*/ 37209 h 49659"/>
              <a:gd name="connsiteX6" fmla="*/ 28863 w 43256"/>
              <a:gd name="connsiteY6" fmla="*/ 34610 h 49659"/>
              <a:gd name="connsiteX7" fmla="*/ 28596 w 43256"/>
              <a:gd name="connsiteY7" fmla="*/ 36519 h 49659"/>
              <a:gd name="connsiteX8" fmla="*/ 34165 w 43256"/>
              <a:gd name="connsiteY8" fmla="*/ 22813 h 49659"/>
              <a:gd name="connsiteX9" fmla="*/ 37416 w 43256"/>
              <a:gd name="connsiteY9" fmla="*/ 29949 h 49659"/>
              <a:gd name="connsiteX10" fmla="*/ 41834 w 43256"/>
              <a:gd name="connsiteY10" fmla="*/ 15213 h 49659"/>
              <a:gd name="connsiteX11" fmla="*/ 40386 w 43256"/>
              <a:gd name="connsiteY11" fmla="*/ 17889 h 49659"/>
              <a:gd name="connsiteX12" fmla="*/ 38360 w 43256"/>
              <a:gd name="connsiteY12" fmla="*/ 5285 h 49659"/>
              <a:gd name="connsiteX13" fmla="*/ 38436 w 43256"/>
              <a:gd name="connsiteY13" fmla="*/ 6549 h 49659"/>
              <a:gd name="connsiteX14" fmla="*/ 29114 w 43256"/>
              <a:gd name="connsiteY14" fmla="*/ 3811 h 49659"/>
              <a:gd name="connsiteX15" fmla="*/ 29856 w 43256"/>
              <a:gd name="connsiteY15" fmla="*/ 2199 h 49659"/>
              <a:gd name="connsiteX16" fmla="*/ 22177 w 43256"/>
              <a:gd name="connsiteY16" fmla="*/ 4579 h 49659"/>
              <a:gd name="connsiteX17" fmla="*/ 22536 w 43256"/>
              <a:gd name="connsiteY17" fmla="*/ 3189 h 49659"/>
              <a:gd name="connsiteX18" fmla="*/ 14036 w 43256"/>
              <a:gd name="connsiteY18" fmla="*/ 5051 h 49659"/>
              <a:gd name="connsiteX19" fmla="*/ 15336 w 43256"/>
              <a:gd name="connsiteY19" fmla="*/ 6399 h 49659"/>
              <a:gd name="connsiteX20" fmla="*/ 4163 w 43256"/>
              <a:gd name="connsiteY20" fmla="*/ 15648 h 49659"/>
              <a:gd name="connsiteX21" fmla="*/ 3936 w 43256"/>
              <a:gd name="connsiteY21" fmla="*/ 14229 h 49659"/>
              <a:gd name="connsiteX0" fmla="*/ 3936 w 43256"/>
              <a:gd name="connsiteY0" fmla="*/ 14229 h 49659"/>
              <a:gd name="connsiteX1" fmla="*/ 5659 w 43256"/>
              <a:gd name="connsiteY1" fmla="*/ 6766 h 49659"/>
              <a:gd name="connsiteX2" fmla="*/ 14041 w 43256"/>
              <a:gd name="connsiteY2" fmla="*/ 5061 h 49659"/>
              <a:gd name="connsiteX3" fmla="*/ 22492 w 43256"/>
              <a:gd name="connsiteY3" fmla="*/ 3291 h 49659"/>
              <a:gd name="connsiteX4" fmla="*/ 25785 w 43256"/>
              <a:gd name="connsiteY4" fmla="*/ 59 h 49659"/>
              <a:gd name="connsiteX5" fmla="*/ 29869 w 43256"/>
              <a:gd name="connsiteY5" fmla="*/ 2340 h 49659"/>
              <a:gd name="connsiteX6" fmla="*/ 35499 w 43256"/>
              <a:gd name="connsiteY6" fmla="*/ 549 h 49659"/>
              <a:gd name="connsiteX7" fmla="*/ 38354 w 43256"/>
              <a:gd name="connsiteY7" fmla="*/ 5435 h 49659"/>
              <a:gd name="connsiteX8" fmla="*/ 42018 w 43256"/>
              <a:gd name="connsiteY8" fmla="*/ 10177 h 49659"/>
              <a:gd name="connsiteX9" fmla="*/ 41854 w 43256"/>
              <a:gd name="connsiteY9" fmla="*/ 15319 h 49659"/>
              <a:gd name="connsiteX10" fmla="*/ 43052 w 43256"/>
              <a:gd name="connsiteY10" fmla="*/ 23181 h 49659"/>
              <a:gd name="connsiteX11" fmla="*/ 37440 w 43256"/>
              <a:gd name="connsiteY11" fmla="*/ 30063 h 49659"/>
              <a:gd name="connsiteX12" fmla="*/ 35431 w 43256"/>
              <a:gd name="connsiteY12" fmla="*/ 35960 h 49659"/>
              <a:gd name="connsiteX13" fmla="*/ 28591 w 43256"/>
              <a:gd name="connsiteY13" fmla="*/ 36674 h 49659"/>
              <a:gd name="connsiteX14" fmla="*/ 23703 w 43256"/>
              <a:gd name="connsiteY14" fmla="*/ 42965 h 49659"/>
              <a:gd name="connsiteX15" fmla="*/ 16516 w 43256"/>
              <a:gd name="connsiteY15" fmla="*/ 39125 h 49659"/>
              <a:gd name="connsiteX16" fmla="*/ 5840 w 43256"/>
              <a:gd name="connsiteY16" fmla="*/ 35331 h 49659"/>
              <a:gd name="connsiteX17" fmla="*/ 1146 w 43256"/>
              <a:gd name="connsiteY17" fmla="*/ 31109 h 49659"/>
              <a:gd name="connsiteX18" fmla="*/ 2149 w 43256"/>
              <a:gd name="connsiteY18" fmla="*/ 25410 h 49659"/>
              <a:gd name="connsiteX19" fmla="*/ 31 w 43256"/>
              <a:gd name="connsiteY19" fmla="*/ 19563 h 49659"/>
              <a:gd name="connsiteX20" fmla="*/ 3899 w 43256"/>
              <a:gd name="connsiteY20" fmla="*/ 14366 h 49659"/>
              <a:gd name="connsiteX21" fmla="*/ 3936 w 43256"/>
              <a:gd name="connsiteY21" fmla="*/ 14229 h 49659"/>
              <a:gd name="connsiteX0" fmla="*/ 611440 w 1988013"/>
              <a:gd name="connsiteY0" fmla="*/ 1239407 h 1270099"/>
              <a:gd name="connsiteX1" fmla="*/ 580748 w 1988013"/>
              <a:gd name="connsiteY1" fmla="*/ 1270099 h 1270099"/>
              <a:gd name="connsiteX2" fmla="*/ 550056 w 1988013"/>
              <a:gd name="connsiteY2" fmla="*/ 1239407 h 1270099"/>
              <a:gd name="connsiteX3" fmla="*/ 580748 w 1988013"/>
              <a:gd name="connsiteY3" fmla="*/ 1208715 h 1270099"/>
              <a:gd name="connsiteX4" fmla="*/ 611440 w 1988013"/>
              <a:gd name="connsiteY4" fmla="*/ 1239407 h 1270099"/>
              <a:gd name="connsiteX0" fmla="*/ 664853 w 1988013"/>
              <a:gd name="connsiteY0" fmla="*/ 1201473 h 1270099"/>
              <a:gd name="connsiteX1" fmla="*/ 603470 w 1988013"/>
              <a:gd name="connsiteY1" fmla="*/ 1262856 h 1270099"/>
              <a:gd name="connsiteX2" fmla="*/ 542087 w 1988013"/>
              <a:gd name="connsiteY2" fmla="*/ 1201473 h 1270099"/>
              <a:gd name="connsiteX3" fmla="*/ 603470 w 1988013"/>
              <a:gd name="connsiteY3" fmla="*/ 1140090 h 1270099"/>
              <a:gd name="connsiteX4" fmla="*/ 664853 w 1988013"/>
              <a:gd name="connsiteY4" fmla="*/ 1201473 h 1270099"/>
              <a:gd name="connsiteX0" fmla="*/ 749807 w 1988013"/>
              <a:gd name="connsiteY0" fmla="*/ 1110879 h 1270099"/>
              <a:gd name="connsiteX1" fmla="*/ 657732 w 1988013"/>
              <a:gd name="connsiteY1" fmla="*/ 1134374 h 1270099"/>
              <a:gd name="connsiteX2" fmla="*/ 439927 w 1988013"/>
              <a:gd name="connsiteY2" fmla="*/ 1053729 h 1270099"/>
              <a:gd name="connsiteX3" fmla="*/ 657732 w 1988013"/>
              <a:gd name="connsiteY3" fmla="*/ 1018804 h 1270099"/>
              <a:gd name="connsiteX4" fmla="*/ 749807 w 1988013"/>
              <a:gd name="connsiteY4" fmla="*/ 1110879 h 1270099"/>
              <a:gd name="connsiteX0" fmla="*/ 4729 w 43256"/>
              <a:gd name="connsiteY0" fmla="*/ 26036 h 49659"/>
              <a:gd name="connsiteX1" fmla="*/ 2196 w 43256"/>
              <a:gd name="connsiteY1" fmla="*/ 25239 h 49659"/>
              <a:gd name="connsiteX2" fmla="*/ 6964 w 43256"/>
              <a:gd name="connsiteY2" fmla="*/ 34758 h 49659"/>
              <a:gd name="connsiteX3" fmla="*/ 5856 w 43256"/>
              <a:gd name="connsiteY3" fmla="*/ 35139 h 49659"/>
              <a:gd name="connsiteX4" fmla="*/ 16514 w 43256"/>
              <a:gd name="connsiteY4" fmla="*/ 38949 h 49659"/>
              <a:gd name="connsiteX5" fmla="*/ 15846 w 43256"/>
              <a:gd name="connsiteY5" fmla="*/ 37209 h 49659"/>
              <a:gd name="connsiteX6" fmla="*/ 28863 w 43256"/>
              <a:gd name="connsiteY6" fmla="*/ 34610 h 49659"/>
              <a:gd name="connsiteX7" fmla="*/ 28596 w 43256"/>
              <a:gd name="connsiteY7" fmla="*/ 36519 h 49659"/>
              <a:gd name="connsiteX8" fmla="*/ 34165 w 43256"/>
              <a:gd name="connsiteY8" fmla="*/ 22813 h 49659"/>
              <a:gd name="connsiteX9" fmla="*/ 37416 w 43256"/>
              <a:gd name="connsiteY9" fmla="*/ 29949 h 49659"/>
              <a:gd name="connsiteX10" fmla="*/ 41834 w 43256"/>
              <a:gd name="connsiteY10" fmla="*/ 15213 h 49659"/>
              <a:gd name="connsiteX11" fmla="*/ 40386 w 43256"/>
              <a:gd name="connsiteY11" fmla="*/ 17889 h 49659"/>
              <a:gd name="connsiteX12" fmla="*/ 38360 w 43256"/>
              <a:gd name="connsiteY12" fmla="*/ 5285 h 49659"/>
              <a:gd name="connsiteX13" fmla="*/ 38436 w 43256"/>
              <a:gd name="connsiteY13" fmla="*/ 6549 h 49659"/>
              <a:gd name="connsiteX14" fmla="*/ 29114 w 43256"/>
              <a:gd name="connsiteY14" fmla="*/ 3811 h 49659"/>
              <a:gd name="connsiteX15" fmla="*/ 29856 w 43256"/>
              <a:gd name="connsiteY15" fmla="*/ 2199 h 49659"/>
              <a:gd name="connsiteX16" fmla="*/ 22177 w 43256"/>
              <a:gd name="connsiteY16" fmla="*/ 4579 h 49659"/>
              <a:gd name="connsiteX17" fmla="*/ 22536 w 43256"/>
              <a:gd name="connsiteY17" fmla="*/ 3189 h 49659"/>
              <a:gd name="connsiteX18" fmla="*/ 14036 w 43256"/>
              <a:gd name="connsiteY18" fmla="*/ 5051 h 49659"/>
              <a:gd name="connsiteX19" fmla="*/ 15336 w 43256"/>
              <a:gd name="connsiteY19" fmla="*/ 6399 h 49659"/>
              <a:gd name="connsiteX20" fmla="*/ 4163 w 43256"/>
              <a:gd name="connsiteY20" fmla="*/ 15648 h 49659"/>
              <a:gd name="connsiteX21" fmla="*/ 3936 w 43256"/>
              <a:gd name="connsiteY21" fmla="*/ 14229 h 49659"/>
              <a:gd name="connsiteX0" fmla="*/ 3936 w 43256"/>
              <a:gd name="connsiteY0" fmla="*/ 14229 h 49659"/>
              <a:gd name="connsiteX1" fmla="*/ 5659 w 43256"/>
              <a:gd name="connsiteY1" fmla="*/ 6766 h 49659"/>
              <a:gd name="connsiteX2" fmla="*/ 14041 w 43256"/>
              <a:gd name="connsiteY2" fmla="*/ 5061 h 49659"/>
              <a:gd name="connsiteX3" fmla="*/ 22492 w 43256"/>
              <a:gd name="connsiteY3" fmla="*/ 3291 h 49659"/>
              <a:gd name="connsiteX4" fmla="*/ 25785 w 43256"/>
              <a:gd name="connsiteY4" fmla="*/ 59 h 49659"/>
              <a:gd name="connsiteX5" fmla="*/ 29869 w 43256"/>
              <a:gd name="connsiteY5" fmla="*/ 2340 h 49659"/>
              <a:gd name="connsiteX6" fmla="*/ 35499 w 43256"/>
              <a:gd name="connsiteY6" fmla="*/ 549 h 49659"/>
              <a:gd name="connsiteX7" fmla="*/ 38354 w 43256"/>
              <a:gd name="connsiteY7" fmla="*/ 5435 h 49659"/>
              <a:gd name="connsiteX8" fmla="*/ 42018 w 43256"/>
              <a:gd name="connsiteY8" fmla="*/ 10177 h 49659"/>
              <a:gd name="connsiteX9" fmla="*/ 41854 w 43256"/>
              <a:gd name="connsiteY9" fmla="*/ 15319 h 49659"/>
              <a:gd name="connsiteX10" fmla="*/ 43052 w 43256"/>
              <a:gd name="connsiteY10" fmla="*/ 23181 h 49659"/>
              <a:gd name="connsiteX11" fmla="*/ 37440 w 43256"/>
              <a:gd name="connsiteY11" fmla="*/ 30063 h 49659"/>
              <a:gd name="connsiteX12" fmla="*/ 35431 w 43256"/>
              <a:gd name="connsiteY12" fmla="*/ 35960 h 49659"/>
              <a:gd name="connsiteX13" fmla="*/ 28591 w 43256"/>
              <a:gd name="connsiteY13" fmla="*/ 36674 h 49659"/>
              <a:gd name="connsiteX14" fmla="*/ 23703 w 43256"/>
              <a:gd name="connsiteY14" fmla="*/ 42965 h 49659"/>
              <a:gd name="connsiteX15" fmla="*/ 16516 w 43256"/>
              <a:gd name="connsiteY15" fmla="*/ 39125 h 49659"/>
              <a:gd name="connsiteX16" fmla="*/ 5840 w 43256"/>
              <a:gd name="connsiteY16" fmla="*/ 35331 h 49659"/>
              <a:gd name="connsiteX17" fmla="*/ 1146 w 43256"/>
              <a:gd name="connsiteY17" fmla="*/ 31109 h 49659"/>
              <a:gd name="connsiteX18" fmla="*/ 2149 w 43256"/>
              <a:gd name="connsiteY18" fmla="*/ 25410 h 49659"/>
              <a:gd name="connsiteX19" fmla="*/ 31 w 43256"/>
              <a:gd name="connsiteY19" fmla="*/ 19563 h 49659"/>
              <a:gd name="connsiteX20" fmla="*/ 3899 w 43256"/>
              <a:gd name="connsiteY20" fmla="*/ 14366 h 49659"/>
              <a:gd name="connsiteX21" fmla="*/ 3936 w 43256"/>
              <a:gd name="connsiteY21" fmla="*/ 14229 h 49659"/>
              <a:gd name="connsiteX0" fmla="*/ 611440 w 1988013"/>
              <a:gd name="connsiteY0" fmla="*/ 1239407 h 1270099"/>
              <a:gd name="connsiteX1" fmla="*/ 580748 w 1988013"/>
              <a:gd name="connsiteY1" fmla="*/ 1270099 h 1270099"/>
              <a:gd name="connsiteX2" fmla="*/ 550056 w 1988013"/>
              <a:gd name="connsiteY2" fmla="*/ 1239407 h 1270099"/>
              <a:gd name="connsiteX3" fmla="*/ 580748 w 1988013"/>
              <a:gd name="connsiteY3" fmla="*/ 1208715 h 1270099"/>
              <a:gd name="connsiteX4" fmla="*/ 611440 w 1988013"/>
              <a:gd name="connsiteY4" fmla="*/ 1239407 h 1270099"/>
              <a:gd name="connsiteX0" fmla="*/ 664853 w 1988013"/>
              <a:gd name="connsiteY0" fmla="*/ 1201473 h 1270099"/>
              <a:gd name="connsiteX1" fmla="*/ 866360 w 1988013"/>
              <a:gd name="connsiteY1" fmla="*/ 1045686 h 1270099"/>
              <a:gd name="connsiteX2" fmla="*/ 542087 w 1988013"/>
              <a:gd name="connsiteY2" fmla="*/ 1201473 h 1270099"/>
              <a:gd name="connsiteX3" fmla="*/ 603470 w 1988013"/>
              <a:gd name="connsiteY3" fmla="*/ 1140090 h 1270099"/>
              <a:gd name="connsiteX4" fmla="*/ 664853 w 1988013"/>
              <a:gd name="connsiteY4" fmla="*/ 1201473 h 1270099"/>
              <a:gd name="connsiteX0" fmla="*/ 749807 w 1988013"/>
              <a:gd name="connsiteY0" fmla="*/ 1110879 h 1270099"/>
              <a:gd name="connsiteX1" fmla="*/ 657732 w 1988013"/>
              <a:gd name="connsiteY1" fmla="*/ 1134374 h 1270099"/>
              <a:gd name="connsiteX2" fmla="*/ 439927 w 1988013"/>
              <a:gd name="connsiteY2" fmla="*/ 1053729 h 1270099"/>
              <a:gd name="connsiteX3" fmla="*/ 657732 w 1988013"/>
              <a:gd name="connsiteY3" fmla="*/ 1018804 h 1270099"/>
              <a:gd name="connsiteX4" fmla="*/ 749807 w 1988013"/>
              <a:gd name="connsiteY4" fmla="*/ 1110879 h 1270099"/>
              <a:gd name="connsiteX0" fmla="*/ 4729 w 43256"/>
              <a:gd name="connsiteY0" fmla="*/ 26036 h 49659"/>
              <a:gd name="connsiteX1" fmla="*/ 2196 w 43256"/>
              <a:gd name="connsiteY1" fmla="*/ 25239 h 49659"/>
              <a:gd name="connsiteX2" fmla="*/ 6964 w 43256"/>
              <a:gd name="connsiteY2" fmla="*/ 34758 h 49659"/>
              <a:gd name="connsiteX3" fmla="*/ 5856 w 43256"/>
              <a:gd name="connsiteY3" fmla="*/ 35139 h 49659"/>
              <a:gd name="connsiteX4" fmla="*/ 16514 w 43256"/>
              <a:gd name="connsiteY4" fmla="*/ 38949 h 49659"/>
              <a:gd name="connsiteX5" fmla="*/ 15846 w 43256"/>
              <a:gd name="connsiteY5" fmla="*/ 37209 h 49659"/>
              <a:gd name="connsiteX6" fmla="*/ 28863 w 43256"/>
              <a:gd name="connsiteY6" fmla="*/ 34610 h 49659"/>
              <a:gd name="connsiteX7" fmla="*/ 28596 w 43256"/>
              <a:gd name="connsiteY7" fmla="*/ 36519 h 49659"/>
              <a:gd name="connsiteX8" fmla="*/ 34165 w 43256"/>
              <a:gd name="connsiteY8" fmla="*/ 22813 h 49659"/>
              <a:gd name="connsiteX9" fmla="*/ 37416 w 43256"/>
              <a:gd name="connsiteY9" fmla="*/ 29949 h 49659"/>
              <a:gd name="connsiteX10" fmla="*/ 41834 w 43256"/>
              <a:gd name="connsiteY10" fmla="*/ 15213 h 49659"/>
              <a:gd name="connsiteX11" fmla="*/ 40386 w 43256"/>
              <a:gd name="connsiteY11" fmla="*/ 17889 h 49659"/>
              <a:gd name="connsiteX12" fmla="*/ 38360 w 43256"/>
              <a:gd name="connsiteY12" fmla="*/ 5285 h 49659"/>
              <a:gd name="connsiteX13" fmla="*/ 38436 w 43256"/>
              <a:gd name="connsiteY13" fmla="*/ 6549 h 49659"/>
              <a:gd name="connsiteX14" fmla="*/ 29114 w 43256"/>
              <a:gd name="connsiteY14" fmla="*/ 3811 h 49659"/>
              <a:gd name="connsiteX15" fmla="*/ 29856 w 43256"/>
              <a:gd name="connsiteY15" fmla="*/ 2199 h 49659"/>
              <a:gd name="connsiteX16" fmla="*/ 22177 w 43256"/>
              <a:gd name="connsiteY16" fmla="*/ 4579 h 49659"/>
              <a:gd name="connsiteX17" fmla="*/ 22536 w 43256"/>
              <a:gd name="connsiteY17" fmla="*/ 3189 h 49659"/>
              <a:gd name="connsiteX18" fmla="*/ 14036 w 43256"/>
              <a:gd name="connsiteY18" fmla="*/ 5051 h 49659"/>
              <a:gd name="connsiteX19" fmla="*/ 15336 w 43256"/>
              <a:gd name="connsiteY19" fmla="*/ 6399 h 49659"/>
              <a:gd name="connsiteX20" fmla="*/ 4163 w 43256"/>
              <a:gd name="connsiteY20" fmla="*/ 15648 h 49659"/>
              <a:gd name="connsiteX21" fmla="*/ 3936 w 43256"/>
              <a:gd name="connsiteY21" fmla="*/ 14229 h 49659"/>
              <a:gd name="connsiteX0" fmla="*/ 3936 w 43256"/>
              <a:gd name="connsiteY0" fmla="*/ 14229 h 50068"/>
              <a:gd name="connsiteX1" fmla="*/ 5659 w 43256"/>
              <a:gd name="connsiteY1" fmla="*/ 6766 h 50068"/>
              <a:gd name="connsiteX2" fmla="*/ 14041 w 43256"/>
              <a:gd name="connsiteY2" fmla="*/ 5061 h 50068"/>
              <a:gd name="connsiteX3" fmla="*/ 22492 w 43256"/>
              <a:gd name="connsiteY3" fmla="*/ 3291 h 50068"/>
              <a:gd name="connsiteX4" fmla="*/ 25785 w 43256"/>
              <a:gd name="connsiteY4" fmla="*/ 59 h 50068"/>
              <a:gd name="connsiteX5" fmla="*/ 29869 w 43256"/>
              <a:gd name="connsiteY5" fmla="*/ 2340 h 50068"/>
              <a:gd name="connsiteX6" fmla="*/ 35499 w 43256"/>
              <a:gd name="connsiteY6" fmla="*/ 549 h 50068"/>
              <a:gd name="connsiteX7" fmla="*/ 38354 w 43256"/>
              <a:gd name="connsiteY7" fmla="*/ 5435 h 50068"/>
              <a:gd name="connsiteX8" fmla="*/ 42018 w 43256"/>
              <a:gd name="connsiteY8" fmla="*/ 10177 h 50068"/>
              <a:gd name="connsiteX9" fmla="*/ 41854 w 43256"/>
              <a:gd name="connsiteY9" fmla="*/ 15319 h 50068"/>
              <a:gd name="connsiteX10" fmla="*/ 43052 w 43256"/>
              <a:gd name="connsiteY10" fmla="*/ 23181 h 50068"/>
              <a:gd name="connsiteX11" fmla="*/ 37440 w 43256"/>
              <a:gd name="connsiteY11" fmla="*/ 30063 h 50068"/>
              <a:gd name="connsiteX12" fmla="*/ 35431 w 43256"/>
              <a:gd name="connsiteY12" fmla="*/ 35960 h 50068"/>
              <a:gd name="connsiteX13" fmla="*/ 28591 w 43256"/>
              <a:gd name="connsiteY13" fmla="*/ 36674 h 50068"/>
              <a:gd name="connsiteX14" fmla="*/ 23703 w 43256"/>
              <a:gd name="connsiteY14" fmla="*/ 42965 h 50068"/>
              <a:gd name="connsiteX15" fmla="*/ 16516 w 43256"/>
              <a:gd name="connsiteY15" fmla="*/ 39125 h 50068"/>
              <a:gd name="connsiteX16" fmla="*/ 5840 w 43256"/>
              <a:gd name="connsiteY16" fmla="*/ 35331 h 50068"/>
              <a:gd name="connsiteX17" fmla="*/ 1146 w 43256"/>
              <a:gd name="connsiteY17" fmla="*/ 31109 h 50068"/>
              <a:gd name="connsiteX18" fmla="*/ 2149 w 43256"/>
              <a:gd name="connsiteY18" fmla="*/ 25410 h 50068"/>
              <a:gd name="connsiteX19" fmla="*/ 31 w 43256"/>
              <a:gd name="connsiteY19" fmla="*/ 19563 h 50068"/>
              <a:gd name="connsiteX20" fmla="*/ 3899 w 43256"/>
              <a:gd name="connsiteY20" fmla="*/ 14366 h 50068"/>
              <a:gd name="connsiteX21" fmla="*/ 3936 w 43256"/>
              <a:gd name="connsiteY21" fmla="*/ 14229 h 50068"/>
              <a:gd name="connsiteX0" fmla="*/ 508570 w 1988013"/>
              <a:gd name="connsiteY0" fmla="*/ 1056527 h 1280549"/>
              <a:gd name="connsiteX1" fmla="*/ 580748 w 1988013"/>
              <a:gd name="connsiteY1" fmla="*/ 1270099 h 1280549"/>
              <a:gd name="connsiteX2" fmla="*/ 550056 w 1988013"/>
              <a:gd name="connsiteY2" fmla="*/ 1239407 h 1280549"/>
              <a:gd name="connsiteX3" fmla="*/ 580748 w 1988013"/>
              <a:gd name="connsiteY3" fmla="*/ 1208715 h 1280549"/>
              <a:gd name="connsiteX4" fmla="*/ 508570 w 1988013"/>
              <a:gd name="connsiteY4" fmla="*/ 1056527 h 1280549"/>
              <a:gd name="connsiteX0" fmla="*/ 664853 w 1988013"/>
              <a:gd name="connsiteY0" fmla="*/ 1201473 h 1280549"/>
              <a:gd name="connsiteX1" fmla="*/ 866360 w 1988013"/>
              <a:gd name="connsiteY1" fmla="*/ 1045686 h 1280549"/>
              <a:gd name="connsiteX2" fmla="*/ 542087 w 1988013"/>
              <a:gd name="connsiteY2" fmla="*/ 1201473 h 1280549"/>
              <a:gd name="connsiteX3" fmla="*/ 603470 w 1988013"/>
              <a:gd name="connsiteY3" fmla="*/ 1140090 h 1280549"/>
              <a:gd name="connsiteX4" fmla="*/ 664853 w 1988013"/>
              <a:gd name="connsiteY4" fmla="*/ 1201473 h 1280549"/>
              <a:gd name="connsiteX0" fmla="*/ 749807 w 1988013"/>
              <a:gd name="connsiteY0" fmla="*/ 1110879 h 1280549"/>
              <a:gd name="connsiteX1" fmla="*/ 657732 w 1988013"/>
              <a:gd name="connsiteY1" fmla="*/ 1134374 h 1280549"/>
              <a:gd name="connsiteX2" fmla="*/ 439927 w 1988013"/>
              <a:gd name="connsiteY2" fmla="*/ 1053729 h 1280549"/>
              <a:gd name="connsiteX3" fmla="*/ 657732 w 1988013"/>
              <a:gd name="connsiteY3" fmla="*/ 1018804 h 1280549"/>
              <a:gd name="connsiteX4" fmla="*/ 749807 w 1988013"/>
              <a:gd name="connsiteY4" fmla="*/ 1110879 h 1280549"/>
              <a:gd name="connsiteX0" fmla="*/ 4729 w 43256"/>
              <a:gd name="connsiteY0" fmla="*/ 26036 h 50068"/>
              <a:gd name="connsiteX1" fmla="*/ 2196 w 43256"/>
              <a:gd name="connsiteY1" fmla="*/ 25239 h 50068"/>
              <a:gd name="connsiteX2" fmla="*/ 6964 w 43256"/>
              <a:gd name="connsiteY2" fmla="*/ 34758 h 50068"/>
              <a:gd name="connsiteX3" fmla="*/ 5856 w 43256"/>
              <a:gd name="connsiteY3" fmla="*/ 35139 h 50068"/>
              <a:gd name="connsiteX4" fmla="*/ 16514 w 43256"/>
              <a:gd name="connsiteY4" fmla="*/ 38949 h 50068"/>
              <a:gd name="connsiteX5" fmla="*/ 15846 w 43256"/>
              <a:gd name="connsiteY5" fmla="*/ 37209 h 50068"/>
              <a:gd name="connsiteX6" fmla="*/ 28863 w 43256"/>
              <a:gd name="connsiteY6" fmla="*/ 34610 h 50068"/>
              <a:gd name="connsiteX7" fmla="*/ 28596 w 43256"/>
              <a:gd name="connsiteY7" fmla="*/ 36519 h 50068"/>
              <a:gd name="connsiteX8" fmla="*/ 34165 w 43256"/>
              <a:gd name="connsiteY8" fmla="*/ 22813 h 50068"/>
              <a:gd name="connsiteX9" fmla="*/ 37416 w 43256"/>
              <a:gd name="connsiteY9" fmla="*/ 29949 h 50068"/>
              <a:gd name="connsiteX10" fmla="*/ 41834 w 43256"/>
              <a:gd name="connsiteY10" fmla="*/ 15213 h 50068"/>
              <a:gd name="connsiteX11" fmla="*/ 40386 w 43256"/>
              <a:gd name="connsiteY11" fmla="*/ 17889 h 50068"/>
              <a:gd name="connsiteX12" fmla="*/ 38360 w 43256"/>
              <a:gd name="connsiteY12" fmla="*/ 5285 h 50068"/>
              <a:gd name="connsiteX13" fmla="*/ 38436 w 43256"/>
              <a:gd name="connsiteY13" fmla="*/ 6549 h 50068"/>
              <a:gd name="connsiteX14" fmla="*/ 29114 w 43256"/>
              <a:gd name="connsiteY14" fmla="*/ 3811 h 50068"/>
              <a:gd name="connsiteX15" fmla="*/ 29856 w 43256"/>
              <a:gd name="connsiteY15" fmla="*/ 2199 h 50068"/>
              <a:gd name="connsiteX16" fmla="*/ 22177 w 43256"/>
              <a:gd name="connsiteY16" fmla="*/ 4579 h 50068"/>
              <a:gd name="connsiteX17" fmla="*/ 22536 w 43256"/>
              <a:gd name="connsiteY17" fmla="*/ 3189 h 50068"/>
              <a:gd name="connsiteX18" fmla="*/ 14036 w 43256"/>
              <a:gd name="connsiteY18" fmla="*/ 5051 h 50068"/>
              <a:gd name="connsiteX19" fmla="*/ 15336 w 43256"/>
              <a:gd name="connsiteY19" fmla="*/ 6399 h 50068"/>
              <a:gd name="connsiteX20" fmla="*/ 4163 w 43256"/>
              <a:gd name="connsiteY20" fmla="*/ 15648 h 50068"/>
              <a:gd name="connsiteX21" fmla="*/ 3936 w 43256"/>
              <a:gd name="connsiteY21" fmla="*/ 14229 h 50068"/>
              <a:gd name="connsiteX0" fmla="*/ 3936 w 43256"/>
              <a:gd name="connsiteY0" fmla="*/ 14229 h 48515"/>
              <a:gd name="connsiteX1" fmla="*/ 5659 w 43256"/>
              <a:gd name="connsiteY1" fmla="*/ 6766 h 48515"/>
              <a:gd name="connsiteX2" fmla="*/ 14041 w 43256"/>
              <a:gd name="connsiteY2" fmla="*/ 5061 h 48515"/>
              <a:gd name="connsiteX3" fmla="*/ 22492 w 43256"/>
              <a:gd name="connsiteY3" fmla="*/ 3291 h 48515"/>
              <a:gd name="connsiteX4" fmla="*/ 25785 w 43256"/>
              <a:gd name="connsiteY4" fmla="*/ 59 h 48515"/>
              <a:gd name="connsiteX5" fmla="*/ 29869 w 43256"/>
              <a:gd name="connsiteY5" fmla="*/ 2340 h 48515"/>
              <a:gd name="connsiteX6" fmla="*/ 35499 w 43256"/>
              <a:gd name="connsiteY6" fmla="*/ 549 h 48515"/>
              <a:gd name="connsiteX7" fmla="*/ 38354 w 43256"/>
              <a:gd name="connsiteY7" fmla="*/ 5435 h 48515"/>
              <a:gd name="connsiteX8" fmla="*/ 42018 w 43256"/>
              <a:gd name="connsiteY8" fmla="*/ 10177 h 48515"/>
              <a:gd name="connsiteX9" fmla="*/ 41854 w 43256"/>
              <a:gd name="connsiteY9" fmla="*/ 15319 h 48515"/>
              <a:gd name="connsiteX10" fmla="*/ 43052 w 43256"/>
              <a:gd name="connsiteY10" fmla="*/ 23181 h 48515"/>
              <a:gd name="connsiteX11" fmla="*/ 37440 w 43256"/>
              <a:gd name="connsiteY11" fmla="*/ 30063 h 48515"/>
              <a:gd name="connsiteX12" fmla="*/ 35431 w 43256"/>
              <a:gd name="connsiteY12" fmla="*/ 35960 h 48515"/>
              <a:gd name="connsiteX13" fmla="*/ 28591 w 43256"/>
              <a:gd name="connsiteY13" fmla="*/ 36674 h 48515"/>
              <a:gd name="connsiteX14" fmla="*/ 23703 w 43256"/>
              <a:gd name="connsiteY14" fmla="*/ 42965 h 48515"/>
              <a:gd name="connsiteX15" fmla="*/ 16516 w 43256"/>
              <a:gd name="connsiteY15" fmla="*/ 39125 h 48515"/>
              <a:gd name="connsiteX16" fmla="*/ 5840 w 43256"/>
              <a:gd name="connsiteY16" fmla="*/ 35331 h 48515"/>
              <a:gd name="connsiteX17" fmla="*/ 1146 w 43256"/>
              <a:gd name="connsiteY17" fmla="*/ 31109 h 48515"/>
              <a:gd name="connsiteX18" fmla="*/ 2149 w 43256"/>
              <a:gd name="connsiteY18" fmla="*/ 25410 h 48515"/>
              <a:gd name="connsiteX19" fmla="*/ 31 w 43256"/>
              <a:gd name="connsiteY19" fmla="*/ 19563 h 48515"/>
              <a:gd name="connsiteX20" fmla="*/ 3899 w 43256"/>
              <a:gd name="connsiteY20" fmla="*/ 14366 h 48515"/>
              <a:gd name="connsiteX21" fmla="*/ 3936 w 43256"/>
              <a:gd name="connsiteY21" fmla="*/ 14229 h 48515"/>
              <a:gd name="connsiteX0" fmla="*/ 508570 w 1988013"/>
              <a:gd name="connsiteY0" fmla="*/ 1056527 h 1240837"/>
              <a:gd name="connsiteX1" fmla="*/ 797918 w 1988013"/>
              <a:gd name="connsiteY1" fmla="*/ 1087219 h 1240837"/>
              <a:gd name="connsiteX2" fmla="*/ 550056 w 1988013"/>
              <a:gd name="connsiteY2" fmla="*/ 1239407 h 1240837"/>
              <a:gd name="connsiteX3" fmla="*/ 580748 w 1988013"/>
              <a:gd name="connsiteY3" fmla="*/ 1208715 h 1240837"/>
              <a:gd name="connsiteX4" fmla="*/ 508570 w 1988013"/>
              <a:gd name="connsiteY4" fmla="*/ 1056527 h 1240837"/>
              <a:gd name="connsiteX0" fmla="*/ 664853 w 1988013"/>
              <a:gd name="connsiteY0" fmla="*/ 1201473 h 1240837"/>
              <a:gd name="connsiteX1" fmla="*/ 866360 w 1988013"/>
              <a:gd name="connsiteY1" fmla="*/ 1045686 h 1240837"/>
              <a:gd name="connsiteX2" fmla="*/ 542087 w 1988013"/>
              <a:gd name="connsiteY2" fmla="*/ 1201473 h 1240837"/>
              <a:gd name="connsiteX3" fmla="*/ 603470 w 1988013"/>
              <a:gd name="connsiteY3" fmla="*/ 1140090 h 1240837"/>
              <a:gd name="connsiteX4" fmla="*/ 664853 w 1988013"/>
              <a:gd name="connsiteY4" fmla="*/ 1201473 h 1240837"/>
              <a:gd name="connsiteX0" fmla="*/ 749807 w 1988013"/>
              <a:gd name="connsiteY0" fmla="*/ 1110879 h 1240837"/>
              <a:gd name="connsiteX1" fmla="*/ 657732 w 1988013"/>
              <a:gd name="connsiteY1" fmla="*/ 1134374 h 1240837"/>
              <a:gd name="connsiteX2" fmla="*/ 439927 w 1988013"/>
              <a:gd name="connsiteY2" fmla="*/ 1053729 h 1240837"/>
              <a:gd name="connsiteX3" fmla="*/ 657732 w 1988013"/>
              <a:gd name="connsiteY3" fmla="*/ 1018804 h 1240837"/>
              <a:gd name="connsiteX4" fmla="*/ 749807 w 1988013"/>
              <a:gd name="connsiteY4" fmla="*/ 1110879 h 1240837"/>
              <a:gd name="connsiteX0" fmla="*/ 4729 w 43256"/>
              <a:gd name="connsiteY0" fmla="*/ 26036 h 48515"/>
              <a:gd name="connsiteX1" fmla="*/ 2196 w 43256"/>
              <a:gd name="connsiteY1" fmla="*/ 25239 h 48515"/>
              <a:gd name="connsiteX2" fmla="*/ 6964 w 43256"/>
              <a:gd name="connsiteY2" fmla="*/ 34758 h 48515"/>
              <a:gd name="connsiteX3" fmla="*/ 5856 w 43256"/>
              <a:gd name="connsiteY3" fmla="*/ 35139 h 48515"/>
              <a:gd name="connsiteX4" fmla="*/ 16514 w 43256"/>
              <a:gd name="connsiteY4" fmla="*/ 38949 h 48515"/>
              <a:gd name="connsiteX5" fmla="*/ 15846 w 43256"/>
              <a:gd name="connsiteY5" fmla="*/ 37209 h 48515"/>
              <a:gd name="connsiteX6" fmla="*/ 28863 w 43256"/>
              <a:gd name="connsiteY6" fmla="*/ 34610 h 48515"/>
              <a:gd name="connsiteX7" fmla="*/ 28596 w 43256"/>
              <a:gd name="connsiteY7" fmla="*/ 36519 h 48515"/>
              <a:gd name="connsiteX8" fmla="*/ 34165 w 43256"/>
              <a:gd name="connsiteY8" fmla="*/ 22813 h 48515"/>
              <a:gd name="connsiteX9" fmla="*/ 37416 w 43256"/>
              <a:gd name="connsiteY9" fmla="*/ 29949 h 48515"/>
              <a:gd name="connsiteX10" fmla="*/ 41834 w 43256"/>
              <a:gd name="connsiteY10" fmla="*/ 15213 h 48515"/>
              <a:gd name="connsiteX11" fmla="*/ 40386 w 43256"/>
              <a:gd name="connsiteY11" fmla="*/ 17889 h 48515"/>
              <a:gd name="connsiteX12" fmla="*/ 38360 w 43256"/>
              <a:gd name="connsiteY12" fmla="*/ 5285 h 48515"/>
              <a:gd name="connsiteX13" fmla="*/ 38436 w 43256"/>
              <a:gd name="connsiteY13" fmla="*/ 6549 h 48515"/>
              <a:gd name="connsiteX14" fmla="*/ 29114 w 43256"/>
              <a:gd name="connsiteY14" fmla="*/ 3811 h 48515"/>
              <a:gd name="connsiteX15" fmla="*/ 29856 w 43256"/>
              <a:gd name="connsiteY15" fmla="*/ 2199 h 48515"/>
              <a:gd name="connsiteX16" fmla="*/ 22177 w 43256"/>
              <a:gd name="connsiteY16" fmla="*/ 4579 h 48515"/>
              <a:gd name="connsiteX17" fmla="*/ 22536 w 43256"/>
              <a:gd name="connsiteY17" fmla="*/ 3189 h 48515"/>
              <a:gd name="connsiteX18" fmla="*/ 14036 w 43256"/>
              <a:gd name="connsiteY18" fmla="*/ 5051 h 48515"/>
              <a:gd name="connsiteX19" fmla="*/ 15336 w 43256"/>
              <a:gd name="connsiteY19" fmla="*/ 6399 h 48515"/>
              <a:gd name="connsiteX20" fmla="*/ 4163 w 43256"/>
              <a:gd name="connsiteY20" fmla="*/ 15648 h 48515"/>
              <a:gd name="connsiteX21" fmla="*/ 3936 w 43256"/>
              <a:gd name="connsiteY21" fmla="*/ 14229 h 48515"/>
              <a:gd name="connsiteX0" fmla="*/ 3936 w 43256"/>
              <a:gd name="connsiteY0" fmla="*/ 14229 h 48515"/>
              <a:gd name="connsiteX1" fmla="*/ 5659 w 43256"/>
              <a:gd name="connsiteY1" fmla="*/ 6766 h 48515"/>
              <a:gd name="connsiteX2" fmla="*/ 14041 w 43256"/>
              <a:gd name="connsiteY2" fmla="*/ 5061 h 48515"/>
              <a:gd name="connsiteX3" fmla="*/ 22492 w 43256"/>
              <a:gd name="connsiteY3" fmla="*/ 3291 h 48515"/>
              <a:gd name="connsiteX4" fmla="*/ 25785 w 43256"/>
              <a:gd name="connsiteY4" fmla="*/ 59 h 48515"/>
              <a:gd name="connsiteX5" fmla="*/ 29869 w 43256"/>
              <a:gd name="connsiteY5" fmla="*/ 2340 h 48515"/>
              <a:gd name="connsiteX6" fmla="*/ 35499 w 43256"/>
              <a:gd name="connsiteY6" fmla="*/ 549 h 48515"/>
              <a:gd name="connsiteX7" fmla="*/ 38354 w 43256"/>
              <a:gd name="connsiteY7" fmla="*/ 5435 h 48515"/>
              <a:gd name="connsiteX8" fmla="*/ 42018 w 43256"/>
              <a:gd name="connsiteY8" fmla="*/ 10177 h 48515"/>
              <a:gd name="connsiteX9" fmla="*/ 41854 w 43256"/>
              <a:gd name="connsiteY9" fmla="*/ 15319 h 48515"/>
              <a:gd name="connsiteX10" fmla="*/ 43052 w 43256"/>
              <a:gd name="connsiteY10" fmla="*/ 23181 h 48515"/>
              <a:gd name="connsiteX11" fmla="*/ 37440 w 43256"/>
              <a:gd name="connsiteY11" fmla="*/ 30063 h 48515"/>
              <a:gd name="connsiteX12" fmla="*/ 35431 w 43256"/>
              <a:gd name="connsiteY12" fmla="*/ 35960 h 48515"/>
              <a:gd name="connsiteX13" fmla="*/ 28591 w 43256"/>
              <a:gd name="connsiteY13" fmla="*/ 36674 h 48515"/>
              <a:gd name="connsiteX14" fmla="*/ 23703 w 43256"/>
              <a:gd name="connsiteY14" fmla="*/ 42965 h 48515"/>
              <a:gd name="connsiteX15" fmla="*/ 16516 w 43256"/>
              <a:gd name="connsiteY15" fmla="*/ 39125 h 48515"/>
              <a:gd name="connsiteX16" fmla="*/ 5840 w 43256"/>
              <a:gd name="connsiteY16" fmla="*/ 35331 h 48515"/>
              <a:gd name="connsiteX17" fmla="*/ 1146 w 43256"/>
              <a:gd name="connsiteY17" fmla="*/ 31109 h 48515"/>
              <a:gd name="connsiteX18" fmla="*/ 2149 w 43256"/>
              <a:gd name="connsiteY18" fmla="*/ 25410 h 48515"/>
              <a:gd name="connsiteX19" fmla="*/ 31 w 43256"/>
              <a:gd name="connsiteY19" fmla="*/ 19563 h 48515"/>
              <a:gd name="connsiteX20" fmla="*/ 3899 w 43256"/>
              <a:gd name="connsiteY20" fmla="*/ 14366 h 48515"/>
              <a:gd name="connsiteX21" fmla="*/ 3936 w 43256"/>
              <a:gd name="connsiteY21" fmla="*/ 14229 h 48515"/>
              <a:gd name="connsiteX0" fmla="*/ 508570 w 1988013"/>
              <a:gd name="connsiteY0" fmla="*/ 1056527 h 1240837"/>
              <a:gd name="connsiteX1" fmla="*/ 797918 w 1988013"/>
              <a:gd name="connsiteY1" fmla="*/ 1087219 h 1240837"/>
              <a:gd name="connsiteX2" fmla="*/ 550056 w 1988013"/>
              <a:gd name="connsiteY2" fmla="*/ 1239407 h 1240837"/>
              <a:gd name="connsiteX3" fmla="*/ 580748 w 1988013"/>
              <a:gd name="connsiteY3" fmla="*/ 1208715 h 1240837"/>
              <a:gd name="connsiteX4" fmla="*/ 508570 w 1988013"/>
              <a:gd name="connsiteY4" fmla="*/ 1056527 h 1240837"/>
              <a:gd name="connsiteX0" fmla="*/ 493403 w 1988013"/>
              <a:gd name="connsiteY0" fmla="*/ 1098603 h 1240837"/>
              <a:gd name="connsiteX1" fmla="*/ 866360 w 1988013"/>
              <a:gd name="connsiteY1" fmla="*/ 1045686 h 1240837"/>
              <a:gd name="connsiteX2" fmla="*/ 542087 w 1988013"/>
              <a:gd name="connsiteY2" fmla="*/ 1201473 h 1240837"/>
              <a:gd name="connsiteX3" fmla="*/ 603470 w 1988013"/>
              <a:gd name="connsiteY3" fmla="*/ 1140090 h 1240837"/>
              <a:gd name="connsiteX4" fmla="*/ 493403 w 1988013"/>
              <a:gd name="connsiteY4" fmla="*/ 1098603 h 1240837"/>
              <a:gd name="connsiteX0" fmla="*/ 749807 w 1988013"/>
              <a:gd name="connsiteY0" fmla="*/ 1110879 h 1240837"/>
              <a:gd name="connsiteX1" fmla="*/ 657732 w 1988013"/>
              <a:gd name="connsiteY1" fmla="*/ 1134374 h 1240837"/>
              <a:gd name="connsiteX2" fmla="*/ 439927 w 1988013"/>
              <a:gd name="connsiteY2" fmla="*/ 1053729 h 1240837"/>
              <a:gd name="connsiteX3" fmla="*/ 657732 w 1988013"/>
              <a:gd name="connsiteY3" fmla="*/ 1018804 h 1240837"/>
              <a:gd name="connsiteX4" fmla="*/ 749807 w 1988013"/>
              <a:gd name="connsiteY4" fmla="*/ 1110879 h 1240837"/>
              <a:gd name="connsiteX0" fmla="*/ 4729 w 43256"/>
              <a:gd name="connsiteY0" fmla="*/ 26036 h 48515"/>
              <a:gd name="connsiteX1" fmla="*/ 2196 w 43256"/>
              <a:gd name="connsiteY1" fmla="*/ 25239 h 48515"/>
              <a:gd name="connsiteX2" fmla="*/ 6964 w 43256"/>
              <a:gd name="connsiteY2" fmla="*/ 34758 h 48515"/>
              <a:gd name="connsiteX3" fmla="*/ 5856 w 43256"/>
              <a:gd name="connsiteY3" fmla="*/ 35139 h 48515"/>
              <a:gd name="connsiteX4" fmla="*/ 16514 w 43256"/>
              <a:gd name="connsiteY4" fmla="*/ 38949 h 48515"/>
              <a:gd name="connsiteX5" fmla="*/ 15846 w 43256"/>
              <a:gd name="connsiteY5" fmla="*/ 37209 h 48515"/>
              <a:gd name="connsiteX6" fmla="*/ 28863 w 43256"/>
              <a:gd name="connsiteY6" fmla="*/ 34610 h 48515"/>
              <a:gd name="connsiteX7" fmla="*/ 28596 w 43256"/>
              <a:gd name="connsiteY7" fmla="*/ 36519 h 48515"/>
              <a:gd name="connsiteX8" fmla="*/ 34165 w 43256"/>
              <a:gd name="connsiteY8" fmla="*/ 22813 h 48515"/>
              <a:gd name="connsiteX9" fmla="*/ 37416 w 43256"/>
              <a:gd name="connsiteY9" fmla="*/ 29949 h 48515"/>
              <a:gd name="connsiteX10" fmla="*/ 41834 w 43256"/>
              <a:gd name="connsiteY10" fmla="*/ 15213 h 48515"/>
              <a:gd name="connsiteX11" fmla="*/ 40386 w 43256"/>
              <a:gd name="connsiteY11" fmla="*/ 17889 h 48515"/>
              <a:gd name="connsiteX12" fmla="*/ 38360 w 43256"/>
              <a:gd name="connsiteY12" fmla="*/ 5285 h 48515"/>
              <a:gd name="connsiteX13" fmla="*/ 38436 w 43256"/>
              <a:gd name="connsiteY13" fmla="*/ 6549 h 48515"/>
              <a:gd name="connsiteX14" fmla="*/ 29114 w 43256"/>
              <a:gd name="connsiteY14" fmla="*/ 3811 h 48515"/>
              <a:gd name="connsiteX15" fmla="*/ 29856 w 43256"/>
              <a:gd name="connsiteY15" fmla="*/ 2199 h 48515"/>
              <a:gd name="connsiteX16" fmla="*/ 22177 w 43256"/>
              <a:gd name="connsiteY16" fmla="*/ 4579 h 48515"/>
              <a:gd name="connsiteX17" fmla="*/ 22536 w 43256"/>
              <a:gd name="connsiteY17" fmla="*/ 3189 h 48515"/>
              <a:gd name="connsiteX18" fmla="*/ 14036 w 43256"/>
              <a:gd name="connsiteY18" fmla="*/ 5051 h 48515"/>
              <a:gd name="connsiteX19" fmla="*/ 15336 w 43256"/>
              <a:gd name="connsiteY19" fmla="*/ 6399 h 48515"/>
              <a:gd name="connsiteX20" fmla="*/ 4163 w 43256"/>
              <a:gd name="connsiteY20" fmla="*/ 15648 h 48515"/>
              <a:gd name="connsiteX21" fmla="*/ 3936 w 43256"/>
              <a:gd name="connsiteY21" fmla="*/ 14229 h 48515"/>
              <a:gd name="connsiteX0" fmla="*/ 3936 w 43256"/>
              <a:gd name="connsiteY0" fmla="*/ 14229 h 48515"/>
              <a:gd name="connsiteX1" fmla="*/ 5659 w 43256"/>
              <a:gd name="connsiteY1" fmla="*/ 6766 h 48515"/>
              <a:gd name="connsiteX2" fmla="*/ 14041 w 43256"/>
              <a:gd name="connsiteY2" fmla="*/ 5061 h 48515"/>
              <a:gd name="connsiteX3" fmla="*/ 22492 w 43256"/>
              <a:gd name="connsiteY3" fmla="*/ 3291 h 48515"/>
              <a:gd name="connsiteX4" fmla="*/ 25785 w 43256"/>
              <a:gd name="connsiteY4" fmla="*/ 59 h 48515"/>
              <a:gd name="connsiteX5" fmla="*/ 29869 w 43256"/>
              <a:gd name="connsiteY5" fmla="*/ 2340 h 48515"/>
              <a:gd name="connsiteX6" fmla="*/ 35499 w 43256"/>
              <a:gd name="connsiteY6" fmla="*/ 549 h 48515"/>
              <a:gd name="connsiteX7" fmla="*/ 38354 w 43256"/>
              <a:gd name="connsiteY7" fmla="*/ 5435 h 48515"/>
              <a:gd name="connsiteX8" fmla="*/ 42018 w 43256"/>
              <a:gd name="connsiteY8" fmla="*/ 10177 h 48515"/>
              <a:gd name="connsiteX9" fmla="*/ 41854 w 43256"/>
              <a:gd name="connsiteY9" fmla="*/ 15319 h 48515"/>
              <a:gd name="connsiteX10" fmla="*/ 43052 w 43256"/>
              <a:gd name="connsiteY10" fmla="*/ 23181 h 48515"/>
              <a:gd name="connsiteX11" fmla="*/ 37440 w 43256"/>
              <a:gd name="connsiteY11" fmla="*/ 30063 h 48515"/>
              <a:gd name="connsiteX12" fmla="*/ 35431 w 43256"/>
              <a:gd name="connsiteY12" fmla="*/ 35960 h 48515"/>
              <a:gd name="connsiteX13" fmla="*/ 28591 w 43256"/>
              <a:gd name="connsiteY13" fmla="*/ 36674 h 48515"/>
              <a:gd name="connsiteX14" fmla="*/ 23703 w 43256"/>
              <a:gd name="connsiteY14" fmla="*/ 42965 h 48515"/>
              <a:gd name="connsiteX15" fmla="*/ 16516 w 43256"/>
              <a:gd name="connsiteY15" fmla="*/ 39125 h 48515"/>
              <a:gd name="connsiteX16" fmla="*/ 5840 w 43256"/>
              <a:gd name="connsiteY16" fmla="*/ 35331 h 48515"/>
              <a:gd name="connsiteX17" fmla="*/ 1146 w 43256"/>
              <a:gd name="connsiteY17" fmla="*/ 31109 h 48515"/>
              <a:gd name="connsiteX18" fmla="*/ 2149 w 43256"/>
              <a:gd name="connsiteY18" fmla="*/ 25410 h 48515"/>
              <a:gd name="connsiteX19" fmla="*/ 31 w 43256"/>
              <a:gd name="connsiteY19" fmla="*/ 19563 h 48515"/>
              <a:gd name="connsiteX20" fmla="*/ 3899 w 43256"/>
              <a:gd name="connsiteY20" fmla="*/ 14366 h 48515"/>
              <a:gd name="connsiteX21" fmla="*/ 3936 w 43256"/>
              <a:gd name="connsiteY21" fmla="*/ 14229 h 48515"/>
              <a:gd name="connsiteX0" fmla="*/ 508570 w 1988013"/>
              <a:gd name="connsiteY0" fmla="*/ 1056527 h 1240837"/>
              <a:gd name="connsiteX1" fmla="*/ 797918 w 1988013"/>
              <a:gd name="connsiteY1" fmla="*/ 1087219 h 1240837"/>
              <a:gd name="connsiteX2" fmla="*/ 550056 w 1988013"/>
              <a:gd name="connsiteY2" fmla="*/ 1239407 h 1240837"/>
              <a:gd name="connsiteX3" fmla="*/ 580748 w 1988013"/>
              <a:gd name="connsiteY3" fmla="*/ 1208715 h 1240837"/>
              <a:gd name="connsiteX4" fmla="*/ 508570 w 1988013"/>
              <a:gd name="connsiteY4" fmla="*/ 1056527 h 1240837"/>
              <a:gd name="connsiteX0" fmla="*/ 493403 w 1988013"/>
              <a:gd name="connsiteY0" fmla="*/ 1098603 h 1240837"/>
              <a:gd name="connsiteX1" fmla="*/ 866360 w 1988013"/>
              <a:gd name="connsiteY1" fmla="*/ 1045686 h 1240837"/>
              <a:gd name="connsiteX2" fmla="*/ 542087 w 1988013"/>
              <a:gd name="connsiteY2" fmla="*/ 1201473 h 1240837"/>
              <a:gd name="connsiteX3" fmla="*/ 752060 w 1988013"/>
              <a:gd name="connsiteY3" fmla="*/ 1082940 h 1240837"/>
              <a:gd name="connsiteX4" fmla="*/ 493403 w 1988013"/>
              <a:gd name="connsiteY4" fmla="*/ 1098603 h 1240837"/>
              <a:gd name="connsiteX0" fmla="*/ 749807 w 1988013"/>
              <a:gd name="connsiteY0" fmla="*/ 1110879 h 1240837"/>
              <a:gd name="connsiteX1" fmla="*/ 657732 w 1988013"/>
              <a:gd name="connsiteY1" fmla="*/ 1134374 h 1240837"/>
              <a:gd name="connsiteX2" fmla="*/ 439927 w 1988013"/>
              <a:gd name="connsiteY2" fmla="*/ 1053729 h 1240837"/>
              <a:gd name="connsiteX3" fmla="*/ 657732 w 1988013"/>
              <a:gd name="connsiteY3" fmla="*/ 1018804 h 1240837"/>
              <a:gd name="connsiteX4" fmla="*/ 749807 w 1988013"/>
              <a:gd name="connsiteY4" fmla="*/ 1110879 h 1240837"/>
              <a:gd name="connsiteX0" fmla="*/ 4729 w 43256"/>
              <a:gd name="connsiteY0" fmla="*/ 26036 h 48515"/>
              <a:gd name="connsiteX1" fmla="*/ 2196 w 43256"/>
              <a:gd name="connsiteY1" fmla="*/ 25239 h 48515"/>
              <a:gd name="connsiteX2" fmla="*/ 6964 w 43256"/>
              <a:gd name="connsiteY2" fmla="*/ 34758 h 48515"/>
              <a:gd name="connsiteX3" fmla="*/ 5856 w 43256"/>
              <a:gd name="connsiteY3" fmla="*/ 35139 h 48515"/>
              <a:gd name="connsiteX4" fmla="*/ 16514 w 43256"/>
              <a:gd name="connsiteY4" fmla="*/ 38949 h 48515"/>
              <a:gd name="connsiteX5" fmla="*/ 15846 w 43256"/>
              <a:gd name="connsiteY5" fmla="*/ 37209 h 48515"/>
              <a:gd name="connsiteX6" fmla="*/ 28863 w 43256"/>
              <a:gd name="connsiteY6" fmla="*/ 34610 h 48515"/>
              <a:gd name="connsiteX7" fmla="*/ 28596 w 43256"/>
              <a:gd name="connsiteY7" fmla="*/ 36519 h 48515"/>
              <a:gd name="connsiteX8" fmla="*/ 34165 w 43256"/>
              <a:gd name="connsiteY8" fmla="*/ 22813 h 48515"/>
              <a:gd name="connsiteX9" fmla="*/ 37416 w 43256"/>
              <a:gd name="connsiteY9" fmla="*/ 29949 h 48515"/>
              <a:gd name="connsiteX10" fmla="*/ 41834 w 43256"/>
              <a:gd name="connsiteY10" fmla="*/ 15213 h 48515"/>
              <a:gd name="connsiteX11" fmla="*/ 40386 w 43256"/>
              <a:gd name="connsiteY11" fmla="*/ 17889 h 48515"/>
              <a:gd name="connsiteX12" fmla="*/ 38360 w 43256"/>
              <a:gd name="connsiteY12" fmla="*/ 5285 h 48515"/>
              <a:gd name="connsiteX13" fmla="*/ 38436 w 43256"/>
              <a:gd name="connsiteY13" fmla="*/ 6549 h 48515"/>
              <a:gd name="connsiteX14" fmla="*/ 29114 w 43256"/>
              <a:gd name="connsiteY14" fmla="*/ 3811 h 48515"/>
              <a:gd name="connsiteX15" fmla="*/ 29856 w 43256"/>
              <a:gd name="connsiteY15" fmla="*/ 2199 h 48515"/>
              <a:gd name="connsiteX16" fmla="*/ 22177 w 43256"/>
              <a:gd name="connsiteY16" fmla="*/ 4579 h 48515"/>
              <a:gd name="connsiteX17" fmla="*/ 22536 w 43256"/>
              <a:gd name="connsiteY17" fmla="*/ 3189 h 48515"/>
              <a:gd name="connsiteX18" fmla="*/ 14036 w 43256"/>
              <a:gd name="connsiteY18" fmla="*/ 5051 h 48515"/>
              <a:gd name="connsiteX19" fmla="*/ 15336 w 43256"/>
              <a:gd name="connsiteY19" fmla="*/ 6399 h 48515"/>
              <a:gd name="connsiteX20" fmla="*/ 4163 w 43256"/>
              <a:gd name="connsiteY20" fmla="*/ 15648 h 48515"/>
              <a:gd name="connsiteX21" fmla="*/ 3936 w 43256"/>
              <a:gd name="connsiteY21" fmla="*/ 14229 h 48515"/>
              <a:gd name="connsiteX0" fmla="*/ 3936 w 43256"/>
              <a:gd name="connsiteY0" fmla="*/ 14229 h 47293"/>
              <a:gd name="connsiteX1" fmla="*/ 5659 w 43256"/>
              <a:gd name="connsiteY1" fmla="*/ 6766 h 47293"/>
              <a:gd name="connsiteX2" fmla="*/ 14041 w 43256"/>
              <a:gd name="connsiteY2" fmla="*/ 5061 h 47293"/>
              <a:gd name="connsiteX3" fmla="*/ 22492 w 43256"/>
              <a:gd name="connsiteY3" fmla="*/ 3291 h 47293"/>
              <a:gd name="connsiteX4" fmla="*/ 25785 w 43256"/>
              <a:gd name="connsiteY4" fmla="*/ 59 h 47293"/>
              <a:gd name="connsiteX5" fmla="*/ 29869 w 43256"/>
              <a:gd name="connsiteY5" fmla="*/ 2340 h 47293"/>
              <a:gd name="connsiteX6" fmla="*/ 35499 w 43256"/>
              <a:gd name="connsiteY6" fmla="*/ 549 h 47293"/>
              <a:gd name="connsiteX7" fmla="*/ 38354 w 43256"/>
              <a:gd name="connsiteY7" fmla="*/ 5435 h 47293"/>
              <a:gd name="connsiteX8" fmla="*/ 42018 w 43256"/>
              <a:gd name="connsiteY8" fmla="*/ 10177 h 47293"/>
              <a:gd name="connsiteX9" fmla="*/ 41854 w 43256"/>
              <a:gd name="connsiteY9" fmla="*/ 15319 h 47293"/>
              <a:gd name="connsiteX10" fmla="*/ 43052 w 43256"/>
              <a:gd name="connsiteY10" fmla="*/ 23181 h 47293"/>
              <a:gd name="connsiteX11" fmla="*/ 37440 w 43256"/>
              <a:gd name="connsiteY11" fmla="*/ 30063 h 47293"/>
              <a:gd name="connsiteX12" fmla="*/ 35431 w 43256"/>
              <a:gd name="connsiteY12" fmla="*/ 35960 h 47293"/>
              <a:gd name="connsiteX13" fmla="*/ 28591 w 43256"/>
              <a:gd name="connsiteY13" fmla="*/ 36674 h 47293"/>
              <a:gd name="connsiteX14" fmla="*/ 23703 w 43256"/>
              <a:gd name="connsiteY14" fmla="*/ 42965 h 47293"/>
              <a:gd name="connsiteX15" fmla="*/ 16516 w 43256"/>
              <a:gd name="connsiteY15" fmla="*/ 39125 h 47293"/>
              <a:gd name="connsiteX16" fmla="*/ 5840 w 43256"/>
              <a:gd name="connsiteY16" fmla="*/ 35331 h 47293"/>
              <a:gd name="connsiteX17" fmla="*/ 1146 w 43256"/>
              <a:gd name="connsiteY17" fmla="*/ 31109 h 47293"/>
              <a:gd name="connsiteX18" fmla="*/ 2149 w 43256"/>
              <a:gd name="connsiteY18" fmla="*/ 25410 h 47293"/>
              <a:gd name="connsiteX19" fmla="*/ 31 w 43256"/>
              <a:gd name="connsiteY19" fmla="*/ 19563 h 47293"/>
              <a:gd name="connsiteX20" fmla="*/ 3899 w 43256"/>
              <a:gd name="connsiteY20" fmla="*/ 14366 h 47293"/>
              <a:gd name="connsiteX21" fmla="*/ 3936 w 43256"/>
              <a:gd name="connsiteY21" fmla="*/ 14229 h 47293"/>
              <a:gd name="connsiteX0" fmla="*/ 508570 w 1988013"/>
              <a:gd name="connsiteY0" fmla="*/ 1056527 h 1209578"/>
              <a:gd name="connsiteX1" fmla="*/ 797918 w 1988013"/>
              <a:gd name="connsiteY1" fmla="*/ 1087219 h 1209578"/>
              <a:gd name="connsiteX2" fmla="*/ 378606 w 1988013"/>
              <a:gd name="connsiteY2" fmla="*/ 976517 h 1209578"/>
              <a:gd name="connsiteX3" fmla="*/ 580748 w 1988013"/>
              <a:gd name="connsiteY3" fmla="*/ 1208715 h 1209578"/>
              <a:gd name="connsiteX4" fmla="*/ 508570 w 1988013"/>
              <a:gd name="connsiteY4" fmla="*/ 1056527 h 1209578"/>
              <a:gd name="connsiteX0" fmla="*/ 493403 w 1988013"/>
              <a:gd name="connsiteY0" fmla="*/ 1098603 h 1209578"/>
              <a:gd name="connsiteX1" fmla="*/ 866360 w 1988013"/>
              <a:gd name="connsiteY1" fmla="*/ 1045686 h 1209578"/>
              <a:gd name="connsiteX2" fmla="*/ 542087 w 1988013"/>
              <a:gd name="connsiteY2" fmla="*/ 1201473 h 1209578"/>
              <a:gd name="connsiteX3" fmla="*/ 752060 w 1988013"/>
              <a:gd name="connsiteY3" fmla="*/ 1082940 h 1209578"/>
              <a:gd name="connsiteX4" fmla="*/ 493403 w 1988013"/>
              <a:gd name="connsiteY4" fmla="*/ 1098603 h 1209578"/>
              <a:gd name="connsiteX0" fmla="*/ 749807 w 1988013"/>
              <a:gd name="connsiteY0" fmla="*/ 1110879 h 1209578"/>
              <a:gd name="connsiteX1" fmla="*/ 657732 w 1988013"/>
              <a:gd name="connsiteY1" fmla="*/ 1134374 h 1209578"/>
              <a:gd name="connsiteX2" fmla="*/ 439927 w 1988013"/>
              <a:gd name="connsiteY2" fmla="*/ 1053729 h 1209578"/>
              <a:gd name="connsiteX3" fmla="*/ 657732 w 1988013"/>
              <a:gd name="connsiteY3" fmla="*/ 1018804 h 1209578"/>
              <a:gd name="connsiteX4" fmla="*/ 749807 w 1988013"/>
              <a:gd name="connsiteY4" fmla="*/ 1110879 h 1209578"/>
              <a:gd name="connsiteX0" fmla="*/ 4729 w 43256"/>
              <a:gd name="connsiteY0" fmla="*/ 26036 h 47293"/>
              <a:gd name="connsiteX1" fmla="*/ 2196 w 43256"/>
              <a:gd name="connsiteY1" fmla="*/ 25239 h 47293"/>
              <a:gd name="connsiteX2" fmla="*/ 6964 w 43256"/>
              <a:gd name="connsiteY2" fmla="*/ 34758 h 47293"/>
              <a:gd name="connsiteX3" fmla="*/ 5856 w 43256"/>
              <a:gd name="connsiteY3" fmla="*/ 35139 h 47293"/>
              <a:gd name="connsiteX4" fmla="*/ 16514 w 43256"/>
              <a:gd name="connsiteY4" fmla="*/ 38949 h 47293"/>
              <a:gd name="connsiteX5" fmla="*/ 15846 w 43256"/>
              <a:gd name="connsiteY5" fmla="*/ 37209 h 47293"/>
              <a:gd name="connsiteX6" fmla="*/ 28863 w 43256"/>
              <a:gd name="connsiteY6" fmla="*/ 34610 h 47293"/>
              <a:gd name="connsiteX7" fmla="*/ 28596 w 43256"/>
              <a:gd name="connsiteY7" fmla="*/ 36519 h 47293"/>
              <a:gd name="connsiteX8" fmla="*/ 34165 w 43256"/>
              <a:gd name="connsiteY8" fmla="*/ 22813 h 47293"/>
              <a:gd name="connsiteX9" fmla="*/ 37416 w 43256"/>
              <a:gd name="connsiteY9" fmla="*/ 29949 h 47293"/>
              <a:gd name="connsiteX10" fmla="*/ 41834 w 43256"/>
              <a:gd name="connsiteY10" fmla="*/ 15213 h 47293"/>
              <a:gd name="connsiteX11" fmla="*/ 40386 w 43256"/>
              <a:gd name="connsiteY11" fmla="*/ 17889 h 47293"/>
              <a:gd name="connsiteX12" fmla="*/ 38360 w 43256"/>
              <a:gd name="connsiteY12" fmla="*/ 5285 h 47293"/>
              <a:gd name="connsiteX13" fmla="*/ 38436 w 43256"/>
              <a:gd name="connsiteY13" fmla="*/ 6549 h 47293"/>
              <a:gd name="connsiteX14" fmla="*/ 29114 w 43256"/>
              <a:gd name="connsiteY14" fmla="*/ 3811 h 47293"/>
              <a:gd name="connsiteX15" fmla="*/ 29856 w 43256"/>
              <a:gd name="connsiteY15" fmla="*/ 2199 h 47293"/>
              <a:gd name="connsiteX16" fmla="*/ 22177 w 43256"/>
              <a:gd name="connsiteY16" fmla="*/ 4579 h 47293"/>
              <a:gd name="connsiteX17" fmla="*/ 22536 w 43256"/>
              <a:gd name="connsiteY17" fmla="*/ 3189 h 47293"/>
              <a:gd name="connsiteX18" fmla="*/ 14036 w 43256"/>
              <a:gd name="connsiteY18" fmla="*/ 5051 h 47293"/>
              <a:gd name="connsiteX19" fmla="*/ 15336 w 43256"/>
              <a:gd name="connsiteY19" fmla="*/ 6399 h 47293"/>
              <a:gd name="connsiteX20" fmla="*/ 4163 w 43256"/>
              <a:gd name="connsiteY20" fmla="*/ 15648 h 47293"/>
              <a:gd name="connsiteX21" fmla="*/ 3936 w 43256"/>
              <a:gd name="connsiteY21" fmla="*/ 14229 h 47293"/>
              <a:gd name="connsiteX0" fmla="*/ 3936 w 43256"/>
              <a:gd name="connsiteY0" fmla="*/ 14229 h 47293"/>
              <a:gd name="connsiteX1" fmla="*/ 5659 w 43256"/>
              <a:gd name="connsiteY1" fmla="*/ 6766 h 47293"/>
              <a:gd name="connsiteX2" fmla="*/ 14041 w 43256"/>
              <a:gd name="connsiteY2" fmla="*/ 5061 h 47293"/>
              <a:gd name="connsiteX3" fmla="*/ 22492 w 43256"/>
              <a:gd name="connsiteY3" fmla="*/ 3291 h 47293"/>
              <a:gd name="connsiteX4" fmla="*/ 25785 w 43256"/>
              <a:gd name="connsiteY4" fmla="*/ 59 h 47293"/>
              <a:gd name="connsiteX5" fmla="*/ 29869 w 43256"/>
              <a:gd name="connsiteY5" fmla="*/ 2340 h 47293"/>
              <a:gd name="connsiteX6" fmla="*/ 35499 w 43256"/>
              <a:gd name="connsiteY6" fmla="*/ 549 h 47293"/>
              <a:gd name="connsiteX7" fmla="*/ 38354 w 43256"/>
              <a:gd name="connsiteY7" fmla="*/ 5435 h 47293"/>
              <a:gd name="connsiteX8" fmla="*/ 42018 w 43256"/>
              <a:gd name="connsiteY8" fmla="*/ 10177 h 47293"/>
              <a:gd name="connsiteX9" fmla="*/ 41854 w 43256"/>
              <a:gd name="connsiteY9" fmla="*/ 15319 h 47293"/>
              <a:gd name="connsiteX10" fmla="*/ 43052 w 43256"/>
              <a:gd name="connsiteY10" fmla="*/ 23181 h 47293"/>
              <a:gd name="connsiteX11" fmla="*/ 37440 w 43256"/>
              <a:gd name="connsiteY11" fmla="*/ 30063 h 47293"/>
              <a:gd name="connsiteX12" fmla="*/ 35431 w 43256"/>
              <a:gd name="connsiteY12" fmla="*/ 35960 h 47293"/>
              <a:gd name="connsiteX13" fmla="*/ 28591 w 43256"/>
              <a:gd name="connsiteY13" fmla="*/ 36674 h 47293"/>
              <a:gd name="connsiteX14" fmla="*/ 23703 w 43256"/>
              <a:gd name="connsiteY14" fmla="*/ 42965 h 47293"/>
              <a:gd name="connsiteX15" fmla="*/ 16516 w 43256"/>
              <a:gd name="connsiteY15" fmla="*/ 39125 h 47293"/>
              <a:gd name="connsiteX16" fmla="*/ 5840 w 43256"/>
              <a:gd name="connsiteY16" fmla="*/ 35331 h 47293"/>
              <a:gd name="connsiteX17" fmla="*/ 1146 w 43256"/>
              <a:gd name="connsiteY17" fmla="*/ 31109 h 47293"/>
              <a:gd name="connsiteX18" fmla="*/ 2149 w 43256"/>
              <a:gd name="connsiteY18" fmla="*/ 25410 h 47293"/>
              <a:gd name="connsiteX19" fmla="*/ 31 w 43256"/>
              <a:gd name="connsiteY19" fmla="*/ 19563 h 47293"/>
              <a:gd name="connsiteX20" fmla="*/ 3899 w 43256"/>
              <a:gd name="connsiteY20" fmla="*/ 14366 h 47293"/>
              <a:gd name="connsiteX21" fmla="*/ 3936 w 43256"/>
              <a:gd name="connsiteY21" fmla="*/ 14229 h 47293"/>
              <a:gd name="connsiteX0" fmla="*/ 508570 w 1988013"/>
              <a:gd name="connsiteY0" fmla="*/ 1056527 h 1209578"/>
              <a:gd name="connsiteX1" fmla="*/ 797918 w 1988013"/>
              <a:gd name="connsiteY1" fmla="*/ 1087219 h 1209578"/>
              <a:gd name="connsiteX2" fmla="*/ 378606 w 1988013"/>
              <a:gd name="connsiteY2" fmla="*/ 976517 h 1209578"/>
              <a:gd name="connsiteX3" fmla="*/ 580748 w 1988013"/>
              <a:gd name="connsiteY3" fmla="*/ 1208715 h 1209578"/>
              <a:gd name="connsiteX4" fmla="*/ 508570 w 1988013"/>
              <a:gd name="connsiteY4" fmla="*/ 1056527 h 1209578"/>
              <a:gd name="connsiteX0" fmla="*/ 493403 w 1988013"/>
              <a:gd name="connsiteY0" fmla="*/ 1098603 h 1209578"/>
              <a:gd name="connsiteX1" fmla="*/ 866360 w 1988013"/>
              <a:gd name="connsiteY1" fmla="*/ 1045686 h 1209578"/>
              <a:gd name="connsiteX2" fmla="*/ 713537 w 1988013"/>
              <a:gd name="connsiteY2" fmla="*/ 1087173 h 1209578"/>
              <a:gd name="connsiteX3" fmla="*/ 752060 w 1988013"/>
              <a:gd name="connsiteY3" fmla="*/ 1082940 h 1209578"/>
              <a:gd name="connsiteX4" fmla="*/ 493403 w 1988013"/>
              <a:gd name="connsiteY4" fmla="*/ 1098603 h 1209578"/>
              <a:gd name="connsiteX0" fmla="*/ 749807 w 1988013"/>
              <a:gd name="connsiteY0" fmla="*/ 1110879 h 1209578"/>
              <a:gd name="connsiteX1" fmla="*/ 657732 w 1988013"/>
              <a:gd name="connsiteY1" fmla="*/ 1134374 h 1209578"/>
              <a:gd name="connsiteX2" fmla="*/ 439927 w 1988013"/>
              <a:gd name="connsiteY2" fmla="*/ 1053729 h 1209578"/>
              <a:gd name="connsiteX3" fmla="*/ 657732 w 1988013"/>
              <a:gd name="connsiteY3" fmla="*/ 1018804 h 1209578"/>
              <a:gd name="connsiteX4" fmla="*/ 749807 w 1988013"/>
              <a:gd name="connsiteY4" fmla="*/ 1110879 h 1209578"/>
              <a:gd name="connsiteX0" fmla="*/ 4729 w 43256"/>
              <a:gd name="connsiteY0" fmla="*/ 26036 h 47293"/>
              <a:gd name="connsiteX1" fmla="*/ 2196 w 43256"/>
              <a:gd name="connsiteY1" fmla="*/ 25239 h 47293"/>
              <a:gd name="connsiteX2" fmla="*/ 6964 w 43256"/>
              <a:gd name="connsiteY2" fmla="*/ 34758 h 47293"/>
              <a:gd name="connsiteX3" fmla="*/ 5856 w 43256"/>
              <a:gd name="connsiteY3" fmla="*/ 35139 h 47293"/>
              <a:gd name="connsiteX4" fmla="*/ 16514 w 43256"/>
              <a:gd name="connsiteY4" fmla="*/ 38949 h 47293"/>
              <a:gd name="connsiteX5" fmla="*/ 15846 w 43256"/>
              <a:gd name="connsiteY5" fmla="*/ 37209 h 47293"/>
              <a:gd name="connsiteX6" fmla="*/ 28863 w 43256"/>
              <a:gd name="connsiteY6" fmla="*/ 34610 h 47293"/>
              <a:gd name="connsiteX7" fmla="*/ 28596 w 43256"/>
              <a:gd name="connsiteY7" fmla="*/ 36519 h 47293"/>
              <a:gd name="connsiteX8" fmla="*/ 34165 w 43256"/>
              <a:gd name="connsiteY8" fmla="*/ 22813 h 47293"/>
              <a:gd name="connsiteX9" fmla="*/ 37416 w 43256"/>
              <a:gd name="connsiteY9" fmla="*/ 29949 h 47293"/>
              <a:gd name="connsiteX10" fmla="*/ 41834 w 43256"/>
              <a:gd name="connsiteY10" fmla="*/ 15213 h 47293"/>
              <a:gd name="connsiteX11" fmla="*/ 40386 w 43256"/>
              <a:gd name="connsiteY11" fmla="*/ 17889 h 47293"/>
              <a:gd name="connsiteX12" fmla="*/ 38360 w 43256"/>
              <a:gd name="connsiteY12" fmla="*/ 5285 h 47293"/>
              <a:gd name="connsiteX13" fmla="*/ 38436 w 43256"/>
              <a:gd name="connsiteY13" fmla="*/ 6549 h 47293"/>
              <a:gd name="connsiteX14" fmla="*/ 29114 w 43256"/>
              <a:gd name="connsiteY14" fmla="*/ 3811 h 47293"/>
              <a:gd name="connsiteX15" fmla="*/ 29856 w 43256"/>
              <a:gd name="connsiteY15" fmla="*/ 2199 h 47293"/>
              <a:gd name="connsiteX16" fmla="*/ 22177 w 43256"/>
              <a:gd name="connsiteY16" fmla="*/ 4579 h 47293"/>
              <a:gd name="connsiteX17" fmla="*/ 22536 w 43256"/>
              <a:gd name="connsiteY17" fmla="*/ 3189 h 47293"/>
              <a:gd name="connsiteX18" fmla="*/ 14036 w 43256"/>
              <a:gd name="connsiteY18" fmla="*/ 5051 h 47293"/>
              <a:gd name="connsiteX19" fmla="*/ 15336 w 43256"/>
              <a:gd name="connsiteY19" fmla="*/ 6399 h 47293"/>
              <a:gd name="connsiteX20" fmla="*/ 4163 w 43256"/>
              <a:gd name="connsiteY20" fmla="*/ 15648 h 47293"/>
              <a:gd name="connsiteX21" fmla="*/ 3936 w 43256"/>
              <a:gd name="connsiteY21" fmla="*/ 14229 h 47293"/>
              <a:gd name="connsiteX0" fmla="*/ 3936 w 43256"/>
              <a:gd name="connsiteY0" fmla="*/ 14229 h 44474"/>
              <a:gd name="connsiteX1" fmla="*/ 5659 w 43256"/>
              <a:gd name="connsiteY1" fmla="*/ 6766 h 44474"/>
              <a:gd name="connsiteX2" fmla="*/ 14041 w 43256"/>
              <a:gd name="connsiteY2" fmla="*/ 5061 h 44474"/>
              <a:gd name="connsiteX3" fmla="*/ 22492 w 43256"/>
              <a:gd name="connsiteY3" fmla="*/ 3291 h 44474"/>
              <a:gd name="connsiteX4" fmla="*/ 25785 w 43256"/>
              <a:gd name="connsiteY4" fmla="*/ 59 h 44474"/>
              <a:gd name="connsiteX5" fmla="*/ 29869 w 43256"/>
              <a:gd name="connsiteY5" fmla="*/ 2340 h 44474"/>
              <a:gd name="connsiteX6" fmla="*/ 35499 w 43256"/>
              <a:gd name="connsiteY6" fmla="*/ 549 h 44474"/>
              <a:gd name="connsiteX7" fmla="*/ 38354 w 43256"/>
              <a:gd name="connsiteY7" fmla="*/ 5435 h 44474"/>
              <a:gd name="connsiteX8" fmla="*/ 42018 w 43256"/>
              <a:gd name="connsiteY8" fmla="*/ 10177 h 44474"/>
              <a:gd name="connsiteX9" fmla="*/ 41854 w 43256"/>
              <a:gd name="connsiteY9" fmla="*/ 15319 h 44474"/>
              <a:gd name="connsiteX10" fmla="*/ 43052 w 43256"/>
              <a:gd name="connsiteY10" fmla="*/ 23181 h 44474"/>
              <a:gd name="connsiteX11" fmla="*/ 37440 w 43256"/>
              <a:gd name="connsiteY11" fmla="*/ 30063 h 44474"/>
              <a:gd name="connsiteX12" fmla="*/ 35431 w 43256"/>
              <a:gd name="connsiteY12" fmla="*/ 35960 h 44474"/>
              <a:gd name="connsiteX13" fmla="*/ 28591 w 43256"/>
              <a:gd name="connsiteY13" fmla="*/ 36674 h 44474"/>
              <a:gd name="connsiteX14" fmla="*/ 23703 w 43256"/>
              <a:gd name="connsiteY14" fmla="*/ 42965 h 44474"/>
              <a:gd name="connsiteX15" fmla="*/ 16516 w 43256"/>
              <a:gd name="connsiteY15" fmla="*/ 39125 h 44474"/>
              <a:gd name="connsiteX16" fmla="*/ 5840 w 43256"/>
              <a:gd name="connsiteY16" fmla="*/ 35331 h 44474"/>
              <a:gd name="connsiteX17" fmla="*/ 1146 w 43256"/>
              <a:gd name="connsiteY17" fmla="*/ 31109 h 44474"/>
              <a:gd name="connsiteX18" fmla="*/ 2149 w 43256"/>
              <a:gd name="connsiteY18" fmla="*/ 25410 h 44474"/>
              <a:gd name="connsiteX19" fmla="*/ 31 w 43256"/>
              <a:gd name="connsiteY19" fmla="*/ 19563 h 44474"/>
              <a:gd name="connsiteX20" fmla="*/ 3899 w 43256"/>
              <a:gd name="connsiteY20" fmla="*/ 14366 h 44474"/>
              <a:gd name="connsiteX21" fmla="*/ 3936 w 43256"/>
              <a:gd name="connsiteY21" fmla="*/ 14229 h 44474"/>
              <a:gd name="connsiteX0" fmla="*/ 508570 w 1988013"/>
              <a:gd name="connsiteY0" fmla="*/ 1056527 h 1137469"/>
              <a:gd name="connsiteX1" fmla="*/ 797918 w 1988013"/>
              <a:gd name="connsiteY1" fmla="*/ 1087219 h 1137469"/>
              <a:gd name="connsiteX2" fmla="*/ 378606 w 1988013"/>
              <a:gd name="connsiteY2" fmla="*/ 976517 h 1137469"/>
              <a:gd name="connsiteX3" fmla="*/ 855068 w 1988013"/>
              <a:gd name="connsiteY3" fmla="*/ 1105845 h 1137469"/>
              <a:gd name="connsiteX4" fmla="*/ 508570 w 1988013"/>
              <a:gd name="connsiteY4" fmla="*/ 1056527 h 1137469"/>
              <a:gd name="connsiteX0" fmla="*/ 493403 w 1988013"/>
              <a:gd name="connsiteY0" fmla="*/ 1098603 h 1137469"/>
              <a:gd name="connsiteX1" fmla="*/ 866360 w 1988013"/>
              <a:gd name="connsiteY1" fmla="*/ 1045686 h 1137469"/>
              <a:gd name="connsiteX2" fmla="*/ 713537 w 1988013"/>
              <a:gd name="connsiteY2" fmla="*/ 1087173 h 1137469"/>
              <a:gd name="connsiteX3" fmla="*/ 752060 w 1988013"/>
              <a:gd name="connsiteY3" fmla="*/ 1082940 h 1137469"/>
              <a:gd name="connsiteX4" fmla="*/ 493403 w 1988013"/>
              <a:gd name="connsiteY4" fmla="*/ 1098603 h 1137469"/>
              <a:gd name="connsiteX0" fmla="*/ 749807 w 1988013"/>
              <a:gd name="connsiteY0" fmla="*/ 1110879 h 1137469"/>
              <a:gd name="connsiteX1" fmla="*/ 657732 w 1988013"/>
              <a:gd name="connsiteY1" fmla="*/ 1134374 h 1137469"/>
              <a:gd name="connsiteX2" fmla="*/ 439927 w 1988013"/>
              <a:gd name="connsiteY2" fmla="*/ 1053729 h 1137469"/>
              <a:gd name="connsiteX3" fmla="*/ 657732 w 1988013"/>
              <a:gd name="connsiteY3" fmla="*/ 1018804 h 1137469"/>
              <a:gd name="connsiteX4" fmla="*/ 749807 w 1988013"/>
              <a:gd name="connsiteY4" fmla="*/ 1110879 h 1137469"/>
              <a:gd name="connsiteX0" fmla="*/ 4729 w 43256"/>
              <a:gd name="connsiteY0" fmla="*/ 26036 h 44474"/>
              <a:gd name="connsiteX1" fmla="*/ 2196 w 43256"/>
              <a:gd name="connsiteY1" fmla="*/ 25239 h 44474"/>
              <a:gd name="connsiteX2" fmla="*/ 6964 w 43256"/>
              <a:gd name="connsiteY2" fmla="*/ 34758 h 44474"/>
              <a:gd name="connsiteX3" fmla="*/ 5856 w 43256"/>
              <a:gd name="connsiteY3" fmla="*/ 35139 h 44474"/>
              <a:gd name="connsiteX4" fmla="*/ 16514 w 43256"/>
              <a:gd name="connsiteY4" fmla="*/ 38949 h 44474"/>
              <a:gd name="connsiteX5" fmla="*/ 15846 w 43256"/>
              <a:gd name="connsiteY5" fmla="*/ 37209 h 44474"/>
              <a:gd name="connsiteX6" fmla="*/ 28863 w 43256"/>
              <a:gd name="connsiteY6" fmla="*/ 34610 h 44474"/>
              <a:gd name="connsiteX7" fmla="*/ 28596 w 43256"/>
              <a:gd name="connsiteY7" fmla="*/ 36519 h 44474"/>
              <a:gd name="connsiteX8" fmla="*/ 34165 w 43256"/>
              <a:gd name="connsiteY8" fmla="*/ 22813 h 44474"/>
              <a:gd name="connsiteX9" fmla="*/ 37416 w 43256"/>
              <a:gd name="connsiteY9" fmla="*/ 29949 h 44474"/>
              <a:gd name="connsiteX10" fmla="*/ 41834 w 43256"/>
              <a:gd name="connsiteY10" fmla="*/ 15213 h 44474"/>
              <a:gd name="connsiteX11" fmla="*/ 40386 w 43256"/>
              <a:gd name="connsiteY11" fmla="*/ 17889 h 44474"/>
              <a:gd name="connsiteX12" fmla="*/ 38360 w 43256"/>
              <a:gd name="connsiteY12" fmla="*/ 5285 h 44474"/>
              <a:gd name="connsiteX13" fmla="*/ 38436 w 43256"/>
              <a:gd name="connsiteY13" fmla="*/ 6549 h 44474"/>
              <a:gd name="connsiteX14" fmla="*/ 29114 w 43256"/>
              <a:gd name="connsiteY14" fmla="*/ 3811 h 44474"/>
              <a:gd name="connsiteX15" fmla="*/ 29856 w 43256"/>
              <a:gd name="connsiteY15" fmla="*/ 2199 h 44474"/>
              <a:gd name="connsiteX16" fmla="*/ 22177 w 43256"/>
              <a:gd name="connsiteY16" fmla="*/ 4579 h 44474"/>
              <a:gd name="connsiteX17" fmla="*/ 22536 w 43256"/>
              <a:gd name="connsiteY17" fmla="*/ 3189 h 44474"/>
              <a:gd name="connsiteX18" fmla="*/ 14036 w 43256"/>
              <a:gd name="connsiteY18" fmla="*/ 5051 h 44474"/>
              <a:gd name="connsiteX19" fmla="*/ 15336 w 43256"/>
              <a:gd name="connsiteY19" fmla="*/ 6399 h 44474"/>
              <a:gd name="connsiteX20" fmla="*/ 4163 w 43256"/>
              <a:gd name="connsiteY20" fmla="*/ 15648 h 44474"/>
              <a:gd name="connsiteX21" fmla="*/ 3936 w 43256"/>
              <a:gd name="connsiteY21" fmla="*/ 14229 h 4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4474">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1988013" h="1137469">
                <a:moveTo>
                  <a:pt x="508570" y="1056527"/>
                </a:moveTo>
                <a:cubicBezTo>
                  <a:pt x="499045" y="1053423"/>
                  <a:pt x="819579" y="1100554"/>
                  <a:pt x="797918" y="1087219"/>
                </a:cubicBezTo>
                <a:cubicBezTo>
                  <a:pt x="776257" y="1073884"/>
                  <a:pt x="378606" y="993468"/>
                  <a:pt x="378606" y="976517"/>
                </a:cubicBezTo>
                <a:cubicBezTo>
                  <a:pt x="378606" y="959566"/>
                  <a:pt x="833407" y="1092510"/>
                  <a:pt x="855068" y="1105845"/>
                </a:cubicBezTo>
                <a:cubicBezTo>
                  <a:pt x="876729" y="1119180"/>
                  <a:pt x="518095" y="1059631"/>
                  <a:pt x="508570" y="1056527"/>
                </a:cubicBezTo>
                <a:close/>
              </a:path>
              <a:path w="1988013" h="1137469">
                <a:moveTo>
                  <a:pt x="493403" y="1098603"/>
                </a:moveTo>
                <a:cubicBezTo>
                  <a:pt x="512453" y="1092394"/>
                  <a:pt x="829671" y="1047591"/>
                  <a:pt x="866360" y="1045686"/>
                </a:cubicBezTo>
                <a:cubicBezTo>
                  <a:pt x="903049" y="1043781"/>
                  <a:pt x="713537" y="1121074"/>
                  <a:pt x="713537" y="1087173"/>
                </a:cubicBezTo>
                <a:cubicBezTo>
                  <a:pt x="713537" y="1053272"/>
                  <a:pt x="788749" y="1081035"/>
                  <a:pt x="752060" y="1082940"/>
                </a:cubicBezTo>
                <a:cubicBezTo>
                  <a:pt x="715371" y="1084845"/>
                  <a:pt x="474353" y="1104812"/>
                  <a:pt x="493403" y="1098603"/>
                </a:cubicBezTo>
                <a:close/>
              </a:path>
              <a:path w="1988013" h="1137469">
                <a:moveTo>
                  <a:pt x="749807" y="1110879"/>
                </a:moveTo>
                <a:cubicBezTo>
                  <a:pt x="749807" y="1130141"/>
                  <a:pt x="709379" y="1143899"/>
                  <a:pt x="657732" y="1134374"/>
                </a:cubicBezTo>
                <a:cubicBezTo>
                  <a:pt x="606085" y="1124849"/>
                  <a:pt x="439927" y="1104581"/>
                  <a:pt x="439927" y="1053729"/>
                </a:cubicBezTo>
                <a:cubicBezTo>
                  <a:pt x="439927" y="1002877"/>
                  <a:pt x="606085" y="1009279"/>
                  <a:pt x="657732" y="1018804"/>
                </a:cubicBezTo>
                <a:cubicBezTo>
                  <a:pt x="709379" y="1028329"/>
                  <a:pt x="749807" y="1091617"/>
                  <a:pt x="749807" y="1110879"/>
                </a:cubicBezTo>
                <a:close/>
              </a:path>
              <a:path w="43256" h="44474"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34165" y="22813"/>
                </a:moveTo>
                <a:cubicBezTo>
                  <a:pt x="36169" y="24141"/>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400" b="0" dirty="0">
              <a:solidFill>
                <a:schemeClr val="tx1"/>
              </a:solidFill>
              <a:latin typeface="Times" pitchFamily="122" charset="0"/>
            </a:endParaRPr>
          </a:p>
          <a:p>
            <a:pPr marL="0" marR="0" indent="0" defTabSz="914400" rtl="0" eaLnBrk="0" fontAlgn="base" latinLnBrk="0" hangingPunct="0">
              <a:lnSpc>
                <a:spcPct val="100000"/>
              </a:lnSpc>
              <a:spcBef>
                <a:spcPct val="0"/>
              </a:spcBef>
              <a:spcAft>
                <a:spcPct val="0"/>
              </a:spcAft>
              <a:buClrTx/>
              <a:buSzTx/>
              <a:buFontTx/>
              <a:buNone/>
              <a:tabLst/>
            </a:pPr>
            <a:r>
              <a:rPr lang="en-US" sz="2400" dirty="0">
                <a:solidFill>
                  <a:schemeClr val="tx1"/>
                </a:solidFill>
                <a:latin typeface="Times" pitchFamily="122" charset="0"/>
              </a:rPr>
              <a:t>u</a:t>
            </a:r>
            <a:r>
              <a:rPr kumimoji="0" lang="en-US" sz="2400" i="0" u="none" strike="noStrike" cap="none" normalizeH="0" baseline="0" dirty="0">
                <a:ln>
                  <a:noFill/>
                </a:ln>
                <a:solidFill>
                  <a:schemeClr val="tx1"/>
                </a:solidFill>
                <a:effectLst/>
                <a:latin typeface="Times" pitchFamily="122" charset="0"/>
              </a:rPr>
              <a:t>nicorn concept</a:t>
            </a:r>
          </a:p>
        </p:txBody>
      </p:sp>
      <p:grpSp>
        <p:nvGrpSpPr>
          <p:cNvPr id="23" name="Group 22"/>
          <p:cNvGrpSpPr/>
          <p:nvPr/>
        </p:nvGrpSpPr>
        <p:grpSpPr>
          <a:xfrm>
            <a:off x="819285" y="2017599"/>
            <a:ext cx="3066915" cy="3734591"/>
            <a:chOff x="838200" y="4724400"/>
            <a:chExt cx="1676400" cy="1676400"/>
          </a:xfrm>
        </p:grpSpPr>
        <p:cxnSp>
          <p:nvCxnSpPr>
            <p:cNvPr id="24" name="Straight Connector 23"/>
            <p:cNvCxnSpPr/>
            <p:nvPr/>
          </p:nvCxnSpPr>
          <p:spPr bwMode="auto">
            <a:xfrm flipH="1">
              <a:off x="838200" y="4724400"/>
              <a:ext cx="1676400" cy="1676400"/>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25" name="Straight Connector 24"/>
            <p:cNvCxnSpPr/>
            <p:nvPr/>
          </p:nvCxnSpPr>
          <p:spPr bwMode="auto">
            <a:xfrm>
              <a:off x="838200" y="4724400"/>
              <a:ext cx="1676400" cy="1676400"/>
            </a:xfrm>
            <a:prstGeom prst="line">
              <a:avLst/>
            </a:prstGeom>
            <a:solidFill>
              <a:schemeClr val="accent1"/>
            </a:solidFill>
            <a:ln w="76200" cap="flat" cmpd="sng" algn="ctr">
              <a:solidFill>
                <a:srgbClr val="FF0000"/>
              </a:solidFill>
              <a:prstDash val="solid"/>
              <a:round/>
              <a:headEnd type="none" w="med" len="med"/>
              <a:tailEnd type="none" w="med" len="med"/>
            </a:ln>
            <a:effectLst/>
          </p:spPr>
        </p:cxnSp>
      </p:grpSp>
    </p:spTree>
    <p:extLst>
      <p:ext uri="{BB962C8B-B14F-4D97-AF65-F5344CB8AC3E}">
        <p14:creationId xmlns:p14="http://schemas.microsoft.com/office/powerpoint/2010/main" val="34756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a:t>Semiotic / semantic triangle</a:t>
            </a:r>
            <a:br>
              <a:rPr lang="en-US" dirty="0"/>
            </a:br>
            <a:r>
              <a:rPr lang="en-US" dirty="0"/>
              <a:t>(Ogden &amp; Richards, 1923:</a:t>
            </a:r>
            <a:br>
              <a:rPr lang="en-US" dirty="0"/>
            </a:br>
            <a:r>
              <a:rPr lang="en-US" dirty="0"/>
              <a:t>The meaning of ‘meaning’)</a:t>
            </a:r>
            <a:endParaRPr lang="en-US" i="1" dirty="0"/>
          </a:p>
        </p:txBody>
      </p:sp>
      <p:grpSp>
        <p:nvGrpSpPr>
          <p:cNvPr id="2" name="Group 7"/>
          <p:cNvGrpSpPr>
            <a:grpSpLocks/>
          </p:cNvGrpSpPr>
          <p:nvPr/>
        </p:nvGrpSpPr>
        <p:grpSpPr bwMode="auto">
          <a:xfrm>
            <a:off x="1752600" y="3352800"/>
            <a:ext cx="5334000" cy="2595563"/>
            <a:chOff x="2092504" y="3276600"/>
            <a:chExt cx="5334000" cy="2595265"/>
          </a:xfrm>
        </p:grpSpPr>
        <p:sp>
          <p:nvSpPr>
            <p:cNvPr id="28680" name="Isosceles Triangle 3"/>
            <p:cNvSpPr>
              <a:spLocks noChangeArrowheads="1"/>
            </p:cNvSpPr>
            <p:nvPr/>
          </p:nvSpPr>
          <p:spPr bwMode="auto">
            <a:xfrm>
              <a:off x="2092504" y="3276600"/>
              <a:ext cx="5334000" cy="2590800"/>
            </a:xfrm>
            <a:prstGeom prst="triangle">
              <a:avLst>
                <a:gd name="adj" fmla="val 50000"/>
              </a:avLst>
            </a:prstGeom>
            <a:solidFill>
              <a:srgbClr val="9933FF"/>
            </a:solidFill>
            <a:ln w="9525" algn="ctr">
              <a:noFill/>
              <a:round/>
              <a:headEnd/>
              <a:tailEnd type="triangle" w="med" len="med"/>
            </a:ln>
          </p:spPr>
          <p:txBody>
            <a:bodyPr anchor="ctr"/>
            <a:lstStyle/>
            <a:p>
              <a:endParaRPr lang="en-US"/>
            </a:p>
          </p:txBody>
        </p:sp>
        <p:sp>
          <p:nvSpPr>
            <p:cNvPr id="28681" name="TextBox 4"/>
            <p:cNvSpPr txBox="1">
              <a:spLocks noChangeArrowheads="1"/>
            </p:cNvSpPr>
            <p:nvPr/>
          </p:nvSpPr>
          <p:spPr bwMode="auto">
            <a:xfrm>
              <a:off x="2460351" y="5410200"/>
              <a:ext cx="816249" cy="461665"/>
            </a:xfrm>
            <a:prstGeom prst="rect">
              <a:avLst/>
            </a:prstGeom>
            <a:noFill/>
            <a:ln w="9525">
              <a:noFill/>
              <a:miter lim="800000"/>
              <a:headEnd/>
              <a:tailEnd/>
            </a:ln>
          </p:spPr>
          <p:txBody>
            <a:bodyPr wrap="none">
              <a:spAutoFit/>
            </a:bodyPr>
            <a:lstStyle/>
            <a:p>
              <a:r>
                <a:rPr lang="en-US">
                  <a:solidFill>
                    <a:srgbClr val="FFFF00"/>
                  </a:solidFill>
                </a:rPr>
                <a:t>term</a:t>
              </a:r>
            </a:p>
          </p:txBody>
        </p:sp>
        <p:sp>
          <p:nvSpPr>
            <p:cNvPr id="28682" name="TextBox 5"/>
            <p:cNvSpPr txBox="1">
              <a:spLocks noChangeArrowheads="1"/>
            </p:cNvSpPr>
            <p:nvPr/>
          </p:nvSpPr>
          <p:spPr bwMode="auto">
            <a:xfrm>
              <a:off x="4155047" y="3729335"/>
              <a:ext cx="1192955" cy="461665"/>
            </a:xfrm>
            <a:prstGeom prst="rect">
              <a:avLst/>
            </a:prstGeom>
            <a:noFill/>
            <a:ln w="9525">
              <a:noFill/>
              <a:miter lim="800000"/>
              <a:headEnd/>
              <a:tailEnd/>
            </a:ln>
          </p:spPr>
          <p:txBody>
            <a:bodyPr wrap="none">
              <a:spAutoFit/>
            </a:bodyPr>
            <a:lstStyle/>
            <a:p>
              <a:r>
                <a:rPr lang="en-US">
                  <a:solidFill>
                    <a:srgbClr val="FFFF00"/>
                  </a:solidFill>
                </a:rPr>
                <a:t>concept</a:t>
              </a:r>
            </a:p>
          </p:txBody>
        </p:sp>
        <p:sp>
          <p:nvSpPr>
            <p:cNvPr id="28683" name="TextBox 6"/>
            <p:cNvSpPr txBox="1">
              <a:spLocks noChangeArrowheads="1"/>
            </p:cNvSpPr>
            <p:nvPr/>
          </p:nvSpPr>
          <p:spPr bwMode="auto">
            <a:xfrm>
              <a:off x="5867400" y="5410200"/>
              <a:ext cx="1231492" cy="461665"/>
            </a:xfrm>
            <a:prstGeom prst="rect">
              <a:avLst/>
            </a:prstGeom>
            <a:noFill/>
            <a:ln w="9525">
              <a:noFill/>
              <a:miter lim="800000"/>
              <a:headEnd/>
              <a:tailEnd/>
            </a:ln>
          </p:spPr>
          <p:txBody>
            <a:bodyPr wrap="none">
              <a:spAutoFit/>
            </a:bodyPr>
            <a:lstStyle/>
            <a:p>
              <a:r>
                <a:rPr lang="en-US">
                  <a:solidFill>
                    <a:srgbClr val="FFFF00"/>
                  </a:solidFill>
                </a:rPr>
                <a:t>referent</a:t>
              </a:r>
            </a:p>
          </p:txBody>
        </p:sp>
      </p:grpSp>
      <p:sp>
        <p:nvSpPr>
          <p:cNvPr id="3" name="Slide Number Placeholder 2"/>
          <p:cNvSpPr>
            <a:spLocks noGrp="1"/>
          </p:cNvSpPr>
          <p:nvPr>
            <p:ph type="sldNum" sz="quarter" idx="10"/>
          </p:nvPr>
        </p:nvSpPr>
        <p:spPr/>
        <p:txBody>
          <a:bodyPr/>
          <a:lstStyle/>
          <a:p>
            <a:fld id="{C14BE98E-A4C6-4206-BB03-22E8467561B8}" type="slidenum">
              <a:rPr lang="en-US" smtClean="0"/>
              <a:pPr/>
              <a:t>11</a:t>
            </a:fld>
            <a:endParaRPr lang="en-US"/>
          </a:p>
        </p:txBody>
      </p:sp>
    </p:spTree>
    <p:extLst>
      <p:ext uri="{BB962C8B-B14F-4D97-AF65-F5344CB8AC3E}">
        <p14:creationId xmlns:p14="http://schemas.microsoft.com/office/powerpoint/2010/main" val="2041071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t>Prehistoric ‘psychiatry’: </a:t>
            </a:r>
            <a:r>
              <a:rPr lang="en-US" i="1"/>
              <a:t>drapetomania</a:t>
            </a:r>
          </a:p>
        </p:txBody>
      </p:sp>
      <p:grpSp>
        <p:nvGrpSpPr>
          <p:cNvPr id="2" name="Group 7"/>
          <p:cNvGrpSpPr>
            <a:grpSpLocks/>
          </p:cNvGrpSpPr>
          <p:nvPr/>
        </p:nvGrpSpPr>
        <p:grpSpPr bwMode="auto">
          <a:xfrm>
            <a:off x="1752600" y="3352800"/>
            <a:ext cx="5334000" cy="2595563"/>
            <a:chOff x="2092504" y="3276600"/>
            <a:chExt cx="5334000" cy="2595265"/>
          </a:xfrm>
        </p:grpSpPr>
        <p:sp>
          <p:nvSpPr>
            <p:cNvPr id="28680" name="Isosceles Triangle 3"/>
            <p:cNvSpPr>
              <a:spLocks noChangeArrowheads="1"/>
            </p:cNvSpPr>
            <p:nvPr/>
          </p:nvSpPr>
          <p:spPr bwMode="auto">
            <a:xfrm>
              <a:off x="2092504" y="3276600"/>
              <a:ext cx="5334000" cy="2590800"/>
            </a:xfrm>
            <a:prstGeom prst="triangle">
              <a:avLst>
                <a:gd name="adj" fmla="val 50000"/>
              </a:avLst>
            </a:prstGeom>
            <a:solidFill>
              <a:srgbClr val="9933FF"/>
            </a:solidFill>
            <a:ln w="9525" algn="ctr">
              <a:noFill/>
              <a:round/>
              <a:headEnd/>
              <a:tailEnd type="triangle" w="med" len="med"/>
            </a:ln>
          </p:spPr>
          <p:txBody>
            <a:bodyPr anchor="ctr"/>
            <a:lstStyle/>
            <a:p>
              <a:endParaRPr lang="en-US"/>
            </a:p>
          </p:txBody>
        </p:sp>
        <p:sp>
          <p:nvSpPr>
            <p:cNvPr id="28681" name="TextBox 4"/>
            <p:cNvSpPr txBox="1">
              <a:spLocks noChangeArrowheads="1"/>
            </p:cNvSpPr>
            <p:nvPr/>
          </p:nvSpPr>
          <p:spPr bwMode="auto">
            <a:xfrm>
              <a:off x="2460351" y="5410200"/>
              <a:ext cx="816249" cy="461665"/>
            </a:xfrm>
            <a:prstGeom prst="rect">
              <a:avLst/>
            </a:prstGeom>
            <a:noFill/>
            <a:ln w="9525">
              <a:noFill/>
              <a:miter lim="800000"/>
              <a:headEnd/>
              <a:tailEnd/>
            </a:ln>
          </p:spPr>
          <p:txBody>
            <a:bodyPr wrap="none">
              <a:spAutoFit/>
            </a:bodyPr>
            <a:lstStyle/>
            <a:p>
              <a:r>
                <a:rPr lang="en-US">
                  <a:solidFill>
                    <a:srgbClr val="FFFF00"/>
                  </a:solidFill>
                </a:rPr>
                <a:t>term</a:t>
              </a:r>
            </a:p>
          </p:txBody>
        </p:sp>
        <p:sp>
          <p:nvSpPr>
            <p:cNvPr id="28682" name="TextBox 5"/>
            <p:cNvSpPr txBox="1">
              <a:spLocks noChangeArrowheads="1"/>
            </p:cNvSpPr>
            <p:nvPr/>
          </p:nvSpPr>
          <p:spPr bwMode="auto">
            <a:xfrm>
              <a:off x="4155047" y="3729335"/>
              <a:ext cx="1192955" cy="461665"/>
            </a:xfrm>
            <a:prstGeom prst="rect">
              <a:avLst/>
            </a:prstGeom>
            <a:noFill/>
            <a:ln w="9525">
              <a:noFill/>
              <a:miter lim="800000"/>
              <a:headEnd/>
              <a:tailEnd/>
            </a:ln>
          </p:spPr>
          <p:txBody>
            <a:bodyPr wrap="none">
              <a:spAutoFit/>
            </a:bodyPr>
            <a:lstStyle/>
            <a:p>
              <a:r>
                <a:rPr lang="en-US">
                  <a:solidFill>
                    <a:srgbClr val="FFFF00"/>
                  </a:solidFill>
                </a:rPr>
                <a:t>concept</a:t>
              </a:r>
            </a:p>
          </p:txBody>
        </p:sp>
        <p:sp>
          <p:nvSpPr>
            <p:cNvPr id="28683" name="TextBox 6"/>
            <p:cNvSpPr txBox="1">
              <a:spLocks noChangeArrowheads="1"/>
            </p:cNvSpPr>
            <p:nvPr/>
          </p:nvSpPr>
          <p:spPr bwMode="auto">
            <a:xfrm>
              <a:off x="5867400" y="5410200"/>
              <a:ext cx="1231492" cy="461665"/>
            </a:xfrm>
            <a:prstGeom prst="rect">
              <a:avLst/>
            </a:prstGeom>
            <a:noFill/>
            <a:ln w="9525">
              <a:noFill/>
              <a:miter lim="800000"/>
              <a:headEnd/>
              <a:tailEnd/>
            </a:ln>
          </p:spPr>
          <p:txBody>
            <a:bodyPr wrap="none">
              <a:spAutoFit/>
            </a:bodyPr>
            <a:lstStyle/>
            <a:p>
              <a:r>
                <a:rPr lang="en-US">
                  <a:solidFill>
                    <a:srgbClr val="FFFF00"/>
                  </a:solidFill>
                </a:rPr>
                <a:t>referent</a:t>
              </a:r>
            </a:p>
          </p:txBody>
        </p:sp>
      </p:grpSp>
      <p:sp>
        <p:nvSpPr>
          <p:cNvPr id="28676" name="TextBox 9"/>
          <p:cNvSpPr txBox="1">
            <a:spLocks noChangeArrowheads="1"/>
          </p:cNvSpPr>
          <p:nvPr/>
        </p:nvSpPr>
        <p:spPr bwMode="auto">
          <a:xfrm>
            <a:off x="1346200" y="6019800"/>
            <a:ext cx="1819275" cy="400050"/>
          </a:xfrm>
          <a:prstGeom prst="rect">
            <a:avLst/>
          </a:prstGeom>
          <a:noFill/>
          <a:ln w="9525">
            <a:noFill/>
            <a:miter lim="800000"/>
            <a:headEnd/>
            <a:tailEnd/>
          </a:ln>
        </p:spPr>
        <p:txBody>
          <a:bodyPr wrap="none">
            <a:spAutoFit/>
          </a:bodyPr>
          <a:lstStyle/>
          <a:p>
            <a:r>
              <a:rPr lang="en-US" sz="2000">
                <a:solidFill>
                  <a:schemeClr val="bg1"/>
                </a:solidFill>
              </a:rPr>
              <a:t>‘</a:t>
            </a:r>
            <a:r>
              <a:rPr lang="en-US" sz="2000" i="1">
                <a:solidFill>
                  <a:schemeClr val="bg1"/>
                </a:solidFill>
              </a:rPr>
              <a:t>drapetomania</a:t>
            </a:r>
            <a:r>
              <a:rPr lang="en-US" sz="2000">
                <a:solidFill>
                  <a:schemeClr val="bg1"/>
                </a:solidFill>
              </a:rPr>
              <a:t>’</a:t>
            </a:r>
          </a:p>
        </p:txBody>
      </p:sp>
      <p:sp>
        <p:nvSpPr>
          <p:cNvPr id="12" name="TextBox 11"/>
          <p:cNvSpPr txBox="1">
            <a:spLocks noChangeArrowheads="1"/>
          </p:cNvSpPr>
          <p:nvPr/>
        </p:nvSpPr>
        <p:spPr bwMode="auto">
          <a:xfrm>
            <a:off x="533400" y="2286000"/>
            <a:ext cx="8382000" cy="1384995"/>
          </a:xfrm>
          <a:prstGeom prst="rect">
            <a:avLst/>
          </a:prstGeom>
          <a:noFill/>
          <a:ln w="9525">
            <a:noFill/>
            <a:miter lim="800000"/>
            <a:headEnd/>
            <a:tailEnd/>
          </a:ln>
        </p:spPr>
        <p:txBody>
          <a:bodyPr>
            <a:spAutoFit/>
          </a:bodyPr>
          <a:lstStyle/>
          <a:p>
            <a:pPr marL="339725" indent="-339725" algn="l">
              <a:buFont typeface="Arial" charset="0"/>
              <a:buChar char="•"/>
              <a:tabLst>
                <a:tab pos="339725" algn="l"/>
              </a:tabLst>
            </a:pPr>
            <a:r>
              <a:rPr lang="en-US" sz="2800" b="0">
                <a:solidFill>
                  <a:schemeClr val="bg1"/>
                </a:solidFill>
              </a:rPr>
              <a:t>disease which causes slaves to suffer from an unexplainable propensity to run away</a:t>
            </a:r>
          </a:p>
          <a:p>
            <a:pPr marL="339725" indent="-339725" algn="l">
              <a:buFont typeface="Arial" charset="0"/>
              <a:buChar char="•"/>
              <a:tabLst>
                <a:tab pos="339725" algn="l"/>
              </a:tabLst>
            </a:pPr>
            <a:r>
              <a:rPr lang="en-US" sz="2800" b="0">
                <a:solidFill>
                  <a:schemeClr val="bg1"/>
                </a:solidFill>
              </a:rPr>
              <a:t>…</a:t>
            </a:r>
          </a:p>
        </p:txBody>
      </p:sp>
      <p:pic>
        <p:nvPicPr>
          <p:cNvPr id="275458" name="Picture 2" descr="A Ride for Liberty: The Fugitive Slaves"/>
          <p:cNvPicPr>
            <a:picLocks noChangeAspect="1" noChangeArrowheads="1"/>
          </p:cNvPicPr>
          <p:nvPr/>
        </p:nvPicPr>
        <p:blipFill>
          <a:blip r:embed="rId2" cstate="print"/>
          <a:srcRect/>
          <a:stretch>
            <a:fillRect/>
          </a:stretch>
        </p:blipFill>
        <p:spPr bwMode="auto">
          <a:xfrm>
            <a:off x="7162800" y="4648200"/>
            <a:ext cx="1524000" cy="1227138"/>
          </a:xfrm>
          <a:prstGeom prst="rect">
            <a:avLst/>
          </a:prstGeom>
          <a:noFill/>
          <a:ln w="9525">
            <a:noFill/>
            <a:miter lim="800000"/>
            <a:headEnd/>
            <a:tailEnd/>
          </a:ln>
        </p:spPr>
      </p:pic>
      <p:sp>
        <p:nvSpPr>
          <p:cNvPr id="13" name="Rectangle 12"/>
          <p:cNvSpPr>
            <a:spLocks noChangeArrowheads="1"/>
          </p:cNvSpPr>
          <p:nvPr/>
        </p:nvSpPr>
        <p:spPr bwMode="auto">
          <a:xfrm>
            <a:off x="7080250" y="5867400"/>
            <a:ext cx="1752600" cy="830263"/>
          </a:xfrm>
          <a:prstGeom prst="rect">
            <a:avLst/>
          </a:prstGeom>
          <a:noFill/>
          <a:ln w="9525">
            <a:noFill/>
            <a:miter lim="800000"/>
            <a:headEnd/>
            <a:tailEnd/>
          </a:ln>
        </p:spPr>
        <p:txBody>
          <a:bodyPr>
            <a:spAutoFit/>
          </a:bodyPr>
          <a:lstStyle/>
          <a:p>
            <a:r>
              <a:rPr lang="en-US" sz="1200" b="0">
                <a:solidFill>
                  <a:schemeClr val="bg1"/>
                </a:solidFill>
              </a:rPr>
              <a:t>painting by Eastman Johnson. </a:t>
            </a:r>
            <a:r>
              <a:rPr lang="en-US" sz="1200" b="0" i="1">
                <a:solidFill>
                  <a:schemeClr val="bg1"/>
                </a:solidFill>
              </a:rPr>
              <a:t>A Ride for Liberty: The Fugitive Slaves. </a:t>
            </a:r>
            <a:r>
              <a:rPr lang="en-US" sz="1200" b="0">
                <a:solidFill>
                  <a:schemeClr val="bg1"/>
                </a:solidFill>
              </a:rPr>
              <a:t>1860.</a:t>
            </a:r>
          </a:p>
        </p:txBody>
      </p:sp>
      <p:sp>
        <p:nvSpPr>
          <p:cNvPr id="3" name="Slide Number Placeholder 2"/>
          <p:cNvSpPr>
            <a:spLocks noGrp="1"/>
          </p:cNvSpPr>
          <p:nvPr>
            <p:ph type="sldNum" sz="quarter" idx="10"/>
          </p:nvPr>
        </p:nvSpPr>
        <p:spPr/>
        <p:txBody>
          <a:bodyPr/>
          <a:lstStyle/>
          <a:p>
            <a:fld id="{C14BE98E-A4C6-4206-BB03-22E8467561B8}" type="slidenum">
              <a:rPr lang="en-US" smtClean="0"/>
              <a:pPr/>
              <a:t>12</a:t>
            </a:fld>
            <a:endParaRPr lang="en-US"/>
          </a:p>
        </p:txBody>
      </p:sp>
    </p:spTree>
    <p:extLst>
      <p:ext uri="{BB962C8B-B14F-4D97-AF65-F5344CB8AC3E}">
        <p14:creationId xmlns:p14="http://schemas.microsoft.com/office/powerpoint/2010/main" val="174715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54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the case ?</a:t>
            </a:r>
          </a:p>
        </p:txBody>
      </p:sp>
      <p:sp>
        <p:nvSpPr>
          <p:cNvPr id="4" name="Slide Number Placeholder 3"/>
          <p:cNvSpPr>
            <a:spLocks noGrp="1"/>
          </p:cNvSpPr>
          <p:nvPr>
            <p:ph type="sldNum" sz="quarter" idx="10"/>
          </p:nvPr>
        </p:nvSpPr>
        <p:spPr/>
        <p:txBody>
          <a:bodyPr/>
          <a:lstStyle/>
          <a:p>
            <a:fld id="{C14BE98E-A4C6-4206-BB03-22E8467561B8}" type="slidenum">
              <a:rPr lang="en-US" smtClean="0"/>
              <a:pPr/>
              <a:t>13</a:t>
            </a:fld>
            <a:endParaRPr lang="en-US"/>
          </a:p>
        </p:txBody>
      </p:sp>
      <p:cxnSp>
        <p:nvCxnSpPr>
          <p:cNvPr id="9" name="Straight Connector 8"/>
          <p:cNvCxnSpPr/>
          <p:nvPr/>
        </p:nvCxnSpPr>
        <p:spPr bwMode="auto">
          <a:xfrm>
            <a:off x="4495800" y="1676400"/>
            <a:ext cx="0" cy="4953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TextBox 9"/>
          <p:cNvSpPr txBox="1"/>
          <p:nvPr/>
        </p:nvSpPr>
        <p:spPr>
          <a:xfrm>
            <a:off x="1582792" y="2286000"/>
            <a:ext cx="1438214" cy="584775"/>
          </a:xfrm>
          <a:prstGeom prst="rect">
            <a:avLst/>
          </a:prstGeom>
          <a:noFill/>
        </p:spPr>
        <p:txBody>
          <a:bodyPr wrap="none" rtlCol="0">
            <a:spAutoFit/>
          </a:bodyPr>
          <a:lstStyle/>
          <a:p>
            <a:r>
              <a:rPr lang="en-US" dirty="0">
                <a:solidFill>
                  <a:srgbClr val="FFFF00"/>
                </a:solidFill>
              </a:rPr>
              <a:t>Reality</a:t>
            </a:r>
          </a:p>
        </p:txBody>
      </p:sp>
      <p:sp>
        <p:nvSpPr>
          <p:cNvPr id="11" name="TextBox 10"/>
          <p:cNvSpPr txBox="1"/>
          <p:nvPr/>
        </p:nvSpPr>
        <p:spPr>
          <a:xfrm>
            <a:off x="5384974" y="2286000"/>
            <a:ext cx="2844626" cy="584775"/>
          </a:xfrm>
          <a:prstGeom prst="rect">
            <a:avLst/>
          </a:prstGeom>
          <a:noFill/>
        </p:spPr>
        <p:txBody>
          <a:bodyPr wrap="none" rtlCol="0">
            <a:spAutoFit/>
          </a:bodyPr>
          <a:lstStyle/>
          <a:p>
            <a:r>
              <a:rPr lang="en-US" dirty="0">
                <a:solidFill>
                  <a:srgbClr val="FFFF00"/>
                </a:solidFill>
              </a:rPr>
              <a:t>Representation</a:t>
            </a:r>
          </a:p>
        </p:txBody>
      </p:sp>
      <p:sp>
        <p:nvSpPr>
          <p:cNvPr id="2" name="TextBox 1"/>
          <p:cNvSpPr txBox="1"/>
          <p:nvPr/>
        </p:nvSpPr>
        <p:spPr>
          <a:xfrm>
            <a:off x="6058428" y="2980372"/>
            <a:ext cx="1827743" cy="3539430"/>
          </a:xfrm>
          <a:prstGeom prst="rect">
            <a:avLst/>
          </a:prstGeom>
          <a:noFill/>
        </p:spPr>
        <p:txBody>
          <a:bodyPr wrap="none" rtlCol="0">
            <a:spAutoFit/>
          </a:bodyPr>
          <a:lstStyle/>
          <a:p>
            <a:r>
              <a:rPr lang="en-US" b="0" dirty="0">
                <a:solidFill>
                  <a:schemeClr val="bg1"/>
                </a:solidFill>
              </a:rPr>
              <a:t>‘disorder’</a:t>
            </a:r>
          </a:p>
          <a:p>
            <a:endParaRPr lang="en-US" b="0" dirty="0">
              <a:solidFill>
                <a:schemeClr val="bg1"/>
              </a:solidFill>
            </a:endParaRPr>
          </a:p>
          <a:p>
            <a:r>
              <a:rPr lang="en-US" b="0" dirty="0">
                <a:solidFill>
                  <a:schemeClr val="bg1"/>
                </a:solidFill>
              </a:rPr>
              <a:t>‘disease’</a:t>
            </a:r>
          </a:p>
          <a:p>
            <a:endParaRPr lang="en-US" b="0" dirty="0">
              <a:solidFill>
                <a:schemeClr val="bg1"/>
              </a:solidFill>
            </a:endParaRPr>
          </a:p>
          <a:p>
            <a:r>
              <a:rPr lang="en-US" b="0" dirty="0">
                <a:solidFill>
                  <a:schemeClr val="bg1"/>
                </a:solidFill>
              </a:rPr>
              <a:t>‘illness’</a:t>
            </a:r>
          </a:p>
          <a:p>
            <a:endParaRPr lang="en-US" b="0" dirty="0">
              <a:solidFill>
                <a:schemeClr val="bg1"/>
              </a:solidFill>
            </a:endParaRPr>
          </a:p>
          <a:p>
            <a:r>
              <a:rPr lang="en-US" b="0" dirty="0">
                <a:solidFill>
                  <a:schemeClr val="bg1"/>
                </a:solidFill>
              </a:rPr>
              <a:t>‘sickness’</a:t>
            </a:r>
          </a:p>
        </p:txBody>
      </p:sp>
      <p:sp>
        <p:nvSpPr>
          <p:cNvPr id="12" name="Content Placeholder 11">
            <a:extLst>
              <a:ext uri="{FF2B5EF4-FFF2-40B4-BE49-F238E27FC236}">
                <a16:creationId xmlns:a16="http://schemas.microsoft.com/office/drawing/2014/main" id="{50AB177A-1B2B-4FE3-A449-1E3C7599353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51480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the case ?</a:t>
            </a:r>
          </a:p>
        </p:txBody>
      </p:sp>
      <p:sp>
        <p:nvSpPr>
          <p:cNvPr id="4" name="Slide Number Placeholder 3"/>
          <p:cNvSpPr>
            <a:spLocks noGrp="1"/>
          </p:cNvSpPr>
          <p:nvPr>
            <p:ph type="sldNum" sz="quarter" idx="10"/>
          </p:nvPr>
        </p:nvSpPr>
        <p:spPr/>
        <p:txBody>
          <a:bodyPr/>
          <a:lstStyle/>
          <a:p>
            <a:fld id="{C14BE98E-A4C6-4206-BB03-22E8467561B8}" type="slidenum">
              <a:rPr lang="en-US" smtClean="0"/>
              <a:pPr/>
              <a:t>14</a:t>
            </a:fld>
            <a:endParaRPr lang="en-US"/>
          </a:p>
        </p:txBody>
      </p:sp>
      <p:cxnSp>
        <p:nvCxnSpPr>
          <p:cNvPr id="9" name="Straight Connector 8"/>
          <p:cNvCxnSpPr/>
          <p:nvPr/>
        </p:nvCxnSpPr>
        <p:spPr bwMode="auto">
          <a:xfrm>
            <a:off x="4495800" y="1676400"/>
            <a:ext cx="0" cy="4953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TextBox 9"/>
          <p:cNvSpPr txBox="1"/>
          <p:nvPr/>
        </p:nvSpPr>
        <p:spPr>
          <a:xfrm>
            <a:off x="1582792" y="2286000"/>
            <a:ext cx="1438214" cy="584775"/>
          </a:xfrm>
          <a:prstGeom prst="rect">
            <a:avLst/>
          </a:prstGeom>
          <a:noFill/>
        </p:spPr>
        <p:txBody>
          <a:bodyPr wrap="none" rtlCol="0">
            <a:spAutoFit/>
          </a:bodyPr>
          <a:lstStyle/>
          <a:p>
            <a:r>
              <a:rPr lang="en-US" dirty="0">
                <a:solidFill>
                  <a:srgbClr val="FFFF00"/>
                </a:solidFill>
              </a:rPr>
              <a:t>Reality</a:t>
            </a:r>
          </a:p>
        </p:txBody>
      </p:sp>
      <p:sp>
        <p:nvSpPr>
          <p:cNvPr id="11" name="TextBox 10"/>
          <p:cNvSpPr txBox="1"/>
          <p:nvPr/>
        </p:nvSpPr>
        <p:spPr>
          <a:xfrm>
            <a:off x="5384974" y="2286000"/>
            <a:ext cx="2844626" cy="584775"/>
          </a:xfrm>
          <a:prstGeom prst="rect">
            <a:avLst/>
          </a:prstGeom>
          <a:noFill/>
        </p:spPr>
        <p:txBody>
          <a:bodyPr wrap="none" rtlCol="0">
            <a:spAutoFit/>
          </a:bodyPr>
          <a:lstStyle/>
          <a:p>
            <a:r>
              <a:rPr lang="en-US" dirty="0">
                <a:solidFill>
                  <a:srgbClr val="FFFF00"/>
                </a:solidFill>
              </a:rPr>
              <a:t>Representation</a:t>
            </a:r>
          </a:p>
        </p:txBody>
      </p:sp>
      <p:sp>
        <p:nvSpPr>
          <p:cNvPr id="2" name="TextBox 1"/>
          <p:cNvSpPr txBox="1"/>
          <p:nvPr/>
        </p:nvSpPr>
        <p:spPr>
          <a:xfrm>
            <a:off x="6058428" y="2980372"/>
            <a:ext cx="1827743" cy="3539430"/>
          </a:xfrm>
          <a:prstGeom prst="rect">
            <a:avLst/>
          </a:prstGeom>
          <a:noFill/>
        </p:spPr>
        <p:txBody>
          <a:bodyPr wrap="none" rtlCol="0">
            <a:spAutoFit/>
          </a:bodyPr>
          <a:lstStyle/>
          <a:p>
            <a:r>
              <a:rPr lang="en-US" b="0" dirty="0">
                <a:solidFill>
                  <a:schemeClr val="bg1"/>
                </a:solidFill>
              </a:rPr>
              <a:t>‘disorder’</a:t>
            </a:r>
          </a:p>
          <a:p>
            <a:endParaRPr lang="en-US" b="0" dirty="0">
              <a:solidFill>
                <a:schemeClr val="bg1"/>
              </a:solidFill>
            </a:endParaRPr>
          </a:p>
          <a:p>
            <a:r>
              <a:rPr lang="en-US" b="0" dirty="0">
                <a:solidFill>
                  <a:schemeClr val="bg1"/>
                </a:solidFill>
              </a:rPr>
              <a:t>‘disease’</a:t>
            </a:r>
          </a:p>
          <a:p>
            <a:endParaRPr lang="en-US" b="0" dirty="0">
              <a:solidFill>
                <a:schemeClr val="bg1"/>
              </a:solidFill>
            </a:endParaRPr>
          </a:p>
          <a:p>
            <a:r>
              <a:rPr lang="en-US" b="0" dirty="0">
                <a:solidFill>
                  <a:schemeClr val="bg1"/>
                </a:solidFill>
              </a:rPr>
              <a:t>‘illness’</a:t>
            </a:r>
          </a:p>
          <a:p>
            <a:endParaRPr lang="en-US" b="0" dirty="0">
              <a:solidFill>
                <a:schemeClr val="bg1"/>
              </a:solidFill>
            </a:endParaRPr>
          </a:p>
          <a:p>
            <a:r>
              <a:rPr lang="en-US" b="0" dirty="0">
                <a:solidFill>
                  <a:schemeClr val="bg1"/>
                </a:solidFill>
              </a:rPr>
              <a:t>‘sickness’</a:t>
            </a:r>
          </a:p>
        </p:txBody>
      </p:sp>
      <p:sp>
        <p:nvSpPr>
          <p:cNvPr id="3" name="Rounded Rectangle 2"/>
          <p:cNvSpPr/>
          <p:nvPr/>
        </p:nvSpPr>
        <p:spPr bwMode="auto">
          <a:xfrm>
            <a:off x="1447800" y="4038600"/>
            <a:ext cx="1752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400" i="0" u="none" strike="noStrike" cap="none" normalizeH="0" baseline="0" dirty="0">
                <a:ln>
                  <a:noFill/>
                </a:ln>
                <a:solidFill>
                  <a:schemeClr val="tx1"/>
                </a:solidFill>
                <a:effectLst/>
                <a:latin typeface="Times" pitchFamily="122" charset="0"/>
              </a:rPr>
              <a:t>U1</a:t>
            </a:r>
          </a:p>
        </p:txBody>
      </p:sp>
      <p:cxnSp>
        <p:nvCxnSpPr>
          <p:cNvPr id="13" name="Straight Arrow Connector 12"/>
          <p:cNvCxnSpPr>
            <a:endCxn id="3" idx="3"/>
          </p:cNvCxnSpPr>
          <p:nvPr/>
        </p:nvCxnSpPr>
        <p:spPr bwMode="auto">
          <a:xfrm flipH="1">
            <a:off x="3200400" y="3276600"/>
            <a:ext cx="2858028" cy="1104900"/>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15" name="Straight Arrow Connector 14"/>
          <p:cNvCxnSpPr>
            <a:endCxn id="3" idx="3"/>
          </p:cNvCxnSpPr>
          <p:nvPr/>
        </p:nvCxnSpPr>
        <p:spPr bwMode="auto">
          <a:xfrm flipH="1">
            <a:off x="3200400" y="4267200"/>
            <a:ext cx="2858028" cy="114300"/>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18" name="Straight Arrow Connector 17"/>
          <p:cNvCxnSpPr>
            <a:endCxn id="3" idx="3"/>
          </p:cNvCxnSpPr>
          <p:nvPr/>
        </p:nvCxnSpPr>
        <p:spPr bwMode="auto">
          <a:xfrm flipH="1" flipV="1">
            <a:off x="3200400" y="4381500"/>
            <a:ext cx="2971800" cy="876300"/>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21" name="Straight Arrow Connector 20"/>
          <p:cNvCxnSpPr>
            <a:endCxn id="3" idx="3"/>
          </p:cNvCxnSpPr>
          <p:nvPr/>
        </p:nvCxnSpPr>
        <p:spPr bwMode="auto">
          <a:xfrm flipH="1" flipV="1">
            <a:off x="3200400" y="4381500"/>
            <a:ext cx="2858028" cy="1790700"/>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sp>
        <p:nvSpPr>
          <p:cNvPr id="24" name="TextBox 23"/>
          <p:cNvSpPr txBox="1"/>
          <p:nvPr/>
        </p:nvSpPr>
        <p:spPr>
          <a:xfrm>
            <a:off x="2219234" y="5410200"/>
            <a:ext cx="2029723" cy="584775"/>
          </a:xfrm>
          <a:prstGeom prst="rect">
            <a:avLst/>
          </a:prstGeom>
          <a:solidFill>
            <a:srgbClr val="FF0000"/>
          </a:solidFill>
        </p:spPr>
        <p:txBody>
          <a:bodyPr wrap="none" rtlCol="0">
            <a:spAutoFit/>
          </a:bodyPr>
          <a:lstStyle/>
          <a:p>
            <a:r>
              <a:rPr lang="en-US" dirty="0">
                <a:solidFill>
                  <a:schemeClr val="bg1"/>
                </a:solidFill>
              </a:rPr>
              <a:t>Synonymy</a:t>
            </a:r>
          </a:p>
        </p:txBody>
      </p:sp>
      <p:sp>
        <p:nvSpPr>
          <p:cNvPr id="12" name="Content Placeholder 11">
            <a:extLst>
              <a:ext uri="{FF2B5EF4-FFF2-40B4-BE49-F238E27FC236}">
                <a16:creationId xmlns:a16="http://schemas.microsoft.com/office/drawing/2014/main" id="{C46A952B-39AF-4476-BDB7-909330A620E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1261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the case ?</a:t>
            </a:r>
          </a:p>
        </p:txBody>
      </p:sp>
      <p:sp>
        <p:nvSpPr>
          <p:cNvPr id="4" name="Slide Number Placeholder 3"/>
          <p:cNvSpPr>
            <a:spLocks noGrp="1"/>
          </p:cNvSpPr>
          <p:nvPr>
            <p:ph type="sldNum" sz="quarter" idx="10"/>
          </p:nvPr>
        </p:nvSpPr>
        <p:spPr/>
        <p:txBody>
          <a:bodyPr/>
          <a:lstStyle/>
          <a:p>
            <a:fld id="{C14BE98E-A4C6-4206-BB03-22E8467561B8}" type="slidenum">
              <a:rPr lang="en-US" smtClean="0"/>
              <a:pPr/>
              <a:t>15</a:t>
            </a:fld>
            <a:endParaRPr lang="en-US"/>
          </a:p>
        </p:txBody>
      </p:sp>
      <p:cxnSp>
        <p:nvCxnSpPr>
          <p:cNvPr id="9" name="Straight Connector 8"/>
          <p:cNvCxnSpPr/>
          <p:nvPr/>
        </p:nvCxnSpPr>
        <p:spPr bwMode="auto">
          <a:xfrm>
            <a:off x="4495800" y="1676400"/>
            <a:ext cx="0" cy="4953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TextBox 9"/>
          <p:cNvSpPr txBox="1"/>
          <p:nvPr/>
        </p:nvSpPr>
        <p:spPr>
          <a:xfrm>
            <a:off x="1582792" y="2286000"/>
            <a:ext cx="1438214" cy="584775"/>
          </a:xfrm>
          <a:prstGeom prst="rect">
            <a:avLst/>
          </a:prstGeom>
          <a:noFill/>
        </p:spPr>
        <p:txBody>
          <a:bodyPr wrap="none" rtlCol="0">
            <a:spAutoFit/>
          </a:bodyPr>
          <a:lstStyle/>
          <a:p>
            <a:r>
              <a:rPr lang="en-US" dirty="0">
                <a:solidFill>
                  <a:srgbClr val="FFFF00"/>
                </a:solidFill>
              </a:rPr>
              <a:t>Reality</a:t>
            </a:r>
          </a:p>
        </p:txBody>
      </p:sp>
      <p:sp>
        <p:nvSpPr>
          <p:cNvPr id="11" name="TextBox 10"/>
          <p:cNvSpPr txBox="1"/>
          <p:nvPr/>
        </p:nvSpPr>
        <p:spPr>
          <a:xfrm>
            <a:off x="5384974" y="2286000"/>
            <a:ext cx="2844626" cy="584775"/>
          </a:xfrm>
          <a:prstGeom prst="rect">
            <a:avLst/>
          </a:prstGeom>
          <a:noFill/>
        </p:spPr>
        <p:txBody>
          <a:bodyPr wrap="none" rtlCol="0">
            <a:spAutoFit/>
          </a:bodyPr>
          <a:lstStyle/>
          <a:p>
            <a:r>
              <a:rPr lang="en-US" dirty="0">
                <a:solidFill>
                  <a:srgbClr val="FFFF00"/>
                </a:solidFill>
              </a:rPr>
              <a:t>Representation</a:t>
            </a:r>
          </a:p>
        </p:txBody>
      </p:sp>
      <p:sp>
        <p:nvSpPr>
          <p:cNvPr id="2" name="TextBox 1"/>
          <p:cNvSpPr txBox="1"/>
          <p:nvPr/>
        </p:nvSpPr>
        <p:spPr>
          <a:xfrm>
            <a:off x="6058428" y="2980372"/>
            <a:ext cx="1827743" cy="3539430"/>
          </a:xfrm>
          <a:prstGeom prst="rect">
            <a:avLst/>
          </a:prstGeom>
          <a:noFill/>
        </p:spPr>
        <p:txBody>
          <a:bodyPr wrap="none" rtlCol="0">
            <a:spAutoFit/>
          </a:bodyPr>
          <a:lstStyle/>
          <a:p>
            <a:r>
              <a:rPr lang="en-US" b="0" dirty="0">
                <a:solidFill>
                  <a:schemeClr val="bg1"/>
                </a:solidFill>
              </a:rPr>
              <a:t>‘disorder’</a:t>
            </a:r>
          </a:p>
          <a:p>
            <a:endParaRPr lang="en-US" b="0" dirty="0">
              <a:solidFill>
                <a:schemeClr val="bg1"/>
              </a:solidFill>
            </a:endParaRPr>
          </a:p>
          <a:p>
            <a:r>
              <a:rPr lang="en-US" b="0" dirty="0">
                <a:solidFill>
                  <a:schemeClr val="bg1"/>
                </a:solidFill>
              </a:rPr>
              <a:t>‘disease’</a:t>
            </a:r>
          </a:p>
          <a:p>
            <a:endParaRPr lang="en-US" b="0" dirty="0">
              <a:solidFill>
                <a:schemeClr val="bg1"/>
              </a:solidFill>
            </a:endParaRPr>
          </a:p>
          <a:p>
            <a:r>
              <a:rPr lang="en-US" b="0" dirty="0">
                <a:solidFill>
                  <a:schemeClr val="bg1"/>
                </a:solidFill>
              </a:rPr>
              <a:t>‘illness’</a:t>
            </a:r>
          </a:p>
          <a:p>
            <a:endParaRPr lang="en-US" b="0" dirty="0">
              <a:solidFill>
                <a:schemeClr val="bg1"/>
              </a:solidFill>
            </a:endParaRPr>
          </a:p>
          <a:p>
            <a:r>
              <a:rPr lang="en-US" b="0" dirty="0">
                <a:solidFill>
                  <a:schemeClr val="bg1"/>
                </a:solidFill>
              </a:rPr>
              <a:t>‘sickness’</a:t>
            </a:r>
          </a:p>
        </p:txBody>
      </p:sp>
      <p:sp>
        <p:nvSpPr>
          <p:cNvPr id="3" name="Rounded Rectangle 2"/>
          <p:cNvSpPr/>
          <p:nvPr/>
        </p:nvSpPr>
        <p:spPr bwMode="auto">
          <a:xfrm>
            <a:off x="1372657" y="3060412"/>
            <a:ext cx="1752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400" i="0" u="none" strike="noStrike" cap="none" normalizeH="0" baseline="0" dirty="0">
                <a:ln>
                  <a:noFill/>
                </a:ln>
                <a:solidFill>
                  <a:schemeClr val="tx1"/>
                </a:solidFill>
                <a:effectLst/>
                <a:latin typeface="Times" pitchFamily="122" charset="0"/>
              </a:rPr>
              <a:t>U1</a:t>
            </a:r>
          </a:p>
        </p:txBody>
      </p:sp>
      <p:cxnSp>
        <p:nvCxnSpPr>
          <p:cNvPr id="13" name="Straight Arrow Connector 12"/>
          <p:cNvCxnSpPr>
            <a:endCxn id="3" idx="3"/>
          </p:cNvCxnSpPr>
          <p:nvPr/>
        </p:nvCxnSpPr>
        <p:spPr bwMode="auto">
          <a:xfrm flipH="1">
            <a:off x="3125257" y="3276600"/>
            <a:ext cx="2895071" cy="126712"/>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15" name="Straight Arrow Connector 14"/>
          <p:cNvCxnSpPr>
            <a:endCxn id="3" idx="3"/>
          </p:cNvCxnSpPr>
          <p:nvPr/>
        </p:nvCxnSpPr>
        <p:spPr bwMode="auto">
          <a:xfrm flipH="1" flipV="1">
            <a:off x="3125257" y="3403312"/>
            <a:ext cx="2933171" cy="863888"/>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18" name="Straight Arrow Connector 17"/>
          <p:cNvCxnSpPr>
            <a:endCxn id="17" idx="3"/>
          </p:cNvCxnSpPr>
          <p:nvPr/>
        </p:nvCxnSpPr>
        <p:spPr bwMode="auto">
          <a:xfrm flipH="1" flipV="1">
            <a:off x="3124200" y="5177790"/>
            <a:ext cx="3048000" cy="80010"/>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21" name="Straight Arrow Connector 20"/>
          <p:cNvCxnSpPr>
            <a:endCxn id="17" idx="3"/>
          </p:cNvCxnSpPr>
          <p:nvPr/>
        </p:nvCxnSpPr>
        <p:spPr bwMode="auto">
          <a:xfrm flipH="1" flipV="1">
            <a:off x="3124200" y="5177790"/>
            <a:ext cx="2850672" cy="994410"/>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sp>
        <p:nvSpPr>
          <p:cNvPr id="17" name="Rounded Rectangle 16"/>
          <p:cNvSpPr/>
          <p:nvPr/>
        </p:nvSpPr>
        <p:spPr bwMode="auto">
          <a:xfrm>
            <a:off x="1371600" y="4834890"/>
            <a:ext cx="1752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400" i="0" u="none" strike="noStrike" cap="none" normalizeH="0" baseline="0" dirty="0">
                <a:ln>
                  <a:noFill/>
                </a:ln>
                <a:solidFill>
                  <a:schemeClr val="tx1"/>
                </a:solidFill>
                <a:effectLst/>
                <a:latin typeface="Times" pitchFamily="122" charset="0"/>
              </a:rPr>
              <a:t>U2</a:t>
            </a:r>
          </a:p>
        </p:txBody>
      </p:sp>
      <p:sp>
        <p:nvSpPr>
          <p:cNvPr id="12" name="Content Placeholder 11">
            <a:extLst>
              <a:ext uri="{FF2B5EF4-FFF2-40B4-BE49-F238E27FC236}">
                <a16:creationId xmlns:a16="http://schemas.microsoft.com/office/drawing/2014/main" id="{4585F83A-3D0E-455B-9847-A2439A0F936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87702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the case ?</a:t>
            </a:r>
          </a:p>
        </p:txBody>
      </p:sp>
      <p:sp>
        <p:nvSpPr>
          <p:cNvPr id="4" name="Slide Number Placeholder 3"/>
          <p:cNvSpPr>
            <a:spLocks noGrp="1"/>
          </p:cNvSpPr>
          <p:nvPr>
            <p:ph type="sldNum" sz="quarter" idx="10"/>
          </p:nvPr>
        </p:nvSpPr>
        <p:spPr/>
        <p:txBody>
          <a:bodyPr/>
          <a:lstStyle/>
          <a:p>
            <a:fld id="{C14BE98E-A4C6-4206-BB03-22E8467561B8}" type="slidenum">
              <a:rPr lang="en-US" smtClean="0"/>
              <a:pPr/>
              <a:t>16</a:t>
            </a:fld>
            <a:endParaRPr lang="en-US"/>
          </a:p>
        </p:txBody>
      </p:sp>
      <p:cxnSp>
        <p:nvCxnSpPr>
          <p:cNvPr id="9" name="Straight Connector 8"/>
          <p:cNvCxnSpPr/>
          <p:nvPr/>
        </p:nvCxnSpPr>
        <p:spPr bwMode="auto">
          <a:xfrm>
            <a:off x="4495800" y="1676400"/>
            <a:ext cx="0" cy="4953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TextBox 9"/>
          <p:cNvSpPr txBox="1"/>
          <p:nvPr/>
        </p:nvSpPr>
        <p:spPr>
          <a:xfrm>
            <a:off x="1582792" y="2286000"/>
            <a:ext cx="1438214" cy="584775"/>
          </a:xfrm>
          <a:prstGeom prst="rect">
            <a:avLst/>
          </a:prstGeom>
          <a:noFill/>
        </p:spPr>
        <p:txBody>
          <a:bodyPr wrap="none" rtlCol="0">
            <a:spAutoFit/>
          </a:bodyPr>
          <a:lstStyle/>
          <a:p>
            <a:r>
              <a:rPr lang="en-US" dirty="0">
                <a:solidFill>
                  <a:srgbClr val="FFFF00"/>
                </a:solidFill>
              </a:rPr>
              <a:t>Reality</a:t>
            </a:r>
          </a:p>
        </p:txBody>
      </p:sp>
      <p:sp>
        <p:nvSpPr>
          <p:cNvPr id="11" name="TextBox 10"/>
          <p:cNvSpPr txBox="1"/>
          <p:nvPr/>
        </p:nvSpPr>
        <p:spPr>
          <a:xfrm>
            <a:off x="5384974" y="2286000"/>
            <a:ext cx="2844626" cy="584775"/>
          </a:xfrm>
          <a:prstGeom prst="rect">
            <a:avLst/>
          </a:prstGeom>
          <a:noFill/>
        </p:spPr>
        <p:txBody>
          <a:bodyPr wrap="none" rtlCol="0">
            <a:spAutoFit/>
          </a:bodyPr>
          <a:lstStyle/>
          <a:p>
            <a:r>
              <a:rPr lang="en-US" dirty="0">
                <a:solidFill>
                  <a:srgbClr val="FFFF00"/>
                </a:solidFill>
              </a:rPr>
              <a:t>Representation</a:t>
            </a:r>
          </a:p>
        </p:txBody>
      </p:sp>
      <p:sp>
        <p:nvSpPr>
          <p:cNvPr id="2" name="TextBox 1"/>
          <p:cNvSpPr txBox="1"/>
          <p:nvPr/>
        </p:nvSpPr>
        <p:spPr>
          <a:xfrm>
            <a:off x="6058428" y="2980372"/>
            <a:ext cx="1827743" cy="3539430"/>
          </a:xfrm>
          <a:prstGeom prst="rect">
            <a:avLst/>
          </a:prstGeom>
          <a:noFill/>
        </p:spPr>
        <p:txBody>
          <a:bodyPr wrap="none" rtlCol="0">
            <a:spAutoFit/>
          </a:bodyPr>
          <a:lstStyle/>
          <a:p>
            <a:r>
              <a:rPr lang="en-US" b="0" dirty="0">
                <a:solidFill>
                  <a:schemeClr val="bg1"/>
                </a:solidFill>
              </a:rPr>
              <a:t>‘disorder’</a:t>
            </a:r>
          </a:p>
          <a:p>
            <a:endParaRPr lang="en-US" b="0" dirty="0">
              <a:solidFill>
                <a:schemeClr val="bg1"/>
              </a:solidFill>
            </a:endParaRPr>
          </a:p>
          <a:p>
            <a:r>
              <a:rPr lang="en-US" b="0" dirty="0">
                <a:solidFill>
                  <a:schemeClr val="bg1"/>
                </a:solidFill>
              </a:rPr>
              <a:t>‘disease’</a:t>
            </a:r>
          </a:p>
          <a:p>
            <a:endParaRPr lang="en-US" b="0" dirty="0">
              <a:solidFill>
                <a:schemeClr val="bg1"/>
              </a:solidFill>
            </a:endParaRPr>
          </a:p>
          <a:p>
            <a:r>
              <a:rPr lang="en-US" b="0" dirty="0">
                <a:solidFill>
                  <a:schemeClr val="bg1"/>
                </a:solidFill>
              </a:rPr>
              <a:t>‘illness’</a:t>
            </a:r>
          </a:p>
          <a:p>
            <a:endParaRPr lang="en-US" b="0" dirty="0">
              <a:solidFill>
                <a:schemeClr val="bg1"/>
              </a:solidFill>
            </a:endParaRPr>
          </a:p>
          <a:p>
            <a:r>
              <a:rPr lang="en-US" b="0" dirty="0">
                <a:solidFill>
                  <a:schemeClr val="bg1"/>
                </a:solidFill>
              </a:rPr>
              <a:t>‘sickness’</a:t>
            </a:r>
          </a:p>
        </p:txBody>
      </p:sp>
      <p:sp>
        <p:nvSpPr>
          <p:cNvPr id="3" name="Rounded Rectangle 2"/>
          <p:cNvSpPr/>
          <p:nvPr/>
        </p:nvSpPr>
        <p:spPr bwMode="auto">
          <a:xfrm>
            <a:off x="179334" y="2887663"/>
            <a:ext cx="1752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400" i="0" u="none" strike="noStrike" cap="none" normalizeH="0" baseline="0" dirty="0">
                <a:ln>
                  <a:noFill/>
                </a:ln>
                <a:solidFill>
                  <a:schemeClr val="tx1"/>
                </a:solidFill>
                <a:effectLst/>
                <a:latin typeface="Times" pitchFamily="122" charset="0"/>
              </a:rPr>
              <a:t>U1</a:t>
            </a:r>
          </a:p>
        </p:txBody>
      </p:sp>
      <p:cxnSp>
        <p:nvCxnSpPr>
          <p:cNvPr id="13" name="Straight Arrow Connector 12"/>
          <p:cNvCxnSpPr>
            <a:endCxn id="3" idx="3"/>
          </p:cNvCxnSpPr>
          <p:nvPr/>
        </p:nvCxnSpPr>
        <p:spPr bwMode="auto">
          <a:xfrm flipH="1" flipV="1">
            <a:off x="1931934" y="3230563"/>
            <a:ext cx="4126494" cy="6758"/>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15" name="Straight Arrow Connector 14"/>
          <p:cNvCxnSpPr>
            <a:endCxn id="16" idx="3"/>
          </p:cNvCxnSpPr>
          <p:nvPr/>
        </p:nvCxnSpPr>
        <p:spPr bwMode="auto">
          <a:xfrm flipH="1" flipV="1">
            <a:off x="4198620" y="4034790"/>
            <a:ext cx="1859808" cy="158595"/>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18" name="Straight Arrow Connector 17"/>
          <p:cNvCxnSpPr>
            <a:endCxn id="17" idx="3"/>
          </p:cNvCxnSpPr>
          <p:nvPr/>
        </p:nvCxnSpPr>
        <p:spPr bwMode="auto">
          <a:xfrm flipH="1">
            <a:off x="4267727" y="5143500"/>
            <a:ext cx="1790701" cy="342900"/>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21" name="Straight Arrow Connector 20"/>
          <p:cNvCxnSpPr>
            <a:endCxn id="19" idx="3"/>
          </p:cNvCxnSpPr>
          <p:nvPr/>
        </p:nvCxnSpPr>
        <p:spPr bwMode="auto">
          <a:xfrm flipH="1">
            <a:off x="2068698" y="6252210"/>
            <a:ext cx="3989730" cy="0"/>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sp>
        <p:nvSpPr>
          <p:cNvPr id="16" name="Rounded Rectangle 15"/>
          <p:cNvSpPr/>
          <p:nvPr/>
        </p:nvSpPr>
        <p:spPr bwMode="auto">
          <a:xfrm>
            <a:off x="2446020" y="3691890"/>
            <a:ext cx="1752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400" i="0" u="none" strike="noStrike" cap="none" normalizeH="0" baseline="0" dirty="0">
                <a:ln>
                  <a:noFill/>
                </a:ln>
                <a:solidFill>
                  <a:schemeClr val="tx1"/>
                </a:solidFill>
                <a:effectLst/>
                <a:latin typeface="Times" pitchFamily="122" charset="0"/>
              </a:rPr>
              <a:t>U2</a:t>
            </a:r>
          </a:p>
        </p:txBody>
      </p:sp>
      <p:sp>
        <p:nvSpPr>
          <p:cNvPr id="17" name="Rounded Rectangle 16"/>
          <p:cNvSpPr/>
          <p:nvPr/>
        </p:nvSpPr>
        <p:spPr bwMode="auto">
          <a:xfrm>
            <a:off x="2515127" y="5143500"/>
            <a:ext cx="1752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400" i="0" u="none" strike="noStrike" cap="none" normalizeH="0" baseline="0" dirty="0">
                <a:ln>
                  <a:noFill/>
                </a:ln>
                <a:solidFill>
                  <a:schemeClr val="tx1"/>
                </a:solidFill>
                <a:effectLst/>
                <a:latin typeface="Times" pitchFamily="122" charset="0"/>
              </a:rPr>
              <a:t>U3</a:t>
            </a:r>
          </a:p>
        </p:txBody>
      </p:sp>
      <p:sp>
        <p:nvSpPr>
          <p:cNvPr id="19" name="Rounded Rectangle 18"/>
          <p:cNvSpPr/>
          <p:nvPr/>
        </p:nvSpPr>
        <p:spPr bwMode="auto">
          <a:xfrm>
            <a:off x="316098" y="5909310"/>
            <a:ext cx="1752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400" i="0" u="none" strike="noStrike" cap="none" normalizeH="0" baseline="0" dirty="0">
                <a:ln>
                  <a:noFill/>
                </a:ln>
                <a:solidFill>
                  <a:schemeClr val="tx1"/>
                </a:solidFill>
                <a:effectLst/>
                <a:latin typeface="Times" pitchFamily="122" charset="0"/>
              </a:rPr>
              <a:t>U4</a:t>
            </a:r>
          </a:p>
        </p:txBody>
      </p:sp>
      <p:sp>
        <p:nvSpPr>
          <p:cNvPr id="12" name="Content Placeholder 11">
            <a:extLst>
              <a:ext uri="{FF2B5EF4-FFF2-40B4-BE49-F238E27FC236}">
                <a16:creationId xmlns:a16="http://schemas.microsoft.com/office/drawing/2014/main" id="{F8E2E00C-4D7E-4C55-824C-65FA1B03B3F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56929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the case ?</a:t>
            </a:r>
          </a:p>
        </p:txBody>
      </p:sp>
      <p:sp>
        <p:nvSpPr>
          <p:cNvPr id="4" name="Slide Number Placeholder 3"/>
          <p:cNvSpPr>
            <a:spLocks noGrp="1"/>
          </p:cNvSpPr>
          <p:nvPr>
            <p:ph type="sldNum" sz="quarter" idx="10"/>
          </p:nvPr>
        </p:nvSpPr>
        <p:spPr/>
        <p:txBody>
          <a:bodyPr/>
          <a:lstStyle/>
          <a:p>
            <a:fld id="{C14BE98E-A4C6-4206-BB03-22E8467561B8}" type="slidenum">
              <a:rPr lang="en-US" smtClean="0"/>
              <a:pPr/>
              <a:t>17</a:t>
            </a:fld>
            <a:endParaRPr lang="en-US"/>
          </a:p>
        </p:txBody>
      </p:sp>
      <p:cxnSp>
        <p:nvCxnSpPr>
          <p:cNvPr id="9" name="Straight Connector 8"/>
          <p:cNvCxnSpPr/>
          <p:nvPr/>
        </p:nvCxnSpPr>
        <p:spPr bwMode="auto">
          <a:xfrm>
            <a:off x="4495800" y="1676400"/>
            <a:ext cx="0" cy="4953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TextBox 9"/>
          <p:cNvSpPr txBox="1"/>
          <p:nvPr/>
        </p:nvSpPr>
        <p:spPr>
          <a:xfrm>
            <a:off x="1582792" y="2286000"/>
            <a:ext cx="1438214" cy="584775"/>
          </a:xfrm>
          <a:prstGeom prst="rect">
            <a:avLst/>
          </a:prstGeom>
          <a:noFill/>
        </p:spPr>
        <p:txBody>
          <a:bodyPr wrap="none" rtlCol="0">
            <a:spAutoFit/>
          </a:bodyPr>
          <a:lstStyle/>
          <a:p>
            <a:r>
              <a:rPr lang="en-US" dirty="0">
                <a:solidFill>
                  <a:srgbClr val="FFFF00"/>
                </a:solidFill>
              </a:rPr>
              <a:t>Reality</a:t>
            </a:r>
          </a:p>
        </p:txBody>
      </p:sp>
      <p:sp>
        <p:nvSpPr>
          <p:cNvPr id="11" name="TextBox 10"/>
          <p:cNvSpPr txBox="1"/>
          <p:nvPr/>
        </p:nvSpPr>
        <p:spPr>
          <a:xfrm>
            <a:off x="5384974" y="2286000"/>
            <a:ext cx="2844626" cy="584775"/>
          </a:xfrm>
          <a:prstGeom prst="rect">
            <a:avLst/>
          </a:prstGeom>
          <a:noFill/>
        </p:spPr>
        <p:txBody>
          <a:bodyPr wrap="none" rtlCol="0">
            <a:spAutoFit/>
          </a:bodyPr>
          <a:lstStyle/>
          <a:p>
            <a:r>
              <a:rPr lang="en-US" dirty="0">
                <a:solidFill>
                  <a:srgbClr val="FFFF00"/>
                </a:solidFill>
              </a:rPr>
              <a:t>Representation</a:t>
            </a:r>
          </a:p>
        </p:txBody>
      </p:sp>
      <p:sp>
        <p:nvSpPr>
          <p:cNvPr id="2" name="TextBox 1"/>
          <p:cNvSpPr txBox="1"/>
          <p:nvPr/>
        </p:nvSpPr>
        <p:spPr>
          <a:xfrm>
            <a:off x="6058428" y="2980372"/>
            <a:ext cx="1827743" cy="3539430"/>
          </a:xfrm>
          <a:prstGeom prst="rect">
            <a:avLst/>
          </a:prstGeom>
          <a:noFill/>
        </p:spPr>
        <p:txBody>
          <a:bodyPr wrap="none" rtlCol="0">
            <a:spAutoFit/>
          </a:bodyPr>
          <a:lstStyle/>
          <a:p>
            <a:r>
              <a:rPr lang="en-US" b="0" dirty="0">
                <a:solidFill>
                  <a:schemeClr val="bg1"/>
                </a:solidFill>
              </a:rPr>
              <a:t>‘disorder’</a:t>
            </a:r>
          </a:p>
          <a:p>
            <a:endParaRPr lang="en-US" b="0" dirty="0">
              <a:solidFill>
                <a:schemeClr val="bg1"/>
              </a:solidFill>
            </a:endParaRPr>
          </a:p>
          <a:p>
            <a:r>
              <a:rPr lang="en-US" b="0" dirty="0">
                <a:solidFill>
                  <a:schemeClr val="bg1"/>
                </a:solidFill>
              </a:rPr>
              <a:t>‘disease’</a:t>
            </a:r>
          </a:p>
          <a:p>
            <a:endParaRPr lang="en-US" b="0" dirty="0">
              <a:solidFill>
                <a:schemeClr val="bg1"/>
              </a:solidFill>
            </a:endParaRPr>
          </a:p>
          <a:p>
            <a:r>
              <a:rPr lang="en-US" b="0" dirty="0">
                <a:solidFill>
                  <a:schemeClr val="bg1"/>
                </a:solidFill>
              </a:rPr>
              <a:t>‘illness’</a:t>
            </a:r>
          </a:p>
          <a:p>
            <a:endParaRPr lang="en-US" b="0" dirty="0">
              <a:solidFill>
                <a:schemeClr val="bg1"/>
              </a:solidFill>
            </a:endParaRPr>
          </a:p>
          <a:p>
            <a:r>
              <a:rPr lang="en-US" b="0" dirty="0">
                <a:solidFill>
                  <a:schemeClr val="bg1"/>
                </a:solidFill>
              </a:rPr>
              <a:t>‘sickness’</a:t>
            </a:r>
          </a:p>
        </p:txBody>
      </p:sp>
      <p:sp>
        <p:nvSpPr>
          <p:cNvPr id="3" name="Rounded Rectangle 2"/>
          <p:cNvSpPr/>
          <p:nvPr/>
        </p:nvSpPr>
        <p:spPr bwMode="auto">
          <a:xfrm>
            <a:off x="179334" y="2887663"/>
            <a:ext cx="1752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400" i="0" u="none" strike="noStrike" cap="none" normalizeH="0" baseline="0" dirty="0">
                <a:ln>
                  <a:noFill/>
                </a:ln>
                <a:solidFill>
                  <a:schemeClr val="tx1"/>
                </a:solidFill>
                <a:effectLst/>
                <a:latin typeface="Times" pitchFamily="122" charset="0"/>
              </a:rPr>
              <a:t>U1</a:t>
            </a:r>
          </a:p>
        </p:txBody>
      </p:sp>
      <p:cxnSp>
        <p:nvCxnSpPr>
          <p:cNvPr id="13" name="Straight Arrow Connector 12"/>
          <p:cNvCxnSpPr>
            <a:endCxn id="3" idx="3"/>
          </p:cNvCxnSpPr>
          <p:nvPr/>
        </p:nvCxnSpPr>
        <p:spPr bwMode="auto">
          <a:xfrm flipH="1" flipV="1">
            <a:off x="1931934" y="3230563"/>
            <a:ext cx="4126494" cy="6758"/>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15" name="Straight Arrow Connector 14"/>
          <p:cNvCxnSpPr>
            <a:endCxn id="16" idx="3"/>
          </p:cNvCxnSpPr>
          <p:nvPr/>
        </p:nvCxnSpPr>
        <p:spPr bwMode="auto">
          <a:xfrm flipH="1" flipV="1">
            <a:off x="4198620" y="4034790"/>
            <a:ext cx="1859808" cy="158595"/>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18" name="Straight Arrow Connector 17"/>
          <p:cNvCxnSpPr>
            <a:endCxn id="17" idx="3"/>
          </p:cNvCxnSpPr>
          <p:nvPr/>
        </p:nvCxnSpPr>
        <p:spPr bwMode="auto">
          <a:xfrm flipH="1">
            <a:off x="4267727" y="5143500"/>
            <a:ext cx="1790701" cy="342900"/>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21" name="Straight Arrow Connector 20"/>
          <p:cNvCxnSpPr>
            <a:endCxn id="19" idx="3"/>
          </p:cNvCxnSpPr>
          <p:nvPr/>
        </p:nvCxnSpPr>
        <p:spPr bwMode="auto">
          <a:xfrm flipH="1">
            <a:off x="2068698" y="6252210"/>
            <a:ext cx="3989730" cy="0"/>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sp>
        <p:nvSpPr>
          <p:cNvPr id="16" name="Rounded Rectangle 15"/>
          <p:cNvSpPr/>
          <p:nvPr/>
        </p:nvSpPr>
        <p:spPr bwMode="auto">
          <a:xfrm>
            <a:off x="2446020" y="3691890"/>
            <a:ext cx="1752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400" i="0" u="none" strike="noStrike" cap="none" normalizeH="0" baseline="0" dirty="0">
                <a:ln>
                  <a:noFill/>
                </a:ln>
                <a:solidFill>
                  <a:schemeClr val="tx1"/>
                </a:solidFill>
                <a:effectLst/>
                <a:latin typeface="Times" pitchFamily="122" charset="0"/>
              </a:rPr>
              <a:t>U2</a:t>
            </a:r>
          </a:p>
        </p:txBody>
      </p:sp>
      <p:sp>
        <p:nvSpPr>
          <p:cNvPr id="17" name="Rounded Rectangle 16"/>
          <p:cNvSpPr/>
          <p:nvPr/>
        </p:nvSpPr>
        <p:spPr bwMode="auto">
          <a:xfrm>
            <a:off x="2515127" y="5143500"/>
            <a:ext cx="1752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400" i="0" u="none" strike="noStrike" cap="none" normalizeH="0" baseline="0" dirty="0">
                <a:ln>
                  <a:noFill/>
                </a:ln>
                <a:solidFill>
                  <a:schemeClr val="tx1"/>
                </a:solidFill>
                <a:effectLst/>
                <a:latin typeface="Times" pitchFamily="122" charset="0"/>
              </a:rPr>
              <a:t>U3</a:t>
            </a:r>
          </a:p>
        </p:txBody>
      </p:sp>
      <p:sp>
        <p:nvSpPr>
          <p:cNvPr id="19" name="Rounded Rectangle 18"/>
          <p:cNvSpPr/>
          <p:nvPr/>
        </p:nvSpPr>
        <p:spPr bwMode="auto">
          <a:xfrm>
            <a:off x="316098" y="5909310"/>
            <a:ext cx="1752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400" i="0" u="none" strike="noStrike" cap="none" normalizeH="0" baseline="0" dirty="0">
                <a:ln>
                  <a:noFill/>
                </a:ln>
                <a:solidFill>
                  <a:schemeClr val="tx1"/>
                </a:solidFill>
                <a:effectLst/>
                <a:latin typeface="Times" pitchFamily="122" charset="0"/>
              </a:rPr>
              <a:t>U4</a:t>
            </a:r>
          </a:p>
        </p:txBody>
      </p:sp>
      <p:cxnSp>
        <p:nvCxnSpPr>
          <p:cNvPr id="12" name="Straight Arrow Connector 11"/>
          <p:cNvCxnSpPr>
            <a:stCxn id="3" idx="2"/>
            <a:endCxn id="16" idx="1"/>
          </p:cNvCxnSpPr>
          <p:nvPr/>
        </p:nvCxnSpPr>
        <p:spPr bwMode="auto">
          <a:xfrm>
            <a:off x="1055634" y="3573463"/>
            <a:ext cx="1390386" cy="461327"/>
          </a:xfrm>
          <a:prstGeom prst="straightConnector1">
            <a:avLst/>
          </a:prstGeom>
          <a:solidFill>
            <a:schemeClr val="accent1"/>
          </a:solidFill>
          <a:ln w="38100" cap="flat" cmpd="sng" algn="ctr">
            <a:solidFill>
              <a:srgbClr val="A2CCE8"/>
            </a:solidFill>
            <a:prstDash val="solid"/>
            <a:round/>
            <a:headEnd type="triangle" w="med" len="med"/>
            <a:tailEnd type="triangle" w="med" len="med"/>
          </a:ln>
          <a:effectLst/>
        </p:spPr>
      </p:cxnSp>
      <p:cxnSp>
        <p:nvCxnSpPr>
          <p:cNvPr id="20" name="Straight Arrow Connector 19"/>
          <p:cNvCxnSpPr>
            <a:stCxn id="3" idx="2"/>
            <a:endCxn id="17" idx="1"/>
          </p:cNvCxnSpPr>
          <p:nvPr/>
        </p:nvCxnSpPr>
        <p:spPr bwMode="auto">
          <a:xfrm>
            <a:off x="1055634" y="3573463"/>
            <a:ext cx="1459493" cy="1912937"/>
          </a:xfrm>
          <a:prstGeom prst="straightConnector1">
            <a:avLst/>
          </a:prstGeom>
          <a:solidFill>
            <a:schemeClr val="accent1"/>
          </a:solidFill>
          <a:ln w="38100" cap="flat" cmpd="sng" algn="ctr">
            <a:solidFill>
              <a:srgbClr val="A2CCE8"/>
            </a:solidFill>
            <a:prstDash val="solid"/>
            <a:round/>
            <a:headEnd type="triangle" w="med" len="med"/>
            <a:tailEnd type="triangle" w="med" len="med"/>
          </a:ln>
          <a:effectLst/>
        </p:spPr>
      </p:cxnSp>
      <p:cxnSp>
        <p:nvCxnSpPr>
          <p:cNvPr id="23" name="Straight Arrow Connector 22"/>
          <p:cNvCxnSpPr>
            <a:stCxn id="3" idx="2"/>
            <a:endCxn id="19" idx="0"/>
          </p:cNvCxnSpPr>
          <p:nvPr/>
        </p:nvCxnSpPr>
        <p:spPr bwMode="auto">
          <a:xfrm>
            <a:off x="1055634" y="3573463"/>
            <a:ext cx="136764" cy="2335847"/>
          </a:xfrm>
          <a:prstGeom prst="straightConnector1">
            <a:avLst/>
          </a:prstGeom>
          <a:solidFill>
            <a:schemeClr val="accent1"/>
          </a:solidFill>
          <a:ln w="38100" cap="flat" cmpd="sng" algn="ctr">
            <a:solidFill>
              <a:srgbClr val="A2CCE8"/>
            </a:solidFill>
            <a:prstDash val="solid"/>
            <a:round/>
            <a:headEnd type="triangle" w="med" len="med"/>
            <a:tailEnd type="triangle" w="med" len="med"/>
          </a:ln>
          <a:effectLst/>
        </p:spPr>
      </p:cxnSp>
      <p:cxnSp>
        <p:nvCxnSpPr>
          <p:cNvPr id="26" name="Straight Arrow Connector 25"/>
          <p:cNvCxnSpPr>
            <a:stCxn id="16" idx="1"/>
            <a:endCxn id="19" idx="0"/>
          </p:cNvCxnSpPr>
          <p:nvPr/>
        </p:nvCxnSpPr>
        <p:spPr bwMode="auto">
          <a:xfrm flipH="1">
            <a:off x="1192398" y="4034790"/>
            <a:ext cx="1253622" cy="1874520"/>
          </a:xfrm>
          <a:prstGeom prst="straightConnector1">
            <a:avLst/>
          </a:prstGeom>
          <a:solidFill>
            <a:schemeClr val="accent1"/>
          </a:solidFill>
          <a:ln w="38100" cap="flat" cmpd="sng" algn="ctr">
            <a:solidFill>
              <a:srgbClr val="A2CCE8"/>
            </a:solidFill>
            <a:prstDash val="solid"/>
            <a:round/>
            <a:headEnd type="triangle" w="med" len="med"/>
            <a:tailEnd type="triangle" w="med" len="med"/>
          </a:ln>
          <a:effectLst/>
        </p:spPr>
      </p:cxnSp>
      <p:cxnSp>
        <p:nvCxnSpPr>
          <p:cNvPr id="30" name="Straight Arrow Connector 29"/>
          <p:cNvCxnSpPr>
            <a:stCxn id="17" idx="1"/>
            <a:endCxn id="19" idx="0"/>
          </p:cNvCxnSpPr>
          <p:nvPr/>
        </p:nvCxnSpPr>
        <p:spPr bwMode="auto">
          <a:xfrm flipH="1">
            <a:off x="1192398" y="5486400"/>
            <a:ext cx="1322729" cy="422910"/>
          </a:xfrm>
          <a:prstGeom prst="straightConnector1">
            <a:avLst/>
          </a:prstGeom>
          <a:solidFill>
            <a:schemeClr val="accent1"/>
          </a:solidFill>
          <a:ln w="38100" cap="flat" cmpd="sng" algn="ctr">
            <a:solidFill>
              <a:srgbClr val="A2CCE8"/>
            </a:solidFill>
            <a:prstDash val="solid"/>
            <a:round/>
            <a:headEnd type="triangle" w="med" len="med"/>
            <a:tailEnd type="triangle" w="med" len="med"/>
          </a:ln>
          <a:effectLst/>
        </p:spPr>
      </p:cxnSp>
      <p:cxnSp>
        <p:nvCxnSpPr>
          <p:cNvPr id="33" name="Straight Arrow Connector 32"/>
          <p:cNvCxnSpPr>
            <a:stCxn id="17" idx="1"/>
            <a:endCxn id="16" idx="1"/>
          </p:cNvCxnSpPr>
          <p:nvPr/>
        </p:nvCxnSpPr>
        <p:spPr bwMode="auto">
          <a:xfrm flipH="1" flipV="1">
            <a:off x="2446020" y="4034790"/>
            <a:ext cx="69107" cy="1451610"/>
          </a:xfrm>
          <a:prstGeom prst="straightConnector1">
            <a:avLst/>
          </a:prstGeom>
          <a:solidFill>
            <a:schemeClr val="accent1"/>
          </a:solidFill>
          <a:ln w="38100" cap="flat" cmpd="sng" algn="ctr">
            <a:solidFill>
              <a:srgbClr val="A2CCE8"/>
            </a:solidFill>
            <a:prstDash val="solid"/>
            <a:round/>
            <a:headEnd type="triangle" w="med" len="med"/>
            <a:tailEnd type="triangle" w="med" len="med"/>
          </a:ln>
          <a:effectLst/>
        </p:spPr>
      </p:cxnSp>
      <p:sp>
        <p:nvSpPr>
          <p:cNvPr id="14" name="Content Placeholder 13">
            <a:extLst>
              <a:ext uri="{FF2B5EF4-FFF2-40B4-BE49-F238E27FC236}">
                <a16:creationId xmlns:a16="http://schemas.microsoft.com/office/drawing/2014/main" id="{3225CCA7-961A-4A9D-B590-476AE4F4DA0A}"/>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960927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can we find out?</a:t>
            </a:r>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C14BE98E-A4C6-4206-BB03-22E8467561B8}" type="slidenum">
              <a:rPr lang="en-US" smtClean="0"/>
              <a:pPr/>
              <a:t>18</a:t>
            </a:fld>
            <a:endParaRPr lang="en-US"/>
          </a:p>
        </p:txBody>
      </p:sp>
    </p:spTree>
    <p:extLst>
      <p:ext uri="{BB962C8B-B14F-4D97-AF65-F5344CB8AC3E}">
        <p14:creationId xmlns:p14="http://schemas.microsoft.com/office/powerpoint/2010/main" val="2501370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 Terminological inquiry</a:t>
            </a:r>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C14BE98E-A4C6-4206-BB03-22E8467561B8}" type="slidenum">
              <a:rPr lang="en-US" smtClean="0"/>
              <a:pPr/>
              <a:t>19</a:t>
            </a:fld>
            <a:endParaRPr lang="en-US"/>
          </a:p>
        </p:txBody>
      </p:sp>
    </p:spTree>
    <p:extLst>
      <p:ext uri="{BB962C8B-B14F-4D97-AF65-F5344CB8AC3E}">
        <p14:creationId xmlns:p14="http://schemas.microsoft.com/office/powerpoint/2010/main" val="3468752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a:t>Data generation and use</a:t>
            </a:r>
          </a:p>
        </p:txBody>
      </p:sp>
      <p:grpSp>
        <p:nvGrpSpPr>
          <p:cNvPr id="2" name="Group 3"/>
          <p:cNvGrpSpPr>
            <a:grpSpLocks/>
          </p:cNvGrpSpPr>
          <p:nvPr/>
        </p:nvGrpSpPr>
        <p:grpSpPr bwMode="auto">
          <a:xfrm>
            <a:off x="4006850" y="2090738"/>
            <a:ext cx="1077913" cy="1262062"/>
            <a:chOff x="3170" y="2938"/>
            <a:chExt cx="679" cy="795"/>
          </a:xfrm>
        </p:grpSpPr>
        <p:sp>
          <p:nvSpPr>
            <p:cNvPr id="7444"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5"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6"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7"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8"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9"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0"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1"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2"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3"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4"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5"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6"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7"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8"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9"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0"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1"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2"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3"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4"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5"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6"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7"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8"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9"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0"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1"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2"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3"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4"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5"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p>
              <a:endParaRPr lang="en-US"/>
            </a:p>
          </p:txBody>
        </p:sp>
      </p:grpSp>
      <p:sp>
        <p:nvSpPr>
          <p:cNvPr id="1055780" name="Text Box 36"/>
          <p:cNvSpPr txBox="1">
            <a:spLocks noChangeArrowheads="1"/>
          </p:cNvSpPr>
          <p:nvPr/>
        </p:nvSpPr>
        <p:spPr bwMode="auto">
          <a:xfrm>
            <a:off x="685800" y="3413125"/>
            <a:ext cx="1727200" cy="701675"/>
          </a:xfrm>
          <a:prstGeom prst="rect">
            <a:avLst/>
          </a:prstGeom>
          <a:noFill/>
          <a:ln w="9525">
            <a:noFill/>
            <a:miter lim="800000"/>
            <a:headEnd/>
            <a:tailEnd/>
          </a:ln>
        </p:spPr>
        <p:txBody>
          <a:bodyPr wrap="none">
            <a:spAutoFit/>
          </a:bodyPr>
          <a:lstStyle/>
          <a:p>
            <a:r>
              <a:rPr lang="en-US" sz="2000">
                <a:solidFill>
                  <a:schemeClr val="bg1"/>
                </a:solidFill>
              </a:rPr>
              <a:t>observation &amp;</a:t>
            </a:r>
          </a:p>
          <a:p>
            <a:r>
              <a:rPr lang="en-US" sz="2000">
                <a:solidFill>
                  <a:schemeClr val="bg1"/>
                </a:solidFill>
              </a:rPr>
              <a:t>measurement</a:t>
            </a:r>
          </a:p>
        </p:txBody>
      </p:sp>
      <p:grpSp>
        <p:nvGrpSpPr>
          <p:cNvPr id="3" name="Group 37"/>
          <p:cNvGrpSpPr>
            <a:grpSpLocks/>
          </p:cNvGrpSpPr>
          <p:nvPr/>
        </p:nvGrpSpPr>
        <p:grpSpPr bwMode="auto">
          <a:xfrm>
            <a:off x="5057775" y="1916113"/>
            <a:ext cx="3849688" cy="1187450"/>
            <a:chOff x="3186" y="1207"/>
            <a:chExt cx="2425" cy="748"/>
          </a:xfrm>
        </p:grpSpPr>
        <p:sp>
          <p:nvSpPr>
            <p:cNvPr id="7408" name="AutoShape 38"/>
            <p:cNvSpPr>
              <a:spLocks noChangeArrowheads="1"/>
            </p:cNvSpPr>
            <p:nvPr/>
          </p:nvSpPr>
          <p:spPr bwMode="auto">
            <a:xfrm>
              <a:off x="4136" y="1301"/>
              <a:ext cx="1475" cy="654"/>
            </a:xfrm>
            <a:prstGeom prst="cube">
              <a:avLst>
                <a:gd name="adj" fmla="val 75843"/>
              </a:avLst>
            </a:prstGeom>
            <a:noFill/>
            <a:ln w="9525">
              <a:solidFill>
                <a:schemeClr val="bg1"/>
              </a:solidFill>
              <a:miter lim="800000"/>
              <a:headEnd/>
              <a:tailEnd/>
            </a:ln>
          </p:spPr>
          <p:txBody>
            <a:bodyPr wrap="none" anchor="ctr"/>
            <a:lstStyle/>
            <a:p>
              <a:endParaRPr lang="en-US"/>
            </a:p>
          </p:txBody>
        </p:sp>
        <p:grpSp>
          <p:nvGrpSpPr>
            <p:cNvPr id="4" name="Group 39"/>
            <p:cNvGrpSpPr>
              <a:grpSpLocks/>
            </p:cNvGrpSpPr>
            <p:nvPr/>
          </p:nvGrpSpPr>
          <p:grpSpPr bwMode="auto">
            <a:xfrm>
              <a:off x="4308" y="1360"/>
              <a:ext cx="1233" cy="468"/>
              <a:chOff x="3968" y="1662"/>
              <a:chExt cx="1233" cy="748"/>
            </a:xfrm>
          </p:grpSpPr>
          <p:sp>
            <p:nvSpPr>
              <p:cNvPr id="7412" name="Oval 40"/>
              <p:cNvSpPr>
                <a:spLocks noChangeArrowheads="1"/>
              </p:cNvSpPr>
              <p:nvPr/>
            </p:nvSpPr>
            <p:spPr bwMode="auto">
              <a:xfrm flipH="1">
                <a:off x="4017" y="1857"/>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3" name="Oval 41"/>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4" name="Oval 42"/>
              <p:cNvSpPr>
                <a:spLocks noChangeArrowheads="1"/>
              </p:cNvSpPr>
              <p:nvPr/>
            </p:nvSpPr>
            <p:spPr bwMode="auto">
              <a:xfrm flipH="1">
                <a:off x="4356"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5" name="Oval 43"/>
              <p:cNvSpPr>
                <a:spLocks noChangeArrowheads="1"/>
              </p:cNvSpPr>
              <p:nvPr/>
            </p:nvSpPr>
            <p:spPr bwMode="auto">
              <a:xfrm flipH="1">
                <a:off x="4162" y="198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6" name="Oval 44"/>
              <p:cNvSpPr>
                <a:spLocks noChangeArrowheads="1"/>
              </p:cNvSpPr>
              <p:nvPr/>
            </p:nvSpPr>
            <p:spPr bwMode="auto">
              <a:xfrm flipH="1">
                <a:off x="4355"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7" name="Oval 45"/>
              <p:cNvSpPr>
                <a:spLocks noChangeArrowheads="1"/>
              </p:cNvSpPr>
              <p:nvPr/>
            </p:nvSpPr>
            <p:spPr bwMode="auto">
              <a:xfrm flipH="1">
                <a:off x="4599"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8" name="Oval 46"/>
              <p:cNvSpPr>
                <a:spLocks noChangeArrowheads="1"/>
              </p:cNvSpPr>
              <p:nvPr/>
            </p:nvSpPr>
            <p:spPr bwMode="auto">
              <a:xfrm flipH="1">
                <a:off x="4405"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9" name="Oval 47"/>
              <p:cNvSpPr>
                <a:spLocks noChangeArrowheads="1"/>
              </p:cNvSpPr>
              <p:nvPr/>
            </p:nvSpPr>
            <p:spPr bwMode="auto">
              <a:xfrm flipH="1">
                <a:off x="4550" y="17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0" name="Oval 48"/>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1" name="Oval 49"/>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2" name="Oval 50"/>
              <p:cNvSpPr>
                <a:spLocks noChangeArrowheads="1"/>
              </p:cNvSpPr>
              <p:nvPr/>
            </p:nvSpPr>
            <p:spPr bwMode="auto">
              <a:xfrm flipH="1">
                <a:off x="4453"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3" name="Oval 51"/>
              <p:cNvSpPr>
                <a:spLocks noChangeArrowheads="1"/>
              </p:cNvSpPr>
              <p:nvPr/>
            </p:nvSpPr>
            <p:spPr bwMode="auto">
              <a:xfrm flipH="1">
                <a:off x="4259"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4" name="Oval 52"/>
              <p:cNvSpPr>
                <a:spLocks noChangeArrowheads="1"/>
              </p:cNvSpPr>
              <p:nvPr/>
            </p:nvSpPr>
            <p:spPr bwMode="auto">
              <a:xfrm flipH="1">
                <a:off x="4599" y="2264"/>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5" name="Oval 53"/>
              <p:cNvSpPr>
                <a:spLocks noChangeArrowheads="1"/>
              </p:cNvSpPr>
              <p:nvPr/>
            </p:nvSpPr>
            <p:spPr bwMode="auto">
              <a:xfrm flipH="1">
                <a:off x="4550"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6" name="Oval 54"/>
              <p:cNvSpPr>
                <a:spLocks noChangeArrowheads="1"/>
              </p:cNvSpPr>
              <p:nvPr/>
            </p:nvSpPr>
            <p:spPr bwMode="auto">
              <a:xfrm flipH="1">
                <a:off x="3968" y="217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7" name="Oval 55"/>
              <p:cNvSpPr>
                <a:spLocks noChangeArrowheads="1"/>
              </p:cNvSpPr>
              <p:nvPr/>
            </p:nvSpPr>
            <p:spPr bwMode="auto">
              <a:xfrm flipH="1">
                <a:off x="4599"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8" name="Oval 56"/>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9" name="Oval 57"/>
              <p:cNvSpPr>
                <a:spLocks noChangeArrowheads="1"/>
              </p:cNvSpPr>
              <p:nvPr/>
            </p:nvSpPr>
            <p:spPr bwMode="auto">
              <a:xfrm flipH="1">
                <a:off x="4405" y="20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0" name="Oval 58"/>
              <p:cNvSpPr>
                <a:spLocks noChangeArrowheads="1"/>
              </p:cNvSpPr>
              <p:nvPr/>
            </p:nvSpPr>
            <p:spPr bwMode="auto">
              <a:xfrm flipH="1">
                <a:off x="4550" y="20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1" name="Oval 59"/>
              <p:cNvSpPr>
                <a:spLocks noChangeArrowheads="1"/>
              </p:cNvSpPr>
              <p:nvPr/>
            </p:nvSpPr>
            <p:spPr bwMode="auto">
              <a:xfrm flipH="1">
                <a:off x="4162" y="222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2" name="Oval 60"/>
              <p:cNvSpPr>
                <a:spLocks noChangeArrowheads="1"/>
              </p:cNvSpPr>
              <p:nvPr/>
            </p:nvSpPr>
            <p:spPr bwMode="auto">
              <a:xfrm flipH="1">
                <a:off x="5104" y="188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3" name="Oval 61"/>
              <p:cNvSpPr>
                <a:spLocks noChangeArrowheads="1"/>
              </p:cNvSpPr>
              <p:nvPr/>
            </p:nvSpPr>
            <p:spPr bwMode="auto">
              <a:xfrm flipH="1">
                <a:off x="4890" y="212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4" name="Oval 62"/>
              <p:cNvSpPr>
                <a:spLocks noChangeArrowheads="1"/>
              </p:cNvSpPr>
              <p:nvPr/>
            </p:nvSpPr>
            <p:spPr bwMode="auto">
              <a:xfrm flipH="1">
                <a:off x="4599" y="231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5" name="Oval 63"/>
              <p:cNvSpPr>
                <a:spLocks noChangeArrowheads="1"/>
              </p:cNvSpPr>
              <p:nvPr/>
            </p:nvSpPr>
            <p:spPr bwMode="auto">
              <a:xfrm flipH="1">
                <a:off x="4890" y="183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6" name="Oval 64"/>
              <p:cNvSpPr>
                <a:spLocks noChangeArrowheads="1"/>
              </p:cNvSpPr>
              <p:nvPr/>
            </p:nvSpPr>
            <p:spPr bwMode="auto">
              <a:xfrm flipH="1">
                <a:off x="4259" y="169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7" name="Oval 65"/>
              <p:cNvSpPr>
                <a:spLocks noChangeArrowheads="1"/>
              </p:cNvSpPr>
              <p:nvPr/>
            </p:nvSpPr>
            <p:spPr bwMode="auto">
              <a:xfrm flipH="1">
                <a:off x="4452" y="17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8" name="Oval 66"/>
              <p:cNvSpPr>
                <a:spLocks noChangeArrowheads="1"/>
              </p:cNvSpPr>
              <p:nvPr/>
            </p:nvSpPr>
            <p:spPr bwMode="auto">
              <a:xfrm flipH="1">
                <a:off x="4744" y="176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9" name="Oval 67"/>
              <p:cNvSpPr>
                <a:spLocks noChangeArrowheads="1"/>
              </p:cNvSpPr>
              <p:nvPr/>
            </p:nvSpPr>
            <p:spPr bwMode="auto">
              <a:xfrm flipH="1">
                <a:off x="4017" y="201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0" name="Oval 68"/>
              <p:cNvSpPr>
                <a:spLocks noChangeArrowheads="1"/>
              </p:cNvSpPr>
              <p:nvPr/>
            </p:nvSpPr>
            <p:spPr bwMode="auto">
              <a:xfrm flipH="1">
                <a:off x="4647" y="209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1" name="Oval 69"/>
              <p:cNvSpPr>
                <a:spLocks noChangeArrowheads="1"/>
              </p:cNvSpPr>
              <p:nvPr/>
            </p:nvSpPr>
            <p:spPr bwMode="auto">
              <a:xfrm flipH="1">
                <a:off x="4793" y="191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2" name="Oval 70"/>
              <p:cNvSpPr>
                <a:spLocks noChangeArrowheads="1"/>
              </p:cNvSpPr>
              <p:nvPr/>
            </p:nvSpPr>
            <p:spPr bwMode="auto">
              <a:xfrm flipH="1">
                <a:off x="4550" y="2051"/>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3" name="Oval 71"/>
              <p:cNvSpPr>
                <a:spLocks noChangeArrowheads="1"/>
              </p:cNvSpPr>
              <p:nvPr/>
            </p:nvSpPr>
            <p:spPr bwMode="auto">
              <a:xfrm flipH="1">
                <a:off x="4696" y="1662"/>
                <a:ext cx="97" cy="97"/>
              </a:xfrm>
              <a:prstGeom prst="ellipse">
                <a:avLst/>
              </a:prstGeom>
              <a:solidFill>
                <a:srgbClr val="FF3300"/>
              </a:solidFill>
              <a:ln w="9525">
                <a:solidFill>
                  <a:schemeClr val="bg1"/>
                </a:solidFill>
                <a:round/>
                <a:headEnd/>
                <a:tailEnd/>
              </a:ln>
            </p:spPr>
            <p:txBody>
              <a:bodyPr wrap="none" anchor="ctr"/>
              <a:lstStyle/>
              <a:p>
                <a:endParaRPr lang="en-US"/>
              </a:p>
            </p:txBody>
          </p:sp>
        </p:grpSp>
        <p:sp>
          <p:nvSpPr>
            <p:cNvPr id="7410" name="AutoShape 72"/>
            <p:cNvSpPr>
              <a:spLocks noChangeArrowheads="1"/>
            </p:cNvSpPr>
            <p:nvPr/>
          </p:nvSpPr>
          <p:spPr bwMode="auto">
            <a:xfrm>
              <a:off x="3411" y="1635"/>
              <a:ext cx="629" cy="311"/>
            </a:xfrm>
            <a:prstGeom prst="rightArrow">
              <a:avLst>
                <a:gd name="adj1" fmla="val 50000"/>
                <a:gd name="adj2" fmla="val 50563"/>
              </a:avLst>
            </a:prstGeom>
            <a:gradFill rotWithShape="1">
              <a:gsLst>
                <a:gs pos="0">
                  <a:srgbClr val="FF9933"/>
                </a:gs>
                <a:gs pos="100000">
                  <a:srgbClr val="FF3300"/>
                </a:gs>
              </a:gsLst>
              <a:lin ang="0" scaled="1"/>
            </a:gradFill>
            <a:ln w="9525">
              <a:noFill/>
              <a:miter lim="800000"/>
              <a:headEnd/>
              <a:tailEnd/>
            </a:ln>
          </p:spPr>
          <p:txBody>
            <a:bodyPr wrap="none" anchor="ctr"/>
            <a:lstStyle/>
            <a:p>
              <a:endParaRPr lang="en-US"/>
            </a:p>
          </p:txBody>
        </p:sp>
        <p:sp>
          <p:nvSpPr>
            <p:cNvPr id="7411" name="Text Box 73"/>
            <p:cNvSpPr txBox="1">
              <a:spLocks noChangeArrowheads="1"/>
            </p:cNvSpPr>
            <p:nvPr/>
          </p:nvSpPr>
          <p:spPr bwMode="auto">
            <a:xfrm>
              <a:off x="3186" y="1207"/>
              <a:ext cx="977" cy="442"/>
            </a:xfrm>
            <a:prstGeom prst="rect">
              <a:avLst/>
            </a:prstGeom>
            <a:noFill/>
            <a:ln w="9525">
              <a:noFill/>
              <a:miter lim="800000"/>
              <a:headEnd/>
              <a:tailEnd/>
            </a:ln>
          </p:spPr>
          <p:txBody>
            <a:bodyPr wrap="none">
              <a:spAutoFit/>
            </a:bodyPr>
            <a:lstStyle/>
            <a:p>
              <a:r>
                <a:rPr lang="en-US" sz="2000">
                  <a:solidFill>
                    <a:schemeClr val="bg1"/>
                  </a:solidFill>
                </a:rPr>
                <a:t>data</a:t>
              </a:r>
            </a:p>
            <a:p>
              <a:r>
                <a:rPr lang="en-US" sz="2000">
                  <a:solidFill>
                    <a:schemeClr val="bg1"/>
                  </a:solidFill>
                </a:rPr>
                <a:t>organization</a:t>
              </a:r>
            </a:p>
          </p:txBody>
        </p:sp>
      </p:grpSp>
      <p:grpSp>
        <p:nvGrpSpPr>
          <p:cNvPr id="5" name="Group 74"/>
          <p:cNvGrpSpPr>
            <a:grpSpLocks/>
          </p:cNvGrpSpPr>
          <p:nvPr/>
        </p:nvGrpSpPr>
        <p:grpSpPr bwMode="auto">
          <a:xfrm>
            <a:off x="6992938" y="3044825"/>
            <a:ext cx="2149475" cy="1670050"/>
            <a:chOff x="4405" y="1918"/>
            <a:chExt cx="1354" cy="1052"/>
          </a:xfrm>
        </p:grpSpPr>
        <p:grpSp>
          <p:nvGrpSpPr>
            <p:cNvPr id="6" name="Group 75"/>
            <p:cNvGrpSpPr>
              <a:grpSpLocks/>
            </p:cNvGrpSpPr>
            <p:nvPr/>
          </p:nvGrpSpPr>
          <p:grpSpPr bwMode="auto">
            <a:xfrm>
              <a:off x="4405" y="2498"/>
              <a:ext cx="746" cy="472"/>
              <a:chOff x="4136" y="2679"/>
              <a:chExt cx="1191" cy="943"/>
            </a:xfrm>
          </p:grpSpPr>
          <p:sp>
            <p:nvSpPr>
              <p:cNvPr id="7395" name="AutoShape 76"/>
              <p:cNvSpPr>
                <a:spLocks noChangeArrowheads="1"/>
              </p:cNvSpPr>
              <p:nvPr/>
            </p:nvSpPr>
            <p:spPr bwMode="auto">
              <a:xfrm>
                <a:off x="4226" y="2955"/>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6" name="AutoShape 77"/>
              <p:cNvSpPr>
                <a:spLocks noChangeArrowheads="1"/>
              </p:cNvSpPr>
              <p:nvPr/>
            </p:nvSpPr>
            <p:spPr bwMode="auto">
              <a:xfrm>
                <a:off x="4307"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7" name="AutoShape 78"/>
              <p:cNvSpPr>
                <a:spLocks noChangeArrowheads="1"/>
              </p:cNvSpPr>
              <p:nvPr/>
            </p:nvSpPr>
            <p:spPr bwMode="auto">
              <a:xfrm>
                <a:off x="4436"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8" name="AutoShape 79"/>
              <p:cNvSpPr>
                <a:spLocks noChangeArrowheads="1"/>
              </p:cNvSpPr>
              <p:nvPr/>
            </p:nvSpPr>
            <p:spPr bwMode="auto">
              <a:xfrm>
                <a:off x="4711"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9" name="AutoShape 80"/>
              <p:cNvSpPr>
                <a:spLocks noChangeArrowheads="1"/>
              </p:cNvSpPr>
              <p:nvPr/>
            </p:nvSpPr>
            <p:spPr bwMode="auto">
              <a:xfrm>
                <a:off x="4889"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400" name="AutoShape 81"/>
              <p:cNvSpPr>
                <a:spLocks noChangeArrowheads="1"/>
              </p:cNvSpPr>
              <p:nvPr/>
            </p:nvSpPr>
            <p:spPr bwMode="auto">
              <a:xfrm>
                <a:off x="4645" y="3021"/>
                <a:ext cx="162" cy="96"/>
              </a:xfrm>
              <a:prstGeom prst="roundRect">
                <a:avLst>
                  <a:gd name="adj" fmla="val 50000"/>
                </a:avLst>
              </a:prstGeom>
              <a:solidFill>
                <a:schemeClr val="hlink"/>
              </a:solidFill>
              <a:ln w="9525">
                <a:noFill/>
                <a:round/>
                <a:headEnd/>
                <a:tailEnd/>
              </a:ln>
            </p:spPr>
            <p:txBody>
              <a:bodyPr wrap="none" anchor="ctr"/>
              <a:lstStyle/>
              <a:p>
                <a:endParaRPr lang="en-US"/>
              </a:p>
            </p:txBody>
          </p:sp>
          <p:cxnSp>
            <p:nvCxnSpPr>
              <p:cNvPr id="7401" name="AutoShape 82"/>
              <p:cNvCxnSpPr>
                <a:cxnSpLocks noChangeShapeType="1"/>
                <a:stCxn id="7395" idx="2"/>
                <a:endCxn id="7397" idx="0"/>
              </p:cNvCxnSpPr>
              <p:nvPr/>
            </p:nvCxnSpPr>
            <p:spPr bwMode="auto">
              <a:xfrm>
                <a:off x="4307" y="3051"/>
                <a:ext cx="210" cy="150"/>
              </a:xfrm>
              <a:prstGeom prst="straightConnector1">
                <a:avLst/>
              </a:prstGeom>
              <a:noFill/>
              <a:ln w="9525">
                <a:solidFill>
                  <a:schemeClr val="bg1"/>
                </a:solidFill>
                <a:round/>
                <a:headEnd/>
                <a:tailEnd/>
              </a:ln>
            </p:spPr>
          </p:cxnSp>
          <p:cxnSp>
            <p:nvCxnSpPr>
              <p:cNvPr id="7402" name="AutoShape 83"/>
              <p:cNvCxnSpPr>
                <a:cxnSpLocks noChangeShapeType="1"/>
                <a:stCxn id="7400" idx="2"/>
                <a:endCxn id="7397" idx="0"/>
              </p:cNvCxnSpPr>
              <p:nvPr/>
            </p:nvCxnSpPr>
            <p:spPr bwMode="auto">
              <a:xfrm flipH="1">
                <a:off x="4517" y="3117"/>
                <a:ext cx="209" cy="84"/>
              </a:xfrm>
              <a:prstGeom prst="straightConnector1">
                <a:avLst/>
              </a:prstGeom>
              <a:noFill/>
              <a:ln w="9525">
                <a:solidFill>
                  <a:schemeClr val="bg1"/>
                </a:solidFill>
                <a:round/>
                <a:headEnd/>
                <a:tailEnd/>
              </a:ln>
            </p:spPr>
          </p:cxnSp>
          <p:cxnSp>
            <p:nvCxnSpPr>
              <p:cNvPr id="7403" name="AutoShape 84"/>
              <p:cNvCxnSpPr>
                <a:cxnSpLocks noChangeShapeType="1"/>
                <a:stCxn id="7398" idx="0"/>
                <a:endCxn id="7397" idx="2"/>
              </p:cNvCxnSpPr>
              <p:nvPr/>
            </p:nvCxnSpPr>
            <p:spPr bwMode="auto">
              <a:xfrm flipH="1" flipV="1">
                <a:off x="4517" y="3297"/>
                <a:ext cx="275" cy="159"/>
              </a:xfrm>
              <a:prstGeom prst="straightConnector1">
                <a:avLst/>
              </a:prstGeom>
              <a:noFill/>
              <a:ln w="9525">
                <a:solidFill>
                  <a:schemeClr val="bg1"/>
                </a:solidFill>
                <a:round/>
                <a:headEnd/>
                <a:tailEnd/>
              </a:ln>
            </p:spPr>
          </p:cxnSp>
          <p:cxnSp>
            <p:nvCxnSpPr>
              <p:cNvPr id="7404" name="AutoShape 85"/>
              <p:cNvCxnSpPr>
                <a:cxnSpLocks noChangeShapeType="1"/>
                <a:stCxn id="7396" idx="0"/>
                <a:endCxn id="7395" idx="2"/>
              </p:cNvCxnSpPr>
              <p:nvPr/>
            </p:nvCxnSpPr>
            <p:spPr bwMode="auto">
              <a:xfrm flipH="1" flipV="1">
                <a:off x="4307" y="3051"/>
                <a:ext cx="81" cy="405"/>
              </a:xfrm>
              <a:prstGeom prst="straightConnector1">
                <a:avLst/>
              </a:prstGeom>
              <a:noFill/>
              <a:ln w="9525">
                <a:solidFill>
                  <a:schemeClr val="bg1"/>
                </a:solidFill>
                <a:round/>
                <a:headEnd/>
                <a:tailEnd/>
              </a:ln>
            </p:spPr>
          </p:cxnSp>
          <p:cxnSp>
            <p:nvCxnSpPr>
              <p:cNvPr id="7405" name="AutoShape 86"/>
              <p:cNvCxnSpPr>
                <a:cxnSpLocks noChangeShapeType="1"/>
                <a:stCxn id="7398" idx="0"/>
                <a:endCxn id="7400" idx="2"/>
              </p:cNvCxnSpPr>
              <p:nvPr/>
            </p:nvCxnSpPr>
            <p:spPr bwMode="auto">
              <a:xfrm flipH="1" flipV="1">
                <a:off x="4726" y="3117"/>
                <a:ext cx="66" cy="339"/>
              </a:xfrm>
              <a:prstGeom prst="straightConnector1">
                <a:avLst/>
              </a:prstGeom>
              <a:noFill/>
              <a:ln w="9525">
                <a:solidFill>
                  <a:schemeClr val="bg1"/>
                </a:solidFill>
                <a:round/>
                <a:headEnd/>
                <a:tailEnd/>
              </a:ln>
            </p:spPr>
          </p:cxnSp>
          <p:cxnSp>
            <p:nvCxnSpPr>
              <p:cNvPr id="7406" name="AutoShape 87"/>
              <p:cNvCxnSpPr>
                <a:cxnSpLocks noChangeShapeType="1"/>
                <a:stCxn id="7399" idx="0"/>
                <a:endCxn id="7400" idx="3"/>
              </p:cNvCxnSpPr>
              <p:nvPr/>
            </p:nvCxnSpPr>
            <p:spPr bwMode="auto">
              <a:xfrm flipH="1" flipV="1">
                <a:off x="4807" y="3069"/>
                <a:ext cx="163" cy="132"/>
              </a:xfrm>
              <a:prstGeom prst="straightConnector1">
                <a:avLst/>
              </a:prstGeom>
              <a:noFill/>
              <a:ln w="9525">
                <a:solidFill>
                  <a:schemeClr val="bg1"/>
                </a:solidFill>
                <a:round/>
                <a:headEnd/>
                <a:tailEnd/>
              </a:ln>
            </p:spPr>
          </p:cxnSp>
          <p:sp>
            <p:nvSpPr>
              <p:cNvPr id="7407" name="AutoShape 88"/>
              <p:cNvSpPr>
                <a:spLocks noChangeArrowheads="1"/>
              </p:cNvSpPr>
              <p:nvPr/>
            </p:nvSpPr>
            <p:spPr bwMode="auto">
              <a:xfrm>
                <a:off x="4136" y="2679"/>
                <a:ext cx="1191" cy="943"/>
              </a:xfrm>
              <a:prstGeom prst="cube">
                <a:avLst>
                  <a:gd name="adj" fmla="val 25000"/>
                </a:avLst>
              </a:prstGeom>
              <a:noFill/>
              <a:ln w="9525">
                <a:solidFill>
                  <a:schemeClr val="bg1"/>
                </a:solidFill>
                <a:miter lim="800000"/>
                <a:headEnd/>
                <a:tailEnd/>
              </a:ln>
            </p:spPr>
            <p:txBody>
              <a:bodyPr wrap="none" anchor="ctr"/>
              <a:lstStyle/>
              <a:p>
                <a:endParaRPr lang="en-US"/>
              </a:p>
            </p:txBody>
          </p:sp>
        </p:grpSp>
        <p:sp>
          <p:nvSpPr>
            <p:cNvPr id="7393" name="AutoShape 89"/>
            <p:cNvSpPr>
              <a:spLocks noChangeArrowheads="1"/>
            </p:cNvSpPr>
            <p:nvPr/>
          </p:nvSpPr>
          <p:spPr bwMode="auto">
            <a:xfrm rot="5400000">
              <a:off x="4499" y="2087"/>
              <a:ext cx="455" cy="311"/>
            </a:xfrm>
            <a:prstGeom prst="rightArrow">
              <a:avLst>
                <a:gd name="adj1" fmla="val 50000"/>
                <a:gd name="adj2" fmla="val 36576"/>
              </a:avLst>
            </a:prstGeom>
            <a:gradFill rotWithShape="1">
              <a:gsLst>
                <a:gs pos="0">
                  <a:srgbClr val="FF3300"/>
                </a:gs>
                <a:gs pos="100000">
                  <a:schemeClr val="hlink"/>
                </a:gs>
              </a:gsLst>
              <a:lin ang="0" scaled="1"/>
            </a:gradFill>
            <a:ln w="9525">
              <a:noFill/>
              <a:miter lim="800000"/>
              <a:headEnd/>
              <a:tailEnd/>
            </a:ln>
          </p:spPr>
          <p:txBody>
            <a:bodyPr wrap="none" anchor="ctr"/>
            <a:lstStyle/>
            <a:p>
              <a:endParaRPr lang="en-US"/>
            </a:p>
          </p:txBody>
        </p:sp>
        <p:sp>
          <p:nvSpPr>
            <p:cNvPr id="7394" name="Text Box 90"/>
            <p:cNvSpPr txBox="1">
              <a:spLocks noChangeArrowheads="1"/>
            </p:cNvSpPr>
            <p:nvPr/>
          </p:nvSpPr>
          <p:spPr bwMode="auto">
            <a:xfrm>
              <a:off x="4770" y="1918"/>
              <a:ext cx="989" cy="442"/>
            </a:xfrm>
            <a:prstGeom prst="rect">
              <a:avLst/>
            </a:prstGeom>
            <a:noFill/>
            <a:ln w="9525">
              <a:noFill/>
              <a:miter lim="800000"/>
              <a:headEnd/>
              <a:tailEnd/>
            </a:ln>
          </p:spPr>
          <p:txBody>
            <a:bodyPr>
              <a:spAutoFit/>
            </a:bodyPr>
            <a:lstStyle/>
            <a:p>
              <a:r>
                <a:rPr lang="en-US" sz="2000">
                  <a:solidFill>
                    <a:schemeClr val="bg1"/>
                  </a:solidFill>
                </a:rPr>
                <a:t>model development</a:t>
              </a:r>
            </a:p>
          </p:txBody>
        </p:sp>
      </p:grpSp>
      <p:grpSp>
        <p:nvGrpSpPr>
          <p:cNvPr id="7" name="Group 91"/>
          <p:cNvGrpSpPr>
            <a:grpSpLocks/>
          </p:cNvGrpSpPr>
          <p:nvPr/>
        </p:nvGrpSpPr>
        <p:grpSpPr bwMode="auto">
          <a:xfrm>
            <a:off x="6661150" y="4738688"/>
            <a:ext cx="2482850" cy="2098675"/>
            <a:chOff x="4196" y="2985"/>
            <a:chExt cx="1564" cy="1322"/>
          </a:xfrm>
        </p:grpSpPr>
        <p:grpSp>
          <p:nvGrpSpPr>
            <p:cNvPr id="8" name="Group 92"/>
            <p:cNvGrpSpPr>
              <a:grpSpLocks/>
            </p:cNvGrpSpPr>
            <p:nvPr/>
          </p:nvGrpSpPr>
          <p:grpSpPr bwMode="auto">
            <a:xfrm>
              <a:off x="4739" y="3600"/>
              <a:ext cx="464" cy="406"/>
              <a:chOff x="2745" y="3092"/>
              <a:chExt cx="464" cy="406"/>
            </a:xfrm>
          </p:grpSpPr>
          <p:sp>
            <p:nvSpPr>
              <p:cNvPr id="7367" name="AutoShape 9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68" name="AutoShape 9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9" name="AutoShape 9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0" name="AutoShape 9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1" name="AutoShape 9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2" name="AutoShape 9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3" name="AutoShape 9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74" name="AutoShape 100"/>
              <p:cNvCxnSpPr>
                <a:cxnSpLocks noChangeShapeType="1"/>
                <a:stCxn id="7368" idx="2"/>
                <a:endCxn id="7370" idx="0"/>
              </p:cNvCxnSpPr>
              <p:nvPr/>
            </p:nvCxnSpPr>
            <p:spPr bwMode="auto">
              <a:xfrm>
                <a:off x="2838" y="3214"/>
                <a:ext cx="75" cy="23"/>
              </a:xfrm>
              <a:prstGeom prst="straightConnector1">
                <a:avLst/>
              </a:prstGeom>
              <a:noFill/>
              <a:ln w="9525">
                <a:solidFill>
                  <a:schemeClr val="bg1"/>
                </a:solidFill>
                <a:round/>
                <a:headEnd/>
                <a:tailEnd/>
              </a:ln>
            </p:spPr>
          </p:cxnSp>
          <p:cxnSp>
            <p:nvCxnSpPr>
              <p:cNvPr id="7375" name="AutoShape 101"/>
              <p:cNvCxnSpPr>
                <a:cxnSpLocks noChangeShapeType="1"/>
                <a:stCxn id="7373" idx="2"/>
                <a:endCxn id="73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76" name="AutoShape 102"/>
              <p:cNvCxnSpPr>
                <a:cxnSpLocks noChangeShapeType="1"/>
                <a:stCxn id="7371" idx="0"/>
                <a:endCxn id="73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77" name="AutoShape 103"/>
              <p:cNvCxnSpPr>
                <a:cxnSpLocks noChangeShapeType="1"/>
                <a:stCxn id="7369" idx="0"/>
                <a:endCxn id="73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78" name="AutoShape 104"/>
              <p:cNvCxnSpPr>
                <a:cxnSpLocks noChangeShapeType="1"/>
                <a:stCxn id="7371" idx="0"/>
                <a:endCxn id="73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79" name="AutoShape 105"/>
              <p:cNvCxnSpPr>
                <a:cxnSpLocks noChangeShapeType="1"/>
                <a:stCxn id="7372" idx="0"/>
                <a:endCxn id="7373" idx="3"/>
              </p:cNvCxnSpPr>
              <p:nvPr/>
            </p:nvCxnSpPr>
            <p:spPr bwMode="auto">
              <a:xfrm flipV="1">
                <a:off x="3058" y="3180"/>
                <a:ext cx="0" cy="115"/>
              </a:xfrm>
              <a:prstGeom prst="straightConnector1">
                <a:avLst/>
              </a:prstGeom>
              <a:noFill/>
              <a:ln w="9525">
                <a:solidFill>
                  <a:schemeClr val="bg1"/>
                </a:solidFill>
                <a:round/>
                <a:headEnd/>
                <a:tailEnd/>
              </a:ln>
            </p:spPr>
          </p:cxnSp>
          <p:sp>
            <p:nvSpPr>
              <p:cNvPr id="7380" name="AutoShape 10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1" name="AutoShape 10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2" name="AutoShape 10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3" name="AutoShape 10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4" name="AutoShape 11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5" name="AutoShape 11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86" name="AutoShape 112"/>
              <p:cNvCxnSpPr>
                <a:cxnSpLocks noChangeShapeType="1"/>
                <a:stCxn id="7380" idx="2"/>
                <a:endCxn id="73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87" name="AutoShape 113"/>
              <p:cNvCxnSpPr>
                <a:cxnSpLocks noChangeShapeType="1"/>
                <a:stCxn id="7385" idx="2"/>
                <a:endCxn id="73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88" name="AutoShape 114"/>
              <p:cNvCxnSpPr>
                <a:cxnSpLocks noChangeShapeType="1"/>
                <a:stCxn id="7383" idx="0"/>
                <a:endCxn id="73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89" name="AutoShape 115"/>
              <p:cNvCxnSpPr>
                <a:cxnSpLocks noChangeShapeType="1"/>
                <a:stCxn id="7381" idx="0"/>
                <a:endCxn id="73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90" name="AutoShape 116"/>
              <p:cNvCxnSpPr>
                <a:cxnSpLocks noChangeShapeType="1"/>
                <a:stCxn id="7383" idx="0"/>
                <a:endCxn id="73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91" name="AutoShape 117"/>
              <p:cNvCxnSpPr>
                <a:cxnSpLocks noChangeShapeType="1"/>
                <a:stCxn id="7384" idx="0"/>
                <a:endCxn id="73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9" name="Group 118"/>
            <p:cNvGrpSpPr>
              <a:grpSpLocks/>
            </p:cNvGrpSpPr>
            <p:nvPr/>
          </p:nvGrpSpPr>
          <p:grpSpPr bwMode="auto">
            <a:xfrm>
              <a:off x="4410" y="3522"/>
              <a:ext cx="464" cy="406"/>
              <a:chOff x="2745" y="3092"/>
              <a:chExt cx="464" cy="406"/>
            </a:xfrm>
          </p:grpSpPr>
          <p:sp>
            <p:nvSpPr>
              <p:cNvPr id="7342" name="AutoShape 11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43" name="AutoShape 12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4" name="AutoShape 12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5" name="AutoShape 12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6" name="AutoShape 12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7" name="AutoShape 12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8" name="AutoShape 12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49" name="AutoShape 126"/>
              <p:cNvCxnSpPr>
                <a:cxnSpLocks noChangeShapeType="1"/>
                <a:stCxn id="7343" idx="2"/>
                <a:endCxn id="7345" idx="0"/>
              </p:cNvCxnSpPr>
              <p:nvPr/>
            </p:nvCxnSpPr>
            <p:spPr bwMode="auto">
              <a:xfrm>
                <a:off x="2838" y="3214"/>
                <a:ext cx="75" cy="23"/>
              </a:xfrm>
              <a:prstGeom prst="straightConnector1">
                <a:avLst/>
              </a:prstGeom>
              <a:noFill/>
              <a:ln w="9525">
                <a:solidFill>
                  <a:schemeClr val="bg1"/>
                </a:solidFill>
                <a:round/>
                <a:headEnd/>
                <a:tailEnd/>
              </a:ln>
            </p:spPr>
          </p:cxnSp>
          <p:cxnSp>
            <p:nvCxnSpPr>
              <p:cNvPr id="7350" name="AutoShape 127"/>
              <p:cNvCxnSpPr>
                <a:cxnSpLocks noChangeShapeType="1"/>
                <a:stCxn id="7348" idx="2"/>
                <a:endCxn id="73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51" name="AutoShape 128"/>
              <p:cNvCxnSpPr>
                <a:cxnSpLocks noChangeShapeType="1"/>
                <a:stCxn id="7346" idx="0"/>
                <a:endCxn id="73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52" name="AutoShape 129"/>
              <p:cNvCxnSpPr>
                <a:cxnSpLocks noChangeShapeType="1"/>
                <a:stCxn id="7344" idx="0"/>
                <a:endCxn id="73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53" name="AutoShape 130"/>
              <p:cNvCxnSpPr>
                <a:cxnSpLocks noChangeShapeType="1"/>
                <a:stCxn id="7346" idx="0"/>
                <a:endCxn id="73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54" name="AutoShape 131"/>
              <p:cNvCxnSpPr>
                <a:cxnSpLocks noChangeShapeType="1"/>
                <a:stCxn id="7347" idx="0"/>
                <a:endCxn id="7348" idx="3"/>
              </p:cNvCxnSpPr>
              <p:nvPr/>
            </p:nvCxnSpPr>
            <p:spPr bwMode="auto">
              <a:xfrm flipV="1">
                <a:off x="3058" y="3180"/>
                <a:ext cx="0" cy="115"/>
              </a:xfrm>
              <a:prstGeom prst="straightConnector1">
                <a:avLst/>
              </a:prstGeom>
              <a:noFill/>
              <a:ln w="9525">
                <a:solidFill>
                  <a:schemeClr val="bg1"/>
                </a:solidFill>
                <a:round/>
                <a:headEnd/>
                <a:tailEnd/>
              </a:ln>
            </p:spPr>
          </p:cxnSp>
          <p:sp>
            <p:nvSpPr>
              <p:cNvPr id="7355" name="AutoShape 13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6" name="AutoShape 13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7" name="AutoShape 13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8" name="AutoShape 13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9" name="AutoShape 13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0" name="AutoShape 13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61" name="AutoShape 138"/>
              <p:cNvCxnSpPr>
                <a:cxnSpLocks noChangeShapeType="1"/>
                <a:stCxn id="7355" idx="2"/>
                <a:endCxn id="73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62" name="AutoShape 139"/>
              <p:cNvCxnSpPr>
                <a:cxnSpLocks noChangeShapeType="1"/>
                <a:stCxn id="7360" idx="2"/>
                <a:endCxn id="73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63" name="AutoShape 140"/>
              <p:cNvCxnSpPr>
                <a:cxnSpLocks noChangeShapeType="1"/>
                <a:stCxn id="7358" idx="0"/>
                <a:endCxn id="73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64" name="AutoShape 141"/>
              <p:cNvCxnSpPr>
                <a:cxnSpLocks noChangeShapeType="1"/>
                <a:stCxn id="7356" idx="0"/>
                <a:endCxn id="73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65" name="AutoShape 142"/>
              <p:cNvCxnSpPr>
                <a:cxnSpLocks noChangeShapeType="1"/>
                <a:stCxn id="7358" idx="0"/>
                <a:endCxn id="73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66" name="AutoShape 143"/>
              <p:cNvCxnSpPr>
                <a:cxnSpLocks noChangeShapeType="1"/>
                <a:stCxn id="7359" idx="0"/>
                <a:endCxn id="73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0" name="Group 144"/>
            <p:cNvGrpSpPr>
              <a:grpSpLocks/>
            </p:cNvGrpSpPr>
            <p:nvPr/>
          </p:nvGrpSpPr>
          <p:grpSpPr bwMode="auto">
            <a:xfrm>
              <a:off x="4507" y="3619"/>
              <a:ext cx="464" cy="387"/>
              <a:chOff x="2745" y="3092"/>
              <a:chExt cx="464" cy="406"/>
            </a:xfrm>
          </p:grpSpPr>
          <p:sp>
            <p:nvSpPr>
              <p:cNvPr id="7317" name="AutoShape 145"/>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18" name="AutoShape 146"/>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9" name="AutoShape 147"/>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0" name="AutoShape 148"/>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1" name="AutoShape 149"/>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2" name="AutoShape 150"/>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3" name="AutoShape 151"/>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24" name="AutoShape 152"/>
              <p:cNvCxnSpPr>
                <a:cxnSpLocks noChangeShapeType="1"/>
                <a:stCxn id="7318" idx="2"/>
                <a:endCxn id="7320" idx="0"/>
              </p:cNvCxnSpPr>
              <p:nvPr/>
            </p:nvCxnSpPr>
            <p:spPr bwMode="auto">
              <a:xfrm>
                <a:off x="2838" y="3214"/>
                <a:ext cx="75" cy="23"/>
              </a:xfrm>
              <a:prstGeom prst="straightConnector1">
                <a:avLst/>
              </a:prstGeom>
              <a:noFill/>
              <a:ln w="9525">
                <a:solidFill>
                  <a:schemeClr val="bg1"/>
                </a:solidFill>
                <a:round/>
                <a:headEnd/>
                <a:tailEnd/>
              </a:ln>
            </p:spPr>
          </p:cxnSp>
          <p:cxnSp>
            <p:nvCxnSpPr>
              <p:cNvPr id="7325" name="AutoShape 153"/>
              <p:cNvCxnSpPr>
                <a:cxnSpLocks noChangeShapeType="1"/>
                <a:stCxn id="7323" idx="2"/>
                <a:endCxn id="73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26" name="AutoShape 154"/>
              <p:cNvCxnSpPr>
                <a:cxnSpLocks noChangeShapeType="1"/>
                <a:stCxn id="7321" idx="0"/>
                <a:endCxn id="73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27" name="AutoShape 155"/>
              <p:cNvCxnSpPr>
                <a:cxnSpLocks noChangeShapeType="1"/>
                <a:stCxn id="7319" idx="0"/>
                <a:endCxn id="73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28" name="AutoShape 156"/>
              <p:cNvCxnSpPr>
                <a:cxnSpLocks noChangeShapeType="1"/>
                <a:stCxn id="7321" idx="0"/>
                <a:endCxn id="73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29" name="AutoShape 157"/>
              <p:cNvCxnSpPr>
                <a:cxnSpLocks noChangeShapeType="1"/>
                <a:stCxn id="7322" idx="0"/>
                <a:endCxn id="7323" idx="3"/>
              </p:cNvCxnSpPr>
              <p:nvPr/>
            </p:nvCxnSpPr>
            <p:spPr bwMode="auto">
              <a:xfrm flipV="1">
                <a:off x="3058" y="3180"/>
                <a:ext cx="0" cy="115"/>
              </a:xfrm>
              <a:prstGeom prst="straightConnector1">
                <a:avLst/>
              </a:prstGeom>
              <a:noFill/>
              <a:ln w="9525">
                <a:solidFill>
                  <a:schemeClr val="bg1"/>
                </a:solidFill>
                <a:round/>
                <a:headEnd/>
                <a:tailEnd/>
              </a:ln>
            </p:spPr>
          </p:cxnSp>
          <p:sp>
            <p:nvSpPr>
              <p:cNvPr id="7330" name="AutoShape 158"/>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1" name="AutoShape 159"/>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2" name="AutoShape 160"/>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3" name="AutoShape 161"/>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4" name="AutoShape 162"/>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5" name="AutoShape 163"/>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36" name="AutoShape 164"/>
              <p:cNvCxnSpPr>
                <a:cxnSpLocks noChangeShapeType="1"/>
                <a:stCxn id="7330" idx="2"/>
                <a:endCxn id="73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37" name="AutoShape 165"/>
              <p:cNvCxnSpPr>
                <a:cxnSpLocks noChangeShapeType="1"/>
                <a:stCxn id="7335" idx="2"/>
                <a:endCxn id="73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38" name="AutoShape 166"/>
              <p:cNvCxnSpPr>
                <a:cxnSpLocks noChangeShapeType="1"/>
                <a:stCxn id="7333" idx="0"/>
                <a:endCxn id="73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39" name="AutoShape 167"/>
              <p:cNvCxnSpPr>
                <a:cxnSpLocks noChangeShapeType="1"/>
                <a:stCxn id="7331" idx="0"/>
                <a:endCxn id="73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40" name="AutoShape 168"/>
              <p:cNvCxnSpPr>
                <a:cxnSpLocks noChangeShapeType="1"/>
                <a:stCxn id="7333" idx="0"/>
                <a:endCxn id="73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41" name="AutoShape 169"/>
              <p:cNvCxnSpPr>
                <a:cxnSpLocks noChangeShapeType="1"/>
                <a:stCxn id="7334" idx="0"/>
                <a:endCxn id="733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1" name="Group 170"/>
            <p:cNvGrpSpPr>
              <a:grpSpLocks/>
            </p:cNvGrpSpPr>
            <p:nvPr/>
          </p:nvGrpSpPr>
          <p:grpSpPr bwMode="auto">
            <a:xfrm>
              <a:off x="4196" y="3750"/>
              <a:ext cx="464" cy="406"/>
              <a:chOff x="2745" y="3092"/>
              <a:chExt cx="464" cy="406"/>
            </a:xfrm>
          </p:grpSpPr>
          <p:sp>
            <p:nvSpPr>
              <p:cNvPr id="7292" name="AutoShape 171"/>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93" name="AutoShape 172"/>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4" name="AutoShape 173"/>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5" name="AutoShape 174"/>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6" name="AutoShape 175"/>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7" name="AutoShape 176"/>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8" name="AutoShape 177"/>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99" name="AutoShape 178"/>
              <p:cNvCxnSpPr>
                <a:cxnSpLocks noChangeShapeType="1"/>
                <a:stCxn id="7293" idx="2"/>
                <a:endCxn id="7295" idx="0"/>
              </p:cNvCxnSpPr>
              <p:nvPr/>
            </p:nvCxnSpPr>
            <p:spPr bwMode="auto">
              <a:xfrm>
                <a:off x="2838" y="3214"/>
                <a:ext cx="75" cy="23"/>
              </a:xfrm>
              <a:prstGeom prst="straightConnector1">
                <a:avLst/>
              </a:prstGeom>
              <a:noFill/>
              <a:ln w="9525">
                <a:solidFill>
                  <a:schemeClr val="bg1"/>
                </a:solidFill>
                <a:round/>
                <a:headEnd/>
                <a:tailEnd/>
              </a:ln>
            </p:spPr>
          </p:cxnSp>
          <p:cxnSp>
            <p:nvCxnSpPr>
              <p:cNvPr id="7300" name="AutoShape 179"/>
              <p:cNvCxnSpPr>
                <a:cxnSpLocks noChangeShapeType="1"/>
                <a:stCxn id="7298" idx="2"/>
                <a:endCxn id="729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01" name="AutoShape 180"/>
              <p:cNvCxnSpPr>
                <a:cxnSpLocks noChangeShapeType="1"/>
                <a:stCxn id="7296" idx="0"/>
                <a:endCxn id="729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02" name="AutoShape 181"/>
              <p:cNvCxnSpPr>
                <a:cxnSpLocks noChangeShapeType="1"/>
                <a:stCxn id="7294" idx="0"/>
                <a:endCxn id="729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03" name="AutoShape 182"/>
              <p:cNvCxnSpPr>
                <a:cxnSpLocks noChangeShapeType="1"/>
                <a:stCxn id="7296" idx="0"/>
                <a:endCxn id="729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04" name="AutoShape 183"/>
              <p:cNvCxnSpPr>
                <a:cxnSpLocks noChangeShapeType="1"/>
                <a:stCxn id="7297" idx="0"/>
                <a:endCxn id="7298" idx="3"/>
              </p:cNvCxnSpPr>
              <p:nvPr/>
            </p:nvCxnSpPr>
            <p:spPr bwMode="auto">
              <a:xfrm flipV="1">
                <a:off x="3058" y="3180"/>
                <a:ext cx="0" cy="115"/>
              </a:xfrm>
              <a:prstGeom prst="straightConnector1">
                <a:avLst/>
              </a:prstGeom>
              <a:noFill/>
              <a:ln w="9525">
                <a:solidFill>
                  <a:schemeClr val="bg1"/>
                </a:solidFill>
                <a:round/>
                <a:headEnd/>
                <a:tailEnd/>
              </a:ln>
            </p:spPr>
          </p:cxnSp>
          <p:sp>
            <p:nvSpPr>
              <p:cNvPr id="7305" name="AutoShape 184"/>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6" name="AutoShape 185"/>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7" name="AutoShape 186"/>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8" name="AutoShape 187"/>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9" name="AutoShape 188"/>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0" name="AutoShape 189"/>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11" name="AutoShape 190"/>
              <p:cNvCxnSpPr>
                <a:cxnSpLocks noChangeShapeType="1"/>
                <a:stCxn id="7305" idx="2"/>
                <a:endCxn id="730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12" name="AutoShape 191"/>
              <p:cNvCxnSpPr>
                <a:cxnSpLocks noChangeShapeType="1"/>
                <a:stCxn id="7310" idx="2"/>
                <a:endCxn id="730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13" name="AutoShape 192"/>
              <p:cNvCxnSpPr>
                <a:cxnSpLocks noChangeShapeType="1"/>
                <a:stCxn id="7308" idx="0"/>
                <a:endCxn id="730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14" name="AutoShape 193"/>
              <p:cNvCxnSpPr>
                <a:cxnSpLocks noChangeShapeType="1"/>
                <a:stCxn id="7306" idx="0"/>
                <a:endCxn id="730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15" name="AutoShape 194"/>
              <p:cNvCxnSpPr>
                <a:cxnSpLocks noChangeShapeType="1"/>
                <a:stCxn id="7308" idx="0"/>
                <a:endCxn id="731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16" name="AutoShape 195"/>
              <p:cNvCxnSpPr>
                <a:cxnSpLocks noChangeShapeType="1"/>
                <a:stCxn id="7309" idx="0"/>
                <a:endCxn id="731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2" name="Group 196"/>
            <p:cNvGrpSpPr>
              <a:grpSpLocks/>
            </p:cNvGrpSpPr>
            <p:nvPr/>
          </p:nvGrpSpPr>
          <p:grpSpPr bwMode="auto">
            <a:xfrm>
              <a:off x="4464" y="3563"/>
              <a:ext cx="464" cy="406"/>
              <a:chOff x="2745" y="3092"/>
              <a:chExt cx="464" cy="406"/>
            </a:xfrm>
          </p:grpSpPr>
          <p:sp>
            <p:nvSpPr>
              <p:cNvPr id="7267" name="AutoShape 197"/>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68" name="AutoShape 198"/>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9" name="AutoShape 199"/>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0" name="AutoShape 200"/>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1" name="AutoShape 201"/>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2" name="AutoShape 202"/>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3" name="AutoShape 203"/>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74" name="AutoShape 204"/>
              <p:cNvCxnSpPr>
                <a:cxnSpLocks noChangeShapeType="1"/>
                <a:stCxn id="7268" idx="2"/>
                <a:endCxn id="7270" idx="0"/>
              </p:cNvCxnSpPr>
              <p:nvPr/>
            </p:nvCxnSpPr>
            <p:spPr bwMode="auto">
              <a:xfrm>
                <a:off x="2838" y="3214"/>
                <a:ext cx="75" cy="23"/>
              </a:xfrm>
              <a:prstGeom prst="straightConnector1">
                <a:avLst/>
              </a:prstGeom>
              <a:noFill/>
              <a:ln w="9525">
                <a:solidFill>
                  <a:schemeClr val="bg1"/>
                </a:solidFill>
                <a:round/>
                <a:headEnd/>
                <a:tailEnd/>
              </a:ln>
            </p:spPr>
          </p:cxnSp>
          <p:cxnSp>
            <p:nvCxnSpPr>
              <p:cNvPr id="7275" name="AutoShape 205"/>
              <p:cNvCxnSpPr>
                <a:cxnSpLocks noChangeShapeType="1"/>
                <a:stCxn id="7273" idx="2"/>
                <a:endCxn id="72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76" name="AutoShape 206"/>
              <p:cNvCxnSpPr>
                <a:cxnSpLocks noChangeShapeType="1"/>
                <a:stCxn id="7271" idx="0"/>
                <a:endCxn id="72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77" name="AutoShape 207"/>
              <p:cNvCxnSpPr>
                <a:cxnSpLocks noChangeShapeType="1"/>
                <a:stCxn id="7269" idx="0"/>
                <a:endCxn id="72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78" name="AutoShape 208"/>
              <p:cNvCxnSpPr>
                <a:cxnSpLocks noChangeShapeType="1"/>
                <a:stCxn id="7271" idx="0"/>
                <a:endCxn id="72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79" name="AutoShape 209"/>
              <p:cNvCxnSpPr>
                <a:cxnSpLocks noChangeShapeType="1"/>
                <a:stCxn id="7272" idx="0"/>
                <a:endCxn id="7273" idx="3"/>
              </p:cNvCxnSpPr>
              <p:nvPr/>
            </p:nvCxnSpPr>
            <p:spPr bwMode="auto">
              <a:xfrm flipV="1">
                <a:off x="3058" y="3180"/>
                <a:ext cx="0" cy="115"/>
              </a:xfrm>
              <a:prstGeom prst="straightConnector1">
                <a:avLst/>
              </a:prstGeom>
              <a:noFill/>
              <a:ln w="9525">
                <a:solidFill>
                  <a:schemeClr val="bg1"/>
                </a:solidFill>
                <a:round/>
                <a:headEnd/>
                <a:tailEnd/>
              </a:ln>
            </p:spPr>
          </p:cxnSp>
          <p:sp>
            <p:nvSpPr>
              <p:cNvPr id="7280" name="AutoShape 210"/>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1" name="AutoShape 211"/>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2" name="AutoShape 212"/>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3" name="AutoShape 213"/>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4" name="AutoShape 214"/>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5" name="AutoShape 215"/>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86" name="AutoShape 216"/>
              <p:cNvCxnSpPr>
                <a:cxnSpLocks noChangeShapeType="1"/>
                <a:stCxn id="7280" idx="2"/>
                <a:endCxn id="72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87" name="AutoShape 217"/>
              <p:cNvCxnSpPr>
                <a:cxnSpLocks noChangeShapeType="1"/>
                <a:stCxn id="7285" idx="2"/>
                <a:endCxn id="72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88" name="AutoShape 218"/>
              <p:cNvCxnSpPr>
                <a:cxnSpLocks noChangeShapeType="1"/>
                <a:stCxn id="7283" idx="0"/>
                <a:endCxn id="72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89" name="AutoShape 219"/>
              <p:cNvCxnSpPr>
                <a:cxnSpLocks noChangeShapeType="1"/>
                <a:stCxn id="7281" idx="0"/>
                <a:endCxn id="72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90" name="AutoShape 220"/>
              <p:cNvCxnSpPr>
                <a:cxnSpLocks noChangeShapeType="1"/>
                <a:stCxn id="7283" idx="0"/>
                <a:endCxn id="72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91" name="AutoShape 221"/>
              <p:cNvCxnSpPr>
                <a:cxnSpLocks noChangeShapeType="1"/>
                <a:stCxn id="7284" idx="0"/>
                <a:endCxn id="72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3" name="Group 222"/>
            <p:cNvGrpSpPr>
              <a:grpSpLocks/>
            </p:cNvGrpSpPr>
            <p:nvPr/>
          </p:nvGrpSpPr>
          <p:grpSpPr bwMode="auto">
            <a:xfrm>
              <a:off x="4761" y="3768"/>
              <a:ext cx="464" cy="406"/>
              <a:chOff x="2745" y="3092"/>
              <a:chExt cx="464" cy="406"/>
            </a:xfrm>
          </p:grpSpPr>
          <p:sp>
            <p:nvSpPr>
              <p:cNvPr id="7242" name="AutoShape 22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43" name="AutoShape 22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4" name="AutoShape 22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5" name="AutoShape 22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6" name="AutoShape 22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7" name="AutoShape 22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8" name="AutoShape 22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49" name="AutoShape 230"/>
              <p:cNvCxnSpPr>
                <a:cxnSpLocks noChangeShapeType="1"/>
                <a:stCxn id="7243" idx="2"/>
                <a:endCxn id="7245" idx="0"/>
              </p:cNvCxnSpPr>
              <p:nvPr/>
            </p:nvCxnSpPr>
            <p:spPr bwMode="auto">
              <a:xfrm>
                <a:off x="2838" y="3214"/>
                <a:ext cx="75" cy="23"/>
              </a:xfrm>
              <a:prstGeom prst="straightConnector1">
                <a:avLst/>
              </a:prstGeom>
              <a:noFill/>
              <a:ln w="9525">
                <a:solidFill>
                  <a:schemeClr val="bg1"/>
                </a:solidFill>
                <a:round/>
                <a:headEnd/>
                <a:tailEnd/>
              </a:ln>
            </p:spPr>
          </p:cxnSp>
          <p:cxnSp>
            <p:nvCxnSpPr>
              <p:cNvPr id="7250" name="AutoShape 231"/>
              <p:cNvCxnSpPr>
                <a:cxnSpLocks noChangeShapeType="1"/>
                <a:stCxn id="7248" idx="2"/>
                <a:endCxn id="72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51" name="AutoShape 232"/>
              <p:cNvCxnSpPr>
                <a:cxnSpLocks noChangeShapeType="1"/>
                <a:stCxn id="7246" idx="0"/>
                <a:endCxn id="72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52" name="AutoShape 233"/>
              <p:cNvCxnSpPr>
                <a:cxnSpLocks noChangeShapeType="1"/>
                <a:stCxn id="7244" idx="0"/>
                <a:endCxn id="72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53" name="AutoShape 234"/>
              <p:cNvCxnSpPr>
                <a:cxnSpLocks noChangeShapeType="1"/>
                <a:stCxn id="7246" idx="0"/>
                <a:endCxn id="72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54" name="AutoShape 235"/>
              <p:cNvCxnSpPr>
                <a:cxnSpLocks noChangeShapeType="1"/>
                <a:stCxn id="7247" idx="0"/>
                <a:endCxn id="7248" idx="3"/>
              </p:cNvCxnSpPr>
              <p:nvPr/>
            </p:nvCxnSpPr>
            <p:spPr bwMode="auto">
              <a:xfrm flipV="1">
                <a:off x="3058" y="3180"/>
                <a:ext cx="0" cy="115"/>
              </a:xfrm>
              <a:prstGeom prst="straightConnector1">
                <a:avLst/>
              </a:prstGeom>
              <a:noFill/>
              <a:ln w="9525">
                <a:solidFill>
                  <a:schemeClr val="bg1"/>
                </a:solidFill>
                <a:round/>
                <a:headEnd/>
                <a:tailEnd/>
              </a:ln>
            </p:spPr>
          </p:cxnSp>
          <p:sp>
            <p:nvSpPr>
              <p:cNvPr id="7255" name="AutoShape 23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6" name="AutoShape 23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7" name="AutoShape 23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8" name="AutoShape 23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9" name="AutoShape 24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0" name="AutoShape 24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61" name="AutoShape 242"/>
              <p:cNvCxnSpPr>
                <a:cxnSpLocks noChangeShapeType="1"/>
                <a:stCxn id="7255" idx="2"/>
                <a:endCxn id="72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62" name="AutoShape 243"/>
              <p:cNvCxnSpPr>
                <a:cxnSpLocks noChangeShapeType="1"/>
                <a:stCxn id="7260" idx="2"/>
                <a:endCxn id="72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63" name="AutoShape 244"/>
              <p:cNvCxnSpPr>
                <a:cxnSpLocks noChangeShapeType="1"/>
                <a:stCxn id="7258" idx="0"/>
                <a:endCxn id="72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64" name="AutoShape 245"/>
              <p:cNvCxnSpPr>
                <a:cxnSpLocks noChangeShapeType="1"/>
                <a:stCxn id="7256" idx="0"/>
                <a:endCxn id="72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65" name="AutoShape 246"/>
              <p:cNvCxnSpPr>
                <a:cxnSpLocks noChangeShapeType="1"/>
                <a:stCxn id="7258" idx="0"/>
                <a:endCxn id="72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66" name="AutoShape 247"/>
              <p:cNvCxnSpPr>
                <a:cxnSpLocks noChangeShapeType="1"/>
                <a:stCxn id="7259" idx="0"/>
                <a:endCxn id="72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4" name="Group 248"/>
            <p:cNvGrpSpPr>
              <a:grpSpLocks/>
            </p:cNvGrpSpPr>
            <p:nvPr/>
          </p:nvGrpSpPr>
          <p:grpSpPr bwMode="auto">
            <a:xfrm>
              <a:off x="4475" y="3901"/>
              <a:ext cx="464" cy="406"/>
              <a:chOff x="2745" y="3092"/>
              <a:chExt cx="464" cy="406"/>
            </a:xfrm>
          </p:grpSpPr>
          <p:sp>
            <p:nvSpPr>
              <p:cNvPr id="7217" name="AutoShape 24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18" name="AutoShape 25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19" name="AutoShape 25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0" name="AutoShape 25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1" name="AutoShape 25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2" name="AutoShape 25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3" name="AutoShape 25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24" name="AutoShape 256"/>
              <p:cNvCxnSpPr>
                <a:cxnSpLocks noChangeShapeType="1"/>
                <a:stCxn id="7218" idx="2"/>
                <a:endCxn id="7220" idx="0"/>
              </p:cNvCxnSpPr>
              <p:nvPr/>
            </p:nvCxnSpPr>
            <p:spPr bwMode="auto">
              <a:xfrm>
                <a:off x="2838" y="3214"/>
                <a:ext cx="75" cy="23"/>
              </a:xfrm>
              <a:prstGeom prst="straightConnector1">
                <a:avLst/>
              </a:prstGeom>
              <a:noFill/>
              <a:ln w="9525">
                <a:solidFill>
                  <a:schemeClr val="bg1"/>
                </a:solidFill>
                <a:round/>
                <a:headEnd/>
                <a:tailEnd/>
              </a:ln>
            </p:spPr>
          </p:cxnSp>
          <p:cxnSp>
            <p:nvCxnSpPr>
              <p:cNvPr id="7225" name="AutoShape 257"/>
              <p:cNvCxnSpPr>
                <a:cxnSpLocks noChangeShapeType="1"/>
                <a:stCxn id="7223" idx="2"/>
                <a:endCxn id="72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26" name="AutoShape 258"/>
              <p:cNvCxnSpPr>
                <a:cxnSpLocks noChangeShapeType="1"/>
                <a:stCxn id="7221" idx="0"/>
                <a:endCxn id="72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27" name="AutoShape 259"/>
              <p:cNvCxnSpPr>
                <a:cxnSpLocks noChangeShapeType="1"/>
                <a:stCxn id="7219" idx="0"/>
                <a:endCxn id="72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28" name="AutoShape 260"/>
              <p:cNvCxnSpPr>
                <a:cxnSpLocks noChangeShapeType="1"/>
                <a:stCxn id="7221" idx="0"/>
                <a:endCxn id="72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29" name="AutoShape 261"/>
              <p:cNvCxnSpPr>
                <a:cxnSpLocks noChangeShapeType="1"/>
                <a:stCxn id="7222" idx="0"/>
                <a:endCxn id="7223" idx="3"/>
              </p:cNvCxnSpPr>
              <p:nvPr/>
            </p:nvCxnSpPr>
            <p:spPr bwMode="auto">
              <a:xfrm flipV="1">
                <a:off x="3058" y="3180"/>
                <a:ext cx="0" cy="115"/>
              </a:xfrm>
              <a:prstGeom prst="straightConnector1">
                <a:avLst/>
              </a:prstGeom>
              <a:noFill/>
              <a:ln w="9525">
                <a:solidFill>
                  <a:schemeClr val="bg1"/>
                </a:solidFill>
                <a:round/>
                <a:headEnd/>
                <a:tailEnd/>
              </a:ln>
            </p:spPr>
          </p:cxnSp>
          <p:sp>
            <p:nvSpPr>
              <p:cNvPr id="7230" name="AutoShape 26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1" name="AutoShape 26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2" name="AutoShape 26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3" name="AutoShape 26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4" name="AutoShape 26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5" name="AutoShape 26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36" name="AutoShape 268"/>
              <p:cNvCxnSpPr>
                <a:cxnSpLocks noChangeShapeType="1"/>
                <a:stCxn id="7230" idx="2"/>
                <a:endCxn id="72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37" name="AutoShape 269"/>
              <p:cNvCxnSpPr>
                <a:cxnSpLocks noChangeShapeType="1"/>
                <a:stCxn id="7235" idx="2"/>
                <a:endCxn id="72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38" name="AutoShape 270"/>
              <p:cNvCxnSpPr>
                <a:cxnSpLocks noChangeShapeType="1"/>
                <a:stCxn id="7233" idx="0"/>
                <a:endCxn id="72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39" name="AutoShape 271"/>
              <p:cNvCxnSpPr>
                <a:cxnSpLocks noChangeShapeType="1"/>
                <a:stCxn id="7231" idx="0"/>
                <a:endCxn id="72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40" name="AutoShape 272"/>
              <p:cNvCxnSpPr>
                <a:cxnSpLocks noChangeShapeType="1"/>
                <a:stCxn id="7233" idx="0"/>
                <a:endCxn id="72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41" name="AutoShape 273"/>
              <p:cNvCxnSpPr>
                <a:cxnSpLocks noChangeShapeType="1"/>
                <a:stCxn id="7234" idx="0"/>
                <a:endCxn id="7235" idx="3"/>
              </p:cNvCxnSpPr>
              <p:nvPr/>
            </p:nvCxnSpPr>
            <p:spPr bwMode="auto">
              <a:xfrm flipV="1">
                <a:off x="3128" y="3235"/>
                <a:ext cx="0" cy="103"/>
              </a:xfrm>
              <a:prstGeom prst="straightConnector1">
                <a:avLst/>
              </a:prstGeom>
              <a:noFill/>
              <a:ln w="9525">
                <a:solidFill>
                  <a:schemeClr val="bg1"/>
                </a:solidFill>
                <a:round/>
                <a:headEnd/>
                <a:tailEnd/>
              </a:ln>
            </p:spPr>
          </p:cxnSp>
        </p:grpSp>
        <p:sp>
          <p:nvSpPr>
            <p:cNvPr id="7213" name="AutoShape 274"/>
            <p:cNvSpPr>
              <a:spLocks noChangeArrowheads="1"/>
            </p:cNvSpPr>
            <p:nvPr/>
          </p:nvSpPr>
          <p:spPr bwMode="auto">
            <a:xfrm rot="5400000">
              <a:off x="4872" y="3086"/>
              <a:ext cx="462" cy="311"/>
            </a:xfrm>
            <a:prstGeom prst="rightArrow">
              <a:avLst>
                <a:gd name="adj1" fmla="val 50000"/>
                <a:gd name="adj2" fmla="val 37138"/>
              </a:avLst>
            </a:prstGeom>
            <a:gradFill rotWithShape="1">
              <a:gsLst>
                <a:gs pos="0">
                  <a:schemeClr val="hlink"/>
                </a:gs>
                <a:gs pos="100000">
                  <a:srgbClr val="FFFF99"/>
                </a:gs>
              </a:gsLst>
              <a:lin ang="0" scaled="1"/>
            </a:gradFill>
            <a:ln w="9525">
              <a:noFill/>
              <a:miter lim="800000"/>
              <a:headEnd/>
              <a:tailEnd/>
            </a:ln>
          </p:spPr>
          <p:txBody>
            <a:bodyPr wrap="none" anchor="ctr"/>
            <a:lstStyle/>
            <a:p>
              <a:r>
                <a:rPr lang="en-US" sz="2000"/>
                <a:t>use</a:t>
              </a:r>
            </a:p>
          </p:txBody>
        </p:sp>
        <p:sp>
          <p:nvSpPr>
            <p:cNvPr id="7214" name="AutoShape 275"/>
            <p:cNvSpPr>
              <a:spLocks noChangeArrowheads="1"/>
            </p:cNvSpPr>
            <p:nvPr/>
          </p:nvSpPr>
          <p:spPr bwMode="auto">
            <a:xfrm rot="-5400000">
              <a:off x="4258" y="3060"/>
              <a:ext cx="462" cy="311"/>
            </a:xfrm>
            <a:prstGeom prst="rightArrow">
              <a:avLst>
                <a:gd name="adj1" fmla="val 50000"/>
                <a:gd name="adj2" fmla="val 37138"/>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add</a:t>
              </a:r>
            </a:p>
          </p:txBody>
        </p:sp>
        <p:sp>
          <p:nvSpPr>
            <p:cNvPr id="7215" name="Text Box 276"/>
            <p:cNvSpPr txBox="1">
              <a:spLocks noChangeArrowheads="1"/>
            </p:cNvSpPr>
            <p:nvPr/>
          </p:nvSpPr>
          <p:spPr bwMode="auto">
            <a:xfrm>
              <a:off x="5156" y="3413"/>
              <a:ext cx="604" cy="404"/>
            </a:xfrm>
            <a:prstGeom prst="rect">
              <a:avLst/>
            </a:prstGeom>
            <a:noFill/>
            <a:ln w="9525">
              <a:noFill/>
              <a:miter lim="800000"/>
              <a:headEnd/>
              <a:tailEnd/>
            </a:ln>
          </p:spPr>
          <p:txBody>
            <a:bodyPr wrap="none">
              <a:spAutoFit/>
            </a:bodyPr>
            <a:lstStyle/>
            <a:p>
              <a:r>
                <a:rPr lang="en-US" sz="1800">
                  <a:solidFill>
                    <a:srgbClr val="FFFF99"/>
                  </a:solidFill>
                </a:rPr>
                <a:t>Generic</a:t>
              </a:r>
            </a:p>
            <a:p>
              <a:r>
                <a:rPr lang="en-US" sz="1800">
                  <a:solidFill>
                    <a:srgbClr val="FFFF99"/>
                  </a:solidFill>
                </a:rPr>
                <a:t>beliefs</a:t>
              </a:r>
            </a:p>
          </p:txBody>
        </p:sp>
        <p:sp>
          <p:nvSpPr>
            <p:cNvPr id="7216" name="AutoShape 277"/>
            <p:cNvSpPr>
              <a:spLocks noChangeArrowheads="1"/>
            </p:cNvSpPr>
            <p:nvPr/>
          </p:nvSpPr>
          <p:spPr bwMode="auto">
            <a:xfrm rot="-5400000">
              <a:off x="4560" y="3070"/>
              <a:ext cx="481" cy="311"/>
            </a:xfrm>
            <a:prstGeom prst="leftRightArrow">
              <a:avLst>
                <a:gd name="adj1" fmla="val 49843"/>
                <a:gd name="adj2" fmla="val 35895"/>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verify</a:t>
              </a:r>
            </a:p>
          </p:txBody>
        </p:sp>
      </p:grpSp>
      <p:sp>
        <p:nvSpPr>
          <p:cNvPr id="7205" name="AutoShape 280"/>
          <p:cNvSpPr>
            <a:spLocks noChangeArrowheads="1"/>
          </p:cNvSpPr>
          <p:nvPr/>
        </p:nvSpPr>
        <p:spPr bwMode="auto">
          <a:xfrm rot="10800000">
            <a:off x="3849688" y="4165600"/>
            <a:ext cx="2187575" cy="493713"/>
          </a:xfrm>
          <a:prstGeom prst="rightArrow">
            <a:avLst>
              <a:gd name="adj1" fmla="val 46630"/>
              <a:gd name="adj2" fmla="val 57245"/>
            </a:avLst>
          </a:prstGeom>
          <a:gradFill rotWithShape="1">
            <a:gsLst>
              <a:gs pos="0">
                <a:schemeClr val="hlink"/>
              </a:gs>
              <a:gs pos="100000">
                <a:srgbClr val="000066"/>
              </a:gs>
            </a:gsLst>
            <a:lin ang="0" scaled="1"/>
          </a:gradFill>
          <a:ln w="9525">
            <a:noFill/>
            <a:miter lim="800000"/>
            <a:headEnd/>
            <a:tailEnd/>
          </a:ln>
        </p:spPr>
        <p:txBody>
          <a:bodyPr wrap="none" anchor="ctr"/>
          <a:lstStyle/>
          <a:p>
            <a:endParaRPr lang="en-US"/>
          </a:p>
        </p:txBody>
      </p:sp>
      <p:grpSp>
        <p:nvGrpSpPr>
          <p:cNvPr id="16" name="Group 281"/>
          <p:cNvGrpSpPr>
            <a:grpSpLocks/>
          </p:cNvGrpSpPr>
          <p:nvPr/>
        </p:nvGrpSpPr>
        <p:grpSpPr bwMode="auto">
          <a:xfrm>
            <a:off x="2913063" y="5713413"/>
            <a:ext cx="3189287" cy="792162"/>
            <a:chOff x="1835" y="3599"/>
            <a:chExt cx="2309" cy="499"/>
          </a:xfrm>
        </p:grpSpPr>
        <p:sp>
          <p:nvSpPr>
            <p:cNvPr id="7202" name="AutoShape 282"/>
            <p:cNvSpPr>
              <a:spLocks noChangeArrowheads="1"/>
            </p:cNvSpPr>
            <p:nvPr/>
          </p:nvSpPr>
          <p:spPr bwMode="auto">
            <a:xfrm rot="10800000">
              <a:off x="1835" y="3599"/>
              <a:ext cx="2309" cy="311"/>
            </a:xfrm>
            <a:prstGeom prst="rightArrow">
              <a:avLst>
                <a:gd name="adj1" fmla="val 46630"/>
                <a:gd name="adj2" fmla="val 68951"/>
              </a:avLst>
            </a:prstGeom>
            <a:gradFill rotWithShape="1">
              <a:gsLst>
                <a:gs pos="0">
                  <a:srgbClr val="FFFF99"/>
                </a:gs>
                <a:gs pos="100000">
                  <a:schemeClr val="accent1"/>
                </a:gs>
              </a:gsLst>
              <a:lin ang="0" scaled="1"/>
            </a:gradFill>
            <a:ln w="9525">
              <a:noFill/>
              <a:miter lim="800000"/>
              <a:headEnd/>
              <a:tailEnd/>
            </a:ln>
          </p:spPr>
          <p:txBody>
            <a:bodyPr wrap="none" anchor="ctr"/>
            <a:lstStyle/>
            <a:p>
              <a:endParaRPr lang="en-US"/>
            </a:p>
          </p:txBody>
        </p:sp>
        <p:sp>
          <p:nvSpPr>
            <p:cNvPr id="7203" name="Text Box 283"/>
            <p:cNvSpPr txBox="1">
              <a:spLocks noChangeArrowheads="1"/>
            </p:cNvSpPr>
            <p:nvPr/>
          </p:nvSpPr>
          <p:spPr bwMode="auto">
            <a:xfrm>
              <a:off x="2682" y="3848"/>
              <a:ext cx="879" cy="250"/>
            </a:xfrm>
            <a:prstGeom prst="rect">
              <a:avLst/>
            </a:prstGeom>
            <a:noFill/>
            <a:ln w="9525">
              <a:noFill/>
              <a:miter lim="800000"/>
              <a:headEnd/>
              <a:tailEnd/>
            </a:ln>
          </p:spPr>
          <p:txBody>
            <a:bodyPr wrap="none">
              <a:spAutoFit/>
            </a:bodyPr>
            <a:lstStyle/>
            <a:p>
              <a:r>
                <a:rPr lang="en-US" sz="2000">
                  <a:solidFill>
                    <a:schemeClr val="bg1"/>
                  </a:solidFill>
                </a:rPr>
                <a:t>application</a:t>
              </a:r>
            </a:p>
          </p:txBody>
        </p:sp>
      </p:grpSp>
      <p:grpSp>
        <p:nvGrpSpPr>
          <p:cNvPr id="17" name="Group 284"/>
          <p:cNvGrpSpPr>
            <a:grpSpLocks/>
          </p:cNvGrpSpPr>
          <p:nvPr/>
        </p:nvGrpSpPr>
        <p:grpSpPr bwMode="auto">
          <a:xfrm>
            <a:off x="255588" y="3905250"/>
            <a:ext cx="2743200" cy="2743200"/>
            <a:chOff x="161" y="2460"/>
            <a:chExt cx="1728" cy="1728"/>
          </a:xfrm>
        </p:grpSpPr>
        <p:pic>
          <p:nvPicPr>
            <p:cNvPr id="7200" name="Picture 285" descr="globe"/>
            <p:cNvPicPr>
              <a:picLocks noChangeAspect="1" noChangeArrowheads="1"/>
            </p:cNvPicPr>
            <p:nvPr/>
          </p:nvPicPr>
          <p:blipFill>
            <a:blip r:embed="rId3" cstate="print"/>
            <a:srcRect/>
            <a:stretch>
              <a:fillRect/>
            </a:stretch>
          </p:blipFill>
          <p:spPr bwMode="auto">
            <a:xfrm>
              <a:off x="161" y="2460"/>
              <a:ext cx="1728" cy="1728"/>
            </a:xfrm>
            <a:prstGeom prst="rect">
              <a:avLst/>
            </a:prstGeom>
            <a:noFill/>
            <a:ln w="9525">
              <a:noFill/>
              <a:miter lim="800000"/>
              <a:headEnd/>
              <a:tailEnd/>
            </a:ln>
          </p:spPr>
        </p:pic>
        <p:sp>
          <p:nvSpPr>
            <p:cNvPr id="7201" name="Oval 286"/>
            <p:cNvSpPr>
              <a:spLocks noChangeArrowheads="1"/>
            </p:cNvSpPr>
            <p:nvPr/>
          </p:nvSpPr>
          <p:spPr bwMode="auto">
            <a:xfrm>
              <a:off x="257" y="2546"/>
              <a:ext cx="1524" cy="1524"/>
            </a:xfrm>
            <a:prstGeom prst="ellipse">
              <a:avLst/>
            </a:prstGeom>
            <a:solidFill>
              <a:srgbClr val="B2B2B2">
                <a:alpha val="50195"/>
              </a:srgbClr>
            </a:solidFill>
            <a:ln w="9525">
              <a:noFill/>
              <a:round/>
              <a:headEnd/>
              <a:tailEnd/>
            </a:ln>
          </p:spPr>
          <p:txBody>
            <a:bodyPr wrap="none" anchor="ctr"/>
            <a:lstStyle/>
            <a:p>
              <a:endParaRPr lang="en-US"/>
            </a:p>
          </p:txBody>
        </p:sp>
      </p:grpSp>
      <p:grpSp>
        <p:nvGrpSpPr>
          <p:cNvPr id="18" name="Group 287"/>
          <p:cNvGrpSpPr>
            <a:grpSpLocks/>
          </p:cNvGrpSpPr>
          <p:nvPr/>
        </p:nvGrpSpPr>
        <p:grpSpPr bwMode="auto">
          <a:xfrm>
            <a:off x="254000" y="3911600"/>
            <a:ext cx="2743200" cy="2743200"/>
            <a:chOff x="1332" y="1845"/>
            <a:chExt cx="1728" cy="1728"/>
          </a:xfrm>
        </p:grpSpPr>
        <p:pic>
          <p:nvPicPr>
            <p:cNvPr id="7198" name="Picture 288" descr="globe"/>
            <p:cNvPicPr>
              <a:picLocks noChangeAspect="1" noChangeArrowheads="1"/>
            </p:cNvPicPr>
            <p:nvPr/>
          </p:nvPicPr>
          <p:blipFill>
            <a:blip r:embed="rId3" cstate="print"/>
            <a:srcRect/>
            <a:stretch>
              <a:fillRect/>
            </a:stretch>
          </p:blipFill>
          <p:spPr bwMode="auto">
            <a:xfrm>
              <a:off x="1332" y="1845"/>
              <a:ext cx="1728" cy="1728"/>
            </a:xfrm>
            <a:prstGeom prst="rect">
              <a:avLst/>
            </a:prstGeom>
            <a:noFill/>
            <a:ln w="9525">
              <a:noFill/>
              <a:miter lim="800000"/>
              <a:headEnd/>
              <a:tailEnd/>
            </a:ln>
          </p:spPr>
        </p:pic>
        <p:sp>
          <p:nvSpPr>
            <p:cNvPr id="7199" name="Freeform 289"/>
            <p:cNvSpPr>
              <a:spLocks/>
            </p:cNvSpPr>
            <p:nvPr/>
          </p:nvSpPr>
          <p:spPr bwMode="auto">
            <a:xfrm>
              <a:off x="1428" y="1918"/>
              <a:ext cx="1475" cy="1579"/>
            </a:xfrm>
            <a:custGeom>
              <a:avLst/>
              <a:gdLst>
                <a:gd name="T0" fmla="*/ 1472 w 1475"/>
                <a:gd name="T1" fmla="*/ 494 h 1579"/>
                <a:gd name="T2" fmla="*/ 77 w 1475"/>
                <a:gd name="T3" fmla="*/ 1076 h 1579"/>
                <a:gd name="T4" fmla="*/ 60 w 1475"/>
                <a:gd name="T5" fmla="*/ 1032 h 1579"/>
                <a:gd name="T6" fmla="*/ 38 w 1475"/>
                <a:gd name="T7" fmla="*/ 939 h 1579"/>
                <a:gd name="T8" fmla="*/ 22 w 1475"/>
                <a:gd name="T9" fmla="*/ 890 h 1579"/>
                <a:gd name="T10" fmla="*/ 77 w 1475"/>
                <a:gd name="T11" fmla="*/ 467 h 1579"/>
                <a:gd name="T12" fmla="*/ 115 w 1475"/>
                <a:gd name="T13" fmla="*/ 407 h 1579"/>
                <a:gd name="T14" fmla="*/ 142 w 1475"/>
                <a:gd name="T15" fmla="*/ 357 h 1579"/>
                <a:gd name="T16" fmla="*/ 170 w 1475"/>
                <a:gd name="T17" fmla="*/ 324 h 1579"/>
                <a:gd name="T18" fmla="*/ 208 w 1475"/>
                <a:gd name="T19" fmla="*/ 253 h 1579"/>
                <a:gd name="T20" fmla="*/ 258 w 1475"/>
                <a:gd name="T21" fmla="*/ 220 h 1579"/>
                <a:gd name="T22" fmla="*/ 324 w 1475"/>
                <a:gd name="T23" fmla="*/ 165 h 1579"/>
                <a:gd name="T24" fmla="*/ 367 w 1475"/>
                <a:gd name="T25" fmla="*/ 122 h 1579"/>
                <a:gd name="T26" fmla="*/ 499 w 1475"/>
                <a:gd name="T27" fmla="*/ 56 h 1579"/>
                <a:gd name="T28" fmla="*/ 548 w 1475"/>
                <a:gd name="T29" fmla="*/ 34 h 1579"/>
                <a:gd name="T30" fmla="*/ 1097 w 1475"/>
                <a:gd name="T31" fmla="*/ 61 h 1579"/>
                <a:gd name="T32" fmla="*/ 1163 w 1475"/>
                <a:gd name="T33" fmla="*/ 116 h 1579"/>
                <a:gd name="T34" fmla="*/ 1174 w 1475"/>
                <a:gd name="T35" fmla="*/ 132 h 1579"/>
                <a:gd name="T36" fmla="*/ 1256 w 1475"/>
                <a:gd name="T37" fmla="*/ 165 h 1579"/>
                <a:gd name="T38" fmla="*/ 1322 w 1475"/>
                <a:gd name="T39" fmla="*/ 215 h 1579"/>
                <a:gd name="T40" fmla="*/ 1366 w 1475"/>
                <a:gd name="T41" fmla="*/ 259 h 1579"/>
                <a:gd name="T42" fmla="*/ 1410 w 1475"/>
                <a:gd name="T43" fmla="*/ 368 h 1579"/>
                <a:gd name="T44" fmla="*/ 1448 w 1475"/>
                <a:gd name="T45" fmla="*/ 445 h 1579"/>
                <a:gd name="T46" fmla="*/ 1454 w 1475"/>
                <a:gd name="T47" fmla="*/ 500 h 1579"/>
                <a:gd name="T48" fmla="*/ 1470 w 1475"/>
                <a:gd name="T49" fmla="*/ 511 h 1579"/>
                <a:gd name="T50" fmla="*/ 1472 w 1475"/>
                <a:gd name="T51" fmla="*/ 494 h 15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5"/>
                <a:gd name="T79" fmla="*/ 0 h 1579"/>
                <a:gd name="T80" fmla="*/ 1475 w 1475"/>
                <a:gd name="T81" fmla="*/ 1579 h 15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5" h="1579">
                  <a:moveTo>
                    <a:pt x="1472" y="494"/>
                  </a:moveTo>
                  <a:cubicBezTo>
                    <a:pt x="1009" y="694"/>
                    <a:pt x="57" y="1579"/>
                    <a:pt x="77" y="1076"/>
                  </a:cubicBezTo>
                  <a:cubicBezTo>
                    <a:pt x="78" y="1055"/>
                    <a:pt x="70" y="1047"/>
                    <a:pt x="60" y="1032"/>
                  </a:cubicBezTo>
                  <a:cubicBezTo>
                    <a:pt x="50" y="1000"/>
                    <a:pt x="58" y="967"/>
                    <a:pt x="38" y="939"/>
                  </a:cubicBezTo>
                  <a:cubicBezTo>
                    <a:pt x="33" y="922"/>
                    <a:pt x="27" y="906"/>
                    <a:pt x="22" y="890"/>
                  </a:cubicBezTo>
                  <a:cubicBezTo>
                    <a:pt x="25" y="759"/>
                    <a:pt x="0" y="587"/>
                    <a:pt x="77" y="467"/>
                  </a:cubicBezTo>
                  <a:cubicBezTo>
                    <a:pt x="85" y="440"/>
                    <a:pt x="91" y="423"/>
                    <a:pt x="115" y="407"/>
                  </a:cubicBezTo>
                  <a:cubicBezTo>
                    <a:pt x="125" y="391"/>
                    <a:pt x="130" y="371"/>
                    <a:pt x="142" y="357"/>
                  </a:cubicBezTo>
                  <a:cubicBezTo>
                    <a:pt x="183" y="307"/>
                    <a:pt x="138" y="373"/>
                    <a:pt x="170" y="324"/>
                  </a:cubicBezTo>
                  <a:cubicBezTo>
                    <a:pt x="176" y="297"/>
                    <a:pt x="187" y="272"/>
                    <a:pt x="208" y="253"/>
                  </a:cubicBezTo>
                  <a:cubicBezTo>
                    <a:pt x="223" y="240"/>
                    <a:pt x="244" y="234"/>
                    <a:pt x="258" y="220"/>
                  </a:cubicBezTo>
                  <a:cubicBezTo>
                    <a:pt x="300" y="178"/>
                    <a:pt x="278" y="196"/>
                    <a:pt x="324" y="165"/>
                  </a:cubicBezTo>
                  <a:cubicBezTo>
                    <a:pt x="343" y="153"/>
                    <a:pt x="348" y="134"/>
                    <a:pt x="367" y="122"/>
                  </a:cubicBezTo>
                  <a:cubicBezTo>
                    <a:pt x="393" y="81"/>
                    <a:pt x="455" y="71"/>
                    <a:pt x="499" y="56"/>
                  </a:cubicBezTo>
                  <a:cubicBezTo>
                    <a:pt x="517" y="50"/>
                    <a:pt x="530" y="40"/>
                    <a:pt x="548" y="34"/>
                  </a:cubicBezTo>
                  <a:cubicBezTo>
                    <a:pt x="892" y="38"/>
                    <a:pt x="902" y="0"/>
                    <a:pt x="1097" y="61"/>
                  </a:cubicBezTo>
                  <a:cubicBezTo>
                    <a:pt x="1123" y="78"/>
                    <a:pt x="1143" y="93"/>
                    <a:pt x="1163" y="116"/>
                  </a:cubicBezTo>
                  <a:cubicBezTo>
                    <a:pt x="1167" y="121"/>
                    <a:pt x="1169" y="128"/>
                    <a:pt x="1174" y="132"/>
                  </a:cubicBezTo>
                  <a:cubicBezTo>
                    <a:pt x="1195" y="149"/>
                    <a:pt x="1230" y="157"/>
                    <a:pt x="1256" y="165"/>
                  </a:cubicBezTo>
                  <a:cubicBezTo>
                    <a:pt x="1281" y="181"/>
                    <a:pt x="1294" y="205"/>
                    <a:pt x="1322" y="215"/>
                  </a:cubicBezTo>
                  <a:cubicBezTo>
                    <a:pt x="1335" y="234"/>
                    <a:pt x="1347" y="247"/>
                    <a:pt x="1366" y="259"/>
                  </a:cubicBezTo>
                  <a:cubicBezTo>
                    <a:pt x="1389" y="292"/>
                    <a:pt x="1387" y="335"/>
                    <a:pt x="1410" y="368"/>
                  </a:cubicBezTo>
                  <a:cubicBezTo>
                    <a:pt x="1415" y="398"/>
                    <a:pt x="1422" y="427"/>
                    <a:pt x="1448" y="445"/>
                  </a:cubicBezTo>
                  <a:cubicBezTo>
                    <a:pt x="1450" y="463"/>
                    <a:pt x="1448" y="483"/>
                    <a:pt x="1454" y="500"/>
                  </a:cubicBezTo>
                  <a:cubicBezTo>
                    <a:pt x="1456" y="506"/>
                    <a:pt x="1464" y="513"/>
                    <a:pt x="1470" y="511"/>
                  </a:cubicBezTo>
                  <a:cubicBezTo>
                    <a:pt x="1475" y="509"/>
                    <a:pt x="1471" y="500"/>
                    <a:pt x="1472" y="494"/>
                  </a:cubicBezTo>
                  <a:close/>
                </a:path>
              </a:pathLst>
            </a:custGeom>
            <a:solidFill>
              <a:srgbClr val="B2B2B2">
                <a:alpha val="50195"/>
              </a:srgbClr>
            </a:solidFill>
            <a:ln w="9525" cap="flat" cmpd="sng">
              <a:noFill/>
              <a:prstDash val="solid"/>
              <a:round/>
              <a:headEnd/>
              <a:tailEnd/>
            </a:ln>
          </p:spPr>
          <p:txBody>
            <a:bodyPr anchor="ctr"/>
            <a:lstStyle/>
            <a:p>
              <a:endParaRPr lang="en-US"/>
            </a:p>
          </p:txBody>
        </p:sp>
      </p:grpSp>
      <p:sp>
        <p:nvSpPr>
          <p:cNvPr id="1056034" name="AutoShape 290"/>
          <p:cNvSpPr>
            <a:spLocks noChangeArrowheads="1"/>
          </p:cNvSpPr>
          <p:nvPr/>
        </p:nvSpPr>
        <p:spPr bwMode="auto">
          <a:xfrm rot="-2434525">
            <a:off x="1944688" y="3862388"/>
            <a:ext cx="1322387" cy="606425"/>
          </a:xfrm>
          <a:prstGeom prst="rightArrow">
            <a:avLst>
              <a:gd name="adj1" fmla="val 50000"/>
              <a:gd name="adj2" fmla="val 54516"/>
            </a:avLst>
          </a:prstGeom>
          <a:gradFill rotWithShape="1">
            <a:gsLst>
              <a:gs pos="0">
                <a:schemeClr val="accent1"/>
              </a:gs>
              <a:gs pos="100000">
                <a:srgbClr val="FF9933"/>
              </a:gs>
            </a:gsLst>
            <a:lin ang="0" scaled="1"/>
          </a:gradFill>
          <a:ln w="9525">
            <a:noFill/>
            <a:miter lim="800000"/>
            <a:headEnd/>
            <a:tailEnd/>
          </a:ln>
        </p:spPr>
        <p:txBody>
          <a:bodyPr wrap="none" anchor="ctr"/>
          <a:lstStyle/>
          <a:p>
            <a:endParaRPr lang="en-US"/>
          </a:p>
        </p:txBody>
      </p:sp>
      <p:grpSp>
        <p:nvGrpSpPr>
          <p:cNvPr id="19" name="Group 291"/>
          <p:cNvGrpSpPr>
            <a:grpSpLocks/>
          </p:cNvGrpSpPr>
          <p:nvPr/>
        </p:nvGrpSpPr>
        <p:grpSpPr bwMode="auto">
          <a:xfrm rot="-7712767">
            <a:off x="1909763" y="3219450"/>
            <a:ext cx="2590800" cy="914400"/>
            <a:chOff x="2688" y="2640"/>
            <a:chExt cx="1632" cy="576"/>
          </a:xfrm>
        </p:grpSpPr>
        <p:sp>
          <p:nvSpPr>
            <p:cNvPr id="7187" name="AutoShape 292"/>
            <p:cNvSpPr>
              <a:spLocks noChangeArrowheads="1"/>
            </p:cNvSpPr>
            <p:nvPr/>
          </p:nvSpPr>
          <p:spPr bwMode="auto">
            <a:xfrm>
              <a:off x="2688" y="2640"/>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solidFill>
            <a:ln w="9525">
              <a:solidFill>
                <a:schemeClr val="bg1"/>
              </a:solidFill>
              <a:miter lim="800000"/>
              <a:headEnd/>
              <a:tailEnd/>
            </a:ln>
          </p:spPr>
          <p:txBody>
            <a:bodyPr wrap="none" anchor="ctr"/>
            <a:lstStyle/>
            <a:p>
              <a:endParaRPr lang="en-US"/>
            </a:p>
          </p:txBody>
        </p:sp>
        <p:sp>
          <p:nvSpPr>
            <p:cNvPr id="7188" name="Line 293"/>
            <p:cNvSpPr>
              <a:spLocks noChangeShapeType="1"/>
            </p:cNvSpPr>
            <p:nvPr/>
          </p:nvSpPr>
          <p:spPr bwMode="auto">
            <a:xfrm>
              <a:off x="2880" y="2640"/>
              <a:ext cx="288" cy="576"/>
            </a:xfrm>
            <a:prstGeom prst="line">
              <a:avLst/>
            </a:prstGeom>
            <a:noFill/>
            <a:ln w="9525">
              <a:solidFill>
                <a:schemeClr val="bg1"/>
              </a:solidFill>
              <a:round/>
              <a:headEnd/>
              <a:tailEnd/>
            </a:ln>
          </p:spPr>
          <p:txBody>
            <a:bodyPr anchor="ctr"/>
            <a:lstStyle/>
            <a:p>
              <a:endParaRPr lang="en-US"/>
            </a:p>
          </p:txBody>
        </p:sp>
        <p:sp>
          <p:nvSpPr>
            <p:cNvPr id="7189" name="Line 294"/>
            <p:cNvSpPr>
              <a:spLocks noChangeShapeType="1"/>
            </p:cNvSpPr>
            <p:nvPr/>
          </p:nvSpPr>
          <p:spPr bwMode="auto">
            <a:xfrm>
              <a:off x="3120" y="2640"/>
              <a:ext cx="144" cy="576"/>
            </a:xfrm>
            <a:prstGeom prst="line">
              <a:avLst/>
            </a:prstGeom>
            <a:noFill/>
            <a:ln w="9525">
              <a:solidFill>
                <a:schemeClr val="bg1"/>
              </a:solidFill>
              <a:round/>
              <a:headEnd/>
              <a:tailEnd/>
            </a:ln>
          </p:spPr>
          <p:txBody>
            <a:bodyPr anchor="ctr"/>
            <a:lstStyle/>
            <a:p>
              <a:endParaRPr lang="en-US"/>
            </a:p>
          </p:txBody>
        </p:sp>
        <p:sp>
          <p:nvSpPr>
            <p:cNvPr id="7190" name="Line 295"/>
            <p:cNvSpPr>
              <a:spLocks noChangeShapeType="1"/>
            </p:cNvSpPr>
            <p:nvPr/>
          </p:nvSpPr>
          <p:spPr bwMode="auto">
            <a:xfrm>
              <a:off x="3312" y="2640"/>
              <a:ext cx="48" cy="576"/>
            </a:xfrm>
            <a:prstGeom prst="line">
              <a:avLst/>
            </a:prstGeom>
            <a:noFill/>
            <a:ln w="9525">
              <a:solidFill>
                <a:schemeClr val="bg1"/>
              </a:solidFill>
              <a:round/>
              <a:headEnd/>
              <a:tailEnd/>
            </a:ln>
          </p:spPr>
          <p:txBody>
            <a:bodyPr anchor="ctr"/>
            <a:lstStyle/>
            <a:p>
              <a:endParaRPr lang="en-US"/>
            </a:p>
          </p:txBody>
        </p:sp>
        <p:sp>
          <p:nvSpPr>
            <p:cNvPr id="7191" name="Line 296"/>
            <p:cNvSpPr>
              <a:spLocks noChangeShapeType="1"/>
            </p:cNvSpPr>
            <p:nvPr/>
          </p:nvSpPr>
          <p:spPr bwMode="auto">
            <a:xfrm>
              <a:off x="3456" y="2640"/>
              <a:ext cx="0" cy="576"/>
            </a:xfrm>
            <a:prstGeom prst="line">
              <a:avLst/>
            </a:prstGeom>
            <a:noFill/>
            <a:ln w="9525">
              <a:solidFill>
                <a:schemeClr val="bg1"/>
              </a:solidFill>
              <a:round/>
              <a:headEnd/>
              <a:tailEnd/>
            </a:ln>
          </p:spPr>
          <p:txBody>
            <a:bodyPr anchor="ctr"/>
            <a:lstStyle/>
            <a:p>
              <a:endParaRPr lang="en-US"/>
            </a:p>
          </p:txBody>
        </p:sp>
        <p:sp>
          <p:nvSpPr>
            <p:cNvPr id="7192" name="Line 297"/>
            <p:cNvSpPr>
              <a:spLocks noChangeShapeType="1"/>
            </p:cNvSpPr>
            <p:nvPr/>
          </p:nvSpPr>
          <p:spPr bwMode="auto">
            <a:xfrm flipV="1">
              <a:off x="3552" y="2640"/>
              <a:ext cx="144" cy="576"/>
            </a:xfrm>
            <a:prstGeom prst="line">
              <a:avLst/>
            </a:prstGeom>
            <a:noFill/>
            <a:ln w="9525">
              <a:solidFill>
                <a:schemeClr val="bg1"/>
              </a:solidFill>
              <a:round/>
              <a:headEnd/>
              <a:tailEnd/>
            </a:ln>
          </p:spPr>
          <p:txBody>
            <a:bodyPr anchor="ctr"/>
            <a:lstStyle/>
            <a:p>
              <a:endParaRPr lang="en-US"/>
            </a:p>
          </p:txBody>
        </p:sp>
        <p:sp>
          <p:nvSpPr>
            <p:cNvPr id="7193" name="Line 298"/>
            <p:cNvSpPr>
              <a:spLocks noChangeShapeType="1"/>
            </p:cNvSpPr>
            <p:nvPr/>
          </p:nvSpPr>
          <p:spPr bwMode="auto">
            <a:xfrm flipV="1">
              <a:off x="3648" y="2640"/>
              <a:ext cx="192" cy="576"/>
            </a:xfrm>
            <a:prstGeom prst="line">
              <a:avLst/>
            </a:prstGeom>
            <a:noFill/>
            <a:ln w="9525">
              <a:solidFill>
                <a:schemeClr val="bg1"/>
              </a:solidFill>
              <a:round/>
              <a:headEnd/>
              <a:tailEnd/>
            </a:ln>
          </p:spPr>
          <p:txBody>
            <a:bodyPr anchor="ctr"/>
            <a:lstStyle/>
            <a:p>
              <a:endParaRPr lang="en-US"/>
            </a:p>
          </p:txBody>
        </p:sp>
        <p:sp>
          <p:nvSpPr>
            <p:cNvPr id="7194" name="Line 299"/>
            <p:cNvSpPr>
              <a:spLocks noChangeShapeType="1"/>
            </p:cNvSpPr>
            <p:nvPr/>
          </p:nvSpPr>
          <p:spPr bwMode="auto">
            <a:xfrm flipV="1">
              <a:off x="3792" y="2640"/>
              <a:ext cx="288" cy="576"/>
            </a:xfrm>
            <a:prstGeom prst="line">
              <a:avLst/>
            </a:prstGeom>
            <a:noFill/>
            <a:ln w="9525">
              <a:solidFill>
                <a:schemeClr val="bg1"/>
              </a:solidFill>
              <a:round/>
              <a:headEnd/>
              <a:tailEnd/>
            </a:ln>
          </p:spPr>
          <p:txBody>
            <a:bodyPr anchor="ctr"/>
            <a:lstStyle/>
            <a:p>
              <a:endParaRPr lang="en-US"/>
            </a:p>
          </p:txBody>
        </p:sp>
        <p:sp>
          <p:nvSpPr>
            <p:cNvPr id="7195" name="Line 300"/>
            <p:cNvSpPr>
              <a:spLocks noChangeShapeType="1"/>
            </p:cNvSpPr>
            <p:nvPr/>
          </p:nvSpPr>
          <p:spPr bwMode="auto">
            <a:xfrm>
              <a:off x="2790" y="2784"/>
              <a:ext cx="1434" cy="0"/>
            </a:xfrm>
            <a:prstGeom prst="line">
              <a:avLst/>
            </a:prstGeom>
            <a:noFill/>
            <a:ln w="9525">
              <a:solidFill>
                <a:schemeClr val="bg1"/>
              </a:solidFill>
              <a:round/>
              <a:headEnd/>
              <a:tailEnd/>
            </a:ln>
          </p:spPr>
          <p:txBody>
            <a:bodyPr anchor="ctr"/>
            <a:lstStyle/>
            <a:p>
              <a:endParaRPr lang="en-US"/>
            </a:p>
          </p:txBody>
        </p:sp>
        <p:sp>
          <p:nvSpPr>
            <p:cNvPr id="7196" name="Line 301"/>
            <p:cNvSpPr>
              <a:spLocks noChangeShapeType="1"/>
            </p:cNvSpPr>
            <p:nvPr/>
          </p:nvSpPr>
          <p:spPr bwMode="auto">
            <a:xfrm>
              <a:off x="2892" y="2928"/>
              <a:ext cx="1236" cy="0"/>
            </a:xfrm>
            <a:prstGeom prst="line">
              <a:avLst/>
            </a:prstGeom>
            <a:noFill/>
            <a:ln w="9525">
              <a:solidFill>
                <a:schemeClr val="bg1"/>
              </a:solidFill>
              <a:round/>
              <a:headEnd/>
              <a:tailEnd/>
            </a:ln>
          </p:spPr>
          <p:txBody>
            <a:bodyPr anchor="ctr"/>
            <a:lstStyle/>
            <a:p>
              <a:endParaRPr lang="en-US"/>
            </a:p>
          </p:txBody>
        </p:sp>
        <p:sp>
          <p:nvSpPr>
            <p:cNvPr id="7197" name="Line 302"/>
            <p:cNvSpPr>
              <a:spLocks noChangeShapeType="1"/>
            </p:cNvSpPr>
            <p:nvPr/>
          </p:nvSpPr>
          <p:spPr bwMode="auto">
            <a:xfrm>
              <a:off x="2992" y="3072"/>
              <a:ext cx="1025" cy="0"/>
            </a:xfrm>
            <a:prstGeom prst="line">
              <a:avLst/>
            </a:prstGeom>
            <a:noFill/>
            <a:ln w="9525">
              <a:solidFill>
                <a:schemeClr val="bg1"/>
              </a:solidFill>
              <a:round/>
              <a:headEnd/>
              <a:tailEnd/>
            </a:ln>
          </p:spPr>
          <p:txBody>
            <a:bodyPr anchor="ctr"/>
            <a:lstStyle/>
            <a:p>
              <a:endParaRPr lang="en-US"/>
            </a:p>
          </p:txBody>
        </p:sp>
      </p:grpSp>
      <p:sp>
        <p:nvSpPr>
          <p:cNvPr id="1056047" name="AutoShape 303"/>
          <p:cNvSpPr>
            <a:spLocks noChangeArrowheads="1"/>
          </p:cNvSpPr>
          <p:nvPr/>
        </p:nvSpPr>
        <p:spPr bwMode="auto">
          <a:xfrm rot="-2435325">
            <a:off x="3243263" y="2963863"/>
            <a:ext cx="844550" cy="536575"/>
          </a:xfrm>
          <a:prstGeom prst="rightArrow">
            <a:avLst>
              <a:gd name="adj1" fmla="val 54574"/>
              <a:gd name="adj2" fmla="val 41222"/>
            </a:avLst>
          </a:prstGeom>
          <a:gradFill rotWithShape="1">
            <a:gsLst>
              <a:gs pos="0">
                <a:srgbClr val="FF9933"/>
              </a:gs>
              <a:gs pos="100000">
                <a:srgbClr val="764718"/>
              </a:gs>
            </a:gsLst>
            <a:lin ang="0" scaled="1"/>
          </a:gradFill>
          <a:ln w="9525">
            <a:noFill/>
            <a:miter lim="800000"/>
            <a:headEnd/>
            <a:tailEnd/>
          </a:ln>
        </p:spPr>
        <p:txBody>
          <a:bodyPr wrap="none" anchor="ctr"/>
          <a:lstStyle/>
          <a:p>
            <a:endParaRPr lang="en-US"/>
          </a:p>
        </p:txBody>
      </p:sp>
      <p:grpSp>
        <p:nvGrpSpPr>
          <p:cNvPr id="20" name="Group 304"/>
          <p:cNvGrpSpPr>
            <a:grpSpLocks/>
          </p:cNvGrpSpPr>
          <p:nvPr/>
        </p:nvGrpSpPr>
        <p:grpSpPr bwMode="auto">
          <a:xfrm>
            <a:off x="606425" y="4727575"/>
            <a:ext cx="1836738" cy="1127125"/>
            <a:chOff x="382" y="2978"/>
            <a:chExt cx="1157" cy="710"/>
          </a:xfrm>
        </p:grpSpPr>
        <p:sp>
          <p:nvSpPr>
            <p:cNvPr id="7185" name="AutoShape 305"/>
            <p:cNvSpPr>
              <a:spLocks noChangeArrowheads="1"/>
            </p:cNvSpPr>
            <p:nvPr/>
          </p:nvSpPr>
          <p:spPr bwMode="auto">
            <a:xfrm rot="4039054">
              <a:off x="1027" y="3176"/>
              <a:ext cx="710" cy="314"/>
            </a:xfrm>
            <a:prstGeom prst="leftRightArrow">
              <a:avLst>
                <a:gd name="adj1" fmla="val 50000"/>
                <a:gd name="adj2" fmla="val 45223"/>
              </a:avLst>
            </a:prstGeom>
            <a:solidFill>
              <a:srgbClr val="000000">
                <a:alpha val="79999"/>
              </a:srgbClr>
            </a:solidFill>
            <a:ln w="9525">
              <a:noFill/>
              <a:miter lim="800000"/>
              <a:headEnd/>
              <a:tailEnd/>
            </a:ln>
          </p:spPr>
          <p:txBody>
            <a:bodyPr wrap="none" anchor="ctr"/>
            <a:lstStyle/>
            <a:p>
              <a:endParaRPr lang="en-US"/>
            </a:p>
          </p:txBody>
        </p:sp>
        <p:sp>
          <p:nvSpPr>
            <p:cNvPr id="7186" name="AutoShape 306"/>
            <p:cNvSpPr>
              <a:spLocks noChangeArrowheads="1"/>
            </p:cNvSpPr>
            <p:nvPr/>
          </p:nvSpPr>
          <p:spPr bwMode="auto">
            <a:xfrm>
              <a:off x="382" y="3186"/>
              <a:ext cx="732" cy="479"/>
            </a:xfrm>
            <a:prstGeom prst="roundRect">
              <a:avLst>
                <a:gd name="adj" fmla="val 16667"/>
              </a:avLst>
            </a:prstGeom>
            <a:solidFill>
              <a:srgbClr val="000000">
                <a:alpha val="76862"/>
              </a:srgbClr>
            </a:solidFill>
            <a:ln w="9525">
              <a:noFill/>
              <a:round/>
              <a:headEnd/>
              <a:tailEnd/>
            </a:ln>
          </p:spPr>
          <p:txBody>
            <a:bodyPr lIns="0" tIns="0" rIns="0" bIns="0">
              <a:spAutoFit/>
            </a:bodyPr>
            <a:lstStyle/>
            <a:p>
              <a:pPr>
                <a:lnSpc>
                  <a:spcPct val="90000"/>
                </a:lnSpc>
              </a:pPr>
              <a:r>
                <a:rPr lang="el-GR">
                  <a:solidFill>
                    <a:schemeClr val="bg1"/>
                  </a:solidFill>
                  <a:cs typeface="Times New Roman" pitchFamily="18" charset="0"/>
                </a:rPr>
                <a:t>Δ</a:t>
              </a:r>
              <a:r>
                <a:rPr lang="nl-BE">
                  <a:solidFill>
                    <a:schemeClr val="bg1"/>
                  </a:solidFill>
                  <a:cs typeface="Times New Roman" pitchFamily="18" charset="0"/>
                </a:rPr>
                <a:t> </a:t>
              </a:r>
              <a:r>
                <a:rPr lang="en-US" sz="1800">
                  <a:solidFill>
                    <a:schemeClr val="bg1"/>
                  </a:solidFill>
                </a:rPr>
                <a:t>= outcome</a:t>
              </a:r>
            </a:p>
          </p:txBody>
        </p:sp>
      </p:grpSp>
      <p:sp>
        <p:nvSpPr>
          <p:cNvPr id="309" name="Left Brace 308"/>
          <p:cNvSpPr>
            <a:spLocks/>
          </p:cNvSpPr>
          <p:nvPr/>
        </p:nvSpPr>
        <p:spPr bwMode="auto">
          <a:xfrm>
            <a:off x="6018213" y="3844925"/>
            <a:ext cx="541337" cy="2900363"/>
          </a:xfrm>
          <a:prstGeom prst="leftBrace">
            <a:avLst>
              <a:gd name="adj1" fmla="val 58291"/>
              <a:gd name="adj2" fmla="val 46463"/>
            </a:avLst>
          </a:prstGeom>
          <a:noFill/>
          <a:ln w="38100" algn="ctr">
            <a:solidFill>
              <a:schemeClr val="bg1"/>
            </a:solidFill>
            <a:round/>
            <a:headEnd/>
            <a:tailEnd/>
          </a:ln>
        </p:spPr>
        <p:txBody>
          <a:bodyPr wrap="none" anchor="ctr"/>
          <a:lstStyle/>
          <a:p>
            <a:endParaRPr lang="en-US"/>
          </a:p>
        </p:txBody>
      </p:sp>
      <p:sp>
        <p:nvSpPr>
          <p:cNvPr id="308" name="Text Box 279"/>
          <p:cNvSpPr txBox="1">
            <a:spLocks noChangeArrowheads="1"/>
          </p:cNvSpPr>
          <p:nvPr/>
        </p:nvSpPr>
        <p:spPr bwMode="auto">
          <a:xfrm>
            <a:off x="4343400" y="3429000"/>
            <a:ext cx="1161686" cy="762000"/>
          </a:xfrm>
          <a:prstGeom prst="rect">
            <a:avLst/>
          </a:prstGeom>
          <a:noFill/>
          <a:ln w="9525">
            <a:noFill/>
            <a:miter lim="800000"/>
            <a:headEnd/>
            <a:tailEnd/>
          </a:ln>
        </p:spPr>
        <p:txBody>
          <a:bodyPr wrap="none">
            <a:spAutoFit/>
          </a:bodyPr>
          <a:lstStyle/>
          <a:p>
            <a:r>
              <a:rPr lang="en-US" sz="2000" dirty="0">
                <a:solidFill>
                  <a:schemeClr val="bg1"/>
                </a:solidFill>
              </a:rPr>
              <a:t>further R&amp;D</a:t>
            </a:r>
          </a:p>
          <a:p>
            <a:r>
              <a:rPr lang="en-US" sz="1200" dirty="0">
                <a:solidFill>
                  <a:schemeClr val="bg1"/>
                </a:solidFill>
              </a:rPr>
              <a:t>(instrument and</a:t>
            </a:r>
          </a:p>
          <a:p>
            <a:r>
              <a:rPr lang="en-US" sz="1200" dirty="0">
                <a:solidFill>
                  <a:schemeClr val="bg1"/>
                </a:solidFill>
              </a:rPr>
              <a:t>study optimization)</a:t>
            </a:r>
          </a:p>
        </p:txBody>
      </p:sp>
      <p:sp>
        <p:nvSpPr>
          <p:cNvPr id="15" name="Rectangle 14"/>
          <p:cNvSpPr/>
          <p:nvPr/>
        </p:nvSpPr>
        <p:spPr bwMode="auto">
          <a:xfrm>
            <a:off x="228600" y="1828800"/>
            <a:ext cx="5486400" cy="4833938"/>
          </a:xfrm>
          <a:prstGeom prst="rect">
            <a:avLst/>
          </a:prstGeom>
          <a:no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TextBox 20"/>
          <p:cNvSpPr txBox="1"/>
          <p:nvPr/>
        </p:nvSpPr>
        <p:spPr>
          <a:xfrm>
            <a:off x="235549" y="1828800"/>
            <a:ext cx="1797864" cy="584775"/>
          </a:xfrm>
          <a:prstGeom prst="rect">
            <a:avLst/>
          </a:prstGeom>
          <a:solidFill>
            <a:srgbClr val="FFFF00"/>
          </a:solidFill>
        </p:spPr>
        <p:txBody>
          <a:bodyPr wrap="none" rtlCol="0">
            <a:spAutoFit/>
          </a:bodyPr>
          <a:lstStyle/>
          <a:p>
            <a:r>
              <a:rPr lang="en-US" dirty="0"/>
              <a:t>Research</a:t>
            </a:r>
          </a:p>
        </p:txBody>
      </p:sp>
      <p:sp>
        <p:nvSpPr>
          <p:cNvPr id="310" name="Rectangle 309"/>
          <p:cNvSpPr/>
          <p:nvPr/>
        </p:nvSpPr>
        <p:spPr bwMode="auto">
          <a:xfrm>
            <a:off x="76200" y="1371600"/>
            <a:ext cx="9014076" cy="5419726"/>
          </a:xfrm>
          <a:prstGeom prst="rect">
            <a:avLst/>
          </a:prstGeom>
          <a:noFill/>
          <a:ln w="571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11" name="TextBox 310"/>
          <p:cNvSpPr txBox="1"/>
          <p:nvPr/>
        </p:nvSpPr>
        <p:spPr>
          <a:xfrm>
            <a:off x="7587888" y="1371600"/>
            <a:ext cx="1484702" cy="584775"/>
          </a:xfrm>
          <a:prstGeom prst="rect">
            <a:avLst/>
          </a:prstGeom>
          <a:solidFill>
            <a:srgbClr val="FFC000"/>
          </a:solidFill>
        </p:spPr>
        <p:txBody>
          <a:bodyPr wrap="none" rtlCol="0">
            <a:spAutoFit/>
          </a:bodyPr>
          <a:lstStyle/>
          <a:p>
            <a:r>
              <a:rPr lang="en-US" dirty="0"/>
              <a:t>Science</a:t>
            </a:r>
          </a:p>
        </p:txBody>
      </p:sp>
      <p:sp>
        <p:nvSpPr>
          <p:cNvPr id="22" name="Slide Number Placeholder 21"/>
          <p:cNvSpPr>
            <a:spLocks noGrp="1"/>
          </p:cNvSpPr>
          <p:nvPr>
            <p:ph type="sldNum" sz="quarter" idx="10"/>
          </p:nvPr>
        </p:nvSpPr>
        <p:spPr/>
        <p:txBody>
          <a:bodyPr/>
          <a:lstStyle/>
          <a:p>
            <a:fld id="{970F0956-5B8E-40B4-A8DD-F75AA1D26018}" type="slidenum">
              <a:rPr lang="en-US" smtClean="0"/>
              <a:pPr/>
              <a:t>2</a:t>
            </a:fld>
            <a:endParaRPr lang="en-US"/>
          </a:p>
        </p:txBody>
      </p:sp>
    </p:spTree>
    <p:extLst>
      <p:ext uri="{BB962C8B-B14F-4D97-AF65-F5344CB8AC3E}">
        <p14:creationId xmlns:p14="http://schemas.microsoft.com/office/powerpoint/2010/main" val="4233243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0" y="609600"/>
            <a:ext cx="9152759" cy="6248400"/>
          </a:xfrm>
          <a:prstGeom prst="rect">
            <a:avLst/>
          </a:prstGeom>
        </p:spPr>
      </p:pic>
      <p:sp>
        <p:nvSpPr>
          <p:cNvPr id="7" name="Slide Number Placeholder 6"/>
          <p:cNvSpPr>
            <a:spLocks noGrp="1"/>
          </p:cNvSpPr>
          <p:nvPr>
            <p:ph type="sldNum" sz="quarter" idx="10"/>
          </p:nvPr>
        </p:nvSpPr>
        <p:spPr/>
        <p:txBody>
          <a:bodyPr/>
          <a:lstStyle/>
          <a:p>
            <a:fld id="{C14BE98E-A4C6-4206-BB03-22E8467561B8}" type="slidenum">
              <a:rPr lang="en-US" smtClean="0">
                <a:solidFill>
                  <a:srgbClr val="04167A"/>
                </a:solidFill>
              </a:rPr>
              <a:pPr/>
              <a:t>20</a:t>
            </a:fld>
            <a:endParaRPr lang="en-US">
              <a:solidFill>
                <a:srgbClr val="04167A"/>
              </a:solidFill>
            </a:endParaRPr>
          </a:p>
        </p:txBody>
      </p:sp>
    </p:spTree>
    <p:extLst>
      <p:ext uri="{BB962C8B-B14F-4D97-AF65-F5344CB8AC3E}">
        <p14:creationId xmlns:p14="http://schemas.microsoft.com/office/powerpoint/2010/main" val="1814860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the case ?</a:t>
            </a:r>
          </a:p>
        </p:txBody>
      </p:sp>
      <p:sp>
        <p:nvSpPr>
          <p:cNvPr id="4" name="Slide Number Placeholder 3"/>
          <p:cNvSpPr>
            <a:spLocks noGrp="1"/>
          </p:cNvSpPr>
          <p:nvPr>
            <p:ph type="sldNum" sz="quarter" idx="10"/>
          </p:nvPr>
        </p:nvSpPr>
        <p:spPr/>
        <p:txBody>
          <a:bodyPr/>
          <a:lstStyle/>
          <a:p>
            <a:fld id="{C14BE98E-A4C6-4206-BB03-22E8467561B8}" type="slidenum">
              <a:rPr lang="en-US" smtClean="0"/>
              <a:pPr/>
              <a:t>21</a:t>
            </a:fld>
            <a:endParaRPr lang="en-US"/>
          </a:p>
        </p:txBody>
      </p:sp>
      <p:cxnSp>
        <p:nvCxnSpPr>
          <p:cNvPr id="9" name="Straight Connector 8"/>
          <p:cNvCxnSpPr/>
          <p:nvPr/>
        </p:nvCxnSpPr>
        <p:spPr bwMode="auto">
          <a:xfrm>
            <a:off x="4495800" y="1676400"/>
            <a:ext cx="0" cy="4953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TextBox 9"/>
          <p:cNvSpPr txBox="1"/>
          <p:nvPr/>
        </p:nvSpPr>
        <p:spPr>
          <a:xfrm>
            <a:off x="1582792" y="2286000"/>
            <a:ext cx="1438214" cy="584775"/>
          </a:xfrm>
          <a:prstGeom prst="rect">
            <a:avLst/>
          </a:prstGeom>
          <a:noFill/>
        </p:spPr>
        <p:txBody>
          <a:bodyPr wrap="none" rtlCol="0">
            <a:spAutoFit/>
          </a:bodyPr>
          <a:lstStyle/>
          <a:p>
            <a:r>
              <a:rPr lang="en-US" dirty="0">
                <a:solidFill>
                  <a:srgbClr val="FFFF00"/>
                </a:solidFill>
              </a:rPr>
              <a:t>Reality</a:t>
            </a:r>
          </a:p>
        </p:txBody>
      </p:sp>
      <p:sp>
        <p:nvSpPr>
          <p:cNvPr id="11" name="TextBox 10"/>
          <p:cNvSpPr txBox="1"/>
          <p:nvPr/>
        </p:nvSpPr>
        <p:spPr>
          <a:xfrm>
            <a:off x="5384974" y="2286000"/>
            <a:ext cx="2844626" cy="584775"/>
          </a:xfrm>
          <a:prstGeom prst="rect">
            <a:avLst/>
          </a:prstGeom>
          <a:noFill/>
        </p:spPr>
        <p:txBody>
          <a:bodyPr wrap="none" rtlCol="0">
            <a:spAutoFit/>
          </a:bodyPr>
          <a:lstStyle/>
          <a:p>
            <a:r>
              <a:rPr lang="en-US" dirty="0">
                <a:solidFill>
                  <a:srgbClr val="FFFF00"/>
                </a:solidFill>
              </a:rPr>
              <a:t>Representation</a:t>
            </a:r>
          </a:p>
        </p:txBody>
      </p:sp>
      <p:sp>
        <p:nvSpPr>
          <p:cNvPr id="2" name="TextBox 1"/>
          <p:cNvSpPr txBox="1"/>
          <p:nvPr/>
        </p:nvSpPr>
        <p:spPr>
          <a:xfrm>
            <a:off x="6218729" y="2980372"/>
            <a:ext cx="1507143" cy="3539430"/>
          </a:xfrm>
          <a:prstGeom prst="rect">
            <a:avLst/>
          </a:prstGeom>
          <a:noFill/>
        </p:spPr>
        <p:txBody>
          <a:bodyPr wrap="none" rtlCol="0">
            <a:spAutoFit/>
          </a:bodyPr>
          <a:lstStyle/>
          <a:p>
            <a:r>
              <a:rPr lang="en-US" b="0" dirty="0">
                <a:solidFill>
                  <a:schemeClr val="bg1"/>
                </a:solidFill>
              </a:rPr>
              <a:t>  </a:t>
            </a:r>
          </a:p>
          <a:p>
            <a:endParaRPr lang="en-US" b="0" dirty="0">
              <a:solidFill>
                <a:schemeClr val="bg1"/>
              </a:solidFill>
            </a:endParaRPr>
          </a:p>
          <a:p>
            <a:r>
              <a:rPr lang="en-US" b="0" dirty="0">
                <a:solidFill>
                  <a:schemeClr val="bg1"/>
                </a:solidFill>
              </a:rPr>
              <a:t> </a:t>
            </a:r>
          </a:p>
          <a:p>
            <a:endParaRPr lang="en-US" b="0" dirty="0">
              <a:solidFill>
                <a:schemeClr val="bg1"/>
              </a:solidFill>
            </a:endParaRPr>
          </a:p>
          <a:p>
            <a:r>
              <a:rPr lang="en-US" b="0" dirty="0">
                <a:solidFill>
                  <a:schemeClr val="bg1"/>
                </a:solidFill>
              </a:rPr>
              <a:t> </a:t>
            </a:r>
          </a:p>
          <a:p>
            <a:endParaRPr lang="en-US" b="0" dirty="0">
              <a:solidFill>
                <a:schemeClr val="bg1"/>
              </a:solidFill>
            </a:endParaRPr>
          </a:p>
          <a:p>
            <a:r>
              <a:rPr lang="en-US" b="0" dirty="0">
                <a:solidFill>
                  <a:schemeClr val="bg1"/>
                </a:solidFill>
              </a:rPr>
              <a:t>‘illness’</a:t>
            </a:r>
          </a:p>
        </p:txBody>
      </p:sp>
      <p:cxnSp>
        <p:nvCxnSpPr>
          <p:cNvPr id="21" name="Straight Arrow Connector 20"/>
          <p:cNvCxnSpPr>
            <a:endCxn id="19" idx="3"/>
          </p:cNvCxnSpPr>
          <p:nvPr/>
        </p:nvCxnSpPr>
        <p:spPr bwMode="auto">
          <a:xfrm flipH="1">
            <a:off x="2068698" y="6252210"/>
            <a:ext cx="3989730" cy="0"/>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sp>
        <p:nvSpPr>
          <p:cNvPr id="19" name="Rounded Rectangle 18"/>
          <p:cNvSpPr/>
          <p:nvPr/>
        </p:nvSpPr>
        <p:spPr bwMode="auto">
          <a:xfrm>
            <a:off x="316098" y="5909310"/>
            <a:ext cx="1752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400" i="0" u="none" strike="noStrike" cap="none" normalizeH="0" baseline="0" dirty="0" err="1">
                <a:ln>
                  <a:noFill/>
                </a:ln>
                <a:solidFill>
                  <a:schemeClr val="tx1"/>
                </a:solidFill>
                <a:effectLst/>
                <a:latin typeface="Times" pitchFamily="122" charset="0"/>
              </a:rPr>
              <a:t>ilness</a:t>
            </a:r>
            <a:endParaRPr kumimoji="0" lang="en-US" sz="3400" i="0" u="none" strike="noStrike" cap="none" normalizeH="0" baseline="0" dirty="0">
              <a:ln>
                <a:noFill/>
              </a:ln>
              <a:solidFill>
                <a:schemeClr val="tx1"/>
              </a:solidFill>
              <a:effectLst/>
              <a:latin typeface="Times" pitchFamily="122" charset="0"/>
            </a:endParaRPr>
          </a:p>
        </p:txBody>
      </p:sp>
      <p:pic>
        <p:nvPicPr>
          <p:cNvPr id="3" name="Picture 2">
            <a:extLst>
              <a:ext uri="{FF2B5EF4-FFF2-40B4-BE49-F238E27FC236}">
                <a16:creationId xmlns:a16="http://schemas.microsoft.com/office/drawing/2014/main" id="{FA3B7083-3038-4601-9457-F21DC0D9C5C9}"/>
              </a:ext>
            </a:extLst>
          </p:cNvPr>
          <p:cNvPicPr>
            <a:picLocks noChangeAspect="1"/>
          </p:cNvPicPr>
          <p:nvPr/>
        </p:nvPicPr>
        <p:blipFill>
          <a:blip r:embed="rId2"/>
          <a:stretch>
            <a:fillRect/>
          </a:stretch>
        </p:blipFill>
        <p:spPr>
          <a:xfrm>
            <a:off x="5867400" y="4707956"/>
            <a:ext cx="2455677" cy="1114218"/>
          </a:xfrm>
          <a:prstGeom prst="rect">
            <a:avLst/>
          </a:prstGeom>
        </p:spPr>
      </p:pic>
      <p:sp>
        <p:nvSpPr>
          <p:cNvPr id="12" name="Content Placeholder 11">
            <a:extLst>
              <a:ext uri="{FF2B5EF4-FFF2-40B4-BE49-F238E27FC236}">
                <a16:creationId xmlns:a16="http://schemas.microsoft.com/office/drawing/2014/main" id="{BB1A81BD-49AE-4A61-B3BA-3794821AC8F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44769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0" y="617979"/>
            <a:ext cx="9144000" cy="6240021"/>
          </a:xfrm>
          <a:prstGeom prst="rect">
            <a:avLst/>
          </a:prstGeom>
        </p:spPr>
      </p:pic>
      <p:sp>
        <p:nvSpPr>
          <p:cNvPr id="4" name="Slide Number Placeholder 3"/>
          <p:cNvSpPr>
            <a:spLocks noGrp="1"/>
          </p:cNvSpPr>
          <p:nvPr>
            <p:ph type="sldNum" sz="quarter" idx="10"/>
          </p:nvPr>
        </p:nvSpPr>
        <p:spPr/>
        <p:txBody>
          <a:bodyPr/>
          <a:lstStyle/>
          <a:p>
            <a:fld id="{C14BE98E-A4C6-4206-BB03-22E8467561B8}" type="slidenum">
              <a:rPr lang="en-US" smtClean="0">
                <a:solidFill>
                  <a:srgbClr val="04167A"/>
                </a:solidFill>
              </a:rPr>
              <a:pPr/>
              <a:t>22</a:t>
            </a:fld>
            <a:endParaRPr lang="en-US">
              <a:solidFill>
                <a:srgbClr val="04167A"/>
              </a:solidFill>
            </a:endParaRPr>
          </a:p>
        </p:txBody>
      </p:sp>
    </p:spTree>
    <p:extLst>
      <p:ext uri="{BB962C8B-B14F-4D97-AF65-F5344CB8AC3E}">
        <p14:creationId xmlns:p14="http://schemas.microsoft.com/office/powerpoint/2010/main" val="4167344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BDD42DCA-FC95-4166-9953-00DAA26CB84C}"/>
              </a:ext>
            </a:extLst>
          </p:cNvPr>
          <p:cNvSpPr txBox="1"/>
          <p:nvPr/>
        </p:nvSpPr>
        <p:spPr>
          <a:xfrm>
            <a:off x="6520508" y="4419600"/>
            <a:ext cx="623890" cy="584775"/>
          </a:xfrm>
          <a:prstGeom prst="rect">
            <a:avLst/>
          </a:prstGeom>
          <a:solidFill>
            <a:srgbClr val="FF0000"/>
          </a:solidFill>
        </p:spPr>
        <p:txBody>
          <a:bodyPr wrap="none" rtlCol="0">
            <a:spAutoFit/>
          </a:bodyPr>
          <a:lstStyle/>
          <a:p>
            <a:r>
              <a:rPr lang="en-US" dirty="0">
                <a:solidFill>
                  <a:schemeClr val="bg1"/>
                </a:solidFill>
              </a:rPr>
              <a:t>=?</a:t>
            </a:r>
          </a:p>
        </p:txBody>
      </p:sp>
      <p:sp>
        <p:nvSpPr>
          <p:cNvPr id="5" name="Title 4"/>
          <p:cNvSpPr>
            <a:spLocks noGrp="1"/>
          </p:cNvSpPr>
          <p:nvPr>
            <p:ph type="title"/>
          </p:nvPr>
        </p:nvSpPr>
        <p:spPr/>
        <p:txBody>
          <a:bodyPr/>
          <a:lstStyle/>
          <a:p>
            <a:r>
              <a:rPr lang="en-US" dirty="0"/>
              <a:t>What is the case ?</a:t>
            </a:r>
          </a:p>
        </p:txBody>
      </p:sp>
      <p:sp>
        <p:nvSpPr>
          <p:cNvPr id="4" name="Slide Number Placeholder 3"/>
          <p:cNvSpPr>
            <a:spLocks noGrp="1"/>
          </p:cNvSpPr>
          <p:nvPr>
            <p:ph type="sldNum" sz="quarter" idx="10"/>
          </p:nvPr>
        </p:nvSpPr>
        <p:spPr/>
        <p:txBody>
          <a:bodyPr/>
          <a:lstStyle/>
          <a:p>
            <a:fld id="{C14BE98E-A4C6-4206-BB03-22E8467561B8}" type="slidenum">
              <a:rPr lang="en-US" smtClean="0"/>
              <a:pPr/>
              <a:t>23</a:t>
            </a:fld>
            <a:endParaRPr lang="en-US"/>
          </a:p>
        </p:txBody>
      </p:sp>
      <p:cxnSp>
        <p:nvCxnSpPr>
          <p:cNvPr id="9" name="Straight Connector 8"/>
          <p:cNvCxnSpPr/>
          <p:nvPr/>
        </p:nvCxnSpPr>
        <p:spPr bwMode="auto">
          <a:xfrm>
            <a:off x="4495800" y="1676400"/>
            <a:ext cx="0" cy="4953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TextBox 9"/>
          <p:cNvSpPr txBox="1"/>
          <p:nvPr/>
        </p:nvSpPr>
        <p:spPr>
          <a:xfrm>
            <a:off x="1582792" y="2286000"/>
            <a:ext cx="1438214" cy="584775"/>
          </a:xfrm>
          <a:prstGeom prst="rect">
            <a:avLst/>
          </a:prstGeom>
          <a:noFill/>
        </p:spPr>
        <p:txBody>
          <a:bodyPr wrap="none" rtlCol="0">
            <a:spAutoFit/>
          </a:bodyPr>
          <a:lstStyle/>
          <a:p>
            <a:r>
              <a:rPr lang="en-US" dirty="0">
                <a:solidFill>
                  <a:srgbClr val="FFFF00"/>
                </a:solidFill>
              </a:rPr>
              <a:t>Reality</a:t>
            </a:r>
          </a:p>
        </p:txBody>
      </p:sp>
      <p:sp>
        <p:nvSpPr>
          <p:cNvPr id="11" name="TextBox 10"/>
          <p:cNvSpPr txBox="1"/>
          <p:nvPr/>
        </p:nvSpPr>
        <p:spPr>
          <a:xfrm>
            <a:off x="5384974" y="2286000"/>
            <a:ext cx="2844626" cy="584775"/>
          </a:xfrm>
          <a:prstGeom prst="rect">
            <a:avLst/>
          </a:prstGeom>
          <a:noFill/>
        </p:spPr>
        <p:txBody>
          <a:bodyPr wrap="none" rtlCol="0">
            <a:spAutoFit/>
          </a:bodyPr>
          <a:lstStyle/>
          <a:p>
            <a:r>
              <a:rPr lang="en-US" dirty="0">
                <a:solidFill>
                  <a:srgbClr val="FFFF00"/>
                </a:solidFill>
              </a:rPr>
              <a:t>Representation</a:t>
            </a:r>
          </a:p>
        </p:txBody>
      </p:sp>
      <p:sp>
        <p:nvSpPr>
          <p:cNvPr id="2" name="TextBox 1"/>
          <p:cNvSpPr txBox="1"/>
          <p:nvPr/>
        </p:nvSpPr>
        <p:spPr>
          <a:xfrm>
            <a:off x="5955835" y="5358825"/>
            <a:ext cx="2032929" cy="584775"/>
          </a:xfrm>
          <a:prstGeom prst="rect">
            <a:avLst/>
          </a:prstGeom>
          <a:noFill/>
        </p:spPr>
        <p:txBody>
          <a:bodyPr wrap="none" rtlCol="0">
            <a:spAutoFit/>
          </a:bodyPr>
          <a:lstStyle/>
          <a:p>
            <a:r>
              <a:rPr lang="en-US" b="0" dirty="0">
                <a:solidFill>
                  <a:schemeClr val="bg1"/>
                </a:solidFill>
              </a:rPr>
              <a:t>  ‘sickness’</a:t>
            </a:r>
          </a:p>
        </p:txBody>
      </p:sp>
      <p:cxnSp>
        <p:nvCxnSpPr>
          <p:cNvPr id="15" name="Straight Arrow Connector 14"/>
          <p:cNvCxnSpPr>
            <a:cxnSpLocks/>
            <a:stCxn id="2" idx="1"/>
            <a:endCxn id="16" idx="3"/>
          </p:cNvCxnSpPr>
          <p:nvPr/>
        </p:nvCxnSpPr>
        <p:spPr bwMode="auto">
          <a:xfrm flipH="1" flipV="1">
            <a:off x="4198620" y="3750945"/>
            <a:ext cx="1757215" cy="1900268"/>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18" name="Straight Arrow Connector 17"/>
          <p:cNvCxnSpPr>
            <a:cxnSpLocks/>
            <a:stCxn id="2" idx="1"/>
            <a:endCxn id="17" idx="3"/>
          </p:cNvCxnSpPr>
          <p:nvPr/>
        </p:nvCxnSpPr>
        <p:spPr bwMode="auto">
          <a:xfrm flipH="1" flipV="1">
            <a:off x="4267727" y="5486400"/>
            <a:ext cx="1688108" cy="164813"/>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21" name="Straight Arrow Connector 20"/>
          <p:cNvCxnSpPr>
            <a:cxnSpLocks/>
            <a:stCxn id="2" idx="1"/>
            <a:endCxn id="19" idx="3"/>
          </p:cNvCxnSpPr>
          <p:nvPr/>
        </p:nvCxnSpPr>
        <p:spPr bwMode="auto">
          <a:xfrm flipH="1">
            <a:off x="2068698" y="5651213"/>
            <a:ext cx="3887137" cy="600997"/>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sp>
        <p:nvSpPr>
          <p:cNvPr id="16" name="Rounded Rectangle 15"/>
          <p:cNvSpPr/>
          <p:nvPr/>
        </p:nvSpPr>
        <p:spPr bwMode="auto">
          <a:xfrm>
            <a:off x="2446020" y="3124200"/>
            <a:ext cx="1752600" cy="125349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3400" dirty="0">
                <a:solidFill>
                  <a:schemeClr val="tx1"/>
                </a:solidFill>
                <a:latin typeface="Times" pitchFamily="122" charset="0"/>
              </a:rPr>
              <a:t>Specific disease</a:t>
            </a:r>
            <a:endParaRPr kumimoji="0" lang="en-US" sz="3400" i="0" u="none" strike="noStrike" cap="none" normalizeH="0" baseline="0" dirty="0">
              <a:ln>
                <a:noFill/>
              </a:ln>
              <a:solidFill>
                <a:schemeClr val="tx1"/>
              </a:solidFill>
              <a:effectLst/>
              <a:latin typeface="Times" pitchFamily="122" charset="0"/>
            </a:endParaRPr>
          </a:p>
        </p:txBody>
      </p:sp>
      <p:sp>
        <p:nvSpPr>
          <p:cNvPr id="17" name="Rounded Rectangle 16"/>
          <p:cNvSpPr/>
          <p:nvPr/>
        </p:nvSpPr>
        <p:spPr bwMode="auto">
          <a:xfrm>
            <a:off x="2515127" y="5143500"/>
            <a:ext cx="1752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400" i="0" u="none" strike="noStrike" cap="none" normalizeH="0" baseline="0" dirty="0">
                <a:ln>
                  <a:noFill/>
                </a:ln>
                <a:solidFill>
                  <a:schemeClr val="tx1"/>
                </a:solidFill>
                <a:effectLst/>
                <a:latin typeface="Times" pitchFamily="122" charset="0"/>
              </a:rPr>
              <a:t>nausea</a:t>
            </a:r>
          </a:p>
        </p:txBody>
      </p:sp>
      <p:sp>
        <p:nvSpPr>
          <p:cNvPr id="19" name="Rounded Rectangle 18"/>
          <p:cNvSpPr/>
          <p:nvPr/>
        </p:nvSpPr>
        <p:spPr bwMode="auto">
          <a:xfrm>
            <a:off x="316098" y="5909310"/>
            <a:ext cx="1752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400" i="0" u="none" strike="noStrike" cap="none" normalizeH="0" baseline="0" dirty="0">
                <a:ln>
                  <a:noFill/>
                </a:ln>
                <a:solidFill>
                  <a:schemeClr val="tx1"/>
                </a:solidFill>
                <a:effectLst/>
                <a:latin typeface="Times" pitchFamily="122" charset="0"/>
              </a:rPr>
              <a:t>illness</a:t>
            </a:r>
          </a:p>
        </p:txBody>
      </p:sp>
      <p:cxnSp>
        <p:nvCxnSpPr>
          <p:cNvPr id="26" name="Straight Arrow Connector 25"/>
          <p:cNvCxnSpPr>
            <a:cxnSpLocks/>
            <a:stCxn id="16" idx="1"/>
            <a:endCxn id="19" idx="0"/>
          </p:cNvCxnSpPr>
          <p:nvPr/>
        </p:nvCxnSpPr>
        <p:spPr bwMode="auto">
          <a:xfrm flipH="1">
            <a:off x="1192398" y="3750945"/>
            <a:ext cx="1253622" cy="2158365"/>
          </a:xfrm>
          <a:prstGeom prst="straightConnector1">
            <a:avLst/>
          </a:prstGeom>
          <a:solidFill>
            <a:schemeClr val="accent1"/>
          </a:solidFill>
          <a:ln w="38100" cap="flat" cmpd="sng" algn="ctr">
            <a:solidFill>
              <a:srgbClr val="A2CCE8"/>
            </a:solidFill>
            <a:prstDash val="solid"/>
            <a:round/>
            <a:headEnd type="triangle" w="med" len="med"/>
            <a:tailEnd type="triangle" w="med" len="med"/>
          </a:ln>
          <a:effectLst/>
        </p:spPr>
      </p:cxnSp>
      <p:cxnSp>
        <p:nvCxnSpPr>
          <p:cNvPr id="30" name="Straight Arrow Connector 29"/>
          <p:cNvCxnSpPr>
            <a:stCxn id="17" idx="1"/>
            <a:endCxn id="19" idx="0"/>
          </p:cNvCxnSpPr>
          <p:nvPr/>
        </p:nvCxnSpPr>
        <p:spPr bwMode="auto">
          <a:xfrm flipH="1">
            <a:off x="1192398" y="5486400"/>
            <a:ext cx="1322729" cy="422910"/>
          </a:xfrm>
          <a:prstGeom prst="straightConnector1">
            <a:avLst/>
          </a:prstGeom>
          <a:solidFill>
            <a:schemeClr val="accent1"/>
          </a:solidFill>
          <a:ln w="38100" cap="flat" cmpd="sng" algn="ctr">
            <a:solidFill>
              <a:srgbClr val="A2CCE8"/>
            </a:solidFill>
            <a:prstDash val="solid"/>
            <a:round/>
            <a:headEnd type="triangle" w="med" len="med"/>
            <a:tailEnd type="triangle" w="med" len="med"/>
          </a:ln>
          <a:effectLst/>
        </p:spPr>
      </p:cxnSp>
      <p:cxnSp>
        <p:nvCxnSpPr>
          <p:cNvPr id="33" name="Straight Arrow Connector 32"/>
          <p:cNvCxnSpPr>
            <a:cxnSpLocks/>
            <a:stCxn id="17" idx="1"/>
            <a:endCxn id="16" idx="1"/>
          </p:cNvCxnSpPr>
          <p:nvPr/>
        </p:nvCxnSpPr>
        <p:spPr bwMode="auto">
          <a:xfrm flipH="1" flipV="1">
            <a:off x="2446020" y="3750945"/>
            <a:ext cx="69107" cy="1735455"/>
          </a:xfrm>
          <a:prstGeom prst="straightConnector1">
            <a:avLst/>
          </a:prstGeom>
          <a:solidFill>
            <a:schemeClr val="accent1"/>
          </a:solidFill>
          <a:ln w="38100" cap="flat" cmpd="sng" algn="ctr">
            <a:solidFill>
              <a:srgbClr val="A2CCE8"/>
            </a:solidFill>
            <a:prstDash val="solid"/>
            <a:round/>
            <a:headEnd type="triangle" w="med" len="med"/>
            <a:tailEnd type="triangle" w="med" len="med"/>
          </a:ln>
          <a:effectLst/>
        </p:spPr>
      </p:cxnSp>
      <p:sp>
        <p:nvSpPr>
          <p:cNvPr id="22" name="TextBox 21"/>
          <p:cNvSpPr txBox="1"/>
          <p:nvPr/>
        </p:nvSpPr>
        <p:spPr>
          <a:xfrm>
            <a:off x="5733475" y="4449633"/>
            <a:ext cx="2234906" cy="584775"/>
          </a:xfrm>
          <a:prstGeom prst="rect">
            <a:avLst/>
          </a:prstGeom>
          <a:solidFill>
            <a:srgbClr val="FF0000"/>
          </a:solidFill>
        </p:spPr>
        <p:txBody>
          <a:bodyPr wrap="none" rtlCol="0">
            <a:spAutoFit/>
          </a:bodyPr>
          <a:lstStyle/>
          <a:p>
            <a:r>
              <a:rPr lang="en-US" dirty="0">
                <a:solidFill>
                  <a:schemeClr val="bg1"/>
                </a:solidFill>
              </a:rPr>
              <a:t>Homonymy</a:t>
            </a:r>
          </a:p>
        </p:txBody>
      </p:sp>
      <p:pic>
        <p:nvPicPr>
          <p:cNvPr id="24" name="Picture 23"/>
          <p:cNvPicPr>
            <a:picLocks noChangeAspect="1"/>
          </p:cNvPicPr>
          <p:nvPr/>
        </p:nvPicPr>
        <p:blipFill>
          <a:blip r:embed="rId2"/>
          <a:stretch>
            <a:fillRect/>
          </a:stretch>
        </p:blipFill>
        <p:spPr>
          <a:xfrm>
            <a:off x="5556245" y="2895600"/>
            <a:ext cx="2597155" cy="1601212"/>
          </a:xfrm>
          <a:prstGeom prst="rect">
            <a:avLst/>
          </a:prstGeom>
        </p:spPr>
      </p:pic>
      <p:grpSp>
        <p:nvGrpSpPr>
          <p:cNvPr id="23" name="Group 22">
            <a:extLst>
              <a:ext uri="{FF2B5EF4-FFF2-40B4-BE49-F238E27FC236}">
                <a16:creationId xmlns:a16="http://schemas.microsoft.com/office/drawing/2014/main" id="{D5B579E6-A1D2-487B-95CF-81C622C2DFF3}"/>
              </a:ext>
            </a:extLst>
          </p:cNvPr>
          <p:cNvGrpSpPr/>
          <p:nvPr/>
        </p:nvGrpSpPr>
        <p:grpSpPr>
          <a:xfrm>
            <a:off x="2068698" y="2980372"/>
            <a:ext cx="5657174" cy="3539430"/>
            <a:chOff x="2068698" y="2980372"/>
            <a:chExt cx="5657174" cy="3539430"/>
          </a:xfrm>
        </p:grpSpPr>
        <p:sp>
          <p:nvSpPr>
            <p:cNvPr id="27" name="TextBox 26">
              <a:extLst>
                <a:ext uri="{FF2B5EF4-FFF2-40B4-BE49-F238E27FC236}">
                  <a16:creationId xmlns:a16="http://schemas.microsoft.com/office/drawing/2014/main" id="{F3D0246E-5532-4393-B0B9-BC1310DD0A3E}"/>
                </a:ext>
              </a:extLst>
            </p:cNvPr>
            <p:cNvSpPr txBox="1"/>
            <p:nvPr/>
          </p:nvSpPr>
          <p:spPr>
            <a:xfrm>
              <a:off x="6218729" y="2980372"/>
              <a:ext cx="1507143" cy="3539430"/>
            </a:xfrm>
            <a:prstGeom prst="rect">
              <a:avLst/>
            </a:prstGeom>
            <a:noFill/>
          </p:spPr>
          <p:txBody>
            <a:bodyPr wrap="none" rtlCol="0">
              <a:spAutoFit/>
            </a:bodyPr>
            <a:lstStyle/>
            <a:p>
              <a:r>
                <a:rPr lang="en-US" b="0" dirty="0">
                  <a:solidFill>
                    <a:schemeClr val="bg1"/>
                  </a:solidFill>
                </a:rPr>
                <a:t>  </a:t>
              </a:r>
            </a:p>
            <a:p>
              <a:endParaRPr lang="en-US" b="0" dirty="0">
                <a:solidFill>
                  <a:schemeClr val="bg1"/>
                </a:solidFill>
              </a:endParaRPr>
            </a:p>
            <a:p>
              <a:r>
                <a:rPr lang="en-US" b="0" dirty="0">
                  <a:solidFill>
                    <a:schemeClr val="bg1"/>
                  </a:solidFill>
                </a:rPr>
                <a:t> </a:t>
              </a:r>
            </a:p>
            <a:p>
              <a:endParaRPr lang="en-US" b="0" dirty="0">
                <a:solidFill>
                  <a:schemeClr val="bg1"/>
                </a:solidFill>
              </a:endParaRPr>
            </a:p>
            <a:p>
              <a:r>
                <a:rPr lang="en-US" b="0" dirty="0">
                  <a:solidFill>
                    <a:schemeClr val="bg1"/>
                  </a:solidFill>
                </a:rPr>
                <a:t> </a:t>
              </a:r>
            </a:p>
            <a:p>
              <a:endParaRPr lang="en-US" b="0" dirty="0">
                <a:solidFill>
                  <a:schemeClr val="bg1"/>
                </a:solidFill>
              </a:endParaRPr>
            </a:p>
            <a:p>
              <a:r>
                <a:rPr lang="en-US" b="0" dirty="0">
                  <a:solidFill>
                    <a:schemeClr val="bg1"/>
                  </a:solidFill>
                </a:rPr>
                <a:t>‘illness’</a:t>
              </a:r>
            </a:p>
          </p:txBody>
        </p:sp>
        <p:cxnSp>
          <p:nvCxnSpPr>
            <p:cNvPr id="28" name="Straight Arrow Connector 27">
              <a:extLst>
                <a:ext uri="{FF2B5EF4-FFF2-40B4-BE49-F238E27FC236}">
                  <a16:creationId xmlns:a16="http://schemas.microsoft.com/office/drawing/2014/main" id="{1FEFDB36-5AB1-46A6-B5CB-16B19F7B4D6C}"/>
                </a:ext>
              </a:extLst>
            </p:cNvPr>
            <p:cNvCxnSpPr/>
            <p:nvPr/>
          </p:nvCxnSpPr>
          <p:spPr bwMode="auto">
            <a:xfrm flipH="1">
              <a:off x="2068698" y="6252210"/>
              <a:ext cx="3989730" cy="0"/>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grpSp>
      <p:grpSp>
        <p:nvGrpSpPr>
          <p:cNvPr id="34" name="Group 33">
            <a:extLst>
              <a:ext uri="{FF2B5EF4-FFF2-40B4-BE49-F238E27FC236}">
                <a16:creationId xmlns:a16="http://schemas.microsoft.com/office/drawing/2014/main" id="{3CD891AE-3EF9-49AF-9AB6-152C749BB136}"/>
              </a:ext>
            </a:extLst>
          </p:cNvPr>
          <p:cNvGrpSpPr/>
          <p:nvPr/>
        </p:nvGrpSpPr>
        <p:grpSpPr>
          <a:xfrm>
            <a:off x="6172200" y="5358825"/>
            <a:ext cx="1816564" cy="1514097"/>
            <a:chOff x="6172200" y="5358825"/>
            <a:chExt cx="1816564" cy="1514097"/>
          </a:xfrm>
        </p:grpSpPr>
        <p:sp>
          <p:nvSpPr>
            <p:cNvPr id="29" name="Rectangle: Rounded Corners 28">
              <a:extLst>
                <a:ext uri="{FF2B5EF4-FFF2-40B4-BE49-F238E27FC236}">
                  <a16:creationId xmlns:a16="http://schemas.microsoft.com/office/drawing/2014/main" id="{5D44B2D5-65A8-47A8-BF0B-91177A8A71B7}"/>
                </a:ext>
              </a:extLst>
            </p:cNvPr>
            <p:cNvSpPr/>
            <p:nvPr/>
          </p:nvSpPr>
          <p:spPr bwMode="auto">
            <a:xfrm>
              <a:off x="6172200" y="5358825"/>
              <a:ext cx="1816564" cy="1144842"/>
            </a:xfrm>
            <a:prstGeom prst="roundRect">
              <a:avLst/>
            </a:prstGeom>
            <a:no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2" name="TextBox 31">
              <a:extLst>
                <a:ext uri="{FF2B5EF4-FFF2-40B4-BE49-F238E27FC236}">
                  <a16:creationId xmlns:a16="http://schemas.microsoft.com/office/drawing/2014/main" id="{08AC6A7E-4453-4FEB-AFC1-B590B29A1026}"/>
                </a:ext>
              </a:extLst>
            </p:cNvPr>
            <p:cNvSpPr txBox="1"/>
            <p:nvPr/>
          </p:nvSpPr>
          <p:spPr>
            <a:xfrm>
              <a:off x="6172201" y="6411257"/>
              <a:ext cx="1758724" cy="461665"/>
            </a:xfrm>
            <a:prstGeom prst="rect">
              <a:avLst/>
            </a:prstGeom>
            <a:noFill/>
          </p:spPr>
          <p:txBody>
            <a:bodyPr wrap="square" rtlCol="0">
              <a:spAutoFit/>
            </a:bodyPr>
            <a:lstStyle/>
            <a:p>
              <a:r>
                <a:rPr lang="en-US" sz="2400" dirty="0">
                  <a:highlight>
                    <a:srgbClr val="1FE115"/>
                  </a:highlight>
                </a:rPr>
                <a:t>Synonyms?</a:t>
              </a:r>
            </a:p>
          </p:txBody>
        </p:sp>
      </p:grpSp>
      <p:sp>
        <p:nvSpPr>
          <p:cNvPr id="36" name="Content Placeholder 35">
            <a:extLst>
              <a:ext uri="{FF2B5EF4-FFF2-40B4-BE49-F238E27FC236}">
                <a16:creationId xmlns:a16="http://schemas.microsoft.com/office/drawing/2014/main" id="{FDF539ED-821B-4733-B9CC-E6308D57D89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9149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0" y="617979"/>
            <a:ext cx="9144000" cy="6240021"/>
          </a:xfrm>
          <a:prstGeom prst="rect">
            <a:avLst/>
          </a:prstGeom>
        </p:spPr>
      </p:pic>
      <p:sp>
        <p:nvSpPr>
          <p:cNvPr id="4" name="Slide Number Placeholder 3"/>
          <p:cNvSpPr>
            <a:spLocks noGrp="1"/>
          </p:cNvSpPr>
          <p:nvPr>
            <p:ph type="sldNum" sz="quarter" idx="10"/>
          </p:nvPr>
        </p:nvSpPr>
        <p:spPr/>
        <p:txBody>
          <a:bodyPr/>
          <a:lstStyle/>
          <a:p>
            <a:fld id="{C14BE98E-A4C6-4206-BB03-22E8467561B8}" type="slidenum">
              <a:rPr lang="en-US" smtClean="0">
                <a:solidFill>
                  <a:srgbClr val="04167A"/>
                </a:solidFill>
              </a:rPr>
              <a:pPr/>
              <a:t>24</a:t>
            </a:fld>
            <a:endParaRPr lang="en-US">
              <a:solidFill>
                <a:srgbClr val="04167A"/>
              </a:solidFill>
            </a:endParaRPr>
          </a:p>
        </p:txBody>
      </p:sp>
      <p:pic>
        <p:nvPicPr>
          <p:cNvPr id="6" name="Picture 5"/>
          <p:cNvPicPr>
            <a:picLocks noChangeAspect="1"/>
          </p:cNvPicPr>
          <p:nvPr/>
        </p:nvPicPr>
        <p:blipFill>
          <a:blip r:embed="rId3"/>
          <a:stretch>
            <a:fillRect/>
          </a:stretch>
        </p:blipFill>
        <p:spPr>
          <a:xfrm>
            <a:off x="533400" y="2733675"/>
            <a:ext cx="7010400" cy="4029075"/>
          </a:xfrm>
          <a:prstGeom prst="rect">
            <a:avLst/>
          </a:prstGeom>
        </p:spPr>
      </p:pic>
    </p:spTree>
    <p:extLst>
      <p:ext uri="{BB962C8B-B14F-4D97-AF65-F5344CB8AC3E}">
        <p14:creationId xmlns:p14="http://schemas.microsoft.com/office/powerpoint/2010/main" val="2758440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0" y="617979"/>
            <a:ext cx="9144000" cy="6240021"/>
          </a:xfrm>
          <a:prstGeom prst="rect">
            <a:avLst/>
          </a:prstGeom>
        </p:spPr>
      </p:pic>
      <p:sp>
        <p:nvSpPr>
          <p:cNvPr id="4" name="Slide Number Placeholder 3"/>
          <p:cNvSpPr>
            <a:spLocks noGrp="1"/>
          </p:cNvSpPr>
          <p:nvPr>
            <p:ph type="sldNum" sz="quarter" idx="10"/>
          </p:nvPr>
        </p:nvSpPr>
        <p:spPr/>
        <p:txBody>
          <a:bodyPr/>
          <a:lstStyle/>
          <a:p>
            <a:fld id="{C14BE98E-A4C6-4206-BB03-22E8467561B8}" type="slidenum">
              <a:rPr lang="en-US" smtClean="0">
                <a:solidFill>
                  <a:srgbClr val="04167A"/>
                </a:solidFill>
              </a:rPr>
              <a:pPr/>
              <a:t>25</a:t>
            </a:fld>
            <a:endParaRPr lang="en-US">
              <a:solidFill>
                <a:srgbClr val="04167A"/>
              </a:solidFill>
            </a:endParaRPr>
          </a:p>
        </p:txBody>
      </p:sp>
      <p:pic>
        <p:nvPicPr>
          <p:cNvPr id="7" name="Picture 6"/>
          <p:cNvPicPr>
            <a:picLocks noChangeAspect="1"/>
          </p:cNvPicPr>
          <p:nvPr/>
        </p:nvPicPr>
        <p:blipFill>
          <a:blip r:embed="rId3"/>
          <a:stretch>
            <a:fillRect/>
          </a:stretch>
        </p:blipFill>
        <p:spPr>
          <a:xfrm>
            <a:off x="381000" y="2493962"/>
            <a:ext cx="6429375" cy="4181475"/>
          </a:xfrm>
          <a:prstGeom prst="rect">
            <a:avLst/>
          </a:prstGeom>
        </p:spPr>
      </p:pic>
    </p:spTree>
    <p:extLst>
      <p:ext uri="{BB962C8B-B14F-4D97-AF65-F5344CB8AC3E}">
        <p14:creationId xmlns:p14="http://schemas.microsoft.com/office/powerpoint/2010/main" val="2305312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pPr algn="l"/>
            <a:r>
              <a:rPr lang="en-US" dirty="0"/>
              <a:t>How often are the words used in Google?</a:t>
            </a:r>
            <a:br>
              <a:rPr lang="en-US" dirty="0"/>
            </a:br>
            <a:r>
              <a:rPr lang="en-US" dirty="0"/>
              <a:t>(Sept 2019)</a:t>
            </a:r>
          </a:p>
        </p:txBody>
      </p:sp>
      <p:sp>
        <p:nvSpPr>
          <p:cNvPr id="4" name="Slide Number Placeholder 3"/>
          <p:cNvSpPr>
            <a:spLocks noGrp="1"/>
          </p:cNvSpPr>
          <p:nvPr>
            <p:ph type="sldNum" sz="quarter" idx="10"/>
          </p:nvPr>
        </p:nvSpPr>
        <p:spPr/>
        <p:txBody>
          <a:bodyPr/>
          <a:lstStyle/>
          <a:p>
            <a:fld id="{C14BE98E-A4C6-4206-BB03-22E8467561B8}" type="slidenum">
              <a:rPr lang="en-US" smtClean="0"/>
              <a:pPr/>
              <a:t>26</a:t>
            </a:fld>
            <a:endParaRPr lang="en-US"/>
          </a:p>
        </p:txBody>
      </p:sp>
      <p:pic>
        <p:nvPicPr>
          <p:cNvPr id="5" name="Picture 4"/>
          <p:cNvPicPr>
            <a:picLocks noChangeAspect="1"/>
          </p:cNvPicPr>
          <p:nvPr/>
        </p:nvPicPr>
        <p:blipFill>
          <a:blip r:embed="rId2"/>
          <a:stretch>
            <a:fillRect/>
          </a:stretch>
        </p:blipFill>
        <p:spPr>
          <a:xfrm>
            <a:off x="144780" y="1828799"/>
            <a:ext cx="3977073" cy="2285999"/>
          </a:xfrm>
          <a:prstGeom prst="rect">
            <a:avLst/>
          </a:prstGeom>
        </p:spPr>
      </p:pic>
      <p:pic>
        <p:nvPicPr>
          <p:cNvPr id="6" name="Picture 5"/>
          <p:cNvPicPr>
            <a:picLocks noChangeAspect="1"/>
          </p:cNvPicPr>
          <p:nvPr/>
        </p:nvPicPr>
        <p:blipFill>
          <a:blip r:embed="rId3"/>
          <a:stretch>
            <a:fillRect/>
          </a:stretch>
        </p:blipFill>
        <p:spPr>
          <a:xfrm>
            <a:off x="4242435" y="1851658"/>
            <a:ext cx="4752975" cy="2263139"/>
          </a:xfrm>
          <a:prstGeom prst="rect">
            <a:avLst/>
          </a:prstGeom>
        </p:spPr>
      </p:pic>
      <p:pic>
        <p:nvPicPr>
          <p:cNvPr id="7" name="Picture 6"/>
          <p:cNvPicPr>
            <a:picLocks noChangeAspect="1"/>
          </p:cNvPicPr>
          <p:nvPr/>
        </p:nvPicPr>
        <p:blipFill>
          <a:blip r:embed="rId4"/>
          <a:stretch>
            <a:fillRect/>
          </a:stretch>
        </p:blipFill>
        <p:spPr>
          <a:xfrm>
            <a:off x="148590" y="4267199"/>
            <a:ext cx="3973263" cy="2225675"/>
          </a:xfrm>
          <a:prstGeom prst="rect">
            <a:avLst/>
          </a:prstGeom>
        </p:spPr>
      </p:pic>
      <p:pic>
        <p:nvPicPr>
          <p:cNvPr id="8" name="Picture 7"/>
          <p:cNvPicPr>
            <a:picLocks noChangeAspect="1"/>
          </p:cNvPicPr>
          <p:nvPr/>
        </p:nvPicPr>
        <p:blipFill>
          <a:blip r:embed="rId5"/>
          <a:stretch>
            <a:fillRect/>
          </a:stretch>
        </p:blipFill>
        <p:spPr>
          <a:xfrm>
            <a:off x="4242435" y="4267200"/>
            <a:ext cx="4752975" cy="2225674"/>
          </a:xfrm>
          <a:prstGeom prst="rect">
            <a:avLst/>
          </a:prstGeom>
        </p:spPr>
      </p:pic>
      <p:cxnSp>
        <p:nvCxnSpPr>
          <p:cNvPr id="10" name="Straight Connector 9"/>
          <p:cNvCxnSpPr/>
          <p:nvPr/>
        </p:nvCxnSpPr>
        <p:spPr bwMode="auto">
          <a:xfrm>
            <a:off x="967740" y="3962400"/>
            <a:ext cx="914400" cy="0"/>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11" name="Straight Connector 10"/>
          <p:cNvCxnSpPr/>
          <p:nvPr/>
        </p:nvCxnSpPr>
        <p:spPr bwMode="auto">
          <a:xfrm>
            <a:off x="5029200" y="3962400"/>
            <a:ext cx="914400" cy="0"/>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12" name="Straight Connector 11"/>
          <p:cNvCxnSpPr/>
          <p:nvPr/>
        </p:nvCxnSpPr>
        <p:spPr bwMode="auto">
          <a:xfrm>
            <a:off x="990600" y="6324600"/>
            <a:ext cx="914400" cy="0"/>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13" name="Straight Connector 12"/>
          <p:cNvCxnSpPr/>
          <p:nvPr/>
        </p:nvCxnSpPr>
        <p:spPr bwMode="auto">
          <a:xfrm>
            <a:off x="5029200" y="6400800"/>
            <a:ext cx="1066800" cy="0"/>
          </a:xfrm>
          <a:prstGeom prst="line">
            <a:avLst/>
          </a:prstGeom>
          <a:solidFill>
            <a:schemeClr val="accent1"/>
          </a:solidFill>
          <a:ln w="57150" cap="flat" cmpd="sng" algn="ctr">
            <a:solidFill>
              <a:srgbClr val="FF0000"/>
            </a:solidFill>
            <a:prstDash val="solid"/>
            <a:round/>
            <a:headEnd type="none" w="med" len="med"/>
            <a:tailEnd type="none" w="med" len="med"/>
          </a:ln>
          <a:effectLst/>
        </p:spPr>
      </p:cxnSp>
      <p:sp>
        <p:nvSpPr>
          <p:cNvPr id="15" name="Oval 14"/>
          <p:cNvSpPr/>
          <p:nvPr/>
        </p:nvSpPr>
        <p:spPr bwMode="auto">
          <a:xfrm>
            <a:off x="7696200" y="4450075"/>
            <a:ext cx="685800" cy="6858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bg1"/>
                </a:solidFill>
                <a:effectLst/>
                <a:latin typeface="Times" pitchFamily="122" charset="0"/>
              </a:rPr>
              <a:t>1</a:t>
            </a:r>
          </a:p>
        </p:txBody>
      </p:sp>
      <p:sp>
        <p:nvSpPr>
          <p:cNvPr id="16" name="Oval 15"/>
          <p:cNvSpPr/>
          <p:nvPr/>
        </p:nvSpPr>
        <p:spPr bwMode="auto">
          <a:xfrm>
            <a:off x="3010467" y="4389112"/>
            <a:ext cx="685800" cy="6858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bg1"/>
                </a:solidFill>
                <a:effectLst/>
                <a:latin typeface="Times" pitchFamily="122" charset="0"/>
              </a:rPr>
              <a:t>2</a:t>
            </a:r>
          </a:p>
        </p:txBody>
      </p:sp>
      <p:sp>
        <p:nvSpPr>
          <p:cNvPr id="17" name="Oval 16"/>
          <p:cNvSpPr/>
          <p:nvPr/>
        </p:nvSpPr>
        <p:spPr bwMode="auto">
          <a:xfrm>
            <a:off x="2997699" y="2027238"/>
            <a:ext cx="685800" cy="6858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bg1"/>
                </a:solidFill>
                <a:effectLst/>
                <a:latin typeface="Times" pitchFamily="122" charset="0"/>
              </a:rPr>
              <a:t>3</a:t>
            </a:r>
          </a:p>
        </p:txBody>
      </p:sp>
      <p:sp>
        <p:nvSpPr>
          <p:cNvPr id="18" name="Oval 17"/>
          <p:cNvSpPr/>
          <p:nvPr/>
        </p:nvSpPr>
        <p:spPr bwMode="auto">
          <a:xfrm>
            <a:off x="7772400" y="2015800"/>
            <a:ext cx="685800" cy="6858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bg1"/>
                </a:solidFill>
                <a:effectLst/>
                <a:latin typeface="Times" pitchFamily="122" charset="0"/>
              </a:rPr>
              <a:t>4</a:t>
            </a:r>
          </a:p>
        </p:txBody>
      </p:sp>
      <p:grpSp>
        <p:nvGrpSpPr>
          <p:cNvPr id="23" name="Group 22">
            <a:extLst>
              <a:ext uri="{FF2B5EF4-FFF2-40B4-BE49-F238E27FC236}">
                <a16:creationId xmlns:a16="http://schemas.microsoft.com/office/drawing/2014/main" id="{813C2C89-4921-4B74-9971-1DF30B24F54A}"/>
              </a:ext>
            </a:extLst>
          </p:cNvPr>
          <p:cNvGrpSpPr/>
          <p:nvPr/>
        </p:nvGrpSpPr>
        <p:grpSpPr>
          <a:xfrm>
            <a:off x="907381" y="1163240"/>
            <a:ext cx="7703219" cy="5604671"/>
            <a:chOff x="907381" y="1163240"/>
            <a:chExt cx="7703219" cy="5604671"/>
          </a:xfrm>
        </p:grpSpPr>
        <p:sp>
          <p:nvSpPr>
            <p:cNvPr id="9" name="Rectangle 8">
              <a:extLst>
                <a:ext uri="{FF2B5EF4-FFF2-40B4-BE49-F238E27FC236}">
                  <a16:creationId xmlns:a16="http://schemas.microsoft.com/office/drawing/2014/main" id="{25F5598F-527A-44F7-8C8D-90E90B68B19C}"/>
                </a:ext>
              </a:extLst>
            </p:cNvPr>
            <p:cNvSpPr/>
            <p:nvPr/>
          </p:nvSpPr>
          <p:spPr>
            <a:xfrm>
              <a:off x="5321579" y="6367801"/>
              <a:ext cx="1822935" cy="400110"/>
            </a:xfrm>
            <a:prstGeom prst="rect">
              <a:avLst/>
            </a:prstGeom>
            <a:solidFill>
              <a:srgbClr val="FFFF00"/>
            </a:solidFill>
          </p:spPr>
          <p:txBody>
            <a:bodyPr wrap="none">
              <a:spAutoFit/>
            </a:bodyPr>
            <a:lstStyle/>
            <a:p>
              <a:r>
                <a:rPr lang="en-US" sz="2000" b="0" dirty="0">
                  <a:solidFill>
                    <a:srgbClr val="70757A"/>
                  </a:solidFill>
                  <a:latin typeface="Roboto"/>
                </a:rPr>
                <a:t>1,240,000,000</a:t>
              </a:r>
              <a:endParaRPr lang="en-US" sz="2000" dirty="0"/>
            </a:p>
          </p:txBody>
        </p:sp>
        <p:sp>
          <p:nvSpPr>
            <p:cNvPr id="14" name="Rectangle 13">
              <a:extLst>
                <a:ext uri="{FF2B5EF4-FFF2-40B4-BE49-F238E27FC236}">
                  <a16:creationId xmlns:a16="http://schemas.microsoft.com/office/drawing/2014/main" id="{A323C189-C9AE-4A1B-97B0-2457564AD8B3}"/>
                </a:ext>
              </a:extLst>
            </p:cNvPr>
            <p:cNvSpPr/>
            <p:nvPr/>
          </p:nvSpPr>
          <p:spPr>
            <a:xfrm>
              <a:off x="907381" y="6324600"/>
              <a:ext cx="1609736" cy="400110"/>
            </a:xfrm>
            <a:prstGeom prst="rect">
              <a:avLst/>
            </a:prstGeom>
            <a:solidFill>
              <a:srgbClr val="FFFF00"/>
            </a:solidFill>
          </p:spPr>
          <p:txBody>
            <a:bodyPr wrap="none">
              <a:spAutoFit/>
            </a:bodyPr>
            <a:lstStyle/>
            <a:p>
              <a:r>
                <a:rPr lang="en-US" sz="2000" b="0" dirty="0">
                  <a:solidFill>
                    <a:srgbClr val="70757A"/>
                  </a:solidFill>
                  <a:latin typeface="Roboto"/>
                </a:rPr>
                <a:t>516,000,000</a:t>
              </a:r>
              <a:endParaRPr lang="en-US" sz="2000" dirty="0"/>
            </a:p>
          </p:txBody>
        </p:sp>
        <p:sp>
          <p:nvSpPr>
            <p:cNvPr id="20" name="Rectangle 19">
              <a:extLst>
                <a:ext uri="{FF2B5EF4-FFF2-40B4-BE49-F238E27FC236}">
                  <a16:creationId xmlns:a16="http://schemas.microsoft.com/office/drawing/2014/main" id="{B315F94D-BA5F-4DCF-B12E-85EFC735A82D}"/>
                </a:ext>
              </a:extLst>
            </p:cNvPr>
            <p:cNvSpPr/>
            <p:nvPr/>
          </p:nvSpPr>
          <p:spPr>
            <a:xfrm>
              <a:off x="6062038" y="3087712"/>
              <a:ext cx="1609736" cy="400110"/>
            </a:xfrm>
            <a:prstGeom prst="rect">
              <a:avLst/>
            </a:prstGeom>
            <a:solidFill>
              <a:srgbClr val="FFFF00"/>
            </a:solidFill>
          </p:spPr>
          <p:txBody>
            <a:bodyPr wrap="none">
              <a:spAutoFit/>
            </a:bodyPr>
            <a:lstStyle/>
            <a:p>
              <a:r>
                <a:rPr lang="en-US" sz="2000" b="0">
                  <a:solidFill>
                    <a:srgbClr val="70757A"/>
                  </a:solidFill>
                  <a:latin typeface="Roboto"/>
                </a:rPr>
                <a:t>103,000,000</a:t>
              </a:r>
              <a:endParaRPr lang="en-US" sz="2000" dirty="0"/>
            </a:p>
          </p:txBody>
        </p:sp>
        <p:sp>
          <p:nvSpPr>
            <p:cNvPr id="21" name="Rectangle 20">
              <a:extLst>
                <a:ext uri="{FF2B5EF4-FFF2-40B4-BE49-F238E27FC236}">
                  <a16:creationId xmlns:a16="http://schemas.microsoft.com/office/drawing/2014/main" id="{54C56933-4E79-4500-B44C-DD12EE3A1A90}"/>
                </a:ext>
              </a:extLst>
            </p:cNvPr>
            <p:cNvSpPr/>
            <p:nvPr/>
          </p:nvSpPr>
          <p:spPr>
            <a:xfrm>
              <a:off x="1510099" y="3161437"/>
              <a:ext cx="1609736" cy="400110"/>
            </a:xfrm>
            <a:prstGeom prst="rect">
              <a:avLst/>
            </a:prstGeom>
            <a:solidFill>
              <a:srgbClr val="FFFF00"/>
            </a:solidFill>
          </p:spPr>
          <p:txBody>
            <a:bodyPr wrap="none">
              <a:spAutoFit/>
            </a:bodyPr>
            <a:lstStyle/>
            <a:p>
              <a:r>
                <a:rPr lang="en-US" sz="2000" b="0" dirty="0">
                  <a:solidFill>
                    <a:srgbClr val="70757A"/>
                  </a:solidFill>
                  <a:latin typeface="Roboto"/>
                </a:rPr>
                <a:t>287,000,000</a:t>
              </a:r>
              <a:endParaRPr lang="en-US" sz="2000" dirty="0"/>
            </a:p>
          </p:txBody>
        </p:sp>
        <p:sp>
          <p:nvSpPr>
            <p:cNvPr id="22" name="TextBox 21">
              <a:extLst>
                <a:ext uri="{FF2B5EF4-FFF2-40B4-BE49-F238E27FC236}">
                  <a16:creationId xmlns:a16="http://schemas.microsoft.com/office/drawing/2014/main" id="{BA3C6064-9B21-493A-BD1F-B600C8AAA3C4}"/>
                </a:ext>
              </a:extLst>
            </p:cNvPr>
            <p:cNvSpPr txBox="1"/>
            <p:nvPr/>
          </p:nvSpPr>
          <p:spPr>
            <a:xfrm>
              <a:off x="5979752" y="1163240"/>
              <a:ext cx="2630848" cy="646331"/>
            </a:xfrm>
            <a:prstGeom prst="rect">
              <a:avLst/>
            </a:prstGeom>
            <a:noFill/>
          </p:spPr>
          <p:txBody>
            <a:bodyPr wrap="none" rtlCol="0">
              <a:spAutoFit/>
            </a:bodyPr>
            <a:lstStyle/>
            <a:p>
              <a:r>
                <a:rPr lang="en-US" sz="3600" b="0" dirty="0">
                  <a:solidFill>
                    <a:srgbClr val="FFFF00"/>
                  </a:solidFill>
                  <a:latin typeface="+mn-lt"/>
                </a:rPr>
                <a:t>(Sept 2020)</a:t>
              </a:r>
            </a:p>
          </p:txBody>
        </p:sp>
      </p:grpSp>
    </p:spTree>
    <p:extLst>
      <p:ext uri="{BB962C8B-B14F-4D97-AF65-F5344CB8AC3E}">
        <p14:creationId xmlns:p14="http://schemas.microsoft.com/office/powerpoint/2010/main" val="44411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 Metaphysical inquiry</a:t>
            </a:r>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C14BE98E-A4C6-4206-BB03-22E8467561B8}" type="slidenum">
              <a:rPr lang="en-US" smtClean="0"/>
              <a:pPr/>
              <a:t>27</a:t>
            </a:fld>
            <a:endParaRPr lang="en-US"/>
          </a:p>
        </p:txBody>
      </p:sp>
    </p:spTree>
    <p:extLst>
      <p:ext uri="{BB962C8B-B14F-4D97-AF65-F5344CB8AC3E}">
        <p14:creationId xmlns:p14="http://schemas.microsoft.com/office/powerpoint/2010/main" val="153688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 Metaphysical inquiry</a:t>
            </a:r>
          </a:p>
        </p:txBody>
      </p:sp>
      <p:sp>
        <p:nvSpPr>
          <p:cNvPr id="3" name="Subtitle 2"/>
          <p:cNvSpPr>
            <a:spLocks noGrp="1"/>
          </p:cNvSpPr>
          <p:nvPr>
            <p:ph type="subTitle" idx="1"/>
          </p:nvPr>
        </p:nvSpPr>
        <p:spPr>
          <a:xfrm>
            <a:off x="228600" y="3886200"/>
            <a:ext cx="8534400" cy="1752600"/>
          </a:xfrm>
        </p:spPr>
        <p:txBody>
          <a:bodyPr/>
          <a:lstStyle/>
          <a:p>
            <a:pPr marL="457200" indent="-457200" algn="l">
              <a:buFont typeface="+mj-lt"/>
              <a:buAutoNum type="arabicPeriod"/>
            </a:pPr>
            <a:r>
              <a:rPr lang="en-US" dirty="0"/>
              <a:t>Define terms precisely so that what is intended by (ideally) all uses of the corresponding terms in the language under scrutiny falls under it;</a:t>
            </a:r>
          </a:p>
          <a:p>
            <a:pPr marL="457200" indent="-457200" algn="l">
              <a:buFont typeface="+mj-lt"/>
              <a:buAutoNum type="arabicPeriod"/>
            </a:pPr>
            <a:r>
              <a:rPr lang="en-US" dirty="0"/>
              <a:t>Investigate how what is intended by these uses relate to each other.</a:t>
            </a:r>
          </a:p>
        </p:txBody>
      </p:sp>
      <p:sp>
        <p:nvSpPr>
          <p:cNvPr id="4" name="Slide Number Placeholder 3"/>
          <p:cNvSpPr>
            <a:spLocks noGrp="1"/>
          </p:cNvSpPr>
          <p:nvPr>
            <p:ph type="sldNum" sz="quarter" idx="10"/>
          </p:nvPr>
        </p:nvSpPr>
        <p:spPr/>
        <p:txBody>
          <a:bodyPr/>
          <a:lstStyle/>
          <a:p>
            <a:fld id="{C14BE98E-A4C6-4206-BB03-22E8467561B8}" type="slidenum">
              <a:rPr lang="en-US" smtClean="0"/>
              <a:pPr/>
              <a:t>28</a:t>
            </a:fld>
            <a:endParaRPr lang="en-US"/>
          </a:p>
        </p:txBody>
      </p:sp>
    </p:spTree>
    <p:extLst>
      <p:ext uri="{BB962C8B-B14F-4D97-AF65-F5344CB8AC3E}">
        <p14:creationId xmlns:p14="http://schemas.microsoft.com/office/powerpoint/2010/main" val="2559362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762000"/>
            <a:ext cx="9144000" cy="762000"/>
          </a:xfrm>
        </p:spPr>
        <p:txBody>
          <a:bodyPr/>
          <a:lstStyle/>
          <a:p>
            <a:r>
              <a:rPr lang="en-US" sz="3000" dirty="0"/>
              <a:t>The </a:t>
            </a:r>
            <a:r>
              <a:rPr lang="en-US" sz="3000" b="1" u="sng" dirty="0"/>
              <a:t>objective</a:t>
            </a:r>
            <a:r>
              <a:rPr lang="en-US" sz="3000" dirty="0"/>
              <a:t> Bio-Psycho-Social perspective</a:t>
            </a:r>
          </a:p>
        </p:txBody>
      </p:sp>
      <p:sp>
        <p:nvSpPr>
          <p:cNvPr id="2" name="Content Placeholder 1"/>
          <p:cNvSpPr>
            <a:spLocks noGrp="1"/>
          </p:cNvSpPr>
          <p:nvPr>
            <p:ph idx="1"/>
          </p:nvPr>
        </p:nvSpPr>
        <p:spPr>
          <a:xfrm>
            <a:off x="228600" y="1524000"/>
            <a:ext cx="8686800" cy="4495800"/>
          </a:xfrm>
        </p:spPr>
        <p:txBody>
          <a:bodyPr/>
          <a:lstStyle/>
          <a:p>
            <a:pPr>
              <a:buFont typeface="Arial" panose="020B0604020202020204" pitchFamily="34" charset="0"/>
              <a:buChar char="•"/>
            </a:pPr>
            <a:r>
              <a:rPr lang="en-US" dirty="0"/>
              <a:t>‘T</a:t>
            </a:r>
            <a:r>
              <a:rPr lang="en-US" baseline="-25000" dirty="0"/>
              <a:t>o</a:t>
            </a:r>
            <a:r>
              <a:rPr lang="en-US" dirty="0"/>
              <a:t>-Disease’:</a:t>
            </a:r>
          </a:p>
          <a:p>
            <a:pPr lvl="1">
              <a:buFont typeface="Arial" panose="020B0604020202020204" pitchFamily="34" charset="0"/>
              <a:buChar char="•"/>
            </a:pPr>
            <a:r>
              <a:rPr lang="en-US" sz="2000" dirty="0"/>
              <a:t>a health problem that consists of a </a:t>
            </a:r>
            <a:r>
              <a:rPr lang="en-US" sz="2000" b="1" u="sng" dirty="0"/>
              <a:t>physiological malfunction </a:t>
            </a:r>
            <a:r>
              <a:rPr lang="en-US" sz="2000" dirty="0"/>
              <a:t>that results in an actual or potential reduction in physical capacities and/or a reduced life expectancy</a:t>
            </a:r>
          </a:p>
          <a:p>
            <a:pPr>
              <a:buFont typeface="Arial" panose="020B0604020202020204" pitchFamily="34" charset="0"/>
              <a:buChar char="•"/>
            </a:pPr>
            <a:r>
              <a:rPr lang="en-US" dirty="0"/>
              <a:t>‘T</a:t>
            </a:r>
            <a:r>
              <a:rPr lang="en-US" baseline="-25000" dirty="0"/>
              <a:t>o</a:t>
            </a:r>
            <a:r>
              <a:rPr lang="en-US" dirty="0"/>
              <a:t>-Illness’:</a:t>
            </a:r>
          </a:p>
          <a:p>
            <a:pPr lvl="1">
              <a:buFont typeface="Arial" panose="020B0604020202020204" pitchFamily="34" charset="0"/>
              <a:buChar char="•"/>
            </a:pPr>
            <a:r>
              <a:rPr lang="en-US" sz="2000" dirty="0"/>
              <a:t>a subjectively interpreted undesirable state of health,  consisting of </a:t>
            </a:r>
            <a:r>
              <a:rPr lang="en-US" sz="2000" b="1" u="sng" dirty="0"/>
              <a:t>subjective</a:t>
            </a:r>
            <a:r>
              <a:rPr lang="en-US" sz="2000" dirty="0"/>
              <a:t> feeling states (e.g., pain, weakness), perceptions of the adequacy of their bodily functioning, and/or feelings of competence</a:t>
            </a:r>
          </a:p>
          <a:p>
            <a:pPr>
              <a:buFont typeface="Arial" panose="020B0604020202020204" pitchFamily="34" charset="0"/>
              <a:buChar char="•"/>
            </a:pPr>
            <a:r>
              <a:rPr lang="en-US" dirty="0"/>
              <a:t>‘T</a:t>
            </a:r>
            <a:r>
              <a:rPr lang="en-US" baseline="-25000" dirty="0"/>
              <a:t>o</a:t>
            </a:r>
            <a:r>
              <a:rPr lang="en-US" dirty="0"/>
              <a:t>-Sickness’:</a:t>
            </a:r>
          </a:p>
          <a:p>
            <a:pPr lvl="1">
              <a:buFont typeface="Arial" panose="020B0604020202020204" pitchFamily="34" charset="0"/>
              <a:buChar char="•"/>
            </a:pPr>
            <a:r>
              <a:rPr lang="en-US" sz="2000" dirty="0"/>
              <a:t>a </a:t>
            </a:r>
            <a:r>
              <a:rPr lang="en-US" sz="2000" b="1" u="sng" dirty="0"/>
              <a:t>social entity</a:t>
            </a:r>
            <a:r>
              <a:rPr lang="en-US" sz="2000" dirty="0"/>
              <a:t> in virtue of the poor health or the health problem(s) of an individual defined by others with reference to the social activity of that individual</a:t>
            </a:r>
          </a:p>
          <a:p>
            <a:pPr>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E275BFA4-CA6D-4892-8C0A-6B14E134BD5D}" type="slidenum">
              <a:rPr lang="en-US" smtClean="0"/>
              <a:pPr/>
              <a:t>29</a:t>
            </a:fld>
            <a:endParaRPr lang="en-US"/>
          </a:p>
        </p:txBody>
      </p:sp>
      <p:sp>
        <p:nvSpPr>
          <p:cNvPr id="6" name="Rectangle 5"/>
          <p:cNvSpPr/>
          <p:nvPr/>
        </p:nvSpPr>
        <p:spPr>
          <a:xfrm>
            <a:off x="685800" y="6172200"/>
            <a:ext cx="8458200" cy="646331"/>
          </a:xfrm>
          <a:prstGeom prst="rect">
            <a:avLst/>
          </a:prstGeom>
        </p:spPr>
        <p:txBody>
          <a:bodyPr wrap="square">
            <a:spAutoFit/>
          </a:bodyPr>
          <a:lstStyle/>
          <a:p>
            <a:pPr algn="r"/>
            <a:r>
              <a:rPr lang="en-US" sz="1200" b="0" dirty="0">
                <a:solidFill>
                  <a:schemeClr val="bg1"/>
                </a:solidFill>
                <a:cs typeface="Times New Roman" panose="02020603050405020304" pitchFamily="18" charset="0"/>
              </a:rPr>
              <a:t>Twaddle, A. (1994a). Disease, illness and sickness revisited. </a:t>
            </a:r>
          </a:p>
          <a:p>
            <a:pPr algn="r"/>
            <a:r>
              <a:rPr lang="en-US" sz="1200" b="0" dirty="0">
                <a:solidFill>
                  <a:schemeClr val="bg1"/>
                </a:solidFill>
                <a:cs typeface="Times New Roman" panose="02020603050405020304" pitchFamily="18" charset="0"/>
              </a:rPr>
              <a:t>In: A. Twaddle &amp; L. </a:t>
            </a:r>
            <a:r>
              <a:rPr lang="en-US" sz="1200" b="0" dirty="0" err="1">
                <a:solidFill>
                  <a:schemeClr val="bg1"/>
                </a:solidFill>
                <a:cs typeface="Times New Roman" panose="02020603050405020304" pitchFamily="18" charset="0"/>
              </a:rPr>
              <a:t>Nordenfelt</a:t>
            </a:r>
            <a:r>
              <a:rPr lang="en-US" sz="1200" b="0" dirty="0">
                <a:solidFill>
                  <a:schemeClr val="bg1"/>
                </a:solidFill>
                <a:cs typeface="Times New Roman" panose="02020603050405020304" pitchFamily="18" charset="0"/>
              </a:rPr>
              <a:t>. (Eds.) Disease, Illness and Sickness: Three Central Concepts in the Theory of Health</a:t>
            </a:r>
          </a:p>
          <a:p>
            <a:pPr algn="r"/>
            <a:r>
              <a:rPr lang="en-US" sz="1200" b="0" dirty="0">
                <a:solidFill>
                  <a:schemeClr val="bg1"/>
                </a:solidFill>
                <a:cs typeface="Times New Roman" panose="02020603050405020304" pitchFamily="18" charset="0"/>
              </a:rPr>
              <a:t>(pp. 1–18). </a:t>
            </a:r>
            <a:r>
              <a:rPr lang="en-US" sz="1200" b="0" dirty="0" err="1">
                <a:solidFill>
                  <a:schemeClr val="bg1"/>
                </a:solidFill>
                <a:cs typeface="Times New Roman" panose="02020603050405020304" pitchFamily="18" charset="0"/>
              </a:rPr>
              <a:t>Link€oping</a:t>
            </a:r>
            <a:r>
              <a:rPr lang="en-US" sz="1200" b="0" dirty="0">
                <a:solidFill>
                  <a:schemeClr val="bg1"/>
                </a:solidFill>
                <a:cs typeface="Times New Roman" panose="02020603050405020304" pitchFamily="18" charset="0"/>
              </a:rPr>
              <a:t>: Studies on Health and Society, 18.</a:t>
            </a:r>
          </a:p>
        </p:txBody>
      </p:sp>
    </p:spTree>
    <p:extLst>
      <p:ext uri="{BB962C8B-B14F-4D97-AF65-F5344CB8AC3E}">
        <p14:creationId xmlns:p14="http://schemas.microsoft.com/office/powerpoint/2010/main" val="282486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a:t>Representation and what it is about</a:t>
            </a:r>
          </a:p>
        </p:txBody>
      </p:sp>
      <p:grpSp>
        <p:nvGrpSpPr>
          <p:cNvPr id="2" name="Group 3"/>
          <p:cNvGrpSpPr>
            <a:grpSpLocks/>
          </p:cNvGrpSpPr>
          <p:nvPr/>
        </p:nvGrpSpPr>
        <p:grpSpPr bwMode="auto">
          <a:xfrm>
            <a:off x="4006850" y="2090738"/>
            <a:ext cx="1077913" cy="1262062"/>
            <a:chOff x="3170" y="2938"/>
            <a:chExt cx="679" cy="795"/>
          </a:xfrm>
        </p:grpSpPr>
        <p:sp>
          <p:nvSpPr>
            <p:cNvPr id="7444"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5"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6"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7"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8"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9"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0"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1"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2"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3"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4"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5"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6"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7"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8"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9"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0"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1"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2"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3"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4"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5"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6"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7"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8"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9"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0"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1"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2"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3"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4"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5"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p>
              <a:endParaRPr lang="en-US"/>
            </a:p>
          </p:txBody>
        </p:sp>
      </p:grpSp>
      <p:sp>
        <p:nvSpPr>
          <p:cNvPr id="1055780" name="Text Box 36"/>
          <p:cNvSpPr txBox="1">
            <a:spLocks noChangeArrowheads="1"/>
          </p:cNvSpPr>
          <p:nvPr/>
        </p:nvSpPr>
        <p:spPr bwMode="auto">
          <a:xfrm>
            <a:off x="685800" y="3413125"/>
            <a:ext cx="1727200" cy="701675"/>
          </a:xfrm>
          <a:prstGeom prst="rect">
            <a:avLst/>
          </a:prstGeom>
          <a:noFill/>
          <a:ln w="9525">
            <a:noFill/>
            <a:miter lim="800000"/>
            <a:headEnd/>
            <a:tailEnd/>
          </a:ln>
        </p:spPr>
        <p:txBody>
          <a:bodyPr wrap="none">
            <a:spAutoFit/>
          </a:bodyPr>
          <a:lstStyle/>
          <a:p>
            <a:r>
              <a:rPr lang="en-US" sz="2000">
                <a:solidFill>
                  <a:schemeClr val="bg1"/>
                </a:solidFill>
              </a:rPr>
              <a:t>observation &amp;</a:t>
            </a:r>
          </a:p>
          <a:p>
            <a:r>
              <a:rPr lang="en-US" sz="2000">
                <a:solidFill>
                  <a:schemeClr val="bg1"/>
                </a:solidFill>
              </a:rPr>
              <a:t>measurement</a:t>
            </a:r>
          </a:p>
        </p:txBody>
      </p:sp>
      <p:grpSp>
        <p:nvGrpSpPr>
          <p:cNvPr id="3" name="Group 37"/>
          <p:cNvGrpSpPr>
            <a:grpSpLocks/>
          </p:cNvGrpSpPr>
          <p:nvPr/>
        </p:nvGrpSpPr>
        <p:grpSpPr bwMode="auto">
          <a:xfrm>
            <a:off x="5057775" y="1916113"/>
            <a:ext cx="3849688" cy="1187450"/>
            <a:chOff x="3186" y="1207"/>
            <a:chExt cx="2425" cy="748"/>
          </a:xfrm>
        </p:grpSpPr>
        <p:sp>
          <p:nvSpPr>
            <p:cNvPr id="7408" name="AutoShape 38"/>
            <p:cNvSpPr>
              <a:spLocks noChangeArrowheads="1"/>
            </p:cNvSpPr>
            <p:nvPr/>
          </p:nvSpPr>
          <p:spPr bwMode="auto">
            <a:xfrm>
              <a:off x="4136" y="1301"/>
              <a:ext cx="1475" cy="654"/>
            </a:xfrm>
            <a:prstGeom prst="cube">
              <a:avLst>
                <a:gd name="adj" fmla="val 75843"/>
              </a:avLst>
            </a:prstGeom>
            <a:noFill/>
            <a:ln w="9525">
              <a:solidFill>
                <a:schemeClr val="bg1"/>
              </a:solidFill>
              <a:miter lim="800000"/>
              <a:headEnd/>
              <a:tailEnd/>
            </a:ln>
          </p:spPr>
          <p:txBody>
            <a:bodyPr wrap="none" anchor="ctr"/>
            <a:lstStyle/>
            <a:p>
              <a:endParaRPr lang="en-US"/>
            </a:p>
          </p:txBody>
        </p:sp>
        <p:grpSp>
          <p:nvGrpSpPr>
            <p:cNvPr id="4" name="Group 39"/>
            <p:cNvGrpSpPr>
              <a:grpSpLocks/>
            </p:cNvGrpSpPr>
            <p:nvPr/>
          </p:nvGrpSpPr>
          <p:grpSpPr bwMode="auto">
            <a:xfrm>
              <a:off x="4308" y="1360"/>
              <a:ext cx="1233" cy="468"/>
              <a:chOff x="3968" y="1662"/>
              <a:chExt cx="1233" cy="748"/>
            </a:xfrm>
          </p:grpSpPr>
          <p:sp>
            <p:nvSpPr>
              <p:cNvPr id="7412" name="Oval 40"/>
              <p:cNvSpPr>
                <a:spLocks noChangeArrowheads="1"/>
              </p:cNvSpPr>
              <p:nvPr/>
            </p:nvSpPr>
            <p:spPr bwMode="auto">
              <a:xfrm flipH="1">
                <a:off x="4017" y="1857"/>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3" name="Oval 41"/>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4" name="Oval 42"/>
              <p:cNvSpPr>
                <a:spLocks noChangeArrowheads="1"/>
              </p:cNvSpPr>
              <p:nvPr/>
            </p:nvSpPr>
            <p:spPr bwMode="auto">
              <a:xfrm flipH="1">
                <a:off x="4356"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5" name="Oval 43"/>
              <p:cNvSpPr>
                <a:spLocks noChangeArrowheads="1"/>
              </p:cNvSpPr>
              <p:nvPr/>
            </p:nvSpPr>
            <p:spPr bwMode="auto">
              <a:xfrm flipH="1">
                <a:off x="4162" y="198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6" name="Oval 44"/>
              <p:cNvSpPr>
                <a:spLocks noChangeArrowheads="1"/>
              </p:cNvSpPr>
              <p:nvPr/>
            </p:nvSpPr>
            <p:spPr bwMode="auto">
              <a:xfrm flipH="1">
                <a:off x="4355"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7" name="Oval 45"/>
              <p:cNvSpPr>
                <a:spLocks noChangeArrowheads="1"/>
              </p:cNvSpPr>
              <p:nvPr/>
            </p:nvSpPr>
            <p:spPr bwMode="auto">
              <a:xfrm flipH="1">
                <a:off x="4599"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8" name="Oval 46"/>
              <p:cNvSpPr>
                <a:spLocks noChangeArrowheads="1"/>
              </p:cNvSpPr>
              <p:nvPr/>
            </p:nvSpPr>
            <p:spPr bwMode="auto">
              <a:xfrm flipH="1">
                <a:off x="4405"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9" name="Oval 47"/>
              <p:cNvSpPr>
                <a:spLocks noChangeArrowheads="1"/>
              </p:cNvSpPr>
              <p:nvPr/>
            </p:nvSpPr>
            <p:spPr bwMode="auto">
              <a:xfrm flipH="1">
                <a:off x="4550" y="17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0" name="Oval 48"/>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1" name="Oval 49"/>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2" name="Oval 50"/>
              <p:cNvSpPr>
                <a:spLocks noChangeArrowheads="1"/>
              </p:cNvSpPr>
              <p:nvPr/>
            </p:nvSpPr>
            <p:spPr bwMode="auto">
              <a:xfrm flipH="1">
                <a:off x="4453"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3" name="Oval 51"/>
              <p:cNvSpPr>
                <a:spLocks noChangeArrowheads="1"/>
              </p:cNvSpPr>
              <p:nvPr/>
            </p:nvSpPr>
            <p:spPr bwMode="auto">
              <a:xfrm flipH="1">
                <a:off x="4259"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4" name="Oval 52"/>
              <p:cNvSpPr>
                <a:spLocks noChangeArrowheads="1"/>
              </p:cNvSpPr>
              <p:nvPr/>
            </p:nvSpPr>
            <p:spPr bwMode="auto">
              <a:xfrm flipH="1">
                <a:off x="4599" y="2264"/>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5" name="Oval 53"/>
              <p:cNvSpPr>
                <a:spLocks noChangeArrowheads="1"/>
              </p:cNvSpPr>
              <p:nvPr/>
            </p:nvSpPr>
            <p:spPr bwMode="auto">
              <a:xfrm flipH="1">
                <a:off x="4550"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6" name="Oval 54"/>
              <p:cNvSpPr>
                <a:spLocks noChangeArrowheads="1"/>
              </p:cNvSpPr>
              <p:nvPr/>
            </p:nvSpPr>
            <p:spPr bwMode="auto">
              <a:xfrm flipH="1">
                <a:off x="3968" y="217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7" name="Oval 55"/>
              <p:cNvSpPr>
                <a:spLocks noChangeArrowheads="1"/>
              </p:cNvSpPr>
              <p:nvPr/>
            </p:nvSpPr>
            <p:spPr bwMode="auto">
              <a:xfrm flipH="1">
                <a:off x="4599"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8" name="Oval 56"/>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9" name="Oval 57"/>
              <p:cNvSpPr>
                <a:spLocks noChangeArrowheads="1"/>
              </p:cNvSpPr>
              <p:nvPr/>
            </p:nvSpPr>
            <p:spPr bwMode="auto">
              <a:xfrm flipH="1">
                <a:off x="4405" y="20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0" name="Oval 58"/>
              <p:cNvSpPr>
                <a:spLocks noChangeArrowheads="1"/>
              </p:cNvSpPr>
              <p:nvPr/>
            </p:nvSpPr>
            <p:spPr bwMode="auto">
              <a:xfrm flipH="1">
                <a:off x="4550" y="20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1" name="Oval 59"/>
              <p:cNvSpPr>
                <a:spLocks noChangeArrowheads="1"/>
              </p:cNvSpPr>
              <p:nvPr/>
            </p:nvSpPr>
            <p:spPr bwMode="auto">
              <a:xfrm flipH="1">
                <a:off x="4162" y="222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2" name="Oval 60"/>
              <p:cNvSpPr>
                <a:spLocks noChangeArrowheads="1"/>
              </p:cNvSpPr>
              <p:nvPr/>
            </p:nvSpPr>
            <p:spPr bwMode="auto">
              <a:xfrm flipH="1">
                <a:off x="5104" y="188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3" name="Oval 61"/>
              <p:cNvSpPr>
                <a:spLocks noChangeArrowheads="1"/>
              </p:cNvSpPr>
              <p:nvPr/>
            </p:nvSpPr>
            <p:spPr bwMode="auto">
              <a:xfrm flipH="1">
                <a:off x="4890" y="212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4" name="Oval 62"/>
              <p:cNvSpPr>
                <a:spLocks noChangeArrowheads="1"/>
              </p:cNvSpPr>
              <p:nvPr/>
            </p:nvSpPr>
            <p:spPr bwMode="auto">
              <a:xfrm flipH="1">
                <a:off x="4599" y="231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5" name="Oval 63"/>
              <p:cNvSpPr>
                <a:spLocks noChangeArrowheads="1"/>
              </p:cNvSpPr>
              <p:nvPr/>
            </p:nvSpPr>
            <p:spPr bwMode="auto">
              <a:xfrm flipH="1">
                <a:off x="4890" y="183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6" name="Oval 64"/>
              <p:cNvSpPr>
                <a:spLocks noChangeArrowheads="1"/>
              </p:cNvSpPr>
              <p:nvPr/>
            </p:nvSpPr>
            <p:spPr bwMode="auto">
              <a:xfrm flipH="1">
                <a:off x="4259" y="169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7" name="Oval 65"/>
              <p:cNvSpPr>
                <a:spLocks noChangeArrowheads="1"/>
              </p:cNvSpPr>
              <p:nvPr/>
            </p:nvSpPr>
            <p:spPr bwMode="auto">
              <a:xfrm flipH="1">
                <a:off x="4452" y="17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8" name="Oval 66"/>
              <p:cNvSpPr>
                <a:spLocks noChangeArrowheads="1"/>
              </p:cNvSpPr>
              <p:nvPr/>
            </p:nvSpPr>
            <p:spPr bwMode="auto">
              <a:xfrm flipH="1">
                <a:off x="4744" y="176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9" name="Oval 67"/>
              <p:cNvSpPr>
                <a:spLocks noChangeArrowheads="1"/>
              </p:cNvSpPr>
              <p:nvPr/>
            </p:nvSpPr>
            <p:spPr bwMode="auto">
              <a:xfrm flipH="1">
                <a:off x="4017" y="201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0" name="Oval 68"/>
              <p:cNvSpPr>
                <a:spLocks noChangeArrowheads="1"/>
              </p:cNvSpPr>
              <p:nvPr/>
            </p:nvSpPr>
            <p:spPr bwMode="auto">
              <a:xfrm flipH="1">
                <a:off x="4647" y="209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1" name="Oval 69"/>
              <p:cNvSpPr>
                <a:spLocks noChangeArrowheads="1"/>
              </p:cNvSpPr>
              <p:nvPr/>
            </p:nvSpPr>
            <p:spPr bwMode="auto">
              <a:xfrm flipH="1">
                <a:off x="4793" y="191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2" name="Oval 70"/>
              <p:cNvSpPr>
                <a:spLocks noChangeArrowheads="1"/>
              </p:cNvSpPr>
              <p:nvPr/>
            </p:nvSpPr>
            <p:spPr bwMode="auto">
              <a:xfrm flipH="1">
                <a:off x="4550" y="2051"/>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3" name="Oval 71"/>
              <p:cNvSpPr>
                <a:spLocks noChangeArrowheads="1"/>
              </p:cNvSpPr>
              <p:nvPr/>
            </p:nvSpPr>
            <p:spPr bwMode="auto">
              <a:xfrm flipH="1">
                <a:off x="4696" y="1662"/>
                <a:ext cx="97" cy="97"/>
              </a:xfrm>
              <a:prstGeom prst="ellipse">
                <a:avLst/>
              </a:prstGeom>
              <a:solidFill>
                <a:srgbClr val="FF3300"/>
              </a:solidFill>
              <a:ln w="9525">
                <a:solidFill>
                  <a:schemeClr val="bg1"/>
                </a:solidFill>
                <a:round/>
                <a:headEnd/>
                <a:tailEnd/>
              </a:ln>
            </p:spPr>
            <p:txBody>
              <a:bodyPr wrap="none" anchor="ctr"/>
              <a:lstStyle/>
              <a:p>
                <a:endParaRPr lang="en-US"/>
              </a:p>
            </p:txBody>
          </p:sp>
        </p:grpSp>
        <p:sp>
          <p:nvSpPr>
            <p:cNvPr id="7410" name="AutoShape 72"/>
            <p:cNvSpPr>
              <a:spLocks noChangeArrowheads="1"/>
            </p:cNvSpPr>
            <p:nvPr/>
          </p:nvSpPr>
          <p:spPr bwMode="auto">
            <a:xfrm>
              <a:off x="3411" y="1635"/>
              <a:ext cx="629" cy="311"/>
            </a:xfrm>
            <a:prstGeom prst="rightArrow">
              <a:avLst>
                <a:gd name="adj1" fmla="val 50000"/>
                <a:gd name="adj2" fmla="val 50563"/>
              </a:avLst>
            </a:prstGeom>
            <a:gradFill rotWithShape="1">
              <a:gsLst>
                <a:gs pos="0">
                  <a:srgbClr val="FF9933"/>
                </a:gs>
                <a:gs pos="100000">
                  <a:srgbClr val="FF3300"/>
                </a:gs>
              </a:gsLst>
              <a:lin ang="0" scaled="1"/>
            </a:gradFill>
            <a:ln w="9525">
              <a:noFill/>
              <a:miter lim="800000"/>
              <a:headEnd/>
              <a:tailEnd/>
            </a:ln>
          </p:spPr>
          <p:txBody>
            <a:bodyPr wrap="none" anchor="ctr"/>
            <a:lstStyle/>
            <a:p>
              <a:endParaRPr lang="en-US"/>
            </a:p>
          </p:txBody>
        </p:sp>
        <p:sp>
          <p:nvSpPr>
            <p:cNvPr id="7411" name="Text Box 73"/>
            <p:cNvSpPr txBox="1">
              <a:spLocks noChangeArrowheads="1"/>
            </p:cNvSpPr>
            <p:nvPr/>
          </p:nvSpPr>
          <p:spPr bwMode="auto">
            <a:xfrm>
              <a:off x="3186" y="1207"/>
              <a:ext cx="977" cy="442"/>
            </a:xfrm>
            <a:prstGeom prst="rect">
              <a:avLst/>
            </a:prstGeom>
            <a:noFill/>
            <a:ln w="9525">
              <a:noFill/>
              <a:miter lim="800000"/>
              <a:headEnd/>
              <a:tailEnd/>
            </a:ln>
          </p:spPr>
          <p:txBody>
            <a:bodyPr wrap="none">
              <a:spAutoFit/>
            </a:bodyPr>
            <a:lstStyle/>
            <a:p>
              <a:r>
                <a:rPr lang="en-US" sz="2000">
                  <a:solidFill>
                    <a:schemeClr val="bg1"/>
                  </a:solidFill>
                </a:rPr>
                <a:t>data</a:t>
              </a:r>
            </a:p>
            <a:p>
              <a:r>
                <a:rPr lang="en-US" sz="2000">
                  <a:solidFill>
                    <a:schemeClr val="bg1"/>
                  </a:solidFill>
                </a:rPr>
                <a:t>organization</a:t>
              </a:r>
            </a:p>
          </p:txBody>
        </p:sp>
      </p:grpSp>
      <p:grpSp>
        <p:nvGrpSpPr>
          <p:cNvPr id="5" name="Group 74"/>
          <p:cNvGrpSpPr>
            <a:grpSpLocks/>
          </p:cNvGrpSpPr>
          <p:nvPr/>
        </p:nvGrpSpPr>
        <p:grpSpPr bwMode="auto">
          <a:xfrm>
            <a:off x="6992938" y="3044825"/>
            <a:ext cx="2149475" cy="1670050"/>
            <a:chOff x="4405" y="1918"/>
            <a:chExt cx="1354" cy="1052"/>
          </a:xfrm>
        </p:grpSpPr>
        <p:grpSp>
          <p:nvGrpSpPr>
            <p:cNvPr id="6" name="Group 75"/>
            <p:cNvGrpSpPr>
              <a:grpSpLocks/>
            </p:cNvGrpSpPr>
            <p:nvPr/>
          </p:nvGrpSpPr>
          <p:grpSpPr bwMode="auto">
            <a:xfrm>
              <a:off x="4405" y="2498"/>
              <a:ext cx="746" cy="472"/>
              <a:chOff x="4136" y="2679"/>
              <a:chExt cx="1191" cy="943"/>
            </a:xfrm>
          </p:grpSpPr>
          <p:sp>
            <p:nvSpPr>
              <p:cNvPr id="7395" name="AutoShape 76"/>
              <p:cNvSpPr>
                <a:spLocks noChangeArrowheads="1"/>
              </p:cNvSpPr>
              <p:nvPr/>
            </p:nvSpPr>
            <p:spPr bwMode="auto">
              <a:xfrm>
                <a:off x="4226" y="2955"/>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6" name="AutoShape 77"/>
              <p:cNvSpPr>
                <a:spLocks noChangeArrowheads="1"/>
              </p:cNvSpPr>
              <p:nvPr/>
            </p:nvSpPr>
            <p:spPr bwMode="auto">
              <a:xfrm>
                <a:off x="4307"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7" name="AutoShape 78"/>
              <p:cNvSpPr>
                <a:spLocks noChangeArrowheads="1"/>
              </p:cNvSpPr>
              <p:nvPr/>
            </p:nvSpPr>
            <p:spPr bwMode="auto">
              <a:xfrm>
                <a:off x="4436"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8" name="AutoShape 79"/>
              <p:cNvSpPr>
                <a:spLocks noChangeArrowheads="1"/>
              </p:cNvSpPr>
              <p:nvPr/>
            </p:nvSpPr>
            <p:spPr bwMode="auto">
              <a:xfrm>
                <a:off x="4711"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9" name="AutoShape 80"/>
              <p:cNvSpPr>
                <a:spLocks noChangeArrowheads="1"/>
              </p:cNvSpPr>
              <p:nvPr/>
            </p:nvSpPr>
            <p:spPr bwMode="auto">
              <a:xfrm>
                <a:off x="4889"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400" name="AutoShape 81"/>
              <p:cNvSpPr>
                <a:spLocks noChangeArrowheads="1"/>
              </p:cNvSpPr>
              <p:nvPr/>
            </p:nvSpPr>
            <p:spPr bwMode="auto">
              <a:xfrm>
                <a:off x="4645" y="3021"/>
                <a:ext cx="162" cy="96"/>
              </a:xfrm>
              <a:prstGeom prst="roundRect">
                <a:avLst>
                  <a:gd name="adj" fmla="val 50000"/>
                </a:avLst>
              </a:prstGeom>
              <a:solidFill>
                <a:schemeClr val="hlink"/>
              </a:solidFill>
              <a:ln w="9525">
                <a:noFill/>
                <a:round/>
                <a:headEnd/>
                <a:tailEnd/>
              </a:ln>
            </p:spPr>
            <p:txBody>
              <a:bodyPr wrap="none" anchor="ctr"/>
              <a:lstStyle/>
              <a:p>
                <a:endParaRPr lang="en-US"/>
              </a:p>
            </p:txBody>
          </p:sp>
          <p:cxnSp>
            <p:nvCxnSpPr>
              <p:cNvPr id="7401" name="AutoShape 82"/>
              <p:cNvCxnSpPr>
                <a:cxnSpLocks noChangeShapeType="1"/>
                <a:stCxn id="7395" idx="2"/>
                <a:endCxn id="7397" idx="0"/>
              </p:cNvCxnSpPr>
              <p:nvPr/>
            </p:nvCxnSpPr>
            <p:spPr bwMode="auto">
              <a:xfrm>
                <a:off x="4307" y="3051"/>
                <a:ext cx="210" cy="150"/>
              </a:xfrm>
              <a:prstGeom prst="straightConnector1">
                <a:avLst/>
              </a:prstGeom>
              <a:noFill/>
              <a:ln w="9525">
                <a:solidFill>
                  <a:schemeClr val="bg1"/>
                </a:solidFill>
                <a:round/>
                <a:headEnd/>
                <a:tailEnd/>
              </a:ln>
            </p:spPr>
          </p:cxnSp>
          <p:cxnSp>
            <p:nvCxnSpPr>
              <p:cNvPr id="7402" name="AutoShape 83"/>
              <p:cNvCxnSpPr>
                <a:cxnSpLocks noChangeShapeType="1"/>
                <a:stCxn id="7400" idx="2"/>
                <a:endCxn id="7397" idx="0"/>
              </p:cNvCxnSpPr>
              <p:nvPr/>
            </p:nvCxnSpPr>
            <p:spPr bwMode="auto">
              <a:xfrm flipH="1">
                <a:off x="4517" y="3117"/>
                <a:ext cx="209" cy="84"/>
              </a:xfrm>
              <a:prstGeom prst="straightConnector1">
                <a:avLst/>
              </a:prstGeom>
              <a:noFill/>
              <a:ln w="9525">
                <a:solidFill>
                  <a:schemeClr val="bg1"/>
                </a:solidFill>
                <a:round/>
                <a:headEnd/>
                <a:tailEnd/>
              </a:ln>
            </p:spPr>
          </p:cxnSp>
          <p:cxnSp>
            <p:nvCxnSpPr>
              <p:cNvPr id="7403" name="AutoShape 84"/>
              <p:cNvCxnSpPr>
                <a:cxnSpLocks noChangeShapeType="1"/>
                <a:stCxn id="7398" idx="0"/>
                <a:endCxn id="7397" idx="2"/>
              </p:cNvCxnSpPr>
              <p:nvPr/>
            </p:nvCxnSpPr>
            <p:spPr bwMode="auto">
              <a:xfrm flipH="1" flipV="1">
                <a:off x="4517" y="3297"/>
                <a:ext cx="275" cy="159"/>
              </a:xfrm>
              <a:prstGeom prst="straightConnector1">
                <a:avLst/>
              </a:prstGeom>
              <a:noFill/>
              <a:ln w="9525">
                <a:solidFill>
                  <a:schemeClr val="bg1"/>
                </a:solidFill>
                <a:round/>
                <a:headEnd/>
                <a:tailEnd/>
              </a:ln>
            </p:spPr>
          </p:cxnSp>
          <p:cxnSp>
            <p:nvCxnSpPr>
              <p:cNvPr id="7404" name="AutoShape 85"/>
              <p:cNvCxnSpPr>
                <a:cxnSpLocks noChangeShapeType="1"/>
                <a:stCxn id="7396" idx="0"/>
                <a:endCxn id="7395" idx="2"/>
              </p:cNvCxnSpPr>
              <p:nvPr/>
            </p:nvCxnSpPr>
            <p:spPr bwMode="auto">
              <a:xfrm flipH="1" flipV="1">
                <a:off x="4307" y="3051"/>
                <a:ext cx="81" cy="405"/>
              </a:xfrm>
              <a:prstGeom prst="straightConnector1">
                <a:avLst/>
              </a:prstGeom>
              <a:noFill/>
              <a:ln w="9525">
                <a:solidFill>
                  <a:schemeClr val="bg1"/>
                </a:solidFill>
                <a:round/>
                <a:headEnd/>
                <a:tailEnd/>
              </a:ln>
            </p:spPr>
          </p:cxnSp>
          <p:cxnSp>
            <p:nvCxnSpPr>
              <p:cNvPr id="7405" name="AutoShape 86"/>
              <p:cNvCxnSpPr>
                <a:cxnSpLocks noChangeShapeType="1"/>
                <a:stCxn id="7398" idx="0"/>
                <a:endCxn id="7400" idx="2"/>
              </p:cNvCxnSpPr>
              <p:nvPr/>
            </p:nvCxnSpPr>
            <p:spPr bwMode="auto">
              <a:xfrm flipH="1" flipV="1">
                <a:off x="4726" y="3117"/>
                <a:ext cx="66" cy="339"/>
              </a:xfrm>
              <a:prstGeom prst="straightConnector1">
                <a:avLst/>
              </a:prstGeom>
              <a:noFill/>
              <a:ln w="9525">
                <a:solidFill>
                  <a:schemeClr val="bg1"/>
                </a:solidFill>
                <a:round/>
                <a:headEnd/>
                <a:tailEnd/>
              </a:ln>
            </p:spPr>
          </p:cxnSp>
          <p:cxnSp>
            <p:nvCxnSpPr>
              <p:cNvPr id="7406" name="AutoShape 87"/>
              <p:cNvCxnSpPr>
                <a:cxnSpLocks noChangeShapeType="1"/>
                <a:stCxn id="7399" idx="0"/>
                <a:endCxn id="7400" idx="3"/>
              </p:cNvCxnSpPr>
              <p:nvPr/>
            </p:nvCxnSpPr>
            <p:spPr bwMode="auto">
              <a:xfrm flipH="1" flipV="1">
                <a:off x="4807" y="3069"/>
                <a:ext cx="163" cy="132"/>
              </a:xfrm>
              <a:prstGeom prst="straightConnector1">
                <a:avLst/>
              </a:prstGeom>
              <a:noFill/>
              <a:ln w="9525">
                <a:solidFill>
                  <a:schemeClr val="bg1"/>
                </a:solidFill>
                <a:round/>
                <a:headEnd/>
                <a:tailEnd/>
              </a:ln>
            </p:spPr>
          </p:cxnSp>
          <p:sp>
            <p:nvSpPr>
              <p:cNvPr id="7407" name="AutoShape 88"/>
              <p:cNvSpPr>
                <a:spLocks noChangeArrowheads="1"/>
              </p:cNvSpPr>
              <p:nvPr/>
            </p:nvSpPr>
            <p:spPr bwMode="auto">
              <a:xfrm>
                <a:off x="4136" y="2679"/>
                <a:ext cx="1191" cy="943"/>
              </a:xfrm>
              <a:prstGeom prst="cube">
                <a:avLst>
                  <a:gd name="adj" fmla="val 25000"/>
                </a:avLst>
              </a:prstGeom>
              <a:noFill/>
              <a:ln w="9525">
                <a:solidFill>
                  <a:schemeClr val="bg1"/>
                </a:solidFill>
                <a:miter lim="800000"/>
                <a:headEnd/>
                <a:tailEnd/>
              </a:ln>
            </p:spPr>
            <p:txBody>
              <a:bodyPr wrap="none" anchor="ctr"/>
              <a:lstStyle/>
              <a:p>
                <a:endParaRPr lang="en-US"/>
              </a:p>
            </p:txBody>
          </p:sp>
        </p:grpSp>
        <p:sp>
          <p:nvSpPr>
            <p:cNvPr id="7393" name="AutoShape 89"/>
            <p:cNvSpPr>
              <a:spLocks noChangeArrowheads="1"/>
            </p:cNvSpPr>
            <p:nvPr/>
          </p:nvSpPr>
          <p:spPr bwMode="auto">
            <a:xfrm rot="5400000">
              <a:off x="4499" y="2087"/>
              <a:ext cx="455" cy="311"/>
            </a:xfrm>
            <a:prstGeom prst="rightArrow">
              <a:avLst>
                <a:gd name="adj1" fmla="val 50000"/>
                <a:gd name="adj2" fmla="val 36576"/>
              </a:avLst>
            </a:prstGeom>
            <a:gradFill rotWithShape="1">
              <a:gsLst>
                <a:gs pos="0">
                  <a:srgbClr val="FF3300"/>
                </a:gs>
                <a:gs pos="100000">
                  <a:schemeClr val="hlink"/>
                </a:gs>
              </a:gsLst>
              <a:lin ang="0" scaled="1"/>
            </a:gradFill>
            <a:ln w="9525">
              <a:noFill/>
              <a:miter lim="800000"/>
              <a:headEnd/>
              <a:tailEnd/>
            </a:ln>
          </p:spPr>
          <p:txBody>
            <a:bodyPr wrap="none" anchor="ctr"/>
            <a:lstStyle/>
            <a:p>
              <a:endParaRPr lang="en-US"/>
            </a:p>
          </p:txBody>
        </p:sp>
        <p:sp>
          <p:nvSpPr>
            <p:cNvPr id="7394" name="Text Box 90"/>
            <p:cNvSpPr txBox="1">
              <a:spLocks noChangeArrowheads="1"/>
            </p:cNvSpPr>
            <p:nvPr/>
          </p:nvSpPr>
          <p:spPr bwMode="auto">
            <a:xfrm>
              <a:off x="4770" y="1918"/>
              <a:ext cx="989" cy="442"/>
            </a:xfrm>
            <a:prstGeom prst="rect">
              <a:avLst/>
            </a:prstGeom>
            <a:noFill/>
            <a:ln w="9525">
              <a:noFill/>
              <a:miter lim="800000"/>
              <a:headEnd/>
              <a:tailEnd/>
            </a:ln>
          </p:spPr>
          <p:txBody>
            <a:bodyPr>
              <a:spAutoFit/>
            </a:bodyPr>
            <a:lstStyle/>
            <a:p>
              <a:r>
                <a:rPr lang="en-US" sz="2000">
                  <a:solidFill>
                    <a:schemeClr val="bg1"/>
                  </a:solidFill>
                </a:rPr>
                <a:t>model development</a:t>
              </a:r>
            </a:p>
          </p:txBody>
        </p:sp>
      </p:grpSp>
      <p:grpSp>
        <p:nvGrpSpPr>
          <p:cNvPr id="7" name="Group 91"/>
          <p:cNvGrpSpPr>
            <a:grpSpLocks/>
          </p:cNvGrpSpPr>
          <p:nvPr/>
        </p:nvGrpSpPr>
        <p:grpSpPr bwMode="auto">
          <a:xfrm>
            <a:off x="6661150" y="4738688"/>
            <a:ext cx="2482850" cy="2098675"/>
            <a:chOff x="4196" y="2985"/>
            <a:chExt cx="1564" cy="1322"/>
          </a:xfrm>
        </p:grpSpPr>
        <p:grpSp>
          <p:nvGrpSpPr>
            <p:cNvPr id="8" name="Group 92"/>
            <p:cNvGrpSpPr>
              <a:grpSpLocks/>
            </p:cNvGrpSpPr>
            <p:nvPr/>
          </p:nvGrpSpPr>
          <p:grpSpPr bwMode="auto">
            <a:xfrm>
              <a:off x="4739" y="3600"/>
              <a:ext cx="464" cy="406"/>
              <a:chOff x="2745" y="3092"/>
              <a:chExt cx="464" cy="406"/>
            </a:xfrm>
          </p:grpSpPr>
          <p:sp>
            <p:nvSpPr>
              <p:cNvPr id="7367" name="AutoShape 9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68" name="AutoShape 9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9" name="AutoShape 9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0" name="AutoShape 9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1" name="AutoShape 9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2" name="AutoShape 9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3" name="AutoShape 9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74" name="AutoShape 100"/>
              <p:cNvCxnSpPr>
                <a:cxnSpLocks noChangeShapeType="1"/>
                <a:stCxn id="7368" idx="2"/>
                <a:endCxn id="7370" idx="0"/>
              </p:cNvCxnSpPr>
              <p:nvPr/>
            </p:nvCxnSpPr>
            <p:spPr bwMode="auto">
              <a:xfrm>
                <a:off x="2838" y="3214"/>
                <a:ext cx="75" cy="23"/>
              </a:xfrm>
              <a:prstGeom prst="straightConnector1">
                <a:avLst/>
              </a:prstGeom>
              <a:noFill/>
              <a:ln w="9525">
                <a:solidFill>
                  <a:schemeClr val="bg1"/>
                </a:solidFill>
                <a:round/>
                <a:headEnd/>
                <a:tailEnd/>
              </a:ln>
            </p:spPr>
          </p:cxnSp>
          <p:cxnSp>
            <p:nvCxnSpPr>
              <p:cNvPr id="7375" name="AutoShape 101"/>
              <p:cNvCxnSpPr>
                <a:cxnSpLocks noChangeShapeType="1"/>
                <a:stCxn id="7373" idx="2"/>
                <a:endCxn id="73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76" name="AutoShape 102"/>
              <p:cNvCxnSpPr>
                <a:cxnSpLocks noChangeShapeType="1"/>
                <a:stCxn id="7371" idx="0"/>
                <a:endCxn id="73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77" name="AutoShape 103"/>
              <p:cNvCxnSpPr>
                <a:cxnSpLocks noChangeShapeType="1"/>
                <a:stCxn id="7369" idx="0"/>
                <a:endCxn id="73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78" name="AutoShape 104"/>
              <p:cNvCxnSpPr>
                <a:cxnSpLocks noChangeShapeType="1"/>
                <a:stCxn id="7371" idx="0"/>
                <a:endCxn id="73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79" name="AutoShape 105"/>
              <p:cNvCxnSpPr>
                <a:cxnSpLocks noChangeShapeType="1"/>
                <a:stCxn id="7372" idx="0"/>
                <a:endCxn id="7373" idx="3"/>
              </p:cNvCxnSpPr>
              <p:nvPr/>
            </p:nvCxnSpPr>
            <p:spPr bwMode="auto">
              <a:xfrm flipV="1">
                <a:off x="3058" y="3180"/>
                <a:ext cx="0" cy="115"/>
              </a:xfrm>
              <a:prstGeom prst="straightConnector1">
                <a:avLst/>
              </a:prstGeom>
              <a:noFill/>
              <a:ln w="9525">
                <a:solidFill>
                  <a:schemeClr val="bg1"/>
                </a:solidFill>
                <a:round/>
                <a:headEnd/>
                <a:tailEnd/>
              </a:ln>
            </p:spPr>
          </p:cxnSp>
          <p:sp>
            <p:nvSpPr>
              <p:cNvPr id="7380" name="AutoShape 10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1" name="AutoShape 10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2" name="AutoShape 10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3" name="AutoShape 10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4" name="AutoShape 11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5" name="AutoShape 11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86" name="AutoShape 112"/>
              <p:cNvCxnSpPr>
                <a:cxnSpLocks noChangeShapeType="1"/>
                <a:stCxn id="7380" idx="2"/>
                <a:endCxn id="73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87" name="AutoShape 113"/>
              <p:cNvCxnSpPr>
                <a:cxnSpLocks noChangeShapeType="1"/>
                <a:stCxn id="7385" idx="2"/>
                <a:endCxn id="73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88" name="AutoShape 114"/>
              <p:cNvCxnSpPr>
                <a:cxnSpLocks noChangeShapeType="1"/>
                <a:stCxn id="7383" idx="0"/>
                <a:endCxn id="73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89" name="AutoShape 115"/>
              <p:cNvCxnSpPr>
                <a:cxnSpLocks noChangeShapeType="1"/>
                <a:stCxn id="7381" idx="0"/>
                <a:endCxn id="73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90" name="AutoShape 116"/>
              <p:cNvCxnSpPr>
                <a:cxnSpLocks noChangeShapeType="1"/>
                <a:stCxn id="7383" idx="0"/>
                <a:endCxn id="73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91" name="AutoShape 117"/>
              <p:cNvCxnSpPr>
                <a:cxnSpLocks noChangeShapeType="1"/>
                <a:stCxn id="7384" idx="0"/>
                <a:endCxn id="73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9" name="Group 118"/>
            <p:cNvGrpSpPr>
              <a:grpSpLocks/>
            </p:cNvGrpSpPr>
            <p:nvPr/>
          </p:nvGrpSpPr>
          <p:grpSpPr bwMode="auto">
            <a:xfrm>
              <a:off x="4410" y="3522"/>
              <a:ext cx="464" cy="406"/>
              <a:chOff x="2745" y="3092"/>
              <a:chExt cx="464" cy="406"/>
            </a:xfrm>
          </p:grpSpPr>
          <p:sp>
            <p:nvSpPr>
              <p:cNvPr id="7342" name="AutoShape 11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43" name="AutoShape 12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4" name="AutoShape 12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5" name="AutoShape 12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6" name="AutoShape 12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7" name="AutoShape 12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8" name="AutoShape 12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49" name="AutoShape 126"/>
              <p:cNvCxnSpPr>
                <a:cxnSpLocks noChangeShapeType="1"/>
                <a:stCxn id="7343" idx="2"/>
                <a:endCxn id="7345" idx="0"/>
              </p:cNvCxnSpPr>
              <p:nvPr/>
            </p:nvCxnSpPr>
            <p:spPr bwMode="auto">
              <a:xfrm>
                <a:off x="2838" y="3214"/>
                <a:ext cx="75" cy="23"/>
              </a:xfrm>
              <a:prstGeom prst="straightConnector1">
                <a:avLst/>
              </a:prstGeom>
              <a:noFill/>
              <a:ln w="9525">
                <a:solidFill>
                  <a:schemeClr val="bg1"/>
                </a:solidFill>
                <a:round/>
                <a:headEnd/>
                <a:tailEnd/>
              </a:ln>
            </p:spPr>
          </p:cxnSp>
          <p:cxnSp>
            <p:nvCxnSpPr>
              <p:cNvPr id="7350" name="AutoShape 127"/>
              <p:cNvCxnSpPr>
                <a:cxnSpLocks noChangeShapeType="1"/>
                <a:stCxn id="7348" idx="2"/>
                <a:endCxn id="73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51" name="AutoShape 128"/>
              <p:cNvCxnSpPr>
                <a:cxnSpLocks noChangeShapeType="1"/>
                <a:stCxn id="7346" idx="0"/>
                <a:endCxn id="73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52" name="AutoShape 129"/>
              <p:cNvCxnSpPr>
                <a:cxnSpLocks noChangeShapeType="1"/>
                <a:stCxn id="7344" idx="0"/>
                <a:endCxn id="73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53" name="AutoShape 130"/>
              <p:cNvCxnSpPr>
                <a:cxnSpLocks noChangeShapeType="1"/>
                <a:stCxn id="7346" idx="0"/>
                <a:endCxn id="73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54" name="AutoShape 131"/>
              <p:cNvCxnSpPr>
                <a:cxnSpLocks noChangeShapeType="1"/>
                <a:stCxn id="7347" idx="0"/>
                <a:endCxn id="7348" idx="3"/>
              </p:cNvCxnSpPr>
              <p:nvPr/>
            </p:nvCxnSpPr>
            <p:spPr bwMode="auto">
              <a:xfrm flipV="1">
                <a:off x="3058" y="3180"/>
                <a:ext cx="0" cy="115"/>
              </a:xfrm>
              <a:prstGeom prst="straightConnector1">
                <a:avLst/>
              </a:prstGeom>
              <a:noFill/>
              <a:ln w="9525">
                <a:solidFill>
                  <a:schemeClr val="bg1"/>
                </a:solidFill>
                <a:round/>
                <a:headEnd/>
                <a:tailEnd/>
              </a:ln>
            </p:spPr>
          </p:cxnSp>
          <p:sp>
            <p:nvSpPr>
              <p:cNvPr id="7355" name="AutoShape 13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6" name="AutoShape 13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7" name="AutoShape 13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8" name="AutoShape 13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9" name="AutoShape 13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0" name="AutoShape 13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61" name="AutoShape 138"/>
              <p:cNvCxnSpPr>
                <a:cxnSpLocks noChangeShapeType="1"/>
                <a:stCxn id="7355" idx="2"/>
                <a:endCxn id="73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62" name="AutoShape 139"/>
              <p:cNvCxnSpPr>
                <a:cxnSpLocks noChangeShapeType="1"/>
                <a:stCxn id="7360" idx="2"/>
                <a:endCxn id="73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63" name="AutoShape 140"/>
              <p:cNvCxnSpPr>
                <a:cxnSpLocks noChangeShapeType="1"/>
                <a:stCxn id="7358" idx="0"/>
                <a:endCxn id="73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64" name="AutoShape 141"/>
              <p:cNvCxnSpPr>
                <a:cxnSpLocks noChangeShapeType="1"/>
                <a:stCxn id="7356" idx="0"/>
                <a:endCxn id="73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65" name="AutoShape 142"/>
              <p:cNvCxnSpPr>
                <a:cxnSpLocks noChangeShapeType="1"/>
                <a:stCxn id="7358" idx="0"/>
                <a:endCxn id="73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66" name="AutoShape 143"/>
              <p:cNvCxnSpPr>
                <a:cxnSpLocks noChangeShapeType="1"/>
                <a:stCxn id="7359" idx="0"/>
                <a:endCxn id="73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0" name="Group 144"/>
            <p:cNvGrpSpPr>
              <a:grpSpLocks/>
            </p:cNvGrpSpPr>
            <p:nvPr/>
          </p:nvGrpSpPr>
          <p:grpSpPr bwMode="auto">
            <a:xfrm>
              <a:off x="4507" y="3619"/>
              <a:ext cx="464" cy="387"/>
              <a:chOff x="2745" y="3092"/>
              <a:chExt cx="464" cy="406"/>
            </a:xfrm>
          </p:grpSpPr>
          <p:sp>
            <p:nvSpPr>
              <p:cNvPr id="7317" name="AutoShape 145"/>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18" name="AutoShape 146"/>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9" name="AutoShape 147"/>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0" name="AutoShape 148"/>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1" name="AutoShape 149"/>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2" name="AutoShape 150"/>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3" name="AutoShape 151"/>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24" name="AutoShape 152"/>
              <p:cNvCxnSpPr>
                <a:cxnSpLocks noChangeShapeType="1"/>
                <a:stCxn id="7318" idx="2"/>
                <a:endCxn id="7320" idx="0"/>
              </p:cNvCxnSpPr>
              <p:nvPr/>
            </p:nvCxnSpPr>
            <p:spPr bwMode="auto">
              <a:xfrm>
                <a:off x="2838" y="3214"/>
                <a:ext cx="75" cy="23"/>
              </a:xfrm>
              <a:prstGeom prst="straightConnector1">
                <a:avLst/>
              </a:prstGeom>
              <a:noFill/>
              <a:ln w="9525">
                <a:solidFill>
                  <a:schemeClr val="bg1"/>
                </a:solidFill>
                <a:round/>
                <a:headEnd/>
                <a:tailEnd/>
              </a:ln>
            </p:spPr>
          </p:cxnSp>
          <p:cxnSp>
            <p:nvCxnSpPr>
              <p:cNvPr id="7325" name="AutoShape 153"/>
              <p:cNvCxnSpPr>
                <a:cxnSpLocks noChangeShapeType="1"/>
                <a:stCxn id="7323" idx="2"/>
                <a:endCxn id="73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26" name="AutoShape 154"/>
              <p:cNvCxnSpPr>
                <a:cxnSpLocks noChangeShapeType="1"/>
                <a:stCxn id="7321" idx="0"/>
                <a:endCxn id="73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27" name="AutoShape 155"/>
              <p:cNvCxnSpPr>
                <a:cxnSpLocks noChangeShapeType="1"/>
                <a:stCxn id="7319" idx="0"/>
                <a:endCxn id="73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28" name="AutoShape 156"/>
              <p:cNvCxnSpPr>
                <a:cxnSpLocks noChangeShapeType="1"/>
                <a:stCxn id="7321" idx="0"/>
                <a:endCxn id="73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29" name="AutoShape 157"/>
              <p:cNvCxnSpPr>
                <a:cxnSpLocks noChangeShapeType="1"/>
                <a:stCxn id="7322" idx="0"/>
                <a:endCxn id="7323" idx="3"/>
              </p:cNvCxnSpPr>
              <p:nvPr/>
            </p:nvCxnSpPr>
            <p:spPr bwMode="auto">
              <a:xfrm flipV="1">
                <a:off x="3058" y="3180"/>
                <a:ext cx="0" cy="115"/>
              </a:xfrm>
              <a:prstGeom prst="straightConnector1">
                <a:avLst/>
              </a:prstGeom>
              <a:noFill/>
              <a:ln w="9525">
                <a:solidFill>
                  <a:schemeClr val="bg1"/>
                </a:solidFill>
                <a:round/>
                <a:headEnd/>
                <a:tailEnd/>
              </a:ln>
            </p:spPr>
          </p:cxnSp>
          <p:sp>
            <p:nvSpPr>
              <p:cNvPr id="7330" name="AutoShape 158"/>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1" name="AutoShape 159"/>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2" name="AutoShape 160"/>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3" name="AutoShape 161"/>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4" name="AutoShape 162"/>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5" name="AutoShape 163"/>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36" name="AutoShape 164"/>
              <p:cNvCxnSpPr>
                <a:cxnSpLocks noChangeShapeType="1"/>
                <a:stCxn id="7330" idx="2"/>
                <a:endCxn id="73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37" name="AutoShape 165"/>
              <p:cNvCxnSpPr>
                <a:cxnSpLocks noChangeShapeType="1"/>
                <a:stCxn id="7335" idx="2"/>
                <a:endCxn id="73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38" name="AutoShape 166"/>
              <p:cNvCxnSpPr>
                <a:cxnSpLocks noChangeShapeType="1"/>
                <a:stCxn id="7333" idx="0"/>
                <a:endCxn id="73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39" name="AutoShape 167"/>
              <p:cNvCxnSpPr>
                <a:cxnSpLocks noChangeShapeType="1"/>
                <a:stCxn id="7331" idx="0"/>
                <a:endCxn id="73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40" name="AutoShape 168"/>
              <p:cNvCxnSpPr>
                <a:cxnSpLocks noChangeShapeType="1"/>
                <a:stCxn id="7333" idx="0"/>
                <a:endCxn id="73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41" name="AutoShape 169"/>
              <p:cNvCxnSpPr>
                <a:cxnSpLocks noChangeShapeType="1"/>
                <a:stCxn id="7334" idx="0"/>
                <a:endCxn id="733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1" name="Group 170"/>
            <p:cNvGrpSpPr>
              <a:grpSpLocks/>
            </p:cNvGrpSpPr>
            <p:nvPr/>
          </p:nvGrpSpPr>
          <p:grpSpPr bwMode="auto">
            <a:xfrm>
              <a:off x="4196" y="3750"/>
              <a:ext cx="464" cy="406"/>
              <a:chOff x="2745" y="3092"/>
              <a:chExt cx="464" cy="406"/>
            </a:xfrm>
          </p:grpSpPr>
          <p:sp>
            <p:nvSpPr>
              <p:cNvPr id="7292" name="AutoShape 171"/>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93" name="AutoShape 172"/>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4" name="AutoShape 173"/>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5" name="AutoShape 174"/>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6" name="AutoShape 175"/>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7" name="AutoShape 176"/>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8" name="AutoShape 177"/>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99" name="AutoShape 178"/>
              <p:cNvCxnSpPr>
                <a:cxnSpLocks noChangeShapeType="1"/>
                <a:stCxn id="7293" idx="2"/>
                <a:endCxn id="7295" idx="0"/>
              </p:cNvCxnSpPr>
              <p:nvPr/>
            </p:nvCxnSpPr>
            <p:spPr bwMode="auto">
              <a:xfrm>
                <a:off x="2838" y="3214"/>
                <a:ext cx="75" cy="23"/>
              </a:xfrm>
              <a:prstGeom prst="straightConnector1">
                <a:avLst/>
              </a:prstGeom>
              <a:noFill/>
              <a:ln w="9525">
                <a:solidFill>
                  <a:schemeClr val="bg1"/>
                </a:solidFill>
                <a:round/>
                <a:headEnd/>
                <a:tailEnd/>
              </a:ln>
            </p:spPr>
          </p:cxnSp>
          <p:cxnSp>
            <p:nvCxnSpPr>
              <p:cNvPr id="7300" name="AutoShape 179"/>
              <p:cNvCxnSpPr>
                <a:cxnSpLocks noChangeShapeType="1"/>
                <a:stCxn id="7298" idx="2"/>
                <a:endCxn id="729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01" name="AutoShape 180"/>
              <p:cNvCxnSpPr>
                <a:cxnSpLocks noChangeShapeType="1"/>
                <a:stCxn id="7296" idx="0"/>
                <a:endCxn id="729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02" name="AutoShape 181"/>
              <p:cNvCxnSpPr>
                <a:cxnSpLocks noChangeShapeType="1"/>
                <a:stCxn id="7294" idx="0"/>
                <a:endCxn id="729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03" name="AutoShape 182"/>
              <p:cNvCxnSpPr>
                <a:cxnSpLocks noChangeShapeType="1"/>
                <a:stCxn id="7296" idx="0"/>
                <a:endCxn id="729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04" name="AutoShape 183"/>
              <p:cNvCxnSpPr>
                <a:cxnSpLocks noChangeShapeType="1"/>
                <a:stCxn id="7297" idx="0"/>
                <a:endCxn id="7298" idx="3"/>
              </p:cNvCxnSpPr>
              <p:nvPr/>
            </p:nvCxnSpPr>
            <p:spPr bwMode="auto">
              <a:xfrm flipV="1">
                <a:off x="3058" y="3180"/>
                <a:ext cx="0" cy="115"/>
              </a:xfrm>
              <a:prstGeom prst="straightConnector1">
                <a:avLst/>
              </a:prstGeom>
              <a:noFill/>
              <a:ln w="9525">
                <a:solidFill>
                  <a:schemeClr val="bg1"/>
                </a:solidFill>
                <a:round/>
                <a:headEnd/>
                <a:tailEnd/>
              </a:ln>
            </p:spPr>
          </p:cxnSp>
          <p:sp>
            <p:nvSpPr>
              <p:cNvPr id="7305" name="AutoShape 184"/>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6" name="AutoShape 185"/>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7" name="AutoShape 186"/>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8" name="AutoShape 187"/>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9" name="AutoShape 188"/>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0" name="AutoShape 189"/>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11" name="AutoShape 190"/>
              <p:cNvCxnSpPr>
                <a:cxnSpLocks noChangeShapeType="1"/>
                <a:stCxn id="7305" idx="2"/>
                <a:endCxn id="730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12" name="AutoShape 191"/>
              <p:cNvCxnSpPr>
                <a:cxnSpLocks noChangeShapeType="1"/>
                <a:stCxn id="7310" idx="2"/>
                <a:endCxn id="730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13" name="AutoShape 192"/>
              <p:cNvCxnSpPr>
                <a:cxnSpLocks noChangeShapeType="1"/>
                <a:stCxn id="7308" idx="0"/>
                <a:endCxn id="730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14" name="AutoShape 193"/>
              <p:cNvCxnSpPr>
                <a:cxnSpLocks noChangeShapeType="1"/>
                <a:stCxn id="7306" idx="0"/>
                <a:endCxn id="730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15" name="AutoShape 194"/>
              <p:cNvCxnSpPr>
                <a:cxnSpLocks noChangeShapeType="1"/>
                <a:stCxn id="7308" idx="0"/>
                <a:endCxn id="731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16" name="AutoShape 195"/>
              <p:cNvCxnSpPr>
                <a:cxnSpLocks noChangeShapeType="1"/>
                <a:stCxn id="7309" idx="0"/>
                <a:endCxn id="731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2" name="Group 196"/>
            <p:cNvGrpSpPr>
              <a:grpSpLocks/>
            </p:cNvGrpSpPr>
            <p:nvPr/>
          </p:nvGrpSpPr>
          <p:grpSpPr bwMode="auto">
            <a:xfrm>
              <a:off x="4464" y="3563"/>
              <a:ext cx="464" cy="406"/>
              <a:chOff x="2745" y="3092"/>
              <a:chExt cx="464" cy="406"/>
            </a:xfrm>
          </p:grpSpPr>
          <p:sp>
            <p:nvSpPr>
              <p:cNvPr id="7267" name="AutoShape 197"/>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68" name="AutoShape 198"/>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9" name="AutoShape 199"/>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0" name="AutoShape 200"/>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1" name="AutoShape 201"/>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2" name="AutoShape 202"/>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3" name="AutoShape 203"/>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74" name="AutoShape 204"/>
              <p:cNvCxnSpPr>
                <a:cxnSpLocks noChangeShapeType="1"/>
                <a:stCxn id="7268" idx="2"/>
                <a:endCxn id="7270" idx="0"/>
              </p:cNvCxnSpPr>
              <p:nvPr/>
            </p:nvCxnSpPr>
            <p:spPr bwMode="auto">
              <a:xfrm>
                <a:off x="2838" y="3214"/>
                <a:ext cx="75" cy="23"/>
              </a:xfrm>
              <a:prstGeom prst="straightConnector1">
                <a:avLst/>
              </a:prstGeom>
              <a:noFill/>
              <a:ln w="9525">
                <a:solidFill>
                  <a:schemeClr val="bg1"/>
                </a:solidFill>
                <a:round/>
                <a:headEnd/>
                <a:tailEnd/>
              </a:ln>
            </p:spPr>
          </p:cxnSp>
          <p:cxnSp>
            <p:nvCxnSpPr>
              <p:cNvPr id="7275" name="AutoShape 205"/>
              <p:cNvCxnSpPr>
                <a:cxnSpLocks noChangeShapeType="1"/>
                <a:stCxn id="7273" idx="2"/>
                <a:endCxn id="72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76" name="AutoShape 206"/>
              <p:cNvCxnSpPr>
                <a:cxnSpLocks noChangeShapeType="1"/>
                <a:stCxn id="7271" idx="0"/>
                <a:endCxn id="72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77" name="AutoShape 207"/>
              <p:cNvCxnSpPr>
                <a:cxnSpLocks noChangeShapeType="1"/>
                <a:stCxn id="7269" idx="0"/>
                <a:endCxn id="72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78" name="AutoShape 208"/>
              <p:cNvCxnSpPr>
                <a:cxnSpLocks noChangeShapeType="1"/>
                <a:stCxn id="7271" idx="0"/>
                <a:endCxn id="72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79" name="AutoShape 209"/>
              <p:cNvCxnSpPr>
                <a:cxnSpLocks noChangeShapeType="1"/>
                <a:stCxn id="7272" idx="0"/>
                <a:endCxn id="7273" idx="3"/>
              </p:cNvCxnSpPr>
              <p:nvPr/>
            </p:nvCxnSpPr>
            <p:spPr bwMode="auto">
              <a:xfrm flipV="1">
                <a:off x="3058" y="3180"/>
                <a:ext cx="0" cy="115"/>
              </a:xfrm>
              <a:prstGeom prst="straightConnector1">
                <a:avLst/>
              </a:prstGeom>
              <a:noFill/>
              <a:ln w="9525">
                <a:solidFill>
                  <a:schemeClr val="bg1"/>
                </a:solidFill>
                <a:round/>
                <a:headEnd/>
                <a:tailEnd/>
              </a:ln>
            </p:spPr>
          </p:cxnSp>
          <p:sp>
            <p:nvSpPr>
              <p:cNvPr id="7280" name="AutoShape 210"/>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1" name="AutoShape 211"/>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2" name="AutoShape 212"/>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3" name="AutoShape 213"/>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4" name="AutoShape 214"/>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5" name="AutoShape 215"/>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86" name="AutoShape 216"/>
              <p:cNvCxnSpPr>
                <a:cxnSpLocks noChangeShapeType="1"/>
                <a:stCxn id="7280" idx="2"/>
                <a:endCxn id="72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87" name="AutoShape 217"/>
              <p:cNvCxnSpPr>
                <a:cxnSpLocks noChangeShapeType="1"/>
                <a:stCxn id="7285" idx="2"/>
                <a:endCxn id="72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88" name="AutoShape 218"/>
              <p:cNvCxnSpPr>
                <a:cxnSpLocks noChangeShapeType="1"/>
                <a:stCxn id="7283" idx="0"/>
                <a:endCxn id="72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89" name="AutoShape 219"/>
              <p:cNvCxnSpPr>
                <a:cxnSpLocks noChangeShapeType="1"/>
                <a:stCxn id="7281" idx="0"/>
                <a:endCxn id="72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90" name="AutoShape 220"/>
              <p:cNvCxnSpPr>
                <a:cxnSpLocks noChangeShapeType="1"/>
                <a:stCxn id="7283" idx="0"/>
                <a:endCxn id="72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91" name="AutoShape 221"/>
              <p:cNvCxnSpPr>
                <a:cxnSpLocks noChangeShapeType="1"/>
                <a:stCxn id="7284" idx="0"/>
                <a:endCxn id="72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3" name="Group 222"/>
            <p:cNvGrpSpPr>
              <a:grpSpLocks/>
            </p:cNvGrpSpPr>
            <p:nvPr/>
          </p:nvGrpSpPr>
          <p:grpSpPr bwMode="auto">
            <a:xfrm>
              <a:off x="4761" y="3768"/>
              <a:ext cx="464" cy="406"/>
              <a:chOff x="2745" y="3092"/>
              <a:chExt cx="464" cy="406"/>
            </a:xfrm>
          </p:grpSpPr>
          <p:sp>
            <p:nvSpPr>
              <p:cNvPr id="7242" name="AutoShape 22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43" name="AutoShape 22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4" name="AutoShape 22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5" name="AutoShape 22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6" name="AutoShape 22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7" name="AutoShape 22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8" name="AutoShape 22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49" name="AutoShape 230"/>
              <p:cNvCxnSpPr>
                <a:cxnSpLocks noChangeShapeType="1"/>
                <a:stCxn id="7243" idx="2"/>
                <a:endCxn id="7245" idx="0"/>
              </p:cNvCxnSpPr>
              <p:nvPr/>
            </p:nvCxnSpPr>
            <p:spPr bwMode="auto">
              <a:xfrm>
                <a:off x="2838" y="3214"/>
                <a:ext cx="75" cy="23"/>
              </a:xfrm>
              <a:prstGeom prst="straightConnector1">
                <a:avLst/>
              </a:prstGeom>
              <a:noFill/>
              <a:ln w="9525">
                <a:solidFill>
                  <a:schemeClr val="bg1"/>
                </a:solidFill>
                <a:round/>
                <a:headEnd/>
                <a:tailEnd/>
              </a:ln>
            </p:spPr>
          </p:cxnSp>
          <p:cxnSp>
            <p:nvCxnSpPr>
              <p:cNvPr id="7250" name="AutoShape 231"/>
              <p:cNvCxnSpPr>
                <a:cxnSpLocks noChangeShapeType="1"/>
                <a:stCxn id="7248" idx="2"/>
                <a:endCxn id="72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51" name="AutoShape 232"/>
              <p:cNvCxnSpPr>
                <a:cxnSpLocks noChangeShapeType="1"/>
                <a:stCxn id="7246" idx="0"/>
                <a:endCxn id="72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52" name="AutoShape 233"/>
              <p:cNvCxnSpPr>
                <a:cxnSpLocks noChangeShapeType="1"/>
                <a:stCxn id="7244" idx="0"/>
                <a:endCxn id="72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53" name="AutoShape 234"/>
              <p:cNvCxnSpPr>
                <a:cxnSpLocks noChangeShapeType="1"/>
                <a:stCxn id="7246" idx="0"/>
                <a:endCxn id="72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54" name="AutoShape 235"/>
              <p:cNvCxnSpPr>
                <a:cxnSpLocks noChangeShapeType="1"/>
                <a:stCxn id="7247" idx="0"/>
                <a:endCxn id="7248" idx="3"/>
              </p:cNvCxnSpPr>
              <p:nvPr/>
            </p:nvCxnSpPr>
            <p:spPr bwMode="auto">
              <a:xfrm flipV="1">
                <a:off x="3058" y="3180"/>
                <a:ext cx="0" cy="115"/>
              </a:xfrm>
              <a:prstGeom prst="straightConnector1">
                <a:avLst/>
              </a:prstGeom>
              <a:noFill/>
              <a:ln w="9525">
                <a:solidFill>
                  <a:schemeClr val="bg1"/>
                </a:solidFill>
                <a:round/>
                <a:headEnd/>
                <a:tailEnd/>
              </a:ln>
            </p:spPr>
          </p:cxnSp>
          <p:sp>
            <p:nvSpPr>
              <p:cNvPr id="7255" name="AutoShape 23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6" name="AutoShape 23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7" name="AutoShape 23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8" name="AutoShape 23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9" name="AutoShape 24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0" name="AutoShape 24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61" name="AutoShape 242"/>
              <p:cNvCxnSpPr>
                <a:cxnSpLocks noChangeShapeType="1"/>
                <a:stCxn id="7255" idx="2"/>
                <a:endCxn id="72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62" name="AutoShape 243"/>
              <p:cNvCxnSpPr>
                <a:cxnSpLocks noChangeShapeType="1"/>
                <a:stCxn id="7260" idx="2"/>
                <a:endCxn id="72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63" name="AutoShape 244"/>
              <p:cNvCxnSpPr>
                <a:cxnSpLocks noChangeShapeType="1"/>
                <a:stCxn id="7258" idx="0"/>
                <a:endCxn id="72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64" name="AutoShape 245"/>
              <p:cNvCxnSpPr>
                <a:cxnSpLocks noChangeShapeType="1"/>
                <a:stCxn id="7256" idx="0"/>
                <a:endCxn id="72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65" name="AutoShape 246"/>
              <p:cNvCxnSpPr>
                <a:cxnSpLocks noChangeShapeType="1"/>
                <a:stCxn id="7258" idx="0"/>
                <a:endCxn id="72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66" name="AutoShape 247"/>
              <p:cNvCxnSpPr>
                <a:cxnSpLocks noChangeShapeType="1"/>
                <a:stCxn id="7259" idx="0"/>
                <a:endCxn id="72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4" name="Group 248"/>
            <p:cNvGrpSpPr>
              <a:grpSpLocks/>
            </p:cNvGrpSpPr>
            <p:nvPr/>
          </p:nvGrpSpPr>
          <p:grpSpPr bwMode="auto">
            <a:xfrm>
              <a:off x="4475" y="3901"/>
              <a:ext cx="464" cy="406"/>
              <a:chOff x="2745" y="3092"/>
              <a:chExt cx="464" cy="406"/>
            </a:xfrm>
          </p:grpSpPr>
          <p:sp>
            <p:nvSpPr>
              <p:cNvPr id="7217" name="AutoShape 24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18" name="AutoShape 25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19" name="AutoShape 25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0" name="AutoShape 25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1" name="AutoShape 25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2" name="AutoShape 25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3" name="AutoShape 25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24" name="AutoShape 256"/>
              <p:cNvCxnSpPr>
                <a:cxnSpLocks noChangeShapeType="1"/>
                <a:stCxn id="7218" idx="2"/>
                <a:endCxn id="7220" idx="0"/>
              </p:cNvCxnSpPr>
              <p:nvPr/>
            </p:nvCxnSpPr>
            <p:spPr bwMode="auto">
              <a:xfrm>
                <a:off x="2838" y="3214"/>
                <a:ext cx="75" cy="23"/>
              </a:xfrm>
              <a:prstGeom prst="straightConnector1">
                <a:avLst/>
              </a:prstGeom>
              <a:noFill/>
              <a:ln w="9525">
                <a:solidFill>
                  <a:schemeClr val="bg1"/>
                </a:solidFill>
                <a:round/>
                <a:headEnd/>
                <a:tailEnd/>
              </a:ln>
            </p:spPr>
          </p:cxnSp>
          <p:cxnSp>
            <p:nvCxnSpPr>
              <p:cNvPr id="7225" name="AutoShape 257"/>
              <p:cNvCxnSpPr>
                <a:cxnSpLocks noChangeShapeType="1"/>
                <a:stCxn id="7223" idx="2"/>
                <a:endCxn id="72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26" name="AutoShape 258"/>
              <p:cNvCxnSpPr>
                <a:cxnSpLocks noChangeShapeType="1"/>
                <a:stCxn id="7221" idx="0"/>
                <a:endCxn id="72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27" name="AutoShape 259"/>
              <p:cNvCxnSpPr>
                <a:cxnSpLocks noChangeShapeType="1"/>
                <a:stCxn id="7219" idx="0"/>
                <a:endCxn id="72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28" name="AutoShape 260"/>
              <p:cNvCxnSpPr>
                <a:cxnSpLocks noChangeShapeType="1"/>
                <a:stCxn id="7221" idx="0"/>
                <a:endCxn id="72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29" name="AutoShape 261"/>
              <p:cNvCxnSpPr>
                <a:cxnSpLocks noChangeShapeType="1"/>
                <a:stCxn id="7222" idx="0"/>
                <a:endCxn id="7223" idx="3"/>
              </p:cNvCxnSpPr>
              <p:nvPr/>
            </p:nvCxnSpPr>
            <p:spPr bwMode="auto">
              <a:xfrm flipV="1">
                <a:off x="3058" y="3180"/>
                <a:ext cx="0" cy="115"/>
              </a:xfrm>
              <a:prstGeom prst="straightConnector1">
                <a:avLst/>
              </a:prstGeom>
              <a:noFill/>
              <a:ln w="9525">
                <a:solidFill>
                  <a:schemeClr val="bg1"/>
                </a:solidFill>
                <a:round/>
                <a:headEnd/>
                <a:tailEnd/>
              </a:ln>
            </p:spPr>
          </p:cxnSp>
          <p:sp>
            <p:nvSpPr>
              <p:cNvPr id="7230" name="AutoShape 26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1" name="AutoShape 26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2" name="AutoShape 26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3" name="AutoShape 26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4" name="AutoShape 26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5" name="AutoShape 26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36" name="AutoShape 268"/>
              <p:cNvCxnSpPr>
                <a:cxnSpLocks noChangeShapeType="1"/>
                <a:stCxn id="7230" idx="2"/>
                <a:endCxn id="72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37" name="AutoShape 269"/>
              <p:cNvCxnSpPr>
                <a:cxnSpLocks noChangeShapeType="1"/>
                <a:stCxn id="7235" idx="2"/>
                <a:endCxn id="72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38" name="AutoShape 270"/>
              <p:cNvCxnSpPr>
                <a:cxnSpLocks noChangeShapeType="1"/>
                <a:stCxn id="7233" idx="0"/>
                <a:endCxn id="72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39" name="AutoShape 271"/>
              <p:cNvCxnSpPr>
                <a:cxnSpLocks noChangeShapeType="1"/>
                <a:stCxn id="7231" idx="0"/>
                <a:endCxn id="72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40" name="AutoShape 272"/>
              <p:cNvCxnSpPr>
                <a:cxnSpLocks noChangeShapeType="1"/>
                <a:stCxn id="7233" idx="0"/>
                <a:endCxn id="72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41" name="AutoShape 273"/>
              <p:cNvCxnSpPr>
                <a:cxnSpLocks noChangeShapeType="1"/>
                <a:stCxn id="7234" idx="0"/>
                <a:endCxn id="7235" idx="3"/>
              </p:cNvCxnSpPr>
              <p:nvPr/>
            </p:nvCxnSpPr>
            <p:spPr bwMode="auto">
              <a:xfrm flipV="1">
                <a:off x="3128" y="3235"/>
                <a:ext cx="0" cy="103"/>
              </a:xfrm>
              <a:prstGeom prst="straightConnector1">
                <a:avLst/>
              </a:prstGeom>
              <a:noFill/>
              <a:ln w="9525">
                <a:solidFill>
                  <a:schemeClr val="bg1"/>
                </a:solidFill>
                <a:round/>
                <a:headEnd/>
                <a:tailEnd/>
              </a:ln>
            </p:spPr>
          </p:cxnSp>
        </p:grpSp>
        <p:sp>
          <p:nvSpPr>
            <p:cNvPr id="7213" name="AutoShape 274"/>
            <p:cNvSpPr>
              <a:spLocks noChangeArrowheads="1"/>
            </p:cNvSpPr>
            <p:nvPr/>
          </p:nvSpPr>
          <p:spPr bwMode="auto">
            <a:xfrm rot="5400000">
              <a:off x="4872" y="3086"/>
              <a:ext cx="462" cy="311"/>
            </a:xfrm>
            <a:prstGeom prst="rightArrow">
              <a:avLst>
                <a:gd name="adj1" fmla="val 50000"/>
                <a:gd name="adj2" fmla="val 37138"/>
              </a:avLst>
            </a:prstGeom>
            <a:gradFill rotWithShape="1">
              <a:gsLst>
                <a:gs pos="0">
                  <a:schemeClr val="hlink"/>
                </a:gs>
                <a:gs pos="100000">
                  <a:srgbClr val="FFFF99"/>
                </a:gs>
              </a:gsLst>
              <a:lin ang="0" scaled="1"/>
            </a:gradFill>
            <a:ln w="9525">
              <a:noFill/>
              <a:miter lim="800000"/>
              <a:headEnd/>
              <a:tailEnd/>
            </a:ln>
          </p:spPr>
          <p:txBody>
            <a:bodyPr wrap="none" anchor="ctr"/>
            <a:lstStyle/>
            <a:p>
              <a:r>
                <a:rPr lang="en-US" sz="2000"/>
                <a:t>use</a:t>
              </a:r>
            </a:p>
          </p:txBody>
        </p:sp>
        <p:sp>
          <p:nvSpPr>
            <p:cNvPr id="7214" name="AutoShape 275"/>
            <p:cNvSpPr>
              <a:spLocks noChangeArrowheads="1"/>
            </p:cNvSpPr>
            <p:nvPr/>
          </p:nvSpPr>
          <p:spPr bwMode="auto">
            <a:xfrm rot="-5400000">
              <a:off x="4258" y="3060"/>
              <a:ext cx="462" cy="311"/>
            </a:xfrm>
            <a:prstGeom prst="rightArrow">
              <a:avLst>
                <a:gd name="adj1" fmla="val 50000"/>
                <a:gd name="adj2" fmla="val 37138"/>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add</a:t>
              </a:r>
            </a:p>
          </p:txBody>
        </p:sp>
        <p:sp>
          <p:nvSpPr>
            <p:cNvPr id="7215" name="Text Box 276"/>
            <p:cNvSpPr txBox="1">
              <a:spLocks noChangeArrowheads="1"/>
            </p:cNvSpPr>
            <p:nvPr/>
          </p:nvSpPr>
          <p:spPr bwMode="auto">
            <a:xfrm>
              <a:off x="5156" y="3413"/>
              <a:ext cx="604" cy="404"/>
            </a:xfrm>
            <a:prstGeom prst="rect">
              <a:avLst/>
            </a:prstGeom>
            <a:noFill/>
            <a:ln w="9525">
              <a:noFill/>
              <a:miter lim="800000"/>
              <a:headEnd/>
              <a:tailEnd/>
            </a:ln>
          </p:spPr>
          <p:txBody>
            <a:bodyPr wrap="none">
              <a:spAutoFit/>
            </a:bodyPr>
            <a:lstStyle/>
            <a:p>
              <a:r>
                <a:rPr lang="en-US" sz="1800">
                  <a:solidFill>
                    <a:srgbClr val="FFFF99"/>
                  </a:solidFill>
                </a:rPr>
                <a:t>Generic</a:t>
              </a:r>
            </a:p>
            <a:p>
              <a:r>
                <a:rPr lang="en-US" sz="1800">
                  <a:solidFill>
                    <a:srgbClr val="FFFF99"/>
                  </a:solidFill>
                </a:rPr>
                <a:t>beliefs</a:t>
              </a:r>
            </a:p>
          </p:txBody>
        </p:sp>
        <p:sp>
          <p:nvSpPr>
            <p:cNvPr id="7216" name="AutoShape 277"/>
            <p:cNvSpPr>
              <a:spLocks noChangeArrowheads="1"/>
            </p:cNvSpPr>
            <p:nvPr/>
          </p:nvSpPr>
          <p:spPr bwMode="auto">
            <a:xfrm rot="-5400000">
              <a:off x="4560" y="3070"/>
              <a:ext cx="481" cy="311"/>
            </a:xfrm>
            <a:prstGeom prst="leftRightArrow">
              <a:avLst>
                <a:gd name="adj1" fmla="val 49843"/>
                <a:gd name="adj2" fmla="val 35895"/>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verify</a:t>
              </a:r>
            </a:p>
          </p:txBody>
        </p:sp>
      </p:grpSp>
      <p:sp>
        <p:nvSpPr>
          <p:cNvPr id="7205" name="AutoShape 280"/>
          <p:cNvSpPr>
            <a:spLocks noChangeArrowheads="1"/>
          </p:cNvSpPr>
          <p:nvPr/>
        </p:nvSpPr>
        <p:spPr bwMode="auto">
          <a:xfrm rot="10800000">
            <a:off x="3849688" y="4165600"/>
            <a:ext cx="2187575" cy="493713"/>
          </a:xfrm>
          <a:prstGeom prst="rightArrow">
            <a:avLst>
              <a:gd name="adj1" fmla="val 46630"/>
              <a:gd name="adj2" fmla="val 57245"/>
            </a:avLst>
          </a:prstGeom>
          <a:gradFill rotWithShape="1">
            <a:gsLst>
              <a:gs pos="0">
                <a:schemeClr val="hlink"/>
              </a:gs>
              <a:gs pos="100000">
                <a:srgbClr val="000066"/>
              </a:gs>
            </a:gsLst>
            <a:lin ang="0" scaled="1"/>
          </a:gradFill>
          <a:ln w="9525">
            <a:noFill/>
            <a:miter lim="800000"/>
            <a:headEnd/>
            <a:tailEnd/>
          </a:ln>
        </p:spPr>
        <p:txBody>
          <a:bodyPr wrap="none" anchor="ctr"/>
          <a:lstStyle/>
          <a:p>
            <a:endParaRPr lang="en-US"/>
          </a:p>
        </p:txBody>
      </p:sp>
      <p:grpSp>
        <p:nvGrpSpPr>
          <p:cNvPr id="16" name="Group 281"/>
          <p:cNvGrpSpPr>
            <a:grpSpLocks/>
          </p:cNvGrpSpPr>
          <p:nvPr/>
        </p:nvGrpSpPr>
        <p:grpSpPr bwMode="auto">
          <a:xfrm>
            <a:off x="2913063" y="5713413"/>
            <a:ext cx="3189287" cy="792162"/>
            <a:chOff x="1835" y="3599"/>
            <a:chExt cx="2309" cy="499"/>
          </a:xfrm>
        </p:grpSpPr>
        <p:sp>
          <p:nvSpPr>
            <p:cNvPr id="7202" name="AutoShape 282"/>
            <p:cNvSpPr>
              <a:spLocks noChangeArrowheads="1"/>
            </p:cNvSpPr>
            <p:nvPr/>
          </p:nvSpPr>
          <p:spPr bwMode="auto">
            <a:xfrm rot="10800000">
              <a:off x="1835" y="3599"/>
              <a:ext cx="2309" cy="311"/>
            </a:xfrm>
            <a:prstGeom prst="rightArrow">
              <a:avLst>
                <a:gd name="adj1" fmla="val 46630"/>
                <a:gd name="adj2" fmla="val 68951"/>
              </a:avLst>
            </a:prstGeom>
            <a:gradFill rotWithShape="1">
              <a:gsLst>
                <a:gs pos="0">
                  <a:srgbClr val="FFFF99"/>
                </a:gs>
                <a:gs pos="100000">
                  <a:schemeClr val="accent1"/>
                </a:gs>
              </a:gsLst>
              <a:lin ang="0" scaled="1"/>
            </a:gradFill>
            <a:ln w="9525">
              <a:noFill/>
              <a:miter lim="800000"/>
              <a:headEnd/>
              <a:tailEnd/>
            </a:ln>
          </p:spPr>
          <p:txBody>
            <a:bodyPr wrap="none" anchor="ctr"/>
            <a:lstStyle/>
            <a:p>
              <a:endParaRPr lang="en-US"/>
            </a:p>
          </p:txBody>
        </p:sp>
        <p:sp>
          <p:nvSpPr>
            <p:cNvPr id="7203" name="Text Box 283"/>
            <p:cNvSpPr txBox="1">
              <a:spLocks noChangeArrowheads="1"/>
            </p:cNvSpPr>
            <p:nvPr/>
          </p:nvSpPr>
          <p:spPr bwMode="auto">
            <a:xfrm>
              <a:off x="2682" y="3848"/>
              <a:ext cx="879" cy="250"/>
            </a:xfrm>
            <a:prstGeom prst="rect">
              <a:avLst/>
            </a:prstGeom>
            <a:noFill/>
            <a:ln w="9525">
              <a:noFill/>
              <a:miter lim="800000"/>
              <a:headEnd/>
              <a:tailEnd/>
            </a:ln>
          </p:spPr>
          <p:txBody>
            <a:bodyPr wrap="none">
              <a:spAutoFit/>
            </a:bodyPr>
            <a:lstStyle/>
            <a:p>
              <a:r>
                <a:rPr lang="en-US" sz="2000">
                  <a:solidFill>
                    <a:schemeClr val="bg1"/>
                  </a:solidFill>
                </a:rPr>
                <a:t>application</a:t>
              </a:r>
            </a:p>
          </p:txBody>
        </p:sp>
      </p:grpSp>
      <p:grpSp>
        <p:nvGrpSpPr>
          <p:cNvPr id="17" name="Group 284"/>
          <p:cNvGrpSpPr>
            <a:grpSpLocks/>
          </p:cNvGrpSpPr>
          <p:nvPr/>
        </p:nvGrpSpPr>
        <p:grpSpPr bwMode="auto">
          <a:xfrm>
            <a:off x="255588" y="3905250"/>
            <a:ext cx="2743200" cy="2743200"/>
            <a:chOff x="161" y="2460"/>
            <a:chExt cx="1728" cy="1728"/>
          </a:xfrm>
        </p:grpSpPr>
        <p:pic>
          <p:nvPicPr>
            <p:cNvPr id="7200" name="Picture 285" descr="globe"/>
            <p:cNvPicPr>
              <a:picLocks noChangeAspect="1" noChangeArrowheads="1"/>
            </p:cNvPicPr>
            <p:nvPr/>
          </p:nvPicPr>
          <p:blipFill>
            <a:blip r:embed="rId3" cstate="print"/>
            <a:srcRect/>
            <a:stretch>
              <a:fillRect/>
            </a:stretch>
          </p:blipFill>
          <p:spPr bwMode="auto">
            <a:xfrm>
              <a:off x="161" y="2460"/>
              <a:ext cx="1728" cy="1728"/>
            </a:xfrm>
            <a:prstGeom prst="rect">
              <a:avLst/>
            </a:prstGeom>
            <a:noFill/>
            <a:ln w="9525">
              <a:noFill/>
              <a:miter lim="800000"/>
              <a:headEnd/>
              <a:tailEnd/>
            </a:ln>
          </p:spPr>
        </p:pic>
        <p:sp>
          <p:nvSpPr>
            <p:cNvPr id="7201" name="Oval 286"/>
            <p:cNvSpPr>
              <a:spLocks noChangeArrowheads="1"/>
            </p:cNvSpPr>
            <p:nvPr/>
          </p:nvSpPr>
          <p:spPr bwMode="auto">
            <a:xfrm>
              <a:off x="257" y="2546"/>
              <a:ext cx="1524" cy="1524"/>
            </a:xfrm>
            <a:prstGeom prst="ellipse">
              <a:avLst/>
            </a:prstGeom>
            <a:solidFill>
              <a:srgbClr val="B2B2B2">
                <a:alpha val="50195"/>
              </a:srgbClr>
            </a:solidFill>
            <a:ln w="9525">
              <a:noFill/>
              <a:round/>
              <a:headEnd/>
              <a:tailEnd/>
            </a:ln>
          </p:spPr>
          <p:txBody>
            <a:bodyPr wrap="none" anchor="ctr"/>
            <a:lstStyle/>
            <a:p>
              <a:endParaRPr lang="en-US"/>
            </a:p>
          </p:txBody>
        </p:sp>
      </p:grpSp>
      <p:grpSp>
        <p:nvGrpSpPr>
          <p:cNvPr id="18" name="Group 287"/>
          <p:cNvGrpSpPr>
            <a:grpSpLocks/>
          </p:cNvGrpSpPr>
          <p:nvPr/>
        </p:nvGrpSpPr>
        <p:grpSpPr bwMode="auto">
          <a:xfrm>
            <a:off x="254000" y="3911600"/>
            <a:ext cx="2743200" cy="2743200"/>
            <a:chOff x="1332" y="1845"/>
            <a:chExt cx="1728" cy="1728"/>
          </a:xfrm>
        </p:grpSpPr>
        <p:pic>
          <p:nvPicPr>
            <p:cNvPr id="7198" name="Picture 288" descr="globe"/>
            <p:cNvPicPr>
              <a:picLocks noChangeAspect="1" noChangeArrowheads="1"/>
            </p:cNvPicPr>
            <p:nvPr/>
          </p:nvPicPr>
          <p:blipFill>
            <a:blip r:embed="rId3" cstate="print"/>
            <a:srcRect/>
            <a:stretch>
              <a:fillRect/>
            </a:stretch>
          </p:blipFill>
          <p:spPr bwMode="auto">
            <a:xfrm>
              <a:off x="1332" y="1845"/>
              <a:ext cx="1728" cy="1728"/>
            </a:xfrm>
            <a:prstGeom prst="rect">
              <a:avLst/>
            </a:prstGeom>
            <a:noFill/>
            <a:ln w="9525">
              <a:noFill/>
              <a:miter lim="800000"/>
              <a:headEnd/>
              <a:tailEnd/>
            </a:ln>
          </p:spPr>
        </p:pic>
        <p:sp>
          <p:nvSpPr>
            <p:cNvPr id="7199" name="Freeform 289"/>
            <p:cNvSpPr>
              <a:spLocks/>
            </p:cNvSpPr>
            <p:nvPr/>
          </p:nvSpPr>
          <p:spPr bwMode="auto">
            <a:xfrm>
              <a:off x="1428" y="1918"/>
              <a:ext cx="1475" cy="1579"/>
            </a:xfrm>
            <a:custGeom>
              <a:avLst/>
              <a:gdLst>
                <a:gd name="T0" fmla="*/ 1472 w 1475"/>
                <a:gd name="T1" fmla="*/ 494 h 1579"/>
                <a:gd name="T2" fmla="*/ 77 w 1475"/>
                <a:gd name="T3" fmla="*/ 1076 h 1579"/>
                <a:gd name="T4" fmla="*/ 60 w 1475"/>
                <a:gd name="T5" fmla="*/ 1032 h 1579"/>
                <a:gd name="T6" fmla="*/ 38 w 1475"/>
                <a:gd name="T7" fmla="*/ 939 h 1579"/>
                <a:gd name="T8" fmla="*/ 22 w 1475"/>
                <a:gd name="T9" fmla="*/ 890 h 1579"/>
                <a:gd name="T10" fmla="*/ 77 w 1475"/>
                <a:gd name="T11" fmla="*/ 467 h 1579"/>
                <a:gd name="T12" fmla="*/ 115 w 1475"/>
                <a:gd name="T13" fmla="*/ 407 h 1579"/>
                <a:gd name="T14" fmla="*/ 142 w 1475"/>
                <a:gd name="T15" fmla="*/ 357 h 1579"/>
                <a:gd name="T16" fmla="*/ 170 w 1475"/>
                <a:gd name="T17" fmla="*/ 324 h 1579"/>
                <a:gd name="T18" fmla="*/ 208 w 1475"/>
                <a:gd name="T19" fmla="*/ 253 h 1579"/>
                <a:gd name="T20" fmla="*/ 258 w 1475"/>
                <a:gd name="T21" fmla="*/ 220 h 1579"/>
                <a:gd name="T22" fmla="*/ 324 w 1475"/>
                <a:gd name="T23" fmla="*/ 165 h 1579"/>
                <a:gd name="T24" fmla="*/ 367 w 1475"/>
                <a:gd name="T25" fmla="*/ 122 h 1579"/>
                <a:gd name="T26" fmla="*/ 499 w 1475"/>
                <a:gd name="T27" fmla="*/ 56 h 1579"/>
                <a:gd name="T28" fmla="*/ 548 w 1475"/>
                <a:gd name="T29" fmla="*/ 34 h 1579"/>
                <a:gd name="T30" fmla="*/ 1097 w 1475"/>
                <a:gd name="T31" fmla="*/ 61 h 1579"/>
                <a:gd name="T32" fmla="*/ 1163 w 1475"/>
                <a:gd name="T33" fmla="*/ 116 h 1579"/>
                <a:gd name="T34" fmla="*/ 1174 w 1475"/>
                <a:gd name="T35" fmla="*/ 132 h 1579"/>
                <a:gd name="T36" fmla="*/ 1256 w 1475"/>
                <a:gd name="T37" fmla="*/ 165 h 1579"/>
                <a:gd name="T38" fmla="*/ 1322 w 1475"/>
                <a:gd name="T39" fmla="*/ 215 h 1579"/>
                <a:gd name="T40" fmla="*/ 1366 w 1475"/>
                <a:gd name="T41" fmla="*/ 259 h 1579"/>
                <a:gd name="T42" fmla="*/ 1410 w 1475"/>
                <a:gd name="T43" fmla="*/ 368 h 1579"/>
                <a:gd name="T44" fmla="*/ 1448 w 1475"/>
                <a:gd name="T45" fmla="*/ 445 h 1579"/>
                <a:gd name="T46" fmla="*/ 1454 w 1475"/>
                <a:gd name="T47" fmla="*/ 500 h 1579"/>
                <a:gd name="T48" fmla="*/ 1470 w 1475"/>
                <a:gd name="T49" fmla="*/ 511 h 1579"/>
                <a:gd name="T50" fmla="*/ 1472 w 1475"/>
                <a:gd name="T51" fmla="*/ 494 h 15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5"/>
                <a:gd name="T79" fmla="*/ 0 h 1579"/>
                <a:gd name="T80" fmla="*/ 1475 w 1475"/>
                <a:gd name="T81" fmla="*/ 1579 h 15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5" h="1579">
                  <a:moveTo>
                    <a:pt x="1472" y="494"/>
                  </a:moveTo>
                  <a:cubicBezTo>
                    <a:pt x="1009" y="694"/>
                    <a:pt x="57" y="1579"/>
                    <a:pt x="77" y="1076"/>
                  </a:cubicBezTo>
                  <a:cubicBezTo>
                    <a:pt x="78" y="1055"/>
                    <a:pt x="70" y="1047"/>
                    <a:pt x="60" y="1032"/>
                  </a:cubicBezTo>
                  <a:cubicBezTo>
                    <a:pt x="50" y="1000"/>
                    <a:pt x="58" y="967"/>
                    <a:pt x="38" y="939"/>
                  </a:cubicBezTo>
                  <a:cubicBezTo>
                    <a:pt x="33" y="922"/>
                    <a:pt x="27" y="906"/>
                    <a:pt x="22" y="890"/>
                  </a:cubicBezTo>
                  <a:cubicBezTo>
                    <a:pt x="25" y="759"/>
                    <a:pt x="0" y="587"/>
                    <a:pt x="77" y="467"/>
                  </a:cubicBezTo>
                  <a:cubicBezTo>
                    <a:pt x="85" y="440"/>
                    <a:pt x="91" y="423"/>
                    <a:pt x="115" y="407"/>
                  </a:cubicBezTo>
                  <a:cubicBezTo>
                    <a:pt x="125" y="391"/>
                    <a:pt x="130" y="371"/>
                    <a:pt x="142" y="357"/>
                  </a:cubicBezTo>
                  <a:cubicBezTo>
                    <a:pt x="183" y="307"/>
                    <a:pt x="138" y="373"/>
                    <a:pt x="170" y="324"/>
                  </a:cubicBezTo>
                  <a:cubicBezTo>
                    <a:pt x="176" y="297"/>
                    <a:pt x="187" y="272"/>
                    <a:pt x="208" y="253"/>
                  </a:cubicBezTo>
                  <a:cubicBezTo>
                    <a:pt x="223" y="240"/>
                    <a:pt x="244" y="234"/>
                    <a:pt x="258" y="220"/>
                  </a:cubicBezTo>
                  <a:cubicBezTo>
                    <a:pt x="300" y="178"/>
                    <a:pt x="278" y="196"/>
                    <a:pt x="324" y="165"/>
                  </a:cubicBezTo>
                  <a:cubicBezTo>
                    <a:pt x="343" y="153"/>
                    <a:pt x="348" y="134"/>
                    <a:pt x="367" y="122"/>
                  </a:cubicBezTo>
                  <a:cubicBezTo>
                    <a:pt x="393" y="81"/>
                    <a:pt x="455" y="71"/>
                    <a:pt x="499" y="56"/>
                  </a:cubicBezTo>
                  <a:cubicBezTo>
                    <a:pt x="517" y="50"/>
                    <a:pt x="530" y="40"/>
                    <a:pt x="548" y="34"/>
                  </a:cubicBezTo>
                  <a:cubicBezTo>
                    <a:pt x="892" y="38"/>
                    <a:pt x="902" y="0"/>
                    <a:pt x="1097" y="61"/>
                  </a:cubicBezTo>
                  <a:cubicBezTo>
                    <a:pt x="1123" y="78"/>
                    <a:pt x="1143" y="93"/>
                    <a:pt x="1163" y="116"/>
                  </a:cubicBezTo>
                  <a:cubicBezTo>
                    <a:pt x="1167" y="121"/>
                    <a:pt x="1169" y="128"/>
                    <a:pt x="1174" y="132"/>
                  </a:cubicBezTo>
                  <a:cubicBezTo>
                    <a:pt x="1195" y="149"/>
                    <a:pt x="1230" y="157"/>
                    <a:pt x="1256" y="165"/>
                  </a:cubicBezTo>
                  <a:cubicBezTo>
                    <a:pt x="1281" y="181"/>
                    <a:pt x="1294" y="205"/>
                    <a:pt x="1322" y="215"/>
                  </a:cubicBezTo>
                  <a:cubicBezTo>
                    <a:pt x="1335" y="234"/>
                    <a:pt x="1347" y="247"/>
                    <a:pt x="1366" y="259"/>
                  </a:cubicBezTo>
                  <a:cubicBezTo>
                    <a:pt x="1389" y="292"/>
                    <a:pt x="1387" y="335"/>
                    <a:pt x="1410" y="368"/>
                  </a:cubicBezTo>
                  <a:cubicBezTo>
                    <a:pt x="1415" y="398"/>
                    <a:pt x="1422" y="427"/>
                    <a:pt x="1448" y="445"/>
                  </a:cubicBezTo>
                  <a:cubicBezTo>
                    <a:pt x="1450" y="463"/>
                    <a:pt x="1448" y="483"/>
                    <a:pt x="1454" y="500"/>
                  </a:cubicBezTo>
                  <a:cubicBezTo>
                    <a:pt x="1456" y="506"/>
                    <a:pt x="1464" y="513"/>
                    <a:pt x="1470" y="511"/>
                  </a:cubicBezTo>
                  <a:cubicBezTo>
                    <a:pt x="1475" y="509"/>
                    <a:pt x="1471" y="500"/>
                    <a:pt x="1472" y="494"/>
                  </a:cubicBezTo>
                  <a:close/>
                </a:path>
              </a:pathLst>
            </a:custGeom>
            <a:solidFill>
              <a:srgbClr val="FFC000">
                <a:alpha val="50195"/>
              </a:srgbClr>
            </a:solidFill>
            <a:ln w="9525" cap="flat" cmpd="sng">
              <a:noFill/>
              <a:prstDash val="solid"/>
              <a:round/>
              <a:headEnd/>
              <a:tailEnd/>
            </a:ln>
          </p:spPr>
          <p:txBody>
            <a:bodyPr anchor="ctr"/>
            <a:lstStyle/>
            <a:p>
              <a:endParaRPr lang="en-US"/>
            </a:p>
          </p:txBody>
        </p:sp>
      </p:grpSp>
      <p:sp>
        <p:nvSpPr>
          <p:cNvPr id="1056034" name="AutoShape 290"/>
          <p:cNvSpPr>
            <a:spLocks noChangeArrowheads="1"/>
          </p:cNvSpPr>
          <p:nvPr/>
        </p:nvSpPr>
        <p:spPr bwMode="auto">
          <a:xfrm rot="-2434525">
            <a:off x="1944688" y="3862388"/>
            <a:ext cx="1322387" cy="606425"/>
          </a:xfrm>
          <a:prstGeom prst="rightArrow">
            <a:avLst>
              <a:gd name="adj1" fmla="val 50000"/>
              <a:gd name="adj2" fmla="val 54516"/>
            </a:avLst>
          </a:prstGeom>
          <a:gradFill rotWithShape="1">
            <a:gsLst>
              <a:gs pos="0">
                <a:schemeClr val="accent1"/>
              </a:gs>
              <a:gs pos="100000">
                <a:srgbClr val="FF9933"/>
              </a:gs>
            </a:gsLst>
            <a:lin ang="0" scaled="1"/>
          </a:gradFill>
          <a:ln w="9525">
            <a:noFill/>
            <a:miter lim="800000"/>
            <a:headEnd/>
            <a:tailEnd/>
          </a:ln>
        </p:spPr>
        <p:txBody>
          <a:bodyPr wrap="none" anchor="ctr"/>
          <a:lstStyle/>
          <a:p>
            <a:endParaRPr lang="en-US"/>
          </a:p>
        </p:txBody>
      </p:sp>
      <p:grpSp>
        <p:nvGrpSpPr>
          <p:cNvPr id="19" name="Group 291"/>
          <p:cNvGrpSpPr>
            <a:grpSpLocks/>
          </p:cNvGrpSpPr>
          <p:nvPr/>
        </p:nvGrpSpPr>
        <p:grpSpPr bwMode="auto">
          <a:xfrm rot="-7712767">
            <a:off x="1909763" y="3219450"/>
            <a:ext cx="2590800" cy="914400"/>
            <a:chOff x="2688" y="2640"/>
            <a:chExt cx="1632" cy="576"/>
          </a:xfrm>
        </p:grpSpPr>
        <p:sp>
          <p:nvSpPr>
            <p:cNvPr id="7187" name="AutoShape 292"/>
            <p:cNvSpPr>
              <a:spLocks noChangeArrowheads="1"/>
            </p:cNvSpPr>
            <p:nvPr/>
          </p:nvSpPr>
          <p:spPr bwMode="auto">
            <a:xfrm>
              <a:off x="2688" y="2640"/>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solidFill>
            <a:ln w="9525">
              <a:solidFill>
                <a:schemeClr val="bg1"/>
              </a:solidFill>
              <a:miter lim="800000"/>
              <a:headEnd/>
              <a:tailEnd/>
            </a:ln>
          </p:spPr>
          <p:txBody>
            <a:bodyPr wrap="none" anchor="ctr"/>
            <a:lstStyle/>
            <a:p>
              <a:endParaRPr lang="en-US"/>
            </a:p>
          </p:txBody>
        </p:sp>
        <p:sp>
          <p:nvSpPr>
            <p:cNvPr id="7188" name="Line 293"/>
            <p:cNvSpPr>
              <a:spLocks noChangeShapeType="1"/>
            </p:cNvSpPr>
            <p:nvPr/>
          </p:nvSpPr>
          <p:spPr bwMode="auto">
            <a:xfrm>
              <a:off x="2880" y="2640"/>
              <a:ext cx="288" cy="576"/>
            </a:xfrm>
            <a:prstGeom prst="line">
              <a:avLst/>
            </a:prstGeom>
            <a:noFill/>
            <a:ln w="9525">
              <a:solidFill>
                <a:schemeClr val="bg1"/>
              </a:solidFill>
              <a:round/>
              <a:headEnd/>
              <a:tailEnd/>
            </a:ln>
          </p:spPr>
          <p:txBody>
            <a:bodyPr anchor="ctr"/>
            <a:lstStyle/>
            <a:p>
              <a:endParaRPr lang="en-US"/>
            </a:p>
          </p:txBody>
        </p:sp>
        <p:sp>
          <p:nvSpPr>
            <p:cNvPr id="7189" name="Line 294"/>
            <p:cNvSpPr>
              <a:spLocks noChangeShapeType="1"/>
            </p:cNvSpPr>
            <p:nvPr/>
          </p:nvSpPr>
          <p:spPr bwMode="auto">
            <a:xfrm>
              <a:off x="3120" y="2640"/>
              <a:ext cx="144" cy="576"/>
            </a:xfrm>
            <a:prstGeom prst="line">
              <a:avLst/>
            </a:prstGeom>
            <a:noFill/>
            <a:ln w="9525">
              <a:solidFill>
                <a:schemeClr val="bg1"/>
              </a:solidFill>
              <a:round/>
              <a:headEnd/>
              <a:tailEnd/>
            </a:ln>
          </p:spPr>
          <p:txBody>
            <a:bodyPr anchor="ctr"/>
            <a:lstStyle/>
            <a:p>
              <a:endParaRPr lang="en-US"/>
            </a:p>
          </p:txBody>
        </p:sp>
        <p:sp>
          <p:nvSpPr>
            <p:cNvPr id="7190" name="Line 295"/>
            <p:cNvSpPr>
              <a:spLocks noChangeShapeType="1"/>
            </p:cNvSpPr>
            <p:nvPr/>
          </p:nvSpPr>
          <p:spPr bwMode="auto">
            <a:xfrm>
              <a:off x="3312" y="2640"/>
              <a:ext cx="48" cy="576"/>
            </a:xfrm>
            <a:prstGeom prst="line">
              <a:avLst/>
            </a:prstGeom>
            <a:noFill/>
            <a:ln w="9525">
              <a:solidFill>
                <a:schemeClr val="bg1"/>
              </a:solidFill>
              <a:round/>
              <a:headEnd/>
              <a:tailEnd/>
            </a:ln>
          </p:spPr>
          <p:txBody>
            <a:bodyPr anchor="ctr"/>
            <a:lstStyle/>
            <a:p>
              <a:endParaRPr lang="en-US"/>
            </a:p>
          </p:txBody>
        </p:sp>
        <p:sp>
          <p:nvSpPr>
            <p:cNvPr id="7191" name="Line 296"/>
            <p:cNvSpPr>
              <a:spLocks noChangeShapeType="1"/>
            </p:cNvSpPr>
            <p:nvPr/>
          </p:nvSpPr>
          <p:spPr bwMode="auto">
            <a:xfrm>
              <a:off x="3456" y="2640"/>
              <a:ext cx="0" cy="576"/>
            </a:xfrm>
            <a:prstGeom prst="line">
              <a:avLst/>
            </a:prstGeom>
            <a:noFill/>
            <a:ln w="9525">
              <a:solidFill>
                <a:schemeClr val="bg1"/>
              </a:solidFill>
              <a:round/>
              <a:headEnd/>
              <a:tailEnd/>
            </a:ln>
          </p:spPr>
          <p:txBody>
            <a:bodyPr anchor="ctr"/>
            <a:lstStyle/>
            <a:p>
              <a:endParaRPr lang="en-US"/>
            </a:p>
          </p:txBody>
        </p:sp>
        <p:sp>
          <p:nvSpPr>
            <p:cNvPr id="7192" name="Line 297"/>
            <p:cNvSpPr>
              <a:spLocks noChangeShapeType="1"/>
            </p:cNvSpPr>
            <p:nvPr/>
          </p:nvSpPr>
          <p:spPr bwMode="auto">
            <a:xfrm flipV="1">
              <a:off x="3552" y="2640"/>
              <a:ext cx="144" cy="576"/>
            </a:xfrm>
            <a:prstGeom prst="line">
              <a:avLst/>
            </a:prstGeom>
            <a:noFill/>
            <a:ln w="9525">
              <a:solidFill>
                <a:schemeClr val="bg1"/>
              </a:solidFill>
              <a:round/>
              <a:headEnd/>
              <a:tailEnd/>
            </a:ln>
          </p:spPr>
          <p:txBody>
            <a:bodyPr anchor="ctr"/>
            <a:lstStyle/>
            <a:p>
              <a:endParaRPr lang="en-US"/>
            </a:p>
          </p:txBody>
        </p:sp>
        <p:sp>
          <p:nvSpPr>
            <p:cNvPr id="7193" name="Line 298"/>
            <p:cNvSpPr>
              <a:spLocks noChangeShapeType="1"/>
            </p:cNvSpPr>
            <p:nvPr/>
          </p:nvSpPr>
          <p:spPr bwMode="auto">
            <a:xfrm flipV="1">
              <a:off x="3648" y="2640"/>
              <a:ext cx="192" cy="576"/>
            </a:xfrm>
            <a:prstGeom prst="line">
              <a:avLst/>
            </a:prstGeom>
            <a:noFill/>
            <a:ln w="9525">
              <a:solidFill>
                <a:schemeClr val="bg1"/>
              </a:solidFill>
              <a:round/>
              <a:headEnd/>
              <a:tailEnd/>
            </a:ln>
          </p:spPr>
          <p:txBody>
            <a:bodyPr anchor="ctr"/>
            <a:lstStyle/>
            <a:p>
              <a:endParaRPr lang="en-US"/>
            </a:p>
          </p:txBody>
        </p:sp>
        <p:sp>
          <p:nvSpPr>
            <p:cNvPr id="7194" name="Line 299"/>
            <p:cNvSpPr>
              <a:spLocks noChangeShapeType="1"/>
            </p:cNvSpPr>
            <p:nvPr/>
          </p:nvSpPr>
          <p:spPr bwMode="auto">
            <a:xfrm flipV="1">
              <a:off x="3792" y="2640"/>
              <a:ext cx="288" cy="576"/>
            </a:xfrm>
            <a:prstGeom prst="line">
              <a:avLst/>
            </a:prstGeom>
            <a:noFill/>
            <a:ln w="9525">
              <a:solidFill>
                <a:schemeClr val="bg1"/>
              </a:solidFill>
              <a:round/>
              <a:headEnd/>
              <a:tailEnd/>
            </a:ln>
          </p:spPr>
          <p:txBody>
            <a:bodyPr anchor="ctr"/>
            <a:lstStyle/>
            <a:p>
              <a:endParaRPr lang="en-US"/>
            </a:p>
          </p:txBody>
        </p:sp>
        <p:sp>
          <p:nvSpPr>
            <p:cNvPr id="7195" name="Line 300"/>
            <p:cNvSpPr>
              <a:spLocks noChangeShapeType="1"/>
            </p:cNvSpPr>
            <p:nvPr/>
          </p:nvSpPr>
          <p:spPr bwMode="auto">
            <a:xfrm>
              <a:off x="2790" y="2784"/>
              <a:ext cx="1434" cy="0"/>
            </a:xfrm>
            <a:prstGeom prst="line">
              <a:avLst/>
            </a:prstGeom>
            <a:noFill/>
            <a:ln w="9525">
              <a:solidFill>
                <a:schemeClr val="bg1"/>
              </a:solidFill>
              <a:round/>
              <a:headEnd/>
              <a:tailEnd/>
            </a:ln>
          </p:spPr>
          <p:txBody>
            <a:bodyPr anchor="ctr"/>
            <a:lstStyle/>
            <a:p>
              <a:endParaRPr lang="en-US"/>
            </a:p>
          </p:txBody>
        </p:sp>
        <p:sp>
          <p:nvSpPr>
            <p:cNvPr id="7196" name="Line 301"/>
            <p:cNvSpPr>
              <a:spLocks noChangeShapeType="1"/>
            </p:cNvSpPr>
            <p:nvPr/>
          </p:nvSpPr>
          <p:spPr bwMode="auto">
            <a:xfrm>
              <a:off x="2892" y="2928"/>
              <a:ext cx="1236" cy="0"/>
            </a:xfrm>
            <a:prstGeom prst="line">
              <a:avLst/>
            </a:prstGeom>
            <a:noFill/>
            <a:ln w="9525">
              <a:solidFill>
                <a:schemeClr val="bg1"/>
              </a:solidFill>
              <a:round/>
              <a:headEnd/>
              <a:tailEnd/>
            </a:ln>
          </p:spPr>
          <p:txBody>
            <a:bodyPr anchor="ctr"/>
            <a:lstStyle/>
            <a:p>
              <a:endParaRPr lang="en-US"/>
            </a:p>
          </p:txBody>
        </p:sp>
        <p:sp>
          <p:nvSpPr>
            <p:cNvPr id="7197" name="Line 302"/>
            <p:cNvSpPr>
              <a:spLocks noChangeShapeType="1"/>
            </p:cNvSpPr>
            <p:nvPr/>
          </p:nvSpPr>
          <p:spPr bwMode="auto">
            <a:xfrm>
              <a:off x="2992" y="3072"/>
              <a:ext cx="1025" cy="0"/>
            </a:xfrm>
            <a:prstGeom prst="line">
              <a:avLst/>
            </a:prstGeom>
            <a:noFill/>
            <a:ln w="9525">
              <a:solidFill>
                <a:schemeClr val="bg1"/>
              </a:solidFill>
              <a:round/>
              <a:headEnd/>
              <a:tailEnd/>
            </a:ln>
          </p:spPr>
          <p:txBody>
            <a:bodyPr anchor="ctr"/>
            <a:lstStyle/>
            <a:p>
              <a:endParaRPr lang="en-US"/>
            </a:p>
          </p:txBody>
        </p:sp>
      </p:grpSp>
      <p:sp>
        <p:nvSpPr>
          <p:cNvPr id="1056047" name="AutoShape 303"/>
          <p:cNvSpPr>
            <a:spLocks noChangeArrowheads="1"/>
          </p:cNvSpPr>
          <p:nvPr/>
        </p:nvSpPr>
        <p:spPr bwMode="auto">
          <a:xfrm rot="-2435325">
            <a:off x="3243263" y="2963863"/>
            <a:ext cx="844550" cy="536575"/>
          </a:xfrm>
          <a:prstGeom prst="rightArrow">
            <a:avLst>
              <a:gd name="adj1" fmla="val 54574"/>
              <a:gd name="adj2" fmla="val 41222"/>
            </a:avLst>
          </a:prstGeom>
          <a:gradFill rotWithShape="1">
            <a:gsLst>
              <a:gs pos="0">
                <a:srgbClr val="FF9933"/>
              </a:gs>
              <a:gs pos="100000">
                <a:srgbClr val="764718"/>
              </a:gs>
            </a:gsLst>
            <a:lin ang="0" scaled="1"/>
          </a:gradFill>
          <a:ln w="9525">
            <a:noFill/>
            <a:miter lim="800000"/>
            <a:headEnd/>
            <a:tailEnd/>
          </a:ln>
        </p:spPr>
        <p:txBody>
          <a:bodyPr wrap="none" anchor="ctr"/>
          <a:lstStyle/>
          <a:p>
            <a:endParaRPr lang="en-US"/>
          </a:p>
        </p:txBody>
      </p:sp>
      <p:sp>
        <p:nvSpPr>
          <p:cNvPr id="309" name="Left Brace 308"/>
          <p:cNvSpPr>
            <a:spLocks/>
          </p:cNvSpPr>
          <p:nvPr/>
        </p:nvSpPr>
        <p:spPr bwMode="auto">
          <a:xfrm>
            <a:off x="6018213" y="3844925"/>
            <a:ext cx="541337" cy="2900363"/>
          </a:xfrm>
          <a:prstGeom prst="leftBrace">
            <a:avLst>
              <a:gd name="adj1" fmla="val 58291"/>
              <a:gd name="adj2" fmla="val 46463"/>
            </a:avLst>
          </a:prstGeom>
          <a:noFill/>
          <a:ln w="38100" algn="ctr">
            <a:solidFill>
              <a:schemeClr val="bg1"/>
            </a:solidFill>
            <a:round/>
            <a:headEnd/>
            <a:tailEnd/>
          </a:ln>
        </p:spPr>
        <p:txBody>
          <a:bodyPr wrap="none" anchor="ctr"/>
          <a:lstStyle/>
          <a:p>
            <a:endParaRPr lang="en-US"/>
          </a:p>
        </p:txBody>
      </p:sp>
      <p:sp>
        <p:nvSpPr>
          <p:cNvPr id="308" name="Text Box 279"/>
          <p:cNvSpPr txBox="1">
            <a:spLocks noChangeArrowheads="1"/>
          </p:cNvSpPr>
          <p:nvPr/>
        </p:nvSpPr>
        <p:spPr bwMode="auto">
          <a:xfrm>
            <a:off x="4343400" y="3429000"/>
            <a:ext cx="1161686" cy="762000"/>
          </a:xfrm>
          <a:prstGeom prst="rect">
            <a:avLst/>
          </a:prstGeom>
          <a:noFill/>
          <a:ln w="9525">
            <a:noFill/>
            <a:miter lim="800000"/>
            <a:headEnd/>
            <a:tailEnd/>
          </a:ln>
        </p:spPr>
        <p:txBody>
          <a:bodyPr wrap="none">
            <a:spAutoFit/>
          </a:bodyPr>
          <a:lstStyle/>
          <a:p>
            <a:r>
              <a:rPr lang="en-US" sz="2000" dirty="0">
                <a:solidFill>
                  <a:schemeClr val="bg1"/>
                </a:solidFill>
              </a:rPr>
              <a:t>further R&amp;D</a:t>
            </a:r>
          </a:p>
          <a:p>
            <a:r>
              <a:rPr lang="en-US" sz="1200" dirty="0">
                <a:solidFill>
                  <a:schemeClr val="bg1"/>
                </a:solidFill>
              </a:rPr>
              <a:t>(instrument and</a:t>
            </a:r>
          </a:p>
          <a:p>
            <a:r>
              <a:rPr lang="en-US" sz="1200" dirty="0">
                <a:solidFill>
                  <a:schemeClr val="bg1"/>
                </a:solidFill>
              </a:rPr>
              <a:t>study optimization)</a:t>
            </a:r>
          </a:p>
        </p:txBody>
      </p:sp>
      <p:sp>
        <p:nvSpPr>
          <p:cNvPr id="15" name="Rectangle 14"/>
          <p:cNvSpPr/>
          <p:nvPr/>
        </p:nvSpPr>
        <p:spPr bwMode="auto">
          <a:xfrm>
            <a:off x="228600" y="4004000"/>
            <a:ext cx="2667000" cy="2658738"/>
          </a:xfrm>
          <a:prstGeom prst="rect">
            <a:avLst/>
          </a:prstGeom>
          <a:noFill/>
          <a:ln w="5715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TextBox 20"/>
          <p:cNvSpPr txBox="1"/>
          <p:nvPr/>
        </p:nvSpPr>
        <p:spPr>
          <a:xfrm>
            <a:off x="207538" y="2468940"/>
            <a:ext cx="2708451" cy="1569660"/>
          </a:xfrm>
          <a:prstGeom prst="rect">
            <a:avLst/>
          </a:prstGeom>
          <a:solidFill>
            <a:srgbClr val="1FE115"/>
          </a:solidFill>
        </p:spPr>
        <p:txBody>
          <a:bodyPr wrap="square" rtlCol="0">
            <a:spAutoFit/>
          </a:bodyPr>
          <a:lstStyle/>
          <a:p>
            <a:r>
              <a:rPr lang="en-US" dirty="0"/>
              <a:t>What representation is about</a:t>
            </a:r>
          </a:p>
        </p:txBody>
      </p:sp>
      <p:sp>
        <p:nvSpPr>
          <p:cNvPr id="310" name="Rectangle 309"/>
          <p:cNvSpPr/>
          <p:nvPr/>
        </p:nvSpPr>
        <p:spPr bwMode="auto">
          <a:xfrm>
            <a:off x="2891262" y="1371600"/>
            <a:ext cx="6199014" cy="5419726"/>
          </a:xfrm>
          <a:prstGeom prst="rect">
            <a:avLst/>
          </a:prstGeom>
          <a:noFill/>
          <a:ln w="571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11" name="TextBox 310"/>
          <p:cNvSpPr txBox="1"/>
          <p:nvPr/>
        </p:nvSpPr>
        <p:spPr>
          <a:xfrm>
            <a:off x="6248400" y="1371600"/>
            <a:ext cx="2844626" cy="584775"/>
          </a:xfrm>
          <a:prstGeom prst="rect">
            <a:avLst/>
          </a:prstGeom>
          <a:solidFill>
            <a:srgbClr val="FFC000"/>
          </a:solidFill>
        </p:spPr>
        <p:txBody>
          <a:bodyPr wrap="none" rtlCol="0">
            <a:spAutoFit/>
          </a:bodyPr>
          <a:lstStyle/>
          <a:p>
            <a:r>
              <a:rPr lang="en-US" dirty="0"/>
              <a:t>Representation</a:t>
            </a:r>
          </a:p>
        </p:txBody>
      </p:sp>
      <p:sp>
        <p:nvSpPr>
          <p:cNvPr id="22" name="Slide Number Placeholder 21"/>
          <p:cNvSpPr>
            <a:spLocks noGrp="1"/>
          </p:cNvSpPr>
          <p:nvPr>
            <p:ph type="sldNum" sz="quarter" idx="10"/>
          </p:nvPr>
        </p:nvSpPr>
        <p:spPr/>
        <p:txBody>
          <a:bodyPr/>
          <a:lstStyle/>
          <a:p>
            <a:fld id="{970F0956-5B8E-40B4-A8DD-F75AA1D26018}" type="slidenum">
              <a:rPr lang="en-US" smtClean="0"/>
              <a:pPr/>
              <a:t>3</a:t>
            </a:fld>
            <a:endParaRPr lang="en-US"/>
          </a:p>
        </p:txBody>
      </p:sp>
    </p:spTree>
    <p:extLst>
      <p:ext uri="{BB962C8B-B14F-4D97-AF65-F5344CB8AC3E}">
        <p14:creationId xmlns:p14="http://schemas.microsoft.com/office/powerpoint/2010/main" val="3972179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762000"/>
            <a:ext cx="9144000" cy="762000"/>
          </a:xfrm>
        </p:spPr>
        <p:txBody>
          <a:bodyPr/>
          <a:lstStyle/>
          <a:p>
            <a:r>
              <a:rPr lang="en-US" sz="3000" dirty="0"/>
              <a:t>The </a:t>
            </a:r>
            <a:r>
              <a:rPr lang="en-US" sz="3000" b="1" u="sng" dirty="0"/>
              <a:t>subjective</a:t>
            </a:r>
            <a:r>
              <a:rPr lang="en-US" sz="3000" dirty="0"/>
              <a:t> Bio-Psycho-Social perspective</a:t>
            </a:r>
          </a:p>
        </p:txBody>
      </p:sp>
      <p:sp>
        <p:nvSpPr>
          <p:cNvPr id="2" name="Content Placeholder 1"/>
          <p:cNvSpPr>
            <a:spLocks noGrp="1"/>
          </p:cNvSpPr>
          <p:nvPr>
            <p:ph idx="1"/>
          </p:nvPr>
        </p:nvSpPr>
        <p:spPr>
          <a:xfrm>
            <a:off x="228600" y="1524000"/>
            <a:ext cx="8686800" cy="4495800"/>
          </a:xfrm>
        </p:spPr>
        <p:txBody>
          <a:bodyPr/>
          <a:lstStyle/>
          <a:p>
            <a:pPr>
              <a:buFont typeface="Arial" panose="020B0604020202020204" pitchFamily="34" charset="0"/>
              <a:buChar char="•"/>
            </a:pPr>
            <a:r>
              <a:rPr lang="en-US" dirty="0"/>
              <a:t>T</a:t>
            </a:r>
            <a:r>
              <a:rPr lang="en-US" baseline="-25000" dirty="0"/>
              <a:t>s</a:t>
            </a:r>
            <a:r>
              <a:rPr lang="en-US" dirty="0"/>
              <a:t>-Disease: </a:t>
            </a:r>
          </a:p>
          <a:p>
            <a:pPr lvl="1">
              <a:buFont typeface="Arial" panose="020B0604020202020204" pitchFamily="34" charset="0"/>
              <a:buChar char="•"/>
            </a:pPr>
            <a:r>
              <a:rPr lang="en-US" dirty="0"/>
              <a:t>when there are negative bodily occurrences </a:t>
            </a:r>
            <a:r>
              <a:rPr lang="en-US" i="1" u="sng" dirty="0"/>
              <a:t>as conceived of by</a:t>
            </a:r>
            <a:r>
              <a:rPr lang="en-US" i="1" dirty="0"/>
              <a:t> </a:t>
            </a:r>
            <a:r>
              <a:rPr lang="en-US" dirty="0"/>
              <a:t>the medical profession. </a:t>
            </a:r>
          </a:p>
          <a:p>
            <a:pPr>
              <a:buFont typeface="Arial" panose="020B0604020202020204" pitchFamily="34" charset="0"/>
              <a:buChar char="•"/>
            </a:pPr>
            <a:r>
              <a:rPr lang="en-US" dirty="0"/>
              <a:t>T</a:t>
            </a:r>
            <a:r>
              <a:rPr lang="en-US" baseline="-25000" dirty="0"/>
              <a:t>s</a:t>
            </a:r>
            <a:r>
              <a:rPr lang="en-US" dirty="0"/>
              <a:t>-Illness:</a:t>
            </a:r>
          </a:p>
          <a:p>
            <a:pPr lvl="1">
              <a:buFont typeface="Arial" panose="020B0604020202020204" pitchFamily="34" charset="0"/>
              <a:buChar char="•"/>
            </a:pPr>
            <a:r>
              <a:rPr lang="en-US" dirty="0"/>
              <a:t>when there are negative bodily occurrences </a:t>
            </a:r>
            <a:r>
              <a:rPr lang="en-US" i="1" u="sng" dirty="0"/>
              <a:t>as conceived of by</a:t>
            </a:r>
            <a:r>
              <a:rPr lang="en-US" dirty="0"/>
              <a:t> the person himself. </a:t>
            </a:r>
          </a:p>
          <a:p>
            <a:pPr>
              <a:buFont typeface="Arial" panose="020B0604020202020204" pitchFamily="34" charset="0"/>
              <a:buChar char="•"/>
            </a:pPr>
            <a:r>
              <a:rPr lang="en-US" dirty="0"/>
              <a:t>T</a:t>
            </a:r>
            <a:r>
              <a:rPr lang="en-US" baseline="-25000" dirty="0"/>
              <a:t>s</a:t>
            </a:r>
            <a:r>
              <a:rPr lang="en-US" dirty="0"/>
              <a:t>-Sickness:</a:t>
            </a:r>
          </a:p>
          <a:p>
            <a:pPr lvl="1">
              <a:buFont typeface="Arial" panose="020B0604020202020204" pitchFamily="34" charset="0"/>
              <a:buChar char="•"/>
            </a:pPr>
            <a:r>
              <a:rPr lang="en-US" dirty="0"/>
              <a:t>when there are negative bodily occurrences </a:t>
            </a:r>
            <a:r>
              <a:rPr lang="en-US" i="1" u="sng" dirty="0"/>
              <a:t>as conceived of by</a:t>
            </a:r>
            <a:r>
              <a:rPr lang="en-US" dirty="0"/>
              <a:t> the society and/or its institutions. </a:t>
            </a:r>
          </a:p>
          <a:p>
            <a:pPr marL="0" indent="0" algn="r"/>
            <a:endParaRPr lang="en-US" sz="1800" dirty="0"/>
          </a:p>
          <a:p>
            <a:pPr marL="0" indent="0" algn="r"/>
            <a:r>
              <a:rPr lang="en-US" sz="1800" dirty="0"/>
              <a:t>‘Occurrence’ here means ‘process’, ‘state’ or ‘event’.</a:t>
            </a:r>
          </a:p>
        </p:txBody>
      </p:sp>
      <p:sp>
        <p:nvSpPr>
          <p:cNvPr id="4" name="Slide Number Placeholder 3"/>
          <p:cNvSpPr>
            <a:spLocks noGrp="1"/>
          </p:cNvSpPr>
          <p:nvPr>
            <p:ph type="sldNum" sz="quarter" idx="10"/>
          </p:nvPr>
        </p:nvSpPr>
        <p:spPr/>
        <p:txBody>
          <a:bodyPr/>
          <a:lstStyle/>
          <a:p>
            <a:fld id="{E275BFA4-CA6D-4892-8C0A-6B14E134BD5D}" type="slidenum">
              <a:rPr lang="en-US" smtClean="0"/>
              <a:pPr/>
              <a:t>30</a:t>
            </a:fld>
            <a:endParaRPr lang="en-US"/>
          </a:p>
        </p:txBody>
      </p:sp>
      <p:sp>
        <p:nvSpPr>
          <p:cNvPr id="7" name="Rectangle 6"/>
          <p:cNvSpPr/>
          <p:nvPr/>
        </p:nvSpPr>
        <p:spPr>
          <a:xfrm>
            <a:off x="4495800" y="6320135"/>
            <a:ext cx="4572000" cy="461665"/>
          </a:xfrm>
          <a:prstGeom prst="rect">
            <a:avLst/>
          </a:prstGeom>
        </p:spPr>
        <p:txBody>
          <a:bodyPr>
            <a:spAutoFit/>
          </a:bodyPr>
          <a:lstStyle/>
          <a:p>
            <a:pPr algn="r"/>
            <a:r>
              <a:rPr lang="en-US" sz="1200" b="0" dirty="0" err="1">
                <a:solidFill>
                  <a:schemeClr val="bg1"/>
                </a:solidFill>
                <a:cs typeface="Times New Roman" panose="02020603050405020304" pitchFamily="18" charset="0"/>
              </a:rPr>
              <a:t>Bjørn</a:t>
            </a:r>
            <a:r>
              <a:rPr lang="en-US" sz="1200" b="0" dirty="0">
                <a:solidFill>
                  <a:schemeClr val="bg1"/>
                </a:solidFill>
                <a:cs typeface="Times New Roman" panose="02020603050405020304" pitchFamily="18" charset="0"/>
              </a:rPr>
              <a:t> Hofmann. On the Triad Disease, Illness and Sickness.</a:t>
            </a:r>
          </a:p>
          <a:p>
            <a:pPr algn="r"/>
            <a:r>
              <a:rPr lang="en-US" sz="1200" b="0" dirty="0">
                <a:solidFill>
                  <a:schemeClr val="bg1"/>
                </a:solidFill>
                <a:cs typeface="Times New Roman" panose="02020603050405020304" pitchFamily="18" charset="0"/>
              </a:rPr>
              <a:t>Journal of Medicine and Philosophy 2002, Vol. 27, No. 6, pp. 651–673</a:t>
            </a:r>
          </a:p>
        </p:txBody>
      </p:sp>
    </p:spTree>
    <p:extLst>
      <p:ext uri="{BB962C8B-B14F-4D97-AF65-F5344CB8AC3E}">
        <p14:creationId xmlns:p14="http://schemas.microsoft.com/office/powerpoint/2010/main" val="163746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762000"/>
            <a:ext cx="9144000" cy="762000"/>
          </a:xfrm>
        </p:spPr>
        <p:txBody>
          <a:bodyPr/>
          <a:lstStyle/>
          <a:p>
            <a:r>
              <a:rPr lang="en-US" sz="2800" dirty="0"/>
              <a:t>Overlap in the subjective Bio-Psycho-Social perspective</a:t>
            </a:r>
          </a:p>
        </p:txBody>
      </p:sp>
      <p:sp>
        <p:nvSpPr>
          <p:cNvPr id="4" name="Slide Number Placeholder 3"/>
          <p:cNvSpPr>
            <a:spLocks noGrp="1"/>
          </p:cNvSpPr>
          <p:nvPr>
            <p:ph type="sldNum" sz="quarter" idx="10"/>
          </p:nvPr>
        </p:nvSpPr>
        <p:spPr/>
        <p:txBody>
          <a:bodyPr/>
          <a:lstStyle/>
          <a:p>
            <a:fld id="{E275BFA4-CA6D-4892-8C0A-6B14E134BD5D}" type="slidenum">
              <a:rPr lang="en-US" smtClean="0"/>
              <a:pPr/>
              <a:t>31</a:t>
            </a:fld>
            <a:endParaRPr lang="en-US"/>
          </a:p>
        </p:txBody>
      </p:sp>
      <p:sp>
        <p:nvSpPr>
          <p:cNvPr id="9" name="Oval 8"/>
          <p:cNvSpPr/>
          <p:nvPr/>
        </p:nvSpPr>
        <p:spPr bwMode="auto">
          <a:xfrm>
            <a:off x="3429000" y="3200400"/>
            <a:ext cx="3962400" cy="2743200"/>
          </a:xfrm>
          <a:prstGeom prst="ellipse">
            <a:avLst/>
          </a:prstGeom>
          <a:solidFill>
            <a:srgbClr val="FFFF00">
              <a:alpha val="8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Oval 9"/>
          <p:cNvSpPr/>
          <p:nvPr/>
        </p:nvSpPr>
        <p:spPr bwMode="auto">
          <a:xfrm>
            <a:off x="2552700" y="1981200"/>
            <a:ext cx="3962400" cy="2743200"/>
          </a:xfrm>
          <a:prstGeom prst="ellipse">
            <a:avLst/>
          </a:prstGeom>
          <a:solidFill>
            <a:srgbClr val="FFFF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p:cNvSpPr/>
          <p:nvPr/>
        </p:nvSpPr>
        <p:spPr bwMode="auto">
          <a:xfrm>
            <a:off x="1676400" y="3200400"/>
            <a:ext cx="3962400" cy="2743200"/>
          </a:xfrm>
          <a:prstGeom prst="ellipse">
            <a:avLst/>
          </a:prstGeom>
          <a:solidFill>
            <a:srgbClr val="FFFF00">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TextBox 10"/>
          <p:cNvSpPr txBox="1"/>
          <p:nvPr/>
        </p:nvSpPr>
        <p:spPr>
          <a:xfrm>
            <a:off x="153888" y="5320725"/>
            <a:ext cx="1955984" cy="892552"/>
          </a:xfrm>
          <a:prstGeom prst="rect">
            <a:avLst/>
          </a:prstGeom>
          <a:noFill/>
        </p:spPr>
        <p:txBody>
          <a:bodyPr wrap="none" rtlCol="0">
            <a:spAutoFit/>
          </a:bodyPr>
          <a:lstStyle/>
          <a:p>
            <a:r>
              <a:rPr lang="en-US" b="0" dirty="0">
                <a:solidFill>
                  <a:schemeClr val="bg1"/>
                </a:solidFill>
              </a:rPr>
              <a:t>T</a:t>
            </a:r>
            <a:r>
              <a:rPr lang="en-US" baseline="-25000" dirty="0">
                <a:solidFill>
                  <a:schemeClr val="bg1"/>
                </a:solidFill>
              </a:rPr>
              <a:t>s</a:t>
            </a:r>
            <a:r>
              <a:rPr lang="en-US" b="0" dirty="0">
                <a:solidFill>
                  <a:schemeClr val="bg1"/>
                </a:solidFill>
              </a:rPr>
              <a:t>-Disease</a:t>
            </a:r>
          </a:p>
          <a:p>
            <a:r>
              <a:rPr lang="en-US" sz="2000" b="0" dirty="0">
                <a:solidFill>
                  <a:schemeClr val="bg1"/>
                </a:solidFill>
              </a:rPr>
              <a:t>(MDs)</a:t>
            </a:r>
          </a:p>
        </p:txBody>
      </p:sp>
      <p:sp>
        <p:nvSpPr>
          <p:cNvPr id="12" name="TextBox 11"/>
          <p:cNvSpPr txBox="1"/>
          <p:nvPr/>
        </p:nvSpPr>
        <p:spPr>
          <a:xfrm>
            <a:off x="6969149" y="5320725"/>
            <a:ext cx="2114681" cy="892552"/>
          </a:xfrm>
          <a:prstGeom prst="rect">
            <a:avLst/>
          </a:prstGeom>
          <a:noFill/>
        </p:spPr>
        <p:txBody>
          <a:bodyPr wrap="none" rtlCol="0">
            <a:spAutoFit/>
          </a:bodyPr>
          <a:lstStyle/>
          <a:p>
            <a:r>
              <a:rPr lang="en-US" b="0" dirty="0">
                <a:solidFill>
                  <a:schemeClr val="bg1"/>
                </a:solidFill>
              </a:rPr>
              <a:t>T</a:t>
            </a:r>
            <a:r>
              <a:rPr lang="en-US" baseline="-25000" dirty="0">
                <a:solidFill>
                  <a:schemeClr val="bg1"/>
                </a:solidFill>
              </a:rPr>
              <a:t>s</a:t>
            </a:r>
            <a:r>
              <a:rPr lang="en-US" b="0" dirty="0">
                <a:solidFill>
                  <a:schemeClr val="bg1"/>
                </a:solidFill>
              </a:rPr>
              <a:t>-Sickness</a:t>
            </a:r>
          </a:p>
          <a:p>
            <a:r>
              <a:rPr lang="en-US" sz="2000" b="0" dirty="0">
                <a:solidFill>
                  <a:schemeClr val="bg1"/>
                </a:solidFill>
              </a:rPr>
              <a:t>(society)</a:t>
            </a:r>
          </a:p>
        </p:txBody>
      </p:sp>
      <p:sp>
        <p:nvSpPr>
          <p:cNvPr id="13" name="TextBox 12"/>
          <p:cNvSpPr txBox="1"/>
          <p:nvPr/>
        </p:nvSpPr>
        <p:spPr>
          <a:xfrm>
            <a:off x="3163690" y="1371600"/>
            <a:ext cx="2816797" cy="584775"/>
          </a:xfrm>
          <a:prstGeom prst="rect">
            <a:avLst/>
          </a:prstGeom>
          <a:noFill/>
        </p:spPr>
        <p:txBody>
          <a:bodyPr wrap="none" rtlCol="0">
            <a:spAutoFit/>
          </a:bodyPr>
          <a:lstStyle/>
          <a:p>
            <a:r>
              <a:rPr lang="en-US" b="0" dirty="0">
                <a:solidFill>
                  <a:schemeClr val="bg1"/>
                </a:solidFill>
              </a:rPr>
              <a:t>T</a:t>
            </a:r>
            <a:r>
              <a:rPr lang="en-US" baseline="-25000" dirty="0">
                <a:solidFill>
                  <a:schemeClr val="bg1"/>
                </a:solidFill>
              </a:rPr>
              <a:t>s</a:t>
            </a:r>
            <a:r>
              <a:rPr lang="en-US" b="0" dirty="0">
                <a:solidFill>
                  <a:schemeClr val="bg1"/>
                </a:solidFill>
              </a:rPr>
              <a:t>-Illness </a:t>
            </a:r>
            <a:r>
              <a:rPr lang="en-US" sz="2000" b="0" dirty="0">
                <a:solidFill>
                  <a:schemeClr val="bg1"/>
                </a:solidFill>
              </a:rPr>
              <a:t>(patients)</a:t>
            </a:r>
          </a:p>
        </p:txBody>
      </p:sp>
      <p:sp>
        <p:nvSpPr>
          <p:cNvPr id="14" name="Rectangle 13"/>
          <p:cNvSpPr/>
          <p:nvPr/>
        </p:nvSpPr>
        <p:spPr>
          <a:xfrm>
            <a:off x="4495800" y="6320135"/>
            <a:ext cx="4572000" cy="461665"/>
          </a:xfrm>
          <a:prstGeom prst="rect">
            <a:avLst/>
          </a:prstGeom>
        </p:spPr>
        <p:txBody>
          <a:bodyPr>
            <a:spAutoFit/>
          </a:bodyPr>
          <a:lstStyle/>
          <a:p>
            <a:pPr algn="r"/>
            <a:r>
              <a:rPr lang="en-US" sz="1200" b="0" dirty="0" err="1">
                <a:solidFill>
                  <a:schemeClr val="bg1"/>
                </a:solidFill>
                <a:cs typeface="Times New Roman" panose="02020603050405020304" pitchFamily="18" charset="0"/>
              </a:rPr>
              <a:t>Bjørn</a:t>
            </a:r>
            <a:r>
              <a:rPr lang="en-US" sz="1200" b="0" dirty="0">
                <a:solidFill>
                  <a:schemeClr val="bg1"/>
                </a:solidFill>
                <a:cs typeface="Times New Roman" panose="02020603050405020304" pitchFamily="18" charset="0"/>
              </a:rPr>
              <a:t> Hofmann. On the Triad Disease, Illness and Sickness.</a:t>
            </a:r>
          </a:p>
          <a:p>
            <a:pPr algn="r"/>
            <a:r>
              <a:rPr lang="en-US" sz="1200" b="0" dirty="0">
                <a:solidFill>
                  <a:schemeClr val="bg1"/>
                </a:solidFill>
                <a:cs typeface="Times New Roman" panose="02020603050405020304" pitchFamily="18" charset="0"/>
              </a:rPr>
              <a:t>Journal of Medicine and Philosophy 2002, Vol. 27, No. 6, pp. 651–673</a:t>
            </a:r>
          </a:p>
        </p:txBody>
      </p:sp>
      <p:sp>
        <p:nvSpPr>
          <p:cNvPr id="15" name="TextBox 14"/>
          <p:cNvSpPr txBox="1"/>
          <p:nvPr/>
        </p:nvSpPr>
        <p:spPr>
          <a:xfrm>
            <a:off x="4338974" y="3810000"/>
            <a:ext cx="389851" cy="584775"/>
          </a:xfrm>
          <a:prstGeom prst="rect">
            <a:avLst/>
          </a:prstGeom>
          <a:noFill/>
        </p:spPr>
        <p:txBody>
          <a:bodyPr wrap="none" rtlCol="0">
            <a:spAutoFit/>
          </a:bodyPr>
          <a:lstStyle/>
          <a:p>
            <a:r>
              <a:rPr lang="en-US" dirty="0">
                <a:solidFill>
                  <a:schemeClr val="tx1"/>
                </a:solidFill>
              </a:rPr>
              <a:t>1</a:t>
            </a:r>
          </a:p>
        </p:txBody>
      </p:sp>
      <p:sp>
        <p:nvSpPr>
          <p:cNvPr id="16" name="TextBox 15"/>
          <p:cNvSpPr txBox="1"/>
          <p:nvPr/>
        </p:nvSpPr>
        <p:spPr>
          <a:xfrm>
            <a:off x="4338973" y="4749225"/>
            <a:ext cx="389851" cy="584775"/>
          </a:xfrm>
          <a:prstGeom prst="rect">
            <a:avLst/>
          </a:prstGeom>
          <a:noFill/>
        </p:spPr>
        <p:txBody>
          <a:bodyPr wrap="none" rtlCol="0">
            <a:spAutoFit/>
          </a:bodyPr>
          <a:lstStyle/>
          <a:p>
            <a:r>
              <a:rPr lang="en-US" dirty="0">
                <a:solidFill>
                  <a:schemeClr val="tx1"/>
                </a:solidFill>
              </a:rPr>
              <a:t>2</a:t>
            </a:r>
          </a:p>
        </p:txBody>
      </p:sp>
      <p:sp>
        <p:nvSpPr>
          <p:cNvPr id="17" name="TextBox 16"/>
          <p:cNvSpPr txBox="1"/>
          <p:nvPr/>
        </p:nvSpPr>
        <p:spPr>
          <a:xfrm>
            <a:off x="3108997" y="3407077"/>
            <a:ext cx="389851" cy="584775"/>
          </a:xfrm>
          <a:prstGeom prst="rect">
            <a:avLst/>
          </a:prstGeom>
          <a:noFill/>
        </p:spPr>
        <p:txBody>
          <a:bodyPr wrap="none" rtlCol="0">
            <a:spAutoFit/>
          </a:bodyPr>
          <a:lstStyle/>
          <a:p>
            <a:r>
              <a:rPr lang="en-US" dirty="0">
                <a:solidFill>
                  <a:schemeClr val="tx1"/>
                </a:solidFill>
              </a:rPr>
              <a:t>3</a:t>
            </a:r>
          </a:p>
        </p:txBody>
      </p:sp>
      <p:sp>
        <p:nvSpPr>
          <p:cNvPr id="18" name="TextBox 17"/>
          <p:cNvSpPr txBox="1"/>
          <p:nvPr/>
        </p:nvSpPr>
        <p:spPr>
          <a:xfrm>
            <a:off x="5605125" y="3407077"/>
            <a:ext cx="389851" cy="584775"/>
          </a:xfrm>
          <a:prstGeom prst="rect">
            <a:avLst/>
          </a:prstGeom>
          <a:noFill/>
        </p:spPr>
        <p:txBody>
          <a:bodyPr wrap="none" rtlCol="0">
            <a:spAutoFit/>
          </a:bodyPr>
          <a:lstStyle/>
          <a:p>
            <a:r>
              <a:rPr lang="en-US" dirty="0">
                <a:solidFill>
                  <a:schemeClr val="tx1"/>
                </a:solidFill>
              </a:rPr>
              <a:t>4</a:t>
            </a:r>
          </a:p>
        </p:txBody>
      </p:sp>
      <p:sp>
        <p:nvSpPr>
          <p:cNvPr id="19" name="TextBox 18"/>
          <p:cNvSpPr txBox="1"/>
          <p:nvPr/>
        </p:nvSpPr>
        <p:spPr>
          <a:xfrm>
            <a:off x="2508707" y="4456837"/>
            <a:ext cx="389851" cy="584775"/>
          </a:xfrm>
          <a:prstGeom prst="rect">
            <a:avLst/>
          </a:prstGeom>
          <a:noFill/>
        </p:spPr>
        <p:txBody>
          <a:bodyPr wrap="none" rtlCol="0">
            <a:spAutoFit/>
          </a:bodyPr>
          <a:lstStyle/>
          <a:p>
            <a:r>
              <a:rPr lang="en-US" dirty="0">
                <a:solidFill>
                  <a:schemeClr val="tx1"/>
                </a:solidFill>
              </a:rPr>
              <a:t>5</a:t>
            </a:r>
          </a:p>
        </p:txBody>
      </p:sp>
      <p:sp>
        <p:nvSpPr>
          <p:cNvPr id="20" name="TextBox 19"/>
          <p:cNvSpPr txBox="1"/>
          <p:nvPr/>
        </p:nvSpPr>
        <p:spPr>
          <a:xfrm>
            <a:off x="6286530" y="4432012"/>
            <a:ext cx="389851" cy="584775"/>
          </a:xfrm>
          <a:prstGeom prst="rect">
            <a:avLst/>
          </a:prstGeom>
          <a:noFill/>
        </p:spPr>
        <p:txBody>
          <a:bodyPr wrap="none" rtlCol="0">
            <a:spAutoFit/>
          </a:bodyPr>
          <a:lstStyle/>
          <a:p>
            <a:r>
              <a:rPr lang="en-US" dirty="0">
                <a:solidFill>
                  <a:schemeClr val="tx1"/>
                </a:solidFill>
              </a:rPr>
              <a:t>7</a:t>
            </a:r>
          </a:p>
        </p:txBody>
      </p:sp>
      <p:sp>
        <p:nvSpPr>
          <p:cNvPr id="21" name="TextBox 20"/>
          <p:cNvSpPr txBox="1"/>
          <p:nvPr/>
        </p:nvSpPr>
        <p:spPr>
          <a:xfrm>
            <a:off x="4338973" y="2286000"/>
            <a:ext cx="389851" cy="584775"/>
          </a:xfrm>
          <a:prstGeom prst="rect">
            <a:avLst/>
          </a:prstGeom>
          <a:noFill/>
        </p:spPr>
        <p:txBody>
          <a:bodyPr wrap="none" rtlCol="0">
            <a:spAutoFit/>
          </a:bodyPr>
          <a:lstStyle/>
          <a:p>
            <a:r>
              <a:rPr lang="en-US" dirty="0">
                <a:solidFill>
                  <a:schemeClr val="tx1"/>
                </a:solidFill>
              </a:rPr>
              <a:t>6</a:t>
            </a:r>
          </a:p>
        </p:txBody>
      </p:sp>
    </p:spTree>
    <p:extLst>
      <p:ext uri="{BB962C8B-B14F-4D97-AF65-F5344CB8AC3E}">
        <p14:creationId xmlns:p14="http://schemas.microsoft.com/office/powerpoint/2010/main" val="3248504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3. Ontological inquiry</a:t>
            </a:r>
          </a:p>
        </p:txBody>
      </p:sp>
      <p:sp>
        <p:nvSpPr>
          <p:cNvPr id="6" name="Subtitle 5"/>
          <p:cNvSpPr>
            <a:spLocks noGrp="1"/>
          </p:cNvSpPr>
          <p:nvPr>
            <p:ph type="subTitle" idx="1"/>
          </p:nvPr>
        </p:nvSpPr>
        <p:spPr/>
        <p:txBody>
          <a:bodyPr/>
          <a:lstStyle/>
          <a:p>
            <a:r>
              <a:rPr lang="en-US" dirty="0"/>
              <a:t>OGMS:</a:t>
            </a:r>
          </a:p>
          <a:p>
            <a:r>
              <a:rPr lang="en-US" dirty="0"/>
              <a:t>Ontology for General Medical Science</a:t>
            </a:r>
          </a:p>
        </p:txBody>
      </p:sp>
      <p:sp>
        <p:nvSpPr>
          <p:cNvPr id="4" name="Slide Number Placeholder 3"/>
          <p:cNvSpPr>
            <a:spLocks noGrp="1"/>
          </p:cNvSpPr>
          <p:nvPr>
            <p:ph type="sldNum" sz="quarter" idx="10"/>
          </p:nvPr>
        </p:nvSpPr>
        <p:spPr/>
        <p:txBody>
          <a:bodyPr/>
          <a:lstStyle/>
          <a:p>
            <a:fld id="{C14BE98E-A4C6-4206-BB03-22E8467561B8}" type="slidenum">
              <a:rPr lang="en-US" smtClean="0"/>
              <a:pPr/>
              <a:t>32</a:t>
            </a:fld>
            <a:endParaRPr lang="en-US"/>
          </a:p>
        </p:txBody>
      </p:sp>
    </p:spTree>
    <p:extLst>
      <p:ext uri="{BB962C8B-B14F-4D97-AF65-F5344CB8AC3E}">
        <p14:creationId xmlns:p14="http://schemas.microsoft.com/office/powerpoint/2010/main" val="3033261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ontological approach</a:t>
            </a:r>
          </a:p>
        </p:txBody>
      </p:sp>
      <p:sp>
        <p:nvSpPr>
          <p:cNvPr id="4" name="Slide Number Placeholder 3"/>
          <p:cNvSpPr>
            <a:spLocks noGrp="1"/>
          </p:cNvSpPr>
          <p:nvPr>
            <p:ph type="sldNum" sz="quarter" idx="10"/>
          </p:nvPr>
        </p:nvSpPr>
        <p:spPr/>
        <p:txBody>
          <a:bodyPr/>
          <a:lstStyle/>
          <a:p>
            <a:fld id="{C14BE98E-A4C6-4206-BB03-22E8467561B8}" type="slidenum">
              <a:rPr lang="en-US" smtClean="0"/>
              <a:pPr/>
              <a:t>33</a:t>
            </a:fld>
            <a:endParaRPr lang="en-US"/>
          </a:p>
        </p:txBody>
      </p:sp>
      <p:cxnSp>
        <p:nvCxnSpPr>
          <p:cNvPr id="9" name="Straight Connector 8"/>
          <p:cNvCxnSpPr/>
          <p:nvPr/>
        </p:nvCxnSpPr>
        <p:spPr bwMode="auto">
          <a:xfrm>
            <a:off x="4495800" y="1676400"/>
            <a:ext cx="0" cy="4953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TextBox 9"/>
          <p:cNvSpPr txBox="1"/>
          <p:nvPr/>
        </p:nvSpPr>
        <p:spPr>
          <a:xfrm>
            <a:off x="1582792" y="2286000"/>
            <a:ext cx="1438214" cy="584775"/>
          </a:xfrm>
          <a:prstGeom prst="rect">
            <a:avLst/>
          </a:prstGeom>
          <a:noFill/>
        </p:spPr>
        <p:txBody>
          <a:bodyPr wrap="none" rtlCol="0">
            <a:spAutoFit/>
          </a:bodyPr>
          <a:lstStyle/>
          <a:p>
            <a:r>
              <a:rPr lang="en-US" dirty="0">
                <a:solidFill>
                  <a:srgbClr val="FFFF00"/>
                </a:solidFill>
              </a:rPr>
              <a:t>Reality</a:t>
            </a:r>
          </a:p>
        </p:txBody>
      </p:sp>
      <p:sp>
        <p:nvSpPr>
          <p:cNvPr id="11" name="TextBox 10"/>
          <p:cNvSpPr txBox="1"/>
          <p:nvPr/>
        </p:nvSpPr>
        <p:spPr>
          <a:xfrm>
            <a:off x="5384974" y="2286000"/>
            <a:ext cx="2844626" cy="584775"/>
          </a:xfrm>
          <a:prstGeom prst="rect">
            <a:avLst/>
          </a:prstGeom>
          <a:noFill/>
        </p:spPr>
        <p:txBody>
          <a:bodyPr wrap="none" rtlCol="0">
            <a:spAutoFit/>
          </a:bodyPr>
          <a:lstStyle/>
          <a:p>
            <a:r>
              <a:rPr lang="en-US" dirty="0">
                <a:solidFill>
                  <a:srgbClr val="FFFF00"/>
                </a:solidFill>
              </a:rPr>
              <a:t>Representation</a:t>
            </a:r>
          </a:p>
        </p:txBody>
      </p:sp>
      <p:grpSp>
        <p:nvGrpSpPr>
          <p:cNvPr id="39" name="Group 38">
            <a:extLst>
              <a:ext uri="{FF2B5EF4-FFF2-40B4-BE49-F238E27FC236}">
                <a16:creationId xmlns:a16="http://schemas.microsoft.com/office/drawing/2014/main" id="{7904A1D9-A986-471C-B483-FD9ED602D5B2}"/>
              </a:ext>
            </a:extLst>
          </p:cNvPr>
          <p:cNvGrpSpPr/>
          <p:nvPr/>
        </p:nvGrpSpPr>
        <p:grpSpPr>
          <a:xfrm>
            <a:off x="316098" y="3124200"/>
            <a:ext cx="3882522" cy="3470910"/>
            <a:chOff x="316098" y="3124200"/>
            <a:chExt cx="3882522" cy="3470910"/>
          </a:xfrm>
        </p:grpSpPr>
        <p:sp>
          <p:nvSpPr>
            <p:cNvPr id="16" name="Rounded Rectangle 15"/>
            <p:cNvSpPr/>
            <p:nvPr/>
          </p:nvSpPr>
          <p:spPr bwMode="auto">
            <a:xfrm>
              <a:off x="2446020" y="3124200"/>
              <a:ext cx="1752600" cy="762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3400" dirty="0">
                  <a:solidFill>
                    <a:schemeClr val="tx1"/>
                  </a:solidFill>
                  <a:latin typeface="Times" pitchFamily="122" charset="0"/>
                </a:rPr>
                <a:t>Entity1</a:t>
              </a:r>
              <a:endParaRPr kumimoji="0" lang="en-US" sz="3400" i="0" u="none" strike="noStrike" cap="none" normalizeH="0" baseline="0" dirty="0">
                <a:ln>
                  <a:noFill/>
                </a:ln>
                <a:solidFill>
                  <a:schemeClr val="tx1"/>
                </a:solidFill>
                <a:effectLst/>
                <a:latin typeface="Times" pitchFamily="122" charset="0"/>
              </a:endParaRPr>
            </a:p>
          </p:txBody>
        </p:sp>
        <p:sp>
          <p:nvSpPr>
            <p:cNvPr id="17" name="Rounded Rectangle 16"/>
            <p:cNvSpPr/>
            <p:nvPr/>
          </p:nvSpPr>
          <p:spPr bwMode="auto">
            <a:xfrm>
              <a:off x="2195457" y="4673888"/>
              <a:ext cx="1752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400" i="0" u="none" strike="noStrike" cap="none" normalizeH="0" baseline="0" dirty="0">
                  <a:ln>
                    <a:noFill/>
                  </a:ln>
                  <a:solidFill>
                    <a:schemeClr val="tx1"/>
                  </a:solidFill>
                  <a:effectLst/>
                  <a:latin typeface="Times" pitchFamily="122" charset="0"/>
                </a:rPr>
                <a:t>Entity2</a:t>
              </a:r>
            </a:p>
          </p:txBody>
        </p:sp>
        <p:sp>
          <p:nvSpPr>
            <p:cNvPr id="19" name="Rounded Rectangle 18"/>
            <p:cNvSpPr/>
            <p:nvPr/>
          </p:nvSpPr>
          <p:spPr bwMode="auto">
            <a:xfrm>
              <a:off x="316098" y="5909310"/>
              <a:ext cx="17526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400" i="0" u="none" strike="noStrike" cap="none" normalizeH="0" baseline="0" dirty="0">
                  <a:ln>
                    <a:noFill/>
                  </a:ln>
                  <a:solidFill>
                    <a:schemeClr val="tx1"/>
                  </a:solidFill>
                  <a:effectLst/>
                  <a:latin typeface="Times" pitchFamily="122" charset="0"/>
                </a:rPr>
                <a:t>Entity3</a:t>
              </a:r>
            </a:p>
          </p:txBody>
        </p:sp>
      </p:grpSp>
      <p:grpSp>
        <p:nvGrpSpPr>
          <p:cNvPr id="40" name="Group 39">
            <a:extLst>
              <a:ext uri="{FF2B5EF4-FFF2-40B4-BE49-F238E27FC236}">
                <a16:creationId xmlns:a16="http://schemas.microsoft.com/office/drawing/2014/main" id="{D4487A03-D7DF-49D0-9546-6341F98E2068}"/>
              </a:ext>
            </a:extLst>
          </p:cNvPr>
          <p:cNvGrpSpPr/>
          <p:nvPr/>
        </p:nvGrpSpPr>
        <p:grpSpPr>
          <a:xfrm>
            <a:off x="2068698" y="3280470"/>
            <a:ext cx="5713279" cy="2971740"/>
            <a:chOff x="2068698" y="3280470"/>
            <a:chExt cx="5713279" cy="2971740"/>
          </a:xfrm>
        </p:grpSpPr>
        <p:sp>
          <p:nvSpPr>
            <p:cNvPr id="2" name="TextBox 1"/>
            <p:cNvSpPr txBox="1"/>
            <p:nvPr/>
          </p:nvSpPr>
          <p:spPr>
            <a:xfrm>
              <a:off x="6162623" y="5358825"/>
              <a:ext cx="1619354" cy="584775"/>
            </a:xfrm>
            <a:prstGeom prst="rect">
              <a:avLst/>
            </a:prstGeom>
            <a:noFill/>
          </p:spPr>
          <p:txBody>
            <a:bodyPr wrap="none" rtlCol="0">
              <a:spAutoFit/>
            </a:bodyPr>
            <a:lstStyle/>
            <a:p>
              <a:r>
                <a:rPr lang="en-US" b="0" dirty="0">
                  <a:solidFill>
                    <a:schemeClr val="bg1"/>
                  </a:solidFill>
                </a:rPr>
                <a:t>  ‘term3’</a:t>
              </a:r>
            </a:p>
          </p:txBody>
        </p:sp>
        <p:cxnSp>
          <p:nvCxnSpPr>
            <p:cNvPr id="15" name="Straight Arrow Connector 14"/>
            <p:cNvCxnSpPr>
              <a:cxnSpLocks/>
            </p:cNvCxnSpPr>
            <p:nvPr/>
          </p:nvCxnSpPr>
          <p:spPr bwMode="auto">
            <a:xfrm>
              <a:off x="4167244" y="3505200"/>
              <a:ext cx="1928012" cy="67658"/>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18" name="Straight Arrow Connector 17"/>
            <p:cNvCxnSpPr>
              <a:cxnSpLocks/>
            </p:cNvCxnSpPr>
            <p:nvPr/>
          </p:nvCxnSpPr>
          <p:spPr bwMode="auto">
            <a:xfrm flipV="1">
              <a:off x="3916681" y="4670078"/>
              <a:ext cx="2209951" cy="346710"/>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21" name="Straight Arrow Connector 20"/>
            <p:cNvCxnSpPr>
              <a:cxnSpLocks/>
              <a:stCxn id="19" idx="3"/>
              <a:endCxn id="2" idx="1"/>
            </p:cNvCxnSpPr>
            <p:nvPr/>
          </p:nvCxnSpPr>
          <p:spPr bwMode="auto">
            <a:xfrm flipV="1">
              <a:off x="2068698" y="5651213"/>
              <a:ext cx="4093925" cy="600997"/>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sp>
          <p:nvSpPr>
            <p:cNvPr id="35" name="TextBox 34">
              <a:extLst>
                <a:ext uri="{FF2B5EF4-FFF2-40B4-BE49-F238E27FC236}">
                  <a16:creationId xmlns:a16="http://schemas.microsoft.com/office/drawing/2014/main" id="{4D9D8883-4AF1-4594-81B9-DCF037D3BA85}"/>
                </a:ext>
              </a:extLst>
            </p:cNvPr>
            <p:cNvSpPr txBox="1"/>
            <p:nvPr/>
          </p:nvSpPr>
          <p:spPr>
            <a:xfrm>
              <a:off x="6158008" y="4377690"/>
              <a:ext cx="1619354" cy="584775"/>
            </a:xfrm>
            <a:prstGeom prst="rect">
              <a:avLst/>
            </a:prstGeom>
            <a:noFill/>
          </p:spPr>
          <p:txBody>
            <a:bodyPr wrap="none" rtlCol="0">
              <a:spAutoFit/>
            </a:bodyPr>
            <a:lstStyle/>
            <a:p>
              <a:r>
                <a:rPr lang="en-US" b="0" dirty="0">
                  <a:solidFill>
                    <a:schemeClr val="bg1"/>
                  </a:solidFill>
                </a:rPr>
                <a:t>  ‘term2’</a:t>
              </a:r>
            </a:p>
          </p:txBody>
        </p:sp>
        <p:sp>
          <p:nvSpPr>
            <p:cNvPr id="37" name="TextBox 36">
              <a:extLst>
                <a:ext uri="{FF2B5EF4-FFF2-40B4-BE49-F238E27FC236}">
                  <a16:creationId xmlns:a16="http://schemas.microsoft.com/office/drawing/2014/main" id="{CC6EA938-9539-40EE-9215-7B3FA80F5341}"/>
                </a:ext>
              </a:extLst>
            </p:cNvPr>
            <p:cNvSpPr txBox="1"/>
            <p:nvPr/>
          </p:nvSpPr>
          <p:spPr>
            <a:xfrm>
              <a:off x="6126632" y="3280470"/>
              <a:ext cx="1619354" cy="584775"/>
            </a:xfrm>
            <a:prstGeom prst="rect">
              <a:avLst/>
            </a:prstGeom>
            <a:noFill/>
          </p:spPr>
          <p:txBody>
            <a:bodyPr wrap="none" rtlCol="0">
              <a:spAutoFit/>
            </a:bodyPr>
            <a:lstStyle/>
            <a:p>
              <a:r>
                <a:rPr lang="en-US" b="0" dirty="0">
                  <a:solidFill>
                    <a:schemeClr val="bg1"/>
                  </a:solidFill>
                </a:rPr>
                <a:t>  ‘term1’</a:t>
              </a:r>
            </a:p>
          </p:txBody>
        </p:sp>
      </p:grpSp>
      <p:grpSp>
        <p:nvGrpSpPr>
          <p:cNvPr id="47" name="Group 46">
            <a:extLst>
              <a:ext uri="{FF2B5EF4-FFF2-40B4-BE49-F238E27FC236}">
                <a16:creationId xmlns:a16="http://schemas.microsoft.com/office/drawing/2014/main" id="{99B82160-F4D9-46AB-A290-6961A7A17839}"/>
              </a:ext>
            </a:extLst>
          </p:cNvPr>
          <p:cNvGrpSpPr/>
          <p:nvPr/>
        </p:nvGrpSpPr>
        <p:grpSpPr>
          <a:xfrm>
            <a:off x="2068698" y="3505200"/>
            <a:ext cx="4093925" cy="2747010"/>
            <a:chOff x="2068698" y="3505200"/>
            <a:chExt cx="4093925" cy="2747010"/>
          </a:xfrm>
        </p:grpSpPr>
        <p:cxnSp>
          <p:nvCxnSpPr>
            <p:cNvPr id="41" name="Straight Arrow Connector 40">
              <a:extLst>
                <a:ext uri="{FF2B5EF4-FFF2-40B4-BE49-F238E27FC236}">
                  <a16:creationId xmlns:a16="http://schemas.microsoft.com/office/drawing/2014/main" id="{499D3B5A-1EA7-4757-866A-0F39C50A7F10}"/>
                </a:ext>
              </a:extLst>
            </p:cNvPr>
            <p:cNvCxnSpPr>
              <a:cxnSpLocks/>
              <a:stCxn id="16" idx="3"/>
              <a:endCxn id="2" idx="1"/>
            </p:cNvCxnSpPr>
            <p:nvPr/>
          </p:nvCxnSpPr>
          <p:spPr bwMode="auto">
            <a:xfrm>
              <a:off x="4198620" y="3505200"/>
              <a:ext cx="1964003" cy="2146013"/>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9A42F8EB-8149-46A3-A82C-C31021759BED}"/>
                </a:ext>
              </a:extLst>
            </p:cNvPr>
            <p:cNvCxnSpPr>
              <a:cxnSpLocks/>
              <a:stCxn id="19" idx="3"/>
            </p:cNvCxnSpPr>
            <p:nvPr/>
          </p:nvCxnSpPr>
          <p:spPr bwMode="auto">
            <a:xfrm flipV="1">
              <a:off x="2068698" y="4699575"/>
              <a:ext cx="4026558" cy="1552635"/>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grpSp>
    </p:spTree>
    <p:extLst>
      <p:ext uri="{BB962C8B-B14F-4D97-AF65-F5344CB8AC3E}">
        <p14:creationId xmlns:p14="http://schemas.microsoft.com/office/powerpoint/2010/main" val="90669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left)">
                                      <p:cBhvr>
                                        <p:cTn id="1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4" name="AutoShape 26"/>
          <p:cNvSpPr>
            <a:spLocks noGrp="1" noChangeArrowheads="1"/>
          </p:cNvSpPr>
          <p:nvPr>
            <p:ph type="title"/>
          </p:nvPr>
        </p:nvSpPr>
        <p:spPr>
          <a:xfrm>
            <a:off x="255587" y="793252"/>
            <a:ext cx="8632825" cy="730748"/>
          </a:xfrm>
        </p:spPr>
        <p:txBody>
          <a:bodyPr/>
          <a:lstStyle/>
          <a:p>
            <a:pPr eaLnBrk="1" hangingPunct="1"/>
            <a:r>
              <a:rPr lang="en-US" altLang="en-US" dirty="0"/>
              <a:t>What happens in the body</a:t>
            </a:r>
            <a:endParaRPr lang="en-US" altLang="en-US" sz="2000" dirty="0"/>
          </a:p>
        </p:txBody>
      </p:sp>
      <p:sp>
        <p:nvSpPr>
          <p:cNvPr id="29716" name="Rectangle 33"/>
          <p:cNvSpPr>
            <a:spLocks noChangeArrowheads="1"/>
          </p:cNvSpPr>
          <p:nvPr/>
        </p:nvSpPr>
        <p:spPr bwMode="auto">
          <a:xfrm>
            <a:off x="381000" y="6258580"/>
            <a:ext cx="876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400" b="0" dirty="0" err="1">
                <a:solidFill>
                  <a:schemeClr val="bg1"/>
                </a:solidFill>
              </a:rPr>
              <a:t>Scheuermann</a:t>
            </a:r>
            <a:r>
              <a:rPr lang="en-US" altLang="en-US" sz="1400" b="0" dirty="0">
                <a:solidFill>
                  <a:schemeClr val="bg1"/>
                </a:solidFill>
              </a:rPr>
              <a:t> R, Ceusters W, Smith B. Toward an Ontological Treatment of Disease and Diagnosis. 2009 AMIA Summit on Translational Bioinformatics, San Francisco, California, March 15-17, 2009;: 116-120.</a:t>
            </a:r>
          </a:p>
        </p:txBody>
      </p:sp>
      <p:pic>
        <p:nvPicPr>
          <p:cNvPr id="44" name="Picture 3" descr="Big Picture v3"/>
          <p:cNvPicPr>
            <a:picLocks noChangeAspect="1" noChangeArrowheads="1"/>
          </p:cNvPicPr>
          <p:nvPr/>
        </p:nvPicPr>
        <p:blipFill>
          <a:blip r:embed="rId3">
            <a:extLst>
              <a:ext uri="{28A0092B-C50C-407E-A947-70E740481C1C}">
                <a14:useLocalDpi xmlns:a14="http://schemas.microsoft.com/office/drawing/2010/main" val="0"/>
              </a:ext>
            </a:extLst>
          </a:blip>
          <a:srcRect l="2499" t="7011" r="4861" b="8989"/>
          <a:stretch>
            <a:fillRect/>
          </a:stretch>
        </p:blipFill>
        <p:spPr bwMode="auto">
          <a:xfrm>
            <a:off x="236094" y="1532859"/>
            <a:ext cx="8652318" cy="477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236094" y="1532859"/>
            <a:ext cx="8652318" cy="2429541"/>
          </a:xfrm>
          <a:prstGeom prst="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a:extLst>
              <a:ext uri="{FF2B5EF4-FFF2-40B4-BE49-F238E27FC236}">
                <a16:creationId xmlns:a16="http://schemas.microsoft.com/office/drawing/2014/main" id="{61E457B4-AF43-416B-8586-73301752CAF9}"/>
              </a:ext>
            </a:extLst>
          </p:cNvPr>
          <p:cNvSpPr>
            <a:spLocks noGrp="1"/>
          </p:cNvSpPr>
          <p:nvPr>
            <p:ph type="sldNum" sz="quarter" idx="10"/>
          </p:nvPr>
        </p:nvSpPr>
        <p:spPr/>
        <p:txBody>
          <a:bodyPr/>
          <a:lstStyle/>
          <a:p>
            <a:fld id="{C14BE98E-A4C6-4206-BB03-22E8467561B8}" type="slidenum">
              <a:rPr lang="en-US" smtClean="0"/>
              <a:pPr/>
              <a:t>34</a:t>
            </a:fld>
            <a:endParaRPr lang="en-US"/>
          </a:p>
        </p:txBody>
      </p:sp>
    </p:spTree>
    <p:extLst>
      <p:ext uri="{BB962C8B-B14F-4D97-AF65-F5344CB8AC3E}">
        <p14:creationId xmlns:p14="http://schemas.microsoft.com/office/powerpoint/2010/main" val="3085736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55A53-B367-4563-B0DD-F22231F7214F}"/>
              </a:ext>
            </a:extLst>
          </p:cNvPr>
          <p:cNvSpPr>
            <a:spLocks noGrp="1"/>
          </p:cNvSpPr>
          <p:nvPr>
            <p:ph type="title"/>
          </p:nvPr>
        </p:nvSpPr>
        <p:spPr/>
        <p:txBody>
          <a:bodyPr/>
          <a:lstStyle/>
          <a:p>
            <a:r>
              <a:rPr lang="en-US" dirty="0"/>
              <a:t>Bodily features</a:t>
            </a:r>
          </a:p>
        </p:txBody>
      </p:sp>
      <p:sp>
        <p:nvSpPr>
          <p:cNvPr id="3" name="Content Placeholder 2">
            <a:extLst>
              <a:ext uri="{FF2B5EF4-FFF2-40B4-BE49-F238E27FC236}">
                <a16:creationId xmlns:a16="http://schemas.microsoft.com/office/drawing/2014/main" id="{E16414AE-69AC-4FA3-8AD5-DBA784C4AA1A}"/>
              </a:ext>
            </a:extLst>
          </p:cNvPr>
          <p:cNvSpPr>
            <a:spLocks noGrp="1"/>
          </p:cNvSpPr>
          <p:nvPr>
            <p:ph idx="1"/>
          </p:nvPr>
        </p:nvSpPr>
        <p:spPr>
          <a:xfrm>
            <a:off x="228600" y="1600200"/>
            <a:ext cx="8686800" cy="4953000"/>
          </a:xfrm>
        </p:spPr>
        <p:txBody>
          <a:bodyPr/>
          <a:lstStyle/>
          <a:p>
            <a:pPr>
              <a:buFont typeface="Arial" panose="020B0604020202020204" pitchFamily="34" charset="0"/>
              <a:buChar char="•"/>
            </a:pPr>
            <a:r>
              <a:rPr lang="en-US" sz="2200" b="1" u="sng" dirty="0"/>
              <a:t>Bodily component</a:t>
            </a:r>
            <a:r>
              <a:rPr lang="en-US" sz="2200" dirty="0"/>
              <a:t>:</a:t>
            </a:r>
          </a:p>
          <a:p>
            <a:pPr lvl="1">
              <a:buFont typeface="Arial" panose="020B0604020202020204" pitchFamily="34" charset="0"/>
              <a:buChar char="•"/>
            </a:pPr>
            <a:r>
              <a:rPr lang="en-US" sz="2200" dirty="0"/>
              <a:t>Your heart, your liver, a bacterium inside you</a:t>
            </a:r>
          </a:p>
          <a:p>
            <a:pPr lvl="1">
              <a:buFont typeface="Arial" panose="020B0604020202020204" pitchFamily="34" charset="0"/>
              <a:buChar char="•"/>
            </a:pPr>
            <a:r>
              <a:rPr lang="en-US" sz="2200" dirty="0"/>
              <a:t>Your left nostril, the lumen of your stomach</a:t>
            </a:r>
          </a:p>
          <a:p>
            <a:pPr lvl="1">
              <a:buFont typeface="Arial" panose="020B0604020202020204" pitchFamily="34" charset="0"/>
              <a:buChar char="•"/>
            </a:pPr>
            <a:r>
              <a:rPr lang="en-US" sz="2200" dirty="0"/>
              <a:t>…</a:t>
            </a:r>
          </a:p>
          <a:p>
            <a:pPr>
              <a:buFont typeface="Arial" panose="020B0604020202020204" pitchFamily="34" charset="0"/>
              <a:buChar char="•"/>
            </a:pPr>
            <a:r>
              <a:rPr lang="en-US" sz="2200" b="1" u="sng" dirty="0"/>
              <a:t>Bodily quality</a:t>
            </a:r>
            <a:r>
              <a:rPr lang="en-US" sz="2200" dirty="0"/>
              <a:t>:</a:t>
            </a:r>
          </a:p>
          <a:p>
            <a:pPr lvl="1">
              <a:buFont typeface="Arial" panose="020B0604020202020204" pitchFamily="34" charset="0"/>
              <a:buChar char="•"/>
            </a:pPr>
            <a:r>
              <a:rPr lang="en-US" sz="2200" dirty="0"/>
              <a:t>Your body temperature, your height</a:t>
            </a:r>
          </a:p>
          <a:p>
            <a:pPr lvl="1">
              <a:buFont typeface="Arial" panose="020B0604020202020204" pitchFamily="34" charset="0"/>
              <a:buChar char="•"/>
            </a:pPr>
            <a:r>
              <a:rPr lang="en-US" sz="2200" dirty="0"/>
              <a:t>The size of a tumor</a:t>
            </a:r>
          </a:p>
          <a:p>
            <a:pPr lvl="1">
              <a:buFont typeface="Arial" panose="020B0604020202020204" pitchFamily="34" charset="0"/>
              <a:buChar char="•"/>
            </a:pPr>
            <a:r>
              <a:rPr lang="en-US" sz="2200" dirty="0"/>
              <a:t>…</a:t>
            </a:r>
          </a:p>
          <a:p>
            <a:pPr>
              <a:buFont typeface="Arial" panose="020B0604020202020204" pitchFamily="34" charset="0"/>
              <a:buChar char="•"/>
            </a:pPr>
            <a:r>
              <a:rPr lang="en-US" sz="2200" b="1" u="sng" dirty="0"/>
              <a:t>Bodily process</a:t>
            </a:r>
            <a:r>
              <a:rPr lang="en-US" sz="2200" dirty="0"/>
              <a:t>:</a:t>
            </a:r>
          </a:p>
          <a:p>
            <a:pPr lvl="1">
              <a:buFont typeface="Arial" panose="020B0604020202020204" pitchFamily="34" charset="0"/>
              <a:buChar char="•"/>
            </a:pPr>
            <a:r>
              <a:rPr lang="en-US" sz="2200" dirty="0"/>
              <a:t>The beating of your heart, your respiration, your thinking</a:t>
            </a:r>
          </a:p>
          <a:p>
            <a:pPr lvl="1">
              <a:buFont typeface="Arial" panose="020B0604020202020204" pitchFamily="34" charset="0"/>
              <a:buChar char="•"/>
            </a:pPr>
            <a:r>
              <a:rPr lang="en-US" sz="2200" dirty="0"/>
              <a:t>The growth of bacteria inside you, sneezing, the development of a tumor.</a:t>
            </a:r>
          </a:p>
          <a:p>
            <a:pPr lvl="1">
              <a:buFont typeface="Arial" panose="020B0604020202020204" pitchFamily="34" charset="0"/>
              <a:buChar char="•"/>
            </a:pPr>
            <a:r>
              <a:rPr lang="en-US" sz="2200" dirty="0"/>
              <a:t>…</a:t>
            </a:r>
          </a:p>
        </p:txBody>
      </p:sp>
      <p:sp>
        <p:nvSpPr>
          <p:cNvPr id="4" name="Slide Number Placeholder 3">
            <a:extLst>
              <a:ext uri="{FF2B5EF4-FFF2-40B4-BE49-F238E27FC236}">
                <a16:creationId xmlns:a16="http://schemas.microsoft.com/office/drawing/2014/main" id="{D0F465D7-5BBB-4C01-AC38-BBFC8CF5107D}"/>
              </a:ext>
            </a:extLst>
          </p:cNvPr>
          <p:cNvSpPr>
            <a:spLocks noGrp="1"/>
          </p:cNvSpPr>
          <p:nvPr>
            <p:ph type="sldNum" sz="quarter" idx="10"/>
          </p:nvPr>
        </p:nvSpPr>
        <p:spPr/>
        <p:txBody>
          <a:bodyPr/>
          <a:lstStyle/>
          <a:p>
            <a:fld id="{C14BE98E-A4C6-4206-BB03-22E8467561B8}" type="slidenum">
              <a:rPr lang="en-US" smtClean="0"/>
              <a:pPr/>
              <a:t>35</a:t>
            </a:fld>
            <a:endParaRPr lang="en-US"/>
          </a:p>
        </p:txBody>
      </p:sp>
    </p:spTree>
    <p:extLst>
      <p:ext uri="{BB962C8B-B14F-4D97-AF65-F5344CB8AC3E}">
        <p14:creationId xmlns:p14="http://schemas.microsoft.com/office/powerpoint/2010/main" val="2411880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762000"/>
            <a:ext cx="9144000" cy="762000"/>
          </a:xfrm>
        </p:spPr>
        <p:txBody>
          <a:bodyPr/>
          <a:lstStyle/>
          <a:p>
            <a:r>
              <a:rPr lang="en-US" dirty="0"/>
              <a:t>The biological perspective of OGMS</a:t>
            </a:r>
            <a:br>
              <a:rPr lang="en-US" dirty="0"/>
            </a:br>
            <a:br>
              <a:rPr lang="en-US" dirty="0"/>
            </a:br>
            <a:r>
              <a:rPr lang="en-US" sz="3200" b="1" dirty="0"/>
              <a:t>Disorder / Disease / Disease course</a:t>
            </a:r>
          </a:p>
        </p:txBody>
      </p:sp>
      <p:sp>
        <p:nvSpPr>
          <p:cNvPr id="4" name="Slide Number Placeholder 3"/>
          <p:cNvSpPr>
            <a:spLocks noGrp="1"/>
          </p:cNvSpPr>
          <p:nvPr>
            <p:ph type="sldNum" sz="quarter" idx="10"/>
          </p:nvPr>
        </p:nvSpPr>
        <p:spPr/>
        <p:txBody>
          <a:bodyPr/>
          <a:lstStyle/>
          <a:p>
            <a:fld id="{E275BFA4-CA6D-4892-8C0A-6B14E134BD5D}" type="slidenum">
              <a:rPr lang="en-US" smtClean="0"/>
              <a:pPr/>
              <a:t>36</a:t>
            </a:fld>
            <a:endParaRPr lang="en-US"/>
          </a:p>
        </p:txBody>
      </p:sp>
      <p:grpSp>
        <p:nvGrpSpPr>
          <p:cNvPr id="2" name="Group 1"/>
          <p:cNvGrpSpPr/>
          <p:nvPr/>
        </p:nvGrpSpPr>
        <p:grpSpPr>
          <a:xfrm>
            <a:off x="686305" y="2566482"/>
            <a:ext cx="8229095" cy="3605718"/>
            <a:chOff x="686305" y="2566482"/>
            <a:chExt cx="8229095" cy="3605718"/>
          </a:xfrm>
        </p:grpSpPr>
        <p:sp>
          <p:nvSpPr>
            <p:cNvPr id="8" name="Oval 7"/>
            <p:cNvSpPr/>
            <p:nvPr/>
          </p:nvSpPr>
          <p:spPr bwMode="auto">
            <a:xfrm>
              <a:off x="2590800" y="3429000"/>
              <a:ext cx="3962400" cy="2743200"/>
            </a:xfrm>
            <a:prstGeom prst="ellipse">
              <a:avLst/>
            </a:prstGeom>
            <a:solidFill>
              <a:schemeClr val="accent2">
                <a:lumMod val="60000"/>
                <a:lumOff val="40000"/>
                <a:alpha val="50196"/>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Oval 8"/>
            <p:cNvSpPr/>
            <p:nvPr/>
          </p:nvSpPr>
          <p:spPr bwMode="auto">
            <a:xfrm>
              <a:off x="4343400" y="3733801"/>
              <a:ext cx="1600200" cy="1066800"/>
            </a:xfrm>
            <a:prstGeom prst="ellipse">
              <a:avLst/>
            </a:prstGeom>
            <a:solidFill>
              <a:srgbClr val="1FE115">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Oval 9"/>
            <p:cNvSpPr/>
            <p:nvPr/>
          </p:nvSpPr>
          <p:spPr bwMode="auto">
            <a:xfrm>
              <a:off x="3467100" y="3429000"/>
              <a:ext cx="2628900" cy="1524000"/>
            </a:xfrm>
            <a:prstGeom prst="ellipse">
              <a:avLst/>
            </a:prstGeom>
            <a:solidFill>
              <a:srgbClr val="00B0F0">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TextBox 10"/>
            <p:cNvSpPr txBox="1"/>
            <p:nvPr/>
          </p:nvSpPr>
          <p:spPr>
            <a:xfrm>
              <a:off x="686305" y="5105400"/>
              <a:ext cx="1620957" cy="584775"/>
            </a:xfrm>
            <a:prstGeom prst="rect">
              <a:avLst/>
            </a:prstGeom>
            <a:noFill/>
          </p:spPr>
          <p:txBody>
            <a:bodyPr wrap="none" rtlCol="0">
              <a:spAutoFit/>
            </a:bodyPr>
            <a:lstStyle/>
            <a:p>
              <a:r>
                <a:rPr lang="en-US" b="0" dirty="0">
                  <a:solidFill>
                    <a:schemeClr val="bg1"/>
                  </a:solidFill>
                </a:rPr>
                <a:t>Disorder</a:t>
              </a:r>
            </a:p>
          </p:txBody>
        </p:sp>
        <p:sp>
          <p:nvSpPr>
            <p:cNvPr id="12" name="TextBox 11"/>
            <p:cNvSpPr txBox="1"/>
            <p:nvPr/>
          </p:nvSpPr>
          <p:spPr>
            <a:xfrm>
              <a:off x="6276303" y="2948107"/>
              <a:ext cx="2639097" cy="1815882"/>
            </a:xfrm>
            <a:prstGeom prst="rect">
              <a:avLst/>
            </a:prstGeom>
            <a:noFill/>
          </p:spPr>
          <p:txBody>
            <a:bodyPr wrap="square" rtlCol="0">
              <a:spAutoFit/>
            </a:bodyPr>
            <a:lstStyle/>
            <a:p>
              <a:r>
                <a:rPr lang="en-US" b="0" dirty="0">
                  <a:solidFill>
                    <a:schemeClr val="bg1"/>
                  </a:solidFill>
                </a:rPr>
                <a:t>Disease</a:t>
              </a:r>
            </a:p>
            <a:p>
              <a:r>
                <a:rPr lang="en-US" b="0" dirty="0">
                  <a:solidFill>
                    <a:schemeClr val="bg1"/>
                  </a:solidFill>
                </a:rPr>
                <a:t>Course</a:t>
              </a:r>
            </a:p>
            <a:p>
              <a:r>
                <a:rPr lang="en-US" sz="2400" b="0" dirty="0">
                  <a:solidFill>
                    <a:schemeClr val="bg1"/>
                  </a:solidFill>
                </a:rPr>
                <a:t>(pathological</a:t>
              </a:r>
            </a:p>
            <a:p>
              <a:r>
                <a:rPr lang="en-US" sz="2400" b="0" dirty="0">
                  <a:solidFill>
                    <a:schemeClr val="bg1"/>
                  </a:solidFill>
                </a:rPr>
                <a:t>processes)</a:t>
              </a:r>
            </a:p>
          </p:txBody>
        </p:sp>
        <p:sp>
          <p:nvSpPr>
            <p:cNvPr id="13" name="TextBox 12"/>
            <p:cNvSpPr txBox="1"/>
            <p:nvPr/>
          </p:nvSpPr>
          <p:spPr>
            <a:xfrm>
              <a:off x="3104240" y="2566482"/>
              <a:ext cx="1463862" cy="584775"/>
            </a:xfrm>
            <a:prstGeom prst="rect">
              <a:avLst/>
            </a:prstGeom>
            <a:noFill/>
          </p:spPr>
          <p:txBody>
            <a:bodyPr wrap="none" rtlCol="0">
              <a:spAutoFit/>
            </a:bodyPr>
            <a:lstStyle/>
            <a:p>
              <a:r>
                <a:rPr lang="en-US" b="0" dirty="0">
                  <a:solidFill>
                    <a:schemeClr val="bg1"/>
                  </a:solidFill>
                </a:rPr>
                <a:t>Disease</a:t>
              </a:r>
            </a:p>
          </p:txBody>
        </p:sp>
        <p:cxnSp>
          <p:nvCxnSpPr>
            <p:cNvPr id="3" name="Straight Arrow Connector 2"/>
            <p:cNvCxnSpPr>
              <a:stCxn id="11" idx="0"/>
              <a:endCxn id="8" idx="2"/>
            </p:cNvCxnSpPr>
            <p:nvPr/>
          </p:nvCxnSpPr>
          <p:spPr bwMode="auto">
            <a:xfrm flipV="1">
              <a:off x="1496784" y="4800600"/>
              <a:ext cx="1094016" cy="30480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22" name="Straight Arrow Connector 21"/>
            <p:cNvCxnSpPr>
              <a:stCxn id="13" idx="2"/>
              <a:endCxn id="10" idx="1"/>
            </p:cNvCxnSpPr>
            <p:nvPr/>
          </p:nvCxnSpPr>
          <p:spPr bwMode="auto">
            <a:xfrm>
              <a:off x="3836171" y="3151257"/>
              <a:ext cx="15922" cy="500928"/>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24" name="Straight Arrow Connector 23"/>
            <p:cNvCxnSpPr/>
            <p:nvPr/>
          </p:nvCxnSpPr>
          <p:spPr bwMode="auto">
            <a:xfrm flipH="1">
              <a:off x="5791201" y="3886200"/>
              <a:ext cx="992525" cy="334252"/>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grpSp>
      <p:sp>
        <p:nvSpPr>
          <p:cNvPr id="31" name="Rectangle 30"/>
          <p:cNvSpPr/>
          <p:nvPr/>
        </p:nvSpPr>
        <p:spPr>
          <a:xfrm>
            <a:off x="1524000" y="6350913"/>
            <a:ext cx="7620000" cy="430887"/>
          </a:xfrm>
          <a:prstGeom prst="rect">
            <a:avLst/>
          </a:prstGeom>
        </p:spPr>
        <p:txBody>
          <a:bodyPr wrap="square">
            <a:spAutoFit/>
          </a:bodyPr>
          <a:lstStyle/>
          <a:p>
            <a:pPr algn="r"/>
            <a:r>
              <a:rPr lang="en-US" sz="1100" b="0" dirty="0" err="1">
                <a:solidFill>
                  <a:schemeClr val="bg1"/>
                </a:solidFill>
              </a:rPr>
              <a:t>Scheuermann</a:t>
            </a:r>
            <a:r>
              <a:rPr lang="en-US" sz="1100" b="0" dirty="0">
                <a:solidFill>
                  <a:schemeClr val="bg1"/>
                </a:solidFill>
              </a:rPr>
              <a:t> R, Ceusters W, Smith B. </a:t>
            </a:r>
            <a:r>
              <a:rPr lang="en-US" sz="1100" b="0" i="1" dirty="0">
                <a:solidFill>
                  <a:schemeClr val="bg1"/>
                </a:solidFill>
              </a:rPr>
              <a:t>Toward an Ontological Treatment of Disease and Diagnosis</a:t>
            </a:r>
            <a:r>
              <a:rPr lang="en-US" sz="1100" b="0" dirty="0">
                <a:solidFill>
                  <a:schemeClr val="bg1"/>
                </a:solidFill>
              </a:rPr>
              <a:t>. 2009 AMIA Summit on Translational Bioinformatics, San Francisco, California, March 15-17, 2009;: 116-120. </a:t>
            </a:r>
            <a:r>
              <a:rPr lang="en-US" sz="1100" b="0" dirty="0" err="1">
                <a:solidFill>
                  <a:schemeClr val="bg1"/>
                </a:solidFill>
              </a:rPr>
              <a:t>Omnipress</a:t>
            </a:r>
            <a:r>
              <a:rPr lang="en-US" sz="1100" b="0" dirty="0">
                <a:solidFill>
                  <a:schemeClr val="bg1"/>
                </a:solidFill>
              </a:rPr>
              <a:t> ISBN:0-9647743-7-2</a:t>
            </a:r>
          </a:p>
        </p:txBody>
      </p:sp>
    </p:spTree>
    <p:extLst>
      <p:ext uri="{BB962C8B-B14F-4D97-AF65-F5344CB8AC3E}">
        <p14:creationId xmlns:p14="http://schemas.microsoft.com/office/powerpoint/2010/main" val="23087949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OGMS definitions</a:t>
            </a:r>
          </a:p>
        </p:txBody>
      </p:sp>
      <p:graphicFrame>
        <p:nvGraphicFramePr>
          <p:cNvPr id="4" name="Table 3"/>
          <p:cNvGraphicFramePr>
            <a:graphicFrameLocks noGrp="1"/>
          </p:cNvGraphicFramePr>
          <p:nvPr>
            <p:extLst>
              <p:ext uri="{D42A27DB-BD31-4B8C-83A1-F6EECF244321}">
                <p14:modId xmlns:p14="http://schemas.microsoft.com/office/powerpoint/2010/main" val="2044311568"/>
              </p:ext>
            </p:extLst>
          </p:nvPr>
        </p:nvGraphicFramePr>
        <p:xfrm>
          <a:off x="457199" y="1676400"/>
          <a:ext cx="8229601" cy="2468880"/>
        </p:xfrm>
        <a:graphic>
          <a:graphicData uri="http://schemas.openxmlformats.org/drawingml/2006/table">
            <a:tbl>
              <a:tblPr>
                <a:tableStyleId>{5C22544A-7EE6-4342-B048-85BDC9FD1C3A}</a:tableStyleId>
              </a:tblPr>
              <a:tblGrid>
                <a:gridCol w="1828801">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904364">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DISORDER</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causally relatively isolated</a:t>
                      </a:r>
                      <a:r>
                        <a:rPr lang="en-US" sz="1800" dirty="0">
                          <a:solidFill>
                            <a:srgbClr val="FFFF00"/>
                          </a:solidFill>
                          <a:effectLst/>
                          <a:latin typeface="Cambria" panose="02040503050406030204" pitchFamily="18" charset="0"/>
                        </a:rPr>
                        <a:t> combination of physical components</a:t>
                      </a:r>
                      <a:r>
                        <a:rPr lang="en-US" sz="1800" dirty="0">
                          <a:solidFill>
                            <a:schemeClr val="bg1"/>
                          </a:solidFill>
                          <a:effectLst/>
                          <a:latin typeface="Cambria" panose="02040503050406030204" pitchFamily="18" charset="0"/>
                        </a:rPr>
                        <a:t> that is (a) clinically abnormal and (b) maximal, in the sense that it is not a part of some larger such combination.</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0"/>
                  </a:ext>
                </a:extLst>
              </a:tr>
              <a:tr h="912645">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DISEASE</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a:t>
                      </a:r>
                      <a:r>
                        <a:rPr lang="en-US" sz="1800" dirty="0">
                          <a:solidFill>
                            <a:srgbClr val="FFFF00"/>
                          </a:solidFill>
                          <a:effectLst/>
                          <a:latin typeface="Cambria" panose="02040503050406030204" pitchFamily="18" charset="0"/>
                        </a:rPr>
                        <a:t>DISPOSITION</a:t>
                      </a:r>
                      <a:r>
                        <a:rPr lang="en-US" sz="1800" dirty="0">
                          <a:solidFill>
                            <a:schemeClr val="bg1"/>
                          </a:solidFill>
                          <a:effectLst/>
                          <a:latin typeface="Cambria" panose="02040503050406030204" pitchFamily="18" charset="0"/>
                        </a:rPr>
                        <a:t> (</a:t>
                      </a:r>
                      <a:r>
                        <a:rPr lang="en-US" sz="1800" dirty="0" err="1">
                          <a:solidFill>
                            <a:schemeClr val="bg1"/>
                          </a:solidFill>
                          <a:effectLst/>
                          <a:latin typeface="Cambria" panose="02040503050406030204" pitchFamily="18" charset="0"/>
                        </a:rPr>
                        <a:t>i</a:t>
                      </a:r>
                      <a:r>
                        <a:rPr lang="en-US" sz="1800" dirty="0">
                          <a:solidFill>
                            <a:schemeClr val="bg1"/>
                          </a:solidFill>
                          <a:effectLst/>
                          <a:latin typeface="Cambria" panose="02040503050406030204" pitchFamily="18" charset="0"/>
                        </a:rPr>
                        <a:t>) to undergo PATHOLOGICAL </a:t>
                      </a:r>
                      <a:r>
                        <a:rPr lang="en-US" sz="1800" dirty="0" err="1">
                          <a:solidFill>
                            <a:schemeClr val="bg1"/>
                          </a:solidFill>
                          <a:effectLst/>
                          <a:latin typeface="Cambria" panose="02040503050406030204" pitchFamily="18" charset="0"/>
                        </a:rPr>
                        <a:t>PROCESSes</a:t>
                      </a:r>
                      <a:r>
                        <a:rPr lang="en-US" sz="1800" dirty="0">
                          <a:solidFill>
                            <a:schemeClr val="bg1"/>
                          </a:solidFill>
                          <a:effectLst/>
                          <a:latin typeface="Cambria" panose="02040503050406030204" pitchFamily="18" charset="0"/>
                        </a:rPr>
                        <a:t> that (ii) exists in an ORGANISM because of one or more DISORDERs in that ORGANISM.</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extLst>
                  <a:ext uri="{0D108BD9-81ED-4DB2-BD59-A6C34878D82A}">
                    <a16:rowId xmlns:a16="http://schemas.microsoft.com/office/drawing/2014/main" val="10001"/>
                  </a:ext>
                </a:extLst>
              </a:tr>
              <a:tr h="631833">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DISEASE</a:t>
                      </a:r>
                      <a:r>
                        <a:rPr lang="en-US" sz="1800" baseline="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 COURSE</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The </a:t>
                      </a:r>
                      <a:r>
                        <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rPr>
                        <a:t>totality of all </a:t>
                      </a:r>
                      <a:r>
                        <a:rPr lang="en-US" sz="1800" dirty="0" err="1">
                          <a:solidFill>
                            <a:srgbClr val="FFFF00"/>
                          </a:solidFill>
                          <a:effectLst/>
                          <a:latin typeface="Cambria" panose="02040503050406030204" pitchFamily="18" charset="0"/>
                          <a:ea typeface="MS Mincho" panose="02020609040205080304" pitchFamily="49" charset="-128"/>
                          <a:cs typeface="Times New Roman" panose="02020603050405020304" pitchFamily="18" charset="0"/>
                        </a:rPr>
                        <a:t>PROCESSes</a:t>
                      </a:r>
                      <a:r>
                        <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through which a given DISEASE instance is </a:t>
                      </a:r>
                      <a:r>
                        <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rPr>
                        <a:t>realized</a:t>
                      </a:r>
                      <a:r>
                        <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 </a:t>
                      </a:r>
                    </a:p>
                  </a:txBody>
                  <a:tcPr>
                    <a:noFill/>
                  </a:tcPr>
                </a:tc>
                <a:extLst>
                  <a:ext uri="{0D108BD9-81ED-4DB2-BD59-A6C34878D82A}">
                    <a16:rowId xmlns:a16="http://schemas.microsoft.com/office/drawing/2014/main" val="10002"/>
                  </a:ext>
                </a:extLst>
              </a:tr>
            </a:tbl>
          </a:graphicData>
        </a:graphic>
      </p:graphicFrame>
      <p:sp>
        <p:nvSpPr>
          <p:cNvPr id="6" name="Rectangle 5"/>
          <p:cNvSpPr/>
          <p:nvPr/>
        </p:nvSpPr>
        <p:spPr>
          <a:xfrm>
            <a:off x="1524000" y="6350913"/>
            <a:ext cx="7620000" cy="430887"/>
          </a:xfrm>
          <a:prstGeom prst="rect">
            <a:avLst/>
          </a:prstGeom>
        </p:spPr>
        <p:txBody>
          <a:bodyPr wrap="square">
            <a:spAutoFit/>
          </a:bodyPr>
          <a:lstStyle/>
          <a:p>
            <a:pPr algn="r"/>
            <a:r>
              <a:rPr lang="en-US" sz="1100" b="0" dirty="0" err="1">
                <a:solidFill>
                  <a:schemeClr val="bg1"/>
                </a:solidFill>
              </a:rPr>
              <a:t>Scheuermann</a:t>
            </a:r>
            <a:r>
              <a:rPr lang="en-US" sz="1100" b="0" dirty="0">
                <a:solidFill>
                  <a:schemeClr val="bg1"/>
                </a:solidFill>
              </a:rPr>
              <a:t> R, Ceusters W, Smith B. </a:t>
            </a:r>
            <a:r>
              <a:rPr lang="en-US" sz="1100" b="0" i="1" dirty="0">
                <a:solidFill>
                  <a:schemeClr val="bg1"/>
                </a:solidFill>
              </a:rPr>
              <a:t>Toward an Ontological Treatment of Disease and Diagnosis</a:t>
            </a:r>
            <a:r>
              <a:rPr lang="en-US" sz="1100" b="0" dirty="0">
                <a:solidFill>
                  <a:schemeClr val="bg1"/>
                </a:solidFill>
              </a:rPr>
              <a:t>. 2009 AMIA Summit on Translational Bioinformatics, San Francisco, California, March 15-17, 2009;: 116-120. </a:t>
            </a:r>
            <a:r>
              <a:rPr lang="en-US" sz="1100" b="0" dirty="0" err="1">
                <a:solidFill>
                  <a:schemeClr val="bg1"/>
                </a:solidFill>
              </a:rPr>
              <a:t>Omnipress</a:t>
            </a:r>
            <a:r>
              <a:rPr lang="en-US" sz="1100" b="0" dirty="0">
                <a:solidFill>
                  <a:schemeClr val="bg1"/>
                </a:solidFill>
              </a:rPr>
              <a:t> ISBN:0-9647743-7-2</a:t>
            </a:r>
          </a:p>
        </p:txBody>
      </p:sp>
      <p:pic>
        <p:nvPicPr>
          <p:cNvPr id="5" name="Picture 4">
            <a:extLst>
              <a:ext uri="{FF2B5EF4-FFF2-40B4-BE49-F238E27FC236}">
                <a16:creationId xmlns:a16="http://schemas.microsoft.com/office/drawing/2014/main" id="{FF760BF8-547B-4D8E-AAE5-F8950B6A5B5E}"/>
              </a:ext>
            </a:extLst>
          </p:cNvPr>
          <p:cNvPicPr>
            <a:picLocks noChangeAspect="1"/>
          </p:cNvPicPr>
          <p:nvPr/>
        </p:nvPicPr>
        <p:blipFill>
          <a:blip r:embed="rId2"/>
          <a:stretch>
            <a:fillRect/>
          </a:stretch>
        </p:blipFill>
        <p:spPr>
          <a:xfrm>
            <a:off x="2514600" y="4297680"/>
            <a:ext cx="3810183" cy="1682023"/>
          </a:xfrm>
          <a:prstGeom prst="rect">
            <a:avLst/>
          </a:prstGeom>
        </p:spPr>
      </p:pic>
      <p:sp>
        <p:nvSpPr>
          <p:cNvPr id="7" name="Slide Number Placeholder 6">
            <a:extLst>
              <a:ext uri="{FF2B5EF4-FFF2-40B4-BE49-F238E27FC236}">
                <a16:creationId xmlns:a16="http://schemas.microsoft.com/office/drawing/2014/main" id="{5B543E02-58BD-41E7-84D9-024065D12056}"/>
              </a:ext>
            </a:extLst>
          </p:cNvPr>
          <p:cNvSpPr>
            <a:spLocks noGrp="1"/>
          </p:cNvSpPr>
          <p:nvPr>
            <p:ph type="sldNum" sz="quarter" idx="10"/>
          </p:nvPr>
        </p:nvSpPr>
        <p:spPr/>
        <p:txBody>
          <a:bodyPr/>
          <a:lstStyle/>
          <a:p>
            <a:fld id="{C14BE98E-A4C6-4206-BB03-22E8467561B8}" type="slidenum">
              <a:rPr lang="en-US" smtClean="0"/>
              <a:pPr/>
              <a:t>37</a:t>
            </a:fld>
            <a:endParaRPr lang="en-US"/>
          </a:p>
        </p:txBody>
      </p:sp>
    </p:spTree>
    <p:extLst>
      <p:ext uri="{BB962C8B-B14F-4D97-AF65-F5344CB8AC3E}">
        <p14:creationId xmlns:p14="http://schemas.microsoft.com/office/powerpoint/2010/main" val="3753874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AutoShape 4"/>
          <p:cNvSpPr>
            <a:spLocks noGrp="1" noChangeArrowheads="1"/>
          </p:cNvSpPr>
          <p:nvPr>
            <p:ph type="title"/>
          </p:nvPr>
        </p:nvSpPr>
        <p:spPr/>
        <p:txBody>
          <a:bodyPr/>
          <a:lstStyle/>
          <a:p>
            <a:pPr eaLnBrk="1" hangingPunct="1"/>
            <a:r>
              <a:rPr lang="en-US" altLang="en-US"/>
              <a:t>Foundational Terms (1)</a:t>
            </a:r>
          </a:p>
        </p:txBody>
      </p:sp>
      <p:sp>
        <p:nvSpPr>
          <p:cNvPr id="93186" name="Rectangle 3"/>
          <p:cNvSpPr>
            <a:spLocks noGrp="1" noChangeArrowheads="1"/>
          </p:cNvSpPr>
          <p:nvPr>
            <p:ph idx="1"/>
          </p:nvPr>
        </p:nvSpPr>
        <p:spPr>
          <a:xfrm>
            <a:off x="228600" y="1676400"/>
            <a:ext cx="6553200" cy="4953000"/>
          </a:xfrm>
          <a:noFill/>
        </p:spPr>
        <p:txBody>
          <a:bodyPr/>
          <a:lstStyle/>
          <a:p>
            <a:pPr algn="just" eaLnBrk="1" hangingPunct="1">
              <a:spcAft>
                <a:spcPts val="300"/>
              </a:spcAft>
            </a:pPr>
            <a:r>
              <a:rPr lang="en-US" altLang="en-US" sz="2800" b="1" u="sng" dirty="0"/>
              <a:t>Disorder</a:t>
            </a:r>
            <a:r>
              <a:rPr lang="en-US" altLang="en-US" sz="2800" dirty="0"/>
              <a:t> =def. – A causally linked combination of </a:t>
            </a:r>
            <a:r>
              <a:rPr lang="en-US" altLang="en-US" sz="2800" b="1" dirty="0"/>
              <a:t>physical components of the extended organism </a:t>
            </a:r>
            <a:r>
              <a:rPr lang="en-US" altLang="en-US" sz="2800" dirty="0"/>
              <a:t>that is </a:t>
            </a:r>
          </a:p>
          <a:p>
            <a:pPr lvl="1" algn="just" eaLnBrk="1" hangingPunct="1">
              <a:spcAft>
                <a:spcPts val="300"/>
              </a:spcAft>
            </a:pPr>
            <a:r>
              <a:rPr lang="en-US" altLang="en-US" sz="2400" dirty="0"/>
              <a:t>(a) clinically abnormal and </a:t>
            </a:r>
          </a:p>
          <a:p>
            <a:pPr lvl="1" algn="just" eaLnBrk="1" hangingPunct="1">
              <a:spcAft>
                <a:spcPts val="300"/>
              </a:spcAft>
            </a:pPr>
            <a:r>
              <a:rPr lang="en-US" altLang="en-US" sz="2400" dirty="0"/>
              <a:t>(b) maximal, in the sense that it is not a part of some larger such combination. </a:t>
            </a:r>
          </a:p>
        </p:txBody>
      </p:sp>
      <p:pic>
        <p:nvPicPr>
          <p:cNvPr id="4" name="Picture 4" descr="Big Picture v3">
            <a:extLst>
              <a:ext uri="{FF2B5EF4-FFF2-40B4-BE49-F238E27FC236}">
                <a16:creationId xmlns:a16="http://schemas.microsoft.com/office/drawing/2014/main" id="{4876388E-41BF-45A1-9714-89ED7D5C9A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787" t="21719" r="71461" b="51324"/>
          <a:stretch>
            <a:fillRect/>
          </a:stretch>
        </p:blipFill>
        <p:spPr bwMode="auto">
          <a:xfrm>
            <a:off x="7162800" y="1600200"/>
            <a:ext cx="1828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6">
            <a:extLst>
              <a:ext uri="{FF2B5EF4-FFF2-40B4-BE49-F238E27FC236}">
                <a16:creationId xmlns:a16="http://schemas.microsoft.com/office/drawing/2014/main" id="{928DDD15-E3A8-4A0D-BEE9-09DECD62C1B2}"/>
              </a:ext>
            </a:extLst>
          </p:cNvPr>
          <p:cNvCxnSpPr>
            <a:cxnSpLocks noChangeShapeType="1"/>
          </p:cNvCxnSpPr>
          <p:nvPr/>
        </p:nvCxnSpPr>
        <p:spPr bwMode="auto">
          <a:xfrm flipH="1">
            <a:off x="8439615" y="4038600"/>
            <a:ext cx="533400" cy="609600"/>
          </a:xfrm>
          <a:prstGeom prst="straightConnector1">
            <a:avLst/>
          </a:prstGeom>
          <a:noFill/>
          <a:ln w="476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 name="Slide Number Placeholder 6">
            <a:extLst>
              <a:ext uri="{FF2B5EF4-FFF2-40B4-BE49-F238E27FC236}">
                <a16:creationId xmlns:a16="http://schemas.microsoft.com/office/drawing/2014/main" id="{392D3F73-142E-42A8-B388-9BCA780CCBFC}"/>
              </a:ext>
            </a:extLst>
          </p:cNvPr>
          <p:cNvSpPr>
            <a:spLocks noGrp="1"/>
          </p:cNvSpPr>
          <p:nvPr>
            <p:ph type="sldNum" sz="quarter" idx="10"/>
          </p:nvPr>
        </p:nvSpPr>
        <p:spPr/>
        <p:txBody>
          <a:bodyPr/>
          <a:lstStyle/>
          <a:p>
            <a:fld id="{C14BE98E-A4C6-4206-BB03-22E8467561B8}" type="slidenum">
              <a:rPr lang="en-US" smtClean="0"/>
              <a:pPr/>
              <a:t>38</a:t>
            </a:fld>
            <a:endParaRPr lang="en-US"/>
          </a:p>
        </p:txBody>
      </p:sp>
    </p:spTree>
    <p:extLst>
      <p:ext uri="{BB962C8B-B14F-4D97-AF65-F5344CB8AC3E}">
        <p14:creationId xmlns:p14="http://schemas.microsoft.com/office/powerpoint/2010/main" val="34302593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Extended organism</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3452" y="1490546"/>
            <a:ext cx="6997095" cy="4491334"/>
          </a:xfrm>
        </p:spPr>
      </p:pic>
      <p:sp>
        <p:nvSpPr>
          <p:cNvPr id="5" name="Rectangle 4"/>
          <p:cNvSpPr/>
          <p:nvPr/>
        </p:nvSpPr>
        <p:spPr>
          <a:xfrm>
            <a:off x="2362200" y="6477000"/>
            <a:ext cx="6705599" cy="307777"/>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charset="0"/>
                <a:ea typeface="+mn-ea"/>
                <a:cs typeface="+mn-cs"/>
              </a:rPr>
              <a:t>https://biodesign.asu.edu/sites/default/files/news/AthenaHostcooperation7.png</a:t>
            </a:r>
          </a:p>
        </p:txBody>
      </p:sp>
      <p:sp>
        <p:nvSpPr>
          <p:cNvPr id="6" name="Rectangle 5"/>
          <p:cNvSpPr/>
          <p:nvPr/>
        </p:nvSpPr>
        <p:spPr>
          <a:xfrm>
            <a:off x="3428999" y="6276201"/>
            <a:ext cx="5638800" cy="276999"/>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FFFFFF"/>
                </a:solidFill>
                <a:effectLst/>
                <a:uLnTx/>
                <a:uFillTx/>
                <a:latin typeface="Times" charset="0"/>
                <a:ea typeface="+mn-ea"/>
                <a:cs typeface="+mn-cs"/>
              </a:rPr>
              <a:t>Harth</a:t>
            </a:r>
            <a:r>
              <a:rPr kumimoji="0" lang="en-US" sz="1200" b="1" i="0" u="none" strike="noStrike" kern="1200" cap="none" spc="0" normalizeH="0" baseline="0" noProof="0" dirty="0">
                <a:ln>
                  <a:noFill/>
                </a:ln>
                <a:solidFill>
                  <a:srgbClr val="FFFFFF"/>
                </a:solidFill>
                <a:effectLst/>
                <a:uLnTx/>
                <a:uFillTx/>
                <a:latin typeface="Times" charset="0"/>
                <a:ea typeface="+mn-ea"/>
                <a:cs typeface="+mn-cs"/>
              </a:rPr>
              <a:t> R. War and peace in the human gut: probing the microbiome</a:t>
            </a:r>
            <a:endParaRPr kumimoji="0" lang="en-US" sz="1200" b="0" i="0" u="none" strike="noStrike" kern="1200" cap="none" spc="0" normalizeH="0" baseline="0" noProof="0" dirty="0">
              <a:ln>
                <a:noFill/>
              </a:ln>
              <a:solidFill>
                <a:srgbClr val="FFFFFF"/>
              </a:solidFill>
              <a:effectLst/>
              <a:uLnTx/>
              <a:uFillTx/>
              <a:latin typeface="Times" charset="0"/>
              <a:ea typeface="+mn-ea"/>
              <a:cs typeface="+mn-cs"/>
            </a:endParaRPr>
          </a:p>
        </p:txBody>
      </p:sp>
      <p:sp>
        <p:nvSpPr>
          <p:cNvPr id="3" name="Slide Number Placeholder 2">
            <a:extLst>
              <a:ext uri="{FF2B5EF4-FFF2-40B4-BE49-F238E27FC236}">
                <a16:creationId xmlns:a16="http://schemas.microsoft.com/office/drawing/2014/main" id="{7E16F204-C547-493D-A9EC-112A95A478CC}"/>
              </a:ext>
            </a:extLst>
          </p:cNvPr>
          <p:cNvSpPr>
            <a:spLocks noGrp="1"/>
          </p:cNvSpPr>
          <p:nvPr>
            <p:ph type="sldNum" sz="quarter" idx="10"/>
          </p:nvPr>
        </p:nvSpPr>
        <p:spPr/>
        <p:txBody>
          <a:bodyPr/>
          <a:lstStyle/>
          <a:p>
            <a:fld id="{C14BE98E-A4C6-4206-BB03-22E8467561B8}" type="slidenum">
              <a:rPr lang="en-US" smtClean="0"/>
              <a:pPr/>
              <a:t>39</a:t>
            </a:fld>
            <a:endParaRPr lang="en-US"/>
          </a:p>
        </p:txBody>
      </p:sp>
    </p:spTree>
    <p:extLst>
      <p:ext uri="{BB962C8B-B14F-4D97-AF65-F5344CB8AC3E}">
        <p14:creationId xmlns:p14="http://schemas.microsoft.com/office/powerpoint/2010/main" val="5228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533400"/>
            <a:ext cx="8686800" cy="762000"/>
          </a:xfrm>
        </p:spPr>
        <p:txBody>
          <a:bodyPr/>
          <a:lstStyle/>
          <a:p>
            <a:r>
              <a:rPr lang="en-US" dirty="0"/>
              <a:t>Two important science- and research- related disciplines</a:t>
            </a:r>
          </a:p>
        </p:txBody>
      </p:sp>
      <p:sp>
        <p:nvSpPr>
          <p:cNvPr id="6" name="Content Placeholder 5"/>
          <p:cNvSpPr>
            <a:spLocks noGrp="1"/>
          </p:cNvSpPr>
          <p:nvPr>
            <p:ph idx="1"/>
          </p:nvPr>
        </p:nvSpPr>
        <p:spPr>
          <a:xfrm>
            <a:off x="228600" y="1676400"/>
            <a:ext cx="4114800" cy="4953000"/>
          </a:xfrm>
        </p:spPr>
        <p:txBody>
          <a:bodyPr/>
          <a:lstStyle/>
          <a:p>
            <a:pPr algn="ctr"/>
            <a:r>
              <a:rPr lang="en-US" b="1" u="sng" dirty="0"/>
              <a:t>Ontology</a:t>
            </a:r>
          </a:p>
          <a:p>
            <a:endParaRPr lang="en-US" dirty="0"/>
          </a:p>
        </p:txBody>
      </p:sp>
      <p:sp>
        <p:nvSpPr>
          <p:cNvPr id="4" name="Slide Number Placeholder 3"/>
          <p:cNvSpPr>
            <a:spLocks noGrp="1"/>
          </p:cNvSpPr>
          <p:nvPr>
            <p:ph type="sldNum" sz="quarter" idx="10"/>
          </p:nvPr>
        </p:nvSpPr>
        <p:spPr/>
        <p:txBody>
          <a:bodyPr/>
          <a:lstStyle/>
          <a:p>
            <a:fld id="{C14BE98E-A4C6-4206-BB03-22E8467561B8}" type="slidenum">
              <a:rPr lang="en-US" smtClean="0"/>
              <a:pPr/>
              <a:t>4</a:t>
            </a:fld>
            <a:endParaRPr lang="en-US"/>
          </a:p>
        </p:txBody>
      </p:sp>
      <p:sp>
        <p:nvSpPr>
          <p:cNvPr id="7" name="Content Placeholder 5"/>
          <p:cNvSpPr txBox="1">
            <a:spLocks/>
          </p:cNvSpPr>
          <p:nvPr/>
        </p:nvSpPr>
        <p:spPr>
          <a:xfrm>
            <a:off x="4800600" y="1676400"/>
            <a:ext cx="4343400" cy="495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lgn="ctr"/>
            <a:r>
              <a:rPr lang="en-US" u="sng" kern="0" dirty="0"/>
              <a:t>Terminology</a:t>
            </a:r>
          </a:p>
          <a:p>
            <a:endParaRPr lang="en-US" kern="0" dirty="0"/>
          </a:p>
          <a:p>
            <a:pPr marL="0" indent="0"/>
            <a:endParaRPr lang="en-US" kern="0" dirty="0"/>
          </a:p>
          <a:p>
            <a:pPr marL="0" indent="0"/>
            <a:endParaRPr lang="en-US" kern="0" dirty="0"/>
          </a:p>
          <a:p>
            <a:pPr marL="0" indent="0"/>
            <a:endParaRPr lang="en-US" kern="0" dirty="0"/>
          </a:p>
          <a:p>
            <a:pPr marL="0" indent="0"/>
            <a:endParaRPr lang="en-US" kern="0" dirty="0"/>
          </a:p>
          <a:p>
            <a:pPr marL="0" indent="0"/>
            <a:endParaRPr lang="en-US" sz="1600" kern="0" dirty="0"/>
          </a:p>
          <a:p>
            <a:endParaRPr lang="en-US" kern="0" dirty="0"/>
          </a:p>
        </p:txBody>
      </p:sp>
      <p:cxnSp>
        <p:nvCxnSpPr>
          <p:cNvPr id="9" name="Straight Connector 8"/>
          <p:cNvCxnSpPr/>
          <p:nvPr/>
        </p:nvCxnSpPr>
        <p:spPr bwMode="auto">
          <a:xfrm>
            <a:off x="4495800" y="1676400"/>
            <a:ext cx="0" cy="4953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3074940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AutoShape 2"/>
          <p:cNvSpPr>
            <a:spLocks noGrp="1" noChangeArrowheads="1"/>
          </p:cNvSpPr>
          <p:nvPr>
            <p:ph type="title"/>
          </p:nvPr>
        </p:nvSpPr>
        <p:spPr/>
        <p:txBody>
          <a:bodyPr/>
          <a:lstStyle/>
          <a:p>
            <a:pPr eaLnBrk="1" hangingPunct="1"/>
            <a:r>
              <a:rPr lang="en-US" altLang="en-US" i="1"/>
              <a:t>Clinically abnormal</a:t>
            </a:r>
            <a:r>
              <a:rPr lang="en-US" altLang="en-US"/>
              <a:t> </a:t>
            </a:r>
          </a:p>
        </p:txBody>
      </p:sp>
      <p:sp>
        <p:nvSpPr>
          <p:cNvPr id="94211" name="Rectangle 3"/>
          <p:cNvSpPr>
            <a:spLocks noGrp="1" noChangeArrowheads="1"/>
          </p:cNvSpPr>
          <p:nvPr>
            <p:ph idx="1"/>
          </p:nvPr>
        </p:nvSpPr>
        <p:spPr/>
        <p:txBody>
          <a:bodyPr/>
          <a:lstStyle/>
          <a:p>
            <a:pPr marL="457200" indent="-457200" eaLnBrk="1" hangingPunct="1">
              <a:buFontTx/>
              <a:buChar char="-"/>
            </a:pPr>
            <a:r>
              <a:rPr lang="en-US" altLang="en-US" sz="2800" dirty="0"/>
              <a:t>something is clinically abnormal if:</a:t>
            </a:r>
          </a:p>
          <a:p>
            <a:pPr marL="457200" indent="-457200" eaLnBrk="1" hangingPunct="1">
              <a:buFontTx/>
              <a:buChar char="-"/>
            </a:pPr>
            <a:endParaRPr lang="en-US" altLang="en-US" sz="2800" dirty="0"/>
          </a:p>
          <a:p>
            <a:pPr marL="1085850" lvl="1" indent="-457200" eaLnBrk="1" hangingPunct="1">
              <a:buFont typeface="+mj-lt"/>
              <a:buAutoNum type="arabicPeriod"/>
              <a:tabLst>
                <a:tab pos="1371600" algn="l"/>
              </a:tabLst>
            </a:pPr>
            <a:r>
              <a:rPr lang="en-US" altLang="en-US" dirty="0"/>
              <a:t>is not part of the life plan for an organism of the relevant type (unlike aging or pregnancy), </a:t>
            </a:r>
          </a:p>
          <a:p>
            <a:pPr marL="1085850" lvl="1" indent="-457200" eaLnBrk="1" hangingPunct="1">
              <a:buFont typeface="+mj-lt"/>
              <a:buAutoNum type="arabicPeriod"/>
              <a:tabLst>
                <a:tab pos="1371600" algn="l"/>
              </a:tabLst>
            </a:pPr>
            <a:endParaRPr lang="en-US" altLang="en-US" dirty="0"/>
          </a:p>
          <a:p>
            <a:pPr marL="1085850" lvl="1" indent="-457200" eaLnBrk="1" hangingPunct="1">
              <a:buFont typeface="+mj-lt"/>
              <a:buAutoNum type="arabicPeriod"/>
              <a:tabLst>
                <a:tab pos="1371600" algn="l"/>
              </a:tabLst>
            </a:pPr>
            <a:r>
              <a:rPr lang="en-US" altLang="en-US" dirty="0"/>
              <a:t>is causally linked to an elevated risk either of pain or other feelings of illness, or of death or dysfunction, and </a:t>
            </a:r>
          </a:p>
          <a:p>
            <a:pPr marL="1085850" lvl="1" indent="-457200" eaLnBrk="1" hangingPunct="1">
              <a:buFont typeface="+mj-lt"/>
              <a:buAutoNum type="arabicPeriod"/>
              <a:tabLst>
                <a:tab pos="1371600" algn="l"/>
              </a:tabLst>
            </a:pPr>
            <a:endParaRPr lang="en-US" altLang="en-US" dirty="0"/>
          </a:p>
          <a:p>
            <a:pPr marL="1085850" lvl="1" indent="-457200" eaLnBrk="1" hangingPunct="1">
              <a:buFont typeface="+mj-lt"/>
              <a:buAutoNum type="arabicPeriod"/>
              <a:tabLst>
                <a:tab pos="1371600" algn="l"/>
              </a:tabLst>
            </a:pPr>
            <a:r>
              <a:rPr lang="en-US" altLang="en-US" dirty="0"/>
              <a:t>is such that the elevated risk exceeds a certain threshold level.</a:t>
            </a:r>
          </a:p>
        </p:txBody>
      </p:sp>
      <p:sp>
        <p:nvSpPr>
          <p:cNvPr id="2" name="Slide Number Placeholder 1">
            <a:extLst>
              <a:ext uri="{FF2B5EF4-FFF2-40B4-BE49-F238E27FC236}">
                <a16:creationId xmlns:a16="http://schemas.microsoft.com/office/drawing/2014/main" id="{0817A934-F5DF-4018-B588-3DC062419BAA}"/>
              </a:ext>
            </a:extLst>
          </p:cNvPr>
          <p:cNvSpPr>
            <a:spLocks noGrp="1"/>
          </p:cNvSpPr>
          <p:nvPr>
            <p:ph type="sldNum" sz="quarter" idx="10"/>
          </p:nvPr>
        </p:nvSpPr>
        <p:spPr/>
        <p:txBody>
          <a:bodyPr/>
          <a:lstStyle/>
          <a:p>
            <a:fld id="{C14BE98E-A4C6-4206-BB03-22E8467561B8}" type="slidenum">
              <a:rPr lang="en-US" smtClean="0"/>
              <a:pPr/>
              <a:t>40</a:t>
            </a:fld>
            <a:endParaRPr lang="en-US"/>
          </a:p>
        </p:txBody>
      </p:sp>
    </p:spTree>
    <p:extLst>
      <p:ext uri="{BB962C8B-B14F-4D97-AF65-F5344CB8AC3E}">
        <p14:creationId xmlns:p14="http://schemas.microsoft.com/office/powerpoint/2010/main" val="15650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2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211">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2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AutoShape 4"/>
          <p:cNvSpPr>
            <a:spLocks noGrp="1" noChangeArrowheads="1"/>
          </p:cNvSpPr>
          <p:nvPr>
            <p:ph type="title"/>
          </p:nvPr>
        </p:nvSpPr>
        <p:spPr/>
        <p:txBody>
          <a:bodyPr/>
          <a:lstStyle/>
          <a:p>
            <a:pPr eaLnBrk="1" hangingPunct="1"/>
            <a:r>
              <a:rPr lang="en-US" altLang="en-US" dirty="0"/>
              <a:t>Foundational Terms (2)</a:t>
            </a:r>
          </a:p>
        </p:txBody>
      </p:sp>
      <p:sp>
        <p:nvSpPr>
          <p:cNvPr id="93186" name="Rectangle 3"/>
          <p:cNvSpPr>
            <a:spLocks noGrp="1" noChangeArrowheads="1"/>
          </p:cNvSpPr>
          <p:nvPr>
            <p:ph idx="1"/>
          </p:nvPr>
        </p:nvSpPr>
        <p:spPr>
          <a:noFill/>
        </p:spPr>
        <p:txBody>
          <a:bodyPr/>
          <a:lstStyle/>
          <a:p>
            <a:pPr algn="just" eaLnBrk="1" hangingPunct="1">
              <a:spcAft>
                <a:spcPts val="300"/>
              </a:spcAft>
            </a:pPr>
            <a:r>
              <a:rPr lang="en-US" altLang="en-US" sz="2800" b="1" u="sng" dirty="0"/>
              <a:t>Disorder</a:t>
            </a:r>
            <a:r>
              <a:rPr lang="en-US" altLang="en-US" sz="2800" dirty="0"/>
              <a:t> =def. – A causally linked combination of physical components of the extended organism that is </a:t>
            </a:r>
          </a:p>
          <a:p>
            <a:pPr lvl="1" algn="just" eaLnBrk="1" hangingPunct="1">
              <a:spcAft>
                <a:spcPts val="300"/>
              </a:spcAft>
            </a:pPr>
            <a:r>
              <a:rPr lang="en-US" altLang="en-US" sz="2400" dirty="0"/>
              <a:t>(a) clinically abnormal and </a:t>
            </a:r>
          </a:p>
          <a:p>
            <a:pPr lvl="1" algn="just" eaLnBrk="1" hangingPunct="1">
              <a:spcAft>
                <a:spcPts val="300"/>
              </a:spcAft>
            </a:pPr>
            <a:r>
              <a:rPr lang="en-US" altLang="en-US" sz="2400" dirty="0"/>
              <a:t>(b) maximal, in the sense that it is not a part of some larger such combination. </a:t>
            </a:r>
          </a:p>
          <a:p>
            <a:pPr lvl="1" algn="just" eaLnBrk="1" hangingPunct="1">
              <a:spcAft>
                <a:spcPts val="300"/>
              </a:spcAft>
            </a:pPr>
            <a:endParaRPr lang="en-US" altLang="en-US" sz="2400" dirty="0"/>
          </a:p>
          <a:p>
            <a:pPr algn="just" eaLnBrk="1" hangingPunct="1">
              <a:spcAft>
                <a:spcPts val="300"/>
              </a:spcAft>
            </a:pPr>
            <a:r>
              <a:rPr lang="en-US" altLang="en-US" sz="2800" b="1" u="sng" dirty="0"/>
              <a:t>Pathological Process</a:t>
            </a:r>
            <a:r>
              <a:rPr lang="en-US" altLang="en-US" sz="2800" dirty="0"/>
              <a:t> =def. – A bodily process that is a manifestation of a </a:t>
            </a:r>
            <a:r>
              <a:rPr lang="en-US" altLang="en-US" sz="2800" b="1" dirty="0"/>
              <a:t>disorder</a:t>
            </a:r>
            <a:r>
              <a:rPr lang="en-US" altLang="en-US" sz="2800" dirty="0"/>
              <a:t> </a:t>
            </a:r>
            <a:r>
              <a:rPr lang="en-US" altLang="en-US" sz="2800" i="1" dirty="0"/>
              <a:t>and is clinically abnormal.</a:t>
            </a:r>
            <a:endParaRPr lang="en-US" altLang="en-US" sz="2800" dirty="0"/>
          </a:p>
        </p:txBody>
      </p:sp>
      <p:sp>
        <p:nvSpPr>
          <p:cNvPr id="2" name="Rectangle 1"/>
          <p:cNvSpPr/>
          <p:nvPr/>
        </p:nvSpPr>
        <p:spPr bwMode="auto">
          <a:xfrm>
            <a:off x="228600" y="4800600"/>
            <a:ext cx="8686800" cy="1676400"/>
          </a:xfrm>
          <a:prstGeom prst="rect">
            <a:avLst/>
          </a:prstGeom>
          <a:no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3" name="Slide Number Placeholder 2">
            <a:extLst>
              <a:ext uri="{FF2B5EF4-FFF2-40B4-BE49-F238E27FC236}">
                <a16:creationId xmlns:a16="http://schemas.microsoft.com/office/drawing/2014/main" id="{DDE05C06-A77B-430F-BAE4-FD1EA5A686F4}"/>
              </a:ext>
            </a:extLst>
          </p:cNvPr>
          <p:cNvSpPr>
            <a:spLocks noGrp="1"/>
          </p:cNvSpPr>
          <p:nvPr>
            <p:ph type="sldNum" sz="quarter" idx="10"/>
          </p:nvPr>
        </p:nvSpPr>
        <p:spPr/>
        <p:txBody>
          <a:bodyPr/>
          <a:lstStyle/>
          <a:p>
            <a:fld id="{C14BE98E-A4C6-4206-BB03-22E8467561B8}" type="slidenum">
              <a:rPr lang="en-US" smtClean="0"/>
              <a:pPr/>
              <a:t>41</a:t>
            </a:fld>
            <a:endParaRPr lang="en-US"/>
          </a:p>
        </p:txBody>
      </p:sp>
    </p:spTree>
    <p:extLst>
      <p:ext uri="{BB962C8B-B14F-4D97-AF65-F5344CB8AC3E}">
        <p14:creationId xmlns:p14="http://schemas.microsoft.com/office/powerpoint/2010/main" val="18306479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AutoShape 4"/>
          <p:cNvSpPr>
            <a:spLocks noGrp="1" noChangeArrowheads="1"/>
          </p:cNvSpPr>
          <p:nvPr>
            <p:ph type="title"/>
          </p:nvPr>
        </p:nvSpPr>
        <p:spPr/>
        <p:txBody>
          <a:bodyPr/>
          <a:lstStyle/>
          <a:p>
            <a:pPr eaLnBrk="1" hangingPunct="1"/>
            <a:r>
              <a:rPr lang="en-US" altLang="en-US" dirty="0"/>
              <a:t>Foundational Terms (3)</a:t>
            </a:r>
          </a:p>
        </p:txBody>
      </p:sp>
      <p:sp>
        <p:nvSpPr>
          <p:cNvPr id="61442" name="Rectangle 3"/>
          <p:cNvSpPr>
            <a:spLocks noGrp="1" noChangeArrowheads="1"/>
          </p:cNvSpPr>
          <p:nvPr>
            <p:ph idx="1"/>
          </p:nvPr>
        </p:nvSpPr>
        <p:spPr/>
        <p:txBody>
          <a:bodyPr/>
          <a:lstStyle/>
          <a:p>
            <a:pPr algn="just" eaLnBrk="1" hangingPunct="1">
              <a:spcAft>
                <a:spcPts val="300"/>
              </a:spcAft>
              <a:defRPr/>
            </a:pPr>
            <a:r>
              <a:rPr lang="en-US" sz="2600" b="1" u="sng" dirty="0"/>
              <a:t>Disorder</a:t>
            </a:r>
            <a:r>
              <a:rPr lang="en-US" sz="2600" dirty="0"/>
              <a:t> =def. – A causally linked combination of physical components of the extended organism that is (a) clinically abnormal and (b) maximal, in the sense that it is not a part of some larger such combination. </a:t>
            </a:r>
          </a:p>
          <a:p>
            <a:pPr algn="just" eaLnBrk="1" hangingPunct="1">
              <a:spcAft>
                <a:spcPts val="300"/>
              </a:spcAft>
              <a:defRPr/>
            </a:pPr>
            <a:endParaRPr lang="en-US" sz="2600" dirty="0"/>
          </a:p>
          <a:p>
            <a:pPr algn="just" eaLnBrk="1" hangingPunct="1">
              <a:spcAft>
                <a:spcPts val="300"/>
              </a:spcAft>
              <a:defRPr/>
            </a:pPr>
            <a:r>
              <a:rPr lang="en-US" sz="2600" b="1" u="sng" dirty="0"/>
              <a:t>Pathological Process</a:t>
            </a:r>
            <a:r>
              <a:rPr lang="en-US" sz="2600" dirty="0"/>
              <a:t> =def. – A bodily process that is a manifestation of a disorder </a:t>
            </a:r>
            <a:r>
              <a:rPr lang="en-US" sz="2600" i="1" dirty="0"/>
              <a:t>and is clinically abnormal.</a:t>
            </a:r>
            <a:endParaRPr lang="en-US" sz="2600" dirty="0"/>
          </a:p>
          <a:p>
            <a:pPr algn="just" eaLnBrk="1" hangingPunct="1">
              <a:spcAft>
                <a:spcPts val="300"/>
              </a:spcAft>
              <a:defRPr/>
            </a:pPr>
            <a:endParaRPr lang="en-US" sz="2600" b="1" u="sng" dirty="0"/>
          </a:p>
          <a:p>
            <a:pPr algn="just" eaLnBrk="1" hangingPunct="1">
              <a:spcAft>
                <a:spcPts val="300"/>
              </a:spcAft>
              <a:defRPr/>
            </a:pPr>
            <a:r>
              <a:rPr lang="en-US" sz="2600" b="1" u="sng" dirty="0"/>
              <a:t>Disease</a:t>
            </a:r>
            <a:r>
              <a:rPr lang="en-US" sz="2600" b="1" dirty="0"/>
              <a:t> </a:t>
            </a:r>
            <a:r>
              <a:rPr lang="en-US" sz="2600" dirty="0"/>
              <a:t>=def. – A </a:t>
            </a:r>
            <a:r>
              <a:rPr lang="en-US" sz="2600" b="1" dirty="0"/>
              <a:t>disposition</a:t>
            </a:r>
            <a:r>
              <a:rPr lang="en-US" sz="2600" dirty="0"/>
              <a:t> (</a:t>
            </a:r>
            <a:r>
              <a:rPr lang="en-US" sz="2600" dirty="0" err="1"/>
              <a:t>i</a:t>
            </a:r>
            <a:r>
              <a:rPr lang="en-US" sz="2600" dirty="0"/>
              <a:t>) to undergo pathological processes that (ii) exists in an organism because of one or more disorders in that organism. </a:t>
            </a:r>
          </a:p>
        </p:txBody>
      </p:sp>
      <p:sp>
        <p:nvSpPr>
          <p:cNvPr id="4" name="Rectangle 3"/>
          <p:cNvSpPr/>
          <p:nvPr/>
        </p:nvSpPr>
        <p:spPr bwMode="auto">
          <a:xfrm>
            <a:off x="228600" y="5029200"/>
            <a:ext cx="8686800" cy="1676400"/>
          </a:xfrm>
          <a:prstGeom prst="rect">
            <a:avLst/>
          </a:prstGeom>
          <a:no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2" name="Slide Number Placeholder 1">
            <a:extLst>
              <a:ext uri="{FF2B5EF4-FFF2-40B4-BE49-F238E27FC236}">
                <a16:creationId xmlns:a16="http://schemas.microsoft.com/office/drawing/2014/main" id="{4FD7BACF-9667-4589-BE74-F5817355671A}"/>
              </a:ext>
            </a:extLst>
          </p:cNvPr>
          <p:cNvSpPr>
            <a:spLocks noGrp="1"/>
          </p:cNvSpPr>
          <p:nvPr>
            <p:ph type="sldNum" sz="quarter" idx="10"/>
          </p:nvPr>
        </p:nvSpPr>
        <p:spPr/>
        <p:txBody>
          <a:bodyPr/>
          <a:lstStyle/>
          <a:p>
            <a:fld id="{C14BE98E-A4C6-4206-BB03-22E8467561B8}" type="slidenum">
              <a:rPr lang="en-US" smtClean="0"/>
              <a:pPr/>
              <a:t>42</a:t>
            </a:fld>
            <a:endParaRPr lang="en-US"/>
          </a:p>
        </p:txBody>
      </p:sp>
    </p:spTree>
    <p:extLst>
      <p:ext uri="{BB962C8B-B14F-4D97-AF65-F5344CB8AC3E}">
        <p14:creationId xmlns:p14="http://schemas.microsoft.com/office/powerpoint/2010/main" val="30391143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DEBE1-F414-4756-A6BD-525BF4EB306C}"/>
              </a:ext>
            </a:extLst>
          </p:cNvPr>
          <p:cNvSpPr>
            <a:spLocks noGrp="1"/>
          </p:cNvSpPr>
          <p:nvPr>
            <p:ph type="title"/>
          </p:nvPr>
        </p:nvSpPr>
        <p:spPr/>
        <p:txBody>
          <a:bodyPr/>
          <a:lstStyle/>
          <a:p>
            <a:r>
              <a:rPr lang="en-US" dirty="0"/>
              <a:t>Dispositions become ‘realized’ under certain circumstances</a:t>
            </a:r>
          </a:p>
        </p:txBody>
      </p:sp>
      <p:graphicFrame>
        <p:nvGraphicFramePr>
          <p:cNvPr id="6" name="Content Placeholder 5">
            <a:extLst>
              <a:ext uri="{FF2B5EF4-FFF2-40B4-BE49-F238E27FC236}">
                <a16:creationId xmlns:a16="http://schemas.microsoft.com/office/drawing/2014/main" id="{F8CF240E-8538-46F6-92AD-58AC3D768A46}"/>
              </a:ext>
            </a:extLst>
          </p:cNvPr>
          <p:cNvGraphicFramePr>
            <a:graphicFrameLocks noGrp="1"/>
          </p:cNvGraphicFramePr>
          <p:nvPr>
            <p:ph idx="1"/>
            <p:extLst>
              <p:ext uri="{D42A27DB-BD31-4B8C-83A1-F6EECF244321}">
                <p14:modId xmlns:p14="http://schemas.microsoft.com/office/powerpoint/2010/main" val="3992800810"/>
              </p:ext>
            </p:extLst>
          </p:nvPr>
        </p:nvGraphicFramePr>
        <p:xfrm>
          <a:off x="228600" y="2209800"/>
          <a:ext cx="8686800" cy="3876040"/>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val="630644648"/>
                    </a:ext>
                  </a:extLst>
                </a:gridCol>
                <a:gridCol w="2171700">
                  <a:extLst>
                    <a:ext uri="{9D8B030D-6E8A-4147-A177-3AD203B41FA5}">
                      <a16:colId xmlns:a16="http://schemas.microsoft.com/office/drawing/2014/main" val="2845620349"/>
                    </a:ext>
                  </a:extLst>
                </a:gridCol>
                <a:gridCol w="2171700">
                  <a:extLst>
                    <a:ext uri="{9D8B030D-6E8A-4147-A177-3AD203B41FA5}">
                      <a16:colId xmlns:a16="http://schemas.microsoft.com/office/drawing/2014/main" val="3060317988"/>
                    </a:ext>
                  </a:extLst>
                </a:gridCol>
                <a:gridCol w="2171700">
                  <a:extLst>
                    <a:ext uri="{9D8B030D-6E8A-4147-A177-3AD203B41FA5}">
                      <a16:colId xmlns:a16="http://schemas.microsoft.com/office/drawing/2014/main" val="3387355288"/>
                    </a:ext>
                  </a:extLst>
                </a:gridCol>
              </a:tblGrid>
              <a:tr h="370840">
                <a:tc>
                  <a:txBody>
                    <a:bodyPr/>
                    <a:lstStyle/>
                    <a:p>
                      <a:r>
                        <a:rPr lang="en-US" dirty="0">
                          <a:solidFill>
                            <a:schemeClr val="bg1"/>
                          </a:solidFill>
                        </a:rPr>
                        <a:t>object</a:t>
                      </a:r>
                    </a:p>
                  </a:txBody>
                  <a:tcPr>
                    <a:noFill/>
                  </a:tcPr>
                </a:tc>
                <a:tc>
                  <a:txBody>
                    <a:bodyPr/>
                    <a:lstStyle/>
                    <a:p>
                      <a:r>
                        <a:rPr lang="en-US" dirty="0">
                          <a:solidFill>
                            <a:schemeClr val="bg1"/>
                          </a:solidFill>
                        </a:rPr>
                        <a:t>disposition</a:t>
                      </a:r>
                    </a:p>
                  </a:txBody>
                  <a:tcPr>
                    <a:noFill/>
                  </a:tcPr>
                </a:tc>
                <a:tc>
                  <a:txBody>
                    <a:bodyPr/>
                    <a:lstStyle/>
                    <a:p>
                      <a:r>
                        <a:rPr lang="en-US" dirty="0">
                          <a:solidFill>
                            <a:schemeClr val="bg1"/>
                          </a:solidFill>
                        </a:rPr>
                        <a:t>circumstance</a:t>
                      </a:r>
                    </a:p>
                  </a:txBody>
                  <a:tcPr>
                    <a:noFill/>
                  </a:tcPr>
                </a:tc>
                <a:tc>
                  <a:txBody>
                    <a:bodyPr/>
                    <a:lstStyle/>
                    <a:p>
                      <a:r>
                        <a:rPr lang="en-US" dirty="0">
                          <a:solidFill>
                            <a:schemeClr val="bg1"/>
                          </a:solidFill>
                        </a:rPr>
                        <a:t>realization</a:t>
                      </a:r>
                    </a:p>
                  </a:txBody>
                  <a:tcPr>
                    <a:noFill/>
                  </a:tcPr>
                </a:tc>
                <a:extLst>
                  <a:ext uri="{0D108BD9-81ED-4DB2-BD59-A6C34878D82A}">
                    <a16:rowId xmlns:a16="http://schemas.microsoft.com/office/drawing/2014/main" val="3037742272"/>
                  </a:ext>
                </a:extLst>
              </a:tr>
              <a:tr h="370840">
                <a:tc>
                  <a:txBody>
                    <a:bodyPr/>
                    <a:lstStyle/>
                    <a:p>
                      <a:r>
                        <a:rPr lang="en-US" dirty="0">
                          <a:solidFill>
                            <a:schemeClr val="bg1"/>
                          </a:solidFill>
                        </a:rPr>
                        <a:t>vase</a:t>
                      </a:r>
                    </a:p>
                  </a:txBody>
                  <a:tcPr>
                    <a:noFill/>
                  </a:tcPr>
                </a:tc>
                <a:tc>
                  <a:txBody>
                    <a:bodyPr/>
                    <a:lstStyle/>
                    <a:p>
                      <a:r>
                        <a:rPr lang="en-US" dirty="0">
                          <a:solidFill>
                            <a:schemeClr val="bg1"/>
                          </a:solidFill>
                        </a:rPr>
                        <a:t>breakability</a:t>
                      </a:r>
                    </a:p>
                  </a:txBody>
                  <a:tcPr>
                    <a:noFill/>
                  </a:tcPr>
                </a:tc>
                <a:tc>
                  <a:txBody>
                    <a:bodyPr/>
                    <a:lstStyle/>
                    <a:p>
                      <a:r>
                        <a:rPr lang="en-US" dirty="0">
                          <a:solidFill>
                            <a:schemeClr val="bg1"/>
                          </a:solidFill>
                        </a:rPr>
                        <a:t>falling</a:t>
                      </a:r>
                    </a:p>
                  </a:txBody>
                  <a:tcPr>
                    <a:noFill/>
                  </a:tcPr>
                </a:tc>
                <a:tc>
                  <a:txBody>
                    <a:bodyPr/>
                    <a:lstStyle/>
                    <a:p>
                      <a:r>
                        <a:rPr lang="en-US" dirty="0">
                          <a:solidFill>
                            <a:schemeClr val="bg1"/>
                          </a:solidFill>
                        </a:rPr>
                        <a:t>breaking</a:t>
                      </a:r>
                    </a:p>
                  </a:txBody>
                  <a:tcPr>
                    <a:noFill/>
                  </a:tcPr>
                </a:tc>
                <a:extLst>
                  <a:ext uri="{0D108BD9-81ED-4DB2-BD59-A6C34878D82A}">
                    <a16:rowId xmlns:a16="http://schemas.microsoft.com/office/drawing/2014/main" val="1269207096"/>
                  </a:ext>
                </a:extLst>
              </a:tr>
              <a:tr h="370840">
                <a:tc>
                  <a:txBody>
                    <a:bodyPr/>
                    <a:lstStyle/>
                    <a:p>
                      <a:r>
                        <a:rPr lang="en-US" dirty="0">
                          <a:solidFill>
                            <a:schemeClr val="bg1"/>
                          </a:solidFill>
                        </a:rPr>
                        <a:t>banana</a:t>
                      </a:r>
                    </a:p>
                  </a:txBody>
                  <a:tcPr>
                    <a:noFill/>
                  </a:tcPr>
                </a:tc>
                <a:tc>
                  <a:txBody>
                    <a:bodyPr/>
                    <a:lstStyle/>
                    <a:p>
                      <a:r>
                        <a:rPr lang="en-US" dirty="0">
                          <a:solidFill>
                            <a:schemeClr val="bg1"/>
                          </a:solidFill>
                        </a:rPr>
                        <a:t>to ripen</a:t>
                      </a:r>
                    </a:p>
                  </a:txBody>
                  <a:tcPr>
                    <a:noFill/>
                  </a:tcPr>
                </a:tc>
                <a:tc>
                  <a:txBody>
                    <a:bodyPr/>
                    <a:lstStyle/>
                    <a:p>
                      <a:r>
                        <a:rPr lang="en-US" dirty="0">
                          <a:solidFill>
                            <a:schemeClr val="bg1"/>
                          </a:solidFill>
                        </a:rPr>
                        <a:t>warmth</a:t>
                      </a:r>
                    </a:p>
                  </a:txBody>
                  <a:tcPr>
                    <a:noFill/>
                  </a:tcPr>
                </a:tc>
                <a:tc>
                  <a:txBody>
                    <a:bodyPr/>
                    <a:lstStyle/>
                    <a:p>
                      <a:r>
                        <a:rPr lang="en-US" dirty="0">
                          <a:solidFill>
                            <a:schemeClr val="bg1"/>
                          </a:solidFill>
                        </a:rPr>
                        <a:t>ripening</a:t>
                      </a:r>
                    </a:p>
                  </a:txBody>
                  <a:tcPr>
                    <a:noFill/>
                  </a:tcPr>
                </a:tc>
                <a:extLst>
                  <a:ext uri="{0D108BD9-81ED-4DB2-BD59-A6C34878D82A}">
                    <a16:rowId xmlns:a16="http://schemas.microsoft.com/office/drawing/2014/main" val="991383270"/>
                  </a:ext>
                </a:extLst>
              </a:tr>
              <a:tr h="370840">
                <a:tc>
                  <a:txBody>
                    <a:bodyPr/>
                    <a:lstStyle/>
                    <a:p>
                      <a:r>
                        <a:rPr lang="en-US" dirty="0">
                          <a:solidFill>
                            <a:schemeClr val="bg1"/>
                          </a:solidFill>
                        </a:rPr>
                        <a:t>me</a:t>
                      </a:r>
                    </a:p>
                  </a:txBody>
                  <a:tcPr>
                    <a:noFill/>
                  </a:tcPr>
                </a:tc>
                <a:tc>
                  <a:txBody>
                    <a:bodyPr/>
                    <a:lstStyle/>
                    <a:p>
                      <a:r>
                        <a:rPr lang="en-US" dirty="0">
                          <a:solidFill>
                            <a:schemeClr val="bg1"/>
                          </a:solidFill>
                        </a:rPr>
                        <a:t>irritability</a:t>
                      </a:r>
                    </a:p>
                  </a:txBody>
                  <a:tcPr>
                    <a:noFill/>
                  </a:tcPr>
                </a:tc>
                <a:tc>
                  <a:txBody>
                    <a:bodyPr/>
                    <a:lstStyle/>
                    <a:p>
                      <a:r>
                        <a:rPr lang="en-US" dirty="0">
                          <a:solidFill>
                            <a:schemeClr val="bg1"/>
                          </a:solidFill>
                        </a:rPr>
                        <a:t>student doesn’t do homework</a:t>
                      </a:r>
                    </a:p>
                  </a:txBody>
                  <a:tcPr>
                    <a:noFill/>
                  </a:tcPr>
                </a:tc>
                <a:tc>
                  <a:txBody>
                    <a:bodyPr/>
                    <a:lstStyle/>
                    <a:p>
                      <a:r>
                        <a:rPr lang="en-US" dirty="0" err="1">
                          <a:solidFill>
                            <a:schemeClr val="bg1"/>
                          </a:solidFill>
                        </a:rPr>
                        <a:t>i</a:t>
                      </a:r>
                      <a:r>
                        <a:rPr lang="en-US" dirty="0">
                          <a:solidFill>
                            <a:schemeClr val="bg1"/>
                          </a:solidFill>
                        </a:rPr>
                        <a:t> get angry</a:t>
                      </a:r>
                    </a:p>
                  </a:txBody>
                  <a:tcPr>
                    <a:noFill/>
                  </a:tcPr>
                </a:tc>
                <a:extLst>
                  <a:ext uri="{0D108BD9-81ED-4DB2-BD59-A6C34878D82A}">
                    <a16:rowId xmlns:a16="http://schemas.microsoft.com/office/drawing/2014/main" val="1375030635"/>
                  </a:ext>
                </a:extLst>
              </a:tr>
              <a:tr h="370840">
                <a:tc>
                  <a:txBody>
                    <a:bodyPr/>
                    <a:lstStyle/>
                    <a:p>
                      <a:r>
                        <a:rPr lang="en-US" dirty="0">
                          <a:solidFill>
                            <a:schemeClr val="bg1"/>
                          </a:solidFill>
                        </a:rPr>
                        <a:t>…</a:t>
                      </a: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2472562068"/>
                  </a:ext>
                </a:extLst>
              </a:tr>
              <a:tr h="370840">
                <a:tc>
                  <a:txBody>
                    <a:bodyPr/>
                    <a:lstStyle/>
                    <a:p>
                      <a:r>
                        <a:rPr lang="en-US" dirty="0">
                          <a:solidFill>
                            <a:schemeClr val="bg1"/>
                          </a:solidFill>
                        </a:rPr>
                        <a:t>human being</a:t>
                      </a:r>
                    </a:p>
                  </a:txBody>
                  <a:tcPr>
                    <a:noFill/>
                  </a:tcPr>
                </a:tc>
                <a:tc>
                  <a:txBody>
                    <a:bodyPr/>
                    <a:lstStyle/>
                    <a:p>
                      <a:r>
                        <a:rPr lang="en-US" dirty="0">
                          <a:solidFill>
                            <a:schemeClr val="bg1"/>
                          </a:solidFill>
                        </a:rPr>
                        <a:t>to die</a:t>
                      </a:r>
                    </a:p>
                  </a:txBody>
                  <a:tcPr>
                    <a:noFill/>
                  </a:tcPr>
                </a:tc>
                <a:tc>
                  <a:txBody>
                    <a:bodyPr/>
                    <a:lstStyle/>
                    <a:p>
                      <a:r>
                        <a:rPr lang="en-US" dirty="0">
                          <a:solidFill>
                            <a:schemeClr val="bg1"/>
                          </a:solidFill>
                        </a:rPr>
                        <a:t>lack of oxygen</a:t>
                      </a:r>
                    </a:p>
                  </a:txBody>
                  <a:tcPr>
                    <a:noFill/>
                  </a:tcPr>
                </a:tc>
                <a:tc>
                  <a:txBody>
                    <a:bodyPr/>
                    <a:lstStyle/>
                    <a:p>
                      <a:r>
                        <a:rPr lang="en-US" dirty="0">
                          <a:solidFill>
                            <a:schemeClr val="bg1"/>
                          </a:solidFill>
                        </a:rPr>
                        <a:t>human dies</a:t>
                      </a:r>
                    </a:p>
                  </a:txBody>
                  <a:tcPr>
                    <a:noFill/>
                  </a:tcPr>
                </a:tc>
                <a:extLst>
                  <a:ext uri="{0D108BD9-81ED-4DB2-BD59-A6C34878D82A}">
                    <a16:rowId xmlns:a16="http://schemas.microsoft.com/office/drawing/2014/main" val="1717524944"/>
                  </a:ext>
                </a:extLst>
              </a:tr>
              <a:tr h="370840">
                <a:tc>
                  <a:txBody>
                    <a:bodyPr/>
                    <a:lstStyle/>
                    <a:p>
                      <a:r>
                        <a:rPr lang="en-US" dirty="0">
                          <a:solidFill>
                            <a:schemeClr val="bg1"/>
                          </a:solidFill>
                        </a:rPr>
                        <a:t>osteoporotic hip</a:t>
                      </a:r>
                    </a:p>
                  </a:txBody>
                  <a:tcPr>
                    <a:noFill/>
                  </a:tcPr>
                </a:tc>
                <a:tc>
                  <a:txBody>
                    <a:bodyPr/>
                    <a:lstStyle/>
                    <a:p>
                      <a:r>
                        <a:rPr lang="en-US" dirty="0">
                          <a:solidFill>
                            <a:schemeClr val="bg1"/>
                          </a:solidFill>
                        </a:rPr>
                        <a:t>fragility</a:t>
                      </a:r>
                    </a:p>
                  </a:txBody>
                  <a:tcPr>
                    <a:noFill/>
                  </a:tcPr>
                </a:tc>
                <a:tc>
                  <a:txBody>
                    <a:bodyPr/>
                    <a:lstStyle/>
                    <a:p>
                      <a:r>
                        <a:rPr lang="en-US" dirty="0">
                          <a:solidFill>
                            <a:schemeClr val="bg1"/>
                          </a:solidFill>
                        </a:rPr>
                        <a:t>bump into table </a:t>
                      </a:r>
                    </a:p>
                  </a:txBody>
                  <a:tcPr>
                    <a:noFill/>
                  </a:tcPr>
                </a:tc>
                <a:tc>
                  <a:txBody>
                    <a:bodyPr/>
                    <a:lstStyle/>
                    <a:p>
                      <a:r>
                        <a:rPr lang="en-US" dirty="0">
                          <a:solidFill>
                            <a:schemeClr val="bg1"/>
                          </a:solidFill>
                        </a:rPr>
                        <a:t>hip fractures</a:t>
                      </a:r>
                    </a:p>
                  </a:txBody>
                  <a:tcPr>
                    <a:noFill/>
                  </a:tcPr>
                </a:tc>
                <a:extLst>
                  <a:ext uri="{0D108BD9-81ED-4DB2-BD59-A6C34878D82A}">
                    <a16:rowId xmlns:a16="http://schemas.microsoft.com/office/drawing/2014/main" val="1090572069"/>
                  </a:ext>
                </a:extLst>
              </a:tr>
              <a:tr h="370840">
                <a:tc>
                  <a:txBody>
                    <a:bodyPr/>
                    <a:lstStyle/>
                    <a:p>
                      <a:r>
                        <a:rPr lang="en-US" dirty="0">
                          <a:solidFill>
                            <a:schemeClr val="bg1"/>
                          </a:solidFill>
                        </a:rPr>
                        <a:t>bacterium in blood</a:t>
                      </a:r>
                    </a:p>
                  </a:txBody>
                  <a:tcPr>
                    <a:noFill/>
                  </a:tcPr>
                </a:tc>
                <a:tc>
                  <a:txBody>
                    <a:bodyPr/>
                    <a:lstStyle/>
                    <a:p>
                      <a:r>
                        <a:rPr lang="en-US" dirty="0">
                          <a:solidFill>
                            <a:schemeClr val="bg1"/>
                          </a:solidFill>
                        </a:rPr>
                        <a:t>to multiply</a:t>
                      </a:r>
                    </a:p>
                  </a:txBody>
                  <a:tcPr>
                    <a:noFill/>
                  </a:tcPr>
                </a:tc>
                <a:tc>
                  <a:txBody>
                    <a:bodyPr/>
                    <a:lstStyle/>
                    <a:p>
                      <a:r>
                        <a:rPr lang="en-US" dirty="0">
                          <a:solidFill>
                            <a:schemeClr val="bg1"/>
                          </a:solidFill>
                        </a:rPr>
                        <a:t>weak immune system</a:t>
                      </a:r>
                    </a:p>
                  </a:txBody>
                  <a:tcPr>
                    <a:noFill/>
                  </a:tcPr>
                </a:tc>
                <a:tc>
                  <a:txBody>
                    <a:bodyPr/>
                    <a:lstStyle/>
                    <a:p>
                      <a:r>
                        <a:rPr lang="en-US" dirty="0">
                          <a:solidFill>
                            <a:schemeClr val="bg1"/>
                          </a:solidFill>
                        </a:rPr>
                        <a:t>bacterial sepsis</a:t>
                      </a:r>
                    </a:p>
                  </a:txBody>
                  <a:tcPr>
                    <a:noFill/>
                  </a:tcPr>
                </a:tc>
                <a:extLst>
                  <a:ext uri="{0D108BD9-81ED-4DB2-BD59-A6C34878D82A}">
                    <a16:rowId xmlns:a16="http://schemas.microsoft.com/office/drawing/2014/main" val="2153609795"/>
                  </a:ext>
                </a:extLst>
              </a:tr>
              <a:tr h="370840">
                <a:tc>
                  <a:txBody>
                    <a:bodyPr/>
                    <a:lstStyle/>
                    <a:p>
                      <a:r>
                        <a:rPr lang="en-US" dirty="0">
                          <a:solidFill>
                            <a:schemeClr val="bg1"/>
                          </a:solidFill>
                        </a:rPr>
                        <a:t>…</a:t>
                      </a: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91172408"/>
                  </a:ext>
                </a:extLst>
              </a:tr>
            </a:tbl>
          </a:graphicData>
        </a:graphic>
      </p:graphicFrame>
      <p:sp>
        <p:nvSpPr>
          <p:cNvPr id="4" name="Slide Number Placeholder 3">
            <a:extLst>
              <a:ext uri="{FF2B5EF4-FFF2-40B4-BE49-F238E27FC236}">
                <a16:creationId xmlns:a16="http://schemas.microsoft.com/office/drawing/2014/main" id="{10268D95-9675-4D72-91D0-82F59F37ABD4}"/>
              </a:ext>
            </a:extLst>
          </p:cNvPr>
          <p:cNvSpPr>
            <a:spLocks noGrp="1"/>
          </p:cNvSpPr>
          <p:nvPr>
            <p:ph type="sldNum" sz="quarter" idx="10"/>
          </p:nvPr>
        </p:nvSpPr>
        <p:spPr/>
        <p:txBody>
          <a:bodyPr/>
          <a:lstStyle/>
          <a:p>
            <a:fld id="{C14BE98E-A4C6-4206-BB03-22E8467561B8}" type="slidenum">
              <a:rPr lang="en-US" smtClean="0"/>
              <a:pPr/>
              <a:t>43</a:t>
            </a:fld>
            <a:endParaRPr lang="en-US"/>
          </a:p>
        </p:txBody>
      </p:sp>
    </p:spTree>
    <p:extLst>
      <p:ext uri="{BB962C8B-B14F-4D97-AF65-F5344CB8AC3E}">
        <p14:creationId xmlns:p14="http://schemas.microsoft.com/office/powerpoint/2010/main" val="12725277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Arterial aneurysm</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559312"/>
            <a:ext cx="3992252" cy="49530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1559313"/>
            <a:ext cx="4495800" cy="3438246"/>
          </a:xfrm>
          <a:prstGeom prst="rect">
            <a:avLst/>
          </a:prstGeom>
        </p:spPr>
      </p:pic>
      <p:sp>
        <p:nvSpPr>
          <p:cNvPr id="6" name="Rectangle 5"/>
          <p:cNvSpPr/>
          <p:nvPr/>
        </p:nvSpPr>
        <p:spPr>
          <a:xfrm>
            <a:off x="4419600" y="5042118"/>
            <a:ext cx="4648200" cy="181588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err="1">
                <a:ln>
                  <a:noFill/>
                </a:ln>
                <a:solidFill>
                  <a:srgbClr val="FFFFFF"/>
                </a:solidFill>
                <a:effectLst/>
                <a:uLnTx/>
                <a:uFillTx/>
                <a:latin typeface="Times" charset="0"/>
                <a:ea typeface="+mn-ea"/>
                <a:cs typeface="+mn-cs"/>
                <a:hlinkClick r:id="rId4"/>
              </a:rPr>
              <a:t>Jornal</a:t>
            </a:r>
            <a:r>
              <a:rPr kumimoji="0" lang="en-US" sz="1400" b="1" i="0" u="none" strike="noStrike" kern="1200" cap="none" spc="0" normalizeH="0" baseline="0" noProof="0" dirty="0">
                <a:ln>
                  <a:noFill/>
                </a:ln>
                <a:solidFill>
                  <a:srgbClr val="FFFFFF"/>
                </a:solidFill>
                <a:effectLst/>
                <a:uLnTx/>
                <a:uFillTx/>
                <a:latin typeface="Times" charset="0"/>
                <a:ea typeface="+mn-ea"/>
                <a:cs typeface="+mn-cs"/>
                <a:hlinkClick r:id="rId4"/>
              </a:rPr>
              <a:t> Vascular </a:t>
            </a:r>
            <a:r>
              <a:rPr kumimoji="0" lang="en-US" sz="1400" b="1" i="0" u="none" strike="noStrike" kern="1200" cap="none" spc="0" normalizeH="0" baseline="0" noProof="0" dirty="0" err="1">
                <a:ln>
                  <a:noFill/>
                </a:ln>
                <a:solidFill>
                  <a:srgbClr val="FFFFFF"/>
                </a:solidFill>
                <a:effectLst/>
                <a:uLnTx/>
                <a:uFillTx/>
                <a:latin typeface="Times" charset="0"/>
                <a:ea typeface="+mn-ea"/>
                <a:cs typeface="+mn-cs"/>
                <a:hlinkClick r:id="rId4"/>
              </a:rPr>
              <a:t>Brasileiro</a:t>
            </a:r>
            <a:r>
              <a:rPr kumimoji="0" lang="en-US" sz="1400" b="1" i="0" u="none" strike="noStrike" kern="1200" cap="none" spc="0" normalizeH="0" baseline="0" noProof="0" dirty="0">
                <a:ln>
                  <a:noFill/>
                </a:ln>
                <a:solidFill>
                  <a:srgbClr val="FFFFFF"/>
                </a:solidFill>
                <a:effectLst/>
                <a:uLnTx/>
                <a:uFillTx/>
                <a:latin typeface="Times" charset="0"/>
                <a:ea typeface="+mn-ea"/>
                <a:cs typeface="+mn-cs"/>
              </a:rPr>
              <a:t> </a:t>
            </a:r>
            <a:r>
              <a:rPr kumimoji="0" lang="en-US" sz="1400" b="1" i="1" u="none" strike="noStrike" kern="1200" cap="none" spc="0" normalizeH="0" baseline="0" noProof="0" dirty="0">
                <a:ln>
                  <a:noFill/>
                </a:ln>
                <a:solidFill>
                  <a:srgbClr val="FFFFFF"/>
                </a:solidFill>
                <a:effectLst/>
                <a:uLnTx/>
                <a:uFillTx/>
                <a:latin typeface="Times" charset="0"/>
                <a:ea typeface="+mn-ea"/>
                <a:cs typeface="+mn-cs"/>
              </a:rPr>
              <a:t>Print version</a:t>
            </a:r>
            <a:r>
              <a:rPr kumimoji="0" lang="en-US" sz="1400" b="1" i="0" u="none" strike="noStrike" kern="1200" cap="none" spc="0" normalizeH="0" baseline="0" noProof="0" dirty="0">
                <a:ln>
                  <a:noFill/>
                </a:ln>
                <a:solidFill>
                  <a:srgbClr val="FFFFFF"/>
                </a:solidFill>
                <a:effectLst/>
                <a:uLnTx/>
                <a:uFillTx/>
                <a:latin typeface="Times" charset="0"/>
                <a:ea typeface="+mn-ea"/>
                <a:cs typeface="+mn-cs"/>
              </a:rPr>
              <a:t> ISSN 1677-5449</a:t>
            </a:r>
            <a:br>
              <a:rPr kumimoji="0" lang="en-US" sz="1400" b="1" i="0" u="none" strike="noStrike" kern="1200" cap="none" spc="0" normalizeH="0" baseline="0" noProof="0" dirty="0">
                <a:ln>
                  <a:noFill/>
                </a:ln>
                <a:solidFill>
                  <a:srgbClr val="FFFFFF"/>
                </a:solidFill>
                <a:effectLst/>
                <a:uLnTx/>
                <a:uFillTx/>
                <a:latin typeface="Times" charset="0"/>
                <a:ea typeface="+mn-ea"/>
                <a:cs typeface="+mn-cs"/>
              </a:rPr>
            </a:br>
            <a:r>
              <a:rPr kumimoji="0" lang="en-US" sz="1400" b="1" i="0" u="none" strike="noStrike" kern="1200" cap="none" spc="0" normalizeH="0" baseline="0" noProof="0" dirty="0">
                <a:ln>
                  <a:noFill/>
                </a:ln>
                <a:solidFill>
                  <a:srgbClr val="FFFFFF"/>
                </a:solidFill>
                <a:effectLst/>
                <a:uLnTx/>
                <a:uFillTx/>
                <a:latin typeface="Times" charset="0"/>
                <a:ea typeface="+mn-ea"/>
                <a:cs typeface="+mn-cs"/>
              </a:rPr>
              <a:t>J. </a:t>
            </a:r>
            <a:r>
              <a:rPr kumimoji="0" lang="en-US" sz="1400" b="1" i="0" u="none" strike="noStrike" kern="1200" cap="none" spc="0" normalizeH="0" baseline="0" noProof="0" dirty="0" err="1">
                <a:ln>
                  <a:noFill/>
                </a:ln>
                <a:solidFill>
                  <a:srgbClr val="FFFFFF"/>
                </a:solidFill>
                <a:effectLst/>
                <a:uLnTx/>
                <a:uFillTx/>
                <a:latin typeface="Times" charset="0"/>
                <a:ea typeface="+mn-ea"/>
                <a:cs typeface="+mn-cs"/>
              </a:rPr>
              <a:t>vasc</a:t>
            </a:r>
            <a:r>
              <a:rPr kumimoji="0" lang="en-US" sz="1400" b="1" i="0" u="none" strike="noStrike" kern="1200" cap="none" spc="0" normalizeH="0" baseline="0" noProof="0" dirty="0">
                <a:ln>
                  <a:noFill/>
                </a:ln>
                <a:solidFill>
                  <a:srgbClr val="FFFFFF"/>
                </a:solidFill>
                <a:effectLst/>
                <a:uLnTx/>
                <a:uFillTx/>
                <a:latin typeface="Times" charset="0"/>
                <a:ea typeface="+mn-ea"/>
                <a:cs typeface="+mn-cs"/>
              </a:rPr>
              <a:t>. bras. vol.12 no.4 Porto Alegre Oct./Dec. 2013  </a:t>
            </a:r>
            <a:r>
              <a:rPr kumimoji="0" lang="en-US" sz="1400" b="1" i="0" u="none" strike="noStrike" kern="1200" cap="none" spc="0" normalizeH="0" baseline="0" noProof="0" dirty="0" err="1">
                <a:ln>
                  <a:noFill/>
                </a:ln>
                <a:solidFill>
                  <a:srgbClr val="FFFFFF"/>
                </a:solidFill>
                <a:effectLst/>
                <a:uLnTx/>
                <a:uFillTx/>
                <a:latin typeface="Times" charset="0"/>
                <a:ea typeface="+mn-ea"/>
                <a:cs typeface="+mn-cs"/>
              </a:rPr>
              <a:t>Epub</a:t>
            </a:r>
            <a:r>
              <a:rPr kumimoji="0" lang="en-US" sz="1400" b="1" i="0" u="none" strike="noStrike" kern="1200" cap="none" spc="0" normalizeH="0" baseline="0" noProof="0" dirty="0">
                <a:ln>
                  <a:noFill/>
                </a:ln>
                <a:solidFill>
                  <a:srgbClr val="FFFFFF"/>
                </a:solidFill>
                <a:effectLst/>
                <a:uLnTx/>
                <a:uFillTx/>
                <a:latin typeface="Times" charset="0"/>
                <a:ea typeface="+mn-ea"/>
                <a:cs typeface="+mn-cs"/>
              </a:rPr>
              <a:t> Dec 15, 2013</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Times" charset="0"/>
                <a:ea typeface="+mn-ea"/>
                <a:cs typeface="+mn-cs"/>
              </a:rPr>
              <a:t>http://dx.doi.org/10.1590/jvb.2013.054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charset="0"/>
                <a:ea typeface="+mn-ea"/>
                <a:cs typeface="+mn-cs"/>
              </a:rPr>
              <a:t>Subclavian and axillary arterial aneurysms: two case reports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charset="0"/>
                <a:ea typeface="+mn-ea"/>
                <a:cs typeface="+mn-cs"/>
              </a:rPr>
              <a:t>Fernando </a:t>
            </a:r>
            <a:r>
              <a:rPr kumimoji="0" lang="en-US" sz="1400" b="0" i="0" u="none" strike="noStrike" kern="1200" cap="none" spc="0" normalizeH="0" baseline="0" noProof="0" dirty="0" err="1">
                <a:ln>
                  <a:noFill/>
                </a:ln>
                <a:solidFill>
                  <a:srgbClr val="FFFFFF"/>
                </a:solidFill>
                <a:effectLst/>
                <a:uLnTx/>
                <a:uFillTx/>
                <a:latin typeface="Times" charset="0"/>
                <a:ea typeface="+mn-ea"/>
                <a:cs typeface="+mn-cs"/>
              </a:rPr>
              <a:t>Pinho</a:t>
            </a:r>
            <a:r>
              <a:rPr kumimoji="0" lang="en-US" sz="1400" b="0" i="0" u="none" strike="noStrike" kern="1200" cap="none" spc="0" normalizeH="0" baseline="0" noProof="0" dirty="0">
                <a:ln>
                  <a:noFill/>
                </a:ln>
                <a:solidFill>
                  <a:srgbClr val="FFFFFF"/>
                </a:solidFill>
                <a:effectLst/>
                <a:uLnTx/>
                <a:uFillTx/>
                <a:latin typeface="Times" charset="0"/>
                <a:ea typeface="+mn-ea"/>
                <a:cs typeface="+mn-cs"/>
              </a:rPr>
              <a:t> Esteves</a:t>
            </a:r>
            <a:r>
              <a:rPr kumimoji="0" lang="en-US" sz="1400" b="0" i="0" u="none" strike="noStrike" kern="1200" cap="none" spc="0" normalizeH="0" baseline="30000" noProof="0" dirty="0">
                <a:ln>
                  <a:noFill/>
                </a:ln>
                <a:solidFill>
                  <a:srgbClr val="FFFFFF"/>
                </a:solidFill>
                <a:effectLst/>
                <a:uLnTx/>
                <a:uFillTx/>
                <a:latin typeface="Times" charset="0"/>
                <a:ea typeface="+mn-ea"/>
                <a:cs typeface="+mn-cs"/>
                <a:hlinkClick r:id="rId5"/>
              </a:rPr>
              <a:t>1</a:t>
            </a:r>
            <a:r>
              <a:rPr kumimoji="0" lang="en-US" sz="1400" b="0" i="0" u="none" strike="noStrike" kern="1200" cap="none" spc="0" normalizeH="0" baseline="30000" noProof="0" dirty="0">
                <a:ln>
                  <a:noFill/>
                </a:ln>
                <a:solidFill>
                  <a:srgbClr val="FFFFFF"/>
                </a:solidFill>
                <a:effectLst/>
                <a:uLnTx/>
                <a:uFillTx/>
                <a:latin typeface="Times" charset="0"/>
                <a:ea typeface="+mn-ea"/>
                <a:cs typeface="+mn-cs"/>
              </a:rPr>
              <a:t>  </a:t>
            </a:r>
            <a:r>
              <a:rPr kumimoji="0" lang="en-US" sz="1400" b="0" i="0" u="none" strike="noStrike" kern="1200" cap="none" spc="0" normalizeH="0" baseline="0" noProof="0" dirty="0">
                <a:ln>
                  <a:noFill/>
                </a:ln>
                <a:solidFill>
                  <a:srgbClr val="FFFFFF"/>
                </a:solidFill>
                <a:effectLst/>
                <a:uLnTx/>
                <a:uFillTx/>
                <a:latin typeface="Times" charset="0"/>
                <a:ea typeface="+mn-ea"/>
                <a:cs typeface="+mn-cs"/>
              </a:rPr>
              <a:t>, André Ventura Ferreira</a:t>
            </a:r>
            <a:r>
              <a:rPr kumimoji="0" lang="en-US" sz="1400" b="0" i="0" u="none" strike="noStrike" kern="1200" cap="none" spc="0" normalizeH="0" baseline="30000" noProof="0" dirty="0">
                <a:ln>
                  <a:noFill/>
                </a:ln>
                <a:solidFill>
                  <a:srgbClr val="FFFFFF"/>
                </a:solidFill>
                <a:effectLst/>
                <a:uLnTx/>
                <a:uFillTx/>
                <a:latin typeface="Times" charset="0"/>
                <a:ea typeface="+mn-ea"/>
                <a:cs typeface="+mn-cs"/>
                <a:hlinkClick r:id="rId5"/>
              </a:rPr>
              <a:t>1</a:t>
            </a:r>
            <a:r>
              <a:rPr kumimoji="0" lang="en-US" sz="1400" b="0" i="0" u="none" strike="noStrike" kern="1200" cap="none" spc="0" normalizeH="0" baseline="30000" noProof="0" dirty="0">
                <a:ln>
                  <a:noFill/>
                </a:ln>
                <a:solidFill>
                  <a:srgbClr val="FFFFFF"/>
                </a:solidFill>
                <a:effectLst/>
                <a:uLnTx/>
                <a:uFillTx/>
                <a:latin typeface="Times" charset="0"/>
                <a:ea typeface="+mn-ea"/>
                <a:cs typeface="+mn-cs"/>
              </a:rPr>
              <a:t>  </a:t>
            </a:r>
            <a:r>
              <a:rPr kumimoji="0" lang="en-US" sz="1400" b="0" i="0" u="none" strike="noStrike" kern="1200" cap="none" spc="0" normalizeH="0" baseline="0" noProof="0" dirty="0">
                <a:ln>
                  <a:noFill/>
                </a:ln>
                <a:solidFill>
                  <a:srgbClr val="FFFFFF"/>
                </a:solidFill>
                <a:effectLst/>
                <a:uLnTx/>
                <a:uFillTx/>
                <a:latin typeface="Times" charset="0"/>
                <a:ea typeface="+mn-ea"/>
                <a:cs typeface="+mn-cs"/>
              </a:rPr>
              <a:t>, Vanessa Prado dos Santos</a:t>
            </a:r>
            <a:r>
              <a:rPr kumimoji="0" lang="en-US" sz="1400" b="0" i="0" u="none" strike="noStrike" kern="1200" cap="none" spc="0" normalizeH="0" baseline="30000" noProof="0" dirty="0">
                <a:ln>
                  <a:noFill/>
                </a:ln>
                <a:solidFill>
                  <a:srgbClr val="FFFFFF"/>
                </a:solidFill>
                <a:effectLst/>
                <a:uLnTx/>
                <a:uFillTx/>
                <a:latin typeface="Times" charset="0"/>
                <a:ea typeface="+mn-ea"/>
                <a:cs typeface="+mn-cs"/>
                <a:hlinkClick r:id="rId6"/>
              </a:rPr>
              <a:t>2</a:t>
            </a:r>
            <a:r>
              <a:rPr kumimoji="0" lang="en-US" sz="1400" b="0" i="0" u="none" strike="noStrike" kern="1200" cap="none" spc="0" normalizeH="0" baseline="30000" noProof="0" dirty="0">
                <a:ln>
                  <a:noFill/>
                </a:ln>
                <a:solidFill>
                  <a:srgbClr val="FFFFFF"/>
                </a:solidFill>
                <a:effectLst/>
                <a:uLnTx/>
                <a:uFillTx/>
                <a:latin typeface="Times" charset="0"/>
                <a:ea typeface="+mn-ea"/>
                <a:cs typeface="+mn-cs"/>
              </a:rPr>
              <a:t>  </a:t>
            </a:r>
            <a:r>
              <a:rPr kumimoji="0" lang="en-US" sz="1400" b="0" i="0" u="none" strike="noStrike" kern="1200" cap="none" spc="0" normalizeH="0" baseline="0" noProof="0" dirty="0">
                <a:ln>
                  <a:noFill/>
                </a:ln>
                <a:solidFill>
                  <a:srgbClr val="FFFFFF"/>
                </a:solidFill>
                <a:effectLst/>
                <a:uLnTx/>
                <a:uFillTx/>
                <a:latin typeface="Times" charset="0"/>
                <a:ea typeface="+mn-ea"/>
                <a:cs typeface="+mn-cs"/>
              </a:rPr>
              <a:t>, Gabriel Santos Novaes</a:t>
            </a:r>
            <a:r>
              <a:rPr kumimoji="0" lang="en-US" sz="1400" b="0" i="0" u="none" strike="noStrike" kern="1200" cap="none" spc="0" normalizeH="0" baseline="30000" noProof="0" dirty="0">
                <a:ln>
                  <a:noFill/>
                </a:ln>
                <a:solidFill>
                  <a:srgbClr val="FFFFFF"/>
                </a:solidFill>
                <a:effectLst/>
                <a:uLnTx/>
                <a:uFillTx/>
                <a:latin typeface="Times" charset="0"/>
                <a:ea typeface="+mn-ea"/>
                <a:cs typeface="+mn-cs"/>
                <a:hlinkClick r:id="rId5"/>
              </a:rPr>
              <a:t>1</a:t>
            </a:r>
            <a:r>
              <a:rPr kumimoji="0" lang="en-US" sz="1400" b="0" i="0" u="none" strike="noStrike" kern="1200" cap="none" spc="0" normalizeH="0" baseline="30000" noProof="0" dirty="0">
                <a:ln>
                  <a:noFill/>
                </a:ln>
                <a:solidFill>
                  <a:srgbClr val="FFFFFF"/>
                </a:solidFill>
                <a:effectLst/>
                <a:uLnTx/>
                <a:uFillTx/>
                <a:latin typeface="Times" charset="0"/>
                <a:ea typeface="+mn-ea"/>
                <a:cs typeface="+mn-cs"/>
              </a:rPr>
              <a:t>  </a:t>
            </a:r>
            <a:r>
              <a:rPr kumimoji="0" lang="en-US" sz="1400" b="0" i="0" u="none" strike="noStrike" kern="1200" cap="none" spc="0" normalizeH="0" baseline="0" noProof="0" dirty="0">
                <a:ln>
                  <a:noFill/>
                </a:ln>
                <a:solidFill>
                  <a:srgbClr val="FFFFFF"/>
                </a:solidFill>
                <a:effectLst/>
                <a:uLnTx/>
                <a:uFillTx/>
                <a:latin typeface="Times" charset="0"/>
                <a:ea typeface="+mn-ea"/>
                <a:cs typeface="+mn-cs"/>
              </a:rPr>
              <a:t>, Álvaro </a:t>
            </a:r>
            <a:r>
              <a:rPr kumimoji="0" lang="en-US" sz="1400" b="0" i="0" u="none" strike="noStrike" kern="1200" cap="none" spc="0" normalizeH="0" baseline="0" noProof="0" dirty="0" err="1">
                <a:ln>
                  <a:noFill/>
                </a:ln>
                <a:solidFill>
                  <a:srgbClr val="FFFFFF"/>
                </a:solidFill>
                <a:effectLst/>
                <a:uLnTx/>
                <a:uFillTx/>
                <a:latin typeface="Times" charset="0"/>
                <a:ea typeface="+mn-ea"/>
                <a:cs typeface="+mn-cs"/>
              </a:rPr>
              <a:t>Razuk</a:t>
            </a:r>
            <a:r>
              <a:rPr kumimoji="0" lang="en-US" sz="1400" b="0" i="0" u="none" strike="noStrike" kern="1200" cap="none" spc="0" normalizeH="0" baseline="0" noProof="0" dirty="0">
                <a:ln>
                  <a:noFill/>
                </a:ln>
                <a:solidFill>
                  <a:srgbClr val="FFFFFF"/>
                </a:solidFill>
                <a:effectLst/>
                <a:uLnTx/>
                <a:uFillTx/>
                <a:latin typeface="Times" charset="0"/>
                <a:ea typeface="+mn-ea"/>
                <a:cs typeface="+mn-cs"/>
              </a:rPr>
              <a:t> Filho</a:t>
            </a:r>
            <a:r>
              <a:rPr kumimoji="0" lang="en-US" sz="1400" b="0" i="0" u="none" strike="noStrike" kern="1200" cap="none" spc="0" normalizeH="0" baseline="30000" noProof="0" dirty="0">
                <a:ln>
                  <a:noFill/>
                </a:ln>
                <a:solidFill>
                  <a:srgbClr val="FFFFFF"/>
                </a:solidFill>
                <a:effectLst/>
                <a:uLnTx/>
                <a:uFillTx/>
                <a:latin typeface="Times" charset="0"/>
                <a:ea typeface="+mn-ea"/>
                <a:cs typeface="+mn-cs"/>
                <a:hlinkClick r:id="rId5"/>
              </a:rPr>
              <a:t>1</a:t>
            </a:r>
            <a:r>
              <a:rPr kumimoji="0" lang="en-US" sz="1400" b="0" i="0" u="none" strike="noStrike" kern="1200" cap="none" spc="0" normalizeH="0" baseline="30000" noProof="0" dirty="0">
                <a:ln>
                  <a:noFill/>
                </a:ln>
                <a:solidFill>
                  <a:srgbClr val="FFFFFF"/>
                </a:solidFill>
                <a:effectLst/>
                <a:uLnTx/>
                <a:uFillTx/>
                <a:latin typeface="Times" charset="0"/>
                <a:ea typeface="+mn-ea"/>
                <a:cs typeface="+mn-cs"/>
              </a:rPr>
              <a:t>  </a:t>
            </a:r>
            <a:r>
              <a:rPr kumimoji="0" lang="en-US" sz="1400" b="0" i="0" u="none" strike="noStrike" kern="1200" cap="none" spc="0" normalizeH="0" baseline="0" noProof="0" dirty="0">
                <a:ln>
                  <a:noFill/>
                </a:ln>
                <a:solidFill>
                  <a:srgbClr val="FFFFFF"/>
                </a:solidFill>
                <a:effectLst/>
                <a:uLnTx/>
                <a:uFillTx/>
                <a:latin typeface="Times" charset="0"/>
                <a:ea typeface="+mn-ea"/>
                <a:cs typeface="+mn-cs"/>
              </a:rPr>
              <a:t>, Roberto Augusto Caffaro</a:t>
            </a:r>
            <a:r>
              <a:rPr kumimoji="0" lang="en-US" sz="1400" b="0" i="0" u="none" strike="noStrike" kern="1200" cap="none" spc="0" normalizeH="0" baseline="30000" noProof="0" dirty="0">
                <a:ln>
                  <a:noFill/>
                </a:ln>
                <a:solidFill>
                  <a:srgbClr val="FFFFFF"/>
                </a:solidFill>
                <a:effectLst/>
                <a:uLnTx/>
                <a:uFillTx/>
                <a:latin typeface="Times" charset="0"/>
                <a:ea typeface="+mn-ea"/>
                <a:cs typeface="+mn-cs"/>
                <a:hlinkClick r:id="rId5"/>
              </a:rPr>
              <a:t>1</a:t>
            </a:r>
            <a:r>
              <a:rPr kumimoji="0" lang="en-US" sz="1400" b="0" i="0" u="none" strike="noStrike" kern="1200" cap="none" spc="0" normalizeH="0" baseline="30000" noProof="0" dirty="0">
                <a:ln>
                  <a:noFill/>
                </a:ln>
                <a:solidFill>
                  <a:srgbClr val="FFFFFF"/>
                </a:solidFill>
                <a:effectLst/>
                <a:uLnTx/>
                <a:uFillTx/>
                <a:latin typeface="Times" charset="0"/>
                <a:ea typeface="+mn-ea"/>
                <a:cs typeface="+mn-cs"/>
              </a:rPr>
              <a:t>  </a:t>
            </a:r>
            <a:endParaRPr kumimoji="0" lang="en-US" sz="1400" b="0" i="0" u="none" strike="noStrike" kern="1200" cap="none" spc="0" normalizeH="0" baseline="0" noProof="0" dirty="0">
              <a:ln>
                <a:noFill/>
              </a:ln>
              <a:solidFill>
                <a:srgbClr val="FFFFFF"/>
              </a:solidFill>
              <a:effectLst/>
              <a:uLnTx/>
              <a:uFillTx/>
              <a:latin typeface="Times" charset="0"/>
              <a:ea typeface="+mn-ea"/>
              <a:cs typeface="+mn-cs"/>
            </a:endParaRPr>
          </a:p>
        </p:txBody>
      </p:sp>
      <p:sp>
        <p:nvSpPr>
          <p:cNvPr id="3" name="Slide Number Placeholder 2">
            <a:extLst>
              <a:ext uri="{FF2B5EF4-FFF2-40B4-BE49-F238E27FC236}">
                <a16:creationId xmlns:a16="http://schemas.microsoft.com/office/drawing/2014/main" id="{D8D1F7D4-45D4-41C2-AC60-4CA70DD35D7B}"/>
              </a:ext>
            </a:extLst>
          </p:cNvPr>
          <p:cNvSpPr>
            <a:spLocks noGrp="1"/>
          </p:cNvSpPr>
          <p:nvPr>
            <p:ph type="sldNum" sz="quarter" idx="10"/>
          </p:nvPr>
        </p:nvSpPr>
        <p:spPr/>
        <p:txBody>
          <a:bodyPr/>
          <a:lstStyle/>
          <a:p>
            <a:fld id="{C14BE98E-A4C6-4206-BB03-22E8467561B8}" type="slidenum">
              <a:rPr lang="en-US" smtClean="0"/>
              <a:pPr/>
              <a:t>44</a:t>
            </a:fld>
            <a:endParaRPr lang="en-US"/>
          </a:p>
        </p:txBody>
      </p:sp>
    </p:spTree>
    <p:extLst>
      <p:ext uri="{BB962C8B-B14F-4D97-AF65-F5344CB8AC3E}">
        <p14:creationId xmlns:p14="http://schemas.microsoft.com/office/powerpoint/2010/main" val="15406663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z="4000" b="1"/>
              <a:t>Arterial Aneurysm</a:t>
            </a:r>
            <a:endParaRPr lang="en-US" altLang="en-US" sz="4000" b="1">
              <a:latin typeface="Arial" panose="020B0604020202020204" pitchFamily="34" charset="0"/>
              <a:cs typeface="Arial" panose="020B0604020202020204" pitchFamily="34" charset="0"/>
            </a:endParaRPr>
          </a:p>
        </p:txBody>
      </p:sp>
      <p:sp>
        <p:nvSpPr>
          <p:cNvPr id="176131" name="Rectangle 3"/>
          <p:cNvSpPr>
            <a:spLocks noGrp="1" noChangeArrowheads="1"/>
          </p:cNvSpPr>
          <p:nvPr>
            <p:ph idx="1"/>
          </p:nvPr>
        </p:nvSpPr>
        <p:spPr/>
        <p:txBody>
          <a:bodyPr rtlCol="0">
            <a:normAutofit fontScale="70000" lnSpcReduction="20000"/>
          </a:bodyPr>
          <a:lstStyle/>
          <a:p>
            <a:pPr eaLnBrk="1" fontAlgn="auto" hangingPunct="1">
              <a:lnSpc>
                <a:spcPct val="90000"/>
              </a:lnSpc>
              <a:spcAft>
                <a:spcPts val="0"/>
              </a:spcAft>
              <a:defRPr/>
            </a:pPr>
            <a:r>
              <a:rPr lang="en-US" sz="2200" dirty="0">
                <a:solidFill>
                  <a:srgbClr val="FFFF00"/>
                </a:solidFill>
                <a:latin typeface="Arial" charset="0"/>
                <a:cs typeface="Arial" charset="0"/>
              </a:rPr>
              <a:t>Disposition</a:t>
            </a:r>
            <a:r>
              <a:rPr lang="en-US" sz="2200" dirty="0">
                <a:latin typeface="Arial" charset="0"/>
                <a:cs typeface="Arial" charset="0"/>
              </a:rPr>
              <a:t> – atherosclerosis</a:t>
            </a:r>
          </a:p>
          <a:p>
            <a:pPr lvl="1" eaLnBrk="1" fontAlgn="auto" hangingPunct="1">
              <a:lnSpc>
                <a:spcPct val="90000"/>
              </a:lnSpc>
              <a:spcAft>
                <a:spcPts val="0"/>
              </a:spcAft>
              <a:defRPr/>
            </a:pPr>
            <a:r>
              <a:rPr lang="en-US" sz="2200" i="1" dirty="0">
                <a:latin typeface="Arial" charset="0"/>
                <a:cs typeface="Arial" charset="0"/>
              </a:rPr>
              <a:t>realized in</a:t>
            </a:r>
          </a:p>
          <a:p>
            <a:pPr eaLnBrk="1" fontAlgn="auto" hangingPunct="1">
              <a:lnSpc>
                <a:spcPct val="90000"/>
              </a:lnSpc>
              <a:spcAft>
                <a:spcPts val="0"/>
              </a:spcAft>
              <a:defRPr/>
            </a:pPr>
            <a:r>
              <a:rPr lang="en-US" sz="2200" dirty="0">
                <a:solidFill>
                  <a:srgbClr val="FF0000"/>
                </a:solidFill>
                <a:latin typeface="Arial" charset="0"/>
                <a:cs typeface="Arial" charset="0"/>
              </a:rPr>
              <a:t>Pathological process </a:t>
            </a:r>
            <a:r>
              <a:rPr lang="en-US" sz="2200" dirty="0">
                <a:latin typeface="Arial" charset="0"/>
                <a:cs typeface="Arial" charset="0"/>
              </a:rPr>
              <a:t>– fatty material collects within the walls of arteries</a:t>
            </a:r>
          </a:p>
          <a:p>
            <a:pPr lvl="1" eaLnBrk="1" fontAlgn="auto" hangingPunct="1">
              <a:lnSpc>
                <a:spcPct val="90000"/>
              </a:lnSpc>
              <a:spcAft>
                <a:spcPts val="0"/>
              </a:spcAft>
              <a:defRPr/>
            </a:pPr>
            <a:r>
              <a:rPr lang="en-US" sz="2300" i="1" dirty="0">
                <a:latin typeface="Arial" charset="0"/>
                <a:cs typeface="Arial" charset="0"/>
              </a:rPr>
              <a:t>produces</a:t>
            </a:r>
            <a:endParaRPr lang="en-US" sz="2300" dirty="0">
              <a:latin typeface="Arial" charset="0"/>
              <a:cs typeface="Arial" charset="0"/>
            </a:endParaRPr>
          </a:p>
          <a:p>
            <a:pPr eaLnBrk="1" fontAlgn="auto" hangingPunct="1">
              <a:lnSpc>
                <a:spcPct val="90000"/>
              </a:lnSpc>
              <a:spcAft>
                <a:spcPts val="0"/>
              </a:spcAft>
              <a:defRPr/>
            </a:pPr>
            <a:r>
              <a:rPr lang="en-US" sz="2200" dirty="0">
                <a:solidFill>
                  <a:srgbClr val="00B0F0"/>
                </a:solidFill>
                <a:latin typeface="Arial" charset="0"/>
                <a:cs typeface="Arial" charset="0"/>
              </a:rPr>
              <a:t>Disorder</a:t>
            </a:r>
            <a:r>
              <a:rPr lang="en-US" sz="2200" dirty="0">
                <a:latin typeface="Arial" charset="0"/>
                <a:cs typeface="Arial" charset="0"/>
              </a:rPr>
              <a:t> – </a:t>
            </a:r>
            <a:r>
              <a:rPr lang="en-US" sz="2100" dirty="0">
                <a:latin typeface="Arial" charset="0"/>
                <a:cs typeface="Arial" charset="0"/>
              </a:rPr>
              <a:t>artery </a:t>
            </a:r>
            <a:r>
              <a:rPr lang="en-US" sz="2200" dirty="0">
                <a:latin typeface="Arial" charset="0"/>
                <a:cs typeface="Arial" charset="0"/>
              </a:rPr>
              <a:t>with weakened wall </a:t>
            </a:r>
          </a:p>
          <a:p>
            <a:pPr lvl="1" eaLnBrk="1" fontAlgn="auto" hangingPunct="1">
              <a:lnSpc>
                <a:spcPct val="90000"/>
              </a:lnSpc>
              <a:spcAft>
                <a:spcPts val="0"/>
              </a:spcAft>
              <a:defRPr/>
            </a:pPr>
            <a:r>
              <a:rPr lang="en-US" sz="2200" i="1" dirty="0">
                <a:latin typeface="Arial" charset="0"/>
                <a:cs typeface="Arial" charset="0"/>
              </a:rPr>
              <a:t>bears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FFFF00"/>
                </a:solidFill>
                <a:latin typeface="Arial" charset="0"/>
                <a:cs typeface="Arial" charset="0"/>
              </a:rPr>
              <a:t>Disposition</a:t>
            </a:r>
            <a:r>
              <a:rPr lang="en-US" sz="2200" dirty="0">
                <a:latin typeface="Arial" charset="0"/>
                <a:cs typeface="Arial" charset="0"/>
              </a:rPr>
              <a:t> – of artery to become distended</a:t>
            </a:r>
          </a:p>
          <a:p>
            <a:pPr lvl="1" eaLnBrk="1" fontAlgn="auto" hangingPunct="1">
              <a:lnSpc>
                <a:spcPct val="90000"/>
              </a:lnSpc>
              <a:spcAft>
                <a:spcPts val="0"/>
              </a:spcAft>
              <a:defRPr/>
            </a:pPr>
            <a:r>
              <a:rPr lang="en-US" sz="2200" i="1" dirty="0" err="1">
                <a:latin typeface="Arial" charset="0"/>
                <a:cs typeface="Arial" charset="0"/>
              </a:rPr>
              <a:t>realized_in</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FF0000"/>
                </a:solidFill>
                <a:latin typeface="Arial" charset="0"/>
                <a:cs typeface="Arial" charset="0"/>
              </a:rPr>
              <a:t>Pathological process </a:t>
            </a:r>
            <a:r>
              <a:rPr lang="en-US" sz="2200" dirty="0">
                <a:latin typeface="Arial" charset="0"/>
                <a:cs typeface="Arial" charset="0"/>
              </a:rPr>
              <a:t>– process of distending</a:t>
            </a:r>
          </a:p>
          <a:p>
            <a:pPr lvl="1" eaLnBrk="1" fontAlgn="auto" hangingPunct="1">
              <a:lnSpc>
                <a:spcPct val="90000"/>
              </a:lnSpc>
              <a:spcAft>
                <a:spcPts val="0"/>
              </a:spcAft>
              <a:defRPr/>
            </a:pPr>
            <a:r>
              <a:rPr lang="en-US" sz="2200" i="1" dirty="0">
                <a:latin typeface="Arial" charset="0"/>
                <a:cs typeface="Arial" charset="0"/>
              </a:rPr>
              <a:t>produces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00B0F0"/>
                </a:solidFill>
                <a:latin typeface="Arial" charset="0"/>
                <a:cs typeface="Arial" charset="0"/>
              </a:rPr>
              <a:t>Disorder</a:t>
            </a:r>
            <a:r>
              <a:rPr lang="en-US" sz="2200" dirty="0">
                <a:latin typeface="Arial" charset="0"/>
                <a:cs typeface="Arial" charset="0"/>
              </a:rPr>
              <a:t> – arterial aneurysm</a:t>
            </a:r>
          </a:p>
          <a:p>
            <a:pPr lvl="1" eaLnBrk="1" fontAlgn="auto" hangingPunct="1">
              <a:lnSpc>
                <a:spcPct val="90000"/>
              </a:lnSpc>
              <a:spcAft>
                <a:spcPts val="0"/>
              </a:spcAft>
              <a:defRPr/>
            </a:pPr>
            <a:r>
              <a:rPr lang="en-US" sz="2200" i="1" dirty="0">
                <a:latin typeface="Arial" charset="0"/>
                <a:cs typeface="Arial" charset="0"/>
              </a:rPr>
              <a:t>bears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FFFF00"/>
                </a:solidFill>
                <a:latin typeface="Arial" charset="0"/>
                <a:cs typeface="Arial" charset="0"/>
              </a:rPr>
              <a:t>Disposition</a:t>
            </a:r>
            <a:r>
              <a:rPr lang="en-US" sz="2200" dirty="0">
                <a:latin typeface="Arial" charset="0"/>
                <a:cs typeface="Arial" charset="0"/>
              </a:rPr>
              <a:t> – of artery to rupture</a:t>
            </a:r>
          </a:p>
          <a:p>
            <a:pPr lvl="1" eaLnBrk="1" fontAlgn="auto" hangingPunct="1">
              <a:lnSpc>
                <a:spcPct val="90000"/>
              </a:lnSpc>
              <a:spcAft>
                <a:spcPts val="0"/>
              </a:spcAft>
              <a:defRPr/>
            </a:pPr>
            <a:r>
              <a:rPr lang="en-US" sz="2200" i="1" dirty="0">
                <a:latin typeface="Arial" charset="0"/>
                <a:cs typeface="Arial" charset="0"/>
              </a:rPr>
              <a:t>realized in</a:t>
            </a:r>
          </a:p>
          <a:p>
            <a:pPr eaLnBrk="1" fontAlgn="auto" hangingPunct="1">
              <a:lnSpc>
                <a:spcPct val="90000"/>
              </a:lnSpc>
              <a:spcAft>
                <a:spcPts val="0"/>
              </a:spcAft>
              <a:defRPr/>
            </a:pPr>
            <a:r>
              <a:rPr lang="en-US" sz="2200" dirty="0">
                <a:solidFill>
                  <a:srgbClr val="FF0000"/>
                </a:solidFill>
                <a:latin typeface="Arial" charset="0"/>
                <a:cs typeface="Arial" charset="0"/>
              </a:rPr>
              <a:t>Pathological process </a:t>
            </a:r>
            <a:r>
              <a:rPr lang="en-US" sz="2200" dirty="0">
                <a:latin typeface="Arial" charset="0"/>
                <a:cs typeface="Arial" charset="0"/>
              </a:rPr>
              <a:t>– (catastrophic event) of rupturing</a:t>
            </a:r>
          </a:p>
          <a:p>
            <a:pPr lvl="1" eaLnBrk="1" fontAlgn="auto" hangingPunct="1">
              <a:lnSpc>
                <a:spcPct val="90000"/>
              </a:lnSpc>
              <a:spcAft>
                <a:spcPts val="0"/>
              </a:spcAft>
              <a:defRPr/>
            </a:pPr>
            <a:r>
              <a:rPr lang="en-US" sz="2200" i="1" dirty="0">
                <a:latin typeface="Arial" charset="0"/>
                <a:cs typeface="Arial" charset="0"/>
              </a:rPr>
              <a:t>produces</a:t>
            </a:r>
          </a:p>
          <a:p>
            <a:pPr eaLnBrk="1" fontAlgn="auto" hangingPunct="1">
              <a:lnSpc>
                <a:spcPct val="90000"/>
              </a:lnSpc>
              <a:spcAft>
                <a:spcPts val="0"/>
              </a:spcAft>
              <a:defRPr/>
            </a:pPr>
            <a:r>
              <a:rPr lang="en-US" sz="2200" dirty="0">
                <a:solidFill>
                  <a:srgbClr val="00B0F0"/>
                </a:solidFill>
                <a:latin typeface="Arial" charset="0"/>
                <a:cs typeface="Arial" charset="0"/>
              </a:rPr>
              <a:t>Disorder</a:t>
            </a:r>
            <a:r>
              <a:rPr lang="en-US" sz="2200" dirty="0">
                <a:latin typeface="Arial" charset="0"/>
                <a:cs typeface="Arial" charset="0"/>
              </a:rPr>
              <a:t> – ruptured artery, arterial system with dangerously low blood pressure</a:t>
            </a:r>
          </a:p>
          <a:p>
            <a:pPr lvl="1" eaLnBrk="1" fontAlgn="auto" hangingPunct="1">
              <a:lnSpc>
                <a:spcPct val="90000"/>
              </a:lnSpc>
              <a:spcAft>
                <a:spcPts val="0"/>
              </a:spcAft>
              <a:defRPr/>
            </a:pPr>
            <a:r>
              <a:rPr lang="en-US" sz="2200" i="1" dirty="0">
                <a:latin typeface="Arial" charset="0"/>
                <a:cs typeface="Arial" charset="0"/>
              </a:rPr>
              <a:t>bears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FFFF00"/>
                </a:solidFill>
                <a:latin typeface="Arial" charset="0"/>
                <a:cs typeface="Arial" charset="0"/>
              </a:rPr>
              <a:t>Disposition</a:t>
            </a:r>
            <a:r>
              <a:rPr lang="en-US" sz="2200" dirty="0">
                <a:latin typeface="Arial" charset="0"/>
                <a:cs typeface="Arial" charset="0"/>
              </a:rPr>
              <a:t> – circulatory failure</a:t>
            </a:r>
          </a:p>
          <a:p>
            <a:pPr lvl="1" eaLnBrk="1" fontAlgn="auto" hangingPunct="1">
              <a:lnSpc>
                <a:spcPct val="90000"/>
              </a:lnSpc>
              <a:spcAft>
                <a:spcPts val="0"/>
              </a:spcAft>
              <a:defRPr/>
            </a:pPr>
            <a:r>
              <a:rPr lang="en-US" sz="2200" i="1" dirty="0">
                <a:latin typeface="Arial" charset="0"/>
                <a:cs typeface="Arial" charset="0"/>
              </a:rPr>
              <a:t>realized in</a:t>
            </a:r>
          </a:p>
          <a:p>
            <a:pPr eaLnBrk="1" fontAlgn="auto" hangingPunct="1">
              <a:lnSpc>
                <a:spcPct val="90000"/>
              </a:lnSpc>
              <a:spcAft>
                <a:spcPts val="0"/>
              </a:spcAft>
              <a:defRPr/>
            </a:pPr>
            <a:r>
              <a:rPr lang="en-US" sz="2200" dirty="0">
                <a:solidFill>
                  <a:srgbClr val="FF0000"/>
                </a:solidFill>
                <a:latin typeface="Arial" charset="0"/>
                <a:cs typeface="Arial" charset="0"/>
              </a:rPr>
              <a:t>Pathological process </a:t>
            </a:r>
            <a:r>
              <a:rPr lang="en-US" sz="2200" dirty="0">
                <a:latin typeface="Arial" charset="0"/>
                <a:cs typeface="Arial" charset="0"/>
              </a:rPr>
              <a:t>– </a:t>
            </a:r>
            <a:r>
              <a:rPr lang="en-US" sz="2200" dirty="0" err="1">
                <a:latin typeface="Arial" charset="0"/>
                <a:cs typeface="Arial" charset="0"/>
              </a:rPr>
              <a:t>exsanguination</a:t>
            </a:r>
            <a:r>
              <a:rPr lang="en-US" sz="2200" dirty="0">
                <a:latin typeface="Arial" charset="0"/>
                <a:cs typeface="Arial" charset="0"/>
              </a:rPr>
              <a:t>, failure of homeostasis</a:t>
            </a:r>
          </a:p>
          <a:p>
            <a:pPr lvl="1" eaLnBrk="1" fontAlgn="auto" hangingPunct="1">
              <a:lnSpc>
                <a:spcPct val="90000"/>
              </a:lnSpc>
              <a:spcAft>
                <a:spcPts val="0"/>
              </a:spcAft>
              <a:defRPr/>
            </a:pPr>
            <a:r>
              <a:rPr lang="en-US" sz="1800" i="1" dirty="0">
                <a:latin typeface="Arial" charset="0"/>
                <a:cs typeface="Arial" charset="0"/>
              </a:rPr>
              <a:t>produces</a:t>
            </a:r>
          </a:p>
          <a:p>
            <a:pPr eaLnBrk="1" fontAlgn="auto" hangingPunct="1">
              <a:lnSpc>
                <a:spcPct val="90000"/>
              </a:lnSpc>
              <a:spcAft>
                <a:spcPts val="0"/>
              </a:spcAft>
              <a:defRPr/>
            </a:pPr>
            <a:r>
              <a:rPr lang="en-US" sz="2300" dirty="0">
                <a:latin typeface="Arial" charset="0"/>
                <a:cs typeface="Arial" charset="0"/>
              </a:rPr>
              <a:t>Death</a:t>
            </a:r>
          </a:p>
        </p:txBody>
      </p:sp>
      <p:sp>
        <p:nvSpPr>
          <p:cNvPr id="2" name="Slide Number Placeholder 1">
            <a:extLst>
              <a:ext uri="{FF2B5EF4-FFF2-40B4-BE49-F238E27FC236}">
                <a16:creationId xmlns:a16="http://schemas.microsoft.com/office/drawing/2014/main" id="{B8916302-FCD5-4741-BC9C-C5BDDDB71710}"/>
              </a:ext>
            </a:extLst>
          </p:cNvPr>
          <p:cNvSpPr>
            <a:spLocks noGrp="1"/>
          </p:cNvSpPr>
          <p:nvPr>
            <p:ph type="sldNum" sz="quarter" idx="10"/>
          </p:nvPr>
        </p:nvSpPr>
        <p:spPr/>
        <p:txBody>
          <a:bodyPr/>
          <a:lstStyle/>
          <a:p>
            <a:fld id="{C14BE98E-A4C6-4206-BB03-22E8467561B8}" type="slidenum">
              <a:rPr lang="en-US" smtClean="0"/>
              <a:pPr/>
              <a:t>45</a:t>
            </a:fld>
            <a:endParaRPr lang="en-US"/>
          </a:p>
        </p:txBody>
      </p:sp>
    </p:spTree>
    <p:extLst>
      <p:ext uri="{BB962C8B-B14F-4D97-AF65-F5344CB8AC3E}">
        <p14:creationId xmlns:p14="http://schemas.microsoft.com/office/powerpoint/2010/main" val="167162459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Hemorrhagic stroke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524000"/>
            <a:ext cx="7162800" cy="4569866"/>
          </a:xfrm>
        </p:spPr>
      </p:pic>
      <p:sp>
        <p:nvSpPr>
          <p:cNvPr id="5" name="Rectangle 4"/>
          <p:cNvSpPr/>
          <p:nvPr/>
        </p:nvSpPr>
        <p:spPr>
          <a:xfrm>
            <a:off x="2362200" y="6248400"/>
            <a:ext cx="6858000" cy="33855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Times" charset="0"/>
                <a:ea typeface="+mn-ea"/>
                <a:cs typeface="+mn-cs"/>
              </a:rPr>
              <a:t>http://www.tomfit247.com/2013/05/stroke-what-is-it-what-causes-it-and.html</a:t>
            </a:r>
          </a:p>
        </p:txBody>
      </p:sp>
      <p:sp>
        <p:nvSpPr>
          <p:cNvPr id="3" name="Slide Number Placeholder 2">
            <a:extLst>
              <a:ext uri="{FF2B5EF4-FFF2-40B4-BE49-F238E27FC236}">
                <a16:creationId xmlns:a16="http://schemas.microsoft.com/office/drawing/2014/main" id="{F4BEA3C9-4402-438A-993C-382BF9078CED}"/>
              </a:ext>
            </a:extLst>
          </p:cNvPr>
          <p:cNvSpPr>
            <a:spLocks noGrp="1"/>
          </p:cNvSpPr>
          <p:nvPr>
            <p:ph type="sldNum" sz="quarter" idx="10"/>
          </p:nvPr>
        </p:nvSpPr>
        <p:spPr/>
        <p:txBody>
          <a:bodyPr/>
          <a:lstStyle/>
          <a:p>
            <a:fld id="{C14BE98E-A4C6-4206-BB03-22E8467561B8}" type="slidenum">
              <a:rPr lang="en-US" smtClean="0"/>
              <a:pPr/>
              <a:t>46</a:t>
            </a:fld>
            <a:endParaRPr lang="en-US"/>
          </a:p>
        </p:txBody>
      </p:sp>
    </p:spTree>
    <p:extLst>
      <p:ext uri="{BB962C8B-B14F-4D97-AF65-F5344CB8AC3E}">
        <p14:creationId xmlns:p14="http://schemas.microsoft.com/office/powerpoint/2010/main" val="36318589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z="3200">
                <a:latin typeface="Arial" panose="020B0604020202020204" pitchFamily="34" charset="0"/>
                <a:cs typeface="Arial" panose="020B0604020202020204" pitchFamily="34" charset="0"/>
              </a:rPr>
              <a:t>Hemorrhagic stroke</a:t>
            </a:r>
          </a:p>
        </p:txBody>
      </p:sp>
      <p:sp>
        <p:nvSpPr>
          <p:cNvPr id="176131" name="Rectangle 3"/>
          <p:cNvSpPr>
            <a:spLocks noGrp="1" noChangeArrowheads="1"/>
          </p:cNvSpPr>
          <p:nvPr>
            <p:ph idx="1"/>
          </p:nvPr>
        </p:nvSpPr>
        <p:spPr/>
        <p:txBody>
          <a:bodyPr rtlCol="0">
            <a:normAutofit fontScale="85000" lnSpcReduction="20000"/>
          </a:bodyPr>
          <a:lstStyle/>
          <a:p>
            <a:pPr eaLnBrk="1" fontAlgn="auto" hangingPunct="1">
              <a:lnSpc>
                <a:spcPct val="90000"/>
              </a:lnSpc>
              <a:spcAft>
                <a:spcPts val="0"/>
              </a:spcAft>
              <a:defRPr/>
            </a:pPr>
            <a:r>
              <a:rPr lang="en-US" sz="2200" dirty="0">
                <a:solidFill>
                  <a:srgbClr val="00B0F0"/>
                </a:solidFill>
                <a:latin typeface="Arial" charset="0"/>
                <a:cs typeface="Arial" charset="0"/>
              </a:rPr>
              <a:t>Disorder</a:t>
            </a:r>
            <a:r>
              <a:rPr lang="en-US" sz="2200" dirty="0">
                <a:latin typeface="Arial" charset="0"/>
                <a:cs typeface="Arial" charset="0"/>
              </a:rPr>
              <a:t> – cerebral arterial aneurysm</a:t>
            </a:r>
          </a:p>
          <a:p>
            <a:pPr lvl="1" eaLnBrk="1" fontAlgn="auto" hangingPunct="1">
              <a:lnSpc>
                <a:spcPct val="90000"/>
              </a:lnSpc>
              <a:spcAft>
                <a:spcPts val="0"/>
              </a:spcAft>
              <a:defRPr/>
            </a:pPr>
            <a:r>
              <a:rPr lang="en-US" sz="2200" i="1" dirty="0">
                <a:latin typeface="Arial" charset="0"/>
                <a:cs typeface="Arial" charset="0"/>
              </a:rPr>
              <a:t>bears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FFFF00"/>
                </a:solidFill>
                <a:latin typeface="Arial" charset="0"/>
                <a:cs typeface="Arial" charset="0"/>
              </a:rPr>
              <a:t>Disposition</a:t>
            </a:r>
            <a:r>
              <a:rPr lang="en-US" sz="2200" dirty="0">
                <a:latin typeface="Arial" charset="0"/>
                <a:cs typeface="Arial" charset="0"/>
              </a:rPr>
              <a:t>  – of weakened artery to rupture</a:t>
            </a:r>
          </a:p>
          <a:p>
            <a:pPr lvl="1" eaLnBrk="1" fontAlgn="auto" hangingPunct="1">
              <a:lnSpc>
                <a:spcPct val="90000"/>
              </a:lnSpc>
              <a:spcAft>
                <a:spcPts val="0"/>
              </a:spcAft>
              <a:defRPr/>
            </a:pPr>
            <a:r>
              <a:rPr lang="en-US" sz="2200" i="1" dirty="0">
                <a:latin typeface="Arial" charset="0"/>
                <a:cs typeface="Arial" charset="0"/>
              </a:rPr>
              <a:t>realized in</a:t>
            </a:r>
          </a:p>
          <a:p>
            <a:pPr eaLnBrk="1" fontAlgn="auto" hangingPunct="1">
              <a:lnSpc>
                <a:spcPct val="90000"/>
              </a:lnSpc>
              <a:spcAft>
                <a:spcPts val="0"/>
              </a:spcAft>
              <a:defRPr/>
            </a:pPr>
            <a:r>
              <a:rPr lang="en-US" sz="2200" dirty="0">
                <a:solidFill>
                  <a:srgbClr val="FF0000"/>
                </a:solidFill>
                <a:latin typeface="Arial" charset="0"/>
                <a:cs typeface="Arial" charset="0"/>
              </a:rPr>
              <a:t>Pathological process </a:t>
            </a:r>
            <a:r>
              <a:rPr lang="en-US" sz="2200" dirty="0">
                <a:latin typeface="Arial" charset="0"/>
                <a:cs typeface="Arial" charset="0"/>
              </a:rPr>
              <a:t>– rupturing of weakened blood vessel</a:t>
            </a:r>
          </a:p>
          <a:p>
            <a:pPr lvl="1" eaLnBrk="1" fontAlgn="auto" hangingPunct="1">
              <a:lnSpc>
                <a:spcPct val="90000"/>
              </a:lnSpc>
              <a:spcAft>
                <a:spcPts val="0"/>
              </a:spcAft>
              <a:defRPr/>
            </a:pPr>
            <a:r>
              <a:rPr lang="en-US" sz="2200" i="1" dirty="0">
                <a:latin typeface="Arial" charset="0"/>
                <a:cs typeface="Arial" charset="0"/>
              </a:rPr>
              <a:t>produces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00B0F0"/>
                </a:solidFill>
                <a:latin typeface="Arial" charset="0"/>
                <a:cs typeface="Arial" charset="0"/>
              </a:rPr>
              <a:t>Disorder</a:t>
            </a:r>
            <a:r>
              <a:rPr lang="en-US" sz="2200" dirty="0">
                <a:latin typeface="Arial" charset="0"/>
                <a:cs typeface="Arial" charset="0"/>
              </a:rPr>
              <a:t> – </a:t>
            </a:r>
            <a:r>
              <a:rPr lang="en-US" sz="2200" dirty="0" err="1">
                <a:latin typeface="Arial" charset="0"/>
                <a:cs typeface="Arial" charset="0"/>
              </a:rPr>
              <a:t>Intraparenchymal</a:t>
            </a:r>
            <a:r>
              <a:rPr lang="en-US" sz="2200" dirty="0">
                <a:latin typeface="Arial" charset="0"/>
                <a:cs typeface="Arial" charset="0"/>
              </a:rPr>
              <a:t> cerebral hemorrhage</a:t>
            </a:r>
          </a:p>
          <a:p>
            <a:pPr lvl="1" eaLnBrk="1" fontAlgn="auto" hangingPunct="1">
              <a:lnSpc>
                <a:spcPct val="90000"/>
              </a:lnSpc>
              <a:spcAft>
                <a:spcPts val="0"/>
              </a:spcAft>
              <a:defRPr/>
            </a:pPr>
            <a:r>
              <a:rPr lang="en-US" sz="2200" i="1" dirty="0">
                <a:latin typeface="Arial" charset="0"/>
                <a:cs typeface="Arial" charset="0"/>
              </a:rPr>
              <a:t>bears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FFFF00"/>
                </a:solidFill>
                <a:latin typeface="Arial" charset="0"/>
                <a:cs typeface="Arial" charset="0"/>
              </a:rPr>
              <a:t>Disposition</a:t>
            </a:r>
            <a:r>
              <a:rPr lang="en-US" sz="2200" dirty="0">
                <a:latin typeface="Arial" charset="0"/>
                <a:cs typeface="Arial" charset="0"/>
              </a:rPr>
              <a:t> (disease) – to increased intra-cranial pressure</a:t>
            </a:r>
          </a:p>
          <a:p>
            <a:pPr lvl="1" eaLnBrk="1" fontAlgn="auto" hangingPunct="1">
              <a:lnSpc>
                <a:spcPct val="90000"/>
              </a:lnSpc>
              <a:spcAft>
                <a:spcPts val="0"/>
              </a:spcAft>
              <a:defRPr/>
            </a:pPr>
            <a:r>
              <a:rPr lang="en-US" sz="2200" i="1" dirty="0">
                <a:latin typeface="Arial" charset="0"/>
                <a:cs typeface="Arial" charset="0"/>
              </a:rPr>
              <a:t>realized in</a:t>
            </a:r>
          </a:p>
          <a:p>
            <a:pPr eaLnBrk="1" fontAlgn="auto" hangingPunct="1">
              <a:lnSpc>
                <a:spcPct val="90000"/>
              </a:lnSpc>
              <a:spcAft>
                <a:spcPts val="0"/>
              </a:spcAft>
              <a:defRPr/>
            </a:pPr>
            <a:r>
              <a:rPr lang="en-US" sz="2200" dirty="0">
                <a:solidFill>
                  <a:srgbClr val="FF0000"/>
                </a:solidFill>
                <a:latin typeface="Arial" charset="0"/>
                <a:cs typeface="Arial" charset="0"/>
              </a:rPr>
              <a:t>Pathological process </a:t>
            </a:r>
            <a:r>
              <a:rPr lang="en-US" sz="2200" dirty="0">
                <a:latin typeface="Arial" charset="0"/>
                <a:cs typeface="Arial" charset="0"/>
              </a:rPr>
              <a:t>– increasing intra-cranial pressure, compression of brain structures</a:t>
            </a:r>
          </a:p>
          <a:p>
            <a:pPr lvl="1" eaLnBrk="1" fontAlgn="auto" hangingPunct="1">
              <a:lnSpc>
                <a:spcPct val="90000"/>
              </a:lnSpc>
              <a:spcAft>
                <a:spcPts val="0"/>
              </a:spcAft>
              <a:defRPr/>
            </a:pPr>
            <a:r>
              <a:rPr lang="en-US" sz="2200" i="1" dirty="0">
                <a:latin typeface="Arial" charset="0"/>
                <a:cs typeface="Arial" charset="0"/>
              </a:rPr>
              <a:t>produces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00B0F0"/>
                </a:solidFill>
                <a:latin typeface="Arial" charset="0"/>
                <a:cs typeface="Arial" charset="0"/>
              </a:rPr>
              <a:t>Disorder</a:t>
            </a:r>
            <a:r>
              <a:rPr lang="en-US" sz="2200" dirty="0">
                <a:latin typeface="Arial" charset="0"/>
                <a:cs typeface="Arial" charset="0"/>
              </a:rPr>
              <a:t> – Cerebral ischemia, Cerebral neuronal death</a:t>
            </a:r>
          </a:p>
          <a:p>
            <a:pPr lvl="1" eaLnBrk="1" fontAlgn="auto" hangingPunct="1">
              <a:lnSpc>
                <a:spcPct val="90000"/>
              </a:lnSpc>
              <a:spcAft>
                <a:spcPts val="0"/>
              </a:spcAft>
              <a:defRPr/>
            </a:pPr>
            <a:r>
              <a:rPr lang="en-US" sz="2200" i="1" dirty="0">
                <a:latin typeface="Arial" charset="0"/>
                <a:cs typeface="Arial" charset="0"/>
              </a:rPr>
              <a:t>bears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FFFF00"/>
                </a:solidFill>
                <a:latin typeface="Arial" charset="0"/>
                <a:cs typeface="Arial" charset="0"/>
              </a:rPr>
              <a:t>Disposition</a:t>
            </a:r>
            <a:r>
              <a:rPr lang="en-US" sz="2200" dirty="0">
                <a:latin typeface="Arial" charset="0"/>
                <a:cs typeface="Arial" charset="0"/>
              </a:rPr>
              <a:t> (disease) – stroke</a:t>
            </a:r>
          </a:p>
          <a:p>
            <a:pPr lvl="1" eaLnBrk="1" fontAlgn="auto" hangingPunct="1">
              <a:lnSpc>
                <a:spcPct val="90000"/>
              </a:lnSpc>
              <a:spcAft>
                <a:spcPts val="0"/>
              </a:spcAft>
              <a:defRPr/>
            </a:pPr>
            <a:r>
              <a:rPr lang="en-US" sz="2200" i="1" dirty="0">
                <a:latin typeface="Arial" charset="0"/>
                <a:cs typeface="Arial" charset="0"/>
              </a:rPr>
              <a:t>realized in</a:t>
            </a:r>
          </a:p>
          <a:p>
            <a:pPr eaLnBrk="1" fontAlgn="auto" hangingPunct="1">
              <a:lnSpc>
                <a:spcPct val="90000"/>
              </a:lnSpc>
              <a:spcAft>
                <a:spcPts val="0"/>
              </a:spcAft>
              <a:defRPr/>
            </a:pPr>
            <a:r>
              <a:rPr lang="en-US" sz="2200" dirty="0">
                <a:solidFill>
                  <a:srgbClr val="19FF81"/>
                </a:solidFill>
                <a:latin typeface="Arial" charset="0"/>
                <a:cs typeface="Arial" charset="0"/>
              </a:rPr>
              <a:t>Symptoms</a:t>
            </a:r>
            <a:r>
              <a:rPr lang="en-US" sz="2200" dirty="0">
                <a:latin typeface="Arial" charset="0"/>
                <a:cs typeface="Arial" charset="0"/>
              </a:rPr>
              <a:t> – weakness/paralysis, loss of sensation, etc</a:t>
            </a:r>
          </a:p>
          <a:p>
            <a:pPr eaLnBrk="1" fontAlgn="auto" hangingPunct="1">
              <a:lnSpc>
                <a:spcPct val="90000"/>
              </a:lnSpc>
              <a:spcAft>
                <a:spcPts val="0"/>
              </a:spcAft>
              <a:defRPr/>
            </a:pPr>
            <a:endParaRPr lang="en-US" sz="2200" dirty="0">
              <a:latin typeface="Arial" charset="0"/>
              <a:cs typeface="Arial" charset="0"/>
            </a:endParaRPr>
          </a:p>
        </p:txBody>
      </p:sp>
      <p:sp>
        <p:nvSpPr>
          <p:cNvPr id="2" name="Slide Number Placeholder 1">
            <a:extLst>
              <a:ext uri="{FF2B5EF4-FFF2-40B4-BE49-F238E27FC236}">
                <a16:creationId xmlns:a16="http://schemas.microsoft.com/office/drawing/2014/main" id="{DB39C882-5BA2-4C4D-9E21-F44FCC136FF9}"/>
              </a:ext>
            </a:extLst>
          </p:cNvPr>
          <p:cNvSpPr>
            <a:spLocks noGrp="1"/>
          </p:cNvSpPr>
          <p:nvPr>
            <p:ph type="sldNum" sz="quarter" idx="10"/>
          </p:nvPr>
        </p:nvSpPr>
        <p:spPr/>
        <p:txBody>
          <a:bodyPr/>
          <a:lstStyle/>
          <a:p>
            <a:fld id="{C14BE98E-A4C6-4206-BB03-22E8467561B8}" type="slidenum">
              <a:rPr lang="en-US" smtClean="0"/>
              <a:pPr/>
              <a:t>47</a:t>
            </a:fld>
            <a:endParaRPr lang="en-US"/>
          </a:p>
        </p:txBody>
      </p:sp>
    </p:spTree>
    <p:extLst>
      <p:ext uri="{BB962C8B-B14F-4D97-AF65-F5344CB8AC3E}">
        <p14:creationId xmlns:p14="http://schemas.microsoft.com/office/powerpoint/2010/main" val="196429500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Disease course</a:t>
            </a:r>
          </a:p>
        </p:txBody>
      </p:sp>
      <p:sp>
        <p:nvSpPr>
          <p:cNvPr id="3" name="Content Placeholder 2"/>
          <p:cNvSpPr>
            <a:spLocks noGrp="1"/>
          </p:cNvSpPr>
          <p:nvPr>
            <p:ph idx="1"/>
          </p:nvPr>
        </p:nvSpPr>
        <p:spPr>
          <a:xfrm>
            <a:off x="228600" y="2209800"/>
            <a:ext cx="8686800" cy="4419600"/>
          </a:xfrm>
        </p:spPr>
        <p:txBody>
          <a:bodyPr/>
          <a:lstStyle/>
          <a:p>
            <a:pPr algn="ctr" eaLnBrk="1" fontAlgn="t" hangingPunct="1"/>
            <a:r>
              <a:rPr lang="en-US" sz="3600" dirty="0"/>
              <a:t>The totality of all </a:t>
            </a:r>
            <a:r>
              <a:rPr lang="en-US" sz="3600" dirty="0" err="1"/>
              <a:t>PROCESSes</a:t>
            </a:r>
            <a:r>
              <a:rPr lang="en-US" sz="3600" dirty="0"/>
              <a:t> through which a given DISEASE instance is realized. </a:t>
            </a:r>
          </a:p>
          <a:p>
            <a:pPr algn="ctr"/>
            <a:endParaRPr lang="en-US" sz="3600" dirty="0"/>
          </a:p>
        </p:txBody>
      </p:sp>
      <p:sp>
        <p:nvSpPr>
          <p:cNvPr id="4" name="Slide Number Placeholder 3">
            <a:extLst>
              <a:ext uri="{FF2B5EF4-FFF2-40B4-BE49-F238E27FC236}">
                <a16:creationId xmlns:a16="http://schemas.microsoft.com/office/drawing/2014/main" id="{A0A98766-AC46-4463-A02D-9C40227E1AC9}"/>
              </a:ext>
            </a:extLst>
          </p:cNvPr>
          <p:cNvSpPr>
            <a:spLocks noGrp="1"/>
          </p:cNvSpPr>
          <p:nvPr>
            <p:ph type="sldNum" sz="quarter" idx="10"/>
          </p:nvPr>
        </p:nvSpPr>
        <p:spPr/>
        <p:txBody>
          <a:bodyPr/>
          <a:lstStyle/>
          <a:p>
            <a:fld id="{C14BE98E-A4C6-4206-BB03-22E8467561B8}" type="slidenum">
              <a:rPr lang="en-US" smtClean="0"/>
              <a:pPr/>
              <a:t>48</a:t>
            </a:fld>
            <a:endParaRPr lang="en-US"/>
          </a:p>
        </p:txBody>
      </p:sp>
    </p:spTree>
    <p:extLst>
      <p:ext uri="{BB962C8B-B14F-4D97-AF65-F5344CB8AC3E}">
        <p14:creationId xmlns:p14="http://schemas.microsoft.com/office/powerpoint/2010/main" val="15312861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E3F6B-D6BF-44A1-BBFC-9F773DBB8E76}"/>
              </a:ext>
            </a:extLst>
          </p:cNvPr>
          <p:cNvSpPr>
            <a:spLocks noGrp="1"/>
          </p:cNvSpPr>
          <p:nvPr>
            <p:ph type="title"/>
          </p:nvPr>
        </p:nvSpPr>
        <p:spPr/>
        <p:txBody>
          <a:bodyPr/>
          <a:lstStyle/>
          <a:p>
            <a:r>
              <a:rPr lang="en-US" dirty="0"/>
              <a:t>Assignment</a:t>
            </a:r>
          </a:p>
        </p:txBody>
      </p:sp>
      <p:sp>
        <p:nvSpPr>
          <p:cNvPr id="3" name="Content Placeholder 2">
            <a:extLst>
              <a:ext uri="{FF2B5EF4-FFF2-40B4-BE49-F238E27FC236}">
                <a16:creationId xmlns:a16="http://schemas.microsoft.com/office/drawing/2014/main" id="{7DF931CB-5454-486D-BDC2-85D9DD3246FE}"/>
              </a:ext>
            </a:extLst>
          </p:cNvPr>
          <p:cNvSpPr>
            <a:spLocks noGrp="1"/>
          </p:cNvSpPr>
          <p:nvPr>
            <p:ph idx="1"/>
          </p:nvPr>
        </p:nvSpPr>
        <p:spPr/>
        <p:txBody>
          <a:bodyPr/>
          <a:lstStyle/>
          <a:p>
            <a:pPr>
              <a:buFont typeface="Arial" panose="020B0604020202020204" pitchFamily="34" charset="0"/>
              <a:buChar char="•"/>
            </a:pPr>
            <a:r>
              <a:rPr lang="en-US" sz="2200" dirty="0"/>
              <a:t>Read the CDC webpage with title ‘Coronavirus Disease 2019 (COVID-19) 2020 Interim Case Definition, Approved April 5, 2020’ </a:t>
            </a:r>
          </a:p>
          <a:p>
            <a:pPr lvl="1">
              <a:buFont typeface="Arial" panose="020B0604020202020204" pitchFamily="34" charset="0"/>
              <a:buChar char="•"/>
            </a:pPr>
            <a:r>
              <a:rPr lang="en-US" sz="1100" dirty="0">
                <a:hlinkClick r:id="rId2"/>
              </a:rPr>
              <a:t>https://wwwn.cdc.gov/nndss/conditions/coronavirus-disease-2019-covid-19/case-definition/2020/</a:t>
            </a:r>
            <a:endParaRPr lang="en-US" sz="1100" dirty="0"/>
          </a:p>
          <a:p>
            <a:pPr>
              <a:buFont typeface="Arial" panose="020B0604020202020204" pitchFamily="34" charset="0"/>
              <a:buChar char="•"/>
            </a:pPr>
            <a:endParaRPr lang="en-US" dirty="0"/>
          </a:p>
          <a:p>
            <a:pPr>
              <a:buFont typeface="Arial" panose="020B0604020202020204" pitchFamily="34" charset="0"/>
              <a:buChar char="•"/>
            </a:pPr>
            <a:r>
              <a:rPr lang="en-US" sz="2200" dirty="0"/>
              <a:t>Pick freely ten biomedical terms of your choice used in the criteria section of the webpage. Classify each term under one of the categories on the next slide. Motivate your choice of category on the basis of the definitions or examples provided for these categories in this lecture C8. Use at least six different categories, and at least once each of disorder, disease and disease course.</a:t>
            </a:r>
          </a:p>
          <a:p>
            <a:pPr>
              <a:buFont typeface="Arial" panose="020B0604020202020204" pitchFamily="34" charset="0"/>
              <a:buChar char="•"/>
            </a:pPr>
            <a:endParaRPr lang="en-US" dirty="0"/>
          </a:p>
          <a:p>
            <a:pPr>
              <a:buFont typeface="Arial" panose="020B0604020202020204" pitchFamily="34" charset="0"/>
              <a:buChar char="•"/>
            </a:pPr>
            <a:r>
              <a:rPr lang="en-US" sz="2200" dirty="0"/>
              <a:t>Email your Word-document to wceusters@gmail.com not later than Monday Sept 28 – 9AM. </a:t>
            </a:r>
            <a:r>
              <a:rPr lang="en-US" dirty="0"/>
              <a:t>	</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3B858A7-BA2C-42CD-B20E-6ECE99E89AE3}"/>
              </a:ext>
            </a:extLst>
          </p:cNvPr>
          <p:cNvSpPr>
            <a:spLocks noGrp="1"/>
          </p:cNvSpPr>
          <p:nvPr>
            <p:ph type="sldNum" sz="quarter" idx="10"/>
          </p:nvPr>
        </p:nvSpPr>
        <p:spPr/>
        <p:txBody>
          <a:bodyPr/>
          <a:lstStyle/>
          <a:p>
            <a:fld id="{C14BE98E-A4C6-4206-BB03-22E8467561B8}" type="slidenum">
              <a:rPr lang="en-US" smtClean="0"/>
              <a:pPr/>
              <a:t>49</a:t>
            </a:fld>
            <a:endParaRPr lang="en-US"/>
          </a:p>
        </p:txBody>
      </p:sp>
    </p:spTree>
    <p:extLst>
      <p:ext uri="{BB962C8B-B14F-4D97-AF65-F5344CB8AC3E}">
        <p14:creationId xmlns:p14="http://schemas.microsoft.com/office/powerpoint/2010/main" val="2367050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533400"/>
            <a:ext cx="8686800" cy="762000"/>
          </a:xfrm>
        </p:spPr>
        <p:txBody>
          <a:bodyPr/>
          <a:lstStyle/>
          <a:p>
            <a:r>
              <a:rPr lang="en-US" dirty="0"/>
              <a:t>Two important science- and research- related disciplines</a:t>
            </a:r>
          </a:p>
        </p:txBody>
      </p:sp>
      <p:sp>
        <p:nvSpPr>
          <p:cNvPr id="6" name="Content Placeholder 5"/>
          <p:cNvSpPr>
            <a:spLocks noGrp="1"/>
          </p:cNvSpPr>
          <p:nvPr>
            <p:ph idx="1"/>
          </p:nvPr>
        </p:nvSpPr>
        <p:spPr>
          <a:xfrm>
            <a:off x="228600" y="1676400"/>
            <a:ext cx="4114800" cy="4953000"/>
          </a:xfrm>
        </p:spPr>
        <p:txBody>
          <a:bodyPr/>
          <a:lstStyle/>
          <a:p>
            <a:pPr algn="ctr"/>
            <a:r>
              <a:rPr lang="en-US" b="1" u="sng" dirty="0"/>
              <a:t>Ontology</a:t>
            </a:r>
          </a:p>
          <a:p>
            <a:endParaRPr lang="en-US" dirty="0"/>
          </a:p>
          <a:p>
            <a:r>
              <a:rPr lang="en-US" dirty="0"/>
              <a:t>What entities exist?</a:t>
            </a:r>
          </a:p>
          <a:p>
            <a:endParaRPr lang="en-US" dirty="0"/>
          </a:p>
          <a:p>
            <a:pPr marL="0" indent="0"/>
            <a:r>
              <a:rPr lang="en-US" dirty="0"/>
              <a:t>How do entities relate to each other?</a:t>
            </a:r>
          </a:p>
        </p:txBody>
      </p:sp>
      <p:sp>
        <p:nvSpPr>
          <p:cNvPr id="4" name="Slide Number Placeholder 3"/>
          <p:cNvSpPr>
            <a:spLocks noGrp="1"/>
          </p:cNvSpPr>
          <p:nvPr>
            <p:ph type="sldNum" sz="quarter" idx="10"/>
          </p:nvPr>
        </p:nvSpPr>
        <p:spPr/>
        <p:txBody>
          <a:bodyPr/>
          <a:lstStyle/>
          <a:p>
            <a:fld id="{C14BE98E-A4C6-4206-BB03-22E8467561B8}" type="slidenum">
              <a:rPr lang="en-US" smtClean="0"/>
              <a:pPr/>
              <a:t>5</a:t>
            </a:fld>
            <a:endParaRPr lang="en-US"/>
          </a:p>
        </p:txBody>
      </p:sp>
      <p:sp>
        <p:nvSpPr>
          <p:cNvPr id="7" name="Content Placeholder 5"/>
          <p:cNvSpPr txBox="1">
            <a:spLocks/>
          </p:cNvSpPr>
          <p:nvPr/>
        </p:nvSpPr>
        <p:spPr>
          <a:xfrm>
            <a:off x="4800600" y="1676400"/>
            <a:ext cx="4343400" cy="495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lgn="ctr"/>
            <a:r>
              <a:rPr lang="en-US" u="sng" kern="0" dirty="0"/>
              <a:t>Terminology</a:t>
            </a:r>
          </a:p>
          <a:p>
            <a:endParaRPr lang="en-US" kern="0" dirty="0"/>
          </a:p>
          <a:p>
            <a:pPr marL="0" indent="0"/>
            <a:r>
              <a:rPr lang="en-US" kern="0" dirty="0"/>
              <a:t>What entities, if any at all, are denoted by words or terms?</a:t>
            </a:r>
          </a:p>
          <a:p>
            <a:pPr marL="0" indent="0"/>
            <a:endParaRPr lang="en-US" kern="0" dirty="0"/>
          </a:p>
          <a:p>
            <a:pPr marL="0" indent="0"/>
            <a:endParaRPr lang="en-US" kern="0" dirty="0"/>
          </a:p>
          <a:p>
            <a:pPr marL="0" indent="0"/>
            <a:endParaRPr lang="en-US" kern="0" dirty="0"/>
          </a:p>
          <a:p>
            <a:pPr marL="0" indent="0"/>
            <a:endParaRPr lang="en-US" kern="0" dirty="0"/>
          </a:p>
          <a:p>
            <a:pPr marL="0" indent="0"/>
            <a:endParaRPr lang="en-US" sz="1600" kern="0" dirty="0"/>
          </a:p>
          <a:p>
            <a:pPr marL="0" indent="0"/>
            <a:r>
              <a:rPr lang="en-US" kern="0" dirty="0"/>
              <a:t>‘Earth’    ‘</a:t>
            </a:r>
            <a:r>
              <a:rPr lang="en-US" kern="0" dirty="0" err="1"/>
              <a:t>Aarde</a:t>
            </a:r>
            <a:r>
              <a:rPr lang="en-US" kern="0" dirty="0"/>
              <a:t>’    ‘La Terre’</a:t>
            </a:r>
          </a:p>
          <a:p>
            <a:endParaRPr lang="en-US" kern="0" dirty="0"/>
          </a:p>
        </p:txBody>
      </p:sp>
      <p:cxnSp>
        <p:nvCxnSpPr>
          <p:cNvPr id="9" name="Straight Connector 8"/>
          <p:cNvCxnSpPr/>
          <p:nvPr/>
        </p:nvCxnSpPr>
        <p:spPr bwMode="auto">
          <a:xfrm>
            <a:off x="4495800" y="1676400"/>
            <a:ext cx="0" cy="4953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TextBox 9"/>
          <p:cNvSpPr txBox="1"/>
          <p:nvPr/>
        </p:nvSpPr>
        <p:spPr>
          <a:xfrm>
            <a:off x="1166814" y="4825425"/>
            <a:ext cx="2270173" cy="584775"/>
          </a:xfrm>
          <a:prstGeom prst="rect">
            <a:avLst/>
          </a:prstGeom>
          <a:noFill/>
        </p:spPr>
        <p:txBody>
          <a:bodyPr wrap="none" rtlCol="0">
            <a:spAutoFit/>
          </a:bodyPr>
          <a:lstStyle/>
          <a:p>
            <a:r>
              <a:rPr lang="en-US" dirty="0">
                <a:solidFill>
                  <a:srgbClr val="FFFF00"/>
                </a:solidFill>
              </a:rPr>
              <a:t>Reality first</a:t>
            </a:r>
          </a:p>
        </p:txBody>
      </p:sp>
      <p:sp>
        <p:nvSpPr>
          <p:cNvPr id="11" name="TextBox 10"/>
          <p:cNvSpPr txBox="1"/>
          <p:nvPr/>
        </p:nvSpPr>
        <p:spPr>
          <a:xfrm>
            <a:off x="4968996" y="4825425"/>
            <a:ext cx="3676584" cy="584775"/>
          </a:xfrm>
          <a:prstGeom prst="rect">
            <a:avLst/>
          </a:prstGeom>
          <a:noFill/>
        </p:spPr>
        <p:txBody>
          <a:bodyPr wrap="none" rtlCol="0">
            <a:spAutoFit/>
          </a:bodyPr>
          <a:lstStyle/>
          <a:p>
            <a:r>
              <a:rPr lang="en-US" dirty="0">
                <a:solidFill>
                  <a:srgbClr val="FFFF00"/>
                </a:solidFill>
              </a:rPr>
              <a:t>Representation first</a:t>
            </a:r>
          </a:p>
        </p:txBody>
      </p:sp>
      <p:pic>
        <p:nvPicPr>
          <p:cNvPr id="12" name="Picture 4" descr="glo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0700" y="550741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61825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1FF4D-B697-443E-820E-C9C5CCAE1CAD}"/>
              </a:ext>
            </a:extLst>
          </p:cNvPr>
          <p:cNvSpPr>
            <a:spLocks noGrp="1"/>
          </p:cNvSpPr>
          <p:nvPr>
            <p:ph type="title"/>
          </p:nvPr>
        </p:nvSpPr>
        <p:spPr/>
        <p:txBody>
          <a:bodyPr/>
          <a:lstStyle/>
          <a:p>
            <a:r>
              <a:rPr lang="en-US" dirty="0"/>
              <a:t>Categories you can pick from </a:t>
            </a:r>
          </a:p>
        </p:txBody>
      </p:sp>
      <p:sp>
        <p:nvSpPr>
          <p:cNvPr id="3" name="Content Placeholder 2">
            <a:extLst>
              <a:ext uri="{FF2B5EF4-FFF2-40B4-BE49-F238E27FC236}">
                <a16:creationId xmlns:a16="http://schemas.microsoft.com/office/drawing/2014/main" id="{0AE1D14B-3971-4D11-80D0-C255BD5E8C27}"/>
              </a:ext>
            </a:extLst>
          </p:cNvPr>
          <p:cNvSpPr>
            <a:spLocks noGrp="1"/>
          </p:cNvSpPr>
          <p:nvPr>
            <p:ph idx="1"/>
          </p:nvPr>
        </p:nvSpPr>
        <p:spPr/>
        <p:txBody>
          <a:bodyPr/>
          <a:lstStyle/>
          <a:p>
            <a:pPr>
              <a:buFont typeface="Arial" panose="020B0604020202020204" pitchFamily="34" charset="0"/>
              <a:buChar char="•"/>
            </a:pPr>
            <a:r>
              <a:rPr lang="en-US" dirty="0"/>
              <a:t>Bodily component  (see slide 34 and R3)</a:t>
            </a:r>
          </a:p>
          <a:p>
            <a:pPr>
              <a:buFont typeface="Arial" panose="020B0604020202020204" pitchFamily="34" charset="0"/>
              <a:buChar char="•"/>
            </a:pPr>
            <a:r>
              <a:rPr lang="en-US" dirty="0"/>
              <a:t>Bodily quality (see slide 34 and R3)</a:t>
            </a:r>
          </a:p>
          <a:p>
            <a:pPr>
              <a:buFont typeface="Arial" panose="020B0604020202020204" pitchFamily="34" charset="0"/>
              <a:buChar char="•"/>
            </a:pPr>
            <a:r>
              <a:rPr lang="en-US" dirty="0"/>
              <a:t>Bodily process (see slide 34 and R3)</a:t>
            </a:r>
          </a:p>
          <a:p>
            <a:pPr>
              <a:buFont typeface="Arial" panose="020B0604020202020204" pitchFamily="34" charset="0"/>
              <a:buChar char="•"/>
            </a:pPr>
            <a:r>
              <a:rPr lang="en-US" dirty="0"/>
              <a:t>Pathological process (see slide 40 and R3)</a:t>
            </a:r>
          </a:p>
          <a:p>
            <a:pPr>
              <a:buFont typeface="Arial" panose="020B0604020202020204" pitchFamily="34" charset="0"/>
              <a:buChar char="•"/>
            </a:pPr>
            <a:r>
              <a:rPr lang="en-US" dirty="0"/>
              <a:t>Etiological process (see R3)</a:t>
            </a:r>
          </a:p>
          <a:p>
            <a:pPr>
              <a:buFont typeface="Arial" panose="020B0604020202020204" pitchFamily="34" charset="0"/>
              <a:buChar char="•"/>
            </a:pPr>
            <a:r>
              <a:rPr lang="en-US" dirty="0"/>
              <a:t>Sign (see R3)</a:t>
            </a:r>
          </a:p>
          <a:p>
            <a:pPr>
              <a:buFont typeface="Arial" panose="020B0604020202020204" pitchFamily="34" charset="0"/>
              <a:buChar char="•"/>
            </a:pPr>
            <a:r>
              <a:rPr lang="en-US" dirty="0"/>
              <a:t>Symptom (see R3)</a:t>
            </a:r>
          </a:p>
          <a:p>
            <a:pPr>
              <a:buFont typeface="Arial" panose="020B0604020202020204" pitchFamily="34" charset="0"/>
              <a:buChar char="•"/>
            </a:pPr>
            <a:r>
              <a:rPr lang="en-US" dirty="0"/>
              <a:t>Disorder (see slide 37 and R3)</a:t>
            </a:r>
          </a:p>
          <a:p>
            <a:pPr>
              <a:buFont typeface="Arial" panose="020B0604020202020204" pitchFamily="34" charset="0"/>
              <a:buChar char="•"/>
            </a:pPr>
            <a:r>
              <a:rPr lang="en-US" dirty="0"/>
              <a:t>Disease (see slide 41 and R3)</a:t>
            </a:r>
          </a:p>
          <a:p>
            <a:pPr>
              <a:buFont typeface="Arial" panose="020B0604020202020204" pitchFamily="34" charset="0"/>
              <a:buChar char="•"/>
            </a:pPr>
            <a:r>
              <a:rPr lang="en-US" dirty="0"/>
              <a:t>Disease course (see slide 47 and R3)</a:t>
            </a:r>
          </a:p>
        </p:txBody>
      </p:sp>
      <p:sp>
        <p:nvSpPr>
          <p:cNvPr id="4" name="Slide Number Placeholder 3">
            <a:extLst>
              <a:ext uri="{FF2B5EF4-FFF2-40B4-BE49-F238E27FC236}">
                <a16:creationId xmlns:a16="http://schemas.microsoft.com/office/drawing/2014/main" id="{1B5773D7-6195-4AC8-8171-D8228F36E1D3}"/>
              </a:ext>
            </a:extLst>
          </p:cNvPr>
          <p:cNvSpPr>
            <a:spLocks noGrp="1"/>
          </p:cNvSpPr>
          <p:nvPr>
            <p:ph type="sldNum" sz="quarter" idx="10"/>
          </p:nvPr>
        </p:nvSpPr>
        <p:spPr/>
        <p:txBody>
          <a:bodyPr/>
          <a:lstStyle/>
          <a:p>
            <a:fld id="{C14BE98E-A4C6-4206-BB03-22E8467561B8}" type="slidenum">
              <a:rPr lang="en-US" smtClean="0"/>
              <a:pPr/>
              <a:t>50</a:t>
            </a:fld>
            <a:endParaRPr lang="en-US"/>
          </a:p>
        </p:txBody>
      </p:sp>
    </p:spTree>
    <p:extLst>
      <p:ext uri="{BB962C8B-B14F-4D97-AF65-F5344CB8AC3E}">
        <p14:creationId xmlns:p14="http://schemas.microsoft.com/office/powerpoint/2010/main" val="26234793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CD774-92EC-48F1-AFCC-8E7665FFAB53}"/>
              </a:ext>
            </a:extLst>
          </p:cNvPr>
          <p:cNvSpPr>
            <a:spLocks noGrp="1"/>
          </p:cNvSpPr>
          <p:nvPr>
            <p:ph type="title"/>
          </p:nvPr>
        </p:nvSpPr>
        <p:spPr/>
        <p:txBody>
          <a:bodyPr/>
          <a:lstStyle/>
          <a:p>
            <a:r>
              <a:rPr lang="en-US" dirty="0"/>
              <a:t>Format of your response file</a:t>
            </a:r>
          </a:p>
        </p:txBody>
      </p:sp>
      <p:graphicFrame>
        <p:nvGraphicFramePr>
          <p:cNvPr id="5" name="Content Placeholder 4">
            <a:extLst>
              <a:ext uri="{FF2B5EF4-FFF2-40B4-BE49-F238E27FC236}">
                <a16:creationId xmlns:a16="http://schemas.microsoft.com/office/drawing/2014/main" id="{C50F06EC-33DE-4C3D-9AAE-91B8EA9AA6DA}"/>
              </a:ext>
            </a:extLst>
          </p:cNvPr>
          <p:cNvGraphicFramePr>
            <a:graphicFrameLocks noGrp="1"/>
          </p:cNvGraphicFramePr>
          <p:nvPr>
            <p:ph idx="1"/>
            <p:extLst>
              <p:ext uri="{D42A27DB-BD31-4B8C-83A1-F6EECF244321}">
                <p14:modId xmlns:p14="http://schemas.microsoft.com/office/powerpoint/2010/main" val="2291801606"/>
              </p:ext>
            </p:extLst>
          </p:nvPr>
        </p:nvGraphicFramePr>
        <p:xfrm>
          <a:off x="228600" y="1676400"/>
          <a:ext cx="8686800" cy="407924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1432243237"/>
                    </a:ext>
                  </a:extLst>
                </a:gridCol>
                <a:gridCol w="1371600">
                  <a:extLst>
                    <a:ext uri="{9D8B030D-6E8A-4147-A177-3AD203B41FA5}">
                      <a16:colId xmlns:a16="http://schemas.microsoft.com/office/drawing/2014/main" val="1905836617"/>
                    </a:ext>
                  </a:extLst>
                </a:gridCol>
                <a:gridCol w="1905000">
                  <a:extLst>
                    <a:ext uri="{9D8B030D-6E8A-4147-A177-3AD203B41FA5}">
                      <a16:colId xmlns:a16="http://schemas.microsoft.com/office/drawing/2014/main" val="4042147489"/>
                    </a:ext>
                  </a:extLst>
                </a:gridCol>
                <a:gridCol w="4800600">
                  <a:extLst>
                    <a:ext uri="{9D8B030D-6E8A-4147-A177-3AD203B41FA5}">
                      <a16:colId xmlns:a16="http://schemas.microsoft.com/office/drawing/2014/main" val="2874338462"/>
                    </a:ext>
                  </a:extLst>
                </a:gridCol>
              </a:tblGrid>
              <a:tr h="370840">
                <a:tc>
                  <a:txBody>
                    <a:bodyPr/>
                    <a:lstStyle/>
                    <a:p>
                      <a:r>
                        <a:rPr lang="en-US" dirty="0">
                          <a:solidFill>
                            <a:schemeClr val="bg1"/>
                          </a:solidFill>
                        </a:rPr>
                        <a:t>Nr</a:t>
                      </a:r>
                    </a:p>
                  </a:txBody>
                  <a:tcPr>
                    <a:noFill/>
                  </a:tcPr>
                </a:tc>
                <a:tc>
                  <a:txBody>
                    <a:bodyPr/>
                    <a:lstStyle/>
                    <a:p>
                      <a:r>
                        <a:rPr lang="en-US" dirty="0">
                          <a:solidFill>
                            <a:schemeClr val="bg1"/>
                          </a:solidFill>
                        </a:rPr>
                        <a:t>Term</a:t>
                      </a:r>
                    </a:p>
                  </a:txBody>
                  <a:tcPr>
                    <a:noFill/>
                  </a:tcPr>
                </a:tc>
                <a:tc>
                  <a:txBody>
                    <a:bodyPr/>
                    <a:lstStyle/>
                    <a:p>
                      <a:r>
                        <a:rPr lang="en-US" dirty="0">
                          <a:solidFill>
                            <a:schemeClr val="bg1"/>
                          </a:solidFill>
                        </a:rPr>
                        <a:t>Category</a:t>
                      </a:r>
                    </a:p>
                  </a:txBody>
                  <a:tcPr>
                    <a:noFill/>
                  </a:tcPr>
                </a:tc>
                <a:tc>
                  <a:txBody>
                    <a:bodyPr/>
                    <a:lstStyle/>
                    <a:p>
                      <a:r>
                        <a:rPr lang="en-US" dirty="0">
                          <a:solidFill>
                            <a:schemeClr val="bg1"/>
                          </a:solidFill>
                        </a:rPr>
                        <a:t>Motivation</a:t>
                      </a:r>
                    </a:p>
                  </a:txBody>
                  <a:tcPr>
                    <a:noFill/>
                  </a:tcPr>
                </a:tc>
                <a:extLst>
                  <a:ext uri="{0D108BD9-81ED-4DB2-BD59-A6C34878D82A}">
                    <a16:rowId xmlns:a16="http://schemas.microsoft.com/office/drawing/2014/main" val="137670168"/>
                  </a:ext>
                </a:extLst>
              </a:tr>
              <a:tr h="370840">
                <a:tc>
                  <a:txBody>
                    <a:bodyPr/>
                    <a:lstStyle/>
                    <a:p>
                      <a:r>
                        <a:rPr lang="en-US" dirty="0">
                          <a:solidFill>
                            <a:schemeClr val="bg1"/>
                          </a:solidFill>
                        </a:rPr>
                        <a:t>1</a:t>
                      </a: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2488624778"/>
                  </a:ext>
                </a:extLst>
              </a:tr>
              <a:tr h="370840">
                <a:tc>
                  <a:txBody>
                    <a:bodyPr/>
                    <a:lstStyle/>
                    <a:p>
                      <a:r>
                        <a:rPr lang="en-US" dirty="0">
                          <a:solidFill>
                            <a:schemeClr val="bg1"/>
                          </a:solidFill>
                        </a:rPr>
                        <a:t>2</a:t>
                      </a: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3812522775"/>
                  </a:ext>
                </a:extLst>
              </a:tr>
              <a:tr h="370840">
                <a:tc>
                  <a:txBody>
                    <a:bodyPr/>
                    <a:lstStyle/>
                    <a:p>
                      <a:r>
                        <a:rPr lang="en-US" dirty="0">
                          <a:solidFill>
                            <a:schemeClr val="bg1"/>
                          </a:solidFill>
                        </a:rPr>
                        <a:t>3</a:t>
                      </a: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685958902"/>
                  </a:ext>
                </a:extLst>
              </a:tr>
              <a:tr h="370840">
                <a:tc>
                  <a:txBody>
                    <a:bodyPr/>
                    <a:lstStyle/>
                    <a:p>
                      <a:r>
                        <a:rPr lang="en-US" dirty="0">
                          <a:solidFill>
                            <a:schemeClr val="bg1"/>
                          </a:solidFill>
                        </a:rPr>
                        <a:t>4</a:t>
                      </a: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714569660"/>
                  </a:ext>
                </a:extLst>
              </a:tr>
              <a:tr h="370840">
                <a:tc>
                  <a:txBody>
                    <a:bodyPr/>
                    <a:lstStyle/>
                    <a:p>
                      <a:r>
                        <a:rPr lang="en-US" dirty="0">
                          <a:solidFill>
                            <a:schemeClr val="bg1"/>
                          </a:solidFill>
                        </a:rPr>
                        <a:t>5</a:t>
                      </a: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59778388"/>
                  </a:ext>
                </a:extLst>
              </a:tr>
              <a:tr h="370840">
                <a:tc>
                  <a:txBody>
                    <a:bodyPr/>
                    <a:lstStyle/>
                    <a:p>
                      <a:r>
                        <a:rPr lang="en-US" dirty="0">
                          <a:solidFill>
                            <a:schemeClr val="bg1"/>
                          </a:solidFill>
                        </a:rPr>
                        <a:t>6</a:t>
                      </a: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4066231468"/>
                  </a:ext>
                </a:extLst>
              </a:tr>
              <a:tr h="370840">
                <a:tc>
                  <a:txBody>
                    <a:bodyPr/>
                    <a:lstStyle/>
                    <a:p>
                      <a:r>
                        <a:rPr lang="en-US" dirty="0">
                          <a:solidFill>
                            <a:schemeClr val="bg1"/>
                          </a:solidFill>
                        </a:rPr>
                        <a:t>7</a:t>
                      </a: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4191521824"/>
                  </a:ext>
                </a:extLst>
              </a:tr>
              <a:tr h="370840">
                <a:tc>
                  <a:txBody>
                    <a:bodyPr/>
                    <a:lstStyle/>
                    <a:p>
                      <a:r>
                        <a:rPr lang="en-US" dirty="0">
                          <a:solidFill>
                            <a:schemeClr val="bg1"/>
                          </a:solidFill>
                        </a:rPr>
                        <a:t>8</a:t>
                      </a: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211856555"/>
                  </a:ext>
                </a:extLst>
              </a:tr>
              <a:tr h="370840">
                <a:tc>
                  <a:txBody>
                    <a:bodyPr/>
                    <a:lstStyle/>
                    <a:p>
                      <a:r>
                        <a:rPr lang="en-US" dirty="0">
                          <a:solidFill>
                            <a:schemeClr val="bg1"/>
                          </a:solidFill>
                        </a:rPr>
                        <a:t>9</a:t>
                      </a: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2930766000"/>
                  </a:ext>
                </a:extLst>
              </a:tr>
              <a:tr h="370840">
                <a:tc>
                  <a:txBody>
                    <a:bodyPr/>
                    <a:lstStyle/>
                    <a:p>
                      <a:r>
                        <a:rPr lang="en-US" dirty="0">
                          <a:solidFill>
                            <a:schemeClr val="bg1"/>
                          </a:solidFill>
                        </a:rPr>
                        <a:t>10</a:t>
                      </a: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353905712"/>
                  </a:ext>
                </a:extLst>
              </a:tr>
            </a:tbl>
          </a:graphicData>
        </a:graphic>
      </p:graphicFrame>
      <p:sp>
        <p:nvSpPr>
          <p:cNvPr id="4" name="Slide Number Placeholder 3">
            <a:extLst>
              <a:ext uri="{FF2B5EF4-FFF2-40B4-BE49-F238E27FC236}">
                <a16:creationId xmlns:a16="http://schemas.microsoft.com/office/drawing/2014/main" id="{97821399-40BD-45B0-A19C-72BFB808E966}"/>
              </a:ext>
            </a:extLst>
          </p:cNvPr>
          <p:cNvSpPr>
            <a:spLocks noGrp="1"/>
          </p:cNvSpPr>
          <p:nvPr>
            <p:ph type="sldNum" sz="quarter" idx="10"/>
          </p:nvPr>
        </p:nvSpPr>
        <p:spPr/>
        <p:txBody>
          <a:bodyPr/>
          <a:lstStyle/>
          <a:p>
            <a:fld id="{C14BE98E-A4C6-4206-BB03-22E8467561B8}" type="slidenum">
              <a:rPr lang="en-US" smtClean="0"/>
              <a:pPr/>
              <a:t>51</a:t>
            </a:fld>
            <a:endParaRPr lang="en-US"/>
          </a:p>
        </p:txBody>
      </p:sp>
    </p:spTree>
    <p:extLst>
      <p:ext uri="{BB962C8B-B14F-4D97-AF65-F5344CB8AC3E}">
        <p14:creationId xmlns:p14="http://schemas.microsoft.com/office/powerpoint/2010/main" val="9875718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CD774-92EC-48F1-AFCC-8E7665FFAB53}"/>
              </a:ext>
            </a:extLst>
          </p:cNvPr>
          <p:cNvSpPr>
            <a:spLocks noGrp="1"/>
          </p:cNvSpPr>
          <p:nvPr>
            <p:ph type="title"/>
          </p:nvPr>
        </p:nvSpPr>
        <p:spPr/>
        <p:txBody>
          <a:bodyPr/>
          <a:lstStyle/>
          <a:p>
            <a:r>
              <a:rPr lang="en-US" dirty="0"/>
              <a:t>Examples</a:t>
            </a:r>
          </a:p>
        </p:txBody>
      </p:sp>
      <p:graphicFrame>
        <p:nvGraphicFramePr>
          <p:cNvPr id="5" name="Content Placeholder 4">
            <a:extLst>
              <a:ext uri="{FF2B5EF4-FFF2-40B4-BE49-F238E27FC236}">
                <a16:creationId xmlns:a16="http://schemas.microsoft.com/office/drawing/2014/main" id="{C50F06EC-33DE-4C3D-9AAE-91B8EA9AA6DA}"/>
              </a:ext>
            </a:extLst>
          </p:cNvPr>
          <p:cNvGraphicFramePr>
            <a:graphicFrameLocks noGrp="1"/>
          </p:cNvGraphicFramePr>
          <p:nvPr>
            <p:ph idx="1"/>
            <p:extLst>
              <p:ext uri="{D42A27DB-BD31-4B8C-83A1-F6EECF244321}">
                <p14:modId xmlns:p14="http://schemas.microsoft.com/office/powerpoint/2010/main" val="3328622891"/>
              </p:ext>
            </p:extLst>
          </p:nvPr>
        </p:nvGraphicFramePr>
        <p:xfrm>
          <a:off x="228600" y="1676400"/>
          <a:ext cx="8686800" cy="348996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1432243237"/>
                    </a:ext>
                  </a:extLst>
                </a:gridCol>
                <a:gridCol w="1371600">
                  <a:extLst>
                    <a:ext uri="{9D8B030D-6E8A-4147-A177-3AD203B41FA5}">
                      <a16:colId xmlns:a16="http://schemas.microsoft.com/office/drawing/2014/main" val="1905836617"/>
                    </a:ext>
                  </a:extLst>
                </a:gridCol>
                <a:gridCol w="1905000">
                  <a:extLst>
                    <a:ext uri="{9D8B030D-6E8A-4147-A177-3AD203B41FA5}">
                      <a16:colId xmlns:a16="http://schemas.microsoft.com/office/drawing/2014/main" val="4042147489"/>
                    </a:ext>
                  </a:extLst>
                </a:gridCol>
                <a:gridCol w="4800600">
                  <a:extLst>
                    <a:ext uri="{9D8B030D-6E8A-4147-A177-3AD203B41FA5}">
                      <a16:colId xmlns:a16="http://schemas.microsoft.com/office/drawing/2014/main" val="2874338462"/>
                    </a:ext>
                  </a:extLst>
                </a:gridCol>
              </a:tblGrid>
              <a:tr h="370840">
                <a:tc>
                  <a:txBody>
                    <a:bodyPr/>
                    <a:lstStyle/>
                    <a:p>
                      <a:r>
                        <a:rPr lang="en-US" dirty="0">
                          <a:solidFill>
                            <a:schemeClr val="bg1"/>
                          </a:solidFill>
                        </a:rPr>
                        <a:t>Nr</a:t>
                      </a:r>
                    </a:p>
                  </a:txBody>
                  <a:tcPr>
                    <a:noFill/>
                  </a:tcPr>
                </a:tc>
                <a:tc>
                  <a:txBody>
                    <a:bodyPr/>
                    <a:lstStyle/>
                    <a:p>
                      <a:r>
                        <a:rPr lang="en-US" dirty="0">
                          <a:solidFill>
                            <a:schemeClr val="bg1"/>
                          </a:solidFill>
                        </a:rPr>
                        <a:t>Term</a:t>
                      </a:r>
                    </a:p>
                  </a:txBody>
                  <a:tcPr>
                    <a:noFill/>
                  </a:tcPr>
                </a:tc>
                <a:tc>
                  <a:txBody>
                    <a:bodyPr/>
                    <a:lstStyle/>
                    <a:p>
                      <a:r>
                        <a:rPr lang="en-US" dirty="0">
                          <a:solidFill>
                            <a:schemeClr val="bg1"/>
                          </a:solidFill>
                        </a:rPr>
                        <a:t>Category</a:t>
                      </a:r>
                    </a:p>
                  </a:txBody>
                  <a:tcPr>
                    <a:noFill/>
                  </a:tcPr>
                </a:tc>
                <a:tc>
                  <a:txBody>
                    <a:bodyPr/>
                    <a:lstStyle/>
                    <a:p>
                      <a:r>
                        <a:rPr lang="en-US" dirty="0">
                          <a:solidFill>
                            <a:schemeClr val="bg1"/>
                          </a:solidFill>
                        </a:rPr>
                        <a:t>Motivation</a:t>
                      </a:r>
                    </a:p>
                  </a:txBody>
                  <a:tcPr>
                    <a:noFill/>
                  </a:tcPr>
                </a:tc>
                <a:extLst>
                  <a:ext uri="{0D108BD9-81ED-4DB2-BD59-A6C34878D82A}">
                    <a16:rowId xmlns:a16="http://schemas.microsoft.com/office/drawing/2014/main" val="137670168"/>
                  </a:ext>
                </a:extLst>
              </a:tr>
              <a:tr h="370840">
                <a:tc>
                  <a:txBody>
                    <a:bodyPr/>
                    <a:lstStyle/>
                    <a:p>
                      <a:r>
                        <a:rPr lang="en-US" dirty="0">
                          <a:solidFill>
                            <a:schemeClr val="bg1"/>
                          </a:solidFill>
                        </a:rPr>
                        <a:t>1</a:t>
                      </a:r>
                    </a:p>
                  </a:txBody>
                  <a:tcPr>
                    <a:noFill/>
                  </a:tcPr>
                </a:tc>
                <a:tc>
                  <a:txBody>
                    <a:bodyPr/>
                    <a:lstStyle/>
                    <a:p>
                      <a:r>
                        <a:rPr lang="en-US" dirty="0">
                          <a:solidFill>
                            <a:schemeClr val="bg1"/>
                          </a:solidFill>
                        </a:rPr>
                        <a:t>stool</a:t>
                      </a:r>
                    </a:p>
                  </a:txBody>
                  <a:tcPr>
                    <a:noFill/>
                  </a:tcPr>
                </a:tc>
                <a:tc>
                  <a:txBody>
                    <a:bodyPr/>
                    <a:lstStyle/>
                    <a:p>
                      <a:r>
                        <a:rPr lang="en-US" dirty="0">
                          <a:solidFill>
                            <a:schemeClr val="bg1"/>
                          </a:solidFill>
                        </a:rPr>
                        <a:t>Bodily component</a:t>
                      </a:r>
                    </a:p>
                  </a:txBody>
                  <a:tcPr>
                    <a:noFill/>
                  </a:tcPr>
                </a:tc>
                <a:tc>
                  <a:txBody>
                    <a:bodyPr/>
                    <a:lstStyle/>
                    <a:p>
                      <a:r>
                        <a:rPr lang="en-US" dirty="0">
                          <a:solidFill>
                            <a:schemeClr val="bg1"/>
                          </a:solidFill>
                        </a:rPr>
                        <a:t>Stool is a physical component produced in the body. It is not clinically abnormal and therefore not a disorder or a sign.</a:t>
                      </a:r>
                    </a:p>
                  </a:txBody>
                  <a:tcPr>
                    <a:noFill/>
                  </a:tcPr>
                </a:tc>
                <a:extLst>
                  <a:ext uri="{0D108BD9-81ED-4DB2-BD59-A6C34878D82A}">
                    <a16:rowId xmlns:a16="http://schemas.microsoft.com/office/drawing/2014/main" val="2488624778"/>
                  </a:ext>
                </a:extLst>
              </a:tr>
              <a:tr h="370840">
                <a:tc>
                  <a:txBody>
                    <a:bodyPr/>
                    <a:lstStyle/>
                    <a:p>
                      <a:r>
                        <a:rPr lang="en-US" dirty="0">
                          <a:solidFill>
                            <a:schemeClr val="bg1"/>
                          </a:solidFill>
                        </a:rPr>
                        <a:t>2</a:t>
                      </a:r>
                    </a:p>
                  </a:txBody>
                  <a:tcPr>
                    <a:noFill/>
                  </a:tcPr>
                </a:tc>
                <a:tc>
                  <a:txBody>
                    <a:bodyPr/>
                    <a:lstStyle/>
                    <a:p>
                      <a:r>
                        <a:rPr lang="en-US" dirty="0">
                          <a:solidFill>
                            <a:schemeClr val="bg1"/>
                          </a:solidFill>
                        </a:rPr>
                        <a:t>Black stool</a:t>
                      </a:r>
                    </a:p>
                  </a:txBody>
                  <a:tcPr>
                    <a:noFill/>
                  </a:tcPr>
                </a:tc>
                <a:tc>
                  <a:txBody>
                    <a:bodyPr/>
                    <a:lstStyle/>
                    <a:p>
                      <a:r>
                        <a:rPr lang="en-US" dirty="0">
                          <a:solidFill>
                            <a:schemeClr val="bg1"/>
                          </a:solidFill>
                        </a:rPr>
                        <a:t>Sign</a:t>
                      </a:r>
                    </a:p>
                  </a:txBody>
                  <a:tcPr>
                    <a:noFill/>
                  </a:tcPr>
                </a:tc>
                <a:tc>
                  <a:txBody>
                    <a:bodyPr/>
                    <a:lstStyle/>
                    <a:p>
                      <a:r>
                        <a:rPr lang="en-US" dirty="0">
                          <a:solidFill>
                            <a:schemeClr val="bg1"/>
                          </a:solidFill>
                        </a:rPr>
                        <a:t>Stool is not supposed to be black and is an indication that there is bleeding in the GI system [1]. It is observable by a clinician and clinically significant as demanded by the definition for ‘sign’.</a:t>
                      </a:r>
                    </a:p>
                  </a:txBody>
                  <a:tcPr>
                    <a:noFill/>
                  </a:tcPr>
                </a:tc>
                <a:extLst>
                  <a:ext uri="{0D108BD9-81ED-4DB2-BD59-A6C34878D82A}">
                    <a16:rowId xmlns:a16="http://schemas.microsoft.com/office/drawing/2014/main" val="3812522775"/>
                  </a:ext>
                </a:extLst>
              </a:tr>
              <a:tr h="370840">
                <a:tc>
                  <a:txBody>
                    <a:bodyPr/>
                    <a:lstStyle/>
                    <a:p>
                      <a:r>
                        <a:rPr lang="en-US" dirty="0">
                          <a:solidFill>
                            <a:schemeClr val="bg1"/>
                          </a:solidFill>
                        </a:rPr>
                        <a:t>3</a:t>
                      </a:r>
                    </a:p>
                  </a:txBody>
                  <a:tcPr>
                    <a:noFill/>
                  </a:tcPr>
                </a:tc>
                <a:tc>
                  <a:txBody>
                    <a:bodyPr/>
                    <a:lstStyle/>
                    <a:p>
                      <a:r>
                        <a:rPr lang="en-US" dirty="0">
                          <a:solidFill>
                            <a:schemeClr val="bg1"/>
                          </a:solidFill>
                        </a:rPr>
                        <a:t>…</a:t>
                      </a: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685958902"/>
                  </a:ext>
                </a:extLst>
              </a:tr>
              <a:tr h="370840">
                <a:tc>
                  <a:txBody>
                    <a:bodyPr/>
                    <a:lstStyle/>
                    <a:p>
                      <a:r>
                        <a:rPr lang="en-US" dirty="0">
                          <a:solidFill>
                            <a:schemeClr val="bg1"/>
                          </a:solidFill>
                        </a:rPr>
                        <a:t>…</a:t>
                      </a: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353905712"/>
                  </a:ext>
                </a:extLst>
              </a:tr>
            </a:tbl>
          </a:graphicData>
        </a:graphic>
      </p:graphicFrame>
      <p:sp>
        <p:nvSpPr>
          <p:cNvPr id="4" name="Slide Number Placeholder 3">
            <a:extLst>
              <a:ext uri="{FF2B5EF4-FFF2-40B4-BE49-F238E27FC236}">
                <a16:creationId xmlns:a16="http://schemas.microsoft.com/office/drawing/2014/main" id="{97821399-40BD-45B0-A19C-72BFB808E966}"/>
              </a:ext>
            </a:extLst>
          </p:cNvPr>
          <p:cNvSpPr>
            <a:spLocks noGrp="1"/>
          </p:cNvSpPr>
          <p:nvPr>
            <p:ph type="sldNum" sz="quarter" idx="10"/>
          </p:nvPr>
        </p:nvSpPr>
        <p:spPr/>
        <p:txBody>
          <a:bodyPr/>
          <a:lstStyle/>
          <a:p>
            <a:fld id="{C14BE98E-A4C6-4206-BB03-22E8467561B8}" type="slidenum">
              <a:rPr lang="en-US" smtClean="0"/>
              <a:pPr/>
              <a:t>52</a:t>
            </a:fld>
            <a:endParaRPr lang="en-US"/>
          </a:p>
        </p:txBody>
      </p:sp>
      <p:sp>
        <p:nvSpPr>
          <p:cNvPr id="3" name="TextBox 2">
            <a:extLst>
              <a:ext uri="{FF2B5EF4-FFF2-40B4-BE49-F238E27FC236}">
                <a16:creationId xmlns:a16="http://schemas.microsoft.com/office/drawing/2014/main" id="{0552EEFC-351E-4DD7-BE7F-908B09B320F5}"/>
              </a:ext>
            </a:extLst>
          </p:cNvPr>
          <p:cNvSpPr txBox="1"/>
          <p:nvPr/>
        </p:nvSpPr>
        <p:spPr>
          <a:xfrm>
            <a:off x="181535" y="5675729"/>
            <a:ext cx="5988819" cy="307777"/>
          </a:xfrm>
          <a:prstGeom prst="rect">
            <a:avLst/>
          </a:prstGeom>
          <a:noFill/>
        </p:spPr>
        <p:txBody>
          <a:bodyPr wrap="none" rtlCol="0">
            <a:spAutoFit/>
          </a:bodyPr>
          <a:lstStyle/>
          <a:p>
            <a:r>
              <a:rPr lang="en-US" sz="1400" dirty="0">
                <a:solidFill>
                  <a:schemeClr val="bg1"/>
                </a:solidFill>
              </a:rPr>
              <a:t>[1] https://www.webmd.com/digestive-disorders/black-tarry-stool-reasons#1</a:t>
            </a:r>
          </a:p>
        </p:txBody>
      </p:sp>
    </p:spTree>
    <p:extLst>
      <p:ext uri="{BB962C8B-B14F-4D97-AF65-F5344CB8AC3E}">
        <p14:creationId xmlns:p14="http://schemas.microsoft.com/office/powerpoint/2010/main" val="223137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9289C-ACA8-4EAA-954A-9FDD355F5FA8}"/>
              </a:ext>
            </a:extLst>
          </p:cNvPr>
          <p:cNvSpPr>
            <a:spLocks noGrp="1"/>
          </p:cNvSpPr>
          <p:nvPr>
            <p:ph type="title"/>
          </p:nvPr>
        </p:nvSpPr>
        <p:spPr/>
        <p:txBody>
          <a:bodyPr/>
          <a:lstStyle/>
          <a:p>
            <a:r>
              <a:rPr lang="en-US" dirty="0"/>
              <a:t>Assessment</a:t>
            </a:r>
          </a:p>
        </p:txBody>
      </p:sp>
      <p:sp>
        <p:nvSpPr>
          <p:cNvPr id="3" name="Content Placeholder 2">
            <a:extLst>
              <a:ext uri="{FF2B5EF4-FFF2-40B4-BE49-F238E27FC236}">
                <a16:creationId xmlns:a16="http://schemas.microsoft.com/office/drawing/2014/main" id="{182C274E-6717-47CB-9095-58D40863774B}"/>
              </a:ext>
            </a:extLst>
          </p:cNvPr>
          <p:cNvSpPr>
            <a:spLocks noGrp="1"/>
          </p:cNvSpPr>
          <p:nvPr>
            <p:ph idx="1"/>
          </p:nvPr>
        </p:nvSpPr>
        <p:spPr/>
        <p:txBody>
          <a:bodyPr/>
          <a:lstStyle/>
          <a:p>
            <a:pPr>
              <a:buFont typeface="Arial" panose="020B0604020202020204" pitchFamily="34" charset="0"/>
              <a:buChar char="•"/>
            </a:pPr>
            <a:r>
              <a:rPr lang="en-US" sz="2300" dirty="0"/>
              <a:t>You can get a very high score even if all your categories are wrong, but your motivation for selecting them is well-defended.</a:t>
            </a:r>
          </a:p>
          <a:p>
            <a:pPr>
              <a:buFont typeface="Arial" panose="020B0604020202020204" pitchFamily="34" charset="0"/>
              <a:buChar char="•"/>
            </a:pPr>
            <a:r>
              <a:rPr lang="en-US" sz="2300" dirty="0"/>
              <a:t>I want to see:</a:t>
            </a:r>
          </a:p>
          <a:p>
            <a:pPr lvl="1">
              <a:buFont typeface="Arial" panose="020B0604020202020204" pitchFamily="34" charset="0"/>
              <a:buChar char="•"/>
            </a:pPr>
            <a:r>
              <a:rPr lang="en-US" sz="2300" dirty="0"/>
              <a:t>That you did a serious effort,</a:t>
            </a:r>
          </a:p>
          <a:p>
            <a:pPr lvl="1">
              <a:buFont typeface="Arial" panose="020B0604020202020204" pitchFamily="34" charset="0"/>
              <a:buChar char="•"/>
            </a:pPr>
            <a:r>
              <a:rPr lang="en-US" sz="2300" dirty="0"/>
              <a:t>That you researched terms from the CDC webpage you did perhaps not completely understand,</a:t>
            </a:r>
          </a:p>
          <a:p>
            <a:pPr lvl="1">
              <a:buFont typeface="Arial" panose="020B0604020202020204" pitchFamily="34" charset="0"/>
              <a:buChar char="•"/>
            </a:pPr>
            <a:r>
              <a:rPr lang="en-US" sz="2300" dirty="0"/>
              <a:t>That your motivation contains arguments based on the definitions or examples.</a:t>
            </a:r>
          </a:p>
          <a:p>
            <a:pPr>
              <a:buFont typeface="Arial" panose="020B0604020202020204" pitchFamily="34" charset="0"/>
              <a:buChar char="•"/>
            </a:pPr>
            <a:r>
              <a:rPr lang="en-US" sz="2300" dirty="0"/>
              <a:t>You get no credit for terms which are not in the designated area.</a:t>
            </a:r>
          </a:p>
          <a:p>
            <a:pPr>
              <a:buFont typeface="Arial" panose="020B0604020202020204" pitchFamily="34" charset="0"/>
              <a:buChar char="•"/>
            </a:pPr>
            <a:r>
              <a:rPr lang="en-US" sz="2300" dirty="0"/>
              <a:t>You get no credit for guessing or absent motivation or for not satisfying the criteria outlined on slide 48. </a:t>
            </a:r>
          </a:p>
        </p:txBody>
      </p:sp>
      <p:sp>
        <p:nvSpPr>
          <p:cNvPr id="4" name="Slide Number Placeholder 3">
            <a:extLst>
              <a:ext uri="{FF2B5EF4-FFF2-40B4-BE49-F238E27FC236}">
                <a16:creationId xmlns:a16="http://schemas.microsoft.com/office/drawing/2014/main" id="{0D2C58C0-C68D-4A1A-916D-B016626555D6}"/>
              </a:ext>
            </a:extLst>
          </p:cNvPr>
          <p:cNvSpPr>
            <a:spLocks noGrp="1"/>
          </p:cNvSpPr>
          <p:nvPr>
            <p:ph type="sldNum" sz="quarter" idx="10"/>
          </p:nvPr>
        </p:nvSpPr>
        <p:spPr/>
        <p:txBody>
          <a:bodyPr/>
          <a:lstStyle/>
          <a:p>
            <a:fld id="{C14BE98E-A4C6-4206-BB03-22E8467561B8}" type="slidenum">
              <a:rPr lang="en-US" smtClean="0"/>
              <a:pPr/>
              <a:t>53</a:t>
            </a:fld>
            <a:endParaRPr lang="en-US"/>
          </a:p>
        </p:txBody>
      </p:sp>
    </p:spTree>
    <p:extLst>
      <p:ext uri="{BB962C8B-B14F-4D97-AF65-F5344CB8AC3E}">
        <p14:creationId xmlns:p14="http://schemas.microsoft.com/office/powerpoint/2010/main" val="2274644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Canonical case: faithful representation</a:t>
            </a:r>
          </a:p>
        </p:txBody>
      </p:sp>
      <p:sp>
        <p:nvSpPr>
          <p:cNvPr id="4" name="Slide Number Placeholder 3"/>
          <p:cNvSpPr>
            <a:spLocks noGrp="1"/>
          </p:cNvSpPr>
          <p:nvPr>
            <p:ph type="sldNum" sz="quarter" idx="10"/>
          </p:nvPr>
        </p:nvSpPr>
        <p:spPr/>
        <p:txBody>
          <a:bodyPr/>
          <a:lstStyle/>
          <a:p>
            <a:fld id="{C14BE98E-A4C6-4206-BB03-22E8467561B8}" type="slidenum">
              <a:rPr lang="en-US" smtClean="0"/>
              <a:pPr/>
              <a:t>6</a:t>
            </a:fld>
            <a:endParaRPr lang="en-US"/>
          </a:p>
        </p:txBody>
      </p:sp>
      <p:cxnSp>
        <p:nvCxnSpPr>
          <p:cNvPr id="9" name="Straight Connector 8"/>
          <p:cNvCxnSpPr/>
          <p:nvPr/>
        </p:nvCxnSpPr>
        <p:spPr bwMode="auto">
          <a:xfrm>
            <a:off x="4495800" y="1676400"/>
            <a:ext cx="0" cy="4953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TextBox 9"/>
          <p:cNvSpPr txBox="1"/>
          <p:nvPr/>
        </p:nvSpPr>
        <p:spPr>
          <a:xfrm>
            <a:off x="1582792" y="2286000"/>
            <a:ext cx="1438214" cy="584775"/>
          </a:xfrm>
          <a:prstGeom prst="rect">
            <a:avLst/>
          </a:prstGeom>
          <a:noFill/>
        </p:spPr>
        <p:txBody>
          <a:bodyPr wrap="none" rtlCol="0">
            <a:spAutoFit/>
          </a:bodyPr>
          <a:lstStyle/>
          <a:p>
            <a:r>
              <a:rPr lang="en-US" dirty="0">
                <a:solidFill>
                  <a:srgbClr val="FFFF00"/>
                </a:solidFill>
              </a:rPr>
              <a:t>Reality</a:t>
            </a:r>
          </a:p>
        </p:txBody>
      </p:sp>
      <p:sp>
        <p:nvSpPr>
          <p:cNvPr id="11" name="TextBox 10"/>
          <p:cNvSpPr txBox="1"/>
          <p:nvPr/>
        </p:nvSpPr>
        <p:spPr>
          <a:xfrm>
            <a:off x="5384974" y="2286000"/>
            <a:ext cx="2844626" cy="584775"/>
          </a:xfrm>
          <a:prstGeom prst="rect">
            <a:avLst/>
          </a:prstGeom>
          <a:noFill/>
        </p:spPr>
        <p:txBody>
          <a:bodyPr wrap="none" rtlCol="0">
            <a:spAutoFit/>
          </a:bodyPr>
          <a:lstStyle/>
          <a:p>
            <a:r>
              <a:rPr lang="en-US" dirty="0">
                <a:solidFill>
                  <a:srgbClr val="FFFF00"/>
                </a:solidFill>
              </a:rPr>
              <a:t>Representation</a:t>
            </a:r>
          </a:p>
        </p:txBody>
      </p:sp>
      <p:sp>
        <p:nvSpPr>
          <p:cNvPr id="2" name="TextBox 1"/>
          <p:cNvSpPr txBox="1"/>
          <p:nvPr/>
        </p:nvSpPr>
        <p:spPr>
          <a:xfrm>
            <a:off x="6058428" y="2980372"/>
            <a:ext cx="1827743" cy="3539430"/>
          </a:xfrm>
          <a:prstGeom prst="rect">
            <a:avLst/>
          </a:prstGeom>
          <a:noFill/>
        </p:spPr>
        <p:txBody>
          <a:bodyPr wrap="none" rtlCol="0">
            <a:spAutoFit/>
          </a:bodyPr>
          <a:lstStyle/>
          <a:p>
            <a:r>
              <a:rPr lang="en-US" b="0" dirty="0">
                <a:solidFill>
                  <a:schemeClr val="bg1"/>
                </a:solidFill>
              </a:rPr>
              <a:t>‘Earth’</a:t>
            </a:r>
          </a:p>
          <a:p>
            <a:endParaRPr lang="en-US" b="0" dirty="0">
              <a:solidFill>
                <a:schemeClr val="bg1"/>
              </a:solidFill>
            </a:endParaRPr>
          </a:p>
          <a:p>
            <a:r>
              <a:rPr lang="en-US" b="0" dirty="0">
                <a:solidFill>
                  <a:schemeClr val="bg1"/>
                </a:solidFill>
              </a:rPr>
              <a:t>‘</a:t>
            </a:r>
            <a:r>
              <a:rPr lang="en-US" b="0" dirty="0" err="1">
                <a:solidFill>
                  <a:schemeClr val="bg1"/>
                </a:solidFill>
              </a:rPr>
              <a:t>Aarde</a:t>
            </a:r>
            <a:r>
              <a:rPr lang="en-US" b="0" dirty="0">
                <a:solidFill>
                  <a:schemeClr val="bg1"/>
                </a:solidFill>
              </a:rPr>
              <a:t>’</a:t>
            </a:r>
          </a:p>
          <a:p>
            <a:endParaRPr lang="en-US" b="0" dirty="0">
              <a:solidFill>
                <a:schemeClr val="bg1"/>
              </a:solidFill>
            </a:endParaRPr>
          </a:p>
          <a:p>
            <a:r>
              <a:rPr lang="en-US" b="0" dirty="0">
                <a:solidFill>
                  <a:schemeClr val="bg1"/>
                </a:solidFill>
              </a:rPr>
              <a:t>‘La Terre’</a:t>
            </a:r>
          </a:p>
          <a:p>
            <a:endParaRPr lang="en-US" b="0" dirty="0">
              <a:solidFill>
                <a:schemeClr val="bg1"/>
              </a:solidFill>
            </a:endParaRPr>
          </a:p>
          <a:p>
            <a:r>
              <a:rPr lang="en-US" b="0" dirty="0">
                <a:solidFill>
                  <a:schemeClr val="bg1"/>
                </a:solidFill>
              </a:rPr>
              <a:t>…</a:t>
            </a:r>
          </a:p>
        </p:txBody>
      </p:sp>
      <p:pic>
        <p:nvPicPr>
          <p:cNvPr id="12" name="Picture 4" descr="glo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6369" y="30861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a:endCxn id="12" idx="3"/>
          </p:cNvCxnSpPr>
          <p:nvPr/>
        </p:nvCxnSpPr>
        <p:spPr bwMode="auto">
          <a:xfrm flipH="1">
            <a:off x="3444769" y="3352800"/>
            <a:ext cx="2613659" cy="952500"/>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13" name="Straight Arrow Connector 12"/>
          <p:cNvCxnSpPr>
            <a:endCxn id="12" idx="3"/>
          </p:cNvCxnSpPr>
          <p:nvPr/>
        </p:nvCxnSpPr>
        <p:spPr bwMode="auto">
          <a:xfrm flipH="1">
            <a:off x="3444769" y="4280475"/>
            <a:ext cx="2613659" cy="24825"/>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cxnSp>
        <p:nvCxnSpPr>
          <p:cNvPr id="16" name="Straight Arrow Connector 15"/>
          <p:cNvCxnSpPr>
            <a:endCxn id="12" idx="3"/>
          </p:cNvCxnSpPr>
          <p:nvPr/>
        </p:nvCxnSpPr>
        <p:spPr bwMode="auto">
          <a:xfrm flipH="1" flipV="1">
            <a:off x="3444769" y="4305300"/>
            <a:ext cx="2616941" cy="941070"/>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sp>
        <p:nvSpPr>
          <p:cNvPr id="18" name="TextBox 17"/>
          <p:cNvSpPr txBox="1"/>
          <p:nvPr/>
        </p:nvSpPr>
        <p:spPr>
          <a:xfrm>
            <a:off x="3503024" y="4923215"/>
            <a:ext cx="2098203" cy="1569660"/>
          </a:xfrm>
          <a:prstGeom prst="rect">
            <a:avLst/>
          </a:prstGeom>
          <a:noFill/>
        </p:spPr>
        <p:txBody>
          <a:bodyPr wrap="none" rtlCol="0">
            <a:spAutoFit/>
          </a:bodyPr>
          <a:lstStyle/>
          <a:p>
            <a:r>
              <a:rPr lang="en-US" dirty="0">
                <a:solidFill>
                  <a:srgbClr val="FFC000"/>
                </a:solidFill>
              </a:rPr>
              <a:t>denotes</a:t>
            </a:r>
          </a:p>
          <a:p>
            <a:r>
              <a:rPr lang="en-US" dirty="0">
                <a:solidFill>
                  <a:srgbClr val="FFC000"/>
                </a:solidFill>
              </a:rPr>
              <a:t>means</a:t>
            </a:r>
          </a:p>
          <a:p>
            <a:r>
              <a:rPr lang="en-US" dirty="0">
                <a:solidFill>
                  <a:srgbClr val="FFC000"/>
                </a:solidFill>
              </a:rPr>
              <a:t>represents </a:t>
            </a:r>
          </a:p>
        </p:txBody>
      </p:sp>
      <p:sp>
        <p:nvSpPr>
          <p:cNvPr id="14" name="Content Placeholder 13">
            <a:extLst>
              <a:ext uri="{FF2B5EF4-FFF2-40B4-BE49-F238E27FC236}">
                <a16:creationId xmlns:a16="http://schemas.microsoft.com/office/drawing/2014/main" id="{7A6D736F-AA12-4F0B-AF73-57EC8E32536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97687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Delusions, fantasies, imaginations, …</a:t>
            </a:r>
          </a:p>
        </p:txBody>
      </p:sp>
      <p:sp>
        <p:nvSpPr>
          <p:cNvPr id="4" name="Slide Number Placeholder 3"/>
          <p:cNvSpPr>
            <a:spLocks noGrp="1"/>
          </p:cNvSpPr>
          <p:nvPr>
            <p:ph type="sldNum" sz="quarter" idx="10"/>
          </p:nvPr>
        </p:nvSpPr>
        <p:spPr/>
        <p:txBody>
          <a:bodyPr/>
          <a:lstStyle/>
          <a:p>
            <a:fld id="{C14BE98E-A4C6-4206-BB03-22E8467561B8}" type="slidenum">
              <a:rPr lang="en-US" smtClean="0"/>
              <a:pPr/>
              <a:t>7</a:t>
            </a:fld>
            <a:endParaRPr lang="en-US"/>
          </a:p>
        </p:txBody>
      </p:sp>
      <p:cxnSp>
        <p:nvCxnSpPr>
          <p:cNvPr id="9" name="Straight Connector 8"/>
          <p:cNvCxnSpPr/>
          <p:nvPr/>
        </p:nvCxnSpPr>
        <p:spPr bwMode="auto">
          <a:xfrm>
            <a:off x="4495800" y="1676400"/>
            <a:ext cx="0" cy="4953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TextBox 9"/>
          <p:cNvSpPr txBox="1"/>
          <p:nvPr/>
        </p:nvSpPr>
        <p:spPr>
          <a:xfrm>
            <a:off x="1582792" y="2286000"/>
            <a:ext cx="1438214" cy="584775"/>
          </a:xfrm>
          <a:prstGeom prst="rect">
            <a:avLst/>
          </a:prstGeom>
          <a:noFill/>
        </p:spPr>
        <p:txBody>
          <a:bodyPr wrap="none" rtlCol="0">
            <a:spAutoFit/>
          </a:bodyPr>
          <a:lstStyle/>
          <a:p>
            <a:r>
              <a:rPr lang="en-US" dirty="0">
                <a:solidFill>
                  <a:srgbClr val="FFFF00"/>
                </a:solidFill>
              </a:rPr>
              <a:t>Reality</a:t>
            </a:r>
          </a:p>
        </p:txBody>
      </p:sp>
      <p:sp>
        <p:nvSpPr>
          <p:cNvPr id="11" name="TextBox 10"/>
          <p:cNvSpPr txBox="1"/>
          <p:nvPr/>
        </p:nvSpPr>
        <p:spPr>
          <a:xfrm>
            <a:off x="5384974" y="2286000"/>
            <a:ext cx="2844626" cy="584775"/>
          </a:xfrm>
          <a:prstGeom prst="rect">
            <a:avLst/>
          </a:prstGeom>
          <a:noFill/>
        </p:spPr>
        <p:txBody>
          <a:bodyPr wrap="none" rtlCol="0">
            <a:spAutoFit/>
          </a:bodyPr>
          <a:lstStyle/>
          <a:p>
            <a:r>
              <a:rPr lang="en-US" dirty="0">
                <a:solidFill>
                  <a:srgbClr val="FFFF00"/>
                </a:solidFill>
              </a:rPr>
              <a:t>Representation</a:t>
            </a:r>
          </a:p>
        </p:txBody>
      </p:sp>
      <p:sp>
        <p:nvSpPr>
          <p:cNvPr id="2" name="TextBox 1"/>
          <p:cNvSpPr txBox="1"/>
          <p:nvPr/>
        </p:nvSpPr>
        <p:spPr>
          <a:xfrm>
            <a:off x="6116936" y="2980372"/>
            <a:ext cx="1710726" cy="3046988"/>
          </a:xfrm>
          <a:prstGeom prst="rect">
            <a:avLst/>
          </a:prstGeom>
          <a:noFill/>
        </p:spPr>
        <p:txBody>
          <a:bodyPr wrap="none" rtlCol="0">
            <a:spAutoFit/>
          </a:bodyPr>
          <a:lstStyle/>
          <a:p>
            <a:endParaRPr lang="en-US" b="0" dirty="0">
              <a:solidFill>
                <a:schemeClr val="bg1"/>
              </a:solidFill>
            </a:endParaRPr>
          </a:p>
          <a:p>
            <a:endParaRPr lang="en-US" b="0" dirty="0">
              <a:solidFill>
                <a:schemeClr val="bg1"/>
              </a:solidFill>
            </a:endParaRPr>
          </a:p>
          <a:p>
            <a:r>
              <a:rPr lang="en-US" b="0" dirty="0">
                <a:solidFill>
                  <a:schemeClr val="bg1"/>
                </a:solidFill>
              </a:rPr>
              <a:t>‘unicorn’</a:t>
            </a:r>
          </a:p>
          <a:p>
            <a:endParaRPr lang="en-US" b="0" dirty="0">
              <a:solidFill>
                <a:schemeClr val="bg1"/>
              </a:solidFill>
            </a:endParaRPr>
          </a:p>
          <a:p>
            <a:endParaRPr lang="en-US" b="0" dirty="0">
              <a:solidFill>
                <a:schemeClr val="bg1"/>
              </a:solidFill>
            </a:endParaRPr>
          </a:p>
          <a:p>
            <a:endParaRPr lang="en-US" b="0" dirty="0">
              <a:solidFill>
                <a:schemeClr val="bg1"/>
              </a:solidFill>
            </a:endParaRPr>
          </a:p>
        </p:txBody>
      </p:sp>
      <p:cxnSp>
        <p:nvCxnSpPr>
          <p:cNvPr id="12" name="Straight Arrow Connector 11"/>
          <p:cNvCxnSpPr/>
          <p:nvPr/>
        </p:nvCxnSpPr>
        <p:spPr bwMode="auto">
          <a:xfrm flipH="1">
            <a:off x="3444769" y="4280475"/>
            <a:ext cx="2613659" cy="24825"/>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grpSp>
        <p:nvGrpSpPr>
          <p:cNvPr id="19" name="Group 18"/>
          <p:cNvGrpSpPr/>
          <p:nvPr/>
        </p:nvGrpSpPr>
        <p:grpSpPr>
          <a:xfrm>
            <a:off x="4123504" y="3937575"/>
            <a:ext cx="744592" cy="685800"/>
            <a:chOff x="838200" y="4724400"/>
            <a:chExt cx="1676400" cy="1676400"/>
          </a:xfrm>
        </p:grpSpPr>
        <p:cxnSp>
          <p:nvCxnSpPr>
            <p:cNvPr id="8" name="Straight Connector 7"/>
            <p:cNvCxnSpPr/>
            <p:nvPr/>
          </p:nvCxnSpPr>
          <p:spPr bwMode="auto">
            <a:xfrm flipH="1">
              <a:off x="838200" y="4724400"/>
              <a:ext cx="1676400" cy="1676400"/>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13" name="Straight Connector 12"/>
            <p:cNvCxnSpPr/>
            <p:nvPr/>
          </p:nvCxnSpPr>
          <p:spPr bwMode="auto">
            <a:xfrm>
              <a:off x="838200" y="4724400"/>
              <a:ext cx="1676400" cy="1676400"/>
            </a:xfrm>
            <a:prstGeom prst="line">
              <a:avLst/>
            </a:prstGeom>
            <a:solidFill>
              <a:schemeClr val="accent1"/>
            </a:solidFill>
            <a:ln w="76200" cap="flat" cmpd="sng" algn="ctr">
              <a:solidFill>
                <a:srgbClr val="FF0000"/>
              </a:solidFill>
              <a:prstDash val="solid"/>
              <a:round/>
              <a:headEnd type="none" w="med" len="med"/>
              <a:tailEnd type="none" w="med" len="med"/>
            </a:ln>
            <a:effectLst/>
          </p:spPr>
        </p:cxnSp>
      </p:grpSp>
      <p:sp>
        <p:nvSpPr>
          <p:cNvPr id="14" name="Content Placeholder 13">
            <a:extLst>
              <a:ext uri="{FF2B5EF4-FFF2-40B4-BE49-F238E27FC236}">
                <a16:creationId xmlns:a16="http://schemas.microsoft.com/office/drawing/2014/main" id="{4293C245-E929-4684-A1BC-9804BAE6462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60168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Delusions, fantasies, imaginations, …</a:t>
            </a:r>
          </a:p>
        </p:txBody>
      </p:sp>
      <p:sp>
        <p:nvSpPr>
          <p:cNvPr id="4" name="Slide Number Placeholder 3"/>
          <p:cNvSpPr>
            <a:spLocks noGrp="1"/>
          </p:cNvSpPr>
          <p:nvPr>
            <p:ph type="sldNum" sz="quarter" idx="10"/>
          </p:nvPr>
        </p:nvSpPr>
        <p:spPr/>
        <p:txBody>
          <a:bodyPr/>
          <a:lstStyle/>
          <a:p>
            <a:fld id="{C14BE98E-A4C6-4206-BB03-22E8467561B8}" type="slidenum">
              <a:rPr lang="en-US" smtClean="0"/>
              <a:pPr/>
              <a:t>8</a:t>
            </a:fld>
            <a:endParaRPr lang="en-US"/>
          </a:p>
        </p:txBody>
      </p:sp>
      <p:cxnSp>
        <p:nvCxnSpPr>
          <p:cNvPr id="9" name="Straight Connector 8"/>
          <p:cNvCxnSpPr/>
          <p:nvPr/>
        </p:nvCxnSpPr>
        <p:spPr bwMode="auto">
          <a:xfrm>
            <a:off x="4495800" y="1676400"/>
            <a:ext cx="0" cy="4953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TextBox 9"/>
          <p:cNvSpPr txBox="1"/>
          <p:nvPr/>
        </p:nvSpPr>
        <p:spPr>
          <a:xfrm>
            <a:off x="1582792" y="2286000"/>
            <a:ext cx="1438214" cy="584775"/>
          </a:xfrm>
          <a:prstGeom prst="rect">
            <a:avLst/>
          </a:prstGeom>
          <a:noFill/>
        </p:spPr>
        <p:txBody>
          <a:bodyPr wrap="none" rtlCol="0">
            <a:spAutoFit/>
          </a:bodyPr>
          <a:lstStyle/>
          <a:p>
            <a:r>
              <a:rPr lang="en-US" dirty="0">
                <a:solidFill>
                  <a:srgbClr val="FFFF00"/>
                </a:solidFill>
              </a:rPr>
              <a:t>Reality</a:t>
            </a:r>
          </a:p>
        </p:txBody>
      </p:sp>
      <p:sp>
        <p:nvSpPr>
          <p:cNvPr id="11" name="TextBox 10"/>
          <p:cNvSpPr txBox="1"/>
          <p:nvPr/>
        </p:nvSpPr>
        <p:spPr>
          <a:xfrm>
            <a:off x="5384974" y="2286000"/>
            <a:ext cx="2844626" cy="584775"/>
          </a:xfrm>
          <a:prstGeom prst="rect">
            <a:avLst/>
          </a:prstGeom>
          <a:noFill/>
        </p:spPr>
        <p:txBody>
          <a:bodyPr wrap="none" rtlCol="0">
            <a:spAutoFit/>
          </a:bodyPr>
          <a:lstStyle/>
          <a:p>
            <a:r>
              <a:rPr lang="en-US" dirty="0">
                <a:solidFill>
                  <a:srgbClr val="FFFF00"/>
                </a:solidFill>
              </a:rPr>
              <a:t>Representation</a:t>
            </a:r>
          </a:p>
        </p:txBody>
      </p:sp>
      <p:sp>
        <p:nvSpPr>
          <p:cNvPr id="2" name="TextBox 1"/>
          <p:cNvSpPr txBox="1"/>
          <p:nvPr/>
        </p:nvSpPr>
        <p:spPr>
          <a:xfrm>
            <a:off x="6116936" y="2980372"/>
            <a:ext cx="1710726" cy="3046988"/>
          </a:xfrm>
          <a:prstGeom prst="rect">
            <a:avLst/>
          </a:prstGeom>
          <a:noFill/>
        </p:spPr>
        <p:txBody>
          <a:bodyPr wrap="none" rtlCol="0">
            <a:spAutoFit/>
          </a:bodyPr>
          <a:lstStyle/>
          <a:p>
            <a:endParaRPr lang="en-US" b="0" dirty="0">
              <a:solidFill>
                <a:schemeClr val="bg1"/>
              </a:solidFill>
            </a:endParaRPr>
          </a:p>
          <a:p>
            <a:endParaRPr lang="en-US" b="0" dirty="0">
              <a:solidFill>
                <a:schemeClr val="bg1"/>
              </a:solidFill>
            </a:endParaRPr>
          </a:p>
          <a:p>
            <a:r>
              <a:rPr lang="en-US" b="0" dirty="0">
                <a:solidFill>
                  <a:schemeClr val="bg1"/>
                </a:solidFill>
              </a:rPr>
              <a:t>‘unicorn’</a:t>
            </a:r>
          </a:p>
          <a:p>
            <a:endParaRPr lang="en-US" b="0" dirty="0">
              <a:solidFill>
                <a:schemeClr val="bg1"/>
              </a:solidFill>
            </a:endParaRPr>
          </a:p>
          <a:p>
            <a:endParaRPr lang="en-US" b="0" dirty="0">
              <a:solidFill>
                <a:schemeClr val="bg1"/>
              </a:solidFill>
            </a:endParaRPr>
          </a:p>
          <a:p>
            <a:endParaRPr lang="en-US" b="0" dirty="0">
              <a:solidFill>
                <a:schemeClr val="bg1"/>
              </a:solidFill>
            </a:endParaRPr>
          </a:p>
        </p:txBody>
      </p:sp>
      <p:cxnSp>
        <p:nvCxnSpPr>
          <p:cNvPr id="12" name="Straight Arrow Connector 11"/>
          <p:cNvCxnSpPr/>
          <p:nvPr/>
        </p:nvCxnSpPr>
        <p:spPr bwMode="auto">
          <a:xfrm flipH="1">
            <a:off x="3444769" y="4280475"/>
            <a:ext cx="2613659" cy="24825"/>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grpSp>
        <p:nvGrpSpPr>
          <p:cNvPr id="19" name="Group 18"/>
          <p:cNvGrpSpPr/>
          <p:nvPr/>
        </p:nvGrpSpPr>
        <p:grpSpPr>
          <a:xfrm>
            <a:off x="4123504" y="3937575"/>
            <a:ext cx="744592" cy="685800"/>
            <a:chOff x="838200" y="4724400"/>
            <a:chExt cx="1676400" cy="1676400"/>
          </a:xfrm>
        </p:grpSpPr>
        <p:cxnSp>
          <p:nvCxnSpPr>
            <p:cNvPr id="8" name="Straight Connector 7"/>
            <p:cNvCxnSpPr/>
            <p:nvPr/>
          </p:nvCxnSpPr>
          <p:spPr bwMode="auto">
            <a:xfrm flipH="1">
              <a:off x="838200" y="4724400"/>
              <a:ext cx="1676400" cy="1676400"/>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13" name="Straight Connector 12"/>
            <p:cNvCxnSpPr/>
            <p:nvPr/>
          </p:nvCxnSpPr>
          <p:spPr bwMode="auto">
            <a:xfrm>
              <a:off x="838200" y="4724400"/>
              <a:ext cx="1676400" cy="1676400"/>
            </a:xfrm>
            <a:prstGeom prst="line">
              <a:avLst/>
            </a:prstGeom>
            <a:solidFill>
              <a:schemeClr val="accent1"/>
            </a:solidFill>
            <a:ln w="76200" cap="flat" cmpd="sng" algn="ctr">
              <a:solidFill>
                <a:srgbClr val="FF0000"/>
              </a:solidFill>
              <a:prstDash val="solid"/>
              <a:round/>
              <a:headEnd type="none" w="med" len="med"/>
              <a:tailEnd type="none" w="med" len="med"/>
            </a:ln>
            <a:effectLst/>
          </p:spPr>
        </p:cxnSp>
      </p:gr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1842" y="3227516"/>
            <a:ext cx="1967706" cy="2552700"/>
          </a:xfrm>
          <a:prstGeom prst="rect">
            <a:avLst/>
          </a:prstGeom>
        </p:spPr>
      </p:pic>
      <p:sp>
        <p:nvSpPr>
          <p:cNvPr id="15" name="Content Placeholder 14">
            <a:extLst>
              <a:ext uri="{FF2B5EF4-FFF2-40B4-BE49-F238E27FC236}">
                <a16:creationId xmlns:a16="http://schemas.microsoft.com/office/drawing/2014/main" id="{211DB1C8-EAA5-4F90-A6ED-C1426462658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49052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Delusions, fantasies, imaginations, …</a:t>
            </a:r>
          </a:p>
        </p:txBody>
      </p:sp>
      <p:sp>
        <p:nvSpPr>
          <p:cNvPr id="4" name="Slide Number Placeholder 3"/>
          <p:cNvSpPr>
            <a:spLocks noGrp="1"/>
          </p:cNvSpPr>
          <p:nvPr>
            <p:ph type="sldNum" sz="quarter" idx="10"/>
          </p:nvPr>
        </p:nvSpPr>
        <p:spPr/>
        <p:txBody>
          <a:bodyPr/>
          <a:lstStyle/>
          <a:p>
            <a:fld id="{C14BE98E-A4C6-4206-BB03-22E8467561B8}" type="slidenum">
              <a:rPr lang="en-US" smtClean="0"/>
              <a:pPr/>
              <a:t>9</a:t>
            </a:fld>
            <a:endParaRPr lang="en-US"/>
          </a:p>
        </p:txBody>
      </p:sp>
      <p:sp>
        <p:nvSpPr>
          <p:cNvPr id="7" name="Content Placeholder 5"/>
          <p:cNvSpPr txBox="1">
            <a:spLocks/>
          </p:cNvSpPr>
          <p:nvPr/>
        </p:nvSpPr>
        <p:spPr>
          <a:xfrm>
            <a:off x="4800600" y="1676400"/>
            <a:ext cx="4343400" cy="495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lgn="ctr"/>
            <a:r>
              <a:rPr lang="en-US" u="sng" kern="0" dirty="0"/>
              <a:t>Terminology</a:t>
            </a:r>
          </a:p>
          <a:p>
            <a:endParaRPr lang="en-US" kern="0" dirty="0"/>
          </a:p>
          <a:p>
            <a:pPr marL="0" indent="0"/>
            <a:endParaRPr lang="en-US" kern="0" dirty="0"/>
          </a:p>
          <a:p>
            <a:pPr marL="0" indent="0"/>
            <a:endParaRPr lang="en-US" kern="0" dirty="0"/>
          </a:p>
          <a:p>
            <a:pPr marL="0" indent="0"/>
            <a:endParaRPr lang="en-US" kern="0" dirty="0"/>
          </a:p>
          <a:p>
            <a:pPr marL="0" indent="0"/>
            <a:endParaRPr lang="en-US" kern="0" dirty="0"/>
          </a:p>
          <a:p>
            <a:pPr marL="0" indent="0"/>
            <a:endParaRPr lang="en-US" sz="1600" kern="0" dirty="0"/>
          </a:p>
          <a:p>
            <a:endParaRPr lang="en-US" kern="0" dirty="0"/>
          </a:p>
        </p:txBody>
      </p:sp>
      <p:cxnSp>
        <p:nvCxnSpPr>
          <p:cNvPr id="9" name="Straight Connector 8"/>
          <p:cNvCxnSpPr/>
          <p:nvPr/>
        </p:nvCxnSpPr>
        <p:spPr bwMode="auto">
          <a:xfrm>
            <a:off x="4495800" y="1676400"/>
            <a:ext cx="0" cy="49530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0" name="TextBox 9"/>
          <p:cNvSpPr txBox="1"/>
          <p:nvPr/>
        </p:nvSpPr>
        <p:spPr>
          <a:xfrm>
            <a:off x="1582792" y="2286000"/>
            <a:ext cx="1438214" cy="584775"/>
          </a:xfrm>
          <a:prstGeom prst="rect">
            <a:avLst/>
          </a:prstGeom>
          <a:noFill/>
        </p:spPr>
        <p:txBody>
          <a:bodyPr wrap="none" rtlCol="0">
            <a:spAutoFit/>
          </a:bodyPr>
          <a:lstStyle/>
          <a:p>
            <a:r>
              <a:rPr lang="en-US" dirty="0">
                <a:solidFill>
                  <a:srgbClr val="FFFF00"/>
                </a:solidFill>
              </a:rPr>
              <a:t>Reality</a:t>
            </a:r>
          </a:p>
        </p:txBody>
      </p:sp>
      <p:sp>
        <p:nvSpPr>
          <p:cNvPr id="11" name="TextBox 10"/>
          <p:cNvSpPr txBox="1"/>
          <p:nvPr/>
        </p:nvSpPr>
        <p:spPr>
          <a:xfrm>
            <a:off x="5384974" y="2286000"/>
            <a:ext cx="2844626" cy="584775"/>
          </a:xfrm>
          <a:prstGeom prst="rect">
            <a:avLst/>
          </a:prstGeom>
          <a:noFill/>
        </p:spPr>
        <p:txBody>
          <a:bodyPr wrap="none" rtlCol="0">
            <a:spAutoFit/>
          </a:bodyPr>
          <a:lstStyle/>
          <a:p>
            <a:r>
              <a:rPr lang="en-US" dirty="0">
                <a:solidFill>
                  <a:srgbClr val="FFFF00"/>
                </a:solidFill>
              </a:rPr>
              <a:t>Representation</a:t>
            </a:r>
          </a:p>
        </p:txBody>
      </p:sp>
      <p:sp>
        <p:nvSpPr>
          <p:cNvPr id="2" name="TextBox 1"/>
          <p:cNvSpPr txBox="1"/>
          <p:nvPr/>
        </p:nvSpPr>
        <p:spPr>
          <a:xfrm>
            <a:off x="6116937" y="2980372"/>
            <a:ext cx="1710725" cy="3908762"/>
          </a:xfrm>
          <a:prstGeom prst="rect">
            <a:avLst/>
          </a:prstGeom>
          <a:noFill/>
        </p:spPr>
        <p:txBody>
          <a:bodyPr wrap="none" rtlCol="0">
            <a:spAutoFit/>
          </a:bodyPr>
          <a:lstStyle/>
          <a:p>
            <a:endParaRPr lang="en-US" b="0" dirty="0">
              <a:solidFill>
                <a:schemeClr val="bg1"/>
              </a:solidFill>
            </a:endParaRPr>
          </a:p>
          <a:p>
            <a:endParaRPr lang="en-US" b="0" dirty="0">
              <a:solidFill>
                <a:schemeClr val="bg1"/>
              </a:solidFill>
            </a:endParaRPr>
          </a:p>
          <a:p>
            <a:r>
              <a:rPr lang="en-US" b="0" dirty="0">
                <a:solidFill>
                  <a:schemeClr val="bg1"/>
                </a:solidFill>
              </a:rPr>
              <a:t>‘unicorn’</a:t>
            </a:r>
          </a:p>
          <a:p>
            <a:endParaRPr lang="en-US" b="0" dirty="0">
              <a:solidFill>
                <a:schemeClr val="bg1"/>
              </a:solidFill>
            </a:endParaRPr>
          </a:p>
          <a:p>
            <a:r>
              <a:rPr lang="en-US" sz="2400" b="0" u="sng" kern="0" dirty="0">
                <a:solidFill>
                  <a:schemeClr val="bg1"/>
                </a:solidFill>
                <a:latin typeface="Trebuchet MS" panose="020B0603020202020204" pitchFamily="34" charset="0"/>
              </a:rPr>
              <a:t>Graphics</a:t>
            </a:r>
          </a:p>
          <a:p>
            <a:endParaRPr lang="en-US" b="0" dirty="0">
              <a:solidFill>
                <a:schemeClr val="bg1"/>
              </a:solidFill>
            </a:endParaRPr>
          </a:p>
          <a:p>
            <a:endParaRPr lang="en-US" b="0" dirty="0">
              <a:solidFill>
                <a:schemeClr val="bg1"/>
              </a:solidFill>
            </a:endParaRPr>
          </a:p>
          <a:p>
            <a:endParaRPr lang="en-US" b="0" dirty="0">
              <a:solidFill>
                <a:schemeClr val="bg1"/>
              </a:solidFill>
            </a:endParaRPr>
          </a:p>
        </p:txBody>
      </p:sp>
      <p:cxnSp>
        <p:nvCxnSpPr>
          <p:cNvPr id="12" name="Straight Arrow Connector 11"/>
          <p:cNvCxnSpPr/>
          <p:nvPr/>
        </p:nvCxnSpPr>
        <p:spPr bwMode="auto">
          <a:xfrm flipH="1">
            <a:off x="3444769" y="4280475"/>
            <a:ext cx="2613659" cy="24825"/>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grpSp>
        <p:nvGrpSpPr>
          <p:cNvPr id="19" name="Group 18"/>
          <p:cNvGrpSpPr/>
          <p:nvPr/>
        </p:nvGrpSpPr>
        <p:grpSpPr>
          <a:xfrm>
            <a:off x="4123504" y="3937575"/>
            <a:ext cx="744592" cy="685800"/>
            <a:chOff x="838200" y="4724400"/>
            <a:chExt cx="1676400" cy="1676400"/>
          </a:xfrm>
        </p:grpSpPr>
        <p:cxnSp>
          <p:nvCxnSpPr>
            <p:cNvPr id="8" name="Straight Connector 7"/>
            <p:cNvCxnSpPr/>
            <p:nvPr/>
          </p:nvCxnSpPr>
          <p:spPr bwMode="auto">
            <a:xfrm flipH="1">
              <a:off x="838200" y="4724400"/>
              <a:ext cx="1676400" cy="1676400"/>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13" name="Straight Connector 12"/>
            <p:cNvCxnSpPr/>
            <p:nvPr/>
          </p:nvCxnSpPr>
          <p:spPr bwMode="auto">
            <a:xfrm>
              <a:off x="838200" y="4724400"/>
              <a:ext cx="1676400" cy="1676400"/>
            </a:xfrm>
            <a:prstGeom prst="line">
              <a:avLst/>
            </a:prstGeom>
            <a:solidFill>
              <a:schemeClr val="accent1"/>
            </a:solidFill>
            <a:ln w="76200" cap="flat" cmpd="sng" algn="ctr">
              <a:solidFill>
                <a:srgbClr val="FF0000"/>
              </a:solidFill>
              <a:prstDash val="solid"/>
              <a:round/>
              <a:headEnd type="none" w="med" len="med"/>
              <a:tailEnd type="none" w="med" len="med"/>
            </a:ln>
            <a:effectLst/>
          </p:spPr>
        </p:cxnSp>
      </p:gr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8232" y="5486400"/>
            <a:ext cx="1168134" cy="1295400"/>
          </a:xfrm>
          <a:prstGeom prst="rect">
            <a:avLst/>
          </a:prstGeom>
        </p:spPr>
      </p:pic>
      <p:cxnSp>
        <p:nvCxnSpPr>
          <p:cNvPr id="15" name="Straight Arrow Connector 14"/>
          <p:cNvCxnSpPr/>
          <p:nvPr/>
        </p:nvCxnSpPr>
        <p:spPr bwMode="auto">
          <a:xfrm flipH="1">
            <a:off x="3451860" y="6057900"/>
            <a:ext cx="2613659" cy="24825"/>
          </a:xfrm>
          <a:prstGeom prst="straightConnector1">
            <a:avLst/>
          </a:prstGeom>
          <a:solidFill>
            <a:schemeClr val="accent1"/>
          </a:solidFill>
          <a:ln w="57150" cap="flat" cmpd="sng" algn="ctr">
            <a:solidFill>
              <a:srgbClr val="FFC000"/>
            </a:solidFill>
            <a:prstDash val="solid"/>
            <a:round/>
            <a:headEnd type="none" w="med" len="med"/>
            <a:tailEnd type="triangle"/>
          </a:ln>
          <a:effectLst/>
        </p:spPr>
      </p:cxnSp>
      <p:grpSp>
        <p:nvGrpSpPr>
          <p:cNvPr id="16" name="Group 15"/>
          <p:cNvGrpSpPr/>
          <p:nvPr/>
        </p:nvGrpSpPr>
        <p:grpSpPr>
          <a:xfrm>
            <a:off x="4130595" y="5715000"/>
            <a:ext cx="744592" cy="685800"/>
            <a:chOff x="838200" y="4724400"/>
            <a:chExt cx="1676400" cy="1676400"/>
          </a:xfrm>
        </p:grpSpPr>
        <p:cxnSp>
          <p:nvCxnSpPr>
            <p:cNvPr id="17" name="Straight Connector 16"/>
            <p:cNvCxnSpPr/>
            <p:nvPr/>
          </p:nvCxnSpPr>
          <p:spPr bwMode="auto">
            <a:xfrm flipH="1">
              <a:off x="838200" y="4724400"/>
              <a:ext cx="1676400" cy="1676400"/>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18" name="Straight Connector 17"/>
            <p:cNvCxnSpPr/>
            <p:nvPr/>
          </p:nvCxnSpPr>
          <p:spPr bwMode="auto">
            <a:xfrm>
              <a:off x="838200" y="4724400"/>
              <a:ext cx="1676400" cy="1676400"/>
            </a:xfrm>
            <a:prstGeom prst="line">
              <a:avLst/>
            </a:prstGeom>
            <a:solidFill>
              <a:schemeClr val="accent1"/>
            </a:solidFill>
            <a:ln w="76200" cap="flat" cmpd="sng" algn="ctr">
              <a:solidFill>
                <a:srgbClr val="FF0000"/>
              </a:solidFill>
              <a:prstDash val="solid"/>
              <a:round/>
              <a:headEnd type="none" w="med" len="med"/>
              <a:tailEnd type="none" w="med" len="med"/>
            </a:ln>
            <a:effectLst/>
          </p:spPr>
        </p:cxnSp>
      </p:grpSp>
      <p:sp>
        <p:nvSpPr>
          <p:cNvPr id="21" name="Oval 20"/>
          <p:cNvSpPr/>
          <p:nvPr/>
        </p:nvSpPr>
        <p:spPr bwMode="auto">
          <a:xfrm>
            <a:off x="7913370" y="1797666"/>
            <a:ext cx="228600" cy="2286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2" name="Oval 21"/>
          <p:cNvSpPr/>
          <p:nvPr/>
        </p:nvSpPr>
        <p:spPr bwMode="auto">
          <a:xfrm>
            <a:off x="7650480" y="5105400"/>
            <a:ext cx="228600" cy="2286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4" name="Elbow Connector 23"/>
          <p:cNvCxnSpPr>
            <a:stCxn id="21" idx="6"/>
            <a:endCxn id="22" idx="6"/>
          </p:cNvCxnSpPr>
          <p:nvPr/>
        </p:nvCxnSpPr>
        <p:spPr bwMode="auto">
          <a:xfrm flipH="1">
            <a:off x="7879080" y="1911966"/>
            <a:ext cx="262890" cy="3307734"/>
          </a:xfrm>
          <a:prstGeom prst="bentConnector3">
            <a:avLst>
              <a:gd name="adj1" fmla="val -226087"/>
            </a:avLst>
          </a:prstGeom>
          <a:solidFill>
            <a:schemeClr val="accent1"/>
          </a:solidFill>
          <a:ln w="57150" cap="flat" cmpd="sng" algn="ctr">
            <a:solidFill>
              <a:srgbClr val="A2CCE8"/>
            </a:solidFill>
            <a:prstDash val="solid"/>
            <a:round/>
            <a:headEnd type="triangle" w="med" len="med"/>
            <a:tailEnd type="triangle" w="med" len="med"/>
          </a:ln>
          <a:effectLst/>
        </p:spPr>
      </p:cxnSp>
      <p:sp>
        <p:nvSpPr>
          <p:cNvPr id="20" name="Content Placeholder 19">
            <a:extLst>
              <a:ext uri="{FF2B5EF4-FFF2-40B4-BE49-F238E27FC236}">
                <a16:creationId xmlns:a16="http://schemas.microsoft.com/office/drawing/2014/main" id="{720F925B-B3BA-416B-B9C1-8884A4DA6AB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93902931"/>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35339</TotalTime>
  <Words>2428</Words>
  <Application>Microsoft Office PowerPoint</Application>
  <PresentationFormat>On-screen Show (4:3)</PresentationFormat>
  <Paragraphs>557</Paragraphs>
  <Slides>53</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MS Mincho</vt:lpstr>
      <vt:lpstr>MS Mincho</vt:lpstr>
      <vt:lpstr>ＭＳ Ｐゴシック</vt:lpstr>
      <vt:lpstr>Arial</vt:lpstr>
      <vt:lpstr>Calibri</vt:lpstr>
      <vt:lpstr>Cambria</vt:lpstr>
      <vt:lpstr>Georgia</vt:lpstr>
      <vt:lpstr>Roboto</vt:lpstr>
      <vt:lpstr>Times</vt:lpstr>
      <vt:lpstr>Times New Roman</vt:lpstr>
      <vt:lpstr>Trebuchet MS</vt:lpstr>
      <vt:lpstr>2014-Indianapolis</vt:lpstr>
      <vt:lpstr>‘Disorder’, ‘disease’, ‘illness’, ‘sickness’:  is there a difference?  Lecture in BMI199: What is Biomedical Informatics? Sept 24, 2020 on-line, University at Buffalo</vt:lpstr>
      <vt:lpstr>Data generation and use</vt:lpstr>
      <vt:lpstr>Representation and what it is about</vt:lpstr>
      <vt:lpstr>Two important science- and research- related disciplines</vt:lpstr>
      <vt:lpstr>Two important science- and research- related disciplines</vt:lpstr>
      <vt:lpstr>Canonical case: faithful representation</vt:lpstr>
      <vt:lpstr>Delusions, fantasies, imaginations, …</vt:lpstr>
      <vt:lpstr>Delusions, fantasies, imaginations, …</vt:lpstr>
      <vt:lpstr>Delusions, fantasies, imaginations, …</vt:lpstr>
      <vt:lpstr>Delusions, fantasies, imaginations, …</vt:lpstr>
      <vt:lpstr>Semiotic / semantic triangle (Ogden &amp; Richards, 1923: The meaning of ‘meaning’)</vt:lpstr>
      <vt:lpstr>Prehistoric ‘psychiatry’: drapetomania</vt:lpstr>
      <vt:lpstr>What is the case ?</vt:lpstr>
      <vt:lpstr>What is the case ?</vt:lpstr>
      <vt:lpstr>What is the case ?</vt:lpstr>
      <vt:lpstr>What is the case ?</vt:lpstr>
      <vt:lpstr>What is the case ?</vt:lpstr>
      <vt:lpstr>How can we find out?</vt:lpstr>
      <vt:lpstr>1. Terminological inquiry</vt:lpstr>
      <vt:lpstr>PowerPoint Presentation</vt:lpstr>
      <vt:lpstr>What is the case ?</vt:lpstr>
      <vt:lpstr>PowerPoint Presentation</vt:lpstr>
      <vt:lpstr>What is the case ?</vt:lpstr>
      <vt:lpstr>PowerPoint Presentation</vt:lpstr>
      <vt:lpstr>PowerPoint Presentation</vt:lpstr>
      <vt:lpstr>How often are the words used in Google? (Sept 2019)</vt:lpstr>
      <vt:lpstr>2. Metaphysical inquiry</vt:lpstr>
      <vt:lpstr>2. Metaphysical inquiry</vt:lpstr>
      <vt:lpstr>The objective Bio-Psycho-Social perspective</vt:lpstr>
      <vt:lpstr>The subjective Bio-Psycho-Social perspective</vt:lpstr>
      <vt:lpstr>Overlap in the subjective Bio-Psycho-Social perspective</vt:lpstr>
      <vt:lpstr>3. Ontological inquiry</vt:lpstr>
      <vt:lpstr>The ontological approach</vt:lpstr>
      <vt:lpstr>What happens in the body</vt:lpstr>
      <vt:lpstr>Bodily features</vt:lpstr>
      <vt:lpstr>The biological perspective of OGMS  Disorder / Disease / Disease course</vt:lpstr>
      <vt:lpstr>Key OGMS definitions</vt:lpstr>
      <vt:lpstr>Foundational Terms (1)</vt:lpstr>
      <vt:lpstr>Extended organism</vt:lpstr>
      <vt:lpstr>Clinically abnormal </vt:lpstr>
      <vt:lpstr>Foundational Terms (2)</vt:lpstr>
      <vt:lpstr>Foundational Terms (3)</vt:lpstr>
      <vt:lpstr>Dispositions become ‘realized’ under certain circumstances</vt:lpstr>
      <vt:lpstr>Arterial aneurysm</vt:lpstr>
      <vt:lpstr>Arterial Aneurysm</vt:lpstr>
      <vt:lpstr>Hemorrhagic stroke</vt:lpstr>
      <vt:lpstr>Hemorrhagic stroke</vt:lpstr>
      <vt:lpstr>Disease course</vt:lpstr>
      <vt:lpstr>Assignment</vt:lpstr>
      <vt:lpstr>Categories you can pick from </vt:lpstr>
      <vt:lpstr>Format of your response file</vt:lpstr>
      <vt:lpstr>Examples</vt:lpstr>
      <vt:lpstr>Assessment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Ceusters</cp:lastModifiedBy>
  <cp:revision>1288</cp:revision>
  <dcterms:created xsi:type="dcterms:W3CDTF">1601-01-01T00:00:00Z</dcterms:created>
  <dcterms:modified xsi:type="dcterms:W3CDTF">2020-09-24T13:17:10Z</dcterms:modified>
</cp:coreProperties>
</file>