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28"/>
  </p:notesMasterIdLst>
  <p:sldIdLst>
    <p:sldId id="1339" r:id="rId2"/>
    <p:sldId id="1345" r:id="rId3"/>
    <p:sldId id="1346" r:id="rId4"/>
    <p:sldId id="1347" r:id="rId5"/>
    <p:sldId id="1348" r:id="rId6"/>
    <p:sldId id="1344" r:id="rId7"/>
    <p:sldId id="1343" r:id="rId8"/>
    <p:sldId id="1342" r:id="rId9"/>
    <p:sldId id="1341" r:id="rId10"/>
    <p:sldId id="1349" r:id="rId11"/>
    <p:sldId id="1359" r:id="rId12"/>
    <p:sldId id="1351" r:id="rId13"/>
    <p:sldId id="1350" r:id="rId14"/>
    <p:sldId id="1360" r:id="rId15"/>
    <p:sldId id="1354" r:id="rId16"/>
    <p:sldId id="1355" r:id="rId17"/>
    <p:sldId id="1356" r:id="rId18"/>
    <p:sldId id="1357" r:id="rId19"/>
    <p:sldId id="1358" r:id="rId20"/>
    <p:sldId id="1352" r:id="rId21"/>
    <p:sldId id="1353" r:id="rId22"/>
    <p:sldId id="1361" r:id="rId23"/>
    <p:sldId id="1362" r:id="rId24"/>
    <p:sldId id="1340" r:id="rId25"/>
    <p:sldId id="1364" r:id="rId26"/>
    <p:sldId id="1365" r:id="rId2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5D"/>
    <a:srgbClr val="FF0066"/>
    <a:srgbClr val="FFFF66"/>
    <a:srgbClr val="00FF00"/>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7" autoAdjust="0"/>
    <p:restoredTop sz="95507" autoAdjust="0"/>
  </p:normalViewPr>
  <p:slideViewPr>
    <p:cSldViewPr>
      <p:cViewPr varScale="1">
        <p:scale>
          <a:sx n="106" d="100"/>
          <a:sy n="106" d="100"/>
        </p:scale>
        <p:origin x="13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12</a:t>
            </a:fld>
            <a:endParaRPr lang="en-US"/>
          </a:p>
        </p:txBody>
      </p:sp>
    </p:spTree>
    <p:extLst>
      <p:ext uri="{BB962C8B-B14F-4D97-AF65-F5344CB8AC3E}">
        <p14:creationId xmlns:p14="http://schemas.microsoft.com/office/powerpoint/2010/main" val="12552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2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2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kinsey.com/industries/healthcare-systems-and-services/our-insights/finding-the-future-of-care-provision-the-role-of-smart-hospitals"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mckinsey.com/industries/healthcare-systems-and-services/our-insights/finding-the-future-of-care-provision-the-role-of-smart-hospitals" TargetMode="External"/><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hyperlink" Target="https://www.fda.gov/news-events/press-announcements/fda-approves-pill-sensor-digitally-tracks-if-patients-have-ingested-their-medication"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news.northwestern.edu/stories/2020/04/monitoring-covid-19-from-hospital-to-home-first-wearable-device-continuously-tracks-key-symptom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uterhistory.org/timeline/networking-the-web/"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dn.com/arpanet-establishes-1st-computer-to-computer-link-october-29-1969/"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Internet_map_1024_-_transparent,_inverted.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ebee.com/producer/@an-ela-bogdan/how-internet-of-things-is-changing-our-world-for-the-better"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graphicriver.net/item/smart-house-and-internet-of-things/28972829"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dirty="0"/>
              <a:t>Wearable Devices and </a:t>
            </a:r>
            <a:br>
              <a:rPr lang="en-US" dirty="0"/>
            </a:br>
            <a:r>
              <a:rPr lang="en-US" dirty="0"/>
              <a:t>The Internet of Things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Nov 12,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Slide Number Placeholder 1"/>
          <p:cNvSpPr>
            <a:spLocks noGrp="1"/>
          </p:cNvSpPr>
          <p:nvPr>
            <p:ph type="sldNum" sz="quarter" idx="4"/>
          </p:nvPr>
        </p:nvSpPr>
        <p:spPr/>
        <p:txBody>
          <a:bodyPr/>
          <a:lstStyle/>
          <a:p>
            <a:fld id="{7071835E-551D-43E3-A34B-EA8AD7FDC91B}" type="slidenum">
              <a:rPr lang="en-US" smtClean="0"/>
              <a:pPr/>
              <a:t>1</a:t>
            </a:fld>
            <a:endParaRPr lang="en-US"/>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7ADB-6394-4B14-A4D3-9F37CEC089B4}"/>
              </a:ext>
            </a:extLst>
          </p:cNvPr>
          <p:cNvSpPr>
            <a:spLocks noGrp="1"/>
          </p:cNvSpPr>
          <p:nvPr>
            <p:ph type="title"/>
          </p:nvPr>
        </p:nvSpPr>
        <p:spPr>
          <a:xfrm>
            <a:off x="0" y="623981"/>
            <a:ext cx="4038600" cy="762000"/>
          </a:xfrm>
        </p:spPr>
        <p:txBody>
          <a:bodyPr/>
          <a:lstStyle/>
          <a:p>
            <a:r>
              <a:rPr lang="en-US" dirty="0"/>
              <a:t>‘Smart’ Healthcare</a:t>
            </a:r>
          </a:p>
        </p:txBody>
      </p:sp>
      <p:sp>
        <p:nvSpPr>
          <p:cNvPr id="3" name="Content Placeholder 2">
            <a:extLst>
              <a:ext uri="{FF2B5EF4-FFF2-40B4-BE49-F238E27FC236}">
                <a16:creationId xmlns:a16="http://schemas.microsoft.com/office/drawing/2014/main" id="{C2DB337F-27EC-410E-BBA7-F3AA6FA64AA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8D5AA47-1F00-433D-983D-E4A84DFA4E70}"/>
              </a:ext>
            </a:extLst>
          </p:cNvPr>
          <p:cNvPicPr>
            <a:picLocks noChangeAspect="1"/>
          </p:cNvPicPr>
          <p:nvPr/>
        </p:nvPicPr>
        <p:blipFill>
          <a:blip r:embed="rId2"/>
          <a:stretch>
            <a:fillRect/>
          </a:stretch>
        </p:blipFill>
        <p:spPr>
          <a:xfrm>
            <a:off x="0" y="1357312"/>
            <a:ext cx="9144000" cy="5500688"/>
          </a:xfrm>
          <a:prstGeom prst="rect">
            <a:avLst/>
          </a:prstGeom>
        </p:spPr>
      </p:pic>
      <p:sp>
        <p:nvSpPr>
          <p:cNvPr id="8" name="Rectangle 7">
            <a:extLst>
              <a:ext uri="{FF2B5EF4-FFF2-40B4-BE49-F238E27FC236}">
                <a16:creationId xmlns:a16="http://schemas.microsoft.com/office/drawing/2014/main" id="{9BA11B58-7865-4741-AEC4-5763D76930FC}"/>
              </a:ext>
            </a:extLst>
          </p:cNvPr>
          <p:cNvSpPr/>
          <p:nvPr/>
        </p:nvSpPr>
        <p:spPr bwMode="auto">
          <a:xfrm>
            <a:off x="8250786" y="1385981"/>
            <a:ext cx="893214" cy="900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D570AA46-3569-4DF3-87FB-070AB9547208}"/>
              </a:ext>
            </a:extLst>
          </p:cNvPr>
          <p:cNvSpPr/>
          <p:nvPr/>
        </p:nvSpPr>
        <p:spPr bwMode="auto">
          <a:xfrm rot="20065627">
            <a:off x="8403186" y="2133600"/>
            <a:ext cx="436014"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28CD16EF-1603-4837-A94A-3B08FF1871F9}"/>
              </a:ext>
            </a:extLst>
          </p:cNvPr>
          <p:cNvSpPr/>
          <p:nvPr/>
        </p:nvSpPr>
        <p:spPr bwMode="auto">
          <a:xfrm rot="18843813">
            <a:off x="8196270" y="1925374"/>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E972580A-32BB-4555-9B64-8EBF821E1BA0}"/>
              </a:ext>
            </a:extLst>
          </p:cNvPr>
          <p:cNvSpPr/>
          <p:nvPr/>
        </p:nvSpPr>
        <p:spPr bwMode="auto">
          <a:xfrm rot="2456662" flipH="1">
            <a:off x="4423872" y="5995075"/>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DCCD05DF-3856-473A-9FD7-28429AA04256}"/>
              </a:ext>
            </a:extLst>
          </p:cNvPr>
          <p:cNvSpPr/>
          <p:nvPr/>
        </p:nvSpPr>
        <p:spPr bwMode="auto">
          <a:xfrm rot="5400000" flipH="1">
            <a:off x="4499781" y="6370181"/>
            <a:ext cx="533982"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B1B4C106-7D75-4F38-A8F4-0B3A4A55CD8C}"/>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
        <p:nvSpPr>
          <p:cNvPr id="13" name="Rectangle 12">
            <a:extLst>
              <a:ext uri="{FF2B5EF4-FFF2-40B4-BE49-F238E27FC236}">
                <a16:creationId xmlns:a16="http://schemas.microsoft.com/office/drawing/2014/main" id="{12D645D1-AB59-4D44-97C1-96A9759B8B21}"/>
              </a:ext>
            </a:extLst>
          </p:cNvPr>
          <p:cNvSpPr/>
          <p:nvPr/>
        </p:nvSpPr>
        <p:spPr>
          <a:xfrm>
            <a:off x="0" y="6396335"/>
            <a:ext cx="5519985" cy="461665"/>
          </a:xfrm>
          <a:prstGeom prst="rect">
            <a:avLst/>
          </a:prstGeom>
        </p:spPr>
        <p:txBody>
          <a:bodyPr wrap="square">
            <a:spAutoFit/>
          </a:bodyPr>
          <a:lstStyle/>
          <a:p>
            <a:pPr algn="l"/>
            <a:r>
              <a:rPr lang="en-US" sz="1200" dirty="0">
                <a:hlinkClick r:id="rId3"/>
              </a:rPr>
              <a:t>https://www.mckinsey.com/industries/healthcare-systems-and-services/our-insights/finding-the-future-of-care-provision-the-role-of-smart-hospitals</a:t>
            </a:r>
            <a:r>
              <a:rPr lang="en-US" sz="1200" dirty="0"/>
              <a:t> </a:t>
            </a:r>
          </a:p>
        </p:txBody>
      </p:sp>
    </p:spTree>
    <p:extLst>
      <p:ext uri="{BB962C8B-B14F-4D97-AF65-F5344CB8AC3E}">
        <p14:creationId xmlns:p14="http://schemas.microsoft.com/office/powerpoint/2010/main" val="145851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95105-0A71-4532-A1AA-622399F1C11F}"/>
              </a:ext>
            </a:extLst>
          </p:cNvPr>
          <p:cNvSpPr/>
          <p:nvPr/>
        </p:nvSpPr>
        <p:spPr>
          <a:xfrm>
            <a:off x="4343400" y="1561155"/>
            <a:ext cx="4724400" cy="5078313"/>
          </a:xfrm>
          <a:prstGeom prst="rect">
            <a:avLst/>
          </a:prstGeom>
          <a:ln>
            <a:solidFill>
              <a:schemeClr val="bg1"/>
            </a:solidFill>
          </a:ln>
        </p:spPr>
        <p:txBody>
          <a:bodyPr wrap="square">
            <a:spAutoFit/>
          </a:bodyPr>
          <a:lstStyle/>
          <a:p>
            <a:pPr algn="just"/>
            <a:r>
              <a:rPr lang="en-US" sz="1800" b="0" dirty="0" err="1">
                <a:solidFill>
                  <a:schemeClr val="bg1"/>
                </a:solidFill>
                <a:latin typeface="Trebuchet MS" panose="020B0603020202020204" pitchFamily="34" charset="0"/>
              </a:rPr>
              <a:t>MotiliGI</a:t>
            </a:r>
            <a:r>
              <a:rPr lang="en-US" sz="1800" b="0" dirty="0">
                <a:solidFill>
                  <a:schemeClr val="bg1"/>
                </a:solidFill>
                <a:latin typeface="Trebuchet MS" panose="020B0603020202020204" pitchFamily="34" charset="0"/>
              </a:rPr>
              <a:t>™ software provides data analysis tools, offering physicians a variety of test reporting and exporting options to aid in the identification of motility disorders. The software calculates gastric emptying time, small bowel transit time, colonic transit time, combined small/ large bowel transit time, and whole gut transit time in graphical and statistical formats, and presents this data in a summary report.</a:t>
            </a: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b="0" dirty="0">
              <a:solidFill>
                <a:schemeClr val="bg1"/>
              </a:solidFill>
              <a:latin typeface="Trebuchet MS" panose="020B0603020202020204" pitchFamily="34" charset="0"/>
            </a:endParaRPr>
          </a:p>
          <a:p>
            <a:pPr algn="just"/>
            <a:endParaRPr lang="en-US" sz="1800" dirty="0">
              <a:solidFill>
                <a:schemeClr val="bg1"/>
              </a:solidFill>
              <a:latin typeface="Trebuchet MS" panose="020B0603020202020204" pitchFamily="34" charset="0"/>
            </a:endParaRPr>
          </a:p>
        </p:txBody>
      </p:sp>
      <p:sp>
        <p:nvSpPr>
          <p:cNvPr id="2" name="Title 1">
            <a:extLst>
              <a:ext uri="{FF2B5EF4-FFF2-40B4-BE49-F238E27FC236}">
                <a16:creationId xmlns:a16="http://schemas.microsoft.com/office/drawing/2014/main" id="{663FFC31-F86C-4DF7-B5BA-CE1DDB72881C}"/>
              </a:ext>
            </a:extLst>
          </p:cNvPr>
          <p:cNvSpPr>
            <a:spLocks noGrp="1"/>
          </p:cNvSpPr>
          <p:nvPr>
            <p:ph type="title"/>
          </p:nvPr>
        </p:nvSpPr>
        <p:spPr/>
        <p:txBody>
          <a:bodyPr/>
          <a:lstStyle/>
          <a:p>
            <a:r>
              <a:rPr lang="en-US" dirty="0" err="1"/>
              <a:t>SmartPill</a:t>
            </a:r>
            <a:r>
              <a:rPr lang="en-US" dirty="0"/>
              <a:t>™ motility capsule</a:t>
            </a:r>
          </a:p>
        </p:txBody>
      </p:sp>
      <p:sp>
        <p:nvSpPr>
          <p:cNvPr id="3" name="Content Placeholder 2">
            <a:extLst>
              <a:ext uri="{FF2B5EF4-FFF2-40B4-BE49-F238E27FC236}">
                <a16:creationId xmlns:a16="http://schemas.microsoft.com/office/drawing/2014/main" id="{836F1857-E066-4ACD-9502-B5D49B36F015}"/>
              </a:ext>
            </a:extLst>
          </p:cNvPr>
          <p:cNvSpPr>
            <a:spLocks noGrp="1"/>
          </p:cNvSpPr>
          <p:nvPr>
            <p:ph idx="1"/>
          </p:nvPr>
        </p:nvSpPr>
        <p:spPr>
          <a:xfrm>
            <a:off x="228600" y="1561155"/>
            <a:ext cx="3985035" cy="5068245"/>
          </a:xfrm>
          <a:ln>
            <a:solidFill>
              <a:schemeClr val="bg1"/>
            </a:solidFill>
          </a:ln>
        </p:spPr>
        <p:txBody>
          <a:bodyPr/>
          <a:lstStyle/>
          <a:p>
            <a:pPr marL="0" indent="0" algn="just"/>
            <a:r>
              <a:rPr lang="en-US" sz="1800" dirty="0"/>
              <a:t>Assists in localizing transit </a:t>
            </a:r>
            <a:r>
              <a:rPr lang="en-US" sz="1800" dirty="0" err="1"/>
              <a:t>abnor-malities</a:t>
            </a:r>
            <a:r>
              <a:rPr lang="en-US" sz="1800" dirty="0"/>
              <a:t> to a specific GI region by collecting data from the entire GI tract. As the </a:t>
            </a:r>
            <a:r>
              <a:rPr lang="en-US" sz="1800" dirty="0" err="1"/>
              <a:t>SmartPill</a:t>
            </a:r>
            <a:r>
              <a:rPr lang="en-US" sz="1800" dirty="0"/>
              <a:t>™ motility capsule travels through the patient's GI tract, it measures pressure, pH and temperature to provide you with valuable diagnostic </a:t>
            </a:r>
            <a:r>
              <a:rPr lang="en-US" sz="1800" dirty="0" err="1"/>
              <a:t>infor-mation</a:t>
            </a:r>
            <a:r>
              <a:rPr lang="en-US" sz="1800" dirty="0"/>
              <a:t>, including gastric emptying and total GI transit times in your patients.</a:t>
            </a:r>
          </a:p>
        </p:txBody>
      </p:sp>
      <p:sp>
        <p:nvSpPr>
          <p:cNvPr id="4" name="Slide Number Placeholder 3">
            <a:extLst>
              <a:ext uri="{FF2B5EF4-FFF2-40B4-BE49-F238E27FC236}">
                <a16:creationId xmlns:a16="http://schemas.microsoft.com/office/drawing/2014/main" id="{D271742C-62D5-4056-8539-8F26D6B9704D}"/>
              </a:ext>
            </a:extLst>
          </p:cNvPr>
          <p:cNvSpPr>
            <a:spLocks noGrp="1"/>
          </p:cNvSpPr>
          <p:nvPr>
            <p:ph type="sldNum" sz="quarter" idx="4"/>
          </p:nvPr>
        </p:nvSpPr>
        <p:spPr>
          <a:xfrm>
            <a:off x="0" y="6569075"/>
            <a:ext cx="381000" cy="365125"/>
          </a:xfrm>
        </p:spPr>
        <p:txBody>
          <a:bodyPr/>
          <a:lstStyle/>
          <a:p>
            <a:fld id="{7071835E-551D-43E3-A34B-EA8AD7FDC91B}" type="slidenum">
              <a:rPr lang="en-US" smtClean="0"/>
              <a:pPr/>
              <a:t>11</a:t>
            </a:fld>
            <a:endParaRPr lang="en-US"/>
          </a:p>
        </p:txBody>
      </p:sp>
      <p:pic>
        <p:nvPicPr>
          <p:cNvPr id="5" name="Picture 4">
            <a:extLst>
              <a:ext uri="{FF2B5EF4-FFF2-40B4-BE49-F238E27FC236}">
                <a16:creationId xmlns:a16="http://schemas.microsoft.com/office/drawing/2014/main" id="{36AC303A-56E8-41D3-93C6-C857E6518862}"/>
              </a:ext>
            </a:extLst>
          </p:cNvPr>
          <p:cNvPicPr>
            <a:picLocks noChangeAspect="1"/>
          </p:cNvPicPr>
          <p:nvPr/>
        </p:nvPicPr>
        <p:blipFill>
          <a:blip r:embed="rId2"/>
          <a:stretch>
            <a:fillRect/>
          </a:stretch>
        </p:blipFill>
        <p:spPr>
          <a:xfrm>
            <a:off x="609600" y="4700476"/>
            <a:ext cx="3095625" cy="1809750"/>
          </a:xfrm>
          <a:prstGeom prst="rect">
            <a:avLst/>
          </a:prstGeom>
        </p:spPr>
      </p:pic>
      <p:pic>
        <p:nvPicPr>
          <p:cNvPr id="6" name="Picture 5">
            <a:extLst>
              <a:ext uri="{FF2B5EF4-FFF2-40B4-BE49-F238E27FC236}">
                <a16:creationId xmlns:a16="http://schemas.microsoft.com/office/drawing/2014/main" id="{69DEA36C-ED0A-480D-8BD6-A2DAB36BF8EF}"/>
              </a:ext>
            </a:extLst>
          </p:cNvPr>
          <p:cNvPicPr>
            <a:picLocks noChangeAspect="1"/>
          </p:cNvPicPr>
          <p:nvPr/>
        </p:nvPicPr>
        <p:blipFill>
          <a:blip r:embed="rId3"/>
          <a:stretch>
            <a:fillRect/>
          </a:stretch>
        </p:blipFill>
        <p:spPr>
          <a:xfrm>
            <a:off x="4922068" y="4415105"/>
            <a:ext cx="3626667" cy="2104929"/>
          </a:xfrm>
          <a:prstGeom prst="rect">
            <a:avLst/>
          </a:prstGeom>
        </p:spPr>
      </p:pic>
      <p:sp>
        <p:nvSpPr>
          <p:cNvPr id="8" name="TextBox 7">
            <a:extLst>
              <a:ext uri="{FF2B5EF4-FFF2-40B4-BE49-F238E27FC236}">
                <a16:creationId xmlns:a16="http://schemas.microsoft.com/office/drawing/2014/main" id="{45307C73-ACCE-42F5-89F7-9E180DB4D448}"/>
              </a:ext>
            </a:extLst>
          </p:cNvPr>
          <p:cNvSpPr txBox="1"/>
          <p:nvPr/>
        </p:nvSpPr>
        <p:spPr>
          <a:xfrm>
            <a:off x="3810000" y="6629400"/>
            <a:ext cx="1476302" cy="276999"/>
          </a:xfrm>
          <a:prstGeom prst="rect">
            <a:avLst/>
          </a:prstGeom>
          <a:noFill/>
        </p:spPr>
        <p:txBody>
          <a:bodyPr wrap="none" rtlCol="0">
            <a:spAutoFit/>
          </a:bodyPr>
          <a:lstStyle/>
          <a:p>
            <a:r>
              <a:rPr lang="en-US" sz="1200" b="0" dirty="0">
                <a:solidFill>
                  <a:schemeClr val="bg1"/>
                </a:solidFill>
              </a:rPr>
              <a:t>www.medtronic.com</a:t>
            </a:r>
          </a:p>
        </p:txBody>
      </p:sp>
    </p:spTree>
    <p:extLst>
      <p:ext uri="{BB962C8B-B14F-4D97-AF65-F5344CB8AC3E}">
        <p14:creationId xmlns:p14="http://schemas.microsoft.com/office/powerpoint/2010/main" val="256636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3C838B-09EE-41F0-BF53-615E9D172970}"/>
              </a:ext>
            </a:extLst>
          </p:cNvPr>
          <p:cNvSpPr/>
          <p:nvPr/>
        </p:nvSpPr>
        <p:spPr bwMode="auto">
          <a:xfrm>
            <a:off x="4038599" y="1676400"/>
            <a:ext cx="5105399" cy="52087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19381B86-76EA-4FD2-A631-34982A954FCE}"/>
              </a:ext>
            </a:extLst>
          </p:cNvPr>
          <p:cNvPicPr>
            <a:picLocks noChangeAspect="1"/>
          </p:cNvPicPr>
          <p:nvPr/>
        </p:nvPicPr>
        <p:blipFill>
          <a:blip r:embed="rId3"/>
          <a:stretch>
            <a:fillRect/>
          </a:stretch>
        </p:blipFill>
        <p:spPr>
          <a:xfrm>
            <a:off x="1" y="1676400"/>
            <a:ext cx="4114800" cy="5197990"/>
          </a:xfrm>
          <a:prstGeom prst="rect">
            <a:avLst/>
          </a:prstGeom>
        </p:spPr>
      </p:pic>
      <p:sp>
        <p:nvSpPr>
          <p:cNvPr id="6" name="Rectangle 5">
            <a:extLst>
              <a:ext uri="{FF2B5EF4-FFF2-40B4-BE49-F238E27FC236}">
                <a16:creationId xmlns:a16="http://schemas.microsoft.com/office/drawing/2014/main" id="{B38B8F3D-5EA1-4BB2-9025-EA12D27B35D3}"/>
              </a:ext>
            </a:extLst>
          </p:cNvPr>
          <p:cNvSpPr/>
          <p:nvPr/>
        </p:nvSpPr>
        <p:spPr bwMode="auto">
          <a:xfrm>
            <a:off x="0" y="1752600"/>
            <a:ext cx="762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A3CAFA91-A9A2-4E5E-BE14-A5165D6054F9}"/>
              </a:ext>
            </a:extLst>
          </p:cNvPr>
          <p:cNvSpPr/>
          <p:nvPr/>
        </p:nvSpPr>
        <p:spPr bwMode="auto">
          <a:xfrm>
            <a:off x="0" y="5350476"/>
            <a:ext cx="838201" cy="15075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37BAB31A-5152-4624-88D5-71AD830FE397}"/>
              </a:ext>
            </a:extLst>
          </p:cNvPr>
          <p:cNvSpPr/>
          <p:nvPr/>
        </p:nvSpPr>
        <p:spPr bwMode="auto">
          <a:xfrm rot="18867457">
            <a:off x="294073" y="2264885"/>
            <a:ext cx="762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C8BFC64D-85C2-4C59-97A6-B4AD523151EF}"/>
              </a:ext>
            </a:extLst>
          </p:cNvPr>
          <p:cNvSpPr/>
          <p:nvPr/>
        </p:nvSpPr>
        <p:spPr bwMode="auto">
          <a:xfrm rot="2732543" flipV="1">
            <a:off x="294073" y="5158508"/>
            <a:ext cx="762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pic>
        <p:nvPicPr>
          <p:cNvPr id="11" name="Picture 10">
            <a:extLst>
              <a:ext uri="{FF2B5EF4-FFF2-40B4-BE49-F238E27FC236}">
                <a16:creationId xmlns:a16="http://schemas.microsoft.com/office/drawing/2014/main" id="{99FAFE3C-31F6-418F-BC86-B59BEA1DA834}"/>
              </a:ext>
            </a:extLst>
          </p:cNvPr>
          <p:cNvPicPr>
            <a:picLocks noChangeAspect="1"/>
          </p:cNvPicPr>
          <p:nvPr/>
        </p:nvPicPr>
        <p:blipFill>
          <a:blip r:embed="rId4"/>
          <a:stretch>
            <a:fillRect/>
          </a:stretch>
        </p:blipFill>
        <p:spPr>
          <a:xfrm>
            <a:off x="4109050" y="1686174"/>
            <a:ext cx="3510950" cy="667937"/>
          </a:xfrm>
          <a:prstGeom prst="rect">
            <a:avLst/>
          </a:prstGeom>
        </p:spPr>
      </p:pic>
      <p:sp>
        <p:nvSpPr>
          <p:cNvPr id="4" name="Slide Number Placeholder 3">
            <a:extLst>
              <a:ext uri="{FF2B5EF4-FFF2-40B4-BE49-F238E27FC236}">
                <a16:creationId xmlns:a16="http://schemas.microsoft.com/office/drawing/2014/main" id="{3F9AD81B-2636-4BDB-B540-A420D1BC925E}"/>
              </a:ext>
            </a:extLst>
          </p:cNvPr>
          <p:cNvSpPr>
            <a:spLocks noGrp="1"/>
          </p:cNvSpPr>
          <p:nvPr>
            <p:ph type="sldNum" sz="quarter" idx="4"/>
          </p:nvPr>
        </p:nvSpPr>
        <p:spPr/>
        <p:txBody>
          <a:bodyPr/>
          <a:lstStyle/>
          <a:p>
            <a:fld id="{7071835E-551D-43E3-A34B-EA8AD7FDC91B}" type="slidenum">
              <a:rPr lang="en-US" smtClean="0">
                <a:solidFill>
                  <a:schemeClr val="tx1"/>
                </a:solidFill>
              </a:rPr>
              <a:pPr/>
              <a:t>12</a:t>
            </a:fld>
            <a:endParaRPr lang="en-US">
              <a:solidFill>
                <a:schemeClr val="tx1"/>
              </a:solidFill>
            </a:endParaRPr>
          </a:p>
        </p:txBody>
      </p:sp>
      <p:pic>
        <p:nvPicPr>
          <p:cNvPr id="13" name="Picture 12">
            <a:extLst>
              <a:ext uri="{FF2B5EF4-FFF2-40B4-BE49-F238E27FC236}">
                <a16:creationId xmlns:a16="http://schemas.microsoft.com/office/drawing/2014/main" id="{C6848505-3A00-4BCB-A04A-B33A9D5F3B2D}"/>
              </a:ext>
            </a:extLst>
          </p:cNvPr>
          <p:cNvPicPr>
            <a:picLocks noChangeAspect="1"/>
          </p:cNvPicPr>
          <p:nvPr/>
        </p:nvPicPr>
        <p:blipFill>
          <a:blip r:embed="rId5"/>
          <a:stretch>
            <a:fillRect/>
          </a:stretch>
        </p:blipFill>
        <p:spPr>
          <a:xfrm>
            <a:off x="4075854" y="2328119"/>
            <a:ext cx="4714308" cy="2175772"/>
          </a:xfrm>
          <a:prstGeom prst="rect">
            <a:avLst/>
          </a:prstGeom>
        </p:spPr>
      </p:pic>
      <p:pic>
        <p:nvPicPr>
          <p:cNvPr id="14" name="Picture 13">
            <a:extLst>
              <a:ext uri="{FF2B5EF4-FFF2-40B4-BE49-F238E27FC236}">
                <a16:creationId xmlns:a16="http://schemas.microsoft.com/office/drawing/2014/main" id="{B6DBC189-7F9A-4135-8BE1-B7809B2AD3E4}"/>
              </a:ext>
            </a:extLst>
          </p:cNvPr>
          <p:cNvPicPr>
            <a:picLocks noChangeAspect="1"/>
          </p:cNvPicPr>
          <p:nvPr/>
        </p:nvPicPr>
        <p:blipFill>
          <a:blip r:embed="rId6"/>
          <a:stretch>
            <a:fillRect/>
          </a:stretch>
        </p:blipFill>
        <p:spPr>
          <a:xfrm>
            <a:off x="382132" y="5681238"/>
            <a:ext cx="2638425" cy="1176762"/>
          </a:xfrm>
          <a:prstGeom prst="rect">
            <a:avLst/>
          </a:prstGeom>
        </p:spPr>
      </p:pic>
      <p:pic>
        <p:nvPicPr>
          <p:cNvPr id="15" name="Picture 14">
            <a:extLst>
              <a:ext uri="{FF2B5EF4-FFF2-40B4-BE49-F238E27FC236}">
                <a16:creationId xmlns:a16="http://schemas.microsoft.com/office/drawing/2014/main" id="{F6DA2068-38C7-46EE-B067-DC97BB85D371}"/>
              </a:ext>
            </a:extLst>
          </p:cNvPr>
          <p:cNvPicPr>
            <a:picLocks noChangeAspect="1"/>
          </p:cNvPicPr>
          <p:nvPr/>
        </p:nvPicPr>
        <p:blipFill>
          <a:blip r:embed="rId7"/>
          <a:stretch>
            <a:fillRect/>
          </a:stretch>
        </p:blipFill>
        <p:spPr>
          <a:xfrm>
            <a:off x="3633566" y="4800600"/>
            <a:ext cx="2614833" cy="2082735"/>
          </a:xfrm>
          <a:prstGeom prst="rect">
            <a:avLst/>
          </a:prstGeom>
        </p:spPr>
      </p:pic>
      <p:pic>
        <p:nvPicPr>
          <p:cNvPr id="16" name="Picture 15">
            <a:extLst>
              <a:ext uri="{FF2B5EF4-FFF2-40B4-BE49-F238E27FC236}">
                <a16:creationId xmlns:a16="http://schemas.microsoft.com/office/drawing/2014/main" id="{B4C15F98-9DDF-48AA-896A-43D900F45B26}"/>
              </a:ext>
            </a:extLst>
          </p:cNvPr>
          <p:cNvPicPr>
            <a:picLocks noChangeAspect="1"/>
          </p:cNvPicPr>
          <p:nvPr/>
        </p:nvPicPr>
        <p:blipFill>
          <a:blip r:embed="rId8"/>
          <a:stretch>
            <a:fillRect/>
          </a:stretch>
        </p:blipFill>
        <p:spPr>
          <a:xfrm>
            <a:off x="6272717" y="4800600"/>
            <a:ext cx="2642683" cy="2082735"/>
          </a:xfrm>
          <a:prstGeom prst="rect">
            <a:avLst/>
          </a:prstGeom>
        </p:spPr>
      </p:pic>
      <p:sp>
        <p:nvSpPr>
          <p:cNvPr id="17" name="Title 1">
            <a:extLst>
              <a:ext uri="{FF2B5EF4-FFF2-40B4-BE49-F238E27FC236}">
                <a16:creationId xmlns:a16="http://schemas.microsoft.com/office/drawing/2014/main" id="{BBB6E73C-8568-44F8-8BD5-FFC67985DA9C}"/>
              </a:ext>
            </a:extLst>
          </p:cNvPr>
          <p:cNvSpPr txBox="1">
            <a:spLocks/>
          </p:cNvSpPr>
          <p:nvPr/>
        </p:nvSpPr>
        <p:spPr>
          <a:xfrm>
            <a:off x="0" y="623981"/>
            <a:ext cx="40386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a:t>‘Smart’ Healthcare</a:t>
            </a:r>
            <a:endParaRPr lang="en-US" kern="0" dirty="0"/>
          </a:p>
        </p:txBody>
      </p:sp>
      <p:sp>
        <p:nvSpPr>
          <p:cNvPr id="18" name="Rectangle 17">
            <a:extLst>
              <a:ext uri="{FF2B5EF4-FFF2-40B4-BE49-F238E27FC236}">
                <a16:creationId xmlns:a16="http://schemas.microsoft.com/office/drawing/2014/main" id="{A5757667-3B29-46EE-A2EB-6C29FFEBED83}"/>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Tree>
    <p:extLst>
      <p:ext uri="{BB962C8B-B14F-4D97-AF65-F5344CB8AC3E}">
        <p14:creationId xmlns:p14="http://schemas.microsoft.com/office/powerpoint/2010/main" val="109000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7ADB-6394-4B14-A4D3-9F37CEC089B4}"/>
              </a:ext>
            </a:extLst>
          </p:cNvPr>
          <p:cNvSpPr>
            <a:spLocks noGrp="1"/>
          </p:cNvSpPr>
          <p:nvPr>
            <p:ph type="title"/>
          </p:nvPr>
        </p:nvSpPr>
        <p:spPr>
          <a:xfrm>
            <a:off x="0" y="623981"/>
            <a:ext cx="4038600" cy="762000"/>
          </a:xfrm>
        </p:spPr>
        <p:txBody>
          <a:bodyPr/>
          <a:lstStyle/>
          <a:p>
            <a:r>
              <a:rPr lang="en-US" dirty="0"/>
              <a:t>‘Smart’ Healthcare</a:t>
            </a:r>
          </a:p>
        </p:txBody>
      </p:sp>
      <p:sp>
        <p:nvSpPr>
          <p:cNvPr id="3" name="Content Placeholder 2">
            <a:extLst>
              <a:ext uri="{FF2B5EF4-FFF2-40B4-BE49-F238E27FC236}">
                <a16:creationId xmlns:a16="http://schemas.microsoft.com/office/drawing/2014/main" id="{C2DB337F-27EC-410E-BBA7-F3AA6FA64AA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8D5AA47-1F00-433D-983D-E4A84DFA4E70}"/>
              </a:ext>
            </a:extLst>
          </p:cNvPr>
          <p:cNvPicPr>
            <a:picLocks noChangeAspect="1"/>
          </p:cNvPicPr>
          <p:nvPr/>
        </p:nvPicPr>
        <p:blipFill>
          <a:blip r:embed="rId2"/>
          <a:stretch>
            <a:fillRect/>
          </a:stretch>
        </p:blipFill>
        <p:spPr>
          <a:xfrm>
            <a:off x="0" y="1357312"/>
            <a:ext cx="9144000" cy="5500688"/>
          </a:xfrm>
          <a:prstGeom prst="rect">
            <a:avLst/>
          </a:prstGeom>
        </p:spPr>
      </p:pic>
      <p:sp>
        <p:nvSpPr>
          <p:cNvPr id="8" name="Rectangle 7">
            <a:extLst>
              <a:ext uri="{FF2B5EF4-FFF2-40B4-BE49-F238E27FC236}">
                <a16:creationId xmlns:a16="http://schemas.microsoft.com/office/drawing/2014/main" id="{9BA11B58-7865-4741-AEC4-5763D76930FC}"/>
              </a:ext>
            </a:extLst>
          </p:cNvPr>
          <p:cNvSpPr/>
          <p:nvPr/>
        </p:nvSpPr>
        <p:spPr bwMode="auto">
          <a:xfrm>
            <a:off x="8244779" y="1395709"/>
            <a:ext cx="899221" cy="900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D570AA46-3569-4DF3-87FB-070AB9547208}"/>
              </a:ext>
            </a:extLst>
          </p:cNvPr>
          <p:cNvSpPr/>
          <p:nvPr/>
        </p:nvSpPr>
        <p:spPr bwMode="auto">
          <a:xfrm rot="2854051">
            <a:off x="7979352" y="2073013"/>
            <a:ext cx="851019"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E972580A-32BB-4555-9B64-8EBF821E1BA0}"/>
              </a:ext>
            </a:extLst>
          </p:cNvPr>
          <p:cNvSpPr/>
          <p:nvPr/>
        </p:nvSpPr>
        <p:spPr bwMode="auto">
          <a:xfrm rot="2456662" flipH="1">
            <a:off x="4423872" y="5995075"/>
            <a:ext cx="381000"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DCCD05DF-3856-473A-9FD7-28429AA04256}"/>
              </a:ext>
            </a:extLst>
          </p:cNvPr>
          <p:cNvSpPr/>
          <p:nvPr/>
        </p:nvSpPr>
        <p:spPr bwMode="auto">
          <a:xfrm rot="5400000" flipH="1">
            <a:off x="4499781" y="6370181"/>
            <a:ext cx="533982" cy="442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B1B4C106-7D75-4F38-A8F4-0B3A4A55CD8C}"/>
              </a:ext>
            </a:extLst>
          </p:cNvPr>
          <p:cNvSpPr/>
          <p:nvPr/>
        </p:nvSpPr>
        <p:spPr>
          <a:xfrm>
            <a:off x="4325383" y="605376"/>
            <a:ext cx="4818617" cy="738664"/>
          </a:xfrm>
          <a:prstGeom prst="rect">
            <a:avLst/>
          </a:prstGeom>
        </p:spPr>
        <p:txBody>
          <a:bodyPr wrap="square">
            <a:spAutoFit/>
          </a:bodyPr>
          <a:lstStyle/>
          <a:p>
            <a:pPr algn="l"/>
            <a:r>
              <a:rPr lang="en-US" sz="1400" b="0" dirty="0">
                <a:solidFill>
                  <a:schemeClr val="bg1"/>
                </a:solidFill>
              </a:rPr>
              <a:t>Bo Chen, Axel Baur, Marek </a:t>
            </a:r>
            <a:r>
              <a:rPr lang="en-US" sz="1400" b="0" dirty="0" err="1">
                <a:solidFill>
                  <a:schemeClr val="bg1"/>
                </a:solidFill>
              </a:rPr>
              <a:t>Stepniak</a:t>
            </a:r>
            <a:r>
              <a:rPr lang="en-US" sz="1400" b="0" dirty="0">
                <a:solidFill>
                  <a:schemeClr val="bg1"/>
                </a:solidFill>
              </a:rPr>
              <a:t>, and </a:t>
            </a:r>
            <a:r>
              <a:rPr lang="en-US" sz="1400" b="0" dirty="0" err="1">
                <a:solidFill>
                  <a:schemeClr val="bg1"/>
                </a:solidFill>
              </a:rPr>
              <a:t>Jin</a:t>
            </a:r>
            <a:r>
              <a:rPr lang="en-US" sz="1400" b="0" dirty="0">
                <a:solidFill>
                  <a:schemeClr val="bg1"/>
                </a:solidFill>
              </a:rPr>
              <a:t> Wang</a:t>
            </a:r>
          </a:p>
          <a:p>
            <a:pPr algn="l"/>
            <a:r>
              <a:rPr lang="en-US" sz="1400" b="0" dirty="0">
                <a:solidFill>
                  <a:schemeClr val="bg1"/>
                </a:solidFill>
              </a:rPr>
              <a:t>Finding the future of care provision: The role of smart hospitals. May 31, 2019McKinsey &amp; Company</a:t>
            </a:r>
          </a:p>
        </p:txBody>
      </p:sp>
      <p:sp>
        <p:nvSpPr>
          <p:cNvPr id="13" name="Rectangle 12">
            <a:extLst>
              <a:ext uri="{FF2B5EF4-FFF2-40B4-BE49-F238E27FC236}">
                <a16:creationId xmlns:a16="http://schemas.microsoft.com/office/drawing/2014/main" id="{12D645D1-AB59-4D44-97C1-96A9759B8B21}"/>
              </a:ext>
            </a:extLst>
          </p:cNvPr>
          <p:cNvSpPr/>
          <p:nvPr/>
        </p:nvSpPr>
        <p:spPr>
          <a:xfrm>
            <a:off x="0" y="6396335"/>
            <a:ext cx="5519985" cy="461665"/>
          </a:xfrm>
          <a:prstGeom prst="rect">
            <a:avLst/>
          </a:prstGeom>
        </p:spPr>
        <p:txBody>
          <a:bodyPr wrap="square">
            <a:spAutoFit/>
          </a:bodyPr>
          <a:lstStyle/>
          <a:p>
            <a:pPr algn="l"/>
            <a:r>
              <a:rPr lang="en-US" sz="1200" dirty="0">
                <a:hlinkClick r:id="rId3"/>
              </a:rPr>
              <a:t>https://www.mckinsey.com/industries/healthcare-systems-and-services/our-insights/finding-the-future-of-care-provision-the-role-of-smart-hospitals</a:t>
            </a:r>
            <a:r>
              <a:rPr lang="en-US" sz="1200" dirty="0"/>
              <a:t> </a:t>
            </a:r>
          </a:p>
        </p:txBody>
      </p:sp>
      <p:pic>
        <p:nvPicPr>
          <p:cNvPr id="4" name="Picture 3">
            <a:extLst>
              <a:ext uri="{FF2B5EF4-FFF2-40B4-BE49-F238E27FC236}">
                <a16:creationId xmlns:a16="http://schemas.microsoft.com/office/drawing/2014/main" id="{F95BF03F-CBB3-42D4-8ACC-16379F2CA7D4}"/>
              </a:ext>
            </a:extLst>
          </p:cNvPr>
          <p:cNvPicPr>
            <a:picLocks noChangeAspect="1"/>
          </p:cNvPicPr>
          <p:nvPr/>
        </p:nvPicPr>
        <p:blipFill>
          <a:blip r:embed="rId4"/>
          <a:stretch>
            <a:fillRect/>
          </a:stretch>
        </p:blipFill>
        <p:spPr>
          <a:xfrm>
            <a:off x="84304" y="5832109"/>
            <a:ext cx="4648200" cy="1025891"/>
          </a:xfrm>
          <a:prstGeom prst="rect">
            <a:avLst/>
          </a:prstGeom>
        </p:spPr>
      </p:pic>
      <p:sp>
        <p:nvSpPr>
          <p:cNvPr id="14" name="Rectangle 13">
            <a:extLst>
              <a:ext uri="{FF2B5EF4-FFF2-40B4-BE49-F238E27FC236}">
                <a16:creationId xmlns:a16="http://schemas.microsoft.com/office/drawing/2014/main" id="{192497A0-0299-4018-92D1-96EDBA9FB1F7}"/>
              </a:ext>
            </a:extLst>
          </p:cNvPr>
          <p:cNvSpPr/>
          <p:nvPr/>
        </p:nvSpPr>
        <p:spPr bwMode="auto">
          <a:xfrm>
            <a:off x="4676733" y="6395753"/>
            <a:ext cx="531428" cy="4286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5" name="Picture 14">
            <a:extLst>
              <a:ext uri="{FF2B5EF4-FFF2-40B4-BE49-F238E27FC236}">
                <a16:creationId xmlns:a16="http://schemas.microsoft.com/office/drawing/2014/main" id="{10AED6FC-D542-4EF7-9EBA-499AE48C76D4}"/>
              </a:ext>
            </a:extLst>
          </p:cNvPr>
          <p:cNvPicPr>
            <a:picLocks noChangeAspect="1"/>
          </p:cNvPicPr>
          <p:nvPr/>
        </p:nvPicPr>
        <p:blipFill>
          <a:blip r:embed="rId5"/>
          <a:stretch>
            <a:fillRect/>
          </a:stretch>
        </p:blipFill>
        <p:spPr>
          <a:xfrm>
            <a:off x="84305" y="1444565"/>
            <a:ext cx="4461058" cy="1948651"/>
          </a:xfrm>
          <a:prstGeom prst="rect">
            <a:avLst/>
          </a:prstGeom>
        </p:spPr>
      </p:pic>
      <p:pic>
        <p:nvPicPr>
          <p:cNvPr id="16" name="Picture 15">
            <a:extLst>
              <a:ext uri="{FF2B5EF4-FFF2-40B4-BE49-F238E27FC236}">
                <a16:creationId xmlns:a16="http://schemas.microsoft.com/office/drawing/2014/main" id="{E1F2F4D2-DCFD-4845-A18C-14A10508D766}"/>
              </a:ext>
            </a:extLst>
          </p:cNvPr>
          <p:cNvPicPr>
            <a:picLocks noChangeAspect="1"/>
          </p:cNvPicPr>
          <p:nvPr/>
        </p:nvPicPr>
        <p:blipFill>
          <a:blip r:embed="rId6"/>
          <a:stretch>
            <a:fillRect/>
          </a:stretch>
        </p:blipFill>
        <p:spPr>
          <a:xfrm rot="153137">
            <a:off x="4053817" y="2449088"/>
            <a:ext cx="571500" cy="962025"/>
          </a:xfrm>
          <a:prstGeom prst="rect">
            <a:avLst/>
          </a:prstGeom>
        </p:spPr>
      </p:pic>
      <p:sp>
        <p:nvSpPr>
          <p:cNvPr id="17" name="Rectangle 16">
            <a:extLst>
              <a:ext uri="{FF2B5EF4-FFF2-40B4-BE49-F238E27FC236}">
                <a16:creationId xmlns:a16="http://schemas.microsoft.com/office/drawing/2014/main" id="{DA376B16-5411-4A46-8C67-2758E0C0F6CB}"/>
              </a:ext>
            </a:extLst>
          </p:cNvPr>
          <p:cNvSpPr/>
          <p:nvPr/>
        </p:nvSpPr>
        <p:spPr bwMode="auto">
          <a:xfrm>
            <a:off x="4507755" y="1452918"/>
            <a:ext cx="221410" cy="8371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a:extLst>
              <a:ext uri="{FF2B5EF4-FFF2-40B4-BE49-F238E27FC236}">
                <a16:creationId xmlns:a16="http://schemas.microsoft.com/office/drawing/2014/main" id="{A715BB36-820A-49BD-8A01-44EA4E954E26}"/>
              </a:ext>
            </a:extLst>
          </p:cNvPr>
          <p:cNvSpPr/>
          <p:nvPr/>
        </p:nvSpPr>
        <p:spPr bwMode="auto">
          <a:xfrm>
            <a:off x="4563453" y="1659897"/>
            <a:ext cx="221410" cy="584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a:extLst>
              <a:ext uri="{FF2B5EF4-FFF2-40B4-BE49-F238E27FC236}">
                <a16:creationId xmlns:a16="http://schemas.microsoft.com/office/drawing/2014/main" id="{44D5FAAC-67E4-4966-93AC-8AAC40540327}"/>
              </a:ext>
            </a:extLst>
          </p:cNvPr>
          <p:cNvSpPr/>
          <p:nvPr/>
        </p:nvSpPr>
        <p:spPr bwMode="auto">
          <a:xfrm rot="2776725">
            <a:off x="4574175" y="2048030"/>
            <a:ext cx="221410" cy="2628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1" name="Picture 20">
            <a:extLst>
              <a:ext uri="{FF2B5EF4-FFF2-40B4-BE49-F238E27FC236}">
                <a16:creationId xmlns:a16="http://schemas.microsoft.com/office/drawing/2014/main" id="{6448B2FB-24DA-4551-B0AF-57E4A949A430}"/>
              </a:ext>
            </a:extLst>
          </p:cNvPr>
          <p:cNvPicPr>
            <a:picLocks noChangeAspect="1"/>
          </p:cNvPicPr>
          <p:nvPr/>
        </p:nvPicPr>
        <p:blipFill>
          <a:blip r:embed="rId7"/>
          <a:stretch>
            <a:fillRect/>
          </a:stretch>
        </p:blipFill>
        <p:spPr>
          <a:xfrm>
            <a:off x="84304" y="5558939"/>
            <a:ext cx="4241079" cy="1106013"/>
          </a:xfrm>
          <a:prstGeom prst="rect">
            <a:avLst/>
          </a:prstGeom>
        </p:spPr>
      </p:pic>
      <p:sp>
        <p:nvSpPr>
          <p:cNvPr id="22" name="Rectangle 21">
            <a:extLst>
              <a:ext uri="{FF2B5EF4-FFF2-40B4-BE49-F238E27FC236}">
                <a16:creationId xmlns:a16="http://schemas.microsoft.com/office/drawing/2014/main" id="{38B20E0F-771E-4401-9723-3503F91D06DE}"/>
              </a:ext>
            </a:extLst>
          </p:cNvPr>
          <p:cNvSpPr/>
          <p:nvPr/>
        </p:nvSpPr>
        <p:spPr bwMode="auto">
          <a:xfrm>
            <a:off x="22609" y="3393216"/>
            <a:ext cx="3699055" cy="21621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3" name="Picture 22">
            <a:extLst>
              <a:ext uri="{FF2B5EF4-FFF2-40B4-BE49-F238E27FC236}">
                <a16:creationId xmlns:a16="http://schemas.microsoft.com/office/drawing/2014/main" id="{D305DE3C-289F-4F55-9EB1-ACC091329413}"/>
              </a:ext>
            </a:extLst>
          </p:cNvPr>
          <p:cNvPicPr>
            <a:picLocks noChangeAspect="1"/>
          </p:cNvPicPr>
          <p:nvPr/>
        </p:nvPicPr>
        <p:blipFill>
          <a:blip r:embed="rId8"/>
          <a:stretch>
            <a:fillRect/>
          </a:stretch>
        </p:blipFill>
        <p:spPr>
          <a:xfrm>
            <a:off x="84304" y="5066187"/>
            <a:ext cx="3105150" cy="457200"/>
          </a:xfrm>
          <a:prstGeom prst="rect">
            <a:avLst/>
          </a:prstGeom>
        </p:spPr>
      </p:pic>
    </p:spTree>
    <p:extLst>
      <p:ext uri="{BB962C8B-B14F-4D97-AF65-F5344CB8AC3E}">
        <p14:creationId xmlns:p14="http://schemas.microsoft.com/office/powerpoint/2010/main" val="45299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6A47-F520-41D2-AEE8-0AF2C6A298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AC47F5-4C8E-41E0-B159-56623EC749A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DDBA80B-E3DA-4C8D-BFA0-75429FCFD5F0}"/>
              </a:ext>
            </a:extLst>
          </p:cNvPr>
          <p:cNvSpPr>
            <a:spLocks noGrp="1"/>
          </p:cNvSpPr>
          <p:nvPr>
            <p:ph type="sldNum" sz="quarter" idx="4"/>
          </p:nvPr>
        </p:nvSpPr>
        <p:spPr/>
        <p:txBody>
          <a:bodyPr/>
          <a:lstStyle/>
          <a:p>
            <a:fld id="{7071835E-551D-43E3-A34B-EA8AD7FDC91B}" type="slidenum">
              <a:rPr lang="en-US" smtClean="0"/>
              <a:pPr/>
              <a:t>14</a:t>
            </a:fld>
            <a:endParaRPr lang="en-US"/>
          </a:p>
        </p:txBody>
      </p:sp>
      <p:pic>
        <p:nvPicPr>
          <p:cNvPr id="5" name="Picture 4">
            <a:extLst>
              <a:ext uri="{FF2B5EF4-FFF2-40B4-BE49-F238E27FC236}">
                <a16:creationId xmlns:a16="http://schemas.microsoft.com/office/drawing/2014/main" id="{8734184E-167F-4A28-A266-074330DA57F8}"/>
              </a:ext>
            </a:extLst>
          </p:cNvPr>
          <p:cNvPicPr>
            <a:picLocks noChangeAspect="1"/>
          </p:cNvPicPr>
          <p:nvPr/>
        </p:nvPicPr>
        <p:blipFill>
          <a:blip r:embed="rId2"/>
          <a:stretch>
            <a:fillRect/>
          </a:stretch>
        </p:blipFill>
        <p:spPr>
          <a:xfrm>
            <a:off x="0" y="609600"/>
            <a:ext cx="9144000" cy="2326443"/>
          </a:xfrm>
          <a:prstGeom prst="rect">
            <a:avLst/>
          </a:prstGeom>
        </p:spPr>
      </p:pic>
      <p:pic>
        <p:nvPicPr>
          <p:cNvPr id="6" name="Picture 5">
            <a:extLst>
              <a:ext uri="{FF2B5EF4-FFF2-40B4-BE49-F238E27FC236}">
                <a16:creationId xmlns:a16="http://schemas.microsoft.com/office/drawing/2014/main" id="{D39F5809-D6D7-4B42-8DBC-13743876E883}"/>
              </a:ext>
            </a:extLst>
          </p:cNvPr>
          <p:cNvPicPr>
            <a:picLocks noChangeAspect="1"/>
          </p:cNvPicPr>
          <p:nvPr/>
        </p:nvPicPr>
        <p:blipFill>
          <a:blip r:embed="rId3"/>
          <a:stretch>
            <a:fillRect/>
          </a:stretch>
        </p:blipFill>
        <p:spPr>
          <a:xfrm>
            <a:off x="0" y="2931812"/>
            <a:ext cx="9144000" cy="361453"/>
          </a:xfrm>
          <a:prstGeom prst="rect">
            <a:avLst/>
          </a:prstGeom>
        </p:spPr>
      </p:pic>
      <p:pic>
        <p:nvPicPr>
          <p:cNvPr id="7" name="Picture 6">
            <a:extLst>
              <a:ext uri="{FF2B5EF4-FFF2-40B4-BE49-F238E27FC236}">
                <a16:creationId xmlns:a16="http://schemas.microsoft.com/office/drawing/2014/main" id="{78BDFDD6-AC65-4666-9D6B-392EC689F9B9}"/>
              </a:ext>
            </a:extLst>
          </p:cNvPr>
          <p:cNvPicPr>
            <a:picLocks noChangeAspect="1"/>
          </p:cNvPicPr>
          <p:nvPr/>
        </p:nvPicPr>
        <p:blipFill>
          <a:blip r:embed="rId4"/>
          <a:stretch>
            <a:fillRect/>
          </a:stretch>
        </p:blipFill>
        <p:spPr>
          <a:xfrm>
            <a:off x="0" y="3276600"/>
            <a:ext cx="9144000" cy="2168720"/>
          </a:xfrm>
          <a:prstGeom prst="rect">
            <a:avLst/>
          </a:prstGeom>
        </p:spPr>
      </p:pic>
      <p:pic>
        <p:nvPicPr>
          <p:cNvPr id="8" name="Picture 7">
            <a:extLst>
              <a:ext uri="{FF2B5EF4-FFF2-40B4-BE49-F238E27FC236}">
                <a16:creationId xmlns:a16="http://schemas.microsoft.com/office/drawing/2014/main" id="{53554D96-097B-4BC3-B3BC-E3A170F0728B}"/>
              </a:ext>
            </a:extLst>
          </p:cNvPr>
          <p:cNvPicPr>
            <a:picLocks noChangeAspect="1"/>
          </p:cNvPicPr>
          <p:nvPr/>
        </p:nvPicPr>
        <p:blipFill>
          <a:blip r:embed="rId5"/>
          <a:stretch>
            <a:fillRect/>
          </a:stretch>
        </p:blipFill>
        <p:spPr>
          <a:xfrm>
            <a:off x="0" y="5445320"/>
            <a:ext cx="9144000" cy="1454727"/>
          </a:xfrm>
          <a:prstGeom prst="rect">
            <a:avLst/>
          </a:prstGeom>
        </p:spPr>
      </p:pic>
      <p:sp>
        <p:nvSpPr>
          <p:cNvPr id="9" name="Rectangle 8">
            <a:extLst>
              <a:ext uri="{FF2B5EF4-FFF2-40B4-BE49-F238E27FC236}">
                <a16:creationId xmlns:a16="http://schemas.microsoft.com/office/drawing/2014/main" id="{8AA130B3-AC5B-403F-BBDA-0644885B4022}"/>
              </a:ext>
            </a:extLst>
          </p:cNvPr>
          <p:cNvSpPr/>
          <p:nvPr/>
        </p:nvSpPr>
        <p:spPr>
          <a:xfrm>
            <a:off x="5562600" y="609600"/>
            <a:ext cx="3695700" cy="553998"/>
          </a:xfrm>
          <a:prstGeom prst="rect">
            <a:avLst/>
          </a:prstGeom>
        </p:spPr>
        <p:txBody>
          <a:bodyPr wrap="square">
            <a:spAutoFit/>
          </a:bodyPr>
          <a:lstStyle/>
          <a:p>
            <a:r>
              <a:rPr lang="en-US" sz="1000" b="0" dirty="0">
                <a:hlinkClick r:id="rId6"/>
              </a:rPr>
              <a:t>https://www.fda.gov/news-events/press-announcements/fda-approves-pill-sensor-digitally-tracks-if-patients-have-ingested-their-medication</a:t>
            </a:r>
            <a:r>
              <a:rPr lang="en-US" sz="1000" b="0" dirty="0"/>
              <a:t> </a:t>
            </a:r>
          </a:p>
        </p:txBody>
      </p:sp>
    </p:spTree>
    <p:extLst>
      <p:ext uri="{BB962C8B-B14F-4D97-AF65-F5344CB8AC3E}">
        <p14:creationId xmlns:p14="http://schemas.microsoft.com/office/powerpoint/2010/main" val="407047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6EA-2726-44DC-8832-14B46E5A02E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CEE6D30-88BA-49DA-BF56-9CDD35F1B04B}"/>
              </a:ext>
            </a:extLst>
          </p:cNvPr>
          <p:cNvSpPr>
            <a:spLocks noGrp="1"/>
          </p:cNvSpPr>
          <p:nvPr>
            <p:ph type="sldNum" sz="quarter" idx="4"/>
          </p:nvPr>
        </p:nvSpPr>
        <p:spPr/>
        <p:txBody>
          <a:bodyPr/>
          <a:lstStyle/>
          <a:p>
            <a:fld id="{7071835E-551D-43E3-A34B-EA8AD7FDC91B}" type="slidenum">
              <a:rPr lang="en-US" smtClean="0"/>
              <a:pPr/>
              <a:t>15</a:t>
            </a:fld>
            <a:endParaRPr lang="en-US"/>
          </a:p>
        </p:txBody>
      </p:sp>
      <p:pic>
        <p:nvPicPr>
          <p:cNvPr id="5" name="Picture 4">
            <a:extLst>
              <a:ext uri="{FF2B5EF4-FFF2-40B4-BE49-F238E27FC236}">
                <a16:creationId xmlns:a16="http://schemas.microsoft.com/office/drawing/2014/main" id="{02B1D3D2-423F-47CB-9968-23D854FA0863}"/>
              </a:ext>
            </a:extLst>
          </p:cNvPr>
          <p:cNvPicPr>
            <a:picLocks noChangeAspect="1"/>
          </p:cNvPicPr>
          <p:nvPr/>
        </p:nvPicPr>
        <p:blipFill>
          <a:blip r:embed="rId2"/>
          <a:stretch>
            <a:fillRect/>
          </a:stretch>
        </p:blipFill>
        <p:spPr>
          <a:xfrm>
            <a:off x="0" y="-13580"/>
            <a:ext cx="9144000" cy="6248400"/>
          </a:xfrm>
          <a:prstGeom prst="rect">
            <a:avLst/>
          </a:prstGeom>
        </p:spPr>
      </p:pic>
      <p:sp>
        <p:nvSpPr>
          <p:cNvPr id="6" name="Rectangle 5">
            <a:extLst>
              <a:ext uri="{FF2B5EF4-FFF2-40B4-BE49-F238E27FC236}">
                <a16:creationId xmlns:a16="http://schemas.microsoft.com/office/drawing/2014/main" id="{D7CC4D6C-FF5C-4091-9A76-8F8747AF8733}"/>
              </a:ext>
            </a:extLst>
          </p:cNvPr>
          <p:cNvSpPr/>
          <p:nvPr/>
        </p:nvSpPr>
        <p:spPr>
          <a:xfrm>
            <a:off x="1474206" y="6262042"/>
            <a:ext cx="7696200" cy="461665"/>
          </a:xfrm>
          <a:prstGeom prst="rect">
            <a:avLst/>
          </a:prstGeom>
        </p:spPr>
        <p:txBody>
          <a:bodyPr wrap="square">
            <a:spAutoFit/>
          </a:bodyPr>
          <a:lstStyle/>
          <a:p>
            <a:pPr algn="r"/>
            <a:r>
              <a:rPr lang="en-US" sz="1200" b="0" dirty="0" err="1">
                <a:solidFill>
                  <a:schemeClr val="bg1"/>
                </a:solidFill>
                <a:latin typeface="Trebuchet MS" panose="020B0603020202020204" pitchFamily="34" charset="0"/>
              </a:rPr>
              <a:t>Guk</a:t>
            </a:r>
            <a:r>
              <a:rPr lang="en-US" sz="1200" b="0" dirty="0">
                <a:solidFill>
                  <a:schemeClr val="bg1"/>
                </a:solidFill>
                <a:latin typeface="Trebuchet MS" panose="020B0603020202020204" pitchFamily="34" charset="0"/>
              </a:rPr>
              <a:t> K, Han G, Lim J, et al. Evolution of Wearable Devices with Real-Time Disease Monitoring for Personalized Healthcare. </a:t>
            </a:r>
            <a:r>
              <a:rPr lang="en-US" sz="1200" b="0" i="1" dirty="0">
                <a:solidFill>
                  <a:schemeClr val="bg1"/>
                </a:solidFill>
                <a:latin typeface="Trebuchet MS" panose="020B0603020202020204" pitchFamily="34" charset="0"/>
              </a:rPr>
              <a:t>Nanomaterials (Basel)</a:t>
            </a:r>
            <a:r>
              <a:rPr lang="en-US" sz="1200" b="0" dirty="0">
                <a:solidFill>
                  <a:schemeClr val="bg1"/>
                </a:solidFill>
                <a:latin typeface="Trebuchet MS" panose="020B0603020202020204" pitchFamily="34" charset="0"/>
              </a:rPr>
              <a:t>. 2019;9(6):813. Published 2019 May 29. doi:10.3390/nano9060813</a:t>
            </a:r>
            <a:endParaRPr lang="en-US" sz="1200" dirty="0">
              <a:solidFill>
                <a:schemeClr val="bg1"/>
              </a:solidFill>
            </a:endParaRPr>
          </a:p>
        </p:txBody>
      </p:sp>
    </p:spTree>
    <p:extLst>
      <p:ext uri="{BB962C8B-B14F-4D97-AF65-F5344CB8AC3E}">
        <p14:creationId xmlns:p14="http://schemas.microsoft.com/office/powerpoint/2010/main" val="292227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A581-4DDA-42A0-8E1D-96AB2C1BB549}"/>
              </a:ext>
            </a:extLst>
          </p:cNvPr>
          <p:cNvSpPr>
            <a:spLocks noGrp="1"/>
          </p:cNvSpPr>
          <p:nvPr>
            <p:ph type="title"/>
          </p:nvPr>
        </p:nvSpPr>
        <p:spPr>
          <a:xfrm>
            <a:off x="190500" y="609600"/>
            <a:ext cx="8686800" cy="762000"/>
          </a:xfrm>
        </p:spPr>
        <p:txBody>
          <a:bodyPr/>
          <a:lstStyle/>
          <a:p>
            <a:r>
              <a:rPr lang="en-US" dirty="0"/>
              <a:t>Commercially available WDs (1)</a:t>
            </a:r>
          </a:p>
        </p:txBody>
      </p:sp>
      <p:sp>
        <p:nvSpPr>
          <p:cNvPr id="3" name="Content Placeholder 2">
            <a:extLst>
              <a:ext uri="{FF2B5EF4-FFF2-40B4-BE49-F238E27FC236}">
                <a16:creationId xmlns:a16="http://schemas.microsoft.com/office/drawing/2014/main" id="{33390998-8F6B-484A-961C-F165FFC3135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CC86DCA-C69F-411B-BE8E-00D9BE6DFC20}"/>
              </a:ext>
            </a:extLst>
          </p:cNvPr>
          <p:cNvSpPr>
            <a:spLocks noGrp="1"/>
          </p:cNvSpPr>
          <p:nvPr>
            <p:ph type="sldNum" sz="quarter" idx="4"/>
          </p:nvPr>
        </p:nvSpPr>
        <p:spPr/>
        <p:txBody>
          <a:bodyPr/>
          <a:lstStyle/>
          <a:p>
            <a:fld id="{7071835E-551D-43E3-A34B-EA8AD7FDC91B}" type="slidenum">
              <a:rPr lang="en-US" smtClean="0"/>
              <a:pPr/>
              <a:t>16</a:t>
            </a:fld>
            <a:endParaRPr lang="en-US"/>
          </a:p>
        </p:txBody>
      </p:sp>
      <p:pic>
        <p:nvPicPr>
          <p:cNvPr id="5" name="Picture 4">
            <a:extLst>
              <a:ext uri="{FF2B5EF4-FFF2-40B4-BE49-F238E27FC236}">
                <a16:creationId xmlns:a16="http://schemas.microsoft.com/office/drawing/2014/main" id="{D969582F-6FA5-4DCE-A385-EAC54405713F}"/>
              </a:ext>
            </a:extLst>
          </p:cNvPr>
          <p:cNvPicPr>
            <a:picLocks noChangeAspect="1"/>
          </p:cNvPicPr>
          <p:nvPr/>
        </p:nvPicPr>
        <p:blipFill>
          <a:blip r:embed="rId2"/>
          <a:stretch>
            <a:fillRect/>
          </a:stretch>
        </p:blipFill>
        <p:spPr>
          <a:xfrm>
            <a:off x="0" y="1409700"/>
            <a:ext cx="9144000" cy="5448300"/>
          </a:xfrm>
          <a:prstGeom prst="rect">
            <a:avLst/>
          </a:prstGeom>
        </p:spPr>
      </p:pic>
      <p:sp>
        <p:nvSpPr>
          <p:cNvPr id="7" name="Rectangle 6">
            <a:extLst>
              <a:ext uri="{FF2B5EF4-FFF2-40B4-BE49-F238E27FC236}">
                <a16:creationId xmlns:a16="http://schemas.microsoft.com/office/drawing/2014/main" id="{B3E37E10-D20E-4354-A30A-9AE531F23878}"/>
              </a:ext>
            </a:extLst>
          </p:cNvPr>
          <p:cNvSpPr/>
          <p:nvPr/>
        </p:nvSpPr>
        <p:spPr>
          <a:xfrm>
            <a:off x="152400" y="3406040"/>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197856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8AFE-2252-4FC7-B41F-25741AF10523}"/>
              </a:ext>
            </a:extLst>
          </p:cNvPr>
          <p:cNvSpPr>
            <a:spLocks noGrp="1"/>
          </p:cNvSpPr>
          <p:nvPr>
            <p:ph type="title"/>
          </p:nvPr>
        </p:nvSpPr>
        <p:spPr>
          <a:xfrm>
            <a:off x="219547" y="685800"/>
            <a:ext cx="8686800" cy="762000"/>
          </a:xfrm>
        </p:spPr>
        <p:txBody>
          <a:bodyPr/>
          <a:lstStyle/>
          <a:p>
            <a:r>
              <a:rPr lang="en-US" dirty="0"/>
              <a:t>Commercially available WDs (2)</a:t>
            </a:r>
          </a:p>
        </p:txBody>
      </p:sp>
      <p:sp>
        <p:nvSpPr>
          <p:cNvPr id="3" name="Content Placeholder 2">
            <a:extLst>
              <a:ext uri="{FF2B5EF4-FFF2-40B4-BE49-F238E27FC236}">
                <a16:creationId xmlns:a16="http://schemas.microsoft.com/office/drawing/2014/main" id="{AC1421D0-9764-447D-B1A2-273F93BD563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EAA8FAE-D108-4146-A0F6-66EF67D95DC3}"/>
              </a:ext>
            </a:extLst>
          </p:cNvPr>
          <p:cNvSpPr>
            <a:spLocks noGrp="1"/>
          </p:cNvSpPr>
          <p:nvPr>
            <p:ph type="sldNum" sz="quarter" idx="4"/>
          </p:nvPr>
        </p:nvSpPr>
        <p:spPr/>
        <p:txBody>
          <a:bodyPr/>
          <a:lstStyle/>
          <a:p>
            <a:fld id="{7071835E-551D-43E3-A34B-EA8AD7FDC91B}" type="slidenum">
              <a:rPr lang="en-US" smtClean="0"/>
              <a:pPr/>
              <a:t>17</a:t>
            </a:fld>
            <a:endParaRPr lang="en-US"/>
          </a:p>
        </p:txBody>
      </p:sp>
      <p:pic>
        <p:nvPicPr>
          <p:cNvPr id="5" name="Picture 4">
            <a:extLst>
              <a:ext uri="{FF2B5EF4-FFF2-40B4-BE49-F238E27FC236}">
                <a16:creationId xmlns:a16="http://schemas.microsoft.com/office/drawing/2014/main" id="{79A4B179-4892-4003-87F4-74608CA39469}"/>
              </a:ext>
            </a:extLst>
          </p:cNvPr>
          <p:cNvPicPr>
            <a:picLocks noChangeAspect="1"/>
          </p:cNvPicPr>
          <p:nvPr/>
        </p:nvPicPr>
        <p:blipFill>
          <a:blip r:embed="rId2"/>
          <a:stretch>
            <a:fillRect/>
          </a:stretch>
        </p:blipFill>
        <p:spPr>
          <a:xfrm>
            <a:off x="0" y="1552575"/>
            <a:ext cx="9144000" cy="5305425"/>
          </a:xfrm>
          <a:prstGeom prst="rect">
            <a:avLst/>
          </a:prstGeom>
        </p:spPr>
      </p:pic>
      <p:sp>
        <p:nvSpPr>
          <p:cNvPr id="6" name="Rectangle 5">
            <a:extLst>
              <a:ext uri="{FF2B5EF4-FFF2-40B4-BE49-F238E27FC236}">
                <a16:creationId xmlns:a16="http://schemas.microsoft.com/office/drawing/2014/main" id="{B92DAB54-D91F-4E45-BBF7-624B53509AB0}"/>
              </a:ext>
            </a:extLst>
          </p:cNvPr>
          <p:cNvSpPr/>
          <p:nvPr/>
        </p:nvSpPr>
        <p:spPr>
          <a:xfrm>
            <a:off x="0" y="4274403"/>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354967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43EB-3D6C-4DB7-998E-63BCBA805792}"/>
              </a:ext>
            </a:extLst>
          </p:cNvPr>
          <p:cNvSpPr>
            <a:spLocks noGrp="1"/>
          </p:cNvSpPr>
          <p:nvPr>
            <p:ph type="title"/>
          </p:nvPr>
        </p:nvSpPr>
        <p:spPr>
          <a:xfrm>
            <a:off x="228600" y="685800"/>
            <a:ext cx="8686800" cy="762000"/>
          </a:xfrm>
        </p:spPr>
        <p:txBody>
          <a:bodyPr/>
          <a:lstStyle/>
          <a:p>
            <a:r>
              <a:rPr lang="en-US" dirty="0"/>
              <a:t>Commercially available WDs (3)</a:t>
            </a:r>
          </a:p>
        </p:txBody>
      </p:sp>
      <p:sp>
        <p:nvSpPr>
          <p:cNvPr id="3" name="Content Placeholder 2">
            <a:extLst>
              <a:ext uri="{FF2B5EF4-FFF2-40B4-BE49-F238E27FC236}">
                <a16:creationId xmlns:a16="http://schemas.microsoft.com/office/drawing/2014/main" id="{EAC6B863-3647-47B8-8820-2035BF4EE9F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EDCB40-D667-483F-AF85-316A2AC295A8}"/>
              </a:ext>
            </a:extLst>
          </p:cNvPr>
          <p:cNvSpPr>
            <a:spLocks noGrp="1"/>
          </p:cNvSpPr>
          <p:nvPr>
            <p:ph type="sldNum" sz="quarter" idx="4"/>
          </p:nvPr>
        </p:nvSpPr>
        <p:spPr/>
        <p:txBody>
          <a:bodyPr/>
          <a:lstStyle/>
          <a:p>
            <a:fld id="{7071835E-551D-43E3-A34B-EA8AD7FDC91B}" type="slidenum">
              <a:rPr lang="en-US" smtClean="0"/>
              <a:pPr/>
              <a:t>18</a:t>
            </a:fld>
            <a:endParaRPr lang="en-US"/>
          </a:p>
        </p:txBody>
      </p:sp>
      <p:pic>
        <p:nvPicPr>
          <p:cNvPr id="5" name="Picture 4">
            <a:extLst>
              <a:ext uri="{FF2B5EF4-FFF2-40B4-BE49-F238E27FC236}">
                <a16:creationId xmlns:a16="http://schemas.microsoft.com/office/drawing/2014/main" id="{C1D982F8-7B39-46F0-B44B-27390303D287}"/>
              </a:ext>
            </a:extLst>
          </p:cNvPr>
          <p:cNvPicPr>
            <a:picLocks noChangeAspect="1"/>
          </p:cNvPicPr>
          <p:nvPr/>
        </p:nvPicPr>
        <p:blipFill>
          <a:blip r:embed="rId2"/>
          <a:stretch>
            <a:fillRect/>
          </a:stretch>
        </p:blipFill>
        <p:spPr>
          <a:xfrm>
            <a:off x="0" y="1524000"/>
            <a:ext cx="9144000" cy="5334000"/>
          </a:xfrm>
          <a:prstGeom prst="rect">
            <a:avLst/>
          </a:prstGeom>
        </p:spPr>
      </p:pic>
      <p:sp>
        <p:nvSpPr>
          <p:cNvPr id="6" name="Rectangle 5">
            <a:extLst>
              <a:ext uri="{FF2B5EF4-FFF2-40B4-BE49-F238E27FC236}">
                <a16:creationId xmlns:a16="http://schemas.microsoft.com/office/drawing/2014/main" id="{93D67202-4BA2-49C2-8017-35958AAC270C}"/>
              </a:ext>
            </a:extLst>
          </p:cNvPr>
          <p:cNvSpPr/>
          <p:nvPr/>
        </p:nvSpPr>
        <p:spPr>
          <a:xfrm>
            <a:off x="0" y="3969603"/>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57424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8985-C930-4229-AC06-9FF4CD3303F1}"/>
              </a:ext>
            </a:extLst>
          </p:cNvPr>
          <p:cNvSpPr>
            <a:spLocks noGrp="1"/>
          </p:cNvSpPr>
          <p:nvPr>
            <p:ph type="title"/>
          </p:nvPr>
        </p:nvSpPr>
        <p:spPr/>
        <p:txBody>
          <a:bodyPr/>
          <a:lstStyle/>
          <a:p>
            <a:r>
              <a:rPr lang="en-US" dirty="0"/>
              <a:t>Commercially available WDs (4)</a:t>
            </a:r>
          </a:p>
        </p:txBody>
      </p:sp>
      <p:sp>
        <p:nvSpPr>
          <p:cNvPr id="3" name="Content Placeholder 2">
            <a:extLst>
              <a:ext uri="{FF2B5EF4-FFF2-40B4-BE49-F238E27FC236}">
                <a16:creationId xmlns:a16="http://schemas.microsoft.com/office/drawing/2014/main" id="{5569BD19-4597-4EA4-9CB5-E6844F4CE15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90B8C22-5797-4C1A-B695-AECEDF337909}"/>
              </a:ext>
            </a:extLst>
          </p:cNvPr>
          <p:cNvSpPr>
            <a:spLocks noGrp="1"/>
          </p:cNvSpPr>
          <p:nvPr>
            <p:ph type="sldNum" sz="quarter" idx="4"/>
          </p:nvPr>
        </p:nvSpPr>
        <p:spPr/>
        <p:txBody>
          <a:bodyPr/>
          <a:lstStyle/>
          <a:p>
            <a:fld id="{7071835E-551D-43E3-A34B-EA8AD7FDC91B}" type="slidenum">
              <a:rPr lang="en-US" smtClean="0"/>
              <a:pPr/>
              <a:t>19</a:t>
            </a:fld>
            <a:endParaRPr lang="en-US"/>
          </a:p>
        </p:txBody>
      </p:sp>
      <p:pic>
        <p:nvPicPr>
          <p:cNvPr id="5" name="Picture 4">
            <a:extLst>
              <a:ext uri="{FF2B5EF4-FFF2-40B4-BE49-F238E27FC236}">
                <a16:creationId xmlns:a16="http://schemas.microsoft.com/office/drawing/2014/main" id="{8DC6DE0D-5660-4078-A18E-366BFF60281D}"/>
              </a:ext>
            </a:extLst>
          </p:cNvPr>
          <p:cNvPicPr>
            <a:picLocks noChangeAspect="1"/>
          </p:cNvPicPr>
          <p:nvPr/>
        </p:nvPicPr>
        <p:blipFill>
          <a:blip r:embed="rId2"/>
          <a:stretch>
            <a:fillRect/>
          </a:stretch>
        </p:blipFill>
        <p:spPr>
          <a:xfrm>
            <a:off x="0" y="1828801"/>
            <a:ext cx="9144000" cy="5029200"/>
          </a:xfrm>
          <a:prstGeom prst="rect">
            <a:avLst/>
          </a:prstGeom>
        </p:spPr>
      </p:pic>
      <p:sp>
        <p:nvSpPr>
          <p:cNvPr id="6" name="Rectangle 5">
            <a:extLst>
              <a:ext uri="{FF2B5EF4-FFF2-40B4-BE49-F238E27FC236}">
                <a16:creationId xmlns:a16="http://schemas.microsoft.com/office/drawing/2014/main" id="{9AA44DC5-0815-4673-8541-A383EE1281BD}"/>
              </a:ext>
            </a:extLst>
          </p:cNvPr>
          <p:cNvSpPr/>
          <p:nvPr/>
        </p:nvSpPr>
        <p:spPr>
          <a:xfrm>
            <a:off x="0" y="5943600"/>
            <a:ext cx="4572000" cy="830997"/>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
        <p:nvSpPr>
          <p:cNvPr id="7" name="Rectangle 6">
            <a:extLst>
              <a:ext uri="{FF2B5EF4-FFF2-40B4-BE49-F238E27FC236}">
                <a16:creationId xmlns:a16="http://schemas.microsoft.com/office/drawing/2014/main" id="{58C3B768-39C7-4874-8C79-D11F2B681FFD}"/>
              </a:ext>
            </a:extLst>
          </p:cNvPr>
          <p:cNvSpPr/>
          <p:nvPr/>
        </p:nvSpPr>
        <p:spPr>
          <a:xfrm>
            <a:off x="0" y="3124200"/>
            <a:ext cx="2209800" cy="1754326"/>
          </a:xfrm>
          <a:prstGeom prst="rect">
            <a:avLst/>
          </a:prstGeom>
        </p:spPr>
        <p:txBody>
          <a:bodyPr wrap="square">
            <a:spAutoFit/>
          </a:bodyPr>
          <a:lstStyle/>
          <a:p>
            <a:pPr algn="l"/>
            <a:r>
              <a:rPr lang="en-US" sz="1200" b="0" dirty="0" err="1">
                <a:solidFill>
                  <a:schemeClr val="tx1"/>
                </a:solidFill>
                <a:latin typeface="Trebuchet MS" panose="020B0603020202020204" pitchFamily="34" charset="0"/>
              </a:rPr>
              <a:t>Guk</a:t>
            </a:r>
            <a:r>
              <a:rPr lang="en-US" sz="1200" b="0" dirty="0">
                <a:solidFill>
                  <a:schemeClr val="tx1"/>
                </a:solidFill>
                <a:latin typeface="Trebuchet MS" panose="020B0603020202020204" pitchFamily="34" charset="0"/>
              </a:rPr>
              <a:t> K, Han G, Lim J, et al. Evolution of Wearable Devices with Real-Time Disease Monitoring for Personalized Healthcare. </a:t>
            </a:r>
            <a:r>
              <a:rPr lang="en-US" sz="1200" b="0" i="1" dirty="0">
                <a:solidFill>
                  <a:schemeClr val="tx1"/>
                </a:solidFill>
                <a:latin typeface="Trebuchet MS" panose="020B0603020202020204" pitchFamily="34" charset="0"/>
              </a:rPr>
              <a:t>Nanomaterials (Basel)</a:t>
            </a:r>
            <a:r>
              <a:rPr lang="en-US" sz="1200" b="0" dirty="0">
                <a:solidFill>
                  <a:schemeClr val="tx1"/>
                </a:solidFill>
                <a:latin typeface="Trebuchet MS" panose="020B0603020202020204" pitchFamily="34" charset="0"/>
              </a:rPr>
              <a:t>. 2019;9(6):813. Published 2019 May 29. doi:10.3390/nano9060813</a:t>
            </a:r>
            <a:endParaRPr lang="en-US" sz="1200" dirty="0">
              <a:solidFill>
                <a:schemeClr val="tx1"/>
              </a:solidFill>
            </a:endParaRPr>
          </a:p>
        </p:txBody>
      </p:sp>
    </p:spTree>
    <p:extLst>
      <p:ext uri="{BB962C8B-B14F-4D97-AF65-F5344CB8AC3E}">
        <p14:creationId xmlns:p14="http://schemas.microsoft.com/office/powerpoint/2010/main" val="72802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Manchester Mark 1">
            <a:extLst>
              <a:ext uri="{FF2B5EF4-FFF2-40B4-BE49-F238E27FC236}">
                <a16:creationId xmlns:a16="http://schemas.microsoft.com/office/drawing/2014/main" id="{31E4BCA3-53DF-4111-96B0-8C1BBB708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18EF3AA-760A-4FEF-9471-5A4C304CF389}"/>
              </a:ext>
            </a:extLst>
          </p:cNvPr>
          <p:cNvSpPr>
            <a:spLocks noGrp="1"/>
          </p:cNvSpPr>
          <p:nvPr>
            <p:ph type="title"/>
          </p:nvPr>
        </p:nvSpPr>
        <p:spPr>
          <a:xfrm>
            <a:off x="2590800" y="5730875"/>
            <a:ext cx="6553200" cy="762000"/>
          </a:xfrm>
        </p:spPr>
        <p:txBody>
          <a:bodyPr/>
          <a:lstStyle/>
          <a:p>
            <a:pPr algn="r"/>
            <a:r>
              <a:rPr lang="en-US" dirty="0"/>
              <a:t>1949: The Manchester Mark I</a:t>
            </a:r>
            <a:br>
              <a:rPr lang="en-US" dirty="0"/>
            </a:br>
            <a:r>
              <a:rPr lang="en-US" sz="2000" dirty="0"/>
              <a:t>First Digital Computer</a:t>
            </a:r>
            <a:br>
              <a:rPr lang="en-US" sz="2000" dirty="0"/>
            </a:br>
            <a:endParaRPr lang="en-US" sz="2000" dirty="0"/>
          </a:p>
        </p:txBody>
      </p:sp>
      <p:sp>
        <p:nvSpPr>
          <p:cNvPr id="4" name="Slide Number Placeholder 3">
            <a:extLst>
              <a:ext uri="{FF2B5EF4-FFF2-40B4-BE49-F238E27FC236}">
                <a16:creationId xmlns:a16="http://schemas.microsoft.com/office/drawing/2014/main" id="{F1F27B6D-8368-475B-B1AF-E8F61D98FFEC}"/>
              </a:ext>
            </a:extLst>
          </p:cNvPr>
          <p:cNvSpPr>
            <a:spLocks noGrp="1"/>
          </p:cNvSpPr>
          <p:nvPr>
            <p:ph type="sldNum" sz="quarter" idx="4"/>
          </p:nvPr>
        </p:nvSpPr>
        <p:spPr/>
        <p:txBody>
          <a:bodyPr/>
          <a:lstStyle/>
          <a:p>
            <a:fld id="{7071835E-551D-43E3-A34B-EA8AD7FDC91B}" type="slidenum">
              <a:rPr lang="en-US" smtClean="0"/>
              <a:pPr/>
              <a:t>2</a:t>
            </a:fld>
            <a:endParaRPr lang="en-US"/>
          </a:p>
        </p:txBody>
      </p:sp>
      <p:sp>
        <p:nvSpPr>
          <p:cNvPr id="7" name="Rectangle 6">
            <a:extLst>
              <a:ext uri="{FF2B5EF4-FFF2-40B4-BE49-F238E27FC236}">
                <a16:creationId xmlns:a16="http://schemas.microsoft.com/office/drawing/2014/main" id="{052ABB43-0003-467B-BABA-95AC804C86EB}"/>
              </a:ext>
            </a:extLst>
          </p:cNvPr>
          <p:cNvSpPr/>
          <p:nvPr/>
        </p:nvSpPr>
        <p:spPr>
          <a:xfrm>
            <a:off x="4114799" y="6570439"/>
            <a:ext cx="5029199" cy="276999"/>
          </a:xfrm>
          <a:prstGeom prst="rect">
            <a:avLst/>
          </a:prstGeom>
        </p:spPr>
        <p:txBody>
          <a:bodyPr wrap="square">
            <a:spAutoFit/>
          </a:bodyPr>
          <a:lstStyle/>
          <a:p>
            <a:pPr algn="r"/>
            <a:r>
              <a:rPr lang="en-US" sz="1200" b="0" dirty="0">
                <a:solidFill>
                  <a:schemeClr val="bg1"/>
                </a:solidFill>
              </a:rPr>
              <a:t>https://www.britannica.com/technology/Manchester-Mark-I</a:t>
            </a:r>
          </a:p>
        </p:txBody>
      </p:sp>
    </p:spTree>
    <p:extLst>
      <p:ext uri="{BB962C8B-B14F-4D97-AF65-F5344CB8AC3E}">
        <p14:creationId xmlns:p14="http://schemas.microsoft.com/office/powerpoint/2010/main" val="9442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ADB1-133E-45C3-8952-7127801BB86F}"/>
              </a:ext>
            </a:extLst>
          </p:cNvPr>
          <p:cNvSpPr>
            <a:spLocks noGrp="1"/>
          </p:cNvSpPr>
          <p:nvPr>
            <p:ph type="title"/>
          </p:nvPr>
        </p:nvSpPr>
        <p:spPr/>
        <p:txBody>
          <a:bodyPr/>
          <a:lstStyle/>
          <a:p>
            <a:r>
              <a:rPr lang="en-US" dirty="0"/>
              <a:t>Wearable Health Care Devices Survey (1)</a:t>
            </a:r>
          </a:p>
        </p:txBody>
      </p:sp>
      <p:sp>
        <p:nvSpPr>
          <p:cNvPr id="3" name="Content Placeholder 2">
            <a:extLst>
              <a:ext uri="{FF2B5EF4-FFF2-40B4-BE49-F238E27FC236}">
                <a16:creationId xmlns:a16="http://schemas.microsoft.com/office/drawing/2014/main" id="{6854DA89-782F-4C3D-A3AE-6FDF2284EEE3}"/>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About 30% (1266/4551) of US adults use wearable health care devices. </a:t>
            </a:r>
          </a:p>
          <a:p>
            <a:pPr>
              <a:buFont typeface="Arial" panose="020B0604020202020204" pitchFamily="34" charset="0"/>
              <a:buChar char="•"/>
            </a:pPr>
            <a:r>
              <a:rPr lang="en-US" dirty="0"/>
              <a:t>Nearly half (47.33%) use the devices every day.</a:t>
            </a:r>
          </a:p>
          <a:p>
            <a:pPr>
              <a:buFont typeface="Arial" panose="020B0604020202020204" pitchFamily="34" charset="0"/>
              <a:buChar char="•"/>
            </a:pPr>
            <a:r>
              <a:rPr lang="en-US" dirty="0"/>
              <a:t>A majority (82.38% weighted) is willing to share the health data from wearables with their care providers. </a:t>
            </a:r>
          </a:p>
          <a:p>
            <a:pPr lvl="1">
              <a:buFont typeface="Arial" panose="020B0604020202020204" pitchFamily="34" charset="0"/>
              <a:buChar char="•"/>
            </a:pPr>
            <a:r>
              <a:rPr lang="en-US" dirty="0"/>
              <a:t>Most willing:</a:t>
            </a:r>
          </a:p>
          <a:p>
            <a:pPr lvl="2">
              <a:buFont typeface="Arial" panose="020B0604020202020204" pitchFamily="34" charset="0"/>
              <a:buChar char="•"/>
            </a:pPr>
            <a:r>
              <a:rPr lang="en-US" dirty="0"/>
              <a:t>Women (16.25%), </a:t>
            </a:r>
          </a:p>
          <a:p>
            <a:pPr lvl="2">
              <a:buFont typeface="Arial" panose="020B0604020202020204" pitchFamily="34" charset="0"/>
              <a:buChar char="•"/>
            </a:pPr>
            <a:r>
              <a:rPr lang="en-US" dirty="0"/>
              <a:t>White individuals (19.74%), </a:t>
            </a:r>
          </a:p>
          <a:p>
            <a:pPr lvl="2">
              <a:buFont typeface="Arial" panose="020B0604020202020204" pitchFamily="34" charset="0"/>
              <a:buChar char="•"/>
            </a:pPr>
            <a:r>
              <a:rPr lang="en-US" dirty="0"/>
              <a:t>Adults aged 18-50 years (19.52%), </a:t>
            </a:r>
          </a:p>
          <a:p>
            <a:pPr lvl="2">
              <a:buFont typeface="Arial" panose="020B0604020202020204" pitchFamily="34" charset="0"/>
              <a:buChar char="•"/>
            </a:pPr>
            <a:r>
              <a:rPr lang="en-US" dirty="0"/>
              <a:t>Some level of college education or college graduates (25.60%), </a:t>
            </a:r>
          </a:p>
          <a:p>
            <a:pPr lvl="2">
              <a:buFont typeface="Arial" panose="020B0604020202020204" pitchFamily="34" charset="0"/>
              <a:buChar char="•"/>
            </a:pPr>
            <a:r>
              <a:rPr lang="en-US" dirty="0"/>
              <a:t>annual household incomes greater than US $75,000 (17.66%).</a:t>
            </a:r>
          </a:p>
        </p:txBody>
      </p:sp>
      <p:sp>
        <p:nvSpPr>
          <p:cNvPr id="4" name="Slide Number Placeholder 3">
            <a:extLst>
              <a:ext uri="{FF2B5EF4-FFF2-40B4-BE49-F238E27FC236}">
                <a16:creationId xmlns:a16="http://schemas.microsoft.com/office/drawing/2014/main" id="{706EE726-A3C4-445A-A8D6-CBA488EDCB59}"/>
              </a:ext>
            </a:extLst>
          </p:cNvPr>
          <p:cNvSpPr>
            <a:spLocks noGrp="1"/>
          </p:cNvSpPr>
          <p:nvPr>
            <p:ph type="sldNum" sz="quarter" idx="4"/>
          </p:nvPr>
        </p:nvSpPr>
        <p:spPr/>
        <p:txBody>
          <a:bodyPr/>
          <a:lstStyle/>
          <a:p>
            <a:fld id="{7071835E-551D-43E3-A34B-EA8AD7FDC91B}" type="slidenum">
              <a:rPr lang="en-US" smtClean="0"/>
              <a:pPr/>
              <a:t>20</a:t>
            </a:fld>
            <a:endParaRPr lang="en-US"/>
          </a:p>
        </p:txBody>
      </p:sp>
      <p:sp>
        <p:nvSpPr>
          <p:cNvPr id="6" name="Rectangle 5">
            <a:extLst>
              <a:ext uri="{FF2B5EF4-FFF2-40B4-BE49-F238E27FC236}">
                <a16:creationId xmlns:a16="http://schemas.microsoft.com/office/drawing/2014/main" id="{FB7B3A26-EB91-4221-8263-3B9A89B58FE9}"/>
              </a:ext>
            </a:extLst>
          </p:cNvPr>
          <p:cNvSpPr/>
          <p:nvPr/>
        </p:nvSpPr>
        <p:spPr>
          <a:xfrm>
            <a:off x="1420640" y="6096000"/>
            <a:ext cx="7647160" cy="738664"/>
          </a:xfrm>
          <a:prstGeom prst="rect">
            <a:avLst/>
          </a:prstGeom>
        </p:spPr>
        <p:txBody>
          <a:bodyPr wrap="square">
            <a:spAutoFit/>
          </a:bodyPr>
          <a:lstStyle/>
          <a:p>
            <a:pPr algn="r"/>
            <a:r>
              <a:rPr lang="en-US" sz="1400" b="0" dirty="0">
                <a:solidFill>
                  <a:schemeClr val="bg1"/>
                </a:solidFill>
                <a:latin typeface="Trebuchet MS" panose="020B0603020202020204" pitchFamily="34" charset="0"/>
              </a:rPr>
              <a:t>Chandrasekaran, Ranganathan et al. “Patterns of Use and Key Predictors for the Use of Wearable Health Care Devices by US Adults: Insights from a National Survey.” </a:t>
            </a:r>
            <a:r>
              <a:rPr lang="en-US" sz="1400" b="0" i="1" dirty="0">
                <a:solidFill>
                  <a:schemeClr val="bg1"/>
                </a:solidFill>
                <a:latin typeface="Trebuchet MS" panose="020B0603020202020204" pitchFamily="34" charset="0"/>
              </a:rPr>
              <a:t>Journal of medical Internet research</a:t>
            </a:r>
            <a:r>
              <a:rPr lang="en-US" sz="1400" b="0" dirty="0">
                <a:solidFill>
                  <a:schemeClr val="bg1"/>
                </a:solidFill>
                <a:latin typeface="Trebuchet MS" panose="020B0603020202020204" pitchFamily="34" charset="0"/>
              </a:rPr>
              <a:t> vol. 22,10 e22443. 16 Oct. 2020, doi:10.2196/22443</a:t>
            </a:r>
            <a:endParaRPr lang="en-US" sz="1400" dirty="0">
              <a:solidFill>
                <a:schemeClr val="bg1"/>
              </a:solidFill>
            </a:endParaRPr>
          </a:p>
        </p:txBody>
      </p:sp>
    </p:spTree>
    <p:extLst>
      <p:ext uri="{BB962C8B-B14F-4D97-AF65-F5344CB8AC3E}">
        <p14:creationId xmlns:p14="http://schemas.microsoft.com/office/powerpoint/2010/main" val="27064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46D5-DFED-4DD5-B379-BEC6AD41A162}"/>
              </a:ext>
            </a:extLst>
          </p:cNvPr>
          <p:cNvSpPr>
            <a:spLocks noGrp="1"/>
          </p:cNvSpPr>
          <p:nvPr>
            <p:ph type="title"/>
          </p:nvPr>
        </p:nvSpPr>
        <p:spPr/>
        <p:txBody>
          <a:bodyPr/>
          <a:lstStyle/>
          <a:p>
            <a:r>
              <a:rPr lang="en-US" dirty="0"/>
              <a:t>Wearable Health Care Devices Survey (2)</a:t>
            </a:r>
          </a:p>
        </p:txBody>
      </p:sp>
      <p:sp>
        <p:nvSpPr>
          <p:cNvPr id="3" name="Content Placeholder 2">
            <a:extLst>
              <a:ext uri="{FF2B5EF4-FFF2-40B4-BE49-F238E27FC236}">
                <a16:creationId xmlns:a16="http://schemas.microsoft.com/office/drawing/2014/main" id="{6C7BA50F-6E8F-418D-BB12-ED6C60ABF8D4}"/>
              </a:ext>
            </a:extLst>
          </p:cNvPr>
          <p:cNvSpPr>
            <a:spLocks noGrp="1"/>
          </p:cNvSpPr>
          <p:nvPr>
            <p:ph idx="1"/>
          </p:nvPr>
        </p:nvSpPr>
        <p:spPr/>
        <p:txBody>
          <a:bodyPr/>
          <a:lstStyle/>
          <a:p>
            <a:pPr>
              <a:buFont typeface="Arial" panose="020B0604020202020204" pitchFamily="34" charset="0"/>
              <a:buChar char="•"/>
            </a:pPr>
            <a:r>
              <a:rPr lang="en-US" dirty="0"/>
              <a:t>The use of wearables declines with age. </a:t>
            </a:r>
          </a:p>
          <a:p>
            <a:pPr>
              <a:buFont typeface="Arial" panose="020B0604020202020204" pitchFamily="34" charset="0"/>
              <a:buChar char="•"/>
            </a:pPr>
            <a:r>
              <a:rPr lang="en-US" dirty="0"/>
              <a:t>US adults more likely to adopt and use wearables for tracking or monitoring their health:</a:t>
            </a:r>
          </a:p>
          <a:p>
            <a:pPr lvl="1">
              <a:buFont typeface="Arial" panose="020B0604020202020204" pitchFamily="34" charset="0"/>
              <a:buChar char="•"/>
            </a:pPr>
            <a:r>
              <a:rPr lang="en-US" dirty="0"/>
              <a:t>those who reported feeling healthier, </a:t>
            </a:r>
          </a:p>
          <a:p>
            <a:pPr lvl="1">
              <a:buFont typeface="Arial" panose="020B0604020202020204" pitchFamily="34" charset="0"/>
              <a:buChar char="•"/>
            </a:pPr>
            <a:r>
              <a:rPr lang="en-US" dirty="0"/>
              <a:t>were overweight, </a:t>
            </a:r>
          </a:p>
          <a:p>
            <a:pPr lvl="1">
              <a:buFont typeface="Arial" panose="020B0604020202020204" pitchFamily="34" charset="0"/>
              <a:buChar char="•"/>
            </a:pPr>
            <a:r>
              <a:rPr lang="en-US" dirty="0"/>
              <a:t>enjoyed exercise,</a:t>
            </a:r>
          </a:p>
          <a:p>
            <a:pPr lvl="1">
              <a:buFont typeface="Arial" panose="020B0604020202020204" pitchFamily="34" charset="0"/>
              <a:buChar char="•"/>
            </a:pPr>
            <a:r>
              <a:rPr lang="en-US" dirty="0"/>
              <a:t>reported higher levels of technology self-efficacy.</a:t>
            </a:r>
          </a:p>
        </p:txBody>
      </p:sp>
      <p:sp>
        <p:nvSpPr>
          <p:cNvPr id="4" name="Slide Number Placeholder 3">
            <a:extLst>
              <a:ext uri="{FF2B5EF4-FFF2-40B4-BE49-F238E27FC236}">
                <a16:creationId xmlns:a16="http://schemas.microsoft.com/office/drawing/2014/main" id="{2890260F-7E37-4E44-9712-26AECDBBEBB4}"/>
              </a:ext>
            </a:extLst>
          </p:cNvPr>
          <p:cNvSpPr>
            <a:spLocks noGrp="1"/>
          </p:cNvSpPr>
          <p:nvPr>
            <p:ph type="sldNum" sz="quarter" idx="4"/>
          </p:nvPr>
        </p:nvSpPr>
        <p:spPr/>
        <p:txBody>
          <a:bodyPr/>
          <a:lstStyle/>
          <a:p>
            <a:fld id="{7071835E-551D-43E3-A34B-EA8AD7FDC91B}" type="slidenum">
              <a:rPr lang="en-US" smtClean="0"/>
              <a:pPr/>
              <a:t>21</a:t>
            </a:fld>
            <a:endParaRPr lang="en-US"/>
          </a:p>
        </p:txBody>
      </p:sp>
      <p:sp>
        <p:nvSpPr>
          <p:cNvPr id="5" name="Rectangle 4">
            <a:extLst>
              <a:ext uri="{FF2B5EF4-FFF2-40B4-BE49-F238E27FC236}">
                <a16:creationId xmlns:a16="http://schemas.microsoft.com/office/drawing/2014/main" id="{4D5240EA-E88A-487C-B657-751B8A10E09F}"/>
              </a:ext>
            </a:extLst>
          </p:cNvPr>
          <p:cNvSpPr/>
          <p:nvPr/>
        </p:nvSpPr>
        <p:spPr>
          <a:xfrm>
            <a:off x="1420640" y="6096000"/>
            <a:ext cx="7647160" cy="738664"/>
          </a:xfrm>
          <a:prstGeom prst="rect">
            <a:avLst/>
          </a:prstGeom>
        </p:spPr>
        <p:txBody>
          <a:bodyPr wrap="square">
            <a:spAutoFit/>
          </a:bodyPr>
          <a:lstStyle/>
          <a:p>
            <a:pPr algn="r"/>
            <a:r>
              <a:rPr lang="en-US" sz="1400" b="0" dirty="0">
                <a:solidFill>
                  <a:schemeClr val="bg1"/>
                </a:solidFill>
                <a:latin typeface="Trebuchet MS" panose="020B0603020202020204" pitchFamily="34" charset="0"/>
              </a:rPr>
              <a:t>Chandrasekaran, Ranganathan et al. “Patterns of Use and Key Predictors for the Use of Wearable Health Care Devices by US Adults: Insights from a National Survey.” </a:t>
            </a:r>
            <a:r>
              <a:rPr lang="en-US" sz="1400" b="0" i="1" dirty="0">
                <a:solidFill>
                  <a:schemeClr val="bg1"/>
                </a:solidFill>
                <a:latin typeface="Trebuchet MS" panose="020B0603020202020204" pitchFamily="34" charset="0"/>
              </a:rPr>
              <a:t>Journal of medical Internet research</a:t>
            </a:r>
            <a:r>
              <a:rPr lang="en-US" sz="1400" b="0" dirty="0">
                <a:solidFill>
                  <a:schemeClr val="bg1"/>
                </a:solidFill>
                <a:latin typeface="Trebuchet MS" panose="020B0603020202020204" pitchFamily="34" charset="0"/>
              </a:rPr>
              <a:t> vol. 22,10 e22443. 16 Oct. 2020, doi:10.2196/22443</a:t>
            </a:r>
            <a:endParaRPr lang="en-US" sz="1400" dirty="0">
              <a:solidFill>
                <a:schemeClr val="bg1"/>
              </a:solidFill>
            </a:endParaRPr>
          </a:p>
        </p:txBody>
      </p:sp>
    </p:spTree>
    <p:extLst>
      <p:ext uri="{BB962C8B-B14F-4D97-AF65-F5344CB8AC3E}">
        <p14:creationId xmlns:p14="http://schemas.microsoft.com/office/powerpoint/2010/main" val="14983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683B-E406-4620-8086-941FBC36D879}"/>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26CE16AC-F6AD-4CC8-B58D-6435E5EC0779}"/>
              </a:ext>
            </a:extLst>
          </p:cNvPr>
          <p:cNvSpPr>
            <a:spLocks noGrp="1"/>
          </p:cNvSpPr>
          <p:nvPr>
            <p:ph idx="1"/>
          </p:nvPr>
        </p:nvSpPr>
        <p:spPr/>
        <p:txBody>
          <a:bodyPr/>
          <a:lstStyle/>
          <a:p>
            <a:pPr algn="ctr"/>
            <a:r>
              <a:rPr lang="en-US" sz="8800" dirty="0"/>
              <a:t>Privacy</a:t>
            </a:r>
          </a:p>
          <a:p>
            <a:pPr algn="ctr"/>
            <a:r>
              <a:rPr lang="en-US" sz="8800" dirty="0"/>
              <a:t>Security</a:t>
            </a:r>
          </a:p>
          <a:p>
            <a:pPr algn="ctr"/>
            <a:r>
              <a:rPr lang="en-US" sz="8800" dirty="0"/>
              <a:t>Confidentiality</a:t>
            </a:r>
          </a:p>
        </p:txBody>
      </p:sp>
      <p:sp>
        <p:nvSpPr>
          <p:cNvPr id="4" name="Slide Number Placeholder 3">
            <a:extLst>
              <a:ext uri="{FF2B5EF4-FFF2-40B4-BE49-F238E27FC236}">
                <a16:creationId xmlns:a16="http://schemas.microsoft.com/office/drawing/2014/main" id="{C574273B-A7A8-4F06-A140-B07B876E2C5E}"/>
              </a:ext>
            </a:extLst>
          </p:cNvPr>
          <p:cNvSpPr>
            <a:spLocks noGrp="1"/>
          </p:cNvSpPr>
          <p:nvPr>
            <p:ph type="sldNum" sz="quarter" idx="4"/>
          </p:nvPr>
        </p:nvSpPr>
        <p:spPr/>
        <p:txBody>
          <a:bodyPr/>
          <a:lstStyle/>
          <a:p>
            <a:fld id="{7071835E-551D-43E3-A34B-EA8AD7FDC91B}" type="slidenum">
              <a:rPr lang="en-US" smtClean="0"/>
              <a:pPr/>
              <a:t>22</a:t>
            </a:fld>
            <a:endParaRPr lang="en-US"/>
          </a:p>
        </p:txBody>
      </p:sp>
    </p:spTree>
    <p:extLst>
      <p:ext uri="{BB962C8B-B14F-4D97-AF65-F5344CB8AC3E}">
        <p14:creationId xmlns:p14="http://schemas.microsoft.com/office/powerpoint/2010/main" val="107694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B1B4-801A-4EE6-AEB3-67E6C1B93CBD}"/>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43F09069-59FC-4B99-8B02-817FB60C257E}"/>
              </a:ext>
            </a:extLst>
          </p:cNvPr>
          <p:cNvSpPr>
            <a:spLocks noGrp="1"/>
          </p:cNvSpPr>
          <p:nvPr>
            <p:ph idx="1"/>
          </p:nvPr>
        </p:nvSpPr>
        <p:spPr/>
        <p:txBody>
          <a:bodyPr/>
          <a:lstStyle/>
          <a:p>
            <a:pPr>
              <a:buFont typeface="Arial" panose="020B0604020202020204" pitchFamily="34" charset="0"/>
              <a:buChar char="•"/>
            </a:pPr>
            <a:r>
              <a:rPr lang="en-US" dirty="0"/>
              <a:t>Confidentiality:</a:t>
            </a:r>
          </a:p>
          <a:p>
            <a:pPr lvl="1">
              <a:buFont typeface="Arial" panose="020B0604020202020204" pitchFamily="34" charset="0"/>
              <a:buChar char="•"/>
            </a:pPr>
            <a:r>
              <a:rPr lang="en-US" dirty="0"/>
              <a:t>the </a:t>
            </a:r>
            <a:r>
              <a:rPr lang="en-US" i="1" u="sng" dirty="0"/>
              <a:t>obligation</a:t>
            </a:r>
            <a:r>
              <a:rPr lang="en-US" dirty="0"/>
              <a:t> of professionals who have access to (health) data or communication to hold that information in confidence.</a:t>
            </a:r>
          </a:p>
          <a:p>
            <a:pPr>
              <a:buFont typeface="Arial" panose="020B0604020202020204" pitchFamily="34" charset="0"/>
              <a:buChar char="•"/>
            </a:pPr>
            <a:r>
              <a:rPr lang="en-US" dirty="0"/>
              <a:t>Privacy:</a:t>
            </a:r>
          </a:p>
          <a:p>
            <a:pPr lvl="1">
              <a:buFont typeface="Arial" panose="020B0604020202020204" pitchFamily="34" charset="0"/>
              <a:buChar char="•"/>
            </a:pPr>
            <a:r>
              <a:rPr lang="en-US" dirty="0"/>
              <a:t>the </a:t>
            </a:r>
            <a:r>
              <a:rPr lang="en-US" i="1" u="sng" dirty="0"/>
              <a:t>right</a:t>
            </a:r>
            <a:r>
              <a:rPr lang="en-US" dirty="0"/>
              <a:t> of an individual to be let alone and to make decisions about how personal information is shared.</a:t>
            </a:r>
          </a:p>
          <a:p>
            <a:pPr>
              <a:buFont typeface="Arial" panose="020B0604020202020204" pitchFamily="34" charset="0"/>
              <a:buChar char="•"/>
            </a:pPr>
            <a:r>
              <a:rPr lang="en-US" dirty="0"/>
              <a:t>Security:</a:t>
            </a:r>
          </a:p>
          <a:p>
            <a:pPr lvl="1">
              <a:buFont typeface="Arial" panose="020B0604020202020204" pitchFamily="34" charset="0"/>
              <a:buChar char="•"/>
            </a:pPr>
            <a:r>
              <a:rPr lang="en-US" dirty="0"/>
              <a:t>the </a:t>
            </a:r>
            <a:r>
              <a:rPr lang="en-US" i="1" u="sng" dirty="0"/>
              <a:t>capabilities</a:t>
            </a:r>
            <a:r>
              <a:rPr lang="en-US" dirty="0"/>
              <a:t> available to protect privacy and confidentiality of (health) information. </a:t>
            </a:r>
          </a:p>
        </p:txBody>
      </p:sp>
      <p:sp>
        <p:nvSpPr>
          <p:cNvPr id="4" name="Slide Number Placeholder 3">
            <a:extLst>
              <a:ext uri="{FF2B5EF4-FFF2-40B4-BE49-F238E27FC236}">
                <a16:creationId xmlns:a16="http://schemas.microsoft.com/office/drawing/2014/main" id="{6E9F4249-BB26-4ED5-98CE-18F6C41C94A1}"/>
              </a:ext>
            </a:extLst>
          </p:cNvPr>
          <p:cNvSpPr>
            <a:spLocks noGrp="1"/>
          </p:cNvSpPr>
          <p:nvPr>
            <p:ph type="sldNum" sz="quarter" idx="4"/>
          </p:nvPr>
        </p:nvSpPr>
        <p:spPr/>
        <p:txBody>
          <a:bodyPr/>
          <a:lstStyle/>
          <a:p>
            <a:fld id="{7071835E-551D-43E3-A34B-EA8AD7FDC91B}" type="slidenum">
              <a:rPr lang="en-US" smtClean="0"/>
              <a:pPr/>
              <a:t>23</a:t>
            </a:fld>
            <a:endParaRPr lang="en-US"/>
          </a:p>
        </p:txBody>
      </p:sp>
    </p:spTree>
    <p:extLst>
      <p:ext uri="{BB962C8B-B14F-4D97-AF65-F5344CB8AC3E}">
        <p14:creationId xmlns:p14="http://schemas.microsoft.com/office/powerpoint/2010/main" val="1543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33C0CA-D96A-41C1-84EB-D263FD5E4A27}"/>
              </a:ext>
            </a:extLst>
          </p:cNvPr>
          <p:cNvSpPr/>
          <p:nvPr/>
        </p:nvSpPr>
        <p:spPr bwMode="auto">
          <a:xfrm>
            <a:off x="0" y="1475243"/>
            <a:ext cx="4314825" cy="43088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a:extLst>
              <a:ext uri="{FF2B5EF4-FFF2-40B4-BE49-F238E27FC236}">
                <a16:creationId xmlns:a16="http://schemas.microsoft.com/office/drawing/2014/main" id="{B4C2D314-9911-4F31-B009-8BF8F8094731}"/>
              </a:ext>
            </a:extLst>
          </p:cNvPr>
          <p:cNvPicPr>
            <a:picLocks noChangeAspect="1"/>
          </p:cNvPicPr>
          <p:nvPr/>
        </p:nvPicPr>
        <p:blipFill>
          <a:blip r:embed="rId2"/>
          <a:stretch>
            <a:fillRect/>
          </a:stretch>
        </p:blipFill>
        <p:spPr>
          <a:xfrm>
            <a:off x="-1" y="1914053"/>
            <a:ext cx="9144001" cy="4949229"/>
          </a:xfrm>
          <a:prstGeom prst="rect">
            <a:avLst/>
          </a:prstGeom>
        </p:spPr>
      </p:pic>
      <p:sp>
        <p:nvSpPr>
          <p:cNvPr id="5" name="Title 4">
            <a:extLst>
              <a:ext uri="{FF2B5EF4-FFF2-40B4-BE49-F238E27FC236}">
                <a16:creationId xmlns:a16="http://schemas.microsoft.com/office/drawing/2014/main" id="{46058E3A-7980-4C52-A5D8-9349D482B69C}"/>
              </a:ext>
            </a:extLst>
          </p:cNvPr>
          <p:cNvSpPr>
            <a:spLocks noGrp="1"/>
          </p:cNvSpPr>
          <p:nvPr>
            <p:ph type="title"/>
          </p:nvPr>
        </p:nvSpPr>
        <p:spPr>
          <a:xfrm>
            <a:off x="1" y="609599"/>
            <a:ext cx="4314824" cy="1304453"/>
          </a:xfrm>
          <a:solidFill>
            <a:srgbClr val="16165D"/>
          </a:solidFill>
        </p:spPr>
        <p:txBody>
          <a:bodyPr/>
          <a:lstStyle/>
          <a:p>
            <a:r>
              <a:rPr lang="en-US" dirty="0"/>
              <a:t>Assignment A10:</a:t>
            </a:r>
            <a:br>
              <a:rPr lang="en-US" dirty="0"/>
            </a:br>
            <a:r>
              <a:rPr lang="en-US" dirty="0"/>
              <a:t>Read R10</a:t>
            </a:r>
          </a:p>
        </p:txBody>
      </p:sp>
      <p:sp>
        <p:nvSpPr>
          <p:cNvPr id="4" name="Slide Number Placeholder 3">
            <a:extLst>
              <a:ext uri="{FF2B5EF4-FFF2-40B4-BE49-F238E27FC236}">
                <a16:creationId xmlns:a16="http://schemas.microsoft.com/office/drawing/2014/main" id="{207D5F6D-4B31-49AB-BB1D-5DE56FAC0984}"/>
              </a:ext>
            </a:extLst>
          </p:cNvPr>
          <p:cNvSpPr>
            <a:spLocks noGrp="1"/>
          </p:cNvSpPr>
          <p:nvPr>
            <p:ph type="sldNum" sz="quarter" idx="4"/>
          </p:nvPr>
        </p:nvSpPr>
        <p:spPr/>
        <p:txBody>
          <a:bodyPr/>
          <a:lstStyle/>
          <a:p>
            <a:fld id="{7071835E-551D-43E3-A34B-EA8AD7FDC91B}" type="slidenum">
              <a:rPr lang="en-US" smtClean="0"/>
              <a:pPr/>
              <a:t>24</a:t>
            </a:fld>
            <a:endParaRPr lang="en-US"/>
          </a:p>
        </p:txBody>
      </p:sp>
      <p:pic>
        <p:nvPicPr>
          <p:cNvPr id="8" name="Picture 7">
            <a:extLst>
              <a:ext uri="{FF2B5EF4-FFF2-40B4-BE49-F238E27FC236}">
                <a16:creationId xmlns:a16="http://schemas.microsoft.com/office/drawing/2014/main" id="{D28FBCFB-E298-459F-8C56-D4A360219AA1}"/>
              </a:ext>
            </a:extLst>
          </p:cNvPr>
          <p:cNvPicPr>
            <a:picLocks noChangeAspect="1"/>
          </p:cNvPicPr>
          <p:nvPr/>
        </p:nvPicPr>
        <p:blipFill>
          <a:blip r:embed="rId3"/>
          <a:stretch>
            <a:fillRect/>
          </a:stretch>
        </p:blipFill>
        <p:spPr>
          <a:xfrm>
            <a:off x="4314825" y="620257"/>
            <a:ext cx="4829175" cy="2656343"/>
          </a:xfrm>
          <a:prstGeom prst="rect">
            <a:avLst/>
          </a:prstGeom>
        </p:spPr>
      </p:pic>
      <p:sp>
        <p:nvSpPr>
          <p:cNvPr id="9" name="Rectangle 8">
            <a:extLst>
              <a:ext uri="{FF2B5EF4-FFF2-40B4-BE49-F238E27FC236}">
                <a16:creationId xmlns:a16="http://schemas.microsoft.com/office/drawing/2014/main" id="{EE5656F6-129D-43DE-B61E-75EEDBB1735E}"/>
              </a:ext>
            </a:extLst>
          </p:cNvPr>
          <p:cNvSpPr/>
          <p:nvPr/>
        </p:nvSpPr>
        <p:spPr>
          <a:xfrm>
            <a:off x="582441" y="6467477"/>
            <a:ext cx="4572000" cy="430887"/>
          </a:xfrm>
          <a:prstGeom prst="rect">
            <a:avLst/>
          </a:prstGeom>
        </p:spPr>
        <p:txBody>
          <a:bodyPr>
            <a:spAutoFit/>
          </a:bodyPr>
          <a:lstStyle/>
          <a:p>
            <a:pPr algn="l"/>
            <a:r>
              <a:rPr lang="en-US" sz="1100" b="0" dirty="0">
                <a:solidFill>
                  <a:schemeClr val="bg1"/>
                </a:solidFill>
                <a:hlinkClick r:id="rId4"/>
              </a:rPr>
              <a:t>https://news.northwestern.edu/stories/2020/04/monitoring-covid-19-from-hospital-to-home-first-wearable-device-continuously-tracks-key-symptoms/</a:t>
            </a:r>
            <a:r>
              <a:rPr lang="en-US" sz="1100" b="0" dirty="0">
                <a:solidFill>
                  <a:schemeClr val="bg1"/>
                </a:solidFill>
              </a:rPr>
              <a:t> </a:t>
            </a:r>
          </a:p>
        </p:txBody>
      </p:sp>
    </p:spTree>
    <p:extLst>
      <p:ext uri="{BB962C8B-B14F-4D97-AF65-F5344CB8AC3E}">
        <p14:creationId xmlns:p14="http://schemas.microsoft.com/office/powerpoint/2010/main" val="337903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359E-E359-4268-AA09-EE763A66E454}"/>
              </a:ext>
            </a:extLst>
          </p:cNvPr>
          <p:cNvSpPr>
            <a:spLocks noGrp="1"/>
          </p:cNvSpPr>
          <p:nvPr>
            <p:ph type="title"/>
          </p:nvPr>
        </p:nvSpPr>
        <p:spPr/>
        <p:txBody>
          <a:bodyPr/>
          <a:lstStyle/>
          <a:p>
            <a:r>
              <a:rPr lang="en-US" dirty="0"/>
              <a:t>Assignment A10</a:t>
            </a:r>
          </a:p>
        </p:txBody>
      </p:sp>
      <p:sp>
        <p:nvSpPr>
          <p:cNvPr id="3" name="Content Placeholder 2">
            <a:extLst>
              <a:ext uri="{FF2B5EF4-FFF2-40B4-BE49-F238E27FC236}">
                <a16:creationId xmlns:a16="http://schemas.microsoft.com/office/drawing/2014/main" id="{A0772574-B190-4054-934F-A689E2397263}"/>
              </a:ext>
            </a:extLst>
          </p:cNvPr>
          <p:cNvSpPr>
            <a:spLocks noGrp="1"/>
          </p:cNvSpPr>
          <p:nvPr>
            <p:ph idx="1"/>
          </p:nvPr>
        </p:nvSpPr>
        <p:spPr/>
        <p:txBody>
          <a:bodyPr/>
          <a:lstStyle/>
          <a:p>
            <a:pPr>
              <a:buFont typeface="Arial" panose="020B0604020202020204" pitchFamily="34" charset="0"/>
              <a:buChar char="•"/>
            </a:pPr>
            <a:r>
              <a:rPr lang="en-US" sz="2200" dirty="0"/>
              <a:t>Task description:</a:t>
            </a:r>
          </a:p>
          <a:p>
            <a:pPr lvl="1">
              <a:buFont typeface="Arial" panose="020B0604020202020204" pitchFamily="34" charset="0"/>
              <a:buChar char="•"/>
            </a:pPr>
            <a:r>
              <a:rPr lang="en-US" sz="2200" dirty="0"/>
              <a:t>Several claims are made about what you could do with the device. The claims are highlighted in ‘R10 – Monitoring COVID.docx” on </a:t>
            </a:r>
            <a:r>
              <a:rPr lang="en-US" sz="2200" dirty="0" err="1"/>
              <a:t>UBLearns</a:t>
            </a:r>
            <a:r>
              <a:rPr lang="en-US" sz="2200" dirty="0"/>
              <a:t>.</a:t>
            </a:r>
          </a:p>
          <a:p>
            <a:pPr lvl="1">
              <a:buFont typeface="Arial" panose="020B0604020202020204" pitchFamily="34" charset="0"/>
              <a:buChar char="•"/>
            </a:pPr>
            <a:r>
              <a:rPr lang="en-US" sz="2200" dirty="0"/>
              <a:t>Pick one claim and, inspired by what you have learned from previous lectures, find in the scientific literature arguments that support the claim and arguments against the claim.</a:t>
            </a:r>
          </a:p>
          <a:p>
            <a:pPr lvl="1">
              <a:buFont typeface="Arial" panose="020B0604020202020204" pitchFamily="34" charset="0"/>
              <a:buChar char="•"/>
            </a:pPr>
            <a:r>
              <a:rPr lang="en-US" sz="2200" dirty="0"/>
              <a:t>Come then to a conclusion which to a certain degree is in support or against the claim, and identify further areas of research that must be conducted to come to a definite conclusion. Motivate why.</a:t>
            </a:r>
          </a:p>
          <a:p>
            <a:pPr lvl="1">
              <a:buFont typeface="Arial" panose="020B0604020202020204" pitchFamily="34" charset="0"/>
              <a:buChar char="•"/>
            </a:pPr>
            <a:r>
              <a:rPr lang="en-US" sz="2200" dirty="0"/>
              <a:t>Send your work in a Word doc to wceusters@gmail.com not later than Nov 16 – 9AM.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8BDC9922-A72E-4E76-871B-C27CB2FA0847}"/>
              </a:ext>
            </a:extLst>
          </p:cNvPr>
          <p:cNvSpPr>
            <a:spLocks noGrp="1"/>
          </p:cNvSpPr>
          <p:nvPr>
            <p:ph type="sldNum" sz="quarter" idx="4"/>
          </p:nvPr>
        </p:nvSpPr>
        <p:spPr/>
        <p:txBody>
          <a:bodyPr/>
          <a:lstStyle/>
          <a:p>
            <a:fld id="{7071835E-551D-43E3-A34B-EA8AD7FDC91B}" type="slidenum">
              <a:rPr lang="en-US" smtClean="0"/>
              <a:pPr/>
              <a:t>25</a:t>
            </a:fld>
            <a:endParaRPr lang="en-US"/>
          </a:p>
        </p:txBody>
      </p:sp>
    </p:spTree>
    <p:extLst>
      <p:ext uri="{BB962C8B-B14F-4D97-AF65-F5344CB8AC3E}">
        <p14:creationId xmlns:p14="http://schemas.microsoft.com/office/powerpoint/2010/main" val="11222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2CA6-0C60-4516-AAB4-0A8A8E854041}"/>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759ECD33-A4CA-4FA6-88F6-D18BF2D66C0E}"/>
              </a:ext>
            </a:extLst>
          </p:cNvPr>
          <p:cNvSpPr>
            <a:spLocks noGrp="1"/>
          </p:cNvSpPr>
          <p:nvPr>
            <p:ph idx="1"/>
          </p:nvPr>
        </p:nvSpPr>
        <p:spPr/>
        <p:txBody>
          <a:bodyPr/>
          <a:lstStyle/>
          <a:p>
            <a:pPr>
              <a:buFont typeface="Arial" panose="020B0604020202020204" pitchFamily="34" charset="0"/>
              <a:buChar char="•"/>
            </a:pPr>
            <a:r>
              <a:rPr lang="en-US" sz="2000" dirty="0"/>
              <a:t>Each claim may be chosen by at most 2 students.</a:t>
            </a:r>
          </a:p>
          <a:p>
            <a:pPr>
              <a:buFont typeface="Arial" panose="020B0604020202020204" pitchFamily="34" charset="0"/>
              <a:buChar char="•"/>
            </a:pPr>
            <a:r>
              <a:rPr lang="en-US" sz="2000" dirty="0"/>
              <a:t>Use the template uploaded to </a:t>
            </a:r>
            <a:r>
              <a:rPr lang="en-US" sz="2000" dirty="0" err="1"/>
              <a:t>UBLearns</a:t>
            </a:r>
            <a:r>
              <a:rPr lang="en-US" sz="2000" dirty="0"/>
              <a:t> under the name ‘A10-XXX.docx’.</a:t>
            </a:r>
          </a:p>
          <a:p>
            <a:pPr>
              <a:buFont typeface="Arial" panose="020B0604020202020204" pitchFamily="34" charset="0"/>
              <a:buChar char="•"/>
            </a:pPr>
            <a:r>
              <a:rPr lang="en-US" sz="2000" dirty="0"/>
              <a:t>All sections in the template must be used.</a:t>
            </a:r>
          </a:p>
          <a:p>
            <a:pPr>
              <a:buFont typeface="Arial" panose="020B0604020202020204" pitchFamily="34" charset="0"/>
              <a:buChar char="•"/>
            </a:pPr>
            <a:r>
              <a:rPr lang="en-US" sz="2000" dirty="0"/>
              <a:t>Use Endnote for proper citation in the ‘Numbered’ style.</a:t>
            </a:r>
          </a:p>
          <a:p>
            <a:pPr>
              <a:buFont typeface="Arial" panose="020B0604020202020204" pitchFamily="34" charset="0"/>
              <a:buChar char="•"/>
            </a:pPr>
            <a:r>
              <a:rPr lang="en-US" sz="2000" dirty="0"/>
              <a:t>You MUST have citations for sections 2 and 3. If for one or other section you can’t find arguments from the literature, document your search procedure so that you can prove there are no arguments (and not just didn’t bother to find any). Then provide your own arguments.</a:t>
            </a:r>
          </a:p>
          <a:p>
            <a:pPr>
              <a:buFont typeface="Arial" panose="020B0604020202020204" pitchFamily="34" charset="0"/>
              <a:buChar char="•"/>
            </a:pPr>
            <a:r>
              <a:rPr lang="en-US" sz="2000" dirty="0"/>
              <a:t>Everything you write is in 10p Times Roman, single line spacing.</a:t>
            </a:r>
          </a:p>
          <a:p>
            <a:pPr>
              <a:buFont typeface="Arial" panose="020B0604020202020204" pitchFamily="34" charset="0"/>
              <a:buChar char="•"/>
            </a:pPr>
            <a:r>
              <a:rPr lang="en-US" sz="2000" dirty="0"/>
              <a:t>No space maximum or minimum, but negative credit for unjustified presence or absence of assertions.</a:t>
            </a:r>
          </a:p>
          <a:p>
            <a:pPr>
              <a:buFont typeface="Arial" panose="020B0604020202020204" pitchFamily="34" charset="0"/>
              <a:buChar char="•"/>
            </a:pPr>
            <a:r>
              <a:rPr lang="en-US" sz="2000" dirty="0"/>
              <a:t>Anything else outlined during class.</a:t>
            </a:r>
          </a:p>
          <a:p>
            <a:pPr>
              <a:buFont typeface="Arial" panose="020B0604020202020204" pitchFamily="34" charset="0"/>
              <a:buChar char="•"/>
            </a:pPr>
            <a:r>
              <a:rPr lang="en-US" sz="2000" dirty="0"/>
              <a:t>Change name of the document by replacing ‘XXX’ with your </a:t>
            </a:r>
            <a:r>
              <a:rPr lang="en-US" sz="2000" dirty="0" err="1"/>
              <a:t>ubitname</a:t>
            </a:r>
            <a:r>
              <a:rPr lang="en-US" sz="2000" dirty="0"/>
              <a:t> and make sure it stays Word-compatible.</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A101EC0F-911E-434B-9A4C-33A642A2AC00}"/>
              </a:ext>
            </a:extLst>
          </p:cNvPr>
          <p:cNvSpPr>
            <a:spLocks noGrp="1"/>
          </p:cNvSpPr>
          <p:nvPr>
            <p:ph type="sldNum" sz="quarter" idx="4"/>
          </p:nvPr>
        </p:nvSpPr>
        <p:spPr/>
        <p:txBody>
          <a:bodyPr/>
          <a:lstStyle/>
          <a:p>
            <a:fld id="{7071835E-551D-43E3-A34B-EA8AD7FDC91B}" type="slidenum">
              <a:rPr lang="en-US" smtClean="0"/>
              <a:pPr/>
              <a:t>26</a:t>
            </a:fld>
            <a:endParaRPr lang="en-US"/>
          </a:p>
        </p:txBody>
      </p:sp>
    </p:spTree>
    <p:extLst>
      <p:ext uri="{BB962C8B-B14F-4D97-AF65-F5344CB8AC3E}">
        <p14:creationId xmlns:p14="http://schemas.microsoft.com/office/powerpoint/2010/main" val="38276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https://images.computerhistory.org/timeline/timeline_networking.web_1949_modem.jpg">
            <a:extLst>
              <a:ext uri="{FF2B5EF4-FFF2-40B4-BE49-F238E27FC236}">
                <a16:creationId xmlns:a16="http://schemas.microsoft.com/office/drawing/2014/main" id="{9E278522-CD24-42D7-9BAC-9483D3C63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778869"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0B0DAE-4F68-4BBB-B54A-ECCBEAA150E2}"/>
              </a:ext>
            </a:extLst>
          </p:cNvPr>
          <p:cNvSpPr>
            <a:spLocks noGrp="1"/>
          </p:cNvSpPr>
          <p:nvPr>
            <p:ph type="title"/>
          </p:nvPr>
        </p:nvSpPr>
        <p:spPr>
          <a:xfrm>
            <a:off x="5181600" y="762000"/>
            <a:ext cx="3581400" cy="762000"/>
          </a:xfrm>
        </p:spPr>
        <p:txBody>
          <a:bodyPr/>
          <a:lstStyle/>
          <a:p>
            <a:r>
              <a:rPr lang="en-US" dirty="0"/>
              <a:t>1958</a:t>
            </a:r>
            <a:br>
              <a:rPr lang="en-US" dirty="0"/>
            </a:br>
            <a:r>
              <a:rPr lang="en-US" dirty="0"/>
              <a:t>First modem</a:t>
            </a:r>
            <a:br>
              <a:rPr lang="en-US" dirty="0"/>
            </a:br>
            <a:r>
              <a:rPr lang="en-US" dirty="0"/>
              <a:t>(AT&amp;T)</a:t>
            </a:r>
          </a:p>
        </p:txBody>
      </p:sp>
      <p:sp>
        <p:nvSpPr>
          <p:cNvPr id="3" name="Content Placeholder 2">
            <a:extLst>
              <a:ext uri="{FF2B5EF4-FFF2-40B4-BE49-F238E27FC236}">
                <a16:creationId xmlns:a16="http://schemas.microsoft.com/office/drawing/2014/main" id="{7A2DABEA-4E08-4D2F-93BB-4D2FE3335A84}"/>
              </a:ext>
            </a:extLst>
          </p:cNvPr>
          <p:cNvSpPr>
            <a:spLocks noGrp="1"/>
          </p:cNvSpPr>
          <p:nvPr>
            <p:ph idx="1"/>
          </p:nvPr>
        </p:nvSpPr>
        <p:spPr>
          <a:xfrm>
            <a:off x="5257800" y="2743200"/>
            <a:ext cx="3505200" cy="3886200"/>
          </a:xfrm>
        </p:spPr>
        <p:txBody>
          <a:bodyPr/>
          <a:lstStyle/>
          <a:p>
            <a:r>
              <a:rPr lang="en-US" dirty="0"/>
              <a:t>Asynchronous data links</a:t>
            </a:r>
          </a:p>
        </p:txBody>
      </p:sp>
      <p:sp>
        <p:nvSpPr>
          <p:cNvPr id="4" name="Slide Number Placeholder 3">
            <a:extLst>
              <a:ext uri="{FF2B5EF4-FFF2-40B4-BE49-F238E27FC236}">
                <a16:creationId xmlns:a16="http://schemas.microsoft.com/office/drawing/2014/main" id="{E1389EAF-E8F4-4BE4-AD88-7C881C79A1D2}"/>
              </a:ext>
            </a:extLst>
          </p:cNvPr>
          <p:cNvSpPr>
            <a:spLocks noGrp="1"/>
          </p:cNvSpPr>
          <p:nvPr>
            <p:ph type="sldNum" sz="quarter" idx="4"/>
          </p:nvPr>
        </p:nvSpPr>
        <p:spPr>
          <a:xfrm>
            <a:off x="8683782" y="6446837"/>
            <a:ext cx="381000" cy="365125"/>
          </a:xfrm>
        </p:spPr>
        <p:txBody>
          <a:bodyPr/>
          <a:lstStyle/>
          <a:p>
            <a:fld id="{7071835E-551D-43E3-A34B-EA8AD7FDC91B}" type="slidenum">
              <a:rPr lang="en-US" smtClean="0"/>
              <a:pPr/>
              <a:t>3</a:t>
            </a:fld>
            <a:endParaRPr lang="en-US"/>
          </a:p>
        </p:txBody>
      </p:sp>
      <p:sp>
        <p:nvSpPr>
          <p:cNvPr id="5" name="Rectangle 4">
            <a:extLst>
              <a:ext uri="{FF2B5EF4-FFF2-40B4-BE49-F238E27FC236}">
                <a16:creationId xmlns:a16="http://schemas.microsoft.com/office/drawing/2014/main" id="{BC0FFC47-3362-4AF5-9F39-27A270EF8989}"/>
              </a:ext>
            </a:extLst>
          </p:cNvPr>
          <p:cNvSpPr/>
          <p:nvPr/>
        </p:nvSpPr>
        <p:spPr>
          <a:xfrm>
            <a:off x="4778869" y="6262042"/>
            <a:ext cx="4365131" cy="276999"/>
          </a:xfrm>
          <a:prstGeom prst="rect">
            <a:avLst/>
          </a:prstGeom>
        </p:spPr>
        <p:txBody>
          <a:bodyPr wrap="square">
            <a:spAutoFit/>
          </a:bodyPr>
          <a:lstStyle/>
          <a:p>
            <a:r>
              <a:rPr lang="en-US" sz="1200" b="0" dirty="0">
                <a:solidFill>
                  <a:schemeClr val="bg1"/>
                </a:solidFill>
                <a:hlinkClick r:id="rId3"/>
              </a:rPr>
              <a:t>https://www.computerhistory.org/timeline/networking-the-web/</a:t>
            </a:r>
            <a:r>
              <a:rPr lang="en-US" sz="1200" b="0" dirty="0">
                <a:solidFill>
                  <a:schemeClr val="bg1"/>
                </a:solidFill>
              </a:rPr>
              <a:t> </a:t>
            </a:r>
          </a:p>
        </p:txBody>
      </p:sp>
    </p:spTree>
    <p:extLst>
      <p:ext uri="{BB962C8B-B14F-4D97-AF65-F5344CB8AC3E}">
        <p14:creationId xmlns:p14="http://schemas.microsoft.com/office/powerpoint/2010/main" val="296515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8C155-9B49-46F6-BE5A-E0CB64D5C520}"/>
              </a:ext>
            </a:extLst>
          </p:cNvPr>
          <p:cNvPicPr>
            <a:picLocks noChangeAspect="1"/>
          </p:cNvPicPr>
          <p:nvPr/>
        </p:nvPicPr>
        <p:blipFill>
          <a:blip r:embed="rId2"/>
          <a:stretch>
            <a:fillRect/>
          </a:stretch>
        </p:blipFill>
        <p:spPr>
          <a:xfrm>
            <a:off x="0" y="609600"/>
            <a:ext cx="9144000" cy="6248400"/>
          </a:xfrm>
          <a:prstGeom prst="rect">
            <a:avLst/>
          </a:prstGeom>
        </p:spPr>
      </p:pic>
      <p:sp>
        <p:nvSpPr>
          <p:cNvPr id="2" name="Title 1">
            <a:extLst>
              <a:ext uri="{FF2B5EF4-FFF2-40B4-BE49-F238E27FC236}">
                <a16:creationId xmlns:a16="http://schemas.microsoft.com/office/drawing/2014/main" id="{1744645B-A08A-47A9-9385-427C224471E8}"/>
              </a:ext>
            </a:extLst>
          </p:cNvPr>
          <p:cNvSpPr>
            <a:spLocks noGrp="1"/>
          </p:cNvSpPr>
          <p:nvPr>
            <p:ph type="title"/>
          </p:nvPr>
        </p:nvSpPr>
        <p:spPr/>
        <p:txBody>
          <a:bodyPr/>
          <a:lstStyle/>
          <a:p>
            <a:r>
              <a:rPr lang="en-US" dirty="0"/>
              <a:t>ARPANET</a:t>
            </a:r>
          </a:p>
        </p:txBody>
      </p:sp>
      <p:sp>
        <p:nvSpPr>
          <p:cNvPr id="4" name="Slide Number Placeholder 3">
            <a:extLst>
              <a:ext uri="{FF2B5EF4-FFF2-40B4-BE49-F238E27FC236}">
                <a16:creationId xmlns:a16="http://schemas.microsoft.com/office/drawing/2014/main" id="{A7B59267-E798-4599-9202-54B15C58B1CE}"/>
              </a:ext>
            </a:extLst>
          </p:cNvPr>
          <p:cNvSpPr>
            <a:spLocks noGrp="1"/>
          </p:cNvSpPr>
          <p:nvPr>
            <p:ph type="sldNum" sz="quarter" idx="4"/>
          </p:nvPr>
        </p:nvSpPr>
        <p:spPr/>
        <p:txBody>
          <a:bodyPr/>
          <a:lstStyle/>
          <a:p>
            <a:fld id="{7071835E-551D-43E3-A34B-EA8AD7FDC91B}" type="slidenum">
              <a:rPr lang="en-US" smtClean="0">
                <a:solidFill>
                  <a:srgbClr val="002060"/>
                </a:solidFill>
              </a:rPr>
              <a:pPr/>
              <a:t>4</a:t>
            </a:fld>
            <a:endParaRPr lang="en-US">
              <a:solidFill>
                <a:srgbClr val="002060"/>
              </a:solidFill>
            </a:endParaRPr>
          </a:p>
        </p:txBody>
      </p:sp>
      <p:sp>
        <p:nvSpPr>
          <p:cNvPr id="6" name="Rectangle 5">
            <a:extLst>
              <a:ext uri="{FF2B5EF4-FFF2-40B4-BE49-F238E27FC236}">
                <a16:creationId xmlns:a16="http://schemas.microsoft.com/office/drawing/2014/main" id="{4549F8E6-FE20-465D-AB8C-D0EE011CC07A}"/>
              </a:ext>
            </a:extLst>
          </p:cNvPr>
          <p:cNvSpPr/>
          <p:nvPr/>
        </p:nvSpPr>
        <p:spPr>
          <a:xfrm>
            <a:off x="1219200" y="609600"/>
            <a:ext cx="6781800" cy="307777"/>
          </a:xfrm>
          <a:prstGeom prst="rect">
            <a:avLst/>
          </a:prstGeom>
        </p:spPr>
        <p:txBody>
          <a:bodyPr wrap="square">
            <a:spAutoFit/>
          </a:bodyPr>
          <a:lstStyle/>
          <a:p>
            <a:r>
              <a:rPr lang="en-US" sz="1400" b="0" dirty="0">
                <a:hlinkClick r:id="rId3"/>
              </a:rPr>
              <a:t>https://www.edn.com/arpanet-establishes-1st-computer-to-computer-link-october-29-1969/</a:t>
            </a:r>
            <a:r>
              <a:rPr lang="en-US" sz="1400" b="0" dirty="0"/>
              <a:t> </a:t>
            </a:r>
          </a:p>
        </p:txBody>
      </p:sp>
    </p:spTree>
    <p:extLst>
      <p:ext uri="{BB962C8B-B14F-4D97-AF65-F5344CB8AC3E}">
        <p14:creationId xmlns:p14="http://schemas.microsoft.com/office/powerpoint/2010/main" val="223685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A74F-118E-467B-A8A7-861341715843}"/>
              </a:ext>
            </a:extLst>
          </p:cNvPr>
          <p:cNvSpPr>
            <a:spLocks noGrp="1"/>
          </p:cNvSpPr>
          <p:nvPr>
            <p:ph type="title"/>
          </p:nvPr>
        </p:nvSpPr>
        <p:spPr/>
        <p:txBody>
          <a:bodyPr/>
          <a:lstStyle/>
          <a:p>
            <a:r>
              <a:rPr lang="en-US" dirty="0"/>
              <a:t>Emergence of other computer networks</a:t>
            </a:r>
            <a:br>
              <a:rPr lang="en-US" dirty="0"/>
            </a:br>
            <a:r>
              <a:rPr lang="en-US" dirty="0"/>
              <a:t>and merging into ‘The Internet’ (1980) </a:t>
            </a:r>
          </a:p>
        </p:txBody>
      </p:sp>
      <p:sp>
        <p:nvSpPr>
          <p:cNvPr id="3" name="Content Placeholder 2">
            <a:extLst>
              <a:ext uri="{FF2B5EF4-FFF2-40B4-BE49-F238E27FC236}">
                <a16:creationId xmlns:a16="http://schemas.microsoft.com/office/drawing/2014/main" id="{BF50D76F-AC9F-4FF2-ADF1-1EEA50423DE5}"/>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NPL network</a:t>
            </a:r>
          </a:p>
          <a:p>
            <a:pPr>
              <a:buFont typeface="Arial" panose="020B0604020202020204" pitchFamily="34" charset="0"/>
              <a:buChar char="•"/>
            </a:pPr>
            <a:r>
              <a:rPr lang="en-US" dirty="0"/>
              <a:t>Merit Network</a:t>
            </a:r>
          </a:p>
          <a:p>
            <a:pPr>
              <a:buFont typeface="Arial" panose="020B0604020202020204" pitchFamily="34" charset="0"/>
              <a:buChar char="•"/>
            </a:pPr>
            <a:r>
              <a:rPr lang="en-US" dirty="0"/>
              <a:t>CYCLADES</a:t>
            </a:r>
          </a:p>
          <a:p>
            <a:pPr>
              <a:buFont typeface="Arial" panose="020B0604020202020204" pitchFamily="34" charset="0"/>
              <a:buChar char="•"/>
            </a:pPr>
            <a:r>
              <a:rPr lang="en-US" dirty="0"/>
              <a:t>X.25 and public data networks</a:t>
            </a:r>
          </a:p>
          <a:p>
            <a:pPr>
              <a:buFont typeface="Arial" panose="020B0604020202020204" pitchFamily="34" charset="0"/>
              <a:buChar char="•"/>
            </a:pPr>
            <a:r>
              <a:rPr lang="en-US" dirty="0"/>
              <a:t>UUCP and Usenet</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4E6ADF0-9C91-4961-848D-A9DD3AE84C25}"/>
              </a:ext>
            </a:extLst>
          </p:cNvPr>
          <p:cNvSpPr>
            <a:spLocks noGrp="1"/>
          </p:cNvSpPr>
          <p:nvPr>
            <p:ph type="sldNum" sz="quarter" idx="4"/>
          </p:nvPr>
        </p:nvSpPr>
        <p:spPr/>
        <p:txBody>
          <a:bodyPr/>
          <a:lstStyle/>
          <a:p>
            <a:fld id="{7071835E-551D-43E3-A34B-EA8AD7FDC91B}" type="slidenum">
              <a:rPr lang="en-US" smtClean="0"/>
              <a:pPr/>
              <a:t>5</a:t>
            </a:fld>
            <a:endParaRPr lang="en-US"/>
          </a:p>
        </p:txBody>
      </p:sp>
      <p:pic>
        <p:nvPicPr>
          <p:cNvPr id="363524" name="Picture 4" descr="Visualization of Internet routing paths">
            <a:extLst>
              <a:ext uri="{FF2B5EF4-FFF2-40B4-BE49-F238E27FC236}">
                <a16:creationId xmlns:a16="http://schemas.microsoft.com/office/drawing/2014/main" id="{D0303D34-6EC1-4E38-9A45-FCD1B8C1D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57057"/>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0CDB42-3DD0-42FF-AE56-770D94DBA045}"/>
              </a:ext>
            </a:extLst>
          </p:cNvPr>
          <p:cNvSpPr/>
          <p:nvPr/>
        </p:nvSpPr>
        <p:spPr>
          <a:xfrm>
            <a:off x="3352800" y="6073226"/>
            <a:ext cx="2971800" cy="646331"/>
          </a:xfrm>
          <a:prstGeom prst="rect">
            <a:avLst/>
          </a:prstGeom>
        </p:spPr>
        <p:txBody>
          <a:bodyPr wrap="square">
            <a:spAutoFit/>
          </a:bodyPr>
          <a:lstStyle/>
          <a:p>
            <a:r>
              <a:rPr lang="en-US" sz="1200" b="0" dirty="0">
                <a:solidFill>
                  <a:schemeClr val="bg1"/>
                </a:solidFill>
                <a:hlinkClick r:id="rId3"/>
              </a:rPr>
              <a:t>https://commons.wikimedia.org/wiki/File:Internet_map_1024_-_transparent,_inverted.png</a:t>
            </a:r>
            <a:r>
              <a:rPr lang="en-US" sz="1200" b="0" dirty="0">
                <a:solidFill>
                  <a:schemeClr val="bg1"/>
                </a:solidFill>
              </a:rPr>
              <a:t> </a:t>
            </a:r>
          </a:p>
        </p:txBody>
      </p:sp>
    </p:spTree>
    <p:extLst>
      <p:ext uri="{BB962C8B-B14F-4D97-AF65-F5344CB8AC3E}">
        <p14:creationId xmlns:p14="http://schemas.microsoft.com/office/powerpoint/2010/main" val="400500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E82CD-1A15-44B1-9FD3-87849F251BF0}"/>
              </a:ext>
            </a:extLst>
          </p:cNvPr>
          <p:cNvSpPr>
            <a:spLocks noGrp="1"/>
          </p:cNvSpPr>
          <p:nvPr>
            <p:ph type="title"/>
          </p:nvPr>
        </p:nvSpPr>
        <p:spPr>
          <a:xfrm>
            <a:off x="228600" y="457200"/>
            <a:ext cx="8686800" cy="762000"/>
          </a:xfrm>
        </p:spPr>
        <p:txBody>
          <a:bodyPr/>
          <a:lstStyle/>
          <a:p>
            <a:r>
              <a:rPr lang="en-US" dirty="0"/>
              <a:t>Open Systems Interconnection model (OSI model – ISO 1980) </a:t>
            </a:r>
          </a:p>
        </p:txBody>
      </p:sp>
      <p:sp>
        <p:nvSpPr>
          <p:cNvPr id="6" name="Content Placeholder 5">
            <a:extLst>
              <a:ext uri="{FF2B5EF4-FFF2-40B4-BE49-F238E27FC236}">
                <a16:creationId xmlns:a16="http://schemas.microsoft.com/office/drawing/2014/main" id="{B1E81761-6022-4A2F-A8D3-3EAAB046FF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2A39BEF-0A75-40EF-A560-97ADBCE7C74D}"/>
              </a:ext>
            </a:extLst>
          </p:cNvPr>
          <p:cNvSpPr>
            <a:spLocks noGrp="1"/>
          </p:cNvSpPr>
          <p:nvPr>
            <p:ph type="sldNum" sz="quarter" idx="4"/>
          </p:nvPr>
        </p:nvSpPr>
        <p:spPr/>
        <p:txBody>
          <a:bodyPr/>
          <a:lstStyle/>
          <a:p>
            <a:fld id="{7071835E-551D-43E3-A34B-EA8AD7FDC91B}" type="slidenum">
              <a:rPr lang="en-US" smtClean="0"/>
              <a:pPr/>
              <a:t>6</a:t>
            </a:fld>
            <a:endParaRPr lang="en-US"/>
          </a:p>
        </p:txBody>
      </p:sp>
      <p:pic>
        <p:nvPicPr>
          <p:cNvPr id="7" name="Picture 6">
            <a:extLst>
              <a:ext uri="{FF2B5EF4-FFF2-40B4-BE49-F238E27FC236}">
                <a16:creationId xmlns:a16="http://schemas.microsoft.com/office/drawing/2014/main" id="{AB6A28F3-1DE7-4A1F-B2FA-2990599D6693}"/>
              </a:ext>
            </a:extLst>
          </p:cNvPr>
          <p:cNvPicPr>
            <a:picLocks noChangeAspect="1"/>
          </p:cNvPicPr>
          <p:nvPr/>
        </p:nvPicPr>
        <p:blipFill>
          <a:blip r:embed="rId2"/>
          <a:stretch>
            <a:fillRect/>
          </a:stretch>
        </p:blipFill>
        <p:spPr>
          <a:xfrm>
            <a:off x="0" y="1600200"/>
            <a:ext cx="9144000" cy="5269227"/>
          </a:xfrm>
          <a:prstGeom prst="rect">
            <a:avLst/>
          </a:prstGeom>
        </p:spPr>
      </p:pic>
    </p:spTree>
    <p:extLst>
      <p:ext uri="{BB962C8B-B14F-4D97-AF65-F5344CB8AC3E}">
        <p14:creationId xmlns:p14="http://schemas.microsoft.com/office/powerpoint/2010/main" val="18453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48261-E44B-4F9F-A25C-B845AF11DD6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00F18672-DE42-4FB7-B8CD-C8E0CBA20F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DBE6F9-A926-486F-8B4D-570A10D70900}"/>
              </a:ext>
            </a:extLst>
          </p:cNvPr>
          <p:cNvSpPr>
            <a:spLocks noGrp="1"/>
          </p:cNvSpPr>
          <p:nvPr>
            <p:ph type="sldNum" sz="quarter" idx="4"/>
          </p:nvPr>
        </p:nvSpPr>
        <p:spPr/>
        <p:txBody>
          <a:bodyPr/>
          <a:lstStyle/>
          <a:p>
            <a:fld id="{7071835E-551D-43E3-A34B-EA8AD7FDC91B}" type="slidenum">
              <a:rPr lang="en-US" smtClean="0"/>
              <a:pPr/>
              <a:t>7</a:t>
            </a:fld>
            <a:endParaRPr lang="en-US"/>
          </a:p>
        </p:txBody>
      </p:sp>
      <p:pic>
        <p:nvPicPr>
          <p:cNvPr id="359426" name="Picture 2" descr="How Internet of Things is changing our world for the better?">
            <a:extLst>
              <a:ext uri="{FF2B5EF4-FFF2-40B4-BE49-F238E27FC236}">
                <a16:creationId xmlns:a16="http://schemas.microsoft.com/office/drawing/2014/main" id="{3ADC4B9F-B675-4B48-B4A4-D9CEC7E22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574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B22A92-E448-4A21-8E1D-2AD2BD5844D5}"/>
              </a:ext>
            </a:extLst>
          </p:cNvPr>
          <p:cNvSpPr/>
          <p:nvPr/>
        </p:nvSpPr>
        <p:spPr>
          <a:xfrm>
            <a:off x="2286000" y="1070588"/>
            <a:ext cx="4572000" cy="307777"/>
          </a:xfrm>
          <a:prstGeom prst="rect">
            <a:avLst/>
          </a:prstGeom>
        </p:spPr>
        <p:txBody>
          <a:bodyPr>
            <a:spAutoFit/>
          </a:bodyPr>
          <a:lstStyle/>
          <a:p>
            <a:r>
              <a:rPr lang="en-US" sz="1400" b="0" dirty="0">
                <a:solidFill>
                  <a:srgbClr val="333333"/>
                </a:solidFill>
                <a:latin typeface="Roboto"/>
              </a:rPr>
              <a:t>(photo by Charlotte Anderson, Axis Communication)</a:t>
            </a:r>
            <a:endParaRPr lang="en-US" sz="1400" dirty="0"/>
          </a:p>
        </p:txBody>
      </p:sp>
      <p:sp>
        <p:nvSpPr>
          <p:cNvPr id="8" name="Rectangle 7">
            <a:extLst>
              <a:ext uri="{FF2B5EF4-FFF2-40B4-BE49-F238E27FC236}">
                <a16:creationId xmlns:a16="http://schemas.microsoft.com/office/drawing/2014/main" id="{0456B742-F2D0-4CFB-9EF7-490444FEA2E5}"/>
              </a:ext>
            </a:extLst>
          </p:cNvPr>
          <p:cNvSpPr/>
          <p:nvPr/>
        </p:nvSpPr>
        <p:spPr>
          <a:xfrm>
            <a:off x="34705" y="678317"/>
            <a:ext cx="2251295" cy="830997"/>
          </a:xfrm>
          <a:prstGeom prst="rect">
            <a:avLst/>
          </a:prstGeom>
        </p:spPr>
        <p:txBody>
          <a:bodyPr wrap="square">
            <a:spAutoFit/>
          </a:bodyPr>
          <a:lstStyle/>
          <a:p>
            <a:r>
              <a:rPr lang="en-US" sz="1200" b="0" dirty="0">
                <a:hlinkClick r:id="rId3"/>
              </a:rPr>
              <a:t>https://www.bebee.com/producer/@an-ela-bogdan/how-internet-of-things-is-changing-our-world-for-the-better</a:t>
            </a:r>
            <a:r>
              <a:rPr lang="en-US" sz="1200" b="0" dirty="0"/>
              <a:t> </a:t>
            </a:r>
          </a:p>
        </p:txBody>
      </p:sp>
    </p:spTree>
    <p:extLst>
      <p:ext uri="{BB962C8B-B14F-4D97-AF65-F5344CB8AC3E}">
        <p14:creationId xmlns:p14="http://schemas.microsoft.com/office/powerpoint/2010/main" val="16249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61DE57-409F-4FB0-89F9-4236B1E4342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9E18BF2-9CFA-4D59-AD50-E123394AA82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02E9885-A88C-4853-A7EF-DD422CCBF8E6}"/>
              </a:ext>
            </a:extLst>
          </p:cNvPr>
          <p:cNvSpPr>
            <a:spLocks noGrp="1"/>
          </p:cNvSpPr>
          <p:nvPr>
            <p:ph type="sldNum" sz="quarter" idx="4"/>
          </p:nvPr>
        </p:nvSpPr>
        <p:spPr/>
        <p:txBody>
          <a:bodyPr/>
          <a:lstStyle/>
          <a:p>
            <a:fld id="{7071835E-551D-43E3-A34B-EA8AD7FDC91B}" type="slidenum">
              <a:rPr lang="en-US" smtClean="0"/>
              <a:pPr/>
              <a:t>8</a:t>
            </a:fld>
            <a:endParaRPr lang="en-US"/>
          </a:p>
        </p:txBody>
      </p:sp>
      <p:pic>
        <p:nvPicPr>
          <p:cNvPr id="358402" name="Picture 2" descr="Smart House and Internet of Things - Technology Conceptual">
            <a:extLst>
              <a:ext uri="{FF2B5EF4-FFF2-40B4-BE49-F238E27FC236}">
                <a16:creationId xmlns:a16="http://schemas.microsoft.com/office/drawing/2014/main" id="{02A44A35-862F-490C-B95D-322624D0A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 y="609601"/>
            <a:ext cx="9146216" cy="62459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6839BC8-EA6B-4B89-8946-9CEB5F1CE301}"/>
              </a:ext>
            </a:extLst>
          </p:cNvPr>
          <p:cNvSpPr/>
          <p:nvPr/>
        </p:nvSpPr>
        <p:spPr>
          <a:xfrm>
            <a:off x="0" y="6488668"/>
            <a:ext cx="9144000" cy="369332"/>
          </a:xfrm>
          <a:prstGeom prst="rect">
            <a:avLst/>
          </a:prstGeom>
        </p:spPr>
        <p:txBody>
          <a:bodyPr wrap="square">
            <a:spAutoFit/>
          </a:bodyPr>
          <a:lstStyle/>
          <a:p>
            <a:r>
              <a:rPr lang="en-US" sz="1800" b="0" dirty="0">
                <a:hlinkClick r:id="rId3"/>
              </a:rPr>
              <a:t>https://graphicriver.net/item/smart-house-and-internet-of-things/28972829</a:t>
            </a:r>
            <a:r>
              <a:rPr lang="en-US" sz="1800" b="0" dirty="0"/>
              <a:t> </a:t>
            </a:r>
          </a:p>
        </p:txBody>
      </p:sp>
    </p:spTree>
    <p:extLst>
      <p:ext uri="{BB962C8B-B14F-4D97-AF65-F5344CB8AC3E}">
        <p14:creationId xmlns:p14="http://schemas.microsoft.com/office/powerpoint/2010/main" val="369951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46DC7B-11D2-4F4C-8F58-3A0523686507}"/>
              </a:ext>
            </a:extLst>
          </p:cNvPr>
          <p:cNvSpPr>
            <a:spLocks noGrp="1"/>
          </p:cNvSpPr>
          <p:nvPr>
            <p:ph type="title"/>
          </p:nvPr>
        </p:nvSpPr>
        <p:spPr>
          <a:xfrm>
            <a:off x="228600" y="609600"/>
            <a:ext cx="8686800" cy="762000"/>
          </a:xfrm>
        </p:spPr>
        <p:txBody>
          <a:bodyPr/>
          <a:lstStyle/>
          <a:p>
            <a:r>
              <a:rPr lang="en-US" dirty="0"/>
              <a:t>‘Wearable devices’ on Google (Nov 2020)</a:t>
            </a:r>
          </a:p>
        </p:txBody>
      </p:sp>
      <p:sp>
        <p:nvSpPr>
          <p:cNvPr id="6" name="Content Placeholder 5">
            <a:extLst>
              <a:ext uri="{FF2B5EF4-FFF2-40B4-BE49-F238E27FC236}">
                <a16:creationId xmlns:a16="http://schemas.microsoft.com/office/drawing/2014/main" id="{FF5D87C1-D676-4DC4-A142-6ABB779159B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433705-82EE-4C48-A0E9-DB3DCC27F40C}"/>
              </a:ext>
            </a:extLst>
          </p:cNvPr>
          <p:cNvSpPr>
            <a:spLocks noGrp="1"/>
          </p:cNvSpPr>
          <p:nvPr>
            <p:ph type="sldNum" sz="quarter" idx="4"/>
          </p:nvPr>
        </p:nvSpPr>
        <p:spPr/>
        <p:txBody>
          <a:bodyPr/>
          <a:lstStyle/>
          <a:p>
            <a:fld id="{7071835E-551D-43E3-A34B-EA8AD7FDC91B}" type="slidenum">
              <a:rPr lang="en-US" smtClean="0"/>
              <a:pPr/>
              <a:t>9</a:t>
            </a:fld>
            <a:endParaRPr lang="en-US"/>
          </a:p>
        </p:txBody>
      </p:sp>
      <p:pic>
        <p:nvPicPr>
          <p:cNvPr id="7" name="Picture 6">
            <a:extLst>
              <a:ext uri="{FF2B5EF4-FFF2-40B4-BE49-F238E27FC236}">
                <a16:creationId xmlns:a16="http://schemas.microsoft.com/office/drawing/2014/main" id="{26ABF509-7F52-4421-9AFF-C4DB601A719D}"/>
              </a:ext>
            </a:extLst>
          </p:cNvPr>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354902255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36123</TotalTime>
  <Words>1451</Words>
  <Application>Microsoft Office PowerPoint</Application>
  <PresentationFormat>On-screen Show (4:3)</PresentationFormat>
  <Paragraphs>133</Paragraphs>
  <Slides>26</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Batang</vt:lpstr>
      <vt:lpstr>ＭＳ 明朝</vt:lpstr>
      <vt:lpstr>ＭＳ Ｐゴシック</vt:lpstr>
      <vt:lpstr>Arial</vt:lpstr>
      <vt:lpstr>Georgia</vt:lpstr>
      <vt:lpstr>Roboto</vt:lpstr>
      <vt:lpstr>Times</vt:lpstr>
      <vt:lpstr>Times New Roman</vt:lpstr>
      <vt:lpstr>Trebuchet MS</vt:lpstr>
      <vt:lpstr>Verdana</vt:lpstr>
      <vt:lpstr>2014-Indianapolis</vt:lpstr>
      <vt:lpstr>Photo Editor-foto</vt:lpstr>
      <vt:lpstr>Wearable Devices and  The Internet of Things  Lecture in BMI199: What is Biomedical Informatics? Nov 12, 2020 online, University at Buffalo</vt:lpstr>
      <vt:lpstr>1949: The Manchester Mark I First Digital Computer </vt:lpstr>
      <vt:lpstr>1958 First modem (AT&amp;T)</vt:lpstr>
      <vt:lpstr>ARPANET</vt:lpstr>
      <vt:lpstr>Emergence of other computer networks and merging into ‘The Internet’ (1980) </vt:lpstr>
      <vt:lpstr>Open Systems Interconnection model (OSI model – ISO 1980) </vt:lpstr>
      <vt:lpstr>PowerPoint Presentation</vt:lpstr>
      <vt:lpstr>PowerPoint Presentation</vt:lpstr>
      <vt:lpstr>‘Wearable devices’ on Google (Nov 2020)</vt:lpstr>
      <vt:lpstr>‘Smart’ Healthcare</vt:lpstr>
      <vt:lpstr>SmartPill™ motility capsule</vt:lpstr>
      <vt:lpstr>PowerPoint Presentation</vt:lpstr>
      <vt:lpstr>‘Smart’ Healthcare</vt:lpstr>
      <vt:lpstr>PowerPoint Presentation</vt:lpstr>
      <vt:lpstr>PowerPoint Presentation</vt:lpstr>
      <vt:lpstr>Commercially available WDs (1)</vt:lpstr>
      <vt:lpstr>Commercially available WDs (2)</vt:lpstr>
      <vt:lpstr>Commercially available WDs (3)</vt:lpstr>
      <vt:lpstr>Commercially available WDs (4)</vt:lpstr>
      <vt:lpstr>Wearable Health Care Devices Survey (1)</vt:lpstr>
      <vt:lpstr>Wearable Health Care Devices Survey (2)</vt:lpstr>
      <vt:lpstr>Key issues</vt:lpstr>
      <vt:lpstr>Key issues</vt:lpstr>
      <vt:lpstr>Assignment A10: Read R10</vt:lpstr>
      <vt:lpstr>Assignment A10</vt:lpstr>
      <vt:lpstr>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1351</cp:revision>
  <dcterms:created xsi:type="dcterms:W3CDTF">1601-01-01T00:00:00Z</dcterms:created>
  <dcterms:modified xsi:type="dcterms:W3CDTF">2020-11-12T14:11:34Z</dcterms:modified>
</cp:coreProperties>
</file>