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26" r:id="rId1"/>
  </p:sldMasterIdLst>
  <p:notesMasterIdLst>
    <p:notesMasterId r:id="rId27"/>
  </p:notesMasterIdLst>
  <p:sldIdLst>
    <p:sldId id="1339" r:id="rId2"/>
    <p:sldId id="1670" r:id="rId3"/>
    <p:sldId id="1671" r:id="rId4"/>
    <p:sldId id="1672" r:id="rId5"/>
    <p:sldId id="1673" r:id="rId6"/>
    <p:sldId id="1675" r:id="rId7"/>
    <p:sldId id="1674" r:id="rId8"/>
    <p:sldId id="1676" r:id="rId9"/>
    <p:sldId id="1677" r:id="rId10"/>
    <p:sldId id="1678" r:id="rId11"/>
    <p:sldId id="1679" r:id="rId12"/>
    <p:sldId id="1680" r:id="rId13"/>
    <p:sldId id="1681" r:id="rId14"/>
    <p:sldId id="1682" r:id="rId15"/>
    <p:sldId id="1683" r:id="rId16"/>
    <p:sldId id="1684" r:id="rId17"/>
    <p:sldId id="1686" r:id="rId18"/>
    <p:sldId id="1685" r:id="rId19"/>
    <p:sldId id="1687" r:id="rId20"/>
    <p:sldId id="1689" r:id="rId21"/>
    <p:sldId id="1688" r:id="rId22"/>
    <p:sldId id="1690" r:id="rId23"/>
    <p:sldId id="1691" r:id="rId24"/>
    <p:sldId id="1692" r:id="rId25"/>
    <p:sldId id="1693" r:id="rId26"/>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E600"/>
    <a:srgbClr val="FFFF00"/>
    <a:srgbClr val="1FE115"/>
    <a:srgbClr val="FF6600"/>
    <a:srgbClr val="866600"/>
    <a:srgbClr val="A2CCE8"/>
    <a:srgbClr val="FF0000"/>
    <a:srgbClr val="16165D"/>
    <a:srgbClr val="0000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8" autoAdjust="0"/>
    <p:restoredTop sz="85952" autoAdjust="0"/>
  </p:normalViewPr>
  <p:slideViewPr>
    <p:cSldViewPr>
      <p:cViewPr varScale="1">
        <p:scale>
          <a:sx n="95" d="100"/>
          <a:sy n="95" d="100"/>
        </p:scale>
        <p:origin x="176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7" d="100"/>
        <a:sy n="9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D18028D2-F1DD-4CEF-968C-AED73AC5BD14}" type="slidenum">
              <a:rPr lang="en-US" smtClean="0"/>
              <a:pPr/>
              <a:t>1</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3830622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0" y="6492875"/>
            <a:ext cx="457200" cy="365125"/>
          </a:xfrm>
          <a:prstGeom prst="rect">
            <a:avLst/>
          </a:prstGeom>
        </p:spPr>
        <p:txBody>
          <a:bodyPr vert="horz" lIns="91440" tIns="45720" rIns="91440" bIns="45720" rtlCol="0" anchor="ctr"/>
          <a:lstStyle>
            <a:lvl1pPr algn="r">
              <a:defRPr sz="1200">
                <a:solidFill>
                  <a:schemeClr val="bg1"/>
                </a:solidFill>
              </a:defRPr>
            </a:lvl1pPr>
          </a:lstStyle>
          <a:p>
            <a:fld id="{90E28097-5348-46F4-A68E-6A0338650D1F}"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
          <p:cNvSpPr>
            <a:spLocks noGrp="1"/>
          </p:cNvSpPr>
          <p:nvPr>
            <p:ph type="sldNum" sz="quarter" idx="4"/>
          </p:nvPr>
        </p:nvSpPr>
        <p:spPr>
          <a:xfrm>
            <a:off x="23946" y="6555381"/>
            <a:ext cx="457200" cy="288925"/>
          </a:xfrm>
          <a:prstGeom prst="rect">
            <a:avLst/>
          </a:prstGeom>
        </p:spPr>
        <p:txBody>
          <a:bodyPr vert="horz" lIns="91440" tIns="45720" rIns="91440" bIns="45720" rtlCol="0" anchor="ctr"/>
          <a:lstStyle>
            <a:lvl1pPr algn="r">
              <a:defRPr sz="1200">
                <a:solidFill>
                  <a:schemeClr val="bg1"/>
                </a:solidFill>
              </a:defRPr>
            </a:lvl1pPr>
          </a:lstStyle>
          <a:p>
            <a:fld id="{90E28097-5348-46F4-A68E-6A0338650D1F}"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328"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329"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76200" y="6400800"/>
            <a:ext cx="457200" cy="365125"/>
          </a:xfrm>
          <a:prstGeom prst="rect">
            <a:avLst/>
          </a:prstGeom>
        </p:spPr>
        <p:txBody>
          <a:bodyPr vert="horz" lIns="91440" tIns="45720" rIns="91440" bIns="45720" rtlCol="0" anchor="ctr"/>
          <a:lstStyle>
            <a:lvl1pPr algn="r">
              <a:defRPr sz="1200">
                <a:solidFill>
                  <a:schemeClr val="bg1"/>
                </a:solidFill>
              </a:defRPr>
            </a:lvl1pPr>
          </a:lstStyle>
          <a:p>
            <a:fld id="{90E28097-5348-46F4-A68E-6A0338650D1F}"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cdc.gov/nchs/icd/icd10cm.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icd10cmtool.cdc.gov/?fy=FY2021" TargetMode="Externa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www.who.int/classifications/icd/icdonlineversions/en/"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ctrTitle"/>
          </p:nvPr>
        </p:nvSpPr>
        <p:spPr>
          <a:xfrm>
            <a:off x="0" y="990600"/>
            <a:ext cx="9144000" cy="2895600"/>
          </a:xfrm>
        </p:spPr>
        <p:txBody>
          <a:bodyPr/>
          <a:lstStyle/>
          <a:p>
            <a:pPr>
              <a:tabLst>
                <a:tab pos="5376863" algn="l"/>
              </a:tabLst>
            </a:pPr>
            <a:r>
              <a:rPr lang="en-US" sz="4000" dirty="0"/>
              <a:t>Clarity in Language II</a:t>
            </a:r>
            <a:br>
              <a:rPr lang="en-US" sz="3200" dirty="0"/>
            </a:br>
            <a:r>
              <a:rPr lang="en-US" sz="3200" dirty="0"/>
              <a:t>International Classification of Diseases</a:t>
            </a:r>
            <a:br>
              <a:rPr lang="en-US" sz="3200" dirty="0"/>
            </a:br>
            <a:br>
              <a:rPr lang="en-US" sz="3200" dirty="0"/>
            </a:br>
            <a:r>
              <a:rPr lang="en-GB" sz="1800" dirty="0">
                <a:latin typeface="Times New Roman" panose="02020603050405020304" pitchFamily="18" charset="0"/>
                <a:cs typeface="Times New Roman" panose="02020603050405020304" pitchFamily="18" charset="0"/>
              </a:rPr>
              <a:t>Lecture in BMI199: </a:t>
            </a:r>
            <a:r>
              <a:rPr lang="en-US" sz="1800" i="1" dirty="0">
                <a:latin typeface="Times New Roman" panose="02020603050405020304" pitchFamily="18" charset="0"/>
                <a:cs typeface="Times New Roman" panose="02020603050405020304" pitchFamily="18" charset="0"/>
              </a:rPr>
              <a:t>What is Biomedical Informatics?</a:t>
            </a:r>
            <a:br>
              <a:rPr lang="en-GB" sz="1800" dirty="0">
                <a:latin typeface="Times New Roman" panose="02020603050405020304" pitchFamily="18" charset="0"/>
                <a:cs typeface="Times New Roman" panose="02020603050405020304" pitchFamily="18" charset="0"/>
              </a:rPr>
            </a:br>
            <a:r>
              <a:rPr lang="en-GB" sz="1800" dirty="0">
                <a:latin typeface="Times New Roman" panose="02020603050405020304" pitchFamily="18" charset="0"/>
                <a:cs typeface="Times New Roman" panose="02020603050405020304" pitchFamily="18" charset="0"/>
              </a:rPr>
              <a:t>Oct 15, 2020</a:t>
            </a:r>
            <a:br>
              <a:rPr lang="en-GB" sz="1800" dirty="0">
                <a:latin typeface="Times New Roman" panose="02020603050405020304" pitchFamily="18" charset="0"/>
                <a:cs typeface="Times New Roman" panose="02020603050405020304" pitchFamily="18" charset="0"/>
              </a:rPr>
            </a:br>
            <a:r>
              <a:rPr lang="en-GB" sz="1800" dirty="0">
                <a:latin typeface="Times New Roman" panose="02020603050405020304" pitchFamily="18" charset="0"/>
                <a:cs typeface="Times New Roman" panose="02020603050405020304" pitchFamily="18" charset="0"/>
              </a:rPr>
              <a:t>on-line, </a:t>
            </a:r>
            <a:r>
              <a:rPr lang="en-US" sz="1800" dirty="0">
                <a:latin typeface="Times New Roman" panose="02020603050405020304" pitchFamily="18" charset="0"/>
                <a:cs typeface="Times New Roman" panose="02020603050405020304" pitchFamily="18" charset="0"/>
              </a:rPr>
              <a:t>University at Buffalo</a:t>
            </a:r>
          </a:p>
        </p:txBody>
      </p:sp>
      <p:sp>
        <p:nvSpPr>
          <p:cNvPr id="5123" name="Rectangle 3"/>
          <p:cNvSpPr>
            <a:spLocks noGrp="1" noChangeArrowheads="1"/>
          </p:cNvSpPr>
          <p:nvPr>
            <p:ph type="subTitle" idx="1"/>
          </p:nvPr>
        </p:nvSpPr>
        <p:spPr>
          <a:xfrm>
            <a:off x="0" y="4191000"/>
            <a:ext cx="9144000" cy="1600200"/>
          </a:xfrm>
        </p:spPr>
        <p:txBody>
          <a:bodyPr/>
          <a:lstStyle/>
          <a:p>
            <a:pPr defTabSz="566738" eaLnBrk="1" hangingPunct="1">
              <a:lnSpc>
                <a:spcPct val="80000"/>
              </a:lnSpc>
            </a:pPr>
            <a:r>
              <a:rPr lang="en-GB" altLang="ja-JP" sz="2800" b="1" dirty="0">
                <a:ea typeface="ＭＳ 明朝" pitchFamily="49" charset="-128"/>
              </a:rPr>
              <a:t>Werner CEUSTERS, MD</a:t>
            </a:r>
            <a:endParaRPr lang="en-GB" altLang="ja-JP" sz="2800" b="1" baseline="30000" dirty="0">
              <a:ea typeface="ＭＳ 明朝" pitchFamily="49" charset="-128"/>
            </a:endParaRPr>
          </a:p>
          <a:p>
            <a:pPr defTabSz="566738" eaLnBrk="1" hangingPunct="1">
              <a:lnSpc>
                <a:spcPct val="120000"/>
              </a:lnSpc>
            </a:pPr>
            <a:endParaRPr lang="en-US" altLang="ja-JP" sz="1800" b="1" dirty="0">
              <a:ea typeface="ＭＳ 明朝" pitchFamily="49" charset="-128"/>
            </a:endParaRPr>
          </a:p>
          <a:p>
            <a:pPr defTabSz="566738">
              <a:lnSpc>
                <a:spcPct val="120000"/>
              </a:lnSpc>
            </a:pPr>
            <a:r>
              <a:rPr lang="en-GB" altLang="ja-JP" sz="1800" i="1" dirty="0">
                <a:ea typeface="ＭＳ 明朝" pitchFamily="49" charset="-128"/>
              </a:rPr>
              <a:t>Departments of Biomedical Informatics and Psychiatry, </a:t>
            </a:r>
          </a:p>
          <a:p>
            <a:pPr defTabSz="566738">
              <a:lnSpc>
                <a:spcPct val="120000"/>
              </a:lnSpc>
            </a:pPr>
            <a:r>
              <a:rPr lang="en-GB" altLang="ja-JP" sz="1800" i="1" dirty="0">
                <a:ea typeface="ＭＳ 明朝" pitchFamily="49" charset="-128"/>
              </a:rPr>
              <a:t>UB Institute for Healthcare Informatics, </a:t>
            </a:r>
          </a:p>
          <a:p>
            <a:pPr defTabSz="566738" eaLnBrk="1" hangingPunct="1">
              <a:lnSpc>
                <a:spcPct val="120000"/>
              </a:lnSpc>
            </a:pPr>
            <a:r>
              <a:rPr lang="en-GB" altLang="ja-JP" sz="1800" i="1" dirty="0">
                <a:ea typeface="ＭＳ 明朝" pitchFamily="49" charset="-128"/>
              </a:rPr>
              <a:t>Ontology Research Group, </a:t>
            </a:r>
            <a:r>
              <a:rPr lang="en-GB" altLang="ja-JP" sz="1800" i="1" dirty="0" err="1">
                <a:ea typeface="ＭＳ 明朝" pitchFamily="49" charset="-128"/>
              </a:rPr>
              <a:t>Center</a:t>
            </a:r>
            <a:r>
              <a:rPr lang="en-GB" altLang="ja-JP" sz="1800" i="1" dirty="0">
                <a:ea typeface="ＭＳ 明朝" pitchFamily="49" charset="-128"/>
              </a:rPr>
              <a:t> of Excellence in Bioinformatics and Life Sciences,</a:t>
            </a:r>
          </a:p>
          <a:p>
            <a:pPr defTabSz="566738" eaLnBrk="1" hangingPunct="1">
              <a:lnSpc>
                <a:spcPct val="120000"/>
              </a:lnSpc>
            </a:pPr>
            <a:r>
              <a:rPr lang="en-GB" altLang="ja-JP" sz="1800" i="1" dirty="0">
                <a:ea typeface="ＭＳ 明朝" pitchFamily="49" charset="-128"/>
              </a:rPr>
              <a:t>University at Buffalo, NY, USA</a:t>
            </a:r>
          </a:p>
          <a:p>
            <a:pPr defTabSz="566738" eaLnBrk="1" hangingPunct="1">
              <a:lnSpc>
                <a:spcPct val="80000"/>
              </a:lnSpc>
            </a:pPr>
            <a:endParaRPr lang="en-US" altLang="ja-JP" sz="2000" i="1" dirty="0">
              <a:ea typeface="ＭＳ 明朝" pitchFamily="49" charset="-128"/>
            </a:endParaRPr>
          </a:p>
        </p:txBody>
      </p:sp>
    </p:spTree>
    <p:extLst>
      <p:ext uri="{BB962C8B-B14F-4D97-AF65-F5344CB8AC3E}">
        <p14:creationId xmlns:p14="http://schemas.microsoft.com/office/powerpoint/2010/main" val="3826748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B26F3D-F7C5-4F4A-AC6E-B9DB017A66BF}"/>
              </a:ext>
            </a:extLst>
          </p:cNvPr>
          <p:cNvSpPr>
            <a:spLocks noGrp="1"/>
          </p:cNvSpPr>
          <p:nvPr>
            <p:ph type="ctrTitle"/>
          </p:nvPr>
        </p:nvSpPr>
        <p:spPr>
          <a:xfrm>
            <a:off x="685800" y="1447800"/>
            <a:ext cx="7772400" cy="1470025"/>
          </a:xfrm>
        </p:spPr>
        <p:txBody>
          <a:bodyPr/>
          <a:lstStyle/>
          <a:p>
            <a:r>
              <a:rPr lang="en-US" dirty="0"/>
              <a:t>Mistakes against Cimino’s desiderata committed in ICD-10-CM</a:t>
            </a:r>
          </a:p>
        </p:txBody>
      </p:sp>
      <p:sp>
        <p:nvSpPr>
          <p:cNvPr id="6" name="Subtitle 5">
            <a:extLst>
              <a:ext uri="{FF2B5EF4-FFF2-40B4-BE49-F238E27FC236}">
                <a16:creationId xmlns:a16="http://schemas.microsoft.com/office/drawing/2014/main" id="{D0D63216-9E5D-4D24-97FE-B560A51FDBBE}"/>
              </a:ext>
            </a:extLst>
          </p:cNvPr>
          <p:cNvSpPr>
            <a:spLocks noGrp="1"/>
          </p:cNvSpPr>
          <p:nvPr>
            <p:ph type="subTitle" idx="1"/>
          </p:nvPr>
        </p:nvSpPr>
        <p:spPr>
          <a:xfrm>
            <a:off x="381000" y="3203575"/>
            <a:ext cx="8382000" cy="2362200"/>
          </a:xfrm>
        </p:spPr>
        <p:txBody>
          <a:bodyPr/>
          <a:lstStyle/>
          <a:p>
            <a:r>
              <a:rPr lang="en-US" dirty="0"/>
              <a:t>See file at </a:t>
            </a:r>
            <a:r>
              <a:rPr lang="en-US" dirty="0" err="1"/>
              <a:t>UBLearns</a:t>
            </a:r>
            <a:endParaRPr lang="en-US" dirty="0"/>
          </a:p>
          <a:p>
            <a:r>
              <a:rPr lang="en-US" dirty="0"/>
              <a:t>ICD10CM-2014-2017-2021.xlsx</a:t>
            </a:r>
          </a:p>
          <a:p>
            <a:r>
              <a:rPr lang="en-US" dirty="0"/>
              <a:t>(requires a solid lap- or desktop computer)</a:t>
            </a:r>
          </a:p>
          <a:p>
            <a:r>
              <a:rPr lang="en-US" dirty="0"/>
              <a:t>Or</a:t>
            </a:r>
          </a:p>
          <a:p>
            <a:r>
              <a:rPr lang="en-US" dirty="0">
                <a:hlinkClick r:id="rId2"/>
              </a:rPr>
              <a:t>https://www.cdc.gov/nchs/icd/icd10cm.htm</a:t>
            </a:r>
            <a:endParaRPr lang="en-US" dirty="0"/>
          </a:p>
          <a:p>
            <a:r>
              <a:rPr lang="en-US" dirty="0"/>
              <a:t>(requires several downloads and is difficult to compare)</a:t>
            </a:r>
          </a:p>
        </p:txBody>
      </p:sp>
      <p:sp>
        <p:nvSpPr>
          <p:cNvPr id="4" name="Slide Number Placeholder 3">
            <a:extLst>
              <a:ext uri="{FF2B5EF4-FFF2-40B4-BE49-F238E27FC236}">
                <a16:creationId xmlns:a16="http://schemas.microsoft.com/office/drawing/2014/main" id="{7F733CA8-E68A-447F-AC4D-18531D6EB74A}"/>
              </a:ext>
            </a:extLst>
          </p:cNvPr>
          <p:cNvSpPr>
            <a:spLocks noGrp="1"/>
          </p:cNvSpPr>
          <p:nvPr>
            <p:ph type="sldNum" sz="quarter" idx="4294967295"/>
          </p:nvPr>
        </p:nvSpPr>
        <p:spPr>
          <a:xfrm>
            <a:off x="0" y="6554788"/>
            <a:ext cx="457200" cy="288925"/>
          </a:xfrm>
        </p:spPr>
        <p:txBody>
          <a:bodyPr/>
          <a:lstStyle/>
          <a:p>
            <a:fld id="{90E28097-5348-46F4-A68E-6A0338650D1F}" type="slidenum">
              <a:rPr lang="en-US" smtClean="0"/>
              <a:pPr/>
              <a:t>10</a:t>
            </a:fld>
            <a:endParaRPr lang="en-US"/>
          </a:p>
        </p:txBody>
      </p:sp>
    </p:spTree>
    <p:extLst>
      <p:ext uri="{BB962C8B-B14F-4D97-AF65-F5344CB8AC3E}">
        <p14:creationId xmlns:p14="http://schemas.microsoft.com/office/powerpoint/2010/main" val="149326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0CEA3-1275-4D5C-A2C0-7A2AF275E92F}"/>
              </a:ext>
            </a:extLst>
          </p:cNvPr>
          <p:cNvSpPr>
            <a:spLocks noGrp="1"/>
          </p:cNvSpPr>
          <p:nvPr>
            <p:ph type="title"/>
          </p:nvPr>
        </p:nvSpPr>
        <p:spPr/>
        <p:txBody>
          <a:bodyPr/>
          <a:lstStyle/>
          <a:p>
            <a:r>
              <a:rPr lang="en-US" dirty="0"/>
              <a:t>Mistake type 1: inadequate content</a:t>
            </a:r>
          </a:p>
        </p:txBody>
      </p:sp>
      <p:sp>
        <p:nvSpPr>
          <p:cNvPr id="4" name="Slide Number Placeholder 3">
            <a:extLst>
              <a:ext uri="{FF2B5EF4-FFF2-40B4-BE49-F238E27FC236}">
                <a16:creationId xmlns:a16="http://schemas.microsoft.com/office/drawing/2014/main" id="{24826E9D-CAD5-469E-99BA-E1BC02AF0688}"/>
              </a:ext>
            </a:extLst>
          </p:cNvPr>
          <p:cNvSpPr>
            <a:spLocks noGrp="1"/>
          </p:cNvSpPr>
          <p:nvPr>
            <p:ph type="sldNum" sz="quarter" idx="4"/>
          </p:nvPr>
        </p:nvSpPr>
        <p:spPr/>
        <p:txBody>
          <a:bodyPr/>
          <a:lstStyle/>
          <a:p>
            <a:fld id="{90E28097-5348-46F4-A68E-6A0338650D1F}" type="slidenum">
              <a:rPr lang="en-US" smtClean="0"/>
              <a:pPr/>
              <a:t>11</a:t>
            </a:fld>
            <a:endParaRPr lang="en-US"/>
          </a:p>
        </p:txBody>
      </p:sp>
      <p:pic>
        <p:nvPicPr>
          <p:cNvPr id="8" name="Picture 7">
            <a:extLst>
              <a:ext uri="{FF2B5EF4-FFF2-40B4-BE49-F238E27FC236}">
                <a16:creationId xmlns:a16="http://schemas.microsoft.com/office/drawing/2014/main" id="{2E6AE685-07CD-4756-A67A-ACEFD864B923}"/>
              </a:ext>
            </a:extLst>
          </p:cNvPr>
          <p:cNvPicPr>
            <a:picLocks noChangeAspect="1"/>
          </p:cNvPicPr>
          <p:nvPr/>
        </p:nvPicPr>
        <p:blipFill>
          <a:blip r:embed="rId2"/>
          <a:stretch>
            <a:fillRect/>
          </a:stretch>
        </p:blipFill>
        <p:spPr>
          <a:xfrm>
            <a:off x="267618" y="1538820"/>
            <a:ext cx="8472503" cy="4557180"/>
          </a:xfrm>
          <a:prstGeom prst="rect">
            <a:avLst/>
          </a:prstGeom>
        </p:spPr>
      </p:pic>
      <p:sp>
        <p:nvSpPr>
          <p:cNvPr id="7" name="Rectangle: Rounded Corners 6">
            <a:extLst>
              <a:ext uri="{FF2B5EF4-FFF2-40B4-BE49-F238E27FC236}">
                <a16:creationId xmlns:a16="http://schemas.microsoft.com/office/drawing/2014/main" id="{88F84A14-729E-499E-9ED7-4A795AD363D9}"/>
              </a:ext>
            </a:extLst>
          </p:cNvPr>
          <p:cNvSpPr/>
          <p:nvPr/>
        </p:nvSpPr>
        <p:spPr bwMode="auto">
          <a:xfrm>
            <a:off x="228600" y="3810000"/>
            <a:ext cx="8511521" cy="167531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9" name="Picture 8">
            <a:extLst>
              <a:ext uri="{FF2B5EF4-FFF2-40B4-BE49-F238E27FC236}">
                <a16:creationId xmlns:a16="http://schemas.microsoft.com/office/drawing/2014/main" id="{4D51AB7E-FE0D-416C-B72E-14167D327A90}"/>
              </a:ext>
            </a:extLst>
          </p:cNvPr>
          <p:cNvPicPr>
            <a:picLocks noChangeAspect="1"/>
          </p:cNvPicPr>
          <p:nvPr/>
        </p:nvPicPr>
        <p:blipFill>
          <a:blip r:embed="rId3"/>
          <a:stretch>
            <a:fillRect/>
          </a:stretch>
        </p:blipFill>
        <p:spPr>
          <a:xfrm>
            <a:off x="273480" y="6096000"/>
            <a:ext cx="5553075" cy="285750"/>
          </a:xfrm>
          <a:prstGeom prst="rect">
            <a:avLst/>
          </a:prstGeom>
        </p:spPr>
      </p:pic>
    </p:spTree>
    <p:extLst>
      <p:ext uri="{BB962C8B-B14F-4D97-AF65-F5344CB8AC3E}">
        <p14:creationId xmlns:p14="http://schemas.microsoft.com/office/powerpoint/2010/main" val="1086718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A83A0-8E24-4B21-97A9-055059351E5E}"/>
              </a:ext>
            </a:extLst>
          </p:cNvPr>
          <p:cNvSpPr>
            <a:spLocks noGrp="1"/>
          </p:cNvSpPr>
          <p:nvPr>
            <p:ph type="title"/>
          </p:nvPr>
        </p:nvSpPr>
        <p:spPr/>
        <p:txBody>
          <a:bodyPr/>
          <a:lstStyle/>
          <a:p>
            <a:r>
              <a:rPr lang="en-US" dirty="0"/>
              <a:t>Mistake type 2: vagueness</a:t>
            </a:r>
          </a:p>
        </p:txBody>
      </p:sp>
      <p:sp>
        <p:nvSpPr>
          <p:cNvPr id="8" name="Content Placeholder 7">
            <a:extLst>
              <a:ext uri="{FF2B5EF4-FFF2-40B4-BE49-F238E27FC236}">
                <a16:creationId xmlns:a16="http://schemas.microsoft.com/office/drawing/2014/main" id="{ADB8C88D-A184-4104-89CF-837665ABC6F7}"/>
              </a:ext>
            </a:extLst>
          </p:cNvPr>
          <p:cNvSpPr>
            <a:spLocks noGrp="1"/>
          </p:cNvSpPr>
          <p:nvPr>
            <p:ph idx="1"/>
          </p:nvPr>
        </p:nvSpPr>
        <p:spPr>
          <a:xfrm>
            <a:off x="228600" y="5715000"/>
            <a:ext cx="8686800" cy="914400"/>
          </a:xfrm>
        </p:spPr>
        <p:txBody>
          <a:bodyPr/>
          <a:lstStyle/>
          <a:p>
            <a:r>
              <a:rPr lang="en-US" dirty="0"/>
              <a:t>‘Vertigo of central origin in an ear’ does not exist, thus this concept does not have a meaning in Cimino’s sense!</a:t>
            </a:r>
          </a:p>
        </p:txBody>
      </p:sp>
      <p:sp>
        <p:nvSpPr>
          <p:cNvPr id="4" name="Slide Number Placeholder 3">
            <a:extLst>
              <a:ext uri="{FF2B5EF4-FFF2-40B4-BE49-F238E27FC236}">
                <a16:creationId xmlns:a16="http://schemas.microsoft.com/office/drawing/2014/main" id="{317C1A74-9172-4379-ADCF-5A221FB786BA}"/>
              </a:ext>
            </a:extLst>
          </p:cNvPr>
          <p:cNvSpPr>
            <a:spLocks noGrp="1"/>
          </p:cNvSpPr>
          <p:nvPr>
            <p:ph type="sldNum" sz="quarter" idx="4"/>
          </p:nvPr>
        </p:nvSpPr>
        <p:spPr/>
        <p:txBody>
          <a:bodyPr/>
          <a:lstStyle/>
          <a:p>
            <a:fld id="{90E28097-5348-46F4-A68E-6A0338650D1F}" type="slidenum">
              <a:rPr lang="en-US" smtClean="0"/>
              <a:pPr/>
              <a:t>12</a:t>
            </a:fld>
            <a:endParaRPr lang="en-US"/>
          </a:p>
        </p:txBody>
      </p:sp>
      <p:pic>
        <p:nvPicPr>
          <p:cNvPr id="5" name="Picture 4">
            <a:extLst>
              <a:ext uri="{FF2B5EF4-FFF2-40B4-BE49-F238E27FC236}">
                <a16:creationId xmlns:a16="http://schemas.microsoft.com/office/drawing/2014/main" id="{82EA528A-69DE-43B6-8CEF-1CCD6D16FECE}"/>
              </a:ext>
            </a:extLst>
          </p:cNvPr>
          <p:cNvPicPr>
            <a:picLocks noChangeAspect="1"/>
          </p:cNvPicPr>
          <p:nvPr/>
        </p:nvPicPr>
        <p:blipFill>
          <a:blip r:embed="rId2"/>
          <a:stretch>
            <a:fillRect/>
          </a:stretch>
        </p:blipFill>
        <p:spPr>
          <a:xfrm>
            <a:off x="252546" y="1905000"/>
            <a:ext cx="8558288" cy="3212960"/>
          </a:xfrm>
          <a:prstGeom prst="rect">
            <a:avLst/>
          </a:prstGeom>
        </p:spPr>
      </p:pic>
      <p:pic>
        <p:nvPicPr>
          <p:cNvPr id="6" name="Picture 5">
            <a:extLst>
              <a:ext uri="{FF2B5EF4-FFF2-40B4-BE49-F238E27FC236}">
                <a16:creationId xmlns:a16="http://schemas.microsoft.com/office/drawing/2014/main" id="{C0263CCC-7EF1-4118-B757-ACB9492ACD05}"/>
              </a:ext>
            </a:extLst>
          </p:cNvPr>
          <p:cNvPicPr>
            <a:picLocks noChangeAspect="1"/>
          </p:cNvPicPr>
          <p:nvPr/>
        </p:nvPicPr>
        <p:blipFill>
          <a:blip r:embed="rId3"/>
          <a:stretch>
            <a:fillRect/>
          </a:stretch>
        </p:blipFill>
        <p:spPr>
          <a:xfrm>
            <a:off x="252546" y="5117960"/>
            <a:ext cx="8100785" cy="444640"/>
          </a:xfrm>
          <a:prstGeom prst="rect">
            <a:avLst/>
          </a:prstGeom>
        </p:spPr>
      </p:pic>
      <p:sp>
        <p:nvSpPr>
          <p:cNvPr id="7" name="Rectangle: Rounded Corners 6">
            <a:extLst>
              <a:ext uri="{FF2B5EF4-FFF2-40B4-BE49-F238E27FC236}">
                <a16:creationId xmlns:a16="http://schemas.microsoft.com/office/drawing/2014/main" id="{8CBB2C44-71D6-4F97-9D02-BDE25E981113}"/>
              </a:ext>
            </a:extLst>
          </p:cNvPr>
          <p:cNvSpPr/>
          <p:nvPr/>
        </p:nvSpPr>
        <p:spPr bwMode="auto">
          <a:xfrm>
            <a:off x="228600" y="3886200"/>
            <a:ext cx="8511521" cy="123176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35390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6AC25-C671-4421-AE83-6F9A1D79BEE9}"/>
              </a:ext>
            </a:extLst>
          </p:cNvPr>
          <p:cNvSpPr>
            <a:spLocks noGrp="1"/>
          </p:cNvSpPr>
          <p:nvPr>
            <p:ph type="title"/>
          </p:nvPr>
        </p:nvSpPr>
        <p:spPr/>
        <p:txBody>
          <a:bodyPr/>
          <a:lstStyle/>
          <a:p>
            <a:r>
              <a:rPr lang="en-US" dirty="0"/>
              <a:t>Mistake type 3: ambiguity</a:t>
            </a:r>
          </a:p>
        </p:txBody>
      </p:sp>
      <p:sp>
        <p:nvSpPr>
          <p:cNvPr id="3" name="Content Placeholder 2">
            <a:extLst>
              <a:ext uri="{FF2B5EF4-FFF2-40B4-BE49-F238E27FC236}">
                <a16:creationId xmlns:a16="http://schemas.microsoft.com/office/drawing/2014/main" id="{61033068-3661-434B-9F79-E8820AF5E880}"/>
              </a:ext>
            </a:extLst>
          </p:cNvPr>
          <p:cNvSpPr>
            <a:spLocks noGrp="1"/>
          </p:cNvSpPr>
          <p:nvPr>
            <p:ph idx="1"/>
          </p:nvPr>
        </p:nvSpPr>
        <p:spPr>
          <a:xfrm>
            <a:off x="228600" y="5029200"/>
            <a:ext cx="8686800" cy="1600200"/>
          </a:xfrm>
        </p:spPr>
        <p:txBody>
          <a:bodyPr/>
          <a:lstStyle/>
          <a:p>
            <a:r>
              <a:rPr lang="en-US" dirty="0"/>
              <a:t>‘Toxoplasmosis with other organ involvement’ has two different meanings (there are two distinct CIDs).</a:t>
            </a:r>
          </a:p>
        </p:txBody>
      </p:sp>
      <p:sp>
        <p:nvSpPr>
          <p:cNvPr id="4" name="Slide Number Placeholder 3">
            <a:extLst>
              <a:ext uri="{FF2B5EF4-FFF2-40B4-BE49-F238E27FC236}">
                <a16:creationId xmlns:a16="http://schemas.microsoft.com/office/drawing/2014/main" id="{9AC7AB56-60F4-4A3C-87A1-815EC49D5A5A}"/>
              </a:ext>
            </a:extLst>
          </p:cNvPr>
          <p:cNvSpPr>
            <a:spLocks noGrp="1"/>
          </p:cNvSpPr>
          <p:nvPr>
            <p:ph type="sldNum" sz="quarter" idx="4"/>
          </p:nvPr>
        </p:nvSpPr>
        <p:spPr/>
        <p:txBody>
          <a:bodyPr/>
          <a:lstStyle/>
          <a:p>
            <a:fld id="{90E28097-5348-46F4-A68E-6A0338650D1F}" type="slidenum">
              <a:rPr lang="en-US" smtClean="0"/>
              <a:pPr/>
              <a:t>13</a:t>
            </a:fld>
            <a:endParaRPr lang="en-US"/>
          </a:p>
        </p:txBody>
      </p:sp>
      <p:pic>
        <p:nvPicPr>
          <p:cNvPr id="5" name="Picture 4">
            <a:extLst>
              <a:ext uri="{FF2B5EF4-FFF2-40B4-BE49-F238E27FC236}">
                <a16:creationId xmlns:a16="http://schemas.microsoft.com/office/drawing/2014/main" id="{F7ACAA7D-910D-400B-9F1C-27DD7EE8543F}"/>
              </a:ext>
            </a:extLst>
          </p:cNvPr>
          <p:cNvPicPr>
            <a:picLocks noChangeAspect="1"/>
          </p:cNvPicPr>
          <p:nvPr/>
        </p:nvPicPr>
        <p:blipFill>
          <a:blip r:embed="rId2"/>
          <a:stretch>
            <a:fillRect/>
          </a:stretch>
        </p:blipFill>
        <p:spPr>
          <a:xfrm>
            <a:off x="228599" y="1709737"/>
            <a:ext cx="8536407" cy="2252663"/>
          </a:xfrm>
          <a:prstGeom prst="rect">
            <a:avLst/>
          </a:prstGeom>
        </p:spPr>
      </p:pic>
      <p:pic>
        <p:nvPicPr>
          <p:cNvPr id="6" name="Picture 5">
            <a:extLst>
              <a:ext uri="{FF2B5EF4-FFF2-40B4-BE49-F238E27FC236}">
                <a16:creationId xmlns:a16="http://schemas.microsoft.com/office/drawing/2014/main" id="{6AAD6D4D-8195-413A-B969-72894F4CC68F}"/>
              </a:ext>
            </a:extLst>
          </p:cNvPr>
          <p:cNvPicPr>
            <a:picLocks noChangeAspect="1"/>
          </p:cNvPicPr>
          <p:nvPr/>
        </p:nvPicPr>
        <p:blipFill>
          <a:blip r:embed="rId3"/>
          <a:stretch>
            <a:fillRect/>
          </a:stretch>
        </p:blipFill>
        <p:spPr>
          <a:xfrm>
            <a:off x="228599" y="3969343"/>
            <a:ext cx="8438688" cy="450257"/>
          </a:xfrm>
          <a:prstGeom prst="rect">
            <a:avLst/>
          </a:prstGeom>
        </p:spPr>
      </p:pic>
      <p:sp>
        <p:nvSpPr>
          <p:cNvPr id="7" name="Rectangle: Rounded Corners 6">
            <a:extLst>
              <a:ext uri="{FF2B5EF4-FFF2-40B4-BE49-F238E27FC236}">
                <a16:creationId xmlns:a16="http://schemas.microsoft.com/office/drawing/2014/main" id="{5D532B4A-6897-4BC5-A217-5CC8E16876A5}"/>
              </a:ext>
            </a:extLst>
          </p:cNvPr>
          <p:cNvSpPr/>
          <p:nvPr/>
        </p:nvSpPr>
        <p:spPr bwMode="auto">
          <a:xfrm>
            <a:off x="228600" y="2481351"/>
            <a:ext cx="8511521" cy="261849"/>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Rounded Corners 7">
            <a:extLst>
              <a:ext uri="{FF2B5EF4-FFF2-40B4-BE49-F238E27FC236}">
                <a16:creationId xmlns:a16="http://schemas.microsoft.com/office/drawing/2014/main" id="{F7106CFE-167D-4CDE-8B92-D9147932FA5C}"/>
              </a:ext>
            </a:extLst>
          </p:cNvPr>
          <p:cNvSpPr/>
          <p:nvPr/>
        </p:nvSpPr>
        <p:spPr bwMode="auto">
          <a:xfrm>
            <a:off x="244512" y="3429000"/>
            <a:ext cx="8511521" cy="261849"/>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491361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472A1-1931-48DD-AB44-A3CF15488F5E}"/>
              </a:ext>
            </a:extLst>
          </p:cNvPr>
          <p:cNvSpPr>
            <a:spLocks noGrp="1"/>
          </p:cNvSpPr>
          <p:nvPr>
            <p:ph type="title"/>
          </p:nvPr>
        </p:nvSpPr>
        <p:spPr/>
        <p:txBody>
          <a:bodyPr/>
          <a:lstStyle/>
          <a:p>
            <a:r>
              <a:rPr lang="en-US" dirty="0"/>
              <a:t>Mistake type 4: redundancy</a:t>
            </a:r>
          </a:p>
        </p:txBody>
      </p:sp>
      <p:sp>
        <p:nvSpPr>
          <p:cNvPr id="3" name="Content Placeholder 2">
            <a:extLst>
              <a:ext uri="{FF2B5EF4-FFF2-40B4-BE49-F238E27FC236}">
                <a16:creationId xmlns:a16="http://schemas.microsoft.com/office/drawing/2014/main" id="{656386E8-C40E-4FF6-A820-6C973D3D527E}"/>
              </a:ext>
            </a:extLst>
          </p:cNvPr>
          <p:cNvSpPr>
            <a:spLocks noGrp="1"/>
          </p:cNvSpPr>
          <p:nvPr>
            <p:ph idx="1"/>
          </p:nvPr>
        </p:nvSpPr>
        <p:spPr>
          <a:xfrm>
            <a:off x="228600" y="3429000"/>
            <a:ext cx="3810000" cy="3200400"/>
          </a:xfrm>
        </p:spPr>
        <p:txBody>
          <a:bodyPr/>
          <a:lstStyle/>
          <a:p>
            <a:r>
              <a:rPr lang="en-US" dirty="0"/>
              <a:t>‘carrier of viral hepatitis’: some have hepatitis.</a:t>
            </a:r>
          </a:p>
          <a:p>
            <a:r>
              <a:rPr lang="en-US" dirty="0"/>
              <a:t>‘chronic viral hepatitis’: all of them are carriers.</a:t>
            </a:r>
          </a:p>
        </p:txBody>
      </p:sp>
      <p:sp>
        <p:nvSpPr>
          <p:cNvPr id="4" name="Slide Number Placeholder 3">
            <a:extLst>
              <a:ext uri="{FF2B5EF4-FFF2-40B4-BE49-F238E27FC236}">
                <a16:creationId xmlns:a16="http://schemas.microsoft.com/office/drawing/2014/main" id="{1BB6CDFB-F412-474A-B4F4-B925856546DF}"/>
              </a:ext>
            </a:extLst>
          </p:cNvPr>
          <p:cNvSpPr>
            <a:spLocks noGrp="1"/>
          </p:cNvSpPr>
          <p:nvPr>
            <p:ph type="sldNum" sz="quarter" idx="4"/>
          </p:nvPr>
        </p:nvSpPr>
        <p:spPr/>
        <p:txBody>
          <a:bodyPr/>
          <a:lstStyle/>
          <a:p>
            <a:fld id="{90E28097-5348-46F4-A68E-6A0338650D1F}" type="slidenum">
              <a:rPr lang="en-US" smtClean="0"/>
              <a:pPr/>
              <a:t>14</a:t>
            </a:fld>
            <a:endParaRPr lang="en-US"/>
          </a:p>
        </p:txBody>
      </p:sp>
      <p:grpSp>
        <p:nvGrpSpPr>
          <p:cNvPr id="7" name="Group 6">
            <a:extLst>
              <a:ext uri="{FF2B5EF4-FFF2-40B4-BE49-F238E27FC236}">
                <a16:creationId xmlns:a16="http://schemas.microsoft.com/office/drawing/2014/main" id="{0B0818EA-6FD5-4946-874C-2B07AAD681B9}"/>
              </a:ext>
            </a:extLst>
          </p:cNvPr>
          <p:cNvGrpSpPr/>
          <p:nvPr/>
        </p:nvGrpSpPr>
        <p:grpSpPr>
          <a:xfrm>
            <a:off x="275992" y="1485870"/>
            <a:ext cx="5440059" cy="1702547"/>
            <a:chOff x="228600" y="1515812"/>
            <a:chExt cx="5440059" cy="1702547"/>
          </a:xfrm>
        </p:grpSpPr>
        <p:pic>
          <p:nvPicPr>
            <p:cNvPr id="5" name="Picture 4">
              <a:extLst>
                <a:ext uri="{FF2B5EF4-FFF2-40B4-BE49-F238E27FC236}">
                  <a16:creationId xmlns:a16="http://schemas.microsoft.com/office/drawing/2014/main" id="{2B73C6A8-BD5D-43EF-A9EE-D7EC73BBF48F}"/>
                </a:ext>
              </a:extLst>
            </p:cNvPr>
            <p:cNvPicPr>
              <a:picLocks noChangeAspect="1"/>
            </p:cNvPicPr>
            <p:nvPr/>
          </p:nvPicPr>
          <p:blipFill>
            <a:blip r:embed="rId2"/>
            <a:stretch>
              <a:fillRect/>
            </a:stretch>
          </p:blipFill>
          <p:spPr>
            <a:xfrm>
              <a:off x="228600" y="1515812"/>
              <a:ext cx="5438775" cy="1454897"/>
            </a:xfrm>
            <a:prstGeom prst="rect">
              <a:avLst/>
            </a:prstGeom>
          </p:spPr>
        </p:pic>
        <p:pic>
          <p:nvPicPr>
            <p:cNvPr id="6" name="Picture 5">
              <a:extLst>
                <a:ext uri="{FF2B5EF4-FFF2-40B4-BE49-F238E27FC236}">
                  <a16:creationId xmlns:a16="http://schemas.microsoft.com/office/drawing/2014/main" id="{184C318F-D22F-4923-9EFF-0652C16EEF99}"/>
                </a:ext>
              </a:extLst>
            </p:cNvPr>
            <p:cNvPicPr>
              <a:picLocks noChangeAspect="1"/>
            </p:cNvPicPr>
            <p:nvPr/>
          </p:nvPicPr>
          <p:blipFill>
            <a:blip r:embed="rId3"/>
            <a:stretch>
              <a:fillRect/>
            </a:stretch>
          </p:blipFill>
          <p:spPr>
            <a:xfrm>
              <a:off x="229884" y="2970709"/>
              <a:ext cx="5438775" cy="247650"/>
            </a:xfrm>
            <a:prstGeom prst="rect">
              <a:avLst/>
            </a:prstGeom>
          </p:spPr>
        </p:pic>
      </p:grpSp>
      <p:grpSp>
        <p:nvGrpSpPr>
          <p:cNvPr id="10" name="Group 9">
            <a:extLst>
              <a:ext uri="{FF2B5EF4-FFF2-40B4-BE49-F238E27FC236}">
                <a16:creationId xmlns:a16="http://schemas.microsoft.com/office/drawing/2014/main" id="{A785FF29-C4B9-4169-AB35-47580DFEB0CE}"/>
              </a:ext>
            </a:extLst>
          </p:cNvPr>
          <p:cNvGrpSpPr/>
          <p:nvPr/>
        </p:nvGrpSpPr>
        <p:grpSpPr>
          <a:xfrm>
            <a:off x="4305066" y="3276600"/>
            <a:ext cx="4660237" cy="3537095"/>
            <a:chOff x="4305066" y="2943071"/>
            <a:chExt cx="4660237" cy="3537095"/>
          </a:xfrm>
        </p:grpSpPr>
        <p:pic>
          <p:nvPicPr>
            <p:cNvPr id="8" name="Picture 7">
              <a:extLst>
                <a:ext uri="{FF2B5EF4-FFF2-40B4-BE49-F238E27FC236}">
                  <a16:creationId xmlns:a16="http://schemas.microsoft.com/office/drawing/2014/main" id="{A8D2F9FB-A748-4023-903F-5C627E883F9C}"/>
                </a:ext>
              </a:extLst>
            </p:cNvPr>
            <p:cNvPicPr>
              <a:picLocks noChangeAspect="1"/>
            </p:cNvPicPr>
            <p:nvPr/>
          </p:nvPicPr>
          <p:blipFill>
            <a:blip r:embed="rId4"/>
            <a:stretch>
              <a:fillRect/>
            </a:stretch>
          </p:blipFill>
          <p:spPr>
            <a:xfrm>
              <a:off x="4305067" y="2943071"/>
              <a:ext cx="4657725" cy="3324225"/>
            </a:xfrm>
            <a:prstGeom prst="rect">
              <a:avLst/>
            </a:prstGeom>
          </p:spPr>
        </p:pic>
        <p:pic>
          <p:nvPicPr>
            <p:cNvPr id="9" name="Picture 8">
              <a:extLst>
                <a:ext uri="{FF2B5EF4-FFF2-40B4-BE49-F238E27FC236}">
                  <a16:creationId xmlns:a16="http://schemas.microsoft.com/office/drawing/2014/main" id="{4440369D-2623-4D3C-97FC-6009FD6E5A6F}"/>
                </a:ext>
              </a:extLst>
            </p:cNvPr>
            <p:cNvPicPr>
              <a:picLocks noChangeAspect="1"/>
            </p:cNvPicPr>
            <p:nvPr/>
          </p:nvPicPr>
          <p:blipFill>
            <a:blip r:embed="rId5"/>
            <a:stretch>
              <a:fillRect/>
            </a:stretch>
          </p:blipFill>
          <p:spPr>
            <a:xfrm>
              <a:off x="4305066" y="6269808"/>
              <a:ext cx="4660237" cy="210358"/>
            </a:xfrm>
            <a:prstGeom prst="rect">
              <a:avLst/>
            </a:prstGeom>
          </p:spPr>
        </p:pic>
      </p:grpSp>
      <p:sp>
        <p:nvSpPr>
          <p:cNvPr id="11" name="Rectangle: Rounded Corners 10">
            <a:extLst>
              <a:ext uri="{FF2B5EF4-FFF2-40B4-BE49-F238E27FC236}">
                <a16:creationId xmlns:a16="http://schemas.microsoft.com/office/drawing/2014/main" id="{5BC07B84-5277-42EC-BEF6-A0572253E2D1}"/>
              </a:ext>
            </a:extLst>
          </p:cNvPr>
          <p:cNvSpPr/>
          <p:nvPr/>
        </p:nvSpPr>
        <p:spPr bwMode="auto">
          <a:xfrm>
            <a:off x="3428999" y="1905000"/>
            <a:ext cx="533401" cy="1035767"/>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023780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7F660-61E7-419E-8837-92AACCE266B6}"/>
              </a:ext>
            </a:extLst>
          </p:cNvPr>
          <p:cNvSpPr>
            <a:spLocks noGrp="1"/>
          </p:cNvSpPr>
          <p:nvPr>
            <p:ph type="title"/>
          </p:nvPr>
        </p:nvSpPr>
        <p:spPr>
          <a:xfrm>
            <a:off x="6400800" y="762000"/>
            <a:ext cx="2743200" cy="762000"/>
          </a:xfrm>
        </p:spPr>
        <p:txBody>
          <a:bodyPr/>
          <a:lstStyle/>
          <a:p>
            <a:r>
              <a:rPr lang="en-US" dirty="0"/>
              <a:t>Mistake type 5: non-permanence</a:t>
            </a:r>
          </a:p>
        </p:txBody>
      </p:sp>
      <p:sp>
        <p:nvSpPr>
          <p:cNvPr id="3" name="Content Placeholder 2">
            <a:extLst>
              <a:ext uri="{FF2B5EF4-FFF2-40B4-BE49-F238E27FC236}">
                <a16:creationId xmlns:a16="http://schemas.microsoft.com/office/drawing/2014/main" id="{20870945-5862-4CAE-AC2F-7E6E3732A952}"/>
              </a:ext>
            </a:extLst>
          </p:cNvPr>
          <p:cNvSpPr>
            <a:spLocks noGrp="1"/>
          </p:cNvSpPr>
          <p:nvPr>
            <p:ph idx="1"/>
          </p:nvPr>
        </p:nvSpPr>
        <p:spPr>
          <a:xfrm>
            <a:off x="228600" y="3295710"/>
            <a:ext cx="2362200" cy="3333690"/>
          </a:xfrm>
        </p:spPr>
        <p:txBody>
          <a:bodyPr/>
          <a:lstStyle/>
          <a:p>
            <a:pPr marL="0" indent="0"/>
            <a:r>
              <a:rPr lang="en-US" dirty="0"/>
              <a:t>Insertion of an </a:t>
            </a:r>
            <a:r>
              <a:rPr lang="en-US" dirty="0">
                <a:solidFill>
                  <a:srgbClr val="FFFF00"/>
                </a:solidFill>
              </a:rPr>
              <a:t>extra term </a:t>
            </a:r>
            <a:r>
              <a:rPr lang="en-US" dirty="0"/>
              <a:t>in a subhierarchy changes the meaning of the </a:t>
            </a:r>
            <a:r>
              <a:rPr lang="en-US" dirty="0">
                <a:solidFill>
                  <a:srgbClr val="FF0000"/>
                </a:solidFill>
                <a:highlight>
                  <a:srgbClr val="AAE600"/>
                </a:highlight>
              </a:rPr>
              <a:t>‘other’ collector concept</a:t>
            </a:r>
            <a:r>
              <a:rPr lang="en-US" dirty="0"/>
              <a:t>.</a:t>
            </a:r>
          </a:p>
        </p:txBody>
      </p:sp>
      <p:sp>
        <p:nvSpPr>
          <p:cNvPr id="4" name="Slide Number Placeholder 3">
            <a:extLst>
              <a:ext uri="{FF2B5EF4-FFF2-40B4-BE49-F238E27FC236}">
                <a16:creationId xmlns:a16="http://schemas.microsoft.com/office/drawing/2014/main" id="{306A7EE0-F784-4B13-BC9F-D7808178A1AA}"/>
              </a:ext>
            </a:extLst>
          </p:cNvPr>
          <p:cNvSpPr>
            <a:spLocks noGrp="1"/>
          </p:cNvSpPr>
          <p:nvPr>
            <p:ph type="sldNum" sz="quarter" idx="4"/>
          </p:nvPr>
        </p:nvSpPr>
        <p:spPr/>
        <p:txBody>
          <a:bodyPr/>
          <a:lstStyle/>
          <a:p>
            <a:fld id="{90E28097-5348-46F4-A68E-6A0338650D1F}" type="slidenum">
              <a:rPr lang="en-US" smtClean="0"/>
              <a:pPr/>
              <a:t>15</a:t>
            </a:fld>
            <a:endParaRPr lang="en-US"/>
          </a:p>
        </p:txBody>
      </p:sp>
      <p:pic>
        <p:nvPicPr>
          <p:cNvPr id="5" name="Picture 4">
            <a:extLst>
              <a:ext uri="{FF2B5EF4-FFF2-40B4-BE49-F238E27FC236}">
                <a16:creationId xmlns:a16="http://schemas.microsoft.com/office/drawing/2014/main" id="{9A5B713D-C649-4748-81CC-DA3A60587B19}"/>
              </a:ext>
            </a:extLst>
          </p:cNvPr>
          <p:cNvPicPr>
            <a:picLocks noChangeAspect="1"/>
          </p:cNvPicPr>
          <p:nvPr/>
        </p:nvPicPr>
        <p:blipFill>
          <a:blip r:embed="rId2"/>
          <a:stretch>
            <a:fillRect/>
          </a:stretch>
        </p:blipFill>
        <p:spPr>
          <a:xfrm>
            <a:off x="0" y="604837"/>
            <a:ext cx="6429375" cy="2143125"/>
          </a:xfrm>
          <a:prstGeom prst="rect">
            <a:avLst/>
          </a:prstGeom>
        </p:spPr>
      </p:pic>
      <p:pic>
        <p:nvPicPr>
          <p:cNvPr id="6" name="Picture 5">
            <a:extLst>
              <a:ext uri="{FF2B5EF4-FFF2-40B4-BE49-F238E27FC236}">
                <a16:creationId xmlns:a16="http://schemas.microsoft.com/office/drawing/2014/main" id="{D6F25D15-D142-46E4-AA66-62F76F87146D}"/>
              </a:ext>
            </a:extLst>
          </p:cNvPr>
          <p:cNvPicPr>
            <a:picLocks noChangeAspect="1"/>
          </p:cNvPicPr>
          <p:nvPr/>
        </p:nvPicPr>
        <p:blipFill>
          <a:blip r:embed="rId3"/>
          <a:stretch>
            <a:fillRect/>
          </a:stretch>
        </p:blipFill>
        <p:spPr>
          <a:xfrm>
            <a:off x="-15073" y="2759171"/>
            <a:ext cx="5514975" cy="295275"/>
          </a:xfrm>
          <a:prstGeom prst="rect">
            <a:avLst/>
          </a:prstGeom>
        </p:spPr>
      </p:pic>
      <p:pic>
        <p:nvPicPr>
          <p:cNvPr id="7" name="Picture 6">
            <a:extLst>
              <a:ext uri="{FF2B5EF4-FFF2-40B4-BE49-F238E27FC236}">
                <a16:creationId xmlns:a16="http://schemas.microsoft.com/office/drawing/2014/main" id="{D104A228-B6A2-4F30-9185-B2892B190F05}"/>
              </a:ext>
            </a:extLst>
          </p:cNvPr>
          <p:cNvPicPr>
            <a:picLocks noChangeAspect="1"/>
          </p:cNvPicPr>
          <p:nvPr/>
        </p:nvPicPr>
        <p:blipFill>
          <a:blip r:embed="rId4"/>
          <a:stretch>
            <a:fillRect/>
          </a:stretch>
        </p:blipFill>
        <p:spPr>
          <a:xfrm>
            <a:off x="2695575" y="3295710"/>
            <a:ext cx="6372225" cy="2924175"/>
          </a:xfrm>
          <a:prstGeom prst="rect">
            <a:avLst/>
          </a:prstGeom>
        </p:spPr>
      </p:pic>
      <p:pic>
        <p:nvPicPr>
          <p:cNvPr id="8" name="Picture 7">
            <a:extLst>
              <a:ext uri="{FF2B5EF4-FFF2-40B4-BE49-F238E27FC236}">
                <a16:creationId xmlns:a16="http://schemas.microsoft.com/office/drawing/2014/main" id="{57C8EE62-14D6-4585-9EA0-B52B2C68BFE5}"/>
              </a:ext>
            </a:extLst>
          </p:cNvPr>
          <p:cNvPicPr>
            <a:picLocks noChangeAspect="1"/>
          </p:cNvPicPr>
          <p:nvPr/>
        </p:nvPicPr>
        <p:blipFill>
          <a:blip r:embed="rId5"/>
          <a:stretch>
            <a:fillRect/>
          </a:stretch>
        </p:blipFill>
        <p:spPr>
          <a:xfrm>
            <a:off x="2693221" y="6219885"/>
            <a:ext cx="5476875" cy="266700"/>
          </a:xfrm>
          <a:prstGeom prst="rect">
            <a:avLst/>
          </a:prstGeom>
        </p:spPr>
      </p:pic>
      <p:sp>
        <p:nvSpPr>
          <p:cNvPr id="9" name="Rectangle: Rounded Corners 8">
            <a:extLst>
              <a:ext uri="{FF2B5EF4-FFF2-40B4-BE49-F238E27FC236}">
                <a16:creationId xmlns:a16="http://schemas.microsoft.com/office/drawing/2014/main" id="{5DE6F372-EDB6-4184-9545-A251872234A0}"/>
              </a:ext>
            </a:extLst>
          </p:cNvPr>
          <p:cNvSpPr/>
          <p:nvPr/>
        </p:nvSpPr>
        <p:spPr bwMode="auto">
          <a:xfrm>
            <a:off x="3267338" y="5631945"/>
            <a:ext cx="1295400" cy="201072"/>
          </a:xfrm>
          <a:prstGeom prst="roundRect">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Rounded Corners 9">
            <a:extLst>
              <a:ext uri="{FF2B5EF4-FFF2-40B4-BE49-F238E27FC236}">
                <a16:creationId xmlns:a16="http://schemas.microsoft.com/office/drawing/2014/main" id="{820CF41F-4289-4822-BA9A-D12746A842DC}"/>
              </a:ext>
            </a:extLst>
          </p:cNvPr>
          <p:cNvSpPr/>
          <p:nvPr/>
        </p:nvSpPr>
        <p:spPr bwMode="auto">
          <a:xfrm>
            <a:off x="3267338" y="5803907"/>
            <a:ext cx="5800462" cy="201072"/>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Rounded Corners 10">
            <a:extLst>
              <a:ext uri="{FF2B5EF4-FFF2-40B4-BE49-F238E27FC236}">
                <a16:creationId xmlns:a16="http://schemas.microsoft.com/office/drawing/2014/main" id="{886F08BA-AC4B-4511-94BD-3D7139DCC452}"/>
              </a:ext>
            </a:extLst>
          </p:cNvPr>
          <p:cNvSpPr/>
          <p:nvPr/>
        </p:nvSpPr>
        <p:spPr bwMode="auto">
          <a:xfrm>
            <a:off x="633021" y="2357898"/>
            <a:ext cx="5800462" cy="201072"/>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984149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CB96E-FC99-4C99-A009-9944A15BE12D}"/>
              </a:ext>
            </a:extLst>
          </p:cNvPr>
          <p:cNvSpPr>
            <a:spLocks noGrp="1"/>
          </p:cNvSpPr>
          <p:nvPr>
            <p:ph type="title"/>
          </p:nvPr>
        </p:nvSpPr>
        <p:spPr>
          <a:xfrm>
            <a:off x="0" y="685800"/>
            <a:ext cx="9144000" cy="762000"/>
          </a:xfrm>
        </p:spPr>
        <p:txBody>
          <a:bodyPr/>
          <a:lstStyle/>
          <a:p>
            <a:r>
              <a:rPr lang="en-US" sz="3100" dirty="0">
                <a:sym typeface="Wingdings" panose="05000000000000000000" pitchFamily="2" charset="2"/>
              </a:rPr>
              <a:t>Mistake type 6: use of semantic concept identifiers</a:t>
            </a:r>
            <a:endParaRPr lang="en-US" sz="3100" dirty="0"/>
          </a:p>
        </p:txBody>
      </p:sp>
      <p:sp>
        <p:nvSpPr>
          <p:cNvPr id="3" name="Content Placeholder 2">
            <a:extLst>
              <a:ext uri="{FF2B5EF4-FFF2-40B4-BE49-F238E27FC236}">
                <a16:creationId xmlns:a16="http://schemas.microsoft.com/office/drawing/2014/main" id="{B72C9EC7-4642-4070-BE2E-833CA0F5C4A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D0CF165-4F6D-435C-BC0B-3A68D917D617}"/>
              </a:ext>
            </a:extLst>
          </p:cNvPr>
          <p:cNvSpPr>
            <a:spLocks noGrp="1"/>
          </p:cNvSpPr>
          <p:nvPr>
            <p:ph type="sldNum" sz="quarter" idx="4"/>
          </p:nvPr>
        </p:nvSpPr>
        <p:spPr/>
        <p:txBody>
          <a:bodyPr/>
          <a:lstStyle/>
          <a:p>
            <a:fld id="{90E28097-5348-46F4-A68E-6A0338650D1F}" type="slidenum">
              <a:rPr lang="en-US" smtClean="0"/>
              <a:pPr/>
              <a:t>16</a:t>
            </a:fld>
            <a:endParaRPr lang="en-US"/>
          </a:p>
        </p:txBody>
      </p:sp>
      <p:pic>
        <p:nvPicPr>
          <p:cNvPr id="6" name="Picture 5">
            <a:extLst>
              <a:ext uri="{FF2B5EF4-FFF2-40B4-BE49-F238E27FC236}">
                <a16:creationId xmlns:a16="http://schemas.microsoft.com/office/drawing/2014/main" id="{A2C910A9-0527-44C8-BC54-1F80E357174A}"/>
              </a:ext>
            </a:extLst>
          </p:cNvPr>
          <p:cNvPicPr>
            <a:picLocks noChangeAspect="1"/>
          </p:cNvPicPr>
          <p:nvPr/>
        </p:nvPicPr>
        <p:blipFill>
          <a:blip r:embed="rId2"/>
          <a:stretch>
            <a:fillRect/>
          </a:stretch>
        </p:blipFill>
        <p:spPr>
          <a:xfrm>
            <a:off x="195943" y="1484940"/>
            <a:ext cx="8670034" cy="5144460"/>
          </a:xfrm>
          <a:prstGeom prst="rect">
            <a:avLst/>
          </a:prstGeom>
        </p:spPr>
      </p:pic>
    </p:spTree>
    <p:extLst>
      <p:ext uri="{BB962C8B-B14F-4D97-AF65-F5344CB8AC3E}">
        <p14:creationId xmlns:p14="http://schemas.microsoft.com/office/powerpoint/2010/main" val="482553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ADFBD-3EF9-4600-A5AF-D6601153C8D0}"/>
              </a:ext>
            </a:extLst>
          </p:cNvPr>
          <p:cNvSpPr>
            <a:spLocks noGrp="1"/>
          </p:cNvSpPr>
          <p:nvPr>
            <p:ph type="title"/>
          </p:nvPr>
        </p:nvSpPr>
        <p:spPr/>
        <p:txBody>
          <a:bodyPr/>
          <a:lstStyle/>
          <a:p>
            <a:r>
              <a:rPr lang="en-US" dirty="0"/>
              <a:t>Good: no absence of taxonomy</a:t>
            </a:r>
          </a:p>
        </p:txBody>
      </p:sp>
      <p:sp>
        <p:nvSpPr>
          <p:cNvPr id="3" name="Content Placeholder 2">
            <a:extLst>
              <a:ext uri="{FF2B5EF4-FFF2-40B4-BE49-F238E27FC236}">
                <a16:creationId xmlns:a16="http://schemas.microsoft.com/office/drawing/2014/main" id="{F2AE062F-BE30-482F-84A5-35930DCFB815}"/>
              </a:ext>
            </a:extLst>
          </p:cNvPr>
          <p:cNvSpPr>
            <a:spLocks noGrp="1"/>
          </p:cNvSpPr>
          <p:nvPr>
            <p:ph idx="1"/>
          </p:nvPr>
        </p:nvSpPr>
        <p:spPr/>
        <p:txBody>
          <a:bodyPr/>
          <a:lstStyle/>
          <a:p>
            <a:r>
              <a:rPr lang="en-US" dirty="0"/>
              <a:t>However, the taxonomy itself reflects rather quackery.</a:t>
            </a:r>
          </a:p>
        </p:txBody>
      </p:sp>
      <p:sp>
        <p:nvSpPr>
          <p:cNvPr id="4" name="Slide Number Placeholder 3">
            <a:extLst>
              <a:ext uri="{FF2B5EF4-FFF2-40B4-BE49-F238E27FC236}">
                <a16:creationId xmlns:a16="http://schemas.microsoft.com/office/drawing/2014/main" id="{BFCBE0D9-6182-4FDE-8069-6DAA2974DD8C}"/>
              </a:ext>
            </a:extLst>
          </p:cNvPr>
          <p:cNvSpPr>
            <a:spLocks noGrp="1"/>
          </p:cNvSpPr>
          <p:nvPr>
            <p:ph type="sldNum" sz="quarter" idx="4"/>
          </p:nvPr>
        </p:nvSpPr>
        <p:spPr/>
        <p:txBody>
          <a:bodyPr/>
          <a:lstStyle/>
          <a:p>
            <a:fld id="{90E28097-5348-46F4-A68E-6A0338650D1F}" type="slidenum">
              <a:rPr lang="en-US" smtClean="0"/>
              <a:pPr/>
              <a:t>17</a:t>
            </a:fld>
            <a:endParaRPr lang="en-US"/>
          </a:p>
        </p:txBody>
      </p:sp>
      <p:graphicFrame>
        <p:nvGraphicFramePr>
          <p:cNvPr id="6" name="Table 5">
            <a:extLst>
              <a:ext uri="{FF2B5EF4-FFF2-40B4-BE49-F238E27FC236}">
                <a16:creationId xmlns:a16="http://schemas.microsoft.com/office/drawing/2014/main" id="{C1563735-2072-4027-BA5B-DC0ADB7CE237}"/>
              </a:ext>
            </a:extLst>
          </p:cNvPr>
          <p:cNvGraphicFramePr>
            <a:graphicFrameLocks noGrp="1"/>
          </p:cNvGraphicFramePr>
          <p:nvPr>
            <p:extLst>
              <p:ext uri="{D42A27DB-BD31-4B8C-83A1-F6EECF244321}">
                <p14:modId xmlns:p14="http://schemas.microsoft.com/office/powerpoint/2010/main" val="1388242704"/>
              </p:ext>
            </p:extLst>
          </p:nvPr>
        </p:nvGraphicFramePr>
        <p:xfrm>
          <a:off x="990600" y="2286000"/>
          <a:ext cx="7010400" cy="4455432"/>
        </p:xfrm>
        <a:graphic>
          <a:graphicData uri="http://schemas.openxmlformats.org/drawingml/2006/table">
            <a:tbl>
              <a:tblPr>
                <a:tableStyleId>{5C22544A-7EE6-4342-B048-85BDC9FD1C3A}</a:tableStyleId>
              </a:tblPr>
              <a:tblGrid>
                <a:gridCol w="533400">
                  <a:extLst>
                    <a:ext uri="{9D8B030D-6E8A-4147-A177-3AD203B41FA5}">
                      <a16:colId xmlns:a16="http://schemas.microsoft.com/office/drawing/2014/main" val="568727855"/>
                    </a:ext>
                  </a:extLst>
                </a:gridCol>
                <a:gridCol w="533400">
                  <a:extLst>
                    <a:ext uri="{9D8B030D-6E8A-4147-A177-3AD203B41FA5}">
                      <a16:colId xmlns:a16="http://schemas.microsoft.com/office/drawing/2014/main" val="1372871592"/>
                    </a:ext>
                  </a:extLst>
                </a:gridCol>
                <a:gridCol w="5943600">
                  <a:extLst>
                    <a:ext uri="{9D8B030D-6E8A-4147-A177-3AD203B41FA5}">
                      <a16:colId xmlns:a16="http://schemas.microsoft.com/office/drawing/2014/main" val="400937202"/>
                    </a:ext>
                  </a:extLst>
                </a:gridCol>
              </a:tblGrid>
              <a:tr h="0">
                <a:tc gridSpan="3">
                  <a:txBody>
                    <a:bodyPr/>
                    <a:lstStyle/>
                    <a:p>
                      <a:pPr algn="l" fontAlgn="b"/>
                      <a:r>
                        <a:rPr lang="en-US" sz="1600" u="none" strike="noStrike">
                          <a:effectLst/>
                          <a:latin typeface="+mn-lt"/>
                        </a:rPr>
                        <a:t>A00 Cholera</a:t>
                      </a:r>
                      <a:endParaRPr lang="en-US" sz="1600" b="0" i="0" u="none" strike="noStrike">
                        <a:solidFill>
                          <a:srgbClr val="000000"/>
                        </a:solidFill>
                        <a:effectLst/>
                        <a:latin typeface="+mn-lt"/>
                      </a:endParaRPr>
                    </a:p>
                  </a:txBody>
                  <a:tcPr marL="3684" marR="3684" marT="3684"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68751928"/>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gridSpan="2">
                  <a:txBody>
                    <a:bodyPr/>
                    <a:lstStyle/>
                    <a:p>
                      <a:pPr algn="l" fontAlgn="b"/>
                      <a:r>
                        <a:rPr lang="it-IT" sz="1600" u="none" strike="noStrike">
                          <a:effectLst/>
                          <a:latin typeface="+mn-lt"/>
                        </a:rPr>
                        <a:t>A00.0 Cholera due to Vibrio cholerae 01, biovar cholerae</a:t>
                      </a:r>
                      <a:endParaRPr lang="en-US" sz="1600" b="0" i="0" u="none" strike="noStrike">
                        <a:solidFill>
                          <a:srgbClr val="000000"/>
                        </a:solidFill>
                        <a:effectLst/>
                        <a:latin typeface="+mn-lt"/>
                      </a:endParaRPr>
                    </a:p>
                  </a:txBody>
                  <a:tcPr marL="3684" marR="3684" marT="3684" marB="0" anchor="b"/>
                </a:tc>
                <a:tc hMerge="1">
                  <a:txBody>
                    <a:bodyPr/>
                    <a:lstStyle/>
                    <a:p>
                      <a:endParaRPr lang="en-US"/>
                    </a:p>
                  </a:txBody>
                  <a:tcPr/>
                </a:tc>
                <a:extLst>
                  <a:ext uri="{0D108BD9-81ED-4DB2-BD59-A6C34878D82A}">
                    <a16:rowId xmlns:a16="http://schemas.microsoft.com/office/drawing/2014/main" val="3085522662"/>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r>
                        <a:rPr lang="it-IT" sz="1600" u="none" strike="noStrike">
                          <a:effectLst/>
                          <a:latin typeface="+mn-lt"/>
                        </a:rPr>
                        <a:t>A00.1 Cholera due to Vibrio cholerae 01, biovar eltor</a:t>
                      </a:r>
                      <a:endParaRPr lang="en-US" sz="1600"/>
                    </a:p>
                  </a:txBody>
                  <a:tcPr marL="3684" marR="3684" marT="3684" marB="0" anchor="b"/>
                </a:tc>
                <a:extLst>
                  <a:ext uri="{0D108BD9-81ED-4DB2-BD59-A6C34878D82A}">
                    <a16:rowId xmlns:a16="http://schemas.microsoft.com/office/drawing/2014/main" val="2258440159"/>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endParaRPr lang="en-US" sz="1600" b="0" i="0" u="none" strike="noStrike" dirty="0">
                        <a:solidFill>
                          <a:srgbClr val="000000"/>
                        </a:solidFill>
                        <a:effectLst/>
                        <a:latin typeface="+mn-lt"/>
                      </a:endParaRPr>
                    </a:p>
                  </a:txBody>
                  <a:tcPr marL="3684" marR="3684" marT="3684" marB="0" anchor="b"/>
                </a:tc>
                <a:tc>
                  <a:txBody>
                    <a:bodyPr/>
                    <a:lstStyle/>
                    <a:p>
                      <a:r>
                        <a:rPr lang="en-US" sz="1600" u="none" strike="noStrike" dirty="0">
                          <a:effectLst/>
                          <a:latin typeface="+mn-lt"/>
                        </a:rPr>
                        <a:t>A00.9 Cholera, unspecified</a:t>
                      </a:r>
                      <a:endParaRPr lang="en-US" sz="1600" dirty="0"/>
                    </a:p>
                  </a:txBody>
                  <a:tcPr marL="3684" marR="3684" marT="3684" marB="0" anchor="b"/>
                </a:tc>
                <a:extLst>
                  <a:ext uri="{0D108BD9-81ED-4DB2-BD59-A6C34878D82A}">
                    <a16:rowId xmlns:a16="http://schemas.microsoft.com/office/drawing/2014/main" val="3833840877"/>
                  </a:ext>
                </a:extLst>
              </a:tr>
              <a:tr h="0">
                <a:tc gridSpan="3">
                  <a:txBody>
                    <a:bodyPr/>
                    <a:lstStyle/>
                    <a:p>
                      <a:pPr algn="l" fontAlgn="b"/>
                      <a:r>
                        <a:rPr lang="en-US" sz="1600" u="none" strike="noStrike">
                          <a:effectLst/>
                          <a:latin typeface="+mn-lt"/>
                        </a:rPr>
                        <a:t>A01 Typhoid and paratyphoid fevers</a:t>
                      </a:r>
                      <a:endParaRPr lang="en-US" sz="1600" b="0" i="0" u="none" strike="noStrike">
                        <a:solidFill>
                          <a:srgbClr val="000000"/>
                        </a:solidFill>
                        <a:effectLst/>
                        <a:latin typeface="+mn-lt"/>
                      </a:endParaRPr>
                    </a:p>
                  </a:txBody>
                  <a:tcPr marL="3684" marR="3684" marT="3684"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5730523"/>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gridSpan="2">
                  <a:txBody>
                    <a:bodyPr/>
                    <a:lstStyle/>
                    <a:p>
                      <a:pPr algn="l" fontAlgn="b"/>
                      <a:r>
                        <a:rPr lang="en-US" sz="1600" u="none" strike="noStrike">
                          <a:effectLst/>
                          <a:latin typeface="+mn-lt"/>
                        </a:rPr>
                        <a:t>A01.0 Typhoid fever</a:t>
                      </a:r>
                      <a:endParaRPr lang="en-US" sz="1600" b="0" i="0" u="none" strike="noStrike">
                        <a:solidFill>
                          <a:srgbClr val="000000"/>
                        </a:solidFill>
                        <a:effectLst/>
                        <a:latin typeface="+mn-lt"/>
                      </a:endParaRPr>
                    </a:p>
                  </a:txBody>
                  <a:tcPr marL="3684" marR="3684" marT="3684" marB="0" anchor="b"/>
                </a:tc>
                <a:tc hMerge="1">
                  <a:txBody>
                    <a:bodyPr/>
                    <a:lstStyle/>
                    <a:p>
                      <a:pPr algn="l" fontAlgn="b"/>
                      <a:endParaRPr lang="en-US" sz="14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402416028"/>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r>
                        <a:rPr lang="en-US" sz="1600" u="none" strike="noStrike" dirty="0">
                          <a:effectLst/>
                          <a:latin typeface="+mn-lt"/>
                        </a:rPr>
                        <a:t>A01.00 Typhoid fever, unspecified</a:t>
                      </a:r>
                      <a:endParaRPr lang="en-US" sz="1600" b="0" i="0" u="none" strike="noStrike" dirty="0">
                        <a:solidFill>
                          <a:srgbClr val="000000"/>
                        </a:solidFill>
                        <a:effectLst/>
                        <a:latin typeface="+mn-lt"/>
                      </a:endParaRPr>
                    </a:p>
                  </a:txBody>
                  <a:tcPr marL="3684" marR="3684" marT="3684" marB="0" anchor="b"/>
                </a:tc>
                <a:extLst>
                  <a:ext uri="{0D108BD9-81ED-4DB2-BD59-A6C34878D82A}">
                    <a16:rowId xmlns:a16="http://schemas.microsoft.com/office/drawing/2014/main" val="1901837037"/>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r>
                        <a:rPr lang="en-US" sz="1600" u="none" strike="noStrike">
                          <a:effectLst/>
                          <a:latin typeface="+mn-lt"/>
                        </a:rPr>
                        <a:t>A01.01 Typhoid meningitis</a:t>
                      </a:r>
                      <a:endParaRPr lang="en-US" sz="16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3100675444"/>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r>
                        <a:rPr lang="en-US" sz="1600" u="none" strike="noStrike">
                          <a:effectLst/>
                          <a:latin typeface="+mn-lt"/>
                        </a:rPr>
                        <a:t>A01.02 Typhoid fever with heart involvement</a:t>
                      </a:r>
                      <a:endParaRPr lang="en-US" sz="16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3886133328"/>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r>
                        <a:rPr lang="en-US" sz="1600" u="none" strike="noStrike">
                          <a:effectLst/>
                          <a:latin typeface="+mn-lt"/>
                        </a:rPr>
                        <a:t>A01.03 Typhoid pneumonia</a:t>
                      </a:r>
                      <a:endParaRPr lang="en-US" sz="16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3493222945"/>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r>
                        <a:rPr lang="en-US" sz="1600" u="none" strike="noStrike">
                          <a:effectLst/>
                          <a:latin typeface="+mn-lt"/>
                        </a:rPr>
                        <a:t>A01.04 Typhoid arthritis</a:t>
                      </a:r>
                      <a:endParaRPr lang="en-US" sz="16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991184183"/>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r>
                        <a:rPr lang="en-US" sz="1600" u="none" strike="noStrike">
                          <a:effectLst/>
                          <a:latin typeface="+mn-lt"/>
                        </a:rPr>
                        <a:t>A01.05 Typhoid osteomyelitis</a:t>
                      </a:r>
                      <a:endParaRPr lang="en-US" sz="16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87158899"/>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r>
                        <a:rPr lang="en-US" sz="1600" u="none" strike="noStrike" dirty="0">
                          <a:effectLst/>
                          <a:latin typeface="+mn-lt"/>
                        </a:rPr>
                        <a:t>A01.09 Typhoid fever with other complications</a:t>
                      </a:r>
                      <a:endParaRPr lang="en-US" sz="1600" b="0" i="0" u="none" strike="noStrike" dirty="0">
                        <a:solidFill>
                          <a:srgbClr val="000000"/>
                        </a:solidFill>
                        <a:effectLst/>
                        <a:latin typeface="+mn-lt"/>
                      </a:endParaRPr>
                    </a:p>
                  </a:txBody>
                  <a:tcPr marL="3684" marR="3684" marT="3684" marB="0" anchor="b"/>
                </a:tc>
                <a:extLst>
                  <a:ext uri="{0D108BD9-81ED-4DB2-BD59-A6C34878D82A}">
                    <a16:rowId xmlns:a16="http://schemas.microsoft.com/office/drawing/2014/main" val="1619659864"/>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gridSpan="2">
                  <a:txBody>
                    <a:bodyPr/>
                    <a:lstStyle/>
                    <a:p>
                      <a:pPr algn="l" fontAlgn="b"/>
                      <a:r>
                        <a:rPr lang="en-US" sz="1600" u="none" strike="noStrike">
                          <a:effectLst/>
                          <a:latin typeface="+mn-lt"/>
                        </a:rPr>
                        <a:t>A01.1 Paratyphoid fever A</a:t>
                      </a:r>
                      <a:endParaRPr lang="en-US" sz="1600" b="0" i="0" u="none" strike="noStrike">
                        <a:solidFill>
                          <a:srgbClr val="000000"/>
                        </a:solidFill>
                        <a:effectLst/>
                        <a:latin typeface="+mn-lt"/>
                      </a:endParaRPr>
                    </a:p>
                  </a:txBody>
                  <a:tcPr marL="3684" marR="3684" marT="3684" marB="0" anchor="b"/>
                </a:tc>
                <a:tc hMerge="1">
                  <a:txBody>
                    <a:bodyPr/>
                    <a:lstStyle/>
                    <a:p>
                      <a:pPr algn="l" fontAlgn="b"/>
                      <a:endParaRPr lang="en-US" sz="14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4178972325"/>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gridSpan="2">
                  <a:txBody>
                    <a:bodyPr/>
                    <a:lstStyle/>
                    <a:p>
                      <a:pPr algn="l" fontAlgn="b"/>
                      <a:r>
                        <a:rPr lang="en-US" sz="1600" u="none" strike="noStrike" dirty="0">
                          <a:effectLst/>
                          <a:latin typeface="+mn-lt"/>
                        </a:rPr>
                        <a:t>A01.2 Paratyphoid fever B</a:t>
                      </a:r>
                      <a:endParaRPr lang="en-US" sz="1600" b="0" i="0" u="none" strike="noStrike" dirty="0">
                        <a:solidFill>
                          <a:srgbClr val="000000"/>
                        </a:solidFill>
                        <a:effectLst/>
                        <a:latin typeface="+mn-lt"/>
                      </a:endParaRPr>
                    </a:p>
                  </a:txBody>
                  <a:tcPr marL="3684" marR="3684" marT="3684" marB="0" anchor="b"/>
                </a:tc>
                <a:tc hMerge="1">
                  <a:txBody>
                    <a:bodyPr/>
                    <a:lstStyle/>
                    <a:p>
                      <a:pPr algn="l" fontAlgn="b"/>
                      <a:endParaRPr lang="en-US" sz="14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1934228631"/>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gridSpan="2">
                  <a:txBody>
                    <a:bodyPr/>
                    <a:lstStyle/>
                    <a:p>
                      <a:pPr algn="l" fontAlgn="b"/>
                      <a:r>
                        <a:rPr lang="en-US" sz="1600" u="none" strike="noStrike">
                          <a:effectLst/>
                          <a:latin typeface="+mn-lt"/>
                        </a:rPr>
                        <a:t>A01.3 Paratyphoid fever C</a:t>
                      </a:r>
                      <a:endParaRPr lang="en-US" sz="1600" b="0" i="0" u="none" strike="noStrike">
                        <a:solidFill>
                          <a:srgbClr val="000000"/>
                        </a:solidFill>
                        <a:effectLst/>
                        <a:latin typeface="+mn-lt"/>
                      </a:endParaRPr>
                    </a:p>
                  </a:txBody>
                  <a:tcPr marL="3684" marR="3684" marT="3684" marB="0" anchor="b"/>
                </a:tc>
                <a:tc hMerge="1">
                  <a:txBody>
                    <a:bodyPr/>
                    <a:lstStyle/>
                    <a:p>
                      <a:pPr algn="l" fontAlgn="b"/>
                      <a:endParaRPr lang="en-US" sz="14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3466122312"/>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gridSpan="2">
                  <a:txBody>
                    <a:bodyPr/>
                    <a:lstStyle/>
                    <a:p>
                      <a:pPr algn="l" fontAlgn="b"/>
                      <a:r>
                        <a:rPr lang="en-US" sz="1600" u="none" strike="noStrike" dirty="0">
                          <a:effectLst/>
                          <a:latin typeface="+mn-lt"/>
                        </a:rPr>
                        <a:t>A01.4 Paratyphoid fever, unspecified</a:t>
                      </a:r>
                      <a:endParaRPr lang="en-US" sz="1600" b="0" i="0" u="none" strike="noStrike" dirty="0">
                        <a:solidFill>
                          <a:srgbClr val="000000"/>
                        </a:solidFill>
                        <a:effectLst/>
                        <a:latin typeface="+mn-lt"/>
                      </a:endParaRPr>
                    </a:p>
                  </a:txBody>
                  <a:tcPr marL="3684" marR="3684" marT="3684" marB="0" anchor="b"/>
                </a:tc>
                <a:tc hMerge="1">
                  <a:txBody>
                    <a:bodyPr/>
                    <a:lstStyle/>
                    <a:p>
                      <a:pPr algn="l" fontAlgn="b"/>
                      <a:endParaRPr lang="en-US" sz="14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1560473975"/>
                  </a:ext>
                </a:extLst>
              </a:tr>
              <a:tr h="0">
                <a:tc gridSpan="3">
                  <a:txBody>
                    <a:bodyPr/>
                    <a:lstStyle/>
                    <a:p>
                      <a:pPr algn="l" fontAlgn="b"/>
                      <a:r>
                        <a:rPr lang="en-US" sz="1600" u="none" strike="noStrike" dirty="0">
                          <a:effectLst/>
                          <a:latin typeface="+mn-lt"/>
                        </a:rPr>
                        <a:t>A02 Other salmonella infections</a:t>
                      </a:r>
                      <a:endParaRPr lang="en-US" sz="1600" b="0" i="0" u="none" strike="noStrike" dirty="0">
                        <a:solidFill>
                          <a:srgbClr val="000000"/>
                        </a:solidFill>
                        <a:effectLst/>
                        <a:latin typeface="+mn-lt"/>
                      </a:endParaRPr>
                    </a:p>
                  </a:txBody>
                  <a:tcPr marL="3684" marR="3684" marT="3684"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34575926"/>
                  </a:ext>
                </a:extLst>
              </a:tr>
            </a:tbl>
          </a:graphicData>
        </a:graphic>
      </p:graphicFrame>
    </p:spTree>
    <p:extLst>
      <p:ext uri="{BB962C8B-B14F-4D97-AF65-F5344CB8AC3E}">
        <p14:creationId xmlns:p14="http://schemas.microsoft.com/office/powerpoint/2010/main" val="3894416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CFDF3-2C8A-4D6D-8D58-1725B0D8B9D6}"/>
              </a:ext>
            </a:extLst>
          </p:cNvPr>
          <p:cNvSpPr>
            <a:spLocks noGrp="1"/>
          </p:cNvSpPr>
          <p:nvPr>
            <p:ph type="title"/>
          </p:nvPr>
        </p:nvSpPr>
        <p:spPr/>
        <p:txBody>
          <a:bodyPr/>
          <a:lstStyle/>
          <a:p>
            <a:r>
              <a:rPr lang="en-US" dirty="0"/>
              <a:t>Mistake type 7: no formal definitions</a:t>
            </a:r>
          </a:p>
        </p:txBody>
      </p:sp>
      <p:sp>
        <p:nvSpPr>
          <p:cNvPr id="3" name="Content Placeholder 2">
            <a:extLst>
              <a:ext uri="{FF2B5EF4-FFF2-40B4-BE49-F238E27FC236}">
                <a16:creationId xmlns:a16="http://schemas.microsoft.com/office/drawing/2014/main" id="{81537B3C-BD6E-48D8-97BA-80B24F224866}"/>
              </a:ext>
            </a:extLst>
          </p:cNvPr>
          <p:cNvSpPr>
            <a:spLocks noGrp="1"/>
          </p:cNvSpPr>
          <p:nvPr>
            <p:ph idx="1"/>
          </p:nvPr>
        </p:nvSpPr>
        <p:spPr>
          <a:xfrm>
            <a:off x="228600" y="6096000"/>
            <a:ext cx="8686800" cy="533400"/>
          </a:xfrm>
        </p:spPr>
        <p:txBody>
          <a:bodyPr/>
          <a:lstStyle/>
          <a:p>
            <a:r>
              <a:rPr lang="en-US" dirty="0"/>
              <a:t>Limited inference possible.</a:t>
            </a:r>
          </a:p>
        </p:txBody>
      </p:sp>
      <p:sp>
        <p:nvSpPr>
          <p:cNvPr id="4" name="Slide Number Placeholder 3">
            <a:extLst>
              <a:ext uri="{FF2B5EF4-FFF2-40B4-BE49-F238E27FC236}">
                <a16:creationId xmlns:a16="http://schemas.microsoft.com/office/drawing/2014/main" id="{095CB983-6CD8-4765-BBAE-C86C3D9476E5}"/>
              </a:ext>
            </a:extLst>
          </p:cNvPr>
          <p:cNvSpPr>
            <a:spLocks noGrp="1"/>
          </p:cNvSpPr>
          <p:nvPr>
            <p:ph type="sldNum" sz="quarter" idx="4"/>
          </p:nvPr>
        </p:nvSpPr>
        <p:spPr/>
        <p:txBody>
          <a:bodyPr/>
          <a:lstStyle/>
          <a:p>
            <a:fld id="{90E28097-5348-46F4-A68E-6A0338650D1F}" type="slidenum">
              <a:rPr lang="en-US" smtClean="0"/>
              <a:pPr/>
              <a:t>18</a:t>
            </a:fld>
            <a:endParaRPr lang="en-US"/>
          </a:p>
        </p:txBody>
      </p:sp>
      <p:graphicFrame>
        <p:nvGraphicFramePr>
          <p:cNvPr id="5" name="Table 4">
            <a:extLst>
              <a:ext uri="{FF2B5EF4-FFF2-40B4-BE49-F238E27FC236}">
                <a16:creationId xmlns:a16="http://schemas.microsoft.com/office/drawing/2014/main" id="{3331F42E-EC4D-4E90-B9A7-F21373C47B4F}"/>
              </a:ext>
            </a:extLst>
          </p:cNvPr>
          <p:cNvGraphicFramePr>
            <a:graphicFrameLocks noGrp="1"/>
          </p:cNvGraphicFramePr>
          <p:nvPr>
            <p:extLst>
              <p:ext uri="{D42A27DB-BD31-4B8C-83A1-F6EECF244321}">
                <p14:modId xmlns:p14="http://schemas.microsoft.com/office/powerpoint/2010/main" val="1413872223"/>
              </p:ext>
            </p:extLst>
          </p:nvPr>
        </p:nvGraphicFramePr>
        <p:xfrm>
          <a:off x="990600" y="1488168"/>
          <a:ext cx="7010400" cy="4455432"/>
        </p:xfrm>
        <a:graphic>
          <a:graphicData uri="http://schemas.openxmlformats.org/drawingml/2006/table">
            <a:tbl>
              <a:tblPr>
                <a:tableStyleId>{5C22544A-7EE6-4342-B048-85BDC9FD1C3A}</a:tableStyleId>
              </a:tblPr>
              <a:tblGrid>
                <a:gridCol w="533400">
                  <a:extLst>
                    <a:ext uri="{9D8B030D-6E8A-4147-A177-3AD203B41FA5}">
                      <a16:colId xmlns:a16="http://schemas.microsoft.com/office/drawing/2014/main" val="568727855"/>
                    </a:ext>
                  </a:extLst>
                </a:gridCol>
                <a:gridCol w="533400">
                  <a:extLst>
                    <a:ext uri="{9D8B030D-6E8A-4147-A177-3AD203B41FA5}">
                      <a16:colId xmlns:a16="http://schemas.microsoft.com/office/drawing/2014/main" val="1372871592"/>
                    </a:ext>
                  </a:extLst>
                </a:gridCol>
                <a:gridCol w="5943600">
                  <a:extLst>
                    <a:ext uri="{9D8B030D-6E8A-4147-A177-3AD203B41FA5}">
                      <a16:colId xmlns:a16="http://schemas.microsoft.com/office/drawing/2014/main" val="400937202"/>
                    </a:ext>
                  </a:extLst>
                </a:gridCol>
              </a:tblGrid>
              <a:tr h="0">
                <a:tc gridSpan="3">
                  <a:txBody>
                    <a:bodyPr/>
                    <a:lstStyle/>
                    <a:p>
                      <a:pPr algn="l" fontAlgn="b"/>
                      <a:r>
                        <a:rPr lang="en-US" sz="1600" u="none" strike="noStrike">
                          <a:effectLst/>
                          <a:latin typeface="+mn-lt"/>
                        </a:rPr>
                        <a:t>A00 Cholera</a:t>
                      </a:r>
                      <a:endParaRPr lang="en-US" sz="1600" b="0" i="0" u="none" strike="noStrike">
                        <a:solidFill>
                          <a:srgbClr val="000000"/>
                        </a:solidFill>
                        <a:effectLst/>
                        <a:latin typeface="+mn-lt"/>
                      </a:endParaRPr>
                    </a:p>
                  </a:txBody>
                  <a:tcPr marL="3684" marR="3684" marT="3684"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68751928"/>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gridSpan="2">
                  <a:txBody>
                    <a:bodyPr/>
                    <a:lstStyle/>
                    <a:p>
                      <a:pPr algn="l" fontAlgn="b"/>
                      <a:r>
                        <a:rPr lang="it-IT" sz="1600" u="none" strike="noStrike">
                          <a:effectLst/>
                          <a:latin typeface="+mn-lt"/>
                        </a:rPr>
                        <a:t>A00.0 Cholera due to Vibrio cholerae 01, biovar cholerae</a:t>
                      </a:r>
                      <a:endParaRPr lang="en-US" sz="1600" b="0" i="0" u="none" strike="noStrike">
                        <a:solidFill>
                          <a:srgbClr val="000000"/>
                        </a:solidFill>
                        <a:effectLst/>
                        <a:latin typeface="+mn-lt"/>
                      </a:endParaRPr>
                    </a:p>
                  </a:txBody>
                  <a:tcPr marL="3684" marR="3684" marT="3684" marB="0" anchor="b"/>
                </a:tc>
                <a:tc hMerge="1">
                  <a:txBody>
                    <a:bodyPr/>
                    <a:lstStyle/>
                    <a:p>
                      <a:endParaRPr lang="en-US"/>
                    </a:p>
                  </a:txBody>
                  <a:tcPr/>
                </a:tc>
                <a:extLst>
                  <a:ext uri="{0D108BD9-81ED-4DB2-BD59-A6C34878D82A}">
                    <a16:rowId xmlns:a16="http://schemas.microsoft.com/office/drawing/2014/main" val="3085522662"/>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r>
                        <a:rPr lang="it-IT" sz="1600" u="none" strike="noStrike">
                          <a:effectLst/>
                          <a:latin typeface="+mn-lt"/>
                        </a:rPr>
                        <a:t>A00.1 Cholera due to Vibrio cholerae 01, biovar eltor</a:t>
                      </a:r>
                      <a:endParaRPr lang="en-US" sz="1600"/>
                    </a:p>
                  </a:txBody>
                  <a:tcPr marL="3684" marR="3684" marT="3684" marB="0" anchor="b"/>
                </a:tc>
                <a:extLst>
                  <a:ext uri="{0D108BD9-81ED-4DB2-BD59-A6C34878D82A}">
                    <a16:rowId xmlns:a16="http://schemas.microsoft.com/office/drawing/2014/main" val="2258440159"/>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endParaRPr lang="en-US" sz="1600" b="0" i="0" u="none" strike="noStrike" dirty="0">
                        <a:solidFill>
                          <a:srgbClr val="000000"/>
                        </a:solidFill>
                        <a:effectLst/>
                        <a:latin typeface="+mn-lt"/>
                      </a:endParaRPr>
                    </a:p>
                  </a:txBody>
                  <a:tcPr marL="3684" marR="3684" marT="3684" marB="0" anchor="b"/>
                </a:tc>
                <a:tc>
                  <a:txBody>
                    <a:bodyPr/>
                    <a:lstStyle/>
                    <a:p>
                      <a:r>
                        <a:rPr lang="en-US" sz="1600" u="none" strike="noStrike" dirty="0">
                          <a:effectLst/>
                          <a:latin typeface="+mn-lt"/>
                        </a:rPr>
                        <a:t>A00.9 Cholera, unspecified</a:t>
                      </a:r>
                      <a:endParaRPr lang="en-US" sz="1600" dirty="0"/>
                    </a:p>
                  </a:txBody>
                  <a:tcPr marL="3684" marR="3684" marT="3684" marB="0" anchor="b"/>
                </a:tc>
                <a:extLst>
                  <a:ext uri="{0D108BD9-81ED-4DB2-BD59-A6C34878D82A}">
                    <a16:rowId xmlns:a16="http://schemas.microsoft.com/office/drawing/2014/main" val="3833840877"/>
                  </a:ext>
                </a:extLst>
              </a:tr>
              <a:tr h="0">
                <a:tc gridSpan="3">
                  <a:txBody>
                    <a:bodyPr/>
                    <a:lstStyle/>
                    <a:p>
                      <a:pPr algn="l" fontAlgn="b"/>
                      <a:r>
                        <a:rPr lang="en-US" sz="1600" u="none" strike="noStrike">
                          <a:effectLst/>
                          <a:latin typeface="+mn-lt"/>
                        </a:rPr>
                        <a:t>A01 Typhoid and paratyphoid fevers</a:t>
                      </a:r>
                      <a:endParaRPr lang="en-US" sz="1600" b="0" i="0" u="none" strike="noStrike">
                        <a:solidFill>
                          <a:srgbClr val="000000"/>
                        </a:solidFill>
                        <a:effectLst/>
                        <a:latin typeface="+mn-lt"/>
                      </a:endParaRPr>
                    </a:p>
                  </a:txBody>
                  <a:tcPr marL="3684" marR="3684" marT="3684"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5730523"/>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gridSpan="2">
                  <a:txBody>
                    <a:bodyPr/>
                    <a:lstStyle/>
                    <a:p>
                      <a:pPr algn="l" fontAlgn="b"/>
                      <a:r>
                        <a:rPr lang="en-US" sz="1600" u="none" strike="noStrike">
                          <a:effectLst/>
                          <a:latin typeface="+mn-lt"/>
                        </a:rPr>
                        <a:t>A01.0 Typhoid fever</a:t>
                      </a:r>
                      <a:endParaRPr lang="en-US" sz="1600" b="0" i="0" u="none" strike="noStrike">
                        <a:solidFill>
                          <a:srgbClr val="000000"/>
                        </a:solidFill>
                        <a:effectLst/>
                        <a:latin typeface="+mn-lt"/>
                      </a:endParaRPr>
                    </a:p>
                  </a:txBody>
                  <a:tcPr marL="3684" marR="3684" marT="3684" marB="0" anchor="b"/>
                </a:tc>
                <a:tc hMerge="1">
                  <a:txBody>
                    <a:bodyPr/>
                    <a:lstStyle/>
                    <a:p>
                      <a:pPr algn="l" fontAlgn="b"/>
                      <a:endParaRPr lang="en-US" sz="14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402416028"/>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r>
                        <a:rPr lang="en-US" sz="1600" u="none" strike="noStrike" dirty="0">
                          <a:effectLst/>
                          <a:latin typeface="+mn-lt"/>
                        </a:rPr>
                        <a:t>A01.00 Typhoid fever, unspecified</a:t>
                      </a:r>
                      <a:endParaRPr lang="en-US" sz="1600" b="0" i="0" u="none" strike="noStrike" dirty="0">
                        <a:solidFill>
                          <a:srgbClr val="000000"/>
                        </a:solidFill>
                        <a:effectLst/>
                        <a:latin typeface="+mn-lt"/>
                      </a:endParaRPr>
                    </a:p>
                  </a:txBody>
                  <a:tcPr marL="3684" marR="3684" marT="3684" marB="0" anchor="b"/>
                </a:tc>
                <a:extLst>
                  <a:ext uri="{0D108BD9-81ED-4DB2-BD59-A6C34878D82A}">
                    <a16:rowId xmlns:a16="http://schemas.microsoft.com/office/drawing/2014/main" val="1901837037"/>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r>
                        <a:rPr lang="en-US" sz="1600" u="none" strike="noStrike">
                          <a:effectLst/>
                          <a:latin typeface="+mn-lt"/>
                        </a:rPr>
                        <a:t>A01.01 Typhoid meningitis</a:t>
                      </a:r>
                      <a:endParaRPr lang="en-US" sz="16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3100675444"/>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r>
                        <a:rPr lang="en-US" sz="1600" u="none" strike="noStrike">
                          <a:effectLst/>
                          <a:latin typeface="+mn-lt"/>
                        </a:rPr>
                        <a:t>A01.02 Typhoid fever with heart involvement</a:t>
                      </a:r>
                      <a:endParaRPr lang="en-US" sz="16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3886133328"/>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r>
                        <a:rPr lang="en-US" sz="1600" u="none" strike="noStrike">
                          <a:effectLst/>
                          <a:latin typeface="+mn-lt"/>
                        </a:rPr>
                        <a:t>A01.03 Typhoid pneumonia</a:t>
                      </a:r>
                      <a:endParaRPr lang="en-US" sz="16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3493222945"/>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r>
                        <a:rPr lang="en-US" sz="1600" u="none" strike="noStrike">
                          <a:effectLst/>
                          <a:latin typeface="+mn-lt"/>
                        </a:rPr>
                        <a:t>A01.04 Typhoid arthritis</a:t>
                      </a:r>
                      <a:endParaRPr lang="en-US" sz="16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991184183"/>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r>
                        <a:rPr lang="en-US" sz="1600" u="none" strike="noStrike">
                          <a:effectLst/>
                          <a:latin typeface="+mn-lt"/>
                        </a:rPr>
                        <a:t>A01.05 Typhoid osteomyelitis</a:t>
                      </a:r>
                      <a:endParaRPr lang="en-US" sz="16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87158899"/>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r>
                        <a:rPr lang="en-US" sz="1600" u="none" strike="noStrike" dirty="0">
                          <a:effectLst/>
                          <a:latin typeface="+mn-lt"/>
                        </a:rPr>
                        <a:t>A01.09 Typhoid fever with other complications</a:t>
                      </a:r>
                      <a:endParaRPr lang="en-US" sz="1600" b="0" i="0" u="none" strike="noStrike" dirty="0">
                        <a:solidFill>
                          <a:srgbClr val="000000"/>
                        </a:solidFill>
                        <a:effectLst/>
                        <a:latin typeface="+mn-lt"/>
                      </a:endParaRPr>
                    </a:p>
                  </a:txBody>
                  <a:tcPr marL="3684" marR="3684" marT="3684" marB="0" anchor="b"/>
                </a:tc>
                <a:extLst>
                  <a:ext uri="{0D108BD9-81ED-4DB2-BD59-A6C34878D82A}">
                    <a16:rowId xmlns:a16="http://schemas.microsoft.com/office/drawing/2014/main" val="1619659864"/>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gridSpan="2">
                  <a:txBody>
                    <a:bodyPr/>
                    <a:lstStyle/>
                    <a:p>
                      <a:pPr algn="l" fontAlgn="b"/>
                      <a:r>
                        <a:rPr lang="en-US" sz="1600" u="none" strike="noStrike">
                          <a:effectLst/>
                          <a:latin typeface="+mn-lt"/>
                        </a:rPr>
                        <a:t>A01.1 Paratyphoid fever A</a:t>
                      </a:r>
                      <a:endParaRPr lang="en-US" sz="1600" b="0" i="0" u="none" strike="noStrike">
                        <a:solidFill>
                          <a:srgbClr val="000000"/>
                        </a:solidFill>
                        <a:effectLst/>
                        <a:latin typeface="+mn-lt"/>
                      </a:endParaRPr>
                    </a:p>
                  </a:txBody>
                  <a:tcPr marL="3684" marR="3684" marT="3684" marB="0" anchor="b"/>
                </a:tc>
                <a:tc hMerge="1">
                  <a:txBody>
                    <a:bodyPr/>
                    <a:lstStyle/>
                    <a:p>
                      <a:pPr algn="l" fontAlgn="b"/>
                      <a:endParaRPr lang="en-US" sz="14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4178972325"/>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gridSpan="2">
                  <a:txBody>
                    <a:bodyPr/>
                    <a:lstStyle/>
                    <a:p>
                      <a:pPr algn="l" fontAlgn="b"/>
                      <a:r>
                        <a:rPr lang="en-US" sz="1600" u="none" strike="noStrike" dirty="0">
                          <a:effectLst/>
                          <a:latin typeface="+mn-lt"/>
                        </a:rPr>
                        <a:t>A01.2 Paratyphoid fever B</a:t>
                      </a:r>
                      <a:endParaRPr lang="en-US" sz="1600" b="0" i="0" u="none" strike="noStrike" dirty="0">
                        <a:solidFill>
                          <a:srgbClr val="000000"/>
                        </a:solidFill>
                        <a:effectLst/>
                        <a:latin typeface="+mn-lt"/>
                      </a:endParaRPr>
                    </a:p>
                  </a:txBody>
                  <a:tcPr marL="3684" marR="3684" marT="3684" marB="0" anchor="b"/>
                </a:tc>
                <a:tc hMerge="1">
                  <a:txBody>
                    <a:bodyPr/>
                    <a:lstStyle/>
                    <a:p>
                      <a:pPr algn="l" fontAlgn="b"/>
                      <a:endParaRPr lang="en-US" sz="14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1934228631"/>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gridSpan="2">
                  <a:txBody>
                    <a:bodyPr/>
                    <a:lstStyle/>
                    <a:p>
                      <a:pPr algn="l" fontAlgn="b"/>
                      <a:r>
                        <a:rPr lang="en-US" sz="1600" u="none" strike="noStrike">
                          <a:effectLst/>
                          <a:latin typeface="+mn-lt"/>
                        </a:rPr>
                        <a:t>A01.3 Paratyphoid fever C</a:t>
                      </a:r>
                      <a:endParaRPr lang="en-US" sz="1600" b="0" i="0" u="none" strike="noStrike">
                        <a:solidFill>
                          <a:srgbClr val="000000"/>
                        </a:solidFill>
                        <a:effectLst/>
                        <a:latin typeface="+mn-lt"/>
                      </a:endParaRPr>
                    </a:p>
                  </a:txBody>
                  <a:tcPr marL="3684" marR="3684" marT="3684" marB="0" anchor="b"/>
                </a:tc>
                <a:tc hMerge="1">
                  <a:txBody>
                    <a:bodyPr/>
                    <a:lstStyle/>
                    <a:p>
                      <a:pPr algn="l" fontAlgn="b"/>
                      <a:endParaRPr lang="en-US" sz="14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3466122312"/>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gridSpan="2">
                  <a:txBody>
                    <a:bodyPr/>
                    <a:lstStyle/>
                    <a:p>
                      <a:pPr algn="l" fontAlgn="b"/>
                      <a:r>
                        <a:rPr lang="en-US" sz="1600" u="none" strike="noStrike" dirty="0">
                          <a:effectLst/>
                          <a:latin typeface="+mn-lt"/>
                        </a:rPr>
                        <a:t>A01.4 Paratyphoid fever, unspecified</a:t>
                      </a:r>
                      <a:endParaRPr lang="en-US" sz="1600" b="0" i="0" u="none" strike="noStrike" dirty="0">
                        <a:solidFill>
                          <a:srgbClr val="000000"/>
                        </a:solidFill>
                        <a:effectLst/>
                        <a:latin typeface="+mn-lt"/>
                      </a:endParaRPr>
                    </a:p>
                  </a:txBody>
                  <a:tcPr marL="3684" marR="3684" marT="3684" marB="0" anchor="b"/>
                </a:tc>
                <a:tc hMerge="1">
                  <a:txBody>
                    <a:bodyPr/>
                    <a:lstStyle/>
                    <a:p>
                      <a:pPr algn="l" fontAlgn="b"/>
                      <a:endParaRPr lang="en-US" sz="14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1560473975"/>
                  </a:ext>
                </a:extLst>
              </a:tr>
              <a:tr h="0">
                <a:tc gridSpan="3">
                  <a:txBody>
                    <a:bodyPr/>
                    <a:lstStyle/>
                    <a:p>
                      <a:pPr algn="l" fontAlgn="b"/>
                      <a:r>
                        <a:rPr lang="en-US" sz="1600" u="none" strike="noStrike" dirty="0">
                          <a:effectLst/>
                          <a:latin typeface="+mn-lt"/>
                        </a:rPr>
                        <a:t>A02 Other salmonella infections</a:t>
                      </a:r>
                      <a:endParaRPr lang="en-US" sz="1600" b="0" i="0" u="none" strike="noStrike" dirty="0">
                        <a:solidFill>
                          <a:srgbClr val="000000"/>
                        </a:solidFill>
                        <a:effectLst/>
                        <a:latin typeface="+mn-lt"/>
                      </a:endParaRPr>
                    </a:p>
                  </a:txBody>
                  <a:tcPr marL="3684" marR="3684" marT="3684"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34575926"/>
                  </a:ext>
                </a:extLst>
              </a:tr>
            </a:tbl>
          </a:graphicData>
        </a:graphic>
      </p:graphicFrame>
    </p:spTree>
    <p:extLst>
      <p:ext uri="{BB962C8B-B14F-4D97-AF65-F5344CB8AC3E}">
        <p14:creationId xmlns:p14="http://schemas.microsoft.com/office/powerpoint/2010/main" val="662886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EDB77-8046-4CCE-A301-0B8C17904B3F}"/>
              </a:ext>
            </a:extLst>
          </p:cNvPr>
          <p:cNvSpPr>
            <a:spLocks noGrp="1"/>
          </p:cNvSpPr>
          <p:nvPr>
            <p:ph type="title"/>
          </p:nvPr>
        </p:nvSpPr>
        <p:spPr/>
        <p:txBody>
          <a:bodyPr/>
          <a:lstStyle/>
          <a:p>
            <a:r>
              <a:rPr lang="en-US" dirty="0"/>
              <a:t>Mistake type 8: </a:t>
            </a:r>
            <a:br>
              <a:rPr lang="en-US" dirty="0"/>
            </a:br>
            <a:r>
              <a:rPr lang="en-US" dirty="0"/>
              <a:t>use of ‘not elsewhere classified’</a:t>
            </a:r>
          </a:p>
        </p:txBody>
      </p:sp>
      <p:sp>
        <p:nvSpPr>
          <p:cNvPr id="4" name="Slide Number Placeholder 3">
            <a:extLst>
              <a:ext uri="{FF2B5EF4-FFF2-40B4-BE49-F238E27FC236}">
                <a16:creationId xmlns:a16="http://schemas.microsoft.com/office/drawing/2014/main" id="{E299801E-674F-42F0-9738-597CB40B90B6}"/>
              </a:ext>
            </a:extLst>
          </p:cNvPr>
          <p:cNvSpPr>
            <a:spLocks noGrp="1"/>
          </p:cNvSpPr>
          <p:nvPr>
            <p:ph type="sldNum" sz="quarter" idx="4"/>
          </p:nvPr>
        </p:nvSpPr>
        <p:spPr/>
        <p:txBody>
          <a:bodyPr/>
          <a:lstStyle/>
          <a:p>
            <a:fld id="{90E28097-5348-46F4-A68E-6A0338650D1F}" type="slidenum">
              <a:rPr lang="en-US" smtClean="0"/>
              <a:pPr/>
              <a:t>19</a:t>
            </a:fld>
            <a:endParaRPr lang="en-US"/>
          </a:p>
        </p:txBody>
      </p:sp>
      <p:pic>
        <p:nvPicPr>
          <p:cNvPr id="6" name="Picture 5">
            <a:extLst>
              <a:ext uri="{FF2B5EF4-FFF2-40B4-BE49-F238E27FC236}">
                <a16:creationId xmlns:a16="http://schemas.microsoft.com/office/drawing/2014/main" id="{76C72EFE-1DC7-427B-A761-FC04D7E35DF0}"/>
              </a:ext>
            </a:extLst>
          </p:cNvPr>
          <p:cNvPicPr>
            <a:picLocks noChangeAspect="1"/>
          </p:cNvPicPr>
          <p:nvPr/>
        </p:nvPicPr>
        <p:blipFill>
          <a:blip r:embed="rId2"/>
          <a:stretch>
            <a:fillRect/>
          </a:stretch>
        </p:blipFill>
        <p:spPr>
          <a:xfrm>
            <a:off x="190578" y="2514599"/>
            <a:ext cx="8815254" cy="1763051"/>
          </a:xfrm>
          <a:prstGeom prst="rect">
            <a:avLst/>
          </a:prstGeom>
        </p:spPr>
      </p:pic>
      <p:pic>
        <p:nvPicPr>
          <p:cNvPr id="7" name="Picture 6">
            <a:extLst>
              <a:ext uri="{FF2B5EF4-FFF2-40B4-BE49-F238E27FC236}">
                <a16:creationId xmlns:a16="http://schemas.microsoft.com/office/drawing/2014/main" id="{56D7CD93-6572-4CFA-9A17-D35D0EAC5DA1}"/>
              </a:ext>
            </a:extLst>
          </p:cNvPr>
          <p:cNvPicPr>
            <a:picLocks noChangeAspect="1"/>
          </p:cNvPicPr>
          <p:nvPr/>
        </p:nvPicPr>
        <p:blipFill>
          <a:blip r:embed="rId3"/>
          <a:stretch>
            <a:fillRect/>
          </a:stretch>
        </p:blipFill>
        <p:spPr>
          <a:xfrm>
            <a:off x="190578" y="4287174"/>
            <a:ext cx="8815254" cy="437226"/>
          </a:xfrm>
          <a:prstGeom prst="rect">
            <a:avLst/>
          </a:prstGeom>
        </p:spPr>
      </p:pic>
      <p:sp>
        <p:nvSpPr>
          <p:cNvPr id="8" name="Rectangle: Rounded Corners 7">
            <a:extLst>
              <a:ext uri="{FF2B5EF4-FFF2-40B4-BE49-F238E27FC236}">
                <a16:creationId xmlns:a16="http://schemas.microsoft.com/office/drawing/2014/main" id="{F9133E71-70CA-4CCA-BB39-D7E8C2B639A9}"/>
              </a:ext>
            </a:extLst>
          </p:cNvPr>
          <p:cNvSpPr/>
          <p:nvPr/>
        </p:nvSpPr>
        <p:spPr bwMode="auto">
          <a:xfrm>
            <a:off x="3200400" y="3810000"/>
            <a:ext cx="3177838" cy="39145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098810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CA825-CF64-46BD-B33F-A2F11D5BA632}"/>
              </a:ext>
            </a:extLst>
          </p:cNvPr>
          <p:cNvSpPr>
            <a:spLocks noGrp="1"/>
          </p:cNvSpPr>
          <p:nvPr>
            <p:ph type="ctrTitle"/>
          </p:nvPr>
        </p:nvSpPr>
        <p:spPr/>
        <p:txBody>
          <a:bodyPr/>
          <a:lstStyle/>
          <a:p>
            <a:r>
              <a:rPr lang="en-US" dirty="0"/>
              <a:t>Required reading for this class:</a:t>
            </a:r>
            <a:br>
              <a:rPr lang="en-US" dirty="0"/>
            </a:br>
            <a:br>
              <a:rPr lang="en-US" dirty="0"/>
            </a:br>
            <a:endParaRPr lang="en-US" dirty="0"/>
          </a:p>
        </p:txBody>
      </p:sp>
      <p:sp>
        <p:nvSpPr>
          <p:cNvPr id="3" name="Subtitle 2">
            <a:extLst>
              <a:ext uri="{FF2B5EF4-FFF2-40B4-BE49-F238E27FC236}">
                <a16:creationId xmlns:a16="http://schemas.microsoft.com/office/drawing/2014/main" id="{881C3406-C9CC-423E-A9AD-532692B0F18B}"/>
              </a:ext>
            </a:extLst>
          </p:cNvPr>
          <p:cNvSpPr>
            <a:spLocks noGrp="1"/>
          </p:cNvSpPr>
          <p:nvPr>
            <p:ph type="subTitle" idx="1"/>
          </p:nvPr>
        </p:nvSpPr>
        <p:spPr/>
        <p:txBody>
          <a:bodyPr/>
          <a:lstStyle/>
          <a:p>
            <a:r>
              <a:rPr lang="en-US" dirty="0"/>
              <a:t>Cimino, J.J., </a:t>
            </a:r>
          </a:p>
          <a:p>
            <a:r>
              <a:rPr lang="en-US" dirty="0"/>
              <a:t>Desiderata for controlled medical vocabularies in the twenty-first century. Methods Inf Med, 1998. 37(4-5): p. 394-403. </a:t>
            </a:r>
          </a:p>
          <a:p>
            <a:endParaRPr lang="en-US" dirty="0"/>
          </a:p>
        </p:txBody>
      </p:sp>
    </p:spTree>
    <p:extLst>
      <p:ext uri="{BB962C8B-B14F-4D97-AF65-F5344CB8AC3E}">
        <p14:creationId xmlns:p14="http://schemas.microsoft.com/office/powerpoint/2010/main" val="82494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883E5-7E42-4EA0-AFBF-A6EB6E7AE5D3}"/>
              </a:ext>
            </a:extLst>
          </p:cNvPr>
          <p:cNvSpPr>
            <a:spLocks noGrp="1"/>
          </p:cNvSpPr>
          <p:nvPr>
            <p:ph type="title"/>
          </p:nvPr>
        </p:nvSpPr>
        <p:spPr/>
        <p:txBody>
          <a:bodyPr/>
          <a:lstStyle/>
          <a:p>
            <a:r>
              <a:rPr lang="en-US" dirty="0"/>
              <a:t>Mistake type 9: meanings not always at sufficient levels of granularity</a:t>
            </a:r>
          </a:p>
        </p:txBody>
      </p:sp>
      <p:sp>
        <p:nvSpPr>
          <p:cNvPr id="3" name="Content Placeholder 2">
            <a:extLst>
              <a:ext uri="{FF2B5EF4-FFF2-40B4-BE49-F238E27FC236}">
                <a16:creationId xmlns:a16="http://schemas.microsoft.com/office/drawing/2014/main" id="{6C8485B5-7901-44B0-A103-F6131B1A9DEE}"/>
              </a:ext>
            </a:extLst>
          </p:cNvPr>
          <p:cNvSpPr>
            <a:spLocks noGrp="1"/>
          </p:cNvSpPr>
          <p:nvPr>
            <p:ph idx="1"/>
          </p:nvPr>
        </p:nvSpPr>
        <p:spPr>
          <a:xfrm>
            <a:off x="228600" y="5867400"/>
            <a:ext cx="8686800" cy="762000"/>
          </a:xfrm>
        </p:spPr>
        <p:txBody>
          <a:bodyPr/>
          <a:lstStyle/>
          <a:p>
            <a:pPr marL="0" indent="0"/>
            <a:r>
              <a:rPr lang="en-US" dirty="0"/>
              <a:t>The addition of subclasses of D848 in V2021 demonstrates that there was not enough granularity in 2014.</a:t>
            </a:r>
          </a:p>
        </p:txBody>
      </p:sp>
      <p:sp>
        <p:nvSpPr>
          <p:cNvPr id="4" name="Slide Number Placeholder 3">
            <a:extLst>
              <a:ext uri="{FF2B5EF4-FFF2-40B4-BE49-F238E27FC236}">
                <a16:creationId xmlns:a16="http://schemas.microsoft.com/office/drawing/2014/main" id="{0E5C4FF2-2F73-4978-86E8-58F7DB0B730A}"/>
              </a:ext>
            </a:extLst>
          </p:cNvPr>
          <p:cNvSpPr>
            <a:spLocks noGrp="1"/>
          </p:cNvSpPr>
          <p:nvPr>
            <p:ph type="sldNum" sz="quarter" idx="4"/>
          </p:nvPr>
        </p:nvSpPr>
        <p:spPr/>
        <p:txBody>
          <a:bodyPr/>
          <a:lstStyle/>
          <a:p>
            <a:fld id="{90E28097-5348-46F4-A68E-6A0338650D1F}" type="slidenum">
              <a:rPr lang="en-US" smtClean="0"/>
              <a:pPr/>
              <a:t>20</a:t>
            </a:fld>
            <a:endParaRPr lang="en-US"/>
          </a:p>
        </p:txBody>
      </p:sp>
      <p:pic>
        <p:nvPicPr>
          <p:cNvPr id="5" name="Picture 4">
            <a:extLst>
              <a:ext uri="{FF2B5EF4-FFF2-40B4-BE49-F238E27FC236}">
                <a16:creationId xmlns:a16="http://schemas.microsoft.com/office/drawing/2014/main" id="{FBF3C4CF-28BD-4075-AF45-FEE8B7A7D4C5}"/>
              </a:ext>
            </a:extLst>
          </p:cNvPr>
          <p:cNvPicPr>
            <a:picLocks noChangeAspect="1"/>
          </p:cNvPicPr>
          <p:nvPr/>
        </p:nvPicPr>
        <p:blipFill>
          <a:blip r:embed="rId2"/>
          <a:stretch>
            <a:fillRect/>
          </a:stretch>
        </p:blipFill>
        <p:spPr>
          <a:xfrm>
            <a:off x="228600" y="2057400"/>
            <a:ext cx="8535066" cy="3429000"/>
          </a:xfrm>
          <a:prstGeom prst="rect">
            <a:avLst/>
          </a:prstGeom>
        </p:spPr>
      </p:pic>
      <p:pic>
        <p:nvPicPr>
          <p:cNvPr id="6" name="Picture 5">
            <a:extLst>
              <a:ext uri="{FF2B5EF4-FFF2-40B4-BE49-F238E27FC236}">
                <a16:creationId xmlns:a16="http://schemas.microsoft.com/office/drawing/2014/main" id="{DD215D6F-3C2D-414D-83EC-208CFBD96504}"/>
              </a:ext>
            </a:extLst>
          </p:cNvPr>
          <p:cNvPicPr>
            <a:picLocks noChangeAspect="1"/>
          </p:cNvPicPr>
          <p:nvPr/>
        </p:nvPicPr>
        <p:blipFill>
          <a:blip r:embed="rId3"/>
          <a:stretch>
            <a:fillRect/>
          </a:stretch>
        </p:blipFill>
        <p:spPr>
          <a:xfrm>
            <a:off x="228600" y="5448719"/>
            <a:ext cx="5505450" cy="314325"/>
          </a:xfrm>
          <a:prstGeom prst="rect">
            <a:avLst/>
          </a:prstGeom>
        </p:spPr>
      </p:pic>
      <p:sp>
        <p:nvSpPr>
          <p:cNvPr id="7" name="Rectangle: Rounded Corners 6">
            <a:extLst>
              <a:ext uri="{FF2B5EF4-FFF2-40B4-BE49-F238E27FC236}">
                <a16:creationId xmlns:a16="http://schemas.microsoft.com/office/drawing/2014/main" id="{D5242913-2CFF-4E8F-B814-9C3BD53DC057}"/>
              </a:ext>
            </a:extLst>
          </p:cNvPr>
          <p:cNvSpPr/>
          <p:nvPr/>
        </p:nvSpPr>
        <p:spPr bwMode="auto">
          <a:xfrm>
            <a:off x="191756" y="3589155"/>
            <a:ext cx="8686800" cy="1326164"/>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660928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058A7-AB54-471A-8249-17FE9BFE0CB1}"/>
              </a:ext>
            </a:extLst>
          </p:cNvPr>
          <p:cNvSpPr>
            <a:spLocks noGrp="1"/>
          </p:cNvSpPr>
          <p:nvPr>
            <p:ph type="title"/>
          </p:nvPr>
        </p:nvSpPr>
        <p:spPr/>
        <p:txBody>
          <a:bodyPr/>
          <a:lstStyle/>
          <a:p>
            <a:r>
              <a:rPr lang="en-US" dirty="0"/>
              <a:t>Mistake type 10: no graceful evolution</a:t>
            </a:r>
          </a:p>
        </p:txBody>
      </p:sp>
      <p:pic>
        <p:nvPicPr>
          <p:cNvPr id="5" name="Content Placeholder 4">
            <a:extLst>
              <a:ext uri="{FF2B5EF4-FFF2-40B4-BE49-F238E27FC236}">
                <a16:creationId xmlns:a16="http://schemas.microsoft.com/office/drawing/2014/main" id="{94032ADC-6B59-41CB-9042-F1CE0BC2EEE7}"/>
              </a:ext>
            </a:extLst>
          </p:cNvPr>
          <p:cNvPicPr>
            <a:picLocks noGrp="1" noChangeAspect="1"/>
          </p:cNvPicPr>
          <p:nvPr>
            <p:ph idx="1"/>
          </p:nvPr>
        </p:nvPicPr>
        <p:blipFill>
          <a:blip r:embed="rId2"/>
          <a:stretch>
            <a:fillRect/>
          </a:stretch>
        </p:blipFill>
        <p:spPr>
          <a:xfrm>
            <a:off x="220226" y="1501391"/>
            <a:ext cx="3771900" cy="1428750"/>
          </a:xfrm>
          <a:prstGeom prst="rect">
            <a:avLst/>
          </a:prstGeom>
        </p:spPr>
      </p:pic>
      <p:sp>
        <p:nvSpPr>
          <p:cNvPr id="4" name="Slide Number Placeholder 3">
            <a:extLst>
              <a:ext uri="{FF2B5EF4-FFF2-40B4-BE49-F238E27FC236}">
                <a16:creationId xmlns:a16="http://schemas.microsoft.com/office/drawing/2014/main" id="{0146C639-7EA6-4EF6-8A35-87E5DF18C0B8}"/>
              </a:ext>
            </a:extLst>
          </p:cNvPr>
          <p:cNvSpPr>
            <a:spLocks noGrp="1"/>
          </p:cNvSpPr>
          <p:nvPr>
            <p:ph type="sldNum" sz="quarter" idx="4"/>
          </p:nvPr>
        </p:nvSpPr>
        <p:spPr/>
        <p:txBody>
          <a:bodyPr/>
          <a:lstStyle/>
          <a:p>
            <a:fld id="{90E28097-5348-46F4-A68E-6A0338650D1F}" type="slidenum">
              <a:rPr lang="en-US" smtClean="0"/>
              <a:pPr/>
              <a:t>21</a:t>
            </a:fld>
            <a:endParaRPr lang="en-US"/>
          </a:p>
        </p:txBody>
      </p:sp>
      <p:pic>
        <p:nvPicPr>
          <p:cNvPr id="6" name="Picture 5">
            <a:extLst>
              <a:ext uri="{FF2B5EF4-FFF2-40B4-BE49-F238E27FC236}">
                <a16:creationId xmlns:a16="http://schemas.microsoft.com/office/drawing/2014/main" id="{680150A7-F8B4-4787-BAAD-2D9BD6AAB4FF}"/>
              </a:ext>
            </a:extLst>
          </p:cNvPr>
          <p:cNvPicPr>
            <a:picLocks noChangeAspect="1"/>
          </p:cNvPicPr>
          <p:nvPr/>
        </p:nvPicPr>
        <p:blipFill>
          <a:blip r:embed="rId3"/>
          <a:stretch>
            <a:fillRect/>
          </a:stretch>
        </p:blipFill>
        <p:spPr>
          <a:xfrm>
            <a:off x="228600" y="2930142"/>
            <a:ext cx="3771900" cy="201602"/>
          </a:xfrm>
          <a:prstGeom prst="rect">
            <a:avLst/>
          </a:prstGeom>
        </p:spPr>
      </p:pic>
      <p:pic>
        <p:nvPicPr>
          <p:cNvPr id="7" name="Picture 6">
            <a:extLst>
              <a:ext uri="{FF2B5EF4-FFF2-40B4-BE49-F238E27FC236}">
                <a16:creationId xmlns:a16="http://schemas.microsoft.com/office/drawing/2014/main" id="{9453C9BD-691E-44BD-BA6D-ED486B82CF68}"/>
              </a:ext>
            </a:extLst>
          </p:cNvPr>
          <p:cNvPicPr>
            <a:picLocks noChangeAspect="1"/>
          </p:cNvPicPr>
          <p:nvPr/>
        </p:nvPicPr>
        <p:blipFill>
          <a:blip r:embed="rId4"/>
          <a:stretch>
            <a:fillRect/>
          </a:stretch>
        </p:blipFill>
        <p:spPr>
          <a:xfrm>
            <a:off x="4199374" y="1498049"/>
            <a:ext cx="4724400" cy="5038725"/>
          </a:xfrm>
          <a:prstGeom prst="rect">
            <a:avLst/>
          </a:prstGeom>
        </p:spPr>
      </p:pic>
      <p:pic>
        <p:nvPicPr>
          <p:cNvPr id="8" name="Picture 7">
            <a:extLst>
              <a:ext uri="{FF2B5EF4-FFF2-40B4-BE49-F238E27FC236}">
                <a16:creationId xmlns:a16="http://schemas.microsoft.com/office/drawing/2014/main" id="{3416B2E7-7999-4D9F-AB4F-AB720F2B66A6}"/>
              </a:ext>
            </a:extLst>
          </p:cNvPr>
          <p:cNvPicPr>
            <a:picLocks noChangeAspect="1"/>
          </p:cNvPicPr>
          <p:nvPr/>
        </p:nvPicPr>
        <p:blipFill>
          <a:blip r:embed="rId5"/>
          <a:stretch>
            <a:fillRect/>
          </a:stretch>
        </p:blipFill>
        <p:spPr>
          <a:xfrm>
            <a:off x="4199375" y="6547846"/>
            <a:ext cx="4724400" cy="253824"/>
          </a:xfrm>
          <a:prstGeom prst="rect">
            <a:avLst/>
          </a:prstGeom>
        </p:spPr>
      </p:pic>
      <p:sp>
        <p:nvSpPr>
          <p:cNvPr id="9" name="Rectangle: Rounded Corners 8">
            <a:extLst>
              <a:ext uri="{FF2B5EF4-FFF2-40B4-BE49-F238E27FC236}">
                <a16:creationId xmlns:a16="http://schemas.microsoft.com/office/drawing/2014/main" id="{F6FD6D84-4BDA-49F8-81B6-B92020570E1A}"/>
              </a:ext>
            </a:extLst>
          </p:cNvPr>
          <p:cNvSpPr/>
          <p:nvPr/>
        </p:nvSpPr>
        <p:spPr bwMode="auto">
          <a:xfrm>
            <a:off x="76200" y="1917629"/>
            <a:ext cx="3771900" cy="288925"/>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Rounded Corners 9">
            <a:extLst>
              <a:ext uri="{FF2B5EF4-FFF2-40B4-BE49-F238E27FC236}">
                <a16:creationId xmlns:a16="http://schemas.microsoft.com/office/drawing/2014/main" id="{C2A35073-873B-4AC6-AC1D-6B134E1670B2}"/>
              </a:ext>
            </a:extLst>
          </p:cNvPr>
          <p:cNvSpPr/>
          <p:nvPr/>
        </p:nvSpPr>
        <p:spPr bwMode="auto">
          <a:xfrm>
            <a:off x="4170904" y="5522408"/>
            <a:ext cx="4724400" cy="288925"/>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TextBox 10">
            <a:extLst>
              <a:ext uri="{FF2B5EF4-FFF2-40B4-BE49-F238E27FC236}">
                <a16:creationId xmlns:a16="http://schemas.microsoft.com/office/drawing/2014/main" id="{8A054869-54B6-4A08-9494-24F6A0B630F0}"/>
              </a:ext>
            </a:extLst>
          </p:cNvPr>
          <p:cNvSpPr txBox="1"/>
          <p:nvPr/>
        </p:nvSpPr>
        <p:spPr>
          <a:xfrm>
            <a:off x="665877" y="3404988"/>
            <a:ext cx="2880597" cy="2554545"/>
          </a:xfrm>
          <a:prstGeom prst="rect">
            <a:avLst/>
          </a:prstGeom>
          <a:noFill/>
        </p:spPr>
        <p:txBody>
          <a:bodyPr wrap="square" rtlCol="0">
            <a:spAutoFit/>
          </a:bodyPr>
          <a:lstStyle/>
          <a:p>
            <a:r>
              <a:rPr lang="en-US" b="0" dirty="0">
                <a:solidFill>
                  <a:schemeClr val="bg1"/>
                </a:solidFill>
              </a:rPr>
              <a:t>Same ‘meaning’ received in 2017 a different identifier than in 2014</a:t>
            </a:r>
          </a:p>
        </p:txBody>
      </p:sp>
    </p:spTree>
    <p:extLst>
      <p:ext uri="{BB962C8B-B14F-4D97-AF65-F5344CB8AC3E}">
        <p14:creationId xmlns:p14="http://schemas.microsoft.com/office/powerpoint/2010/main" val="2371344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EE666-5D74-481D-BCB4-FA3CA4364BEA}"/>
              </a:ext>
            </a:extLst>
          </p:cNvPr>
          <p:cNvSpPr>
            <a:spLocks noGrp="1"/>
          </p:cNvSpPr>
          <p:nvPr>
            <p:ph type="title"/>
          </p:nvPr>
        </p:nvSpPr>
        <p:spPr/>
        <p:txBody>
          <a:bodyPr/>
          <a:lstStyle/>
          <a:p>
            <a:r>
              <a:rPr lang="en-US" dirty="0"/>
              <a:t>Assignment A7</a:t>
            </a:r>
          </a:p>
        </p:txBody>
      </p:sp>
      <p:sp>
        <p:nvSpPr>
          <p:cNvPr id="3" name="Content Placeholder 2">
            <a:extLst>
              <a:ext uri="{FF2B5EF4-FFF2-40B4-BE49-F238E27FC236}">
                <a16:creationId xmlns:a16="http://schemas.microsoft.com/office/drawing/2014/main" id="{8003B4EB-C13B-48EC-92B4-B44A00EFA946}"/>
              </a:ext>
            </a:extLst>
          </p:cNvPr>
          <p:cNvSpPr>
            <a:spLocks noGrp="1"/>
          </p:cNvSpPr>
          <p:nvPr>
            <p:ph idx="1"/>
          </p:nvPr>
        </p:nvSpPr>
        <p:spPr/>
        <p:txBody>
          <a:bodyPr/>
          <a:lstStyle/>
          <a:p>
            <a:pPr>
              <a:buFont typeface="Arial" panose="020B0604020202020204" pitchFamily="34" charset="0"/>
              <a:buChar char="•"/>
            </a:pPr>
            <a:r>
              <a:rPr lang="en-US" dirty="0"/>
              <a:t>Learning objectives:</a:t>
            </a:r>
          </a:p>
          <a:p>
            <a:pPr lvl="1">
              <a:buFont typeface="Arial" panose="020B0604020202020204" pitchFamily="34" charset="0"/>
              <a:buChar char="•"/>
            </a:pPr>
            <a:r>
              <a:rPr lang="en-US" dirty="0"/>
              <a:t>Recognize mistakes in controlled vocabularies</a:t>
            </a:r>
          </a:p>
          <a:p>
            <a:pPr lvl="1">
              <a:buFont typeface="Arial" panose="020B0604020202020204" pitchFamily="34" charset="0"/>
              <a:buChar char="•"/>
            </a:pPr>
            <a:r>
              <a:rPr lang="en-US" dirty="0"/>
              <a:t>Follow instructions precisely</a:t>
            </a:r>
          </a:p>
          <a:p>
            <a:pPr lvl="1">
              <a:buFont typeface="Arial" panose="020B0604020202020204" pitchFamily="34" charset="0"/>
              <a:buChar char="•"/>
            </a:pPr>
            <a:r>
              <a:rPr lang="en-US" dirty="0"/>
              <a:t>Write motivations for a proposed solution adequately and succinctly</a:t>
            </a:r>
          </a:p>
          <a:p>
            <a:pPr lvl="1">
              <a:buFont typeface="Arial" panose="020B0604020202020204" pitchFamily="34" charset="0"/>
              <a:buChar char="•"/>
            </a:pPr>
            <a:r>
              <a:rPr lang="en-US" dirty="0"/>
              <a:t>Develop a strategy to maximize all participants’ success given the constraints of a collaboration task</a:t>
            </a:r>
          </a:p>
          <a:p>
            <a:pPr lvl="1">
              <a:buFont typeface="Arial" panose="020B0604020202020204" pitchFamily="34" charset="0"/>
              <a:buChar char="•"/>
            </a:pPr>
            <a:r>
              <a:rPr lang="en-US" dirty="0"/>
              <a:t>Implement the selected strategy in reporting results</a:t>
            </a:r>
          </a:p>
          <a:p>
            <a:pPr lvl="1">
              <a:buFont typeface="Arial" panose="020B0604020202020204" pitchFamily="34" charset="0"/>
              <a:buChar char="•"/>
            </a:pPr>
            <a:r>
              <a:rPr lang="en-US" dirty="0"/>
              <a:t>Be able to import and export Excel files in “.xlsx” format</a:t>
            </a:r>
          </a:p>
        </p:txBody>
      </p:sp>
      <p:sp>
        <p:nvSpPr>
          <p:cNvPr id="4" name="Slide Number Placeholder 3">
            <a:extLst>
              <a:ext uri="{FF2B5EF4-FFF2-40B4-BE49-F238E27FC236}">
                <a16:creationId xmlns:a16="http://schemas.microsoft.com/office/drawing/2014/main" id="{517C0405-1D01-4FCF-81AE-98C06884B0CD}"/>
              </a:ext>
            </a:extLst>
          </p:cNvPr>
          <p:cNvSpPr>
            <a:spLocks noGrp="1"/>
          </p:cNvSpPr>
          <p:nvPr>
            <p:ph type="sldNum" sz="quarter" idx="4"/>
          </p:nvPr>
        </p:nvSpPr>
        <p:spPr/>
        <p:txBody>
          <a:bodyPr/>
          <a:lstStyle/>
          <a:p>
            <a:fld id="{90E28097-5348-46F4-A68E-6A0338650D1F}" type="slidenum">
              <a:rPr lang="en-US" smtClean="0"/>
              <a:pPr/>
              <a:t>22</a:t>
            </a:fld>
            <a:endParaRPr lang="en-US"/>
          </a:p>
        </p:txBody>
      </p:sp>
    </p:spTree>
    <p:extLst>
      <p:ext uri="{BB962C8B-B14F-4D97-AF65-F5344CB8AC3E}">
        <p14:creationId xmlns:p14="http://schemas.microsoft.com/office/powerpoint/2010/main" val="473329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1451F-45E0-4415-8FFF-30BB870DD536}"/>
              </a:ext>
            </a:extLst>
          </p:cNvPr>
          <p:cNvSpPr>
            <a:spLocks noGrp="1"/>
          </p:cNvSpPr>
          <p:nvPr>
            <p:ph type="title"/>
          </p:nvPr>
        </p:nvSpPr>
        <p:spPr/>
        <p:txBody>
          <a:bodyPr/>
          <a:lstStyle/>
          <a:p>
            <a:r>
              <a:rPr lang="en-US" dirty="0"/>
              <a:t>Task description</a:t>
            </a:r>
          </a:p>
        </p:txBody>
      </p:sp>
      <p:sp>
        <p:nvSpPr>
          <p:cNvPr id="3" name="Content Placeholder 2">
            <a:extLst>
              <a:ext uri="{FF2B5EF4-FFF2-40B4-BE49-F238E27FC236}">
                <a16:creationId xmlns:a16="http://schemas.microsoft.com/office/drawing/2014/main" id="{52FE94F8-7CA0-4C76-B0A9-A07AC2855585}"/>
              </a:ext>
            </a:extLst>
          </p:cNvPr>
          <p:cNvSpPr>
            <a:spLocks noGrp="1"/>
          </p:cNvSpPr>
          <p:nvPr>
            <p:ph idx="1"/>
          </p:nvPr>
        </p:nvSpPr>
        <p:spPr/>
        <p:txBody>
          <a:bodyPr/>
          <a:lstStyle/>
          <a:p>
            <a:pPr>
              <a:buFont typeface="Arial" panose="020B0604020202020204" pitchFamily="34" charset="0"/>
              <a:buChar char="•"/>
            </a:pPr>
            <a:r>
              <a:rPr lang="en-US" sz="2000" dirty="0"/>
              <a:t>Each student needs to find 10 mistakes, one for each mistake type discussed in class C14, in the CMS/CDC ICD-10-CM versions of 2014, 2017 or 2021.</a:t>
            </a:r>
          </a:p>
          <a:p>
            <a:pPr>
              <a:buFont typeface="Arial" panose="020B0604020202020204" pitchFamily="34" charset="0"/>
              <a:buChar char="•"/>
            </a:pPr>
            <a:r>
              <a:rPr lang="en-US" sz="2000" dirty="0"/>
              <a:t>A ‘mistake’ is a problem of one of the 10 discussed mistake types inherent in a ICD-10-CM code/term combination irrespective of version.</a:t>
            </a:r>
          </a:p>
          <a:p>
            <a:pPr>
              <a:buFont typeface="Arial" panose="020B0604020202020204" pitchFamily="34" charset="0"/>
              <a:buChar char="•"/>
            </a:pPr>
            <a:r>
              <a:rPr lang="en-US" sz="2000" dirty="0"/>
              <a:t>The mistakes needs to be reported in a prepared Excel workbook following a precisely defined template with detailed instructions.</a:t>
            </a:r>
          </a:p>
          <a:p>
            <a:pPr>
              <a:buFont typeface="Arial" panose="020B0604020202020204" pitchFamily="34" charset="0"/>
              <a:buChar char="•"/>
            </a:pPr>
            <a:r>
              <a:rPr lang="en-US" sz="2000" dirty="0"/>
              <a:t>Two different students may not report the same mistake UNLESS there are less than 28 mistakes of that type in the ICD-10-CM.</a:t>
            </a:r>
          </a:p>
          <a:p>
            <a:pPr>
              <a:buFont typeface="Arial" panose="020B0604020202020204" pitchFamily="34" charset="0"/>
              <a:buChar char="•"/>
            </a:pPr>
            <a:r>
              <a:rPr lang="en-US" sz="2000" dirty="0"/>
              <a:t>The assignment score of a student is determined by the correctness of the reported mistakes, the time at which results are received by the instructor (students may compete for speed), the absence of the same mistakes reported by other students.</a:t>
            </a:r>
          </a:p>
        </p:txBody>
      </p:sp>
      <p:sp>
        <p:nvSpPr>
          <p:cNvPr id="4" name="Slide Number Placeholder 3">
            <a:extLst>
              <a:ext uri="{FF2B5EF4-FFF2-40B4-BE49-F238E27FC236}">
                <a16:creationId xmlns:a16="http://schemas.microsoft.com/office/drawing/2014/main" id="{D2C78045-1AA9-40AB-92AC-C5B9BA7F04FA}"/>
              </a:ext>
            </a:extLst>
          </p:cNvPr>
          <p:cNvSpPr>
            <a:spLocks noGrp="1"/>
          </p:cNvSpPr>
          <p:nvPr>
            <p:ph type="sldNum" sz="quarter" idx="4"/>
          </p:nvPr>
        </p:nvSpPr>
        <p:spPr/>
        <p:txBody>
          <a:bodyPr/>
          <a:lstStyle/>
          <a:p>
            <a:fld id="{90E28097-5348-46F4-A68E-6A0338650D1F}" type="slidenum">
              <a:rPr lang="en-US" smtClean="0"/>
              <a:pPr/>
              <a:t>23</a:t>
            </a:fld>
            <a:endParaRPr lang="en-US"/>
          </a:p>
        </p:txBody>
      </p:sp>
    </p:spTree>
    <p:extLst>
      <p:ext uri="{BB962C8B-B14F-4D97-AF65-F5344CB8AC3E}">
        <p14:creationId xmlns:p14="http://schemas.microsoft.com/office/powerpoint/2010/main" val="2301948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247A1-E108-4E7D-B877-1C4DE5BD3520}"/>
              </a:ext>
            </a:extLst>
          </p:cNvPr>
          <p:cNvSpPr>
            <a:spLocks noGrp="1"/>
          </p:cNvSpPr>
          <p:nvPr>
            <p:ph type="title"/>
          </p:nvPr>
        </p:nvSpPr>
        <p:spPr/>
        <p:txBody>
          <a:bodyPr/>
          <a:lstStyle/>
          <a:p>
            <a:r>
              <a:rPr lang="en-US" dirty="0"/>
              <a:t>Evaluation and scoring</a:t>
            </a:r>
          </a:p>
        </p:txBody>
      </p:sp>
      <p:sp>
        <p:nvSpPr>
          <p:cNvPr id="3" name="Content Placeholder 2">
            <a:extLst>
              <a:ext uri="{FF2B5EF4-FFF2-40B4-BE49-F238E27FC236}">
                <a16:creationId xmlns:a16="http://schemas.microsoft.com/office/drawing/2014/main" id="{06179A93-E0B8-46CC-A22A-219D539FD8BD}"/>
              </a:ext>
            </a:extLst>
          </p:cNvPr>
          <p:cNvSpPr>
            <a:spLocks noGrp="1"/>
          </p:cNvSpPr>
          <p:nvPr>
            <p:ph idx="1"/>
          </p:nvPr>
        </p:nvSpPr>
        <p:spPr/>
        <p:txBody>
          <a:bodyPr/>
          <a:lstStyle/>
          <a:p>
            <a:pPr>
              <a:buFont typeface="Arial" panose="020B0604020202020204" pitchFamily="34" charset="0"/>
              <a:buChar char="•"/>
            </a:pPr>
            <a:r>
              <a:rPr lang="en-US" sz="2000" dirty="0"/>
              <a:t>Score for each mistake – max 9p:</a:t>
            </a:r>
          </a:p>
          <a:p>
            <a:pPr lvl="1">
              <a:buFont typeface="Arial" panose="020B0604020202020204" pitchFamily="34" charset="0"/>
              <a:buChar char="•"/>
            </a:pPr>
            <a:r>
              <a:rPr lang="en-US" sz="2000" dirty="0"/>
              <a:t>+5p if it is indeed a mistake</a:t>
            </a:r>
          </a:p>
          <a:p>
            <a:pPr lvl="1">
              <a:buFont typeface="Arial" panose="020B0604020202020204" pitchFamily="34" charset="0"/>
              <a:buChar char="•"/>
            </a:pPr>
            <a:r>
              <a:rPr lang="en-US" sz="2000" dirty="0"/>
              <a:t>+2p if it is of the designated type</a:t>
            </a:r>
          </a:p>
          <a:p>
            <a:pPr lvl="1">
              <a:buFont typeface="Arial" panose="020B0604020202020204" pitchFamily="34" charset="0"/>
              <a:buChar char="•"/>
            </a:pPr>
            <a:r>
              <a:rPr lang="en-US" sz="2000" dirty="0"/>
              <a:t>+2p for correct motivation</a:t>
            </a:r>
          </a:p>
          <a:p>
            <a:pPr lvl="1">
              <a:buFont typeface="Arial" panose="020B0604020202020204" pitchFamily="34" charset="0"/>
              <a:buChar char="•"/>
            </a:pPr>
            <a:r>
              <a:rPr lang="en-US" sz="2000" dirty="0"/>
              <a:t>-3p if the mistake irrespective of type is reported also by another student</a:t>
            </a:r>
          </a:p>
          <a:p>
            <a:pPr>
              <a:buFont typeface="Arial" panose="020B0604020202020204" pitchFamily="34" charset="0"/>
              <a:buChar char="•"/>
            </a:pPr>
            <a:r>
              <a:rPr lang="en-US" sz="2000" dirty="0"/>
              <a:t>Score for comparative speed of result reporting – max 10p:</a:t>
            </a:r>
          </a:p>
          <a:p>
            <a:pPr lvl="1">
              <a:buFont typeface="Arial" panose="020B0604020202020204" pitchFamily="34" charset="0"/>
              <a:buChar char="•"/>
            </a:pPr>
            <a:r>
              <a:rPr lang="en-US" sz="2000" dirty="0"/>
              <a:t>(10 – 9*((S-1)/27)) points where ‘S’ is the order in which a result is received. </a:t>
            </a:r>
          </a:p>
          <a:p>
            <a:pPr>
              <a:buFont typeface="Arial" panose="020B0604020202020204" pitchFamily="34" charset="0"/>
              <a:buChar char="•"/>
            </a:pPr>
            <a:r>
              <a:rPr lang="en-US" sz="2000" dirty="0"/>
              <a:t>Penalties:</a:t>
            </a:r>
          </a:p>
          <a:p>
            <a:pPr lvl="1">
              <a:buFont typeface="Arial" panose="020B0604020202020204" pitchFamily="34" charset="0"/>
              <a:buChar char="•"/>
            </a:pPr>
            <a:r>
              <a:rPr lang="en-US" sz="2000" dirty="0"/>
              <a:t>- 10p for any instruction not followed</a:t>
            </a:r>
          </a:p>
          <a:p>
            <a:pPr lvl="1">
              <a:buFont typeface="Arial" panose="020B0604020202020204" pitchFamily="34" charset="0"/>
              <a:buChar char="•"/>
            </a:pPr>
            <a:r>
              <a:rPr lang="en-US" sz="2000" dirty="0"/>
              <a:t>0p score for unreadable result file or for sending link or for results received after the deadline of next week Monday 9am.</a:t>
            </a:r>
          </a:p>
        </p:txBody>
      </p:sp>
      <p:sp>
        <p:nvSpPr>
          <p:cNvPr id="4" name="Slide Number Placeholder 3">
            <a:extLst>
              <a:ext uri="{FF2B5EF4-FFF2-40B4-BE49-F238E27FC236}">
                <a16:creationId xmlns:a16="http://schemas.microsoft.com/office/drawing/2014/main" id="{4D17647E-7F97-4F95-A1CA-AA7EAC35B58B}"/>
              </a:ext>
            </a:extLst>
          </p:cNvPr>
          <p:cNvSpPr>
            <a:spLocks noGrp="1"/>
          </p:cNvSpPr>
          <p:nvPr>
            <p:ph type="sldNum" sz="quarter" idx="4"/>
          </p:nvPr>
        </p:nvSpPr>
        <p:spPr/>
        <p:txBody>
          <a:bodyPr/>
          <a:lstStyle/>
          <a:p>
            <a:fld id="{90E28097-5348-46F4-A68E-6A0338650D1F}" type="slidenum">
              <a:rPr lang="en-US" smtClean="0"/>
              <a:pPr/>
              <a:t>24</a:t>
            </a:fld>
            <a:endParaRPr lang="en-US"/>
          </a:p>
        </p:txBody>
      </p:sp>
    </p:spTree>
    <p:extLst>
      <p:ext uri="{BB962C8B-B14F-4D97-AF65-F5344CB8AC3E}">
        <p14:creationId xmlns:p14="http://schemas.microsoft.com/office/powerpoint/2010/main" val="630918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DF8DF9-3CD7-4B4B-ACB1-A26F4F5736A1}"/>
              </a:ext>
            </a:extLst>
          </p:cNvPr>
          <p:cNvSpPr>
            <a:spLocks noGrp="1"/>
          </p:cNvSpPr>
          <p:nvPr>
            <p:ph type="ctrTitle"/>
          </p:nvPr>
        </p:nvSpPr>
        <p:spPr/>
        <p:txBody>
          <a:bodyPr/>
          <a:lstStyle/>
          <a:p>
            <a:r>
              <a:rPr lang="en-US" dirty="0"/>
              <a:t>Explanation of detailed instructions in the Excel template</a:t>
            </a:r>
          </a:p>
        </p:txBody>
      </p:sp>
      <p:sp>
        <p:nvSpPr>
          <p:cNvPr id="6" name="Subtitle 5">
            <a:extLst>
              <a:ext uri="{FF2B5EF4-FFF2-40B4-BE49-F238E27FC236}">
                <a16:creationId xmlns:a16="http://schemas.microsoft.com/office/drawing/2014/main" id="{3406AEC0-D62B-4C5F-A894-B58B8DBDBF39}"/>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859DBBDE-20BE-47B7-8A35-6A0FA267D5F4}"/>
              </a:ext>
            </a:extLst>
          </p:cNvPr>
          <p:cNvSpPr>
            <a:spLocks noGrp="1"/>
          </p:cNvSpPr>
          <p:nvPr>
            <p:ph type="sldNum" sz="quarter" idx="4294967295"/>
          </p:nvPr>
        </p:nvSpPr>
        <p:spPr>
          <a:xfrm>
            <a:off x="0" y="6554788"/>
            <a:ext cx="457200" cy="288925"/>
          </a:xfrm>
        </p:spPr>
        <p:txBody>
          <a:bodyPr/>
          <a:lstStyle/>
          <a:p>
            <a:fld id="{90E28097-5348-46F4-A68E-6A0338650D1F}" type="slidenum">
              <a:rPr lang="en-US" smtClean="0"/>
              <a:pPr/>
              <a:t>25</a:t>
            </a:fld>
            <a:endParaRPr lang="en-US"/>
          </a:p>
        </p:txBody>
      </p:sp>
    </p:spTree>
    <p:extLst>
      <p:ext uri="{BB962C8B-B14F-4D97-AF65-F5344CB8AC3E}">
        <p14:creationId xmlns:p14="http://schemas.microsoft.com/office/powerpoint/2010/main" val="891300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3862F5-0360-4F34-95B7-2235E1C82DA2}"/>
              </a:ext>
            </a:extLst>
          </p:cNvPr>
          <p:cNvSpPr>
            <a:spLocks noGrp="1"/>
          </p:cNvSpPr>
          <p:nvPr>
            <p:ph type="title"/>
          </p:nvPr>
        </p:nvSpPr>
        <p:spPr/>
        <p:txBody>
          <a:bodyPr/>
          <a:lstStyle/>
          <a:p>
            <a:r>
              <a:rPr lang="en-US" dirty="0"/>
              <a:t>Controlled Medical Vocabulary</a:t>
            </a:r>
            <a:br>
              <a:rPr lang="en-US" dirty="0"/>
            </a:br>
            <a:endParaRPr lang="en-US" dirty="0"/>
          </a:p>
        </p:txBody>
      </p:sp>
      <p:sp>
        <p:nvSpPr>
          <p:cNvPr id="5" name="Content Placeholder 4">
            <a:extLst>
              <a:ext uri="{FF2B5EF4-FFF2-40B4-BE49-F238E27FC236}">
                <a16:creationId xmlns:a16="http://schemas.microsoft.com/office/drawing/2014/main" id="{306AB7F6-EE4B-45F3-B957-5F3A7F56941D}"/>
              </a:ext>
            </a:extLst>
          </p:cNvPr>
          <p:cNvSpPr>
            <a:spLocks noGrp="1"/>
          </p:cNvSpPr>
          <p:nvPr>
            <p:ph idx="1"/>
          </p:nvPr>
        </p:nvSpPr>
        <p:spPr>
          <a:xfrm>
            <a:off x="228600" y="1676400"/>
            <a:ext cx="8686800" cy="3886200"/>
          </a:xfrm>
        </p:spPr>
        <p:txBody>
          <a:bodyPr/>
          <a:lstStyle/>
          <a:p>
            <a:pPr>
              <a:buFont typeface="Arial" panose="020B0604020202020204" pitchFamily="34" charset="0"/>
              <a:buChar char="•"/>
            </a:pPr>
            <a:r>
              <a:rPr lang="en-US" dirty="0"/>
              <a:t>‘</a:t>
            </a:r>
            <a:r>
              <a:rPr lang="en-US" i="1" dirty="0"/>
              <a:t>An approved list of terms coded in a fashion that facilitates the use of the computer</a:t>
            </a:r>
            <a:r>
              <a:rPr lang="en-US" dirty="0"/>
              <a:t>.’</a:t>
            </a:r>
          </a:p>
          <a:p>
            <a:pPr>
              <a:buFont typeface="Arial" panose="020B0604020202020204" pitchFamily="34" charset="0"/>
              <a:buChar char="•"/>
            </a:pPr>
            <a:endParaRPr lang="en-US" dirty="0"/>
          </a:p>
          <a:p>
            <a:pPr>
              <a:buFont typeface="Arial" panose="020B0604020202020204" pitchFamily="34" charset="0"/>
              <a:buChar char="•"/>
            </a:pPr>
            <a:r>
              <a:rPr lang="en-US" dirty="0"/>
              <a:t>‘</a:t>
            </a:r>
            <a:r>
              <a:rPr lang="en-US" i="1" dirty="0"/>
              <a:t>Controlled vocabularies are essential if clinical applications are to function as intended</a:t>
            </a:r>
            <a:r>
              <a:rPr lang="en-US" dirty="0"/>
              <a:t>.’ </a:t>
            </a:r>
          </a:p>
          <a:p>
            <a:pPr>
              <a:buFont typeface="Arial" panose="020B0604020202020204" pitchFamily="34" charset="0"/>
              <a:buChar char="•"/>
            </a:pPr>
            <a:endParaRPr lang="en-US" dirty="0"/>
          </a:p>
          <a:p>
            <a:pPr>
              <a:buFont typeface="Arial" panose="020B0604020202020204" pitchFamily="34" charset="0"/>
              <a:buChar char="•"/>
            </a:pPr>
            <a:r>
              <a:rPr lang="en-US" dirty="0"/>
              <a:t>‘</a:t>
            </a:r>
            <a:r>
              <a:rPr lang="en-US" i="1" dirty="0"/>
              <a:t>Widely used systems include the American College of Radiology (ACR) Code, Current Procedural Terminology (CPT), Diagnostic and Statistical Manual of Mental Disorders (DSM-IV) and the International Classification of Diseases.</a:t>
            </a:r>
            <a:r>
              <a:rPr lang="en-US" dirty="0"/>
              <a:t>’</a:t>
            </a:r>
          </a:p>
          <a:p>
            <a:pPr>
              <a:buFont typeface="Arial" panose="020B0604020202020204" pitchFamily="34" charset="0"/>
              <a:buChar char="•"/>
            </a:pPr>
            <a:endParaRPr lang="en-US" dirty="0"/>
          </a:p>
        </p:txBody>
      </p:sp>
      <p:sp>
        <p:nvSpPr>
          <p:cNvPr id="6" name="Rectangle 5">
            <a:extLst>
              <a:ext uri="{FF2B5EF4-FFF2-40B4-BE49-F238E27FC236}">
                <a16:creationId xmlns:a16="http://schemas.microsoft.com/office/drawing/2014/main" id="{0DA396D4-887C-4622-9973-036F7C71A7D6}"/>
              </a:ext>
            </a:extLst>
          </p:cNvPr>
          <p:cNvSpPr/>
          <p:nvPr/>
        </p:nvSpPr>
        <p:spPr>
          <a:xfrm>
            <a:off x="201804" y="6400800"/>
            <a:ext cx="8915400" cy="338554"/>
          </a:xfrm>
          <a:prstGeom prst="rect">
            <a:avLst/>
          </a:prstGeom>
        </p:spPr>
        <p:txBody>
          <a:bodyPr wrap="square">
            <a:spAutoFit/>
          </a:bodyPr>
          <a:lstStyle/>
          <a:p>
            <a:pPr algn="r"/>
            <a:r>
              <a:rPr lang="en-US" sz="1600" b="0" dirty="0">
                <a:solidFill>
                  <a:schemeClr val="bg1"/>
                </a:solidFill>
              </a:rPr>
              <a:t>https://www.gartner.com/en/information-technology/glossary/cmv-controlled-medical-vocabulary</a:t>
            </a:r>
          </a:p>
        </p:txBody>
      </p:sp>
    </p:spTree>
    <p:extLst>
      <p:ext uri="{BB962C8B-B14F-4D97-AF65-F5344CB8AC3E}">
        <p14:creationId xmlns:p14="http://schemas.microsoft.com/office/powerpoint/2010/main" val="3582807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56E62-4E6F-47E9-BFB2-282914496C2F}"/>
              </a:ext>
            </a:extLst>
          </p:cNvPr>
          <p:cNvSpPr>
            <a:spLocks noGrp="1"/>
          </p:cNvSpPr>
          <p:nvPr>
            <p:ph type="title"/>
          </p:nvPr>
        </p:nvSpPr>
        <p:spPr/>
        <p:txBody>
          <a:bodyPr/>
          <a:lstStyle/>
          <a:p>
            <a:r>
              <a:rPr lang="en-US" dirty="0"/>
              <a:t>Today’s example: ICD-10-CM</a:t>
            </a:r>
          </a:p>
        </p:txBody>
      </p:sp>
      <p:sp>
        <p:nvSpPr>
          <p:cNvPr id="3" name="Content Placeholder 2">
            <a:extLst>
              <a:ext uri="{FF2B5EF4-FFF2-40B4-BE49-F238E27FC236}">
                <a16:creationId xmlns:a16="http://schemas.microsoft.com/office/drawing/2014/main" id="{5964F0C8-6A3E-4CC3-87D6-146DB83A9B7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4C2EC01-383B-4F3B-AE0C-5AAD3477CAFB}"/>
              </a:ext>
            </a:extLst>
          </p:cNvPr>
          <p:cNvPicPr>
            <a:picLocks noChangeAspect="1"/>
          </p:cNvPicPr>
          <p:nvPr/>
        </p:nvPicPr>
        <p:blipFill>
          <a:blip r:embed="rId2"/>
          <a:stretch>
            <a:fillRect/>
          </a:stretch>
        </p:blipFill>
        <p:spPr>
          <a:xfrm>
            <a:off x="0" y="1524000"/>
            <a:ext cx="9144000" cy="5334000"/>
          </a:xfrm>
          <a:prstGeom prst="rect">
            <a:avLst/>
          </a:prstGeom>
        </p:spPr>
      </p:pic>
      <p:sp>
        <p:nvSpPr>
          <p:cNvPr id="4" name="Slide Number Placeholder 3">
            <a:extLst>
              <a:ext uri="{FF2B5EF4-FFF2-40B4-BE49-F238E27FC236}">
                <a16:creationId xmlns:a16="http://schemas.microsoft.com/office/drawing/2014/main" id="{43F4F295-3E5F-4B96-8D67-D883F2B7DD65}"/>
              </a:ext>
            </a:extLst>
          </p:cNvPr>
          <p:cNvSpPr>
            <a:spLocks noGrp="1"/>
          </p:cNvSpPr>
          <p:nvPr>
            <p:ph type="sldNum" sz="quarter" idx="4"/>
          </p:nvPr>
        </p:nvSpPr>
        <p:spPr/>
        <p:txBody>
          <a:bodyPr/>
          <a:lstStyle/>
          <a:p>
            <a:fld id="{90E28097-5348-46F4-A68E-6A0338650D1F}" type="slidenum">
              <a:rPr lang="en-US" smtClean="0">
                <a:solidFill>
                  <a:schemeClr val="tx1"/>
                </a:solidFill>
              </a:rPr>
              <a:pPr/>
              <a:t>4</a:t>
            </a:fld>
            <a:endParaRPr lang="en-US">
              <a:solidFill>
                <a:schemeClr val="tx1"/>
              </a:solidFill>
            </a:endParaRPr>
          </a:p>
        </p:txBody>
      </p:sp>
      <p:sp>
        <p:nvSpPr>
          <p:cNvPr id="6" name="Rectangle 5">
            <a:extLst>
              <a:ext uri="{FF2B5EF4-FFF2-40B4-BE49-F238E27FC236}">
                <a16:creationId xmlns:a16="http://schemas.microsoft.com/office/drawing/2014/main" id="{5AB12CC2-8C96-44D8-9E7C-CD5357EF3FFB}"/>
              </a:ext>
            </a:extLst>
          </p:cNvPr>
          <p:cNvSpPr/>
          <p:nvPr/>
        </p:nvSpPr>
        <p:spPr>
          <a:xfrm>
            <a:off x="4563626" y="6488668"/>
            <a:ext cx="4572000" cy="369332"/>
          </a:xfrm>
          <a:prstGeom prst="rect">
            <a:avLst/>
          </a:prstGeom>
        </p:spPr>
        <p:txBody>
          <a:bodyPr>
            <a:spAutoFit/>
          </a:bodyPr>
          <a:lstStyle/>
          <a:p>
            <a:r>
              <a:rPr lang="en-US" sz="1800" dirty="0">
                <a:hlinkClick r:id="rId3"/>
              </a:rPr>
              <a:t>https://icd10cmtool.cdc.gov/?fy=FY2021</a:t>
            </a:r>
            <a:r>
              <a:rPr lang="en-US" sz="1800" dirty="0"/>
              <a:t> </a:t>
            </a:r>
          </a:p>
        </p:txBody>
      </p:sp>
    </p:spTree>
    <p:extLst>
      <p:ext uri="{BB962C8B-B14F-4D97-AF65-F5344CB8AC3E}">
        <p14:creationId xmlns:p14="http://schemas.microsoft.com/office/powerpoint/2010/main" val="914338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70FB-029B-47C6-BA9C-F841D5598724}"/>
              </a:ext>
            </a:extLst>
          </p:cNvPr>
          <p:cNvSpPr>
            <a:spLocks noGrp="1"/>
          </p:cNvSpPr>
          <p:nvPr>
            <p:ph type="title"/>
          </p:nvPr>
        </p:nvSpPr>
        <p:spPr/>
        <p:txBody>
          <a:bodyPr/>
          <a:lstStyle/>
          <a:p>
            <a:r>
              <a:rPr lang="en-US" dirty="0"/>
              <a:t>ICD-10-CM</a:t>
            </a:r>
          </a:p>
        </p:txBody>
      </p:sp>
      <p:sp>
        <p:nvSpPr>
          <p:cNvPr id="3" name="Content Placeholder 2">
            <a:extLst>
              <a:ext uri="{FF2B5EF4-FFF2-40B4-BE49-F238E27FC236}">
                <a16:creationId xmlns:a16="http://schemas.microsoft.com/office/drawing/2014/main" id="{720269AF-4E0E-4625-93AC-CFD3BAF3B430}"/>
              </a:ext>
            </a:extLst>
          </p:cNvPr>
          <p:cNvSpPr>
            <a:spLocks noGrp="1"/>
          </p:cNvSpPr>
          <p:nvPr>
            <p:ph idx="1"/>
          </p:nvPr>
        </p:nvSpPr>
        <p:spPr/>
        <p:txBody>
          <a:bodyPr/>
          <a:lstStyle/>
          <a:p>
            <a:pPr>
              <a:buFont typeface="Arial" panose="020B0604020202020204" pitchFamily="34" charset="0"/>
              <a:buChar char="•"/>
            </a:pPr>
            <a:r>
              <a:rPr lang="en-US" dirty="0"/>
              <a:t>Basis: ICD-10, developed under ‘leadership’ of WHO;</a:t>
            </a:r>
          </a:p>
          <a:p>
            <a:pPr lvl="2">
              <a:buFont typeface="Arial" panose="020B0604020202020204" pitchFamily="34" charset="0"/>
              <a:buChar char="•"/>
            </a:pPr>
            <a:r>
              <a:rPr lang="en-US" dirty="0"/>
              <a:t>‘</a:t>
            </a:r>
            <a:r>
              <a:rPr lang="en-US" i="1" dirty="0"/>
              <a:t>ICD is the foundation for the identification of health trends and statistics globally, and the international standard for reporting diseases and health conditions. It is the diagnostic classification standard for all clinical and research purposes.</a:t>
            </a:r>
            <a:r>
              <a:rPr lang="en-US" dirty="0"/>
              <a:t>’</a:t>
            </a:r>
          </a:p>
          <a:p>
            <a:pPr lvl="4">
              <a:buFont typeface="Arial" panose="020B0604020202020204" pitchFamily="34" charset="0"/>
              <a:buChar char="•"/>
            </a:pPr>
            <a:r>
              <a:rPr lang="en-US" dirty="0"/>
              <a:t>https://www.who.int/classifications/icd/en/</a:t>
            </a:r>
          </a:p>
          <a:p>
            <a:pPr lvl="2">
              <a:buFont typeface="Arial" panose="020B0604020202020204" pitchFamily="34" charset="0"/>
              <a:buChar char="•"/>
            </a:pPr>
            <a:r>
              <a:rPr lang="en-US" dirty="0">
                <a:hlinkClick r:id="rId2"/>
              </a:rPr>
              <a:t>https://www.who.int/classifications/icd/icdonlineversions/en/</a:t>
            </a:r>
            <a:r>
              <a:rPr lang="en-US" dirty="0"/>
              <a:t> </a:t>
            </a:r>
          </a:p>
          <a:p>
            <a:pPr>
              <a:buFont typeface="Arial" panose="020B0604020202020204" pitchFamily="34" charset="0"/>
              <a:buChar char="•"/>
            </a:pPr>
            <a:r>
              <a:rPr lang="en-US" sz="2200" dirty="0"/>
              <a:t>WHO’s claim is seriously overstated, only approximately justifiable under a view of world-wide population health.</a:t>
            </a:r>
          </a:p>
          <a:p>
            <a:pPr>
              <a:buFont typeface="Arial" panose="020B0604020202020204" pitchFamily="34" charset="0"/>
              <a:buChar char="•"/>
            </a:pPr>
            <a:r>
              <a:rPr lang="en-US" sz="2200" dirty="0"/>
              <a:t>ICD-10 is too coarse-grained for adequate clinical use (for proper care and subsequent billing) or clinical research.</a:t>
            </a:r>
          </a:p>
          <a:p>
            <a:pPr>
              <a:buFont typeface="Arial" panose="020B0604020202020204" pitchFamily="34" charset="0"/>
              <a:buChar char="•"/>
            </a:pPr>
            <a:r>
              <a:rPr lang="en-US" sz="2200" dirty="0">
                <a:sym typeface="Wingdings" panose="05000000000000000000" pitchFamily="2" charset="2"/>
              </a:rPr>
              <a:t> ICD-10-CM: ‘CM’ stands for ‘clinical modification’ and is developed by Centers for Medicare and Medicaid Services (CMS) and the National Center for Health Statistics (NCHS) from CDC.</a:t>
            </a:r>
            <a:endParaRPr lang="en-US" sz="2200" dirty="0"/>
          </a:p>
        </p:txBody>
      </p:sp>
      <p:sp>
        <p:nvSpPr>
          <p:cNvPr id="4" name="Slide Number Placeholder 3">
            <a:extLst>
              <a:ext uri="{FF2B5EF4-FFF2-40B4-BE49-F238E27FC236}">
                <a16:creationId xmlns:a16="http://schemas.microsoft.com/office/drawing/2014/main" id="{96FAB43E-151A-4BBD-8DA4-D27A6EE37881}"/>
              </a:ext>
            </a:extLst>
          </p:cNvPr>
          <p:cNvSpPr>
            <a:spLocks noGrp="1"/>
          </p:cNvSpPr>
          <p:nvPr>
            <p:ph type="sldNum" sz="quarter" idx="4"/>
          </p:nvPr>
        </p:nvSpPr>
        <p:spPr/>
        <p:txBody>
          <a:bodyPr/>
          <a:lstStyle/>
          <a:p>
            <a:fld id="{90E28097-5348-46F4-A68E-6A0338650D1F}" type="slidenum">
              <a:rPr lang="en-US" smtClean="0"/>
              <a:pPr/>
              <a:t>5</a:t>
            </a:fld>
            <a:endParaRPr lang="en-US"/>
          </a:p>
        </p:txBody>
      </p:sp>
    </p:spTree>
    <p:extLst>
      <p:ext uri="{BB962C8B-B14F-4D97-AF65-F5344CB8AC3E}">
        <p14:creationId xmlns:p14="http://schemas.microsoft.com/office/powerpoint/2010/main" val="127905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334C7-2DFB-431A-8AA3-563EFBE728B9}"/>
              </a:ext>
            </a:extLst>
          </p:cNvPr>
          <p:cNvSpPr>
            <a:spLocks noGrp="1"/>
          </p:cNvSpPr>
          <p:nvPr>
            <p:ph type="title"/>
          </p:nvPr>
        </p:nvSpPr>
        <p:spPr/>
        <p:txBody>
          <a:bodyPr/>
          <a:lstStyle/>
          <a:p>
            <a:r>
              <a:rPr lang="en-US" dirty="0"/>
              <a:t>Many critiques since inception</a:t>
            </a:r>
          </a:p>
        </p:txBody>
      </p:sp>
      <p:sp>
        <p:nvSpPr>
          <p:cNvPr id="3" name="Content Placeholder 2">
            <a:extLst>
              <a:ext uri="{FF2B5EF4-FFF2-40B4-BE49-F238E27FC236}">
                <a16:creationId xmlns:a16="http://schemas.microsoft.com/office/drawing/2014/main" id="{70EE573C-CF47-43FA-97FC-D4A3D0993A26}"/>
              </a:ext>
            </a:extLst>
          </p:cNvPr>
          <p:cNvSpPr>
            <a:spLocks noGrp="1"/>
          </p:cNvSpPr>
          <p:nvPr>
            <p:ph idx="1"/>
          </p:nvPr>
        </p:nvSpPr>
        <p:spPr/>
        <p:txBody>
          <a:bodyPr/>
          <a:lstStyle/>
          <a:p>
            <a:pPr>
              <a:buFont typeface="Arial" panose="020B0604020202020204" pitchFamily="34" charset="0"/>
              <a:buChar char="•"/>
            </a:pPr>
            <a:r>
              <a:rPr lang="en-US" dirty="0"/>
              <a:t>Missing terms</a:t>
            </a:r>
          </a:p>
          <a:p>
            <a:pPr>
              <a:buFont typeface="Arial" panose="020B0604020202020204" pitchFamily="34" charset="0"/>
              <a:buChar char="•"/>
            </a:pPr>
            <a:r>
              <a:rPr lang="en-US" dirty="0"/>
              <a:t>Irrelevant terms for certain purposes</a:t>
            </a:r>
          </a:p>
          <a:p>
            <a:pPr>
              <a:buFont typeface="Arial" panose="020B0604020202020204" pitchFamily="34" charset="0"/>
              <a:buChar char="•"/>
            </a:pPr>
            <a:r>
              <a:rPr lang="en-US" dirty="0"/>
              <a:t>Changes in meaning of terms</a:t>
            </a:r>
          </a:p>
          <a:p>
            <a:pPr>
              <a:buFont typeface="Arial" panose="020B0604020202020204" pitchFamily="34" charset="0"/>
              <a:buChar char="•"/>
            </a:pPr>
            <a:r>
              <a:rPr lang="en-US" dirty="0"/>
              <a:t>Unclear meanings</a:t>
            </a:r>
          </a:p>
          <a:p>
            <a:pPr>
              <a:buFont typeface="Arial" panose="020B0604020202020204" pitchFamily="34" charset="0"/>
              <a:buChar char="•"/>
            </a:pPr>
            <a:r>
              <a:rPr lang="en-US" dirty="0"/>
              <a:t>Redundancy</a:t>
            </a:r>
          </a:p>
          <a:p>
            <a:pPr>
              <a:buFont typeface="Arial" panose="020B0604020202020204" pitchFamily="34" charset="0"/>
              <a:buChar char="•"/>
            </a:pPr>
            <a:r>
              <a:rPr lang="en-US" dirty="0"/>
              <a:t>…</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sym typeface="Wingdings" panose="05000000000000000000" pitchFamily="2" charset="2"/>
              </a:rPr>
              <a:t> Cimino’s desiderata.</a:t>
            </a:r>
            <a:endParaRPr lang="en-US" dirty="0"/>
          </a:p>
        </p:txBody>
      </p:sp>
      <p:sp>
        <p:nvSpPr>
          <p:cNvPr id="4" name="Slide Number Placeholder 3">
            <a:extLst>
              <a:ext uri="{FF2B5EF4-FFF2-40B4-BE49-F238E27FC236}">
                <a16:creationId xmlns:a16="http://schemas.microsoft.com/office/drawing/2014/main" id="{5BECCF3F-C682-4C23-B56C-2749737033B1}"/>
              </a:ext>
            </a:extLst>
          </p:cNvPr>
          <p:cNvSpPr>
            <a:spLocks noGrp="1"/>
          </p:cNvSpPr>
          <p:nvPr>
            <p:ph type="sldNum" sz="quarter" idx="4"/>
          </p:nvPr>
        </p:nvSpPr>
        <p:spPr/>
        <p:txBody>
          <a:bodyPr/>
          <a:lstStyle/>
          <a:p>
            <a:fld id="{90E28097-5348-46F4-A68E-6A0338650D1F}" type="slidenum">
              <a:rPr lang="en-US" smtClean="0"/>
              <a:pPr/>
              <a:t>6</a:t>
            </a:fld>
            <a:endParaRPr lang="en-US"/>
          </a:p>
        </p:txBody>
      </p:sp>
    </p:spTree>
    <p:extLst>
      <p:ext uri="{BB962C8B-B14F-4D97-AF65-F5344CB8AC3E}">
        <p14:creationId xmlns:p14="http://schemas.microsoft.com/office/powerpoint/2010/main" val="3986086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F65EE-5854-4089-885D-3BAE1565ECAB}"/>
              </a:ext>
            </a:extLst>
          </p:cNvPr>
          <p:cNvSpPr>
            <a:spLocks noGrp="1"/>
          </p:cNvSpPr>
          <p:nvPr>
            <p:ph type="title"/>
          </p:nvPr>
        </p:nvSpPr>
        <p:spPr/>
        <p:txBody>
          <a:bodyPr/>
          <a:lstStyle/>
          <a:p>
            <a:r>
              <a:rPr lang="en-US" dirty="0"/>
              <a:t>Cimino’s desiderata (1)</a:t>
            </a:r>
          </a:p>
        </p:txBody>
      </p:sp>
      <p:sp>
        <p:nvSpPr>
          <p:cNvPr id="3" name="Content Placeholder 2">
            <a:extLst>
              <a:ext uri="{FF2B5EF4-FFF2-40B4-BE49-F238E27FC236}">
                <a16:creationId xmlns:a16="http://schemas.microsoft.com/office/drawing/2014/main" id="{F4E8CFB9-693E-4F3B-8081-8022DA7A5B60}"/>
              </a:ext>
            </a:extLst>
          </p:cNvPr>
          <p:cNvSpPr>
            <a:spLocks noGrp="1"/>
          </p:cNvSpPr>
          <p:nvPr>
            <p:ph idx="1"/>
          </p:nvPr>
        </p:nvSpPr>
        <p:spPr/>
        <p:txBody>
          <a:bodyPr/>
          <a:lstStyle/>
          <a:p>
            <a:pPr marL="457200" indent="-457200">
              <a:buFont typeface="+mj-lt"/>
              <a:buAutoNum type="arabicPeriod"/>
            </a:pPr>
            <a:r>
              <a:rPr lang="en-US" dirty="0"/>
              <a:t>Content has adequate coverage for intended purposes.</a:t>
            </a:r>
          </a:p>
          <a:p>
            <a:pPr marL="457200" indent="-457200">
              <a:buFont typeface="+mj-lt"/>
              <a:buAutoNum type="arabicPeriod"/>
            </a:pPr>
            <a:r>
              <a:rPr lang="en-US" dirty="0"/>
              <a:t>Concept-orientation which guarantees:</a:t>
            </a:r>
          </a:p>
          <a:p>
            <a:pPr marL="857250" lvl="1" indent="-457200">
              <a:buFont typeface="+mj-lt"/>
              <a:buAutoNum type="arabicPeriod"/>
            </a:pPr>
            <a:r>
              <a:rPr lang="en-US" dirty="0"/>
              <a:t>Non-vagueness: 	one term </a:t>
            </a:r>
            <a:r>
              <a:rPr lang="en-US" dirty="0">
                <a:sym typeface="Wingdings" panose="05000000000000000000" pitchFamily="2" charset="2"/>
              </a:rPr>
              <a:t> </a:t>
            </a:r>
            <a:r>
              <a:rPr lang="en-US" b="1" u="sng" dirty="0">
                <a:sym typeface="Wingdings" panose="05000000000000000000" pitchFamily="2" charset="2"/>
              </a:rPr>
              <a:t>at least</a:t>
            </a:r>
            <a:r>
              <a:rPr lang="en-US" b="1" dirty="0">
                <a:sym typeface="Wingdings" panose="05000000000000000000" pitchFamily="2" charset="2"/>
              </a:rPr>
              <a:t> </a:t>
            </a:r>
            <a:r>
              <a:rPr lang="en-US" dirty="0">
                <a:sym typeface="Wingdings" panose="05000000000000000000" pitchFamily="2" charset="2"/>
              </a:rPr>
              <a:t>one meaning</a:t>
            </a:r>
            <a:endParaRPr lang="en-US" dirty="0"/>
          </a:p>
          <a:p>
            <a:pPr marL="857250" lvl="1" indent="-457200">
              <a:buFont typeface="+mj-lt"/>
              <a:buAutoNum type="arabicPeriod"/>
            </a:pPr>
            <a:r>
              <a:rPr lang="en-US" dirty="0"/>
              <a:t>Non-ambiguity: 	one term </a:t>
            </a:r>
            <a:r>
              <a:rPr lang="en-US" dirty="0">
                <a:sym typeface="Wingdings" panose="05000000000000000000" pitchFamily="2" charset="2"/>
              </a:rPr>
              <a:t> </a:t>
            </a:r>
            <a:r>
              <a:rPr lang="en-US" b="1" u="sng" dirty="0">
                <a:sym typeface="Wingdings" panose="05000000000000000000" pitchFamily="2" charset="2"/>
              </a:rPr>
              <a:t>only</a:t>
            </a:r>
            <a:r>
              <a:rPr lang="en-US" dirty="0">
                <a:sym typeface="Wingdings" panose="05000000000000000000" pitchFamily="2" charset="2"/>
              </a:rPr>
              <a:t> one meaning</a:t>
            </a:r>
            <a:endParaRPr lang="en-US" dirty="0"/>
          </a:p>
          <a:p>
            <a:pPr marL="857250" lvl="1" indent="-457200">
              <a:buFont typeface="+mj-lt"/>
              <a:buAutoNum type="arabicPeriod"/>
            </a:pPr>
            <a:r>
              <a:rPr lang="en-US" dirty="0"/>
              <a:t>Non-redundancy: 	</a:t>
            </a:r>
            <a:r>
              <a:rPr lang="en-US" dirty="0">
                <a:sym typeface="Wingdings" panose="05000000000000000000" pitchFamily="2" charset="2"/>
              </a:rPr>
              <a:t>one meaning  </a:t>
            </a:r>
            <a:r>
              <a:rPr lang="en-US" b="1" u="sng" dirty="0">
                <a:sym typeface="Wingdings" panose="05000000000000000000" pitchFamily="2" charset="2"/>
              </a:rPr>
              <a:t>only</a:t>
            </a:r>
            <a:r>
              <a:rPr lang="en-US" dirty="0">
                <a:sym typeface="Wingdings" panose="05000000000000000000" pitchFamily="2" charset="2"/>
              </a:rPr>
              <a:t> one term</a:t>
            </a:r>
            <a:endParaRPr lang="en-US" dirty="0"/>
          </a:p>
          <a:p>
            <a:pPr marL="857250" lvl="1" indent="-457200">
              <a:buFont typeface="+mj-lt"/>
              <a:buAutoNum type="arabicPeriod"/>
            </a:pPr>
            <a:endParaRPr lang="en-US" dirty="0"/>
          </a:p>
          <a:p>
            <a:pPr marL="457200"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12C555EF-40FB-4B82-A498-681CFAA4D728}"/>
              </a:ext>
            </a:extLst>
          </p:cNvPr>
          <p:cNvSpPr>
            <a:spLocks noGrp="1"/>
          </p:cNvSpPr>
          <p:nvPr>
            <p:ph type="sldNum" sz="quarter" idx="4"/>
          </p:nvPr>
        </p:nvSpPr>
        <p:spPr/>
        <p:txBody>
          <a:bodyPr/>
          <a:lstStyle/>
          <a:p>
            <a:fld id="{90E28097-5348-46F4-A68E-6A0338650D1F}" type="slidenum">
              <a:rPr lang="en-US" smtClean="0"/>
              <a:pPr/>
              <a:t>7</a:t>
            </a:fld>
            <a:endParaRPr lang="en-US"/>
          </a:p>
        </p:txBody>
      </p:sp>
      <p:grpSp>
        <p:nvGrpSpPr>
          <p:cNvPr id="5" name="Group 7">
            <a:extLst>
              <a:ext uri="{FF2B5EF4-FFF2-40B4-BE49-F238E27FC236}">
                <a16:creationId xmlns:a16="http://schemas.microsoft.com/office/drawing/2014/main" id="{54B9A9EB-3C3D-45DF-A9EE-2FC65C8DFC56}"/>
              </a:ext>
            </a:extLst>
          </p:cNvPr>
          <p:cNvGrpSpPr>
            <a:grpSpLocks/>
          </p:cNvGrpSpPr>
          <p:nvPr/>
        </p:nvGrpSpPr>
        <p:grpSpPr bwMode="auto">
          <a:xfrm>
            <a:off x="1752600" y="4114800"/>
            <a:ext cx="5791200" cy="2440581"/>
            <a:chOff x="2092504" y="3276600"/>
            <a:chExt cx="5334000" cy="2595265"/>
          </a:xfrm>
        </p:grpSpPr>
        <p:sp>
          <p:nvSpPr>
            <p:cNvPr id="6" name="Isosceles Triangle 3">
              <a:extLst>
                <a:ext uri="{FF2B5EF4-FFF2-40B4-BE49-F238E27FC236}">
                  <a16:creationId xmlns:a16="http://schemas.microsoft.com/office/drawing/2014/main" id="{31AB9C53-5465-41F1-9085-2A92F6B8C9FF}"/>
                </a:ext>
              </a:extLst>
            </p:cNvPr>
            <p:cNvSpPr>
              <a:spLocks noChangeArrowheads="1"/>
            </p:cNvSpPr>
            <p:nvPr/>
          </p:nvSpPr>
          <p:spPr bwMode="auto">
            <a:xfrm>
              <a:off x="2092504" y="3276600"/>
              <a:ext cx="5334000" cy="2590800"/>
            </a:xfrm>
            <a:prstGeom prst="triangle">
              <a:avLst>
                <a:gd name="adj" fmla="val 50000"/>
              </a:avLst>
            </a:prstGeom>
            <a:solidFill>
              <a:srgbClr val="9933FF"/>
            </a:solidFill>
            <a:ln w="9525" algn="ctr">
              <a:no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sp>
          <p:nvSpPr>
            <p:cNvPr id="7" name="TextBox 4">
              <a:extLst>
                <a:ext uri="{FF2B5EF4-FFF2-40B4-BE49-F238E27FC236}">
                  <a16:creationId xmlns:a16="http://schemas.microsoft.com/office/drawing/2014/main" id="{5C3E86C1-2D06-45FC-970D-57F19DDAC844}"/>
                </a:ext>
              </a:extLst>
            </p:cNvPr>
            <p:cNvSpPr txBox="1">
              <a:spLocks noChangeArrowheads="1"/>
            </p:cNvSpPr>
            <p:nvPr/>
          </p:nvSpPr>
          <p:spPr bwMode="auto">
            <a:xfrm>
              <a:off x="2460351" y="5410200"/>
              <a:ext cx="816249" cy="46166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Times New Roman" pitchFamily="18" charset="0"/>
                  <a:ea typeface="+mn-ea"/>
                  <a:cs typeface="+mn-cs"/>
                </a:rPr>
                <a:t>term</a:t>
              </a:r>
            </a:p>
          </p:txBody>
        </p:sp>
        <p:sp>
          <p:nvSpPr>
            <p:cNvPr id="8" name="TextBox 5">
              <a:extLst>
                <a:ext uri="{FF2B5EF4-FFF2-40B4-BE49-F238E27FC236}">
                  <a16:creationId xmlns:a16="http://schemas.microsoft.com/office/drawing/2014/main" id="{42CE9154-FF8A-4E4C-BDCA-EC2625A921F5}"/>
                </a:ext>
              </a:extLst>
            </p:cNvPr>
            <p:cNvSpPr txBox="1">
              <a:spLocks noChangeArrowheads="1"/>
            </p:cNvSpPr>
            <p:nvPr/>
          </p:nvSpPr>
          <p:spPr bwMode="auto">
            <a:xfrm>
              <a:off x="3152383" y="3729335"/>
              <a:ext cx="3198286" cy="621838"/>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dirty="0">
                  <a:solidFill>
                    <a:srgbClr val="FFFF00"/>
                  </a:solidFill>
                </a:rPr>
                <a:t>c</a:t>
              </a:r>
              <a:r>
                <a:rPr kumimoji="0" lang="en-US" sz="3200" b="1" i="0" u="none" strike="noStrike" kern="1200" cap="none" spc="0" normalizeH="0" baseline="0" noProof="0" dirty="0" err="1">
                  <a:ln>
                    <a:noFill/>
                  </a:ln>
                  <a:solidFill>
                    <a:srgbClr val="FFFF00"/>
                  </a:solidFill>
                  <a:effectLst/>
                  <a:uLnTx/>
                  <a:uFillTx/>
                  <a:latin typeface="Times New Roman" pitchFamily="18" charset="0"/>
                  <a:ea typeface="+mn-ea"/>
                  <a:cs typeface="+mn-cs"/>
                </a:rPr>
                <a:t>oncept</a:t>
              </a: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 = meaning</a:t>
              </a:r>
            </a:p>
          </p:txBody>
        </p:sp>
        <p:sp>
          <p:nvSpPr>
            <p:cNvPr id="9" name="TextBox 6">
              <a:extLst>
                <a:ext uri="{FF2B5EF4-FFF2-40B4-BE49-F238E27FC236}">
                  <a16:creationId xmlns:a16="http://schemas.microsoft.com/office/drawing/2014/main" id="{15699C3B-BE00-47CD-91C4-8CE6E4B9EEF8}"/>
                </a:ext>
              </a:extLst>
            </p:cNvPr>
            <p:cNvSpPr txBox="1">
              <a:spLocks noChangeArrowheads="1"/>
            </p:cNvSpPr>
            <p:nvPr/>
          </p:nvSpPr>
          <p:spPr bwMode="auto">
            <a:xfrm>
              <a:off x="5867400" y="5410200"/>
              <a:ext cx="1231492" cy="46166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Times New Roman" pitchFamily="18" charset="0"/>
                  <a:ea typeface="+mn-ea"/>
                  <a:cs typeface="+mn-cs"/>
                </a:rPr>
                <a:t>referent</a:t>
              </a:r>
            </a:p>
          </p:txBody>
        </p:sp>
      </p:grpSp>
      <p:sp>
        <p:nvSpPr>
          <p:cNvPr id="10" name="Rectangle: Rounded Corners 9">
            <a:extLst>
              <a:ext uri="{FF2B5EF4-FFF2-40B4-BE49-F238E27FC236}">
                <a16:creationId xmlns:a16="http://schemas.microsoft.com/office/drawing/2014/main" id="{285849E1-025C-413A-AE08-479F8C6BFBE3}"/>
              </a:ext>
            </a:extLst>
          </p:cNvPr>
          <p:cNvSpPr/>
          <p:nvPr/>
        </p:nvSpPr>
        <p:spPr bwMode="auto">
          <a:xfrm rot="20289779">
            <a:off x="1681067" y="4423453"/>
            <a:ext cx="4765818" cy="1763864"/>
          </a:xfrm>
          <a:prstGeom prst="roundRect">
            <a:avLst>
              <a:gd name="adj" fmla="val 42580"/>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07464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F65EE-5854-4089-885D-3BAE1565ECAB}"/>
              </a:ext>
            </a:extLst>
          </p:cNvPr>
          <p:cNvSpPr>
            <a:spLocks noGrp="1"/>
          </p:cNvSpPr>
          <p:nvPr>
            <p:ph type="title"/>
          </p:nvPr>
        </p:nvSpPr>
        <p:spPr/>
        <p:txBody>
          <a:bodyPr/>
          <a:lstStyle/>
          <a:p>
            <a:r>
              <a:rPr lang="en-US" dirty="0"/>
              <a:t>Cimino’s desiderata (1)</a:t>
            </a:r>
          </a:p>
        </p:txBody>
      </p:sp>
      <p:sp>
        <p:nvSpPr>
          <p:cNvPr id="3" name="Content Placeholder 2">
            <a:extLst>
              <a:ext uri="{FF2B5EF4-FFF2-40B4-BE49-F238E27FC236}">
                <a16:creationId xmlns:a16="http://schemas.microsoft.com/office/drawing/2014/main" id="{F4E8CFB9-693E-4F3B-8081-8022DA7A5B60}"/>
              </a:ext>
            </a:extLst>
          </p:cNvPr>
          <p:cNvSpPr>
            <a:spLocks noGrp="1"/>
          </p:cNvSpPr>
          <p:nvPr>
            <p:ph idx="1"/>
          </p:nvPr>
        </p:nvSpPr>
        <p:spPr/>
        <p:txBody>
          <a:bodyPr/>
          <a:lstStyle/>
          <a:p>
            <a:pPr marL="457200" indent="-457200">
              <a:buFont typeface="+mj-lt"/>
              <a:buAutoNum type="arabicPeriod"/>
            </a:pPr>
            <a:r>
              <a:rPr lang="en-US" dirty="0">
                <a:solidFill>
                  <a:srgbClr val="002060"/>
                </a:solidFill>
              </a:rPr>
              <a:t>Content has adequate coverage for intended purposes.</a:t>
            </a:r>
          </a:p>
          <a:p>
            <a:pPr marL="457200" indent="-457200">
              <a:buFont typeface="+mj-lt"/>
              <a:buAutoNum type="arabicPeriod"/>
            </a:pPr>
            <a:r>
              <a:rPr lang="en-US" dirty="0">
                <a:solidFill>
                  <a:srgbClr val="002060"/>
                </a:solidFill>
              </a:rPr>
              <a:t>Concept-orientation which guarantees:</a:t>
            </a:r>
          </a:p>
          <a:p>
            <a:pPr marL="857250" lvl="1" indent="-457200">
              <a:buFont typeface="+mj-lt"/>
              <a:buAutoNum type="arabicPeriod"/>
            </a:pPr>
            <a:r>
              <a:rPr lang="en-US" dirty="0">
                <a:solidFill>
                  <a:srgbClr val="002060"/>
                </a:solidFill>
              </a:rPr>
              <a:t>Non-vagueness: 	one term </a:t>
            </a:r>
            <a:r>
              <a:rPr lang="en-US" dirty="0">
                <a:solidFill>
                  <a:srgbClr val="002060"/>
                </a:solidFill>
                <a:sym typeface="Wingdings" panose="05000000000000000000" pitchFamily="2" charset="2"/>
              </a:rPr>
              <a:t> </a:t>
            </a:r>
            <a:r>
              <a:rPr lang="en-US" b="1" u="sng" dirty="0">
                <a:solidFill>
                  <a:srgbClr val="002060"/>
                </a:solidFill>
                <a:sym typeface="Wingdings" panose="05000000000000000000" pitchFamily="2" charset="2"/>
              </a:rPr>
              <a:t>at least</a:t>
            </a:r>
            <a:r>
              <a:rPr lang="en-US" b="1" dirty="0">
                <a:solidFill>
                  <a:srgbClr val="002060"/>
                </a:solidFill>
                <a:sym typeface="Wingdings" panose="05000000000000000000" pitchFamily="2" charset="2"/>
              </a:rPr>
              <a:t> </a:t>
            </a:r>
            <a:r>
              <a:rPr lang="en-US" dirty="0">
                <a:solidFill>
                  <a:srgbClr val="002060"/>
                </a:solidFill>
                <a:sym typeface="Wingdings" panose="05000000000000000000" pitchFamily="2" charset="2"/>
              </a:rPr>
              <a:t>one meaning</a:t>
            </a:r>
            <a:endParaRPr lang="en-US" dirty="0">
              <a:solidFill>
                <a:srgbClr val="002060"/>
              </a:solidFill>
            </a:endParaRPr>
          </a:p>
          <a:p>
            <a:pPr marL="857250" lvl="1" indent="-457200">
              <a:buFont typeface="+mj-lt"/>
              <a:buAutoNum type="arabicPeriod"/>
            </a:pPr>
            <a:r>
              <a:rPr lang="en-US" dirty="0">
                <a:solidFill>
                  <a:srgbClr val="002060"/>
                </a:solidFill>
              </a:rPr>
              <a:t>Non-ambiguity: 	one term </a:t>
            </a:r>
            <a:r>
              <a:rPr lang="en-US" dirty="0">
                <a:solidFill>
                  <a:srgbClr val="002060"/>
                </a:solidFill>
                <a:sym typeface="Wingdings" panose="05000000000000000000" pitchFamily="2" charset="2"/>
              </a:rPr>
              <a:t> </a:t>
            </a:r>
            <a:r>
              <a:rPr lang="en-US" b="1" u="sng" dirty="0">
                <a:solidFill>
                  <a:srgbClr val="002060"/>
                </a:solidFill>
                <a:sym typeface="Wingdings" panose="05000000000000000000" pitchFamily="2" charset="2"/>
              </a:rPr>
              <a:t>only</a:t>
            </a:r>
            <a:r>
              <a:rPr lang="en-US" dirty="0">
                <a:solidFill>
                  <a:srgbClr val="002060"/>
                </a:solidFill>
                <a:sym typeface="Wingdings" panose="05000000000000000000" pitchFamily="2" charset="2"/>
              </a:rPr>
              <a:t> one meaning</a:t>
            </a:r>
            <a:endParaRPr lang="en-US" dirty="0">
              <a:solidFill>
                <a:srgbClr val="002060"/>
              </a:solidFill>
            </a:endParaRPr>
          </a:p>
          <a:p>
            <a:pPr marL="857250" lvl="1" indent="-457200">
              <a:buFont typeface="+mj-lt"/>
              <a:buAutoNum type="arabicPeriod"/>
            </a:pPr>
            <a:r>
              <a:rPr lang="en-US" dirty="0">
                <a:solidFill>
                  <a:srgbClr val="002060"/>
                </a:solidFill>
              </a:rPr>
              <a:t>Non-redundancy: 	</a:t>
            </a:r>
            <a:r>
              <a:rPr lang="en-US" dirty="0">
                <a:solidFill>
                  <a:srgbClr val="002060"/>
                </a:solidFill>
                <a:sym typeface="Wingdings" panose="05000000000000000000" pitchFamily="2" charset="2"/>
              </a:rPr>
              <a:t>one meaning  </a:t>
            </a:r>
            <a:r>
              <a:rPr lang="en-US" b="1" u="sng" dirty="0">
                <a:solidFill>
                  <a:srgbClr val="002060"/>
                </a:solidFill>
                <a:sym typeface="Wingdings" panose="05000000000000000000" pitchFamily="2" charset="2"/>
              </a:rPr>
              <a:t>only</a:t>
            </a:r>
            <a:r>
              <a:rPr lang="en-US" dirty="0">
                <a:solidFill>
                  <a:srgbClr val="002060"/>
                </a:solidFill>
                <a:sym typeface="Wingdings" panose="05000000000000000000" pitchFamily="2" charset="2"/>
              </a:rPr>
              <a:t> one term</a:t>
            </a:r>
          </a:p>
          <a:p>
            <a:pPr marL="457200" indent="-457200">
              <a:buFont typeface="+mj-lt"/>
              <a:buAutoNum type="arabicPeriod"/>
            </a:pPr>
            <a:r>
              <a:rPr lang="en-US" dirty="0">
                <a:sym typeface="Wingdings" panose="05000000000000000000" pitchFamily="2" charset="2"/>
              </a:rPr>
              <a:t>Concept-permanence: meaning should remain constant at all times (through versions),</a:t>
            </a:r>
          </a:p>
          <a:p>
            <a:pPr marL="457200" indent="-457200">
              <a:buFont typeface="+mj-lt"/>
              <a:buAutoNum type="arabicPeriod"/>
            </a:pPr>
            <a:r>
              <a:rPr lang="en-US" dirty="0">
                <a:sym typeface="Wingdings" panose="05000000000000000000" pitchFamily="2" charset="2"/>
              </a:rPr>
              <a:t>Non-semantic concept identifier: meanings must be given an ID which by itself does not reflect anything about the meaning. </a:t>
            </a:r>
          </a:p>
          <a:p>
            <a:pPr marL="457200" indent="-457200">
              <a:buFont typeface="+mj-lt"/>
              <a:buAutoNum type="arabicPeriod"/>
            </a:pPr>
            <a:r>
              <a:rPr lang="en-US" dirty="0">
                <a:sym typeface="Wingdings" panose="05000000000000000000" pitchFamily="2" charset="2"/>
              </a:rPr>
              <a:t>Taxonomic organization of concepts.</a:t>
            </a:r>
          </a:p>
          <a:p>
            <a:pPr marL="457200" indent="-457200">
              <a:buFont typeface="+mj-lt"/>
              <a:buAutoNum type="arabicPeriod"/>
            </a:pPr>
            <a:endParaRPr lang="en-US" dirty="0"/>
          </a:p>
          <a:p>
            <a:pPr marL="857250" lvl="1" indent="-457200">
              <a:buFont typeface="+mj-lt"/>
              <a:buAutoNum type="arabicPeriod"/>
            </a:pPr>
            <a:endParaRPr lang="en-US" dirty="0"/>
          </a:p>
          <a:p>
            <a:pPr marL="457200"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12C555EF-40FB-4B82-A498-681CFAA4D728}"/>
              </a:ext>
            </a:extLst>
          </p:cNvPr>
          <p:cNvSpPr>
            <a:spLocks noGrp="1"/>
          </p:cNvSpPr>
          <p:nvPr>
            <p:ph type="sldNum" sz="quarter" idx="4"/>
          </p:nvPr>
        </p:nvSpPr>
        <p:spPr/>
        <p:txBody>
          <a:bodyPr/>
          <a:lstStyle/>
          <a:p>
            <a:fld id="{90E28097-5348-46F4-A68E-6A0338650D1F}" type="slidenum">
              <a:rPr lang="en-US" smtClean="0"/>
              <a:pPr/>
              <a:t>8</a:t>
            </a:fld>
            <a:endParaRPr lang="en-US"/>
          </a:p>
        </p:txBody>
      </p:sp>
    </p:spTree>
    <p:extLst>
      <p:ext uri="{BB962C8B-B14F-4D97-AF65-F5344CB8AC3E}">
        <p14:creationId xmlns:p14="http://schemas.microsoft.com/office/powerpoint/2010/main" val="90951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BBC61-3770-4817-95F8-C6B9359C1241}"/>
              </a:ext>
            </a:extLst>
          </p:cNvPr>
          <p:cNvSpPr>
            <a:spLocks noGrp="1"/>
          </p:cNvSpPr>
          <p:nvPr>
            <p:ph type="title"/>
          </p:nvPr>
        </p:nvSpPr>
        <p:spPr/>
        <p:txBody>
          <a:bodyPr/>
          <a:lstStyle/>
          <a:p>
            <a:r>
              <a:rPr lang="en-US" dirty="0"/>
              <a:t>Cimino’s desiderata (2)</a:t>
            </a:r>
          </a:p>
        </p:txBody>
      </p:sp>
      <p:sp>
        <p:nvSpPr>
          <p:cNvPr id="3" name="Content Placeholder 2">
            <a:extLst>
              <a:ext uri="{FF2B5EF4-FFF2-40B4-BE49-F238E27FC236}">
                <a16:creationId xmlns:a16="http://schemas.microsoft.com/office/drawing/2014/main" id="{859555FC-865C-4506-AC75-CD3E701308A0}"/>
              </a:ext>
            </a:extLst>
          </p:cNvPr>
          <p:cNvSpPr>
            <a:spLocks noGrp="1"/>
          </p:cNvSpPr>
          <p:nvPr>
            <p:ph idx="1"/>
          </p:nvPr>
        </p:nvSpPr>
        <p:spPr/>
        <p:txBody>
          <a:bodyPr/>
          <a:lstStyle/>
          <a:p>
            <a:pPr marL="457200" indent="-457200">
              <a:buFont typeface="+mj-lt"/>
              <a:buAutoNum type="arabicPeriod" startAt="6"/>
            </a:pPr>
            <a:r>
              <a:rPr lang="en-US" dirty="0"/>
              <a:t>Meanings should have formal definitions in terms of already defined meaning.</a:t>
            </a:r>
          </a:p>
          <a:p>
            <a:pPr marL="457200" indent="-457200">
              <a:buFont typeface="+mj-lt"/>
              <a:buAutoNum type="arabicPeriod" startAt="6"/>
            </a:pPr>
            <a:r>
              <a:rPr lang="en-US" dirty="0"/>
              <a:t>‘Not elsewhere classified’ should not be part of a meaning or definition thereof.</a:t>
            </a:r>
          </a:p>
          <a:p>
            <a:pPr marL="457200" indent="-457200">
              <a:buFont typeface="+mj-lt"/>
              <a:buAutoNum type="arabicPeriod" startAt="6"/>
            </a:pPr>
            <a:r>
              <a:rPr lang="en-US" dirty="0"/>
              <a:t>Meanings need to be specified at multiple granularities</a:t>
            </a:r>
          </a:p>
          <a:p>
            <a:pPr marL="800100" lvl="2" indent="0">
              <a:buNone/>
            </a:pPr>
            <a:r>
              <a:rPr lang="en-US" dirty="0">
                <a:sym typeface="Wingdings" panose="05000000000000000000" pitchFamily="2" charset="2"/>
              </a:rPr>
              <a:t> depending on purpose, taxonomy can be cut or extended at the bottom.</a:t>
            </a:r>
          </a:p>
          <a:p>
            <a:pPr marL="457200" indent="-457200">
              <a:buFont typeface="+mj-lt"/>
              <a:buAutoNum type="arabicPeriod" startAt="6"/>
            </a:pPr>
            <a:r>
              <a:rPr lang="en-US" dirty="0"/>
              <a:t>Offer multiple consistent views on the taxonomy.</a:t>
            </a:r>
          </a:p>
          <a:p>
            <a:pPr marL="457200" indent="-457200">
              <a:buFont typeface="+mj-lt"/>
              <a:buAutoNum type="arabicPeriod" startAt="6"/>
            </a:pPr>
            <a:r>
              <a:rPr lang="en-US" dirty="0"/>
              <a:t>Offer mechanisms to represent context.</a:t>
            </a:r>
          </a:p>
          <a:p>
            <a:pPr marL="800100" lvl="2" indent="0">
              <a:buNone/>
            </a:pPr>
            <a:r>
              <a:rPr lang="en-US" dirty="0">
                <a:sym typeface="Wingdings" panose="05000000000000000000" pitchFamily="2" charset="2"/>
              </a:rPr>
              <a:t>E.g. ‘covid-19’ versus ‘history of covid-19’ versus ‘covid-19 in household member’.</a:t>
            </a:r>
          </a:p>
          <a:p>
            <a:pPr marL="457200" indent="-457200">
              <a:buFont typeface="+mj-lt"/>
              <a:buAutoNum type="arabicPeriod" startAt="6"/>
            </a:pPr>
            <a:r>
              <a:rPr lang="en-US" dirty="0">
                <a:sym typeface="Wingdings" panose="05000000000000000000" pitchFamily="2" charset="2"/>
              </a:rPr>
              <a:t> Evolve gracefully ensuring that new versions don’t violate the posited desiderata.</a:t>
            </a:r>
            <a:endParaRPr lang="en-US" dirty="0"/>
          </a:p>
        </p:txBody>
      </p:sp>
      <p:sp>
        <p:nvSpPr>
          <p:cNvPr id="4" name="Slide Number Placeholder 3">
            <a:extLst>
              <a:ext uri="{FF2B5EF4-FFF2-40B4-BE49-F238E27FC236}">
                <a16:creationId xmlns:a16="http://schemas.microsoft.com/office/drawing/2014/main" id="{567486BF-CB90-4556-9560-F6E4B03B4FC3}"/>
              </a:ext>
            </a:extLst>
          </p:cNvPr>
          <p:cNvSpPr>
            <a:spLocks noGrp="1"/>
          </p:cNvSpPr>
          <p:nvPr>
            <p:ph type="sldNum" sz="quarter" idx="4"/>
          </p:nvPr>
        </p:nvSpPr>
        <p:spPr/>
        <p:txBody>
          <a:bodyPr/>
          <a:lstStyle/>
          <a:p>
            <a:fld id="{90E28097-5348-46F4-A68E-6A0338650D1F}" type="slidenum">
              <a:rPr lang="en-US" smtClean="0"/>
              <a:pPr/>
              <a:t>9</a:t>
            </a:fld>
            <a:endParaRPr lang="en-US"/>
          </a:p>
        </p:txBody>
      </p:sp>
    </p:spTree>
    <p:extLst>
      <p:ext uri="{BB962C8B-B14F-4D97-AF65-F5344CB8AC3E}">
        <p14:creationId xmlns:p14="http://schemas.microsoft.com/office/powerpoint/2010/main" val="236814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33659</TotalTime>
  <Words>1400</Words>
  <Application>Microsoft Office PowerPoint</Application>
  <PresentationFormat>On-screen Show (4:3)</PresentationFormat>
  <Paragraphs>177</Paragraphs>
  <Slides>25</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7" baseType="lpstr">
      <vt:lpstr>Batang</vt:lpstr>
      <vt:lpstr>ＭＳ 明朝</vt:lpstr>
      <vt:lpstr>ＭＳ Ｐゴシック</vt:lpstr>
      <vt:lpstr>Arial</vt:lpstr>
      <vt:lpstr>Georgia</vt:lpstr>
      <vt:lpstr>Times</vt:lpstr>
      <vt:lpstr>Times New Roman</vt:lpstr>
      <vt:lpstr>Trebuchet MS</vt:lpstr>
      <vt:lpstr>Verdana</vt:lpstr>
      <vt:lpstr>Wingdings</vt:lpstr>
      <vt:lpstr>2014-Indianapolis</vt:lpstr>
      <vt:lpstr>Photo Editor-foto</vt:lpstr>
      <vt:lpstr>Clarity in Language II International Classification of Diseases  Lecture in BMI199: What is Biomedical Informatics? Oct 15, 2020 on-line, University at Buffalo</vt:lpstr>
      <vt:lpstr>Required reading for this class:  </vt:lpstr>
      <vt:lpstr>Controlled Medical Vocabulary </vt:lpstr>
      <vt:lpstr>Today’s example: ICD-10-CM</vt:lpstr>
      <vt:lpstr>ICD-10-CM</vt:lpstr>
      <vt:lpstr>Many critiques since inception</vt:lpstr>
      <vt:lpstr>Cimino’s desiderata (1)</vt:lpstr>
      <vt:lpstr>Cimino’s desiderata (1)</vt:lpstr>
      <vt:lpstr>Cimino’s desiderata (2)</vt:lpstr>
      <vt:lpstr>Mistakes against Cimino’s desiderata committed in ICD-10-CM</vt:lpstr>
      <vt:lpstr>Mistake type 1: inadequate content</vt:lpstr>
      <vt:lpstr>Mistake type 2: vagueness</vt:lpstr>
      <vt:lpstr>Mistake type 3: ambiguity</vt:lpstr>
      <vt:lpstr>Mistake type 4: redundancy</vt:lpstr>
      <vt:lpstr>Mistake type 5: non-permanence</vt:lpstr>
      <vt:lpstr>Mistake type 6: use of semantic concept identifiers</vt:lpstr>
      <vt:lpstr>Good: no absence of taxonomy</vt:lpstr>
      <vt:lpstr>Mistake type 7: no formal definitions</vt:lpstr>
      <vt:lpstr>Mistake type 8:  use of ‘not elsewhere classified’</vt:lpstr>
      <vt:lpstr>Mistake type 9: meanings not always at sufficient levels of granularity</vt:lpstr>
      <vt:lpstr>Mistake type 10: no graceful evolution</vt:lpstr>
      <vt:lpstr>Assignment A7</vt:lpstr>
      <vt:lpstr>Task description</vt:lpstr>
      <vt:lpstr>Evaluation and scoring</vt:lpstr>
      <vt:lpstr>Explanation of detailed instructions in the Excel 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Ceusters</cp:lastModifiedBy>
  <cp:revision>1437</cp:revision>
  <dcterms:created xsi:type="dcterms:W3CDTF">1601-01-01T00:00:00Z</dcterms:created>
  <dcterms:modified xsi:type="dcterms:W3CDTF">2020-10-15T15:01:06Z</dcterms:modified>
</cp:coreProperties>
</file>