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6" r:id="rId1"/>
  </p:sldMasterIdLst>
  <p:notesMasterIdLst>
    <p:notesMasterId r:id="rId40"/>
  </p:notesMasterIdLst>
  <p:sldIdLst>
    <p:sldId id="1339" r:id="rId2"/>
    <p:sldId id="1440" r:id="rId3"/>
    <p:sldId id="1344" r:id="rId4"/>
    <p:sldId id="1405" r:id="rId5"/>
    <p:sldId id="1433" r:id="rId6"/>
    <p:sldId id="1404" r:id="rId7"/>
    <p:sldId id="1422" r:id="rId8"/>
    <p:sldId id="1410" r:id="rId9"/>
    <p:sldId id="1434" r:id="rId10"/>
    <p:sldId id="1435" r:id="rId11"/>
    <p:sldId id="1406" r:id="rId12"/>
    <p:sldId id="1436" r:id="rId13"/>
    <p:sldId id="1437" r:id="rId14"/>
    <p:sldId id="1423" r:id="rId15"/>
    <p:sldId id="1424" r:id="rId16"/>
    <p:sldId id="1425" r:id="rId17"/>
    <p:sldId id="1426" r:id="rId18"/>
    <p:sldId id="1427" r:id="rId19"/>
    <p:sldId id="1439" r:id="rId20"/>
    <p:sldId id="1428" r:id="rId21"/>
    <p:sldId id="1407" r:id="rId22"/>
    <p:sldId id="1412" r:id="rId23"/>
    <p:sldId id="1413" r:id="rId24"/>
    <p:sldId id="1414" r:id="rId25"/>
    <p:sldId id="1415" r:id="rId26"/>
    <p:sldId id="1416" r:id="rId27"/>
    <p:sldId id="1417" r:id="rId28"/>
    <p:sldId id="1408" r:id="rId29"/>
    <p:sldId id="1409" r:id="rId30"/>
    <p:sldId id="1438" r:id="rId31"/>
    <p:sldId id="1418" r:id="rId32"/>
    <p:sldId id="1421" r:id="rId33"/>
    <p:sldId id="1420" r:id="rId34"/>
    <p:sldId id="1429" r:id="rId35"/>
    <p:sldId id="1419" r:id="rId36"/>
    <p:sldId id="1430" r:id="rId37"/>
    <p:sldId id="1431" r:id="rId38"/>
    <p:sldId id="1432" r:id="rId39"/>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165D"/>
    <a:srgbClr val="FF0066"/>
    <a:srgbClr val="FFFF66"/>
    <a:srgbClr val="00FF00"/>
    <a:srgbClr val="1FE115"/>
    <a:srgbClr val="FF0000"/>
    <a:srgbClr val="FF6600"/>
    <a:srgbClr val="A2CCE8"/>
    <a:srgbClr val="AAE6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77" autoAdjust="0"/>
    <p:restoredTop sz="95507" autoAdjust="0"/>
  </p:normalViewPr>
  <p:slideViewPr>
    <p:cSldViewPr>
      <p:cViewPr varScale="1">
        <p:scale>
          <a:sx n="84" d="100"/>
          <a:sy n="84" d="100"/>
        </p:scale>
        <p:origin x="126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2" d="100"/>
        <a:sy n="9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smtClean="0"/>
              <a:t>Klik om de opmaakprofielen van de modeltekst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D18028D2-F1DD-4CEF-968C-AED73AC5BD14}" type="slidenum">
              <a:rPr lang="en-US" smtClean="0"/>
              <a:pPr/>
              <a:t>1</a:t>
            </a:fld>
            <a:endParaRPr lang="en-US" smtClean="0"/>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en-GB" dirty="0" smtClean="0"/>
          </a:p>
        </p:txBody>
      </p:sp>
    </p:spTree>
    <p:extLst>
      <p:ext uri="{BB962C8B-B14F-4D97-AF65-F5344CB8AC3E}">
        <p14:creationId xmlns:p14="http://schemas.microsoft.com/office/powerpoint/2010/main" val="3830622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84804133-091A-4437-A5DF-A0ECC9AE1AB8}" type="slidenum">
              <a:rPr lang="en-US" smtClean="0"/>
              <a:pPr/>
              <a:t>6</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685800" y="4343400"/>
            <a:ext cx="5486400" cy="4114800"/>
          </a:xfrm>
          <a:noFill/>
          <a:ln/>
        </p:spPr>
        <p:txBody>
          <a:bodyPr/>
          <a:lstStyle/>
          <a:p>
            <a:pPr eaLnBrk="1" hangingPunct="1"/>
            <a:endParaRPr lang="en-US" smtClean="0"/>
          </a:p>
        </p:txBody>
      </p:sp>
    </p:spTree>
    <p:extLst>
      <p:ext uri="{BB962C8B-B14F-4D97-AF65-F5344CB8AC3E}">
        <p14:creationId xmlns:p14="http://schemas.microsoft.com/office/powerpoint/2010/main" val="312421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84804133-091A-4437-A5DF-A0ECC9AE1AB8}" type="slidenum">
              <a:rPr lang="en-US" smtClean="0"/>
              <a:pPr/>
              <a:t>7</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685800" y="4343400"/>
            <a:ext cx="5486400" cy="4114800"/>
          </a:xfrm>
          <a:noFill/>
          <a:ln/>
        </p:spPr>
        <p:txBody>
          <a:bodyPr/>
          <a:lstStyle/>
          <a:p>
            <a:pPr eaLnBrk="1" hangingPunct="1"/>
            <a:endParaRPr lang="en-US" smtClean="0"/>
          </a:p>
        </p:txBody>
      </p:sp>
    </p:spTree>
    <p:extLst>
      <p:ext uri="{BB962C8B-B14F-4D97-AF65-F5344CB8AC3E}">
        <p14:creationId xmlns:p14="http://schemas.microsoft.com/office/powerpoint/2010/main" val="1559633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84804133-091A-4437-A5DF-A0ECC9AE1AB8}" type="slidenum">
              <a:rPr lang="en-US" smtClean="0"/>
              <a:pPr/>
              <a:t>8</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685800" y="4343400"/>
            <a:ext cx="5486400" cy="4114800"/>
          </a:xfrm>
          <a:noFill/>
          <a:ln/>
        </p:spPr>
        <p:txBody>
          <a:bodyPr/>
          <a:lstStyle/>
          <a:p>
            <a:pPr eaLnBrk="1" hangingPunct="1"/>
            <a:endParaRPr lang="en-US" smtClean="0"/>
          </a:p>
        </p:txBody>
      </p:sp>
    </p:spTree>
    <p:extLst>
      <p:ext uri="{BB962C8B-B14F-4D97-AF65-F5344CB8AC3E}">
        <p14:creationId xmlns:p14="http://schemas.microsoft.com/office/powerpoint/2010/main" val="3883242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84804133-091A-4437-A5DF-A0ECC9AE1AB8}" type="slidenum">
              <a:rPr lang="en-US" smtClean="0"/>
              <a:pPr/>
              <a:t>9</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685800" y="4343400"/>
            <a:ext cx="5486400" cy="4114800"/>
          </a:xfrm>
          <a:noFill/>
          <a:ln/>
        </p:spPr>
        <p:txBody>
          <a:bodyPr/>
          <a:lstStyle/>
          <a:p>
            <a:pPr eaLnBrk="1" hangingPunct="1"/>
            <a:endParaRPr lang="en-US" smtClean="0"/>
          </a:p>
        </p:txBody>
      </p:sp>
    </p:spTree>
    <p:extLst>
      <p:ext uri="{BB962C8B-B14F-4D97-AF65-F5344CB8AC3E}">
        <p14:creationId xmlns:p14="http://schemas.microsoft.com/office/powerpoint/2010/main" val="403350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84804133-091A-4437-A5DF-A0ECC9AE1AB8}" type="slidenum">
              <a:rPr lang="en-US" smtClean="0"/>
              <a:pPr/>
              <a:t>10</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685800" y="4343400"/>
            <a:ext cx="5486400" cy="4114800"/>
          </a:xfrm>
          <a:noFill/>
          <a:ln/>
        </p:spPr>
        <p:txBody>
          <a:bodyPr/>
          <a:lstStyle/>
          <a:p>
            <a:pPr eaLnBrk="1" hangingPunct="1"/>
            <a:endParaRPr lang="en-US" smtClean="0"/>
          </a:p>
        </p:txBody>
      </p:sp>
    </p:spTree>
    <p:extLst>
      <p:ext uri="{BB962C8B-B14F-4D97-AF65-F5344CB8AC3E}">
        <p14:creationId xmlns:p14="http://schemas.microsoft.com/office/powerpoint/2010/main" val="718054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28</a:t>
            </a:fld>
            <a:endParaRPr lang="en-US"/>
          </a:p>
        </p:txBody>
      </p:sp>
    </p:spTree>
    <p:extLst>
      <p:ext uri="{BB962C8B-B14F-4D97-AF65-F5344CB8AC3E}">
        <p14:creationId xmlns:p14="http://schemas.microsoft.com/office/powerpoint/2010/main" val="3782392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2"/>
          <p:cNvSpPr>
            <a:spLocks noGrp="1"/>
          </p:cNvSpPr>
          <p:nvPr>
            <p:ph type="sldNum" sz="quarter" idx="4"/>
          </p:nvPr>
        </p:nvSpPr>
        <p:spPr>
          <a:xfrm>
            <a:off x="0" y="6492875"/>
            <a:ext cx="381000" cy="365125"/>
          </a:xfrm>
          <a:prstGeom prst="rect">
            <a:avLst/>
          </a:prstGeom>
        </p:spPr>
        <p:txBody>
          <a:bodyPr vert="horz" lIns="91440" tIns="45720" rIns="91440" bIns="45720" rtlCol="0" anchor="ctr"/>
          <a:lstStyle>
            <a:lvl1pPr algn="r">
              <a:defRPr sz="1200">
                <a:solidFill>
                  <a:schemeClr val="bg1"/>
                </a:solidFill>
              </a:defRPr>
            </a:lvl1pPr>
          </a:lstStyle>
          <a:p>
            <a:fld id="{7071835E-551D-43E3-A34B-EA8AD7FDC91B}" type="slidenum">
              <a:rPr lang="en-US" smtClean="0"/>
              <a:pPr/>
              <a:t>‹#›</a:t>
            </a:fld>
            <a:endParaRPr lang="en-US"/>
          </a:p>
        </p:txBody>
      </p:sp>
    </p:spTree>
    <p:extLst>
      <p:ext uri="{BB962C8B-B14F-4D97-AF65-F5344CB8AC3E}">
        <p14:creationId xmlns:p14="http://schemas.microsoft.com/office/powerpoint/2010/main" val="154950420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Slide Number Placeholder 2"/>
          <p:cNvSpPr>
            <a:spLocks noGrp="1"/>
          </p:cNvSpPr>
          <p:nvPr>
            <p:ph type="sldNum" sz="quarter" idx="4"/>
          </p:nvPr>
        </p:nvSpPr>
        <p:spPr>
          <a:xfrm>
            <a:off x="0" y="6492875"/>
            <a:ext cx="381000" cy="365125"/>
          </a:xfrm>
          <a:prstGeom prst="rect">
            <a:avLst/>
          </a:prstGeom>
        </p:spPr>
        <p:txBody>
          <a:bodyPr vert="horz" lIns="91440" tIns="45720" rIns="91440" bIns="45720" rtlCol="0" anchor="ctr"/>
          <a:lstStyle>
            <a:lvl1pPr algn="r">
              <a:defRPr sz="1200">
                <a:solidFill>
                  <a:schemeClr val="bg1"/>
                </a:solidFill>
              </a:defRPr>
            </a:lvl1pPr>
          </a:lstStyle>
          <a:p>
            <a:fld id="{7071835E-551D-43E3-A34B-EA8AD7FDC91B}" type="slidenum">
              <a:rPr lang="en-US" smtClean="0"/>
              <a:pPr/>
              <a:t>‹#›</a:t>
            </a:fld>
            <a:endParaRPr lang="en-US"/>
          </a:p>
        </p:txBody>
      </p:sp>
    </p:spTree>
    <p:extLst>
      <p:ext uri="{BB962C8B-B14F-4D97-AF65-F5344CB8AC3E}">
        <p14:creationId xmlns:p14="http://schemas.microsoft.com/office/powerpoint/2010/main" val="30944828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393413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2"/>
          <p:cNvSpPr>
            <a:spLocks noGrp="1"/>
          </p:cNvSpPr>
          <p:nvPr>
            <p:ph type="sldNum" sz="quarter" idx="4"/>
          </p:nvPr>
        </p:nvSpPr>
        <p:spPr>
          <a:xfrm>
            <a:off x="0" y="6492875"/>
            <a:ext cx="381000" cy="365125"/>
          </a:xfrm>
          <a:prstGeom prst="rect">
            <a:avLst/>
          </a:prstGeom>
        </p:spPr>
        <p:txBody>
          <a:bodyPr vert="horz" lIns="91440" tIns="45720" rIns="91440" bIns="45720" rtlCol="0" anchor="ctr"/>
          <a:lstStyle>
            <a:lvl1pPr algn="r">
              <a:defRPr sz="1200">
                <a:solidFill>
                  <a:schemeClr val="bg1"/>
                </a:solidFill>
              </a:defRPr>
            </a:lvl1pPr>
          </a:lstStyle>
          <a:p>
            <a:fld id="{7071835E-551D-43E3-A34B-EA8AD7FDC91B}" type="slidenum">
              <a:rPr lang="en-US" smtClean="0"/>
              <a:pPr/>
              <a:t>‹#›</a:t>
            </a:fld>
            <a:endParaRPr lang="en-US"/>
          </a:p>
        </p:txBody>
      </p:sp>
    </p:spTree>
    <p:extLst>
      <p:ext uri="{BB962C8B-B14F-4D97-AF65-F5344CB8AC3E}">
        <p14:creationId xmlns:p14="http://schemas.microsoft.com/office/powerpoint/2010/main" val="111346652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828800"/>
            <a:ext cx="4267200" cy="41148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834550"/>
            <a:ext cx="4267200" cy="4109049"/>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112439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192771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3785307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24777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8038"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8039"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r>
              <a:rPr lang="en-US" noProof="0" smtClean="0"/>
              <a:t>Click icon to add table</a:t>
            </a:r>
            <a:endParaRPr lang="en-US" noProof="0"/>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pPr>
              <a:defRPr/>
            </a:pPr>
            <a:fld id="{2BFB4125-E3D1-4ED8-8187-4993DEAD497C}" type="slidenum">
              <a:rPr lang="en-US" smtClean="0"/>
              <a:pPr>
                <a:defRPr/>
              </a:pPr>
              <a:t>‹#›</a:t>
            </a:fld>
            <a:endParaRPr lang="en-US"/>
          </a:p>
        </p:txBody>
      </p:sp>
    </p:spTree>
    <p:extLst>
      <p:ext uri="{BB962C8B-B14F-4D97-AF65-F5344CB8AC3E}">
        <p14:creationId xmlns:p14="http://schemas.microsoft.com/office/powerpoint/2010/main" val="1991583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1"/>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p:cNvSpPr>
            <a:spLocks noGrp="1"/>
          </p:cNvSpPr>
          <p:nvPr>
            <p:ph type="sldNum" sz="quarter" idx="4"/>
          </p:nvPr>
        </p:nvSpPr>
        <p:spPr>
          <a:xfrm>
            <a:off x="0" y="6492875"/>
            <a:ext cx="381000" cy="365125"/>
          </a:xfrm>
          <a:prstGeom prst="rect">
            <a:avLst/>
          </a:prstGeom>
        </p:spPr>
        <p:txBody>
          <a:bodyPr vert="horz" lIns="91440" tIns="45720" rIns="91440" bIns="45720" rtlCol="0" anchor="ctr"/>
          <a:lstStyle>
            <a:lvl1pPr algn="r">
              <a:defRPr sz="1200">
                <a:solidFill>
                  <a:schemeClr val="bg1"/>
                </a:solidFill>
              </a:defRPr>
            </a:lvl1pPr>
          </a:lstStyle>
          <a:p>
            <a:fld id="{7071835E-551D-43E3-A34B-EA8AD7FDC91B}" type="slidenum">
              <a:rPr lang="en-US" smtClean="0"/>
              <a:pPr/>
              <a:t>‹#›</a:t>
            </a:fld>
            <a:endParaRPr lang="en-US"/>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Ls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hyperlink" Target="https://www.nih.gov/" TargetMode="External"/><Relationship Id="rId3" Type="http://schemas.openxmlformats.org/officeDocument/2006/relationships/image" Target="../media/image7.png"/><Relationship Id="rId7" Type="http://schemas.openxmlformats.org/officeDocument/2006/relationships/hyperlink" Target="http://medicine.buffalo.edu/departments/structural-biology.html" TargetMode="External"/><Relationship Id="rId2" Type="http://schemas.openxmlformats.org/officeDocument/2006/relationships/image" Target="../media/image6.jpg"/><Relationship Id="rId1" Type="http://schemas.openxmlformats.org/officeDocument/2006/relationships/slideLayout" Target="../slideLayouts/slideLayout4.xml"/><Relationship Id="rId6" Type="http://schemas.openxmlformats.org/officeDocument/2006/relationships/hyperlink" Target="http://medicine.buffalo.edu/content/medicine/faculty/profile.html?ubit=tdgrant" TargetMode="External"/><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hyperlink" Target="http://www.don-lindsay-archive.org/skeptic/arguments.html"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Grp="1" noChangeArrowheads="1"/>
          </p:cNvSpPr>
          <p:nvPr>
            <p:ph type="ctrTitle"/>
          </p:nvPr>
        </p:nvSpPr>
        <p:spPr>
          <a:xfrm>
            <a:off x="609600" y="990600"/>
            <a:ext cx="7999413" cy="2043113"/>
          </a:xfrm>
        </p:spPr>
        <p:txBody>
          <a:bodyPr/>
          <a:lstStyle/>
          <a:p>
            <a:pPr>
              <a:tabLst>
                <a:tab pos="5376863" algn="l"/>
              </a:tabLst>
            </a:pPr>
            <a:r>
              <a:rPr lang="en-US" dirty="0"/>
              <a:t>Research in biomedical informatics: methods and </a:t>
            </a:r>
            <a:r>
              <a:rPr lang="en-US" dirty="0" smtClean="0"/>
              <a:t>techniques</a:t>
            </a:r>
            <a:r>
              <a:rPr lang="en-US" sz="3200" dirty="0" smtClean="0"/>
              <a:t/>
            </a:r>
            <a:br>
              <a:rPr lang="en-US" sz="3200" dirty="0" smtClean="0"/>
            </a:br>
            <a:r>
              <a:rPr lang="en-US" sz="3200" dirty="0" smtClean="0"/>
              <a:t/>
            </a:r>
            <a:br>
              <a:rPr lang="en-US" sz="3200" dirty="0" smtClean="0"/>
            </a:br>
            <a:r>
              <a:rPr lang="en-GB" sz="1800" dirty="0" smtClean="0">
                <a:latin typeface="Times New Roman" panose="02020603050405020304" pitchFamily="18" charset="0"/>
                <a:cs typeface="Times New Roman" panose="02020603050405020304" pitchFamily="18" charset="0"/>
              </a:rPr>
              <a:t>Lecture in BMI199: </a:t>
            </a:r>
            <a:r>
              <a:rPr lang="en-US" sz="1800" i="1" dirty="0" smtClean="0">
                <a:latin typeface="Times New Roman" panose="02020603050405020304" pitchFamily="18" charset="0"/>
                <a:cs typeface="Times New Roman" panose="02020603050405020304" pitchFamily="18" charset="0"/>
              </a:rPr>
              <a:t>What is Biomedical Informatics?</a:t>
            </a:r>
            <a:r>
              <a:rPr lang="en-GB" sz="1800" dirty="0" smtClean="0">
                <a:latin typeface="Times New Roman" panose="02020603050405020304" pitchFamily="18" charset="0"/>
                <a:cs typeface="Times New Roman" panose="02020603050405020304" pitchFamily="18" charset="0"/>
              </a:rPr>
              <a:t/>
            </a:r>
            <a:br>
              <a:rPr lang="en-GB" sz="1800" dirty="0" smtClean="0">
                <a:latin typeface="Times New Roman" panose="02020603050405020304" pitchFamily="18" charset="0"/>
                <a:cs typeface="Times New Roman" panose="02020603050405020304" pitchFamily="18" charset="0"/>
              </a:rPr>
            </a:br>
            <a:r>
              <a:rPr lang="en-GB" sz="1800" dirty="0" smtClean="0">
                <a:latin typeface="Times New Roman" panose="02020603050405020304" pitchFamily="18" charset="0"/>
                <a:cs typeface="Times New Roman" panose="02020603050405020304" pitchFamily="18" charset="0"/>
              </a:rPr>
              <a:t>Oct 17, </a:t>
            </a:r>
            <a:r>
              <a:rPr lang="en-GB" sz="1800" dirty="0" smtClean="0">
                <a:latin typeface="Times New Roman" panose="02020603050405020304" pitchFamily="18" charset="0"/>
                <a:cs typeface="Times New Roman" panose="02020603050405020304" pitchFamily="18" charset="0"/>
              </a:rPr>
              <a:t>2019</a:t>
            </a:r>
            <a:br>
              <a:rPr lang="en-GB" sz="1800" dirty="0" smtClean="0">
                <a:latin typeface="Times New Roman" panose="02020603050405020304" pitchFamily="18" charset="0"/>
                <a:cs typeface="Times New Roman" panose="02020603050405020304" pitchFamily="18" charset="0"/>
              </a:rPr>
            </a:br>
            <a:r>
              <a:rPr lang="en-GB" sz="1800" dirty="0" smtClean="0">
                <a:latin typeface="Times New Roman" panose="02020603050405020304" pitchFamily="18" charset="0"/>
                <a:cs typeface="Times New Roman" panose="02020603050405020304" pitchFamily="18" charset="0"/>
              </a:rPr>
              <a:t>5 </a:t>
            </a:r>
            <a:r>
              <a:rPr lang="en-GB" sz="1800" dirty="0" err="1" smtClean="0">
                <a:latin typeface="Times New Roman" panose="02020603050405020304" pitchFamily="18" charset="0"/>
                <a:cs typeface="Times New Roman" panose="02020603050405020304" pitchFamily="18" charset="0"/>
              </a:rPr>
              <a:t>Diefendorf</a:t>
            </a:r>
            <a:r>
              <a:rPr lang="en-GB" sz="1800" dirty="0" smtClean="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University at Buffalo</a:t>
            </a:r>
          </a:p>
        </p:txBody>
      </p:sp>
      <p:sp>
        <p:nvSpPr>
          <p:cNvPr id="5123" name="Rectangle 3"/>
          <p:cNvSpPr>
            <a:spLocks noGrp="1" noChangeArrowheads="1"/>
          </p:cNvSpPr>
          <p:nvPr>
            <p:ph type="subTitle" idx="1"/>
          </p:nvPr>
        </p:nvSpPr>
        <p:spPr>
          <a:xfrm>
            <a:off x="0" y="4191000"/>
            <a:ext cx="9144000" cy="1600200"/>
          </a:xfrm>
        </p:spPr>
        <p:txBody>
          <a:bodyPr/>
          <a:lstStyle/>
          <a:p>
            <a:pPr defTabSz="566738" eaLnBrk="1" hangingPunct="1">
              <a:lnSpc>
                <a:spcPct val="80000"/>
              </a:lnSpc>
            </a:pPr>
            <a:r>
              <a:rPr lang="en-GB" altLang="ja-JP" sz="2800" b="1" dirty="0" smtClean="0">
                <a:ea typeface="ＭＳ 明朝" pitchFamily="49" charset="-128"/>
              </a:rPr>
              <a:t>Werner CEUSTERS, MD</a:t>
            </a:r>
            <a:endParaRPr lang="en-GB" altLang="ja-JP" sz="2800" b="1" baseline="30000" dirty="0" smtClean="0">
              <a:ea typeface="ＭＳ 明朝" pitchFamily="49" charset="-128"/>
            </a:endParaRPr>
          </a:p>
          <a:p>
            <a:pPr defTabSz="566738" eaLnBrk="1" hangingPunct="1">
              <a:lnSpc>
                <a:spcPct val="120000"/>
              </a:lnSpc>
            </a:pPr>
            <a:endParaRPr lang="en-US" altLang="ja-JP" sz="1800" b="1" dirty="0" smtClean="0">
              <a:ea typeface="ＭＳ 明朝" pitchFamily="49" charset="-128"/>
            </a:endParaRPr>
          </a:p>
          <a:p>
            <a:pPr defTabSz="566738">
              <a:lnSpc>
                <a:spcPct val="120000"/>
              </a:lnSpc>
            </a:pPr>
            <a:r>
              <a:rPr lang="en-GB" altLang="ja-JP" sz="1800" i="1" dirty="0">
                <a:ea typeface="ＭＳ 明朝" pitchFamily="49" charset="-128"/>
              </a:rPr>
              <a:t>Departments of Biomedical Informatics and Psychiatry, </a:t>
            </a:r>
          </a:p>
          <a:p>
            <a:pPr defTabSz="566738">
              <a:lnSpc>
                <a:spcPct val="120000"/>
              </a:lnSpc>
            </a:pPr>
            <a:r>
              <a:rPr lang="en-GB" altLang="ja-JP" sz="1800" i="1" dirty="0">
                <a:ea typeface="ＭＳ 明朝" pitchFamily="49" charset="-128"/>
              </a:rPr>
              <a:t>UB Institute for Healthcare Informatics, </a:t>
            </a:r>
          </a:p>
          <a:p>
            <a:pPr defTabSz="566738" eaLnBrk="1" hangingPunct="1">
              <a:lnSpc>
                <a:spcPct val="120000"/>
              </a:lnSpc>
            </a:pPr>
            <a:r>
              <a:rPr lang="en-GB" altLang="ja-JP" sz="1800" i="1" dirty="0" smtClean="0">
                <a:ea typeface="ＭＳ 明朝" pitchFamily="49" charset="-128"/>
              </a:rPr>
              <a:t>Ontology Research Group, </a:t>
            </a:r>
            <a:r>
              <a:rPr lang="en-GB" altLang="ja-JP" sz="1800" i="1" dirty="0" err="1" smtClean="0">
                <a:ea typeface="ＭＳ 明朝" pitchFamily="49" charset="-128"/>
              </a:rPr>
              <a:t>Center</a:t>
            </a:r>
            <a:r>
              <a:rPr lang="en-GB" altLang="ja-JP" sz="1800" i="1" dirty="0" smtClean="0">
                <a:ea typeface="ＭＳ 明朝" pitchFamily="49" charset="-128"/>
              </a:rPr>
              <a:t> of Excellence in Bioinformatics and Life Sciences,</a:t>
            </a:r>
          </a:p>
          <a:p>
            <a:pPr defTabSz="566738" eaLnBrk="1" hangingPunct="1">
              <a:lnSpc>
                <a:spcPct val="120000"/>
              </a:lnSpc>
            </a:pPr>
            <a:r>
              <a:rPr lang="en-GB" altLang="ja-JP" sz="1800" i="1" dirty="0" smtClean="0">
                <a:ea typeface="ＭＳ 明朝" pitchFamily="49" charset="-128"/>
              </a:rPr>
              <a:t>University at Buffalo, NY, USA</a:t>
            </a:r>
          </a:p>
          <a:p>
            <a:pPr defTabSz="566738" eaLnBrk="1" hangingPunct="1">
              <a:lnSpc>
                <a:spcPct val="80000"/>
              </a:lnSpc>
            </a:pPr>
            <a:endParaRPr lang="en-US" altLang="ja-JP" sz="2000" i="1" dirty="0" smtClean="0">
              <a:ea typeface="ＭＳ 明朝" pitchFamily="49" charset="-128"/>
            </a:endParaRPr>
          </a:p>
        </p:txBody>
      </p:sp>
      <p:sp>
        <p:nvSpPr>
          <p:cNvPr id="2" name="Slide Number Placeholder 1"/>
          <p:cNvSpPr>
            <a:spLocks noGrp="1"/>
          </p:cNvSpPr>
          <p:nvPr>
            <p:ph type="sldNum" sz="quarter" idx="4"/>
          </p:nvPr>
        </p:nvSpPr>
        <p:spPr/>
        <p:txBody>
          <a:bodyPr/>
          <a:lstStyle/>
          <a:p>
            <a:fld id="{7071835E-551D-43E3-A34B-EA8AD7FDC91B}" type="slidenum">
              <a:rPr lang="en-US" smtClean="0"/>
              <a:pPr/>
              <a:t>1</a:t>
            </a:fld>
            <a:endParaRPr lang="en-US"/>
          </a:p>
        </p:txBody>
      </p:sp>
    </p:spTree>
    <p:extLst>
      <p:ext uri="{BB962C8B-B14F-4D97-AF65-F5344CB8AC3E}">
        <p14:creationId xmlns:p14="http://schemas.microsoft.com/office/powerpoint/2010/main" val="38267482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a:xfrm>
            <a:off x="0" y="762000"/>
            <a:ext cx="9144000" cy="762000"/>
          </a:xfrm>
        </p:spPr>
        <p:txBody>
          <a:bodyPr/>
          <a:lstStyle/>
          <a:p>
            <a:r>
              <a:rPr lang="en-US" dirty="0" smtClean="0"/>
              <a:t>Second-order Research (e.g. ‘data science’)</a:t>
            </a:r>
            <a:endParaRPr lang="en-US" dirty="0"/>
          </a:p>
        </p:txBody>
      </p:sp>
      <p:grpSp>
        <p:nvGrpSpPr>
          <p:cNvPr id="307" name="Group 3"/>
          <p:cNvGrpSpPr>
            <a:grpSpLocks/>
          </p:cNvGrpSpPr>
          <p:nvPr/>
        </p:nvGrpSpPr>
        <p:grpSpPr bwMode="auto">
          <a:xfrm>
            <a:off x="1022349" y="4915429"/>
            <a:ext cx="1077913" cy="1262062"/>
            <a:chOff x="3170" y="2938"/>
            <a:chExt cx="679" cy="795"/>
          </a:xfrm>
        </p:grpSpPr>
        <p:sp>
          <p:nvSpPr>
            <p:cNvPr id="310" name="Oval 4"/>
            <p:cNvSpPr>
              <a:spLocks noChangeArrowheads="1"/>
            </p:cNvSpPr>
            <p:nvPr/>
          </p:nvSpPr>
          <p:spPr bwMode="auto">
            <a:xfrm flipH="1">
              <a:off x="3170" y="300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311" name="Oval 5"/>
            <p:cNvSpPr>
              <a:spLocks noChangeArrowheads="1"/>
            </p:cNvSpPr>
            <p:nvPr/>
          </p:nvSpPr>
          <p:spPr bwMode="auto">
            <a:xfrm flipH="1">
              <a:off x="3267" y="310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312" name="Oval 6"/>
            <p:cNvSpPr>
              <a:spLocks noChangeArrowheads="1"/>
            </p:cNvSpPr>
            <p:nvPr/>
          </p:nvSpPr>
          <p:spPr bwMode="auto">
            <a:xfrm flipH="1">
              <a:off x="3412" y="315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313" name="Oval 7"/>
            <p:cNvSpPr>
              <a:spLocks noChangeArrowheads="1"/>
            </p:cNvSpPr>
            <p:nvPr/>
          </p:nvSpPr>
          <p:spPr bwMode="auto">
            <a:xfrm flipH="1">
              <a:off x="3218" y="329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314" name="Oval 8"/>
            <p:cNvSpPr>
              <a:spLocks noChangeArrowheads="1"/>
            </p:cNvSpPr>
            <p:nvPr/>
          </p:nvSpPr>
          <p:spPr bwMode="auto">
            <a:xfrm flipH="1">
              <a:off x="3558" y="3442"/>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315" name="Oval 9"/>
            <p:cNvSpPr>
              <a:spLocks noChangeArrowheads="1"/>
            </p:cNvSpPr>
            <p:nvPr/>
          </p:nvSpPr>
          <p:spPr bwMode="auto">
            <a:xfrm flipH="1">
              <a:off x="3655"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316" name="Oval 10"/>
            <p:cNvSpPr>
              <a:spLocks noChangeArrowheads="1"/>
            </p:cNvSpPr>
            <p:nvPr/>
          </p:nvSpPr>
          <p:spPr bwMode="auto">
            <a:xfrm flipH="1">
              <a:off x="3461" y="339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317" name="Oval 11"/>
            <p:cNvSpPr>
              <a:spLocks noChangeArrowheads="1"/>
            </p:cNvSpPr>
            <p:nvPr/>
          </p:nvSpPr>
          <p:spPr bwMode="auto">
            <a:xfrm flipH="1">
              <a:off x="3558" y="305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318" name="Oval 12"/>
            <p:cNvSpPr>
              <a:spLocks noChangeArrowheads="1"/>
            </p:cNvSpPr>
            <p:nvPr/>
          </p:nvSpPr>
          <p:spPr bwMode="auto">
            <a:xfrm flipH="1">
              <a:off x="3267" y="310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319" name="Oval 13"/>
            <p:cNvSpPr>
              <a:spLocks noChangeArrowheads="1"/>
            </p:cNvSpPr>
            <p:nvPr/>
          </p:nvSpPr>
          <p:spPr bwMode="auto">
            <a:xfrm flipH="1">
              <a:off x="3364" y="3200"/>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320" name="Oval 14"/>
            <p:cNvSpPr>
              <a:spLocks noChangeArrowheads="1"/>
            </p:cNvSpPr>
            <p:nvPr/>
          </p:nvSpPr>
          <p:spPr bwMode="auto">
            <a:xfrm flipH="1">
              <a:off x="3509"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321" name="Oval 15"/>
            <p:cNvSpPr>
              <a:spLocks noChangeArrowheads="1"/>
            </p:cNvSpPr>
            <p:nvPr/>
          </p:nvSpPr>
          <p:spPr bwMode="auto">
            <a:xfrm flipH="1">
              <a:off x="3315" y="339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322" name="Oval 16"/>
            <p:cNvSpPr>
              <a:spLocks noChangeArrowheads="1"/>
            </p:cNvSpPr>
            <p:nvPr/>
          </p:nvSpPr>
          <p:spPr bwMode="auto">
            <a:xfrm flipH="1">
              <a:off x="3655"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323" name="Oval 17"/>
            <p:cNvSpPr>
              <a:spLocks noChangeArrowheads="1"/>
            </p:cNvSpPr>
            <p:nvPr/>
          </p:nvSpPr>
          <p:spPr bwMode="auto">
            <a:xfrm flipH="1">
              <a:off x="3655" y="3442"/>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324" name="Oval 18"/>
            <p:cNvSpPr>
              <a:spLocks noChangeArrowheads="1"/>
            </p:cNvSpPr>
            <p:nvPr/>
          </p:nvSpPr>
          <p:spPr bwMode="auto">
            <a:xfrm flipH="1">
              <a:off x="3266"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325" name="Oval 19"/>
            <p:cNvSpPr>
              <a:spLocks noChangeArrowheads="1"/>
            </p:cNvSpPr>
            <p:nvPr/>
          </p:nvSpPr>
          <p:spPr bwMode="auto">
            <a:xfrm flipH="1">
              <a:off x="3655" y="315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326" name="Oval 20"/>
            <p:cNvSpPr>
              <a:spLocks noChangeArrowheads="1"/>
            </p:cNvSpPr>
            <p:nvPr/>
          </p:nvSpPr>
          <p:spPr bwMode="auto">
            <a:xfrm flipH="1">
              <a:off x="3364" y="3200"/>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327" name="Oval 21"/>
            <p:cNvSpPr>
              <a:spLocks noChangeArrowheads="1"/>
            </p:cNvSpPr>
            <p:nvPr/>
          </p:nvSpPr>
          <p:spPr bwMode="auto">
            <a:xfrm flipH="1">
              <a:off x="3461" y="329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328" name="Oval 22"/>
            <p:cNvSpPr>
              <a:spLocks noChangeArrowheads="1"/>
            </p:cNvSpPr>
            <p:nvPr/>
          </p:nvSpPr>
          <p:spPr bwMode="auto">
            <a:xfrm flipH="1">
              <a:off x="3606" y="3345"/>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329" name="Oval 23"/>
            <p:cNvSpPr>
              <a:spLocks noChangeArrowheads="1"/>
            </p:cNvSpPr>
            <p:nvPr/>
          </p:nvSpPr>
          <p:spPr bwMode="auto">
            <a:xfrm flipH="1">
              <a:off x="3412" y="349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330" name="Oval 24"/>
            <p:cNvSpPr>
              <a:spLocks noChangeArrowheads="1"/>
            </p:cNvSpPr>
            <p:nvPr/>
          </p:nvSpPr>
          <p:spPr bwMode="auto">
            <a:xfrm flipH="1">
              <a:off x="3752" y="363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331" name="Oval 25"/>
            <p:cNvSpPr>
              <a:spLocks noChangeArrowheads="1"/>
            </p:cNvSpPr>
            <p:nvPr/>
          </p:nvSpPr>
          <p:spPr bwMode="auto">
            <a:xfrm flipH="1">
              <a:off x="3752"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332" name="Oval 26"/>
            <p:cNvSpPr>
              <a:spLocks noChangeArrowheads="1"/>
            </p:cNvSpPr>
            <p:nvPr/>
          </p:nvSpPr>
          <p:spPr bwMode="auto">
            <a:xfrm flipH="1">
              <a:off x="3655" y="358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333" name="Oval 27"/>
            <p:cNvSpPr>
              <a:spLocks noChangeArrowheads="1"/>
            </p:cNvSpPr>
            <p:nvPr/>
          </p:nvSpPr>
          <p:spPr bwMode="auto">
            <a:xfrm flipH="1">
              <a:off x="3752"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334" name="Oval 28"/>
            <p:cNvSpPr>
              <a:spLocks noChangeArrowheads="1"/>
            </p:cNvSpPr>
            <p:nvPr/>
          </p:nvSpPr>
          <p:spPr bwMode="auto">
            <a:xfrm flipH="1">
              <a:off x="3315" y="293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335" name="Oval 29"/>
            <p:cNvSpPr>
              <a:spLocks noChangeArrowheads="1"/>
            </p:cNvSpPr>
            <p:nvPr/>
          </p:nvSpPr>
          <p:spPr bwMode="auto">
            <a:xfrm flipH="1">
              <a:off x="3412" y="3035"/>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336" name="Oval 30"/>
            <p:cNvSpPr>
              <a:spLocks noChangeArrowheads="1"/>
            </p:cNvSpPr>
            <p:nvPr/>
          </p:nvSpPr>
          <p:spPr bwMode="auto">
            <a:xfrm flipH="1">
              <a:off x="3557" y="308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337" name="Oval 31"/>
            <p:cNvSpPr>
              <a:spLocks noChangeArrowheads="1"/>
            </p:cNvSpPr>
            <p:nvPr/>
          </p:nvSpPr>
          <p:spPr bwMode="auto">
            <a:xfrm flipH="1">
              <a:off x="3363" y="322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338" name="Oval 32"/>
            <p:cNvSpPr>
              <a:spLocks noChangeArrowheads="1"/>
            </p:cNvSpPr>
            <p:nvPr/>
          </p:nvSpPr>
          <p:spPr bwMode="auto">
            <a:xfrm flipH="1">
              <a:off x="3703" y="337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339" name="Oval 33"/>
            <p:cNvSpPr>
              <a:spLocks noChangeArrowheads="1"/>
            </p:cNvSpPr>
            <p:nvPr/>
          </p:nvSpPr>
          <p:spPr bwMode="auto">
            <a:xfrm flipH="1">
              <a:off x="3703" y="327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340" name="Oval 34"/>
            <p:cNvSpPr>
              <a:spLocks noChangeArrowheads="1"/>
            </p:cNvSpPr>
            <p:nvPr/>
          </p:nvSpPr>
          <p:spPr bwMode="auto">
            <a:xfrm flipH="1">
              <a:off x="3606" y="332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341" name="Oval 35"/>
            <p:cNvSpPr>
              <a:spLocks noChangeArrowheads="1"/>
            </p:cNvSpPr>
            <p:nvPr/>
          </p:nvSpPr>
          <p:spPr bwMode="auto">
            <a:xfrm flipH="1">
              <a:off x="3703" y="2986"/>
              <a:ext cx="97" cy="97"/>
            </a:xfrm>
            <a:prstGeom prst="ellipse">
              <a:avLst/>
            </a:prstGeom>
            <a:solidFill>
              <a:srgbClr val="FF9933"/>
            </a:solidFill>
            <a:ln w="9525">
              <a:solidFill>
                <a:schemeClr val="bg1"/>
              </a:solidFill>
              <a:round/>
              <a:headEnd/>
              <a:tailEnd/>
            </a:ln>
          </p:spPr>
          <p:txBody>
            <a:bodyPr wrap="none" anchor="ctr"/>
            <a:lstStyle/>
            <a:p>
              <a:endParaRPr lang="en-US"/>
            </a:p>
          </p:txBody>
        </p:sp>
      </p:grpSp>
      <p:sp>
        <p:nvSpPr>
          <p:cNvPr id="342" name="Text Box 36"/>
          <p:cNvSpPr txBox="1">
            <a:spLocks noChangeArrowheads="1"/>
          </p:cNvSpPr>
          <p:nvPr/>
        </p:nvSpPr>
        <p:spPr bwMode="auto">
          <a:xfrm>
            <a:off x="685800" y="3413125"/>
            <a:ext cx="1727200" cy="701675"/>
          </a:xfrm>
          <a:prstGeom prst="rect">
            <a:avLst/>
          </a:prstGeom>
          <a:noFill/>
          <a:ln w="9525">
            <a:noFill/>
            <a:miter lim="800000"/>
            <a:headEnd/>
            <a:tailEnd/>
          </a:ln>
        </p:spPr>
        <p:txBody>
          <a:bodyPr wrap="none">
            <a:spAutoFit/>
          </a:bodyPr>
          <a:lstStyle/>
          <a:p>
            <a:r>
              <a:rPr lang="en-US" sz="2000">
                <a:solidFill>
                  <a:schemeClr val="bg1"/>
                </a:solidFill>
              </a:rPr>
              <a:t>observation &amp;</a:t>
            </a:r>
          </a:p>
          <a:p>
            <a:r>
              <a:rPr lang="en-US" sz="2000">
                <a:solidFill>
                  <a:schemeClr val="bg1"/>
                </a:solidFill>
              </a:rPr>
              <a:t>measurement</a:t>
            </a:r>
          </a:p>
        </p:txBody>
      </p:sp>
      <p:grpSp>
        <p:nvGrpSpPr>
          <p:cNvPr id="343" name="Group 37"/>
          <p:cNvGrpSpPr>
            <a:grpSpLocks/>
          </p:cNvGrpSpPr>
          <p:nvPr/>
        </p:nvGrpSpPr>
        <p:grpSpPr bwMode="auto">
          <a:xfrm>
            <a:off x="4221163" y="1916113"/>
            <a:ext cx="4686301" cy="1187450"/>
            <a:chOff x="2659" y="1207"/>
            <a:chExt cx="2952" cy="748"/>
          </a:xfrm>
        </p:grpSpPr>
        <p:sp>
          <p:nvSpPr>
            <p:cNvPr id="344" name="AutoShape 38"/>
            <p:cNvSpPr>
              <a:spLocks noChangeArrowheads="1"/>
            </p:cNvSpPr>
            <p:nvPr/>
          </p:nvSpPr>
          <p:spPr bwMode="auto">
            <a:xfrm>
              <a:off x="4136" y="1301"/>
              <a:ext cx="1475" cy="654"/>
            </a:xfrm>
            <a:prstGeom prst="cube">
              <a:avLst>
                <a:gd name="adj" fmla="val 75843"/>
              </a:avLst>
            </a:prstGeom>
            <a:noFill/>
            <a:ln w="9525">
              <a:solidFill>
                <a:schemeClr val="bg1"/>
              </a:solidFill>
              <a:miter lim="800000"/>
              <a:headEnd/>
              <a:tailEnd/>
            </a:ln>
          </p:spPr>
          <p:txBody>
            <a:bodyPr wrap="none" anchor="ctr"/>
            <a:lstStyle/>
            <a:p>
              <a:endParaRPr lang="en-US"/>
            </a:p>
          </p:txBody>
        </p:sp>
        <p:grpSp>
          <p:nvGrpSpPr>
            <p:cNvPr id="345" name="Group 39"/>
            <p:cNvGrpSpPr>
              <a:grpSpLocks/>
            </p:cNvGrpSpPr>
            <p:nvPr/>
          </p:nvGrpSpPr>
          <p:grpSpPr bwMode="auto">
            <a:xfrm>
              <a:off x="4308" y="1360"/>
              <a:ext cx="1233" cy="468"/>
              <a:chOff x="3968" y="1662"/>
              <a:chExt cx="1233" cy="748"/>
            </a:xfrm>
          </p:grpSpPr>
          <p:sp>
            <p:nvSpPr>
              <p:cNvPr id="348" name="Oval 40"/>
              <p:cNvSpPr>
                <a:spLocks noChangeArrowheads="1"/>
              </p:cNvSpPr>
              <p:nvPr/>
            </p:nvSpPr>
            <p:spPr bwMode="auto">
              <a:xfrm flipH="1">
                <a:off x="4017" y="1857"/>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349" name="Oval 41"/>
              <p:cNvSpPr>
                <a:spLocks noChangeArrowheads="1"/>
              </p:cNvSpPr>
              <p:nvPr/>
            </p:nvSpPr>
            <p:spPr bwMode="auto">
              <a:xfrm flipH="1">
                <a:off x="4211" y="182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350" name="Oval 42"/>
              <p:cNvSpPr>
                <a:spLocks noChangeArrowheads="1"/>
              </p:cNvSpPr>
              <p:nvPr/>
            </p:nvSpPr>
            <p:spPr bwMode="auto">
              <a:xfrm flipH="1">
                <a:off x="4356" y="187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351" name="Oval 43"/>
              <p:cNvSpPr>
                <a:spLocks noChangeArrowheads="1"/>
              </p:cNvSpPr>
              <p:nvPr/>
            </p:nvSpPr>
            <p:spPr bwMode="auto">
              <a:xfrm flipH="1">
                <a:off x="4162" y="198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352" name="Oval 44"/>
              <p:cNvSpPr>
                <a:spLocks noChangeArrowheads="1"/>
              </p:cNvSpPr>
              <p:nvPr/>
            </p:nvSpPr>
            <p:spPr bwMode="auto">
              <a:xfrm flipH="1">
                <a:off x="4355" y="219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353" name="Oval 45"/>
              <p:cNvSpPr>
                <a:spLocks noChangeArrowheads="1"/>
              </p:cNvSpPr>
              <p:nvPr/>
            </p:nvSpPr>
            <p:spPr bwMode="auto">
              <a:xfrm flipH="1">
                <a:off x="4599" y="197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354" name="Oval 46"/>
              <p:cNvSpPr>
                <a:spLocks noChangeArrowheads="1"/>
              </p:cNvSpPr>
              <p:nvPr/>
            </p:nvSpPr>
            <p:spPr bwMode="auto">
              <a:xfrm flipH="1">
                <a:off x="4405" y="211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355" name="Oval 47"/>
              <p:cNvSpPr>
                <a:spLocks noChangeArrowheads="1"/>
              </p:cNvSpPr>
              <p:nvPr/>
            </p:nvSpPr>
            <p:spPr bwMode="auto">
              <a:xfrm flipH="1">
                <a:off x="4550" y="172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356" name="Oval 48"/>
              <p:cNvSpPr>
                <a:spLocks noChangeArrowheads="1"/>
              </p:cNvSpPr>
              <p:nvPr/>
            </p:nvSpPr>
            <p:spPr bwMode="auto">
              <a:xfrm flipH="1">
                <a:off x="4211" y="182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357" name="Oval 49"/>
              <p:cNvSpPr>
                <a:spLocks noChangeArrowheads="1"/>
              </p:cNvSpPr>
              <p:nvPr/>
            </p:nvSpPr>
            <p:spPr bwMode="auto">
              <a:xfrm flipH="1">
                <a:off x="4308" y="1925"/>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358" name="Oval 50"/>
              <p:cNvSpPr>
                <a:spLocks noChangeArrowheads="1"/>
              </p:cNvSpPr>
              <p:nvPr/>
            </p:nvSpPr>
            <p:spPr bwMode="auto">
              <a:xfrm flipH="1">
                <a:off x="4453" y="197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359" name="Oval 51"/>
              <p:cNvSpPr>
                <a:spLocks noChangeArrowheads="1"/>
              </p:cNvSpPr>
              <p:nvPr/>
            </p:nvSpPr>
            <p:spPr bwMode="auto">
              <a:xfrm flipH="1">
                <a:off x="4259" y="211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360" name="Oval 52"/>
              <p:cNvSpPr>
                <a:spLocks noChangeArrowheads="1"/>
              </p:cNvSpPr>
              <p:nvPr/>
            </p:nvSpPr>
            <p:spPr bwMode="auto">
              <a:xfrm flipH="1">
                <a:off x="4599" y="2264"/>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361" name="Oval 53"/>
              <p:cNvSpPr>
                <a:spLocks noChangeArrowheads="1"/>
              </p:cNvSpPr>
              <p:nvPr/>
            </p:nvSpPr>
            <p:spPr bwMode="auto">
              <a:xfrm flipH="1">
                <a:off x="4550" y="219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362" name="Oval 54"/>
              <p:cNvSpPr>
                <a:spLocks noChangeArrowheads="1"/>
              </p:cNvSpPr>
              <p:nvPr/>
            </p:nvSpPr>
            <p:spPr bwMode="auto">
              <a:xfrm flipH="1">
                <a:off x="3968" y="217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363" name="Oval 55"/>
              <p:cNvSpPr>
                <a:spLocks noChangeArrowheads="1"/>
              </p:cNvSpPr>
              <p:nvPr/>
            </p:nvSpPr>
            <p:spPr bwMode="auto">
              <a:xfrm flipH="1">
                <a:off x="4599" y="187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364" name="Oval 56"/>
              <p:cNvSpPr>
                <a:spLocks noChangeArrowheads="1"/>
              </p:cNvSpPr>
              <p:nvPr/>
            </p:nvSpPr>
            <p:spPr bwMode="auto">
              <a:xfrm flipH="1">
                <a:off x="4308" y="1925"/>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365" name="Oval 57"/>
              <p:cNvSpPr>
                <a:spLocks noChangeArrowheads="1"/>
              </p:cNvSpPr>
              <p:nvPr/>
            </p:nvSpPr>
            <p:spPr bwMode="auto">
              <a:xfrm flipH="1">
                <a:off x="4405" y="202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366" name="Oval 58"/>
              <p:cNvSpPr>
                <a:spLocks noChangeArrowheads="1"/>
              </p:cNvSpPr>
              <p:nvPr/>
            </p:nvSpPr>
            <p:spPr bwMode="auto">
              <a:xfrm flipH="1">
                <a:off x="4550" y="2070"/>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367" name="Oval 59"/>
              <p:cNvSpPr>
                <a:spLocks noChangeArrowheads="1"/>
              </p:cNvSpPr>
              <p:nvPr/>
            </p:nvSpPr>
            <p:spPr bwMode="auto">
              <a:xfrm flipH="1">
                <a:off x="4162" y="222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368" name="Oval 60"/>
              <p:cNvSpPr>
                <a:spLocks noChangeArrowheads="1"/>
              </p:cNvSpPr>
              <p:nvPr/>
            </p:nvSpPr>
            <p:spPr bwMode="auto">
              <a:xfrm flipH="1">
                <a:off x="5104" y="188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369" name="Oval 61"/>
              <p:cNvSpPr>
                <a:spLocks noChangeArrowheads="1"/>
              </p:cNvSpPr>
              <p:nvPr/>
            </p:nvSpPr>
            <p:spPr bwMode="auto">
              <a:xfrm flipH="1">
                <a:off x="4890" y="212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370" name="Oval 62"/>
              <p:cNvSpPr>
                <a:spLocks noChangeArrowheads="1"/>
              </p:cNvSpPr>
              <p:nvPr/>
            </p:nvSpPr>
            <p:spPr bwMode="auto">
              <a:xfrm flipH="1">
                <a:off x="4599" y="231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371" name="Oval 63"/>
              <p:cNvSpPr>
                <a:spLocks noChangeArrowheads="1"/>
              </p:cNvSpPr>
              <p:nvPr/>
            </p:nvSpPr>
            <p:spPr bwMode="auto">
              <a:xfrm flipH="1">
                <a:off x="4890" y="183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372" name="Oval 64"/>
              <p:cNvSpPr>
                <a:spLocks noChangeArrowheads="1"/>
              </p:cNvSpPr>
              <p:nvPr/>
            </p:nvSpPr>
            <p:spPr bwMode="auto">
              <a:xfrm flipH="1">
                <a:off x="4259" y="169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373" name="Oval 65"/>
              <p:cNvSpPr>
                <a:spLocks noChangeArrowheads="1"/>
              </p:cNvSpPr>
              <p:nvPr/>
            </p:nvSpPr>
            <p:spPr bwMode="auto">
              <a:xfrm flipH="1">
                <a:off x="4452" y="1770"/>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374" name="Oval 66"/>
              <p:cNvSpPr>
                <a:spLocks noChangeArrowheads="1"/>
              </p:cNvSpPr>
              <p:nvPr/>
            </p:nvSpPr>
            <p:spPr bwMode="auto">
              <a:xfrm flipH="1">
                <a:off x="4744" y="176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375" name="Oval 67"/>
              <p:cNvSpPr>
                <a:spLocks noChangeArrowheads="1"/>
              </p:cNvSpPr>
              <p:nvPr/>
            </p:nvSpPr>
            <p:spPr bwMode="auto">
              <a:xfrm flipH="1">
                <a:off x="4017" y="201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376" name="Oval 68"/>
              <p:cNvSpPr>
                <a:spLocks noChangeArrowheads="1"/>
              </p:cNvSpPr>
              <p:nvPr/>
            </p:nvSpPr>
            <p:spPr bwMode="auto">
              <a:xfrm flipH="1">
                <a:off x="4647" y="209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377" name="Oval 69"/>
              <p:cNvSpPr>
                <a:spLocks noChangeArrowheads="1"/>
              </p:cNvSpPr>
              <p:nvPr/>
            </p:nvSpPr>
            <p:spPr bwMode="auto">
              <a:xfrm flipH="1">
                <a:off x="4793" y="191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378" name="Oval 70"/>
              <p:cNvSpPr>
                <a:spLocks noChangeArrowheads="1"/>
              </p:cNvSpPr>
              <p:nvPr/>
            </p:nvSpPr>
            <p:spPr bwMode="auto">
              <a:xfrm flipH="1">
                <a:off x="4550" y="2051"/>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379" name="Oval 71"/>
              <p:cNvSpPr>
                <a:spLocks noChangeArrowheads="1"/>
              </p:cNvSpPr>
              <p:nvPr/>
            </p:nvSpPr>
            <p:spPr bwMode="auto">
              <a:xfrm flipH="1">
                <a:off x="4696" y="1662"/>
                <a:ext cx="97" cy="97"/>
              </a:xfrm>
              <a:prstGeom prst="ellipse">
                <a:avLst/>
              </a:prstGeom>
              <a:solidFill>
                <a:srgbClr val="FF3300"/>
              </a:solidFill>
              <a:ln w="9525">
                <a:solidFill>
                  <a:schemeClr val="bg1"/>
                </a:solidFill>
                <a:round/>
                <a:headEnd/>
                <a:tailEnd/>
              </a:ln>
            </p:spPr>
            <p:txBody>
              <a:bodyPr wrap="none" anchor="ctr"/>
              <a:lstStyle/>
              <a:p>
                <a:endParaRPr lang="en-US"/>
              </a:p>
            </p:txBody>
          </p:sp>
        </p:grpSp>
        <p:sp>
          <p:nvSpPr>
            <p:cNvPr id="346" name="AutoShape 72"/>
            <p:cNvSpPr>
              <a:spLocks noChangeArrowheads="1"/>
            </p:cNvSpPr>
            <p:nvPr/>
          </p:nvSpPr>
          <p:spPr bwMode="auto">
            <a:xfrm>
              <a:off x="2659" y="1635"/>
              <a:ext cx="1381" cy="311"/>
            </a:xfrm>
            <a:prstGeom prst="rightArrow">
              <a:avLst>
                <a:gd name="adj1" fmla="val 50000"/>
                <a:gd name="adj2" fmla="val 50563"/>
              </a:avLst>
            </a:prstGeom>
            <a:gradFill rotWithShape="1">
              <a:gsLst>
                <a:gs pos="0">
                  <a:srgbClr val="FF9933"/>
                </a:gs>
                <a:gs pos="100000">
                  <a:srgbClr val="FF3300"/>
                </a:gs>
              </a:gsLst>
              <a:lin ang="0" scaled="1"/>
            </a:gradFill>
            <a:ln w="9525">
              <a:noFill/>
              <a:miter lim="800000"/>
              <a:headEnd/>
              <a:tailEnd/>
            </a:ln>
          </p:spPr>
          <p:txBody>
            <a:bodyPr wrap="none" anchor="ctr"/>
            <a:lstStyle/>
            <a:p>
              <a:endParaRPr lang="en-US"/>
            </a:p>
          </p:txBody>
        </p:sp>
        <p:sp>
          <p:nvSpPr>
            <p:cNvPr id="347" name="Text Box 73"/>
            <p:cNvSpPr txBox="1">
              <a:spLocks noChangeArrowheads="1"/>
            </p:cNvSpPr>
            <p:nvPr/>
          </p:nvSpPr>
          <p:spPr bwMode="auto">
            <a:xfrm>
              <a:off x="3186" y="1207"/>
              <a:ext cx="977" cy="442"/>
            </a:xfrm>
            <a:prstGeom prst="rect">
              <a:avLst/>
            </a:prstGeom>
            <a:noFill/>
            <a:ln w="9525">
              <a:noFill/>
              <a:miter lim="800000"/>
              <a:headEnd/>
              <a:tailEnd/>
            </a:ln>
          </p:spPr>
          <p:txBody>
            <a:bodyPr wrap="none">
              <a:spAutoFit/>
            </a:bodyPr>
            <a:lstStyle/>
            <a:p>
              <a:r>
                <a:rPr lang="en-US" sz="2000">
                  <a:solidFill>
                    <a:schemeClr val="bg1"/>
                  </a:solidFill>
                </a:rPr>
                <a:t>data</a:t>
              </a:r>
            </a:p>
            <a:p>
              <a:r>
                <a:rPr lang="en-US" sz="2000">
                  <a:solidFill>
                    <a:schemeClr val="bg1"/>
                  </a:solidFill>
                </a:rPr>
                <a:t>organization</a:t>
              </a:r>
            </a:p>
          </p:txBody>
        </p:sp>
      </p:grpSp>
      <p:grpSp>
        <p:nvGrpSpPr>
          <p:cNvPr id="380" name="Group 74"/>
          <p:cNvGrpSpPr>
            <a:grpSpLocks/>
          </p:cNvGrpSpPr>
          <p:nvPr/>
        </p:nvGrpSpPr>
        <p:grpSpPr bwMode="auto">
          <a:xfrm>
            <a:off x="6992938" y="3044825"/>
            <a:ext cx="2149475" cy="1670050"/>
            <a:chOff x="4405" y="1918"/>
            <a:chExt cx="1354" cy="1052"/>
          </a:xfrm>
        </p:grpSpPr>
        <p:grpSp>
          <p:nvGrpSpPr>
            <p:cNvPr id="381" name="Group 75"/>
            <p:cNvGrpSpPr>
              <a:grpSpLocks/>
            </p:cNvGrpSpPr>
            <p:nvPr/>
          </p:nvGrpSpPr>
          <p:grpSpPr bwMode="auto">
            <a:xfrm>
              <a:off x="4405" y="2498"/>
              <a:ext cx="746" cy="472"/>
              <a:chOff x="4136" y="2679"/>
              <a:chExt cx="1191" cy="943"/>
            </a:xfrm>
          </p:grpSpPr>
          <p:sp>
            <p:nvSpPr>
              <p:cNvPr id="384" name="AutoShape 76"/>
              <p:cNvSpPr>
                <a:spLocks noChangeArrowheads="1"/>
              </p:cNvSpPr>
              <p:nvPr/>
            </p:nvSpPr>
            <p:spPr bwMode="auto">
              <a:xfrm>
                <a:off x="4226" y="2955"/>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385" name="AutoShape 77"/>
              <p:cNvSpPr>
                <a:spLocks noChangeArrowheads="1"/>
              </p:cNvSpPr>
              <p:nvPr/>
            </p:nvSpPr>
            <p:spPr bwMode="auto">
              <a:xfrm>
                <a:off x="4307" y="3456"/>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386" name="AutoShape 78"/>
              <p:cNvSpPr>
                <a:spLocks noChangeArrowheads="1"/>
              </p:cNvSpPr>
              <p:nvPr/>
            </p:nvSpPr>
            <p:spPr bwMode="auto">
              <a:xfrm>
                <a:off x="4436" y="3201"/>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387" name="AutoShape 79"/>
              <p:cNvSpPr>
                <a:spLocks noChangeArrowheads="1"/>
              </p:cNvSpPr>
              <p:nvPr/>
            </p:nvSpPr>
            <p:spPr bwMode="auto">
              <a:xfrm>
                <a:off x="4711" y="3456"/>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388" name="AutoShape 80"/>
              <p:cNvSpPr>
                <a:spLocks noChangeArrowheads="1"/>
              </p:cNvSpPr>
              <p:nvPr/>
            </p:nvSpPr>
            <p:spPr bwMode="auto">
              <a:xfrm>
                <a:off x="4889" y="3201"/>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389" name="AutoShape 81"/>
              <p:cNvSpPr>
                <a:spLocks noChangeArrowheads="1"/>
              </p:cNvSpPr>
              <p:nvPr/>
            </p:nvSpPr>
            <p:spPr bwMode="auto">
              <a:xfrm>
                <a:off x="4645" y="3021"/>
                <a:ext cx="162" cy="96"/>
              </a:xfrm>
              <a:prstGeom prst="roundRect">
                <a:avLst>
                  <a:gd name="adj" fmla="val 50000"/>
                </a:avLst>
              </a:prstGeom>
              <a:solidFill>
                <a:schemeClr val="hlink"/>
              </a:solidFill>
              <a:ln w="9525">
                <a:noFill/>
                <a:round/>
                <a:headEnd/>
                <a:tailEnd/>
              </a:ln>
            </p:spPr>
            <p:txBody>
              <a:bodyPr wrap="none" anchor="ctr"/>
              <a:lstStyle/>
              <a:p>
                <a:endParaRPr lang="en-US"/>
              </a:p>
            </p:txBody>
          </p:sp>
          <p:cxnSp>
            <p:nvCxnSpPr>
              <p:cNvPr id="390" name="AutoShape 82"/>
              <p:cNvCxnSpPr>
                <a:cxnSpLocks noChangeShapeType="1"/>
                <a:stCxn id="384" idx="2"/>
                <a:endCxn id="386" idx="0"/>
              </p:cNvCxnSpPr>
              <p:nvPr/>
            </p:nvCxnSpPr>
            <p:spPr bwMode="auto">
              <a:xfrm>
                <a:off x="4307" y="3051"/>
                <a:ext cx="210" cy="150"/>
              </a:xfrm>
              <a:prstGeom prst="straightConnector1">
                <a:avLst/>
              </a:prstGeom>
              <a:noFill/>
              <a:ln w="9525">
                <a:solidFill>
                  <a:schemeClr val="bg1"/>
                </a:solidFill>
                <a:round/>
                <a:headEnd/>
                <a:tailEnd/>
              </a:ln>
            </p:spPr>
          </p:cxnSp>
          <p:cxnSp>
            <p:nvCxnSpPr>
              <p:cNvPr id="391" name="AutoShape 83"/>
              <p:cNvCxnSpPr>
                <a:cxnSpLocks noChangeShapeType="1"/>
                <a:stCxn id="389" idx="2"/>
                <a:endCxn id="386" idx="0"/>
              </p:cNvCxnSpPr>
              <p:nvPr/>
            </p:nvCxnSpPr>
            <p:spPr bwMode="auto">
              <a:xfrm flipH="1">
                <a:off x="4517" y="3117"/>
                <a:ext cx="209" cy="84"/>
              </a:xfrm>
              <a:prstGeom prst="straightConnector1">
                <a:avLst/>
              </a:prstGeom>
              <a:noFill/>
              <a:ln w="9525">
                <a:solidFill>
                  <a:schemeClr val="bg1"/>
                </a:solidFill>
                <a:round/>
                <a:headEnd/>
                <a:tailEnd/>
              </a:ln>
            </p:spPr>
          </p:cxnSp>
          <p:cxnSp>
            <p:nvCxnSpPr>
              <p:cNvPr id="392" name="AutoShape 84"/>
              <p:cNvCxnSpPr>
                <a:cxnSpLocks noChangeShapeType="1"/>
                <a:stCxn id="387" idx="0"/>
                <a:endCxn id="386" idx="2"/>
              </p:cNvCxnSpPr>
              <p:nvPr/>
            </p:nvCxnSpPr>
            <p:spPr bwMode="auto">
              <a:xfrm flipH="1" flipV="1">
                <a:off x="4517" y="3297"/>
                <a:ext cx="275" cy="159"/>
              </a:xfrm>
              <a:prstGeom prst="straightConnector1">
                <a:avLst/>
              </a:prstGeom>
              <a:noFill/>
              <a:ln w="9525">
                <a:solidFill>
                  <a:schemeClr val="bg1"/>
                </a:solidFill>
                <a:round/>
                <a:headEnd/>
                <a:tailEnd/>
              </a:ln>
            </p:spPr>
          </p:cxnSp>
          <p:cxnSp>
            <p:nvCxnSpPr>
              <p:cNvPr id="393" name="AutoShape 85"/>
              <p:cNvCxnSpPr>
                <a:cxnSpLocks noChangeShapeType="1"/>
                <a:stCxn id="385" idx="0"/>
                <a:endCxn id="384" idx="2"/>
              </p:cNvCxnSpPr>
              <p:nvPr/>
            </p:nvCxnSpPr>
            <p:spPr bwMode="auto">
              <a:xfrm flipH="1" flipV="1">
                <a:off x="4307" y="3051"/>
                <a:ext cx="81" cy="405"/>
              </a:xfrm>
              <a:prstGeom prst="straightConnector1">
                <a:avLst/>
              </a:prstGeom>
              <a:noFill/>
              <a:ln w="9525">
                <a:solidFill>
                  <a:schemeClr val="bg1"/>
                </a:solidFill>
                <a:round/>
                <a:headEnd/>
                <a:tailEnd/>
              </a:ln>
            </p:spPr>
          </p:cxnSp>
          <p:cxnSp>
            <p:nvCxnSpPr>
              <p:cNvPr id="394" name="AutoShape 86"/>
              <p:cNvCxnSpPr>
                <a:cxnSpLocks noChangeShapeType="1"/>
                <a:stCxn id="387" idx="0"/>
                <a:endCxn id="389" idx="2"/>
              </p:cNvCxnSpPr>
              <p:nvPr/>
            </p:nvCxnSpPr>
            <p:spPr bwMode="auto">
              <a:xfrm flipH="1" flipV="1">
                <a:off x="4726" y="3117"/>
                <a:ext cx="66" cy="339"/>
              </a:xfrm>
              <a:prstGeom prst="straightConnector1">
                <a:avLst/>
              </a:prstGeom>
              <a:noFill/>
              <a:ln w="9525">
                <a:solidFill>
                  <a:schemeClr val="bg1"/>
                </a:solidFill>
                <a:round/>
                <a:headEnd/>
                <a:tailEnd/>
              </a:ln>
            </p:spPr>
          </p:cxnSp>
          <p:cxnSp>
            <p:nvCxnSpPr>
              <p:cNvPr id="395" name="AutoShape 87"/>
              <p:cNvCxnSpPr>
                <a:cxnSpLocks noChangeShapeType="1"/>
                <a:stCxn id="388" idx="0"/>
                <a:endCxn id="389" idx="3"/>
              </p:cNvCxnSpPr>
              <p:nvPr/>
            </p:nvCxnSpPr>
            <p:spPr bwMode="auto">
              <a:xfrm flipH="1" flipV="1">
                <a:off x="4807" y="3069"/>
                <a:ext cx="163" cy="132"/>
              </a:xfrm>
              <a:prstGeom prst="straightConnector1">
                <a:avLst/>
              </a:prstGeom>
              <a:noFill/>
              <a:ln w="9525">
                <a:solidFill>
                  <a:schemeClr val="bg1"/>
                </a:solidFill>
                <a:round/>
                <a:headEnd/>
                <a:tailEnd/>
              </a:ln>
            </p:spPr>
          </p:cxnSp>
          <p:sp>
            <p:nvSpPr>
              <p:cNvPr id="396" name="AutoShape 88"/>
              <p:cNvSpPr>
                <a:spLocks noChangeArrowheads="1"/>
              </p:cNvSpPr>
              <p:nvPr/>
            </p:nvSpPr>
            <p:spPr bwMode="auto">
              <a:xfrm>
                <a:off x="4136" y="2679"/>
                <a:ext cx="1191" cy="943"/>
              </a:xfrm>
              <a:prstGeom prst="cube">
                <a:avLst>
                  <a:gd name="adj" fmla="val 25000"/>
                </a:avLst>
              </a:prstGeom>
              <a:noFill/>
              <a:ln w="9525">
                <a:solidFill>
                  <a:schemeClr val="bg1"/>
                </a:solidFill>
                <a:miter lim="800000"/>
                <a:headEnd/>
                <a:tailEnd/>
              </a:ln>
            </p:spPr>
            <p:txBody>
              <a:bodyPr wrap="none" anchor="ctr"/>
              <a:lstStyle/>
              <a:p>
                <a:endParaRPr lang="en-US"/>
              </a:p>
            </p:txBody>
          </p:sp>
        </p:grpSp>
        <p:sp>
          <p:nvSpPr>
            <p:cNvPr id="382" name="AutoShape 89"/>
            <p:cNvSpPr>
              <a:spLocks noChangeArrowheads="1"/>
            </p:cNvSpPr>
            <p:nvPr/>
          </p:nvSpPr>
          <p:spPr bwMode="auto">
            <a:xfrm rot="5400000">
              <a:off x="4499" y="2087"/>
              <a:ext cx="455" cy="311"/>
            </a:xfrm>
            <a:prstGeom prst="rightArrow">
              <a:avLst>
                <a:gd name="adj1" fmla="val 50000"/>
                <a:gd name="adj2" fmla="val 36576"/>
              </a:avLst>
            </a:prstGeom>
            <a:gradFill rotWithShape="1">
              <a:gsLst>
                <a:gs pos="0">
                  <a:srgbClr val="FF3300"/>
                </a:gs>
                <a:gs pos="100000">
                  <a:schemeClr val="hlink"/>
                </a:gs>
              </a:gsLst>
              <a:lin ang="0" scaled="1"/>
            </a:gradFill>
            <a:ln w="9525">
              <a:noFill/>
              <a:miter lim="800000"/>
              <a:headEnd/>
              <a:tailEnd/>
            </a:ln>
          </p:spPr>
          <p:txBody>
            <a:bodyPr wrap="none" anchor="ctr"/>
            <a:lstStyle/>
            <a:p>
              <a:endParaRPr lang="en-US"/>
            </a:p>
          </p:txBody>
        </p:sp>
        <p:sp>
          <p:nvSpPr>
            <p:cNvPr id="383" name="Text Box 90"/>
            <p:cNvSpPr txBox="1">
              <a:spLocks noChangeArrowheads="1"/>
            </p:cNvSpPr>
            <p:nvPr/>
          </p:nvSpPr>
          <p:spPr bwMode="auto">
            <a:xfrm>
              <a:off x="4770" y="1918"/>
              <a:ext cx="989" cy="442"/>
            </a:xfrm>
            <a:prstGeom prst="rect">
              <a:avLst/>
            </a:prstGeom>
            <a:noFill/>
            <a:ln w="9525">
              <a:noFill/>
              <a:miter lim="800000"/>
              <a:headEnd/>
              <a:tailEnd/>
            </a:ln>
          </p:spPr>
          <p:txBody>
            <a:bodyPr>
              <a:spAutoFit/>
            </a:bodyPr>
            <a:lstStyle/>
            <a:p>
              <a:r>
                <a:rPr lang="en-US" sz="2000">
                  <a:solidFill>
                    <a:schemeClr val="bg1"/>
                  </a:solidFill>
                </a:rPr>
                <a:t>model development</a:t>
              </a:r>
            </a:p>
          </p:txBody>
        </p:sp>
      </p:grpSp>
      <p:grpSp>
        <p:nvGrpSpPr>
          <p:cNvPr id="397" name="Group 91"/>
          <p:cNvGrpSpPr>
            <a:grpSpLocks/>
          </p:cNvGrpSpPr>
          <p:nvPr/>
        </p:nvGrpSpPr>
        <p:grpSpPr bwMode="auto">
          <a:xfrm>
            <a:off x="6661150" y="4738688"/>
            <a:ext cx="2482850" cy="2098675"/>
            <a:chOff x="4196" y="2985"/>
            <a:chExt cx="1564" cy="1322"/>
          </a:xfrm>
        </p:grpSpPr>
        <p:grpSp>
          <p:nvGrpSpPr>
            <p:cNvPr id="398" name="Group 92"/>
            <p:cNvGrpSpPr>
              <a:grpSpLocks/>
            </p:cNvGrpSpPr>
            <p:nvPr/>
          </p:nvGrpSpPr>
          <p:grpSpPr bwMode="auto">
            <a:xfrm>
              <a:off x="4739" y="3600"/>
              <a:ext cx="464" cy="406"/>
              <a:chOff x="2745" y="3092"/>
              <a:chExt cx="464" cy="406"/>
            </a:xfrm>
          </p:grpSpPr>
          <p:sp>
            <p:nvSpPr>
              <p:cNvPr id="559" name="AutoShape 93"/>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560" name="AutoShape 94"/>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561" name="AutoShape 95"/>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562" name="AutoShape 96"/>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563" name="AutoShape 97"/>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564" name="AutoShape 98"/>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565" name="AutoShape 99"/>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566" name="AutoShape 100"/>
              <p:cNvCxnSpPr>
                <a:cxnSpLocks noChangeShapeType="1"/>
                <a:stCxn id="560" idx="2"/>
                <a:endCxn id="562" idx="0"/>
              </p:cNvCxnSpPr>
              <p:nvPr/>
            </p:nvCxnSpPr>
            <p:spPr bwMode="auto">
              <a:xfrm>
                <a:off x="2838" y="3214"/>
                <a:ext cx="75" cy="23"/>
              </a:xfrm>
              <a:prstGeom prst="straightConnector1">
                <a:avLst/>
              </a:prstGeom>
              <a:noFill/>
              <a:ln w="9525">
                <a:solidFill>
                  <a:schemeClr val="bg1"/>
                </a:solidFill>
                <a:round/>
                <a:headEnd/>
                <a:tailEnd/>
              </a:ln>
            </p:spPr>
          </p:cxnSp>
          <p:cxnSp>
            <p:nvCxnSpPr>
              <p:cNvPr id="567" name="AutoShape 101"/>
              <p:cNvCxnSpPr>
                <a:cxnSpLocks noChangeShapeType="1"/>
                <a:stCxn id="565" idx="2"/>
                <a:endCxn id="562"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568" name="AutoShape 102"/>
              <p:cNvCxnSpPr>
                <a:cxnSpLocks noChangeShapeType="1"/>
                <a:stCxn id="563" idx="0"/>
                <a:endCxn id="562"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569" name="AutoShape 103"/>
              <p:cNvCxnSpPr>
                <a:cxnSpLocks noChangeShapeType="1"/>
                <a:stCxn id="561" idx="0"/>
                <a:endCxn id="560"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570" name="AutoShape 104"/>
              <p:cNvCxnSpPr>
                <a:cxnSpLocks noChangeShapeType="1"/>
                <a:stCxn id="563" idx="0"/>
                <a:endCxn id="565"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571" name="AutoShape 105"/>
              <p:cNvCxnSpPr>
                <a:cxnSpLocks noChangeShapeType="1"/>
                <a:stCxn id="564" idx="0"/>
                <a:endCxn id="565" idx="3"/>
              </p:cNvCxnSpPr>
              <p:nvPr/>
            </p:nvCxnSpPr>
            <p:spPr bwMode="auto">
              <a:xfrm flipV="1">
                <a:off x="3058" y="3180"/>
                <a:ext cx="0" cy="115"/>
              </a:xfrm>
              <a:prstGeom prst="straightConnector1">
                <a:avLst/>
              </a:prstGeom>
              <a:noFill/>
              <a:ln w="9525">
                <a:solidFill>
                  <a:schemeClr val="bg1"/>
                </a:solidFill>
                <a:round/>
                <a:headEnd/>
                <a:tailEnd/>
              </a:ln>
            </p:spPr>
          </p:cxnSp>
          <p:sp>
            <p:nvSpPr>
              <p:cNvPr id="572" name="AutoShape 106"/>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573" name="AutoShape 107"/>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574" name="AutoShape 108"/>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575" name="AutoShape 109"/>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576" name="AutoShape 110"/>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577" name="AutoShape 111"/>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578" name="AutoShape 112"/>
              <p:cNvCxnSpPr>
                <a:cxnSpLocks noChangeShapeType="1"/>
                <a:stCxn id="572" idx="2"/>
                <a:endCxn id="574"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579" name="AutoShape 113"/>
              <p:cNvCxnSpPr>
                <a:cxnSpLocks noChangeShapeType="1"/>
                <a:stCxn id="577" idx="2"/>
                <a:endCxn id="574"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580" name="AutoShape 114"/>
              <p:cNvCxnSpPr>
                <a:cxnSpLocks noChangeShapeType="1"/>
                <a:stCxn id="575" idx="0"/>
                <a:endCxn id="574"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581" name="AutoShape 115"/>
              <p:cNvCxnSpPr>
                <a:cxnSpLocks noChangeShapeType="1"/>
                <a:stCxn id="573" idx="0"/>
                <a:endCxn id="572"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582" name="AutoShape 116"/>
              <p:cNvCxnSpPr>
                <a:cxnSpLocks noChangeShapeType="1"/>
                <a:stCxn id="575" idx="0"/>
                <a:endCxn id="577"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583" name="AutoShape 117"/>
              <p:cNvCxnSpPr>
                <a:cxnSpLocks noChangeShapeType="1"/>
                <a:stCxn id="576" idx="0"/>
                <a:endCxn id="577"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399" name="Group 118"/>
            <p:cNvGrpSpPr>
              <a:grpSpLocks/>
            </p:cNvGrpSpPr>
            <p:nvPr/>
          </p:nvGrpSpPr>
          <p:grpSpPr bwMode="auto">
            <a:xfrm>
              <a:off x="4410" y="3522"/>
              <a:ext cx="464" cy="406"/>
              <a:chOff x="2745" y="3092"/>
              <a:chExt cx="464" cy="406"/>
            </a:xfrm>
          </p:grpSpPr>
          <p:sp>
            <p:nvSpPr>
              <p:cNvPr id="534" name="AutoShape 119"/>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535" name="AutoShape 120"/>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536" name="AutoShape 121"/>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537" name="AutoShape 122"/>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538" name="AutoShape 123"/>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539" name="AutoShape 124"/>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540" name="AutoShape 125"/>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541" name="AutoShape 126"/>
              <p:cNvCxnSpPr>
                <a:cxnSpLocks noChangeShapeType="1"/>
                <a:stCxn id="535" idx="2"/>
                <a:endCxn id="537" idx="0"/>
              </p:cNvCxnSpPr>
              <p:nvPr/>
            </p:nvCxnSpPr>
            <p:spPr bwMode="auto">
              <a:xfrm>
                <a:off x="2838" y="3214"/>
                <a:ext cx="75" cy="23"/>
              </a:xfrm>
              <a:prstGeom prst="straightConnector1">
                <a:avLst/>
              </a:prstGeom>
              <a:noFill/>
              <a:ln w="9525">
                <a:solidFill>
                  <a:schemeClr val="bg1"/>
                </a:solidFill>
                <a:round/>
                <a:headEnd/>
                <a:tailEnd/>
              </a:ln>
            </p:spPr>
          </p:cxnSp>
          <p:cxnSp>
            <p:nvCxnSpPr>
              <p:cNvPr id="542" name="AutoShape 127"/>
              <p:cNvCxnSpPr>
                <a:cxnSpLocks noChangeShapeType="1"/>
                <a:stCxn id="540" idx="2"/>
                <a:endCxn id="537"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543" name="AutoShape 128"/>
              <p:cNvCxnSpPr>
                <a:cxnSpLocks noChangeShapeType="1"/>
                <a:stCxn id="538" idx="0"/>
                <a:endCxn id="537"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544" name="AutoShape 129"/>
              <p:cNvCxnSpPr>
                <a:cxnSpLocks noChangeShapeType="1"/>
                <a:stCxn id="536" idx="0"/>
                <a:endCxn id="535"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545" name="AutoShape 130"/>
              <p:cNvCxnSpPr>
                <a:cxnSpLocks noChangeShapeType="1"/>
                <a:stCxn id="538" idx="0"/>
                <a:endCxn id="540"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546" name="AutoShape 131"/>
              <p:cNvCxnSpPr>
                <a:cxnSpLocks noChangeShapeType="1"/>
                <a:stCxn id="539" idx="0"/>
                <a:endCxn id="540" idx="3"/>
              </p:cNvCxnSpPr>
              <p:nvPr/>
            </p:nvCxnSpPr>
            <p:spPr bwMode="auto">
              <a:xfrm flipV="1">
                <a:off x="3058" y="3180"/>
                <a:ext cx="0" cy="115"/>
              </a:xfrm>
              <a:prstGeom prst="straightConnector1">
                <a:avLst/>
              </a:prstGeom>
              <a:noFill/>
              <a:ln w="9525">
                <a:solidFill>
                  <a:schemeClr val="bg1"/>
                </a:solidFill>
                <a:round/>
                <a:headEnd/>
                <a:tailEnd/>
              </a:ln>
            </p:spPr>
          </p:cxnSp>
          <p:sp>
            <p:nvSpPr>
              <p:cNvPr id="547" name="AutoShape 132"/>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548" name="AutoShape 133"/>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549" name="AutoShape 134"/>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550" name="AutoShape 135"/>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551" name="AutoShape 136"/>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552" name="AutoShape 137"/>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553" name="AutoShape 138"/>
              <p:cNvCxnSpPr>
                <a:cxnSpLocks noChangeShapeType="1"/>
                <a:stCxn id="547" idx="2"/>
                <a:endCxn id="549"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554" name="AutoShape 139"/>
              <p:cNvCxnSpPr>
                <a:cxnSpLocks noChangeShapeType="1"/>
                <a:stCxn id="552" idx="2"/>
                <a:endCxn id="549"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555" name="AutoShape 140"/>
              <p:cNvCxnSpPr>
                <a:cxnSpLocks noChangeShapeType="1"/>
                <a:stCxn id="550" idx="0"/>
                <a:endCxn id="549"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556" name="AutoShape 141"/>
              <p:cNvCxnSpPr>
                <a:cxnSpLocks noChangeShapeType="1"/>
                <a:stCxn id="548" idx="0"/>
                <a:endCxn id="547"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557" name="AutoShape 142"/>
              <p:cNvCxnSpPr>
                <a:cxnSpLocks noChangeShapeType="1"/>
                <a:stCxn id="550" idx="0"/>
                <a:endCxn id="552"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558" name="AutoShape 143"/>
              <p:cNvCxnSpPr>
                <a:cxnSpLocks noChangeShapeType="1"/>
                <a:stCxn id="551" idx="0"/>
                <a:endCxn id="552"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400" name="Group 144"/>
            <p:cNvGrpSpPr>
              <a:grpSpLocks/>
            </p:cNvGrpSpPr>
            <p:nvPr/>
          </p:nvGrpSpPr>
          <p:grpSpPr bwMode="auto">
            <a:xfrm>
              <a:off x="4507" y="3619"/>
              <a:ext cx="464" cy="387"/>
              <a:chOff x="2745" y="3092"/>
              <a:chExt cx="464" cy="406"/>
            </a:xfrm>
          </p:grpSpPr>
          <p:sp>
            <p:nvSpPr>
              <p:cNvPr id="509" name="AutoShape 145"/>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510" name="AutoShape 146"/>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511" name="AutoShape 147"/>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512" name="AutoShape 148"/>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513" name="AutoShape 149"/>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514" name="AutoShape 150"/>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515" name="AutoShape 151"/>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516" name="AutoShape 152"/>
              <p:cNvCxnSpPr>
                <a:cxnSpLocks noChangeShapeType="1"/>
                <a:stCxn id="510" idx="2"/>
                <a:endCxn id="512" idx="0"/>
              </p:cNvCxnSpPr>
              <p:nvPr/>
            </p:nvCxnSpPr>
            <p:spPr bwMode="auto">
              <a:xfrm>
                <a:off x="2838" y="3214"/>
                <a:ext cx="75" cy="23"/>
              </a:xfrm>
              <a:prstGeom prst="straightConnector1">
                <a:avLst/>
              </a:prstGeom>
              <a:noFill/>
              <a:ln w="9525">
                <a:solidFill>
                  <a:schemeClr val="bg1"/>
                </a:solidFill>
                <a:round/>
                <a:headEnd/>
                <a:tailEnd/>
              </a:ln>
            </p:spPr>
          </p:cxnSp>
          <p:cxnSp>
            <p:nvCxnSpPr>
              <p:cNvPr id="517" name="AutoShape 153"/>
              <p:cNvCxnSpPr>
                <a:cxnSpLocks noChangeShapeType="1"/>
                <a:stCxn id="515" idx="2"/>
                <a:endCxn id="512"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518" name="AutoShape 154"/>
              <p:cNvCxnSpPr>
                <a:cxnSpLocks noChangeShapeType="1"/>
                <a:stCxn id="513" idx="0"/>
                <a:endCxn id="512"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519" name="AutoShape 155"/>
              <p:cNvCxnSpPr>
                <a:cxnSpLocks noChangeShapeType="1"/>
                <a:stCxn id="511" idx="0"/>
                <a:endCxn id="510"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520" name="AutoShape 156"/>
              <p:cNvCxnSpPr>
                <a:cxnSpLocks noChangeShapeType="1"/>
                <a:stCxn id="513" idx="0"/>
                <a:endCxn id="515"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521" name="AutoShape 157"/>
              <p:cNvCxnSpPr>
                <a:cxnSpLocks noChangeShapeType="1"/>
                <a:stCxn id="514" idx="0"/>
                <a:endCxn id="515" idx="3"/>
              </p:cNvCxnSpPr>
              <p:nvPr/>
            </p:nvCxnSpPr>
            <p:spPr bwMode="auto">
              <a:xfrm flipV="1">
                <a:off x="3058" y="3180"/>
                <a:ext cx="0" cy="115"/>
              </a:xfrm>
              <a:prstGeom prst="straightConnector1">
                <a:avLst/>
              </a:prstGeom>
              <a:noFill/>
              <a:ln w="9525">
                <a:solidFill>
                  <a:schemeClr val="bg1"/>
                </a:solidFill>
                <a:round/>
                <a:headEnd/>
                <a:tailEnd/>
              </a:ln>
            </p:spPr>
          </p:cxnSp>
          <p:sp>
            <p:nvSpPr>
              <p:cNvPr id="522" name="AutoShape 158"/>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523" name="AutoShape 159"/>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524" name="AutoShape 160"/>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525" name="AutoShape 161"/>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526" name="AutoShape 162"/>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527" name="AutoShape 163"/>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528" name="AutoShape 164"/>
              <p:cNvCxnSpPr>
                <a:cxnSpLocks noChangeShapeType="1"/>
                <a:stCxn id="522" idx="2"/>
                <a:endCxn id="524"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529" name="AutoShape 165"/>
              <p:cNvCxnSpPr>
                <a:cxnSpLocks noChangeShapeType="1"/>
                <a:stCxn id="527" idx="2"/>
                <a:endCxn id="524"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530" name="AutoShape 166"/>
              <p:cNvCxnSpPr>
                <a:cxnSpLocks noChangeShapeType="1"/>
                <a:stCxn id="525" idx="0"/>
                <a:endCxn id="524"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531" name="AutoShape 167"/>
              <p:cNvCxnSpPr>
                <a:cxnSpLocks noChangeShapeType="1"/>
                <a:stCxn id="523" idx="0"/>
                <a:endCxn id="522"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532" name="AutoShape 168"/>
              <p:cNvCxnSpPr>
                <a:cxnSpLocks noChangeShapeType="1"/>
                <a:stCxn id="525" idx="0"/>
                <a:endCxn id="527"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533" name="AutoShape 169"/>
              <p:cNvCxnSpPr>
                <a:cxnSpLocks noChangeShapeType="1"/>
                <a:stCxn id="526" idx="0"/>
                <a:endCxn id="527"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401" name="Group 170"/>
            <p:cNvGrpSpPr>
              <a:grpSpLocks/>
            </p:cNvGrpSpPr>
            <p:nvPr/>
          </p:nvGrpSpPr>
          <p:grpSpPr bwMode="auto">
            <a:xfrm>
              <a:off x="4196" y="3750"/>
              <a:ext cx="464" cy="406"/>
              <a:chOff x="2745" y="3092"/>
              <a:chExt cx="464" cy="406"/>
            </a:xfrm>
          </p:grpSpPr>
          <p:sp>
            <p:nvSpPr>
              <p:cNvPr id="484" name="AutoShape 171"/>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485" name="AutoShape 172"/>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486" name="AutoShape 173"/>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487" name="AutoShape 174"/>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488" name="AutoShape 175"/>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489" name="AutoShape 176"/>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490" name="AutoShape 177"/>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491" name="AutoShape 178"/>
              <p:cNvCxnSpPr>
                <a:cxnSpLocks noChangeShapeType="1"/>
                <a:stCxn id="485" idx="2"/>
                <a:endCxn id="487" idx="0"/>
              </p:cNvCxnSpPr>
              <p:nvPr/>
            </p:nvCxnSpPr>
            <p:spPr bwMode="auto">
              <a:xfrm>
                <a:off x="2838" y="3214"/>
                <a:ext cx="75" cy="23"/>
              </a:xfrm>
              <a:prstGeom prst="straightConnector1">
                <a:avLst/>
              </a:prstGeom>
              <a:noFill/>
              <a:ln w="9525">
                <a:solidFill>
                  <a:schemeClr val="bg1"/>
                </a:solidFill>
                <a:round/>
                <a:headEnd/>
                <a:tailEnd/>
              </a:ln>
            </p:spPr>
          </p:cxnSp>
          <p:cxnSp>
            <p:nvCxnSpPr>
              <p:cNvPr id="492" name="AutoShape 179"/>
              <p:cNvCxnSpPr>
                <a:cxnSpLocks noChangeShapeType="1"/>
                <a:stCxn id="490" idx="2"/>
                <a:endCxn id="487"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493" name="AutoShape 180"/>
              <p:cNvCxnSpPr>
                <a:cxnSpLocks noChangeShapeType="1"/>
                <a:stCxn id="488" idx="0"/>
                <a:endCxn id="487"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494" name="AutoShape 181"/>
              <p:cNvCxnSpPr>
                <a:cxnSpLocks noChangeShapeType="1"/>
                <a:stCxn id="486" idx="0"/>
                <a:endCxn id="485"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495" name="AutoShape 182"/>
              <p:cNvCxnSpPr>
                <a:cxnSpLocks noChangeShapeType="1"/>
                <a:stCxn id="488" idx="0"/>
                <a:endCxn id="490"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496" name="AutoShape 183"/>
              <p:cNvCxnSpPr>
                <a:cxnSpLocks noChangeShapeType="1"/>
                <a:stCxn id="489" idx="0"/>
                <a:endCxn id="490" idx="3"/>
              </p:cNvCxnSpPr>
              <p:nvPr/>
            </p:nvCxnSpPr>
            <p:spPr bwMode="auto">
              <a:xfrm flipV="1">
                <a:off x="3058" y="3180"/>
                <a:ext cx="0" cy="115"/>
              </a:xfrm>
              <a:prstGeom prst="straightConnector1">
                <a:avLst/>
              </a:prstGeom>
              <a:noFill/>
              <a:ln w="9525">
                <a:solidFill>
                  <a:schemeClr val="bg1"/>
                </a:solidFill>
                <a:round/>
                <a:headEnd/>
                <a:tailEnd/>
              </a:ln>
            </p:spPr>
          </p:cxnSp>
          <p:sp>
            <p:nvSpPr>
              <p:cNvPr id="497" name="AutoShape 184"/>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498" name="AutoShape 185"/>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499" name="AutoShape 186"/>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500" name="AutoShape 187"/>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501" name="AutoShape 188"/>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502" name="AutoShape 189"/>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503" name="AutoShape 190"/>
              <p:cNvCxnSpPr>
                <a:cxnSpLocks noChangeShapeType="1"/>
                <a:stCxn id="497" idx="2"/>
                <a:endCxn id="499"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504" name="AutoShape 191"/>
              <p:cNvCxnSpPr>
                <a:cxnSpLocks noChangeShapeType="1"/>
                <a:stCxn id="502" idx="2"/>
                <a:endCxn id="499"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505" name="AutoShape 192"/>
              <p:cNvCxnSpPr>
                <a:cxnSpLocks noChangeShapeType="1"/>
                <a:stCxn id="500" idx="0"/>
                <a:endCxn id="499"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506" name="AutoShape 193"/>
              <p:cNvCxnSpPr>
                <a:cxnSpLocks noChangeShapeType="1"/>
                <a:stCxn id="498" idx="0"/>
                <a:endCxn id="497"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507" name="AutoShape 194"/>
              <p:cNvCxnSpPr>
                <a:cxnSpLocks noChangeShapeType="1"/>
                <a:stCxn id="500" idx="0"/>
                <a:endCxn id="502"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508" name="AutoShape 195"/>
              <p:cNvCxnSpPr>
                <a:cxnSpLocks noChangeShapeType="1"/>
                <a:stCxn id="501" idx="0"/>
                <a:endCxn id="502"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402" name="Group 196"/>
            <p:cNvGrpSpPr>
              <a:grpSpLocks/>
            </p:cNvGrpSpPr>
            <p:nvPr/>
          </p:nvGrpSpPr>
          <p:grpSpPr bwMode="auto">
            <a:xfrm>
              <a:off x="4464" y="3563"/>
              <a:ext cx="464" cy="406"/>
              <a:chOff x="2745" y="3092"/>
              <a:chExt cx="464" cy="406"/>
            </a:xfrm>
          </p:grpSpPr>
          <p:sp>
            <p:nvSpPr>
              <p:cNvPr id="459" name="AutoShape 197"/>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460" name="AutoShape 198"/>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461" name="AutoShape 199"/>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462" name="AutoShape 200"/>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463" name="AutoShape 201"/>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464" name="AutoShape 202"/>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465" name="AutoShape 203"/>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466" name="AutoShape 204"/>
              <p:cNvCxnSpPr>
                <a:cxnSpLocks noChangeShapeType="1"/>
                <a:stCxn id="460" idx="2"/>
                <a:endCxn id="462" idx="0"/>
              </p:cNvCxnSpPr>
              <p:nvPr/>
            </p:nvCxnSpPr>
            <p:spPr bwMode="auto">
              <a:xfrm>
                <a:off x="2838" y="3214"/>
                <a:ext cx="75" cy="23"/>
              </a:xfrm>
              <a:prstGeom prst="straightConnector1">
                <a:avLst/>
              </a:prstGeom>
              <a:noFill/>
              <a:ln w="9525">
                <a:solidFill>
                  <a:schemeClr val="bg1"/>
                </a:solidFill>
                <a:round/>
                <a:headEnd/>
                <a:tailEnd/>
              </a:ln>
            </p:spPr>
          </p:cxnSp>
          <p:cxnSp>
            <p:nvCxnSpPr>
              <p:cNvPr id="467" name="AutoShape 205"/>
              <p:cNvCxnSpPr>
                <a:cxnSpLocks noChangeShapeType="1"/>
                <a:stCxn id="465" idx="2"/>
                <a:endCxn id="462"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468" name="AutoShape 206"/>
              <p:cNvCxnSpPr>
                <a:cxnSpLocks noChangeShapeType="1"/>
                <a:stCxn id="463" idx="0"/>
                <a:endCxn id="462"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469" name="AutoShape 207"/>
              <p:cNvCxnSpPr>
                <a:cxnSpLocks noChangeShapeType="1"/>
                <a:stCxn id="461" idx="0"/>
                <a:endCxn id="460"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470" name="AutoShape 208"/>
              <p:cNvCxnSpPr>
                <a:cxnSpLocks noChangeShapeType="1"/>
                <a:stCxn id="463" idx="0"/>
                <a:endCxn id="465"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471" name="AutoShape 209"/>
              <p:cNvCxnSpPr>
                <a:cxnSpLocks noChangeShapeType="1"/>
                <a:stCxn id="464" idx="0"/>
                <a:endCxn id="465" idx="3"/>
              </p:cNvCxnSpPr>
              <p:nvPr/>
            </p:nvCxnSpPr>
            <p:spPr bwMode="auto">
              <a:xfrm flipV="1">
                <a:off x="3058" y="3180"/>
                <a:ext cx="0" cy="115"/>
              </a:xfrm>
              <a:prstGeom prst="straightConnector1">
                <a:avLst/>
              </a:prstGeom>
              <a:noFill/>
              <a:ln w="9525">
                <a:solidFill>
                  <a:schemeClr val="bg1"/>
                </a:solidFill>
                <a:round/>
                <a:headEnd/>
                <a:tailEnd/>
              </a:ln>
            </p:spPr>
          </p:cxnSp>
          <p:sp>
            <p:nvSpPr>
              <p:cNvPr id="472" name="AutoShape 210"/>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473" name="AutoShape 211"/>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474" name="AutoShape 212"/>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475" name="AutoShape 213"/>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476" name="AutoShape 214"/>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477" name="AutoShape 215"/>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478" name="AutoShape 216"/>
              <p:cNvCxnSpPr>
                <a:cxnSpLocks noChangeShapeType="1"/>
                <a:stCxn id="472" idx="2"/>
                <a:endCxn id="474"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479" name="AutoShape 217"/>
              <p:cNvCxnSpPr>
                <a:cxnSpLocks noChangeShapeType="1"/>
                <a:stCxn id="477" idx="2"/>
                <a:endCxn id="474"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480" name="AutoShape 218"/>
              <p:cNvCxnSpPr>
                <a:cxnSpLocks noChangeShapeType="1"/>
                <a:stCxn id="475" idx="0"/>
                <a:endCxn id="474"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481" name="AutoShape 219"/>
              <p:cNvCxnSpPr>
                <a:cxnSpLocks noChangeShapeType="1"/>
                <a:stCxn id="473" idx="0"/>
                <a:endCxn id="472"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482" name="AutoShape 220"/>
              <p:cNvCxnSpPr>
                <a:cxnSpLocks noChangeShapeType="1"/>
                <a:stCxn id="475" idx="0"/>
                <a:endCxn id="477"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483" name="AutoShape 221"/>
              <p:cNvCxnSpPr>
                <a:cxnSpLocks noChangeShapeType="1"/>
                <a:stCxn id="476" idx="0"/>
                <a:endCxn id="477"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403" name="Group 222"/>
            <p:cNvGrpSpPr>
              <a:grpSpLocks/>
            </p:cNvGrpSpPr>
            <p:nvPr/>
          </p:nvGrpSpPr>
          <p:grpSpPr bwMode="auto">
            <a:xfrm>
              <a:off x="4761" y="3768"/>
              <a:ext cx="464" cy="406"/>
              <a:chOff x="2745" y="3092"/>
              <a:chExt cx="464" cy="406"/>
            </a:xfrm>
          </p:grpSpPr>
          <p:sp>
            <p:nvSpPr>
              <p:cNvPr id="434" name="AutoShape 223"/>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435" name="AutoShape 224"/>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436" name="AutoShape 225"/>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437" name="AutoShape 226"/>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438" name="AutoShape 227"/>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439" name="AutoShape 228"/>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440" name="AutoShape 229"/>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441" name="AutoShape 230"/>
              <p:cNvCxnSpPr>
                <a:cxnSpLocks noChangeShapeType="1"/>
                <a:stCxn id="435" idx="2"/>
                <a:endCxn id="437" idx="0"/>
              </p:cNvCxnSpPr>
              <p:nvPr/>
            </p:nvCxnSpPr>
            <p:spPr bwMode="auto">
              <a:xfrm>
                <a:off x="2838" y="3214"/>
                <a:ext cx="75" cy="23"/>
              </a:xfrm>
              <a:prstGeom prst="straightConnector1">
                <a:avLst/>
              </a:prstGeom>
              <a:noFill/>
              <a:ln w="9525">
                <a:solidFill>
                  <a:schemeClr val="bg1"/>
                </a:solidFill>
                <a:round/>
                <a:headEnd/>
                <a:tailEnd/>
              </a:ln>
            </p:spPr>
          </p:cxnSp>
          <p:cxnSp>
            <p:nvCxnSpPr>
              <p:cNvPr id="442" name="AutoShape 231"/>
              <p:cNvCxnSpPr>
                <a:cxnSpLocks noChangeShapeType="1"/>
                <a:stCxn id="440" idx="2"/>
                <a:endCxn id="437"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443" name="AutoShape 232"/>
              <p:cNvCxnSpPr>
                <a:cxnSpLocks noChangeShapeType="1"/>
                <a:stCxn id="438" idx="0"/>
                <a:endCxn id="437"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444" name="AutoShape 233"/>
              <p:cNvCxnSpPr>
                <a:cxnSpLocks noChangeShapeType="1"/>
                <a:stCxn id="436" idx="0"/>
                <a:endCxn id="435"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445" name="AutoShape 234"/>
              <p:cNvCxnSpPr>
                <a:cxnSpLocks noChangeShapeType="1"/>
                <a:stCxn id="438" idx="0"/>
                <a:endCxn id="440"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446" name="AutoShape 235"/>
              <p:cNvCxnSpPr>
                <a:cxnSpLocks noChangeShapeType="1"/>
                <a:stCxn id="439" idx="0"/>
                <a:endCxn id="440" idx="3"/>
              </p:cNvCxnSpPr>
              <p:nvPr/>
            </p:nvCxnSpPr>
            <p:spPr bwMode="auto">
              <a:xfrm flipV="1">
                <a:off x="3058" y="3180"/>
                <a:ext cx="0" cy="115"/>
              </a:xfrm>
              <a:prstGeom prst="straightConnector1">
                <a:avLst/>
              </a:prstGeom>
              <a:noFill/>
              <a:ln w="9525">
                <a:solidFill>
                  <a:schemeClr val="bg1"/>
                </a:solidFill>
                <a:round/>
                <a:headEnd/>
                <a:tailEnd/>
              </a:ln>
            </p:spPr>
          </p:cxnSp>
          <p:sp>
            <p:nvSpPr>
              <p:cNvPr id="447" name="AutoShape 236"/>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448" name="AutoShape 237"/>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449" name="AutoShape 238"/>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450" name="AutoShape 239"/>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451" name="AutoShape 240"/>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452" name="AutoShape 241"/>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453" name="AutoShape 242"/>
              <p:cNvCxnSpPr>
                <a:cxnSpLocks noChangeShapeType="1"/>
                <a:stCxn id="447" idx="2"/>
                <a:endCxn id="449"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454" name="AutoShape 243"/>
              <p:cNvCxnSpPr>
                <a:cxnSpLocks noChangeShapeType="1"/>
                <a:stCxn id="452" idx="2"/>
                <a:endCxn id="449"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455" name="AutoShape 244"/>
              <p:cNvCxnSpPr>
                <a:cxnSpLocks noChangeShapeType="1"/>
                <a:stCxn id="450" idx="0"/>
                <a:endCxn id="449"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456" name="AutoShape 245"/>
              <p:cNvCxnSpPr>
                <a:cxnSpLocks noChangeShapeType="1"/>
                <a:stCxn id="448" idx="0"/>
                <a:endCxn id="447"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457" name="AutoShape 246"/>
              <p:cNvCxnSpPr>
                <a:cxnSpLocks noChangeShapeType="1"/>
                <a:stCxn id="450" idx="0"/>
                <a:endCxn id="452"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458" name="AutoShape 247"/>
              <p:cNvCxnSpPr>
                <a:cxnSpLocks noChangeShapeType="1"/>
                <a:stCxn id="451" idx="0"/>
                <a:endCxn id="452"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404" name="Group 248"/>
            <p:cNvGrpSpPr>
              <a:grpSpLocks/>
            </p:cNvGrpSpPr>
            <p:nvPr/>
          </p:nvGrpSpPr>
          <p:grpSpPr bwMode="auto">
            <a:xfrm>
              <a:off x="4475" y="3901"/>
              <a:ext cx="464" cy="406"/>
              <a:chOff x="2745" y="3092"/>
              <a:chExt cx="464" cy="406"/>
            </a:xfrm>
          </p:grpSpPr>
          <p:sp>
            <p:nvSpPr>
              <p:cNvPr id="409" name="AutoShape 249"/>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410" name="AutoShape 250"/>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411" name="AutoShape 251"/>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412" name="AutoShape 252"/>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413" name="AutoShape 253"/>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414" name="AutoShape 254"/>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415" name="AutoShape 255"/>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416" name="AutoShape 256"/>
              <p:cNvCxnSpPr>
                <a:cxnSpLocks noChangeShapeType="1"/>
                <a:stCxn id="410" idx="2"/>
                <a:endCxn id="412" idx="0"/>
              </p:cNvCxnSpPr>
              <p:nvPr/>
            </p:nvCxnSpPr>
            <p:spPr bwMode="auto">
              <a:xfrm>
                <a:off x="2838" y="3214"/>
                <a:ext cx="75" cy="23"/>
              </a:xfrm>
              <a:prstGeom prst="straightConnector1">
                <a:avLst/>
              </a:prstGeom>
              <a:noFill/>
              <a:ln w="9525">
                <a:solidFill>
                  <a:schemeClr val="bg1"/>
                </a:solidFill>
                <a:round/>
                <a:headEnd/>
                <a:tailEnd/>
              </a:ln>
            </p:spPr>
          </p:cxnSp>
          <p:cxnSp>
            <p:nvCxnSpPr>
              <p:cNvPr id="417" name="AutoShape 257"/>
              <p:cNvCxnSpPr>
                <a:cxnSpLocks noChangeShapeType="1"/>
                <a:stCxn id="415" idx="2"/>
                <a:endCxn id="412"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418" name="AutoShape 258"/>
              <p:cNvCxnSpPr>
                <a:cxnSpLocks noChangeShapeType="1"/>
                <a:stCxn id="413" idx="0"/>
                <a:endCxn id="412"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419" name="AutoShape 259"/>
              <p:cNvCxnSpPr>
                <a:cxnSpLocks noChangeShapeType="1"/>
                <a:stCxn id="411" idx="0"/>
                <a:endCxn id="410"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420" name="AutoShape 260"/>
              <p:cNvCxnSpPr>
                <a:cxnSpLocks noChangeShapeType="1"/>
                <a:stCxn id="413" idx="0"/>
                <a:endCxn id="415"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421" name="AutoShape 261"/>
              <p:cNvCxnSpPr>
                <a:cxnSpLocks noChangeShapeType="1"/>
                <a:stCxn id="414" idx="0"/>
                <a:endCxn id="415" idx="3"/>
              </p:cNvCxnSpPr>
              <p:nvPr/>
            </p:nvCxnSpPr>
            <p:spPr bwMode="auto">
              <a:xfrm flipV="1">
                <a:off x="3058" y="3180"/>
                <a:ext cx="0" cy="115"/>
              </a:xfrm>
              <a:prstGeom prst="straightConnector1">
                <a:avLst/>
              </a:prstGeom>
              <a:noFill/>
              <a:ln w="9525">
                <a:solidFill>
                  <a:schemeClr val="bg1"/>
                </a:solidFill>
                <a:round/>
                <a:headEnd/>
                <a:tailEnd/>
              </a:ln>
            </p:spPr>
          </p:cxnSp>
          <p:sp>
            <p:nvSpPr>
              <p:cNvPr id="422" name="AutoShape 262"/>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423" name="AutoShape 263"/>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424" name="AutoShape 264"/>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425" name="AutoShape 265"/>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426" name="AutoShape 266"/>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427" name="AutoShape 267"/>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428" name="AutoShape 268"/>
              <p:cNvCxnSpPr>
                <a:cxnSpLocks noChangeShapeType="1"/>
                <a:stCxn id="422" idx="2"/>
                <a:endCxn id="424"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429" name="AutoShape 269"/>
              <p:cNvCxnSpPr>
                <a:cxnSpLocks noChangeShapeType="1"/>
                <a:stCxn id="427" idx="2"/>
                <a:endCxn id="424"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430" name="AutoShape 270"/>
              <p:cNvCxnSpPr>
                <a:cxnSpLocks noChangeShapeType="1"/>
                <a:stCxn id="425" idx="0"/>
                <a:endCxn id="424"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431" name="AutoShape 271"/>
              <p:cNvCxnSpPr>
                <a:cxnSpLocks noChangeShapeType="1"/>
                <a:stCxn id="423" idx="0"/>
                <a:endCxn id="422"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432" name="AutoShape 272"/>
              <p:cNvCxnSpPr>
                <a:cxnSpLocks noChangeShapeType="1"/>
                <a:stCxn id="425" idx="0"/>
                <a:endCxn id="427"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433" name="AutoShape 273"/>
              <p:cNvCxnSpPr>
                <a:cxnSpLocks noChangeShapeType="1"/>
                <a:stCxn id="426" idx="0"/>
                <a:endCxn id="427" idx="3"/>
              </p:cNvCxnSpPr>
              <p:nvPr/>
            </p:nvCxnSpPr>
            <p:spPr bwMode="auto">
              <a:xfrm flipV="1">
                <a:off x="3128" y="3235"/>
                <a:ext cx="0" cy="103"/>
              </a:xfrm>
              <a:prstGeom prst="straightConnector1">
                <a:avLst/>
              </a:prstGeom>
              <a:noFill/>
              <a:ln w="9525">
                <a:solidFill>
                  <a:schemeClr val="bg1"/>
                </a:solidFill>
                <a:round/>
                <a:headEnd/>
                <a:tailEnd/>
              </a:ln>
            </p:spPr>
          </p:cxnSp>
        </p:grpSp>
        <p:sp>
          <p:nvSpPr>
            <p:cNvPr id="405" name="AutoShape 274"/>
            <p:cNvSpPr>
              <a:spLocks noChangeArrowheads="1"/>
            </p:cNvSpPr>
            <p:nvPr/>
          </p:nvSpPr>
          <p:spPr bwMode="auto">
            <a:xfrm rot="5400000">
              <a:off x="4872" y="3086"/>
              <a:ext cx="462" cy="311"/>
            </a:xfrm>
            <a:prstGeom prst="rightArrow">
              <a:avLst>
                <a:gd name="adj1" fmla="val 50000"/>
                <a:gd name="adj2" fmla="val 37138"/>
              </a:avLst>
            </a:prstGeom>
            <a:gradFill rotWithShape="1">
              <a:gsLst>
                <a:gs pos="0">
                  <a:schemeClr val="hlink"/>
                </a:gs>
                <a:gs pos="100000">
                  <a:srgbClr val="FFFF99"/>
                </a:gs>
              </a:gsLst>
              <a:lin ang="0" scaled="1"/>
            </a:gradFill>
            <a:ln w="9525">
              <a:noFill/>
              <a:miter lim="800000"/>
              <a:headEnd/>
              <a:tailEnd/>
            </a:ln>
          </p:spPr>
          <p:txBody>
            <a:bodyPr wrap="none" anchor="ctr"/>
            <a:lstStyle/>
            <a:p>
              <a:r>
                <a:rPr lang="en-US" sz="2000"/>
                <a:t>use</a:t>
              </a:r>
            </a:p>
          </p:txBody>
        </p:sp>
        <p:sp>
          <p:nvSpPr>
            <p:cNvPr id="406" name="AutoShape 275"/>
            <p:cNvSpPr>
              <a:spLocks noChangeArrowheads="1"/>
            </p:cNvSpPr>
            <p:nvPr/>
          </p:nvSpPr>
          <p:spPr bwMode="auto">
            <a:xfrm rot="-5400000">
              <a:off x="4258" y="3060"/>
              <a:ext cx="462" cy="311"/>
            </a:xfrm>
            <a:prstGeom prst="rightArrow">
              <a:avLst>
                <a:gd name="adj1" fmla="val 50000"/>
                <a:gd name="adj2" fmla="val 37138"/>
              </a:avLst>
            </a:prstGeom>
            <a:gradFill rotWithShape="1">
              <a:gsLst>
                <a:gs pos="0">
                  <a:srgbClr val="FFFF99"/>
                </a:gs>
                <a:gs pos="100000">
                  <a:schemeClr val="hlink"/>
                </a:gs>
              </a:gsLst>
              <a:lin ang="0" scaled="1"/>
            </a:gradFill>
            <a:ln w="9525">
              <a:noFill/>
              <a:miter lim="800000"/>
              <a:headEnd/>
              <a:tailEnd/>
            </a:ln>
          </p:spPr>
          <p:txBody>
            <a:bodyPr rot="10800000" wrap="none" anchor="ctr"/>
            <a:lstStyle/>
            <a:p>
              <a:r>
                <a:rPr lang="en-US" sz="2000"/>
                <a:t>add</a:t>
              </a:r>
            </a:p>
          </p:txBody>
        </p:sp>
        <p:sp>
          <p:nvSpPr>
            <p:cNvPr id="407" name="Text Box 276"/>
            <p:cNvSpPr txBox="1">
              <a:spLocks noChangeArrowheads="1"/>
            </p:cNvSpPr>
            <p:nvPr/>
          </p:nvSpPr>
          <p:spPr bwMode="auto">
            <a:xfrm>
              <a:off x="5156" y="3413"/>
              <a:ext cx="604" cy="404"/>
            </a:xfrm>
            <a:prstGeom prst="rect">
              <a:avLst/>
            </a:prstGeom>
            <a:noFill/>
            <a:ln w="9525">
              <a:noFill/>
              <a:miter lim="800000"/>
              <a:headEnd/>
              <a:tailEnd/>
            </a:ln>
          </p:spPr>
          <p:txBody>
            <a:bodyPr wrap="none">
              <a:spAutoFit/>
            </a:bodyPr>
            <a:lstStyle/>
            <a:p>
              <a:r>
                <a:rPr lang="en-US" sz="1800">
                  <a:solidFill>
                    <a:srgbClr val="FFFF99"/>
                  </a:solidFill>
                </a:rPr>
                <a:t>Generic</a:t>
              </a:r>
            </a:p>
            <a:p>
              <a:r>
                <a:rPr lang="en-US" sz="1800">
                  <a:solidFill>
                    <a:srgbClr val="FFFF99"/>
                  </a:solidFill>
                </a:rPr>
                <a:t>beliefs</a:t>
              </a:r>
            </a:p>
          </p:txBody>
        </p:sp>
        <p:sp>
          <p:nvSpPr>
            <p:cNvPr id="408" name="AutoShape 277"/>
            <p:cNvSpPr>
              <a:spLocks noChangeArrowheads="1"/>
            </p:cNvSpPr>
            <p:nvPr/>
          </p:nvSpPr>
          <p:spPr bwMode="auto">
            <a:xfrm rot="-5400000">
              <a:off x="4560" y="3070"/>
              <a:ext cx="481" cy="311"/>
            </a:xfrm>
            <a:prstGeom prst="leftRightArrow">
              <a:avLst>
                <a:gd name="adj1" fmla="val 49843"/>
                <a:gd name="adj2" fmla="val 35895"/>
              </a:avLst>
            </a:prstGeom>
            <a:gradFill rotWithShape="1">
              <a:gsLst>
                <a:gs pos="0">
                  <a:srgbClr val="FFFF99"/>
                </a:gs>
                <a:gs pos="100000">
                  <a:schemeClr val="hlink"/>
                </a:gs>
              </a:gsLst>
              <a:lin ang="0" scaled="1"/>
            </a:gradFill>
            <a:ln w="9525">
              <a:noFill/>
              <a:miter lim="800000"/>
              <a:headEnd/>
              <a:tailEnd/>
            </a:ln>
          </p:spPr>
          <p:txBody>
            <a:bodyPr rot="10800000" wrap="none" anchor="ctr"/>
            <a:lstStyle/>
            <a:p>
              <a:r>
                <a:rPr lang="en-US" sz="2000"/>
                <a:t>verify</a:t>
              </a:r>
            </a:p>
          </p:txBody>
        </p:sp>
      </p:grpSp>
      <p:sp>
        <p:nvSpPr>
          <p:cNvPr id="584" name="AutoShape 280"/>
          <p:cNvSpPr>
            <a:spLocks noChangeArrowheads="1"/>
          </p:cNvSpPr>
          <p:nvPr/>
        </p:nvSpPr>
        <p:spPr bwMode="auto">
          <a:xfrm rot="10800000">
            <a:off x="3849688" y="4165600"/>
            <a:ext cx="2187575" cy="493713"/>
          </a:xfrm>
          <a:prstGeom prst="rightArrow">
            <a:avLst>
              <a:gd name="adj1" fmla="val 46630"/>
              <a:gd name="adj2" fmla="val 57245"/>
            </a:avLst>
          </a:prstGeom>
          <a:gradFill rotWithShape="1">
            <a:gsLst>
              <a:gs pos="0">
                <a:schemeClr val="hlink"/>
              </a:gs>
              <a:gs pos="100000">
                <a:srgbClr val="000066"/>
              </a:gs>
            </a:gsLst>
            <a:lin ang="0" scaled="1"/>
          </a:gradFill>
          <a:ln w="9525">
            <a:noFill/>
            <a:miter lim="800000"/>
            <a:headEnd/>
            <a:tailEnd/>
          </a:ln>
        </p:spPr>
        <p:txBody>
          <a:bodyPr wrap="none" anchor="ctr"/>
          <a:lstStyle/>
          <a:p>
            <a:endParaRPr lang="en-US"/>
          </a:p>
        </p:txBody>
      </p:sp>
      <p:grpSp>
        <p:nvGrpSpPr>
          <p:cNvPr id="585" name="Group 281"/>
          <p:cNvGrpSpPr>
            <a:grpSpLocks/>
          </p:cNvGrpSpPr>
          <p:nvPr/>
        </p:nvGrpSpPr>
        <p:grpSpPr bwMode="auto">
          <a:xfrm>
            <a:off x="2913063" y="5713413"/>
            <a:ext cx="3189287" cy="792162"/>
            <a:chOff x="1835" y="3599"/>
            <a:chExt cx="2309" cy="499"/>
          </a:xfrm>
        </p:grpSpPr>
        <p:sp>
          <p:nvSpPr>
            <p:cNvPr id="586" name="AutoShape 282"/>
            <p:cNvSpPr>
              <a:spLocks noChangeArrowheads="1"/>
            </p:cNvSpPr>
            <p:nvPr/>
          </p:nvSpPr>
          <p:spPr bwMode="auto">
            <a:xfrm rot="10800000">
              <a:off x="1835" y="3599"/>
              <a:ext cx="2309" cy="311"/>
            </a:xfrm>
            <a:prstGeom prst="rightArrow">
              <a:avLst>
                <a:gd name="adj1" fmla="val 46630"/>
                <a:gd name="adj2" fmla="val 68951"/>
              </a:avLst>
            </a:prstGeom>
            <a:gradFill rotWithShape="1">
              <a:gsLst>
                <a:gs pos="0">
                  <a:srgbClr val="FFFF99"/>
                </a:gs>
                <a:gs pos="100000">
                  <a:schemeClr val="accent1"/>
                </a:gs>
              </a:gsLst>
              <a:lin ang="0" scaled="1"/>
            </a:gradFill>
            <a:ln w="9525">
              <a:noFill/>
              <a:miter lim="800000"/>
              <a:headEnd/>
              <a:tailEnd/>
            </a:ln>
          </p:spPr>
          <p:txBody>
            <a:bodyPr wrap="none" anchor="ctr"/>
            <a:lstStyle/>
            <a:p>
              <a:endParaRPr lang="en-US"/>
            </a:p>
          </p:txBody>
        </p:sp>
        <p:sp>
          <p:nvSpPr>
            <p:cNvPr id="587" name="Text Box 283"/>
            <p:cNvSpPr txBox="1">
              <a:spLocks noChangeArrowheads="1"/>
            </p:cNvSpPr>
            <p:nvPr/>
          </p:nvSpPr>
          <p:spPr bwMode="auto">
            <a:xfrm>
              <a:off x="2682" y="3848"/>
              <a:ext cx="879" cy="250"/>
            </a:xfrm>
            <a:prstGeom prst="rect">
              <a:avLst/>
            </a:prstGeom>
            <a:noFill/>
            <a:ln w="9525">
              <a:noFill/>
              <a:miter lim="800000"/>
              <a:headEnd/>
              <a:tailEnd/>
            </a:ln>
          </p:spPr>
          <p:txBody>
            <a:bodyPr wrap="none">
              <a:spAutoFit/>
            </a:bodyPr>
            <a:lstStyle/>
            <a:p>
              <a:r>
                <a:rPr lang="en-US" sz="2000">
                  <a:solidFill>
                    <a:schemeClr val="bg1"/>
                  </a:solidFill>
                </a:rPr>
                <a:t>application</a:t>
              </a:r>
            </a:p>
          </p:txBody>
        </p:sp>
      </p:grpSp>
      <p:sp>
        <p:nvSpPr>
          <p:cNvPr id="594" name="AutoShape 290"/>
          <p:cNvSpPr>
            <a:spLocks noChangeArrowheads="1"/>
          </p:cNvSpPr>
          <p:nvPr/>
        </p:nvSpPr>
        <p:spPr bwMode="auto">
          <a:xfrm rot="-2434525">
            <a:off x="1753769" y="3345925"/>
            <a:ext cx="2910412" cy="606425"/>
          </a:xfrm>
          <a:prstGeom prst="rightArrow">
            <a:avLst>
              <a:gd name="adj1" fmla="val 50000"/>
              <a:gd name="adj2" fmla="val 54516"/>
            </a:avLst>
          </a:prstGeom>
          <a:gradFill rotWithShape="1">
            <a:gsLst>
              <a:gs pos="0">
                <a:schemeClr val="accent1"/>
              </a:gs>
              <a:gs pos="100000">
                <a:srgbClr val="FF9933"/>
              </a:gs>
            </a:gsLst>
            <a:lin ang="0" scaled="1"/>
          </a:gradFill>
          <a:ln w="9525">
            <a:noFill/>
            <a:miter lim="800000"/>
            <a:headEnd/>
            <a:tailEnd/>
          </a:ln>
        </p:spPr>
        <p:txBody>
          <a:bodyPr wrap="none" anchor="ctr"/>
          <a:lstStyle/>
          <a:p>
            <a:endParaRPr lang="en-US"/>
          </a:p>
        </p:txBody>
      </p:sp>
      <p:sp>
        <p:nvSpPr>
          <p:cNvPr id="598" name="Left Brace 597"/>
          <p:cNvSpPr>
            <a:spLocks/>
          </p:cNvSpPr>
          <p:nvPr/>
        </p:nvSpPr>
        <p:spPr bwMode="auto">
          <a:xfrm>
            <a:off x="6018213" y="3844925"/>
            <a:ext cx="541337" cy="2900363"/>
          </a:xfrm>
          <a:prstGeom prst="leftBrace">
            <a:avLst>
              <a:gd name="adj1" fmla="val 58291"/>
              <a:gd name="adj2" fmla="val 46463"/>
            </a:avLst>
          </a:prstGeom>
          <a:noFill/>
          <a:ln w="38100" algn="ctr">
            <a:solidFill>
              <a:schemeClr val="bg1"/>
            </a:solidFill>
            <a:round/>
            <a:headEnd/>
            <a:tailEnd/>
          </a:ln>
        </p:spPr>
        <p:txBody>
          <a:bodyPr wrap="none" anchor="ctr"/>
          <a:lstStyle/>
          <a:p>
            <a:endParaRPr lang="en-US"/>
          </a:p>
        </p:txBody>
      </p:sp>
      <p:sp>
        <p:nvSpPr>
          <p:cNvPr id="599" name="Text Box 279"/>
          <p:cNvSpPr txBox="1">
            <a:spLocks noChangeArrowheads="1"/>
          </p:cNvSpPr>
          <p:nvPr/>
        </p:nvSpPr>
        <p:spPr bwMode="auto">
          <a:xfrm>
            <a:off x="4343400" y="3429000"/>
            <a:ext cx="1161686" cy="762000"/>
          </a:xfrm>
          <a:prstGeom prst="rect">
            <a:avLst/>
          </a:prstGeom>
          <a:noFill/>
          <a:ln w="9525">
            <a:noFill/>
            <a:miter lim="800000"/>
            <a:headEnd/>
            <a:tailEnd/>
          </a:ln>
        </p:spPr>
        <p:txBody>
          <a:bodyPr wrap="none">
            <a:spAutoFit/>
          </a:bodyPr>
          <a:lstStyle/>
          <a:p>
            <a:r>
              <a:rPr lang="en-US" sz="2000" dirty="0">
                <a:solidFill>
                  <a:schemeClr val="bg1"/>
                </a:solidFill>
              </a:rPr>
              <a:t>further R&amp;D</a:t>
            </a:r>
          </a:p>
          <a:p>
            <a:r>
              <a:rPr lang="en-US" sz="1200" dirty="0">
                <a:solidFill>
                  <a:schemeClr val="bg1"/>
                </a:solidFill>
              </a:rPr>
              <a:t>(instrument and</a:t>
            </a:r>
          </a:p>
          <a:p>
            <a:r>
              <a:rPr lang="en-US" sz="1200" dirty="0">
                <a:solidFill>
                  <a:schemeClr val="bg1"/>
                </a:solidFill>
              </a:rPr>
              <a:t>study optimization)</a:t>
            </a:r>
          </a:p>
        </p:txBody>
      </p:sp>
      <p:sp>
        <p:nvSpPr>
          <p:cNvPr id="600" name="Slide Number Placeholder 21"/>
          <p:cNvSpPr txBox="1">
            <a:spLocks/>
          </p:cNvSpPr>
          <p:nvPr/>
        </p:nvSpPr>
        <p:spPr>
          <a:xfrm>
            <a:off x="0" y="0"/>
            <a:ext cx="0" cy="0"/>
          </a:xfrm>
        </p:spPr>
        <p:txBody>
          <a:bodyPr/>
          <a:ls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a:lstStyle>
          <a:p>
            <a:fld id="{970F0956-5B8E-40B4-A8DD-F75AA1D26018}" type="slidenum">
              <a:rPr lang="en-US" smtClean="0"/>
              <a:pPr/>
              <a:t>10</a:t>
            </a:fld>
            <a:endParaRPr lang="en-US"/>
          </a:p>
        </p:txBody>
      </p:sp>
      <p:sp>
        <p:nvSpPr>
          <p:cNvPr id="601" name="TextBox 600"/>
          <p:cNvSpPr txBox="1"/>
          <p:nvPr/>
        </p:nvSpPr>
        <p:spPr>
          <a:xfrm>
            <a:off x="880375" y="2659788"/>
            <a:ext cx="1150443" cy="584775"/>
          </a:xfrm>
          <a:prstGeom prst="rect">
            <a:avLst/>
          </a:prstGeom>
          <a:noFill/>
        </p:spPr>
        <p:txBody>
          <a:bodyPr wrap="none" rtlCol="0">
            <a:spAutoFit/>
          </a:bodyPr>
          <a:lstStyle/>
          <a:p>
            <a:r>
              <a:rPr lang="en-US" dirty="0" smtClean="0">
                <a:solidFill>
                  <a:srgbClr val="FFFF00"/>
                </a:solidFill>
              </a:rPr>
              <a:t>Topic</a:t>
            </a:r>
            <a:endParaRPr lang="en-US" dirty="0">
              <a:solidFill>
                <a:srgbClr val="FFFF00"/>
              </a:solidFill>
            </a:endParaRPr>
          </a:p>
        </p:txBody>
      </p:sp>
      <p:sp>
        <p:nvSpPr>
          <p:cNvPr id="15" name="Slide Number Placeholder 14"/>
          <p:cNvSpPr>
            <a:spLocks noGrp="1"/>
          </p:cNvSpPr>
          <p:nvPr>
            <p:ph type="sldNum" sz="quarter" idx="4"/>
          </p:nvPr>
        </p:nvSpPr>
        <p:spPr/>
        <p:txBody>
          <a:bodyPr/>
          <a:lstStyle/>
          <a:p>
            <a:fld id="{7071835E-551D-43E3-A34B-EA8AD7FDC91B}" type="slidenum">
              <a:rPr lang="en-US" smtClean="0"/>
              <a:pPr/>
              <a:t>10</a:t>
            </a:fld>
            <a:endParaRPr lang="en-US"/>
          </a:p>
        </p:txBody>
      </p:sp>
    </p:spTree>
    <p:extLst>
      <p:ext uri="{BB962C8B-B14F-4D97-AF65-F5344CB8AC3E}">
        <p14:creationId xmlns:p14="http://schemas.microsoft.com/office/powerpoint/2010/main" val="2197836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05250" y="3314700"/>
            <a:ext cx="1333500" cy="1676400"/>
          </a:xfrm>
        </p:spPr>
      </p:pic>
      <p:pic>
        <p:nvPicPr>
          <p:cNvPr id="4" name="Picture 3"/>
          <p:cNvPicPr>
            <a:picLocks noChangeAspect="1"/>
          </p:cNvPicPr>
          <p:nvPr/>
        </p:nvPicPr>
        <p:blipFill>
          <a:blip r:embed="rId3"/>
          <a:stretch>
            <a:fillRect/>
          </a:stretch>
        </p:blipFill>
        <p:spPr>
          <a:xfrm>
            <a:off x="0" y="571500"/>
            <a:ext cx="9144001" cy="1871853"/>
          </a:xfrm>
          <a:prstGeom prst="rect">
            <a:avLst/>
          </a:prstGeom>
        </p:spPr>
      </p:pic>
      <p:sp>
        <p:nvSpPr>
          <p:cNvPr id="5" name="Rectangle 4"/>
          <p:cNvSpPr/>
          <p:nvPr/>
        </p:nvSpPr>
        <p:spPr bwMode="auto">
          <a:xfrm>
            <a:off x="0" y="2443353"/>
            <a:ext cx="9144000" cy="441464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6" name="Picture 5"/>
          <p:cNvPicPr>
            <a:picLocks noChangeAspect="1"/>
          </p:cNvPicPr>
          <p:nvPr/>
        </p:nvPicPr>
        <p:blipFill>
          <a:blip r:embed="rId4"/>
          <a:stretch>
            <a:fillRect/>
          </a:stretch>
        </p:blipFill>
        <p:spPr>
          <a:xfrm>
            <a:off x="152400" y="2595753"/>
            <a:ext cx="3857625" cy="419100"/>
          </a:xfrm>
          <a:prstGeom prst="rect">
            <a:avLst/>
          </a:prstGeom>
        </p:spPr>
      </p:pic>
      <p:pic>
        <p:nvPicPr>
          <p:cNvPr id="7" name="Picture 6"/>
          <p:cNvPicPr>
            <a:picLocks noChangeAspect="1"/>
          </p:cNvPicPr>
          <p:nvPr/>
        </p:nvPicPr>
        <p:blipFill>
          <a:blip r:embed="rId5"/>
          <a:stretch>
            <a:fillRect/>
          </a:stretch>
        </p:blipFill>
        <p:spPr>
          <a:xfrm>
            <a:off x="3995738" y="2595753"/>
            <a:ext cx="3476625" cy="428625"/>
          </a:xfrm>
          <a:prstGeom prst="rect">
            <a:avLst/>
          </a:prstGeom>
        </p:spPr>
      </p:pic>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599" y="3206496"/>
            <a:ext cx="1962063" cy="2466594"/>
          </a:xfrm>
          <a:prstGeom prst="rect">
            <a:avLst/>
          </a:prstGeom>
        </p:spPr>
      </p:pic>
      <p:sp>
        <p:nvSpPr>
          <p:cNvPr id="10" name="Rectangle 9"/>
          <p:cNvSpPr/>
          <p:nvPr/>
        </p:nvSpPr>
        <p:spPr>
          <a:xfrm>
            <a:off x="2352631" y="3048000"/>
            <a:ext cx="6629400" cy="3539430"/>
          </a:xfrm>
          <a:prstGeom prst="rect">
            <a:avLst/>
          </a:prstGeom>
        </p:spPr>
        <p:txBody>
          <a:bodyPr wrap="square">
            <a:spAutoFit/>
          </a:bodyPr>
          <a:lstStyle/>
          <a:p>
            <a:pPr algn="just"/>
            <a:r>
              <a:rPr lang="en-US" sz="2800" b="0" dirty="0">
                <a:hlinkClick r:id="rId6"/>
              </a:rPr>
              <a:t>Thomas D. Grant, PhD</a:t>
            </a:r>
            <a:r>
              <a:rPr lang="en-US" sz="2800" b="0" dirty="0"/>
              <a:t>, research assistant professor of </a:t>
            </a:r>
            <a:r>
              <a:rPr lang="en-US" sz="2800" b="0" dirty="0">
                <a:hlinkClick r:id="rId7"/>
              </a:rPr>
              <a:t>structural biology</a:t>
            </a:r>
            <a:r>
              <a:rPr lang="en-US" sz="2800" b="0" dirty="0"/>
              <a:t>, has been awarded a four-year, $1.33 million R01 grant by the </a:t>
            </a:r>
            <a:r>
              <a:rPr lang="en-US" sz="2800" b="0" dirty="0">
                <a:hlinkClick r:id="rId8"/>
              </a:rPr>
              <a:t>National Institutes of Health</a:t>
            </a:r>
            <a:r>
              <a:rPr lang="en-US" sz="2800" b="0" dirty="0"/>
              <a:t> (NIH) to develop new computational tools to visualize and understand how drugs interact with proteins, with the ultimate aim of speeding up the drug discovery process.</a:t>
            </a:r>
          </a:p>
        </p:txBody>
      </p:sp>
      <p:pic>
        <p:nvPicPr>
          <p:cNvPr id="11" name="Picture 10"/>
          <p:cNvPicPr>
            <a:picLocks noChangeAspect="1"/>
          </p:cNvPicPr>
          <p:nvPr/>
        </p:nvPicPr>
        <p:blipFill>
          <a:blip r:embed="rId9"/>
          <a:stretch>
            <a:fillRect/>
          </a:stretch>
        </p:blipFill>
        <p:spPr>
          <a:xfrm>
            <a:off x="219075" y="5743575"/>
            <a:ext cx="1457325" cy="200025"/>
          </a:xfrm>
          <a:prstGeom prst="rect">
            <a:avLst/>
          </a:prstGeom>
        </p:spPr>
      </p:pic>
      <p:sp>
        <p:nvSpPr>
          <p:cNvPr id="12" name="Rectangle 11"/>
          <p:cNvSpPr/>
          <p:nvPr/>
        </p:nvSpPr>
        <p:spPr>
          <a:xfrm>
            <a:off x="1390650" y="6492156"/>
            <a:ext cx="7696200" cy="307777"/>
          </a:xfrm>
          <a:prstGeom prst="rect">
            <a:avLst/>
          </a:prstGeom>
        </p:spPr>
        <p:txBody>
          <a:bodyPr wrap="square">
            <a:spAutoFit/>
          </a:bodyPr>
          <a:lstStyle/>
          <a:p>
            <a:pPr algn="r"/>
            <a:r>
              <a:rPr lang="en-US" sz="1400" b="0" dirty="0"/>
              <a:t>http://medicine.buffalo.edu/news_and_events/news/2019/10/grant-nih-drugs-10340.html</a:t>
            </a:r>
          </a:p>
        </p:txBody>
      </p:sp>
      <p:sp>
        <p:nvSpPr>
          <p:cNvPr id="13" name="Slide Number Placeholder 12"/>
          <p:cNvSpPr>
            <a:spLocks noGrp="1"/>
          </p:cNvSpPr>
          <p:nvPr>
            <p:ph type="sldNum" sz="quarter" idx="4"/>
          </p:nvPr>
        </p:nvSpPr>
        <p:spPr/>
        <p:txBody>
          <a:bodyPr/>
          <a:lstStyle/>
          <a:p>
            <a:fld id="{7071835E-551D-43E3-A34B-EA8AD7FDC91B}" type="slidenum">
              <a:rPr lang="en-US" smtClean="0"/>
              <a:pPr/>
              <a:t>11</a:t>
            </a:fld>
            <a:endParaRPr lang="en-US"/>
          </a:p>
        </p:txBody>
      </p:sp>
    </p:spTree>
    <p:extLst>
      <p:ext uri="{BB962C8B-B14F-4D97-AF65-F5344CB8AC3E}">
        <p14:creationId xmlns:p14="http://schemas.microsoft.com/office/powerpoint/2010/main" val="36222779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Directionality of research and application</a:t>
            </a:r>
            <a:endParaRPr lang="en-US" dirty="0"/>
          </a:p>
        </p:txBody>
      </p:sp>
      <p:grpSp>
        <p:nvGrpSpPr>
          <p:cNvPr id="4" name="Group 287"/>
          <p:cNvGrpSpPr>
            <a:grpSpLocks/>
          </p:cNvGrpSpPr>
          <p:nvPr/>
        </p:nvGrpSpPr>
        <p:grpSpPr bwMode="auto">
          <a:xfrm>
            <a:off x="692889" y="1577795"/>
            <a:ext cx="2549277" cy="2500647"/>
            <a:chOff x="1332" y="1845"/>
            <a:chExt cx="1728" cy="1728"/>
          </a:xfrm>
        </p:grpSpPr>
        <p:pic>
          <p:nvPicPr>
            <p:cNvPr id="5" name="Picture 288" descr="globe"/>
            <p:cNvPicPr>
              <a:picLocks noChangeAspect="1" noChangeArrowheads="1"/>
            </p:cNvPicPr>
            <p:nvPr/>
          </p:nvPicPr>
          <p:blipFill>
            <a:blip r:embed="rId2" cstate="print"/>
            <a:srcRect/>
            <a:stretch>
              <a:fillRect/>
            </a:stretch>
          </p:blipFill>
          <p:spPr bwMode="auto">
            <a:xfrm>
              <a:off x="1332" y="1845"/>
              <a:ext cx="1728" cy="1728"/>
            </a:xfrm>
            <a:prstGeom prst="rect">
              <a:avLst/>
            </a:prstGeom>
            <a:noFill/>
            <a:ln w="9525">
              <a:noFill/>
              <a:miter lim="800000"/>
              <a:headEnd/>
              <a:tailEnd/>
            </a:ln>
          </p:spPr>
        </p:pic>
        <p:sp>
          <p:nvSpPr>
            <p:cNvPr id="6" name="Freeform 289"/>
            <p:cNvSpPr>
              <a:spLocks/>
            </p:cNvSpPr>
            <p:nvPr/>
          </p:nvSpPr>
          <p:spPr bwMode="auto">
            <a:xfrm>
              <a:off x="1428" y="1918"/>
              <a:ext cx="1475" cy="1579"/>
            </a:xfrm>
            <a:custGeom>
              <a:avLst/>
              <a:gdLst>
                <a:gd name="T0" fmla="*/ 1472 w 1475"/>
                <a:gd name="T1" fmla="*/ 494 h 1579"/>
                <a:gd name="T2" fmla="*/ 77 w 1475"/>
                <a:gd name="T3" fmla="*/ 1076 h 1579"/>
                <a:gd name="T4" fmla="*/ 60 w 1475"/>
                <a:gd name="T5" fmla="*/ 1032 h 1579"/>
                <a:gd name="T6" fmla="*/ 38 w 1475"/>
                <a:gd name="T7" fmla="*/ 939 h 1579"/>
                <a:gd name="T8" fmla="*/ 22 w 1475"/>
                <a:gd name="T9" fmla="*/ 890 h 1579"/>
                <a:gd name="T10" fmla="*/ 77 w 1475"/>
                <a:gd name="T11" fmla="*/ 467 h 1579"/>
                <a:gd name="T12" fmla="*/ 115 w 1475"/>
                <a:gd name="T13" fmla="*/ 407 h 1579"/>
                <a:gd name="T14" fmla="*/ 142 w 1475"/>
                <a:gd name="T15" fmla="*/ 357 h 1579"/>
                <a:gd name="T16" fmla="*/ 170 w 1475"/>
                <a:gd name="T17" fmla="*/ 324 h 1579"/>
                <a:gd name="T18" fmla="*/ 208 w 1475"/>
                <a:gd name="T19" fmla="*/ 253 h 1579"/>
                <a:gd name="T20" fmla="*/ 258 w 1475"/>
                <a:gd name="T21" fmla="*/ 220 h 1579"/>
                <a:gd name="T22" fmla="*/ 324 w 1475"/>
                <a:gd name="T23" fmla="*/ 165 h 1579"/>
                <a:gd name="T24" fmla="*/ 367 w 1475"/>
                <a:gd name="T25" fmla="*/ 122 h 1579"/>
                <a:gd name="T26" fmla="*/ 499 w 1475"/>
                <a:gd name="T27" fmla="*/ 56 h 1579"/>
                <a:gd name="T28" fmla="*/ 548 w 1475"/>
                <a:gd name="T29" fmla="*/ 34 h 1579"/>
                <a:gd name="T30" fmla="*/ 1097 w 1475"/>
                <a:gd name="T31" fmla="*/ 61 h 1579"/>
                <a:gd name="T32" fmla="*/ 1163 w 1475"/>
                <a:gd name="T33" fmla="*/ 116 h 1579"/>
                <a:gd name="T34" fmla="*/ 1174 w 1475"/>
                <a:gd name="T35" fmla="*/ 132 h 1579"/>
                <a:gd name="T36" fmla="*/ 1256 w 1475"/>
                <a:gd name="T37" fmla="*/ 165 h 1579"/>
                <a:gd name="T38" fmla="*/ 1322 w 1475"/>
                <a:gd name="T39" fmla="*/ 215 h 1579"/>
                <a:gd name="T40" fmla="*/ 1366 w 1475"/>
                <a:gd name="T41" fmla="*/ 259 h 1579"/>
                <a:gd name="T42" fmla="*/ 1410 w 1475"/>
                <a:gd name="T43" fmla="*/ 368 h 1579"/>
                <a:gd name="T44" fmla="*/ 1448 w 1475"/>
                <a:gd name="T45" fmla="*/ 445 h 1579"/>
                <a:gd name="T46" fmla="*/ 1454 w 1475"/>
                <a:gd name="T47" fmla="*/ 500 h 1579"/>
                <a:gd name="T48" fmla="*/ 1470 w 1475"/>
                <a:gd name="T49" fmla="*/ 511 h 1579"/>
                <a:gd name="T50" fmla="*/ 1472 w 1475"/>
                <a:gd name="T51" fmla="*/ 494 h 157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75"/>
                <a:gd name="T79" fmla="*/ 0 h 1579"/>
                <a:gd name="T80" fmla="*/ 1475 w 1475"/>
                <a:gd name="T81" fmla="*/ 1579 h 157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75" h="1579">
                  <a:moveTo>
                    <a:pt x="1472" y="494"/>
                  </a:moveTo>
                  <a:cubicBezTo>
                    <a:pt x="1009" y="694"/>
                    <a:pt x="57" y="1579"/>
                    <a:pt x="77" y="1076"/>
                  </a:cubicBezTo>
                  <a:cubicBezTo>
                    <a:pt x="78" y="1055"/>
                    <a:pt x="70" y="1047"/>
                    <a:pt x="60" y="1032"/>
                  </a:cubicBezTo>
                  <a:cubicBezTo>
                    <a:pt x="50" y="1000"/>
                    <a:pt x="58" y="967"/>
                    <a:pt x="38" y="939"/>
                  </a:cubicBezTo>
                  <a:cubicBezTo>
                    <a:pt x="33" y="922"/>
                    <a:pt x="27" y="906"/>
                    <a:pt x="22" y="890"/>
                  </a:cubicBezTo>
                  <a:cubicBezTo>
                    <a:pt x="25" y="759"/>
                    <a:pt x="0" y="587"/>
                    <a:pt x="77" y="467"/>
                  </a:cubicBezTo>
                  <a:cubicBezTo>
                    <a:pt x="85" y="440"/>
                    <a:pt x="91" y="423"/>
                    <a:pt x="115" y="407"/>
                  </a:cubicBezTo>
                  <a:cubicBezTo>
                    <a:pt x="125" y="391"/>
                    <a:pt x="130" y="371"/>
                    <a:pt x="142" y="357"/>
                  </a:cubicBezTo>
                  <a:cubicBezTo>
                    <a:pt x="183" y="307"/>
                    <a:pt x="138" y="373"/>
                    <a:pt x="170" y="324"/>
                  </a:cubicBezTo>
                  <a:cubicBezTo>
                    <a:pt x="176" y="297"/>
                    <a:pt x="187" y="272"/>
                    <a:pt x="208" y="253"/>
                  </a:cubicBezTo>
                  <a:cubicBezTo>
                    <a:pt x="223" y="240"/>
                    <a:pt x="244" y="234"/>
                    <a:pt x="258" y="220"/>
                  </a:cubicBezTo>
                  <a:cubicBezTo>
                    <a:pt x="300" y="178"/>
                    <a:pt x="278" y="196"/>
                    <a:pt x="324" y="165"/>
                  </a:cubicBezTo>
                  <a:cubicBezTo>
                    <a:pt x="343" y="153"/>
                    <a:pt x="348" y="134"/>
                    <a:pt x="367" y="122"/>
                  </a:cubicBezTo>
                  <a:cubicBezTo>
                    <a:pt x="393" y="81"/>
                    <a:pt x="455" y="71"/>
                    <a:pt x="499" y="56"/>
                  </a:cubicBezTo>
                  <a:cubicBezTo>
                    <a:pt x="517" y="50"/>
                    <a:pt x="530" y="40"/>
                    <a:pt x="548" y="34"/>
                  </a:cubicBezTo>
                  <a:cubicBezTo>
                    <a:pt x="892" y="38"/>
                    <a:pt x="902" y="0"/>
                    <a:pt x="1097" y="61"/>
                  </a:cubicBezTo>
                  <a:cubicBezTo>
                    <a:pt x="1123" y="78"/>
                    <a:pt x="1143" y="93"/>
                    <a:pt x="1163" y="116"/>
                  </a:cubicBezTo>
                  <a:cubicBezTo>
                    <a:pt x="1167" y="121"/>
                    <a:pt x="1169" y="128"/>
                    <a:pt x="1174" y="132"/>
                  </a:cubicBezTo>
                  <a:cubicBezTo>
                    <a:pt x="1195" y="149"/>
                    <a:pt x="1230" y="157"/>
                    <a:pt x="1256" y="165"/>
                  </a:cubicBezTo>
                  <a:cubicBezTo>
                    <a:pt x="1281" y="181"/>
                    <a:pt x="1294" y="205"/>
                    <a:pt x="1322" y="215"/>
                  </a:cubicBezTo>
                  <a:cubicBezTo>
                    <a:pt x="1335" y="234"/>
                    <a:pt x="1347" y="247"/>
                    <a:pt x="1366" y="259"/>
                  </a:cubicBezTo>
                  <a:cubicBezTo>
                    <a:pt x="1389" y="292"/>
                    <a:pt x="1387" y="335"/>
                    <a:pt x="1410" y="368"/>
                  </a:cubicBezTo>
                  <a:cubicBezTo>
                    <a:pt x="1415" y="398"/>
                    <a:pt x="1422" y="427"/>
                    <a:pt x="1448" y="445"/>
                  </a:cubicBezTo>
                  <a:cubicBezTo>
                    <a:pt x="1450" y="463"/>
                    <a:pt x="1448" y="483"/>
                    <a:pt x="1454" y="500"/>
                  </a:cubicBezTo>
                  <a:cubicBezTo>
                    <a:pt x="1456" y="506"/>
                    <a:pt x="1464" y="513"/>
                    <a:pt x="1470" y="511"/>
                  </a:cubicBezTo>
                  <a:cubicBezTo>
                    <a:pt x="1475" y="509"/>
                    <a:pt x="1471" y="500"/>
                    <a:pt x="1472" y="494"/>
                  </a:cubicBezTo>
                  <a:close/>
                </a:path>
              </a:pathLst>
            </a:custGeom>
            <a:solidFill>
              <a:srgbClr val="B2B2B2">
                <a:alpha val="50195"/>
              </a:srgbClr>
            </a:solidFill>
            <a:ln w="9525" cap="flat" cmpd="sng">
              <a:noFill/>
              <a:prstDash val="solid"/>
              <a:round/>
              <a:headEnd/>
              <a:tailEnd/>
            </a:ln>
          </p:spPr>
          <p:txBody>
            <a:bodyPr anchor="ctr"/>
            <a:lstStyle/>
            <a:p>
              <a:endParaRPr lang="en-US"/>
            </a:p>
          </p:txBody>
        </p:sp>
      </p:grpSp>
      <p:grpSp>
        <p:nvGrpSpPr>
          <p:cNvPr id="7" name="Group 291"/>
          <p:cNvGrpSpPr>
            <a:grpSpLocks/>
          </p:cNvGrpSpPr>
          <p:nvPr/>
        </p:nvGrpSpPr>
        <p:grpSpPr bwMode="auto">
          <a:xfrm rot="-7712767">
            <a:off x="4130831" y="2236673"/>
            <a:ext cx="2361723" cy="849759"/>
            <a:chOff x="2688" y="2640"/>
            <a:chExt cx="1632" cy="576"/>
          </a:xfrm>
        </p:grpSpPr>
        <p:sp>
          <p:nvSpPr>
            <p:cNvPr id="8" name="AutoShape 292"/>
            <p:cNvSpPr>
              <a:spLocks noChangeArrowheads="1"/>
            </p:cNvSpPr>
            <p:nvPr/>
          </p:nvSpPr>
          <p:spPr bwMode="auto">
            <a:xfrm>
              <a:off x="2688" y="2640"/>
              <a:ext cx="1632"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0066"/>
            </a:solidFill>
            <a:ln w="9525">
              <a:solidFill>
                <a:schemeClr val="bg1"/>
              </a:solidFill>
              <a:miter lim="800000"/>
              <a:headEnd/>
              <a:tailEnd/>
            </a:ln>
          </p:spPr>
          <p:txBody>
            <a:bodyPr wrap="none" anchor="ctr"/>
            <a:lstStyle/>
            <a:p>
              <a:endParaRPr lang="en-US"/>
            </a:p>
          </p:txBody>
        </p:sp>
        <p:sp>
          <p:nvSpPr>
            <p:cNvPr id="9" name="Line 293"/>
            <p:cNvSpPr>
              <a:spLocks noChangeShapeType="1"/>
            </p:cNvSpPr>
            <p:nvPr/>
          </p:nvSpPr>
          <p:spPr bwMode="auto">
            <a:xfrm>
              <a:off x="2880" y="2640"/>
              <a:ext cx="288" cy="576"/>
            </a:xfrm>
            <a:prstGeom prst="line">
              <a:avLst/>
            </a:prstGeom>
            <a:noFill/>
            <a:ln w="9525">
              <a:solidFill>
                <a:schemeClr val="bg1"/>
              </a:solidFill>
              <a:round/>
              <a:headEnd/>
              <a:tailEnd/>
            </a:ln>
          </p:spPr>
          <p:txBody>
            <a:bodyPr anchor="ctr"/>
            <a:lstStyle/>
            <a:p>
              <a:endParaRPr lang="en-US"/>
            </a:p>
          </p:txBody>
        </p:sp>
        <p:sp>
          <p:nvSpPr>
            <p:cNvPr id="10" name="Line 294"/>
            <p:cNvSpPr>
              <a:spLocks noChangeShapeType="1"/>
            </p:cNvSpPr>
            <p:nvPr/>
          </p:nvSpPr>
          <p:spPr bwMode="auto">
            <a:xfrm>
              <a:off x="3120" y="2640"/>
              <a:ext cx="144" cy="576"/>
            </a:xfrm>
            <a:prstGeom prst="line">
              <a:avLst/>
            </a:prstGeom>
            <a:noFill/>
            <a:ln w="9525">
              <a:solidFill>
                <a:schemeClr val="bg1"/>
              </a:solidFill>
              <a:round/>
              <a:headEnd/>
              <a:tailEnd/>
            </a:ln>
          </p:spPr>
          <p:txBody>
            <a:bodyPr anchor="ctr"/>
            <a:lstStyle/>
            <a:p>
              <a:endParaRPr lang="en-US"/>
            </a:p>
          </p:txBody>
        </p:sp>
        <p:sp>
          <p:nvSpPr>
            <p:cNvPr id="11" name="Line 295"/>
            <p:cNvSpPr>
              <a:spLocks noChangeShapeType="1"/>
            </p:cNvSpPr>
            <p:nvPr/>
          </p:nvSpPr>
          <p:spPr bwMode="auto">
            <a:xfrm>
              <a:off x="3312" y="2640"/>
              <a:ext cx="48" cy="576"/>
            </a:xfrm>
            <a:prstGeom prst="line">
              <a:avLst/>
            </a:prstGeom>
            <a:noFill/>
            <a:ln w="9525">
              <a:solidFill>
                <a:schemeClr val="bg1"/>
              </a:solidFill>
              <a:round/>
              <a:headEnd/>
              <a:tailEnd/>
            </a:ln>
          </p:spPr>
          <p:txBody>
            <a:bodyPr anchor="ctr"/>
            <a:lstStyle/>
            <a:p>
              <a:endParaRPr lang="en-US"/>
            </a:p>
          </p:txBody>
        </p:sp>
        <p:sp>
          <p:nvSpPr>
            <p:cNvPr id="12" name="Line 296"/>
            <p:cNvSpPr>
              <a:spLocks noChangeShapeType="1"/>
            </p:cNvSpPr>
            <p:nvPr/>
          </p:nvSpPr>
          <p:spPr bwMode="auto">
            <a:xfrm>
              <a:off x="3456" y="2640"/>
              <a:ext cx="0" cy="576"/>
            </a:xfrm>
            <a:prstGeom prst="line">
              <a:avLst/>
            </a:prstGeom>
            <a:noFill/>
            <a:ln w="9525">
              <a:solidFill>
                <a:schemeClr val="bg1"/>
              </a:solidFill>
              <a:round/>
              <a:headEnd/>
              <a:tailEnd/>
            </a:ln>
          </p:spPr>
          <p:txBody>
            <a:bodyPr anchor="ctr"/>
            <a:lstStyle/>
            <a:p>
              <a:endParaRPr lang="en-US"/>
            </a:p>
          </p:txBody>
        </p:sp>
        <p:sp>
          <p:nvSpPr>
            <p:cNvPr id="13" name="Line 297"/>
            <p:cNvSpPr>
              <a:spLocks noChangeShapeType="1"/>
            </p:cNvSpPr>
            <p:nvPr/>
          </p:nvSpPr>
          <p:spPr bwMode="auto">
            <a:xfrm flipV="1">
              <a:off x="3552" y="2640"/>
              <a:ext cx="144" cy="576"/>
            </a:xfrm>
            <a:prstGeom prst="line">
              <a:avLst/>
            </a:prstGeom>
            <a:noFill/>
            <a:ln w="9525">
              <a:solidFill>
                <a:schemeClr val="bg1"/>
              </a:solidFill>
              <a:round/>
              <a:headEnd/>
              <a:tailEnd/>
            </a:ln>
          </p:spPr>
          <p:txBody>
            <a:bodyPr anchor="ctr"/>
            <a:lstStyle/>
            <a:p>
              <a:endParaRPr lang="en-US"/>
            </a:p>
          </p:txBody>
        </p:sp>
        <p:sp>
          <p:nvSpPr>
            <p:cNvPr id="14" name="Line 298"/>
            <p:cNvSpPr>
              <a:spLocks noChangeShapeType="1"/>
            </p:cNvSpPr>
            <p:nvPr/>
          </p:nvSpPr>
          <p:spPr bwMode="auto">
            <a:xfrm flipV="1">
              <a:off x="3648" y="2640"/>
              <a:ext cx="192" cy="576"/>
            </a:xfrm>
            <a:prstGeom prst="line">
              <a:avLst/>
            </a:prstGeom>
            <a:noFill/>
            <a:ln w="9525">
              <a:solidFill>
                <a:schemeClr val="bg1"/>
              </a:solidFill>
              <a:round/>
              <a:headEnd/>
              <a:tailEnd/>
            </a:ln>
          </p:spPr>
          <p:txBody>
            <a:bodyPr anchor="ctr"/>
            <a:lstStyle/>
            <a:p>
              <a:endParaRPr lang="en-US"/>
            </a:p>
          </p:txBody>
        </p:sp>
        <p:sp>
          <p:nvSpPr>
            <p:cNvPr id="15" name="Line 299"/>
            <p:cNvSpPr>
              <a:spLocks noChangeShapeType="1"/>
            </p:cNvSpPr>
            <p:nvPr/>
          </p:nvSpPr>
          <p:spPr bwMode="auto">
            <a:xfrm flipV="1">
              <a:off x="3792" y="2640"/>
              <a:ext cx="288" cy="576"/>
            </a:xfrm>
            <a:prstGeom prst="line">
              <a:avLst/>
            </a:prstGeom>
            <a:noFill/>
            <a:ln w="9525">
              <a:solidFill>
                <a:schemeClr val="bg1"/>
              </a:solidFill>
              <a:round/>
              <a:headEnd/>
              <a:tailEnd/>
            </a:ln>
          </p:spPr>
          <p:txBody>
            <a:bodyPr anchor="ctr"/>
            <a:lstStyle/>
            <a:p>
              <a:endParaRPr lang="en-US"/>
            </a:p>
          </p:txBody>
        </p:sp>
        <p:sp>
          <p:nvSpPr>
            <p:cNvPr id="16" name="Line 300"/>
            <p:cNvSpPr>
              <a:spLocks noChangeShapeType="1"/>
            </p:cNvSpPr>
            <p:nvPr/>
          </p:nvSpPr>
          <p:spPr bwMode="auto">
            <a:xfrm>
              <a:off x="2790" y="2784"/>
              <a:ext cx="1434" cy="0"/>
            </a:xfrm>
            <a:prstGeom prst="line">
              <a:avLst/>
            </a:prstGeom>
            <a:noFill/>
            <a:ln w="9525">
              <a:solidFill>
                <a:schemeClr val="bg1"/>
              </a:solidFill>
              <a:round/>
              <a:headEnd/>
              <a:tailEnd/>
            </a:ln>
          </p:spPr>
          <p:txBody>
            <a:bodyPr anchor="ctr"/>
            <a:lstStyle/>
            <a:p>
              <a:endParaRPr lang="en-US"/>
            </a:p>
          </p:txBody>
        </p:sp>
        <p:sp>
          <p:nvSpPr>
            <p:cNvPr id="17" name="Line 301"/>
            <p:cNvSpPr>
              <a:spLocks noChangeShapeType="1"/>
            </p:cNvSpPr>
            <p:nvPr/>
          </p:nvSpPr>
          <p:spPr bwMode="auto">
            <a:xfrm>
              <a:off x="2892" y="2928"/>
              <a:ext cx="1236" cy="0"/>
            </a:xfrm>
            <a:prstGeom prst="line">
              <a:avLst/>
            </a:prstGeom>
            <a:noFill/>
            <a:ln w="9525">
              <a:solidFill>
                <a:schemeClr val="bg1"/>
              </a:solidFill>
              <a:round/>
              <a:headEnd/>
              <a:tailEnd/>
            </a:ln>
          </p:spPr>
          <p:txBody>
            <a:bodyPr anchor="ctr"/>
            <a:lstStyle/>
            <a:p>
              <a:endParaRPr lang="en-US"/>
            </a:p>
          </p:txBody>
        </p:sp>
        <p:sp>
          <p:nvSpPr>
            <p:cNvPr id="18" name="Line 302"/>
            <p:cNvSpPr>
              <a:spLocks noChangeShapeType="1"/>
            </p:cNvSpPr>
            <p:nvPr/>
          </p:nvSpPr>
          <p:spPr bwMode="auto">
            <a:xfrm>
              <a:off x="2992" y="3072"/>
              <a:ext cx="1025" cy="0"/>
            </a:xfrm>
            <a:prstGeom prst="line">
              <a:avLst/>
            </a:prstGeom>
            <a:noFill/>
            <a:ln w="9525">
              <a:solidFill>
                <a:schemeClr val="bg1"/>
              </a:solidFill>
              <a:round/>
              <a:headEnd/>
              <a:tailEnd/>
            </a:ln>
          </p:spPr>
          <p:txBody>
            <a:bodyPr anchor="ctr"/>
            <a:lstStyle/>
            <a:p>
              <a:endParaRPr lang="en-US"/>
            </a:p>
          </p:txBody>
        </p:sp>
      </p:grpSp>
      <p:grpSp>
        <p:nvGrpSpPr>
          <p:cNvPr id="19" name="Group 3"/>
          <p:cNvGrpSpPr>
            <a:grpSpLocks/>
          </p:cNvGrpSpPr>
          <p:nvPr/>
        </p:nvGrpSpPr>
        <p:grpSpPr bwMode="auto">
          <a:xfrm>
            <a:off x="7456487" y="2142756"/>
            <a:ext cx="1001713" cy="1150471"/>
            <a:chOff x="3170" y="2938"/>
            <a:chExt cx="679" cy="795"/>
          </a:xfrm>
        </p:grpSpPr>
        <p:sp>
          <p:nvSpPr>
            <p:cNvPr id="20" name="Oval 4"/>
            <p:cNvSpPr>
              <a:spLocks noChangeArrowheads="1"/>
            </p:cNvSpPr>
            <p:nvPr/>
          </p:nvSpPr>
          <p:spPr bwMode="auto">
            <a:xfrm flipH="1">
              <a:off x="3170" y="300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21" name="Oval 5"/>
            <p:cNvSpPr>
              <a:spLocks noChangeArrowheads="1"/>
            </p:cNvSpPr>
            <p:nvPr/>
          </p:nvSpPr>
          <p:spPr bwMode="auto">
            <a:xfrm flipH="1">
              <a:off x="3267" y="310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22" name="Oval 6"/>
            <p:cNvSpPr>
              <a:spLocks noChangeArrowheads="1"/>
            </p:cNvSpPr>
            <p:nvPr/>
          </p:nvSpPr>
          <p:spPr bwMode="auto">
            <a:xfrm flipH="1">
              <a:off x="3412" y="315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23" name="Oval 7"/>
            <p:cNvSpPr>
              <a:spLocks noChangeArrowheads="1"/>
            </p:cNvSpPr>
            <p:nvPr/>
          </p:nvSpPr>
          <p:spPr bwMode="auto">
            <a:xfrm flipH="1">
              <a:off x="3218" y="329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24" name="Oval 8"/>
            <p:cNvSpPr>
              <a:spLocks noChangeArrowheads="1"/>
            </p:cNvSpPr>
            <p:nvPr/>
          </p:nvSpPr>
          <p:spPr bwMode="auto">
            <a:xfrm flipH="1">
              <a:off x="3558" y="3442"/>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25" name="Oval 9"/>
            <p:cNvSpPr>
              <a:spLocks noChangeArrowheads="1"/>
            </p:cNvSpPr>
            <p:nvPr/>
          </p:nvSpPr>
          <p:spPr bwMode="auto">
            <a:xfrm flipH="1">
              <a:off x="3655"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26" name="Oval 10"/>
            <p:cNvSpPr>
              <a:spLocks noChangeArrowheads="1"/>
            </p:cNvSpPr>
            <p:nvPr/>
          </p:nvSpPr>
          <p:spPr bwMode="auto">
            <a:xfrm flipH="1">
              <a:off x="3461" y="339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27" name="Oval 11"/>
            <p:cNvSpPr>
              <a:spLocks noChangeArrowheads="1"/>
            </p:cNvSpPr>
            <p:nvPr/>
          </p:nvSpPr>
          <p:spPr bwMode="auto">
            <a:xfrm flipH="1">
              <a:off x="3558" y="305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28" name="Oval 12"/>
            <p:cNvSpPr>
              <a:spLocks noChangeArrowheads="1"/>
            </p:cNvSpPr>
            <p:nvPr/>
          </p:nvSpPr>
          <p:spPr bwMode="auto">
            <a:xfrm flipH="1">
              <a:off x="3267" y="310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29" name="Oval 13"/>
            <p:cNvSpPr>
              <a:spLocks noChangeArrowheads="1"/>
            </p:cNvSpPr>
            <p:nvPr/>
          </p:nvSpPr>
          <p:spPr bwMode="auto">
            <a:xfrm flipH="1">
              <a:off x="3364" y="3200"/>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30" name="Oval 14"/>
            <p:cNvSpPr>
              <a:spLocks noChangeArrowheads="1"/>
            </p:cNvSpPr>
            <p:nvPr/>
          </p:nvSpPr>
          <p:spPr bwMode="auto">
            <a:xfrm flipH="1">
              <a:off x="3509"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31" name="Oval 15"/>
            <p:cNvSpPr>
              <a:spLocks noChangeArrowheads="1"/>
            </p:cNvSpPr>
            <p:nvPr/>
          </p:nvSpPr>
          <p:spPr bwMode="auto">
            <a:xfrm flipH="1">
              <a:off x="3315" y="339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32" name="Oval 16"/>
            <p:cNvSpPr>
              <a:spLocks noChangeArrowheads="1"/>
            </p:cNvSpPr>
            <p:nvPr/>
          </p:nvSpPr>
          <p:spPr bwMode="auto">
            <a:xfrm flipH="1">
              <a:off x="3655"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33" name="Oval 17"/>
            <p:cNvSpPr>
              <a:spLocks noChangeArrowheads="1"/>
            </p:cNvSpPr>
            <p:nvPr/>
          </p:nvSpPr>
          <p:spPr bwMode="auto">
            <a:xfrm flipH="1">
              <a:off x="3655" y="3442"/>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34" name="Oval 18"/>
            <p:cNvSpPr>
              <a:spLocks noChangeArrowheads="1"/>
            </p:cNvSpPr>
            <p:nvPr/>
          </p:nvSpPr>
          <p:spPr bwMode="auto">
            <a:xfrm flipH="1">
              <a:off x="3266"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35" name="Oval 19"/>
            <p:cNvSpPr>
              <a:spLocks noChangeArrowheads="1"/>
            </p:cNvSpPr>
            <p:nvPr/>
          </p:nvSpPr>
          <p:spPr bwMode="auto">
            <a:xfrm flipH="1">
              <a:off x="3655" y="315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36" name="Oval 20"/>
            <p:cNvSpPr>
              <a:spLocks noChangeArrowheads="1"/>
            </p:cNvSpPr>
            <p:nvPr/>
          </p:nvSpPr>
          <p:spPr bwMode="auto">
            <a:xfrm flipH="1">
              <a:off x="3364" y="3200"/>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37" name="Oval 21"/>
            <p:cNvSpPr>
              <a:spLocks noChangeArrowheads="1"/>
            </p:cNvSpPr>
            <p:nvPr/>
          </p:nvSpPr>
          <p:spPr bwMode="auto">
            <a:xfrm flipH="1">
              <a:off x="3461" y="329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38" name="Oval 22"/>
            <p:cNvSpPr>
              <a:spLocks noChangeArrowheads="1"/>
            </p:cNvSpPr>
            <p:nvPr/>
          </p:nvSpPr>
          <p:spPr bwMode="auto">
            <a:xfrm flipH="1">
              <a:off x="3606" y="3345"/>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39" name="Oval 23"/>
            <p:cNvSpPr>
              <a:spLocks noChangeArrowheads="1"/>
            </p:cNvSpPr>
            <p:nvPr/>
          </p:nvSpPr>
          <p:spPr bwMode="auto">
            <a:xfrm flipH="1">
              <a:off x="3412" y="349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40" name="Oval 24"/>
            <p:cNvSpPr>
              <a:spLocks noChangeArrowheads="1"/>
            </p:cNvSpPr>
            <p:nvPr/>
          </p:nvSpPr>
          <p:spPr bwMode="auto">
            <a:xfrm flipH="1">
              <a:off x="3752" y="363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41" name="Oval 25"/>
            <p:cNvSpPr>
              <a:spLocks noChangeArrowheads="1"/>
            </p:cNvSpPr>
            <p:nvPr/>
          </p:nvSpPr>
          <p:spPr bwMode="auto">
            <a:xfrm flipH="1">
              <a:off x="3752"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42" name="Oval 26"/>
            <p:cNvSpPr>
              <a:spLocks noChangeArrowheads="1"/>
            </p:cNvSpPr>
            <p:nvPr/>
          </p:nvSpPr>
          <p:spPr bwMode="auto">
            <a:xfrm flipH="1">
              <a:off x="3655" y="358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43" name="Oval 27"/>
            <p:cNvSpPr>
              <a:spLocks noChangeArrowheads="1"/>
            </p:cNvSpPr>
            <p:nvPr/>
          </p:nvSpPr>
          <p:spPr bwMode="auto">
            <a:xfrm flipH="1">
              <a:off x="3752"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44" name="Oval 28"/>
            <p:cNvSpPr>
              <a:spLocks noChangeArrowheads="1"/>
            </p:cNvSpPr>
            <p:nvPr/>
          </p:nvSpPr>
          <p:spPr bwMode="auto">
            <a:xfrm flipH="1">
              <a:off x="3315" y="293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45" name="Oval 29"/>
            <p:cNvSpPr>
              <a:spLocks noChangeArrowheads="1"/>
            </p:cNvSpPr>
            <p:nvPr/>
          </p:nvSpPr>
          <p:spPr bwMode="auto">
            <a:xfrm flipH="1">
              <a:off x="3412" y="3035"/>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46" name="Oval 30"/>
            <p:cNvSpPr>
              <a:spLocks noChangeArrowheads="1"/>
            </p:cNvSpPr>
            <p:nvPr/>
          </p:nvSpPr>
          <p:spPr bwMode="auto">
            <a:xfrm flipH="1">
              <a:off x="3557" y="308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47" name="Oval 31"/>
            <p:cNvSpPr>
              <a:spLocks noChangeArrowheads="1"/>
            </p:cNvSpPr>
            <p:nvPr/>
          </p:nvSpPr>
          <p:spPr bwMode="auto">
            <a:xfrm flipH="1">
              <a:off x="3363" y="322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48" name="Oval 32"/>
            <p:cNvSpPr>
              <a:spLocks noChangeArrowheads="1"/>
            </p:cNvSpPr>
            <p:nvPr/>
          </p:nvSpPr>
          <p:spPr bwMode="auto">
            <a:xfrm flipH="1">
              <a:off x="3703" y="337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49" name="Oval 33"/>
            <p:cNvSpPr>
              <a:spLocks noChangeArrowheads="1"/>
            </p:cNvSpPr>
            <p:nvPr/>
          </p:nvSpPr>
          <p:spPr bwMode="auto">
            <a:xfrm flipH="1">
              <a:off x="3703" y="327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50" name="Oval 34"/>
            <p:cNvSpPr>
              <a:spLocks noChangeArrowheads="1"/>
            </p:cNvSpPr>
            <p:nvPr/>
          </p:nvSpPr>
          <p:spPr bwMode="auto">
            <a:xfrm flipH="1">
              <a:off x="3606" y="332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51" name="Oval 35"/>
            <p:cNvSpPr>
              <a:spLocks noChangeArrowheads="1"/>
            </p:cNvSpPr>
            <p:nvPr/>
          </p:nvSpPr>
          <p:spPr bwMode="auto">
            <a:xfrm flipH="1">
              <a:off x="3703" y="2986"/>
              <a:ext cx="97" cy="97"/>
            </a:xfrm>
            <a:prstGeom prst="ellipse">
              <a:avLst/>
            </a:prstGeom>
            <a:solidFill>
              <a:srgbClr val="FF9933"/>
            </a:solidFill>
            <a:ln w="9525">
              <a:solidFill>
                <a:schemeClr val="bg1"/>
              </a:solidFill>
              <a:round/>
              <a:headEnd/>
              <a:tailEnd/>
            </a:ln>
          </p:spPr>
          <p:txBody>
            <a:bodyPr wrap="none" anchor="ctr"/>
            <a:lstStyle/>
            <a:p>
              <a:endParaRPr lang="en-US"/>
            </a:p>
          </p:txBody>
        </p:sp>
      </p:grpSp>
      <p:sp>
        <p:nvSpPr>
          <p:cNvPr id="52" name="U-Turn Arrow 51"/>
          <p:cNvSpPr/>
          <p:nvPr/>
        </p:nvSpPr>
        <p:spPr bwMode="auto">
          <a:xfrm rot="5400000">
            <a:off x="4538872" y="1114636"/>
            <a:ext cx="762001" cy="6609929"/>
          </a:xfrm>
          <a:prstGeom prst="uturnArrow">
            <a:avLst>
              <a:gd name="adj1" fmla="val 25000"/>
              <a:gd name="adj2" fmla="val 25000"/>
              <a:gd name="adj3" fmla="val 25000"/>
              <a:gd name="adj4" fmla="val 43750"/>
              <a:gd name="adj5" fmla="val 100000"/>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3" name="U-Turn Arrow 52"/>
          <p:cNvSpPr/>
          <p:nvPr/>
        </p:nvSpPr>
        <p:spPr bwMode="auto">
          <a:xfrm rot="5400000">
            <a:off x="6404133" y="3737136"/>
            <a:ext cx="617147" cy="3033783"/>
          </a:xfrm>
          <a:prstGeom prst="uturnArrow">
            <a:avLst>
              <a:gd name="adj1" fmla="val 25000"/>
              <a:gd name="adj2" fmla="val 14814"/>
              <a:gd name="adj3" fmla="val 36181"/>
              <a:gd name="adj4" fmla="val 40046"/>
              <a:gd name="adj5" fmla="val 100000"/>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4" name="Left Arrow 53"/>
          <p:cNvSpPr/>
          <p:nvPr/>
        </p:nvSpPr>
        <p:spPr bwMode="auto">
          <a:xfrm>
            <a:off x="1614909" y="5314393"/>
            <a:ext cx="3899230" cy="322563"/>
          </a:xfrm>
          <a:prstGeom prst="lef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5" name="Left Arrow 54"/>
          <p:cNvSpPr/>
          <p:nvPr/>
        </p:nvSpPr>
        <p:spPr bwMode="auto">
          <a:xfrm>
            <a:off x="1614909" y="6067511"/>
            <a:ext cx="6555612" cy="322563"/>
          </a:xfrm>
          <a:prstGeom prst="lef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6" name="Left Arrow 55"/>
          <p:cNvSpPr/>
          <p:nvPr/>
        </p:nvSpPr>
        <p:spPr bwMode="auto">
          <a:xfrm>
            <a:off x="5109246" y="5234188"/>
            <a:ext cx="3061274" cy="509592"/>
          </a:xfrm>
          <a:prstGeom prst="lef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7" name="Left Arrow 56"/>
          <p:cNvSpPr/>
          <p:nvPr/>
        </p:nvSpPr>
        <p:spPr bwMode="auto">
          <a:xfrm>
            <a:off x="5109245" y="5967408"/>
            <a:ext cx="3061275" cy="509592"/>
          </a:xfrm>
          <a:prstGeom prst="lef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9" name="TextBox 58"/>
          <p:cNvSpPr txBox="1"/>
          <p:nvPr/>
        </p:nvSpPr>
        <p:spPr>
          <a:xfrm>
            <a:off x="1688261" y="4089191"/>
            <a:ext cx="3287952" cy="523220"/>
          </a:xfrm>
          <a:prstGeom prst="rect">
            <a:avLst/>
          </a:prstGeom>
          <a:noFill/>
        </p:spPr>
        <p:txBody>
          <a:bodyPr wrap="none" rtlCol="0">
            <a:spAutoFit/>
          </a:bodyPr>
          <a:lstStyle/>
          <a:p>
            <a:r>
              <a:rPr lang="en-US" sz="2800" dirty="0" smtClean="0">
                <a:solidFill>
                  <a:srgbClr val="FFFF00"/>
                </a:solidFill>
              </a:rPr>
              <a:t>Biomedical research</a:t>
            </a:r>
            <a:endParaRPr lang="en-US" sz="2800" dirty="0">
              <a:solidFill>
                <a:srgbClr val="FFFF00"/>
              </a:solidFill>
            </a:endParaRPr>
          </a:p>
        </p:txBody>
      </p:sp>
      <p:sp>
        <p:nvSpPr>
          <p:cNvPr id="60" name="TextBox 59"/>
          <p:cNvSpPr txBox="1"/>
          <p:nvPr/>
        </p:nvSpPr>
        <p:spPr>
          <a:xfrm>
            <a:off x="1699691" y="4942997"/>
            <a:ext cx="4801251" cy="523220"/>
          </a:xfrm>
          <a:prstGeom prst="rect">
            <a:avLst/>
          </a:prstGeom>
          <a:noFill/>
        </p:spPr>
        <p:txBody>
          <a:bodyPr wrap="none" rtlCol="0">
            <a:spAutoFit/>
          </a:bodyPr>
          <a:lstStyle/>
          <a:p>
            <a:r>
              <a:rPr lang="en-US" sz="2800" dirty="0" smtClean="0">
                <a:solidFill>
                  <a:srgbClr val="FFFF00"/>
                </a:solidFill>
              </a:rPr>
              <a:t>Medical Informatics Research</a:t>
            </a:r>
            <a:endParaRPr lang="en-US" sz="2800" dirty="0">
              <a:solidFill>
                <a:srgbClr val="FFFF00"/>
              </a:solidFill>
            </a:endParaRPr>
          </a:p>
        </p:txBody>
      </p:sp>
      <p:sp>
        <p:nvSpPr>
          <p:cNvPr id="61" name="TextBox 60"/>
          <p:cNvSpPr txBox="1"/>
          <p:nvPr/>
        </p:nvSpPr>
        <p:spPr>
          <a:xfrm>
            <a:off x="1752600" y="5716644"/>
            <a:ext cx="2148345" cy="523220"/>
          </a:xfrm>
          <a:prstGeom prst="rect">
            <a:avLst/>
          </a:prstGeom>
          <a:noFill/>
        </p:spPr>
        <p:txBody>
          <a:bodyPr wrap="none" rtlCol="0">
            <a:spAutoFit/>
          </a:bodyPr>
          <a:lstStyle/>
          <a:p>
            <a:r>
              <a:rPr lang="en-US" sz="2800" dirty="0" smtClean="0">
                <a:solidFill>
                  <a:srgbClr val="FFFF00"/>
                </a:solidFill>
              </a:rPr>
              <a:t>Data Science</a:t>
            </a:r>
            <a:endParaRPr lang="en-US" sz="2800" dirty="0">
              <a:solidFill>
                <a:srgbClr val="FFFF00"/>
              </a:solidFill>
            </a:endParaRPr>
          </a:p>
        </p:txBody>
      </p:sp>
      <p:sp>
        <p:nvSpPr>
          <p:cNvPr id="62" name="Slide Number Placeholder 61"/>
          <p:cNvSpPr>
            <a:spLocks noGrp="1"/>
          </p:cNvSpPr>
          <p:nvPr>
            <p:ph type="sldNum" sz="quarter" idx="4"/>
          </p:nvPr>
        </p:nvSpPr>
        <p:spPr/>
        <p:txBody>
          <a:bodyPr/>
          <a:lstStyle/>
          <a:p>
            <a:fld id="{7071835E-551D-43E3-A34B-EA8AD7FDC91B}" type="slidenum">
              <a:rPr lang="en-US" smtClean="0"/>
              <a:pPr/>
              <a:t>12</a:t>
            </a:fld>
            <a:endParaRPr lang="en-US"/>
          </a:p>
        </p:txBody>
      </p:sp>
    </p:spTree>
    <p:extLst>
      <p:ext uri="{BB962C8B-B14F-4D97-AF65-F5344CB8AC3E}">
        <p14:creationId xmlns:p14="http://schemas.microsoft.com/office/powerpoint/2010/main" val="6982380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key principles in how to do </a:t>
            </a:r>
            <a:r>
              <a:rPr lang="en-US" dirty="0" smtClean="0"/>
              <a:t>research</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smtClean="0"/>
              <a:t>Objective </a:t>
            </a:r>
            <a:r>
              <a:rPr lang="en-US" u="sng" dirty="0"/>
              <a:t>observation</a:t>
            </a:r>
            <a:r>
              <a:rPr lang="en-US" dirty="0"/>
              <a:t>: </a:t>
            </a:r>
            <a:r>
              <a:rPr lang="en-US" dirty="0" smtClean="0"/>
              <a:t>measurement </a:t>
            </a:r>
            <a:r>
              <a:rPr lang="en-US" dirty="0"/>
              <a:t>and data (possibly although not necessarily using mathematics as a tool</a:t>
            </a:r>
            <a:r>
              <a:rPr lang="en-US" dirty="0" smtClean="0"/>
              <a:t>),</a:t>
            </a:r>
            <a:endParaRPr lang="en-US" dirty="0"/>
          </a:p>
        </p:txBody>
      </p:sp>
      <p:sp>
        <p:nvSpPr>
          <p:cNvPr id="4" name="Rectangle 3"/>
          <p:cNvSpPr/>
          <p:nvPr/>
        </p:nvSpPr>
        <p:spPr>
          <a:xfrm>
            <a:off x="4572000" y="6474023"/>
            <a:ext cx="4572000" cy="307777"/>
          </a:xfrm>
          <a:prstGeom prst="rect">
            <a:avLst/>
          </a:prstGeom>
        </p:spPr>
        <p:txBody>
          <a:bodyPr>
            <a:spAutoFit/>
          </a:bodyPr>
          <a:lstStyle/>
          <a:p>
            <a:r>
              <a:rPr lang="en-US" sz="1400" b="0" dirty="0">
                <a:solidFill>
                  <a:schemeClr val="bg1"/>
                </a:solidFill>
              </a:rPr>
              <a:t>http://sciencecouncil.org/about-us/our-definition-of-science/</a:t>
            </a:r>
          </a:p>
        </p:txBody>
      </p:sp>
      <p:sp>
        <p:nvSpPr>
          <p:cNvPr id="5" name="Slide Number Placeholder 4"/>
          <p:cNvSpPr>
            <a:spLocks noGrp="1"/>
          </p:cNvSpPr>
          <p:nvPr>
            <p:ph type="sldNum" sz="quarter" idx="4"/>
          </p:nvPr>
        </p:nvSpPr>
        <p:spPr/>
        <p:txBody>
          <a:bodyPr/>
          <a:lstStyle/>
          <a:p>
            <a:fld id="{970F0956-5B8E-40B4-A8DD-F75AA1D26018}" type="slidenum">
              <a:rPr lang="en-US" smtClean="0"/>
              <a:pPr/>
              <a:t>13</a:t>
            </a:fld>
            <a:endParaRPr lang="en-US"/>
          </a:p>
        </p:txBody>
      </p:sp>
    </p:spTree>
    <p:extLst>
      <p:ext uri="{BB962C8B-B14F-4D97-AF65-F5344CB8AC3E}">
        <p14:creationId xmlns:p14="http://schemas.microsoft.com/office/powerpoint/2010/main" val="31142409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Data Quality Dimensions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10804919"/>
              </p:ext>
            </p:extLst>
          </p:nvPr>
        </p:nvGraphicFramePr>
        <p:xfrm>
          <a:off x="228600" y="1676400"/>
          <a:ext cx="8763000" cy="3143250"/>
        </p:xfrm>
        <a:graphic>
          <a:graphicData uri="http://schemas.openxmlformats.org/drawingml/2006/table">
            <a:tbl>
              <a:tblPr>
                <a:tableStyleId>{5C22544A-7EE6-4342-B048-85BDC9FD1C3A}</a:tableStyleId>
              </a:tblPr>
              <a:tblGrid>
                <a:gridCol w="1783620">
                  <a:extLst>
                    <a:ext uri="{9D8B030D-6E8A-4147-A177-3AD203B41FA5}">
                      <a16:colId xmlns:a16="http://schemas.microsoft.com/office/drawing/2014/main" val="20000"/>
                    </a:ext>
                  </a:extLst>
                </a:gridCol>
                <a:gridCol w="930584">
                  <a:extLst>
                    <a:ext uri="{9D8B030D-6E8A-4147-A177-3AD203B41FA5}">
                      <a16:colId xmlns:a16="http://schemas.microsoft.com/office/drawing/2014/main" val="20001"/>
                    </a:ext>
                  </a:extLst>
                </a:gridCol>
                <a:gridCol w="1938716">
                  <a:extLst>
                    <a:ext uri="{9D8B030D-6E8A-4147-A177-3AD203B41FA5}">
                      <a16:colId xmlns:a16="http://schemas.microsoft.com/office/drawing/2014/main" val="20002"/>
                    </a:ext>
                  </a:extLst>
                </a:gridCol>
                <a:gridCol w="930584">
                  <a:extLst>
                    <a:ext uri="{9D8B030D-6E8A-4147-A177-3AD203B41FA5}">
                      <a16:colId xmlns:a16="http://schemas.microsoft.com/office/drawing/2014/main" val="20003"/>
                    </a:ext>
                  </a:extLst>
                </a:gridCol>
                <a:gridCol w="2248912">
                  <a:extLst>
                    <a:ext uri="{9D8B030D-6E8A-4147-A177-3AD203B41FA5}">
                      <a16:colId xmlns:a16="http://schemas.microsoft.com/office/drawing/2014/main" val="20004"/>
                    </a:ext>
                  </a:extLst>
                </a:gridCol>
                <a:gridCol w="930584">
                  <a:extLst>
                    <a:ext uri="{9D8B030D-6E8A-4147-A177-3AD203B41FA5}">
                      <a16:colId xmlns:a16="http://schemas.microsoft.com/office/drawing/2014/main" val="20005"/>
                    </a:ext>
                  </a:extLst>
                </a:gridCol>
              </a:tblGrid>
              <a:tr h="190500">
                <a:tc>
                  <a:txBody>
                    <a:bodyPr/>
                    <a:lstStyle/>
                    <a:p>
                      <a:pPr algn="l" fontAlgn="b"/>
                      <a:r>
                        <a:rPr lang="en-US" sz="2000" u="none" strike="noStrike" dirty="0" smtClean="0">
                          <a:solidFill>
                            <a:schemeClr val="bg1"/>
                          </a:solidFill>
                          <a:effectLst/>
                          <a:latin typeface="Trebuchet MS" panose="020B0603020202020204" pitchFamily="34" charset="0"/>
                        </a:rPr>
                        <a:t> Dimension</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ctr" fontAlgn="b"/>
                      <a:r>
                        <a:rPr lang="en-US" sz="2000" u="none" strike="noStrike" dirty="0">
                          <a:solidFill>
                            <a:schemeClr val="bg1"/>
                          </a:solidFill>
                          <a:effectLst/>
                          <a:latin typeface="Trebuchet MS" panose="020B0603020202020204" pitchFamily="34" charset="0"/>
                        </a:rPr>
                        <a:t># cited </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l" fontAlgn="b"/>
                      <a:r>
                        <a:rPr lang="en-US" sz="2000" u="none" strike="noStrike" dirty="0" smtClean="0">
                          <a:solidFill>
                            <a:schemeClr val="bg1"/>
                          </a:solidFill>
                          <a:effectLst/>
                          <a:latin typeface="Trebuchet MS" panose="020B0603020202020204" pitchFamily="34" charset="0"/>
                        </a:rPr>
                        <a:t> Dimension</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ctr" fontAlgn="b"/>
                      <a:r>
                        <a:rPr lang="en-US" sz="2000" u="none" strike="noStrike" dirty="0">
                          <a:solidFill>
                            <a:schemeClr val="bg1"/>
                          </a:solidFill>
                          <a:effectLst/>
                          <a:latin typeface="Trebuchet MS" panose="020B0603020202020204" pitchFamily="34" charset="0"/>
                        </a:rPr>
                        <a:t># cited </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l" fontAlgn="b"/>
                      <a:r>
                        <a:rPr lang="en-US" sz="2000" u="none" strike="noStrike" dirty="0" smtClean="0">
                          <a:solidFill>
                            <a:schemeClr val="bg1"/>
                          </a:solidFill>
                          <a:effectLst/>
                          <a:latin typeface="Trebuchet MS" panose="020B0603020202020204" pitchFamily="34" charset="0"/>
                        </a:rPr>
                        <a:t> Dimension</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ctr" fontAlgn="b"/>
                      <a:r>
                        <a:rPr lang="en-US" sz="2000" u="none" strike="noStrike" dirty="0">
                          <a:solidFill>
                            <a:schemeClr val="bg1"/>
                          </a:solidFill>
                          <a:effectLst/>
                          <a:latin typeface="Trebuchet MS" panose="020B0603020202020204" pitchFamily="34" charset="0"/>
                        </a:rPr>
                        <a:t># cited </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extLst>
                  <a:ext uri="{0D108BD9-81ED-4DB2-BD59-A6C34878D82A}">
                    <a16:rowId xmlns:a16="http://schemas.microsoft.com/office/drawing/2014/main" val="10000"/>
                  </a:ext>
                </a:extLst>
              </a:tr>
              <a:tr h="190500">
                <a:tc>
                  <a:txBody>
                    <a:bodyPr/>
                    <a:lstStyle/>
                    <a:p>
                      <a:pPr algn="l" fontAlgn="b"/>
                      <a:r>
                        <a:rPr lang="en-US" sz="2000" u="none" strike="noStrike" dirty="0" smtClean="0">
                          <a:solidFill>
                            <a:schemeClr val="bg1"/>
                          </a:solidFill>
                          <a:effectLst/>
                          <a:latin typeface="Trebuchet MS" panose="020B0603020202020204" pitchFamily="34" charset="0"/>
                        </a:rPr>
                        <a:t> Accuracy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Format</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4</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Comparability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1"/>
                  </a:ext>
                </a:extLst>
              </a:tr>
              <a:tr h="190500">
                <a:tc>
                  <a:txBody>
                    <a:bodyPr/>
                    <a:lstStyle/>
                    <a:p>
                      <a:pPr algn="l" fontAlgn="b"/>
                      <a:r>
                        <a:rPr lang="en-US" sz="2000" u="none" strike="noStrike" dirty="0" smtClean="0">
                          <a:solidFill>
                            <a:schemeClr val="bg1"/>
                          </a:solidFill>
                          <a:effectLst/>
                          <a:latin typeface="Trebuchet MS" panose="020B0603020202020204" pitchFamily="34" charset="0"/>
                        </a:rPr>
                        <a:t> Reliability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Interpretability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4</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Conciseness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2"/>
                  </a:ext>
                </a:extLst>
              </a:tr>
              <a:tr h="190500">
                <a:tc>
                  <a:txBody>
                    <a:bodyPr/>
                    <a:lstStyle/>
                    <a:p>
                      <a:pPr algn="l" fontAlgn="b"/>
                      <a:r>
                        <a:rPr lang="en-US" sz="2000" u="none" strike="noStrike" dirty="0" smtClean="0">
                          <a:solidFill>
                            <a:schemeClr val="bg1"/>
                          </a:solidFill>
                          <a:effectLst/>
                          <a:latin typeface="Trebuchet MS" panose="020B0603020202020204" pitchFamily="34" charset="0"/>
                        </a:rPr>
                        <a:t> Timeliness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19</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Content</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Freedom </a:t>
                      </a:r>
                      <a:r>
                        <a:rPr lang="en-US" sz="2000" u="none" strike="noStrike" dirty="0">
                          <a:solidFill>
                            <a:schemeClr val="bg1"/>
                          </a:solidFill>
                          <a:effectLst/>
                          <a:latin typeface="Trebuchet MS" panose="020B0603020202020204" pitchFamily="34" charset="0"/>
                        </a:rPr>
                        <a:t>from bias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3"/>
                  </a:ext>
                </a:extLst>
              </a:tr>
              <a:tr h="190500">
                <a:tc>
                  <a:txBody>
                    <a:bodyPr/>
                    <a:lstStyle/>
                    <a:p>
                      <a:pPr algn="l" fontAlgn="b"/>
                      <a:r>
                        <a:rPr lang="en-US" sz="2000" u="none" strike="noStrike" dirty="0" smtClean="0">
                          <a:solidFill>
                            <a:schemeClr val="bg1"/>
                          </a:solidFill>
                          <a:effectLst/>
                          <a:latin typeface="Trebuchet MS" panose="020B0603020202020204" pitchFamily="34" charset="0"/>
                        </a:rPr>
                        <a:t> Relevance</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16</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Efficiency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a:t>
                      </a:r>
                      <a:r>
                        <a:rPr lang="en-US" sz="2000" u="none" strike="noStrike" dirty="0" err="1" smtClean="0">
                          <a:solidFill>
                            <a:schemeClr val="bg1"/>
                          </a:solidFill>
                          <a:effectLst/>
                          <a:latin typeface="Trebuchet MS" panose="020B0603020202020204" pitchFamily="34" charset="0"/>
                        </a:rPr>
                        <a:t>Informativeness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4"/>
                  </a:ext>
                </a:extLst>
              </a:tr>
              <a:tr h="190500">
                <a:tc>
                  <a:txBody>
                    <a:bodyPr/>
                    <a:lstStyle/>
                    <a:p>
                      <a:pPr algn="l" fontAlgn="b"/>
                      <a:r>
                        <a:rPr lang="en-US" sz="2000" u="none" strike="noStrike" dirty="0" smtClean="0">
                          <a:solidFill>
                            <a:schemeClr val="bg1"/>
                          </a:solidFill>
                          <a:effectLst/>
                          <a:latin typeface="Trebuchet MS" panose="020B0603020202020204" pitchFamily="34" charset="0"/>
                        </a:rPr>
                        <a:t> Completeness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15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Importance</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Level </a:t>
                      </a:r>
                      <a:r>
                        <a:rPr lang="en-US" sz="2000" u="none" strike="noStrike" dirty="0">
                          <a:solidFill>
                            <a:schemeClr val="bg1"/>
                          </a:solidFill>
                          <a:effectLst/>
                          <a:latin typeface="Trebuchet MS" panose="020B0603020202020204" pitchFamily="34" charset="0"/>
                        </a:rPr>
                        <a:t>of detail</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5"/>
                  </a:ext>
                </a:extLst>
              </a:tr>
              <a:tr h="190500">
                <a:tc>
                  <a:txBody>
                    <a:bodyPr/>
                    <a:lstStyle/>
                    <a:p>
                      <a:pPr algn="l" fontAlgn="b"/>
                      <a:r>
                        <a:rPr lang="en-US" sz="2000" u="none" strike="noStrike" dirty="0" smtClean="0">
                          <a:solidFill>
                            <a:schemeClr val="bg1"/>
                          </a:solidFill>
                          <a:effectLst/>
                          <a:latin typeface="Trebuchet MS" panose="020B0603020202020204" pitchFamily="34" charset="0"/>
                        </a:rPr>
                        <a:t> Currency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9</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Sufficiency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a:t>
                      </a:r>
                      <a:r>
                        <a:rPr lang="en-US" sz="2000" u="none" strike="noStrike" dirty="0" err="1" smtClean="0">
                          <a:solidFill>
                            <a:schemeClr val="bg1"/>
                          </a:solidFill>
                          <a:effectLst/>
                          <a:latin typeface="Trebuchet MS" panose="020B0603020202020204" pitchFamily="34" charset="0"/>
                        </a:rPr>
                        <a:t>Quantitativeness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6"/>
                  </a:ext>
                </a:extLst>
              </a:tr>
              <a:tr h="190500">
                <a:tc>
                  <a:txBody>
                    <a:bodyPr/>
                    <a:lstStyle/>
                    <a:p>
                      <a:pPr algn="l" fontAlgn="b"/>
                      <a:r>
                        <a:rPr lang="en-US" sz="2000" u="none" strike="noStrike" dirty="0" smtClean="0">
                          <a:solidFill>
                            <a:schemeClr val="bg1"/>
                          </a:solidFill>
                          <a:effectLst/>
                          <a:latin typeface="Trebuchet MS" panose="020B0603020202020204" pitchFamily="34" charset="0"/>
                        </a:rPr>
                        <a:t> Consistency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smtClean="0">
                          <a:solidFill>
                            <a:schemeClr val="bg1"/>
                          </a:solidFill>
                          <a:effectLst/>
                          <a:latin typeface="Trebuchet MS" panose="020B0603020202020204" pitchFamily="34" charset="0"/>
                        </a:rPr>
                        <a:t>8 </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a:t>
                      </a:r>
                      <a:r>
                        <a:rPr lang="en-US" sz="2000" u="none" strike="noStrike" dirty="0" err="1" smtClean="0">
                          <a:solidFill>
                            <a:schemeClr val="bg1"/>
                          </a:solidFill>
                          <a:effectLst/>
                          <a:latin typeface="Trebuchet MS" panose="020B0603020202020204" pitchFamily="34" charset="0"/>
                        </a:rPr>
                        <a:t>Usableness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Scope</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7"/>
                  </a:ext>
                </a:extLst>
              </a:tr>
              <a:tr h="190500">
                <a:tc>
                  <a:txBody>
                    <a:bodyPr/>
                    <a:lstStyle/>
                    <a:p>
                      <a:pPr algn="l" fontAlgn="b"/>
                      <a:r>
                        <a:rPr lang="en-US" sz="2000" u="none" strike="noStrike" dirty="0" smtClean="0">
                          <a:solidFill>
                            <a:schemeClr val="bg1"/>
                          </a:solidFill>
                          <a:effectLst/>
                          <a:latin typeface="Trebuchet MS" panose="020B0603020202020204" pitchFamily="34" charset="0"/>
                        </a:rPr>
                        <a:t> Flexibility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Usefulness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Understandability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8"/>
                  </a:ext>
                </a:extLst>
              </a:tr>
              <a:tr h="190500">
                <a:tc>
                  <a:txBody>
                    <a:bodyPr/>
                    <a:lstStyle/>
                    <a:p>
                      <a:pPr algn="l" fontAlgn="b"/>
                      <a:r>
                        <a:rPr lang="en-US" sz="2000" u="none" strike="noStrike" dirty="0" smtClean="0">
                          <a:solidFill>
                            <a:schemeClr val="bg1"/>
                          </a:solidFill>
                          <a:effectLst/>
                          <a:latin typeface="Trebuchet MS" panose="020B0603020202020204" pitchFamily="34" charset="0"/>
                        </a:rPr>
                        <a:t> Precision</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Clarity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endParaRPr lang="en-US" sz="2000" b="0" i="0" u="none" strike="noStrike">
                        <a:solidFill>
                          <a:schemeClr val="bg1"/>
                        </a:solidFill>
                        <a:effectLst/>
                        <a:latin typeface="Trebuchet MS" panose="020B0603020202020204" pitchFamily="34" charset="0"/>
                      </a:endParaRPr>
                    </a:p>
                  </a:txBody>
                  <a:tcPr marL="9525" marR="9525" marT="9525" marB="0" anchor="b">
                    <a:noFill/>
                  </a:tcPr>
                </a:tc>
                <a:tc>
                  <a:txBody>
                    <a:bodyPr/>
                    <a:lstStyle/>
                    <a:p>
                      <a:pPr algn="ctr" fontAlgn="b"/>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9"/>
                  </a:ext>
                </a:extLst>
              </a:tr>
            </a:tbl>
          </a:graphicData>
        </a:graphic>
      </p:graphicFrame>
      <p:sp>
        <p:nvSpPr>
          <p:cNvPr id="5" name="Rectangle 4"/>
          <p:cNvSpPr/>
          <p:nvPr/>
        </p:nvSpPr>
        <p:spPr>
          <a:xfrm>
            <a:off x="1600200" y="5562600"/>
            <a:ext cx="7315200" cy="738664"/>
          </a:xfrm>
          <a:prstGeom prst="rect">
            <a:avLst/>
          </a:prstGeom>
        </p:spPr>
        <p:txBody>
          <a:bodyPr wrap="square">
            <a:spAutoFit/>
          </a:bodyPr>
          <a:lstStyle/>
          <a:p>
            <a:pPr algn="r"/>
            <a:r>
              <a:rPr lang="en-US" sz="1400" dirty="0">
                <a:solidFill>
                  <a:schemeClr val="bg1"/>
                </a:solidFill>
                <a:latin typeface="Trebuchet MS" panose="020B0603020202020204" pitchFamily="34" charset="0"/>
              </a:rPr>
              <a:t>Wang, R.Y., </a:t>
            </a:r>
            <a:r>
              <a:rPr lang="en-US" sz="1400" dirty="0" err="1">
                <a:solidFill>
                  <a:schemeClr val="bg1"/>
                </a:solidFill>
                <a:latin typeface="Trebuchet MS" panose="020B0603020202020204" pitchFamily="34" charset="0"/>
              </a:rPr>
              <a:t>Storey</a:t>
            </a:r>
            <a:r>
              <a:rPr lang="en-US" sz="1400" dirty="0">
                <a:solidFill>
                  <a:schemeClr val="bg1"/>
                </a:solidFill>
                <a:latin typeface="Trebuchet MS" panose="020B0603020202020204" pitchFamily="34" charset="0"/>
              </a:rPr>
              <a:t>, V.C., and Firth, C.P. </a:t>
            </a:r>
            <a:endParaRPr lang="en-US" sz="1400" dirty="0" smtClean="0">
              <a:solidFill>
                <a:schemeClr val="bg1"/>
              </a:solidFill>
              <a:latin typeface="Trebuchet MS" panose="020B0603020202020204" pitchFamily="34" charset="0"/>
            </a:endParaRPr>
          </a:p>
          <a:p>
            <a:pPr algn="r"/>
            <a:r>
              <a:rPr lang="en-US" sz="1400" dirty="0" smtClean="0">
                <a:solidFill>
                  <a:schemeClr val="bg1"/>
                </a:solidFill>
                <a:latin typeface="Trebuchet MS" panose="020B0603020202020204" pitchFamily="34" charset="0"/>
              </a:rPr>
              <a:t>A </a:t>
            </a:r>
            <a:r>
              <a:rPr lang="en-US" sz="1400" dirty="0">
                <a:solidFill>
                  <a:schemeClr val="bg1"/>
                </a:solidFill>
                <a:latin typeface="Trebuchet MS" panose="020B0603020202020204" pitchFamily="34" charset="0"/>
              </a:rPr>
              <a:t>framework for </a:t>
            </a:r>
            <a:r>
              <a:rPr lang="en-US" sz="1400" dirty="0" smtClean="0">
                <a:solidFill>
                  <a:schemeClr val="bg1"/>
                </a:solidFill>
                <a:latin typeface="Trebuchet MS" panose="020B0603020202020204" pitchFamily="34" charset="0"/>
              </a:rPr>
              <a:t>analysis of </a:t>
            </a:r>
            <a:r>
              <a:rPr lang="en-US" sz="1400" dirty="0">
                <a:solidFill>
                  <a:schemeClr val="bg1"/>
                </a:solidFill>
                <a:latin typeface="Trebuchet MS" panose="020B0603020202020204" pitchFamily="34" charset="0"/>
              </a:rPr>
              <a:t>data quality research. </a:t>
            </a:r>
            <a:endParaRPr lang="en-US" sz="1400" dirty="0" smtClean="0">
              <a:solidFill>
                <a:schemeClr val="bg1"/>
              </a:solidFill>
              <a:latin typeface="Trebuchet MS" panose="020B0603020202020204" pitchFamily="34" charset="0"/>
            </a:endParaRPr>
          </a:p>
          <a:p>
            <a:pPr algn="r"/>
            <a:r>
              <a:rPr lang="en-US" sz="1400" i="1" dirty="0" smtClean="0">
                <a:solidFill>
                  <a:schemeClr val="bg1"/>
                </a:solidFill>
                <a:latin typeface="Trebuchet MS" panose="020B0603020202020204" pitchFamily="34" charset="0"/>
              </a:rPr>
              <a:t>IEEE </a:t>
            </a:r>
            <a:r>
              <a:rPr lang="en-US" sz="1400" i="1" dirty="0">
                <a:solidFill>
                  <a:schemeClr val="bg1"/>
                </a:solidFill>
                <a:latin typeface="Trebuchet MS" panose="020B0603020202020204" pitchFamily="34" charset="0"/>
              </a:rPr>
              <a:t>Trans. on </a:t>
            </a:r>
            <a:r>
              <a:rPr lang="en-US" sz="1400" i="1" dirty="0" err="1">
                <a:solidFill>
                  <a:schemeClr val="bg1"/>
                </a:solidFill>
                <a:latin typeface="Trebuchet MS" panose="020B0603020202020204" pitchFamily="34" charset="0"/>
              </a:rPr>
              <a:t>Knowl</a:t>
            </a:r>
            <a:r>
              <a:rPr lang="en-US" sz="1400" i="1" dirty="0">
                <a:solidFill>
                  <a:schemeClr val="bg1"/>
                </a:solidFill>
                <a:latin typeface="Trebuchet MS" panose="020B0603020202020204" pitchFamily="34" charset="0"/>
              </a:rPr>
              <a:t>. Data Eng. 7, </a:t>
            </a:r>
            <a:r>
              <a:rPr lang="en-US" sz="1400" dirty="0" smtClean="0">
                <a:solidFill>
                  <a:schemeClr val="bg1"/>
                </a:solidFill>
                <a:latin typeface="Trebuchet MS" panose="020B0603020202020204" pitchFamily="34" charset="0"/>
              </a:rPr>
              <a:t>4 (</a:t>
            </a:r>
            <a:r>
              <a:rPr lang="en-US" sz="1400" dirty="0">
                <a:solidFill>
                  <a:schemeClr val="bg1"/>
                </a:solidFill>
                <a:latin typeface="Trebuchet MS" panose="020B0603020202020204" pitchFamily="34" charset="0"/>
              </a:rPr>
              <a:t>1995), pp. 623–640.</a:t>
            </a:r>
          </a:p>
        </p:txBody>
      </p:sp>
      <p:sp>
        <p:nvSpPr>
          <p:cNvPr id="3" name="Slide Number Placeholder 2"/>
          <p:cNvSpPr>
            <a:spLocks noGrp="1"/>
          </p:cNvSpPr>
          <p:nvPr>
            <p:ph type="sldNum" sz="quarter" idx="4"/>
          </p:nvPr>
        </p:nvSpPr>
        <p:spPr/>
        <p:txBody>
          <a:bodyPr/>
          <a:lstStyle/>
          <a:p>
            <a:fld id="{7071835E-551D-43E3-A34B-EA8AD7FDC91B}" type="slidenum">
              <a:rPr lang="en-US" smtClean="0"/>
              <a:pPr/>
              <a:t>14</a:t>
            </a:fld>
            <a:endParaRPr lang="en-US"/>
          </a:p>
        </p:txBody>
      </p:sp>
    </p:spTree>
    <p:extLst>
      <p:ext uri="{BB962C8B-B14F-4D97-AF65-F5344CB8AC3E}">
        <p14:creationId xmlns:p14="http://schemas.microsoft.com/office/powerpoint/2010/main" val="40332885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Rectangle 3"/>
          <p:cNvSpPr>
            <a:spLocks noGrp="1" noChangeArrowheads="1"/>
          </p:cNvSpPr>
          <p:nvPr>
            <p:ph type="body" idx="1"/>
          </p:nvPr>
        </p:nvSpPr>
        <p:spPr/>
        <p:txBody>
          <a:bodyPr/>
          <a:lstStyle/>
          <a:p>
            <a:pPr marL="457200" indent="-457200">
              <a:lnSpc>
                <a:spcPct val="90000"/>
              </a:lnSpc>
              <a:buFont typeface="Arial" panose="020B0604020202020204" pitchFamily="34" charset="0"/>
              <a:buChar char="•"/>
            </a:pPr>
            <a:r>
              <a:rPr lang="en-US" altLang="en-US" sz="2800" b="1" u="sng" dirty="0"/>
              <a:t>Precision</a:t>
            </a:r>
          </a:p>
          <a:p>
            <a:pPr marL="857250" lvl="1" indent="-457200">
              <a:lnSpc>
                <a:spcPct val="90000"/>
              </a:lnSpc>
              <a:buFont typeface="Arial" panose="020B0604020202020204" pitchFamily="34" charset="0"/>
              <a:buChar char="•"/>
            </a:pPr>
            <a:r>
              <a:rPr lang="en-US" altLang="en-US" sz="2800" dirty="0"/>
              <a:t>The degree to </a:t>
            </a:r>
            <a:r>
              <a:rPr lang="en-US" altLang="en-US" sz="2800" dirty="0" smtClean="0"/>
              <a:t>which distinct representations (</a:t>
            </a:r>
            <a:r>
              <a:rPr lang="en-US" altLang="en-US" sz="2800" i="1" dirty="0" smtClean="0"/>
              <a:t>references</a:t>
            </a:r>
            <a:r>
              <a:rPr lang="en-US" altLang="en-US" sz="2800" dirty="0" smtClean="0"/>
              <a:t>) about </a:t>
            </a:r>
            <a:r>
              <a:rPr lang="en-US" altLang="en-US" sz="2800" dirty="0"/>
              <a:t>the same portion of </a:t>
            </a:r>
            <a:r>
              <a:rPr lang="en-US" altLang="en-US" sz="2800" dirty="0" smtClean="0"/>
              <a:t>reality (the </a:t>
            </a:r>
            <a:r>
              <a:rPr lang="en-US" altLang="en-US" sz="2800" i="1" dirty="0" smtClean="0"/>
              <a:t>referent</a:t>
            </a:r>
            <a:r>
              <a:rPr lang="en-US" altLang="en-US" sz="2800" dirty="0" smtClean="0"/>
              <a:t>) are similar when derived under similar circumstances.</a:t>
            </a:r>
          </a:p>
          <a:p>
            <a:pPr marL="857250" lvl="1" indent="-457200">
              <a:lnSpc>
                <a:spcPct val="90000"/>
              </a:lnSpc>
              <a:buFont typeface="Arial" panose="020B0604020202020204" pitchFamily="34" charset="0"/>
              <a:buChar char="•"/>
            </a:pPr>
            <a:endParaRPr lang="en-US" altLang="en-US" sz="2800" dirty="0"/>
          </a:p>
          <a:p>
            <a:pPr marL="457200" indent="-457200">
              <a:lnSpc>
                <a:spcPct val="90000"/>
              </a:lnSpc>
              <a:buFont typeface="Arial" panose="020B0604020202020204" pitchFamily="34" charset="0"/>
              <a:buChar char="•"/>
            </a:pPr>
            <a:r>
              <a:rPr lang="en-US" altLang="en-US" sz="2800" b="1" u="sng" dirty="0"/>
              <a:t>Accuracy</a:t>
            </a:r>
          </a:p>
          <a:p>
            <a:pPr marL="857250" lvl="1" indent="-457200">
              <a:lnSpc>
                <a:spcPct val="90000"/>
              </a:lnSpc>
              <a:buFont typeface="Arial" panose="020B0604020202020204" pitchFamily="34" charset="0"/>
              <a:buChar char="•"/>
            </a:pPr>
            <a:r>
              <a:rPr lang="en-US" altLang="en-US" sz="2800" dirty="0"/>
              <a:t>The degree to which </a:t>
            </a:r>
            <a:r>
              <a:rPr lang="en-US" altLang="en-US" sz="2800" dirty="0" smtClean="0"/>
              <a:t>a representation </a:t>
            </a:r>
            <a:r>
              <a:rPr lang="en-US" altLang="en-US" sz="2800" dirty="0"/>
              <a:t>actually represents what it was intended to </a:t>
            </a:r>
            <a:r>
              <a:rPr lang="en-US" altLang="en-US" sz="2800" dirty="0" smtClean="0"/>
              <a:t>represent.</a:t>
            </a:r>
            <a:endParaRPr lang="en-US" altLang="en-US" sz="2800" dirty="0"/>
          </a:p>
          <a:p>
            <a:pPr marL="857250" lvl="1" indent="-457200">
              <a:lnSpc>
                <a:spcPct val="90000"/>
              </a:lnSpc>
              <a:buFont typeface="Arial" panose="020B0604020202020204" pitchFamily="34" charset="0"/>
              <a:buChar char="•"/>
            </a:pPr>
            <a:r>
              <a:rPr lang="en-US" altLang="en-US" sz="2800" dirty="0"/>
              <a:t>How close is </a:t>
            </a:r>
            <a:r>
              <a:rPr lang="en-US" altLang="en-US" sz="2800" dirty="0" smtClean="0"/>
              <a:t>a representation </a:t>
            </a:r>
            <a:r>
              <a:rPr lang="en-US" altLang="en-US" sz="2800" dirty="0"/>
              <a:t>to the </a:t>
            </a:r>
            <a:r>
              <a:rPr lang="en-US" altLang="en-US" sz="2800" dirty="0" smtClean="0"/>
              <a:t>truth, the facts?</a:t>
            </a:r>
            <a:endParaRPr lang="en-US" altLang="en-US" sz="2800" dirty="0"/>
          </a:p>
        </p:txBody>
      </p:sp>
      <p:sp>
        <p:nvSpPr>
          <p:cNvPr id="154628" name="Rectangle 4"/>
          <p:cNvSpPr>
            <a:spLocks noGrp="1" noChangeArrowheads="1"/>
          </p:cNvSpPr>
          <p:nvPr>
            <p:ph type="title"/>
          </p:nvPr>
        </p:nvSpPr>
        <p:spPr/>
        <p:txBody>
          <a:bodyPr/>
          <a:lstStyle/>
          <a:p>
            <a:r>
              <a:rPr lang="en-US" altLang="en-US" dirty="0" smtClean="0"/>
              <a:t>Precision and accuracy of representations</a:t>
            </a:r>
            <a:endParaRPr lang="en-US" altLang="en-US" dirty="0"/>
          </a:p>
        </p:txBody>
      </p:sp>
      <p:sp>
        <p:nvSpPr>
          <p:cNvPr id="2" name="Slide Number Placeholder 1"/>
          <p:cNvSpPr>
            <a:spLocks noGrp="1"/>
          </p:cNvSpPr>
          <p:nvPr>
            <p:ph type="sldNum" sz="quarter" idx="4"/>
          </p:nvPr>
        </p:nvSpPr>
        <p:spPr/>
        <p:txBody>
          <a:bodyPr/>
          <a:lstStyle/>
          <a:p>
            <a:fld id="{7071835E-551D-43E3-A34B-EA8AD7FDC91B}" type="slidenum">
              <a:rPr lang="en-US" smtClean="0"/>
              <a:pPr/>
              <a:t>15</a:t>
            </a:fld>
            <a:endParaRPr lang="en-US"/>
          </a:p>
        </p:txBody>
      </p:sp>
    </p:spTree>
    <p:extLst>
      <p:ext uri="{BB962C8B-B14F-4D97-AF65-F5344CB8AC3E}">
        <p14:creationId xmlns:p14="http://schemas.microsoft.com/office/powerpoint/2010/main" val="1976149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46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462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46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462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46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7"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‘Classical’ picture</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3700" y="1659049"/>
            <a:ext cx="8356600" cy="4990764"/>
          </a:xfrm>
        </p:spPr>
      </p:pic>
      <p:sp>
        <p:nvSpPr>
          <p:cNvPr id="4" name="Slide Number Placeholder 3"/>
          <p:cNvSpPr>
            <a:spLocks noGrp="1"/>
          </p:cNvSpPr>
          <p:nvPr>
            <p:ph type="sldNum" sz="quarter" idx="4"/>
          </p:nvPr>
        </p:nvSpPr>
        <p:spPr/>
        <p:txBody>
          <a:bodyPr/>
          <a:lstStyle/>
          <a:p>
            <a:fld id="{970F0956-5B8E-40B4-A8DD-F75AA1D26018}" type="slidenum">
              <a:rPr lang="en-US" smtClean="0"/>
              <a:pPr/>
              <a:t>16</a:t>
            </a:fld>
            <a:endParaRPr lang="en-US"/>
          </a:p>
        </p:txBody>
      </p:sp>
      <p:sp>
        <p:nvSpPr>
          <p:cNvPr id="6" name="Rounded Rectangle 5"/>
          <p:cNvSpPr/>
          <p:nvPr/>
        </p:nvSpPr>
        <p:spPr bwMode="auto">
          <a:xfrm>
            <a:off x="6248400" y="2007576"/>
            <a:ext cx="2286000" cy="304800"/>
          </a:xfrm>
          <a:prstGeom prst="round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ounded Rectangle 6"/>
          <p:cNvSpPr/>
          <p:nvPr/>
        </p:nvSpPr>
        <p:spPr bwMode="auto">
          <a:xfrm>
            <a:off x="533400" y="4800600"/>
            <a:ext cx="2743200" cy="304800"/>
          </a:xfrm>
          <a:prstGeom prst="round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5461713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Rectangle 3"/>
          <p:cNvSpPr>
            <a:spLocks noGrp="1" noChangeArrowheads="1"/>
          </p:cNvSpPr>
          <p:nvPr>
            <p:ph type="body" idx="1"/>
          </p:nvPr>
        </p:nvSpPr>
        <p:spPr>
          <a:xfrm>
            <a:off x="228600" y="2057400"/>
            <a:ext cx="8686800" cy="4572000"/>
          </a:xfrm>
        </p:spPr>
        <p:txBody>
          <a:bodyPr/>
          <a:lstStyle/>
          <a:p>
            <a:pPr marL="457200" indent="-457200">
              <a:lnSpc>
                <a:spcPct val="90000"/>
              </a:lnSpc>
              <a:buFont typeface="Arial" panose="020B0604020202020204" pitchFamily="34" charset="0"/>
              <a:buChar char="•"/>
            </a:pPr>
            <a:r>
              <a:rPr lang="en-US" altLang="en-US" sz="2800" b="1" u="sng" dirty="0" smtClean="0"/>
              <a:t>Validity</a:t>
            </a:r>
            <a:endParaRPr lang="en-US" altLang="en-US" sz="2800" b="1" u="sng" dirty="0"/>
          </a:p>
          <a:p>
            <a:pPr marL="857250" lvl="1" indent="-457200">
              <a:lnSpc>
                <a:spcPct val="90000"/>
              </a:lnSpc>
              <a:buFont typeface="Arial" panose="020B0604020202020204" pitchFamily="34" charset="0"/>
              <a:buChar char="•"/>
            </a:pPr>
            <a:r>
              <a:rPr lang="en-US" altLang="en-US" sz="2800" dirty="0"/>
              <a:t>The </a:t>
            </a:r>
            <a:r>
              <a:rPr lang="en-US" altLang="en-US" sz="2800" dirty="0" smtClean="0"/>
              <a:t>extent </a:t>
            </a:r>
            <a:r>
              <a:rPr lang="en-US" altLang="en-US" sz="2800" dirty="0"/>
              <a:t>to </a:t>
            </a:r>
            <a:r>
              <a:rPr lang="en-US" altLang="en-US" sz="2800" dirty="0" smtClean="0"/>
              <a:t>which a method or procedure allows or is able to derive representations of what is intended </a:t>
            </a:r>
            <a:r>
              <a:rPr lang="en-US" altLang="en-US" sz="2800" dirty="0"/>
              <a:t>to </a:t>
            </a:r>
            <a:r>
              <a:rPr lang="en-US" altLang="en-US" sz="2800" dirty="0" smtClean="0"/>
              <a:t>be represented.</a:t>
            </a:r>
          </a:p>
          <a:p>
            <a:pPr marL="857250" lvl="1" indent="-457200">
              <a:lnSpc>
                <a:spcPct val="90000"/>
              </a:lnSpc>
              <a:buFont typeface="Arial" panose="020B0604020202020204" pitchFamily="34" charset="0"/>
              <a:buChar char="•"/>
            </a:pPr>
            <a:endParaRPr lang="en-US" altLang="en-US" sz="2800" dirty="0"/>
          </a:p>
          <a:p>
            <a:pPr marL="457200" indent="-457200">
              <a:lnSpc>
                <a:spcPct val="90000"/>
              </a:lnSpc>
              <a:buFont typeface="Arial" panose="020B0604020202020204" pitchFamily="34" charset="0"/>
              <a:buChar char="•"/>
            </a:pPr>
            <a:r>
              <a:rPr lang="en-US" altLang="en-US" sz="2800" b="1" u="sng" dirty="0" smtClean="0"/>
              <a:t>Reliability</a:t>
            </a:r>
            <a:endParaRPr lang="en-US" altLang="en-US" sz="2800" b="1" u="sng" dirty="0"/>
          </a:p>
          <a:p>
            <a:pPr marL="857250" lvl="1" indent="-457200">
              <a:lnSpc>
                <a:spcPct val="90000"/>
              </a:lnSpc>
              <a:buFont typeface="Arial" panose="020B0604020202020204" pitchFamily="34" charset="0"/>
              <a:buChar char="•"/>
            </a:pPr>
            <a:r>
              <a:rPr lang="en-US" altLang="en-US" sz="2800" dirty="0"/>
              <a:t>The degree to which </a:t>
            </a:r>
            <a:r>
              <a:rPr lang="en-US" altLang="en-US" sz="2800" dirty="0" smtClean="0"/>
              <a:t>a method </a:t>
            </a:r>
            <a:r>
              <a:rPr lang="en-US" altLang="en-US" sz="2800" dirty="0"/>
              <a:t>or procedure </a:t>
            </a:r>
            <a:r>
              <a:rPr lang="en-US" altLang="en-US" sz="2800" dirty="0" smtClean="0"/>
              <a:t>allows or is able to derive similar representations under similar circumstances.</a:t>
            </a:r>
            <a:endParaRPr lang="en-US" altLang="en-US" sz="2800" dirty="0"/>
          </a:p>
        </p:txBody>
      </p:sp>
      <p:sp>
        <p:nvSpPr>
          <p:cNvPr id="154628" name="Rectangle 4"/>
          <p:cNvSpPr>
            <a:spLocks noGrp="1" noChangeArrowheads="1"/>
          </p:cNvSpPr>
          <p:nvPr>
            <p:ph type="title"/>
          </p:nvPr>
        </p:nvSpPr>
        <p:spPr/>
        <p:txBody>
          <a:bodyPr/>
          <a:lstStyle/>
          <a:p>
            <a:r>
              <a:rPr lang="en-US" altLang="en-US" dirty="0" smtClean="0"/>
              <a:t>Validity and reliability of representational methods/procedures</a:t>
            </a:r>
            <a:endParaRPr lang="en-US" altLang="en-US" dirty="0"/>
          </a:p>
        </p:txBody>
      </p:sp>
      <p:sp>
        <p:nvSpPr>
          <p:cNvPr id="2" name="Slide Number Placeholder 1"/>
          <p:cNvSpPr>
            <a:spLocks noGrp="1"/>
          </p:cNvSpPr>
          <p:nvPr>
            <p:ph type="sldNum" sz="quarter" idx="4"/>
          </p:nvPr>
        </p:nvSpPr>
        <p:spPr/>
        <p:txBody>
          <a:bodyPr/>
          <a:lstStyle/>
          <a:p>
            <a:fld id="{7071835E-551D-43E3-A34B-EA8AD7FDC91B}" type="slidenum">
              <a:rPr lang="en-US" smtClean="0"/>
              <a:pPr/>
              <a:t>17</a:t>
            </a:fld>
            <a:endParaRPr lang="en-US"/>
          </a:p>
        </p:txBody>
      </p:sp>
    </p:spTree>
    <p:extLst>
      <p:ext uri="{BB962C8B-B14F-4D97-AF65-F5344CB8AC3E}">
        <p14:creationId xmlns:p14="http://schemas.microsoft.com/office/powerpoint/2010/main" val="234339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46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462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46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46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7"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AAE600"/>
                </a:solidFill>
              </a:rPr>
              <a:t>Reliability</a:t>
            </a:r>
            <a:r>
              <a:rPr lang="en-US" dirty="0" smtClean="0"/>
              <a:t>     </a:t>
            </a:r>
            <a:r>
              <a:rPr lang="en-US" dirty="0" smtClean="0">
                <a:solidFill>
                  <a:srgbClr val="A2CCE8"/>
                </a:solidFill>
              </a:rPr>
              <a:t>Validity</a:t>
            </a:r>
            <a:r>
              <a:rPr lang="en-US" dirty="0" smtClean="0"/>
              <a:t> of method</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1512" y="1539240"/>
            <a:ext cx="6280976" cy="3751151"/>
          </a:xfrm>
        </p:spPr>
      </p:pic>
      <p:sp>
        <p:nvSpPr>
          <p:cNvPr id="4" name="Slide Number Placeholder 3"/>
          <p:cNvSpPr>
            <a:spLocks noGrp="1"/>
          </p:cNvSpPr>
          <p:nvPr>
            <p:ph type="sldNum" sz="quarter" idx="4"/>
          </p:nvPr>
        </p:nvSpPr>
        <p:spPr/>
        <p:txBody>
          <a:bodyPr/>
          <a:lstStyle/>
          <a:p>
            <a:fld id="{970F0956-5B8E-40B4-A8DD-F75AA1D26018}" type="slidenum">
              <a:rPr lang="en-US" smtClean="0"/>
              <a:pPr/>
              <a:t>18</a:t>
            </a:fld>
            <a:endParaRPr lang="en-US"/>
          </a:p>
        </p:txBody>
      </p:sp>
      <p:sp>
        <p:nvSpPr>
          <p:cNvPr id="10" name="Right Arrow 9"/>
          <p:cNvSpPr/>
          <p:nvPr/>
        </p:nvSpPr>
        <p:spPr bwMode="auto">
          <a:xfrm flipH="1">
            <a:off x="3770706" y="1396252"/>
            <a:ext cx="3941781" cy="280148"/>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Right Arrow 10"/>
          <p:cNvSpPr/>
          <p:nvPr/>
        </p:nvSpPr>
        <p:spPr bwMode="auto">
          <a:xfrm rot="5400000" flipH="1">
            <a:off x="1838813" y="3292896"/>
            <a:ext cx="3810000" cy="243839"/>
          </a:xfrm>
          <a:prstGeom prst="rightArrow">
            <a:avLst/>
          </a:prstGeom>
          <a:solidFill>
            <a:srgbClr val="AAE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TextBox 11"/>
          <p:cNvSpPr txBox="1"/>
          <p:nvPr/>
        </p:nvSpPr>
        <p:spPr>
          <a:xfrm>
            <a:off x="533400" y="5486400"/>
            <a:ext cx="7815023" cy="461665"/>
          </a:xfrm>
          <a:prstGeom prst="rect">
            <a:avLst/>
          </a:prstGeom>
          <a:noFill/>
        </p:spPr>
        <p:txBody>
          <a:bodyPr wrap="none" rtlCol="0">
            <a:spAutoFit/>
          </a:bodyPr>
          <a:lstStyle/>
          <a:p>
            <a:r>
              <a:rPr lang="en-US" sz="2400" b="0" dirty="0" smtClean="0">
                <a:solidFill>
                  <a:schemeClr val="bg1"/>
                </a:solidFill>
              </a:rPr>
              <a:t>Relations between reliability, validity, accuracy and precision.</a:t>
            </a:r>
            <a:endParaRPr lang="en-US" sz="2400" b="0" dirty="0">
              <a:solidFill>
                <a:schemeClr val="bg1"/>
              </a:solidFill>
            </a:endParaRPr>
          </a:p>
        </p:txBody>
      </p:sp>
      <p:sp>
        <p:nvSpPr>
          <p:cNvPr id="13" name="Rounded Rectangle 12"/>
          <p:cNvSpPr/>
          <p:nvPr/>
        </p:nvSpPr>
        <p:spPr bwMode="auto">
          <a:xfrm>
            <a:off x="5791201" y="1811952"/>
            <a:ext cx="1828800" cy="227864"/>
          </a:xfrm>
          <a:prstGeom prst="round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 name="Rounded Rectangle 13"/>
          <p:cNvSpPr/>
          <p:nvPr/>
        </p:nvSpPr>
        <p:spPr bwMode="auto">
          <a:xfrm>
            <a:off x="1523999" y="3873866"/>
            <a:ext cx="2097893" cy="240933"/>
          </a:xfrm>
          <a:prstGeom prst="round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880018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key principles in how to do </a:t>
            </a:r>
            <a:r>
              <a:rPr lang="en-US" dirty="0" smtClean="0"/>
              <a:t>research</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smtClean="0">
                <a:solidFill>
                  <a:schemeClr val="accent3">
                    <a:lumMod val="50000"/>
                  </a:schemeClr>
                </a:solidFill>
              </a:rPr>
              <a:t>Objective </a:t>
            </a:r>
            <a:r>
              <a:rPr lang="en-US" u="sng" dirty="0">
                <a:solidFill>
                  <a:schemeClr val="accent3">
                    <a:lumMod val="50000"/>
                  </a:schemeClr>
                </a:solidFill>
              </a:rPr>
              <a:t>observation</a:t>
            </a:r>
            <a:r>
              <a:rPr lang="en-US" dirty="0">
                <a:solidFill>
                  <a:schemeClr val="accent3">
                    <a:lumMod val="50000"/>
                  </a:schemeClr>
                </a:solidFill>
              </a:rPr>
              <a:t>: </a:t>
            </a:r>
            <a:r>
              <a:rPr lang="en-US" dirty="0" smtClean="0">
                <a:solidFill>
                  <a:schemeClr val="accent3">
                    <a:lumMod val="50000"/>
                  </a:schemeClr>
                </a:solidFill>
              </a:rPr>
              <a:t>measurement </a:t>
            </a:r>
            <a:r>
              <a:rPr lang="en-US" dirty="0">
                <a:solidFill>
                  <a:schemeClr val="accent3">
                    <a:lumMod val="50000"/>
                  </a:schemeClr>
                </a:solidFill>
              </a:rPr>
              <a:t>and data (possibly although not necessarily using mathematics as a tool</a:t>
            </a:r>
            <a:r>
              <a:rPr lang="en-US" dirty="0" smtClean="0">
                <a:solidFill>
                  <a:schemeClr val="accent3">
                    <a:lumMod val="50000"/>
                  </a:schemeClr>
                </a:solidFill>
              </a:rPr>
              <a:t>),</a:t>
            </a:r>
            <a:endParaRPr lang="en-US" dirty="0">
              <a:solidFill>
                <a:schemeClr val="accent3">
                  <a:lumMod val="50000"/>
                </a:schemeClr>
              </a:solidFill>
            </a:endParaRPr>
          </a:p>
          <a:p>
            <a:pPr>
              <a:buFont typeface="Arial" panose="020B0604020202020204" pitchFamily="34" charset="0"/>
              <a:buChar char="•"/>
            </a:pPr>
            <a:r>
              <a:rPr lang="en-US" u="sng" dirty="0" smtClean="0"/>
              <a:t>Evidence</a:t>
            </a:r>
            <a:r>
              <a:rPr lang="en-US" dirty="0" smtClean="0"/>
              <a:t>,</a:t>
            </a:r>
            <a:endParaRPr lang="en-US" dirty="0"/>
          </a:p>
        </p:txBody>
      </p:sp>
      <p:sp>
        <p:nvSpPr>
          <p:cNvPr id="4" name="Rectangle 3"/>
          <p:cNvSpPr/>
          <p:nvPr/>
        </p:nvSpPr>
        <p:spPr>
          <a:xfrm>
            <a:off x="4572000" y="6474023"/>
            <a:ext cx="4572000" cy="307777"/>
          </a:xfrm>
          <a:prstGeom prst="rect">
            <a:avLst/>
          </a:prstGeom>
        </p:spPr>
        <p:txBody>
          <a:bodyPr>
            <a:spAutoFit/>
          </a:bodyPr>
          <a:lstStyle/>
          <a:p>
            <a:r>
              <a:rPr lang="en-US" sz="1400" b="0" dirty="0">
                <a:solidFill>
                  <a:schemeClr val="bg1"/>
                </a:solidFill>
              </a:rPr>
              <a:t>http://sciencecouncil.org/about-us/our-definition-of-science/</a:t>
            </a:r>
          </a:p>
        </p:txBody>
      </p:sp>
      <p:sp>
        <p:nvSpPr>
          <p:cNvPr id="5" name="Slide Number Placeholder 4"/>
          <p:cNvSpPr>
            <a:spLocks noGrp="1"/>
          </p:cNvSpPr>
          <p:nvPr>
            <p:ph type="sldNum" sz="quarter" idx="4"/>
          </p:nvPr>
        </p:nvSpPr>
        <p:spPr/>
        <p:txBody>
          <a:bodyPr/>
          <a:lstStyle/>
          <a:p>
            <a:fld id="{970F0956-5B8E-40B4-A8DD-F75AA1D26018}" type="slidenum">
              <a:rPr lang="en-US" smtClean="0"/>
              <a:pPr/>
              <a:t>19</a:t>
            </a:fld>
            <a:endParaRPr lang="en-US"/>
          </a:p>
        </p:txBody>
      </p:sp>
    </p:spTree>
    <p:extLst>
      <p:ext uri="{BB962C8B-B14F-4D97-AF65-F5344CB8AC3E}">
        <p14:creationId xmlns:p14="http://schemas.microsoft.com/office/powerpoint/2010/main" val="42892695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000" dirty="0"/>
              <a:t>Read prior to W9: </a:t>
            </a:r>
            <a:r>
              <a:rPr lang="en-US" sz="2000" dirty="0" err="1"/>
              <a:t>Kulikowski</a:t>
            </a:r>
            <a:r>
              <a:rPr lang="en-US" sz="2000" dirty="0"/>
              <a:t> CA, </a:t>
            </a:r>
            <a:r>
              <a:rPr lang="en-US" sz="2000" dirty="0" err="1"/>
              <a:t>Shortliffe</a:t>
            </a:r>
            <a:r>
              <a:rPr lang="en-US" sz="2000" dirty="0"/>
              <a:t> EH, Currie LM, et al. AMIA Board white paper: definition of biomedical informatics and specification of core competencies for graduate education in the discipline. J Am Med Inform Assoc. 2012;19(6):931–938. doi:10.1136/amiajnl-2012-001053.</a:t>
            </a:r>
          </a:p>
          <a:p>
            <a:pPr marL="0" indent="0"/>
            <a:endParaRPr lang="en-US" sz="2000" dirty="0"/>
          </a:p>
          <a:p>
            <a:pPr>
              <a:buFont typeface="Arial" panose="020B0604020202020204" pitchFamily="34" charset="0"/>
              <a:buChar char="•"/>
            </a:pPr>
            <a:endParaRPr lang="en-US" sz="2000" dirty="0"/>
          </a:p>
          <a:p>
            <a:pPr>
              <a:buFont typeface="Arial" panose="020B0604020202020204" pitchFamily="34" charset="0"/>
              <a:buChar char="•"/>
            </a:pPr>
            <a:r>
              <a:rPr lang="en-US" sz="2000" dirty="0"/>
              <a:t>Break students into </a:t>
            </a:r>
            <a:r>
              <a:rPr lang="en-US" sz="2000" dirty="0" smtClean="0"/>
              <a:t>5 groups.</a:t>
            </a:r>
            <a:endParaRPr lang="en-US" sz="2000" dirty="0"/>
          </a:p>
          <a:p>
            <a:pPr>
              <a:buFont typeface="Arial" panose="020B0604020202020204" pitchFamily="34" charset="0"/>
              <a:buChar char="•"/>
            </a:pPr>
            <a:r>
              <a:rPr lang="en-US" sz="2000" dirty="0" smtClean="0"/>
              <a:t>Groups </a:t>
            </a:r>
            <a:r>
              <a:rPr lang="en-US" sz="2000" dirty="0"/>
              <a:t>will </a:t>
            </a:r>
            <a:r>
              <a:rPr lang="en-US" sz="2000" dirty="0" smtClean="0"/>
              <a:t>evaluate the presentation on its merits with respect to the criteria advanced in Lecture c8.</a:t>
            </a:r>
          </a:p>
          <a:p>
            <a:pPr>
              <a:buFont typeface="Arial" panose="020B0604020202020204" pitchFamily="34" charset="0"/>
              <a:buChar char="•"/>
            </a:pPr>
            <a:r>
              <a:rPr lang="en-US" sz="2000" dirty="0" smtClean="0"/>
              <a:t>Groups will assess whether the presenter is likely to exhibit the skills and competencies discussed in the paper.</a:t>
            </a:r>
            <a:endParaRPr lang="en-US" sz="2000" dirty="0"/>
          </a:p>
        </p:txBody>
      </p:sp>
      <p:sp>
        <p:nvSpPr>
          <p:cNvPr id="4" name="Slide Number Placeholder 3"/>
          <p:cNvSpPr>
            <a:spLocks noGrp="1"/>
          </p:cNvSpPr>
          <p:nvPr>
            <p:ph type="sldNum" sz="quarter" idx="4"/>
          </p:nvPr>
        </p:nvSpPr>
        <p:spPr/>
        <p:txBody>
          <a:bodyPr/>
          <a:lstStyle/>
          <a:p>
            <a:fld id="{7071835E-551D-43E3-A34B-EA8AD7FDC91B}" type="slidenum">
              <a:rPr lang="en-US" smtClean="0"/>
              <a:pPr/>
              <a:t>2</a:t>
            </a:fld>
            <a:endParaRPr lang="en-US"/>
          </a:p>
        </p:txBody>
      </p:sp>
    </p:spTree>
    <p:extLst>
      <p:ext uri="{BB962C8B-B14F-4D97-AF65-F5344CB8AC3E}">
        <p14:creationId xmlns:p14="http://schemas.microsoft.com/office/powerpoint/2010/main" val="11274834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sz="3400" dirty="0" smtClean="0"/>
              <a:t>Design partially determines level of evidence</a:t>
            </a:r>
            <a:endParaRPr lang="en-US" sz="3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0004" y="1508090"/>
            <a:ext cx="6963992" cy="4953000"/>
          </a:xfrm>
        </p:spPr>
      </p:pic>
      <p:sp>
        <p:nvSpPr>
          <p:cNvPr id="5" name="Rectangle 4"/>
          <p:cNvSpPr/>
          <p:nvPr/>
        </p:nvSpPr>
        <p:spPr>
          <a:xfrm>
            <a:off x="4876800" y="6461090"/>
            <a:ext cx="4257152" cy="307777"/>
          </a:xfrm>
          <a:prstGeom prst="rect">
            <a:avLst/>
          </a:prstGeom>
        </p:spPr>
        <p:txBody>
          <a:bodyPr wrap="square">
            <a:spAutoFit/>
          </a:bodyPr>
          <a:lstStyle/>
          <a:p>
            <a:r>
              <a:rPr lang="en-US" sz="1400" b="0" dirty="0">
                <a:solidFill>
                  <a:schemeClr val="bg1"/>
                </a:solidFill>
              </a:rPr>
              <a:t>https://guides.library.vcu.edu/humphrey/journal-club</a:t>
            </a:r>
          </a:p>
        </p:txBody>
      </p:sp>
      <p:cxnSp>
        <p:nvCxnSpPr>
          <p:cNvPr id="6" name="Straight Arrow Connector 5"/>
          <p:cNvCxnSpPr/>
          <p:nvPr/>
        </p:nvCxnSpPr>
        <p:spPr bwMode="auto">
          <a:xfrm flipH="1">
            <a:off x="1219200" y="1676400"/>
            <a:ext cx="2209800" cy="3962400"/>
          </a:xfrm>
          <a:prstGeom prst="straightConnector1">
            <a:avLst/>
          </a:prstGeom>
          <a:solidFill>
            <a:schemeClr val="accent1"/>
          </a:solidFill>
          <a:ln w="57150" cap="flat" cmpd="sng" algn="ctr">
            <a:solidFill>
              <a:schemeClr val="tx1"/>
            </a:solidFill>
            <a:prstDash val="solid"/>
            <a:round/>
            <a:headEnd type="triangle" w="med" len="med"/>
            <a:tailEnd type="none" w="med" len="med"/>
          </a:ln>
          <a:effectLst/>
        </p:spPr>
      </p:cxnSp>
      <p:sp>
        <p:nvSpPr>
          <p:cNvPr id="7" name="TextBox 6"/>
          <p:cNvSpPr txBox="1"/>
          <p:nvPr/>
        </p:nvSpPr>
        <p:spPr>
          <a:xfrm>
            <a:off x="1433471" y="1676400"/>
            <a:ext cx="1781257" cy="1077218"/>
          </a:xfrm>
          <a:prstGeom prst="rect">
            <a:avLst/>
          </a:prstGeom>
          <a:noFill/>
        </p:spPr>
        <p:txBody>
          <a:bodyPr wrap="none" rtlCol="0">
            <a:spAutoFit/>
          </a:bodyPr>
          <a:lstStyle/>
          <a:p>
            <a:r>
              <a:rPr lang="en-US" dirty="0" smtClean="0">
                <a:solidFill>
                  <a:schemeClr val="tx1"/>
                </a:solidFill>
              </a:rPr>
              <a:t>Evidence</a:t>
            </a:r>
          </a:p>
          <a:p>
            <a:r>
              <a:rPr lang="en-US" dirty="0" smtClean="0">
                <a:solidFill>
                  <a:schemeClr val="tx1"/>
                </a:solidFill>
              </a:rPr>
              <a:t>level</a:t>
            </a:r>
            <a:endParaRPr lang="en-US" dirty="0">
              <a:solidFill>
                <a:schemeClr val="tx1"/>
              </a:solidFill>
            </a:endParaRPr>
          </a:p>
        </p:txBody>
      </p:sp>
      <p:sp>
        <p:nvSpPr>
          <p:cNvPr id="8" name="Slide Number Placeholder 7"/>
          <p:cNvSpPr>
            <a:spLocks noGrp="1"/>
          </p:cNvSpPr>
          <p:nvPr>
            <p:ph type="sldNum" sz="quarter" idx="4"/>
          </p:nvPr>
        </p:nvSpPr>
        <p:spPr/>
        <p:txBody>
          <a:bodyPr/>
          <a:lstStyle/>
          <a:p>
            <a:fld id="{970F0956-5B8E-40B4-A8DD-F75AA1D26018}" type="slidenum">
              <a:rPr lang="en-US" smtClean="0"/>
              <a:pPr/>
              <a:t>20</a:t>
            </a:fld>
            <a:endParaRPr lang="en-US"/>
          </a:p>
        </p:txBody>
      </p:sp>
    </p:spTree>
    <p:extLst>
      <p:ext uri="{BB962C8B-B14F-4D97-AF65-F5344CB8AC3E}">
        <p14:creationId xmlns:p14="http://schemas.microsoft.com/office/powerpoint/2010/main" val="36109956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key principles in how to do </a:t>
            </a:r>
            <a:r>
              <a:rPr lang="en-US" dirty="0" smtClean="0"/>
              <a:t>research</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smtClean="0">
                <a:solidFill>
                  <a:schemeClr val="accent3">
                    <a:lumMod val="50000"/>
                  </a:schemeClr>
                </a:solidFill>
              </a:rPr>
              <a:t>Objective </a:t>
            </a:r>
            <a:r>
              <a:rPr lang="en-US" u="sng" dirty="0">
                <a:solidFill>
                  <a:schemeClr val="accent3">
                    <a:lumMod val="50000"/>
                  </a:schemeClr>
                </a:solidFill>
              </a:rPr>
              <a:t>observation</a:t>
            </a:r>
            <a:r>
              <a:rPr lang="en-US" dirty="0">
                <a:solidFill>
                  <a:schemeClr val="accent3">
                    <a:lumMod val="50000"/>
                  </a:schemeClr>
                </a:solidFill>
              </a:rPr>
              <a:t>: </a:t>
            </a:r>
            <a:r>
              <a:rPr lang="en-US" dirty="0" smtClean="0">
                <a:solidFill>
                  <a:schemeClr val="accent3">
                    <a:lumMod val="50000"/>
                  </a:schemeClr>
                </a:solidFill>
              </a:rPr>
              <a:t>measurement </a:t>
            </a:r>
            <a:r>
              <a:rPr lang="en-US" dirty="0">
                <a:solidFill>
                  <a:schemeClr val="accent3">
                    <a:lumMod val="50000"/>
                  </a:schemeClr>
                </a:solidFill>
              </a:rPr>
              <a:t>and data (possibly although not necessarily using mathematics as a tool</a:t>
            </a:r>
            <a:r>
              <a:rPr lang="en-US" dirty="0" smtClean="0">
                <a:solidFill>
                  <a:schemeClr val="accent3">
                    <a:lumMod val="50000"/>
                  </a:schemeClr>
                </a:solidFill>
              </a:rPr>
              <a:t>),</a:t>
            </a:r>
            <a:endParaRPr lang="en-US" dirty="0">
              <a:solidFill>
                <a:schemeClr val="accent3">
                  <a:lumMod val="50000"/>
                </a:schemeClr>
              </a:solidFill>
            </a:endParaRPr>
          </a:p>
          <a:p>
            <a:pPr>
              <a:buFont typeface="Arial" panose="020B0604020202020204" pitchFamily="34" charset="0"/>
              <a:buChar char="•"/>
            </a:pPr>
            <a:r>
              <a:rPr lang="en-US" u="sng" dirty="0" smtClean="0">
                <a:solidFill>
                  <a:schemeClr val="accent3">
                    <a:lumMod val="50000"/>
                  </a:schemeClr>
                </a:solidFill>
              </a:rPr>
              <a:t>Evidence</a:t>
            </a:r>
            <a:r>
              <a:rPr lang="en-US" dirty="0" smtClean="0">
                <a:solidFill>
                  <a:schemeClr val="accent3">
                    <a:lumMod val="50000"/>
                  </a:schemeClr>
                </a:solidFill>
              </a:rPr>
              <a:t>,</a:t>
            </a:r>
            <a:endParaRPr lang="en-US" dirty="0">
              <a:solidFill>
                <a:schemeClr val="accent3">
                  <a:lumMod val="50000"/>
                </a:schemeClr>
              </a:solidFill>
            </a:endParaRPr>
          </a:p>
          <a:p>
            <a:pPr>
              <a:buFont typeface="Arial" panose="020B0604020202020204" pitchFamily="34" charset="0"/>
              <a:buChar char="•"/>
            </a:pPr>
            <a:r>
              <a:rPr lang="en-US" u="sng" dirty="0"/>
              <a:t>Experiment and/or observation</a:t>
            </a:r>
            <a:r>
              <a:rPr lang="en-US" dirty="0"/>
              <a:t> as benchmarks for testing </a:t>
            </a:r>
            <a:r>
              <a:rPr lang="en-US" dirty="0" smtClean="0"/>
              <a:t>hypotheses,</a:t>
            </a:r>
            <a:endParaRPr lang="en-US" dirty="0"/>
          </a:p>
          <a:p>
            <a:pPr>
              <a:buFont typeface="Arial" panose="020B0604020202020204" pitchFamily="34" charset="0"/>
              <a:buChar char="•"/>
            </a:pPr>
            <a:r>
              <a:rPr lang="en-US" u="sng" dirty="0"/>
              <a:t>Induction</a:t>
            </a:r>
            <a:r>
              <a:rPr lang="en-US" dirty="0"/>
              <a:t>: reasoning to establish general rules or conclusions drawn from facts or </a:t>
            </a:r>
            <a:r>
              <a:rPr lang="en-US" dirty="0" smtClean="0"/>
              <a:t>examples</a:t>
            </a:r>
            <a:r>
              <a:rPr lang="en-US" dirty="0" smtClean="0"/>
              <a:t>,</a:t>
            </a:r>
            <a:endParaRPr lang="en-US" dirty="0"/>
          </a:p>
        </p:txBody>
      </p:sp>
      <p:sp>
        <p:nvSpPr>
          <p:cNvPr id="4" name="Rectangle 3"/>
          <p:cNvSpPr/>
          <p:nvPr/>
        </p:nvSpPr>
        <p:spPr>
          <a:xfrm>
            <a:off x="4572000" y="6474023"/>
            <a:ext cx="4572000" cy="307777"/>
          </a:xfrm>
          <a:prstGeom prst="rect">
            <a:avLst/>
          </a:prstGeom>
        </p:spPr>
        <p:txBody>
          <a:bodyPr>
            <a:spAutoFit/>
          </a:bodyPr>
          <a:lstStyle/>
          <a:p>
            <a:r>
              <a:rPr lang="en-US" sz="1400" b="0" dirty="0">
                <a:solidFill>
                  <a:schemeClr val="bg1"/>
                </a:solidFill>
              </a:rPr>
              <a:t>http://sciencecouncil.org/about-us/our-definition-of-science/</a:t>
            </a:r>
          </a:p>
        </p:txBody>
      </p:sp>
      <p:sp>
        <p:nvSpPr>
          <p:cNvPr id="5" name="Slide Number Placeholder 4"/>
          <p:cNvSpPr>
            <a:spLocks noGrp="1"/>
          </p:cNvSpPr>
          <p:nvPr>
            <p:ph type="sldNum" sz="quarter" idx="4"/>
          </p:nvPr>
        </p:nvSpPr>
        <p:spPr/>
        <p:txBody>
          <a:bodyPr/>
          <a:lstStyle/>
          <a:p>
            <a:fld id="{970F0956-5B8E-40B4-A8DD-F75AA1D26018}" type="slidenum">
              <a:rPr lang="en-US" smtClean="0"/>
              <a:pPr/>
              <a:t>21</a:t>
            </a:fld>
            <a:endParaRPr lang="en-US"/>
          </a:p>
        </p:txBody>
      </p:sp>
    </p:spTree>
    <p:extLst>
      <p:ext uri="{BB962C8B-B14F-4D97-AF65-F5344CB8AC3E}">
        <p14:creationId xmlns:p14="http://schemas.microsoft.com/office/powerpoint/2010/main" val="35998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notions of Logic</a:t>
            </a:r>
            <a:endParaRPr lang="en-US" dirty="0"/>
          </a:p>
        </p:txBody>
      </p:sp>
      <p:sp>
        <p:nvSpPr>
          <p:cNvPr id="3" name="Content Placeholder 2"/>
          <p:cNvSpPr>
            <a:spLocks noGrp="1"/>
          </p:cNvSpPr>
          <p:nvPr>
            <p:ph idx="1"/>
          </p:nvPr>
        </p:nvSpPr>
        <p:spPr/>
        <p:txBody>
          <a:bodyPr/>
          <a:lstStyle/>
          <a:p>
            <a:pPr marL="914400" indent="-914400"/>
            <a:r>
              <a:rPr lang="en-US" dirty="0"/>
              <a:t>(</a:t>
            </a:r>
            <a:r>
              <a:rPr lang="en-US" dirty="0" smtClean="0"/>
              <a:t>L1)	The </a:t>
            </a:r>
            <a:r>
              <a:rPr lang="en-US" dirty="0"/>
              <a:t>study of artificial formal </a:t>
            </a:r>
            <a:r>
              <a:rPr lang="en-US" dirty="0" smtClean="0"/>
              <a:t>languages; </a:t>
            </a:r>
          </a:p>
          <a:p>
            <a:pPr marL="914400" indent="-914400"/>
            <a:r>
              <a:rPr lang="en-US" dirty="0" smtClean="0"/>
              <a:t>	  </a:t>
            </a:r>
            <a:r>
              <a:rPr lang="en-US" sz="1800" dirty="0" smtClean="0">
                <a:sym typeface="Wingdings" panose="05000000000000000000" pitchFamily="2" charset="2"/>
              </a:rPr>
              <a:t> e.g. properties of predicate logic studied in model theory.</a:t>
            </a:r>
            <a:endParaRPr lang="en-US" sz="1800" dirty="0"/>
          </a:p>
          <a:p>
            <a:pPr marL="914400" indent="-914400"/>
            <a:r>
              <a:rPr lang="en-US" dirty="0"/>
              <a:t>(</a:t>
            </a:r>
            <a:r>
              <a:rPr lang="en-US" dirty="0" smtClean="0"/>
              <a:t>L2)	The </a:t>
            </a:r>
            <a:r>
              <a:rPr lang="en-US" dirty="0"/>
              <a:t>study of formally valid inferences and logical </a:t>
            </a:r>
            <a:r>
              <a:rPr lang="en-US" dirty="0" smtClean="0"/>
              <a:t>consequence;</a:t>
            </a:r>
          </a:p>
          <a:p>
            <a:pPr marL="914400" indent="-914400"/>
            <a:r>
              <a:rPr lang="en-US" dirty="0"/>
              <a:t>	  </a:t>
            </a:r>
            <a:r>
              <a:rPr lang="en-US" sz="2000" dirty="0">
                <a:sym typeface="Wingdings" panose="05000000000000000000" pitchFamily="2" charset="2"/>
              </a:rPr>
              <a:t> e.g. </a:t>
            </a:r>
            <a:r>
              <a:rPr lang="en-US" sz="2000" dirty="0" smtClean="0">
                <a:sym typeface="Wingdings" panose="05000000000000000000" pitchFamily="2" charset="2"/>
              </a:rPr>
              <a:t>IF A then B: </a:t>
            </a:r>
          </a:p>
          <a:p>
            <a:pPr marL="914400" indent="-914400"/>
            <a:r>
              <a:rPr lang="en-US" sz="2000" dirty="0">
                <a:sym typeface="Wingdings" panose="05000000000000000000" pitchFamily="2" charset="2"/>
              </a:rPr>
              <a:t>	</a:t>
            </a:r>
            <a:r>
              <a:rPr lang="en-US" sz="2000" dirty="0" smtClean="0">
                <a:sym typeface="Wingdings" panose="05000000000000000000" pitchFamily="2" charset="2"/>
              </a:rPr>
              <a:t>		A, therefor: B</a:t>
            </a:r>
            <a:endParaRPr lang="en-US" sz="2000" dirty="0"/>
          </a:p>
          <a:p>
            <a:pPr marL="914400" indent="-914400"/>
            <a:r>
              <a:rPr lang="en-US" dirty="0" smtClean="0"/>
              <a:t>			</a:t>
            </a:r>
            <a:r>
              <a:rPr lang="en-US" sz="2000" dirty="0" smtClean="0"/>
              <a:t>not B, therefor: not A</a:t>
            </a:r>
          </a:p>
          <a:p>
            <a:pPr marL="914400" indent="-914400"/>
            <a:r>
              <a:rPr lang="en-US" dirty="0" smtClean="0"/>
              <a:t>(L3)	The </a:t>
            </a:r>
            <a:r>
              <a:rPr lang="en-US" dirty="0"/>
              <a:t>study of logical </a:t>
            </a:r>
            <a:r>
              <a:rPr lang="en-US" dirty="0" smtClean="0"/>
              <a:t>truths;</a:t>
            </a:r>
          </a:p>
          <a:p>
            <a:pPr marL="914400" indent="-914400"/>
            <a:r>
              <a:rPr lang="en-US" sz="2000" dirty="0" smtClean="0"/>
              <a:t>	the </a:t>
            </a:r>
            <a:r>
              <a:rPr lang="en-US" sz="2000" dirty="0"/>
              <a:t>most general truths, ones that are contained in any other body of truths that any other science aims to </a:t>
            </a:r>
            <a:r>
              <a:rPr lang="en-US" sz="2000" dirty="0" smtClean="0"/>
              <a:t>describe.</a:t>
            </a:r>
            <a:endParaRPr lang="en-US" sz="2000" dirty="0"/>
          </a:p>
          <a:p>
            <a:pPr marL="914400" indent="-914400"/>
            <a:r>
              <a:rPr lang="en-US" dirty="0"/>
              <a:t>(</a:t>
            </a:r>
            <a:r>
              <a:rPr lang="en-US" dirty="0" smtClean="0"/>
              <a:t>L4)	The </a:t>
            </a:r>
            <a:r>
              <a:rPr lang="en-US" dirty="0"/>
              <a:t>study of the general features, or form, of </a:t>
            </a:r>
            <a:r>
              <a:rPr lang="en-US" dirty="0" smtClean="0"/>
              <a:t>judgements (Kant).</a:t>
            </a:r>
            <a:endParaRPr lang="en-US" dirty="0"/>
          </a:p>
          <a:p>
            <a:endParaRPr lang="en-US" dirty="0"/>
          </a:p>
        </p:txBody>
      </p:sp>
      <p:sp>
        <p:nvSpPr>
          <p:cNvPr id="4" name="Slide Number Placeholder 3"/>
          <p:cNvSpPr>
            <a:spLocks noGrp="1"/>
          </p:cNvSpPr>
          <p:nvPr>
            <p:ph type="sldNum" sz="quarter" idx="4"/>
          </p:nvPr>
        </p:nvSpPr>
        <p:spPr/>
        <p:txBody>
          <a:bodyPr/>
          <a:lstStyle/>
          <a:p>
            <a:fld id="{970F0956-5B8E-40B4-A8DD-F75AA1D26018}" type="slidenum">
              <a:rPr lang="en-US" smtClean="0"/>
              <a:pPr/>
              <a:t>22</a:t>
            </a:fld>
            <a:endParaRPr lang="en-US"/>
          </a:p>
        </p:txBody>
      </p:sp>
    </p:spTree>
    <p:extLst>
      <p:ext uri="{BB962C8B-B14F-4D97-AF65-F5344CB8AC3E}">
        <p14:creationId xmlns:p14="http://schemas.microsoft.com/office/powerpoint/2010/main" val="2209643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Deduction and induction (1)</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 </a:t>
            </a:r>
            <a:r>
              <a:rPr lang="en-US" b="1" u="sng" dirty="0"/>
              <a:t>deductive argument</a:t>
            </a:r>
            <a:r>
              <a:rPr lang="en-US" dirty="0"/>
              <a:t> is an argument that is intended by the arguer to be (deductively) valid, that is, to provide a guarantee of the truth of the conclusion provided that the argument's premises (assumptions) are true</a:t>
            </a:r>
            <a:r>
              <a:rPr lang="en-US" dirty="0" smtClean="0"/>
              <a:t>.</a:t>
            </a:r>
          </a:p>
          <a:p>
            <a:pPr marL="0" indent="0"/>
            <a:endParaRPr lang="en-US" dirty="0" smtClean="0"/>
          </a:p>
        </p:txBody>
      </p:sp>
      <p:sp>
        <p:nvSpPr>
          <p:cNvPr id="4" name="Rectangle 3"/>
          <p:cNvSpPr/>
          <p:nvPr/>
        </p:nvSpPr>
        <p:spPr>
          <a:xfrm>
            <a:off x="4541520" y="6474023"/>
            <a:ext cx="4572000" cy="307777"/>
          </a:xfrm>
          <a:prstGeom prst="rect">
            <a:avLst/>
          </a:prstGeom>
        </p:spPr>
        <p:txBody>
          <a:bodyPr>
            <a:spAutoFit/>
          </a:bodyPr>
          <a:lstStyle/>
          <a:p>
            <a:pPr algn="r"/>
            <a:r>
              <a:rPr lang="en-US" sz="1400" dirty="0">
                <a:solidFill>
                  <a:schemeClr val="bg1"/>
                </a:solidFill>
              </a:rPr>
              <a:t>http://www.iep.utm.edu/ded-ind/</a:t>
            </a:r>
          </a:p>
        </p:txBody>
      </p:sp>
      <p:sp>
        <p:nvSpPr>
          <p:cNvPr id="5" name="Slide Number Placeholder 4"/>
          <p:cNvSpPr>
            <a:spLocks noGrp="1"/>
          </p:cNvSpPr>
          <p:nvPr>
            <p:ph type="sldNum" sz="quarter" idx="4"/>
          </p:nvPr>
        </p:nvSpPr>
        <p:spPr/>
        <p:txBody>
          <a:bodyPr/>
          <a:lstStyle/>
          <a:p>
            <a:fld id="{970F0956-5B8E-40B4-A8DD-F75AA1D26018}" type="slidenum">
              <a:rPr lang="en-US" smtClean="0"/>
              <a:pPr/>
              <a:t>23</a:t>
            </a:fld>
            <a:endParaRPr lang="en-US"/>
          </a:p>
        </p:txBody>
      </p:sp>
    </p:spTree>
    <p:extLst>
      <p:ext uri="{BB962C8B-B14F-4D97-AF65-F5344CB8AC3E}">
        <p14:creationId xmlns:p14="http://schemas.microsoft.com/office/powerpoint/2010/main" val="40611007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 and sound (deductive) arguments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b="1" u="sng" dirty="0"/>
              <a:t>A deductive argument is said to be </a:t>
            </a:r>
            <a:r>
              <a:rPr lang="en-US" b="1" i="1" u="sng" dirty="0"/>
              <a:t>valid</a:t>
            </a:r>
            <a:r>
              <a:rPr lang="en-US" b="1" u="sng" dirty="0"/>
              <a:t> if and only </a:t>
            </a:r>
            <a:r>
              <a:rPr lang="en-US" dirty="0"/>
              <a:t>if it takes a form that makes it impossible for the premises to be true and the conclusion nevertheless to be false. Otherwise, a deductive argument is said to be invalid.</a:t>
            </a:r>
          </a:p>
          <a:p>
            <a:pPr>
              <a:buFont typeface="Arial" panose="020B0604020202020204" pitchFamily="34" charset="0"/>
              <a:buChar char="•"/>
            </a:pPr>
            <a:endParaRPr lang="en-US" dirty="0"/>
          </a:p>
          <a:p>
            <a:pPr>
              <a:buFont typeface="Arial" panose="020B0604020202020204" pitchFamily="34" charset="0"/>
              <a:buChar char="•"/>
            </a:pPr>
            <a:r>
              <a:rPr lang="en-US" b="1" u="sng" dirty="0"/>
              <a:t>A deductive argument is </a:t>
            </a:r>
            <a:r>
              <a:rPr lang="en-US" b="1" i="1" u="sng" dirty="0"/>
              <a:t>sound</a:t>
            </a:r>
            <a:r>
              <a:rPr lang="en-US" b="1" u="sng" dirty="0"/>
              <a:t> if and only if </a:t>
            </a:r>
            <a:r>
              <a:rPr lang="en-US" dirty="0"/>
              <a:t>it is both valid, and all of its premises are actually true. Otherwise, a deductive argument is unsound.</a:t>
            </a:r>
          </a:p>
          <a:p>
            <a:pPr>
              <a:buFont typeface="Arial" panose="020B0604020202020204" pitchFamily="34" charset="0"/>
              <a:buChar char="•"/>
            </a:pPr>
            <a:endParaRPr lang="en-US" dirty="0"/>
          </a:p>
        </p:txBody>
      </p:sp>
      <p:sp>
        <p:nvSpPr>
          <p:cNvPr id="4" name="Rectangle 3"/>
          <p:cNvSpPr/>
          <p:nvPr/>
        </p:nvSpPr>
        <p:spPr>
          <a:xfrm>
            <a:off x="5943600" y="6245423"/>
            <a:ext cx="2819400" cy="307777"/>
          </a:xfrm>
          <a:prstGeom prst="rect">
            <a:avLst/>
          </a:prstGeom>
        </p:spPr>
        <p:txBody>
          <a:bodyPr wrap="square">
            <a:spAutoFit/>
          </a:bodyPr>
          <a:lstStyle/>
          <a:p>
            <a:r>
              <a:rPr lang="en-US" sz="1400" dirty="0">
                <a:solidFill>
                  <a:schemeClr val="bg1"/>
                </a:solidFill>
              </a:rPr>
              <a:t>http://www.iep.utm.edu/val-snd/</a:t>
            </a:r>
          </a:p>
        </p:txBody>
      </p:sp>
      <p:sp>
        <p:nvSpPr>
          <p:cNvPr id="5" name="Slide Number Placeholder 4"/>
          <p:cNvSpPr>
            <a:spLocks noGrp="1"/>
          </p:cNvSpPr>
          <p:nvPr>
            <p:ph type="sldNum" sz="quarter" idx="4"/>
          </p:nvPr>
        </p:nvSpPr>
        <p:spPr/>
        <p:txBody>
          <a:bodyPr/>
          <a:lstStyle/>
          <a:p>
            <a:fld id="{970F0956-5B8E-40B4-A8DD-F75AA1D26018}" type="slidenum">
              <a:rPr lang="en-US" smtClean="0"/>
              <a:pPr/>
              <a:t>24</a:t>
            </a:fld>
            <a:endParaRPr lang="en-US"/>
          </a:p>
        </p:txBody>
      </p:sp>
    </p:spTree>
    <p:extLst>
      <p:ext uri="{BB962C8B-B14F-4D97-AF65-F5344CB8AC3E}">
        <p14:creationId xmlns:p14="http://schemas.microsoft.com/office/powerpoint/2010/main" val="762295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 argument?</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b="1" u="sng" dirty="0"/>
              <a:t>A deductive argument is said to be </a:t>
            </a:r>
            <a:r>
              <a:rPr lang="en-US" b="1" i="1" u="sng" dirty="0"/>
              <a:t>valid</a:t>
            </a:r>
            <a:r>
              <a:rPr lang="en-US" b="1" u="sng" dirty="0"/>
              <a:t> if and only </a:t>
            </a:r>
            <a:r>
              <a:rPr lang="en-US" dirty="0"/>
              <a:t>if it takes a form that makes it impossible for the premises to be true and the conclusion nevertheless to be false. Otherwise, a deductive argument is said to be invalid.</a:t>
            </a:r>
          </a:p>
          <a:p>
            <a:pPr>
              <a:buFont typeface="Arial" panose="020B0604020202020204" pitchFamily="34" charset="0"/>
              <a:buChar char="•"/>
            </a:pPr>
            <a:endParaRPr lang="en-US" dirty="0"/>
          </a:p>
          <a:p>
            <a:pPr marL="0" indent="0"/>
            <a:r>
              <a:rPr lang="en-US" dirty="0" smtClean="0">
                <a:solidFill>
                  <a:srgbClr val="FFFF00"/>
                </a:solidFill>
              </a:rPr>
              <a:t>Patients, when sick, always consult a doctor and follow the advice given.</a:t>
            </a:r>
          </a:p>
          <a:p>
            <a:pPr marL="0" indent="0"/>
            <a:r>
              <a:rPr lang="en-US" dirty="0" smtClean="0">
                <a:solidFill>
                  <a:srgbClr val="FFFF00"/>
                </a:solidFill>
              </a:rPr>
              <a:t>Doctors’ advices are always such that when they are followed, patients get better.</a:t>
            </a:r>
          </a:p>
          <a:p>
            <a:pPr marL="0" indent="0"/>
            <a:r>
              <a:rPr lang="en-US" dirty="0" smtClean="0">
                <a:solidFill>
                  <a:srgbClr val="FFFF00"/>
                </a:solidFill>
              </a:rPr>
              <a:t>Therefore, patients always get better when sick.</a:t>
            </a:r>
            <a:endParaRPr lang="en-US" dirty="0">
              <a:solidFill>
                <a:srgbClr val="FFFF00"/>
              </a:solidFill>
            </a:endParaRPr>
          </a:p>
        </p:txBody>
      </p:sp>
      <p:sp>
        <p:nvSpPr>
          <p:cNvPr id="4" name="Rectangle 3"/>
          <p:cNvSpPr/>
          <p:nvPr/>
        </p:nvSpPr>
        <p:spPr>
          <a:xfrm>
            <a:off x="5943600" y="6245423"/>
            <a:ext cx="2819400" cy="307777"/>
          </a:xfrm>
          <a:prstGeom prst="rect">
            <a:avLst/>
          </a:prstGeom>
        </p:spPr>
        <p:txBody>
          <a:bodyPr wrap="square">
            <a:spAutoFit/>
          </a:bodyPr>
          <a:lstStyle/>
          <a:p>
            <a:r>
              <a:rPr lang="en-US" sz="1400" dirty="0">
                <a:solidFill>
                  <a:schemeClr val="bg1"/>
                </a:solidFill>
              </a:rPr>
              <a:t>http://www.iep.utm.edu/val-snd/</a:t>
            </a:r>
          </a:p>
        </p:txBody>
      </p:sp>
      <p:sp>
        <p:nvSpPr>
          <p:cNvPr id="5" name="Slide Number Placeholder 4"/>
          <p:cNvSpPr>
            <a:spLocks noGrp="1"/>
          </p:cNvSpPr>
          <p:nvPr>
            <p:ph type="sldNum" sz="quarter" idx="4"/>
          </p:nvPr>
        </p:nvSpPr>
        <p:spPr/>
        <p:txBody>
          <a:bodyPr/>
          <a:lstStyle/>
          <a:p>
            <a:fld id="{970F0956-5B8E-40B4-A8DD-F75AA1D26018}" type="slidenum">
              <a:rPr lang="en-US" smtClean="0"/>
              <a:pPr/>
              <a:t>25</a:t>
            </a:fld>
            <a:endParaRPr lang="en-US"/>
          </a:p>
        </p:txBody>
      </p:sp>
    </p:spTree>
    <p:extLst>
      <p:ext uri="{BB962C8B-B14F-4D97-AF65-F5344CB8AC3E}">
        <p14:creationId xmlns:p14="http://schemas.microsoft.com/office/powerpoint/2010/main" val="29435330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Sound argument?</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b="1" u="sng" dirty="0" smtClean="0"/>
              <a:t>A </a:t>
            </a:r>
            <a:r>
              <a:rPr lang="en-US" b="1" u="sng" dirty="0"/>
              <a:t>deductive argument is </a:t>
            </a:r>
            <a:r>
              <a:rPr lang="en-US" b="1" i="1" u="sng" dirty="0"/>
              <a:t>sound</a:t>
            </a:r>
            <a:r>
              <a:rPr lang="en-US" b="1" u="sng" dirty="0"/>
              <a:t> if and only if </a:t>
            </a:r>
            <a:r>
              <a:rPr lang="en-US" dirty="0"/>
              <a:t>it is both valid, and all of its premises are actually true. Otherwise, a deductive argument is unsound</a:t>
            </a:r>
            <a:r>
              <a:rPr lang="en-US" dirty="0" smtClean="0"/>
              <a:t>.</a:t>
            </a:r>
          </a:p>
          <a:p>
            <a:pPr>
              <a:buFont typeface="Arial" panose="020B0604020202020204" pitchFamily="34" charset="0"/>
              <a:buChar char="•"/>
            </a:pPr>
            <a:endParaRPr lang="en-US" dirty="0"/>
          </a:p>
          <a:p>
            <a:pPr marL="0" indent="0"/>
            <a:r>
              <a:rPr lang="en-US" dirty="0" smtClean="0">
                <a:solidFill>
                  <a:srgbClr val="FFFF00"/>
                </a:solidFill>
              </a:rPr>
              <a:t>If I get stuck in a traffic jam, I come home late.</a:t>
            </a:r>
          </a:p>
          <a:p>
            <a:pPr marL="0" indent="0"/>
            <a:r>
              <a:rPr lang="en-US" dirty="0" smtClean="0">
                <a:solidFill>
                  <a:srgbClr val="FFFF00"/>
                </a:solidFill>
              </a:rPr>
              <a:t>If I come home late, I eat late.</a:t>
            </a:r>
          </a:p>
          <a:p>
            <a:pPr marL="0" indent="0"/>
            <a:r>
              <a:rPr lang="en-US" dirty="0" smtClean="0">
                <a:solidFill>
                  <a:srgbClr val="FFFF00"/>
                </a:solidFill>
              </a:rPr>
              <a:t>If I eat late, I eat.</a:t>
            </a:r>
          </a:p>
          <a:p>
            <a:pPr marL="0" indent="0"/>
            <a:r>
              <a:rPr lang="en-US" dirty="0" smtClean="0">
                <a:solidFill>
                  <a:srgbClr val="FFFF00"/>
                </a:solidFill>
              </a:rPr>
              <a:t>Yesterday, I got stuck in a traffic jam.</a:t>
            </a:r>
          </a:p>
          <a:p>
            <a:pPr marL="0" indent="0"/>
            <a:r>
              <a:rPr lang="en-US" dirty="0" smtClean="0">
                <a:solidFill>
                  <a:srgbClr val="FFFF00"/>
                </a:solidFill>
              </a:rPr>
              <a:t>Therefore, I ate yesterday.</a:t>
            </a:r>
          </a:p>
          <a:p>
            <a:pPr marL="0" indent="0"/>
            <a:endParaRPr lang="en-US" dirty="0" smtClean="0">
              <a:solidFill>
                <a:srgbClr val="FFFF00"/>
              </a:solidFill>
            </a:endParaRPr>
          </a:p>
          <a:p>
            <a:pPr>
              <a:buFont typeface="Arial" panose="020B0604020202020204" pitchFamily="34" charset="0"/>
              <a:buChar char="•"/>
            </a:pPr>
            <a:r>
              <a:rPr lang="en-US" dirty="0" smtClean="0">
                <a:solidFill>
                  <a:srgbClr val="FFC000"/>
                </a:solidFill>
              </a:rPr>
              <a:t>If I ate yesterday, was that because I was in a traffic jam?</a:t>
            </a:r>
          </a:p>
          <a:p>
            <a:pPr>
              <a:buFont typeface="Arial" panose="020B0604020202020204" pitchFamily="34" charset="0"/>
              <a:buChar char="•"/>
            </a:pPr>
            <a:endParaRPr lang="en-US" dirty="0"/>
          </a:p>
        </p:txBody>
      </p:sp>
      <p:sp>
        <p:nvSpPr>
          <p:cNvPr id="4" name="Slide Number Placeholder 3"/>
          <p:cNvSpPr>
            <a:spLocks noGrp="1"/>
          </p:cNvSpPr>
          <p:nvPr>
            <p:ph type="sldNum" sz="quarter" idx="4"/>
          </p:nvPr>
        </p:nvSpPr>
        <p:spPr/>
        <p:txBody>
          <a:bodyPr/>
          <a:lstStyle/>
          <a:p>
            <a:fld id="{970F0956-5B8E-40B4-A8DD-F75AA1D26018}" type="slidenum">
              <a:rPr lang="en-US" smtClean="0"/>
              <a:pPr/>
              <a:t>26</a:t>
            </a:fld>
            <a:endParaRPr lang="en-US"/>
          </a:p>
        </p:txBody>
      </p:sp>
    </p:spTree>
    <p:extLst>
      <p:ext uri="{BB962C8B-B14F-4D97-AF65-F5344CB8AC3E}">
        <p14:creationId xmlns:p14="http://schemas.microsoft.com/office/powerpoint/2010/main" val="49785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Deduction and induction (2)</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solidFill>
                  <a:srgbClr val="0070C0"/>
                </a:solidFill>
              </a:rPr>
              <a:t>A </a:t>
            </a:r>
            <a:r>
              <a:rPr lang="en-US" b="1" u="sng" dirty="0">
                <a:solidFill>
                  <a:srgbClr val="0070C0"/>
                </a:solidFill>
              </a:rPr>
              <a:t>deductive argument</a:t>
            </a:r>
            <a:r>
              <a:rPr lang="en-US" dirty="0">
                <a:solidFill>
                  <a:srgbClr val="0070C0"/>
                </a:solidFill>
              </a:rPr>
              <a:t> is an argument that is intended by the arguer to be (deductively) valid, that is, to provide a guarantee of the truth of the conclusion provided that the argument's premises (assumptions) are true</a:t>
            </a:r>
            <a:r>
              <a:rPr lang="en-US" dirty="0" smtClean="0">
                <a:solidFill>
                  <a:srgbClr val="0070C0"/>
                </a:solidFill>
              </a:rPr>
              <a:t>.</a:t>
            </a:r>
          </a:p>
          <a:p>
            <a:pPr marL="0" indent="0"/>
            <a:endParaRPr lang="en-US" dirty="0" smtClean="0"/>
          </a:p>
          <a:p>
            <a:pPr>
              <a:buFont typeface="Arial" panose="020B0604020202020204" pitchFamily="34" charset="0"/>
              <a:buChar char="•"/>
            </a:pPr>
            <a:r>
              <a:rPr lang="en-US" dirty="0"/>
              <a:t>An </a:t>
            </a:r>
            <a:r>
              <a:rPr lang="en-US" b="1" u="sng" dirty="0"/>
              <a:t>inductive argument</a:t>
            </a:r>
            <a:r>
              <a:rPr lang="en-US" dirty="0"/>
              <a:t> is an argument that is intended by the arguer merely to establish or increase the probability of its conclusion. In an inductive argument, the premises are intended only to be so strong that, if they were true, then it would be unlikely that the conclusion is false. </a:t>
            </a:r>
          </a:p>
        </p:txBody>
      </p:sp>
      <p:sp>
        <p:nvSpPr>
          <p:cNvPr id="4" name="Rectangle 3"/>
          <p:cNvSpPr/>
          <p:nvPr/>
        </p:nvSpPr>
        <p:spPr>
          <a:xfrm>
            <a:off x="4541520" y="6474023"/>
            <a:ext cx="4572000" cy="307777"/>
          </a:xfrm>
          <a:prstGeom prst="rect">
            <a:avLst/>
          </a:prstGeom>
        </p:spPr>
        <p:txBody>
          <a:bodyPr>
            <a:spAutoFit/>
          </a:bodyPr>
          <a:lstStyle/>
          <a:p>
            <a:pPr algn="r"/>
            <a:r>
              <a:rPr lang="en-US" sz="1400" dirty="0">
                <a:solidFill>
                  <a:schemeClr val="bg1"/>
                </a:solidFill>
              </a:rPr>
              <a:t>http://www.iep.utm.edu/ded-ind/</a:t>
            </a:r>
          </a:p>
        </p:txBody>
      </p:sp>
      <p:sp>
        <p:nvSpPr>
          <p:cNvPr id="5" name="Slide Number Placeholder 4"/>
          <p:cNvSpPr>
            <a:spLocks noGrp="1"/>
          </p:cNvSpPr>
          <p:nvPr>
            <p:ph type="sldNum" sz="quarter" idx="4"/>
          </p:nvPr>
        </p:nvSpPr>
        <p:spPr/>
        <p:txBody>
          <a:bodyPr/>
          <a:lstStyle/>
          <a:p>
            <a:fld id="{970F0956-5B8E-40B4-A8DD-F75AA1D26018}" type="slidenum">
              <a:rPr lang="en-US" smtClean="0"/>
              <a:pPr/>
              <a:t>27</a:t>
            </a:fld>
            <a:endParaRPr lang="en-US"/>
          </a:p>
        </p:txBody>
      </p:sp>
    </p:spTree>
    <p:extLst>
      <p:ext uri="{BB962C8B-B14F-4D97-AF65-F5344CB8AC3E}">
        <p14:creationId xmlns:p14="http://schemas.microsoft.com/office/powerpoint/2010/main" val="4379142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sz="3200" dirty="0" smtClean="0"/>
              <a:t>Identifying pseudoscience</a:t>
            </a:r>
            <a:endParaRPr lang="en-US" sz="3200" dirty="0"/>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sz="2000" i="1" u="sng" dirty="0"/>
              <a:t>Belief in authority</a:t>
            </a:r>
            <a:r>
              <a:rPr lang="en-US" sz="2000" dirty="0"/>
              <a:t>: It is contended that some </a:t>
            </a:r>
            <a:r>
              <a:rPr lang="en-US" sz="2000" dirty="0" smtClean="0"/>
              <a:t>have </a:t>
            </a:r>
            <a:r>
              <a:rPr lang="en-US" sz="2000" dirty="0"/>
              <a:t>a special ability to determine what is true or false. Others </a:t>
            </a:r>
            <a:r>
              <a:rPr lang="en-US" sz="2000" dirty="0" smtClean="0"/>
              <a:t>must accept </a:t>
            </a:r>
            <a:r>
              <a:rPr lang="en-US" sz="2000" dirty="0"/>
              <a:t>their judgments.</a:t>
            </a:r>
          </a:p>
          <a:p>
            <a:pPr>
              <a:buFont typeface="Arial" panose="020B0604020202020204" pitchFamily="34" charset="0"/>
              <a:buChar char="•"/>
            </a:pPr>
            <a:r>
              <a:rPr lang="en-US" sz="2000" i="1" u="sng" dirty="0"/>
              <a:t>Unrepeatable experiments</a:t>
            </a:r>
            <a:r>
              <a:rPr lang="en-US" sz="2000" dirty="0"/>
              <a:t>: Reliance is put on experiments that cannot be repeated by others with the same outcome.</a:t>
            </a:r>
          </a:p>
          <a:p>
            <a:pPr>
              <a:buFont typeface="Arial" panose="020B0604020202020204" pitchFamily="34" charset="0"/>
              <a:buChar char="•"/>
            </a:pPr>
            <a:r>
              <a:rPr lang="en-US" sz="2000" i="1" u="sng" dirty="0"/>
              <a:t>Handpicked examples</a:t>
            </a:r>
            <a:r>
              <a:rPr lang="en-US" sz="2000" dirty="0"/>
              <a:t>: </a:t>
            </a:r>
            <a:r>
              <a:rPr lang="en-US" sz="2000" dirty="0" smtClean="0"/>
              <a:t>are </a:t>
            </a:r>
            <a:r>
              <a:rPr lang="en-US" sz="2000" dirty="0"/>
              <a:t>used although they are not representative of the general category that the investigation refers to.</a:t>
            </a:r>
          </a:p>
          <a:p>
            <a:pPr>
              <a:buFont typeface="Arial" panose="020B0604020202020204" pitchFamily="34" charset="0"/>
              <a:buChar char="•"/>
            </a:pPr>
            <a:r>
              <a:rPr lang="en-US" sz="2000" i="1" u="sng" dirty="0"/>
              <a:t>Unwillingness to test</a:t>
            </a:r>
            <a:r>
              <a:rPr lang="en-US" sz="2000" dirty="0"/>
              <a:t>: A theory is not tested although it </a:t>
            </a:r>
            <a:r>
              <a:rPr lang="en-US" sz="2000" dirty="0" smtClean="0"/>
              <a:t>can be.</a:t>
            </a:r>
            <a:endParaRPr lang="en-US" sz="2000" dirty="0"/>
          </a:p>
          <a:p>
            <a:pPr>
              <a:buFont typeface="Arial" panose="020B0604020202020204" pitchFamily="34" charset="0"/>
              <a:buChar char="•"/>
            </a:pPr>
            <a:r>
              <a:rPr lang="en-US" sz="2000" i="1" u="sng" dirty="0"/>
              <a:t>Disregard of refuting information</a:t>
            </a:r>
            <a:r>
              <a:rPr lang="en-US" sz="2000" dirty="0"/>
              <a:t>: Observations or experiments that conflict with a theory are neglected.</a:t>
            </a:r>
          </a:p>
          <a:p>
            <a:pPr>
              <a:buFont typeface="Arial" panose="020B0604020202020204" pitchFamily="34" charset="0"/>
              <a:buChar char="•"/>
            </a:pPr>
            <a:r>
              <a:rPr lang="en-US" sz="2000" i="1" u="sng" dirty="0"/>
              <a:t>Built-in subterfuge</a:t>
            </a:r>
            <a:r>
              <a:rPr lang="en-US" sz="2000" dirty="0"/>
              <a:t>: The testing of a theory is so arranged that the theory can only be confirmed, never disconfirmed, by the outcome.</a:t>
            </a:r>
          </a:p>
          <a:p>
            <a:pPr>
              <a:buFont typeface="Arial" panose="020B0604020202020204" pitchFamily="34" charset="0"/>
              <a:buChar char="•"/>
            </a:pPr>
            <a:r>
              <a:rPr lang="en-US" sz="2000" i="1" u="sng" dirty="0"/>
              <a:t>Explanations are abandoned without replacement</a:t>
            </a:r>
            <a:r>
              <a:rPr lang="en-US" sz="2000" dirty="0"/>
              <a:t>. Tenable explanations are given up without being replaced, so that the new theory leaves much more unexplained than the previous one. </a:t>
            </a:r>
          </a:p>
        </p:txBody>
      </p:sp>
      <p:sp>
        <p:nvSpPr>
          <p:cNvPr id="4" name="Rectangle 3"/>
          <p:cNvSpPr/>
          <p:nvPr/>
        </p:nvSpPr>
        <p:spPr>
          <a:xfrm>
            <a:off x="304800" y="6304300"/>
            <a:ext cx="8839200" cy="523220"/>
          </a:xfrm>
          <a:prstGeom prst="rect">
            <a:avLst/>
          </a:prstGeom>
        </p:spPr>
        <p:txBody>
          <a:bodyPr wrap="square">
            <a:spAutoFit/>
          </a:bodyPr>
          <a:lstStyle/>
          <a:p>
            <a:pPr algn="r"/>
            <a:r>
              <a:rPr lang="en-US" sz="1400" b="0" dirty="0">
                <a:solidFill>
                  <a:schemeClr val="bg1"/>
                </a:solidFill>
              </a:rPr>
              <a:t>Hansson, Sven Ove, "Science and Pseudo-Science", </a:t>
            </a:r>
            <a:r>
              <a:rPr lang="en-US" sz="1400" b="0" i="1" dirty="0">
                <a:solidFill>
                  <a:schemeClr val="bg1"/>
                </a:solidFill>
              </a:rPr>
              <a:t>The Stanford Encyclopedia of Philosophy </a:t>
            </a:r>
            <a:r>
              <a:rPr lang="en-US" sz="1400" b="0" dirty="0">
                <a:solidFill>
                  <a:schemeClr val="bg1"/>
                </a:solidFill>
              </a:rPr>
              <a:t>(Spring 2015 Edition), Edward N. </a:t>
            </a:r>
            <a:r>
              <a:rPr lang="en-US" sz="1400" b="0" dirty="0" err="1">
                <a:solidFill>
                  <a:schemeClr val="bg1"/>
                </a:solidFill>
              </a:rPr>
              <a:t>Zalta</a:t>
            </a:r>
            <a:r>
              <a:rPr lang="en-US" sz="1400" b="0" dirty="0">
                <a:solidFill>
                  <a:schemeClr val="bg1"/>
                </a:solidFill>
              </a:rPr>
              <a:t> (ed</a:t>
            </a:r>
            <a:r>
              <a:rPr lang="en-US" sz="1400" b="0" dirty="0" smtClean="0">
                <a:solidFill>
                  <a:schemeClr val="bg1"/>
                </a:solidFill>
              </a:rPr>
              <a:t>.). https</a:t>
            </a:r>
            <a:r>
              <a:rPr lang="en-US" sz="1400" b="0" dirty="0">
                <a:solidFill>
                  <a:schemeClr val="bg1"/>
                </a:solidFill>
              </a:rPr>
              <a:t>://plato.stanford.edu/archives/spr2015/entries/pseudo-science</a:t>
            </a:r>
            <a:r>
              <a:rPr lang="en-US" sz="1400" b="0" dirty="0" smtClean="0">
                <a:solidFill>
                  <a:schemeClr val="bg1"/>
                </a:solidFill>
              </a:rPr>
              <a:t>/. </a:t>
            </a:r>
            <a:endParaRPr lang="en-US" sz="1400" b="0" dirty="0">
              <a:solidFill>
                <a:schemeClr val="bg1"/>
              </a:solidFill>
            </a:endParaRPr>
          </a:p>
        </p:txBody>
      </p:sp>
      <p:sp>
        <p:nvSpPr>
          <p:cNvPr id="5" name="Slide Number Placeholder 4"/>
          <p:cNvSpPr>
            <a:spLocks noGrp="1"/>
          </p:cNvSpPr>
          <p:nvPr>
            <p:ph type="sldNum" sz="quarter" idx="4"/>
          </p:nvPr>
        </p:nvSpPr>
        <p:spPr/>
        <p:txBody>
          <a:bodyPr/>
          <a:lstStyle/>
          <a:p>
            <a:fld id="{970F0956-5B8E-40B4-A8DD-F75AA1D26018}" type="slidenum">
              <a:rPr lang="en-US" smtClean="0"/>
              <a:pPr/>
              <a:t>28</a:t>
            </a:fld>
            <a:endParaRPr lang="en-US"/>
          </a:p>
        </p:txBody>
      </p:sp>
    </p:spTree>
    <p:extLst>
      <p:ext uri="{BB962C8B-B14F-4D97-AF65-F5344CB8AC3E}">
        <p14:creationId xmlns:p14="http://schemas.microsoft.com/office/powerpoint/2010/main" val="2789687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List Of Fallacious Arguments</a:t>
            </a:r>
          </a:p>
        </p:txBody>
      </p:sp>
      <p:sp>
        <p:nvSpPr>
          <p:cNvPr id="3" name="Content Placeholder 2"/>
          <p:cNvSpPr>
            <a:spLocks noGrp="1"/>
          </p:cNvSpPr>
          <p:nvPr>
            <p:ph idx="1"/>
          </p:nvPr>
        </p:nvSpPr>
        <p:spPr>
          <a:xfrm>
            <a:off x="228600" y="2057400"/>
            <a:ext cx="8686800" cy="4572000"/>
          </a:xfrm>
        </p:spPr>
        <p:txBody>
          <a:bodyPr/>
          <a:lstStyle/>
          <a:p>
            <a:r>
              <a:rPr lang="en-US" dirty="0"/>
              <a:t>E.g.: False Compromise: </a:t>
            </a:r>
          </a:p>
          <a:p>
            <a:pPr>
              <a:spcBef>
                <a:spcPts val="1800"/>
              </a:spcBef>
              <a:buFont typeface="Arial" panose="020B0604020202020204" pitchFamily="34" charset="0"/>
              <a:buChar char="•"/>
            </a:pPr>
            <a:r>
              <a:rPr lang="en-US" sz="2000" dirty="0" smtClean="0"/>
              <a:t>if </a:t>
            </a:r>
            <a:r>
              <a:rPr lang="en-US" sz="2000" dirty="0"/>
              <a:t>one does not understand a debate, it must be "fair" to split the difference, and agree on a compromise between the opinions. (But one side is very possibly wrong, and in any case one could simply suspend judgment.) Journalists often invoke this fallacy in the name of "balanced" coverage. </a:t>
            </a:r>
          </a:p>
          <a:p>
            <a:pPr>
              <a:spcBef>
                <a:spcPts val="1800"/>
              </a:spcBef>
              <a:buFont typeface="Arial" panose="020B0604020202020204" pitchFamily="34" charset="0"/>
              <a:buChar char="•"/>
            </a:pPr>
            <a:r>
              <a:rPr lang="en-US" sz="2000" dirty="0" smtClean="0"/>
              <a:t>"</a:t>
            </a:r>
            <a:r>
              <a:rPr lang="en-US" sz="2000" dirty="0"/>
              <a:t>Some say the sun rises in the east, some say it rises in the west; the truth lies probably somewhere in between." </a:t>
            </a:r>
          </a:p>
          <a:p>
            <a:pPr>
              <a:spcBef>
                <a:spcPts val="1800"/>
              </a:spcBef>
              <a:buFont typeface="Arial" panose="020B0604020202020204" pitchFamily="34" charset="0"/>
              <a:buChar char="•"/>
            </a:pPr>
            <a:r>
              <a:rPr lang="en-US" sz="2000" dirty="0" smtClean="0"/>
              <a:t>Television </a:t>
            </a:r>
            <a:r>
              <a:rPr lang="en-US" sz="2000" dirty="0"/>
              <a:t>reporters like balanced coverage so much that they may give half of their report to a view held by a small minority of the people in question. There are many possible reasons for this, some of them good. However, viewers need to be aware of this tendency. </a:t>
            </a:r>
          </a:p>
          <a:p>
            <a:pPr>
              <a:buFont typeface="Arial" panose="020B0604020202020204" pitchFamily="34" charset="0"/>
              <a:buChar char="•"/>
            </a:pPr>
            <a:endParaRPr lang="en-US" sz="2000" dirty="0"/>
          </a:p>
        </p:txBody>
      </p:sp>
      <p:sp>
        <p:nvSpPr>
          <p:cNvPr id="4" name="Rectangle 3"/>
          <p:cNvSpPr/>
          <p:nvPr/>
        </p:nvSpPr>
        <p:spPr>
          <a:xfrm>
            <a:off x="762000" y="1428690"/>
            <a:ext cx="7543800" cy="400110"/>
          </a:xfrm>
          <a:prstGeom prst="rect">
            <a:avLst/>
          </a:prstGeom>
        </p:spPr>
        <p:txBody>
          <a:bodyPr wrap="square">
            <a:spAutoFit/>
          </a:bodyPr>
          <a:lstStyle/>
          <a:p>
            <a:r>
              <a:rPr lang="en-US" sz="2000" dirty="0">
                <a:solidFill>
                  <a:schemeClr val="bg1"/>
                </a:solidFill>
                <a:hlinkClick r:id="rId2"/>
              </a:rPr>
              <a:t>http://</a:t>
            </a:r>
            <a:r>
              <a:rPr lang="en-US" sz="2000" dirty="0" smtClean="0">
                <a:solidFill>
                  <a:schemeClr val="bg1"/>
                </a:solidFill>
                <a:hlinkClick r:id="rId2"/>
              </a:rPr>
              <a:t>www.don-lindsay-archive.org/skeptic/arguments.html</a:t>
            </a:r>
            <a:endParaRPr lang="en-US" sz="2000" dirty="0" smtClean="0">
              <a:solidFill>
                <a:schemeClr val="bg1"/>
              </a:solidFill>
            </a:endParaRPr>
          </a:p>
        </p:txBody>
      </p:sp>
      <p:sp>
        <p:nvSpPr>
          <p:cNvPr id="5" name="Slide Number Placeholder 4"/>
          <p:cNvSpPr>
            <a:spLocks noGrp="1"/>
          </p:cNvSpPr>
          <p:nvPr>
            <p:ph type="sldNum" sz="quarter" idx="4"/>
          </p:nvPr>
        </p:nvSpPr>
        <p:spPr/>
        <p:txBody>
          <a:bodyPr/>
          <a:lstStyle/>
          <a:p>
            <a:fld id="{970F0956-5B8E-40B4-A8DD-F75AA1D26018}" type="slidenum">
              <a:rPr lang="en-US" smtClean="0"/>
              <a:pPr/>
              <a:t>29</a:t>
            </a:fld>
            <a:endParaRPr lang="en-US"/>
          </a:p>
        </p:txBody>
      </p:sp>
    </p:spTree>
    <p:extLst>
      <p:ext uri="{BB962C8B-B14F-4D97-AF65-F5344CB8AC3E}">
        <p14:creationId xmlns:p14="http://schemas.microsoft.com/office/powerpoint/2010/main" val="730095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Biomedical Informatics</a:t>
            </a:r>
            <a:endParaRPr lang="en-US" dirty="0"/>
          </a:p>
        </p:txBody>
      </p:sp>
      <p:sp>
        <p:nvSpPr>
          <p:cNvPr id="5" name="Content Placeholder 4"/>
          <p:cNvSpPr>
            <a:spLocks noGrp="1"/>
          </p:cNvSpPr>
          <p:nvPr>
            <p:ph idx="1"/>
          </p:nvPr>
        </p:nvSpPr>
        <p:spPr>
          <a:xfrm>
            <a:off x="228600" y="1676400"/>
            <a:ext cx="8686800" cy="3886200"/>
          </a:xfrm>
        </p:spPr>
        <p:txBody>
          <a:bodyPr/>
          <a:lstStyle/>
          <a:p>
            <a:r>
              <a:rPr lang="en-US" b="1" u="sng" dirty="0" smtClean="0"/>
              <a:t>Definition</a:t>
            </a:r>
            <a:r>
              <a:rPr lang="en-US" dirty="0" smtClean="0"/>
              <a:t>:</a:t>
            </a:r>
          </a:p>
          <a:p>
            <a:endParaRPr lang="en-US" dirty="0"/>
          </a:p>
          <a:p>
            <a:pPr marL="0" indent="0"/>
            <a:r>
              <a:rPr lang="en-US" i="1" dirty="0"/>
              <a:t>Biomedical informatics (BMI) is </a:t>
            </a:r>
            <a:endParaRPr lang="en-US" i="1" dirty="0" smtClean="0"/>
          </a:p>
          <a:p>
            <a:pPr>
              <a:buFont typeface="Arial" panose="020B0604020202020204" pitchFamily="34" charset="0"/>
              <a:buChar char="•"/>
            </a:pPr>
            <a:r>
              <a:rPr lang="en-US" i="1" dirty="0" smtClean="0"/>
              <a:t>the </a:t>
            </a:r>
            <a:r>
              <a:rPr lang="en-US" i="1" dirty="0"/>
              <a:t>interdisciplinary field </a:t>
            </a:r>
            <a:endParaRPr lang="en-US" i="1" dirty="0" smtClean="0"/>
          </a:p>
          <a:p>
            <a:pPr>
              <a:buFont typeface="Arial" panose="020B0604020202020204" pitchFamily="34" charset="0"/>
              <a:buChar char="•"/>
            </a:pPr>
            <a:r>
              <a:rPr lang="en-US" i="1" dirty="0" smtClean="0"/>
              <a:t>that </a:t>
            </a:r>
            <a:r>
              <a:rPr lang="en-US" i="1" dirty="0">
                <a:solidFill>
                  <a:srgbClr val="FFFF00"/>
                </a:solidFill>
              </a:rPr>
              <a:t>studies and pursues the effective uses of biomedical data, information, and knowledge </a:t>
            </a:r>
            <a:endParaRPr lang="en-US" i="1" dirty="0" smtClean="0">
              <a:solidFill>
                <a:srgbClr val="FFFF00"/>
              </a:solidFill>
            </a:endParaRPr>
          </a:p>
          <a:p>
            <a:pPr>
              <a:buFont typeface="Arial" panose="020B0604020202020204" pitchFamily="34" charset="0"/>
              <a:buChar char="•"/>
            </a:pPr>
            <a:r>
              <a:rPr lang="en-US" i="1" dirty="0" smtClean="0"/>
              <a:t>for </a:t>
            </a:r>
            <a:r>
              <a:rPr lang="en-US" i="1" dirty="0"/>
              <a:t>scientific inquiry, problem solving, and decision making</a:t>
            </a:r>
            <a:r>
              <a:rPr lang="en-US" i="1" dirty="0" smtClean="0"/>
              <a:t>,</a:t>
            </a:r>
          </a:p>
          <a:p>
            <a:pPr>
              <a:buFont typeface="Arial" panose="020B0604020202020204" pitchFamily="34" charset="0"/>
              <a:buChar char="•"/>
            </a:pPr>
            <a:r>
              <a:rPr lang="en-US" i="1" dirty="0" smtClean="0"/>
              <a:t>driven </a:t>
            </a:r>
            <a:r>
              <a:rPr lang="en-US" i="1" dirty="0"/>
              <a:t>by efforts to improve human health.</a:t>
            </a:r>
          </a:p>
        </p:txBody>
      </p:sp>
      <p:sp>
        <p:nvSpPr>
          <p:cNvPr id="6" name="Rectangle 5"/>
          <p:cNvSpPr/>
          <p:nvPr/>
        </p:nvSpPr>
        <p:spPr>
          <a:xfrm>
            <a:off x="293255" y="5903893"/>
            <a:ext cx="8850745" cy="954107"/>
          </a:xfrm>
          <a:prstGeom prst="rect">
            <a:avLst/>
          </a:prstGeom>
        </p:spPr>
        <p:txBody>
          <a:bodyPr wrap="square">
            <a:spAutoFit/>
          </a:bodyPr>
          <a:lstStyle/>
          <a:p>
            <a:pPr algn="r"/>
            <a:r>
              <a:rPr lang="en-US" sz="1400" dirty="0" smtClean="0">
                <a:solidFill>
                  <a:schemeClr val="bg1"/>
                </a:solidFill>
              </a:rPr>
              <a:t>CA </a:t>
            </a:r>
            <a:r>
              <a:rPr lang="en-US" sz="1400" dirty="0" err="1">
                <a:solidFill>
                  <a:schemeClr val="bg1"/>
                </a:solidFill>
              </a:rPr>
              <a:t>Kulikowski</a:t>
            </a:r>
            <a:r>
              <a:rPr lang="en-US" sz="1400" dirty="0">
                <a:solidFill>
                  <a:schemeClr val="bg1"/>
                </a:solidFill>
              </a:rPr>
              <a:t>, </a:t>
            </a:r>
            <a:r>
              <a:rPr lang="en-US" sz="1400" dirty="0" smtClean="0">
                <a:solidFill>
                  <a:schemeClr val="bg1"/>
                </a:solidFill>
              </a:rPr>
              <a:t>EH </a:t>
            </a:r>
            <a:r>
              <a:rPr lang="en-US" sz="1400" dirty="0" err="1">
                <a:solidFill>
                  <a:schemeClr val="bg1"/>
                </a:solidFill>
              </a:rPr>
              <a:t>Shortliffe</a:t>
            </a:r>
            <a:r>
              <a:rPr lang="en-US" sz="1400" dirty="0">
                <a:solidFill>
                  <a:schemeClr val="bg1"/>
                </a:solidFill>
              </a:rPr>
              <a:t>, </a:t>
            </a:r>
            <a:r>
              <a:rPr lang="en-US" sz="1400" dirty="0" smtClean="0">
                <a:solidFill>
                  <a:schemeClr val="bg1"/>
                </a:solidFill>
              </a:rPr>
              <a:t>LM </a:t>
            </a:r>
            <a:r>
              <a:rPr lang="en-US" sz="1400" dirty="0">
                <a:solidFill>
                  <a:schemeClr val="bg1"/>
                </a:solidFill>
              </a:rPr>
              <a:t>Currie, </a:t>
            </a:r>
            <a:r>
              <a:rPr lang="en-US" sz="1400" dirty="0" smtClean="0">
                <a:solidFill>
                  <a:schemeClr val="bg1"/>
                </a:solidFill>
              </a:rPr>
              <a:t>PL </a:t>
            </a:r>
            <a:r>
              <a:rPr lang="en-US" sz="1400" dirty="0">
                <a:solidFill>
                  <a:schemeClr val="bg1"/>
                </a:solidFill>
              </a:rPr>
              <a:t>Elkin, </a:t>
            </a:r>
            <a:r>
              <a:rPr lang="en-US" sz="1400" dirty="0" smtClean="0">
                <a:solidFill>
                  <a:schemeClr val="bg1"/>
                </a:solidFill>
              </a:rPr>
              <a:t>LE </a:t>
            </a:r>
            <a:r>
              <a:rPr lang="en-US" sz="1400" dirty="0">
                <a:solidFill>
                  <a:schemeClr val="bg1"/>
                </a:solidFill>
              </a:rPr>
              <a:t>Hunter, </a:t>
            </a:r>
            <a:r>
              <a:rPr lang="en-US" sz="1400" dirty="0" smtClean="0">
                <a:solidFill>
                  <a:schemeClr val="bg1"/>
                </a:solidFill>
              </a:rPr>
              <a:t>TR </a:t>
            </a:r>
            <a:r>
              <a:rPr lang="en-US" sz="1400" dirty="0">
                <a:solidFill>
                  <a:schemeClr val="bg1"/>
                </a:solidFill>
              </a:rPr>
              <a:t>Johnson, </a:t>
            </a:r>
            <a:r>
              <a:rPr lang="en-US" sz="1400" dirty="0" smtClean="0">
                <a:solidFill>
                  <a:schemeClr val="bg1"/>
                </a:solidFill>
              </a:rPr>
              <a:t>IJ </a:t>
            </a:r>
            <a:r>
              <a:rPr lang="en-US" sz="1400" dirty="0" err="1">
                <a:solidFill>
                  <a:schemeClr val="bg1"/>
                </a:solidFill>
              </a:rPr>
              <a:t>Kalet</a:t>
            </a:r>
            <a:r>
              <a:rPr lang="en-US" sz="1400" dirty="0">
                <a:solidFill>
                  <a:schemeClr val="bg1"/>
                </a:solidFill>
              </a:rPr>
              <a:t>, </a:t>
            </a:r>
            <a:r>
              <a:rPr lang="en-US" sz="1400" dirty="0" smtClean="0">
                <a:solidFill>
                  <a:schemeClr val="bg1"/>
                </a:solidFill>
              </a:rPr>
              <a:t>LA </a:t>
            </a:r>
            <a:r>
              <a:rPr lang="en-US" sz="1400" dirty="0" err="1">
                <a:solidFill>
                  <a:schemeClr val="bg1"/>
                </a:solidFill>
              </a:rPr>
              <a:t>Lenert</a:t>
            </a:r>
            <a:r>
              <a:rPr lang="en-US" sz="1400" dirty="0">
                <a:solidFill>
                  <a:schemeClr val="bg1"/>
                </a:solidFill>
              </a:rPr>
              <a:t>, </a:t>
            </a:r>
            <a:r>
              <a:rPr lang="en-US" sz="1400" dirty="0" smtClean="0">
                <a:solidFill>
                  <a:schemeClr val="bg1"/>
                </a:solidFill>
              </a:rPr>
              <a:t>MA </a:t>
            </a:r>
            <a:r>
              <a:rPr lang="en-US" sz="1400" dirty="0" err="1">
                <a:solidFill>
                  <a:schemeClr val="bg1"/>
                </a:solidFill>
              </a:rPr>
              <a:t>Musen</a:t>
            </a:r>
            <a:r>
              <a:rPr lang="en-US" sz="1400" dirty="0">
                <a:solidFill>
                  <a:schemeClr val="bg1"/>
                </a:solidFill>
              </a:rPr>
              <a:t>, </a:t>
            </a:r>
            <a:r>
              <a:rPr lang="en-US" sz="1400" dirty="0" smtClean="0">
                <a:solidFill>
                  <a:schemeClr val="bg1"/>
                </a:solidFill>
              </a:rPr>
              <a:t>JG </a:t>
            </a:r>
            <a:r>
              <a:rPr lang="en-US" sz="1400" dirty="0" err="1">
                <a:solidFill>
                  <a:schemeClr val="bg1"/>
                </a:solidFill>
              </a:rPr>
              <a:t>Ozbolt</a:t>
            </a:r>
            <a:r>
              <a:rPr lang="en-US" sz="1400" dirty="0">
                <a:solidFill>
                  <a:schemeClr val="bg1"/>
                </a:solidFill>
              </a:rPr>
              <a:t>, </a:t>
            </a:r>
            <a:r>
              <a:rPr lang="en-US" sz="1400" dirty="0" smtClean="0">
                <a:solidFill>
                  <a:schemeClr val="bg1"/>
                </a:solidFill>
              </a:rPr>
              <a:t>JW </a:t>
            </a:r>
            <a:r>
              <a:rPr lang="en-US" sz="1400" dirty="0">
                <a:solidFill>
                  <a:schemeClr val="bg1"/>
                </a:solidFill>
              </a:rPr>
              <a:t>Smith, </a:t>
            </a:r>
            <a:r>
              <a:rPr lang="en-US" sz="1400" dirty="0" smtClean="0">
                <a:solidFill>
                  <a:schemeClr val="bg1"/>
                </a:solidFill>
              </a:rPr>
              <a:t>PZ </a:t>
            </a:r>
            <a:r>
              <a:rPr lang="en-US" sz="1400" dirty="0" err="1">
                <a:solidFill>
                  <a:schemeClr val="bg1"/>
                </a:solidFill>
              </a:rPr>
              <a:t>Tarczy-Hornoch</a:t>
            </a:r>
            <a:r>
              <a:rPr lang="en-US" sz="1400" dirty="0">
                <a:solidFill>
                  <a:schemeClr val="bg1"/>
                </a:solidFill>
              </a:rPr>
              <a:t>, </a:t>
            </a:r>
            <a:r>
              <a:rPr lang="en-US" sz="1400" dirty="0" err="1" smtClean="0">
                <a:solidFill>
                  <a:schemeClr val="bg1"/>
                </a:solidFill>
              </a:rPr>
              <a:t>JWilliamson</a:t>
            </a:r>
            <a:r>
              <a:rPr lang="en-US" sz="1400" dirty="0">
                <a:solidFill>
                  <a:schemeClr val="bg1"/>
                </a:solidFill>
              </a:rPr>
              <a:t>; AMIA Board white paper: definition of biomedical informatics and specification of core competencies for graduate education in the discipline, </a:t>
            </a:r>
            <a:r>
              <a:rPr lang="en-US" sz="1400" i="1" dirty="0">
                <a:solidFill>
                  <a:schemeClr val="bg1"/>
                </a:solidFill>
              </a:rPr>
              <a:t>Journal of the American Medical Informatics Association</a:t>
            </a:r>
            <a:r>
              <a:rPr lang="en-US" sz="1400" dirty="0">
                <a:solidFill>
                  <a:schemeClr val="bg1"/>
                </a:solidFill>
              </a:rPr>
              <a:t>, Volume 19, Issue 6, 1 November 2012, Pages 931–938, https://doi.org/10.1136/amiajnl-2012-001053</a:t>
            </a:r>
          </a:p>
        </p:txBody>
      </p:sp>
      <p:sp>
        <p:nvSpPr>
          <p:cNvPr id="2" name="Slide Number Placeholder 1"/>
          <p:cNvSpPr>
            <a:spLocks noGrp="1"/>
          </p:cNvSpPr>
          <p:nvPr>
            <p:ph type="sldNum" sz="quarter" idx="4"/>
          </p:nvPr>
        </p:nvSpPr>
        <p:spPr/>
        <p:txBody>
          <a:bodyPr/>
          <a:lstStyle/>
          <a:p>
            <a:fld id="{7071835E-551D-43E3-A34B-EA8AD7FDC91B}" type="slidenum">
              <a:rPr lang="en-US" smtClean="0"/>
              <a:pPr/>
              <a:t>3</a:t>
            </a:fld>
            <a:endParaRPr lang="en-US"/>
          </a:p>
        </p:txBody>
      </p:sp>
    </p:spTree>
    <p:extLst>
      <p:ext uri="{BB962C8B-B14F-4D97-AF65-F5344CB8AC3E}">
        <p14:creationId xmlns:p14="http://schemas.microsoft.com/office/powerpoint/2010/main" val="2866366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key principles in how to do </a:t>
            </a:r>
            <a:r>
              <a:rPr lang="en-US" dirty="0" smtClean="0"/>
              <a:t>research</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smtClean="0">
                <a:solidFill>
                  <a:schemeClr val="accent3">
                    <a:lumMod val="50000"/>
                  </a:schemeClr>
                </a:solidFill>
              </a:rPr>
              <a:t>Objective </a:t>
            </a:r>
            <a:r>
              <a:rPr lang="en-US" u="sng" dirty="0">
                <a:solidFill>
                  <a:schemeClr val="accent3">
                    <a:lumMod val="50000"/>
                  </a:schemeClr>
                </a:solidFill>
              </a:rPr>
              <a:t>observation</a:t>
            </a:r>
            <a:r>
              <a:rPr lang="en-US" dirty="0">
                <a:solidFill>
                  <a:schemeClr val="accent3">
                    <a:lumMod val="50000"/>
                  </a:schemeClr>
                </a:solidFill>
              </a:rPr>
              <a:t>: </a:t>
            </a:r>
            <a:r>
              <a:rPr lang="en-US" dirty="0" smtClean="0">
                <a:solidFill>
                  <a:schemeClr val="accent3">
                    <a:lumMod val="50000"/>
                  </a:schemeClr>
                </a:solidFill>
              </a:rPr>
              <a:t>measurement </a:t>
            </a:r>
            <a:r>
              <a:rPr lang="en-US" dirty="0">
                <a:solidFill>
                  <a:schemeClr val="accent3">
                    <a:lumMod val="50000"/>
                  </a:schemeClr>
                </a:solidFill>
              </a:rPr>
              <a:t>and data (possibly although not necessarily using mathematics as a tool</a:t>
            </a:r>
            <a:r>
              <a:rPr lang="en-US" dirty="0" smtClean="0">
                <a:solidFill>
                  <a:schemeClr val="accent3">
                    <a:lumMod val="50000"/>
                  </a:schemeClr>
                </a:solidFill>
              </a:rPr>
              <a:t>),</a:t>
            </a:r>
            <a:endParaRPr lang="en-US" dirty="0">
              <a:solidFill>
                <a:schemeClr val="accent3">
                  <a:lumMod val="50000"/>
                </a:schemeClr>
              </a:solidFill>
            </a:endParaRPr>
          </a:p>
          <a:p>
            <a:pPr>
              <a:buFont typeface="Arial" panose="020B0604020202020204" pitchFamily="34" charset="0"/>
              <a:buChar char="•"/>
            </a:pPr>
            <a:r>
              <a:rPr lang="en-US" u="sng" dirty="0" smtClean="0">
                <a:solidFill>
                  <a:schemeClr val="accent3">
                    <a:lumMod val="50000"/>
                  </a:schemeClr>
                </a:solidFill>
              </a:rPr>
              <a:t>Evidence</a:t>
            </a:r>
            <a:r>
              <a:rPr lang="en-US" dirty="0" smtClean="0">
                <a:solidFill>
                  <a:schemeClr val="accent3">
                    <a:lumMod val="50000"/>
                  </a:schemeClr>
                </a:solidFill>
              </a:rPr>
              <a:t>,</a:t>
            </a:r>
            <a:endParaRPr lang="en-US" dirty="0">
              <a:solidFill>
                <a:schemeClr val="accent3">
                  <a:lumMod val="50000"/>
                </a:schemeClr>
              </a:solidFill>
            </a:endParaRPr>
          </a:p>
          <a:p>
            <a:pPr>
              <a:buFont typeface="Arial" panose="020B0604020202020204" pitchFamily="34" charset="0"/>
              <a:buChar char="•"/>
            </a:pPr>
            <a:r>
              <a:rPr lang="en-US" u="sng" dirty="0">
                <a:solidFill>
                  <a:schemeClr val="accent3">
                    <a:lumMod val="50000"/>
                  </a:schemeClr>
                </a:solidFill>
              </a:rPr>
              <a:t>Experiment and/or observation</a:t>
            </a:r>
            <a:r>
              <a:rPr lang="en-US" dirty="0">
                <a:solidFill>
                  <a:schemeClr val="accent3">
                    <a:lumMod val="50000"/>
                  </a:schemeClr>
                </a:solidFill>
              </a:rPr>
              <a:t> as benchmarks for testing </a:t>
            </a:r>
            <a:r>
              <a:rPr lang="en-US" dirty="0" smtClean="0">
                <a:solidFill>
                  <a:schemeClr val="accent3">
                    <a:lumMod val="50000"/>
                  </a:schemeClr>
                </a:solidFill>
              </a:rPr>
              <a:t>hypotheses,</a:t>
            </a:r>
            <a:endParaRPr lang="en-US" dirty="0">
              <a:solidFill>
                <a:schemeClr val="accent3">
                  <a:lumMod val="50000"/>
                </a:schemeClr>
              </a:solidFill>
            </a:endParaRPr>
          </a:p>
          <a:p>
            <a:pPr>
              <a:buFont typeface="Arial" panose="020B0604020202020204" pitchFamily="34" charset="0"/>
              <a:buChar char="•"/>
            </a:pPr>
            <a:r>
              <a:rPr lang="en-US" u="sng" dirty="0">
                <a:solidFill>
                  <a:schemeClr val="accent3">
                    <a:lumMod val="50000"/>
                  </a:schemeClr>
                </a:solidFill>
              </a:rPr>
              <a:t>Induction</a:t>
            </a:r>
            <a:r>
              <a:rPr lang="en-US" dirty="0">
                <a:solidFill>
                  <a:schemeClr val="accent3">
                    <a:lumMod val="50000"/>
                  </a:schemeClr>
                </a:solidFill>
              </a:rPr>
              <a:t>: reasoning to establish general rules or conclusions drawn from facts or </a:t>
            </a:r>
            <a:r>
              <a:rPr lang="en-US" dirty="0" smtClean="0">
                <a:solidFill>
                  <a:schemeClr val="accent3">
                    <a:lumMod val="50000"/>
                  </a:schemeClr>
                </a:solidFill>
              </a:rPr>
              <a:t>examples,</a:t>
            </a:r>
            <a:endParaRPr lang="en-US" dirty="0">
              <a:solidFill>
                <a:schemeClr val="accent3">
                  <a:lumMod val="50000"/>
                </a:schemeClr>
              </a:solidFill>
            </a:endParaRPr>
          </a:p>
          <a:p>
            <a:pPr>
              <a:buFont typeface="Arial" panose="020B0604020202020204" pitchFamily="34" charset="0"/>
              <a:buChar char="•"/>
            </a:pPr>
            <a:r>
              <a:rPr lang="en-US" u="sng" dirty="0" smtClean="0"/>
              <a:t>Repetition</a:t>
            </a:r>
            <a:r>
              <a:rPr lang="en-US" dirty="0" smtClean="0"/>
              <a:t>,</a:t>
            </a:r>
            <a:endParaRPr lang="en-US" dirty="0"/>
          </a:p>
          <a:p>
            <a:pPr>
              <a:buFont typeface="Arial" panose="020B0604020202020204" pitchFamily="34" charset="0"/>
              <a:buChar char="•"/>
            </a:pPr>
            <a:r>
              <a:rPr lang="en-US" u="sng" dirty="0"/>
              <a:t>Critical </a:t>
            </a:r>
            <a:r>
              <a:rPr lang="en-US" u="sng" dirty="0" smtClean="0"/>
              <a:t>analysis</a:t>
            </a:r>
            <a:r>
              <a:rPr lang="en-US" dirty="0" smtClean="0"/>
              <a:t>,</a:t>
            </a:r>
            <a:endParaRPr lang="en-US" dirty="0"/>
          </a:p>
          <a:p>
            <a:pPr>
              <a:buFont typeface="Arial" panose="020B0604020202020204" pitchFamily="34" charset="0"/>
              <a:buChar char="•"/>
            </a:pPr>
            <a:r>
              <a:rPr lang="en-US" u="sng" dirty="0"/>
              <a:t>Verification and testing</a:t>
            </a:r>
            <a:r>
              <a:rPr lang="en-US" dirty="0"/>
              <a:t>: critical exposure to scrutiny, peer review and </a:t>
            </a:r>
            <a:r>
              <a:rPr lang="en-US" dirty="0" smtClean="0"/>
              <a:t>assessment.</a:t>
            </a:r>
            <a:endParaRPr lang="en-US" dirty="0"/>
          </a:p>
          <a:p>
            <a:pPr lvl="1">
              <a:buFont typeface="Arial" panose="020B0604020202020204" pitchFamily="34" charset="0"/>
              <a:buChar char="•"/>
            </a:pPr>
            <a:endParaRPr lang="en-US" sz="1800" dirty="0"/>
          </a:p>
        </p:txBody>
      </p:sp>
      <p:sp>
        <p:nvSpPr>
          <p:cNvPr id="4" name="Rectangle 3"/>
          <p:cNvSpPr/>
          <p:nvPr/>
        </p:nvSpPr>
        <p:spPr>
          <a:xfrm>
            <a:off x="4572000" y="6474023"/>
            <a:ext cx="4572000" cy="307777"/>
          </a:xfrm>
          <a:prstGeom prst="rect">
            <a:avLst/>
          </a:prstGeom>
        </p:spPr>
        <p:txBody>
          <a:bodyPr>
            <a:spAutoFit/>
          </a:bodyPr>
          <a:lstStyle/>
          <a:p>
            <a:r>
              <a:rPr lang="en-US" sz="1400" b="0" dirty="0">
                <a:solidFill>
                  <a:schemeClr val="bg1"/>
                </a:solidFill>
              </a:rPr>
              <a:t>http://sciencecouncil.org/about-us/our-definition-of-science/</a:t>
            </a:r>
          </a:p>
        </p:txBody>
      </p:sp>
      <p:sp>
        <p:nvSpPr>
          <p:cNvPr id="5" name="Slide Number Placeholder 4"/>
          <p:cNvSpPr>
            <a:spLocks noGrp="1"/>
          </p:cNvSpPr>
          <p:nvPr>
            <p:ph type="sldNum" sz="quarter" idx="4"/>
          </p:nvPr>
        </p:nvSpPr>
        <p:spPr/>
        <p:txBody>
          <a:bodyPr/>
          <a:lstStyle/>
          <a:p>
            <a:fld id="{970F0956-5B8E-40B4-A8DD-F75AA1D26018}" type="slidenum">
              <a:rPr lang="en-US" smtClean="0"/>
              <a:pPr/>
              <a:t>30</a:t>
            </a:fld>
            <a:endParaRPr lang="en-US"/>
          </a:p>
        </p:txBody>
      </p:sp>
    </p:spTree>
    <p:extLst>
      <p:ext uri="{BB962C8B-B14F-4D97-AF65-F5344CB8AC3E}">
        <p14:creationId xmlns:p14="http://schemas.microsoft.com/office/powerpoint/2010/main" val="2419572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dirty="0" smtClean="0"/>
              <a:t>‘The Scientific Method’</a:t>
            </a:r>
            <a:endParaRPr lang="en-US" sz="5400" dirty="0"/>
          </a:p>
        </p:txBody>
      </p:sp>
      <p:sp>
        <p:nvSpPr>
          <p:cNvPr id="3" name="Subtitle 2"/>
          <p:cNvSpPr>
            <a:spLocks noGrp="1"/>
          </p:cNvSpPr>
          <p:nvPr>
            <p:ph type="subTitle" idx="1"/>
          </p:nvPr>
        </p:nvSpPr>
        <p:spPr/>
        <p:txBody>
          <a:bodyPr/>
          <a:lstStyle/>
          <a:p>
            <a:r>
              <a:rPr lang="en-US" dirty="0" smtClean="0"/>
              <a:t>A name for a quite generally accepted </a:t>
            </a:r>
            <a:r>
              <a:rPr lang="en-US" b="1" i="1" u="sng" dirty="0" smtClean="0"/>
              <a:t>research</a:t>
            </a:r>
            <a:r>
              <a:rPr lang="en-US" dirty="0" smtClean="0"/>
              <a:t> method</a:t>
            </a:r>
            <a:endParaRPr lang="en-US" dirty="0"/>
          </a:p>
        </p:txBody>
      </p:sp>
      <p:sp>
        <p:nvSpPr>
          <p:cNvPr id="4" name="Slide Number Placeholder 3"/>
          <p:cNvSpPr>
            <a:spLocks noGrp="1"/>
          </p:cNvSpPr>
          <p:nvPr>
            <p:ph type="sldNum" sz="quarter" idx="4"/>
          </p:nvPr>
        </p:nvSpPr>
        <p:spPr/>
        <p:txBody>
          <a:bodyPr/>
          <a:lstStyle/>
          <a:p>
            <a:fld id="{970F0956-5B8E-40B4-A8DD-F75AA1D26018}" type="slidenum">
              <a:rPr lang="en-US" smtClean="0"/>
              <a:pPr/>
              <a:t>31</a:t>
            </a:fld>
            <a:endParaRPr lang="en-US"/>
          </a:p>
        </p:txBody>
      </p:sp>
    </p:spTree>
    <p:extLst>
      <p:ext uri="{BB962C8B-B14F-4D97-AF65-F5344CB8AC3E}">
        <p14:creationId xmlns:p14="http://schemas.microsoft.com/office/powerpoint/2010/main" val="41510726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609600"/>
          </a:xfrm>
          <a:solidFill>
            <a:schemeClr val="bg1"/>
          </a:solidFill>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875" y="838200"/>
            <a:ext cx="8096250" cy="5924550"/>
          </a:xfrm>
          <a:prstGeom prst="rect">
            <a:avLst/>
          </a:prstGeom>
        </p:spPr>
      </p:pic>
      <p:sp>
        <p:nvSpPr>
          <p:cNvPr id="5" name="Rectangle 4"/>
          <p:cNvSpPr/>
          <p:nvPr/>
        </p:nvSpPr>
        <p:spPr>
          <a:xfrm>
            <a:off x="228600" y="6590863"/>
            <a:ext cx="8839200" cy="276999"/>
          </a:xfrm>
          <a:prstGeom prst="rect">
            <a:avLst/>
          </a:prstGeom>
        </p:spPr>
        <p:txBody>
          <a:bodyPr wrap="square">
            <a:spAutoFit/>
          </a:bodyPr>
          <a:lstStyle/>
          <a:p>
            <a:pPr algn="r"/>
            <a:r>
              <a:rPr lang="en-US" sz="1200" dirty="0">
                <a:solidFill>
                  <a:schemeClr val="bg1"/>
                </a:solidFill>
              </a:rPr>
              <a:t>By </a:t>
            </a:r>
            <a:r>
              <a:rPr lang="en-US" sz="1200" dirty="0" err="1">
                <a:solidFill>
                  <a:schemeClr val="bg1"/>
                </a:solidFill>
              </a:rPr>
              <a:t>ArchonMagnus</a:t>
            </a:r>
            <a:r>
              <a:rPr lang="en-US" sz="1200" dirty="0">
                <a:solidFill>
                  <a:schemeClr val="bg1"/>
                </a:solidFill>
              </a:rPr>
              <a:t> - Own work, CC BY-SA 4.0, https://commons.wikimedia.org/w/index.php?curid=42164616</a:t>
            </a:r>
          </a:p>
        </p:txBody>
      </p:sp>
      <p:sp>
        <p:nvSpPr>
          <p:cNvPr id="3" name="Slide Number Placeholder 2"/>
          <p:cNvSpPr>
            <a:spLocks noGrp="1"/>
          </p:cNvSpPr>
          <p:nvPr>
            <p:ph type="sldNum" sz="quarter" idx="4"/>
          </p:nvPr>
        </p:nvSpPr>
        <p:spPr/>
        <p:txBody>
          <a:bodyPr/>
          <a:lstStyle/>
          <a:p>
            <a:fld id="{970F0956-5B8E-40B4-A8DD-F75AA1D26018}" type="slidenum">
              <a:rPr lang="en-US" smtClean="0"/>
              <a:pPr/>
              <a:t>32</a:t>
            </a:fld>
            <a:endParaRPr lang="en-US"/>
          </a:p>
        </p:txBody>
      </p:sp>
    </p:spTree>
    <p:extLst>
      <p:ext uri="{BB962C8B-B14F-4D97-AF65-F5344CB8AC3E}">
        <p14:creationId xmlns:p14="http://schemas.microsoft.com/office/powerpoint/2010/main" val="14494207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Scientific </a:t>
            </a:r>
            <a:r>
              <a:rPr lang="en-US" dirty="0"/>
              <a:t>M</a:t>
            </a:r>
            <a:r>
              <a:rPr lang="en-US" dirty="0" smtClean="0"/>
              <a:t>ethod</a:t>
            </a:r>
            <a:endParaRPr lang="en-US" dirty="0"/>
          </a:p>
        </p:txBody>
      </p:sp>
      <p:sp>
        <p:nvSpPr>
          <p:cNvPr id="3" name="Content Placeholder 2"/>
          <p:cNvSpPr>
            <a:spLocks noGrp="1"/>
          </p:cNvSpPr>
          <p:nvPr>
            <p:ph idx="1"/>
          </p:nvPr>
        </p:nvSpPr>
        <p:spPr>
          <a:xfrm>
            <a:off x="228600" y="2362200"/>
            <a:ext cx="8686800" cy="2362200"/>
          </a:xfrm>
        </p:spPr>
        <p:txBody>
          <a:bodyPr/>
          <a:lstStyle/>
          <a:p>
            <a:pPr>
              <a:buFont typeface="Arial" panose="020B0604020202020204" pitchFamily="34" charset="0"/>
              <a:buChar char="•"/>
            </a:pPr>
            <a:r>
              <a:rPr lang="en-US" sz="2800" dirty="0"/>
              <a:t>principles and procedures for the </a:t>
            </a:r>
            <a:r>
              <a:rPr lang="en-US" sz="2800" dirty="0">
                <a:solidFill>
                  <a:srgbClr val="1FE115"/>
                </a:solidFill>
              </a:rPr>
              <a:t>systematic</a:t>
            </a:r>
            <a:r>
              <a:rPr lang="en-US" sz="2800" dirty="0"/>
              <a:t> pursuit of knowledge </a:t>
            </a:r>
            <a:r>
              <a:rPr lang="en-US" sz="2800" dirty="0" smtClean="0"/>
              <a:t>involving:</a:t>
            </a:r>
          </a:p>
          <a:p>
            <a:pPr lvl="1">
              <a:buFont typeface="Arial" panose="020B0604020202020204" pitchFamily="34" charset="0"/>
              <a:buChar char="•"/>
            </a:pPr>
            <a:r>
              <a:rPr lang="en-US" sz="2800" dirty="0" smtClean="0"/>
              <a:t>the </a:t>
            </a:r>
            <a:r>
              <a:rPr lang="en-US" sz="2800" dirty="0">
                <a:solidFill>
                  <a:srgbClr val="1FE115"/>
                </a:solidFill>
              </a:rPr>
              <a:t>recognition</a:t>
            </a:r>
            <a:r>
              <a:rPr lang="en-US" sz="2800" dirty="0"/>
              <a:t> and </a:t>
            </a:r>
            <a:r>
              <a:rPr lang="en-US" sz="2800" dirty="0">
                <a:solidFill>
                  <a:srgbClr val="1FE115"/>
                </a:solidFill>
              </a:rPr>
              <a:t>formulation</a:t>
            </a:r>
            <a:r>
              <a:rPr lang="en-US" sz="2800" dirty="0"/>
              <a:t> of a </a:t>
            </a:r>
            <a:r>
              <a:rPr lang="en-US" sz="2800" dirty="0">
                <a:solidFill>
                  <a:srgbClr val="1FE115"/>
                </a:solidFill>
              </a:rPr>
              <a:t>problem</a:t>
            </a:r>
            <a:r>
              <a:rPr lang="en-US" sz="2800" dirty="0" smtClean="0"/>
              <a:t>,</a:t>
            </a:r>
          </a:p>
          <a:p>
            <a:pPr lvl="1">
              <a:buFont typeface="Arial" panose="020B0604020202020204" pitchFamily="34" charset="0"/>
              <a:buChar char="•"/>
            </a:pPr>
            <a:r>
              <a:rPr lang="en-US" sz="2800" dirty="0" smtClean="0"/>
              <a:t>the </a:t>
            </a:r>
            <a:r>
              <a:rPr lang="en-US" sz="2800" dirty="0"/>
              <a:t>collection of </a:t>
            </a:r>
            <a:r>
              <a:rPr lang="en-US" sz="2800" dirty="0">
                <a:solidFill>
                  <a:srgbClr val="1FE115"/>
                </a:solidFill>
              </a:rPr>
              <a:t>data</a:t>
            </a:r>
            <a:r>
              <a:rPr lang="en-US" sz="2800" dirty="0"/>
              <a:t> through observation and experiment, and </a:t>
            </a:r>
            <a:endParaRPr lang="en-US" sz="2800" dirty="0" smtClean="0"/>
          </a:p>
          <a:p>
            <a:pPr lvl="1">
              <a:buFont typeface="Arial" panose="020B0604020202020204" pitchFamily="34" charset="0"/>
              <a:buChar char="•"/>
            </a:pPr>
            <a:r>
              <a:rPr lang="en-US" sz="2800" dirty="0" smtClean="0"/>
              <a:t>the </a:t>
            </a:r>
            <a:r>
              <a:rPr lang="en-US" sz="2800" dirty="0"/>
              <a:t>formulation and testing of </a:t>
            </a:r>
            <a:r>
              <a:rPr lang="en-US" sz="2800" dirty="0" smtClean="0">
                <a:solidFill>
                  <a:srgbClr val="1FE115"/>
                </a:solidFill>
              </a:rPr>
              <a:t>hypotheses.</a:t>
            </a:r>
            <a:endParaRPr lang="en-US" sz="2800" dirty="0">
              <a:solidFill>
                <a:srgbClr val="1FE115"/>
              </a:solidFill>
            </a:endParaRPr>
          </a:p>
        </p:txBody>
      </p:sp>
      <p:sp>
        <p:nvSpPr>
          <p:cNvPr id="4" name="Rectangle 3"/>
          <p:cNvSpPr/>
          <p:nvPr/>
        </p:nvSpPr>
        <p:spPr>
          <a:xfrm>
            <a:off x="4495800" y="5715000"/>
            <a:ext cx="4572000" cy="584775"/>
          </a:xfrm>
          <a:prstGeom prst="rect">
            <a:avLst/>
          </a:prstGeom>
        </p:spPr>
        <p:txBody>
          <a:bodyPr>
            <a:spAutoFit/>
          </a:bodyPr>
          <a:lstStyle/>
          <a:p>
            <a:r>
              <a:rPr lang="en-US" sz="1600" dirty="0">
                <a:solidFill>
                  <a:schemeClr val="bg1"/>
                </a:solidFill>
              </a:rPr>
              <a:t>http://www.merriam-webster.com/dictionary/scientific%20method</a:t>
            </a:r>
          </a:p>
        </p:txBody>
      </p:sp>
      <p:sp>
        <p:nvSpPr>
          <p:cNvPr id="5" name="Slide Number Placeholder 4"/>
          <p:cNvSpPr>
            <a:spLocks noGrp="1"/>
          </p:cNvSpPr>
          <p:nvPr>
            <p:ph type="sldNum" sz="quarter" idx="4"/>
          </p:nvPr>
        </p:nvSpPr>
        <p:spPr/>
        <p:txBody>
          <a:bodyPr/>
          <a:lstStyle/>
          <a:p>
            <a:fld id="{970F0956-5B8E-40B4-A8DD-F75AA1D26018}" type="slidenum">
              <a:rPr lang="en-US" smtClean="0"/>
              <a:pPr/>
              <a:t>33</a:t>
            </a:fld>
            <a:endParaRPr lang="en-US"/>
          </a:p>
        </p:txBody>
      </p:sp>
    </p:spTree>
    <p:extLst>
      <p:ext uri="{BB962C8B-B14F-4D97-AF65-F5344CB8AC3E}">
        <p14:creationId xmlns:p14="http://schemas.microsoft.com/office/powerpoint/2010/main" val="22347127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Steps in scientific research</a:t>
            </a:r>
            <a:endParaRPr lang="en-US" dirty="0"/>
          </a:p>
        </p:txBody>
      </p:sp>
      <p:sp>
        <p:nvSpPr>
          <p:cNvPr id="5" name="Content Placeholder 4"/>
          <p:cNvSpPr>
            <a:spLocks noGrp="1"/>
          </p:cNvSpPr>
          <p:nvPr>
            <p:ph idx="1"/>
          </p:nvPr>
        </p:nvSpPr>
        <p:spPr/>
        <p:txBody>
          <a:bodyPr/>
          <a:lstStyle/>
          <a:p>
            <a:pPr marL="457200" indent="-457200">
              <a:buFont typeface="+mj-lt"/>
              <a:buAutoNum type="arabicPeriod"/>
            </a:pPr>
            <a:r>
              <a:rPr lang="en-US" sz="1600" dirty="0"/>
              <a:t>Specify the </a:t>
            </a:r>
            <a:r>
              <a:rPr lang="en-US" sz="1600" dirty="0" smtClean="0"/>
              <a:t>question </a:t>
            </a:r>
            <a:r>
              <a:rPr lang="en-US" sz="1600" dirty="0"/>
              <a:t>you are asking.</a:t>
            </a:r>
          </a:p>
          <a:p>
            <a:pPr marL="457200" indent="-457200">
              <a:buFont typeface="+mj-lt"/>
              <a:buAutoNum type="arabicPeriod"/>
            </a:pPr>
            <a:r>
              <a:rPr lang="en-US" sz="1600" dirty="0"/>
              <a:t>Put the question in the form of a </a:t>
            </a:r>
            <a:r>
              <a:rPr lang="en-US" sz="1600" dirty="0" smtClean="0"/>
              <a:t>null </a:t>
            </a:r>
            <a:r>
              <a:rPr lang="en-US" sz="1600" dirty="0"/>
              <a:t>hypothesis and </a:t>
            </a:r>
            <a:r>
              <a:rPr lang="en-US" sz="1600" dirty="0" smtClean="0"/>
              <a:t>alternative </a:t>
            </a:r>
            <a:r>
              <a:rPr lang="en-US" sz="1600" dirty="0"/>
              <a:t>hypothesis.</a:t>
            </a:r>
          </a:p>
          <a:p>
            <a:pPr marL="457200" indent="-457200">
              <a:buFont typeface="+mj-lt"/>
              <a:buAutoNum type="arabicPeriod"/>
            </a:pPr>
            <a:r>
              <a:rPr lang="en-US" sz="1600" dirty="0"/>
              <a:t>Put the question in the form of a statistical null hypothesis and </a:t>
            </a:r>
            <a:r>
              <a:rPr lang="en-US" sz="1600" dirty="0" smtClean="0"/>
              <a:t>alternative </a:t>
            </a:r>
            <a:r>
              <a:rPr lang="en-US" sz="1600" dirty="0"/>
              <a:t>hypothesis.</a:t>
            </a:r>
          </a:p>
          <a:p>
            <a:pPr marL="457200" indent="-457200">
              <a:buFont typeface="+mj-lt"/>
              <a:buAutoNum type="arabicPeriod"/>
            </a:pPr>
            <a:r>
              <a:rPr lang="en-US" sz="1600" dirty="0"/>
              <a:t>Determine which variables are relevant to the question.</a:t>
            </a:r>
          </a:p>
          <a:p>
            <a:pPr marL="457200" indent="-457200">
              <a:buFont typeface="+mj-lt"/>
              <a:buAutoNum type="arabicPeriod"/>
            </a:pPr>
            <a:r>
              <a:rPr lang="en-US" sz="1600" dirty="0"/>
              <a:t>Determine what kind of variable each one is.</a:t>
            </a:r>
          </a:p>
          <a:p>
            <a:pPr marL="457200" indent="-457200">
              <a:buFont typeface="+mj-lt"/>
              <a:buAutoNum type="arabicPeriod"/>
            </a:pPr>
            <a:r>
              <a:rPr lang="en-US" sz="1600" dirty="0"/>
              <a:t>Design an experiment that controls or randomizes the confounding variables.</a:t>
            </a:r>
          </a:p>
          <a:p>
            <a:pPr marL="457200" indent="-457200">
              <a:buFont typeface="+mj-lt"/>
              <a:buAutoNum type="arabicPeriod"/>
            </a:pPr>
            <a:r>
              <a:rPr lang="en-US" sz="1600" dirty="0"/>
              <a:t>Based on the number of variables, the kinds of variables, the expected fit to the parametric assumptions, and the hypothesis to be tested, choose the best statistical test to use. </a:t>
            </a:r>
            <a:endParaRPr lang="en-US" sz="1600" dirty="0" smtClean="0"/>
          </a:p>
          <a:p>
            <a:pPr marL="457200" indent="-457200">
              <a:buFont typeface="+mj-lt"/>
              <a:buAutoNum type="arabicPeriod"/>
            </a:pPr>
            <a:r>
              <a:rPr lang="en-US" sz="1600" dirty="0" smtClean="0"/>
              <a:t>If </a:t>
            </a:r>
            <a:r>
              <a:rPr lang="en-US" sz="1600" dirty="0"/>
              <a:t>possible, do a power analysis to determine a good sample size for the experiment.</a:t>
            </a:r>
          </a:p>
          <a:p>
            <a:pPr marL="457200" indent="-457200">
              <a:buFont typeface="+mj-lt"/>
              <a:buAutoNum type="arabicPeriod"/>
            </a:pPr>
            <a:r>
              <a:rPr lang="en-US" sz="1600" dirty="0"/>
              <a:t>Do the experiment.</a:t>
            </a:r>
          </a:p>
          <a:p>
            <a:pPr marL="457200" indent="-457200">
              <a:buFont typeface="+mj-lt"/>
              <a:buAutoNum type="arabicPeriod"/>
            </a:pPr>
            <a:r>
              <a:rPr lang="en-US" sz="1600" dirty="0"/>
              <a:t>Examine the data to see if it meets the assumptions of the statistical test you chose. If it doesn't, choose a more appropriate test.</a:t>
            </a:r>
          </a:p>
          <a:p>
            <a:pPr marL="457200" indent="-457200">
              <a:buFont typeface="+mj-lt"/>
              <a:buAutoNum type="arabicPeriod"/>
            </a:pPr>
            <a:r>
              <a:rPr lang="en-US" sz="1600" dirty="0"/>
              <a:t>Apply the statistical test you chose, and interpret the results.</a:t>
            </a:r>
          </a:p>
          <a:p>
            <a:pPr marL="457200" indent="-457200">
              <a:buFont typeface="+mj-lt"/>
              <a:buAutoNum type="arabicPeriod"/>
            </a:pPr>
            <a:r>
              <a:rPr lang="en-US" sz="1600" dirty="0"/>
              <a:t>Communicate your results effectively, usually with a graph or table. </a:t>
            </a:r>
          </a:p>
        </p:txBody>
      </p:sp>
      <p:sp>
        <p:nvSpPr>
          <p:cNvPr id="2" name="Rectangle 1"/>
          <p:cNvSpPr/>
          <p:nvPr/>
        </p:nvSpPr>
        <p:spPr>
          <a:xfrm>
            <a:off x="228600" y="6443246"/>
            <a:ext cx="8839200" cy="338554"/>
          </a:xfrm>
          <a:prstGeom prst="rect">
            <a:avLst/>
          </a:prstGeom>
        </p:spPr>
        <p:txBody>
          <a:bodyPr wrap="square">
            <a:spAutoFit/>
          </a:bodyPr>
          <a:lstStyle/>
          <a:p>
            <a:pPr algn="r"/>
            <a:r>
              <a:rPr lang="en-US" sz="1600" b="0" dirty="0">
                <a:solidFill>
                  <a:schemeClr val="bg1"/>
                </a:solidFill>
              </a:rPr>
              <a:t>John H. </a:t>
            </a:r>
            <a:r>
              <a:rPr lang="en-US" sz="1600" b="0" dirty="0" smtClean="0">
                <a:solidFill>
                  <a:schemeClr val="bg1"/>
                </a:solidFill>
              </a:rPr>
              <a:t>McDonald. The </a:t>
            </a:r>
            <a:r>
              <a:rPr lang="en-US" sz="1600" b="0" dirty="0">
                <a:solidFill>
                  <a:schemeClr val="bg1"/>
                </a:solidFill>
              </a:rPr>
              <a:t>Handbook of Biological </a:t>
            </a:r>
            <a:r>
              <a:rPr lang="en-US" sz="1600" b="0" dirty="0" smtClean="0">
                <a:solidFill>
                  <a:schemeClr val="bg1"/>
                </a:solidFill>
              </a:rPr>
              <a:t>Statistics ©. </a:t>
            </a:r>
            <a:r>
              <a:rPr lang="en-US" sz="1600" b="0" dirty="0">
                <a:solidFill>
                  <a:schemeClr val="bg1"/>
                </a:solidFill>
              </a:rPr>
              <a:t>2014. http://www.biostathandbook.com/</a:t>
            </a:r>
          </a:p>
        </p:txBody>
      </p:sp>
      <p:sp>
        <p:nvSpPr>
          <p:cNvPr id="3" name="Slide Number Placeholder 2"/>
          <p:cNvSpPr>
            <a:spLocks noGrp="1"/>
          </p:cNvSpPr>
          <p:nvPr>
            <p:ph type="sldNum" sz="quarter" idx="4"/>
          </p:nvPr>
        </p:nvSpPr>
        <p:spPr/>
        <p:txBody>
          <a:bodyPr/>
          <a:lstStyle/>
          <a:p>
            <a:fld id="{970F0956-5B8E-40B4-A8DD-F75AA1D26018}" type="slidenum">
              <a:rPr lang="en-US" smtClean="0"/>
              <a:pPr/>
              <a:t>34</a:t>
            </a:fld>
            <a:endParaRPr lang="en-US"/>
          </a:p>
        </p:txBody>
      </p:sp>
    </p:spTree>
    <p:extLst>
      <p:ext uri="{BB962C8B-B14F-4D97-AF65-F5344CB8AC3E}">
        <p14:creationId xmlns:p14="http://schemas.microsoft.com/office/powerpoint/2010/main" val="2451128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 y="685800"/>
            <a:ext cx="9144000" cy="762000"/>
          </a:xfrm>
        </p:spPr>
        <p:txBody>
          <a:bodyPr/>
          <a:lstStyle/>
          <a:p>
            <a:r>
              <a:rPr lang="en-US" sz="3200" dirty="0"/>
              <a:t>Fifteen common mistakes encountered in clinical </a:t>
            </a:r>
            <a:r>
              <a:rPr lang="en-US" sz="3200" dirty="0" smtClean="0"/>
              <a:t>research. Failure to …</a:t>
            </a:r>
            <a:endParaRPr lang="en-US" sz="3200" dirty="0"/>
          </a:p>
        </p:txBody>
      </p:sp>
      <p:sp>
        <p:nvSpPr>
          <p:cNvPr id="3" name="Content Placeholder 2"/>
          <p:cNvSpPr>
            <a:spLocks noGrp="1"/>
          </p:cNvSpPr>
          <p:nvPr>
            <p:ph idx="1"/>
          </p:nvPr>
        </p:nvSpPr>
        <p:spPr>
          <a:xfrm>
            <a:off x="228600" y="1828800"/>
            <a:ext cx="8686800" cy="4724400"/>
          </a:xfrm>
        </p:spPr>
        <p:txBody>
          <a:bodyPr/>
          <a:lstStyle/>
          <a:p>
            <a:pPr>
              <a:buFont typeface="+mj-lt"/>
              <a:buAutoNum type="arabicPeriod"/>
            </a:pPr>
            <a:r>
              <a:rPr lang="en-US" sz="1800" dirty="0" smtClean="0"/>
              <a:t>carefully </a:t>
            </a:r>
            <a:r>
              <a:rPr lang="en-US" sz="1800" dirty="0"/>
              <a:t>examine the literature for similar, prior </a:t>
            </a:r>
            <a:r>
              <a:rPr lang="en-US" sz="1800" dirty="0" smtClean="0"/>
              <a:t>research</a:t>
            </a:r>
            <a:endParaRPr lang="en-US" sz="1800" dirty="0"/>
          </a:p>
          <a:p>
            <a:pPr>
              <a:buFont typeface="+mj-lt"/>
              <a:buAutoNum type="arabicPeriod"/>
            </a:pPr>
            <a:r>
              <a:rPr lang="en-US" sz="1800" dirty="0" smtClean="0"/>
              <a:t>critically </a:t>
            </a:r>
            <a:r>
              <a:rPr lang="en-US" sz="1800" dirty="0"/>
              <a:t>assess the prior literature </a:t>
            </a:r>
            <a:endParaRPr lang="en-US" sz="1800" dirty="0" smtClean="0"/>
          </a:p>
          <a:p>
            <a:pPr>
              <a:buFont typeface="+mj-lt"/>
              <a:buAutoNum type="arabicPeriod"/>
            </a:pPr>
            <a:r>
              <a:rPr lang="en-US" sz="1800" dirty="0" smtClean="0"/>
              <a:t>specify </a:t>
            </a:r>
            <a:r>
              <a:rPr lang="en-US" sz="1800" dirty="0"/>
              <a:t>the inclusion and exclusion criteria for your </a:t>
            </a:r>
            <a:r>
              <a:rPr lang="en-US" sz="1800" dirty="0" smtClean="0"/>
              <a:t>subjects</a:t>
            </a:r>
            <a:endParaRPr lang="en-US" sz="1800" dirty="0"/>
          </a:p>
          <a:p>
            <a:pPr>
              <a:buFont typeface="+mj-lt"/>
              <a:buAutoNum type="arabicPeriod"/>
            </a:pPr>
            <a:r>
              <a:rPr lang="en-US" sz="1800" dirty="0" smtClean="0"/>
              <a:t>determine </a:t>
            </a:r>
            <a:r>
              <a:rPr lang="en-US" sz="1800" dirty="0"/>
              <a:t>and report the error of your measurement </a:t>
            </a:r>
            <a:r>
              <a:rPr lang="en-US" sz="1800" dirty="0" smtClean="0"/>
              <a:t>methods</a:t>
            </a:r>
            <a:endParaRPr lang="en-US" sz="1800" dirty="0"/>
          </a:p>
          <a:p>
            <a:pPr>
              <a:buFont typeface="+mj-lt"/>
              <a:buAutoNum type="arabicPeriod"/>
            </a:pPr>
            <a:r>
              <a:rPr lang="en-US" sz="1800" dirty="0" smtClean="0"/>
              <a:t>specify </a:t>
            </a:r>
            <a:r>
              <a:rPr lang="en-US" sz="1800" dirty="0"/>
              <a:t>the exact statistical assumptions made in the </a:t>
            </a:r>
            <a:r>
              <a:rPr lang="en-US" sz="1800" dirty="0" smtClean="0"/>
              <a:t>analysis</a:t>
            </a:r>
            <a:endParaRPr lang="en-US" sz="1800" dirty="0"/>
          </a:p>
          <a:p>
            <a:pPr>
              <a:buFont typeface="+mj-lt"/>
              <a:buAutoNum type="arabicPeriod"/>
            </a:pPr>
            <a:r>
              <a:rPr lang="en-US" sz="1800" dirty="0" smtClean="0"/>
              <a:t>perform </a:t>
            </a:r>
            <a:r>
              <a:rPr lang="en-US" sz="1800" dirty="0"/>
              <a:t>sample size analysis before the study </a:t>
            </a:r>
            <a:r>
              <a:rPr lang="en-US" sz="1800" dirty="0" smtClean="0"/>
              <a:t>begins</a:t>
            </a:r>
            <a:endParaRPr lang="en-US" sz="1800" dirty="0"/>
          </a:p>
          <a:p>
            <a:pPr>
              <a:buFont typeface="+mj-lt"/>
              <a:buAutoNum type="arabicPeriod"/>
            </a:pPr>
            <a:r>
              <a:rPr lang="en-US" sz="1800" dirty="0" smtClean="0"/>
              <a:t>implement </a:t>
            </a:r>
            <a:r>
              <a:rPr lang="en-US" sz="1800" dirty="0"/>
              <a:t>adequate bias control </a:t>
            </a:r>
            <a:r>
              <a:rPr lang="en-US" sz="1800" dirty="0" smtClean="0"/>
              <a:t>measures</a:t>
            </a:r>
            <a:endParaRPr lang="en-US" sz="1800" dirty="0"/>
          </a:p>
          <a:p>
            <a:pPr>
              <a:buFont typeface="+mj-lt"/>
              <a:buAutoNum type="arabicPeriod"/>
            </a:pPr>
            <a:r>
              <a:rPr lang="en-US" sz="1800" dirty="0" smtClean="0"/>
              <a:t>write </a:t>
            </a:r>
            <a:r>
              <a:rPr lang="en-US" sz="1800" dirty="0"/>
              <a:t>and stick to a detailed time </a:t>
            </a:r>
            <a:r>
              <a:rPr lang="en-US" sz="1800" dirty="0" smtClean="0"/>
              <a:t>line</a:t>
            </a:r>
            <a:endParaRPr lang="en-US" sz="1800" dirty="0"/>
          </a:p>
          <a:p>
            <a:pPr>
              <a:buFont typeface="+mj-lt"/>
              <a:buAutoNum type="arabicPeriod"/>
            </a:pPr>
            <a:r>
              <a:rPr lang="en-US" sz="1800" dirty="0" smtClean="0"/>
              <a:t>vigorously </a:t>
            </a:r>
            <a:r>
              <a:rPr lang="en-US" sz="1800" dirty="0"/>
              <a:t>recruit and retain </a:t>
            </a:r>
            <a:r>
              <a:rPr lang="en-US" sz="1800" dirty="0" smtClean="0"/>
              <a:t>subjects</a:t>
            </a:r>
            <a:endParaRPr lang="en-US" sz="1800" dirty="0"/>
          </a:p>
          <a:p>
            <a:pPr>
              <a:buFont typeface="+mj-lt"/>
              <a:buAutoNum type="arabicPeriod"/>
            </a:pPr>
            <a:r>
              <a:rPr lang="en-US" sz="1800" dirty="0" smtClean="0"/>
              <a:t>have </a:t>
            </a:r>
            <a:r>
              <a:rPr lang="en-US" sz="1800" dirty="0"/>
              <a:t>a detailed, written and vetted protocol </a:t>
            </a:r>
            <a:endParaRPr lang="en-US" sz="1800" dirty="0" smtClean="0"/>
          </a:p>
          <a:p>
            <a:pPr>
              <a:buFont typeface="+mj-lt"/>
              <a:buAutoNum type="arabicPeriod"/>
            </a:pPr>
            <a:r>
              <a:rPr lang="en-US" sz="1800" dirty="0" smtClean="0"/>
              <a:t>examine </a:t>
            </a:r>
            <a:r>
              <a:rPr lang="en-US" sz="1800" dirty="0"/>
              <a:t>for normality of the </a:t>
            </a:r>
            <a:r>
              <a:rPr lang="en-US" sz="1800" dirty="0" smtClean="0"/>
              <a:t>data</a:t>
            </a:r>
            <a:endParaRPr lang="en-US" sz="1800" dirty="0"/>
          </a:p>
          <a:p>
            <a:pPr>
              <a:buFont typeface="+mj-lt"/>
              <a:buAutoNum type="arabicPeriod"/>
            </a:pPr>
            <a:r>
              <a:rPr lang="en-US" sz="1800" dirty="0" smtClean="0"/>
              <a:t>report </a:t>
            </a:r>
            <a:r>
              <a:rPr lang="en-US" sz="1800" dirty="0"/>
              <a:t>missing data, dropped subjects and use of an intention to treat </a:t>
            </a:r>
            <a:r>
              <a:rPr lang="en-US" sz="1800" dirty="0" smtClean="0"/>
              <a:t>analysis</a:t>
            </a:r>
            <a:endParaRPr lang="en-US" sz="1800" dirty="0"/>
          </a:p>
          <a:p>
            <a:pPr>
              <a:buFont typeface="+mj-lt"/>
              <a:buAutoNum type="arabicPeriod"/>
            </a:pPr>
            <a:r>
              <a:rPr lang="en-US" sz="1800" dirty="0" smtClean="0"/>
              <a:t>perform </a:t>
            </a:r>
            <a:r>
              <a:rPr lang="en-US" sz="1800" dirty="0"/>
              <a:t>and report power </a:t>
            </a:r>
            <a:r>
              <a:rPr lang="en-US" sz="1800" dirty="0" smtClean="0"/>
              <a:t>calculations</a:t>
            </a:r>
            <a:endParaRPr lang="en-US" sz="1800" dirty="0"/>
          </a:p>
          <a:p>
            <a:pPr>
              <a:buFont typeface="+mj-lt"/>
              <a:buAutoNum type="arabicPeriod"/>
            </a:pPr>
            <a:r>
              <a:rPr lang="en-US" sz="1800" dirty="0" smtClean="0"/>
              <a:t>point </a:t>
            </a:r>
            <a:r>
              <a:rPr lang="en-US" sz="1800" dirty="0"/>
              <a:t>out the weaknesses of your own </a:t>
            </a:r>
            <a:r>
              <a:rPr lang="en-US" sz="1800" dirty="0" smtClean="0"/>
              <a:t>study</a:t>
            </a:r>
            <a:endParaRPr lang="en-US" sz="1800" dirty="0"/>
          </a:p>
          <a:p>
            <a:pPr>
              <a:buFont typeface="+mj-lt"/>
              <a:buAutoNum type="arabicPeriod"/>
            </a:pPr>
            <a:r>
              <a:rPr lang="en-US" sz="1800" dirty="0" smtClean="0"/>
              <a:t>understand </a:t>
            </a:r>
            <a:r>
              <a:rPr lang="en-US" sz="1800" dirty="0"/>
              <a:t>and use correct </a:t>
            </a:r>
            <a:r>
              <a:rPr lang="en-US" sz="1800" dirty="0" smtClean="0"/>
              <a:t>scientific</a:t>
            </a:r>
            <a:endParaRPr lang="en-US" sz="1800" dirty="0"/>
          </a:p>
        </p:txBody>
      </p:sp>
      <p:sp>
        <p:nvSpPr>
          <p:cNvPr id="4" name="Rectangle 3"/>
          <p:cNvSpPr/>
          <p:nvPr/>
        </p:nvSpPr>
        <p:spPr>
          <a:xfrm>
            <a:off x="5486400" y="6553200"/>
            <a:ext cx="3576320" cy="276999"/>
          </a:xfrm>
          <a:prstGeom prst="rect">
            <a:avLst/>
          </a:prstGeom>
        </p:spPr>
        <p:txBody>
          <a:bodyPr wrap="square">
            <a:spAutoFit/>
          </a:bodyPr>
          <a:lstStyle/>
          <a:p>
            <a:pPr algn="r"/>
            <a:r>
              <a:rPr lang="en-US" sz="1200" b="0" dirty="0">
                <a:solidFill>
                  <a:schemeClr val="bg1"/>
                </a:solidFill>
                <a:latin typeface="AdvP41153C"/>
              </a:rPr>
              <a:t>Journal of Prosthodontic Research 55 (2011) 1–6</a:t>
            </a:r>
            <a:endParaRPr lang="en-US" sz="1200" dirty="0">
              <a:solidFill>
                <a:schemeClr val="bg1"/>
              </a:solidFill>
            </a:endParaRPr>
          </a:p>
        </p:txBody>
      </p:sp>
      <p:sp>
        <p:nvSpPr>
          <p:cNvPr id="5" name="Slide Number Placeholder 4"/>
          <p:cNvSpPr>
            <a:spLocks noGrp="1"/>
          </p:cNvSpPr>
          <p:nvPr>
            <p:ph type="sldNum" sz="quarter" idx="4"/>
          </p:nvPr>
        </p:nvSpPr>
        <p:spPr/>
        <p:txBody>
          <a:bodyPr/>
          <a:lstStyle/>
          <a:p>
            <a:fld id="{970F0956-5B8E-40B4-A8DD-F75AA1D26018}" type="slidenum">
              <a:rPr lang="en-US" smtClean="0"/>
              <a:pPr/>
              <a:t>35</a:t>
            </a:fld>
            <a:endParaRPr lang="en-US"/>
          </a:p>
        </p:txBody>
      </p:sp>
    </p:spTree>
    <p:extLst>
      <p:ext uri="{BB962C8B-B14F-4D97-AF65-F5344CB8AC3E}">
        <p14:creationId xmlns:p14="http://schemas.microsoft.com/office/powerpoint/2010/main" val="387801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proposal content (1)</a:t>
            </a:r>
            <a:endParaRPr lang="en-US" dirty="0"/>
          </a:p>
        </p:txBody>
      </p:sp>
      <p:sp>
        <p:nvSpPr>
          <p:cNvPr id="3" name="Content Placeholder 2"/>
          <p:cNvSpPr>
            <a:spLocks noGrp="1"/>
          </p:cNvSpPr>
          <p:nvPr>
            <p:ph idx="1"/>
          </p:nvPr>
        </p:nvSpPr>
        <p:spPr/>
        <p:txBody>
          <a:bodyPr/>
          <a:lstStyle/>
          <a:p>
            <a:pPr lvl="0"/>
            <a:r>
              <a:rPr lang="en-ZA" b="1" cap="all" dirty="0"/>
              <a:t>introduction</a:t>
            </a:r>
            <a:endParaRPr lang="en-US" b="1" cap="all" dirty="0"/>
          </a:p>
          <a:p>
            <a:pPr lvl="0"/>
            <a:endParaRPr lang="en-ZA" sz="1200" b="1" cap="all" dirty="0" smtClean="0"/>
          </a:p>
          <a:p>
            <a:pPr lvl="0"/>
            <a:r>
              <a:rPr lang="en-ZA" b="1" cap="all" dirty="0" smtClean="0"/>
              <a:t>problem </a:t>
            </a:r>
            <a:r>
              <a:rPr lang="en-ZA" b="1" cap="all" dirty="0"/>
              <a:t>statement</a:t>
            </a:r>
            <a:endParaRPr lang="en-US" b="1" cap="all" dirty="0"/>
          </a:p>
          <a:p>
            <a:pPr lvl="1"/>
            <a:r>
              <a:rPr lang="en-US" b="1" dirty="0"/>
              <a:t>Overview</a:t>
            </a:r>
          </a:p>
          <a:p>
            <a:pPr lvl="1"/>
            <a:r>
              <a:rPr lang="en-US" b="1" dirty="0"/>
              <a:t>Research </a:t>
            </a:r>
            <a:r>
              <a:rPr lang="en-US" b="1" dirty="0" smtClean="0"/>
              <a:t>Questions</a:t>
            </a:r>
          </a:p>
          <a:p>
            <a:pPr lvl="1"/>
            <a:r>
              <a:rPr lang="en-US" b="1" dirty="0" smtClean="0"/>
              <a:t>Hypotheses</a:t>
            </a:r>
          </a:p>
          <a:p>
            <a:pPr lvl="0"/>
            <a:endParaRPr lang="en-US" sz="1200" b="1" cap="all" dirty="0" smtClean="0"/>
          </a:p>
          <a:p>
            <a:pPr lvl="0"/>
            <a:r>
              <a:rPr lang="en-US" b="1" cap="all" dirty="0" smtClean="0"/>
              <a:t>OBJECTIVES </a:t>
            </a:r>
            <a:r>
              <a:rPr lang="en-US" b="1" cap="all" dirty="0"/>
              <a:t>AND AIMS</a:t>
            </a:r>
          </a:p>
          <a:p>
            <a:pPr lvl="0"/>
            <a:endParaRPr lang="en-ZA" sz="1200" b="1" cap="all" dirty="0" smtClean="0"/>
          </a:p>
          <a:p>
            <a:pPr lvl="0"/>
            <a:r>
              <a:rPr lang="en-ZA" b="1" cap="all" dirty="0" smtClean="0"/>
              <a:t>BACKGROUND </a:t>
            </a:r>
            <a:r>
              <a:rPr lang="en-ZA" b="1" cap="all" dirty="0"/>
              <a:t>AND SIGNIFICANCE</a:t>
            </a:r>
            <a:endParaRPr lang="en-US" b="1" cap="all" dirty="0"/>
          </a:p>
          <a:p>
            <a:pPr lvl="1"/>
            <a:r>
              <a:rPr lang="en-US" b="1" dirty="0"/>
              <a:t>Published Research</a:t>
            </a:r>
          </a:p>
          <a:p>
            <a:pPr lvl="1"/>
            <a:r>
              <a:rPr lang="en-US" b="1" dirty="0"/>
              <a:t>Significance</a:t>
            </a:r>
          </a:p>
          <a:p>
            <a:endParaRPr lang="en-US" b="1" dirty="0"/>
          </a:p>
          <a:p>
            <a:endParaRPr lang="en-US" dirty="0"/>
          </a:p>
        </p:txBody>
      </p:sp>
      <p:sp>
        <p:nvSpPr>
          <p:cNvPr id="4" name="Slide Number Placeholder 3"/>
          <p:cNvSpPr>
            <a:spLocks noGrp="1"/>
          </p:cNvSpPr>
          <p:nvPr>
            <p:ph type="sldNum" sz="quarter" idx="4"/>
          </p:nvPr>
        </p:nvSpPr>
        <p:spPr/>
        <p:txBody>
          <a:bodyPr/>
          <a:lstStyle/>
          <a:p>
            <a:fld id="{7071835E-551D-43E3-A34B-EA8AD7FDC91B}" type="slidenum">
              <a:rPr lang="en-US" smtClean="0"/>
              <a:pPr/>
              <a:t>36</a:t>
            </a:fld>
            <a:endParaRPr lang="en-US"/>
          </a:p>
        </p:txBody>
      </p:sp>
    </p:spTree>
    <p:extLst>
      <p:ext uri="{BB962C8B-B14F-4D97-AF65-F5344CB8AC3E}">
        <p14:creationId xmlns:p14="http://schemas.microsoft.com/office/powerpoint/2010/main" val="5087982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proposal content </a:t>
            </a:r>
            <a:r>
              <a:rPr lang="en-US" dirty="0" smtClean="0"/>
              <a:t>(2)</a:t>
            </a:r>
            <a:endParaRPr lang="en-US" dirty="0"/>
          </a:p>
        </p:txBody>
      </p:sp>
      <p:sp>
        <p:nvSpPr>
          <p:cNvPr id="3" name="Content Placeholder 2"/>
          <p:cNvSpPr>
            <a:spLocks noGrp="1"/>
          </p:cNvSpPr>
          <p:nvPr>
            <p:ph idx="1"/>
          </p:nvPr>
        </p:nvSpPr>
        <p:spPr/>
        <p:txBody>
          <a:bodyPr/>
          <a:lstStyle/>
          <a:p>
            <a:pPr lvl="0"/>
            <a:r>
              <a:rPr lang="en-ZA" b="1" cap="all" dirty="0"/>
              <a:t>research design and methods</a:t>
            </a:r>
            <a:endParaRPr lang="en-US" b="1" cap="all" dirty="0"/>
          </a:p>
          <a:p>
            <a:pPr lvl="1"/>
            <a:r>
              <a:rPr lang="en-US" b="1" dirty="0" smtClean="0"/>
              <a:t>Overview</a:t>
            </a:r>
          </a:p>
          <a:p>
            <a:pPr lvl="1"/>
            <a:r>
              <a:rPr lang="en-US" b="1" dirty="0" smtClean="0"/>
              <a:t>Population </a:t>
            </a:r>
            <a:r>
              <a:rPr lang="en-US" b="1" dirty="0"/>
              <a:t>and Study </a:t>
            </a:r>
            <a:r>
              <a:rPr lang="en-US" b="1" dirty="0" smtClean="0"/>
              <a:t>Sample</a:t>
            </a:r>
          </a:p>
          <a:p>
            <a:pPr lvl="1"/>
            <a:r>
              <a:rPr lang="en-ZA" dirty="0"/>
              <a:t>Sample Size and Selection </a:t>
            </a:r>
            <a:r>
              <a:rPr lang="en-US" dirty="0" smtClean="0"/>
              <a:t>Methods</a:t>
            </a:r>
          </a:p>
          <a:p>
            <a:pPr lvl="1"/>
            <a:r>
              <a:rPr lang="en-US" b="1" dirty="0"/>
              <a:t>Sources of </a:t>
            </a:r>
            <a:r>
              <a:rPr lang="en-US" b="1" dirty="0" smtClean="0"/>
              <a:t>Data</a:t>
            </a:r>
          </a:p>
          <a:p>
            <a:pPr lvl="1"/>
            <a:r>
              <a:rPr lang="en-ZA" dirty="0" smtClean="0"/>
              <a:t>Collection </a:t>
            </a:r>
            <a:r>
              <a:rPr lang="en-ZA" dirty="0"/>
              <a:t>of </a:t>
            </a:r>
            <a:r>
              <a:rPr lang="en-ZA" dirty="0" smtClean="0"/>
              <a:t>Data</a:t>
            </a:r>
          </a:p>
          <a:p>
            <a:pPr lvl="1"/>
            <a:r>
              <a:rPr lang="en-US" b="1" dirty="0"/>
              <a:t>Exposure Assessment</a:t>
            </a:r>
          </a:p>
          <a:p>
            <a:pPr lvl="1"/>
            <a:r>
              <a:rPr lang="en-US" b="1" dirty="0"/>
              <a:t>Data Management</a:t>
            </a:r>
          </a:p>
          <a:p>
            <a:pPr lvl="1"/>
            <a:r>
              <a:rPr lang="en-US" b="1" dirty="0"/>
              <a:t>Data Analysis Strategies</a:t>
            </a:r>
          </a:p>
          <a:p>
            <a:pPr lvl="1"/>
            <a:r>
              <a:rPr lang="en-US" b="1" dirty="0" smtClean="0"/>
              <a:t>Ethics </a:t>
            </a:r>
            <a:r>
              <a:rPr lang="en-US" b="1" dirty="0"/>
              <a:t>and Human Subjects Issues</a:t>
            </a:r>
          </a:p>
          <a:p>
            <a:pPr lvl="1"/>
            <a:r>
              <a:rPr lang="en-US" b="1" dirty="0"/>
              <a:t>Timeframes</a:t>
            </a:r>
          </a:p>
          <a:p>
            <a:pPr lvl="1"/>
            <a:endParaRPr lang="en-US" b="1" dirty="0"/>
          </a:p>
          <a:p>
            <a:endParaRPr lang="en-US" dirty="0"/>
          </a:p>
        </p:txBody>
      </p:sp>
      <p:sp>
        <p:nvSpPr>
          <p:cNvPr id="4" name="Slide Number Placeholder 3"/>
          <p:cNvSpPr>
            <a:spLocks noGrp="1"/>
          </p:cNvSpPr>
          <p:nvPr>
            <p:ph type="sldNum" sz="quarter" idx="4"/>
          </p:nvPr>
        </p:nvSpPr>
        <p:spPr/>
        <p:txBody>
          <a:bodyPr/>
          <a:lstStyle/>
          <a:p>
            <a:fld id="{7071835E-551D-43E3-A34B-EA8AD7FDC91B}" type="slidenum">
              <a:rPr lang="en-US" smtClean="0"/>
              <a:pPr/>
              <a:t>37</a:t>
            </a:fld>
            <a:endParaRPr lang="en-US"/>
          </a:p>
        </p:txBody>
      </p:sp>
    </p:spTree>
    <p:extLst>
      <p:ext uri="{BB962C8B-B14F-4D97-AF65-F5344CB8AC3E}">
        <p14:creationId xmlns:p14="http://schemas.microsoft.com/office/powerpoint/2010/main" val="20090573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proposal content </a:t>
            </a:r>
            <a:r>
              <a:rPr lang="en-US" dirty="0" smtClean="0"/>
              <a:t>(3)</a:t>
            </a:r>
            <a:endParaRPr lang="en-US" dirty="0"/>
          </a:p>
        </p:txBody>
      </p:sp>
      <p:sp>
        <p:nvSpPr>
          <p:cNvPr id="3" name="Content Placeholder 2"/>
          <p:cNvSpPr>
            <a:spLocks noGrp="1"/>
          </p:cNvSpPr>
          <p:nvPr>
            <p:ph idx="1"/>
          </p:nvPr>
        </p:nvSpPr>
        <p:spPr/>
        <p:txBody>
          <a:bodyPr/>
          <a:lstStyle/>
          <a:p>
            <a:pPr lvl="0"/>
            <a:r>
              <a:rPr lang="en-ZA" b="1" cap="all" dirty="0" smtClean="0"/>
              <a:t>Strengths </a:t>
            </a:r>
            <a:r>
              <a:rPr lang="en-ZA" b="1" cap="all" dirty="0"/>
              <a:t>and Weaknesses of the Study</a:t>
            </a:r>
            <a:endParaRPr lang="en-US" b="1" cap="all" dirty="0"/>
          </a:p>
          <a:p>
            <a:pPr lvl="0"/>
            <a:endParaRPr lang="en-ZA" b="1" cap="all" dirty="0" smtClean="0"/>
          </a:p>
          <a:p>
            <a:pPr lvl="0"/>
            <a:r>
              <a:rPr lang="en-ZA" b="1" cap="all" dirty="0" smtClean="0"/>
              <a:t>Budget </a:t>
            </a:r>
            <a:r>
              <a:rPr lang="en-ZA" b="1" cap="all" dirty="0"/>
              <a:t>and Motivation</a:t>
            </a:r>
            <a:endParaRPr lang="en-US" b="1" cap="all" dirty="0"/>
          </a:p>
          <a:p>
            <a:pPr lvl="0"/>
            <a:endParaRPr lang="en-US" b="1" cap="all" dirty="0" smtClean="0"/>
          </a:p>
          <a:p>
            <a:pPr lvl="0"/>
            <a:r>
              <a:rPr lang="en-US" b="1" cap="all" dirty="0" smtClean="0"/>
              <a:t>references</a:t>
            </a:r>
            <a:endParaRPr lang="en-US" b="1" cap="all" dirty="0"/>
          </a:p>
          <a:p>
            <a:pPr lvl="0"/>
            <a:endParaRPr lang="fr-FR" b="1" cap="all" dirty="0" smtClean="0"/>
          </a:p>
          <a:p>
            <a:pPr lvl="0"/>
            <a:r>
              <a:rPr lang="fr-FR" b="1" cap="all" dirty="0" smtClean="0"/>
              <a:t>Appendices</a:t>
            </a:r>
            <a:endParaRPr lang="en-US" b="1" cap="all" dirty="0"/>
          </a:p>
          <a:p>
            <a:endParaRPr lang="en-US" dirty="0"/>
          </a:p>
        </p:txBody>
      </p:sp>
      <p:sp>
        <p:nvSpPr>
          <p:cNvPr id="4" name="Slide Number Placeholder 3"/>
          <p:cNvSpPr>
            <a:spLocks noGrp="1"/>
          </p:cNvSpPr>
          <p:nvPr>
            <p:ph type="sldNum" sz="quarter" idx="4"/>
          </p:nvPr>
        </p:nvSpPr>
        <p:spPr/>
        <p:txBody>
          <a:bodyPr/>
          <a:lstStyle/>
          <a:p>
            <a:fld id="{7071835E-551D-43E3-A34B-EA8AD7FDC91B}" type="slidenum">
              <a:rPr lang="en-US" smtClean="0"/>
              <a:pPr/>
              <a:t>38</a:t>
            </a:fld>
            <a:endParaRPr lang="en-US"/>
          </a:p>
        </p:txBody>
      </p:sp>
    </p:spTree>
    <p:extLst>
      <p:ext uri="{BB962C8B-B14F-4D97-AF65-F5344CB8AC3E}">
        <p14:creationId xmlns:p14="http://schemas.microsoft.com/office/powerpoint/2010/main" val="32468498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Definition of ‘research’</a:t>
            </a:r>
            <a:endParaRPr lang="en-US" dirty="0"/>
          </a:p>
        </p:txBody>
      </p:sp>
      <p:sp>
        <p:nvSpPr>
          <p:cNvPr id="5" name="Content Placeholder 4"/>
          <p:cNvSpPr>
            <a:spLocks noGrp="1"/>
          </p:cNvSpPr>
          <p:nvPr>
            <p:ph idx="1"/>
          </p:nvPr>
        </p:nvSpPr>
        <p:spPr>
          <a:xfrm>
            <a:off x="228600" y="1676400"/>
            <a:ext cx="8686800" cy="3200400"/>
          </a:xfrm>
        </p:spPr>
        <p:txBody>
          <a:bodyPr/>
          <a:lstStyle/>
          <a:p>
            <a:pPr marL="457200" indent="-457200">
              <a:buFont typeface="+mj-lt"/>
              <a:buAutoNum type="arabicPeriod"/>
            </a:pPr>
            <a:r>
              <a:rPr lang="en-US" dirty="0" smtClean="0"/>
              <a:t>careful </a:t>
            </a:r>
            <a:r>
              <a:rPr lang="en-US" dirty="0"/>
              <a:t>or diligent </a:t>
            </a:r>
            <a:r>
              <a:rPr lang="en-US" dirty="0" smtClean="0"/>
              <a:t>search.</a:t>
            </a:r>
            <a:endParaRPr lang="en-US" dirty="0"/>
          </a:p>
          <a:p>
            <a:pPr marL="457200" indent="-457200">
              <a:buFont typeface="+mj-lt"/>
              <a:buAutoNum type="arabicPeriod"/>
            </a:pPr>
            <a:r>
              <a:rPr lang="en-US" dirty="0" smtClean="0"/>
              <a:t>studious </a:t>
            </a:r>
            <a:r>
              <a:rPr lang="en-US" dirty="0"/>
              <a:t>inquiry or examination; </a:t>
            </a:r>
            <a:r>
              <a:rPr lang="en-US" i="1" dirty="0"/>
              <a:t>especially</a:t>
            </a:r>
            <a:r>
              <a:rPr lang="en-US" dirty="0"/>
              <a:t> : </a:t>
            </a:r>
            <a:endParaRPr lang="en-US" dirty="0" smtClean="0"/>
          </a:p>
          <a:p>
            <a:pPr marL="0" indent="0"/>
            <a:r>
              <a:rPr lang="en-US" dirty="0"/>
              <a:t>	</a:t>
            </a:r>
            <a:r>
              <a:rPr lang="en-US" dirty="0" smtClean="0"/>
              <a:t>investigation </a:t>
            </a:r>
            <a:r>
              <a:rPr lang="en-US" dirty="0"/>
              <a:t>or experimentation </a:t>
            </a:r>
            <a:endParaRPr lang="en-US" dirty="0" smtClean="0"/>
          </a:p>
          <a:p>
            <a:pPr marL="0" indent="0"/>
            <a:r>
              <a:rPr lang="en-US" dirty="0"/>
              <a:t>	</a:t>
            </a:r>
            <a:r>
              <a:rPr lang="en-US" dirty="0" smtClean="0"/>
              <a:t>aimed </a:t>
            </a:r>
            <a:r>
              <a:rPr lang="en-US" dirty="0"/>
              <a:t>at </a:t>
            </a:r>
            <a:endParaRPr lang="en-US" dirty="0" smtClean="0"/>
          </a:p>
          <a:p>
            <a:pPr marL="0" indent="0"/>
            <a:r>
              <a:rPr lang="en-US" dirty="0"/>
              <a:t>	</a:t>
            </a:r>
            <a:r>
              <a:rPr lang="en-US" dirty="0" smtClean="0"/>
              <a:t>	- the </a:t>
            </a:r>
            <a:r>
              <a:rPr lang="en-US" dirty="0"/>
              <a:t>discovery and interpretation of facts, </a:t>
            </a:r>
            <a:endParaRPr lang="en-US" dirty="0" smtClean="0"/>
          </a:p>
          <a:p>
            <a:pPr marL="0" indent="0"/>
            <a:r>
              <a:rPr lang="en-US" dirty="0"/>
              <a:t>	</a:t>
            </a:r>
            <a:r>
              <a:rPr lang="en-US" dirty="0" smtClean="0"/>
              <a:t>	- revision </a:t>
            </a:r>
            <a:r>
              <a:rPr lang="en-US" dirty="0"/>
              <a:t>of accepted theories or laws in the </a:t>
            </a:r>
            <a:r>
              <a:rPr lang="en-US" dirty="0" smtClean="0"/>
              <a:t>			  light </a:t>
            </a:r>
            <a:r>
              <a:rPr lang="en-US" dirty="0"/>
              <a:t>of new facts, </a:t>
            </a:r>
            <a:endParaRPr lang="en-US" dirty="0" smtClean="0"/>
          </a:p>
          <a:p>
            <a:pPr marL="0" indent="0"/>
            <a:r>
              <a:rPr lang="en-US" dirty="0"/>
              <a:t>	</a:t>
            </a:r>
            <a:r>
              <a:rPr lang="en-US" dirty="0" smtClean="0"/>
              <a:t>	- or </a:t>
            </a:r>
            <a:r>
              <a:rPr lang="en-US" dirty="0"/>
              <a:t>practical application of such new or revised </a:t>
            </a:r>
            <a:r>
              <a:rPr lang="en-US" dirty="0" smtClean="0"/>
              <a:t>		  theories </a:t>
            </a:r>
            <a:r>
              <a:rPr lang="en-US" dirty="0"/>
              <a:t>or </a:t>
            </a:r>
            <a:r>
              <a:rPr lang="en-US" dirty="0" smtClean="0"/>
              <a:t>laws.</a:t>
            </a:r>
            <a:endParaRPr lang="en-US" dirty="0"/>
          </a:p>
          <a:p>
            <a:pPr marL="457200" indent="-457200">
              <a:buFont typeface="+mj-lt"/>
              <a:buAutoNum type="arabicPeriod" startAt="3"/>
            </a:pPr>
            <a:r>
              <a:rPr lang="en-US" dirty="0" smtClean="0"/>
              <a:t>the </a:t>
            </a:r>
            <a:r>
              <a:rPr lang="en-US" dirty="0"/>
              <a:t>collecting of information about a particular </a:t>
            </a:r>
            <a:r>
              <a:rPr lang="en-US" dirty="0" smtClean="0"/>
              <a:t>subject.</a:t>
            </a:r>
            <a:endParaRPr lang="en-US" dirty="0"/>
          </a:p>
          <a:p>
            <a:endParaRPr lang="en-US" dirty="0"/>
          </a:p>
        </p:txBody>
      </p:sp>
      <p:sp>
        <p:nvSpPr>
          <p:cNvPr id="6" name="Rectangle 5"/>
          <p:cNvSpPr/>
          <p:nvPr/>
        </p:nvSpPr>
        <p:spPr>
          <a:xfrm>
            <a:off x="4038600" y="6172200"/>
            <a:ext cx="4572000" cy="307777"/>
          </a:xfrm>
          <a:prstGeom prst="rect">
            <a:avLst/>
          </a:prstGeom>
        </p:spPr>
        <p:txBody>
          <a:bodyPr>
            <a:spAutoFit/>
          </a:bodyPr>
          <a:lstStyle/>
          <a:p>
            <a:r>
              <a:rPr lang="en-US" sz="1400" dirty="0">
                <a:solidFill>
                  <a:schemeClr val="bg1"/>
                </a:solidFill>
              </a:rPr>
              <a:t>http://www.merriam-webster.com/dictionary/research</a:t>
            </a:r>
          </a:p>
        </p:txBody>
      </p:sp>
      <p:sp>
        <p:nvSpPr>
          <p:cNvPr id="7" name="Rectangle 6"/>
          <p:cNvSpPr/>
          <p:nvPr/>
        </p:nvSpPr>
        <p:spPr bwMode="auto">
          <a:xfrm>
            <a:off x="228600" y="2133600"/>
            <a:ext cx="8610600" cy="33528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Slide Number Placeholder 1"/>
          <p:cNvSpPr>
            <a:spLocks noGrp="1"/>
          </p:cNvSpPr>
          <p:nvPr>
            <p:ph type="sldNum" sz="quarter" idx="4"/>
          </p:nvPr>
        </p:nvSpPr>
        <p:spPr/>
        <p:txBody>
          <a:bodyPr/>
          <a:lstStyle/>
          <a:p>
            <a:fld id="{01EF93C7-D0AB-41D7-8C62-1F8A9E33AE23}" type="slidenum">
              <a:rPr lang="en-US" smtClean="0"/>
              <a:pPr/>
              <a:t>4</a:t>
            </a:fld>
            <a:endParaRPr lang="en-US"/>
          </a:p>
        </p:txBody>
      </p:sp>
    </p:spTree>
    <p:extLst>
      <p:ext uri="{BB962C8B-B14F-4D97-AF65-F5344CB8AC3E}">
        <p14:creationId xmlns:p14="http://schemas.microsoft.com/office/powerpoint/2010/main" val="832357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p:txBody>
          <a:bodyPr/>
          <a:lstStyle/>
          <a:p>
            <a:pPr eaLnBrk="1" hangingPunct="1"/>
            <a:endParaRPr lang="en-US" altLang="en-US" smtClean="0"/>
          </a:p>
        </p:txBody>
      </p:sp>
      <p:pic>
        <p:nvPicPr>
          <p:cNvPr id="26627" name="Picture 2" descr="http://3.bp.blogspot.com/_2cxvSmlPoaM/Ss-JdUAcxwI/AAAAAAAADM4/fOmasxsNiCg/s800/rembrand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28"/>
          <p:cNvSpPr>
            <a:spLocks noChangeArrowheads="1"/>
          </p:cNvSpPr>
          <p:nvPr/>
        </p:nvSpPr>
        <p:spPr bwMode="auto">
          <a:xfrm>
            <a:off x="0" y="4724400"/>
            <a:ext cx="9144000" cy="1524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nvGrpSpPr>
          <p:cNvPr id="26629" name="Group 22"/>
          <p:cNvGrpSpPr>
            <a:grpSpLocks/>
          </p:cNvGrpSpPr>
          <p:nvPr/>
        </p:nvGrpSpPr>
        <p:grpSpPr bwMode="auto">
          <a:xfrm>
            <a:off x="0" y="0"/>
            <a:ext cx="9144000" cy="1143000"/>
            <a:chOff x="-1" y="0"/>
            <a:chExt cx="9144001" cy="1143000"/>
          </a:xfrm>
        </p:grpSpPr>
        <p:pic>
          <p:nvPicPr>
            <p:cNvPr id="266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1"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0" name="Rectangle 21"/>
            <p:cNvSpPr>
              <a:spLocks noChangeArrowheads="1"/>
            </p:cNvSpPr>
            <p:nvPr/>
          </p:nvSpPr>
          <p:spPr bwMode="auto">
            <a:xfrm>
              <a:off x="0" y="990600"/>
              <a:ext cx="9144000" cy="1524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sp>
        <p:nvSpPr>
          <p:cNvPr id="26630" name="TextBox 24"/>
          <p:cNvSpPr txBox="1">
            <a:spLocks noChangeArrowheads="1"/>
          </p:cNvSpPr>
          <p:nvPr/>
        </p:nvSpPr>
        <p:spPr bwMode="auto">
          <a:xfrm>
            <a:off x="106363" y="6096000"/>
            <a:ext cx="7556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L1</a:t>
            </a:r>
            <a:r>
              <a:rPr lang="en-US" altLang="en-US" baseline="30000">
                <a:solidFill>
                  <a:schemeClr val="bg1"/>
                </a:solidFill>
              </a:rPr>
              <a:t>-</a:t>
            </a:r>
          </a:p>
        </p:txBody>
      </p:sp>
      <p:sp>
        <p:nvSpPr>
          <p:cNvPr id="26631" name="TextBox 25"/>
          <p:cNvSpPr txBox="1">
            <a:spLocks noChangeArrowheads="1"/>
          </p:cNvSpPr>
          <p:nvPr/>
        </p:nvSpPr>
        <p:spPr bwMode="auto">
          <a:xfrm>
            <a:off x="152400" y="1371600"/>
            <a:ext cx="663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L2</a:t>
            </a:r>
          </a:p>
        </p:txBody>
      </p:sp>
      <p:sp>
        <p:nvSpPr>
          <p:cNvPr id="26632" name="TextBox 27"/>
          <p:cNvSpPr txBox="1">
            <a:spLocks noChangeArrowheads="1"/>
          </p:cNvSpPr>
          <p:nvPr/>
        </p:nvSpPr>
        <p:spPr bwMode="auto">
          <a:xfrm>
            <a:off x="152400" y="152400"/>
            <a:ext cx="663575" cy="584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L3</a:t>
            </a:r>
          </a:p>
        </p:txBody>
      </p:sp>
      <p:sp>
        <p:nvSpPr>
          <p:cNvPr id="26633" name="Slide Number Placeholder 10"/>
          <p:cNvSpPr>
            <a:spLocks noGrp="1"/>
          </p:cNvSpPr>
          <p:nvPr>
            <p:ph type="sldNum" sz="quarter" idx="4"/>
          </p:nvPr>
        </p:nvSpPr>
        <p:spPr>
          <a:xfrm>
            <a:off x="-225425" y="6553200"/>
            <a:ext cx="614363"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C0121FBA-3C66-4326-891E-798A141C34E2}" type="slidenum">
              <a:rPr lang="en-US" altLang="en-US" sz="1400" b="0">
                <a:solidFill>
                  <a:schemeClr val="bg1"/>
                </a:solidFill>
              </a:rPr>
              <a:pPr eaLnBrk="1" hangingPunct="1"/>
              <a:t>5</a:t>
            </a:fld>
            <a:endParaRPr lang="en-US" altLang="en-US" sz="1400" b="0">
              <a:solidFill>
                <a:schemeClr val="bg1"/>
              </a:solidFill>
            </a:endParaRPr>
          </a:p>
        </p:txBody>
      </p:sp>
      <p:sp>
        <p:nvSpPr>
          <p:cNvPr id="26634" name="Rectangle 11"/>
          <p:cNvSpPr>
            <a:spLocks noChangeArrowheads="1"/>
          </p:cNvSpPr>
          <p:nvPr/>
        </p:nvSpPr>
        <p:spPr bwMode="auto">
          <a:xfrm>
            <a:off x="914400" y="152400"/>
            <a:ext cx="8229600"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t>Linguistic representations </a:t>
            </a:r>
            <a:r>
              <a:rPr lang="en-US" altLang="en-US" i="1"/>
              <a:t>about</a:t>
            </a:r>
            <a:r>
              <a:rPr lang="en-US" altLang="en-US"/>
              <a:t> (L1</a:t>
            </a:r>
            <a:r>
              <a:rPr lang="en-US" altLang="en-US" baseline="30000"/>
              <a:t>-</a:t>
            </a:r>
            <a:r>
              <a:rPr lang="en-US" altLang="en-US"/>
              <a:t>), (L2) or (L3) </a:t>
            </a:r>
          </a:p>
        </p:txBody>
      </p:sp>
      <p:sp>
        <p:nvSpPr>
          <p:cNvPr id="26635" name="Rectangle 12"/>
          <p:cNvSpPr>
            <a:spLocks noChangeArrowheads="1"/>
          </p:cNvSpPr>
          <p:nvPr/>
        </p:nvSpPr>
        <p:spPr bwMode="auto">
          <a:xfrm>
            <a:off x="914400" y="1371600"/>
            <a:ext cx="502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rgbClr val="FFFFFF"/>
                </a:solidFill>
              </a:rPr>
              <a:t>Beliefs </a:t>
            </a:r>
            <a:r>
              <a:rPr lang="en-US" altLang="en-US" i="1">
                <a:solidFill>
                  <a:srgbClr val="FFFFFF"/>
                </a:solidFill>
              </a:rPr>
              <a:t>about</a:t>
            </a:r>
            <a:r>
              <a:rPr lang="en-US" altLang="en-US">
                <a:solidFill>
                  <a:srgbClr val="FFFFFF"/>
                </a:solidFill>
              </a:rPr>
              <a:t> (1) </a:t>
            </a:r>
            <a:endParaRPr lang="en-US" altLang="en-US"/>
          </a:p>
        </p:txBody>
      </p:sp>
      <p:sp>
        <p:nvSpPr>
          <p:cNvPr id="26636" name="Rectangle 13"/>
          <p:cNvSpPr>
            <a:spLocks noChangeArrowheads="1"/>
          </p:cNvSpPr>
          <p:nvPr/>
        </p:nvSpPr>
        <p:spPr bwMode="auto">
          <a:xfrm>
            <a:off x="1066800" y="5562600"/>
            <a:ext cx="8077200" cy="1077913"/>
          </a:xfrm>
          <a:prstGeom prst="rect">
            <a:avLst/>
          </a:prstGeom>
          <a:solidFill>
            <a:srgbClr val="000000">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US" altLang="en-US">
                <a:solidFill>
                  <a:srgbClr val="FFFFFF"/>
                </a:solidFill>
              </a:rPr>
              <a:t>Entities (particular or generic) with objective existence which are </a:t>
            </a:r>
            <a:r>
              <a:rPr lang="en-US" altLang="en-US" i="1">
                <a:solidFill>
                  <a:srgbClr val="FFFFFF"/>
                </a:solidFill>
              </a:rPr>
              <a:t>not about anything</a:t>
            </a:r>
            <a:endParaRPr lang="en-US" altLang="en-US"/>
          </a:p>
        </p:txBody>
      </p:sp>
      <p:sp>
        <p:nvSpPr>
          <p:cNvPr id="26637" name="Text Box 4"/>
          <p:cNvSpPr txBox="1">
            <a:spLocks noChangeArrowheads="1"/>
          </p:cNvSpPr>
          <p:nvPr/>
        </p:nvSpPr>
        <p:spPr bwMode="auto">
          <a:xfrm rot="2140383">
            <a:off x="5680075" y="1354138"/>
            <a:ext cx="30051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rgbClr val="00CC99"/>
                </a:solidFill>
              </a:rPr>
              <a:t>Representations</a:t>
            </a:r>
          </a:p>
        </p:txBody>
      </p:sp>
      <p:sp>
        <p:nvSpPr>
          <p:cNvPr id="26638" name="Text Box 5"/>
          <p:cNvSpPr txBox="1">
            <a:spLocks noChangeArrowheads="1"/>
          </p:cNvSpPr>
          <p:nvPr/>
        </p:nvSpPr>
        <p:spPr bwMode="auto">
          <a:xfrm>
            <a:off x="5486400" y="4953000"/>
            <a:ext cx="35480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rgbClr val="00CC99"/>
                </a:solidFill>
              </a:rPr>
              <a:t>First Order Reality</a:t>
            </a:r>
          </a:p>
        </p:txBody>
      </p:sp>
    </p:spTree>
    <p:extLst>
      <p:ext uri="{BB962C8B-B14F-4D97-AF65-F5344CB8AC3E}">
        <p14:creationId xmlns:p14="http://schemas.microsoft.com/office/powerpoint/2010/main" val="3831245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pPr eaLnBrk="1" hangingPunct="1"/>
            <a:r>
              <a:rPr lang="en-US" dirty="0" smtClean="0"/>
              <a:t>Research and Development</a:t>
            </a:r>
            <a:endParaRPr lang="en-US" dirty="0" smtClean="0"/>
          </a:p>
        </p:txBody>
      </p:sp>
      <p:grpSp>
        <p:nvGrpSpPr>
          <p:cNvPr id="2" name="Group 3"/>
          <p:cNvGrpSpPr>
            <a:grpSpLocks/>
          </p:cNvGrpSpPr>
          <p:nvPr/>
        </p:nvGrpSpPr>
        <p:grpSpPr bwMode="auto">
          <a:xfrm>
            <a:off x="4006850" y="2090738"/>
            <a:ext cx="1077913" cy="1262062"/>
            <a:chOff x="3170" y="2938"/>
            <a:chExt cx="679" cy="795"/>
          </a:xfrm>
        </p:grpSpPr>
        <p:sp>
          <p:nvSpPr>
            <p:cNvPr id="7444" name="Oval 4"/>
            <p:cNvSpPr>
              <a:spLocks noChangeArrowheads="1"/>
            </p:cNvSpPr>
            <p:nvPr/>
          </p:nvSpPr>
          <p:spPr bwMode="auto">
            <a:xfrm flipH="1">
              <a:off x="3170" y="300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5" name="Oval 5"/>
            <p:cNvSpPr>
              <a:spLocks noChangeArrowheads="1"/>
            </p:cNvSpPr>
            <p:nvPr/>
          </p:nvSpPr>
          <p:spPr bwMode="auto">
            <a:xfrm flipH="1">
              <a:off x="3267" y="310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6" name="Oval 6"/>
            <p:cNvSpPr>
              <a:spLocks noChangeArrowheads="1"/>
            </p:cNvSpPr>
            <p:nvPr/>
          </p:nvSpPr>
          <p:spPr bwMode="auto">
            <a:xfrm flipH="1">
              <a:off x="3412" y="315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7" name="Oval 7"/>
            <p:cNvSpPr>
              <a:spLocks noChangeArrowheads="1"/>
            </p:cNvSpPr>
            <p:nvPr/>
          </p:nvSpPr>
          <p:spPr bwMode="auto">
            <a:xfrm flipH="1">
              <a:off x="3218" y="329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8" name="Oval 8"/>
            <p:cNvSpPr>
              <a:spLocks noChangeArrowheads="1"/>
            </p:cNvSpPr>
            <p:nvPr/>
          </p:nvSpPr>
          <p:spPr bwMode="auto">
            <a:xfrm flipH="1">
              <a:off x="3558" y="3442"/>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9" name="Oval 9"/>
            <p:cNvSpPr>
              <a:spLocks noChangeArrowheads="1"/>
            </p:cNvSpPr>
            <p:nvPr/>
          </p:nvSpPr>
          <p:spPr bwMode="auto">
            <a:xfrm flipH="1">
              <a:off x="3655"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0" name="Oval 10"/>
            <p:cNvSpPr>
              <a:spLocks noChangeArrowheads="1"/>
            </p:cNvSpPr>
            <p:nvPr/>
          </p:nvSpPr>
          <p:spPr bwMode="auto">
            <a:xfrm flipH="1">
              <a:off x="3461" y="339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1" name="Oval 11"/>
            <p:cNvSpPr>
              <a:spLocks noChangeArrowheads="1"/>
            </p:cNvSpPr>
            <p:nvPr/>
          </p:nvSpPr>
          <p:spPr bwMode="auto">
            <a:xfrm flipH="1">
              <a:off x="3558" y="305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2" name="Oval 12"/>
            <p:cNvSpPr>
              <a:spLocks noChangeArrowheads="1"/>
            </p:cNvSpPr>
            <p:nvPr/>
          </p:nvSpPr>
          <p:spPr bwMode="auto">
            <a:xfrm flipH="1">
              <a:off x="3267" y="310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3" name="Oval 13"/>
            <p:cNvSpPr>
              <a:spLocks noChangeArrowheads="1"/>
            </p:cNvSpPr>
            <p:nvPr/>
          </p:nvSpPr>
          <p:spPr bwMode="auto">
            <a:xfrm flipH="1">
              <a:off x="3364" y="3200"/>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4" name="Oval 14"/>
            <p:cNvSpPr>
              <a:spLocks noChangeArrowheads="1"/>
            </p:cNvSpPr>
            <p:nvPr/>
          </p:nvSpPr>
          <p:spPr bwMode="auto">
            <a:xfrm flipH="1">
              <a:off x="3509"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5" name="Oval 15"/>
            <p:cNvSpPr>
              <a:spLocks noChangeArrowheads="1"/>
            </p:cNvSpPr>
            <p:nvPr/>
          </p:nvSpPr>
          <p:spPr bwMode="auto">
            <a:xfrm flipH="1">
              <a:off x="3315" y="339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6" name="Oval 16"/>
            <p:cNvSpPr>
              <a:spLocks noChangeArrowheads="1"/>
            </p:cNvSpPr>
            <p:nvPr/>
          </p:nvSpPr>
          <p:spPr bwMode="auto">
            <a:xfrm flipH="1">
              <a:off x="3655"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7" name="Oval 17"/>
            <p:cNvSpPr>
              <a:spLocks noChangeArrowheads="1"/>
            </p:cNvSpPr>
            <p:nvPr/>
          </p:nvSpPr>
          <p:spPr bwMode="auto">
            <a:xfrm flipH="1">
              <a:off x="3655" y="3442"/>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8" name="Oval 18"/>
            <p:cNvSpPr>
              <a:spLocks noChangeArrowheads="1"/>
            </p:cNvSpPr>
            <p:nvPr/>
          </p:nvSpPr>
          <p:spPr bwMode="auto">
            <a:xfrm flipH="1">
              <a:off x="3266"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9" name="Oval 19"/>
            <p:cNvSpPr>
              <a:spLocks noChangeArrowheads="1"/>
            </p:cNvSpPr>
            <p:nvPr/>
          </p:nvSpPr>
          <p:spPr bwMode="auto">
            <a:xfrm flipH="1">
              <a:off x="3655" y="315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0" name="Oval 20"/>
            <p:cNvSpPr>
              <a:spLocks noChangeArrowheads="1"/>
            </p:cNvSpPr>
            <p:nvPr/>
          </p:nvSpPr>
          <p:spPr bwMode="auto">
            <a:xfrm flipH="1">
              <a:off x="3364" y="3200"/>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1" name="Oval 21"/>
            <p:cNvSpPr>
              <a:spLocks noChangeArrowheads="1"/>
            </p:cNvSpPr>
            <p:nvPr/>
          </p:nvSpPr>
          <p:spPr bwMode="auto">
            <a:xfrm flipH="1">
              <a:off x="3461" y="329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2" name="Oval 22"/>
            <p:cNvSpPr>
              <a:spLocks noChangeArrowheads="1"/>
            </p:cNvSpPr>
            <p:nvPr/>
          </p:nvSpPr>
          <p:spPr bwMode="auto">
            <a:xfrm flipH="1">
              <a:off x="3606" y="3345"/>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3" name="Oval 23"/>
            <p:cNvSpPr>
              <a:spLocks noChangeArrowheads="1"/>
            </p:cNvSpPr>
            <p:nvPr/>
          </p:nvSpPr>
          <p:spPr bwMode="auto">
            <a:xfrm flipH="1">
              <a:off x="3412" y="349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4" name="Oval 24"/>
            <p:cNvSpPr>
              <a:spLocks noChangeArrowheads="1"/>
            </p:cNvSpPr>
            <p:nvPr/>
          </p:nvSpPr>
          <p:spPr bwMode="auto">
            <a:xfrm flipH="1">
              <a:off x="3752" y="363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5" name="Oval 25"/>
            <p:cNvSpPr>
              <a:spLocks noChangeArrowheads="1"/>
            </p:cNvSpPr>
            <p:nvPr/>
          </p:nvSpPr>
          <p:spPr bwMode="auto">
            <a:xfrm flipH="1">
              <a:off x="3752"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6" name="Oval 26"/>
            <p:cNvSpPr>
              <a:spLocks noChangeArrowheads="1"/>
            </p:cNvSpPr>
            <p:nvPr/>
          </p:nvSpPr>
          <p:spPr bwMode="auto">
            <a:xfrm flipH="1">
              <a:off x="3655" y="358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7" name="Oval 27"/>
            <p:cNvSpPr>
              <a:spLocks noChangeArrowheads="1"/>
            </p:cNvSpPr>
            <p:nvPr/>
          </p:nvSpPr>
          <p:spPr bwMode="auto">
            <a:xfrm flipH="1">
              <a:off x="3752"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8" name="Oval 28"/>
            <p:cNvSpPr>
              <a:spLocks noChangeArrowheads="1"/>
            </p:cNvSpPr>
            <p:nvPr/>
          </p:nvSpPr>
          <p:spPr bwMode="auto">
            <a:xfrm flipH="1">
              <a:off x="3315" y="293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9" name="Oval 29"/>
            <p:cNvSpPr>
              <a:spLocks noChangeArrowheads="1"/>
            </p:cNvSpPr>
            <p:nvPr/>
          </p:nvSpPr>
          <p:spPr bwMode="auto">
            <a:xfrm flipH="1">
              <a:off x="3412" y="3035"/>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0" name="Oval 30"/>
            <p:cNvSpPr>
              <a:spLocks noChangeArrowheads="1"/>
            </p:cNvSpPr>
            <p:nvPr/>
          </p:nvSpPr>
          <p:spPr bwMode="auto">
            <a:xfrm flipH="1">
              <a:off x="3557" y="308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1" name="Oval 31"/>
            <p:cNvSpPr>
              <a:spLocks noChangeArrowheads="1"/>
            </p:cNvSpPr>
            <p:nvPr/>
          </p:nvSpPr>
          <p:spPr bwMode="auto">
            <a:xfrm flipH="1">
              <a:off x="3363" y="322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2" name="Oval 32"/>
            <p:cNvSpPr>
              <a:spLocks noChangeArrowheads="1"/>
            </p:cNvSpPr>
            <p:nvPr/>
          </p:nvSpPr>
          <p:spPr bwMode="auto">
            <a:xfrm flipH="1">
              <a:off x="3703" y="337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3" name="Oval 33"/>
            <p:cNvSpPr>
              <a:spLocks noChangeArrowheads="1"/>
            </p:cNvSpPr>
            <p:nvPr/>
          </p:nvSpPr>
          <p:spPr bwMode="auto">
            <a:xfrm flipH="1">
              <a:off x="3703" y="327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4" name="Oval 34"/>
            <p:cNvSpPr>
              <a:spLocks noChangeArrowheads="1"/>
            </p:cNvSpPr>
            <p:nvPr/>
          </p:nvSpPr>
          <p:spPr bwMode="auto">
            <a:xfrm flipH="1">
              <a:off x="3606" y="332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5" name="Oval 35"/>
            <p:cNvSpPr>
              <a:spLocks noChangeArrowheads="1"/>
            </p:cNvSpPr>
            <p:nvPr/>
          </p:nvSpPr>
          <p:spPr bwMode="auto">
            <a:xfrm flipH="1">
              <a:off x="3703" y="2986"/>
              <a:ext cx="97" cy="97"/>
            </a:xfrm>
            <a:prstGeom prst="ellipse">
              <a:avLst/>
            </a:prstGeom>
            <a:solidFill>
              <a:srgbClr val="FF9933"/>
            </a:solidFill>
            <a:ln w="9525">
              <a:solidFill>
                <a:schemeClr val="bg1"/>
              </a:solidFill>
              <a:round/>
              <a:headEnd/>
              <a:tailEnd/>
            </a:ln>
          </p:spPr>
          <p:txBody>
            <a:bodyPr wrap="none" anchor="ctr"/>
            <a:lstStyle/>
            <a:p>
              <a:endParaRPr lang="en-US"/>
            </a:p>
          </p:txBody>
        </p:sp>
      </p:grpSp>
      <p:sp>
        <p:nvSpPr>
          <p:cNvPr id="1055780" name="Text Box 36"/>
          <p:cNvSpPr txBox="1">
            <a:spLocks noChangeArrowheads="1"/>
          </p:cNvSpPr>
          <p:nvPr/>
        </p:nvSpPr>
        <p:spPr bwMode="auto">
          <a:xfrm>
            <a:off x="685800" y="3413125"/>
            <a:ext cx="1727200" cy="701675"/>
          </a:xfrm>
          <a:prstGeom prst="rect">
            <a:avLst/>
          </a:prstGeom>
          <a:noFill/>
          <a:ln w="9525">
            <a:noFill/>
            <a:miter lim="800000"/>
            <a:headEnd/>
            <a:tailEnd/>
          </a:ln>
        </p:spPr>
        <p:txBody>
          <a:bodyPr wrap="none">
            <a:spAutoFit/>
          </a:bodyPr>
          <a:lstStyle/>
          <a:p>
            <a:r>
              <a:rPr lang="en-US" sz="2000">
                <a:solidFill>
                  <a:schemeClr val="bg1"/>
                </a:solidFill>
              </a:rPr>
              <a:t>observation &amp;</a:t>
            </a:r>
          </a:p>
          <a:p>
            <a:r>
              <a:rPr lang="en-US" sz="2000">
                <a:solidFill>
                  <a:schemeClr val="bg1"/>
                </a:solidFill>
              </a:rPr>
              <a:t>measurement</a:t>
            </a:r>
          </a:p>
        </p:txBody>
      </p:sp>
      <p:grpSp>
        <p:nvGrpSpPr>
          <p:cNvPr id="3" name="Group 37"/>
          <p:cNvGrpSpPr>
            <a:grpSpLocks/>
          </p:cNvGrpSpPr>
          <p:nvPr/>
        </p:nvGrpSpPr>
        <p:grpSpPr bwMode="auto">
          <a:xfrm>
            <a:off x="5057775" y="1916113"/>
            <a:ext cx="3849688" cy="1187450"/>
            <a:chOff x="3186" y="1207"/>
            <a:chExt cx="2425" cy="748"/>
          </a:xfrm>
        </p:grpSpPr>
        <p:sp>
          <p:nvSpPr>
            <p:cNvPr id="7408" name="AutoShape 38"/>
            <p:cNvSpPr>
              <a:spLocks noChangeArrowheads="1"/>
            </p:cNvSpPr>
            <p:nvPr/>
          </p:nvSpPr>
          <p:spPr bwMode="auto">
            <a:xfrm>
              <a:off x="4136" y="1301"/>
              <a:ext cx="1475" cy="654"/>
            </a:xfrm>
            <a:prstGeom prst="cube">
              <a:avLst>
                <a:gd name="adj" fmla="val 75843"/>
              </a:avLst>
            </a:prstGeom>
            <a:noFill/>
            <a:ln w="9525">
              <a:solidFill>
                <a:schemeClr val="bg1"/>
              </a:solidFill>
              <a:miter lim="800000"/>
              <a:headEnd/>
              <a:tailEnd/>
            </a:ln>
          </p:spPr>
          <p:txBody>
            <a:bodyPr wrap="none" anchor="ctr"/>
            <a:lstStyle/>
            <a:p>
              <a:endParaRPr lang="en-US"/>
            </a:p>
          </p:txBody>
        </p:sp>
        <p:grpSp>
          <p:nvGrpSpPr>
            <p:cNvPr id="4" name="Group 39"/>
            <p:cNvGrpSpPr>
              <a:grpSpLocks/>
            </p:cNvGrpSpPr>
            <p:nvPr/>
          </p:nvGrpSpPr>
          <p:grpSpPr bwMode="auto">
            <a:xfrm>
              <a:off x="4308" y="1360"/>
              <a:ext cx="1233" cy="468"/>
              <a:chOff x="3968" y="1662"/>
              <a:chExt cx="1233" cy="748"/>
            </a:xfrm>
          </p:grpSpPr>
          <p:sp>
            <p:nvSpPr>
              <p:cNvPr id="7412" name="Oval 40"/>
              <p:cNvSpPr>
                <a:spLocks noChangeArrowheads="1"/>
              </p:cNvSpPr>
              <p:nvPr/>
            </p:nvSpPr>
            <p:spPr bwMode="auto">
              <a:xfrm flipH="1">
                <a:off x="4017" y="1857"/>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3" name="Oval 41"/>
              <p:cNvSpPr>
                <a:spLocks noChangeArrowheads="1"/>
              </p:cNvSpPr>
              <p:nvPr/>
            </p:nvSpPr>
            <p:spPr bwMode="auto">
              <a:xfrm flipH="1">
                <a:off x="4211" y="182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4" name="Oval 42"/>
              <p:cNvSpPr>
                <a:spLocks noChangeArrowheads="1"/>
              </p:cNvSpPr>
              <p:nvPr/>
            </p:nvSpPr>
            <p:spPr bwMode="auto">
              <a:xfrm flipH="1">
                <a:off x="4356" y="187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5" name="Oval 43"/>
              <p:cNvSpPr>
                <a:spLocks noChangeArrowheads="1"/>
              </p:cNvSpPr>
              <p:nvPr/>
            </p:nvSpPr>
            <p:spPr bwMode="auto">
              <a:xfrm flipH="1">
                <a:off x="4162" y="198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6" name="Oval 44"/>
              <p:cNvSpPr>
                <a:spLocks noChangeArrowheads="1"/>
              </p:cNvSpPr>
              <p:nvPr/>
            </p:nvSpPr>
            <p:spPr bwMode="auto">
              <a:xfrm flipH="1">
                <a:off x="4355" y="219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7" name="Oval 45"/>
              <p:cNvSpPr>
                <a:spLocks noChangeArrowheads="1"/>
              </p:cNvSpPr>
              <p:nvPr/>
            </p:nvSpPr>
            <p:spPr bwMode="auto">
              <a:xfrm flipH="1">
                <a:off x="4599" y="197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8" name="Oval 46"/>
              <p:cNvSpPr>
                <a:spLocks noChangeArrowheads="1"/>
              </p:cNvSpPr>
              <p:nvPr/>
            </p:nvSpPr>
            <p:spPr bwMode="auto">
              <a:xfrm flipH="1">
                <a:off x="4405" y="211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9" name="Oval 47"/>
              <p:cNvSpPr>
                <a:spLocks noChangeArrowheads="1"/>
              </p:cNvSpPr>
              <p:nvPr/>
            </p:nvSpPr>
            <p:spPr bwMode="auto">
              <a:xfrm flipH="1">
                <a:off x="4550" y="172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0" name="Oval 48"/>
              <p:cNvSpPr>
                <a:spLocks noChangeArrowheads="1"/>
              </p:cNvSpPr>
              <p:nvPr/>
            </p:nvSpPr>
            <p:spPr bwMode="auto">
              <a:xfrm flipH="1">
                <a:off x="4211" y="182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1" name="Oval 49"/>
              <p:cNvSpPr>
                <a:spLocks noChangeArrowheads="1"/>
              </p:cNvSpPr>
              <p:nvPr/>
            </p:nvSpPr>
            <p:spPr bwMode="auto">
              <a:xfrm flipH="1">
                <a:off x="4308" y="1925"/>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2" name="Oval 50"/>
              <p:cNvSpPr>
                <a:spLocks noChangeArrowheads="1"/>
              </p:cNvSpPr>
              <p:nvPr/>
            </p:nvSpPr>
            <p:spPr bwMode="auto">
              <a:xfrm flipH="1">
                <a:off x="4453" y="197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3" name="Oval 51"/>
              <p:cNvSpPr>
                <a:spLocks noChangeArrowheads="1"/>
              </p:cNvSpPr>
              <p:nvPr/>
            </p:nvSpPr>
            <p:spPr bwMode="auto">
              <a:xfrm flipH="1">
                <a:off x="4259" y="211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4" name="Oval 52"/>
              <p:cNvSpPr>
                <a:spLocks noChangeArrowheads="1"/>
              </p:cNvSpPr>
              <p:nvPr/>
            </p:nvSpPr>
            <p:spPr bwMode="auto">
              <a:xfrm flipH="1">
                <a:off x="4599" y="2264"/>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5" name="Oval 53"/>
              <p:cNvSpPr>
                <a:spLocks noChangeArrowheads="1"/>
              </p:cNvSpPr>
              <p:nvPr/>
            </p:nvSpPr>
            <p:spPr bwMode="auto">
              <a:xfrm flipH="1">
                <a:off x="4550" y="219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6" name="Oval 54"/>
              <p:cNvSpPr>
                <a:spLocks noChangeArrowheads="1"/>
              </p:cNvSpPr>
              <p:nvPr/>
            </p:nvSpPr>
            <p:spPr bwMode="auto">
              <a:xfrm flipH="1">
                <a:off x="3968" y="217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7" name="Oval 55"/>
              <p:cNvSpPr>
                <a:spLocks noChangeArrowheads="1"/>
              </p:cNvSpPr>
              <p:nvPr/>
            </p:nvSpPr>
            <p:spPr bwMode="auto">
              <a:xfrm flipH="1">
                <a:off x="4599" y="187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8" name="Oval 56"/>
              <p:cNvSpPr>
                <a:spLocks noChangeArrowheads="1"/>
              </p:cNvSpPr>
              <p:nvPr/>
            </p:nvSpPr>
            <p:spPr bwMode="auto">
              <a:xfrm flipH="1">
                <a:off x="4308" y="1925"/>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9" name="Oval 57"/>
              <p:cNvSpPr>
                <a:spLocks noChangeArrowheads="1"/>
              </p:cNvSpPr>
              <p:nvPr/>
            </p:nvSpPr>
            <p:spPr bwMode="auto">
              <a:xfrm flipH="1">
                <a:off x="4405" y="202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0" name="Oval 58"/>
              <p:cNvSpPr>
                <a:spLocks noChangeArrowheads="1"/>
              </p:cNvSpPr>
              <p:nvPr/>
            </p:nvSpPr>
            <p:spPr bwMode="auto">
              <a:xfrm flipH="1">
                <a:off x="4550" y="2070"/>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1" name="Oval 59"/>
              <p:cNvSpPr>
                <a:spLocks noChangeArrowheads="1"/>
              </p:cNvSpPr>
              <p:nvPr/>
            </p:nvSpPr>
            <p:spPr bwMode="auto">
              <a:xfrm flipH="1">
                <a:off x="4162" y="222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2" name="Oval 60"/>
              <p:cNvSpPr>
                <a:spLocks noChangeArrowheads="1"/>
              </p:cNvSpPr>
              <p:nvPr/>
            </p:nvSpPr>
            <p:spPr bwMode="auto">
              <a:xfrm flipH="1">
                <a:off x="5104" y="188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3" name="Oval 61"/>
              <p:cNvSpPr>
                <a:spLocks noChangeArrowheads="1"/>
              </p:cNvSpPr>
              <p:nvPr/>
            </p:nvSpPr>
            <p:spPr bwMode="auto">
              <a:xfrm flipH="1">
                <a:off x="4890" y="212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4" name="Oval 62"/>
              <p:cNvSpPr>
                <a:spLocks noChangeArrowheads="1"/>
              </p:cNvSpPr>
              <p:nvPr/>
            </p:nvSpPr>
            <p:spPr bwMode="auto">
              <a:xfrm flipH="1">
                <a:off x="4599" y="231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5" name="Oval 63"/>
              <p:cNvSpPr>
                <a:spLocks noChangeArrowheads="1"/>
              </p:cNvSpPr>
              <p:nvPr/>
            </p:nvSpPr>
            <p:spPr bwMode="auto">
              <a:xfrm flipH="1">
                <a:off x="4890" y="183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6" name="Oval 64"/>
              <p:cNvSpPr>
                <a:spLocks noChangeArrowheads="1"/>
              </p:cNvSpPr>
              <p:nvPr/>
            </p:nvSpPr>
            <p:spPr bwMode="auto">
              <a:xfrm flipH="1">
                <a:off x="4259" y="169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7" name="Oval 65"/>
              <p:cNvSpPr>
                <a:spLocks noChangeArrowheads="1"/>
              </p:cNvSpPr>
              <p:nvPr/>
            </p:nvSpPr>
            <p:spPr bwMode="auto">
              <a:xfrm flipH="1">
                <a:off x="4452" y="1770"/>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8" name="Oval 66"/>
              <p:cNvSpPr>
                <a:spLocks noChangeArrowheads="1"/>
              </p:cNvSpPr>
              <p:nvPr/>
            </p:nvSpPr>
            <p:spPr bwMode="auto">
              <a:xfrm flipH="1">
                <a:off x="4744" y="176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9" name="Oval 67"/>
              <p:cNvSpPr>
                <a:spLocks noChangeArrowheads="1"/>
              </p:cNvSpPr>
              <p:nvPr/>
            </p:nvSpPr>
            <p:spPr bwMode="auto">
              <a:xfrm flipH="1">
                <a:off x="4017" y="201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0" name="Oval 68"/>
              <p:cNvSpPr>
                <a:spLocks noChangeArrowheads="1"/>
              </p:cNvSpPr>
              <p:nvPr/>
            </p:nvSpPr>
            <p:spPr bwMode="auto">
              <a:xfrm flipH="1">
                <a:off x="4647" y="209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1" name="Oval 69"/>
              <p:cNvSpPr>
                <a:spLocks noChangeArrowheads="1"/>
              </p:cNvSpPr>
              <p:nvPr/>
            </p:nvSpPr>
            <p:spPr bwMode="auto">
              <a:xfrm flipH="1">
                <a:off x="4793" y="191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2" name="Oval 70"/>
              <p:cNvSpPr>
                <a:spLocks noChangeArrowheads="1"/>
              </p:cNvSpPr>
              <p:nvPr/>
            </p:nvSpPr>
            <p:spPr bwMode="auto">
              <a:xfrm flipH="1">
                <a:off x="4550" y="2051"/>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3" name="Oval 71"/>
              <p:cNvSpPr>
                <a:spLocks noChangeArrowheads="1"/>
              </p:cNvSpPr>
              <p:nvPr/>
            </p:nvSpPr>
            <p:spPr bwMode="auto">
              <a:xfrm flipH="1">
                <a:off x="4696" y="1662"/>
                <a:ext cx="97" cy="97"/>
              </a:xfrm>
              <a:prstGeom prst="ellipse">
                <a:avLst/>
              </a:prstGeom>
              <a:solidFill>
                <a:srgbClr val="FF3300"/>
              </a:solidFill>
              <a:ln w="9525">
                <a:solidFill>
                  <a:schemeClr val="bg1"/>
                </a:solidFill>
                <a:round/>
                <a:headEnd/>
                <a:tailEnd/>
              </a:ln>
            </p:spPr>
            <p:txBody>
              <a:bodyPr wrap="none" anchor="ctr"/>
              <a:lstStyle/>
              <a:p>
                <a:endParaRPr lang="en-US"/>
              </a:p>
            </p:txBody>
          </p:sp>
        </p:grpSp>
        <p:sp>
          <p:nvSpPr>
            <p:cNvPr id="7410" name="AutoShape 72"/>
            <p:cNvSpPr>
              <a:spLocks noChangeArrowheads="1"/>
            </p:cNvSpPr>
            <p:nvPr/>
          </p:nvSpPr>
          <p:spPr bwMode="auto">
            <a:xfrm>
              <a:off x="3411" y="1635"/>
              <a:ext cx="629" cy="311"/>
            </a:xfrm>
            <a:prstGeom prst="rightArrow">
              <a:avLst>
                <a:gd name="adj1" fmla="val 50000"/>
                <a:gd name="adj2" fmla="val 50563"/>
              </a:avLst>
            </a:prstGeom>
            <a:gradFill rotWithShape="1">
              <a:gsLst>
                <a:gs pos="0">
                  <a:srgbClr val="FF9933"/>
                </a:gs>
                <a:gs pos="100000">
                  <a:srgbClr val="FF3300"/>
                </a:gs>
              </a:gsLst>
              <a:lin ang="0" scaled="1"/>
            </a:gradFill>
            <a:ln w="9525">
              <a:noFill/>
              <a:miter lim="800000"/>
              <a:headEnd/>
              <a:tailEnd/>
            </a:ln>
          </p:spPr>
          <p:txBody>
            <a:bodyPr wrap="none" anchor="ctr"/>
            <a:lstStyle/>
            <a:p>
              <a:endParaRPr lang="en-US"/>
            </a:p>
          </p:txBody>
        </p:sp>
        <p:sp>
          <p:nvSpPr>
            <p:cNvPr id="7411" name="Text Box 73"/>
            <p:cNvSpPr txBox="1">
              <a:spLocks noChangeArrowheads="1"/>
            </p:cNvSpPr>
            <p:nvPr/>
          </p:nvSpPr>
          <p:spPr bwMode="auto">
            <a:xfrm>
              <a:off x="3186" y="1207"/>
              <a:ext cx="977" cy="442"/>
            </a:xfrm>
            <a:prstGeom prst="rect">
              <a:avLst/>
            </a:prstGeom>
            <a:noFill/>
            <a:ln w="9525">
              <a:noFill/>
              <a:miter lim="800000"/>
              <a:headEnd/>
              <a:tailEnd/>
            </a:ln>
          </p:spPr>
          <p:txBody>
            <a:bodyPr wrap="none">
              <a:spAutoFit/>
            </a:bodyPr>
            <a:lstStyle/>
            <a:p>
              <a:r>
                <a:rPr lang="en-US" sz="2000">
                  <a:solidFill>
                    <a:schemeClr val="bg1"/>
                  </a:solidFill>
                </a:rPr>
                <a:t>data</a:t>
              </a:r>
            </a:p>
            <a:p>
              <a:r>
                <a:rPr lang="en-US" sz="2000">
                  <a:solidFill>
                    <a:schemeClr val="bg1"/>
                  </a:solidFill>
                </a:rPr>
                <a:t>organization</a:t>
              </a:r>
            </a:p>
          </p:txBody>
        </p:sp>
      </p:grpSp>
      <p:grpSp>
        <p:nvGrpSpPr>
          <p:cNvPr id="5" name="Group 74"/>
          <p:cNvGrpSpPr>
            <a:grpSpLocks/>
          </p:cNvGrpSpPr>
          <p:nvPr/>
        </p:nvGrpSpPr>
        <p:grpSpPr bwMode="auto">
          <a:xfrm>
            <a:off x="6992938" y="3044825"/>
            <a:ext cx="2149475" cy="1670050"/>
            <a:chOff x="4405" y="1918"/>
            <a:chExt cx="1354" cy="1052"/>
          </a:xfrm>
        </p:grpSpPr>
        <p:grpSp>
          <p:nvGrpSpPr>
            <p:cNvPr id="6" name="Group 75"/>
            <p:cNvGrpSpPr>
              <a:grpSpLocks/>
            </p:cNvGrpSpPr>
            <p:nvPr/>
          </p:nvGrpSpPr>
          <p:grpSpPr bwMode="auto">
            <a:xfrm>
              <a:off x="4405" y="2498"/>
              <a:ext cx="746" cy="472"/>
              <a:chOff x="4136" y="2679"/>
              <a:chExt cx="1191" cy="943"/>
            </a:xfrm>
          </p:grpSpPr>
          <p:sp>
            <p:nvSpPr>
              <p:cNvPr id="7395" name="AutoShape 76"/>
              <p:cNvSpPr>
                <a:spLocks noChangeArrowheads="1"/>
              </p:cNvSpPr>
              <p:nvPr/>
            </p:nvSpPr>
            <p:spPr bwMode="auto">
              <a:xfrm>
                <a:off x="4226" y="2955"/>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6" name="AutoShape 77"/>
              <p:cNvSpPr>
                <a:spLocks noChangeArrowheads="1"/>
              </p:cNvSpPr>
              <p:nvPr/>
            </p:nvSpPr>
            <p:spPr bwMode="auto">
              <a:xfrm>
                <a:off x="4307" y="3456"/>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7" name="AutoShape 78"/>
              <p:cNvSpPr>
                <a:spLocks noChangeArrowheads="1"/>
              </p:cNvSpPr>
              <p:nvPr/>
            </p:nvSpPr>
            <p:spPr bwMode="auto">
              <a:xfrm>
                <a:off x="4436" y="3201"/>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8" name="AutoShape 79"/>
              <p:cNvSpPr>
                <a:spLocks noChangeArrowheads="1"/>
              </p:cNvSpPr>
              <p:nvPr/>
            </p:nvSpPr>
            <p:spPr bwMode="auto">
              <a:xfrm>
                <a:off x="4711" y="3456"/>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9" name="AutoShape 80"/>
              <p:cNvSpPr>
                <a:spLocks noChangeArrowheads="1"/>
              </p:cNvSpPr>
              <p:nvPr/>
            </p:nvSpPr>
            <p:spPr bwMode="auto">
              <a:xfrm>
                <a:off x="4889" y="3201"/>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400" name="AutoShape 81"/>
              <p:cNvSpPr>
                <a:spLocks noChangeArrowheads="1"/>
              </p:cNvSpPr>
              <p:nvPr/>
            </p:nvSpPr>
            <p:spPr bwMode="auto">
              <a:xfrm>
                <a:off x="4645" y="3021"/>
                <a:ext cx="162" cy="96"/>
              </a:xfrm>
              <a:prstGeom prst="roundRect">
                <a:avLst>
                  <a:gd name="adj" fmla="val 50000"/>
                </a:avLst>
              </a:prstGeom>
              <a:solidFill>
                <a:schemeClr val="hlink"/>
              </a:solidFill>
              <a:ln w="9525">
                <a:noFill/>
                <a:round/>
                <a:headEnd/>
                <a:tailEnd/>
              </a:ln>
            </p:spPr>
            <p:txBody>
              <a:bodyPr wrap="none" anchor="ctr"/>
              <a:lstStyle/>
              <a:p>
                <a:endParaRPr lang="en-US"/>
              </a:p>
            </p:txBody>
          </p:sp>
          <p:cxnSp>
            <p:nvCxnSpPr>
              <p:cNvPr id="7401" name="AutoShape 82"/>
              <p:cNvCxnSpPr>
                <a:cxnSpLocks noChangeShapeType="1"/>
                <a:stCxn id="7395" idx="2"/>
                <a:endCxn id="7397" idx="0"/>
              </p:cNvCxnSpPr>
              <p:nvPr/>
            </p:nvCxnSpPr>
            <p:spPr bwMode="auto">
              <a:xfrm>
                <a:off x="4307" y="3051"/>
                <a:ext cx="210" cy="150"/>
              </a:xfrm>
              <a:prstGeom prst="straightConnector1">
                <a:avLst/>
              </a:prstGeom>
              <a:noFill/>
              <a:ln w="9525">
                <a:solidFill>
                  <a:schemeClr val="bg1"/>
                </a:solidFill>
                <a:round/>
                <a:headEnd/>
                <a:tailEnd/>
              </a:ln>
            </p:spPr>
          </p:cxnSp>
          <p:cxnSp>
            <p:nvCxnSpPr>
              <p:cNvPr id="7402" name="AutoShape 83"/>
              <p:cNvCxnSpPr>
                <a:cxnSpLocks noChangeShapeType="1"/>
                <a:stCxn id="7400" idx="2"/>
                <a:endCxn id="7397" idx="0"/>
              </p:cNvCxnSpPr>
              <p:nvPr/>
            </p:nvCxnSpPr>
            <p:spPr bwMode="auto">
              <a:xfrm flipH="1">
                <a:off x="4517" y="3117"/>
                <a:ext cx="209" cy="84"/>
              </a:xfrm>
              <a:prstGeom prst="straightConnector1">
                <a:avLst/>
              </a:prstGeom>
              <a:noFill/>
              <a:ln w="9525">
                <a:solidFill>
                  <a:schemeClr val="bg1"/>
                </a:solidFill>
                <a:round/>
                <a:headEnd/>
                <a:tailEnd/>
              </a:ln>
            </p:spPr>
          </p:cxnSp>
          <p:cxnSp>
            <p:nvCxnSpPr>
              <p:cNvPr id="7403" name="AutoShape 84"/>
              <p:cNvCxnSpPr>
                <a:cxnSpLocks noChangeShapeType="1"/>
                <a:stCxn id="7398" idx="0"/>
                <a:endCxn id="7397" idx="2"/>
              </p:cNvCxnSpPr>
              <p:nvPr/>
            </p:nvCxnSpPr>
            <p:spPr bwMode="auto">
              <a:xfrm flipH="1" flipV="1">
                <a:off x="4517" y="3297"/>
                <a:ext cx="275" cy="159"/>
              </a:xfrm>
              <a:prstGeom prst="straightConnector1">
                <a:avLst/>
              </a:prstGeom>
              <a:noFill/>
              <a:ln w="9525">
                <a:solidFill>
                  <a:schemeClr val="bg1"/>
                </a:solidFill>
                <a:round/>
                <a:headEnd/>
                <a:tailEnd/>
              </a:ln>
            </p:spPr>
          </p:cxnSp>
          <p:cxnSp>
            <p:nvCxnSpPr>
              <p:cNvPr id="7404" name="AutoShape 85"/>
              <p:cNvCxnSpPr>
                <a:cxnSpLocks noChangeShapeType="1"/>
                <a:stCxn id="7396" idx="0"/>
                <a:endCxn id="7395" idx="2"/>
              </p:cNvCxnSpPr>
              <p:nvPr/>
            </p:nvCxnSpPr>
            <p:spPr bwMode="auto">
              <a:xfrm flipH="1" flipV="1">
                <a:off x="4307" y="3051"/>
                <a:ext cx="81" cy="405"/>
              </a:xfrm>
              <a:prstGeom prst="straightConnector1">
                <a:avLst/>
              </a:prstGeom>
              <a:noFill/>
              <a:ln w="9525">
                <a:solidFill>
                  <a:schemeClr val="bg1"/>
                </a:solidFill>
                <a:round/>
                <a:headEnd/>
                <a:tailEnd/>
              </a:ln>
            </p:spPr>
          </p:cxnSp>
          <p:cxnSp>
            <p:nvCxnSpPr>
              <p:cNvPr id="7405" name="AutoShape 86"/>
              <p:cNvCxnSpPr>
                <a:cxnSpLocks noChangeShapeType="1"/>
                <a:stCxn id="7398" idx="0"/>
                <a:endCxn id="7400" idx="2"/>
              </p:cNvCxnSpPr>
              <p:nvPr/>
            </p:nvCxnSpPr>
            <p:spPr bwMode="auto">
              <a:xfrm flipH="1" flipV="1">
                <a:off x="4726" y="3117"/>
                <a:ext cx="66" cy="339"/>
              </a:xfrm>
              <a:prstGeom prst="straightConnector1">
                <a:avLst/>
              </a:prstGeom>
              <a:noFill/>
              <a:ln w="9525">
                <a:solidFill>
                  <a:schemeClr val="bg1"/>
                </a:solidFill>
                <a:round/>
                <a:headEnd/>
                <a:tailEnd/>
              </a:ln>
            </p:spPr>
          </p:cxnSp>
          <p:cxnSp>
            <p:nvCxnSpPr>
              <p:cNvPr id="7406" name="AutoShape 87"/>
              <p:cNvCxnSpPr>
                <a:cxnSpLocks noChangeShapeType="1"/>
                <a:stCxn id="7399" idx="0"/>
                <a:endCxn id="7400" idx="3"/>
              </p:cNvCxnSpPr>
              <p:nvPr/>
            </p:nvCxnSpPr>
            <p:spPr bwMode="auto">
              <a:xfrm flipH="1" flipV="1">
                <a:off x="4807" y="3069"/>
                <a:ext cx="163" cy="132"/>
              </a:xfrm>
              <a:prstGeom prst="straightConnector1">
                <a:avLst/>
              </a:prstGeom>
              <a:noFill/>
              <a:ln w="9525">
                <a:solidFill>
                  <a:schemeClr val="bg1"/>
                </a:solidFill>
                <a:round/>
                <a:headEnd/>
                <a:tailEnd/>
              </a:ln>
            </p:spPr>
          </p:cxnSp>
          <p:sp>
            <p:nvSpPr>
              <p:cNvPr id="7407" name="AutoShape 88"/>
              <p:cNvSpPr>
                <a:spLocks noChangeArrowheads="1"/>
              </p:cNvSpPr>
              <p:nvPr/>
            </p:nvSpPr>
            <p:spPr bwMode="auto">
              <a:xfrm>
                <a:off x="4136" y="2679"/>
                <a:ext cx="1191" cy="943"/>
              </a:xfrm>
              <a:prstGeom prst="cube">
                <a:avLst>
                  <a:gd name="adj" fmla="val 25000"/>
                </a:avLst>
              </a:prstGeom>
              <a:noFill/>
              <a:ln w="9525">
                <a:solidFill>
                  <a:schemeClr val="bg1"/>
                </a:solidFill>
                <a:miter lim="800000"/>
                <a:headEnd/>
                <a:tailEnd/>
              </a:ln>
            </p:spPr>
            <p:txBody>
              <a:bodyPr wrap="none" anchor="ctr"/>
              <a:lstStyle/>
              <a:p>
                <a:endParaRPr lang="en-US"/>
              </a:p>
            </p:txBody>
          </p:sp>
        </p:grpSp>
        <p:sp>
          <p:nvSpPr>
            <p:cNvPr id="7393" name="AutoShape 89"/>
            <p:cNvSpPr>
              <a:spLocks noChangeArrowheads="1"/>
            </p:cNvSpPr>
            <p:nvPr/>
          </p:nvSpPr>
          <p:spPr bwMode="auto">
            <a:xfrm rot="5400000">
              <a:off x="4499" y="2087"/>
              <a:ext cx="455" cy="311"/>
            </a:xfrm>
            <a:prstGeom prst="rightArrow">
              <a:avLst>
                <a:gd name="adj1" fmla="val 50000"/>
                <a:gd name="adj2" fmla="val 36576"/>
              </a:avLst>
            </a:prstGeom>
            <a:gradFill rotWithShape="1">
              <a:gsLst>
                <a:gs pos="0">
                  <a:srgbClr val="FF3300"/>
                </a:gs>
                <a:gs pos="100000">
                  <a:schemeClr val="hlink"/>
                </a:gs>
              </a:gsLst>
              <a:lin ang="0" scaled="1"/>
            </a:gradFill>
            <a:ln w="9525">
              <a:noFill/>
              <a:miter lim="800000"/>
              <a:headEnd/>
              <a:tailEnd/>
            </a:ln>
          </p:spPr>
          <p:txBody>
            <a:bodyPr wrap="none" anchor="ctr"/>
            <a:lstStyle/>
            <a:p>
              <a:endParaRPr lang="en-US"/>
            </a:p>
          </p:txBody>
        </p:sp>
        <p:sp>
          <p:nvSpPr>
            <p:cNvPr id="7394" name="Text Box 90"/>
            <p:cNvSpPr txBox="1">
              <a:spLocks noChangeArrowheads="1"/>
            </p:cNvSpPr>
            <p:nvPr/>
          </p:nvSpPr>
          <p:spPr bwMode="auto">
            <a:xfrm>
              <a:off x="4770" y="1918"/>
              <a:ext cx="989" cy="442"/>
            </a:xfrm>
            <a:prstGeom prst="rect">
              <a:avLst/>
            </a:prstGeom>
            <a:noFill/>
            <a:ln w="9525">
              <a:noFill/>
              <a:miter lim="800000"/>
              <a:headEnd/>
              <a:tailEnd/>
            </a:ln>
          </p:spPr>
          <p:txBody>
            <a:bodyPr>
              <a:spAutoFit/>
            </a:bodyPr>
            <a:lstStyle/>
            <a:p>
              <a:r>
                <a:rPr lang="en-US" sz="2000">
                  <a:solidFill>
                    <a:schemeClr val="bg1"/>
                  </a:solidFill>
                </a:rPr>
                <a:t>model development</a:t>
              </a:r>
            </a:p>
          </p:txBody>
        </p:sp>
      </p:grpSp>
      <p:grpSp>
        <p:nvGrpSpPr>
          <p:cNvPr id="7" name="Group 91"/>
          <p:cNvGrpSpPr>
            <a:grpSpLocks/>
          </p:cNvGrpSpPr>
          <p:nvPr/>
        </p:nvGrpSpPr>
        <p:grpSpPr bwMode="auto">
          <a:xfrm>
            <a:off x="6661150" y="4738688"/>
            <a:ext cx="2482850" cy="2098675"/>
            <a:chOff x="4196" y="2985"/>
            <a:chExt cx="1564" cy="1322"/>
          </a:xfrm>
        </p:grpSpPr>
        <p:grpSp>
          <p:nvGrpSpPr>
            <p:cNvPr id="8" name="Group 92"/>
            <p:cNvGrpSpPr>
              <a:grpSpLocks/>
            </p:cNvGrpSpPr>
            <p:nvPr/>
          </p:nvGrpSpPr>
          <p:grpSpPr bwMode="auto">
            <a:xfrm>
              <a:off x="4739" y="3600"/>
              <a:ext cx="464" cy="406"/>
              <a:chOff x="2745" y="3092"/>
              <a:chExt cx="464" cy="406"/>
            </a:xfrm>
          </p:grpSpPr>
          <p:sp>
            <p:nvSpPr>
              <p:cNvPr id="7367" name="AutoShape 93"/>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68" name="AutoShape 94"/>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69" name="AutoShape 95"/>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0" name="AutoShape 96"/>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1" name="AutoShape 97"/>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2" name="AutoShape 98"/>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3" name="AutoShape 99"/>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74" name="AutoShape 100"/>
              <p:cNvCxnSpPr>
                <a:cxnSpLocks noChangeShapeType="1"/>
                <a:stCxn id="7368" idx="2"/>
                <a:endCxn id="7370" idx="0"/>
              </p:cNvCxnSpPr>
              <p:nvPr/>
            </p:nvCxnSpPr>
            <p:spPr bwMode="auto">
              <a:xfrm>
                <a:off x="2838" y="3214"/>
                <a:ext cx="75" cy="23"/>
              </a:xfrm>
              <a:prstGeom prst="straightConnector1">
                <a:avLst/>
              </a:prstGeom>
              <a:noFill/>
              <a:ln w="9525">
                <a:solidFill>
                  <a:schemeClr val="bg1"/>
                </a:solidFill>
                <a:round/>
                <a:headEnd/>
                <a:tailEnd/>
              </a:ln>
            </p:spPr>
          </p:cxnSp>
          <p:cxnSp>
            <p:nvCxnSpPr>
              <p:cNvPr id="7375" name="AutoShape 101"/>
              <p:cNvCxnSpPr>
                <a:cxnSpLocks noChangeShapeType="1"/>
                <a:stCxn id="7373" idx="2"/>
                <a:endCxn id="737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76" name="AutoShape 102"/>
              <p:cNvCxnSpPr>
                <a:cxnSpLocks noChangeShapeType="1"/>
                <a:stCxn id="7371" idx="0"/>
                <a:endCxn id="737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77" name="AutoShape 103"/>
              <p:cNvCxnSpPr>
                <a:cxnSpLocks noChangeShapeType="1"/>
                <a:stCxn id="7369" idx="0"/>
                <a:endCxn id="736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78" name="AutoShape 104"/>
              <p:cNvCxnSpPr>
                <a:cxnSpLocks noChangeShapeType="1"/>
                <a:stCxn id="7371" idx="0"/>
                <a:endCxn id="737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79" name="AutoShape 105"/>
              <p:cNvCxnSpPr>
                <a:cxnSpLocks noChangeShapeType="1"/>
                <a:stCxn id="7372" idx="0"/>
                <a:endCxn id="7373" idx="3"/>
              </p:cNvCxnSpPr>
              <p:nvPr/>
            </p:nvCxnSpPr>
            <p:spPr bwMode="auto">
              <a:xfrm flipV="1">
                <a:off x="3058" y="3180"/>
                <a:ext cx="0" cy="115"/>
              </a:xfrm>
              <a:prstGeom prst="straightConnector1">
                <a:avLst/>
              </a:prstGeom>
              <a:noFill/>
              <a:ln w="9525">
                <a:solidFill>
                  <a:schemeClr val="bg1"/>
                </a:solidFill>
                <a:round/>
                <a:headEnd/>
                <a:tailEnd/>
              </a:ln>
            </p:spPr>
          </p:cxnSp>
          <p:sp>
            <p:nvSpPr>
              <p:cNvPr id="7380" name="AutoShape 106"/>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1" name="AutoShape 107"/>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2" name="AutoShape 108"/>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3" name="AutoShape 109"/>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4" name="AutoShape 110"/>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5" name="AutoShape 111"/>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86" name="AutoShape 112"/>
              <p:cNvCxnSpPr>
                <a:cxnSpLocks noChangeShapeType="1"/>
                <a:stCxn id="7380" idx="2"/>
                <a:endCxn id="738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87" name="AutoShape 113"/>
              <p:cNvCxnSpPr>
                <a:cxnSpLocks noChangeShapeType="1"/>
                <a:stCxn id="7385" idx="2"/>
                <a:endCxn id="738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88" name="AutoShape 114"/>
              <p:cNvCxnSpPr>
                <a:cxnSpLocks noChangeShapeType="1"/>
                <a:stCxn id="7383" idx="0"/>
                <a:endCxn id="738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89" name="AutoShape 115"/>
              <p:cNvCxnSpPr>
                <a:cxnSpLocks noChangeShapeType="1"/>
                <a:stCxn id="7381" idx="0"/>
                <a:endCxn id="738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90" name="AutoShape 116"/>
              <p:cNvCxnSpPr>
                <a:cxnSpLocks noChangeShapeType="1"/>
                <a:stCxn id="7383" idx="0"/>
                <a:endCxn id="738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91" name="AutoShape 117"/>
              <p:cNvCxnSpPr>
                <a:cxnSpLocks noChangeShapeType="1"/>
                <a:stCxn id="7384" idx="0"/>
                <a:endCxn id="738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9" name="Group 118"/>
            <p:cNvGrpSpPr>
              <a:grpSpLocks/>
            </p:cNvGrpSpPr>
            <p:nvPr/>
          </p:nvGrpSpPr>
          <p:grpSpPr bwMode="auto">
            <a:xfrm>
              <a:off x="4410" y="3522"/>
              <a:ext cx="464" cy="406"/>
              <a:chOff x="2745" y="3092"/>
              <a:chExt cx="464" cy="406"/>
            </a:xfrm>
          </p:grpSpPr>
          <p:sp>
            <p:nvSpPr>
              <p:cNvPr id="7342" name="AutoShape 119"/>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43" name="AutoShape 120"/>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4" name="AutoShape 121"/>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5" name="AutoShape 122"/>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6" name="AutoShape 123"/>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7" name="AutoShape 124"/>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8" name="AutoShape 125"/>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49" name="AutoShape 126"/>
              <p:cNvCxnSpPr>
                <a:cxnSpLocks noChangeShapeType="1"/>
                <a:stCxn id="7343" idx="2"/>
                <a:endCxn id="7345" idx="0"/>
              </p:cNvCxnSpPr>
              <p:nvPr/>
            </p:nvCxnSpPr>
            <p:spPr bwMode="auto">
              <a:xfrm>
                <a:off x="2838" y="3214"/>
                <a:ext cx="75" cy="23"/>
              </a:xfrm>
              <a:prstGeom prst="straightConnector1">
                <a:avLst/>
              </a:prstGeom>
              <a:noFill/>
              <a:ln w="9525">
                <a:solidFill>
                  <a:schemeClr val="bg1"/>
                </a:solidFill>
                <a:round/>
                <a:headEnd/>
                <a:tailEnd/>
              </a:ln>
            </p:spPr>
          </p:cxnSp>
          <p:cxnSp>
            <p:nvCxnSpPr>
              <p:cNvPr id="7350" name="AutoShape 127"/>
              <p:cNvCxnSpPr>
                <a:cxnSpLocks noChangeShapeType="1"/>
                <a:stCxn id="7348" idx="2"/>
                <a:endCxn id="734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51" name="AutoShape 128"/>
              <p:cNvCxnSpPr>
                <a:cxnSpLocks noChangeShapeType="1"/>
                <a:stCxn id="7346" idx="0"/>
                <a:endCxn id="734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52" name="AutoShape 129"/>
              <p:cNvCxnSpPr>
                <a:cxnSpLocks noChangeShapeType="1"/>
                <a:stCxn id="7344" idx="0"/>
                <a:endCxn id="734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53" name="AutoShape 130"/>
              <p:cNvCxnSpPr>
                <a:cxnSpLocks noChangeShapeType="1"/>
                <a:stCxn id="7346" idx="0"/>
                <a:endCxn id="734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54" name="AutoShape 131"/>
              <p:cNvCxnSpPr>
                <a:cxnSpLocks noChangeShapeType="1"/>
                <a:stCxn id="7347" idx="0"/>
                <a:endCxn id="7348" idx="3"/>
              </p:cNvCxnSpPr>
              <p:nvPr/>
            </p:nvCxnSpPr>
            <p:spPr bwMode="auto">
              <a:xfrm flipV="1">
                <a:off x="3058" y="3180"/>
                <a:ext cx="0" cy="115"/>
              </a:xfrm>
              <a:prstGeom prst="straightConnector1">
                <a:avLst/>
              </a:prstGeom>
              <a:noFill/>
              <a:ln w="9525">
                <a:solidFill>
                  <a:schemeClr val="bg1"/>
                </a:solidFill>
                <a:round/>
                <a:headEnd/>
                <a:tailEnd/>
              </a:ln>
            </p:spPr>
          </p:cxnSp>
          <p:sp>
            <p:nvSpPr>
              <p:cNvPr id="7355" name="AutoShape 132"/>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6" name="AutoShape 133"/>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7" name="AutoShape 134"/>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8" name="AutoShape 135"/>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9" name="AutoShape 136"/>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60" name="AutoShape 137"/>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61" name="AutoShape 138"/>
              <p:cNvCxnSpPr>
                <a:cxnSpLocks noChangeShapeType="1"/>
                <a:stCxn id="7355" idx="2"/>
                <a:endCxn id="735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62" name="AutoShape 139"/>
              <p:cNvCxnSpPr>
                <a:cxnSpLocks noChangeShapeType="1"/>
                <a:stCxn id="7360" idx="2"/>
                <a:endCxn id="735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63" name="AutoShape 140"/>
              <p:cNvCxnSpPr>
                <a:cxnSpLocks noChangeShapeType="1"/>
                <a:stCxn id="7358" idx="0"/>
                <a:endCxn id="735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64" name="AutoShape 141"/>
              <p:cNvCxnSpPr>
                <a:cxnSpLocks noChangeShapeType="1"/>
                <a:stCxn id="7356" idx="0"/>
                <a:endCxn id="735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65" name="AutoShape 142"/>
              <p:cNvCxnSpPr>
                <a:cxnSpLocks noChangeShapeType="1"/>
                <a:stCxn id="7358" idx="0"/>
                <a:endCxn id="736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66" name="AutoShape 143"/>
              <p:cNvCxnSpPr>
                <a:cxnSpLocks noChangeShapeType="1"/>
                <a:stCxn id="7359" idx="0"/>
                <a:endCxn id="736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0" name="Group 144"/>
            <p:cNvGrpSpPr>
              <a:grpSpLocks/>
            </p:cNvGrpSpPr>
            <p:nvPr/>
          </p:nvGrpSpPr>
          <p:grpSpPr bwMode="auto">
            <a:xfrm>
              <a:off x="4507" y="3619"/>
              <a:ext cx="464" cy="387"/>
              <a:chOff x="2745" y="3092"/>
              <a:chExt cx="464" cy="406"/>
            </a:xfrm>
          </p:grpSpPr>
          <p:sp>
            <p:nvSpPr>
              <p:cNvPr id="7317" name="AutoShape 145"/>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18" name="AutoShape 146"/>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19" name="AutoShape 147"/>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0" name="AutoShape 148"/>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1" name="AutoShape 149"/>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2" name="AutoShape 150"/>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3" name="AutoShape 151"/>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24" name="AutoShape 152"/>
              <p:cNvCxnSpPr>
                <a:cxnSpLocks noChangeShapeType="1"/>
                <a:stCxn id="7318" idx="2"/>
                <a:endCxn id="7320" idx="0"/>
              </p:cNvCxnSpPr>
              <p:nvPr/>
            </p:nvCxnSpPr>
            <p:spPr bwMode="auto">
              <a:xfrm>
                <a:off x="2838" y="3214"/>
                <a:ext cx="75" cy="23"/>
              </a:xfrm>
              <a:prstGeom prst="straightConnector1">
                <a:avLst/>
              </a:prstGeom>
              <a:noFill/>
              <a:ln w="9525">
                <a:solidFill>
                  <a:schemeClr val="bg1"/>
                </a:solidFill>
                <a:round/>
                <a:headEnd/>
                <a:tailEnd/>
              </a:ln>
            </p:spPr>
          </p:cxnSp>
          <p:cxnSp>
            <p:nvCxnSpPr>
              <p:cNvPr id="7325" name="AutoShape 153"/>
              <p:cNvCxnSpPr>
                <a:cxnSpLocks noChangeShapeType="1"/>
                <a:stCxn id="7323" idx="2"/>
                <a:endCxn id="732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26" name="AutoShape 154"/>
              <p:cNvCxnSpPr>
                <a:cxnSpLocks noChangeShapeType="1"/>
                <a:stCxn id="7321" idx="0"/>
                <a:endCxn id="732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27" name="AutoShape 155"/>
              <p:cNvCxnSpPr>
                <a:cxnSpLocks noChangeShapeType="1"/>
                <a:stCxn id="7319" idx="0"/>
                <a:endCxn id="731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28" name="AutoShape 156"/>
              <p:cNvCxnSpPr>
                <a:cxnSpLocks noChangeShapeType="1"/>
                <a:stCxn id="7321" idx="0"/>
                <a:endCxn id="732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29" name="AutoShape 157"/>
              <p:cNvCxnSpPr>
                <a:cxnSpLocks noChangeShapeType="1"/>
                <a:stCxn id="7322" idx="0"/>
                <a:endCxn id="7323" idx="3"/>
              </p:cNvCxnSpPr>
              <p:nvPr/>
            </p:nvCxnSpPr>
            <p:spPr bwMode="auto">
              <a:xfrm flipV="1">
                <a:off x="3058" y="3180"/>
                <a:ext cx="0" cy="115"/>
              </a:xfrm>
              <a:prstGeom prst="straightConnector1">
                <a:avLst/>
              </a:prstGeom>
              <a:noFill/>
              <a:ln w="9525">
                <a:solidFill>
                  <a:schemeClr val="bg1"/>
                </a:solidFill>
                <a:round/>
                <a:headEnd/>
                <a:tailEnd/>
              </a:ln>
            </p:spPr>
          </p:cxnSp>
          <p:sp>
            <p:nvSpPr>
              <p:cNvPr id="7330" name="AutoShape 158"/>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1" name="AutoShape 159"/>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2" name="AutoShape 160"/>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3" name="AutoShape 161"/>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4" name="AutoShape 162"/>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5" name="AutoShape 163"/>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36" name="AutoShape 164"/>
              <p:cNvCxnSpPr>
                <a:cxnSpLocks noChangeShapeType="1"/>
                <a:stCxn id="7330" idx="2"/>
                <a:endCxn id="733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37" name="AutoShape 165"/>
              <p:cNvCxnSpPr>
                <a:cxnSpLocks noChangeShapeType="1"/>
                <a:stCxn id="7335" idx="2"/>
                <a:endCxn id="733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38" name="AutoShape 166"/>
              <p:cNvCxnSpPr>
                <a:cxnSpLocks noChangeShapeType="1"/>
                <a:stCxn id="7333" idx="0"/>
                <a:endCxn id="733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39" name="AutoShape 167"/>
              <p:cNvCxnSpPr>
                <a:cxnSpLocks noChangeShapeType="1"/>
                <a:stCxn id="7331" idx="0"/>
                <a:endCxn id="733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40" name="AutoShape 168"/>
              <p:cNvCxnSpPr>
                <a:cxnSpLocks noChangeShapeType="1"/>
                <a:stCxn id="7333" idx="0"/>
                <a:endCxn id="733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41" name="AutoShape 169"/>
              <p:cNvCxnSpPr>
                <a:cxnSpLocks noChangeShapeType="1"/>
                <a:stCxn id="7334" idx="0"/>
                <a:endCxn id="733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1" name="Group 170"/>
            <p:cNvGrpSpPr>
              <a:grpSpLocks/>
            </p:cNvGrpSpPr>
            <p:nvPr/>
          </p:nvGrpSpPr>
          <p:grpSpPr bwMode="auto">
            <a:xfrm>
              <a:off x="4196" y="3750"/>
              <a:ext cx="464" cy="406"/>
              <a:chOff x="2745" y="3092"/>
              <a:chExt cx="464" cy="406"/>
            </a:xfrm>
          </p:grpSpPr>
          <p:sp>
            <p:nvSpPr>
              <p:cNvPr id="7292" name="AutoShape 171"/>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93" name="AutoShape 172"/>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4" name="AutoShape 173"/>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5" name="AutoShape 174"/>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6" name="AutoShape 175"/>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7" name="AutoShape 176"/>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8" name="AutoShape 177"/>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99" name="AutoShape 178"/>
              <p:cNvCxnSpPr>
                <a:cxnSpLocks noChangeShapeType="1"/>
                <a:stCxn id="7293" idx="2"/>
                <a:endCxn id="7295" idx="0"/>
              </p:cNvCxnSpPr>
              <p:nvPr/>
            </p:nvCxnSpPr>
            <p:spPr bwMode="auto">
              <a:xfrm>
                <a:off x="2838" y="3214"/>
                <a:ext cx="75" cy="23"/>
              </a:xfrm>
              <a:prstGeom prst="straightConnector1">
                <a:avLst/>
              </a:prstGeom>
              <a:noFill/>
              <a:ln w="9525">
                <a:solidFill>
                  <a:schemeClr val="bg1"/>
                </a:solidFill>
                <a:round/>
                <a:headEnd/>
                <a:tailEnd/>
              </a:ln>
            </p:spPr>
          </p:cxnSp>
          <p:cxnSp>
            <p:nvCxnSpPr>
              <p:cNvPr id="7300" name="AutoShape 179"/>
              <p:cNvCxnSpPr>
                <a:cxnSpLocks noChangeShapeType="1"/>
                <a:stCxn id="7298" idx="2"/>
                <a:endCxn id="729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01" name="AutoShape 180"/>
              <p:cNvCxnSpPr>
                <a:cxnSpLocks noChangeShapeType="1"/>
                <a:stCxn id="7296" idx="0"/>
                <a:endCxn id="729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02" name="AutoShape 181"/>
              <p:cNvCxnSpPr>
                <a:cxnSpLocks noChangeShapeType="1"/>
                <a:stCxn id="7294" idx="0"/>
                <a:endCxn id="729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03" name="AutoShape 182"/>
              <p:cNvCxnSpPr>
                <a:cxnSpLocks noChangeShapeType="1"/>
                <a:stCxn id="7296" idx="0"/>
                <a:endCxn id="729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04" name="AutoShape 183"/>
              <p:cNvCxnSpPr>
                <a:cxnSpLocks noChangeShapeType="1"/>
                <a:stCxn id="7297" idx="0"/>
                <a:endCxn id="7298" idx="3"/>
              </p:cNvCxnSpPr>
              <p:nvPr/>
            </p:nvCxnSpPr>
            <p:spPr bwMode="auto">
              <a:xfrm flipV="1">
                <a:off x="3058" y="3180"/>
                <a:ext cx="0" cy="115"/>
              </a:xfrm>
              <a:prstGeom prst="straightConnector1">
                <a:avLst/>
              </a:prstGeom>
              <a:noFill/>
              <a:ln w="9525">
                <a:solidFill>
                  <a:schemeClr val="bg1"/>
                </a:solidFill>
                <a:round/>
                <a:headEnd/>
                <a:tailEnd/>
              </a:ln>
            </p:spPr>
          </p:cxnSp>
          <p:sp>
            <p:nvSpPr>
              <p:cNvPr id="7305" name="AutoShape 184"/>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6" name="AutoShape 185"/>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7" name="AutoShape 186"/>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8" name="AutoShape 187"/>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9" name="AutoShape 188"/>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10" name="AutoShape 189"/>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11" name="AutoShape 190"/>
              <p:cNvCxnSpPr>
                <a:cxnSpLocks noChangeShapeType="1"/>
                <a:stCxn id="7305" idx="2"/>
                <a:endCxn id="730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12" name="AutoShape 191"/>
              <p:cNvCxnSpPr>
                <a:cxnSpLocks noChangeShapeType="1"/>
                <a:stCxn id="7310" idx="2"/>
                <a:endCxn id="730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13" name="AutoShape 192"/>
              <p:cNvCxnSpPr>
                <a:cxnSpLocks noChangeShapeType="1"/>
                <a:stCxn id="7308" idx="0"/>
                <a:endCxn id="730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14" name="AutoShape 193"/>
              <p:cNvCxnSpPr>
                <a:cxnSpLocks noChangeShapeType="1"/>
                <a:stCxn id="7306" idx="0"/>
                <a:endCxn id="730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15" name="AutoShape 194"/>
              <p:cNvCxnSpPr>
                <a:cxnSpLocks noChangeShapeType="1"/>
                <a:stCxn id="7308" idx="0"/>
                <a:endCxn id="731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16" name="AutoShape 195"/>
              <p:cNvCxnSpPr>
                <a:cxnSpLocks noChangeShapeType="1"/>
                <a:stCxn id="7309" idx="0"/>
                <a:endCxn id="731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2" name="Group 196"/>
            <p:cNvGrpSpPr>
              <a:grpSpLocks/>
            </p:cNvGrpSpPr>
            <p:nvPr/>
          </p:nvGrpSpPr>
          <p:grpSpPr bwMode="auto">
            <a:xfrm>
              <a:off x="4464" y="3563"/>
              <a:ext cx="464" cy="406"/>
              <a:chOff x="2745" y="3092"/>
              <a:chExt cx="464" cy="406"/>
            </a:xfrm>
          </p:grpSpPr>
          <p:sp>
            <p:nvSpPr>
              <p:cNvPr id="7267" name="AutoShape 197"/>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68" name="AutoShape 198"/>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69" name="AutoShape 199"/>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0" name="AutoShape 200"/>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1" name="AutoShape 201"/>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2" name="AutoShape 202"/>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3" name="AutoShape 203"/>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74" name="AutoShape 204"/>
              <p:cNvCxnSpPr>
                <a:cxnSpLocks noChangeShapeType="1"/>
                <a:stCxn id="7268" idx="2"/>
                <a:endCxn id="7270" idx="0"/>
              </p:cNvCxnSpPr>
              <p:nvPr/>
            </p:nvCxnSpPr>
            <p:spPr bwMode="auto">
              <a:xfrm>
                <a:off x="2838" y="3214"/>
                <a:ext cx="75" cy="23"/>
              </a:xfrm>
              <a:prstGeom prst="straightConnector1">
                <a:avLst/>
              </a:prstGeom>
              <a:noFill/>
              <a:ln w="9525">
                <a:solidFill>
                  <a:schemeClr val="bg1"/>
                </a:solidFill>
                <a:round/>
                <a:headEnd/>
                <a:tailEnd/>
              </a:ln>
            </p:spPr>
          </p:cxnSp>
          <p:cxnSp>
            <p:nvCxnSpPr>
              <p:cNvPr id="7275" name="AutoShape 205"/>
              <p:cNvCxnSpPr>
                <a:cxnSpLocks noChangeShapeType="1"/>
                <a:stCxn id="7273" idx="2"/>
                <a:endCxn id="727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76" name="AutoShape 206"/>
              <p:cNvCxnSpPr>
                <a:cxnSpLocks noChangeShapeType="1"/>
                <a:stCxn id="7271" idx="0"/>
                <a:endCxn id="727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77" name="AutoShape 207"/>
              <p:cNvCxnSpPr>
                <a:cxnSpLocks noChangeShapeType="1"/>
                <a:stCxn id="7269" idx="0"/>
                <a:endCxn id="726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78" name="AutoShape 208"/>
              <p:cNvCxnSpPr>
                <a:cxnSpLocks noChangeShapeType="1"/>
                <a:stCxn id="7271" idx="0"/>
                <a:endCxn id="727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79" name="AutoShape 209"/>
              <p:cNvCxnSpPr>
                <a:cxnSpLocks noChangeShapeType="1"/>
                <a:stCxn id="7272" idx="0"/>
                <a:endCxn id="7273" idx="3"/>
              </p:cNvCxnSpPr>
              <p:nvPr/>
            </p:nvCxnSpPr>
            <p:spPr bwMode="auto">
              <a:xfrm flipV="1">
                <a:off x="3058" y="3180"/>
                <a:ext cx="0" cy="115"/>
              </a:xfrm>
              <a:prstGeom prst="straightConnector1">
                <a:avLst/>
              </a:prstGeom>
              <a:noFill/>
              <a:ln w="9525">
                <a:solidFill>
                  <a:schemeClr val="bg1"/>
                </a:solidFill>
                <a:round/>
                <a:headEnd/>
                <a:tailEnd/>
              </a:ln>
            </p:spPr>
          </p:cxnSp>
          <p:sp>
            <p:nvSpPr>
              <p:cNvPr id="7280" name="AutoShape 210"/>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1" name="AutoShape 211"/>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2" name="AutoShape 212"/>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3" name="AutoShape 213"/>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4" name="AutoShape 214"/>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5" name="AutoShape 215"/>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86" name="AutoShape 216"/>
              <p:cNvCxnSpPr>
                <a:cxnSpLocks noChangeShapeType="1"/>
                <a:stCxn id="7280" idx="2"/>
                <a:endCxn id="728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87" name="AutoShape 217"/>
              <p:cNvCxnSpPr>
                <a:cxnSpLocks noChangeShapeType="1"/>
                <a:stCxn id="7285" idx="2"/>
                <a:endCxn id="728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88" name="AutoShape 218"/>
              <p:cNvCxnSpPr>
                <a:cxnSpLocks noChangeShapeType="1"/>
                <a:stCxn id="7283" idx="0"/>
                <a:endCxn id="728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89" name="AutoShape 219"/>
              <p:cNvCxnSpPr>
                <a:cxnSpLocks noChangeShapeType="1"/>
                <a:stCxn id="7281" idx="0"/>
                <a:endCxn id="728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90" name="AutoShape 220"/>
              <p:cNvCxnSpPr>
                <a:cxnSpLocks noChangeShapeType="1"/>
                <a:stCxn id="7283" idx="0"/>
                <a:endCxn id="728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91" name="AutoShape 221"/>
              <p:cNvCxnSpPr>
                <a:cxnSpLocks noChangeShapeType="1"/>
                <a:stCxn id="7284" idx="0"/>
                <a:endCxn id="728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3" name="Group 222"/>
            <p:cNvGrpSpPr>
              <a:grpSpLocks/>
            </p:cNvGrpSpPr>
            <p:nvPr/>
          </p:nvGrpSpPr>
          <p:grpSpPr bwMode="auto">
            <a:xfrm>
              <a:off x="4761" y="3768"/>
              <a:ext cx="464" cy="406"/>
              <a:chOff x="2745" y="3092"/>
              <a:chExt cx="464" cy="406"/>
            </a:xfrm>
          </p:grpSpPr>
          <p:sp>
            <p:nvSpPr>
              <p:cNvPr id="7242" name="AutoShape 223"/>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43" name="AutoShape 224"/>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4" name="AutoShape 225"/>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5" name="AutoShape 226"/>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6" name="AutoShape 227"/>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7" name="AutoShape 228"/>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8" name="AutoShape 229"/>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49" name="AutoShape 230"/>
              <p:cNvCxnSpPr>
                <a:cxnSpLocks noChangeShapeType="1"/>
                <a:stCxn id="7243" idx="2"/>
                <a:endCxn id="7245" idx="0"/>
              </p:cNvCxnSpPr>
              <p:nvPr/>
            </p:nvCxnSpPr>
            <p:spPr bwMode="auto">
              <a:xfrm>
                <a:off x="2838" y="3214"/>
                <a:ext cx="75" cy="23"/>
              </a:xfrm>
              <a:prstGeom prst="straightConnector1">
                <a:avLst/>
              </a:prstGeom>
              <a:noFill/>
              <a:ln w="9525">
                <a:solidFill>
                  <a:schemeClr val="bg1"/>
                </a:solidFill>
                <a:round/>
                <a:headEnd/>
                <a:tailEnd/>
              </a:ln>
            </p:spPr>
          </p:cxnSp>
          <p:cxnSp>
            <p:nvCxnSpPr>
              <p:cNvPr id="7250" name="AutoShape 231"/>
              <p:cNvCxnSpPr>
                <a:cxnSpLocks noChangeShapeType="1"/>
                <a:stCxn id="7248" idx="2"/>
                <a:endCxn id="724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51" name="AutoShape 232"/>
              <p:cNvCxnSpPr>
                <a:cxnSpLocks noChangeShapeType="1"/>
                <a:stCxn id="7246" idx="0"/>
                <a:endCxn id="724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52" name="AutoShape 233"/>
              <p:cNvCxnSpPr>
                <a:cxnSpLocks noChangeShapeType="1"/>
                <a:stCxn id="7244" idx="0"/>
                <a:endCxn id="724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53" name="AutoShape 234"/>
              <p:cNvCxnSpPr>
                <a:cxnSpLocks noChangeShapeType="1"/>
                <a:stCxn id="7246" idx="0"/>
                <a:endCxn id="724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54" name="AutoShape 235"/>
              <p:cNvCxnSpPr>
                <a:cxnSpLocks noChangeShapeType="1"/>
                <a:stCxn id="7247" idx="0"/>
                <a:endCxn id="7248" idx="3"/>
              </p:cNvCxnSpPr>
              <p:nvPr/>
            </p:nvCxnSpPr>
            <p:spPr bwMode="auto">
              <a:xfrm flipV="1">
                <a:off x="3058" y="3180"/>
                <a:ext cx="0" cy="115"/>
              </a:xfrm>
              <a:prstGeom prst="straightConnector1">
                <a:avLst/>
              </a:prstGeom>
              <a:noFill/>
              <a:ln w="9525">
                <a:solidFill>
                  <a:schemeClr val="bg1"/>
                </a:solidFill>
                <a:round/>
                <a:headEnd/>
                <a:tailEnd/>
              </a:ln>
            </p:spPr>
          </p:cxnSp>
          <p:sp>
            <p:nvSpPr>
              <p:cNvPr id="7255" name="AutoShape 236"/>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6" name="AutoShape 237"/>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7" name="AutoShape 238"/>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8" name="AutoShape 239"/>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9" name="AutoShape 240"/>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60" name="AutoShape 241"/>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61" name="AutoShape 242"/>
              <p:cNvCxnSpPr>
                <a:cxnSpLocks noChangeShapeType="1"/>
                <a:stCxn id="7255" idx="2"/>
                <a:endCxn id="725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62" name="AutoShape 243"/>
              <p:cNvCxnSpPr>
                <a:cxnSpLocks noChangeShapeType="1"/>
                <a:stCxn id="7260" idx="2"/>
                <a:endCxn id="725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63" name="AutoShape 244"/>
              <p:cNvCxnSpPr>
                <a:cxnSpLocks noChangeShapeType="1"/>
                <a:stCxn id="7258" idx="0"/>
                <a:endCxn id="725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64" name="AutoShape 245"/>
              <p:cNvCxnSpPr>
                <a:cxnSpLocks noChangeShapeType="1"/>
                <a:stCxn id="7256" idx="0"/>
                <a:endCxn id="725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65" name="AutoShape 246"/>
              <p:cNvCxnSpPr>
                <a:cxnSpLocks noChangeShapeType="1"/>
                <a:stCxn id="7258" idx="0"/>
                <a:endCxn id="726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66" name="AutoShape 247"/>
              <p:cNvCxnSpPr>
                <a:cxnSpLocks noChangeShapeType="1"/>
                <a:stCxn id="7259" idx="0"/>
                <a:endCxn id="726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4" name="Group 248"/>
            <p:cNvGrpSpPr>
              <a:grpSpLocks/>
            </p:cNvGrpSpPr>
            <p:nvPr/>
          </p:nvGrpSpPr>
          <p:grpSpPr bwMode="auto">
            <a:xfrm>
              <a:off x="4475" y="3901"/>
              <a:ext cx="464" cy="406"/>
              <a:chOff x="2745" y="3092"/>
              <a:chExt cx="464" cy="406"/>
            </a:xfrm>
          </p:grpSpPr>
          <p:sp>
            <p:nvSpPr>
              <p:cNvPr id="7217" name="AutoShape 249"/>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18" name="AutoShape 250"/>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19" name="AutoShape 251"/>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0" name="AutoShape 252"/>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1" name="AutoShape 253"/>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2" name="AutoShape 254"/>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3" name="AutoShape 255"/>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24" name="AutoShape 256"/>
              <p:cNvCxnSpPr>
                <a:cxnSpLocks noChangeShapeType="1"/>
                <a:stCxn id="7218" idx="2"/>
                <a:endCxn id="7220" idx="0"/>
              </p:cNvCxnSpPr>
              <p:nvPr/>
            </p:nvCxnSpPr>
            <p:spPr bwMode="auto">
              <a:xfrm>
                <a:off x="2838" y="3214"/>
                <a:ext cx="75" cy="23"/>
              </a:xfrm>
              <a:prstGeom prst="straightConnector1">
                <a:avLst/>
              </a:prstGeom>
              <a:noFill/>
              <a:ln w="9525">
                <a:solidFill>
                  <a:schemeClr val="bg1"/>
                </a:solidFill>
                <a:round/>
                <a:headEnd/>
                <a:tailEnd/>
              </a:ln>
            </p:spPr>
          </p:cxnSp>
          <p:cxnSp>
            <p:nvCxnSpPr>
              <p:cNvPr id="7225" name="AutoShape 257"/>
              <p:cNvCxnSpPr>
                <a:cxnSpLocks noChangeShapeType="1"/>
                <a:stCxn id="7223" idx="2"/>
                <a:endCxn id="722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26" name="AutoShape 258"/>
              <p:cNvCxnSpPr>
                <a:cxnSpLocks noChangeShapeType="1"/>
                <a:stCxn id="7221" idx="0"/>
                <a:endCxn id="722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27" name="AutoShape 259"/>
              <p:cNvCxnSpPr>
                <a:cxnSpLocks noChangeShapeType="1"/>
                <a:stCxn id="7219" idx="0"/>
                <a:endCxn id="721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28" name="AutoShape 260"/>
              <p:cNvCxnSpPr>
                <a:cxnSpLocks noChangeShapeType="1"/>
                <a:stCxn id="7221" idx="0"/>
                <a:endCxn id="722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29" name="AutoShape 261"/>
              <p:cNvCxnSpPr>
                <a:cxnSpLocks noChangeShapeType="1"/>
                <a:stCxn id="7222" idx="0"/>
                <a:endCxn id="7223" idx="3"/>
              </p:cNvCxnSpPr>
              <p:nvPr/>
            </p:nvCxnSpPr>
            <p:spPr bwMode="auto">
              <a:xfrm flipV="1">
                <a:off x="3058" y="3180"/>
                <a:ext cx="0" cy="115"/>
              </a:xfrm>
              <a:prstGeom prst="straightConnector1">
                <a:avLst/>
              </a:prstGeom>
              <a:noFill/>
              <a:ln w="9525">
                <a:solidFill>
                  <a:schemeClr val="bg1"/>
                </a:solidFill>
                <a:round/>
                <a:headEnd/>
                <a:tailEnd/>
              </a:ln>
            </p:spPr>
          </p:cxnSp>
          <p:sp>
            <p:nvSpPr>
              <p:cNvPr id="7230" name="AutoShape 262"/>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1" name="AutoShape 263"/>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2" name="AutoShape 264"/>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3" name="AutoShape 265"/>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4" name="AutoShape 266"/>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5" name="AutoShape 267"/>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36" name="AutoShape 268"/>
              <p:cNvCxnSpPr>
                <a:cxnSpLocks noChangeShapeType="1"/>
                <a:stCxn id="7230" idx="2"/>
                <a:endCxn id="723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37" name="AutoShape 269"/>
              <p:cNvCxnSpPr>
                <a:cxnSpLocks noChangeShapeType="1"/>
                <a:stCxn id="7235" idx="2"/>
                <a:endCxn id="723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38" name="AutoShape 270"/>
              <p:cNvCxnSpPr>
                <a:cxnSpLocks noChangeShapeType="1"/>
                <a:stCxn id="7233" idx="0"/>
                <a:endCxn id="723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39" name="AutoShape 271"/>
              <p:cNvCxnSpPr>
                <a:cxnSpLocks noChangeShapeType="1"/>
                <a:stCxn id="7231" idx="0"/>
                <a:endCxn id="723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40" name="AutoShape 272"/>
              <p:cNvCxnSpPr>
                <a:cxnSpLocks noChangeShapeType="1"/>
                <a:stCxn id="7233" idx="0"/>
                <a:endCxn id="723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41" name="AutoShape 273"/>
              <p:cNvCxnSpPr>
                <a:cxnSpLocks noChangeShapeType="1"/>
                <a:stCxn id="7234" idx="0"/>
                <a:endCxn id="7235" idx="3"/>
              </p:cNvCxnSpPr>
              <p:nvPr/>
            </p:nvCxnSpPr>
            <p:spPr bwMode="auto">
              <a:xfrm flipV="1">
                <a:off x="3128" y="3235"/>
                <a:ext cx="0" cy="103"/>
              </a:xfrm>
              <a:prstGeom prst="straightConnector1">
                <a:avLst/>
              </a:prstGeom>
              <a:noFill/>
              <a:ln w="9525">
                <a:solidFill>
                  <a:schemeClr val="bg1"/>
                </a:solidFill>
                <a:round/>
                <a:headEnd/>
                <a:tailEnd/>
              </a:ln>
            </p:spPr>
          </p:cxnSp>
        </p:grpSp>
        <p:sp>
          <p:nvSpPr>
            <p:cNvPr id="7213" name="AutoShape 274"/>
            <p:cNvSpPr>
              <a:spLocks noChangeArrowheads="1"/>
            </p:cNvSpPr>
            <p:nvPr/>
          </p:nvSpPr>
          <p:spPr bwMode="auto">
            <a:xfrm rot="5400000">
              <a:off x="4872" y="3086"/>
              <a:ext cx="462" cy="311"/>
            </a:xfrm>
            <a:prstGeom prst="rightArrow">
              <a:avLst>
                <a:gd name="adj1" fmla="val 50000"/>
                <a:gd name="adj2" fmla="val 37138"/>
              </a:avLst>
            </a:prstGeom>
            <a:gradFill rotWithShape="1">
              <a:gsLst>
                <a:gs pos="0">
                  <a:schemeClr val="hlink"/>
                </a:gs>
                <a:gs pos="100000">
                  <a:srgbClr val="FFFF99"/>
                </a:gs>
              </a:gsLst>
              <a:lin ang="0" scaled="1"/>
            </a:gradFill>
            <a:ln w="9525">
              <a:noFill/>
              <a:miter lim="800000"/>
              <a:headEnd/>
              <a:tailEnd/>
            </a:ln>
          </p:spPr>
          <p:txBody>
            <a:bodyPr wrap="none" anchor="ctr"/>
            <a:lstStyle/>
            <a:p>
              <a:r>
                <a:rPr lang="en-US" sz="2000"/>
                <a:t>use</a:t>
              </a:r>
            </a:p>
          </p:txBody>
        </p:sp>
        <p:sp>
          <p:nvSpPr>
            <p:cNvPr id="7214" name="AutoShape 275"/>
            <p:cNvSpPr>
              <a:spLocks noChangeArrowheads="1"/>
            </p:cNvSpPr>
            <p:nvPr/>
          </p:nvSpPr>
          <p:spPr bwMode="auto">
            <a:xfrm rot="-5400000">
              <a:off x="4258" y="3060"/>
              <a:ext cx="462" cy="311"/>
            </a:xfrm>
            <a:prstGeom prst="rightArrow">
              <a:avLst>
                <a:gd name="adj1" fmla="val 50000"/>
                <a:gd name="adj2" fmla="val 37138"/>
              </a:avLst>
            </a:prstGeom>
            <a:gradFill rotWithShape="1">
              <a:gsLst>
                <a:gs pos="0">
                  <a:srgbClr val="FFFF99"/>
                </a:gs>
                <a:gs pos="100000">
                  <a:schemeClr val="hlink"/>
                </a:gs>
              </a:gsLst>
              <a:lin ang="0" scaled="1"/>
            </a:gradFill>
            <a:ln w="9525">
              <a:noFill/>
              <a:miter lim="800000"/>
              <a:headEnd/>
              <a:tailEnd/>
            </a:ln>
          </p:spPr>
          <p:txBody>
            <a:bodyPr rot="10800000" wrap="none" anchor="ctr"/>
            <a:lstStyle/>
            <a:p>
              <a:r>
                <a:rPr lang="en-US" sz="2000"/>
                <a:t>add</a:t>
              </a:r>
            </a:p>
          </p:txBody>
        </p:sp>
        <p:sp>
          <p:nvSpPr>
            <p:cNvPr id="7215" name="Text Box 276"/>
            <p:cNvSpPr txBox="1">
              <a:spLocks noChangeArrowheads="1"/>
            </p:cNvSpPr>
            <p:nvPr/>
          </p:nvSpPr>
          <p:spPr bwMode="auto">
            <a:xfrm>
              <a:off x="5156" y="3413"/>
              <a:ext cx="604" cy="404"/>
            </a:xfrm>
            <a:prstGeom prst="rect">
              <a:avLst/>
            </a:prstGeom>
            <a:noFill/>
            <a:ln w="9525">
              <a:noFill/>
              <a:miter lim="800000"/>
              <a:headEnd/>
              <a:tailEnd/>
            </a:ln>
          </p:spPr>
          <p:txBody>
            <a:bodyPr wrap="none">
              <a:spAutoFit/>
            </a:bodyPr>
            <a:lstStyle/>
            <a:p>
              <a:r>
                <a:rPr lang="en-US" sz="1800">
                  <a:solidFill>
                    <a:srgbClr val="FFFF99"/>
                  </a:solidFill>
                </a:rPr>
                <a:t>Generic</a:t>
              </a:r>
            </a:p>
            <a:p>
              <a:r>
                <a:rPr lang="en-US" sz="1800">
                  <a:solidFill>
                    <a:srgbClr val="FFFF99"/>
                  </a:solidFill>
                </a:rPr>
                <a:t>beliefs</a:t>
              </a:r>
            </a:p>
          </p:txBody>
        </p:sp>
        <p:sp>
          <p:nvSpPr>
            <p:cNvPr id="7216" name="AutoShape 277"/>
            <p:cNvSpPr>
              <a:spLocks noChangeArrowheads="1"/>
            </p:cNvSpPr>
            <p:nvPr/>
          </p:nvSpPr>
          <p:spPr bwMode="auto">
            <a:xfrm rot="-5400000">
              <a:off x="4560" y="3070"/>
              <a:ext cx="481" cy="311"/>
            </a:xfrm>
            <a:prstGeom prst="leftRightArrow">
              <a:avLst>
                <a:gd name="adj1" fmla="val 49843"/>
                <a:gd name="adj2" fmla="val 35895"/>
              </a:avLst>
            </a:prstGeom>
            <a:gradFill rotWithShape="1">
              <a:gsLst>
                <a:gs pos="0">
                  <a:srgbClr val="FFFF99"/>
                </a:gs>
                <a:gs pos="100000">
                  <a:schemeClr val="hlink"/>
                </a:gs>
              </a:gsLst>
              <a:lin ang="0" scaled="1"/>
            </a:gradFill>
            <a:ln w="9525">
              <a:noFill/>
              <a:miter lim="800000"/>
              <a:headEnd/>
              <a:tailEnd/>
            </a:ln>
          </p:spPr>
          <p:txBody>
            <a:bodyPr rot="10800000" wrap="none" anchor="ctr"/>
            <a:lstStyle/>
            <a:p>
              <a:r>
                <a:rPr lang="en-US" sz="2000"/>
                <a:t>verify</a:t>
              </a:r>
            </a:p>
          </p:txBody>
        </p:sp>
      </p:grpSp>
      <p:sp>
        <p:nvSpPr>
          <p:cNvPr id="7205" name="AutoShape 280"/>
          <p:cNvSpPr>
            <a:spLocks noChangeArrowheads="1"/>
          </p:cNvSpPr>
          <p:nvPr/>
        </p:nvSpPr>
        <p:spPr bwMode="auto">
          <a:xfrm rot="10800000">
            <a:off x="3849688" y="4165600"/>
            <a:ext cx="2187575" cy="493713"/>
          </a:xfrm>
          <a:prstGeom prst="rightArrow">
            <a:avLst>
              <a:gd name="adj1" fmla="val 46630"/>
              <a:gd name="adj2" fmla="val 57245"/>
            </a:avLst>
          </a:prstGeom>
          <a:gradFill rotWithShape="1">
            <a:gsLst>
              <a:gs pos="0">
                <a:schemeClr val="hlink"/>
              </a:gs>
              <a:gs pos="100000">
                <a:srgbClr val="000066"/>
              </a:gs>
            </a:gsLst>
            <a:lin ang="0" scaled="1"/>
          </a:gradFill>
          <a:ln w="9525">
            <a:noFill/>
            <a:miter lim="800000"/>
            <a:headEnd/>
            <a:tailEnd/>
          </a:ln>
        </p:spPr>
        <p:txBody>
          <a:bodyPr wrap="none" anchor="ctr"/>
          <a:lstStyle/>
          <a:p>
            <a:endParaRPr lang="en-US"/>
          </a:p>
        </p:txBody>
      </p:sp>
      <p:grpSp>
        <p:nvGrpSpPr>
          <p:cNvPr id="16" name="Group 281"/>
          <p:cNvGrpSpPr>
            <a:grpSpLocks/>
          </p:cNvGrpSpPr>
          <p:nvPr/>
        </p:nvGrpSpPr>
        <p:grpSpPr bwMode="auto">
          <a:xfrm>
            <a:off x="2913063" y="5713413"/>
            <a:ext cx="3189287" cy="792162"/>
            <a:chOff x="1835" y="3599"/>
            <a:chExt cx="2309" cy="499"/>
          </a:xfrm>
        </p:grpSpPr>
        <p:sp>
          <p:nvSpPr>
            <p:cNvPr id="7202" name="AutoShape 282"/>
            <p:cNvSpPr>
              <a:spLocks noChangeArrowheads="1"/>
            </p:cNvSpPr>
            <p:nvPr/>
          </p:nvSpPr>
          <p:spPr bwMode="auto">
            <a:xfrm rot="10800000">
              <a:off x="1835" y="3599"/>
              <a:ext cx="2309" cy="311"/>
            </a:xfrm>
            <a:prstGeom prst="rightArrow">
              <a:avLst>
                <a:gd name="adj1" fmla="val 46630"/>
                <a:gd name="adj2" fmla="val 68951"/>
              </a:avLst>
            </a:prstGeom>
            <a:gradFill rotWithShape="1">
              <a:gsLst>
                <a:gs pos="0">
                  <a:srgbClr val="FFFF99"/>
                </a:gs>
                <a:gs pos="100000">
                  <a:schemeClr val="accent1"/>
                </a:gs>
              </a:gsLst>
              <a:lin ang="0" scaled="1"/>
            </a:gradFill>
            <a:ln w="9525">
              <a:noFill/>
              <a:miter lim="800000"/>
              <a:headEnd/>
              <a:tailEnd/>
            </a:ln>
          </p:spPr>
          <p:txBody>
            <a:bodyPr wrap="none" anchor="ctr"/>
            <a:lstStyle/>
            <a:p>
              <a:endParaRPr lang="en-US"/>
            </a:p>
          </p:txBody>
        </p:sp>
        <p:sp>
          <p:nvSpPr>
            <p:cNvPr id="7203" name="Text Box 283"/>
            <p:cNvSpPr txBox="1">
              <a:spLocks noChangeArrowheads="1"/>
            </p:cNvSpPr>
            <p:nvPr/>
          </p:nvSpPr>
          <p:spPr bwMode="auto">
            <a:xfrm>
              <a:off x="2682" y="3848"/>
              <a:ext cx="879" cy="250"/>
            </a:xfrm>
            <a:prstGeom prst="rect">
              <a:avLst/>
            </a:prstGeom>
            <a:noFill/>
            <a:ln w="9525">
              <a:noFill/>
              <a:miter lim="800000"/>
              <a:headEnd/>
              <a:tailEnd/>
            </a:ln>
          </p:spPr>
          <p:txBody>
            <a:bodyPr wrap="none">
              <a:spAutoFit/>
            </a:bodyPr>
            <a:lstStyle/>
            <a:p>
              <a:r>
                <a:rPr lang="en-US" sz="2000">
                  <a:solidFill>
                    <a:schemeClr val="bg1"/>
                  </a:solidFill>
                </a:rPr>
                <a:t>application</a:t>
              </a:r>
            </a:p>
          </p:txBody>
        </p:sp>
      </p:grpSp>
      <p:grpSp>
        <p:nvGrpSpPr>
          <p:cNvPr id="17" name="Group 284"/>
          <p:cNvGrpSpPr>
            <a:grpSpLocks/>
          </p:cNvGrpSpPr>
          <p:nvPr/>
        </p:nvGrpSpPr>
        <p:grpSpPr bwMode="auto">
          <a:xfrm>
            <a:off x="255588" y="3905250"/>
            <a:ext cx="2743200" cy="2743200"/>
            <a:chOff x="161" y="2460"/>
            <a:chExt cx="1728" cy="1728"/>
          </a:xfrm>
        </p:grpSpPr>
        <p:pic>
          <p:nvPicPr>
            <p:cNvPr id="7200" name="Picture 285" descr="globe"/>
            <p:cNvPicPr>
              <a:picLocks noChangeAspect="1" noChangeArrowheads="1"/>
            </p:cNvPicPr>
            <p:nvPr/>
          </p:nvPicPr>
          <p:blipFill>
            <a:blip r:embed="rId3" cstate="print"/>
            <a:srcRect/>
            <a:stretch>
              <a:fillRect/>
            </a:stretch>
          </p:blipFill>
          <p:spPr bwMode="auto">
            <a:xfrm>
              <a:off x="161" y="2460"/>
              <a:ext cx="1728" cy="1728"/>
            </a:xfrm>
            <a:prstGeom prst="rect">
              <a:avLst/>
            </a:prstGeom>
            <a:noFill/>
            <a:ln w="9525">
              <a:noFill/>
              <a:miter lim="800000"/>
              <a:headEnd/>
              <a:tailEnd/>
            </a:ln>
          </p:spPr>
        </p:pic>
        <p:sp>
          <p:nvSpPr>
            <p:cNvPr id="7201" name="Oval 286"/>
            <p:cNvSpPr>
              <a:spLocks noChangeArrowheads="1"/>
            </p:cNvSpPr>
            <p:nvPr/>
          </p:nvSpPr>
          <p:spPr bwMode="auto">
            <a:xfrm>
              <a:off x="257" y="2546"/>
              <a:ext cx="1524" cy="1524"/>
            </a:xfrm>
            <a:prstGeom prst="ellipse">
              <a:avLst/>
            </a:prstGeom>
            <a:solidFill>
              <a:srgbClr val="B2B2B2">
                <a:alpha val="50195"/>
              </a:srgbClr>
            </a:solidFill>
            <a:ln w="9525">
              <a:noFill/>
              <a:round/>
              <a:headEnd/>
              <a:tailEnd/>
            </a:ln>
          </p:spPr>
          <p:txBody>
            <a:bodyPr wrap="none" anchor="ctr"/>
            <a:lstStyle/>
            <a:p>
              <a:endParaRPr lang="en-US"/>
            </a:p>
          </p:txBody>
        </p:sp>
      </p:grpSp>
      <p:grpSp>
        <p:nvGrpSpPr>
          <p:cNvPr id="18" name="Group 287"/>
          <p:cNvGrpSpPr>
            <a:grpSpLocks/>
          </p:cNvGrpSpPr>
          <p:nvPr/>
        </p:nvGrpSpPr>
        <p:grpSpPr bwMode="auto">
          <a:xfrm>
            <a:off x="254000" y="3911600"/>
            <a:ext cx="2743200" cy="2743200"/>
            <a:chOff x="1332" y="1845"/>
            <a:chExt cx="1728" cy="1728"/>
          </a:xfrm>
        </p:grpSpPr>
        <p:pic>
          <p:nvPicPr>
            <p:cNvPr id="7198" name="Picture 288" descr="globe"/>
            <p:cNvPicPr>
              <a:picLocks noChangeAspect="1" noChangeArrowheads="1"/>
            </p:cNvPicPr>
            <p:nvPr/>
          </p:nvPicPr>
          <p:blipFill>
            <a:blip r:embed="rId3" cstate="print"/>
            <a:srcRect/>
            <a:stretch>
              <a:fillRect/>
            </a:stretch>
          </p:blipFill>
          <p:spPr bwMode="auto">
            <a:xfrm>
              <a:off x="1332" y="1845"/>
              <a:ext cx="1728" cy="1728"/>
            </a:xfrm>
            <a:prstGeom prst="rect">
              <a:avLst/>
            </a:prstGeom>
            <a:noFill/>
            <a:ln w="9525">
              <a:noFill/>
              <a:miter lim="800000"/>
              <a:headEnd/>
              <a:tailEnd/>
            </a:ln>
          </p:spPr>
        </p:pic>
        <p:sp>
          <p:nvSpPr>
            <p:cNvPr id="7199" name="Freeform 289"/>
            <p:cNvSpPr>
              <a:spLocks/>
            </p:cNvSpPr>
            <p:nvPr/>
          </p:nvSpPr>
          <p:spPr bwMode="auto">
            <a:xfrm>
              <a:off x="1428" y="1918"/>
              <a:ext cx="1475" cy="1579"/>
            </a:xfrm>
            <a:custGeom>
              <a:avLst/>
              <a:gdLst>
                <a:gd name="T0" fmla="*/ 1472 w 1475"/>
                <a:gd name="T1" fmla="*/ 494 h 1579"/>
                <a:gd name="T2" fmla="*/ 77 w 1475"/>
                <a:gd name="T3" fmla="*/ 1076 h 1579"/>
                <a:gd name="T4" fmla="*/ 60 w 1475"/>
                <a:gd name="T5" fmla="*/ 1032 h 1579"/>
                <a:gd name="T6" fmla="*/ 38 w 1475"/>
                <a:gd name="T7" fmla="*/ 939 h 1579"/>
                <a:gd name="T8" fmla="*/ 22 w 1475"/>
                <a:gd name="T9" fmla="*/ 890 h 1579"/>
                <a:gd name="T10" fmla="*/ 77 w 1475"/>
                <a:gd name="T11" fmla="*/ 467 h 1579"/>
                <a:gd name="T12" fmla="*/ 115 w 1475"/>
                <a:gd name="T13" fmla="*/ 407 h 1579"/>
                <a:gd name="T14" fmla="*/ 142 w 1475"/>
                <a:gd name="T15" fmla="*/ 357 h 1579"/>
                <a:gd name="T16" fmla="*/ 170 w 1475"/>
                <a:gd name="T17" fmla="*/ 324 h 1579"/>
                <a:gd name="T18" fmla="*/ 208 w 1475"/>
                <a:gd name="T19" fmla="*/ 253 h 1579"/>
                <a:gd name="T20" fmla="*/ 258 w 1475"/>
                <a:gd name="T21" fmla="*/ 220 h 1579"/>
                <a:gd name="T22" fmla="*/ 324 w 1475"/>
                <a:gd name="T23" fmla="*/ 165 h 1579"/>
                <a:gd name="T24" fmla="*/ 367 w 1475"/>
                <a:gd name="T25" fmla="*/ 122 h 1579"/>
                <a:gd name="T26" fmla="*/ 499 w 1475"/>
                <a:gd name="T27" fmla="*/ 56 h 1579"/>
                <a:gd name="T28" fmla="*/ 548 w 1475"/>
                <a:gd name="T29" fmla="*/ 34 h 1579"/>
                <a:gd name="T30" fmla="*/ 1097 w 1475"/>
                <a:gd name="T31" fmla="*/ 61 h 1579"/>
                <a:gd name="T32" fmla="*/ 1163 w 1475"/>
                <a:gd name="T33" fmla="*/ 116 h 1579"/>
                <a:gd name="T34" fmla="*/ 1174 w 1475"/>
                <a:gd name="T35" fmla="*/ 132 h 1579"/>
                <a:gd name="T36" fmla="*/ 1256 w 1475"/>
                <a:gd name="T37" fmla="*/ 165 h 1579"/>
                <a:gd name="T38" fmla="*/ 1322 w 1475"/>
                <a:gd name="T39" fmla="*/ 215 h 1579"/>
                <a:gd name="T40" fmla="*/ 1366 w 1475"/>
                <a:gd name="T41" fmla="*/ 259 h 1579"/>
                <a:gd name="T42" fmla="*/ 1410 w 1475"/>
                <a:gd name="T43" fmla="*/ 368 h 1579"/>
                <a:gd name="T44" fmla="*/ 1448 w 1475"/>
                <a:gd name="T45" fmla="*/ 445 h 1579"/>
                <a:gd name="T46" fmla="*/ 1454 w 1475"/>
                <a:gd name="T47" fmla="*/ 500 h 1579"/>
                <a:gd name="T48" fmla="*/ 1470 w 1475"/>
                <a:gd name="T49" fmla="*/ 511 h 1579"/>
                <a:gd name="T50" fmla="*/ 1472 w 1475"/>
                <a:gd name="T51" fmla="*/ 494 h 157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75"/>
                <a:gd name="T79" fmla="*/ 0 h 1579"/>
                <a:gd name="T80" fmla="*/ 1475 w 1475"/>
                <a:gd name="T81" fmla="*/ 1579 h 157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75" h="1579">
                  <a:moveTo>
                    <a:pt x="1472" y="494"/>
                  </a:moveTo>
                  <a:cubicBezTo>
                    <a:pt x="1009" y="694"/>
                    <a:pt x="57" y="1579"/>
                    <a:pt x="77" y="1076"/>
                  </a:cubicBezTo>
                  <a:cubicBezTo>
                    <a:pt x="78" y="1055"/>
                    <a:pt x="70" y="1047"/>
                    <a:pt x="60" y="1032"/>
                  </a:cubicBezTo>
                  <a:cubicBezTo>
                    <a:pt x="50" y="1000"/>
                    <a:pt x="58" y="967"/>
                    <a:pt x="38" y="939"/>
                  </a:cubicBezTo>
                  <a:cubicBezTo>
                    <a:pt x="33" y="922"/>
                    <a:pt x="27" y="906"/>
                    <a:pt x="22" y="890"/>
                  </a:cubicBezTo>
                  <a:cubicBezTo>
                    <a:pt x="25" y="759"/>
                    <a:pt x="0" y="587"/>
                    <a:pt x="77" y="467"/>
                  </a:cubicBezTo>
                  <a:cubicBezTo>
                    <a:pt x="85" y="440"/>
                    <a:pt x="91" y="423"/>
                    <a:pt x="115" y="407"/>
                  </a:cubicBezTo>
                  <a:cubicBezTo>
                    <a:pt x="125" y="391"/>
                    <a:pt x="130" y="371"/>
                    <a:pt x="142" y="357"/>
                  </a:cubicBezTo>
                  <a:cubicBezTo>
                    <a:pt x="183" y="307"/>
                    <a:pt x="138" y="373"/>
                    <a:pt x="170" y="324"/>
                  </a:cubicBezTo>
                  <a:cubicBezTo>
                    <a:pt x="176" y="297"/>
                    <a:pt x="187" y="272"/>
                    <a:pt x="208" y="253"/>
                  </a:cubicBezTo>
                  <a:cubicBezTo>
                    <a:pt x="223" y="240"/>
                    <a:pt x="244" y="234"/>
                    <a:pt x="258" y="220"/>
                  </a:cubicBezTo>
                  <a:cubicBezTo>
                    <a:pt x="300" y="178"/>
                    <a:pt x="278" y="196"/>
                    <a:pt x="324" y="165"/>
                  </a:cubicBezTo>
                  <a:cubicBezTo>
                    <a:pt x="343" y="153"/>
                    <a:pt x="348" y="134"/>
                    <a:pt x="367" y="122"/>
                  </a:cubicBezTo>
                  <a:cubicBezTo>
                    <a:pt x="393" y="81"/>
                    <a:pt x="455" y="71"/>
                    <a:pt x="499" y="56"/>
                  </a:cubicBezTo>
                  <a:cubicBezTo>
                    <a:pt x="517" y="50"/>
                    <a:pt x="530" y="40"/>
                    <a:pt x="548" y="34"/>
                  </a:cubicBezTo>
                  <a:cubicBezTo>
                    <a:pt x="892" y="38"/>
                    <a:pt x="902" y="0"/>
                    <a:pt x="1097" y="61"/>
                  </a:cubicBezTo>
                  <a:cubicBezTo>
                    <a:pt x="1123" y="78"/>
                    <a:pt x="1143" y="93"/>
                    <a:pt x="1163" y="116"/>
                  </a:cubicBezTo>
                  <a:cubicBezTo>
                    <a:pt x="1167" y="121"/>
                    <a:pt x="1169" y="128"/>
                    <a:pt x="1174" y="132"/>
                  </a:cubicBezTo>
                  <a:cubicBezTo>
                    <a:pt x="1195" y="149"/>
                    <a:pt x="1230" y="157"/>
                    <a:pt x="1256" y="165"/>
                  </a:cubicBezTo>
                  <a:cubicBezTo>
                    <a:pt x="1281" y="181"/>
                    <a:pt x="1294" y="205"/>
                    <a:pt x="1322" y="215"/>
                  </a:cubicBezTo>
                  <a:cubicBezTo>
                    <a:pt x="1335" y="234"/>
                    <a:pt x="1347" y="247"/>
                    <a:pt x="1366" y="259"/>
                  </a:cubicBezTo>
                  <a:cubicBezTo>
                    <a:pt x="1389" y="292"/>
                    <a:pt x="1387" y="335"/>
                    <a:pt x="1410" y="368"/>
                  </a:cubicBezTo>
                  <a:cubicBezTo>
                    <a:pt x="1415" y="398"/>
                    <a:pt x="1422" y="427"/>
                    <a:pt x="1448" y="445"/>
                  </a:cubicBezTo>
                  <a:cubicBezTo>
                    <a:pt x="1450" y="463"/>
                    <a:pt x="1448" y="483"/>
                    <a:pt x="1454" y="500"/>
                  </a:cubicBezTo>
                  <a:cubicBezTo>
                    <a:pt x="1456" y="506"/>
                    <a:pt x="1464" y="513"/>
                    <a:pt x="1470" y="511"/>
                  </a:cubicBezTo>
                  <a:cubicBezTo>
                    <a:pt x="1475" y="509"/>
                    <a:pt x="1471" y="500"/>
                    <a:pt x="1472" y="494"/>
                  </a:cubicBezTo>
                  <a:close/>
                </a:path>
              </a:pathLst>
            </a:custGeom>
            <a:solidFill>
              <a:srgbClr val="B2B2B2">
                <a:alpha val="50195"/>
              </a:srgbClr>
            </a:solidFill>
            <a:ln w="9525" cap="flat" cmpd="sng">
              <a:noFill/>
              <a:prstDash val="solid"/>
              <a:round/>
              <a:headEnd/>
              <a:tailEnd/>
            </a:ln>
          </p:spPr>
          <p:txBody>
            <a:bodyPr anchor="ctr"/>
            <a:lstStyle/>
            <a:p>
              <a:endParaRPr lang="en-US"/>
            </a:p>
          </p:txBody>
        </p:sp>
      </p:grpSp>
      <p:sp>
        <p:nvSpPr>
          <p:cNvPr id="1056034" name="AutoShape 290"/>
          <p:cNvSpPr>
            <a:spLocks noChangeArrowheads="1"/>
          </p:cNvSpPr>
          <p:nvPr/>
        </p:nvSpPr>
        <p:spPr bwMode="auto">
          <a:xfrm rot="-2434525">
            <a:off x="1944688" y="3862388"/>
            <a:ext cx="1322387" cy="606425"/>
          </a:xfrm>
          <a:prstGeom prst="rightArrow">
            <a:avLst>
              <a:gd name="adj1" fmla="val 50000"/>
              <a:gd name="adj2" fmla="val 54516"/>
            </a:avLst>
          </a:prstGeom>
          <a:gradFill rotWithShape="1">
            <a:gsLst>
              <a:gs pos="0">
                <a:schemeClr val="accent1"/>
              </a:gs>
              <a:gs pos="100000">
                <a:srgbClr val="FF9933"/>
              </a:gs>
            </a:gsLst>
            <a:lin ang="0" scaled="1"/>
          </a:gradFill>
          <a:ln w="9525">
            <a:noFill/>
            <a:miter lim="800000"/>
            <a:headEnd/>
            <a:tailEnd/>
          </a:ln>
        </p:spPr>
        <p:txBody>
          <a:bodyPr wrap="none" anchor="ctr"/>
          <a:lstStyle/>
          <a:p>
            <a:endParaRPr lang="en-US"/>
          </a:p>
        </p:txBody>
      </p:sp>
      <p:grpSp>
        <p:nvGrpSpPr>
          <p:cNvPr id="19" name="Group 291"/>
          <p:cNvGrpSpPr>
            <a:grpSpLocks/>
          </p:cNvGrpSpPr>
          <p:nvPr/>
        </p:nvGrpSpPr>
        <p:grpSpPr bwMode="auto">
          <a:xfrm rot="-7712767">
            <a:off x="1909763" y="3219450"/>
            <a:ext cx="2590800" cy="914400"/>
            <a:chOff x="2688" y="2640"/>
            <a:chExt cx="1632" cy="576"/>
          </a:xfrm>
        </p:grpSpPr>
        <p:sp>
          <p:nvSpPr>
            <p:cNvPr id="7187" name="AutoShape 292"/>
            <p:cNvSpPr>
              <a:spLocks noChangeArrowheads="1"/>
            </p:cNvSpPr>
            <p:nvPr/>
          </p:nvSpPr>
          <p:spPr bwMode="auto">
            <a:xfrm>
              <a:off x="2688" y="2640"/>
              <a:ext cx="1632"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0066"/>
            </a:solidFill>
            <a:ln w="9525">
              <a:solidFill>
                <a:schemeClr val="bg1"/>
              </a:solidFill>
              <a:miter lim="800000"/>
              <a:headEnd/>
              <a:tailEnd/>
            </a:ln>
          </p:spPr>
          <p:txBody>
            <a:bodyPr wrap="none" anchor="ctr"/>
            <a:lstStyle/>
            <a:p>
              <a:endParaRPr lang="en-US"/>
            </a:p>
          </p:txBody>
        </p:sp>
        <p:sp>
          <p:nvSpPr>
            <p:cNvPr id="7188" name="Line 293"/>
            <p:cNvSpPr>
              <a:spLocks noChangeShapeType="1"/>
            </p:cNvSpPr>
            <p:nvPr/>
          </p:nvSpPr>
          <p:spPr bwMode="auto">
            <a:xfrm>
              <a:off x="2880" y="2640"/>
              <a:ext cx="288" cy="576"/>
            </a:xfrm>
            <a:prstGeom prst="line">
              <a:avLst/>
            </a:prstGeom>
            <a:noFill/>
            <a:ln w="9525">
              <a:solidFill>
                <a:schemeClr val="bg1"/>
              </a:solidFill>
              <a:round/>
              <a:headEnd/>
              <a:tailEnd/>
            </a:ln>
          </p:spPr>
          <p:txBody>
            <a:bodyPr anchor="ctr"/>
            <a:lstStyle/>
            <a:p>
              <a:endParaRPr lang="en-US"/>
            </a:p>
          </p:txBody>
        </p:sp>
        <p:sp>
          <p:nvSpPr>
            <p:cNvPr id="7189" name="Line 294"/>
            <p:cNvSpPr>
              <a:spLocks noChangeShapeType="1"/>
            </p:cNvSpPr>
            <p:nvPr/>
          </p:nvSpPr>
          <p:spPr bwMode="auto">
            <a:xfrm>
              <a:off x="3120" y="2640"/>
              <a:ext cx="144" cy="576"/>
            </a:xfrm>
            <a:prstGeom prst="line">
              <a:avLst/>
            </a:prstGeom>
            <a:noFill/>
            <a:ln w="9525">
              <a:solidFill>
                <a:schemeClr val="bg1"/>
              </a:solidFill>
              <a:round/>
              <a:headEnd/>
              <a:tailEnd/>
            </a:ln>
          </p:spPr>
          <p:txBody>
            <a:bodyPr anchor="ctr"/>
            <a:lstStyle/>
            <a:p>
              <a:endParaRPr lang="en-US"/>
            </a:p>
          </p:txBody>
        </p:sp>
        <p:sp>
          <p:nvSpPr>
            <p:cNvPr id="7190" name="Line 295"/>
            <p:cNvSpPr>
              <a:spLocks noChangeShapeType="1"/>
            </p:cNvSpPr>
            <p:nvPr/>
          </p:nvSpPr>
          <p:spPr bwMode="auto">
            <a:xfrm>
              <a:off x="3312" y="2640"/>
              <a:ext cx="48" cy="576"/>
            </a:xfrm>
            <a:prstGeom prst="line">
              <a:avLst/>
            </a:prstGeom>
            <a:noFill/>
            <a:ln w="9525">
              <a:solidFill>
                <a:schemeClr val="bg1"/>
              </a:solidFill>
              <a:round/>
              <a:headEnd/>
              <a:tailEnd/>
            </a:ln>
          </p:spPr>
          <p:txBody>
            <a:bodyPr anchor="ctr"/>
            <a:lstStyle/>
            <a:p>
              <a:endParaRPr lang="en-US"/>
            </a:p>
          </p:txBody>
        </p:sp>
        <p:sp>
          <p:nvSpPr>
            <p:cNvPr id="7191" name="Line 296"/>
            <p:cNvSpPr>
              <a:spLocks noChangeShapeType="1"/>
            </p:cNvSpPr>
            <p:nvPr/>
          </p:nvSpPr>
          <p:spPr bwMode="auto">
            <a:xfrm>
              <a:off x="3456" y="2640"/>
              <a:ext cx="0" cy="576"/>
            </a:xfrm>
            <a:prstGeom prst="line">
              <a:avLst/>
            </a:prstGeom>
            <a:noFill/>
            <a:ln w="9525">
              <a:solidFill>
                <a:schemeClr val="bg1"/>
              </a:solidFill>
              <a:round/>
              <a:headEnd/>
              <a:tailEnd/>
            </a:ln>
          </p:spPr>
          <p:txBody>
            <a:bodyPr anchor="ctr"/>
            <a:lstStyle/>
            <a:p>
              <a:endParaRPr lang="en-US"/>
            </a:p>
          </p:txBody>
        </p:sp>
        <p:sp>
          <p:nvSpPr>
            <p:cNvPr id="7192" name="Line 297"/>
            <p:cNvSpPr>
              <a:spLocks noChangeShapeType="1"/>
            </p:cNvSpPr>
            <p:nvPr/>
          </p:nvSpPr>
          <p:spPr bwMode="auto">
            <a:xfrm flipV="1">
              <a:off x="3552" y="2640"/>
              <a:ext cx="144" cy="576"/>
            </a:xfrm>
            <a:prstGeom prst="line">
              <a:avLst/>
            </a:prstGeom>
            <a:noFill/>
            <a:ln w="9525">
              <a:solidFill>
                <a:schemeClr val="bg1"/>
              </a:solidFill>
              <a:round/>
              <a:headEnd/>
              <a:tailEnd/>
            </a:ln>
          </p:spPr>
          <p:txBody>
            <a:bodyPr anchor="ctr"/>
            <a:lstStyle/>
            <a:p>
              <a:endParaRPr lang="en-US"/>
            </a:p>
          </p:txBody>
        </p:sp>
        <p:sp>
          <p:nvSpPr>
            <p:cNvPr id="7193" name="Line 298"/>
            <p:cNvSpPr>
              <a:spLocks noChangeShapeType="1"/>
            </p:cNvSpPr>
            <p:nvPr/>
          </p:nvSpPr>
          <p:spPr bwMode="auto">
            <a:xfrm flipV="1">
              <a:off x="3648" y="2640"/>
              <a:ext cx="192" cy="576"/>
            </a:xfrm>
            <a:prstGeom prst="line">
              <a:avLst/>
            </a:prstGeom>
            <a:noFill/>
            <a:ln w="9525">
              <a:solidFill>
                <a:schemeClr val="bg1"/>
              </a:solidFill>
              <a:round/>
              <a:headEnd/>
              <a:tailEnd/>
            </a:ln>
          </p:spPr>
          <p:txBody>
            <a:bodyPr anchor="ctr"/>
            <a:lstStyle/>
            <a:p>
              <a:endParaRPr lang="en-US"/>
            </a:p>
          </p:txBody>
        </p:sp>
        <p:sp>
          <p:nvSpPr>
            <p:cNvPr id="7194" name="Line 299"/>
            <p:cNvSpPr>
              <a:spLocks noChangeShapeType="1"/>
            </p:cNvSpPr>
            <p:nvPr/>
          </p:nvSpPr>
          <p:spPr bwMode="auto">
            <a:xfrm flipV="1">
              <a:off x="3792" y="2640"/>
              <a:ext cx="288" cy="576"/>
            </a:xfrm>
            <a:prstGeom prst="line">
              <a:avLst/>
            </a:prstGeom>
            <a:noFill/>
            <a:ln w="9525">
              <a:solidFill>
                <a:schemeClr val="bg1"/>
              </a:solidFill>
              <a:round/>
              <a:headEnd/>
              <a:tailEnd/>
            </a:ln>
          </p:spPr>
          <p:txBody>
            <a:bodyPr anchor="ctr"/>
            <a:lstStyle/>
            <a:p>
              <a:endParaRPr lang="en-US"/>
            </a:p>
          </p:txBody>
        </p:sp>
        <p:sp>
          <p:nvSpPr>
            <p:cNvPr id="7195" name="Line 300"/>
            <p:cNvSpPr>
              <a:spLocks noChangeShapeType="1"/>
            </p:cNvSpPr>
            <p:nvPr/>
          </p:nvSpPr>
          <p:spPr bwMode="auto">
            <a:xfrm>
              <a:off x="2790" y="2784"/>
              <a:ext cx="1434" cy="0"/>
            </a:xfrm>
            <a:prstGeom prst="line">
              <a:avLst/>
            </a:prstGeom>
            <a:noFill/>
            <a:ln w="9525">
              <a:solidFill>
                <a:schemeClr val="bg1"/>
              </a:solidFill>
              <a:round/>
              <a:headEnd/>
              <a:tailEnd/>
            </a:ln>
          </p:spPr>
          <p:txBody>
            <a:bodyPr anchor="ctr"/>
            <a:lstStyle/>
            <a:p>
              <a:endParaRPr lang="en-US"/>
            </a:p>
          </p:txBody>
        </p:sp>
        <p:sp>
          <p:nvSpPr>
            <p:cNvPr id="7196" name="Line 301"/>
            <p:cNvSpPr>
              <a:spLocks noChangeShapeType="1"/>
            </p:cNvSpPr>
            <p:nvPr/>
          </p:nvSpPr>
          <p:spPr bwMode="auto">
            <a:xfrm>
              <a:off x="2892" y="2928"/>
              <a:ext cx="1236" cy="0"/>
            </a:xfrm>
            <a:prstGeom prst="line">
              <a:avLst/>
            </a:prstGeom>
            <a:noFill/>
            <a:ln w="9525">
              <a:solidFill>
                <a:schemeClr val="bg1"/>
              </a:solidFill>
              <a:round/>
              <a:headEnd/>
              <a:tailEnd/>
            </a:ln>
          </p:spPr>
          <p:txBody>
            <a:bodyPr anchor="ctr"/>
            <a:lstStyle/>
            <a:p>
              <a:endParaRPr lang="en-US"/>
            </a:p>
          </p:txBody>
        </p:sp>
        <p:sp>
          <p:nvSpPr>
            <p:cNvPr id="7197" name="Line 302"/>
            <p:cNvSpPr>
              <a:spLocks noChangeShapeType="1"/>
            </p:cNvSpPr>
            <p:nvPr/>
          </p:nvSpPr>
          <p:spPr bwMode="auto">
            <a:xfrm>
              <a:off x="2992" y="3072"/>
              <a:ext cx="1025" cy="0"/>
            </a:xfrm>
            <a:prstGeom prst="line">
              <a:avLst/>
            </a:prstGeom>
            <a:noFill/>
            <a:ln w="9525">
              <a:solidFill>
                <a:schemeClr val="bg1"/>
              </a:solidFill>
              <a:round/>
              <a:headEnd/>
              <a:tailEnd/>
            </a:ln>
          </p:spPr>
          <p:txBody>
            <a:bodyPr anchor="ctr"/>
            <a:lstStyle/>
            <a:p>
              <a:endParaRPr lang="en-US"/>
            </a:p>
          </p:txBody>
        </p:sp>
      </p:grpSp>
      <p:sp>
        <p:nvSpPr>
          <p:cNvPr id="1056047" name="AutoShape 303"/>
          <p:cNvSpPr>
            <a:spLocks noChangeArrowheads="1"/>
          </p:cNvSpPr>
          <p:nvPr/>
        </p:nvSpPr>
        <p:spPr bwMode="auto">
          <a:xfrm rot="-2435325">
            <a:off x="3243263" y="2963863"/>
            <a:ext cx="844550" cy="536575"/>
          </a:xfrm>
          <a:prstGeom prst="rightArrow">
            <a:avLst>
              <a:gd name="adj1" fmla="val 54574"/>
              <a:gd name="adj2" fmla="val 41222"/>
            </a:avLst>
          </a:prstGeom>
          <a:gradFill rotWithShape="1">
            <a:gsLst>
              <a:gs pos="0">
                <a:srgbClr val="FF9933"/>
              </a:gs>
              <a:gs pos="100000">
                <a:srgbClr val="764718"/>
              </a:gs>
            </a:gsLst>
            <a:lin ang="0" scaled="1"/>
          </a:gradFill>
          <a:ln w="9525">
            <a:noFill/>
            <a:miter lim="800000"/>
            <a:headEnd/>
            <a:tailEnd/>
          </a:ln>
        </p:spPr>
        <p:txBody>
          <a:bodyPr wrap="none" anchor="ctr"/>
          <a:lstStyle/>
          <a:p>
            <a:endParaRPr lang="en-US"/>
          </a:p>
        </p:txBody>
      </p:sp>
      <p:grpSp>
        <p:nvGrpSpPr>
          <p:cNvPr id="20" name="Group 304"/>
          <p:cNvGrpSpPr>
            <a:grpSpLocks/>
          </p:cNvGrpSpPr>
          <p:nvPr/>
        </p:nvGrpSpPr>
        <p:grpSpPr bwMode="auto">
          <a:xfrm>
            <a:off x="606425" y="4727575"/>
            <a:ext cx="1836738" cy="1127125"/>
            <a:chOff x="382" y="2978"/>
            <a:chExt cx="1157" cy="710"/>
          </a:xfrm>
        </p:grpSpPr>
        <p:sp>
          <p:nvSpPr>
            <p:cNvPr id="7185" name="AutoShape 305"/>
            <p:cNvSpPr>
              <a:spLocks noChangeArrowheads="1"/>
            </p:cNvSpPr>
            <p:nvPr/>
          </p:nvSpPr>
          <p:spPr bwMode="auto">
            <a:xfrm rot="4039054">
              <a:off x="1027" y="3176"/>
              <a:ext cx="710" cy="314"/>
            </a:xfrm>
            <a:prstGeom prst="leftRightArrow">
              <a:avLst>
                <a:gd name="adj1" fmla="val 50000"/>
                <a:gd name="adj2" fmla="val 45223"/>
              </a:avLst>
            </a:prstGeom>
            <a:solidFill>
              <a:srgbClr val="000000">
                <a:alpha val="79999"/>
              </a:srgbClr>
            </a:solidFill>
            <a:ln w="9525">
              <a:noFill/>
              <a:miter lim="800000"/>
              <a:headEnd/>
              <a:tailEnd/>
            </a:ln>
          </p:spPr>
          <p:txBody>
            <a:bodyPr wrap="none" anchor="ctr"/>
            <a:lstStyle/>
            <a:p>
              <a:endParaRPr lang="en-US"/>
            </a:p>
          </p:txBody>
        </p:sp>
        <p:sp>
          <p:nvSpPr>
            <p:cNvPr id="7186" name="AutoShape 306"/>
            <p:cNvSpPr>
              <a:spLocks noChangeArrowheads="1"/>
            </p:cNvSpPr>
            <p:nvPr/>
          </p:nvSpPr>
          <p:spPr bwMode="auto">
            <a:xfrm>
              <a:off x="382" y="3186"/>
              <a:ext cx="732" cy="479"/>
            </a:xfrm>
            <a:prstGeom prst="roundRect">
              <a:avLst>
                <a:gd name="adj" fmla="val 16667"/>
              </a:avLst>
            </a:prstGeom>
            <a:solidFill>
              <a:srgbClr val="000000">
                <a:alpha val="76862"/>
              </a:srgbClr>
            </a:solidFill>
            <a:ln w="9525">
              <a:noFill/>
              <a:round/>
              <a:headEnd/>
              <a:tailEnd/>
            </a:ln>
          </p:spPr>
          <p:txBody>
            <a:bodyPr lIns="0" tIns="0" rIns="0" bIns="0">
              <a:spAutoFit/>
            </a:bodyPr>
            <a:lstStyle/>
            <a:p>
              <a:pPr>
                <a:lnSpc>
                  <a:spcPct val="90000"/>
                </a:lnSpc>
              </a:pPr>
              <a:r>
                <a:rPr lang="el-GR">
                  <a:solidFill>
                    <a:schemeClr val="bg1"/>
                  </a:solidFill>
                  <a:cs typeface="Times New Roman" pitchFamily="18" charset="0"/>
                </a:rPr>
                <a:t>Δ</a:t>
              </a:r>
              <a:r>
                <a:rPr lang="nl-BE">
                  <a:solidFill>
                    <a:schemeClr val="bg1"/>
                  </a:solidFill>
                  <a:cs typeface="Times New Roman" pitchFamily="18" charset="0"/>
                </a:rPr>
                <a:t> </a:t>
              </a:r>
              <a:r>
                <a:rPr lang="en-US" sz="1800">
                  <a:solidFill>
                    <a:schemeClr val="bg1"/>
                  </a:solidFill>
                </a:rPr>
                <a:t>= outcome</a:t>
              </a:r>
            </a:p>
          </p:txBody>
        </p:sp>
      </p:grpSp>
      <p:sp>
        <p:nvSpPr>
          <p:cNvPr id="309" name="Left Brace 308"/>
          <p:cNvSpPr>
            <a:spLocks/>
          </p:cNvSpPr>
          <p:nvPr/>
        </p:nvSpPr>
        <p:spPr bwMode="auto">
          <a:xfrm>
            <a:off x="6018213" y="3844925"/>
            <a:ext cx="541337" cy="2900363"/>
          </a:xfrm>
          <a:prstGeom prst="leftBrace">
            <a:avLst>
              <a:gd name="adj1" fmla="val 58291"/>
              <a:gd name="adj2" fmla="val 46463"/>
            </a:avLst>
          </a:prstGeom>
          <a:noFill/>
          <a:ln w="38100" algn="ctr">
            <a:solidFill>
              <a:schemeClr val="bg1"/>
            </a:solidFill>
            <a:round/>
            <a:headEnd/>
            <a:tailEnd/>
          </a:ln>
        </p:spPr>
        <p:txBody>
          <a:bodyPr wrap="none" anchor="ctr"/>
          <a:lstStyle/>
          <a:p>
            <a:endParaRPr lang="en-US"/>
          </a:p>
        </p:txBody>
      </p:sp>
      <p:sp>
        <p:nvSpPr>
          <p:cNvPr id="308" name="Text Box 279"/>
          <p:cNvSpPr txBox="1">
            <a:spLocks noChangeArrowheads="1"/>
          </p:cNvSpPr>
          <p:nvPr/>
        </p:nvSpPr>
        <p:spPr bwMode="auto">
          <a:xfrm>
            <a:off x="4343400" y="3429000"/>
            <a:ext cx="1161686" cy="762000"/>
          </a:xfrm>
          <a:prstGeom prst="rect">
            <a:avLst/>
          </a:prstGeom>
          <a:noFill/>
          <a:ln w="9525">
            <a:noFill/>
            <a:miter lim="800000"/>
            <a:headEnd/>
            <a:tailEnd/>
          </a:ln>
        </p:spPr>
        <p:txBody>
          <a:bodyPr wrap="none">
            <a:spAutoFit/>
          </a:bodyPr>
          <a:lstStyle/>
          <a:p>
            <a:r>
              <a:rPr lang="en-US" sz="2000" dirty="0">
                <a:solidFill>
                  <a:schemeClr val="bg1"/>
                </a:solidFill>
              </a:rPr>
              <a:t>further R&amp;D</a:t>
            </a:r>
          </a:p>
          <a:p>
            <a:r>
              <a:rPr lang="en-US" sz="1200" dirty="0">
                <a:solidFill>
                  <a:schemeClr val="bg1"/>
                </a:solidFill>
              </a:rPr>
              <a:t>(instrument and</a:t>
            </a:r>
          </a:p>
          <a:p>
            <a:r>
              <a:rPr lang="en-US" sz="1200" dirty="0">
                <a:solidFill>
                  <a:schemeClr val="bg1"/>
                </a:solidFill>
              </a:rPr>
              <a:t>study optimization)</a:t>
            </a:r>
          </a:p>
        </p:txBody>
      </p:sp>
      <p:sp>
        <p:nvSpPr>
          <p:cNvPr id="15" name="Slide Number Placeholder 14"/>
          <p:cNvSpPr>
            <a:spLocks noGrp="1"/>
          </p:cNvSpPr>
          <p:nvPr>
            <p:ph type="sldNum" sz="quarter" idx="4"/>
          </p:nvPr>
        </p:nvSpPr>
        <p:spPr/>
        <p:txBody>
          <a:bodyPr/>
          <a:lstStyle/>
          <a:p>
            <a:fld id="{7071835E-551D-43E3-A34B-EA8AD7FDC91B}" type="slidenum">
              <a:rPr lang="en-US" smtClean="0"/>
              <a:pPr/>
              <a:t>6</a:t>
            </a:fld>
            <a:endParaRPr lang="en-US"/>
          </a:p>
        </p:txBody>
      </p:sp>
    </p:spTree>
    <p:extLst>
      <p:ext uri="{BB962C8B-B14F-4D97-AF65-F5344CB8AC3E}">
        <p14:creationId xmlns:p14="http://schemas.microsoft.com/office/powerpoint/2010/main" val="12438254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a:xfrm>
            <a:off x="228600" y="762000"/>
            <a:ext cx="8686800" cy="762000"/>
          </a:xfrm>
        </p:spPr>
        <p:txBody>
          <a:bodyPr/>
          <a:lstStyle/>
          <a:p>
            <a:pPr algn="l"/>
            <a:r>
              <a:rPr lang="en-US" dirty="0" smtClean="0"/>
              <a:t>First-Order			  Representation</a:t>
            </a:r>
            <a:r>
              <a:rPr lang="en-US" dirty="0" smtClean="0"/>
              <a:t/>
            </a:r>
            <a:br>
              <a:rPr lang="en-US" dirty="0" smtClean="0"/>
            </a:br>
            <a:r>
              <a:rPr lang="en-US" dirty="0" smtClean="0"/>
              <a:t>Reality</a:t>
            </a:r>
            <a:r>
              <a:rPr lang="en-US" dirty="0" smtClean="0"/>
              <a:t>			</a:t>
            </a:r>
          </a:p>
        </p:txBody>
      </p:sp>
      <p:grpSp>
        <p:nvGrpSpPr>
          <p:cNvPr id="2" name="Group 3"/>
          <p:cNvGrpSpPr>
            <a:grpSpLocks/>
          </p:cNvGrpSpPr>
          <p:nvPr/>
        </p:nvGrpSpPr>
        <p:grpSpPr bwMode="auto">
          <a:xfrm>
            <a:off x="4006850" y="2090738"/>
            <a:ext cx="1077913" cy="1262062"/>
            <a:chOff x="3170" y="2938"/>
            <a:chExt cx="679" cy="795"/>
          </a:xfrm>
        </p:grpSpPr>
        <p:sp>
          <p:nvSpPr>
            <p:cNvPr id="7444" name="Oval 4"/>
            <p:cNvSpPr>
              <a:spLocks noChangeArrowheads="1"/>
            </p:cNvSpPr>
            <p:nvPr/>
          </p:nvSpPr>
          <p:spPr bwMode="auto">
            <a:xfrm flipH="1">
              <a:off x="3170" y="300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5" name="Oval 5"/>
            <p:cNvSpPr>
              <a:spLocks noChangeArrowheads="1"/>
            </p:cNvSpPr>
            <p:nvPr/>
          </p:nvSpPr>
          <p:spPr bwMode="auto">
            <a:xfrm flipH="1">
              <a:off x="3267" y="310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6" name="Oval 6"/>
            <p:cNvSpPr>
              <a:spLocks noChangeArrowheads="1"/>
            </p:cNvSpPr>
            <p:nvPr/>
          </p:nvSpPr>
          <p:spPr bwMode="auto">
            <a:xfrm flipH="1">
              <a:off x="3412" y="315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7" name="Oval 7"/>
            <p:cNvSpPr>
              <a:spLocks noChangeArrowheads="1"/>
            </p:cNvSpPr>
            <p:nvPr/>
          </p:nvSpPr>
          <p:spPr bwMode="auto">
            <a:xfrm flipH="1">
              <a:off x="3218" y="329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8" name="Oval 8"/>
            <p:cNvSpPr>
              <a:spLocks noChangeArrowheads="1"/>
            </p:cNvSpPr>
            <p:nvPr/>
          </p:nvSpPr>
          <p:spPr bwMode="auto">
            <a:xfrm flipH="1">
              <a:off x="3558" y="3442"/>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9" name="Oval 9"/>
            <p:cNvSpPr>
              <a:spLocks noChangeArrowheads="1"/>
            </p:cNvSpPr>
            <p:nvPr/>
          </p:nvSpPr>
          <p:spPr bwMode="auto">
            <a:xfrm flipH="1">
              <a:off x="3655"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0" name="Oval 10"/>
            <p:cNvSpPr>
              <a:spLocks noChangeArrowheads="1"/>
            </p:cNvSpPr>
            <p:nvPr/>
          </p:nvSpPr>
          <p:spPr bwMode="auto">
            <a:xfrm flipH="1">
              <a:off x="3461" y="339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1" name="Oval 11"/>
            <p:cNvSpPr>
              <a:spLocks noChangeArrowheads="1"/>
            </p:cNvSpPr>
            <p:nvPr/>
          </p:nvSpPr>
          <p:spPr bwMode="auto">
            <a:xfrm flipH="1">
              <a:off x="3558" y="305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2" name="Oval 12"/>
            <p:cNvSpPr>
              <a:spLocks noChangeArrowheads="1"/>
            </p:cNvSpPr>
            <p:nvPr/>
          </p:nvSpPr>
          <p:spPr bwMode="auto">
            <a:xfrm flipH="1">
              <a:off x="3267" y="310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3" name="Oval 13"/>
            <p:cNvSpPr>
              <a:spLocks noChangeArrowheads="1"/>
            </p:cNvSpPr>
            <p:nvPr/>
          </p:nvSpPr>
          <p:spPr bwMode="auto">
            <a:xfrm flipH="1">
              <a:off x="3364" y="3200"/>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4" name="Oval 14"/>
            <p:cNvSpPr>
              <a:spLocks noChangeArrowheads="1"/>
            </p:cNvSpPr>
            <p:nvPr/>
          </p:nvSpPr>
          <p:spPr bwMode="auto">
            <a:xfrm flipH="1">
              <a:off x="3509"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5" name="Oval 15"/>
            <p:cNvSpPr>
              <a:spLocks noChangeArrowheads="1"/>
            </p:cNvSpPr>
            <p:nvPr/>
          </p:nvSpPr>
          <p:spPr bwMode="auto">
            <a:xfrm flipH="1">
              <a:off x="3315" y="339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6" name="Oval 16"/>
            <p:cNvSpPr>
              <a:spLocks noChangeArrowheads="1"/>
            </p:cNvSpPr>
            <p:nvPr/>
          </p:nvSpPr>
          <p:spPr bwMode="auto">
            <a:xfrm flipH="1">
              <a:off x="3655"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7" name="Oval 17"/>
            <p:cNvSpPr>
              <a:spLocks noChangeArrowheads="1"/>
            </p:cNvSpPr>
            <p:nvPr/>
          </p:nvSpPr>
          <p:spPr bwMode="auto">
            <a:xfrm flipH="1">
              <a:off x="3655" y="3442"/>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8" name="Oval 18"/>
            <p:cNvSpPr>
              <a:spLocks noChangeArrowheads="1"/>
            </p:cNvSpPr>
            <p:nvPr/>
          </p:nvSpPr>
          <p:spPr bwMode="auto">
            <a:xfrm flipH="1">
              <a:off x="3266"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9" name="Oval 19"/>
            <p:cNvSpPr>
              <a:spLocks noChangeArrowheads="1"/>
            </p:cNvSpPr>
            <p:nvPr/>
          </p:nvSpPr>
          <p:spPr bwMode="auto">
            <a:xfrm flipH="1">
              <a:off x="3655" y="315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0" name="Oval 20"/>
            <p:cNvSpPr>
              <a:spLocks noChangeArrowheads="1"/>
            </p:cNvSpPr>
            <p:nvPr/>
          </p:nvSpPr>
          <p:spPr bwMode="auto">
            <a:xfrm flipH="1">
              <a:off x="3364" y="3200"/>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1" name="Oval 21"/>
            <p:cNvSpPr>
              <a:spLocks noChangeArrowheads="1"/>
            </p:cNvSpPr>
            <p:nvPr/>
          </p:nvSpPr>
          <p:spPr bwMode="auto">
            <a:xfrm flipH="1">
              <a:off x="3461" y="329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2" name="Oval 22"/>
            <p:cNvSpPr>
              <a:spLocks noChangeArrowheads="1"/>
            </p:cNvSpPr>
            <p:nvPr/>
          </p:nvSpPr>
          <p:spPr bwMode="auto">
            <a:xfrm flipH="1">
              <a:off x="3606" y="3345"/>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3" name="Oval 23"/>
            <p:cNvSpPr>
              <a:spLocks noChangeArrowheads="1"/>
            </p:cNvSpPr>
            <p:nvPr/>
          </p:nvSpPr>
          <p:spPr bwMode="auto">
            <a:xfrm flipH="1">
              <a:off x="3412" y="349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4" name="Oval 24"/>
            <p:cNvSpPr>
              <a:spLocks noChangeArrowheads="1"/>
            </p:cNvSpPr>
            <p:nvPr/>
          </p:nvSpPr>
          <p:spPr bwMode="auto">
            <a:xfrm flipH="1">
              <a:off x="3752" y="363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5" name="Oval 25"/>
            <p:cNvSpPr>
              <a:spLocks noChangeArrowheads="1"/>
            </p:cNvSpPr>
            <p:nvPr/>
          </p:nvSpPr>
          <p:spPr bwMode="auto">
            <a:xfrm flipH="1">
              <a:off x="3752"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6" name="Oval 26"/>
            <p:cNvSpPr>
              <a:spLocks noChangeArrowheads="1"/>
            </p:cNvSpPr>
            <p:nvPr/>
          </p:nvSpPr>
          <p:spPr bwMode="auto">
            <a:xfrm flipH="1">
              <a:off x="3655" y="358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7" name="Oval 27"/>
            <p:cNvSpPr>
              <a:spLocks noChangeArrowheads="1"/>
            </p:cNvSpPr>
            <p:nvPr/>
          </p:nvSpPr>
          <p:spPr bwMode="auto">
            <a:xfrm flipH="1">
              <a:off x="3752"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8" name="Oval 28"/>
            <p:cNvSpPr>
              <a:spLocks noChangeArrowheads="1"/>
            </p:cNvSpPr>
            <p:nvPr/>
          </p:nvSpPr>
          <p:spPr bwMode="auto">
            <a:xfrm flipH="1">
              <a:off x="3315" y="293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9" name="Oval 29"/>
            <p:cNvSpPr>
              <a:spLocks noChangeArrowheads="1"/>
            </p:cNvSpPr>
            <p:nvPr/>
          </p:nvSpPr>
          <p:spPr bwMode="auto">
            <a:xfrm flipH="1">
              <a:off x="3412" y="3035"/>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0" name="Oval 30"/>
            <p:cNvSpPr>
              <a:spLocks noChangeArrowheads="1"/>
            </p:cNvSpPr>
            <p:nvPr/>
          </p:nvSpPr>
          <p:spPr bwMode="auto">
            <a:xfrm flipH="1">
              <a:off x="3557" y="308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1" name="Oval 31"/>
            <p:cNvSpPr>
              <a:spLocks noChangeArrowheads="1"/>
            </p:cNvSpPr>
            <p:nvPr/>
          </p:nvSpPr>
          <p:spPr bwMode="auto">
            <a:xfrm flipH="1">
              <a:off x="3363" y="322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2" name="Oval 32"/>
            <p:cNvSpPr>
              <a:spLocks noChangeArrowheads="1"/>
            </p:cNvSpPr>
            <p:nvPr/>
          </p:nvSpPr>
          <p:spPr bwMode="auto">
            <a:xfrm flipH="1">
              <a:off x="3703" y="337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3" name="Oval 33"/>
            <p:cNvSpPr>
              <a:spLocks noChangeArrowheads="1"/>
            </p:cNvSpPr>
            <p:nvPr/>
          </p:nvSpPr>
          <p:spPr bwMode="auto">
            <a:xfrm flipH="1">
              <a:off x="3703" y="327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4" name="Oval 34"/>
            <p:cNvSpPr>
              <a:spLocks noChangeArrowheads="1"/>
            </p:cNvSpPr>
            <p:nvPr/>
          </p:nvSpPr>
          <p:spPr bwMode="auto">
            <a:xfrm flipH="1">
              <a:off x="3606" y="332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5" name="Oval 35"/>
            <p:cNvSpPr>
              <a:spLocks noChangeArrowheads="1"/>
            </p:cNvSpPr>
            <p:nvPr/>
          </p:nvSpPr>
          <p:spPr bwMode="auto">
            <a:xfrm flipH="1">
              <a:off x="3703" y="2986"/>
              <a:ext cx="97" cy="97"/>
            </a:xfrm>
            <a:prstGeom prst="ellipse">
              <a:avLst/>
            </a:prstGeom>
            <a:solidFill>
              <a:srgbClr val="FF9933"/>
            </a:solidFill>
            <a:ln w="9525">
              <a:solidFill>
                <a:schemeClr val="bg1"/>
              </a:solidFill>
              <a:round/>
              <a:headEnd/>
              <a:tailEnd/>
            </a:ln>
          </p:spPr>
          <p:txBody>
            <a:bodyPr wrap="none" anchor="ctr"/>
            <a:lstStyle/>
            <a:p>
              <a:endParaRPr lang="en-US"/>
            </a:p>
          </p:txBody>
        </p:sp>
      </p:grpSp>
      <p:sp>
        <p:nvSpPr>
          <p:cNvPr id="1055780" name="Text Box 36"/>
          <p:cNvSpPr txBox="1">
            <a:spLocks noChangeArrowheads="1"/>
          </p:cNvSpPr>
          <p:nvPr/>
        </p:nvSpPr>
        <p:spPr bwMode="auto">
          <a:xfrm>
            <a:off x="685800" y="3413125"/>
            <a:ext cx="1727200" cy="701675"/>
          </a:xfrm>
          <a:prstGeom prst="rect">
            <a:avLst/>
          </a:prstGeom>
          <a:noFill/>
          <a:ln w="9525">
            <a:noFill/>
            <a:miter lim="800000"/>
            <a:headEnd/>
            <a:tailEnd/>
          </a:ln>
        </p:spPr>
        <p:txBody>
          <a:bodyPr wrap="none">
            <a:spAutoFit/>
          </a:bodyPr>
          <a:lstStyle/>
          <a:p>
            <a:r>
              <a:rPr lang="en-US" sz="2000">
                <a:solidFill>
                  <a:schemeClr val="bg1"/>
                </a:solidFill>
              </a:rPr>
              <a:t>observation &amp;</a:t>
            </a:r>
          </a:p>
          <a:p>
            <a:r>
              <a:rPr lang="en-US" sz="2000">
                <a:solidFill>
                  <a:schemeClr val="bg1"/>
                </a:solidFill>
              </a:rPr>
              <a:t>measurement</a:t>
            </a:r>
          </a:p>
        </p:txBody>
      </p:sp>
      <p:grpSp>
        <p:nvGrpSpPr>
          <p:cNvPr id="3" name="Group 37"/>
          <p:cNvGrpSpPr>
            <a:grpSpLocks/>
          </p:cNvGrpSpPr>
          <p:nvPr/>
        </p:nvGrpSpPr>
        <p:grpSpPr bwMode="auto">
          <a:xfrm>
            <a:off x="5057775" y="1916113"/>
            <a:ext cx="3849688" cy="1187450"/>
            <a:chOff x="3186" y="1207"/>
            <a:chExt cx="2425" cy="748"/>
          </a:xfrm>
        </p:grpSpPr>
        <p:sp>
          <p:nvSpPr>
            <p:cNvPr id="7408" name="AutoShape 38"/>
            <p:cNvSpPr>
              <a:spLocks noChangeArrowheads="1"/>
            </p:cNvSpPr>
            <p:nvPr/>
          </p:nvSpPr>
          <p:spPr bwMode="auto">
            <a:xfrm>
              <a:off x="4136" y="1301"/>
              <a:ext cx="1475" cy="654"/>
            </a:xfrm>
            <a:prstGeom prst="cube">
              <a:avLst>
                <a:gd name="adj" fmla="val 75843"/>
              </a:avLst>
            </a:prstGeom>
            <a:noFill/>
            <a:ln w="9525">
              <a:solidFill>
                <a:schemeClr val="bg1"/>
              </a:solidFill>
              <a:miter lim="800000"/>
              <a:headEnd/>
              <a:tailEnd/>
            </a:ln>
          </p:spPr>
          <p:txBody>
            <a:bodyPr wrap="none" anchor="ctr"/>
            <a:lstStyle/>
            <a:p>
              <a:endParaRPr lang="en-US"/>
            </a:p>
          </p:txBody>
        </p:sp>
        <p:grpSp>
          <p:nvGrpSpPr>
            <p:cNvPr id="4" name="Group 39"/>
            <p:cNvGrpSpPr>
              <a:grpSpLocks/>
            </p:cNvGrpSpPr>
            <p:nvPr/>
          </p:nvGrpSpPr>
          <p:grpSpPr bwMode="auto">
            <a:xfrm>
              <a:off x="4308" y="1360"/>
              <a:ext cx="1233" cy="468"/>
              <a:chOff x="3968" y="1662"/>
              <a:chExt cx="1233" cy="748"/>
            </a:xfrm>
          </p:grpSpPr>
          <p:sp>
            <p:nvSpPr>
              <p:cNvPr id="7412" name="Oval 40"/>
              <p:cNvSpPr>
                <a:spLocks noChangeArrowheads="1"/>
              </p:cNvSpPr>
              <p:nvPr/>
            </p:nvSpPr>
            <p:spPr bwMode="auto">
              <a:xfrm flipH="1">
                <a:off x="4017" y="1857"/>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3" name="Oval 41"/>
              <p:cNvSpPr>
                <a:spLocks noChangeArrowheads="1"/>
              </p:cNvSpPr>
              <p:nvPr/>
            </p:nvSpPr>
            <p:spPr bwMode="auto">
              <a:xfrm flipH="1">
                <a:off x="4211" y="182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4" name="Oval 42"/>
              <p:cNvSpPr>
                <a:spLocks noChangeArrowheads="1"/>
              </p:cNvSpPr>
              <p:nvPr/>
            </p:nvSpPr>
            <p:spPr bwMode="auto">
              <a:xfrm flipH="1">
                <a:off x="4356" y="187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5" name="Oval 43"/>
              <p:cNvSpPr>
                <a:spLocks noChangeArrowheads="1"/>
              </p:cNvSpPr>
              <p:nvPr/>
            </p:nvSpPr>
            <p:spPr bwMode="auto">
              <a:xfrm flipH="1">
                <a:off x="4162" y="198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6" name="Oval 44"/>
              <p:cNvSpPr>
                <a:spLocks noChangeArrowheads="1"/>
              </p:cNvSpPr>
              <p:nvPr/>
            </p:nvSpPr>
            <p:spPr bwMode="auto">
              <a:xfrm flipH="1">
                <a:off x="4355" y="219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7" name="Oval 45"/>
              <p:cNvSpPr>
                <a:spLocks noChangeArrowheads="1"/>
              </p:cNvSpPr>
              <p:nvPr/>
            </p:nvSpPr>
            <p:spPr bwMode="auto">
              <a:xfrm flipH="1">
                <a:off x="4599" y="197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8" name="Oval 46"/>
              <p:cNvSpPr>
                <a:spLocks noChangeArrowheads="1"/>
              </p:cNvSpPr>
              <p:nvPr/>
            </p:nvSpPr>
            <p:spPr bwMode="auto">
              <a:xfrm flipH="1">
                <a:off x="4405" y="211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9" name="Oval 47"/>
              <p:cNvSpPr>
                <a:spLocks noChangeArrowheads="1"/>
              </p:cNvSpPr>
              <p:nvPr/>
            </p:nvSpPr>
            <p:spPr bwMode="auto">
              <a:xfrm flipH="1">
                <a:off x="4550" y="172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0" name="Oval 48"/>
              <p:cNvSpPr>
                <a:spLocks noChangeArrowheads="1"/>
              </p:cNvSpPr>
              <p:nvPr/>
            </p:nvSpPr>
            <p:spPr bwMode="auto">
              <a:xfrm flipH="1">
                <a:off x="4211" y="182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1" name="Oval 49"/>
              <p:cNvSpPr>
                <a:spLocks noChangeArrowheads="1"/>
              </p:cNvSpPr>
              <p:nvPr/>
            </p:nvSpPr>
            <p:spPr bwMode="auto">
              <a:xfrm flipH="1">
                <a:off x="4308" y="1925"/>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2" name="Oval 50"/>
              <p:cNvSpPr>
                <a:spLocks noChangeArrowheads="1"/>
              </p:cNvSpPr>
              <p:nvPr/>
            </p:nvSpPr>
            <p:spPr bwMode="auto">
              <a:xfrm flipH="1">
                <a:off x="4453" y="197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3" name="Oval 51"/>
              <p:cNvSpPr>
                <a:spLocks noChangeArrowheads="1"/>
              </p:cNvSpPr>
              <p:nvPr/>
            </p:nvSpPr>
            <p:spPr bwMode="auto">
              <a:xfrm flipH="1">
                <a:off x="4259" y="211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4" name="Oval 52"/>
              <p:cNvSpPr>
                <a:spLocks noChangeArrowheads="1"/>
              </p:cNvSpPr>
              <p:nvPr/>
            </p:nvSpPr>
            <p:spPr bwMode="auto">
              <a:xfrm flipH="1">
                <a:off x="4599" y="2264"/>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5" name="Oval 53"/>
              <p:cNvSpPr>
                <a:spLocks noChangeArrowheads="1"/>
              </p:cNvSpPr>
              <p:nvPr/>
            </p:nvSpPr>
            <p:spPr bwMode="auto">
              <a:xfrm flipH="1">
                <a:off x="4550" y="219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6" name="Oval 54"/>
              <p:cNvSpPr>
                <a:spLocks noChangeArrowheads="1"/>
              </p:cNvSpPr>
              <p:nvPr/>
            </p:nvSpPr>
            <p:spPr bwMode="auto">
              <a:xfrm flipH="1">
                <a:off x="3968" y="217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7" name="Oval 55"/>
              <p:cNvSpPr>
                <a:spLocks noChangeArrowheads="1"/>
              </p:cNvSpPr>
              <p:nvPr/>
            </p:nvSpPr>
            <p:spPr bwMode="auto">
              <a:xfrm flipH="1">
                <a:off x="4599" y="187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8" name="Oval 56"/>
              <p:cNvSpPr>
                <a:spLocks noChangeArrowheads="1"/>
              </p:cNvSpPr>
              <p:nvPr/>
            </p:nvSpPr>
            <p:spPr bwMode="auto">
              <a:xfrm flipH="1">
                <a:off x="4308" y="1925"/>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9" name="Oval 57"/>
              <p:cNvSpPr>
                <a:spLocks noChangeArrowheads="1"/>
              </p:cNvSpPr>
              <p:nvPr/>
            </p:nvSpPr>
            <p:spPr bwMode="auto">
              <a:xfrm flipH="1">
                <a:off x="4405" y="202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0" name="Oval 58"/>
              <p:cNvSpPr>
                <a:spLocks noChangeArrowheads="1"/>
              </p:cNvSpPr>
              <p:nvPr/>
            </p:nvSpPr>
            <p:spPr bwMode="auto">
              <a:xfrm flipH="1">
                <a:off x="4550" y="2070"/>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1" name="Oval 59"/>
              <p:cNvSpPr>
                <a:spLocks noChangeArrowheads="1"/>
              </p:cNvSpPr>
              <p:nvPr/>
            </p:nvSpPr>
            <p:spPr bwMode="auto">
              <a:xfrm flipH="1">
                <a:off x="4162" y="222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2" name="Oval 60"/>
              <p:cNvSpPr>
                <a:spLocks noChangeArrowheads="1"/>
              </p:cNvSpPr>
              <p:nvPr/>
            </p:nvSpPr>
            <p:spPr bwMode="auto">
              <a:xfrm flipH="1">
                <a:off x="5104" y="188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3" name="Oval 61"/>
              <p:cNvSpPr>
                <a:spLocks noChangeArrowheads="1"/>
              </p:cNvSpPr>
              <p:nvPr/>
            </p:nvSpPr>
            <p:spPr bwMode="auto">
              <a:xfrm flipH="1">
                <a:off x="4890" y="212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4" name="Oval 62"/>
              <p:cNvSpPr>
                <a:spLocks noChangeArrowheads="1"/>
              </p:cNvSpPr>
              <p:nvPr/>
            </p:nvSpPr>
            <p:spPr bwMode="auto">
              <a:xfrm flipH="1">
                <a:off x="4599" y="231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5" name="Oval 63"/>
              <p:cNvSpPr>
                <a:spLocks noChangeArrowheads="1"/>
              </p:cNvSpPr>
              <p:nvPr/>
            </p:nvSpPr>
            <p:spPr bwMode="auto">
              <a:xfrm flipH="1">
                <a:off x="4890" y="183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6" name="Oval 64"/>
              <p:cNvSpPr>
                <a:spLocks noChangeArrowheads="1"/>
              </p:cNvSpPr>
              <p:nvPr/>
            </p:nvSpPr>
            <p:spPr bwMode="auto">
              <a:xfrm flipH="1">
                <a:off x="4259" y="169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7" name="Oval 65"/>
              <p:cNvSpPr>
                <a:spLocks noChangeArrowheads="1"/>
              </p:cNvSpPr>
              <p:nvPr/>
            </p:nvSpPr>
            <p:spPr bwMode="auto">
              <a:xfrm flipH="1">
                <a:off x="4452" y="1770"/>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8" name="Oval 66"/>
              <p:cNvSpPr>
                <a:spLocks noChangeArrowheads="1"/>
              </p:cNvSpPr>
              <p:nvPr/>
            </p:nvSpPr>
            <p:spPr bwMode="auto">
              <a:xfrm flipH="1">
                <a:off x="4744" y="176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9" name="Oval 67"/>
              <p:cNvSpPr>
                <a:spLocks noChangeArrowheads="1"/>
              </p:cNvSpPr>
              <p:nvPr/>
            </p:nvSpPr>
            <p:spPr bwMode="auto">
              <a:xfrm flipH="1">
                <a:off x="4017" y="201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0" name="Oval 68"/>
              <p:cNvSpPr>
                <a:spLocks noChangeArrowheads="1"/>
              </p:cNvSpPr>
              <p:nvPr/>
            </p:nvSpPr>
            <p:spPr bwMode="auto">
              <a:xfrm flipH="1">
                <a:off x="4647" y="209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1" name="Oval 69"/>
              <p:cNvSpPr>
                <a:spLocks noChangeArrowheads="1"/>
              </p:cNvSpPr>
              <p:nvPr/>
            </p:nvSpPr>
            <p:spPr bwMode="auto">
              <a:xfrm flipH="1">
                <a:off x="4793" y="191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2" name="Oval 70"/>
              <p:cNvSpPr>
                <a:spLocks noChangeArrowheads="1"/>
              </p:cNvSpPr>
              <p:nvPr/>
            </p:nvSpPr>
            <p:spPr bwMode="auto">
              <a:xfrm flipH="1">
                <a:off x="4550" y="2051"/>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3" name="Oval 71"/>
              <p:cNvSpPr>
                <a:spLocks noChangeArrowheads="1"/>
              </p:cNvSpPr>
              <p:nvPr/>
            </p:nvSpPr>
            <p:spPr bwMode="auto">
              <a:xfrm flipH="1">
                <a:off x="4696" y="1662"/>
                <a:ext cx="97" cy="97"/>
              </a:xfrm>
              <a:prstGeom prst="ellipse">
                <a:avLst/>
              </a:prstGeom>
              <a:solidFill>
                <a:srgbClr val="FF3300"/>
              </a:solidFill>
              <a:ln w="9525">
                <a:solidFill>
                  <a:schemeClr val="bg1"/>
                </a:solidFill>
                <a:round/>
                <a:headEnd/>
                <a:tailEnd/>
              </a:ln>
            </p:spPr>
            <p:txBody>
              <a:bodyPr wrap="none" anchor="ctr"/>
              <a:lstStyle/>
              <a:p>
                <a:endParaRPr lang="en-US"/>
              </a:p>
            </p:txBody>
          </p:sp>
        </p:grpSp>
        <p:sp>
          <p:nvSpPr>
            <p:cNvPr id="7410" name="AutoShape 72"/>
            <p:cNvSpPr>
              <a:spLocks noChangeArrowheads="1"/>
            </p:cNvSpPr>
            <p:nvPr/>
          </p:nvSpPr>
          <p:spPr bwMode="auto">
            <a:xfrm>
              <a:off x="3411" y="1635"/>
              <a:ext cx="629" cy="311"/>
            </a:xfrm>
            <a:prstGeom prst="rightArrow">
              <a:avLst>
                <a:gd name="adj1" fmla="val 50000"/>
                <a:gd name="adj2" fmla="val 50563"/>
              </a:avLst>
            </a:prstGeom>
            <a:gradFill rotWithShape="1">
              <a:gsLst>
                <a:gs pos="0">
                  <a:srgbClr val="FF9933"/>
                </a:gs>
                <a:gs pos="100000">
                  <a:srgbClr val="FF3300"/>
                </a:gs>
              </a:gsLst>
              <a:lin ang="0" scaled="1"/>
            </a:gradFill>
            <a:ln w="9525">
              <a:noFill/>
              <a:miter lim="800000"/>
              <a:headEnd/>
              <a:tailEnd/>
            </a:ln>
          </p:spPr>
          <p:txBody>
            <a:bodyPr wrap="none" anchor="ctr"/>
            <a:lstStyle/>
            <a:p>
              <a:endParaRPr lang="en-US"/>
            </a:p>
          </p:txBody>
        </p:sp>
        <p:sp>
          <p:nvSpPr>
            <p:cNvPr id="7411" name="Text Box 73"/>
            <p:cNvSpPr txBox="1">
              <a:spLocks noChangeArrowheads="1"/>
            </p:cNvSpPr>
            <p:nvPr/>
          </p:nvSpPr>
          <p:spPr bwMode="auto">
            <a:xfrm>
              <a:off x="3186" y="1207"/>
              <a:ext cx="977" cy="442"/>
            </a:xfrm>
            <a:prstGeom prst="rect">
              <a:avLst/>
            </a:prstGeom>
            <a:noFill/>
            <a:ln w="9525">
              <a:noFill/>
              <a:miter lim="800000"/>
              <a:headEnd/>
              <a:tailEnd/>
            </a:ln>
          </p:spPr>
          <p:txBody>
            <a:bodyPr wrap="none">
              <a:spAutoFit/>
            </a:bodyPr>
            <a:lstStyle/>
            <a:p>
              <a:r>
                <a:rPr lang="en-US" sz="2000">
                  <a:solidFill>
                    <a:schemeClr val="bg1"/>
                  </a:solidFill>
                </a:rPr>
                <a:t>data</a:t>
              </a:r>
            </a:p>
            <a:p>
              <a:r>
                <a:rPr lang="en-US" sz="2000">
                  <a:solidFill>
                    <a:schemeClr val="bg1"/>
                  </a:solidFill>
                </a:rPr>
                <a:t>organization</a:t>
              </a:r>
            </a:p>
          </p:txBody>
        </p:sp>
      </p:grpSp>
      <p:grpSp>
        <p:nvGrpSpPr>
          <p:cNvPr id="5" name="Group 74"/>
          <p:cNvGrpSpPr>
            <a:grpSpLocks/>
          </p:cNvGrpSpPr>
          <p:nvPr/>
        </p:nvGrpSpPr>
        <p:grpSpPr bwMode="auto">
          <a:xfrm>
            <a:off x="6992938" y="3044825"/>
            <a:ext cx="2149475" cy="1670050"/>
            <a:chOff x="4405" y="1918"/>
            <a:chExt cx="1354" cy="1052"/>
          </a:xfrm>
        </p:grpSpPr>
        <p:grpSp>
          <p:nvGrpSpPr>
            <p:cNvPr id="6" name="Group 75"/>
            <p:cNvGrpSpPr>
              <a:grpSpLocks/>
            </p:cNvGrpSpPr>
            <p:nvPr/>
          </p:nvGrpSpPr>
          <p:grpSpPr bwMode="auto">
            <a:xfrm>
              <a:off x="4405" y="2498"/>
              <a:ext cx="746" cy="472"/>
              <a:chOff x="4136" y="2679"/>
              <a:chExt cx="1191" cy="943"/>
            </a:xfrm>
          </p:grpSpPr>
          <p:sp>
            <p:nvSpPr>
              <p:cNvPr id="7395" name="AutoShape 76"/>
              <p:cNvSpPr>
                <a:spLocks noChangeArrowheads="1"/>
              </p:cNvSpPr>
              <p:nvPr/>
            </p:nvSpPr>
            <p:spPr bwMode="auto">
              <a:xfrm>
                <a:off x="4226" y="2955"/>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6" name="AutoShape 77"/>
              <p:cNvSpPr>
                <a:spLocks noChangeArrowheads="1"/>
              </p:cNvSpPr>
              <p:nvPr/>
            </p:nvSpPr>
            <p:spPr bwMode="auto">
              <a:xfrm>
                <a:off x="4307" y="3456"/>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7" name="AutoShape 78"/>
              <p:cNvSpPr>
                <a:spLocks noChangeArrowheads="1"/>
              </p:cNvSpPr>
              <p:nvPr/>
            </p:nvSpPr>
            <p:spPr bwMode="auto">
              <a:xfrm>
                <a:off x="4436" y="3201"/>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8" name="AutoShape 79"/>
              <p:cNvSpPr>
                <a:spLocks noChangeArrowheads="1"/>
              </p:cNvSpPr>
              <p:nvPr/>
            </p:nvSpPr>
            <p:spPr bwMode="auto">
              <a:xfrm>
                <a:off x="4711" y="3456"/>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9" name="AutoShape 80"/>
              <p:cNvSpPr>
                <a:spLocks noChangeArrowheads="1"/>
              </p:cNvSpPr>
              <p:nvPr/>
            </p:nvSpPr>
            <p:spPr bwMode="auto">
              <a:xfrm>
                <a:off x="4889" y="3201"/>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400" name="AutoShape 81"/>
              <p:cNvSpPr>
                <a:spLocks noChangeArrowheads="1"/>
              </p:cNvSpPr>
              <p:nvPr/>
            </p:nvSpPr>
            <p:spPr bwMode="auto">
              <a:xfrm>
                <a:off x="4645" y="3021"/>
                <a:ext cx="162" cy="96"/>
              </a:xfrm>
              <a:prstGeom prst="roundRect">
                <a:avLst>
                  <a:gd name="adj" fmla="val 50000"/>
                </a:avLst>
              </a:prstGeom>
              <a:solidFill>
                <a:schemeClr val="hlink"/>
              </a:solidFill>
              <a:ln w="9525">
                <a:noFill/>
                <a:round/>
                <a:headEnd/>
                <a:tailEnd/>
              </a:ln>
            </p:spPr>
            <p:txBody>
              <a:bodyPr wrap="none" anchor="ctr"/>
              <a:lstStyle/>
              <a:p>
                <a:endParaRPr lang="en-US"/>
              </a:p>
            </p:txBody>
          </p:sp>
          <p:cxnSp>
            <p:nvCxnSpPr>
              <p:cNvPr id="7401" name="AutoShape 82"/>
              <p:cNvCxnSpPr>
                <a:cxnSpLocks noChangeShapeType="1"/>
                <a:stCxn id="7395" idx="2"/>
                <a:endCxn id="7397" idx="0"/>
              </p:cNvCxnSpPr>
              <p:nvPr/>
            </p:nvCxnSpPr>
            <p:spPr bwMode="auto">
              <a:xfrm>
                <a:off x="4307" y="3051"/>
                <a:ext cx="210" cy="150"/>
              </a:xfrm>
              <a:prstGeom prst="straightConnector1">
                <a:avLst/>
              </a:prstGeom>
              <a:noFill/>
              <a:ln w="9525">
                <a:solidFill>
                  <a:schemeClr val="bg1"/>
                </a:solidFill>
                <a:round/>
                <a:headEnd/>
                <a:tailEnd/>
              </a:ln>
            </p:spPr>
          </p:cxnSp>
          <p:cxnSp>
            <p:nvCxnSpPr>
              <p:cNvPr id="7402" name="AutoShape 83"/>
              <p:cNvCxnSpPr>
                <a:cxnSpLocks noChangeShapeType="1"/>
                <a:stCxn id="7400" idx="2"/>
                <a:endCxn id="7397" idx="0"/>
              </p:cNvCxnSpPr>
              <p:nvPr/>
            </p:nvCxnSpPr>
            <p:spPr bwMode="auto">
              <a:xfrm flipH="1">
                <a:off x="4517" y="3117"/>
                <a:ext cx="209" cy="84"/>
              </a:xfrm>
              <a:prstGeom prst="straightConnector1">
                <a:avLst/>
              </a:prstGeom>
              <a:noFill/>
              <a:ln w="9525">
                <a:solidFill>
                  <a:schemeClr val="bg1"/>
                </a:solidFill>
                <a:round/>
                <a:headEnd/>
                <a:tailEnd/>
              </a:ln>
            </p:spPr>
          </p:cxnSp>
          <p:cxnSp>
            <p:nvCxnSpPr>
              <p:cNvPr id="7403" name="AutoShape 84"/>
              <p:cNvCxnSpPr>
                <a:cxnSpLocks noChangeShapeType="1"/>
                <a:stCxn id="7398" idx="0"/>
                <a:endCxn id="7397" idx="2"/>
              </p:cNvCxnSpPr>
              <p:nvPr/>
            </p:nvCxnSpPr>
            <p:spPr bwMode="auto">
              <a:xfrm flipH="1" flipV="1">
                <a:off x="4517" y="3297"/>
                <a:ext cx="275" cy="159"/>
              </a:xfrm>
              <a:prstGeom prst="straightConnector1">
                <a:avLst/>
              </a:prstGeom>
              <a:noFill/>
              <a:ln w="9525">
                <a:solidFill>
                  <a:schemeClr val="bg1"/>
                </a:solidFill>
                <a:round/>
                <a:headEnd/>
                <a:tailEnd/>
              </a:ln>
            </p:spPr>
          </p:cxnSp>
          <p:cxnSp>
            <p:nvCxnSpPr>
              <p:cNvPr id="7404" name="AutoShape 85"/>
              <p:cNvCxnSpPr>
                <a:cxnSpLocks noChangeShapeType="1"/>
                <a:stCxn id="7396" idx="0"/>
                <a:endCxn id="7395" idx="2"/>
              </p:cNvCxnSpPr>
              <p:nvPr/>
            </p:nvCxnSpPr>
            <p:spPr bwMode="auto">
              <a:xfrm flipH="1" flipV="1">
                <a:off x="4307" y="3051"/>
                <a:ext cx="81" cy="405"/>
              </a:xfrm>
              <a:prstGeom prst="straightConnector1">
                <a:avLst/>
              </a:prstGeom>
              <a:noFill/>
              <a:ln w="9525">
                <a:solidFill>
                  <a:schemeClr val="bg1"/>
                </a:solidFill>
                <a:round/>
                <a:headEnd/>
                <a:tailEnd/>
              </a:ln>
            </p:spPr>
          </p:cxnSp>
          <p:cxnSp>
            <p:nvCxnSpPr>
              <p:cNvPr id="7405" name="AutoShape 86"/>
              <p:cNvCxnSpPr>
                <a:cxnSpLocks noChangeShapeType="1"/>
                <a:stCxn id="7398" idx="0"/>
                <a:endCxn id="7400" idx="2"/>
              </p:cNvCxnSpPr>
              <p:nvPr/>
            </p:nvCxnSpPr>
            <p:spPr bwMode="auto">
              <a:xfrm flipH="1" flipV="1">
                <a:off x="4726" y="3117"/>
                <a:ext cx="66" cy="339"/>
              </a:xfrm>
              <a:prstGeom prst="straightConnector1">
                <a:avLst/>
              </a:prstGeom>
              <a:noFill/>
              <a:ln w="9525">
                <a:solidFill>
                  <a:schemeClr val="bg1"/>
                </a:solidFill>
                <a:round/>
                <a:headEnd/>
                <a:tailEnd/>
              </a:ln>
            </p:spPr>
          </p:cxnSp>
          <p:cxnSp>
            <p:nvCxnSpPr>
              <p:cNvPr id="7406" name="AutoShape 87"/>
              <p:cNvCxnSpPr>
                <a:cxnSpLocks noChangeShapeType="1"/>
                <a:stCxn id="7399" idx="0"/>
                <a:endCxn id="7400" idx="3"/>
              </p:cNvCxnSpPr>
              <p:nvPr/>
            </p:nvCxnSpPr>
            <p:spPr bwMode="auto">
              <a:xfrm flipH="1" flipV="1">
                <a:off x="4807" y="3069"/>
                <a:ext cx="163" cy="132"/>
              </a:xfrm>
              <a:prstGeom prst="straightConnector1">
                <a:avLst/>
              </a:prstGeom>
              <a:noFill/>
              <a:ln w="9525">
                <a:solidFill>
                  <a:schemeClr val="bg1"/>
                </a:solidFill>
                <a:round/>
                <a:headEnd/>
                <a:tailEnd/>
              </a:ln>
            </p:spPr>
          </p:cxnSp>
          <p:sp>
            <p:nvSpPr>
              <p:cNvPr id="7407" name="AutoShape 88"/>
              <p:cNvSpPr>
                <a:spLocks noChangeArrowheads="1"/>
              </p:cNvSpPr>
              <p:nvPr/>
            </p:nvSpPr>
            <p:spPr bwMode="auto">
              <a:xfrm>
                <a:off x="4136" y="2679"/>
                <a:ext cx="1191" cy="943"/>
              </a:xfrm>
              <a:prstGeom prst="cube">
                <a:avLst>
                  <a:gd name="adj" fmla="val 25000"/>
                </a:avLst>
              </a:prstGeom>
              <a:noFill/>
              <a:ln w="9525">
                <a:solidFill>
                  <a:schemeClr val="bg1"/>
                </a:solidFill>
                <a:miter lim="800000"/>
                <a:headEnd/>
                <a:tailEnd/>
              </a:ln>
            </p:spPr>
            <p:txBody>
              <a:bodyPr wrap="none" anchor="ctr"/>
              <a:lstStyle/>
              <a:p>
                <a:endParaRPr lang="en-US"/>
              </a:p>
            </p:txBody>
          </p:sp>
        </p:grpSp>
        <p:sp>
          <p:nvSpPr>
            <p:cNvPr id="7393" name="AutoShape 89"/>
            <p:cNvSpPr>
              <a:spLocks noChangeArrowheads="1"/>
            </p:cNvSpPr>
            <p:nvPr/>
          </p:nvSpPr>
          <p:spPr bwMode="auto">
            <a:xfrm rot="5400000">
              <a:off x="4499" y="2087"/>
              <a:ext cx="455" cy="311"/>
            </a:xfrm>
            <a:prstGeom prst="rightArrow">
              <a:avLst>
                <a:gd name="adj1" fmla="val 50000"/>
                <a:gd name="adj2" fmla="val 36576"/>
              </a:avLst>
            </a:prstGeom>
            <a:gradFill rotWithShape="1">
              <a:gsLst>
                <a:gs pos="0">
                  <a:srgbClr val="FF3300"/>
                </a:gs>
                <a:gs pos="100000">
                  <a:schemeClr val="hlink"/>
                </a:gs>
              </a:gsLst>
              <a:lin ang="0" scaled="1"/>
            </a:gradFill>
            <a:ln w="9525">
              <a:noFill/>
              <a:miter lim="800000"/>
              <a:headEnd/>
              <a:tailEnd/>
            </a:ln>
          </p:spPr>
          <p:txBody>
            <a:bodyPr wrap="none" anchor="ctr"/>
            <a:lstStyle/>
            <a:p>
              <a:endParaRPr lang="en-US"/>
            </a:p>
          </p:txBody>
        </p:sp>
        <p:sp>
          <p:nvSpPr>
            <p:cNvPr id="7394" name="Text Box 90"/>
            <p:cNvSpPr txBox="1">
              <a:spLocks noChangeArrowheads="1"/>
            </p:cNvSpPr>
            <p:nvPr/>
          </p:nvSpPr>
          <p:spPr bwMode="auto">
            <a:xfrm>
              <a:off x="4770" y="1918"/>
              <a:ext cx="989" cy="442"/>
            </a:xfrm>
            <a:prstGeom prst="rect">
              <a:avLst/>
            </a:prstGeom>
            <a:noFill/>
            <a:ln w="9525">
              <a:noFill/>
              <a:miter lim="800000"/>
              <a:headEnd/>
              <a:tailEnd/>
            </a:ln>
          </p:spPr>
          <p:txBody>
            <a:bodyPr>
              <a:spAutoFit/>
            </a:bodyPr>
            <a:lstStyle/>
            <a:p>
              <a:r>
                <a:rPr lang="en-US" sz="2000">
                  <a:solidFill>
                    <a:schemeClr val="bg1"/>
                  </a:solidFill>
                </a:rPr>
                <a:t>model development</a:t>
              </a:r>
            </a:p>
          </p:txBody>
        </p:sp>
      </p:grpSp>
      <p:grpSp>
        <p:nvGrpSpPr>
          <p:cNvPr id="7" name="Group 91"/>
          <p:cNvGrpSpPr>
            <a:grpSpLocks/>
          </p:cNvGrpSpPr>
          <p:nvPr/>
        </p:nvGrpSpPr>
        <p:grpSpPr bwMode="auto">
          <a:xfrm>
            <a:off x="6661150" y="4738688"/>
            <a:ext cx="2482850" cy="2098675"/>
            <a:chOff x="4196" y="2985"/>
            <a:chExt cx="1564" cy="1322"/>
          </a:xfrm>
        </p:grpSpPr>
        <p:grpSp>
          <p:nvGrpSpPr>
            <p:cNvPr id="8" name="Group 92"/>
            <p:cNvGrpSpPr>
              <a:grpSpLocks/>
            </p:cNvGrpSpPr>
            <p:nvPr/>
          </p:nvGrpSpPr>
          <p:grpSpPr bwMode="auto">
            <a:xfrm>
              <a:off x="4739" y="3600"/>
              <a:ext cx="464" cy="406"/>
              <a:chOff x="2745" y="3092"/>
              <a:chExt cx="464" cy="406"/>
            </a:xfrm>
          </p:grpSpPr>
          <p:sp>
            <p:nvSpPr>
              <p:cNvPr id="7367" name="AutoShape 93"/>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68" name="AutoShape 94"/>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69" name="AutoShape 95"/>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0" name="AutoShape 96"/>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1" name="AutoShape 97"/>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2" name="AutoShape 98"/>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3" name="AutoShape 99"/>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74" name="AutoShape 100"/>
              <p:cNvCxnSpPr>
                <a:cxnSpLocks noChangeShapeType="1"/>
                <a:stCxn id="7368" idx="2"/>
                <a:endCxn id="7370" idx="0"/>
              </p:cNvCxnSpPr>
              <p:nvPr/>
            </p:nvCxnSpPr>
            <p:spPr bwMode="auto">
              <a:xfrm>
                <a:off x="2838" y="3214"/>
                <a:ext cx="75" cy="23"/>
              </a:xfrm>
              <a:prstGeom prst="straightConnector1">
                <a:avLst/>
              </a:prstGeom>
              <a:noFill/>
              <a:ln w="9525">
                <a:solidFill>
                  <a:schemeClr val="bg1"/>
                </a:solidFill>
                <a:round/>
                <a:headEnd/>
                <a:tailEnd/>
              </a:ln>
            </p:spPr>
          </p:cxnSp>
          <p:cxnSp>
            <p:nvCxnSpPr>
              <p:cNvPr id="7375" name="AutoShape 101"/>
              <p:cNvCxnSpPr>
                <a:cxnSpLocks noChangeShapeType="1"/>
                <a:stCxn id="7373" idx="2"/>
                <a:endCxn id="737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76" name="AutoShape 102"/>
              <p:cNvCxnSpPr>
                <a:cxnSpLocks noChangeShapeType="1"/>
                <a:stCxn id="7371" idx="0"/>
                <a:endCxn id="737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77" name="AutoShape 103"/>
              <p:cNvCxnSpPr>
                <a:cxnSpLocks noChangeShapeType="1"/>
                <a:stCxn id="7369" idx="0"/>
                <a:endCxn id="736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78" name="AutoShape 104"/>
              <p:cNvCxnSpPr>
                <a:cxnSpLocks noChangeShapeType="1"/>
                <a:stCxn id="7371" idx="0"/>
                <a:endCxn id="737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79" name="AutoShape 105"/>
              <p:cNvCxnSpPr>
                <a:cxnSpLocks noChangeShapeType="1"/>
                <a:stCxn id="7372" idx="0"/>
                <a:endCxn id="7373" idx="3"/>
              </p:cNvCxnSpPr>
              <p:nvPr/>
            </p:nvCxnSpPr>
            <p:spPr bwMode="auto">
              <a:xfrm flipV="1">
                <a:off x="3058" y="3180"/>
                <a:ext cx="0" cy="115"/>
              </a:xfrm>
              <a:prstGeom prst="straightConnector1">
                <a:avLst/>
              </a:prstGeom>
              <a:noFill/>
              <a:ln w="9525">
                <a:solidFill>
                  <a:schemeClr val="bg1"/>
                </a:solidFill>
                <a:round/>
                <a:headEnd/>
                <a:tailEnd/>
              </a:ln>
            </p:spPr>
          </p:cxnSp>
          <p:sp>
            <p:nvSpPr>
              <p:cNvPr id="7380" name="AutoShape 106"/>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1" name="AutoShape 107"/>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2" name="AutoShape 108"/>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3" name="AutoShape 109"/>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4" name="AutoShape 110"/>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5" name="AutoShape 111"/>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86" name="AutoShape 112"/>
              <p:cNvCxnSpPr>
                <a:cxnSpLocks noChangeShapeType="1"/>
                <a:stCxn id="7380" idx="2"/>
                <a:endCxn id="738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87" name="AutoShape 113"/>
              <p:cNvCxnSpPr>
                <a:cxnSpLocks noChangeShapeType="1"/>
                <a:stCxn id="7385" idx="2"/>
                <a:endCxn id="738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88" name="AutoShape 114"/>
              <p:cNvCxnSpPr>
                <a:cxnSpLocks noChangeShapeType="1"/>
                <a:stCxn id="7383" idx="0"/>
                <a:endCxn id="738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89" name="AutoShape 115"/>
              <p:cNvCxnSpPr>
                <a:cxnSpLocks noChangeShapeType="1"/>
                <a:stCxn id="7381" idx="0"/>
                <a:endCxn id="738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90" name="AutoShape 116"/>
              <p:cNvCxnSpPr>
                <a:cxnSpLocks noChangeShapeType="1"/>
                <a:stCxn id="7383" idx="0"/>
                <a:endCxn id="738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91" name="AutoShape 117"/>
              <p:cNvCxnSpPr>
                <a:cxnSpLocks noChangeShapeType="1"/>
                <a:stCxn id="7384" idx="0"/>
                <a:endCxn id="738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9" name="Group 118"/>
            <p:cNvGrpSpPr>
              <a:grpSpLocks/>
            </p:cNvGrpSpPr>
            <p:nvPr/>
          </p:nvGrpSpPr>
          <p:grpSpPr bwMode="auto">
            <a:xfrm>
              <a:off x="4410" y="3522"/>
              <a:ext cx="464" cy="406"/>
              <a:chOff x="2745" y="3092"/>
              <a:chExt cx="464" cy="406"/>
            </a:xfrm>
          </p:grpSpPr>
          <p:sp>
            <p:nvSpPr>
              <p:cNvPr id="7342" name="AutoShape 119"/>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43" name="AutoShape 120"/>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4" name="AutoShape 121"/>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5" name="AutoShape 122"/>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6" name="AutoShape 123"/>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7" name="AutoShape 124"/>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8" name="AutoShape 125"/>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49" name="AutoShape 126"/>
              <p:cNvCxnSpPr>
                <a:cxnSpLocks noChangeShapeType="1"/>
                <a:stCxn id="7343" idx="2"/>
                <a:endCxn id="7345" idx="0"/>
              </p:cNvCxnSpPr>
              <p:nvPr/>
            </p:nvCxnSpPr>
            <p:spPr bwMode="auto">
              <a:xfrm>
                <a:off x="2838" y="3214"/>
                <a:ext cx="75" cy="23"/>
              </a:xfrm>
              <a:prstGeom prst="straightConnector1">
                <a:avLst/>
              </a:prstGeom>
              <a:noFill/>
              <a:ln w="9525">
                <a:solidFill>
                  <a:schemeClr val="bg1"/>
                </a:solidFill>
                <a:round/>
                <a:headEnd/>
                <a:tailEnd/>
              </a:ln>
            </p:spPr>
          </p:cxnSp>
          <p:cxnSp>
            <p:nvCxnSpPr>
              <p:cNvPr id="7350" name="AutoShape 127"/>
              <p:cNvCxnSpPr>
                <a:cxnSpLocks noChangeShapeType="1"/>
                <a:stCxn id="7348" idx="2"/>
                <a:endCxn id="734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51" name="AutoShape 128"/>
              <p:cNvCxnSpPr>
                <a:cxnSpLocks noChangeShapeType="1"/>
                <a:stCxn id="7346" idx="0"/>
                <a:endCxn id="734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52" name="AutoShape 129"/>
              <p:cNvCxnSpPr>
                <a:cxnSpLocks noChangeShapeType="1"/>
                <a:stCxn id="7344" idx="0"/>
                <a:endCxn id="734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53" name="AutoShape 130"/>
              <p:cNvCxnSpPr>
                <a:cxnSpLocks noChangeShapeType="1"/>
                <a:stCxn id="7346" idx="0"/>
                <a:endCxn id="734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54" name="AutoShape 131"/>
              <p:cNvCxnSpPr>
                <a:cxnSpLocks noChangeShapeType="1"/>
                <a:stCxn id="7347" idx="0"/>
                <a:endCxn id="7348" idx="3"/>
              </p:cNvCxnSpPr>
              <p:nvPr/>
            </p:nvCxnSpPr>
            <p:spPr bwMode="auto">
              <a:xfrm flipV="1">
                <a:off x="3058" y="3180"/>
                <a:ext cx="0" cy="115"/>
              </a:xfrm>
              <a:prstGeom prst="straightConnector1">
                <a:avLst/>
              </a:prstGeom>
              <a:noFill/>
              <a:ln w="9525">
                <a:solidFill>
                  <a:schemeClr val="bg1"/>
                </a:solidFill>
                <a:round/>
                <a:headEnd/>
                <a:tailEnd/>
              </a:ln>
            </p:spPr>
          </p:cxnSp>
          <p:sp>
            <p:nvSpPr>
              <p:cNvPr id="7355" name="AutoShape 132"/>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6" name="AutoShape 133"/>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7" name="AutoShape 134"/>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8" name="AutoShape 135"/>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9" name="AutoShape 136"/>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60" name="AutoShape 137"/>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61" name="AutoShape 138"/>
              <p:cNvCxnSpPr>
                <a:cxnSpLocks noChangeShapeType="1"/>
                <a:stCxn id="7355" idx="2"/>
                <a:endCxn id="735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62" name="AutoShape 139"/>
              <p:cNvCxnSpPr>
                <a:cxnSpLocks noChangeShapeType="1"/>
                <a:stCxn id="7360" idx="2"/>
                <a:endCxn id="735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63" name="AutoShape 140"/>
              <p:cNvCxnSpPr>
                <a:cxnSpLocks noChangeShapeType="1"/>
                <a:stCxn id="7358" idx="0"/>
                <a:endCxn id="735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64" name="AutoShape 141"/>
              <p:cNvCxnSpPr>
                <a:cxnSpLocks noChangeShapeType="1"/>
                <a:stCxn id="7356" idx="0"/>
                <a:endCxn id="735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65" name="AutoShape 142"/>
              <p:cNvCxnSpPr>
                <a:cxnSpLocks noChangeShapeType="1"/>
                <a:stCxn id="7358" idx="0"/>
                <a:endCxn id="736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66" name="AutoShape 143"/>
              <p:cNvCxnSpPr>
                <a:cxnSpLocks noChangeShapeType="1"/>
                <a:stCxn id="7359" idx="0"/>
                <a:endCxn id="736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0" name="Group 144"/>
            <p:cNvGrpSpPr>
              <a:grpSpLocks/>
            </p:cNvGrpSpPr>
            <p:nvPr/>
          </p:nvGrpSpPr>
          <p:grpSpPr bwMode="auto">
            <a:xfrm>
              <a:off x="4507" y="3619"/>
              <a:ext cx="464" cy="387"/>
              <a:chOff x="2745" y="3092"/>
              <a:chExt cx="464" cy="406"/>
            </a:xfrm>
          </p:grpSpPr>
          <p:sp>
            <p:nvSpPr>
              <p:cNvPr id="7317" name="AutoShape 145"/>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18" name="AutoShape 146"/>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19" name="AutoShape 147"/>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0" name="AutoShape 148"/>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1" name="AutoShape 149"/>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2" name="AutoShape 150"/>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3" name="AutoShape 151"/>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24" name="AutoShape 152"/>
              <p:cNvCxnSpPr>
                <a:cxnSpLocks noChangeShapeType="1"/>
                <a:stCxn id="7318" idx="2"/>
                <a:endCxn id="7320" idx="0"/>
              </p:cNvCxnSpPr>
              <p:nvPr/>
            </p:nvCxnSpPr>
            <p:spPr bwMode="auto">
              <a:xfrm>
                <a:off x="2838" y="3214"/>
                <a:ext cx="75" cy="23"/>
              </a:xfrm>
              <a:prstGeom prst="straightConnector1">
                <a:avLst/>
              </a:prstGeom>
              <a:noFill/>
              <a:ln w="9525">
                <a:solidFill>
                  <a:schemeClr val="bg1"/>
                </a:solidFill>
                <a:round/>
                <a:headEnd/>
                <a:tailEnd/>
              </a:ln>
            </p:spPr>
          </p:cxnSp>
          <p:cxnSp>
            <p:nvCxnSpPr>
              <p:cNvPr id="7325" name="AutoShape 153"/>
              <p:cNvCxnSpPr>
                <a:cxnSpLocks noChangeShapeType="1"/>
                <a:stCxn id="7323" idx="2"/>
                <a:endCxn id="732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26" name="AutoShape 154"/>
              <p:cNvCxnSpPr>
                <a:cxnSpLocks noChangeShapeType="1"/>
                <a:stCxn id="7321" idx="0"/>
                <a:endCxn id="732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27" name="AutoShape 155"/>
              <p:cNvCxnSpPr>
                <a:cxnSpLocks noChangeShapeType="1"/>
                <a:stCxn id="7319" idx="0"/>
                <a:endCxn id="731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28" name="AutoShape 156"/>
              <p:cNvCxnSpPr>
                <a:cxnSpLocks noChangeShapeType="1"/>
                <a:stCxn id="7321" idx="0"/>
                <a:endCxn id="732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29" name="AutoShape 157"/>
              <p:cNvCxnSpPr>
                <a:cxnSpLocks noChangeShapeType="1"/>
                <a:stCxn id="7322" idx="0"/>
                <a:endCxn id="7323" idx="3"/>
              </p:cNvCxnSpPr>
              <p:nvPr/>
            </p:nvCxnSpPr>
            <p:spPr bwMode="auto">
              <a:xfrm flipV="1">
                <a:off x="3058" y="3180"/>
                <a:ext cx="0" cy="115"/>
              </a:xfrm>
              <a:prstGeom prst="straightConnector1">
                <a:avLst/>
              </a:prstGeom>
              <a:noFill/>
              <a:ln w="9525">
                <a:solidFill>
                  <a:schemeClr val="bg1"/>
                </a:solidFill>
                <a:round/>
                <a:headEnd/>
                <a:tailEnd/>
              </a:ln>
            </p:spPr>
          </p:cxnSp>
          <p:sp>
            <p:nvSpPr>
              <p:cNvPr id="7330" name="AutoShape 158"/>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1" name="AutoShape 159"/>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2" name="AutoShape 160"/>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3" name="AutoShape 161"/>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4" name="AutoShape 162"/>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5" name="AutoShape 163"/>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36" name="AutoShape 164"/>
              <p:cNvCxnSpPr>
                <a:cxnSpLocks noChangeShapeType="1"/>
                <a:stCxn id="7330" idx="2"/>
                <a:endCxn id="733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37" name="AutoShape 165"/>
              <p:cNvCxnSpPr>
                <a:cxnSpLocks noChangeShapeType="1"/>
                <a:stCxn id="7335" idx="2"/>
                <a:endCxn id="733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38" name="AutoShape 166"/>
              <p:cNvCxnSpPr>
                <a:cxnSpLocks noChangeShapeType="1"/>
                <a:stCxn id="7333" idx="0"/>
                <a:endCxn id="733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39" name="AutoShape 167"/>
              <p:cNvCxnSpPr>
                <a:cxnSpLocks noChangeShapeType="1"/>
                <a:stCxn id="7331" idx="0"/>
                <a:endCxn id="733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40" name="AutoShape 168"/>
              <p:cNvCxnSpPr>
                <a:cxnSpLocks noChangeShapeType="1"/>
                <a:stCxn id="7333" idx="0"/>
                <a:endCxn id="733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41" name="AutoShape 169"/>
              <p:cNvCxnSpPr>
                <a:cxnSpLocks noChangeShapeType="1"/>
                <a:stCxn id="7334" idx="0"/>
                <a:endCxn id="733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1" name="Group 170"/>
            <p:cNvGrpSpPr>
              <a:grpSpLocks/>
            </p:cNvGrpSpPr>
            <p:nvPr/>
          </p:nvGrpSpPr>
          <p:grpSpPr bwMode="auto">
            <a:xfrm>
              <a:off x="4196" y="3750"/>
              <a:ext cx="464" cy="406"/>
              <a:chOff x="2745" y="3092"/>
              <a:chExt cx="464" cy="406"/>
            </a:xfrm>
          </p:grpSpPr>
          <p:sp>
            <p:nvSpPr>
              <p:cNvPr id="7292" name="AutoShape 171"/>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93" name="AutoShape 172"/>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4" name="AutoShape 173"/>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5" name="AutoShape 174"/>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6" name="AutoShape 175"/>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7" name="AutoShape 176"/>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8" name="AutoShape 177"/>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99" name="AutoShape 178"/>
              <p:cNvCxnSpPr>
                <a:cxnSpLocks noChangeShapeType="1"/>
                <a:stCxn id="7293" idx="2"/>
                <a:endCxn id="7295" idx="0"/>
              </p:cNvCxnSpPr>
              <p:nvPr/>
            </p:nvCxnSpPr>
            <p:spPr bwMode="auto">
              <a:xfrm>
                <a:off x="2838" y="3214"/>
                <a:ext cx="75" cy="23"/>
              </a:xfrm>
              <a:prstGeom prst="straightConnector1">
                <a:avLst/>
              </a:prstGeom>
              <a:noFill/>
              <a:ln w="9525">
                <a:solidFill>
                  <a:schemeClr val="bg1"/>
                </a:solidFill>
                <a:round/>
                <a:headEnd/>
                <a:tailEnd/>
              </a:ln>
            </p:spPr>
          </p:cxnSp>
          <p:cxnSp>
            <p:nvCxnSpPr>
              <p:cNvPr id="7300" name="AutoShape 179"/>
              <p:cNvCxnSpPr>
                <a:cxnSpLocks noChangeShapeType="1"/>
                <a:stCxn id="7298" idx="2"/>
                <a:endCxn id="729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01" name="AutoShape 180"/>
              <p:cNvCxnSpPr>
                <a:cxnSpLocks noChangeShapeType="1"/>
                <a:stCxn id="7296" idx="0"/>
                <a:endCxn id="729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02" name="AutoShape 181"/>
              <p:cNvCxnSpPr>
                <a:cxnSpLocks noChangeShapeType="1"/>
                <a:stCxn id="7294" idx="0"/>
                <a:endCxn id="729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03" name="AutoShape 182"/>
              <p:cNvCxnSpPr>
                <a:cxnSpLocks noChangeShapeType="1"/>
                <a:stCxn id="7296" idx="0"/>
                <a:endCxn id="729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04" name="AutoShape 183"/>
              <p:cNvCxnSpPr>
                <a:cxnSpLocks noChangeShapeType="1"/>
                <a:stCxn id="7297" idx="0"/>
                <a:endCxn id="7298" idx="3"/>
              </p:cNvCxnSpPr>
              <p:nvPr/>
            </p:nvCxnSpPr>
            <p:spPr bwMode="auto">
              <a:xfrm flipV="1">
                <a:off x="3058" y="3180"/>
                <a:ext cx="0" cy="115"/>
              </a:xfrm>
              <a:prstGeom prst="straightConnector1">
                <a:avLst/>
              </a:prstGeom>
              <a:noFill/>
              <a:ln w="9525">
                <a:solidFill>
                  <a:schemeClr val="bg1"/>
                </a:solidFill>
                <a:round/>
                <a:headEnd/>
                <a:tailEnd/>
              </a:ln>
            </p:spPr>
          </p:cxnSp>
          <p:sp>
            <p:nvSpPr>
              <p:cNvPr id="7305" name="AutoShape 184"/>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6" name="AutoShape 185"/>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7" name="AutoShape 186"/>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8" name="AutoShape 187"/>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9" name="AutoShape 188"/>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10" name="AutoShape 189"/>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11" name="AutoShape 190"/>
              <p:cNvCxnSpPr>
                <a:cxnSpLocks noChangeShapeType="1"/>
                <a:stCxn id="7305" idx="2"/>
                <a:endCxn id="730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12" name="AutoShape 191"/>
              <p:cNvCxnSpPr>
                <a:cxnSpLocks noChangeShapeType="1"/>
                <a:stCxn id="7310" idx="2"/>
                <a:endCxn id="730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13" name="AutoShape 192"/>
              <p:cNvCxnSpPr>
                <a:cxnSpLocks noChangeShapeType="1"/>
                <a:stCxn id="7308" idx="0"/>
                <a:endCxn id="730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14" name="AutoShape 193"/>
              <p:cNvCxnSpPr>
                <a:cxnSpLocks noChangeShapeType="1"/>
                <a:stCxn id="7306" idx="0"/>
                <a:endCxn id="730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15" name="AutoShape 194"/>
              <p:cNvCxnSpPr>
                <a:cxnSpLocks noChangeShapeType="1"/>
                <a:stCxn id="7308" idx="0"/>
                <a:endCxn id="731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16" name="AutoShape 195"/>
              <p:cNvCxnSpPr>
                <a:cxnSpLocks noChangeShapeType="1"/>
                <a:stCxn id="7309" idx="0"/>
                <a:endCxn id="731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2" name="Group 196"/>
            <p:cNvGrpSpPr>
              <a:grpSpLocks/>
            </p:cNvGrpSpPr>
            <p:nvPr/>
          </p:nvGrpSpPr>
          <p:grpSpPr bwMode="auto">
            <a:xfrm>
              <a:off x="4464" y="3563"/>
              <a:ext cx="464" cy="406"/>
              <a:chOff x="2745" y="3092"/>
              <a:chExt cx="464" cy="406"/>
            </a:xfrm>
          </p:grpSpPr>
          <p:sp>
            <p:nvSpPr>
              <p:cNvPr id="7267" name="AutoShape 197"/>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68" name="AutoShape 198"/>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69" name="AutoShape 199"/>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0" name="AutoShape 200"/>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1" name="AutoShape 201"/>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2" name="AutoShape 202"/>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3" name="AutoShape 203"/>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74" name="AutoShape 204"/>
              <p:cNvCxnSpPr>
                <a:cxnSpLocks noChangeShapeType="1"/>
                <a:stCxn id="7268" idx="2"/>
                <a:endCxn id="7270" idx="0"/>
              </p:cNvCxnSpPr>
              <p:nvPr/>
            </p:nvCxnSpPr>
            <p:spPr bwMode="auto">
              <a:xfrm>
                <a:off x="2838" y="3214"/>
                <a:ext cx="75" cy="23"/>
              </a:xfrm>
              <a:prstGeom prst="straightConnector1">
                <a:avLst/>
              </a:prstGeom>
              <a:noFill/>
              <a:ln w="9525">
                <a:solidFill>
                  <a:schemeClr val="bg1"/>
                </a:solidFill>
                <a:round/>
                <a:headEnd/>
                <a:tailEnd/>
              </a:ln>
            </p:spPr>
          </p:cxnSp>
          <p:cxnSp>
            <p:nvCxnSpPr>
              <p:cNvPr id="7275" name="AutoShape 205"/>
              <p:cNvCxnSpPr>
                <a:cxnSpLocks noChangeShapeType="1"/>
                <a:stCxn id="7273" idx="2"/>
                <a:endCxn id="727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76" name="AutoShape 206"/>
              <p:cNvCxnSpPr>
                <a:cxnSpLocks noChangeShapeType="1"/>
                <a:stCxn id="7271" idx="0"/>
                <a:endCxn id="727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77" name="AutoShape 207"/>
              <p:cNvCxnSpPr>
                <a:cxnSpLocks noChangeShapeType="1"/>
                <a:stCxn id="7269" idx="0"/>
                <a:endCxn id="726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78" name="AutoShape 208"/>
              <p:cNvCxnSpPr>
                <a:cxnSpLocks noChangeShapeType="1"/>
                <a:stCxn id="7271" idx="0"/>
                <a:endCxn id="727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79" name="AutoShape 209"/>
              <p:cNvCxnSpPr>
                <a:cxnSpLocks noChangeShapeType="1"/>
                <a:stCxn id="7272" idx="0"/>
                <a:endCxn id="7273" idx="3"/>
              </p:cNvCxnSpPr>
              <p:nvPr/>
            </p:nvCxnSpPr>
            <p:spPr bwMode="auto">
              <a:xfrm flipV="1">
                <a:off x="3058" y="3180"/>
                <a:ext cx="0" cy="115"/>
              </a:xfrm>
              <a:prstGeom prst="straightConnector1">
                <a:avLst/>
              </a:prstGeom>
              <a:noFill/>
              <a:ln w="9525">
                <a:solidFill>
                  <a:schemeClr val="bg1"/>
                </a:solidFill>
                <a:round/>
                <a:headEnd/>
                <a:tailEnd/>
              </a:ln>
            </p:spPr>
          </p:cxnSp>
          <p:sp>
            <p:nvSpPr>
              <p:cNvPr id="7280" name="AutoShape 210"/>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1" name="AutoShape 211"/>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2" name="AutoShape 212"/>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3" name="AutoShape 213"/>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4" name="AutoShape 214"/>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5" name="AutoShape 215"/>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86" name="AutoShape 216"/>
              <p:cNvCxnSpPr>
                <a:cxnSpLocks noChangeShapeType="1"/>
                <a:stCxn id="7280" idx="2"/>
                <a:endCxn id="728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87" name="AutoShape 217"/>
              <p:cNvCxnSpPr>
                <a:cxnSpLocks noChangeShapeType="1"/>
                <a:stCxn id="7285" idx="2"/>
                <a:endCxn id="728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88" name="AutoShape 218"/>
              <p:cNvCxnSpPr>
                <a:cxnSpLocks noChangeShapeType="1"/>
                <a:stCxn id="7283" idx="0"/>
                <a:endCxn id="728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89" name="AutoShape 219"/>
              <p:cNvCxnSpPr>
                <a:cxnSpLocks noChangeShapeType="1"/>
                <a:stCxn id="7281" idx="0"/>
                <a:endCxn id="728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90" name="AutoShape 220"/>
              <p:cNvCxnSpPr>
                <a:cxnSpLocks noChangeShapeType="1"/>
                <a:stCxn id="7283" idx="0"/>
                <a:endCxn id="728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91" name="AutoShape 221"/>
              <p:cNvCxnSpPr>
                <a:cxnSpLocks noChangeShapeType="1"/>
                <a:stCxn id="7284" idx="0"/>
                <a:endCxn id="728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3" name="Group 222"/>
            <p:cNvGrpSpPr>
              <a:grpSpLocks/>
            </p:cNvGrpSpPr>
            <p:nvPr/>
          </p:nvGrpSpPr>
          <p:grpSpPr bwMode="auto">
            <a:xfrm>
              <a:off x="4761" y="3768"/>
              <a:ext cx="464" cy="406"/>
              <a:chOff x="2745" y="3092"/>
              <a:chExt cx="464" cy="406"/>
            </a:xfrm>
          </p:grpSpPr>
          <p:sp>
            <p:nvSpPr>
              <p:cNvPr id="7242" name="AutoShape 223"/>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43" name="AutoShape 224"/>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4" name="AutoShape 225"/>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5" name="AutoShape 226"/>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6" name="AutoShape 227"/>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7" name="AutoShape 228"/>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8" name="AutoShape 229"/>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49" name="AutoShape 230"/>
              <p:cNvCxnSpPr>
                <a:cxnSpLocks noChangeShapeType="1"/>
                <a:stCxn id="7243" idx="2"/>
                <a:endCxn id="7245" idx="0"/>
              </p:cNvCxnSpPr>
              <p:nvPr/>
            </p:nvCxnSpPr>
            <p:spPr bwMode="auto">
              <a:xfrm>
                <a:off x="2838" y="3214"/>
                <a:ext cx="75" cy="23"/>
              </a:xfrm>
              <a:prstGeom prst="straightConnector1">
                <a:avLst/>
              </a:prstGeom>
              <a:noFill/>
              <a:ln w="9525">
                <a:solidFill>
                  <a:schemeClr val="bg1"/>
                </a:solidFill>
                <a:round/>
                <a:headEnd/>
                <a:tailEnd/>
              </a:ln>
            </p:spPr>
          </p:cxnSp>
          <p:cxnSp>
            <p:nvCxnSpPr>
              <p:cNvPr id="7250" name="AutoShape 231"/>
              <p:cNvCxnSpPr>
                <a:cxnSpLocks noChangeShapeType="1"/>
                <a:stCxn id="7248" idx="2"/>
                <a:endCxn id="724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51" name="AutoShape 232"/>
              <p:cNvCxnSpPr>
                <a:cxnSpLocks noChangeShapeType="1"/>
                <a:stCxn id="7246" idx="0"/>
                <a:endCxn id="724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52" name="AutoShape 233"/>
              <p:cNvCxnSpPr>
                <a:cxnSpLocks noChangeShapeType="1"/>
                <a:stCxn id="7244" idx="0"/>
                <a:endCxn id="724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53" name="AutoShape 234"/>
              <p:cNvCxnSpPr>
                <a:cxnSpLocks noChangeShapeType="1"/>
                <a:stCxn id="7246" idx="0"/>
                <a:endCxn id="724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54" name="AutoShape 235"/>
              <p:cNvCxnSpPr>
                <a:cxnSpLocks noChangeShapeType="1"/>
                <a:stCxn id="7247" idx="0"/>
                <a:endCxn id="7248" idx="3"/>
              </p:cNvCxnSpPr>
              <p:nvPr/>
            </p:nvCxnSpPr>
            <p:spPr bwMode="auto">
              <a:xfrm flipV="1">
                <a:off x="3058" y="3180"/>
                <a:ext cx="0" cy="115"/>
              </a:xfrm>
              <a:prstGeom prst="straightConnector1">
                <a:avLst/>
              </a:prstGeom>
              <a:noFill/>
              <a:ln w="9525">
                <a:solidFill>
                  <a:schemeClr val="bg1"/>
                </a:solidFill>
                <a:round/>
                <a:headEnd/>
                <a:tailEnd/>
              </a:ln>
            </p:spPr>
          </p:cxnSp>
          <p:sp>
            <p:nvSpPr>
              <p:cNvPr id="7255" name="AutoShape 236"/>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6" name="AutoShape 237"/>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7" name="AutoShape 238"/>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8" name="AutoShape 239"/>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9" name="AutoShape 240"/>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60" name="AutoShape 241"/>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61" name="AutoShape 242"/>
              <p:cNvCxnSpPr>
                <a:cxnSpLocks noChangeShapeType="1"/>
                <a:stCxn id="7255" idx="2"/>
                <a:endCxn id="725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62" name="AutoShape 243"/>
              <p:cNvCxnSpPr>
                <a:cxnSpLocks noChangeShapeType="1"/>
                <a:stCxn id="7260" idx="2"/>
                <a:endCxn id="725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63" name="AutoShape 244"/>
              <p:cNvCxnSpPr>
                <a:cxnSpLocks noChangeShapeType="1"/>
                <a:stCxn id="7258" idx="0"/>
                <a:endCxn id="725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64" name="AutoShape 245"/>
              <p:cNvCxnSpPr>
                <a:cxnSpLocks noChangeShapeType="1"/>
                <a:stCxn id="7256" idx="0"/>
                <a:endCxn id="725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65" name="AutoShape 246"/>
              <p:cNvCxnSpPr>
                <a:cxnSpLocks noChangeShapeType="1"/>
                <a:stCxn id="7258" idx="0"/>
                <a:endCxn id="726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66" name="AutoShape 247"/>
              <p:cNvCxnSpPr>
                <a:cxnSpLocks noChangeShapeType="1"/>
                <a:stCxn id="7259" idx="0"/>
                <a:endCxn id="726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4" name="Group 248"/>
            <p:cNvGrpSpPr>
              <a:grpSpLocks/>
            </p:cNvGrpSpPr>
            <p:nvPr/>
          </p:nvGrpSpPr>
          <p:grpSpPr bwMode="auto">
            <a:xfrm>
              <a:off x="4475" y="3901"/>
              <a:ext cx="464" cy="406"/>
              <a:chOff x="2745" y="3092"/>
              <a:chExt cx="464" cy="406"/>
            </a:xfrm>
          </p:grpSpPr>
          <p:sp>
            <p:nvSpPr>
              <p:cNvPr id="7217" name="AutoShape 249"/>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18" name="AutoShape 250"/>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19" name="AutoShape 251"/>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0" name="AutoShape 252"/>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1" name="AutoShape 253"/>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2" name="AutoShape 254"/>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3" name="AutoShape 255"/>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24" name="AutoShape 256"/>
              <p:cNvCxnSpPr>
                <a:cxnSpLocks noChangeShapeType="1"/>
                <a:stCxn id="7218" idx="2"/>
                <a:endCxn id="7220" idx="0"/>
              </p:cNvCxnSpPr>
              <p:nvPr/>
            </p:nvCxnSpPr>
            <p:spPr bwMode="auto">
              <a:xfrm>
                <a:off x="2838" y="3214"/>
                <a:ext cx="75" cy="23"/>
              </a:xfrm>
              <a:prstGeom prst="straightConnector1">
                <a:avLst/>
              </a:prstGeom>
              <a:noFill/>
              <a:ln w="9525">
                <a:solidFill>
                  <a:schemeClr val="bg1"/>
                </a:solidFill>
                <a:round/>
                <a:headEnd/>
                <a:tailEnd/>
              </a:ln>
            </p:spPr>
          </p:cxnSp>
          <p:cxnSp>
            <p:nvCxnSpPr>
              <p:cNvPr id="7225" name="AutoShape 257"/>
              <p:cNvCxnSpPr>
                <a:cxnSpLocks noChangeShapeType="1"/>
                <a:stCxn id="7223" idx="2"/>
                <a:endCxn id="722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26" name="AutoShape 258"/>
              <p:cNvCxnSpPr>
                <a:cxnSpLocks noChangeShapeType="1"/>
                <a:stCxn id="7221" idx="0"/>
                <a:endCxn id="722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27" name="AutoShape 259"/>
              <p:cNvCxnSpPr>
                <a:cxnSpLocks noChangeShapeType="1"/>
                <a:stCxn id="7219" idx="0"/>
                <a:endCxn id="721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28" name="AutoShape 260"/>
              <p:cNvCxnSpPr>
                <a:cxnSpLocks noChangeShapeType="1"/>
                <a:stCxn id="7221" idx="0"/>
                <a:endCxn id="722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29" name="AutoShape 261"/>
              <p:cNvCxnSpPr>
                <a:cxnSpLocks noChangeShapeType="1"/>
                <a:stCxn id="7222" idx="0"/>
                <a:endCxn id="7223" idx="3"/>
              </p:cNvCxnSpPr>
              <p:nvPr/>
            </p:nvCxnSpPr>
            <p:spPr bwMode="auto">
              <a:xfrm flipV="1">
                <a:off x="3058" y="3180"/>
                <a:ext cx="0" cy="115"/>
              </a:xfrm>
              <a:prstGeom prst="straightConnector1">
                <a:avLst/>
              </a:prstGeom>
              <a:noFill/>
              <a:ln w="9525">
                <a:solidFill>
                  <a:schemeClr val="bg1"/>
                </a:solidFill>
                <a:round/>
                <a:headEnd/>
                <a:tailEnd/>
              </a:ln>
            </p:spPr>
          </p:cxnSp>
          <p:sp>
            <p:nvSpPr>
              <p:cNvPr id="7230" name="AutoShape 262"/>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1" name="AutoShape 263"/>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2" name="AutoShape 264"/>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3" name="AutoShape 265"/>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4" name="AutoShape 266"/>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5" name="AutoShape 267"/>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36" name="AutoShape 268"/>
              <p:cNvCxnSpPr>
                <a:cxnSpLocks noChangeShapeType="1"/>
                <a:stCxn id="7230" idx="2"/>
                <a:endCxn id="723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37" name="AutoShape 269"/>
              <p:cNvCxnSpPr>
                <a:cxnSpLocks noChangeShapeType="1"/>
                <a:stCxn id="7235" idx="2"/>
                <a:endCxn id="723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38" name="AutoShape 270"/>
              <p:cNvCxnSpPr>
                <a:cxnSpLocks noChangeShapeType="1"/>
                <a:stCxn id="7233" idx="0"/>
                <a:endCxn id="723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39" name="AutoShape 271"/>
              <p:cNvCxnSpPr>
                <a:cxnSpLocks noChangeShapeType="1"/>
                <a:stCxn id="7231" idx="0"/>
                <a:endCxn id="723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40" name="AutoShape 272"/>
              <p:cNvCxnSpPr>
                <a:cxnSpLocks noChangeShapeType="1"/>
                <a:stCxn id="7233" idx="0"/>
                <a:endCxn id="723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41" name="AutoShape 273"/>
              <p:cNvCxnSpPr>
                <a:cxnSpLocks noChangeShapeType="1"/>
                <a:stCxn id="7234" idx="0"/>
                <a:endCxn id="7235" idx="3"/>
              </p:cNvCxnSpPr>
              <p:nvPr/>
            </p:nvCxnSpPr>
            <p:spPr bwMode="auto">
              <a:xfrm flipV="1">
                <a:off x="3128" y="3235"/>
                <a:ext cx="0" cy="103"/>
              </a:xfrm>
              <a:prstGeom prst="straightConnector1">
                <a:avLst/>
              </a:prstGeom>
              <a:noFill/>
              <a:ln w="9525">
                <a:solidFill>
                  <a:schemeClr val="bg1"/>
                </a:solidFill>
                <a:round/>
                <a:headEnd/>
                <a:tailEnd/>
              </a:ln>
            </p:spPr>
          </p:cxnSp>
        </p:grpSp>
        <p:sp>
          <p:nvSpPr>
            <p:cNvPr id="7213" name="AutoShape 274"/>
            <p:cNvSpPr>
              <a:spLocks noChangeArrowheads="1"/>
            </p:cNvSpPr>
            <p:nvPr/>
          </p:nvSpPr>
          <p:spPr bwMode="auto">
            <a:xfrm rot="5400000">
              <a:off x="4872" y="3086"/>
              <a:ext cx="462" cy="311"/>
            </a:xfrm>
            <a:prstGeom prst="rightArrow">
              <a:avLst>
                <a:gd name="adj1" fmla="val 50000"/>
                <a:gd name="adj2" fmla="val 37138"/>
              </a:avLst>
            </a:prstGeom>
            <a:gradFill rotWithShape="1">
              <a:gsLst>
                <a:gs pos="0">
                  <a:schemeClr val="hlink"/>
                </a:gs>
                <a:gs pos="100000">
                  <a:srgbClr val="FFFF99"/>
                </a:gs>
              </a:gsLst>
              <a:lin ang="0" scaled="1"/>
            </a:gradFill>
            <a:ln w="9525">
              <a:noFill/>
              <a:miter lim="800000"/>
              <a:headEnd/>
              <a:tailEnd/>
            </a:ln>
          </p:spPr>
          <p:txBody>
            <a:bodyPr wrap="none" anchor="ctr"/>
            <a:lstStyle/>
            <a:p>
              <a:r>
                <a:rPr lang="en-US" sz="2000"/>
                <a:t>use</a:t>
              </a:r>
            </a:p>
          </p:txBody>
        </p:sp>
        <p:sp>
          <p:nvSpPr>
            <p:cNvPr id="7214" name="AutoShape 275"/>
            <p:cNvSpPr>
              <a:spLocks noChangeArrowheads="1"/>
            </p:cNvSpPr>
            <p:nvPr/>
          </p:nvSpPr>
          <p:spPr bwMode="auto">
            <a:xfrm rot="-5400000">
              <a:off x="4258" y="3060"/>
              <a:ext cx="462" cy="311"/>
            </a:xfrm>
            <a:prstGeom prst="rightArrow">
              <a:avLst>
                <a:gd name="adj1" fmla="val 50000"/>
                <a:gd name="adj2" fmla="val 37138"/>
              </a:avLst>
            </a:prstGeom>
            <a:gradFill rotWithShape="1">
              <a:gsLst>
                <a:gs pos="0">
                  <a:srgbClr val="FFFF99"/>
                </a:gs>
                <a:gs pos="100000">
                  <a:schemeClr val="hlink"/>
                </a:gs>
              </a:gsLst>
              <a:lin ang="0" scaled="1"/>
            </a:gradFill>
            <a:ln w="9525">
              <a:noFill/>
              <a:miter lim="800000"/>
              <a:headEnd/>
              <a:tailEnd/>
            </a:ln>
          </p:spPr>
          <p:txBody>
            <a:bodyPr rot="10800000" wrap="none" anchor="ctr"/>
            <a:lstStyle/>
            <a:p>
              <a:r>
                <a:rPr lang="en-US" sz="2000"/>
                <a:t>add</a:t>
              </a:r>
            </a:p>
          </p:txBody>
        </p:sp>
        <p:sp>
          <p:nvSpPr>
            <p:cNvPr id="7215" name="Text Box 276"/>
            <p:cNvSpPr txBox="1">
              <a:spLocks noChangeArrowheads="1"/>
            </p:cNvSpPr>
            <p:nvPr/>
          </p:nvSpPr>
          <p:spPr bwMode="auto">
            <a:xfrm>
              <a:off x="5156" y="3413"/>
              <a:ext cx="604" cy="404"/>
            </a:xfrm>
            <a:prstGeom prst="rect">
              <a:avLst/>
            </a:prstGeom>
            <a:noFill/>
            <a:ln w="9525">
              <a:noFill/>
              <a:miter lim="800000"/>
              <a:headEnd/>
              <a:tailEnd/>
            </a:ln>
          </p:spPr>
          <p:txBody>
            <a:bodyPr wrap="none">
              <a:spAutoFit/>
            </a:bodyPr>
            <a:lstStyle/>
            <a:p>
              <a:r>
                <a:rPr lang="en-US" sz="1800">
                  <a:solidFill>
                    <a:srgbClr val="FFFF99"/>
                  </a:solidFill>
                </a:rPr>
                <a:t>Generic</a:t>
              </a:r>
            </a:p>
            <a:p>
              <a:r>
                <a:rPr lang="en-US" sz="1800">
                  <a:solidFill>
                    <a:srgbClr val="FFFF99"/>
                  </a:solidFill>
                </a:rPr>
                <a:t>beliefs</a:t>
              </a:r>
            </a:p>
          </p:txBody>
        </p:sp>
        <p:sp>
          <p:nvSpPr>
            <p:cNvPr id="7216" name="AutoShape 277"/>
            <p:cNvSpPr>
              <a:spLocks noChangeArrowheads="1"/>
            </p:cNvSpPr>
            <p:nvPr/>
          </p:nvSpPr>
          <p:spPr bwMode="auto">
            <a:xfrm rot="-5400000">
              <a:off x="4560" y="3070"/>
              <a:ext cx="481" cy="311"/>
            </a:xfrm>
            <a:prstGeom prst="leftRightArrow">
              <a:avLst>
                <a:gd name="adj1" fmla="val 49843"/>
                <a:gd name="adj2" fmla="val 35895"/>
              </a:avLst>
            </a:prstGeom>
            <a:gradFill rotWithShape="1">
              <a:gsLst>
                <a:gs pos="0">
                  <a:srgbClr val="FFFF99"/>
                </a:gs>
                <a:gs pos="100000">
                  <a:schemeClr val="hlink"/>
                </a:gs>
              </a:gsLst>
              <a:lin ang="0" scaled="1"/>
            </a:gradFill>
            <a:ln w="9525">
              <a:noFill/>
              <a:miter lim="800000"/>
              <a:headEnd/>
              <a:tailEnd/>
            </a:ln>
          </p:spPr>
          <p:txBody>
            <a:bodyPr rot="10800000" wrap="none" anchor="ctr"/>
            <a:lstStyle/>
            <a:p>
              <a:r>
                <a:rPr lang="en-US" sz="2000"/>
                <a:t>verify</a:t>
              </a:r>
            </a:p>
          </p:txBody>
        </p:sp>
      </p:grpSp>
      <p:sp>
        <p:nvSpPr>
          <p:cNvPr id="7205" name="AutoShape 280"/>
          <p:cNvSpPr>
            <a:spLocks noChangeArrowheads="1"/>
          </p:cNvSpPr>
          <p:nvPr/>
        </p:nvSpPr>
        <p:spPr bwMode="auto">
          <a:xfrm rot="10800000">
            <a:off x="3849688" y="4165600"/>
            <a:ext cx="2187575" cy="493713"/>
          </a:xfrm>
          <a:prstGeom prst="rightArrow">
            <a:avLst>
              <a:gd name="adj1" fmla="val 46630"/>
              <a:gd name="adj2" fmla="val 57245"/>
            </a:avLst>
          </a:prstGeom>
          <a:gradFill rotWithShape="1">
            <a:gsLst>
              <a:gs pos="0">
                <a:schemeClr val="hlink"/>
              </a:gs>
              <a:gs pos="100000">
                <a:srgbClr val="000066"/>
              </a:gs>
            </a:gsLst>
            <a:lin ang="0" scaled="1"/>
          </a:gradFill>
          <a:ln w="9525">
            <a:noFill/>
            <a:miter lim="800000"/>
            <a:headEnd/>
            <a:tailEnd/>
          </a:ln>
        </p:spPr>
        <p:txBody>
          <a:bodyPr wrap="none" anchor="ctr"/>
          <a:lstStyle/>
          <a:p>
            <a:endParaRPr lang="en-US"/>
          </a:p>
        </p:txBody>
      </p:sp>
      <p:grpSp>
        <p:nvGrpSpPr>
          <p:cNvPr id="16" name="Group 281"/>
          <p:cNvGrpSpPr>
            <a:grpSpLocks/>
          </p:cNvGrpSpPr>
          <p:nvPr/>
        </p:nvGrpSpPr>
        <p:grpSpPr bwMode="auto">
          <a:xfrm>
            <a:off x="2913063" y="5713413"/>
            <a:ext cx="3189287" cy="792162"/>
            <a:chOff x="1835" y="3599"/>
            <a:chExt cx="2309" cy="499"/>
          </a:xfrm>
        </p:grpSpPr>
        <p:sp>
          <p:nvSpPr>
            <p:cNvPr id="7202" name="AutoShape 282"/>
            <p:cNvSpPr>
              <a:spLocks noChangeArrowheads="1"/>
            </p:cNvSpPr>
            <p:nvPr/>
          </p:nvSpPr>
          <p:spPr bwMode="auto">
            <a:xfrm rot="10800000">
              <a:off x="1835" y="3599"/>
              <a:ext cx="2309" cy="311"/>
            </a:xfrm>
            <a:prstGeom prst="rightArrow">
              <a:avLst>
                <a:gd name="adj1" fmla="val 46630"/>
                <a:gd name="adj2" fmla="val 68951"/>
              </a:avLst>
            </a:prstGeom>
            <a:gradFill rotWithShape="1">
              <a:gsLst>
                <a:gs pos="0">
                  <a:srgbClr val="FFFF99"/>
                </a:gs>
                <a:gs pos="100000">
                  <a:schemeClr val="accent1"/>
                </a:gs>
              </a:gsLst>
              <a:lin ang="0" scaled="1"/>
            </a:gradFill>
            <a:ln w="9525">
              <a:noFill/>
              <a:miter lim="800000"/>
              <a:headEnd/>
              <a:tailEnd/>
            </a:ln>
          </p:spPr>
          <p:txBody>
            <a:bodyPr wrap="none" anchor="ctr"/>
            <a:lstStyle/>
            <a:p>
              <a:endParaRPr lang="en-US"/>
            </a:p>
          </p:txBody>
        </p:sp>
        <p:sp>
          <p:nvSpPr>
            <p:cNvPr id="7203" name="Text Box 283"/>
            <p:cNvSpPr txBox="1">
              <a:spLocks noChangeArrowheads="1"/>
            </p:cNvSpPr>
            <p:nvPr/>
          </p:nvSpPr>
          <p:spPr bwMode="auto">
            <a:xfrm>
              <a:off x="2682" y="3848"/>
              <a:ext cx="879" cy="250"/>
            </a:xfrm>
            <a:prstGeom prst="rect">
              <a:avLst/>
            </a:prstGeom>
            <a:noFill/>
            <a:ln w="9525">
              <a:noFill/>
              <a:miter lim="800000"/>
              <a:headEnd/>
              <a:tailEnd/>
            </a:ln>
          </p:spPr>
          <p:txBody>
            <a:bodyPr wrap="none">
              <a:spAutoFit/>
            </a:bodyPr>
            <a:lstStyle/>
            <a:p>
              <a:r>
                <a:rPr lang="en-US" sz="2000">
                  <a:solidFill>
                    <a:schemeClr val="bg1"/>
                  </a:solidFill>
                </a:rPr>
                <a:t>application</a:t>
              </a:r>
            </a:p>
          </p:txBody>
        </p:sp>
      </p:grpSp>
      <p:grpSp>
        <p:nvGrpSpPr>
          <p:cNvPr id="17" name="Group 284"/>
          <p:cNvGrpSpPr>
            <a:grpSpLocks/>
          </p:cNvGrpSpPr>
          <p:nvPr/>
        </p:nvGrpSpPr>
        <p:grpSpPr bwMode="auto">
          <a:xfrm>
            <a:off x="255588" y="3905250"/>
            <a:ext cx="2743200" cy="2743200"/>
            <a:chOff x="161" y="2460"/>
            <a:chExt cx="1728" cy="1728"/>
          </a:xfrm>
        </p:grpSpPr>
        <p:pic>
          <p:nvPicPr>
            <p:cNvPr id="7200" name="Picture 285" descr="globe"/>
            <p:cNvPicPr>
              <a:picLocks noChangeAspect="1" noChangeArrowheads="1"/>
            </p:cNvPicPr>
            <p:nvPr/>
          </p:nvPicPr>
          <p:blipFill>
            <a:blip r:embed="rId3" cstate="print"/>
            <a:srcRect/>
            <a:stretch>
              <a:fillRect/>
            </a:stretch>
          </p:blipFill>
          <p:spPr bwMode="auto">
            <a:xfrm>
              <a:off x="161" y="2460"/>
              <a:ext cx="1728" cy="1728"/>
            </a:xfrm>
            <a:prstGeom prst="rect">
              <a:avLst/>
            </a:prstGeom>
            <a:noFill/>
            <a:ln w="9525">
              <a:noFill/>
              <a:miter lim="800000"/>
              <a:headEnd/>
              <a:tailEnd/>
            </a:ln>
          </p:spPr>
        </p:pic>
        <p:sp>
          <p:nvSpPr>
            <p:cNvPr id="7201" name="Oval 286"/>
            <p:cNvSpPr>
              <a:spLocks noChangeArrowheads="1"/>
            </p:cNvSpPr>
            <p:nvPr/>
          </p:nvSpPr>
          <p:spPr bwMode="auto">
            <a:xfrm>
              <a:off x="257" y="2546"/>
              <a:ext cx="1524" cy="1524"/>
            </a:xfrm>
            <a:prstGeom prst="ellipse">
              <a:avLst/>
            </a:prstGeom>
            <a:solidFill>
              <a:srgbClr val="B2B2B2">
                <a:alpha val="50195"/>
              </a:srgbClr>
            </a:solidFill>
            <a:ln w="9525">
              <a:noFill/>
              <a:round/>
              <a:headEnd/>
              <a:tailEnd/>
            </a:ln>
          </p:spPr>
          <p:txBody>
            <a:bodyPr wrap="none" anchor="ctr"/>
            <a:lstStyle/>
            <a:p>
              <a:endParaRPr lang="en-US"/>
            </a:p>
          </p:txBody>
        </p:sp>
      </p:grpSp>
      <p:grpSp>
        <p:nvGrpSpPr>
          <p:cNvPr id="18" name="Group 287"/>
          <p:cNvGrpSpPr>
            <a:grpSpLocks/>
          </p:cNvGrpSpPr>
          <p:nvPr/>
        </p:nvGrpSpPr>
        <p:grpSpPr bwMode="auto">
          <a:xfrm>
            <a:off x="254000" y="3911600"/>
            <a:ext cx="2743200" cy="2743200"/>
            <a:chOff x="1332" y="1845"/>
            <a:chExt cx="1728" cy="1728"/>
          </a:xfrm>
        </p:grpSpPr>
        <p:pic>
          <p:nvPicPr>
            <p:cNvPr id="7198" name="Picture 288" descr="globe"/>
            <p:cNvPicPr>
              <a:picLocks noChangeAspect="1" noChangeArrowheads="1"/>
            </p:cNvPicPr>
            <p:nvPr/>
          </p:nvPicPr>
          <p:blipFill>
            <a:blip r:embed="rId3" cstate="print"/>
            <a:srcRect/>
            <a:stretch>
              <a:fillRect/>
            </a:stretch>
          </p:blipFill>
          <p:spPr bwMode="auto">
            <a:xfrm>
              <a:off x="1332" y="1845"/>
              <a:ext cx="1728" cy="1728"/>
            </a:xfrm>
            <a:prstGeom prst="rect">
              <a:avLst/>
            </a:prstGeom>
            <a:noFill/>
            <a:ln w="9525">
              <a:noFill/>
              <a:miter lim="800000"/>
              <a:headEnd/>
              <a:tailEnd/>
            </a:ln>
          </p:spPr>
        </p:pic>
        <p:sp>
          <p:nvSpPr>
            <p:cNvPr id="7199" name="Freeform 289"/>
            <p:cNvSpPr>
              <a:spLocks/>
            </p:cNvSpPr>
            <p:nvPr/>
          </p:nvSpPr>
          <p:spPr bwMode="auto">
            <a:xfrm>
              <a:off x="1428" y="1918"/>
              <a:ext cx="1475" cy="1579"/>
            </a:xfrm>
            <a:custGeom>
              <a:avLst/>
              <a:gdLst>
                <a:gd name="T0" fmla="*/ 1472 w 1475"/>
                <a:gd name="T1" fmla="*/ 494 h 1579"/>
                <a:gd name="T2" fmla="*/ 77 w 1475"/>
                <a:gd name="T3" fmla="*/ 1076 h 1579"/>
                <a:gd name="T4" fmla="*/ 60 w 1475"/>
                <a:gd name="T5" fmla="*/ 1032 h 1579"/>
                <a:gd name="T6" fmla="*/ 38 w 1475"/>
                <a:gd name="T7" fmla="*/ 939 h 1579"/>
                <a:gd name="T8" fmla="*/ 22 w 1475"/>
                <a:gd name="T9" fmla="*/ 890 h 1579"/>
                <a:gd name="T10" fmla="*/ 77 w 1475"/>
                <a:gd name="T11" fmla="*/ 467 h 1579"/>
                <a:gd name="T12" fmla="*/ 115 w 1475"/>
                <a:gd name="T13" fmla="*/ 407 h 1579"/>
                <a:gd name="T14" fmla="*/ 142 w 1475"/>
                <a:gd name="T15" fmla="*/ 357 h 1579"/>
                <a:gd name="T16" fmla="*/ 170 w 1475"/>
                <a:gd name="T17" fmla="*/ 324 h 1579"/>
                <a:gd name="T18" fmla="*/ 208 w 1475"/>
                <a:gd name="T19" fmla="*/ 253 h 1579"/>
                <a:gd name="T20" fmla="*/ 258 w 1475"/>
                <a:gd name="T21" fmla="*/ 220 h 1579"/>
                <a:gd name="T22" fmla="*/ 324 w 1475"/>
                <a:gd name="T23" fmla="*/ 165 h 1579"/>
                <a:gd name="T24" fmla="*/ 367 w 1475"/>
                <a:gd name="T25" fmla="*/ 122 h 1579"/>
                <a:gd name="T26" fmla="*/ 499 w 1475"/>
                <a:gd name="T27" fmla="*/ 56 h 1579"/>
                <a:gd name="T28" fmla="*/ 548 w 1475"/>
                <a:gd name="T29" fmla="*/ 34 h 1579"/>
                <a:gd name="T30" fmla="*/ 1097 w 1475"/>
                <a:gd name="T31" fmla="*/ 61 h 1579"/>
                <a:gd name="T32" fmla="*/ 1163 w 1475"/>
                <a:gd name="T33" fmla="*/ 116 h 1579"/>
                <a:gd name="T34" fmla="*/ 1174 w 1475"/>
                <a:gd name="T35" fmla="*/ 132 h 1579"/>
                <a:gd name="T36" fmla="*/ 1256 w 1475"/>
                <a:gd name="T37" fmla="*/ 165 h 1579"/>
                <a:gd name="T38" fmla="*/ 1322 w 1475"/>
                <a:gd name="T39" fmla="*/ 215 h 1579"/>
                <a:gd name="T40" fmla="*/ 1366 w 1475"/>
                <a:gd name="T41" fmla="*/ 259 h 1579"/>
                <a:gd name="T42" fmla="*/ 1410 w 1475"/>
                <a:gd name="T43" fmla="*/ 368 h 1579"/>
                <a:gd name="T44" fmla="*/ 1448 w 1475"/>
                <a:gd name="T45" fmla="*/ 445 h 1579"/>
                <a:gd name="T46" fmla="*/ 1454 w 1475"/>
                <a:gd name="T47" fmla="*/ 500 h 1579"/>
                <a:gd name="T48" fmla="*/ 1470 w 1475"/>
                <a:gd name="T49" fmla="*/ 511 h 1579"/>
                <a:gd name="T50" fmla="*/ 1472 w 1475"/>
                <a:gd name="T51" fmla="*/ 494 h 157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75"/>
                <a:gd name="T79" fmla="*/ 0 h 1579"/>
                <a:gd name="T80" fmla="*/ 1475 w 1475"/>
                <a:gd name="T81" fmla="*/ 1579 h 157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75" h="1579">
                  <a:moveTo>
                    <a:pt x="1472" y="494"/>
                  </a:moveTo>
                  <a:cubicBezTo>
                    <a:pt x="1009" y="694"/>
                    <a:pt x="57" y="1579"/>
                    <a:pt x="77" y="1076"/>
                  </a:cubicBezTo>
                  <a:cubicBezTo>
                    <a:pt x="78" y="1055"/>
                    <a:pt x="70" y="1047"/>
                    <a:pt x="60" y="1032"/>
                  </a:cubicBezTo>
                  <a:cubicBezTo>
                    <a:pt x="50" y="1000"/>
                    <a:pt x="58" y="967"/>
                    <a:pt x="38" y="939"/>
                  </a:cubicBezTo>
                  <a:cubicBezTo>
                    <a:pt x="33" y="922"/>
                    <a:pt x="27" y="906"/>
                    <a:pt x="22" y="890"/>
                  </a:cubicBezTo>
                  <a:cubicBezTo>
                    <a:pt x="25" y="759"/>
                    <a:pt x="0" y="587"/>
                    <a:pt x="77" y="467"/>
                  </a:cubicBezTo>
                  <a:cubicBezTo>
                    <a:pt x="85" y="440"/>
                    <a:pt x="91" y="423"/>
                    <a:pt x="115" y="407"/>
                  </a:cubicBezTo>
                  <a:cubicBezTo>
                    <a:pt x="125" y="391"/>
                    <a:pt x="130" y="371"/>
                    <a:pt x="142" y="357"/>
                  </a:cubicBezTo>
                  <a:cubicBezTo>
                    <a:pt x="183" y="307"/>
                    <a:pt x="138" y="373"/>
                    <a:pt x="170" y="324"/>
                  </a:cubicBezTo>
                  <a:cubicBezTo>
                    <a:pt x="176" y="297"/>
                    <a:pt x="187" y="272"/>
                    <a:pt x="208" y="253"/>
                  </a:cubicBezTo>
                  <a:cubicBezTo>
                    <a:pt x="223" y="240"/>
                    <a:pt x="244" y="234"/>
                    <a:pt x="258" y="220"/>
                  </a:cubicBezTo>
                  <a:cubicBezTo>
                    <a:pt x="300" y="178"/>
                    <a:pt x="278" y="196"/>
                    <a:pt x="324" y="165"/>
                  </a:cubicBezTo>
                  <a:cubicBezTo>
                    <a:pt x="343" y="153"/>
                    <a:pt x="348" y="134"/>
                    <a:pt x="367" y="122"/>
                  </a:cubicBezTo>
                  <a:cubicBezTo>
                    <a:pt x="393" y="81"/>
                    <a:pt x="455" y="71"/>
                    <a:pt x="499" y="56"/>
                  </a:cubicBezTo>
                  <a:cubicBezTo>
                    <a:pt x="517" y="50"/>
                    <a:pt x="530" y="40"/>
                    <a:pt x="548" y="34"/>
                  </a:cubicBezTo>
                  <a:cubicBezTo>
                    <a:pt x="892" y="38"/>
                    <a:pt x="902" y="0"/>
                    <a:pt x="1097" y="61"/>
                  </a:cubicBezTo>
                  <a:cubicBezTo>
                    <a:pt x="1123" y="78"/>
                    <a:pt x="1143" y="93"/>
                    <a:pt x="1163" y="116"/>
                  </a:cubicBezTo>
                  <a:cubicBezTo>
                    <a:pt x="1167" y="121"/>
                    <a:pt x="1169" y="128"/>
                    <a:pt x="1174" y="132"/>
                  </a:cubicBezTo>
                  <a:cubicBezTo>
                    <a:pt x="1195" y="149"/>
                    <a:pt x="1230" y="157"/>
                    <a:pt x="1256" y="165"/>
                  </a:cubicBezTo>
                  <a:cubicBezTo>
                    <a:pt x="1281" y="181"/>
                    <a:pt x="1294" y="205"/>
                    <a:pt x="1322" y="215"/>
                  </a:cubicBezTo>
                  <a:cubicBezTo>
                    <a:pt x="1335" y="234"/>
                    <a:pt x="1347" y="247"/>
                    <a:pt x="1366" y="259"/>
                  </a:cubicBezTo>
                  <a:cubicBezTo>
                    <a:pt x="1389" y="292"/>
                    <a:pt x="1387" y="335"/>
                    <a:pt x="1410" y="368"/>
                  </a:cubicBezTo>
                  <a:cubicBezTo>
                    <a:pt x="1415" y="398"/>
                    <a:pt x="1422" y="427"/>
                    <a:pt x="1448" y="445"/>
                  </a:cubicBezTo>
                  <a:cubicBezTo>
                    <a:pt x="1450" y="463"/>
                    <a:pt x="1448" y="483"/>
                    <a:pt x="1454" y="500"/>
                  </a:cubicBezTo>
                  <a:cubicBezTo>
                    <a:pt x="1456" y="506"/>
                    <a:pt x="1464" y="513"/>
                    <a:pt x="1470" y="511"/>
                  </a:cubicBezTo>
                  <a:cubicBezTo>
                    <a:pt x="1475" y="509"/>
                    <a:pt x="1471" y="500"/>
                    <a:pt x="1472" y="494"/>
                  </a:cubicBezTo>
                  <a:close/>
                </a:path>
              </a:pathLst>
            </a:custGeom>
            <a:solidFill>
              <a:srgbClr val="B2B2B2">
                <a:alpha val="50195"/>
              </a:srgbClr>
            </a:solidFill>
            <a:ln w="9525" cap="flat" cmpd="sng">
              <a:noFill/>
              <a:prstDash val="solid"/>
              <a:round/>
              <a:headEnd/>
              <a:tailEnd/>
            </a:ln>
          </p:spPr>
          <p:txBody>
            <a:bodyPr anchor="ctr"/>
            <a:lstStyle/>
            <a:p>
              <a:endParaRPr lang="en-US"/>
            </a:p>
          </p:txBody>
        </p:sp>
      </p:grpSp>
      <p:sp>
        <p:nvSpPr>
          <p:cNvPr id="1056034" name="AutoShape 290"/>
          <p:cNvSpPr>
            <a:spLocks noChangeArrowheads="1"/>
          </p:cNvSpPr>
          <p:nvPr/>
        </p:nvSpPr>
        <p:spPr bwMode="auto">
          <a:xfrm rot="-2434525">
            <a:off x="1944688" y="3862388"/>
            <a:ext cx="1322387" cy="606425"/>
          </a:xfrm>
          <a:prstGeom prst="rightArrow">
            <a:avLst>
              <a:gd name="adj1" fmla="val 50000"/>
              <a:gd name="adj2" fmla="val 54516"/>
            </a:avLst>
          </a:prstGeom>
          <a:gradFill rotWithShape="1">
            <a:gsLst>
              <a:gs pos="0">
                <a:schemeClr val="accent1"/>
              </a:gs>
              <a:gs pos="100000">
                <a:srgbClr val="FF9933"/>
              </a:gs>
            </a:gsLst>
            <a:lin ang="0" scaled="1"/>
          </a:gradFill>
          <a:ln w="9525">
            <a:noFill/>
            <a:miter lim="800000"/>
            <a:headEnd/>
            <a:tailEnd/>
          </a:ln>
        </p:spPr>
        <p:txBody>
          <a:bodyPr wrap="none" anchor="ctr"/>
          <a:lstStyle/>
          <a:p>
            <a:endParaRPr lang="en-US"/>
          </a:p>
        </p:txBody>
      </p:sp>
      <p:grpSp>
        <p:nvGrpSpPr>
          <p:cNvPr id="19" name="Group 291"/>
          <p:cNvGrpSpPr>
            <a:grpSpLocks/>
          </p:cNvGrpSpPr>
          <p:nvPr/>
        </p:nvGrpSpPr>
        <p:grpSpPr bwMode="auto">
          <a:xfrm rot="-7712767">
            <a:off x="1909763" y="3219450"/>
            <a:ext cx="2590800" cy="914400"/>
            <a:chOff x="2688" y="2640"/>
            <a:chExt cx="1632" cy="576"/>
          </a:xfrm>
        </p:grpSpPr>
        <p:sp>
          <p:nvSpPr>
            <p:cNvPr id="7187" name="AutoShape 292"/>
            <p:cNvSpPr>
              <a:spLocks noChangeArrowheads="1"/>
            </p:cNvSpPr>
            <p:nvPr/>
          </p:nvSpPr>
          <p:spPr bwMode="auto">
            <a:xfrm>
              <a:off x="2688" y="2640"/>
              <a:ext cx="1632"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0066"/>
            </a:solidFill>
            <a:ln w="9525">
              <a:solidFill>
                <a:schemeClr val="bg1"/>
              </a:solidFill>
              <a:miter lim="800000"/>
              <a:headEnd/>
              <a:tailEnd/>
            </a:ln>
          </p:spPr>
          <p:txBody>
            <a:bodyPr wrap="none" anchor="ctr"/>
            <a:lstStyle/>
            <a:p>
              <a:endParaRPr lang="en-US"/>
            </a:p>
          </p:txBody>
        </p:sp>
        <p:sp>
          <p:nvSpPr>
            <p:cNvPr id="7188" name="Line 293"/>
            <p:cNvSpPr>
              <a:spLocks noChangeShapeType="1"/>
            </p:cNvSpPr>
            <p:nvPr/>
          </p:nvSpPr>
          <p:spPr bwMode="auto">
            <a:xfrm>
              <a:off x="2880" y="2640"/>
              <a:ext cx="288" cy="576"/>
            </a:xfrm>
            <a:prstGeom prst="line">
              <a:avLst/>
            </a:prstGeom>
            <a:noFill/>
            <a:ln w="9525">
              <a:solidFill>
                <a:schemeClr val="bg1"/>
              </a:solidFill>
              <a:round/>
              <a:headEnd/>
              <a:tailEnd/>
            </a:ln>
          </p:spPr>
          <p:txBody>
            <a:bodyPr anchor="ctr"/>
            <a:lstStyle/>
            <a:p>
              <a:endParaRPr lang="en-US"/>
            </a:p>
          </p:txBody>
        </p:sp>
        <p:sp>
          <p:nvSpPr>
            <p:cNvPr id="7189" name="Line 294"/>
            <p:cNvSpPr>
              <a:spLocks noChangeShapeType="1"/>
            </p:cNvSpPr>
            <p:nvPr/>
          </p:nvSpPr>
          <p:spPr bwMode="auto">
            <a:xfrm>
              <a:off x="3120" y="2640"/>
              <a:ext cx="144" cy="576"/>
            </a:xfrm>
            <a:prstGeom prst="line">
              <a:avLst/>
            </a:prstGeom>
            <a:noFill/>
            <a:ln w="9525">
              <a:solidFill>
                <a:schemeClr val="bg1"/>
              </a:solidFill>
              <a:round/>
              <a:headEnd/>
              <a:tailEnd/>
            </a:ln>
          </p:spPr>
          <p:txBody>
            <a:bodyPr anchor="ctr"/>
            <a:lstStyle/>
            <a:p>
              <a:endParaRPr lang="en-US"/>
            </a:p>
          </p:txBody>
        </p:sp>
        <p:sp>
          <p:nvSpPr>
            <p:cNvPr id="7190" name="Line 295"/>
            <p:cNvSpPr>
              <a:spLocks noChangeShapeType="1"/>
            </p:cNvSpPr>
            <p:nvPr/>
          </p:nvSpPr>
          <p:spPr bwMode="auto">
            <a:xfrm>
              <a:off x="3312" y="2640"/>
              <a:ext cx="48" cy="576"/>
            </a:xfrm>
            <a:prstGeom prst="line">
              <a:avLst/>
            </a:prstGeom>
            <a:noFill/>
            <a:ln w="9525">
              <a:solidFill>
                <a:schemeClr val="bg1"/>
              </a:solidFill>
              <a:round/>
              <a:headEnd/>
              <a:tailEnd/>
            </a:ln>
          </p:spPr>
          <p:txBody>
            <a:bodyPr anchor="ctr"/>
            <a:lstStyle/>
            <a:p>
              <a:endParaRPr lang="en-US"/>
            </a:p>
          </p:txBody>
        </p:sp>
        <p:sp>
          <p:nvSpPr>
            <p:cNvPr id="7191" name="Line 296"/>
            <p:cNvSpPr>
              <a:spLocks noChangeShapeType="1"/>
            </p:cNvSpPr>
            <p:nvPr/>
          </p:nvSpPr>
          <p:spPr bwMode="auto">
            <a:xfrm>
              <a:off x="3456" y="2640"/>
              <a:ext cx="0" cy="576"/>
            </a:xfrm>
            <a:prstGeom prst="line">
              <a:avLst/>
            </a:prstGeom>
            <a:noFill/>
            <a:ln w="9525">
              <a:solidFill>
                <a:schemeClr val="bg1"/>
              </a:solidFill>
              <a:round/>
              <a:headEnd/>
              <a:tailEnd/>
            </a:ln>
          </p:spPr>
          <p:txBody>
            <a:bodyPr anchor="ctr"/>
            <a:lstStyle/>
            <a:p>
              <a:endParaRPr lang="en-US"/>
            </a:p>
          </p:txBody>
        </p:sp>
        <p:sp>
          <p:nvSpPr>
            <p:cNvPr id="7192" name="Line 297"/>
            <p:cNvSpPr>
              <a:spLocks noChangeShapeType="1"/>
            </p:cNvSpPr>
            <p:nvPr/>
          </p:nvSpPr>
          <p:spPr bwMode="auto">
            <a:xfrm flipV="1">
              <a:off x="3552" y="2640"/>
              <a:ext cx="144" cy="576"/>
            </a:xfrm>
            <a:prstGeom prst="line">
              <a:avLst/>
            </a:prstGeom>
            <a:noFill/>
            <a:ln w="9525">
              <a:solidFill>
                <a:schemeClr val="bg1"/>
              </a:solidFill>
              <a:round/>
              <a:headEnd/>
              <a:tailEnd/>
            </a:ln>
          </p:spPr>
          <p:txBody>
            <a:bodyPr anchor="ctr"/>
            <a:lstStyle/>
            <a:p>
              <a:endParaRPr lang="en-US"/>
            </a:p>
          </p:txBody>
        </p:sp>
        <p:sp>
          <p:nvSpPr>
            <p:cNvPr id="7193" name="Line 298"/>
            <p:cNvSpPr>
              <a:spLocks noChangeShapeType="1"/>
            </p:cNvSpPr>
            <p:nvPr/>
          </p:nvSpPr>
          <p:spPr bwMode="auto">
            <a:xfrm flipV="1">
              <a:off x="3648" y="2640"/>
              <a:ext cx="192" cy="576"/>
            </a:xfrm>
            <a:prstGeom prst="line">
              <a:avLst/>
            </a:prstGeom>
            <a:noFill/>
            <a:ln w="9525">
              <a:solidFill>
                <a:schemeClr val="bg1"/>
              </a:solidFill>
              <a:round/>
              <a:headEnd/>
              <a:tailEnd/>
            </a:ln>
          </p:spPr>
          <p:txBody>
            <a:bodyPr anchor="ctr"/>
            <a:lstStyle/>
            <a:p>
              <a:endParaRPr lang="en-US"/>
            </a:p>
          </p:txBody>
        </p:sp>
        <p:sp>
          <p:nvSpPr>
            <p:cNvPr id="7194" name="Line 299"/>
            <p:cNvSpPr>
              <a:spLocks noChangeShapeType="1"/>
            </p:cNvSpPr>
            <p:nvPr/>
          </p:nvSpPr>
          <p:spPr bwMode="auto">
            <a:xfrm flipV="1">
              <a:off x="3792" y="2640"/>
              <a:ext cx="288" cy="576"/>
            </a:xfrm>
            <a:prstGeom prst="line">
              <a:avLst/>
            </a:prstGeom>
            <a:noFill/>
            <a:ln w="9525">
              <a:solidFill>
                <a:schemeClr val="bg1"/>
              </a:solidFill>
              <a:round/>
              <a:headEnd/>
              <a:tailEnd/>
            </a:ln>
          </p:spPr>
          <p:txBody>
            <a:bodyPr anchor="ctr"/>
            <a:lstStyle/>
            <a:p>
              <a:endParaRPr lang="en-US"/>
            </a:p>
          </p:txBody>
        </p:sp>
        <p:sp>
          <p:nvSpPr>
            <p:cNvPr id="7195" name="Line 300"/>
            <p:cNvSpPr>
              <a:spLocks noChangeShapeType="1"/>
            </p:cNvSpPr>
            <p:nvPr/>
          </p:nvSpPr>
          <p:spPr bwMode="auto">
            <a:xfrm>
              <a:off x="2790" y="2784"/>
              <a:ext cx="1434" cy="0"/>
            </a:xfrm>
            <a:prstGeom prst="line">
              <a:avLst/>
            </a:prstGeom>
            <a:noFill/>
            <a:ln w="9525">
              <a:solidFill>
                <a:schemeClr val="bg1"/>
              </a:solidFill>
              <a:round/>
              <a:headEnd/>
              <a:tailEnd/>
            </a:ln>
          </p:spPr>
          <p:txBody>
            <a:bodyPr anchor="ctr"/>
            <a:lstStyle/>
            <a:p>
              <a:endParaRPr lang="en-US"/>
            </a:p>
          </p:txBody>
        </p:sp>
        <p:sp>
          <p:nvSpPr>
            <p:cNvPr id="7196" name="Line 301"/>
            <p:cNvSpPr>
              <a:spLocks noChangeShapeType="1"/>
            </p:cNvSpPr>
            <p:nvPr/>
          </p:nvSpPr>
          <p:spPr bwMode="auto">
            <a:xfrm>
              <a:off x="2892" y="2928"/>
              <a:ext cx="1236" cy="0"/>
            </a:xfrm>
            <a:prstGeom prst="line">
              <a:avLst/>
            </a:prstGeom>
            <a:noFill/>
            <a:ln w="9525">
              <a:solidFill>
                <a:schemeClr val="bg1"/>
              </a:solidFill>
              <a:round/>
              <a:headEnd/>
              <a:tailEnd/>
            </a:ln>
          </p:spPr>
          <p:txBody>
            <a:bodyPr anchor="ctr"/>
            <a:lstStyle/>
            <a:p>
              <a:endParaRPr lang="en-US"/>
            </a:p>
          </p:txBody>
        </p:sp>
        <p:sp>
          <p:nvSpPr>
            <p:cNvPr id="7197" name="Line 302"/>
            <p:cNvSpPr>
              <a:spLocks noChangeShapeType="1"/>
            </p:cNvSpPr>
            <p:nvPr/>
          </p:nvSpPr>
          <p:spPr bwMode="auto">
            <a:xfrm>
              <a:off x="2992" y="3072"/>
              <a:ext cx="1025" cy="0"/>
            </a:xfrm>
            <a:prstGeom prst="line">
              <a:avLst/>
            </a:prstGeom>
            <a:noFill/>
            <a:ln w="9525">
              <a:solidFill>
                <a:schemeClr val="bg1"/>
              </a:solidFill>
              <a:round/>
              <a:headEnd/>
              <a:tailEnd/>
            </a:ln>
          </p:spPr>
          <p:txBody>
            <a:bodyPr anchor="ctr"/>
            <a:lstStyle/>
            <a:p>
              <a:endParaRPr lang="en-US"/>
            </a:p>
          </p:txBody>
        </p:sp>
      </p:grpSp>
      <p:sp>
        <p:nvSpPr>
          <p:cNvPr id="1056047" name="AutoShape 303"/>
          <p:cNvSpPr>
            <a:spLocks noChangeArrowheads="1"/>
          </p:cNvSpPr>
          <p:nvPr/>
        </p:nvSpPr>
        <p:spPr bwMode="auto">
          <a:xfrm rot="-2435325">
            <a:off x="3243263" y="2963863"/>
            <a:ext cx="844550" cy="536575"/>
          </a:xfrm>
          <a:prstGeom prst="rightArrow">
            <a:avLst>
              <a:gd name="adj1" fmla="val 54574"/>
              <a:gd name="adj2" fmla="val 41222"/>
            </a:avLst>
          </a:prstGeom>
          <a:gradFill rotWithShape="1">
            <a:gsLst>
              <a:gs pos="0">
                <a:srgbClr val="FF9933"/>
              </a:gs>
              <a:gs pos="100000">
                <a:srgbClr val="764718"/>
              </a:gs>
            </a:gsLst>
            <a:lin ang="0" scaled="1"/>
          </a:gradFill>
          <a:ln w="9525">
            <a:noFill/>
            <a:miter lim="800000"/>
            <a:headEnd/>
            <a:tailEnd/>
          </a:ln>
        </p:spPr>
        <p:txBody>
          <a:bodyPr wrap="none" anchor="ctr"/>
          <a:lstStyle/>
          <a:p>
            <a:endParaRPr lang="en-US"/>
          </a:p>
        </p:txBody>
      </p:sp>
      <p:grpSp>
        <p:nvGrpSpPr>
          <p:cNvPr id="20" name="Group 304"/>
          <p:cNvGrpSpPr>
            <a:grpSpLocks/>
          </p:cNvGrpSpPr>
          <p:nvPr/>
        </p:nvGrpSpPr>
        <p:grpSpPr bwMode="auto">
          <a:xfrm>
            <a:off x="606425" y="4727575"/>
            <a:ext cx="1836738" cy="1127125"/>
            <a:chOff x="382" y="2978"/>
            <a:chExt cx="1157" cy="710"/>
          </a:xfrm>
        </p:grpSpPr>
        <p:sp>
          <p:nvSpPr>
            <p:cNvPr id="7185" name="AutoShape 305"/>
            <p:cNvSpPr>
              <a:spLocks noChangeArrowheads="1"/>
            </p:cNvSpPr>
            <p:nvPr/>
          </p:nvSpPr>
          <p:spPr bwMode="auto">
            <a:xfrm rot="4039054">
              <a:off x="1027" y="3176"/>
              <a:ext cx="710" cy="314"/>
            </a:xfrm>
            <a:prstGeom prst="leftRightArrow">
              <a:avLst>
                <a:gd name="adj1" fmla="val 50000"/>
                <a:gd name="adj2" fmla="val 45223"/>
              </a:avLst>
            </a:prstGeom>
            <a:solidFill>
              <a:srgbClr val="000000">
                <a:alpha val="79999"/>
              </a:srgbClr>
            </a:solidFill>
            <a:ln w="9525">
              <a:noFill/>
              <a:miter lim="800000"/>
              <a:headEnd/>
              <a:tailEnd/>
            </a:ln>
          </p:spPr>
          <p:txBody>
            <a:bodyPr wrap="none" anchor="ctr"/>
            <a:lstStyle/>
            <a:p>
              <a:endParaRPr lang="en-US"/>
            </a:p>
          </p:txBody>
        </p:sp>
        <p:sp>
          <p:nvSpPr>
            <p:cNvPr id="7186" name="AutoShape 306"/>
            <p:cNvSpPr>
              <a:spLocks noChangeArrowheads="1"/>
            </p:cNvSpPr>
            <p:nvPr/>
          </p:nvSpPr>
          <p:spPr bwMode="auto">
            <a:xfrm>
              <a:off x="382" y="3186"/>
              <a:ext cx="732" cy="479"/>
            </a:xfrm>
            <a:prstGeom prst="roundRect">
              <a:avLst>
                <a:gd name="adj" fmla="val 16667"/>
              </a:avLst>
            </a:prstGeom>
            <a:solidFill>
              <a:srgbClr val="000000">
                <a:alpha val="76862"/>
              </a:srgbClr>
            </a:solidFill>
            <a:ln w="9525">
              <a:noFill/>
              <a:round/>
              <a:headEnd/>
              <a:tailEnd/>
            </a:ln>
          </p:spPr>
          <p:txBody>
            <a:bodyPr lIns="0" tIns="0" rIns="0" bIns="0">
              <a:spAutoFit/>
            </a:bodyPr>
            <a:lstStyle/>
            <a:p>
              <a:pPr>
                <a:lnSpc>
                  <a:spcPct val="90000"/>
                </a:lnSpc>
              </a:pPr>
              <a:r>
                <a:rPr lang="el-GR">
                  <a:solidFill>
                    <a:schemeClr val="bg1"/>
                  </a:solidFill>
                  <a:cs typeface="Times New Roman" pitchFamily="18" charset="0"/>
                </a:rPr>
                <a:t>Δ</a:t>
              </a:r>
              <a:r>
                <a:rPr lang="nl-BE">
                  <a:solidFill>
                    <a:schemeClr val="bg1"/>
                  </a:solidFill>
                  <a:cs typeface="Times New Roman" pitchFamily="18" charset="0"/>
                </a:rPr>
                <a:t> </a:t>
              </a:r>
              <a:r>
                <a:rPr lang="en-US" sz="1800">
                  <a:solidFill>
                    <a:schemeClr val="bg1"/>
                  </a:solidFill>
                </a:rPr>
                <a:t>= outcome</a:t>
              </a:r>
            </a:p>
          </p:txBody>
        </p:sp>
      </p:grpSp>
      <p:sp>
        <p:nvSpPr>
          <p:cNvPr id="309" name="Left Brace 308"/>
          <p:cNvSpPr>
            <a:spLocks/>
          </p:cNvSpPr>
          <p:nvPr/>
        </p:nvSpPr>
        <p:spPr bwMode="auto">
          <a:xfrm>
            <a:off x="6018213" y="3844925"/>
            <a:ext cx="541337" cy="2900363"/>
          </a:xfrm>
          <a:prstGeom prst="leftBrace">
            <a:avLst>
              <a:gd name="adj1" fmla="val 58291"/>
              <a:gd name="adj2" fmla="val 46463"/>
            </a:avLst>
          </a:prstGeom>
          <a:noFill/>
          <a:ln w="38100" algn="ctr">
            <a:solidFill>
              <a:schemeClr val="bg1"/>
            </a:solidFill>
            <a:round/>
            <a:headEnd/>
            <a:tailEnd/>
          </a:ln>
        </p:spPr>
        <p:txBody>
          <a:bodyPr wrap="none" anchor="ctr"/>
          <a:lstStyle/>
          <a:p>
            <a:endParaRPr lang="en-US"/>
          </a:p>
        </p:txBody>
      </p:sp>
      <p:sp>
        <p:nvSpPr>
          <p:cNvPr id="308" name="Text Box 279"/>
          <p:cNvSpPr txBox="1">
            <a:spLocks noChangeArrowheads="1"/>
          </p:cNvSpPr>
          <p:nvPr/>
        </p:nvSpPr>
        <p:spPr bwMode="auto">
          <a:xfrm>
            <a:off x="4343400" y="3429000"/>
            <a:ext cx="1161686" cy="762000"/>
          </a:xfrm>
          <a:prstGeom prst="rect">
            <a:avLst/>
          </a:prstGeom>
          <a:noFill/>
          <a:ln w="9525">
            <a:noFill/>
            <a:miter lim="800000"/>
            <a:headEnd/>
            <a:tailEnd/>
          </a:ln>
        </p:spPr>
        <p:txBody>
          <a:bodyPr wrap="none">
            <a:spAutoFit/>
          </a:bodyPr>
          <a:lstStyle/>
          <a:p>
            <a:r>
              <a:rPr lang="en-US" sz="2000" dirty="0">
                <a:solidFill>
                  <a:schemeClr val="bg1"/>
                </a:solidFill>
              </a:rPr>
              <a:t>further R&amp;D</a:t>
            </a:r>
          </a:p>
          <a:p>
            <a:r>
              <a:rPr lang="en-US" sz="1200" dirty="0">
                <a:solidFill>
                  <a:schemeClr val="bg1"/>
                </a:solidFill>
              </a:rPr>
              <a:t>(instrument and</a:t>
            </a:r>
          </a:p>
          <a:p>
            <a:r>
              <a:rPr lang="en-US" sz="1200" dirty="0">
                <a:solidFill>
                  <a:schemeClr val="bg1"/>
                </a:solidFill>
              </a:rPr>
              <a:t>study optimization)</a:t>
            </a:r>
          </a:p>
        </p:txBody>
      </p:sp>
      <p:sp>
        <p:nvSpPr>
          <p:cNvPr id="15" name="Slide Number Placeholder 14"/>
          <p:cNvSpPr>
            <a:spLocks noGrp="1"/>
          </p:cNvSpPr>
          <p:nvPr>
            <p:ph type="sldNum" sz="quarter" idx="4"/>
          </p:nvPr>
        </p:nvSpPr>
        <p:spPr/>
        <p:txBody>
          <a:bodyPr/>
          <a:lstStyle/>
          <a:p>
            <a:fld id="{970F0956-5B8E-40B4-A8DD-F75AA1D26018}" type="slidenum">
              <a:rPr lang="en-US" smtClean="0"/>
              <a:pPr/>
              <a:t>7</a:t>
            </a:fld>
            <a:endParaRPr lang="en-US"/>
          </a:p>
        </p:txBody>
      </p:sp>
      <p:sp>
        <p:nvSpPr>
          <p:cNvPr id="21" name="Rectangle 20"/>
          <p:cNvSpPr/>
          <p:nvPr/>
        </p:nvSpPr>
        <p:spPr bwMode="auto">
          <a:xfrm rot="-2340000">
            <a:off x="3744495" y="1967989"/>
            <a:ext cx="165218" cy="5015934"/>
          </a:xfrm>
          <a:prstGeom prst="rect">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10" name="Rectangle 309"/>
          <p:cNvSpPr/>
          <p:nvPr/>
        </p:nvSpPr>
        <p:spPr bwMode="auto">
          <a:xfrm rot="2880000" flipV="1">
            <a:off x="3170252" y="348115"/>
            <a:ext cx="148763" cy="2736006"/>
          </a:xfrm>
          <a:prstGeom prst="rect">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3363701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4006850" y="2090738"/>
            <a:ext cx="1077913" cy="1262062"/>
            <a:chOff x="3170" y="2938"/>
            <a:chExt cx="679" cy="795"/>
          </a:xfrm>
        </p:grpSpPr>
        <p:sp>
          <p:nvSpPr>
            <p:cNvPr id="7444" name="Oval 4"/>
            <p:cNvSpPr>
              <a:spLocks noChangeArrowheads="1"/>
            </p:cNvSpPr>
            <p:nvPr/>
          </p:nvSpPr>
          <p:spPr bwMode="auto">
            <a:xfrm flipH="1">
              <a:off x="3170" y="300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5" name="Oval 5"/>
            <p:cNvSpPr>
              <a:spLocks noChangeArrowheads="1"/>
            </p:cNvSpPr>
            <p:nvPr/>
          </p:nvSpPr>
          <p:spPr bwMode="auto">
            <a:xfrm flipH="1">
              <a:off x="3267" y="310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6" name="Oval 6"/>
            <p:cNvSpPr>
              <a:spLocks noChangeArrowheads="1"/>
            </p:cNvSpPr>
            <p:nvPr/>
          </p:nvSpPr>
          <p:spPr bwMode="auto">
            <a:xfrm flipH="1">
              <a:off x="3412" y="315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7" name="Oval 7"/>
            <p:cNvSpPr>
              <a:spLocks noChangeArrowheads="1"/>
            </p:cNvSpPr>
            <p:nvPr/>
          </p:nvSpPr>
          <p:spPr bwMode="auto">
            <a:xfrm flipH="1">
              <a:off x="3218" y="329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8" name="Oval 8"/>
            <p:cNvSpPr>
              <a:spLocks noChangeArrowheads="1"/>
            </p:cNvSpPr>
            <p:nvPr/>
          </p:nvSpPr>
          <p:spPr bwMode="auto">
            <a:xfrm flipH="1">
              <a:off x="3558" y="3442"/>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9" name="Oval 9"/>
            <p:cNvSpPr>
              <a:spLocks noChangeArrowheads="1"/>
            </p:cNvSpPr>
            <p:nvPr/>
          </p:nvSpPr>
          <p:spPr bwMode="auto">
            <a:xfrm flipH="1">
              <a:off x="3655"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0" name="Oval 10"/>
            <p:cNvSpPr>
              <a:spLocks noChangeArrowheads="1"/>
            </p:cNvSpPr>
            <p:nvPr/>
          </p:nvSpPr>
          <p:spPr bwMode="auto">
            <a:xfrm flipH="1">
              <a:off x="3461" y="339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1" name="Oval 11"/>
            <p:cNvSpPr>
              <a:spLocks noChangeArrowheads="1"/>
            </p:cNvSpPr>
            <p:nvPr/>
          </p:nvSpPr>
          <p:spPr bwMode="auto">
            <a:xfrm flipH="1">
              <a:off x="3558" y="305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2" name="Oval 12"/>
            <p:cNvSpPr>
              <a:spLocks noChangeArrowheads="1"/>
            </p:cNvSpPr>
            <p:nvPr/>
          </p:nvSpPr>
          <p:spPr bwMode="auto">
            <a:xfrm flipH="1">
              <a:off x="3267" y="310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3" name="Oval 13"/>
            <p:cNvSpPr>
              <a:spLocks noChangeArrowheads="1"/>
            </p:cNvSpPr>
            <p:nvPr/>
          </p:nvSpPr>
          <p:spPr bwMode="auto">
            <a:xfrm flipH="1">
              <a:off x="3364" y="3200"/>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4" name="Oval 14"/>
            <p:cNvSpPr>
              <a:spLocks noChangeArrowheads="1"/>
            </p:cNvSpPr>
            <p:nvPr/>
          </p:nvSpPr>
          <p:spPr bwMode="auto">
            <a:xfrm flipH="1">
              <a:off x="3509"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5" name="Oval 15"/>
            <p:cNvSpPr>
              <a:spLocks noChangeArrowheads="1"/>
            </p:cNvSpPr>
            <p:nvPr/>
          </p:nvSpPr>
          <p:spPr bwMode="auto">
            <a:xfrm flipH="1">
              <a:off x="3315" y="339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6" name="Oval 16"/>
            <p:cNvSpPr>
              <a:spLocks noChangeArrowheads="1"/>
            </p:cNvSpPr>
            <p:nvPr/>
          </p:nvSpPr>
          <p:spPr bwMode="auto">
            <a:xfrm flipH="1">
              <a:off x="3655"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7" name="Oval 17"/>
            <p:cNvSpPr>
              <a:spLocks noChangeArrowheads="1"/>
            </p:cNvSpPr>
            <p:nvPr/>
          </p:nvSpPr>
          <p:spPr bwMode="auto">
            <a:xfrm flipH="1">
              <a:off x="3655" y="3442"/>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8" name="Oval 18"/>
            <p:cNvSpPr>
              <a:spLocks noChangeArrowheads="1"/>
            </p:cNvSpPr>
            <p:nvPr/>
          </p:nvSpPr>
          <p:spPr bwMode="auto">
            <a:xfrm flipH="1">
              <a:off x="3266"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9" name="Oval 19"/>
            <p:cNvSpPr>
              <a:spLocks noChangeArrowheads="1"/>
            </p:cNvSpPr>
            <p:nvPr/>
          </p:nvSpPr>
          <p:spPr bwMode="auto">
            <a:xfrm flipH="1">
              <a:off x="3655" y="315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0" name="Oval 20"/>
            <p:cNvSpPr>
              <a:spLocks noChangeArrowheads="1"/>
            </p:cNvSpPr>
            <p:nvPr/>
          </p:nvSpPr>
          <p:spPr bwMode="auto">
            <a:xfrm flipH="1">
              <a:off x="3364" y="3200"/>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1" name="Oval 21"/>
            <p:cNvSpPr>
              <a:spLocks noChangeArrowheads="1"/>
            </p:cNvSpPr>
            <p:nvPr/>
          </p:nvSpPr>
          <p:spPr bwMode="auto">
            <a:xfrm flipH="1">
              <a:off x="3461" y="329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2" name="Oval 22"/>
            <p:cNvSpPr>
              <a:spLocks noChangeArrowheads="1"/>
            </p:cNvSpPr>
            <p:nvPr/>
          </p:nvSpPr>
          <p:spPr bwMode="auto">
            <a:xfrm flipH="1">
              <a:off x="3606" y="3345"/>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3" name="Oval 23"/>
            <p:cNvSpPr>
              <a:spLocks noChangeArrowheads="1"/>
            </p:cNvSpPr>
            <p:nvPr/>
          </p:nvSpPr>
          <p:spPr bwMode="auto">
            <a:xfrm flipH="1">
              <a:off x="3412" y="349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4" name="Oval 24"/>
            <p:cNvSpPr>
              <a:spLocks noChangeArrowheads="1"/>
            </p:cNvSpPr>
            <p:nvPr/>
          </p:nvSpPr>
          <p:spPr bwMode="auto">
            <a:xfrm flipH="1">
              <a:off x="3752" y="363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5" name="Oval 25"/>
            <p:cNvSpPr>
              <a:spLocks noChangeArrowheads="1"/>
            </p:cNvSpPr>
            <p:nvPr/>
          </p:nvSpPr>
          <p:spPr bwMode="auto">
            <a:xfrm flipH="1">
              <a:off x="3752"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6" name="Oval 26"/>
            <p:cNvSpPr>
              <a:spLocks noChangeArrowheads="1"/>
            </p:cNvSpPr>
            <p:nvPr/>
          </p:nvSpPr>
          <p:spPr bwMode="auto">
            <a:xfrm flipH="1">
              <a:off x="3655" y="358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7" name="Oval 27"/>
            <p:cNvSpPr>
              <a:spLocks noChangeArrowheads="1"/>
            </p:cNvSpPr>
            <p:nvPr/>
          </p:nvSpPr>
          <p:spPr bwMode="auto">
            <a:xfrm flipH="1">
              <a:off x="3752"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8" name="Oval 28"/>
            <p:cNvSpPr>
              <a:spLocks noChangeArrowheads="1"/>
            </p:cNvSpPr>
            <p:nvPr/>
          </p:nvSpPr>
          <p:spPr bwMode="auto">
            <a:xfrm flipH="1">
              <a:off x="3315" y="293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9" name="Oval 29"/>
            <p:cNvSpPr>
              <a:spLocks noChangeArrowheads="1"/>
            </p:cNvSpPr>
            <p:nvPr/>
          </p:nvSpPr>
          <p:spPr bwMode="auto">
            <a:xfrm flipH="1">
              <a:off x="3412" y="3035"/>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0" name="Oval 30"/>
            <p:cNvSpPr>
              <a:spLocks noChangeArrowheads="1"/>
            </p:cNvSpPr>
            <p:nvPr/>
          </p:nvSpPr>
          <p:spPr bwMode="auto">
            <a:xfrm flipH="1">
              <a:off x="3557" y="308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1" name="Oval 31"/>
            <p:cNvSpPr>
              <a:spLocks noChangeArrowheads="1"/>
            </p:cNvSpPr>
            <p:nvPr/>
          </p:nvSpPr>
          <p:spPr bwMode="auto">
            <a:xfrm flipH="1">
              <a:off x="3363" y="322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2" name="Oval 32"/>
            <p:cNvSpPr>
              <a:spLocks noChangeArrowheads="1"/>
            </p:cNvSpPr>
            <p:nvPr/>
          </p:nvSpPr>
          <p:spPr bwMode="auto">
            <a:xfrm flipH="1">
              <a:off x="3703" y="337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3" name="Oval 33"/>
            <p:cNvSpPr>
              <a:spLocks noChangeArrowheads="1"/>
            </p:cNvSpPr>
            <p:nvPr/>
          </p:nvSpPr>
          <p:spPr bwMode="auto">
            <a:xfrm flipH="1">
              <a:off x="3703" y="327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4" name="Oval 34"/>
            <p:cNvSpPr>
              <a:spLocks noChangeArrowheads="1"/>
            </p:cNvSpPr>
            <p:nvPr/>
          </p:nvSpPr>
          <p:spPr bwMode="auto">
            <a:xfrm flipH="1">
              <a:off x="3606" y="332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5" name="Oval 35"/>
            <p:cNvSpPr>
              <a:spLocks noChangeArrowheads="1"/>
            </p:cNvSpPr>
            <p:nvPr/>
          </p:nvSpPr>
          <p:spPr bwMode="auto">
            <a:xfrm flipH="1">
              <a:off x="3703" y="2986"/>
              <a:ext cx="97" cy="97"/>
            </a:xfrm>
            <a:prstGeom prst="ellipse">
              <a:avLst/>
            </a:prstGeom>
            <a:solidFill>
              <a:srgbClr val="FF9933"/>
            </a:solidFill>
            <a:ln w="9525">
              <a:solidFill>
                <a:schemeClr val="bg1"/>
              </a:solidFill>
              <a:round/>
              <a:headEnd/>
              <a:tailEnd/>
            </a:ln>
          </p:spPr>
          <p:txBody>
            <a:bodyPr wrap="none" anchor="ctr"/>
            <a:lstStyle/>
            <a:p>
              <a:endParaRPr lang="en-US"/>
            </a:p>
          </p:txBody>
        </p:sp>
      </p:grpSp>
      <p:sp>
        <p:nvSpPr>
          <p:cNvPr id="1055780" name="Text Box 36"/>
          <p:cNvSpPr txBox="1">
            <a:spLocks noChangeArrowheads="1"/>
          </p:cNvSpPr>
          <p:nvPr/>
        </p:nvSpPr>
        <p:spPr bwMode="auto">
          <a:xfrm>
            <a:off x="685800" y="3413125"/>
            <a:ext cx="1727200" cy="701675"/>
          </a:xfrm>
          <a:prstGeom prst="rect">
            <a:avLst/>
          </a:prstGeom>
          <a:noFill/>
          <a:ln w="9525">
            <a:noFill/>
            <a:miter lim="800000"/>
            <a:headEnd/>
            <a:tailEnd/>
          </a:ln>
        </p:spPr>
        <p:txBody>
          <a:bodyPr wrap="none">
            <a:spAutoFit/>
          </a:bodyPr>
          <a:lstStyle/>
          <a:p>
            <a:r>
              <a:rPr lang="en-US" sz="2000">
                <a:solidFill>
                  <a:schemeClr val="bg1"/>
                </a:solidFill>
              </a:rPr>
              <a:t>observation &amp;</a:t>
            </a:r>
          </a:p>
          <a:p>
            <a:r>
              <a:rPr lang="en-US" sz="2000">
                <a:solidFill>
                  <a:schemeClr val="bg1"/>
                </a:solidFill>
              </a:rPr>
              <a:t>measurement</a:t>
            </a:r>
          </a:p>
        </p:txBody>
      </p:sp>
      <p:grpSp>
        <p:nvGrpSpPr>
          <p:cNvPr id="3" name="Group 37"/>
          <p:cNvGrpSpPr>
            <a:grpSpLocks/>
          </p:cNvGrpSpPr>
          <p:nvPr/>
        </p:nvGrpSpPr>
        <p:grpSpPr bwMode="auto">
          <a:xfrm>
            <a:off x="5057775" y="1916113"/>
            <a:ext cx="3849688" cy="1187450"/>
            <a:chOff x="3186" y="1207"/>
            <a:chExt cx="2425" cy="748"/>
          </a:xfrm>
        </p:grpSpPr>
        <p:sp>
          <p:nvSpPr>
            <p:cNvPr id="7408" name="AutoShape 38"/>
            <p:cNvSpPr>
              <a:spLocks noChangeArrowheads="1"/>
            </p:cNvSpPr>
            <p:nvPr/>
          </p:nvSpPr>
          <p:spPr bwMode="auto">
            <a:xfrm>
              <a:off x="4136" y="1301"/>
              <a:ext cx="1475" cy="654"/>
            </a:xfrm>
            <a:prstGeom prst="cube">
              <a:avLst>
                <a:gd name="adj" fmla="val 75843"/>
              </a:avLst>
            </a:prstGeom>
            <a:noFill/>
            <a:ln w="9525">
              <a:solidFill>
                <a:schemeClr val="bg1"/>
              </a:solidFill>
              <a:miter lim="800000"/>
              <a:headEnd/>
              <a:tailEnd/>
            </a:ln>
          </p:spPr>
          <p:txBody>
            <a:bodyPr wrap="none" anchor="ctr"/>
            <a:lstStyle/>
            <a:p>
              <a:endParaRPr lang="en-US"/>
            </a:p>
          </p:txBody>
        </p:sp>
        <p:grpSp>
          <p:nvGrpSpPr>
            <p:cNvPr id="4" name="Group 39"/>
            <p:cNvGrpSpPr>
              <a:grpSpLocks/>
            </p:cNvGrpSpPr>
            <p:nvPr/>
          </p:nvGrpSpPr>
          <p:grpSpPr bwMode="auto">
            <a:xfrm>
              <a:off x="4308" y="1360"/>
              <a:ext cx="1233" cy="468"/>
              <a:chOff x="3968" y="1662"/>
              <a:chExt cx="1233" cy="748"/>
            </a:xfrm>
          </p:grpSpPr>
          <p:sp>
            <p:nvSpPr>
              <p:cNvPr id="7412" name="Oval 40"/>
              <p:cNvSpPr>
                <a:spLocks noChangeArrowheads="1"/>
              </p:cNvSpPr>
              <p:nvPr/>
            </p:nvSpPr>
            <p:spPr bwMode="auto">
              <a:xfrm flipH="1">
                <a:off x="4017" y="1857"/>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3" name="Oval 41"/>
              <p:cNvSpPr>
                <a:spLocks noChangeArrowheads="1"/>
              </p:cNvSpPr>
              <p:nvPr/>
            </p:nvSpPr>
            <p:spPr bwMode="auto">
              <a:xfrm flipH="1">
                <a:off x="4211" y="182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4" name="Oval 42"/>
              <p:cNvSpPr>
                <a:spLocks noChangeArrowheads="1"/>
              </p:cNvSpPr>
              <p:nvPr/>
            </p:nvSpPr>
            <p:spPr bwMode="auto">
              <a:xfrm flipH="1">
                <a:off x="4356" y="187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5" name="Oval 43"/>
              <p:cNvSpPr>
                <a:spLocks noChangeArrowheads="1"/>
              </p:cNvSpPr>
              <p:nvPr/>
            </p:nvSpPr>
            <p:spPr bwMode="auto">
              <a:xfrm flipH="1">
                <a:off x="4162" y="198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6" name="Oval 44"/>
              <p:cNvSpPr>
                <a:spLocks noChangeArrowheads="1"/>
              </p:cNvSpPr>
              <p:nvPr/>
            </p:nvSpPr>
            <p:spPr bwMode="auto">
              <a:xfrm flipH="1">
                <a:off x="4355" y="219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7" name="Oval 45"/>
              <p:cNvSpPr>
                <a:spLocks noChangeArrowheads="1"/>
              </p:cNvSpPr>
              <p:nvPr/>
            </p:nvSpPr>
            <p:spPr bwMode="auto">
              <a:xfrm flipH="1">
                <a:off x="4599" y="197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8" name="Oval 46"/>
              <p:cNvSpPr>
                <a:spLocks noChangeArrowheads="1"/>
              </p:cNvSpPr>
              <p:nvPr/>
            </p:nvSpPr>
            <p:spPr bwMode="auto">
              <a:xfrm flipH="1">
                <a:off x="4405" y="211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9" name="Oval 47"/>
              <p:cNvSpPr>
                <a:spLocks noChangeArrowheads="1"/>
              </p:cNvSpPr>
              <p:nvPr/>
            </p:nvSpPr>
            <p:spPr bwMode="auto">
              <a:xfrm flipH="1">
                <a:off x="4550" y="172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0" name="Oval 48"/>
              <p:cNvSpPr>
                <a:spLocks noChangeArrowheads="1"/>
              </p:cNvSpPr>
              <p:nvPr/>
            </p:nvSpPr>
            <p:spPr bwMode="auto">
              <a:xfrm flipH="1">
                <a:off x="4211" y="182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1" name="Oval 49"/>
              <p:cNvSpPr>
                <a:spLocks noChangeArrowheads="1"/>
              </p:cNvSpPr>
              <p:nvPr/>
            </p:nvSpPr>
            <p:spPr bwMode="auto">
              <a:xfrm flipH="1">
                <a:off x="4308" y="1925"/>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2" name="Oval 50"/>
              <p:cNvSpPr>
                <a:spLocks noChangeArrowheads="1"/>
              </p:cNvSpPr>
              <p:nvPr/>
            </p:nvSpPr>
            <p:spPr bwMode="auto">
              <a:xfrm flipH="1">
                <a:off x="4453" y="197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3" name="Oval 51"/>
              <p:cNvSpPr>
                <a:spLocks noChangeArrowheads="1"/>
              </p:cNvSpPr>
              <p:nvPr/>
            </p:nvSpPr>
            <p:spPr bwMode="auto">
              <a:xfrm flipH="1">
                <a:off x="4259" y="211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4" name="Oval 52"/>
              <p:cNvSpPr>
                <a:spLocks noChangeArrowheads="1"/>
              </p:cNvSpPr>
              <p:nvPr/>
            </p:nvSpPr>
            <p:spPr bwMode="auto">
              <a:xfrm flipH="1">
                <a:off x="4599" y="2264"/>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5" name="Oval 53"/>
              <p:cNvSpPr>
                <a:spLocks noChangeArrowheads="1"/>
              </p:cNvSpPr>
              <p:nvPr/>
            </p:nvSpPr>
            <p:spPr bwMode="auto">
              <a:xfrm flipH="1">
                <a:off x="4550" y="219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6" name="Oval 54"/>
              <p:cNvSpPr>
                <a:spLocks noChangeArrowheads="1"/>
              </p:cNvSpPr>
              <p:nvPr/>
            </p:nvSpPr>
            <p:spPr bwMode="auto">
              <a:xfrm flipH="1">
                <a:off x="3968" y="217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7" name="Oval 55"/>
              <p:cNvSpPr>
                <a:spLocks noChangeArrowheads="1"/>
              </p:cNvSpPr>
              <p:nvPr/>
            </p:nvSpPr>
            <p:spPr bwMode="auto">
              <a:xfrm flipH="1">
                <a:off x="4599" y="187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8" name="Oval 56"/>
              <p:cNvSpPr>
                <a:spLocks noChangeArrowheads="1"/>
              </p:cNvSpPr>
              <p:nvPr/>
            </p:nvSpPr>
            <p:spPr bwMode="auto">
              <a:xfrm flipH="1">
                <a:off x="4308" y="1925"/>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9" name="Oval 57"/>
              <p:cNvSpPr>
                <a:spLocks noChangeArrowheads="1"/>
              </p:cNvSpPr>
              <p:nvPr/>
            </p:nvSpPr>
            <p:spPr bwMode="auto">
              <a:xfrm flipH="1">
                <a:off x="4405" y="202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0" name="Oval 58"/>
              <p:cNvSpPr>
                <a:spLocks noChangeArrowheads="1"/>
              </p:cNvSpPr>
              <p:nvPr/>
            </p:nvSpPr>
            <p:spPr bwMode="auto">
              <a:xfrm flipH="1">
                <a:off x="4550" y="2070"/>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1" name="Oval 59"/>
              <p:cNvSpPr>
                <a:spLocks noChangeArrowheads="1"/>
              </p:cNvSpPr>
              <p:nvPr/>
            </p:nvSpPr>
            <p:spPr bwMode="auto">
              <a:xfrm flipH="1">
                <a:off x="4162" y="222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2" name="Oval 60"/>
              <p:cNvSpPr>
                <a:spLocks noChangeArrowheads="1"/>
              </p:cNvSpPr>
              <p:nvPr/>
            </p:nvSpPr>
            <p:spPr bwMode="auto">
              <a:xfrm flipH="1">
                <a:off x="5104" y="188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3" name="Oval 61"/>
              <p:cNvSpPr>
                <a:spLocks noChangeArrowheads="1"/>
              </p:cNvSpPr>
              <p:nvPr/>
            </p:nvSpPr>
            <p:spPr bwMode="auto">
              <a:xfrm flipH="1">
                <a:off x="4890" y="212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4" name="Oval 62"/>
              <p:cNvSpPr>
                <a:spLocks noChangeArrowheads="1"/>
              </p:cNvSpPr>
              <p:nvPr/>
            </p:nvSpPr>
            <p:spPr bwMode="auto">
              <a:xfrm flipH="1">
                <a:off x="4599" y="231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5" name="Oval 63"/>
              <p:cNvSpPr>
                <a:spLocks noChangeArrowheads="1"/>
              </p:cNvSpPr>
              <p:nvPr/>
            </p:nvSpPr>
            <p:spPr bwMode="auto">
              <a:xfrm flipH="1">
                <a:off x="4890" y="183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6" name="Oval 64"/>
              <p:cNvSpPr>
                <a:spLocks noChangeArrowheads="1"/>
              </p:cNvSpPr>
              <p:nvPr/>
            </p:nvSpPr>
            <p:spPr bwMode="auto">
              <a:xfrm flipH="1">
                <a:off x="4259" y="169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7" name="Oval 65"/>
              <p:cNvSpPr>
                <a:spLocks noChangeArrowheads="1"/>
              </p:cNvSpPr>
              <p:nvPr/>
            </p:nvSpPr>
            <p:spPr bwMode="auto">
              <a:xfrm flipH="1">
                <a:off x="4452" y="1770"/>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8" name="Oval 66"/>
              <p:cNvSpPr>
                <a:spLocks noChangeArrowheads="1"/>
              </p:cNvSpPr>
              <p:nvPr/>
            </p:nvSpPr>
            <p:spPr bwMode="auto">
              <a:xfrm flipH="1">
                <a:off x="4744" y="176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9" name="Oval 67"/>
              <p:cNvSpPr>
                <a:spLocks noChangeArrowheads="1"/>
              </p:cNvSpPr>
              <p:nvPr/>
            </p:nvSpPr>
            <p:spPr bwMode="auto">
              <a:xfrm flipH="1">
                <a:off x="4017" y="201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0" name="Oval 68"/>
              <p:cNvSpPr>
                <a:spLocks noChangeArrowheads="1"/>
              </p:cNvSpPr>
              <p:nvPr/>
            </p:nvSpPr>
            <p:spPr bwMode="auto">
              <a:xfrm flipH="1">
                <a:off x="4647" y="209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1" name="Oval 69"/>
              <p:cNvSpPr>
                <a:spLocks noChangeArrowheads="1"/>
              </p:cNvSpPr>
              <p:nvPr/>
            </p:nvSpPr>
            <p:spPr bwMode="auto">
              <a:xfrm flipH="1">
                <a:off x="4793" y="191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2" name="Oval 70"/>
              <p:cNvSpPr>
                <a:spLocks noChangeArrowheads="1"/>
              </p:cNvSpPr>
              <p:nvPr/>
            </p:nvSpPr>
            <p:spPr bwMode="auto">
              <a:xfrm flipH="1">
                <a:off x="4550" y="2051"/>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3" name="Oval 71"/>
              <p:cNvSpPr>
                <a:spLocks noChangeArrowheads="1"/>
              </p:cNvSpPr>
              <p:nvPr/>
            </p:nvSpPr>
            <p:spPr bwMode="auto">
              <a:xfrm flipH="1">
                <a:off x="4696" y="1662"/>
                <a:ext cx="97" cy="97"/>
              </a:xfrm>
              <a:prstGeom prst="ellipse">
                <a:avLst/>
              </a:prstGeom>
              <a:solidFill>
                <a:srgbClr val="FF3300"/>
              </a:solidFill>
              <a:ln w="9525">
                <a:solidFill>
                  <a:schemeClr val="bg1"/>
                </a:solidFill>
                <a:round/>
                <a:headEnd/>
                <a:tailEnd/>
              </a:ln>
            </p:spPr>
            <p:txBody>
              <a:bodyPr wrap="none" anchor="ctr"/>
              <a:lstStyle/>
              <a:p>
                <a:endParaRPr lang="en-US"/>
              </a:p>
            </p:txBody>
          </p:sp>
        </p:grpSp>
        <p:sp>
          <p:nvSpPr>
            <p:cNvPr id="7410" name="AutoShape 72"/>
            <p:cNvSpPr>
              <a:spLocks noChangeArrowheads="1"/>
            </p:cNvSpPr>
            <p:nvPr/>
          </p:nvSpPr>
          <p:spPr bwMode="auto">
            <a:xfrm>
              <a:off x="3411" y="1635"/>
              <a:ext cx="629" cy="311"/>
            </a:xfrm>
            <a:prstGeom prst="rightArrow">
              <a:avLst>
                <a:gd name="adj1" fmla="val 50000"/>
                <a:gd name="adj2" fmla="val 50563"/>
              </a:avLst>
            </a:prstGeom>
            <a:gradFill rotWithShape="1">
              <a:gsLst>
                <a:gs pos="0">
                  <a:srgbClr val="FF9933"/>
                </a:gs>
                <a:gs pos="100000">
                  <a:srgbClr val="FF3300"/>
                </a:gs>
              </a:gsLst>
              <a:lin ang="0" scaled="1"/>
            </a:gradFill>
            <a:ln w="9525">
              <a:noFill/>
              <a:miter lim="800000"/>
              <a:headEnd/>
              <a:tailEnd/>
            </a:ln>
          </p:spPr>
          <p:txBody>
            <a:bodyPr wrap="none" anchor="ctr"/>
            <a:lstStyle/>
            <a:p>
              <a:endParaRPr lang="en-US"/>
            </a:p>
          </p:txBody>
        </p:sp>
        <p:sp>
          <p:nvSpPr>
            <p:cNvPr id="7411" name="Text Box 73"/>
            <p:cNvSpPr txBox="1">
              <a:spLocks noChangeArrowheads="1"/>
            </p:cNvSpPr>
            <p:nvPr/>
          </p:nvSpPr>
          <p:spPr bwMode="auto">
            <a:xfrm>
              <a:off x="3186" y="1207"/>
              <a:ext cx="977" cy="442"/>
            </a:xfrm>
            <a:prstGeom prst="rect">
              <a:avLst/>
            </a:prstGeom>
            <a:noFill/>
            <a:ln w="9525">
              <a:noFill/>
              <a:miter lim="800000"/>
              <a:headEnd/>
              <a:tailEnd/>
            </a:ln>
          </p:spPr>
          <p:txBody>
            <a:bodyPr wrap="none">
              <a:spAutoFit/>
            </a:bodyPr>
            <a:lstStyle/>
            <a:p>
              <a:r>
                <a:rPr lang="en-US" sz="2000">
                  <a:solidFill>
                    <a:schemeClr val="bg1"/>
                  </a:solidFill>
                </a:rPr>
                <a:t>data</a:t>
              </a:r>
            </a:p>
            <a:p>
              <a:r>
                <a:rPr lang="en-US" sz="2000">
                  <a:solidFill>
                    <a:schemeClr val="bg1"/>
                  </a:solidFill>
                </a:rPr>
                <a:t>organization</a:t>
              </a:r>
            </a:p>
          </p:txBody>
        </p:sp>
      </p:grpSp>
      <p:grpSp>
        <p:nvGrpSpPr>
          <p:cNvPr id="5" name="Group 74"/>
          <p:cNvGrpSpPr>
            <a:grpSpLocks/>
          </p:cNvGrpSpPr>
          <p:nvPr/>
        </p:nvGrpSpPr>
        <p:grpSpPr bwMode="auto">
          <a:xfrm>
            <a:off x="6992938" y="3044825"/>
            <a:ext cx="2149475" cy="1670050"/>
            <a:chOff x="4405" y="1918"/>
            <a:chExt cx="1354" cy="1052"/>
          </a:xfrm>
        </p:grpSpPr>
        <p:grpSp>
          <p:nvGrpSpPr>
            <p:cNvPr id="6" name="Group 75"/>
            <p:cNvGrpSpPr>
              <a:grpSpLocks/>
            </p:cNvGrpSpPr>
            <p:nvPr/>
          </p:nvGrpSpPr>
          <p:grpSpPr bwMode="auto">
            <a:xfrm>
              <a:off x="4405" y="2498"/>
              <a:ext cx="746" cy="472"/>
              <a:chOff x="4136" y="2679"/>
              <a:chExt cx="1191" cy="943"/>
            </a:xfrm>
          </p:grpSpPr>
          <p:sp>
            <p:nvSpPr>
              <p:cNvPr id="7395" name="AutoShape 76"/>
              <p:cNvSpPr>
                <a:spLocks noChangeArrowheads="1"/>
              </p:cNvSpPr>
              <p:nvPr/>
            </p:nvSpPr>
            <p:spPr bwMode="auto">
              <a:xfrm>
                <a:off x="4226" y="2955"/>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6" name="AutoShape 77"/>
              <p:cNvSpPr>
                <a:spLocks noChangeArrowheads="1"/>
              </p:cNvSpPr>
              <p:nvPr/>
            </p:nvSpPr>
            <p:spPr bwMode="auto">
              <a:xfrm>
                <a:off x="4307" y="3456"/>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7" name="AutoShape 78"/>
              <p:cNvSpPr>
                <a:spLocks noChangeArrowheads="1"/>
              </p:cNvSpPr>
              <p:nvPr/>
            </p:nvSpPr>
            <p:spPr bwMode="auto">
              <a:xfrm>
                <a:off x="4436" y="3201"/>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8" name="AutoShape 79"/>
              <p:cNvSpPr>
                <a:spLocks noChangeArrowheads="1"/>
              </p:cNvSpPr>
              <p:nvPr/>
            </p:nvSpPr>
            <p:spPr bwMode="auto">
              <a:xfrm>
                <a:off x="4711" y="3456"/>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9" name="AutoShape 80"/>
              <p:cNvSpPr>
                <a:spLocks noChangeArrowheads="1"/>
              </p:cNvSpPr>
              <p:nvPr/>
            </p:nvSpPr>
            <p:spPr bwMode="auto">
              <a:xfrm>
                <a:off x="4889" y="3201"/>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400" name="AutoShape 81"/>
              <p:cNvSpPr>
                <a:spLocks noChangeArrowheads="1"/>
              </p:cNvSpPr>
              <p:nvPr/>
            </p:nvSpPr>
            <p:spPr bwMode="auto">
              <a:xfrm>
                <a:off x="4645" y="3021"/>
                <a:ext cx="162" cy="96"/>
              </a:xfrm>
              <a:prstGeom prst="roundRect">
                <a:avLst>
                  <a:gd name="adj" fmla="val 50000"/>
                </a:avLst>
              </a:prstGeom>
              <a:solidFill>
                <a:schemeClr val="hlink"/>
              </a:solidFill>
              <a:ln w="9525">
                <a:noFill/>
                <a:round/>
                <a:headEnd/>
                <a:tailEnd/>
              </a:ln>
            </p:spPr>
            <p:txBody>
              <a:bodyPr wrap="none" anchor="ctr"/>
              <a:lstStyle/>
              <a:p>
                <a:endParaRPr lang="en-US"/>
              </a:p>
            </p:txBody>
          </p:sp>
          <p:cxnSp>
            <p:nvCxnSpPr>
              <p:cNvPr id="7401" name="AutoShape 82"/>
              <p:cNvCxnSpPr>
                <a:cxnSpLocks noChangeShapeType="1"/>
                <a:stCxn id="7395" idx="2"/>
                <a:endCxn id="7397" idx="0"/>
              </p:cNvCxnSpPr>
              <p:nvPr/>
            </p:nvCxnSpPr>
            <p:spPr bwMode="auto">
              <a:xfrm>
                <a:off x="4307" y="3051"/>
                <a:ext cx="210" cy="150"/>
              </a:xfrm>
              <a:prstGeom prst="straightConnector1">
                <a:avLst/>
              </a:prstGeom>
              <a:noFill/>
              <a:ln w="9525">
                <a:solidFill>
                  <a:schemeClr val="bg1"/>
                </a:solidFill>
                <a:round/>
                <a:headEnd/>
                <a:tailEnd/>
              </a:ln>
            </p:spPr>
          </p:cxnSp>
          <p:cxnSp>
            <p:nvCxnSpPr>
              <p:cNvPr id="7402" name="AutoShape 83"/>
              <p:cNvCxnSpPr>
                <a:cxnSpLocks noChangeShapeType="1"/>
                <a:stCxn id="7400" idx="2"/>
                <a:endCxn id="7397" idx="0"/>
              </p:cNvCxnSpPr>
              <p:nvPr/>
            </p:nvCxnSpPr>
            <p:spPr bwMode="auto">
              <a:xfrm flipH="1">
                <a:off x="4517" y="3117"/>
                <a:ext cx="209" cy="84"/>
              </a:xfrm>
              <a:prstGeom prst="straightConnector1">
                <a:avLst/>
              </a:prstGeom>
              <a:noFill/>
              <a:ln w="9525">
                <a:solidFill>
                  <a:schemeClr val="bg1"/>
                </a:solidFill>
                <a:round/>
                <a:headEnd/>
                <a:tailEnd/>
              </a:ln>
            </p:spPr>
          </p:cxnSp>
          <p:cxnSp>
            <p:nvCxnSpPr>
              <p:cNvPr id="7403" name="AutoShape 84"/>
              <p:cNvCxnSpPr>
                <a:cxnSpLocks noChangeShapeType="1"/>
                <a:stCxn id="7398" idx="0"/>
                <a:endCxn id="7397" idx="2"/>
              </p:cNvCxnSpPr>
              <p:nvPr/>
            </p:nvCxnSpPr>
            <p:spPr bwMode="auto">
              <a:xfrm flipH="1" flipV="1">
                <a:off x="4517" y="3297"/>
                <a:ext cx="275" cy="159"/>
              </a:xfrm>
              <a:prstGeom prst="straightConnector1">
                <a:avLst/>
              </a:prstGeom>
              <a:noFill/>
              <a:ln w="9525">
                <a:solidFill>
                  <a:schemeClr val="bg1"/>
                </a:solidFill>
                <a:round/>
                <a:headEnd/>
                <a:tailEnd/>
              </a:ln>
            </p:spPr>
          </p:cxnSp>
          <p:cxnSp>
            <p:nvCxnSpPr>
              <p:cNvPr id="7404" name="AutoShape 85"/>
              <p:cNvCxnSpPr>
                <a:cxnSpLocks noChangeShapeType="1"/>
                <a:stCxn id="7396" idx="0"/>
                <a:endCxn id="7395" idx="2"/>
              </p:cNvCxnSpPr>
              <p:nvPr/>
            </p:nvCxnSpPr>
            <p:spPr bwMode="auto">
              <a:xfrm flipH="1" flipV="1">
                <a:off x="4307" y="3051"/>
                <a:ext cx="81" cy="405"/>
              </a:xfrm>
              <a:prstGeom prst="straightConnector1">
                <a:avLst/>
              </a:prstGeom>
              <a:noFill/>
              <a:ln w="9525">
                <a:solidFill>
                  <a:schemeClr val="bg1"/>
                </a:solidFill>
                <a:round/>
                <a:headEnd/>
                <a:tailEnd/>
              </a:ln>
            </p:spPr>
          </p:cxnSp>
          <p:cxnSp>
            <p:nvCxnSpPr>
              <p:cNvPr id="7405" name="AutoShape 86"/>
              <p:cNvCxnSpPr>
                <a:cxnSpLocks noChangeShapeType="1"/>
                <a:stCxn id="7398" idx="0"/>
                <a:endCxn id="7400" idx="2"/>
              </p:cNvCxnSpPr>
              <p:nvPr/>
            </p:nvCxnSpPr>
            <p:spPr bwMode="auto">
              <a:xfrm flipH="1" flipV="1">
                <a:off x="4726" y="3117"/>
                <a:ext cx="66" cy="339"/>
              </a:xfrm>
              <a:prstGeom prst="straightConnector1">
                <a:avLst/>
              </a:prstGeom>
              <a:noFill/>
              <a:ln w="9525">
                <a:solidFill>
                  <a:schemeClr val="bg1"/>
                </a:solidFill>
                <a:round/>
                <a:headEnd/>
                <a:tailEnd/>
              </a:ln>
            </p:spPr>
          </p:cxnSp>
          <p:cxnSp>
            <p:nvCxnSpPr>
              <p:cNvPr id="7406" name="AutoShape 87"/>
              <p:cNvCxnSpPr>
                <a:cxnSpLocks noChangeShapeType="1"/>
                <a:stCxn id="7399" idx="0"/>
                <a:endCxn id="7400" idx="3"/>
              </p:cNvCxnSpPr>
              <p:nvPr/>
            </p:nvCxnSpPr>
            <p:spPr bwMode="auto">
              <a:xfrm flipH="1" flipV="1">
                <a:off x="4807" y="3069"/>
                <a:ext cx="163" cy="132"/>
              </a:xfrm>
              <a:prstGeom prst="straightConnector1">
                <a:avLst/>
              </a:prstGeom>
              <a:noFill/>
              <a:ln w="9525">
                <a:solidFill>
                  <a:schemeClr val="bg1"/>
                </a:solidFill>
                <a:round/>
                <a:headEnd/>
                <a:tailEnd/>
              </a:ln>
            </p:spPr>
          </p:cxnSp>
          <p:sp>
            <p:nvSpPr>
              <p:cNvPr id="7407" name="AutoShape 88"/>
              <p:cNvSpPr>
                <a:spLocks noChangeArrowheads="1"/>
              </p:cNvSpPr>
              <p:nvPr/>
            </p:nvSpPr>
            <p:spPr bwMode="auto">
              <a:xfrm>
                <a:off x="4136" y="2679"/>
                <a:ext cx="1191" cy="943"/>
              </a:xfrm>
              <a:prstGeom prst="cube">
                <a:avLst>
                  <a:gd name="adj" fmla="val 25000"/>
                </a:avLst>
              </a:prstGeom>
              <a:noFill/>
              <a:ln w="9525">
                <a:solidFill>
                  <a:schemeClr val="bg1"/>
                </a:solidFill>
                <a:miter lim="800000"/>
                <a:headEnd/>
                <a:tailEnd/>
              </a:ln>
            </p:spPr>
            <p:txBody>
              <a:bodyPr wrap="none" anchor="ctr"/>
              <a:lstStyle/>
              <a:p>
                <a:endParaRPr lang="en-US"/>
              </a:p>
            </p:txBody>
          </p:sp>
        </p:grpSp>
        <p:sp>
          <p:nvSpPr>
            <p:cNvPr id="7393" name="AutoShape 89"/>
            <p:cNvSpPr>
              <a:spLocks noChangeArrowheads="1"/>
            </p:cNvSpPr>
            <p:nvPr/>
          </p:nvSpPr>
          <p:spPr bwMode="auto">
            <a:xfrm rot="5400000">
              <a:off x="4499" y="2087"/>
              <a:ext cx="455" cy="311"/>
            </a:xfrm>
            <a:prstGeom prst="rightArrow">
              <a:avLst>
                <a:gd name="adj1" fmla="val 50000"/>
                <a:gd name="adj2" fmla="val 36576"/>
              </a:avLst>
            </a:prstGeom>
            <a:gradFill rotWithShape="1">
              <a:gsLst>
                <a:gs pos="0">
                  <a:srgbClr val="FF3300"/>
                </a:gs>
                <a:gs pos="100000">
                  <a:schemeClr val="hlink"/>
                </a:gs>
              </a:gsLst>
              <a:lin ang="0" scaled="1"/>
            </a:gradFill>
            <a:ln w="9525">
              <a:noFill/>
              <a:miter lim="800000"/>
              <a:headEnd/>
              <a:tailEnd/>
            </a:ln>
          </p:spPr>
          <p:txBody>
            <a:bodyPr wrap="none" anchor="ctr"/>
            <a:lstStyle/>
            <a:p>
              <a:endParaRPr lang="en-US"/>
            </a:p>
          </p:txBody>
        </p:sp>
        <p:sp>
          <p:nvSpPr>
            <p:cNvPr id="7394" name="Text Box 90"/>
            <p:cNvSpPr txBox="1">
              <a:spLocks noChangeArrowheads="1"/>
            </p:cNvSpPr>
            <p:nvPr/>
          </p:nvSpPr>
          <p:spPr bwMode="auto">
            <a:xfrm>
              <a:off x="4770" y="1918"/>
              <a:ext cx="989" cy="442"/>
            </a:xfrm>
            <a:prstGeom prst="rect">
              <a:avLst/>
            </a:prstGeom>
            <a:noFill/>
            <a:ln w="9525">
              <a:noFill/>
              <a:miter lim="800000"/>
              <a:headEnd/>
              <a:tailEnd/>
            </a:ln>
          </p:spPr>
          <p:txBody>
            <a:bodyPr>
              <a:spAutoFit/>
            </a:bodyPr>
            <a:lstStyle/>
            <a:p>
              <a:r>
                <a:rPr lang="en-US" sz="2000">
                  <a:solidFill>
                    <a:schemeClr val="bg1"/>
                  </a:solidFill>
                </a:rPr>
                <a:t>model development</a:t>
              </a:r>
            </a:p>
          </p:txBody>
        </p:sp>
      </p:grpSp>
      <p:grpSp>
        <p:nvGrpSpPr>
          <p:cNvPr id="7" name="Group 91"/>
          <p:cNvGrpSpPr>
            <a:grpSpLocks/>
          </p:cNvGrpSpPr>
          <p:nvPr/>
        </p:nvGrpSpPr>
        <p:grpSpPr bwMode="auto">
          <a:xfrm>
            <a:off x="6661150" y="4738688"/>
            <a:ext cx="2482850" cy="2098675"/>
            <a:chOff x="4196" y="2985"/>
            <a:chExt cx="1564" cy="1322"/>
          </a:xfrm>
        </p:grpSpPr>
        <p:grpSp>
          <p:nvGrpSpPr>
            <p:cNvPr id="8" name="Group 92"/>
            <p:cNvGrpSpPr>
              <a:grpSpLocks/>
            </p:cNvGrpSpPr>
            <p:nvPr/>
          </p:nvGrpSpPr>
          <p:grpSpPr bwMode="auto">
            <a:xfrm>
              <a:off x="4739" y="3600"/>
              <a:ext cx="464" cy="406"/>
              <a:chOff x="2745" y="3092"/>
              <a:chExt cx="464" cy="406"/>
            </a:xfrm>
          </p:grpSpPr>
          <p:sp>
            <p:nvSpPr>
              <p:cNvPr id="7367" name="AutoShape 93"/>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68" name="AutoShape 94"/>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69" name="AutoShape 95"/>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0" name="AutoShape 96"/>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1" name="AutoShape 97"/>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2" name="AutoShape 98"/>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3" name="AutoShape 99"/>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74" name="AutoShape 100"/>
              <p:cNvCxnSpPr>
                <a:cxnSpLocks noChangeShapeType="1"/>
                <a:stCxn id="7368" idx="2"/>
                <a:endCxn id="7370" idx="0"/>
              </p:cNvCxnSpPr>
              <p:nvPr/>
            </p:nvCxnSpPr>
            <p:spPr bwMode="auto">
              <a:xfrm>
                <a:off x="2838" y="3214"/>
                <a:ext cx="75" cy="23"/>
              </a:xfrm>
              <a:prstGeom prst="straightConnector1">
                <a:avLst/>
              </a:prstGeom>
              <a:noFill/>
              <a:ln w="9525">
                <a:solidFill>
                  <a:schemeClr val="bg1"/>
                </a:solidFill>
                <a:round/>
                <a:headEnd/>
                <a:tailEnd/>
              </a:ln>
            </p:spPr>
          </p:cxnSp>
          <p:cxnSp>
            <p:nvCxnSpPr>
              <p:cNvPr id="7375" name="AutoShape 101"/>
              <p:cNvCxnSpPr>
                <a:cxnSpLocks noChangeShapeType="1"/>
                <a:stCxn id="7373" idx="2"/>
                <a:endCxn id="737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76" name="AutoShape 102"/>
              <p:cNvCxnSpPr>
                <a:cxnSpLocks noChangeShapeType="1"/>
                <a:stCxn id="7371" idx="0"/>
                <a:endCxn id="737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77" name="AutoShape 103"/>
              <p:cNvCxnSpPr>
                <a:cxnSpLocks noChangeShapeType="1"/>
                <a:stCxn id="7369" idx="0"/>
                <a:endCxn id="736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78" name="AutoShape 104"/>
              <p:cNvCxnSpPr>
                <a:cxnSpLocks noChangeShapeType="1"/>
                <a:stCxn id="7371" idx="0"/>
                <a:endCxn id="737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79" name="AutoShape 105"/>
              <p:cNvCxnSpPr>
                <a:cxnSpLocks noChangeShapeType="1"/>
                <a:stCxn id="7372" idx="0"/>
                <a:endCxn id="7373" idx="3"/>
              </p:cNvCxnSpPr>
              <p:nvPr/>
            </p:nvCxnSpPr>
            <p:spPr bwMode="auto">
              <a:xfrm flipV="1">
                <a:off x="3058" y="3180"/>
                <a:ext cx="0" cy="115"/>
              </a:xfrm>
              <a:prstGeom prst="straightConnector1">
                <a:avLst/>
              </a:prstGeom>
              <a:noFill/>
              <a:ln w="9525">
                <a:solidFill>
                  <a:schemeClr val="bg1"/>
                </a:solidFill>
                <a:round/>
                <a:headEnd/>
                <a:tailEnd/>
              </a:ln>
            </p:spPr>
          </p:cxnSp>
          <p:sp>
            <p:nvSpPr>
              <p:cNvPr id="7380" name="AutoShape 106"/>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1" name="AutoShape 107"/>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2" name="AutoShape 108"/>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3" name="AutoShape 109"/>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4" name="AutoShape 110"/>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5" name="AutoShape 111"/>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86" name="AutoShape 112"/>
              <p:cNvCxnSpPr>
                <a:cxnSpLocks noChangeShapeType="1"/>
                <a:stCxn id="7380" idx="2"/>
                <a:endCxn id="738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87" name="AutoShape 113"/>
              <p:cNvCxnSpPr>
                <a:cxnSpLocks noChangeShapeType="1"/>
                <a:stCxn id="7385" idx="2"/>
                <a:endCxn id="738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88" name="AutoShape 114"/>
              <p:cNvCxnSpPr>
                <a:cxnSpLocks noChangeShapeType="1"/>
                <a:stCxn id="7383" idx="0"/>
                <a:endCxn id="738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89" name="AutoShape 115"/>
              <p:cNvCxnSpPr>
                <a:cxnSpLocks noChangeShapeType="1"/>
                <a:stCxn id="7381" idx="0"/>
                <a:endCxn id="738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90" name="AutoShape 116"/>
              <p:cNvCxnSpPr>
                <a:cxnSpLocks noChangeShapeType="1"/>
                <a:stCxn id="7383" idx="0"/>
                <a:endCxn id="738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91" name="AutoShape 117"/>
              <p:cNvCxnSpPr>
                <a:cxnSpLocks noChangeShapeType="1"/>
                <a:stCxn id="7384" idx="0"/>
                <a:endCxn id="738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9" name="Group 118"/>
            <p:cNvGrpSpPr>
              <a:grpSpLocks/>
            </p:cNvGrpSpPr>
            <p:nvPr/>
          </p:nvGrpSpPr>
          <p:grpSpPr bwMode="auto">
            <a:xfrm>
              <a:off x="4410" y="3522"/>
              <a:ext cx="464" cy="406"/>
              <a:chOff x="2745" y="3092"/>
              <a:chExt cx="464" cy="406"/>
            </a:xfrm>
          </p:grpSpPr>
          <p:sp>
            <p:nvSpPr>
              <p:cNvPr id="7342" name="AutoShape 119"/>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43" name="AutoShape 120"/>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4" name="AutoShape 121"/>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5" name="AutoShape 122"/>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6" name="AutoShape 123"/>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7" name="AutoShape 124"/>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8" name="AutoShape 125"/>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49" name="AutoShape 126"/>
              <p:cNvCxnSpPr>
                <a:cxnSpLocks noChangeShapeType="1"/>
                <a:stCxn id="7343" idx="2"/>
                <a:endCxn id="7345" idx="0"/>
              </p:cNvCxnSpPr>
              <p:nvPr/>
            </p:nvCxnSpPr>
            <p:spPr bwMode="auto">
              <a:xfrm>
                <a:off x="2838" y="3214"/>
                <a:ext cx="75" cy="23"/>
              </a:xfrm>
              <a:prstGeom prst="straightConnector1">
                <a:avLst/>
              </a:prstGeom>
              <a:noFill/>
              <a:ln w="9525">
                <a:solidFill>
                  <a:schemeClr val="bg1"/>
                </a:solidFill>
                <a:round/>
                <a:headEnd/>
                <a:tailEnd/>
              </a:ln>
            </p:spPr>
          </p:cxnSp>
          <p:cxnSp>
            <p:nvCxnSpPr>
              <p:cNvPr id="7350" name="AutoShape 127"/>
              <p:cNvCxnSpPr>
                <a:cxnSpLocks noChangeShapeType="1"/>
                <a:stCxn id="7348" idx="2"/>
                <a:endCxn id="734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51" name="AutoShape 128"/>
              <p:cNvCxnSpPr>
                <a:cxnSpLocks noChangeShapeType="1"/>
                <a:stCxn id="7346" idx="0"/>
                <a:endCxn id="734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52" name="AutoShape 129"/>
              <p:cNvCxnSpPr>
                <a:cxnSpLocks noChangeShapeType="1"/>
                <a:stCxn id="7344" idx="0"/>
                <a:endCxn id="734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53" name="AutoShape 130"/>
              <p:cNvCxnSpPr>
                <a:cxnSpLocks noChangeShapeType="1"/>
                <a:stCxn id="7346" idx="0"/>
                <a:endCxn id="734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54" name="AutoShape 131"/>
              <p:cNvCxnSpPr>
                <a:cxnSpLocks noChangeShapeType="1"/>
                <a:stCxn id="7347" idx="0"/>
                <a:endCxn id="7348" idx="3"/>
              </p:cNvCxnSpPr>
              <p:nvPr/>
            </p:nvCxnSpPr>
            <p:spPr bwMode="auto">
              <a:xfrm flipV="1">
                <a:off x="3058" y="3180"/>
                <a:ext cx="0" cy="115"/>
              </a:xfrm>
              <a:prstGeom prst="straightConnector1">
                <a:avLst/>
              </a:prstGeom>
              <a:noFill/>
              <a:ln w="9525">
                <a:solidFill>
                  <a:schemeClr val="bg1"/>
                </a:solidFill>
                <a:round/>
                <a:headEnd/>
                <a:tailEnd/>
              </a:ln>
            </p:spPr>
          </p:cxnSp>
          <p:sp>
            <p:nvSpPr>
              <p:cNvPr id="7355" name="AutoShape 132"/>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6" name="AutoShape 133"/>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7" name="AutoShape 134"/>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8" name="AutoShape 135"/>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9" name="AutoShape 136"/>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60" name="AutoShape 137"/>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61" name="AutoShape 138"/>
              <p:cNvCxnSpPr>
                <a:cxnSpLocks noChangeShapeType="1"/>
                <a:stCxn id="7355" idx="2"/>
                <a:endCxn id="735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62" name="AutoShape 139"/>
              <p:cNvCxnSpPr>
                <a:cxnSpLocks noChangeShapeType="1"/>
                <a:stCxn id="7360" idx="2"/>
                <a:endCxn id="735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63" name="AutoShape 140"/>
              <p:cNvCxnSpPr>
                <a:cxnSpLocks noChangeShapeType="1"/>
                <a:stCxn id="7358" idx="0"/>
                <a:endCxn id="735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64" name="AutoShape 141"/>
              <p:cNvCxnSpPr>
                <a:cxnSpLocks noChangeShapeType="1"/>
                <a:stCxn id="7356" idx="0"/>
                <a:endCxn id="735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65" name="AutoShape 142"/>
              <p:cNvCxnSpPr>
                <a:cxnSpLocks noChangeShapeType="1"/>
                <a:stCxn id="7358" idx="0"/>
                <a:endCxn id="736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66" name="AutoShape 143"/>
              <p:cNvCxnSpPr>
                <a:cxnSpLocks noChangeShapeType="1"/>
                <a:stCxn id="7359" idx="0"/>
                <a:endCxn id="736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0" name="Group 144"/>
            <p:cNvGrpSpPr>
              <a:grpSpLocks/>
            </p:cNvGrpSpPr>
            <p:nvPr/>
          </p:nvGrpSpPr>
          <p:grpSpPr bwMode="auto">
            <a:xfrm>
              <a:off x="4507" y="3619"/>
              <a:ext cx="464" cy="387"/>
              <a:chOff x="2745" y="3092"/>
              <a:chExt cx="464" cy="406"/>
            </a:xfrm>
          </p:grpSpPr>
          <p:sp>
            <p:nvSpPr>
              <p:cNvPr id="7317" name="AutoShape 145"/>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18" name="AutoShape 146"/>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19" name="AutoShape 147"/>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0" name="AutoShape 148"/>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1" name="AutoShape 149"/>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2" name="AutoShape 150"/>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3" name="AutoShape 151"/>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24" name="AutoShape 152"/>
              <p:cNvCxnSpPr>
                <a:cxnSpLocks noChangeShapeType="1"/>
                <a:stCxn id="7318" idx="2"/>
                <a:endCxn id="7320" idx="0"/>
              </p:cNvCxnSpPr>
              <p:nvPr/>
            </p:nvCxnSpPr>
            <p:spPr bwMode="auto">
              <a:xfrm>
                <a:off x="2838" y="3214"/>
                <a:ext cx="75" cy="23"/>
              </a:xfrm>
              <a:prstGeom prst="straightConnector1">
                <a:avLst/>
              </a:prstGeom>
              <a:noFill/>
              <a:ln w="9525">
                <a:solidFill>
                  <a:schemeClr val="bg1"/>
                </a:solidFill>
                <a:round/>
                <a:headEnd/>
                <a:tailEnd/>
              </a:ln>
            </p:spPr>
          </p:cxnSp>
          <p:cxnSp>
            <p:nvCxnSpPr>
              <p:cNvPr id="7325" name="AutoShape 153"/>
              <p:cNvCxnSpPr>
                <a:cxnSpLocks noChangeShapeType="1"/>
                <a:stCxn id="7323" idx="2"/>
                <a:endCxn id="732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26" name="AutoShape 154"/>
              <p:cNvCxnSpPr>
                <a:cxnSpLocks noChangeShapeType="1"/>
                <a:stCxn id="7321" idx="0"/>
                <a:endCxn id="732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27" name="AutoShape 155"/>
              <p:cNvCxnSpPr>
                <a:cxnSpLocks noChangeShapeType="1"/>
                <a:stCxn id="7319" idx="0"/>
                <a:endCxn id="731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28" name="AutoShape 156"/>
              <p:cNvCxnSpPr>
                <a:cxnSpLocks noChangeShapeType="1"/>
                <a:stCxn id="7321" idx="0"/>
                <a:endCxn id="732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29" name="AutoShape 157"/>
              <p:cNvCxnSpPr>
                <a:cxnSpLocks noChangeShapeType="1"/>
                <a:stCxn id="7322" idx="0"/>
                <a:endCxn id="7323" idx="3"/>
              </p:cNvCxnSpPr>
              <p:nvPr/>
            </p:nvCxnSpPr>
            <p:spPr bwMode="auto">
              <a:xfrm flipV="1">
                <a:off x="3058" y="3180"/>
                <a:ext cx="0" cy="115"/>
              </a:xfrm>
              <a:prstGeom prst="straightConnector1">
                <a:avLst/>
              </a:prstGeom>
              <a:noFill/>
              <a:ln w="9525">
                <a:solidFill>
                  <a:schemeClr val="bg1"/>
                </a:solidFill>
                <a:round/>
                <a:headEnd/>
                <a:tailEnd/>
              </a:ln>
            </p:spPr>
          </p:cxnSp>
          <p:sp>
            <p:nvSpPr>
              <p:cNvPr id="7330" name="AutoShape 158"/>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1" name="AutoShape 159"/>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2" name="AutoShape 160"/>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3" name="AutoShape 161"/>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4" name="AutoShape 162"/>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5" name="AutoShape 163"/>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36" name="AutoShape 164"/>
              <p:cNvCxnSpPr>
                <a:cxnSpLocks noChangeShapeType="1"/>
                <a:stCxn id="7330" idx="2"/>
                <a:endCxn id="733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37" name="AutoShape 165"/>
              <p:cNvCxnSpPr>
                <a:cxnSpLocks noChangeShapeType="1"/>
                <a:stCxn id="7335" idx="2"/>
                <a:endCxn id="733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38" name="AutoShape 166"/>
              <p:cNvCxnSpPr>
                <a:cxnSpLocks noChangeShapeType="1"/>
                <a:stCxn id="7333" idx="0"/>
                <a:endCxn id="733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39" name="AutoShape 167"/>
              <p:cNvCxnSpPr>
                <a:cxnSpLocks noChangeShapeType="1"/>
                <a:stCxn id="7331" idx="0"/>
                <a:endCxn id="733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40" name="AutoShape 168"/>
              <p:cNvCxnSpPr>
                <a:cxnSpLocks noChangeShapeType="1"/>
                <a:stCxn id="7333" idx="0"/>
                <a:endCxn id="733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41" name="AutoShape 169"/>
              <p:cNvCxnSpPr>
                <a:cxnSpLocks noChangeShapeType="1"/>
                <a:stCxn id="7334" idx="0"/>
                <a:endCxn id="733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1" name="Group 170"/>
            <p:cNvGrpSpPr>
              <a:grpSpLocks/>
            </p:cNvGrpSpPr>
            <p:nvPr/>
          </p:nvGrpSpPr>
          <p:grpSpPr bwMode="auto">
            <a:xfrm>
              <a:off x="4196" y="3750"/>
              <a:ext cx="464" cy="406"/>
              <a:chOff x="2745" y="3092"/>
              <a:chExt cx="464" cy="406"/>
            </a:xfrm>
          </p:grpSpPr>
          <p:sp>
            <p:nvSpPr>
              <p:cNvPr id="7292" name="AutoShape 171"/>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93" name="AutoShape 172"/>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4" name="AutoShape 173"/>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5" name="AutoShape 174"/>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6" name="AutoShape 175"/>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7" name="AutoShape 176"/>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8" name="AutoShape 177"/>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99" name="AutoShape 178"/>
              <p:cNvCxnSpPr>
                <a:cxnSpLocks noChangeShapeType="1"/>
                <a:stCxn id="7293" idx="2"/>
                <a:endCxn id="7295" idx="0"/>
              </p:cNvCxnSpPr>
              <p:nvPr/>
            </p:nvCxnSpPr>
            <p:spPr bwMode="auto">
              <a:xfrm>
                <a:off x="2838" y="3214"/>
                <a:ext cx="75" cy="23"/>
              </a:xfrm>
              <a:prstGeom prst="straightConnector1">
                <a:avLst/>
              </a:prstGeom>
              <a:noFill/>
              <a:ln w="9525">
                <a:solidFill>
                  <a:schemeClr val="bg1"/>
                </a:solidFill>
                <a:round/>
                <a:headEnd/>
                <a:tailEnd/>
              </a:ln>
            </p:spPr>
          </p:cxnSp>
          <p:cxnSp>
            <p:nvCxnSpPr>
              <p:cNvPr id="7300" name="AutoShape 179"/>
              <p:cNvCxnSpPr>
                <a:cxnSpLocks noChangeShapeType="1"/>
                <a:stCxn id="7298" idx="2"/>
                <a:endCxn id="729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01" name="AutoShape 180"/>
              <p:cNvCxnSpPr>
                <a:cxnSpLocks noChangeShapeType="1"/>
                <a:stCxn id="7296" idx="0"/>
                <a:endCxn id="729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02" name="AutoShape 181"/>
              <p:cNvCxnSpPr>
                <a:cxnSpLocks noChangeShapeType="1"/>
                <a:stCxn id="7294" idx="0"/>
                <a:endCxn id="729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03" name="AutoShape 182"/>
              <p:cNvCxnSpPr>
                <a:cxnSpLocks noChangeShapeType="1"/>
                <a:stCxn id="7296" idx="0"/>
                <a:endCxn id="729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04" name="AutoShape 183"/>
              <p:cNvCxnSpPr>
                <a:cxnSpLocks noChangeShapeType="1"/>
                <a:stCxn id="7297" idx="0"/>
                <a:endCxn id="7298" idx="3"/>
              </p:cNvCxnSpPr>
              <p:nvPr/>
            </p:nvCxnSpPr>
            <p:spPr bwMode="auto">
              <a:xfrm flipV="1">
                <a:off x="3058" y="3180"/>
                <a:ext cx="0" cy="115"/>
              </a:xfrm>
              <a:prstGeom prst="straightConnector1">
                <a:avLst/>
              </a:prstGeom>
              <a:noFill/>
              <a:ln w="9525">
                <a:solidFill>
                  <a:schemeClr val="bg1"/>
                </a:solidFill>
                <a:round/>
                <a:headEnd/>
                <a:tailEnd/>
              </a:ln>
            </p:spPr>
          </p:cxnSp>
          <p:sp>
            <p:nvSpPr>
              <p:cNvPr id="7305" name="AutoShape 184"/>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6" name="AutoShape 185"/>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7" name="AutoShape 186"/>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8" name="AutoShape 187"/>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9" name="AutoShape 188"/>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10" name="AutoShape 189"/>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11" name="AutoShape 190"/>
              <p:cNvCxnSpPr>
                <a:cxnSpLocks noChangeShapeType="1"/>
                <a:stCxn id="7305" idx="2"/>
                <a:endCxn id="730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12" name="AutoShape 191"/>
              <p:cNvCxnSpPr>
                <a:cxnSpLocks noChangeShapeType="1"/>
                <a:stCxn id="7310" idx="2"/>
                <a:endCxn id="730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13" name="AutoShape 192"/>
              <p:cNvCxnSpPr>
                <a:cxnSpLocks noChangeShapeType="1"/>
                <a:stCxn id="7308" idx="0"/>
                <a:endCxn id="730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14" name="AutoShape 193"/>
              <p:cNvCxnSpPr>
                <a:cxnSpLocks noChangeShapeType="1"/>
                <a:stCxn id="7306" idx="0"/>
                <a:endCxn id="730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15" name="AutoShape 194"/>
              <p:cNvCxnSpPr>
                <a:cxnSpLocks noChangeShapeType="1"/>
                <a:stCxn id="7308" idx="0"/>
                <a:endCxn id="731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16" name="AutoShape 195"/>
              <p:cNvCxnSpPr>
                <a:cxnSpLocks noChangeShapeType="1"/>
                <a:stCxn id="7309" idx="0"/>
                <a:endCxn id="731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2" name="Group 196"/>
            <p:cNvGrpSpPr>
              <a:grpSpLocks/>
            </p:cNvGrpSpPr>
            <p:nvPr/>
          </p:nvGrpSpPr>
          <p:grpSpPr bwMode="auto">
            <a:xfrm>
              <a:off x="4464" y="3563"/>
              <a:ext cx="464" cy="406"/>
              <a:chOff x="2745" y="3092"/>
              <a:chExt cx="464" cy="406"/>
            </a:xfrm>
          </p:grpSpPr>
          <p:sp>
            <p:nvSpPr>
              <p:cNvPr id="7267" name="AutoShape 197"/>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68" name="AutoShape 198"/>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69" name="AutoShape 199"/>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0" name="AutoShape 200"/>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1" name="AutoShape 201"/>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2" name="AutoShape 202"/>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3" name="AutoShape 203"/>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74" name="AutoShape 204"/>
              <p:cNvCxnSpPr>
                <a:cxnSpLocks noChangeShapeType="1"/>
                <a:stCxn id="7268" idx="2"/>
                <a:endCxn id="7270" idx="0"/>
              </p:cNvCxnSpPr>
              <p:nvPr/>
            </p:nvCxnSpPr>
            <p:spPr bwMode="auto">
              <a:xfrm>
                <a:off x="2838" y="3214"/>
                <a:ext cx="75" cy="23"/>
              </a:xfrm>
              <a:prstGeom prst="straightConnector1">
                <a:avLst/>
              </a:prstGeom>
              <a:noFill/>
              <a:ln w="9525">
                <a:solidFill>
                  <a:schemeClr val="bg1"/>
                </a:solidFill>
                <a:round/>
                <a:headEnd/>
                <a:tailEnd/>
              </a:ln>
            </p:spPr>
          </p:cxnSp>
          <p:cxnSp>
            <p:nvCxnSpPr>
              <p:cNvPr id="7275" name="AutoShape 205"/>
              <p:cNvCxnSpPr>
                <a:cxnSpLocks noChangeShapeType="1"/>
                <a:stCxn id="7273" idx="2"/>
                <a:endCxn id="727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76" name="AutoShape 206"/>
              <p:cNvCxnSpPr>
                <a:cxnSpLocks noChangeShapeType="1"/>
                <a:stCxn id="7271" idx="0"/>
                <a:endCxn id="727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77" name="AutoShape 207"/>
              <p:cNvCxnSpPr>
                <a:cxnSpLocks noChangeShapeType="1"/>
                <a:stCxn id="7269" idx="0"/>
                <a:endCxn id="726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78" name="AutoShape 208"/>
              <p:cNvCxnSpPr>
                <a:cxnSpLocks noChangeShapeType="1"/>
                <a:stCxn id="7271" idx="0"/>
                <a:endCxn id="727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79" name="AutoShape 209"/>
              <p:cNvCxnSpPr>
                <a:cxnSpLocks noChangeShapeType="1"/>
                <a:stCxn id="7272" idx="0"/>
                <a:endCxn id="7273" idx="3"/>
              </p:cNvCxnSpPr>
              <p:nvPr/>
            </p:nvCxnSpPr>
            <p:spPr bwMode="auto">
              <a:xfrm flipV="1">
                <a:off x="3058" y="3180"/>
                <a:ext cx="0" cy="115"/>
              </a:xfrm>
              <a:prstGeom prst="straightConnector1">
                <a:avLst/>
              </a:prstGeom>
              <a:noFill/>
              <a:ln w="9525">
                <a:solidFill>
                  <a:schemeClr val="bg1"/>
                </a:solidFill>
                <a:round/>
                <a:headEnd/>
                <a:tailEnd/>
              </a:ln>
            </p:spPr>
          </p:cxnSp>
          <p:sp>
            <p:nvSpPr>
              <p:cNvPr id="7280" name="AutoShape 210"/>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1" name="AutoShape 211"/>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2" name="AutoShape 212"/>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3" name="AutoShape 213"/>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4" name="AutoShape 214"/>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5" name="AutoShape 215"/>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86" name="AutoShape 216"/>
              <p:cNvCxnSpPr>
                <a:cxnSpLocks noChangeShapeType="1"/>
                <a:stCxn id="7280" idx="2"/>
                <a:endCxn id="728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87" name="AutoShape 217"/>
              <p:cNvCxnSpPr>
                <a:cxnSpLocks noChangeShapeType="1"/>
                <a:stCxn id="7285" idx="2"/>
                <a:endCxn id="728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88" name="AutoShape 218"/>
              <p:cNvCxnSpPr>
                <a:cxnSpLocks noChangeShapeType="1"/>
                <a:stCxn id="7283" idx="0"/>
                <a:endCxn id="728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89" name="AutoShape 219"/>
              <p:cNvCxnSpPr>
                <a:cxnSpLocks noChangeShapeType="1"/>
                <a:stCxn id="7281" idx="0"/>
                <a:endCxn id="728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90" name="AutoShape 220"/>
              <p:cNvCxnSpPr>
                <a:cxnSpLocks noChangeShapeType="1"/>
                <a:stCxn id="7283" idx="0"/>
                <a:endCxn id="728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91" name="AutoShape 221"/>
              <p:cNvCxnSpPr>
                <a:cxnSpLocks noChangeShapeType="1"/>
                <a:stCxn id="7284" idx="0"/>
                <a:endCxn id="728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3" name="Group 222"/>
            <p:cNvGrpSpPr>
              <a:grpSpLocks/>
            </p:cNvGrpSpPr>
            <p:nvPr/>
          </p:nvGrpSpPr>
          <p:grpSpPr bwMode="auto">
            <a:xfrm>
              <a:off x="4761" y="3768"/>
              <a:ext cx="464" cy="406"/>
              <a:chOff x="2745" y="3092"/>
              <a:chExt cx="464" cy="406"/>
            </a:xfrm>
          </p:grpSpPr>
          <p:sp>
            <p:nvSpPr>
              <p:cNvPr id="7242" name="AutoShape 223"/>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43" name="AutoShape 224"/>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4" name="AutoShape 225"/>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5" name="AutoShape 226"/>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6" name="AutoShape 227"/>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7" name="AutoShape 228"/>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8" name="AutoShape 229"/>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49" name="AutoShape 230"/>
              <p:cNvCxnSpPr>
                <a:cxnSpLocks noChangeShapeType="1"/>
                <a:stCxn id="7243" idx="2"/>
                <a:endCxn id="7245" idx="0"/>
              </p:cNvCxnSpPr>
              <p:nvPr/>
            </p:nvCxnSpPr>
            <p:spPr bwMode="auto">
              <a:xfrm>
                <a:off x="2838" y="3214"/>
                <a:ext cx="75" cy="23"/>
              </a:xfrm>
              <a:prstGeom prst="straightConnector1">
                <a:avLst/>
              </a:prstGeom>
              <a:noFill/>
              <a:ln w="9525">
                <a:solidFill>
                  <a:schemeClr val="bg1"/>
                </a:solidFill>
                <a:round/>
                <a:headEnd/>
                <a:tailEnd/>
              </a:ln>
            </p:spPr>
          </p:cxnSp>
          <p:cxnSp>
            <p:nvCxnSpPr>
              <p:cNvPr id="7250" name="AutoShape 231"/>
              <p:cNvCxnSpPr>
                <a:cxnSpLocks noChangeShapeType="1"/>
                <a:stCxn id="7248" idx="2"/>
                <a:endCxn id="724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51" name="AutoShape 232"/>
              <p:cNvCxnSpPr>
                <a:cxnSpLocks noChangeShapeType="1"/>
                <a:stCxn id="7246" idx="0"/>
                <a:endCxn id="724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52" name="AutoShape 233"/>
              <p:cNvCxnSpPr>
                <a:cxnSpLocks noChangeShapeType="1"/>
                <a:stCxn id="7244" idx="0"/>
                <a:endCxn id="724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53" name="AutoShape 234"/>
              <p:cNvCxnSpPr>
                <a:cxnSpLocks noChangeShapeType="1"/>
                <a:stCxn id="7246" idx="0"/>
                <a:endCxn id="724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54" name="AutoShape 235"/>
              <p:cNvCxnSpPr>
                <a:cxnSpLocks noChangeShapeType="1"/>
                <a:stCxn id="7247" idx="0"/>
                <a:endCxn id="7248" idx="3"/>
              </p:cNvCxnSpPr>
              <p:nvPr/>
            </p:nvCxnSpPr>
            <p:spPr bwMode="auto">
              <a:xfrm flipV="1">
                <a:off x="3058" y="3180"/>
                <a:ext cx="0" cy="115"/>
              </a:xfrm>
              <a:prstGeom prst="straightConnector1">
                <a:avLst/>
              </a:prstGeom>
              <a:noFill/>
              <a:ln w="9525">
                <a:solidFill>
                  <a:schemeClr val="bg1"/>
                </a:solidFill>
                <a:round/>
                <a:headEnd/>
                <a:tailEnd/>
              </a:ln>
            </p:spPr>
          </p:cxnSp>
          <p:sp>
            <p:nvSpPr>
              <p:cNvPr id="7255" name="AutoShape 236"/>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6" name="AutoShape 237"/>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7" name="AutoShape 238"/>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8" name="AutoShape 239"/>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9" name="AutoShape 240"/>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60" name="AutoShape 241"/>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61" name="AutoShape 242"/>
              <p:cNvCxnSpPr>
                <a:cxnSpLocks noChangeShapeType="1"/>
                <a:stCxn id="7255" idx="2"/>
                <a:endCxn id="725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62" name="AutoShape 243"/>
              <p:cNvCxnSpPr>
                <a:cxnSpLocks noChangeShapeType="1"/>
                <a:stCxn id="7260" idx="2"/>
                <a:endCxn id="725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63" name="AutoShape 244"/>
              <p:cNvCxnSpPr>
                <a:cxnSpLocks noChangeShapeType="1"/>
                <a:stCxn id="7258" idx="0"/>
                <a:endCxn id="725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64" name="AutoShape 245"/>
              <p:cNvCxnSpPr>
                <a:cxnSpLocks noChangeShapeType="1"/>
                <a:stCxn id="7256" idx="0"/>
                <a:endCxn id="725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65" name="AutoShape 246"/>
              <p:cNvCxnSpPr>
                <a:cxnSpLocks noChangeShapeType="1"/>
                <a:stCxn id="7258" idx="0"/>
                <a:endCxn id="726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66" name="AutoShape 247"/>
              <p:cNvCxnSpPr>
                <a:cxnSpLocks noChangeShapeType="1"/>
                <a:stCxn id="7259" idx="0"/>
                <a:endCxn id="726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4" name="Group 248"/>
            <p:cNvGrpSpPr>
              <a:grpSpLocks/>
            </p:cNvGrpSpPr>
            <p:nvPr/>
          </p:nvGrpSpPr>
          <p:grpSpPr bwMode="auto">
            <a:xfrm>
              <a:off x="4475" y="3901"/>
              <a:ext cx="464" cy="406"/>
              <a:chOff x="2745" y="3092"/>
              <a:chExt cx="464" cy="406"/>
            </a:xfrm>
          </p:grpSpPr>
          <p:sp>
            <p:nvSpPr>
              <p:cNvPr id="7217" name="AutoShape 249"/>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18" name="AutoShape 250"/>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19" name="AutoShape 251"/>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0" name="AutoShape 252"/>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1" name="AutoShape 253"/>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2" name="AutoShape 254"/>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3" name="AutoShape 255"/>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24" name="AutoShape 256"/>
              <p:cNvCxnSpPr>
                <a:cxnSpLocks noChangeShapeType="1"/>
                <a:stCxn id="7218" idx="2"/>
                <a:endCxn id="7220" idx="0"/>
              </p:cNvCxnSpPr>
              <p:nvPr/>
            </p:nvCxnSpPr>
            <p:spPr bwMode="auto">
              <a:xfrm>
                <a:off x="2838" y="3214"/>
                <a:ext cx="75" cy="23"/>
              </a:xfrm>
              <a:prstGeom prst="straightConnector1">
                <a:avLst/>
              </a:prstGeom>
              <a:noFill/>
              <a:ln w="9525">
                <a:solidFill>
                  <a:schemeClr val="bg1"/>
                </a:solidFill>
                <a:round/>
                <a:headEnd/>
                <a:tailEnd/>
              </a:ln>
            </p:spPr>
          </p:cxnSp>
          <p:cxnSp>
            <p:nvCxnSpPr>
              <p:cNvPr id="7225" name="AutoShape 257"/>
              <p:cNvCxnSpPr>
                <a:cxnSpLocks noChangeShapeType="1"/>
                <a:stCxn id="7223" idx="2"/>
                <a:endCxn id="722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26" name="AutoShape 258"/>
              <p:cNvCxnSpPr>
                <a:cxnSpLocks noChangeShapeType="1"/>
                <a:stCxn id="7221" idx="0"/>
                <a:endCxn id="722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27" name="AutoShape 259"/>
              <p:cNvCxnSpPr>
                <a:cxnSpLocks noChangeShapeType="1"/>
                <a:stCxn id="7219" idx="0"/>
                <a:endCxn id="721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28" name="AutoShape 260"/>
              <p:cNvCxnSpPr>
                <a:cxnSpLocks noChangeShapeType="1"/>
                <a:stCxn id="7221" idx="0"/>
                <a:endCxn id="722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29" name="AutoShape 261"/>
              <p:cNvCxnSpPr>
                <a:cxnSpLocks noChangeShapeType="1"/>
                <a:stCxn id="7222" idx="0"/>
                <a:endCxn id="7223" idx="3"/>
              </p:cNvCxnSpPr>
              <p:nvPr/>
            </p:nvCxnSpPr>
            <p:spPr bwMode="auto">
              <a:xfrm flipV="1">
                <a:off x="3058" y="3180"/>
                <a:ext cx="0" cy="115"/>
              </a:xfrm>
              <a:prstGeom prst="straightConnector1">
                <a:avLst/>
              </a:prstGeom>
              <a:noFill/>
              <a:ln w="9525">
                <a:solidFill>
                  <a:schemeClr val="bg1"/>
                </a:solidFill>
                <a:round/>
                <a:headEnd/>
                <a:tailEnd/>
              </a:ln>
            </p:spPr>
          </p:cxnSp>
          <p:sp>
            <p:nvSpPr>
              <p:cNvPr id="7230" name="AutoShape 262"/>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1" name="AutoShape 263"/>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2" name="AutoShape 264"/>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3" name="AutoShape 265"/>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4" name="AutoShape 266"/>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5" name="AutoShape 267"/>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36" name="AutoShape 268"/>
              <p:cNvCxnSpPr>
                <a:cxnSpLocks noChangeShapeType="1"/>
                <a:stCxn id="7230" idx="2"/>
                <a:endCxn id="723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37" name="AutoShape 269"/>
              <p:cNvCxnSpPr>
                <a:cxnSpLocks noChangeShapeType="1"/>
                <a:stCxn id="7235" idx="2"/>
                <a:endCxn id="723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38" name="AutoShape 270"/>
              <p:cNvCxnSpPr>
                <a:cxnSpLocks noChangeShapeType="1"/>
                <a:stCxn id="7233" idx="0"/>
                <a:endCxn id="723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39" name="AutoShape 271"/>
              <p:cNvCxnSpPr>
                <a:cxnSpLocks noChangeShapeType="1"/>
                <a:stCxn id="7231" idx="0"/>
                <a:endCxn id="723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40" name="AutoShape 272"/>
              <p:cNvCxnSpPr>
                <a:cxnSpLocks noChangeShapeType="1"/>
                <a:stCxn id="7233" idx="0"/>
                <a:endCxn id="723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41" name="AutoShape 273"/>
              <p:cNvCxnSpPr>
                <a:cxnSpLocks noChangeShapeType="1"/>
                <a:stCxn id="7234" idx="0"/>
                <a:endCxn id="7235" idx="3"/>
              </p:cNvCxnSpPr>
              <p:nvPr/>
            </p:nvCxnSpPr>
            <p:spPr bwMode="auto">
              <a:xfrm flipV="1">
                <a:off x="3128" y="3235"/>
                <a:ext cx="0" cy="103"/>
              </a:xfrm>
              <a:prstGeom prst="straightConnector1">
                <a:avLst/>
              </a:prstGeom>
              <a:noFill/>
              <a:ln w="9525">
                <a:solidFill>
                  <a:schemeClr val="bg1"/>
                </a:solidFill>
                <a:round/>
                <a:headEnd/>
                <a:tailEnd/>
              </a:ln>
            </p:spPr>
          </p:cxnSp>
        </p:grpSp>
        <p:sp>
          <p:nvSpPr>
            <p:cNvPr id="7213" name="AutoShape 274"/>
            <p:cNvSpPr>
              <a:spLocks noChangeArrowheads="1"/>
            </p:cNvSpPr>
            <p:nvPr/>
          </p:nvSpPr>
          <p:spPr bwMode="auto">
            <a:xfrm rot="5400000">
              <a:off x="4872" y="3086"/>
              <a:ext cx="462" cy="311"/>
            </a:xfrm>
            <a:prstGeom prst="rightArrow">
              <a:avLst>
                <a:gd name="adj1" fmla="val 50000"/>
                <a:gd name="adj2" fmla="val 37138"/>
              </a:avLst>
            </a:prstGeom>
            <a:gradFill rotWithShape="1">
              <a:gsLst>
                <a:gs pos="0">
                  <a:schemeClr val="hlink"/>
                </a:gs>
                <a:gs pos="100000">
                  <a:srgbClr val="FFFF99"/>
                </a:gs>
              </a:gsLst>
              <a:lin ang="0" scaled="1"/>
            </a:gradFill>
            <a:ln w="9525">
              <a:noFill/>
              <a:miter lim="800000"/>
              <a:headEnd/>
              <a:tailEnd/>
            </a:ln>
          </p:spPr>
          <p:txBody>
            <a:bodyPr wrap="none" anchor="ctr"/>
            <a:lstStyle/>
            <a:p>
              <a:r>
                <a:rPr lang="en-US" sz="2000"/>
                <a:t>use</a:t>
              </a:r>
            </a:p>
          </p:txBody>
        </p:sp>
        <p:sp>
          <p:nvSpPr>
            <p:cNvPr id="7214" name="AutoShape 275"/>
            <p:cNvSpPr>
              <a:spLocks noChangeArrowheads="1"/>
            </p:cNvSpPr>
            <p:nvPr/>
          </p:nvSpPr>
          <p:spPr bwMode="auto">
            <a:xfrm rot="-5400000">
              <a:off x="4258" y="3060"/>
              <a:ext cx="462" cy="311"/>
            </a:xfrm>
            <a:prstGeom prst="rightArrow">
              <a:avLst>
                <a:gd name="adj1" fmla="val 50000"/>
                <a:gd name="adj2" fmla="val 37138"/>
              </a:avLst>
            </a:prstGeom>
            <a:gradFill rotWithShape="1">
              <a:gsLst>
                <a:gs pos="0">
                  <a:srgbClr val="FFFF99"/>
                </a:gs>
                <a:gs pos="100000">
                  <a:schemeClr val="hlink"/>
                </a:gs>
              </a:gsLst>
              <a:lin ang="0" scaled="1"/>
            </a:gradFill>
            <a:ln w="9525">
              <a:noFill/>
              <a:miter lim="800000"/>
              <a:headEnd/>
              <a:tailEnd/>
            </a:ln>
          </p:spPr>
          <p:txBody>
            <a:bodyPr rot="10800000" wrap="none" anchor="ctr"/>
            <a:lstStyle/>
            <a:p>
              <a:r>
                <a:rPr lang="en-US" sz="2000"/>
                <a:t>add</a:t>
              </a:r>
            </a:p>
          </p:txBody>
        </p:sp>
        <p:sp>
          <p:nvSpPr>
            <p:cNvPr id="7215" name="Text Box 276"/>
            <p:cNvSpPr txBox="1">
              <a:spLocks noChangeArrowheads="1"/>
            </p:cNvSpPr>
            <p:nvPr/>
          </p:nvSpPr>
          <p:spPr bwMode="auto">
            <a:xfrm>
              <a:off x="5156" y="3413"/>
              <a:ext cx="604" cy="404"/>
            </a:xfrm>
            <a:prstGeom prst="rect">
              <a:avLst/>
            </a:prstGeom>
            <a:noFill/>
            <a:ln w="9525">
              <a:noFill/>
              <a:miter lim="800000"/>
              <a:headEnd/>
              <a:tailEnd/>
            </a:ln>
          </p:spPr>
          <p:txBody>
            <a:bodyPr wrap="none">
              <a:spAutoFit/>
            </a:bodyPr>
            <a:lstStyle/>
            <a:p>
              <a:r>
                <a:rPr lang="en-US" sz="1800">
                  <a:solidFill>
                    <a:srgbClr val="FFFF99"/>
                  </a:solidFill>
                </a:rPr>
                <a:t>Generic</a:t>
              </a:r>
            </a:p>
            <a:p>
              <a:r>
                <a:rPr lang="en-US" sz="1800">
                  <a:solidFill>
                    <a:srgbClr val="FFFF99"/>
                  </a:solidFill>
                </a:rPr>
                <a:t>beliefs</a:t>
              </a:r>
            </a:p>
          </p:txBody>
        </p:sp>
        <p:sp>
          <p:nvSpPr>
            <p:cNvPr id="7216" name="AutoShape 277"/>
            <p:cNvSpPr>
              <a:spLocks noChangeArrowheads="1"/>
            </p:cNvSpPr>
            <p:nvPr/>
          </p:nvSpPr>
          <p:spPr bwMode="auto">
            <a:xfrm rot="-5400000">
              <a:off x="4560" y="3070"/>
              <a:ext cx="481" cy="311"/>
            </a:xfrm>
            <a:prstGeom prst="leftRightArrow">
              <a:avLst>
                <a:gd name="adj1" fmla="val 49843"/>
                <a:gd name="adj2" fmla="val 35895"/>
              </a:avLst>
            </a:prstGeom>
            <a:gradFill rotWithShape="1">
              <a:gsLst>
                <a:gs pos="0">
                  <a:srgbClr val="FFFF99"/>
                </a:gs>
                <a:gs pos="100000">
                  <a:schemeClr val="hlink"/>
                </a:gs>
              </a:gsLst>
              <a:lin ang="0" scaled="1"/>
            </a:gradFill>
            <a:ln w="9525">
              <a:noFill/>
              <a:miter lim="800000"/>
              <a:headEnd/>
              <a:tailEnd/>
            </a:ln>
          </p:spPr>
          <p:txBody>
            <a:bodyPr rot="10800000" wrap="none" anchor="ctr"/>
            <a:lstStyle/>
            <a:p>
              <a:r>
                <a:rPr lang="en-US" sz="2000"/>
                <a:t>verify</a:t>
              </a:r>
            </a:p>
          </p:txBody>
        </p:sp>
      </p:grpSp>
      <p:sp>
        <p:nvSpPr>
          <p:cNvPr id="7205" name="AutoShape 280"/>
          <p:cNvSpPr>
            <a:spLocks noChangeArrowheads="1"/>
          </p:cNvSpPr>
          <p:nvPr/>
        </p:nvSpPr>
        <p:spPr bwMode="auto">
          <a:xfrm rot="10800000">
            <a:off x="3849688" y="4165600"/>
            <a:ext cx="2187575" cy="493713"/>
          </a:xfrm>
          <a:prstGeom prst="rightArrow">
            <a:avLst>
              <a:gd name="adj1" fmla="val 46630"/>
              <a:gd name="adj2" fmla="val 57245"/>
            </a:avLst>
          </a:prstGeom>
          <a:gradFill rotWithShape="1">
            <a:gsLst>
              <a:gs pos="0">
                <a:schemeClr val="hlink"/>
              </a:gs>
              <a:gs pos="100000">
                <a:srgbClr val="000066"/>
              </a:gs>
            </a:gsLst>
            <a:lin ang="0" scaled="1"/>
          </a:gradFill>
          <a:ln w="9525">
            <a:noFill/>
            <a:miter lim="800000"/>
            <a:headEnd/>
            <a:tailEnd/>
          </a:ln>
        </p:spPr>
        <p:txBody>
          <a:bodyPr wrap="none" anchor="ctr"/>
          <a:lstStyle/>
          <a:p>
            <a:endParaRPr lang="en-US"/>
          </a:p>
        </p:txBody>
      </p:sp>
      <p:grpSp>
        <p:nvGrpSpPr>
          <p:cNvPr id="16" name="Group 281"/>
          <p:cNvGrpSpPr>
            <a:grpSpLocks/>
          </p:cNvGrpSpPr>
          <p:nvPr/>
        </p:nvGrpSpPr>
        <p:grpSpPr bwMode="auto">
          <a:xfrm>
            <a:off x="2913063" y="5713413"/>
            <a:ext cx="3189287" cy="792162"/>
            <a:chOff x="1835" y="3599"/>
            <a:chExt cx="2309" cy="499"/>
          </a:xfrm>
        </p:grpSpPr>
        <p:sp>
          <p:nvSpPr>
            <p:cNvPr id="7202" name="AutoShape 282"/>
            <p:cNvSpPr>
              <a:spLocks noChangeArrowheads="1"/>
            </p:cNvSpPr>
            <p:nvPr/>
          </p:nvSpPr>
          <p:spPr bwMode="auto">
            <a:xfrm rot="10800000">
              <a:off x="1835" y="3599"/>
              <a:ext cx="2309" cy="311"/>
            </a:xfrm>
            <a:prstGeom prst="rightArrow">
              <a:avLst>
                <a:gd name="adj1" fmla="val 46630"/>
                <a:gd name="adj2" fmla="val 68951"/>
              </a:avLst>
            </a:prstGeom>
            <a:gradFill rotWithShape="1">
              <a:gsLst>
                <a:gs pos="0">
                  <a:srgbClr val="FFFF99"/>
                </a:gs>
                <a:gs pos="100000">
                  <a:schemeClr val="accent1"/>
                </a:gs>
              </a:gsLst>
              <a:lin ang="0" scaled="1"/>
            </a:gradFill>
            <a:ln w="9525">
              <a:noFill/>
              <a:miter lim="800000"/>
              <a:headEnd/>
              <a:tailEnd/>
            </a:ln>
          </p:spPr>
          <p:txBody>
            <a:bodyPr wrap="none" anchor="ctr"/>
            <a:lstStyle/>
            <a:p>
              <a:endParaRPr lang="en-US"/>
            </a:p>
          </p:txBody>
        </p:sp>
        <p:sp>
          <p:nvSpPr>
            <p:cNvPr id="7203" name="Text Box 283"/>
            <p:cNvSpPr txBox="1">
              <a:spLocks noChangeArrowheads="1"/>
            </p:cNvSpPr>
            <p:nvPr/>
          </p:nvSpPr>
          <p:spPr bwMode="auto">
            <a:xfrm>
              <a:off x="2682" y="3848"/>
              <a:ext cx="879" cy="250"/>
            </a:xfrm>
            <a:prstGeom prst="rect">
              <a:avLst/>
            </a:prstGeom>
            <a:noFill/>
            <a:ln w="9525">
              <a:noFill/>
              <a:miter lim="800000"/>
              <a:headEnd/>
              <a:tailEnd/>
            </a:ln>
          </p:spPr>
          <p:txBody>
            <a:bodyPr wrap="none">
              <a:spAutoFit/>
            </a:bodyPr>
            <a:lstStyle/>
            <a:p>
              <a:r>
                <a:rPr lang="en-US" sz="2000">
                  <a:solidFill>
                    <a:schemeClr val="bg1"/>
                  </a:solidFill>
                </a:rPr>
                <a:t>application</a:t>
              </a:r>
            </a:p>
          </p:txBody>
        </p:sp>
      </p:grpSp>
      <p:grpSp>
        <p:nvGrpSpPr>
          <p:cNvPr id="17" name="Group 284"/>
          <p:cNvGrpSpPr>
            <a:grpSpLocks/>
          </p:cNvGrpSpPr>
          <p:nvPr/>
        </p:nvGrpSpPr>
        <p:grpSpPr bwMode="auto">
          <a:xfrm>
            <a:off x="255588" y="3905250"/>
            <a:ext cx="2743200" cy="2743200"/>
            <a:chOff x="161" y="2460"/>
            <a:chExt cx="1728" cy="1728"/>
          </a:xfrm>
        </p:grpSpPr>
        <p:pic>
          <p:nvPicPr>
            <p:cNvPr id="7200" name="Picture 285" descr="globe"/>
            <p:cNvPicPr>
              <a:picLocks noChangeAspect="1" noChangeArrowheads="1"/>
            </p:cNvPicPr>
            <p:nvPr/>
          </p:nvPicPr>
          <p:blipFill>
            <a:blip r:embed="rId3" cstate="print"/>
            <a:srcRect/>
            <a:stretch>
              <a:fillRect/>
            </a:stretch>
          </p:blipFill>
          <p:spPr bwMode="auto">
            <a:xfrm>
              <a:off x="161" y="2460"/>
              <a:ext cx="1728" cy="1728"/>
            </a:xfrm>
            <a:prstGeom prst="rect">
              <a:avLst/>
            </a:prstGeom>
            <a:noFill/>
            <a:ln w="9525">
              <a:noFill/>
              <a:miter lim="800000"/>
              <a:headEnd/>
              <a:tailEnd/>
            </a:ln>
          </p:spPr>
        </p:pic>
        <p:sp>
          <p:nvSpPr>
            <p:cNvPr id="7201" name="Oval 286"/>
            <p:cNvSpPr>
              <a:spLocks noChangeArrowheads="1"/>
            </p:cNvSpPr>
            <p:nvPr/>
          </p:nvSpPr>
          <p:spPr bwMode="auto">
            <a:xfrm>
              <a:off x="257" y="2546"/>
              <a:ext cx="1524" cy="1524"/>
            </a:xfrm>
            <a:prstGeom prst="ellipse">
              <a:avLst/>
            </a:prstGeom>
            <a:solidFill>
              <a:srgbClr val="B2B2B2">
                <a:alpha val="50195"/>
              </a:srgbClr>
            </a:solidFill>
            <a:ln w="9525">
              <a:noFill/>
              <a:round/>
              <a:headEnd/>
              <a:tailEnd/>
            </a:ln>
          </p:spPr>
          <p:txBody>
            <a:bodyPr wrap="none" anchor="ctr"/>
            <a:lstStyle/>
            <a:p>
              <a:endParaRPr lang="en-US"/>
            </a:p>
          </p:txBody>
        </p:sp>
      </p:grpSp>
      <p:grpSp>
        <p:nvGrpSpPr>
          <p:cNvPr id="18" name="Group 287"/>
          <p:cNvGrpSpPr>
            <a:grpSpLocks/>
          </p:cNvGrpSpPr>
          <p:nvPr/>
        </p:nvGrpSpPr>
        <p:grpSpPr bwMode="auto">
          <a:xfrm>
            <a:off x="254000" y="3911600"/>
            <a:ext cx="2743200" cy="2743200"/>
            <a:chOff x="1332" y="1845"/>
            <a:chExt cx="1728" cy="1728"/>
          </a:xfrm>
        </p:grpSpPr>
        <p:pic>
          <p:nvPicPr>
            <p:cNvPr id="7198" name="Picture 288" descr="globe"/>
            <p:cNvPicPr>
              <a:picLocks noChangeAspect="1" noChangeArrowheads="1"/>
            </p:cNvPicPr>
            <p:nvPr/>
          </p:nvPicPr>
          <p:blipFill>
            <a:blip r:embed="rId3" cstate="print"/>
            <a:srcRect/>
            <a:stretch>
              <a:fillRect/>
            </a:stretch>
          </p:blipFill>
          <p:spPr bwMode="auto">
            <a:xfrm>
              <a:off x="1332" y="1845"/>
              <a:ext cx="1728" cy="1728"/>
            </a:xfrm>
            <a:prstGeom prst="rect">
              <a:avLst/>
            </a:prstGeom>
            <a:noFill/>
            <a:ln w="9525">
              <a:noFill/>
              <a:miter lim="800000"/>
              <a:headEnd/>
              <a:tailEnd/>
            </a:ln>
          </p:spPr>
        </p:pic>
        <p:sp>
          <p:nvSpPr>
            <p:cNvPr id="7199" name="Freeform 289"/>
            <p:cNvSpPr>
              <a:spLocks/>
            </p:cNvSpPr>
            <p:nvPr/>
          </p:nvSpPr>
          <p:spPr bwMode="auto">
            <a:xfrm>
              <a:off x="1428" y="1918"/>
              <a:ext cx="1475" cy="1579"/>
            </a:xfrm>
            <a:custGeom>
              <a:avLst/>
              <a:gdLst>
                <a:gd name="T0" fmla="*/ 1472 w 1475"/>
                <a:gd name="T1" fmla="*/ 494 h 1579"/>
                <a:gd name="T2" fmla="*/ 77 w 1475"/>
                <a:gd name="T3" fmla="*/ 1076 h 1579"/>
                <a:gd name="T4" fmla="*/ 60 w 1475"/>
                <a:gd name="T5" fmla="*/ 1032 h 1579"/>
                <a:gd name="T6" fmla="*/ 38 w 1475"/>
                <a:gd name="T7" fmla="*/ 939 h 1579"/>
                <a:gd name="T8" fmla="*/ 22 w 1475"/>
                <a:gd name="T9" fmla="*/ 890 h 1579"/>
                <a:gd name="T10" fmla="*/ 77 w 1475"/>
                <a:gd name="T11" fmla="*/ 467 h 1579"/>
                <a:gd name="T12" fmla="*/ 115 w 1475"/>
                <a:gd name="T13" fmla="*/ 407 h 1579"/>
                <a:gd name="T14" fmla="*/ 142 w 1475"/>
                <a:gd name="T15" fmla="*/ 357 h 1579"/>
                <a:gd name="T16" fmla="*/ 170 w 1475"/>
                <a:gd name="T17" fmla="*/ 324 h 1579"/>
                <a:gd name="T18" fmla="*/ 208 w 1475"/>
                <a:gd name="T19" fmla="*/ 253 h 1579"/>
                <a:gd name="T20" fmla="*/ 258 w 1475"/>
                <a:gd name="T21" fmla="*/ 220 h 1579"/>
                <a:gd name="T22" fmla="*/ 324 w 1475"/>
                <a:gd name="T23" fmla="*/ 165 h 1579"/>
                <a:gd name="T24" fmla="*/ 367 w 1475"/>
                <a:gd name="T25" fmla="*/ 122 h 1579"/>
                <a:gd name="T26" fmla="*/ 499 w 1475"/>
                <a:gd name="T27" fmla="*/ 56 h 1579"/>
                <a:gd name="T28" fmla="*/ 548 w 1475"/>
                <a:gd name="T29" fmla="*/ 34 h 1579"/>
                <a:gd name="T30" fmla="*/ 1097 w 1475"/>
                <a:gd name="T31" fmla="*/ 61 h 1579"/>
                <a:gd name="T32" fmla="*/ 1163 w 1475"/>
                <a:gd name="T33" fmla="*/ 116 h 1579"/>
                <a:gd name="T34" fmla="*/ 1174 w 1475"/>
                <a:gd name="T35" fmla="*/ 132 h 1579"/>
                <a:gd name="T36" fmla="*/ 1256 w 1475"/>
                <a:gd name="T37" fmla="*/ 165 h 1579"/>
                <a:gd name="T38" fmla="*/ 1322 w 1475"/>
                <a:gd name="T39" fmla="*/ 215 h 1579"/>
                <a:gd name="T40" fmla="*/ 1366 w 1475"/>
                <a:gd name="T41" fmla="*/ 259 h 1579"/>
                <a:gd name="T42" fmla="*/ 1410 w 1475"/>
                <a:gd name="T43" fmla="*/ 368 h 1579"/>
                <a:gd name="T44" fmla="*/ 1448 w 1475"/>
                <a:gd name="T45" fmla="*/ 445 h 1579"/>
                <a:gd name="T46" fmla="*/ 1454 w 1475"/>
                <a:gd name="T47" fmla="*/ 500 h 1579"/>
                <a:gd name="T48" fmla="*/ 1470 w 1475"/>
                <a:gd name="T49" fmla="*/ 511 h 1579"/>
                <a:gd name="T50" fmla="*/ 1472 w 1475"/>
                <a:gd name="T51" fmla="*/ 494 h 157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75"/>
                <a:gd name="T79" fmla="*/ 0 h 1579"/>
                <a:gd name="T80" fmla="*/ 1475 w 1475"/>
                <a:gd name="T81" fmla="*/ 1579 h 157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75" h="1579">
                  <a:moveTo>
                    <a:pt x="1472" y="494"/>
                  </a:moveTo>
                  <a:cubicBezTo>
                    <a:pt x="1009" y="694"/>
                    <a:pt x="57" y="1579"/>
                    <a:pt x="77" y="1076"/>
                  </a:cubicBezTo>
                  <a:cubicBezTo>
                    <a:pt x="78" y="1055"/>
                    <a:pt x="70" y="1047"/>
                    <a:pt x="60" y="1032"/>
                  </a:cubicBezTo>
                  <a:cubicBezTo>
                    <a:pt x="50" y="1000"/>
                    <a:pt x="58" y="967"/>
                    <a:pt x="38" y="939"/>
                  </a:cubicBezTo>
                  <a:cubicBezTo>
                    <a:pt x="33" y="922"/>
                    <a:pt x="27" y="906"/>
                    <a:pt x="22" y="890"/>
                  </a:cubicBezTo>
                  <a:cubicBezTo>
                    <a:pt x="25" y="759"/>
                    <a:pt x="0" y="587"/>
                    <a:pt x="77" y="467"/>
                  </a:cubicBezTo>
                  <a:cubicBezTo>
                    <a:pt x="85" y="440"/>
                    <a:pt x="91" y="423"/>
                    <a:pt x="115" y="407"/>
                  </a:cubicBezTo>
                  <a:cubicBezTo>
                    <a:pt x="125" y="391"/>
                    <a:pt x="130" y="371"/>
                    <a:pt x="142" y="357"/>
                  </a:cubicBezTo>
                  <a:cubicBezTo>
                    <a:pt x="183" y="307"/>
                    <a:pt x="138" y="373"/>
                    <a:pt x="170" y="324"/>
                  </a:cubicBezTo>
                  <a:cubicBezTo>
                    <a:pt x="176" y="297"/>
                    <a:pt x="187" y="272"/>
                    <a:pt x="208" y="253"/>
                  </a:cubicBezTo>
                  <a:cubicBezTo>
                    <a:pt x="223" y="240"/>
                    <a:pt x="244" y="234"/>
                    <a:pt x="258" y="220"/>
                  </a:cubicBezTo>
                  <a:cubicBezTo>
                    <a:pt x="300" y="178"/>
                    <a:pt x="278" y="196"/>
                    <a:pt x="324" y="165"/>
                  </a:cubicBezTo>
                  <a:cubicBezTo>
                    <a:pt x="343" y="153"/>
                    <a:pt x="348" y="134"/>
                    <a:pt x="367" y="122"/>
                  </a:cubicBezTo>
                  <a:cubicBezTo>
                    <a:pt x="393" y="81"/>
                    <a:pt x="455" y="71"/>
                    <a:pt x="499" y="56"/>
                  </a:cubicBezTo>
                  <a:cubicBezTo>
                    <a:pt x="517" y="50"/>
                    <a:pt x="530" y="40"/>
                    <a:pt x="548" y="34"/>
                  </a:cubicBezTo>
                  <a:cubicBezTo>
                    <a:pt x="892" y="38"/>
                    <a:pt x="902" y="0"/>
                    <a:pt x="1097" y="61"/>
                  </a:cubicBezTo>
                  <a:cubicBezTo>
                    <a:pt x="1123" y="78"/>
                    <a:pt x="1143" y="93"/>
                    <a:pt x="1163" y="116"/>
                  </a:cubicBezTo>
                  <a:cubicBezTo>
                    <a:pt x="1167" y="121"/>
                    <a:pt x="1169" y="128"/>
                    <a:pt x="1174" y="132"/>
                  </a:cubicBezTo>
                  <a:cubicBezTo>
                    <a:pt x="1195" y="149"/>
                    <a:pt x="1230" y="157"/>
                    <a:pt x="1256" y="165"/>
                  </a:cubicBezTo>
                  <a:cubicBezTo>
                    <a:pt x="1281" y="181"/>
                    <a:pt x="1294" y="205"/>
                    <a:pt x="1322" y="215"/>
                  </a:cubicBezTo>
                  <a:cubicBezTo>
                    <a:pt x="1335" y="234"/>
                    <a:pt x="1347" y="247"/>
                    <a:pt x="1366" y="259"/>
                  </a:cubicBezTo>
                  <a:cubicBezTo>
                    <a:pt x="1389" y="292"/>
                    <a:pt x="1387" y="335"/>
                    <a:pt x="1410" y="368"/>
                  </a:cubicBezTo>
                  <a:cubicBezTo>
                    <a:pt x="1415" y="398"/>
                    <a:pt x="1422" y="427"/>
                    <a:pt x="1448" y="445"/>
                  </a:cubicBezTo>
                  <a:cubicBezTo>
                    <a:pt x="1450" y="463"/>
                    <a:pt x="1448" y="483"/>
                    <a:pt x="1454" y="500"/>
                  </a:cubicBezTo>
                  <a:cubicBezTo>
                    <a:pt x="1456" y="506"/>
                    <a:pt x="1464" y="513"/>
                    <a:pt x="1470" y="511"/>
                  </a:cubicBezTo>
                  <a:cubicBezTo>
                    <a:pt x="1475" y="509"/>
                    <a:pt x="1471" y="500"/>
                    <a:pt x="1472" y="494"/>
                  </a:cubicBezTo>
                  <a:close/>
                </a:path>
              </a:pathLst>
            </a:custGeom>
            <a:solidFill>
              <a:srgbClr val="B2B2B2">
                <a:alpha val="50195"/>
              </a:srgbClr>
            </a:solidFill>
            <a:ln w="9525" cap="flat" cmpd="sng">
              <a:noFill/>
              <a:prstDash val="solid"/>
              <a:round/>
              <a:headEnd/>
              <a:tailEnd/>
            </a:ln>
          </p:spPr>
          <p:txBody>
            <a:bodyPr anchor="ctr"/>
            <a:lstStyle/>
            <a:p>
              <a:endParaRPr lang="en-US"/>
            </a:p>
          </p:txBody>
        </p:sp>
      </p:grpSp>
      <p:sp>
        <p:nvSpPr>
          <p:cNvPr id="1056034" name="AutoShape 290"/>
          <p:cNvSpPr>
            <a:spLocks noChangeArrowheads="1"/>
          </p:cNvSpPr>
          <p:nvPr/>
        </p:nvSpPr>
        <p:spPr bwMode="auto">
          <a:xfrm rot="-2434525">
            <a:off x="1794496" y="3456099"/>
            <a:ext cx="2571647" cy="606425"/>
          </a:xfrm>
          <a:prstGeom prst="rightArrow">
            <a:avLst>
              <a:gd name="adj1" fmla="val 50000"/>
              <a:gd name="adj2" fmla="val 54516"/>
            </a:avLst>
          </a:prstGeom>
          <a:gradFill rotWithShape="1">
            <a:gsLst>
              <a:gs pos="0">
                <a:schemeClr val="accent1"/>
              </a:gs>
              <a:gs pos="100000">
                <a:srgbClr val="FF9933"/>
              </a:gs>
            </a:gsLst>
            <a:lin ang="0" scaled="1"/>
          </a:gradFill>
          <a:ln w="9525">
            <a:noFill/>
            <a:miter lim="800000"/>
            <a:headEnd/>
            <a:tailEnd/>
          </a:ln>
        </p:spPr>
        <p:txBody>
          <a:bodyPr wrap="none" anchor="ctr"/>
          <a:lstStyle/>
          <a:p>
            <a:endParaRPr lang="en-US"/>
          </a:p>
        </p:txBody>
      </p:sp>
      <p:grpSp>
        <p:nvGrpSpPr>
          <p:cNvPr id="20" name="Group 304"/>
          <p:cNvGrpSpPr>
            <a:grpSpLocks/>
          </p:cNvGrpSpPr>
          <p:nvPr/>
        </p:nvGrpSpPr>
        <p:grpSpPr bwMode="auto">
          <a:xfrm>
            <a:off x="606425" y="4727575"/>
            <a:ext cx="1836738" cy="1127125"/>
            <a:chOff x="382" y="2978"/>
            <a:chExt cx="1157" cy="710"/>
          </a:xfrm>
        </p:grpSpPr>
        <p:sp>
          <p:nvSpPr>
            <p:cNvPr id="7185" name="AutoShape 305"/>
            <p:cNvSpPr>
              <a:spLocks noChangeArrowheads="1"/>
            </p:cNvSpPr>
            <p:nvPr/>
          </p:nvSpPr>
          <p:spPr bwMode="auto">
            <a:xfrm rot="4039054">
              <a:off x="1027" y="3176"/>
              <a:ext cx="710" cy="314"/>
            </a:xfrm>
            <a:prstGeom prst="leftRightArrow">
              <a:avLst>
                <a:gd name="adj1" fmla="val 50000"/>
                <a:gd name="adj2" fmla="val 45223"/>
              </a:avLst>
            </a:prstGeom>
            <a:solidFill>
              <a:srgbClr val="000000">
                <a:alpha val="79999"/>
              </a:srgbClr>
            </a:solidFill>
            <a:ln w="9525">
              <a:noFill/>
              <a:miter lim="800000"/>
              <a:headEnd/>
              <a:tailEnd/>
            </a:ln>
          </p:spPr>
          <p:txBody>
            <a:bodyPr wrap="none" anchor="ctr"/>
            <a:lstStyle/>
            <a:p>
              <a:endParaRPr lang="en-US"/>
            </a:p>
          </p:txBody>
        </p:sp>
        <p:sp>
          <p:nvSpPr>
            <p:cNvPr id="7186" name="AutoShape 306"/>
            <p:cNvSpPr>
              <a:spLocks noChangeArrowheads="1"/>
            </p:cNvSpPr>
            <p:nvPr/>
          </p:nvSpPr>
          <p:spPr bwMode="auto">
            <a:xfrm>
              <a:off x="382" y="3186"/>
              <a:ext cx="732" cy="479"/>
            </a:xfrm>
            <a:prstGeom prst="roundRect">
              <a:avLst>
                <a:gd name="adj" fmla="val 16667"/>
              </a:avLst>
            </a:prstGeom>
            <a:solidFill>
              <a:srgbClr val="000000">
                <a:alpha val="76862"/>
              </a:srgbClr>
            </a:solidFill>
            <a:ln w="9525">
              <a:noFill/>
              <a:round/>
              <a:headEnd/>
              <a:tailEnd/>
            </a:ln>
          </p:spPr>
          <p:txBody>
            <a:bodyPr lIns="0" tIns="0" rIns="0" bIns="0">
              <a:spAutoFit/>
            </a:bodyPr>
            <a:lstStyle/>
            <a:p>
              <a:pPr>
                <a:lnSpc>
                  <a:spcPct val="90000"/>
                </a:lnSpc>
              </a:pPr>
              <a:r>
                <a:rPr lang="el-GR">
                  <a:solidFill>
                    <a:schemeClr val="bg1"/>
                  </a:solidFill>
                  <a:cs typeface="Times New Roman" pitchFamily="18" charset="0"/>
                </a:rPr>
                <a:t>Δ</a:t>
              </a:r>
              <a:r>
                <a:rPr lang="nl-BE">
                  <a:solidFill>
                    <a:schemeClr val="bg1"/>
                  </a:solidFill>
                  <a:cs typeface="Times New Roman" pitchFamily="18" charset="0"/>
                </a:rPr>
                <a:t> </a:t>
              </a:r>
              <a:r>
                <a:rPr lang="en-US" sz="1800">
                  <a:solidFill>
                    <a:schemeClr val="bg1"/>
                  </a:solidFill>
                </a:rPr>
                <a:t>= outcome</a:t>
              </a:r>
            </a:p>
          </p:txBody>
        </p:sp>
      </p:grpSp>
      <p:sp>
        <p:nvSpPr>
          <p:cNvPr id="309" name="Left Brace 308"/>
          <p:cNvSpPr>
            <a:spLocks/>
          </p:cNvSpPr>
          <p:nvPr/>
        </p:nvSpPr>
        <p:spPr bwMode="auto">
          <a:xfrm>
            <a:off x="6018213" y="3844925"/>
            <a:ext cx="541337" cy="2900363"/>
          </a:xfrm>
          <a:prstGeom prst="leftBrace">
            <a:avLst>
              <a:gd name="adj1" fmla="val 58291"/>
              <a:gd name="adj2" fmla="val 46463"/>
            </a:avLst>
          </a:prstGeom>
          <a:noFill/>
          <a:ln w="38100" algn="ctr">
            <a:solidFill>
              <a:schemeClr val="bg1"/>
            </a:solidFill>
            <a:round/>
            <a:headEnd/>
            <a:tailEnd/>
          </a:ln>
        </p:spPr>
        <p:txBody>
          <a:bodyPr wrap="none" anchor="ctr"/>
          <a:lstStyle/>
          <a:p>
            <a:endParaRPr lang="en-US"/>
          </a:p>
        </p:txBody>
      </p:sp>
      <p:sp>
        <p:nvSpPr>
          <p:cNvPr id="308" name="Text Box 279"/>
          <p:cNvSpPr txBox="1">
            <a:spLocks noChangeArrowheads="1"/>
          </p:cNvSpPr>
          <p:nvPr/>
        </p:nvSpPr>
        <p:spPr bwMode="auto">
          <a:xfrm>
            <a:off x="4343400" y="3429000"/>
            <a:ext cx="1161686" cy="762000"/>
          </a:xfrm>
          <a:prstGeom prst="rect">
            <a:avLst/>
          </a:prstGeom>
          <a:noFill/>
          <a:ln w="9525">
            <a:noFill/>
            <a:miter lim="800000"/>
            <a:headEnd/>
            <a:tailEnd/>
          </a:ln>
        </p:spPr>
        <p:txBody>
          <a:bodyPr wrap="none">
            <a:spAutoFit/>
          </a:bodyPr>
          <a:lstStyle/>
          <a:p>
            <a:r>
              <a:rPr lang="en-US" sz="2000" dirty="0">
                <a:solidFill>
                  <a:schemeClr val="bg1"/>
                </a:solidFill>
              </a:rPr>
              <a:t>further R&amp;D</a:t>
            </a:r>
          </a:p>
          <a:p>
            <a:r>
              <a:rPr lang="en-US" sz="1200" dirty="0">
                <a:solidFill>
                  <a:schemeClr val="bg1"/>
                </a:solidFill>
              </a:rPr>
              <a:t>(instrument and</a:t>
            </a:r>
          </a:p>
          <a:p>
            <a:r>
              <a:rPr lang="en-US" sz="1200" dirty="0">
                <a:solidFill>
                  <a:schemeClr val="bg1"/>
                </a:solidFill>
              </a:rPr>
              <a:t>study optimization)</a:t>
            </a:r>
          </a:p>
        </p:txBody>
      </p:sp>
      <p:sp>
        <p:nvSpPr>
          <p:cNvPr id="22" name="Slide Number Placeholder 21"/>
          <p:cNvSpPr>
            <a:spLocks noGrp="1"/>
          </p:cNvSpPr>
          <p:nvPr>
            <p:ph type="sldNum" sz="quarter" idx="4"/>
          </p:nvPr>
        </p:nvSpPr>
        <p:spPr/>
        <p:txBody>
          <a:bodyPr/>
          <a:lstStyle/>
          <a:p>
            <a:fld id="{970F0956-5B8E-40B4-A8DD-F75AA1D26018}" type="slidenum">
              <a:rPr lang="en-US" smtClean="0"/>
              <a:pPr/>
              <a:t>8</a:t>
            </a:fld>
            <a:endParaRPr lang="en-US"/>
          </a:p>
        </p:txBody>
      </p:sp>
      <p:sp>
        <p:nvSpPr>
          <p:cNvPr id="23" name="Title 22"/>
          <p:cNvSpPr>
            <a:spLocks noGrp="1"/>
          </p:cNvSpPr>
          <p:nvPr>
            <p:ph type="title"/>
          </p:nvPr>
        </p:nvSpPr>
        <p:spPr>
          <a:xfrm>
            <a:off x="228600" y="762000"/>
            <a:ext cx="8686800" cy="762000"/>
          </a:xfrm>
        </p:spPr>
        <p:txBody>
          <a:bodyPr/>
          <a:lstStyle/>
          <a:p>
            <a:r>
              <a:rPr lang="en-US" dirty="0" smtClean="0"/>
              <a:t>First-order Research (e.g. biomedical)</a:t>
            </a:r>
            <a:endParaRPr lang="en-US" dirty="0"/>
          </a:p>
        </p:txBody>
      </p:sp>
      <p:sp>
        <p:nvSpPr>
          <p:cNvPr id="24" name="TextBox 23"/>
          <p:cNvSpPr txBox="1"/>
          <p:nvPr/>
        </p:nvSpPr>
        <p:spPr>
          <a:xfrm>
            <a:off x="880375" y="2659788"/>
            <a:ext cx="1150443" cy="584775"/>
          </a:xfrm>
          <a:prstGeom prst="rect">
            <a:avLst/>
          </a:prstGeom>
          <a:noFill/>
        </p:spPr>
        <p:txBody>
          <a:bodyPr wrap="none" rtlCol="0">
            <a:spAutoFit/>
          </a:bodyPr>
          <a:lstStyle/>
          <a:p>
            <a:r>
              <a:rPr lang="en-US" dirty="0" smtClean="0">
                <a:solidFill>
                  <a:srgbClr val="FFFF00"/>
                </a:solidFill>
              </a:rPr>
              <a:t>Topic</a:t>
            </a:r>
            <a:endParaRPr lang="en-US" dirty="0">
              <a:solidFill>
                <a:srgbClr val="FFFF00"/>
              </a:solidFill>
            </a:endParaRPr>
          </a:p>
        </p:txBody>
      </p:sp>
    </p:spTree>
    <p:extLst>
      <p:ext uri="{BB962C8B-B14F-4D97-AF65-F5344CB8AC3E}">
        <p14:creationId xmlns:p14="http://schemas.microsoft.com/office/powerpoint/2010/main" val="8853566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5" name="Group 291"/>
          <p:cNvGrpSpPr>
            <a:grpSpLocks/>
          </p:cNvGrpSpPr>
          <p:nvPr/>
        </p:nvGrpSpPr>
        <p:grpSpPr bwMode="auto">
          <a:xfrm rot="-7712767">
            <a:off x="282999" y="4721757"/>
            <a:ext cx="2590800" cy="914400"/>
            <a:chOff x="2688" y="2640"/>
            <a:chExt cx="1632" cy="576"/>
          </a:xfrm>
        </p:grpSpPr>
        <p:sp>
          <p:nvSpPr>
            <p:cNvPr id="296" name="AutoShape 292"/>
            <p:cNvSpPr>
              <a:spLocks noChangeArrowheads="1"/>
            </p:cNvSpPr>
            <p:nvPr/>
          </p:nvSpPr>
          <p:spPr bwMode="auto">
            <a:xfrm>
              <a:off x="2688" y="2640"/>
              <a:ext cx="1632"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0066"/>
            </a:solidFill>
            <a:ln w="9525">
              <a:solidFill>
                <a:schemeClr val="bg1"/>
              </a:solidFill>
              <a:miter lim="800000"/>
              <a:headEnd/>
              <a:tailEnd/>
            </a:ln>
          </p:spPr>
          <p:txBody>
            <a:bodyPr wrap="none" anchor="ctr"/>
            <a:lstStyle/>
            <a:p>
              <a:endParaRPr lang="en-US"/>
            </a:p>
          </p:txBody>
        </p:sp>
        <p:sp>
          <p:nvSpPr>
            <p:cNvPr id="297" name="Line 293"/>
            <p:cNvSpPr>
              <a:spLocks noChangeShapeType="1"/>
            </p:cNvSpPr>
            <p:nvPr/>
          </p:nvSpPr>
          <p:spPr bwMode="auto">
            <a:xfrm>
              <a:off x="2880" y="2640"/>
              <a:ext cx="288" cy="576"/>
            </a:xfrm>
            <a:prstGeom prst="line">
              <a:avLst/>
            </a:prstGeom>
            <a:noFill/>
            <a:ln w="9525">
              <a:solidFill>
                <a:schemeClr val="bg1"/>
              </a:solidFill>
              <a:round/>
              <a:headEnd/>
              <a:tailEnd/>
            </a:ln>
          </p:spPr>
          <p:txBody>
            <a:bodyPr anchor="ctr"/>
            <a:lstStyle/>
            <a:p>
              <a:endParaRPr lang="en-US"/>
            </a:p>
          </p:txBody>
        </p:sp>
        <p:sp>
          <p:nvSpPr>
            <p:cNvPr id="298" name="Line 294"/>
            <p:cNvSpPr>
              <a:spLocks noChangeShapeType="1"/>
            </p:cNvSpPr>
            <p:nvPr/>
          </p:nvSpPr>
          <p:spPr bwMode="auto">
            <a:xfrm>
              <a:off x="3120" y="2640"/>
              <a:ext cx="144" cy="576"/>
            </a:xfrm>
            <a:prstGeom prst="line">
              <a:avLst/>
            </a:prstGeom>
            <a:noFill/>
            <a:ln w="9525">
              <a:solidFill>
                <a:schemeClr val="bg1"/>
              </a:solidFill>
              <a:round/>
              <a:headEnd/>
              <a:tailEnd/>
            </a:ln>
          </p:spPr>
          <p:txBody>
            <a:bodyPr anchor="ctr"/>
            <a:lstStyle/>
            <a:p>
              <a:endParaRPr lang="en-US"/>
            </a:p>
          </p:txBody>
        </p:sp>
        <p:sp>
          <p:nvSpPr>
            <p:cNvPr id="299" name="Line 295"/>
            <p:cNvSpPr>
              <a:spLocks noChangeShapeType="1"/>
            </p:cNvSpPr>
            <p:nvPr/>
          </p:nvSpPr>
          <p:spPr bwMode="auto">
            <a:xfrm>
              <a:off x="3312" y="2640"/>
              <a:ext cx="48" cy="576"/>
            </a:xfrm>
            <a:prstGeom prst="line">
              <a:avLst/>
            </a:prstGeom>
            <a:noFill/>
            <a:ln w="9525">
              <a:solidFill>
                <a:schemeClr val="bg1"/>
              </a:solidFill>
              <a:round/>
              <a:headEnd/>
              <a:tailEnd/>
            </a:ln>
          </p:spPr>
          <p:txBody>
            <a:bodyPr anchor="ctr"/>
            <a:lstStyle/>
            <a:p>
              <a:endParaRPr lang="en-US"/>
            </a:p>
          </p:txBody>
        </p:sp>
        <p:sp>
          <p:nvSpPr>
            <p:cNvPr id="300" name="Line 296"/>
            <p:cNvSpPr>
              <a:spLocks noChangeShapeType="1"/>
            </p:cNvSpPr>
            <p:nvPr/>
          </p:nvSpPr>
          <p:spPr bwMode="auto">
            <a:xfrm>
              <a:off x="3456" y="2640"/>
              <a:ext cx="0" cy="576"/>
            </a:xfrm>
            <a:prstGeom prst="line">
              <a:avLst/>
            </a:prstGeom>
            <a:noFill/>
            <a:ln w="9525">
              <a:solidFill>
                <a:schemeClr val="bg1"/>
              </a:solidFill>
              <a:round/>
              <a:headEnd/>
              <a:tailEnd/>
            </a:ln>
          </p:spPr>
          <p:txBody>
            <a:bodyPr anchor="ctr"/>
            <a:lstStyle/>
            <a:p>
              <a:endParaRPr lang="en-US"/>
            </a:p>
          </p:txBody>
        </p:sp>
        <p:sp>
          <p:nvSpPr>
            <p:cNvPr id="301" name="Line 297"/>
            <p:cNvSpPr>
              <a:spLocks noChangeShapeType="1"/>
            </p:cNvSpPr>
            <p:nvPr/>
          </p:nvSpPr>
          <p:spPr bwMode="auto">
            <a:xfrm flipV="1">
              <a:off x="3552" y="2640"/>
              <a:ext cx="144" cy="576"/>
            </a:xfrm>
            <a:prstGeom prst="line">
              <a:avLst/>
            </a:prstGeom>
            <a:noFill/>
            <a:ln w="9525">
              <a:solidFill>
                <a:schemeClr val="bg1"/>
              </a:solidFill>
              <a:round/>
              <a:headEnd/>
              <a:tailEnd/>
            </a:ln>
          </p:spPr>
          <p:txBody>
            <a:bodyPr anchor="ctr"/>
            <a:lstStyle/>
            <a:p>
              <a:endParaRPr lang="en-US"/>
            </a:p>
          </p:txBody>
        </p:sp>
        <p:sp>
          <p:nvSpPr>
            <p:cNvPr id="302" name="Line 298"/>
            <p:cNvSpPr>
              <a:spLocks noChangeShapeType="1"/>
            </p:cNvSpPr>
            <p:nvPr/>
          </p:nvSpPr>
          <p:spPr bwMode="auto">
            <a:xfrm flipV="1">
              <a:off x="3648" y="2640"/>
              <a:ext cx="192" cy="576"/>
            </a:xfrm>
            <a:prstGeom prst="line">
              <a:avLst/>
            </a:prstGeom>
            <a:noFill/>
            <a:ln w="9525">
              <a:solidFill>
                <a:schemeClr val="bg1"/>
              </a:solidFill>
              <a:round/>
              <a:headEnd/>
              <a:tailEnd/>
            </a:ln>
          </p:spPr>
          <p:txBody>
            <a:bodyPr anchor="ctr"/>
            <a:lstStyle/>
            <a:p>
              <a:endParaRPr lang="en-US"/>
            </a:p>
          </p:txBody>
        </p:sp>
        <p:sp>
          <p:nvSpPr>
            <p:cNvPr id="303" name="Line 299"/>
            <p:cNvSpPr>
              <a:spLocks noChangeShapeType="1"/>
            </p:cNvSpPr>
            <p:nvPr/>
          </p:nvSpPr>
          <p:spPr bwMode="auto">
            <a:xfrm flipV="1">
              <a:off x="3792" y="2640"/>
              <a:ext cx="288" cy="576"/>
            </a:xfrm>
            <a:prstGeom prst="line">
              <a:avLst/>
            </a:prstGeom>
            <a:noFill/>
            <a:ln w="9525">
              <a:solidFill>
                <a:schemeClr val="bg1"/>
              </a:solidFill>
              <a:round/>
              <a:headEnd/>
              <a:tailEnd/>
            </a:ln>
          </p:spPr>
          <p:txBody>
            <a:bodyPr anchor="ctr"/>
            <a:lstStyle/>
            <a:p>
              <a:endParaRPr lang="en-US"/>
            </a:p>
          </p:txBody>
        </p:sp>
        <p:sp>
          <p:nvSpPr>
            <p:cNvPr id="304" name="Line 300"/>
            <p:cNvSpPr>
              <a:spLocks noChangeShapeType="1"/>
            </p:cNvSpPr>
            <p:nvPr/>
          </p:nvSpPr>
          <p:spPr bwMode="auto">
            <a:xfrm>
              <a:off x="2790" y="2784"/>
              <a:ext cx="1434" cy="0"/>
            </a:xfrm>
            <a:prstGeom prst="line">
              <a:avLst/>
            </a:prstGeom>
            <a:noFill/>
            <a:ln w="9525">
              <a:solidFill>
                <a:schemeClr val="bg1"/>
              </a:solidFill>
              <a:round/>
              <a:headEnd/>
              <a:tailEnd/>
            </a:ln>
          </p:spPr>
          <p:txBody>
            <a:bodyPr anchor="ctr"/>
            <a:lstStyle/>
            <a:p>
              <a:endParaRPr lang="en-US"/>
            </a:p>
          </p:txBody>
        </p:sp>
        <p:sp>
          <p:nvSpPr>
            <p:cNvPr id="305" name="Line 301"/>
            <p:cNvSpPr>
              <a:spLocks noChangeShapeType="1"/>
            </p:cNvSpPr>
            <p:nvPr/>
          </p:nvSpPr>
          <p:spPr bwMode="auto">
            <a:xfrm>
              <a:off x="2892" y="2928"/>
              <a:ext cx="1236" cy="0"/>
            </a:xfrm>
            <a:prstGeom prst="line">
              <a:avLst/>
            </a:prstGeom>
            <a:noFill/>
            <a:ln w="9525">
              <a:solidFill>
                <a:schemeClr val="bg1"/>
              </a:solidFill>
              <a:round/>
              <a:headEnd/>
              <a:tailEnd/>
            </a:ln>
          </p:spPr>
          <p:txBody>
            <a:bodyPr anchor="ctr"/>
            <a:lstStyle/>
            <a:p>
              <a:endParaRPr lang="en-US"/>
            </a:p>
          </p:txBody>
        </p:sp>
        <p:sp>
          <p:nvSpPr>
            <p:cNvPr id="306" name="Line 302"/>
            <p:cNvSpPr>
              <a:spLocks noChangeShapeType="1"/>
            </p:cNvSpPr>
            <p:nvPr/>
          </p:nvSpPr>
          <p:spPr bwMode="auto">
            <a:xfrm>
              <a:off x="2992" y="3072"/>
              <a:ext cx="1025" cy="0"/>
            </a:xfrm>
            <a:prstGeom prst="line">
              <a:avLst/>
            </a:prstGeom>
            <a:noFill/>
            <a:ln w="9525">
              <a:solidFill>
                <a:schemeClr val="bg1"/>
              </a:solidFill>
              <a:round/>
              <a:headEnd/>
              <a:tailEnd/>
            </a:ln>
          </p:spPr>
          <p:txBody>
            <a:bodyPr anchor="ctr"/>
            <a:lstStyle/>
            <a:p>
              <a:endParaRPr lang="en-US"/>
            </a:p>
          </p:txBody>
        </p:sp>
      </p:grpSp>
      <p:grpSp>
        <p:nvGrpSpPr>
          <p:cNvPr id="2" name="Group 3"/>
          <p:cNvGrpSpPr>
            <a:grpSpLocks/>
          </p:cNvGrpSpPr>
          <p:nvPr/>
        </p:nvGrpSpPr>
        <p:grpSpPr bwMode="auto">
          <a:xfrm>
            <a:off x="4006850" y="2090738"/>
            <a:ext cx="1077913" cy="1262062"/>
            <a:chOff x="3170" y="2938"/>
            <a:chExt cx="679" cy="795"/>
          </a:xfrm>
        </p:grpSpPr>
        <p:sp>
          <p:nvSpPr>
            <p:cNvPr id="7444" name="Oval 4"/>
            <p:cNvSpPr>
              <a:spLocks noChangeArrowheads="1"/>
            </p:cNvSpPr>
            <p:nvPr/>
          </p:nvSpPr>
          <p:spPr bwMode="auto">
            <a:xfrm flipH="1">
              <a:off x="3170" y="300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5" name="Oval 5"/>
            <p:cNvSpPr>
              <a:spLocks noChangeArrowheads="1"/>
            </p:cNvSpPr>
            <p:nvPr/>
          </p:nvSpPr>
          <p:spPr bwMode="auto">
            <a:xfrm flipH="1">
              <a:off x="3267" y="310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6" name="Oval 6"/>
            <p:cNvSpPr>
              <a:spLocks noChangeArrowheads="1"/>
            </p:cNvSpPr>
            <p:nvPr/>
          </p:nvSpPr>
          <p:spPr bwMode="auto">
            <a:xfrm flipH="1">
              <a:off x="3412" y="315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7" name="Oval 7"/>
            <p:cNvSpPr>
              <a:spLocks noChangeArrowheads="1"/>
            </p:cNvSpPr>
            <p:nvPr/>
          </p:nvSpPr>
          <p:spPr bwMode="auto">
            <a:xfrm flipH="1">
              <a:off x="3218" y="329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8" name="Oval 8"/>
            <p:cNvSpPr>
              <a:spLocks noChangeArrowheads="1"/>
            </p:cNvSpPr>
            <p:nvPr/>
          </p:nvSpPr>
          <p:spPr bwMode="auto">
            <a:xfrm flipH="1">
              <a:off x="3558" y="3442"/>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9" name="Oval 9"/>
            <p:cNvSpPr>
              <a:spLocks noChangeArrowheads="1"/>
            </p:cNvSpPr>
            <p:nvPr/>
          </p:nvSpPr>
          <p:spPr bwMode="auto">
            <a:xfrm flipH="1">
              <a:off x="3655"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0" name="Oval 10"/>
            <p:cNvSpPr>
              <a:spLocks noChangeArrowheads="1"/>
            </p:cNvSpPr>
            <p:nvPr/>
          </p:nvSpPr>
          <p:spPr bwMode="auto">
            <a:xfrm flipH="1">
              <a:off x="3461" y="339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1" name="Oval 11"/>
            <p:cNvSpPr>
              <a:spLocks noChangeArrowheads="1"/>
            </p:cNvSpPr>
            <p:nvPr/>
          </p:nvSpPr>
          <p:spPr bwMode="auto">
            <a:xfrm flipH="1">
              <a:off x="3558" y="305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2" name="Oval 12"/>
            <p:cNvSpPr>
              <a:spLocks noChangeArrowheads="1"/>
            </p:cNvSpPr>
            <p:nvPr/>
          </p:nvSpPr>
          <p:spPr bwMode="auto">
            <a:xfrm flipH="1">
              <a:off x="3267" y="310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3" name="Oval 13"/>
            <p:cNvSpPr>
              <a:spLocks noChangeArrowheads="1"/>
            </p:cNvSpPr>
            <p:nvPr/>
          </p:nvSpPr>
          <p:spPr bwMode="auto">
            <a:xfrm flipH="1">
              <a:off x="3364" y="3200"/>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4" name="Oval 14"/>
            <p:cNvSpPr>
              <a:spLocks noChangeArrowheads="1"/>
            </p:cNvSpPr>
            <p:nvPr/>
          </p:nvSpPr>
          <p:spPr bwMode="auto">
            <a:xfrm flipH="1">
              <a:off x="3509"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5" name="Oval 15"/>
            <p:cNvSpPr>
              <a:spLocks noChangeArrowheads="1"/>
            </p:cNvSpPr>
            <p:nvPr/>
          </p:nvSpPr>
          <p:spPr bwMode="auto">
            <a:xfrm flipH="1">
              <a:off x="3315" y="339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6" name="Oval 16"/>
            <p:cNvSpPr>
              <a:spLocks noChangeArrowheads="1"/>
            </p:cNvSpPr>
            <p:nvPr/>
          </p:nvSpPr>
          <p:spPr bwMode="auto">
            <a:xfrm flipH="1">
              <a:off x="3655"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7" name="Oval 17"/>
            <p:cNvSpPr>
              <a:spLocks noChangeArrowheads="1"/>
            </p:cNvSpPr>
            <p:nvPr/>
          </p:nvSpPr>
          <p:spPr bwMode="auto">
            <a:xfrm flipH="1">
              <a:off x="3655" y="3442"/>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8" name="Oval 18"/>
            <p:cNvSpPr>
              <a:spLocks noChangeArrowheads="1"/>
            </p:cNvSpPr>
            <p:nvPr/>
          </p:nvSpPr>
          <p:spPr bwMode="auto">
            <a:xfrm flipH="1">
              <a:off x="3266"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9" name="Oval 19"/>
            <p:cNvSpPr>
              <a:spLocks noChangeArrowheads="1"/>
            </p:cNvSpPr>
            <p:nvPr/>
          </p:nvSpPr>
          <p:spPr bwMode="auto">
            <a:xfrm flipH="1">
              <a:off x="3655" y="315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0" name="Oval 20"/>
            <p:cNvSpPr>
              <a:spLocks noChangeArrowheads="1"/>
            </p:cNvSpPr>
            <p:nvPr/>
          </p:nvSpPr>
          <p:spPr bwMode="auto">
            <a:xfrm flipH="1">
              <a:off x="3364" y="3200"/>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1" name="Oval 21"/>
            <p:cNvSpPr>
              <a:spLocks noChangeArrowheads="1"/>
            </p:cNvSpPr>
            <p:nvPr/>
          </p:nvSpPr>
          <p:spPr bwMode="auto">
            <a:xfrm flipH="1">
              <a:off x="3461" y="329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2" name="Oval 22"/>
            <p:cNvSpPr>
              <a:spLocks noChangeArrowheads="1"/>
            </p:cNvSpPr>
            <p:nvPr/>
          </p:nvSpPr>
          <p:spPr bwMode="auto">
            <a:xfrm flipH="1">
              <a:off x="3606" y="3345"/>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3" name="Oval 23"/>
            <p:cNvSpPr>
              <a:spLocks noChangeArrowheads="1"/>
            </p:cNvSpPr>
            <p:nvPr/>
          </p:nvSpPr>
          <p:spPr bwMode="auto">
            <a:xfrm flipH="1">
              <a:off x="3412" y="349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4" name="Oval 24"/>
            <p:cNvSpPr>
              <a:spLocks noChangeArrowheads="1"/>
            </p:cNvSpPr>
            <p:nvPr/>
          </p:nvSpPr>
          <p:spPr bwMode="auto">
            <a:xfrm flipH="1">
              <a:off x="3752" y="363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5" name="Oval 25"/>
            <p:cNvSpPr>
              <a:spLocks noChangeArrowheads="1"/>
            </p:cNvSpPr>
            <p:nvPr/>
          </p:nvSpPr>
          <p:spPr bwMode="auto">
            <a:xfrm flipH="1">
              <a:off x="3752"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6" name="Oval 26"/>
            <p:cNvSpPr>
              <a:spLocks noChangeArrowheads="1"/>
            </p:cNvSpPr>
            <p:nvPr/>
          </p:nvSpPr>
          <p:spPr bwMode="auto">
            <a:xfrm flipH="1">
              <a:off x="3655" y="358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7" name="Oval 27"/>
            <p:cNvSpPr>
              <a:spLocks noChangeArrowheads="1"/>
            </p:cNvSpPr>
            <p:nvPr/>
          </p:nvSpPr>
          <p:spPr bwMode="auto">
            <a:xfrm flipH="1">
              <a:off x="3752"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8" name="Oval 28"/>
            <p:cNvSpPr>
              <a:spLocks noChangeArrowheads="1"/>
            </p:cNvSpPr>
            <p:nvPr/>
          </p:nvSpPr>
          <p:spPr bwMode="auto">
            <a:xfrm flipH="1">
              <a:off x="3315" y="293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9" name="Oval 29"/>
            <p:cNvSpPr>
              <a:spLocks noChangeArrowheads="1"/>
            </p:cNvSpPr>
            <p:nvPr/>
          </p:nvSpPr>
          <p:spPr bwMode="auto">
            <a:xfrm flipH="1">
              <a:off x="3412" y="3035"/>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0" name="Oval 30"/>
            <p:cNvSpPr>
              <a:spLocks noChangeArrowheads="1"/>
            </p:cNvSpPr>
            <p:nvPr/>
          </p:nvSpPr>
          <p:spPr bwMode="auto">
            <a:xfrm flipH="1">
              <a:off x="3557" y="308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1" name="Oval 31"/>
            <p:cNvSpPr>
              <a:spLocks noChangeArrowheads="1"/>
            </p:cNvSpPr>
            <p:nvPr/>
          </p:nvSpPr>
          <p:spPr bwMode="auto">
            <a:xfrm flipH="1">
              <a:off x="3363" y="322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2" name="Oval 32"/>
            <p:cNvSpPr>
              <a:spLocks noChangeArrowheads="1"/>
            </p:cNvSpPr>
            <p:nvPr/>
          </p:nvSpPr>
          <p:spPr bwMode="auto">
            <a:xfrm flipH="1">
              <a:off x="3703" y="337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3" name="Oval 33"/>
            <p:cNvSpPr>
              <a:spLocks noChangeArrowheads="1"/>
            </p:cNvSpPr>
            <p:nvPr/>
          </p:nvSpPr>
          <p:spPr bwMode="auto">
            <a:xfrm flipH="1">
              <a:off x="3703" y="327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4" name="Oval 34"/>
            <p:cNvSpPr>
              <a:spLocks noChangeArrowheads="1"/>
            </p:cNvSpPr>
            <p:nvPr/>
          </p:nvSpPr>
          <p:spPr bwMode="auto">
            <a:xfrm flipH="1">
              <a:off x="3606" y="332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5" name="Oval 35"/>
            <p:cNvSpPr>
              <a:spLocks noChangeArrowheads="1"/>
            </p:cNvSpPr>
            <p:nvPr/>
          </p:nvSpPr>
          <p:spPr bwMode="auto">
            <a:xfrm flipH="1">
              <a:off x="3703" y="2986"/>
              <a:ext cx="97" cy="97"/>
            </a:xfrm>
            <a:prstGeom prst="ellipse">
              <a:avLst/>
            </a:prstGeom>
            <a:solidFill>
              <a:srgbClr val="FF9933"/>
            </a:solidFill>
            <a:ln w="9525">
              <a:solidFill>
                <a:schemeClr val="bg1"/>
              </a:solidFill>
              <a:round/>
              <a:headEnd/>
              <a:tailEnd/>
            </a:ln>
          </p:spPr>
          <p:txBody>
            <a:bodyPr wrap="none" anchor="ctr"/>
            <a:lstStyle/>
            <a:p>
              <a:endParaRPr lang="en-US"/>
            </a:p>
          </p:txBody>
        </p:sp>
      </p:grpSp>
      <p:sp>
        <p:nvSpPr>
          <p:cNvPr id="1055780" name="Text Box 36"/>
          <p:cNvSpPr txBox="1">
            <a:spLocks noChangeArrowheads="1"/>
          </p:cNvSpPr>
          <p:nvPr/>
        </p:nvSpPr>
        <p:spPr bwMode="auto">
          <a:xfrm>
            <a:off x="685800" y="3413125"/>
            <a:ext cx="1727200" cy="701675"/>
          </a:xfrm>
          <a:prstGeom prst="rect">
            <a:avLst/>
          </a:prstGeom>
          <a:noFill/>
          <a:ln w="9525">
            <a:noFill/>
            <a:miter lim="800000"/>
            <a:headEnd/>
            <a:tailEnd/>
          </a:ln>
        </p:spPr>
        <p:txBody>
          <a:bodyPr wrap="none">
            <a:spAutoFit/>
          </a:bodyPr>
          <a:lstStyle/>
          <a:p>
            <a:r>
              <a:rPr lang="en-US" sz="2000">
                <a:solidFill>
                  <a:schemeClr val="bg1"/>
                </a:solidFill>
              </a:rPr>
              <a:t>observation &amp;</a:t>
            </a:r>
          </a:p>
          <a:p>
            <a:r>
              <a:rPr lang="en-US" sz="2000">
                <a:solidFill>
                  <a:schemeClr val="bg1"/>
                </a:solidFill>
              </a:rPr>
              <a:t>measurement</a:t>
            </a:r>
          </a:p>
        </p:txBody>
      </p:sp>
      <p:grpSp>
        <p:nvGrpSpPr>
          <p:cNvPr id="3" name="Group 37"/>
          <p:cNvGrpSpPr>
            <a:grpSpLocks/>
          </p:cNvGrpSpPr>
          <p:nvPr/>
        </p:nvGrpSpPr>
        <p:grpSpPr bwMode="auto">
          <a:xfrm>
            <a:off x="5057775" y="1916113"/>
            <a:ext cx="3849688" cy="1187450"/>
            <a:chOff x="3186" y="1207"/>
            <a:chExt cx="2425" cy="748"/>
          </a:xfrm>
        </p:grpSpPr>
        <p:sp>
          <p:nvSpPr>
            <p:cNvPr id="7408" name="AutoShape 38"/>
            <p:cNvSpPr>
              <a:spLocks noChangeArrowheads="1"/>
            </p:cNvSpPr>
            <p:nvPr/>
          </p:nvSpPr>
          <p:spPr bwMode="auto">
            <a:xfrm>
              <a:off x="4136" y="1301"/>
              <a:ext cx="1475" cy="654"/>
            </a:xfrm>
            <a:prstGeom prst="cube">
              <a:avLst>
                <a:gd name="adj" fmla="val 75843"/>
              </a:avLst>
            </a:prstGeom>
            <a:noFill/>
            <a:ln w="9525">
              <a:solidFill>
                <a:schemeClr val="bg1"/>
              </a:solidFill>
              <a:miter lim="800000"/>
              <a:headEnd/>
              <a:tailEnd/>
            </a:ln>
          </p:spPr>
          <p:txBody>
            <a:bodyPr wrap="none" anchor="ctr"/>
            <a:lstStyle/>
            <a:p>
              <a:endParaRPr lang="en-US"/>
            </a:p>
          </p:txBody>
        </p:sp>
        <p:grpSp>
          <p:nvGrpSpPr>
            <p:cNvPr id="4" name="Group 39"/>
            <p:cNvGrpSpPr>
              <a:grpSpLocks/>
            </p:cNvGrpSpPr>
            <p:nvPr/>
          </p:nvGrpSpPr>
          <p:grpSpPr bwMode="auto">
            <a:xfrm>
              <a:off x="4308" y="1360"/>
              <a:ext cx="1233" cy="468"/>
              <a:chOff x="3968" y="1662"/>
              <a:chExt cx="1233" cy="748"/>
            </a:xfrm>
          </p:grpSpPr>
          <p:sp>
            <p:nvSpPr>
              <p:cNvPr id="7412" name="Oval 40"/>
              <p:cNvSpPr>
                <a:spLocks noChangeArrowheads="1"/>
              </p:cNvSpPr>
              <p:nvPr/>
            </p:nvSpPr>
            <p:spPr bwMode="auto">
              <a:xfrm flipH="1">
                <a:off x="4017" y="1857"/>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3" name="Oval 41"/>
              <p:cNvSpPr>
                <a:spLocks noChangeArrowheads="1"/>
              </p:cNvSpPr>
              <p:nvPr/>
            </p:nvSpPr>
            <p:spPr bwMode="auto">
              <a:xfrm flipH="1">
                <a:off x="4211" y="182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4" name="Oval 42"/>
              <p:cNvSpPr>
                <a:spLocks noChangeArrowheads="1"/>
              </p:cNvSpPr>
              <p:nvPr/>
            </p:nvSpPr>
            <p:spPr bwMode="auto">
              <a:xfrm flipH="1">
                <a:off x="4356" y="187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5" name="Oval 43"/>
              <p:cNvSpPr>
                <a:spLocks noChangeArrowheads="1"/>
              </p:cNvSpPr>
              <p:nvPr/>
            </p:nvSpPr>
            <p:spPr bwMode="auto">
              <a:xfrm flipH="1">
                <a:off x="4162" y="198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6" name="Oval 44"/>
              <p:cNvSpPr>
                <a:spLocks noChangeArrowheads="1"/>
              </p:cNvSpPr>
              <p:nvPr/>
            </p:nvSpPr>
            <p:spPr bwMode="auto">
              <a:xfrm flipH="1">
                <a:off x="4355" y="219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7" name="Oval 45"/>
              <p:cNvSpPr>
                <a:spLocks noChangeArrowheads="1"/>
              </p:cNvSpPr>
              <p:nvPr/>
            </p:nvSpPr>
            <p:spPr bwMode="auto">
              <a:xfrm flipH="1">
                <a:off x="4599" y="197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8" name="Oval 46"/>
              <p:cNvSpPr>
                <a:spLocks noChangeArrowheads="1"/>
              </p:cNvSpPr>
              <p:nvPr/>
            </p:nvSpPr>
            <p:spPr bwMode="auto">
              <a:xfrm flipH="1">
                <a:off x="4405" y="211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9" name="Oval 47"/>
              <p:cNvSpPr>
                <a:spLocks noChangeArrowheads="1"/>
              </p:cNvSpPr>
              <p:nvPr/>
            </p:nvSpPr>
            <p:spPr bwMode="auto">
              <a:xfrm flipH="1">
                <a:off x="4550" y="172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0" name="Oval 48"/>
              <p:cNvSpPr>
                <a:spLocks noChangeArrowheads="1"/>
              </p:cNvSpPr>
              <p:nvPr/>
            </p:nvSpPr>
            <p:spPr bwMode="auto">
              <a:xfrm flipH="1">
                <a:off x="4211" y="182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1" name="Oval 49"/>
              <p:cNvSpPr>
                <a:spLocks noChangeArrowheads="1"/>
              </p:cNvSpPr>
              <p:nvPr/>
            </p:nvSpPr>
            <p:spPr bwMode="auto">
              <a:xfrm flipH="1">
                <a:off x="4308" y="1925"/>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2" name="Oval 50"/>
              <p:cNvSpPr>
                <a:spLocks noChangeArrowheads="1"/>
              </p:cNvSpPr>
              <p:nvPr/>
            </p:nvSpPr>
            <p:spPr bwMode="auto">
              <a:xfrm flipH="1">
                <a:off x="4453" y="197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3" name="Oval 51"/>
              <p:cNvSpPr>
                <a:spLocks noChangeArrowheads="1"/>
              </p:cNvSpPr>
              <p:nvPr/>
            </p:nvSpPr>
            <p:spPr bwMode="auto">
              <a:xfrm flipH="1">
                <a:off x="4259" y="211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4" name="Oval 52"/>
              <p:cNvSpPr>
                <a:spLocks noChangeArrowheads="1"/>
              </p:cNvSpPr>
              <p:nvPr/>
            </p:nvSpPr>
            <p:spPr bwMode="auto">
              <a:xfrm flipH="1">
                <a:off x="4599" y="2264"/>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5" name="Oval 53"/>
              <p:cNvSpPr>
                <a:spLocks noChangeArrowheads="1"/>
              </p:cNvSpPr>
              <p:nvPr/>
            </p:nvSpPr>
            <p:spPr bwMode="auto">
              <a:xfrm flipH="1">
                <a:off x="4550" y="219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6" name="Oval 54"/>
              <p:cNvSpPr>
                <a:spLocks noChangeArrowheads="1"/>
              </p:cNvSpPr>
              <p:nvPr/>
            </p:nvSpPr>
            <p:spPr bwMode="auto">
              <a:xfrm flipH="1">
                <a:off x="3968" y="217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7" name="Oval 55"/>
              <p:cNvSpPr>
                <a:spLocks noChangeArrowheads="1"/>
              </p:cNvSpPr>
              <p:nvPr/>
            </p:nvSpPr>
            <p:spPr bwMode="auto">
              <a:xfrm flipH="1">
                <a:off x="4599" y="187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8" name="Oval 56"/>
              <p:cNvSpPr>
                <a:spLocks noChangeArrowheads="1"/>
              </p:cNvSpPr>
              <p:nvPr/>
            </p:nvSpPr>
            <p:spPr bwMode="auto">
              <a:xfrm flipH="1">
                <a:off x="4308" y="1925"/>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9" name="Oval 57"/>
              <p:cNvSpPr>
                <a:spLocks noChangeArrowheads="1"/>
              </p:cNvSpPr>
              <p:nvPr/>
            </p:nvSpPr>
            <p:spPr bwMode="auto">
              <a:xfrm flipH="1">
                <a:off x="4405" y="202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0" name="Oval 58"/>
              <p:cNvSpPr>
                <a:spLocks noChangeArrowheads="1"/>
              </p:cNvSpPr>
              <p:nvPr/>
            </p:nvSpPr>
            <p:spPr bwMode="auto">
              <a:xfrm flipH="1">
                <a:off x="4550" y="2070"/>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1" name="Oval 59"/>
              <p:cNvSpPr>
                <a:spLocks noChangeArrowheads="1"/>
              </p:cNvSpPr>
              <p:nvPr/>
            </p:nvSpPr>
            <p:spPr bwMode="auto">
              <a:xfrm flipH="1">
                <a:off x="4162" y="222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2" name="Oval 60"/>
              <p:cNvSpPr>
                <a:spLocks noChangeArrowheads="1"/>
              </p:cNvSpPr>
              <p:nvPr/>
            </p:nvSpPr>
            <p:spPr bwMode="auto">
              <a:xfrm flipH="1">
                <a:off x="5104" y="188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3" name="Oval 61"/>
              <p:cNvSpPr>
                <a:spLocks noChangeArrowheads="1"/>
              </p:cNvSpPr>
              <p:nvPr/>
            </p:nvSpPr>
            <p:spPr bwMode="auto">
              <a:xfrm flipH="1">
                <a:off x="4890" y="212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4" name="Oval 62"/>
              <p:cNvSpPr>
                <a:spLocks noChangeArrowheads="1"/>
              </p:cNvSpPr>
              <p:nvPr/>
            </p:nvSpPr>
            <p:spPr bwMode="auto">
              <a:xfrm flipH="1">
                <a:off x="4599" y="231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5" name="Oval 63"/>
              <p:cNvSpPr>
                <a:spLocks noChangeArrowheads="1"/>
              </p:cNvSpPr>
              <p:nvPr/>
            </p:nvSpPr>
            <p:spPr bwMode="auto">
              <a:xfrm flipH="1">
                <a:off x="4890" y="183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6" name="Oval 64"/>
              <p:cNvSpPr>
                <a:spLocks noChangeArrowheads="1"/>
              </p:cNvSpPr>
              <p:nvPr/>
            </p:nvSpPr>
            <p:spPr bwMode="auto">
              <a:xfrm flipH="1">
                <a:off x="4259" y="169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7" name="Oval 65"/>
              <p:cNvSpPr>
                <a:spLocks noChangeArrowheads="1"/>
              </p:cNvSpPr>
              <p:nvPr/>
            </p:nvSpPr>
            <p:spPr bwMode="auto">
              <a:xfrm flipH="1">
                <a:off x="4452" y="1770"/>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8" name="Oval 66"/>
              <p:cNvSpPr>
                <a:spLocks noChangeArrowheads="1"/>
              </p:cNvSpPr>
              <p:nvPr/>
            </p:nvSpPr>
            <p:spPr bwMode="auto">
              <a:xfrm flipH="1">
                <a:off x="4744" y="176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9" name="Oval 67"/>
              <p:cNvSpPr>
                <a:spLocks noChangeArrowheads="1"/>
              </p:cNvSpPr>
              <p:nvPr/>
            </p:nvSpPr>
            <p:spPr bwMode="auto">
              <a:xfrm flipH="1">
                <a:off x="4017" y="201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0" name="Oval 68"/>
              <p:cNvSpPr>
                <a:spLocks noChangeArrowheads="1"/>
              </p:cNvSpPr>
              <p:nvPr/>
            </p:nvSpPr>
            <p:spPr bwMode="auto">
              <a:xfrm flipH="1">
                <a:off x="4647" y="209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1" name="Oval 69"/>
              <p:cNvSpPr>
                <a:spLocks noChangeArrowheads="1"/>
              </p:cNvSpPr>
              <p:nvPr/>
            </p:nvSpPr>
            <p:spPr bwMode="auto">
              <a:xfrm flipH="1">
                <a:off x="4793" y="191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2" name="Oval 70"/>
              <p:cNvSpPr>
                <a:spLocks noChangeArrowheads="1"/>
              </p:cNvSpPr>
              <p:nvPr/>
            </p:nvSpPr>
            <p:spPr bwMode="auto">
              <a:xfrm flipH="1">
                <a:off x="4550" y="2051"/>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3" name="Oval 71"/>
              <p:cNvSpPr>
                <a:spLocks noChangeArrowheads="1"/>
              </p:cNvSpPr>
              <p:nvPr/>
            </p:nvSpPr>
            <p:spPr bwMode="auto">
              <a:xfrm flipH="1">
                <a:off x="4696" y="1662"/>
                <a:ext cx="97" cy="97"/>
              </a:xfrm>
              <a:prstGeom prst="ellipse">
                <a:avLst/>
              </a:prstGeom>
              <a:solidFill>
                <a:srgbClr val="FF3300"/>
              </a:solidFill>
              <a:ln w="9525">
                <a:solidFill>
                  <a:schemeClr val="bg1"/>
                </a:solidFill>
                <a:round/>
                <a:headEnd/>
                <a:tailEnd/>
              </a:ln>
            </p:spPr>
            <p:txBody>
              <a:bodyPr wrap="none" anchor="ctr"/>
              <a:lstStyle/>
              <a:p>
                <a:endParaRPr lang="en-US"/>
              </a:p>
            </p:txBody>
          </p:sp>
        </p:grpSp>
        <p:sp>
          <p:nvSpPr>
            <p:cNvPr id="7410" name="AutoShape 72"/>
            <p:cNvSpPr>
              <a:spLocks noChangeArrowheads="1"/>
            </p:cNvSpPr>
            <p:nvPr/>
          </p:nvSpPr>
          <p:spPr bwMode="auto">
            <a:xfrm>
              <a:off x="3411" y="1635"/>
              <a:ext cx="629" cy="311"/>
            </a:xfrm>
            <a:prstGeom prst="rightArrow">
              <a:avLst>
                <a:gd name="adj1" fmla="val 50000"/>
                <a:gd name="adj2" fmla="val 50563"/>
              </a:avLst>
            </a:prstGeom>
            <a:gradFill rotWithShape="1">
              <a:gsLst>
                <a:gs pos="0">
                  <a:srgbClr val="FF9933"/>
                </a:gs>
                <a:gs pos="100000">
                  <a:srgbClr val="FF3300"/>
                </a:gs>
              </a:gsLst>
              <a:lin ang="0" scaled="1"/>
            </a:gradFill>
            <a:ln w="9525">
              <a:noFill/>
              <a:miter lim="800000"/>
              <a:headEnd/>
              <a:tailEnd/>
            </a:ln>
          </p:spPr>
          <p:txBody>
            <a:bodyPr wrap="none" anchor="ctr"/>
            <a:lstStyle/>
            <a:p>
              <a:endParaRPr lang="en-US"/>
            </a:p>
          </p:txBody>
        </p:sp>
        <p:sp>
          <p:nvSpPr>
            <p:cNvPr id="7411" name="Text Box 73"/>
            <p:cNvSpPr txBox="1">
              <a:spLocks noChangeArrowheads="1"/>
            </p:cNvSpPr>
            <p:nvPr/>
          </p:nvSpPr>
          <p:spPr bwMode="auto">
            <a:xfrm>
              <a:off x="3186" y="1207"/>
              <a:ext cx="977" cy="442"/>
            </a:xfrm>
            <a:prstGeom prst="rect">
              <a:avLst/>
            </a:prstGeom>
            <a:noFill/>
            <a:ln w="9525">
              <a:noFill/>
              <a:miter lim="800000"/>
              <a:headEnd/>
              <a:tailEnd/>
            </a:ln>
          </p:spPr>
          <p:txBody>
            <a:bodyPr wrap="none">
              <a:spAutoFit/>
            </a:bodyPr>
            <a:lstStyle/>
            <a:p>
              <a:r>
                <a:rPr lang="en-US" sz="2000">
                  <a:solidFill>
                    <a:schemeClr val="bg1"/>
                  </a:solidFill>
                </a:rPr>
                <a:t>data</a:t>
              </a:r>
            </a:p>
            <a:p>
              <a:r>
                <a:rPr lang="en-US" sz="2000">
                  <a:solidFill>
                    <a:schemeClr val="bg1"/>
                  </a:solidFill>
                </a:rPr>
                <a:t>organization</a:t>
              </a:r>
            </a:p>
          </p:txBody>
        </p:sp>
      </p:grpSp>
      <p:grpSp>
        <p:nvGrpSpPr>
          <p:cNvPr id="5" name="Group 74"/>
          <p:cNvGrpSpPr>
            <a:grpSpLocks/>
          </p:cNvGrpSpPr>
          <p:nvPr/>
        </p:nvGrpSpPr>
        <p:grpSpPr bwMode="auto">
          <a:xfrm>
            <a:off x="6992938" y="3044825"/>
            <a:ext cx="2149475" cy="1670050"/>
            <a:chOff x="4405" y="1918"/>
            <a:chExt cx="1354" cy="1052"/>
          </a:xfrm>
        </p:grpSpPr>
        <p:grpSp>
          <p:nvGrpSpPr>
            <p:cNvPr id="6" name="Group 75"/>
            <p:cNvGrpSpPr>
              <a:grpSpLocks/>
            </p:cNvGrpSpPr>
            <p:nvPr/>
          </p:nvGrpSpPr>
          <p:grpSpPr bwMode="auto">
            <a:xfrm>
              <a:off x="4405" y="2498"/>
              <a:ext cx="746" cy="472"/>
              <a:chOff x="4136" y="2679"/>
              <a:chExt cx="1191" cy="943"/>
            </a:xfrm>
          </p:grpSpPr>
          <p:sp>
            <p:nvSpPr>
              <p:cNvPr id="7395" name="AutoShape 76"/>
              <p:cNvSpPr>
                <a:spLocks noChangeArrowheads="1"/>
              </p:cNvSpPr>
              <p:nvPr/>
            </p:nvSpPr>
            <p:spPr bwMode="auto">
              <a:xfrm>
                <a:off x="4226" y="2955"/>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6" name="AutoShape 77"/>
              <p:cNvSpPr>
                <a:spLocks noChangeArrowheads="1"/>
              </p:cNvSpPr>
              <p:nvPr/>
            </p:nvSpPr>
            <p:spPr bwMode="auto">
              <a:xfrm>
                <a:off x="4307" y="3456"/>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7" name="AutoShape 78"/>
              <p:cNvSpPr>
                <a:spLocks noChangeArrowheads="1"/>
              </p:cNvSpPr>
              <p:nvPr/>
            </p:nvSpPr>
            <p:spPr bwMode="auto">
              <a:xfrm>
                <a:off x="4436" y="3201"/>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8" name="AutoShape 79"/>
              <p:cNvSpPr>
                <a:spLocks noChangeArrowheads="1"/>
              </p:cNvSpPr>
              <p:nvPr/>
            </p:nvSpPr>
            <p:spPr bwMode="auto">
              <a:xfrm>
                <a:off x="4711" y="3456"/>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9" name="AutoShape 80"/>
              <p:cNvSpPr>
                <a:spLocks noChangeArrowheads="1"/>
              </p:cNvSpPr>
              <p:nvPr/>
            </p:nvSpPr>
            <p:spPr bwMode="auto">
              <a:xfrm>
                <a:off x="4889" y="3201"/>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400" name="AutoShape 81"/>
              <p:cNvSpPr>
                <a:spLocks noChangeArrowheads="1"/>
              </p:cNvSpPr>
              <p:nvPr/>
            </p:nvSpPr>
            <p:spPr bwMode="auto">
              <a:xfrm>
                <a:off x="4645" y="3021"/>
                <a:ext cx="162" cy="96"/>
              </a:xfrm>
              <a:prstGeom prst="roundRect">
                <a:avLst>
                  <a:gd name="adj" fmla="val 50000"/>
                </a:avLst>
              </a:prstGeom>
              <a:solidFill>
                <a:schemeClr val="hlink"/>
              </a:solidFill>
              <a:ln w="9525">
                <a:noFill/>
                <a:round/>
                <a:headEnd/>
                <a:tailEnd/>
              </a:ln>
            </p:spPr>
            <p:txBody>
              <a:bodyPr wrap="none" anchor="ctr"/>
              <a:lstStyle/>
              <a:p>
                <a:endParaRPr lang="en-US"/>
              </a:p>
            </p:txBody>
          </p:sp>
          <p:cxnSp>
            <p:nvCxnSpPr>
              <p:cNvPr id="7401" name="AutoShape 82"/>
              <p:cNvCxnSpPr>
                <a:cxnSpLocks noChangeShapeType="1"/>
                <a:stCxn id="7395" idx="2"/>
                <a:endCxn id="7397" idx="0"/>
              </p:cNvCxnSpPr>
              <p:nvPr/>
            </p:nvCxnSpPr>
            <p:spPr bwMode="auto">
              <a:xfrm>
                <a:off x="4307" y="3051"/>
                <a:ext cx="210" cy="150"/>
              </a:xfrm>
              <a:prstGeom prst="straightConnector1">
                <a:avLst/>
              </a:prstGeom>
              <a:noFill/>
              <a:ln w="9525">
                <a:solidFill>
                  <a:schemeClr val="bg1"/>
                </a:solidFill>
                <a:round/>
                <a:headEnd/>
                <a:tailEnd/>
              </a:ln>
            </p:spPr>
          </p:cxnSp>
          <p:cxnSp>
            <p:nvCxnSpPr>
              <p:cNvPr id="7402" name="AutoShape 83"/>
              <p:cNvCxnSpPr>
                <a:cxnSpLocks noChangeShapeType="1"/>
                <a:stCxn id="7400" idx="2"/>
                <a:endCxn id="7397" idx="0"/>
              </p:cNvCxnSpPr>
              <p:nvPr/>
            </p:nvCxnSpPr>
            <p:spPr bwMode="auto">
              <a:xfrm flipH="1">
                <a:off x="4517" y="3117"/>
                <a:ext cx="209" cy="84"/>
              </a:xfrm>
              <a:prstGeom prst="straightConnector1">
                <a:avLst/>
              </a:prstGeom>
              <a:noFill/>
              <a:ln w="9525">
                <a:solidFill>
                  <a:schemeClr val="bg1"/>
                </a:solidFill>
                <a:round/>
                <a:headEnd/>
                <a:tailEnd/>
              </a:ln>
            </p:spPr>
          </p:cxnSp>
          <p:cxnSp>
            <p:nvCxnSpPr>
              <p:cNvPr id="7403" name="AutoShape 84"/>
              <p:cNvCxnSpPr>
                <a:cxnSpLocks noChangeShapeType="1"/>
                <a:stCxn id="7398" idx="0"/>
                <a:endCxn id="7397" idx="2"/>
              </p:cNvCxnSpPr>
              <p:nvPr/>
            </p:nvCxnSpPr>
            <p:spPr bwMode="auto">
              <a:xfrm flipH="1" flipV="1">
                <a:off x="4517" y="3297"/>
                <a:ext cx="275" cy="159"/>
              </a:xfrm>
              <a:prstGeom prst="straightConnector1">
                <a:avLst/>
              </a:prstGeom>
              <a:noFill/>
              <a:ln w="9525">
                <a:solidFill>
                  <a:schemeClr val="bg1"/>
                </a:solidFill>
                <a:round/>
                <a:headEnd/>
                <a:tailEnd/>
              </a:ln>
            </p:spPr>
          </p:cxnSp>
          <p:cxnSp>
            <p:nvCxnSpPr>
              <p:cNvPr id="7404" name="AutoShape 85"/>
              <p:cNvCxnSpPr>
                <a:cxnSpLocks noChangeShapeType="1"/>
                <a:stCxn id="7396" idx="0"/>
                <a:endCxn id="7395" idx="2"/>
              </p:cNvCxnSpPr>
              <p:nvPr/>
            </p:nvCxnSpPr>
            <p:spPr bwMode="auto">
              <a:xfrm flipH="1" flipV="1">
                <a:off x="4307" y="3051"/>
                <a:ext cx="81" cy="405"/>
              </a:xfrm>
              <a:prstGeom prst="straightConnector1">
                <a:avLst/>
              </a:prstGeom>
              <a:noFill/>
              <a:ln w="9525">
                <a:solidFill>
                  <a:schemeClr val="bg1"/>
                </a:solidFill>
                <a:round/>
                <a:headEnd/>
                <a:tailEnd/>
              </a:ln>
            </p:spPr>
          </p:cxnSp>
          <p:cxnSp>
            <p:nvCxnSpPr>
              <p:cNvPr id="7405" name="AutoShape 86"/>
              <p:cNvCxnSpPr>
                <a:cxnSpLocks noChangeShapeType="1"/>
                <a:stCxn id="7398" idx="0"/>
                <a:endCxn id="7400" idx="2"/>
              </p:cNvCxnSpPr>
              <p:nvPr/>
            </p:nvCxnSpPr>
            <p:spPr bwMode="auto">
              <a:xfrm flipH="1" flipV="1">
                <a:off x="4726" y="3117"/>
                <a:ext cx="66" cy="339"/>
              </a:xfrm>
              <a:prstGeom prst="straightConnector1">
                <a:avLst/>
              </a:prstGeom>
              <a:noFill/>
              <a:ln w="9525">
                <a:solidFill>
                  <a:schemeClr val="bg1"/>
                </a:solidFill>
                <a:round/>
                <a:headEnd/>
                <a:tailEnd/>
              </a:ln>
            </p:spPr>
          </p:cxnSp>
          <p:cxnSp>
            <p:nvCxnSpPr>
              <p:cNvPr id="7406" name="AutoShape 87"/>
              <p:cNvCxnSpPr>
                <a:cxnSpLocks noChangeShapeType="1"/>
                <a:stCxn id="7399" idx="0"/>
                <a:endCxn id="7400" idx="3"/>
              </p:cNvCxnSpPr>
              <p:nvPr/>
            </p:nvCxnSpPr>
            <p:spPr bwMode="auto">
              <a:xfrm flipH="1" flipV="1">
                <a:off x="4807" y="3069"/>
                <a:ext cx="163" cy="132"/>
              </a:xfrm>
              <a:prstGeom prst="straightConnector1">
                <a:avLst/>
              </a:prstGeom>
              <a:noFill/>
              <a:ln w="9525">
                <a:solidFill>
                  <a:schemeClr val="bg1"/>
                </a:solidFill>
                <a:round/>
                <a:headEnd/>
                <a:tailEnd/>
              </a:ln>
            </p:spPr>
          </p:cxnSp>
          <p:sp>
            <p:nvSpPr>
              <p:cNvPr id="7407" name="AutoShape 88"/>
              <p:cNvSpPr>
                <a:spLocks noChangeArrowheads="1"/>
              </p:cNvSpPr>
              <p:nvPr/>
            </p:nvSpPr>
            <p:spPr bwMode="auto">
              <a:xfrm>
                <a:off x="4136" y="2679"/>
                <a:ext cx="1191" cy="943"/>
              </a:xfrm>
              <a:prstGeom prst="cube">
                <a:avLst>
                  <a:gd name="adj" fmla="val 25000"/>
                </a:avLst>
              </a:prstGeom>
              <a:noFill/>
              <a:ln w="9525">
                <a:solidFill>
                  <a:schemeClr val="bg1"/>
                </a:solidFill>
                <a:miter lim="800000"/>
                <a:headEnd/>
                <a:tailEnd/>
              </a:ln>
            </p:spPr>
            <p:txBody>
              <a:bodyPr wrap="none" anchor="ctr"/>
              <a:lstStyle/>
              <a:p>
                <a:endParaRPr lang="en-US"/>
              </a:p>
            </p:txBody>
          </p:sp>
        </p:grpSp>
        <p:sp>
          <p:nvSpPr>
            <p:cNvPr id="7393" name="AutoShape 89"/>
            <p:cNvSpPr>
              <a:spLocks noChangeArrowheads="1"/>
            </p:cNvSpPr>
            <p:nvPr/>
          </p:nvSpPr>
          <p:spPr bwMode="auto">
            <a:xfrm rot="5400000">
              <a:off x="4499" y="2087"/>
              <a:ext cx="455" cy="311"/>
            </a:xfrm>
            <a:prstGeom prst="rightArrow">
              <a:avLst>
                <a:gd name="adj1" fmla="val 50000"/>
                <a:gd name="adj2" fmla="val 36576"/>
              </a:avLst>
            </a:prstGeom>
            <a:gradFill rotWithShape="1">
              <a:gsLst>
                <a:gs pos="0">
                  <a:srgbClr val="FF3300"/>
                </a:gs>
                <a:gs pos="100000">
                  <a:schemeClr val="hlink"/>
                </a:gs>
              </a:gsLst>
              <a:lin ang="0" scaled="1"/>
            </a:gradFill>
            <a:ln w="9525">
              <a:noFill/>
              <a:miter lim="800000"/>
              <a:headEnd/>
              <a:tailEnd/>
            </a:ln>
          </p:spPr>
          <p:txBody>
            <a:bodyPr wrap="none" anchor="ctr"/>
            <a:lstStyle/>
            <a:p>
              <a:endParaRPr lang="en-US"/>
            </a:p>
          </p:txBody>
        </p:sp>
        <p:sp>
          <p:nvSpPr>
            <p:cNvPr id="7394" name="Text Box 90"/>
            <p:cNvSpPr txBox="1">
              <a:spLocks noChangeArrowheads="1"/>
            </p:cNvSpPr>
            <p:nvPr/>
          </p:nvSpPr>
          <p:spPr bwMode="auto">
            <a:xfrm>
              <a:off x="4770" y="1918"/>
              <a:ext cx="989" cy="442"/>
            </a:xfrm>
            <a:prstGeom prst="rect">
              <a:avLst/>
            </a:prstGeom>
            <a:noFill/>
            <a:ln w="9525">
              <a:noFill/>
              <a:miter lim="800000"/>
              <a:headEnd/>
              <a:tailEnd/>
            </a:ln>
          </p:spPr>
          <p:txBody>
            <a:bodyPr>
              <a:spAutoFit/>
            </a:bodyPr>
            <a:lstStyle/>
            <a:p>
              <a:r>
                <a:rPr lang="en-US" sz="2000">
                  <a:solidFill>
                    <a:schemeClr val="bg1"/>
                  </a:solidFill>
                </a:rPr>
                <a:t>model development</a:t>
              </a:r>
            </a:p>
          </p:txBody>
        </p:sp>
      </p:grpSp>
      <p:grpSp>
        <p:nvGrpSpPr>
          <p:cNvPr id="7" name="Group 91"/>
          <p:cNvGrpSpPr>
            <a:grpSpLocks/>
          </p:cNvGrpSpPr>
          <p:nvPr/>
        </p:nvGrpSpPr>
        <p:grpSpPr bwMode="auto">
          <a:xfrm>
            <a:off x="6661150" y="4738688"/>
            <a:ext cx="2482850" cy="2098675"/>
            <a:chOff x="4196" y="2985"/>
            <a:chExt cx="1564" cy="1322"/>
          </a:xfrm>
        </p:grpSpPr>
        <p:grpSp>
          <p:nvGrpSpPr>
            <p:cNvPr id="8" name="Group 92"/>
            <p:cNvGrpSpPr>
              <a:grpSpLocks/>
            </p:cNvGrpSpPr>
            <p:nvPr/>
          </p:nvGrpSpPr>
          <p:grpSpPr bwMode="auto">
            <a:xfrm>
              <a:off x="4739" y="3600"/>
              <a:ext cx="464" cy="406"/>
              <a:chOff x="2745" y="3092"/>
              <a:chExt cx="464" cy="406"/>
            </a:xfrm>
          </p:grpSpPr>
          <p:sp>
            <p:nvSpPr>
              <p:cNvPr id="7367" name="AutoShape 93"/>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68" name="AutoShape 94"/>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69" name="AutoShape 95"/>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0" name="AutoShape 96"/>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1" name="AutoShape 97"/>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2" name="AutoShape 98"/>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3" name="AutoShape 99"/>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74" name="AutoShape 100"/>
              <p:cNvCxnSpPr>
                <a:cxnSpLocks noChangeShapeType="1"/>
                <a:stCxn id="7368" idx="2"/>
                <a:endCxn id="7370" idx="0"/>
              </p:cNvCxnSpPr>
              <p:nvPr/>
            </p:nvCxnSpPr>
            <p:spPr bwMode="auto">
              <a:xfrm>
                <a:off x="2838" y="3214"/>
                <a:ext cx="75" cy="23"/>
              </a:xfrm>
              <a:prstGeom prst="straightConnector1">
                <a:avLst/>
              </a:prstGeom>
              <a:noFill/>
              <a:ln w="9525">
                <a:solidFill>
                  <a:schemeClr val="bg1"/>
                </a:solidFill>
                <a:round/>
                <a:headEnd/>
                <a:tailEnd/>
              </a:ln>
            </p:spPr>
          </p:cxnSp>
          <p:cxnSp>
            <p:nvCxnSpPr>
              <p:cNvPr id="7375" name="AutoShape 101"/>
              <p:cNvCxnSpPr>
                <a:cxnSpLocks noChangeShapeType="1"/>
                <a:stCxn id="7373" idx="2"/>
                <a:endCxn id="737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76" name="AutoShape 102"/>
              <p:cNvCxnSpPr>
                <a:cxnSpLocks noChangeShapeType="1"/>
                <a:stCxn id="7371" idx="0"/>
                <a:endCxn id="737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77" name="AutoShape 103"/>
              <p:cNvCxnSpPr>
                <a:cxnSpLocks noChangeShapeType="1"/>
                <a:stCxn id="7369" idx="0"/>
                <a:endCxn id="736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78" name="AutoShape 104"/>
              <p:cNvCxnSpPr>
                <a:cxnSpLocks noChangeShapeType="1"/>
                <a:stCxn id="7371" idx="0"/>
                <a:endCxn id="737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79" name="AutoShape 105"/>
              <p:cNvCxnSpPr>
                <a:cxnSpLocks noChangeShapeType="1"/>
                <a:stCxn id="7372" idx="0"/>
                <a:endCxn id="7373" idx="3"/>
              </p:cNvCxnSpPr>
              <p:nvPr/>
            </p:nvCxnSpPr>
            <p:spPr bwMode="auto">
              <a:xfrm flipV="1">
                <a:off x="3058" y="3180"/>
                <a:ext cx="0" cy="115"/>
              </a:xfrm>
              <a:prstGeom prst="straightConnector1">
                <a:avLst/>
              </a:prstGeom>
              <a:noFill/>
              <a:ln w="9525">
                <a:solidFill>
                  <a:schemeClr val="bg1"/>
                </a:solidFill>
                <a:round/>
                <a:headEnd/>
                <a:tailEnd/>
              </a:ln>
            </p:spPr>
          </p:cxnSp>
          <p:sp>
            <p:nvSpPr>
              <p:cNvPr id="7380" name="AutoShape 106"/>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1" name="AutoShape 107"/>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2" name="AutoShape 108"/>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3" name="AutoShape 109"/>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4" name="AutoShape 110"/>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5" name="AutoShape 111"/>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86" name="AutoShape 112"/>
              <p:cNvCxnSpPr>
                <a:cxnSpLocks noChangeShapeType="1"/>
                <a:stCxn id="7380" idx="2"/>
                <a:endCxn id="738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87" name="AutoShape 113"/>
              <p:cNvCxnSpPr>
                <a:cxnSpLocks noChangeShapeType="1"/>
                <a:stCxn id="7385" idx="2"/>
                <a:endCxn id="738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88" name="AutoShape 114"/>
              <p:cNvCxnSpPr>
                <a:cxnSpLocks noChangeShapeType="1"/>
                <a:stCxn id="7383" idx="0"/>
                <a:endCxn id="738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89" name="AutoShape 115"/>
              <p:cNvCxnSpPr>
                <a:cxnSpLocks noChangeShapeType="1"/>
                <a:stCxn id="7381" idx="0"/>
                <a:endCxn id="738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90" name="AutoShape 116"/>
              <p:cNvCxnSpPr>
                <a:cxnSpLocks noChangeShapeType="1"/>
                <a:stCxn id="7383" idx="0"/>
                <a:endCxn id="738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91" name="AutoShape 117"/>
              <p:cNvCxnSpPr>
                <a:cxnSpLocks noChangeShapeType="1"/>
                <a:stCxn id="7384" idx="0"/>
                <a:endCxn id="738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9" name="Group 118"/>
            <p:cNvGrpSpPr>
              <a:grpSpLocks/>
            </p:cNvGrpSpPr>
            <p:nvPr/>
          </p:nvGrpSpPr>
          <p:grpSpPr bwMode="auto">
            <a:xfrm>
              <a:off x="4410" y="3522"/>
              <a:ext cx="464" cy="406"/>
              <a:chOff x="2745" y="3092"/>
              <a:chExt cx="464" cy="406"/>
            </a:xfrm>
          </p:grpSpPr>
          <p:sp>
            <p:nvSpPr>
              <p:cNvPr id="7342" name="AutoShape 119"/>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43" name="AutoShape 120"/>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4" name="AutoShape 121"/>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5" name="AutoShape 122"/>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6" name="AutoShape 123"/>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7" name="AutoShape 124"/>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8" name="AutoShape 125"/>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49" name="AutoShape 126"/>
              <p:cNvCxnSpPr>
                <a:cxnSpLocks noChangeShapeType="1"/>
                <a:stCxn id="7343" idx="2"/>
                <a:endCxn id="7345" idx="0"/>
              </p:cNvCxnSpPr>
              <p:nvPr/>
            </p:nvCxnSpPr>
            <p:spPr bwMode="auto">
              <a:xfrm>
                <a:off x="2838" y="3214"/>
                <a:ext cx="75" cy="23"/>
              </a:xfrm>
              <a:prstGeom prst="straightConnector1">
                <a:avLst/>
              </a:prstGeom>
              <a:noFill/>
              <a:ln w="9525">
                <a:solidFill>
                  <a:schemeClr val="bg1"/>
                </a:solidFill>
                <a:round/>
                <a:headEnd/>
                <a:tailEnd/>
              </a:ln>
            </p:spPr>
          </p:cxnSp>
          <p:cxnSp>
            <p:nvCxnSpPr>
              <p:cNvPr id="7350" name="AutoShape 127"/>
              <p:cNvCxnSpPr>
                <a:cxnSpLocks noChangeShapeType="1"/>
                <a:stCxn id="7348" idx="2"/>
                <a:endCxn id="734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51" name="AutoShape 128"/>
              <p:cNvCxnSpPr>
                <a:cxnSpLocks noChangeShapeType="1"/>
                <a:stCxn id="7346" idx="0"/>
                <a:endCxn id="734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52" name="AutoShape 129"/>
              <p:cNvCxnSpPr>
                <a:cxnSpLocks noChangeShapeType="1"/>
                <a:stCxn id="7344" idx="0"/>
                <a:endCxn id="734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53" name="AutoShape 130"/>
              <p:cNvCxnSpPr>
                <a:cxnSpLocks noChangeShapeType="1"/>
                <a:stCxn id="7346" idx="0"/>
                <a:endCxn id="734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54" name="AutoShape 131"/>
              <p:cNvCxnSpPr>
                <a:cxnSpLocks noChangeShapeType="1"/>
                <a:stCxn id="7347" idx="0"/>
                <a:endCxn id="7348" idx="3"/>
              </p:cNvCxnSpPr>
              <p:nvPr/>
            </p:nvCxnSpPr>
            <p:spPr bwMode="auto">
              <a:xfrm flipV="1">
                <a:off x="3058" y="3180"/>
                <a:ext cx="0" cy="115"/>
              </a:xfrm>
              <a:prstGeom prst="straightConnector1">
                <a:avLst/>
              </a:prstGeom>
              <a:noFill/>
              <a:ln w="9525">
                <a:solidFill>
                  <a:schemeClr val="bg1"/>
                </a:solidFill>
                <a:round/>
                <a:headEnd/>
                <a:tailEnd/>
              </a:ln>
            </p:spPr>
          </p:cxnSp>
          <p:sp>
            <p:nvSpPr>
              <p:cNvPr id="7355" name="AutoShape 132"/>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6" name="AutoShape 133"/>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7" name="AutoShape 134"/>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8" name="AutoShape 135"/>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9" name="AutoShape 136"/>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60" name="AutoShape 137"/>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61" name="AutoShape 138"/>
              <p:cNvCxnSpPr>
                <a:cxnSpLocks noChangeShapeType="1"/>
                <a:stCxn id="7355" idx="2"/>
                <a:endCxn id="735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62" name="AutoShape 139"/>
              <p:cNvCxnSpPr>
                <a:cxnSpLocks noChangeShapeType="1"/>
                <a:stCxn id="7360" idx="2"/>
                <a:endCxn id="735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63" name="AutoShape 140"/>
              <p:cNvCxnSpPr>
                <a:cxnSpLocks noChangeShapeType="1"/>
                <a:stCxn id="7358" idx="0"/>
                <a:endCxn id="735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64" name="AutoShape 141"/>
              <p:cNvCxnSpPr>
                <a:cxnSpLocks noChangeShapeType="1"/>
                <a:stCxn id="7356" idx="0"/>
                <a:endCxn id="735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65" name="AutoShape 142"/>
              <p:cNvCxnSpPr>
                <a:cxnSpLocks noChangeShapeType="1"/>
                <a:stCxn id="7358" idx="0"/>
                <a:endCxn id="736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66" name="AutoShape 143"/>
              <p:cNvCxnSpPr>
                <a:cxnSpLocks noChangeShapeType="1"/>
                <a:stCxn id="7359" idx="0"/>
                <a:endCxn id="736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0" name="Group 144"/>
            <p:cNvGrpSpPr>
              <a:grpSpLocks/>
            </p:cNvGrpSpPr>
            <p:nvPr/>
          </p:nvGrpSpPr>
          <p:grpSpPr bwMode="auto">
            <a:xfrm>
              <a:off x="4507" y="3619"/>
              <a:ext cx="464" cy="387"/>
              <a:chOff x="2745" y="3092"/>
              <a:chExt cx="464" cy="406"/>
            </a:xfrm>
          </p:grpSpPr>
          <p:sp>
            <p:nvSpPr>
              <p:cNvPr id="7317" name="AutoShape 145"/>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18" name="AutoShape 146"/>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19" name="AutoShape 147"/>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0" name="AutoShape 148"/>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1" name="AutoShape 149"/>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2" name="AutoShape 150"/>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3" name="AutoShape 151"/>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24" name="AutoShape 152"/>
              <p:cNvCxnSpPr>
                <a:cxnSpLocks noChangeShapeType="1"/>
                <a:stCxn id="7318" idx="2"/>
                <a:endCxn id="7320" idx="0"/>
              </p:cNvCxnSpPr>
              <p:nvPr/>
            </p:nvCxnSpPr>
            <p:spPr bwMode="auto">
              <a:xfrm>
                <a:off x="2838" y="3214"/>
                <a:ext cx="75" cy="23"/>
              </a:xfrm>
              <a:prstGeom prst="straightConnector1">
                <a:avLst/>
              </a:prstGeom>
              <a:noFill/>
              <a:ln w="9525">
                <a:solidFill>
                  <a:schemeClr val="bg1"/>
                </a:solidFill>
                <a:round/>
                <a:headEnd/>
                <a:tailEnd/>
              </a:ln>
            </p:spPr>
          </p:cxnSp>
          <p:cxnSp>
            <p:nvCxnSpPr>
              <p:cNvPr id="7325" name="AutoShape 153"/>
              <p:cNvCxnSpPr>
                <a:cxnSpLocks noChangeShapeType="1"/>
                <a:stCxn id="7323" idx="2"/>
                <a:endCxn id="732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26" name="AutoShape 154"/>
              <p:cNvCxnSpPr>
                <a:cxnSpLocks noChangeShapeType="1"/>
                <a:stCxn id="7321" idx="0"/>
                <a:endCxn id="732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27" name="AutoShape 155"/>
              <p:cNvCxnSpPr>
                <a:cxnSpLocks noChangeShapeType="1"/>
                <a:stCxn id="7319" idx="0"/>
                <a:endCxn id="731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28" name="AutoShape 156"/>
              <p:cNvCxnSpPr>
                <a:cxnSpLocks noChangeShapeType="1"/>
                <a:stCxn id="7321" idx="0"/>
                <a:endCxn id="732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29" name="AutoShape 157"/>
              <p:cNvCxnSpPr>
                <a:cxnSpLocks noChangeShapeType="1"/>
                <a:stCxn id="7322" idx="0"/>
                <a:endCxn id="7323" idx="3"/>
              </p:cNvCxnSpPr>
              <p:nvPr/>
            </p:nvCxnSpPr>
            <p:spPr bwMode="auto">
              <a:xfrm flipV="1">
                <a:off x="3058" y="3180"/>
                <a:ext cx="0" cy="115"/>
              </a:xfrm>
              <a:prstGeom prst="straightConnector1">
                <a:avLst/>
              </a:prstGeom>
              <a:noFill/>
              <a:ln w="9525">
                <a:solidFill>
                  <a:schemeClr val="bg1"/>
                </a:solidFill>
                <a:round/>
                <a:headEnd/>
                <a:tailEnd/>
              </a:ln>
            </p:spPr>
          </p:cxnSp>
          <p:sp>
            <p:nvSpPr>
              <p:cNvPr id="7330" name="AutoShape 158"/>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1" name="AutoShape 159"/>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2" name="AutoShape 160"/>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3" name="AutoShape 161"/>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4" name="AutoShape 162"/>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5" name="AutoShape 163"/>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36" name="AutoShape 164"/>
              <p:cNvCxnSpPr>
                <a:cxnSpLocks noChangeShapeType="1"/>
                <a:stCxn id="7330" idx="2"/>
                <a:endCxn id="733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37" name="AutoShape 165"/>
              <p:cNvCxnSpPr>
                <a:cxnSpLocks noChangeShapeType="1"/>
                <a:stCxn id="7335" idx="2"/>
                <a:endCxn id="733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38" name="AutoShape 166"/>
              <p:cNvCxnSpPr>
                <a:cxnSpLocks noChangeShapeType="1"/>
                <a:stCxn id="7333" idx="0"/>
                <a:endCxn id="733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39" name="AutoShape 167"/>
              <p:cNvCxnSpPr>
                <a:cxnSpLocks noChangeShapeType="1"/>
                <a:stCxn id="7331" idx="0"/>
                <a:endCxn id="733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40" name="AutoShape 168"/>
              <p:cNvCxnSpPr>
                <a:cxnSpLocks noChangeShapeType="1"/>
                <a:stCxn id="7333" idx="0"/>
                <a:endCxn id="733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41" name="AutoShape 169"/>
              <p:cNvCxnSpPr>
                <a:cxnSpLocks noChangeShapeType="1"/>
                <a:stCxn id="7334" idx="0"/>
                <a:endCxn id="733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1" name="Group 170"/>
            <p:cNvGrpSpPr>
              <a:grpSpLocks/>
            </p:cNvGrpSpPr>
            <p:nvPr/>
          </p:nvGrpSpPr>
          <p:grpSpPr bwMode="auto">
            <a:xfrm>
              <a:off x="4196" y="3750"/>
              <a:ext cx="464" cy="406"/>
              <a:chOff x="2745" y="3092"/>
              <a:chExt cx="464" cy="406"/>
            </a:xfrm>
          </p:grpSpPr>
          <p:sp>
            <p:nvSpPr>
              <p:cNvPr id="7292" name="AutoShape 171"/>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93" name="AutoShape 172"/>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4" name="AutoShape 173"/>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5" name="AutoShape 174"/>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6" name="AutoShape 175"/>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7" name="AutoShape 176"/>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8" name="AutoShape 177"/>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99" name="AutoShape 178"/>
              <p:cNvCxnSpPr>
                <a:cxnSpLocks noChangeShapeType="1"/>
                <a:stCxn id="7293" idx="2"/>
                <a:endCxn id="7295" idx="0"/>
              </p:cNvCxnSpPr>
              <p:nvPr/>
            </p:nvCxnSpPr>
            <p:spPr bwMode="auto">
              <a:xfrm>
                <a:off x="2838" y="3214"/>
                <a:ext cx="75" cy="23"/>
              </a:xfrm>
              <a:prstGeom prst="straightConnector1">
                <a:avLst/>
              </a:prstGeom>
              <a:noFill/>
              <a:ln w="9525">
                <a:solidFill>
                  <a:schemeClr val="bg1"/>
                </a:solidFill>
                <a:round/>
                <a:headEnd/>
                <a:tailEnd/>
              </a:ln>
            </p:spPr>
          </p:cxnSp>
          <p:cxnSp>
            <p:nvCxnSpPr>
              <p:cNvPr id="7300" name="AutoShape 179"/>
              <p:cNvCxnSpPr>
                <a:cxnSpLocks noChangeShapeType="1"/>
                <a:stCxn id="7298" idx="2"/>
                <a:endCxn id="729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01" name="AutoShape 180"/>
              <p:cNvCxnSpPr>
                <a:cxnSpLocks noChangeShapeType="1"/>
                <a:stCxn id="7296" idx="0"/>
                <a:endCxn id="729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02" name="AutoShape 181"/>
              <p:cNvCxnSpPr>
                <a:cxnSpLocks noChangeShapeType="1"/>
                <a:stCxn id="7294" idx="0"/>
                <a:endCxn id="729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03" name="AutoShape 182"/>
              <p:cNvCxnSpPr>
                <a:cxnSpLocks noChangeShapeType="1"/>
                <a:stCxn id="7296" idx="0"/>
                <a:endCxn id="729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04" name="AutoShape 183"/>
              <p:cNvCxnSpPr>
                <a:cxnSpLocks noChangeShapeType="1"/>
                <a:stCxn id="7297" idx="0"/>
                <a:endCxn id="7298" idx="3"/>
              </p:cNvCxnSpPr>
              <p:nvPr/>
            </p:nvCxnSpPr>
            <p:spPr bwMode="auto">
              <a:xfrm flipV="1">
                <a:off x="3058" y="3180"/>
                <a:ext cx="0" cy="115"/>
              </a:xfrm>
              <a:prstGeom prst="straightConnector1">
                <a:avLst/>
              </a:prstGeom>
              <a:noFill/>
              <a:ln w="9525">
                <a:solidFill>
                  <a:schemeClr val="bg1"/>
                </a:solidFill>
                <a:round/>
                <a:headEnd/>
                <a:tailEnd/>
              </a:ln>
            </p:spPr>
          </p:cxnSp>
          <p:sp>
            <p:nvSpPr>
              <p:cNvPr id="7305" name="AutoShape 184"/>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6" name="AutoShape 185"/>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7" name="AutoShape 186"/>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8" name="AutoShape 187"/>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9" name="AutoShape 188"/>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10" name="AutoShape 189"/>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11" name="AutoShape 190"/>
              <p:cNvCxnSpPr>
                <a:cxnSpLocks noChangeShapeType="1"/>
                <a:stCxn id="7305" idx="2"/>
                <a:endCxn id="730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12" name="AutoShape 191"/>
              <p:cNvCxnSpPr>
                <a:cxnSpLocks noChangeShapeType="1"/>
                <a:stCxn id="7310" idx="2"/>
                <a:endCxn id="730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13" name="AutoShape 192"/>
              <p:cNvCxnSpPr>
                <a:cxnSpLocks noChangeShapeType="1"/>
                <a:stCxn id="7308" idx="0"/>
                <a:endCxn id="730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14" name="AutoShape 193"/>
              <p:cNvCxnSpPr>
                <a:cxnSpLocks noChangeShapeType="1"/>
                <a:stCxn id="7306" idx="0"/>
                <a:endCxn id="730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15" name="AutoShape 194"/>
              <p:cNvCxnSpPr>
                <a:cxnSpLocks noChangeShapeType="1"/>
                <a:stCxn id="7308" idx="0"/>
                <a:endCxn id="731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16" name="AutoShape 195"/>
              <p:cNvCxnSpPr>
                <a:cxnSpLocks noChangeShapeType="1"/>
                <a:stCxn id="7309" idx="0"/>
                <a:endCxn id="731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2" name="Group 196"/>
            <p:cNvGrpSpPr>
              <a:grpSpLocks/>
            </p:cNvGrpSpPr>
            <p:nvPr/>
          </p:nvGrpSpPr>
          <p:grpSpPr bwMode="auto">
            <a:xfrm>
              <a:off x="4464" y="3563"/>
              <a:ext cx="464" cy="406"/>
              <a:chOff x="2745" y="3092"/>
              <a:chExt cx="464" cy="406"/>
            </a:xfrm>
          </p:grpSpPr>
          <p:sp>
            <p:nvSpPr>
              <p:cNvPr id="7267" name="AutoShape 197"/>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68" name="AutoShape 198"/>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69" name="AutoShape 199"/>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0" name="AutoShape 200"/>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1" name="AutoShape 201"/>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2" name="AutoShape 202"/>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3" name="AutoShape 203"/>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74" name="AutoShape 204"/>
              <p:cNvCxnSpPr>
                <a:cxnSpLocks noChangeShapeType="1"/>
                <a:stCxn id="7268" idx="2"/>
                <a:endCxn id="7270" idx="0"/>
              </p:cNvCxnSpPr>
              <p:nvPr/>
            </p:nvCxnSpPr>
            <p:spPr bwMode="auto">
              <a:xfrm>
                <a:off x="2838" y="3214"/>
                <a:ext cx="75" cy="23"/>
              </a:xfrm>
              <a:prstGeom prst="straightConnector1">
                <a:avLst/>
              </a:prstGeom>
              <a:noFill/>
              <a:ln w="9525">
                <a:solidFill>
                  <a:schemeClr val="bg1"/>
                </a:solidFill>
                <a:round/>
                <a:headEnd/>
                <a:tailEnd/>
              </a:ln>
            </p:spPr>
          </p:cxnSp>
          <p:cxnSp>
            <p:nvCxnSpPr>
              <p:cNvPr id="7275" name="AutoShape 205"/>
              <p:cNvCxnSpPr>
                <a:cxnSpLocks noChangeShapeType="1"/>
                <a:stCxn id="7273" idx="2"/>
                <a:endCxn id="727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76" name="AutoShape 206"/>
              <p:cNvCxnSpPr>
                <a:cxnSpLocks noChangeShapeType="1"/>
                <a:stCxn id="7271" idx="0"/>
                <a:endCxn id="727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77" name="AutoShape 207"/>
              <p:cNvCxnSpPr>
                <a:cxnSpLocks noChangeShapeType="1"/>
                <a:stCxn id="7269" idx="0"/>
                <a:endCxn id="726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78" name="AutoShape 208"/>
              <p:cNvCxnSpPr>
                <a:cxnSpLocks noChangeShapeType="1"/>
                <a:stCxn id="7271" idx="0"/>
                <a:endCxn id="727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79" name="AutoShape 209"/>
              <p:cNvCxnSpPr>
                <a:cxnSpLocks noChangeShapeType="1"/>
                <a:stCxn id="7272" idx="0"/>
                <a:endCxn id="7273" idx="3"/>
              </p:cNvCxnSpPr>
              <p:nvPr/>
            </p:nvCxnSpPr>
            <p:spPr bwMode="auto">
              <a:xfrm flipV="1">
                <a:off x="3058" y="3180"/>
                <a:ext cx="0" cy="115"/>
              </a:xfrm>
              <a:prstGeom prst="straightConnector1">
                <a:avLst/>
              </a:prstGeom>
              <a:noFill/>
              <a:ln w="9525">
                <a:solidFill>
                  <a:schemeClr val="bg1"/>
                </a:solidFill>
                <a:round/>
                <a:headEnd/>
                <a:tailEnd/>
              </a:ln>
            </p:spPr>
          </p:cxnSp>
          <p:sp>
            <p:nvSpPr>
              <p:cNvPr id="7280" name="AutoShape 210"/>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1" name="AutoShape 211"/>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2" name="AutoShape 212"/>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3" name="AutoShape 213"/>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4" name="AutoShape 214"/>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5" name="AutoShape 215"/>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86" name="AutoShape 216"/>
              <p:cNvCxnSpPr>
                <a:cxnSpLocks noChangeShapeType="1"/>
                <a:stCxn id="7280" idx="2"/>
                <a:endCxn id="728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87" name="AutoShape 217"/>
              <p:cNvCxnSpPr>
                <a:cxnSpLocks noChangeShapeType="1"/>
                <a:stCxn id="7285" idx="2"/>
                <a:endCxn id="728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88" name="AutoShape 218"/>
              <p:cNvCxnSpPr>
                <a:cxnSpLocks noChangeShapeType="1"/>
                <a:stCxn id="7283" idx="0"/>
                <a:endCxn id="728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89" name="AutoShape 219"/>
              <p:cNvCxnSpPr>
                <a:cxnSpLocks noChangeShapeType="1"/>
                <a:stCxn id="7281" idx="0"/>
                <a:endCxn id="728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90" name="AutoShape 220"/>
              <p:cNvCxnSpPr>
                <a:cxnSpLocks noChangeShapeType="1"/>
                <a:stCxn id="7283" idx="0"/>
                <a:endCxn id="728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91" name="AutoShape 221"/>
              <p:cNvCxnSpPr>
                <a:cxnSpLocks noChangeShapeType="1"/>
                <a:stCxn id="7284" idx="0"/>
                <a:endCxn id="728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3" name="Group 222"/>
            <p:cNvGrpSpPr>
              <a:grpSpLocks/>
            </p:cNvGrpSpPr>
            <p:nvPr/>
          </p:nvGrpSpPr>
          <p:grpSpPr bwMode="auto">
            <a:xfrm>
              <a:off x="4761" y="3768"/>
              <a:ext cx="464" cy="406"/>
              <a:chOff x="2745" y="3092"/>
              <a:chExt cx="464" cy="406"/>
            </a:xfrm>
          </p:grpSpPr>
          <p:sp>
            <p:nvSpPr>
              <p:cNvPr id="7242" name="AutoShape 223"/>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43" name="AutoShape 224"/>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4" name="AutoShape 225"/>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5" name="AutoShape 226"/>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6" name="AutoShape 227"/>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7" name="AutoShape 228"/>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8" name="AutoShape 229"/>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49" name="AutoShape 230"/>
              <p:cNvCxnSpPr>
                <a:cxnSpLocks noChangeShapeType="1"/>
                <a:stCxn id="7243" idx="2"/>
                <a:endCxn id="7245" idx="0"/>
              </p:cNvCxnSpPr>
              <p:nvPr/>
            </p:nvCxnSpPr>
            <p:spPr bwMode="auto">
              <a:xfrm>
                <a:off x="2838" y="3214"/>
                <a:ext cx="75" cy="23"/>
              </a:xfrm>
              <a:prstGeom prst="straightConnector1">
                <a:avLst/>
              </a:prstGeom>
              <a:noFill/>
              <a:ln w="9525">
                <a:solidFill>
                  <a:schemeClr val="bg1"/>
                </a:solidFill>
                <a:round/>
                <a:headEnd/>
                <a:tailEnd/>
              </a:ln>
            </p:spPr>
          </p:cxnSp>
          <p:cxnSp>
            <p:nvCxnSpPr>
              <p:cNvPr id="7250" name="AutoShape 231"/>
              <p:cNvCxnSpPr>
                <a:cxnSpLocks noChangeShapeType="1"/>
                <a:stCxn id="7248" idx="2"/>
                <a:endCxn id="724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51" name="AutoShape 232"/>
              <p:cNvCxnSpPr>
                <a:cxnSpLocks noChangeShapeType="1"/>
                <a:stCxn id="7246" idx="0"/>
                <a:endCxn id="724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52" name="AutoShape 233"/>
              <p:cNvCxnSpPr>
                <a:cxnSpLocks noChangeShapeType="1"/>
                <a:stCxn id="7244" idx="0"/>
                <a:endCxn id="724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53" name="AutoShape 234"/>
              <p:cNvCxnSpPr>
                <a:cxnSpLocks noChangeShapeType="1"/>
                <a:stCxn id="7246" idx="0"/>
                <a:endCxn id="724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54" name="AutoShape 235"/>
              <p:cNvCxnSpPr>
                <a:cxnSpLocks noChangeShapeType="1"/>
                <a:stCxn id="7247" idx="0"/>
                <a:endCxn id="7248" idx="3"/>
              </p:cNvCxnSpPr>
              <p:nvPr/>
            </p:nvCxnSpPr>
            <p:spPr bwMode="auto">
              <a:xfrm flipV="1">
                <a:off x="3058" y="3180"/>
                <a:ext cx="0" cy="115"/>
              </a:xfrm>
              <a:prstGeom prst="straightConnector1">
                <a:avLst/>
              </a:prstGeom>
              <a:noFill/>
              <a:ln w="9525">
                <a:solidFill>
                  <a:schemeClr val="bg1"/>
                </a:solidFill>
                <a:round/>
                <a:headEnd/>
                <a:tailEnd/>
              </a:ln>
            </p:spPr>
          </p:cxnSp>
          <p:sp>
            <p:nvSpPr>
              <p:cNvPr id="7255" name="AutoShape 236"/>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6" name="AutoShape 237"/>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7" name="AutoShape 238"/>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8" name="AutoShape 239"/>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9" name="AutoShape 240"/>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60" name="AutoShape 241"/>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61" name="AutoShape 242"/>
              <p:cNvCxnSpPr>
                <a:cxnSpLocks noChangeShapeType="1"/>
                <a:stCxn id="7255" idx="2"/>
                <a:endCxn id="725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62" name="AutoShape 243"/>
              <p:cNvCxnSpPr>
                <a:cxnSpLocks noChangeShapeType="1"/>
                <a:stCxn id="7260" idx="2"/>
                <a:endCxn id="725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63" name="AutoShape 244"/>
              <p:cNvCxnSpPr>
                <a:cxnSpLocks noChangeShapeType="1"/>
                <a:stCxn id="7258" idx="0"/>
                <a:endCxn id="725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64" name="AutoShape 245"/>
              <p:cNvCxnSpPr>
                <a:cxnSpLocks noChangeShapeType="1"/>
                <a:stCxn id="7256" idx="0"/>
                <a:endCxn id="725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65" name="AutoShape 246"/>
              <p:cNvCxnSpPr>
                <a:cxnSpLocks noChangeShapeType="1"/>
                <a:stCxn id="7258" idx="0"/>
                <a:endCxn id="726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66" name="AutoShape 247"/>
              <p:cNvCxnSpPr>
                <a:cxnSpLocks noChangeShapeType="1"/>
                <a:stCxn id="7259" idx="0"/>
                <a:endCxn id="726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4" name="Group 248"/>
            <p:cNvGrpSpPr>
              <a:grpSpLocks/>
            </p:cNvGrpSpPr>
            <p:nvPr/>
          </p:nvGrpSpPr>
          <p:grpSpPr bwMode="auto">
            <a:xfrm>
              <a:off x="4475" y="3901"/>
              <a:ext cx="464" cy="406"/>
              <a:chOff x="2745" y="3092"/>
              <a:chExt cx="464" cy="406"/>
            </a:xfrm>
          </p:grpSpPr>
          <p:sp>
            <p:nvSpPr>
              <p:cNvPr id="7217" name="AutoShape 249"/>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18" name="AutoShape 250"/>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19" name="AutoShape 251"/>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0" name="AutoShape 252"/>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1" name="AutoShape 253"/>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2" name="AutoShape 254"/>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3" name="AutoShape 255"/>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24" name="AutoShape 256"/>
              <p:cNvCxnSpPr>
                <a:cxnSpLocks noChangeShapeType="1"/>
                <a:stCxn id="7218" idx="2"/>
                <a:endCxn id="7220" idx="0"/>
              </p:cNvCxnSpPr>
              <p:nvPr/>
            </p:nvCxnSpPr>
            <p:spPr bwMode="auto">
              <a:xfrm>
                <a:off x="2838" y="3214"/>
                <a:ext cx="75" cy="23"/>
              </a:xfrm>
              <a:prstGeom prst="straightConnector1">
                <a:avLst/>
              </a:prstGeom>
              <a:noFill/>
              <a:ln w="9525">
                <a:solidFill>
                  <a:schemeClr val="bg1"/>
                </a:solidFill>
                <a:round/>
                <a:headEnd/>
                <a:tailEnd/>
              </a:ln>
            </p:spPr>
          </p:cxnSp>
          <p:cxnSp>
            <p:nvCxnSpPr>
              <p:cNvPr id="7225" name="AutoShape 257"/>
              <p:cNvCxnSpPr>
                <a:cxnSpLocks noChangeShapeType="1"/>
                <a:stCxn id="7223" idx="2"/>
                <a:endCxn id="722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26" name="AutoShape 258"/>
              <p:cNvCxnSpPr>
                <a:cxnSpLocks noChangeShapeType="1"/>
                <a:stCxn id="7221" idx="0"/>
                <a:endCxn id="722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27" name="AutoShape 259"/>
              <p:cNvCxnSpPr>
                <a:cxnSpLocks noChangeShapeType="1"/>
                <a:stCxn id="7219" idx="0"/>
                <a:endCxn id="721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28" name="AutoShape 260"/>
              <p:cNvCxnSpPr>
                <a:cxnSpLocks noChangeShapeType="1"/>
                <a:stCxn id="7221" idx="0"/>
                <a:endCxn id="722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29" name="AutoShape 261"/>
              <p:cNvCxnSpPr>
                <a:cxnSpLocks noChangeShapeType="1"/>
                <a:stCxn id="7222" idx="0"/>
                <a:endCxn id="7223" idx="3"/>
              </p:cNvCxnSpPr>
              <p:nvPr/>
            </p:nvCxnSpPr>
            <p:spPr bwMode="auto">
              <a:xfrm flipV="1">
                <a:off x="3058" y="3180"/>
                <a:ext cx="0" cy="115"/>
              </a:xfrm>
              <a:prstGeom prst="straightConnector1">
                <a:avLst/>
              </a:prstGeom>
              <a:noFill/>
              <a:ln w="9525">
                <a:solidFill>
                  <a:schemeClr val="bg1"/>
                </a:solidFill>
                <a:round/>
                <a:headEnd/>
                <a:tailEnd/>
              </a:ln>
            </p:spPr>
          </p:cxnSp>
          <p:sp>
            <p:nvSpPr>
              <p:cNvPr id="7230" name="AutoShape 262"/>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1" name="AutoShape 263"/>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2" name="AutoShape 264"/>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3" name="AutoShape 265"/>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4" name="AutoShape 266"/>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5" name="AutoShape 267"/>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36" name="AutoShape 268"/>
              <p:cNvCxnSpPr>
                <a:cxnSpLocks noChangeShapeType="1"/>
                <a:stCxn id="7230" idx="2"/>
                <a:endCxn id="723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37" name="AutoShape 269"/>
              <p:cNvCxnSpPr>
                <a:cxnSpLocks noChangeShapeType="1"/>
                <a:stCxn id="7235" idx="2"/>
                <a:endCxn id="723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38" name="AutoShape 270"/>
              <p:cNvCxnSpPr>
                <a:cxnSpLocks noChangeShapeType="1"/>
                <a:stCxn id="7233" idx="0"/>
                <a:endCxn id="723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39" name="AutoShape 271"/>
              <p:cNvCxnSpPr>
                <a:cxnSpLocks noChangeShapeType="1"/>
                <a:stCxn id="7231" idx="0"/>
                <a:endCxn id="723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40" name="AutoShape 272"/>
              <p:cNvCxnSpPr>
                <a:cxnSpLocks noChangeShapeType="1"/>
                <a:stCxn id="7233" idx="0"/>
                <a:endCxn id="723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41" name="AutoShape 273"/>
              <p:cNvCxnSpPr>
                <a:cxnSpLocks noChangeShapeType="1"/>
                <a:stCxn id="7234" idx="0"/>
                <a:endCxn id="7235" idx="3"/>
              </p:cNvCxnSpPr>
              <p:nvPr/>
            </p:nvCxnSpPr>
            <p:spPr bwMode="auto">
              <a:xfrm flipV="1">
                <a:off x="3128" y="3235"/>
                <a:ext cx="0" cy="103"/>
              </a:xfrm>
              <a:prstGeom prst="straightConnector1">
                <a:avLst/>
              </a:prstGeom>
              <a:noFill/>
              <a:ln w="9525">
                <a:solidFill>
                  <a:schemeClr val="bg1"/>
                </a:solidFill>
                <a:round/>
                <a:headEnd/>
                <a:tailEnd/>
              </a:ln>
            </p:spPr>
          </p:cxnSp>
        </p:grpSp>
        <p:sp>
          <p:nvSpPr>
            <p:cNvPr id="7213" name="AutoShape 274"/>
            <p:cNvSpPr>
              <a:spLocks noChangeArrowheads="1"/>
            </p:cNvSpPr>
            <p:nvPr/>
          </p:nvSpPr>
          <p:spPr bwMode="auto">
            <a:xfrm rot="5400000">
              <a:off x="4872" y="3086"/>
              <a:ext cx="462" cy="311"/>
            </a:xfrm>
            <a:prstGeom prst="rightArrow">
              <a:avLst>
                <a:gd name="adj1" fmla="val 50000"/>
                <a:gd name="adj2" fmla="val 37138"/>
              </a:avLst>
            </a:prstGeom>
            <a:gradFill rotWithShape="1">
              <a:gsLst>
                <a:gs pos="0">
                  <a:schemeClr val="hlink"/>
                </a:gs>
                <a:gs pos="100000">
                  <a:srgbClr val="FFFF99"/>
                </a:gs>
              </a:gsLst>
              <a:lin ang="0" scaled="1"/>
            </a:gradFill>
            <a:ln w="9525">
              <a:noFill/>
              <a:miter lim="800000"/>
              <a:headEnd/>
              <a:tailEnd/>
            </a:ln>
          </p:spPr>
          <p:txBody>
            <a:bodyPr wrap="none" anchor="ctr"/>
            <a:lstStyle/>
            <a:p>
              <a:r>
                <a:rPr lang="en-US" sz="2000"/>
                <a:t>use</a:t>
              </a:r>
            </a:p>
          </p:txBody>
        </p:sp>
        <p:sp>
          <p:nvSpPr>
            <p:cNvPr id="7214" name="AutoShape 275"/>
            <p:cNvSpPr>
              <a:spLocks noChangeArrowheads="1"/>
            </p:cNvSpPr>
            <p:nvPr/>
          </p:nvSpPr>
          <p:spPr bwMode="auto">
            <a:xfrm rot="-5400000">
              <a:off x="4258" y="3060"/>
              <a:ext cx="462" cy="311"/>
            </a:xfrm>
            <a:prstGeom prst="rightArrow">
              <a:avLst>
                <a:gd name="adj1" fmla="val 50000"/>
                <a:gd name="adj2" fmla="val 37138"/>
              </a:avLst>
            </a:prstGeom>
            <a:gradFill rotWithShape="1">
              <a:gsLst>
                <a:gs pos="0">
                  <a:srgbClr val="FFFF99"/>
                </a:gs>
                <a:gs pos="100000">
                  <a:schemeClr val="hlink"/>
                </a:gs>
              </a:gsLst>
              <a:lin ang="0" scaled="1"/>
            </a:gradFill>
            <a:ln w="9525">
              <a:noFill/>
              <a:miter lim="800000"/>
              <a:headEnd/>
              <a:tailEnd/>
            </a:ln>
          </p:spPr>
          <p:txBody>
            <a:bodyPr rot="10800000" wrap="none" anchor="ctr"/>
            <a:lstStyle/>
            <a:p>
              <a:r>
                <a:rPr lang="en-US" sz="2000"/>
                <a:t>add</a:t>
              </a:r>
            </a:p>
          </p:txBody>
        </p:sp>
        <p:sp>
          <p:nvSpPr>
            <p:cNvPr id="7215" name="Text Box 276"/>
            <p:cNvSpPr txBox="1">
              <a:spLocks noChangeArrowheads="1"/>
            </p:cNvSpPr>
            <p:nvPr/>
          </p:nvSpPr>
          <p:spPr bwMode="auto">
            <a:xfrm>
              <a:off x="5156" y="3413"/>
              <a:ext cx="604" cy="404"/>
            </a:xfrm>
            <a:prstGeom prst="rect">
              <a:avLst/>
            </a:prstGeom>
            <a:noFill/>
            <a:ln w="9525">
              <a:noFill/>
              <a:miter lim="800000"/>
              <a:headEnd/>
              <a:tailEnd/>
            </a:ln>
          </p:spPr>
          <p:txBody>
            <a:bodyPr wrap="none">
              <a:spAutoFit/>
            </a:bodyPr>
            <a:lstStyle/>
            <a:p>
              <a:r>
                <a:rPr lang="en-US" sz="1800">
                  <a:solidFill>
                    <a:srgbClr val="FFFF99"/>
                  </a:solidFill>
                </a:rPr>
                <a:t>Generic</a:t>
              </a:r>
            </a:p>
            <a:p>
              <a:r>
                <a:rPr lang="en-US" sz="1800">
                  <a:solidFill>
                    <a:srgbClr val="FFFF99"/>
                  </a:solidFill>
                </a:rPr>
                <a:t>beliefs</a:t>
              </a:r>
            </a:p>
          </p:txBody>
        </p:sp>
        <p:sp>
          <p:nvSpPr>
            <p:cNvPr id="7216" name="AutoShape 277"/>
            <p:cNvSpPr>
              <a:spLocks noChangeArrowheads="1"/>
            </p:cNvSpPr>
            <p:nvPr/>
          </p:nvSpPr>
          <p:spPr bwMode="auto">
            <a:xfrm rot="-5400000">
              <a:off x="4560" y="3070"/>
              <a:ext cx="481" cy="311"/>
            </a:xfrm>
            <a:prstGeom prst="leftRightArrow">
              <a:avLst>
                <a:gd name="adj1" fmla="val 49843"/>
                <a:gd name="adj2" fmla="val 35895"/>
              </a:avLst>
            </a:prstGeom>
            <a:gradFill rotWithShape="1">
              <a:gsLst>
                <a:gs pos="0">
                  <a:srgbClr val="FFFF99"/>
                </a:gs>
                <a:gs pos="100000">
                  <a:schemeClr val="hlink"/>
                </a:gs>
              </a:gsLst>
              <a:lin ang="0" scaled="1"/>
            </a:gradFill>
            <a:ln w="9525">
              <a:noFill/>
              <a:miter lim="800000"/>
              <a:headEnd/>
              <a:tailEnd/>
            </a:ln>
          </p:spPr>
          <p:txBody>
            <a:bodyPr rot="10800000" wrap="none" anchor="ctr"/>
            <a:lstStyle/>
            <a:p>
              <a:r>
                <a:rPr lang="en-US" sz="2000"/>
                <a:t>verify</a:t>
              </a:r>
            </a:p>
          </p:txBody>
        </p:sp>
      </p:grpSp>
      <p:sp>
        <p:nvSpPr>
          <p:cNvPr id="7205" name="AutoShape 280"/>
          <p:cNvSpPr>
            <a:spLocks noChangeArrowheads="1"/>
          </p:cNvSpPr>
          <p:nvPr/>
        </p:nvSpPr>
        <p:spPr bwMode="auto">
          <a:xfrm rot="10800000">
            <a:off x="3849688" y="4165600"/>
            <a:ext cx="2187575" cy="493713"/>
          </a:xfrm>
          <a:prstGeom prst="rightArrow">
            <a:avLst>
              <a:gd name="adj1" fmla="val 46630"/>
              <a:gd name="adj2" fmla="val 57245"/>
            </a:avLst>
          </a:prstGeom>
          <a:gradFill rotWithShape="1">
            <a:gsLst>
              <a:gs pos="0">
                <a:schemeClr val="hlink"/>
              </a:gs>
              <a:gs pos="100000">
                <a:srgbClr val="000066"/>
              </a:gs>
            </a:gsLst>
            <a:lin ang="0" scaled="1"/>
          </a:gradFill>
          <a:ln w="9525">
            <a:noFill/>
            <a:miter lim="800000"/>
            <a:headEnd/>
            <a:tailEnd/>
          </a:ln>
        </p:spPr>
        <p:txBody>
          <a:bodyPr wrap="none" anchor="ctr"/>
          <a:lstStyle/>
          <a:p>
            <a:endParaRPr lang="en-US"/>
          </a:p>
        </p:txBody>
      </p:sp>
      <p:grpSp>
        <p:nvGrpSpPr>
          <p:cNvPr id="16" name="Group 281"/>
          <p:cNvGrpSpPr>
            <a:grpSpLocks/>
          </p:cNvGrpSpPr>
          <p:nvPr/>
        </p:nvGrpSpPr>
        <p:grpSpPr bwMode="auto">
          <a:xfrm>
            <a:off x="2913063" y="5713413"/>
            <a:ext cx="3189287" cy="792162"/>
            <a:chOff x="1835" y="3599"/>
            <a:chExt cx="2309" cy="499"/>
          </a:xfrm>
        </p:grpSpPr>
        <p:sp>
          <p:nvSpPr>
            <p:cNvPr id="7202" name="AutoShape 282"/>
            <p:cNvSpPr>
              <a:spLocks noChangeArrowheads="1"/>
            </p:cNvSpPr>
            <p:nvPr/>
          </p:nvSpPr>
          <p:spPr bwMode="auto">
            <a:xfrm rot="10800000">
              <a:off x="1835" y="3599"/>
              <a:ext cx="2309" cy="311"/>
            </a:xfrm>
            <a:prstGeom prst="rightArrow">
              <a:avLst>
                <a:gd name="adj1" fmla="val 46630"/>
                <a:gd name="adj2" fmla="val 68951"/>
              </a:avLst>
            </a:prstGeom>
            <a:gradFill rotWithShape="1">
              <a:gsLst>
                <a:gs pos="0">
                  <a:srgbClr val="FFFF99"/>
                </a:gs>
                <a:gs pos="100000">
                  <a:schemeClr val="accent1"/>
                </a:gs>
              </a:gsLst>
              <a:lin ang="0" scaled="1"/>
            </a:gradFill>
            <a:ln w="9525">
              <a:noFill/>
              <a:miter lim="800000"/>
              <a:headEnd/>
              <a:tailEnd/>
            </a:ln>
          </p:spPr>
          <p:txBody>
            <a:bodyPr wrap="none" anchor="ctr"/>
            <a:lstStyle/>
            <a:p>
              <a:endParaRPr lang="en-US"/>
            </a:p>
          </p:txBody>
        </p:sp>
        <p:sp>
          <p:nvSpPr>
            <p:cNvPr id="7203" name="Text Box 283"/>
            <p:cNvSpPr txBox="1">
              <a:spLocks noChangeArrowheads="1"/>
            </p:cNvSpPr>
            <p:nvPr/>
          </p:nvSpPr>
          <p:spPr bwMode="auto">
            <a:xfrm>
              <a:off x="2682" y="3848"/>
              <a:ext cx="879" cy="250"/>
            </a:xfrm>
            <a:prstGeom prst="rect">
              <a:avLst/>
            </a:prstGeom>
            <a:noFill/>
            <a:ln w="9525">
              <a:noFill/>
              <a:miter lim="800000"/>
              <a:headEnd/>
              <a:tailEnd/>
            </a:ln>
          </p:spPr>
          <p:txBody>
            <a:bodyPr wrap="none">
              <a:spAutoFit/>
            </a:bodyPr>
            <a:lstStyle/>
            <a:p>
              <a:r>
                <a:rPr lang="en-US" sz="2000">
                  <a:solidFill>
                    <a:schemeClr val="bg1"/>
                  </a:solidFill>
                </a:rPr>
                <a:t>application</a:t>
              </a:r>
            </a:p>
          </p:txBody>
        </p:sp>
      </p:grpSp>
      <p:sp>
        <p:nvSpPr>
          <p:cNvPr id="1056034" name="AutoShape 290"/>
          <p:cNvSpPr>
            <a:spLocks noChangeArrowheads="1"/>
          </p:cNvSpPr>
          <p:nvPr/>
        </p:nvSpPr>
        <p:spPr bwMode="auto">
          <a:xfrm rot="-2434525">
            <a:off x="1794496" y="3456099"/>
            <a:ext cx="2571647" cy="606425"/>
          </a:xfrm>
          <a:prstGeom prst="rightArrow">
            <a:avLst>
              <a:gd name="adj1" fmla="val 50000"/>
              <a:gd name="adj2" fmla="val 54516"/>
            </a:avLst>
          </a:prstGeom>
          <a:gradFill rotWithShape="1">
            <a:gsLst>
              <a:gs pos="0">
                <a:schemeClr val="accent1"/>
              </a:gs>
              <a:gs pos="100000">
                <a:srgbClr val="FF9933"/>
              </a:gs>
            </a:gsLst>
            <a:lin ang="0" scaled="1"/>
          </a:gradFill>
          <a:ln w="9525">
            <a:noFill/>
            <a:miter lim="800000"/>
            <a:headEnd/>
            <a:tailEnd/>
          </a:ln>
        </p:spPr>
        <p:txBody>
          <a:bodyPr wrap="none" anchor="ctr"/>
          <a:lstStyle/>
          <a:p>
            <a:endParaRPr lang="en-US"/>
          </a:p>
        </p:txBody>
      </p:sp>
      <p:grpSp>
        <p:nvGrpSpPr>
          <p:cNvPr id="20" name="Group 304"/>
          <p:cNvGrpSpPr>
            <a:grpSpLocks/>
          </p:cNvGrpSpPr>
          <p:nvPr/>
        </p:nvGrpSpPr>
        <p:grpSpPr bwMode="auto">
          <a:xfrm>
            <a:off x="606425" y="4727575"/>
            <a:ext cx="1836738" cy="1127125"/>
            <a:chOff x="382" y="2978"/>
            <a:chExt cx="1157" cy="710"/>
          </a:xfrm>
        </p:grpSpPr>
        <p:sp>
          <p:nvSpPr>
            <p:cNvPr id="7185" name="AutoShape 305"/>
            <p:cNvSpPr>
              <a:spLocks noChangeArrowheads="1"/>
            </p:cNvSpPr>
            <p:nvPr/>
          </p:nvSpPr>
          <p:spPr bwMode="auto">
            <a:xfrm rot="4039054">
              <a:off x="1027" y="3176"/>
              <a:ext cx="710" cy="314"/>
            </a:xfrm>
            <a:prstGeom prst="leftRightArrow">
              <a:avLst>
                <a:gd name="adj1" fmla="val 50000"/>
                <a:gd name="adj2" fmla="val 45223"/>
              </a:avLst>
            </a:prstGeom>
            <a:solidFill>
              <a:srgbClr val="000000">
                <a:alpha val="79999"/>
              </a:srgbClr>
            </a:solidFill>
            <a:ln w="9525">
              <a:noFill/>
              <a:miter lim="800000"/>
              <a:headEnd/>
              <a:tailEnd/>
            </a:ln>
          </p:spPr>
          <p:txBody>
            <a:bodyPr wrap="none" anchor="ctr"/>
            <a:lstStyle/>
            <a:p>
              <a:endParaRPr lang="en-US"/>
            </a:p>
          </p:txBody>
        </p:sp>
        <p:sp>
          <p:nvSpPr>
            <p:cNvPr id="7186" name="AutoShape 306"/>
            <p:cNvSpPr>
              <a:spLocks noChangeArrowheads="1"/>
            </p:cNvSpPr>
            <p:nvPr/>
          </p:nvSpPr>
          <p:spPr bwMode="auto">
            <a:xfrm>
              <a:off x="382" y="3186"/>
              <a:ext cx="732" cy="479"/>
            </a:xfrm>
            <a:prstGeom prst="roundRect">
              <a:avLst>
                <a:gd name="adj" fmla="val 16667"/>
              </a:avLst>
            </a:prstGeom>
            <a:solidFill>
              <a:srgbClr val="000000">
                <a:alpha val="76862"/>
              </a:srgbClr>
            </a:solidFill>
            <a:ln w="9525">
              <a:noFill/>
              <a:round/>
              <a:headEnd/>
              <a:tailEnd/>
            </a:ln>
          </p:spPr>
          <p:txBody>
            <a:bodyPr lIns="0" tIns="0" rIns="0" bIns="0">
              <a:spAutoFit/>
            </a:bodyPr>
            <a:lstStyle/>
            <a:p>
              <a:pPr>
                <a:lnSpc>
                  <a:spcPct val="90000"/>
                </a:lnSpc>
              </a:pPr>
              <a:r>
                <a:rPr lang="el-GR">
                  <a:solidFill>
                    <a:schemeClr val="bg1"/>
                  </a:solidFill>
                  <a:cs typeface="Times New Roman" pitchFamily="18" charset="0"/>
                </a:rPr>
                <a:t>Δ</a:t>
              </a:r>
              <a:r>
                <a:rPr lang="nl-BE">
                  <a:solidFill>
                    <a:schemeClr val="bg1"/>
                  </a:solidFill>
                  <a:cs typeface="Times New Roman" pitchFamily="18" charset="0"/>
                </a:rPr>
                <a:t> </a:t>
              </a:r>
              <a:r>
                <a:rPr lang="en-US" sz="1800">
                  <a:solidFill>
                    <a:schemeClr val="bg1"/>
                  </a:solidFill>
                </a:rPr>
                <a:t>= outcome</a:t>
              </a:r>
            </a:p>
          </p:txBody>
        </p:sp>
      </p:grpSp>
      <p:sp>
        <p:nvSpPr>
          <p:cNvPr id="309" name="Left Brace 308"/>
          <p:cNvSpPr>
            <a:spLocks/>
          </p:cNvSpPr>
          <p:nvPr/>
        </p:nvSpPr>
        <p:spPr bwMode="auto">
          <a:xfrm>
            <a:off x="6018213" y="3844925"/>
            <a:ext cx="541337" cy="2900363"/>
          </a:xfrm>
          <a:prstGeom prst="leftBrace">
            <a:avLst>
              <a:gd name="adj1" fmla="val 58291"/>
              <a:gd name="adj2" fmla="val 46463"/>
            </a:avLst>
          </a:prstGeom>
          <a:noFill/>
          <a:ln w="38100" algn="ctr">
            <a:solidFill>
              <a:schemeClr val="bg1"/>
            </a:solidFill>
            <a:round/>
            <a:headEnd/>
            <a:tailEnd/>
          </a:ln>
        </p:spPr>
        <p:txBody>
          <a:bodyPr wrap="none" anchor="ctr"/>
          <a:lstStyle/>
          <a:p>
            <a:endParaRPr lang="en-US"/>
          </a:p>
        </p:txBody>
      </p:sp>
      <p:sp>
        <p:nvSpPr>
          <p:cNvPr id="308" name="Text Box 279"/>
          <p:cNvSpPr txBox="1">
            <a:spLocks noChangeArrowheads="1"/>
          </p:cNvSpPr>
          <p:nvPr/>
        </p:nvSpPr>
        <p:spPr bwMode="auto">
          <a:xfrm>
            <a:off x="4343400" y="3429000"/>
            <a:ext cx="1161686" cy="762000"/>
          </a:xfrm>
          <a:prstGeom prst="rect">
            <a:avLst/>
          </a:prstGeom>
          <a:noFill/>
          <a:ln w="9525">
            <a:noFill/>
            <a:miter lim="800000"/>
            <a:headEnd/>
            <a:tailEnd/>
          </a:ln>
        </p:spPr>
        <p:txBody>
          <a:bodyPr wrap="none">
            <a:spAutoFit/>
          </a:bodyPr>
          <a:lstStyle/>
          <a:p>
            <a:r>
              <a:rPr lang="en-US" sz="2000" dirty="0">
                <a:solidFill>
                  <a:schemeClr val="bg1"/>
                </a:solidFill>
              </a:rPr>
              <a:t>further R&amp;D</a:t>
            </a:r>
          </a:p>
          <a:p>
            <a:r>
              <a:rPr lang="en-US" sz="1200" dirty="0">
                <a:solidFill>
                  <a:schemeClr val="bg1"/>
                </a:solidFill>
              </a:rPr>
              <a:t>(instrument and</a:t>
            </a:r>
          </a:p>
          <a:p>
            <a:r>
              <a:rPr lang="en-US" sz="1200" dirty="0">
                <a:solidFill>
                  <a:schemeClr val="bg1"/>
                </a:solidFill>
              </a:rPr>
              <a:t>study optimization)</a:t>
            </a:r>
          </a:p>
        </p:txBody>
      </p:sp>
      <p:sp>
        <p:nvSpPr>
          <p:cNvPr id="22" name="Slide Number Placeholder 21"/>
          <p:cNvSpPr>
            <a:spLocks noGrp="1"/>
          </p:cNvSpPr>
          <p:nvPr>
            <p:ph type="sldNum" sz="quarter" idx="4"/>
          </p:nvPr>
        </p:nvSpPr>
        <p:spPr/>
        <p:txBody>
          <a:bodyPr/>
          <a:lstStyle/>
          <a:p>
            <a:fld id="{970F0956-5B8E-40B4-A8DD-F75AA1D26018}" type="slidenum">
              <a:rPr lang="en-US" smtClean="0"/>
              <a:pPr/>
              <a:t>9</a:t>
            </a:fld>
            <a:endParaRPr lang="en-US"/>
          </a:p>
        </p:txBody>
      </p:sp>
      <p:sp>
        <p:nvSpPr>
          <p:cNvPr id="23" name="Title 22"/>
          <p:cNvSpPr>
            <a:spLocks noGrp="1"/>
          </p:cNvSpPr>
          <p:nvPr>
            <p:ph type="title"/>
          </p:nvPr>
        </p:nvSpPr>
        <p:spPr>
          <a:xfrm>
            <a:off x="228600" y="762000"/>
            <a:ext cx="8686800" cy="762000"/>
          </a:xfrm>
        </p:spPr>
        <p:txBody>
          <a:bodyPr/>
          <a:lstStyle/>
          <a:p>
            <a:r>
              <a:rPr lang="en-US" dirty="0" smtClean="0"/>
              <a:t>Second-order Research (e.g. BMI)</a:t>
            </a:r>
            <a:endParaRPr lang="en-US" dirty="0"/>
          </a:p>
        </p:txBody>
      </p:sp>
      <p:sp>
        <p:nvSpPr>
          <p:cNvPr id="321" name="TextBox 320"/>
          <p:cNvSpPr txBox="1"/>
          <p:nvPr/>
        </p:nvSpPr>
        <p:spPr>
          <a:xfrm>
            <a:off x="880375" y="2659788"/>
            <a:ext cx="1150443" cy="584775"/>
          </a:xfrm>
          <a:prstGeom prst="rect">
            <a:avLst/>
          </a:prstGeom>
          <a:noFill/>
        </p:spPr>
        <p:txBody>
          <a:bodyPr wrap="none" rtlCol="0">
            <a:spAutoFit/>
          </a:bodyPr>
          <a:lstStyle/>
          <a:p>
            <a:r>
              <a:rPr lang="en-US" dirty="0" smtClean="0">
                <a:solidFill>
                  <a:srgbClr val="FFFF00"/>
                </a:solidFill>
              </a:rPr>
              <a:t>Topic</a:t>
            </a:r>
            <a:endParaRPr lang="en-US" dirty="0">
              <a:solidFill>
                <a:srgbClr val="FFFF00"/>
              </a:solidFill>
            </a:endParaRPr>
          </a:p>
        </p:txBody>
      </p:sp>
    </p:spTree>
    <p:extLst>
      <p:ext uri="{BB962C8B-B14F-4D97-AF65-F5344CB8AC3E}">
        <p14:creationId xmlns:p14="http://schemas.microsoft.com/office/powerpoint/2010/main" val="556066790"/>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31949</TotalTime>
  <Words>2283</Words>
  <Application>Microsoft Office PowerPoint</Application>
  <PresentationFormat>On-screen Show (4:3)</PresentationFormat>
  <Paragraphs>407</Paragraphs>
  <Slides>38</Slides>
  <Notes>7</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51" baseType="lpstr">
      <vt:lpstr>Batang</vt:lpstr>
      <vt:lpstr>ＭＳ 明朝</vt:lpstr>
      <vt:lpstr>ＭＳ Ｐゴシック</vt:lpstr>
      <vt:lpstr>AdvP41153C</vt:lpstr>
      <vt:lpstr>Arial</vt:lpstr>
      <vt:lpstr>Georgia</vt:lpstr>
      <vt:lpstr>Times</vt:lpstr>
      <vt:lpstr>Times New Roman</vt:lpstr>
      <vt:lpstr>Trebuchet MS</vt:lpstr>
      <vt:lpstr>Verdana</vt:lpstr>
      <vt:lpstr>Wingdings</vt:lpstr>
      <vt:lpstr>2014-Indianapolis</vt:lpstr>
      <vt:lpstr>Photo Editor-foto</vt:lpstr>
      <vt:lpstr>Research in biomedical informatics: methods and techniques  Lecture in BMI199: What is Biomedical Informatics? Oct 17, 2019 5 Diefendorf, University at Buffalo</vt:lpstr>
      <vt:lpstr>Assignment</vt:lpstr>
      <vt:lpstr>Biomedical Informatics</vt:lpstr>
      <vt:lpstr>Definition of ‘research’</vt:lpstr>
      <vt:lpstr>PowerPoint Presentation</vt:lpstr>
      <vt:lpstr>Research and Development</vt:lpstr>
      <vt:lpstr>First-Order     Representation Reality   </vt:lpstr>
      <vt:lpstr>First-order Research (e.g. biomedical)</vt:lpstr>
      <vt:lpstr>Second-order Research (e.g. BMI)</vt:lpstr>
      <vt:lpstr>Second-order Research (e.g. ‘data science’)</vt:lpstr>
      <vt:lpstr>PowerPoint Presentation</vt:lpstr>
      <vt:lpstr>Directionality of research and application</vt:lpstr>
      <vt:lpstr>Some key principles in how to do research</vt:lpstr>
      <vt:lpstr>Some Data Quality Dimensions</vt:lpstr>
      <vt:lpstr>Precision and accuracy of representations</vt:lpstr>
      <vt:lpstr>‘Classical’ picture</vt:lpstr>
      <vt:lpstr>Validity and reliability of representational methods/procedures</vt:lpstr>
      <vt:lpstr>Reliability     Validity of method</vt:lpstr>
      <vt:lpstr>Some key principles in how to do research</vt:lpstr>
      <vt:lpstr>Design partially determines level of evidence</vt:lpstr>
      <vt:lpstr>Some key principles in how to do research</vt:lpstr>
      <vt:lpstr>Four notions of Logic</vt:lpstr>
      <vt:lpstr>Deduction and induction (1)</vt:lpstr>
      <vt:lpstr>Valid and sound (deductive) arguments</vt:lpstr>
      <vt:lpstr>Valid argument?</vt:lpstr>
      <vt:lpstr>Sound argument?</vt:lpstr>
      <vt:lpstr>Deduction and induction (2)</vt:lpstr>
      <vt:lpstr>Identifying pseudoscience</vt:lpstr>
      <vt:lpstr>A List Of Fallacious Arguments</vt:lpstr>
      <vt:lpstr>Some key principles in how to do research</vt:lpstr>
      <vt:lpstr>‘The Scientific Method’</vt:lpstr>
      <vt:lpstr>PowerPoint Presentation</vt:lpstr>
      <vt:lpstr>The Scientific Method</vt:lpstr>
      <vt:lpstr>Steps in scientific research</vt:lpstr>
      <vt:lpstr>Fifteen common mistakes encountered in clinical research. Failure to …</vt:lpstr>
      <vt:lpstr>Research proposal content (1)</vt:lpstr>
      <vt:lpstr>Research proposal content (2)</vt:lpstr>
      <vt:lpstr>Research proposal content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Werner CEUSTERS</cp:lastModifiedBy>
  <cp:revision>1264</cp:revision>
  <dcterms:created xsi:type="dcterms:W3CDTF">1601-01-01T00:00:00Z</dcterms:created>
  <dcterms:modified xsi:type="dcterms:W3CDTF">2019-10-17T19:31:21Z</dcterms:modified>
</cp:coreProperties>
</file>