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71"/>
  </p:notesMasterIdLst>
  <p:sldIdLst>
    <p:sldId id="712" r:id="rId2"/>
    <p:sldId id="713" r:id="rId3"/>
    <p:sldId id="763" r:id="rId4"/>
    <p:sldId id="714" r:id="rId5"/>
    <p:sldId id="715" r:id="rId6"/>
    <p:sldId id="716" r:id="rId7"/>
    <p:sldId id="717" r:id="rId8"/>
    <p:sldId id="748" r:id="rId9"/>
    <p:sldId id="720" r:id="rId10"/>
    <p:sldId id="721" r:id="rId11"/>
    <p:sldId id="722" r:id="rId12"/>
    <p:sldId id="723" r:id="rId13"/>
    <p:sldId id="724" r:id="rId14"/>
    <p:sldId id="725" r:id="rId15"/>
    <p:sldId id="766" r:id="rId16"/>
    <p:sldId id="750" r:id="rId17"/>
    <p:sldId id="751" r:id="rId18"/>
    <p:sldId id="752" r:id="rId19"/>
    <p:sldId id="753" r:id="rId20"/>
    <p:sldId id="754" r:id="rId21"/>
    <p:sldId id="755" r:id="rId22"/>
    <p:sldId id="756" r:id="rId23"/>
    <p:sldId id="693" r:id="rId24"/>
    <p:sldId id="694" r:id="rId25"/>
    <p:sldId id="695" r:id="rId26"/>
    <p:sldId id="696" r:id="rId27"/>
    <p:sldId id="697" r:id="rId28"/>
    <p:sldId id="698" r:id="rId29"/>
    <p:sldId id="699" r:id="rId30"/>
    <p:sldId id="700" r:id="rId31"/>
    <p:sldId id="701" r:id="rId32"/>
    <p:sldId id="702" r:id="rId33"/>
    <p:sldId id="703" r:id="rId34"/>
    <p:sldId id="707" r:id="rId35"/>
    <p:sldId id="710" r:id="rId36"/>
    <p:sldId id="711" r:id="rId37"/>
    <p:sldId id="709" r:id="rId38"/>
    <p:sldId id="708" r:id="rId39"/>
    <p:sldId id="749" r:id="rId40"/>
    <p:sldId id="764" r:id="rId41"/>
    <p:sldId id="765" r:id="rId42"/>
    <p:sldId id="767" r:id="rId43"/>
    <p:sldId id="747" r:id="rId44"/>
    <p:sldId id="727" r:id="rId45"/>
    <p:sldId id="728" r:id="rId46"/>
    <p:sldId id="730" r:id="rId47"/>
    <p:sldId id="731" r:id="rId48"/>
    <p:sldId id="732" r:id="rId49"/>
    <p:sldId id="733" r:id="rId50"/>
    <p:sldId id="734" r:id="rId51"/>
    <p:sldId id="735" r:id="rId52"/>
    <p:sldId id="736" r:id="rId53"/>
    <p:sldId id="737" r:id="rId54"/>
    <p:sldId id="738" r:id="rId55"/>
    <p:sldId id="739" r:id="rId56"/>
    <p:sldId id="740" r:id="rId57"/>
    <p:sldId id="741" r:id="rId58"/>
    <p:sldId id="742" r:id="rId59"/>
    <p:sldId id="743" r:id="rId60"/>
    <p:sldId id="744" r:id="rId61"/>
    <p:sldId id="757" r:id="rId62"/>
    <p:sldId id="758" r:id="rId63"/>
    <p:sldId id="759" r:id="rId64"/>
    <p:sldId id="760" r:id="rId65"/>
    <p:sldId id="761" r:id="rId66"/>
    <p:sldId id="762" r:id="rId67"/>
    <p:sldId id="745" r:id="rId68"/>
    <p:sldId id="746" r:id="rId69"/>
    <p:sldId id="706" r:id="rId7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6165D"/>
    <a:srgbClr val="FFFF00"/>
    <a:srgbClr val="1FE115"/>
    <a:srgbClr val="04167A"/>
    <a:srgbClr val="0033CC"/>
    <a:srgbClr val="A2CCE8"/>
    <a:srgbClr val="FF6600"/>
    <a:srgbClr val="051993"/>
    <a:srgbClr val="AA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2" autoAdjust="0"/>
    <p:restoredTop sz="96349" autoAdjust="0"/>
  </p:normalViewPr>
  <p:slideViewPr>
    <p:cSldViewPr>
      <p:cViewPr varScale="1">
        <p:scale>
          <a:sx n="84" d="100"/>
          <a:sy n="84" d="100"/>
        </p:scale>
        <p:origin x="12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427525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99370-B93F-412E-9D73-18412BF663A9}" type="slidenum">
              <a:rPr lang="en-US" altLang="en-US"/>
              <a:pPr/>
              <a:t>14</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881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F1FE8D-403F-4221-81ED-468BAB8FF808}" type="slidenum">
              <a:rPr lang="en-US" altLang="en-US"/>
              <a:pPr>
                <a:spcBef>
                  <a:spcPct val="0"/>
                </a:spcBef>
              </a:pPr>
              <a:t>44</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4122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9B5410-ABD9-4BC2-A309-D39AEA9E9156}" type="slidenum">
              <a:rPr lang="en-US" altLang="en-US"/>
              <a:pPr>
                <a:spcBef>
                  <a:spcPct val="0"/>
                </a:spcBef>
              </a:pPr>
              <a:t>46</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2575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AF9396-A316-4331-A4CC-E9B054CA0FB0}" type="slidenum">
              <a:rPr lang="en-US" altLang="en-US"/>
              <a:pPr>
                <a:spcBef>
                  <a:spcPct val="0"/>
                </a:spcBef>
              </a:pPr>
              <a:t>47</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09298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25BE13-687A-49CE-B1A3-69C124D97815}" type="slidenum">
              <a:rPr lang="en-US" altLang="en-US"/>
              <a:pPr>
                <a:spcBef>
                  <a:spcPct val="0"/>
                </a:spcBef>
              </a:pPr>
              <a:t>48</a:t>
            </a:fld>
            <a:endParaRPr lang="en-US" altLang="en-US"/>
          </a:p>
        </p:txBody>
      </p:sp>
      <p:sp>
        <p:nvSpPr>
          <p:cNvPr id="53251"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53252" name="Rectangle 3"/>
          <p:cNvSpPr>
            <a:spLocks noGrp="1" noChangeArrowheads="1"/>
          </p:cNvSpPr>
          <p:nvPr>
            <p:ph type="body" idx="1"/>
          </p:nvPr>
        </p:nvSpPr>
        <p:spPr>
          <a:xfrm>
            <a:off x="912813" y="4343400"/>
            <a:ext cx="5030787"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p>
        </p:txBody>
      </p:sp>
    </p:spTree>
    <p:extLst>
      <p:ext uri="{BB962C8B-B14F-4D97-AF65-F5344CB8AC3E}">
        <p14:creationId xmlns:p14="http://schemas.microsoft.com/office/powerpoint/2010/main" val="403629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C5F2CD-E5D8-4BFA-94AE-504C11703C04}" type="slidenum">
              <a:rPr lang="en-US" altLang="en-US"/>
              <a:pPr>
                <a:spcBef>
                  <a:spcPct val="0"/>
                </a:spcBef>
              </a:pPr>
              <a:t>49</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02730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D1D532-A4E7-4D92-947C-2291A1C1FB7B}" type="slidenum">
              <a:rPr lang="en-US" altLang="en-US"/>
              <a:pPr>
                <a:spcBef>
                  <a:spcPct val="0"/>
                </a:spcBef>
              </a:pPr>
              <a:t>50</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0486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15E8B7-EC7C-4D1D-B715-17F066DACEEE}" type="slidenum">
              <a:rPr lang="en-US" altLang="en-US"/>
              <a:pPr>
                <a:spcBef>
                  <a:spcPct val="0"/>
                </a:spcBef>
              </a:pPr>
              <a:t>51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24676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E9011E-2C29-4057-8D62-5377D84F2B51}" type="slidenum">
              <a:rPr lang="en-US" altLang="en-US"/>
              <a:pPr>
                <a:spcBef>
                  <a:spcPct val="0"/>
                </a:spcBef>
              </a:pPr>
              <a:t>52</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73815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E9011E-2C29-4057-8D62-5377D84F2B51}" type="slidenum">
              <a:rPr lang="en-US" altLang="en-US"/>
              <a:pPr>
                <a:spcBef>
                  <a:spcPct val="0"/>
                </a:spcBef>
              </a:pPr>
              <a:t>53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215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A59879-D940-4B73-AB8C-F9EEAB5A2183}" type="slidenum">
              <a:rPr lang="en-US" altLang="en-US"/>
              <a:pPr>
                <a:spcBef>
                  <a:spcPct val="0"/>
                </a:spcBef>
              </a:pPr>
              <a:t>2</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71247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3DA27F-F941-470D-AB78-C5383DC58DBF}" type="slidenum">
              <a:rPr lang="en-US" altLang="en-US"/>
              <a:pPr>
                <a:spcBef>
                  <a:spcPct val="0"/>
                </a:spcBef>
              </a:pPr>
              <a:t>54</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56819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760FE2-0A3E-4211-A9C6-8D8BB273B74E}" type="slidenum">
              <a:rPr lang="en-US" altLang="en-US"/>
              <a:pPr>
                <a:spcBef>
                  <a:spcPct val="0"/>
                </a:spcBef>
              </a:pPr>
              <a:t>55</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62755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A02FC7-860B-478F-9E8F-962A50EFAE32}" type="slidenum">
              <a:rPr lang="en-US" altLang="en-US"/>
              <a:pPr>
                <a:spcBef>
                  <a:spcPct val="0"/>
                </a:spcBef>
              </a:pPr>
              <a:t>56</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86767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C7E5D0-0246-4A00-8496-BA4E86125C4E}" type="slidenum">
              <a:rPr lang="en-US" altLang="en-US"/>
              <a:pPr>
                <a:spcBef>
                  <a:spcPct val="0"/>
                </a:spcBef>
              </a:pPr>
              <a:t>57</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3210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54BFF6-BE59-4554-B42B-ABE4445D8486}" type="slidenum">
              <a:rPr lang="en-US" altLang="en-US"/>
              <a:pPr>
                <a:spcBef>
                  <a:spcPct val="0"/>
                </a:spcBef>
              </a:pPr>
              <a:t>58</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5526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F0FF5B-4DCA-44B2-8C08-4F6363C024CE}" type="slidenum">
              <a:rPr lang="en-US" altLang="en-US"/>
              <a:pPr>
                <a:spcBef>
                  <a:spcPct val="0"/>
                </a:spcBef>
              </a:pPr>
              <a:t>59</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80328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9EBD68-091E-4951-BC78-E6414F2466F1}" type="slidenum">
              <a:rPr lang="en-US" altLang="en-US"/>
              <a:pPr>
                <a:spcBef>
                  <a:spcPct val="0"/>
                </a:spcBef>
              </a:pPr>
              <a:t>60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12303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907753-F500-4FE3-B83D-A504BAB4DE1D}" type="slidenum">
              <a:rPr lang="en-US" altLang="en-US"/>
              <a:pPr>
                <a:spcBef>
                  <a:spcPct val="0"/>
                </a:spcBef>
              </a:pPr>
              <a:t>61</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56290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CC327F-BB5B-4EEF-AAA3-1EFADE10F9AD}" type="slidenum">
              <a:rPr lang="en-US" altLang="en-US"/>
              <a:pPr>
                <a:spcBef>
                  <a:spcPct val="0"/>
                </a:spcBef>
              </a:pPr>
              <a:t>62</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8105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3812A8-9DB7-458E-9D01-6BBD490D66ED}" type="slidenum">
              <a:rPr lang="en-US" altLang="en-US"/>
              <a:pPr>
                <a:spcBef>
                  <a:spcPct val="0"/>
                </a:spcBef>
              </a:pPr>
              <a:t>67</a:t>
            </a:fld>
            <a:endParaRPr lang="en-US" alt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1640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35F9F8-F645-4E56-83EB-C31420FCB407}" type="slidenum">
              <a:rPr lang="en-US" altLang="en-US"/>
              <a:pPr>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01292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C390DD-765A-43F8-906A-42CECCAFE2C7}" type="slidenum">
              <a:rPr lang="en-US" altLang="en-US"/>
              <a:pPr>
                <a:spcBef>
                  <a:spcPct val="0"/>
                </a:spcBef>
              </a:pPr>
              <a:t>68</a:t>
            </a:fld>
            <a:endParaRPr lang="en-US" alt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1250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1F459B-FA74-4ACA-A4C2-504528EFDA5F}" type="slidenum">
              <a:rPr lang="en-US" altLang="en-US"/>
              <a:pPr>
                <a:spcBef>
                  <a:spcPct val="0"/>
                </a:spcBef>
              </a:pPr>
              <a:t>6</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5380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03B555-7A00-492C-BCF4-4BBF6AD9187C}" type="slidenum">
              <a:rPr lang="en-US" altLang="en-US"/>
              <a:pPr>
                <a:spcBef>
                  <a:spcPct val="0"/>
                </a:spcBef>
              </a:pPr>
              <a:t>7</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5609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5E939-20EA-49C3-A89A-1403A6903FC1}" type="slidenum">
              <a:rPr lang="en-US" altLang="en-US"/>
              <a:pPr/>
              <a:t>10</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4772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E8F2A-EB24-487A-836B-386E34F8E45E}" type="slidenum">
              <a:rPr lang="en-US" altLang="en-US"/>
              <a:pPr/>
              <a:t>11</a:t>
            </a:fld>
            <a:endParaRPr lang="en-US" alt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43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2D93A-1369-4E39-8E76-036349651F0B}" type="slidenum">
              <a:rPr lang="en-US" altLang="en-US"/>
              <a:pPr/>
              <a:t>12</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3609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A6B84-D8AA-4143-948C-93AA27CF4A03}" type="slidenum">
              <a:rPr lang="en-US" altLang="en-US"/>
              <a:pPr/>
              <a:t>13</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639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AF68BD5-0D60-488D-AB1C-00FB47F46A4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0" y="6553200"/>
            <a:ext cx="4572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7AF68BD5-0D60-488D-AB1C-00FB47F46A4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7AF68BD5-0D60-488D-AB1C-00FB47F46A4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7AF68BD5-0D60-488D-AB1C-00FB47F46A4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7AF68BD5-0D60-488D-AB1C-00FB47F46A48}"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AF68BD5-0D60-488D-AB1C-00FB47F46A4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7AF68BD5-0D60-488D-AB1C-00FB47F46A4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7AF68BD5-0D60-488D-AB1C-00FB47F46A4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9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89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0" y="6533478"/>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0" y="6492875"/>
            <a:ext cx="533400" cy="365125"/>
          </a:xfrm>
          <a:prstGeom prst="rect">
            <a:avLst/>
          </a:prstGeom>
        </p:spPr>
        <p:txBody>
          <a:bodyPr vert="horz" lIns="91440" tIns="45720" rIns="91440" bIns="45720" rtlCol="0" anchor="ctr"/>
          <a:lstStyle>
            <a:lvl1pPr algn="l">
              <a:defRPr sz="1200" b="0">
                <a:solidFill>
                  <a:schemeClr val="bg1"/>
                </a:solidFill>
              </a:defRPr>
            </a:lvl1pPr>
          </a:lstStyle>
          <a:p>
            <a:fld id="{7AF68BD5-0D60-488D-AB1C-00FB47F46A4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hal.archives-ouvertes.fr/hal-01274199" TargetMode="External"/><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imgres?imgurl=http://innovativesystemsltd.com/images/supplies.gif&amp;imgrefurl=http://innovativesystemsltd.com/supplies.php&amp;usg=__J-ITezs60BCr0_0mCSQis34yj4U=&amp;h=303&amp;w=354&amp;sz=763&amp;hl=en&amp;start=16&amp;zoom=1&amp;itbs=1&amp;tbnid=a9_JsLFm1avHoM:&amp;tbnh=104&amp;tbnw=121&amp;prev=/images?q=computer+systems&amp;hl=en&amp;rlz=1T4SNNT_en___US393&amp;prmdo=1&amp;tbs=isch:1" TargetMode="External"/><Relationship Id="rId7" Type="http://schemas.openxmlformats.org/officeDocument/2006/relationships/image" Target="../media/image4.jpeg"/><Relationship Id="rId2" Type="http://schemas.openxmlformats.org/officeDocument/2006/relationships/hyperlink" Target="http://www.google.com/imgres?imgurl=http://computer-reviews.net/files/Systemax%20Tigershark%20Gaming%20Computer.jpg&amp;imgrefurl=http://computer-reviews.net/tag/gaming-computer-reviews/&amp;usg=__fN6ddLq_KsWfHpuPFrVtxIdVGIc=&amp;h=300&amp;w=300&amp;sz=44&amp;hl=en&amp;start=11&amp;zoom=1&amp;itbs=1&amp;tbnid=-oKG_LI7UCSfYM:&amp;tbnh=116&amp;tbnw=116&amp;prev=/images?q=computer+systems&amp;hl=en&amp;rlz=1T4SNNT_en___US393&amp;prmdo=1&amp;tbs=isch:1" TargetMode="External"/><Relationship Id="rId1" Type="http://schemas.openxmlformats.org/officeDocument/2006/relationships/slideLayout" Target="../slideLayouts/slideLayout4.xml"/><Relationship Id="rId6" Type="http://schemas.openxmlformats.org/officeDocument/2006/relationships/hyperlink" Target="http://www.google.com/imgres?imgurl=http://microsoft.blognewschannel.com/wp-content/uploads/2007/08/hp-mediasmart-home-server.png&amp;imgrefurl=http://microsoft.blognewschannel.com/archives/category/windows/server/home-server/&amp;usg=__hUmMvblfAtq6L3nPxL-A1HGgX1s=&amp;h=400&amp;w=400&amp;sz=29&amp;hl=en&amp;start=1&amp;zoom=1&amp;itbs=1&amp;tbnid=LDHqDpq6Y-k-bM:&amp;tbnh=124&amp;tbnw=124&amp;prev=/images?q=server&amp;hl=en&amp;sa=X&amp;rlz=1T4SNNT_en___US393&amp;tbs=isch:1&amp;prmd=si" TargetMode="External"/><Relationship Id="rId5" Type="http://schemas.openxmlformats.org/officeDocument/2006/relationships/image" Target="../media/image3.jpeg"/><Relationship Id="rId4" Type="http://schemas.openxmlformats.org/officeDocument/2006/relationships/hyperlink" Target="http://www.xconomy.com/wordpress/wp-content/images/2008/10/satellite-image-of-the-united-states-of-america.jpg"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43.png"/><Relationship Id="rId4"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48.png"/><Relationship Id="rId5" Type="http://schemas.openxmlformats.org/officeDocument/2006/relationships/oleObject" Target="../embeddings/oleObject5.bin"/><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50.png"/><Relationship Id="rId5" Type="http://schemas.openxmlformats.org/officeDocument/2006/relationships/oleObject" Target="../embeddings/oleObject7.bin"/><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1233487"/>
            <a:ext cx="9144000" cy="2043113"/>
          </a:xfrm>
        </p:spPr>
        <p:txBody>
          <a:bodyPr/>
          <a:lstStyle/>
          <a:p>
            <a:pPr>
              <a:tabLst>
                <a:tab pos="5376863" algn="l"/>
              </a:tabLst>
            </a:pPr>
            <a:r>
              <a:rPr lang="en-US" sz="4000" dirty="0" smtClean="0">
                <a:latin typeface="Arial" panose="020B0604020202020204" pitchFamily="34" charset="0"/>
                <a:cs typeface="Arial" panose="020B0604020202020204" pitchFamily="34" charset="0"/>
              </a:rPr>
              <a:t>Clarity </a:t>
            </a:r>
            <a:r>
              <a:rPr lang="en-US" sz="4000" dirty="0">
                <a:latin typeface="Arial" panose="020B0604020202020204" pitchFamily="34" charset="0"/>
                <a:cs typeface="Arial" panose="020B0604020202020204" pitchFamily="34" charset="0"/>
              </a:rPr>
              <a:t>in biomedical language: </a:t>
            </a:r>
            <a:r>
              <a:rPr lang="en-US" sz="3200" dirty="0">
                <a:latin typeface="Arial" panose="020B0604020202020204" pitchFamily="34" charset="0"/>
                <a:cs typeface="Arial" panose="020B0604020202020204" pitchFamily="34" charset="0"/>
              </a:rPr>
              <a:t>terminologies and classification systems.</a:t>
            </a:r>
            <a:r>
              <a:rPr lang="en-US" sz="3200" dirty="0" smtClean="0"/>
              <a:t/>
            </a:r>
            <a:br>
              <a:rPr lang="en-US" sz="3200" dirty="0" smtClean="0"/>
            </a:br>
            <a:r>
              <a:rPr lang="en-US" sz="1100" dirty="0" smtClean="0"/>
              <a:t/>
            </a:r>
            <a:br>
              <a:rPr lang="en-US" sz="1100" dirty="0" smtClean="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r>
              <a:rPr lang="en-GB" sz="1800" dirty="0">
                <a:latin typeface="Times New Roman" panose="02020603050405020304" pitchFamily="18" charset="0"/>
                <a:cs typeface="Times New Roman" panose="02020603050405020304" pitchFamily="18" charset="0"/>
              </a:rPr>
              <a:t/>
            </a:r>
            <a:br>
              <a:rPr lang="en-GB" sz="1800" dirty="0">
                <a:latin typeface="Times New Roman" panose="02020603050405020304" pitchFamily="18" charset="0"/>
                <a:cs typeface="Times New Roman" panose="02020603050405020304" pitchFamily="18" charset="0"/>
              </a:rPr>
            </a:br>
            <a:r>
              <a:rPr lang="en-GB" sz="1800" dirty="0" smtClean="0">
                <a:latin typeface="Times New Roman" panose="02020603050405020304" pitchFamily="18" charset="0"/>
                <a:cs typeface="Times New Roman" panose="02020603050405020304" pitchFamily="18" charset="0"/>
              </a:rPr>
              <a:t>Oct 3, </a:t>
            </a:r>
            <a:r>
              <a:rPr lang="en-GB" sz="1800" dirty="0">
                <a:latin typeface="Times New Roman" panose="02020603050405020304" pitchFamily="18" charset="0"/>
                <a:cs typeface="Times New Roman" panose="02020603050405020304" pitchFamily="18" charset="0"/>
              </a:rPr>
              <a:t>2019</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5 </a:t>
            </a:r>
            <a:r>
              <a:rPr lang="en-GB" sz="1800" dirty="0" err="1">
                <a:latin typeface="Times New Roman" panose="02020603050405020304" pitchFamily="18" charset="0"/>
                <a:cs typeface="Times New Roman" panose="02020603050405020304" pitchFamily="18" charset="0"/>
              </a:rPr>
              <a:t>Diefendorf</a:t>
            </a:r>
            <a:r>
              <a:rPr lang="en-GB"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University at Buffalo</a:t>
            </a:r>
            <a:endParaRPr lang="en-US" sz="1800" dirty="0" smtClean="0">
              <a:latin typeface="Times New Roman" panose="02020603050405020304" pitchFamily="18" charset="0"/>
              <a:cs typeface="Times New Roman" panose="02020603050405020304" pitchFamily="18" charset="0"/>
            </a:endParaRPr>
          </a:p>
        </p:txBody>
      </p:sp>
      <p:sp>
        <p:nvSpPr>
          <p:cNvPr id="6"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smtClean="0">
                <a:ea typeface="ＭＳ 明朝" pitchFamily="49" charset="-128"/>
              </a:rPr>
              <a:t>Werner CEUSTERS, MD</a:t>
            </a:r>
            <a:endParaRPr lang="en-GB" altLang="ja-JP" sz="2800" b="1" baseline="30000" dirty="0" smtClean="0">
              <a:ea typeface="ＭＳ 明朝" pitchFamily="49" charset="-128"/>
            </a:endParaRPr>
          </a:p>
          <a:p>
            <a:pPr defTabSz="566738" eaLnBrk="1" hangingPunct="1">
              <a:lnSpc>
                <a:spcPct val="120000"/>
              </a:lnSpc>
            </a:pPr>
            <a:endParaRPr lang="en-US" altLang="ja-JP" sz="1800" b="1" dirty="0" smtClean="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smtClean="0">
                <a:ea typeface="ＭＳ 明朝" pitchFamily="49" charset="-128"/>
              </a:rPr>
              <a:t>Ontology Research Group, </a:t>
            </a:r>
            <a:r>
              <a:rPr lang="en-GB" altLang="ja-JP" sz="1800" i="1" dirty="0" err="1" smtClean="0">
                <a:ea typeface="ＭＳ 明朝" pitchFamily="49" charset="-128"/>
              </a:rPr>
              <a:t>Center</a:t>
            </a:r>
            <a:r>
              <a:rPr lang="en-GB" altLang="ja-JP" sz="1800" i="1" dirty="0" smtClean="0">
                <a:ea typeface="ＭＳ 明朝" pitchFamily="49" charset="-128"/>
              </a:rPr>
              <a:t> of Excellence in Bioinformatics and Life Sciences,</a:t>
            </a:r>
          </a:p>
          <a:p>
            <a:pPr defTabSz="566738" eaLnBrk="1" hangingPunct="1">
              <a:lnSpc>
                <a:spcPct val="120000"/>
              </a:lnSpc>
            </a:pPr>
            <a:r>
              <a:rPr lang="en-GB" altLang="ja-JP" sz="1800" i="1" dirty="0" smtClean="0">
                <a:ea typeface="ＭＳ 明朝" pitchFamily="49" charset="-128"/>
              </a:rPr>
              <a:t>University at Buffalo, NY, USA</a:t>
            </a:r>
          </a:p>
          <a:p>
            <a:pPr defTabSz="566738" eaLnBrk="1" hangingPunct="1">
              <a:lnSpc>
                <a:spcPct val="80000"/>
              </a:lnSpc>
            </a:pPr>
            <a:endParaRPr lang="en-US" altLang="ja-JP" sz="2000" i="1" dirty="0" smtClean="0">
              <a:ea typeface="ＭＳ 明朝" pitchFamily="49" charset="-128"/>
            </a:endParaRPr>
          </a:p>
        </p:txBody>
      </p:sp>
      <p:sp>
        <p:nvSpPr>
          <p:cNvPr id="2" name="Slide Number Placeholder 1"/>
          <p:cNvSpPr>
            <a:spLocks noGrp="1"/>
          </p:cNvSpPr>
          <p:nvPr>
            <p:ph type="sldNum" sz="quarter" idx="10"/>
          </p:nvPr>
        </p:nvSpPr>
        <p:spPr/>
        <p:txBody>
          <a:bodyPr/>
          <a:lstStyle/>
          <a:p>
            <a:fld id="{C14BE98E-A4C6-4206-BB03-22E8467561B8}" type="slidenum">
              <a:rPr lang="en-US" smtClean="0"/>
              <a:pPr/>
              <a:t>1</a:t>
            </a:fld>
            <a:endParaRPr lang="en-US"/>
          </a:p>
        </p:txBody>
      </p:sp>
    </p:spTree>
    <p:extLst>
      <p:ext uri="{BB962C8B-B14F-4D97-AF65-F5344CB8AC3E}">
        <p14:creationId xmlns:p14="http://schemas.microsoft.com/office/powerpoint/2010/main" val="672548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r>
              <a:rPr lang="nl-BE" altLang="en-US"/>
              <a:t>The word</a:t>
            </a:r>
            <a:r>
              <a:rPr lang="nl-BE" altLang="en-US" i="1"/>
              <a:t> ‘Terminology’ </a:t>
            </a:r>
            <a:r>
              <a:rPr lang="nl-BE" altLang="en-US"/>
              <a:t>has</a:t>
            </a:r>
            <a:r>
              <a:rPr lang="nl-BE" altLang="en-US" i="1"/>
              <a:t> </a:t>
            </a:r>
            <a:r>
              <a:rPr lang="nl-BE" altLang="en-US"/>
              <a:t>two meanings</a:t>
            </a:r>
            <a:endParaRPr lang="en-US" altLang="en-US"/>
          </a:p>
        </p:txBody>
      </p:sp>
      <p:sp>
        <p:nvSpPr>
          <p:cNvPr id="86019" name="Rectangle 3"/>
          <p:cNvSpPr>
            <a:spLocks noGrp="1" noChangeArrowheads="1"/>
          </p:cNvSpPr>
          <p:nvPr>
            <p:ph idx="1"/>
          </p:nvPr>
        </p:nvSpPr>
        <p:spPr>
          <a:xfrm>
            <a:off x="228600" y="2743200"/>
            <a:ext cx="8686800" cy="3886200"/>
          </a:xfrm>
          <a:ln/>
        </p:spPr>
        <p:txBody>
          <a:bodyPr/>
          <a:lstStyle/>
          <a:p>
            <a:pPr marL="609600" indent="-609600">
              <a:buFont typeface="Wingdings 2" panose="05020102010507070707" pitchFamily="18" charset="2"/>
              <a:buAutoNum type="arabicParenR"/>
            </a:pPr>
            <a:r>
              <a:rPr lang="en-GB" altLang="en-US" dirty="0"/>
              <a:t>The discipline of </a:t>
            </a:r>
            <a:r>
              <a:rPr lang="en-GB" altLang="en-US" b="1" i="1" dirty="0"/>
              <a:t>terminology management</a:t>
            </a:r>
          </a:p>
          <a:p>
            <a:pPr marL="990600" lvl="1" indent="-533400"/>
            <a:r>
              <a:rPr lang="en-GB" altLang="en-US" dirty="0"/>
              <a:t>synonymous with </a:t>
            </a:r>
            <a:r>
              <a:rPr lang="en-GB" altLang="en-US" b="1" i="1" dirty="0"/>
              <a:t>terminology work </a:t>
            </a:r>
            <a:r>
              <a:rPr lang="en-GB" altLang="en-US" dirty="0"/>
              <a:t>(used in ISO 704)</a:t>
            </a:r>
            <a:endParaRPr lang="en-GB" altLang="en-US" b="1" dirty="0"/>
          </a:p>
          <a:p>
            <a:pPr marL="609600" indent="-609600">
              <a:buFont typeface="Wingdings 2" panose="05020102010507070707" pitchFamily="18" charset="2"/>
              <a:buAutoNum type="arabicParenR"/>
            </a:pPr>
            <a:r>
              <a:rPr lang="en-GB" altLang="en-US" dirty="0"/>
              <a:t>The set of designations used in the </a:t>
            </a:r>
            <a:r>
              <a:rPr lang="en-GB" altLang="en-US" b="1" i="1" dirty="0"/>
              <a:t>special language</a:t>
            </a:r>
            <a:r>
              <a:rPr lang="en-GB" altLang="en-US" dirty="0"/>
              <a:t> of a </a:t>
            </a:r>
            <a:r>
              <a:rPr lang="en-GB" altLang="en-US" b="1" i="1" dirty="0"/>
              <a:t>subject field</a:t>
            </a:r>
            <a:r>
              <a:rPr lang="en-GB" altLang="en-US" dirty="0"/>
              <a:t>, such as the terminology of medicine</a:t>
            </a:r>
          </a:p>
          <a:p>
            <a:pPr marL="990600" lvl="1" indent="-533400"/>
            <a:r>
              <a:rPr lang="en-US" altLang="en-US" dirty="0"/>
              <a:t>Used in both the singular and plural</a:t>
            </a:r>
          </a:p>
          <a:p>
            <a:pPr marL="990600" lvl="1" indent="-533400"/>
            <a:r>
              <a:rPr lang="en-US" altLang="en-US" dirty="0"/>
              <a:t>Used with an article in the singular: </a:t>
            </a:r>
            <a:r>
              <a:rPr lang="en-US" altLang="en-US" b="1" i="1" dirty="0"/>
              <a:t>a terminology</a:t>
            </a:r>
            <a:endParaRPr lang="en-US" altLang="en-US" b="1" dirty="0"/>
          </a:p>
          <a:p>
            <a:pPr marL="609600" indent="-609600"/>
            <a:endParaRPr lang="en-US" altLang="en-US" dirty="0"/>
          </a:p>
        </p:txBody>
      </p:sp>
      <p:sp>
        <p:nvSpPr>
          <p:cNvPr id="2" name="Slide Number Placeholder 1"/>
          <p:cNvSpPr>
            <a:spLocks noGrp="1"/>
          </p:cNvSpPr>
          <p:nvPr>
            <p:ph type="sldNum" sz="quarter" idx="10"/>
          </p:nvPr>
        </p:nvSpPr>
        <p:spPr/>
        <p:txBody>
          <a:bodyPr/>
          <a:lstStyle/>
          <a:p>
            <a:fld id="{7AF68BD5-0D60-488D-AB1C-00FB47F46A48}" type="slidenum">
              <a:rPr lang="en-US" smtClean="0"/>
              <a:pPr/>
              <a:t>10</a:t>
            </a:fld>
            <a:endParaRPr lang="en-US"/>
          </a:p>
        </p:txBody>
      </p:sp>
    </p:spTree>
    <p:extLst>
      <p:ext uri="{BB962C8B-B14F-4D97-AF65-F5344CB8AC3E}">
        <p14:creationId xmlns:p14="http://schemas.microsoft.com/office/powerpoint/2010/main" val="119300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AutoShape 2"/>
          <p:cNvSpPr>
            <a:spLocks noGrp="1" noChangeArrowheads="1"/>
          </p:cNvSpPr>
          <p:nvPr>
            <p:ph type="title"/>
          </p:nvPr>
        </p:nvSpPr>
        <p:spPr/>
        <p:txBody>
          <a:bodyPr/>
          <a:lstStyle/>
          <a:p>
            <a:r>
              <a:rPr lang="nl-BE" altLang="en-US"/>
              <a:t>Terminology is VERY standardised</a:t>
            </a:r>
            <a:endParaRPr lang="en-US" altLang="en-US"/>
          </a:p>
        </p:txBody>
      </p:sp>
      <p:sp>
        <p:nvSpPr>
          <p:cNvPr id="161795" name="Rectangle 3"/>
          <p:cNvSpPr>
            <a:spLocks noGrp="1" noChangeArrowheads="1"/>
          </p:cNvSpPr>
          <p:nvPr>
            <p:ph idx="1"/>
          </p:nvPr>
        </p:nvSpPr>
        <p:spPr/>
        <p:txBody>
          <a:bodyPr/>
          <a:lstStyle/>
          <a:p>
            <a:pPr marL="290513" indent="-290513" algn="just" defTabSz="352425">
              <a:spcBef>
                <a:spcPct val="5000"/>
              </a:spcBef>
              <a:tabLst>
                <a:tab pos="2566988" algn="l"/>
              </a:tabLst>
            </a:pPr>
            <a:r>
              <a:rPr lang="en-US" altLang="en-US" sz="2000" dirty="0">
                <a:cs typeface="Times New Roman" panose="02020603050405020304" pitchFamily="18" charset="0"/>
              </a:rPr>
              <a:t>ISO 704:</a:t>
            </a:r>
            <a:r>
              <a:rPr lang="nl-BE" altLang="en-US" sz="2000" dirty="0">
                <a:cs typeface="Times New Roman" panose="02020603050405020304" pitchFamily="18" charset="0"/>
              </a:rPr>
              <a:t>      </a:t>
            </a:r>
            <a:r>
              <a:rPr lang="en-US" altLang="en-US" sz="2000" dirty="0">
                <a:cs typeface="Times New Roman" panose="02020603050405020304" pitchFamily="18" charset="0"/>
              </a:rPr>
              <a:t>2000</a:t>
            </a:r>
            <a:r>
              <a:rPr lang="nl-BE" altLang="en-US" sz="2000" dirty="0">
                <a:cs typeface="Times New Roman" panose="02020603050405020304" pitchFamily="18" charset="0"/>
              </a:rPr>
              <a:t>	</a:t>
            </a:r>
            <a:r>
              <a:rPr lang="en-US" altLang="en-US" sz="2000" dirty="0">
                <a:cs typeface="Times New Roman" panose="02020603050405020304" pitchFamily="18" charset="0"/>
              </a:rPr>
              <a:t>Terminology work – Principles and methods </a:t>
            </a:r>
          </a:p>
          <a:p>
            <a:pPr marL="290513" indent="-290513" algn="just" defTabSz="352425">
              <a:spcBef>
                <a:spcPct val="5000"/>
              </a:spcBef>
              <a:tabLst>
                <a:tab pos="2566988" algn="l"/>
              </a:tabLst>
            </a:pPr>
            <a:r>
              <a:rPr lang="en-US" altLang="en-US" sz="2000" dirty="0">
                <a:cs typeface="Times New Roman" panose="02020603050405020304" pitchFamily="18" charset="0"/>
              </a:rPr>
              <a:t>ISO 860:</a:t>
            </a:r>
            <a:r>
              <a:rPr lang="nl-BE" altLang="en-US" sz="2000" dirty="0">
                <a:cs typeface="Times New Roman" panose="02020603050405020304" pitchFamily="18" charset="0"/>
              </a:rPr>
              <a:t>      </a:t>
            </a:r>
            <a:r>
              <a:rPr lang="en-US" altLang="en-US" sz="2000" dirty="0">
                <a:cs typeface="Times New Roman" panose="02020603050405020304" pitchFamily="18" charset="0"/>
              </a:rPr>
              <a:t>1996</a:t>
            </a:r>
            <a:r>
              <a:rPr lang="nl-BE" altLang="en-US" sz="2000" dirty="0">
                <a:cs typeface="Times New Roman" panose="02020603050405020304" pitchFamily="18" charset="0"/>
              </a:rPr>
              <a:t>	</a:t>
            </a:r>
            <a:r>
              <a:rPr lang="en-US" altLang="en-US" sz="2000" dirty="0">
                <a:cs typeface="Times New Roman" panose="02020603050405020304" pitchFamily="18" charset="0"/>
              </a:rPr>
              <a:t>Terminology work – Harmonization of concepts and </a:t>
            </a:r>
            <a:r>
              <a:rPr lang="nl-BE" altLang="en-US" sz="2000" dirty="0">
                <a:cs typeface="Times New Roman" panose="02020603050405020304" pitchFamily="18" charset="0"/>
              </a:rPr>
              <a:t>	</a:t>
            </a:r>
            <a:r>
              <a:rPr lang="en-US" altLang="en-US" sz="2000" dirty="0">
                <a:cs typeface="Times New Roman" panose="02020603050405020304" pitchFamily="18" charset="0"/>
              </a:rPr>
              <a:t>terms </a:t>
            </a:r>
          </a:p>
          <a:p>
            <a:pPr marL="290513" indent="-290513" algn="just" defTabSz="352425">
              <a:spcBef>
                <a:spcPct val="5000"/>
              </a:spcBef>
              <a:tabLst>
                <a:tab pos="2566988" algn="l"/>
              </a:tabLst>
            </a:pPr>
            <a:r>
              <a:rPr lang="en-US" altLang="en-US" sz="2000" dirty="0">
                <a:cs typeface="Times New Roman" panose="02020603050405020304" pitchFamily="18" charset="0"/>
              </a:rPr>
              <a:t>ISO 1087-1:</a:t>
            </a:r>
            <a:r>
              <a:rPr lang="nl-BE" altLang="en-US" sz="2000" dirty="0">
                <a:cs typeface="Times New Roman" panose="02020603050405020304" pitchFamily="18" charset="0"/>
              </a:rPr>
              <a:t> </a:t>
            </a:r>
            <a:r>
              <a:rPr lang="en-US" altLang="en-US" sz="2000" dirty="0">
                <a:cs typeface="Times New Roman" panose="02020603050405020304" pitchFamily="18" charset="0"/>
              </a:rPr>
              <a:t>2000</a:t>
            </a:r>
            <a:r>
              <a:rPr lang="nl-BE" altLang="en-US" sz="2000" dirty="0">
                <a:cs typeface="Times New Roman" panose="02020603050405020304" pitchFamily="18" charset="0"/>
              </a:rPr>
              <a:t>	</a:t>
            </a:r>
            <a:r>
              <a:rPr lang="en-US" altLang="en-US" sz="2000" dirty="0">
                <a:cs typeface="Times New Roman" panose="02020603050405020304" pitchFamily="18" charset="0"/>
              </a:rPr>
              <a:t>Terminology work – Vocabulary – Part 1: Theory and </a:t>
            </a:r>
            <a:r>
              <a:rPr lang="nl-BE" altLang="en-US" sz="2000" dirty="0">
                <a:cs typeface="Times New Roman" panose="02020603050405020304" pitchFamily="18" charset="0"/>
              </a:rPr>
              <a:t>	</a:t>
            </a:r>
            <a:r>
              <a:rPr lang="en-US" altLang="en-US" sz="2000" dirty="0">
                <a:cs typeface="Times New Roman" panose="02020603050405020304" pitchFamily="18" charset="0"/>
              </a:rPr>
              <a:t>application </a:t>
            </a:r>
          </a:p>
          <a:p>
            <a:pPr marL="290513" indent="-290513" algn="just" defTabSz="352425">
              <a:spcBef>
                <a:spcPct val="5000"/>
              </a:spcBef>
              <a:tabLst>
                <a:tab pos="2566988" algn="l"/>
              </a:tabLst>
            </a:pPr>
            <a:r>
              <a:rPr lang="en-US" altLang="en-US" sz="2000" dirty="0">
                <a:cs typeface="Times New Roman" panose="02020603050405020304" pitchFamily="18" charset="0"/>
              </a:rPr>
              <a:t>ISO 15188:</a:t>
            </a:r>
            <a:r>
              <a:rPr lang="nl-BE" altLang="en-US" sz="2000" dirty="0">
                <a:cs typeface="Times New Roman" panose="02020603050405020304" pitchFamily="18" charset="0"/>
              </a:rPr>
              <a:t> </a:t>
            </a:r>
            <a:r>
              <a:rPr lang="en-US" altLang="en-US" sz="2000" dirty="0">
                <a:cs typeface="Times New Roman" panose="02020603050405020304" pitchFamily="18" charset="0"/>
              </a:rPr>
              <a:t>2001</a:t>
            </a:r>
            <a:r>
              <a:rPr lang="nl-BE" altLang="en-US" sz="2000" dirty="0">
                <a:cs typeface="Times New Roman" panose="02020603050405020304" pitchFamily="18" charset="0"/>
              </a:rPr>
              <a:t>	</a:t>
            </a:r>
            <a:r>
              <a:rPr lang="en-US" altLang="en-US" sz="2000" dirty="0">
                <a:cs typeface="Times New Roman" panose="02020603050405020304" pitchFamily="18" charset="0"/>
              </a:rPr>
              <a:t>Project management guidelines for terminology </a:t>
            </a:r>
            <a:r>
              <a:rPr lang="nl-BE" altLang="en-US" sz="2000" dirty="0">
                <a:cs typeface="Times New Roman" panose="02020603050405020304" pitchFamily="18" charset="0"/>
              </a:rPr>
              <a:t>	</a:t>
            </a:r>
            <a:r>
              <a:rPr lang="en-US" altLang="en-US" sz="2000" dirty="0">
                <a:cs typeface="Times New Roman" panose="02020603050405020304" pitchFamily="18" charset="0"/>
              </a:rPr>
              <a:t>standardization </a:t>
            </a:r>
          </a:p>
          <a:p>
            <a:pPr marL="290513" indent="-290513" algn="just" defTabSz="352425">
              <a:spcBef>
                <a:spcPct val="5000"/>
              </a:spcBef>
              <a:tabLst>
                <a:tab pos="2566988" algn="l"/>
              </a:tabLst>
            </a:pPr>
            <a:r>
              <a:rPr lang="en-US" altLang="en-US" sz="2000" dirty="0">
                <a:cs typeface="Times New Roman" panose="02020603050405020304" pitchFamily="18" charset="0"/>
              </a:rPr>
              <a:t>ISO 1087-2:2000</a:t>
            </a:r>
            <a:r>
              <a:rPr lang="nl-BE" altLang="en-US" sz="2000" dirty="0">
                <a:cs typeface="Times New Roman" panose="02020603050405020304" pitchFamily="18" charset="0"/>
              </a:rPr>
              <a:t>	</a:t>
            </a:r>
            <a:r>
              <a:rPr lang="en-US" altLang="en-US" sz="2000" dirty="0">
                <a:cs typeface="Times New Roman" panose="02020603050405020304" pitchFamily="18" charset="0"/>
              </a:rPr>
              <a:t>Terminology work – Vocabulary – Part 2: Computer </a:t>
            </a:r>
            <a:r>
              <a:rPr lang="nl-BE" altLang="en-US" sz="2000" dirty="0">
                <a:cs typeface="Times New Roman" panose="02020603050405020304" pitchFamily="18" charset="0"/>
              </a:rPr>
              <a:t>	</a:t>
            </a:r>
            <a:r>
              <a:rPr lang="en-US" altLang="en-US" sz="2000" dirty="0">
                <a:cs typeface="Times New Roman" panose="02020603050405020304" pitchFamily="18" charset="0"/>
              </a:rPr>
              <a:t>applications </a:t>
            </a:r>
          </a:p>
          <a:p>
            <a:pPr marL="290513" indent="-290513" algn="just" defTabSz="352425">
              <a:spcBef>
                <a:spcPct val="5000"/>
              </a:spcBef>
              <a:tabLst>
                <a:tab pos="2566988" algn="l"/>
              </a:tabLst>
            </a:pPr>
            <a:r>
              <a:rPr lang="en-US" altLang="en-US" sz="2000" dirty="0">
                <a:cs typeface="Times New Roman" panose="02020603050405020304" pitchFamily="18" charset="0"/>
              </a:rPr>
              <a:t>ISO 12620:</a:t>
            </a:r>
            <a:r>
              <a:rPr lang="nl-BE" altLang="en-US" sz="2000" dirty="0">
                <a:cs typeface="Times New Roman" panose="02020603050405020304" pitchFamily="18" charset="0"/>
              </a:rPr>
              <a:t> </a:t>
            </a:r>
            <a:r>
              <a:rPr lang="en-US" altLang="en-US" sz="2000" dirty="0">
                <a:cs typeface="Times New Roman" panose="02020603050405020304" pitchFamily="18" charset="0"/>
              </a:rPr>
              <a:t>1999</a:t>
            </a:r>
            <a:r>
              <a:rPr lang="nl-BE" altLang="en-US" sz="2000" dirty="0">
                <a:cs typeface="Times New Roman" panose="02020603050405020304" pitchFamily="18" charset="0"/>
              </a:rPr>
              <a:t>	</a:t>
            </a:r>
            <a:r>
              <a:rPr lang="en-US" altLang="en-US" sz="2000" dirty="0">
                <a:cs typeface="Times New Roman" panose="02020603050405020304" pitchFamily="18" charset="0"/>
              </a:rPr>
              <a:t>Computer applications in terminology – Data </a:t>
            </a:r>
            <a:r>
              <a:rPr lang="nl-BE" altLang="en-US" sz="2000" dirty="0">
                <a:cs typeface="Times New Roman" panose="02020603050405020304" pitchFamily="18" charset="0"/>
              </a:rPr>
              <a:t>	</a:t>
            </a:r>
            <a:r>
              <a:rPr lang="en-US" altLang="en-US" sz="2000" dirty="0">
                <a:cs typeface="Times New Roman" panose="02020603050405020304" pitchFamily="18" charset="0"/>
              </a:rPr>
              <a:t>categories </a:t>
            </a:r>
          </a:p>
          <a:p>
            <a:pPr marL="290513" indent="-290513" algn="just" defTabSz="352425">
              <a:spcBef>
                <a:spcPct val="5000"/>
              </a:spcBef>
              <a:tabLst>
                <a:tab pos="2566988" algn="l"/>
              </a:tabLst>
            </a:pPr>
            <a:r>
              <a:rPr lang="en-US" altLang="en-US" sz="2000" dirty="0">
                <a:cs typeface="Times New Roman" panose="02020603050405020304" pitchFamily="18" charset="0"/>
              </a:rPr>
              <a:t>ISO 16642:</a:t>
            </a:r>
            <a:r>
              <a:rPr lang="nl-BE" altLang="en-US" sz="2000" dirty="0">
                <a:cs typeface="Times New Roman" panose="02020603050405020304" pitchFamily="18" charset="0"/>
              </a:rPr>
              <a:t> </a:t>
            </a:r>
            <a:r>
              <a:rPr lang="en-US" altLang="en-US" sz="2000" dirty="0">
                <a:cs typeface="Times New Roman" panose="02020603050405020304" pitchFamily="18" charset="0"/>
              </a:rPr>
              <a:t>2003</a:t>
            </a:r>
            <a:r>
              <a:rPr lang="nl-BE" altLang="en-US" sz="2000" dirty="0">
                <a:cs typeface="Times New Roman" panose="02020603050405020304" pitchFamily="18" charset="0"/>
              </a:rPr>
              <a:t>	</a:t>
            </a:r>
            <a:r>
              <a:rPr lang="en-US" altLang="en-US" sz="2000" dirty="0">
                <a:cs typeface="Times New Roman" panose="02020603050405020304" pitchFamily="18" charset="0"/>
              </a:rPr>
              <a:t>Computer applications in terminology – </a:t>
            </a:r>
            <a:r>
              <a:rPr lang="nl-BE" altLang="en-US" sz="2000" dirty="0">
                <a:cs typeface="Times New Roman" panose="02020603050405020304" pitchFamily="18" charset="0"/>
              </a:rPr>
              <a:t>	</a:t>
            </a:r>
            <a:r>
              <a:rPr lang="en-US" altLang="en-US" sz="2000" dirty="0">
                <a:cs typeface="Times New Roman" panose="02020603050405020304" pitchFamily="18" charset="0"/>
              </a:rPr>
              <a:t>Terminological markup framework </a:t>
            </a:r>
          </a:p>
          <a:p>
            <a:pPr marL="290513" indent="-290513" algn="just" defTabSz="352425">
              <a:spcBef>
                <a:spcPct val="5000"/>
              </a:spcBef>
              <a:tabLst>
                <a:tab pos="2566988" algn="l"/>
              </a:tabLst>
            </a:pPr>
            <a:r>
              <a:rPr lang="en-US" altLang="en-US" sz="2000" dirty="0">
                <a:cs typeface="Times New Roman" panose="02020603050405020304" pitchFamily="18" charset="0"/>
              </a:rPr>
              <a:t>ISO 2788:</a:t>
            </a:r>
            <a:r>
              <a:rPr lang="nl-BE" altLang="en-US" sz="2000" dirty="0">
                <a:cs typeface="Times New Roman" panose="02020603050405020304" pitchFamily="18" charset="0"/>
              </a:rPr>
              <a:t>   </a:t>
            </a:r>
            <a:r>
              <a:rPr lang="en-US" altLang="en-US" sz="2000" dirty="0">
                <a:cs typeface="Times New Roman" panose="02020603050405020304" pitchFamily="18" charset="0"/>
              </a:rPr>
              <a:t>1986</a:t>
            </a:r>
            <a:r>
              <a:rPr lang="nl-BE" altLang="en-US" sz="2000" dirty="0">
                <a:cs typeface="Times New Roman" panose="02020603050405020304" pitchFamily="18" charset="0"/>
              </a:rPr>
              <a:t>	</a:t>
            </a:r>
            <a:r>
              <a:rPr lang="en-US" altLang="en-US" sz="2000" dirty="0">
                <a:cs typeface="Times New Roman" panose="02020603050405020304" pitchFamily="18" charset="0"/>
              </a:rPr>
              <a:t>Documentation – Guidelines for the establishment </a:t>
            </a:r>
            <a:r>
              <a:rPr lang="nl-BE" altLang="en-US" sz="2000" dirty="0">
                <a:cs typeface="Times New Roman" panose="02020603050405020304" pitchFamily="18" charset="0"/>
              </a:rPr>
              <a:t>	</a:t>
            </a:r>
            <a:r>
              <a:rPr lang="en-US" altLang="en-US" sz="2000" dirty="0">
                <a:cs typeface="Times New Roman" panose="02020603050405020304" pitchFamily="18" charset="0"/>
              </a:rPr>
              <a:t>and development of monolingual thesauri</a:t>
            </a:r>
            <a:endParaRPr lang="en-US" altLang="en-US" sz="2000" dirty="0"/>
          </a:p>
        </p:txBody>
      </p:sp>
      <p:sp>
        <p:nvSpPr>
          <p:cNvPr id="2" name="Slide Number Placeholder 1"/>
          <p:cNvSpPr>
            <a:spLocks noGrp="1"/>
          </p:cNvSpPr>
          <p:nvPr>
            <p:ph type="sldNum" sz="quarter" idx="10"/>
          </p:nvPr>
        </p:nvSpPr>
        <p:spPr/>
        <p:txBody>
          <a:bodyPr/>
          <a:lstStyle/>
          <a:p>
            <a:fld id="{7AF68BD5-0D60-488D-AB1C-00FB47F46A48}" type="slidenum">
              <a:rPr lang="en-US" smtClean="0"/>
              <a:pPr/>
              <a:t>11</a:t>
            </a:fld>
            <a:endParaRPr lang="en-US"/>
          </a:p>
        </p:txBody>
      </p:sp>
    </p:spTree>
    <p:extLst>
      <p:ext uri="{BB962C8B-B14F-4D97-AF65-F5344CB8AC3E}">
        <p14:creationId xmlns:p14="http://schemas.microsoft.com/office/powerpoint/2010/main" val="2116107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1371600" y="685800"/>
            <a:ext cx="6454775" cy="1174750"/>
          </a:xfrm>
        </p:spPr>
        <p:txBody>
          <a:bodyPr/>
          <a:lstStyle/>
          <a:p>
            <a:r>
              <a:rPr lang="nl-BE" altLang="en-US"/>
              <a:t>ISO Standards in Terminology: building blocks</a:t>
            </a:r>
            <a:endParaRPr lang="en-US" altLang="en-US" i="1"/>
          </a:p>
        </p:txBody>
      </p:sp>
      <p:sp>
        <p:nvSpPr>
          <p:cNvPr id="89091" name="Rectangle 3"/>
          <p:cNvSpPr>
            <a:spLocks noGrp="1" noChangeArrowheads="1"/>
          </p:cNvSpPr>
          <p:nvPr>
            <p:ph type="body" idx="1"/>
          </p:nvPr>
        </p:nvSpPr>
        <p:spPr/>
        <p:txBody>
          <a:bodyPr/>
          <a:lstStyle/>
          <a:p>
            <a:pPr>
              <a:lnSpc>
                <a:spcPct val="90000"/>
              </a:lnSpc>
            </a:pPr>
            <a:r>
              <a:rPr lang="en-US" altLang="en-US" sz="2800" b="1" i="1"/>
              <a:t>Objects</a:t>
            </a:r>
          </a:p>
          <a:p>
            <a:pPr lvl="2">
              <a:lnSpc>
                <a:spcPct val="90000"/>
              </a:lnSpc>
            </a:pPr>
            <a:r>
              <a:rPr lang="en-GB" altLang="en-US" sz="2000" i="1"/>
              <a:t>perceived or conceived, concrete or abstract</a:t>
            </a:r>
          </a:p>
          <a:p>
            <a:pPr lvl="2">
              <a:lnSpc>
                <a:spcPct val="90000"/>
              </a:lnSpc>
            </a:pPr>
            <a:r>
              <a:rPr lang="en-GB" altLang="en-US" sz="2000" i="1"/>
              <a:t>abstracted or conceptualized into concepts</a:t>
            </a:r>
            <a:endParaRPr lang="en-US" altLang="en-US" sz="2000" i="1"/>
          </a:p>
          <a:p>
            <a:pPr>
              <a:lnSpc>
                <a:spcPct val="90000"/>
              </a:lnSpc>
            </a:pPr>
            <a:r>
              <a:rPr lang="en-US" altLang="en-US" sz="2800" b="1" i="1"/>
              <a:t>Concepts</a:t>
            </a:r>
          </a:p>
          <a:p>
            <a:pPr lvl="2">
              <a:lnSpc>
                <a:spcPct val="90000"/>
              </a:lnSpc>
            </a:pPr>
            <a:r>
              <a:rPr lang="en-GB" altLang="en-US" sz="2000" i="1"/>
              <a:t>depict or correspond to a set of objects based on a defined set of characteristics</a:t>
            </a:r>
          </a:p>
          <a:p>
            <a:pPr lvl="2">
              <a:lnSpc>
                <a:spcPct val="90000"/>
              </a:lnSpc>
            </a:pPr>
            <a:r>
              <a:rPr lang="en-GB" altLang="en-US" sz="2000" i="1"/>
              <a:t>represented or expressed in language by designations or by definitions</a:t>
            </a:r>
          </a:p>
          <a:p>
            <a:pPr lvl="2">
              <a:lnSpc>
                <a:spcPct val="90000"/>
              </a:lnSpc>
            </a:pPr>
            <a:r>
              <a:rPr lang="en-GB" altLang="en-US" sz="2000" i="1"/>
              <a:t>organized into concept systems</a:t>
            </a:r>
            <a:endParaRPr lang="en-US" altLang="en-US" sz="2000" i="1"/>
          </a:p>
          <a:p>
            <a:pPr>
              <a:lnSpc>
                <a:spcPct val="90000"/>
              </a:lnSpc>
            </a:pPr>
            <a:r>
              <a:rPr lang="en-US" altLang="en-US" sz="2800" b="1" i="1"/>
              <a:t>Designations</a:t>
            </a:r>
          </a:p>
          <a:p>
            <a:pPr lvl="2">
              <a:lnSpc>
                <a:spcPct val="90000"/>
              </a:lnSpc>
            </a:pPr>
            <a:r>
              <a:rPr lang="en-GB" altLang="en-US" sz="2000" i="1"/>
              <a:t>represented as terms, names (appellations) or symbols</a:t>
            </a:r>
          </a:p>
          <a:p>
            <a:pPr lvl="2">
              <a:lnSpc>
                <a:spcPct val="90000"/>
              </a:lnSpc>
            </a:pPr>
            <a:r>
              <a:rPr lang="en-GB" altLang="en-US" sz="2000" i="1"/>
              <a:t>designate or represent a concept</a:t>
            </a:r>
          </a:p>
          <a:p>
            <a:pPr lvl="2">
              <a:lnSpc>
                <a:spcPct val="90000"/>
              </a:lnSpc>
            </a:pPr>
            <a:r>
              <a:rPr lang="en-GB" altLang="en-US" sz="2000" i="1"/>
              <a:t>attributed to a concept by consensus within a special language community</a:t>
            </a:r>
            <a:endParaRPr lang="en-US" altLang="en-US" sz="2000"/>
          </a:p>
        </p:txBody>
      </p:sp>
      <p:sp>
        <p:nvSpPr>
          <p:cNvPr id="2" name="Slide Number Placeholder 1"/>
          <p:cNvSpPr>
            <a:spLocks noGrp="1"/>
          </p:cNvSpPr>
          <p:nvPr>
            <p:ph type="sldNum" sz="quarter" idx="10"/>
          </p:nvPr>
        </p:nvSpPr>
        <p:spPr/>
        <p:txBody>
          <a:bodyPr/>
          <a:lstStyle/>
          <a:p>
            <a:fld id="{7AF68BD5-0D60-488D-AB1C-00FB47F46A48}" type="slidenum">
              <a:rPr lang="en-US" smtClean="0"/>
              <a:pPr/>
              <a:t>12</a:t>
            </a:fld>
            <a:endParaRPr lang="en-US"/>
          </a:p>
        </p:txBody>
      </p:sp>
    </p:spTree>
    <p:extLst>
      <p:ext uri="{BB962C8B-B14F-4D97-AF65-F5344CB8AC3E}">
        <p14:creationId xmlns:p14="http://schemas.microsoft.com/office/powerpoint/2010/main" val="24651344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a:xfrm>
            <a:off x="0" y="762000"/>
            <a:ext cx="9144000" cy="762000"/>
          </a:xfrm>
        </p:spPr>
        <p:txBody>
          <a:bodyPr/>
          <a:lstStyle/>
          <a:p>
            <a:r>
              <a:rPr lang="en-US" altLang="en-US" sz="3200" dirty="0"/>
              <a:t>Fundamental Activities</a:t>
            </a:r>
            <a:r>
              <a:rPr lang="nl-BE" altLang="en-US" sz="3200" dirty="0"/>
              <a:t> of </a:t>
            </a:r>
            <a:r>
              <a:rPr lang="nl-BE" altLang="en-US" sz="3200" dirty="0" err="1"/>
              <a:t>Terminology</a:t>
            </a:r>
            <a:r>
              <a:rPr lang="nl-BE" altLang="en-US" sz="3200" dirty="0"/>
              <a:t> </a:t>
            </a:r>
            <a:r>
              <a:rPr lang="nl-BE" altLang="en-US" sz="3200" dirty="0" err="1"/>
              <a:t>Work</a:t>
            </a:r>
            <a:endParaRPr lang="en-US" altLang="en-US" sz="3200" dirty="0"/>
          </a:p>
        </p:txBody>
      </p:sp>
      <p:sp>
        <p:nvSpPr>
          <p:cNvPr id="88067" name="Rectangle 3"/>
          <p:cNvSpPr>
            <a:spLocks noGrp="1" noChangeArrowheads="1"/>
          </p:cNvSpPr>
          <p:nvPr>
            <p:ph idx="1"/>
          </p:nvPr>
        </p:nvSpPr>
        <p:spPr/>
        <p:txBody>
          <a:bodyPr/>
          <a:lstStyle/>
          <a:p>
            <a:r>
              <a:rPr lang="en-GB" altLang="en-US" sz="2800"/>
              <a:t>Identifying ‘</a:t>
            </a:r>
            <a:r>
              <a:rPr lang="en-GB" altLang="en-US" sz="2800" b="1" i="1"/>
              <a:t>concepts’</a:t>
            </a:r>
            <a:r>
              <a:rPr lang="en-GB" altLang="en-US" sz="2800"/>
              <a:t> and ‘</a:t>
            </a:r>
            <a:r>
              <a:rPr lang="en-GB" altLang="en-US" sz="2800" b="1" i="1"/>
              <a:t>concept relations’</a:t>
            </a:r>
            <a:r>
              <a:rPr lang="en-GB" altLang="en-US" sz="2800"/>
              <a:t>;</a:t>
            </a:r>
          </a:p>
          <a:p>
            <a:pPr lvl="1"/>
            <a:r>
              <a:rPr lang="en-US" altLang="en-US" sz="2400"/>
              <a:t>Analyzing and modeling </a:t>
            </a:r>
            <a:r>
              <a:rPr lang="en-US" altLang="en-US" sz="2400" b="1" i="1"/>
              <a:t>concept systems</a:t>
            </a:r>
            <a:r>
              <a:rPr lang="en-US" altLang="en-US" sz="2400"/>
              <a:t> on the basis of identified concepts and concept relations</a:t>
            </a:r>
            <a:r>
              <a:rPr lang="en-GB" altLang="en-US" sz="2400"/>
              <a:t>;  </a:t>
            </a:r>
          </a:p>
          <a:p>
            <a:pPr lvl="1"/>
            <a:r>
              <a:rPr lang="en-GB" altLang="en-US" sz="2400"/>
              <a:t>Establishing representations of concept systems through </a:t>
            </a:r>
            <a:r>
              <a:rPr lang="en-GB" altLang="en-US" sz="2400" b="1" i="1"/>
              <a:t>concept diagrams</a:t>
            </a:r>
            <a:r>
              <a:rPr lang="en-GB" altLang="en-US" sz="2400"/>
              <a:t>; </a:t>
            </a:r>
          </a:p>
          <a:p>
            <a:pPr lvl="1"/>
            <a:r>
              <a:rPr lang="en-GB" altLang="en-US" sz="2400"/>
              <a:t>Crafting concept-oriented </a:t>
            </a:r>
            <a:r>
              <a:rPr lang="en-GB" altLang="en-US" sz="2400" b="1" i="1"/>
              <a:t>definitions</a:t>
            </a:r>
            <a:r>
              <a:rPr lang="en-GB" altLang="en-US" sz="2400"/>
              <a:t>; </a:t>
            </a:r>
          </a:p>
          <a:p>
            <a:pPr lvl="1"/>
            <a:r>
              <a:rPr lang="en-GB" altLang="en-US" sz="2400"/>
              <a:t>Attributing </a:t>
            </a:r>
            <a:r>
              <a:rPr lang="en-GB" altLang="en-US" sz="2400" b="1" i="1"/>
              <a:t>designations</a:t>
            </a:r>
            <a:r>
              <a:rPr lang="en-GB" altLang="en-US" sz="2400"/>
              <a:t> (predominantly </a:t>
            </a:r>
            <a:r>
              <a:rPr lang="en-GB" altLang="en-US" sz="2400" b="1" i="1"/>
              <a:t>terms</a:t>
            </a:r>
            <a:r>
              <a:rPr lang="en-GB" altLang="en-US" sz="2400"/>
              <a:t>) to each concept in one or more languages; and,</a:t>
            </a:r>
          </a:p>
          <a:p>
            <a:pPr lvl="1"/>
            <a:r>
              <a:rPr lang="en-GB" altLang="en-US" sz="2400"/>
              <a:t>Recording and presenting terminological data, principally in </a:t>
            </a:r>
            <a:r>
              <a:rPr lang="en-GB" altLang="en-US" sz="2400" b="1" i="1"/>
              <a:t>terminological entries</a:t>
            </a:r>
            <a:r>
              <a:rPr lang="en-GB" altLang="en-US" sz="2400"/>
              <a:t> stored in print and electronic media (</a:t>
            </a:r>
            <a:r>
              <a:rPr lang="en-GB" altLang="en-US" sz="2400" b="1" i="1"/>
              <a:t>terminography</a:t>
            </a:r>
            <a:r>
              <a:rPr lang="en-GB" altLang="en-US" sz="2400"/>
              <a:t>). </a:t>
            </a:r>
            <a:endParaRPr lang="en-US" altLang="en-US" sz="2400"/>
          </a:p>
          <a:p>
            <a:endParaRPr lang="en-US" altLang="en-US" sz="2800"/>
          </a:p>
        </p:txBody>
      </p:sp>
      <p:sp>
        <p:nvSpPr>
          <p:cNvPr id="2" name="Slide Number Placeholder 1"/>
          <p:cNvSpPr>
            <a:spLocks noGrp="1"/>
          </p:cNvSpPr>
          <p:nvPr>
            <p:ph type="sldNum" sz="quarter" idx="10"/>
          </p:nvPr>
        </p:nvSpPr>
        <p:spPr/>
        <p:txBody>
          <a:bodyPr/>
          <a:lstStyle/>
          <a:p>
            <a:fld id="{7AF68BD5-0D60-488D-AB1C-00FB47F46A48}" type="slidenum">
              <a:rPr lang="en-US" smtClean="0"/>
              <a:pPr/>
              <a:t>13</a:t>
            </a:fld>
            <a:endParaRPr lang="en-US"/>
          </a:p>
        </p:txBody>
      </p:sp>
    </p:spTree>
    <p:extLst>
      <p:ext uri="{BB962C8B-B14F-4D97-AF65-F5344CB8AC3E}">
        <p14:creationId xmlns:p14="http://schemas.microsoft.com/office/powerpoint/2010/main" val="3971942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r>
              <a:rPr lang="nl-BE" altLang="en-US"/>
              <a:t>Why terminologies ?</a:t>
            </a:r>
            <a:endParaRPr lang="en-US" altLang="en-US"/>
          </a:p>
        </p:txBody>
      </p:sp>
      <p:sp>
        <p:nvSpPr>
          <p:cNvPr id="31747" name="Rectangle 3"/>
          <p:cNvSpPr>
            <a:spLocks noGrp="1" noChangeArrowheads="1"/>
          </p:cNvSpPr>
          <p:nvPr>
            <p:ph idx="1"/>
          </p:nvPr>
        </p:nvSpPr>
        <p:spPr/>
        <p:txBody>
          <a:bodyPr/>
          <a:lstStyle/>
          <a:p>
            <a:pPr>
              <a:lnSpc>
                <a:spcPct val="90000"/>
              </a:lnSpc>
            </a:pPr>
            <a:r>
              <a:rPr lang="nl-BE" altLang="en-US" dirty="0"/>
              <a:t>As such ?</a:t>
            </a:r>
          </a:p>
          <a:p>
            <a:pPr lvl="1">
              <a:lnSpc>
                <a:spcPct val="90000"/>
              </a:lnSpc>
            </a:pPr>
            <a:r>
              <a:rPr lang="nl-BE" altLang="en-US" dirty="0"/>
              <a:t>Fixing/stabilizing the language within a domain and a linguistic community;</a:t>
            </a:r>
          </a:p>
          <a:p>
            <a:pPr lvl="1">
              <a:lnSpc>
                <a:spcPct val="90000"/>
              </a:lnSpc>
            </a:pPr>
            <a:r>
              <a:rPr lang="nl-BE" altLang="en-US" dirty="0"/>
              <a:t>Unambiguous communication</a:t>
            </a:r>
            <a:r>
              <a:rPr lang="nl-BE" altLang="en-US" dirty="0" smtClean="0"/>
              <a:t>.</a:t>
            </a:r>
          </a:p>
          <a:p>
            <a:pPr lvl="1">
              <a:lnSpc>
                <a:spcPct val="90000"/>
              </a:lnSpc>
            </a:pPr>
            <a:endParaRPr lang="nl-BE" altLang="en-US" dirty="0"/>
          </a:p>
          <a:p>
            <a:pPr>
              <a:lnSpc>
                <a:spcPct val="90000"/>
              </a:lnSpc>
            </a:pPr>
            <a:r>
              <a:rPr lang="nl-BE" altLang="en-US" dirty="0"/>
              <a:t>In Healthcare Information Technology ?</a:t>
            </a:r>
          </a:p>
          <a:p>
            <a:pPr lvl="1">
              <a:lnSpc>
                <a:spcPct val="90000"/>
              </a:lnSpc>
            </a:pPr>
            <a:r>
              <a:rPr lang="nl-BE" altLang="en-US" dirty="0"/>
              <a:t>Semantic Indexing;</a:t>
            </a:r>
          </a:p>
          <a:p>
            <a:pPr lvl="1">
              <a:lnSpc>
                <a:spcPct val="90000"/>
              </a:lnSpc>
            </a:pPr>
            <a:r>
              <a:rPr lang="nl-BE" altLang="en-US" dirty="0"/>
              <a:t>Information exchange and linking between heterogeneous systems;</a:t>
            </a:r>
          </a:p>
          <a:p>
            <a:pPr lvl="1">
              <a:lnSpc>
                <a:spcPct val="90000"/>
              </a:lnSpc>
            </a:pPr>
            <a:r>
              <a:rPr lang="nl-BE" altLang="en-US" dirty="0"/>
              <a:t>Terminologies as basis for documentation through coding and classification</a:t>
            </a:r>
            <a:endParaRPr lang="en-US" altLang="en-US" dirty="0"/>
          </a:p>
        </p:txBody>
      </p:sp>
      <p:sp>
        <p:nvSpPr>
          <p:cNvPr id="2" name="Slide Number Placeholder 1"/>
          <p:cNvSpPr>
            <a:spLocks noGrp="1"/>
          </p:cNvSpPr>
          <p:nvPr>
            <p:ph type="sldNum" sz="quarter" idx="10"/>
          </p:nvPr>
        </p:nvSpPr>
        <p:spPr/>
        <p:txBody>
          <a:bodyPr/>
          <a:lstStyle/>
          <a:p>
            <a:fld id="{7AF68BD5-0D60-488D-AB1C-00FB47F46A48}" type="slidenum">
              <a:rPr lang="en-US" smtClean="0"/>
              <a:pPr/>
              <a:t>14</a:t>
            </a:fld>
            <a:endParaRPr lang="en-US"/>
          </a:p>
        </p:txBody>
      </p:sp>
    </p:spTree>
    <p:extLst>
      <p:ext uri="{BB962C8B-B14F-4D97-AF65-F5344CB8AC3E}">
        <p14:creationId xmlns:p14="http://schemas.microsoft.com/office/powerpoint/2010/main" val="3019823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5"/>
          <p:cNvSpPr>
            <a:spLocks noGrp="1"/>
          </p:cNvSpPr>
          <p:nvPr>
            <p:ph type="subTitle" idx="1"/>
          </p:nvPr>
        </p:nvSpPr>
        <p:spPr/>
        <p:txBody>
          <a:bodyPr/>
          <a:lstStyle/>
          <a:p>
            <a:pPr eaLnBrk="1" hangingPunct="1"/>
            <a:endParaRPr lang="en-US" altLang="en-US" smtClean="0"/>
          </a:p>
        </p:txBody>
      </p:sp>
      <p:sp>
        <p:nvSpPr>
          <p:cNvPr id="31747" name="Title 4"/>
          <p:cNvSpPr>
            <a:spLocks noGrp="1"/>
          </p:cNvSpPr>
          <p:nvPr>
            <p:ph type="ctrTitle"/>
          </p:nvPr>
        </p:nvSpPr>
        <p:spPr>
          <a:xfrm>
            <a:off x="723900" y="2508250"/>
            <a:ext cx="7696200" cy="715963"/>
          </a:xfrm>
        </p:spPr>
        <p:txBody>
          <a:bodyPr/>
          <a:lstStyle/>
          <a:p>
            <a:pPr eaLnBrk="1" hangingPunct="1"/>
            <a:r>
              <a:rPr lang="en-US" altLang="en-US" dirty="0" smtClean="0"/>
              <a:t>Classification </a:t>
            </a:r>
            <a:r>
              <a:rPr lang="en-US" altLang="en-US" sz="800" dirty="0" smtClean="0"/>
              <a:t>(is)</a:t>
            </a:r>
            <a:r>
              <a:rPr lang="en-US" altLang="en-US" dirty="0" smtClean="0"/>
              <a:t> for dummies</a:t>
            </a:r>
          </a:p>
        </p:txBody>
      </p:sp>
      <p:sp>
        <p:nvSpPr>
          <p:cNvPr id="2" name="Slide Number Placeholder 1"/>
          <p:cNvSpPr>
            <a:spLocks noGrp="1"/>
          </p:cNvSpPr>
          <p:nvPr>
            <p:ph type="sldNum" sz="quarter" idx="10"/>
          </p:nvPr>
        </p:nvSpPr>
        <p:spPr/>
        <p:txBody>
          <a:bodyPr/>
          <a:lstStyle/>
          <a:p>
            <a:fld id="{7AF68BD5-0D60-488D-AB1C-00FB47F46A48}" type="slidenum">
              <a:rPr lang="en-US" smtClean="0"/>
              <a:pPr/>
              <a:t>15</a:t>
            </a:fld>
            <a:endParaRPr lang="en-US"/>
          </a:p>
        </p:txBody>
      </p:sp>
    </p:spTree>
    <p:extLst>
      <p:ext uri="{BB962C8B-B14F-4D97-AF65-F5344CB8AC3E}">
        <p14:creationId xmlns:p14="http://schemas.microsoft.com/office/powerpoint/2010/main" val="1563745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large collection of individual entities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0" y="1524000"/>
            <a:ext cx="6604000" cy="4953000"/>
          </a:xfrm>
        </p:spPr>
      </p:pic>
      <p:sp>
        <p:nvSpPr>
          <p:cNvPr id="5" name="Rectangle 4"/>
          <p:cNvSpPr/>
          <p:nvPr/>
        </p:nvSpPr>
        <p:spPr>
          <a:xfrm>
            <a:off x="1378733" y="6560124"/>
            <a:ext cx="6386534" cy="276999"/>
          </a:xfrm>
          <a:prstGeom prst="rect">
            <a:avLst/>
          </a:prstGeom>
        </p:spPr>
        <p:txBody>
          <a:bodyPr wrap="square">
            <a:spAutoFit/>
          </a:bodyPr>
          <a:lstStyle/>
          <a:p>
            <a:r>
              <a:rPr lang="en-US" sz="1200" dirty="0">
                <a:solidFill>
                  <a:schemeClr val="bg1"/>
                </a:solidFill>
              </a:rPr>
              <a:t>https://clipartfest.com/download/c2bd0a0071663cef17ac2126d73bf9350a9d15e2.html</a:t>
            </a:r>
          </a:p>
        </p:txBody>
      </p:sp>
      <p:sp>
        <p:nvSpPr>
          <p:cNvPr id="3" name="Slide Number Placeholder 2"/>
          <p:cNvSpPr>
            <a:spLocks noGrp="1"/>
          </p:cNvSpPr>
          <p:nvPr>
            <p:ph type="sldNum" sz="quarter" idx="10"/>
          </p:nvPr>
        </p:nvSpPr>
        <p:spPr/>
        <p:txBody>
          <a:bodyPr/>
          <a:lstStyle/>
          <a:p>
            <a:fld id="{01EF93C7-D0AB-41D7-8C62-1F8A9E33AE23}" type="slidenum">
              <a:rPr lang="en-US" smtClean="0"/>
              <a:pPr/>
              <a:t>16</a:t>
            </a:fld>
            <a:endParaRPr lang="en-US"/>
          </a:p>
        </p:txBody>
      </p:sp>
    </p:spTree>
    <p:extLst>
      <p:ext uri="{BB962C8B-B14F-4D97-AF65-F5344CB8AC3E}">
        <p14:creationId xmlns:p14="http://schemas.microsoft.com/office/powerpoint/2010/main" val="1248999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based on material composition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6400"/>
            <a:ext cx="7467600" cy="4970621"/>
          </a:xfrm>
          <a:prstGeom prst="rect">
            <a:avLst/>
          </a:prstGeom>
        </p:spPr>
      </p:pic>
      <p:sp>
        <p:nvSpPr>
          <p:cNvPr id="3" name="Slide Number Placeholder 2"/>
          <p:cNvSpPr>
            <a:spLocks noGrp="1"/>
          </p:cNvSpPr>
          <p:nvPr>
            <p:ph type="sldNum" sz="quarter" idx="10"/>
          </p:nvPr>
        </p:nvSpPr>
        <p:spPr/>
        <p:txBody>
          <a:bodyPr/>
          <a:lstStyle/>
          <a:p>
            <a:fld id="{01EF93C7-D0AB-41D7-8C62-1F8A9E33AE23}" type="slidenum">
              <a:rPr lang="en-US" smtClean="0"/>
              <a:pPr/>
              <a:t>17</a:t>
            </a:fld>
            <a:endParaRPr lang="en-US"/>
          </a:p>
        </p:txBody>
      </p:sp>
    </p:spTree>
    <p:extLst>
      <p:ext uri="{BB962C8B-B14F-4D97-AF65-F5344CB8AC3E}">
        <p14:creationId xmlns:p14="http://schemas.microsoft.com/office/powerpoint/2010/main" val="49243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for glass divided by color </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86" y="1905000"/>
            <a:ext cx="8766632" cy="3939436"/>
          </a:xfrm>
          <a:prstGeom prst="rect">
            <a:avLst/>
          </a:prstGeom>
        </p:spPr>
      </p:pic>
      <p:sp>
        <p:nvSpPr>
          <p:cNvPr id="3" name="Slide Number Placeholder 2"/>
          <p:cNvSpPr>
            <a:spLocks noGrp="1"/>
          </p:cNvSpPr>
          <p:nvPr>
            <p:ph type="sldNum" sz="quarter" idx="10"/>
          </p:nvPr>
        </p:nvSpPr>
        <p:spPr/>
        <p:txBody>
          <a:bodyPr/>
          <a:lstStyle/>
          <a:p>
            <a:fld id="{01EF93C7-D0AB-41D7-8C62-1F8A9E33AE23}" type="slidenum">
              <a:rPr lang="en-US" smtClean="0"/>
              <a:pPr/>
              <a:t>18</a:t>
            </a:fld>
            <a:endParaRPr lang="en-US"/>
          </a:p>
        </p:txBody>
      </p:sp>
    </p:spTree>
    <p:extLst>
      <p:ext uri="{BB962C8B-B14F-4D97-AF65-F5344CB8AC3E}">
        <p14:creationId xmlns:p14="http://schemas.microsoft.com/office/powerpoint/2010/main" val="2868588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91" y="762000"/>
            <a:ext cx="6313618" cy="2837132"/>
          </a:xfrm>
          <a:prstGeom prst="rect">
            <a:avLst/>
          </a:prstGeom>
        </p:spPr>
      </p:pic>
      <p:pic>
        <p:nvPicPr>
          <p:cNvPr id="6" name="Picture 5"/>
          <p:cNvPicPr>
            <a:picLocks noChangeAspect="1"/>
          </p:cNvPicPr>
          <p:nvPr/>
        </p:nvPicPr>
        <p:blipFill>
          <a:blip r:embed="rId3"/>
          <a:stretch>
            <a:fillRect/>
          </a:stretch>
        </p:blipFill>
        <p:spPr>
          <a:xfrm>
            <a:off x="2905125" y="3886200"/>
            <a:ext cx="3333750" cy="2619375"/>
          </a:xfrm>
          <a:prstGeom prst="rect">
            <a:avLst/>
          </a:prstGeom>
        </p:spPr>
      </p:pic>
      <p:sp>
        <p:nvSpPr>
          <p:cNvPr id="3" name="Slide Number Placeholder 2"/>
          <p:cNvSpPr>
            <a:spLocks noGrp="1"/>
          </p:cNvSpPr>
          <p:nvPr>
            <p:ph type="sldNum" sz="quarter" idx="10"/>
          </p:nvPr>
        </p:nvSpPr>
        <p:spPr/>
        <p:txBody>
          <a:bodyPr/>
          <a:lstStyle/>
          <a:p>
            <a:fld id="{01EF93C7-D0AB-41D7-8C62-1F8A9E33AE23}" type="slidenum">
              <a:rPr lang="en-US" smtClean="0"/>
              <a:pPr/>
              <a:t>19</a:t>
            </a:fld>
            <a:endParaRPr lang="en-US"/>
          </a:p>
        </p:txBody>
      </p:sp>
    </p:spTree>
    <p:extLst>
      <p:ext uri="{BB962C8B-B14F-4D97-AF65-F5344CB8AC3E}">
        <p14:creationId xmlns:p14="http://schemas.microsoft.com/office/powerpoint/2010/main" val="413525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altLang="en-US" smtClean="0"/>
              <a:t>Language is ambiguous</a:t>
            </a:r>
          </a:p>
        </p:txBody>
      </p:sp>
      <p:sp>
        <p:nvSpPr>
          <p:cNvPr id="7171" name="Rectangle 3"/>
          <p:cNvSpPr>
            <a:spLocks noGrp="1" noChangeArrowheads="1"/>
          </p:cNvSpPr>
          <p:nvPr>
            <p:ph idx="1"/>
          </p:nvPr>
        </p:nvSpPr>
        <p:spPr/>
        <p:txBody>
          <a:bodyPr/>
          <a:lstStyle/>
          <a:p>
            <a:pPr eaLnBrk="1" hangingPunct="1"/>
            <a:r>
              <a:rPr lang="en-US" altLang="en-US" smtClean="0"/>
              <a:t>‘</a:t>
            </a:r>
            <a:r>
              <a:rPr lang="en-US" altLang="en-US" b="1" i="1" smtClean="0"/>
              <a:t>I know that you believe that you understood what you think I said, but I am not sure you realize that what you heard is not what I meant</a:t>
            </a:r>
            <a:r>
              <a:rPr lang="en-US" altLang="en-US" smtClean="0"/>
              <a:t>.’</a:t>
            </a:r>
          </a:p>
          <a:p>
            <a:pPr lvl="1" eaLnBrk="1" hangingPunct="1"/>
            <a:endParaRPr lang="en-US" altLang="en-US" smtClean="0"/>
          </a:p>
          <a:p>
            <a:pPr lvl="1" eaLnBrk="1" hangingPunct="1"/>
            <a:r>
              <a:rPr lang="en-US" altLang="en-US" smtClean="0"/>
              <a:t>Robert McCloskey, State Department spokesman (attributed).</a:t>
            </a:r>
          </a:p>
          <a:p>
            <a:pPr lvl="2" eaLnBrk="1" hangingPunct="1"/>
            <a:endParaRPr lang="en-US" altLang="en-US" smtClean="0"/>
          </a:p>
          <a:p>
            <a:pPr lvl="2" eaLnBrk="1" hangingPunct="1"/>
            <a:r>
              <a:rPr lang="en-US" altLang="en-US" smtClean="0"/>
              <a:t>http://www.quotationspage.com/quotes/Robert_McCloskey/</a:t>
            </a:r>
          </a:p>
          <a:p>
            <a:pPr eaLnBrk="1" hangingPunct="1"/>
            <a:endParaRPr lang="en-US" altLang="en-US" smtClean="0"/>
          </a:p>
        </p:txBody>
      </p:sp>
      <p:sp>
        <p:nvSpPr>
          <p:cNvPr id="2" name="Slide Number Placeholder 1"/>
          <p:cNvSpPr>
            <a:spLocks noGrp="1"/>
          </p:cNvSpPr>
          <p:nvPr>
            <p:ph type="sldNum" sz="quarter" idx="10"/>
          </p:nvPr>
        </p:nvSpPr>
        <p:spPr/>
        <p:txBody>
          <a:bodyPr/>
          <a:lstStyle/>
          <a:p>
            <a:fld id="{7AF68BD5-0D60-488D-AB1C-00FB47F46A48}" type="slidenum">
              <a:rPr lang="en-US" smtClean="0"/>
              <a:pPr/>
              <a:t>2</a:t>
            </a:fld>
            <a:endParaRPr lang="en-US"/>
          </a:p>
        </p:txBody>
      </p:sp>
    </p:spTree>
    <p:extLst>
      <p:ext uri="{BB962C8B-B14F-4D97-AF65-F5344CB8AC3E}">
        <p14:creationId xmlns:p14="http://schemas.microsoft.com/office/powerpoint/2010/main" val="3957199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167" y="3733800"/>
            <a:ext cx="8447666" cy="28956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91" y="762000"/>
            <a:ext cx="6313618" cy="2837132"/>
          </a:xfrm>
          <a:prstGeom prst="rect">
            <a:avLst/>
          </a:prstGeom>
        </p:spPr>
      </p:pic>
      <p:sp>
        <p:nvSpPr>
          <p:cNvPr id="3" name="Slide Number Placeholder 2"/>
          <p:cNvSpPr>
            <a:spLocks noGrp="1"/>
          </p:cNvSpPr>
          <p:nvPr>
            <p:ph type="sldNum" sz="quarter" idx="10"/>
          </p:nvPr>
        </p:nvSpPr>
        <p:spPr/>
        <p:txBody>
          <a:bodyPr/>
          <a:lstStyle/>
          <a:p>
            <a:fld id="{01EF93C7-D0AB-41D7-8C62-1F8A9E33AE23}" type="slidenum">
              <a:rPr lang="en-US" smtClean="0"/>
              <a:pPr/>
              <a:t>20</a:t>
            </a:fld>
            <a:endParaRPr lang="en-US"/>
          </a:p>
        </p:txBody>
      </p:sp>
    </p:spTree>
    <p:extLst>
      <p:ext uri="{BB962C8B-B14F-4D97-AF65-F5344CB8AC3E}">
        <p14:creationId xmlns:p14="http://schemas.microsoft.com/office/powerpoint/2010/main" val="597240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609600" y="609600"/>
            <a:ext cx="7743825" cy="3609975"/>
          </a:xfrm>
          <a:prstGeom prst="rect">
            <a:avLst/>
          </a:prstGeom>
        </p:spPr>
      </p:pic>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3505201" y="4371975"/>
            <a:ext cx="1143000" cy="2333625"/>
          </a:xfrm>
          <a:prstGeom prst="rect">
            <a:avLst/>
          </a:prstGeom>
        </p:spPr>
      </p:pic>
      <p:sp>
        <p:nvSpPr>
          <p:cNvPr id="4" name="Slide Number Placeholder 3"/>
          <p:cNvSpPr>
            <a:spLocks noGrp="1"/>
          </p:cNvSpPr>
          <p:nvPr>
            <p:ph type="sldNum" sz="quarter" idx="10"/>
          </p:nvPr>
        </p:nvSpPr>
        <p:spPr/>
        <p:txBody>
          <a:bodyPr/>
          <a:lstStyle/>
          <a:p>
            <a:fld id="{01EF93C7-D0AB-41D7-8C62-1F8A9E33AE23}" type="slidenum">
              <a:rPr lang="en-US" smtClean="0"/>
              <a:pPr/>
              <a:t>21</a:t>
            </a:fld>
            <a:endParaRPr lang="en-US"/>
          </a:p>
        </p:txBody>
      </p:sp>
    </p:spTree>
    <p:extLst>
      <p:ext uri="{BB962C8B-B14F-4D97-AF65-F5344CB8AC3E}">
        <p14:creationId xmlns:p14="http://schemas.microsoft.com/office/powerpoint/2010/main" val="1370016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4305337"/>
            <a:ext cx="4876800" cy="2524050"/>
          </a:xfrm>
        </p:spPr>
      </p:pic>
      <p:pic>
        <p:nvPicPr>
          <p:cNvPr id="6" name="Picture 5"/>
          <p:cNvPicPr>
            <a:picLocks noChangeAspect="1"/>
          </p:cNvPicPr>
          <p:nvPr/>
        </p:nvPicPr>
        <p:blipFill>
          <a:blip r:embed="rId3"/>
          <a:stretch>
            <a:fillRect/>
          </a:stretch>
        </p:blipFill>
        <p:spPr>
          <a:xfrm>
            <a:off x="609600" y="609600"/>
            <a:ext cx="7743825" cy="3609975"/>
          </a:xfrm>
          <a:prstGeom prst="rect">
            <a:avLst/>
          </a:prstGeom>
        </p:spPr>
      </p:pic>
      <p:pic>
        <p:nvPicPr>
          <p:cNvPr id="5" name="Picture 4"/>
          <p:cNvPicPr>
            <a:picLocks noChangeAspect="1"/>
          </p:cNvPicPr>
          <p:nvPr/>
        </p:nvPicPr>
        <p:blipFill>
          <a:blip r:embed="rId4"/>
          <a:stretch>
            <a:fillRect/>
          </a:stretch>
        </p:blipFill>
        <p:spPr>
          <a:xfrm>
            <a:off x="3505201" y="4371975"/>
            <a:ext cx="1143000" cy="2333625"/>
          </a:xfrm>
          <a:prstGeom prst="rect">
            <a:avLst/>
          </a:prstGeom>
        </p:spPr>
      </p:pic>
      <p:sp>
        <p:nvSpPr>
          <p:cNvPr id="3" name="Slide Number Placeholder 2"/>
          <p:cNvSpPr>
            <a:spLocks noGrp="1"/>
          </p:cNvSpPr>
          <p:nvPr>
            <p:ph type="sldNum" sz="quarter" idx="10"/>
          </p:nvPr>
        </p:nvSpPr>
        <p:spPr/>
        <p:txBody>
          <a:bodyPr/>
          <a:lstStyle/>
          <a:p>
            <a:fld id="{01EF93C7-D0AB-41D7-8C62-1F8A9E33AE23}" type="slidenum">
              <a:rPr lang="en-US" smtClean="0"/>
              <a:pPr/>
              <a:t>22</a:t>
            </a:fld>
            <a:endParaRPr lang="en-US"/>
          </a:p>
        </p:txBody>
      </p:sp>
    </p:spTree>
    <p:extLst>
      <p:ext uri="{BB962C8B-B14F-4D97-AF65-F5344CB8AC3E}">
        <p14:creationId xmlns:p14="http://schemas.microsoft.com/office/powerpoint/2010/main" val="3789717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François </a:t>
            </a:r>
            <a:r>
              <a:rPr lang="fr-FR" dirty="0" err="1"/>
              <a:t>Boissier</a:t>
            </a:r>
            <a:r>
              <a:rPr lang="fr-FR" dirty="0"/>
              <a:t> de Sauvages de Lacroix</a:t>
            </a:r>
            <a:endParaRPr lang="en-US" dirty="0"/>
          </a:p>
        </p:txBody>
      </p:sp>
      <p:pic>
        <p:nvPicPr>
          <p:cNvPr id="358402" name="Picture 2" descr="Sauvages de Lacroix 1706-176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0062" y="1600200"/>
            <a:ext cx="3856652" cy="47243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48200" y="6324600"/>
            <a:ext cx="4100914" cy="461665"/>
          </a:xfrm>
          <a:prstGeom prst="rect">
            <a:avLst/>
          </a:prstGeom>
        </p:spPr>
        <p:txBody>
          <a:bodyPr wrap="square">
            <a:spAutoFit/>
          </a:bodyPr>
          <a:lstStyle/>
          <a:p>
            <a:r>
              <a:rPr lang="en-US" sz="1200" dirty="0">
                <a:solidFill>
                  <a:schemeClr val="bg1"/>
                </a:solidFill>
              </a:rPr>
              <a:t>Public Domain, https://commons.wikimedia.org/w/index.php?curid=338615</a:t>
            </a:r>
          </a:p>
        </p:txBody>
      </p:sp>
      <p:pic>
        <p:nvPicPr>
          <p:cNvPr id="358404" name="Picture 4" descr="https://ia800805.us.archive.org/zipview.php?zip=/17/items/olcovers688/olcovers688-L.zip&amp;file=6884939-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08" y="1600199"/>
            <a:ext cx="3495392" cy="50077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7AF68BD5-0D60-488D-AB1C-00FB47F46A48}" type="slidenum">
              <a:rPr lang="en-US" smtClean="0"/>
              <a:pPr/>
              <a:t>23</a:t>
            </a:fld>
            <a:endParaRPr lang="en-US"/>
          </a:p>
        </p:txBody>
      </p:sp>
    </p:spTree>
    <p:extLst>
      <p:ext uri="{BB962C8B-B14F-4D97-AF65-F5344CB8AC3E}">
        <p14:creationId xmlns:p14="http://schemas.microsoft.com/office/powerpoint/2010/main" val="3228306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err="1"/>
              <a:t>Nosologia</a:t>
            </a:r>
            <a:r>
              <a:rPr lang="en-US" sz="3200" dirty="0"/>
              <a:t> </a:t>
            </a:r>
            <a:r>
              <a:rPr lang="en-US" sz="3200" dirty="0" err="1" smtClean="0"/>
              <a:t>Methodica</a:t>
            </a:r>
            <a:r>
              <a:rPr lang="en-US" sz="3200" dirty="0" smtClean="0"/>
              <a:t> </a:t>
            </a:r>
            <a:r>
              <a:rPr lang="en-US" sz="3200" dirty="0" err="1" smtClean="0"/>
              <a:t>sistens</a:t>
            </a:r>
            <a:r>
              <a:rPr lang="en-US" sz="3200" dirty="0" smtClean="0"/>
              <a:t> </a:t>
            </a:r>
            <a:r>
              <a:rPr lang="en-US" sz="3200" dirty="0" err="1" smtClean="0"/>
              <a:t>Morborum</a:t>
            </a:r>
            <a:r>
              <a:rPr lang="en-US" sz="3200" dirty="0" smtClean="0"/>
              <a:t> Classes </a:t>
            </a:r>
            <a:endParaRPr lang="en-US" sz="3200" dirty="0"/>
          </a:p>
        </p:txBody>
      </p:sp>
      <p:sp>
        <p:nvSpPr>
          <p:cNvPr id="4" name="TextBox 3"/>
          <p:cNvSpPr txBox="1"/>
          <p:nvPr/>
        </p:nvSpPr>
        <p:spPr>
          <a:xfrm>
            <a:off x="251578" y="1904492"/>
            <a:ext cx="1763624" cy="400110"/>
          </a:xfrm>
          <a:prstGeom prst="rect">
            <a:avLst/>
          </a:prstGeom>
          <a:solidFill>
            <a:srgbClr val="04167A"/>
          </a:solidFill>
          <a:ln w="19050">
            <a:solidFill>
              <a:schemeClr val="bg1"/>
            </a:solidFill>
          </a:ln>
        </p:spPr>
        <p:txBody>
          <a:bodyPr wrap="none" rtlCol="0">
            <a:spAutoFit/>
          </a:bodyPr>
          <a:lstStyle/>
          <a:p>
            <a:r>
              <a:rPr lang="en-US" sz="2000" b="0" i="1" dirty="0" smtClean="0">
                <a:solidFill>
                  <a:schemeClr val="bg1"/>
                </a:solidFill>
              </a:rPr>
              <a:t>Disease </a:t>
            </a:r>
            <a:r>
              <a:rPr lang="en-US" sz="2000" i="1" dirty="0" smtClean="0">
                <a:solidFill>
                  <a:schemeClr val="bg1"/>
                </a:solidFill>
              </a:rPr>
              <a:t>class</a:t>
            </a:r>
            <a:r>
              <a:rPr lang="en-US" sz="2000" b="0" i="1" dirty="0" smtClean="0">
                <a:solidFill>
                  <a:schemeClr val="bg1"/>
                </a:solidFill>
              </a:rPr>
              <a:t> 1</a:t>
            </a:r>
            <a:endParaRPr lang="en-US" sz="2000" b="0" i="1" dirty="0">
              <a:solidFill>
                <a:schemeClr val="bg1"/>
              </a:solidFill>
            </a:endParaRPr>
          </a:p>
        </p:txBody>
      </p:sp>
      <p:sp>
        <p:nvSpPr>
          <p:cNvPr id="6" name="TextBox 5"/>
          <p:cNvSpPr txBox="1"/>
          <p:nvPr/>
        </p:nvSpPr>
        <p:spPr>
          <a:xfrm>
            <a:off x="4137778" y="1889102"/>
            <a:ext cx="1763624" cy="400110"/>
          </a:xfrm>
          <a:prstGeom prst="rect">
            <a:avLst/>
          </a:prstGeom>
          <a:solidFill>
            <a:srgbClr val="04167A"/>
          </a:solidFill>
          <a:ln w="19050">
            <a:solidFill>
              <a:schemeClr val="bg1"/>
            </a:solidFill>
          </a:ln>
        </p:spPr>
        <p:txBody>
          <a:bodyPr wrap="none" rtlCol="0">
            <a:spAutoFit/>
          </a:bodyPr>
          <a:lstStyle/>
          <a:p>
            <a:r>
              <a:rPr lang="en-US" sz="2000" b="0" i="1" dirty="0" smtClean="0">
                <a:solidFill>
                  <a:schemeClr val="bg1"/>
                </a:solidFill>
              </a:rPr>
              <a:t>Disease </a:t>
            </a:r>
            <a:r>
              <a:rPr lang="en-US" sz="2000" i="1" dirty="0" smtClean="0">
                <a:solidFill>
                  <a:schemeClr val="bg1"/>
                </a:solidFill>
              </a:rPr>
              <a:t>class</a:t>
            </a:r>
            <a:r>
              <a:rPr lang="en-US" sz="2000" b="0" i="1" dirty="0" smtClean="0">
                <a:solidFill>
                  <a:schemeClr val="bg1"/>
                </a:solidFill>
              </a:rPr>
              <a:t> 2</a:t>
            </a:r>
            <a:endParaRPr lang="en-US" sz="2000" b="0" i="1" dirty="0">
              <a:solidFill>
                <a:schemeClr val="bg1"/>
              </a:solidFill>
            </a:endParaRPr>
          </a:p>
        </p:txBody>
      </p:sp>
      <p:grpSp>
        <p:nvGrpSpPr>
          <p:cNvPr id="3" name="Group 2"/>
          <p:cNvGrpSpPr/>
          <p:nvPr/>
        </p:nvGrpSpPr>
        <p:grpSpPr>
          <a:xfrm>
            <a:off x="489790" y="2304602"/>
            <a:ext cx="3131231" cy="1221946"/>
            <a:chOff x="489790" y="2304602"/>
            <a:chExt cx="3131231" cy="1221946"/>
          </a:xfrm>
        </p:grpSpPr>
        <p:sp>
          <p:nvSpPr>
            <p:cNvPr id="5" name="TextBox 4"/>
            <p:cNvSpPr txBox="1"/>
            <p:nvPr/>
          </p:nvSpPr>
          <p:spPr>
            <a:xfrm>
              <a:off x="489790" y="2797154"/>
              <a:ext cx="1128963" cy="707886"/>
            </a:xfrm>
            <a:prstGeom prst="rect">
              <a:avLst/>
            </a:prstGeom>
            <a:solidFill>
              <a:srgbClr val="FF0000"/>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order</a:t>
              </a:r>
              <a:r>
                <a:rPr lang="en-US" sz="2000" b="0" i="1" dirty="0" smtClean="0">
                  <a:solidFill>
                    <a:schemeClr val="bg1"/>
                  </a:solidFill>
                </a:rPr>
                <a:t> 1.1</a:t>
              </a:r>
              <a:endParaRPr lang="en-US" sz="2000" b="0" i="1" dirty="0">
                <a:solidFill>
                  <a:schemeClr val="bg1"/>
                </a:solidFill>
              </a:endParaRPr>
            </a:p>
          </p:txBody>
        </p:sp>
        <p:sp>
          <p:nvSpPr>
            <p:cNvPr id="7" name="TextBox 6"/>
            <p:cNvSpPr txBox="1"/>
            <p:nvPr/>
          </p:nvSpPr>
          <p:spPr>
            <a:xfrm>
              <a:off x="1948613" y="2797154"/>
              <a:ext cx="1128963" cy="707886"/>
            </a:xfrm>
            <a:prstGeom prst="rect">
              <a:avLst/>
            </a:prstGeom>
            <a:solidFill>
              <a:srgbClr val="FF0000"/>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order</a:t>
              </a:r>
              <a:r>
                <a:rPr lang="en-US" sz="2000" b="0" i="1" dirty="0" smtClean="0">
                  <a:solidFill>
                    <a:schemeClr val="bg1"/>
                  </a:solidFill>
                </a:rPr>
                <a:t> 1.2</a:t>
              </a:r>
              <a:endParaRPr lang="en-US" sz="2000" b="0" i="1" dirty="0">
                <a:solidFill>
                  <a:schemeClr val="bg1"/>
                </a:solidFill>
              </a:endParaRPr>
            </a:p>
          </p:txBody>
        </p:sp>
        <p:sp>
          <p:nvSpPr>
            <p:cNvPr id="13" name="TextBox 12"/>
            <p:cNvSpPr txBox="1"/>
            <p:nvPr/>
          </p:nvSpPr>
          <p:spPr>
            <a:xfrm>
              <a:off x="3208729" y="3126438"/>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cxnSp>
          <p:nvCxnSpPr>
            <p:cNvPr id="25" name="Straight Connector 24"/>
            <p:cNvCxnSpPr>
              <a:stCxn id="4" idx="2"/>
              <a:endCxn id="5" idx="0"/>
            </p:cNvCxnSpPr>
            <p:nvPr/>
          </p:nvCxnSpPr>
          <p:spPr bwMode="auto">
            <a:xfrm flipH="1">
              <a:off x="1054272" y="2304602"/>
              <a:ext cx="79118"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p:cNvCxnSpPr>
              <a:stCxn id="4" idx="2"/>
              <a:endCxn id="7" idx="0"/>
            </p:cNvCxnSpPr>
            <p:nvPr/>
          </p:nvCxnSpPr>
          <p:spPr bwMode="auto">
            <a:xfrm>
              <a:off x="1133390" y="2304602"/>
              <a:ext cx="1379705"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0" name="Group 9"/>
          <p:cNvGrpSpPr/>
          <p:nvPr/>
        </p:nvGrpSpPr>
        <p:grpSpPr>
          <a:xfrm>
            <a:off x="525037" y="3505040"/>
            <a:ext cx="3818363" cy="1249760"/>
            <a:chOff x="525037" y="3505040"/>
            <a:chExt cx="3818363" cy="1249760"/>
          </a:xfrm>
        </p:grpSpPr>
        <p:sp>
          <p:nvSpPr>
            <p:cNvPr id="8" name="TextBox 7"/>
            <p:cNvSpPr txBox="1"/>
            <p:nvPr/>
          </p:nvSpPr>
          <p:spPr>
            <a:xfrm>
              <a:off x="525037" y="3997592"/>
              <a:ext cx="1388522" cy="707886"/>
            </a:xfrm>
            <a:prstGeom prst="rect">
              <a:avLst/>
            </a:prstGeom>
            <a:solidFill>
              <a:srgbClr val="1FE115"/>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genus</a:t>
              </a:r>
              <a:r>
                <a:rPr lang="en-US" sz="2000" b="0" i="1" dirty="0" smtClean="0">
                  <a:solidFill>
                    <a:schemeClr val="bg1"/>
                  </a:solidFill>
                </a:rPr>
                <a:t> 1.1.1</a:t>
              </a:r>
              <a:endParaRPr lang="en-US" sz="2000" b="0" i="1" dirty="0">
                <a:solidFill>
                  <a:schemeClr val="bg1"/>
                </a:solidFill>
              </a:endParaRPr>
            </a:p>
          </p:txBody>
        </p:sp>
        <p:sp>
          <p:nvSpPr>
            <p:cNvPr id="9" name="TextBox 8"/>
            <p:cNvSpPr txBox="1"/>
            <p:nvPr/>
          </p:nvSpPr>
          <p:spPr>
            <a:xfrm>
              <a:off x="2444719" y="3997592"/>
              <a:ext cx="1388522" cy="707886"/>
            </a:xfrm>
            <a:prstGeom prst="rect">
              <a:avLst/>
            </a:prstGeom>
            <a:solidFill>
              <a:srgbClr val="1FE115"/>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genus</a:t>
              </a:r>
              <a:r>
                <a:rPr lang="en-US" sz="2000" b="0" i="1" dirty="0" smtClean="0">
                  <a:solidFill>
                    <a:schemeClr val="bg1"/>
                  </a:solidFill>
                </a:rPr>
                <a:t> 1.1.2</a:t>
              </a:r>
              <a:endParaRPr lang="en-US" sz="2000" b="0" i="1" dirty="0">
                <a:solidFill>
                  <a:schemeClr val="bg1"/>
                </a:solidFill>
              </a:endParaRPr>
            </a:p>
          </p:txBody>
        </p:sp>
        <p:sp>
          <p:nvSpPr>
            <p:cNvPr id="17" name="TextBox 16"/>
            <p:cNvSpPr txBox="1"/>
            <p:nvPr/>
          </p:nvSpPr>
          <p:spPr>
            <a:xfrm>
              <a:off x="3931108" y="4354690"/>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cxnSp>
          <p:nvCxnSpPr>
            <p:cNvPr id="29" name="Straight Connector 28"/>
            <p:cNvCxnSpPr>
              <a:stCxn id="5" idx="2"/>
              <a:endCxn id="9" idx="0"/>
            </p:cNvCxnSpPr>
            <p:nvPr/>
          </p:nvCxnSpPr>
          <p:spPr bwMode="auto">
            <a:xfrm>
              <a:off x="1054272" y="3505040"/>
              <a:ext cx="2084708"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p:cNvCxnSpPr>
              <a:stCxn id="5" idx="2"/>
              <a:endCxn id="8" idx="0"/>
            </p:cNvCxnSpPr>
            <p:nvPr/>
          </p:nvCxnSpPr>
          <p:spPr bwMode="auto">
            <a:xfrm>
              <a:off x="1054272" y="3505040"/>
              <a:ext cx="165026" cy="492552"/>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35" name="TextBox 34"/>
          <p:cNvSpPr txBox="1"/>
          <p:nvPr/>
        </p:nvSpPr>
        <p:spPr>
          <a:xfrm>
            <a:off x="6255632" y="1960522"/>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grpSp>
        <p:nvGrpSpPr>
          <p:cNvPr id="24" name="Group 23"/>
          <p:cNvGrpSpPr/>
          <p:nvPr/>
        </p:nvGrpSpPr>
        <p:grpSpPr>
          <a:xfrm>
            <a:off x="765731" y="4705478"/>
            <a:ext cx="4339669" cy="1311579"/>
            <a:chOff x="765731" y="4705478"/>
            <a:chExt cx="4339669" cy="1311579"/>
          </a:xfrm>
        </p:grpSpPr>
        <p:sp>
          <p:nvSpPr>
            <p:cNvPr id="11" name="TextBox 10"/>
            <p:cNvSpPr txBox="1"/>
            <p:nvPr/>
          </p:nvSpPr>
          <p:spPr>
            <a:xfrm>
              <a:off x="765731" y="5199171"/>
              <a:ext cx="1693092" cy="707886"/>
            </a:xfrm>
            <a:prstGeom prst="rect">
              <a:avLst/>
            </a:prstGeom>
            <a:solidFill>
              <a:srgbClr val="FFFF00"/>
            </a:solidFill>
            <a:ln w="19050">
              <a:solidFill>
                <a:schemeClr val="bg1"/>
              </a:solidFill>
            </a:ln>
          </p:spPr>
          <p:txBody>
            <a:bodyPr wrap="none" rtlCol="0">
              <a:spAutoFit/>
            </a:bodyPr>
            <a:lstStyle/>
            <a:p>
              <a:r>
                <a:rPr lang="en-US" sz="2000" b="0" i="1" dirty="0" smtClean="0">
                  <a:solidFill>
                    <a:srgbClr val="16165D"/>
                  </a:solidFill>
                </a:rPr>
                <a:t>Disease </a:t>
              </a:r>
            </a:p>
            <a:p>
              <a:r>
                <a:rPr lang="en-US" sz="2000" i="1" dirty="0" smtClean="0">
                  <a:solidFill>
                    <a:srgbClr val="16165D"/>
                  </a:solidFill>
                </a:rPr>
                <a:t>species</a:t>
              </a:r>
              <a:r>
                <a:rPr lang="en-US" sz="2000" b="0" i="1" dirty="0" smtClean="0">
                  <a:solidFill>
                    <a:srgbClr val="16165D"/>
                  </a:solidFill>
                </a:rPr>
                <a:t> 1.1.1.1</a:t>
              </a:r>
              <a:endParaRPr lang="en-US" sz="2000" b="0" i="1" dirty="0">
                <a:solidFill>
                  <a:srgbClr val="16165D"/>
                </a:solidFill>
              </a:endParaRPr>
            </a:p>
          </p:txBody>
        </p:sp>
        <p:sp>
          <p:nvSpPr>
            <p:cNvPr id="12" name="TextBox 11"/>
            <p:cNvSpPr txBox="1"/>
            <p:nvPr/>
          </p:nvSpPr>
          <p:spPr>
            <a:xfrm>
              <a:off x="2895600" y="5199171"/>
              <a:ext cx="1693092" cy="707886"/>
            </a:xfrm>
            <a:prstGeom prst="rect">
              <a:avLst/>
            </a:prstGeom>
            <a:solidFill>
              <a:srgbClr val="FFFF00"/>
            </a:solidFill>
            <a:ln w="19050">
              <a:solidFill>
                <a:schemeClr val="bg1"/>
              </a:solidFill>
            </a:ln>
          </p:spPr>
          <p:txBody>
            <a:bodyPr wrap="none" rtlCol="0">
              <a:spAutoFit/>
            </a:bodyPr>
            <a:lstStyle/>
            <a:p>
              <a:r>
                <a:rPr lang="en-US" sz="2000" b="0" i="1" dirty="0" smtClean="0">
                  <a:solidFill>
                    <a:srgbClr val="16165D"/>
                  </a:solidFill>
                </a:rPr>
                <a:t>Disease</a:t>
              </a:r>
            </a:p>
            <a:p>
              <a:r>
                <a:rPr lang="en-US" sz="2000" i="1" dirty="0" smtClean="0">
                  <a:solidFill>
                    <a:srgbClr val="16165D"/>
                  </a:solidFill>
                </a:rPr>
                <a:t>species</a:t>
              </a:r>
              <a:r>
                <a:rPr lang="en-US" sz="2000" b="0" i="1" dirty="0" smtClean="0">
                  <a:solidFill>
                    <a:srgbClr val="16165D"/>
                  </a:solidFill>
                </a:rPr>
                <a:t> 1.1.1.2</a:t>
              </a:r>
              <a:endParaRPr lang="en-US" sz="2000" b="0" i="1" dirty="0">
                <a:solidFill>
                  <a:srgbClr val="16165D"/>
                </a:solidFill>
              </a:endParaRPr>
            </a:p>
          </p:txBody>
        </p:sp>
        <p:sp>
          <p:nvSpPr>
            <p:cNvPr id="18" name="TextBox 17"/>
            <p:cNvSpPr txBox="1"/>
            <p:nvPr/>
          </p:nvSpPr>
          <p:spPr>
            <a:xfrm>
              <a:off x="4693108" y="5616947"/>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cxnSp>
          <p:nvCxnSpPr>
            <p:cNvPr id="36" name="Straight Connector 35"/>
            <p:cNvCxnSpPr>
              <a:stCxn id="8" idx="2"/>
              <a:endCxn id="11" idx="0"/>
            </p:cNvCxnSpPr>
            <p:nvPr/>
          </p:nvCxnSpPr>
          <p:spPr bwMode="auto">
            <a:xfrm>
              <a:off x="1219298" y="4705478"/>
              <a:ext cx="392979" cy="49369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p:cNvCxnSpPr>
              <a:stCxn id="8" idx="2"/>
              <a:endCxn id="12" idx="0"/>
            </p:cNvCxnSpPr>
            <p:nvPr/>
          </p:nvCxnSpPr>
          <p:spPr bwMode="auto">
            <a:xfrm>
              <a:off x="1219298" y="4705478"/>
              <a:ext cx="2522848" cy="493693"/>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7" name="Group 26"/>
          <p:cNvGrpSpPr/>
          <p:nvPr/>
        </p:nvGrpSpPr>
        <p:grpSpPr>
          <a:xfrm>
            <a:off x="4564968" y="2289212"/>
            <a:ext cx="4350432" cy="3730588"/>
            <a:chOff x="4564968" y="2289212"/>
            <a:chExt cx="4350432" cy="3730588"/>
          </a:xfrm>
        </p:grpSpPr>
        <p:sp>
          <p:nvSpPr>
            <p:cNvPr id="14" name="TextBox 13"/>
            <p:cNvSpPr txBox="1"/>
            <p:nvPr/>
          </p:nvSpPr>
          <p:spPr>
            <a:xfrm>
              <a:off x="4564968" y="2776676"/>
              <a:ext cx="1128963" cy="707886"/>
            </a:xfrm>
            <a:prstGeom prst="rect">
              <a:avLst/>
            </a:prstGeom>
            <a:solidFill>
              <a:srgbClr val="FF0000"/>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order</a:t>
              </a:r>
              <a:r>
                <a:rPr lang="en-US" sz="2000" b="0" i="1" dirty="0" smtClean="0">
                  <a:solidFill>
                    <a:schemeClr val="bg1"/>
                  </a:solidFill>
                </a:rPr>
                <a:t> 2.1</a:t>
              </a:r>
              <a:endParaRPr lang="en-US" sz="2000" b="0" i="1" dirty="0">
                <a:solidFill>
                  <a:schemeClr val="bg1"/>
                </a:solidFill>
              </a:endParaRPr>
            </a:p>
          </p:txBody>
        </p:sp>
        <p:sp>
          <p:nvSpPr>
            <p:cNvPr id="15" name="TextBox 14"/>
            <p:cNvSpPr txBox="1"/>
            <p:nvPr/>
          </p:nvSpPr>
          <p:spPr>
            <a:xfrm>
              <a:off x="6023792" y="2776676"/>
              <a:ext cx="1128963" cy="707886"/>
            </a:xfrm>
            <a:prstGeom prst="rect">
              <a:avLst/>
            </a:prstGeom>
            <a:solidFill>
              <a:srgbClr val="FF0000"/>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order</a:t>
              </a:r>
              <a:r>
                <a:rPr lang="en-US" sz="2000" b="0" i="1" dirty="0" smtClean="0">
                  <a:solidFill>
                    <a:schemeClr val="bg1"/>
                  </a:solidFill>
                </a:rPr>
                <a:t> 2.2</a:t>
              </a:r>
              <a:endParaRPr lang="en-US" sz="2000" b="0" i="1" dirty="0">
                <a:solidFill>
                  <a:schemeClr val="bg1"/>
                </a:solidFill>
              </a:endParaRPr>
            </a:p>
          </p:txBody>
        </p:sp>
        <p:sp>
          <p:nvSpPr>
            <p:cNvPr id="16" name="TextBox 15"/>
            <p:cNvSpPr txBox="1"/>
            <p:nvPr/>
          </p:nvSpPr>
          <p:spPr>
            <a:xfrm>
              <a:off x="7283908" y="3105960"/>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sp>
          <p:nvSpPr>
            <p:cNvPr id="19" name="TextBox 18"/>
            <p:cNvSpPr txBox="1"/>
            <p:nvPr/>
          </p:nvSpPr>
          <p:spPr>
            <a:xfrm>
              <a:off x="5097037" y="3991767"/>
              <a:ext cx="1388522" cy="707886"/>
            </a:xfrm>
            <a:prstGeom prst="rect">
              <a:avLst/>
            </a:prstGeom>
            <a:solidFill>
              <a:srgbClr val="1FE115"/>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genus</a:t>
              </a:r>
              <a:r>
                <a:rPr lang="en-US" sz="2000" b="0" i="1" dirty="0" smtClean="0">
                  <a:solidFill>
                    <a:schemeClr val="bg1"/>
                  </a:solidFill>
                </a:rPr>
                <a:t> 2.1.1</a:t>
              </a:r>
              <a:endParaRPr lang="en-US" sz="2000" b="0" i="1" dirty="0">
                <a:solidFill>
                  <a:schemeClr val="bg1"/>
                </a:solidFill>
              </a:endParaRPr>
            </a:p>
          </p:txBody>
        </p:sp>
        <p:sp>
          <p:nvSpPr>
            <p:cNvPr id="20" name="TextBox 19"/>
            <p:cNvSpPr txBox="1"/>
            <p:nvPr/>
          </p:nvSpPr>
          <p:spPr>
            <a:xfrm>
              <a:off x="7016719" y="3991767"/>
              <a:ext cx="1388522" cy="707886"/>
            </a:xfrm>
            <a:prstGeom prst="rect">
              <a:avLst/>
            </a:prstGeom>
            <a:solidFill>
              <a:srgbClr val="1FE115"/>
            </a:solidFill>
            <a:ln w="19050">
              <a:solidFill>
                <a:schemeClr val="bg1"/>
              </a:solidFill>
            </a:ln>
          </p:spPr>
          <p:txBody>
            <a:bodyPr wrap="none" rtlCol="0">
              <a:spAutoFit/>
            </a:bodyPr>
            <a:lstStyle/>
            <a:p>
              <a:r>
                <a:rPr lang="en-US" sz="2000" b="0" i="1" dirty="0" smtClean="0">
                  <a:solidFill>
                    <a:schemeClr val="bg1"/>
                  </a:solidFill>
                </a:rPr>
                <a:t>Disease</a:t>
              </a:r>
            </a:p>
            <a:p>
              <a:r>
                <a:rPr lang="en-US" sz="2000" i="1" dirty="0" smtClean="0">
                  <a:solidFill>
                    <a:schemeClr val="bg1"/>
                  </a:solidFill>
                </a:rPr>
                <a:t>genus</a:t>
              </a:r>
              <a:r>
                <a:rPr lang="en-US" sz="2000" b="0" i="1" dirty="0" smtClean="0">
                  <a:solidFill>
                    <a:schemeClr val="bg1"/>
                  </a:solidFill>
                </a:rPr>
                <a:t> 2.1.2</a:t>
              </a:r>
              <a:endParaRPr lang="en-US" sz="2000" b="0" i="1" dirty="0">
                <a:solidFill>
                  <a:schemeClr val="bg1"/>
                </a:solidFill>
              </a:endParaRPr>
            </a:p>
          </p:txBody>
        </p:sp>
        <p:sp>
          <p:nvSpPr>
            <p:cNvPr id="21" name="TextBox 20"/>
            <p:cNvSpPr txBox="1"/>
            <p:nvPr/>
          </p:nvSpPr>
          <p:spPr>
            <a:xfrm>
              <a:off x="8503108" y="4348865"/>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sp>
          <p:nvSpPr>
            <p:cNvPr id="22" name="TextBox 21"/>
            <p:cNvSpPr txBox="1"/>
            <p:nvPr/>
          </p:nvSpPr>
          <p:spPr>
            <a:xfrm>
              <a:off x="5791200" y="5201914"/>
              <a:ext cx="1693092" cy="707886"/>
            </a:xfrm>
            <a:prstGeom prst="rect">
              <a:avLst/>
            </a:prstGeom>
            <a:solidFill>
              <a:srgbClr val="FFFF00"/>
            </a:solidFill>
            <a:ln w="19050">
              <a:solidFill>
                <a:schemeClr val="bg1"/>
              </a:solidFill>
            </a:ln>
          </p:spPr>
          <p:txBody>
            <a:bodyPr wrap="none" rtlCol="0">
              <a:spAutoFit/>
            </a:bodyPr>
            <a:lstStyle/>
            <a:p>
              <a:r>
                <a:rPr lang="en-US" sz="2000" b="0" i="1" dirty="0" smtClean="0">
                  <a:solidFill>
                    <a:srgbClr val="16165D"/>
                  </a:solidFill>
                </a:rPr>
                <a:t>Disease</a:t>
              </a:r>
            </a:p>
            <a:p>
              <a:r>
                <a:rPr lang="en-US" sz="2000" i="1" dirty="0" smtClean="0">
                  <a:solidFill>
                    <a:srgbClr val="16165D"/>
                  </a:solidFill>
                </a:rPr>
                <a:t>species</a:t>
              </a:r>
              <a:r>
                <a:rPr lang="en-US" sz="2000" b="0" i="1" dirty="0" smtClean="0">
                  <a:solidFill>
                    <a:srgbClr val="16165D"/>
                  </a:solidFill>
                </a:rPr>
                <a:t> 2.1.1.1</a:t>
              </a:r>
              <a:endParaRPr lang="en-US" sz="2000" b="0" i="1" dirty="0">
                <a:solidFill>
                  <a:srgbClr val="16165D"/>
                </a:solidFill>
              </a:endParaRPr>
            </a:p>
          </p:txBody>
        </p:sp>
        <p:sp>
          <p:nvSpPr>
            <p:cNvPr id="23" name="TextBox 22"/>
            <p:cNvSpPr txBox="1"/>
            <p:nvPr/>
          </p:nvSpPr>
          <p:spPr>
            <a:xfrm>
              <a:off x="7588708" y="5619690"/>
              <a:ext cx="412292" cy="400110"/>
            </a:xfrm>
            <a:prstGeom prst="rect">
              <a:avLst/>
            </a:prstGeom>
            <a:noFill/>
            <a:ln w="19050">
              <a:noFill/>
            </a:ln>
          </p:spPr>
          <p:txBody>
            <a:bodyPr wrap="none" rtlCol="0">
              <a:spAutoFit/>
            </a:bodyPr>
            <a:lstStyle/>
            <a:p>
              <a:r>
                <a:rPr lang="en-US" sz="2000" b="0" i="1" dirty="0" smtClean="0">
                  <a:solidFill>
                    <a:schemeClr val="bg1"/>
                  </a:solidFill>
                </a:rPr>
                <a:t>…</a:t>
              </a:r>
              <a:endParaRPr lang="en-US" sz="2000" b="0" i="1" dirty="0">
                <a:solidFill>
                  <a:schemeClr val="bg1"/>
                </a:solidFill>
              </a:endParaRPr>
            </a:p>
          </p:txBody>
        </p:sp>
        <p:cxnSp>
          <p:nvCxnSpPr>
            <p:cNvPr id="42" name="Straight Connector 41"/>
            <p:cNvCxnSpPr>
              <a:stCxn id="6" idx="2"/>
              <a:endCxn id="14" idx="0"/>
            </p:cNvCxnSpPr>
            <p:nvPr/>
          </p:nvCxnSpPr>
          <p:spPr bwMode="auto">
            <a:xfrm>
              <a:off x="5019590" y="2289212"/>
              <a:ext cx="109860" cy="4874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5" name="Straight Connector 44"/>
            <p:cNvCxnSpPr>
              <a:stCxn id="6" idx="2"/>
              <a:endCxn id="15" idx="0"/>
            </p:cNvCxnSpPr>
            <p:nvPr/>
          </p:nvCxnSpPr>
          <p:spPr bwMode="auto">
            <a:xfrm>
              <a:off x="5019590" y="2289212"/>
              <a:ext cx="1568684" cy="4874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8" name="Straight Connector 47"/>
            <p:cNvCxnSpPr>
              <a:stCxn id="14" idx="2"/>
              <a:endCxn id="19" idx="0"/>
            </p:cNvCxnSpPr>
            <p:nvPr/>
          </p:nvCxnSpPr>
          <p:spPr bwMode="auto">
            <a:xfrm>
              <a:off x="5129450" y="3484562"/>
              <a:ext cx="661848" cy="50720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1" name="Straight Connector 50"/>
            <p:cNvCxnSpPr>
              <a:stCxn id="14" idx="2"/>
              <a:endCxn id="20" idx="0"/>
            </p:cNvCxnSpPr>
            <p:nvPr/>
          </p:nvCxnSpPr>
          <p:spPr bwMode="auto">
            <a:xfrm>
              <a:off x="5129450" y="3484562"/>
              <a:ext cx="2581530" cy="50720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4" name="Straight Connector 53"/>
            <p:cNvCxnSpPr>
              <a:stCxn id="19" idx="2"/>
              <a:endCxn id="22" idx="0"/>
            </p:cNvCxnSpPr>
            <p:nvPr/>
          </p:nvCxnSpPr>
          <p:spPr bwMode="auto">
            <a:xfrm>
              <a:off x="5791298" y="4699653"/>
              <a:ext cx="846448" cy="502261"/>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28" name="Slide Number Placeholder 27"/>
          <p:cNvSpPr>
            <a:spLocks noGrp="1"/>
          </p:cNvSpPr>
          <p:nvPr>
            <p:ph type="sldNum" sz="quarter" idx="10"/>
          </p:nvPr>
        </p:nvSpPr>
        <p:spPr/>
        <p:txBody>
          <a:bodyPr/>
          <a:lstStyle/>
          <a:p>
            <a:fld id="{7AF68BD5-0D60-488D-AB1C-00FB47F46A48}" type="slidenum">
              <a:rPr lang="en-US" smtClean="0"/>
              <a:pPr/>
              <a:t>24</a:t>
            </a:fld>
            <a:endParaRPr lang="en-US"/>
          </a:p>
        </p:txBody>
      </p:sp>
    </p:spTree>
    <p:extLst>
      <p:ext uri="{BB962C8B-B14F-4D97-AF65-F5344CB8AC3E}">
        <p14:creationId xmlns:p14="http://schemas.microsoft.com/office/powerpoint/2010/main" val="369988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Sauvages</a:t>
            </a:r>
            <a:r>
              <a:rPr lang="en-US" dirty="0" smtClean="0"/>
              <a:t> was inspired by Linnaeus</a:t>
            </a:r>
            <a:endParaRPr lang="en-US" dirty="0"/>
          </a:p>
        </p:txBody>
      </p:sp>
      <p:pic>
        <p:nvPicPr>
          <p:cNvPr id="358402" name="Picture 2" descr="http://s3.amazonaws.com/engrade-myfiles/4042767483300984/kingdom_taxonomy.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1350" y="1524000"/>
            <a:ext cx="553405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05150" y="6428601"/>
            <a:ext cx="5686450" cy="276999"/>
          </a:xfrm>
          <a:prstGeom prst="rect">
            <a:avLst/>
          </a:prstGeom>
        </p:spPr>
        <p:txBody>
          <a:bodyPr wrap="square">
            <a:spAutoFit/>
          </a:bodyPr>
          <a:lstStyle/>
          <a:p>
            <a:r>
              <a:rPr lang="en-US" sz="1200" b="0" dirty="0">
                <a:solidFill>
                  <a:schemeClr val="bg1"/>
                </a:solidFill>
              </a:rPr>
              <a:t>http://s3.amazonaws.com/engrade-myfiles/4042767483300984/kingdom_taxonomy.png</a:t>
            </a:r>
          </a:p>
        </p:txBody>
      </p:sp>
      <p:pic>
        <p:nvPicPr>
          <p:cNvPr id="358406" name="Picture 6" descr="http://www.robinsonlibrary.com/science/natural/biography/graphics/linnae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2857500" cy="47148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6246167"/>
            <a:ext cx="2933700" cy="461665"/>
          </a:xfrm>
          <a:prstGeom prst="rect">
            <a:avLst/>
          </a:prstGeom>
        </p:spPr>
        <p:txBody>
          <a:bodyPr wrap="square">
            <a:spAutoFit/>
          </a:bodyPr>
          <a:lstStyle/>
          <a:p>
            <a:r>
              <a:rPr lang="en-US" sz="1200" b="0" dirty="0">
                <a:solidFill>
                  <a:schemeClr val="bg1"/>
                </a:solidFill>
              </a:rPr>
              <a:t>http://www.robinsonlibrary.com/science/natural/biography/graphics/linnaeus2.jpg</a:t>
            </a:r>
          </a:p>
        </p:txBody>
      </p:sp>
      <p:sp>
        <p:nvSpPr>
          <p:cNvPr id="3" name="Slide Number Placeholder 2"/>
          <p:cNvSpPr>
            <a:spLocks noGrp="1"/>
          </p:cNvSpPr>
          <p:nvPr>
            <p:ph type="sldNum" sz="quarter" idx="10"/>
          </p:nvPr>
        </p:nvSpPr>
        <p:spPr/>
        <p:txBody>
          <a:bodyPr/>
          <a:lstStyle/>
          <a:p>
            <a:fld id="{7AF68BD5-0D60-488D-AB1C-00FB47F46A48}" type="slidenum">
              <a:rPr lang="en-US" smtClean="0"/>
              <a:pPr/>
              <a:t>25</a:t>
            </a:fld>
            <a:endParaRPr lang="en-US"/>
          </a:p>
        </p:txBody>
      </p:sp>
    </p:spTree>
    <p:extLst>
      <p:ext uri="{BB962C8B-B14F-4D97-AF65-F5344CB8AC3E}">
        <p14:creationId xmlns:p14="http://schemas.microsoft.com/office/powerpoint/2010/main" val="1427838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Classification of Diseases</a:t>
            </a:r>
            <a:endParaRPr lang="en-US" dirty="0"/>
          </a:p>
        </p:txBody>
      </p:sp>
      <p:pic>
        <p:nvPicPr>
          <p:cNvPr id="359426" name="Picture 2" descr="https://www.tsoshop.co.uk/productimages/default.aspx?ISBN=9789241549165&amp;FORMAT=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3606553" cy="4953000"/>
          </a:xfrm>
          <a:prstGeom prst="rect">
            <a:avLst/>
          </a:prstGeom>
          <a:noFill/>
          <a:extLst>
            <a:ext uri="{909E8E84-426E-40DD-AFC4-6F175D3DCCD1}">
              <a14:hiddenFill xmlns:a14="http://schemas.microsoft.com/office/drawing/2010/main">
                <a:solidFill>
                  <a:srgbClr val="FFFFFF"/>
                </a:solidFill>
              </a14:hiddenFill>
            </a:ext>
          </a:extLst>
        </p:spPr>
      </p:pic>
      <p:pic>
        <p:nvPicPr>
          <p:cNvPr id="359428" name="Picture 4" descr="https://images-na.ssl-images-amazon.com/images/I/41nfSLH38%2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1629624"/>
            <a:ext cx="3801001" cy="49235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7AF68BD5-0D60-488D-AB1C-00FB47F46A48}" type="slidenum">
              <a:rPr lang="en-US" smtClean="0"/>
              <a:pPr/>
              <a:t>26</a:t>
            </a:fld>
            <a:endParaRPr lang="en-US"/>
          </a:p>
        </p:txBody>
      </p:sp>
    </p:spTree>
    <p:extLst>
      <p:ext uri="{BB962C8B-B14F-4D97-AF65-F5344CB8AC3E}">
        <p14:creationId xmlns:p14="http://schemas.microsoft.com/office/powerpoint/2010/main" val="2954000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609600"/>
            <a:ext cx="9144001" cy="6248400"/>
          </a:xfrm>
          <a:prstGeom prst="rect">
            <a:avLst/>
          </a:prstGeom>
        </p:spPr>
      </p:pic>
      <p:sp>
        <p:nvSpPr>
          <p:cNvPr id="3" name="Slide Number Placeholder 2"/>
          <p:cNvSpPr>
            <a:spLocks noGrp="1"/>
          </p:cNvSpPr>
          <p:nvPr>
            <p:ph type="sldNum" sz="quarter" idx="10"/>
          </p:nvPr>
        </p:nvSpPr>
        <p:spPr/>
        <p:txBody>
          <a:bodyPr/>
          <a:lstStyle/>
          <a:p>
            <a:fld id="{7AF68BD5-0D60-488D-AB1C-00FB47F46A48}" type="slidenum">
              <a:rPr lang="en-US" smtClean="0"/>
              <a:pPr/>
              <a:t>27</a:t>
            </a:fld>
            <a:endParaRPr lang="en-US"/>
          </a:p>
        </p:txBody>
      </p:sp>
    </p:spTree>
    <p:extLst>
      <p:ext uri="{BB962C8B-B14F-4D97-AF65-F5344CB8AC3E}">
        <p14:creationId xmlns:p14="http://schemas.microsoft.com/office/powerpoint/2010/main" val="386232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6535006"/>
            <a:ext cx="8686800" cy="322994"/>
          </a:xfrm>
        </p:spPr>
        <p:txBody>
          <a:bodyPr/>
          <a:lstStyle/>
          <a:p>
            <a:pPr algn="r"/>
            <a:r>
              <a:rPr lang="en-US" sz="1400" dirty="0"/>
              <a:t>http://www.icd10data.com/</a:t>
            </a:r>
          </a:p>
        </p:txBody>
      </p:sp>
      <p:pic>
        <p:nvPicPr>
          <p:cNvPr id="4" name="Picture 3"/>
          <p:cNvPicPr>
            <a:picLocks noChangeAspect="1"/>
          </p:cNvPicPr>
          <p:nvPr/>
        </p:nvPicPr>
        <p:blipFill>
          <a:blip r:embed="rId2"/>
          <a:stretch>
            <a:fillRect/>
          </a:stretch>
        </p:blipFill>
        <p:spPr>
          <a:xfrm>
            <a:off x="-7545" y="609600"/>
            <a:ext cx="9144000" cy="5809219"/>
          </a:xfrm>
          <a:prstGeom prst="rect">
            <a:avLst/>
          </a:prstGeom>
        </p:spPr>
      </p:pic>
      <p:sp>
        <p:nvSpPr>
          <p:cNvPr id="5" name="Right Arrow 4"/>
          <p:cNvSpPr/>
          <p:nvPr/>
        </p:nvSpPr>
        <p:spPr bwMode="auto">
          <a:xfrm rot="12520590">
            <a:off x="820291" y="1544670"/>
            <a:ext cx="838200" cy="4572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p:cNvSpPr>
            <a:spLocks noGrp="1"/>
          </p:cNvSpPr>
          <p:nvPr>
            <p:ph type="sldNum" sz="quarter" idx="10"/>
          </p:nvPr>
        </p:nvSpPr>
        <p:spPr/>
        <p:txBody>
          <a:bodyPr/>
          <a:lstStyle/>
          <a:p>
            <a:fld id="{7AF68BD5-0D60-488D-AB1C-00FB47F46A48}" type="slidenum">
              <a:rPr lang="en-US" smtClean="0"/>
              <a:pPr/>
              <a:t>28</a:t>
            </a:fld>
            <a:endParaRPr lang="en-US"/>
          </a:p>
        </p:txBody>
      </p:sp>
    </p:spTree>
    <p:extLst>
      <p:ext uri="{BB962C8B-B14F-4D97-AF65-F5344CB8AC3E}">
        <p14:creationId xmlns:p14="http://schemas.microsoft.com/office/powerpoint/2010/main" val="330462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9630"/>
          </a:xfrm>
          <a:prstGeom prst="rect">
            <a:avLst/>
          </a:prstGeom>
        </p:spPr>
      </p:pic>
      <p:sp>
        <p:nvSpPr>
          <p:cNvPr id="5" name="Rectangle 4"/>
          <p:cNvSpPr/>
          <p:nvPr/>
        </p:nvSpPr>
        <p:spPr>
          <a:xfrm>
            <a:off x="4553139" y="623500"/>
            <a:ext cx="4572000" cy="276999"/>
          </a:xfrm>
          <a:prstGeom prst="rect">
            <a:avLst/>
          </a:prstGeom>
        </p:spPr>
        <p:txBody>
          <a:bodyPr>
            <a:spAutoFit/>
          </a:bodyPr>
          <a:lstStyle/>
          <a:p>
            <a:pPr algn="r"/>
            <a:r>
              <a:rPr lang="en-US" sz="1200" dirty="0">
                <a:solidFill>
                  <a:schemeClr val="bg1"/>
                </a:solidFill>
              </a:rPr>
              <a:t>http://www.icd10data.com/ICD10CM/Codes</a:t>
            </a:r>
          </a:p>
        </p:txBody>
      </p:sp>
      <p:grpSp>
        <p:nvGrpSpPr>
          <p:cNvPr id="13" name="Group 12"/>
          <p:cNvGrpSpPr/>
          <p:nvPr/>
        </p:nvGrpSpPr>
        <p:grpSpPr>
          <a:xfrm>
            <a:off x="381000" y="2514600"/>
            <a:ext cx="8431519" cy="2560260"/>
            <a:chOff x="381000" y="2514600"/>
            <a:chExt cx="8431519" cy="2560260"/>
          </a:xfrm>
        </p:grpSpPr>
        <p:sp>
          <p:nvSpPr>
            <p:cNvPr id="6" name="TextBox 5"/>
            <p:cNvSpPr txBox="1"/>
            <p:nvPr/>
          </p:nvSpPr>
          <p:spPr>
            <a:xfrm>
              <a:off x="4672604" y="3505200"/>
              <a:ext cx="4139915" cy="1569660"/>
            </a:xfrm>
            <a:prstGeom prst="rect">
              <a:avLst/>
            </a:prstGeom>
            <a:noFill/>
          </p:spPr>
          <p:txBody>
            <a:bodyPr wrap="none" rtlCol="0">
              <a:spAutoFit/>
            </a:bodyPr>
            <a:lstStyle/>
            <a:p>
              <a:r>
                <a:rPr lang="en-US" sz="2400" b="0" dirty="0" smtClean="0">
                  <a:solidFill>
                    <a:srgbClr val="FF0000"/>
                  </a:solidFill>
                </a:rPr>
                <a:t>Would </a:t>
              </a:r>
              <a:r>
                <a:rPr lang="en-US" sz="2400" i="1" dirty="0" smtClean="0">
                  <a:solidFill>
                    <a:srgbClr val="FF0000"/>
                  </a:solidFill>
                </a:rPr>
                <a:t>respiratory infections</a:t>
              </a:r>
              <a:r>
                <a:rPr lang="en-US" sz="2400" dirty="0" smtClean="0">
                  <a:solidFill>
                    <a:srgbClr val="FF0000"/>
                  </a:solidFill>
                </a:rPr>
                <a:t> </a:t>
              </a:r>
              <a:r>
                <a:rPr lang="en-US" sz="2400" b="0" dirty="0" smtClean="0">
                  <a:solidFill>
                    <a:srgbClr val="FF0000"/>
                  </a:solidFill>
                </a:rPr>
                <a:t>be</a:t>
              </a:r>
            </a:p>
            <a:p>
              <a:r>
                <a:rPr lang="en-US" sz="2400" b="0" dirty="0" smtClean="0">
                  <a:solidFill>
                    <a:srgbClr val="FF0000"/>
                  </a:solidFill>
                </a:rPr>
                <a:t>here</a:t>
              </a:r>
            </a:p>
            <a:p>
              <a:r>
                <a:rPr lang="en-US" sz="2400" b="0" dirty="0" smtClean="0">
                  <a:solidFill>
                    <a:srgbClr val="FF0000"/>
                  </a:solidFill>
                </a:rPr>
                <a:t>or</a:t>
              </a:r>
            </a:p>
            <a:p>
              <a:r>
                <a:rPr lang="en-US" sz="2400" b="0" dirty="0" smtClean="0">
                  <a:solidFill>
                    <a:srgbClr val="FF0000"/>
                  </a:solidFill>
                </a:rPr>
                <a:t>there?</a:t>
              </a:r>
              <a:endParaRPr lang="en-US" sz="2400" b="0" dirty="0">
                <a:solidFill>
                  <a:srgbClr val="FF0000"/>
                </a:solidFill>
              </a:endParaRPr>
            </a:p>
          </p:txBody>
        </p:sp>
        <p:sp>
          <p:nvSpPr>
            <p:cNvPr id="7" name="Rectangle 6"/>
            <p:cNvSpPr/>
            <p:nvPr/>
          </p:nvSpPr>
          <p:spPr bwMode="auto">
            <a:xfrm>
              <a:off x="381000" y="2514600"/>
              <a:ext cx="39624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381000" y="4343400"/>
              <a:ext cx="39624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Elbow Connector 9"/>
            <p:cNvCxnSpPr>
              <a:endCxn id="7" idx="2"/>
            </p:cNvCxnSpPr>
            <p:nvPr/>
          </p:nvCxnSpPr>
          <p:spPr bwMode="auto">
            <a:xfrm rot="10800000">
              <a:off x="2362200" y="2743200"/>
              <a:ext cx="3962400" cy="1409700"/>
            </a:xfrm>
            <a:prstGeom prst="bentConnector2">
              <a:avLst/>
            </a:prstGeom>
            <a:solidFill>
              <a:schemeClr val="accent1"/>
            </a:solidFill>
            <a:ln w="38100" cap="flat" cmpd="sng" algn="ctr">
              <a:solidFill>
                <a:srgbClr val="FF0000"/>
              </a:solidFill>
              <a:prstDash val="solid"/>
              <a:round/>
              <a:headEnd type="none" w="med" len="med"/>
              <a:tailEnd type="triangle"/>
            </a:ln>
            <a:effectLst/>
          </p:spPr>
        </p:cxnSp>
        <p:cxnSp>
          <p:nvCxnSpPr>
            <p:cNvPr id="11" name="Elbow Connector 10"/>
            <p:cNvCxnSpPr>
              <a:endCxn id="8" idx="2"/>
            </p:cNvCxnSpPr>
            <p:nvPr/>
          </p:nvCxnSpPr>
          <p:spPr bwMode="auto">
            <a:xfrm rot="10800000">
              <a:off x="2362201" y="4572000"/>
              <a:ext cx="3962399" cy="285750"/>
            </a:xfrm>
            <a:prstGeom prst="bentConnector2">
              <a:avLst/>
            </a:prstGeom>
            <a:solidFill>
              <a:schemeClr val="accent1"/>
            </a:solidFill>
            <a:ln w="38100" cap="flat" cmpd="sng" algn="ctr">
              <a:solidFill>
                <a:srgbClr val="FF0000"/>
              </a:solidFill>
              <a:prstDash val="solid"/>
              <a:round/>
              <a:headEnd type="none" w="med" len="med"/>
              <a:tailEnd type="triangle"/>
            </a:ln>
            <a:effectLst/>
          </p:spPr>
        </p:cxnSp>
      </p:grpSp>
      <p:sp>
        <p:nvSpPr>
          <p:cNvPr id="9" name="Slide Number Placeholder 8"/>
          <p:cNvSpPr>
            <a:spLocks noGrp="1"/>
          </p:cNvSpPr>
          <p:nvPr>
            <p:ph type="sldNum" sz="quarter" idx="10"/>
          </p:nvPr>
        </p:nvSpPr>
        <p:spPr/>
        <p:txBody>
          <a:bodyPr/>
          <a:lstStyle/>
          <a:p>
            <a:fld id="{7AF68BD5-0D60-488D-AB1C-00FB47F46A48}" type="slidenum">
              <a:rPr lang="en-US" smtClean="0"/>
              <a:pPr/>
              <a:t>29</a:t>
            </a:fld>
            <a:endParaRPr lang="en-US"/>
          </a:p>
        </p:txBody>
      </p:sp>
    </p:spTree>
    <p:extLst>
      <p:ext uri="{BB962C8B-B14F-4D97-AF65-F5344CB8AC3E}">
        <p14:creationId xmlns:p14="http://schemas.microsoft.com/office/powerpoint/2010/main" val="13803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students in last week’s test</a:t>
            </a:r>
            <a:endParaRPr lang="en-US" dirty="0"/>
          </a:p>
        </p:txBody>
      </p:sp>
      <p:sp>
        <p:nvSpPr>
          <p:cNvPr id="3" name="Content Placeholder 2"/>
          <p:cNvSpPr>
            <a:spLocks noGrp="1"/>
          </p:cNvSpPr>
          <p:nvPr>
            <p:ph idx="1"/>
          </p:nvPr>
        </p:nvSpPr>
        <p:spPr/>
        <p:txBody>
          <a:bodyPr/>
          <a:lstStyle/>
          <a:p>
            <a:pPr marL="0" indent="0" algn="ctr"/>
            <a:r>
              <a:rPr lang="en-US" dirty="0" smtClean="0"/>
              <a:t>‘</a:t>
            </a:r>
            <a:r>
              <a:rPr lang="en-US" i="1" dirty="0" smtClean="0"/>
              <a:t>The </a:t>
            </a:r>
            <a:r>
              <a:rPr lang="en-US" i="1" dirty="0"/>
              <a:t>thing that we saw might be different than the thing that someone else saw because there were other ways to look at and perceive </a:t>
            </a:r>
            <a:r>
              <a:rPr lang="en-US" i="1" dirty="0" smtClean="0"/>
              <a:t>it.</a:t>
            </a:r>
            <a:r>
              <a:rPr lang="en-US" dirty="0" smtClean="0"/>
              <a:t>’</a:t>
            </a:r>
          </a:p>
          <a:p>
            <a:pPr marL="0" indent="0" algn="ctr"/>
            <a:endParaRPr lang="en-US" dirty="0"/>
          </a:p>
          <a:p>
            <a:pPr marL="0" indent="0" algn="ctr"/>
            <a:r>
              <a:rPr lang="en-US" dirty="0" smtClean="0"/>
              <a:t>‘</a:t>
            </a:r>
            <a:r>
              <a:rPr lang="en-US" i="1" dirty="0" smtClean="0"/>
              <a:t>If </a:t>
            </a:r>
            <a:r>
              <a:rPr lang="en-US" i="1" dirty="0"/>
              <a:t>the Soldier had PTSD they would sense that there was a bomb/gunfire when it is just a loud bang, because they have a mental illness where reality is automatically sensed as combat</a:t>
            </a:r>
            <a:r>
              <a:rPr lang="en-US" dirty="0" smtClean="0"/>
              <a:t>.’</a:t>
            </a:r>
          </a:p>
          <a:p>
            <a:pPr marL="0" indent="0" algn="ctr"/>
            <a:endParaRPr lang="en-US" dirty="0"/>
          </a:p>
          <a:p>
            <a:pPr marL="0" indent="0" algn="ctr"/>
            <a:r>
              <a:rPr lang="en-US" dirty="0" smtClean="0"/>
              <a:t>‘</a:t>
            </a:r>
            <a:r>
              <a:rPr lang="en-US" i="1" dirty="0" smtClean="0"/>
              <a:t>There </a:t>
            </a:r>
            <a:r>
              <a:rPr lang="en-US" i="1" dirty="0"/>
              <a:t>is something that actually exists, as opposed to a notional idea of </a:t>
            </a:r>
            <a:r>
              <a:rPr lang="en-US" i="1" dirty="0" smtClean="0"/>
              <a:t>it.</a:t>
            </a:r>
            <a:r>
              <a:rPr lang="en-US" dirty="0" smtClean="0"/>
              <a:t>’</a:t>
            </a:r>
            <a:endParaRPr lang="en-US" dirty="0"/>
          </a:p>
        </p:txBody>
      </p:sp>
      <p:sp>
        <p:nvSpPr>
          <p:cNvPr id="4" name="Slide Number Placeholder 3"/>
          <p:cNvSpPr>
            <a:spLocks noGrp="1"/>
          </p:cNvSpPr>
          <p:nvPr>
            <p:ph type="sldNum" sz="quarter" idx="10"/>
          </p:nvPr>
        </p:nvSpPr>
        <p:spPr/>
        <p:txBody>
          <a:bodyPr/>
          <a:lstStyle/>
          <a:p>
            <a:fld id="{7AF68BD5-0D60-488D-AB1C-00FB47F46A48}" type="slidenum">
              <a:rPr lang="en-US" smtClean="0"/>
              <a:pPr/>
              <a:t>3</a:t>
            </a:fld>
            <a:endParaRPr lang="en-US"/>
          </a:p>
        </p:txBody>
      </p:sp>
    </p:spTree>
    <p:extLst>
      <p:ext uri="{BB962C8B-B14F-4D97-AF65-F5344CB8AC3E}">
        <p14:creationId xmlns:p14="http://schemas.microsoft.com/office/powerpoint/2010/main" val="41622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1"/>
            <a:ext cx="9144000" cy="1179000"/>
          </a:xfrm>
          <a:prstGeom prst="rect">
            <a:avLst/>
          </a:prstGeom>
        </p:spPr>
      </p:pic>
      <p:pic>
        <p:nvPicPr>
          <p:cNvPr id="5" name="Picture 4"/>
          <p:cNvPicPr>
            <a:picLocks noChangeAspect="1"/>
          </p:cNvPicPr>
          <p:nvPr/>
        </p:nvPicPr>
        <p:blipFill>
          <a:blip r:embed="rId3"/>
          <a:stretch>
            <a:fillRect/>
          </a:stretch>
        </p:blipFill>
        <p:spPr>
          <a:xfrm>
            <a:off x="0" y="1788601"/>
            <a:ext cx="4213938" cy="5069399"/>
          </a:xfrm>
          <a:prstGeom prst="rect">
            <a:avLst/>
          </a:prstGeom>
        </p:spPr>
      </p:pic>
      <p:pic>
        <p:nvPicPr>
          <p:cNvPr id="6" name="Picture 5"/>
          <p:cNvPicPr>
            <a:picLocks noChangeAspect="1"/>
          </p:cNvPicPr>
          <p:nvPr/>
        </p:nvPicPr>
        <p:blipFill>
          <a:blip r:embed="rId4"/>
          <a:stretch>
            <a:fillRect/>
          </a:stretch>
        </p:blipFill>
        <p:spPr>
          <a:xfrm>
            <a:off x="4210050" y="1788601"/>
            <a:ext cx="4933950" cy="5069399"/>
          </a:xfrm>
          <a:prstGeom prst="rect">
            <a:avLst/>
          </a:prstGeom>
        </p:spPr>
      </p:pic>
      <p:sp>
        <p:nvSpPr>
          <p:cNvPr id="8" name="Rectangle 7"/>
          <p:cNvSpPr/>
          <p:nvPr/>
        </p:nvSpPr>
        <p:spPr>
          <a:xfrm>
            <a:off x="4553139" y="623500"/>
            <a:ext cx="4572000" cy="276999"/>
          </a:xfrm>
          <a:prstGeom prst="rect">
            <a:avLst/>
          </a:prstGeom>
        </p:spPr>
        <p:txBody>
          <a:bodyPr>
            <a:spAutoFit/>
          </a:bodyPr>
          <a:lstStyle/>
          <a:p>
            <a:pPr algn="r"/>
            <a:r>
              <a:rPr lang="en-US" sz="1200" dirty="0">
                <a:solidFill>
                  <a:schemeClr val="bg1"/>
                </a:solidFill>
              </a:rPr>
              <a:t>http://www.icd10data.com/ICD10CM/Codes</a:t>
            </a:r>
          </a:p>
        </p:txBody>
      </p:sp>
      <p:sp>
        <p:nvSpPr>
          <p:cNvPr id="7" name="Slide Number Placeholder 6"/>
          <p:cNvSpPr>
            <a:spLocks noGrp="1"/>
          </p:cNvSpPr>
          <p:nvPr>
            <p:ph type="sldNum" sz="quarter" idx="10"/>
          </p:nvPr>
        </p:nvSpPr>
        <p:spPr/>
        <p:txBody>
          <a:bodyPr/>
          <a:lstStyle/>
          <a:p>
            <a:fld id="{7AF68BD5-0D60-488D-AB1C-00FB47F46A48}" type="slidenum">
              <a:rPr lang="en-US" smtClean="0"/>
              <a:pPr/>
              <a:t>30</a:t>
            </a:fld>
            <a:endParaRPr lang="en-US"/>
          </a:p>
        </p:txBody>
      </p:sp>
    </p:spTree>
    <p:extLst>
      <p:ext uri="{BB962C8B-B14F-4D97-AF65-F5344CB8AC3E}">
        <p14:creationId xmlns:p14="http://schemas.microsoft.com/office/powerpoint/2010/main" val="1211162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10050" y="1788601"/>
            <a:ext cx="4933950" cy="5069399"/>
          </a:xfrm>
          <a:prstGeom prst="rect">
            <a:avLst/>
          </a:prstGeom>
        </p:spPr>
      </p:pic>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609601"/>
            <a:ext cx="9144000" cy="1179000"/>
          </a:xfrm>
          <a:prstGeom prst="rect">
            <a:avLst/>
          </a:prstGeom>
        </p:spPr>
      </p:pic>
      <p:pic>
        <p:nvPicPr>
          <p:cNvPr id="5" name="Picture 4"/>
          <p:cNvPicPr>
            <a:picLocks noChangeAspect="1"/>
          </p:cNvPicPr>
          <p:nvPr/>
        </p:nvPicPr>
        <p:blipFill>
          <a:blip r:embed="rId4"/>
          <a:stretch>
            <a:fillRect/>
          </a:stretch>
        </p:blipFill>
        <p:spPr>
          <a:xfrm>
            <a:off x="0" y="1788601"/>
            <a:ext cx="4213938" cy="5069399"/>
          </a:xfrm>
          <a:prstGeom prst="rect">
            <a:avLst/>
          </a:prstGeom>
        </p:spPr>
      </p:pic>
      <p:pic>
        <p:nvPicPr>
          <p:cNvPr id="8" name="Picture 7"/>
          <p:cNvPicPr>
            <a:picLocks noChangeAspect="1"/>
          </p:cNvPicPr>
          <p:nvPr/>
        </p:nvPicPr>
        <p:blipFill>
          <a:blip r:embed="rId5"/>
          <a:stretch>
            <a:fillRect/>
          </a:stretch>
        </p:blipFill>
        <p:spPr>
          <a:xfrm>
            <a:off x="685800" y="4114800"/>
            <a:ext cx="6063175" cy="2743200"/>
          </a:xfrm>
          <a:prstGeom prst="rect">
            <a:avLst/>
          </a:prstGeom>
        </p:spPr>
      </p:pic>
      <p:sp>
        <p:nvSpPr>
          <p:cNvPr id="10" name="Rectangle 9"/>
          <p:cNvSpPr/>
          <p:nvPr/>
        </p:nvSpPr>
        <p:spPr>
          <a:xfrm>
            <a:off x="4553139" y="623500"/>
            <a:ext cx="4572000" cy="276999"/>
          </a:xfrm>
          <a:prstGeom prst="rect">
            <a:avLst/>
          </a:prstGeom>
        </p:spPr>
        <p:txBody>
          <a:bodyPr>
            <a:spAutoFit/>
          </a:bodyPr>
          <a:lstStyle/>
          <a:p>
            <a:pPr algn="r"/>
            <a:r>
              <a:rPr lang="en-US" sz="1200" dirty="0">
                <a:solidFill>
                  <a:schemeClr val="bg1"/>
                </a:solidFill>
              </a:rPr>
              <a:t>http://www.icd10data.com/ICD10CM/Codes</a:t>
            </a:r>
          </a:p>
        </p:txBody>
      </p:sp>
      <p:sp>
        <p:nvSpPr>
          <p:cNvPr id="3" name="Slide Number Placeholder 2"/>
          <p:cNvSpPr>
            <a:spLocks noGrp="1"/>
          </p:cNvSpPr>
          <p:nvPr>
            <p:ph type="sldNum" sz="quarter" idx="10"/>
          </p:nvPr>
        </p:nvSpPr>
        <p:spPr/>
        <p:txBody>
          <a:bodyPr/>
          <a:lstStyle/>
          <a:p>
            <a:fld id="{7AF68BD5-0D60-488D-AB1C-00FB47F46A48}" type="slidenum">
              <a:rPr lang="en-US" smtClean="0"/>
              <a:pPr/>
              <a:t>31</a:t>
            </a:fld>
            <a:endParaRPr lang="en-US"/>
          </a:p>
        </p:txBody>
      </p:sp>
    </p:spTree>
    <p:extLst>
      <p:ext uri="{BB962C8B-B14F-4D97-AF65-F5344CB8AC3E}">
        <p14:creationId xmlns:p14="http://schemas.microsoft.com/office/powerpoint/2010/main" val="3567713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1"/>
            <a:ext cx="9144000" cy="1179000"/>
          </a:xfrm>
          <a:prstGeom prst="rect">
            <a:avLst/>
          </a:prstGeom>
        </p:spPr>
      </p:pic>
      <p:pic>
        <p:nvPicPr>
          <p:cNvPr id="5" name="Picture 4"/>
          <p:cNvPicPr>
            <a:picLocks noChangeAspect="1"/>
          </p:cNvPicPr>
          <p:nvPr/>
        </p:nvPicPr>
        <p:blipFill>
          <a:blip r:embed="rId3"/>
          <a:stretch>
            <a:fillRect/>
          </a:stretch>
        </p:blipFill>
        <p:spPr>
          <a:xfrm>
            <a:off x="0" y="1788601"/>
            <a:ext cx="4213938" cy="5069399"/>
          </a:xfrm>
          <a:prstGeom prst="rect">
            <a:avLst/>
          </a:prstGeom>
        </p:spPr>
      </p:pic>
      <p:pic>
        <p:nvPicPr>
          <p:cNvPr id="6" name="Picture 5"/>
          <p:cNvPicPr>
            <a:picLocks noChangeAspect="1"/>
          </p:cNvPicPr>
          <p:nvPr/>
        </p:nvPicPr>
        <p:blipFill>
          <a:blip r:embed="rId4"/>
          <a:stretch>
            <a:fillRect/>
          </a:stretch>
        </p:blipFill>
        <p:spPr>
          <a:xfrm>
            <a:off x="4210050" y="1788601"/>
            <a:ext cx="4933950" cy="5069399"/>
          </a:xfrm>
          <a:prstGeom prst="rect">
            <a:avLst/>
          </a:prstGeom>
        </p:spPr>
      </p:pic>
      <p:sp>
        <p:nvSpPr>
          <p:cNvPr id="8" name="Rectangle 7"/>
          <p:cNvSpPr/>
          <p:nvPr/>
        </p:nvSpPr>
        <p:spPr>
          <a:xfrm>
            <a:off x="4553139" y="623500"/>
            <a:ext cx="4572000" cy="276999"/>
          </a:xfrm>
          <a:prstGeom prst="rect">
            <a:avLst/>
          </a:prstGeom>
        </p:spPr>
        <p:txBody>
          <a:bodyPr>
            <a:spAutoFit/>
          </a:bodyPr>
          <a:lstStyle/>
          <a:p>
            <a:pPr algn="r"/>
            <a:r>
              <a:rPr lang="en-US" sz="1200" dirty="0">
                <a:solidFill>
                  <a:schemeClr val="bg1"/>
                </a:solidFill>
              </a:rPr>
              <a:t>http://www.icd10data.com/ICD10CM/Codes</a:t>
            </a:r>
          </a:p>
        </p:txBody>
      </p:sp>
      <p:pic>
        <p:nvPicPr>
          <p:cNvPr id="7" name="Picture 6"/>
          <p:cNvPicPr>
            <a:picLocks noChangeAspect="1"/>
          </p:cNvPicPr>
          <p:nvPr/>
        </p:nvPicPr>
        <p:blipFill>
          <a:blip r:embed="rId5"/>
          <a:stretch>
            <a:fillRect/>
          </a:stretch>
        </p:blipFill>
        <p:spPr>
          <a:xfrm>
            <a:off x="329246" y="1447800"/>
            <a:ext cx="6077243" cy="2743200"/>
          </a:xfrm>
          <a:prstGeom prst="rect">
            <a:avLst/>
          </a:prstGeom>
        </p:spPr>
      </p:pic>
      <p:sp>
        <p:nvSpPr>
          <p:cNvPr id="9" name="Slide Number Placeholder 8"/>
          <p:cNvSpPr>
            <a:spLocks noGrp="1"/>
          </p:cNvSpPr>
          <p:nvPr>
            <p:ph type="sldNum" sz="quarter" idx="10"/>
          </p:nvPr>
        </p:nvSpPr>
        <p:spPr/>
        <p:txBody>
          <a:bodyPr/>
          <a:lstStyle/>
          <a:p>
            <a:fld id="{7AF68BD5-0D60-488D-AB1C-00FB47F46A48}" type="slidenum">
              <a:rPr lang="en-US" smtClean="0"/>
              <a:pPr/>
              <a:t>32</a:t>
            </a:fld>
            <a:endParaRPr lang="en-US"/>
          </a:p>
        </p:txBody>
      </p:sp>
    </p:spTree>
    <p:extLst>
      <p:ext uri="{BB962C8B-B14F-4D97-AF65-F5344CB8AC3E}">
        <p14:creationId xmlns:p14="http://schemas.microsoft.com/office/powerpoint/2010/main" val="2934192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6248400"/>
          </a:xfrm>
          <a:prstGeom prst="rect">
            <a:avLst/>
          </a:prstGeom>
        </p:spPr>
      </p:pic>
      <p:sp>
        <p:nvSpPr>
          <p:cNvPr id="5" name="Rounded Rectangle 4"/>
          <p:cNvSpPr/>
          <p:nvPr/>
        </p:nvSpPr>
        <p:spPr bwMode="auto">
          <a:xfrm>
            <a:off x="85253" y="1084906"/>
            <a:ext cx="990600" cy="152400"/>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4553139" y="623500"/>
            <a:ext cx="4572000" cy="276999"/>
          </a:xfrm>
          <a:prstGeom prst="rect">
            <a:avLst/>
          </a:prstGeom>
        </p:spPr>
        <p:txBody>
          <a:bodyPr>
            <a:spAutoFit/>
          </a:bodyPr>
          <a:lstStyle/>
          <a:p>
            <a:pPr algn="r"/>
            <a:r>
              <a:rPr lang="en-US" sz="1200" dirty="0">
                <a:solidFill>
                  <a:schemeClr val="bg1"/>
                </a:solidFill>
              </a:rPr>
              <a:t>http://www.icd10data.com/ICD10CM/Codes</a:t>
            </a:r>
          </a:p>
        </p:txBody>
      </p:sp>
      <p:sp>
        <p:nvSpPr>
          <p:cNvPr id="7" name="Slide Number Placeholder 6"/>
          <p:cNvSpPr>
            <a:spLocks noGrp="1"/>
          </p:cNvSpPr>
          <p:nvPr>
            <p:ph type="sldNum" sz="quarter" idx="10"/>
          </p:nvPr>
        </p:nvSpPr>
        <p:spPr/>
        <p:txBody>
          <a:bodyPr/>
          <a:lstStyle/>
          <a:p>
            <a:fld id="{7AF68BD5-0D60-488D-AB1C-00FB47F46A48}" type="slidenum">
              <a:rPr lang="en-US" smtClean="0"/>
              <a:pPr/>
              <a:t>33</a:t>
            </a:fld>
            <a:endParaRPr lang="en-US"/>
          </a:p>
        </p:txBody>
      </p:sp>
    </p:spTree>
    <p:extLst>
      <p:ext uri="{BB962C8B-B14F-4D97-AF65-F5344CB8AC3E}">
        <p14:creationId xmlns:p14="http://schemas.microsoft.com/office/powerpoint/2010/main" val="3826791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market for coding for billing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772" y="609600"/>
            <a:ext cx="9140063" cy="6248400"/>
          </a:xfrm>
          <a:prstGeom prst="rect">
            <a:avLst/>
          </a:prstGeom>
        </p:spPr>
      </p:pic>
      <p:sp>
        <p:nvSpPr>
          <p:cNvPr id="6" name="TextBox 5"/>
          <p:cNvSpPr txBox="1"/>
          <p:nvPr/>
        </p:nvSpPr>
        <p:spPr>
          <a:xfrm>
            <a:off x="6484926" y="24825"/>
            <a:ext cx="2430474" cy="584775"/>
          </a:xfrm>
          <a:prstGeom prst="rect">
            <a:avLst/>
          </a:prstGeom>
          <a:noFill/>
        </p:spPr>
        <p:txBody>
          <a:bodyPr wrap="none" rtlCol="0">
            <a:spAutoFit/>
          </a:bodyPr>
          <a:lstStyle/>
          <a:p>
            <a:r>
              <a:rPr lang="en-US" dirty="0" smtClean="0">
                <a:solidFill>
                  <a:schemeClr val="bg1"/>
                </a:solidFill>
              </a:rPr>
              <a:t>Nov 28, 2017</a:t>
            </a:r>
            <a:endParaRPr lang="en-US" dirty="0">
              <a:solidFill>
                <a:schemeClr val="bg1"/>
              </a:solidFill>
            </a:endParaRPr>
          </a:p>
        </p:txBody>
      </p:sp>
      <p:sp>
        <p:nvSpPr>
          <p:cNvPr id="5" name="Slide Number Placeholder 4"/>
          <p:cNvSpPr>
            <a:spLocks noGrp="1"/>
          </p:cNvSpPr>
          <p:nvPr>
            <p:ph type="sldNum" sz="quarter" idx="10"/>
          </p:nvPr>
        </p:nvSpPr>
        <p:spPr/>
        <p:txBody>
          <a:bodyPr/>
          <a:lstStyle/>
          <a:p>
            <a:fld id="{7AF68BD5-0D60-488D-AB1C-00FB47F46A48}" type="slidenum">
              <a:rPr lang="en-US" smtClean="0"/>
              <a:pPr/>
              <a:t>34</a:t>
            </a:fld>
            <a:endParaRPr lang="en-US"/>
          </a:p>
        </p:txBody>
      </p:sp>
    </p:spTree>
    <p:extLst>
      <p:ext uri="{BB962C8B-B14F-4D97-AF65-F5344CB8AC3E}">
        <p14:creationId xmlns:p14="http://schemas.microsoft.com/office/powerpoint/2010/main" val="312256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1"/>
            <a:ext cx="9144000" cy="6243636"/>
          </a:xfrm>
          <a:prstGeom prst="rect">
            <a:avLst/>
          </a:prstGeom>
        </p:spPr>
      </p:pic>
      <p:sp>
        <p:nvSpPr>
          <p:cNvPr id="5" name="TextBox 4"/>
          <p:cNvSpPr txBox="1"/>
          <p:nvPr/>
        </p:nvSpPr>
        <p:spPr>
          <a:xfrm>
            <a:off x="6484926" y="24825"/>
            <a:ext cx="2430474" cy="584775"/>
          </a:xfrm>
          <a:prstGeom prst="rect">
            <a:avLst/>
          </a:prstGeom>
          <a:noFill/>
        </p:spPr>
        <p:txBody>
          <a:bodyPr wrap="none" rtlCol="0">
            <a:spAutoFit/>
          </a:bodyPr>
          <a:lstStyle/>
          <a:p>
            <a:r>
              <a:rPr lang="en-US" dirty="0" smtClean="0">
                <a:solidFill>
                  <a:schemeClr val="bg1"/>
                </a:solidFill>
              </a:rPr>
              <a:t>Nov 29, 2018</a:t>
            </a:r>
            <a:endParaRPr lang="en-US" dirty="0">
              <a:solidFill>
                <a:schemeClr val="bg1"/>
              </a:solidFill>
            </a:endParaRPr>
          </a:p>
        </p:txBody>
      </p:sp>
      <p:sp>
        <p:nvSpPr>
          <p:cNvPr id="6" name="Slide Number Placeholder 5"/>
          <p:cNvSpPr>
            <a:spLocks noGrp="1"/>
          </p:cNvSpPr>
          <p:nvPr>
            <p:ph type="sldNum" sz="quarter" idx="10"/>
          </p:nvPr>
        </p:nvSpPr>
        <p:spPr/>
        <p:txBody>
          <a:bodyPr/>
          <a:lstStyle/>
          <a:p>
            <a:fld id="{7AF68BD5-0D60-488D-AB1C-00FB47F46A48}" type="slidenum">
              <a:rPr lang="en-US" smtClean="0"/>
              <a:pPr/>
              <a:t>35</a:t>
            </a:fld>
            <a:endParaRPr lang="en-US"/>
          </a:p>
        </p:txBody>
      </p:sp>
    </p:spTree>
    <p:extLst>
      <p:ext uri="{BB962C8B-B14F-4D97-AF65-F5344CB8AC3E}">
        <p14:creationId xmlns:p14="http://schemas.microsoft.com/office/powerpoint/2010/main" val="2973506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‘Medical coding’ 2017 </a:t>
            </a:r>
            <a:r>
              <a:rPr lang="en-US" dirty="0" smtClean="0">
                <a:sym typeface="Wingdings" panose="05000000000000000000" pitchFamily="2" charset="2"/>
              </a:rPr>
              <a:t> 2018</a:t>
            </a:r>
            <a:endParaRPr lang="en-US" dirty="0"/>
          </a:p>
        </p:txBody>
      </p:sp>
      <p:sp>
        <p:nvSpPr>
          <p:cNvPr id="3" name="Content Placeholder 2"/>
          <p:cNvSpPr>
            <a:spLocks noGrp="1"/>
          </p:cNvSpPr>
          <p:nvPr>
            <p:ph idx="1"/>
          </p:nvPr>
        </p:nvSpPr>
        <p:spPr>
          <a:xfrm>
            <a:off x="228600" y="1524000"/>
            <a:ext cx="8686800" cy="4953000"/>
          </a:xfrm>
        </p:spPr>
        <p:txBody>
          <a:bodyPr/>
          <a:lstStyle/>
          <a:p>
            <a:r>
              <a:rPr lang="en-US" dirty="0" smtClean="0"/>
              <a:t>2017</a:t>
            </a:r>
          </a:p>
          <a:p>
            <a:endParaRPr lang="en-US" dirty="0"/>
          </a:p>
          <a:p>
            <a:endParaRPr lang="en-US" dirty="0" smtClean="0"/>
          </a:p>
          <a:p>
            <a:endParaRPr lang="en-US" dirty="0"/>
          </a:p>
          <a:p>
            <a:endParaRPr lang="en-US" dirty="0" smtClean="0"/>
          </a:p>
          <a:p>
            <a:endParaRPr lang="en-US" dirty="0"/>
          </a:p>
          <a:p>
            <a:r>
              <a:rPr lang="en-US" dirty="0" smtClean="0"/>
              <a:t>2018</a:t>
            </a:r>
          </a:p>
        </p:txBody>
      </p:sp>
      <p:pic>
        <p:nvPicPr>
          <p:cNvPr id="5" name="Picture 4"/>
          <p:cNvPicPr>
            <a:picLocks noChangeAspect="1"/>
          </p:cNvPicPr>
          <p:nvPr/>
        </p:nvPicPr>
        <p:blipFill>
          <a:blip r:embed="rId2"/>
          <a:stretch>
            <a:fillRect/>
          </a:stretch>
        </p:blipFill>
        <p:spPr>
          <a:xfrm>
            <a:off x="619339" y="4724400"/>
            <a:ext cx="3533775" cy="1676400"/>
          </a:xfrm>
          <a:prstGeom prst="rect">
            <a:avLst/>
          </a:prstGeom>
        </p:spPr>
      </p:pic>
      <p:pic>
        <p:nvPicPr>
          <p:cNvPr id="6" name="Picture 5"/>
          <p:cNvPicPr>
            <a:picLocks noChangeAspect="1"/>
          </p:cNvPicPr>
          <p:nvPr/>
        </p:nvPicPr>
        <p:blipFill>
          <a:blip r:embed="rId3"/>
          <a:stretch>
            <a:fillRect/>
          </a:stretch>
        </p:blipFill>
        <p:spPr>
          <a:xfrm>
            <a:off x="5122963" y="4724399"/>
            <a:ext cx="3495675" cy="1617167"/>
          </a:xfrm>
          <a:prstGeom prst="rect">
            <a:avLst/>
          </a:prstGeom>
        </p:spPr>
      </p:pic>
      <p:pic>
        <p:nvPicPr>
          <p:cNvPr id="8" name="Picture 7"/>
          <p:cNvPicPr>
            <a:picLocks noChangeAspect="1"/>
          </p:cNvPicPr>
          <p:nvPr/>
        </p:nvPicPr>
        <p:blipFill>
          <a:blip r:embed="rId4"/>
          <a:stretch>
            <a:fillRect/>
          </a:stretch>
        </p:blipFill>
        <p:spPr>
          <a:xfrm>
            <a:off x="584703" y="2057400"/>
            <a:ext cx="3568411" cy="2120556"/>
          </a:xfrm>
          <a:prstGeom prst="rect">
            <a:avLst/>
          </a:prstGeom>
        </p:spPr>
      </p:pic>
      <p:pic>
        <p:nvPicPr>
          <p:cNvPr id="9" name="Picture 8"/>
          <p:cNvPicPr>
            <a:picLocks noChangeAspect="1"/>
          </p:cNvPicPr>
          <p:nvPr/>
        </p:nvPicPr>
        <p:blipFill>
          <a:blip r:embed="rId5"/>
          <a:stretch>
            <a:fillRect/>
          </a:stretch>
        </p:blipFill>
        <p:spPr>
          <a:xfrm>
            <a:off x="5122963" y="2057400"/>
            <a:ext cx="3515906" cy="2046115"/>
          </a:xfrm>
          <a:prstGeom prst="rect">
            <a:avLst/>
          </a:prstGeom>
        </p:spPr>
      </p:pic>
      <p:sp>
        <p:nvSpPr>
          <p:cNvPr id="4" name="Slide Number Placeholder 3"/>
          <p:cNvSpPr>
            <a:spLocks noGrp="1"/>
          </p:cNvSpPr>
          <p:nvPr>
            <p:ph type="sldNum" sz="quarter" idx="10"/>
          </p:nvPr>
        </p:nvSpPr>
        <p:spPr/>
        <p:txBody>
          <a:bodyPr/>
          <a:lstStyle/>
          <a:p>
            <a:fld id="{7AF68BD5-0D60-488D-AB1C-00FB47F46A48}" type="slidenum">
              <a:rPr lang="en-US" smtClean="0"/>
              <a:pPr/>
              <a:t>36</a:t>
            </a:fld>
            <a:endParaRPr lang="en-US"/>
          </a:p>
        </p:txBody>
      </p:sp>
    </p:spTree>
    <p:extLst>
      <p:ext uri="{BB962C8B-B14F-4D97-AF65-F5344CB8AC3E}">
        <p14:creationId xmlns:p14="http://schemas.microsoft.com/office/powerpoint/2010/main" val="2182369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3999" cy="6248400"/>
          </a:xfrm>
          <a:prstGeom prst="rect">
            <a:avLst/>
          </a:prstGeom>
        </p:spPr>
      </p:pic>
      <p:sp>
        <p:nvSpPr>
          <p:cNvPr id="5" name="TextBox 4"/>
          <p:cNvSpPr txBox="1"/>
          <p:nvPr/>
        </p:nvSpPr>
        <p:spPr>
          <a:xfrm>
            <a:off x="6484926" y="24825"/>
            <a:ext cx="2430474" cy="584775"/>
          </a:xfrm>
          <a:prstGeom prst="rect">
            <a:avLst/>
          </a:prstGeom>
          <a:noFill/>
        </p:spPr>
        <p:txBody>
          <a:bodyPr wrap="none" rtlCol="0">
            <a:spAutoFit/>
          </a:bodyPr>
          <a:lstStyle/>
          <a:p>
            <a:r>
              <a:rPr lang="en-US" dirty="0" smtClean="0">
                <a:solidFill>
                  <a:schemeClr val="bg1"/>
                </a:solidFill>
              </a:rPr>
              <a:t>Nov 29, 2018</a:t>
            </a:r>
            <a:endParaRPr lang="en-US" dirty="0">
              <a:solidFill>
                <a:schemeClr val="bg1"/>
              </a:solidFill>
            </a:endParaRPr>
          </a:p>
        </p:txBody>
      </p:sp>
      <p:sp>
        <p:nvSpPr>
          <p:cNvPr id="6" name="Oval 5"/>
          <p:cNvSpPr/>
          <p:nvPr/>
        </p:nvSpPr>
        <p:spPr bwMode="auto">
          <a:xfrm>
            <a:off x="4495800" y="762000"/>
            <a:ext cx="1828800" cy="9144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Slide Number Placeholder 6"/>
          <p:cNvSpPr>
            <a:spLocks noGrp="1"/>
          </p:cNvSpPr>
          <p:nvPr>
            <p:ph type="sldNum" sz="quarter" idx="10"/>
          </p:nvPr>
        </p:nvSpPr>
        <p:spPr/>
        <p:txBody>
          <a:bodyPr/>
          <a:lstStyle/>
          <a:p>
            <a:fld id="{7AF68BD5-0D60-488D-AB1C-00FB47F46A48}" type="slidenum">
              <a:rPr lang="en-US" smtClean="0"/>
              <a:pPr/>
              <a:t>37</a:t>
            </a:fld>
            <a:endParaRPr lang="en-US"/>
          </a:p>
        </p:txBody>
      </p:sp>
    </p:spTree>
    <p:extLst>
      <p:ext uri="{BB962C8B-B14F-4D97-AF65-F5344CB8AC3E}">
        <p14:creationId xmlns:p14="http://schemas.microsoft.com/office/powerpoint/2010/main" val="3001809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5857875"/>
          </a:xfrm>
          <a:prstGeom prst="rect">
            <a:avLst/>
          </a:prstGeom>
        </p:spPr>
      </p:pic>
      <p:sp>
        <p:nvSpPr>
          <p:cNvPr id="5" name="Rectangle 4"/>
          <p:cNvSpPr/>
          <p:nvPr/>
        </p:nvSpPr>
        <p:spPr bwMode="auto">
          <a:xfrm>
            <a:off x="0" y="6467475"/>
            <a:ext cx="9144000" cy="3905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4572000" y="6443276"/>
            <a:ext cx="4572000" cy="276999"/>
          </a:xfrm>
          <a:prstGeom prst="rect">
            <a:avLst/>
          </a:prstGeom>
        </p:spPr>
        <p:txBody>
          <a:bodyPr>
            <a:spAutoFit/>
          </a:bodyPr>
          <a:lstStyle/>
          <a:p>
            <a:pPr algn="r"/>
            <a:r>
              <a:rPr lang="en-US" sz="1200" b="0" dirty="0"/>
              <a:t>http://</a:t>
            </a:r>
            <a:r>
              <a:rPr lang="en-US" sz="1200" b="0" dirty="0" smtClean="0"/>
              <a:t>www.medicalbillingandcoding.org</a:t>
            </a:r>
            <a:endParaRPr lang="en-US" sz="1200" b="0" dirty="0"/>
          </a:p>
        </p:txBody>
      </p:sp>
      <p:sp>
        <p:nvSpPr>
          <p:cNvPr id="7" name="Slide Number Placeholder 6"/>
          <p:cNvSpPr>
            <a:spLocks noGrp="1"/>
          </p:cNvSpPr>
          <p:nvPr>
            <p:ph type="sldNum" sz="quarter" idx="10"/>
          </p:nvPr>
        </p:nvSpPr>
        <p:spPr/>
        <p:txBody>
          <a:bodyPr/>
          <a:lstStyle/>
          <a:p>
            <a:fld id="{7AF68BD5-0D60-488D-AB1C-00FB47F46A48}" type="slidenum">
              <a:rPr lang="en-US" smtClean="0"/>
              <a:pPr/>
              <a:t>38</a:t>
            </a:fld>
            <a:endParaRPr lang="en-US"/>
          </a:p>
        </p:txBody>
      </p:sp>
    </p:spTree>
    <p:extLst>
      <p:ext uri="{BB962C8B-B14F-4D97-AF65-F5344CB8AC3E}">
        <p14:creationId xmlns:p14="http://schemas.microsoft.com/office/powerpoint/2010/main" val="3544993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400" dirty="0" smtClean="0"/>
              <a:t>Adequate taxonomy design and classification</a:t>
            </a:r>
            <a:endParaRPr lang="en-US" sz="3400" dirty="0"/>
          </a:p>
        </p:txBody>
      </p:sp>
      <p:sp>
        <p:nvSpPr>
          <p:cNvPr id="5" name="Content Placeholder 4"/>
          <p:cNvSpPr>
            <a:spLocks noGrp="1"/>
          </p:cNvSpPr>
          <p:nvPr>
            <p:ph idx="1"/>
          </p:nvPr>
        </p:nvSpPr>
        <p:spPr>
          <a:xfrm>
            <a:off x="228600" y="1524000"/>
            <a:ext cx="8686800" cy="4953000"/>
          </a:xfrm>
        </p:spPr>
        <p:txBody>
          <a:bodyPr/>
          <a:lstStyle/>
          <a:p>
            <a:pPr marL="0" indent="0"/>
            <a:r>
              <a:rPr lang="en-US" sz="2200" b="1" u="sng" dirty="0" smtClean="0"/>
              <a:t>Taxonomy design</a:t>
            </a:r>
            <a:r>
              <a:rPr lang="en-US" sz="2200" dirty="0" smtClean="0"/>
              <a:t>:</a:t>
            </a:r>
          </a:p>
          <a:p>
            <a:pPr marL="457200" indent="-457200">
              <a:buFont typeface="+mj-lt"/>
              <a:buAutoNum type="arabicPeriod"/>
            </a:pPr>
            <a:r>
              <a:rPr lang="en-US" sz="2200" dirty="0" smtClean="0"/>
              <a:t>Identify examples of </a:t>
            </a:r>
            <a:r>
              <a:rPr lang="en-US" sz="2200" dirty="0" smtClean="0">
                <a:solidFill>
                  <a:srgbClr val="FFFF00"/>
                </a:solidFill>
              </a:rPr>
              <a:t>particulars </a:t>
            </a:r>
            <a:r>
              <a:rPr lang="en-US" sz="2200" dirty="0" smtClean="0"/>
              <a:t>(‘</a:t>
            </a:r>
            <a:r>
              <a:rPr lang="en-US" sz="2200" dirty="0"/>
              <a:t>individuals</a:t>
            </a:r>
            <a:r>
              <a:rPr lang="en-US" sz="2200" dirty="0" smtClean="0"/>
              <a:t>’, </a:t>
            </a:r>
            <a:r>
              <a:rPr lang="en-US" sz="2200" dirty="0"/>
              <a:t>‘things’, ‘entities’, </a:t>
            </a:r>
            <a:r>
              <a:rPr lang="en-US" sz="2200" dirty="0" smtClean="0"/>
              <a:t>…) you want to classify;</a:t>
            </a:r>
            <a:endParaRPr lang="en-US" sz="2200" dirty="0"/>
          </a:p>
          <a:p>
            <a:pPr marL="457200" indent="-457200">
              <a:buFont typeface="+mj-lt"/>
              <a:buAutoNum type="arabicPeriod"/>
            </a:pPr>
            <a:r>
              <a:rPr lang="en-US" sz="2200" dirty="0" smtClean="0"/>
              <a:t>Identify the various </a:t>
            </a:r>
            <a:r>
              <a:rPr lang="en-US" sz="2200" dirty="0" smtClean="0">
                <a:solidFill>
                  <a:srgbClr val="FFFF00"/>
                </a:solidFill>
              </a:rPr>
              <a:t>characteristics</a:t>
            </a:r>
            <a:r>
              <a:rPr lang="en-US" sz="2200" dirty="0" smtClean="0"/>
              <a:t> that are possessed by (all or some of) these individual entities;</a:t>
            </a:r>
          </a:p>
          <a:p>
            <a:pPr marL="457200" indent="-457200">
              <a:buFont typeface="+mj-lt"/>
              <a:buAutoNum type="arabicPeriod"/>
            </a:pPr>
            <a:r>
              <a:rPr lang="en-US" sz="2200" dirty="0" smtClean="0"/>
              <a:t>Identify groups (</a:t>
            </a:r>
            <a:r>
              <a:rPr lang="en-US" sz="2200" dirty="0" smtClean="0">
                <a:solidFill>
                  <a:srgbClr val="FFFF00"/>
                </a:solidFill>
              </a:rPr>
              <a:t>classes</a:t>
            </a:r>
            <a:r>
              <a:rPr lang="en-US" sz="2200" dirty="0" smtClean="0"/>
              <a:t>) on the basis of combinations of characteristics that co-occur;</a:t>
            </a:r>
          </a:p>
          <a:p>
            <a:pPr marL="457200" indent="-457200">
              <a:buFont typeface="+mj-lt"/>
              <a:buAutoNum type="arabicPeriod"/>
            </a:pPr>
            <a:r>
              <a:rPr lang="en-US" sz="2200" dirty="0" smtClean="0"/>
              <a:t>Organize the groups </a:t>
            </a:r>
            <a:r>
              <a:rPr lang="en-US" sz="2200" dirty="0" smtClean="0">
                <a:solidFill>
                  <a:srgbClr val="FFFF00"/>
                </a:solidFill>
              </a:rPr>
              <a:t>hierarchically</a:t>
            </a:r>
            <a:r>
              <a:rPr lang="en-US" sz="2200" dirty="0" smtClean="0"/>
              <a:t> (‘parent-child’) so that characteristics that apply to a ‘parent’ (‘grandparent’,…) group apply to ALL groups beneath it;</a:t>
            </a:r>
          </a:p>
          <a:p>
            <a:pPr marL="457200" indent="-457200">
              <a:buFont typeface="+mj-lt"/>
              <a:buAutoNum type="arabicPeriod"/>
            </a:pPr>
            <a:r>
              <a:rPr lang="en-US" sz="2200" dirty="0" smtClean="0"/>
              <a:t>Name the groups with </a:t>
            </a:r>
            <a:r>
              <a:rPr lang="en-US" sz="2200" dirty="0" smtClean="0">
                <a:solidFill>
                  <a:srgbClr val="FFFF00"/>
                </a:solidFill>
              </a:rPr>
              <a:t>terms that have face value</a:t>
            </a:r>
            <a:r>
              <a:rPr lang="en-US" sz="2200" dirty="0" smtClean="0"/>
              <a:t>.</a:t>
            </a:r>
          </a:p>
          <a:p>
            <a:pPr marL="0" indent="0"/>
            <a:r>
              <a:rPr lang="en-US" sz="2200" b="1" u="sng" dirty="0" smtClean="0"/>
              <a:t>Classification</a:t>
            </a:r>
            <a:r>
              <a:rPr lang="en-US" sz="2200" dirty="0" smtClean="0"/>
              <a:t>:</a:t>
            </a:r>
          </a:p>
          <a:p>
            <a:pPr marL="400050" indent="0"/>
            <a:r>
              <a:rPr lang="en-US" sz="2200" dirty="0" smtClean="0">
                <a:solidFill>
                  <a:srgbClr val="FFFF00"/>
                </a:solidFill>
              </a:rPr>
              <a:t>Assign</a:t>
            </a:r>
            <a:r>
              <a:rPr lang="en-US" sz="2200" dirty="0" smtClean="0"/>
              <a:t> individual entities to the groups that correspond with the combination of characteristics they exhibit.</a:t>
            </a:r>
            <a:endParaRPr lang="en-US" sz="2200" dirty="0"/>
          </a:p>
        </p:txBody>
      </p:sp>
      <p:sp>
        <p:nvSpPr>
          <p:cNvPr id="2" name="Slide Number Placeholder 1"/>
          <p:cNvSpPr>
            <a:spLocks noGrp="1"/>
          </p:cNvSpPr>
          <p:nvPr>
            <p:ph type="sldNum" sz="quarter" idx="10"/>
          </p:nvPr>
        </p:nvSpPr>
        <p:spPr/>
        <p:txBody>
          <a:bodyPr/>
          <a:lstStyle/>
          <a:p>
            <a:fld id="{01EF93C7-D0AB-41D7-8C62-1F8A9E33AE23}" type="slidenum">
              <a:rPr lang="en-US" smtClean="0"/>
              <a:pPr/>
              <a:t>39</a:t>
            </a:fld>
            <a:endParaRPr lang="en-US"/>
          </a:p>
        </p:txBody>
      </p:sp>
    </p:spTree>
    <p:extLst>
      <p:ext uri="{BB962C8B-B14F-4D97-AF65-F5344CB8AC3E}">
        <p14:creationId xmlns:p14="http://schemas.microsoft.com/office/powerpoint/2010/main" val="3308956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2"/>
          <p:cNvSpPr>
            <a:spLocks noGrp="1" noChangeArrowheads="1"/>
          </p:cNvSpPr>
          <p:nvPr>
            <p:ph type="title"/>
          </p:nvPr>
        </p:nvSpPr>
        <p:spPr/>
        <p:txBody>
          <a:bodyPr/>
          <a:lstStyle/>
          <a:p>
            <a:pPr eaLnBrk="1" hangingPunct="1"/>
            <a:r>
              <a:rPr lang="en-US" altLang="en-US" smtClean="0"/>
              <a:t>Relevance to Healthcare?</a:t>
            </a:r>
          </a:p>
        </p:txBody>
      </p:sp>
      <p:sp>
        <p:nvSpPr>
          <p:cNvPr id="1804291" name="Rectangle 3"/>
          <p:cNvSpPr>
            <a:spLocks noGrp="1" noChangeArrowheads="1"/>
          </p:cNvSpPr>
          <p:nvPr>
            <p:ph idx="1"/>
          </p:nvPr>
        </p:nvSpPr>
        <p:spPr/>
        <p:txBody>
          <a:bodyPr/>
          <a:lstStyle/>
          <a:p>
            <a:pPr eaLnBrk="1" hangingPunct="1">
              <a:buFont typeface="Arial" panose="020B0604020202020204" pitchFamily="34" charset="0"/>
              <a:buChar char="•"/>
            </a:pPr>
            <a:r>
              <a:rPr lang="en-US" altLang="en-US" dirty="0" smtClean="0"/>
              <a:t>‘</a:t>
            </a:r>
            <a:r>
              <a:rPr lang="en-US" altLang="en-US" i="1" dirty="0" smtClean="0"/>
              <a:t>Nuances in the English language can be both challenging and amusing, however, when </a:t>
            </a:r>
            <a:r>
              <a:rPr lang="en-US" altLang="en-US" i="1" u="sng" dirty="0" smtClean="0"/>
              <a:t>variants in language impact treatment, safety and billing</a:t>
            </a:r>
            <a:r>
              <a:rPr lang="en-US" altLang="en-US" i="1" dirty="0" smtClean="0"/>
              <a:t>, it is all challenge and no humor</a:t>
            </a:r>
            <a:r>
              <a:rPr lang="en-US" altLang="en-US" i="1" dirty="0" smtClean="0"/>
              <a:t>.’</a:t>
            </a:r>
          </a:p>
          <a:p>
            <a:pPr eaLnBrk="1" hangingPunct="1">
              <a:buFont typeface="Arial" panose="020B0604020202020204" pitchFamily="34" charset="0"/>
              <a:buChar char="•"/>
            </a:pPr>
            <a:endParaRPr lang="en-US" altLang="en-US" i="1" dirty="0" smtClean="0"/>
          </a:p>
          <a:p>
            <a:pPr eaLnBrk="1" hangingPunct="1">
              <a:buFont typeface="Arial" panose="020B0604020202020204" pitchFamily="34" charset="0"/>
              <a:buChar char="•"/>
            </a:pPr>
            <a:r>
              <a:rPr lang="en-US" altLang="en-US" i="1" dirty="0" smtClean="0"/>
              <a:t>‘Although </a:t>
            </a:r>
            <a:r>
              <a:rPr lang="en-US" altLang="en-US" i="1" dirty="0" smtClean="0"/>
              <a:t>English contains a reasonable degree of conformity, </a:t>
            </a:r>
            <a:r>
              <a:rPr lang="en-US" altLang="en-US" i="1" u="sng" dirty="0" smtClean="0"/>
              <a:t>divergence in phrasing and meaning can compound comprehension problems and impact patient safety</a:t>
            </a:r>
            <a:r>
              <a:rPr lang="en-US" altLang="en-US" i="1" dirty="0" smtClean="0"/>
              <a:t>. These language "woes" can be minimized through the use of sophisticated healthcare IT systems ...</a:t>
            </a:r>
            <a:r>
              <a:rPr lang="en-US" altLang="en-US" dirty="0" smtClean="0"/>
              <a:t>’</a:t>
            </a:r>
          </a:p>
        </p:txBody>
      </p:sp>
      <p:sp>
        <p:nvSpPr>
          <p:cNvPr id="15362"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50193CE1-52DA-423F-891A-213E801D87F8}" type="slidenum">
              <a:rPr lang="en-US" altLang="en-US" sz="1400">
                <a:solidFill>
                  <a:schemeClr val="bg1"/>
                </a:solidFill>
              </a:rPr>
              <a:pPr>
                <a:spcBef>
                  <a:spcPct val="0"/>
                </a:spcBef>
                <a:buFontTx/>
                <a:buNone/>
              </a:pPr>
              <a:t>4</a:t>
            </a:fld>
            <a:endParaRPr lang="en-US" altLang="en-US" sz="1400">
              <a:solidFill>
                <a:schemeClr val="bg1"/>
              </a:solidFill>
            </a:endParaRPr>
          </a:p>
        </p:txBody>
      </p:sp>
      <p:sp>
        <p:nvSpPr>
          <p:cNvPr id="15365" name="Rectangle 4"/>
          <p:cNvSpPr>
            <a:spLocks noChangeArrowheads="1"/>
          </p:cNvSpPr>
          <p:nvPr/>
        </p:nvSpPr>
        <p:spPr bwMode="auto">
          <a:xfrm>
            <a:off x="533400" y="6276975"/>
            <a:ext cx="861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r" eaLnBrk="1" hangingPunct="1">
              <a:spcBef>
                <a:spcPct val="50000"/>
              </a:spcBef>
              <a:buFontTx/>
              <a:buNone/>
            </a:pPr>
            <a:r>
              <a:rPr lang="en-GB" altLang="en-US" sz="1400">
                <a:solidFill>
                  <a:schemeClr val="bg1"/>
                </a:solidFill>
              </a:rPr>
              <a:t>Schwend GT. The language of healthcare. Variance in the English language is harming patients and hospitals' bottom lines. Is healthcare IT the solution? Health Manag Technol. 2008 Feb;29(2):14, 16, 18</a:t>
            </a:r>
            <a:endParaRPr lang="en-US" altLang="en-US" sz="1400">
              <a:solidFill>
                <a:schemeClr val="bg1"/>
              </a:solidFill>
            </a:endParaRPr>
          </a:p>
        </p:txBody>
      </p:sp>
    </p:spTree>
    <p:extLst>
      <p:ext uri="{BB962C8B-B14F-4D97-AF65-F5344CB8AC3E}">
        <p14:creationId xmlns:p14="http://schemas.microsoft.com/office/powerpoint/2010/main" val="294652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4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4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429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Terminologies and Classification Systems</a:t>
            </a:r>
            <a:endParaRPr lang="en-US" sz="2800"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Ideally: the terminology makes it clear what entities belong to which class.</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Usually: it doesn’t and extra inclusion and exclusion criteria are used.</a:t>
            </a:r>
            <a:endParaRPr lang="en-US" dirty="0" smtClean="0"/>
          </a:p>
          <a:p>
            <a:pPr marL="1147763" indent="-1147763">
              <a:buFont typeface="Arial" panose="020B0604020202020204" pitchFamily="34" charset="0"/>
              <a:buChar char="•"/>
            </a:pPr>
            <a:endParaRPr lang="en-US" dirty="0" smtClean="0"/>
          </a:p>
        </p:txBody>
      </p:sp>
      <p:sp>
        <p:nvSpPr>
          <p:cNvPr id="5" name="Slide Number Placeholder 4"/>
          <p:cNvSpPr>
            <a:spLocks noGrp="1"/>
          </p:cNvSpPr>
          <p:nvPr>
            <p:ph type="sldNum" sz="quarter" idx="10"/>
          </p:nvPr>
        </p:nvSpPr>
        <p:spPr/>
        <p:txBody>
          <a:bodyPr/>
          <a:lstStyle/>
          <a:p>
            <a:fld id="{7C5DB68A-9D44-4073-920F-D08D647C06A7}" type="slidenum">
              <a:rPr lang="en-US" smtClean="0"/>
              <a:t>40</a:t>
            </a:fld>
            <a:endParaRPr lang="en-US" dirty="0"/>
          </a:p>
        </p:txBody>
      </p:sp>
    </p:spTree>
    <p:extLst>
      <p:ext uri="{BB962C8B-B14F-4D97-AF65-F5344CB8AC3E}">
        <p14:creationId xmlns:p14="http://schemas.microsoft.com/office/powerpoint/2010/main" val="3608841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Terminologies and Classification Systems</a:t>
            </a:r>
            <a:endParaRPr lang="en-US" sz="2800"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Ideally: the terminology makes it clear what entities belong to which class.</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Usually: it doesn’t and extra inclusion and exclusion criteria are used.</a:t>
            </a:r>
          </a:p>
          <a:p>
            <a:pPr marL="571500" indent="-571500">
              <a:buFont typeface="Arial" panose="020B0604020202020204" pitchFamily="34" charset="0"/>
              <a:buChar char="•"/>
            </a:pPr>
            <a:endParaRPr lang="en-US" dirty="0"/>
          </a:p>
          <a:p>
            <a:pPr marL="0" indent="0" algn="ctr"/>
            <a:r>
              <a:rPr lang="en-US" sz="4000" dirty="0" smtClean="0"/>
              <a:t>Nearly always: it goes badly wrong!!!</a:t>
            </a:r>
            <a:endParaRPr lang="en-US" sz="4000" dirty="0" smtClean="0"/>
          </a:p>
          <a:p>
            <a:pPr marL="1147763" indent="-1147763">
              <a:buFont typeface="Arial" panose="020B0604020202020204" pitchFamily="34" charset="0"/>
              <a:buChar char="•"/>
            </a:pPr>
            <a:endParaRPr lang="en-US" dirty="0" smtClean="0"/>
          </a:p>
        </p:txBody>
      </p:sp>
      <p:sp>
        <p:nvSpPr>
          <p:cNvPr id="5" name="Slide Number Placeholder 4"/>
          <p:cNvSpPr>
            <a:spLocks noGrp="1"/>
          </p:cNvSpPr>
          <p:nvPr>
            <p:ph type="sldNum" sz="quarter" idx="10"/>
          </p:nvPr>
        </p:nvSpPr>
        <p:spPr/>
        <p:txBody>
          <a:bodyPr/>
          <a:lstStyle/>
          <a:p>
            <a:fld id="{7C5DB68A-9D44-4073-920F-D08D647C06A7}" type="slidenum">
              <a:rPr lang="en-US" smtClean="0"/>
              <a:t>41</a:t>
            </a:fld>
            <a:endParaRPr lang="en-US" dirty="0"/>
          </a:p>
        </p:txBody>
      </p:sp>
    </p:spTree>
    <p:extLst>
      <p:ext uri="{BB962C8B-B14F-4D97-AF65-F5344CB8AC3E}">
        <p14:creationId xmlns:p14="http://schemas.microsoft.com/office/powerpoint/2010/main" val="1721226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often overlooked </a:t>
            </a:r>
            <a:endParaRPr lang="en-US" dirty="0"/>
          </a:p>
        </p:txBody>
      </p:sp>
      <p:sp>
        <p:nvSpPr>
          <p:cNvPr id="3" name="Content Placeholder 2"/>
          <p:cNvSpPr>
            <a:spLocks noGrp="1"/>
          </p:cNvSpPr>
          <p:nvPr>
            <p:ph idx="1"/>
          </p:nvPr>
        </p:nvSpPr>
        <p:spPr>
          <a:xfrm>
            <a:off x="5410200" y="1676400"/>
            <a:ext cx="3505200" cy="4953000"/>
          </a:xfrm>
        </p:spPr>
        <p:txBody>
          <a:bodyPr/>
          <a:lstStyle/>
          <a:p>
            <a:pPr marL="0" indent="0" algn="ctr"/>
            <a:r>
              <a:rPr lang="en-US" sz="4800" dirty="0" smtClean="0"/>
              <a:t>MUST hold for ALL instances of the descendant class!!!</a:t>
            </a:r>
            <a:endParaRPr lang="en-US" sz="4800" dirty="0"/>
          </a:p>
        </p:txBody>
      </p:sp>
      <p:sp>
        <p:nvSpPr>
          <p:cNvPr id="4" name="Slide Number Placeholder 3"/>
          <p:cNvSpPr>
            <a:spLocks noGrp="1"/>
          </p:cNvSpPr>
          <p:nvPr>
            <p:ph type="sldNum" sz="quarter" idx="10"/>
          </p:nvPr>
        </p:nvSpPr>
        <p:spPr/>
        <p:txBody>
          <a:bodyPr/>
          <a:lstStyle/>
          <a:p>
            <a:fld id="{7AF68BD5-0D60-488D-AB1C-00FB47F46A48}" type="slidenum">
              <a:rPr lang="en-US" smtClean="0"/>
              <a:pPr/>
              <a:t>42</a:t>
            </a:fld>
            <a:endParaRPr lang="en-US"/>
          </a:p>
        </p:txBody>
      </p:sp>
      <p:sp>
        <p:nvSpPr>
          <p:cNvPr id="5" name="Rectangle 4"/>
          <p:cNvSpPr/>
          <p:nvPr/>
        </p:nvSpPr>
        <p:spPr bwMode="auto">
          <a:xfrm>
            <a:off x="1299210" y="2209800"/>
            <a:ext cx="22098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Ancestor/Parent</a:t>
            </a:r>
          </a:p>
          <a:p>
            <a:pPr marL="0" marR="0" indent="0" defTabSz="914400" rtl="0" eaLnBrk="0" fontAlgn="base" latinLnBrk="0" hangingPunct="0">
              <a:lnSpc>
                <a:spcPct val="100000"/>
              </a:lnSpc>
              <a:spcBef>
                <a:spcPct val="0"/>
              </a:spcBef>
              <a:spcAft>
                <a:spcPct val="0"/>
              </a:spcAft>
              <a:buClrTx/>
              <a:buSzTx/>
              <a:buFontTx/>
              <a:buNone/>
              <a:tabLst/>
            </a:pPr>
            <a:r>
              <a:rPr lang="en-US" sz="2400" b="0" dirty="0" smtClean="0">
                <a:solidFill>
                  <a:schemeClr val="tx1"/>
                </a:solidFill>
                <a:latin typeface="Times" pitchFamily="122" charset="0"/>
              </a:rPr>
              <a:t>Class</a:t>
            </a:r>
            <a:endParaRPr kumimoji="0" lang="en-US" sz="2400" b="0" i="0" u="none" strike="noStrike" cap="none" normalizeH="0" baseline="0" dirty="0">
              <a:ln>
                <a:noFill/>
              </a:ln>
              <a:solidFill>
                <a:schemeClr val="tx1"/>
              </a:solidFill>
              <a:effectLst/>
              <a:latin typeface="Times" pitchFamily="122" charset="0"/>
            </a:endParaRPr>
          </a:p>
        </p:txBody>
      </p:sp>
      <p:sp>
        <p:nvSpPr>
          <p:cNvPr id="6" name="Rectangle 5"/>
          <p:cNvSpPr/>
          <p:nvPr/>
        </p:nvSpPr>
        <p:spPr bwMode="auto">
          <a:xfrm>
            <a:off x="1150620" y="4572000"/>
            <a:ext cx="250698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Descendant/Child</a:t>
            </a:r>
          </a:p>
          <a:p>
            <a:pPr marL="0" marR="0" indent="0" defTabSz="914400" rtl="0" eaLnBrk="0" fontAlgn="base" latinLnBrk="0" hangingPunct="0">
              <a:lnSpc>
                <a:spcPct val="100000"/>
              </a:lnSpc>
              <a:spcBef>
                <a:spcPct val="0"/>
              </a:spcBef>
              <a:spcAft>
                <a:spcPct val="0"/>
              </a:spcAft>
              <a:buClrTx/>
              <a:buSzTx/>
              <a:buFontTx/>
              <a:buNone/>
              <a:tabLst/>
            </a:pPr>
            <a:r>
              <a:rPr lang="en-US" sz="2400" b="0" dirty="0" smtClean="0">
                <a:solidFill>
                  <a:schemeClr val="tx1"/>
                </a:solidFill>
                <a:latin typeface="Times" pitchFamily="122" charset="0"/>
              </a:rPr>
              <a:t>Class</a:t>
            </a:r>
            <a:endParaRPr kumimoji="0" lang="en-US" sz="2400" b="0" i="0" u="none" strike="noStrike" cap="none" normalizeH="0" baseline="0" dirty="0">
              <a:ln>
                <a:noFill/>
              </a:ln>
              <a:solidFill>
                <a:schemeClr val="tx1"/>
              </a:solidFill>
              <a:effectLst/>
              <a:latin typeface="Times" pitchFamily="122" charset="0"/>
            </a:endParaRPr>
          </a:p>
        </p:txBody>
      </p:sp>
      <p:cxnSp>
        <p:nvCxnSpPr>
          <p:cNvPr id="8" name="Straight Arrow Connector 7"/>
          <p:cNvCxnSpPr/>
          <p:nvPr/>
        </p:nvCxnSpPr>
        <p:spPr bwMode="auto">
          <a:xfrm flipV="1">
            <a:off x="1760220" y="2971800"/>
            <a:ext cx="0" cy="1600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979420" y="2971800"/>
            <a:ext cx="0" cy="1600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TextBox 10"/>
          <p:cNvSpPr txBox="1"/>
          <p:nvPr/>
        </p:nvSpPr>
        <p:spPr>
          <a:xfrm>
            <a:off x="155293" y="3394501"/>
            <a:ext cx="1604927" cy="830997"/>
          </a:xfrm>
          <a:prstGeom prst="rect">
            <a:avLst/>
          </a:prstGeom>
          <a:noFill/>
        </p:spPr>
        <p:txBody>
          <a:bodyPr wrap="none" rtlCol="0">
            <a:spAutoFit/>
          </a:bodyPr>
          <a:lstStyle/>
          <a:p>
            <a:r>
              <a:rPr lang="en-US" sz="2400" dirty="0" smtClean="0">
                <a:solidFill>
                  <a:schemeClr val="bg1"/>
                </a:solidFill>
              </a:rPr>
              <a:t>Isa</a:t>
            </a:r>
          </a:p>
          <a:p>
            <a:r>
              <a:rPr lang="en-US" sz="2400" dirty="0" err="1" smtClean="0">
                <a:solidFill>
                  <a:schemeClr val="bg1"/>
                </a:solidFill>
              </a:rPr>
              <a:t>subclassOf</a:t>
            </a:r>
            <a:endParaRPr lang="en-US" sz="2400" dirty="0">
              <a:solidFill>
                <a:schemeClr val="bg1"/>
              </a:solidFill>
            </a:endParaRPr>
          </a:p>
        </p:txBody>
      </p:sp>
      <p:sp>
        <p:nvSpPr>
          <p:cNvPr id="12" name="TextBox 11"/>
          <p:cNvSpPr txBox="1"/>
          <p:nvPr/>
        </p:nvSpPr>
        <p:spPr>
          <a:xfrm>
            <a:off x="2782231" y="3394501"/>
            <a:ext cx="1876568" cy="461665"/>
          </a:xfrm>
          <a:prstGeom prst="rect">
            <a:avLst/>
          </a:prstGeom>
          <a:noFill/>
        </p:spPr>
        <p:txBody>
          <a:bodyPr wrap="square" rtlCol="0">
            <a:spAutoFit/>
          </a:bodyPr>
          <a:lstStyle/>
          <a:p>
            <a:r>
              <a:rPr lang="en-US" sz="2400" dirty="0" smtClean="0">
                <a:solidFill>
                  <a:schemeClr val="bg1"/>
                </a:solidFill>
              </a:rPr>
              <a:t>subsumes</a:t>
            </a:r>
            <a:endParaRPr lang="en-US" sz="2400" dirty="0">
              <a:solidFill>
                <a:schemeClr val="bg1"/>
              </a:solidFill>
            </a:endParaRPr>
          </a:p>
        </p:txBody>
      </p:sp>
    </p:spTree>
    <p:extLst>
      <p:ext uri="{BB962C8B-B14F-4D97-AF65-F5344CB8AC3E}">
        <p14:creationId xmlns:p14="http://schemas.microsoft.com/office/powerpoint/2010/main" val="1731115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A Fragment of (is-a) Relation in </a:t>
            </a:r>
            <a:r>
              <a:rPr lang="en-US" dirty="0" smtClean="0"/>
              <a:t>WordNet</a:t>
            </a:r>
            <a:endParaRPr lang="en-US" dirty="0"/>
          </a:p>
        </p:txBody>
      </p:sp>
      <p:pic>
        <p:nvPicPr>
          <p:cNvPr id="4" name="Picture 3"/>
          <p:cNvPicPr>
            <a:picLocks noChangeAspect="1"/>
          </p:cNvPicPr>
          <p:nvPr/>
        </p:nvPicPr>
        <p:blipFill>
          <a:blip r:embed="rId2"/>
          <a:stretch>
            <a:fillRect/>
          </a:stretch>
        </p:blipFill>
        <p:spPr>
          <a:xfrm>
            <a:off x="0" y="1515407"/>
            <a:ext cx="9144000" cy="5342594"/>
          </a:xfrm>
          <a:prstGeom prst="rect">
            <a:avLst/>
          </a:prstGeom>
        </p:spPr>
      </p:pic>
      <p:sp>
        <p:nvSpPr>
          <p:cNvPr id="5" name="Rectangle 4"/>
          <p:cNvSpPr/>
          <p:nvPr/>
        </p:nvSpPr>
        <p:spPr>
          <a:xfrm>
            <a:off x="5638800" y="6096000"/>
            <a:ext cx="3429000" cy="707886"/>
          </a:xfrm>
          <a:prstGeom prst="rect">
            <a:avLst/>
          </a:prstGeom>
        </p:spPr>
        <p:txBody>
          <a:bodyPr wrap="square">
            <a:spAutoFit/>
          </a:bodyPr>
          <a:lstStyle/>
          <a:p>
            <a:pPr algn="r"/>
            <a:r>
              <a:rPr lang="en-US" sz="1000" dirty="0">
                <a:latin typeface="+mj-lt"/>
              </a:rPr>
              <a:t>Joe </a:t>
            </a:r>
            <a:r>
              <a:rPr lang="en-US" sz="1000" dirty="0" err="1">
                <a:latin typeface="+mj-lt"/>
              </a:rPr>
              <a:t>Raad</a:t>
            </a:r>
            <a:r>
              <a:rPr lang="en-US" sz="1000" dirty="0">
                <a:latin typeface="+mj-lt"/>
              </a:rPr>
              <a:t>, Christophe </a:t>
            </a:r>
            <a:r>
              <a:rPr lang="en-US" sz="1000" dirty="0" smtClean="0">
                <a:latin typeface="+mj-lt"/>
              </a:rPr>
              <a:t>Cruz. </a:t>
            </a:r>
            <a:r>
              <a:rPr lang="en-US" sz="1000" b="1" dirty="0" smtClean="0">
                <a:latin typeface="+mj-lt"/>
              </a:rPr>
              <a:t>A </a:t>
            </a:r>
            <a:r>
              <a:rPr lang="en-US" sz="1000" b="1" dirty="0">
                <a:latin typeface="+mj-lt"/>
              </a:rPr>
              <a:t>Survey on Ontology Evaluation Methods. HAL Id: </a:t>
            </a:r>
            <a:r>
              <a:rPr lang="en-US" sz="1000" b="1" dirty="0" smtClean="0">
                <a:latin typeface="+mj-lt"/>
              </a:rPr>
              <a:t>hal-01274199. </a:t>
            </a:r>
            <a:r>
              <a:rPr lang="en-US" sz="1000" b="1" dirty="0" smtClean="0">
                <a:latin typeface="+mj-lt"/>
                <a:hlinkClick r:id="rId3"/>
              </a:rPr>
              <a:t>https</a:t>
            </a:r>
            <a:r>
              <a:rPr lang="en-US" sz="1000" b="1" dirty="0">
                <a:latin typeface="+mj-lt"/>
                <a:hlinkClick r:id="rId3"/>
              </a:rPr>
              <a:t>://</a:t>
            </a:r>
            <a:r>
              <a:rPr lang="en-US" sz="1000" b="1" dirty="0" smtClean="0">
                <a:latin typeface="+mj-lt"/>
                <a:hlinkClick r:id="rId3"/>
              </a:rPr>
              <a:t>hal.archives-ouvertes.fr/hal-01274199</a:t>
            </a:r>
            <a:r>
              <a:rPr lang="en-US" sz="1000" b="1" dirty="0" smtClean="0">
                <a:latin typeface="+mj-lt"/>
              </a:rPr>
              <a:t>. Submitted </a:t>
            </a:r>
            <a:r>
              <a:rPr lang="en-US" sz="1000" b="1" dirty="0">
                <a:latin typeface="+mj-lt"/>
              </a:rPr>
              <a:t>on 1 Feb 2018</a:t>
            </a:r>
            <a:endParaRPr lang="en-US" sz="1000" b="1" dirty="0" smtClean="0">
              <a:latin typeface="+mj-lt"/>
            </a:endParaRPr>
          </a:p>
        </p:txBody>
      </p:sp>
      <p:sp>
        <p:nvSpPr>
          <p:cNvPr id="3" name="Slide Number Placeholder 2"/>
          <p:cNvSpPr>
            <a:spLocks noGrp="1"/>
          </p:cNvSpPr>
          <p:nvPr>
            <p:ph type="sldNum" sz="quarter" idx="10"/>
          </p:nvPr>
        </p:nvSpPr>
        <p:spPr/>
        <p:txBody>
          <a:bodyPr/>
          <a:lstStyle/>
          <a:p>
            <a:fld id="{7AF68BD5-0D60-488D-AB1C-00FB47F46A48}" type="slidenum">
              <a:rPr lang="en-US" smtClean="0"/>
              <a:pPr/>
              <a:t>43</a:t>
            </a:fld>
            <a:endParaRPr lang="en-US"/>
          </a:p>
        </p:txBody>
      </p:sp>
    </p:spTree>
    <p:extLst>
      <p:ext uri="{BB962C8B-B14F-4D97-AF65-F5344CB8AC3E}">
        <p14:creationId xmlns:p14="http://schemas.microsoft.com/office/powerpoint/2010/main" val="276119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nl-BE" altLang="en-US" sz="2800" smtClean="0"/>
              <a:t>Border’s classification of medicine: what’s wrong ?</a:t>
            </a:r>
            <a:endParaRPr lang="nl-NL" altLang="en-US" sz="2800" smtClean="0"/>
          </a:p>
        </p:txBody>
      </p:sp>
      <p:sp>
        <p:nvSpPr>
          <p:cNvPr id="16387" name="Rectangle 3"/>
          <p:cNvSpPr>
            <a:spLocks noGrp="1" noChangeArrowheads="1"/>
          </p:cNvSpPr>
          <p:nvPr>
            <p:ph idx="1"/>
          </p:nvPr>
        </p:nvSpPr>
        <p:spPr/>
        <p:txBody>
          <a:bodyPr/>
          <a:lstStyle/>
          <a:p>
            <a:pPr eaLnBrk="1" hangingPunct="1">
              <a:lnSpc>
                <a:spcPct val="90000"/>
              </a:lnSpc>
            </a:pPr>
            <a:r>
              <a:rPr lang="nl-BE" altLang="en-US" sz="2800" i="1" smtClean="0"/>
              <a:t>Medicine</a:t>
            </a:r>
          </a:p>
          <a:p>
            <a:pPr lvl="1" eaLnBrk="1" hangingPunct="1">
              <a:lnSpc>
                <a:spcPct val="90000"/>
              </a:lnSpc>
            </a:pPr>
            <a:r>
              <a:rPr lang="nl-BE" altLang="en-US" i="1" smtClean="0"/>
              <a:t>Mental health</a:t>
            </a:r>
          </a:p>
          <a:p>
            <a:pPr lvl="1" eaLnBrk="1" hangingPunct="1">
              <a:lnSpc>
                <a:spcPct val="90000"/>
              </a:lnSpc>
            </a:pPr>
            <a:r>
              <a:rPr lang="nl-BE" altLang="en-US" i="1" smtClean="0"/>
              <a:t>Internal medicine</a:t>
            </a:r>
          </a:p>
          <a:p>
            <a:pPr lvl="2" eaLnBrk="1" hangingPunct="1">
              <a:lnSpc>
                <a:spcPct val="90000"/>
              </a:lnSpc>
            </a:pPr>
            <a:r>
              <a:rPr lang="nl-BE" altLang="en-US" sz="2800" i="1" smtClean="0"/>
              <a:t>Endocrinology</a:t>
            </a:r>
          </a:p>
          <a:p>
            <a:pPr lvl="3" eaLnBrk="1" hangingPunct="1">
              <a:lnSpc>
                <a:spcPct val="90000"/>
              </a:lnSpc>
            </a:pPr>
            <a:r>
              <a:rPr lang="nl-BE" altLang="en-US" sz="2800" i="1" smtClean="0"/>
              <a:t>Oversized endocrinology</a:t>
            </a:r>
          </a:p>
          <a:p>
            <a:pPr lvl="2" eaLnBrk="1" hangingPunct="1">
              <a:lnSpc>
                <a:spcPct val="90000"/>
              </a:lnSpc>
            </a:pPr>
            <a:r>
              <a:rPr lang="nl-BE" altLang="en-US" sz="2800" i="1" smtClean="0"/>
              <a:t>Gastro-enterology</a:t>
            </a:r>
          </a:p>
          <a:p>
            <a:pPr lvl="2" eaLnBrk="1" hangingPunct="1">
              <a:lnSpc>
                <a:spcPct val="90000"/>
              </a:lnSpc>
            </a:pPr>
            <a:r>
              <a:rPr lang="nl-BE" altLang="en-US" sz="2800" i="1" smtClean="0"/>
              <a:t>...</a:t>
            </a:r>
          </a:p>
          <a:p>
            <a:pPr lvl="1" eaLnBrk="1" hangingPunct="1">
              <a:lnSpc>
                <a:spcPct val="90000"/>
              </a:lnSpc>
            </a:pPr>
            <a:r>
              <a:rPr lang="nl-BE" altLang="en-US" i="1" smtClean="0"/>
              <a:t>Pediatrics</a:t>
            </a:r>
          </a:p>
          <a:p>
            <a:pPr lvl="1" eaLnBrk="1" hangingPunct="1">
              <a:lnSpc>
                <a:spcPct val="90000"/>
              </a:lnSpc>
            </a:pPr>
            <a:r>
              <a:rPr lang="nl-BE" altLang="en-US" i="1" smtClean="0"/>
              <a:t>...</a:t>
            </a:r>
          </a:p>
          <a:p>
            <a:pPr lvl="1" eaLnBrk="1" hangingPunct="1">
              <a:lnSpc>
                <a:spcPct val="90000"/>
              </a:lnSpc>
            </a:pPr>
            <a:r>
              <a:rPr lang="nl-BE" altLang="en-US" i="1" smtClean="0"/>
              <a:t>Oversized medicine</a:t>
            </a:r>
            <a:endParaRPr lang="nl-NL" altLang="en-US" i="1" smtClean="0"/>
          </a:p>
        </p:txBody>
      </p:sp>
      <p:grpSp>
        <p:nvGrpSpPr>
          <p:cNvPr id="2" name="Group 12"/>
          <p:cNvGrpSpPr>
            <a:grpSpLocks/>
          </p:cNvGrpSpPr>
          <p:nvPr/>
        </p:nvGrpSpPr>
        <p:grpSpPr bwMode="auto">
          <a:xfrm>
            <a:off x="688975" y="3409950"/>
            <a:ext cx="8378825" cy="2733675"/>
            <a:chOff x="297" y="2458"/>
            <a:chExt cx="5326" cy="1722"/>
          </a:xfrm>
        </p:grpSpPr>
        <p:sp>
          <p:nvSpPr>
            <p:cNvPr id="16389" name="Rectangle 4"/>
            <p:cNvSpPr>
              <a:spLocks noChangeArrowheads="1"/>
            </p:cNvSpPr>
            <p:nvPr/>
          </p:nvSpPr>
          <p:spPr bwMode="auto">
            <a:xfrm>
              <a:off x="920" y="2458"/>
              <a:ext cx="2669" cy="291"/>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16390" name="Rectangle 5"/>
            <p:cNvSpPr>
              <a:spLocks noChangeArrowheads="1"/>
            </p:cNvSpPr>
            <p:nvPr/>
          </p:nvSpPr>
          <p:spPr bwMode="auto">
            <a:xfrm>
              <a:off x="297" y="3862"/>
              <a:ext cx="2282" cy="291"/>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16391" name="Text Box 6"/>
            <p:cNvSpPr txBox="1">
              <a:spLocks noChangeArrowheads="1"/>
            </p:cNvSpPr>
            <p:nvPr/>
          </p:nvSpPr>
          <p:spPr bwMode="auto">
            <a:xfrm>
              <a:off x="3482" y="3202"/>
              <a:ext cx="2141"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dirty="0">
                  <a:solidFill>
                    <a:schemeClr val="bg1"/>
                  </a:solidFill>
                </a:rPr>
                <a:t>Refer to the size of the books that do not fit on a normal Border’s Bookshop shelf</a:t>
              </a:r>
            </a:p>
          </p:txBody>
        </p:sp>
        <p:sp>
          <p:nvSpPr>
            <p:cNvPr id="16392" name="Line 8"/>
            <p:cNvSpPr>
              <a:spLocks noChangeShapeType="1"/>
            </p:cNvSpPr>
            <p:nvPr/>
          </p:nvSpPr>
          <p:spPr bwMode="auto">
            <a:xfrm flipH="1" flipV="1">
              <a:off x="2784" y="2806"/>
              <a:ext cx="735" cy="44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3" name="Line 9"/>
            <p:cNvSpPr>
              <a:spLocks noChangeShapeType="1"/>
            </p:cNvSpPr>
            <p:nvPr/>
          </p:nvSpPr>
          <p:spPr bwMode="auto">
            <a:xfrm flipH="1">
              <a:off x="2584" y="3615"/>
              <a:ext cx="924" cy="40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4" name="Line 10"/>
            <p:cNvSpPr>
              <a:spLocks noChangeShapeType="1"/>
            </p:cNvSpPr>
            <p:nvPr/>
          </p:nvSpPr>
          <p:spPr bwMode="auto">
            <a:xfrm flipV="1">
              <a:off x="1111" y="2743"/>
              <a:ext cx="923" cy="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5" name="Line 11"/>
            <p:cNvSpPr>
              <a:spLocks noChangeShapeType="1"/>
            </p:cNvSpPr>
            <p:nvPr/>
          </p:nvSpPr>
          <p:spPr bwMode="auto">
            <a:xfrm>
              <a:off x="545" y="4102"/>
              <a:ext cx="87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 name="Slide Number Placeholder 2"/>
          <p:cNvSpPr>
            <a:spLocks noGrp="1"/>
          </p:cNvSpPr>
          <p:nvPr>
            <p:ph type="sldNum" sz="quarter" idx="10"/>
          </p:nvPr>
        </p:nvSpPr>
        <p:spPr/>
        <p:txBody>
          <a:bodyPr/>
          <a:lstStyle/>
          <a:p>
            <a:fld id="{7AF68BD5-0D60-488D-AB1C-00FB47F46A48}" type="slidenum">
              <a:rPr lang="en-US" smtClean="0"/>
              <a:pPr/>
              <a:t>44</a:t>
            </a:fld>
            <a:endParaRPr lang="en-US"/>
          </a:p>
        </p:txBody>
      </p:sp>
    </p:spTree>
    <p:extLst>
      <p:ext uri="{BB962C8B-B14F-4D97-AF65-F5344CB8AC3E}">
        <p14:creationId xmlns:p14="http://schemas.microsoft.com/office/powerpoint/2010/main" val="570331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Similar mistake in ICHD</a:t>
            </a:r>
          </a:p>
        </p:txBody>
      </p:sp>
      <p:sp>
        <p:nvSpPr>
          <p:cNvPr id="28675" name="Content Placeholder 2"/>
          <p:cNvSpPr>
            <a:spLocks noGrp="1"/>
          </p:cNvSpPr>
          <p:nvPr>
            <p:ph idx="1"/>
          </p:nvPr>
        </p:nvSpPr>
        <p:spPr/>
        <p:txBody>
          <a:bodyPr/>
          <a:lstStyle/>
          <a:p>
            <a:r>
              <a:rPr lang="en-US" altLang="en-US" smtClean="0"/>
              <a:t>‘</a:t>
            </a:r>
            <a:r>
              <a:rPr lang="en-US" altLang="en-US" i="1" smtClean="0"/>
              <a:t>13.1.2.4   Painful trigeminal neuropathy attributed to MS plaque</a:t>
            </a:r>
            <a:r>
              <a:rPr lang="en-US" altLang="en-US" smtClean="0"/>
              <a:t>’</a:t>
            </a:r>
          </a:p>
          <a:p>
            <a:r>
              <a:rPr lang="en-US" altLang="en-US" smtClean="0"/>
              <a:t>‘</a:t>
            </a:r>
            <a:r>
              <a:rPr lang="en-US" altLang="en-US" b="1" i="1" u="sng" smtClean="0"/>
              <a:t>attributed to</a:t>
            </a:r>
            <a:r>
              <a:rPr lang="en-US" altLang="en-US" smtClean="0"/>
              <a:t>’ relates to somebody’s opinion about what is the case, not to what is the case.</a:t>
            </a:r>
          </a:p>
          <a:p>
            <a:pPr lvl="1"/>
            <a:r>
              <a:rPr lang="en-US" altLang="en-US" sz="2400" smtClean="0"/>
              <a:t>the mistake: a feature on the side of the clinician – his (not) knowing - is taken to be a feature on the side of the patient.</a:t>
            </a:r>
          </a:p>
          <a:p>
            <a:r>
              <a:rPr lang="en-US" altLang="en-US" smtClean="0"/>
              <a:t>Similar mistakes:</a:t>
            </a:r>
          </a:p>
          <a:p>
            <a:pPr lvl="1"/>
            <a:r>
              <a:rPr lang="en-US" altLang="en-US" smtClean="0"/>
              <a:t>‘</a:t>
            </a:r>
            <a:r>
              <a:rPr lang="en-US" altLang="en-US" i="1" smtClean="0"/>
              <a:t>Probable migraine</a:t>
            </a:r>
            <a:r>
              <a:rPr lang="en-US" altLang="en-US" smtClean="0"/>
              <a:t>’</a:t>
            </a:r>
          </a:p>
          <a:p>
            <a:pPr lvl="1"/>
            <a:r>
              <a:rPr lang="en-US" altLang="en-US" smtClean="0"/>
              <a:t>‘</a:t>
            </a:r>
            <a:r>
              <a:rPr lang="en-US" altLang="en-US" i="1" smtClean="0"/>
              <a:t>facial pain of unknown origin</a:t>
            </a:r>
            <a:r>
              <a:rPr lang="en-US" altLang="en-US" smtClean="0"/>
              <a:t>’  </a:t>
            </a:r>
            <a:r>
              <a:rPr lang="en-US" altLang="en-US" sz="1400" smtClean="0"/>
              <a:t>(not in ICHD)</a:t>
            </a:r>
            <a:r>
              <a:rPr lang="en-US" altLang="en-US" smtClean="0"/>
              <a:t>.</a:t>
            </a:r>
          </a:p>
        </p:txBody>
      </p:sp>
      <p:sp>
        <p:nvSpPr>
          <p:cNvPr id="2" name="Slide Number Placeholder 1"/>
          <p:cNvSpPr>
            <a:spLocks noGrp="1"/>
          </p:cNvSpPr>
          <p:nvPr>
            <p:ph type="sldNum" sz="quarter" idx="10"/>
          </p:nvPr>
        </p:nvSpPr>
        <p:spPr/>
        <p:txBody>
          <a:bodyPr/>
          <a:lstStyle/>
          <a:p>
            <a:fld id="{7AF68BD5-0D60-488D-AB1C-00FB47F46A48}" type="slidenum">
              <a:rPr lang="en-US" smtClean="0"/>
              <a:pPr/>
              <a:t>45</a:t>
            </a:fld>
            <a:endParaRPr lang="en-US"/>
          </a:p>
        </p:txBody>
      </p:sp>
    </p:spTree>
    <p:extLst>
      <p:ext uri="{BB962C8B-B14F-4D97-AF65-F5344CB8AC3E}">
        <p14:creationId xmlns:p14="http://schemas.microsoft.com/office/powerpoint/2010/main" val="4212286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xfrm>
            <a:off x="-225425"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5FBE9646-669E-4046-B5BD-BCAD4DB0A9F5}" type="slidenum">
              <a:rPr lang="en-US" altLang="en-US" sz="1400">
                <a:solidFill>
                  <a:schemeClr val="bg1"/>
                </a:solidFill>
              </a:rPr>
              <a:pPr>
                <a:spcBef>
                  <a:spcPct val="0"/>
                </a:spcBef>
                <a:buFontTx/>
                <a:buNone/>
              </a:pPr>
              <a:t>46</a:t>
            </a:fld>
            <a:endParaRPr lang="en-US" altLang="en-US" sz="1400">
              <a:solidFill>
                <a:schemeClr val="bg1"/>
              </a:solidFill>
            </a:endParaRPr>
          </a:p>
        </p:txBody>
      </p:sp>
      <p:sp>
        <p:nvSpPr>
          <p:cNvPr id="48131" name="AutoShape 2"/>
          <p:cNvSpPr>
            <a:spLocks noGrp="1" noChangeArrowheads="1"/>
          </p:cNvSpPr>
          <p:nvPr>
            <p:ph type="title"/>
          </p:nvPr>
        </p:nvSpPr>
        <p:spPr>
          <a:xfrm>
            <a:off x="255588" y="1284288"/>
            <a:ext cx="8632825" cy="631825"/>
          </a:xfrm>
        </p:spPr>
        <p:txBody>
          <a:bodyPr/>
          <a:lstStyle/>
          <a:p>
            <a:pPr eaLnBrk="1" hangingPunct="1"/>
            <a:r>
              <a:rPr lang="en-US" altLang="en-US" smtClean="0"/>
              <a:t>MeSH</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170826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2"/>
          <p:cNvSpPr>
            <a:spLocks noGrp="1" noChangeArrowheads="1"/>
          </p:cNvSpPr>
          <p:nvPr>
            <p:ph type="title"/>
          </p:nvPr>
        </p:nvSpPr>
        <p:spPr>
          <a:xfrm>
            <a:off x="221961" y="614218"/>
            <a:ext cx="8686800" cy="762000"/>
          </a:xfrm>
        </p:spPr>
        <p:txBody>
          <a:bodyPr/>
          <a:lstStyle/>
          <a:p>
            <a:pPr eaLnBrk="1" hangingPunct="1"/>
            <a:r>
              <a:rPr lang="en-US" altLang="en-US" dirty="0" smtClean="0"/>
              <a:t>Use of MeSH in PUBMED</a:t>
            </a:r>
          </a:p>
        </p:txBody>
      </p:sp>
      <p:sp>
        <p:nvSpPr>
          <p:cNvPr id="2" name="Content Placeholder 1"/>
          <p:cNvSpPr>
            <a:spLocks noGrp="1"/>
          </p:cNvSpPr>
          <p:nvPr>
            <p:ph idx="1"/>
          </p:nvPr>
        </p:nvSpPr>
        <p:spPr/>
        <p:txBody>
          <a:bodyPr/>
          <a:lstStyle/>
          <a:p>
            <a:endParaRPr lang="en-US"/>
          </a:p>
        </p:txBody>
      </p:sp>
      <p:sp>
        <p:nvSpPr>
          <p:cNvPr id="50178"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8716508C-3768-48CE-BC9B-0D5DF6B32823}" type="slidenum">
              <a:rPr lang="en-US" altLang="en-US" sz="1400">
                <a:solidFill>
                  <a:schemeClr val="bg1"/>
                </a:solidFill>
              </a:rPr>
              <a:pPr>
                <a:spcBef>
                  <a:spcPct val="0"/>
                </a:spcBef>
                <a:buFontTx/>
                <a:buNone/>
              </a:pPr>
              <a:t>47</a:t>
            </a:fld>
            <a:endParaRPr lang="en-US" altLang="en-US" sz="1400">
              <a:solidFill>
                <a:schemeClr val="bg1"/>
              </a:solidFill>
            </a:endParaRPr>
          </a:p>
        </p:txBody>
      </p:sp>
      <p:grpSp>
        <p:nvGrpSpPr>
          <p:cNvPr id="50181" name="Group 8"/>
          <p:cNvGrpSpPr>
            <a:grpSpLocks/>
          </p:cNvGrpSpPr>
          <p:nvPr/>
        </p:nvGrpSpPr>
        <p:grpSpPr bwMode="auto">
          <a:xfrm>
            <a:off x="0" y="1295400"/>
            <a:ext cx="9251950" cy="5562600"/>
            <a:chOff x="0" y="713"/>
            <a:chExt cx="5828" cy="3607"/>
          </a:xfrm>
        </p:grpSpPr>
        <p:grpSp>
          <p:nvGrpSpPr>
            <p:cNvPr id="50182" name="Group 6"/>
            <p:cNvGrpSpPr>
              <a:grpSpLocks/>
            </p:cNvGrpSpPr>
            <p:nvPr/>
          </p:nvGrpSpPr>
          <p:grpSpPr bwMode="auto">
            <a:xfrm>
              <a:off x="0" y="713"/>
              <a:ext cx="5828" cy="3607"/>
              <a:chOff x="582" y="1482"/>
              <a:chExt cx="4608" cy="2752"/>
            </a:xfrm>
          </p:grpSpPr>
          <p:pic>
            <p:nvPicPr>
              <p:cNvPr id="501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 y="1482"/>
                <a:ext cx="4596" cy="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01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 y="2836"/>
                <a:ext cx="4608"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50183" name="Text Box 7"/>
            <p:cNvSpPr txBox="1">
              <a:spLocks noChangeArrowheads="1"/>
            </p:cNvSpPr>
            <p:nvPr/>
          </p:nvSpPr>
          <p:spPr bwMode="auto">
            <a:xfrm>
              <a:off x="1810" y="1455"/>
              <a:ext cx="1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600">
                  <a:solidFill>
                    <a:schemeClr val="tx1"/>
                  </a:solidFill>
                </a:rPr>
                <a:t>Wolfram syndrome</a:t>
              </a:r>
            </a:p>
          </p:txBody>
        </p:sp>
      </p:grpSp>
    </p:spTree>
    <p:extLst>
      <p:ext uri="{BB962C8B-B14F-4D97-AF65-F5344CB8AC3E}">
        <p14:creationId xmlns:p14="http://schemas.microsoft.com/office/powerpoint/2010/main" val="2312672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2"/>
          <p:cNvSpPr>
            <a:spLocks noGrp="1" noChangeArrowheads="1"/>
          </p:cNvSpPr>
          <p:nvPr>
            <p:ph type="title"/>
          </p:nvPr>
        </p:nvSpPr>
        <p:spPr/>
        <p:txBody>
          <a:bodyPr/>
          <a:lstStyle/>
          <a:p>
            <a:pPr eaLnBrk="1" hangingPunct="1"/>
            <a:r>
              <a:rPr lang="nl-NL" altLang="en-US" smtClean="0"/>
              <a:t>Me</a:t>
            </a:r>
            <a:r>
              <a:rPr lang="nl-BE" altLang="en-US" smtClean="0"/>
              <a:t>SH</a:t>
            </a:r>
            <a:r>
              <a:rPr lang="nl-NL" altLang="en-US" smtClean="0"/>
              <a:t>:</a:t>
            </a:r>
            <a:r>
              <a:rPr lang="nl-BE" altLang="en-US" smtClean="0"/>
              <a:t>  M</a:t>
            </a:r>
            <a:r>
              <a:rPr lang="nl-NL" altLang="en-US" smtClean="0"/>
              <a:t>edical Subject Headings</a:t>
            </a:r>
          </a:p>
        </p:txBody>
      </p:sp>
      <p:sp>
        <p:nvSpPr>
          <p:cNvPr id="52228" name="Rectangle 3"/>
          <p:cNvSpPr>
            <a:spLocks noGrp="1" noChangeArrowheads="1"/>
          </p:cNvSpPr>
          <p:nvPr>
            <p:ph idx="1"/>
          </p:nvPr>
        </p:nvSpPr>
        <p:spPr/>
        <p:txBody>
          <a:bodyPr/>
          <a:lstStyle/>
          <a:p>
            <a:pPr eaLnBrk="1" hangingPunct="1">
              <a:lnSpc>
                <a:spcPct val="90000"/>
              </a:lnSpc>
              <a:buFont typeface="Arial" panose="020B0604020202020204" pitchFamily="34" charset="0"/>
              <a:buChar char="•"/>
            </a:pPr>
            <a:r>
              <a:rPr lang="nl-NL" altLang="en-US" dirty="0" err="1" smtClean="0"/>
              <a:t>Designed</a:t>
            </a:r>
            <a:r>
              <a:rPr lang="nl-NL" altLang="en-US" dirty="0" smtClean="0"/>
              <a:t> </a:t>
            </a:r>
            <a:r>
              <a:rPr lang="nl-NL" altLang="en-US" dirty="0" err="1" smtClean="0"/>
              <a:t>for</a:t>
            </a:r>
            <a:r>
              <a:rPr lang="nl-NL" altLang="en-US" dirty="0" smtClean="0"/>
              <a:t> </a:t>
            </a:r>
            <a:r>
              <a:rPr lang="nl-NL" altLang="en-US" dirty="0" err="1" smtClean="0"/>
              <a:t>bibliographic</a:t>
            </a:r>
            <a:r>
              <a:rPr lang="nl-NL" altLang="en-US" dirty="0" smtClean="0"/>
              <a:t> </a:t>
            </a:r>
            <a:r>
              <a:rPr lang="nl-NL" altLang="en-US" dirty="0" err="1" smtClean="0"/>
              <a:t>indexing</a:t>
            </a:r>
            <a:r>
              <a:rPr lang="nl-NL" altLang="en-US" dirty="0" smtClean="0"/>
              <a:t>, eg Index Medicus</a:t>
            </a:r>
          </a:p>
          <a:p>
            <a:pPr eaLnBrk="1" hangingPunct="1">
              <a:lnSpc>
                <a:spcPct val="90000"/>
              </a:lnSpc>
              <a:buFont typeface="Arial" panose="020B0604020202020204" pitchFamily="34" charset="0"/>
              <a:buChar char="•"/>
            </a:pPr>
            <a:r>
              <a:rPr lang="nl-NL" altLang="en-US" dirty="0" smtClean="0"/>
              <a:t>Basis </a:t>
            </a:r>
            <a:r>
              <a:rPr lang="nl-NL" altLang="en-US" dirty="0" err="1" smtClean="0"/>
              <a:t>for</a:t>
            </a:r>
            <a:r>
              <a:rPr lang="nl-NL" altLang="en-US" dirty="0" smtClean="0"/>
              <a:t> </a:t>
            </a:r>
            <a:r>
              <a:rPr lang="nl-NL" altLang="en-US" dirty="0" err="1" smtClean="0"/>
              <a:t>MedLINE</a:t>
            </a:r>
            <a:r>
              <a:rPr lang="nl-NL" altLang="en-US" dirty="0" smtClean="0"/>
              <a:t> </a:t>
            </a:r>
            <a:r>
              <a:rPr lang="nl-NL" altLang="en-US" dirty="0" smtClean="0">
                <a:sym typeface="Wingdings" panose="05000000000000000000" pitchFamily="2" charset="2"/>
              </a:rPr>
              <a:t> Pubmed</a:t>
            </a:r>
            <a:endParaRPr lang="nl-NL" altLang="en-US" dirty="0" smtClean="0"/>
          </a:p>
          <a:p>
            <a:pPr eaLnBrk="1" hangingPunct="1">
              <a:lnSpc>
                <a:spcPct val="90000"/>
              </a:lnSpc>
              <a:buFont typeface="Arial" panose="020B0604020202020204" pitchFamily="34" charset="0"/>
              <a:buChar char="•"/>
            </a:pPr>
            <a:r>
              <a:rPr lang="nl-NL" altLang="en-US" dirty="0" err="1" smtClean="0"/>
              <a:t>focuses</a:t>
            </a:r>
            <a:r>
              <a:rPr lang="nl-NL" altLang="en-US" dirty="0" smtClean="0"/>
              <a:t> on </a:t>
            </a:r>
            <a:r>
              <a:rPr lang="nl-NL" altLang="en-US" dirty="0" err="1" smtClean="0"/>
              <a:t>biomedicine</a:t>
            </a:r>
            <a:r>
              <a:rPr lang="nl-NL" altLang="en-US" dirty="0" smtClean="0"/>
              <a:t> </a:t>
            </a:r>
            <a:r>
              <a:rPr lang="nl-NL" altLang="en-US" dirty="0" err="1" smtClean="0"/>
              <a:t>and</a:t>
            </a:r>
            <a:r>
              <a:rPr lang="nl-NL" altLang="en-US" dirty="0" smtClean="0"/>
              <a:t> </a:t>
            </a:r>
            <a:r>
              <a:rPr lang="nl-NL" altLang="en-US" dirty="0" err="1" smtClean="0"/>
              <a:t>other</a:t>
            </a:r>
            <a:r>
              <a:rPr lang="nl-NL" altLang="en-US" dirty="0" smtClean="0"/>
              <a:t> basic </a:t>
            </a:r>
            <a:r>
              <a:rPr lang="nl-NL" altLang="en-US" dirty="0" err="1" smtClean="0"/>
              <a:t>healthcare</a:t>
            </a:r>
            <a:r>
              <a:rPr lang="nl-NL" altLang="en-US" dirty="0" smtClean="0"/>
              <a:t> </a:t>
            </a:r>
            <a:r>
              <a:rPr lang="nl-NL" altLang="en-US" dirty="0" err="1" smtClean="0"/>
              <a:t>sciences</a:t>
            </a:r>
            <a:endParaRPr lang="nl-NL" altLang="en-US" dirty="0" smtClean="0"/>
          </a:p>
          <a:p>
            <a:pPr eaLnBrk="1" hangingPunct="1">
              <a:lnSpc>
                <a:spcPct val="90000"/>
              </a:lnSpc>
              <a:buFont typeface="Arial" panose="020B0604020202020204" pitchFamily="34" charset="0"/>
              <a:buChar char="•"/>
            </a:pPr>
            <a:r>
              <a:rPr lang="nl-NL" altLang="en-US" dirty="0" err="1" smtClean="0"/>
              <a:t>clinically</a:t>
            </a:r>
            <a:r>
              <a:rPr lang="nl-NL" altLang="en-US" dirty="0" smtClean="0"/>
              <a:t> </a:t>
            </a:r>
            <a:r>
              <a:rPr lang="nl-NL" altLang="en-US" dirty="0" err="1" smtClean="0"/>
              <a:t>very</a:t>
            </a:r>
            <a:r>
              <a:rPr lang="nl-NL" altLang="en-US" dirty="0" smtClean="0"/>
              <a:t> </a:t>
            </a:r>
            <a:r>
              <a:rPr lang="nl-NL" altLang="en-US" dirty="0" err="1" smtClean="0"/>
              <a:t>impoverished</a:t>
            </a:r>
            <a:endParaRPr lang="nl-BE" altLang="en-US" dirty="0" smtClean="0"/>
          </a:p>
          <a:p>
            <a:pPr eaLnBrk="1" hangingPunct="1">
              <a:lnSpc>
                <a:spcPct val="90000"/>
              </a:lnSpc>
              <a:buFont typeface="Arial" panose="020B0604020202020204" pitchFamily="34" charset="0"/>
              <a:buChar char="•"/>
            </a:pPr>
            <a:r>
              <a:rPr lang="nl-NL" altLang="en-US" dirty="0" err="1" smtClean="0"/>
              <a:t>Consistency</a:t>
            </a:r>
            <a:r>
              <a:rPr lang="nl-NL" altLang="en-US" dirty="0" smtClean="0"/>
              <a:t> </a:t>
            </a:r>
            <a:r>
              <a:rPr lang="nl-NL" altLang="en-US" dirty="0" err="1" smtClean="0"/>
              <a:t>amongst</a:t>
            </a:r>
            <a:r>
              <a:rPr lang="nl-NL" altLang="en-US" dirty="0" smtClean="0"/>
              <a:t> </a:t>
            </a:r>
            <a:r>
              <a:rPr lang="nl-NL" altLang="en-US" dirty="0" err="1" smtClean="0"/>
              <a:t>indexers</a:t>
            </a:r>
            <a:r>
              <a:rPr lang="nl-NL" altLang="en-US" dirty="0" smtClean="0"/>
              <a:t>:</a:t>
            </a:r>
          </a:p>
          <a:p>
            <a:pPr lvl="1" eaLnBrk="1" hangingPunct="1">
              <a:lnSpc>
                <a:spcPct val="90000"/>
              </a:lnSpc>
            </a:pPr>
            <a:r>
              <a:rPr lang="nl-NL" altLang="en-US" dirty="0" smtClean="0"/>
              <a:t>60% </a:t>
            </a:r>
            <a:r>
              <a:rPr lang="nl-NL" altLang="en-US" dirty="0" err="1" smtClean="0"/>
              <a:t>for</a:t>
            </a:r>
            <a:r>
              <a:rPr lang="nl-NL" altLang="en-US" dirty="0" smtClean="0"/>
              <a:t> </a:t>
            </a:r>
            <a:r>
              <a:rPr lang="nl-NL" altLang="en-US" dirty="0" err="1" smtClean="0"/>
              <a:t>headings</a:t>
            </a:r>
            <a:endParaRPr lang="nl-NL" altLang="en-US" dirty="0" smtClean="0"/>
          </a:p>
          <a:p>
            <a:pPr lvl="1" eaLnBrk="1" hangingPunct="1">
              <a:lnSpc>
                <a:spcPct val="90000"/>
              </a:lnSpc>
            </a:pPr>
            <a:r>
              <a:rPr lang="nl-NL" altLang="en-US" dirty="0" smtClean="0"/>
              <a:t>30% </a:t>
            </a:r>
            <a:r>
              <a:rPr lang="nl-NL" altLang="en-US" dirty="0" err="1" smtClean="0"/>
              <a:t>for</a:t>
            </a:r>
            <a:r>
              <a:rPr lang="nl-NL" altLang="en-US" dirty="0" smtClean="0"/>
              <a:t> sub-</a:t>
            </a:r>
            <a:r>
              <a:rPr lang="nl-NL" altLang="en-US" dirty="0" err="1" smtClean="0"/>
              <a:t>headings</a:t>
            </a:r>
            <a:endParaRPr lang="nl-NL" altLang="en-US" dirty="0" smtClean="0"/>
          </a:p>
        </p:txBody>
      </p:sp>
      <p:sp>
        <p:nvSpPr>
          <p:cNvPr id="52226"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spcBef>
                <a:spcPct val="0"/>
              </a:spcBef>
              <a:buFontTx/>
              <a:buNone/>
            </a:pPr>
            <a:fld id="{7689DF1D-FC13-4E4C-9C70-09A4641AE5C8}" type="slidenum">
              <a:rPr lang="en-US" altLang="en-US" sz="1400">
                <a:solidFill>
                  <a:schemeClr val="bg1"/>
                </a:solidFill>
              </a:rPr>
              <a:pPr>
                <a:spcBef>
                  <a:spcPct val="0"/>
                </a:spcBef>
                <a:buFontTx/>
                <a:buNone/>
              </a:pPr>
              <a:t>48</a:t>
            </a:fld>
            <a:endParaRPr lang="en-US" altLang="en-US" sz="1400">
              <a:solidFill>
                <a:schemeClr val="bg1"/>
              </a:solidFill>
            </a:endParaRPr>
          </a:p>
        </p:txBody>
      </p:sp>
    </p:spTree>
    <p:extLst>
      <p:ext uri="{BB962C8B-B14F-4D97-AF65-F5344CB8AC3E}">
        <p14:creationId xmlns:p14="http://schemas.microsoft.com/office/powerpoint/2010/main" val="10602339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altLang="en-US" smtClean="0"/>
              <a:t>Is this a good idea ?</a:t>
            </a:r>
          </a:p>
        </p:txBody>
      </p:sp>
      <p:pic>
        <p:nvPicPr>
          <p:cNvPr id="194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2005013"/>
            <a:ext cx="633095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14"/>
          <p:cNvGrpSpPr>
            <a:grpSpLocks/>
          </p:cNvGrpSpPr>
          <p:nvPr/>
        </p:nvGrpSpPr>
        <p:grpSpPr bwMode="auto">
          <a:xfrm>
            <a:off x="168275" y="3013075"/>
            <a:ext cx="8540750" cy="3638550"/>
            <a:chOff x="106" y="1898"/>
            <a:chExt cx="5380" cy="2292"/>
          </a:xfrm>
        </p:grpSpPr>
        <p:sp>
          <p:nvSpPr>
            <p:cNvPr id="19461" name="Rectangle 10"/>
            <p:cNvSpPr>
              <a:spLocks noChangeArrowheads="1"/>
            </p:cNvSpPr>
            <p:nvPr/>
          </p:nvSpPr>
          <p:spPr bwMode="auto">
            <a:xfrm>
              <a:off x="1580" y="1898"/>
              <a:ext cx="3906" cy="1997"/>
            </a:xfrm>
            <a:prstGeom prst="rect">
              <a:avLst/>
            </a:prstGeom>
            <a:solidFill>
              <a:srgbClr val="00CC99">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19462" name="Rectangle 11"/>
            <p:cNvSpPr>
              <a:spLocks noChangeArrowheads="1"/>
            </p:cNvSpPr>
            <p:nvPr/>
          </p:nvSpPr>
          <p:spPr bwMode="auto">
            <a:xfrm>
              <a:off x="1573" y="4025"/>
              <a:ext cx="3906" cy="165"/>
            </a:xfrm>
            <a:prstGeom prst="rect">
              <a:avLst/>
            </a:prstGeom>
            <a:solidFill>
              <a:srgbClr val="00CC99">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19463" name="Rectangle 12"/>
            <p:cNvSpPr>
              <a:spLocks noChangeArrowheads="1"/>
            </p:cNvSpPr>
            <p:nvPr/>
          </p:nvSpPr>
          <p:spPr bwMode="auto">
            <a:xfrm>
              <a:off x="1580" y="3897"/>
              <a:ext cx="3906" cy="128"/>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19464" name="Text Box 13"/>
            <p:cNvSpPr txBox="1">
              <a:spLocks noChangeArrowheads="1"/>
            </p:cNvSpPr>
            <p:nvPr/>
          </p:nvSpPr>
          <p:spPr bwMode="auto">
            <a:xfrm>
              <a:off x="106" y="1996"/>
              <a:ext cx="1405"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rgbClr val="00CC99"/>
                  </a:solidFill>
                </a:rPr>
                <a:t>Cover subject matter of papers</a:t>
              </a:r>
            </a:p>
            <a:p>
              <a:pPr algn="ctr" eaLnBrk="1" hangingPunct="1">
                <a:spcBef>
                  <a:spcPct val="0"/>
                </a:spcBef>
                <a:buFontTx/>
                <a:buNone/>
              </a:pPr>
              <a:endParaRPr lang="en-US" altLang="en-US" sz="2400">
                <a:solidFill>
                  <a:schemeClr val="tx1"/>
                </a:solidFill>
              </a:endParaRPr>
            </a:p>
            <a:p>
              <a:pPr algn="ctr" eaLnBrk="1" hangingPunct="1">
                <a:spcBef>
                  <a:spcPct val="0"/>
                </a:spcBef>
                <a:buFontTx/>
                <a:buNone/>
              </a:pPr>
              <a:r>
                <a:rPr lang="en-US" altLang="en-US" sz="2400">
                  <a:solidFill>
                    <a:srgbClr val="FF0000"/>
                  </a:solidFill>
                </a:rPr>
                <a:t>Cover the form of papers</a:t>
              </a:r>
            </a:p>
          </p:txBody>
        </p:sp>
      </p:grpSp>
      <p:sp>
        <p:nvSpPr>
          <p:cNvPr id="3" name="Slide Number Placeholder 2"/>
          <p:cNvSpPr>
            <a:spLocks noGrp="1"/>
          </p:cNvSpPr>
          <p:nvPr>
            <p:ph type="sldNum" sz="quarter" idx="10"/>
          </p:nvPr>
        </p:nvSpPr>
        <p:spPr/>
        <p:txBody>
          <a:bodyPr/>
          <a:lstStyle/>
          <a:p>
            <a:fld id="{7AF68BD5-0D60-488D-AB1C-00FB47F46A48}" type="slidenum">
              <a:rPr lang="en-US" smtClean="0"/>
              <a:pPr/>
              <a:t>49</a:t>
            </a:fld>
            <a:endParaRPr lang="en-US"/>
          </a:p>
        </p:txBody>
      </p:sp>
    </p:spTree>
    <p:extLst>
      <p:ext uri="{BB962C8B-B14F-4D97-AF65-F5344CB8AC3E}">
        <p14:creationId xmlns:p14="http://schemas.microsoft.com/office/powerpoint/2010/main" val="247589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2800" smtClean="0"/>
              <a:t>Indeed, these days, not just people communicate …</a:t>
            </a:r>
          </a:p>
        </p:txBody>
      </p:sp>
      <p:sp>
        <p:nvSpPr>
          <p:cNvPr id="17411" name="AutoShape 2" descr="data:image/jpg;base64,/9j/4AAQSkZJRgABAQAAAQABAAD/2wCEAAkGBhIQEBUUEBQUFRQVFxgYGBYWFxcfGRgYFxcZGhsUGhQXHCYeGhklHBUUIjIgIyovLCw4Fh8yNTAqNSYrLSkBCQoKDgwOGg8PGikkHRwsMS0sLCwsLCwsLy4qKTAsLSkpLCwvLCwpLDUsKikpLCwsLCwpLCksLCksLCkpMi8sLP/AABEIAHQAdAMBIgACEQEDEQH/xAAcAAEAAgMBAQEAAAAAAAAAAAAABgcDBAUIAgH/xABDEAACAQIDBAYFCAcJAQAAAAABAgMAEQQSIQUGEzEHIkFRYYEycZGxshQjJHKDocHRM1Jic4LC4SU0QkRTkqLT8GP/xAAaAQEAAwEBAQAAAAAAAAAAAAAAAQMEBQIG/8QAJBEAAgIBAwMFAQAAAAAAAAAAAAECEQMxMlEEIUESExRhcSP/2gAMAwEAAhEDEQA/ALxpSlAKUpQClYsViliRnkYKiKWZjyCqLknwAFQDBdMUMhzCF+CWYKwIzEKxXMUNgL2va+le4wlPaiHJLUsSlcuHeKE6OWiPdKpT/meofImukjgi4IIPIjkfOvLTWpNn1SlKgClKUApSlAKUpQClKUApSo5v1vWuzsKzixlfqxKe1yPSI/VUanyHaKlJt0iG6ID0175ZvoMDaaNOR7Vh9zH+Ed9QvdxfoaeBk+M1xcUzOWZyWZiWZjzLHUknvJNSHdZL4IfWkH311scFBUZZS9Rc+1MFiHX5tkylQcpBB5DtHP2iuRs/A4mOSzAID/jDFbAeKkhj4NztXR2omEKoZwwYxobgHXqjyNcvAjCpICs0mW/oESJfuGYAC3h21yro1UYtw9+cTiMWcNiCjrlchwtnuhGhscp0v2DlVjVROz9sR7O2mZpriON5g2UXJzB1Cgd5YqKsvYvSfs/Ej9MIW7UnshHmeqfI1bnik1XlHiD7dyV0rmQbz4N1LJiYGUXuRKlhl53N+ytjZu1ocSmfDyxype2aNgwuOy47eWlUFht0pSgFKUoBSlKAxYnELGjO5CqoLMx5AAXJPlVBb0bdbaeLaVriJOrGp7Fv2jvPM+Q7KnHTJtqREiwyaLLd3PeEIsvqub+Qqv4cN1QB/wC8a6HSY1uZnzS8HAxI1PrNSDdBb4P7ST+Wo9O4Dle3rH2H+tSTckXwjfvX+Fa1eSnwXQk84gi4USSKYk5kXvlHYSK5CTTCYH5Givc2YEr2HmcpX766kODeTDQFMQYhwYxawsTlGt7g3rQOz8VmA+VhlvrZlJt9VlOvnXHeptK429s1ZdptDJ6MmICNb9tgLjzYVExK8aqwZla4BsZAblGRvQU8zpzv4d043pXhbTvrYSQvc2vpwze3lUb3k2aomxcZNuHJPbr5TdZs4tobnI5sPPsrTl2xf0Vw1ZHRI4RwikxpkkzlL20OXW1+T6j1X5Vb/Qk6scW66cX5PKB1bZWR1uFUADrpKOXYKpFtpSYOWZIiDnThMCc1+YDBltc25Hxq1uhqJ8Li0ilZiZcM62LRkK8MubIpRiSLSyHrW5nnWZlhdVKUrySKUpQClKUBVHS8M2KhA58L4nP5VHWBRQFF9Rc/dpXa6VcV/acKd8cf3vJpWljwbgAc7Gw7ALewcq7nRwXt2c7qJ1KivsQlsQ/2nxCpRuGpOGe1v0p7/wBVajmKT599f9T1+lUl6PW+jy/vf5FpVM932Lf2ZsmOfCQGVLkRqAVcjQezxrBJuVAGBCy6EGxyMDY3tprW3svBNJhIcsjIAljl7dfWK059jWP98se5pCD8dcaW5m1aFf8ASOgTGdRQo4aWGotYMBYH6tcfFY35bjZJIuIgxEjiyC7EFDGRa4BDcPUeJ7qkfSZhlE0WQ5hwgLlsxNnfmxJv6VQnBWSTW1kkDEFSwIzq56o1Ojk2vratE1/KLK47mdt90vlAiZ8X15kjI4kaXIkVlZQbhmC5Qunfc2rc3a2M2z8Xg240RUTIMgRVe2JQxnrcyoa2nLt0rFs/EBYbxMQBxdVBhU8OYSLmlmuD1WuFjs637a+trTtwnYOpCBihWJ5AWglEqomKB1PX1YqLcj31mLC86Viw04kRXU3VgGB8GFx9xrLXkkUpSgFKUoCl+kWJpNtooF8qRn7mPvrM0ID2YHiLfz7LAHSwro72t/achtfSJfYoP41oLIM+btGmvdrqO819H0saxI43UO8j+itsT/eX9UvxCpD0eP8ANTD9tfg/pUckP0hri2knxCu1uC3UmH7SfCaplqaloXbsjCxSYOHitlADAda3+M391as+BwIJBlkHqzEfCay7AMHyGE4jLYGQC/7xu7yrHisbs8aBC31R+bCuLPc/02x0RFOkYxk4cw2yZZV0UrqGQ8iB+sagc8YVyDzeJXX/AG8Mnxs0Q9oqwOkXECSLDsquqqWUZwASGVSCLE3HUrmYnZ0cuyMPPlHEhmePN25XkPVv3dYVoXfCv0rbqTNXDyMzsCOvJIjhWCmRhPhwLphb8C11vnuGt7KzYWDiSorO4klCq7WV5bSQsmVpUBiRS8aDIy5tOdczZudUYcMhWhRrLk4cgw0xUyzIzZ2GuoQg6cuVbiziEhly5Y2Yh7PBF81KJQq3JMzZSQEk7tD21mLSyujbaJm2dEG9KHNA32RyqfWUCHzqUVCOjtuHPtDD9iTiRfqyrb3xH21N6hkilKVAFKUoCsd4Bm2hOe5lHsij/OsKbNzIz5iLG1tPxN61t4duxQ4/Eh81+JyA/wDmg53t2GufLv6oiZEiJzE6syi1/AA+8V9Hjbjij6eEcHOpubrkgr4W0jOTf0gB6zf8K6G4jaTDxj9zVqSNX3uM2s32f89VTVG6L7F4bsYmEYBDPlsruBcdt72FfmJ3gwY9GAsfEAD26+6otsTfQYWExNAstnLAl7cwOzIfH21mn6UNNMLEP4z/ANdcueGbk2ka4zVHxv8A4ppMLE3D4aiQZete4Mcg00FhoNKwbEs+wMUP9OVm9ixt+NcPeXfJ8XFwzGiAMG0YnlcciAO012uj4iXZm0YiQBlvcnQZoyLk9g6lWKDjCpcniTTbrgjgjRJQj/Jwc0yXbDyOfnEWVXJW2Y62UjVdb3rb4zFlLGQPLkN+KjzsskRQ5IXHDKkqNTZhY+FcqLGzF42Blyo+HZ+HkFmdRCpUtoGKqV1001767uH2Syoc2VAcxZMqBnEE1yJXucz2b0ky8zz7MhedvozxrPtKTPKrs+EjzKq5SrxOFKOMzdcZtTftOlWpVQbI2gmD2jh2aSMQ8STDAC3UEyh1u2Y3XOqC9ha9W/XlkilKVAFcneTeeDZ8QkxBYKzZRlUsSSCeQ8AdTXWrFPhkkFnVWA1swB99AeZN9NtNPjJpsOkjpK5ZeqQQLDmLHu760cPhsQygtljY3IRyQ9hpe2XQeuvU6YGMckQepR+Vcjam5GCxMvFmhDSWC5rkaDkNDWldTkSqyp4Y8HmbFR4hOYuPB1/KvvdjaE0MxjjgMskwXKqtr1cx7u4mvSce4Gz1/wAtGfXc+81v4LdzCwsGigjRhyKqAR51HyMnJKxxKmi6PdqSC/DgTNY2aQkjQaEAc6h28GE2jhcS0DQBspUZ0VypzAG4N+y9vKvTlfhUVHyMnJPtx4PKSYbaT/5WTyjP4mrD3X3Sxr7FxuRXjxE5RRG4AJWJsxsR+sGYeVXUBX7Xl5ZvVkqCXg887udGO08a7fKPo6CwLOurWvYBeRtc86lcfQEh/SYtj9WNBVt0quz0UNt7oBxImUYWZXiNsxewZe86c6vWCPKqqTewAue2w51kpUAUpSgFKUoBSlKAUpSgFKUoBSlKAUpSgFKUoD8r9pSgP//Z">
            <a:hlinkClick r:id="rId2"/>
          </p:cNvPr>
          <p:cNvSpPr>
            <a:spLocks noChangeAspect="1" noChangeArrowheads="1"/>
          </p:cNvSpPr>
          <p:nvPr/>
        </p:nvSpPr>
        <p:spPr bwMode="auto">
          <a:xfrm>
            <a:off x="4005263" y="-525463"/>
            <a:ext cx="11049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17412" name="AutoShape 4" descr="data:image/jpg;base64,/9j/4AAQSkZJRgABAQAAAQABAAD/2wCEAAkGBhIQEBUUEBQUFRQVFxgYGBYWFxcfGRgYFxcZGhsUGhQXHCYeGhklHBUUIjIgIyovLCw4Fh8yNTAqNSYrLSkBCQoKDgwOGg8PGikkHRwsMS0sLCwsLCwsLy4qKTAsLSkpLCwvLCwpLDUsKikpLCwsLCwpLCksLCksLCkpMi8sLP/AABEIAHQAdAMBIgACEQEDEQH/xAAcAAEAAgMBAQEAAAAAAAAAAAAABgcDBAUIAgH/xABDEAACAQIDBAYFCAcJAQAAAAABAgMAEQQSIQUGEzEHIkFRYYEycZGxshQjJHKDocHRM1Jic4LC4SU0QkRTkqLT8GP/xAAaAQEAAwEBAQAAAAAAAAAAAAAAAQMEBQIG/8QAJBEAAgIBAwMFAQAAAAAAAAAAAAECEQMxMlEEIUESExRhcSP/2gAMAwEAAhEDEQA/ALxpSlAKUpQClYsViliRnkYKiKWZjyCqLknwAFQDBdMUMhzCF+CWYKwIzEKxXMUNgL2va+le4wlPaiHJLUsSlcuHeKE6OWiPdKpT/meofImukjgi4IIPIjkfOvLTWpNn1SlKgClKUApSlAKUpQClKUApSo5v1vWuzsKzixlfqxKe1yPSI/VUanyHaKlJt0iG6ID0175ZvoMDaaNOR7Vh9zH+Ed9QvdxfoaeBk+M1xcUzOWZyWZiWZjzLHUknvJNSHdZL4IfWkH311scFBUZZS9Rc+1MFiHX5tkylQcpBB5DtHP2iuRs/A4mOSzAID/jDFbAeKkhj4NztXR2omEKoZwwYxobgHXqjyNcvAjCpICs0mW/oESJfuGYAC3h21yro1UYtw9+cTiMWcNiCjrlchwtnuhGhscp0v2DlVjVROz9sR7O2mZpriON5g2UXJzB1Cgd5YqKsvYvSfs/Ej9MIW7UnshHmeqfI1bnik1XlHiD7dyV0rmQbz4N1LJiYGUXuRKlhl53N+ytjZu1ocSmfDyxype2aNgwuOy47eWlUFht0pSgFKUoBSlKAxYnELGjO5CqoLMx5AAXJPlVBb0bdbaeLaVriJOrGp7Fv2jvPM+Q7KnHTJtqREiwyaLLd3PeEIsvqub+Qqv4cN1QB/wC8a6HSY1uZnzS8HAxI1PrNSDdBb4P7ST+Wo9O4Dle3rH2H+tSTckXwjfvX+Fa1eSnwXQk84gi4USSKYk5kXvlHYSK5CTTCYH5Givc2YEr2HmcpX766kODeTDQFMQYhwYxawsTlGt7g3rQOz8VmA+VhlvrZlJt9VlOvnXHeptK429s1ZdptDJ6MmICNb9tgLjzYVExK8aqwZla4BsZAblGRvQU8zpzv4d043pXhbTvrYSQvc2vpwze3lUb3k2aomxcZNuHJPbr5TdZs4tobnI5sPPsrTl2xf0Vw1ZHRI4RwikxpkkzlL20OXW1+T6j1X5Vb/Qk6scW66cX5PKB1bZWR1uFUADrpKOXYKpFtpSYOWZIiDnThMCc1+YDBltc25Hxq1uhqJ8Li0ilZiZcM62LRkK8MubIpRiSLSyHrW5nnWZlhdVKUrySKUpQClKUBVHS8M2KhA58L4nP5VHWBRQFF9Rc/dpXa6VcV/acKd8cf3vJpWljwbgAc7Gw7ALewcq7nRwXt2c7qJ1KivsQlsQ/2nxCpRuGpOGe1v0p7/wBVajmKT599f9T1+lUl6PW+jy/vf5FpVM932Lf2ZsmOfCQGVLkRqAVcjQezxrBJuVAGBCy6EGxyMDY3tprW3svBNJhIcsjIAljl7dfWK059jWP98se5pCD8dcaW5m1aFf8ASOgTGdRQo4aWGotYMBYH6tcfFY35bjZJIuIgxEjiyC7EFDGRa4BDcPUeJ7qkfSZhlE0WQ5hwgLlsxNnfmxJv6VQnBWSTW1kkDEFSwIzq56o1Ojk2vratE1/KLK47mdt90vlAiZ8X15kjI4kaXIkVlZQbhmC5Qunfc2rc3a2M2z8Xg240RUTIMgRVe2JQxnrcyoa2nLt0rFs/EBYbxMQBxdVBhU8OYSLmlmuD1WuFjs637a+trTtwnYOpCBihWJ5AWglEqomKB1PX1YqLcj31mLC86Viw04kRXU3VgGB8GFx9xrLXkkUpSgFKUoCl+kWJpNtooF8qRn7mPvrM0ID2YHiLfz7LAHSwro72t/achtfSJfYoP41oLIM+btGmvdrqO819H0saxI43UO8j+itsT/eX9UvxCpD0eP8ANTD9tfg/pUckP0hri2knxCu1uC3UmH7SfCaplqaloXbsjCxSYOHitlADAda3+M391as+BwIJBlkHqzEfCay7AMHyGE4jLYGQC/7xu7yrHisbs8aBC31R+bCuLPc/02x0RFOkYxk4cw2yZZV0UrqGQ8iB+sagc8YVyDzeJXX/AG8Mnxs0Q9oqwOkXECSLDsquqqWUZwASGVSCLE3HUrmYnZ0cuyMPPlHEhmePN25XkPVv3dYVoXfCv0rbqTNXDyMzsCOvJIjhWCmRhPhwLphb8C11vnuGt7KzYWDiSorO4klCq7WV5bSQsmVpUBiRS8aDIy5tOdczZudUYcMhWhRrLk4cgw0xUyzIzZ2GuoQg6cuVbiziEhly5Y2Yh7PBF81KJQq3JMzZSQEk7tD21mLSyujbaJm2dEG9KHNA32RyqfWUCHzqUVCOjtuHPtDD9iTiRfqyrb3xH21N6hkilKVAFKUoCsd4Bm2hOe5lHsij/OsKbNzIz5iLG1tPxN61t4duxQ4/Eh81+JyA/wDmg53t2GufLv6oiZEiJzE6syi1/AA+8V9Hjbjij6eEcHOpubrkgr4W0jOTf0gB6zf8K6G4jaTDxj9zVqSNX3uM2s32f89VTVG6L7F4bsYmEYBDPlsruBcdt72FfmJ3gwY9GAsfEAD26+6otsTfQYWExNAstnLAl7cwOzIfH21mn6UNNMLEP4z/ANdcueGbk2ka4zVHxv8A4ppMLE3D4aiQZete4Mcg00FhoNKwbEs+wMUP9OVm9ixt+NcPeXfJ8XFwzGiAMG0YnlcciAO012uj4iXZm0YiQBlvcnQZoyLk9g6lWKDjCpcniTTbrgjgjRJQj/Jwc0yXbDyOfnEWVXJW2Y62UjVdb3rb4zFlLGQPLkN+KjzsskRQ5IXHDKkqNTZhY+FcqLGzF42Blyo+HZ+HkFmdRCpUtoGKqV1001767uH2Syoc2VAcxZMqBnEE1yJXucz2b0ky8zz7MhedvozxrPtKTPKrs+EjzKq5SrxOFKOMzdcZtTftOlWpVQbI2gmD2jh2aSMQ8STDAC3UEyh1u2Y3XOqC9ha9W/XlkilKVAFcneTeeDZ8QkxBYKzZRlUsSSCeQ8AdTXWrFPhkkFnVWA1swB99AeZN9NtNPjJpsOkjpK5ZeqQQLDmLHu760cPhsQygtljY3IRyQ9hpe2XQeuvU6YGMckQepR+Vcjam5GCxMvFmhDSWC5rkaDkNDWldTkSqyp4Y8HmbFR4hOYuPB1/KvvdjaE0MxjjgMskwXKqtr1cx7u4mvSce4Gz1/wAtGfXc+81v4LdzCwsGigjRhyKqAR51HyMnJKxxKmi6PdqSC/DgTNY2aQkjQaEAc6h28GE2jhcS0DQBspUZ0VypzAG4N+y9vKvTlfhUVHyMnJPtx4PKSYbaT/5WTyjP4mrD3X3Sxr7FxuRXjxE5RRG4AJWJsxsR+sGYeVXUBX7Xl5ZvVkqCXg887udGO08a7fKPo6CwLOurWvYBeRtc86lcfQEh/SYtj9WNBVt0quz0UNt7oBxImUYWZXiNsxewZe86c6vWCPKqqTewAue2w51kpUAUpSgFKUoBSlKAUpSgFKUoBSlKAUpSgFKUoD8r9pSgP//Z">
            <a:hlinkClick r:id="rId2"/>
          </p:cNvPr>
          <p:cNvSpPr>
            <a:spLocks noChangeAspect="1" noChangeArrowheads="1"/>
          </p:cNvSpPr>
          <p:nvPr/>
        </p:nvSpPr>
        <p:spPr bwMode="auto">
          <a:xfrm>
            <a:off x="4005263" y="-525463"/>
            <a:ext cx="1104900"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17413" name="AutoShape 6" descr="data:image/jpg;base64,/9j/4AAQSkZJRgABAQAAAQABAAD/2wCEAAkGBhASERUUEhEVFBUVFhgXFRQUFxISEhYVFRcVFxYSFRQYGyYeGhwvHRYXIC8gIycpLSwuFx8xNTw2NSYrLSkBCQoKDgwOGA8PGDUkHB8tKSwpNTUsNSwpKTU1LDUrLikuNTEuNTUpNSk1Li0pKSwpNSosKSk1KSoqLCkpLCwsLP/AABEIAGgAeQMBIgACEQEDEQH/xAAcAAEAAgMBAQEAAAAAAAAAAAAABQYDBAcIAgH/xABBEAABAwMBBAcEBgcJAQAAAAABAAIRAwQhEgUGMUETIlFhcZGhBzKBsQgzYnKSohQjQ1JTgpMkY3Oys8HC0fAW/8QAGgEBAAIDAQAAAAAAAAAAAAAAAAEEAgMFBv/EACYRAQACAQMCBQUAAAAAAAAAAAABAgMEESExcQUSMkHRFBUiUYH/2gAMAwEAAhEDEQA/AO4oiICKM2lvLZ25Ir3VGkRxa+oxrs8OrMqvXfth2PTn+1ayOVOnVf66Y9UF0Rcsv/pB2DB+rt7ioeWoU6TT3yXE+ir20PpG1/2VjTb2GpVdU9Gtb80HdEXn249sW16zZo1KTXHgyhbPqGZwC55cBjx/6iK+395K/vXFy2ex1O2Hk3SVlFZnpDVfNjp67RHeXpglRd7vXYUfrby3pxyfVpNPkXSvNFfdq/q5r3GrvqVatY+sj1WB+6DWNJ6WSASAGgCQMcSVnGG/6V/uGn32i+/bl6voV2va17HBzXAOa5pDmuaRIcCMERzWRU72QXfSbHtDPuscz+nUewDyAVxWpdEREBERAREQeaN6NnudtO7YahBFR7iTLiZcdM/DSfitelupSPv1aju4EMHllWb2q0Oh2uXcOmpNcOXLSfHNJQLLtXMNKTXeYcLxDLqK5PLS20bM9vuvZN/ZavvuefSYUpbW1vT9yjSb3hjJ84lRIve9fpvu9WIrWOkOHeue/qvM/wBlPP2gY4rUq3veoh98teperLhjTRzPVIV73vUdXuZWs+4JWIuWMy6GLTxV2P2B3OrZj2fwrioz4FtN/wDyK6SuQ/R/uIF9S7KtOoB/iNeCfyBdeXMniXqqzvESIiKEiIiAiIg4z9ICz01bKuO19Nx+LHN/zPXO+kK7J7eLDXsvWBmjWpv+DtVP5vC4u10gHtz5q1gnrDm62m81lk6UoapXyGrIygSrPLmz5YY9RSCtynZrYZYqdmuctYRegpoKl/0HuXy6yTZj9RCzexC407Rrs/iW+rxNOowD/Ucu4rgXs4d0W2LbkKjK1P8AIXgebAu+rn5I2vL0Wmv58VZERFrWBERAREQV72hbP6fZl2zn0D3D71MdI31aF5v2YNVNvhHlj/Zerq1IOaWuEhwII7QRBC8qUHstXVaNV0OpVXsgAk9Q6T6grdhtEW5U9bW1sf4xvO6Qo2q36FmoF+9zB9XSLu9xgeMNn5rEzbW0K/1TCB/dsmPFxmPMK1OakON9Dqsntt3n4XBlmAJOB2nA81qXO3bOn71ZpPYyah/LI8yqx/8AOXVXrVqs+L3ViPEM1AfEhZqO7tqyNdRzzgQC1ol3u4br4/eC1TqZ9obaeCxPOXJM9uPlt3O/NIfV0nu73FrB5CSo92276v8AVU9Le1jJA8XukD0W229tWfV02k6XQdOp0twDnU6DGC13LxjFdby1dQ0hojS8a4e6CMtzJ5TOPlOqct593SxeHabF0pv35ZtibFvxWp3HTNpvpva5j3v1AOBwBB090TmV6Q2DvNQum9RwDxOpkgkRgwRxz5c15cq7Rqv6lRxmYLnEglokhpk5yZznK29hbeq2zw+m9wIMkZHugBsGcceQkd4wtfXqu7bcQ9XoqZuT7Q6V2wNqENqDBPAE8M8h4jB7jhXNYpEREBERAXEPaDuLbfp9as7X14qFo0hpLh13B2ZEjPVxPxXb1Xt6NjiqJjIGDAMHw5iMEIOB19rWNA6KdqC8Y11DqyDyDtRjHHC1Ljed7iDoEayAH4AAAgjUSAciYI5cipzerdgtJhucBzQSAczpkZjHVPdHEKk3DiHTEascCxvASNT5c45z4z2KUstxtSs/TrcTpDpwQC3nIcRykSOWOQWnk57Ac5dx5azEY7cea2m2hdGgajAENDjxkk63jESAR2qRobsVn5cNI5F3XdHEAz48giEMHGOMgDAyRLgJjTDZ557M9i+pBw0kAgA4hvGYhnEcOMnHlYq27jKWku68mHPcTpYOTnAcpxyjmVNWuwgDxPgwBg8x1vzIKxYbEuKkaKbmgxLiBTDXDgQ7JI4HxnxM/s7cJxM1KobkH9WOsCPtFTDtjUtMgCk5uW1WxraftE+83tDltbu7YFfW3q66btLizNN322O7McOXqgl93d1LSh1m0y58Rqe4u48cYHorpsza1VgOpjn0m8XDLmfDiR8lUqG12+7SDqzhxFJpfB+04dVv8xC2KWzL2rMllBp4yTWqEfdaQwficsUui0K7XtDmODmngRkLIovdzZ7aNAMDnOySXOjUSeJhoAHgApRSgREQF81KYIgr6RBT9593g9pgCYMdnge75cVzK63To63OcwOdPWkZBxx/9nB5ie81qIcIKpO8e7IL+kbh0QRyeBwB7xmD3kc8BQ6do1vBoHgIX2KKkW2RnALvssa57h44hv8AMWqRtt36riOq2mPtnpH/AIGQ0fjd4IIKnal2NMzyiZHPC1P0GqwGnSrtDZw3on3L2D90aCQO7WJHBdCt912H39VT78af6bQGeYUvS2LAgCByAEAeAQcts9ynVYdVbUqmeN04howYLbdmImMHSrbsjc+mBDwHjEMDWso4HHox72f3i6PVXG32OBxW/Stmt4BBE2uyoAAaABwAAAHgOAW9S2aBxW6iD5YwAQF9IiAiIgIiICw3NsHhEQRjNkLcpbNA4oiDaZRaOS+0RAREQEREBERB/9k=">
            <a:hlinkClick r:id="rId3"/>
          </p:cNvPr>
          <p:cNvSpPr>
            <a:spLocks noChangeAspect="1" noChangeArrowheads="1"/>
          </p:cNvSpPr>
          <p:nvPr/>
        </p:nvSpPr>
        <p:spPr bwMode="auto">
          <a:xfrm>
            <a:off x="3965575" y="-471488"/>
            <a:ext cx="1152525"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pic>
        <p:nvPicPr>
          <p:cNvPr id="17414" name="Picture 12" descr="USA (satellite image)">
            <a:hlinkClick r:id="rId4" tooltip="USA (satellite imag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708150"/>
            <a:ext cx="86868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14" descr="data:image/jpg;base64,/9j/4AAQSkZJRgABAQAAAQABAAD/2wCEAAkGBhQSERQUExMWEhQVGBYVFRQXFRsVFRQWFRQWFBUUFBYYGyYgGBklHhQVHy8gIycpLCwsFh4xNTAqNScsLCkBCQoKDQwOFA8PGTIkFyQpKSwrKSwwNiwsKSkpKSwsKSwpKSk1KSkpKSkpKikpKSwpLCwsKSwsKSw1KSkpLCwpLP/AABEIAHwAfAMBIgACEQEDEQH/xAAcAAABBAMBAAAAAAAAAAAAAAAAAwQFCAIGBwH/xABHEAABAwEDBwUMCAMJAAAAAAABAAIDEQQhMQUGEkFRYXETMoKRsSJDUnJzgaGywcLR0gcWIzNTg5LwFCSzFRc0QlRik6Kj/8QAFwEBAQEBAAAAAAAAAAAAAAAAAAMCAf/EABsRAQABBQEAAAAAAAAAAAAAAAARAQIiUaFS/9oADAMBAAIRAxEAPwDuKEIQeOdQVOpQDc+7G7mSh+5ov6jRTdr+7f4ruwqs72oLBfW6LwZP0j5l59bYvBk6m/MuAQ5QkZzJHt4OPYlLZn5a4Q2j2vrXntBwpsptQd8+tkXgSdTfmXozrj8CTqb8y4HZfpVtJF7IieDh7ydx/SlaPwov+3xQdzbnRFrDx0QewlOI8vwHvgHjAt7QuHRfSnNrhiPnePanH95sv4EP6pPmQd0itTHc17XcHA9iVXBT9I0h7xB/6fOlY/pRtDASI4wADcDKNXlPYg7qhI2SXSjY7a1p24gHFLIBCEIBCEIE7Q6jXHYCfQq0zOJv23qy09NF1cKGu2lNSrTMRqqBqrs1Vogbk7vaojLxub0vdUy8KHy7g3pe6gi7LIBiaJ0y0N8IJtZowcRVPGwt2DqCBxZG6ZoyrziQ0F1BtuClIMlyyPa1kTy51wGiRU7L6KOgjGoDqCeNFDdQHaAAetBONzHtv+meOJaPeWcmY9sLT9gRUEXvjGrx1DfxL/Cd1lYSyktN5wOvct4M5LPWFlI2A4hrQfM0BLpCwfdR+I31Ql1hoIQhAIQhBhO2rXDaCPQq0TMINDiLupWWtHMdwPYq0Fh1XfvWECLhsuUTlzBvB2rxVMk7RTeLx1KJy4y5t9bn4dFBEWfSpcB5ynTOU2N60lZhcnsZQK2PSr3dKf7SK189ylrEYeUbyvKln+bRLA6lNXc4qKjcNo605iGm4Nb3TjgG3k8AL0GyifJo73aj02D2Lx9uyaAf5a0OuOMwFbtwUVHkOc4QSn8p3wSv1ZtRBpZpsD3tw1bwqzd54xFNrIWMjk2UFBotoNgoLkskbE2kbAcQ1tf0hLKTYQhCAQhCDCY0aeB7FW+Q3kkY31aLhXa3ZwVkJ+a7gexV4dGgacndUXjaMFC5fjpo8H+6p82e+oOido18RgVC5yA0ZUAHu7wbjzduCCDgiBxHpKcss7fBTaGSmolOGTHUx3o+KBzEwNNQKHaKg9YUhZspSRuDmPe1zbwQ91QdovUbGXGlW0/e4KSsFnY+RrZJeTabi/ky7RFDfSoqu0D5+dtrONpl/wCR3xSEuX7QQazym498ds4qUGR7AMbc48ID7Sh9jyaAf5id1xwiA1b1WLt9Tm3SwWTjWGPxGeqE4TfJ9OSj0a00G0rjTRFK704UVAhCEAhCEGE3NdwPYuAPYu/z813A9i4G5Ahyagc6G9yzp+6thUDnVzWdP3UGvWfBOQE3gS6DMJRKZKye6eVkTKBzzQEk0FxN9ATq1BSWW83H2ZsTnuY4S6dNEk00NCtatGIe03bdSCMDkONx4HsWOjvQ7A36igtRkr7iLybPVCdJpkn7iLybPUCdoBCEIBCEIMJh3LuB7FX97yCQQQQaFpBBBFxBBvB3FWAnZVrheKgioxF2req8505Ols05cC6WN19SO6p7Tu841hBnyigs53Va3pdgT+C1NeKg1UZnE7uW9L2IIWLBKgpJmCzCBaz2hzHBzHFjmmoc0lrgdoIvCcWm2vkppvc+mGk4upXGlTcmSUqgyqva3HgsAsww33HXqKC1WR/8PD5OP1AniZ5GFLPD5OP1AniAQhCAQhCDwhallrNtr2Frm1H7wW3LGSMEUKCu2ceaslleXx3tJqRgDvrqdv169q1+2TNkZfqDga9yQ6rbj4Lrjdu1hWBy7kUEG6oOIXLMu5mFsnKRFzNRLQCQNjmkgOHE/BBoUdmjpe4jpH4peGyxE6zwvPrLc7Lk6YD7yXiIImenlU8ZYZj3y0n81jPmQadFkmvMgldd+GTf5gbk7ZkKWhpZ5BhQlpbTbzgAtqGQJHYtld41oJ9DYktHmc895HnM7uxzQujUPq9Kec1reM8bOx9UvY83XO+y5aAOJNKym6twBdQ3byVuLMzXa2Rj8pp/quKkcm5sNa77R5a3ZGYIyd3cCq4Ok2GDQiYytdFrW120aBX0JdYxsDQAMAAB5rlkgEIQgEIQgEIQgTmhDhQrXso5GvqFsqxewFBposDxu4NaPYshYpPCd5its/h27F7/AA7diDUjk15xc48XFef2ITq61t/IDYveSGxBqbM39yewZCpS7BbAGBZIBCEIBCEIP//Z">
            <a:hlinkClick r:id="rId6"/>
          </p:cNvPr>
          <p:cNvSpPr>
            <a:spLocks noChangeAspect="1" noChangeArrowheads="1"/>
          </p:cNvSpPr>
          <p:nvPr/>
        </p:nvSpPr>
        <p:spPr bwMode="auto">
          <a:xfrm>
            <a:off x="3946525" y="-563563"/>
            <a:ext cx="1181100" cy="11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pic>
        <p:nvPicPr>
          <p:cNvPr id="1741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590800"/>
            <a:ext cx="565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191000"/>
            <a:ext cx="565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657600"/>
            <a:ext cx="565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2362200"/>
            <a:ext cx="565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362200"/>
            <a:ext cx="565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410200"/>
            <a:ext cx="565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648200"/>
            <a:ext cx="565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2895600"/>
            <a:ext cx="565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24" name="Straight Arrow Connector 21"/>
          <p:cNvCxnSpPr>
            <a:cxnSpLocks noChangeShapeType="1"/>
          </p:cNvCxnSpPr>
          <p:nvPr/>
        </p:nvCxnSpPr>
        <p:spPr bwMode="auto">
          <a:xfrm flipV="1">
            <a:off x="1327150" y="2824163"/>
            <a:ext cx="1035050" cy="228600"/>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25" name="Straight Arrow Connector 22"/>
          <p:cNvCxnSpPr>
            <a:cxnSpLocks noChangeShapeType="1"/>
          </p:cNvCxnSpPr>
          <p:nvPr/>
        </p:nvCxnSpPr>
        <p:spPr bwMode="auto">
          <a:xfrm>
            <a:off x="2927350" y="2824163"/>
            <a:ext cx="1720850" cy="1587"/>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26" name="Straight Arrow Connector 25"/>
          <p:cNvCxnSpPr>
            <a:cxnSpLocks noChangeShapeType="1"/>
          </p:cNvCxnSpPr>
          <p:nvPr/>
        </p:nvCxnSpPr>
        <p:spPr bwMode="auto">
          <a:xfrm rot="16200000" flipV="1">
            <a:off x="1277937" y="3281363"/>
            <a:ext cx="676275" cy="1143000"/>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27" name="Straight Arrow Connector 28"/>
          <p:cNvCxnSpPr>
            <a:cxnSpLocks noChangeShapeType="1"/>
          </p:cNvCxnSpPr>
          <p:nvPr/>
        </p:nvCxnSpPr>
        <p:spPr bwMode="auto">
          <a:xfrm rot="5400000" flipH="1" flipV="1">
            <a:off x="1963737" y="3509963"/>
            <a:ext cx="904875" cy="457200"/>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28" name="Straight Arrow Connector 31"/>
          <p:cNvCxnSpPr>
            <a:cxnSpLocks noChangeShapeType="1"/>
          </p:cNvCxnSpPr>
          <p:nvPr/>
        </p:nvCxnSpPr>
        <p:spPr bwMode="auto">
          <a:xfrm rot="10800000">
            <a:off x="2644775" y="3286125"/>
            <a:ext cx="1165225" cy="833438"/>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29" name="Straight Arrow Connector 35"/>
          <p:cNvCxnSpPr>
            <a:cxnSpLocks noChangeShapeType="1"/>
          </p:cNvCxnSpPr>
          <p:nvPr/>
        </p:nvCxnSpPr>
        <p:spPr bwMode="auto">
          <a:xfrm rot="16200000" flipH="1">
            <a:off x="2353469" y="4949031"/>
            <a:ext cx="757238" cy="1089025"/>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0" name="Straight Arrow Connector 39"/>
          <p:cNvCxnSpPr>
            <a:cxnSpLocks noChangeShapeType="1"/>
          </p:cNvCxnSpPr>
          <p:nvPr/>
        </p:nvCxnSpPr>
        <p:spPr bwMode="auto">
          <a:xfrm rot="5400000" flipH="1" flipV="1">
            <a:off x="4222750" y="3482975"/>
            <a:ext cx="904875" cy="511175"/>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1" name="Straight Arrow Connector 42"/>
          <p:cNvCxnSpPr>
            <a:cxnSpLocks noChangeShapeType="1"/>
          </p:cNvCxnSpPr>
          <p:nvPr/>
        </p:nvCxnSpPr>
        <p:spPr bwMode="auto">
          <a:xfrm rot="16200000" flipV="1">
            <a:off x="4402137" y="3814763"/>
            <a:ext cx="1362075" cy="304800"/>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2" name="Straight Arrow Connector 45"/>
          <p:cNvCxnSpPr>
            <a:cxnSpLocks noChangeShapeType="1"/>
          </p:cNvCxnSpPr>
          <p:nvPr/>
        </p:nvCxnSpPr>
        <p:spPr bwMode="auto">
          <a:xfrm rot="10800000">
            <a:off x="5257800" y="2819400"/>
            <a:ext cx="1143000" cy="538163"/>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3" name="Straight Arrow Connector 48"/>
          <p:cNvCxnSpPr>
            <a:cxnSpLocks noChangeShapeType="1"/>
          </p:cNvCxnSpPr>
          <p:nvPr/>
        </p:nvCxnSpPr>
        <p:spPr bwMode="auto">
          <a:xfrm rot="10800000" flipV="1">
            <a:off x="3886200" y="5110163"/>
            <a:ext cx="1066800" cy="757237"/>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4" name="Straight Arrow Connector 51"/>
          <p:cNvCxnSpPr>
            <a:cxnSpLocks noChangeShapeType="1"/>
          </p:cNvCxnSpPr>
          <p:nvPr/>
        </p:nvCxnSpPr>
        <p:spPr bwMode="auto">
          <a:xfrm flipV="1">
            <a:off x="5518150" y="3819525"/>
            <a:ext cx="1165225" cy="1290638"/>
          </a:xfrm>
          <a:prstGeom prst="straightConnector1">
            <a:avLst/>
          </a:prstGeom>
          <a:noFill/>
          <a:ln w="3810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0"/>
          </p:nvPr>
        </p:nvSpPr>
        <p:spPr/>
        <p:txBody>
          <a:bodyPr/>
          <a:lstStyle/>
          <a:p>
            <a:fld id="{7AF68BD5-0D60-488D-AB1C-00FB47F46A48}" type="slidenum">
              <a:rPr lang="en-US" smtClean="0"/>
              <a:pPr/>
              <a:t>5</a:t>
            </a:fld>
            <a:endParaRPr lang="en-US"/>
          </a:p>
        </p:txBody>
      </p:sp>
    </p:spTree>
    <p:extLst>
      <p:ext uri="{BB962C8B-B14F-4D97-AF65-F5344CB8AC3E}">
        <p14:creationId xmlns:p14="http://schemas.microsoft.com/office/powerpoint/2010/main" val="4365055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n-US" altLang="en-US" smtClean="0"/>
              <a:t>Principle</a:t>
            </a:r>
          </a:p>
        </p:txBody>
      </p:sp>
      <p:sp>
        <p:nvSpPr>
          <p:cNvPr id="21507" name="Rectangle 3"/>
          <p:cNvSpPr>
            <a:spLocks noGrp="1" noChangeArrowheads="1"/>
          </p:cNvSpPr>
          <p:nvPr>
            <p:ph idx="1"/>
          </p:nvPr>
        </p:nvSpPr>
        <p:spPr/>
        <p:txBody>
          <a:bodyPr/>
          <a:lstStyle/>
          <a:p>
            <a:pPr eaLnBrk="1" hangingPunct="1">
              <a:tabLst>
                <a:tab pos="339725" algn="l"/>
              </a:tabLst>
            </a:pPr>
            <a:r>
              <a:rPr lang="en-US" altLang="en-US" smtClean="0"/>
              <a:t>A representation should not mix </a:t>
            </a:r>
            <a:r>
              <a:rPr lang="en-US" altLang="en-US" i="1" smtClean="0"/>
              <a:t>object language</a:t>
            </a:r>
            <a:r>
              <a:rPr lang="en-US" altLang="en-US" smtClean="0"/>
              <a:t> and </a:t>
            </a:r>
            <a:r>
              <a:rPr lang="en-US" altLang="en-US" i="1" smtClean="0"/>
              <a:t>meta language</a:t>
            </a:r>
          </a:p>
          <a:p>
            <a:pPr lvl="1" eaLnBrk="1" hangingPunct="1">
              <a:tabLst>
                <a:tab pos="339725" algn="l"/>
              </a:tabLst>
            </a:pPr>
            <a:r>
              <a:rPr lang="en-US" altLang="en-US" smtClean="0"/>
              <a:t>object language describes the referents in the subject domain</a:t>
            </a:r>
          </a:p>
          <a:p>
            <a:pPr lvl="1" eaLnBrk="1" hangingPunct="1">
              <a:tabLst>
                <a:tab pos="339725" algn="l"/>
              </a:tabLst>
            </a:pPr>
            <a:r>
              <a:rPr lang="en-US" altLang="en-US" smtClean="0"/>
              <a:t>meta language describes the object language</a:t>
            </a:r>
          </a:p>
        </p:txBody>
      </p:sp>
      <p:sp>
        <p:nvSpPr>
          <p:cNvPr id="2" name="Slide Number Placeholder 1"/>
          <p:cNvSpPr>
            <a:spLocks noGrp="1"/>
          </p:cNvSpPr>
          <p:nvPr>
            <p:ph type="sldNum" sz="quarter" idx="10"/>
          </p:nvPr>
        </p:nvSpPr>
        <p:spPr/>
        <p:txBody>
          <a:bodyPr/>
          <a:lstStyle/>
          <a:p>
            <a:fld id="{7AF68BD5-0D60-488D-AB1C-00FB47F46A48}" type="slidenum">
              <a:rPr lang="en-US" smtClean="0"/>
              <a:pPr/>
              <a:t>50</a:t>
            </a:fld>
            <a:endParaRPr lang="en-US"/>
          </a:p>
        </p:txBody>
      </p:sp>
    </p:spTree>
    <p:extLst>
      <p:ext uri="{BB962C8B-B14F-4D97-AF65-F5344CB8AC3E}">
        <p14:creationId xmlns:p14="http://schemas.microsoft.com/office/powerpoint/2010/main" val="1078432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altLang="en-US" smtClean="0"/>
              <a:t>Geographic Locations: a good hierarchy ?</a:t>
            </a:r>
          </a:p>
        </p:txBody>
      </p:sp>
      <p:sp>
        <p:nvSpPr>
          <p:cNvPr id="23555" name="Rectangle 3"/>
          <p:cNvSpPr>
            <a:spLocks noGrp="1" noChangeArrowheads="1"/>
          </p:cNvSpPr>
          <p:nvPr>
            <p:ph idx="1"/>
          </p:nvPr>
        </p:nvSpPr>
        <p:spPr/>
        <p:txBody>
          <a:bodyPr/>
          <a:lstStyle/>
          <a:p>
            <a:pPr eaLnBrk="1" hangingPunct="1">
              <a:lnSpc>
                <a:spcPct val="80000"/>
              </a:lnSpc>
            </a:pPr>
            <a:r>
              <a:rPr lang="en-US" altLang="en-US" sz="1800" dirty="0" smtClean="0"/>
              <a:t>Africa [Z01.058]  +		</a:t>
            </a:r>
          </a:p>
          <a:p>
            <a:pPr eaLnBrk="1" hangingPunct="1">
              <a:lnSpc>
                <a:spcPct val="80000"/>
              </a:lnSpc>
            </a:pPr>
            <a:r>
              <a:rPr lang="en-US" altLang="en-US" sz="1800" dirty="0" smtClean="0"/>
              <a:t>Americas [Z01.107]  +		</a:t>
            </a:r>
          </a:p>
          <a:p>
            <a:pPr eaLnBrk="1" hangingPunct="1">
              <a:lnSpc>
                <a:spcPct val="80000"/>
              </a:lnSpc>
            </a:pPr>
            <a:r>
              <a:rPr lang="en-US" altLang="en-US" sz="1800" dirty="0" smtClean="0"/>
              <a:t>Antarctic Regions [Z01.158]	</a:t>
            </a:r>
          </a:p>
          <a:p>
            <a:pPr eaLnBrk="1" hangingPunct="1">
              <a:lnSpc>
                <a:spcPct val="80000"/>
              </a:lnSpc>
            </a:pPr>
            <a:r>
              <a:rPr lang="en-US" altLang="en-US" sz="1800" dirty="0" smtClean="0"/>
              <a:t>Arctic Regions [Z01.208]		</a:t>
            </a:r>
          </a:p>
          <a:p>
            <a:pPr eaLnBrk="1" hangingPunct="1">
              <a:lnSpc>
                <a:spcPct val="80000"/>
              </a:lnSpc>
            </a:pPr>
            <a:r>
              <a:rPr lang="en-US" altLang="en-US" sz="1800" dirty="0" smtClean="0"/>
              <a:t>Asia [Z01.252]  +		</a:t>
            </a:r>
          </a:p>
          <a:p>
            <a:pPr eaLnBrk="1" hangingPunct="1">
              <a:lnSpc>
                <a:spcPct val="80000"/>
              </a:lnSpc>
            </a:pPr>
            <a:r>
              <a:rPr lang="en-US" altLang="en-US" sz="1800" dirty="0" smtClean="0"/>
              <a:t>Atlantic Islands [Z01.295]  +	</a:t>
            </a:r>
          </a:p>
          <a:p>
            <a:pPr eaLnBrk="1" hangingPunct="1">
              <a:lnSpc>
                <a:spcPct val="80000"/>
              </a:lnSpc>
            </a:pPr>
            <a:r>
              <a:rPr lang="en-US" altLang="en-US" sz="1800" dirty="0" smtClean="0"/>
              <a:t>Australia [Z01.338]  +		</a:t>
            </a:r>
          </a:p>
          <a:p>
            <a:pPr eaLnBrk="1" hangingPunct="1">
              <a:lnSpc>
                <a:spcPct val="80000"/>
              </a:lnSpc>
            </a:pPr>
            <a:r>
              <a:rPr lang="en-US" altLang="en-US" sz="1800" dirty="0" smtClean="0"/>
              <a:t>Cities [Z01.433]  +		</a:t>
            </a:r>
          </a:p>
          <a:p>
            <a:pPr eaLnBrk="1" hangingPunct="1">
              <a:lnSpc>
                <a:spcPct val="80000"/>
              </a:lnSpc>
            </a:pPr>
            <a:r>
              <a:rPr lang="en-US" altLang="en-US" sz="1800" dirty="0" smtClean="0"/>
              <a:t>Europe [Z01.542]  +		</a:t>
            </a:r>
          </a:p>
          <a:p>
            <a:pPr eaLnBrk="1" hangingPunct="1">
              <a:lnSpc>
                <a:spcPct val="80000"/>
              </a:lnSpc>
            </a:pPr>
            <a:r>
              <a:rPr lang="en-US" altLang="en-US" sz="1800" dirty="0" smtClean="0"/>
              <a:t>Historical Geographic Locations [Z01.586]  +</a:t>
            </a:r>
          </a:p>
          <a:p>
            <a:pPr eaLnBrk="1" hangingPunct="1">
              <a:lnSpc>
                <a:spcPct val="80000"/>
              </a:lnSpc>
            </a:pPr>
            <a:r>
              <a:rPr lang="en-US" altLang="en-US" sz="1800" dirty="0" smtClean="0"/>
              <a:t>Indian Ocean Islands [Z01.600]  +	</a:t>
            </a:r>
          </a:p>
          <a:p>
            <a:pPr eaLnBrk="1" hangingPunct="1">
              <a:lnSpc>
                <a:spcPct val="80000"/>
              </a:lnSpc>
            </a:pPr>
            <a:r>
              <a:rPr lang="en-US" altLang="en-US" sz="1800" dirty="0" smtClean="0"/>
              <a:t>Oceania [Z01.678]  +		</a:t>
            </a:r>
          </a:p>
          <a:p>
            <a:pPr eaLnBrk="1" hangingPunct="1">
              <a:lnSpc>
                <a:spcPct val="80000"/>
              </a:lnSpc>
            </a:pPr>
            <a:r>
              <a:rPr lang="en-US" altLang="en-US" sz="1800" dirty="0" smtClean="0"/>
              <a:t>Oceans and Seas [Z01.756]  +	</a:t>
            </a:r>
          </a:p>
          <a:p>
            <a:pPr eaLnBrk="1" hangingPunct="1">
              <a:lnSpc>
                <a:spcPct val="80000"/>
              </a:lnSpc>
            </a:pPr>
            <a:r>
              <a:rPr lang="en-US" altLang="en-US" sz="1800" dirty="0" smtClean="0"/>
              <a:t>Pacific Islands [Z01.782]  +</a:t>
            </a:r>
          </a:p>
        </p:txBody>
      </p:sp>
      <p:sp>
        <p:nvSpPr>
          <p:cNvPr id="1885189" name="Rectangle 5"/>
          <p:cNvSpPr>
            <a:spLocks noGrp="1" noChangeArrowheads="1"/>
          </p:cNvSpPr>
          <p:nvPr>
            <p:ph type="body" sz="half" idx="4294967295"/>
          </p:nvPr>
        </p:nvSpPr>
        <p:spPr>
          <a:xfrm>
            <a:off x="4876800" y="1981200"/>
            <a:ext cx="4038600" cy="2565400"/>
          </a:xfrm>
          <a:prstGeom prst="rect">
            <a:avLst/>
          </a:prstGeom>
          <a:solidFill>
            <a:schemeClr val="bg1"/>
          </a:solidFill>
        </p:spPr>
        <p:txBody>
          <a:bodyPr/>
          <a:lstStyle/>
          <a:p>
            <a:pPr eaLnBrk="1" hangingPunct="1">
              <a:buFont typeface="Arial" panose="020B0604020202020204" pitchFamily="34" charset="0"/>
              <a:buChar char="•"/>
            </a:pPr>
            <a:r>
              <a:rPr lang="en-US" altLang="en-US" dirty="0" err="1" smtClean="0">
                <a:solidFill>
                  <a:srgbClr val="FF0000"/>
                </a:solidFill>
              </a:rPr>
              <a:t>mereological</a:t>
            </a:r>
            <a:r>
              <a:rPr lang="en-US" altLang="en-US" dirty="0" smtClean="0">
                <a:solidFill>
                  <a:srgbClr val="FF0000"/>
                </a:solidFill>
              </a:rPr>
              <a:t> mess:</a:t>
            </a:r>
          </a:p>
          <a:p>
            <a:pPr eaLnBrk="1" hangingPunct="1">
              <a:buFont typeface="Arial" panose="020B0604020202020204" pitchFamily="34" charset="0"/>
              <a:buChar char="•"/>
            </a:pPr>
            <a:r>
              <a:rPr lang="en-US" altLang="en-US" dirty="0" smtClean="0">
                <a:solidFill>
                  <a:srgbClr val="FF0000"/>
                </a:solidFill>
              </a:rPr>
              <a:t>mixture of geographic entities with socio-political entities</a:t>
            </a:r>
          </a:p>
          <a:p>
            <a:pPr eaLnBrk="1" hangingPunct="1">
              <a:buFont typeface="Arial" panose="020B0604020202020204" pitchFamily="34" charset="0"/>
              <a:buChar char="•"/>
            </a:pPr>
            <a:r>
              <a:rPr lang="en-US" altLang="en-US" dirty="0" smtClean="0">
                <a:solidFill>
                  <a:srgbClr val="FF0000"/>
                </a:solidFill>
              </a:rPr>
              <a:t>mixture of space and time</a:t>
            </a:r>
          </a:p>
        </p:txBody>
      </p:sp>
      <p:sp>
        <p:nvSpPr>
          <p:cNvPr id="2" name="Slide Number Placeholder 1"/>
          <p:cNvSpPr>
            <a:spLocks noGrp="1"/>
          </p:cNvSpPr>
          <p:nvPr>
            <p:ph type="sldNum" sz="quarter" idx="10"/>
          </p:nvPr>
        </p:nvSpPr>
        <p:spPr/>
        <p:txBody>
          <a:bodyPr/>
          <a:lstStyle/>
          <a:p>
            <a:fld id="{7AF68BD5-0D60-488D-AB1C-00FB47F46A48}" type="slidenum">
              <a:rPr lang="en-US" smtClean="0"/>
              <a:pPr/>
              <a:t>51</a:t>
            </a:fld>
            <a:endParaRPr lang="en-US"/>
          </a:p>
        </p:txBody>
      </p:sp>
    </p:spTree>
    <p:extLst>
      <p:ext uri="{BB962C8B-B14F-4D97-AF65-F5344CB8AC3E}">
        <p14:creationId xmlns:p14="http://schemas.microsoft.com/office/powerpoint/2010/main" val="2264292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518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8518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8518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51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5189"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US" altLang="en-US" smtClean="0"/>
              <a:t>Geographic Locations [Z01]</a:t>
            </a:r>
          </a:p>
        </p:txBody>
      </p:sp>
      <p:sp>
        <p:nvSpPr>
          <p:cNvPr id="25603" name="Rectangle 3"/>
          <p:cNvSpPr>
            <a:spLocks noGrp="1" noChangeArrowheads="1"/>
          </p:cNvSpPr>
          <p:nvPr>
            <p:ph idx="1"/>
          </p:nvPr>
        </p:nvSpPr>
        <p:spPr/>
        <p:txBody>
          <a:bodyPr/>
          <a:lstStyle/>
          <a:p>
            <a:pPr eaLnBrk="1" hangingPunct="1">
              <a:lnSpc>
                <a:spcPct val="80000"/>
              </a:lnSpc>
            </a:pPr>
            <a:r>
              <a:rPr lang="en-US" altLang="en-US" sz="1800" dirty="0" smtClean="0"/>
              <a:t>Africa [Z01.058]  +		</a:t>
            </a:r>
          </a:p>
          <a:p>
            <a:pPr eaLnBrk="1" hangingPunct="1">
              <a:lnSpc>
                <a:spcPct val="80000"/>
              </a:lnSpc>
            </a:pPr>
            <a:r>
              <a:rPr lang="en-US" altLang="en-US" sz="1800" dirty="0" smtClean="0"/>
              <a:t>Americas [Z01.107]  +		</a:t>
            </a:r>
          </a:p>
          <a:p>
            <a:pPr eaLnBrk="1" hangingPunct="1">
              <a:lnSpc>
                <a:spcPct val="80000"/>
              </a:lnSpc>
            </a:pPr>
            <a:r>
              <a:rPr lang="en-US" altLang="en-US" sz="1800" dirty="0" smtClean="0"/>
              <a:t>Antarctic Regions [Z01.158]	</a:t>
            </a:r>
          </a:p>
          <a:p>
            <a:pPr eaLnBrk="1" hangingPunct="1">
              <a:lnSpc>
                <a:spcPct val="80000"/>
              </a:lnSpc>
            </a:pPr>
            <a:r>
              <a:rPr lang="en-US" altLang="en-US" sz="1800" dirty="0" smtClean="0"/>
              <a:t>Arctic Regions [Z01.208]		</a:t>
            </a:r>
          </a:p>
          <a:p>
            <a:pPr eaLnBrk="1" hangingPunct="1">
              <a:lnSpc>
                <a:spcPct val="80000"/>
              </a:lnSpc>
            </a:pPr>
            <a:r>
              <a:rPr lang="en-US" altLang="en-US" sz="1800" dirty="0" smtClean="0"/>
              <a:t>Asia [Z01.252]  +		</a:t>
            </a:r>
          </a:p>
          <a:p>
            <a:pPr eaLnBrk="1" hangingPunct="1">
              <a:lnSpc>
                <a:spcPct val="80000"/>
              </a:lnSpc>
            </a:pPr>
            <a:r>
              <a:rPr lang="en-US" altLang="en-US" sz="1800" dirty="0" smtClean="0"/>
              <a:t>Atlantic Islands [Z01.295]  +	</a:t>
            </a:r>
          </a:p>
          <a:p>
            <a:pPr eaLnBrk="1" hangingPunct="1">
              <a:lnSpc>
                <a:spcPct val="80000"/>
              </a:lnSpc>
            </a:pPr>
            <a:r>
              <a:rPr lang="en-US" altLang="en-US" sz="1800" dirty="0" smtClean="0"/>
              <a:t>Australia [Z01.338]  +		</a:t>
            </a:r>
          </a:p>
          <a:p>
            <a:pPr eaLnBrk="1" hangingPunct="1">
              <a:lnSpc>
                <a:spcPct val="80000"/>
              </a:lnSpc>
            </a:pPr>
            <a:r>
              <a:rPr lang="en-US" altLang="en-US" sz="1800" dirty="0" smtClean="0"/>
              <a:t>Cities [Z01.433]  +		</a:t>
            </a:r>
          </a:p>
          <a:p>
            <a:pPr eaLnBrk="1" hangingPunct="1">
              <a:lnSpc>
                <a:spcPct val="80000"/>
              </a:lnSpc>
            </a:pPr>
            <a:r>
              <a:rPr lang="en-US" altLang="en-US" sz="1800" dirty="0" smtClean="0"/>
              <a:t>Europe [Z01.542]  +		</a:t>
            </a:r>
          </a:p>
          <a:p>
            <a:pPr eaLnBrk="1" hangingPunct="1">
              <a:lnSpc>
                <a:spcPct val="80000"/>
              </a:lnSpc>
            </a:pPr>
            <a:r>
              <a:rPr lang="en-US" altLang="en-US" sz="1800" dirty="0" smtClean="0"/>
              <a:t>Historical Geographic Locations [Z01.586]  +</a:t>
            </a:r>
          </a:p>
          <a:p>
            <a:pPr eaLnBrk="1" hangingPunct="1">
              <a:lnSpc>
                <a:spcPct val="80000"/>
              </a:lnSpc>
            </a:pPr>
            <a:r>
              <a:rPr lang="en-US" altLang="en-US" sz="1800" dirty="0" smtClean="0"/>
              <a:t>Indian Ocean Islands [Z01.600]  +	</a:t>
            </a:r>
          </a:p>
          <a:p>
            <a:pPr eaLnBrk="1" hangingPunct="1">
              <a:lnSpc>
                <a:spcPct val="80000"/>
              </a:lnSpc>
            </a:pPr>
            <a:r>
              <a:rPr lang="en-US" altLang="en-US" sz="1800" dirty="0" smtClean="0"/>
              <a:t>Oceania [Z01.678]  +		</a:t>
            </a:r>
          </a:p>
          <a:p>
            <a:pPr eaLnBrk="1" hangingPunct="1">
              <a:lnSpc>
                <a:spcPct val="80000"/>
              </a:lnSpc>
            </a:pPr>
            <a:r>
              <a:rPr lang="en-US" altLang="en-US" sz="1800" dirty="0" smtClean="0"/>
              <a:t>Oceans and Seas [Z01.756]  +	</a:t>
            </a:r>
          </a:p>
          <a:p>
            <a:pPr eaLnBrk="1" hangingPunct="1">
              <a:lnSpc>
                <a:spcPct val="80000"/>
              </a:lnSpc>
            </a:pPr>
            <a:r>
              <a:rPr lang="en-US" altLang="en-US" sz="1800" dirty="0" smtClean="0"/>
              <a:t>Pacific Islands [Z01.782]  +</a:t>
            </a:r>
          </a:p>
        </p:txBody>
      </p:sp>
      <p:sp>
        <p:nvSpPr>
          <p:cNvPr id="1888260" name="Rectangle 4"/>
          <p:cNvSpPr>
            <a:spLocks noGrp="1" noChangeArrowheads="1"/>
          </p:cNvSpPr>
          <p:nvPr>
            <p:ph type="body" sz="half" idx="4294967295"/>
          </p:nvPr>
        </p:nvSpPr>
        <p:spPr>
          <a:xfrm>
            <a:off x="4953000" y="1981200"/>
            <a:ext cx="3886200" cy="4191000"/>
          </a:xfrm>
          <a:prstGeom prst="rect">
            <a:avLst/>
          </a:prstGeom>
          <a:solidFill>
            <a:srgbClr val="FF0000">
              <a:alpha val="50195"/>
            </a:srgbClr>
          </a:solidFill>
        </p:spPr>
        <p:txBody>
          <a:bodyPr/>
          <a:lstStyle/>
          <a:p>
            <a:pPr eaLnBrk="1" hangingPunct="1">
              <a:lnSpc>
                <a:spcPct val="80000"/>
              </a:lnSpc>
            </a:pPr>
            <a:r>
              <a:rPr lang="en-US" altLang="en-US" sz="1800" dirty="0" smtClean="0"/>
              <a:t>Ancient Lands [Z01.586.035]  +	</a:t>
            </a:r>
          </a:p>
          <a:p>
            <a:pPr eaLnBrk="1" hangingPunct="1">
              <a:lnSpc>
                <a:spcPct val="80000"/>
              </a:lnSpc>
            </a:pPr>
            <a:r>
              <a:rPr lang="en-US" altLang="en-US" sz="1800" dirty="0" smtClean="0"/>
              <a:t>Austria-Hungary [Z01.586.117]	</a:t>
            </a:r>
          </a:p>
          <a:p>
            <a:pPr eaLnBrk="1" hangingPunct="1">
              <a:lnSpc>
                <a:spcPct val="80000"/>
              </a:lnSpc>
            </a:pPr>
            <a:r>
              <a:rPr lang="en-US" altLang="en-US" sz="1800" dirty="0" smtClean="0"/>
              <a:t>Commonwealth of Independent States [Z01.586.200]  +		</a:t>
            </a:r>
          </a:p>
          <a:p>
            <a:pPr eaLnBrk="1" hangingPunct="1">
              <a:lnSpc>
                <a:spcPct val="80000"/>
              </a:lnSpc>
            </a:pPr>
            <a:r>
              <a:rPr lang="en-US" altLang="en-US" sz="1800" dirty="0" smtClean="0"/>
              <a:t>Czechoslovakia [Z01.586.250]  +	</a:t>
            </a:r>
          </a:p>
          <a:p>
            <a:pPr eaLnBrk="1" hangingPunct="1">
              <a:lnSpc>
                <a:spcPct val="80000"/>
              </a:lnSpc>
            </a:pPr>
            <a:r>
              <a:rPr lang="en-US" altLang="en-US" sz="1800" dirty="0" smtClean="0"/>
              <a:t>European Union [Z01.586.300]	</a:t>
            </a:r>
          </a:p>
          <a:p>
            <a:pPr eaLnBrk="1" hangingPunct="1">
              <a:lnSpc>
                <a:spcPct val="80000"/>
              </a:lnSpc>
            </a:pPr>
            <a:r>
              <a:rPr lang="en-US" altLang="en-US" sz="1800" dirty="0" smtClean="0"/>
              <a:t>Germany [Z01.586.315]  +	</a:t>
            </a:r>
          </a:p>
          <a:p>
            <a:pPr eaLnBrk="1" hangingPunct="1">
              <a:lnSpc>
                <a:spcPct val="80000"/>
              </a:lnSpc>
            </a:pPr>
            <a:r>
              <a:rPr lang="en-US" altLang="en-US" sz="1800" dirty="0" smtClean="0"/>
              <a:t>Korea [Z01.586.407]		</a:t>
            </a:r>
          </a:p>
          <a:p>
            <a:pPr eaLnBrk="1" hangingPunct="1">
              <a:lnSpc>
                <a:spcPct val="80000"/>
              </a:lnSpc>
            </a:pPr>
            <a:r>
              <a:rPr lang="en-US" altLang="en-US" sz="1800" dirty="0" smtClean="0"/>
              <a:t>Middle East [Z01.586.500]  +	</a:t>
            </a:r>
          </a:p>
          <a:p>
            <a:pPr eaLnBrk="1" hangingPunct="1">
              <a:lnSpc>
                <a:spcPct val="80000"/>
              </a:lnSpc>
            </a:pPr>
            <a:r>
              <a:rPr lang="en-US" altLang="en-US" sz="1800" dirty="0" smtClean="0"/>
              <a:t>New Guinea [Z01.586.650]	</a:t>
            </a:r>
          </a:p>
          <a:p>
            <a:pPr eaLnBrk="1" hangingPunct="1">
              <a:lnSpc>
                <a:spcPct val="80000"/>
              </a:lnSpc>
            </a:pPr>
            <a:r>
              <a:rPr lang="en-US" altLang="en-US" sz="1800" dirty="0" smtClean="0"/>
              <a:t>Ottoman Empire [Z01.586.687]	</a:t>
            </a:r>
          </a:p>
          <a:p>
            <a:pPr eaLnBrk="1" hangingPunct="1">
              <a:lnSpc>
                <a:spcPct val="80000"/>
              </a:lnSpc>
            </a:pPr>
            <a:r>
              <a:rPr lang="en-US" altLang="en-US" sz="1800" dirty="0" smtClean="0"/>
              <a:t>Prussia [Z01.586.725]		</a:t>
            </a:r>
          </a:p>
          <a:p>
            <a:pPr eaLnBrk="1" hangingPunct="1">
              <a:lnSpc>
                <a:spcPct val="80000"/>
              </a:lnSpc>
            </a:pPr>
            <a:r>
              <a:rPr lang="en-US" altLang="en-US" sz="1800" dirty="0" smtClean="0"/>
              <a:t>Russia (Pre-1917) [Z01.586.800]	</a:t>
            </a:r>
          </a:p>
          <a:p>
            <a:pPr eaLnBrk="1" hangingPunct="1">
              <a:lnSpc>
                <a:spcPct val="80000"/>
              </a:lnSpc>
            </a:pPr>
            <a:r>
              <a:rPr lang="en-US" altLang="en-US" sz="1800" dirty="0" smtClean="0"/>
              <a:t>USSR [Z01.586.950]  +		</a:t>
            </a:r>
          </a:p>
          <a:p>
            <a:pPr eaLnBrk="1" hangingPunct="1">
              <a:lnSpc>
                <a:spcPct val="80000"/>
              </a:lnSpc>
            </a:pPr>
            <a:r>
              <a:rPr lang="en-US" altLang="en-US" sz="1800" dirty="0" smtClean="0"/>
              <a:t>Yugoslavia [Z01.586.980]  +		</a:t>
            </a:r>
          </a:p>
          <a:p>
            <a:pPr eaLnBrk="1" hangingPunct="1">
              <a:lnSpc>
                <a:spcPct val="80000"/>
              </a:lnSpc>
            </a:pPr>
            <a:endParaRPr lang="en-US" altLang="en-US" sz="1800" dirty="0" smtClean="0"/>
          </a:p>
        </p:txBody>
      </p:sp>
      <p:sp>
        <p:nvSpPr>
          <p:cNvPr id="1888261" name="Rectangle 5"/>
          <p:cNvSpPr>
            <a:spLocks noChangeArrowheads="1"/>
          </p:cNvSpPr>
          <p:nvPr/>
        </p:nvSpPr>
        <p:spPr bwMode="auto">
          <a:xfrm>
            <a:off x="234950" y="4114800"/>
            <a:ext cx="4414838" cy="293688"/>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2" name="Slide Number Placeholder 1"/>
          <p:cNvSpPr>
            <a:spLocks noGrp="1"/>
          </p:cNvSpPr>
          <p:nvPr>
            <p:ph type="sldNum" sz="quarter" idx="10"/>
          </p:nvPr>
        </p:nvSpPr>
        <p:spPr/>
        <p:txBody>
          <a:bodyPr/>
          <a:lstStyle/>
          <a:p>
            <a:fld id="{7AF68BD5-0D60-488D-AB1C-00FB47F46A48}" type="slidenum">
              <a:rPr lang="en-US" smtClean="0"/>
              <a:pPr/>
              <a:t>52</a:t>
            </a:fld>
            <a:endParaRPr lang="en-US"/>
          </a:p>
        </p:txBody>
      </p:sp>
    </p:spTree>
    <p:extLst>
      <p:ext uri="{BB962C8B-B14F-4D97-AF65-F5344CB8AC3E}">
        <p14:creationId xmlns:p14="http://schemas.microsoft.com/office/powerpoint/2010/main" val="101208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88261"/>
                                        </p:tgtEl>
                                        <p:attrNameLst>
                                          <p:attrName>style.visibility</p:attrName>
                                        </p:attrNameLst>
                                      </p:cBhvr>
                                      <p:to>
                                        <p:strVal val="visible"/>
                                      </p:to>
                                    </p:set>
                                    <p:animEffect transition="in" filter="wipe(left)">
                                      <p:cBhvr>
                                        <p:cTn id="7" dur="500"/>
                                        <p:tgtEl>
                                          <p:spTgt spid="188826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88260">
                                            <p:bg/>
                                          </p:spTgt>
                                        </p:tgtEl>
                                        <p:attrNameLst>
                                          <p:attrName>style.visibility</p:attrName>
                                        </p:attrNameLst>
                                      </p:cBhvr>
                                      <p:to>
                                        <p:strVal val="visible"/>
                                      </p:to>
                                    </p:set>
                                    <p:animEffect transition="in" filter="wipe(left)">
                                      <p:cBhvr>
                                        <p:cTn id="11" dur="500"/>
                                        <p:tgtEl>
                                          <p:spTgt spid="1888260">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88260">
                                            <p:txEl>
                                              <p:pRg st="0" end="0"/>
                                            </p:txEl>
                                          </p:spTgt>
                                        </p:tgtEl>
                                        <p:attrNameLst>
                                          <p:attrName>style.visibility</p:attrName>
                                        </p:attrNameLst>
                                      </p:cBhvr>
                                      <p:to>
                                        <p:strVal val="visible"/>
                                      </p:to>
                                    </p:set>
                                    <p:animEffect transition="in" filter="wipe(left)">
                                      <p:cBhvr>
                                        <p:cTn id="14" dur="500"/>
                                        <p:tgtEl>
                                          <p:spTgt spid="1888260">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88260">
                                            <p:txEl>
                                              <p:pRg st="1" end="1"/>
                                            </p:txEl>
                                          </p:spTgt>
                                        </p:tgtEl>
                                        <p:attrNameLst>
                                          <p:attrName>style.visibility</p:attrName>
                                        </p:attrNameLst>
                                      </p:cBhvr>
                                      <p:to>
                                        <p:strVal val="visible"/>
                                      </p:to>
                                    </p:set>
                                    <p:animEffect transition="in" filter="wipe(left)">
                                      <p:cBhvr>
                                        <p:cTn id="17" dur="500"/>
                                        <p:tgtEl>
                                          <p:spTgt spid="1888260">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88260">
                                            <p:txEl>
                                              <p:pRg st="2" end="2"/>
                                            </p:txEl>
                                          </p:spTgt>
                                        </p:tgtEl>
                                        <p:attrNameLst>
                                          <p:attrName>style.visibility</p:attrName>
                                        </p:attrNameLst>
                                      </p:cBhvr>
                                      <p:to>
                                        <p:strVal val="visible"/>
                                      </p:to>
                                    </p:set>
                                    <p:animEffect transition="in" filter="wipe(left)">
                                      <p:cBhvr>
                                        <p:cTn id="20" dur="500"/>
                                        <p:tgtEl>
                                          <p:spTgt spid="1888260">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88260">
                                            <p:txEl>
                                              <p:pRg st="3" end="3"/>
                                            </p:txEl>
                                          </p:spTgt>
                                        </p:tgtEl>
                                        <p:attrNameLst>
                                          <p:attrName>style.visibility</p:attrName>
                                        </p:attrNameLst>
                                      </p:cBhvr>
                                      <p:to>
                                        <p:strVal val="visible"/>
                                      </p:to>
                                    </p:set>
                                    <p:animEffect transition="in" filter="wipe(left)">
                                      <p:cBhvr>
                                        <p:cTn id="23" dur="500"/>
                                        <p:tgtEl>
                                          <p:spTgt spid="1888260">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88260">
                                            <p:txEl>
                                              <p:pRg st="4" end="4"/>
                                            </p:txEl>
                                          </p:spTgt>
                                        </p:tgtEl>
                                        <p:attrNameLst>
                                          <p:attrName>style.visibility</p:attrName>
                                        </p:attrNameLst>
                                      </p:cBhvr>
                                      <p:to>
                                        <p:strVal val="visible"/>
                                      </p:to>
                                    </p:set>
                                    <p:animEffect transition="in" filter="wipe(left)">
                                      <p:cBhvr>
                                        <p:cTn id="26" dur="500"/>
                                        <p:tgtEl>
                                          <p:spTgt spid="1888260">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88260">
                                            <p:txEl>
                                              <p:pRg st="5" end="5"/>
                                            </p:txEl>
                                          </p:spTgt>
                                        </p:tgtEl>
                                        <p:attrNameLst>
                                          <p:attrName>style.visibility</p:attrName>
                                        </p:attrNameLst>
                                      </p:cBhvr>
                                      <p:to>
                                        <p:strVal val="visible"/>
                                      </p:to>
                                    </p:set>
                                    <p:animEffect transition="in" filter="wipe(left)">
                                      <p:cBhvr>
                                        <p:cTn id="29" dur="500"/>
                                        <p:tgtEl>
                                          <p:spTgt spid="1888260">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88260">
                                            <p:txEl>
                                              <p:pRg st="6" end="6"/>
                                            </p:txEl>
                                          </p:spTgt>
                                        </p:tgtEl>
                                        <p:attrNameLst>
                                          <p:attrName>style.visibility</p:attrName>
                                        </p:attrNameLst>
                                      </p:cBhvr>
                                      <p:to>
                                        <p:strVal val="visible"/>
                                      </p:to>
                                    </p:set>
                                    <p:animEffect transition="in" filter="wipe(left)">
                                      <p:cBhvr>
                                        <p:cTn id="32" dur="500"/>
                                        <p:tgtEl>
                                          <p:spTgt spid="1888260">
                                            <p:txEl>
                                              <p:pRg st="6" end="6"/>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88260">
                                            <p:txEl>
                                              <p:pRg st="7" end="7"/>
                                            </p:txEl>
                                          </p:spTgt>
                                        </p:tgtEl>
                                        <p:attrNameLst>
                                          <p:attrName>style.visibility</p:attrName>
                                        </p:attrNameLst>
                                      </p:cBhvr>
                                      <p:to>
                                        <p:strVal val="visible"/>
                                      </p:to>
                                    </p:set>
                                    <p:animEffect transition="in" filter="wipe(left)">
                                      <p:cBhvr>
                                        <p:cTn id="35" dur="500"/>
                                        <p:tgtEl>
                                          <p:spTgt spid="1888260">
                                            <p:txEl>
                                              <p:pRg st="7" end="7"/>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888260">
                                            <p:txEl>
                                              <p:pRg st="8" end="8"/>
                                            </p:txEl>
                                          </p:spTgt>
                                        </p:tgtEl>
                                        <p:attrNameLst>
                                          <p:attrName>style.visibility</p:attrName>
                                        </p:attrNameLst>
                                      </p:cBhvr>
                                      <p:to>
                                        <p:strVal val="visible"/>
                                      </p:to>
                                    </p:set>
                                    <p:animEffect transition="in" filter="wipe(left)">
                                      <p:cBhvr>
                                        <p:cTn id="38" dur="500"/>
                                        <p:tgtEl>
                                          <p:spTgt spid="1888260">
                                            <p:txEl>
                                              <p:pRg st="8" end="8"/>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88260">
                                            <p:txEl>
                                              <p:pRg st="9" end="9"/>
                                            </p:txEl>
                                          </p:spTgt>
                                        </p:tgtEl>
                                        <p:attrNameLst>
                                          <p:attrName>style.visibility</p:attrName>
                                        </p:attrNameLst>
                                      </p:cBhvr>
                                      <p:to>
                                        <p:strVal val="visible"/>
                                      </p:to>
                                    </p:set>
                                    <p:animEffect transition="in" filter="wipe(left)">
                                      <p:cBhvr>
                                        <p:cTn id="41" dur="500"/>
                                        <p:tgtEl>
                                          <p:spTgt spid="1888260">
                                            <p:txEl>
                                              <p:pRg st="9" end="9"/>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888260">
                                            <p:txEl>
                                              <p:pRg st="10" end="10"/>
                                            </p:txEl>
                                          </p:spTgt>
                                        </p:tgtEl>
                                        <p:attrNameLst>
                                          <p:attrName>style.visibility</p:attrName>
                                        </p:attrNameLst>
                                      </p:cBhvr>
                                      <p:to>
                                        <p:strVal val="visible"/>
                                      </p:to>
                                    </p:set>
                                    <p:animEffect transition="in" filter="wipe(left)">
                                      <p:cBhvr>
                                        <p:cTn id="44" dur="500"/>
                                        <p:tgtEl>
                                          <p:spTgt spid="1888260">
                                            <p:txEl>
                                              <p:pRg st="10" end="10"/>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88260">
                                            <p:txEl>
                                              <p:pRg st="11" end="11"/>
                                            </p:txEl>
                                          </p:spTgt>
                                        </p:tgtEl>
                                        <p:attrNameLst>
                                          <p:attrName>style.visibility</p:attrName>
                                        </p:attrNameLst>
                                      </p:cBhvr>
                                      <p:to>
                                        <p:strVal val="visible"/>
                                      </p:to>
                                    </p:set>
                                    <p:animEffect transition="in" filter="wipe(left)">
                                      <p:cBhvr>
                                        <p:cTn id="47" dur="500"/>
                                        <p:tgtEl>
                                          <p:spTgt spid="1888260">
                                            <p:txEl>
                                              <p:pRg st="11" end="11"/>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88260">
                                            <p:txEl>
                                              <p:pRg st="12" end="12"/>
                                            </p:txEl>
                                          </p:spTgt>
                                        </p:tgtEl>
                                        <p:attrNameLst>
                                          <p:attrName>style.visibility</p:attrName>
                                        </p:attrNameLst>
                                      </p:cBhvr>
                                      <p:to>
                                        <p:strVal val="visible"/>
                                      </p:to>
                                    </p:set>
                                    <p:animEffect transition="in" filter="wipe(left)">
                                      <p:cBhvr>
                                        <p:cTn id="50" dur="500"/>
                                        <p:tgtEl>
                                          <p:spTgt spid="1888260">
                                            <p:txEl>
                                              <p:pRg st="12" end="12"/>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888260">
                                            <p:txEl>
                                              <p:pRg st="13" end="13"/>
                                            </p:txEl>
                                          </p:spTgt>
                                        </p:tgtEl>
                                        <p:attrNameLst>
                                          <p:attrName>style.visibility</p:attrName>
                                        </p:attrNameLst>
                                      </p:cBhvr>
                                      <p:to>
                                        <p:strVal val="visible"/>
                                      </p:to>
                                    </p:set>
                                    <p:animEffect transition="in" filter="wipe(left)">
                                      <p:cBhvr>
                                        <p:cTn id="53" dur="500"/>
                                        <p:tgtEl>
                                          <p:spTgt spid="188826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8260" grpId="0" build="p" animBg="1"/>
      <p:bldP spid="188826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US" altLang="en-US" smtClean="0"/>
              <a:t>Geographic Locations [Z01]</a:t>
            </a:r>
          </a:p>
        </p:txBody>
      </p:sp>
      <p:sp>
        <p:nvSpPr>
          <p:cNvPr id="25603" name="Rectangle 3"/>
          <p:cNvSpPr>
            <a:spLocks noGrp="1" noChangeArrowheads="1"/>
          </p:cNvSpPr>
          <p:nvPr>
            <p:ph idx="1"/>
          </p:nvPr>
        </p:nvSpPr>
        <p:spPr/>
        <p:txBody>
          <a:bodyPr/>
          <a:lstStyle/>
          <a:p>
            <a:pPr eaLnBrk="1" hangingPunct="1">
              <a:lnSpc>
                <a:spcPct val="80000"/>
              </a:lnSpc>
            </a:pPr>
            <a:r>
              <a:rPr lang="en-US" altLang="en-US" sz="1800" dirty="0" smtClean="0"/>
              <a:t>Africa [Z01.058]  +		</a:t>
            </a:r>
          </a:p>
          <a:p>
            <a:pPr eaLnBrk="1" hangingPunct="1">
              <a:lnSpc>
                <a:spcPct val="80000"/>
              </a:lnSpc>
            </a:pPr>
            <a:r>
              <a:rPr lang="en-US" altLang="en-US" sz="1800" dirty="0" smtClean="0"/>
              <a:t>Americas [Z01.107]  +		</a:t>
            </a:r>
          </a:p>
          <a:p>
            <a:pPr eaLnBrk="1" hangingPunct="1">
              <a:lnSpc>
                <a:spcPct val="80000"/>
              </a:lnSpc>
            </a:pPr>
            <a:r>
              <a:rPr lang="en-US" altLang="en-US" sz="1800" dirty="0" smtClean="0"/>
              <a:t>Antarctic Regions [Z01.158]	</a:t>
            </a:r>
          </a:p>
          <a:p>
            <a:pPr eaLnBrk="1" hangingPunct="1">
              <a:lnSpc>
                <a:spcPct val="80000"/>
              </a:lnSpc>
            </a:pPr>
            <a:r>
              <a:rPr lang="en-US" altLang="en-US" sz="1800" dirty="0" smtClean="0"/>
              <a:t>Arctic Regions [Z01.208]		</a:t>
            </a:r>
          </a:p>
          <a:p>
            <a:pPr eaLnBrk="1" hangingPunct="1">
              <a:lnSpc>
                <a:spcPct val="80000"/>
              </a:lnSpc>
            </a:pPr>
            <a:r>
              <a:rPr lang="en-US" altLang="en-US" sz="1800" dirty="0" smtClean="0"/>
              <a:t>Asia [Z01.252]  +		</a:t>
            </a:r>
          </a:p>
          <a:p>
            <a:pPr eaLnBrk="1" hangingPunct="1">
              <a:lnSpc>
                <a:spcPct val="80000"/>
              </a:lnSpc>
            </a:pPr>
            <a:r>
              <a:rPr lang="en-US" altLang="en-US" sz="1800" dirty="0" smtClean="0"/>
              <a:t>Atlantic Islands [Z01.295]  +	</a:t>
            </a:r>
          </a:p>
          <a:p>
            <a:pPr eaLnBrk="1" hangingPunct="1">
              <a:lnSpc>
                <a:spcPct val="80000"/>
              </a:lnSpc>
            </a:pPr>
            <a:r>
              <a:rPr lang="en-US" altLang="en-US" sz="1800" dirty="0" smtClean="0"/>
              <a:t>Australia [Z01.338]  +		</a:t>
            </a:r>
          </a:p>
          <a:p>
            <a:pPr eaLnBrk="1" hangingPunct="1">
              <a:lnSpc>
                <a:spcPct val="80000"/>
              </a:lnSpc>
            </a:pPr>
            <a:r>
              <a:rPr lang="en-US" altLang="en-US" sz="1800" dirty="0" smtClean="0"/>
              <a:t>Cities [Z01.433]  +		</a:t>
            </a:r>
          </a:p>
          <a:p>
            <a:pPr eaLnBrk="1" hangingPunct="1">
              <a:lnSpc>
                <a:spcPct val="80000"/>
              </a:lnSpc>
            </a:pPr>
            <a:r>
              <a:rPr lang="en-US" altLang="en-US" sz="1800" dirty="0" smtClean="0"/>
              <a:t>Europe [Z01.542]  +		</a:t>
            </a:r>
          </a:p>
          <a:p>
            <a:pPr eaLnBrk="1" hangingPunct="1">
              <a:lnSpc>
                <a:spcPct val="80000"/>
              </a:lnSpc>
            </a:pPr>
            <a:r>
              <a:rPr lang="en-US" altLang="en-US" sz="1800" dirty="0" smtClean="0"/>
              <a:t>Historical Geographic Locations [Z01.586]  +</a:t>
            </a:r>
          </a:p>
          <a:p>
            <a:pPr eaLnBrk="1" hangingPunct="1">
              <a:lnSpc>
                <a:spcPct val="80000"/>
              </a:lnSpc>
            </a:pPr>
            <a:r>
              <a:rPr lang="en-US" altLang="en-US" sz="1800" dirty="0" smtClean="0"/>
              <a:t>Indian Ocean Islands [Z01.600]  +	</a:t>
            </a:r>
          </a:p>
          <a:p>
            <a:pPr eaLnBrk="1" hangingPunct="1">
              <a:lnSpc>
                <a:spcPct val="80000"/>
              </a:lnSpc>
            </a:pPr>
            <a:r>
              <a:rPr lang="en-US" altLang="en-US" sz="1800" dirty="0" smtClean="0"/>
              <a:t>Oceania [Z01.678]  +		</a:t>
            </a:r>
          </a:p>
          <a:p>
            <a:pPr eaLnBrk="1" hangingPunct="1">
              <a:lnSpc>
                <a:spcPct val="80000"/>
              </a:lnSpc>
            </a:pPr>
            <a:r>
              <a:rPr lang="en-US" altLang="en-US" sz="1800" dirty="0" smtClean="0"/>
              <a:t>Oceans and Seas [Z01.756]  +	</a:t>
            </a:r>
          </a:p>
          <a:p>
            <a:pPr eaLnBrk="1" hangingPunct="1">
              <a:lnSpc>
                <a:spcPct val="80000"/>
              </a:lnSpc>
            </a:pPr>
            <a:r>
              <a:rPr lang="en-US" altLang="en-US" sz="1800" dirty="0" smtClean="0"/>
              <a:t>Pacific Islands [Z01.782]  +</a:t>
            </a:r>
          </a:p>
        </p:txBody>
      </p:sp>
      <p:sp>
        <p:nvSpPr>
          <p:cNvPr id="1888260" name="Rectangle 4"/>
          <p:cNvSpPr>
            <a:spLocks noGrp="1" noChangeArrowheads="1"/>
          </p:cNvSpPr>
          <p:nvPr>
            <p:ph type="body" sz="half" idx="4294967295"/>
          </p:nvPr>
        </p:nvSpPr>
        <p:spPr>
          <a:xfrm>
            <a:off x="4953000" y="1981200"/>
            <a:ext cx="3886200" cy="4191000"/>
          </a:xfrm>
          <a:prstGeom prst="rect">
            <a:avLst/>
          </a:prstGeom>
          <a:solidFill>
            <a:srgbClr val="FF0000">
              <a:alpha val="50195"/>
            </a:srgbClr>
          </a:solidFill>
        </p:spPr>
        <p:txBody>
          <a:bodyPr/>
          <a:lstStyle/>
          <a:p>
            <a:pPr eaLnBrk="1" hangingPunct="1">
              <a:lnSpc>
                <a:spcPct val="80000"/>
              </a:lnSpc>
            </a:pPr>
            <a:r>
              <a:rPr lang="en-US" altLang="en-US" sz="1800" dirty="0" smtClean="0"/>
              <a:t>Ancient Lands [Z01.586.035]  +	</a:t>
            </a:r>
          </a:p>
          <a:p>
            <a:pPr eaLnBrk="1" hangingPunct="1">
              <a:lnSpc>
                <a:spcPct val="80000"/>
              </a:lnSpc>
            </a:pPr>
            <a:r>
              <a:rPr lang="en-US" altLang="en-US" sz="1800" dirty="0" smtClean="0"/>
              <a:t>Austria-Hungary [Z01.586.117]	</a:t>
            </a:r>
          </a:p>
          <a:p>
            <a:pPr eaLnBrk="1" hangingPunct="1">
              <a:lnSpc>
                <a:spcPct val="80000"/>
              </a:lnSpc>
            </a:pPr>
            <a:r>
              <a:rPr lang="en-US" altLang="en-US" sz="1800" dirty="0" smtClean="0">
                <a:solidFill>
                  <a:srgbClr val="FFFF00"/>
                </a:solidFill>
              </a:rPr>
              <a:t>Commonwealth of Independent States [Z01.586.200]  +</a:t>
            </a:r>
            <a:r>
              <a:rPr lang="en-US" altLang="en-US" sz="1800" dirty="0" smtClean="0"/>
              <a:t>		</a:t>
            </a:r>
          </a:p>
          <a:p>
            <a:pPr eaLnBrk="1" hangingPunct="1">
              <a:lnSpc>
                <a:spcPct val="80000"/>
              </a:lnSpc>
            </a:pPr>
            <a:r>
              <a:rPr lang="en-US" altLang="en-US" sz="1800" dirty="0" smtClean="0"/>
              <a:t>Czechoslovakia [Z01.586.250]  +	</a:t>
            </a:r>
          </a:p>
          <a:p>
            <a:pPr eaLnBrk="1" hangingPunct="1">
              <a:lnSpc>
                <a:spcPct val="80000"/>
              </a:lnSpc>
            </a:pPr>
            <a:r>
              <a:rPr lang="en-US" altLang="en-US" sz="1800" dirty="0" smtClean="0">
                <a:solidFill>
                  <a:srgbClr val="FFFF00"/>
                </a:solidFill>
              </a:rPr>
              <a:t>European Union [Z01.586.300]</a:t>
            </a:r>
            <a:r>
              <a:rPr lang="en-US" altLang="en-US" sz="1800" dirty="0" smtClean="0"/>
              <a:t>	</a:t>
            </a:r>
          </a:p>
          <a:p>
            <a:pPr eaLnBrk="1" hangingPunct="1">
              <a:lnSpc>
                <a:spcPct val="80000"/>
              </a:lnSpc>
            </a:pPr>
            <a:r>
              <a:rPr lang="en-US" altLang="en-US" sz="1800" dirty="0" smtClean="0">
                <a:solidFill>
                  <a:srgbClr val="FFFF00"/>
                </a:solidFill>
              </a:rPr>
              <a:t>Germany [Z01.586.315]  +</a:t>
            </a:r>
            <a:r>
              <a:rPr lang="en-US" altLang="en-US" sz="1800" dirty="0" smtClean="0"/>
              <a:t>	</a:t>
            </a:r>
          </a:p>
          <a:p>
            <a:pPr eaLnBrk="1" hangingPunct="1">
              <a:lnSpc>
                <a:spcPct val="80000"/>
              </a:lnSpc>
            </a:pPr>
            <a:r>
              <a:rPr lang="en-US" altLang="en-US" sz="1800" dirty="0" smtClean="0"/>
              <a:t>Korea [Z01.586.407]		</a:t>
            </a:r>
          </a:p>
          <a:p>
            <a:pPr eaLnBrk="1" hangingPunct="1">
              <a:lnSpc>
                <a:spcPct val="80000"/>
              </a:lnSpc>
            </a:pPr>
            <a:r>
              <a:rPr lang="en-US" altLang="en-US" sz="1800" dirty="0" smtClean="0"/>
              <a:t>Middle East [Z01.586.500]  +	</a:t>
            </a:r>
          </a:p>
          <a:p>
            <a:pPr eaLnBrk="1" hangingPunct="1">
              <a:lnSpc>
                <a:spcPct val="80000"/>
              </a:lnSpc>
            </a:pPr>
            <a:r>
              <a:rPr lang="en-US" altLang="en-US" sz="1800" dirty="0" smtClean="0"/>
              <a:t>New Guinea [Z01.586.650]	</a:t>
            </a:r>
          </a:p>
          <a:p>
            <a:pPr eaLnBrk="1" hangingPunct="1">
              <a:lnSpc>
                <a:spcPct val="80000"/>
              </a:lnSpc>
            </a:pPr>
            <a:r>
              <a:rPr lang="en-US" altLang="en-US" sz="1800" dirty="0" smtClean="0"/>
              <a:t>Ottoman Empire [Z01.586.687]	</a:t>
            </a:r>
          </a:p>
          <a:p>
            <a:pPr eaLnBrk="1" hangingPunct="1">
              <a:lnSpc>
                <a:spcPct val="80000"/>
              </a:lnSpc>
            </a:pPr>
            <a:r>
              <a:rPr lang="en-US" altLang="en-US" sz="1800" dirty="0" smtClean="0"/>
              <a:t>Prussia [Z01.586.725]		</a:t>
            </a:r>
          </a:p>
          <a:p>
            <a:pPr eaLnBrk="1" hangingPunct="1">
              <a:lnSpc>
                <a:spcPct val="80000"/>
              </a:lnSpc>
            </a:pPr>
            <a:r>
              <a:rPr lang="en-US" altLang="en-US" sz="1800" dirty="0" smtClean="0"/>
              <a:t>Russia (Pre-1917) [Z01.586.800]	</a:t>
            </a:r>
          </a:p>
          <a:p>
            <a:pPr eaLnBrk="1" hangingPunct="1">
              <a:lnSpc>
                <a:spcPct val="80000"/>
              </a:lnSpc>
            </a:pPr>
            <a:r>
              <a:rPr lang="en-US" altLang="en-US" sz="1800" dirty="0" smtClean="0"/>
              <a:t>USSR [Z01.586.950]  +		</a:t>
            </a:r>
          </a:p>
          <a:p>
            <a:pPr eaLnBrk="1" hangingPunct="1">
              <a:lnSpc>
                <a:spcPct val="80000"/>
              </a:lnSpc>
            </a:pPr>
            <a:r>
              <a:rPr lang="en-US" altLang="en-US" sz="1800" dirty="0" smtClean="0"/>
              <a:t>Yugoslavia [Z01.586.980]  +		</a:t>
            </a:r>
          </a:p>
          <a:p>
            <a:pPr eaLnBrk="1" hangingPunct="1">
              <a:lnSpc>
                <a:spcPct val="80000"/>
              </a:lnSpc>
            </a:pPr>
            <a:endParaRPr lang="en-US" altLang="en-US" sz="1800" dirty="0" smtClean="0"/>
          </a:p>
        </p:txBody>
      </p:sp>
      <p:sp>
        <p:nvSpPr>
          <p:cNvPr id="1888261" name="Rectangle 5"/>
          <p:cNvSpPr>
            <a:spLocks noChangeArrowheads="1"/>
          </p:cNvSpPr>
          <p:nvPr/>
        </p:nvSpPr>
        <p:spPr bwMode="auto">
          <a:xfrm>
            <a:off x="234950" y="4114800"/>
            <a:ext cx="4414838" cy="293688"/>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2" name="Slide Number Placeholder 1"/>
          <p:cNvSpPr>
            <a:spLocks noGrp="1"/>
          </p:cNvSpPr>
          <p:nvPr>
            <p:ph type="sldNum" sz="quarter" idx="10"/>
          </p:nvPr>
        </p:nvSpPr>
        <p:spPr/>
        <p:txBody>
          <a:bodyPr/>
          <a:lstStyle/>
          <a:p>
            <a:fld id="{7AF68BD5-0D60-488D-AB1C-00FB47F46A48}" type="slidenum">
              <a:rPr lang="en-US" smtClean="0"/>
              <a:pPr/>
              <a:t>53</a:t>
            </a:fld>
            <a:endParaRPr lang="en-US"/>
          </a:p>
        </p:txBody>
      </p:sp>
    </p:spTree>
    <p:extLst>
      <p:ext uri="{BB962C8B-B14F-4D97-AF65-F5344CB8AC3E}">
        <p14:creationId xmlns:p14="http://schemas.microsoft.com/office/powerpoint/2010/main" val="1315204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altLang="en-US" smtClean="0"/>
              <a:t>Principle</a:t>
            </a:r>
          </a:p>
        </p:txBody>
      </p:sp>
      <p:sp>
        <p:nvSpPr>
          <p:cNvPr id="29699" name="Rectangle 3"/>
          <p:cNvSpPr>
            <a:spLocks noGrp="1" noChangeArrowheads="1"/>
          </p:cNvSpPr>
          <p:nvPr>
            <p:ph idx="1"/>
          </p:nvPr>
        </p:nvSpPr>
        <p:spPr/>
        <p:txBody>
          <a:bodyPr/>
          <a:lstStyle/>
          <a:p>
            <a:pPr eaLnBrk="1" hangingPunct="1"/>
            <a:r>
              <a:rPr lang="en-US" altLang="en-US" smtClean="0"/>
              <a:t>A hierarchical structure should not represent distinct hierarchical relations unless they are formally characterized</a:t>
            </a:r>
          </a:p>
        </p:txBody>
      </p:sp>
      <p:sp>
        <p:nvSpPr>
          <p:cNvPr id="2" name="Slide Number Placeholder 1"/>
          <p:cNvSpPr>
            <a:spLocks noGrp="1"/>
          </p:cNvSpPr>
          <p:nvPr>
            <p:ph type="sldNum" sz="quarter" idx="10"/>
          </p:nvPr>
        </p:nvSpPr>
        <p:spPr/>
        <p:txBody>
          <a:bodyPr/>
          <a:lstStyle/>
          <a:p>
            <a:fld id="{7AF68BD5-0D60-488D-AB1C-00FB47F46A48}" type="slidenum">
              <a:rPr lang="en-US" smtClean="0"/>
              <a:pPr/>
              <a:t>54</a:t>
            </a:fld>
            <a:endParaRPr lang="en-US"/>
          </a:p>
        </p:txBody>
      </p:sp>
    </p:spTree>
    <p:extLst>
      <p:ext uri="{BB962C8B-B14F-4D97-AF65-F5344CB8AC3E}">
        <p14:creationId xmlns:p14="http://schemas.microsoft.com/office/powerpoint/2010/main" val="1434137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altLang="en-US" smtClean="0"/>
              <a:t>Diabetes Mellitus in MeSH 2008</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2174875"/>
            <a:ext cx="4572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2160588"/>
            <a:ext cx="38957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5"/>
          <p:cNvGrpSpPr>
            <a:grpSpLocks/>
          </p:cNvGrpSpPr>
          <p:nvPr/>
        </p:nvGrpSpPr>
        <p:grpSpPr bwMode="auto">
          <a:xfrm>
            <a:off x="2371725" y="3268663"/>
            <a:ext cx="6408738" cy="2173287"/>
            <a:chOff x="1494" y="2059"/>
            <a:chExt cx="4037" cy="1369"/>
          </a:xfrm>
        </p:grpSpPr>
        <p:sp>
          <p:nvSpPr>
            <p:cNvPr id="31759" name="Rectangle 6"/>
            <p:cNvSpPr>
              <a:spLocks noChangeArrowheads="1"/>
            </p:cNvSpPr>
            <p:nvPr/>
          </p:nvSpPr>
          <p:spPr bwMode="auto">
            <a:xfrm>
              <a:off x="1494" y="2869"/>
              <a:ext cx="1448" cy="131"/>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31760" name="Group 7"/>
            <p:cNvGrpSpPr>
              <a:grpSpLocks/>
            </p:cNvGrpSpPr>
            <p:nvPr/>
          </p:nvGrpSpPr>
          <p:grpSpPr bwMode="auto">
            <a:xfrm>
              <a:off x="1500" y="2059"/>
              <a:ext cx="4031" cy="1369"/>
              <a:chOff x="1500" y="2059"/>
              <a:chExt cx="4031" cy="1369"/>
            </a:xfrm>
          </p:grpSpPr>
          <p:sp>
            <p:nvSpPr>
              <p:cNvPr id="31761" name="Rectangle 8"/>
              <p:cNvSpPr>
                <a:spLocks noChangeArrowheads="1"/>
              </p:cNvSpPr>
              <p:nvPr/>
            </p:nvSpPr>
            <p:spPr bwMode="auto">
              <a:xfrm>
                <a:off x="1500" y="2059"/>
                <a:ext cx="1448" cy="690"/>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2" name="Rectangle 9"/>
              <p:cNvSpPr>
                <a:spLocks noChangeArrowheads="1"/>
              </p:cNvSpPr>
              <p:nvPr/>
            </p:nvSpPr>
            <p:spPr bwMode="auto">
              <a:xfrm>
                <a:off x="4083" y="2629"/>
                <a:ext cx="1448" cy="799"/>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3" name="Line 10"/>
              <p:cNvSpPr>
                <a:spLocks noChangeShapeType="1"/>
              </p:cNvSpPr>
              <p:nvPr/>
            </p:nvSpPr>
            <p:spPr bwMode="auto">
              <a:xfrm>
                <a:off x="2926" y="2441"/>
                <a:ext cx="1180" cy="376"/>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4" name="Line 11"/>
              <p:cNvSpPr>
                <a:spLocks noChangeShapeType="1"/>
              </p:cNvSpPr>
              <p:nvPr/>
            </p:nvSpPr>
            <p:spPr bwMode="auto">
              <a:xfrm>
                <a:off x="2840" y="2937"/>
                <a:ext cx="1284" cy="40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 name="Group 12"/>
          <p:cNvGrpSpPr>
            <a:grpSpLocks/>
          </p:cNvGrpSpPr>
          <p:nvPr/>
        </p:nvGrpSpPr>
        <p:grpSpPr bwMode="auto">
          <a:xfrm>
            <a:off x="3951288" y="2882900"/>
            <a:ext cx="4838700" cy="1282700"/>
            <a:chOff x="2489" y="1816"/>
            <a:chExt cx="3048" cy="808"/>
          </a:xfrm>
        </p:grpSpPr>
        <p:sp>
          <p:nvSpPr>
            <p:cNvPr id="31756" name="Rectangle 13"/>
            <p:cNvSpPr>
              <a:spLocks noChangeArrowheads="1"/>
            </p:cNvSpPr>
            <p:nvPr/>
          </p:nvSpPr>
          <p:spPr bwMode="auto">
            <a:xfrm>
              <a:off x="4089" y="1831"/>
              <a:ext cx="1448" cy="793"/>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7" name="Line 14"/>
            <p:cNvSpPr>
              <a:spLocks noChangeShapeType="1"/>
            </p:cNvSpPr>
            <p:nvPr/>
          </p:nvSpPr>
          <p:spPr bwMode="auto">
            <a:xfrm>
              <a:off x="2726" y="1949"/>
              <a:ext cx="1409" cy="12"/>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8" name="Text Box 15"/>
            <p:cNvSpPr txBox="1">
              <a:spLocks noChangeArrowheads="1"/>
            </p:cNvSpPr>
            <p:nvPr/>
          </p:nvSpPr>
          <p:spPr bwMode="auto">
            <a:xfrm>
              <a:off x="2489" y="18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rPr>
                <a:t>?</a:t>
              </a:r>
            </a:p>
          </p:txBody>
        </p:sp>
      </p:grpSp>
      <p:sp>
        <p:nvSpPr>
          <p:cNvPr id="1787920" name="Text Box 16"/>
          <p:cNvSpPr txBox="1">
            <a:spLocks noChangeArrowheads="1"/>
          </p:cNvSpPr>
          <p:nvPr/>
        </p:nvSpPr>
        <p:spPr bwMode="auto">
          <a:xfrm>
            <a:off x="1589088" y="5792788"/>
            <a:ext cx="6118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Different set of more specific terms when different path from the top is taken.</a:t>
            </a:r>
          </a:p>
        </p:txBody>
      </p:sp>
      <p:grpSp>
        <p:nvGrpSpPr>
          <p:cNvPr id="5" name="Group 17"/>
          <p:cNvGrpSpPr>
            <a:grpSpLocks/>
          </p:cNvGrpSpPr>
          <p:nvPr/>
        </p:nvGrpSpPr>
        <p:grpSpPr bwMode="auto">
          <a:xfrm>
            <a:off x="2363788" y="3452813"/>
            <a:ext cx="6407150" cy="1100137"/>
            <a:chOff x="1489" y="2175"/>
            <a:chExt cx="4036" cy="693"/>
          </a:xfrm>
        </p:grpSpPr>
        <p:sp>
          <p:nvSpPr>
            <p:cNvPr id="31753" name="Rectangle 18"/>
            <p:cNvSpPr>
              <a:spLocks noChangeArrowheads="1"/>
            </p:cNvSpPr>
            <p:nvPr/>
          </p:nvSpPr>
          <p:spPr bwMode="auto">
            <a:xfrm>
              <a:off x="1489" y="2748"/>
              <a:ext cx="1473"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4" name="Line 19"/>
            <p:cNvSpPr>
              <a:spLocks noChangeShapeType="1"/>
            </p:cNvSpPr>
            <p:nvPr/>
          </p:nvSpPr>
          <p:spPr bwMode="auto">
            <a:xfrm flipV="1">
              <a:off x="2852" y="2208"/>
              <a:ext cx="1468" cy="592"/>
            </a:xfrm>
            <a:prstGeom prst="line">
              <a:avLst/>
            </a:prstGeom>
            <a:noFill/>
            <a:ln w="5715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5" name="Rectangle 20"/>
            <p:cNvSpPr>
              <a:spLocks noChangeArrowheads="1"/>
            </p:cNvSpPr>
            <p:nvPr/>
          </p:nvSpPr>
          <p:spPr bwMode="auto">
            <a:xfrm>
              <a:off x="4085" y="2175"/>
              <a:ext cx="1440"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3" name="Slide Number Placeholder 2"/>
          <p:cNvSpPr>
            <a:spLocks noGrp="1"/>
          </p:cNvSpPr>
          <p:nvPr>
            <p:ph type="sldNum" sz="quarter" idx="10"/>
          </p:nvPr>
        </p:nvSpPr>
        <p:spPr/>
        <p:txBody>
          <a:bodyPr/>
          <a:lstStyle/>
          <a:p>
            <a:fld id="{7AF68BD5-0D60-488D-AB1C-00FB47F46A48}" type="slidenum">
              <a:rPr lang="en-US" smtClean="0"/>
              <a:pPr/>
              <a:t>55</a:t>
            </a:fld>
            <a:endParaRPr lang="en-US"/>
          </a:p>
        </p:txBody>
      </p:sp>
    </p:spTree>
    <p:extLst>
      <p:ext uri="{BB962C8B-B14F-4D97-AF65-F5344CB8AC3E}">
        <p14:creationId xmlns:p14="http://schemas.microsoft.com/office/powerpoint/2010/main" val="1909149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79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350838" y="495300"/>
            <a:ext cx="8626475" cy="565150"/>
          </a:xfrm>
        </p:spPr>
        <p:txBody>
          <a:bodyPr/>
          <a:lstStyle/>
          <a:p>
            <a:pPr eaLnBrk="1" hangingPunct="1"/>
            <a:r>
              <a:rPr lang="en-US" altLang="en-US" sz="2800" smtClean="0"/>
              <a:t>MeSH: some paths from top to Wolfram Syndrome</a:t>
            </a:r>
          </a:p>
        </p:txBody>
      </p:sp>
      <p:grpSp>
        <p:nvGrpSpPr>
          <p:cNvPr id="2" name="Group 58"/>
          <p:cNvGrpSpPr>
            <a:grpSpLocks/>
          </p:cNvGrpSpPr>
          <p:nvPr/>
        </p:nvGrpSpPr>
        <p:grpSpPr bwMode="auto">
          <a:xfrm>
            <a:off x="2514600" y="1254125"/>
            <a:ext cx="2035175" cy="5492750"/>
            <a:chOff x="1584" y="790"/>
            <a:chExt cx="1282" cy="3460"/>
          </a:xfrm>
        </p:grpSpPr>
        <p:sp>
          <p:nvSpPr>
            <p:cNvPr id="33828" name="Rectangle 9"/>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Wolfram Syndrome</a:t>
              </a:r>
            </a:p>
          </p:txBody>
        </p:sp>
        <p:sp>
          <p:nvSpPr>
            <p:cNvPr id="33829" name="Rectangle 10"/>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All MeSH Categories</a:t>
              </a:r>
            </a:p>
          </p:txBody>
        </p:sp>
        <p:sp>
          <p:nvSpPr>
            <p:cNvPr id="33830" name="Rectangle 11"/>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Diseases Category</a:t>
              </a:r>
            </a:p>
          </p:txBody>
        </p:sp>
        <p:sp>
          <p:nvSpPr>
            <p:cNvPr id="33831" name="Rectangle 12"/>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Nervous System Diseases</a:t>
              </a:r>
            </a:p>
          </p:txBody>
        </p:sp>
        <p:sp>
          <p:nvSpPr>
            <p:cNvPr id="33832" name="Rectangle 13"/>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Cranial Nerve </a:t>
              </a:r>
            </a:p>
            <a:p>
              <a:pPr algn="ctr" eaLnBrk="1" hangingPunct="1">
                <a:spcBef>
                  <a:spcPct val="0"/>
                </a:spcBef>
                <a:buFontTx/>
                <a:buNone/>
              </a:pPr>
              <a:r>
                <a:rPr lang="en-US" altLang="en-US" sz="1400" b="0">
                  <a:solidFill>
                    <a:schemeClr val="bg1"/>
                  </a:solidFill>
                </a:rPr>
                <a:t>Diseases</a:t>
              </a:r>
            </a:p>
          </p:txBody>
        </p:sp>
        <p:sp>
          <p:nvSpPr>
            <p:cNvPr id="33833" name="Rectangle 14"/>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Nerve </a:t>
              </a:r>
            </a:p>
            <a:p>
              <a:pPr algn="ctr" eaLnBrk="1" hangingPunct="1">
                <a:spcBef>
                  <a:spcPct val="0"/>
                </a:spcBef>
                <a:buFontTx/>
                <a:buNone/>
              </a:pPr>
              <a:r>
                <a:rPr lang="en-US" altLang="en-US" sz="1400" b="0">
                  <a:solidFill>
                    <a:schemeClr val="bg1"/>
                  </a:solidFill>
                </a:rPr>
                <a:t>Diseases</a:t>
              </a:r>
            </a:p>
          </p:txBody>
        </p:sp>
        <p:sp>
          <p:nvSpPr>
            <p:cNvPr id="33834" name="Rectangle 15"/>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Atrophy</a:t>
              </a:r>
            </a:p>
          </p:txBody>
        </p:sp>
        <p:sp>
          <p:nvSpPr>
            <p:cNvPr id="33835" name="Rectangle 16"/>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Atrophies,</a:t>
              </a:r>
            </a:p>
            <a:p>
              <a:pPr algn="ctr" eaLnBrk="1" hangingPunct="1">
                <a:spcBef>
                  <a:spcPct val="0"/>
                </a:spcBef>
                <a:buFontTx/>
                <a:buNone/>
              </a:pPr>
              <a:r>
                <a:rPr lang="en-US" altLang="en-US" sz="1400" b="0">
                  <a:solidFill>
                    <a:schemeClr val="bg1"/>
                  </a:solidFill>
                </a:rPr>
                <a:t>Hereditary</a:t>
              </a:r>
            </a:p>
          </p:txBody>
        </p:sp>
        <p:cxnSp>
          <p:nvCxnSpPr>
            <p:cNvPr id="33836" name="AutoShape 17"/>
            <p:cNvCxnSpPr>
              <a:cxnSpLocks noChangeShapeType="1"/>
              <a:stCxn id="33829" idx="2"/>
              <a:endCxn id="33830"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7" name="AutoShape 18"/>
            <p:cNvCxnSpPr>
              <a:cxnSpLocks noChangeShapeType="1"/>
              <a:stCxn id="33830" idx="2"/>
              <a:endCxn id="33831"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8" name="AutoShape 19"/>
            <p:cNvCxnSpPr>
              <a:cxnSpLocks noChangeShapeType="1"/>
              <a:stCxn id="33831" idx="2"/>
              <a:endCxn id="33832"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9" name="AutoShape 20"/>
            <p:cNvCxnSpPr>
              <a:cxnSpLocks noChangeShapeType="1"/>
              <a:stCxn id="33832" idx="2"/>
              <a:endCxn id="33833"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0" name="AutoShape 21"/>
            <p:cNvCxnSpPr>
              <a:cxnSpLocks noChangeShapeType="1"/>
              <a:stCxn id="33833" idx="2"/>
              <a:endCxn id="33834"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1" name="AutoShape 22"/>
            <p:cNvCxnSpPr>
              <a:cxnSpLocks noChangeShapeType="1"/>
              <a:stCxn id="33834" idx="2"/>
              <a:endCxn id="33835"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2" name="AutoShape 23"/>
            <p:cNvCxnSpPr>
              <a:cxnSpLocks noChangeShapeType="1"/>
              <a:stCxn id="33835" idx="2"/>
              <a:endCxn id="33828"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3" name="Group 61"/>
          <p:cNvGrpSpPr>
            <a:grpSpLocks/>
          </p:cNvGrpSpPr>
          <p:nvPr/>
        </p:nvGrpSpPr>
        <p:grpSpPr bwMode="auto">
          <a:xfrm>
            <a:off x="3532188" y="2803525"/>
            <a:ext cx="2730500" cy="2584450"/>
            <a:chOff x="2225" y="1766"/>
            <a:chExt cx="1720" cy="1628"/>
          </a:xfrm>
        </p:grpSpPr>
        <p:sp>
          <p:nvSpPr>
            <p:cNvPr id="33823" name="Rectangle 25"/>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Neurodegenerative</a:t>
              </a:r>
            </a:p>
            <a:p>
              <a:pPr algn="ctr" eaLnBrk="1" hangingPunct="1">
                <a:spcBef>
                  <a:spcPct val="0"/>
                </a:spcBef>
                <a:buFontTx/>
                <a:buNone/>
              </a:pPr>
              <a:r>
                <a:rPr lang="en-US" altLang="en-US" sz="1400" b="0">
                  <a:solidFill>
                    <a:schemeClr val="bg1"/>
                  </a:solidFill>
                </a:rPr>
                <a:t>Diseases</a:t>
              </a:r>
            </a:p>
          </p:txBody>
        </p:sp>
        <p:sp>
          <p:nvSpPr>
            <p:cNvPr id="33824" name="Rectangle 26"/>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Heredodegenerative</a:t>
              </a:r>
            </a:p>
            <a:p>
              <a:pPr algn="ctr" eaLnBrk="1" hangingPunct="1">
                <a:spcBef>
                  <a:spcPct val="0"/>
                </a:spcBef>
                <a:buFontTx/>
                <a:buNone/>
              </a:pPr>
              <a:r>
                <a:rPr lang="en-US" altLang="en-US" sz="1400" b="0">
                  <a:solidFill>
                    <a:schemeClr val="bg1"/>
                  </a:solidFill>
                </a:rPr>
                <a:t>Disorders,</a:t>
              </a:r>
            </a:p>
            <a:p>
              <a:pPr algn="ctr" eaLnBrk="1" hangingPunct="1">
                <a:spcBef>
                  <a:spcPct val="0"/>
                </a:spcBef>
                <a:buFontTx/>
                <a:buNone/>
              </a:pPr>
              <a:r>
                <a:rPr lang="en-US" altLang="en-US" sz="1400" b="0">
                  <a:solidFill>
                    <a:schemeClr val="bg1"/>
                  </a:solidFill>
                </a:rPr>
                <a:t>Nervous System</a:t>
              </a:r>
            </a:p>
          </p:txBody>
        </p:sp>
        <p:cxnSp>
          <p:nvCxnSpPr>
            <p:cNvPr id="33825" name="AutoShape 27"/>
            <p:cNvCxnSpPr>
              <a:cxnSpLocks noChangeShapeType="1"/>
              <a:stCxn id="33823" idx="2"/>
              <a:endCxn id="33824"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6" name="AutoShape 28"/>
            <p:cNvCxnSpPr>
              <a:cxnSpLocks noChangeShapeType="1"/>
              <a:stCxn id="33831" idx="2"/>
              <a:endCxn id="33823"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7" name="AutoShape 29"/>
            <p:cNvCxnSpPr>
              <a:cxnSpLocks noChangeShapeType="1"/>
              <a:stCxn id="33824" idx="2"/>
              <a:endCxn id="33835" idx="0"/>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4"/>
          <p:cNvGrpSpPr>
            <a:grpSpLocks/>
          </p:cNvGrpSpPr>
          <p:nvPr/>
        </p:nvGrpSpPr>
        <p:grpSpPr bwMode="auto">
          <a:xfrm>
            <a:off x="242888" y="2185988"/>
            <a:ext cx="3290887" cy="3201987"/>
            <a:chOff x="153" y="1377"/>
            <a:chExt cx="2073" cy="2017"/>
          </a:xfrm>
        </p:grpSpPr>
        <p:cxnSp>
          <p:nvCxnSpPr>
            <p:cNvPr id="33814" name="AutoShape 33"/>
            <p:cNvCxnSpPr>
              <a:cxnSpLocks noChangeShapeType="1"/>
              <a:stCxn id="33830" idx="2"/>
              <a:endCxn id="33816"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33815" name="Group 60"/>
            <p:cNvGrpSpPr>
              <a:grpSpLocks/>
            </p:cNvGrpSpPr>
            <p:nvPr/>
          </p:nvGrpSpPr>
          <p:grpSpPr bwMode="auto">
            <a:xfrm>
              <a:off x="153" y="1782"/>
              <a:ext cx="2072" cy="1612"/>
              <a:chOff x="153" y="1782"/>
              <a:chExt cx="2072" cy="1612"/>
            </a:xfrm>
          </p:grpSpPr>
          <p:sp>
            <p:nvSpPr>
              <p:cNvPr id="33816" name="Rectangle 31"/>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a:t>
                </a:r>
              </a:p>
            </p:txBody>
          </p:sp>
          <p:sp>
            <p:nvSpPr>
              <p:cNvPr id="33817" name="Rectangle 32"/>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 </a:t>
                </a:r>
              </a:p>
              <a:p>
                <a:pPr algn="ctr" eaLnBrk="1" hangingPunct="1">
                  <a:spcBef>
                    <a:spcPct val="0"/>
                  </a:spcBef>
                  <a:buFontTx/>
                  <a:buNone/>
                </a:pPr>
                <a:r>
                  <a:rPr lang="en-GB" altLang="en-US" sz="1400" b="0">
                    <a:solidFill>
                      <a:schemeClr val="bg1"/>
                    </a:solidFill>
                  </a:rPr>
                  <a:t>Hereditary</a:t>
                </a:r>
                <a:endParaRPr lang="en-US" altLang="en-US" sz="1400" b="0">
                  <a:solidFill>
                    <a:schemeClr val="bg1"/>
                  </a:solidFill>
                </a:endParaRPr>
              </a:p>
            </p:txBody>
          </p:sp>
          <p:cxnSp>
            <p:nvCxnSpPr>
              <p:cNvPr id="33818" name="AutoShape 34"/>
              <p:cNvCxnSpPr>
                <a:cxnSpLocks noChangeShapeType="1"/>
                <a:stCxn id="33816" idx="2"/>
                <a:endCxn id="33817"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9" name="AutoShape 35"/>
              <p:cNvCxnSpPr>
                <a:cxnSpLocks noChangeShapeType="1"/>
                <a:stCxn id="33817" idx="2"/>
                <a:endCxn id="33835" idx="0"/>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3820" name="Rectangle 37"/>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Optic Nerve </a:t>
                </a:r>
              </a:p>
              <a:p>
                <a:pPr algn="ctr" eaLnBrk="1" hangingPunct="1">
                  <a:spcBef>
                    <a:spcPct val="0"/>
                  </a:spcBef>
                  <a:buFontTx/>
                  <a:buNone/>
                </a:pPr>
                <a:r>
                  <a:rPr lang="en-GB" altLang="en-US" sz="1400" b="0">
                    <a:solidFill>
                      <a:schemeClr val="bg1"/>
                    </a:solidFill>
                  </a:rPr>
                  <a:t>Diseases</a:t>
                </a:r>
              </a:p>
            </p:txBody>
          </p:sp>
          <p:cxnSp>
            <p:nvCxnSpPr>
              <p:cNvPr id="33821" name="AutoShape 40"/>
              <p:cNvCxnSpPr>
                <a:cxnSpLocks noChangeShapeType="1"/>
                <a:stCxn id="33820" idx="2"/>
                <a:endCxn id="33834" idx="0"/>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2" name="AutoShape 41"/>
              <p:cNvCxnSpPr>
                <a:cxnSpLocks noChangeShapeType="1"/>
                <a:stCxn id="33816" idx="2"/>
                <a:endCxn id="33820"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62"/>
          <p:cNvGrpSpPr>
            <a:grpSpLocks/>
          </p:cNvGrpSpPr>
          <p:nvPr/>
        </p:nvGrpSpPr>
        <p:grpSpPr bwMode="auto">
          <a:xfrm>
            <a:off x="3532188" y="2185988"/>
            <a:ext cx="5091112" cy="4033837"/>
            <a:chOff x="2225" y="1377"/>
            <a:chExt cx="3207" cy="2541"/>
          </a:xfrm>
        </p:grpSpPr>
        <p:sp>
          <p:nvSpPr>
            <p:cNvPr id="33805" name="Rectangle 43"/>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Male Urogenital</a:t>
              </a:r>
            </a:p>
            <a:p>
              <a:pPr algn="ctr" eaLnBrk="1" hangingPunct="1">
                <a:spcBef>
                  <a:spcPct val="0"/>
                </a:spcBef>
                <a:buFontTx/>
                <a:buNone/>
              </a:pPr>
              <a:r>
                <a:rPr lang="en-GB" altLang="en-US" sz="1400" b="0">
                  <a:solidFill>
                    <a:schemeClr val="bg1"/>
                  </a:solidFill>
                </a:rPr>
                <a:t>Diseases</a:t>
              </a:r>
            </a:p>
          </p:txBody>
        </p:sp>
        <p:sp>
          <p:nvSpPr>
            <p:cNvPr id="33806" name="Rectangle 44"/>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Urologic Diseases</a:t>
              </a:r>
              <a:endParaRPr lang="en-US" altLang="en-US" sz="1400" b="0">
                <a:solidFill>
                  <a:schemeClr val="bg1"/>
                </a:solidFill>
              </a:endParaRPr>
            </a:p>
          </p:txBody>
        </p:sp>
        <p:sp>
          <p:nvSpPr>
            <p:cNvPr id="33807" name="Rectangle 45"/>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Kidney Diseases</a:t>
              </a:r>
            </a:p>
          </p:txBody>
        </p:sp>
        <p:sp>
          <p:nvSpPr>
            <p:cNvPr id="33808" name="Rectangle 46"/>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Diabetes Insipidus</a:t>
              </a:r>
              <a:endParaRPr lang="en-US" altLang="en-US" sz="1400" b="0">
                <a:solidFill>
                  <a:schemeClr val="bg1"/>
                </a:solidFill>
              </a:endParaRPr>
            </a:p>
          </p:txBody>
        </p:sp>
        <p:cxnSp>
          <p:nvCxnSpPr>
            <p:cNvPr id="33809" name="AutoShape 47"/>
            <p:cNvCxnSpPr>
              <a:cxnSpLocks noChangeShapeType="1"/>
              <a:stCxn id="33805" idx="2"/>
              <a:endCxn id="33806"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0" name="AutoShape 48"/>
            <p:cNvCxnSpPr>
              <a:cxnSpLocks noChangeShapeType="1"/>
              <a:stCxn id="33806" idx="2"/>
              <a:endCxn id="33807"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1" name="AutoShape 49"/>
            <p:cNvCxnSpPr>
              <a:cxnSpLocks noChangeShapeType="1"/>
              <a:stCxn id="33807" idx="2"/>
              <a:endCxn id="33808"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2" name="AutoShape 50"/>
            <p:cNvCxnSpPr>
              <a:cxnSpLocks noChangeShapeType="1"/>
              <a:stCxn id="33830" idx="2"/>
              <a:endCxn id="33805"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3" name="AutoShape 51"/>
            <p:cNvCxnSpPr>
              <a:cxnSpLocks noChangeShapeType="1"/>
              <a:stCxn id="33808" idx="2"/>
              <a:endCxn id="33828" idx="0"/>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63"/>
          <p:cNvGrpSpPr>
            <a:grpSpLocks/>
          </p:cNvGrpSpPr>
          <p:nvPr/>
        </p:nvGrpSpPr>
        <p:grpSpPr bwMode="auto">
          <a:xfrm>
            <a:off x="3533775" y="2185988"/>
            <a:ext cx="5505450" cy="2178050"/>
            <a:chOff x="2226" y="1377"/>
            <a:chExt cx="3468" cy="1372"/>
          </a:xfrm>
        </p:grpSpPr>
        <p:sp>
          <p:nvSpPr>
            <p:cNvPr id="33800" name="Rectangle 53"/>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p>
            <a:p>
              <a:pPr algn="ctr" eaLnBrk="1" hangingPunct="1">
                <a:spcBef>
                  <a:spcPct val="0"/>
                </a:spcBef>
                <a:buFontTx/>
                <a:buNone/>
              </a:pPr>
              <a:r>
                <a:rPr lang="en-GB" altLang="en-US" sz="1400" b="0">
                  <a:solidFill>
                    <a:schemeClr val="bg1"/>
                  </a:solidFill>
                </a:rPr>
                <a:t>and Pregnancy Complications</a:t>
              </a:r>
            </a:p>
          </p:txBody>
        </p:sp>
        <p:sp>
          <p:nvSpPr>
            <p:cNvPr id="33801" name="Rectangle 54"/>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endParaRPr lang="en-US" altLang="en-US" sz="1400" b="0">
                <a:solidFill>
                  <a:schemeClr val="bg1"/>
                </a:solidFill>
              </a:endParaRPr>
            </a:p>
          </p:txBody>
        </p:sp>
        <p:cxnSp>
          <p:nvCxnSpPr>
            <p:cNvPr id="33802" name="AutoShape 55"/>
            <p:cNvCxnSpPr>
              <a:cxnSpLocks noChangeShapeType="1"/>
              <a:stCxn id="33800" idx="2"/>
              <a:endCxn id="33801"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3" name="AutoShape 56"/>
            <p:cNvCxnSpPr>
              <a:cxnSpLocks noChangeShapeType="1"/>
              <a:stCxn id="33830" idx="2"/>
              <a:endCxn id="33800"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4" name="AutoShape 57"/>
            <p:cNvCxnSpPr>
              <a:cxnSpLocks noChangeShapeType="1"/>
              <a:stCxn id="33801" idx="2"/>
              <a:endCxn id="33806" idx="0"/>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5" name="Slide Number Placeholder 4"/>
          <p:cNvSpPr>
            <a:spLocks noGrp="1"/>
          </p:cNvSpPr>
          <p:nvPr>
            <p:ph type="sldNum" sz="quarter" idx="10"/>
          </p:nvPr>
        </p:nvSpPr>
        <p:spPr/>
        <p:txBody>
          <a:bodyPr/>
          <a:lstStyle/>
          <a:p>
            <a:fld id="{7AF68BD5-0D60-488D-AB1C-00FB47F46A48}" type="slidenum">
              <a:rPr lang="en-US" smtClean="0"/>
              <a:pPr/>
              <a:t>56</a:t>
            </a:fld>
            <a:endParaRPr lang="en-US"/>
          </a:p>
        </p:txBody>
      </p:sp>
    </p:spTree>
    <p:extLst>
      <p:ext uri="{BB962C8B-B14F-4D97-AF65-F5344CB8AC3E}">
        <p14:creationId xmlns:p14="http://schemas.microsoft.com/office/powerpoint/2010/main" val="3480158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258763" y="425450"/>
            <a:ext cx="8753475" cy="565150"/>
          </a:xfrm>
        </p:spPr>
        <p:txBody>
          <a:bodyPr/>
          <a:lstStyle/>
          <a:p>
            <a:pPr eaLnBrk="1" hangingPunct="1"/>
            <a:r>
              <a:rPr lang="en-US" altLang="en-US" sz="2800" smtClean="0"/>
              <a:t>What would it mean if used in the context of a patient ?</a:t>
            </a:r>
          </a:p>
        </p:txBody>
      </p:sp>
      <p:grpSp>
        <p:nvGrpSpPr>
          <p:cNvPr id="35843" name="Group 3"/>
          <p:cNvGrpSpPr>
            <a:grpSpLocks/>
          </p:cNvGrpSpPr>
          <p:nvPr/>
        </p:nvGrpSpPr>
        <p:grpSpPr bwMode="auto">
          <a:xfrm>
            <a:off x="2514600" y="1254125"/>
            <a:ext cx="2035175" cy="5492750"/>
            <a:chOff x="1584" y="790"/>
            <a:chExt cx="1282" cy="3460"/>
          </a:xfrm>
        </p:grpSpPr>
        <p:sp>
          <p:nvSpPr>
            <p:cNvPr id="35891" name="Rectangle 4"/>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Wolfram Syndrome</a:t>
              </a:r>
            </a:p>
          </p:txBody>
        </p:sp>
        <p:sp>
          <p:nvSpPr>
            <p:cNvPr id="35892" name="Rectangle 5"/>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All MeSH Categories</a:t>
              </a:r>
            </a:p>
          </p:txBody>
        </p:sp>
        <p:sp>
          <p:nvSpPr>
            <p:cNvPr id="35893" name="Rectangle 6"/>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Diseases Category</a:t>
              </a:r>
            </a:p>
          </p:txBody>
        </p:sp>
        <p:sp>
          <p:nvSpPr>
            <p:cNvPr id="35894" name="Rectangle 7"/>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Nervous System Diseases</a:t>
              </a:r>
            </a:p>
          </p:txBody>
        </p:sp>
        <p:sp>
          <p:nvSpPr>
            <p:cNvPr id="35895" name="Rectangle 8"/>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Cranial Nerve </a:t>
              </a:r>
            </a:p>
            <a:p>
              <a:pPr algn="ctr" eaLnBrk="1" hangingPunct="1">
                <a:spcBef>
                  <a:spcPct val="0"/>
                </a:spcBef>
                <a:buFontTx/>
                <a:buNone/>
              </a:pPr>
              <a:r>
                <a:rPr lang="en-US" altLang="en-US" sz="1400" b="0">
                  <a:solidFill>
                    <a:schemeClr val="bg1"/>
                  </a:solidFill>
                </a:rPr>
                <a:t>Diseases</a:t>
              </a:r>
            </a:p>
          </p:txBody>
        </p:sp>
        <p:sp>
          <p:nvSpPr>
            <p:cNvPr id="35896" name="Rectangle 9"/>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Nerve </a:t>
              </a:r>
            </a:p>
            <a:p>
              <a:pPr algn="ctr" eaLnBrk="1" hangingPunct="1">
                <a:spcBef>
                  <a:spcPct val="0"/>
                </a:spcBef>
                <a:buFontTx/>
                <a:buNone/>
              </a:pPr>
              <a:r>
                <a:rPr lang="en-US" altLang="en-US" sz="1400" b="0">
                  <a:solidFill>
                    <a:schemeClr val="bg1"/>
                  </a:solidFill>
                </a:rPr>
                <a:t>Diseases</a:t>
              </a:r>
            </a:p>
          </p:txBody>
        </p:sp>
        <p:sp>
          <p:nvSpPr>
            <p:cNvPr id="35897" name="Rectangle 10"/>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Atrophy</a:t>
              </a:r>
            </a:p>
          </p:txBody>
        </p:sp>
        <p:sp>
          <p:nvSpPr>
            <p:cNvPr id="35898" name="Rectangle 11"/>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Atrophies,</a:t>
              </a:r>
            </a:p>
            <a:p>
              <a:pPr algn="ctr" eaLnBrk="1" hangingPunct="1">
                <a:spcBef>
                  <a:spcPct val="0"/>
                </a:spcBef>
                <a:buFontTx/>
                <a:buNone/>
              </a:pPr>
              <a:r>
                <a:rPr lang="en-US" altLang="en-US" sz="1400" b="0">
                  <a:solidFill>
                    <a:schemeClr val="bg1"/>
                  </a:solidFill>
                </a:rPr>
                <a:t>Hereditary</a:t>
              </a:r>
            </a:p>
          </p:txBody>
        </p:sp>
        <p:cxnSp>
          <p:nvCxnSpPr>
            <p:cNvPr id="35899" name="AutoShape 12"/>
            <p:cNvCxnSpPr>
              <a:cxnSpLocks noChangeShapeType="1"/>
              <a:stCxn id="35892" idx="2"/>
              <a:endCxn id="35893"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900" name="AutoShape 13"/>
            <p:cNvCxnSpPr>
              <a:cxnSpLocks noChangeShapeType="1"/>
              <a:stCxn id="35893" idx="2"/>
              <a:endCxn id="35894"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901" name="AutoShape 14"/>
            <p:cNvCxnSpPr>
              <a:cxnSpLocks noChangeShapeType="1"/>
              <a:stCxn id="35894" idx="2"/>
              <a:endCxn id="35895"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902" name="AutoShape 15"/>
            <p:cNvCxnSpPr>
              <a:cxnSpLocks noChangeShapeType="1"/>
              <a:stCxn id="35895" idx="2"/>
              <a:endCxn id="35896"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903" name="AutoShape 16"/>
            <p:cNvCxnSpPr>
              <a:cxnSpLocks noChangeShapeType="1"/>
              <a:stCxn id="35896" idx="2"/>
              <a:endCxn id="35897"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904" name="AutoShape 17"/>
            <p:cNvCxnSpPr>
              <a:cxnSpLocks noChangeShapeType="1"/>
              <a:stCxn id="35897" idx="2"/>
              <a:endCxn id="35898"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905" name="AutoShape 18"/>
            <p:cNvCxnSpPr>
              <a:cxnSpLocks noChangeShapeType="1"/>
              <a:stCxn id="35898" idx="2"/>
              <a:endCxn id="35891"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aphicFrame>
        <p:nvGraphicFramePr>
          <p:cNvPr id="35844" name="Object 51"/>
          <p:cNvGraphicFramePr>
            <a:graphicFrameLocks noGrp="1" noChangeAspect="1"/>
          </p:cNvGraphicFramePr>
          <p:nvPr>
            <p:ph idx="1"/>
          </p:nvPr>
        </p:nvGraphicFramePr>
        <p:xfrm>
          <a:off x="431800" y="5705475"/>
          <a:ext cx="974725" cy="1152525"/>
        </p:xfrm>
        <a:graphic>
          <a:graphicData uri="http://schemas.openxmlformats.org/presentationml/2006/ole">
            <mc:AlternateContent xmlns:mc="http://schemas.openxmlformats.org/markup-compatibility/2006">
              <mc:Choice xmlns:v="urn:schemas-microsoft-com:vml" Requires="v">
                <p:oleObj spid="_x0000_s358414" name="Photo Editor-foto" r:id="rId4" imgW="3457143" imgH="4086795" progId="MSPhotoEd.3">
                  <p:embed/>
                </p:oleObj>
              </mc:Choice>
              <mc:Fallback>
                <p:oleObj name="Photo Editor-foto" r:id="rId4" imgW="3457143" imgH="4086795" progId="MSPhotoEd.3">
                  <p:embed/>
                  <p:pic>
                    <p:nvPicPr>
                      <p:cNvPr id="35844"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5705475"/>
                        <a:ext cx="9747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5" name="Line 53"/>
          <p:cNvSpPr>
            <a:spLocks noChangeShapeType="1"/>
          </p:cNvSpPr>
          <p:nvPr/>
        </p:nvSpPr>
        <p:spPr bwMode="auto">
          <a:xfrm>
            <a:off x="1476375" y="6654800"/>
            <a:ext cx="11938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6" name="Text Box 54"/>
          <p:cNvSpPr txBox="1">
            <a:spLocks noChangeArrowheads="1"/>
          </p:cNvSpPr>
          <p:nvPr/>
        </p:nvSpPr>
        <p:spPr bwMode="auto">
          <a:xfrm>
            <a:off x="1744663" y="6188075"/>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has</a:t>
            </a:r>
          </a:p>
        </p:txBody>
      </p:sp>
      <p:grpSp>
        <p:nvGrpSpPr>
          <p:cNvPr id="3" name="Group 55"/>
          <p:cNvGrpSpPr>
            <a:grpSpLocks/>
          </p:cNvGrpSpPr>
          <p:nvPr/>
        </p:nvGrpSpPr>
        <p:grpSpPr bwMode="auto">
          <a:xfrm>
            <a:off x="3532188" y="2803525"/>
            <a:ext cx="2730500" cy="2584450"/>
            <a:chOff x="2225" y="1766"/>
            <a:chExt cx="1720" cy="1628"/>
          </a:xfrm>
        </p:grpSpPr>
        <p:sp>
          <p:nvSpPr>
            <p:cNvPr id="35886" name="Rectangle 56"/>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Neurodegenerative</a:t>
              </a:r>
            </a:p>
            <a:p>
              <a:pPr algn="ctr" eaLnBrk="1" hangingPunct="1">
                <a:spcBef>
                  <a:spcPct val="0"/>
                </a:spcBef>
                <a:buFontTx/>
                <a:buNone/>
              </a:pPr>
              <a:r>
                <a:rPr lang="en-US" altLang="en-US" sz="1400" b="0">
                  <a:solidFill>
                    <a:schemeClr val="bg1"/>
                  </a:solidFill>
                </a:rPr>
                <a:t>Diseases</a:t>
              </a:r>
            </a:p>
          </p:txBody>
        </p:sp>
        <p:sp>
          <p:nvSpPr>
            <p:cNvPr id="35887" name="Rectangle 57"/>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Heredodegenerative</a:t>
              </a:r>
            </a:p>
            <a:p>
              <a:pPr algn="ctr" eaLnBrk="1" hangingPunct="1">
                <a:spcBef>
                  <a:spcPct val="0"/>
                </a:spcBef>
                <a:buFontTx/>
                <a:buNone/>
              </a:pPr>
              <a:r>
                <a:rPr lang="en-US" altLang="en-US" sz="1400" b="0">
                  <a:solidFill>
                    <a:schemeClr val="bg1"/>
                  </a:solidFill>
                </a:rPr>
                <a:t>Disorders,</a:t>
              </a:r>
            </a:p>
            <a:p>
              <a:pPr algn="ctr" eaLnBrk="1" hangingPunct="1">
                <a:spcBef>
                  <a:spcPct val="0"/>
                </a:spcBef>
                <a:buFontTx/>
                <a:buNone/>
              </a:pPr>
              <a:r>
                <a:rPr lang="en-US" altLang="en-US" sz="1400" b="0">
                  <a:solidFill>
                    <a:schemeClr val="bg1"/>
                  </a:solidFill>
                </a:rPr>
                <a:t>Nervous System</a:t>
              </a:r>
            </a:p>
          </p:txBody>
        </p:sp>
        <p:cxnSp>
          <p:nvCxnSpPr>
            <p:cNvPr id="35888" name="AutoShape 58"/>
            <p:cNvCxnSpPr>
              <a:cxnSpLocks noChangeShapeType="1"/>
              <a:stCxn id="35886" idx="2"/>
              <a:endCxn id="35887"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89" name="AutoShape 59"/>
            <p:cNvCxnSpPr>
              <a:cxnSpLocks noChangeShapeType="1"/>
              <a:endCxn id="35886"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90" name="AutoShape 60"/>
            <p:cNvCxnSpPr>
              <a:cxnSpLocks noChangeShapeType="1"/>
              <a:stCxn id="35887" idx="2"/>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1"/>
          <p:cNvGrpSpPr>
            <a:grpSpLocks/>
          </p:cNvGrpSpPr>
          <p:nvPr/>
        </p:nvGrpSpPr>
        <p:grpSpPr bwMode="auto">
          <a:xfrm>
            <a:off x="242888" y="2185988"/>
            <a:ext cx="3290887" cy="3201987"/>
            <a:chOff x="153" y="1377"/>
            <a:chExt cx="2073" cy="2017"/>
          </a:xfrm>
        </p:grpSpPr>
        <p:cxnSp>
          <p:nvCxnSpPr>
            <p:cNvPr id="35877" name="AutoShape 62"/>
            <p:cNvCxnSpPr>
              <a:cxnSpLocks noChangeShapeType="1"/>
              <a:endCxn id="35879"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35878" name="Group 63"/>
            <p:cNvGrpSpPr>
              <a:grpSpLocks/>
            </p:cNvGrpSpPr>
            <p:nvPr/>
          </p:nvGrpSpPr>
          <p:grpSpPr bwMode="auto">
            <a:xfrm>
              <a:off x="153" y="1782"/>
              <a:ext cx="2072" cy="1612"/>
              <a:chOff x="153" y="1782"/>
              <a:chExt cx="2072" cy="1612"/>
            </a:xfrm>
          </p:grpSpPr>
          <p:sp>
            <p:nvSpPr>
              <p:cNvPr id="35879" name="Rectangle 64"/>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a:t>
                </a:r>
              </a:p>
            </p:txBody>
          </p:sp>
          <p:sp>
            <p:nvSpPr>
              <p:cNvPr id="35880" name="Rectangle 65"/>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 </a:t>
                </a:r>
              </a:p>
              <a:p>
                <a:pPr algn="ctr" eaLnBrk="1" hangingPunct="1">
                  <a:spcBef>
                    <a:spcPct val="0"/>
                  </a:spcBef>
                  <a:buFontTx/>
                  <a:buNone/>
                </a:pPr>
                <a:r>
                  <a:rPr lang="en-GB" altLang="en-US" sz="1400" b="0">
                    <a:solidFill>
                      <a:schemeClr val="bg1"/>
                    </a:solidFill>
                  </a:rPr>
                  <a:t>Hereditary</a:t>
                </a:r>
                <a:endParaRPr lang="en-US" altLang="en-US" sz="1400" b="0">
                  <a:solidFill>
                    <a:schemeClr val="bg1"/>
                  </a:solidFill>
                </a:endParaRPr>
              </a:p>
            </p:txBody>
          </p:sp>
          <p:cxnSp>
            <p:nvCxnSpPr>
              <p:cNvPr id="35881" name="AutoShape 66"/>
              <p:cNvCxnSpPr>
                <a:cxnSpLocks noChangeShapeType="1"/>
                <a:stCxn id="35879" idx="2"/>
                <a:endCxn id="35880"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82" name="AutoShape 67"/>
              <p:cNvCxnSpPr>
                <a:cxnSpLocks noChangeShapeType="1"/>
                <a:stCxn id="35880" idx="2"/>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5883" name="Rectangle 68"/>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Optic Nerve </a:t>
                </a:r>
              </a:p>
              <a:p>
                <a:pPr algn="ctr" eaLnBrk="1" hangingPunct="1">
                  <a:spcBef>
                    <a:spcPct val="0"/>
                  </a:spcBef>
                  <a:buFontTx/>
                  <a:buNone/>
                </a:pPr>
                <a:r>
                  <a:rPr lang="en-GB" altLang="en-US" sz="1400" b="0">
                    <a:solidFill>
                      <a:schemeClr val="bg1"/>
                    </a:solidFill>
                  </a:rPr>
                  <a:t>Diseases</a:t>
                </a:r>
              </a:p>
            </p:txBody>
          </p:sp>
          <p:cxnSp>
            <p:nvCxnSpPr>
              <p:cNvPr id="35884" name="AutoShape 69"/>
              <p:cNvCxnSpPr>
                <a:cxnSpLocks noChangeShapeType="1"/>
                <a:stCxn id="35883" idx="2"/>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85" name="AutoShape 70"/>
              <p:cNvCxnSpPr>
                <a:cxnSpLocks noChangeShapeType="1"/>
                <a:stCxn id="35879" idx="2"/>
                <a:endCxn id="35883"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71"/>
          <p:cNvGrpSpPr>
            <a:grpSpLocks/>
          </p:cNvGrpSpPr>
          <p:nvPr/>
        </p:nvGrpSpPr>
        <p:grpSpPr bwMode="auto">
          <a:xfrm>
            <a:off x="3533775" y="2185988"/>
            <a:ext cx="5505450" cy="2178050"/>
            <a:chOff x="2226" y="1377"/>
            <a:chExt cx="3468" cy="1372"/>
          </a:xfrm>
        </p:grpSpPr>
        <p:sp>
          <p:nvSpPr>
            <p:cNvPr id="35872" name="Rectangle 72"/>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p>
            <a:p>
              <a:pPr algn="ctr" eaLnBrk="1" hangingPunct="1">
                <a:spcBef>
                  <a:spcPct val="0"/>
                </a:spcBef>
                <a:buFontTx/>
                <a:buNone/>
              </a:pPr>
              <a:r>
                <a:rPr lang="en-GB" altLang="en-US" sz="1400" b="0">
                  <a:solidFill>
                    <a:schemeClr val="bg1"/>
                  </a:solidFill>
                </a:rPr>
                <a:t>and Pregnancy Complications</a:t>
              </a:r>
            </a:p>
          </p:txBody>
        </p:sp>
        <p:sp>
          <p:nvSpPr>
            <p:cNvPr id="35873" name="Rectangle 73"/>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endParaRPr lang="en-US" altLang="en-US" sz="1400" b="0">
                <a:solidFill>
                  <a:schemeClr val="bg1"/>
                </a:solidFill>
              </a:endParaRPr>
            </a:p>
          </p:txBody>
        </p:sp>
        <p:cxnSp>
          <p:nvCxnSpPr>
            <p:cNvPr id="35874" name="AutoShape 74"/>
            <p:cNvCxnSpPr>
              <a:cxnSpLocks noChangeShapeType="1"/>
              <a:stCxn id="35872" idx="2"/>
              <a:endCxn id="35873"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75" name="AutoShape 75"/>
            <p:cNvCxnSpPr>
              <a:cxnSpLocks noChangeShapeType="1"/>
              <a:endCxn id="35872"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76" name="AutoShape 76"/>
            <p:cNvCxnSpPr>
              <a:cxnSpLocks noChangeShapeType="1"/>
              <a:stCxn id="35873" idx="2"/>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77"/>
          <p:cNvGrpSpPr>
            <a:grpSpLocks/>
          </p:cNvGrpSpPr>
          <p:nvPr/>
        </p:nvGrpSpPr>
        <p:grpSpPr bwMode="auto">
          <a:xfrm>
            <a:off x="3532188" y="2185988"/>
            <a:ext cx="5091112" cy="4033837"/>
            <a:chOff x="2225" y="1377"/>
            <a:chExt cx="3207" cy="2541"/>
          </a:xfrm>
        </p:grpSpPr>
        <p:sp>
          <p:nvSpPr>
            <p:cNvPr id="35863" name="Rectangle 78"/>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Male Urogenital</a:t>
              </a:r>
            </a:p>
            <a:p>
              <a:pPr algn="ctr" eaLnBrk="1" hangingPunct="1">
                <a:spcBef>
                  <a:spcPct val="0"/>
                </a:spcBef>
                <a:buFontTx/>
                <a:buNone/>
              </a:pPr>
              <a:r>
                <a:rPr lang="en-GB" altLang="en-US" sz="1400" b="0">
                  <a:solidFill>
                    <a:schemeClr val="bg1"/>
                  </a:solidFill>
                </a:rPr>
                <a:t>Diseases</a:t>
              </a:r>
            </a:p>
          </p:txBody>
        </p:sp>
        <p:sp>
          <p:nvSpPr>
            <p:cNvPr id="35864" name="Rectangle 79"/>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Urologic Diseases</a:t>
              </a:r>
              <a:endParaRPr lang="en-US" altLang="en-US" sz="1400" b="0">
                <a:solidFill>
                  <a:schemeClr val="bg1"/>
                </a:solidFill>
              </a:endParaRPr>
            </a:p>
          </p:txBody>
        </p:sp>
        <p:sp>
          <p:nvSpPr>
            <p:cNvPr id="35865" name="Rectangle 80"/>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Kidney Diseases</a:t>
              </a:r>
            </a:p>
          </p:txBody>
        </p:sp>
        <p:sp>
          <p:nvSpPr>
            <p:cNvPr id="35866" name="Rectangle 81"/>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Diabetes Insipidus</a:t>
              </a:r>
              <a:endParaRPr lang="en-US" altLang="en-US" sz="1400" b="0">
                <a:solidFill>
                  <a:schemeClr val="bg1"/>
                </a:solidFill>
              </a:endParaRPr>
            </a:p>
          </p:txBody>
        </p:sp>
        <p:cxnSp>
          <p:nvCxnSpPr>
            <p:cNvPr id="35867" name="AutoShape 82"/>
            <p:cNvCxnSpPr>
              <a:cxnSpLocks noChangeShapeType="1"/>
              <a:stCxn id="35863" idx="2"/>
              <a:endCxn id="35864"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68" name="AutoShape 83"/>
            <p:cNvCxnSpPr>
              <a:cxnSpLocks noChangeShapeType="1"/>
              <a:stCxn id="35864" idx="2"/>
              <a:endCxn id="35865"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69" name="AutoShape 84"/>
            <p:cNvCxnSpPr>
              <a:cxnSpLocks noChangeShapeType="1"/>
              <a:stCxn id="35865" idx="2"/>
              <a:endCxn id="35866"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70" name="AutoShape 85"/>
            <p:cNvCxnSpPr>
              <a:cxnSpLocks noChangeShapeType="1"/>
              <a:endCxn id="35863"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5871" name="AutoShape 86"/>
            <p:cNvCxnSpPr>
              <a:cxnSpLocks noChangeShapeType="1"/>
              <a:stCxn id="35866" idx="2"/>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8" name="Group 90"/>
          <p:cNvGrpSpPr>
            <a:grpSpLocks/>
          </p:cNvGrpSpPr>
          <p:nvPr/>
        </p:nvGrpSpPr>
        <p:grpSpPr bwMode="auto">
          <a:xfrm>
            <a:off x="6708775" y="1373188"/>
            <a:ext cx="2317750" cy="2330450"/>
            <a:chOff x="4226" y="865"/>
            <a:chExt cx="1460" cy="1468"/>
          </a:xfrm>
        </p:grpSpPr>
        <p:sp>
          <p:nvSpPr>
            <p:cNvPr id="35860" name="Rectangle 87"/>
            <p:cNvSpPr>
              <a:spLocks noChangeArrowheads="1"/>
            </p:cNvSpPr>
            <p:nvPr/>
          </p:nvSpPr>
          <p:spPr bwMode="auto">
            <a:xfrm>
              <a:off x="4226" y="1597"/>
              <a:ext cx="1460" cy="331"/>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5861" name="Rectangle 88"/>
            <p:cNvSpPr>
              <a:spLocks noChangeArrowheads="1"/>
            </p:cNvSpPr>
            <p:nvPr/>
          </p:nvSpPr>
          <p:spPr bwMode="auto">
            <a:xfrm>
              <a:off x="4277" y="2144"/>
              <a:ext cx="1358" cy="189"/>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5862" name="Text Box 89"/>
            <p:cNvSpPr txBox="1">
              <a:spLocks noChangeArrowheads="1"/>
            </p:cNvSpPr>
            <p:nvPr/>
          </p:nvSpPr>
          <p:spPr bwMode="auto">
            <a:xfrm>
              <a:off x="4595" y="865"/>
              <a:ext cx="83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6000">
                  <a:solidFill>
                    <a:srgbClr val="FF0000"/>
                  </a:solidFill>
                </a:rPr>
                <a:t>???</a:t>
              </a:r>
            </a:p>
          </p:txBody>
        </p:sp>
      </p:grpSp>
      <p:grpSp>
        <p:nvGrpSpPr>
          <p:cNvPr id="9" name="Group 98"/>
          <p:cNvGrpSpPr>
            <a:grpSpLocks/>
          </p:cNvGrpSpPr>
          <p:nvPr/>
        </p:nvGrpSpPr>
        <p:grpSpPr bwMode="auto">
          <a:xfrm>
            <a:off x="1531938" y="3579813"/>
            <a:ext cx="1411287" cy="2667000"/>
            <a:chOff x="965" y="2255"/>
            <a:chExt cx="889" cy="1680"/>
          </a:xfrm>
        </p:grpSpPr>
        <p:grpSp>
          <p:nvGrpSpPr>
            <p:cNvPr id="35853" name="Group 96"/>
            <p:cNvGrpSpPr>
              <a:grpSpLocks/>
            </p:cNvGrpSpPr>
            <p:nvPr/>
          </p:nvGrpSpPr>
          <p:grpSpPr bwMode="auto">
            <a:xfrm>
              <a:off x="965" y="2255"/>
              <a:ext cx="889" cy="1680"/>
              <a:chOff x="965" y="2255"/>
              <a:chExt cx="889" cy="1680"/>
            </a:xfrm>
          </p:grpSpPr>
          <p:sp>
            <p:nvSpPr>
              <p:cNvPr id="35855" name="Line 91"/>
              <p:cNvSpPr>
                <a:spLocks noChangeShapeType="1"/>
              </p:cNvSpPr>
              <p:nvPr/>
            </p:nvSpPr>
            <p:spPr bwMode="auto">
              <a:xfrm flipV="1">
                <a:off x="965" y="3552"/>
                <a:ext cx="757" cy="126"/>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92"/>
              <p:cNvSpPr>
                <a:spLocks noChangeShapeType="1"/>
              </p:cNvSpPr>
              <p:nvPr/>
            </p:nvSpPr>
            <p:spPr bwMode="auto">
              <a:xfrm flipV="1">
                <a:off x="971" y="3112"/>
                <a:ext cx="797" cy="554"/>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93"/>
              <p:cNvSpPr>
                <a:spLocks noChangeShapeType="1"/>
              </p:cNvSpPr>
              <p:nvPr/>
            </p:nvSpPr>
            <p:spPr bwMode="auto">
              <a:xfrm flipV="1">
                <a:off x="982" y="2633"/>
                <a:ext cx="837" cy="1039"/>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Text Box 94"/>
              <p:cNvSpPr txBox="1">
                <a:spLocks noChangeArrowheads="1"/>
              </p:cNvSpPr>
              <p:nvPr/>
            </p:nvSpPr>
            <p:spPr bwMode="auto">
              <a:xfrm>
                <a:off x="1546" y="2255"/>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rgbClr val="FFFF00"/>
                    </a:solidFill>
                  </a:rPr>
                  <a:t>…</a:t>
                </a:r>
              </a:p>
            </p:txBody>
          </p:sp>
          <p:sp>
            <p:nvSpPr>
              <p:cNvPr id="35859" name="AutoShape 95"/>
              <p:cNvSpPr>
                <a:spLocks noChangeArrowheads="1"/>
              </p:cNvSpPr>
              <p:nvPr/>
            </p:nvSpPr>
            <p:spPr bwMode="auto">
              <a:xfrm>
                <a:off x="1277" y="3747"/>
                <a:ext cx="97" cy="188"/>
              </a:xfrm>
              <a:prstGeom prst="upArrow">
                <a:avLst>
                  <a:gd name="adj1" fmla="val 50000"/>
                  <a:gd name="adj2" fmla="val 48454"/>
                </a:avLst>
              </a:prstGeom>
              <a:noFill/>
              <a:ln w="2857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35854" name="Text Box 97"/>
            <p:cNvSpPr txBox="1">
              <a:spLocks noChangeArrowheads="1"/>
            </p:cNvSpPr>
            <p:nvPr/>
          </p:nvSpPr>
          <p:spPr bwMode="auto">
            <a:xfrm>
              <a:off x="1036" y="2825"/>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rgbClr val="FFFF00"/>
                  </a:solidFill>
                </a:rPr>
                <a:t>has</a:t>
              </a:r>
            </a:p>
          </p:txBody>
        </p:sp>
      </p:grpSp>
      <p:sp>
        <p:nvSpPr>
          <p:cNvPr id="2" name="Slide Number Placeholder 1"/>
          <p:cNvSpPr>
            <a:spLocks noGrp="1"/>
          </p:cNvSpPr>
          <p:nvPr>
            <p:ph type="sldNum" sz="quarter" idx="10"/>
          </p:nvPr>
        </p:nvSpPr>
        <p:spPr/>
        <p:txBody>
          <a:bodyPr/>
          <a:lstStyle/>
          <a:p>
            <a:fld id="{7AF68BD5-0D60-488D-AB1C-00FB47F46A48}" type="slidenum">
              <a:rPr lang="en-US" smtClean="0"/>
              <a:pPr/>
              <a:t>57</a:t>
            </a:fld>
            <a:endParaRPr lang="en-US"/>
          </a:p>
        </p:txBody>
      </p:sp>
    </p:spTree>
    <p:extLst>
      <p:ext uri="{BB962C8B-B14F-4D97-AF65-F5344CB8AC3E}">
        <p14:creationId xmlns:p14="http://schemas.microsoft.com/office/powerpoint/2010/main" val="2113950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AutoShape 2"/>
          <p:cNvSpPr>
            <a:spLocks noGrp="1" noChangeArrowheads="1"/>
          </p:cNvSpPr>
          <p:nvPr>
            <p:ph type="title"/>
          </p:nvPr>
        </p:nvSpPr>
        <p:spPr/>
        <p:txBody>
          <a:bodyPr/>
          <a:lstStyle/>
          <a:p>
            <a:pPr eaLnBrk="1" hangingPunct="1"/>
            <a:r>
              <a:rPr lang="en-US" altLang="en-US" smtClean="0"/>
              <a:t>Principle</a:t>
            </a:r>
          </a:p>
        </p:txBody>
      </p:sp>
      <p:sp>
        <p:nvSpPr>
          <p:cNvPr id="37892" name="Rectangle 3"/>
          <p:cNvSpPr>
            <a:spLocks noGrp="1" noChangeArrowheads="1"/>
          </p:cNvSpPr>
          <p:nvPr>
            <p:ph idx="1"/>
          </p:nvPr>
        </p:nvSpPr>
        <p:spPr/>
        <p:txBody>
          <a:bodyPr/>
          <a:lstStyle/>
          <a:p>
            <a:pPr eaLnBrk="1" hangingPunct="1"/>
            <a:r>
              <a:rPr lang="en-US" altLang="en-US" smtClean="0"/>
              <a:t>If a particular (individual) is related in a specific way to a ‘class’, it should also be related in the same way to all the ‘superclasses’ of that class</a:t>
            </a:r>
          </a:p>
          <a:p>
            <a:pPr lvl="1" eaLnBrk="1" hangingPunct="1"/>
            <a:r>
              <a:rPr lang="en-US" altLang="en-US" smtClean="0"/>
              <a:t>Technically: “… to all the classes that </a:t>
            </a:r>
            <a:r>
              <a:rPr lang="en-US" altLang="en-US" b="1" i="1" u="sng" smtClean="0"/>
              <a:t>subsume</a:t>
            </a:r>
            <a:r>
              <a:rPr lang="en-US" altLang="en-US" smtClean="0"/>
              <a:t> that class”</a:t>
            </a:r>
          </a:p>
        </p:txBody>
      </p:sp>
      <p:sp>
        <p:nvSpPr>
          <p:cNvPr id="2" name="Slide Number Placeholder 1"/>
          <p:cNvSpPr>
            <a:spLocks noGrp="1"/>
          </p:cNvSpPr>
          <p:nvPr>
            <p:ph type="sldNum" sz="quarter" idx="10"/>
          </p:nvPr>
        </p:nvSpPr>
        <p:spPr/>
        <p:txBody>
          <a:bodyPr/>
          <a:lstStyle/>
          <a:p>
            <a:fld id="{7AF68BD5-0D60-488D-AB1C-00FB47F46A48}" type="slidenum">
              <a:rPr lang="en-US" smtClean="0"/>
              <a:pPr/>
              <a:t>58</a:t>
            </a:fld>
            <a:endParaRPr lang="en-US"/>
          </a:p>
        </p:txBody>
      </p:sp>
    </p:spTree>
    <p:extLst>
      <p:ext uri="{BB962C8B-B14F-4D97-AF65-F5344CB8AC3E}">
        <p14:creationId xmlns:p14="http://schemas.microsoft.com/office/powerpoint/2010/main" val="40623471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AutoShape 11"/>
          <p:cNvSpPr>
            <a:spLocks noGrp="1" noChangeArrowheads="1"/>
          </p:cNvSpPr>
          <p:nvPr>
            <p:ph type="title"/>
          </p:nvPr>
        </p:nvSpPr>
        <p:spPr/>
        <p:txBody>
          <a:bodyPr/>
          <a:lstStyle/>
          <a:p>
            <a:pPr eaLnBrk="1" hangingPunct="1"/>
            <a:r>
              <a:rPr lang="nl-NL" altLang="en-US" smtClean="0"/>
              <a:t>MeSH Tree Structures – 2007 </a:t>
            </a:r>
          </a:p>
        </p:txBody>
      </p:sp>
      <p:sp>
        <p:nvSpPr>
          <p:cNvPr id="39938" name="Rectangle 2"/>
          <p:cNvSpPr>
            <a:spLocks noGrp="1" noChangeArrowheads="1"/>
          </p:cNvSpPr>
          <p:nvPr>
            <p:ph idx="1"/>
          </p:nvPr>
        </p:nvSpPr>
        <p:spPr/>
        <p:txBody>
          <a:bodyPr/>
          <a:lstStyle/>
          <a:p>
            <a:pPr eaLnBrk="1" hangingPunct="1"/>
            <a:r>
              <a:rPr lang="nl-NL" altLang="en-US" dirty="0" smtClean="0"/>
              <a:t>Body </a:t>
            </a:r>
            <a:r>
              <a:rPr lang="nl-NL" altLang="en-US" dirty="0" err="1" smtClean="0"/>
              <a:t>Regions</a:t>
            </a:r>
            <a:r>
              <a:rPr lang="nl-NL" altLang="en-US" dirty="0" smtClean="0"/>
              <a:t> [A01]     </a:t>
            </a:r>
          </a:p>
          <a:p>
            <a:pPr lvl="1" eaLnBrk="1" hangingPunct="1"/>
            <a:r>
              <a:rPr lang="nl-NL" altLang="en-US" dirty="0" err="1" smtClean="0"/>
              <a:t>Extremities</a:t>
            </a:r>
            <a:r>
              <a:rPr lang="nl-NL" altLang="en-US" dirty="0" smtClean="0"/>
              <a:t> [A01.378]     </a:t>
            </a:r>
          </a:p>
          <a:p>
            <a:pPr lvl="2" eaLnBrk="1" hangingPunct="1"/>
            <a:r>
              <a:rPr lang="nl-NL" altLang="en-US" dirty="0" err="1" smtClean="0"/>
              <a:t>Lower</a:t>
            </a:r>
            <a:r>
              <a:rPr lang="nl-NL" altLang="en-US" dirty="0" smtClean="0"/>
              <a:t> </a:t>
            </a:r>
            <a:r>
              <a:rPr lang="nl-NL" altLang="en-US" dirty="0" err="1" smtClean="0"/>
              <a:t>Extremity</a:t>
            </a:r>
            <a:r>
              <a:rPr lang="nl-NL" altLang="en-US" dirty="0" smtClean="0"/>
              <a:t> [A01.378.610]     </a:t>
            </a:r>
          </a:p>
          <a:p>
            <a:pPr lvl="3" eaLnBrk="1" hangingPunct="1"/>
            <a:r>
              <a:rPr lang="nl-NL" altLang="en-US" dirty="0" err="1" smtClean="0"/>
              <a:t>Buttocks</a:t>
            </a:r>
            <a:r>
              <a:rPr lang="nl-NL" altLang="en-US" dirty="0" smtClean="0"/>
              <a:t> [A01.378.610.100]    </a:t>
            </a:r>
          </a:p>
          <a:p>
            <a:pPr lvl="3" eaLnBrk="1" hangingPunct="1"/>
            <a:r>
              <a:rPr lang="nl-NL" altLang="en-US" dirty="0" smtClean="0"/>
              <a:t>Foot [A01.378.610.250]    </a:t>
            </a:r>
          </a:p>
          <a:p>
            <a:pPr lvl="4" eaLnBrk="1" hangingPunct="1"/>
            <a:r>
              <a:rPr lang="nl-NL" altLang="en-US" dirty="0" err="1" smtClean="0"/>
              <a:t>Ankle</a:t>
            </a:r>
            <a:r>
              <a:rPr lang="nl-NL" altLang="en-US" dirty="0" smtClean="0"/>
              <a:t> [A01.378.610.250.149]   </a:t>
            </a:r>
          </a:p>
          <a:p>
            <a:pPr lvl="4" eaLnBrk="1" hangingPunct="1"/>
            <a:r>
              <a:rPr lang="nl-NL" altLang="en-US" dirty="0" err="1" smtClean="0"/>
              <a:t>Forefoot</a:t>
            </a:r>
            <a:r>
              <a:rPr lang="nl-NL" altLang="en-US" dirty="0" smtClean="0"/>
              <a:t>, Human [A01.378.610.250.300]  +   </a:t>
            </a:r>
          </a:p>
          <a:p>
            <a:pPr lvl="4" eaLnBrk="1" hangingPunct="1"/>
            <a:r>
              <a:rPr lang="nl-NL" altLang="en-US" dirty="0" smtClean="0"/>
              <a:t>Heel [A01.378.610.250.510]   </a:t>
            </a:r>
          </a:p>
          <a:p>
            <a:pPr lvl="3" eaLnBrk="1" hangingPunct="1"/>
            <a:r>
              <a:rPr lang="nl-NL" altLang="en-US" dirty="0" smtClean="0"/>
              <a:t>Hip [A01.378.610.400]    </a:t>
            </a:r>
          </a:p>
          <a:p>
            <a:pPr lvl="3" eaLnBrk="1" hangingPunct="1"/>
            <a:r>
              <a:rPr lang="nl-NL" altLang="en-US" dirty="0" err="1" smtClean="0"/>
              <a:t>Knee</a:t>
            </a:r>
            <a:r>
              <a:rPr lang="nl-NL" altLang="en-US" dirty="0" smtClean="0"/>
              <a:t> [A01.378.610.450]    </a:t>
            </a:r>
          </a:p>
          <a:p>
            <a:pPr lvl="3" eaLnBrk="1" hangingPunct="1"/>
            <a:r>
              <a:rPr lang="nl-NL" altLang="en-US" dirty="0" smtClean="0"/>
              <a:t>Leg [A01.378.610.500]    </a:t>
            </a:r>
          </a:p>
          <a:p>
            <a:pPr lvl="3" eaLnBrk="1" hangingPunct="1"/>
            <a:r>
              <a:rPr lang="nl-NL" altLang="en-US" dirty="0" err="1" smtClean="0"/>
              <a:t>Thigh</a:t>
            </a:r>
            <a:r>
              <a:rPr lang="nl-NL" altLang="en-US" dirty="0" smtClean="0"/>
              <a:t> [A01.378.610.750] </a:t>
            </a:r>
          </a:p>
        </p:txBody>
      </p:sp>
      <p:sp>
        <p:nvSpPr>
          <p:cNvPr id="39939" name="Text Box 4"/>
          <p:cNvSpPr txBox="1">
            <a:spLocks noChangeArrowheads="1"/>
          </p:cNvSpPr>
          <p:nvPr/>
        </p:nvSpPr>
        <p:spPr bwMode="auto">
          <a:xfrm>
            <a:off x="6039680" y="5451475"/>
            <a:ext cx="2914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nl-BE" altLang="en-US" sz="2400" dirty="0" err="1" smtClean="0">
                <a:solidFill>
                  <a:srgbClr val="FFFF00"/>
                </a:solidFill>
                <a:cs typeface="Times New Roman" panose="02020603050405020304" pitchFamily="18" charset="0"/>
              </a:rPr>
              <a:t>What</a:t>
            </a:r>
            <a:r>
              <a:rPr lang="nl-BE" altLang="en-US" sz="2400" dirty="0" smtClean="0">
                <a:solidFill>
                  <a:srgbClr val="FFFF00"/>
                </a:solidFill>
                <a:cs typeface="Times New Roman" panose="02020603050405020304" pitchFamily="18" charset="0"/>
              </a:rPr>
              <a:t> is bad </a:t>
            </a:r>
            <a:r>
              <a:rPr lang="nl-BE" altLang="en-US" sz="2400" dirty="0" err="1" smtClean="0">
                <a:solidFill>
                  <a:srgbClr val="FFFF00"/>
                </a:solidFill>
                <a:cs typeface="Times New Roman" panose="02020603050405020304" pitchFamily="18" charset="0"/>
              </a:rPr>
              <a:t>practice</a:t>
            </a:r>
            <a:r>
              <a:rPr lang="nl-BE" altLang="en-US" sz="2400" dirty="0" smtClean="0">
                <a:solidFill>
                  <a:srgbClr val="FFFF00"/>
                </a:solidFill>
                <a:cs typeface="Times New Roman" panose="02020603050405020304" pitchFamily="18" charset="0"/>
              </a:rPr>
              <a:t> </a:t>
            </a:r>
            <a:r>
              <a:rPr lang="nl-BE" altLang="en-US" sz="2400" dirty="0">
                <a:solidFill>
                  <a:srgbClr val="FFFF00"/>
                </a:solidFill>
                <a:cs typeface="Times New Roman" panose="02020603050405020304" pitchFamily="18" charset="0"/>
              </a:rPr>
              <a:t>?</a:t>
            </a:r>
            <a:endParaRPr lang="nl-NL" altLang="en-US" sz="2400" dirty="0">
              <a:solidFill>
                <a:srgbClr val="FFFF00"/>
              </a:solidFill>
              <a:cs typeface="Times New Roman" panose="02020603050405020304" pitchFamily="18" charset="0"/>
            </a:endParaRPr>
          </a:p>
        </p:txBody>
      </p:sp>
      <p:grpSp>
        <p:nvGrpSpPr>
          <p:cNvPr id="2" name="Group 5"/>
          <p:cNvGrpSpPr>
            <a:grpSpLocks/>
          </p:cNvGrpSpPr>
          <p:nvPr/>
        </p:nvGrpSpPr>
        <p:grpSpPr bwMode="auto">
          <a:xfrm>
            <a:off x="4956175" y="1524000"/>
            <a:ext cx="1905000" cy="2514600"/>
            <a:chOff x="3264" y="1104"/>
            <a:chExt cx="1200" cy="1584"/>
          </a:xfrm>
        </p:grpSpPr>
        <p:sp>
          <p:nvSpPr>
            <p:cNvPr id="39942" name="AutoShape 6"/>
            <p:cNvSpPr>
              <a:spLocks/>
            </p:cNvSpPr>
            <p:nvPr/>
          </p:nvSpPr>
          <p:spPr bwMode="auto">
            <a:xfrm>
              <a:off x="3598" y="1440"/>
              <a:ext cx="144" cy="624"/>
            </a:xfrm>
            <a:prstGeom prst="rightBracket">
              <a:avLst>
                <a:gd name="adj" fmla="val 90278"/>
              </a:avLst>
            </a:prstGeom>
            <a:noFill/>
            <a:ln w="3810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43" name="AutoShape 7"/>
            <p:cNvSpPr>
              <a:spLocks/>
            </p:cNvSpPr>
            <p:nvPr/>
          </p:nvSpPr>
          <p:spPr bwMode="auto">
            <a:xfrm>
              <a:off x="3264" y="1104"/>
              <a:ext cx="144" cy="624"/>
            </a:xfrm>
            <a:prstGeom prst="rightBracket">
              <a:avLst>
                <a:gd name="adj" fmla="val 90278"/>
              </a:avLst>
            </a:prstGeom>
            <a:noFill/>
            <a:ln w="38100">
              <a:solidFill>
                <a:srgbClr val="74DC3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44" name="AutoShape 8"/>
            <p:cNvSpPr>
              <a:spLocks/>
            </p:cNvSpPr>
            <p:nvPr/>
          </p:nvSpPr>
          <p:spPr bwMode="auto">
            <a:xfrm>
              <a:off x="4320" y="1776"/>
              <a:ext cx="144" cy="480"/>
            </a:xfrm>
            <a:prstGeom prst="rightBracket">
              <a:avLst>
                <a:gd name="adj" fmla="val 69444"/>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9945" name="AutoShape 9"/>
            <p:cNvSpPr>
              <a:spLocks/>
            </p:cNvSpPr>
            <p:nvPr/>
          </p:nvSpPr>
          <p:spPr bwMode="auto">
            <a:xfrm>
              <a:off x="3936" y="2256"/>
              <a:ext cx="144" cy="432"/>
            </a:xfrm>
            <a:prstGeom prst="rightBracket">
              <a:avLst>
                <a:gd name="adj" fmla="val 625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3" name="Slide Number Placeholder 2"/>
          <p:cNvSpPr>
            <a:spLocks noGrp="1"/>
          </p:cNvSpPr>
          <p:nvPr>
            <p:ph type="sldNum" sz="quarter" idx="10"/>
          </p:nvPr>
        </p:nvSpPr>
        <p:spPr/>
        <p:txBody>
          <a:bodyPr/>
          <a:lstStyle/>
          <a:p>
            <a:fld id="{7AF68BD5-0D60-488D-AB1C-00FB47F46A48}" type="slidenum">
              <a:rPr lang="en-US" smtClean="0"/>
              <a:pPr/>
              <a:t>59</a:t>
            </a:fld>
            <a:endParaRPr lang="en-US"/>
          </a:p>
        </p:txBody>
      </p:sp>
    </p:spTree>
    <p:extLst>
      <p:ext uri="{BB962C8B-B14F-4D97-AF65-F5344CB8AC3E}">
        <p14:creationId xmlns:p14="http://schemas.microsoft.com/office/powerpoint/2010/main" val="2171436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525588" y="762000"/>
            <a:ext cx="6577012" cy="642938"/>
          </a:xfrm>
        </p:spPr>
        <p:txBody>
          <a:bodyPr/>
          <a:lstStyle/>
          <a:p>
            <a:pPr eaLnBrk="1" hangingPunct="1"/>
            <a:r>
              <a:rPr lang="nl-BE" altLang="en-US" smtClean="0"/>
              <a:t>Understanding content (1)</a:t>
            </a:r>
            <a:endParaRPr lang="nl-NL" altLang="en-US" smtClean="0"/>
          </a:p>
        </p:txBody>
      </p:sp>
      <p:sp>
        <p:nvSpPr>
          <p:cNvPr id="18435" name="Rectangle 3"/>
          <p:cNvSpPr>
            <a:spLocks noChangeArrowheads="1"/>
          </p:cNvSpPr>
          <p:nvPr/>
        </p:nvSpPr>
        <p:spPr bwMode="auto">
          <a:xfrm>
            <a:off x="609600" y="1828800"/>
            <a:ext cx="8077200" cy="1524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buFontTx/>
              <a:buNone/>
            </a:pPr>
            <a:r>
              <a:rPr lang="nl-BE" altLang="en-US" sz="4000" b="0">
                <a:solidFill>
                  <a:schemeClr val="bg1"/>
                </a:solidFill>
                <a:latin typeface="Helvetica" panose="020B0604020202020204" pitchFamily="34" charset="0"/>
                <a:cs typeface="Times New Roman" panose="02020603050405020304" pitchFamily="18" charset="0"/>
              </a:rPr>
              <a:t>“</a:t>
            </a:r>
            <a:r>
              <a:rPr lang="nl-BE" altLang="en-US" sz="4000" b="0" i="1">
                <a:solidFill>
                  <a:schemeClr val="bg1"/>
                </a:solidFill>
                <a:latin typeface="Helvetica" panose="020B0604020202020204" pitchFamily="34" charset="0"/>
                <a:cs typeface="Times New Roman" panose="02020603050405020304" pitchFamily="18" charset="0"/>
              </a:rPr>
              <a:t>John Doe has a pyogenic granuloma of the left thumb</a:t>
            </a:r>
            <a:r>
              <a:rPr lang="nl-BE" altLang="en-US" sz="4000" b="0">
                <a:solidFill>
                  <a:schemeClr val="bg1"/>
                </a:solidFill>
                <a:latin typeface="Helvetica" panose="020B0604020202020204" pitchFamily="34" charset="0"/>
                <a:cs typeface="Times New Roman" panose="02020603050405020304" pitchFamily="18" charset="0"/>
              </a:rPr>
              <a:t>”</a:t>
            </a:r>
          </a:p>
          <a:p>
            <a:pPr algn="ctr" eaLnBrk="1" hangingPunct="1">
              <a:buFontTx/>
              <a:buNone/>
            </a:pPr>
            <a:endParaRPr lang="nl-BE" altLang="en-US" sz="4000" b="0">
              <a:solidFill>
                <a:schemeClr val="bg1"/>
              </a:solidFill>
              <a:latin typeface="Helvetica" panose="020B0604020202020204" pitchFamily="34" charset="0"/>
              <a:cs typeface="Times New Roman" panose="02020603050405020304" pitchFamily="18" charset="0"/>
            </a:endParaRPr>
          </a:p>
        </p:txBody>
      </p:sp>
      <p:sp>
        <p:nvSpPr>
          <p:cNvPr id="18436" name="Text Box 4"/>
          <p:cNvSpPr txBox="1">
            <a:spLocks noChangeArrowheads="1"/>
          </p:cNvSpPr>
          <p:nvPr/>
        </p:nvSpPr>
        <p:spPr bwMode="auto">
          <a:xfrm>
            <a:off x="822325" y="1412875"/>
            <a:ext cx="115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b="0">
                <a:solidFill>
                  <a:schemeClr val="bg1"/>
                </a:solidFill>
                <a:cs typeface="Times New Roman" panose="02020603050405020304" pitchFamily="18" charset="0"/>
              </a:rPr>
              <a:t>We see:</a:t>
            </a:r>
            <a:endParaRPr lang="nl-NL" altLang="en-US" sz="2400" b="0">
              <a:solidFill>
                <a:schemeClr val="bg1"/>
              </a:solidFill>
              <a:cs typeface="Times New Roman" panose="02020603050405020304" pitchFamily="18" charset="0"/>
            </a:endParaRPr>
          </a:p>
        </p:txBody>
      </p:sp>
      <p:grpSp>
        <p:nvGrpSpPr>
          <p:cNvPr id="2" name="Group 5"/>
          <p:cNvGrpSpPr>
            <a:grpSpLocks/>
          </p:cNvGrpSpPr>
          <p:nvPr/>
        </p:nvGrpSpPr>
        <p:grpSpPr bwMode="auto">
          <a:xfrm>
            <a:off x="609600" y="3429000"/>
            <a:ext cx="8077200" cy="3200400"/>
            <a:chOff x="528" y="2160"/>
            <a:chExt cx="5088" cy="2016"/>
          </a:xfrm>
        </p:grpSpPr>
        <p:sp>
          <p:nvSpPr>
            <p:cNvPr id="18438" name="Rectangle 6"/>
            <p:cNvSpPr>
              <a:spLocks noChangeArrowheads="1"/>
            </p:cNvSpPr>
            <p:nvPr/>
          </p:nvSpPr>
          <p:spPr bwMode="auto">
            <a:xfrm>
              <a:off x="528" y="2496"/>
              <a:ext cx="5088" cy="168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buFontTx/>
                <a:buNone/>
              </a:pPr>
              <a:r>
                <a:rPr lang="nl-BE" altLang="en-US" sz="4000" b="0" i="1">
                  <a:solidFill>
                    <a:schemeClr val="bg1"/>
                  </a:solidFill>
                  <a:latin typeface="Wingdings" panose="05000000000000000000" pitchFamily="2" charset="2"/>
                  <a:cs typeface="Times New Roman" panose="02020603050405020304" pitchFamily="18" charset="0"/>
                </a:rPr>
                <a:t>John Doe has a pyogenic granuloma of the left thumb</a:t>
              </a:r>
              <a:endParaRPr lang="nl-BE" altLang="en-US" sz="4000" b="0">
                <a:solidFill>
                  <a:schemeClr val="bg1"/>
                </a:solidFill>
                <a:latin typeface="Helvetica" panose="020B0604020202020204" pitchFamily="34" charset="0"/>
                <a:cs typeface="Times New Roman" panose="02020603050405020304" pitchFamily="18" charset="0"/>
              </a:endParaRPr>
            </a:p>
          </p:txBody>
        </p:sp>
        <p:sp>
          <p:nvSpPr>
            <p:cNvPr id="18439" name="Text Box 7"/>
            <p:cNvSpPr txBox="1">
              <a:spLocks noChangeArrowheads="1"/>
            </p:cNvSpPr>
            <p:nvPr/>
          </p:nvSpPr>
          <p:spPr bwMode="auto">
            <a:xfrm>
              <a:off x="720" y="2160"/>
              <a:ext cx="15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b="0">
                  <a:solidFill>
                    <a:schemeClr val="bg1"/>
                  </a:solidFill>
                  <a:cs typeface="Times New Roman" panose="02020603050405020304" pitchFamily="18" charset="0"/>
                </a:rPr>
                <a:t>The machine sees:</a:t>
              </a:r>
              <a:endParaRPr lang="nl-NL" altLang="en-US" sz="2400" b="0">
                <a:solidFill>
                  <a:schemeClr val="bg1"/>
                </a:solidFill>
                <a:cs typeface="Times New Roman" panose="02020603050405020304" pitchFamily="18" charset="0"/>
              </a:endParaRPr>
            </a:p>
          </p:txBody>
        </p:sp>
      </p:grpSp>
      <p:sp>
        <p:nvSpPr>
          <p:cNvPr id="3" name="Slide Number Placeholder 2"/>
          <p:cNvSpPr>
            <a:spLocks noGrp="1"/>
          </p:cNvSpPr>
          <p:nvPr>
            <p:ph type="sldNum" sz="quarter" idx="10"/>
          </p:nvPr>
        </p:nvSpPr>
        <p:spPr/>
        <p:txBody>
          <a:bodyPr/>
          <a:lstStyle/>
          <a:p>
            <a:fld id="{7AF68BD5-0D60-488D-AB1C-00FB47F46A48}" type="slidenum">
              <a:rPr lang="en-US" smtClean="0"/>
              <a:pPr/>
              <a:t>6</a:t>
            </a:fld>
            <a:endParaRPr lang="en-US"/>
          </a:p>
        </p:txBody>
      </p:sp>
    </p:spTree>
    <p:extLst>
      <p:ext uri="{BB962C8B-B14F-4D97-AF65-F5344CB8AC3E}">
        <p14:creationId xmlns:p14="http://schemas.microsoft.com/office/powerpoint/2010/main" val="2616775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AutoShape 6"/>
          <p:cNvSpPr>
            <a:spLocks noGrp="1" noChangeArrowheads="1"/>
          </p:cNvSpPr>
          <p:nvPr>
            <p:ph type="title"/>
          </p:nvPr>
        </p:nvSpPr>
        <p:spPr/>
        <p:txBody>
          <a:bodyPr/>
          <a:lstStyle/>
          <a:p>
            <a:pPr eaLnBrk="1" hangingPunct="1"/>
            <a:r>
              <a:rPr lang="nl-NL" altLang="en-US" smtClean="0"/>
              <a:t>MeSH Tree Structures – 2007 </a:t>
            </a:r>
          </a:p>
        </p:txBody>
      </p:sp>
      <p:sp>
        <p:nvSpPr>
          <p:cNvPr id="84995" name="Rectangle 2"/>
          <p:cNvSpPr>
            <a:spLocks noGrp="1" noChangeArrowheads="1"/>
          </p:cNvSpPr>
          <p:nvPr>
            <p:ph idx="1"/>
          </p:nvPr>
        </p:nvSpPr>
        <p:spPr/>
        <p:txBody>
          <a:bodyPr/>
          <a:lstStyle/>
          <a:p>
            <a:pPr eaLnBrk="1" hangingPunct="1">
              <a:lnSpc>
                <a:spcPct val="70000"/>
              </a:lnSpc>
            </a:pPr>
            <a:r>
              <a:rPr lang="nl-NL" altLang="en-US" sz="2800" smtClean="0"/>
              <a:t>Body Regions [A01]     </a:t>
            </a:r>
          </a:p>
          <a:p>
            <a:pPr lvl="1" eaLnBrk="1" hangingPunct="1">
              <a:lnSpc>
                <a:spcPct val="70000"/>
              </a:lnSpc>
            </a:pPr>
            <a:r>
              <a:rPr lang="nl-NL" altLang="en-US" sz="2400" smtClean="0"/>
              <a:t> Abdomen [A01.047]  +    </a:t>
            </a:r>
          </a:p>
          <a:p>
            <a:pPr lvl="1" eaLnBrk="1" hangingPunct="1">
              <a:lnSpc>
                <a:spcPct val="70000"/>
              </a:lnSpc>
            </a:pPr>
            <a:r>
              <a:rPr lang="nl-NL" altLang="en-US" sz="2400" smtClean="0"/>
              <a:t> Back [A01.176]  +    </a:t>
            </a:r>
          </a:p>
          <a:p>
            <a:pPr lvl="1" eaLnBrk="1" hangingPunct="1">
              <a:lnSpc>
                <a:spcPct val="70000"/>
              </a:lnSpc>
            </a:pPr>
            <a:r>
              <a:rPr lang="nl-NL" altLang="en-US" sz="2400" smtClean="0"/>
              <a:t> Breast [A01.236]  +    </a:t>
            </a:r>
          </a:p>
          <a:p>
            <a:pPr lvl="1" eaLnBrk="1" hangingPunct="1">
              <a:lnSpc>
                <a:spcPct val="70000"/>
              </a:lnSpc>
            </a:pPr>
            <a:r>
              <a:rPr lang="nl-NL" altLang="en-US" sz="2400" smtClean="0"/>
              <a:t> Extremities [A01.378]    </a:t>
            </a:r>
          </a:p>
          <a:p>
            <a:pPr lvl="2" eaLnBrk="1" hangingPunct="1">
              <a:lnSpc>
                <a:spcPct val="70000"/>
              </a:lnSpc>
            </a:pPr>
            <a:r>
              <a:rPr lang="nl-NL" altLang="en-US" sz="2000" smtClean="0"/>
              <a:t>  Amputation Stumps [A01.378.100]   </a:t>
            </a:r>
          </a:p>
          <a:p>
            <a:pPr lvl="2" eaLnBrk="1" hangingPunct="1">
              <a:lnSpc>
                <a:spcPct val="70000"/>
              </a:lnSpc>
            </a:pPr>
            <a:r>
              <a:rPr lang="nl-NL" altLang="en-US" sz="2000" smtClean="0"/>
              <a:t>  Lower Extremity [A01.378.610]  +   </a:t>
            </a:r>
          </a:p>
          <a:p>
            <a:pPr lvl="2" eaLnBrk="1" hangingPunct="1">
              <a:lnSpc>
                <a:spcPct val="70000"/>
              </a:lnSpc>
            </a:pPr>
            <a:r>
              <a:rPr lang="nl-NL" altLang="en-US" sz="2000" smtClean="0"/>
              <a:t>  Upper Extremity [A01.378.800]  +   </a:t>
            </a:r>
          </a:p>
          <a:p>
            <a:pPr lvl="1" eaLnBrk="1" hangingPunct="1">
              <a:lnSpc>
                <a:spcPct val="70000"/>
              </a:lnSpc>
            </a:pPr>
            <a:r>
              <a:rPr lang="nl-NL" altLang="en-US" sz="2400" smtClean="0"/>
              <a:t> Head [A01.456]  +    </a:t>
            </a:r>
          </a:p>
          <a:p>
            <a:pPr lvl="1" eaLnBrk="1" hangingPunct="1">
              <a:lnSpc>
                <a:spcPct val="70000"/>
              </a:lnSpc>
            </a:pPr>
            <a:r>
              <a:rPr lang="nl-NL" altLang="en-US" sz="2400" smtClean="0"/>
              <a:t> Neck [A01.598]    </a:t>
            </a:r>
          </a:p>
          <a:p>
            <a:pPr lvl="1" eaLnBrk="1" hangingPunct="1">
              <a:lnSpc>
                <a:spcPct val="70000"/>
              </a:lnSpc>
            </a:pPr>
            <a:r>
              <a:rPr lang="nl-NL" altLang="en-US" sz="2400" smtClean="0"/>
              <a:t> Pelvis [A01.673]  +    </a:t>
            </a:r>
          </a:p>
          <a:p>
            <a:pPr lvl="1" eaLnBrk="1" hangingPunct="1">
              <a:lnSpc>
                <a:spcPct val="70000"/>
              </a:lnSpc>
            </a:pPr>
            <a:r>
              <a:rPr lang="nl-NL" altLang="en-US" sz="2400" smtClean="0"/>
              <a:t> Perineum [A01.719]    </a:t>
            </a:r>
          </a:p>
          <a:p>
            <a:pPr lvl="1" eaLnBrk="1" hangingPunct="1">
              <a:lnSpc>
                <a:spcPct val="70000"/>
              </a:lnSpc>
            </a:pPr>
            <a:r>
              <a:rPr lang="nl-NL" altLang="en-US" sz="2400" smtClean="0"/>
              <a:t> Thorax [A01.911]  +    </a:t>
            </a:r>
          </a:p>
          <a:p>
            <a:pPr lvl="1" eaLnBrk="1" hangingPunct="1">
              <a:lnSpc>
                <a:spcPct val="70000"/>
              </a:lnSpc>
            </a:pPr>
            <a:r>
              <a:rPr lang="nl-NL" altLang="en-US" sz="2400" smtClean="0"/>
              <a:t> Viscera [A01.960] </a:t>
            </a:r>
          </a:p>
        </p:txBody>
      </p:sp>
      <p:sp>
        <p:nvSpPr>
          <p:cNvPr id="1539079" name="Rectangle 7"/>
          <p:cNvSpPr>
            <a:spLocks noChangeArrowheads="1"/>
          </p:cNvSpPr>
          <p:nvPr/>
        </p:nvSpPr>
        <p:spPr bwMode="auto">
          <a:xfrm>
            <a:off x="1219200" y="3352800"/>
            <a:ext cx="4337050" cy="29845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84998" name="Text Box 8"/>
          <p:cNvSpPr txBox="1">
            <a:spLocks noChangeArrowheads="1"/>
          </p:cNvSpPr>
          <p:nvPr/>
        </p:nvSpPr>
        <p:spPr bwMode="auto">
          <a:xfrm>
            <a:off x="6392339" y="5451475"/>
            <a:ext cx="2209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nl-BE" altLang="en-US" sz="2400" dirty="0" err="1" smtClean="0">
                <a:solidFill>
                  <a:srgbClr val="FFFF00"/>
                </a:solidFill>
                <a:cs typeface="Times New Roman" panose="02020603050405020304" pitchFamily="18" charset="0"/>
              </a:rPr>
              <a:t>What</a:t>
            </a:r>
            <a:r>
              <a:rPr lang="nl-BE" altLang="en-US" sz="2400" dirty="0" smtClean="0">
                <a:solidFill>
                  <a:srgbClr val="FFFF00"/>
                </a:solidFill>
                <a:cs typeface="Times New Roman" panose="02020603050405020304" pitchFamily="18" charset="0"/>
              </a:rPr>
              <a:t> is </a:t>
            </a:r>
            <a:r>
              <a:rPr lang="nl-BE" altLang="en-US" sz="2400" dirty="0">
                <a:solidFill>
                  <a:srgbClr val="FFFF00"/>
                </a:solidFill>
                <a:cs typeface="Times New Roman" panose="02020603050405020304" pitchFamily="18" charset="0"/>
              </a:rPr>
              <a:t>wrong ?</a:t>
            </a:r>
            <a:endParaRPr lang="nl-NL" altLang="en-US" sz="2400" dirty="0">
              <a:solidFill>
                <a:srgbClr val="FFFF00"/>
              </a:solidFill>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AF68BD5-0D60-488D-AB1C-00FB47F46A48}" type="slidenum">
              <a:rPr lang="en-US" smtClean="0"/>
              <a:pPr/>
              <a:t>60</a:t>
            </a:fld>
            <a:endParaRPr lang="en-US"/>
          </a:p>
        </p:txBody>
      </p:sp>
    </p:spTree>
    <p:extLst>
      <p:ext uri="{BB962C8B-B14F-4D97-AF65-F5344CB8AC3E}">
        <p14:creationId xmlns:p14="http://schemas.microsoft.com/office/powerpoint/2010/main" val="4219844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9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07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en-US" altLang="en-US" smtClean="0"/>
              <a:t>SNOMED-CT: what is wrong here?</a:t>
            </a: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1905000"/>
            <a:ext cx="8720137"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13"/>
          <p:cNvGrpSpPr>
            <a:grpSpLocks/>
          </p:cNvGrpSpPr>
          <p:nvPr/>
        </p:nvGrpSpPr>
        <p:grpSpPr bwMode="auto">
          <a:xfrm>
            <a:off x="2614613" y="3227388"/>
            <a:ext cx="6215062" cy="1022350"/>
            <a:chOff x="1647" y="2315"/>
            <a:chExt cx="3915" cy="644"/>
          </a:xfrm>
        </p:grpSpPr>
        <p:sp>
          <p:nvSpPr>
            <p:cNvPr id="41996" name="Rectangle 6"/>
            <p:cNvSpPr>
              <a:spLocks noChangeArrowheads="1"/>
            </p:cNvSpPr>
            <p:nvPr/>
          </p:nvSpPr>
          <p:spPr bwMode="auto">
            <a:xfrm>
              <a:off x="2699" y="2321"/>
              <a:ext cx="2863" cy="632"/>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1997" name="Rectangle 9"/>
            <p:cNvSpPr>
              <a:spLocks noChangeArrowheads="1"/>
            </p:cNvSpPr>
            <p:nvPr/>
          </p:nvSpPr>
          <p:spPr bwMode="auto">
            <a:xfrm>
              <a:off x="1647" y="2315"/>
              <a:ext cx="969" cy="644"/>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tx1"/>
                  </a:solidFill>
                </a:rPr>
                <a:t>nose</a:t>
              </a:r>
            </a:p>
          </p:txBody>
        </p:sp>
      </p:grpSp>
      <p:grpSp>
        <p:nvGrpSpPr>
          <p:cNvPr id="3" name="Group 12"/>
          <p:cNvGrpSpPr>
            <a:grpSpLocks/>
          </p:cNvGrpSpPr>
          <p:nvPr/>
        </p:nvGrpSpPr>
        <p:grpSpPr bwMode="auto">
          <a:xfrm>
            <a:off x="2635250" y="2667000"/>
            <a:ext cx="6219825" cy="481013"/>
            <a:chOff x="1660" y="1962"/>
            <a:chExt cx="3918" cy="303"/>
          </a:xfrm>
        </p:grpSpPr>
        <p:sp>
          <p:nvSpPr>
            <p:cNvPr id="41994" name="Rectangle 5"/>
            <p:cNvSpPr>
              <a:spLocks noChangeArrowheads="1"/>
            </p:cNvSpPr>
            <p:nvPr/>
          </p:nvSpPr>
          <p:spPr bwMode="auto">
            <a:xfrm>
              <a:off x="2698" y="1962"/>
              <a:ext cx="2880" cy="302"/>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1995" name="Rectangle 10"/>
            <p:cNvSpPr>
              <a:spLocks noChangeArrowheads="1"/>
            </p:cNvSpPr>
            <p:nvPr/>
          </p:nvSpPr>
          <p:spPr bwMode="auto">
            <a:xfrm>
              <a:off x="1660" y="1964"/>
              <a:ext cx="964" cy="301"/>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tx1"/>
                  </a:solidFill>
                </a:rPr>
                <a:t>bones</a:t>
              </a:r>
            </a:p>
          </p:txBody>
        </p:sp>
      </p:grpSp>
      <p:grpSp>
        <p:nvGrpSpPr>
          <p:cNvPr id="4" name="Group 14"/>
          <p:cNvGrpSpPr>
            <a:grpSpLocks/>
          </p:cNvGrpSpPr>
          <p:nvPr/>
        </p:nvGrpSpPr>
        <p:grpSpPr bwMode="auto">
          <a:xfrm>
            <a:off x="2625725" y="4297363"/>
            <a:ext cx="6211888" cy="1428750"/>
            <a:chOff x="1654" y="2989"/>
            <a:chExt cx="3913" cy="900"/>
          </a:xfrm>
        </p:grpSpPr>
        <p:sp>
          <p:nvSpPr>
            <p:cNvPr id="41992" name="Rectangle 7"/>
            <p:cNvSpPr>
              <a:spLocks noChangeArrowheads="1"/>
            </p:cNvSpPr>
            <p:nvPr/>
          </p:nvSpPr>
          <p:spPr bwMode="auto">
            <a:xfrm>
              <a:off x="2710" y="2989"/>
              <a:ext cx="2857" cy="900"/>
            </a:xfrm>
            <a:prstGeom prst="rect">
              <a:avLst/>
            </a:prstGeom>
            <a:solidFill>
              <a:schemeClr val="accent1">
                <a:alpha val="50195"/>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1993" name="Rectangle 11"/>
            <p:cNvSpPr>
              <a:spLocks noChangeArrowheads="1"/>
            </p:cNvSpPr>
            <p:nvPr/>
          </p:nvSpPr>
          <p:spPr bwMode="auto">
            <a:xfrm>
              <a:off x="1654" y="2994"/>
              <a:ext cx="964" cy="867"/>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tx1"/>
                  </a:solidFill>
                </a:rPr>
                <a:t>fracture</a:t>
              </a:r>
            </a:p>
          </p:txBody>
        </p:sp>
      </p:grpSp>
      <p:sp>
        <p:nvSpPr>
          <p:cNvPr id="14" name="Rectangle 13"/>
          <p:cNvSpPr>
            <a:spLocks noChangeArrowheads="1"/>
          </p:cNvSpPr>
          <p:nvPr/>
        </p:nvSpPr>
        <p:spPr bwMode="auto">
          <a:xfrm>
            <a:off x="3297238" y="5783263"/>
            <a:ext cx="2195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false synonymy</a:t>
            </a:r>
          </a:p>
        </p:txBody>
      </p:sp>
      <p:sp>
        <p:nvSpPr>
          <p:cNvPr id="5" name="Slide Number Placeholder 4"/>
          <p:cNvSpPr>
            <a:spLocks noGrp="1"/>
          </p:cNvSpPr>
          <p:nvPr>
            <p:ph type="sldNum" sz="quarter" idx="10"/>
          </p:nvPr>
        </p:nvSpPr>
        <p:spPr/>
        <p:txBody>
          <a:bodyPr/>
          <a:lstStyle/>
          <a:p>
            <a:fld id="{01EF93C7-D0AB-41D7-8C62-1F8A9E33AE23}" type="slidenum">
              <a:rPr lang="en-US" smtClean="0"/>
              <a:pPr/>
              <a:t>61</a:t>
            </a:fld>
            <a:endParaRPr lang="en-US"/>
          </a:p>
        </p:txBody>
      </p:sp>
    </p:spTree>
    <p:extLst>
      <p:ext uri="{BB962C8B-B14F-4D97-AF65-F5344CB8AC3E}">
        <p14:creationId xmlns:p14="http://schemas.microsoft.com/office/powerpoint/2010/main" val="2587906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30"/>
          <p:cNvGrpSpPr>
            <a:grpSpLocks/>
          </p:cNvGrpSpPr>
          <p:nvPr/>
        </p:nvGrpSpPr>
        <p:grpSpPr bwMode="auto">
          <a:xfrm>
            <a:off x="342900" y="2578100"/>
            <a:ext cx="8542338" cy="3562350"/>
            <a:chOff x="322" y="1721"/>
            <a:chExt cx="5381" cy="2244"/>
          </a:xfrm>
        </p:grpSpPr>
        <p:sp>
          <p:nvSpPr>
            <p:cNvPr id="46099" name="Text Box 23"/>
            <p:cNvSpPr txBox="1">
              <a:spLocks noChangeArrowheads="1"/>
            </p:cNvSpPr>
            <p:nvPr/>
          </p:nvSpPr>
          <p:spPr bwMode="auto">
            <a:xfrm>
              <a:off x="322" y="1721"/>
              <a:ext cx="5381" cy="442"/>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000">
                  <a:solidFill>
                    <a:schemeClr val="bg1"/>
                  </a:solidFill>
                </a:rPr>
                <a:t>A patient with a fractured nasal bone  </a:t>
              </a:r>
            </a:p>
          </p:txBody>
        </p:sp>
        <p:sp>
          <p:nvSpPr>
            <p:cNvPr id="46100" name="Text Box 24"/>
            <p:cNvSpPr txBox="1">
              <a:spLocks noChangeArrowheads="1"/>
            </p:cNvSpPr>
            <p:nvPr/>
          </p:nvSpPr>
          <p:spPr bwMode="auto">
            <a:xfrm>
              <a:off x="905" y="2622"/>
              <a:ext cx="4216" cy="442"/>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000">
                  <a:solidFill>
                    <a:schemeClr val="bg1"/>
                  </a:solidFill>
                </a:rPr>
                <a:t>A patient with a broken nose  </a:t>
              </a:r>
            </a:p>
          </p:txBody>
        </p:sp>
        <p:sp>
          <p:nvSpPr>
            <p:cNvPr id="46101" name="Text Box 25"/>
            <p:cNvSpPr txBox="1">
              <a:spLocks noChangeArrowheads="1"/>
            </p:cNvSpPr>
            <p:nvPr/>
          </p:nvSpPr>
          <p:spPr bwMode="auto">
            <a:xfrm>
              <a:off x="407" y="3523"/>
              <a:ext cx="5212" cy="442"/>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000">
                  <a:solidFill>
                    <a:schemeClr val="bg1"/>
                  </a:solidFill>
                </a:rPr>
                <a:t>A patient with a fracture of the nose  </a:t>
              </a:r>
            </a:p>
          </p:txBody>
        </p:sp>
        <p:sp>
          <p:nvSpPr>
            <p:cNvPr id="46102" name="Text Box 26"/>
            <p:cNvSpPr txBox="1">
              <a:spLocks noChangeArrowheads="1"/>
            </p:cNvSpPr>
            <p:nvPr/>
          </p:nvSpPr>
          <p:spPr bwMode="auto">
            <a:xfrm>
              <a:off x="654" y="2145"/>
              <a:ext cx="33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800">
                  <a:solidFill>
                    <a:schemeClr val="bg1"/>
                  </a:solidFill>
                </a:rPr>
                <a:t>=</a:t>
              </a:r>
            </a:p>
          </p:txBody>
        </p:sp>
        <p:sp>
          <p:nvSpPr>
            <p:cNvPr id="46103" name="Text Box 27"/>
            <p:cNvSpPr txBox="1">
              <a:spLocks noChangeArrowheads="1"/>
            </p:cNvSpPr>
            <p:nvPr/>
          </p:nvSpPr>
          <p:spPr bwMode="auto">
            <a:xfrm>
              <a:off x="655" y="3017"/>
              <a:ext cx="33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800">
                  <a:solidFill>
                    <a:schemeClr val="bg1"/>
                  </a:solidFill>
                </a:rPr>
                <a:t>=</a:t>
              </a:r>
            </a:p>
          </p:txBody>
        </p:sp>
        <p:sp>
          <p:nvSpPr>
            <p:cNvPr id="46104" name="Line 28"/>
            <p:cNvSpPr>
              <a:spLocks noChangeShapeType="1"/>
            </p:cNvSpPr>
            <p:nvPr/>
          </p:nvSpPr>
          <p:spPr bwMode="auto">
            <a:xfrm>
              <a:off x="1078" y="2161"/>
              <a:ext cx="0" cy="462"/>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5" name="Line 29"/>
            <p:cNvSpPr>
              <a:spLocks noChangeShapeType="1"/>
            </p:cNvSpPr>
            <p:nvPr/>
          </p:nvSpPr>
          <p:spPr bwMode="auto">
            <a:xfrm>
              <a:off x="1050" y="3067"/>
              <a:ext cx="0" cy="462"/>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6083" name="AutoShape 2"/>
          <p:cNvSpPr>
            <a:spLocks noGrp="1" noChangeArrowheads="1"/>
          </p:cNvSpPr>
          <p:nvPr>
            <p:ph type="title"/>
          </p:nvPr>
        </p:nvSpPr>
        <p:spPr/>
        <p:txBody>
          <a:bodyPr/>
          <a:lstStyle/>
          <a:p>
            <a:pPr eaLnBrk="1" hangingPunct="1"/>
            <a:r>
              <a:rPr lang="en-US" altLang="en-US" smtClean="0"/>
              <a:t>Coding / Classification confusion</a:t>
            </a:r>
          </a:p>
        </p:txBody>
      </p:sp>
      <p:sp>
        <p:nvSpPr>
          <p:cNvPr id="2" name="Content Placeholder 1"/>
          <p:cNvSpPr>
            <a:spLocks noGrp="1"/>
          </p:cNvSpPr>
          <p:nvPr>
            <p:ph idx="1"/>
          </p:nvPr>
        </p:nvSpPr>
        <p:spPr>
          <a:xfrm>
            <a:off x="228600" y="1752600"/>
            <a:ext cx="8686800" cy="4876800"/>
          </a:xfrm>
        </p:spPr>
        <p:txBody>
          <a:bodyPr/>
          <a:lstStyle/>
          <a:p>
            <a:endParaRPr lang="en-US" dirty="0" smtClean="0"/>
          </a:p>
          <a:p>
            <a:r>
              <a:rPr lang="en-US" dirty="0"/>
              <a:t> </a:t>
            </a:r>
            <a:r>
              <a:rPr lang="en-US" dirty="0" smtClean="0"/>
              <a:t>                P           +                                 X</a:t>
            </a:r>
          </a:p>
          <a:p>
            <a:endParaRPr lang="en-US" dirty="0"/>
          </a:p>
          <a:p>
            <a:endParaRPr lang="en-US" dirty="0" smtClean="0"/>
          </a:p>
          <a:p>
            <a:r>
              <a:rPr lang="en-US" dirty="0" smtClean="0"/>
              <a:t>		       P                    +                         Y</a:t>
            </a:r>
          </a:p>
          <a:p>
            <a:endParaRPr lang="en-US" dirty="0"/>
          </a:p>
          <a:p>
            <a:endParaRPr lang="en-US" dirty="0" smtClean="0"/>
          </a:p>
          <a:p>
            <a:pPr>
              <a:spcBef>
                <a:spcPts val="1200"/>
              </a:spcBef>
            </a:pPr>
            <a:r>
              <a:rPr lang="en-US" dirty="0" smtClean="0"/>
              <a:t>		       P                    +                          Z</a:t>
            </a:r>
            <a:endParaRPr lang="en-US" dirty="0"/>
          </a:p>
        </p:txBody>
      </p:sp>
      <p:grpSp>
        <p:nvGrpSpPr>
          <p:cNvPr id="3" name="Group 31"/>
          <p:cNvGrpSpPr>
            <a:grpSpLocks/>
          </p:cNvGrpSpPr>
          <p:nvPr/>
        </p:nvGrpSpPr>
        <p:grpSpPr bwMode="auto">
          <a:xfrm>
            <a:off x="341313" y="2578100"/>
            <a:ext cx="8542337" cy="3562350"/>
            <a:chOff x="225" y="1624"/>
            <a:chExt cx="5381" cy="2244"/>
          </a:xfrm>
        </p:grpSpPr>
        <p:sp>
          <p:nvSpPr>
            <p:cNvPr id="46085" name="Text Box 3"/>
            <p:cNvSpPr txBox="1">
              <a:spLocks noChangeArrowheads="1"/>
            </p:cNvSpPr>
            <p:nvPr/>
          </p:nvSpPr>
          <p:spPr bwMode="auto">
            <a:xfrm>
              <a:off x="225" y="1624"/>
              <a:ext cx="5381" cy="442"/>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000">
                  <a:solidFill>
                    <a:schemeClr val="bg1"/>
                  </a:solidFill>
                </a:rPr>
                <a:t>A patient with </a:t>
              </a:r>
              <a:r>
                <a:rPr lang="en-US" altLang="en-US" sz="4000">
                  <a:solidFill>
                    <a:srgbClr val="FF0000"/>
                  </a:solidFill>
                </a:rPr>
                <a:t>a fractured nasal bone</a:t>
              </a:r>
              <a:r>
                <a:rPr lang="en-US" altLang="en-US" sz="4000">
                  <a:solidFill>
                    <a:schemeClr val="bg1"/>
                  </a:solidFill>
                </a:rPr>
                <a:t>  </a:t>
              </a:r>
            </a:p>
          </p:txBody>
        </p:sp>
        <p:sp>
          <p:nvSpPr>
            <p:cNvPr id="46086" name="Text Box 4"/>
            <p:cNvSpPr txBox="1">
              <a:spLocks noChangeArrowheads="1"/>
            </p:cNvSpPr>
            <p:nvPr/>
          </p:nvSpPr>
          <p:spPr bwMode="auto">
            <a:xfrm>
              <a:off x="808" y="2525"/>
              <a:ext cx="4216" cy="442"/>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000">
                  <a:solidFill>
                    <a:schemeClr val="bg1"/>
                  </a:solidFill>
                </a:rPr>
                <a:t>A patient with </a:t>
              </a:r>
              <a:r>
                <a:rPr lang="en-US" altLang="en-US" sz="4000">
                  <a:solidFill>
                    <a:srgbClr val="FFFF00"/>
                  </a:solidFill>
                </a:rPr>
                <a:t>a broken nose</a:t>
              </a:r>
              <a:r>
                <a:rPr lang="en-US" altLang="en-US" sz="4000">
                  <a:solidFill>
                    <a:schemeClr val="bg1"/>
                  </a:solidFill>
                </a:rPr>
                <a:t>  </a:t>
              </a:r>
            </a:p>
          </p:txBody>
        </p:sp>
        <p:sp>
          <p:nvSpPr>
            <p:cNvPr id="46087" name="Text Box 5"/>
            <p:cNvSpPr txBox="1">
              <a:spLocks noChangeArrowheads="1"/>
            </p:cNvSpPr>
            <p:nvPr/>
          </p:nvSpPr>
          <p:spPr bwMode="auto">
            <a:xfrm>
              <a:off x="310" y="3426"/>
              <a:ext cx="5212" cy="442"/>
            </a:xfrm>
            <a:prstGeom prst="rect">
              <a:avLst/>
            </a:prstGeom>
            <a:solidFill>
              <a:srgbClr val="00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000">
                  <a:solidFill>
                    <a:schemeClr val="bg1"/>
                  </a:solidFill>
                </a:rPr>
                <a:t>A patient with </a:t>
              </a:r>
              <a:r>
                <a:rPr lang="en-US" altLang="en-US" sz="4000">
                  <a:solidFill>
                    <a:srgbClr val="00FF00"/>
                  </a:solidFill>
                </a:rPr>
                <a:t>a fracture of the nose</a:t>
              </a:r>
              <a:r>
                <a:rPr lang="en-US" altLang="en-US" sz="4000">
                  <a:solidFill>
                    <a:schemeClr val="bg1"/>
                  </a:solidFill>
                </a:rPr>
                <a:t>  </a:t>
              </a:r>
            </a:p>
          </p:txBody>
        </p:sp>
        <p:sp>
          <p:nvSpPr>
            <p:cNvPr id="46088" name="AutoShape 10"/>
            <p:cNvSpPr>
              <a:spLocks noChangeArrowheads="1"/>
            </p:cNvSpPr>
            <p:nvPr/>
          </p:nvSpPr>
          <p:spPr bwMode="auto">
            <a:xfrm>
              <a:off x="1495" y="2144"/>
              <a:ext cx="615" cy="306"/>
            </a:xfrm>
            <a:prstGeom prst="rightArrow">
              <a:avLst>
                <a:gd name="adj1" fmla="val 50000"/>
                <a:gd name="adj2" fmla="val 50245"/>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089" name="AutoShape 11"/>
            <p:cNvSpPr>
              <a:spLocks noChangeArrowheads="1"/>
            </p:cNvSpPr>
            <p:nvPr/>
          </p:nvSpPr>
          <p:spPr bwMode="auto">
            <a:xfrm>
              <a:off x="1501" y="3039"/>
              <a:ext cx="615" cy="306"/>
            </a:xfrm>
            <a:prstGeom prst="rightArrow">
              <a:avLst>
                <a:gd name="adj1" fmla="val 50000"/>
                <a:gd name="adj2" fmla="val 50245"/>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090" name="Line 12"/>
            <p:cNvSpPr>
              <a:spLocks noChangeShapeType="1"/>
            </p:cNvSpPr>
            <p:nvPr/>
          </p:nvSpPr>
          <p:spPr bwMode="auto">
            <a:xfrm flipV="1">
              <a:off x="1534" y="2161"/>
              <a:ext cx="376" cy="29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3"/>
            <p:cNvSpPr>
              <a:spLocks noChangeShapeType="1"/>
            </p:cNvSpPr>
            <p:nvPr/>
          </p:nvSpPr>
          <p:spPr bwMode="auto">
            <a:xfrm flipV="1">
              <a:off x="1540" y="3039"/>
              <a:ext cx="376" cy="29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2" name="Rectangle 16"/>
            <p:cNvSpPr>
              <a:spLocks noChangeArrowheads="1"/>
            </p:cNvSpPr>
            <p:nvPr/>
          </p:nvSpPr>
          <p:spPr bwMode="auto">
            <a:xfrm>
              <a:off x="2298" y="1699"/>
              <a:ext cx="3137" cy="32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093" name="Rectangle 17"/>
            <p:cNvSpPr>
              <a:spLocks noChangeArrowheads="1"/>
            </p:cNvSpPr>
            <p:nvPr/>
          </p:nvSpPr>
          <p:spPr bwMode="auto">
            <a:xfrm>
              <a:off x="2851" y="2594"/>
              <a:ext cx="2059" cy="32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094" name="Rectangle 18"/>
            <p:cNvSpPr>
              <a:spLocks noChangeArrowheads="1"/>
            </p:cNvSpPr>
            <p:nvPr/>
          </p:nvSpPr>
          <p:spPr bwMode="auto">
            <a:xfrm>
              <a:off x="2367" y="3507"/>
              <a:ext cx="3017" cy="320"/>
            </a:xfrm>
            <a:prstGeom prst="rect">
              <a:avLst/>
            </a:prstGeom>
            <a:noFill/>
            <a:ln w="2857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46095" name="Line 19"/>
            <p:cNvSpPr>
              <a:spLocks noChangeShapeType="1"/>
            </p:cNvSpPr>
            <p:nvPr/>
          </p:nvSpPr>
          <p:spPr bwMode="auto">
            <a:xfrm>
              <a:off x="3189" y="2036"/>
              <a:ext cx="0" cy="548"/>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6" name="Line 20"/>
            <p:cNvSpPr>
              <a:spLocks noChangeShapeType="1"/>
            </p:cNvSpPr>
            <p:nvPr/>
          </p:nvSpPr>
          <p:spPr bwMode="auto">
            <a:xfrm>
              <a:off x="3189" y="2925"/>
              <a:ext cx="0" cy="594"/>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Text Box 21"/>
            <p:cNvSpPr txBox="1">
              <a:spLocks noChangeArrowheads="1"/>
            </p:cNvSpPr>
            <p:nvPr/>
          </p:nvSpPr>
          <p:spPr bwMode="auto">
            <a:xfrm>
              <a:off x="2838" y="2043"/>
              <a:ext cx="33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800">
                  <a:solidFill>
                    <a:srgbClr val="FF0000"/>
                  </a:solidFill>
                </a:rPr>
                <a:t>=</a:t>
              </a:r>
            </a:p>
          </p:txBody>
        </p:sp>
        <p:sp>
          <p:nvSpPr>
            <p:cNvPr id="46098" name="Text Box 22"/>
            <p:cNvSpPr txBox="1">
              <a:spLocks noChangeArrowheads="1"/>
            </p:cNvSpPr>
            <p:nvPr/>
          </p:nvSpPr>
          <p:spPr bwMode="auto">
            <a:xfrm>
              <a:off x="2821" y="2938"/>
              <a:ext cx="33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4800">
                  <a:solidFill>
                    <a:srgbClr val="FF0000"/>
                  </a:solidFill>
                </a:rPr>
                <a:t>=</a:t>
              </a:r>
            </a:p>
          </p:txBody>
        </p:sp>
      </p:grpSp>
      <p:sp>
        <p:nvSpPr>
          <p:cNvPr id="4" name="Slide Number Placeholder 3"/>
          <p:cNvSpPr>
            <a:spLocks noGrp="1"/>
          </p:cNvSpPr>
          <p:nvPr>
            <p:ph type="sldNum" sz="quarter" idx="10"/>
          </p:nvPr>
        </p:nvSpPr>
        <p:spPr/>
        <p:txBody>
          <a:bodyPr/>
          <a:lstStyle/>
          <a:p>
            <a:fld id="{01EF93C7-D0AB-41D7-8C62-1F8A9E33AE23}" type="slidenum">
              <a:rPr lang="en-US" smtClean="0"/>
              <a:pPr/>
              <a:t>62</a:t>
            </a:fld>
            <a:endParaRPr lang="en-US"/>
          </a:p>
        </p:txBody>
      </p:sp>
    </p:spTree>
    <p:extLst>
      <p:ext uri="{BB962C8B-B14F-4D97-AF65-F5344CB8AC3E}">
        <p14:creationId xmlns:p14="http://schemas.microsoft.com/office/powerpoint/2010/main" val="1612501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2794000"/>
            <a:ext cx="381793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5" name="Title 1"/>
          <p:cNvSpPr>
            <a:spLocks noGrp="1"/>
          </p:cNvSpPr>
          <p:nvPr>
            <p:ph type="title"/>
          </p:nvPr>
        </p:nvSpPr>
        <p:spPr>
          <a:xfrm>
            <a:off x="152400" y="838200"/>
            <a:ext cx="8763000" cy="612775"/>
          </a:xfrm>
        </p:spPr>
        <p:txBody>
          <a:bodyPr/>
          <a:lstStyle/>
          <a:p>
            <a:r>
              <a:rPr lang="en-US" altLang="en-US" dirty="0" smtClean="0"/>
              <a:t>Be extremely critical when re-using.</a:t>
            </a:r>
            <a:r>
              <a:rPr lang="en-US" altLang="en-US" sz="1800" dirty="0" smtClean="0"/>
              <a:t/>
            </a:r>
            <a:br>
              <a:rPr lang="en-US" altLang="en-US" sz="1800" dirty="0" smtClean="0"/>
            </a:br>
            <a:r>
              <a:rPr lang="en-US" altLang="en-US" sz="1800" dirty="0" smtClean="0"/>
              <a:t/>
            </a:r>
            <a:br>
              <a:rPr lang="en-US" altLang="en-US" sz="1800" dirty="0" smtClean="0"/>
            </a:br>
            <a:r>
              <a:rPr lang="en-US" altLang="en-US" sz="2400" dirty="0" smtClean="0"/>
              <a:t>Some people do not understand </a:t>
            </a:r>
            <a:br>
              <a:rPr lang="en-US" altLang="en-US" sz="2400" dirty="0" smtClean="0"/>
            </a:br>
            <a:r>
              <a:rPr lang="en-US" altLang="en-US" sz="2400" dirty="0" smtClean="0"/>
              <a:t>the representation language they are using!</a:t>
            </a:r>
          </a:p>
        </p:txBody>
      </p:sp>
      <p:pic>
        <p:nvPicPr>
          <p:cNvPr id="8196" name="Picture 2" descr="smerte_utgangspun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2794000"/>
            <a:ext cx="44005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7AF68BD5-0D60-488D-AB1C-00FB47F46A48}" type="slidenum">
              <a:rPr lang="en-US" smtClean="0"/>
              <a:pPr/>
              <a:t>63</a:t>
            </a:fld>
            <a:endParaRPr lang="en-US"/>
          </a:p>
        </p:txBody>
      </p:sp>
    </p:spTree>
    <p:extLst>
      <p:ext uri="{BB962C8B-B14F-4D97-AF65-F5344CB8AC3E}">
        <p14:creationId xmlns:p14="http://schemas.microsoft.com/office/powerpoint/2010/main" val="34317768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a:ln/>
        </p:spPr>
        <p:txBody>
          <a:bodyPr/>
          <a:lstStyle/>
          <a:p>
            <a:r>
              <a:rPr lang="nl-BE" altLang="en-US" dirty="0" smtClean="0"/>
              <a:t>Do </a:t>
            </a:r>
            <a:r>
              <a:rPr lang="nl-BE" altLang="en-US" dirty="0" err="1" smtClean="0"/>
              <a:t>not</a:t>
            </a:r>
            <a:r>
              <a:rPr lang="nl-BE" altLang="en-US" dirty="0" smtClean="0"/>
              <a:t> have blind </a:t>
            </a:r>
            <a:r>
              <a:rPr lang="nl-BE" altLang="en-US" dirty="0" err="1" smtClean="0"/>
              <a:t>faith</a:t>
            </a:r>
            <a:r>
              <a:rPr lang="nl-BE" altLang="en-US" dirty="0" smtClean="0"/>
              <a:t> in </a:t>
            </a:r>
            <a:r>
              <a:rPr lang="nl-BE" altLang="en-US" dirty="0" err="1" smtClean="0"/>
              <a:t>computation</a:t>
            </a:r>
            <a:endParaRPr lang="nl-NL" altLang="en-US" dirty="0"/>
          </a:p>
        </p:txBody>
      </p:sp>
      <p:graphicFrame>
        <p:nvGraphicFramePr>
          <p:cNvPr id="61443" name="Object 3"/>
          <p:cNvGraphicFramePr>
            <a:graphicFrameLocks noChangeAspect="1"/>
          </p:cNvGraphicFramePr>
          <p:nvPr/>
        </p:nvGraphicFramePr>
        <p:xfrm>
          <a:off x="838200" y="2209800"/>
          <a:ext cx="8153400" cy="1239838"/>
        </p:xfrm>
        <a:graphic>
          <a:graphicData uri="http://schemas.openxmlformats.org/presentationml/2006/ole">
            <mc:AlternateContent xmlns:mc="http://schemas.openxmlformats.org/markup-compatibility/2006">
              <mc:Choice xmlns:v="urn:schemas-microsoft-com:vml" Requires="v">
                <p:oleObj spid="_x0000_s359448" name="Photo Editor-foto" r:id="rId3" imgW="6133333" imgH="933580" progId="MSPhotoEd.3">
                  <p:embed/>
                </p:oleObj>
              </mc:Choice>
              <mc:Fallback>
                <p:oleObj name="Photo Editor-foto" r:id="rId3" imgW="6133333" imgH="933580" progId="MSPhotoEd.3">
                  <p:embed/>
                  <p:pic>
                    <p:nvPicPr>
                      <p:cNvPr id="614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09800"/>
                        <a:ext cx="815340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4" name="AutoShape 4"/>
          <p:cNvSpPr>
            <a:spLocks noChangeArrowheads="1"/>
          </p:cNvSpPr>
          <p:nvPr/>
        </p:nvSpPr>
        <p:spPr bwMode="auto">
          <a:xfrm>
            <a:off x="1905000" y="2976563"/>
            <a:ext cx="5943600" cy="457200"/>
          </a:xfrm>
          <a:prstGeom prst="roundRect">
            <a:avLst>
              <a:gd name="adj" fmla="val 16667"/>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6" name="Text Box 6"/>
          <p:cNvSpPr txBox="1">
            <a:spLocks noChangeArrowheads="1"/>
          </p:cNvSpPr>
          <p:nvPr/>
        </p:nvSpPr>
        <p:spPr bwMode="auto">
          <a:xfrm>
            <a:off x="756508" y="1499590"/>
            <a:ext cx="29478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b="1" u="sng" dirty="0">
                <a:solidFill>
                  <a:schemeClr val="bg1"/>
                </a:solidFill>
              </a:rPr>
              <a:t>SNOMED-RT (2000)</a:t>
            </a:r>
            <a:endParaRPr lang="nl-NL" altLang="en-US" sz="2400" b="1" u="sng" dirty="0">
              <a:solidFill>
                <a:schemeClr val="bg1"/>
              </a:solidFill>
            </a:endParaRPr>
          </a:p>
        </p:txBody>
      </p:sp>
      <p:grpSp>
        <p:nvGrpSpPr>
          <p:cNvPr id="61452" name="Group 12"/>
          <p:cNvGrpSpPr>
            <a:grpSpLocks/>
          </p:cNvGrpSpPr>
          <p:nvPr/>
        </p:nvGrpSpPr>
        <p:grpSpPr bwMode="auto">
          <a:xfrm>
            <a:off x="838200" y="3789364"/>
            <a:ext cx="7748588" cy="2144713"/>
            <a:chOff x="576" y="2771"/>
            <a:chExt cx="4881" cy="1351"/>
          </a:xfrm>
        </p:grpSpPr>
        <p:graphicFrame>
          <p:nvGraphicFramePr>
            <p:cNvPr id="61449" name="Object 9"/>
            <p:cNvGraphicFramePr>
              <a:graphicFrameLocks noChangeAspect="1"/>
            </p:cNvGraphicFramePr>
            <p:nvPr/>
          </p:nvGraphicFramePr>
          <p:xfrm>
            <a:off x="576" y="2832"/>
            <a:ext cx="2700" cy="1290"/>
          </p:xfrm>
          <a:graphic>
            <a:graphicData uri="http://schemas.openxmlformats.org/presentationml/2006/ole">
              <mc:AlternateContent xmlns:mc="http://schemas.openxmlformats.org/markup-compatibility/2006">
                <mc:Choice xmlns:v="urn:schemas-microsoft-com:vml" Requires="v">
                  <p:oleObj spid="_x0000_s359449" name="Photo Editor-foto" r:id="rId5" imgW="4285714" imgH="2048161" progId="MSPhotoEd.3">
                    <p:embed/>
                  </p:oleObj>
                </mc:Choice>
                <mc:Fallback>
                  <p:oleObj name="Photo Editor-foto" r:id="rId5" imgW="4285714" imgH="2048161" progId="MSPhotoEd.3">
                    <p:embed/>
                    <p:pic>
                      <p:nvPicPr>
                        <p:cNvPr id="6144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 y="2832"/>
                          <a:ext cx="2700" cy="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51" name="Text Box 11"/>
            <p:cNvSpPr txBox="1">
              <a:spLocks noChangeArrowheads="1"/>
            </p:cNvSpPr>
            <p:nvPr/>
          </p:nvSpPr>
          <p:spPr bwMode="auto">
            <a:xfrm>
              <a:off x="3593" y="2771"/>
              <a:ext cx="18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b="1" u="sng" dirty="0">
                  <a:solidFill>
                    <a:schemeClr val="bg1"/>
                  </a:solidFill>
                </a:rPr>
                <a:t>SNOMED-CT (2003)</a:t>
              </a:r>
              <a:endParaRPr lang="nl-NL" altLang="en-US" sz="2400" b="1" u="sng" dirty="0">
                <a:solidFill>
                  <a:schemeClr val="bg1"/>
                </a:solidFill>
              </a:endParaRPr>
            </a:p>
          </p:txBody>
        </p:sp>
      </p:grpSp>
      <p:sp>
        <p:nvSpPr>
          <p:cNvPr id="61450" name="Line 10"/>
          <p:cNvSpPr>
            <a:spLocks noChangeShapeType="1"/>
          </p:cNvSpPr>
          <p:nvPr/>
        </p:nvSpPr>
        <p:spPr bwMode="auto">
          <a:xfrm>
            <a:off x="4419600" y="5791200"/>
            <a:ext cx="1676400" cy="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p:cNvSpPr>
            <a:spLocks noGrp="1"/>
          </p:cNvSpPr>
          <p:nvPr>
            <p:ph type="sldNum" sz="quarter" idx="10"/>
          </p:nvPr>
        </p:nvSpPr>
        <p:spPr/>
        <p:txBody>
          <a:bodyPr/>
          <a:lstStyle/>
          <a:p>
            <a:fld id="{7AF68BD5-0D60-488D-AB1C-00FB47F46A48}" type="slidenum">
              <a:rPr lang="en-US" smtClean="0"/>
              <a:pPr/>
              <a:t>64</a:t>
            </a:fld>
            <a:endParaRPr lang="en-US"/>
          </a:p>
        </p:txBody>
      </p:sp>
    </p:spTree>
    <p:extLst>
      <p:ext uri="{BB962C8B-B14F-4D97-AF65-F5344CB8AC3E}">
        <p14:creationId xmlns:p14="http://schemas.microsoft.com/office/powerpoint/2010/main" val="217156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14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5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a:xfrm>
            <a:off x="152400" y="838200"/>
            <a:ext cx="8762999" cy="642938"/>
          </a:xfrm>
          <a:ln/>
        </p:spPr>
        <p:txBody>
          <a:bodyPr/>
          <a:lstStyle/>
          <a:p>
            <a:pPr algn="ctr"/>
            <a:r>
              <a:rPr lang="nl-BE" altLang="en-US" dirty="0" smtClean="0"/>
              <a:t>Let </a:t>
            </a:r>
            <a:r>
              <a:rPr lang="nl-BE" altLang="en-US" dirty="0" err="1" smtClean="0"/>
              <a:t>definitions</a:t>
            </a:r>
            <a:r>
              <a:rPr lang="nl-BE" altLang="en-US" dirty="0" smtClean="0"/>
              <a:t> </a:t>
            </a:r>
            <a:r>
              <a:rPr lang="nl-BE" altLang="en-US" dirty="0" err="1" smtClean="0"/>
              <a:t>reflect</a:t>
            </a:r>
            <a:r>
              <a:rPr lang="nl-BE" altLang="en-US" dirty="0" smtClean="0"/>
              <a:t> </a:t>
            </a:r>
            <a:r>
              <a:rPr lang="nl-BE" altLang="en-US" dirty="0" err="1" smtClean="0"/>
              <a:t>what</a:t>
            </a:r>
            <a:r>
              <a:rPr lang="nl-BE" altLang="en-US" dirty="0" smtClean="0"/>
              <a:t> is in </a:t>
            </a:r>
            <a:r>
              <a:rPr lang="nl-BE" altLang="en-US" dirty="0" err="1" smtClean="0"/>
              <a:t>the</a:t>
            </a:r>
            <a:r>
              <a:rPr lang="nl-BE" altLang="en-US" dirty="0" smtClean="0"/>
              <a:t> </a:t>
            </a:r>
            <a:r>
              <a:rPr lang="nl-BE" altLang="en-US" dirty="0" err="1" smtClean="0"/>
              <a:t>taxonomy</a:t>
            </a:r>
            <a:endParaRPr lang="nl-NL" altLang="en-US" dirty="0"/>
          </a:p>
        </p:txBody>
      </p:sp>
      <p:graphicFrame>
        <p:nvGraphicFramePr>
          <p:cNvPr id="69635" name="Object 3"/>
          <p:cNvGraphicFramePr>
            <a:graphicFrameLocks noChangeAspect="1"/>
          </p:cNvGraphicFramePr>
          <p:nvPr>
            <p:extLst/>
          </p:nvPr>
        </p:nvGraphicFramePr>
        <p:xfrm>
          <a:off x="838200" y="2286000"/>
          <a:ext cx="3535363" cy="4343400"/>
        </p:xfrm>
        <a:graphic>
          <a:graphicData uri="http://schemas.openxmlformats.org/presentationml/2006/ole">
            <mc:AlternateContent xmlns:mc="http://schemas.openxmlformats.org/markup-compatibility/2006">
              <mc:Choice xmlns:v="urn:schemas-microsoft-com:vml" Requires="v">
                <p:oleObj spid="_x0000_s360486" name="Photo Editor-foto" r:id="rId3" imgW="2666667" imgH="3277057" progId="MSPhotoEd.3">
                  <p:embed/>
                </p:oleObj>
              </mc:Choice>
              <mc:Fallback>
                <p:oleObj name="Photo Editor-foto" r:id="rId3" imgW="2666667" imgH="3277057" progId="MSPhotoEd.3">
                  <p:embed/>
                  <p:pic>
                    <p:nvPicPr>
                      <p:cNvPr id="696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0"/>
                        <a:ext cx="353536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6" name="Object 4"/>
          <p:cNvGraphicFramePr>
            <a:graphicFrameLocks noChangeAspect="1"/>
          </p:cNvGraphicFramePr>
          <p:nvPr>
            <p:extLst/>
          </p:nvPr>
        </p:nvGraphicFramePr>
        <p:xfrm>
          <a:off x="4591050" y="2438400"/>
          <a:ext cx="4267200" cy="1155700"/>
        </p:xfrm>
        <a:graphic>
          <a:graphicData uri="http://schemas.openxmlformats.org/presentationml/2006/ole">
            <mc:AlternateContent xmlns:mc="http://schemas.openxmlformats.org/markup-compatibility/2006">
              <mc:Choice xmlns:v="urn:schemas-microsoft-com:vml" Requires="v">
                <p:oleObj spid="_x0000_s360487" name="Photo Editor-foto" r:id="rId5" imgW="2076740" imgH="561905" progId="MSPhotoEd.3">
                  <p:embed/>
                </p:oleObj>
              </mc:Choice>
              <mc:Fallback>
                <p:oleObj name="Photo Editor-foto" r:id="rId5" imgW="2076740" imgH="561905" progId="MSPhotoEd.3">
                  <p:embed/>
                  <p:pic>
                    <p:nvPicPr>
                      <p:cNvPr id="6963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50" y="2438400"/>
                        <a:ext cx="4267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7" name="Object 5"/>
          <p:cNvGraphicFramePr>
            <a:graphicFrameLocks noChangeAspect="1"/>
          </p:cNvGraphicFramePr>
          <p:nvPr>
            <p:extLst/>
          </p:nvPr>
        </p:nvGraphicFramePr>
        <p:xfrm>
          <a:off x="4572000" y="4114800"/>
          <a:ext cx="4343400" cy="2535238"/>
        </p:xfrm>
        <a:graphic>
          <a:graphicData uri="http://schemas.openxmlformats.org/presentationml/2006/ole">
            <mc:AlternateContent xmlns:mc="http://schemas.openxmlformats.org/markup-compatibility/2006">
              <mc:Choice xmlns:v="urn:schemas-microsoft-com:vml" Requires="v">
                <p:oleObj spid="_x0000_s360488" name="Photo Editor-foto" r:id="rId7" imgW="1991003" imgH="1162212" progId="MSPhotoEd.3">
                  <p:embed/>
                </p:oleObj>
              </mc:Choice>
              <mc:Fallback>
                <p:oleObj name="Photo Editor-foto" r:id="rId7" imgW="1991003" imgH="1162212" progId="MSPhotoEd.3">
                  <p:embed/>
                  <p:pic>
                    <p:nvPicPr>
                      <p:cNvPr id="6963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114800"/>
                        <a:ext cx="4343400"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8" name="Line 6"/>
          <p:cNvSpPr>
            <a:spLocks noChangeShapeType="1"/>
          </p:cNvSpPr>
          <p:nvPr/>
        </p:nvSpPr>
        <p:spPr bwMode="auto">
          <a:xfrm>
            <a:off x="6019800" y="6248400"/>
            <a:ext cx="2133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Line 7"/>
          <p:cNvSpPr>
            <a:spLocks noChangeShapeType="1"/>
          </p:cNvSpPr>
          <p:nvPr/>
        </p:nvSpPr>
        <p:spPr bwMode="auto">
          <a:xfrm>
            <a:off x="4724400" y="6629400"/>
            <a:ext cx="3810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0" name="AutoShape 8"/>
          <p:cNvSpPr>
            <a:spLocks noChangeArrowheads="1"/>
          </p:cNvSpPr>
          <p:nvPr/>
        </p:nvSpPr>
        <p:spPr bwMode="auto">
          <a:xfrm>
            <a:off x="1447800" y="6400800"/>
            <a:ext cx="2209800" cy="304800"/>
          </a:xfrm>
          <a:prstGeom prst="roundRect">
            <a:avLst>
              <a:gd name="adj" fmla="val 16667"/>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0"/>
          </p:nvPr>
        </p:nvSpPr>
        <p:spPr/>
        <p:txBody>
          <a:bodyPr/>
          <a:lstStyle/>
          <a:p>
            <a:fld id="{F41BC1FE-425B-4D41-9768-47500E60C2C6}" type="slidenum">
              <a:rPr lang="en-US" altLang="en-US" smtClean="0"/>
              <a:pPr/>
              <a:t>65</a:t>
            </a:fld>
            <a:endParaRPr lang="en-US" altLang="en-US"/>
          </a:p>
        </p:txBody>
      </p:sp>
    </p:spTree>
    <p:extLst>
      <p:ext uri="{BB962C8B-B14F-4D97-AF65-F5344CB8AC3E}">
        <p14:creationId xmlns:p14="http://schemas.microsoft.com/office/powerpoint/2010/main" val="30799409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nl-BE" altLang="en-US" dirty="0" smtClean="0"/>
              <a:t>Be </a:t>
            </a:r>
            <a:r>
              <a:rPr lang="nl-BE" altLang="en-US" dirty="0" err="1" smtClean="0"/>
              <a:t>careful</a:t>
            </a:r>
            <a:r>
              <a:rPr lang="nl-BE" altLang="en-US" dirty="0" smtClean="0"/>
              <a:t> </a:t>
            </a:r>
            <a:r>
              <a:rPr lang="nl-BE" altLang="en-US" dirty="0" err="1"/>
              <a:t>with</a:t>
            </a:r>
            <a:r>
              <a:rPr lang="nl-BE" altLang="en-US" dirty="0"/>
              <a:t> </a:t>
            </a:r>
            <a:r>
              <a:rPr lang="nl-BE" altLang="en-US" dirty="0" err="1"/>
              <a:t>mereological</a:t>
            </a:r>
            <a:r>
              <a:rPr lang="nl-BE" altLang="en-US" dirty="0"/>
              <a:t> </a:t>
            </a:r>
            <a:r>
              <a:rPr lang="nl-BE" altLang="en-US" dirty="0" err="1"/>
              <a:t>sums</a:t>
            </a:r>
            <a:endParaRPr lang="en-GB" altLang="en-US" dirty="0"/>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620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fld id="{7AF68BD5-0D60-488D-AB1C-00FB47F46A48}" type="slidenum">
              <a:rPr lang="en-US" smtClean="0"/>
              <a:pPr/>
              <a:t>66</a:t>
            </a:fld>
            <a:endParaRPr lang="en-US"/>
          </a:p>
        </p:txBody>
      </p:sp>
    </p:spTree>
    <p:extLst>
      <p:ext uri="{BB962C8B-B14F-4D97-AF65-F5344CB8AC3E}">
        <p14:creationId xmlns:p14="http://schemas.microsoft.com/office/powerpoint/2010/main" val="42739957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AutoShape 2"/>
          <p:cNvSpPr>
            <a:spLocks noGrp="1" noChangeArrowheads="1"/>
          </p:cNvSpPr>
          <p:nvPr>
            <p:ph type="title"/>
          </p:nvPr>
        </p:nvSpPr>
        <p:spPr>
          <a:xfrm>
            <a:off x="0" y="762000"/>
            <a:ext cx="9144000" cy="762000"/>
          </a:xfrm>
        </p:spPr>
        <p:txBody>
          <a:bodyPr/>
          <a:lstStyle/>
          <a:p>
            <a:pPr eaLnBrk="1" hangingPunct="1"/>
            <a:r>
              <a:rPr lang="nl-BE" altLang="en-US" dirty="0" smtClean="0"/>
              <a:t>Summary of current deficiencies in </a:t>
            </a:r>
            <a:r>
              <a:rPr lang="nl-BE" altLang="en-US" dirty="0" smtClean="0"/>
              <a:t>terminologies and classification systems (1</a:t>
            </a:r>
            <a:r>
              <a:rPr lang="nl-BE" altLang="en-US" dirty="0" smtClean="0"/>
              <a:t>)</a:t>
            </a:r>
            <a:endParaRPr lang="en-GB" altLang="en-US" dirty="0" smtClean="0"/>
          </a:p>
        </p:txBody>
      </p:sp>
      <p:sp>
        <p:nvSpPr>
          <p:cNvPr id="179204" name="Rectangle 3"/>
          <p:cNvSpPr>
            <a:spLocks noGrp="1" noChangeArrowheads="1"/>
          </p:cNvSpPr>
          <p:nvPr>
            <p:ph type="body" idx="1"/>
          </p:nvPr>
        </p:nvSpPr>
        <p:spPr>
          <a:xfrm>
            <a:off x="152400" y="3200400"/>
            <a:ext cx="8839200" cy="3505200"/>
          </a:xfrm>
        </p:spPr>
        <p:txBody>
          <a:bodyPr/>
          <a:lstStyle/>
          <a:p>
            <a:pPr eaLnBrk="1" hangingPunct="1">
              <a:buFont typeface="Arial" panose="020B0604020202020204" pitchFamily="34" charset="0"/>
              <a:buChar char="•"/>
            </a:pPr>
            <a:r>
              <a:rPr lang="nl-BE" altLang="en-US" dirty="0" err="1" smtClean="0"/>
              <a:t>Terms</a:t>
            </a:r>
            <a:r>
              <a:rPr lang="nl-BE" altLang="en-US" dirty="0" smtClean="0"/>
              <a:t> </a:t>
            </a:r>
            <a:r>
              <a:rPr lang="nl-BE" altLang="en-US" dirty="0" err="1" smtClean="0"/>
              <a:t>often</a:t>
            </a:r>
            <a:r>
              <a:rPr lang="nl-BE" altLang="en-US" dirty="0" smtClean="0"/>
              <a:t> </a:t>
            </a:r>
            <a:r>
              <a:rPr lang="nl-BE" altLang="en-US" dirty="0" err="1" smtClean="0"/>
              <a:t>require</a:t>
            </a:r>
            <a:r>
              <a:rPr lang="nl-BE" altLang="en-US" dirty="0" smtClean="0"/>
              <a:t> “reading in context”</a:t>
            </a:r>
          </a:p>
          <a:p>
            <a:pPr eaLnBrk="1" hangingPunct="1">
              <a:buFont typeface="Arial" panose="020B0604020202020204" pitchFamily="34" charset="0"/>
              <a:buChar char="•"/>
            </a:pPr>
            <a:r>
              <a:rPr lang="nl-BE" altLang="en-US" dirty="0" err="1" smtClean="0"/>
              <a:t>Agrammatical</a:t>
            </a:r>
            <a:r>
              <a:rPr lang="nl-BE" altLang="en-US" dirty="0" smtClean="0"/>
              <a:t> </a:t>
            </a:r>
            <a:r>
              <a:rPr lang="nl-BE" altLang="en-US" dirty="0" err="1" smtClean="0"/>
              <a:t>constructions</a:t>
            </a:r>
            <a:r>
              <a:rPr lang="nl-BE" altLang="en-US" dirty="0" smtClean="0"/>
              <a:t> (paper-</a:t>
            </a:r>
            <a:r>
              <a:rPr lang="nl-BE" altLang="en-US" dirty="0" err="1" smtClean="0"/>
              <a:t>based</a:t>
            </a:r>
            <a:r>
              <a:rPr lang="nl-BE" altLang="en-US" dirty="0" smtClean="0"/>
              <a:t> </a:t>
            </a:r>
            <a:r>
              <a:rPr lang="nl-BE" altLang="en-US" dirty="0" err="1" smtClean="0"/>
              <a:t>indexing</a:t>
            </a:r>
            <a:r>
              <a:rPr lang="nl-BE" altLang="en-US" dirty="0" smtClean="0"/>
              <a:t>)</a:t>
            </a:r>
          </a:p>
          <a:p>
            <a:pPr eaLnBrk="1" hangingPunct="1">
              <a:buFont typeface="Arial" panose="020B0604020202020204" pitchFamily="34" charset="0"/>
              <a:buChar char="•"/>
            </a:pPr>
            <a:r>
              <a:rPr lang="nl-BE" altLang="en-US" dirty="0" err="1" smtClean="0"/>
              <a:t>Semantic</a:t>
            </a:r>
            <a:r>
              <a:rPr lang="nl-BE" altLang="en-US" dirty="0" smtClean="0"/>
              <a:t> drift as </a:t>
            </a:r>
            <a:r>
              <a:rPr lang="nl-BE" altLang="en-US" dirty="0" err="1" smtClean="0"/>
              <a:t>one</a:t>
            </a:r>
            <a:r>
              <a:rPr lang="nl-BE" altLang="en-US" dirty="0" smtClean="0"/>
              <a:t> moves </a:t>
            </a:r>
            <a:r>
              <a:rPr lang="nl-BE" altLang="en-US" dirty="0" err="1" smtClean="0"/>
              <a:t>between</a:t>
            </a:r>
            <a:r>
              <a:rPr lang="nl-BE" altLang="en-US" dirty="0" smtClean="0"/>
              <a:t> </a:t>
            </a:r>
            <a:r>
              <a:rPr lang="nl-BE" altLang="en-US" dirty="0" err="1" smtClean="0"/>
              <a:t>hierarchies</a:t>
            </a:r>
            <a:endParaRPr lang="nl-BE" altLang="en-US" dirty="0" smtClean="0"/>
          </a:p>
          <a:p>
            <a:pPr eaLnBrk="1" hangingPunct="1">
              <a:buFont typeface="Arial" panose="020B0604020202020204" pitchFamily="34" charset="0"/>
              <a:buChar char="•"/>
            </a:pPr>
            <a:r>
              <a:rPr lang="nl-BE" altLang="en-US" dirty="0" err="1" smtClean="0"/>
              <a:t>Not</a:t>
            </a:r>
            <a:r>
              <a:rPr lang="nl-BE" altLang="en-US" dirty="0" smtClean="0"/>
              <a:t> (</a:t>
            </a:r>
            <a:r>
              <a:rPr lang="nl-BE" altLang="en-US" dirty="0" err="1" smtClean="0"/>
              <a:t>yet</a:t>
            </a:r>
            <a:r>
              <a:rPr lang="nl-BE" altLang="en-US" dirty="0" smtClean="0"/>
              <a:t>) </a:t>
            </a:r>
            <a:r>
              <a:rPr lang="nl-BE" altLang="en-US" dirty="0" err="1" smtClean="0"/>
              <a:t>useful</a:t>
            </a:r>
            <a:r>
              <a:rPr lang="nl-BE" altLang="en-US" dirty="0" smtClean="0"/>
              <a:t> </a:t>
            </a:r>
            <a:r>
              <a:rPr lang="nl-BE" altLang="en-US" dirty="0" err="1" smtClean="0"/>
              <a:t>for</a:t>
            </a:r>
            <a:r>
              <a:rPr lang="nl-BE" altLang="en-US" dirty="0" smtClean="0"/>
              <a:t> </a:t>
            </a:r>
            <a:r>
              <a:rPr lang="nl-BE" altLang="en-US" dirty="0" err="1" smtClean="0"/>
              <a:t>natural</a:t>
            </a:r>
            <a:r>
              <a:rPr lang="nl-BE" altLang="en-US" dirty="0" smtClean="0"/>
              <a:t> </a:t>
            </a:r>
            <a:r>
              <a:rPr lang="nl-BE" altLang="en-US" dirty="0" err="1" smtClean="0"/>
              <a:t>language</a:t>
            </a:r>
            <a:r>
              <a:rPr lang="nl-BE" altLang="en-US" dirty="0" smtClean="0"/>
              <a:t> </a:t>
            </a:r>
            <a:r>
              <a:rPr lang="nl-BE" altLang="en-US" dirty="0" err="1" smtClean="0"/>
              <a:t>understanding</a:t>
            </a:r>
            <a:r>
              <a:rPr lang="nl-BE" altLang="en-US" dirty="0" smtClean="0"/>
              <a:t> </a:t>
            </a:r>
            <a:r>
              <a:rPr lang="nl-BE" altLang="en-US" dirty="0" err="1" smtClean="0"/>
              <a:t>by</a:t>
            </a:r>
            <a:r>
              <a:rPr lang="nl-BE" altLang="en-US" dirty="0" smtClean="0"/>
              <a:t> software (but </a:t>
            </a:r>
            <a:r>
              <a:rPr lang="nl-BE" altLang="en-US" dirty="0" err="1" smtClean="0"/>
              <a:t>were</a:t>
            </a:r>
            <a:r>
              <a:rPr lang="nl-BE" altLang="en-US" dirty="0" smtClean="0"/>
              <a:t> </a:t>
            </a:r>
            <a:r>
              <a:rPr lang="nl-BE" altLang="en-US" dirty="0" err="1" smtClean="0"/>
              <a:t>not</a:t>
            </a:r>
            <a:r>
              <a:rPr lang="nl-BE" altLang="en-US" dirty="0" smtClean="0"/>
              <a:t> </a:t>
            </a:r>
            <a:r>
              <a:rPr lang="nl-BE" altLang="en-US" dirty="0" err="1" smtClean="0"/>
              <a:t>designed</a:t>
            </a:r>
            <a:r>
              <a:rPr lang="nl-BE" altLang="en-US" dirty="0" smtClean="0"/>
              <a:t> </a:t>
            </a:r>
            <a:r>
              <a:rPr lang="nl-BE" altLang="en-US" dirty="0" err="1" smtClean="0"/>
              <a:t>for</a:t>
            </a:r>
            <a:r>
              <a:rPr lang="nl-BE" altLang="en-US" dirty="0" smtClean="0"/>
              <a:t> </a:t>
            </a:r>
            <a:r>
              <a:rPr lang="nl-BE" altLang="en-US" dirty="0" err="1" smtClean="0"/>
              <a:t>that</a:t>
            </a:r>
            <a:r>
              <a:rPr lang="nl-BE" altLang="en-US" dirty="0" smtClean="0"/>
              <a:t> </a:t>
            </a:r>
            <a:r>
              <a:rPr lang="nl-BE" altLang="en-US" dirty="0" err="1" smtClean="0"/>
              <a:t>purpose</a:t>
            </a:r>
            <a:r>
              <a:rPr lang="nl-BE" altLang="en-US" dirty="0" smtClean="0"/>
              <a:t>)</a:t>
            </a:r>
          </a:p>
          <a:p>
            <a:pPr eaLnBrk="1" hangingPunct="1">
              <a:buFont typeface="Arial" panose="020B0604020202020204" pitchFamily="34" charset="0"/>
              <a:buChar char="•"/>
            </a:pPr>
            <a:endParaRPr lang="nl-BE" altLang="en-US" dirty="0" smtClean="0"/>
          </a:p>
          <a:p>
            <a:pPr eaLnBrk="1" hangingPunct="1">
              <a:buFont typeface="Arial" panose="020B0604020202020204" pitchFamily="34" charset="0"/>
              <a:buChar char="•"/>
            </a:pPr>
            <a:endParaRPr lang="en-GB" altLang="en-US" dirty="0" smtClean="0"/>
          </a:p>
        </p:txBody>
      </p:sp>
      <p:sp>
        <p:nvSpPr>
          <p:cNvPr id="2" name="Slide Number Placeholder 1"/>
          <p:cNvSpPr>
            <a:spLocks noGrp="1"/>
          </p:cNvSpPr>
          <p:nvPr>
            <p:ph type="sldNum" sz="quarter" idx="10"/>
          </p:nvPr>
        </p:nvSpPr>
        <p:spPr/>
        <p:txBody>
          <a:bodyPr/>
          <a:lstStyle/>
          <a:p>
            <a:fld id="{7AF68BD5-0D60-488D-AB1C-00FB47F46A48}" type="slidenum">
              <a:rPr lang="en-US" smtClean="0"/>
              <a:pPr/>
              <a:t>67</a:t>
            </a:fld>
            <a:endParaRPr lang="en-US"/>
          </a:p>
        </p:txBody>
      </p:sp>
    </p:spTree>
    <p:extLst>
      <p:ext uri="{BB962C8B-B14F-4D97-AF65-F5344CB8AC3E}">
        <p14:creationId xmlns:p14="http://schemas.microsoft.com/office/powerpoint/2010/main" val="29250156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AutoShape 2"/>
          <p:cNvSpPr>
            <a:spLocks noGrp="1" noChangeArrowheads="1"/>
          </p:cNvSpPr>
          <p:nvPr>
            <p:ph type="title"/>
          </p:nvPr>
        </p:nvSpPr>
        <p:spPr>
          <a:xfrm>
            <a:off x="0" y="762000"/>
            <a:ext cx="9144000" cy="762000"/>
          </a:xfrm>
        </p:spPr>
        <p:txBody>
          <a:bodyPr/>
          <a:lstStyle/>
          <a:p>
            <a:r>
              <a:rPr lang="nl-BE" altLang="en-US" dirty="0"/>
              <a:t>Summary of current deficiencies in terminologies and classification systems </a:t>
            </a:r>
            <a:r>
              <a:rPr lang="nl-BE" altLang="en-US" dirty="0" smtClean="0"/>
              <a:t>(2)</a:t>
            </a:r>
            <a:endParaRPr lang="en-GB" altLang="en-US" dirty="0" smtClean="0"/>
          </a:p>
        </p:txBody>
      </p:sp>
      <p:sp>
        <p:nvSpPr>
          <p:cNvPr id="181252" name="Rectangle 3"/>
          <p:cNvSpPr>
            <a:spLocks noGrp="1" noChangeArrowheads="1"/>
          </p:cNvSpPr>
          <p:nvPr>
            <p:ph type="body" idx="1"/>
          </p:nvPr>
        </p:nvSpPr>
        <p:spPr>
          <a:xfrm>
            <a:off x="152400" y="2743200"/>
            <a:ext cx="8839200" cy="3962400"/>
          </a:xfrm>
        </p:spPr>
        <p:txBody>
          <a:bodyPr/>
          <a:lstStyle/>
          <a:p>
            <a:pPr eaLnBrk="1" hangingPunct="1">
              <a:buFont typeface="Arial" panose="020B0604020202020204" pitchFamily="34" charset="0"/>
              <a:buChar char="•"/>
            </a:pPr>
            <a:r>
              <a:rPr lang="nl-BE" altLang="en-US" dirty="0" smtClean="0"/>
              <a:t>labels </a:t>
            </a:r>
            <a:r>
              <a:rPr lang="nl-BE" altLang="en-US" dirty="0" err="1" smtClean="0"/>
              <a:t>for</a:t>
            </a:r>
            <a:r>
              <a:rPr lang="nl-BE" altLang="en-US" dirty="0" smtClean="0"/>
              <a:t> </a:t>
            </a:r>
            <a:r>
              <a:rPr lang="nl-BE" altLang="en-US" dirty="0" err="1" smtClean="0"/>
              <a:t>terms</a:t>
            </a:r>
            <a:r>
              <a:rPr lang="nl-BE" altLang="en-US" dirty="0" smtClean="0"/>
              <a:t> do </a:t>
            </a:r>
            <a:r>
              <a:rPr lang="nl-BE" altLang="en-US" dirty="0" err="1" smtClean="0"/>
              <a:t>not</a:t>
            </a:r>
            <a:r>
              <a:rPr lang="nl-BE" altLang="en-US" dirty="0" smtClean="0"/>
              <a:t> </a:t>
            </a:r>
            <a:r>
              <a:rPr lang="nl-BE" altLang="en-US" dirty="0" err="1" smtClean="0"/>
              <a:t>correspond</a:t>
            </a:r>
            <a:r>
              <a:rPr lang="nl-BE" altLang="en-US" dirty="0" smtClean="0"/>
              <a:t> </a:t>
            </a:r>
            <a:r>
              <a:rPr lang="nl-BE" altLang="en-US" dirty="0" err="1" smtClean="0"/>
              <a:t>with</a:t>
            </a:r>
            <a:r>
              <a:rPr lang="nl-BE" altLang="en-US" dirty="0" smtClean="0"/>
              <a:t> </a:t>
            </a:r>
            <a:r>
              <a:rPr lang="nl-BE" altLang="en-US" dirty="0" err="1" smtClean="0"/>
              <a:t>formal</a:t>
            </a:r>
            <a:r>
              <a:rPr lang="nl-BE" altLang="en-US" dirty="0" smtClean="0"/>
              <a:t> </a:t>
            </a:r>
            <a:r>
              <a:rPr lang="nl-BE" altLang="en-US" dirty="0" err="1" smtClean="0"/>
              <a:t>meaning</a:t>
            </a:r>
            <a:endParaRPr lang="nl-BE" altLang="en-US" dirty="0" smtClean="0"/>
          </a:p>
          <a:p>
            <a:pPr eaLnBrk="1" hangingPunct="1">
              <a:buFont typeface="Arial" panose="020B0604020202020204" pitchFamily="34" charset="0"/>
              <a:buChar char="•"/>
            </a:pPr>
            <a:r>
              <a:rPr lang="nl-BE" altLang="en-US" dirty="0" err="1" smtClean="0"/>
              <a:t>underspecification</a:t>
            </a:r>
            <a:r>
              <a:rPr lang="nl-BE" altLang="en-US" dirty="0" smtClean="0"/>
              <a:t> (</a:t>
            </a:r>
            <a:r>
              <a:rPr lang="nl-BE" altLang="en-US" dirty="0" err="1" smtClean="0"/>
              <a:t>leading</a:t>
            </a:r>
            <a:r>
              <a:rPr lang="nl-BE" altLang="en-US" dirty="0" smtClean="0"/>
              <a:t> </a:t>
            </a:r>
            <a:r>
              <a:rPr lang="nl-BE" altLang="en-US" dirty="0" err="1" smtClean="0"/>
              <a:t>to</a:t>
            </a:r>
            <a:r>
              <a:rPr lang="nl-BE" altLang="en-US" dirty="0" smtClean="0"/>
              <a:t> </a:t>
            </a:r>
            <a:r>
              <a:rPr lang="nl-BE" altLang="en-US" dirty="0" err="1" smtClean="0"/>
              <a:t>erroneous</a:t>
            </a:r>
            <a:r>
              <a:rPr lang="nl-BE" altLang="en-US" dirty="0" smtClean="0"/>
              <a:t> </a:t>
            </a:r>
            <a:r>
              <a:rPr lang="nl-BE" altLang="en-US" dirty="0" err="1" smtClean="0"/>
              <a:t>classification</a:t>
            </a:r>
            <a:r>
              <a:rPr lang="nl-BE" altLang="en-US" dirty="0" smtClean="0"/>
              <a:t> in DL-</a:t>
            </a:r>
            <a:r>
              <a:rPr lang="nl-BE" altLang="en-US" dirty="0" err="1" smtClean="0"/>
              <a:t>based</a:t>
            </a:r>
            <a:r>
              <a:rPr lang="nl-BE" altLang="en-US" dirty="0" smtClean="0"/>
              <a:t> systems)</a:t>
            </a:r>
          </a:p>
          <a:p>
            <a:pPr eaLnBrk="1" hangingPunct="1">
              <a:buFont typeface="Arial" panose="020B0604020202020204" pitchFamily="34" charset="0"/>
              <a:buChar char="•"/>
            </a:pPr>
            <a:r>
              <a:rPr lang="nl-BE" altLang="en-US" dirty="0" err="1" smtClean="0"/>
              <a:t>overspecification</a:t>
            </a:r>
            <a:r>
              <a:rPr lang="nl-BE" altLang="en-US" dirty="0" smtClean="0"/>
              <a:t> (</a:t>
            </a:r>
            <a:r>
              <a:rPr lang="nl-BE" altLang="en-US" dirty="0" err="1" smtClean="0"/>
              <a:t>leading</a:t>
            </a:r>
            <a:r>
              <a:rPr lang="nl-BE" altLang="en-US" dirty="0" smtClean="0"/>
              <a:t> </a:t>
            </a:r>
            <a:r>
              <a:rPr lang="nl-BE" altLang="en-US" dirty="0" err="1" smtClean="0"/>
              <a:t>to</a:t>
            </a:r>
            <a:r>
              <a:rPr lang="nl-BE" altLang="en-US" dirty="0" smtClean="0"/>
              <a:t> wrong </a:t>
            </a:r>
            <a:r>
              <a:rPr lang="nl-BE" altLang="en-US" dirty="0" err="1" smtClean="0"/>
              <a:t>assumptions</a:t>
            </a:r>
            <a:r>
              <a:rPr lang="nl-BE" altLang="en-US" dirty="0" smtClean="0"/>
              <a:t> </a:t>
            </a:r>
            <a:r>
              <a:rPr lang="nl-BE" altLang="en-US" dirty="0" err="1" smtClean="0"/>
              <a:t>with</a:t>
            </a:r>
            <a:r>
              <a:rPr lang="nl-BE" altLang="en-US" dirty="0" smtClean="0"/>
              <a:t> respect </a:t>
            </a:r>
            <a:r>
              <a:rPr lang="nl-BE" altLang="en-US" dirty="0" err="1" smtClean="0"/>
              <a:t>to</a:t>
            </a:r>
            <a:r>
              <a:rPr lang="nl-BE" altLang="en-US" dirty="0" smtClean="0"/>
              <a:t> </a:t>
            </a:r>
            <a:r>
              <a:rPr lang="nl-BE" altLang="en-US" dirty="0" err="1" smtClean="0"/>
              <a:t>instances</a:t>
            </a:r>
            <a:r>
              <a:rPr lang="nl-BE" altLang="en-US" dirty="0" smtClean="0"/>
              <a:t>)</a:t>
            </a:r>
            <a:endParaRPr lang="en-GB" altLang="en-US" dirty="0" smtClean="0"/>
          </a:p>
        </p:txBody>
      </p:sp>
      <p:sp>
        <p:nvSpPr>
          <p:cNvPr id="2" name="Slide Number Placeholder 1"/>
          <p:cNvSpPr>
            <a:spLocks noGrp="1"/>
          </p:cNvSpPr>
          <p:nvPr>
            <p:ph type="sldNum" sz="quarter" idx="10"/>
          </p:nvPr>
        </p:nvSpPr>
        <p:spPr/>
        <p:txBody>
          <a:bodyPr/>
          <a:lstStyle/>
          <a:p>
            <a:fld id="{7AF68BD5-0D60-488D-AB1C-00FB47F46A48}" type="slidenum">
              <a:rPr lang="en-US" smtClean="0"/>
              <a:pPr/>
              <a:t>68</a:t>
            </a:fld>
            <a:endParaRPr lang="en-US"/>
          </a:p>
        </p:txBody>
      </p:sp>
    </p:spTree>
    <p:extLst>
      <p:ext uri="{BB962C8B-B14F-4D97-AF65-F5344CB8AC3E}">
        <p14:creationId xmlns:p14="http://schemas.microsoft.com/office/powerpoint/2010/main" val="38571933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470025"/>
          </a:xfrm>
        </p:spPr>
        <p:txBody>
          <a:bodyPr/>
          <a:lstStyle/>
          <a:p>
            <a:r>
              <a:rPr lang="en-US" dirty="0" smtClean="0"/>
              <a:t>Next week: hands-on work </a:t>
            </a:r>
            <a:endParaRPr lang="en-US" dirty="0"/>
          </a:p>
        </p:txBody>
      </p:sp>
      <p:sp>
        <p:nvSpPr>
          <p:cNvPr id="5" name="Subtitle 4"/>
          <p:cNvSpPr>
            <a:spLocks noGrp="1"/>
          </p:cNvSpPr>
          <p:nvPr>
            <p:ph type="subTitle" idx="1"/>
          </p:nvPr>
        </p:nvSpPr>
        <p:spPr>
          <a:xfrm>
            <a:off x="304800" y="2364936"/>
            <a:ext cx="8763000" cy="664150"/>
          </a:xfrm>
        </p:spPr>
        <p:txBody>
          <a:bodyPr/>
          <a:lstStyle/>
          <a:p>
            <a:r>
              <a:rPr lang="en-US" dirty="0" smtClean="0"/>
              <a:t>http://apps.who.int/classifications/icd10/browse/2016/en</a:t>
            </a:r>
            <a:endParaRPr lang="en-US" dirty="0"/>
          </a:p>
        </p:txBody>
      </p:sp>
      <p:sp>
        <p:nvSpPr>
          <p:cNvPr id="6" name="Rectangle 5"/>
          <p:cNvSpPr/>
          <p:nvPr/>
        </p:nvSpPr>
        <p:spPr>
          <a:xfrm>
            <a:off x="1752600" y="1801812"/>
            <a:ext cx="5638800" cy="584775"/>
          </a:xfrm>
          <a:prstGeom prst="rect">
            <a:avLst/>
          </a:prstGeom>
        </p:spPr>
        <p:txBody>
          <a:bodyPr wrap="square">
            <a:spAutoFit/>
          </a:bodyPr>
          <a:lstStyle/>
          <a:p>
            <a:r>
              <a:rPr lang="en-US" b="0" dirty="0">
                <a:solidFill>
                  <a:schemeClr val="bg1"/>
                </a:solidFill>
              </a:rPr>
              <a:t>http://www.icd10data.com/</a:t>
            </a:r>
          </a:p>
        </p:txBody>
      </p:sp>
      <p:sp>
        <p:nvSpPr>
          <p:cNvPr id="2" name="Rectangle 1"/>
          <p:cNvSpPr/>
          <p:nvPr/>
        </p:nvSpPr>
        <p:spPr>
          <a:xfrm>
            <a:off x="457200" y="3505200"/>
            <a:ext cx="8382000" cy="2862322"/>
          </a:xfrm>
          <a:prstGeom prst="rect">
            <a:avLst/>
          </a:prstGeom>
        </p:spPr>
        <p:txBody>
          <a:bodyPr wrap="square">
            <a:spAutoFit/>
          </a:bodyPr>
          <a:lstStyle/>
          <a:p>
            <a:pPr algn="just"/>
            <a:r>
              <a:rPr lang="en-US" sz="2000" b="0" dirty="0">
                <a:solidFill>
                  <a:schemeClr val="bg1"/>
                </a:solidFill>
                <a:latin typeface="Calibri" panose="020F0502020204030204" pitchFamily="34" charset="0"/>
                <a:ea typeface="SimSun" panose="02010600030101010101" pitchFamily="2" charset="-122"/>
                <a:cs typeface="Arial" panose="020B0604020202020204" pitchFamily="34" charset="0"/>
              </a:rPr>
              <a:t>The International Classification of Diseases (ICD) is by law required to be used as a standard code set for documenting diagnoses. ICD is developed by the World Health Organization which offers an online browser for finding the most accurate code(s) that correspond to the condition(s) a clinician wants to report on (http://apps.who.int/classifications/icd10/browse/2016/en#). E-cigarettes are not yet represented in that system. Students will explore how to use this browser, develop search strategies for finding acceptable related codes and identify issues in interpreting ICD in function of what they want to document about patients with different types of e-cigarette use.</a:t>
            </a:r>
            <a:endParaRPr lang="en-US" sz="2000" b="0" dirty="0">
              <a:solidFill>
                <a:schemeClr val="bg1"/>
              </a:solidFill>
            </a:endParaRPr>
          </a:p>
        </p:txBody>
      </p:sp>
      <p:sp>
        <p:nvSpPr>
          <p:cNvPr id="3" name="Slide Number Placeholder 2"/>
          <p:cNvSpPr>
            <a:spLocks noGrp="1"/>
          </p:cNvSpPr>
          <p:nvPr>
            <p:ph type="sldNum" sz="quarter" idx="10"/>
          </p:nvPr>
        </p:nvSpPr>
        <p:spPr/>
        <p:txBody>
          <a:bodyPr/>
          <a:lstStyle/>
          <a:p>
            <a:fld id="{7AF68BD5-0D60-488D-AB1C-00FB47F46A48}" type="slidenum">
              <a:rPr lang="en-US" smtClean="0"/>
              <a:pPr/>
              <a:t>69</a:t>
            </a:fld>
            <a:endParaRPr lang="en-US"/>
          </a:p>
        </p:txBody>
      </p:sp>
    </p:spTree>
    <p:extLst>
      <p:ext uri="{BB962C8B-B14F-4D97-AF65-F5344CB8AC3E}">
        <p14:creationId xmlns:p14="http://schemas.microsoft.com/office/powerpoint/2010/main" val="6536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1524000" y="762000"/>
            <a:ext cx="6580188" cy="642938"/>
          </a:xfrm>
        </p:spPr>
        <p:txBody>
          <a:bodyPr/>
          <a:lstStyle/>
          <a:p>
            <a:pPr eaLnBrk="1" hangingPunct="1"/>
            <a:r>
              <a:rPr lang="nl-BE" altLang="en-US" smtClean="0"/>
              <a:t>Understanding content (2)</a:t>
            </a:r>
            <a:endParaRPr lang="nl-NL" altLang="en-US" smtClean="0"/>
          </a:p>
        </p:txBody>
      </p:sp>
      <p:sp>
        <p:nvSpPr>
          <p:cNvPr id="20483" name="Rectangle 3"/>
          <p:cNvSpPr>
            <a:spLocks noChangeArrowheads="1"/>
          </p:cNvSpPr>
          <p:nvPr/>
        </p:nvSpPr>
        <p:spPr bwMode="auto">
          <a:xfrm>
            <a:off x="609600" y="2057400"/>
            <a:ext cx="8077200" cy="182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buFontTx/>
              <a:buNone/>
            </a:pPr>
            <a:r>
              <a:rPr lang="nl-BE" altLang="en-US" sz="2400" b="0" dirty="0">
                <a:solidFill>
                  <a:srgbClr val="FF0000"/>
                </a:solidFill>
                <a:latin typeface="Helvetica" panose="020B0604020202020204" pitchFamily="34" charset="0"/>
                <a:cs typeface="Times New Roman" panose="02020603050405020304" pitchFamily="18" charset="0"/>
              </a:rPr>
              <a:t>&lt;</a:t>
            </a:r>
            <a:r>
              <a:rPr lang="nl-BE" altLang="en-US" sz="2400" b="0" dirty="0">
                <a:solidFill>
                  <a:srgbClr val="FFFF00"/>
                </a:solidFill>
                <a:latin typeface="Helvetica" panose="020B0604020202020204" pitchFamily="34" charset="0"/>
                <a:cs typeface="Times New Roman" panose="02020603050405020304" pitchFamily="18" charset="0"/>
              </a:rPr>
              <a:t>record</a:t>
            </a:r>
            <a:r>
              <a:rPr lang="nl-BE" altLang="en-US" sz="2400" b="0" dirty="0">
                <a:solidFill>
                  <a:srgbClr val="FF0000"/>
                </a:solidFill>
                <a:latin typeface="Helvetica" panose="020B0604020202020204" pitchFamily="34" charset="0"/>
                <a:cs typeface="Times New Roman" panose="02020603050405020304" pitchFamily="18" charset="0"/>
              </a:rPr>
              <a:t>&gt;</a:t>
            </a:r>
          </a:p>
          <a:p>
            <a:pPr lvl="1" eaLnBrk="1" hangingPunct="1">
              <a:buFontTx/>
              <a:buNone/>
            </a:pPr>
            <a:r>
              <a:rPr lang="nl-BE" altLang="en-US" sz="2000" b="0" dirty="0">
                <a:solidFill>
                  <a:srgbClr val="FF0000"/>
                </a:solidFill>
                <a:latin typeface="Helvetica" panose="020B0604020202020204" pitchFamily="34" charset="0"/>
                <a:cs typeface="Times New Roman" panose="02020603050405020304" pitchFamily="18" charset="0"/>
              </a:rPr>
              <a:t>&lt;</a:t>
            </a:r>
            <a:r>
              <a:rPr lang="nl-BE" altLang="en-US" sz="2000" b="0" dirty="0" err="1">
                <a:solidFill>
                  <a:srgbClr val="FFFF00"/>
                </a:solidFill>
                <a:latin typeface="Helvetica" panose="020B0604020202020204" pitchFamily="34" charset="0"/>
                <a:cs typeface="Times New Roman" panose="02020603050405020304" pitchFamily="18" charset="0"/>
              </a:rPr>
              <a:t>patient</a:t>
            </a:r>
            <a:r>
              <a:rPr lang="nl-BE" altLang="en-US" sz="2000" b="0" dirty="0">
                <a:solidFill>
                  <a:srgbClr val="FFFF00"/>
                </a:solidFill>
                <a:latin typeface="Helvetica" panose="020B0604020202020204" pitchFamily="34" charset="0"/>
                <a:cs typeface="Times New Roman" panose="02020603050405020304" pitchFamily="18" charset="0"/>
              </a:rPr>
              <a:t>&gt;John</a:t>
            </a:r>
            <a:r>
              <a:rPr lang="nl-BE" altLang="en-US" sz="2000" b="0" dirty="0">
                <a:solidFill>
                  <a:schemeClr val="bg1"/>
                </a:solidFill>
                <a:latin typeface="Helvetica" panose="020B0604020202020204" pitchFamily="34" charset="0"/>
                <a:cs typeface="Times New Roman" panose="02020603050405020304" pitchFamily="18" charset="0"/>
              </a:rPr>
              <a:t> Doe</a:t>
            </a:r>
            <a:r>
              <a:rPr lang="nl-BE" altLang="en-US" sz="2000" b="0" dirty="0">
                <a:solidFill>
                  <a:srgbClr val="FF0000"/>
                </a:solidFill>
                <a:latin typeface="Helvetica" panose="020B0604020202020204" pitchFamily="34" charset="0"/>
                <a:cs typeface="Times New Roman" panose="02020603050405020304" pitchFamily="18" charset="0"/>
              </a:rPr>
              <a:t>&lt;/</a:t>
            </a:r>
            <a:r>
              <a:rPr lang="nl-BE" altLang="en-US" sz="2000" b="0" dirty="0" err="1">
                <a:solidFill>
                  <a:srgbClr val="FFFF00"/>
                </a:solidFill>
                <a:latin typeface="Helvetica" panose="020B0604020202020204" pitchFamily="34" charset="0"/>
                <a:cs typeface="Times New Roman" panose="02020603050405020304" pitchFamily="18" charset="0"/>
              </a:rPr>
              <a:t>patient</a:t>
            </a:r>
            <a:r>
              <a:rPr lang="nl-BE" altLang="en-US" sz="2000" b="0" dirty="0">
                <a:solidFill>
                  <a:srgbClr val="FF0000"/>
                </a:solidFill>
                <a:latin typeface="Helvetica" panose="020B0604020202020204" pitchFamily="34" charset="0"/>
                <a:cs typeface="Times New Roman" panose="02020603050405020304" pitchFamily="18" charset="0"/>
              </a:rPr>
              <a:t>&gt;</a:t>
            </a:r>
          </a:p>
          <a:p>
            <a:pPr lvl="1" eaLnBrk="1" hangingPunct="1">
              <a:buFontTx/>
              <a:buNone/>
            </a:pPr>
            <a:r>
              <a:rPr lang="nl-BE" altLang="en-US" sz="2000" b="0" dirty="0">
                <a:solidFill>
                  <a:srgbClr val="FF0000"/>
                </a:solidFill>
                <a:latin typeface="Helvetica" panose="020B0604020202020204" pitchFamily="34" charset="0"/>
                <a:cs typeface="Times New Roman" panose="02020603050405020304" pitchFamily="18" charset="0"/>
              </a:rPr>
              <a:t>&lt;</a:t>
            </a:r>
            <a:r>
              <a:rPr lang="nl-BE" altLang="en-US" sz="2000" b="0" dirty="0">
                <a:solidFill>
                  <a:srgbClr val="FFFF00"/>
                </a:solidFill>
                <a:latin typeface="Helvetica" panose="020B0604020202020204" pitchFamily="34" charset="0"/>
                <a:cs typeface="Times New Roman" panose="02020603050405020304" pitchFamily="18" charset="0"/>
              </a:rPr>
              <a:t>diagnosis&gt;</a:t>
            </a:r>
            <a:r>
              <a:rPr lang="nl-BE" altLang="en-US" sz="2000" b="0" i="1" dirty="0" err="1">
                <a:solidFill>
                  <a:srgbClr val="FFFF00"/>
                </a:solidFill>
                <a:latin typeface="Helvetica" panose="020B0604020202020204" pitchFamily="34" charset="0"/>
                <a:cs typeface="Times New Roman" panose="02020603050405020304" pitchFamily="18" charset="0"/>
              </a:rPr>
              <a:t>pyogenic</a:t>
            </a:r>
            <a:r>
              <a:rPr lang="nl-BE" altLang="en-US" sz="2000" b="0" i="1" dirty="0">
                <a:solidFill>
                  <a:schemeClr val="bg1"/>
                </a:solidFill>
                <a:latin typeface="Helvetica" panose="020B0604020202020204" pitchFamily="34" charset="0"/>
                <a:cs typeface="Times New Roman" panose="02020603050405020304" pitchFamily="18" charset="0"/>
              </a:rPr>
              <a:t> </a:t>
            </a:r>
            <a:r>
              <a:rPr lang="nl-BE" altLang="en-US" sz="2000" b="0" i="1" dirty="0" err="1">
                <a:solidFill>
                  <a:schemeClr val="bg1"/>
                </a:solidFill>
                <a:latin typeface="Helvetica" panose="020B0604020202020204" pitchFamily="34" charset="0"/>
                <a:cs typeface="Times New Roman" panose="02020603050405020304" pitchFamily="18" charset="0"/>
              </a:rPr>
              <a:t>granuloma</a:t>
            </a:r>
            <a:r>
              <a:rPr lang="nl-BE" altLang="en-US" sz="2000" b="0" i="1" dirty="0">
                <a:solidFill>
                  <a:schemeClr val="bg1"/>
                </a:solidFill>
                <a:latin typeface="Helvetica" panose="020B0604020202020204" pitchFamily="34" charset="0"/>
                <a:cs typeface="Times New Roman" panose="02020603050405020304" pitchFamily="18" charset="0"/>
              </a:rPr>
              <a:t> of </a:t>
            </a:r>
            <a:r>
              <a:rPr lang="nl-BE" altLang="en-US" sz="2000" b="0" i="1" dirty="0" err="1">
                <a:solidFill>
                  <a:schemeClr val="bg1"/>
                </a:solidFill>
                <a:latin typeface="Helvetica" panose="020B0604020202020204" pitchFamily="34" charset="0"/>
                <a:cs typeface="Times New Roman" panose="02020603050405020304" pitchFamily="18" charset="0"/>
              </a:rPr>
              <a:t>the</a:t>
            </a:r>
            <a:r>
              <a:rPr lang="nl-BE" altLang="en-US" sz="2000" b="0" i="1" dirty="0">
                <a:solidFill>
                  <a:schemeClr val="bg1"/>
                </a:solidFill>
                <a:latin typeface="Helvetica" panose="020B0604020202020204" pitchFamily="34" charset="0"/>
                <a:cs typeface="Times New Roman" panose="02020603050405020304" pitchFamily="18" charset="0"/>
              </a:rPr>
              <a:t> </a:t>
            </a:r>
            <a:r>
              <a:rPr lang="nl-BE" altLang="en-US" sz="2000" b="0" i="1" dirty="0" err="1">
                <a:solidFill>
                  <a:schemeClr val="bg1"/>
                </a:solidFill>
                <a:latin typeface="Helvetica" panose="020B0604020202020204" pitchFamily="34" charset="0"/>
                <a:cs typeface="Times New Roman" panose="02020603050405020304" pitchFamily="18" charset="0"/>
              </a:rPr>
              <a:t>left</a:t>
            </a:r>
            <a:r>
              <a:rPr lang="nl-BE" altLang="en-US" sz="2000" b="0" i="1" dirty="0">
                <a:solidFill>
                  <a:schemeClr val="bg1"/>
                </a:solidFill>
                <a:latin typeface="Helvetica" panose="020B0604020202020204" pitchFamily="34" charset="0"/>
                <a:cs typeface="Times New Roman" panose="02020603050405020304" pitchFamily="18" charset="0"/>
              </a:rPr>
              <a:t> </a:t>
            </a:r>
            <a:r>
              <a:rPr lang="nl-BE" altLang="en-US" sz="2000" b="0" i="1" dirty="0" err="1">
                <a:solidFill>
                  <a:schemeClr val="bg1"/>
                </a:solidFill>
                <a:latin typeface="Helvetica" panose="020B0604020202020204" pitchFamily="34" charset="0"/>
                <a:cs typeface="Times New Roman" panose="02020603050405020304" pitchFamily="18" charset="0"/>
              </a:rPr>
              <a:t>thumb</a:t>
            </a:r>
            <a:r>
              <a:rPr lang="nl-BE" altLang="en-US" sz="2000" b="0" i="1" dirty="0">
                <a:solidFill>
                  <a:srgbClr val="FF0000"/>
                </a:solidFill>
                <a:latin typeface="Helvetica" panose="020B0604020202020204" pitchFamily="34" charset="0"/>
                <a:cs typeface="Times New Roman" panose="02020603050405020304" pitchFamily="18" charset="0"/>
              </a:rPr>
              <a:t>&lt;/</a:t>
            </a:r>
            <a:r>
              <a:rPr lang="nl-BE" altLang="en-US" sz="2000" b="0" i="1" dirty="0">
                <a:solidFill>
                  <a:srgbClr val="FFFF00"/>
                </a:solidFill>
                <a:latin typeface="Helvetica" panose="020B0604020202020204" pitchFamily="34" charset="0"/>
                <a:cs typeface="Times New Roman" panose="02020603050405020304" pitchFamily="18" charset="0"/>
              </a:rPr>
              <a:t>diagnosis</a:t>
            </a:r>
            <a:r>
              <a:rPr lang="nl-BE" altLang="en-US" sz="2000" b="0" i="1" dirty="0">
                <a:solidFill>
                  <a:srgbClr val="FF0000"/>
                </a:solidFill>
                <a:latin typeface="Helvetica" panose="020B0604020202020204" pitchFamily="34" charset="0"/>
                <a:cs typeface="Times New Roman" panose="02020603050405020304" pitchFamily="18" charset="0"/>
              </a:rPr>
              <a:t>&gt;</a:t>
            </a:r>
          </a:p>
          <a:p>
            <a:pPr eaLnBrk="1" hangingPunct="1">
              <a:buFontTx/>
              <a:buNone/>
            </a:pPr>
            <a:r>
              <a:rPr lang="nl-BE" altLang="en-US" sz="2400" b="0" dirty="0">
                <a:solidFill>
                  <a:srgbClr val="FF0000"/>
                </a:solidFill>
                <a:latin typeface="Helvetica" panose="020B0604020202020204" pitchFamily="34" charset="0"/>
                <a:cs typeface="Times New Roman" panose="02020603050405020304" pitchFamily="18" charset="0"/>
              </a:rPr>
              <a:t>&lt;/</a:t>
            </a:r>
            <a:r>
              <a:rPr lang="nl-BE" altLang="en-US" sz="2400" b="0" dirty="0">
                <a:solidFill>
                  <a:srgbClr val="FFFF00"/>
                </a:solidFill>
                <a:latin typeface="Helvetica" panose="020B0604020202020204" pitchFamily="34" charset="0"/>
                <a:cs typeface="Times New Roman" panose="02020603050405020304" pitchFamily="18" charset="0"/>
              </a:rPr>
              <a:t>record</a:t>
            </a:r>
            <a:r>
              <a:rPr lang="nl-BE" altLang="en-US" sz="2400" b="0" dirty="0">
                <a:solidFill>
                  <a:srgbClr val="FF0000"/>
                </a:solidFill>
                <a:latin typeface="Helvetica" panose="020B0604020202020204" pitchFamily="34" charset="0"/>
                <a:cs typeface="Times New Roman" panose="02020603050405020304" pitchFamily="18" charset="0"/>
              </a:rPr>
              <a:t>&gt;</a:t>
            </a:r>
          </a:p>
        </p:txBody>
      </p:sp>
      <p:sp>
        <p:nvSpPr>
          <p:cNvPr id="20484" name="Text Box 4"/>
          <p:cNvSpPr txBox="1">
            <a:spLocks noChangeArrowheads="1"/>
          </p:cNvSpPr>
          <p:nvPr/>
        </p:nvSpPr>
        <p:spPr bwMode="auto">
          <a:xfrm>
            <a:off x="2667000" y="1371600"/>
            <a:ext cx="365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b="0">
                <a:solidFill>
                  <a:schemeClr val="bg1"/>
                </a:solidFill>
                <a:cs typeface="Times New Roman" panose="02020603050405020304" pitchFamily="18" charset="0"/>
              </a:rPr>
              <a:t>The XML misunderstanding</a:t>
            </a:r>
            <a:endParaRPr lang="nl-NL" altLang="en-US" sz="2400" b="0">
              <a:solidFill>
                <a:schemeClr val="bg1"/>
              </a:solidFill>
              <a:cs typeface="Times New Roman" panose="02020603050405020304" pitchFamily="18" charset="0"/>
            </a:endParaRPr>
          </a:p>
        </p:txBody>
      </p:sp>
      <p:sp>
        <p:nvSpPr>
          <p:cNvPr id="20485" name="Text Box 5"/>
          <p:cNvSpPr txBox="1">
            <a:spLocks noChangeArrowheads="1"/>
          </p:cNvSpPr>
          <p:nvPr/>
        </p:nvSpPr>
        <p:spPr bwMode="auto">
          <a:xfrm>
            <a:off x="762000" y="1600200"/>
            <a:ext cx="115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b="0">
                <a:solidFill>
                  <a:schemeClr val="bg1"/>
                </a:solidFill>
                <a:cs typeface="Times New Roman" panose="02020603050405020304" pitchFamily="18" charset="0"/>
              </a:rPr>
              <a:t>We see:</a:t>
            </a:r>
            <a:endParaRPr lang="nl-NL" altLang="en-US" sz="2400" b="0">
              <a:solidFill>
                <a:schemeClr val="bg1"/>
              </a:solidFill>
              <a:cs typeface="Times New Roman" panose="02020603050405020304" pitchFamily="18" charset="0"/>
            </a:endParaRPr>
          </a:p>
        </p:txBody>
      </p:sp>
      <p:grpSp>
        <p:nvGrpSpPr>
          <p:cNvPr id="2" name="Group 6"/>
          <p:cNvGrpSpPr>
            <a:grpSpLocks/>
          </p:cNvGrpSpPr>
          <p:nvPr/>
        </p:nvGrpSpPr>
        <p:grpSpPr bwMode="auto">
          <a:xfrm>
            <a:off x="609600" y="3962400"/>
            <a:ext cx="8077200" cy="2743200"/>
            <a:chOff x="528" y="2496"/>
            <a:chExt cx="5088" cy="1728"/>
          </a:xfrm>
        </p:grpSpPr>
        <p:sp>
          <p:nvSpPr>
            <p:cNvPr id="20487" name="Rectangle 7"/>
            <p:cNvSpPr>
              <a:spLocks noChangeArrowheads="1"/>
            </p:cNvSpPr>
            <p:nvPr/>
          </p:nvSpPr>
          <p:spPr bwMode="auto">
            <a:xfrm>
              <a:off x="528" y="2832"/>
              <a:ext cx="5088" cy="139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buFontTx/>
                <a:buNone/>
              </a:pPr>
              <a:r>
                <a:rPr lang="nl-BE" altLang="en-US" sz="2400" b="0" dirty="0">
                  <a:solidFill>
                    <a:srgbClr val="FF0000"/>
                  </a:solidFill>
                  <a:latin typeface="Helvetica" panose="020B0604020202020204" pitchFamily="34" charset="0"/>
                  <a:cs typeface="Times New Roman" panose="02020603050405020304" pitchFamily="18" charset="0"/>
                </a:rPr>
                <a:t>&lt;</a:t>
              </a:r>
              <a:r>
                <a:rPr lang="nl-BE" altLang="en-US" sz="2400" b="0" dirty="0">
                  <a:solidFill>
                    <a:srgbClr val="FFFF00"/>
                  </a:solidFill>
                  <a:latin typeface="Wingdings" panose="05000000000000000000" pitchFamily="2" charset="2"/>
                  <a:cs typeface="Times New Roman" panose="02020603050405020304" pitchFamily="18" charset="0"/>
                </a:rPr>
                <a:t>record</a:t>
              </a:r>
              <a:r>
                <a:rPr lang="nl-BE" altLang="en-US" sz="2400" b="0" dirty="0">
                  <a:solidFill>
                    <a:srgbClr val="FF0000"/>
                  </a:solidFill>
                  <a:latin typeface="Helvetica" panose="020B0604020202020204" pitchFamily="34" charset="0"/>
                  <a:cs typeface="Times New Roman" panose="02020603050405020304" pitchFamily="18" charset="0"/>
                </a:rPr>
                <a:t>&gt;</a:t>
              </a:r>
              <a:endParaRPr lang="nl-BE" altLang="en-US" sz="2400" b="0" dirty="0">
                <a:solidFill>
                  <a:srgbClr val="FF0000"/>
                </a:solidFill>
                <a:latin typeface="Wingdings" panose="05000000000000000000" pitchFamily="2" charset="2"/>
                <a:cs typeface="Times New Roman" panose="02020603050405020304" pitchFamily="18" charset="0"/>
              </a:endParaRPr>
            </a:p>
            <a:p>
              <a:pPr lvl="1" eaLnBrk="1" hangingPunct="1">
                <a:buFontTx/>
                <a:buNone/>
              </a:pPr>
              <a:r>
                <a:rPr lang="nl-BE" altLang="en-US" sz="2400" b="0" dirty="0">
                  <a:solidFill>
                    <a:srgbClr val="FF0000"/>
                  </a:solidFill>
                  <a:latin typeface="Helvetica" panose="020B0604020202020204" pitchFamily="34" charset="0"/>
                  <a:cs typeface="Times New Roman" panose="02020603050405020304" pitchFamily="18" charset="0"/>
                </a:rPr>
                <a:t>&lt;</a:t>
              </a:r>
              <a:r>
                <a:rPr lang="nl-BE" altLang="en-US" sz="2000" b="0" dirty="0">
                  <a:solidFill>
                    <a:srgbClr val="FFFF00"/>
                  </a:solidFill>
                  <a:latin typeface="Wingdings" panose="05000000000000000000" pitchFamily="2" charset="2"/>
                  <a:cs typeface="Times New Roman" panose="02020603050405020304" pitchFamily="18" charset="0"/>
                </a:rPr>
                <a:t>subject</a:t>
              </a:r>
              <a:r>
                <a:rPr lang="nl-BE" altLang="en-US" sz="2400" b="0" dirty="0">
                  <a:solidFill>
                    <a:srgbClr val="FF0000"/>
                  </a:solidFill>
                  <a:latin typeface="Helvetica" panose="020B0604020202020204" pitchFamily="34" charset="0"/>
                  <a:cs typeface="Times New Roman" panose="02020603050405020304" pitchFamily="18" charset="0"/>
                </a:rPr>
                <a:t>&gt;</a:t>
              </a:r>
              <a:r>
                <a:rPr lang="nl-BE" altLang="en-US" sz="2000" b="0" dirty="0">
                  <a:solidFill>
                    <a:srgbClr val="FF0000"/>
                  </a:solidFill>
                  <a:latin typeface="Wingdings" panose="05000000000000000000" pitchFamily="2" charset="2"/>
                  <a:cs typeface="Times New Roman" panose="02020603050405020304" pitchFamily="18" charset="0"/>
                </a:rPr>
                <a:t> </a:t>
              </a:r>
              <a:r>
                <a:rPr lang="nl-BE" altLang="en-US" sz="2000" b="0" dirty="0">
                  <a:solidFill>
                    <a:schemeClr val="bg1"/>
                  </a:solidFill>
                  <a:latin typeface="Wingdings" panose="05000000000000000000" pitchFamily="2" charset="2"/>
                  <a:cs typeface="Times New Roman" panose="02020603050405020304" pitchFamily="18" charset="0"/>
                </a:rPr>
                <a:t>John Doe </a:t>
              </a:r>
              <a:r>
                <a:rPr lang="nl-BE" altLang="en-US" sz="2400" b="0" dirty="0">
                  <a:solidFill>
                    <a:srgbClr val="FF0000"/>
                  </a:solidFill>
                  <a:latin typeface="Helvetica" panose="020B0604020202020204" pitchFamily="34" charset="0"/>
                  <a:cs typeface="Times New Roman" panose="02020603050405020304" pitchFamily="18" charset="0"/>
                </a:rPr>
                <a:t>&lt;</a:t>
              </a:r>
              <a:r>
                <a:rPr lang="nl-BE" altLang="en-US" sz="2000" b="0" dirty="0">
                  <a:solidFill>
                    <a:srgbClr val="FF0000"/>
                  </a:solidFill>
                  <a:latin typeface="Helvetica" panose="020B0604020202020204" pitchFamily="34" charset="0"/>
                  <a:cs typeface="Times New Roman" panose="02020603050405020304" pitchFamily="18" charset="0"/>
                </a:rPr>
                <a:t>/</a:t>
              </a:r>
              <a:r>
                <a:rPr lang="nl-BE" altLang="en-US" sz="2000" b="0" dirty="0">
                  <a:solidFill>
                    <a:srgbClr val="FFFF00"/>
                  </a:solidFill>
                  <a:latin typeface="Wingdings" panose="05000000000000000000" pitchFamily="2" charset="2"/>
                  <a:cs typeface="Times New Roman" panose="02020603050405020304" pitchFamily="18" charset="0"/>
                </a:rPr>
                <a:t>subject</a:t>
              </a:r>
              <a:r>
                <a:rPr lang="nl-BE" altLang="en-US" sz="2400" b="0" dirty="0">
                  <a:solidFill>
                    <a:srgbClr val="FF0000"/>
                  </a:solidFill>
                  <a:latin typeface="Helvetica" panose="020B0604020202020204" pitchFamily="34" charset="0"/>
                  <a:cs typeface="Times New Roman" panose="02020603050405020304" pitchFamily="18" charset="0"/>
                </a:rPr>
                <a:t>&gt;</a:t>
              </a:r>
              <a:endParaRPr lang="nl-BE" altLang="en-US" sz="2000" b="0" dirty="0">
                <a:solidFill>
                  <a:srgbClr val="FF0000"/>
                </a:solidFill>
                <a:latin typeface="Wingdings" panose="05000000000000000000" pitchFamily="2" charset="2"/>
                <a:cs typeface="Times New Roman" panose="02020603050405020304" pitchFamily="18" charset="0"/>
              </a:endParaRPr>
            </a:p>
            <a:p>
              <a:pPr lvl="1" eaLnBrk="1" hangingPunct="1">
                <a:buFontTx/>
                <a:buNone/>
              </a:pPr>
              <a:r>
                <a:rPr lang="nl-BE" altLang="en-US" sz="2400" b="0" dirty="0">
                  <a:solidFill>
                    <a:srgbClr val="FF0000"/>
                  </a:solidFill>
                  <a:latin typeface="Helvetica" panose="020B0604020202020204" pitchFamily="34" charset="0"/>
                  <a:cs typeface="Times New Roman" panose="02020603050405020304" pitchFamily="18" charset="0"/>
                </a:rPr>
                <a:t>&lt;</a:t>
              </a:r>
              <a:r>
                <a:rPr lang="nl-BE" altLang="en-US" sz="2000" b="0" dirty="0">
                  <a:solidFill>
                    <a:srgbClr val="FFFF00"/>
                  </a:solidFill>
                  <a:latin typeface="Wingdings" panose="05000000000000000000" pitchFamily="2" charset="2"/>
                  <a:cs typeface="Times New Roman" panose="02020603050405020304" pitchFamily="18" charset="0"/>
                </a:rPr>
                <a:t>diagnosis</a:t>
              </a:r>
              <a:r>
                <a:rPr lang="nl-BE" altLang="en-US" sz="2400" b="0" dirty="0">
                  <a:solidFill>
                    <a:srgbClr val="FF0000"/>
                  </a:solidFill>
                  <a:latin typeface="Helvetica" panose="020B0604020202020204" pitchFamily="34" charset="0"/>
                  <a:cs typeface="Times New Roman" panose="02020603050405020304" pitchFamily="18" charset="0"/>
                </a:rPr>
                <a:t>&gt;</a:t>
              </a:r>
              <a:r>
                <a:rPr lang="nl-BE" altLang="en-US" sz="2000" b="0" dirty="0">
                  <a:solidFill>
                    <a:srgbClr val="FF0000"/>
                  </a:solidFill>
                  <a:latin typeface="Wingdings" panose="05000000000000000000" pitchFamily="2" charset="2"/>
                  <a:cs typeface="Times New Roman" panose="02020603050405020304" pitchFamily="18" charset="0"/>
                </a:rPr>
                <a:t> </a:t>
              </a:r>
              <a:r>
                <a:rPr lang="nl-BE" altLang="en-US" sz="2000" b="0" i="1" dirty="0" err="1">
                  <a:solidFill>
                    <a:schemeClr val="bg1"/>
                  </a:solidFill>
                  <a:latin typeface="Wingdings" panose="05000000000000000000" pitchFamily="2" charset="2"/>
                  <a:cs typeface="Times New Roman" panose="02020603050405020304" pitchFamily="18" charset="0"/>
                </a:rPr>
                <a:t>pyogenic</a:t>
              </a:r>
              <a:r>
                <a:rPr lang="nl-BE" altLang="en-US" sz="2000" b="0" i="1" dirty="0">
                  <a:solidFill>
                    <a:schemeClr val="bg1"/>
                  </a:solidFill>
                  <a:latin typeface="Wingdings" panose="05000000000000000000" pitchFamily="2" charset="2"/>
                  <a:cs typeface="Times New Roman" panose="02020603050405020304" pitchFamily="18" charset="0"/>
                </a:rPr>
                <a:t> </a:t>
              </a:r>
              <a:r>
                <a:rPr lang="nl-BE" altLang="en-US" sz="2000" b="0" i="1" dirty="0" err="1">
                  <a:solidFill>
                    <a:schemeClr val="bg1"/>
                  </a:solidFill>
                  <a:latin typeface="Wingdings" panose="05000000000000000000" pitchFamily="2" charset="2"/>
                  <a:cs typeface="Times New Roman" panose="02020603050405020304" pitchFamily="18" charset="0"/>
                </a:rPr>
                <a:t>granuloma</a:t>
              </a:r>
              <a:r>
                <a:rPr lang="nl-BE" altLang="en-US" sz="2000" b="0" i="1" dirty="0">
                  <a:solidFill>
                    <a:schemeClr val="bg1"/>
                  </a:solidFill>
                  <a:latin typeface="Wingdings" panose="05000000000000000000" pitchFamily="2" charset="2"/>
                  <a:cs typeface="Times New Roman" panose="02020603050405020304" pitchFamily="18" charset="0"/>
                </a:rPr>
                <a:t> of </a:t>
              </a:r>
              <a:r>
                <a:rPr lang="nl-BE" altLang="en-US" sz="2000" b="0" i="1" dirty="0" err="1">
                  <a:solidFill>
                    <a:schemeClr val="bg1"/>
                  </a:solidFill>
                  <a:latin typeface="Wingdings" panose="05000000000000000000" pitchFamily="2" charset="2"/>
                  <a:cs typeface="Times New Roman" panose="02020603050405020304" pitchFamily="18" charset="0"/>
                </a:rPr>
                <a:t>the</a:t>
              </a:r>
              <a:r>
                <a:rPr lang="nl-BE" altLang="en-US" sz="2000" b="0" i="1" dirty="0">
                  <a:solidFill>
                    <a:schemeClr val="bg1"/>
                  </a:solidFill>
                  <a:latin typeface="Wingdings" panose="05000000000000000000" pitchFamily="2" charset="2"/>
                  <a:cs typeface="Times New Roman" panose="02020603050405020304" pitchFamily="18" charset="0"/>
                </a:rPr>
                <a:t> </a:t>
              </a:r>
              <a:r>
                <a:rPr lang="nl-BE" altLang="en-US" sz="2000" b="0" i="1" dirty="0" err="1">
                  <a:solidFill>
                    <a:schemeClr val="bg1"/>
                  </a:solidFill>
                  <a:latin typeface="Wingdings" panose="05000000000000000000" pitchFamily="2" charset="2"/>
                  <a:cs typeface="Times New Roman" panose="02020603050405020304" pitchFamily="18" charset="0"/>
                </a:rPr>
                <a:t>left</a:t>
              </a:r>
              <a:r>
                <a:rPr lang="nl-BE" altLang="en-US" sz="2000" b="0" i="1" dirty="0">
                  <a:solidFill>
                    <a:schemeClr val="bg1"/>
                  </a:solidFill>
                  <a:latin typeface="Wingdings" panose="05000000000000000000" pitchFamily="2" charset="2"/>
                  <a:cs typeface="Times New Roman" panose="02020603050405020304" pitchFamily="18" charset="0"/>
                </a:rPr>
                <a:t> </a:t>
              </a:r>
              <a:r>
                <a:rPr lang="nl-BE" altLang="en-US" sz="2000" b="0" i="1" dirty="0" err="1">
                  <a:solidFill>
                    <a:schemeClr val="bg1"/>
                  </a:solidFill>
                  <a:latin typeface="Wingdings" panose="05000000000000000000" pitchFamily="2" charset="2"/>
                  <a:cs typeface="Times New Roman" panose="02020603050405020304" pitchFamily="18" charset="0"/>
                </a:rPr>
                <a:t>thumb</a:t>
              </a:r>
              <a:r>
                <a:rPr lang="nl-BE" altLang="en-US" sz="2000" b="0" i="1" dirty="0">
                  <a:solidFill>
                    <a:schemeClr val="bg1"/>
                  </a:solidFill>
                  <a:latin typeface="Wingdings" panose="05000000000000000000" pitchFamily="2" charset="2"/>
                  <a:cs typeface="Times New Roman" panose="02020603050405020304" pitchFamily="18" charset="0"/>
                </a:rPr>
                <a:t> </a:t>
              </a:r>
              <a:r>
                <a:rPr lang="nl-BE" altLang="en-US" sz="2400" b="0" dirty="0">
                  <a:solidFill>
                    <a:srgbClr val="FF0000"/>
                  </a:solidFill>
                  <a:latin typeface="Helvetica" panose="020B0604020202020204" pitchFamily="34" charset="0"/>
                  <a:cs typeface="Times New Roman" panose="02020603050405020304" pitchFamily="18" charset="0"/>
                </a:rPr>
                <a:t>&lt;</a:t>
              </a:r>
              <a:r>
                <a:rPr lang="nl-BE" altLang="en-US" sz="2000" b="0" dirty="0">
                  <a:solidFill>
                    <a:srgbClr val="FF0000"/>
                  </a:solidFill>
                  <a:latin typeface="Helvetica" panose="020B0604020202020204" pitchFamily="34" charset="0"/>
                  <a:cs typeface="Times New Roman" panose="02020603050405020304" pitchFamily="18" charset="0"/>
                </a:rPr>
                <a:t>/</a:t>
              </a:r>
              <a:r>
                <a:rPr lang="nl-BE" altLang="en-US" sz="2000" b="0" i="1" dirty="0">
                  <a:solidFill>
                    <a:srgbClr val="FFFF00"/>
                  </a:solidFill>
                  <a:latin typeface="Wingdings" panose="05000000000000000000" pitchFamily="2" charset="2"/>
                  <a:cs typeface="Times New Roman" panose="02020603050405020304" pitchFamily="18" charset="0"/>
                </a:rPr>
                <a:t>diagnosis</a:t>
              </a:r>
              <a:r>
                <a:rPr lang="nl-BE" altLang="en-US" sz="2400" b="0" dirty="0">
                  <a:solidFill>
                    <a:srgbClr val="FF0000"/>
                  </a:solidFill>
                  <a:latin typeface="Helvetica" panose="020B0604020202020204" pitchFamily="34" charset="0"/>
                  <a:cs typeface="Times New Roman" panose="02020603050405020304" pitchFamily="18" charset="0"/>
                </a:rPr>
                <a:t>&gt;</a:t>
              </a:r>
              <a:endParaRPr lang="nl-BE" altLang="en-US" sz="2000" b="0" i="1" dirty="0">
                <a:solidFill>
                  <a:srgbClr val="FF0000"/>
                </a:solidFill>
                <a:latin typeface="Wingdings" panose="05000000000000000000" pitchFamily="2" charset="2"/>
                <a:cs typeface="Times New Roman" panose="02020603050405020304" pitchFamily="18" charset="0"/>
              </a:endParaRPr>
            </a:p>
            <a:p>
              <a:pPr eaLnBrk="1" hangingPunct="1">
                <a:buFontTx/>
                <a:buNone/>
              </a:pPr>
              <a:r>
                <a:rPr lang="nl-BE" altLang="en-US" sz="2400" b="0" dirty="0">
                  <a:solidFill>
                    <a:srgbClr val="FF0000"/>
                  </a:solidFill>
                  <a:latin typeface="Helvetica" panose="020B0604020202020204" pitchFamily="34" charset="0"/>
                  <a:cs typeface="Times New Roman" panose="02020603050405020304" pitchFamily="18" charset="0"/>
                </a:rPr>
                <a:t>&lt;</a:t>
              </a:r>
              <a:r>
                <a:rPr lang="nl-BE" altLang="en-US" sz="2000" b="0" dirty="0">
                  <a:solidFill>
                    <a:srgbClr val="FF0000"/>
                  </a:solidFill>
                  <a:latin typeface="Helvetica" panose="020B0604020202020204" pitchFamily="34" charset="0"/>
                  <a:cs typeface="Times New Roman" panose="02020603050405020304" pitchFamily="18" charset="0"/>
                </a:rPr>
                <a:t>/</a:t>
              </a:r>
              <a:r>
                <a:rPr lang="nl-BE" altLang="en-US" sz="2400" b="0" dirty="0">
                  <a:solidFill>
                    <a:srgbClr val="FFFF00"/>
                  </a:solidFill>
                  <a:latin typeface="Wingdings" panose="05000000000000000000" pitchFamily="2" charset="2"/>
                  <a:cs typeface="Times New Roman" panose="02020603050405020304" pitchFamily="18" charset="0"/>
                </a:rPr>
                <a:t>record</a:t>
              </a:r>
              <a:r>
                <a:rPr lang="nl-BE" altLang="en-US" sz="2400" b="0" dirty="0">
                  <a:solidFill>
                    <a:srgbClr val="FF0000"/>
                  </a:solidFill>
                  <a:latin typeface="Helvetica" panose="020B0604020202020204" pitchFamily="34" charset="0"/>
                  <a:cs typeface="Times New Roman" panose="02020603050405020304" pitchFamily="18" charset="0"/>
                </a:rPr>
                <a:t>&gt;</a:t>
              </a:r>
            </a:p>
          </p:txBody>
        </p:sp>
        <p:sp>
          <p:nvSpPr>
            <p:cNvPr id="20488" name="Text Box 8"/>
            <p:cNvSpPr txBox="1">
              <a:spLocks noChangeArrowheads="1"/>
            </p:cNvSpPr>
            <p:nvPr/>
          </p:nvSpPr>
          <p:spPr bwMode="auto">
            <a:xfrm>
              <a:off x="672" y="2496"/>
              <a:ext cx="15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b="0">
                  <a:solidFill>
                    <a:schemeClr val="bg1"/>
                  </a:solidFill>
                  <a:cs typeface="Times New Roman" panose="02020603050405020304" pitchFamily="18" charset="0"/>
                </a:rPr>
                <a:t>The machine sees:</a:t>
              </a:r>
              <a:endParaRPr lang="nl-NL" altLang="en-US" sz="2400" b="0">
                <a:solidFill>
                  <a:schemeClr val="bg1"/>
                </a:solidFill>
                <a:cs typeface="Times New Roman" panose="02020603050405020304" pitchFamily="18" charset="0"/>
              </a:endParaRPr>
            </a:p>
          </p:txBody>
        </p:sp>
      </p:grpSp>
      <p:sp>
        <p:nvSpPr>
          <p:cNvPr id="3" name="Slide Number Placeholder 2"/>
          <p:cNvSpPr>
            <a:spLocks noGrp="1"/>
          </p:cNvSpPr>
          <p:nvPr>
            <p:ph type="sldNum" sz="quarter" idx="10"/>
          </p:nvPr>
        </p:nvSpPr>
        <p:spPr/>
        <p:txBody>
          <a:bodyPr/>
          <a:lstStyle/>
          <a:p>
            <a:fld id="{F41BC1FE-425B-4D41-9768-47500E60C2C6}" type="slidenum">
              <a:rPr lang="en-US" altLang="en-US" smtClean="0"/>
              <a:pPr/>
              <a:t>7</a:t>
            </a:fld>
            <a:endParaRPr lang="en-US" altLang="en-US"/>
          </a:p>
        </p:txBody>
      </p:sp>
    </p:spTree>
    <p:extLst>
      <p:ext uri="{BB962C8B-B14F-4D97-AF65-F5344CB8AC3E}">
        <p14:creationId xmlns:p14="http://schemas.microsoft.com/office/powerpoint/2010/main" val="229265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early </a:t>
            </a:r>
            <a:r>
              <a:rPr lang="en-US" dirty="0" smtClean="0"/>
              <a:t>goals </a:t>
            </a:r>
            <a:r>
              <a:rPr lang="en-US" dirty="0" smtClean="0"/>
              <a:t>of</a:t>
            </a:r>
            <a:r>
              <a:rPr lang="en-US" dirty="0" smtClean="0"/>
              <a:t/>
            </a:r>
            <a:br>
              <a:rPr lang="en-US" dirty="0" smtClean="0"/>
            </a:br>
            <a:r>
              <a:rPr lang="en-US" dirty="0" smtClean="0"/>
              <a:t>Healthcare Information Technology </a:t>
            </a:r>
            <a:r>
              <a:rPr lang="en-US" sz="2800" dirty="0" smtClean="0"/>
              <a:t>(HIT)</a:t>
            </a:r>
            <a:endParaRPr lang="en-US" sz="2800"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supporting the creation and use of adequate biomedical </a:t>
            </a:r>
            <a:r>
              <a:rPr lang="en-US" dirty="0" smtClean="0">
                <a:solidFill>
                  <a:srgbClr val="FFFF00"/>
                </a:solidFill>
              </a:rPr>
              <a:t>terminology</a:t>
            </a:r>
            <a:r>
              <a:rPr lang="en-US" dirty="0" smtClean="0"/>
              <a:t>.</a:t>
            </a:r>
          </a:p>
          <a:p>
            <a:pPr marL="571500" indent="-571500">
              <a:buFont typeface="Arial" panose="020B0604020202020204" pitchFamily="34" charset="0"/>
              <a:buChar char="•"/>
            </a:pPr>
            <a:r>
              <a:rPr lang="en-US" dirty="0" smtClean="0"/>
              <a:t>supporting the creation of adequate coding and </a:t>
            </a:r>
            <a:r>
              <a:rPr lang="en-US" dirty="0" smtClean="0">
                <a:solidFill>
                  <a:srgbClr val="FFFF00"/>
                </a:solidFill>
              </a:rPr>
              <a:t>classification systems</a:t>
            </a:r>
            <a:r>
              <a:rPr lang="en-US" dirty="0" smtClean="0"/>
              <a:t>.</a:t>
            </a:r>
          </a:p>
          <a:p>
            <a:pPr marL="571500" indent="-571500">
              <a:buFont typeface="Arial" panose="020B0604020202020204" pitchFamily="34" charset="0"/>
              <a:buChar char="•"/>
            </a:pPr>
            <a:endParaRPr lang="en-US" dirty="0"/>
          </a:p>
          <a:p>
            <a:pPr marL="1147763" indent="-1147763">
              <a:buFont typeface="Arial" panose="020B0604020202020204" pitchFamily="34" charset="0"/>
              <a:buChar char="•"/>
            </a:pPr>
            <a:endParaRPr lang="en-US" dirty="0" smtClean="0"/>
          </a:p>
        </p:txBody>
      </p:sp>
      <p:sp>
        <p:nvSpPr>
          <p:cNvPr id="5" name="Slide Number Placeholder 4"/>
          <p:cNvSpPr>
            <a:spLocks noGrp="1"/>
          </p:cNvSpPr>
          <p:nvPr>
            <p:ph type="sldNum" sz="quarter" idx="10"/>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3052052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5"/>
          <p:cNvSpPr>
            <a:spLocks noGrp="1"/>
          </p:cNvSpPr>
          <p:nvPr>
            <p:ph type="subTitle" idx="1"/>
          </p:nvPr>
        </p:nvSpPr>
        <p:spPr/>
        <p:txBody>
          <a:bodyPr/>
          <a:lstStyle/>
          <a:p>
            <a:pPr eaLnBrk="1" hangingPunct="1"/>
            <a:endParaRPr lang="en-US" altLang="en-US" smtClean="0"/>
          </a:p>
        </p:txBody>
      </p:sp>
      <p:sp>
        <p:nvSpPr>
          <p:cNvPr id="31747" name="Title 4"/>
          <p:cNvSpPr>
            <a:spLocks noGrp="1"/>
          </p:cNvSpPr>
          <p:nvPr>
            <p:ph type="ctrTitle"/>
          </p:nvPr>
        </p:nvSpPr>
        <p:spPr>
          <a:xfrm>
            <a:off x="723900" y="2508250"/>
            <a:ext cx="7696200" cy="715963"/>
          </a:xfrm>
        </p:spPr>
        <p:txBody>
          <a:bodyPr/>
          <a:lstStyle/>
          <a:p>
            <a:pPr eaLnBrk="1" hangingPunct="1"/>
            <a:r>
              <a:rPr lang="en-US" altLang="en-US" smtClean="0"/>
              <a:t>Terminology </a:t>
            </a:r>
            <a:r>
              <a:rPr lang="en-US" altLang="en-US" sz="800" smtClean="0"/>
              <a:t>(is)</a:t>
            </a:r>
            <a:r>
              <a:rPr lang="en-US" altLang="en-US" smtClean="0"/>
              <a:t> for dummies</a:t>
            </a:r>
          </a:p>
        </p:txBody>
      </p:sp>
      <p:sp>
        <p:nvSpPr>
          <p:cNvPr id="2" name="Slide Number Placeholder 1"/>
          <p:cNvSpPr>
            <a:spLocks noGrp="1"/>
          </p:cNvSpPr>
          <p:nvPr>
            <p:ph type="sldNum" sz="quarter" idx="10"/>
          </p:nvPr>
        </p:nvSpPr>
        <p:spPr/>
        <p:txBody>
          <a:bodyPr/>
          <a:lstStyle/>
          <a:p>
            <a:fld id="{7AF68BD5-0D60-488D-AB1C-00FB47F46A48}" type="slidenum">
              <a:rPr lang="en-US" smtClean="0"/>
              <a:pPr/>
              <a:t>9</a:t>
            </a:fld>
            <a:endParaRPr lang="en-US"/>
          </a:p>
        </p:txBody>
      </p:sp>
    </p:spTree>
    <p:extLst>
      <p:ext uri="{BB962C8B-B14F-4D97-AF65-F5344CB8AC3E}">
        <p14:creationId xmlns:p14="http://schemas.microsoft.com/office/powerpoint/2010/main" val="2749336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29645</TotalTime>
  <Words>2179</Words>
  <Application>Microsoft Office PowerPoint</Application>
  <PresentationFormat>On-screen Show (4:3)</PresentationFormat>
  <Paragraphs>550</Paragraphs>
  <Slides>69</Slides>
  <Notes>30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5" baseType="lpstr">
      <vt:lpstr>Batang</vt:lpstr>
      <vt:lpstr>ＭＳ 明朝</vt:lpstr>
      <vt:lpstr>ＭＳ Ｐゴシック</vt:lpstr>
      <vt:lpstr>SimSun</vt:lpstr>
      <vt:lpstr>Arial</vt:lpstr>
      <vt:lpstr>Calibri</vt:lpstr>
      <vt:lpstr>Georgia</vt:lpstr>
      <vt:lpstr>Helvetica</vt:lpstr>
      <vt:lpstr>Times</vt:lpstr>
      <vt:lpstr>Times New Roman</vt:lpstr>
      <vt:lpstr>Trebuchet MS</vt:lpstr>
      <vt:lpstr>Verdana</vt:lpstr>
      <vt:lpstr>Wingdings</vt:lpstr>
      <vt:lpstr>Wingdings 2</vt:lpstr>
      <vt:lpstr>2014-Indianapolis</vt:lpstr>
      <vt:lpstr>Photo Editor-foto</vt:lpstr>
      <vt:lpstr>Clarity in biomedical language: terminologies and classification systems.  Lecture in BMI199: What is Biomedical Informatics? Oct 3, 2019 5 Diefendorf, University at Buffalo</vt:lpstr>
      <vt:lpstr>Language is ambiguous</vt:lpstr>
      <vt:lpstr>From students in last week’s test</vt:lpstr>
      <vt:lpstr>Relevance to Healthcare?</vt:lpstr>
      <vt:lpstr>Indeed, these days, not just people communicate …</vt:lpstr>
      <vt:lpstr>Understanding content (1)</vt:lpstr>
      <vt:lpstr>Understanding content (2)</vt:lpstr>
      <vt:lpstr>Some early goals of Healthcare Information Technology (HIT)</vt:lpstr>
      <vt:lpstr>Terminology (is) for dummies</vt:lpstr>
      <vt:lpstr>The word ‘Terminology’ has two meanings</vt:lpstr>
      <vt:lpstr>Terminology is VERY standardised</vt:lpstr>
      <vt:lpstr>ISO Standards in Terminology: building blocks</vt:lpstr>
      <vt:lpstr>Fundamental Activities of Terminology Work</vt:lpstr>
      <vt:lpstr>Why terminologies ?</vt:lpstr>
      <vt:lpstr>Classification (is) for dummies</vt:lpstr>
      <vt:lpstr>A large collection of individual entities</vt:lpstr>
      <vt:lpstr>Groups based on material composition</vt:lpstr>
      <vt:lpstr>Groups for glass divided by color </vt:lpstr>
      <vt:lpstr>PowerPoint Presentation</vt:lpstr>
      <vt:lpstr>PowerPoint Presentation</vt:lpstr>
      <vt:lpstr>PowerPoint Presentation</vt:lpstr>
      <vt:lpstr>PowerPoint Presentation</vt:lpstr>
      <vt:lpstr>François Boissier de Sauvages de Lacroix</vt:lpstr>
      <vt:lpstr>Nosologia Methodica sistens Morborum Classes </vt:lpstr>
      <vt:lpstr>Sauvages was inspired by Linnaeus</vt:lpstr>
      <vt:lpstr>International Classification of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 market for coding for billing</vt:lpstr>
      <vt:lpstr>PowerPoint Presentation</vt:lpstr>
      <vt:lpstr>Differences ‘Medical coding’ 2017  2018</vt:lpstr>
      <vt:lpstr>PowerPoint Presentation</vt:lpstr>
      <vt:lpstr>More info</vt:lpstr>
      <vt:lpstr>Adequate taxonomy design and classification</vt:lpstr>
      <vt:lpstr>Terminologies and Classification Systems</vt:lpstr>
      <vt:lpstr>Terminologies and Classification Systems</vt:lpstr>
      <vt:lpstr>Most often overlooked </vt:lpstr>
      <vt:lpstr>A Fragment of (is-a) Relation in WordNet</vt:lpstr>
      <vt:lpstr>Border’s classification of medicine: what’s wrong ?</vt:lpstr>
      <vt:lpstr>Similar mistake in ICHD</vt:lpstr>
      <vt:lpstr>MeSH</vt:lpstr>
      <vt:lpstr>Use of MeSH in PUBMED</vt:lpstr>
      <vt:lpstr>MeSH:  Medical Subject Headings</vt:lpstr>
      <vt:lpstr>Is this a good idea ?</vt:lpstr>
      <vt:lpstr>Principle</vt:lpstr>
      <vt:lpstr>Geographic Locations: a good hierarchy ?</vt:lpstr>
      <vt:lpstr>Geographic Locations [Z01]</vt:lpstr>
      <vt:lpstr>Geographic Locations [Z01]</vt:lpstr>
      <vt:lpstr>Principle</vt:lpstr>
      <vt:lpstr>Diabetes Mellitus in MeSH 2008</vt:lpstr>
      <vt:lpstr>MeSH: some paths from top to Wolfram Syndrome</vt:lpstr>
      <vt:lpstr>What would it mean if used in the context of a patient ?</vt:lpstr>
      <vt:lpstr>Principle</vt:lpstr>
      <vt:lpstr>MeSH Tree Structures – 2007 </vt:lpstr>
      <vt:lpstr>MeSH Tree Structures – 2007 </vt:lpstr>
      <vt:lpstr>SNOMED-CT: what is wrong here?</vt:lpstr>
      <vt:lpstr>Coding / Classification confusion</vt:lpstr>
      <vt:lpstr>Be extremely critical when re-using.  Some people do not understand  the representation language they are using!</vt:lpstr>
      <vt:lpstr>Do not have blind faith in computation</vt:lpstr>
      <vt:lpstr>Let definitions reflect what is in the taxonomy</vt:lpstr>
      <vt:lpstr>Be careful with mereological sums</vt:lpstr>
      <vt:lpstr>Summary of current deficiencies in terminologies and classification systems (1)</vt:lpstr>
      <vt:lpstr>Summary of current deficiencies in terminologies and classification systems (2)</vt:lpstr>
      <vt:lpstr>Next week: hands-on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1193</cp:revision>
  <dcterms:created xsi:type="dcterms:W3CDTF">1601-01-01T00:00:00Z</dcterms:created>
  <dcterms:modified xsi:type="dcterms:W3CDTF">2019-10-03T15:47:31Z</dcterms:modified>
</cp:coreProperties>
</file>