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67"/>
  </p:notesMasterIdLst>
  <p:sldIdLst>
    <p:sldId id="747" r:id="rId2"/>
    <p:sldId id="762" r:id="rId3"/>
    <p:sldId id="761" r:id="rId4"/>
    <p:sldId id="764" r:id="rId5"/>
    <p:sldId id="765" r:id="rId6"/>
    <p:sldId id="766" r:id="rId7"/>
    <p:sldId id="767" r:id="rId8"/>
    <p:sldId id="768" r:id="rId9"/>
    <p:sldId id="847" r:id="rId10"/>
    <p:sldId id="781" r:id="rId11"/>
    <p:sldId id="786" r:id="rId12"/>
    <p:sldId id="787" r:id="rId13"/>
    <p:sldId id="763" r:id="rId14"/>
    <p:sldId id="770" r:id="rId15"/>
    <p:sldId id="769" r:id="rId16"/>
    <p:sldId id="772" r:id="rId17"/>
    <p:sldId id="771" r:id="rId18"/>
    <p:sldId id="773" r:id="rId19"/>
    <p:sldId id="776" r:id="rId20"/>
    <p:sldId id="759" r:id="rId21"/>
    <p:sldId id="760" r:id="rId22"/>
    <p:sldId id="775" r:id="rId23"/>
    <p:sldId id="774" r:id="rId24"/>
    <p:sldId id="777" r:id="rId25"/>
    <p:sldId id="778" r:id="rId26"/>
    <p:sldId id="780" r:id="rId27"/>
    <p:sldId id="785" r:id="rId28"/>
    <p:sldId id="782" r:id="rId29"/>
    <p:sldId id="783" r:id="rId30"/>
    <p:sldId id="784" r:id="rId31"/>
    <p:sldId id="779" r:id="rId32"/>
    <p:sldId id="788" r:id="rId33"/>
    <p:sldId id="794" r:id="rId34"/>
    <p:sldId id="807" r:id="rId35"/>
    <p:sldId id="808" r:id="rId36"/>
    <p:sldId id="809" r:id="rId37"/>
    <p:sldId id="812" r:id="rId38"/>
    <p:sldId id="813" r:id="rId39"/>
    <p:sldId id="814" r:id="rId40"/>
    <p:sldId id="815" r:id="rId41"/>
    <p:sldId id="816" r:id="rId42"/>
    <p:sldId id="817" r:id="rId43"/>
    <p:sldId id="818" r:id="rId44"/>
    <p:sldId id="819" r:id="rId45"/>
    <p:sldId id="820" r:id="rId46"/>
    <p:sldId id="821" r:id="rId47"/>
    <p:sldId id="822" r:id="rId48"/>
    <p:sldId id="823" r:id="rId49"/>
    <p:sldId id="824" r:id="rId50"/>
    <p:sldId id="825" r:id="rId51"/>
    <p:sldId id="826" r:id="rId52"/>
    <p:sldId id="828" r:id="rId53"/>
    <p:sldId id="829" r:id="rId54"/>
    <p:sldId id="830" r:id="rId55"/>
    <p:sldId id="831" r:id="rId56"/>
    <p:sldId id="832" r:id="rId57"/>
    <p:sldId id="834" r:id="rId58"/>
    <p:sldId id="835" r:id="rId59"/>
    <p:sldId id="842" r:id="rId60"/>
    <p:sldId id="843" r:id="rId61"/>
    <p:sldId id="844" r:id="rId62"/>
    <p:sldId id="845" r:id="rId63"/>
    <p:sldId id="846" r:id="rId64"/>
    <p:sldId id="848" r:id="rId65"/>
    <p:sldId id="758" r:id="rId6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CE8"/>
    <a:srgbClr val="FF0000"/>
    <a:srgbClr val="04167A"/>
    <a:srgbClr val="1FE115"/>
    <a:srgbClr val="16165D"/>
    <a:srgbClr val="FFFF00"/>
    <a:srgbClr val="0033CC"/>
    <a:srgbClr val="FF6600"/>
    <a:srgbClr val="051993"/>
    <a:srgbClr val="AA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3" autoAdjust="0"/>
    <p:restoredTop sz="96349" autoAdjust="0"/>
  </p:normalViewPr>
  <p:slideViewPr>
    <p:cSldViewPr>
      <p:cViewPr varScale="1">
        <p:scale>
          <a:sx n="84" d="100"/>
          <a:sy n="84" d="100"/>
        </p:scale>
        <p:origin x="13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7416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0EB7A-D83C-4B74-AAEA-A985C820C8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0013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3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4" name="Date Placeholder 6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7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ADA8F3-EDF2-4EE3-B25B-0FF10F2D5B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480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ADA8F3-EDF2-4EE3-B25B-0FF10F2D5B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024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AC345C-5B6D-4355-A3CC-26CC5C539C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26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6FCF66-9C0D-4979-8640-7D5E9C31465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13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5A4C25-AA79-4E1A-8FC7-D6FB3FC08E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8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F1E203-7358-4C6C-B1C7-F93ABFAA33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212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A60E0B-D669-4B45-B4AB-36A8723C96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918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B7337-2B2D-47EA-B6C5-A5628395F6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97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567939A-4D2C-4B58-B852-F7F74FD6E4F1}" type="slidenum">
              <a:rPr lang="en-US" altLang="en-US" sz="1200" b="0"/>
              <a:pPr eaLnBrk="1" hangingPunct="1"/>
              <a:t>32</a:t>
            </a:fld>
            <a:endParaRPr lang="en-US" altLang="en-US" sz="1200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2517048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F8D1E-2C0F-45EE-B9BB-05A512BDD4A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223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3102F5-E43A-4721-A13A-945EB05830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826A91-801B-47BA-9770-DB2E3FBA3D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471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0AE8-21D5-47F6-BDA2-81C97457DB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987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A484A-14BC-4E9B-9D37-E30050617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56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8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BE782C-4F90-4A12-AC70-C29183C3CD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18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F85B7-7726-418B-8072-719CEEEC9C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016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0AE8-21D5-47F6-BDA2-81C97457DB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9623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A484A-14BC-4E9B-9D37-E30050617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56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3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+mj-lt"/>
              <a:buNone/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3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cielo.br/scielo.php?script=sci_arttext&amp;pid=S1677-54492013000400329#aff2" TargetMode="External"/><Relationship Id="rId5" Type="http://schemas.openxmlformats.org/officeDocument/2006/relationships/hyperlink" Target="http://www.scielo.br/scielo.php?script=sci_arttext&amp;pid=S1677-54492013000400329#aff1" TargetMode="External"/><Relationship Id="rId4" Type="http://schemas.openxmlformats.org/officeDocument/2006/relationships/hyperlink" Target="http://www.scielo.br/scielo.php?script=sci_serial&amp;pid=1677-5449&amp;lng=en&amp;nrm=iso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1233487"/>
            <a:ext cx="9144000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‘Disorder’, ‘disease’, ‘illness’, ‘sickness’: 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there a difference?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in BMI199: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Biomedical Informatics?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Diefendorf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 smtClean="0">
                <a:ea typeface="ＭＳ 明朝" pitchFamily="49" charset="-128"/>
              </a:rPr>
              <a:t>Werner CEUSTERS, MD</a:t>
            </a:r>
            <a:endParaRPr lang="en-GB" altLang="ja-JP" sz="2800" b="1" baseline="30000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 smtClean="0">
              <a:ea typeface="ＭＳ 明朝" pitchFamily="49" charset="-128"/>
            </a:endParaRP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Departments of Biomedical Informatics and Psychiatry, </a:t>
            </a: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 smtClean="0">
                <a:ea typeface="ＭＳ 明朝" pitchFamily="49" charset="-128"/>
              </a:rPr>
              <a:t>Center</a:t>
            </a:r>
            <a:r>
              <a:rPr lang="en-GB" altLang="ja-JP" sz="1800" i="1" dirty="0" smtClean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 smtClean="0">
              <a:ea typeface="ＭＳ 明朝" pitchFamily="49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Prehistoric ‘psychiatry’: </a:t>
            </a:r>
            <a:r>
              <a:rPr lang="en-US" i="1" smtClean="0"/>
              <a:t>drapetomania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1346200" y="6019800"/>
            <a:ext cx="181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‘</a:t>
            </a:r>
            <a:r>
              <a:rPr lang="en-US" sz="2000" i="1">
                <a:solidFill>
                  <a:schemeClr val="bg1"/>
                </a:solidFill>
              </a:rPr>
              <a:t>drapetomania</a:t>
            </a:r>
            <a:r>
              <a:rPr lang="en-US" sz="200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286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disease which causes slaves to suffer from an unexplainable propensity to run away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75458" name="Picture 2" descr="A Ride for Liberty: The Fugitive Sl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648200"/>
            <a:ext cx="152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80250" y="58674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painting by Eastman Johnson. </a:t>
            </a:r>
            <a:r>
              <a:rPr lang="en-US" sz="1200" b="0" i="1">
                <a:solidFill>
                  <a:schemeClr val="bg1"/>
                </a:solidFill>
              </a:rPr>
              <a:t>A Ride for Liberty: The Fugitive Slaves. </a:t>
            </a:r>
            <a:r>
              <a:rPr lang="en-US" sz="1200" b="0">
                <a:solidFill>
                  <a:schemeClr val="bg1"/>
                </a:solidFill>
              </a:rPr>
              <a:t>1860.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Conceptualism versus Ontological Realism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3025775"/>
            <a:ext cx="4125913" cy="2590800"/>
            <a:chOff x="2092504" y="3276600"/>
            <a:chExt cx="5334000" cy="2590800"/>
          </a:xfrm>
        </p:grpSpPr>
        <p:sp>
          <p:nvSpPr>
            <p:cNvPr id="32783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sz="1600"/>
            </a:p>
          </p:txBody>
        </p:sp>
        <p:sp>
          <p:nvSpPr>
            <p:cNvPr id="32784" name="TextBox 4"/>
            <p:cNvSpPr txBox="1">
              <a:spLocks noChangeArrowheads="1"/>
            </p:cNvSpPr>
            <p:nvPr/>
          </p:nvSpPr>
          <p:spPr bwMode="auto">
            <a:xfrm>
              <a:off x="2475531" y="5410200"/>
              <a:ext cx="78588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32785" name="TextBox 5"/>
            <p:cNvSpPr txBox="1">
              <a:spLocks noChangeArrowheads="1"/>
            </p:cNvSpPr>
            <p:nvPr/>
          </p:nvSpPr>
          <p:spPr bwMode="auto">
            <a:xfrm>
              <a:off x="4196927" y="3729335"/>
              <a:ext cx="1109193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32786" name="TextBox 6"/>
            <p:cNvSpPr txBox="1">
              <a:spLocks noChangeArrowheads="1"/>
            </p:cNvSpPr>
            <p:nvPr/>
          </p:nvSpPr>
          <p:spPr bwMode="auto">
            <a:xfrm>
              <a:off x="5910560" y="5410200"/>
              <a:ext cx="114517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referent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9938" y="3001963"/>
            <a:ext cx="4333875" cy="2717800"/>
            <a:chOff x="1823372" y="3276600"/>
            <a:chExt cx="5603132" cy="2718308"/>
          </a:xfrm>
        </p:grpSpPr>
        <p:sp>
          <p:nvSpPr>
            <p:cNvPr id="3277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sz="1600"/>
            </a:p>
          </p:txBody>
        </p:sp>
        <p:sp>
          <p:nvSpPr>
            <p:cNvPr id="32780" name="TextBox 4"/>
            <p:cNvSpPr txBox="1">
              <a:spLocks noChangeArrowheads="1"/>
            </p:cNvSpPr>
            <p:nvPr/>
          </p:nvSpPr>
          <p:spPr bwMode="auto">
            <a:xfrm>
              <a:off x="1823372" y="5410200"/>
              <a:ext cx="2090224" cy="584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representational</a:t>
              </a:r>
            </a:p>
            <a:p>
              <a:r>
                <a:rPr lang="en-US" sz="1600">
                  <a:solidFill>
                    <a:srgbClr val="FFFF00"/>
                  </a:solidFill>
                </a:rPr>
                <a:t>unit</a:t>
              </a:r>
            </a:p>
          </p:txBody>
        </p:sp>
        <p:sp>
          <p:nvSpPr>
            <p:cNvPr id="32781" name="TextBox 5"/>
            <p:cNvSpPr txBox="1">
              <a:spLocks noChangeArrowheads="1"/>
            </p:cNvSpPr>
            <p:nvPr/>
          </p:nvSpPr>
          <p:spPr bwMode="auto">
            <a:xfrm>
              <a:off x="4388633" y="3729335"/>
              <a:ext cx="725780" cy="33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type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32782" name="TextBox 6"/>
            <p:cNvSpPr txBox="1">
              <a:spLocks noChangeArrowheads="1"/>
            </p:cNvSpPr>
            <p:nvPr/>
          </p:nvSpPr>
          <p:spPr bwMode="auto">
            <a:xfrm>
              <a:off x="5787621" y="5410200"/>
              <a:ext cx="139105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particular</a:t>
              </a:r>
            </a:p>
          </p:txBody>
        </p:sp>
      </p:grpSp>
      <p:cxnSp>
        <p:nvCxnSpPr>
          <p:cNvPr id="32773" name="Straight Connector 15"/>
          <p:cNvCxnSpPr>
            <a:cxnSpLocks noChangeShapeType="1"/>
          </p:cNvCxnSpPr>
          <p:nvPr/>
        </p:nvCxnSpPr>
        <p:spPr bwMode="auto">
          <a:xfrm>
            <a:off x="4478338" y="3219450"/>
            <a:ext cx="47625" cy="334962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32774" name="TextBox 17"/>
          <p:cNvSpPr txBox="1">
            <a:spLocks noChangeArrowheads="1"/>
          </p:cNvSpPr>
          <p:nvPr/>
        </p:nvSpPr>
        <p:spPr bwMode="auto">
          <a:xfrm>
            <a:off x="769706" y="5991225"/>
            <a:ext cx="280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Conceptualism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775" name="TextBox 18"/>
          <p:cNvSpPr txBox="1">
            <a:spLocks noChangeArrowheads="1"/>
          </p:cNvSpPr>
          <p:nvPr/>
        </p:nvSpPr>
        <p:spPr bwMode="auto">
          <a:xfrm>
            <a:off x="4986406" y="5991225"/>
            <a:ext cx="3728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Ontological Realism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116263" y="4805363"/>
            <a:ext cx="1296987" cy="1231900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rot="2860830">
            <a:off x="5565775" y="3702051"/>
            <a:ext cx="3962400" cy="1231900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60713" y="2484438"/>
            <a:ext cx="254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First order reality</a:t>
            </a:r>
          </a:p>
        </p:txBody>
      </p:sp>
    </p:spTree>
    <p:extLst>
      <p:ext uri="{BB962C8B-B14F-4D97-AF65-F5344CB8AC3E}">
        <p14:creationId xmlns:p14="http://schemas.microsoft.com/office/powerpoint/2010/main" val="408763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647700"/>
          </a:xfrm>
        </p:spPr>
        <p:txBody>
          <a:bodyPr/>
          <a:lstStyle/>
          <a:p>
            <a:r>
              <a:rPr lang="en-US" sz="2400" dirty="0" smtClean="0"/>
              <a:t>Ontological Realism offers three ways of relating, without assigning beliefs (concepts) a central status</a:t>
            </a:r>
          </a:p>
        </p:txBody>
      </p:sp>
      <p:grpSp>
        <p:nvGrpSpPr>
          <p:cNvPr id="37891" name="Group 9"/>
          <p:cNvGrpSpPr>
            <a:grpSpLocks/>
          </p:cNvGrpSpPr>
          <p:nvPr/>
        </p:nvGrpSpPr>
        <p:grpSpPr bwMode="auto">
          <a:xfrm>
            <a:off x="-461963" y="1600200"/>
            <a:ext cx="2976563" cy="1865313"/>
            <a:chOff x="-4463" y="4648200"/>
            <a:chExt cx="2976263" cy="1865531"/>
          </a:xfrm>
        </p:grpSpPr>
        <p:sp>
          <p:nvSpPr>
            <p:cNvPr id="37922" name="Isosceles Triangle 4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23" name="TextBox 8"/>
            <p:cNvSpPr txBox="1">
              <a:spLocks noChangeArrowheads="1"/>
            </p:cNvSpPr>
            <p:nvPr/>
          </p:nvSpPr>
          <p:spPr bwMode="auto">
            <a:xfrm>
              <a:off x="-4463" y="5867400"/>
              <a:ext cx="23647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800" b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                drapetomania</a:t>
              </a:r>
            </a:p>
          </p:txBody>
        </p:sp>
      </p:grpSp>
      <p:grpSp>
        <p:nvGrpSpPr>
          <p:cNvPr id="37892" name="Group 10"/>
          <p:cNvGrpSpPr>
            <a:grpSpLocks/>
          </p:cNvGrpSpPr>
          <p:nvPr/>
        </p:nvGrpSpPr>
        <p:grpSpPr bwMode="auto">
          <a:xfrm>
            <a:off x="3352800" y="1600200"/>
            <a:ext cx="2362200" cy="1589088"/>
            <a:chOff x="609600" y="4648200"/>
            <a:chExt cx="2362200" cy="1588532"/>
          </a:xfrm>
        </p:grpSpPr>
        <p:sp>
          <p:nvSpPr>
            <p:cNvPr id="37920" name="Isosceles Triangle 11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21" name="TextBox 12"/>
            <p:cNvSpPr txBox="1">
              <a:spLocks noChangeArrowheads="1"/>
            </p:cNvSpPr>
            <p:nvPr/>
          </p:nvSpPr>
          <p:spPr bwMode="auto">
            <a:xfrm>
              <a:off x="848334" y="5867400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slave</a:t>
              </a:r>
            </a:p>
          </p:txBody>
        </p:sp>
      </p:grpSp>
      <p:grpSp>
        <p:nvGrpSpPr>
          <p:cNvPr id="37893" name="Group 13"/>
          <p:cNvGrpSpPr>
            <a:grpSpLocks/>
          </p:cNvGrpSpPr>
          <p:nvPr/>
        </p:nvGrpSpPr>
        <p:grpSpPr bwMode="auto">
          <a:xfrm>
            <a:off x="1371600" y="3962400"/>
            <a:ext cx="2608263" cy="1589088"/>
            <a:chOff x="364228" y="4648200"/>
            <a:chExt cx="2607572" cy="1588532"/>
          </a:xfrm>
        </p:grpSpPr>
        <p:sp>
          <p:nvSpPr>
            <p:cNvPr id="37918" name="Isosceles Triangle 14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19" name="TextBox 15"/>
            <p:cNvSpPr txBox="1">
              <a:spLocks noChangeArrowheads="1"/>
            </p:cNvSpPr>
            <p:nvPr/>
          </p:nvSpPr>
          <p:spPr bwMode="auto">
            <a:xfrm>
              <a:off x="364228" y="5867400"/>
              <a:ext cx="16273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mental disorder</a:t>
              </a:r>
            </a:p>
          </p:txBody>
        </p:sp>
      </p:grpSp>
      <p:grpSp>
        <p:nvGrpSpPr>
          <p:cNvPr id="37894" name="Group 16"/>
          <p:cNvGrpSpPr>
            <a:grpSpLocks/>
          </p:cNvGrpSpPr>
          <p:nvPr/>
        </p:nvGrpSpPr>
        <p:grpSpPr bwMode="auto">
          <a:xfrm>
            <a:off x="6477000" y="2438400"/>
            <a:ext cx="2517775" cy="1589088"/>
            <a:chOff x="453997" y="4648200"/>
            <a:chExt cx="2517803" cy="1588532"/>
          </a:xfrm>
        </p:grpSpPr>
        <p:sp>
          <p:nvSpPr>
            <p:cNvPr id="37916" name="Isosceles Triangle 17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17" name="TextBox 18"/>
            <p:cNvSpPr txBox="1">
              <a:spLocks noChangeArrowheads="1"/>
            </p:cNvSpPr>
            <p:nvPr/>
          </p:nvSpPr>
          <p:spPr bwMode="auto">
            <a:xfrm>
              <a:off x="453997" y="5867400"/>
              <a:ext cx="1447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running away</a:t>
              </a:r>
            </a:p>
          </p:txBody>
        </p:sp>
      </p:grpSp>
      <p:grpSp>
        <p:nvGrpSpPr>
          <p:cNvPr id="37895" name="Group 19"/>
          <p:cNvGrpSpPr>
            <a:grpSpLocks/>
          </p:cNvGrpSpPr>
          <p:nvPr/>
        </p:nvGrpSpPr>
        <p:grpSpPr bwMode="auto">
          <a:xfrm>
            <a:off x="4692650" y="3962400"/>
            <a:ext cx="2373313" cy="1589088"/>
            <a:chOff x="598266" y="4648200"/>
            <a:chExt cx="2373534" cy="1588532"/>
          </a:xfrm>
        </p:grpSpPr>
        <p:sp>
          <p:nvSpPr>
            <p:cNvPr id="37914" name="Isosceles Triangle 20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915" name="TextBox 21"/>
            <p:cNvSpPr txBox="1">
              <a:spLocks noChangeArrowheads="1"/>
            </p:cNvSpPr>
            <p:nvPr/>
          </p:nvSpPr>
          <p:spPr bwMode="auto">
            <a:xfrm>
              <a:off x="598266" y="5867400"/>
              <a:ext cx="1159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chemeClr val="bg1"/>
                  </a:solidFill>
                </a:rPr>
                <a:t>propensity</a:t>
              </a:r>
            </a:p>
          </p:txBody>
        </p:sp>
      </p:grpSp>
      <p:grpSp>
        <p:nvGrpSpPr>
          <p:cNvPr id="37896" name="Group 46"/>
          <p:cNvGrpSpPr>
            <a:grpSpLocks/>
          </p:cNvGrpSpPr>
          <p:nvPr/>
        </p:nvGrpSpPr>
        <p:grpSpPr bwMode="auto">
          <a:xfrm>
            <a:off x="70366" y="1600200"/>
            <a:ext cx="7743322" cy="5130800"/>
            <a:chOff x="70366" y="1936750"/>
            <a:chExt cx="7743349" cy="5130800"/>
          </a:xfrm>
        </p:grpSpPr>
        <p:grpSp>
          <p:nvGrpSpPr>
            <p:cNvPr id="37907" name="Group 42"/>
            <p:cNvGrpSpPr>
              <a:grpSpLocks/>
            </p:cNvGrpSpPr>
            <p:nvPr/>
          </p:nvGrpSpPr>
          <p:grpSpPr bwMode="auto">
            <a:xfrm>
              <a:off x="1333385" y="1936750"/>
              <a:ext cx="6480330" cy="2362200"/>
              <a:chOff x="1333385" y="1936750"/>
              <a:chExt cx="6480330" cy="2362200"/>
            </a:xfrm>
          </p:grpSpPr>
          <p:cxnSp>
            <p:nvCxnSpPr>
              <p:cNvPr id="37909" name="Straight Arrow Connector 23"/>
              <p:cNvCxnSpPr>
                <a:cxnSpLocks noChangeShapeType="1"/>
                <a:stCxn id="37922" idx="0"/>
                <a:endCxn id="37918" idx="0"/>
              </p:cNvCxnSpPr>
              <p:nvPr/>
            </p:nvCxnSpPr>
            <p:spPr bwMode="auto">
              <a:xfrm>
                <a:off x="1333385" y="1936750"/>
                <a:ext cx="1465074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0" name="Straight Arrow Connector 25"/>
              <p:cNvCxnSpPr>
                <a:cxnSpLocks noChangeShapeType="1"/>
                <a:stCxn id="37918" idx="0"/>
                <a:endCxn id="37920" idx="0"/>
              </p:cNvCxnSpPr>
              <p:nvPr/>
            </p:nvCxnSpPr>
            <p:spPr bwMode="auto">
              <a:xfrm flipV="1">
                <a:off x="2798459" y="1936750"/>
                <a:ext cx="1735456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1" name="Straight Arrow Connector 27"/>
              <p:cNvCxnSpPr>
                <a:cxnSpLocks noChangeShapeType="1"/>
                <a:stCxn id="37918" idx="0"/>
                <a:endCxn id="37914" idx="0"/>
              </p:cNvCxnSpPr>
              <p:nvPr/>
            </p:nvCxnSpPr>
            <p:spPr bwMode="auto">
              <a:xfrm>
                <a:off x="2798459" y="4298950"/>
                <a:ext cx="3086534" cy="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2" name="Straight Arrow Connector 29"/>
              <p:cNvCxnSpPr>
                <a:cxnSpLocks noChangeShapeType="1"/>
                <a:stCxn id="37920" idx="0"/>
                <a:endCxn id="37916" idx="0"/>
              </p:cNvCxnSpPr>
              <p:nvPr/>
            </p:nvCxnSpPr>
            <p:spPr bwMode="auto">
              <a:xfrm>
                <a:off x="4533915" y="1936750"/>
                <a:ext cx="3279800" cy="8382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3" name="Straight Arrow Connector 31"/>
              <p:cNvCxnSpPr>
                <a:cxnSpLocks noChangeShapeType="1"/>
                <a:stCxn id="37914" idx="0"/>
                <a:endCxn id="37916" idx="0"/>
              </p:cNvCxnSpPr>
              <p:nvPr/>
            </p:nvCxnSpPr>
            <p:spPr bwMode="auto">
              <a:xfrm flipV="1">
                <a:off x="5884993" y="2774950"/>
                <a:ext cx="1928722" cy="15240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908" name="TextBox 44"/>
            <p:cNvSpPr txBox="1">
              <a:spLocks noChangeArrowheads="1"/>
            </p:cNvSpPr>
            <p:nvPr/>
          </p:nvSpPr>
          <p:spPr bwMode="auto">
            <a:xfrm>
              <a:off x="70366" y="6359664"/>
              <a:ext cx="2520443" cy="7078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bg1"/>
                  </a:solidFill>
                </a:rPr>
                <a:t>How </a:t>
              </a:r>
              <a:r>
                <a:rPr lang="en-US" sz="2000" dirty="0" smtClean="0">
                  <a:solidFill>
                    <a:schemeClr val="bg1"/>
                  </a:solidFill>
                </a:rPr>
                <a:t>beliefs are </a:t>
              </a:r>
              <a:r>
                <a:rPr lang="en-US" sz="2000" dirty="0">
                  <a:solidFill>
                    <a:schemeClr val="bg1"/>
                  </a:solidFill>
                </a:rPr>
                <a:t>/ can </a:t>
              </a:r>
            </a:p>
            <a:p>
              <a:pPr eaLnBrk="1" hangingPunct="1"/>
              <a:r>
                <a:rPr lang="en-US" sz="2000" dirty="0">
                  <a:solidFill>
                    <a:schemeClr val="bg1"/>
                  </a:solidFill>
                </a:rPr>
                <a:t>be related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5715000" y="2896053"/>
            <a:ext cx="3279775" cy="3855267"/>
            <a:chOff x="5714999" y="3258003"/>
            <a:chExt cx="3279477" cy="3855267"/>
          </a:xfrm>
        </p:grpSpPr>
        <p:grpSp>
          <p:nvGrpSpPr>
            <p:cNvPr id="37902" name="Group 43"/>
            <p:cNvGrpSpPr>
              <a:grpSpLocks/>
            </p:cNvGrpSpPr>
            <p:nvPr/>
          </p:nvGrpSpPr>
          <p:grpSpPr bwMode="auto">
            <a:xfrm>
              <a:off x="5714999" y="3258003"/>
              <a:ext cx="3279477" cy="2362200"/>
              <a:chOff x="5714999" y="3258003"/>
              <a:chExt cx="3279477" cy="2362200"/>
            </a:xfrm>
          </p:grpSpPr>
          <p:cxnSp>
            <p:nvCxnSpPr>
              <p:cNvPr id="37904" name="Straight Arrow Connector 32"/>
              <p:cNvCxnSpPr>
                <a:cxnSpLocks noChangeShapeType="1"/>
                <a:stCxn id="37914" idx="4"/>
                <a:endCxn id="37916" idx="4"/>
              </p:cNvCxnSpPr>
              <p:nvPr/>
            </p:nvCxnSpPr>
            <p:spPr bwMode="auto">
              <a:xfrm flipV="1">
                <a:off x="7065839" y="4096203"/>
                <a:ext cx="1928637" cy="15240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05" name="Straight Arrow Connector 36"/>
              <p:cNvCxnSpPr>
                <a:cxnSpLocks noChangeShapeType="1"/>
                <a:stCxn id="37920" idx="4"/>
                <a:endCxn id="37916" idx="4"/>
              </p:cNvCxnSpPr>
              <p:nvPr/>
            </p:nvCxnSpPr>
            <p:spPr bwMode="auto">
              <a:xfrm>
                <a:off x="5714999" y="3258003"/>
                <a:ext cx="3279477" cy="8382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06" name="Straight Arrow Connector 39"/>
              <p:cNvCxnSpPr>
                <a:cxnSpLocks noChangeShapeType="1"/>
                <a:stCxn id="37920" idx="4"/>
                <a:endCxn id="37914" idx="4"/>
              </p:cNvCxnSpPr>
              <p:nvPr/>
            </p:nvCxnSpPr>
            <p:spPr bwMode="auto">
              <a:xfrm>
                <a:off x="5714999" y="3258003"/>
                <a:ext cx="1350840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903" name="TextBox 45"/>
            <p:cNvSpPr txBox="1">
              <a:spLocks noChangeArrowheads="1"/>
            </p:cNvSpPr>
            <p:nvPr/>
          </p:nvSpPr>
          <p:spPr bwMode="auto">
            <a:xfrm>
              <a:off x="6468879" y="6405384"/>
              <a:ext cx="2217649" cy="707886"/>
            </a:xfrm>
            <a:prstGeom prst="rect">
              <a:avLst/>
            </a:prstGeom>
            <a:noFill/>
            <a:ln w="38100">
              <a:solidFill>
                <a:srgbClr val="1FE11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bg1"/>
                  </a:solidFill>
                </a:rPr>
                <a:t>How referents </a:t>
              </a:r>
              <a:r>
                <a:rPr lang="en-US" sz="2000" dirty="0" smtClean="0">
                  <a:solidFill>
                    <a:schemeClr val="bg1"/>
                  </a:solidFill>
                </a:rPr>
                <a:t>(in</a:t>
              </a:r>
            </a:p>
            <a:p>
              <a:pPr eaLnBrk="1" hangingPunct="1"/>
              <a:r>
                <a:rPr lang="en-US" sz="2000" dirty="0" smtClean="0">
                  <a:solidFill>
                    <a:schemeClr val="bg1"/>
                  </a:solidFill>
                </a:rPr>
                <a:t>reality) are </a:t>
              </a:r>
              <a:r>
                <a:rPr lang="en-US" sz="2000" dirty="0">
                  <a:solidFill>
                    <a:schemeClr val="bg1"/>
                  </a:solidFill>
                </a:rPr>
                <a:t>related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152400" y="2876543"/>
            <a:ext cx="6477000" cy="3569977"/>
            <a:chOff x="152400" y="3505200"/>
            <a:chExt cx="6477000" cy="3570041"/>
          </a:xfrm>
        </p:grpSpPr>
        <p:cxnSp>
          <p:nvCxnSpPr>
            <p:cNvPr id="37899" name="Straight Arrow Connector 49"/>
            <p:cNvCxnSpPr>
              <a:cxnSpLocks noChangeShapeType="1"/>
            </p:cNvCxnSpPr>
            <p:nvPr/>
          </p:nvCxnSpPr>
          <p:spPr bwMode="auto">
            <a:xfrm>
              <a:off x="152400" y="3505200"/>
              <a:ext cx="6477000" cy="83820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0" name="Straight Arrow Connector 50"/>
            <p:cNvCxnSpPr>
              <a:cxnSpLocks noChangeShapeType="1"/>
            </p:cNvCxnSpPr>
            <p:nvPr/>
          </p:nvCxnSpPr>
          <p:spPr bwMode="auto">
            <a:xfrm rot="16200000" flipH="1">
              <a:off x="-304800" y="3962400"/>
              <a:ext cx="2362200" cy="144780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1" name="TextBox 56"/>
            <p:cNvSpPr txBox="1">
              <a:spLocks noChangeArrowheads="1"/>
            </p:cNvSpPr>
            <p:nvPr/>
          </p:nvSpPr>
          <p:spPr bwMode="auto">
            <a:xfrm>
              <a:off x="3026438" y="6675124"/>
              <a:ext cx="2714590" cy="400117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bg1"/>
                  </a:solidFill>
                </a:rPr>
                <a:t>How terms are </a:t>
              </a:r>
              <a:r>
                <a:rPr lang="en-US" sz="2000" dirty="0" smtClean="0">
                  <a:solidFill>
                    <a:schemeClr val="bg1"/>
                  </a:solidFill>
                </a:rPr>
                <a:t>related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1474" y="5545462"/>
            <a:ext cx="196880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Social science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5319" y="5572760"/>
            <a:ext cx="162095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Linguistics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83050" y="5562600"/>
            <a:ext cx="1398140" cy="461665"/>
          </a:xfrm>
          <a:prstGeom prst="rect">
            <a:avLst/>
          </a:prstGeom>
          <a:solidFill>
            <a:srgbClr val="1FE11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Ontology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case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 smtClean="0"/>
              <a:t>Ontology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u="sng" kern="0" dirty="0" smtClean="0"/>
              <a:t>Terminology</a:t>
            </a:r>
          </a:p>
          <a:p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sz="1600" kern="0" dirty="0"/>
          </a:p>
          <a:p>
            <a:endParaRPr lang="en-US" kern="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‘disorder’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‘disease’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‘illness’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‘sickness’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447800" y="40386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U1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>
            <a:off x="3200400" y="3276600"/>
            <a:ext cx="2858028" cy="1104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3" idx="3"/>
          </p:cNvCxnSpPr>
          <p:nvPr/>
        </p:nvCxnSpPr>
        <p:spPr bwMode="auto">
          <a:xfrm flipH="1">
            <a:off x="3200400" y="4267200"/>
            <a:ext cx="2858028" cy="1143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3" idx="3"/>
          </p:cNvCxnSpPr>
          <p:nvPr/>
        </p:nvCxnSpPr>
        <p:spPr bwMode="auto">
          <a:xfrm flipH="1" flipV="1">
            <a:off x="3200400" y="4381500"/>
            <a:ext cx="2971800" cy="8763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3" idx="3"/>
          </p:cNvCxnSpPr>
          <p:nvPr/>
        </p:nvCxnSpPr>
        <p:spPr bwMode="auto">
          <a:xfrm flipH="1" flipV="1">
            <a:off x="3200400" y="4381500"/>
            <a:ext cx="2858028" cy="1790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219234" y="5410200"/>
            <a:ext cx="2029723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Synonymy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case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 smtClean="0"/>
              <a:t>Ontology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u="sng" kern="0" dirty="0" smtClean="0"/>
              <a:t>Terminology</a:t>
            </a:r>
          </a:p>
          <a:p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sz="1600" kern="0" dirty="0"/>
          </a:p>
          <a:p>
            <a:endParaRPr lang="en-US" kern="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‘disorder’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‘disease’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‘illness’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‘sickness’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372657" y="3060412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U1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>
            <a:off x="3125257" y="3276600"/>
            <a:ext cx="2895071" cy="1267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3" idx="3"/>
          </p:cNvCxnSpPr>
          <p:nvPr/>
        </p:nvCxnSpPr>
        <p:spPr bwMode="auto">
          <a:xfrm flipH="1" flipV="1">
            <a:off x="3125257" y="3403312"/>
            <a:ext cx="2933171" cy="8638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17" idx="3"/>
          </p:cNvCxnSpPr>
          <p:nvPr/>
        </p:nvCxnSpPr>
        <p:spPr bwMode="auto">
          <a:xfrm flipH="1" flipV="1">
            <a:off x="3124200" y="5177790"/>
            <a:ext cx="3048000" cy="800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17" idx="3"/>
          </p:cNvCxnSpPr>
          <p:nvPr/>
        </p:nvCxnSpPr>
        <p:spPr bwMode="auto">
          <a:xfrm flipH="1" flipV="1">
            <a:off x="3124200" y="5177790"/>
            <a:ext cx="2850672" cy="9944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1371600" y="483489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U2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case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 smtClean="0"/>
              <a:t>Ontology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u="sng" kern="0" dirty="0" smtClean="0"/>
              <a:t>Terminology</a:t>
            </a:r>
          </a:p>
          <a:p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sz="1600" kern="0" dirty="0"/>
          </a:p>
          <a:p>
            <a:endParaRPr lang="en-US" kern="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‘disorder’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‘disease’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‘illness’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‘sickness’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79334" y="2887663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U1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 flipV="1">
            <a:off x="1931934" y="3230563"/>
            <a:ext cx="4126494" cy="67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16" idx="3"/>
          </p:cNvCxnSpPr>
          <p:nvPr/>
        </p:nvCxnSpPr>
        <p:spPr bwMode="auto">
          <a:xfrm flipH="1" flipV="1">
            <a:off x="4198620" y="4034790"/>
            <a:ext cx="1859808" cy="1585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17" idx="3"/>
          </p:cNvCxnSpPr>
          <p:nvPr/>
        </p:nvCxnSpPr>
        <p:spPr bwMode="auto">
          <a:xfrm flipH="1">
            <a:off x="4267727" y="5143500"/>
            <a:ext cx="1790701" cy="342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19" idx="3"/>
          </p:cNvCxnSpPr>
          <p:nvPr/>
        </p:nvCxnSpPr>
        <p:spPr bwMode="auto">
          <a:xfrm flipH="1">
            <a:off x="2068698" y="6252210"/>
            <a:ext cx="39897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446020" y="369189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U2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127" y="51435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U3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U4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case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 smtClean="0"/>
              <a:t>Ontology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u="sng" kern="0" dirty="0" smtClean="0"/>
              <a:t>Terminology</a:t>
            </a:r>
          </a:p>
          <a:p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sz="1600" kern="0" dirty="0"/>
          </a:p>
          <a:p>
            <a:endParaRPr lang="en-US" kern="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‘disorder’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‘disease’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‘illness’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‘sickness’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79334" y="2887663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U1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 flipV="1">
            <a:off x="1931934" y="3230563"/>
            <a:ext cx="4126494" cy="67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16" idx="3"/>
          </p:cNvCxnSpPr>
          <p:nvPr/>
        </p:nvCxnSpPr>
        <p:spPr bwMode="auto">
          <a:xfrm flipH="1" flipV="1">
            <a:off x="4198620" y="4034790"/>
            <a:ext cx="1859808" cy="1585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17" idx="3"/>
          </p:cNvCxnSpPr>
          <p:nvPr/>
        </p:nvCxnSpPr>
        <p:spPr bwMode="auto">
          <a:xfrm flipH="1">
            <a:off x="4267727" y="5143500"/>
            <a:ext cx="1790701" cy="342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19" idx="3"/>
          </p:cNvCxnSpPr>
          <p:nvPr/>
        </p:nvCxnSpPr>
        <p:spPr bwMode="auto">
          <a:xfrm flipH="1">
            <a:off x="2068698" y="6252210"/>
            <a:ext cx="39897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446020" y="369189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U2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127" y="51435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U3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U4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3" idx="2"/>
            <a:endCxn id="16" idx="1"/>
          </p:cNvCxnSpPr>
          <p:nvPr/>
        </p:nvCxnSpPr>
        <p:spPr bwMode="auto">
          <a:xfrm>
            <a:off x="1055634" y="3573463"/>
            <a:ext cx="1390386" cy="4613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>
            <a:stCxn id="3" idx="2"/>
            <a:endCxn id="17" idx="1"/>
          </p:cNvCxnSpPr>
          <p:nvPr/>
        </p:nvCxnSpPr>
        <p:spPr bwMode="auto">
          <a:xfrm>
            <a:off x="1055634" y="3573463"/>
            <a:ext cx="1459493" cy="1912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3" idx="2"/>
            <a:endCxn id="19" idx="0"/>
          </p:cNvCxnSpPr>
          <p:nvPr/>
        </p:nvCxnSpPr>
        <p:spPr bwMode="auto">
          <a:xfrm>
            <a:off x="1055634" y="3573463"/>
            <a:ext cx="136764" cy="23358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16" idx="1"/>
            <a:endCxn id="19" idx="0"/>
          </p:cNvCxnSpPr>
          <p:nvPr/>
        </p:nvCxnSpPr>
        <p:spPr bwMode="auto">
          <a:xfrm flipH="1">
            <a:off x="1192398" y="4034790"/>
            <a:ext cx="1253622" cy="18745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17" idx="1"/>
            <a:endCxn id="19" idx="0"/>
          </p:cNvCxnSpPr>
          <p:nvPr/>
        </p:nvCxnSpPr>
        <p:spPr bwMode="auto">
          <a:xfrm flipH="1">
            <a:off x="1192398" y="5486400"/>
            <a:ext cx="1322729" cy="4229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17" idx="1"/>
            <a:endCxn id="16" idx="1"/>
          </p:cNvCxnSpPr>
          <p:nvPr/>
        </p:nvCxnSpPr>
        <p:spPr bwMode="auto">
          <a:xfrm flipH="1" flipV="1">
            <a:off x="2446020" y="4034790"/>
            <a:ext cx="69107" cy="1451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09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can we find out?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Terminological inquiry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from last week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 smtClean="0"/>
              <a:t>Ontology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u="sng" kern="0" dirty="0" smtClean="0"/>
              <a:t>Terminology</a:t>
            </a:r>
          </a:p>
          <a:p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sz="1600" kern="0" dirty="0"/>
          </a:p>
          <a:p>
            <a:endParaRPr lang="en-US" kern="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749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52759" cy="6248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>
                <a:solidFill>
                  <a:srgbClr val="04167A"/>
                </a:solidFill>
              </a:rPr>
              <a:pPr/>
              <a:t>20</a:t>
            </a:fld>
            <a:endParaRPr lang="en-US">
              <a:solidFill>
                <a:srgbClr val="0416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979"/>
            <a:ext cx="9144000" cy="6240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>
                <a:solidFill>
                  <a:srgbClr val="04167A"/>
                </a:solidFill>
              </a:rPr>
              <a:pPr/>
              <a:t>21</a:t>
            </a:fld>
            <a:endParaRPr lang="en-US">
              <a:solidFill>
                <a:srgbClr val="0416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case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 smtClean="0"/>
              <a:t>Ontology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u="sng" kern="0" dirty="0" smtClean="0"/>
              <a:t>Terminology</a:t>
            </a:r>
          </a:p>
          <a:p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sz="1600" kern="0" dirty="0"/>
          </a:p>
          <a:p>
            <a:endParaRPr lang="en-US" kern="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  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 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 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‘sickness’</a:t>
            </a:r>
            <a:endParaRPr lang="en-US" b="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>
            <a:endCxn id="16" idx="3"/>
          </p:cNvCxnSpPr>
          <p:nvPr/>
        </p:nvCxnSpPr>
        <p:spPr bwMode="auto">
          <a:xfrm flipH="1" flipV="1">
            <a:off x="4198620" y="4034790"/>
            <a:ext cx="1859808" cy="22174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17" idx="3"/>
          </p:cNvCxnSpPr>
          <p:nvPr/>
        </p:nvCxnSpPr>
        <p:spPr bwMode="auto">
          <a:xfrm flipH="1" flipV="1">
            <a:off x="4267727" y="5486400"/>
            <a:ext cx="1790701" cy="7658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19" idx="3"/>
          </p:cNvCxnSpPr>
          <p:nvPr/>
        </p:nvCxnSpPr>
        <p:spPr bwMode="auto">
          <a:xfrm flipH="1">
            <a:off x="2068698" y="6252210"/>
            <a:ext cx="39897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446020" y="369189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U2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127" y="51435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U3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U4</a:t>
            </a:r>
            <a:endParaRPr kumimoji="0" lang="en-US" sz="3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6" name="Straight Arrow Connector 25"/>
          <p:cNvCxnSpPr>
            <a:stCxn id="16" idx="1"/>
            <a:endCxn id="19" idx="0"/>
          </p:cNvCxnSpPr>
          <p:nvPr/>
        </p:nvCxnSpPr>
        <p:spPr bwMode="auto">
          <a:xfrm flipH="1">
            <a:off x="1192398" y="4034790"/>
            <a:ext cx="1253622" cy="18745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17" idx="1"/>
            <a:endCxn id="19" idx="0"/>
          </p:cNvCxnSpPr>
          <p:nvPr/>
        </p:nvCxnSpPr>
        <p:spPr bwMode="auto">
          <a:xfrm flipH="1">
            <a:off x="1192398" y="5486400"/>
            <a:ext cx="1322729" cy="4229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17" idx="1"/>
            <a:endCxn id="16" idx="1"/>
          </p:cNvCxnSpPr>
          <p:nvPr/>
        </p:nvCxnSpPr>
        <p:spPr bwMode="auto">
          <a:xfrm flipH="1" flipV="1">
            <a:off x="2446020" y="4034790"/>
            <a:ext cx="69107" cy="1451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307198" y="4615815"/>
            <a:ext cx="2234906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Homonymy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68" y="3061782"/>
            <a:ext cx="2597155" cy="16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979"/>
            <a:ext cx="9144000" cy="6240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>
                <a:solidFill>
                  <a:srgbClr val="04167A"/>
                </a:solidFill>
              </a:rPr>
              <a:pPr/>
              <a:t>23</a:t>
            </a:fld>
            <a:endParaRPr lang="en-US">
              <a:solidFill>
                <a:srgbClr val="04167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33675"/>
            <a:ext cx="70104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979"/>
            <a:ext cx="9144000" cy="6240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>
                <a:solidFill>
                  <a:srgbClr val="04167A"/>
                </a:solidFill>
              </a:rPr>
              <a:pPr/>
              <a:t>24</a:t>
            </a:fld>
            <a:endParaRPr lang="en-US">
              <a:solidFill>
                <a:srgbClr val="04167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3962"/>
            <a:ext cx="64293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often are the words used in Google?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1828799"/>
            <a:ext cx="3977073" cy="228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435" y="1851658"/>
            <a:ext cx="4752975" cy="2263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" y="4267199"/>
            <a:ext cx="3973263" cy="2225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435" y="4267200"/>
            <a:ext cx="4752975" cy="222567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967740" y="3962400"/>
            <a:ext cx="914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029200" y="3962400"/>
            <a:ext cx="914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90600" y="6324600"/>
            <a:ext cx="914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029200" y="6400800"/>
            <a:ext cx="1066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7696200" y="4450075"/>
            <a:ext cx="685800" cy="685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1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010467" y="4389112"/>
            <a:ext cx="685800" cy="685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2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997699" y="2027238"/>
            <a:ext cx="685800" cy="685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3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772400" y="2015800"/>
            <a:ext cx="685800" cy="685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4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Metaphysical inquiry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Metaphysical inquiry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534400" cy="175260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Define terms precisely so that what is intended by (ideally) all uses of the corresponding terms in the language under scrutiny falls under it;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Investigate how what is intended by these uses relate to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000" dirty="0" smtClean="0"/>
              <a:t>The </a:t>
            </a:r>
            <a:r>
              <a:rPr lang="en-US" sz="3000" b="1" u="sng" dirty="0" smtClean="0"/>
              <a:t>objective</a:t>
            </a:r>
            <a:r>
              <a:rPr lang="en-US" sz="3000" dirty="0" smtClean="0"/>
              <a:t> Bio-Psycho-Social perspective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‘T-Disease’: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health problem that consists of a </a:t>
            </a:r>
            <a:r>
              <a:rPr lang="en-US" sz="2000" b="1" u="sng" dirty="0"/>
              <a:t>physiological malfunction </a:t>
            </a:r>
            <a:r>
              <a:rPr lang="en-US" sz="2000" dirty="0"/>
              <a:t>that results in </a:t>
            </a:r>
            <a:r>
              <a:rPr lang="en-US" sz="2000" dirty="0" smtClean="0"/>
              <a:t>an actual </a:t>
            </a:r>
            <a:r>
              <a:rPr lang="en-US" sz="2000" dirty="0"/>
              <a:t>or potential reduction in physical capacities and/or a reduced </a:t>
            </a:r>
            <a:r>
              <a:rPr lang="en-US" sz="2000" dirty="0" smtClean="0"/>
              <a:t>life expectancy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‘T-Illness’: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 subjectively interpreted </a:t>
            </a:r>
            <a:r>
              <a:rPr lang="en-US" sz="2000" dirty="0"/>
              <a:t>undesirable state of </a:t>
            </a:r>
            <a:r>
              <a:rPr lang="en-US" sz="2000" dirty="0" smtClean="0"/>
              <a:t>health,  consisting </a:t>
            </a:r>
            <a:r>
              <a:rPr lang="en-US" sz="2000" dirty="0"/>
              <a:t>of </a:t>
            </a:r>
            <a:r>
              <a:rPr lang="en-US" sz="2000" b="1" u="sng" dirty="0"/>
              <a:t>subjective</a:t>
            </a:r>
            <a:r>
              <a:rPr lang="en-US" sz="2000" dirty="0"/>
              <a:t> feeling </a:t>
            </a:r>
            <a:r>
              <a:rPr lang="en-US" sz="2000" dirty="0" smtClean="0"/>
              <a:t>states (</a:t>
            </a:r>
            <a:r>
              <a:rPr lang="en-US" sz="2000" dirty="0"/>
              <a:t>e.g., pain, weakness), perceptions of the adequacy of their bodily functioning</a:t>
            </a:r>
            <a:r>
              <a:rPr lang="en-US" sz="2000" dirty="0" smtClean="0"/>
              <a:t>, and/or </a:t>
            </a:r>
            <a:r>
              <a:rPr lang="en-US" sz="2000" dirty="0"/>
              <a:t>feelings of </a:t>
            </a:r>
            <a:r>
              <a:rPr lang="en-US" sz="2000" dirty="0" smtClean="0"/>
              <a:t>competence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‘T-Sickness’: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b="1" u="sng" dirty="0"/>
              <a:t>social </a:t>
            </a:r>
            <a:r>
              <a:rPr lang="en-US" sz="2000" b="1" u="sng" dirty="0" smtClean="0"/>
              <a:t>entity</a:t>
            </a:r>
            <a:r>
              <a:rPr lang="en-US" sz="2000" dirty="0" smtClean="0"/>
              <a:t> in virtue of the </a:t>
            </a:r>
            <a:r>
              <a:rPr lang="en-US" sz="2000" dirty="0"/>
              <a:t>poor health or the health problem(s) of an individual defined by others </a:t>
            </a:r>
            <a:r>
              <a:rPr lang="en-US" sz="2000" dirty="0" smtClean="0"/>
              <a:t>with reference </a:t>
            </a:r>
            <a:r>
              <a:rPr lang="en-US" sz="2000" dirty="0"/>
              <a:t>to the social activity of that individual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172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Twaddle, A. (1994a). Disease, illness and sickness revisited. </a:t>
            </a:r>
            <a:endParaRPr lang="en-US" sz="1200" b="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In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: A. Twaddle &amp; L. </a:t>
            </a:r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Nordenfelt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(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Eds.) Disease, Illness and Sickness: Three Central Concepts in the Theory of Health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(pp. 1–18). </a:t>
            </a:r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Link€oping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: Studies on Health and Society, 18.</a:t>
            </a:r>
          </a:p>
        </p:txBody>
      </p:sp>
    </p:spTree>
    <p:extLst>
      <p:ext uri="{BB962C8B-B14F-4D97-AF65-F5344CB8AC3E}">
        <p14:creationId xmlns:p14="http://schemas.microsoft.com/office/powerpoint/2010/main" val="28248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000" dirty="0" smtClean="0"/>
              <a:t>The </a:t>
            </a:r>
            <a:r>
              <a:rPr lang="en-US" sz="3000" b="1" u="sng" dirty="0" smtClean="0"/>
              <a:t>subjective</a:t>
            </a:r>
            <a:r>
              <a:rPr lang="en-US" sz="3000" dirty="0" smtClean="0"/>
              <a:t> </a:t>
            </a:r>
            <a:r>
              <a:rPr lang="en-US" sz="3000" dirty="0"/>
              <a:t>Bio-Psycho-Social perspective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T-Disease: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hen there are negative </a:t>
            </a:r>
            <a:r>
              <a:rPr lang="en-US" dirty="0"/>
              <a:t>bodily occurrences </a:t>
            </a:r>
            <a:r>
              <a:rPr lang="en-US" i="1" u="sng" dirty="0"/>
              <a:t>as conceived of by</a:t>
            </a:r>
            <a:r>
              <a:rPr lang="en-US" i="1" dirty="0"/>
              <a:t> </a:t>
            </a:r>
            <a:r>
              <a:rPr lang="en-US" dirty="0"/>
              <a:t>the </a:t>
            </a:r>
            <a:r>
              <a:rPr lang="en-US" dirty="0" smtClean="0"/>
              <a:t>medical profession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T-Illness: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there are </a:t>
            </a:r>
            <a:r>
              <a:rPr lang="en-US" dirty="0" smtClean="0"/>
              <a:t>negative </a:t>
            </a:r>
            <a:r>
              <a:rPr lang="en-US" dirty="0"/>
              <a:t>bodily occurrences </a:t>
            </a:r>
            <a:r>
              <a:rPr lang="en-US" i="1" u="sng" dirty="0"/>
              <a:t>as conceived of by</a:t>
            </a:r>
            <a:r>
              <a:rPr lang="en-US" dirty="0"/>
              <a:t> </a:t>
            </a:r>
            <a:r>
              <a:rPr lang="en-US" dirty="0" smtClean="0"/>
              <a:t>the person </a:t>
            </a:r>
            <a:r>
              <a:rPr lang="en-US" dirty="0"/>
              <a:t>himself.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T-Sickness: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there are </a:t>
            </a:r>
            <a:r>
              <a:rPr lang="en-US" dirty="0" smtClean="0"/>
              <a:t>negative </a:t>
            </a:r>
            <a:r>
              <a:rPr lang="en-US" dirty="0"/>
              <a:t>bodily occurrences </a:t>
            </a:r>
            <a:r>
              <a:rPr lang="en-US" i="1" u="sng" dirty="0" smtClean="0"/>
              <a:t>as conceived </a:t>
            </a:r>
            <a:r>
              <a:rPr lang="en-US" i="1" u="sng" dirty="0"/>
              <a:t>of by</a:t>
            </a:r>
            <a:r>
              <a:rPr lang="en-US" dirty="0"/>
              <a:t> the society and/or its institutions. </a:t>
            </a:r>
            <a:endParaRPr lang="en-US" dirty="0" smtClean="0"/>
          </a:p>
          <a:p>
            <a:pPr marL="0" indent="0" algn="r"/>
            <a:endParaRPr lang="en-US" sz="1800" dirty="0" smtClean="0"/>
          </a:p>
          <a:p>
            <a:pPr marL="0" indent="0" algn="r"/>
            <a:r>
              <a:rPr lang="en-US" sz="1800" dirty="0" smtClean="0"/>
              <a:t>‘Occurrence’ </a:t>
            </a:r>
            <a:r>
              <a:rPr lang="en-US" sz="1800" dirty="0"/>
              <a:t>here </a:t>
            </a:r>
            <a:r>
              <a:rPr lang="en-US" sz="1800" dirty="0" smtClean="0"/>
              <a:t>means ‘process’, ‘state’ </a:t>
            </a:r>
            <a:r>
              <a:rPr lang="en-US" sz="1800" dirty="0"/>
              <a:t>or </a:t>
            </a:r>
            <a:r>
              <a:rPr lang="en-US" sz="1800" dirty="0" smtClean="0"/>
              <a:t>‘event’.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6320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Bjørn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Hofmann. On 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the Triad Disease, Illness and Sickness.</a:t>
            </a:r>
          </a:p>
          <a:p>
            <a:pPr algn="r"/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Journal 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of Medicine and Philosophy 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2002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, Vol. 27, No. 6, pp. 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651–673</a:t>
            </a:r>
            <a:endParaRPr lang="en-US" sz="12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from last week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 smtClean="0"/>
              <a:t>Ontology</a:t>
            </a:r>
          </a:p>
          <a:p>
            <a:endParaRPr lang="en-US" dirty="0"/>
          </a:p>
          <a:p>
            <a:r>
              <a:rPr lang="en-US" dirty="0" smtClean="0"/>
              <a:t>What entities exist?</a:t>
            </a:r>
          </a:p>
          <a:p>
            <a:endParaRPr lang="en-US" dirty="0"/>
          </a:p>
          <a:p>
            <a:pPr marL="0" indent="0"/>
            <a:r>
              <a:rPr lang="en-US" dirty="0" smtClean="0"/>
              <a:t>How do entities relate to each other?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u="sng" kern="0" dirty="0" smtClean="0"/>
              <a:t>Terminology</a:t>
            </a:r>
          </a:p>
          <a:p>
            <a:endParaRPr lang="en-US" kern="0" dirty="0" smtClean="0"/>
          </a:p>
          <a:p>
            <a:pPr marL="0" indent="0"/>
            <a:r>
              <a:rPr lang="en-US" kern="0" dirty="0" smtClean="0"/>
              <a:t>What entities, if any at all, are denoted by words or terms?</a:t>
            </a:r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sz="1600" kern="0" dirty="0"/>
          </a:p>
          <a:p>
            <a:pPr marL="0" indent="0"/>
            <a:r>
              <a:rPr lang="en-US" kern="0" dirty="0" smtClean="0"/>
              <a:t>‘Earth’    ‘</a:t>
            </a:r>
            <a:r>
              <a:rPr lang="en-US" kern="0" dirty="0" err="1" smtClean="0"/>
              <a:t>Aarde</a:t>
            </a:r>
            <a:r>
              <a:rPr lang="en-US" kern="0" dirty="0" smtClean="0"/>
              <a:t>’    ‘La Terre’</a:t>
            </a:r>
          </a:p>
          <a:p>
            <a:endParaRPr lang="en-US" kern="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4825425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974" y="4825425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Representation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4" descr="glo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50741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000" dirty="0" smtClean="0"/>
              <a:t>Overlap in the Bio-Psycho-Social perspective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3429000" y="3200400"/>
            <a:ext cx="3962400" cy="2743200"/>
          </a:xfrm>
          <a:prstGeom prst="ellipse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52700" y="1981200"/>
            <a:ext cx="3962400" cy="27432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676400" y="3200400"/>
            <a:ext cx="3962400" cy="2743200"/>
          </a:xfrm>
          <a:prstGeom prst="ellipse">
            <a:avLst/>
          </a:prstGeom>
          <a:solidFill>
            <a:srgbClr val="FFFF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395" y="5320725"/>
            <a:ext cx="1858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T-Disease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6435" y="5320725"/>
            <a:ext cx="204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T-Sickness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9237" y="1371600"/>
            <a:ext cx="1605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T-Illness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00" y="6320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Bjørn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Hofmann. On 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the Triad Disease, Illness and Sickness.</a:t>
            </a:r>
          </a:p>
          <a:p>
            <a:pPr algn="r"/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Journal 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of Medicine and Philosophy 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2002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, Vol. 27, No. 6, pp. </a:t>
            </a:r>
            <a:r>
              <a:rPr lang="en-US" sz="12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651–673</a:t>
            </a:r>
            <a:endParaRPr lang="en-US" sz="12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8974" y="3810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8973" y="47492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8997" y="340707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5125" y="340707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8707" y="445683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6530" y="4432012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8973" y="2286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Ontological inquiry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OGMS:</a:t>
            </a:r>
          </a:p>
          <a:p>
            <a:r>
              <a:rPr lang="en-US" dirty="0" smtClean="0"/>
              <a:t>Ontology for General Medical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4" name="AutoShape 26"/>
          <p:cNvSpPr>
            <a:spLocks noGrp="1" noChangeArrowheads="1"/>
          </p:cNvSpPr>
          <p:nvPr>
            <p:ph type="title"/>
          </p:nvPr>
        </p:nvSpPr>
        <p:spPr>
          <a:xfrm>
            <a:off x="255587" y="793252"/>
            <a:ext cx="8632825" cy="7307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happens in the body</a:t>
            </a:r>
            <a:endParaRPr lang="en-US" altLang="en-US" sz="2000" dirty="0" smtClean="0"/>
          </a:p>
        </p:txBody>
      </p:sp>
      <p:sp>
        <p:nvSpPr>
          <p:cNvPr id="29716" name="Rectangle 33"/>
          <p:cNvSpPr>
            <a:spLocks noChangeArrowheads="1"/>
          </p:cNvSpPr>
          <p:nvPr/>
        </p:nvSpPr>
        <p:spPr bwMode="auto">
          <a:xfrm>
            <a:off x="3810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400" b="0" dirty="0" err="1">
                <a:solidFill>
                  <a:schemeClr val="bg1"/>
                </a:solidFill>
              </a:rPr>
              <a:t>Scheuermann</a:t>
            </a:r>
            <a:r>
              <a:rPr lang="en-US" altLang="en-US" sz="1400" b="0" dirty="0">
                <a:solidFill>
                  <a:schemeClr val="bg1"/>
                </a:solidFill>
              </a:rPr>
              <a:t> R, Ceusters W, Smith B. Toward an Ontological Treatment of Disease and Diagnosis. 2009 AMIA Summit on Translational Bioinformatics, San Francisco, California, March 15-17, 2009;: 116-120</a:t>
            </a:r>
            <a:r>
              <a:rPr lang="en-US" altLang="en-US" sz="1400" b="0" dirty="0" smtClean="0">
                <a:solidFill>
                  <a:schemeClr val="bg1"/>
                </a:solidFill>
              </a:rPr>
              <a:t>.</a:t>
            </a:r>
            <a:endParaRPr lang="en-US" altLang="en-US" sz="1400" b="0" dirty="0">
              <a:solidFill>
                <a:schemeClr val="bg1"/>
              </a:solidFill>
            </a:endParaRPr>
          </a:p>
        </p:txBody>
      </p:sp>
      <p:pic>
        <p:nvPicPr>
          <p:cNvPr id="44" name="Picture 3" descr="Big Picture 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011" r="4861" b="8989"/>
          <a:stretch>
            <a:fillRect/>
          </a:stretch>
        </p:blipFill>
        <p:spPr bwMode="auto">
          <a:xfrm>
            <a:off x="236094" y="1532859"/>
            <a:ext cx="8652318" cy="477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36094" y="1532859"/>
            <a:ext cx="8652318" cy="2429541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 of OGMS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To serve as a consistent, logically well-defined extensible framework (ontology) for the representation of: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en-US" altLang="en-US" sz="3600" dirty="0" smtClean="0"/>
          </a:p>
          <a:p>
            <a:pPr marL="1427163" lvl="2" indent="-512763" eaLnBrk="1" hangingPunct="1"/>
            <a:r>
              <a:rPr lang="en-US" altLang="en-US" sz="3200" dirty="0" smtClean="0"/>
              <a:t>features of disease; </a:t>
            </a:r>
          </a:p>
          <a:p>
            <a:pPr marL="1427163" lvl="2" indent="-512763" eaLnBrk="1" hangingPunct="1"/>
            <a:r>
              <a:rPr lang="en-US" altLang="en-US" sz="3200" dirty="0" smtClean="0"/>
              <a:t>clinical processes;</a:t>
            </a:r>
          </a:p>
          <a:p>
            <a:pPr marL="1427163" lvl="2" indent="-512763" eaLnBrk="1" hangingPunct="1"/>
            <a:r>
              <a:rPr lang="en-US" altLang="en-US" sz="3200" dirty="0"/>
              <a:t>r</a:t>
            </a:r>
            <a:r>
              <a:rPr lang="en-US" altLang="en-US" sz="3200" dirty="0" smtClean="0"/>
              <a:t>esults of tests and diagnostic processes.</a:t>
            </a:r>
          </a:p>
        </p:txBody>
      </p:sp>
    </p:spTree>
    <p:extLst>
      <p:ext uri="{BB962C8B-B14F-4D97-AF65-F5344CB8AC3E}">
        <p14:creationId xmlns:p14="http://schemas.microsoft.com/office/powerpoint/2010/main" val="39507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Foundational Terms (1)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 smtClean="0"/>
              <a:t>Disorder</a:t>
            </a:r>
            <a:r>
              <a:rPr lang="en-US" altLang="en-US" sz="2800" dirty="0" smtClean="0"/>
              <a:t> =def. – A causally linked combination of </a:t>
            </a:r>
            <a:r>
              <a:rPr lang="en-US" altLang="en-US" sz="2800" b="1" dirty="0" smtClean="0"/>
              <a:t>physical components of the extended organism </a:t>
            </a:r>
            <a:r>
              <a:rPr lang="en-US" altLang="en-US" sz="2800" dirty="0" smtClean="0"/>
              <a:t>that is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 smtClean="0"/>
              <a:t>(a) clinically abnormal and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 smtClean="0"/>
              <a:t>(b) maximal, in the sense that it is not a part of some larger such combination. </a:t>
            </a:r>
          </a:p>
        </p:txBody>
      </p:sp>
    </p:spTree>
    <p:extLst>
      <p:ext uri="{BB962C8B-B14F-4D97-AF65-F5344CB8AC3E}">
        <p14:creationId xmlns:p14="http://schemas.microsoft.com/office/powerpoint/2010/main" val="34302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Basic Formal Ontology</a:t>
            </a: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914400" y="1600200"/>
            <a:ext cx="27432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Continuant</a:t>
            </a: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5461000" y="1606550"/>
            <a:ext cx="2692400" cy="1289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Occurrent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(Process)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304800" y="3429000"/>
            <a:ext cx="1905000" cy="22860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Independent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Continuant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molecule,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cell, organ,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organism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)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2438400" y="3429000"/>
            <a:ext cx="1752600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Continuant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quality,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function,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disease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)</a:t>
            </a:r>
          </a:p>
        </p:txBody>
      </p:sp>
      <p:cxnSp>
        <p:nvCxnSpPr>
          <p:cNvPr id="311305" name="AutoShape 9"/>
          <p:cNvCxnSpPr>
            <a:cxnSpLocks noChangeShapeType="1"/>
            <a:stCxn id="311299" idx="2"/>
            <a:endCxn id="311301" idx="0"/>
          </p:cNvCxnSpPr>
          <p:nvPr/>
        </p:nvCxnSpPr>
        <p:spPr bwMode="auto">
          <a:xfrm flipH="1">
            <a:off x="1257300" y="2895600"/>
            <a:ext cx="10287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306" name="AutoShape 10"/>
          <p:cNvCxnSpPr>
            <a:cxnSpLocks noChangeShapeType="1"/>
            <a:stCxn id="311299" idx="2"/>
            <a:endCxn id="311302" idx="0"/>
          </p:cNvCxnSpPr>
          <p:nvPr/>
        </p:nvCxnSpPr>
        <p:spPr bwMode="auto">
          <a:xfrm>
            <a:off x="2286000" y="2895600"/>
            <a:ext cx="10287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309" name="Line 13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76200" y="5562600"/>
            <a:ext cx="9067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.....  .....  ....  .....</a:t>
            </a:r>
          </a:p>
        </p:txBody>
      </p:sp>
    </p:spTree>
    <p:extLst>
      <p:ext uri="{BB962C8B-B14F-4D97-AF65-F5344CB8AC3E}">
        <p14:creationId xmlns:p14="http://schemas.microsoft.com/office/powerpoint/2010/main" val="130907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Disorder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043613" cy="4953000"/>
          </a:xfrm>
        </p:spPr>
        <p:txBody>
          <a:bodyPr/>
          <a:lstStyle/>
          <a:p>
            <a:pPr marL="914400" lvl="1" indent="-514350">
              <a:buFontTx/>
              <a:buNone/>
              <a:defRPr/>
            </a:pPr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– independent continuant</a:t>
            </a:r>
          </a:p>
          <a:p>
            <a:pPr marL="1606550" lvl="2" indent="-525463"/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objects</a:t>
            </a:r>
            <a:endParaRPr lang="en-US" sz="32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1606550" lvl="2" indent="-525463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fiat object 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parts</a:t>
            </a:r>
            <a:endParaRPr lang="en-US" sz="32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1606550" lvl="2" indent="-525463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object 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aggregates</a:t>
            </a:r>
            <a:endParaRPr lang="en-US" sz="3200" dirty="0"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514350" lvl="2" indent="-514350">
              <a:buFontTx/>
              <a:buNone/>
              <a:defRPr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	A causally linked combination of physical components of the extended organism.</a:t>
            </a:r>
          </a:p>
          <a:p>
            <a:pPr marL="514350" indent="-514350">
              <a:buFontTx/>
              <a:buAutoNum type="arabicPeriod"/>
              <a:defRPr/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514350" indent="-514350">
              <a:defRPr/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514350" indent="-514350">
              <a:defRPr/>
            </a:pPr>
            <a:endParaRPr lang="en-US" dirty="0" smtClean="0"/>
          </a:p>
        </p:txBody>
      </p:sp>
      <p:pic>
        <p:nvPicPr>
          <p:cNvPr id="58373" name="Picture 4" descr="Big Picture 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t="21719" r="71461" b="51324"/>
          <a:stretch>
            <a:fillRect/>
          </a:stretch>
        </p:blipFill>
        <p:spPr bwMode="auto">
          <a:xfrm>
            <a:off x="6471772" y="1600200"/>
            <a:ext cx="22336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374" name="Straight Arrow Connector 6"/>
          <p:cNvCxnSpPr>
            <a:cxnSpLocks noChangeShapeType="1"/>
          </p:cNvCxnSpPr>
          <p:nvPr/>
        </p:nvCxnSpPr>
        <p:spPr bwMode="auto">
          <a:xfrm rot="5400000">
            <a:off x="8130168" y="3581400"/>
            <a:ext cx="914400" cy="914400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97541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organism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2" y="1490546"/>
            <a:ext cx="6997095" cy="4491334"/>
          </a:xfrm>
        </p:spPr>
      </p:pic>
      <p:sp>
        <p:nvSpPr>
          <p:cNvPr id="5" name="Rectangle 4"/>
          <p:cNvSpPr/>
          <p:nvPr/>
        </p:nvSpPr>
        <p:spPr>
          <a:xfrm>
            <a:off x="2362200" y="6477000"/>
            <a:ext cx="6705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https://biodesign.asu.edu/sites/default/files/news/AthenaHostcooperation7.png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8999" y="6276201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Harth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R. War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and peace in the human gut: probing the microbiome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Clinically abnormal</a:t>
            </a:r>
            <a:r>
              <a:rPr lang="en-US" altLang="en-US" smtClean="0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Char char="-"/>
            </a:pPr>
            <a:r>
              <a:rPr lang="en-US" altLang="en-US" sz="2800" dirty="0" smtClean="0"/>
              <a:t>something is clinically abnormal if:</a:t>
            </a:r>
          </a:p>
          <a:p>
            <a:pPr marL="457200" indent="-457200" eaLnBrk="1" hangingPunct="1">
              <a:buFontTx/>
              <a:buChar char="-"/>
            </a:pPr>
            <a:endParaRPr lang="en-US" altLang="en-US" sz="2800" dirty="0" smtClean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 smtClean="0"/>
              <a:t>is not part of the life plan for an organism of the relevant type (unlike aging or pregnancy), </a:t>
            </a:r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endParaRPr lang="en-US" altLang="en-US" dirty="0" smtClean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 smtClean="0"/>
              <a:t>is causally linked to an elevated risk either of pain or other feelings of illness, or of death or dysfunction, and </a:t>
            </a:r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endParaRPr lang="en-US" altLang="en-US" dirty="0" smtClean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 smtClean="0"/>
              <a:t>is such that the elevated risk exceeds a certain threshold level.</a:t>
            </a:r>
          </a:p>
        </p:txBody>
      </p:sp>
    </p:spTree>
    <p:extLst>
      <p:ext uri="{BB962C8B-B14F-4D97-AF65-F5344CB8AC3E}">
        <p14:creationId xmlns:p14="http://schemas.microsoft.com/office/powerpoint/2010/main" val="1565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Foundational Terms (2)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 smtClean="0"/>
              <a:t>Disorder</a:t>
            </a:r>
            <a:r>
              <a:rPr lang="en-US" altLang="en-US" sz="2800" dirty="0" smtClean="0"/>
              <a:t> =def. – A causally linked combination of physical components of the extended organism that is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 smtClean="0"/>
              <a:t>(a) clinically abnormal and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 smtClean="0"/>
              <a:t>(b) maximal, in the sense that it is not a part of some larger such combination. </a:t>
            </a:r>
          </a:p>
          <a:p>
            <a:pPr lvl="1" algn="just" eaLnBrk="1" hangingPunct="1">
              <a:spcAft>
                <a:spcPts val="300"/>
              </a:spcAft>
            </a:pPr>
            <a:endParaRPr lang="en-US" altLang="en-US" sz="2400" dirty="0" smtClean="0"/>
          </a:p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 smtClean="0"/>
              <a:t>Pathological Process</a:t>
            </a:r>
            <a:r>
              <a:rPr lang="en-US" altLang="en-US" sz="2800" dirty="0" smtClean="0"/>
              <a:t> =def. – A bodily process that is a manifestation of a </a:t>
            </a:r>
            <a:r>
              <a:rPr lang="en-US" altLang="en-US" sz="2800" b="1" dirty="0" smtClean="0"/>
              <a:t>disorder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and is clinically abnormal.</a:t>
            </a:r>
            <a:endParaRPr lang="en-US" alt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4800600"/>
            <a:ext cx="8686800" cy="1676400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6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case: faithful representation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 smtClean="0"/>
              <a:t>Ontology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u="sng" kern="0" dirty="0" smtClean="0"/>
              <a:t>Terminology</a:t>
            </a:r>
          </a:p>
          <a:p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sz="1600" kern="0" dirty="0"/>
          </a:p>
          <a:p>
            <a:endParaRPr lang="en-US" kern="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‘Earth’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</a:t>
            </a:r>
            <a:r>
              <a:rPr lang="en-US" b="0" dirty="0" err="1" smtClean="0">
                <a:solidFill>
                  <a:schemeClr val="bg1"/>
                </a:solidFill>
              </a:rPr>
              <a:t>Aarde</a:t>
            </a:r>
            <a:r>
              <a:rPr lang="en-US" b="0" dirty="0" smtClean="0">
                <a:solidFill>
                  <a:schemeClr val="bg1"/>
                </a:solidFill>
              </a:rPr>
              <a:t>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‘La Terre’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…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12" name="Picture 4" descr="glo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69" y="30861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endCxn id="12" idx="3"/>
          </p:cNvCxnSpPr>
          <p:nvPr/>
        </p:nvCxnSpPr>
        <p:spPr bwMode="auto">
          <a:xfrm flipH="1">
            <a:off x="3444769" y="3352800"/>
            <a:ext cx="2613659" cy="952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endCxn id="12" idx="3"/>
          </p:cNvCxnSpPr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endCxn id="12" idx="3"/>
          </p:cNvCxnSpPr>
          <p:nvPr/>
        </p:nvCxnSpPr>
        <p:spPr bwMode="auto">
          <a:xfrm flipH="1" flipV="1">
            <a:off x="3444769" y="4305300"/>
            <a:ext cx="2616941" cy="94107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503024" y="4923215"/>
            <a:ext cx="2098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</a:t>
            </a:r>
            <a:r>
              <a:rPr lang="en-US" dirty="0" smtClean="0">
                <a:solidFill>
                  <a:srgbClr val="FFC000"/>
                </a:solidFill>
              </a:rPr>
              <a:t>enotes</a:t>
            </a:r>
          </a:p>
          <a:p>
            <a:r>
              <a:rPr lang="en-US" dirty="0">
                <a:solidFill>
                  <a:srgbClr val="FFC000"/>
                </a:solidFill>
              </a:rPr>
              <a:t>m</a:t>
            </a:r>
            <a:r>
              <a:rPr lang="en-US" dirty="0" smtClean="0">
                <a:solidFill>
                  <a:srgbClr val="FFC000"/>
                </a:solidFill>
              </a:rPr>
              <a:t>eans</a:t>
            </a:r>
          </a:p>
          <a:p>
            <a:r>
              <a:rPr lang="en-US" dirty="0">
                <a:solidFill>
                  <a:srgbClr val="FFC000"/>
                </a:solidFill>
              </a:rPr>
              <a:t>r</a:t>
            </a:r>
            <a:r>
              <a:rPr lang="en-US" dirty="0" smtClean="0">
                <a:solidFill>
                  <a:srgbClr val="FFC000"/>
                </a:solidFill>
              </a:rPr>
              <a:t>epresents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Basic Formal Ontology</a:t>
            </a: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914400" y="1600200"/>
            <a:ext cx="27432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Continuant</a:t>
            </a: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5461000" y="1606550"/>
            <a:ext cx="2692400" cy="128905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Occurrent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(Process)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304800" y="3429000"/>
            <a:ext cx="1905000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Independent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Continuant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molecule,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cell, organ,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organism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)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2438400" y="3429000"/>
            <a:ext cx="1752600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Continuant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quality,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function,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disease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imes New Roman" pitchFamily="18" charset="0"/>
              </a:rPr>
              <a:t>)</a:t>
            </a:r>
          </a:p>
        </p:txBody>
      </p:sp>
      <p:cxnSp>
        <p:nvCxnSpPr>
          <p:cNvPr id="311305" name="AutoShape 9"/>
          <p:cNvCxnSpPr>
            <a:cxnSpLocks noChangeShapeType="1"/>
            <a:stCxn id="311299" idx="2"/>
            <a:endCxn id="311301" idx="0"/>
          </p:cNvCxnSpPr>
          <p:nvPr/>
        </p:nvCxnSpPr>
        <p:spPr bwMode="auto">
          <a:xfrm flipH="1">
            <a:off x="1257300" y="2895600"/>
            <a:ext cx="10287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306" name="AutoShape 10"/>
          <p:cNvCxnSpPr>
            <a:cxnSpLocks noChangeShapeType="1"/>
            <a:stCxn id="311299" idx="2"/>
            <a:endCxn id="311302" idx="0"/>
          </p:cNvCxnSpPr>
          <p:nvPr/>
        </p:nvCxnSpPr>
        <p:spPr bwMode="auto">
          <a:xfrm>
            <a:off x="2286000" y="2895600"/>
            <a:ext cx="10287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309" name="Line 13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76200" y="5562600"/>
            <a:ext cx="9067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.....  .....  ....  .....</a:t>
            </a:r>
          </a:p>
        </p:txBody>
      </p:sp>
    </p:spTree>
    <p:extLst>
      <p:ext uri="{BB962C8B-B14F-4D97-AF65-F5344CB8AC3E}">
        <p14:creationId xmlns:p14="http://schemas.microsoft.com/office/powerpoint/2010/main" val="3948964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609600"/>
            <a:ext cx="9118600" cy="6705600"/>
          </a:xfrm>
        </p:spPr>
      </p:pic>
    </p:spTree>
    <p:extLst>
      <p:ext uri="{BB962C8B-B14F-4D97-AF65-F5344CB8AC3E}">
        <p14:creationId xmlns:p14="http://schemas.microsoft.com/office/powerpoint/2010/main" val="2809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Foundational Terms (3)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Aft>
                <a:spcPts val="300"/>
              </a:spcAft>
              <a:defRPr/>
            </a:pPr>
            <a:r>
              <a:rPr lang="en-US" sz="2600" b="1" u="sng" dirty="0" smtClean="0"/>
              <a:t>Disorder</a:t>
            </a:r>
            <a:r>
              <a:rPr lang="en-US" sz="2600" dirty="0" smtClean="0"/>
              <a:t> =def. – A causally linked combination of physical components of the extended organism that is (a) clinically abnormal and (b) maximal, in the sense that it is not a part of some larger such combination. </a:t>
            </a:r>
          </a:p>
          <a:p>
            <a:pPr algn="just" eaLnBrk="1" hangingPunct="1">
              <a:spcAft>
                <a:spcPts val="300"/>
              </a:spcAft>
              <a:defRPr/>
            </a:pPr>
            <a:endParaRPr lang="en-US" sz="2600" dirty="0" smtClean="0"/>
          </a:p>
          <a:p>
            <a:pPr algn="just" eaLnBrk="1" hangingPunct="1">
              <a:spcAft>
                <a:spcPts val="300"/>
              </a:spcAft>
              <a:defRPr/>
            </a:pPr>
            <a:r>
              <a:rPr lang="en-US" sz="2600" b="1" u="sng" dirty="0" smtClean="0"/>
              <a:t>Pathological Process</a:t>
            </a:r>
            <a:r>
              <a:rPr lang="en-US" sz="2600" dirty="0" smtClean="0"/>
              <a:t> =def. – A bodily process that is a manifestation of a disorder </a:t>
            </a:r>
            <a:r>
              <a:rPr lang="en-US" sz="2600" i="1" dirty="0" smtClean="0"/>
              <a:t>and is clinically abnormal.</a:t>
            </a:r>
            <a:endParaRPr lang="en-US" sz="2600" dirty="0" smtClean="0"/>
          </a:p>
          <a:p>
            <a:pPr algn="just" eaLnBrk="1" hangingPunct="1">
              <a:spcAft>
                <a:spcPts val="300"/>
              </a:spcAft>
              <a:defRPr/>
            </a:pPr>
            <a:endParaRPr lang="en-US" sz="2600" b="1" u="sng" dirty="0" smtClean="0"/>
          </a:p>
          <a:p>
            <a:pPr algn="just" eaLnBrk="1" hangingPunct="1">
              <a:spcAft>
                <a:spcPts val="300"/>
              </a:spcAft>
              <a:defRPr/>
            </a:pPr>
            <a:r>
              <a:rPr lang="en-US" sz="2600" b="1" u="sng" dirty="0" smtClean="0"/>
              <a:t>Disease</a:t>
            </a:r>
            <a:r>
              <a:rPr lang="en-US" sz="2600" b="1" dirty="0" smtClean="0"/>
              <a:t> </a:t>
            </a:r>
            <a:r>
              <a:rPr lang="en-US" sz="2600" dirty="0" smtClean="0"/>
              <a:t>=def. – A </a:t>
            </a:r>
            <a:r>
              <a:rPr lang="en-US" sz="2600" b="1" dirty="0" smtClean="0"/>
              <a:t>disposition</a:t>
            </a:r>
            <a:r>
              <a:rPr lang="en-US" sz="2600" dirty="0" smtClean="0"/>
              <a:t> (</a:t>
            </a:r>
            <a:r>
              <a:rPr lang="en-US" sz="2600" dirty="0" err="1" smtClean="0"/>
              <a:t>i</a:t>
            </a:r>
            <a:r>
              <a:rPr lang="en-US" sz="2600" dirty="0" smtClean="0"/>
              <a:t>) to undergo pathological processes that (ii) exists in an organism because of one or more disorders in that organism.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28600" y="5029200"/>
            <a:ext cx="8686800" cy="1676400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1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209800" y="838200"/>
            <a:ext cx="2743200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524000" y="1981200"/>
            <a:ext cx="19050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Independent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733800" y="2057400"/>
            <a:ext cx="17526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cxnSp>
        <p:nvCxnSpPr>
          <p:cNvPr id="26629" name="AutoShape 9"/>
          <p:cNvCxnSpPr>
            <a:cxnSpLocks noChangeShapeType="1"/>
            <a:stCxn id="26626" idx="2"/>
            <a:endCxn id="26627" idx="0"/>
          </p:cNvCxnSpPr>
          <p:nvPr/>
        </p:nvCxnSpPr>
        <p:spPr bwMode="auto">
          <a:xfrm flipH="1">
            <a:off x="2476500" y="1524000"/>
            <a:ext cx="1104900" cy="457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AutoShape 10"/>
          <p:cNvCxnSpPr>
            <a:cxnSpLocks noChangeShapeType="1"/>
            <a:stCxn id="26626" idx="2"/>
            <a:endCxn id="26628" idx="0"/>
          </p:cNvCxnSpPr>
          <p:nvPr/>
        </p:nvCxnSpPr>
        <p:spPr bwMode="auto">
          <a:xfrm>
            <a:off x="3581400" y="1524000"/>
            <a:ext cx="10287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Line 13"/>
          <p:cNvSpPr>
            <a:spLocks noChangeShapeType="1"/>
          </p:cNvSpPr>
          <p:nvPr/>
        </p:nvSpPr>
        <p:spPr bwMode="auto">
          <a:xfrm>
            <a:off x="0" y="5943600"/>
            <a:ext cx="937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6632" name="Text Box 14"/>
          <p:cNvSpPr txBox="1">
            <a:spLocks noChangeArrowheads="1"/>
          </p:cNvSpPr>
          <p:nvPr/>
        </p:nvSpPr>
        <p:spPr bwMode="auto">
          <a:xfrm>
            <a:off x="76200" y="5562600"/>
            <a:ext cx="9296400" cy="112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1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    .....    .....</a:t>
            </a:r>
          </a:p>
        </p:txBody>
      </p:sp>
      <p:sp>
        <p:nvSpPr>
          <p:cNvPr id="26633" name="Rectangle 5"/>
          <p:cNvSpPr>
            <a:spLocks noChangeArrowheads="1"/>
          </p:cNvSpPr>
          <p:nvPr/>
        </p:nvSpPr>
        <p:spPr bwMode="auto">
          <a:xfrm>
            <a:off x="2133600" y="3733800"/>
            <a:ext cx="2362200" cy="2057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Non-realizable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quality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634" name="Rectangle 6"/>
          <p:cNvSpPr>
            <a:spLocks noChangeArrowheads="1"/>
          </p:cNvSpPr>
          <p:nvPr/>
        </p:nvSpPr>
        <p:spPr bwMode="auto">
          <a:xfrm>
            <a:off x="4953000" y="3733800"/>
            <a:ext cx="2438400" cy="2057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Realizable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function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role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disposition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6635" name="AutoShape 9"/>
          <p:cNvCxnSpPr>
            <a:cxnSpLocks noChangeShapeType="1"/>
            <a:stCxn id="26628" idx="2"/>
            <a:endCxn id="26633" idx="0"/>
          </p:cNvCxnSpPr>
          <p:nvPr/>
        </p:nvCxnSpPr>
        <p:spPr bwMode="auto">
          <a:xfrm rot="5400000">
            <a:off x="3733800" y="2857500"/>
            <a:ext cx="457200" cy="1295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AutoShape 10"/>
          <p:cNvCxnSpPr>
            <a:cxnSpLocks noChangeShapeType="1"/>
            <a:stCxn id="26628" idx="2"/>
            <a:endCxn id="26634" idx="0"/>
          </p:cNvCxnSpPr>
          <p:nvPr/>
        </p:nvCxnSpPr>
        <p:spPr bwMode="auto">
          <a:xfrm rot="16200000" flipH="1">
            <a:off x="5162550" y="2724150"/>
            <a:ext cx="457200" cy="15621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35633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Realizable dependent continuants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33600"/>
            <a:ext cx="74676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 dirty="0" smtClean="0"/>
              <a:t>plan</a:t>
            </a:r>
          </a:p>
          <a:p>
            <a:pPr eaLnBrk="1" hangingPunct="1">
              <a:buFontTx/>
              <a:buNone/>
            </a:pPr>
            <a:r>
              <a:rPr lang="en-US" altLang="en-US" sz="3200" b="1" dirty="0" smtClean="0"/>
              <a:t>function</a:t>
            </a:r>
          </a:p>
          <a:p>
            <a:pPr eaLnBrk="1" hangingPunct="1">
              <a:buFontTx/>
              <a:buNone/>
            </a:pPr>
            <a:r>
              <a:rPr lang="en-US" altLang="en-US" sz="3200" b="1" dirty="0" smtClean="0"/>
              <a:t>role</a:t>
            </a:r>
          </a:p>
          <a:p>
            <a:pPr eaLnBrk="1" hangingPunct="1">
              <a:buFontTx/>
              <a:buNone/>
            </a:pPr>
            <a:r>
              <a:rPr lang="en-US" altLang="en-US" sz="3200" b="1" dirty="0" smtClean="0"/>
              <a:t>disposition</a:t>
            </a:r>
          </a:p>
          <a:p>
            <a:pPr eaLnBrk="1" hangingPunct="1">
              <a:buFontTx/>
              <a:buNone/>
            </a:pPr>
            <a:r>
              <a:rPr lang="en-US" altLang="en-US" sz="3200" b="1" dirty="0" smtClean="0"/>
              <a:t>capability</a:t>
            </a:r>
          </a:p>
          <a:p>
            <a:pPr eaLnBrk="1" hangingPunct="1">
              <a:buFontTx/>
              <a:buNone/>
            </a:pPr>
            <a:r>
              <a:rPr lang="en-US" altLang="en-US" sz="3200" b="1" dirty="0" smtClean="0"/>
              <a:t>tendency</a:t>
            </a:r>
          </a:p>
          <a:p>
            <a:pPr eaLnBrk="1" hangingPunct="1">
              <a:buFontTx/>
              <a:buNone/>
            </a:pPr>
            <a:endParaRPr lang="en-US" altLang="en-US" sz="3200" b="1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57600" y="2286000"/>
            <a:ext cx="4137025" cy="3352800"/>
            <a:chOff x="2256" y="1440"/>
            <a:chExt cx="2660" cy="1968"/>
          </a:xfrm>
        </p:grpSpPr>
        <p:sp>
          <p:nvSpPr>
            <p:cNvPr id="27654" name="AutoShape 5"/>
            <p:cNvSpPr>
              <a:spLocks/>
            </p:cNvSpPr>
            <p:nvPr/>
          </p:nvSpPr>
          <p:spPr bwMode="auto">
            <a:xfrm>
              <a:off x="2256" y="1440"/>
              <a:ext cx="336" cy="1968"/>
            </a:xfrm>
            <a:prstGeom prst="rightBrace">
              <a:avLst>
                <a:gd name="adj1" fmla="val 48810"/>
                <a:gd name="adj2" fmla="val 50000"/>
              </a:avLst>
            </a:prstGeom>
            <a:noFill/>
            <a:ln w="889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655" name="Text Box 6"/>
            <p:cNvSpPr txBox="1">
              <a:spLocks noChangeArrowheads="1"/>
            </p:cNvSpPr>
            <p:nvPr/>
          </p:nvSpPr>
          <p:spPr bwMode="auto">
            <a:xfrm>
              <a:off x="2648" y="2161"/>
              <a:ext cx="2268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89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continuants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2971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Their realizations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09800"/>
            <a:ext cx="74676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 dirty="0" smtClean="0"/>
              <a:t>execution </a:t>
            </a:r>
          </a:p>
          <a:p>
            <a:pPr eaLnBrk="1" hangingPunct="1">
              <a:buFontTx/>
              <a:buNone/>
            </a:pPr>
            <a:r>
              <a:rPr lang="en-US" altLang="en-US" sz="3200" b="1" dirty="0" smtClean="0"/>
              <a:t>expression </a:t>
            </a:r>
          </a:p>
          <a:p>
            <a:pPr eaLnBrk="1" hangingPunct="1">
              <a:buFontTx/>
              <a:buNone/>
            </a:pPr>
            <a:r>
              <a:rPr lang="en-US" altLang="en-US" sz="3200" b="1" dirty="0" smtClean="0"/>
              <a:t>exercise  </a:t>
            </a:r>
          </a:p>
          <a:p>
            <a:pPr eaLnBrk="1" hangingPunct="1">
              <a:buFontTx/>
              <a:buNone/>
            </a:pPr>
            <a:r>
              <a:rPr lang="en-US" altLang="en-US" sz="3200" b="1" dirty="0" smtClean="0"/>
              <a:t>realization </a:t>
            </a:r>
          </a:p>
          <a:p>
            <a:pPr eaLnBrk="1" hangingPunct="1">
              <a:buFontTx/>
              <a:buNone/>
            </a:pPr>
            <a:r>
              <a:rPr lang="en-US" altLang="en-US" sz="3200" b="1" dirty="0" smtClean="0"/>
              <a:t>application</a:t>
            </a:r>
          </a:p>
          <a:p>
            <a:pPr eaLnBrk="1" hangingPunct="1">
              <a:buFontTx/>
              <a:buNone/>
            </a:pPr>
            <a:r>
              <a:rPr lang="en-US" altLang="en-US" sz="3200" b="1" dirty="0" smtClean="0"/>
              <a:t>course</a:t>
            </a:r>
          </a:p>
        </p:txBody>
      </p:sp>
      <p:sp>
        <p:nvSpPr>
          <p:cNvPr id="1562628" name="AutoShape 4"/>
          <p:cNvSpPr>
            <a:spLocks/>
          </p:cNvSpPr>
          <p:nvPr/>
        </p:nvSpPr>
        <p:spPr bwMode="auto">
          <a:xfrm>
            <a:off x="3505200" y="2286000"/>
            <a:ext cx="533400" cy="3657600"/>
          </a:xfrm>
          <a:prstGeom prst="rightBrace">
            <a:avLst>
              <a:gd name="adj1" fmla="val 57143"/>
              <a:gd name="adj2" fmla="val 50000"/>
            </a:avLst>
          </a:prstGeom>
          <a:noFill/>
          <a:ln w="889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62629" name="Text Box 5"/>
          <p:cNvSpPr txBox="1">
            <a:spLocks noChangeArrowheads="1"/>
          </p:cNvSpPr>
          <p:nvPr/>
        </p:nvSpPr>
        <p:spPr bwMode="auto">
          <a:xfrm>
            <a:off x="4267200" y="3657600"/>
            <a:ext cx="335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occurrents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140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2628" grpId="0" animBg="1"/>
      <p:bldP spid="15626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 smtClean="0"/>
              <a:t>Disposition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3600" dirty="0" smtClean="0"/>
              <a:t>	- of a glass vase, to shatter if dropped</a:t>
            </a:r>
          </a:p>
          <a:p>
            <a:pPr>
              <a:buFontTx/>
              <a:buNone/>
            </a:pPr>
            <a:r>
              <a:rPr lang="en-US" altLang="en-US" sz="3600" dirty="0" smtClean="0"/>
              <a:t>	- of a human, to eat </a:t>
            </a:r>
          </a:p>
          <a:p>
            <a:pPr>
              <a:buFontTx/>
              <a:buNone/>
            </a:pPr>
            <a:r>
              <a:rPr lang="en-US" altLang="en-US" sz="3600" dirty="0" smtClean="0"/>
              <a:t>	- of a banana, to ripen</a:t>
            </a:r>
          </a:p>
          <a:p>
            <a:pPr>
              <a:buFontTx/>
              <a:buNone/>
            </a:pPr>
            <a:r>
              <a:rPr lang="en-US" altLang="en-US" sz="3600" dirty="0" smtClean="0"/>
              <a:t>	- of John, to lose hair</a:t>
            </a:r>
          </a:p>
          <a:p>
            <a:pPr>
              <a:buFontTx/>
              <a:buNone/>
            </a:pP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dispositions must have some physical basis</a:t>
            </a:r>
          </a:p>
        </p:txBody>
      </p:sp>
    </p:spTree>
    <p:extLst>
      <p:ext uri="{BB962C8B-B14F-4D97-AF65-F5344CB8AC3E}">
        <p14:creationId xmlns:p14="http://schemas.microsoft.com/office/powerpoint/2010/main" val="26319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Disposition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if it ceases to exist, then its bearer and/or its immediate surrounding environment is physically changed;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its realization occurs when its bearer is in some special physical circumstances;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its realization is what it is in virtue of the bearer’s physical make-up.</a:t>
            </a:r>
          </a:p>
        </p:txBody>
      </p:sp>
    </p:spTree>
    <p:extLst>
      <p:ext uri="{BB962C8B-B14F-4D97-AF65-F5344CB8AC3E}">
        <p14:creationId xmlns:p14="http://schemas.microsoft.com/office/powerpoint/2010/main" val="19094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6"/>
          <p:cNvSpPr>
            <a:spLocks noChangeArrowheads="1"/>
          </p:cNvSpPr>
          <p:nvPr/>
        </p:nvSpPr>
        <p:spPr bwMode="auto">
          <a:xfrm>
            <a:off x="748993" y="1524000"/>
            <a:ext cx="1905000" cy="10704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4381" y="2899212"/>
            <a:ext cx="20574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disposition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818" y="4042212"/>
            <a:ext cx="24384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to ripen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14694" name="AutoShape 8"/>
          <p:cNvCxnSpPr>
            <a:cxnSpLocks noChangeShapeType="1"/>
            <a:stCxn id="114691" idx="2"/>
            <a:endCxn id="22" idx="0"/>
          </p:cNvCxnSpPr>
          <p:nvPr/>
        </p:nvCxnSpPr>
        <p:spPr bwMode="auto">
          <a:xfrm>
            <a:off x="1701493" y="2594412"/>
            <a:ext cx="1588" cy="304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695" name="AutoShape 8"/>
          <p:cNvCxnSpPr>
            <a:cxnSpLocks noChangeShapeType="1"/>
            <a:stCxn id="22" idx="2"/>
            <a:endCxn id="11" idx="0"/>
          </p:cNvCxnSpPr>
          <p:nvPr/>
        </p:nvCxnSpPr>
        <p:spPr bwMode="auto">
          <a:xfrm rot="16200000" flipH="1">
            <a:off x="1554650" y="3885843"/>
            <a:ext cx="304800" cy="793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6" name="Line 9"/>
          <p:cNvSpPr>
            <a:spLocks noChangeShapeType="1"/>
          </p:cNvSpPr>
          <p:nvPr/>
        </p:nvSpPr>
        <p:spPr bwMode="auto">
          <a:xfrm flipH="1">
            <a:off x="152400" y="5174334"/>
            <a:ext cx="845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4700" name="Rectangle 6"/>
          <p:cNvSpPr>
            <a:spLocks noChangeArrowheads="1"/>
          </p:cNvSpPr>
          <p:nvPr/>
        </p:nvSpPr>
        <p:spPr bwMode="auto">
          <a:xfrm>
            <a:off x="339418" y="5555334"/>
            <a:ext cx="2895600" cy="11430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disposition of this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fruit: to ripen</a:t>
            </a:r>
          </a:p>
        </p:txBody>
      </p:sp>
      <p:sp>
        <p:nvSpPr>
          <p:cNvPr id="114701" name="Rectangle 4"/>
          <p:cNvSpPr>
            <a:spLocks noChangeArrowheads="1"/>
          </p:cNvSpPr>
          <p:nvPr/>
        </p:nvSpPr>
        <p:spPr bwMode="auto">
          <a:xfrm>
            <a:off x="4837970" y="1524000"/>
            <a:ext cx="2692400" cy="6785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occurrent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49082" y="2431134"/>
            <a:ext cx="2667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68418" y="3497934"/>
            <a:ext cx="4842182" cy="14478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ripen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ing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14704" name="AutoShape 8"/>
          <p:cNvCxnSpPr>
            <a:cxnSpLocks noChangeShapeType="1"/>
            <a:stCxn id="114701" idx="2"/>
            <a:endCxn id="24" idx="0"/>
          </p:cNvCxnSpPr>
          <p:nvPr/>
        </p:nvCxnSpPr>
        <p:spPr bwMode="auto">
          <a:xfrm flipH="1">
            <a:off x="6182582" y="2202534"/>
            <a:ext cx="1588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705" name="AutoShape 8"/>
          <p:cNvCxnSpPr>
            <a:cxnSpLocks noChangeShapeType="1"/>
            <a:stCxn id="24" idx="2"/>
            <a:endCxn id="26" idx="0"/>
          </p:cNvCxnSpPr>
          <p:nvPr/>
        </p:nvCxnSpPr>
        <p:spPr bwMode="auto">
          <a:xfrm>
            <a:off x="6182582" y="3269334"/>
            <a:ext cx="6927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706" name="Line 9"/>
          <p:cNvSpPr>
            <a:spLocks noChangeShapeType="1"/>
          </p:cNvSpPr>
          <p:nvPr/>
        </p:nvSpPr>
        <p:spPr bwMode="auto">
          <a:xfrm flipH="1">
            <a:off x="3463618" y="1524000"/>
            <a:ext cx="28152" cy="487679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4707" name="Rectangle 6"/>
          <p:cNvSpPr>
            <a:spLocks noChangeArrowheads="1"/>
          </p:cNvSpPr>
          <p:nvPr/>
        </p:nvSpPr>
        <p:spPr bwMode="auto">
          <a:xfrm>
            <a:off x="3844618" y="5555334"/>
            <a:ext cx="4765982" cy="11430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process of ripen</a:t>
            </a:r>
            <a:r>
              <a:rPr kumimoji="0" lang="en-US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 this fruit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Dispositions are realized in processes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35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ChangeArrowheads="1"/>
          </p:cNvSpPr>
          <p:nvPr/>
        </p:nvSpPr>
        <p:spPr bwMode="auto">
          <a:xfrm>
            <a:off x="384624" y="678544"/>
            <a:ext cx="21336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114691" name="Rectangle 6"/>
          <p:cNvSpPr>
            <a:spLocks noChangeArrowheads="1"/>
          </p:cNvSpPr>
          <p:nvPr/>
        </p:nvSpPr>
        <p:spPr bwMode="auto">
          <a:xfrm>
            <a:off x="3080199" y="678544"/>
            <a:ext cx="19050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05587" y="2278744"/>
            <a:ext cx="20574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disposition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3024" y="3421744"/>
            <a:ext cx="24384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to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go bald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14694" name="AutoShape 8"/>
          <p:cNvCxnSpPr>
            <a:cxnSpLocks noChangeShapeType="1"/>
            <a:stCxn id="114691" idx="2"/>
            <a:endCxn id="22" idx="0"/>
          </p:cNvCxnSpPr>
          <p:nvPr/>
        </p:nvCxnSpPr>
        <p:spPr bwMode="auto">
          <a:xfrm rot="16200000" flipH="1">
            <a:off x="3881093" y="2125550"/>
            <a:ext cx="304800" cy="15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695" name="AutoShape 8"/>
          <p:cNvCxnSpPr>
            <a:cxnSpLocks noChangeShapeType="1"/>
            <a:stCxn id="22" idx="2"/>
            <a:endCxn id="11" idx="0"/>
          </p:cNvCxnSpPr>
          <p:nvPr/>
        </p:nvCxnSpPr>
        <p:spPr bwMode="auto">
          <a:xfrm rot="16200000" flipH="1">
            <a:off x="3885856" y="3265375"/>
            <a:ext cx="304800" cy="793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6" name="Line 9"/>
          <p:cNvSpPr>
            <a:spLocks noChangeShapeType="1"/>
          </p:cNvSpPr>
          <p:nvPr/>
        </p:nvSpPr>
        <p:spPr bwMode="auto">
          <a:xfrm flipH="1">
            <a:off x="384624" y="4945744"/>
            <a:ext cx="845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14697" name="AutoShape 7"/>
          <p:cNvCxnSpPr>
            <a:cxnSpLocks noChangeShapeType="1"/>
            <a:stCxn id="114690" idx="2"/>
            <a:endCxn id="114698" idx="0"/>
          </p:cNvCxnSpPr>
          <p:nvPr/>
        </p:nvCxnSpPr>
        <p:spPr bwMode="auto">
          <a:xfrm>
            <a:off x="1451424" y="1973944"/>
            <a:ext cx="0" cy="838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8" name="Rectangle 6"/>
          <p:cNvSpPr>
            <a:spLocks noChangeArrowheads="1"/>
          </p:cNvSpPr>
          <p:nvPr/>
        </p:nvSpPr>
        <p:spPr bwMode="auto">
          <a:xfrm>
            <a:off x="232224" y="2812144"/>
            <a:ext cx="2438400" cy="1446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integumentary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endParaRPr kumimoji="0" lang="en-US" alt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4699" name="Rectangle 6"/>
          <p:cNvSpPr>
            <a:spLocks noChangeArrowheads="1"/>
          </p:cNvSpPr>
          <p:nvPr/>
        </p:nvSpPr>
        <p:spPr bwMode="auto">
          <a:xfrm>
            <a:off x="232224" y="5326744"/>
            <a:ext cx="2590800" cy="1455056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integumentary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system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4700" name="Rectangle 6"/>
          <p:cNvSpPr>
            <a:spLocks noChangeArrowheads="1"/>
          </p:cNvSpPr>
          <p:nvPr/>
        </p:nvSpPr>
        <p:spPr bwMode="auto">
          <a:xfrm>
            <a:off x="3005586" y="5326743"/>
            <a:ext cx="2560637" cy="1455057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disposition: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to go bald</a:t>
            </a:r>
          </a:p>
        </p:txBody>
      </p:sp>
      <p:sp>
        <p:nvSpPr>
          <p:cNvPr id="114701" name="Rectangle 4"/>
          <p:cNvSpPr>
            <a:spLocks noChangeArrowheads="1"/>
          </p:cNvSpPr>
          <p:nvPr/>
        </p:nvSpPr>
        <p:spPr bwMode="auto">
          <a:xfrm>
            <a:off x="6088512" y="678544"/>
            <a:ext cx="26924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occurrent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9624" y="2202544"/>
            <a:ext cx="2667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9624" y="3269344"/>
            <a:ext cx="2667000" cy="14478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process of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going bald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14704" name="AutoShape 8"/>
          <p:cNvCxnSpPr>
            <a:cxnSpLocks noChangeShapeType="1"/>
            <a:stCxn id="114701" idx="2"/>
            <a:endCxn id="24" idx="0"/>
          </p:cNvCxnSpPr>
          <p:nvPr/>
        </p:nvCxnSpPr>
        <p:spPr bwMode="auto">
          <a:xfrm rot="5400000">
            <a:off x="7319618" y="2087450"/>
            <a:ext cx="228600" cy="15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705" name="AutoShape 8"/>
          <p:cNvCxnSpPr>
            <a:cxnSpLocks noChangeShapeType="1"/>
            <a:stCxn id="24" idx="2"/>
            <a:endCxn id="26" idx="0"/>
          </p:cNvCxnSpPr>
          <p:nvPr/>
        </p:nvCxnSpPr>
        <p:spPr bwMode="auto">
          <a:xfrm rot="5400000">
            <a:off x="7318825" y="3155044"/>
            <a:ext cx="228600" cy="31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706" name="Line 9"/>
          <p:cNvSpPr>
            <a:spLocks noChangeShapeType="1"/>
          </p:cNvSpPr>
          <p:nvPr/>
        </p:nvSpPr>
        <p:spPr bwMode="auto">
          <a:xfrm>
            <a:off x="5794824" y="609600"/>
            <a:ext cx="0" cy="617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4707" name="Rectangle 6"/>
          <p:cNvSpPr>
            <a:spLocks noChangeArrowheads="1"/>
          </p:cNvSpPr>
          <p:nvPr/>
        </p:nvSpPr>
        <p:spPr bwMode="auto">
          <a:xfrm>
            <a:off x="6088512" y="5326744"/>
            <a:ext cx="2754312" cy="1455056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going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Delusions, fantasies, imaginations, 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 smtClean="0"/>
              <a:t>Ontology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u="sng" kern="0" dirty="0" smtClean="0"/>
              <a:t>Terminology</a:t>
            </a:r>
          </a:p>
          <a:p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sz="1600" kern="0" dirty="0"/>
          </a:p>
          <a:p>
            <a:endParaRPr lang="en-US" kern="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6936" y="2980372"/>
            <a:ext cx="17107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solidFill>
                <a:schemeClr val="bg1"/>
              </a:solidFill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‘unicorn’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4123504" y="3937575"/>
            <a:ext cx="744592" cy="685800"/>
            <a:chOff x="838200" y="4724400"/>
            <a:chExt cx="1676400" cy="1676400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60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Dependence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on the instance level	</a:t>
            </a:r>
          </a:p>
          <a:p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depends_on</a:t>
            </a:r>
            <a:r>
              <a:rPr lang="en-US" altLang="en-US" b="1" dirty="0" smtClean="0"/>
              <a:t>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=def.</a:t>
            </a:r>
            <a:r>
              <a:rPr lang="en-US" altLang="en-US" i="1" dirty="0" smtClean="0"/>
              <a:t> a </a:t>
            </a:r>
            <a:r>
              <a:rPr lang="en-US" altLang="en-US" dirty="0" smtClean="0"/>
              <a:t>is necessarily such that if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ceases to exist than </a:t>
            </a:r>
            <a:r>
              <a:rPr lang="en-US" altLang="en-US" i="1" dirty="0" smtClean="0"/>
              <a:t>a </a:t>
            </a:r>
            <a:r>
              <a:rPr lang="en-US" altLang="en-US" dirty="0" smtClean="0"/>
              <a:t>ceases to exist</a:t>
            </a:r>
          </a:p>
          <a:p>
            <a:endParaRPr lang="en-US" altLang="en-US" sz="4000" dirty="0" smtClean="0"/>
          </a:p>
          <a:p>
            <a:r>
              <a:rPr lang="en-US" altLang="en-US" i="1" dirty="0" smtClean="0"/>
              <a:t>on the type level</a:t>
            </a:r>
          </a:p>
          <a:p>
            <a:r>
              <a:rPr lang="en-US" altLang="en-US" i="1" dirty="0" smtClean="0"/>
              <a:t>A </a:t>
            </a:r>
            <a:r>
              <a:rPr lang="en-US" altLang="en-US" i="1" dirty="0" err="1" smtClean="0"/>
              <a:t>depends_on</a:t>
            </a:r>
            <a:r>
              <a:rPr lang="en-US" altLang="en-US" i="1" dirty="0" smtClean="0"/>
              <a:t> B </a:t>
            </a:r>
            <a:r>
              <a:rPr lang="en-US" altLang="en-US" dirty="0" smtClean="0"/>
              <a:t>=def. for every instance </a:t>
            </a:r>
            <a:r>
              <a:rPr lang="en-US" altLang="en-US" i="1" dirty="0" smtClean="0"/>
              <a:t>a </a:t>
            </a:r>
            <a:r>
              <a:rPr lang="en-US" altLang="en-US" dirty="0" smtClean="0"/>
              <a:t>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there is some instance </a:t>
            </a:r>
            <a:r>
              <a:rPr lang="en-US" altLang="en-US" i="1" dirty="0" smtClean="0"/>
              <a:t>b </a:t>
            </a:r>
            <a:r>
              <a:rPr lang="en-US" altLang="en-US" dirty="0" smtClean="0"/>
              <a:t>of </a:t>
            </a:r>
            <a:r>
              <a:rPr lang="en-US" altLang="en-US" i="1" dirty="0" smtClean="0"/>
              <a:t>B </a:t>
            </a:r>
            <a:r>
              <a:rPr lang="en-US" altLang="en-US" dirty="0" smtClean="0"/>
              <a:t>such that </a:t>
            </a:r>
            <a:r>
              <a:rPr lang="en-US" altLang="en-US" i="1" dirty="0" smtClean="0"/>
              <a:t>a </a:t>
            </a:r>
            <a:r>
              <a:rPr lang="en-US" altLang="en-US" b="1" dirty="0" err="1" smtClean="0"/>
              <a:t>depends_on</a:t>
            </a:r>
            <a:r>
              <a:rPr lang="en-US" altLang="en-US" b="1" dirty="0" smtClean="0"/>
              <a:t> </a:t>
            </a:r>
            <a:r>
              <a:rPr lang="en-US" altLang="en-US" i="1" dirty="0" smtClean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22437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dirty="0" smtClean="0"/>
              <a:t>realization </a:t>
            </a:r>
            <a:r>
              <a:rPr lang="en-US" i="1" dirty="0" err="1" smtClean="0"/>
              <a:t>depends_on</a:t>
            </a:r>
            <a:r>
              <a:rPr lang="en-US" i="1" dirty="0" smtClean="0"/>
              <a:t> realizable</a:t>
            </a:r>
            <a:endParaRPr i="1" dirty="0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14400" y="1600200"/>
            <a:ext cx="27432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546494" y="1606550"/>
            <a:ext cx="2692400" cy="1212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3429000"/>
            <a:ext cx="19050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bearer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438400" y="3429000"/>
            <a:ext cx="17526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disposition</a:t>
            </a:r>
          </a:p>
        </p:txBody>
      </p:sp>
      <p:cxnSp>
        <p:nvCxnSpPr>
          <p:cNvPr id="30727" name="AutoShape 7"/>
          <p:cNvCxnSpPr>
            <a:cxnSpLocks noChangeShapeType="1"/>
            <a:endCxn id="30725" idx="0"/>
          </p:cNvCxnSpPr>
          <p:nvPr/>
        </p:nvCxnSpPr>
        <p:spPr bwMode="auto">
          <a:xfrm rot="5400000">
            <a:off x="1504950" y="2647950"/>
            <a:ext cx="533400" cy="10287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AutoShape 8"/>
          <p:cNvCxnSpPr>
            <a:cxnSpLocks noChangeShapeType="1"/>
            <a:endCxn id="30726" idx="0"/>
          </p:cNvCxnSpPr>
          <p:nvPr/>
        </p:nvCxnSpPr>
        <p:spPr bwMode="auto">
          <a:xfrm rot="16200000" flipH="1">
            <a:off x="2533650" y="2647950"/>
            <a:ext cx="533400" cy="10287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0" y="5943600"/>
            <a:ext cx="937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6200" y="5562600"/>
            <a:ext cx="92964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1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....  .....    .......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219200" y="4191000"/>
            <a:ext cx="4953000" cy="762000"/>
            <a:chOff x="1219200" y="4191000"/>
            <a:chExt cx="4953000" cy="762000"/>
          </a:xfrm>
        </p:grpSpPr>
        <p:sp>
          <p:nvSpPr>
            <p:cNvPr id="13" name="Curved Up Arrow 12"/>
            <p:cNvSpPr/>
            <p:nvPr/>
          </p:nvSpPr>
          <p:spPr>
            <a:xfrm rot="10800000">
              <a:off x="1295400" y="4495800"/>
              <a:ext cx="1981200" cy="457200"/>
            </a:xfrm>
            <a:prstGeom prst="curvedUp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4" name="Curved Up Arrow 13"/>
            <p:cNvSpPr/>
            <p:nvPr/>
          </p:nvSpPr>
          <p:spPr>
            <a:xfrm rot="10800000">
              <a:off x="1219200" y="4191000"/>
              <a:ext cx="4953000" cy="762000"/>
            </a:xfrm>
            <a:prstGeom prst="curvedUp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30733" name="Rectangle 4"/>
          <p:cNvSpPr>
            <a:spLocks noChangeArrowheads="1"/>
          </p:cNvSpPr>
          <p:nvPr/>
        </p:nvSpPr>
        <p:spPr bwMode="auto">
          <a:xfrm>
            <a:off x="5562600" y="4038600"/>
            <a:ext cx="2692400" cy="1517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Process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realization </a:t>
            </a:r>
          </a:p>
        </p:txBody>
      </p:sp>
      <p:cxnSp>
        <p:nvCxnSpPr>
          <p:cNvPr id="30734" name="AutoShape 8"/>
          <p:cNvCxnSpPr>
            <a:cxnSpLocks noChangeShapeType="1"/>
            <a:stCxn id="30724" idx="2"/>
            <a:endCxn id="30733" idx="0"/>
          </p:cNvCxnSpPr>
          <p:nvPr/>
        </p:nvCxnSpPr>
        <p:spPr bwMode="auto">
          <a:xfrm>
            <a:off x="6892694" y="2819400"/>
            <a:ext cx="16106" cy="1219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Curved Up Arrow 23"/>
          <p:cNvSpPr/>
          <p:nvPr/>
        </p:nvSpPr>
        <p:spPr>
          <a:xfrm rot="10800000">
            <a:off x="3352800" y="4495800"/>
            <a:ext cx="2667000" cy="457200"/>
          </a:xfrm>
          <a:prstGeom prst="curvedUp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118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Arterial aneurysm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59312"/>
            <a:ext cx="3992252" cy="4953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59313"/>
            <a:ext cx="4495800" cy="3438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0" y="5042118"/>
            <a:ext cx="464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4"/>
              </a:rPr>
              <a:t>Jornal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4"/>
              </a:rPr>
              <a:t> Vascular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4"/>
              </a:rPr>
              <a:t>Brasileiro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Print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version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ISSN 1677-5449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J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vasc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bras. vol.12 no.4 Porto Alegre Oct./Dec. 2013  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Epub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Dec 15, 2013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http://dx.doi.org/10.1590/jvb.2013.054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Subclavian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and axillary arterial aneurysms: two case reports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Fernando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Pinho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Esteves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André Ventura Ferreira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Vanessa Prado dos Santos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6"/>
              </a:rPr>
              <a:t>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Gabriel Santos Novaes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Álvaro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Razuk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Filho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Roberto Augusto Caffaro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6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Arterial Aneurysm</a:t>
            </a:r>
            <a:endParaRPr lang="en-US" altLang="en-US" sz="40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 smtClean="0">
                <a:latin typeface="Arial" charset="0"/>
                <a:cs typeface="Arial" charset="0"/>
              </a:rPr>
              <a:t> – atherosclerosis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 smtClean="0">
                <a:latin typeface="Arial" charset="0"/>
                <a:cs typeface="Arial" charset="0"/>
              </a:rPr>
              <a:t>– fatty material collects within the walls of arteries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00" i="1" dirty="0" smtClean="0">
                <a:latin typeface="Arial" charset="0"/>
                <a:cs typeface="Arial" charset="0"/>
              </a:rPr>
              <a:t>produces</a:t>
            </a:r>
            <a:endParaRPr lang="en-US" sz="2300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 smtClean="0">
                <a:latin typeface="Arial" charset="0"/>
                <a:cs typeface="Arial" charset="0"/>
              </a:rPr>
              <a:t> – </a:t>
            </a:r>
            <a:r>
              <a:rPr lang="en-US" sz="2100" dirty="0" smtClean="0">
                <a:latin typeface="Arial" charset="0"/>
                <a:cs typeface="Arial" charset="0"/>
              </a:rPr>
              <a:t>artery </a:t>
            </a:r>
            <a:r>
              <a:rPr lang="en-US" sz="2200" dirty="0" smtClean="0">
                <a:latin typeface="Arial" charset="0"/>
                <a:cs typeface="Arial" charset="0"/>
              </a:rPr>
              <a:t>with weakened wall </a:t>
            </a:r>
            <a:endParaRPr lang="en-US" sz="2200" dirty="0">
              <a:latin typeface="Arial" charset="0"/>
              <a:cs typeface="Arial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bears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 smtClean="0">
                <a:latin typeface="Arial" charset="0"/>
                <a:cs typeface="Arial" charset="0"/>
              </a:rPr>
              <a:t> – of artery to become distended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err="1" smtClean="0">
                <a:latin typeface="Arial" charset="0"/>
                <a:cs typeface="Arial" charset="0"/>
              </a:rPr>
              <a:t>realized_in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 smtClean="0">
                <a:latin typeface="Arial" charset="0"/>
                <a:cs typeface="Arial" charset="0"/>
              </a:rPr>
              <a:t>– process of distending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produces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 smtClean="0">
                <a:latin typeface="Arial" charset="0"/>
                <a:cs typeface="Arial" charset="0"/>
              </a:rPr>
              <a:t> – arterial aneurysm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bears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 smtClean="0">
                <a:latin typeface="Arial" charset="0"/>
                <a:cs typeface="Arial" charset="0"/>
              </a:rPr>
              <a:t> – of artery to rupture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(catastrophic event) of </a:t>
            </a:r>
            <a:r>
              <a:rPr lang="en-US" sz="2200" dirty="0" smtClean="0">
                <a:latin typeface="Arial" charset="0"/>
                <a:cs typeface="Arial" charset="0"/>
              </a:rPr>
              <a:t>rupturing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produces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 smtClean="0">
                <a:latin typeface="Arial" charset="0"/>
                <a:cs typeface="Arial" charset="0"/>
              </a:rPr>
              <a:t> – </a:t>
            </a:r>
            <a:r>
              <a:rPr lang="en-US" sz="2200" dirty="0">
                <a:latin typeface="Arial" charset="0"/>
                <a:cs typeface="Arial" charset="0"/>
              </a:rPr>
              <a:t>ruptured </a:t>
            </a:r>
            <a:r>
              <a:rPr lang="en-US" sz="2200" dirty="0" smtClean="0">
                <a:latin typeface="Arial" charset="0"/>
                <a:cs typeface="Arial" charset="0"/>
              </a:rPr>
              <a:t>artery, arterial system with dangerously low blood pressure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bears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 smtClean="0">
                <a:latin typeface="Arial" charset="0"/>
                <a:cs typeface="Arial" charset="0"/>
              </a:rPr>
              <a:t> – circulatory failure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 smtClean="0">
                <a:latin typeface="Arial" charset="0"/>
                <a:cs typeface="Arial" charset="0"/>
              </a:rPr>
              <a:t>– </a:t>
            </a:r>
            <a:r>
              <a:rPr lang="en-US" sz="2200" dirty="0" err="1" smtClean="0">
                <a:latin typeface="Arial" charset="0"/>
                <a:cs typeface="Arial" charset="0"/>
              </a:rPr>
              <a:t>exsanguination</a:t>
            </a:r>
            <a:r>
              <a:rPr lang="en-US" sz="2200" dirty="0" smtClean="0">
                <a:latin typeface="Arial" charset="0"/>
                <a:cs typeface="Arial" charset="0"/>
              </a:rPr>
              <a:t>, failure of homeostasis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i="1" dirty="0">
                <a:latin typeface="Arial" charset="0"/>
                <a:cs typeface="Arial" charset="0"/>
              </a:rPr>
              <a:t>produces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00" dirty="0" smtClean="0">
                <a:latin typeface="Arial" charset="0"/>
                <a:cs typeface="Arial" charset="0"/>
              </a:rPr>
              <a:t>Death</a:t>
            </a:r>
            <a:endParaRPr lang="en-US" sz="23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24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19400" y="990600"/>
            <a:ext cx="2971800" cy="990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coronary heart disease</a:t>
            </a:r>
          </a:p>
        </p:txBody>
      </p:sp>
      <p:sp>
        <p:nvSpPr>
          <p:cNvPr id="220163" name="Rectangle 6"/>
          <p:cNvSpPr>
            <a:spLocks noChangeArrowheads="1"/>
          </p:cNvSpPr>
          <p:nvPr/>
        </p:nvSpPr>
        <p:spPr bwMode="auto">
          <a:xfrm>
            <a:off x="-228600" y="5486400"/>
            <a:ext cx="9601200" cy="9144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John’s coronary heart disease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2514600"/>
            <a:ext cx="18288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 associated with asymptomatic (‘silent’) infarction</a:t>
            </a:r>
          </a:p>
        </p:txBody>
      </p:sp>
      <p:cxnSp>
        <p:nvCxnSpPr>
          <p:cNvPr id="220165" name="AutoShape 7"/>
          <p:cNvCxnSpPr>
            <a:cxnSpLocks noChangeShapeType="1"/>
            <a:stCxn id="11" idx="2"/>
            <a:endCxn id="15" idx="0"/>
          </p:cNvCxnSpPr>
          <p:nvPr/>
        </p:nvCxnSpPr>
        <p:spPr bwMode="auto">
          <a:xfrm flipH="1">
            <a:off x="3048000" y="1981200"/>
            <a:ext cx="12573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76200" y="2209800"/>
            <a:ext cx="16764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 associated with early lesions and small fibrous plaques</a:t>
            </a:r>
          </a:p>
        </p:txBody>
      </p:sp>
      <p:cxnSp>
        <p:nvCxnSpPr>
          <p:cNvPr id="220167" name="AutoShape 7"/>
          <p:cNvCxnSpPr>
            <a:cxnSpLocks noChangeShapeType="1"/>
            <a:stCxn id="11" idx="2"/>
            <a:endCxn id="21" idx="0"/>
          </p:cNvCxnSpPr>
          <p:nvPr/>
        </p:nvCxnSpPr>
        <p:spPr bwMode="auto">
          <a:xfrm flipH="1">
            <a:off x="914400" y="1981200"/>
            <a:ext cx="3390900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8001000" y="2819400"/>
            <a:ext cx="1025525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stable angina</a:t>
            </a:r>
          </a:p>
        </p:txBody>
      </p:sp>
      <p:cxnSp>
        <p:nvCxnSpPr>
          <p:cNvPr id="220169" name="AutoShape 7"/>
          <p:cNvCxnSpPr>
            <a:cxnSpLocks noChangeShapeType="1"/>
            <a:stCxn id="11" idx="2"/>
            <a:endCxn id="23" idx="0"/>
          </p:cNvCxnSpPr>
          <p:nvPr/>
        </p:nvCxnSpPr>
        <p:spPr bwMode="auto">
          <a:xfrm>
            <a:off x="4305300" y="1981200"/>
            <a:ext cx="4208463" cy="838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>
          <a:xfrm>
            <a:off x="4267200" y="2514600"/>
            <a:ext cx="16002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 associated with surface disruption of plaque</a:t>
            </a:r>
          </a:p>
        </p:txBody>
      </p:sp>
      <p:cxnSp>
        <p:nvCxnSpPr>
          <p:cNvPr id="220171" name="AutoShape 7"/>
          <p:cNvCxnSpPr>
            <a:cxnSpLocks noChangeShapeType="1"/>
            <a:stCxn id="11" idx="2"/>
            <a:endCxn id="27" idx="0"/>
          </p:cNvCxnSpPr>
          <p:nvPr/>
        </p:nvCxnSpPr>
        <p:spPr bwMode="auto">
          <a:xfrm>
            <a:off x="4305300" y="1981200"/>
            <a:ext cx="7620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6248400" y="2819400"/>
            <a:ext cx="12954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unstable angina</a:t>
            </a:r>
          </a:p>
        </p:txBody>
      </p:sp>
      <p:cxnSp>
        <p:nvCxnSpPr>
          <p:cNvPr id="220173" name="AutoShape 7"/>
          <p:cNvCxnSpPr>
            <a:cxnSpLocks noChangeShapeType="1"/>
            <a:stCxn id="11" idx="2"/>
            <a:endCxn id="29" idx="0"/>
          </p:cNvCxnSpPr>
          <p:nvPr/>
        </p:nvCxnSpPr>
        <p:spPr bwMode="auto">
          <a:xfrm rot="16200000" flipH="1">
            <a:off x="5181600" y="1104900"/>
            <a:ext cx="838200" cy="2590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74" name="TextBox 25"/>
          <p:cNvSpPr txBox="1">
            <a:spLocks noChangeArrowheads="1"/>
          </p:cNvSpPr>
          <p:nvPr/>
        </p:nvSpPr>
        <p:spPr bwMode="auto">
          <a:xfrm>
            <a:off x="685800" y="4840288"/>
            <a:ext cx="1447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220175" name="Straight Arrow Connector 53"/>
          <p:cNvCxnSpPr>
            <a:cxnSpLocks noChangeShapeType="1"/>
          </p:cNvCxnSpPr>
          <p:nvPr/>
        </p:nvCxnSpPr>
        <p:spPr bwMode="auto">
          <a:xfrm rot="5400000" flipH="1" flipV="1">
            <a:off x="24606" y="4749007"/>
            <a:ext cx="1474787" cy="0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76" name="TextBox 25"/>
          <p:cNvSpPr txBox="1">
            <a:spLocks noChangeArrowheads="1"/>
          </p:cNvSpPr>
          <p:nvPr/>
        </p:nvSpPr>
        <p:spPr bwMode="auto">
          <a:xfrm>
            <a:off x="1593057" y="4216913"/>
            <a:ext cx="1447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20177" name="Straight Arrow Connector 55"/>
          <p:cNvCxnSpPr>
            <a:cxnSpLocks noChangeShapeType="1"/>
          </p:cNvCxnSpPr>
          <p:nvPr/>
        </p:nvCxnSpPr>
        <p:spPr bwMode="auto">
          <a:xfrm rot="5400000" flipH="1" flipV="1">
            <a:off x="2221706" y="4774407"/>
            <a:ext cx="1471613" cy="0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78" name="TextBox 25"/>
          <p:cNvSpPr txBox="1">
            <a:spLocks noChangeArrowheads="1"/>
          </p:cNvSpPr>
          <p:nvPr/>
        </p:nvSpPr>
        <p:spPr bwMode="auto">
          <a:xfrm>
            <a:off x="3278460" y="4462678"/>
            <a:ext cx="1447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20179" name="Straight Arrow Connector 57"/>
          <p:cNvCxnSpPr>
            <a:cxnSpLocks noChangeShapeType="1"/>
          </p:cNvCxnSpPr>
          <p:nvPr/>
        </p:nvCxnSpPr>
        <p:spPr bwMode="auto">
          <a:xfrm rot="5400000" flipH="1" flipV="1">
            <a:off x="3929063" y="4757738"/>
            <a:ext cx="1438275" cy="3175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80" name="TextBox 25"/>
          <p:cNvSpPr txBox="1">
            <a:spLocks noChangeArrowheads="1"/>
          </p:cNvSpPr>
          <p:nvPr/>
        </p:nvSpPr>
        <p:spPr bwMode="auto">
          <a:xfrm>
            <a:off x="5410200" y="4462678"/>
            <a:ext cx="13716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220181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6057107" y="4763294"/>
            <a:ext cx="1447800" cy="1587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82" name="TextBox 25"/>
          <p:cNvSpPr txBox="1">
            <a:spLocks noChangeArrowheads="1"/>
          </p:cNvSpPr>
          <p:nvPr/>
        </p:nvSpPr>
        <p:spPr bwMode="auto">
          <a:xfrm>
            <a:off x="7256464" y="4462678"/>
            <a:ext cx="13716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220183" name="Straight Arrow Connector 61"/>
          <p:cNvCxnSpPr>
            <a:cxnSpLocks noChangeShapeType="1"/>
          </p:cNvCxnSpPr>
          <p:nvPr/>
        </p:nvCxnSpPr>
        <p:spPr bwMode="auto">
          <a:xfrm rot="16200000" flipV="1">
            <a:off x="7913688" y="4735512"/>
            <a:ext cx="1411288" cy="17463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0184" name="Straight Arrow Connector 25"/>
          <p:cNvCxnSpPr>
            <a:cxnSpLocks noChangeShapeType="1"/>
          </p:cNvCxnSpPr>
          <p:nvPr/>
        </p:nvCxnSpPr>
        <p:spPr bwMode="auto">
          <a:xfrm>
            <a:off x="2590800" y="6096000"/>
            <a:ext cx="3733800" cy="1588"/>
          </a:xfrm>
          <a:prstGeom prst="straightConnector1">
            <a:avLst/>
          </a:prstGeom>
          <a:noFill/>
          <a:ln w="603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85" name="Rectangle 27"/>
          <p:cNvSpPr>
            <a:spLocks noChangeArrowheads="1"/>
          </p:cNvSpPr>
          <p:nvPr/>
        </p:nvSpPr>
        <p:spPr bwMode="auto">
          <a:xfrm>
            <a:off x="4191000" y="6324600"/>
            <a:ext cx="625492" cy="400110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3136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152400" y="838200"/>
            <a:ext cx="21336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3009900" y="838200"/>
            <a:ext cx="19050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33700" y="2438400"/>
            <a:ext cx="20574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disposition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3581400"/>
            <a:ext cx="27432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coronary heart disease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55302" name="AutoShape 8"/>
          <p:cNvCxnSpPr>
            <a:cxnSpLocks noChangeShapeType="1"/>
            <a:stCxn id="55299" idx="2"/>
            <a:endCxn id="22" idx="0"/>
          </p:cNvCxnSpPr>
          <p:nvPr/>
        </p:nvCxnSpPr>
        <p:spPr bwMode="auto">
          <a:xfrm>
            <a:off x="3962400" y="2133600"/>
            <a:ext cx="0" cy="304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3" name="AutoShape 8"/>
          <p:cNvCxnSpPr>
            <a:cxnSpLocks noChangeShapeType="1"/>
            <a:stCxn id="22" idx="2"/>
            <a:endCxn id="11" idx="0"/>
          </p:cNvCxnSpPr>
          <p:nvPr/>
        </p:nvCxnSpPr>
        <p:spPr bwMode="auto">
          <a:xfrm>
            <a:off x="3962400" y="3276600"/>
            <a:ext cx="0" cy="304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4" name="Line 9"/>
          <p:cNvSpPr>
            <a:spLocks noChangeShapeType="1"/>
          </p:cNvSpPr>
          <p:nvPr/>
        </p:nvSpPr>
        <p:spPr bwMode="auto">
          <a:xfrm flipH="1">
            <a:off x="152400" y="5105400"/>
            <a:ext cx="845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5305" name="AutoShape 7"/>
          <p:cNvCxnSpPr>
            <a:cxnSpLocks noChangeShapeType="1"/>
            <a:stCxn id="55298" idx="2"/>
            <a:endCxn id="55306" idx="0"/>
          </p:cNvCxnSpPr>
          <p:nvPr/>
        </p:nvCxnSpPr>
        <p:spPr bwMode="auto">
          <a:xfrm rot="16200000" flipH="1">
            <a:off x="804069" y="2548731"/>
            <a:ext cx="838200" cy="793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6" name="Rectangle 6"/>
          <p:cNvSpPr>
            <a:spLocks noChangeArrowheads="1"/>
          </p:cNvSpPr>
          <p:nvPr/>
        </p:nvSpPr>
        <p:spPr bwMode="auto">
          <a:xfrm>
            <a:off x="274638" y="2971800"/>
            <a:ext cx="1905000" cy="1446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5307" name="Rectangle 6"/>
          <p:cNvSpPr>
            <a:spLocks noChangeArrowheads="1"/>
          </p:cNvSpPr>
          <p:nvPr/>
        </p:nvSpPr>
        <p:spPr bwMode="auto">
          <a:xfrm>
            <a:off x="152400" y="5486400"/>
            <a:ext cx="2057400" cy="11430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heart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5308" name="Rectangle 6"/>
          <p:cNvSpPr>
            <a:spLocks noChangeArrowheads="1"/>
          </p:cNvSpPr>
          <p:nvPr/>
        </p:nvSpPr>
        <p:spPr bwMode="auto">
          <a:xfrm>
            <a:off x="2438400" y="5486400"/>
            <a:ext cx="2895600" cy="11430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coronary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heart disease</a:t>
            </a:r>
          </a:p>
        </p:txBody>
      </p:sp>
      <p:sp>
        <p:nvSpPr>
          <p:cNvPr id="55309" name="Rectangle 4"/>
          <p:cNvSpPr>
            <a:spLocks noChangeArrowheads="1"/>
          </p:cNvSpPr>
          <p:nvPr/>
        </p:nvSpPr>
        <p:spPr bwMode="auto">
          <a:xfrm>
            <a:off x="5856288" y="838200"/>
            <a:ext cx="26924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occurrent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67400" y="2362200"/>
            <a:ext cx="2667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67400" y="3429000"/>
            <a:ext cx="2667000" cy="14478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disease course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55312" name="AutoShape 8"/>
          <p:cNvCxnSpPr>
            <a:cxnSpLocks noChangeShapeType="1"/>
            <a:stCxn id="55309" idx="2"/>
            <a:endCxn id="24" idx="0"/>
          </p:cNvCxnSpPr>
          <p:nvPr/>
        </p:nvCxnSpPr>
        <p:spPr bwMode="auto">
          <a:xfrm rot="5400000">
            <a:off x="7087394" y="2247106"/>
            <a:ext cx="228600" cy="15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3" name="AutoShape 8"/>
          <p:cNvCxnSpPr>
            <a:cxnSpLocks noChangeShapeType="1"/>
            <a:stCxn id="24" idx="2"/>
            <a:endCxn id="26" idx="0"/>
          </p:cNvCxnSpPr>
          <p:nvPr/>
        </p:nvCxnSpPr>
        <p:spPr bwMode="auto">
          <a:xfrm rot="5400000">
            <a:off x="7086601" y="3314700"/>
            <a:ext cx="228600" cy="31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4" name="Line 9"/>
          <p:cNvSpPr>
            <a:spLocks noChangeShapeType="1"/>
          </p:cNvSpPr>
          <p:nvPr/>
        </p:nvSpPr>
        <p:spPr bwMode="auto">
          <a:xfrm>
            <a:off x="5562600" y="609600"/>
            <a:ext cx="0" cy="617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5" name="Rectangle 6"/>
          <p:cNvSpPr>
            <a:spLocks noChangeArrowheads="1"/>
          </p:cNvSpPr>
          <p:nvPr/>
        </p:nvSpPr>
        <p:spPr bwMode="auto">
          <a:xfrm>
            <a:off x="5943600" y="5486400"/>
            <a:ext cx="2971800" cy="11430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course of John’s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coronary heart disease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algn="ctr" eaLnBrk="1" fontAlgn="t" hangingPunct="1"/>
            <a:r>
              <a:rPr lang="en-US" sz="3600" dirty="0" smtClean="0"/>
              <a:t>The </a:t>
            </a:r>
            <a:r>
              <a:rPr lang="en-US" sz="3600" dirty="0"/>
              <a:t>totality of all </a:t>
            </a:r>
            <a:r>
              <a:rPr lang="en-US" sz="3600" dirty="0" err="1"/>
              <a:t>PROCESSes</a:t>
            </a:r>
            <a:r>
              <a:rPr lang="en-US" sz="3600" dirty="0"/>
              <a:t> through which a given DISEASE instance is realized. 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12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Compare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5" y="1219200"/>
            <a:ext cx="916258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4953000"/>
          </a:xfrm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Etiological Process =def. – </a:t>
            </a: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process in an organism that leads to a subsequent disorder.</a:t>
            </a:r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Examples: </a:t>
            </a: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toxic chemical exposure resulting in a mutation in the genomic DNA of a cell; </a:t>
            </a: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infection of a human with a pathogenic virus;</a:t>
            </a: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inheritance of two defective copies of a metabolic gene.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etiological process creates the physical basis of that disposition to pathological processes which is the disease. </a:t>
            </a:r>
          </a:p>
        </p:txBody>
      </p:sp>
    </p:spTree>
    <p:extLst>
      <p:ext uri="{BB962C8B-B14F-4D97-AF65-F5344CB8AC3E}">
        <p14:creationId xmlns:p14="http://schemas.microsoft.com/office/powerpoint/2010/main" val="22236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Delusions, fantasies, imaginations, 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 smtClean="0"/>
              <a:t>Ontology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u="sng" kern="0" dirty="0" smtClean="0"/>
              <a:t>Terminology</a:t>
            </a:r>
          </a:p>
          <a:p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sz="1600" kern="0" dirty="0"/>
          </a:p>
          <a:p>
            <a:endParaRPr lang="en-US" kern="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6936" y="2980372"/>
            <a:ext cx="17107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solidFill>
                <a:schemeClr val="bg1"/>
              </a:solidFill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‘unicorn’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4123504" y="3937575"/>
            <a:ext cx="744592" cy="685800"/>
            <a:chOff x="838200" y="4724400"/>
            <a:chExt cx="1676400" cy="1676400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42" y="3227516"/>
            <a:ext cx="1967706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Dispositions and Predispositions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All diseases are dispositions; not all dispositions are diseases.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predisposition is a disposition.</a:t>
            </a:r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Predisposition to Disease of Type X =def.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–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disposition in an organism that constitutes an increased risk of the organism’s subsequently developing the disease X.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Hereditary Non-polyposis Colorectal Cancer (HNPCC)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caused by a: 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 (mutation) in a DNA mismatch repair gene that 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disposes to the acquisition of additional mutations from defective DNA repair processes, and thus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predisposition to the development of colon cancer.</a:t>
            </a:r>
          </a:p>
        </p:txBody>
      </p:sp>
    </p:spTree>
    <p:extLst>
      <p:ext uri="{BB962C8B-B14F-4D97-AF65-F5344CB8AC3E}">
        <p14:creationId xmlns:p14="http://schemas.microsoft.com/office/powerpoint/2010/main" val="19596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Hereditary Non-polyposis Colorectal Cancer </a:t>
            </a:r>
            <a:r>
              <a:rPr lang="en-US" altLang="en-US" sz="3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HNPCC - genetic pre-disposition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686800" cy="4953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Etiological process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inheritance of a mutant mismatch repair gene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produces</a:t>
            </a: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 chromosome 3 with abnormal hMLH1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bears</a:t>
            </a: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Disposition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(disease) - Lynch syndrome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realized_in</a:t>
            </a: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Pathological process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abnormal repair of DNA mismatches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produces</a:t>
            </a: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 mutations in proto-oncogenes and tumor suppressor genes with microsatellite repeats (e.g. TGF-beta R2)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bears</a:t>
            </a: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Disposition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(disease) - non-polyposis colon cancer</a:t>
            </a:r>
          </a:p>
        </p:txBody>
      </p:sp>
    </p:spTree>
    <p:extLst>
      <p:ext uri="{BB962C8B-B14F-4D97-AF65-F5344CB8AC3E}">
        <p14:creationId xmlns:p14="http://schemas.microsoft.com/office/powerpoint/2010/main" val="30246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Hemorrhagic stroke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162800" cy="4569866"/>
          </a:xfrm>
        </p:spPr>
      </p:pic>
      <p:sp>
        <p:nvSpPr>
          <p:cNvPr id="5" name="Rectangle 4"/>
          <p:cNvSpPr/>
          <p:nvPr/>
        </p:nvSpPr>
        <p:spPr>
          <a:xfrm>
            <a:off x="2362200" y="62484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http://www.tomfit247.com/2013/05/stroke-what-is-it-what-causes-it-and.html</a:t>
            </a:r>
          </a:p>
        </p:txBody>
      </p:sp>
    </p:spTree>
    <p:extLst>
      <p:ext uri="{BB962C8B-B14F-4D97-AF65-F5344CB8AC3E}">
        <p14:creationId xmlns:p14="http://schemas.microsoft.com/office/powerpoint/2010/main" val="36318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Hemorrhagic stroke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 smtClean="0">
                <a:latin typeface="Arial" charset="0"/>
                <a:cs typeface="Arial" charset="0"/>
              </a:rPr>
              <a:t> – cerebral arterial aneurysm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bears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 smtClean="0">
                <a:latin typeface="Arial" charset="0"/>
                <a:cs typeface="Arial" charset="0"/>
              </a:rPr>
              <a:t>  – of weakened artery to rupture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 smtClean="0">
                <a:latin typeface="Arial" charset="0"/>
                <a:cs typeface="Arial" charset="0"/>
              </a:rPr>
              <a:t>– rupturing of weakened blood vessel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produces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 smtClean="0">
                <a:latin typeface="Arial" charset="0"/>
                <a:cs typeface="Arial" charset="0"/>
              </a:rPr>
              <a:t> – </a:t>
            </a:r>
            <a:r>
              <a:rPr lang="en-US" sz="2200" dirty="0" err="1" smtClean="0">
                <a:latin typeface="Arial" charset="0"/>
                <a:cs typeface="Arial" charset="0"/>
              </a:rPr>
              <a:t>Intraparenchymal</a:t>
            </a:r>
            <a:r>
              <a:rPr lang="en-US" sz="2200" dirty="0" smtClean="0">
                <a:latin typeface="Arial" charset="0"/>
                <a:cs typeface="Arial" charset="0"/>
              </a:rPr>
              <a:t> cerebral hemorrhage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bears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 smtClean="0">
                <a:latin typeface="Arial" charset="0"/>
                <a:cs typeface="Arial" charset="0"/>
              </a:rPr>
              <a:t> (disease) – to increased intra-cranial pressure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 smtClean="0">
                <a:latin typeface="Arial" charset="0"/>
                <a:cs typeface="Arial" charset="0"/>
              </a:rPr>
              <a:t>– increasing intra-cranial pressure, compression of brain structures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produces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 smtClean="0">
                <a:latin typeface="Arial" charset="0"/>
                <a:cs typeface="Arial" charset="0"/>
              </a:rPr>
              <a:t> – Cerebral ischemia, Cerebral neuronal death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bears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 smtClean="0">
                <a:latin typeface="Arial" charset="0"/>
                <a:cs typeface="Arial" charset="0"/>
              </a:rPr>
              <a:t> (disease) – stroke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smtClean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19FF81"/>
                </a:solidFill>
                <a:latin typeface="Arial" charset="0"/>
                <a:cs typeface="Arial" charset="0"/>
              </a:rPr>
              <a:t>Symptoms</a:t>
            </a:r>
            <a:r>
              <a:rPr lang="en-US" sz="2200" dirty="0" smtClean="0">
                <a:latin typeface="Arial" charset="0"/>
                <a:cs typeface="Arial" charset="0"/>
              </a:rPr>
              <a:t> – weakness/paralysis, loss of sensation, etc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95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 related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disorder instance 	</a:t>
            </a:r>
            <a:r>
              <a:rPr lang="en-US" dirty="0" smtClean="0">
                <a:sym typeface="Wingdings" panose="05000000000000000000" pitchFamily="2" charset="2"/>
              </a:rPr>
              <a:t> no disease instance,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				</a:t>
            </a:r>
            <a:r>
              <a:rPr lang="en-US" dirty="0" smtClean="0">
                <a:sym typeface="Wingdings" panose="05000000000000000000" pitchFamily="2" charset="2"/>
              </a:rPr>
              <a:t> no pathological processes;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 disorder instance can eliminate the range of circumstances under which another disorder instance can lead to pathological processes	     no disease instance;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Disorders of the same type in distinct patients, or in the same patient at distinct times, may lead to diseases of distinct types;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Diseases of the same type may lead to disease courses of distinct types;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Diseases of distinct types may lead to disease courses of the same type;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Quiz </a:t>
            </a:r>
            <a:r>
              <a:rPr lang="en-US" sz="4000" dirty="0" smtClean="0"/>
              <a:t>about: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‘disorder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’, ‘disease’, ‘illness’, ‘sickness’: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there a difference?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Delusions, fantasies, imaginations, 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 smtClean="0"/>
              <a:t>Ontology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u="sng" kern="0" dirty="0" smtClean="0"/>
              <a:t>Terminology</a:t>
            </a:r>
          </a:p>
          <a:p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sz="1600" kern="0" dirty="0"/>
          </a:p>
          <a:p>
            <a:endParaRPr lang="en-US" kern="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6937" y="2980372"/>
            <a:ext cx="1710725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solidFill>
                <a:schemeClr val="bg1"/>
              </a:solidFill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‘unicorn’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sz="2400" b="0" u="sng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Graphics</a:t>
            </a:r>
            <a:endParaRPr lang="en-US" sz="2400" b="0" u="sng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4123504" y="3937575"/>
            <a:ext cx="744592" cy="685800"/>
            <a:chOff x="838200" y="4724400"/>
            <a:chExt cx="1676400" cy="1676400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32" y="5486400"/>
            <a:ext cx="1168134" cy="12954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H="1">
            <a:off x="3451860" y="6057900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4130595" y="5715000"/>
            <a:ext cx="744592" cy="685800"/>
            <a:chOff x="838200" y="4724400"/>
            <a:chExt cx="1676400" cy="1676400"/>
          </a:xfrm>
        </p:grpSpPr>
        <p:cxnSp>
          <p:nvCxnSpPr>
            <p:cNvPr id="17" name="Straight Connector 16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Oval 20"/>
          <p:cNvSpPr/>
          <p:nvPr/>
        </p:nvSpPr>
        <p:spPr bwMode="auto">
          <a:xfrm>
            <a:off x="7913370" y="1797666"/>
            <a:ext cx="2286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650480" y="5105400"/>
            <a:ext cx="2286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4" name="Elbow Connector 23"/>
          <p:cNvCxnSpPr>
            <a:stCxn id="21" idx="6"/>
            <a:endCxn id="22" idx="6"/>
          </p:cNvCxnSpPr>
          <p:nvPr/>
        </p:nvCxnSpPr>
        <p:spPr bwMode="auto">
          <a:xfrm flipH="1">
            <a:off x="7879080" y="1911966"/>
            <a:ext cx="262890" cy="3307734"/>
          </a:xfrm>
          <a:prstGeom prst="bentConnector3">
            <a:avLst>
              <a:gd name="adj1" fmla="val -226087"/>
            </a:avLst>
          </a:prstGeom>
          <a:solidFill>
            <a:schemeClr val="accent1"/>
          </a:solidFill>
          <a:ln w="5715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939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Delusions, fantasies, imaginations, 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 smtClean="0"/>
              <a:t>Conceptualism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u="sng" kern="0" dirty="0" smtClean="0"/>
              <a:t>Terminology</a:t>
            </a:r>
          </a:p>
          <a:p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kern="0" dirty="0"/>
          </a:p>
          <a:p>
            <a:pPr marL="0" indent="0"/>
            <a:endParaRPr lang="en-US" kern="0" dirty="0" smtClean="0"/>
          </a:p>
          <a:p>
            <a:pPr marL="0" indent="0"/>
            <a:endParaRPr lang="en-US" sz="1600" kern="0" dirty="0"/>
          </a:p>
          <a:p>
            <a:endParaRPr lang="en-US" kern="0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38761" y="2286000"/>
            <a:ext cx="23262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Reality or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Imagination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6937" y="2980372"/>
            <a:ext cx="1710725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solidFill>
                <a:schemeClr val="bg1"/>
              </a:solidFill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‘unicorn’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sz="2400" b="0" u="sng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Graphics</a:t>
            </a:r>
            <a:endParaRPr lang="en-US" sz="2400" b="0" u="sng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  <a:p>
            <a:endParaRPr lang="en-US" b="0" dirty="0" smtClean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20950503" flipH="1">
            <a:off x="3427064" y="4622481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32" y="5486400"/>
            <a:ext cx="1168134" cy="12954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H="1" flipV="1">
            <a:off x="3465040" y="5334000"/>
            <a:ext cx="2600480" cy="723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Cloud Callout 13"/>
          <p:cNvSpPr/>
          <p:nvPr/>
        </p:nvSpPr>
        <p:spPr bwMode="auto">
          <a:xfrm>
            <a:off x="1047884" y="4349217"/>
            <a:ext cx="2210719" cy="148229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609785 w 1985439"/>
              <a:gd name="connsiteY0" fmla="*/ 1243013 h 1104900"/>
              <a:gd name="connsiteX1" fmla="*/ 579093 w 1985439"/>
              <a:gd name="connsiteY1" fmla="*/ 1273705 h 1104900"/>
              <a:gd name="connsiteX2" fmla="*/ 548401 w 1985439"/>
              <a:gd name="connsiteY2" fmla="*/ 1243013 h 1104900"/>
              <a:gd name="connsiteX3" fmla="*/ 579093 w 1985439"/>
              <a:gd name="connsiteY3" fmla="*/ 1212321 h 1104900"/>
              <a:gd name="connsiteX4" fmla="*/ 609785 w 1985439"/>
              <a:gd name="connsiteY4" fmla="*/ 1243013 h 1104900"/>
              <a:gd name="connsiteX0" fmla="*/ 663198 w 1985439"/>
              <a:gd name="connsiteY0" fmla="*/ 1205079 h 1104900"/>
              <a:gd name="connsiteX1" fmla="*/ 601815 w 1985439"/>
              <a:gd name="connsiteY1" fmla="*/ 1266462 h 1104900"/>
              <a:gd name="connsiteX2" fmla="*/ 540432 w 1985439"/>
              <a:gd name="connsiteY2" fmla="*/ 1205079 h 1104900"/>
              <a:gd name="connsiteX3" fmla="*/ 601815 w 1985439"/>
              <a:gd name="connsiteY3" fmla="*/ 1143696 h 1104900"/>
              <a:gd name="connsiteX4" fmla="*/ 663198 w 1985439"/>
              <a:gd name="connsiteY4" fmla="*/ 1205079 h 1104900"/>
              <a:gd name="connsiteX0" fmla="*/ 748152 w 1985439"/>
              <a:gd name="connsiteY0" fmla="*/ 1114485 h 1104900"/>
              <a:gd name="connsiteX1" fmla="*/ 656077 w 1985439"/>
              <a:gd name="connsiteY1" fmla="*/ 1206560 h 1104900"/>
              <a:gd name="connsiteX2" fmla="*/ 564002 w 1985439"/>
              <a:gd name="connsiteY2" fmla="*/ 1114485 h 1104900"/>
              <a:gd name="connsiteX3" fmla="*/ 656077 w 1985439"/>
              <a:gd name="connsiteY3" fmla="*/ 1022410 h 1104900"/>
              <a:gd name="connsiteX4" fmla="*/ 748152 w 1985439"/>
              <a:gd name="connsiteY4" fmla="*/ 1114485 h 11049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760602 w 1988013"/>
              <a:gd name="connsiteY1" fmla="*/ 1202954 h 1270099"/>
              <a:gd name="connsiteX2" fmla="*/ 565657 w 1988013"/>
              <a:gd name="connsiteY2" fmla="*/ 111087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565657 w 1988013"/>
              <a:gd name="connsiteY2" fmla="*/ 111087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497077 w 1988013"/>
              <a:gd name="connsiteY2" fmla="*/ 123660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439927 w 1988013"/>
              <a:gd name="connsiteY2" fmla="*/ 105372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866360 w 1988013"/>
              <a:gd name="connsiteY1" fmla="*/ 104568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439927 w 1988013"/>
              <a:gd name="connsiteY2" fmla="*/ 105372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50068"/>
              <a:gd name="connsiteX1" fmla="*/ 5659 w 43256"/>
              <a:gd name="connsiteY1" fmla="*/ 6766 h 50068"/>
              <a:gd name="connsiteX2" fmla="*/ 14041 w 43256"/>
              <a:gd name="connsiteY2" fmla="*/ 5061 h 50068"/>
              <a:gd name="connsiteX3" fmla="*/ 22492 w 43256"/>
              <a:gd name="connsiteY3" fmla="*/ 3291 h 50068"/>
              <a:gd name="connsiteX4" fmla="*/ 25785 w 43256"/>
              <a:gd name="connsiteY4" fmla="*/ 59 h 50068"/>
              <a:gd name="connsiteX5" fmla="*/ 29869 w 43256"/>
              <a:gd name="connsiteY5" fmla="*/ 2340 h 50068"/>
              <a:gd name="connsiteX6" fmla="*/ 35499 w 43256"/>
              <a:gd name="connsiteY6" fmla="*/ 549 h 50068"/>
              <a:gd name="connsiteX7" fmla="*/ 38354 w 43256"/>
              <a:gd name="connsiteY7" fmla="*/ 5435 h 50068"/>
              <a:gd name="connsiteX8" fmla="*/ 42018 w 43256"/>
              <a:gd name="connsiteY8" fmla="*/ 10177 h 50068"/>
              <a:gd name="connsiteX9" fmla="*/ 41854 w 43256"/>
              <a:gd name="connsiteY9" fmla="*/ 15319 h 50068"/>
              <a:gd name="connsiteX10" fmla="*/ 43052 w 43256"/>
              <a:gd name="connsiteY10" fmla="*/ 23181 h 50068"/>
              <a:gd name="connsiteX11" fmla="*/ 37440 w 43256"/>
              <a:gd name="connsiteY11" fmla="*/ 30063 h 50068"/>
              <a:gd name="connsiteX12" fmla="*/ 35431 w 43256"/>
              <a:gd name="connsiteY12" fmla="*/ 35960 h 50068"/>
              <a:gd name="connsiteX13" fmla="*/ 28591 w 43256"/>
              <a:gd name="connsiteY13" fmla="*/ 36674 h 50068"/>
              <a:gd name="connsiteX14" fmla="*/ 23703 w 43256"/>
              <a:gd name="connsiteY14" fmla="*/ 42965 h 50068"/>
              <a:gd name="connsiteX15" fmla="*/ 16516 w 43256"/>
              <a:gd name="connsiteY15" fmla="*/ 39125 h 50068"/>
              <a:gd name="connsiteX16" fmla="*/ 5840 w 43256"/>
              <a:gd name="connsiteY16" fmla="*/ 35331 h 50068"/>
              <a:gd name="connsiteX17" fmla="*/ 1146 w 43256"/>
              <a:gd name="connsiteY17" fmla="*/ 31109 h 50068"/>
              <a:gd name="connsiteX18" fmla="*/ 2149 w 43256"/>
              <a:gd name="connsiteY18" fmla="*/ 25410 h 50068"/>
              <a:gd name="connsiteX19" fmla="*/ 31 w 43256"/>
              <a:gd name="connsiteY19" fmla="*/ 19563 h 50068"/>
              <a:gd name="connsiteX20" fmla="*/ 3899 w 43256"/>
              <a:gd name="connsiteY20" fmla="*/ 14366 h 50068"/>
              <a:gd name="connsiteX21" fmla="*/ 3936 w 43256"/>
              <a:gd name="connsiteY21" fmla="*/ 14229 h 50068"/>
              <a:gd name="connsiteX0" fmla="*/ 508570 w 1988013"/>
              <a:gd name="connsiteY0" fmla="*/ 1056527 h 1280549"/>
              <a:gd name="connsiteX1" fmla="*/ 580748 w 1988013"/>
              <a:gd name="connsiteY1" fmla="*/ 1270099 h 1280549"/>
              <a:gd name="connsiteX2" fmla="*/ 550056 w 1988013"/>
              <a:gd name="connsiteY2" fmla="*/ 1239407 h 1280549"/>
              <a:gd name="connsiteX3" fmla="*/ 580748 w 1988013"/>
              <a:gd name="connsiteY3" fmla="*/ 1208715 h 1280549"/>
              <a:gd name="connsiteX4" fmla="*/ 508570 w 1988013"/>
              <a:gd name="connsiteY4" fmla="*/ 1056527 h 1280549"/>
              <a:gd name="connsiteX0" fmla="*/ 664853 w 1988013"/>
              <a:gd name="connsiteY0" fmla="*/ 1201473 h 1280549"/>
              <a:gd name="connsiteX1" fmla="*/ 866360 w 1988013"/>
              <a:gd name="connsiteY1" fmla="*/ 1045686 h 1280549"/>
              <a:gd name="connsiteX2" fmla="*/ 542087 w 1988013"/>
              <a:gd name="connsiteY2" fmla="*/ 1201473 h 1280549"/>
              <a:gd name="connsiteX3" fmla="*/ 603470 w 1988013"/>
              <a:gd name="connsiteY3" fmla="*/ 1140090 h 1280549"/>
              <a:gd name="connsiteX4" fmla="*/ 664853 w 1988013"/>
              <a:gd name="connsiteY4" fmla="*/ 1201473 h 1280549"/>
              <a:gd name="connsiteX0" fmla="*/ 749807 w 1988013"/>
              <a:gd name="connsiteY0" fmla="*/ 1110879 h 1280549"/>
              <a:gd name="connsiteX1" fmla="*/ 657732 w 1988013"/>
              <a:gd name="connsiteY1" fmla="*/ 1134374 h 1280549"/>
              <a:gd name="connsiteX2" fmla="*/ 439927 w 1988013"/>
              <a:gd name="connsiteY2" fmla="*/ 1053729 h 1280549"/>
              <a:gd name="connsiteX3" fmla="*/ 657732 w 1988013"/>
              <a:gd name="connsiteY3" fmla="*/ 1018804 h 1280549"/>
              <a:gd name="connsiteX4" fmla="*/ 749807 w 1988013"/>
              <a:gd name="connsiteY4" fmla="*/ 1110879 h 1280549"/>
              <a:gd name="connsiteX0" fmla="*/ 4729 w 43256"/>
              <a:gd name="connsiteY0" fmla="*/ 26036 h 50068"/>
              <a:gd name="connsiteX1" fmla="*/ 2196 w 43256"/>
              <a:gd name="connsiteY1" fmla="*/ 25239 h 50068"/>
              <a:gd name="connsiteX2" fmla="*/ 6964 w 43256"/>
              <a:gd name="connsiteY2" fmla="*/ 34758 h 50068"/>
              <a:gd name="connsiteX3" fmla="*/ 5856 w 43256"/>
              <a:gd name="connsiteY3" fmla="*/ 35139 h 50068"/>
              <a:gd name="connsiteX4" fmla="*/ 16514 w 43256"/>
              <a:gd name="connsiteY4" fmla="*/ 38949 h 50068"/>
              <a:gd name="connsiteX5" fmla="*/ 15846 w 43256"/>
              <a:gd name="connsiteY5" fmla="*/ 37209 h 50068"/>
              <a:gd name="connsiteX6" fmla="*/ 28863 w 43256"/>
              <a:gd name="connsiteY6" fmla="*/ 34610 h 50068"/>
              <a:gd name="connsiteX7" fmla="*/ 28596 w 43256"/>
              <a:gd name="connsiteY7" fmla="*/ 36519 h 50068"/>
              <a:gd name="connsiteX8" fmla="*/ 34165 w 43256"/>
              <a:gd name="connsiteY8" fmla="*/ 22813 h 50068"/>
              <a:gd name="connsiteX9" fmla="*/ 37416 w 43256"/>
              <a:gd name="connsiteY9" fmla="*/ 29949 h 50068"/>
              <a:gd name="connsiteX10" fmla="*/ 41834 w 43256"/>
              <a:gd name="connsiteY10" fmla="*/ 15213 h 50068"/>
              <a:gd name="connsiteX11" fmla="*/ 40386 w 43256"/>
              <a:gd name="connsiteY11" fmla="*/ 17889 h 50068"/>
              <a:gd name="connsiteX12" fmla="*/ 38360 w 43256"/>
              <a:gd name="connsiteY12" fmla="*/ 5285 h 50068"/>
              <a:gd name="connsiteX13" fmla="*/ 38436 w 43256"/>
              <a:gd name="connsiteY13" fmla="*/ 6549 h 50068"/>
              <a:gd name="connsiteX14" fmla="*/ 29114 w 43256"/>
              <a:gd name="connsiteY14" fmla="*/ 3811 h 50068"/>
              <a:gd name="connsiteX15" fmla="*/ 29856 w 43256"/>
              <a:gd name="connsiteY15" fmla="*/ 2199 h 50068"/>
              <a:gd name="connsiteX16" fmla="*/ 22177 w 43256"/>
              <a:gd name="connsiteY16" fmla="*/ 4579 h 50068"/>
              <a:gd name="connsiteX17" fmla="*/ 22536 w 43256"/>
              <a:gd name="connsiteY17" fmla="*/ 3189 h 50068"/>
              <a:gd name="connsiteX18" fmla="*/ 14036 w 43256"/>
              <a:gd name="connsiteY18" fmla="*/ 5051 h 50068"/>
              <a:gd name="connsiteX19" fmla="*/ 15336 w 43256"/>
              <a:gd name="connsiteY19" fmla="*/ 6399 h 50068"/>
              <a:gd name="connsiteX20" fmla="*/ 4163 w 43256"/>
              <a:gd name="connsiteY20" fmla="*/ 15648 h 50068"/>
              <a:gd name="connsiteX21" fmla="*/ 3936 w 43256"/>
              <a:gd name="connsiteY21" fmla="*/ 14229 h 50068"/>
              <a:gd name="connsiteX0" fmla="*/ 3936 w 43256"/>
              <a:gd name="connsiteY0" fmla="*/ 14229 h 48515"/>
              <a:gd name="connsiteX1" fmla="*/ 5659 w 43256"/>
              <a:gd name="connsiteY1" fmla="*/ 6766 h 48515"/>
              <a:gd name="connsiteX2" fmla="*/ 14041 w 43256"/>
              <a:gd name="connsiteY2" fmla="*/ 5061 h 48515"/>
              <a:gd name="connsiteX3" fmla="*/ 22492 w 43256"/>
              <a:gd name="connsiteY3" fmla="*/ 3291 h 48515"/>
              <a:gd name="connsiteX4" fmla="*/ 25785 w 43256"/>
              <a:gd name="connsiteY4" fmla="*/ 59 h 48515"/>
              <a:gd name="connsiteX5" fmla="*/ 29869 w 43256"/>
              <a:gd name="connsiteY5" fmla="*/ 2340 h 48515"/>
              <a:gd name="connsiteX6" fmla="*/ 35499 w 43256"/>
              <a:gd name="connsiteY6" fmla="*/ 549 h 48515"/>
              <a:gd name="connsiteX7" fmla="*/ 38354 w 43256"/>
              <a:gd name="connsiteY7" fmla="*/ 5435 h 48515"/>
              <a:gd name="connsiteX8" fmla="*/ 42018 w 43256"/>
              <a:gd name="connsiteY8" fmla="*/ 10177 h 48515"/>
              <a:gd name="connsiteX9" fmla="*/ 41854 w 43256"/>
              <a:gd name="connsiteY9" fmla="*/ 15319 h 48515"/>
              <a:gd name="connsiteX10" fmla="*/ 43052 w 43256"/>
              <a:gd name="connsiteY10" fmla="*/ 23181 h 48515"/>
              <a:gd name="connsiteX11" fmla="*/ 37440 w 43256"/>
              <a:gd name="connsiteY11" fmla="*/ 30063 h 48515"/>
              <a:gd name="connsiteX12" fmla="*/ 35431 w 43256"/>
              <a:gd name="connsiteY12" fmla="*/ 35960 h 48515"/>
              <a:gd name="connsiteX13" fmla="*/ 28591 w 43256"/>
              <a:gd name="connsiteY13" fmla="*/ 36674 h 48515"/>
              <a:gd name="connsiteX14" fmla="*/ 23703 w 43256"/>
              <a:gd name="connsiteY14" fmla="*/ 42965 h 48515"/>
              <a:gd name="connsiteX15" fmla="*/ 16516 w 43256"/>
              <a:gd name="connsiteY15" fmla="*/ 39125 h 48515"/>
              <a:gd name="connsiteX16" fmla="*/ 5840 w 43256"/>
              <a:gd name="connsiteY16" fmla="*/ 35331 h 48515"/>
              <a:gd name="connsiteX17" fmla="*/ 1146 w 43256"/>
              <a:gd name="connsiteY17" fmla="*/ 31109 h 48515"/>
              <a:gd name="connsiteX18" fmla="*/ 2149 w 43256"/>
              <a:gd name="connsiteY18" fmla="*/ 25410 h 48515"/>
              <a:gd name="connsiteX19" fmla="*/ 31 w 43256"/>
              <a:gd name="connsiteY19" fmla="*/ 19563 h 48515"/>
              <a:gd name="connsiteX20" fmla="*/ 3899 w 43256"/>
              <a:gd name="connsiteY20" fmla="*/ 14366 h 48515"/>
              <a:gd name="connsiteX21" fmla="*/ 3936 w 43256"/>
              <a:gd name="connsiteY21" fmla="*/ 14229 h 48515"/>
              <a:gd name="connsiteX0" fmla="*/ 508570 w 1988013"/>
              <a:gd name="connsiteY0" fmla="*/ 1056527 h 1240837"/>
              <a:gd name="connsiteX1" fmla="*/ 797918 w 1988013"/>
              <a:gd name="connsiteY1" fmla="*/ 1087219 h 1240837"/>
              <a:gd name="connsiteX2" fmla="*/ 550056 w 1988013"/>
              <a:gd name="connsiteY2" fmla="*/ 1239407 h 1240837"/>
              <a:gd name="connsiteX3" fmla="*/ 580748 w 1988013"/>
              <a:gd name="connsiteY3" fmla="*/ 1208715 h 1240837"/>
              <a:gd name="connsiteX4" fmla="*/ 508570 w 1988013"/>
              <a:gd name="connsiteY4" fmla="*/ 1056527 h 1240837"/>
              <a:gd name="connsiteX0" fmla="*/ 664853 w 1988013"/>
              <a:gd name="connsiteY0" fmla="*/ 1201473 h 1240837"/>
              <a:gd name="connsiteX1" fmla="*/ 866360 w 1988013"/>
              <a:gd name="connsiteY1" fmla="*/ 1045686 h 1240837"/>
              <a:gd name="connsiteX2" fmla="*/ 542087 w 1988013"/>
              <a:gd name="connsiteY2" fmla="*/ 1201473 h 1240837"/>
              <a:gd name="connsiteX3" fmla="*/ 603470 w 1988013"/>
              <a:gd name="connsiteY3" fmla="*/ 1140090 h 1240837"/>
              <a:gd name="connsiteX4" fmla="*/ 664853 w 1988013"/>
              <a:gd name="connsiteY4" fmla="*/ 1201473 h 1240837"/>
              <a:gd name="connsiteX0" fmla="*/ 749807 w 1988013"/>
              <a:gd name="connsiteY0" fmla="*/ 1110879 h 1240837"/>
              <a:gd name="connsiteX1" fmla="*/ 657732 w 1988013"/>
              <a:gd name="connsiteY1" fmla="*/ 1134374 h 1240837"/>
              <a:gd name="connsiteX2" fmla="*/ 439927 w 1988013"/>
              <a:gd name="connsiteY2" fmla="*/ 1053729 h 1240837"/>
              <a:gd name="connsiteX3" fmla="*/ 657732 w 1988013"/>
              <a:gd name="connsiteY3" fmla="*/ 1018804 h 1240837"/>
              <a:gd name="connsiteX4" fmla="*/ 749807 w 1988013"/>
              <a:gd name="connsiteY4" fmla="*/ 1110879 h 1240837"/>
              <a:gd name="connsiteX0" fmla="*/ 4729 w 43256"/>
              <a:gd name="connsiteY0" fmla="*/ 26036 h 48515"/>
              <a:gd name="connsiteX1" fmla="*/ 2196 w 43256"/>
              <a:gd name="connsiteY1" fmla="*/ 25239 h 48515"/>
              <a:gd name="connsiteX2" fmla="*/ 6964 w 43256"/>
              <a:gd name="connsiteY2" fmla="*/ 34758 h 48515"/>
              <a:gd name="connsiteX3" fmla="*/ 5856 w 43256"/>
              <a:gd name="connsiteY3" fmla="*/ 35139 h 48515"/>
              <a:gd name="connsiteX4" fmla="*/ 16514 w 43256"/>
              <a:gd name="connsiteY4" fmla="*/ 38949 h 48515"/>
              <a:gd name="connsiteX5" fmla="*/ 15846 w 43256"/>
              <a:gd name="connsiteY5" fmla="*/ 37209 h 48515"/>
              <a:gd name="connsiteX6" fmla="*/ 28863 w 43256"/>
              <a:gd name="connsiteY6" fmla="*/ 34610 h 48515"/>
              <a:gd name="connsiteX7" fmla="*/ 28596 w 43256"/>
              <a:gd name="connsiteY7" fmla="*/ 36519 h 48515"/>
              <a:gd name="connsiteX8" fmla="*/ 34165 w 43256"/>
              <a:gd name="connsiteY8" fmla="*/ 22813 h 48515"/>
              <a:gd name="connsiteX9" fmla="*/ 37416 w 43256"/>
              <a:gd name="connsiteY9" fmla="*/ 29949 h 48515"/>
              <a:gd name="connsiteX10" fmla="*/ 41834 w 43256"/>
              <a:gd name="connsiteY10" fmla="*/ 15213 h 48515"/>
              <a:gd name="connsiteX11" fmla="*/ 40386 w 43256"/>
              <a:gd name="connsiteY11" fmla="*/ 17889 h 48515"/>
              <a:gd name="connsiteX12" fmla="*/ 38360 w 43256"/>
              <a:gd name="connsiteY12" fmla="*/ 5285 h 48515"/>
              <a:gd name="connsiteX13" fmla="*/ 38436 w 43256"/>
              <a:gd name="connsiteY13" fmla="*/ 6549 h 48515"/>
              <a:gd name="connsiteX14" fmla="*/ 29114 w 43256"/>
              <a:gd name="connsiteY14" fmla="*/ 3811 h 48515"/>
              <a:gd name="connsiteX15" fmla="*/ 29856 w 43256"/>
              <a:gd name="connsiteY15" fmla="*/ 2199 h 48515"/>
              <a:gd name="connsiteX16" fmla="*/ 22177 w 43256"/>
              <a:gd name="connsiteY16" fmla="*/ 4579 h 48515"/>
              <a:gd name="connsiteX17" fmla="*/ 22536 w 43256"/>
              <a:gd name="connsiteY17" fmla="*/ 3189 h 48515"/>
              <a:gd name="connsiteX18" fmla="*/ 14036 w 43256"/>
              <a:gd name="connsiteY18" fmla="*/ 5051 h 48515"/>
              <a:gd name="connsiteX19" fmla="*/ 15336 w 43256"/>
              <a:gd name="connsiteY19" fmla="*/ 6399 h 48515"/>
              <a:gd name="connsiteX20" fmla="*/ 4163 w 43256"/>
              <a:gd name="connsiteY20" fmla="*/ 15648 h 48515"/>
              <a:gd name="connsiteX21" fmla="*/ 3936 w 43256"/>
              <a:gd name="connsiteY21" fmla="*/ 14229 h 48515"/>
              <a:gd name="connsiteX0" fmla="*/ 3936 w 43256"/>
              <a:gd name="connsiteY0" fmla="*/ 14229 h 48515"/>
              <a:gd name="connsiteX1" fmla="*/ 5659 w 43256"/>
              <a:gd name="connsiteY1" fmla="*/ 6766 h 48515"/>
              <a:gd name="connsiteX2" fmla="*/ 14041 w 43256"/>
              <a:gd name="connsiteY2" fmla="*/ 5061 h 48515"/>
              <a:gd name="connsiteX3" fmla="*/ 22492 w 43256"/>
              <a:gd name="connsiteY3" fmla="*/ 3291 h 48515"/>
              <a:gd name="connsiteX4" fmla="*/ 25785 w 43256"/>
              <a:gd name="connsiteY4" fmla="*/ 59 h 48515"/>
              <a:gd name="connsiteX5" fmla="*/ 29869 w 43256"/>
              <a:gd name="connsiteY5" fmla="*/ 2340 h 48515"/>
              <a:gd name="connsiteX6" fmla="*/ 35499 w 43256"/>
              <a:gd name="connsiteY6" fmla="*/ 549 h 48515"/>
              <a:gd name="connsiteX7" fmla="*/ 38354 w 43256"/>
              <a:gd name="connsiteY7" fmla="*/ 5435 h 48515"/>
              <a:gd name="connsiteX8" fmla="*/ 42018 w 43256"/>
              <a:gd name="connsiteY8" fmla="*/ 10177 h 48515"/>
              <a:gd name="connsiteX9" fmla="*/ 41854 w 43256"/>
              <a:gd name="connsiteY9" fmla="*/ 15319 h 48515"/>
              <a:gd name="connsiteX10" fmla="*/ 43052 w 43256"/>
              <a:gd name="connsiteY10" fmla="*/ 23181 h 48515"/>
              <a:gd name="connsiteX11" fmla="*/ 37440 w 43256"/>
              <a:gd name="connsiteY11" fmla="*/ 30063 h 48515"/>
              <a:gd name="connsiteX12" fmla="*/ 35431 w 43256"/>
              <a:gd name="connsiteY12" fmla="*/ 35960 h 48515"/>
              <a:gd name="connsiteX13" fmla="*/ 28591 w 43256"/>
              <a:gd name="connsiteY13" fmla="*/ 36674 h 48515"/>
              <a:gd name="connsiteX14" fmla="*/ 23703 w 43256"/>
              <a:gd name="connsiteY14" fmla="*/ 42965 h 48515"/>
              <a:gd name="connsiteX15" fmla="*/ 16516 w 43256"/>
              <a:gd name="connsiteY15" fmla="*/ 39125 h 48515"/>
              <a:gd name="connsiteX16" fmla="*/ 5840 w 43256"/>
              <a:gd name="connsiteY16" fmla="*/ 35331 h 48515"/>
              <a:gd name="connsiteX17" fmla="*/ 1146 w 43256"/>
              <a:gd name="connsiteY17" fmla="*/ 31109 h 48515"/>
              <a:gd name="connsiteX18" fmla="*/ 2149 w 43256"/>
              <a:gd name="connsiteY18" fmla="*/ 25410 h 48515"/>
              <a:gd name="connsiteX19" fmla="*/ 31 w 43256"/>
              <a:gd name="connsiteY19" fmla="*/ 19563 h 48515"/>
              <a:gd name="connsiteX20" fmla="*/ 3899 w 43256"/>
              <a:gd name="connsiteY20" fmla="*/ 14366 h 48515"/>
              <a:gd name="connsiteX21" fmla="*/ 3936 w 43256"/>
              <a:gd name="connsiteY21" fmla="*/ 14229 h 48515"/>
              <a:gd name="connsiteX0" fmla="*/ 508570 w 1988013"/>
              <a:gd name="connsiteY0" fmla="*/ 1056527 h 1240837"/>
              <a:gd name="connsiteX1" fmla="*/ 797918 w 1988013"/>
              <a:gd name="connsiteY1" fmla="*/ 1087219 h 1240837"/>
              <a:gd name="connsiteX2" fmla="*/ 550056 w 1988013"/>
              <a:gd name="connsiteY2" fmla="*/ 1239407 h 1240837"/>
              <a:gd name="connsiteX3" fmla="*/ 580748 w 1988013"/>
              <a:gd name="connsiteY3" fmla="*/ 1208715 h 1240837"/>
              <a:gd name="connsiteX4" fmla="*/ 508570 w 1988013"/>
              <a:gd name="connsiteY4" fmla="*/ 1056527 h 1240837"/>
              <a:gd name="connsiteX0" fmla="*/ 493403 w 1988013"/>
              <a:gd name="connsiteY0" fmla="*/ 1098603 h 1240837"/>
              <a:gd name="connsiteX1" fmla="*/ 866360 w 1988013"/>
              <a:gd name="connsiteY1" fmla="*/ 1045686 h 1240837"/>
              <a:gd name="connsiteX2" fmla="*/ 542087 w 1988013"/>
              <a:gd name="connsiteY2" fmla="*/ 1201473 h 1240837"/>
              <a:gd name="connsiteX3" fmla="*/ 603470 w 1988013"/>
              <a:gd name="connsiteY3" fmla="*/ 1140090 h 1240837"/>
              <a:gd name="connsiteX4" fmla="*/ 493403 w 1988013"/>
              <a:gd name="connsiteY4" fmla="*/ 1098603 h 1240837"/>
              <a:gd name="connsiteX0" fmla="*/ 749807 w 1988013"/>
              <a:gd name="connsiteY0" fmla="*/ 1110879 h 1240837"/>
              <a:gd name="connsiteX1" fmla="*/ 657732 w 1988013"/>
              <a:gd name="connsiteY1" fmla="*/ 1134374 h 1240837"/>
              <a:gd name="connsiteX2" fmla="*/ 439927 w 1988013"/>
              <a:gd name="connsiteY2" fmla="*/ 1053729 h 1240837"/>
              <a:gd name="connsiteX3" fmla="*/ 657732 w 1988013"/>
              <a:gd name="connsiteY3" fmla="*/ 1018804 h 1240837"/>
              <a:gd name="connsiteX4" fmla="*/ 749807 w 1988013"/>
              <a:gd name="connsiteY4" fmla="*/ 1110879 h 1240837"/>
              <a:gd name="connsiteX0" fmla="*/ 4729 w 43256"/>
              <a:gd name="connsiteY0" fmla="*/ 26036 h 48515"/>
              <a:gd name="connsiteX1" fmla="*/ 2196 w 43256"/>
              <a:gd name="connsiteY1" fmla="*/ 25239 h 48515"/>
              <a:gd name="connsiteX2" fmla="*/ 6964 w 43256"/>
              <a:gd name="connsiteY2" fmla="*/ 34758 h 48515"/>
              <a:gd name="connsiteX3" fmla="*/ 5856 w 43256"/>
              <a:gd name="connsiteY3" fmla="*/ 35139 h 48515"/>
              <a:gd name="connsiteX4" fmla="*/ 16514 w 43256"/>
              <a:gd name="connsiteY4" fmla="*/ 38949 h 48515"/>
              <a:gd name="connsiteX5" fmla="*/ 15846 w 43256"/>
              <a:gd name="connsiteY5" fmla="*/ 37209 h 48515"/>
              <a:gd name="connsiteX6" fmla="*/ 28863 w 43256"/>
              <a:gd name="connsiteY6" fmla="*/ 34610 h 48515"/>
              <a:gd name="connsiteX7" fmla="*/ 28596 w 43256"/>
              <a:gd name="connsiteY7" fmla="*/ 36519 h 48515"/>
              <a:gd name="connsiteX8" fmla="*/ 34165 w 43256"/>
              <a:gd name="connsiteY8" fmla="*/ 22813 h 48515"/>
              <a:gd name="connsiteX9" fmla="*/ 37416 w 43256"/>
              <a:gd name="connsiteY9" fmla="*/ 29949 h 48515"/>
              <a:gd name="connsiteX10" fmla="*/ 41834 w 43256"/>
              <a:gd name="connsiteY10" fmla="*/ 15213 h 48515"/>
              <a:gd name="connsiteX11" fmla="*/ 40386 w 43256"/>
              <a:gd name="connsiteY11" fmla="*/ 17889 h 48515"/>
              <a:gd name="connsiteX12" fmla="*/ 38360 w 43256"/>
              <a:gd name="connsiteY12" fmla="*/ 5285 h 48515"/>
              <a:gd name="connsiteX13" fmla="*/ 38436 w 43256"/>
              <a:gd name="connsiteY13" fmla="*/ 6549 h 48515"/>
              <a:gd name="connsiteX14" fmla="*/ 29114 w 43256"/>
              <a:gd name="connsiteY14" fmla="*/ 3811 h 48515"/>
              <a:gd name="connsiteX15" fmla="*/ 29856 w 43256"/>
              <a:gd name="connsiteY15" fmla="*/ 2199 h 48515"/>
              <a:gd name="connsiteX16" fmla="*/ 22177 w 43256"/>
              <a:gd name="connsiteY16" fmla="*/ 4579 h 48515"/>
              <a:gd name="connsiteX17" fmla="*/ 22536 w 43256"/>
              <a:gd name="connsiteY17" fmla="*/ 3189 h 48515"/>
              <a:gd name="connsiteX18" fmla="*/ 14036 w 43256"/>
              <a:gd name="connsiteY18" fmla="*/ 5051 h 48515"/>
              <a:gd name="connsiteX19" fmla="*/ 15336 w 43256"/>
              <a:gd name="connsiteY19" fmla="*/ 6399 h 48515"/>
              <a:gd name="connsiteX20" fmla="*/ 4163 w 43256"/>
              <a:gd name="connsiteY20" fmla="*/ 15648 h 48515"/>
              <a:gd name="connsiteX21" fmla="*/ 3936 w 43256"/>
              <a:gd name="connsiteY21" fmla="*/ 14229 h 48515"/>
              <a:gd name="connsiteX0" fmla="*/ 3936 w 43256"/>
              <a:gd name="connsiteY0" fmla="*/ 14229 h 48515"/>
              <a:gd name="connsiteX1" fmla="*/ 5659 w 43256"/>
              <a:gd name="connsiteY1" fmla="*/ 6766 h 48515"/>
              <a:gd name="connsiteX2" fmla="*/ 14041 w 43256"/>
              <a:gd name="connsiteY2" fmla="*/ 5061 h 48515"/>
              <a:gd name="connsiteX3" fmla="*/ 22492 w 43256"/>
              <a:gd name="connsiteY3" fmla="*/ 3291 h 48515"/>
              <a:gd name="connsiteX4" fmla="*/ 25785 w 43256"/>
              <a:gd name="connsiteY4" fmla="*/ 59 h 48515"/>
              <a:gd name="connsiteX5" fmla="*/ 29869 w 43256"/>
              <a:gd name="connsiteY5" fmla="*/ 2340 h 48515"/>
              <a:gd name="connsiteX6" fmla="*/ 35499 w 43256"/>
              <a:gd name="connsiteY6" fmla="*/ 549 h 48515"/>
              <a:gd name="connsiteX7" fmla="*/ 38354 w 43256"/>
              <a:gd name="connsiteY7" fmla="*/ 5435 h 48515"/>
              <a:gd name="connsiteX8" fmla="*/ 42018 w 43256"/>
              <a:gd name="connsiteY8" fmla="*/ 10177 h 48515"/>
              <a:gd name="connsiteX9" fmla="*/ 41854 w 43256"/>
              <a:gd name="connsiteY9" fmla="*/ 15319 h 48515"/>
              <a:gd name="connsiteX10" fmla="*/ 43052 w 43256"/>
              <a:gd name="connsiteY10" fmla="*/ 23181 h 48515"/>
              <a:gd name="connsiteX11" fmla="*/ 37440 w 43256"/>
              <a:gd name="connsiteY11" fmla="*/ 30063 h 48515"/>
              <a:gd name="connsiteX12" fmla="*/ 35431 w 43256"/>
              <a:gd name="connsiteY12" fmla="*/ 35960 h 48515"/>
              <a:gd name="connsiteX13" fmla="*/ 28591 w 43256"/>
              <a:gd name="connsiteY13" fmla="*/ 36674 h 48515"/>
              <a:gd name="connsiteX14" fmla="*/ 23703 w 43256"/>
              <a:gd name="connsiteY14" fmla="*/ 42965 h 48515"/>
              <a:gd name="connsiteX15" fmla="*/ 16516 w 43256"/>
              <a:gd name="connsiteY15" fmla="*/ 39125 h 48515"/>
              <a:gd name="connsiteX16" fmla="*/ 5840 w 43256"/>
              <a:gd name="connsiteY16" fmla="*/ 35331 h 48515"/>
              <a:gd name="connsiteX17" fmla="*/ 1146 w 43256"/>
              <a:gd name="connsiteY17" fmla="*/ 31109 h 48515"/>
              <a:gd name="connsiteX18" fmla="*/ 2149 w 43256"/>
              <a:gd name="connsiteY18" fmla="*/ 25410 h 48515"/>
              <a:gd name="connsiteX19" fmla="*/ 31 w 43256"/>
              <a:gd name="connsiteY19" fmla="*/ 19563 h 48515"/>
              <a:gd name="connsiteX20" fmla="*/ 3899 w 43256"/>
              <a:gd name="connsiteY20" fmla="*/ 14366 h 48515"/>
              <a:gd name="connsiteX21" fmla="*/ 3936 w 43256"/>
              <a:gd name="connsiteY21" fmla="*/ 14229 h 48515"/>
              <a:gd name="connsiteX0" fmla="*/ 508570 w 1988013"/>
              <a:gd name="connsiteY0" fmla="*/ 1056527 h 1240837"/>
              <a:gd name="connsiteX1" fmla="*/ 797918 w 1988013"/>
              <a:gd name="connsiteY1" fmla="*/ 1087219 h 1240837"/>
              <a:gd name="connsiteX2" fmla="*/ 550056 w 1988013"/>
              <a:gd name="connsiteY2" fmla="*/ 1239407 h 1240837"/>
              <a:gd name="connsiteX3" fmla="*/ 580748 w 1988013"/>
              <a:gd name="connsiteY3" fmla="*/ 1208715 h 1240837"/>
              <a:gd name="connsiteX4" fmla="*/ 508570 w 1988013"/>
              <a:gd name="connsiteY4" fmla="*/ 1056527 h 1240837"/>
              <a:gd name="connsiteX0" fmla="*/ 493403 w 1988013"/>
              <a:gd name="connsiteY0" fmla="*/ 1098603 h 1240837"/>
              <a:gd name="connsiteX1" fmla="*/ 866360 w 1988013"/>
              <a:gd name="connsiteY1" fmla="*/ 1045686 h 1240837"/>
              <a:gd name="connsiteX2" fmla="*/ 542087 w 1988013"/>
              <a:gd name="connsiteY2" fmla="*/ 1201473 h 1240837"/>
              <a:gd name="connsiteX3" fmla="*/ 752060 w 1988013"/>
              <a:gd name="connsiteY3" fmla="*/ 1082940 h 1240837"/>
              <a:gd name="connsiteX4" fmla="*/ 493403 w 1988013"/>
              <a:gd name="connsiteY4" fmla="*/ 1098603 h 1240837"/>
              <a:gd name="connsiteX0" fmla="*/ 749807 w 1988013"/>
              <a:gd name="connsiteY0" fmla="*/ 1110879 h 1240837"/>
              <a:gd name="connsiteX1" fmla="*/ 657732 w 1988013"/>
              <a:gd name="connsiteY1" fmla="*/ 1134374 h 1240837"/>
              <a:gd name="connsiteX2" fmla="*/ 439927 w 1988013"/>
              <a:gd name="connsiteY2" fmla="*/ 1053729 h 1240837"/>
              <a:gd name="connsiteX3" fmla="*/ 657732 w 1988013"/>
              <a:gd name="connsiteY3" fmla="*/ 1018804 h 1240837"/>
              <a:gd name="connsiteX4" fmla="*/ 749807 w 1988013"/>
              <a:gd name="connsiteY4" fmla="*/ 1110879 h 1240837"/>
              <a:gd name="connsiteX0" fmla="*/ 4729 w 43256"/>
              <a:gd name="connsiteY0" fmla="*/ 26036 h 48515"/>
              <a:gd name="connsiteX1" fmla="*/ 2196 w 43256"/>
              <a:gd name="connsiteY1" fmla="*/ 25239 h 48515"/>
              <a:gd name="connsiteX2" fmla="*/ 6964 w 43256"/>
              <a:gd name="connsiteY2" fmla="*/ 34758 h 48515"/>
              <a:gd name="connsiteX3" fmla="*/ 5856 w 43256"/>
              <a:gd name="connsiteY3" fmla="*/ 35139 h 48515"/>
              <a:gd name="connsiteX4" fmla="*/ 16514 w 43256"/>
              <a:gd name="connsiteY4" fmla="*/ 38949 h 48515"/>
              <a:gd name="connsiteX5" fmla="*/ 15846 w 43256"/>
              <a:gd name="connsiteY5" fmla="*/ 37209 h 48515"/>
              <a:gd name="connsiteX6" fmla="*/ 28863 w 43256"/>
              <a:gd name="connsiteY6" fmla="*/ 34610 h 48515"/>
              <a:gd name="connsiteX7" fmla="*/ 28596 w 43256"/>
              <a:gd name="connsiteY7" fmla="*/ 36519 h 48515"/>
              <a:gd name="connsiteX8" fmla="*/ 34165 w 43256"/>
              <a:gd name="connsiteY8" fmla="*/ 22813 h 48515"/>
              <a:gd name="connsiteX9" fmla="*/ 37416 w 43256"/>
              <a:gd name="connsiteY9" fmla="*/ 29949 h 48515"/>
              <a:gd name="connsiteX10" fmla="*/ 41834 w 43256"/>
              <a:gd name="connsiteY10" fmla="*/ 15213 h 48515"/>
              <a:gd name="connsiteX11" fmla="*/ 40386 w 43256"/>
              <a:gd name="connsiteY11" fmla="*/ 17889 h 48515"/>
              <a:gd name="connsiteX12" fmla="*/ 38360 w 43256"/>
              <a:gd name="connsiteY12" fmla="*/ 5285 h 48515"/>
              <a:gd name="connsiteX13" fmla="*/ 38436 w 43256"/>
              <a:gd name="connsiteY13" fmla="*/ 6549 h 48515"/>
              <a:gd name="connsiteX14" fmla="*/ 29114 w 43256"/>
              <a:gd name="connsiteY14" fmla="*/ 3811 h 48515"/>
              <a:gd name="connsiteX15" fmla="*/ 29856 w 43256"/>
              <a:gd name="connsiteY15" fmla="*/ 2199 h 48515"/>
              <a:gd name="connsiteX16" fmla="*/ 22177 w 43256"/>
              <a:gd name="connsiteY16" fmla="*/ 4579 h 48515"/>
              <a:gd name="connsiteX17" fmla="*/ 22536 w 43256"/>
              <a:gd name="connsiteY17" fmla="*/ 3189 h 48515"/>
              <a:gd name="connsiteX18" fmla="*/ 14036 w 43256"/>
              <a:gd name="connsiteY18" fmla="*/ 5051 h 48515"/>
              <a:gd name="connsiteX19" fmla="*/ 15336 w 43256"/>
              <a:gd name="connsiteY19" fmla="*/ 6399 h 48515"/>
              <a:gd name="connsiteX20" fmla="*/ 4163 w 43256"/>
              <a:gd name="connsiteY20" fmla="*/ 15648 h 48515"/>
              <a:gd name="connsiteX21" fmla="*/ 3936 w 43256"/>
              <a:gd name="connsiteY21" fmla="*/ 14229 h 48515"/>
              <a:gd name="connsiteX0" fmla="*/ 3936 w 43256"/>
              <a:gd name="connsiteY0" fmla="*/ 14229 h 47293"/>
              <a:gd name="connsiteX1" fmla="*/ 5659 w 43256"/>
              <a:gd name="connsiteY1" fmla="*/ 6766 h 47293"/>
              <a:gd name="connsiteX2" fmla="*/ 14041 w 43256"/>
              <a:gd name="connsiteY2" fmla="*/ 5061 h 47293"/>
              <a:gd name="connsiteX3" fmla="*/ 22492 w 43256"/>
              <a:gd name="connsiteY3" fmla="*/ 3291 h 47293"/>
              <a:gd name="connsiteX4" fmla="*/ 25785 w 43256"/>
              <a:gd name="connsiteY4" fmla="*/ 59 h 47293"/>
              <a:gd name="connsiteX5" fmla="*/ 29869 w 43256"/>
              <a:gd name="connsiteY5" fmla="*/ 2340 h 47293"/>
              <a:gd name="connsiteX6" fmla="*/ 35499 w 43256"/>
              <a:gd name="connsiteY6" fmla="*/ 549 h 47293"/>
              <a:gd name="connsiteX7" fmla="*/ 38354 w 43256"/>
              <a:gd name="connsiteY7" fmla="*/ 5435 h 47293"/>
              <a:gd name="connsiteX8" fmla="*/ 42018 w 43256"/>
              <a:gd name="connsiteY8" fmla="*/ 10177 h 47293"/>
              <a:gd name="connsiteX9" fmla="*/ 41854 w 43256"/>
              <a:gd name="connsiteY9" fmla="*/ 15319 h 47293"/>
              <a:gd name="connsiteX10" fmla="*/ 43052 w 43256"/>
              <a:gd name="connsiteY10" fmla="*/ 23181 h 47293"/>
              <a:gd name="connsiteX11" fmla="*/ 37440 w 43256"/>
              <a:gd name="connsiteY11" fmla="*/ 30063 h 47293"/>
              <a:gd name="connsiteX12" fmla="*/ 35431 w 43256"/>
              <a:gd name="connsiteY12" fmla="*/ 35960 h 47293"/>
              <a:gd name="connsiteX13" fmla="*/ 28591 w 43256"/>
              <a:gd name="connsiteY13" fmla="*/ 36674 h 47293"/>
              <a:gd name="connsiteX14" fmla="*/ 23703 w 43256"/>
              <a:gd name="connsiteY14" fmla="*/ 42965 h 47293"/>
              <a:gd name="connsiteX15" fmla="*/ 16516 w 43256"/>
              <a:gd name="connsiteY15" fmla="*/ 39125 h 47293"/>
              <a:gd name="connsiteX16" fmla="*/ 5840 w 43256"/>
              <a:gd name="connsiteY16" fmla="*/ 35331 h 47293"/>
              <a:gd name="connsiteX17" fmla="*/ 1146 w 43256"/>
              <a:gd name="connsiteY17" fmla="*/ 31109 h 47293"/>
              <a:gd name="connsiteX18" fmla="*/ 2149 w 43256"/>
              <a:gd name="connsiteY18" fmla="*/ 25410 h 47293"/>
              <a:gd name="connsiteX19" fmla="*/ 31 w 43256"/>
              <a:gd name="connsiteY19" fmla="*/ 19563 h 47293"/>
              <a:gd name="connsiteX20" fmla="*/ 3899 w 43256"/>
              <a:gd name="connsiteY20" fmla="*/ 14366 h 47293"/>
              <a:gd name="connsiteX21" fmla="*/ 3936 w 43256"/>
              <a:gd name="connsiteY21" fmla="*/ 14229 h 47293"/>
              <a:gd name="connsiteX0" fmla="*/ 508570 w 1988013"/>
              <a:gd name="connsiteY0" fmla="*/ 1056527 h 1209578"/>
              <a:gd name="connsiteX1" fmla="*/ 797918 w 1988013"/>
              <a:gd name="connsiteY1" fmla="*/ 1087219 h 1209578"/>
              <a:gd name="connsiteX2" fmla="*/ 378606 w 1988013"/>
              <a:gd name="connsiteY2" fmla="*/ 976517 h 1209578"/>
              <a:gd name="connsiteX3" fmla="*/ 580748 w 1988013"/>
              <a:gd name="connsiteY3" fmla="*/ 1208715 h 1209578"/>
              <a:gd name="connsiteX4" fmla="*/ 508570 w 1988013"/>
              <a:gd name="connsiteY4" fmla="*/ 1056527 h 1209578"/>
              <a:gd name="connsiteX0" fmla="*/ 493403 w 1988013"/>
              <a:gd name="connsiteY0" fmla="*/ 1098603 h 1209578"/>
              <a:gd name="connsiteX1" fmla="*/ 866360 w 1988013"/>
              <a:gd name="connsiteY1" fmla="*/ 1045686 h 1209578"/>
              <a:gd name="connsiteX2" fmla="*/ 542087 w 1988013"/>
              <a:gd name="connsiteY2" fmla="*/ 1201473 h 1209578"/>
              <a:gd name="connsiteX3" fmla="*/ 752060 w 1988013"/>
              <a:gd name="connsiteY3" fmla="*/ 1082940 h 1209578"/>
              <a:gd name="connsiteX4" fmla="*/ 493403 w 1988013"/>
              <a:gd name="connsiteY4" fmla="*/ 1098603 h 1209578"/>
              <a:gd name="connsiteX0" fmla="*/ 749807 w 1988013"/>
              <a:gd name="connsiteY0" fmla="*/ 1110879 h 1209578"/>
              <a:gd name="connsiteX1" fmla="*/ 657732 w 1988013"/>
              <a:gd name="connsiteY1" fmla="*/ 1134374 h 1209578"/>
              <a:gd name="connsiteX2" fmla="*/ 439927 w 1988013"/>
              <a:gd name="connsiteY2" fmla="*/ 1053729 h 1209578"/>
              <a:gd name="connsiteX3" fmla="*/ 657732 w 1988013"/>
              <a:gd name="connsiteY3" fmla="*/ 1018804 h 1209578"/>
              <a:gd name="connsiteX4" fmla="*/ 749807 w 1988013"/>
              <a:gd name="connsiteY4" fmla="*/ 1110879 h 1209578"/>
              <a:gd name="connsiteX0" fmla="*/ 4729 w 43256"/>
              <a:gd name="connsiteY0" fmla="*/ 26036 h 47293"/>
              <a:gd name="connsiteX1" fmla="*/ 2196 w 43256"/>
              <a:gd name="connsiteY1" fmla="*/ 25239 h 47293"/>
              <a:gd name="connsiteX2" fmla="*/ 6964 w 43256"/>
              <a:gd name="connsiteY2" fmla="*/ 34758 h 47293"/>
              <a:gd name="connsiteX3" fmla="*/ 5856 w 43256"/>
              <a:gd name="connsiteY3" fmla="*/ 35139 h 47293"/>
              <a:gd name="connsiteX4" fmla="*/ 16514 w 43256"/>
              <a:gd name="connsiteY4" fmla="*/ 38949 h 47293"/>
              <a:gd name="connsiteX5" fmla="*/ 15846 w 43256"/>
              <a:gd name="connsiteY5" fmla="*/ 37209 h 47293"/>
              <a:gd name="connsiteX6" fmla="*/ 28863 w 43256"/>
              <a:gd name="connsiteY6" fmla="*/ 34610 h 47293"/>
              <a:gd name="connsiteX7" fmla="*/ 28596 w 43256"/>
              <a:gd name="connsiteY7" fmla="*/ 36519 h 47293"/>
              <a:gd name="connsiteX8" fmla="*/ 34165 w 43256"/>
              <a:gd name="connsiteY8" fmla="*/ 22813 h 47293"/>
              <a:gd name="connsiteX9" fmla="*/ 37416 w 43256"/>
              <a:gd name="connsiteY9" fmla="*/ 29949 h 47293"/>
              <a:gd name="connsiteX10" fmla="*/ 41834 w 43256"/>
              <a:gd name="connsiteY10" fmla="*/ 15213 h 47293"/>
              <a:gd name="connsiteX11" fmla="*/ 40386 w 43256"/>
              <a:gd name="connsiteY11" fmla="*/ 17889 h 47293"/>
              <a:gd name="connsiteX12" fmla="*/ 38360 w 43256"/>
              <a:gd name="connsiteY12" fmla="*/ 5285 h 47293"/>
              <a:gd name="connsiteX13" fmla="*/ 38436 w 43256"/>
              <a:gd name="connsiteY13" fmla="*/ 6549 h 47293"/>
              <a:gd name="connsiteX14" fmla="*/ 29114 w 43256"/>
              <a:gd name="connsiteY14" fmla="*/ 3811 h 47293"/>
              <a:gd name="connsiteX15" fmla="*/ 29856 w 43256"/>
              <a:gd name="connsiteY15" fmla="*/ 2199 h 47293"/>
              <a:gd name="connsiteX16" fmla="*/ 22177 w 43256"/>
              <a:gd name="connsiteY16" fmla="*/ 4579 h 47293"/>
              <a:gd name="connsiteX17" fmla="*/ 22536 w 43256"/>
              <a:gd name="connsiteY17" fmla="*/ 3189 h 47293"/>
              <a:gd name="connsiteX18" fmla="*/ 14036 w 43256"/>
              <a:gd name="connsiteY18" fmla="*/ 5051 h 47293"/>
              <a:gd name="connsiteX19" fmla="*/ 15336 w 43256"/>
              <a:gd name="connsiteY19" fmla="*/ 6399 h 47293"/>
              <a:gd name="connsiteX20" fmla="*/ 4163 w 43256"/>
              <a:gd name="connsiteY20" fmla="*/ 15648 h 47293"/>
              <a:gd name="connsiteX21" fmla="*/ 3936 w 43256"/>
              <a:gd name="connsiteY21" fmla="*/ 14229 h 47293"/>
              <a:gd name="connsiteX0" fmla="*/ 3936 w 43256"/>
              <a:gd name="connsiteY0" fmla="*/ 14229 h 47293"/>
              <a:gd name="connsiteX1" fmla="*/ 5659 w 43256"/>
              <a:gd name="connsiteY1" fmla="*/ 6766 h 47293"/>
              <a:gd name="connsiteX2" fmla="*/ 14041 w 43256"/>
              <a:gd name="connsiteY2" fmla="*/ 5061 h 47293"/>
              <a:gd name="connsiteX3" fmla="*/ 22492 w 43256"/>
              <a:gd name="connsiteY3" fmla="*/ 3291 h 47293"/>
              <a:gd name="connsiteX4" fmla="*/ 25785 w 43256"/>
              <a:gd name="connsiteY4" fmla="*/ 59 h 47293"/>
              <a:gd name="connsiteX5" fmla="*/ 29869 w 43256"/>
              <a:gd name="connsiteY5" fmla="*/ 2340 h 47293"/>
              <a:gd name="connsiteX6" fmla="*/ 35499 w 43256"/>
              <a:gd name="connsiteY6" fmla="*/ 549 h 47293"/>
              <a:gd name="connsiteX7" fmla="*/ 38354 w 43256"/>
              <a:gd name="connsiteY7" fmla="*/ 5435 h 47293"/>
              <a:gd name="connsiteX8" fmla="*/ 42018 w 43256"/>
              <a:gd name="connsiteY8" fmla="*/ 10177 h 47293"/>
              <a:gd name="connsiteX9" fmla="*/ 41854 w 43256"/>
              <a:gd name="connsiteY9" fmla="*/ 15319 h 47293"/>
              <a:gd name="connsiteX10" fmla="*/ 43052 w 43256"/>
              <a:gd name="connsiteY10" fmla="*/ 23181 h 47293"/>
              <a:gd name="connsiteX11" fmla="*/ 37440 w 43256"/>
              <a:gd name="connsiteY11" fmla="*/ 30063 h 47293"/>
              <a:gd name="connsiteX12" fmla="*/ 35431 w 43256"/>
              <a:gd name="connsiteY12" fmla="*/ 35960 h 47293"/>
              <a:gd name="connsiteX13" fmla="*/ 28591 w 43256"/>
              <a:gd name="connsiteY13" fmla="*/ 36674 h 47293"/>
              <a:gd name="connsiteX14" fmla="*/ 23703 w 43256"/>
              <a:gd name="connsiteY14" fmla="*/ 42965 h 47293"/>
              <a:gd name="connsiteX15" fmla="*/ 16516 w 43256"/>
              <a:gd name="connsiteY15" fmla="*/ 39125 h 47293"/>
              <a:gd name="connsiteX16" fmla="*/ 5840 w 43256"/>
              <a:gd name="connsiteY16" fmla="*/ 35331 h 47293"/>
              <a:gd name="connsiteX17" fmla="*/ 1146 w 43256"/>
              <a:gd name="connsiteY17" fmla="*/ 31109 h 47293"/>
              <a:gd name="connsiteX18" fmla="*/ 2149 w 43256"/>
              <a:gd name="connsiteY18" fmla="*/ 25410 h 47293"/>
              <a:gd name="connsiteX19" fmla="*/ 31 w 43256"/>
              <a:gd name="connsiteY19" fmla="*/ 19563 h 47293"/>
              <a:gd name="connsiteX20" fmla="*/ 3899 w 43256"/>
              <a:gd name="connsiteY20" fmla="*/ 14366 h 47293"/>
              <a:gd name="connsiteX21" fmla="*/ 3936 w 43256"/>
              <a:gd name="connsiteY21" fmla="*/ 14229 h 47293"/>
              <a:gd name="connsiteX0" fmla="*/ 508570 w 1988013"/>
              <a:gd name="connsiteY0" fmla="*/ 1056527 h 1209578"/>
              <a:gd name="connsiteX1" fmla="*/ 797918 w 1988013"/>
              <a:gd name="connsiteY1" fmla="*/ 1087219 h 1209578"/>
              <a:gd name="connsiteX2" fmla="*/ 378606 w 1988013"/>
              <a:gd name="connsiteY2" fmla="*/ 976517 h 1209578"/>
              <a:gd name="connsiteX3" fmla="*/ 580748 w 1988013"/>
              <a:gd name="connsiteY3" fmla="*/ 1208715 h 1209578"/>
              <a:gd name="connsiteX4" fmla="*/ 508570 w 1988013"/>
              <a:gd name="connsiteY4" fmla="*/ 1056527 h 1209578"/>
              <a:gd name="connsiteX0" fmla="*/ 493403 w 1988013"/>
              <a:gd name="connsiteY0" fmla="*/ 1098603 h 1209578"/>
              <a:gd name="connsiteX1" fmla="*/ 866360 w 1988013"/>
              <a:gd name="connsiteY1" fmla="*/ 1045686 h 1209578"/>
              <a:gd name="connsiteX2" fmla="*/ 713537 w 1988013"/>
              <a:gd name="connsiteY2" fmla="*/ 1087173 h 1209578"/>
              <a:gd name="connsiteX3" fmla="*/ 752060 w 1988013"/>
              <a:gd name="connsiteY3" fmla="*/ 1082940 h 1209578"/>
              <a:gd name="connsiteX4" fmla="*/ 493403 w 1988013"/>
              <a:gd name="connsiteY4" fmla="*/ 1098603 h 1209578"/>
              <a:gd name="connsiteX0" fmla="*/ 749807 w 1988013"/>
              <a:gd name="connsiteY0" fmla="*/ 1110879 h 1209578"/>
              <a:gd name="connsiteX1" fmla="*/ 657732 w 1988013"/>
              <a:gd name="connsiteY1" fmla="*/ 1134374 h 1209578"/>
              <a:gd name="connsiteX2" fmla="*/ 439927 w 1988013"/>
              <a:gd name="connsiteY2" fmla="*/ 1053729 h 1209578"/>
              <a:gd name="connsiteX3" fmla="*/ 657732 w 1988013"/>
              <a:gd name="connsiteY3" fmla="*/ 1018804 h 1209578"/>
              <a:gd name="connsiteX4" fmla="*/ 749807 w 1988013"/>
              <a:gd name="connsiteY4" fmla="*/ 1110879 h 1209578"/>
              <a:gd name="connsiteX0" fmla="*/ 4729 w 43256"/>
              <a:gd name="connsiteY0" fmla="*/ 26036 h 47293"/>
              <a:gd name="connsiteX1" fmla="*/ 2196 w 43256"/>
              <a:gd name="connsiteY1" fmla="*/ 25239 h 47293"/>
              <a:gd name="connsiteX2" fmla="*/ 6964 w 43256"/>
              <a:gd name="connsiteY2" fmla="*/ 34758 h 47293"/>
              <a:gd name="connsiteX3" fmla="*/ 5856 w 43256"/>
              <a:gd name="connsiteY3" fmla="*/ 35139 h 47293"/>
              <a:gd name="connsiteX4" fmla="*/ 16514 w 43256"/>
              <a:gd name="connsiteY4" fmla="*/ 38949 h 47293"/>
              <a:gd name="connsiteX5" fmla="*/ 15846 w 43256"/>
              <a:gd name="connsiteY5" fmla="*/ 37209 h 47293"/>
              <a:gd name="connsiteX6" fmla="*/ 28863 w 43256"/>
              <a:gd name="connsiteY6" fmla="*/ 34610 h 47293"/>
              <a:gd name="connsiteX7" fmla="*/ 28596 w 43256"/>
              <a:gd name="connsiteY7" fmla="*/ 36519 h 47293"/>
              <a:gd name="connsiteX8" fmla="*/ 34165 w 43256"/>
              <a:gd name="connsiteY8" fmla="*/ 22813 h 47293"/>
              <a:gd name="connsiteX9" fmla="*/ 37416 w 43256"/>
              <a:gd name="connsiteY9" fmla="*/ 29949 h 47293"/>
              <a:gd name="connsiteX10" fmla="*/ 41834 w 43256"/>
              <a:gd name="connsiteY10" fmla="*/ 15213 h 47293"/>
              <a:gd name="connsiteX11" fmla="*/ 40386 w 43256"/>
              <a:gd name="connsiteY11" fmla="*/ 17889 h 47293"/>
              <a:gd name="connsiteX12" fmla="*/ 38360 w 43256"/>
              <a:gd name="connsiteY12" fmla="*/ 5285 h 47293"/>
              <a:gd name="connsiteX13" fmla="*/ 38436 w 43256"/>
              <a:gd name="connsiteY13" fmla="*/ 6549 h 47293"/>
              <a:gd name="connsiteX14" fmla="*/ 29114 w 43256"/>
              <a:gd name="connsiteY14" fmla="*/ 3811 h 47293"/>
              <a:gd name="connsiteX15" fmla="*/ 29856 w 43256"/>
              <a:gd name="connsiteY15" fmla="*/ 2199 h 47293"/>
              <a:gd name="connsiteX16" fmla="*/ 22177 w 43256"/>
              <a:gd name="connsiteY16" fmla="*/ 4579 h 47293"/>
              <a:gd name="connsiteX17" fmla="*/ 22536 w 43256"/>
              <a:gd name="connsiteY17" fmla="*/ 3189 h 47293"/>
              <a:gd name="connsiteX18" fmla="*/ 14036 w 43256"/>
              <a:gd name="connsiteY18" fmla="*/ 5051 h 47293"/>
              <a:gd name="connsiteX19" fmla="*/ 15336 w 43256"/>
              <a:gd name="connsiteY19" fmla="*/ 6399 h 47293"/>
              <a:gd name="connsiteX20" fmla="*/ 4163 w 43256"/>
              <a:gd name="connsiteY20" fmla="*/ 15648 h 47293"/>
              <a:gd name="connsiteX21" fmla="*/ 3936 w 43256"/>
              <a:gd name="connsiteY21" fmla="*/ 14229 h 47293"/>
              <a:gd name="connsiteX0" fmla="*/ 3936 w 43256"/>
              <a:gd name="connsiteY0" fmla="*/ 14229 h 44474"/>
              <a:gd name="connsiteX1" fmla="*/ 5659 w 43256"/>
              <a:gd name="connsiteY1" fmla="*/ 6766 h 44474"/>
              <a:gd name="connsiteX2" fmla="*/ 14041 w 43256"/>
              <a:gd name="connsiteY2" fmla="*/ 5061 h 44474"/>
              <a:gd name="connsiteX3" fmla="*/ 22492 w 43256"/>
              <a:gd name="connsiteY3" fmla="*/ 3291 h 44474"/>
              <a:gd name="connsiteX4" fmla="*/ 25785 w 43256"/>
              <a:gd name="connsiteY4" fmla="*/ 59 h 44474"/>
              <a:gd name="connsiteX5" fmla="*/ 29869 w 43256"/>
              <a:gd name="connsiteY5" fmla="*/ 2340 h 44474"/>
              <a:gd name="connsiteX6" fmla="*/ 35499 w 43256"/>
              <a:gd name="connsiteY6" fmla="*/ 549 h 44474"/>
              <a:gd name="connsiteX7" fmla="*/ 38354 w 43256"/>
              <a:gd name="connsiteY7" fmla="*/ 5435 h 44474"/>
              <a:gd name="connsiteX8" fmla="*/ 42018 w 43256"/>
              <a:gd name="connsiteY8" fmla="*/ 10177 h 44474"/>
              <a:gd name="connsiteX9" fmla="*/ 41854 w 43256"/>
              <a:gd name="connsiteY9" fmla="*/ 15319 h 44474"/>
              <a:gd name="connsiteX10" fmla="*/ 43052 w 43256"/>
              <a:gd name="connsiteY10" fmla="*/ 23181 h 44474"/>
              <a:gd name="connsiteX11" fmla="*/ 37440 w 43256"/>
              <a:gd name="connsiteY11" fmla="*/ 30063 h 44474"/>
              <a:gd name="connsiteX12" fmla="*/ 35431 w 43256"/>
              <a:gd name="connsiteY12" fmla="*/ 35960 h 44474"/>
              <a:gd name="connsiteX13" fmla="*/ 28591 w 43256"/>
              <a:gd name="connsiteY13" fmla="*/ 36674 h 44474"/>
              <a:gd name="connsiteX14" fmla="*/ 23703 w 43256"/>
              <a:gd name="connsiteY14" fmla="*/ 42965 h 44474"/>
              <a:gd name="connsiteX15" fmla="*/ 16516 w 43256"/>
              <a:gd name="connsiteY15" fmla="*/ 39125 h 44474"/>
              <a:gd name="connsiteX16" fmla="*/ 5840 w 43256"/>
              <a:gd name="connsiteY16" fmla="*/ 35331 h 44474"/>
              <a:gd name="connsiteX17" fmla="*/ 1146 w 43256"/>
              <a:gd name="connsiteY17" fmla="*/ 31109 h 44474"/>
              <a:gd name="connsiteX18" fmla="*/ 2149 w 43256"/>
              <a:gd name="connsiteY18" fmla="*/ 25410 h 44474"/>
              <a:gd name="connsiteX19" fmla="*/ 31 w 43256"/>
              <a:gd name="connsiteY19" fmla="*/ 19563 h 44474"/>
              <a:gd name="connsiteX20" fmla="*/ 3899 w 43256"/>
              <a:gd name="connsiteY20" fmla="*/ 14366 h 44474"/>
              <a:gd name="connsiteX21" fmla="*/ 3936 w 43256"/>
              <a:gd name="connsiteY21" fmla="*/ 14229 h 44474"/>
              <a:gd name="connsiteX0" fmla="*/ 508570 w 1988013"/>
              <a:gd name="connsiteY0" fmla="*/ 1056527 h 1137469"/>
              <a:gd name="connsiteX1" fmla="*/ 797918 w 1988013"/>
              <a:gd name="connsiteY1" fmla="*/ 1087219 h 1137469"/>
              <a:gd name="connsiteX2" fmla="*/ 378606 w 1988013"/>
              <a:gd name="connsiteY2" fmla="*/ 976517 h 1137469"/>
              <a:gd name="connsiteX3" fmla="*/ 855068 w 1988013"/>
              <a:gd name="connsiteY3" fmla="*/ 1105845 h 1137469"/>
              <a:gd name="connsiteX4" fmla="*/ 508570 w 1988013"/>
              <a:gd name="connsiteY4" fmla="*/ 1056527 h 1137469"/>
              <a:gd name="connsiteX0" fmla="*/ 493403 w 1988013"/>
              <a:gd name="connsiteY0" fmla="*/ 1098603 h 1137469"/>
              <a:gd name="connsiteX1" fmla="*/ 866360 w 1988013"/>
              <a:gd name="connsiteY1" fmla="*/ 1045686 h 1137469"/>
              <a:gd name="connsiteX2" fmla="*/ 713537 w 1988013"/>
              <a:gd name="connsiteY2" fmla="*/ 1087173 h 1137469"/>
              <a:gd name="connsiteX3" fmla="*/ 752060 w 1988013"/>
              <a:gd name="connsiteY3" fmla="*/ 1082940 h 1137469"/>
              <a:gd name="connsiteX4" fmla="*/ 493403 w 1988013"/>
              <a:gd name="connsiteY4" fmla="*/ 1098603 h 1137469"/>
              <a:gd name="connsiteX0" fmla="*/ 749807 w 1988013"/>
              <a:gd name="connsiteY0" fmla="*/ 1110879 h 1137469"/>
              <a:gd name="connsiteX1" fmla="*/ 657732 w 1988013"/>
              <a:gd name="connsiteY1" fmla="*/ 1134374 h 1137469"/>
              <a:gd name="connsiteX2" fmla="*/ 439927 w 1988013"/>
              <a:gd name="connsiteY2" fmla="*/ 1053729 h 1137469"/>
              <a:gd name="connsiteX3" fmla="*/ 657732 w 1988013"/>
              <a:gd name="connsiteY3" fmla="*/ 1018804 h 1137469"/>
              <a:gd name="connsiteX4" fmla="*/ 749807 w 1988013"/>
              <a:gd name="connsiteY4" fmla="*/ 1110879 h 1137469"/>
              <a:gd name="connsiteX0" fmla="*/ 4729 w 43256"/>
              <a:gd name="connsiteY0" fmla="*/ 26036 h 44474"/>
              <a:gd name="connsiteX1" fmla="*/ 2196 w 43256"/>
              <a:gd name="connsiteY1" fmla="*/ 25239 h 44474"/>
              <a:gd name="connsiteX2" fmla="*/ 6964 w 43256"/>
              <a:gd name="connsiteY2" fmla="*/ 34758 h 44474"/>
              <a:gd name="connsiteX3" fmla="*/ 5856 w 43256"/>
              <a:gd name="connsiteY3" fmla="*/ 35139 h 44474"/>
              <a:gd name="connsiteX4" fmla="*/ 16514 w 43256"/>
              <a:gd name="connsiteY4" fmla="*/ 38949 h 44474"/>
              <a:gd name="connsiteX5" fmla="*/ 15846 w 43256"/>
              <a:gd name="connsiteY5" fmla="*/ 37209 h 44474"/>
              <a:gd name="connsiteX6" fmla="*/ 28863 w 43256"/>
              <a:gd name="connsiteY6" fmla="*/ 34610 h 44474"/>
              <a:gd name="connsiteX7" fmla="*/ 28596 w 43256"/>
              <a:gd name="connsiteY7" fmla="*/ 36519 h 44474"/>
              <a:gd name="connsiteX8" fmla="*/ 34165 w 43256"/>
              <a:gd name="connsiteY8" fmla="*/ 22813 h 44474"/>
              <a:gd name="connsiteX9" fmla="*/ 37416 w 43256"/>
              <a:gd name="connsiteY9" fmla="*/ 29949 h 44474"/>
              <a:gd name="connsiteX10" fmla="*/ 41834 w 43256"/>
              <a:gd name="connsiteY10" fmla="*/ 15213 h 44474"/>
              <a:gd name="connsiteX11" fmla="*/ 40386 w 43256"/>
              <a:gd name="connsiteY11" fmla="*/ 17889 h 44474"/>
              <a:gd name="connsiteX12" fmla="*/ 38360 w 43256"/>
              <a:gd name="connsiteY12" fmla="*/ 5285 h 44474"/>
              <a:gd name="connsiteX13" fmla="*/ 38436 w 43256"/>
              <a:gd name="connsiteY13" fmla="*/ 6549 h 44474"/>
              <a:gd name="connsiteX14" fmla="*/ 29114 w 43256"/>
              <a:gd name="connsiteY14" fmla="*/ 3811 h 44474"/>
              <a:gd name="connsiteX15" fmla="*/ 29856 w 43256"/>
              <a:gd name="connsiteY15" fmla="*/ 2199 h 44474"/>
              <a:gd name="connsiteX16" fmla="*/ 22177 w 43256"/>
              <a:gd name="connsiteY16" fmla="*/ 4579 h 44474"/>
              <a:gd name="connsiteX17" fmla="*/ 22536 w 43256"/>
              <a:gd name="connsiteY17" fmla="*/ 3189 h 44474"/>
              <a:gd name="connsiteX18" fmla="*/ 14036 w 43256"/>
              <a:gd name="connsiteY18" fmla="*/ 5051 h 44474"/>
              <a:gd name="connsiteX19" fmla="*/ 15336 w 43256"/>
              <a:gd name="connsiteY19" fmla="*/ 6399 h 44474"/>
              <a:gd name="connsiteX20" fmla="*/ 4163 w 43256"/>
              <a:gd name="connsiteY20" fmla="*/ 15648 h 44474"/>
              <a:gd name="connsiteX21" fmla="*/ 3936 w 43256"/>
              <a:gd name="connsiteY21" fmla="*/ 14229 h 4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4474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1988013" h="1137469">
                <a:moveTo>
                  <a:pt x="508570" y="1056527"/>
                </a:moveTo>
                <a:cubicBezTo>
                  <a:pt x="499045" y="1053423"/>
                  <a:pt x="819579" y="1100554"/>
                  <a:pt x="797918" y="1087219"/>
                </a:cubicBezTo>
                <a:cubicBezTo>
                  <a:pt x="776257" y="1073884"/>
                  <a:pt x="378606" y="993468"/>
                  <a:pt x="378606" y="976517"/>
                </a:cubicBezTo>
                <a:cubicBezTo>
                  <a:pt x="378606" y="959566"/>
                  <a:pt x="833407" y="1092510"/>
                  <a:pt x="855068" y="1105845"/>
                </a:cubicBezTo>
                <a:cubicBezTo>
                  <a:pt x="876729" y="1119180"/>
                  <a:pt x="518095" y="1059631"/>
                  <a:pt x="508570" y="1056527"/>
                </a:cubicBezTo>
                <a:close/>
              </a:path>
              <a:path w="1988013" h="1137469">
                <a:moveTo>
                  <a:pt x="493403" y="1098603"/>
                </a:moveTo>
                <a:cubicBezTo>
                  <a:pt x="512453" y="1092394"/>
                  <a:pt x="829671" y="1047591"/>
                  <a:pt x="866360" y="1045686"/>
                </a:cubicBezTo>
                <a:cubicBezTo>
                  <a:pt x="903049" y="1043781"/>
                  <a:pt x="713537" y="1121074"/>
                  <a:pt x="713537" y="1087173"/>
                </a:cubicBezTo>
                <a:cubicBezTo>
                  <a:pt x="713537" y="1053272"/>
                  <a:pt x="788749" y="1081035"/>
                  <a:pt x="752060" y="1082940"/>
                </a:cubicBezTo>
                <a:cubicBezTo>
                  <a:pt x="715371" y="1084845"/>
                  <a:pt x="474353" y="1104812"/>
                  <a:pt x="493403" y="1098603"/>
                </a:cubicBezTo>
                <a:close/>
              </a:path>
              <a:path w="1988013" h="1137469">
                <a:moveTo>
                  <a:pt x="749807" y="1110879"/>
                </a:moveTo>
                <a:cubicBezTo>
                  <a:pt x="749807" y="1130141"/>
                  <a:pt x="709379" y="1143899"/>
                  <a:pt x="657732" y="1134374"/>
                </a:cubicBezTo>
                <a:cubicBezTo>
                  <a:pt x="606085" y="1124849"/>
                  <a:pt x="439927" y="1104581"/>
                  <a:pt x="439927" y="1053729"/>
                </a:cubicBezTo>
                <a:cubicBezTo>
                  <a:pt x="439927" y="1002877"/>
                  <a:pt x="606085" y="1009279"/>
                  <a:pt x="657732" y="1018804"/>
                </a:cubicBezTo>
                <a:cubicBezTo>
                  <a:pt x="709379" y="1028329"/>
                  <a:pt x="749807" y="1091617"/>
                  <a:pt x="749807" y="1110879"/>
                </a:cubicBezTo>
                <a:close/>
              </a:path>
              <a:path w="43256" h="44474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dirty="0" smtClean="0">
              <a:solidFill>
                <a:schemeClr val="tx1"/>
              </a:solidFill>
              <a:latin typeface="Times" pitchFamily="122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imes" pitchFamily="122" charset="0"/>
              </a:rPr>
              <a:t>u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nicorn concept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19285" y="2017599"/>
            <a:ext cx="3066915" cy="3734591"/>
            <a:chOff x="838200" y="4724400"/>
            <a:chExt cx="1676400" cy="1676400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756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Semiotic / semantic triangle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Ogden &amp; Richards, 1923:</a:t>
            </a:r>
            <a:br>
              <a:rPr lang="en-US" dirty="0" smtClean="0"/>
            </a:br>
            <a:r>
              <a:rPr lang="en-US" dirty="0" smtClean="0"/>
              <a:t>The meaning of ‘meaning’)</a:t>
            </a:r>
            <a:endParaRPr lang="en-US" i="1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34209</TotalTime>
  <Words>2020</Words>
  <Application>Microsoft Office PowerPoint</Application>
  <PresentationFormat>On-screen Show (4:3)</PresentationFormat>
  <Paragraphs>648</Paragraphs>
  <Slides>65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9" baseType="lpstr">
      <vt:lpstr>ＭＳ 明朝</vt:lpstr>
      <vt:lpstr>MS PGothic</vt:lpstr>
      <vt:lpstr>MS PGothic</vt:lpstr>
      <vt:lpstr>Arial</vt:lpstr>
      <vt:lpstr>Calibri</vt:lpstr>
      <vt:lpstr>Georgia</vt:lpstr>
      <vt:lpstr>Helvetica Neue</vt:lpstr>
      <vt:lpstr>Lucida Sans Unicode</vt:lpstr>
      <vt:lpstr>Tahoma</vt:lpstr>
      <vt:lpstr>Times</vt:lpstr>
      <vt:lpstr>Times New Roman</vt:lpstr>
      <vt:lpstr>Trebuchet MS</vt:lpstr>
      <vt:lpstr>Wingdings</vt:lpstr>
      <vt:lpstr>2014-Indianapolis</vt:lpstr>
      <vt:lpstr>‘Disorder’, ‘disease’, ‘illness’, ‘sickness’:  is there a difference?  Lecture in BMI199: What is Biomedical Informatics? Sept 26, 2019 5 Diefendorf, University at Buffalo</vt:lpstr>
      <vt:lpstr>Remember from last week</vt:lpstr>
      <vt:lpstr>Remember from last week</vt:lpstr>
      <vt:lpstr>Canonical case: faithful representation</vt:lpstr>
      <vt:lpstr>Delusions, fantasies, imaginations, …</vt:lpstr>
      <vt:lpstr>Delusions, fantasies, imaginations, …</vt:lpstr>
      <vt:lpstr>Delusions, fantasies, imaginations, …</vt:lpstr>
      <vt:lpstr>Delusions, fantasies, imaginations, …</vt:lpstr>
      <vt:lpstr>Semiotic / semantic triangle (Ogden &amp; Richards, 1923: The meaning of ‘meaning’)</vt:lpstr>
      <vt:lpstr>Prehistoric ‘psychiatry’: drapetomania</vt:lpstr>
      <vt:lpstr>Conceptualism versus Ontological Realism</vt:lpstr>
      <vt:lpstr>Ontological Realism offers three ways of relating, without assigning beliefs (concepts) a central status</vt:lpstr>
      <vt:lpstr>What is the case ?</vt:lpstr>
      <vt:lpstr>What is the case ?</vt:lpstr>
      <vt:lpstr>What is the case ?</vt:lpstr>
      <vt:lpstr>What is the case ?</vt:lpstr>
      <vt:lpstr>What do you think?</vt:lpstr>
      <vt:lpstr>How can we find out?</vt:lpstr>
      <vt:lpstr>1. Terminological inquiry</vt:lpstr>
      <vt:lpstr>PowerPoint Presentation</vt:lpstr>
      <vt:lpstr>PowerPoint Presentation</vt:lpstr>
      <vt:lpstr>What is the case ?</vt:lpstr>
      <vt:lpstr>PowerPoint Presentation</vt:lpstr>
      <vt:lpstr>PowerPoint Presentation</vt:lpstr>
      <vt:lpstr>How often are the words used in Google?</vt:lpstr>
      <vt:lpstr>2. Metaphysical inquiry</vt:lpstr>
      <vt:lpstr>2. Metaphysical inquiry</vt:lpstr>
      <vt:lpstr>The objective Bio-Psycho-Social perspective</vt:lpstr>
      <vt:lpstr>The subjective Bio-Psycho-Social perspective</vt:lpstr>
      <vt:lpstr>Overlap in the Bio-Psycho-Social perspective</vt:lpstr>
      <vt:lpstr>3. Ontological inquiry</vt:lpstr>
      <vt:lpstr>What happens in the body</vt:lpstr>
      <vt:lpstr>Goals of OGMS</vt:lpstr>
      <vt:lpstr>Foundational Terms (1)</vt:lpstr>
      <vt:lpstr>Basic Formal Ontology</vt:lpstr>
      <vt:lpstr>Physical Disorder</vt:lpstr>
      <vt:lpstr>Extended organism</vt:lpstr>
      <vt:lpstr>Clinically abnormal </vt:lpstr>
      <vt:lpstr>Foundational Terms (2)</vt:lpstr>
      <vt:lpstr>Basic Formal Ontology</vt:lpstr>
      <vt:lpstr>PowerPoint Presentation</vt:lpstr>
      <vt:lpstr>Foundational Terms (3)</vt:lpstr>
      <vt:lpstr>PowerPoint Presentation</vt:lpstr>
      <vt:lpstr>Realizable dependent continuants</vt:lpstr>
      <vt:lpstr>Their realizations </vt:lpstr>
      <vt:lpstr>Disposition</vt:lpstr>
      <vt:lpstr>Disposition</vt:lpstr>
      <vt:lpstr>Dispositions are realized in processes</vt:lpstr>
      <vt:lpstr>PowerPoint Presentation</vt:lpstr>
      <vt:lpstr>Dependence</vt:lpstr>
      <vt:lpstr>realization depends_on realizable</vt:lpstr>
      <vt:lpstr>Arterial aneurysm</vt:lpstr>
      <vt:lpstr>Arterial Aneurysm</vt:lpstr>
      <vt:lpstr>PowerPoint Presentation</vt:lpstr>
      <vt:lpstr>PowerPoint Presentation</vt:lpstr>
      <vt:lpstr>Disease course</vt:lpstr>
      <vt:lpstr>Compare with</vt:lpstr>
      <vt:lpstr>PowerPoint Presentation</vt:lpstr>
      <vt:lpstr>Etiology</vt:lpstr>
      <vt:lpstr>Dispositions and Predispositions</vt:lpstr>
      <vt:lpstr>Hereditary Non-polyposis Colorectal Cancer HNPCC - genetic pre-disposition</vt:lpstr>
      <vt:lpstr>Hemorrhagic stroke</vt:lpstr>
      <vt:lpstr>Hemorrhagic stroke</vt:lpstr>
      <vt:lpstr>Disorder related configurations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1259</cp:revision>
  <dcterms:created xsi:type="dcterms:W3CDTF">1601-01-01T00:00:00Z</dcterms:created>
  <dcterms:modified xsi:type="dcterms:W3CDTF">2019-09-24T20:28:14Z</dcterms:modified>
</cp:coreProperties>
</file>