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4026" r:id="rId1"/>
    <p:sldMasterId id="2147484037" r:id="rId2"/>
  </p:sldMasterIdLst>
  <p:notesMasterIdLst>
    <p:notesMasterId r:id="rId103"/>
  </p:notesMasterIdLst>
  <p:sldIdLst>
    <p:sldId id="692" r:id="rId3"/>
    <p:sldId id="1691" r:id="rId4"/>
    <p:sldId id="1836" r:id="rId5"/>
    <p:sldId id="1705" r:id="rId6"/>
    <p:sldId id="1704" r:id="rId7"/>
    <p:sldId id="1830" r:id="rId8"/>
    <p:sldId id="1835" r:id="rId9"/>
    <p:sldId id="1828" r:id="rId10"/>
    <p:sldId id="1719" r:id="rId11"/>
    <p:sldId id="1195" r:id="rId12"/>
    <p:sldId id="1130" r:id="rId13"/>
    <p:sldId id="1226" r:id="rId14"/>
    <p:sldId id="1066" r:id="rId15"/>
    <p:sldId id="1067" r:id="rId16"/>
    <p:sldId id="1068" r:id="rId17"/>
    <p:sldId id="1724" r:id="rId18"/>
    <p:sldId id="1206" r:id="rId19"/>
    <p:sldId id="1725" r:id="rId20"/>
    <p:sldId id="1040" r:id="rId21"/>
    <p:sldId id="1470" r:id="rId22"/>
    <p:sldId id="1207" r:id="rId23"/>
    <p:sldId id="1242" r:id="rId24"/>
    <p:sldId id="1834" r:id="rId25"/>
    <p:sldId id="1670" r:id="rId26"/>
    <p:sldId id="1833" r:id="rId27"/>
    <p:sldId id="1837" r:id="rId28"/>
    <p:sldId id="1208" r:id="rId29"/>
    <p:sldId id="1671" r:id="rId30"/>
    <p:sldId id="1210" r:id="rId31"/>
    <p:sldId id="1730" r:id="rId32"/>
    <p:sldId id="1731" r:id="rId33"/>
    <p:sldId id="808" r:id="rId34"/>
    <p:sldId id="809" r:id="rId35"/>
    <p:sldId id="1238" r:id="rId36"/>
    <p:sldId id="1239" r:id="rId37"/>
    <p:sldId id="807" r:id="rId38"/>
    <p:sldId id="778" r:id="rId39"/>
    <p:sldId id="779" r:id="rId40"/>
    <p:sldId id="791" r:id="rId41"/>
    <p:sldId id="794" r:id="rId42"/>
    <p:sldId id="795" r:id="rId43"/>
    <p:sldId id="796" r:id="rId44"/>
    <p:sldId id="797" r:id="rId45"/>
    <p:sldId id="798" r:id="rId46"/>
    <p:sldId id="1818" r:id="rId47"/>
    <p:sldId id="1819" r:id="rId48"/>
    <p:sldId id="276" r:id="rId49"/>
    <p:sldId id="1761" r:id="rId50"/>
    <p:sldId id="1733" r:id="rId51"/>
    <p:sldId id="1762" r:id="rId52"/>
    <p:sldId id="1829" r:id="rId53"/>
    <p:sldId id="1212" r:id="rId54"/>
    <p:sldId id="1213" r:id="rId55"/>
    <p:sldId id="1214" r:id="rId56"/>
    <p:sldId id="1044" r:id="rId57"/>
    <p:sldId id="1042" r:id="rId58"/>
    <p:sldId id="1243" r:id="rId59"/>
    <p:sldId id="1735" r:id="rId60"/>
    <p:sldId id="1677" r:id="rId61"/>
    <p:sldId id="1564" r:id="rId62"/>
    <p:sldId id="1795" r:id="rId63"/>
    <p:sldId id="1796" r:id="rId64"/>
    <p:sldId id="1797" r:id="rId65"/>
    <p:sldId id="1832" r:id="rId66"/>
    <p:sldId id="1821" r:id="rId67"/>
    <p:sldId id="1813" r:id="rId68"/>
    <p:sldId id="1686" r:id="rId69"/>
    <p:sldId id="1653" r:id="rId70"/>
    <p:sldId id="1597" r:id="rId71"/>
    <p:sldId id="1655" r:id="rId72"/>
    <p:sldId id="1814" r:id="rId73"/>
    <p:sldId id="1815" r:id="rId74"/>
    <p:sldId id="1816" r:id="rId75"/>
    <p:sldId id="1600" r:id="rId76"/>
    <p:sldId id="1817" r:id="rId77"/>
    <p:sldId id="1599" r:id="rId78"/>
    <p:sldId id="1684" r:id="rId79"/>
    <p:sldId id="1685" r:id="rId80"/>
    <p:sldId id="1652" r:id="rId81"/>
    <p:sldId id="1626" r:id="rId82"/>
    <p:sldId id="1640" r:id="rId83"/>
    <p:sldId id="1628" r:id="rId84"/>
    <p:sldId id="1748" r:id="rId85"/>
    <p:sldId id="1689" r:id="rId86"/>
    <p:sldId id="1698" r:id="rId87"/>
    <p:sldId id="1822" r:id="rId88"/>
    <p:sldId id="1494" r:id="rId89"/>
    <p:sldId id="1511" r:id="rId90"/>
    <p:sldId id="1571" r:id="rId91"/>
    <p:sldId id="1519" r:id="rId92"/>
    <p:sldId id="1572" r:id="rId93"/>
    <p:sldId id="1520" r:id="rId94"/>
    <p:sldId id="1536" r:id="rId95"/>
    <p:sldId id="1573" r:id="rId96"/>
    <p:sldId id="1574" r:id="rId97"/>
    <p:sldId id="1562" r:id="rId98"/>
    <p:sldId id="1568" r:id="rId99"/>
    <p:sldId id="1825" r:id="rId100"/>
    <p:sldId id="1823" r:id="rId101"/>
    <p:sldId id="1594" r:id="rId102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E115"/>
    <a:srgbClr val="FF3300"/>
    <a:srgbClr val="FF66FF"/>
    <a:srgbClr val="FF6600"/>
    <a:srgbClr val="9933FF"/>
    <a:srgbClr val="FFFF00"/>
    <a:srgbClr val="FF0000"/>
    <a:srgbClr val="A6A6A6"/>
    <a:srgbClr val="000000"/>
    <a:srgbClr val="1616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22" autoAdjust="0"/>
    <p:restoredTop sz="95268" autoAdjust="0"/>
  </p:normalViewPr>
  <p:slideViewPr>
    <p:cSldViewPr>
      <p:cViewPr varScale="1">
        <p:scale>
          <a:sx n="70" d="100"/>
          <a:sy n="70" d="100"/>
        </p:scale>
        <p:origin x="1182" y="3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879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07" Type="http://schemas.openxmlformats.org/officeDocument/2006/relationships/tableStyles" Target="tableStyles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/>
              <a:t>Klik om de opmaakprofielen van de modeltekst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305ACA9-A27D-4159-B806-94BE96EB6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982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8028D2-F1DD-4CEF-968C-AED73AC5BD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1850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C3F4588-EF74-44E3-9DAD-C3A07F5428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98D4BA-1659-45DF-B3BF-9E115346D66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2482" name="Rectangle 2">
            <a:extLst>
              <a:ext uri="{FF2B5EF4-FFF2-40B4-BE49-F238E27FC236}">
                <a16:creationId xmlns:a16="http://schemas.microsoft.com/office/drawing/2014/main" id="{1115D5E8-4D38-44DF-89AC-F5FA7C6FDA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483" name="Rectangle 3">
            <a:extLst>
              <a:ext uri="{FF2B5EF4-FFF2-40B4-BE49-F238E27FC236}">
                <a16:creationId xmlns:a16="http://schemas.microsoft.com/office/drawing/2014/main" id="{1AAAC1D6-4210-4D74-BAE3-CCFBD5E365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80124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A0AF5E-9DF6-46D4-9334-25FD8AC2E15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6965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6CF7F1-365D-4223-8C47-18066A8532D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font was too small, color inside green boxes was hardly readable</a:t>
            </a:r>
          </a:p>
        </p:txBody>
      </p:sp>
    </p:spTree>
    <p:extLst>
      <p:ext uri="{BB962C8B-B14F-4D97-AF65-F5344CB8AC3E}">
        <p14:creationId xmlns:p14="http://schemas.microsoft.com/office/powerpoint/2010/main" val="2364434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8F85B7-7726-418B-8072-719CEEEC9C3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6622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A80AE8-21D5-47F6-BDA2-81C97457DB5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8492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5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5A4C25-AA79-4E1A-8FC7-D6FB3FC08E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3686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5C0541-1303-4CAC-AD60-2961DC6FAEF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107356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67939A-4D2C-4B58-B852-F7F74FD6E4F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font was too small, color inside green boxes was hardly readable</a:t>
            </a:r>
          </a:p>
        </p:txBody>
      </p:sp>
    </p:spTree>
    <p:extLst>
      <p:ext uri="{BB962C8B-B14F-4D97-AF65-F5344CB8AC3E}">
        <p14:creationId xmlns:p14="http://schemas.microsoft.com/office/powerpoint/2010/main" val="3251921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BEABB69-9D76-4D0A-AD57-F2537EE99BEC}" type="slidenum">
              <a:rPr lang="en-US" altLang="en-US" sz="1200" b="0"/>
              <a:pPr eaLnBrk="1" hangingPunct="1"/>
              <a:t>11</a:t>
            </a:fld>
            <a:endParaRPr lang="en-US" altLang="en-US" sz="1200" b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695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B09DCEE-7D5C-4F86-A46D-32518BF406A0}" type="slidenum">
              <a:rPr lang="en-US" altLang="en-US" sz="1200" b="0"/>
              <a:pPr eaLnBrk="1" hangingPunct="1"/>
              <a:t>12</a:t>
            </a:fld>
            <a:endParaRPr lang="en-US" altLang="en-US" sz="1200" b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9821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01BB810-17B8-4591-B961-426FD7CE2952}" type="slidenum">
              <a:rPr lang="en-US" altLang="en-US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527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A9E115B-57DE-445D-975E-E06EC92ED251}" type="slidenum">
              <a:rPr lang="en-US" altLang="en-US"/>
              <a:pPr>
                <a:spcBef>
                  <a:spcPct val="0"/>
                </a:spcBef>
              </a:pPr>
              <a:t>55</a:t>
            </a:fld>
            <a:endParaRPr lang="en-US" alt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6867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F28BC05-590F-4DA3-9EDF-F895ADA0C194}" type="slidenum">
              <a:rPr lang="en-US" altLang="en-US"/>
              <a:pPr>
                <a:spcBef>
                  <a:spcPct val="0"/>
                </a:spcBef>
              </a:pPr>
              <a:t>56</a:t>
            </a:fld>
            <a:endParaRPr lang="en-US" alt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8836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F28BC05-590F-4DA3-9EDF-F895ADA0C194}" type="slidenum">
              <a:rPr lang="en-US" altLang="en-US"/>
              <a:pPr>
                <a:spcBef>
                  <a:spcPct val="0"/>
                </a:spcBef>
              </a:pPr>
              <a:t>57</a:t>
            </a:fld>
            <a:endParaRPr lang="en-US" alt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797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DBF139-68AB-48D8-946E-5946AD2CB34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838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560C03D-261E-4E8C-8B1C-4C3C17012E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631F80-9A4A-4DF5-9873-D372478D662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3938" name="Rectangle 2">
            <a:extLst>
              <a:ext uri="{FF2B5EF4-FFF2-40B4-BE49-F238E27FC236}">
                <a16:creationId xmlns:a16="http://schemas.microsoft.com/office/drawing/2014/main" id="{3F78B680-A2F2-4C8F-A58D-5278A44C3B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>
            <a:extLst>
              <a:ext uri="{FF2B5EF4-FFF2-40B4-BE49-F238E27FC236}">
                <a16:creationId xmlns:a16="http://schemas.microsoft.com/office/drawing/2014/main" id="{DA10558D-64D0-41CD-BFE4-BCE1E1C468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4832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04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2825"/>
            <a:ext cx="8686800" cy="117475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-225425" y="6553200"/>
            <a:ext cx="614363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BEA95-32AA-4590-842A-1C067E2AA6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1020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313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Trebuchet MS"/>
                <a:cs typeface="Trebuchet M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405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0"/>
          <p:cNvCxnSpPr>
            <a:cxnSpLocks noChangeShapeType="1"/>
          </p:cNvCxnSpPr>
          <p:nvPr/>
        </p:nvCxnSpPr>
        <p:spPr bwMode="auto">
          <a:xfrm>
            <a:off x="762000" y="3733800"/>
            <a:ext cx="7772400" cy="1588"/>
          </a:xfrm>
          <a:prstGeom prst="line">
            <a:avLst/>
          </a:prstGeom>
          <a:noFill/>
          <a:ln w="9525">
            <a:solidFill>
              <a:schemeClr val="bg1"/>
            </a:solidFill>
            <a:prstDash val="dot"/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4332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43138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latin typeface="Trebuchet MS"/>
                <a:cs typeface="Trebuchet M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258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  <a:prstGeom prst="rect">
            <a:avLst/>
          </a:prstGeom>
        </p:spPr>
        <p:txBody>
          <a:bodyPr/>
          <a:lstStyle>
            <a:lvl1pPr algn="ctr">
              <a:defRPr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953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defRPr b="0" i="1">
                <a:solidFill>
                  <a:schemeClr val="bg1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0" y="6477000"/>
            <a:ext cx="304800" cy="2961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7C5DB68A-9D44-4073-920F-D08D647C06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676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048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599"/>
            <a:ext cx="8229600" cy="100647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15376"/>
            <a:ext cx="4040188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5601"/>
            <a:ext cx="4040188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 b="0" i="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buFontTx/>
              <a:buNone/>
              <a:defRPr sz="1600" b="0" i="1">
                <a:solidFill>
                  <a:schemeClr val="bg1"/>
                </a:solidFill>
                <a:latin typeface="Trebuchet MS"/>
                <a:cs typeface="Trebuchet M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15376"/>
            <a:ext cx="4041775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95601"/>
            <a:ext cx="4041775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FontTx/>
              <a:buNone/>
              <a:defRPr sz="1600" i="1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554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1295400"/>
          </a:xfrm>
          <a:prstGeom prst="rect">
            <a:avLst/>
          </a:prstGeom>
          <a:solidFill>
            <a:srgbClr val="E59C00"/>
          </a:solidFill>
        </p:spPr>
        <p:txBody>
          <a:bodyPr anchor="b"/>
          <a:lstStyle>
            <a:lvl1pPr algn="l">
              <a:defRPr sz="2000" b="1" i="0">
                <a:latin typeface="Trebuchet MS"/>
                <a:cs typeface="Trebuchet M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1"/>
            <a:ext cx="5111750" cy="49530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buClrTx/>
              <a:buFont typeface="Arial"/>
              <a:buChar char="•"/>
              <a:defRPr sz="28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2000" b="0" i="1">
                <a:latin typeface="Trebuchet MS"/>
                <a:cs typeface="Trebuchet M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14600"/>
            <a:ext cx="3008313" cy="350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51038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572000"/>
            <a:ext cx="5334000" cy="566738"/>
          </a:xfrm>
          <a:prstGeom prst="rect">
            <a:avLst/>
          </a:prstGeom>
        </p:spPr>
        <p:txBody>
          <a:bodyPr anchor="b"/>
          <a:lstStyle>
            <a:lvl1pPr algn="ctr">
              <a:defRPr sz="2000"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143000"/>
            <a:ext cx="5334000" cy="3429000"/>
          </a:xfrm>
          <a:prstGeom prst="rect">
            <a:avLst/>
          </a:prstGeom>
          <a:solidFill>
            <a:schemeClr val="bg2"/>
          </a:solidFill>
          <a:ln w="5080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52400" dist="101600" dir="2700000">
              <a:schemeClr val="tx1">
                <a:alpha val="31000"/>
              </a:schemeClr>
            </a:outerShdw>
          </a:effectLst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138738"/>
            <a:ext cx="5334000" cy="804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3440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2825"/>
            <a:ext cx="8686800" cy="117475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553200"/>
            <a:ext cx="19050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F41BC1FE-425B-4D41-9768-47500E60C2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0891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Trebuchet MS"/>
                <a:cs typeface="Trebuchet M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82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0"/>
          <p:cNvCxnSpPr>
            <a:cxnSpLocks noChangeShapeType="1"/>
          </p:cNvCxnSpPr>
          <p:nvPr/>
        </p:nvCxnSpPr>
        <p:spPr bwMode="auto">
          <a:xfrm>
            <a:off x="762000" y="3733800"/>
            <a:ext cx="7772400" cy="1588"/>
          </a:xfrm>
          <a:prstGeom prst="line">
            <a:avLst/>
          </a:prstGeom>
          <a:noFill/>
          <a:ln w="9525">
            <a:solidFill>
              <a:schemeClr val="bg1"/>
            </a:solidFill>
            <a:prstDash val="dot"/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4332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43138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latin typeface="Trebuchet MS"/>
                <a:cs typeface="Trebuchet M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41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  <a:prstGeom prst="rect">
            <a:avLst/>
          </a:prstGeom>
        </p:spPr>
        <p:txBody>
          <a:bodyPr/>
          <a:lstStyle>
            <a:lvl1pPr algn="ctr">
              <a:defRPr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953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defRPr b="0" i="1">
                <a:solidFill>
                  <a:schemeClr val="bg1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-76200" y="6491968"/>
            <a:ext cx="457200" cy="365125"/>
          </a:xfrm>
        </p:spPr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66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43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599"/>
            <a:ext cx="8229600" cy="100647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15376"/>
            <a:ext cx="4040188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5601"/>
            <a:ext cx="4040188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 b="0" i="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buFontTx/>
              <a:buNone/>
              <a:defRPr sz="1600" b="0" i="1">
                <a:solidFill>
                  <a:schemeClr val="bg1"/>
                </a:solidFill>
                <a:latin typeface="Trebuchet MS"/>
                <a:cs typeface="Trebuchet M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15376"/>
            <a:ext cx="4041775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95601"/>
            <a:ext cx="4041775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FontTx/>
              <a:buNone/>
              <a:defRPr sz="1600" i="1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77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1295400"/>
          </a:xfrm>
          <a:prstGeom prst="rect">
            <a:avLst/>
          </a:prstGeom>
          <a:solidFill>
            <a:srgbClr val="E59C00"/>
          </a:solidFill>
        </p:spPr>
        <p:txBody>
          <a:bodyPr anchor="b"/>
          <a:lstStyle>
            <a:lvl1pPr algn="l">
              <a:defRPr sz="2000" b="1" i="0">
                <a:latin typeface="Trebuchet MS"/>
                <a:cs typeface="Trebuchet M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1"/>
            <a:ext cx="5111750" cy="49530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buClrTx/>
              <a:buFont typeface="Arial"/>
              <a:buChar char="•"/>
              <a:defRPr sz="28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2000" b="0" i="1">
                <a:latin typeface="Trebuchet MS"/>
                <a:cs typeface="Trebuchet M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14600"/>
            <a:ext cx="3008313" cy="350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53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572000"/>
            <a:ext cx="5334000" cy="566738"/>
          </a:xfrm>
          <a:prstGeom prst="rect">
            <a:avLst/>
          </a:prstGeom>
        </p:spPr>
        <p:txBody>
          <a:bodyPr anchor="b"/>
          <a:lstStyle>
            <a:lvl1pPr algn="ctr">
              <a:defRPr sz="2000"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143000"/>
            <a:ext cx="5334000" cy="3429000"/>
          </a:xfrm>
          <a:prstGeom prst="rect">
            <a:avLst/>
          </a:prstGeom>
          <a:solidFill>
            <a:schemeClr val="bg2"/>
          </a:solidFill>
          <a:ln w="5080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52400" dist="101600" dir="2700000">
              <a:schemeClr val="tx1">
                <a:alpha val="31000"/>
              </a:schemeClr>
            </a:outerShdw>
          </a:effectLst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138738"/>
            <a:ext cx="5334000" cy="804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gradFill rotWithShape="0">
            <a:gsLst>
              <a:gs pos="0">
                <a:srgbClr val="000042"/>
              </a:gs>
              <a:gs pos="100000">
                <a:srgbClr val="151555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solidFill>
            <a:srgbClr val="00004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gradFill rotWithShape="0">
            <a:gsLst>
              <a:gs pos="0">
                <a:srgbClr val="000042"/>
              </a:gs>
              <a:gs pos="100000">
                <a:srgbClr val="151555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8" name="Object 6"/>
          <p:cNvGraphicFramePr>
            <a:graphicFrameLocks noChangeAspect="1"/>
          </p:cNvGraphicFramePr>
          <p:nvPr/>
        </p:nvGraphicFramePr>
        <p:xfrm>
          <a:off x="0" y="0"/>
          <a:ext cx="91440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034" name="Photo Editor-foto" r:id="rId3" imgW="7621064" imgH="1009791" progId="MSPhotoEd.3">
                  <p:embed/>
                </p:oleObj>
              </mc:Choice>
              <mc:Fallback>
                <p:oleObj name="Photo Editor-foto" r:id="rId3" imgW="7621064" imgH="100979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828800" y="71438"/>
            <a:ext cx="41910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New York State </a:t>
            </a:r>
          </a:p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Center of Excellence in Bioinformatics &amp; Life Sciences</a:t>
            </a:r>
          </a:p>
          <a:p>
            <a:pPr algn="l">
              <a:defRPr/>
            </a:pPr>
            <a:endParaRPr lang="nl-BE" sz="800">
              <a:solidFill>
                <a:schemeClr val="bg1"/>
              </a:solidFill>
              <a:latin typeface="Batang" pitchFamily="18" charset="-127"/>
            </a:endParaRP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152400" y="152400"/>
            <a:ext cx="1752600" cy="838200"/>
            <a:chOff x="720" y="1440"/>
            <a:chExt cx="1104" cy="576"/>
          </a:xfrm>
        </p:grpSpPr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820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1123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1424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AutoShape 12"/>
            <p:cNvSpPr>
              <a:spLocks noChangeArrowheads="1"/>
            </p:cNvSpPr>
            <p:nvPr/>
          </p:nvSpPr>
          <p:spPr bwMode="auto">
            <a:xfrm>
              <a:off x="720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AutoShape 13"/>
            <p:cNvSpPr>
              <a:spLocks noChangeArrowheads="1"/>
            </p:cNvSpPr>
            <p:nvPr/>
          </p:nvSpPr>
          <p:spPr bwMode="auto">
            <a:xfrm>
              <a:off x="1021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AutoShape 14"/>
            <p:cNvSpPr>
              <a:spLocks noChangeArrowheads="1"/>
            </p:cNvSpPr>
            <p:nvPr/>
          </p:nvSpPr>
          <p:spPr bwMode="auto">
            <a:xfrm>
              <a:off x="1324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2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864" y="1440"/>
              <a:ext cx="96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R  </a:t>
              </a:r>
              <a:r>
                <a:rPr lang="nl-BE" sz="1600">
                  <a:solidFill>
                    <a:srgbClr val="153C8B"/>
                  </a:solidFill>
                  <a:latin typeface="Verdana" pitchFamily="34" charset="0"/>
                </a:rPr>
                <a:t> </a:t>
              </a: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T  U</a:t>
              </a:r>
              <a:endParaRPr lang="en-US">
                <a:solidFill>
                  <a:srgbClr val="153C8B"/>
                </a:solidFill>
                <a:latin typeface="Verdana" pitchFamily="34" charset="0"/>
              </a:endParaRPr>
            </a:p>
          </p:txBody>
        </p:sp>
      </p:grp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19" name="Object 20"/>
          <p:cNvGraphicFramePr>
            <a:graphicFrameLocks noChangeAspect="1"/>
          </p:cNvGraphicFramePr>
          <p:nvPr/>
        </p:nvGraphicFramePr>
        <p:xfrm>
          <a:off x="0" y="0"/>
          <a:ext cx="91440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035" name="Photo Editor-foto" r:id="rId5" imgW="7621064" imgH="1009791" progId="MSPhotoEd.3">
                  <p:embed/>
                </p:oleObj>
              </mc:Choice>
              <mc:Fallback>
                <p:oleObj name="Photo Editor-foto" r:id="rId5" imgW="7621064" imgH="100979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1828800" y="71438"/>
            <a:ext cx="41910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New York State </a:t>
            </a:r>
          </a:p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Center of Excellence in Bioinformatics &amp; Life Sciences</a:t>
            </a:r>
          </a:p>
          <a:p>
            <a:pPr algn="l">
              <a:defRPr/>
            </a:pPr>
            <a:endParaRPr lang="nl-BE" sz="800">
              <a:solidFill>
                <a:schemeClr val="bg1"/>
              </a:solidFill>
              <a:latin typeface="Batang" pitchFamily="18" charset="-127"/>
            </a:endParaRPr>
          </a:p>
        </p:txBody>
      </p:sp>
      <p:grpSp>
        <p:nvGrpSpPr>
          <p:cNvPr id="21" name="Group 22"/>
          <p:cNvGrpSpPr>
            <a:grpSpLocks/>
          </p:cNvGrpSpPr>
          <p:nvPr/>
        </p:nvGrpSpPr>
        <p:grpSpPr bwMode="auto">
          <a:xfrm>
            <a:off x="152400" y="152400"/>
            <a:ext cx="1752600" cy="838200"/>
            <a:chOff x="720" y="1440"/>
            <a:chExt cx="1104" cy="576"/>
          </a:xfrm>
        </p:grpSpPr>
        <p:sp>
          <p:nvSpPr>
            <p:cNvPr id="22" name="AutoShape 23"/>
            <p:cNvSpPr>
              <a:spLocks noChangeArrowheads="1"/>
            </p:cNvSpPr>
            <p:nvPr/>
          </p:nvSpPr>
          <p:spPr bwMode="auto">
            <a:xfrm>
              <a:off x="820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AutoShape 24"/>
            <p:cNvSpPr>
              <a:spLocks noChangeArrowheads="1"/>
            </p:cNvSpPr>
            <p:nvPr/>
          </p:nvSpPr>
          <p:spPr bwMode="auto">
            <a:xfrm>
              <a:off x="1123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AutoShape 25"/>
            <p:cNvSpPr>
              <a:spLocks noChangeArrowheads="1"/>
            </p:cNvSpPr>
            <p:nvPr/>
          </p:nvSpPr>
          <p:spPr bwMode="auto">
            <a:xfrm>
              <a:off x="1424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AutoShape 26"/>
            <p:cNvSpPr>
              <a:spLocks noChangeArrowheads="1"/>
            </p:cNvSpPr>
            <p:nvPr/>
          </p:nvSpPr>
          <p:spPr bwMode="auto">
            <a:xfrm>
              <a:off x="720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AutoShape 27"/>
            <p:cNvSpPr>
              <a:spLocks noChangeArrowheads="1"/>
            </p:cNvSpPr>
            <p:nvPr/>
          </p:nvSpPr>
          <p:spPr bwMode="auto">
            <a:xfrm>
              <a:off x="1021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AutoShape 28"/>
            <p:cNvSpPr>
              <a:spLocks noChangeArrowheads="1"/>
            </p:cNvSpPr>
            <p:nvPr/>
          </p:nvSpPr>
          <p:spPr bwMode="auto">
            <a:xfrm>
              <a:off x="1324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2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Rectangle 29"/>
            <p:cNvSpPr>
              <a:spLocks noChangeArrowheads="1"/>
            </p:cNvSpPr>
            <p:nvPr/>
          </p:nvSpPr>
          <p:spPr bwMode="auto">
            <a:xfrm>
              <a:off x="864" y="1440"/>
              <a:ext cx="96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R  </a:t>
              </a:r>
              <a:r>
                <a:rPr lang="nl-BE" sz="1600">
                  <a:solidFill>
                    <a:srgbClr val="153C8B"/>
                  </a:solidFill>
                  <a:latin typeface="Verdana" pitchFamily="34" charset="0"/>
                </a:rPr>
                <a:t> </a:t>
              </a: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T  U</a:t>
              </a:r>
              <a:endParaRPr lang="en-US">
                <a:solidFill>
                  <a:srgbClr val="153C8B"/>
                </a:solidFill>
                <a:latin typeface="Verdana" pitchFamily="34" charset="0"/>
              </a:endParaRPr>
            </a:p>
          </p:txBody>
        </p:sp>
      </p:grpSp>
      <p:sp>
        <p:nvSpPr>
          <p:cNvPr id="29" name="Line 30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2825"/>
            <a:ext cx="8686800" cy="117475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2400" y="1981200"/>
            <a:ext cx="8839200" cy="472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3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2390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B4125-E3D1-4ED8-8187-4993DEAD49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83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town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 userDrawn="1"/>
        </p:nvSpPr>
        <p:spPr bwMode="auto">
          <a:xfrm>
            <a:off x="0" y="609600"/>
            <a:ext cx="9144000" cy="6248400"/>
          </a:xfrm>
          <a:prstGeom prst="rect">
            <a:avLst/>
          </a:prstGeom>
          <a:solidFill>
            <a:srgbClr val="00206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491968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5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pitchFamily="122" charset="-128"/>
          <a:cs typeface="ＭＳ Ｐゴシック" pitchFamily="122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defRPr sz="2400">
          <a:solidFill>
            <a:schemeClr val="bg1"/>
          </a:solidFill>
          <a:latin typeface="+mn-lt"/>
          <a:ea typeface="ＭＳ Ｐゴシック" pitchFamily="122" charset="-128"/>
          <a:cs typeface="ＭＳ Ｐゴシック" pitchFamily="122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6633"/>
        </a:buClr>
        <a:buSzPct val="80000"/>
        <a:buFont typeface="Times" charset="0"/>
        <a:buChar char="•"/>
        <a:defRPr sz="2400">
          <a:solidFill>
            <a:schemeClr val="bg1"/>
          </a:solidFill>
          <a:latin typeface="+mn-lt"/>
          <a:ea typeface="ＭＳ Ｐゴシック" pitchFamily="12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SzPct val="95000"/>
        <a:buFont typeface="Times" charset="0"/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town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 bwMode="auto">
          <a:xfrm>
            <a:off x="0" y="609600"/>
            <a:ext cx="9144000" cy="6248400"/>
          </a:xfrm>
          <a:prstGeom prst="rect">
            <a:avLst/>
          </a:prstGeom>
          <a:solidFill>
            <a:srgbClr val="00206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28755" y="6477000"/>
            <a:ext cx="428445" cy="3063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C5DB68A-9D44-4073-920F-D08D647C06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65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pitchFamily="122" charset="-128"/>
          <a:cs typeface="ＭＳ Ｐゴシック" pitchFamily="122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defRPr sz="2400">
          <a:solidFill>
            <a:schemeClr val="bg1"/>
          </a:solidFill>
          <a:latin typeface="+mn-lt"/>
          <a:ea typeface="ＭＳ Ｐゴシック" pitchFamily="122" charset="-128"/>
          <a:cs typeface="ＭＳ Ｐゴシック" pitchFamily="122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6633"/>
        </a:buClr>
        <a:buSzPct val="80000"/>
        <a:buFont typeface="Times" charset="0"/>
        <a:buChar char="•"/>
        <a:defRPr sz="2400">
          <a:solidFill>
            <a:schemeClr val="bg1"/>
          </a:solidFill>
          <a:latin typeface="+mn-lt"/>
          <a:ea typeface="ＭＳ Ｐゴシック" pitchFamily="12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SzPct val="95000"/>
        <a:buFont typeface="Times" charset="0"/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mondo.monarchinitiative.org/" TargetMode="External"/><Relationship Id="rId2" Type="http://schemas.openxmlformats.org/officeDocument/2006/relationships/hyperlink" Target="http://www.obofoundry.org/ontology/doid.html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bioportal.bioontology.org/ontologies/SIO?p=classes&amp;conceptid=http%3A%2F%2Fsemanticscience.org%2Fresource%2FSIO_010299" TargetMode="External"/><Relationship Id="rId4" Type="http://schemas.openxmlformats.org/officeDocument/2006/relationships/hyperlink" Target="https://www.ebi.ac.uk/ols/ontologies/mondo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cbi.nlm.nih.gov/pmc/articles/PMC3104413/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hyperlink" Target="http://www.google.com/imgres?num=10&amp;hl=en&amp;safe=off&amp;tbo=d&amp;biw=1680&amp;bih=858&amp;tbm=isch&amp;tbnid=IHXX8pOeP7darM:&amp;imgrefurl=http://collider.com/jonathan-nolan-person-of-interest-dark-knight-rises-interview/137379/&amp;docid=hw5ZwkaLbYH0xM&amp;imgurl=http://collider.com/wp-content/uploads/person-of-interest-taraji-p-henson-4.jpg&amp;w=540&amp;h=720&amp;ei=EzbvUOTBAbO10AGGq4G4BQ&amp;zoom=1" TargetMode="External"/><Relationship Id="rId7" Type="http://schemas.openxmlformats.org/officeDocument/2006/relationships/hyperlink" Target="http://www.google.com/imgres?num=10&amp;hl=en&amp;safe=off&amp;tbo=d&amp;biw=1680&amp;bih=858&amp;tbm=isch&amp;tbnid=GWR3fBGcpQvbjM:&amp;imgrefurl=http://www.tvscoop.tv/2008/04/can_a_person_ha.html&amp;docid=skeNrvquM8D3hM&amp;imgurl=http://www.tvscoop.tv/76495669.jpg&amp;w=2003&amp;h=3000&amp;ei=EzbvUOTBAbO10AGGq4G4BQ&amp;zoom=1" TargetMode="External"/><Relationship Id="rId12" Type="http://schemas.openxmlformats.org/officeDocument/2006/relationships/image" Target="../media/image18.jpeg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11" Type="http://schemas.openxmlformats.org/officeDocument/2006/relationships/hyperlink" Target="http://www.google.com/imgres?num=10&amp;hl=en&amp;safe=off&amp;tbo=d&amp;biw=1680&amp;bih=858&amp;tbm=isch&amp;tbnid=uzHegijBDrVCxM:&amp;imgrefurl=http://tlceyeopener.blogspot.com/2012/09/tlc-eyecare-laser-centers-welcomes-new.html&amp;docid=72rk70VQwzyM6M&amp;imgurl=http://4.bp.blogspot.com/-_Q3A00CnIl4/UFnzN1sxk2I/AAAAAAAAALA/LkL6Cv3JP5I/s1600/Erica_Person_MD.jpg&amp;w=1143&amp;h=1600&amp;ei=EzbvUOTBAbO10AGGq4G4BQ&amp;zoom=1" TargetMode="External"/><Relationship Id="rId5" Type="http://schemas.openxmlformats.org/officeDocument/2006/relationships/hyperlink" Target="http://www.google.com/imgres?num=10&amp;hl=en&amp;safe=off&amp;tbo=d&amp;biw=1680&amp;bih=858&amp;tbm=isch&amp;tbnid=tWS1VoR2oxomXM:&amp;imgrefurl=http://perezhilton.com/2011-12-15-ryan-gosling-is-named-time-magazines-coolest-person-of-the-year&amp;docid=MO35ynEp_HhFdM&amp;imgurl=http://img.perezhilton.com/wp-content/uploads/2011/12/ryan-gosling-is-coolest-person-of-the-year__oPt.jpg&amp;w=450&amp;h=639&amp;ei=EzbvUOTBAbO10AGGq4G4BQ&amp;zoom=1" TargetMode="External"/><Relationship Id="rId10" Type="http://schemas.openxmlformats.org/officeDocument/2006/relationships/image" Target="../media/image17.jpeg"/><Relationship Id="rId4" Type="http://schemas.openxmlformats.org/officeDocument/2006/relationships/image" Target="../media/image14.jpeg"/><Relationship Id="rId9" Type="http://schemas.openxmlformats.org/officeDocument/2006/relationships/hyperlink" Target="http://www.google.com/imgres?num=10&amp;hl=en&amp;safe=off&amp;tbo=d&amp;biw=1680&amp;bih=858&amp;tbm=isch&amp;tbnid=NQXySzMWyLA96M:&amp;imgrefurl=http://www.fanpop.com/clubs/david-henrie/images/26183003/title/david-henrie-aim-high-party-person-photo&amp;docid=xeljz3CV4-c0VM&amp;imgurl=http://images5.fanpop.com/image/photos/26100000/David-Henrie-Aim-High-Party-Person-david-henrie-26183003-940-1222.jpg&amp;w=940&amp;h=1222&amp;ei=EzbvUOTBAbO10AGGq4G4BQ&amp;zoom=1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hyperlink" Target="http://www.google.com/imgres?num=10&amp;hl=en&amp;safe=off&amp;tbo=d&amp;biw=1680&amp;bih=858&amp;tbm=isch&amp;tbnid=IHXX8pOeP7darM:&amp;imgrefurl=http://collider.com/jonathan-nolan-person-of-interest-dark-knight-rises-interview/137379/&amp;docid=hw5ZwkaLbYH0xM&amp;imgurl=http://collider.com/wp-content/uploads/person-of-interest-taraji-p-henson-4.jpg&amp;w=540&amp;h=720&amp;ei=EzbvUOTBAbO10AGGq4G4BQ&amp;zoom=1" TargetMode="External"/><Relationship Id="rId7" Type="http://schemas.openxmlformats.org/officeDocument/2006/relationships/hyperlink" Target="http://www.google.com/imgres?num=10&amp;hl=en&amp;safe=off&amp;tbo=d&amp;biw=1680&amp;bih=858&amp;tbm=isch&amp;tbnid=GWR3fBGcpQvbjM:&amp;imgrefurl=http://www.tvscoop.tv/2008/04/can_a_person_ha.html&amp;docid=skeNrvquM8D3hM&amp;imgurl=http://www.tvscoop.tv/76495669.jpg&amp;w=2003&amp;h=3000&amp;ei=EzbvUOTBAbO10AGGq4G4BQ&amp;zoom=1" TargetMode="External"/><Relationship Id="rId12" Type="http://schemas.openxmlformats.org/officeDocument/2006/relationships/image" Target="../media/image18.jpeg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11" Type="http://schemas.openxmlformats.org/officeDocument/2006/relationships/hyperlink" Target="http://www.google.com/imgres?num=10&amp;hl=en&amp;safe=off&amp;tbo=d&amp;biw=1680&amp;bih=858&amp;tbm=isch&amp;tbnid=uzHegijBDrVCxM:&amp;imgrefurl=http://tlceyeopener.blogspot.com/2012/09/tlc-eyecare-laser-centers-welcomes-new.html&amp;docid=72rk70VQwzyM6M&amp;imgurl=http://4.bp.blogspot.com/-_Q3A00CnIl4/UFnzN1sxk2I/AAAAAAAAALA/LkL6Cv3JP5I/s1600/Erica_Person_MD.jpg&amp;w=1143&amp;h=1600&amp;ei=EzbvUOTBAbO10AGGq4G4BQ&amp;zoom=1" TargetMode="External"/><Relationship Id="rId5" Type="http://schemas.openxmlformats.org/officeDocument/2006/relationships/hyperlink" Target="http://www.google.com/imgres?num=10&amp;hl=en&amp;safe=off&amp;tbo=d&amp;biw=1680&amp;bih=858&amp;tbm=isch&amp;tbnid=tWS1VoR2oxomXM:&amp;imgrefurl=http://perezhilton.com/2011-12-15-ryan-gosling-is-named-time-magazines-coolest-person-of-the-year&amp;docid=MO35ynEp_HhFdM&amp;imgurl=http://img.perezhilton.com/wp-content/uploads/2011/12/ryan-gosling-is-coolest-person-of-the-year__oPt.jpg&amp;w=450&amp;h=639&amp;ei=EzbvUOTBAbO10AGGq4G4BQ&amp;zoom=1" TargetMode="External"/><Relationship Id="rId10" Type="http://schemas.openxmlformats.org/officeDocument/2006/relationships/image" Target="../media/image17.jpeg"/><Relationship Id="rId4" Type="http://schemas.openxmlformats.org/officeDocument/2006/relationships/image" Target="../media/image14.jpeg"/><Relationship Id="rId9" Type="http://schemas.openxmlformats.org/officeDocument/2006/relationships/hyperlink" Target="http://www.google.com/imgres?num=10&amp;hl=en&amp;safe=off&amp;tbo=d&amp;biw=1680&amp;bih=858&amp;tbm=isch&amp;tbnid=NQXySzMWyLA96M:&amp;imgrefurl=http://www.fanpop.com/clubs/david-henrie/images/26183003/title/david-henrie-aim-high-party-person-photo&amp;docid=xeljz3CV4-c0VM&amp;imgurl=http://images5.fanpop.com/image/photos/26100000/David-Henrie-Aim-High-Party-Person-david-henrie-26183003-940-1222.jpg&amp;w=940&amp;h=1222&amp;ei=EzbvUOTBAbO10AGGq4G4BQ&amp;zoom=1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num=10&amp;hl=en&amp;safe=off&amp;tbo=d&amp;biw=1680&amp;bih=858&amp;tbm=isch&amp;tbnid=GWR3fBGcpQvbjM:&amp;imgrefurl=http://www.tvscoop.tv/2008/04/can_a_person_ha.html&amp;docid=skeNrvquM8D3hM&amp;imgurl=http://www.tvscoop.tv/76495669.jpg&amp;w=2003&amp;h=3000&amp;ei=EzbvUOTBAbO10AGGq4G4BQ&amp;zoom=1" TargetMode="External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num=10&amp;hl=en&amp;safe=off&amp;tbo=d&amp;biw=1680&amp;bih=858&amp;tbm=isch&amp;tbnid=GWR3fBGcpQvbjM:&amp;imgrefurl=http://www.tvscoop.tv/2008/04/can_a_person_ha.html&amp;docid=skeNrvquM8D3hM&amp;imgurl=http://www.tvscoop.tv/76495669.jpg&amp;w=2003&amp;h=3000&amp;ei=EzbvUOTBAbO10AGGq4G4BQ&amp;zoom=1" TargetMode="External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num=10&amp;hl=en&amp;safe=off&amp;tbo=d&amp;biw=1680&amp;bih=858&amp;tbm=isch&amp;tbnid=GWR3fBGcpQvbjM:&amp;imgrefurl=http://www.tvscoop.tv/2008/04/can_a_person_ha.html&amp;docid=skeNrvquM8D3hM&amp;imgurl=http://www.tvscoop.tv/76495669.jpg&amp;w=2003&amp;h=3000&amp;ei=EzbvUOTBAbO10AGGq4G4BQ&amp;zoom=1" TargetMode="External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protege.stanford.edu/publications/ontology_development/ontology101.pdf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cbi.nlm.nih.gov/pmc/articles/PMC5538380/" TargetMode="Externa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ebooks.iospress.nl/publication/48852" TargetMode="Externa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mitpress.mit.edu/books/building-ontologies-basic-formal-ontology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github.com/BFO-ontology/BFO-2020" TargetMode="External"/><Relationship Id="rId4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ncorwiki.buffalo.edu/index.php/Basic_Formal_Ontology_Summit_Meeting/abstracts" TargetMode="Externa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27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genomebiology.biomedcentral.com/articles/10.1186/gb-2005-6-5-r46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eferent-tracking.com/RTU/files/AMIA-0075-T2009/1.0/AMIA-0075-T2009.pdf" TargetMode="Externa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hyperlink" Target="http://summit2009.amia.org/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hyperlink" Target="http://summit2009.amia.org/" TargetMode="External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hyperlink" Target="http://summit2009.amia.org/" TargetMode="External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hyperlink" Target="http://summit2009.amia.org/" TargetMode="External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ferent-tracking.com/RTU/files/ICBO2015Proceedings-Smith-Ceusters/1.0/ICBO2015Proceedings-Smith-Ceusters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86/s12911-018-0651-5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Grp="1" noChangeArrowheads="1"/>
          </p:cNvSpPr>
          <p:nvPr>
            <p:ph type="ctrTitle"/>
          </p:nvPr>
        </p:nvSpPr>
        <p:spPr>
          <a:xfrm>
            <a:off x="572293" y="685800"/>
            <a:ext cx="7999413" cy="2043113"/>
          </a:xfrm>
        </p:spPr>
        <p:txBody>
          <a:bodyPr/>
          <a:lstStyle/>
          <a:p>
            <a:pPr>
              <a:tabLst>
                <a:tab pos="5376863" algn="l"/>
              </a:tabLst>
            </a:pP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 Summer Informatics Data Science Bootcamp</a:t>
            </a:r>
            <a:br>
              <a:rPr lang="en-GB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Biomedical Informatics, </a:t>
            </a: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at Buffalo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July – August, 2026</a:t>
            </a:r>
            <a:b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Topic:   Biomedical Ontology</a:t>
            </a:r>
            <a:b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dirty="0"/>
            </a:br>
            <a:br>
              <a:rPr lang="en-US" sz="3200" dirty="0"/>
            </a:b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17060" y="4343400"/>
            <a:ext cx="9144000" cy="1388533"/>
          </a:xfrm>
        </p:spPr>
        <p:txBody>
          <a:bodyPr/>
          <a:lstStyle/>
          <a:p>
            <a:pPr defTabSz="566738" eaLnBrk="1" hangingPunct="1">
              <a:lnSpc>
                <a:spcPct val="80000"/>
              </a:lnSpc>
            </a:pPr>
            <a:r>
              <a:rPr lang="en-GB" altLang="ja-JP" sz="2800" b="1" dirty="0">
                <a:ea typeface="ＭＳ 明朝" pitchFamily="49" charset="-128"/>
              </a:rPr>
              <a:t>Werner CEUSTERS, MD</a:t>
            </a:r>
            <a:endParaRPr lang="en-GB" altLang="ja-JP" sz="2800" b="1" baseline="30000" dirty="0">
              <a:ea typeface="ＭＳ 明朝" pitchFamily="49" charset="-128"/>
            </a:endParaRPr>
          </a:p>
          <a:p>
            <a:pPr defTabSz="566738" eaLnBrk="1" hangingPunct="1">
              <a:lnSpc>
                <a:spcPct val="120000"/>
              </a:lnSpc>
            </a:pPr>
            <a:endParaRPr lang="en-US" altLang="ja-JP" sz="1800" b="1" dirty="0">
              <a:ea typeface="ＭＳ 明朝" pitchFamily="49" charset="-128"/>
            </a:endParaRP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>
                <a:ea typeface="ＭＳ 明朝" pitchFamily="49" charset="-128"/>
              </a:rPr>
              <a:t>Professor and Division Chief Biomedical Ontology, Dept of Biomedical Informatics 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>
                <a:ea typeface="ＭＳ 明朝" pitchFamily="49" charset="-128"/>
              </a:rPr>
              <a:t>Professor, Dept of Psychiatry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>
                <a:ea typeface="ＭＳ 明朝" pitchFamily="49" charset="-128"/>
              </a:rPr>
              <a:t>University at Buffalo, NY, USA</a:t>
            </a:r>
          </a:p>
          <a:p>
            <a:pPr defTabSz="566738" eaLnBrk="1" hangingPunct="1">
              <a:lnSpc>
                <a:spcPct val="80000"/>
              </a:lnSpc>
            </a:pPr>
            <a:endParaRPr lang="en-US" altLang="ja-JP" sz="2000" i="1" dirty="0">
              <a:ea typeface="ＭＳ 明朝" pitchFamily="49" charset="-12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CB9D39-D23E-4785-80DC-EB14BA465216}"/>
              </a:ext>
            </a:extLst>
          </p:cNvPr>
          <p:cNvSpPr/>
          <p:nvPr/>
        </p:nvSpPr>
        <p:spPr>
          <a:xfrm>
            <a:off x="228600" y="2728913"/>
            <a:ext cx="89154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tabLst>
                <a:tab pos="1143000" algn="l"/>
              </a:tabLst>
            </a:pPr>
            <a:r>
              <a:rPr lang="en-US" sz="2100" b="0" kern="0" dirty="0">
                <a:solidFill>
                  <a:schemeClr val="bg1"/>
                </a:solidFill>
                <a:latin typeface="+mj-lt"/>
                <a:ea typeface="ＭＳ Ｐゴシック" pitchFamily="122" charset="-128"/>
                <a:cs typeface="Times New Roman" panose="02020603050405020304" pitchFamily="18" charset="0"/>
              </a:rPr>
              <a:t>July 13: 	Elements of Logic for Ontology Design.</a:t>
            </a:r>
            <a:br>
              <a:rPr lang="en-US" sz="2100" b="0" kern="0" dirty="0">
                <a:solidFill>
                  <a:srgbClr val="FFFFFF"/>
                </a:solidFill>
                <a:latin typeface="+mj-lt"/>
                <a:ea typeface="ＭＳ Ｐゴシック" pitchFamily="122" charset="-128"/>
                <a:cs typeface="Times New Roman" panose="02020603050405020304" pitchFamily="18" charset="0"/>
              </a:rPr>
            </a:br>
            <a:r>
              <a:rPr lang="en-US" sz="2100" b="0" kern="0" dirty="0">
                <a:solidFill>
                  <a:srgbClr val="FFFF00"/>
                </a:solidFill>
                <a:latin typeface="+mj-lt"/>
                <a:ea typeface="ＭＳ Ｐゴシック" pitchFamily="122" charset="-128"/>
                <a:cs typeface="Times New Roman" panose="02020603050405020304" pitchFamily="18" charset="0"/>
              </a:rPr>
              <a:t>July 15:  	</a:t>
            </a:r>
            <a:r>
              <a:rPr lang="en-US" sz="2100" b="0" kern="0" dirty="0">
                <a:solidFill>
                  <a:srgbClr val="FFFF00"/>
                </a:solidFill>
                <a:latin typeface="+mj-lt"/>
                <a:ea typeface="ＭＳ Ｐゴシック" pitchFamily="122" charset="-128"/>
              </a:rPr>
              <a:t>Principles of Realism-Based (Biomedical) Ontology.</a:t>
            </a:r>
            <a:br>
              <a:rPr lang="en-US" sz="2100" b="0" kern="0" dirty="0">
                <a:solidFill>
                  <a:srgbClr val="FFFF00"/>
                </a:solidFill>
                <a:latin typeface="+mj-lt"/>
                <a:ea typeface="ＭＳ Ｐゴシック" pitchFamily="122" charset="-128"/>
              </a:rPr>
            </a:br>
            <a:r>
              <a:rPr lang="en-US" sz="2100" b="0" kern="0" dirty="0">
                <a:solidFill>
                  <a:schemeClr val="bg1"/>
                </a:solidFill>
                <a:latin typeface="+mj-lt"/>
                <a:ea typeface="ＭＳ Ｐゴシック" pitchFamily="122" charset="-128"/>
              </a:rPr>
              <a:t>July 16:	Using First-Order Logic to Develop Realism-based Ontologies.</a:t>
            </a:r>
            <a:endParaRPr lang="en-US" sz="21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Reality </a:t>
            </a:r>
            <a:r>
              <a:rPr lang="en-US" dirty="0">
                <a:sym typeface="Wingdings" panose="05000000000000000000" pitchFamily="2" charset="2"/>
              </a:rPr>
              <a:t> 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775" y="1940624"/>
            <a:ext cx="4817625" cy="3536921"/>
          </a:xfrm>
          <a:prstGeom prst="rect">
            <a:avLst/>
          </a:prstGeom>
          <a:scene3d>
            <a:camera prst="perspectiveContrastingRightFacing" fov="4500000">
              <a:rot lat="639963" lon="18658966" rev="157485"/>
            </a:camera>
            <a:lightRig rig="threePt" dir="t"/>
          </a:scene3d>
        </p:spPr>
      </p:pic>
      <p:pic>
        <p:nvPicPr>
          <p:cNvPr id="6" name="Picture 2" descr="https://www.statnews.com/wp-content/uploads/2016/03/PHILLIPS_14-1024x6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05745"/>
            <a:ext cx="4711084" cy="3133055"/>
          </a:xfrm>
          <a:prstGeom prst="rect">
            <a:avLst/>
          </a:prstGeom>
          <a:noFill/>
          <a:scene3d>
            <a:camera prst="perspectiveContrastingRightFacing" fov="4500000">
              <a:rot lat="639963" lon="18658966" rev="157485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9CD478-107F-4D2D-AC68-4742E625FB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9388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74CC7-DF1C-44AA-A633-CC2CC9CFA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Bad ‘disease ontologies’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0040D-3A6D-4B36-AE8C-866273D92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Despite being listed in the OBO-Foundry: </a:t>
            </a:r>
            <a:r>
              <a:rPr lang="en-US" sz="1600" dirty="0"/>
              <a:t>	</a:t>
            </a:r>
            <a:r>
              <a:rPr lang="en-US" sz="1600" dirty="0">
                <a:hlinkClick r:id="rId2"/>
              </a:rPr>
              <a:t>http://www.obofoundry.org/ontology/doid.html</a:t>
            </a: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Mondo Disease Ontology: collection of several other ‘ontologies’:</a:t>
            </a:r>
          </a:p>
          <a:p>
            <a:pPr marL="914400" lvl="1" indent="0">
              <a:buNone/>
            </a:pPr>
            <a:r>
              <a:rPr lang="en-US" sz="1600" dirty="0">
                <a:hlinkClick r:id="rId3"/>
              </a:rPr>
              <a:t>https://mondo.monarchinitiative.org/</a:t>
            </a:r>
            <a:r>
              <a:rPr lang="en-US" sz="1600" dirty="0"/>
              <a:t> </a:t>
            </a:r>
          </a:p>
          <a:p>
            <a:pPr marL="914400" lvl="1" indent="0">
              <a:buNone/>
            </a:pPr>
            <a:r>
              <a:rPr lang="en-US" sz="1600" dirty="0">
                <a:hlinkClick r:id="rId4"/>
              </a:rPr>
              <a:t>https://www.ebi.ac.uk/ols/ontologies/mondo</a:t>
            </a:r>
            <a:r>
              <a:rPr lang="en-US" sz="1600" dirty="0"/>
              <a:t> </a:t>
            </a:r>
          </a:p>
          <a:p>
            <a:pPr marL="914400" lvl="1" indent="0">
              <a:buNone/>
            </a:pP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Semantic Science Ontology: incoherent foundation</a:t>
            </a:r>
          </a:p>
          <a:p>
            <a:pPr marL="914400" indent="0"/>
            <a:r>
              <a:rPr lang="en-US" sz="1600" dirty="0">
                <a:hlinkClick r:id="rId5"/>
              </a:rPr>
              <a:t>https://bioportal.bioontology.org/ontologies/SIO?p=classes&amp;conceptid=http%3A%2F%2Fsemanticscience.org%2Fresource%2FSIO_010299</a:t>
            </a:r>
            <a:r>
              <a:rPr lang="en-US" sz="16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9C22262-0B59-414A-8AAF-45E4D24A7F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76200" y="6491968"/>
            <a:ext cx="457200" cy="365125"/>
          </a:xfrm>
        </p:spPr>
        <p:txBody>
          <a:bodyPr/>
          <a:lstStyle/>
          <a:p>
            <a:fld id="{7C5DB68A-9D44-4073-920F-D08D647C06A7}" type="slidenum">
              <a:rPr lang="en-US" smtClean="0"/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095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Reality </a:t>
            </a:r>
            <a:r>
              <a:rPr lang="en-US" dirty="0">
                <a:sym typeface="Wingdings" panose="05000000000000000000" pitchFamily="2" charset="2"/>
              </a:rPr>
              <a:t> Representation</a:t>
            </a:r>
            <a:endParaRPr lang="en-US" altLang="en-US" dirty="0"/>
          </a:p>
        </p:txBody>
      </p:sp>
      <p:grpSp>
        <p:nvGrpSpPr>
          <p:cNvPr id="7171" name="Group 9"/>
          <p:cNvGrpSpPr>
            <a:grpSpLocks/>
          </p:cNvGrpSpPr>
          <p:nvPr/>
        </p:nvGrpSpPr>
        <p:grpSpPr bwMode="auto">
          <a:xfrm>
            <a:off x="5715000" y="2392363"/>
            <a:ext cx="2743200" cy="3771900"/>
            <a:chOff x="3120" y="816"/>
            <a:chExt cx="2334" cy="3048"/>
          </a:xfrm>
        </p:grpSpPr>
        <p:pic>
          <p:nvPicPr>
            <p:cNvPr id="717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64"/>
              <a:ext cx="2328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16"/>
              <a:ext cx="2334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/>
          <p:cNvSpPr/>
          <p:nvPr/>
        </p:nvSpPr>
        <p:spPr bwMode="auto">
          <a:xfrm>
            <a:off x="5638800" y="1676400"/>
            <a:ext cx="3048000" cy="4876800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00800" y="6089303"/>
            <a:ext cx="1613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References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28600" y="1524000"/>
            <a:ext cx="8610600" cy="51054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3087" y="6091535"/>
            <a:ext cx="1443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Referents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00854" y="1778298"/>
            <a:ext cx="2164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(research) data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9877" y="1769647"/>
            <a:ext cx="2574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(research) domain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333" y="2265546"/>
            <a:ext cx="2545893" cy="379175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A13AE5-2168-4629-B4B2-527A8982DB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93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Realism-based Ontology (RBO)</a:t>
            </a:r>
          </a:p>
        </p:txBody>
      </p:sp>
      <p:sp>
        <p:nvSpPr>
          <p:cNvPr id="11267" name="Content Placeholder 23"/>
          <p:cNvSpPr>
            <a:spLocks noGrp="1"/>
          </p:cNvSpPr>
          <p:nvPr>
            <p:ph idx="1"/>
          </p:nvPr>
        </p:nvSpPr>
        <p:spPr>
          <a:xfrm>
            <a:off x="228600" y="3200400"/>
            <a:ext cx="2667000" cy="3167062"/>
          </a:xfrm>
        </p:spPr>
        <p:txBody>
          <a:bodyPr/>
          <a:lstStyle/>
          <a:p>
            <a:pPr marL="233363" indent="-233363"/>
            <a:r>
              <a:rPr lang="en-US" altLang="en-US" sz="2400" dirty="0">
                <a:solidFill>
                  <a:srgbClr val="FFFF00"/>
                </a:solidFill>
                <a:latin typeface="+mn-lt"/>
              </a:rPr>
              <a:t>Referents</a:t>
            </a:r>
          </a:p>
          <a:p>
            <a:pPr marL="401638" lvl="1" indent="-233363"/>
            <a:r>
              <a:rPr lang="en-US" altLang="en-US" sz="1600" dirty="0"/>
              <a:t>are (meta-) physically the way they are,</a:t>
            </a:r>
          </a:p>
          <a:p>
            <a:pPr marL="401638" lvl="1" indent="-233363"/>
            <a:r>
              <a:rPr lang="en-US" altLang="en-US" sz="1600" dirty="0"/>
              <a:t>relate to each other in an objective way,</a:t>
            </a:r>
          </a:p>
          <a:p>
            <a:pPr marL="401638" lvl="1" indent="-233363"/>
            <a:r>
              <a:rPr lang="en-US" altLang="en-US" sz="1600" dirty="0"/>
              <a:t>follow ‘laws of nature’.</a:t>
            </a:r>
          </a:p>
        </p:txBody>
      </p:sp>
      <p:sp>
        <p:nvSpPr>
          <p:cNvPr id="25" name="Content Placeholder 24"/>
          <p:cNvSpPr>
            <a:spLocks noGrp="1"/>
          </p:cNvSpPr>
          <p:nvPr>
            <p:ph sz="half" idx="4294967295"/>
          </p:nvPr>
        </p:nvSpPr>
        <p:spPr>
          <a:xfrm>
            <a:off x="5775325" y="3200400"/>
            <a:ext cx="3368675" cy="3282950"/>
          </a:xfrm>
          <a:prstGeom prst="rect">
            <a:avLst/>
          </a:prstGeom>
        </p:spPr>
        <p:txBody>
          <a:bodyPr/>
          <a:lstStyle/>
          <a:p>
            <a:pPr marL="569913" indent="-280988"/>
            <a:r>
              <a:rPr lang="en-US" altLang="en-US" sz="2400" dirty="0">
                <a:solidFill>
                  <a:srgbClr val="FFFF00"/>
                </a:solidFill>
              </a:rPr>
              <a:t>References</a:t>
            </a:r>
          </a:p>
          <a:p>
            <a:pPr marL="457200" lvl="1" indent="-223838">
              <a:buClrTx/>
            </a:pPr>
            <a:r>
              <a:rPr lang="en-US" altLang="en-US" sz="1600" dirty="0"/>
              <a:t>follow, ideally, the syntactic-semantic conventions of some representation language,</a:t>
            </a:r>
          </a:p>
          <a:p>
            <a:pPr marL="457200" lvl="1" indent="-223838">
              <a:buClrTx/>
            </a:pPr>
            <a:r>
              <a:rPr lang="en-US" altLang="en-US" sz="1600" dirty="0"/>
              <a:t>are restricted by the expressivity of that language,</a:t>
            </a:r>
          </a:p>
          <a:p>
            <a:pPr marL="457200" lvl="1" indent="-223838">
              <a:buClrTx/>
            </a:pPr>
            <a:r>
              <a:rPr lang="en-US" altLang="en-US" sz="1600" dirty="0"/>
              <a:t>reference collections need to come, for correct interpretation, with documentation outside the representation.</a:t>
            </a:r>
          </a:p>
        </p:txBody>
      </p:sp>
      <p:grpSp>
        <p:nvGrpSpPr>
          <p:cNvPr id="11269" name="Group 28"/>
          <p:cNvGrpSpPr>
            <a:grpSpLocks/>
          </p:cNvGrpSpPr>
          <p:nvPr/>
        </p:nvGrpSpPr>
        <p:grpSpPr bwMode="auto">
          <a:xfrm>
            <a:off x="177800" y="1752600"/>
            <a:ext cx="8742363" cy="1366838"/>
            <a:chOff x="177283" y="2057400"/>
            <a:chExt cx="8742782" cy="1366935"/>
          </a:xfrm>
        </p:grpSpPr>
        <p:pic>
          <p:nvPicPr>
            <p:cNvPr id="11272" name="Picture 29" descr="skew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83" y="2057400"/>
              <a:ext cx="8742782" cy="1366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3" name="Picture 4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0818" y="2326428"/>
              <a:ext cx="1316631" cy="820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4" name="Line 60"/>
            <p:cNvSpPr>
              <a:spLocks noChangeShapeType="1"/>
            </p:cNvSpPr>
            <p:nvPr/>
          </p:nvSpPr>
          <p:spPr bwMode="auto">
            <a:xfrm flipH="1">
              <a:off x="7051813" y="2438400"/>
              <a:ext cx="448851" cy="13669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6" name="Content Placeholder 24"/>
          <p:cNvSpPr txBox="1">
            <a:spLocks/>
          </p:cNvSpPr>
          <p:nvPr/>
        </p:nvSpPr>
        <p:spPr bwMode="auto">
          <a:xfrm>
            <a:off x="2827338" y="3200400"/>
            <a:ext cx="3051175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0" hangingPunct="0">
              <a:spcBef>
                <a:spcPct val="20000"/>
              </a:spcBef>
              <a:defRPr/>
            </a:pPr>
            <a:r>
              <a:rPr lang="en-US" sz="2400" b="0" kern="0" dirty="0">
                <a:solidFill>
                  <a:srgbClr val="FFFF00"/>
                </a:solidFill>
                <a:latin typeface="+mn-lt"/>
              </a:rPr>
              <a:t>Window on reality</a:t>
            </a:r>
          </a:p>
          <a:p>
            <a:pPr marL="401638" lvl="1" indent="-233363" algn="l" eaLnBrk="0" hangingPunct="0">
              <a:spcBef>
                <a:spcPct val="20000"/>
              </a:spcBef>
              <a:defRPr/>
            </a:pP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restricted by:</a:t>
            </a:r>
          </a:p>
          <a:p>
            <a:pPr marL="401638" lvl="1" indent="-233363" algn="l" eaLnBrk="0" hangingPunct="0">
              <a:spcBef>
                <a:spcPct val="20000"/>
              </a:spcBef>
              <a:buFont typeface="Times New Roman" pitchFamily="18" charset="0"/>
              <a:buChar char="−"/>
              <a:defRPr/>
            </a:pP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what is physically and technically observable,</a:t>
            </a:r>
          </a:p>
          <a:p>
            <a:pPr marL="401638" lvl="1" indent="-233363" algn="l" eaLnBrk="0" hangingPunct="0">
              <a:spcBef>
                <a:spcPct val="20000"/>
              </a:spcBef>
              <a:buFont typeface="Times New Roman" pitchFamily="18" charset="0"/>
              <a:buChar char="−"/>
              <a:defRPr/>
            </a:pP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fit between what is measured and what we think is measured,</a:t>
            </a:r>
          </a:p>
          <a:p>
            <a:pPr marL="401638" lvl="1" indent="-233363" algn="l" eaLnBrk="0" hangingPunct="0">
              <a:spcBef>
                <a:spcPct val="20000"/>
              </a:spcBef>
              <a:buFont typeface="Times New Roman" pitchFamily="18" charset="0"/>
              <a:buChar char="−"/>
              <a:defRPr/>
            </a:pP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fit between established knowledge and ‘laws of nature’.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B53B3E-6403-415D-A99F-130916679C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1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view</a:t>
            </a:r>
          </a:p>
        </p:txBody>
      </p:sp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943" y="2010500"/>
            <a:ext cx="7830752" cy="461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C0C236-3A51-45BD-AF6D-C356DFFF54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25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060" y="1993857"/>
            <a:ext cx="7814109" cy="4626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2A74B8-4118-4D79-BB71-A90C6A97BA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93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382" y="2019159"/>
            <a:ext cx="7839074" cy="461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overlay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79D2E8-FBC6-4DE0-BAF1-C0672F7BCB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39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A5D6E-9E89-415D-B0B1-863B619091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i="1" u="sng" dirty="0"/>
              <a:t>particulars</a:t>
            </a:r>
            <a:br>
              <a:rPr lang="en-US" dirty="0"/>
            </a:br>
            <a:r>
              <a:rPr lang="en-US" dirty="0"/>
              <a:t>versus </a:t>
            </a:r>
            <a:br>
              <a:rPr lang="en-US" dirty="0"/>
            </a:br>
            <a:r>
              <a:rPr lang="en-US" i="1" u="sng" dirty="0"/>
              <a:t>types</a:t>
            </a:r>
            <a:br>
              <a:rPr lang="en-US" i="1" u="sng" dirty="0"/>
            </a:br>
            <a:r>
              <a:rPr lang="en-US" sz="2400" i="1" dirty="0"/>
              <a:t>(</a:t>
            </a:r>
            <a:r>
              <a:rPr lang="en-US" sz="2400" i="1" u="sng" dirty="0"/>
              <a:t>universals</a:t>
            </a:r>
            <a:r>
              <a:rPr lang="en-US" sz="2400" dirty="0"/>
              <a:t> and </a:t>
            </a:r>
            <a:r>
              <a:rPr lang="en-US" sz="2400" i="1" u="sng" dirty="0"/>
              <a:t>defined classes</a:t>
            </a:r>
            <a:r>
              <a:rPr lang="en-US" sz="2400" i="1" dirty="0"/>
              <a:t>)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26C85F-FBF0-42CE-B033-94391895B6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763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‘Type’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Names for something generic in main-stream ontology: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‘concept’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‘kind’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‘category’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‘class’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‘prototype’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 realism-based ontology: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‘Type’: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‘Universal’:		human being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‘Defined class’:	human being in Buffalo	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‘Class’:			all human beings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CB86B4-9DCB-4FFE-885A-3ED2647253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307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5D6D7-D351-4443-9D46-454110A47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Realism-based terminology for referents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33DD3-F559-45A8-B45A-AB439D99A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u="sng" dirty="0"/>
              <a:t>Particular</a:t>
            </a:r>
            <a:r>
              <a:rPr lang="en-US" sz="2000" dirty="0"/>
              <a:t> (individual, instance):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ea typeface="Times New Roman" panose="02020603050405020304" pitchFamily="18" charset="0"/>
              </a:rPr>
              <a:t>individual entity that exist(ed) in space and time, that exist(ed) only once and carries identity.</a:t>
            </a:r>
            <a:endParaRPr lang="en-US" sz="2000" dirty="0"/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u="sng" dirty="0"/>
              <a:t>Type</a:t>
            </a:r>
            <a:r>
              <a:rPr lang="en-US" sz="2000" dirty="0"/>
              <a:t>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ea typeface="Times New Roman" panose="02020603050405020304" pitchFamily="18" charset="0"/>
              </a:rPr>
              <a:t>counterpart in reality of some non-empty general term used in the formulation of some scientific theory.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u="sng" dirty="0"/>
              <a:t>Universal</a:t>
            </a:r>
            <a:r>
              <a:rPr lang="en-US" sz="2000" dirty="0"/>
              <a:t>: type which has particulars as instances (= is instantiated by particulars).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u="sng" dirty="0"/>
              <a:t>Class</a:t>
            </a:r>
            <a:r>
              <a:rPr lang="en-US" sz="2000" dirty="0"/>
              <a:t>: extension (=maximal collection) of a non-empty general term.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u="sng" dirty="0"/>
              <a:t>Defined class</a:t>
            </a:r>
            <a:r>
              <a:rPr lang="en-US" sz="2000" dirty="0"/>
              <a:t>: collection of particulars defined by selection or combination of terms denoting particulars or types.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36D0F-53A0-493E-9F78-DA735F97AB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72BFD3-FB7F-4755-AE78-046339CBB16B}"/>
              </a:ext>
            </a:extLst>
          </p:cNvPr>
          <p:cNvSpPr/>
          <p:nvPr/>
        </p:nvSpPr>
        <p:spPr>
          <a:xfrm>
            <a:off x="10886" y="6286148"/>
            <a:ext cx="89814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0" dirty="0">
                <a:solidFill>
                  <a:schemeClr val="bg1"/>
                </a:solidFill>
              </a:rPr>
              <a:t>Smith B, Ceusters W. Ontological Realism as a Methodology for Coordinated Evolution of Scientific Ontologies. Applied Ontology, 2010;5(3-4):139-188.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65E194-FD2F-470C-B78F-4902F68EA3DB}"/>
              </a:ext>
            </a:extLst>
          </p:cNvPr>
          <p:cNvSpPr/>
          <p:nvPr/>
        </p:nvSpPr>
        <p:spPr>
          <a:xfrm>
            <a:off x="4572000" y="649257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0" dirty="0">
                <a:hlinkClick r:id="rId2"/>
              </a:rPr>
              <a:t>https://www.ncbi.nlm.nih.gov/pmc/articles/PMC3104413/</a:t>
            </a:r>
            <a:r>
              <a:rPr lang="en-US" sz="1400" b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456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Universals versus particulars</a:t>
            </a:r>
            <a:endParaRPr lang="en-US" altLang="en-US" dirty="0"/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3294063" y="5511800"/>
            <a:ext cx="2936875" cy="588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some particular</a:t>
            </a:r>
          </a:p>
        </p:txBody>
      </p:sp>
      <p:sp>
        <p:nvSpPr>
          <p:cNvPr id="75781" name="AutoShape 5"/>
          <p:cNvSpPr>
            <a:spLocks noChangeArrowheads="1"/>
          </p:cNvSpPr>
          <p:nvPr/>
        </p:nvSpPr>
        <p:spPr bwMode="auto">
          <a:xfrm>
            <a:off x="3337482" y="2463800"/>
            <a:ext cx="2850039" cy="646986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66"/>
                </a:solidFill>
              </a:rPr>
              <a:t>some universal</a:t>
            </a:r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4695174" y="4056936"/>
            <a:ext cx="16466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instance-of at t</a:t>
            </a:r>
          </a:p>
        </p:txBody>
      </p:sp>
      <p:cxnSp>
        <p:nvCxnSpPr>
          <p:cNvPr id="75783" name="AutoShape 7"/>
          <p:cNvCxnSpPr>
            <a:cxnSpLocks noChangeShapeType="1"/>
            <a:stCxn id="75780" idx="0"/>
            <a:endCxn id="75781" idx="2"/>
          </p:cNvCxnSpPr>
          <p:nvPr/>
        </p:nvCxnSpPr>
        <p:spPr bwMode="auto">
          <a:xfrm flipV="1">
            <a:off x="4762501" y="3110786"/>
            <a:ext cx="1" cy="2401014"/>
          </a:xfrm>
          <a:prstGeom prst="straightConnector1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5784" name="Rectangle 8"/>
          <p:cNvSpPr>
            <a:spLocks noChangeArrowheads="1"/>
          </p:cNvSpPr>
          <p:nvPr/>
        </p:nvSpPr>
        <p:spPr bwMode="auto">
          <a:xfrm>
            <a:off x="0" y="3955336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tx1"/>
              </a:solidFill>
            </a:endParaRPr>
          </a:p>
        </p:txBody>
      </p:sp>
      <p:grpSp>
        <p:nvGrpSpPr>
          <p:cNvPr id="75785" name="Group 9"/>
          <p:cNvGrpSpPr>
            <a:grpSpLocks/>
          </p:cNvGrpSpPr>
          <p:nvPr/>
        </p:nvGrpSpPr>
        <p:grpSpPr bwMode="auto">
          <a:xfrm>
            <a:off x="228600" y="4445000"/>
            <a:ext cx="1292225" cy="1770063"/>
            <a:chOff x="144" y="3120"/>
            <a:chExt cx="814" cy="1115"/>
          </a:xfrm>
        </p:grpSpPr>
        <p:sp>
          <p:nvSpPr>
            <p:cNvPr id="75788" name="Text Box 10"/>
            <p:cNvSpPr txBox="1">
              <a:spLocks noChangeArrowheads="1"/>
            </p:cNvSpPr>
            <p:nvPr/>
          </p:nvSpPr>
          <p:spPr bwMode="auto">
            <a:xfrm>
              <a:off x="144" y="3312"/>
              <a:ext cx="814" cy="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chemeClr val="bg1"/>
                  </a:solidFill>
                </a:rPr>
                <a:t>entities on either site cannot ‘cross’ this boundary</a:t>
              </a:r>
            </a:p>
          </p:txBody>
        </p:sp>
        <p:sp>
          <p:nvSpPr>
            <p:cNvPr id="75789" name="Line 11"/>
            <p:cNvSpPr>
              <a:spLocks noChangeShapeType="1"/>
            </p:cNvSpPr>
            <p:nvPr/>
          </p:nvSpPr>
          <p:spPr bwMode="auto">
            <a:xfrm flipV="1">
              <a:off x="624" y="3120"/>
              <a:ext cx="288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949708" name="Text Box 12"/>
          <p:cNvSpPr txBox="1">
            <a:spLocks noChangeArrowheads="1"/>
          </p:cNvSpPr>
          <p:nvPr/>
        </p:nvSpPr>
        <p:spPr bwMode="auto">
          <a:xfrm>
            <a:off x="7086600" y="4673600"/>
            <a:ext cx="15240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bg1"/>
                </a:solidFill>
              </a:rPr>
              <a:t>every </a:t>
            </a:r>
            <a:r>
              <a:rPr lang="en-US" altLang="en-US" sz="1800" b="0" dirty="0">
                <a:solidFill>
                  <a:schemeClr val="accent1">
                    <a:lumMod val="75000"/>
                  </a:schemeClr>
                </a:solidFill>
              </a:rPr>
              <a:t>particular</a:t>
            </a:r>
            <a:r>
              <a:rPr lang="en-US" altLang="en-US" sz="1800" b="0" dirty="0">
                <a:solidFill>
                  <a:schemeClr val="bg1"/>
                </a:solidFill>
              </a:rPr>
              <a:t> is an instance of at least one </a:t>
            </a:r>
            <a:r>
              <a:rPr lang="en-US" altLang="en-US" sz="1800" b="0" dirty="0">
                <a:solidFill>
                  <a:srgbClr val="FFFF00"/>
                </a:solidFill>
              </a:rPr>
              <a:t>universal</a:t>
            </a:r>
          </a:p>
        </p:txBody>
      </p:sp>
      <p:sp>
        <p:nvSpPr>
          <p:cNvPr id="1949709" name="Text Box 13"/>
          <p:cNvSpPr txBox="1">
            <a:spLocks noChangeArrowheads="1"/>
          </p:cNvSpPr>
          <p:nvPr/>
        </p:nvSpPr>
        <p:spPr bwMode="auto">
          <a:xfrm>
            <a:off x="7162800" y="2235200"/>
            <a:ext cx="15240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bg1"/>
                </a:solidFill>
              </a:rPr>
              <a:t>for every </a:t>
            </a:r>
            <a:r>
              <a:rPr lang="en-US" altLang="en-US" sz="1800" b="0" dirty="0">
                <a:solidFill>
                  <a:srgbClr val="FFFF00"/>
                </a:solidFill>
              </a:rPr>
              <a:t>universal</a:t>
            </a:r>
            <a:r>
              <a:rPr lang="en-US" altLang="en-US" sz="1800" b="0" dirty="0">
                <a:solidFill>
                  <a:schemeClr val="bg1"/>
                </a:solidFill>
              </a:rPr>
              <a:t> there is or has been at least one </a:t>
            </a:r>
            <a:r>
              <a:rPr lang="en-US" altLang="en-US" sz="1800" b="0" dirty="0">
                <a:solidFill>
                  <a:schemeClr val="accent1">
                    <a:lumMod val="75000"/>
                  </a:schemeClr>
                </a:solidFill>
              </a:rPr>
              <a:t>instance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1D0351-DFBC-46D4-9918-03F4BF9A9C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3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9708" grpId="0"/>
      <p:bldP spid="194970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EA6740E-5284-4383-96B8-100FD51FE439}"/>
              </a:ext>
            </a:extLst>
          </p:cNvPr>
          <p:cNvSpPr/>
          <p:nvPr/>
        </p:nvSpPr>
        <p:spPr bwMode="auto">
          <a:xfrm>
            <a:off x="2438400" y="2362201"/>
            <a:ext cx="1752600" cy="3047999"/>
          </a:xfrm>
          <a:prstGeom prst="rect">
            <a:avLst/>
          </a:prstGeom>
          <a:solidFill>
            <a:srgbClr val="A6A6A6">
              <a:alpha val="6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24A23D-E106-4C86-A798-5815D8FD0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Ontologies and ‘ontologies’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E71C91-FF19-4BF0-AFB1-51CA250728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EF93C7-D0AB-41D7-8C62-1F8A9E33AE23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3ECA727-334E-41AC-AC74-CC8703CAADE4}"/>
              </a:ext>
            </a:extLst>
          </p:cNvPr>
          <p:cNvGrpSpPr/>
          <p:nvPr/>
        </p:nvGrpSpPr>
        <p:grpSpPr>
          <a:xfrm>
            <a:off x="1778466" y="1838326"/>
            <a:ext cx="7289334" cy="4250210"/>
            <a:chOff x="1778466" y="1838326"/>
            <a:chExt cx="7289334" cy="4250210"/>
          </a:xfrm>
        </p:grpSpPr>
        <p:sp>
          <p:nvSpPr>
            <p:cNvPr id="5" name="Arrow: Down 4">
              <a:extLst>
                <a:ext uri="{FF2B5EF4-FFF2-40B4-BE49-F238E27FC236}">
                  <a16:creationId xmlns:a16="http://schemas.microsoft.com/office/drawing/2014/main" id="{88A27F06-4D0A-4235-93FA-300BD930EE50}"/>
                </a:ext>
              </a:extLst>
            </p:cNvPr>
            <p:cNvSpPr/>
            <p:nvPr/>
          </p:nvSpPr>
          <p:spPr bwMode="auto">
            <a:xfrm flipV="1">
              <a:off x="1778466" y="1838326"/>
              <a:ext cx="838200" cy="4038600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22" charset="0"/>
                <a:ea typeface="+mn-ea"/>
                <a:cs typeface="+mn-cs"/>
              </a:endParaRPr>
            </a:p>
          </p:txBody>
        </p:sp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612E44B4-0908-4CC8-8774-05DBD69C3965}"/>
                </a:ext>
              </a:extLst>
            </p:cNvPr>
            <p:cNvSpPr/>
            <p:nvPr/>
          </p:nvSpPr>
          <p:spPr bwMode="auto">
            <a:xfrm rot="5400000" flipV="1">
              <a:off x="5204058" y="2224794"/>
              <a:ext cx="838200" cy="6889284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22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745E5DE-59FB-41EE-8D86-25A2E4D899AD}"/>
              </a:ext>
            </a:extLst>
          </p:cNvPr>
          <p:cNvSpPr txBox="1"/>
          <p:nvPr/>
        </p:nvSpPr>
        <p:spPr>
          <a:xfrm>
            <a:off x="30028" y="2956454"/>
            <a:ext cx="189667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Direct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usefulness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for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people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F76EC5-3E94-4E67-B5DA-BD18FDAF1778}"/>
              </a:ext>
            </a:extLst>
          </p:cNvPr>
          <p:cNvSpPr txBox="1"/>
          <p:nvPr/>
        </p:nvSpPr>
        <p:spPr>
          <a:xfrm>
            <a:off x="2685323" y="5816025"/>
            <a:ext cx="5418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Direct usefulness for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AAE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computers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4CC5DC-5F78-4456-A4F0-7A79286B80C6}"/>
              </a:ext>
            </a:extLst>
          </p:cNvPr>
          <p:cNvSpPr/>
          <p:nvPr/>
        </p:nvSpPr>
        <p:spPr bwMode="auto">
          <a:xfrm rot="17920830">
            <a:off x="1569030" y="3590926"/>
            <a:ext cx="3124200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22" charset="0"/>
                <a:ea typeface="+mn-ea"/>
                <a:cs typeface="+mn-cs"/>
              </a:rPr>
              <a:t>Terminological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22" charset="0"/>
                <a:ea typeface="+mn-ea"/>
                <a:cs typeface="+mn-cs"/>
              </a:rPr>
              <a:t>systems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C5CFB8-3169-464F-A619-5642A23D604B}"/>
              </a:ext>
            </a:extLst>
          </p:cNvPr>
          <p:cNvSpPr/>
          <p:nvPr/>
        </p:nvSpPr>
        <p:spPr bwMode="auto">
          <a:xfrm>
            <a:off x="3886201" y="3124200"/>
            <a:ext cx="2743200" cy="2285999"/>
          </a:xfrm>
          <a:prstGeom prst="rect">
            <a:avLst/>
          </a:prstGeom>
          <a:solidFill>
            <a:srgbClr val="FFFF00">
              <a:alpha val="4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80A864-AB1C-409C-923B-3275549D60DA}"/>
              </a:ext>
            </a:extLst>
          </p:cNvPr>
          <p:cNvSpPr/>
          <p:nvPr/>
        </p:nvSpPr>
        <p:spPr bwMode="auto">
          <a:xfrm rot="17920830">
            <a:off x="3986222" y="3918228"/>
            <a:ext cx="1980318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22" charset="0"/>
                <a:ea typeface="+mn-ea"/>
                <a:cs typeface="+mn-cs"/>
              </a:rPr>
              <a:t>Knowledge representation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22" charset="0"/>
                <a:ea typeface="+mn-ea"/>
                <a:cs typeface="+mn-cs"/>
              </a:rPr>
              <a:t>systems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424493-14BB-4EE9-878C-BF651D0A10FE}"/>
              </a:ext>
            </a:extLst>
          </p:cNvPr>
          <p:cNvSpPr/>
          <p:nvPr/>
        </p:nvSpPr>
        <p:spPr bwMode="auto">
          <a:xfrm>
            <a:off x="6248400" y="4191000"/>
            <a:ext cx="2362200" cy="1219198"/>
          </a:xfrm>
          <a:prstGeom prst="rect">
            <a:avLst/>
          </a:prstGeom>
          <a:solidFill>
            <a:srgbClr val="1FE115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E17625-43A3-4732-8152-7D8DBA7488F6}"/>
              </a:ext>
            </a:extLst>
          </p:cNvPr>
          <p:cNvSpPr/>
          <p:nvPr/>
        </p:nvSpPr>
        <p:spPr bwMode="auto">
          <a:xfrm>
            <a:off x="6514924" y="4419600"/>
            <a:ext cx="2019476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22" charset="0"/>
                <a:ea typeface="+mn-ea"/>
                <a:cs typeface="+mn-cs"/>
              </a:rPr>
              <a:t>Realism-based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22" charset="0"/>
                <a:ea typeface="+mn-ea"/>
                <a:cs typeface="+mn-cs"/>
              </a:rPr>
              <a:t>Ontologies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A3C13F47-F00F-41E7-A78F-ED2F5DE812DF}"/>
              </a:ext>
            </a:extLst>
          </p:cNvPr>
          <p:cNvSpPr/>
          <p:nvPr/>
        </p:nvSpPr>
        <p:spPr bwMode="auto">
          <a:xfrm rot="17572265">
            <a:off x="5872201" y="-50269"/>
            <a:ext cx="599999" cy="5597018"/>
          </a:xfrm>
          <a:prstGeom prst="rightBrace">
            <a:avLst>
              <a:gd name="adj1" fmla="val 55217"/>
              <a:gd name="adj2" fmla="val 49208"/>
            </a:avLst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A2E6E5-1492-4E08-BA16-144FCC3494D7}"/>
              </a:ext>
            </a:extLst>
          </p:cNvPr>
          <p:cNvSpPr/>
          <p:nvPr/>
        </p:nvSpPr>
        <p:spPr>
          <a:xfrm>
            <a:off x="6226774" y="1909949"/>
            <a:ext cx="22124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‘ontologies’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25770D-A1C3-405C-81AA-4BE71BA0AE85}"/>
              </a:ext>
            </a:extLst>
          </p:cNvPr>
          <p:cNvSpPr/>
          <p:nvPr/>
        </p:nvSpPr>
        <p:spPr>
          <a:xfrm>
            <a:off x="762000" y="6581001"/>
            <a:ext cx="8305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Inspired by: Rector, A.. “Clinical terminology: why is it so hard?” Methods of information in medicine 38 4-5 (1999): 239-52 .</a:t>
            </a:r>
          </a:p>
        </p:txBody>
      </p:sp>
    </p:spTree>
    <p:extLst>
      <p:ext uri="{BB962C8B-B14F-4D97-AF65-F5344CB8AC3E}">
        <p14:creationId xmlns:p14="http://schemas.microsoft.com/office/powerpoint/2010/main" val="2558385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2C12-E108-4DFC-B44C-68ED9E841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sz="3400" dirty="0"/>
              <a:t>Universal/particular declaration in BFO2020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DBF58-B084-423C-BCE3-8A29AFD81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At all times, there is at least one particular and one universal that is instantiated by that particular.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(</a:t>
            </a:r>
            <a:r>
              <a:rPr lang="en-US" dirty="0" err="1">
                <a:solidFill>
                  <a:srgbClr val="FFFF00"/>
                </a:solidFill>
              </a:rPr>
              <a:t>forall</a:t>
            </a:r>
            <a:r>
              <a:rPr lang="en-US" dirty="0"/>
              <a:t> (</a:t>
            </a:r>
            <a:r>
              <a:rPr lang="en-US" dirty="0">
                <a:solidFill>
                  <a:srgbClr val="1FE115"/>
                </a:solidFill>
              </a:rPr>
              <a:t>t</a:t>
            </a:r>
            <a:r>
              <a:rPr lang="en-US" dirty="0"/>
              <a:t>)     </a:t>
            </a:r>
          </a:p>
          <a:p>
            <a:pPr marL="514350" lvl="1" indent="0">
              <a:buNone/>
            </a:pPr>
            <a:r>
              <a:rPr lang="en-US" dirty="0"/>
              <a:t>(</a:t>
            </a:r>
            <a:r>
              <a:rPr lang="en-US" dirty="0">
                <a:solidFill>
                  <a:srgbClr val="FF66FF"/>
                </a:solidFill>
              </a:rPr>
              <a:t>if</a:t>
            </a:r>
            <a:r>
              <a:rPr lang="en-US" dirty="0"/>
              <a:t> (</a:t>
            </a:r>
            <a:r>
              <a:rPr lang="en-US" dirty="0">
                <a:solidFill>
                  <a:srgbClr val="FFC000"/>
                </a:solidFill>
              </a:rPr>
              <a:t>instance-of</a:t>
            </a:r>
            <a:r>
              <a:rPr lang="en-US" dirty="0"/>
              <a:t> </a:t>
            </a:r>
            <a:r>
              <a:rPr lang="en-US" dirty="0">
                <a:solidFill>
                  <a:srgbClr val="1FE115"/>
                </a:solidFill>
              </a:rPr>
              <a:t>t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temporal-region</a:t>
            </a:r>
            <a:r>
              <a:rPr lang="en-US" dirty="0"/>
              <a:t> </a:t>
            </a:r>
            <a:r>
              <a:rPr lang="en-US" dirty="0">
                <a:solidFill>
                  <a:srgbClr val="1FE115"/>
                </a:solidFill>
              </a:rPr>
              <a:t>t</a:t>
            </a:r>
            <a:r>
              <a:rPr lang="en-US" dirty="0"/>
              <a:t>)      </a:t>
            </a:r>
          </a:p>
          <a:p>
            <a:pPr marL="514350" lvl="1" indent="0">
              <a:buNone/>
            </a:pPr>
            <a:r>
              <a:rPr lang="en-US" dirty="0"/>
              <a:t> 	(</a:t>
            </a:r>
            <a:r>
              <a:rPr lang="en-US" dirty="0">
                <a:solidFill>
                  <a:srgbClr val="FFFF00"/>
                </a:solidFill>
              </a:rPr>
              <a:t>exists</a:t>
            </a:r>
            <a:r>
              <a:rPr lang="en-US" dirty="0"/>
              <a:t> (</a:t>
            </a:r>
            <a:r>
              <a:rPr lang="en-US" dirty="0">
                <a:solidFill>
                  <a:srgbClr val="1FE115"/>
                </a:solidFill>
              </a:rPr>
              <a:t>u </a:t>
            </a:r>
            <a:r>
              <a:rPr lang="en-US" dirty="0" err="1">
                <a:solidFill>
                  <a:srgbClr val="1FE115"/>
                </a:solidFill>
              </a:rPr>
              <a:t>i</a:t>
            </a:r>
            <a:r>
              <a:rPr lang="en-US" dirty="0"/>
              <a:t>) </a:t>
            </a:r>
          </a:p>
          <a:p>
            <a:pPr marL="514350" lvl="1" indent="0">
              <a:buNone/>
            </a:pPr>
            <a:r>
              <a:rPr lang="en-US" dirty="0"/>
              <a:t>	  (</a:t>
            </a:r>
            <a:r>
              <a:rPr lang="en-US" dirty="0">
                <a:solidFill>
                  <a:srgbClr val="FF66FF"/>
                </a:solidFill>
              </a:rPr>
              <a:t>and</a:t>
            </a:r>
            <a:r>
              <a:rPr lang="en-US" dirty="0"/>
              <a:t> 	(</a:t>
            </a:r>
            <a:r>
              <a:rPr lang="en-US" dirty="0">
                <a:solidFill>
                  <a:srgbClr val="FF66FF"/>
                </a:solidFill>
              </a:rPr>
              <a:t>not</a:t>
            </a:r>
            <a:r>
              <a:rPr lang="en-US" dirty="0"/>
              <a:t> (</a:t>
            </a:r>
            <a:r>
              <a:rPr lang="en-US" dirty="0">
                <a:solidFill>
                  <a:srgbClr val="FF66FF"/>
                </a:solidFill>
              </a:rPr>
              <a:t>=</a:t>
            </a:r>
            <a:r>
              <a:rPr lang="en-US" dirty="0"/>
              <a:t> </a:t>
            </a:r>
            <a:r>
              <a:rPr lang="en-US" dirty="0" err="1">
                <a:solidFill>
                  <a:srgbClr val="1FE115"/>
                </a:solidFill>
              </a:rPr>
              <a:t>i</a:t>
            </a:r>
            <a:r>
              <a:rPr lang="en-US" dirty="0">
                <a:solidFill>
                  <a:srgbClr val="1FE115"/>
                </a:solidFill>
              </a:rPr>
              <a:t> t</a:t>
            </a:r>
            <a:r>
              <a:rPr lang="en-US" dirty="0"/>
              <a:t>)) </a:t>
            </a:r>
          </a:p>
          <a:p>
            <a:pPr marL="514350" lvl="1" indent="0">
              <a:buNone/>
            </a:pPr>
            <a:r>
              <a:rPr lang="en-US" dirty="0"/>
              <a:t>		(</a:t>
            </a:r>
            <a:r>
              <a:rPr lang="en-US" dirty="0">
                <a:solidFill>
                  <a:srgbClr val="FFC000"/>
                </a:solidFill>
              </a:rPr>
              <a:t>universal</a:t>
            </a:r>
            <a:r>
              <a:rPr lang="en-US" dirty="0"/>
              <a:t> </a:t>
            </a:r>
            <a:r>
              <a:rPr lang="en-US" dirty="0">
                <a:solidFill>
                  <a:srgbClr val="1FE115"/>
                </a:solidFill>
              </a:rPr>
              <a:t>u</a:t>
            </a:r>
            <a:r>
              <a:rPr lang="en-US" dirty="0"/>
              <a:t>) </a:t>
            </a:r>
          </a:p>
          <a:p>
            <a:pPr marL="514350" lvl="1" indent="0">
              <a:buNone/>
            </a:pPr>
            <a:r>
              <a:rPr lang="en-US" dirty="0"/>
              <a:t>		(</a:t>
            </a:r>
            <a:r>
              <a:rPr lang="en-US" dirty="0">
                <a:solidFill>
                  <a:srgbClr val="FFC000"/>
                </a:solidFill>
              </a:rPr>
              <a:t>particular</a:t>
            </a:r>
            <a:r>
              <a:rPr lang="en-US" dirty="0"/>
              <a:t> </a:t>
            </a:r>
            <a:r>
              <a:rPr lang="en-US" dirty="0" err="1">
                <a:solidFill>
                  <a:srgbClr val="1FE115"/>
                </a:solidFill>
              </a:rPr>
              <a:t>i</a:t>
            </a:r>
            <a:r>
              <a:rPr lang="en-US" dirty="0"/>
              <a:t>)        </a:t>
            </a:r>
          </a:p>
          <a:p>
            <a:pPr marL="514350" lvl="1" indent="0">
              <a:buNone/>
            </a:pPr>
            <a:r>
              <a:rPr lang="en-US" dirty="0"/>
              <a:t>		(</a:t>
            </a:r>
            <a:r>
              <a:rPr lang="en-US" dirty="0">
                <a:solidFill>
                  <a:srgbClr val="FFC000"/>
                </a:solidFill>
              </a:rPr>
              <a:t>instance-of</a:t>
            </a:r>
            <a:r>
              <a:rPr lang="en-US" dirty="0"/>
              <a:t> </a:t>
            </a:r>
            <a:r>
              <a:rPr lang="en-US" dirty="0" err="1">
                <a:solidFill>
                  <a:srgbClr val="1FE115"/>
                </a:solidFill>
              </a:rPr>
              <a:t>i</a:t>
            </a:r>
            <a:r>
              <a:rPr lang="en-US" dirty="0">
                <a:solidFill>
                  <a:srgbClr val="1FE115"/>
                </a:solidFill>
              </a:rPr>
              <a:t> u t</a:t>
            </a:r>
            <a:r>
              <a:rPr lang="en-US" dirty="0"/>
              <a:t>))))))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7856CF-A54D-4363-AB3E-5E6DAC22FE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77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versus particulars</a:t>
            </a:r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9314" name="Picture 2" descr="https://encrypted-tbn3.gstatic.com/images?q=tbn:ANd9GcTM-GIh25fYhqb2R2H0pZamjtqZC32MYyKcK9hPdMORwzrD7ATcvCXhhD6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619625"/>
            <a:ext cx="1152525" cy="1533525"/>
          </a:xfrm>
          <a:prstGeom prst="rect">
            <a:avLst/>
          </a:prstGeom>
          <a:noFill/>
        </p:spPr>
      </p:pic>
      <p:pic>
        <p:nvPicPr>
          <p:cNvPr id="269316" name="Picture 4" descr="https://encrypted-tbn1.gstatic.com/images?q=tbn:ANd9GcREsxmdyg7ikvB64eCQMTaZfXmFYQ45ue49r6dHMn72KqdM0E9vrH_O-G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2" y="4595812"/>
            <a:ext cx="1114425" cy="1581150"/>
          </a:xfrm>
          <a:prstGeom prst="rect">
            <a:avLst/>
          </a:prstGeom>
          <a:noFill/>
        </p:spPr>
      </p:pic>
      <p:pic>
        <p:nvPicPr>
          <p:cNvPr id="269318" name="Picture 6" descr="https://encrypted-tbn3.gstatic.com/images?q=tbn:ANd9GcREGJl3rKpefAnc50aGAh0v4K95nJIZrFDWotLNoKlGhj3GcV7U2HlACQXE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71924" y="4572000"/>
            <a:ext cx="1085850" cy="1628775"/>
          </a:xfrm>
          <a:prstGeom prst="rect">
            <a:avLst/>
          </a:prstGeom>
          <a:noFill/>
        </p:spPr>
      </p:pic>
      <p:pic>
        <p:nvPicPr>
          <p:cNvPr id="269320" name="Picture 8" descr="https://encrypted-tbn2.gstatic.com/images?q=tbn:ANd9GcR2RsdemFj41FjhNR6d2koWQJoQHCSjFDadDc2ZY0fYAZ-NEIiaxbAkTas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9762" y="4629150"/>
            <a:ext cx="1162050" cy="1514475"/>
          </a:xfrm>
          <a:prstGeom prst="rect">
            <a:avLst/>
          </a:prstGeom>
          <a:noFill/>
        </p:spPr>
      </p:pic>
      <p:pic>
        <p:nvPicPr>
          <p:cNvPr id="269322" name="Picture 10" descr="https://encrypted-tbn2.gstatic.com/images?q=tbn:ANd9GcR25xibVdlSSSW8NwWFWbLRPKZicAuGjcrQPZ1H0Hlc0OJUw_-4fuCxEyw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43800" y="4600575"/>
            <a:ext cx="1123950" cy="1571625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269314" idx="0"/>
            <a:endCxn id="17" idx="2"/>
          </p:cNvCxnSpPr>
          <p:nvPr/>
        </p:nvCxnSpPr>
        <p:spPr bwMode="auto">
          <a:xfrm flipV="1">
            <a:off x="957263" y="2718375"/>
            <a:ext cx="3614384" cy="190125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269316" idx="0"/>
            <a:endCxn id="17" idx="2"/>
          </p:cNvCxnSpPr>
          <p:nvPr/>
        </p:nvCxnSpPr>
        <p:spPr bwMode="auto">
          <a:xfrm flipV="1">
            <a:off x="2752725" y="2718375"/>
            <a:ext cx="1818922" cy="1877437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269318" idx="0"/>
            <a:endCxn id="17" idx="2"/>
          </p:cNvCxnSpPr>
          <p:nvPr/>
        </p:nvCxnSpPr>
        <p:spPr bwMode="auto">
          <a:xfrm flipV="1">
            <a:off x="4514849" y="2718375"/>
            <a:ext cx="56798" cy="185362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269320" idx="0"/>
            <a:endCxn id="17" idx="2"/>
          </p:cNvCxnSpPr>
          <p:nvPr/>
        </p:nvCxnSpPr>
        <p:spPr bwMode="auto">
          <a:xfrm flipH="1" flipV="1">
            <a:off x="4571647" y="2718375"/>
            <a:ext cx="1729140" cy="191077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269322" idx="0"/>
            <a:endCxn id="17" idx="2"/>
          </p:cNvCxnSpPr>
          <p:nvPr/>
        </p:nvCxnSpPr>
        <p:spPr bwMode="auto">
          <a:xfrm flipH="1" flipV="1">
            <a:off x="4571647" y="2718375"/>
            <a:ext cx="3534128" cy="188220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289084" y="2133600"/>
            <a:ext cx="2565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Human being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2437" y="2869912"/>
            <a:ext cx="2680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instance of at t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41910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869883" y="627322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particulars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FCB745-FEFD-4C05-A9F6-97331A82D8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354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versus particulars</a:t>
            </a:r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9314" name="Picture 2" descr="https://encrypted-tbn3.gstatic.com/images?q=tbn:ANd9GcTM-GIh25fYhqb2R2H0pZamjtqZC32MYyKcK9hPdMORwzrD7ATcvCXhhD6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619625"/>
            <a:ext cx="1152525" cy="1533525"/>
          </a:xfrm>
          <a:prstGeom prst="rect">
            <a:avLst/>
          </a:prstGeom>
          <a:noFill/>
        </p:spPr>
      </p:pic>
      <p:pic>
        <p:nvPicPr>
          <p:cNvPr id="269316" name="Picture 4" descr="https://encrypted-tbn1.gstatic.com/images?q=tbn:ANd9GcREsxmdyg7ikvB64eCQMTaZfXmFYQ45ue49r6dHMn72KqdM0E9vrH_O-G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2" y="4595812"/>
            <a:ext cx="1114425" cy="1581150"/>
          </a:xfrm>
          <a:prstGeom prst="rect">
            <a:avLst/>
          </a:prstGeom>
          <a:noFill/>
        </p:spPr>
      </p:pic>
      <p:pic>
        <p:nvPicPr>
          <p:cNvPr id="269318" name="Picture 6" descr="https://encrypted-tbn3.gstatic.com/images?q=tbn:ANd9GcREGJl3rKpefAnc50aGAh0v4K95nJIZrFDWotLNoKlGhj3GcV7U2HlACQXE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71924" y="4572000"/>
            <a:ext cx="1085850" cy="1628775"/>
          </a:xfrm>
          <a:prstGeom prst="rect">
            <a:avLst/>
          </a:prstGeom>
          <a:noFill/>
        </p:spPr>
      </p:pic>
      <p:pic>
        <p:nvPicPr>
          <p:cNvPr id="269320" name="Picture 8" descr="https://encrypted-tbn2.gstatic.com/images?q=tbn:ANd9GcR2RsdemFj41FjhNR6d2koWQJoQHCSjFDadDc2ZY0fYAZ-NEIiaxbAkTas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9762" y="4629150"/>
            <a:ext cx="1162050" cy="1514475"/>
          </a:xfrm>
          <a:prstGeom prst="rect">
            <a:avLst/>
          </a:prstGeom>
          <a:noFill/>
        </p:spPr>
      </p:pic>
      <p:pic>
        <p:nvPicPr>
          <p:cNvPr id="269322" name="Picture 10" descr="https://encrypted-tbn2.gstatic.com/images?q=tbn:ANd9GcR25xibVdlSSSW8NwWFWbLRPKZicAuGjcrQPZ1H0Hlc0OJUw_-4fuCxEyw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43800" y="4600575"/>
            <a:ext cx="1123950" cy="1571625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269314" idx="0"/>
            <a:endCxn id="17" idx="2"/>
          </p:cNvCxnSpPr>
          <p:nvPr/>
        </p:nvCxnSpPr>
        <p:spPr bwMode="auto">
          <a:xfrm flipV="1">
            <a:off x="957263" y="2718375"/>
            <a:ext cx="3614384" cy="190125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269316" idx="0"/>
            <a:endCxn id="17" idx="2"/>
          </p:cNvCxnSpPr>
          <p:nvPr/>
        </p:nvCxnSpPr>
        <p:spPr bwMode="auto">
          <a:xfrm flipV="1">
            <a:off x="2752725" y="2718375"/>
            <a:ext cx="1818922" cy="1877437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269318" idx="0"/>
            <a:endCxn id="17" idx="2"/>
          </p:cNvCxnSpPr>
          <p:nvPr/>
        </p:nvCxnSpPr>
        <p:spPr bwMode="auto">
          <a:xfrm flipV="1">
            <a:off x="4514849" y="2718375"/>
            <a:ext cx="56798" cy="185362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269320" idx="0"/>
            <a:endCxn id="17" idx="2"/>
          </p:cNvCxnSpPr>
          <p:nvPr/>
        </p:nvCxnSpPr>
        <p:spPr bwMode="auto">
          <a:xfrm flipH="1" flipV="1">
            <a:off x="4571647" y="2718375"/>
            <a:ext cx="1729140" cy="191077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269322" idx="0"/>
            <a:endCxn id="17" idx="2"/>
          </p:cNvCxnSpPr>
          <p:nvPr/>
        </p:nvCxnSpPr>
        <p:spPr bwMode="auto">
          <a:xfrm flipH="1" flipV="1">
            <a:off x="4571647" y="2718375"/>
            <a:ext cx="3534128" cy="188220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442974" y="2133600"/>
            <a:ext cx="22573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Photograph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2437" y="2869912"/>
            <a:ext cx="2680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instance of at t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41910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869883" y="627322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particulars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002241-51C2-43E4-AB4D-F7537DDADA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829F20-23AC-4FFC-8590-D44355F8911A}"/>
              </a:ext>
            </a:extLst>
          </p:cNvPr>
          <p:cNvSpPr txBox="1"/>
          <p:nvPr/>
        </p:nvSpPr>
        <p:spPr>
          <a:xfrm>
            <a:off x="1773322" y="1397287"/>
            <a:ext cx="55398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Reality versus representation !</a:t>
            </a:r>
          </a:p>
        </p:txBody>
      </p:sp>
    </p:spTree>
    <p:extLst>
      <p:ext uri="{BB962C8B-B14F-4D97-AF65-F5344CB8AC3E}">
        <p14:creationId xmlns:p14="http://schemas.microsoft.com/office/powerpoint/2010/main" val="3915435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dirty="0"/>
              <a:t>Instances are the objects of classification …</a:t>
            </a:r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9318" name="Picture 6" descr="https://encrypted-tbn3.gstatic.com/images?q=tbn:ANd9GcREGJl3rKpefAnc50aGAh0v4K95nJIZrFDWotLNoKlGhj3GcV7U2HlACQX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1924" y="4572000"/>
            <a:ext cx="1085850" cy="1628775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269318" idx="0"/>
            <a:endCxn id="18" idx="2"/>
          </p:cNvCxnSpPr>
          <p:nvPr/>
        </p:nvCxnSpPr>
        <p:spPr bwMode="auto">
          <a:xfrm flipH="1" flipV="1">
            <a:off x="3203887" y="2844463"/>
            <a:ext cx="1310962" cy="1727537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endCxn id="17" idx="2"/>
          </p:cNvCxnSpPr>
          <p:nvPr/>
        </p:nvCxnSpPr>
        <p:spPr bwMode="auto">
          <a:xfrm flipH="1" flipV="1">
            <a:off x="1706660" y="3550800"/>
            <a:ext cx="2801629" cy="1035488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269318" idx="0"/>
            <a:endCxn id="19" idx="2"/>
          </p:cNvCxnSpPr>
          <p:nvPr/>
        </p:nvCxnSpPr>
        <p:spPr bwMode="auto">
          <a:xfrm flipV="1">
            <a:off x="4514849" y="2259688"/>
            <a:ext cx="542926" cy="2312312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269318" idx="0"/>
            <a:endCxn id="20" idx="2"/>
          </p:cNvCxnSpPr>
          <p:nvPr/>
        </p:nvCxnSpPr>
        <p:spPr bwMode="auto">
          <a:xfrm flipV="1">
            <a:off x="4514849" y="1802198"/>
            <a:ext cx="2652112" cy="2769802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24097" y="2966025"/>
            <a:ext cx="2565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Human being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41910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869883" y="627322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particulars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14060" y="2259688"/>
            <a:ext cx="1779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Mammal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26499" y="1674913"/>
            <a:ext cx="2062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Vertebrate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96983" y="1217423"/>
            <a:ext cx="1939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Organism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63213" y="4148722"/>
            <a:ext cx="2680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instance of at 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D07C24-35E5-445E-86B2-8ED41C20ED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3524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BFO definition for </a:t>
            </a:r>
            <a:r>
              <a:rPr lang="en-US" dirty="0" err="1"/>
              <a:t>is_a</a:t>
            </a:r>
            <a:br>
              <a:rPr lang="en-US" dirty="0"/>
            </a:br>
            <a:r>
              <a:rPr lang="en-US" dirty="0"/>
              <a:t>(aka </a:t>
            </a:r>
            <a:r>
              <a:rPr lang="en-US" dirty="0" err="1"/>
              <a:t>subClassOf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0"/>
            <a:ext cx="8686800" cy="43434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 err="1"/>
              <a:t>is_a</a:t>
            </a:r>
            <a:r>
              <a:rPr lang="en-US" dirty="0"/>
              <a:t> relation is the subtype or </a:t>
            </a:r>
            <a:r>
              <a:rPr lang="en-US" dirty="0" err="1"/>
              <a:t>subuniversal</a:t>
            </a:r>
            <a:r>
              <a:rPr lang="en-US" dirty="0"/>
              <a:t> relation between universals or types.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 </a:t>
            </a:r>
            <a:r>
              <a:rPr lang="en-US" dirty="0" err="1">
                <a:solidFill>
                  <a:srgbClr val="FFFF00"/>
                </a:solidFill>
              </a:rPr>
              <a:t>is_a</a:t>
            </a:r>
            <a:r>
              <a:rPr lang="en-US" dirty="0"/>
              <a:t> C1 =def.: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C and C1  are universals, and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for all c, t, if c </a:t>
            </a:r>
            <a:r>
              <a:rPr lang="en-US" dirty="0" err="1">
                <a:solidFill>
                  <a:srgbClr val="FFFF00"/>
                </a:solidFill>
              </a:rPr>
              <a:t>instance_of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C </a:t>
            </a:r>
            <a:r>
              <a:rPr lang="en-US" dirty="0">
                <a:solidFill>
                  <a:srgbClr val="FFFF00"/>
                </a:solidFill>
              </a:rPr>
              <a:t>at</a:t>
            </a:r>
            <a:r>
              <a:rPr lang="en-US" dirty="0"/>
              <a:t> t then c </a:t>
            </a:r>
            <a:r>
              <a:rPr lang="en-US" dirty="0" err="1">
                <a:solidFill>
                  <a:srgbClr val="FFFF00"/>
                </a:solidFill>
              </a:rPr>
              <a:t>instance_of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C1 </a:t>
            </a:r>
            <a:r>
              <a:rPr lang="en-US" dirty="0">
                <a:solidFill>
                  <a:srgbClr val="FFFF00"/>
                </a:solidFill>
              </a:rPr>
              <a:t>at</a:t>
            </a:r>
            <a:r>
              <a:rPr lang="en-US" dirty="0"/>
              <a:t> t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F6BBA-FCBE-40B7-BF90-89DE3DF79BC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7550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D94C8-BEA3-4478-BA5F-D7373E189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BFO2020-FOL ‘subclass’ axioms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A488A-4735-42BF-9206-8EF68E58D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(</a:t>
            </a:r>
            <a:r>
              <a:rPr lang="en-US" sz="1600" dirty="0" err="1"/>
              <a:t>cl:comment</a:t>
            </a:r>
            <a:r>
              <a:rPr lang="en-US" sz="1600" dirty="0"/>
              <a:t> "specifically-dependent-continuant is subclass of continuant [dhv-1]"    </a:t>
            </a:r>
          </a:p>
          <a:p>
            <a:pPr marL="0" indent="0"/>
            <a:r>
              <a:rPr lang="en-US" sz="2000" dirty="0"/>
              <a:t>	(</a:t>
            </a:r>
            <a:r>
              <a:rPr lang="en-US" sz="2000" dirty="0" err="1">
                <a:solidFill>
                  <a:srgbClr val="FFFF00"/>
                </a:solidFill>
              </a:rPr>
              <a:t>forall</a:t>
            </a:r>
            <a:r>
              <a:rPr lang="en-US" sz="2000" dirty="0"/>
              <a:t> (</a:t>
            </a:r>
            <a:r>
              <a:rPr lang="en-US" sz="2000" dirty="0">
                <a:solidFill>
                  <a:srgbClr val="1FE115"/>
                </a:solidFill>
              </a:rPr>
              <a:t>t x</a:t>
            </a:r>
            <a:r>
              <a:rPr lang="en-US" sz="2000" dirty="0"/>
              <a:t>)     </a:t>
            </a:r>
          </a:p>
          <a:p>
            <a:pPr marL="0" indent="0"/>
            <a:r>
              <a:rPr lang="en-US" sz="2000" dirty="0"/>
              <a:t>	    (</a:t>
            </a:r>
            <a:r>
              <a:rPr lang="en-US" sz="2000" dirty="0">
                <a:solidFill>
                  <a:srgbClr val="FF66FF"/>
                </a:solidFill>
              </a:rPr>
              <a:t>if</a:t>
            </a:r>
            <a:r>
              <a:rPr lang="en-US" sz="2000" dirty="0"/>
              <a:t> 	(</a:t>
            </a:r>
            <a:r>
              <a:rPr lang="en-US" sz="2000" dirty="0">
                <a:solidFill>
                  <a:srgbClr val="FFC000"/>
                </a:solidFill>
              </a:rPr>
              <a:t>instance-of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1FE115"/>
                </a:solidFill>
              </a:rPr>
              <a:t>x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3300"/>
                </a:solidFill>
              </a:rPr>
              <a:t>specifically-dependent-continuant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1FE115"/>
                </a:solidFill>
              </a:rPr>
              <a:t>t</a:t>
            </a:r>
            <a:r>
              <a:rPr lang="en-US" sz="2000" dirty="0"/>
              <a:t>)     </a:t>
            </a:r>
          </a:p>
          <a:p>
            <a:pPr marL="0" indent="0"/>
            <a:r>
              <a:rPr lang="en-US" sz="2000" dirty="0"/>
              <a:t> 		(</a:t>
            </a:r>
            <a:r>
              <a:rPr lang="en-US" sz="2000" dirty="0">
                <a:solidFill>
                  <a:srgbClr val="FFC000"/>
                </a:solidFill>
              </a:rPr>
              <a:t>instance-of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1FE115"/>
                </a:solidFill>
              </a:rPr>
              <a:t>x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3300"/>
                </a:solidFill>
              </a:rPr>
              <a:t>continuant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1FE115"/>
                </a:solidFill>
              </a:rPr>
              <a:t>t</a:t>
            </a:r>
            <a:r>
              <a:rPr lang="en-US" sz="2000" dirty="0"/>
              <a:t>))))</a:t>
            </a:r>
          </a:p>
          <a:p>
            <a:pPr marL="0" indent="0"/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(</a:t>
            </a:r>
            <a:r>
              <a:rPr lang="en-US" sz="1600" dirty="0" err="1"/>
              <a:t>cl:comment</a:t>
            </a:r>
            <a:r>
              <a:rPr lang="en-US" sz="1600" dirty="0"/>
              <a:t> "quality is subclass of specifically-dependent-continuant [nbm-1]"    </a:t>
            </a:r>
          </a:p>
          <a:p>
            <a:pPr marL="0" indent="0"/>
            <a:r>
              <a:rPr lang="en-US" sz="2000" dirty="0"/>
              <a:t>	(</a:t>
            </a:r>
            <a:r>
              <a:rPr lang="en-US" sz="2000" dirty="0" err="1">
                <a:solidFill>
                  <a:srgbClr val="FFFF00"/>
                </a:solidFill>
              </a:rPr>
              <a:t>forall</a:t>
            </a:r>
            <a:r>
              <a:rPr lang="en-US" sz="2000" dirty="0"/>
              <a:t> (</a:t>
            </a:r>
            <a:r>
              <a:rPr lang="en-US" sz="2000" dirty="0">
                <a:solidFill>
                  <a:srgbClr val="1FE115"/>
                </a:solidFill>
              </a:rPr>
              <a:t>t x</a:t>
            </a:r>
            <a:r>
              <a:rPr lang="en-US" sz="2000" dirty="0"/>
              <a:t>)     </a:t>
            </a:r>
          </a:p>
          <a:p>
            <a:pPr marL="0" indent="0"/>
            <a:r>
              <a:rPr lang="en-US" sz="2000" dirty="0"/>
              <a:t>	   (</a:t>
            </a:r>
            <a:r>
              <a:rPr lang="en-US" sz="2000" dirty="0">
                <a:solidFill>
                  <a:srgbClr val="FF66FF"/>
                </a:solidFill>
              </a:rPr>
              <a:t>if</a:t>
            </a:r>
            <a:r>
              <a:rPr lang="en-US" sz="2000" dirty="0"/>
              <a:t> 	(</a:t>
            </a:r>
            <a:r>
              <a:rPr lang="en-US" sz="2000" dirty="0">
                <a:solidFill>
                  <a:srgbClr val="FFC000"/>
                </a:solidFill>
              </a:rPr>
              <a:t>instance-of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1FE115"/>
                </a:solidFill>
              </a:rPr>
              <a:t>x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3300"/>
                </a:solidFill>
              </a:rPr>
              <a:t>quality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1FE115"/>
                </a:solidFill>
              </a:rPr>
              <a:t>t</a:t>
            </a:r>
            <a:r>
              <a:rPr lang="en-US" sz="2000" dirty="0"/>
              <a:t>)      </a:t>
            </a:r>
          </a:p>
          <a:p>
            <a:pPr marL="0" indent="0"/>
            <a:r>
              <a:rPr lang="en-US" sz="2000" dirty="0"/>
              <a:t>		(</a:t>
            </a:r>
            <a:r>
              <a:rPr lang="en-US" sz="2000" dirty="0">
                <a:solidFill>
                  <a:srgbClr val="FFC000"/>
                </a:solidFill>
              </a:rPr>
              <a:t>instance-of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1FE115"/>
                </a:solidFill>
              </a:rPr>
              <a:t>x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3300"/>
                </a:solidFill>
              </a:rPr>
              <a:t>specifically-dependent-continuant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1FE115"/>
                </a:solidFill>
              </a:rPr>
              <a:t>t</a:t>
            </a:r>
            <a:r>
              <a:rPr lang="en-US" sz="2000" dirty="0"/>
              <a:t>))))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(</a:t>
            </a:r>
            <a:r>
              <a:rPr lang="en-US" sz="1600" dirty="0" err="1"/>
              <a:t>cl:comment</a:t>
            </a:r>
            <a:r>
              <a:rPr lang="en-US" sz="1600" dirty="0"/>
              <a:t> "relational-quality is subclass of quality [taj-1]"    </a:t>
            </a:r>
          </a:p>
          <a:p>
            <a:pPr marL="0" indent="0"/>
            <a:r>
              <a:rPr lang="en-US" sz="2000" dirty="0"/>
              <a:t>	(</a:t>
            </a:r>
            <a:r>
              <a:rPr lang="en-US" sz="2000" dirty="0" err="1">
                <a:solidFill>
                  <a:srgbClr val="FFFF00"/>
                </a:solidFill>
              </a:rPr>
              <a:t>forall</a:t>
            </a:r>
            <a:r>
              <a:rPr lang="en-US" sz="2000" dirty="0"/>
              <a:t> (</a:t>
            </a:r>
            <a:r>
              <a:rPr lang="en-US" sz="2000" dirty="0">
                <a:solidFill>
                  <a:srgbClr val="1FE115"/>
                </a:solidFill>
              </a:rPr>
              <a:t>t x</a:t>
            </a:r>
            <a:r>
              <a:rPr lang="en-US" sz="2000" dirty="0"/>
              <a:t>)     </a:t>
            </a:r>
          </a:p>
          <a:p>
            <a:pPr marL="0" indent="0"/>
            <a:r>
              <a:rPr lang="en-US" sz="2000" dirty="0"/>
              <a:t>	   (</a:t>
            </a:r>
            <a:r>
              <a:rPr lang="en-US" sz="2000" dirty="0">
                <a:solidFill>
                  <a:srgbClr val="FF66FF"/>
                </a:solidFill>
              </a:rPr>
              <a:t>if</a:t>
            </a:r>
            <a:r>
              <a:rPr lang="en-US" sz="2000" dirty="0"/>
              <a:t> 	(</a:t>
            </a:r>
            <a:r>
              <a:rPr lang="en-US" sz="2000" dirty="0">
                <a:solidFill>
                  <a:srgbClr val="FFC000"/>
                </a:solidFill>
              </a:rPr>
              <a:t>instance-of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1FE115"/>
                </a:solidFill>
              </a:rPr>
              <a:t>x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3300"/>
                </a:solidFill>
              </a:rPr>
              <a:t>relational-quality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1FE115"/>
                </a:solidFill>
              </a:rPr>
              <a:t>t</a:t>
            </a:r>
            <a:r>
              <a:rPr lang="en-US" sz="2000" dirty="0"/>
              <a:t>) </a:t>
            </a:r>
          </a:p>
          <a:p>
            <a:pPr marL="0" indent="0"/>
            <a:r>
              <a:rPr lang="en-US" sz="2000" dirty="0"/>
              <a:t>		(</a:t>
            </a:r>
            <a:r>
              <a:rPr lang="en-US" sz="2000" dirty="0">
                <a:solidFill>
                  <a:srgbClr val="FFC000"/>
                </a:solidFill>
              </a:rPr>
              <a:t>instance-of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1FE115"/>
                </a:solidFill>
              </a:rPr>
              <a:t>x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3300"/>
                </a:solidFill>
              </a:rPr>
              <a:t>quality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1FE115"/>
                </a:solidFill>
              </a:rPr>
              <a:t>t</a:t>
            </a:r>
            <a:r>
              <a:rPr lang="en-US" sz="2000" dirty="0"/>
              <a:t>))))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A9B22-6F43-48E0-9CF5-2FDE85B8CB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12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D94C8-BEA3-4478-BA5F-D7373E189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BFO-isa interpretation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A488A-4735-42BF-9206-8EF68E58D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(</a:t>
            </a:r>
            <a:r>
              <a:rPr lang="en-US" sz="1600" dirty="0" err="1"/>
              <a:t>cl:comment</a:t>
            </a:r>
            <a:r>
              <a:rPr lang="en-US" sz="1600" dirty="0"/>
              <a:t> "specifically-dependent-continuant is subclass of continuant [dhv-1]"    </a:t>
            </a:r>
          </a:p>
          <a:p>
            <a:pPr marL="0" indent="0"/>
            <a:r>
              <a:rPr lang="en-US" sz="2000" dirty="0"/>
              <a:t>	(</a:t>
            </a:r>
            <a:r>
              <a:rPr lang="en-US" sz="2000" dirty="0" err="1">
                <a:solidFill>
                  <a:srgbClr val="FFFF00"/>
                </a:solidFill>
              </a:rPr>
              <a:t>forall</a:t>
            </a:r>
            <a:r>
              <a:rPr lang="en-US" sz="2000" dirty="0"/>
              <a:t> (</a:t>
            </a:r>
            <a:r>
              <a:rPr lang="en-US" sz="2000" dirty="0">
                <a:solidFill>
                  <a:srgbClr val="1FE115"/>
                </a:solidFill>
              </a:rPr>
              <a:t>t x</a:t>
            </a:r>
            <a:r>
              <a:rPr lang="en-US" sz="2000" dirty="0"/>
              <a:t>)     </a:t>
            </a:r>
          </a:p>
          <a:p>
            <a:pPr marL="0" indent="0"/>
            <a:r>
              <a:rPr lang="en-US" sz="2000" dirty="0"/>
              <a:t>	    (</a:t>
            </a:r>
            <a:r>
              <a:rPr lang="en-US" sz="2000" dirty="0">
                <a:solidFill>
                  <a:srgbClr val="FF66FF"/>
                </a:solidFill>
              </a:rPr>
              <a:t>if</a:t>
            </a:r>
            <a:r>
              <a:rPr lang="en-US" sz="2000" dirty="0"/>
              <a:t> 	(</a:t>
            </a:r>
            <a:r>
              <a:rPr lang="en-US" sz="2000" dirty="0">
                <a:solidFill>
                  <a:srgbClr val="FFC000"/>
                </a:solidFill>
              </a:rPr>
              <a:t>instance-of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1FE115"/>
                </a:solidFill>
              </a:rPr>
              <a:t>x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3300"/>
                </a:solidFill>
              </a:rPr>
              <a:t>specifically-dependent-continuant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1FE115"/>
                </a:solidFill>
              </a:rPr>
              <a:t>t</a:t>
            </a:r>
            <a:r>
              <a:rPr lang="en-US" sz="2000" dirty="0"/>
              <a:t>)     </a:t>
            </a:r>
          </a:p>
          <a:p>
            <a:pPr marL="0" indent="0"/>
            <a:r>
              <a:rPr lang="en-US" sz="2000" dirty="0"/>
              <a:t> 		(</a:t>
            </a:r>
            <a:r>
              <a:rPr lang="en-US" sz="2000" dirty="0">
                <a:solidFill>
                  <a:srgbClr val="FFC000"/>
                </a:solidFill>
              </a:rPr>
              <a:t>instance-of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1FE115"/>
                </a:solidFill>
              </a:rPr>
              <a:t>x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3300"/>
                </a:solidFill>
              </a:rPr>
              <a:t>continuant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1FE115"/>
                </a:solidFill>
              </a:rPr>
              <a:t>t</a:t>
            </a:r>
            <a:r>
              <a:rPr lang="en-US" sz="2000" dirty="0"/>
              <a:t>))))</a:t>
            </a:r>
          </a:p>
          <a:p>
            <a:pPr marL="0" indent="0"/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(</a:t>
            </a:r>
            <a:r>
              <a:rPr lang="en-US" sz="1600" dirty="0" err="1"/>
              <a:t>cl:comment</a:t>
            </a:r>
            <a:r>
              <a:rPr lang="en-US" sz="1600" dirty="0"/>
              <a:t> "quality is subclass of specifically-dependent-continuant [nbm-1]"    </a:t>
            </a:r>
          </a:p>
          <a:p>
            <a:pPr marL="0" indent="0"/>
            <a:r>
              <a:rPr lang="en-US" sz="2000" dirty="0"/>
              <a:t>	(</a:t>
            </a:r>
            <a:r>
              <a:rPr lang="en-US" sz="2000" dirty="0" err="1">
                <a:solidFill>
                  <a:srgbClr val="FFFF00"/>
                </a:solidFill>
              </a:rPr>
              <a:t>forall</a:t>
            </a:r>
            <a:r>
              <a:rPr lang="en-US" sz="2000" dirty="0"/>
              <a:t> (</a:t>
            </a:r>
            <a:r>
              <a:rPr lang="en-US" sz="2000" dirty="0">
                <a:solidFill>
                  <a:srgbClr val="1FE115"/>
                </a:solidFill>
              </a:rPr>
              <a:t>t x</a:t>
            </a:r>
            <a:r>
              <a:rPr lang="en-US" sz="2000" dirty="0"/>
              <a:t>)     </a:t>
            </a:r>
          </a:p>
          <a:p>
            <a:pPr marL="0" indent="0"/>
            <a:r>
              <a:rPr lang="en-US" sz="2000" dirty="0"/>
              <a:t>	   (</a:t>
            </a:r>
            <a:r>
              <a:rPr lang="en-US" sz="2000" dirty="0">
                <a:solidFill>
                  <a:srgbClr val="FF66FF"/>
                </a:solidFill>
              </a:rPr>
              <a:t>if</a:t>
            </a:r>
            <a:r>
              <a:rPr lang="en-US" sz="2000" dirty="0"/>
              <a:t> 	(</a:t>
            </a:r>
            <a:r>
              <a:rPr lang="en-US" sz="2000" dirty="0">
                <a:solidFill>
                  <a:srgbClr val="FFC000"/>
                </a:solidFill>
              </a:rPr>
              <a:t>instance-of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1FE115"/>
                </a:solidFill>
              </a:rPr>
              <a:t>x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3300"/>
                </a:solidFill>
              </a:rPr>
              <a:t>quality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1FE115"/>
                </a:solidFill>
              </a:rPr>
              <a:t>t</a:t>
            </a:r>
            <a:r>
              <a:rPr lang="en-US" sz="2000" dirty="0"/>
              <a:t>)      </a:t>
            </a:r>
          </a:p>
          <a:p>
            <a:pPr marL="0" indent="0"/>
            <a:r>
              <a:rPr lang="en-US" sz="2000" dirty="0"/>
              <a:t>		(</a:t>
            </a:r>
            <a:r>
              <a:rPr lang="en-US" sz="2000" dirty="0">
                <a:solidFill>
                  <a:srgbClr val="FFC000"/>
                </a:solidFill>
              </a:rPr>
              <a:t>instance-of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1FE115"/>
                </a:solidFill>
              </a:rPr>
              <a:t>x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3300"/>
                </a:solidFill>
              </a:rPr>
              <a:t>specifically-dependent-continuant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1FE115"/>
                </a:solidFill>
              </a:rPr>
              <a:t>t</a:t>
            </a:r>
            <a:r>
              <a:rPr lang="en-US" sz="2000" dirty="0"/>
              <a:t>))))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(</a:t>
            </a:r>
            <a:r>
              <a:rPr lang="en-US" sz="1600" dirty="0" err="1"/>
              <a:t>cl:comment</a:t>
            </a:r>
            <a:r>
              <a:rPr lang="en-US" sz="1600" dirty="0"/>
              <a:t> "relational-quality is subclass of quality [taj-1]"    </a:t>
            </a:r>
          </a:p>
          <a:p>
            <a:pPr marL="0" indent="0"/>
            <a:r>
              <a:rPr lang="en-US" sz="2000" dirty="0"/>
              <a:t>	(</a:t>
            </a:r>
            <a:r>
              <a:rPr lang="en-US" sz="2000" dirty="0" err="1">
                <a:solidFill>
                  <a:srgbClr val="FFFF00"/>
                </a:solidFill>
              </a:rPr>
              <a:t>forall</a:t>
            </a:r>
            <a:r>
              <a:rPr lang="en-US" sz="2000" dirty="0"/>
              <a:t> (</a:t>
            </a:r>
            <a:r>
              <a:rPr lang="en-US" sz="2000" dirty="0">
                <a:solidFill>
                  <a:srgbClr val="1FE115"/>
                </a:solidFill>
              </a:rPr>
              <a:t>t x</a:t>
            </a:r>
            <a:r>
              <a:rPr lang="en-US" sz="2000" dirty="0"/>
              <a:t>)     </a:t>
            </a:r>
          </a:p>
          <a:p>
            <a:pPr marL="0" indent="0"/>
            <a:r>
              <a:rPr lang="en-US" sz="2000" dirty="0"/>
              <a:t>	   (</a:t>
            </a:r>
            <a:r>
              <a:rPr lang="en-US" sz="2000" dirty="0">
                <a:solidFill>
                  <a:srgbClr val="FF66FF"/>
                </a:solidFill>
              </a:rPr>
              <a:t>if</a:t>
            </a:r>
            <a:r>
              <a:rPr lang="en-US" sz="2000" dirty="0"/>
              <a:t> 	(</a:t>
            </a:r>
            <a:r>
              <a:rPr lang="en-US" sz="2000" dirty="0">
                <a:solidFill>
                  <a:srgbClr val="FFC000"/>
                </a:solidFill>
              </a:rPr>
              <a:t>instance-of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1FE115"/>
                </a:solidFill>
              </a:rPr>
              <a:t>x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3300"/>
                </a:solidFill>
              </a:rPr>
              <a:t>relational-quality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1FE115"/>
                </a:solidFill>
              </a:rPr>
              <a:t>t</a:t>
            </a:r>
            <a:r>
              <a:rPr lang="en-US" sz="2000" dirty="0"/>
              <a:t>) </a:t>
            </a:r>
          </a:p>
          <a:p>
            <a:pPr marL="0" indent="0"/>
            <a:r>
              <a:rPr lang="en-US" sz="2000" dirty="0"/>
              <a:t>		(</a:t>
            </a:r>
            <a:r>
              <a:rPr lang="en-US" sz="2000" dirty="0">
                <a:solidFill>
                  <a:srgbClr val="FFC000"/>
                </a:solidFill>
              </a:rPr>
              <a:t>instance-of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1FE115"/>
                </a:solidFill>
              </a:rPr>
              <a:t>x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3300"/>
                </a:solidFill>
              </a:rPr>
              <a:t>quality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1FE115"/>
                </a:solidFill>
              </a:rPr>
              <a:t>t</a:t>
            </a:r>
            <a:r>
              <a:rPr lang="en-US" sz="2000" dirty="0"/>
              <a:t>))))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A9B22-6F43-48E0-9CF5-2FDE85B8CB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83749B78-4FA2-4A49-BB24-62CBF3F67AF1}"/>
              </a:ext>
            </a:extLst>
          </p:cNvPr>
          <p:cNvSpPr/>
          <p:nvPr/>
        </p:nvSpPr>
        <p:spPr bwMode="auto">
          <a:xfrm>
            <a:off x="4114800" y="6095999"/>
            <a:ext cx="2133600" cy="650543"/>
          </a:xfrm>
          <a:prstGeom prst="arc">
            <a:avLst>
              <a:gd name="adj1" fmla="val 17350254"/>
              <a:gd name="adj2" fmla="val 10793606"/>
            </a:avLst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C0AFFF-5385-4D6E-BB81-FCF620E2DBBB}"/>
              </a:ext>
            </a:extLst>
          </p:cNvPr>
          <p:cNvSpPr txBox="1"/>
          <p:nvPr/>
        </p:nvSpPr>
        <p:spPr>
          <a:xfrm>
            <a:off x="6263185" y="6212865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BFO-isa</a:t>
            </a: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22CA50B6-015B-4B4A-90F0-17DDF67A379C}"/>
              </a:ext>
            </a:extLst>
          </p:cNvPr>
          <p:cNvSpPr/>
          <p:nvPr/>
        </p:nvSpPr>
        <p:spPr bwMode="auto">
          <a:xfrm>
            <a:off x="3962400" y="3810000"/>
            <a:ext cx="2514600" cy="1143000"/>
          </a:xfrm>
          <a:prstGeom prst="arc">
            <a:avLst>
              <a:gd name="adj1" fmla="val 11412373"/>
              <a:gd name="adj2" fmla="val 213394"/>
            </a:avLst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44F86B-B349-4684-84C7-4E6EB0A2BFDD}"/>
              </a:ext>
            </a:extLst>
          </p:cNvPr>
          <p:cNvSpPr txBox="1"/>
          <p:nvPr/>
        </p:nvSpPr>
        <p:spPr>
          <a:xfrm>
            <a:off x="6883945" y="2783865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BFO-isa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E44FA864-B84C-45B8-A3FC-1FFCC5CC6D70}"/>
              </a:ext>
            </a:extLst>
          </p:cNvPr>
          <p:cNvSpPr/>
          <p:nvPr/>
        </p:nvSpPr>
        <p:spPr bwMode="auto">
          <a:xfrm>
            <a:off x="4750345" y="2667000"/>
            <a:ext cx="2133600" cy="701808"/>
          </a:xfrm>
          <a:prstGeom prst="arc">
            <a:avLst>
              <a:gd name="adj1" fmla="val 20286980"/>
              <a:gd name="adj2" fmla="val 10793606"/>
            </a:avLst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C1AB18-C2AF-46BC-BEC9-9EF30288124A}"/>
              </a:ext>
            </a:extLst>
          </p:cNvPr>
          <p:cNvSpPr txBox="1"/>
          <p:nvPr/>
        </p:nvSpPr>
        <p:spPr>
          <a:xfrm>
            <a:off x="6629400" y="4082471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BFO-isa</a:t>
            </a:r>
          </a:p>
        </p:txBody>
      </p:sp>
    </p:spTree>
    <p:extLst>
      <p:ext uri="{BB962C8B-B14F-4D97-AF65-F5344CB8AC3E}">
        <p14:creationId xmlns:p14="http://schemas.microsoft.com/office/powerpoint/2010/main" val="29178794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dirty="0"/>
              <a:t>Instances are the objects of classification …</a:t>
            </a:r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9318" name="Picture 6" descr="https://encrypted-tbn3.gstatic.com/images?q=tbn:ANd9GcREGJl3rKpefAnc50aGAh0v4K95nJIZrFDWotLNoKlGhj3GcV7U2HlACQX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1924" y="4572000"/>
            <a:ext cx="1085850" cy="1628775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269318" idx="0"/>
            <a:endCxn id="18" idx="2"/>
          </p:cNvCxnSpPr>
          <p:nvPr/>
        </p:nvCxnSpPr>
        <p:spPr bwMode="auto">
          <a:xfrm flipH="1" flipV="1">
            <a:off x="3203887" y="2844463"/>
            <a:ext cx="1310962" cy="1727537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endCxn id="17" idx="2"/>
          </p:cNvCxnSpPr>
          <p:nvPr/>
        </p:nvCxnSpPr>
        <p:spPr bwMode="auto">
          <a:xfrm flipH="1" flipV="1">
            <a:off x="1706660" y="3550800"/>
            <a:ext cx="2801629" cy="1035488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269318" idx="0"/>
            <a:endCxn id="19" idx="2"/>
          </p:cNvCxnSpPr>
          <p:nvPr/>
        </p:nvCxnSpPr>
        <p:spPr bwMode="auto">
          <a:xfrm flipV="1">
            <a:off x="4514849" y="2259688"/>
            <a:ext cx="542926" cy="2312312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269318" idx="0"/>
            <a:endCxn id="20" idx="2"/>
          </p:cNvCxnSpPr>
          <p:nvPr/>
        </p:nvCxnSpPr>
        <p:spPr bwMode="auto">
          <a:xfrm flipV="1">
            <a:off x="4514849" y="1802198"/>
            <a:ext cx="2652112" cy="2769802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24097" y="2966025"/>
            <a:ext cx="2565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Human being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41910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869883" y="627322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particulars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14060" y="2259688"/>
            <a:ext cx="1779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Mammal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26499" y="1674913"/>
            <a:ext cx="2062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Vertebrate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96983" y="1217423"/>
            <a:ext cx="1939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Organism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63213" y="4148722"/>
            <a:ext cx="2680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instance of at t</a:t>
            </a:r>
          </a:p>
        </p:txBody>
      </p:sp>
      <p:cxnSp>
        <p:nvCxnSpPr>
          <p:cNvPr id="29" name="Straight Arrow Connector 28"/>
          <p:cNvCxnSpPr>
            <a:stCxn id="17" idx="0"/>
            <a:endCxn id="18" idx="1"/>
          </p:cNvCxnSpPr>
          <p:nvPr/>
        </p:nvCxnSpPr>
        <p:spPr bwMode="auto">
          <a:xfrm flipV="1">
            <a:off x="1706660" y="2552076"/>
            <a:ext cx="607400" cy="413949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>
            <a:stCxn id="18" idx="0"/>
            <a:endCxn id="19" idx="1"/>
          </p:cNvCxnSpPr>
          <p:nvPr/>
        </p:nvCxnSpPr>
        <p:spPr bwMode="auto">
          <a:xfrm flipV="1">
            <a:off x="3203887" y="1967301"/>
            <a:ext cx="822612" cy="292387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>
            <a:stCxn id="19" idx="0"/>
            <a:endCxn id="20" idx="1"/>
          </p:cNvCxnSpPr>
          <p:nvPr/>
        </p:nvCxnSpPr>
        <p:spPr bwMode="auto">
          <a:xfrm flipV="1">
            <a:off x="5057775" y="1509811"/>
            <a:ext cx="1139208" cy="165102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1314834" y="2218153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951229" y="1520250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76941" y="1114523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D07C24-35E5-445E-86B2-8ED41C20ED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368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Compare with RDFS / OWL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If the class description C1 is defined as a subclass of class description C2, then the set of individuals in the class extension of C1 should be a subset of the set of individuals in the class extension of C2.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Differences with BFO: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subClassOf</a:t>
            </a:r>
            <a:r>
              <a:rPr lang="en-US" dirty="0"/>
              <a:t> is primitive, being a subset is a consequence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You just have to declare it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 how you want the domain to be, </a:t>
            </a:r>
          </a:p>
          <a:p>
            <a:pPr marL="1371600" lvl="3" indent="0">
              <a:buNone/>
            </a:pPr>
            <a:r>
              <a:rPr lang="en-US" dirty="0">
                <a:sym typeface="Wingdings" panose="05000000000000000000" pitchFamily="2" charset="2"/>
              </a:rPr>
              <a:t> not how the domain is!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No time indexing.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8C762F-824C-45CC-A06F-A444C73770F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8852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Instances are the objects of classification …</a:t>
            </a:r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9318" name="Picture 6" descr="https://encrypted-tbn3.gstatic.com/images?q=tbn:ANd9GcREGJl3rKpefAnc50aGAh0v4K95nJIZrFDWotLNoKlGhj3GcV7U2HlACQX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1924" y="4572000"/>
            <a:ext cx="1085850" cy="1628775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269318" idx="0"/>
            <a:endCxn id="18" idx="2"/>
          </p:cNvCxnSpPr>
          <p:nvPr/>
        </p:nvCxnSpPr>
        <p:spPr bwMode="auto">
          <a:xfrm flipH="1" flipV="1">
            <a:off x="3203887" y="2844463"/>
            <a:ext cx="1310962" cy="1727537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endCxn id="17" idx="2"/>
          </p:cNvCxnSpPr>
          <p:nvPr/>
        </p:nvCxnSpPr>
        <p:spPr bwMode="auto">
          <a:xfrm flipH="1" flipV="1">
            <a:off x="1706660" y="3550800"/>
            <a:ext cx="2801629" cy="1035488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269318" idx="0"/>
            <a:endCxn id="19" idx="2"/>
          </p:cNvCxnSpPr>
          <p:nvPr/>
        </p:nvCxnSpPr>
        <p:spPr bwMode="auto">
          <a:xfrm flipV="1">
            <a:off x="4514849" y="2259688"/>
            <a:ext cx="542926" cy="2312312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269318" idx="0"/>
            <a:endCxn id="20" idx="2"/>
          </p:cNvCxnSpPr>
          <p:nvPr/>
        </p:nvCxnSpPr>
        <p:spPr bwMode="auto">
          <a:xfrm flipV="1">
            <a:off x="4514849" y="1802198"/>
            <a:ext cx="2652112" cy="2769802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24097" y="2966025"/>
            <a:ext cx="2565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Human being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41910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869883" y="627322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particulars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14060" y="2259688"/>
            <a:ext cx="1779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Mammal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26499" y="1674913"/>
            <a:ext cx="2062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Vertebrate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96983" y="1217423"/>
            <a:ext cx="1939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Organism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63213" y="4148722"/>
            <a:ext cx="2680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instance of at t</a:t>
            </a:r>
          </a:p>
        </p:txBody>
      </p:sp>
      <p:cxnSp>
        <p:nvCxnSpPr>
          <p:cNvPr id="29" name="Straight Arrow Connector 28"/>
          <p:cNvCxnSpPr>
            <a:stCxn id="17" idx="0"/>
            <a:endCxn id="18" idx="1"/>
          </p:cNvCxnSpPr>
          <p:nvPr/>
        </p:nvCxnSpPr>
        <p:spPr bwMode="auto">
          <a:xfrm flipV="1">
            <a:off x="1706660" y="2552076"/>
            <a:ext cx="607400" cy="413949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>
            <a:stCxn id="18" idx="0"/>
            <a:endCxn id="19" idx="1"/>
          </p:cNvCxnSpPr>
          <p:nvPr/>
        </p:nvCxnSpPr>
        <p:spPr bwMode="auto">
          <a:xfrm flipV="1">
            <a:off x="3203887" y="1967301"/>
            <a:ext cx="822612" cy="292387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>
            <a:stCxn id="19" idx="0"/>
            <a:endCxn id="20" idx="1"/>
          </p:cNvCxnSpPr>
          <p:nvPr/>
        </p:nvCxnSpPr>
        <p:spPr bwMode="auto">
          <a:xfrm flipV="1">
            <a:off x="5057775" y="1509811"/>
            <a:ext cx="1139208" cy="165102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1314834" y="2218153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951229" y="1520250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76941" y="1114523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" name="Oval 2"/>
          <p:cNvSpPr/>
          <p:nvPr/>
        </p:nvSpPr>
        <p:spPr bwMode="auto">
          <a:xfrm rot="1934683">
            <a:off x="528389" y="2003501"/>
            <a:ext cx="5200592" cy="3528628"/>
          </a:xfrm>
          <a:prstGeom prst="ellipse">
            <a:avLst/>
          </a:prstGeom>
          <a:noFill/>
          <a:ln w="38100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30148" y="2869495"/>
            <a:ext cx="1560104" cy="768661"/>
            <a:chOff x="1930148" y="2869495"/>
            <a:chExt cx="1560104" cy="768661"/>
          </a:xfrm>
          <a:solidFill>
            <a:srgbClr val="1FE115"/>
          </a:solidFill>
        </p:grpSpPr>
        <p:sp>
          <p:nvSpPr>
            <p:cNvPr id="5" name="Bent Arrow 4"/>
            <p:cNvSpPr/>
            <p:nvPr/>
          </p:nvSpPr>
          <p:spPr bwMode="auto">
            <a:xfrm rot="13306324">
              <a:off x="2112149" y="2869495"/>
              <a:ext cx="1378103" cy="551588"/>
            </a:xfrm>
            <a:prstGeom prst="bentArrow">
              <a:avLst/>
            </a:prstGeom>
            <a:grpFill/>
            <a:ln w="9525" cap="flat" cmpd="sng" algn="ctr">
              <a:solidFill>
                <a:srgbClr val="1FE1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25" name="Bent Arrow 24"/>
            <p:cNvSpPr/>
            <p:nvPr/>
          </p:nvSpPr>
          <p:spPr bwMode="auto">
            <a:xfrm rot="13308581" flipV="1">
              <a:off x="1930148" y="3086568"/>
              <a:ext cx="1378103" cy="551588"/>
            </a:xfrm>
            <a:prstGeom prst="bentArrow">
              <a:avLst/>
            </a:prstGeom>
            <a:grpFill/>
            <a:ln w="9525" cap="flat" cmpd="sng" algn="ctr">
              <a:solidFill>
                <a:srgbClr val="1FE1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DF6DD9-E005-45FA-83C4-98BD29FF93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C6021C2-D704-4C83-9B71-759DFAC5C315}"/>
              </a:ext>
            </a:extLst>
          </p:cNvPr>
          <p:cNvGrpSpPr/>
          <p:nvPr/>
        </p:nvGrpSpPr>
        <p:grpSpPr>
          <a:xfrm>
            <a:off x="304800" y="2966025"/>
            <a:ext cx="8610600" cy="3656498"/>
            <a:chOff x="304800" y="2966025"/>
            <a:chExt cx="8610600" cy="365649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FA3A38F-3344-4D1C-8E5B-A21FC85E4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800" y="4398876"/>
              <a:ext cx="8469848" cy="2223647"/>
            </a:xfrm>
            <a:prstGeom prst="rect">
              <a:avLst/>
            </a:prstGeom>
            <a:ln w="38100">
              <a:solidFill>
                <a:srgbClr val="FF6600"/>
              </a:solidFill>
            </a:ln>
          </p:spPr>
        </p:pic>
        <p:sp>
          <p:nvSpPr>
            <p:cNvPr id="8" name="Arrow: Left-Up 7">
              <a:extLst>
                <a:ext uri="{FF2B5EF4-FFF2-40B4-BE49-F238E27FC236}">
                  <a16:creationId xmlns:a16="http://schemas.microsoft.com/office/drawing/2014/main" id="{2E385742-7552-4325-8048-26AFCD9F5D01}"/>
                </a:ext>
              </a:extLst>
            </p:cNvPr>
            <p:cNvSpPr/>
            <p:nvPr/>
          </p:nvSpPr>
          <p:spPr bwMode="auto">
            <a:xfrm flipV="1">
              <a:off x="3615194" y="3047999"/>
              <a:ext cx="4151316" cy="1278426"/>
            </a:xfrm>
            <a:prstGeom prst="leftUpArrow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9" name="Not Equal 8">
              <a:extLst>
                <a:ext uri="{FF2B5EF4-FFF2-40B4-BE49-F238E27FC236}">
                  <a16:creationId xmlns:a16="http://schemas.microsoft.com/office/drawing/2014/main" id="{51E12EA4-349F-45E6-91D7-4003952A26E9}"/>
                </a:ext>
              </a:extLst>
            </p:cNvPr>
            <p:cNvSpPr/>
            <p:nvPr/>
          </p:nvSpPr>
          <p:spPr bwMode="auto">
            <a:xfrm>
              <a:off x="7848600" y="2966025"/>
              <a:ext cx="1066800" cy="584737"/>
            </a:xfrm>
            <a:prstGeom prst="mathNotEqual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458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B833DA-BB7E-4984-B31F-689CCBF49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999"/>
            <a:ext cx="7116829" cy="6239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2FC197-35C5-452D-8E00-8E95427A03DB}"/>
              </a:ext>
            </a:extLst>
          </p:cNvPr>
          <p:cNvSpPr/>
          <p:nvPr/>
        </p:nvSpPr>
        <p:spPr>
          <a:xfrm>
            <a:off x="7430219" y="3812208"/>
            <a:ext cx="17137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What Is an Ontology?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Nicola Guarino, Daniel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Oberle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 and Steffen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Staab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S.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Staab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and R. Studer (eds.), Handbook on Ontologies, International Handbooks 1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on Information Systems, DOI 10.1007/978-3-540-92673-3,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Springer-Verlag Berlin Heidelberg 2009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9280E-234A-4D51-80C9-BEDC37F729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EF93C7-D0AB-41D7-8C62-1F8A9E33AE23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4E574F-D856-44A3-86EA-1A057B690888}"/>
              </a:ext>
            </a:extLst>
          </p:cNvPr>
          <p:cNvSpPr/>
          <p:nvPr/>
        </p:nvSpPr>
        <p:spPr bwMode="auto">
          <a:xfrm>
            <a:off x="457200" y="3505200"/>
            <a:ext cx="4114800" cy="3276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A755301-7F9A-4F96-B41E-990B30E06C36}"/>
              </a:ext>
            </a:extLst>
          </p:cNvPr>
          <p:cNvSpPr/>
          <p:nvPr/>
        </p:nvSpPr>
        <p:spPr bwMode="auto">
          <a:xfrm flipH="1">
            <a:off x="2743200" y="2438400"/>
            <a:ext cx="3886200" cy="266700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7BA828-98F8-4A60-BD75-D5704AF44657}"/>
              </a:ext>
            </a:extLst>
          </p:cNvPr>
          <p:cNvSpPr txBox="1"/>
          <p:nvPr/>
        </p:nvSpPr>
        <p:spPr>
          <a:xfrm>
            <a:off x="2750520" y="2571750"/>
            <a:ext cx="3871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rgbClr val="00B050"/>
                </a:solidFill>
              </a:rPr>
              <a:t>Ontological principles (this session)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1E7F86-B2F0-4DE9-AEF0-371B08ADEAB8}"/>
              </a:ext>
            </a:extLst>
          </p:cNvPr>
          <p:cNvSpPr txBox="1"/>
          <p:nvPr/>
        </p:nvSpPr>
        <p:spPr>
          <a:xfrm>
            <a:off x="1691798" y="3152745"/>
            <a:ext cx="3958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rgbClr val="FF0000"/>
                </a:solidFill>
              </a:rPr>
              <a:t>Logical principles (previous session)</a:t>
            </a:r>
          </a:p>
        </p:txBody>
      </p:sp>
    </p:spTree>
    <p:extLst>
      <p:ext uri="{BB962C8B-B14F-4D97-AF65-F5344CB8AC3E}">
        <p14:creationId xmlns:p14="http://schemas.microsoft.com/office/powerpoint/2010/main" val="1126139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8BE2E-9D02-47A4-A001-0D050786D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Whether something is a particular or a type is NOT a matter of choice, but a matter of reality!!!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5DDAA-F5E7-4260-94BD-C1D9C18CF2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27B238-CA75-45C5-9E7F-42C474C44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590800"/>
            <a:ext cx="8054188" cy="381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D0DB252-101E-4B60-9408-F08F737823AF}"/>
              </a:ext>
            </a:extLst>
          </p:cNvPr>
          <p:cNvSpPr/>
          <p:nvPr/>
        </p:nvSpPr>
        <p:spPr bwMode="auto">
          <a:xfrm>
            <a:off x="4114800" y="3410338"/>
            <a:ext cx="4419600" cy="228600"/>
          </a:xfrm>
          <a:prstGeom prst="rect">
            <a:avLst/>
          </a:prstGeom>
          <a:solidFill>
            <a:srgbClr val="FF0000">
              <a:alpha val="3803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1BF9F8-4C30-4896-821A-E3E4A0548B1D}"/>
              </a:ext>
            </a:extLst>
          </p:cNvPr>
          <p:cNvSpPr/>
          <p:nvPr/>
        </p:nvSpPr>
        <p:spPr bwMode="auto">
          <a:xfrm>
            <a:off x="631370" y="3638938"/>
            <a:ext cx="7903029" cy="399661"/>
          </a:xfrm>
          <a:prstGeom prst="rect">
            <a:avLst/>
          </a:prstGeom>
          <a:solidFill>
            <a:srgbClr val="FF0000">
              <a:alpha val="3803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B4E32D-2BE9-48F7-8F2B-9C4E6E9C1037}"/>
              </a:ext>
            </a:extLst>
          </p:cNvPr>
          <p:cNvSpPr/>
          <p:nvPr/>
        </p:nvSpPr>
        <p:spPr bwMode="auto">
          <a:xfrm>
            <a:off x="636034" y="4038598"/>
            <a:ext cx="1726166" cy="304801"/>
          </a:xfrm>
          <a:prstGeom prst="rect">
            <a:avLst/>
          </a:prstGeom>
          <a:solidFill>
            <a:srgbClr val="FF0000">
              <a:alpha val="3803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7BB8CA-0B57-4C3D-B2BB-B2E16D51F545}"/>
              </a:ext>
            </a:extLst>
          </p:cNvPr>
          <p:cNvSpPr txBox="1"/>
          <p:nvPr/>
        </p:nvSpPr>
        <p:spPr>
          <a:xfrm>
            <a:off x="4384517" y="4308762"/>
            <a:ext cx="38801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Logically ok.</a:t>
            </a:r>
          </a:p>
          <a:p>
            <a:r>
              <a:rPr lang="en-US" dirty="0">
                <a:solidFill>
                  <a:srgbClr val="FF0000"/>
                </a:solidFill>
              </a:rPr>
              <a:t>Ontologically wrong!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E9600E-61AD-4EED-96E3-46D05165FBE3}"/>
              </a:ext>
            </a:extLst>
          </p:cNvPr>
          <p:cNvSpPr/>
          <p:nvPr/>
        </p:nvSpPr>
        <p:spPr>
          <a:xfrm>
            <a:off x="1827248" y="6399312"/>
            <a:ext cx="6934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0" dirty="0">
                <a:solidFill>
                  <a:schemeClr val="bg1"/>
                </a:solidFill>
                <a:hlinkClick r:id="rId3"/>
              </a:rPr>
              <a:t>https://protege.stanford.edu/publications/ontology_development/ontology101.pdf</a:t>
            </a:r>
            <a:r>
              <a:rPr lang="en-US" sz="1400" b="0" dirty="0">
                <a:solidFill>
                  <a:schemeClr val="bg1"/>
                </a:solidFill>
              </a:rPr>
              <a:t>, p11</a:t>
            </a:r>
          </a:p>
        </p:txBody>
      </p:sp>
    </p:spTree>
    <p:extLst>
      <p:ext uri="{BB962C8B-B14F-4D97-AF65-F5344CB8AC3E}">
        <p14:creationId xmlns:p14="http://schemas.microsoft.com/office/powerpoint/2010/main" val="35264738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A3A9D-A31D-4266-B227-24B903E1C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036" y="762000"/>
            <a:ext cx="5515363" cy="762000"/>
          </a:xfrm>
        </p:spPr>
        <p:txBody>
          <a:bodyPr/>
          <a:lstStyle/>
          <a:p>
            <a:r>
              <a:rPr lang="en-US" dirty="0" err="1"/>
              <a:t>MeSH</a:t>
            </a:r>
            <a:r>
              <a:rPr lang="en-US" dirty="0"/>
              <a:t>: several mistakes per RBO rules 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05948-F5C3-4CB3-9632-635033970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200" y="2209800"/>
            <a:ext cx="5410200" cy="4419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Particulars are represented as types;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Lame excuse: ‘</a:t>
            </a:r>
            <a:r>
              <a:rPr lang="en-US" i="1" dirty="0"/>
              <a:t>we mean that this type has only one instance</a:t>
            </a:r>
            <a:r>
              <a:rPr lang="en-US" dirty="0"/>
              <a:t>’.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Particulars have other particulars as instances;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The lame excuse breaks down: a class with one instance cannot have a subclass.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subClassOf</a:t>
            </a:r>
            <a:r>
              <a:rPr lang="en-US" dirty="0"/>
              <a:t> overload.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C7351-E4CC-45DA-9624-4FFBA36D96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34400" y="6491968"/>
            <a:ext cx="457200" cy="365125"/>
          </a:xfrm>
        </p:spPr>
        <p:txBody>
          <a:bodyPr/>
          <a:lstStyle/>
          <a:p>
            <a:fld id="{01EF93C7-D0AB-41D7-8C62-1F8A9E33AE23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97EB46-6BF3-41FA-8372-75475E19F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1" y="628650"/>
            <a:ext cx="3305175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5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the particular/universal distinction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44196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Ignoring the distinction may lead to assertions in which</a:t>
            </a:r>
          </a:p>
          <a:p>
            <a:pPr marL="857250" lvl="1" indent="-457200">
              <a:buFont typeface="+mj-lt"/>
              <a:buAutoNum type="alphaLcParenR"/>
            </a:pPr>
            <a:r>
              <a:rPr lang="en-US" dirty="0"/>
              <a:t>Different interpretations are possible depending on which terms intend particulars and which universals,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0956-5B8E-40B4-A8DD-F75AA1D2601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5241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Importance of being clear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The International Classification of Headache Disorders has</a:t>
            </a:r>
          </a:p>
          <a:p>
            <a:r>
              <a:rPr lang="en-US" altLang="en-US" dirty="0"/>
              <a:t>‘</a:t>
            </a:r>
            <a:r>
              <a:rPr lang="en-US" altLang="en-US" i="1" dirty="0"/>
              <a:t>Persistent idiopathic facial pain (PIFP)</a:t>
            </a:r>
            <a:r>
              <a:rPr lang="en-US" altLang="en-US" dirty="0"/>
              <a:t>’ </a:t>
            </a:r>
          </a:p>
          <a:p>
            <a:pPr lvl="1">
              <a:buFontTx/>
              <a:buNone/>
            </a:pPr>
            <a:r>
              <a:rPr lang="en-US" altLang="en-US" dirty="0"/>
              <a:t>= ‘</a:t>
            </a:r>
            <a:r>
              <a:rPr lang="en-US" altLang="en-US" i="1" dirty="0"/>
              <a:t>persistent facial pain with varying presentations …’</a:t>
            </a:r>
          </a:p>
          <a:p>
            <a:pPr lvl="1">
              <a:buFontTx/>
              <a:buNone/>
            </a:pPr>
            <a:endParaRPr lang="en-US" altLang="en-US" i="1" dirty="0"/>
          </a:p>
          <a:p>
            <a:pPr lvl="1" indent="-742950">
              <a:buFontTx/>
              <a:buNone/>
            </a:pPr>
            <a:r>
              <a:rPr lang="en-US" altLang="en-US" dirty="0"/>
              <a:t>Imagine three patients: </a:t>
            </a:r>
          </a:p>
          <a:p>
            <a:pPr lvl="1" indent="-396875"/>
            <a:r>
              <a:rPr lang="en-US" altLang="en-US" sz="2000" dirty="0"/>
              <a:t>all three have continuously facial pain,</a:t>
            </a:r>
          </a:p>
          <a:p>
            <a:pPr lvl="1" indent="-396875"/>
            <a:r>
              <a:rPr lang="en-US" altLang="en-US" sz="2000" dirty="0"/>
              <a:t>the first one has always pain which presents itself in the same way,</a:t>
            </a:r>
          </a:p>
          <a:p>
            <a:pPr lvl="1" indent="-396875"/>
            <a:r>
              <a:rPr lang="en-US" altLang="en-US" sz="2000" dirty="0"/>
              <a:t>the second one has also always pain which presents itself in the same way, but in a different way than in the first patient,</a:t>
            </a:r>
          </a:p>
          <a:p>
            <a:pPr lvl="1" indent="-396875"/>
            <a:r>
              <a:rPr lang="en-US" altLang="en-US" sz="2000" dirty="0"/>
              <a:t>the third one’s pain presents itself sometimes like in the first patient, sometimes like in the second patient, and sometimes different from those.</a:t>
            </a:r>
          </a:p>
          <a:p>
            <a:pPr lvl="1" indent="-742950">
              <a:buFontTx/>
              <a:buNone/>
            </a:pPr>
            <a:r>
              <a:rPr lang="en-US" altLang="en-US" dirty="0"/>
              <a:t>Which patients satisfy the definition for PIFP ?</a:t>
            </a:r>
          </a:p>
          <a:p>
            <a:pPr lvl="1" indent="-742950">
              <a:buFontTx/>
              <a:buNone/>
            </a:pPr>
            <a:endParaRPr lang="en-US" altLang="en-US" dirty="0"/>
          </a:p>
          <a:p>
            <a:pPr lvl="1" indent="-742950">
              <a:buFontTx/>
              <a:buNone/>
            </a:pPr>
            <a:endParaRPr lang="en-US" altLang="en-US" dirty="0"/>
          </a:p>
          <a:p>
            <a:pPr lvl="1">
              <a:buFontTx/>
              <a:buNone/>
            </a:pPr>
            <a:endParaRPr lang="en-US" altLang="en-US" i="1" dirty="0"/>
          </a:p>
          <a:p>
            <a:pPr lvl="1">
              <a:buFontTx/>
              <a:buNone/>
            </a:pPr>
            <a:endParaRPr lang="en-US" altLang="en-US" i="1" dirty="0"/>
          </a:p>
          <a:p>
            <a:pPr lvl="1">
              <a:buFontTx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D1D7D-B51D-4B29-AD07-DC5E510FA9B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0143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205257" y="599930"/>
            <a:ext cx="8686800" cy="647700"/>
          </a:xfrm>
        </p:spPr>
        <p:txBody>
          <a:bodyPr/>
          <a:lstStyle/>
          <a:p>
            <a:r>
              <a:rPr lang="en-US" altLang="en-US" dirty="0"/>
              <a:t>Do you see the ambiguity ?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152400" y="1981200"/>
            <a:ext cx="8839200" cy="1181100"/>
          </a:xfrm>
        </p:spPr>
        <p:txBody>
          <a:bodyPr/>
          <a:lstStyle/>
          <a:p>
            <a:r>
              <a:rPr lang="en-US" altLang="en-US" dirty="0"/>
              <a:t>‘</a:t>
            </a:r>
            <a:r>
              <a:rPr lang="en-US" altLang="en-US" i="1" dirty="0"/>
              <a:t>Persistent idiopathic facial pain (PIFP)</a:t>
            </a:r>
            <a:r>
              <a:rPr lang="en-US" altLang="en-US" dirty="0"/>
              <a:t>’ </a:t>
            </a:r>
          </a:p>
          <a:p>
            <a:pPr lvl="1">
              <a:buFontTx/>
              <a:buNone/>
            </a:pPr>
            <a:r>
              <a:rPr lang="en-US" altLang="en-US" dirty="0"/>
              <a:t>= ‘</a:t>
            </a:r>
            <a:r>
              <a:rPr lang="en-US" altLang="en-US" i="1" dirty="0"/>
              <a:t>persistent facial pain with varying presentations …’</a:t>
            </a:r>
            <a:endParaRPr lang="en-US" altLang="en-US" dirty="0"/>
          </a:p>
        </p:txBody>
      </p:sp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928688" y="4171950"/>
            <a:ext cx="2366962" cy="2073275"/>
            <a:chOff x="929479" y="4171346"/>
            <a:chExt cx="2366416" cy="2073486"/>
          </a:xfrm>
        </p:grpSpPr>
        <p:cxnSp>
          <p:nvCxnSpPr>
            <p:cNvPr id="32806" name="Straight Arrow Connector 15"/>
            <p:cNvCxnSpPr>
              <a:cxnSpLocks noChangeShapeType="1"/>
              <a:stCxn id="32778" idx="0"/>
              <a:endCxn id="32783" idx="2"/>
            </p:cNvCxnSpPr>
            <p:nvPr/>
          </p:nvCxnSpPr>
          <p:spPr bwMode="auto">
            <a:xfrm flipH="1" flipV="1">
              <a:off x="1305363" y="4171346"/>
              <a:ext cx="195948" cy="1986858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807" name="Straight Arrow Connector 16"/>
            <p:cNvCxnSpPr>
              <a:cxnSpLocks noChangeShapeType="1"/>
              <a:stCxn id="32778" idx="0"/>
              <a:endCxn id="32784" idx="2"/>
            </p:cNvCxnSpPr>
            <p:nvPr/>
          </p:nvCxnSpPr>
          <p:spPr bwMode="auto">
            <a:xfrm flipV="1">
              <a:off x="1501311" y="4171346"/>
              <a:ext cx="1794584" cy="1986858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808" name="TextBox 37"/>
            <p:cNvSpPr txBox="1">
              <a:spLocks noChangeArrowheads="1"/>
            </p:cNvSpPr>
            <p:nvPr/>
          </p:nvSpPr>
          <p:spPr bwMode="auto">
            <a:xfrm>
              <a:off x="929479" y="4572000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809" name="TextBox 38"/>
            <p:cNvSpPr txBox="1">
              <a:spLocks noChangeArrowheads="1"/>
            </p:cNvSpPr>
            <p:nvPr/>
          </p:nvSpPr>
          <p:spPr bwMode="auto">
            <a:xfrm>
              <a:off x="951251" y="4920343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810" name="TextBox 39"/>
            <p:cNvSpPr txBox="1">
              <a:spLocks noChangeArrowheads="1"/>
            </p:cNvSpPr>
            <p:nvPr/>
          </p:nvSpPr>
          <p:spPr bwMode="auto">
            <a:xfrm>
              <a:off x="963691" y="5212702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32811" name="TextBox 40"/>
            <p:cNvSpPr txBox="1">
              <a:spLocks noChangeArrowheads="1"/>
            </p:cNvSpPr>
            <p:nvPr/>
          </p:nvSpPr>
          <p:spPr bwMode="auto">
            <a:xfrm>
              <a:off x="2248205" y="5340221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812" name="TextBox 41"/>
            <p:cNvSpPr txBox="1">
              <a:spLocks noChangeArrowheads="1"/>
            </p:cNvSpPr>
            <p:nvPr/>
          </p:nvSpPr>
          <p:spPr bwMode="auto">
            <a:xfrm>
              <a:off x="1971397" y="5604588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813" name="TextBox 42"/>
            <p:cNvSpPr txBox="1">
              <a:spLocks noChangeArrowheads="1"/>
            </p:cNvSpPr>
            <p:nvPr/>
          </p:nvSpPr>
          <p:spPr bwMode="auto">
            <a:xfrm>
              <a:off x="1694588" y="5906278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1304925" y="4171950"/>
            <a:ext cx="6491288" cy="2025650"/>
            <a:chOff x="1305363" y="4171346"/>
            <a:chExt cx="6490998" cy="2026833"/>
          </a:xfrm>
        </p:grpSpPr>
        <p:cxnSp>
          <p:nvCxnSpPr>
            <p:cNvPr id="32796" name="Straight Arrow Connector 19"/>
            <p:cNvCxnSpPr>
              <a:cxnSpLocks noChangeShapeType="1"/>
              <a:stCxn id="32780" idx="0"/>
              <a:endCxn id="32783" idx="2"/>
            </p:cNvCxnSpPr>
            <p:nvPr/>
          </p:nvCxnSpPr>
          <p:spPr bwMode="auto">
            <a:xfrm flipH="1" flipV="1">
              <a:off x="1305363" y="4171346"/>
              <a:ext cx="3309240" cy="198685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97" name="Straight Arrow Connector 22"/>
            <p:cNvCxnSpPr>
              <a:cxnSpLocks noChangeShapeType="1"/>
              <a:stCxn id="32780" idx="0"/>
              <a:endCxn id="32784" idx="2"/>
            </p:cNvCxnSpPr>
            <p:nvPr/>
          </p:nvCxnSpPr>
          <p:spPr bwMode="auto">
            <a:xfrm flipH="1" flipV="1">
              <a:off x="3295895" y="4171346"/>
              <a:ext cx="1318708" cy="198685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98" name="Straight Arrow Connector 25"/>
            <p:cNvCxnSpPr>
              <a:cxnSpLocks noChangeShapeType="1"/>
              <a:stCxn id="32780" idx="0"/>
              <a:endCxn id="32786" idx="2"/>
            </p:cNvCxnSpPr>
            <p:nvPr/>
          </p:nvCxnSpPr>
          <p:spPr bwMode="auto">
            <a:xfrm flipV="1">
              <a:off x="4614603" y="4171346"/>
              <a:ext cx="926859" cy="198685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99" name="Straight Arrow Connector 28"/>
            <p:cNvCxnSpPr>
              <a:cxnSpLocks noChangeShapeType="1"/>
              <a:stCxn id="32780" idx="0"/>
              <a:endCxn id="32785" idx="2"/>
            </p:cNvCxnSpPr>
            <p:nvPr/>
          </p:nvCxnSpPr>
          <p:spPr bwMode="auto">
            <a:xfrm flipV="1">
              <a:off x="4614603" y="4171346"/>
              <a:ext cx="3181758" cy="198685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800" name="TextBox 43"/>
            <p:cNvSpPr txBox="1">
              <a:spLocks noChangeArrowheads="1"/>
            </p:cNvSpPr>
            <p:nvPr/>
          </p:nvSpPr>
          <p:spPr bwMode="auto">
            <a:xfrm>
              <a:off x="3115952" y="5452188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801" name="TextBox 44"/>
            <p:cNvSpPr txBox="1">
              <a:spLocks noChangeArrowheads="1"/>
            </p:cNvSpPr>
            <p:nvPr/>
          </p:nvSpPr>
          <p:spPr bwMode="auto">
            <a:xfrm>
              <a:off x="3417642" y="5669902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802" name="TextBox 45"/>
            <p:cNvSpPr txBox="1">
              <a:spLocks noChangeArrowheads="1"/>
            </p:cNvSpPr>
            <p:nvPr/>
          </p:nvSpPr>
          <p:spPr bwMode="auto">
            <a:xfrm>
              <a:off x="3710001" y="5859625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32803" name="TextBox 46"/>
            <p:cNvSpPr txBox="1">
              <a:spLocks noChangeArrowheads="1"/>
            </p:cNvSpPr>
            <p:nvPr/>
          </p:nvSpPr>
          <p:spPr bwMode="auto">
            <a:xfrm>
              <a:off x="3744213" y="4447592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804" name="TextBox 47"/>
            <p:cNvSpPr txBox="1">
              <a:spLocks noChangeArrowheads="1"/>
            </p:cNvSpPr>
            <p:nvPr/>
          </p:nvSpPr>
          <p:spPr bwMode="auto">
            <a:xfrm>
              <a:off x="5464156" y="4394719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805" name="TextBox 48"/>
            <p:cNvSpPr txBox="1">
              <a:spLocks noChangeArrowheads="1"/>
            </p:cNvSpPr>
            <p:nvPr/>
          </p:nvSpPr>
          <p:spPr bwMode="auto">
            <a:xfrm>
              <a:off x="6773552" y="4332515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1304925" y="4171950"/>
            <a:ext cx="6773863" cy="2057400"/>
            <a:chOff x="1305363" y="4171346"/>
            <a:chExt cx="6773537" cy="2057935"/>
          </a:xfrm>
        </p:grpSpPr>
        <p:cxnSp>
          <p:nvCxnSpPr>
            <p:cNvPr id="32788" name="Straight Arrow Connector 31"/>
            <p:cNvCxnSpPr>
              <a:cxnSpLocks noChangeShapeType="1"/>
              <a:stCxn id="32779" idx="0"/>
              <a:endCxn id="32783" idx="2"/>
            </p:cNvCxnSpPr>
            <p:nvPr/>
          </p:nvCxnSpPr>
          <p:spPr bwMode="auto">
            <a:xfrm flipH="1" flipV="1">
              <a:off x="1305363" y="4171346"/>
              <a:ext cx="6039999" cy="1986858"/>
            </a:xfrm>
            <a:prstGeom prst="straightConnector1">
              <a:avLst/>
            </a:prstGeom>
            <a:noFill/>
            <a:ln w="28575" algn="ctr">
              <a:solidFill>
                <a:srgbClr val="00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89" name="Straight Arrow Connector 34"/>
            <p:cNvCxnSpPr>
              <a:cxnSpLocks noChangeShapeType="1"/>
              <a:stCxn id="32779" idx="0"/>
              <a:endCxn id="32785" idx="2"/>
            </p:cNvCxnSpPr>
            <p:nvPr/>
          </p:nvCxnSpPr>
          <p:spPr bwMode="auto">
            <a:xfrm flipV="1">
              <a:off x="7345362" y="4171346"/>
              <a:ext cx="450999" cy="1986858"/>
            </a:xfrm>
            <a:prstGeom prst="straightConnector1">
              <a:avLst/>
            </a:prstGeom>
            <a:noFill/>
            <a:ln w="28575" algn="ctr">
              <a:solidFill>
                <a:srgbClr val="00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790" name="TextBox 53"/>
            <p:cNvSpPr txBox="1">
              <a:spLocks noChangeArrowheads="1"/>
            </p:cNvSpPr>
            <p:nvPr/>
          </p:nvSpPr>
          <p:spPr bwMode="auto">
            <a:xfrm>
              <a:off x="5740964" y="5623249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791" name="TextBox 54"/>
            <p:cNvSpPr txBox="1">
              <a:spLocks noChangeArrowheads="1"/>
            </p:cNvSpPr>
            <p:nvPr/>
          </p:nvSpPr>
          <p:spPr bwMode="auto">
            <a:xfrm>
              <a:off x="6051985" y="5766318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792" name="TextBox 55"/>
            <p:cNvSpPr txBox="1">
              <a:spLocks noChangeArrowheads="1"/>
            </p:cNvSpPr>
            <p:nvPr/>
          </p:nvSpPr>
          <p:spPr bwMode="auto">
            <a:xfrm>
              <a:off x="6418988" y="5890727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32793" name="TextBox 56"/>
            <p:cNvSpPr txBox="1">
              <a:spLocks noChangeArrowheads="1"/>
            </p:cNvSpPr>
            <p:nvPr/>
          </p:nvSpPr>
          <p:spPr bwMode="auto">
            <a:xfrm>
              <a:off x="7756376" y="4550229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794" name="TextBox 57"/>
            <p:cNvSpPr txBox="1">
              <a:spLocks noChangeArrowheads="1"/>
            </p:cNvSpPr>
            <p:nvPr/>
          </p:nvSpPr>
          <p:spPr bwMode="auto">
            <a:xfrm>
              <a:off x="7656850" y="4917232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795" name="TextBox 58"/>
            <p:cNvSpPr txBox="1">
              <a:spLocks noChangeArrowheads="1"/>
            </p:cNvSpPr>
            <p:nvPr/>
          </p:nvSpPr>
          <p:spPr bwMode="auto">
            <a:xfrm>
              <a:off x="7585314" y="5274906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5" name="Group 67"/>
          <p:cNvGrpSpPr>
            <a:grpSpLocks/>
          </p:cNvGrpSpPr>
          <p:nvPr/>
        </p:nvGrpSpPr>
        <p:grpSpPr bwMode="auto">
          <a:xfrm>
            <a:off x="114300" y="3340100"/>
            <a:ext cx="8631238" cy="1422400"/>
            <a:chOff x="114992" y="3340349"/>
            <a:chExt cx="8630122" cy="1422728"/>
          </a:xfrm>
        </p:grpSpPr>
        <p:sp>
          <p:nvSpPr>
            <p:cNvPr id="32783" name="TextBox 4"/>
            <p:cNvSpPr txBox="1">
              <a:spLocks noChangeArrowheads="1"/>
            </p:cNvSpPr>
            <p:nvPr/>
          </p:nvSpPr>
          <p:spPr bwMode="auto">
            <a:xfrm>
              <a:off x="525342" y="3340349"/>
              <a:ext cx="1560042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persistent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facial pain</a:t>
              </a:r>
            </a:p>
          </p:txBody>
        </p:sp>
        <p:sp>
          <p:nvSpPr>
            <p:cNvPr id="32784" name="TextBox 5"/>
            <p:cNvSpPr txBox="1">
              <a:spLocks noChangeArrowheads="1"/>
            </p:cNvSpPr>
            <p:nvPr/>
          </p:nvSpPr>
          <p:spPr bwMode="auto">
            <a:xfrm>
              <a:off x="2347141" y="3340349"/>
              <a:ext cx="1897507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presentation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type1</a:t>
              </a:r>
            </a:p>
          </p:txBody>
        </p:sp>
        <p:sp>
          <p:nvSpPr>
            <p:cNvPr id="32785" name="TextBox 6"/>
            <p:cNvSpPr txBox="1">
              <a:spLocks noChangeArrowheads="1"/>
            </p:cNvSpPr>
            <p:nvPr/>
          </p:nvSpPr>
          <p:spPr bwMode="auto">
            <a:xfrm>
              <a:off x="6847607" y="3340349"/>
              <a:ext cx="1897507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presentation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type3</a:t>
              </a:r>
            </a:p>
          </p:txBody>
        </p:sp>
        <p:sp>
          <p:nvSpPr>
            <p:cNvPr id="32786" name="TextBox 7"/>
            <p:cNvSpPr txBox="1">
              <a:spLocks noChangeArrowheads="1"/>
            </p:cNvSpPr>
            <p:nvPr/>
          </p:nvSpPr>
          <p:spPr bwMode="auto">
            <a:xfrm>
              <a:off x="4592708" y="3340349"/>
              <a:ext cx="1897507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presentation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type2</a:t>
              </a:r>
            </a:p>
          </p:txBody>
        </p:sp>
        <p:sp>
          <p:nvSpPr>
            <p:cNvPr id="32787" name="TextBox 65"/>
            <p:cNvSpPr txBox="1">
              <a:spLocks noChangeArrowheads="1"/>
            </p:cNvSpPr>
            <p:nvPr/>
          </p:nvSpPr>
          <p:spPr bwMode="auto">
            <a:xfrm>
              <a:off x="114992" y="4301412"/>
              <a:ext cx="8691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types</a:t>
              </a:r>
            </a:p>
          </p:txBody>
        </p:sp>
      </p:grpSp>
      <p:grpSp>
        <p:nvGrpSpPr>
          <p:cNvPr id="6" name="Group 68"/>
          <p:cNvGrpSpPr>
            <a:grpSpLocks/>
          </p:cNvGrpSpPr>
          <p:nvPr/>
        </p:nvGrpSpPr>
        <p:grpSpPr bwMode="auto">
          <a:xfrm>
            <a:off x="0" y="5291138"/>
            <a:ext cx="8882063" cy="1328737"/>
            <a:chOff x="0" y="5290457"/>
            <a:chExt cx="8882743" cy="1329412"/>
          </a:xfrm>
        </p:grpSpPr>
        <p:sp>
          <p:nvSpPr>
            <p:cNvPr id="32778" name="TextBox 11"/>
            <p:cNvSpPr txBox="1">
              <a:spLocks noChangeArrowheads="1"/>
            </p:cNvSpPr>
            <p:nvPr/>
          </p:nvSpPr>
          <p:spPr bwMode="auto">
            <a:xfrm>
              <a:off x="874376" y="6158204"/>
              <a:ext cx="125386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my pain</a:t>
              </a:r>
            </a:p>
          </p:txBody>
        </p:sp>
        <p:sp>
          <p:nvSpPr>
            <p:cNvPr id="32779" name="TextBox 12"/>
            <p:cNvSpPr txBox="1">
              <a:spLocks noChangeArrowheads="1"/>
            </p:cNvSpPr>
            <p:nvPr/>
          </p:nvSpPr>
          <p:spPr bwMode="auto">
            <a:xfrm>
              <a:off x="6735259" y="6158204"/>
              <a:ext cx="122020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his pain</a:t>
              </a:r>
            </a:p>
          </p:txBody>
        </p:sp>
        <p:sp>
          <p:nvSpPr>
            <p:cNvPr id="32780" name="TextBox 13"/>
            <p:cNvSpPr txBox="1">
              <a:spLocks noChangeArrowheads="1"/>
            </p:cNvSpPr>
            <p:nvPr/>
          </p:nvSpPr>
          <p:spPr bwMode="auto">
            <a:xfrm>
              <a:off x="3973626" y="6158204"/>
              <a:ext cx="12819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her pain</a:t>
              </a:r>
            </a:p>
          </p:txBody>
        </p:sp>
        <p:cxnSp>
          <p:nvCxnSpPr>
            <p:cNvPr id="32781" name="Straight Connector 63"/>
            <p:cNvCxnSpPr>
              <a:cxnSpLocks noChangeShapeType="1"/>
            </p:cNvCxnSpPr>
            <p:nvPr/>
          </p:nvCxnSpPr>
          <p:spPr bwMode="auto">
            <a:xfrm>
              <a:off x="205273" y="5290457"/>
              <a:ext cx="8677470" cy="47889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782" name="TextBox 66"/>
            <p:cNvSpPr txBox="1">
              <a:spLocks noChangeArrowheads="1"/>
            </p:cNvSpPr>
            <p:nvPr/>
          </p:nvSpPr>
          <p:spPr bwMode="auto">
            <a:xfrm>
              <a:off x="0" y="5508171"/>
              <a:ext cx="98777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parti-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culars</a:t>
              </a: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412FA2-C668-48F7-82C9-627A0BF2E0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61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152400" y="1981200"/>
            <a:ext cx="8839200" cy="4737100"/>
          </a:xfrm>
        </p:spPr>
        <p:txBody>
          <a:bodyPr/>
          <a:lstStyle/>
          <a:p>
            <a:r>
              <a:rPr lang="en-US" altLang="en-US" dirty="0"/>
              <a:t>‘</a:t>
            </a:r>
            <a:r>
              <a:rPr lang="en-US" altLang="en-US" i="1" dirty="0"/>
              <a:t>Persistent idiopathic facial pain (PIFP)</a:t>
            </a:r>
            <a:r>
              <a:rPr lang="en-US" altLang="en-US" dirty="0"/>
              <a:t>’ </a:t>
            </a:r>
          </a:p>
          <a:p>
            <a:pPr lvl="1">
              <a:buFontTx/>
              <a:buNone/>
            </a:pPr>
            <a:r>
              <a:rPr lang="en-US" altLang="en-US" dirty="0"/>
              <a:t>= ‘</a:t>
            </a:r>
            <a:r>
              <a:rPr lang="en-US" altLang="en-US" i="1" dirty="0"/>
              <a:t>persistent facial pain with varying presentations …’</a:t>
            </a:r>
          </a:p>
          <a:p>
            <a:pPr lvl="1">
              <a:buFontTx/>
              <a:buNone/>
            </a:pPr>
            <a:endParaRPr lang="en-US" altLang="en-US" i="1" dirty="0"/>
          </a:p>
          <a:p>
            <a:pPr lvl="1">
              <a:buFontTx/>
              <a:buNone/>
            </a:pPr>
            <a:endParaRPr lang="en-US" altLang="en-US" i="1" dirty="0"/>
          </a:p>
          <a:p>
            <a:pPr lvl="1">
              <a:buFontTx/>
              <a:buNone/>
            </a:pPr>
            <a:endParaRPr lang="en-US" altLang="en-US" i="1" dirty="0"/>
          </a:p>
          <a:p>
            <a:pPr lvl="1">
              <a:buFontTx/>
              <a:buNone/>
            </a:pPr>
            <a:endParaRPr lang="en-US" altLang="en-US" i="1" dirty="0"/>
          </a:p>
          <a:p>
            <a:pPr lvl="1">
              <a:buFontTx/>
              <a:buNone/>
            </a:pPr>
            <a:endParaRPr lang="en-US" altLang="en-US" i="1" dirty="0"/>
          </a:p>
          <a:p>
            <a:pPr lvl="1"/>
            <a:r>
              <a:rPr lang="en-US" altLang="en-US" sz="2400" i="1" dirty="0"/>
              <a:t>if the description is about types, then the </a:t>
            </a:r>
            <a:r>
              <a:rPr lang="en-US" altLang="en-US" sz="2400" i="1" dirty="0">
                <a:solidFill>
                  <a:srgbClr val="FF0000"/>
                </a:solidFill>
              </a:rPr>
              <a:t>three</a:t>
            </a:r>
            <a:r>
              <a:rPr lang="en-US" altLang="en-US" sz="2400" i="1" dirty="0"/>
              <a:t> </a:t>
            </a:r>
            <a:r>
              <a:rPr lang="en-US" altLang="en-US" sz="2400" i="1" dirty="0">
                <a:solidFill>
                  <a:srgbClr val="FFC000"/>
                </a:solidFill>
              </a:rPr>
              <a:t>particular</a:t>
            </a:r>
            <a:r>
              <a:rPr lang="en-US" altLang="en-US" sz="2400" i="1" dirty="0"/>
              <a:t> </a:t>
            </a:r>
            <a:r>
              <a:rPr lang="en-US" altLang="en-US" sz="2400" i="1" dirty="0">
                <a:solidFill>
                  <a:srgbClr val="00FF00"/>
                </a:solidFill>
              </a:rPr>
              <a:t>pains</a:t>
            </a:r>
            <a:r>
              <a:rPr lang="en-US" altLang="en-US" sz="2400" i="1" dirty="0"/>
              <a:t> fall under PIFP.</a:t>
            </a:r>
          </a:p>
          <a:p>
            <a:pPr lvl="1"/>
            <a:r>
              <a:rPr lang="en-US" altLang="en-US" sz="2400" i="1" dirty="0"/>
              <a:t>if the description is about (arbitrary) particulars, then only </a:t>
            </a:r>
            <a:r>
              <a:rPr lang="en-US" altLang="en-US" sz="2400" i="1" dirty="0">
                <a:solidFill>
                  <a:srgbClr val="FFC000"/>
                </a:solidFill>
              </a:rPr>
              <a:t>her pain</a:t>
            </a:r>
            <a:r>
              <a:rPr lang="en-US" altLang="en-US" sz="2400" i="1" dirty="0"/>
              <a:t> falls under PIFP.</a:t>
            </a:r>
            <a:endParaRPr lang="en-US" altLang="en-US" sz="2400" dirty="0"/>
          </a:p>
        </p:txBody>
      </p:sp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3211513"/>
            <a:ext cx="4799012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05257" y="599930"/>
            <a:ext cx="8686800" cy="6477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i="0">
                <a:solidFill>
                  <a:schemeClr val="bg1"/>
                </a:solidFill>
                <a:latin typeface="Georgia"/>
                <a:ea typeface="ＭＳ Ｐゴシック" pitchFamily="122" charset="-128"/>
                <a:cs typeface="Georgi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ＭＳ Ｐゴシック" pitchFamily="122" charset="-128"/>
              </a:rPr>
              <a:t>Make it clear whether assertions are about particulars or types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ＭＳ Ｐゴシック" pitchFamily="122" charset="-12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1BE54D-6231-4421-A729-66D9A66ED03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3412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the particular/universal distinction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44196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Ignoring the distinction may lead to assertions in which</a:t>
            </a:r>
          </a:p>
          <a:p>
            <a:pPr marL="857250" lvl="1" indent="-457200">
              <a:buFont typeface="+mj-lt"/>
              <a:buAutoNum type="alphaLcParenR"/>
            </a:pP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Different interpretations are possible depending on which terms intend particulars and which universals, </a:t>
            </a:r>
          </a:p>
          <a:p>
            <a:pPr marL="857250" lvl="1" indent="-457200">
              <a:buFont typeface="+mj-lt"/>
              <a:buAutoNum type="alphaLcParenR"/>
            </a:pPr>
            <a:r>
              <a:rPr lang="en-US" dirty="0"/>
              <a:t>the authors run together forms of speech governed by different logical rules.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0956-5B8E-40B4-A8DD-F75AA1D2601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8340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analyze these assertions?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7630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Examples: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571500" lvl="1" indent="-228600">
              <a:buFont typeface="Arial" panose="020B0604020202020204" pitchFamily="34" charset="0"/>
              <a:buChar char="•"/>
            </a:pPr>
            <a:r>
              <a:rPr lang="en-US" i="1" dirty="0"/>
              <a:t>‘Stating that </a:t>
            </a:r>
            <a:r>
              <a:rPr lang="en-US" i="1" dirty="0">
                <a:solidFill>
                  <a:srgbClr val="FFFF00"/>
                </a:solidFill>
              </a:rPr>
              <a:t>(sleep) bruxism is a behavior </a:t>
            </a:r>
            <a:r>
              <a:rPr lang="en-US" i="1" dirty="0"/>
              <a:t>in no way precludes the possibility (at some to-be-specified and validated cut point) of it being more than a behavior, either a risk factor or disorder’.</a:t>
            </a:r>
          </a:p>
          <a:p>
            <a:pPr marL="571500" lvl="1" indent="-228600">
              <a:buFont typeface="Arial" panose="020B0604020202020204" pitchFamily="34" charset="0"/>
              <a:buChar char="•"/>
            </a:pPr>
            <a:endParaRPr lang="en-US" i="1" dirty="0"/>
          </a:p>
          <a:p>
            <a:pPr marL="571500" lvl="1" indent="-228600">
              <a:buFont typeface="Arial" panose="020B0604020202020204" pitchFamily="34" charset="0"/>
              <a:buChar char="•"/>
            </a:pPr>
            <a:r>
              <a:rPr lang="en-US" i="1" dirty="0"/>
              <a:t>‘</a:t>
            </a:r>
            <a:r>
              <a:rPr lang="en-US" i="1" dirty="0">
                <a:solidFill>
                  <a:srgbClr val="FFFF00"/>
                </a:solidFill>
              </a:rPr>
              <a:t>Bruxism is a continuously distributed behavior</a:t>
            </a:r>
            <a:r>
              <a:rPr lang="en-US" i="1" dirty="0"/>
              <a:t>’</a:t>
            </a:r>
            <a:endParaRPr lang="en-US" dirty="0"/>
          </a:p>
          <a:p>
            <a:pPr marL="1657350" lvl="4" indent="0"/>
            <a:endParaRPr lang="en-US" sz="1800" i="0" dirty="0"/>
          </a:p>
          <a:p>
            <a:pPr marL="1657350" lvl="4" indent="0"/>
            <a:endParaRPr lang="en-US" sz="1800" i="0" dirty="0"/>
          </a:p>
          <a:p>
            <a:pPr marL="1657350" lvl="4" indent="0"/>
            <a:r>
              <a:rPr lang="en-US" sz="1400" i="0" dirty="0"/>
              <a:t>Raphael KG, Santiago V, </a:t>
            </a:r>
            <a:r>
              <a:rPr lang="en-US" sz="1400" i="0" dirty="0" err="1"/>
              <a:t>Lobbezoo</a:t>
            </a:r>
            <a:r>
              <a:rPr lang="en-US" sz="1400" i="0" dirty="0"/>
              <a:t> F. Bruxism is a continuously distributed </a:t>
            </a:r>
            <a:r>
              <a:rPr lang="en-US" sz="1400" i="0" dirty="0" err="1"/>
              <a:t>behaviour</a:t>
            </a:r>
            <a:r>
              <a:rPr lang="en-US" sz="1400" i="0" dirty="0"/>
              <a:t>, but disorder decisions are dichotomous (Response to letter by </a:t>
            </a:r>
            <a:r>
              <a:rPr lang="en-US" sz="1400" i="0" dirty="0" err="1"/>
              <a:t>Manfredini</a:t>
            </a:r>
            <a:r>
              <a:rPr lang="en-US" sz="1400" i="0" dirty="0"/>
              <a:t>, De </a:t>
            </a:r>
            <a:r>
              <a:rPr lang="en-US" sz="1400" i="0" dirty="0" err="1"/>
              <a:t>Laat</a:t>
            </a:r>
            <a:r>
              <a:rPr lang="en-US" sz="1400" i="0" dirty="0"/>
              <a:t>, </a:t>
            </a:r>
            <a:r>
              <a:rPr lang="en-US" sz="1400" i="0" dirty="0" err="1"/>
              <a:t>Winocur</a:t>
            </a:r>
            <a:r>
              <a:rPr lang="en-US" sz="1400" i="0" dirty="0"/>
              <a:t>, &amp; </a:t>
            </a:r>
            <a:r>
              <a:rPr lang="en-US" sz="1400" i="0" dirty="0" err="1"/>
              <a:t>Ahlberg</a:t>
            </a:r>
            <a:r>
              <a:rPr lang="en-US" sz="1400" i="0" dirty="0"/>
              <a:t> (2016)). J Oral </a:t>
            </a:r>
            <a:r>
              <a:rPr lang="en-US" sz="1400" i="0" dirty="0" err="1"/>
              <a:t>Rehabil</a:t>
            </a:r>
            <a:r>
              <a:rPr lang="en-US" sz="1400" i="0" dirty="0"/>
              <a:t>. 2016 Oct;43(10):802-3. </a:t>
            </a:r>
            <a:r>
              <a:rPr lang="en-US" sz="1400" i="0" dirty="0">
                <a:hlinkClick r:id="rId2"/>
              </a:rPr>
              <a:t>https://www.ncbi.nlm.nih.gov/pmc/articles/PMC5538380/</a:t>
            </a:r>
            <a:r>
              <a:rPr lang="en-US" sz="1400" i="0" dirty="0"/>
              <a:t>  </a:t>
            </a:r>
          </a:p>
          <a:p>
            <a:pPr marL="571500" lvl="1" indent="-228600">
              <a:buFont typeface="Arial" panose="020B0604020202020204" pitchFamily="34" charset="0"/>
              <a:buChar char="•"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6617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pPr lvl="1" algn="ctr"/>
            <a:r>
              <a:rPr lang="en-US" sz="3200" i="1" dirty="0"/>
              <a:t>‘ … bruxism is a behavior …’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763000" cy="4953000"/>
          </a:xfrm>
        </p:spPr>
        <p:txBody>
          <a:bodyPr/>
          <a:lstStyle/>
          <a:p>
            <a:pPr marL="171450" indent="-228600">
              <a:buFont typeface="Arial" panose="020B0604020202020204" pitchFamily="34" charset="0"/>
              <a:buChar char="•"/>
            </a:pPr>
            <a:r>
              <a:rPr lang="en-US" dirty="0"/>
              <a:t>This is a statement about universals: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38</a:t>
            </a:fld>
            <a:endParaRPr lang="en-US" dirty="0"/>
          </a:p>
        </p:txBody>
      </p:sp>
      <p:sp>
        <p:nvSpPr>
          <p:cNvPr id="13" name="Rounded Rectangle 12"/>
          <p:cNvSpPr/>
          <p:nvPr/>
        </p:nvSpPr>
        <p:spPr bwMode="auto">
          <a:xfrm>
            <a:off x="6903720" y="2705100"/>
            <a:ext cx="1981200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effectLst/>
                <a:latin typeface="Times" pitchFamily="122" charset="0"/>
              </a:rPr>
              <a:t>Behavior</a:t>
            </a:r>
          </a:p>
        </p:txBody>
      </p:sp>
      <p:cxnSp>
        <p:nvCxnSpPr>
          <p:cNvPr id="14" name="Straight Arrow Connector 13"/>
          <p:cNvCxnSpPr>
            <a:stCxn id="16" idx="3"/>
            <a:endCxn id="13" idx="1"/>
          </p:cNvCxnSpPr>
          <p:nvPr/>
        </p:nvCxnSpPr>
        <p:spPr bwMode="auto">
          <a:xfrm>
            <a:off x="2857500" y="3048000"/>
            <a:ext cx="404622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4242979" y="2590800"/>
            <a:ext cx="543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FF00"/>
                </a:solidFill>
              </a:rPr>
              <a:t>isa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876300" y="2705100"/>
            <a:ext cx="1981200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effectLst/>
                <a:latin typeface="Times" pitchFamily="122" charset="0"/>
              </a:rPr>
              <a:t>Bruxism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583DFE-24C2-448E-A866-F45E231C2792}"/>
              </a:ext>
            </a:extLst>
          </p:cNvPr>
          <p:cNvSpPr/>
          <p:nvPr/>
        </p:nvSpPr>
        <p:spPr>
          <a:xfrm>
            <a:off x="3276600" y="5875396"/>
            <a:ext cx="58386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0" dirty="0">
                <a:solidFill>
                  <a:schemeClr val="bg1"/>
                </a:solidFill>
                <a:latin typeface="+mj-lt"/>
              </a:rPr>
              <a:t>Ceusters W, Smith B. On Defining Bruxism. </a:t>
            </a:r>
          </a:p>
          <a:p>
            <a:pPr algn="r"/>
            <a:r>
              <a:rPr lang="en-US" sz="1200" b="0" dirty="0">
                <a:solidFill>
                  <a:schemeClr val="bg1"/>
                </a:solidFill>
                <a:latin typeface="+mj-lt"/>
              </a:rPr>
              <a:t>Medical Informatics Europe (MIE2018), Goteborg, Sweden, April 24-26, 2018. </a:t>
            </a:r>
          </a:p>
          <a:p>
            <a:pPr algn="r"/>
            <a:r>
              <a:rPr lang="en-US" sz="1200" b="0" dirty="0">
                <a:solidFill>
                  <a:schemeClr val="bg1"/>
                </a:solidFill>
                <a:latin typeface="+mj-lt"/>
              </a:rPr>
              <a:t>Stud Health Technol Inform. 2018;247:551-555.</a:t>
            </a:r>
          </a:p>
          <a:p>
            <a:pPr algn="r"/>
            <a:r>
              <a:rPr lang="en-US" sz="1200" dirty="0">
                <a:solidFill>
                  <a:schemeClr val="bg1"/>
                </a:solidFill>
                <a:latin typeface="+mj-lt"/>
                <a:hlinkClick r:id="rId2"/>
              </a:rPr>
              <a:t>https://ebooks.iospress.nl/publication/48852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32150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3987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pPr lvl="1" algn="ctr"/>
            <a:r>
              <a:rPr lang="en-US" sz="3200" i="1" dirty="0"/>
              <a:t>‘ … bruxism is a behavior …’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763000" cy="4953000"/>
          </a:xfrm>
        </p:spPr>
        <p:txBody>
          <a:bodyPr/>
          <a:lstStyle/>
          <a:p>
            <a:pPr marL="171450" indent="-228600">
              <a:buFont typeface="Arial" panose="020B0604020202020204" pitchFamily="34" charset="0"/>
              <a:buChar char="•"/>
            </a:pPr>
            <a:r>
              <a:rPr lang="en-US" dirty="0"/>
              <a:t>This is a statement about universals:</a:t>
            </a:r>
          </a:p>
          <a:p>
            <a:pPr marL="171450"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/>
            <a:r>
              <a:rPr lang="en-US" dirty="0"/>
              <a:t>                   here is an instance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39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5365014"/>
            <a:ext cx="2971800" cy="1416786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400" dirty="0"/>
              <a:t>John’s repetitive jaw muscle activity of last night</a:t>
            </a:r>
          </a:p>
        </p:txBody>
      </p:sp>
      <p:cxnSp>
        <p:nvCxnSpPr>
          <p:cNvPr id="10" name="Straight Arrow Connector 9"/>
          <p:cNvCxnSpPr>
            <a:stCxn id="9" idx="0"/>
          </p:cNvCxnSpPr>
          <p:nvPr/>
        </p:nvCxnSpPr>
        <p:spPr bwMode="auto">
          <a:xfrm flipV="1">
            <a:off x="1866900" y="3390900"/>
            <a:ext cx="0" cy="197411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Rounded Rectangle 23"/>
          <p:cNvSpPr/>
          <p:nvPr/>
        </p:nvSpPr>
        <p:spPr bwMode="auto">
          <a:xfrm>
            <a:off x="6903720" y="2705100"/>
            <a:ext cx="1981200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effectLst/>
                <a:latin typeface="Times" pitchFamily="122" charset="0"/>
              </a:rPr>
              <a:t>Behavior</a:t>
            </a:r>
          </a:p>
        </p:txBody>
      </p:sp>
      <p:cxnSp>
        <p:nvCxnSpPr>
          <p:cNvPr id="25" name="Straight Arrow Connector 24"/>
          <p:cNvCxnSpPr>
            <a:stCxn id="27" idx="3"/>
            <a:endCxn id="24" idx="1"/>
          </p:cNvCxnSpPr>
          <p:nvPr/>
        </p:nvCxnSpPr>
        <p:spPr bwMode="auto">
          <a:xfrm>
            <a:off x="2857500" y="3048000"/>
            <a:ext cx="404622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4242979" y="2590800"/>
            <a:ext cx="543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FF00"/>
                </a:solidFill>
              </a:rPr>
              <a:t>isa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876300" y="2705100"/>
            <a:ext cx="1981200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effectLst/>
                <a:latin typeface="Times" pitchFamily="122" charset="0"/>
              </a:rPr>
              <a:t>Bruxism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6E1EA9-5C3C-4E70-808B-D7A898F1A5EB}"/>
              </a:ext>
            </a:extLst>
          </p:cNvPr>
          <p:cNvSpPr txBox="1"/>
          <p:nvPr/>
        </p:nvSpPr>
        <p:spPr>
          <a:xfrm>
            <a:off x="222888" y="4036059"/>
            <a:ext cx="2297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Instance of   at t</a:t>
            </a:r>
          </a:p>
        </p:txBody>
      </p:sp>
    </p:spTree>
    <p:extLst>
      <p:ext uri="{BB962C8B-B14F-4D97-AF65-F5344CB8AC3E}">
        <p14:creationId xmlns:p14="http://schemas.microsoft.com/office/powerpoint/2010/main" val="1927934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17809-72E3-4388-AE1A-F4F8B85FB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 of days </a:t>
            </a:r>
            <a:r>
              <a:rPr lang="en-US" dirty="0">
                <a:solidFill>
                  <a:srgbClr val="FFFF00"/>
                </a:solidFill>
              </a:rPr>
              <a:t>1</a:t>
            </a:r>
            <a:r>
              <a:rPr lang="en-US" dirty="0"/>
              <a:t>, </a:t>
            </a:r>
            <a:r>
              <a:rPr lang="en-US" dirty="0">
                <a:solidFill>
                  <a:srgbClr val="FFC000"/>
                </a:solidFill>
              </a:rPr>
              <a:t>2</a:t>
            </a:r>
            <a:r>
              <a:rPr lang="en-US" dirty="0"/>
              <a:t> and </a:t>
            </a:r>
            <a:r>
              <a:rPr lang="en-US" dirty="0">
                <a:solidFill>
                  <a:srgbClr val="1FE115"/>
                </a:solidFill>
              </a:rPr>
              <a:t>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F3861-A9A1-4C46-A417-8EA224E5B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447800"/>
            <a:ext cx="90678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FFFF00"/>
                </a:solidFill>
              </a:rPr>
              <a:t>Explain the distinctions between: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FFFF00"/>
                </a:solidFill>
              </a:rPr>
              <a:t>‘ontolog</a:t>
            </a:r>
            <a:r>
              <a:rPr lang="en-US" sz="1900" u="sng" dirty="0">
                <a:solidFill>
                  <a:srgbClr val="FFFF00"/>
                </a:solidFill>
              </a:rPr>
              <a:t>y</a:t>
            </a:r>
            <a:r>
              <a:rPr lang="en-US" sz="1900" dirty="0">
                <a:solidFill>
                  <a:srgbClr val="FFFF00"/>
                </a:solidFill>
              </a:rPr>
              <a:t>’ and ‘ontolog</a:t>
            </a:r>
            <a:r>
              <a:rPr lang="en-US" sz="1900" u="sng" dirty="0">
                <a:solidFill>
                  <a:srgbClr val="FFFF00"/>
                </a:solidFill>
              </a:rPr>
              <a:t>ies</a:t>
            </a:r>
            <a:r>
              <a:rPr lang="en-US" sz="1900" dirty="0">
                <a:solidFill>
                  <a:srgbClr val="FFFF00"/>
                </a:solidFill>
              </a:rPr>
              <a:t>’;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FFFF00"/>
                </a:solidFill>
              </a:rPr>
              <a:t>‘ontologies’ and other types of knowledge representations (KR);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u="sng" dirty="0">
                <a:solidFill>
                  <a:srgbClr val="FFFF00"/>
                </a:solidFill>
              </a:rPr>
              <a:t>concept-based</a:t>
            </a:r>
            <a:r>
              <a:rPr lang="en-US" sz="1900" dirty="0">
                <a:solidFill>
                  <a:srgbClr val="FFFF00"/>
                </a:solidFill>
              </a:rPr>
              <a:t> ontologies and </a:t>
            </a:r>
            <a:r>
              <a:rPr lang="en-US" sz="1900" u="sng" dirty="0">
                <a:solidFill>
                  <a:srgbClr val="FFFF00"/>
                </a:solidFill>
              </a:rPr>
              <a:t>realism-based</a:t>
            </a:r>
            <a:r>
              <a:rPr lang="en-US" sz="1900" dirty="0">
                <a:solidFill>
                  <a:srgbClr val="FFFF00"/>
                </a:solidFill>
              </a:rPr>
              <a:t> ontologies;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FFFF00"/>
                </a:solidFill>
              </a:rPr>
              <a:t>logic(s), logic programming and formal representations;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FFFF00"/>
                </a:solidFill>
              </a:rPr>
              <a:t>logical and </a:t>
            </a:r>
            <a:r>
              <a:rPr lang="en-US" sz="1900" u="sng" dirty="0">
                <a:solidFill>
                  <a:srgbClr val="FFFF00"/>
                </a:solidFill>
              </a:rPr>
              <a:t>onto</a:t>
            </a:r>
            <a:r>
              <a:rPr lang="en-US" sz="1900" dirty="0">
                <a:solidFill>
                  <a:srgbClr val="FFFF00"/>
                </a:solidFill>
              </a:rPr>
              <a:t>logical principles in KR;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FFC000"/>
                </a:solidFill>
              </a:rPr>
              <a:t>the principles used in the Basic Formal Ontology (BFO), the OBO Foundry and the ‘</a:t>
            </a:r>
            <a:r>
              <a:rPr lang="en-US" sz="1900" dirty="0" err="1">
                <a:solidFill>
                  <a:srgbClr val="FFC000"/>
                </a:solidFill>
              </a:rPr>
              <a:t>BioPortal</a:t>
            </a:r>
            <a:r>
              <a:rPr lang="en-US" sz="1900" dirty="0">
                <a:solidFill>
                  <a:srgbClr val="FFC000"/>
                </a:solidFill>
              </a:rPr>
              <a:t> ontologies’.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FFC000"/>
                </a:solidFill>
              </a:rPr>
              <a:t>Describe the realism-based principles underlying the BFO (and, time permitting, the Ontology for General Medical Science (OGMS)).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FFC000"/>
                </a:solidFill>
              </a:rPr>
              <a:t>Understand that distinct non-realism-based ontologies rarely use the same set of principles.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92D050"/>
                </a:solidFill>
              </a:rPr>
              <a:t>Acquire the basics of writing ontology axioms in First Order Logic embedded in CLIF.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C9942-4C1F-4411-9473-54D16EC917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EF93C7-D0AB-41D7-8C62-1F8A9E33AE23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BA99FB-48FC-40F3-8650-4B0121FF3BB0}"/>
              </a:ext>
            </a:extLst>
          </p:cNvPr>
          <p:cNvSpPr/>
          <p:nvPr/>
        </p:nvSpPr>
        <p:spPr bwMode="auto">
          <a:xfrm>
            <a:off x="76200" y="3581400"/>
            <a:ext cx="8991600" cy="1905000"/>
          </a:xfrm>
          <a:prstGeom prst="rect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7091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3987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pPr lvl="1" algn="ctr"/>
            <a:r>
              <a:rPr lang="en-US" sz="3200" i="1" dirty="0"/>
              <a:t>‘ … bruxism is a behavior …’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763000" cy="4953000"/>
          </a:xfrm>
        </p:spPr>
        <p:txBody>
          <a:bodyPr/>
          <a:lstStyle/>
          <a:p>
            <a:pPr marL="171450" indent="-228600">
              <a:buFont typeface="Arial" panose="020B0604020202020204" pitchFamily="34" charset="0"/>
              <a:buChar char="•"/>
            </a:pPr>
            <a:r>
              <a:rPr lang="en-US" dirty="0"/>
              <a:t>This is a statement about universals:</a:t>
            </a:r>
          </a:p>
          <a:p>
            <a:pPr marL="171450"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/>
            <a:r>
              <a:rPr lang="en-US" dirty="0"/>
              <a:t>                   here is an instance</a:t>
            </a:r>
          </a:p>
          <a:p>
            <a:pPr marL="171450"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6903720" y="2705100"/>
            <a:ext cx="1981200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effectLst/>
                <a:latin typeface="Times" pitchFamily="122" charset="0"/>
              </a:rPr>
              <a:t>Behavior</a:t>
            </a:r>
          </a:p>
        </p:txBody>
      </p:sp>
      <p:cxnSp>
        <p:nvCxnSpPr>
          <p:cNvPr id="5" name="Straight Arrow Connector 4"/>
          <p:cNvCxnSpPr>
            <a:stCxn id="7" idx="3"/>
            <a:endCxn id="4" idx="1"/>
          </p:cNvCxnSpPr>
          <p:nvPr/>
        </p:nvCxnSpPr>
        <p:spPr bwMode="auto">
          <a:xfrm>
            <a:off x="2857500" y="3048000"/>
            <a:ext cx="404622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4242979" y="2590800"/>
            <a:ext cx="543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FF00"/>
                </a:solidFill>
              </a:rPr>
              <a:t>isa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876300" y="2705100"/>
            <a:ext cx="1981200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effectLst/>
                <a:latin typeface="Times" pitchFamily="122" charset="0"/>
              </a:rPr>
              <a:t>Bruxism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40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5365014"/>
            <a:ext cx="2971800" cy="1416786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400" dirty="0"/>
              <a:t>John’s repetitive jaw muscle activity of last night</a:t>
            </a:r>
          </a:p>
        </p:txBody>
      </p:sp>
      <p:cxnSp>
        <p:nvCxnSpPr>
          <p:cNvPr id="10" name="Straight Arrow Connector 9"/>
          <p:cNvCxnSpPr>
            <a:stCxn id="9" idx="0"/>
            <a:endCxn id="7" idx="2"/>
          </p:cNvCxnSpPr>
          <p:nvPr/>
        </p:nvCxnSpPr>
        <p:spPr bwMode="auto">
          <a:xfrm flipV="1">
            <a:off x="1866900" y="3390900"/>
            <a:ext cx="0" cy="197411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222888" y="4036059"/>
            <a:ext cx="2297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Instance of   at t</a:t>
            </a:r>
          </a:p>
        </p:txBody>
      </p:sp>
      <p:cxnSp>
        <p:nvCxnSpPr>
          <p:cNvPr id="13" name="Elbow Connector 12"/>
          <p:cNvCxnSpPr>
            <a:stCxn id="9" idx="3"/>
            <a:endCxn id="4" idx="2"/>
          </p:cNvCxnSpPr>
          <p:nvPr/>
        </p:nvCxnSpPr>
        <p:spPr bwMode="auto">
          <a:xfrm flipV="1">
            <a:off x="3352800" y="3390900"/>
            <a:ext cx="4541520" cy="2682507"/>
          </a:xfrm>
          <a:prstGeom prst="bentConnector2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248400" y="4036060"/>
            <a:ext cx="2316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Instance of   at t</a:t>
            </a:r>
          </a:p>
        </p:txBody>
      </p:sp>
    </p:spTree>
    <p:extLst>
      <p:ext uri="{BB962C8B-B14F-4D97-AF65-F5344CB8AC3E}">
        <p14:creationId xmlns:p14="http://schemas.microsoft.com/office/powerpoint/2010/main" val="30140270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3987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762000"/>
          </a:xfrm>
        </p:spPr>
        <p:txBody>
          <a:bodyPr/>
          <a:lstStyle/>
          <a:p>
            <a:pPr lvl="1" algn="ctr"/>
            <a:r>
              <a:rPr lang="en-US" sz="3200" i="1" dirty="0"/>
              <a:t>‘ … bruxism is a behavior …’</a:t>
            </a:r>
            <a:br>
              <a:rPr lang="en-US" sz="3200" i="1" dirty="0"/>
            </a:br>
            <a:r>
              <a:rPr lang="en-US" sz="3200" i="1" dirty="0"/>
              <a:t>‘Bruxism is a continuously distributed behavior’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763000" cy="4953000"/>
          </a:xfrm>
        </p:spPr>
        <p:txBody>
          <a:bodyPr/>
          <a:lstStyle/>
          <a:p>
            <a:pPr marL="171450" indent="-228600">
              <a:buFont typeface="Arial" panose="020B0604020202020204" pitchFamily="34" charset="0"/>
              <a:buChar char="•"/>
            </a:pPr>
            <a:r>
              <a:rPr lang="en-US" dirty="0"/>
              <a:t>Are these statements about universals ?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6903720" y="2705100"/>
            <a:ext cx="1981200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effectLst/>
                <a:latin typeface="Times" pitchFamily="122" charset="0"/>
              </a:rPr>
              <a:t>Behavior</a:t>
            </a:r>
          </a:p>
        </p:txBody>
      </p:sp>
      <p:cxnSp>
        <p:nvCxnSpPr>
          <p:cNvPr id="5" name="Straight Arrow Connector 4"/>
          <p:cNvCxnSpPr>
            <a:stCxn id="7" idx="3"/>
            <a:endCxn id="15" idx="1"/>
          </p:cNvCxnSpPr>
          <p:nvPr/>
        </p:nvCxnSpPr>
        <p:spPr bwMode="auto">
          <a:xfrm>
            <a:off x="2857500" y="3048000"/>
            <a:ext cx="1041489" cy="12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3048000" y="2590800"/>
            <a:ext cx="543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FF00"/>
                </a:solidFill>
              </a:rPr>
              <a:t>isa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876300" y="2705100"/>
            <a:ext cx="1981200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effectLst/>
                <a:latin typeface="Times" pitchFamily="122" charset="0"/>
              </a:rPr>
              <a:t>Bruxism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41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5365014"/>
            <a:ext cx="2971800" cy="1416786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400" dirty="0"/>
              <a:t>John’s repetitive jaw muscle activity of last night</a:t>
            </a:r>
          </a:p>
        </p:txBody>
      </p:sp>
      <p:cxnSp>
        <p:nvCxnSpPr>
          <p:cNvPr id="10" name="Straight Arrow Connector 9"/>
          <p:cNvCxnSpPr>
            <a:stCxn id="9" idx="0"/>
            <a:endCxn id="7" idx="2"/>
          </p:cNvCxnSpPr>
          <p:nvPr/>
        </p:nvCxnSpPr>
        <p:spPr bwMode="auto">
          <a:xfrm flipV="1">
            <a:off x="1866900" y="3390900"/>
            <a:ext cx="0" cy="197411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Elbow Connector 12"/>
          <p:cNvCxnSpPr>
            <a:stCxn id="9" idx="3"/>
            <a:endCxn id="4" idx="2"/>
          </p:cNvCxnSpPr>
          <p:nvPr/>
        </p:nvCxnSpPr>
        <p:spPr bwMode="auto">
          <a:xfrm flipV="1">
            <a:off x="3352800" y="3390900"/>
            <a:ext cx="4541520" cy="2682507"/>
          </a:xfrm>
          <a:prstGeom prst="bentConnector2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Rounded Rectangle 14"/>
          <p:cNvSpPr/>
          <p:nvPr/>
        </p:nvSpPr>
        <p:spPr bwMode="auto">
          <a:xfrm>
            <a:off x="3898989" y="2426970"/>
            <a:ext cx="1981200" cy="12446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continuously distributed behavior</a:t>
            </a:r>
            <a:endParaRPr kumimoji="0" lang="en-US" sz="2400" b="0" u="none" strike="noStrike" cap="none" normalizeH="0" baseline="0" dirty="0">
              <a:ln>
                <a:noFill/>
              </a:ln>
              <a:effectLst/>
              <a:latin typeface="Times" pitchFamily="122" charset="0"/>
            </a:endParaRPr>
          </a:p>
        </p:txBody>
      </p:sp>
      <p:cxnSp>
        <p:nvCxnSpPr>
          <p:cNvPr id="17" name="Straight Arrow Connector 16"/>
          <p:cNvCxnSpPr>
            <a:stCxn id="15" idx="3"/>
            <a:endCxn id="4" idx="1"/>
          </p:cNvCxnSpPr>
          <p:nvPr/>
        </p:nvCxnSpPr>
        <p:spPr bwMode="auto">
          <a:xfrm flipV="1">
            <a:off x="5880189" y="3048000"/>
            <a:ext cx="1023531" cy="12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984149" y="2540288"/>
            <a:ext cx="543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FF00"/>
                </a:solidFill>
              </a:rPr>
              <a:t>isa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0490" y="2758521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???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ED7DDD-519B-4C00-A59E-6EBBE1768BC4}"/>
              </a:ext>
            </a:extLst>
          </p:cNvPr>
          <p:cNvSpPr txBox="1"/>
          <p:nvPr/>
        </p:nvSpPr>
        <p:spPr>
          <a:xfrm>
            <a:off x="222888" y="4036059"/>
            <a:ext cx="2297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Instance of   at 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4793C2-4FEE-4C3D-B527-58A9AC393769}"/>
              </a:ext>
            </a:extLst>
          </p:cNvPr>
          <p:cNvSpPr txBox="1"/>
          <p:nvPr/>
        </p:nvSpPr>
        <p:spPr>
          <a:xfrm>
            <a:off x="6248400" y="4036060"/>
            <a:ext cx="2316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Instance of   at t</a:t>
            </a:r>
          </a:p>
        </p:txBody>
      </p:sp>
    </p:spTree>
    <p:extLst>
      <p:ext uri="{BB962C8B-B14F-4D97-AF65-F5344CB8AC3E}">
        <p14:creationId xmlns:p14="http://schemas.microsoft.com/office/powerpoint/2010/main" val="11844314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3987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762000"/>
          </a:xfrm>
        </p:spPr>
        <p:txBody>
          <a:bodyPr/>
          <a:lstStyle/>
          <a:p>
            <a:pPr lvl="1" algn="ctr"/>
            <a:r>
              <a:rPr lang="en-US" sz="3200" i="1" dirty="0"/>
              <a:t>‘ … bruxism is a behavior …’</a:t>
            </a:r>
            <a:br>
              <a:rPr lang="en-US" sz="3200" i="1" dirty="0"/>
            </a:br>
            <a:r>
              <a:rPr lang="en-US" sz="3200" i="1" dirty="0"/>
              <a:t>‘Bruxism is a continuously distributed behavior’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763000" cy="4953000"/>
          </a:xfrm>
        </p:spPr>
        <p:txBody>
          <a:bodyPr/>
          <a:lstStyle/>
          <a:p>
            <a:pPr marL="171450" indent="-228600">
              <a:buFont typeface="Arial" panose="020B0604020202020204" pitchFamily="34" charset="0"/>
              <a:buChar char="•"/>
            </a:pPr>
            <a:r>
              <a:rPr lang="en-US" dirty="0"/>
              <a:t>Are these statements about universals ?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6903720" y="2705100"/>
            <a:ext cx="1981200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effectLst/>
                <a:latin typeface="Times" pitchFamily="122" charset="0"/>
              </a:rPr>
              <a:t>Behavior</a:t>
            </a:r>
          </a:p>
        </p:txBody>
      </p:sp>
      <p:cxnSp>
        <p:nvCxnSpPr>
          <p:cNvPr id="5" name="Straight Arrow Connector 4"/>
          <p:cNvCxnSpPr>
            <a:stCxn id="7" idx="3"/>
            <a:endCxn id="15" idx="1"/>
          </p:cNvCxnSpPr>
          <p:nvPr/>
        </p:nvCxnSpPr>
        <p:spPr bwMode="auto">
          <a:xfrm>
            <a:off x="2857500" y="3048000"/>
            <a:ext cx="1041489" cy="12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3048000" y="2590800"/>
            <a:ext cx="543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FF00"/>
                </a:solidFill>
              </a:rPr>
              <a:t>isa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876300" y="2705100"/>
            <a:ext cx="1981200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effectLst/>
                <a:latin typeface="Times" pitchFamily="122" charset="0"/>
              </a:rPr>
              <a:t>Bruxism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42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5365014"/>
            <a:ext cx="2971800" cy="1416786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400" dirty="0"/>
              <a:t>John’s repetitive jaw muscle activity of last night</a:t>
            </a:r>
          </a:p>
        </p:txBody>
      </p:sp>
      <p:cxnSp>
        <p:nvCxnSpPr>
          <p:cNvPr id="10" name="Straight Arrow Connector 9"/>
          <p:cNvCxnSpPr>
            <a:stCxn id="9" idx="0"/>
            <a:endCxn id="7" idx="2"/>
          </p:cNvCxnSpPr>
          <p:nvPr/>
        </p:nvCxnSpPr>
        <p:spPr bwMode="auto">
          <a:xfrm flipV="1">
            <a:off x="1866900" y="3390900"/>
            <a:ext cx="0" cy="197411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Elbow Connector 12"/>
          <p:cNvCxnSpPr>
            <a:stCxn id="9" idx="3"/>
            <a:endCxn id="4" idx="2"/>
          </p:cNvCxnSpPr>
          <p:nvPr/>
        </p:nvCxnSpPr>
        <p:spPr bwMode="auto">
          <a:xfrm flipV="1">
            <a:off x="3352800" y="3390900"/>
            <a:ext cx="4541520" cy="2682507"/>
          </a:xfrm>
          <a:prstGeom prst="bentConnector2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Rounded Rectangle 14"/>
          <p:cNvSpPr/>
          <p:nvPr/>
        </p:nvSpPr>
        <p:spPr bwMode="auto">
          <a:xfrm>
            <a:off x="3898989" y="2426970"/>
            <a:ext cx="1981200" cy="12446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continuously distributed behavior</a:t>
            </a:r>
            <a:endParaRPr kumimoji="0" lang="en-US" sz="2400" b="0" u="none" strike="noStrike" cap="none" normalizeH="0" baseline="0" dirty="0">
              <a:ln>
                <a:noFill/>
              </a:ln>
              <a:effectLst/>
              <a:latin typeface="Times" pitchFamily="122" charset="0"/>
            </a:endParaRPr>
          </a:p>
        </p:txBody>
      </p:sp>
      <p:cxnSp>
        <p:nvCxnSpPr>
          <p:cNvPr id="17" name="Straight Arrow Connector 16"/>
          <p:cNvCxnSpPr>
            <a:stCxn id="15" idx="3"/>
            <a:endCxn id="4" idx="1"/>
          </p:cNvCxnSpPr>
          <p:nvPr/>
        </p:nvCxnSpPr>
        <p:spPr bwMode="auto">
          <a:xfrm flipV="1">
            <a:off x="5880189" y="3048000"/>
            <a:ext cx="1023531" cy="12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984149" y="2540288"/>
            <a:ext cx="543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FF00"/>
                </a:solidFill>
              </a:rPr>
              <a:t>isa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19" name="Elbow Connector 18"/>
          <p:cNvCxnSpPr>
            <a:endCxn id="15" idx="2"/>
          </p:cNvCxnSpPr>
          <p:nvPr/>
        </p:nvCxnSpPr>
        <p:spPr bwMode="auto">
          <a:xfrm rot="5400000" flipH="1" flipV="1">
            <a:off x="3064748" y="3932953"/>
            <a:ext cx="2086223" cy="1563459"/>
          </a:xfrm>
          <a:prstGeom prst="bentConnector3">
            <a:avLst>
              <a:gd name="adj1" fmla="val 691"/>
            </a:avLst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3322425" y="4038600"/>
            <a:ext cx="2240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Instance of   ???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0490" y="2758521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???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74D575-4BD3-4229-9AAB-7A06E5CF475F}"/>
              </a:ext>
            </a:extLst>
          </p:cNvPr>
          <p:cNvSpPr txBox="1"/>
          <p:nvPr/>
        </p:nvSpPr>
        <p:spPr>
          <a:xfrm>
            <a:off x="222888" y="4036059"/>
            <a:ext cx="2297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Instance of   at 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2D4CEB-B02E-4060-8080-DEF5BEF57752}"/>
              </a:ext>
            </a:extLst>
          </p:cNvPr>
          <p:cNvSpPr txBox="1"/>
          <p:nvPr/>
        </p:nvSpPr>
        <p:spPr>
          <a:xfrm>
            <a:off x="6248400" y="4036060"/>
            <a:ext cx="2316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Instance of   at t</a:t>
            </a:r>
          </a:p>
        </p:txBody>
      </p:sp>
    </p:spTree>
    <p:extLst>
      <p:ext uri="{BB962C8B-B14F-4D97-AF65-F5344CB8AC3E}">
        <p14:creationId xmlns:p14="http://schemas.microsoft.com/office/powerpoint/2010/main" val="19110212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3987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762000"/>
          </a:xfrm>
        </p:spPr>
        <p:txBody>
          <a:bodyPr/>
          <a:lstStyle/>
          <a:p>
            <a:pPr lvl="1" algn="ctr"/>
            <a:r>
              <a:rPr lang="en-US" sz="3200" i="1" dirty="0"/>
              <a:t>‘ … bruxism is a behavior …’</a:t>
            </a:r>
            <a:br>
              <a:rPr lang="en-US" sz="3200" i="1" dirty="0"/>
            </a:br>
            <a:r>
              <a:rPr lang="en-US" sz="3200" i="1" dirty="0"/>
              <a:t>‘Bruxism is a continuously distributed behavior’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763000" cy="4953000"/>
          </a:xfrm>
        </p:spPr>
        <p:txBody>
          <a:bodyPr/>
          <a:lstStyle/>
          <a:p>
            <a:pPr marL="171450" indent="-228600">
              <a:buFont typeface="Arial" panose="020B0604020202020204" pitchFamily="34" charset="0"/>
              <a:buChar char="•"/>
            </a:pPr>
            <a:r>
              <a:rPr lang="en-US" dirty="0"/>
              <a:t>Are these statements about universals ?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6903720" y="2705100"/>
            <a:ext cx="1981200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effectLst/>
                <a:latin typeface="Times" pitchFamily="122" charset="0"/>
              </a:rPr>
              <a:t>Behavior</a:t>
            </a:r>
          </a:p>
        </p:txBody>
      </p:sp>
      <p:cxnSp>
        <p:nvCxnSpPr>
          <p:cNvPr id="5" name="Straight Arrow Connector 4"/>
          <p:cNvCxnSpPr>
            <a:stCxn id="7" idx="3"/>
            <a:endCxn id="15" idx="1"/>
          </p:cNvCxnSpPr>
          <p:nvPr/>
        </p:nvCxnSpPr>
        <p:spPr bwMode="auto">
          <a:xfrm>
            <a:off x="2857500" y="3048000"/>
            <a:ext cx="1041489" cy="12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3048000" y="2590800"/>
            <a:ext cx="543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FF00"/>
                </a:solidFill>
              </a:rPr>
              <a:t>isa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876300" y="2705100"/>
            <a:ext cx="1981200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effectLst/>
                <a:latin typeface="Times" pitchFamily="122" charset="0"/>
              </a:rPr>
              <a:t>Bruxism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43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5365014"/>
            <a:ext cx="2971800" cy="1416786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400" dirty="0"/>
              <a:t>John’s repetitive jaw muscle activity of last night</a:t>
            </a:r>
          </a:p>
        </p:txBody>
      </p:sp>
      <p:cxnSp>
        <p:nvCxnSpPr>
          <p:cNvPr id="10" name="Straight Arrow Connector 9"/>
          <p:cNvCxnSpPr>
            <a:stCxn id="9" idx="0"/>
            <a:endCxn id="7" idx="2"/>
          </p:cNvCxnSpPr>
          <p:nvPr/>
        </p:nvCxnSpPr>
        <p:spPr bwMode="auto">
          <a:xfrm flipV="1">
            <a:off x="1866900" y="3390900"/>
            <a:ext cx="0" cy="197411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Elbow Connector 12"/>
          <p:cNvCxnSpPr>
            <a:stCxn id="9" idx="3"/>
            <a:endCxn id="4" idx="2"/>
          </p:cNvCxnSpPr>
          <p:nvPr/>
        </p:nvCxnSpPr>
        <p:spPr bwMode="auto">
          <a:xfrm flipV="1">
            <a:off x="3352800" y="3390900"/>
            <a:ext cx="4541520" cy="2682507"/>
          </a:xfrm>
          <a:prstGeom prst="bentConnector2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Rounded Rectangle 14"/>
          <p:cNvSpPr/>
          <p:nvPr/>
        </p:nvSpPr>
        <p:spPr bwMode="auto">
          <a:xfrm>
            <a:off x="3898989" y="2426970"/>
            <a:ext cx="1981200" cy="12446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continuously distributed behavior</a:t>
            </a:r>
            <a:endParaRPr kumimoji="0" lang="en-US" sz="2400" b="0" u="none" strike="noStrike" cap="none" normalizeH="0" baseline="0" dirty="0">
              <a:ln>
                <a:noFill/>
              </a:ln>
              <a:effectLst/>
              <a:latin typeface="Times" pitchFamily="122" charset="0"/>
            </a:endParaRPr>
          </a:p>
        </p:txBody>
      </p:sp>
      <p:cxnSp>
        <p:nvCxnSpPr>
          <p:cNvPr id="17" name="Straight Arrow Connector 16"/>
          <p:cNvCxnSpPr>
            <a:stCxn id="15" idx="3"/>
            <a:endCxn id="4" idx="1"/>
          </p:cNvCxnSpPr>
          <p:nvPr/>
        </p:nvCxnSpPr>
        <p:spPr bwMode="auto">
          <a:xfrm flipV="1">
            <a:off x="5880189" y="3048000"/>
            <a:ext cx="1023531" cy="12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984149" y="2540288"/>
            <a:ext cx="543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FF00"/>
                </a:solidFill>
              </a:rPr>
              <a:t>isa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19" name="Elbow Connector 18"/>
          <p:cNvCxnSpPr>
            <a:endCxn id="15" idx="2"/>
          </p:cNvCxnSpPr>
          <p:nvPr/>
        </p:nvCxnSpPr>
        <p:spPr bwMode="auto">
          <a:xfrm rot="5400000" flipH="1" flipV="1">
            <a:off x="3064748" y="3932953"/>
            <a:ext cx="2086223" cy="1563459"/>
          </a:xfrm>
          <a:prstGeom prst="bentConnector3">
            <a:avLst>
              <a:gd name="adj1" fmla="val 691"/>
            </a:avLst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3322425" y="4038600"/>
            <a:ext cx="2240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Instance of   ???</a:t>
            </a:r>
          </a:p>
        </p:txBody>
      </p:sp>
      <p:sp>
        <p:nvSpPr>
          <p:cNvPr id="22" name="Oval 21"/>
          <p:cNvSpPr/>
          <p:nvPr/>
        </p:nvSpPr>
        <p:spPr bwMode="auto">
          <a:xfrm>
            <a:off x="787578" y="2423160"/>
            <a:ext cx="2189391" cy="1240483"/>
          </a:xfrm>
          <a:prstGeom prst="ellipse">
            <a:avLst/>
          </a:prstGeom>
          <a:noFill/>
          <a:ln w="57150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6752007" y="2399030"/>
            <a:ext cx="2189391" cy="1240483"/>
          </a:xfrm>
          <a:prstGeom prst="ellipse">
            <a:avLst/>
          </a:prstGeom>
          <a:noFill/>
          <a:ln w="57150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124734" y="4903112"/>
            <a:ext cx="4194969" cy="830997"/>
          </a:xfrm>
          <a:prstGeom prst="rect">
            <a:avLst/>
          </a:prstGeom>
          <a:solidFill>
            <a:srgbClr val="1FE115"/>
          </a:solidFill>
          <a:ln>
            <a:solidFill>
              <a:srgbClr val="1FE11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This is ‘in’ all particulars that are </a:t>
            </a:r>
            <a:r>
              <a:rPr lang="en-US" sz="2400" dirty="0">
                <a:solidFill>
                  <a:schemeClr val="tx1"/>
                </a:solidFill>
              </a:rPr>
              <a:t>instances of bruxism</a:t>
            </a:r>
          </a:p>
        </p:txBody>
      </p:sp>
      <p:cxnSp>
        <p:nvCxnSpPr>
          <p:cNvPr id="36" name="Straight Arrow Connector 35"/>
          <p:cNvCxnSpPr>
            <a:stCxn id="35" idx="1"/>
          </p:cNvCxnSpPr>
          <p:nvPr/>
        </p:nvCxnSpPr>
        <p:spPr bwMode="auto">
          <a:xfrm flipH="1" flipV="1">
            <a:off x="2656340" y="3481978"/>
            <a:ext cx="1468394" cy="183663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1FE115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/>
          <p:cNvCxnSpPr>
            <a:stCxn id="35" idx="3"/>
          </p:cNvCxnSpPr>
          <p:nvPr/>
        </p:nvCxnSpPr>
        <p:spPr bwMode="auto">
          <a:xfrm flipV="1">
            <a:off x="8319703" y="3457848"/>
            <a:ext cx="301066" cy="186076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1FE115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110490" y="2758521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???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129236-2E6D-404E-806F-3D20F871FF43}"/>
              </a:ext>
            </a:extLst>
          </p:cNvPr>
          <p:cNvSpPr txBox="1"/>
          <p:nvPr/>
        </p:nvSpPr>
        <p:spPr>
          <a:xfrm>
            <a:off x="222888" y="4036059"/>
            <a:ext cx="2297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Instance of   at 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9B4C15-570E-44FF-8322-E2F288D406EC}"/>
              </a:ext>
            </a:extLst>
          </p:cNvPr>
          <p:cNvSpPr txBox="1"/>
          <p:nvPr/>
        </p:nvSpPr>
        <p:spPr>
          <a:xfrm>
            <a:off x="6248400" y="4036060"/>
            <a:ext cx="2316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Instance of   at t</a:t>
            </a:r>
          </a:p>
        </p:txBody>
      </p:sp>
    </p:spTree>
    <p:extLst>
      <p:ext uri="{BB962C8B-B14F-4D97-AF65-F5344CB8AC3E}">
        <p14:creationId xmlns:p14="http://schemas.microsoft.com/office/powerpoint/2010/main" val="8784026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3987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762000"/>
          </a:xfrm>
        </p:spPr>
        <p:txBody>
          <a:bodyPr/>
          <a:lstStyle/>
          <a:p>
            <a:pPr lvl="1" algn="ctr"/>
            <a:r>
              <a:rPr lang="en-US" sz="3200" i="1" dirty="0"/>
              <a:t>‘ … bruxism is a behavior …’</a:t>
            </a:r>
            <a:br>
              <a:rPr lang="en-US" sz="3200" i="1" dirty="0"/>
            </a:br>
            <a:r>
              <a:rPr lang="en-US" sz="3200" i="1" dirty="0"/>
              <a:t>‘Bruxism is a continuously distributed behavior’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763000" cy="4953000"/>
          </a:xfrm>
        </p:spPr>
        <p:txBody>
          <a:bodyPr/>
          <a:lstStyle/>
          <a:p>
            <a:pPr marL="171450" indent="-228600">
              <a:buFont typeface="Arial" panose="020B0604020202020204" pitchFamily="34" charset="0"/>
              <a:buChar char="•"/>
            </a:pPr>
            <a:r>
              <a:rPr lang="en-US" dirty="0"/>
              <a:t>Are these statements about universals ?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6903720" y="2705100"/>
            <a:ext cx="1981200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effectLst/>
                <a:latin typeface="Times" pitchFamily="122" charset="0"/>
              </a:rPr>
              <a:t>Behavior</a:t>
            </a:r>
          </a:p>
        </p:txBody>
      </p:sp>
      <p:cxnSp>
        <p:nvCxnSpPr>
          <p:cNvPr id="5" name="Straight Arrow Connector 4"/>
          <p:cNvCxnSpPr>
            <a:stCxn id="7" idx="3"/>
            <a:endCxn id="15" idx="1"/>
          </p:cNvCxnSpPr>
          <p:nvPr/>
        </p:nvCxnSpPr>
        <p:spPr bwMode="auto">
          <a:xfrm>
            <a:off x="2857500" y="3048000"/>
            <a:ext cx="1041489" cy="12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3048000" y="2590800"/>
            <a:ext cx="543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FF00"/>
                </a:solidFill>
              </a:rPr>
              <a:t>isa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876300" y="2705100"/>
            <a:ext cx="1981200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effectLst/>
                <a:latin typeface="Times" pitchFamily="122" charset="0"/>
              </a:rPr>
              <a:t>Bruxism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44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5365014"/>
            <a:ext cx="2971800" cy="1416786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400" dirty="0"/>
              <a:t>John’s repetitive jaw muscle activity of last night</a:t>
            </a:r>
          </a:p>
        </p:txBody>
      </p:sp>
      <p:cxnSp>
        <p:nvCxnSpPr>
          <p:cNvPr id="10" name="Straight Arrow Connector 9"/>
          <p:cNvCxnSpPr>
            <a:stCxn id="9" idx="0"/>
            <a:endCxn id="7" idx="2"/>
          </p:cNvCxnSpPr>
          <p:nvPr/>
        </p:nvCxnSpPr>
        <p:spPr bwMode="auto">
          <a:xfrm flipV="1">
            <a:off x="1866900" y="3390900"/>
            <a:ext cx="0" cy="197411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Elbow Connector 12"/>
          <p:cNvCxnSpPr>
            <a:stCxn id="9" idx="3"/>
            <a:endCxn id="4" idx="2"/>
          </p:cNvCxnSpPr>
          <p:nvPr/>
        </p:nvCxnSpPr>
        <p:spPr bwMode="auto">
          <a:xfrm flipV="1">
            <a:off x="3352800" y="3390900"/>
            <a:ext cx="4541520" cy="2682507"/>
          </a:xfrm>
          <a:prstGeom prst="bentConnector2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Rounded Rectangle 14"/>
          <p:cNvSpPr/>
          <p:nvPr/>
        </p:nvSpPr>
        <p:spPr bwMode="auto">
          <a:xfrm>
            <a:off x="3898989" y="2426970"/>
            <a:ext cx="1981200" cy="12446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continuously distributed behavior</a:t>
            </a:r>
            <a:endParaRPr kumimoji="0" lang="en-US" sz="2400" b="0" u="none" strike="noStrike" cap="none" normalizeH="0" baseline="0" dirty="0">
              <a:ln>
                <a:noFill/>
              </a:ln>
              <a:effectLst/>
              <a:latin typeface="Times" pitchFamily="122" charset="0"/>
            </a:endParaRPr>
          </a:p>
        </p:txBody>
      </p:sp>
      <p:cxnSp>
        <p:nvCxnSpPr>
          <p:cNvPr id="17" name="Straight Arrow Connector 16"/>
          <p:cNvCxnSpPr>
            <a:stCxn id="15" idx="3"/>
            <a:endCxn id="4" idx="1"/>
          </p:cNvCxnSpPr>
          <p:nvPr/>
        </p:nvCxnSpPr>
        <p:spPr bwMode="auto">
          <a:xfrm flipV="1">
            <a:off x="5880189" y="3048000"/>
            <a:ext cx="1023531" cy="12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984149" y="2540288"/>
            <a:ext cx="543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FF00"/>
                </a:solidFill>
              </a:rPr>
              <a:t>isa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19" name="Elbow Connector 18"/>
          <p:cNvCxnSpPr>
            <a:endCxn id="15" idx="2"/>
          </p:cNvCxnSpPr>
          <p:nvPr/>
        </p:nvCxnSpPr>
        <p:spPr bwMode="auto">
          <a:xfrm rot="5400000" flipH="1" flipV="1">
            <a:off x="3064748" y="3932953"/>
            <a:ext cx="2086223" cy="1563459"/>
          </a:xfrm>
          <a:prstGeom prst="bentConnector3">
            <a:avLst>
              <a:gd name="adj1" fmla="val 691"/>
            </a:avLst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3322425" y="4038600"/>
            <a:ext cx="2240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Instance of   ???</a:t>
            </a:r>
          </a:p>
        </p:txBody>
      </p:sp>
      <p:sp>
        <p:nvSpPr>
          <p:cNvPr id="26" name="Oval 25"/>
          <p:cNvSpPr/>
          <p:nvPr/>
        </p:nvSpPr>
        <p:spPr bwMode="auto">
          <a:xfrm>
            <a:off x="3786392" y="2324393"/>
            <a:ext cx="2189391" cy="1511007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98988" y="4953000"/>
            <a:ext cx="4711611" cy="156966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This is ‘in’ no particular at all!!!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This is rather a ‘type of universal’, a construct outside the particular/universal realm.</a:t>
            </a:r>
          </a:p>
        </p:txBody>
      </p:sp>
      <p:cxnSp>
        <p:nvCxnSpPr>
          <p:cNvPr id="31" name="Elbow Connector 30"/>
          <p:cNvCxnSpPr>
            <a:stCxn id="26" idx="3"/>
            <a:endCxn id="27" idx="1"/>
          </p:cNvCxnSpPr>
          <p:nvPr/>
        </p:nvCxnSpPr>
        <p:spPr bwMode="auto">
          <a:xfrm rot="5400000">
            <a:off x="2941149" y="4571958"/>
            <a:ext cx="2123712" cy="208033"/>
          </a:xfrm>
          <a:prstGeom prst="bentConnector4">
            <a:avLst>
              <a:gd name="adj1" fmla="val 26312"/>
              <a:gd name="adj2" fmla="val 209886"/>
            </a:avLst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110490" y="2758521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???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0B700E-DC57-4C78-B7EC-825C4000BCDE}"/>
              </a:ext>
            </a:extLst>
          </p:cNvPr>
          <p:cNvSpPr txBox="1"/>
          <p:nvPr/>
        </p:nvSpPr>
        <p:spPr>
          <a:xfrm>
            <a:off x="222888" y="4036059"/>
            <a:ext cx="2297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Instance of   at 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7E02F7-E09B-4A5B-96F7-211CEFDC7AD7}"/>
              </a:ext>
            </a:extLst>
          </p:cNvPr>
          <p:cNvSpPr txBox="1"/>
          <p:nvPr/>
        </p:nvSpPr>
        <p:spPr>
          <a:xfrm>
            <a:off x="6248400" y="4036060"/>
            <a:ext cx="2316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Instance of   at t</a:t>
            </a:r>
          </a:p>
        </p:txBody>
      </p:sp>
    </p:spTree>
    <p:extLst>
      <p:ext uri="{BB962C8B-B14F-4D97-AF65-F5344CB8AC3E}">
        <p14:creationId xmlns:p14="http://schemas.microsoft.com/office/powerpoint/2010/main" val="9649134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A2B405-FEB8-4753-9DE2-FF1069E8EA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Basic Formal Ontology</a:t>
            </a:r>
            <a:br>
              <a:rPr lang="en-US" dirty="0"/>
            </a:br>
            <a:r>
              <a:rPr lang="en-US" dirty="0"/>
              <a:t>(BFO)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BFFB709-65BC-4CB9-8DCB-C3E81794C7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1A1953-0F7B-404D-A121-FB947DF15E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9CF04-00E1-4F99-A289-9C215F445602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1254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926ECB-51AC-4C9C-8DA2-CDC795C0A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</p:spPr>
        <p:txBody>
          <a:bodyPr/>
          <a:lstStyle/>
          <a:p>
            <a:r>
              <a:rPr lang="en-US" dirty="0"/>
              <a:t>BFO’s major references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CB360C-320B-4150-8AF6-7A43E6447C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369666" name="Picture 2" descr="Building Ontologies with Basic Formal Ontology">
            <a:extLst>
              <a:ext uri="{FF2B5EF4-FFF2-40B4-BE49-F238E27FC236}">
                <a16:creationId xmlns:a16="http://schemas.microsoft.com/office/drawing/2014/main" id="{AC8F4884-C2DB-40C8-8C0F-756793B4D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16276"/>
            <a:ext cx="3438331" cy="441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AEA830-6B76-443B-B5A5-BB74F5D9AB42}"/>
              </a:ext>
            </a:extLst>
          </p:cNvPr>
          <p:cNvSpPr/>
          <p:nvPr/>
        </p:nvSpPr>
        <p:spPr>
          <a:xfrm>
            <a:off x="990600" y="6028199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  <a:hlinkClick r:id="rId3"/>
              </a:rPr>
              <a:t>https://mitpress.mit.edu/books/building-ontologies-basic-formal-ontology</a:t>
            </a:r>
            <a:r>
              <a:rPr lang="en-US" sz="1200" b="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BCAA7F-3ADD-49CF-9EF1-512F5F6FA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616276"/>
            <a:ext cx="3581401" cy="45319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0D937D3-78D6-4A20-869C-E23B2AC91C51}"/>
              </a:ext>
            </a:extLst>
          </p:cNvPr>
          <p:cNvSpPr/>
          <p:nvPr/>
        </p:nvSpPr>
        <p:spPr>
          <a:xfrm>
            <a:off x="4229100" y="621286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  <a:hlinkClick r:id="rId5"/>
              </a:rPr>
              <a:t>https://github.com/BFO-ontology/BFO-2020</a:t>
            </a:r>
            <a:r>
              <a:rPr lang="en-US" sz="1200" b="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76237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A62F9-BD45-44FF-8E55-97882D40B1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u="sng" dirty="0"/>
              <a:t>BFO text definitions: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Object </a:t>
            </a:r>
            <a:r>
              <a:rPr lang="en-US" b="1" i="1" dirty="0"/>
              <a:t>is a </a:t>
            </a:r>
            <a:r>
              <a:rPr lang="en-US" i="1" dirty="0"/>
              <a:t>Material Entity </a:t>
            </a:r>
            <a:r>
              <a:rPr lang="en-US" dirty="0"/>
              <a:t>=Def. </a:t>
            </a:r>
          </a:p>
          <a:p>
            <a:pPr marL="0" indent="0"/>
            <a:r>
              <a:rPr lang="en-US" dirty="0"/>
              <a:t>      	for all </a:t>
            </a:r>
            <a:r>
              <a:rPr lang="en-US" i="1" dirty="0"/>
              <a:t>x</a:t>
            </a:r>
            <a:r>
              <a:rPr lang="en-US" dirty="0"/>
              <a:t>, </a:t>
            </a:r>
            <a:r>
              <a:rPr lang="en-US" i="1" dirty="0">
                <a:solidFill>
                  <a:srgbClr val="FFFF00"/>
                </a:solidFill>
              </a:rPr>
              <a:t>t</a:t>
            </a:r>
            <a:r>
              <a:rPr lang="en-US" dirty="0"/>
              <a:t>, if </a:t>
            </a:r>
            <a:r>
              <a:rPr lang="en-US" i="1" dirty="0"/>
              <a:t>x </a:t>
            </a:r>
            <a:r>
              <a:rPr lang="en-US" dirty="0"/>
              <a:t>is an </a:t>
            </a:r>
            <a:r>
              <a:rPr lang="en-US" b="1" dirty="0"/>
              <a:t>instance of </a:t>
            </a:r>
            <a:r>
              <a:rPr lang="en-US" i="1" dirty="0"/>
              <a:t>Object </a:t>
            </a:r>
            <a:r>
              <a:rPr lang="en-US" b="1" dirty="0">
                <a:solidFill>
                  <a:srgbClr val="FFFF00"/>
                </a:solidFill>
              </a:rPr>
              <a:t>at </a:t>
            </a:r>
            <a:r>
              <a:rPr lang="en-US" i="1" dirty="0">
                <a:solidFill>
                  <a:srgbClr val="FFFF00"/>
                </a:solidFill>
              </a:rPr>
              <a:t>t</a:t>
            </a:r>
            <a:r>
              <a:rPr lang="en-US" i="1" dirty="0"/>
              <a:t> </a:t>
            </a:r>
            <a:r>
              <a:rPr lang="en-US" dirty="0"/>
              <a:t>then </a:t>
            </a:r>
            <a:r>
              <a:rPr lang="en-US" i="1" dirty="0"/>
              <a:t>x </a:t>
            </a:r>
            <a:r>
              <a:rPr lang="en-US" dirty="0"/>
              <a:t>is an </a:t>
            </a:r>
            <a:r>
              <a:rPr lang="en-US" b="1" dirty="0"/>
              <a:t>instance of </a:t>
            </a:r>
            <a:r>
              <a:rPr lang="en-US" i="1" dirty="0"/>
              <a:t>Material 	Entity </a:t>
            </a:r>
            <a:r>
              <a:rPr lang="en-US" b="1" dirty="0">
                <a:solidFill>
                  <a:srgbClr val="FFFF00"/>
                </a:solidFill>
              </a:rPr>
              <a:t>at </a:t>
            </a:r>
            <a:r>
              <a:rPr lang="en-US" i="1" dirty="0">
                <a:solidFill>
                  <a:srgbClr val="FFFF00"/>
                </a:solidFill>
              </a:rPr>
              <a:t>t</a:t>
            </a:r>
          </a:p>
          <a:p>
            <a:pPr marL="342900" lvl="1" indent="0">
              <a:buNone/>
            </a:pPr>
            <a:endParaRPr lang="en-US" i="1" dirty="0">
              <a:solidFill>
                <a:srgbClr val="FFFF00"/>
              </a:solidFill>
            </a:endParaRPr>
          </a:p>
          <a:p>
            <a:r>
              <a:rPr lang="en-US" u="sng" dirty="0"/>
              <a:t>BFO-OWL:</a:t>
            </a:r>
          </a:p>
          <a:p>
            <a:pPr marL="342900" lvl="1" indent="0">
              <a:buNone/>
            </a:pPr>
            <a:r>
              <a:rPr lang="en-US" dirty="0"/>
              <a:t> &lt;</a:t>
            </a:r>
            <a:r>
              <a:rPr lang="en-US" dirty="0" err="1"/>
              <a:t>owl:Class</a:t>
            </a:r>
            <a:r>
              <a:rPr lang="en-US" dirty="0"/>
              <a:t> </a:t>
            </a:r>
            <a:r>
              <a:rPr lang="en-US" dirty="0" err="1"/>
              <a:t>rdf:about</a:t>
            </a:r>
            <a:r>
              <a:rPr lang="en-US" dirty="0"/>
              <a:t>="http://purl.obolibrary.org/obo/BFO_0000030"&gt;</a:t>
            </a:r>
          </a:p>
          <a:p>
            <a:pPr marL="342900" lvl="1" indent="0">
              <a:buNone/>
            </a:pPr>
            <a:r>
              <a:rPr lang="en-US" dirty="0"/>
              <a:t>	&lt;</a:t>
            </a:r>
            <a:r>
              <a:rPr lang="en-US" dirty="0" err="1"/>
              <a:t>rdfs:label</a:t>
            </a:r>
            <a:r>
              <a:rPr lang="en-US" dirty="0"/>
              <a:t> </a:t>
            </a:r>
            <a:r>
              <a:rPr lang="en-US" dirty="0" err="1"/>
              <a:t>xml:lang</a:t>
            </a:r>
            <a:r>
              <a:rPr lang="en-US" dirty="0"/>
              <a:t>="</a:t>
            </a:r>
            <a:r>
              <a:rPr lang="en-US" dirty="0" err="1"/>
              <a:t>en</a:t>
            </a:r>
            <a:r>
              <a:rPr lang="en-US" dirty="0"/>
              <a:t>"&gt;object&lt;/</a:t>
            </a:r>
            <a:r>
              <a:rPr lang="en-US" dirty="0" err="1"/>
              <a:t>rdfs:label</a:t>
            </a:r>
            <a:r>
              <a:rPr lang="en-US" dirty="0"/>
              <a:t>&gt;</a:t>
            </a:r>
          </a:p>
          <a:p>
            <a:pPr marL="342900" lvl="1" indent="0">
              <a:buNone/>
            </a:pPr>
            <a:r>
              <a:rPr lang="en-US" dirty="0"/>
              <a:t>	&lt;</a:t>
            </a:r>
            <a:r>
              <a:rPr lang="en-US" dirty="0" err="1"/>
              <a:t>rdfs:subClassOf</a:t>
            </a:r>
            <a:r>
              <a:rPr lang="en-US" dirty="0"/>
              <a:t> </a:t>
            </a:r>
            <a:r>
              <a:rPr lang="en-US" dirty="0" err="1"/>
              <a:t>rdf:resource</a:t>
            </a:r>
            <a:r>
              <a:rPr lang="en-US" dirty="0"/>
              <a:t>="http://purl.obolibrary.org/obo/BFO_0000040"/&gt;</a:t>
            </a:r>
          </a:p>
          <a:p>
            <a:pPr marL="342900" lvl="1" indent="0">
              <a:buNone/>
            </a:pPr>
            <a:r>
              <a:rPr lang="en-US" dirty="0"/>
              <a:t> &lt;/</a:t>
            </a:r>
            <a:r>
              <a:rPr lang="en-US" dirty="0" err="1"/>
              <a:t>owl:Class</a:t>
            </a:r>
            <a:r>
              <a:rPr lang="en-US" dirty="0"/>
              <a:t>&gt;</a:t>
            </a:r>
          </a:p>
          <a:p>
            <a:pPr marL="342900" lvl="1" indent="0">
              <a:buNone/>
            </a:pPr>
            <a:endParaRPr lang="en-US" dirty="0"/>
          </a:p>
          <a:p>
            <a:r>
              <a:rPr lang="en-US" u="sng" dirty="0"/>
              <a:t>BFO2020 axiomatization: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(not (exists (x) (and (universal x) (particular x))))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(</a:t>
            </a:r>
            <a:r>
              <a:rPr lang="en-US" dirty="0" err="1"/>
              <a:t>forall</a:t>
            </a:r>
            <a:r>
              <a:rPr lang="en-US" dirty="0"/>
              <a:t> (</a:t>
            </a:r>
            <a:r>
              <a:rPr lang="en-US" dirty="0" err="1"/>
              <a:t>i</a:t>
            </a:r>
            <a:r>
              <a:rPr lang="en-US" dirty="0"/>
              <a:t> u t)   (if (instance-of </a:t>
            </a:r>
            <a:r>
              <a:rPr lang="en-US" dirty="0" err="1"/>
              <a:t>i</a:t>
            </a:r>
            <a:r>
              <a:rPr lang="en-US" dirty="0"/>
              <a:t> u </a:t>
            </a:r>
            <a:r>
              <a:rPr lang="en-US" dirty="0">
                <a:solidFill>
                  <a:srgbClr val="FFFF00"/>
                </a:solidFill>
              </a:rPr>
              <a:t>t</a:t>
            </a:r>
            <a:r>
              <a:rPr lang="en-US" dirty="0"/>
              <a:t>) </a:t>
            </a:r>
          </a:p>
          <a:p>
            <a:pPr marL="0" indent="0"/>
            <a:r>
              <a:rPr lang="en-US" dirty="0"/>
              <a:t>		   (and (particular </a:t>
            </a:r>
            <a:r>
              <a:rPr lang="en-US" dirty="0" err="1"/>
              <a:t>i</a:t>
            </a:r>
            <a:r>
              <a:rPr lang="en-US" dirty="0"/>
              <a:t>) (universal u) (instance-of t temporal-region </a:t>
            </a:r>
            <a:r>
              <a:rPr lang="en-US" dirty="0">
                <a:solidFill>
                  <a:srgbClr val="FFFF00"/>
                </a:solidFill>
              </a:rPr>
              <a:t>t</a:t>
            </a:r>
            <a:r>
              <a:rPr lang="en-US" dirty="0"/>
              <a:t>)))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(universal object)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(</a:t>
            </a:r>
            <a:r>
              <a:rPr lang="en-US" dirty="0" err="1"/>
              <a:t>forall</a:t>
            </a:r>
            <a:r>
              <a:rPr lang="en-US" dirty="0"/>
              <a:t> (</a:t>
            </a:r>
            <a:r>
              <a:rPr lang="en-US" dirty="0">
                <a:solidFill>
                  <a:srgbClr val="FFFF00"/>
                </a:solidFill>
              </a:rPr>
              <a:t>t</a:t>
            </a:r>
            <a:r>
              <a:rPr lang="en-US" dirty="0"/>
              <a:t> x)     (if (instance-of x object </a:t>
            </a:r>
            <a:r>
              <a:rPr lang="en-US" dirty="0">
                <a:solidFill>
                  <a:srgbClr val="FFFF00"/>
                </a:solidFill>
              </a:rPr>
              <a:t>t</a:t>
            </a:r>
            <a:r>
              <a:rPr lang="en-US" dirty="0"/>
              <a:t>) (instance-of x material-entity </a:t>
            </a:r>
            <a:r>
              <a:rPr lang="en-US" dirty="0">
                <a:solidFill>
                  <a:srgbClr val="FFFF00"/>
                </a:solidFill>
              </a:rPr>
              <a:t>t</a:t>
            </a:r>
            <a:r>
              <a:rPr lang="en-US" dirty="0"/>
              <a:t>)))</a:t>
            </a:r>
          </a:p>
          <a:p>
            <a:pPr marL="342900" lvl="1" indent="0">
              <a:buNone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1707F7-4CB6-4061-B04B-00C00BD45B02}"/>
              </a:ext>
            </a:extLst>
          </p:cNvPr>
          <p:cNvSpPr/>
          <p:nvPr/>
        </p:nvSpPr>
        <p:spPr>
          <a:xfrm>
            <a:off x="1108105" y="6561135"/>
            <a:ext cx="800732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Fabian Neuhaus: BFO-FOL for Domain Ontologies. 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hlinkClick r:id="rId2"/>
              </a:rPr>
              <a:t>https://ncorwiki.buffalo.edu/index.php/Basic_Formal_Ontology_Summit_Meeting/abstracts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9F2854C-D81F-4852-93AB-884B84B90183}"/>
              </a:ext>
            </a:extLst>
          </p:cNvPr>
          <p:cNvSpPr txBox="1">
            <a:spLocks/>
          </p:cNvSpPr>
          <p:nvPr/>
        </p:nvSpPr>
        <p:spPr>
          <a:xfrm>
            <a:off x="73479" y="6517854"/>
            <a:ext cx="310242" cy="22309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D7ECDC2-0AE3-4FA5-B311-2AABFCB25D07}" type="slidenum">
              <a:rPr lang="en-US" sz="900"/>
              <a:pPr/>
              <a:t>47</a:t>
            </a:fld>
            <a:endParaRPr lang="en-US" sz="90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2DD20D3-9ADD-45E1-BFEF-6E07B319E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many faces of ‘BFO’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71FDEF-1709-482A-8F96-16768F065F0D}"/>
              </a:ext>
            </a:extLst>
          </p:cNvPr>
          <p:cNvSpPr/>
          <p:nvPr/>
        </p:nvSpPr>
        <p:spPr bwMode="auto">
          <a:xfrm>
            <a:off x="73479" y="4572000"/>
            <a:ext cx="8841921" cy="1793454"/>
          </a:xfrm>
          <a:prstGeom prst="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11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AF11-A30B-482D-A9A1-D0DBFE1BA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BFO 2.0 top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E922A2C-E0BC-4988-92BB-125F345F9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5054845"/>
            <a:ext cx="8886645" cy="1574554"/>
          </a:xfrm>
        </p:spPr>
        <p:txBody>
          <a:bodyPr/>
          <a:lstStyle/>
          <a:p>
            <a:r>
              <a:rPr lang="en-GB" u="sng" dirty="0"/>
              <a:t>Elucidation</a:t>
            </a:r>
            <a:r>
              <a:rPr lang="en-GB" cap="small" dirty="0"/>
              <a:t>:</a:t>
            </a:r>
            <a:r>
              <a:rPr lang="en-GB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An </a:t>
            </a:r>
            <a:r>
              <a:rPr lang="en-GB" i="1" dirty="0"/>
              <a:t>entity</a:t>
            </a:r>
            <a:r>
              <a:rPr lang="en-GB" dirty="0"/>
              <a:t> is anything that </a:t>
            </a:r>
            <a:r>
              <a:rPr lang="en-GB" b="1" dirty="0"/>
              <a:t>exists</a:t>
            </a:r>
            <a:r>
              <a:rPr lang="en-GB" dirty="0"/>
              <a:t> or </a:t>
            </a:r>
            <a:r>
              <a:rPr lang="en-GB" b="1" dirty="0"/>
              <a:t>has existed (</a:t>
            </a:r>
            <a:r>
              <a:rPr lang="en-GB" dirty="0"/>
              <a:t>or </a:t>
            </a:r>
            <a:r>
              <a:rPr lang="en-GB" b="1" dirty="0"/>
              <a:t>will exist)</a:t>
            </a:r>
            <a:r>
              <a:rPr lang="en-GB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D5621-C3F2-4898-A01A-2C4B4F8F5D9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EF93C7-D0AB-41D7-8C62-1F8A9E33AE23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7077EDA-64CB-463A-ABE6-609E622D4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630" y="1987559"/>
            <a:ext cx="2057400" cy="971550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Entity</a:t>
            </a:r>
          </a:p>
        </p:txBody>
      </p:sp>
    </p:spTree>
    <p:extLst>
      <p:ext uri="{BB962C8B-B14F-4D97-AF65-F5344CB8AC3E}">
        <p14:creationId xmlns:p14="http://schemas.microsoft.com/office/powerpoint/2010/main" val="12681512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A5D6E-9E89-415D-B0B1-863B619091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u="sng" dirty="0"/>
              <a:t>Continuants</a:t>
            </a:r>
            <a:br>
              <a:rPr lang="en-US" dirty="0"/>
            </a:br>
            <a:r>
              <a:rPr lang="en-US" dirty="0"/>
              <a:t>versus </a:t>
            </a:r>
            <a:br>
              <a:rPr lang="en-US" dirty="0"/>
            </a:br>
            <a:r>
              <a:rPr lang="en-US" i="1" u="sng" dirty="0"/>
              <a:t>Occurrents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26C85F-FBF0-42CE-B033-94391895B6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537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9C3AF1B-7F50-4FAD-9E9E-05D9AF719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Realism-based ontology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D6EB18-CBFF-448A-86EC-68799934A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General principles: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u="sng" dirty="0"/>
              <a:t>What</a:t>
            </a:r>
            <a:r>
              <a:rPr lang="en-US" dirty="0"/>
              <a:t> to represent	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 ‘ontology’: philosophical discipline,	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Basic principles to classify what exists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u="sng" dirty="0"/>
              <a:t>How</a:t>
            </a:r>
            <a:r>
              <a:rPr lang="en-US" dirty="0"/>
              <a:t> to represent	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 ‘ontology’: formal representation,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88BCE-3B13-4D70-BFD7-88408D129D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012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AF11-A30B-482D-A9A1-D0DBFE1BA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BFO 2.0 top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E922A2C-E0BC-4988-92BB-125F345F9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4648199"/>
            <a:ext cx="8991601" cy="198119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          me 						my life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  my intelligence				      my reasoning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 my heart function		    the functioning of my heart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 my instructor role			      my teaching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   	     …						   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D5621-C3F2-4898-A01A-2C4B4F8F5D9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-123645" y="6477000"/>
            <a:ext cx="428445" cy="306387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EF93C7-D0AB-41D7-8C62-1F8A9E33AE23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7077EDA-64CB-463A-ABE6-609E622D4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630" y="1987559"/>
            <a:ext cx="2057400" cy="971550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Entity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D4EDBB-FE20-49DC-9302-2A593E568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3549777"/>
            <a:ext cx="1428750" cy="914400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Continuant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B55F98-3878-47A6-8BD4-2654609E5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8910" y="3552825"/>
            <a:ext cx="1314450" cy="908304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Occurrent</a:t>
            </a:r>
          </a:p>
        </p:txBody>
      </p:sp>
      <p:cxnSp>
        <p:nvCxnSpPr>
          <p:cNvPr id="8" name="AutoShape 9">
            <a:extLst>
              <a:ext uri="{FF2B5EF4-FFF2-40B4-BE49-F238E27FC236}">
                <a16:creationId xmlns:a16="http://schemas.microsoft.com/office/drawing/2014/main" id="{123EE43E-80D6-4C7F-A055-F3AFDC447B08}"/>
              </a:ext>
            </a:extLst>
          </p:cNvPr>
          <p:cNvCxnSpPr>
            <a:cxnSpLocks noChangeShapeType="1"/>
            <a:stCxn id="5" idx="2"/>
            <a:endCxn id="6" idx="0"/>
          </p:cNvCxnSpPr>
          <p:nvPr/>
        </p:nvCxnSpPr>
        <p:spPr bwMode="auto">
          <a:xfrm flipH="1">
            <a:off x="1857375" y="2959109"/>
            <a:ext cx="2687955" cy="590668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AutoShape 9">
            <a:extLst>
              <a:ext uri="{FF2B5EF4-FFF2-40B4-BE49-F238E27FC236}">
                <a16:creationId xmlns:a16="http://schemas.microsoft.com/office/drawing/2014/main" id="{994A01B4-6B1A-4E6B-BE20-B218567B320D}"/>
              </a:ext>
            </a:extLst>
          </p:cNvPr>
          <p:cNvCxnSpPr>
            <a:cxnSpLocks noChangeShapeType="1"/>
            <a:stCxn id="7" idx="0"/>
            <a:endCxn id="5" idx="2"/>
          </p:cNvCxnSpPr>
          <p:nvPr/>
        </p:nvCxnSpPr>
        <p:spPr bwMode="auto">
          <a:xfrm flipH="1" flipV="1">
            <a:off x="4545330" y="2959109"/>
            <a:ext cx="2630805" cy="593716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2555426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64C34-428D-414F-87A3-74C9ED67E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BFO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FA006-1B6D-43A5-B5B6-CFC90B3C6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universal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particular		all three are unary relations 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entity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Examples in predicate logic notation: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universal(a)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particular(b)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instanceOf</a:t>
            </a:r>
            <a:r>
              <a:rPr lang="en-US" dirty="0"/>
              <a:t>(b, a, t)</a:t>
            </a:r>
            <a:r>
              <a:rPr lang="en-US" dirty="0">
                <a:sym typeface="Wingdings" panose="05000000000000000000" pitchFamily="2" charset="2"/>
              </a:rPr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2DC69-3553-4945-A2AE-36297921E6C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51</a:t>
            </a:fld>
            <a:endParaRPr lang="en-US" dirty="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9FB142BF-1B71-4C7F-A4BB-04337E7B431F}"/>
              </a:ext>
            </a:extLst>
          </p:cNvPr>
          <p:cNvSpPr/>
          <p:nvPr/>
        </p:nvSpPr>
        <p:spPr bwMode="auto">
          <a:xfrm>
            <a:off x="2362200" y="1743075"/>
            <a:ext cx="381000" cy="1295400"/>
          </a:xfrm>
          <a:prstGeom prst="rightBrace">
            <a:avLst>
              <a:gd name="adj1" fmla="val 20833"/>
              <a:gd name="adj2" fmla="val 50000"/>
            </a:avLst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3485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Continuants </a:t>
            </a:r>
            <a:r>
              <a:rPr lang="en-US" dirty="0">
                <a:sym typeface="Wingdings" panose="05000000000000000000" pitchFamily="2" charset="2"/>
              </a:rPr>
              <a:t> </a:t>
            </a:r>
            <a:r>
              <a:rPr lang="en-US" dirty="0" err="1">
                <a:sym typeface="Wingdings" panose="05000000000000000000" pitchFamily="2" charset="2"/>
              </a:rPr>
              <a:t>Occurrents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6200" y="1752600"/>
          <a:ext cx="89916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0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Continuant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Occurrent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6" name="Straight Connector 25"/>
          <p:cNvCxnSpPr/>
          <p:nvPr/>
        </p:nvCxnSpPr>
        <p:spPr bwMode="auto">
          <a:xfrm flipH="1">
            <a:off x="2321560" y="2362200"/>
            <a:ext cx="673608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H="1">
            <a:off x="2283057" y="1752600"/>
            <a:ext cx="9928" cy="4663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10270834" y="129540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2343150" y="2644170"/>
            <a:ext cx="3124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Entities that at any time they exist, </a:t>
            </a:r>
          </a:p>
          <a:p>
            <a:r>
              <a:rPr lang="en-US" dirty="0">
                <a:solidFill>
                  <a:schemeClr val="bg1"/>
                </a:solidFill>
              </a:rPr>
              <a:t>exist </a:t>
            </a:r>
          </a:p>
          <a:p>
            <a:r>
              <a:rPr lang="en-US" i="1" u="sng" dirty="0">
                <a:solidFill>
                  <a:schemeClr val="bg1"/>
                </a:solidFill>
              </a:rPr>
              <a:t>in total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753100" y="2638425"/>
            <a:ext cx="3124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Entities that at any time they exist, </a:t>
            </a:r>
          </a:p>
          <a:p>
            <a:r>
              <a:rPr lang="en-US" dirty="0">
                <a:solidFill>
                  <a:schemeClr val="bg1"/>
                </a:solidFill>
              </a:rPr>
              <a:t>exist only </a:t>
            </a:r>
          </a:p>
          <a:p>
            <a:r>
              <a:rPr lang="en-US" i="1" u="sng" dirty="0">
                <a:solidFill>
                  <a:schemeClr val="bg1"/>
                </a:solidFill>
              </a:rPr>
              <a:t>partially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6361" y="6520190"/>
            <a:ext cx="89814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0" dirty="0">
                <a:solidFill>
                  <a:schemeClr val="bg1"/>
                </a:solidFill>
              </a:rPr>
              <a:t>Smith B, Ceusters W. Ontological Realism as a Methodology for Coordinated Evolution of Scientific Ontologies. Applied Ontology, 2010;5(3-4):139-188.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C2BCE-D52C-4E77-BB92-81E22C88C1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165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6324600" y="5334000"/>
            <a:ext cx="1981200" cy="990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514600" y="5334000"/>
            <a:ext cx="2895600" cy="990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5867400" y="2667000"/>
            <a:ext cx="2895600" cy="8382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2819400" y="2667000"/>
            <a:ext cx="2133600" cy="8382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ontological square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6200" y="1752600"/>
          <a:ext cx="89916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0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Continuant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Occurrent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Types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Tooth</a:t>
                      </a: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Teeth grinding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Particulars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My left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</a:rPr>
                        <a:t> maxillary first molar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My teeth</a:t>
                      </a: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grinding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6" name="Straight Connector 25"/>
          <p:cNvCxnSpPr/>
          <p:nvPr/>
        </p:nvCxnSpPr>
        <p:spPr bwMode="auto">
          <a:xfrm flipH="1">
            <a:off x="76200" y="2362200"/>
            <a:ext cx="89814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86360" y="3962400"/>
            <a:ext cx="8981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2283057" y="1752600"/>
            <a:ext cx="9928" cy="4663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EDE8EB-6484-4189-ABAC-81BBE01DC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282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6324600" y="5334000"/>
            <a:ext cx="1981200" cy="990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514600" y="5334000"/>
            <a:ext cx="2895600" cy="990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5867400" y="2667000"/>
            <a:ext cx="2895600" cy="8382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2819400" y="2667000"/>
            <a:ext cx="2133600" cy="8382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ontological square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6200" y="1752600"/>
          <a:ext cx="89916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0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Continuant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Occurrent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Types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Tooth</a:t>
                      </a: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Teeth grinding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Particulars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My left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</a:rPr>
                        <a:t> maxillary first molar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My teeth</a:t>
                      </a: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grinding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6" name="Straight Arrow Connector 15"/>
          <p:cNvCxnSpPr/>
          <p:nvPr/>
        </p:nvCxnSpPr>
        <p:spPr bwMode="auto">
          <a:xfrm flipV="1">
            <a:off x="3962400" y="3505200"/>
            <a:ext cx="0" cy="1828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7315200" y="3505200"/>
            <a:ext cx="0" cy="1828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2341880" y="4028182"/>
            <a:ext cx="17700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Instance </a:t>
            </a:r>
          </a:p>
          <a:p>
            <a:r>
              <a:rPr lang="en-US" dirty="0">
                <a:solidFill>
                  <a:schemeClr val="bg1"/>
                </a:solidFill>
              </a:rPr>
              <a:t>of at 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69476" y="4028182"/>
            <a:ext cx="17700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Instance </a:t>
            </a:r>
          </a:p>
          <a:p>
            <a:r>
              <a:rPr lang="en-US" dirty="0">
                <a:solidFill>
                  <a:schemeClr val="bg1"/>
                </a:solidFill>
              </a:rPr>
              <a:t>of at t</a:t>
            </a:r>
          </a:p>
        </p:txBody>
      </p:sp>
      <p:cxnSp>
        <p:nvCxnSpPr>
          <p:cNvPr id="26" name="Straight Connector 25"/>
          <p:cNvCxnSpPr/>
          <p:nvPr/>
        </p:nvCxnSpPr>
        <p:spPr bwMode="auto">
          <a:xfrm flipH="1">
            <a:off x="76200" y="2362200"/>
            <a:ext cx="89814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86360" y="3962400"/>
            <a:ext cx="8981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2283057" y="1752600"/>
            <a:ext cx="9928" cy="4663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E5757A-091B-4202-8397-1ECD44DB21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4D1E18-9A1E-4024-A27B-92F4226BCB0D}"/>
              </a:ext>
            </a:extLst>
          </p:cNvPr>
          <p:cNvSpPr txBox="1"/>
          <p:nvPr/>
        </p:nvSpPr>
        <p:spPr>
          <a:xfrm>
            <a:off x="7347254" y="4161533"/>
            <a:ext cx="18128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(Instance of</a:t>
            </a:r>
          </a:p>
          <a:p>
            <a:r>
              <a:rPr lang="en-US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prior to BFO2020)</a:t>
            </a:r>
          </a:p>
        </p:txBody>
      </p:sp>
    </p:spTree>
    <p:extLst>
      <p:ext uri="{BB962C8B-B14F-4D97-AF65-F5344CB8AC3E}">
        <p14:creationId xmlns:p14="http://schemas.microsoft.com/office/powerpoint/2010/main" val="360029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943600" y="1219200"/>
            <a:ext cx="2362200" cy="2209800"/>
            <a:chOff x="3744" y="768"/>
            <a:chExt cx="1488" cy="1392"/>
          </a:xfrm>
        </p:grpSpPr>
        <p:sp>
          <p:nvSpPr>
            <p:cNvPr id="84000" name="Rectangle 3"/>
            <p:cNvSpPr>
              <a:spLocks noChangeArrowheads="1"/>
            </p:cNvSpPr>
            <p:nvPr/>
          </p:nvSpPr>
          <p:spPr bwMode="auto">
            <a:xfrm>
              <a:off x="3744" y="768"/>
              <a:ext cx="1488" cy="13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graphicFrame>
          <p:nvGraphicFramePr>
            <p:cNvPr id="84001" name="Object 4"/>
            <p:cNvGraphicFramePr>
              <a:graphicFrameLocks noChangeAspect="1"/>
            </p:cNvGraphicFramePr>
            <p:nvPr/>
          </p:nvGraphicFramePr>
          <p:xfrm>
            <a:off x="3936" y="864"/>
            <a:ext cx="1140" cy="1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1714" name="Photo Editor-foto" r:id="rId4" imgW="5447619" imgH="5304762" progId="MSPhotoEd.3">
                    <p:embed/>
                  </p:oleObj>
                </mc:Choice>
                <mc:Fallback>
                  <p:oleObj name="Photo Editor-foto" r:id="rId4" imgW="5447619" imgH="5304762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6" y="864"/>
                          <a:ext cx="1140" cy="111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276600" y="1219200"/>
            <a:ext cx="2362200" cy="2209800"/>
            <a:chOff x="2064" y="768"/>
            <a:chExt cx="1488" cy="1392"/>
          </a:xfrm>
        </p:grpSpPr>
        <p:sp>
          <p:nvSpPr>
            <p:cNvPr id="83998" name="Rectangle 6"/>
            <p:cNvSpPr>
              <a:spLocks noChangeArrowheads="1"/>
            </p:cNvSpPr>
            <p:nvPr/>
          </p:nvSpPr>
          <p:spPr bwMode="auto">
            <a:xfrm>
              <a:off x="2064" y="768"/>
              <a:ext cx="1488" cy="13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solidFill>
                  <a:srgbClr val="000066"/>
                </a:solidFill>
              </a:endParaRPr>
            </a:p>
          </p:txBody>
        </p:sp>
        <p:graphicFrame>
          <p:nvGraphicFramePr>
            <p:cNvPr id="83999" name="Object 7"/>
            <p:cNvGraphicFramePr>
              <a:graphicFrameLocks noChangeAspect="1"/>
            </p:cNvGraphicFramePr>
            <p:nvPr/>
          </p:nvGraphicFramePr>
          <p:xfrm>
            <a:off x="2208" y="864"/>
            <a:ext cx="1200" cy="11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1715" name="Photo Editor-foto" r:id="rId6" imgW="6428571" imgH="6133333" progId="MSPhotoEd.3">
                    <p:embed/>
                  </p:oleObj>
                </mc:Choice>
                <mc:Fallback>
                  <p:oleObj name="Photo Editor-foto" r:id="rId6" imgW="6428571" imgH="6133333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8" y="864"/>
                          <a:ext cx="1200" cy="1146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3973" name="AutoShape 8"/>
          <p:cNvSpPr>
            <a:spLocks noGrp="1" noChangeArrowheads="1"/>
          </p:cNvSpPr>
          <p:nvPr>
            <p:ph type="title"/>
          </p:nvPr>
        </p:nvSpPr>
        <p:spPr>
          <a:xfrm>
            <a:off x="309563" y="461963"/>
            <a:ext cx="8434387" cy="631825"/>
          </a:xfrm>
        </p:spPr>
        <p:txBody>
          <a:bodyPr/>
          <a:lstStyle/>
          <a:p>
            <a:pPr eaLnBrk="1" hangingPunct="1"/>
            <a:r>
              <a:rPr lang="nl-BE" altLang="en-US"/>
              <a:t>Continuants preserve identity while changing</a:t>
            </a:r>
            <a:endParaRPr lang="nl-NL" altLang="en-US"/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981200" y="4114800"/>
            <a:ext cx="6324600" cy="2524125"/>
            <a:chOff x="1248" y="2592"/>
            <a:chExt cx="3984" cy="1590"/>
          </a:xfrm>
        </p:grpSpPr>
        <p:grpSp>
          <p:nvGrpSpPr>
            <p:cNvPr id="83989" name="Group 10"/>
            <p:cNvGrpSpPr>
              <a:grpSpLocks/>
            </p:cNvGrpSpPr>
            <p:nvPr/>
          </p:nvGrpSpPr>
          <p:grpSpPr bwMode="auto">
            <a:xfrm>
              <a:off x="2064" y="2592"/>
              <a:ext cx="1488" cy="1392"/>
              <a:chOff x="2064" y="2592"/>
              <a:chExt cx="1488" cy="1392"/>
            </a:xfrm>
          </p:grpSpPr>
          <p:sp>
            <p:nvSpPr>
              <p:cNvPr id="83996" name="Rectangle 11"/>
              <p:cNvSpPr>
                <a:spLocks noChangeArrowheads="1"/>
              </p:cNvSpPr>
              <p:nvPr/>
            </p:nvSpPr>
            <p:spPr bwMode="auto">
              <a:xfrm>
                <a:off x="2064" y="2592"/>
                <a:ext cx="1488" cy="139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graphicFrame>
            <p:nvGraphicFramePr>
              <p:cNvPr id="83997" name="Object 12"/>
              <p:cNvGraphicFramePr>
                <a:graphicFrameLocks noChangeAspect="1"/>
              </p:cNvGraphicFramePr>
              <p:nvPr/>
            </p:nvGraphicFramePr>
            <p:xfrm>
              <a:off x="2208" y="2688"/>
              <a:ext cx="1200" cy="112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1716" name="Photo Editor-foto" r:id="rId8" imgW="1352381" imgH="1267002" progId="MSPhotoEd.3">
                      <p:embed/>
                    </p:oleObj>
                  </mc:Choice>
                  <mc:Fallback>
                    <p:oleObj name="Photo Editor-foto" r:id="rId8" imgW="1352381" imgH="1267002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08" y="2688"/>
                            <a:ext cx="1200" cy="1124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83990" name="Group 13"/>
            <p:cNvGrpSpPr>
              <a:grpSpLocks/>
            </p:cNvGrpSpPr>
            <p:nvPr/>
          </p:nvGrpSpPr>
          <p:grpSpPr bwMode="auto">
            <a:xfrm>
              <a:off x="3744" y="2592"/>
              <a:ext cx="1488" cy="1392"/>
              <a:chOff x="3744" y="2592"/>
              <a:chExt cx="1488" cy="1392"/>
            </a:xfrm>
          </p:grpSpPr>
          <p:sp>
            <p:nvSpPr>
              <p:cNvPr id="83994" name="Rectangle 14"/>
              <p:cNvSpPr>
                <a:spLocks noChangeArrowheads="1"/>
              </p:cNvSpPr>
              <p:nvPr/>
            </p:nvSpPr>
            <p:spPr bwMode="auto">
              <a:xfrm>
                <a:off x="3744" y="2592"/>
                <a:ext cx="1488" cy="139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graphicFrame>
            <p:nvGraphicFramePr>
              <p:cNvPr id="83995" name="Object 15"/>
              <p:cNvGraphicFramePr>
                <a:graphicFrameLocks noChangeAspect="1"/>
              </p:cNvGraphicFramePr>
              <p:nvPr/>
            </p:nvGraphicFramePr>
            <p:xfrm>
              <a:off x="3883" y="2688"/>
              <a:ext cx="1200" cy="11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1717" name="Photo Editor-foto" r:id="rId10" imgW="1324160" imgH="1267002" progId="MSPhotoEd.3">
                      <p:embed/>
                    </p:oleObj>
                  </mc:Choice>
                  <mc:Fallback>
                    <p:oleObj name="Photo Editor-foto" r:id="rId10" imgW="1324160" imgH="1267002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83" y="2688"/>
                            <a:ext cx="1200" cy="1148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83991" name="Text Box 16"/>
            <p:cNvSpPr txBox="1">
              <a:spLocks noChangeArrowheads="1"/>
            </p:cNvSpPr>
            <p:nvPr/>
          </p:nvSpPr>
          <p:spPr bwMode="auto">
            <a:xfrm>
              <a:off x="2352" y="3888"/>
              <a:ext cx="984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caterpillar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92" name="Text Box 17"/>
            <p:cNvSpPr txBox="1">
              <a:spLocks noChangeArrowheads="1"/>
            </p:cNvSpPr>
            <p:nvPr/>
          </p:nvSpPr>
          <p:spPr bwMode="auto">
            <a:xfrm>
              <a:off x="4128" y="3888"/>
              <a:ext cx="937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butterfly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93" name="Text Box 18"/>
            <p:cNvSpPr txBox="1">
              <a:spLocks noChangeArrowheads="1"/>
            </p:cNvSpPr>
            <p:nvPr/>
          </p:nvSpPr>
          <p:spPr bwMode="auto">
            <a:xfrm>
              <a:off x="1248" y="3072"/>
              <a:ext cx="687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animal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304800" y="2133600"/>
            <a:ext cx="8458200" cy="2203450"/>
            <a:chOff x="192" y="1344"/>
            <a:chExt cx="5328" cy="1388"/>
          </a:xfrm>
        </p:grpSpPr>
        <p:sp>
          <p:nvSpPr>
            <p:cNvPr id="83985" name="Line 20"/>
            <p:cNvSpPr>
              <a:spLocks noChangeShapeType="1"/>
            </p:cNvSpPr>
            <p:nvPr/>
          </p:nvSpPr>
          <p:spPr bwMode="auto">
            <a:xfrm>
              <a:off x="1968" y="2496"/>
              <a:ext cx="3552" cy="0"/>
            </a:xfrm>
            <a:prstGeom prst="line">
              <a:avLst/>
            </a:prstGeom>
            <a:noFill/>
            <a:ln w="76200">
              <a:solidFill>
                <a:srgbClr val="00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86" name="Text Box 21"/>
            <p:cNvSpPr txBox="1">
              <a:spLocks noChangeArrowheads="1"/>
            </p:cNvSpPr>
            <p:nvPr/>
          </p:nvSpPr>
          <p:spPr bwMode="auto">
            <a:xfrm>
              <a:off x="5232" y="1940"/>
              <a:ext cx="22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4000">
                  <a:solidFill>
                    <a:srgbClr val="0099FF"/>
                  </a:solidFill>
                  <a:cs typeface="Times New Roman" panose="02020603050405020304" pitchFamily="18" charset="0"/>
                </a:rPr>
                <a:t>t</a:t>
              </a:r>
              <a:endParaRPr lang="nl-NL" altLang="en-US" sz="4000">
                <a:solidFill>
                  <a:srgbClr val="0099FF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87" name="Text Box 22"/>
            <p:cNvSpPr txBox="1">
              <a:spLocks noChangeArrowheads="1"/>
            </p:cNvSpPr>
            <p:nvPr/>
          </p:nvSpPr>
          <p:spPr bwMode="auto">
            <a:xfrm>
              <a:off x="1248" y="1344"/>
              <a:ext cx="699" cy="5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human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 being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88" name="Text Box 23"/>
            <p:cNvSpPr txBox="1">
              <a:spLocks noChangeArrowheads="1"/>
            </p:cNvSpPr>
            <p:nvPr/>
          </p:nvSpPr>
          <p:spPr bwMode="auto">
            <a:xfrm>
              <a:off x="192" y="2208"/>
              <a:ext cx="814" cy="5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living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creature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2819400" y="3124200"/>
            <a:ext cx="2132013" cy="869950"/>
            <a:chOff x="1776" y="1968"/>
            <a:chExt cx="1343" cy="548"/>
          </a:xfrm>
        </p:grpSpPr>
        <p:sp>
          <p:nvSpPr>
            <p:cNvPr id="83981" name="Text Box 25"/>
            <p:cNvSpPr txBox="1">
              <a:spLocks noChangeArrowheads="1"/>
            </p:cNvSpPr>
            <p:nvPr/>
          </p:nvSpPr>
          <p:spPr bwMode="auto">
            <a:xfrm>
              <a:off x="2064" y="1968"/>
              <a:ext cx="3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me</a:t>
              </a:r>
            </a:p>
          </p:txBody>
        </p:sp>
        <p:grpSp>
          <p:nvGrpSpPr>
            <p:cNvPr id="83982" name="Group 26"/>
            <p:cNvGrpSpPr>
              <a:grpSpLocks/>
            </p:cNvGrpSpPr>
            <p:nvPr/>
          </p:nvGrpSpPr>
          <p:grpSpPr bwMode="auto">
            <a:xfrm>
              <a:off x="1776" y="2064"/>
              <a:ext cx="1343" cy="452"/>
              <a:chOff x="1776" y="2064"/>
              <a:chExt cx="1343" cy="452"/>
            </a:xfrm>
          </p:grpSpPr>
          <p:sp>
            <p:nvSpPr>
              <p:cNvPr id="83983" name="Text Box 27"/>
              <p:cNvSpPr txBox="1">
                <a:spLocks noChangeArrowheads="1"/>
              </p:cNvSpPr>
              <p:nvPr/>
            </p:nvSpPr>
            <p:spPr bwMode="auto">
              <a:xfrm>
                <a:off x="2592" y="2064"/>
                <a:ext cx="527" cy="29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nl-BE" altLang="en-US" sz="2400">
                    <a:solidFill>
                      <a:schemeClr val="accent2"/>
                    </a:solidFill>
                    <a:cs typeface="Times New Roman" panose="02020603050405020304" pitchFamily="18" charset="0"/>
                  </a:rPr>
                  <a:t>child</a:t>
                </a:r>
                <a:endParaRPr lang="nl-NL" altLang="en-US" sz="2400">
                  <a:solidFill>
                    <a:schemeClr val="accent2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83984" name="Text Box 28"/>
              <p:cNvSpPr txBox="1">
                <a:spLocks noChangeArrowheads="1"/>
              </p:cNvSpPr>
              <p:nvPr/>
            </p:nvSpPr>
            <p:spPr bwMode="auto">
              <a:xfrm>
                <a:off x="1776" y="2112"/>
                <a:ext cx="846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bg1"/>
                    </a:solidFill>
                  </a:rPr>
                  <a:t>Instance-of                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bg1"/>
                    </a:solidFill>
                  </a:rPr>
                  <a:t>in 1960  </a:t>
                </a:r>
              </a:p>
            </p:txBody>
          </p:sp>
        </p:grpSp>
      </p:grpSp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5638800" y="3124200"/>
            <a:ext cx="2090738" cy="869950"/>
            <a:chOff x="3552" y="1968"/>
            <a:chExt cx="1317" cy="548"/>
          </a:xfrm>
        </p:grpSpPr>
        <p:sp>
          <p:nvSpPr>
            <p:cNvPr id="83978" name="Text Box 30"/>
            <p:cNvSpPr txBox="1">
              <a:spLocks noChangeArrowheads="1"/>
            </p:cNvSpPr>
            <p:nvPr/>
          </p:nvSpPr>
          <p:spPr bwMode="auto">
            <a:xfrm>
              <a:off x="4320" y="2064"/>
              <a:ext cx="549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adult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79" name="Text Box 31"/>
            <p:cNvSpPr txBox="1">
              <a:spLocks noChangeArrowheads="1"/>
            </p:cNvSpPr>
            <p:nvPr/>
          </p:nvSpPr>
          <p:spPr bwMode="auto">
            <a:xfrm>
              <a:off x="3744" y="1968"/>
              <a:ext cx="3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me</a:t>
              </a:r>
            </a:p>
          </p:txBody>
        </p:sp>
        <p:sp>
          <p:nvSpPr>
            <p:cNvPr id="83980" name="Text Box 32"/>
            <p:cNvSpPr txBox="1">
              <a:spLocks noChangeArrowheads="1"/>
            </p:cNvSpPr>
            <p:nvPr/>
          </p:nvSpPr>
          <p:spPr bwMode="auto">
            <a:xfrm>
              <a:off x="3552" y="2112"/>
              <a:ext cx="84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Instance-of               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since 1980  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6ECDF-1FE0-4520-B85B-2BD9E7CA89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BEA95-32AA-4590-842A-1C067E2AA681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409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8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The importance of temporal indexing</a:t>
            </a:r>
            <a:br>
              <a:rPr lang="en-US" altLang="en-US" dirty="0"/>
            </a:br>
            <a:r>
              <a:rPr lang="en-US" altLang="en-US" sz="2000" dirty="0"/>
              <a:t>(note: this is totally ignored in mainstream ontologies!)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79875" name="Text Box 2"/>
          <p:cNvSpPr txBox="1">
            <a:spLocks noChangeArrowheads="1"/>
          </p:cNvSpPr>
          <p:nvPr/>
        </p:nvSpPr>
        <p:spPr bwMode="auto">
          <a:xfrm>
            <a:off x="3562350" y="4648200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6" name="Text Box 3"/>
          <p:cNvSpPr txBox="1">
            <a:spLocks noChangeArrowheads="1"/>
          </p:cNvSpPr>
          <p:nvPr/>
        </p:nvSpPr>
        <p:spPr bwMode="auto">
          <a:xfrm>
            <a:off x="7162800" y="4738688"/>
            <a:ext cx="1695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79877" name="Text Box 4"/>
          <p:cNvSpPr txBox="1">
            <a:spLocks noChangeArrowheads="1"/>
          </p:cNvSpPr>
          <p:nvPr/>
        </p:nvSpPr>
        <p:spPr bwMode="auto">
          <a:xfrm>
            <a:off x="7162800" y="441007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9" name="Text Box 6"/>
          <p:cNvSpPr txBox="1">
            <a:spLocks noChangeArrowheads="1"/>
          </p:cNvSpPr>
          <p:nvPr/>
        </p:nvSpPr>
        <p:spPr bwMode="auto">
          <a:xfrm>
            <a:off x="5839608" y="5943600"/>
            <a:ext cx="2558201" cy="52322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</a:rPr>
              <a:t>John’s stomach</a:t>
            </a:r>
          </a:p>
        </p:txBody>
      </p:sp>
      <p:sp>
        <p:nvSpPr>
          <p:cNvPr id="79880" name="AutoShape 7"/>
          <p:cNvSpPr>
            <a:spLocks noChangeArrowheads="1"/>
          </p:cNvSpPr>
          <p:nvPr/>
        </p:nvSpPr>
        <p:spPr bwMode="auto">
          <a:xfrm>
            <a:off x="1122363" y="2757488"/>
            <a:ext cx="131445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benign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sp>
        <p:nvSpPr>
          <p:cNvPr id="79881" name="Text Box 8"/>
          <p:cNvSpPr txBox="1">
            <a:spLocks noChangeArrowheads="1"/>
          </p:cNvSpPr>
          <p:nvPr/>
        </p:nvSpPr>
        <p:spPr bwMode="auto">
          <a:xfrm>
            <a:off x="371475" y="464502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cxnSp>
        <p:nvCxnSpPr>
          <p:cNvPr id="79882" name="AutoShape 9"/>
          <p:cNvCxnSpPr>
            <a:cxnSpLocks noChangeShapeType="1"/>
            <a:stCxn id="79879" idx="0"/>
            <a:endCxn id="79888" idx="2"/>
          </p:cNvCxnSpPr>
          <p:nvPr/>
        </p:nvCxnSpPr>
        <p:spPr bwMode="auto">
          <a:xfrm flipH="1" flipV="1">
            <a:off x="7077075" y="3622675"/>
            <a:ext cx="41634" cy="2320925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3" name="Rectangle 10"/>
          <p:cNvSpPr>
            <a:spLocks noChangeArrowheads="1"/>
          </p:cNvSpPr>
          <p:nvPr/>
        </p:nvSpPr>
        <p:spPr bwMode="auto">
          <a:xfrm>
            <a:off x="0" y="4495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9884" name="Text Box 11"/>
          <p:cNvSpPr txBox="1">
            <a:spLocks noChangeArrowheads="1"/>
          </p:cNvSpPr>
          <p:nvPr/>
        </p:nvSpPr>
        <p:spPr bwMode="auto">
          <a:xfrm>
            <a:off x="1037396" y="5943600"/>
            <a:ext cx="2239204" cy="52322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</a:rPr>
              <a:t>John’s tumor</a:t>
            </a:r>
          </a:p>
        </p:txBody>
      </p:sp>
      <p:sp>
        <p:nvSpPr>
          <p:cNvPr id="79885" name="AutoShape 12"/>
          <p:cNvSpPr>
            <a:spLocks noChangeArrowheads="1"/>
          </p:cNvSpPr>
          <p:nvPr/>
        </p:nvSpPr>
        <p:spPr bwMode="auto">
          <a:xfrm>
            <a:off x="3200400" y="2755900"/>
            <a:ext cx="182880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malignant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cxnSp>
        <p:nvCxnSpPr>
          <p:cNvPr id="79886" name="AutoShape 13"/>
          <p:cNvCxnSpPr>
            <a:cxnSpLocks noChangeShapeType="1"/>
            <a:stCxn id="79884" idx="0"/>
            <a:endCxn id="79885" idx="2"/>
          </p:cNvCxnSpPr>
          <p:nvPr/>
        </p:nvCxnSpPr>
        <p:spPr bwMode="auto">
          <a:xfrm flipV="1">
            <a:off x="2156998" y="3803650"/>
            <a:ext cx="1957802" cy="2139950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7" name="Text Box 14"/>
          <p:cNvSpPr txBox="1">
            <a:spLocks noChangeArrowheads="1"/>
          </p:cNvSpPr>
          <p:nvPr/>
        </p:nvSpPr>
        <p:spPr bwMode="auto">
          <a:xfrm>
            <a:off x="3342188" y="5715000"/>
            <a:ext cx="23262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rgbClr val="FF3300"/>
                </a:solidFill>
              </a:rPr>
              <a:t>continuant-part-of </a:t>
            </a:r>
            <a:r>
              <a:rPr lang="en-US" altLang="en-US" sz="1800" dirty="0">
                <a:solidFill>
                  <a:srgbClr val="FF3300"/>
                </a:solidFill>
              </a:rPr>
              <a:t>at t</a:t>
            </a:r>
            <a:r>
              <a:rPr lang="en-US" altLang="en-US" sz="1800" baseline="-25000" dirty="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79888" name="AutoShape 15"/>
          <p:cNvSpPr>
            <a:spLocks noChangeArrowheads="1"/>
          </p:cNvSpPr>
          <p:nvPr/>
        </p:nvSpPr>
        <p:spPr bwMode="auto">
          <a:xfrm>
            <a:off x="6324600" y="3048000"/>
            <a:ext cx="1504950" cy="5746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stomach</a:t>
            </a:r>
          </a:p>
        </p:txBody>
      </p:sp>
      <p:cxnSp>
        <p:nvCxnSpPr>
          <p:cNvPr id="79889" name="AutoShape 16"/>
          <p:cNvCxnSpPr>
            <a:cxnSpLocks noChangeShapeType="1"/>
            <a:stCxn id="79884" idx="3"/>
            <a:endCxn id="79879" idx="1"/>
          </p:cNvCxnSpPr>
          <p:nvPr/>
        </p:nvCxnSpPr>
        <p:spPr bwMode="auto">
          <a:xfrm>
            <a:off x="3276600" y="6205210"/>
            <a:ext cx="2563008" cy="0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90" name="Text Box 17"/>
          <p:cNvSpPr txBox="1">
            <a:spLocks noChangeArrowheads="1"/>
          </p:cNvSpPr>
          <p:nvPr/>
        </p:nvSpPr>
        <p:spPr bwMode="auto">
          <a:xfrm>
            <a:off x="3342186" y="6324600"/>
            <a:ext cx="23262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800" b="0" dirty="0">
                <a:solidFill>
                  <a:srgbClr val="FF3300"/>
                </a:solidFill>
              </a:rPr>
              <a:t>continuant-part-of </a:t>
            </a:r>
            <a:r>
              <a:rPr lang="en-US" altLang="en-US" sz="1800" dirty="0">
                <a:solidFill>
                  <a:srgbClr val="FF3300"/>
                </a:solidFill>
              </a:rPr>
              <a:t>at t</a:t>
            </a:r>
            <a:r>
              <a:rPr lang="en-US" altLang="en-US" sz="1800" baseline="-25000" dirty="0">
                <a:solidFill>
                  <a:srgbClr val="FF3300"/>
                </a:solidFill>
              </a:rPr>
              <a:t>2</a:t>
            </a:r>
          </a:p>
        </p:txBody>
      </p:sp>
      <p:cxnSp>
        <p:nvCxnSpPr>
          <p:cNvPr id="79891" name="AutoShape 18"/>
          <p:cNvCxnSpPr>
            <a:cxnSpLocks noChangeShapeType="1"/>
            <a:stCxn id="79884" idx="0"/>
            <a:endCxn id="79880" idx="2"/>
          </p:cNvCxnSpPr>
          <p:nvPr/>
        </p:nvCxnSpPr>
        <p:spPr bwMode="auto">
          <a:xfrm flipH="1" flipV="1">
            <a:off x="1779588" y="3805238"/>
            <a:ext cx="377410" cy="2138362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43343A-8456-4206-ADE0-F030A33C8C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607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8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importance of temporal indexing</a:t>
            </a:r>
          </a:p>
        </p:txBody>
      </p:sp>
      <p:sp>
        <p:nvSpPr>
          <p:cNvPr id="79875" name="Text Box 2"/>
          <p:cNvSpPr txBox="1">
            <a:spLocks noChangeArrowheads="1"/>
          </p:cNvSpPr>
          <p:nvPr/>
        </p:nvSpPr>
        <p:spPr bwMode="auto">
          <a:xfrm>
            <a:off x="3562350" y="4648200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6" name="Text Box 3"/>
          <p:cNvSpPr txBox="1">
            <a:spLocks noChangeArrowheads="1"/>
          </p:cNvSpPr>
          <p:nvPr/>
        </p:nvSpPr>
        <p:spPr bwMode="auto">
          <a:xfrm>
            <a:off x="7372350" y="4738688"/>
            <a:ext cx="1695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79877" name="Text Box 4"/>
          <p:cNvSpPr txBox="1">
            <a:spLocks noChangeArrowheads="1"/>
          </p:cNvSpPr>
          <p:nvPr/>
        </p:nvSpPr>
        <p:spPr bwMode="auto">
          <a:xfrm>
            <a:off x="7372350" y="441007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9" name="Text Box 6"/>
          <p:cNvSpPr txBox="1">
            <a:spLocks noChangeArrowheads="1"/>
          </p:cNvSpPr>
          <p:nvPr/>
        </p:nvSpPr>
        <p:spPr bwMode="auto">
          <a:xfrm>
            <a:off x="5992660" y="5331697"/>
            <a:ext cx="2558201" cy="52322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</a:rPr>
              <a:t>John’s stomach</a:t>
            </a:r>
          </a:p>
        </p:txBody>
      </p:sp>
      <p:sp>
        <p:nvSpPr>
          <p:cNvPr id="79880" name="AutoShape 7"/>
          <p:cNvSpPr>
            <a:spLocks noChangeArrowheads="1"/>
          </p:cNvSpPr>
          <p:nvPr/>
        </p:nvSpPr>
        <p:spPr bwMode="auto">
          <a:xfrm>
            <a:off x="523875" y="2757488"/>
            <a:ext cx="131445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benign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sp>
        <p:nvSpPr>
          <p:cNvPr id="79881" name="Text Box 8"/>
          <p:cNvSpPr txBox="1">
            <a:spLocks noChangeArrowheads="1"/>
          </p:cNvSpPr>
          <p:nvPr/>
        </p:nvSpPr>
        <p:spPr bwMode="auto">
          <a:xfrm>
            <a:off x="152400" y="464502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cxnSp>
        <p:nvCxnSpPr>
          <p:cNvPr id="79882" name="AutoShape 9"/>
          <p:cNvCxnSpPr>
            <a:cxnSpLocks noChangeShapeType="1"/>
            <a:stCxn id="79879" idx="0"/>
            <a:endCxn id="79888" idx="2"/>
          </p:cNvCxnSpPr>
          <p:nvPr/>
        </p:nvCxnSpPr>
        <p:spPr bwMode="auto">
          <a:xfrm flipH="1" flipV="1">
            <a:off x="7253288" y="3622675"/>
            <a:ext cx="18473" cy="1709022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3" name="Rectangle 10"/>
          <p:cNvSpPr>
            <a:spLocks noChangeArrowheads="1"/>
          </p:cNvSpPr>
          <p:nvPr/>
        </p:nvSpPr>
        <p:spPr bwMode="auto">
          <a:xfrm>
            <a:off x="0" y="4495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9884" name="Text Box 11"/>
          <p:cNvSpPr txBox="1">
            <a:spLocks noChangeArrowheads="1"/>
          </p:cNvSpPr>
          <p:nvPr/>
        </p:nvSpPr>
        <p:spPr bwMode="auto">
          <a:xfrm>
            <a:off x="585682" y="5334000"/>
            <a:ext cx="1190839" cy="95410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</a:rPr>
              <a:t>John’s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</a:rPr>
              <a:t>tumor</a:t>
            </a:r>
          </a:p>
        </p:txBody>
      </p:sp>
      <p:sp>
        <p:nvSpPr>
          <p:cNvPr id="79885" name="AutoShape 12"/>
          <p:cNvSpPr>
            <a:spLocks noChangeArrowheads="1"/>
          </p:cNvSpPr>
          <p:nvPr/>
        </p:nvSpPr>
        <p:spPr bwMode="auto">
          <a:xfrm>
            <a:off x="3200400" y="2755900"/>
            <a:ext cx="182880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malignant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cxnSp>
        <p:nvCxnSpPr>
          <p:cNvPr id="79886" name="AutoShape 13"/>
          <p:cNvCxnSpPr>
            <a:cxnSpLocks noChangeShapeType="1"/>
            <a:stCxn id="20" idx="0"/>
            <a:endCxn id="79885" idx="2"/>
          </p:cNvCxnSpPr>
          <p:nvPr/>
        </p:nvCxnSpPr>
        <p:spPr bwMode="auto">
          <a:xfrm flipH="1" flipV="1">
            <a:off x="4114800" y="3803650"/>
            <a:ext cx="4" cy="2328069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7" name="Text Box 14"/>
          <p:cNvSpPr txBox="1">
            <a:spLocks noChangeArrowheads="1"/>
          </p:cNvSpPr>
          <p:nvPr/>
        </p:nvSpPr>
        <p:spPr bwMode="auto">
          <a:xfrm>
            <a:off x="1788024" y="5279232"/>
            <a:ext cx="23262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800" b="0" dirty="0">
                <a:solidFill>
                  <a:srgbClr val="FF3300"/>
                </a:solidFill>
              </a:rPr>
              <a:t>continuant-part-of </a:t>
            </a:r>
            <a:r>
              <a:rPr lang="en-US" altLang="en-US" sz="1800" dirty="0">
                <a:solidFill>
                  <a:srgbClr val="FF3300"/>
                </a:solidFill>
              </a:rPr>
              <a:t>at t</a:t>
            </a:r>
            <a:r>
              <a:rPr lang="en-US" altLang="en-US" sz="1800" baseline="-25000" dirty="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79888" name="AutoShape 15"/>
          <p:cNvSpPr>
            <a:spLocks noChangeArrowheads="1"/>
          </p:cNvSpPr>
          <p:nvPr/>
        </p:nvSpPr>
        <p:spPr bwMode="auto">
          <a:xfrm>
            <a:off x="6500813" y="3048000"/>
            <a:ext cx="1504950" cy="5746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stomach</a:t>
            </a:r>
          </a:p>
        </p:txBody>
      </p:sp>
      <p:cxnSp>
        <p:nvCxnSpPr>
          <p:cNvPr id="79889" name="AutoShape 16"/>
          <p:cNvCxnSpPr>
            <a:cxnSpLocks noChangeShapeType="1"/>
            <a:stCxn id="79884" idx="3"/>
            <a:endCxn id="79879" idx="1"/>
          </p:cNvCxnSpPr>
          <p:nvPr/>
        </p:nvCxnSpPr>
        <p:spPr bwMode="auto">
          <a:xfrm flipV="1">
            <a:off x="1776521" y="5593307"/>
            <a:ext cx="4216139" cy="217747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90" name="Text Box 17"/>
          <p:cNvSpPr txBox="1">
            <a:spLocks noChangeArrowheads="1"/>
          </p:cNvSpPr>
          <p:nvPr/>
        </p:nvSpPr>
        <p:spPr bwMode="auto">
          <a:xfrm>
            <a:off x="5785057" y="5993318"/>
            <a:ext cx="23262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800" b="0" dirty="0">
                <a:solidFill>
                  <a:srgbClr val="FF3300"/>
                </a:solidFill>
              </a:rPr>
              <a:t>continuant-part-of </a:t>
            </a:r>
            <a:r>
              <a:rPr lang="en-US" altLang="en-US" sz="1800" dirty="0">
                <a:solidFill>
                  <a:srgbClr val="FF3300"/>
                </a:solidFill>
              </a:rPr>
              <a:t>at t</a:t>
            </a:r>
            <a:r>
              <a:rPr lang="en-US" altLang="en-US" sz="1800" baseline="-25000" dirty="0">
                <a:solidFill>
                  <a:srgbClr val="FF3300"/>
                </a:solidFill>
              </a:rPr>
              <a:t>2</a:t>
            </a:r>
          </a:p>
        </p:txBody>
      </p:sp>
      <p:cxnSp>
        <p:nvCxnSpPr>
          <p:cNvPr id="79891" name="AutoShape 18"/>
          <p:cNvCxnSpPr>
            <a:cxnSpLocks noChangeShapeType="1"/>
          </p:cNvCxnSpPr>
          <p:nvPr/>
        </p:nvCxnSpPr>
        <p:spPr bwMode="auto">
          <a:xfrm flipH="1" flipV="1">
            <a:off x="1181100" y="3805238"/>
            <a:ext cx="1" cy="1747837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670626" y="6131719"/>
            <a:ext cx="2888356" cy="52322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</a:rPr>
              <a:t>John’s carcinoma</a:t>
            </a:r>
          </a:p>
        </p:txBody>
      </p:sp>
      <p:cxnSp>
        <p:nvCxnSpPr>
          <p:cNvPr id="29" name="AutoShape 16"/>
          <p:cNvCxnSpPr>
            <a:cxnSpLocks noChangeShapeType="1"/>
            <a:stCxn id="20" idx="3"/>
            <a:endCxn id="79879" idx="1"/>
          </p:cNvCxnSpPr>
          <p:nvPr/>
        </p:nvCxnSpPr>
        <p:spPr bwMode="auto">
          <a:xfrm flipV="1">
            <a:off x="5558982" y="5593307"/>
            <a:ext cx="433678" cy="800022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179911-E35B-4216-87F5-11495ADA4E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472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343CA-4F7A-42B6-832E-4AA945E01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Continuants in BFO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AE7AB5B7-D0C0-4334-9EE4-A1C5264DA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E2418D-A99B-49AE-B739-5FE6D30D3B2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58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3B2015-E1CD-4192-80C5-D0E871098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4688"/>
            <a:ext cx="9144000" cy="484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802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AF11-A30B-482D-A9A1-D0DBFE1BA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major continuant types in BFO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D5621-C3F2-4898-A01A-2C4B4F8F5D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EF93C7-D0AB-41D7-8C62-1F8A9E33AE23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7077EDA-64CB-463A-ABE6-609E622D4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7601" y="1580388"/>
            <a:ext cx="2057400" cy="971550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Continuant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D4EDBB-FE20-49DC-9302-2A593E568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" y="3213091"/>
            <a:ext cx="1428750" cy="971550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Independent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Continuant</a:t>
            </a:r>
          </a:p>
        </p:txBody>
      </p:sp>
      <p:cxnSp>
        <p:nvCxnSpPr>
          <p:cNvPr id="8" name="AutoShape 9">
            <a:extLst>
              <a:ext uri="{FF2B5EF4-FFF2-40B4-BE49-F238E27FC236}">
                <a16:creationId xmlns:a16="http://schemas.microsoft.com/office/drawing/2014/main" id="{123EE43E-80D6-4C7F-A055-F3AFDC447B08}"/>
              </a:ext>
            </a:extLst>
          </p:cNvPr>
          <p:cNvCxnSpPr>
            <a:cxnSpLocks noChangeShapeType="1"/>
            <a:stCxn id="5" idx="2"/>
            <a:endCxn id="6" idx="0"/>
          </p:cNvCxnSpPr>
          <p:nvPr/>
        </p:nvCxnSpPr>
        <p:spPr bwMode="auto">
          <a:xfrm flipH="1">
            <a:off x="1510665" y="2551938"/>
            <a:ext cx="2535636" cy="661153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A50A794-4D71-425C-93B3-E1A51A737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5084195"/>
            <a:ext cx="1428750" cy="971550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Specifically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dependent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continuant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D51E58-351F-4447-B9CF-900E8923A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5640" y="5112770"/>
            <a:ext cx="1314450" cy="914400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Generically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dependent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continuant</a:t>
            </a:r>
          </a:p>
        </p:txBody>
      </p:sp>
      <p:cxnSp>
        <p:nvCxnSpPr>
          <p:cNvPr id="24" name="AutoShape 9">
            <a:extLst>
              <a:ext uri="{FF2B5EF4-FFF2-40B4-BE49-F238E27FC236}">
                <a16:creationId xmlns:a16="http://schemas.microsoft.com/office/drawing/2014/main" id="{540DAD63-3270-427A-BFB9-7D438297C1ED}"/>
              </a:ext>
            </a:extLst>
          </p:cNvPr>
          <p:cNvCxnSpPr>
            <a:cxnSpLocks noChangeShapeType="1"/>
            <a:stCxn id="5" idx="2"/>
            <a:endCxn id="13" idx="0"/>
          </p:cNvCxnSpPr>
          <p:nvPr/>
        </p:nvCxnSpPr>
        <p:spPr bwMode="auto">
          <a:xfrm flipH="1">
            <a:off x="2847975" y="2551938"/>
            <a:ext cx="1198326" cy="2532257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AutoShape 9">
            <a:extLst>
              <a:ext uri="{FF2B5EF4-FFF2-40B4-BE49-F238E27FC236}">
                <a16:creationId xmlns:a16="http://schemas.microsoft.com/office/drawing/2014/main" id="{D0581F51-7F10-488F-8326-DBDC9A53FEDD}"/>
              </a:ext>
            </a:extLst>
          </p:cNvPr>
          <p:cNvCxnSpPr>
            <a:cxnSpLocks noChangeShapeType="1"/>
            <a:stCxn id="5" idx="2"/>
            <a:endCxn id="14" idx="0"/>
          </p:cNvCxnSpPr>
          <p:nvPr/>
        </p:nvCxnSpPr>
        <p:spPr bwMode="auto">
          <a:xfrm>
            <a:off x="4046301" y="2551938"/>
            <a:ext cx="3636564" cy="2560832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976B9F3-18EF-46D8-9FDB-6F38C9BA3455}"/>
              </a:ext>
            </a:extLst>
          </p:cNvPr>
          <p:cNvSpPr txBox="1"/>
          <p:nvPr/>
        </p:nvSpPr>
        <p:spPr>
          <a:xfrm>
            <a:off x="1140374" y="4178488"/>
            <a:ext cx="641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E05486-FC90-4F00-B39E-8B014AFB3EF9}"/>
              </a:ext>
            </a:extLst>
          </p:cNvPr>
          <p:cNvSpPr txBox="1"/>
          <p:nvPr/>
        </p:nvSpPr>
        <p:spPr>
          <a:xfrm>
            <a:off x="2376475" y="5999593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SDC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BFF9FC-5E7C-475C-9E45-3C2AA382BCDB}"/>
              </a:ext>
            </a:extLst>
          </p:cNvPr>
          <p:cNvSpPr txBox="1"/>
          <p:nvPr/>
        </p:nvSpPr>
        <p:spPr>
          <a:xfrm>
            <a:off x="7178511" y="6019800"/>
            <a:ext cx="1096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GDC</a:t>
            </a:r>
          </a:p>
        </p:txBody>
      </p:sp>
    </p:spTree>
    <p:extLst>
      <p:ext uri="{BB962C8B-B14F-4D97-AF65-F5344CB8AC3E}">
        <p14:creationId xmlns:p14="http://schemas.microsoft.com/office/powerpoint/2010/main" val="1068507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0BCB3-C96D-4814-BEF1-DB13A6D24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dirty="0"/>
              <a:t>Ontology is much more than classification!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248B6-2EC0-4972-97CB-8DC3C5390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Classification: based on ‘properties’ ‘in common’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being human, being pregnant, being poisonous,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having cancer, having a parent, having mass,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Ontology: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Mainstream ‘ontology’: merely classification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Realism-based ontology: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Analyzing the ‘properties’ themselves: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/>
              <a:t>If x has property p, can x exist without p?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/>
              <a:t>If x acquired property p, can x ever lose p?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/>
              <a:t>Can x and y share property p?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A84F14-A8CB-4876-9F9F-360592FCCC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2139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/>
              <a:t>Generically Dependent Continuants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85BCD5-9B39-48F1-BCE5-A342AF6ED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915" name="Rectangle 9"/>
          <p:cNvSpPr>
            <a:spLocks noChangeArrowheads="1"/>
          </p:cNvSpPr>
          <p:nvPr/>
        </p:nvSpPr>
        <p:spPr bwMode="auto">
          <a:xfrm>
            <a:off x="6253956" y="1676400"/>
            <a:ext cx="1633538" cy="1600200"/>
          </a:xfrm>
          <a:prstGeom prst="rect">
            <a:avLst/>
          </a:prstGeom>
          <a:solidFill>
            <a:srgbClr val="00B05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imes New Roman" panose="02020603050405020304" pitchFamily="18" charset="0"/>
              </a:rPr>
              <a:t>Generically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imes New Roman" panose="02020603050405020304" pitchFamily="18" charset="0"/>
              </a:rPr>
              <a:t>Dependent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imes New Roman" panose="02020603050405020304" pitchFamily="18" charset="0"/>
              </a:rPr>
              <a:t>Continuant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5165725" y="4800600"/>
            <a:ext cx="1905000" cy="1219200"/>
          </a:xfrm>
          <a:prstGeom prst="rect">
            <a:avLst/>
          </a:prstGeom>
          <a:solidFill>
            <a:srgbClr val="00B05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imes New Roman" panose="02020603050405020304" pitchFamily="18" charset="0"/>
              </a:rPr>
              <a:t>Information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imes New Roman" panose="02020603050405020304" pitchFamily="18" charset="0"/>
              </a:rPr>
              <a:t>Content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0" dirty="0">
                <a:solidFill>
                  <a:srgbClr val="FFFFFF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Entity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917" name="Rectangle 11"/>
          <p:cNvSpPr>
            <a:spLocks noChangeArrowheads="1"/>
          </p:cNvSpPr>
          <p:nvPr/>
        </p:nvSpPr>
        <p:spPr bwMode="auto">
          <a:xfrm>
            <a:off x="7299325" y="4800600"/>
            <a:ext cx="1616075" cy="838200"/>
          </a:xfrm>
          <a:prstGeom prst="rect">
            <a:avLst/>
          </a:prstGeom>
          <a:solidFill>
            <a:srgbClr val="00B05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imes New Roman" panose="02020603050405020304" pitchFamily="18" charset="0"/>
              </a:rPr>
              <a:t>Gene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imes New Roman" panose="02020603050405020304" pitchFamily="18" charset="0"/>
              </a:rPr>
              <a:t>Sequence</a:t>
            </a:r>
          </a:p>
        </p:txBody>
      </p:sp>
      <p:cxnSp>
        <p:nvCxnSpPr>
          <p:cNvPr id="38918" name="AutoShape 12"/>
          <p:cNvCxnSpPr>
            <a:cxnSpLocks noChangeShapeType="1"/>
            <a:stCxn id="38915" idx="2"/>
            <a:endCxn id="38916" idx="0"/>
          </p:cNvCxnSpPr>
          <p:nvPr/>
        </p:nvCxnSpPr>
        <p:spPr bwMode="auto">
          <a:xfrm flipH="1">
            <a:off x="6118225" y="3276600"/>
            <a:ext cx="952500" cy="15240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919" name="AutoShape 13"/>
          <p:cNvCxnSpPr>
            <a:cxnSpLocks noChangeShapeType="1"/>
            <a:stCxn id="38915" idx="2"/>
            <a:endCxn id="38917" idx="0"/>
          </p:cNvCxnSpPr>
          <p:nvPr/>
        </p:nvCxnSpPr>
        <p:spPr bwMode="auto">
          <a:xfrm>
            <a:off x="7070725" y="3276600"/>
            <a:ext cx="1036638" cy="15240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20" name="Text Box 14"/>
          <p:cNvSpPr txBox="1">
            <a:spLocks noChangeArrowheads="1"/>
          </p:cNvSpPr>
          <p:nvPr/>
        </p:nvSpPr>
        <p:spPr bwMode="auto">
          <a:xfrm>
            <a:off x="228600" y="2005548"/>
            <a:ext cx="495300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if one bearer ceases to exist, then the entity can survive, because there are other bearers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(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copyability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the pdf file on my laptop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the DNA (sequence) in this chromosome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0" i="1" dirty="0">
                <a:solidFill>
                  <a:srgbClr val="FFFFFF"/>
                </a:solidFill>
                <a:latin typeface="Georgia"/>
              </a:rPr>
              <a:t>A diagnosis</a:t>
            </a:r>
            <a:endParaRPr kumimoji="0" lang="en-US" altLang="en-US" sz="2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DB890475-3501-4A60-8936-34D590FFEB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76200" y="6491968"/>
            <a:ext cx="457200" cy="365125"/>
          </a:xfrm>
        </p:spPr>
        <p:txBody>
          <a:bodyPr/>
          <a:lstStyle/>
          <a:p>
            <a:fld id="{7C5DB68A-9D44-4073-920F-D08D647C06A7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895335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AF11-A30B-482D-A9A1-D0DBFE1BA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Specifically Dependent Continuant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D5621-C3F2-4898-A01A-2C4B4F8F5D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EF93C7-D0AB-41D7-8C62-1F8A9E33AE23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7077EDA-64CB-463A-ABE6-609E622D4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844559"/>
            <a:ext cx="7372349" cy="603241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Specifically Dependent Continuant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D4EDBB-FE20-49DC-9302-2A593E568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399" y="2209800"/>
            <a:ext cx="1828800" cy="762000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Quality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B55F98-3878-47A6-8BD4-2654609E5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2209800"/>
            <a:ext cx="1981200" cy="762000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Realizable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Entity</a:t>
            </a:r>
          </a:p>
        </p:txBody>
      </p:sp>
      <p:cxnSp>
        <p:nvCxnSpPr>
          <p:cNvPr id="8" name="AutoShape 9">
            <a:extLst>
              <a:ext uri="{FF2B5EF4-FFF2-40B4-BE49-F238E27FC236}">
                <a16:creationId xmlns:a16="http://schemas.microsoft.com/office/drawing/2014/main" id="{123EE43E-80D6-4C7F-A055-F3AFDC447B08}"/>
              </a:ext>
            </a:extLst>
          </p:cNvPr>
          <p:cNvCxnSpPr>
            <a:cxnSpLocks noChangeShapeType="1"/>
            <a:stCxn id="5" idx="2"/>
            <a:endCxn id="6" idx="0"/>
          </p:cNvCxnSpPr>
          <p:nvPr/>
        </p:nvCxnSpPr>
        <p:spPr bwMode="auto">
          <a:xfrm flipH="1">
            <a:off x="2209799" y="1447800"/>
            <a:ext cx="2247901" cy="762000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AutoShape 9">
            <a:extLst>
              <a:ext uri="{FF2B5EF4-FFF2-40B4-BE49-F238E27FC236}">
                <a16:creationId xmlns:a16="http://schemas.microsoft.com/office/drawing/2014/main" id="{994A01B4-6B1A-4E6B-BE20-B218567B320D}"/>
              </a:ext>
            </a:extLst>
          </p:cNvPr>
          <p:cNvCxnSpPr>
            <a:cxnSpLocks noChangeShapeType="1"/>
            <a:stCxn id="7" idx="0"/>
            <a:endCxn id="5" idx="2"/>
          </p:cNvCxnSpPr>
          <p:nvPr/>
        </p:nvCxnSpPr>
        <p:spPr bwMode="auto">
          <a:xfrm flipH="1" flipV="1">
            <a:off x="4457700" y="1447800"/>
            <a:ext cx="2324100" cy="762000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4FE74747-393A-452A-B14E-F271F3CCD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899" y="4038600"/>
            <a:ext cx="1447800" cy="646331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Relational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Quality</a:t>
            </a:r>
          </a:p>
        </p:txBody>
      </p:sp>
      <p:cxnSp>
        <p:nvCxnSpPr>
          <p:cNvPr id="28" name="AutoShape 9">
            <a:extLst>
              <a:ext uri="{FF2B5EF4-FFF2-40B4-BE49-F238E27FC236}">
                <a16:creationId xmlns:a16="http://schemas.microsoft.com/office/drawing/2014/main" id="{958EA320-664F-4FB3-8901-F6BFAAC978E7}"/>
              </a:ext>
            </a:extLst>
          </p:cNvPr>
          <p:cNvCxnSpPr>
            <a:cxnSpLocks noChangeShapeType="1"/>
            <a:stCxn id="6" idx="2"/>
            <a:endCxn id="26" idx="0"/>
          </p:cNvCxnSpPr>
          <p:nvPr/>
        </p:nvCxnSpPr>
        <p:spPr bwMode="auto">
          <a:xfrm>
            <a:off x="2209799" y="2971800"/>
            <a:ext cx="0" cy="1066800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D3E5FB90-1A46-478A-BF4E-B73CB0E160CE}"/>
              </a:ext>
            </a:extLst>
          </p:cNvPr>
          <p:cNvSpPr/>
          <p:nvPr/>
        </p:nvSpPr>
        <p:spPr>
          <a:xfrm>
            <a:off x="2286000" y="6168802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Arp, R., B. Smith, and A.D. Spear,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Building ontologies with basic formal ontology. 2015,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The MIT Press,: Cambridge, Massachusetts. p. 1 online resource (245 p).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0DB96D5-18E5-4114-B2A4-12E053A4B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7700" y="3962400"/>
            <a:ext cx="1450850" cy="498229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Disposition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D1AEF9F-66A0-4224-9485-C928B4A19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6874" y="5309758"/>
            <a:ext cx="952502" cy="498229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Function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DFB089C-4D9E-4DC9-8DAA-A33A45B18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8098" y="3973187"/>
            <a:ext cx="952502" cy="498229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Role</a:t>
            </a:r>
          </a:p>
        </p:txBody>
      </p:sp>
      <p:cxnSp>
        <p:nvCxnSpPr>
          <p:cNvPr id="40" name="AutoShape 9">
            <a:extLst>
              <a:ext uri="{FF2B5EF4-FFF2-40B4-BE49-F238E27FC236}">
                <a16:creationId xmlns:a16="http://schemas.microsoft.com/office/drawing/2014/main" id="{53727D12-0C85-4A86-AD97-464CBAC64F5B}"/>
              </a:ext>
            </a:extLst>
          </p:cNvPr>
          <p:cNvCxnSpPr>
            <a:cxnSpLocks noChangeShapeType="1"/>
            <a:stCxn id="7" idx="2"/>
            <a:endCxn id="35" idx="0"/>
          </p:cNvCxnSpPr>
          <p:nvPr/>
        </p:nvCxnSpPr>
        <p:spPr bwMode="auto">
          <a:xfrm flipH="1">
            <a:off x="5183125" y="2971800"/>
            <a:ext cx="1598675" cy="990600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AutoShape 9">
            <a:extLst>
              <a:ext uri="{FF2B5EF4-FFF2-40B4-BE49-F238E27FC236}">
                <a16:creationId xmlns:a16="http://schemas.microsoft.com/office/drawing/2014/main" id="{60BA2535-B302-4424-B4FF-0E9A559344B8}"/>
              </a:ext>
            </a:extLst>
          </p:cNvPr>
          <p:cNvCxnSpPr>
            <a:cxnSpLocks noChangeShapeType="1"/>
            <a:stCxn id="35" idx="2"/>
            <a:endCxn id="36" idx="0"/>
          </p:cNvCxnSpPr>
          <p:nvPr/>
        </p:nvCxnSpPr>
        <p:spPr bwMode="auto">
          <a:xfrm>
            <a:off x="5183125" y="4460629"/>
            <a:ext cx="0" cy="849129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AutoShape 9">
            <a:extLst>
              <a:ext uri="{FF2B5EF4-FFF2-40B4-BE49-F238E27FC236}">
                <a16:creationId xmlns:a16="http://schemas.microsoft.com/office/drawing/2014/main" id="{7CB211DF-2D23-401B-A294-53D11553D0DD}"/>
              </a:ext>
            </a:extLst>
          </p:cNvPr>
          <p:cNvCxnSpPr>
            <a:cxnSpLocks noChangeShapeType="1"/>
            <a:stCxn id="7" idx="2"/>
            <a:endCxn id="37" idx="0"/>
          </p:cNvCxnSpPr>
          <p:nvPr/>
        </p:nvCxnSpPr>
        <p:spPr bwMode="auto">
          <a:xfrm>
            <a:off x="6781800" y="2971800"/>
            <a:ext cx="1352549" cy="1001387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0531353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AF11-A30B-482D-A9A1-D0DBFE1BA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Specifically Dependent Continuant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9ED76-FC95-4033-B68E-964007501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3200400"/>
            <a:ext cx="4038600" cy="32004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2200" u="sng" dirty="0"/>
              <a:t>Elucidation</a:t>
            </a:r>
            <a:r>
              <a:rPr lang="en-GB" sz="2200" cap="small" dirty="0"/>
              <a:t>:</a:t>
            </a:r>
            <a:r>
              <a:rPr lang="en-GB" sz="2200" dirty="0"/>
              <a:t> a </a:t>
            </a:r>
            <a:r>
              <a:rPr lang="en-GB" sz="2200" i="1" dirty="0"/>
              <a:t>quality</a:t>
            </a:r>
            <a:r>
              <a:rPr lang="en-GB" sz="2200" dirty="0"/>
              <a:t> is a </a:t>
            </a:r>
            <a:r>
              <a:rPr lang="en-GB" sz="2200" i="1" dirty="0"/>
              <a:t>specifically dependent continuant</a:t>
            </a:r>
            <a:r>
              <a:rPr lang="en-GB" sz="2200" dirty="0"/>
              <a:t> that, in contrast to </a:t>
            </a:r>
            <a:r>
              <a:rPr lang="en-GB" sz="2200" i="1" dirty="0"/>
              <a:t>roles</a:t>
            </a:r>
            <a:r>
              <a:rPr lang="en-GB" sz="2200" dirty="0"/>
              <a:t> and </a:t>
            </a:r>
            <a:r>
              <a:rPr lang="en-GB" sz="2200" i="1" dirty="0"/>
              <a:t>dispositions</a:t>
            </a:r>
            <a:r>
              <a:rPr lang="en-GB" sz="2200" dirty="0"/>
              <a:t>, does not require any further </a:t>
            </a:r>
            <a:r>
              <a:rPr lang="en-GB" sz="2200" i="1" dirty="0"/>
              <a:t>process</a:t>
            </a:r>
            <a:r>
              <a:rPr lang="en-GB" sz="2200" dirty="0"/>
              <a:t> in order to be realized.</a:t>
            </a:r>
            <a:r>
              <a:rPr lang="en-US" sz="220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D5621-C3F2-4898-A01A-2C4B4F8F5D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EF93C7-D0AB-41D7-8C62-1F8A9E33AE23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7077EDA-64CB-463A-ABE6-609E622D4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844559"/>
            <a:ext cx="7372349" cy="603241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Specifically Dependent Continuant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D4EDBB-FE20-49DC-9302-2A593E568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399" y="2209800"/>
            <a:ext cx="1828800" cy="762000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Quality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B55F98-3878-47A6-8BD4-2654609E5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2209800"/>
            <a:ext cx="1981200" cy="762000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Realizable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Entity</a:t>
            </a:r>
          </a:p>
        </p:txBody>
      </p:sp>
      <p:cxnSp>
        <p:nvCxnSpPr>
          <p:cNvPr id="8" name="AutoShape 9">
            <a:extLst>
              <a:ext uri="{FF2B5EF4-FFF2-40B4-BE49-F238E27FC236}">
                <a16:creationId xmlns:a16="http://schemas.microsoft.com/office/drawing/2014/main" id="{123EE43E-80D6-4C7F-A055-F3AFDC447B08}"/>
              </a:ext>
            </a:extLst>
          </p:cNvPr>
          <p:cNvCxnSpPr>
            <a:cxnSpLocks noChangeShapeType="1"/>
            <a:stCxn id="5" idx="2"/>
            <a:endCxn id="6" idx="0"/>
          </p:cNvCxnSpPr>
          <p:nvPr/>
        </p:nvCxnSpPr>
        <p:spPr bwMode="auto">
          <a:xfrm flipH="1">
            <a:off x="2209799" y="1447800"/>
            <a:ext cx="2247901" cy="762000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AutoShape 9">
            <a:extLst>
              <a:ext uri="{FF2B5EF4-FFF2-40B4-BE49-F238E27FC236}">
                <a16:creationId xmlns:a16="http://schemas.microsoft.com/office/drawing/2014/main" id="{994A01B4-6B1A-4E6B-BE20-B218567B320D}"/>
              </a:ext>
            </a:extLst>
          </p:cNvPr>
          <p:cNvCxnSpPr>
            <a:cxnSpLocks noChangeShapeType="1"/>
            <a:stCxn id="7" idx="0"/>
            <a:endCxn id="5" idx="2"/>
          </p:cNvCxnSpPr>
          <p:nvPr/>
        </p:nvCxnSpPr>
        <p:spPr bwMode="auto">
          <a:xfrm flipH="1" flipV="1">
            <a:off x="4457700" y="1447800"/>
            <a:ext cx="2324100" cy="762000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D228CAFD-4999-46C3-9592-7E3D85FD6187}"/>
              </a:ext>
            </a:extLst>
          </p:cNvPr>
          <p:cNvSpPr/>
          <p:nvPr/>
        </p:nvSpPr>
        <p:spPr>
          <a:xfrm>
            <a:off x="6629400" y="6550223"/>
            <a:ext cx="25054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ISO/IEC PRF 21838-2:2020(E)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FBF7D53-EDB8-489B-8C1E-8D55980DB4C0}"/>
              </a:ext>
            </a:extLst>
          </p:cNvPr>
          <p:cNvSpPr txBox="1">
            <a:spLocks/>
          </p:cNvSpPr>
          <p:nvPr/>
        </p:nvSpPr>
        <p:spPr>
          <a:xfrm>
            <a:off x="4457700" y="3200400"/>
            <a:ext cx="4457700" cy="32004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Times" charset="0"/>
              <a:buChar char="•"/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95000"/>
              <a:buFont typeface="Times" charset="0"/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 b="0" i="1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Elucidation</a:t>
            </a:r>
            <a:r>
              <a:rPr kumimoji="0" lang="en-GB" sz="2200" b="0" i="0" u="none" strike="noStrike" kern="0" cap="sm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: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 </a:t>
            </a:r>
            <a:r>
              <a:rPr kumimoji="0" lang="en-GB" sz="2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b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 is a </a:t>
            </a:r>
            <a:r>
              <a:rPr kumimoji="0" lang="en-GB" sz="2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realizable entity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 means: </a:t>
            </a:r>
            <a:r>
              <a:rPr kumimoji="0" lang="en-GB" sz="2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b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 is a </a:t>
            </a:r>
            <a:r>
              <a:rPr kumimoji="0" lang="en-GB" sz="2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specifically dependent continuant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 that 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inheres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 in some </a:t>
            </a:r>
            <a:r>
              <a:rPr kumimoji="0" lang="en-GB" sz="2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independent continuant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 which is not a </a:t>
            </a:r>
            <a:r>
              <a:rPr kumimoji="0" lang="en-GB" sz="2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spatial region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 and is of a </a:t>
            </a:r>
            <a:r>
              <a:rPr kumimoji="0" lang="en-GB" sz="2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type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 some instances of which are 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realized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 in </a:t>
            </a:r>
            <a:r>
              <a:rPr kumimoji="0" lang="en-GB" sz="2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processes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 of a correlated </a:t>
            </a:r>
            <a:r>
              <a:rPr kumimoji="0" lang="en-GB" sz="2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type.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ＭＳ Ｐゴシック" pitchFamily="12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745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AF11-A30B-482D-A9A1-D0DBFE1BA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Realizables</a:t>
            </a:r>
            <a:r>
              <a:rPr lang="en-US" dirty="0"/>
              <a:t> and realizations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9ED76-FC95-4033-B68E-964007501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267200"/>
            <a:ext cx="4038600" cy="2133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Fragility of a glass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Skill of a craftsman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Role of a student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Function of a heart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D5621-C3F2-4898-A01A-2C4B4F8F5D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EF93C7-D0AB-41D7-8C62-1F8A9E33AE23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D4EDBB-FE20-49DC-9302-2A593E568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399" y="2971800"/>
            <a:ext cx="1828800" cy="762000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Realizable entity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B55F98-3878-47A6-8BD4-2654609E5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2971800"/>
            <a:ext cx="1981200" cy="762000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Process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FBF7D53-EDB8-489B-8C1E-8D55980DB4C0}"/>
              </a:ext>
            </a:extLst>
          </p:cNvPr>
          <p:cNvSpPr txBox="1">
            <a:spLocks/>
          </p:cNvSpPr>
          <p:nvPr/>
        </p:nvSpPr>
        <p:spPr>
          <a:xfrm>
            <a:off x="5647944" y="4267200"/>
            <a:ext cx="2505456" cy="21336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Times" charset="0"/>
              <a:buChar char="•"/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95000"/>
              <a:buFont typeface="Times" charset="0"/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 b="0" i="1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Breaking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Constructing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Studying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Beating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ＭＳ Ｐゴシック" pitchFamily="122" charset="-12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CB4D41-E915-48E3-AE8F-1A15D1E5D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828800"/>
            <a:ext cx="1828800" cy="457200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Continuant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EDA5B7-7635-4DC8-ABED-F96B11AA0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1" y="1828800"/>
            <a:ext cx="1981200" cy="457200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Occurrent</a:t>
            </a:r>
          </a:p>
        </p:txBody>
      </p:sp>
      <p:cxnSp>
        <p:nvCxnSpPr>
          <p:cNvPr id="14" name="AutoShape 9">
            <a:extLst>
              <a:ext uri="{FF2B5EF4-FFF2-40B4-BE49-F238E27FC236}">
                <a16:creationId xmlns:a16="http://schemas.microsoft.com/office/drawing/2014/main" id="{5FBC62E3-B04B-4D38-A71E-9EA83A37F238}"/>
              </a:ext>
            </a:extLst>
          </p:cNvPr>
          <p:cNvCxnSpPr>
            <a:cxnSpLocks noChangeShapeType="1"/>
            <a:stCxn id="12" idx="2"/>
            <a:endCxn id="6" idx="0"/>
          </p:cNvCxnSpPr>
          <p:nvPr/>
        </p:nvCxnSpPr>
        <p:spPr bwMode="auto">
          <a:xfrm flipH="1">
            <a:off x="2209799" y="2286000"/>
            <a:ext cx="1" cy="685800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AutoShape 9">
            <a:extLst>
              <a:ext uri="{FF2B5EF4-FFF2-40B4-BE49-F238E27FC236}">
                <a16:creationId xmlns:a16="http://schemas.microsoft.com/office/drawing/2014/main" id="{1F7E9862-03FE-43D2-8D5B-C6FD472C21EC}"/>
              </a:ext>
            </a:extLst>
          </p:cNvPr>
          <p:cNvCxnSpPr>
            <a:cxnSpLocks noChangeShapeType="1"/>
            <a:stCxn id="13" idx="2"/>
            <a:endCxn id="7" idx="0"/>
          </p:cNvCxnSpPr>
          <p:nvPr/>
        </p:nvCxnSpPr>
        <p:spPr bwMode="auto">
          <a:xfrm flipH="1">
            <a:off x="6781800" y="2286000"/>
            <a:ext cx="1" cy="685800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0183462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CD62A-17A9-4ADD-8B21-9FD683108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Realizables</a:t>
            </a:r>
            <a:r>
              <a:rPr lang="en-US" dirty="0"/>
              <a:t>: dispositions versus roles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FA3613-441F-4E72-A3D1-B540A1D112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CD0AC9-1828-430E-8AAB-9824B1800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702480"/>
            <a:ext cx="4114800" cy="4267200"/>
          </a:xfrm>
          <a:ln>
            <a:solidFill>
              <a:schemeClr val="bg1"/>
            </a:solidFill>
          </a:ln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Disposition</a:t>
            </a:r>
            <a:r>
              <a:rPr lang="en-US" sz="3200" dirty="0">
                <a:latin typeface="+mj-lt"/>
              </a:rPr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if it ceases to exist, then its bearer and/or its immediate surrounding environment is physically changed;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its realization occurs when its bearer is in some special physical circumstances;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its realization is what it is in virtue of the bearer’s physical make-up.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1D377E9-11D0-45DE-8CEB-1AFFA025272B}"/>
              </a:ext>
            </a:extLst>
          </p:cNvPr>
          <p:cNvSpPr txBox="1">
            <a:spLocks/>
          </p:cNvSpPr>
          <p:nvPr/>
        </p:nvSpPr>
        <p:spPr>
          <a:xfrm>
            <a:off x="4514850" y="1702480"/>
            <a:ext cx="4419600" cy="42672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Times" charset="0"/>
              <a:buChar char="•"/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95000"/>
              <a:buFont typeface="Times" charset="0"/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 b="0" i="1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kern="0" dirty="0">
                <a:latin typeface="Georgia" panose="02040502050405020303" pitchFamily="18" charset="0"/>
              </a:rPr>
              <a:t>Role</a:t>
            </a:r>
            <a:r>
              <a:rPr lang="en-US" altLang="en-US" sz="3000" kern="0" dirty="0">
                <a:latin typeface="Georgia" panose="02040502050405020303" pitchFamily="18" charset="0"/>
              </a:rPr>
              <a:t>: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altLang="en-US" sz="2000" kern="0" dirty="0">
                <a:latin typeface="Georgia" panose="02040502050405020303" pitchFamily="18" charset="0"/>
              </a:rPr>
              <a:t>exists because the bearer is in some special physical, social, or institutional set of circumstances in which the bearer </a:t>
            </a:r>
            <a:r>
              <a:rPr lang="en-US" altLang="en-US" sz="2000" kern="0" dirty="0">
                <a:solidFill>
                  <a:srgbClr val="FFFF00"/>
                </a:solidFill>
                <a:latin typeface="Georgia" panose="02040502050405020303" pitchFamily="18" charset="0"/>
              </a:rPr>
              <a:t>does not have to be</a:t>
            </a:r>
            <a:r>
              <a:rPr lang="en-US" altLang="en-US" sz="2000" kern="0" dirty="0">
                <a:latin typeface="Georgia" panose="02040502050405020303" pitchFamily="18" charset="0"/>
              </a:rPr>
              <a:t>, and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altLang="en-US" sz="2000" kern="0" dirty="0">
                <a:solidFill>
                  <a:srgbClr val="FFFF00"/>
                </a:solidFill>
                <a:latin typeface="Georgia" panose="02040502050405020303" pitchFamily="18" charset="0"/>
              </a:rPr>
              <a:t>is not such that</a:t>
            </a:r>
            <a:r>
              <a:rPr lang="en-US" altLang="en-US" sz="2000" kern="0" dirty="0">
                <a:latin typeface="Georgia" panose="02040502050405020303" pitchFamily="18" charset="0"/>
              </a:rPr>
              <a:t>, if it ceases to exist, then the physical make-up of the bearer is thereby changed.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kern="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2569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AF11-A30B-482D-A9A1-D0DBFE1BA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386368"/>
            <a:ext cx="8686800" cy="762000"/>
          </a:xfrm>
        </p:spPr>
        <p:txBody>
          <a:bodyPr/>
          <a:lstStyle/>
          <a:p>
            <a:r>
              <a:rPr lang="en-US" dirty="0"/>
              <a:t>Occurrent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D5621-C3F2-4898-A01A-2C4B4F8F5D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7077EDA-64CB-463A-ABE6-609E622D4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630" y="1430813"/>
            <a:ext cx="2057400" cy="673109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lang="en-US" altLang="en-US" sz="1800" b="0" dirty="0"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Occurrent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B55F98-3878-47A6-8BD4-2654609E5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2730" y="3023822"/>
            <a:ext cx="2042160" cy="622292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lang="en-US" altLang="en-US" sz="1800" b="0" dirty="0"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Temporal Region</a:t>
            </a:r>
          </a:p>
        </p:txBody>
      </p:sp>
      <p:cxnSp>
        <p:nvCxnSpPr>
          <p:cNvPr id="15" name="AutoShape 9">
            <a:extLst>
              <a:ext uri="{FF2B5EF4-FFF2-40B4-BE49-F238E27FC236}">
                <a16:creationId xmlns:a16="http://schemas.microsoft.com/office/drawing/2014/main" id="{994A01B4-6B1A-4E6B-BE20-B218567B320D}"/>
              </a:ext>
            </a:extLst>
          </p:cNvPr>
          <p:cNvCxnSpPr>
            <a:cxnSpLocks noChangeShapeType="1"/>
            <a:stCxn id="7" idx="0"/>
            <a:endCxn id="5" idx="2"/>
          </p:cNvCxnSpPr>
          <p:nvPr/>
        </p:nvCxnSpPr>
        <p:spPr bwMode="auto">
          <a:xfrm flipH="1" flipV="1">
            <a:off x="4545330" y="2103922"/>
            <a:ext cx="3078480" cy="919900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F244AEA-145B-4F72-9B76-F47F90D6D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521568"/>
            <a:ext cx="2042160" cy="683457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lang="en-US" altLang="en-US" sz="1800" b="0" dirty="0"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Spatiotemporal</a:t>
            </a:r>
          </a:p>
          <a:p>
            <a:pPr defTabSz="685800">
              <a:spcBef>
                <a:spcPct val="0"/>
              </a:spcBef>
              <a:buNone/>
            </a:pPr>
            <a:r>
              <a:rPr lang="en-US" altLang="en-US" sz="1800" b="0" dirty="0"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Region</a:t>
            </a:r>
          </a:p>
        </p:txBody>
      </p:sp>
      <p:cxnSp>
        <p:nvCxnSpPr>
          <p:cNvPr id="20" name="AutoShape 9">
            <a:extLst>
              <a:ext uri="{FF2B5EF4-FFF2-40B4-BE49-F238E27FC236}">
                <a16:creationId xmlns:a16="http://schemas.microsoft.com/office/drawing/2014/main" id="{6E727A58-0ABF-4812-82FA-253E5C9AFD32}"/>
              </a:ext>
            </a:extLst>
          </p:cNvPr>
          <p:cNvCxnSpPr>
            <a:cxnSpLocks noChangeShapeType="1"/>
            <a:stCxn id="5" idx="2"/>
            <a:endCxn id="22" idx="0"/>
          </p:cNvCxnSpPr>
          <p:nvPr/>
        </p:nvCxnSpPr>
        <p:spPr bwMode="auto">
          <a:xfrm flipH="1">
            <a:off x="2670810" y="2103922"/>
            <a:ext cx="1874520" cy="242799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AutoShape 9">
            <a:extLst>
              <a:ext uri="{FF2B5EF4-FFF2-40B4-BE49-F238E27FC236}">
                <a16:creationId xmlns:a16="http://schemas.microsoft.com/office/drawing/2014/main" id="{A592D790-0890-459B-9FE5-022C03023794}"/>
              </a:ext>
            </a:extLst>
          </p:cNvPr>
          <p:cNvCxnSpPr>
            <a:cxnSpLocks noChangeShapeType="1"/>
            <a:stCxn id="5" idx="2"/>
            <a:endCxn id="19" idx="0"/>
          </p:cNvCxnSpPr>
          <p:nvPr/>
        </p:nvCxnSpPr>
        <p:spPr bwMode="auto">
          <a:xfrm>
            <a:off x="4545330" y="2103922"/>
            <a:ext cx="1657350" cy="2417646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Rectangle 3">
            <a:extLst>
              <a:ext uri="{FF2B5EF4-FFF2-40B4-BE49-F238E27FC236}">
                <a16:creationId xmlns:a16="http://schemas.microsoft.com/office/drawing/2014/main" id="{CEEAB129-BD7B-41CE-BCC8-EC2ADB9F5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110" y="3003588"/>
            <a:ext cx="2057400" cy="673109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lang="en-US" altLang="en-US" sz="1800" b="0" dirty="0"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Process</a:t>
            </a: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6DD899D2-E8BD-43C5-859A-C8FC4F9E3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2110" y="4531917"/>
            <a:ext cx="2057400" cy="673109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lang="en-US" altLang="en-US" sz="1800" b="0" dirty="0"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Process</a:t>
            </a:r>
          </a:p>
          <a:p>
            <a:pPr algn="ctr" defTabSz="685800">
              <a:spcBef>
                <a:spcPct val="0"/>
              </a:spcBef>
              <a:buNone/>
            </a:pPr>
            <a:r>
              <a:rPr lang="en-US" altLang="en-US" sz="1800" b="0" dirty="0"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Boundary</a:t>
            </a:r>
          </a:p>
        </p:txBody>
      </p:sp>
      <p:cxnSp>
        <p:nvCxnSpPr>
          <p:cNvPr id="25" name="AutoShape 9">
            <a:extLst>
              <a:ext uri="{FF2B5EF4-FFF2-40B4-BE49-F238E27FC236}">
                <a16:creationId xmlns:a16="http://schemas.microsoft.com/office/drawing/2014/main" id="{2BCBF7BE-CD9C-49CF-B7B5-8F56BB08931C}"/>
              </a:ext>
            </a:extLst>
          </p:cNvPr>
          <p:cNvCxnSpPr>
            <a:cxnSpLocks noChangeShapeType="1"/>
            <a:stCxn id="5" idx="2"/>
            <a:endCxn id="21" idx="0"/>
          </p:cNvCxnSpPr>
          <p:nvPr/>
        </p:nvCxnSpPr>
        <p:spPr bwMode="auto">
          <a:xfrm flipH="1">
            <a:off x="1527810" y="2103922"/>
            <a:ext cx="3017520" cy="899666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699A21DE-DE48-449D-96E0-6BC106F9AB7A}"/>
              </a:ext>
            </a:extLst>
          </p:cNvPr>
          <p:cNvSpPr/>
          <p:nvPr/>
        </p:nvSpPr>
        <p:spPr>
          <a:xfrm>
            <a:off x="363767" y="3676697"/>
            <a:ext cx="23070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dirty="0">
                <a:solidFill>
                  <a:schemeClr val="bg1"/>
                </a:solidFill>
              </a:rPr>
              <a:t>unfolds itself in time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08C473D-64F7-4C99-8504-02C59522A43B}"/>
              </a:ext>
            </a:extLst>
          </p:cNvPr>
          <p:cNvSpPr/>
          <p:nvPr/>
        </p:nvSpPr>
        <p:spPr>
          <a:xfrm>
            <a:off x="1466654" y="5238690"/>
            <a:ext cx="24449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dirty="0">
                <a:solidFill>
                  <a:schemeClr val="bg1"/>
                </a:solidFill>
              </a:rPr>
              <a:t>start or end of process</a:t>
            </a:r>
          </a:p>
        </p:txBody>
      </p:sp>
    </p:spTree>
    <p:extLst>
      <p:ext uri="{BB962C8B-B14F-4D97-AF65-F5344CB8AC3E}">
        <p14:creationId xmlns:p14="http://schemas.microsoft.com/office/powerpoint/2010/main" val="8930508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D6EA889-3D22-4BDF-87B6-4F8BCB4E17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Relational entities</a:t>
            </a:r>
            <a:br>
              <a:rPr lang="en-US" dirty="0"/>
            </a:br>
            <a:r>
              <a:rPr lang="en-US" dirty="0"/>
              <a:t>versus</a:t>
            </a:r>
            <a:br>
              <a:rPr lang="en-US" dirty="0"/>
            </a:br>
            <a:r>
              <a:rPr lang="en-US" dirty="0"/>
              <a:t>formal relations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6A3BAE-161D-42D7-8B17-6E82FBC116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68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80E5459-9890-4918-826B-E65D185A1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88AC098-2B2A-4A95-909A-34D78A117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E05E0-1081-4ABB-9A32-9D9F05F9698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67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09600"/>
            <a:ext cx="9144000" cy="5791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1E7F05-4AA5-4064-9F93-331E87819769}"/>
              </a:ext>
            </a:extLst>
          </p:cNvPr>
          <p:cNvSpPr/>
          <p:nvPr/>
        </p:nvSpPr>
        <p:spPr>
          <a:xfrm>
            <a:off x="2950029" y="6481796"/>
            <a:ext cx="6172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0" dirty="0">
                <a:solidFill>
                  <a:schemeClr val="bg1"/>
                </a:solidFill>
                <a:hlinkClick r:id="rId3"/>
              </a:rPr>
              <a:t>https://genomebiology.biomedcentral.com/articles/10.1186/gb-2005-6-5-r46</a:t>
            </a:r>
            <a:r>
              <a:rPr lang="en-US" sz="1400" b="0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5D5A549-1FF8-46EC-BA88-3A58B18B7EB1}"/>
              </a:ext>
            </a:extLst>
          </p:cNvPr>
          <p:cNvGrpSpPr/>
          <p:nvPr/>
        </p:nvGrpSpPr>
        <p:grpSpPr>
          <a:xfrm>
            <a:off x="2190750" y="3657600"/>
            <a:ext cx="5663912" cy="2057400"/>
            <a:chOff x="2190750" y="3657600"/>
            <a:chExt cx="5663912" cy="20574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B17D49D-BB7C-4156-9D5D-D96F0D39A2F3}"/>
                </a:ext>
              </a:extLst>
            </p:cNvPr>
            <p:cNvSpPr/>
            <p:nvPr/>
          </p:nvSpPr>
          <p:spPr bwMode="auto">
            <a:xfrm>
              <a:off x="3810000" y="5486400"/>
              <a:ext cx="2362200" cy="228600"/>
            </a:xfrm>
            <a:prstGeom prst="rect">
              <a:avLst/>
            </a:prstGeom>
            <a:solidFill>
              <a:srgbClr val="FF0000">
                <a:alpha val="36078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4EFD722-3470-4172-B26F-E7ACE1B80619}"/>
                </a:ext>
              </a:extLst>
            </p:cNvPr>
            <p:cNvSpPr txBox="1"/>
            <p:nvPr/>
          </p:nvSpPr>
          <p:spPr>
            <a:xfrm>
              <a:off x="2190750" y="3657600"/>
              <a:ext cx="5663912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0" dirty="0">
                  <a:solidFill>
                    <a:srgbClr val="FF0000"/>
                  </a:solidFill>
                </a:rPr>
                <a:t>Not to be confused with what is currently called the ‘</a:t>
              </a:r>
              <a:r>
                <a:rPr lang="en-US" sz="2400" b="0" i="1" dirty="0">
                  <a:solidFill>
                    <a:srgbClr val="FF0000"/>
                  </a:solidFill>
                </a:rPr>
                <a:t>OBO Relation Ontology</a:t>
              </a:r>
              <a:r>
                <a:rPr lang="en-US" sz="2400" b="0" dirty="0">
                  <a:solidFill>
                    <a:srgbClr val="FF0000"/>
                  </a:solidFill>
                </a:rPr>
                <a:t>’ !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6D8A470-9BEF-435F-9AF4-6993C903B0D2}"/>
                </a:ext>
              </a:extLst>
            </p:cNvPr>
            <p:cNvCxnSpPr>
              <a:stCxn id="2" idx="0"/>
              <a:endCxn id="3" idx="2"/>
            </p:cNvCxnSpPr>
            <p:nvPr/>
          </p:nvCxnSpPr>
          <p:spPr bwMode="auto">
            <a:xfrm flipV="1">
              <a:off x="4991100" y="4488597"/>
              <a:ext cx="31606" cy="99780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82783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300" dirty="0"/>
              <a:t>Distinguishing what is denoted by ‘relation’ in technical sense (‘formal relations’) from what is denoted by ‘relation’ in non-formal language (‘material relations’);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300" dirty="0"/>
              <a:t>Differences between type-level formal relations, particular-level formal relations and particular-type-level formal relations;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300" dirty="0"/>
              <a:t>Arity and other properties of formal relations and differences thereof between particular-type formal relations and their corresponding type-level formal relations;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300" dirty="0"/>
              <a:t>Elucidation versus definition of formal relations;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300" dirty="0"/>
              <a:t>‘Basic’ formal relations versus ‘shortcut’ formal relations;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300" dirty="0"/>
              <a:t>Axiomatic characterization of formal relations.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AB0E87A4-648A-4466-B43B-2D657887DE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8513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‘Relations’</a:t>
            </a:r>
            <a:br>
              <a:rPr lang="en-US" dirty="0"/>
            </a:br>
            <a:r>
              <a:rPr lang="en-US" sz="2400" dirty="0"/>
              <a:t>(mainstream view)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b="1" u="sng" dirty="0"/>
              <a:t>Relations</a:t>
            </a:r>
            <a:r>
              <a:rPr lang="en-US" sz="2800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‘</a:t>
            </a:r>
            <a:r>
              <a:rPr lang="en-US" sz="2800" i="1" dirty="0"/>
              <a:t>entities that glue together other entities</a:t>
            </a:r>
            <a:r>
              <a:rPr lang="en-US" sz="2800" dirty="0"/>
              <a:t>’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i="1" dirty="0"/>
              <a:t>Formal relations</a:t>
            </a:r>
            <a:r>
              <a:rPr lang="en-US" sz="2800" dirty="0"/>
              <a:t>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dirty="0"/>
              <a:t>‘</a:t>
            </a:r>
            <a:r>
              <a:rPr lang="en-US" sz="2800" i="1" dirty="0"/>
              <a:t>hold between two or more entities directly, without any further intervening individual</a:t>
            </a:r>
            <a:r>
              <a:rPr lang="en-US" sz="2800" dirty="0"/>
              <a:t>’.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i="1" dirty="0"/>
              <a:t>Material relations</a:t>
            </a:r>
            <a:r>
              <a:rPr lang="en-US" sz="2800" dirty="0"/>
              <a:t>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dirty="0"/>
              <a:t>‘</a:t>
            </a:r>
            <a:r>
              <a:rPr lang="en-US" sz="2800" i="1" dirty="0"/>
              <a:t>have material structure on their own</a:t>
            </a:r>
            <a:r>
              <a:rPr lang="en-US" sz="2800" dirty="0"/>
              <a:t>’.</a:t>
            </a:r>
          </a:p>
          <a:p>
            <a:pPr marL="1828800" lvl="4" indent="0"/>
            <a:r>
              <a:rPr lang="en-US" sz="2800" dirty="0"/>
              <a:t> = </a:t>
            </a:r>
            <a:r>
              <a:rPr lang="en-US" sz="2400" dirty="0"/>
              <a:t>are entities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1676400" y="6135469"/>
            <a:ext cx="739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r"/>
            <a:r>
              <a:rPr lang="en-US" sz="1200" dirty="0" err="1">
                <a:solidFill>
                  <a:schemeClr val="bg1"/>
                </a:solidFill>
              </a:rPr>
              <a:t>Guizzardi</a:t>
            </a:r>
            <a:r>
              <a:rPr lang="en-US" sz="1200" dirty="0">
                <a:solidFill>
                  <a:schemeClr val="bg1"/>
                </a:solidFill>
              </a:rPr>
              <a:t> &amp; Wagner. What’s in a Relationship: An Ontological Analysis. In: Qing Li, Stefano </a:t>
            </a:r>
            <a:r>
              <a:rPr lang="en-US" sz="1200" dirty="0" err="1">
                <a:solidFill>
                  <a:schemeClr val="bg1"/>
                </a:solidFill>
              </a:rPr>
              <a:t>Spaccapietra</a:t>
            </a:r>
            <a:r>
              <a:rPr lang="en-US" sz="1200" dirty="0">
                <a:solidFill>
                  <a:schemeClr val="bg1"/>
                </a:solidFill>
              </a:rPr>
              <a:t>, Eric Yu, Antoni </a:t>
            </a:r>
            <a:r>
              <a:rPr lang="en-US" sz="1200" dirty="0" err="1">
                <a:solidFill>
                  <a:schemeClr val="bg1"/>
                </a:solidFill>
              </a:rPr>
              <a:t>Olivé</a:t>
            </a:r>
            <a:r>
              <a:rPr lang="en-US" sz="1200" dirty="0">
                <a:solidFill>
                  <a:schemeClr val="bg1"/>
                </a:solidFill>
              </a:rPr>
              <a:t> (Eds.), Conceptual Modeling - ER 2008. Lecture Notes in Computer Science, Vol. 5231, 83-97, 2008 https://doi.org/10.1007/978-3-540-87877-3_8↗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6F9ED2-2304-48DA-B4D8-9A439F419B14}"/>
              </a:ext>
            </a:extLst>
          </p:cNvPr>
          <p:cNvGrpSpPr/>
          <p:nvPr/>
        </p:nvGrpSpPr>
        <p:grpSpPr>
          <a:xfrm>
            <a:off x="1600200" y="5413248"/>
            <a:ext cx="3733800" cy="377952"/>
            <a:chOff x="1600200" y="5413248"/>
            <a:chExt cx="3733800" cy="377952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6A7C218-CC4B-47C4-A293-F067837D750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600200" y="5413248"/>
              <a:ext cx="37338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Connector: Elbow 10">
              <a:extLst>
                <a:ext uri="{FF2B5EF4-FFF2-40B4-BE49-F238E27FC236}">
                  <a16:creationId xmlns:a16="http://schemas.microsoft.com/office/drawing/2014/main" id="{32FED117-E18D-4AC6-8890-29231E821770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H="1">
              <a:off x="1792224" y="5449824"/>
              <a:ext cx="377952" cy="304800"/>
            </a:xfrm>
            <a:prstGeom prst="bentConnector3">
              <a:avLst>
                <a:gd name="adj1" fmla="val 98387"/>
              </a:avLst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A8BDAB-C403-4968-8007-9A62198A7E3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63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8F975-1FE0-4678-B756-69F405D81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Mimicking the nature of things in the representation of these things 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13E27-7D45-47DF-8DA9-77C2431BA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209800"/>
            <a:ext cx="8839200" cy="44196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‘Some berries are red’: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(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exists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dirty="0">
                <a:solidFill>
                  <a:srgbClr val="1FE115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x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) (</a:t>
            </a:r>
            <a:r>
              <a:rPr lang="en-US" dirty="0">
                <a:solidFill>
                  <a:srgbClr val="FF66FF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and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(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berry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(</a:t>
            </a:r>
            <a:r>
              <a:rPr lang="en-US" dirty="0">
                <a:solidFill>
                  <a:srgbClr val="1FE115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x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)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>
                <a:solidFill>
                  <a:srgbClr val="1FE1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))) </a:t>
            </a:r>
            <a:endParaRPr lang="en-US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>
                <a:solidFill>
                  <a:srgbClr val="1FE1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(</a:t>
            </a:r>
            <a:r>
              <a:rPr lang="en-US" dirty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berry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>
                <a:solidFill>
                  <a:srgbClr val="1FE1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x)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has-color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(</a:t>
            </a:r>
            <a:r>
              <a:rPr lang="en-US" dirty="0">
                <a:solidFill>
                  <a:srgbClr val="1FE115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x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red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)))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>
                <a:solidFill>
                  <a:srgbClr val="1FE1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(</a:t>
            </a:r>
            <a:r>
              <a:rPr lang="en-US" dirty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berry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>
                <a:solidFill>
                  <a:srgbClr val="1FE1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red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(</a:t>
            </a:r>
            <a:r>
              <a:rPr lang="en-US" dirty="0">
                <a:solidFill>
                  <a:srgbClr val="1FE115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y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)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has-color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(</a:t>
            </a:r>
            <a:r>
              <a:rPr lang="en-US" dirty="0">
                <a:solidFill>
                  <a:srgbClr val="1FE115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x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rgbClr val="1FE115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y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))) 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(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exists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dirty="0">
                <a:solidFill>
                  <a:srgbClr val="1FE115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x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1FE115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y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) (</a:t>
            </a:r>
            <a:r>
              <a:rPr lang="en-US" dirty="0">
                <a:solidFill>
                  <a:srgbClr val="FF66FF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and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(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instance-of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(</a:t>
            </a:r>
            <a:r>
              <a:rPr lang="en-US" dirty="0">
                <a:solidFill>
                  <a:srgbClr val="1FE115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x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berry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) 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instance-of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(</a:t>
            </a:r>
            <a:r>
              <a:rPr lang="en-US" dirty="0">
                <a:solidFill>
                  <a:srgbClr val="1FE115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y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red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) 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has-color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(</a:t>
            </a:r>
            <a:r>
              <a:rPr lang="en-US" dirty="0">
                <a:solidFill>
                  <a:srgbClr val="1FE115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x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rgbClr val="1FE115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y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)))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(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exists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dirty="0">
                <a:solidFill>
                  <a:srgbClr val="1FE115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x y t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) (</a:t>
            </a:r>
            <a:r>
              <a:rPr lang="en-US" dirty="0">
                <a:solidFill>
                  <a:srgbClr val="FF66FF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and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instance-of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(</a:t>
            </a:r>
            <a:r>
              <a:rPr lang="en-US" dirty="0">
                <a:solidFill>
                  <a:srgbClr val="1FE115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x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berry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rgbClr val="1FE115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t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)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instance-of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(</a:t>
            </a:r>
            <a:r>
              <a:rPr lang="en-US" dirty="0">
                <a:solidFill>
                  <a:srgbClr val="1FE115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y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red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rgbClr val="1FE115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t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)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 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instance-of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(</a:t>
            </a:r>
            <a:r>
              <a:rPr lang="en-US" dirty="0">
                <a:solidFill>
                  <a:srgbClr val="1FE115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t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temporal-interval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rgbClr val="1FE115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t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) ∧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inheres-in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(</a:t>
            </a:r>
            <a:r>
              <a:rPr lang="en-US" dirty="0">
                <a:solidFill>
                  <a:srgbClr val="1FE115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y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rgbClr val="1FE115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x</a:t>
            </a:r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)))</a:t>
            </a:r>
          </a:p>
          <a:p>
            <a:endParaRPr lang="en-US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64D8BC-EACA-4BE4-90CD-F152E83D51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AAC1E4-8D58-40D4-A101-DF0AB85DAD67}"/>
              </a:ext>
            </a:extLst>
          </p:cNvPr>
          <p:cNvSpPr/>
          <p:nvPr/>
        </p:nvSpPr>
        <p:spPr bwMode="auto">
          <a:xfrm>
            <a:off x="533400" y="5334000"/>
            <a:ext cx="8458200" cy="990600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E8BDA3-B411-4D42-AEB3-A4433F4871A7}"/>
              </a:ext>
            </a:extLst>
          </p:cNvPr>
          <p:cNvSpPr txBox="1"/>
          <p:nvPr/>
        </p:nvSpPr>
        <p:spPr>
          <a:xfrm>
            <a:off x="397701" y="6248173"/>
            <a:ext cx="27382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Realism-based</a:t>
            </a:r>
          </a:p>
        </p:txBody>
      </p:sp>
    </p:spTree>
    <p:extLst>
      <p:ext uri="{BB962C8B-B14F-4D97-AF65-F5344CB8AC3E}">
        <p14:creationId xmlns:p14="http://schemas.microsoft.com/office/powerpoint/2010/main" val="305858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relation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4000" dirty="0"/>
              <a:t>‘</a:t>
            </a:r>
            <a:r>
              <a:rPr lang="en-US" sz="4000" i="1" dirty="0"/>
              <a:t>John    is friends with      Mary</a:t>
            </a:r>
            <a:r>
              <a:rPr lang="en-US" sz="4000" dirty="0"/>
              <a:t>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B73E99-6FB2-4411-B735-5A264A5FE6E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70</a:t>
            </a:fld>
            <a:endParaRPr lang="en-US" dirty="0"/>
          </a:p>
        </p:txBody>
      </p:sp>
      <p:grpSp>
        <p:nvGrpSpPr>
          <p:cNvPr id="58" name="Group 57"/>
          <p:cNvGrpSpPr/>
          <p:nvPr/>
        </p:nvGrpSpPr>
        <p:grpSpPr>
          <a:xfrm>
            <a:off x="990600" y="2285999"/>
            <a:ext cx="7162800" cy="2238259"/>
            <a:chOff x="990600" y="2285999"/>
            <a:chExt cx="7162800" cy="2238259"/>
          </a:xfrm>
        </p:grpSpPr>
        <p:grpSp>
          <p:nvGrpSpPr>
            <p:cNvPr id="24" name="Group 23"/>
            <p:cNvGrpSpPr/>
            <p:nvPr/>
          </p:nvGrpSpPr>
          <p:grpSpPr>
            <a:xfrm>
              <a:off x="990600" y="2285999"/>
              <a:ext cx="1295400" cy="2052787"/>
              <a:chOff x="990600" y="2285999"/>
              <a:chExt cx="1295400" cy="2052787"/>
            </a:xfrm>
          </p:grpSpPr>
          <p:sp>
            <p:nvSpPr>
              <p:cNvPr id="5" name="Rounded Rectangle 4"/>
              <p:cNvSpPr/>
              <p:nvPr/>
            </p:nvSpPr>
            <p:spPr bwMode="auto">
              <a:xfrm>
                <a:off x="990600" y="3805386"/>
                <a:ext cx="1295400" cy="533400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22" charset="0"/>
                  </a:rPr>
                  <a:t>John</a:t>
                </a:r>
              </a:p>
            </p:txBody>
          </p:sp>
          <p:cxnSp>
            <p:nvCxnSpPr>
              <p:cNvPr id="8" name="Straight Connector 7"/>
              <p:cNvCxnSpPr/>
              <p:nvPr/>
            </p:nvCxnSpPr>
            <p:spPr bwMode="auto">
              <a:xfrm>
                <a:off x="1104900" y="2286000"/>
                <a:ext cx="1066800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" name="Straight Arrow Connector 10"/>
              <p:cNvCxnSpPr>
                <a:endCxn id="5" idx="0"/>
              </p:cNvCxnSpPr>
              <p:nvPr/>
            </p:nvCxnSpPr>
            <p:spPr bwMode="auto">
              <a:xfrm flipH="1">
                <a:off x="1638300" y="2285999"/>
                <a:ext cx="38100" cy="1519387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26" name="Group 25"/>
            <p:cNvGrpSpPr/>
            <p:nvPr/>
          </p:nvGrpSpPr>
          <p:grpSpPr>
            <a:xfrm>
              <a:off x="6858000" y="2285999"/>
              <a:ext cx="1295400" cy="2052787"/>
              <a:chOff x="6858000" y="2285999"/>
              <a:chExt cx="1295400" cy="2052787"/>
            </a:xfrm>
          </p:grpSpPr>
          <p:sp>
            <p:nvSpPr>
              <p:cNvPr id="6" name="Rounded Rectangle 5"/>
              <p:cNvSpPr/>
              <p:nvPr/>
            </p:nvSpPr>
            <p:spPr bwMode="auto">
              <a:xfrm>
                <a:off x="6858000" y="3805386"/>
                <a:ext cx="1295400" cy="533400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22" charset="0"/>
                  </a:rPr>
                  <a:t>Mary</a:t>
                </a:r>
              </a:p>
            </p:txBody>
          </p:sp>
          <p:cxnSp>
            <p:nvCxnSpPr>
              <p:cNvPr id="9" name="Straight Connector 8"/>
              <p:cNvCxnSpPr/>
              <p:nvPr/>
            </p:nvCxnSpPr>
            <p:spPr bwMode="auto">
              <a:xfrm>
                <a:off x="6934200" y="2286000"/>
                <a:ext cx="1066800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" name="Straight Arrow Connector 11"/>
              <p:cNvCxnSpPr/>
              <p:nvPr/>
            </p:nvCxnSpPr>
            <p:spPr bwMode="auto">
              <a:xfrm>
                <a:off x="7524750" y="2285999"/>
                <a:ext cx="0" cy="1519387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29" name="Group 28"/>
            <p:cNvGrpSpPr/>
            <p:nvPr/>
          </p:nvGrpSpPr>
          <p:grpSpPr>
            <a:xfrm>
              <a:off x="2743200" y="2285999"/>
              <a:ext cx="3276600" cy="2238259"/>
              <a:chOff x="2743200" y="2285999"/>
              <a:chExt cx="3276600" cy="2238259"/>
            </a:xfrm>
          </p:grpSpPr>
          <p:sp>
            <p:nvSpPr>
              <p:cNvPr id="14" name="Rounded Rectangle 13"/>
              <p:cNvSpPr/>
              <p:nvPr/>
            </p:nvSpPr>
            <p:spPr bwMode="auto">
              <a:xfrm>
                <a:off x="3771900" y="3605244"/>
                <a:ext cx="1752600" cy="919014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2100" b="0" dirty="0">
                    <a:solidFill>
                      <a:schemeClr val="tx1"/>
                    </a:solidFill>
                    <a:latin typeface="Times" pitchFamily="122" charset="0"/>
                  </a:rPr>
                  <a:t>J&amp;M’s</a:t>
                </a:r>
              </a:p>
              <a:p>
                <a:pPr eaLnBrk="0" hangingPunct="0"/>
                <a:r>
                  <a:rPr lang="en-US" sz="2100" b="0" dirty="0">
                    <a:solidFill>
                      <a:schemeClr val="tx1"/>
                    </a:solidFill>
                    <a:latin typeface="Times" pitchFamily="122" charset="0"/>
                  </a:rPr>
                  <a:t>friendship</a:t>
                </a:r>
              </a:p>
            </p:txBody>
          </p:sp>
          <p:cxnSp>
            <p:nvCxnSpPr>
              <p:cNvPr id="15" name="Straight Connector 14"/>
              <p:cNvCxnSpPr>
                <a:cxnSpLocks/>
              </p:cNvCxnSpPr>
              <p:nvPr/>
            </p:nvCxnSpPr>
            <p:spPr bwMode="auto">
              <a:xfrm>
                <a:off x="2743200" y="2285999"/>
                <a:ext cx="3276600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Arrow Connector 16"/>
              <p:cNvCxnSpPr>
                <a:endCxn id="14" idx="0"/>
              </p:cNvCxnSpPr>
              <p:nvPr/>
            </p:nvCxnSpPr>
            <p:spPr bwMode="auto">
              <a:xfrm>
                <a:off x="4648200" y="2285999"/>
                <a:ext cx="0" cy="131924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41" name="TextBox 40"/>
            <p:cNvSpPr txBox="1"/>
            <p:nvPr/>
          </p:nvSpPr>
          <p:spPr>
            <a:xfrm>
              <a:off x="5915718" y="2764716"/>
              <a:ext cx="14654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isAbout at 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871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relation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4000" dirty="0"/>
              <a:t>‘</a:t>
            </a:r>
            <a:r>
              <a:rPr lang="en-US" sz="4000" i="1" dirty="0"/>
              <a:t>John    is friends with      Mary</a:t>
            </a:r>
            <a:r>
              <a:rPr lang="en-US" sz="4000" dirty="0"/>
              <a:t>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B73E99-6FB2-4411-B735-5A264A5FE6E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71</a:t>
            </a:fld>
            <a:endParaRPr lang="en-US" dirty="0"/>
          </a:p>
        </p:txBody>
      </p:sp>
      <p:grpSp>
        <p:nvGrpSpPr>
          <p:cNvPr id="58" name="Group 57"/>
          <p:cNvGrpSpPr/>
          <p:nvPr/>
        </p:nvGrpSpPr>
        <p:grpSpPr>
          <a:xfrm>
            <a:off x="990600" y="2285999"/>
            <a:ext cx="7162800" cy="2238259"/>
            <a:chOff x="990600" y="2285999"/>
            <a:chExt cx="7162800" cy="2238259"/>
          </a:xfrm>
        </p:grpSpPr>
        <p:grpSp>
          <p:nvGrpSpPr>
            <p:cNvPr id="24" name="Group 23"/>
            <p:cNvGrpSpPr/>
            <p:nvPr/>
          </p:nvGrpSpPr>
          <p:grpSpPr>
            <a:xfrm>
              <a:off x="990600" y="2285999"/>
              <a:ext cx="1295400" cy="2052787"/>
              <a:chOff x="990600" y="2285999"/>
              <a:chExt cx="1295400" cy="2052787"/>
            </a:xfrm>
          </p:grpSpPr>
          <p:sp>
            <p:nvSpPr>
              <p:cNvPr id="5" name="Rounded Rectangle 4"/>
              <p:cNvSpPr/>
              <p:nvPr/>
            </p:nvSpPr>
            <p:spPr bwMode="auto">
              <a:xfrm>
                <a:off x="990600" y="3805386"/>
                <a:ext cx="1295400" cy="533400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22" charset="0"/>
                  </a:rPr>
                  <a:t>John</a:t>
                </a:r>
              </a:p>
            </p:txBody>
          </p:sp>
          <p:cxnSp>
            <p:nvCxnSpPr>
              <p:cNvPr id="8" name="Straight Connector 7"/>
              <p:cNvCxnSpPr/>
              <p:nvPr/>
            </p:nvCxnSpPr>
            <p:spPr bwMode="auto">
              <a:xfrm>
                <a:off x="1104900" y="2286000"/>
                <a:ext cx="1066800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" name="Straight Arrow Connector 10"/>
              <p:cNvCxnSpPr>
                <a:endCxn id="5" idx="0"/>
              </p:cNvCxnSpPr>
              <p:nvPr/>
            </p:nvCxnSpPr>
            <p:spPr bwMode="auto">
              <a:xfrm flipH="1">
                <a:off x="1638300" y="2285999"/>
                <a:ext cx="38100" cy="1519387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26" name="Group 25"/>
            <p:cNvGrpSpPr/>
            <p:nvPr/>
          </p:nvGrpSpPr>
          <p:grpSpPr>
            <a:xfrm>
              <a:off x="6858000" y="2285999"/>
              <a:ext cx="1295400" cy="2052787"/>
              <a:chOff x="6858000" y="2285999"/>
              <a:chExt cx="1295400" cy="2052787"/>
            </a:xfrm>
          </p:grpSpPr>
          <p:sp>
            <p:nvSpPr>
              <p:cNvPr id="6" name="Rounded Rectangle 5"/>
              <p:cNvSpPr/>
              <p:nvPr/>
            </p:nvSpPr>
            <p:spPr bwMode="auto">
              <a:xfrm>
                <a:off x="6858000" y="3805386"/>
                <a:ext cx="1295400" cy="533400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22" charset="0"/>
                  </a:rPr>
                  <a:t>Mary</a:t>
                </a:r>
              </a:p>
            </p:txBody>
          </p:sp>
          <p:cxnSp>
            <p:nvCxnSpPr>
              <p:cNvPr id="9" name="Straight Connector 8"/>
              <p:cNvCxnSpPr/>
              <p:nvPr/>
            </p:nvCxnSpPr>
            <p:spPr bwMode="auto">
              <a:xfrm>
                <a:off x="6934200" y="2286000"/>
                <a:ext cx="1066800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" name="Straight Arrow Connector 11"/>
              <p:cNvCxnSpPr/>
              <p:nvPr/>
            </p:nvCxnSpPr>
            <p:spPr bwMode="auto">
              <a:xfrm>
                <a:off x="7524750" y="2285999"/>
                <a:ext cx="0" cy="1519387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29" name="Group 28"/>
            <p:cNvGrpSpPr/>
            <p:nvPr/>
          </p:nvGrpSpPr>
          <p:grpSpPr>
            <a:xfrm>
              <a:off x="2743200" y="2285999"/>
              <a:ext cx="3276600" cy="2238259"/>
              <a:chOff x="2743200" y="2285999"/>
              <a:chExt cx="3276600" cy="2238259"/>
            </a:xfrm>
          </p:grpSpPr>
          <p:sp>
            <p:nvSpPr>
              <p:cNvPr id="14" name="Rounded Rectangle 13"/>
              <p:cNvSpPr/>
              <p:nvPr/>
            </p:nvSpPr>
            <p:spPr bwMode="auto">
              <a:xfrm>
                <a:off x="3771900" y="3605244"/>
                <a:ext cx="1752600" cy="919014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2100" b="0" dirty="0">
                    <a:solidFill>
                      <a:schemeClr val="tx1"/>
                    </a:solidFill>
                    <a:latin typeface="Times" pitchFamily="122" charset="0"/>
                  </a:rPr>
                  <a:t>J&amp;M’s</a:t>
                </a:r>
              </a:p>
              <a:p>
                <a:pPr eaLnBrk="0" hangingPunct="0"/>
                <a:r>
                  <a:rPr lang="en-US" sz="2100" b="0" dirty="0">
                    <a:solidFill>
                      <a:schemeClr val="tx1"/>
                    </a:solidFill>
                    <a:latin typeface="Times" pitchFamily="122" charset="0"/>
                  </a:rPr>
                  <a:t>friendship</a:t>
                </a:r>
              </a:p>
            </p:txBody>
          </p:sp>
          <p:cxnSp>
            <p:nvCxnSpPr>
              <p:cNvPr id="15" name="Straight Connector 14"/>
              <p:cNvCxnSpPr>
                <a:cxnSpLocks/>
              </p:cNvCxnSpPr>
              <p:nvPr/>
            </p:nvCxnSpPr>
            <p:spPr bwMode="auto">
              <a:xfrm>
                <a:off x="2743200" y="2285999"/>
                <a:ext cx="3276600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Arrow Connector 16"/>
              <p:cNvCxnSpPr>
                <a:endCxn id="14" idx="0"/>
              </p:cNvCxnSpPr>
              <p:nvPr/>
            </p:nvCxnSpPr>
            <p:spPr bwMode="auto">
              <a:xfrm>
                <a:off x="4648200" y="2285999"/>
                <a:ext cx="0" cy="131924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41" name="TextBox 40"/>
            <p:cNvSpPr txBox="1"/>
            <p:nvPr/>
          </p:nvSpPr>
          <p:spPr>
            <a:xfrm>
              <a:off x="5915718" y="2764716"/>
              <a:ext cx="14654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isAbout at 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937A43-7C1E-4631-8993-B1B7E52DDD23}"/>
              </a:ext>
            </a:extLst>
          </p:cNvPr>
          <p:cNvGrpSpPr/>
          <p:nvPr/>
        </p:nvGrpSpPr>
        <p:grpSpPr>
          <a:xfrm>
            <a:off x="1638300" y="4338786"/>
            <a:ext cx="6743700" cy="2138214"/>
            <a:chOff x="1638300" y="4338786"/>
            <a:chExt cx="6743700" cy="2138214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25BEE7A4-16AD-4899-9747-B1F2FAA2B75F}"/>
                </a:ext>
              </a:extLst>
            </p:cNvPr>
            <p:cNvSpPr/>
            <p:nvPr/>
          </p:nvSpPr>
          <p:spPr bwMode="auto">
            <a:xfrm>
              <a:off x="2028712" y="5943600"/>
              <a:ext cx="1781287" cy="533400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rPr>
                <a:t>BFO:Object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8B7E97C0-2F2B-49A3-B476-2FCB099C08AD}"/>
                </a:ext>
              </a:extLst>
            </p:cNvPr>
            <p:cNvSpPr/>
            <p:nvPr/>
          </p:nvSpPr>
          <p:spPr bwMode="auto">
            <a:xfrm>
              <a:off x="4543425" y="5943600"/>
              <a:ext cx="3228975" cy="533400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rPr>
                <a:t>BFO:Relational</a:t>
              </a:r>
              <a:r>
                <a:rPr kumimoji="0" lang="en-US" sz="24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rPr>
                <a:t> Quality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5FBF884-0B77-48B3-A626-4B67CB46CC9E}"/>
                </a:ext>
              </a:extLst>
            </p:cNvPr>
            <p:cNvCxnSpPr>
              <a:endCxn id="20" idx="0"/>
            </p:cNvCxnSpPr>
            <p:nvPr/>
          </p:nvCxnSpPr>
          <p:spPr bwMode="auto">
            <a:xfrm>
              <a:off x="1638300" y="4338786"/>
              <a:ext cx="1281056" cy="160481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3207A45-027D-400F-B13F-FFEEA13003D9}"/>
                </a:ext>
              </a:extLst>
            </p:cNvPr>
            <p:cNvCxnSpPr>
              <a:endCxn id="20" idx="0"/>
            </p:cNvCxnSpPr>
            <p:nvPr/>
          </p:nvCxnSpPr>
          <p:spPr bwMode="auto">
            <a:xfrm flipH="1">
              <a:off x="2919356" y="4338786"/>
              <a:ext cx="4586344" cy="160481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AB15035-4DC5-4D6C-A213-C8AEF3C470C2}"/>
                </a:ext>
              </a:extLst>
            </p:cNvPr>
            <p:cNvCxnSpPr>
              <a:endCxn id="21" idx="0"/>
            </p:cNvCxnSpPr>
            <p:nvPr/>
          </p:nvCxnSpPr>
          <p:spPr bwMode="auto">
            <a:xfrm>
              <a:off x="4648200" y="4524258"/>
              <a:ext cx="1509713" cy="141934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31CDDC8-3B90-4B32-9EF9-394774C5AA2A}"/>
                </a:ext>
              </a:extLst>
            </p:cNvPr>
            <p:cNvSpPr txBox="1"/>
            <p:nvPr/>
          </p:nvSpPr>
          <p:spPr>
            <a:xfrm>
              <a:off x="6591125" y="5391090"/>
              <a:ext cx="17908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</a:rPr>
                <a:t>instanceOf</a:t>
              </a:r>
              <a:r>
                <a:rPr lang="en-US" sz="2000" dirty="0">
                  <a:solidFill>
                    <a:srgbClr val="FFFF00"/>
                  </a:solidFill>
                </a:rPr>
                <a:t> at 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62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relation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4000" dirty="0"/>
              <a:t>‘</a:t>
            </a:r>
            <a:r>
              <a:rPr lang="en-US" sz="4000" i="1" dirty="0"/>
              <a:t>John    is friends with      Mary</a:t>
            </a:r>
            <a:r>
              <a:rPr lang="en-US" sz="4000" dirty="0"/>
              <a:t>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B73E99-6FB2-4411-B735-5A264A5FE6E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72</a:t>
            </a:fld>
            <a:endParaRPr lang="en-US" dirty="0"/>
          </a:p>
        </p:txBody>
      </p:sp>
      <p:grpSp>
        <p:nvGrpSpPr>
          <p:cNvPr id="58" name="Group 57"/>
          <p:cNvGrpSpPr/>
          <p:nvPr/>
        </p:nvGrpSpPr>
        <p:grpSpPr>
          <a:xfrm>
            <a:off x="990600" y="2285999"/>
            <a:ext cx="7162800" cy="2238259"/>
            <a:chOff x="990600" y="2285999"/>
            <a:chExt cx="7162800" cy="2238259"/>
          </a:xfrm>
        </p:grpSpPr>
        <p:grpSp>
          <p:nvGrpSpPr>
            <p:cNvPr id="24" name="Group 23"/>
            <p:cNvGrpSpPr/>
            <p:nvPr/>
          </p:nvGrpSpPr>
          <p:grpSpPr>
            <a:xfrm>
              <a:off x="990600" y="2285999"/>
              <a:ext cx="1295400" cy="2052787"/>
              <a:chOff x="990600" y="2285999"/>
              <a:chExt cx="1295400" cy="2052787"/>
            </a:xfrm>
          </p:grpSpPr>
          <p:sp>
            <p:nvSpPr>
              <p:cNvPr id="5" name="Rounded Rectangle 4"/>
              <p:cNvSpPr/>
              <p:nvPr/>
            </p:nvSpPr>
            <p:spPr bwMode="auto">
              <a:xfrm>
                <a:off x="990600" y="3805386"/>
                <a:ext cx="1295400" cy="533400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22" charset="0"/>
                  </a:rPr>
                  <a:t>John</a:t>
                </a:r>
              </a:p>
            </p:txBody>
          </p:sp>
          <p:cxnSp>
            <p:nvCxnSpPr>
              <p:cNvPr id="8" name="Straight Connector 7"/>
              <p:cNvCxnSpPr/>
              <p:nvPr/>
            </p:nvCxnSpPr>
            <p:spPr bwMode="auto">
              <a:xfrm>
                <a:off x="1104900" y="2286000"/>
                <a:ext cx="1066800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" name="Straight Arrow Connector 10"/>
              <p:cNvCxnSpPr>
                <a:endCxn id="5" idx="0"/>
              </p:cNvCxnSpPr>
              <p:nvPr/>
            </p:nvCxnSpPr>
            <p:spPr bwMode="auto">
              <a:xfrm flipH="1">
                <a:off x="1638300" y="2285999"/>
                <a:ext cx="38100" cy="1519387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26" name="Group 25"/>
            <p:cNvGrpSpPr/>
            <p:nvPr/>
          </p:nvGrpSpPr>
          <p:grpSpPr>
            <a:xfrm>
              <a:off x="6858000" y="2285999"/>
              <a:ext cx="1295400" cy="2052787"/>
              <a:chOff x="6858000" y="2285999"/>
              <a:chExt cx="1295400" cy="2052787"/>
            </a:xfrm>
          </p:grpSpPr>
          <p:sp>
            <p:nvSpPr>
              <p:cNvPr id="6" name="Rounded Rectangle 5"/>
              <p:cNvSpPr/>
              <p:nvPr/>
            </p:nvSpPr>
            <p:spPr bwMode="auto">
              <a:xfrm>
                <a:off x="6858000" y="3805386"/>
                <a:ext cx="1295400" cy="533400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22" charset="0"/>
                  </a:rPr>
                  <a:t>Mary</a:t>
                </a:r>
              </a:p>
            </p:txBody>
          </p:sp>
          <p:cxnSp>
            <p:nvCxnSpPr>
              <p:cNvPr id="9" name="Straight Connector 8"/>
              <p:cNvCxnSpPr/>
              <p:nvPr/>
            </p:nvCxnSpPr>
            <p:spPr bwMode="auto">
              <a:xfrm>
                <a:off x="6934200" y="2286000"/>
                <a:ext cx="1066800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" name="Straight Arrow Connector 11"/>
              <p:cNvCxnSpPr/>
              <p:nvPr/>
            </p:nvCxnSpPr>
            <p:spPr bwMode="auto">
              <a:xfrm>
                <a:off x="7524750" y="2285999"/>
                <a:ext cx="0" cy="1519387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29" name="Group 28"/>
            <p:cNvGrpSpPr/>
            <p:nvPr/>
          </p:nvGrpSpPr>
          <p:grpSpPr>
            <a:xfrm>
              <a:off x="2743200" y="2285999"/>
              <a:ext cx="3276600" cy="2238259"/>
              <a:chOff x="2743200" y="2285999"/>
              <a:chExt cx="3276600" cy="2238259"/>
            </a:xfrm>
          </p:grpSpPr>
          <p:sp>
            <p:nvSpPr>
              <p:cNvPr id="14" name="Rounded Rectangle 13"/>
              <p:cNvSpPr/>
              <p:nvPr/>
            </p:nvSpPr>
            <p:spPr bwMode="auto">
              <a:xfrm>
                <a:off x="3771900" y="3605244"/>
                <a:ext cx="1752600" cy="919014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2100" b="0" dirty="0">
                    <a:solidFill>
                      <a:schemeClr val="tx1"/>
                    </a:solidFill>
                    <a:latin typeface="Times" pitchFamily="122" charset="0"/>
                  </a:rPr>
                  <a:t>J&amp;M’s</a:t>
                </a:r>
              </a:p>
              <a:p>
                <a:pPr eaLnBrk="0" hangingPunct="0"/>
                <a:r>
                  <a:rPr lang="en-US" sz="2100" b="0" dirty="0">
                    <a:solidFill>
                      <a:schemeClr val="tx1"/>
                    </a:solidFill>
                    <a:latin typeface="Times" pitchFamily="122" charset="0"/>
                  </a:rPr>
                  <a:t>friendship</a:t>
                </a:r>
              </a:p>
            </p:txBody>
          </p:sp>
          <p:cxnSp>
            <p:nvCxnSpPr>
              <p:cNvPr id="15" name="Straight Connector 14"/>
              <p:cNvCxnSpPr>
                <a:cxnSpLocks/>
              </p:cNvCxnSpPr>
              <p:nvPr/>
            </p:nvCxnSpPr>
            <p:spPr bwMode="auto">
              <a:xfrm>
                <a:off x="2743200" y="2285999"/>
                <a:ext cx="3276600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Arrow Connector 16"/>
              <p:cNvCxnSpPr>
                <a:endCxn id="14" idx="0"/>
              </p:cNvCxnSpPr>
              <p:nvPr/>
            </p:nvCxnSpPr>
            <p:spPr bwMode="auto">
              <a:xfrm>
                <a:off x="4648200" y="2285999"/>
                <a:ext cx="0" cy="131924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41" name="TextBox 40"/>
            <p:cNvSpPr txBox="1"/>
            <p:nvPr/>
          </p:nvSpPr>
          <p:spPr>
            <a:xfrm>
              <a:off x="5915718" y="2764716"/>
              <a:ext cx="14654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isAbout at 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937A43-7C1E-4631-8993-B1B7E52DDD23}"/>
              </a:ext>
            </a:extLst>
          </p:cNvPr>
          <p:cNvGrpSpPr/>
          <p:nvPr/>
        </p:nvGrpSpPr>
        <p:grpSpPr>
          <a:xfrm>
            <a:off x="1638300" y="4338786"/>
            <a:ext cx="6743700" cy="2138214"/>
            <a:chOff x="1638300" y="4338786"/>
            <a:chExt cx="6743700" cy="2138214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25BEE7A4-16AD-4899-9747-B1F2FAA2B75F}"/>
                </a:ext>
              </a:extLst>
            </p:cNvPr>
            <p:cNvSpPr/>
            <p:nvPr/>
          </p:nvSpPr>
          <p:spPr bwMode="auto">
            <a:xfrm>
              <a:off x="2028712" y="5943600"/>
              <a:ext cx="1781287" cy="533400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rPr>
                <a:t>BFO:Object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8B7E97C0-2F2B-49A3-B476-2FCB099C08AD}"/>
                </a:ext>
              </a:extLst>
            </p:cNvPr>
            <p:cNvSpPr/>
            <p:nvPr/>
          </p:nvSpPr>
          <p:spPr bwMode="auto">
            <a:xfrm>
              <a:off x="4543425" y="5943600"/>
              <a:ext cx="3228975" cy="533400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rPr>
                <a:t>BFO:Relational</a:t>
              </a:r>
              <a:r>
                <a:rPr kumimoji="0" lang="en-US" sz="24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rPr>
                <a:t> Quality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5FBF884-0B77-48B3-A626-4B67CB46CC9E}"/>
                </a:ext>
              </a:extLst>
            </p:cNvPr>
            <p:cNvCxnSpPr>
              <a:endCxn id="20" idx="0"/>
            </p:cNvCxnSpPr>
            <p:nvPr/>
          </p:nvCxnSpPr>
          <p:spPr bwMode="auto">
            <a:xfrm>
              <a:off x="1638300" y="4338786"/>
              <a:ext cx="1281056" cy="160481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3207A45-027D-400F-B13F-FFEEA13003D9}"/>
                </a:ext>
              </a:extLst>
            </p:cNvPr>
            <p:cNvCxnSpPr>
              <a:endCxn id="20" idx="0"/>
            </p:cNvCxnSpPr>
            <p:nvPr/>
          </p:nvCxnSpPr>
          <p:spPr bwMode="auto">
            <a:xfrm flipH="1">
              <a:off x="2919356" y="4338786"/>
              <a:ext cx="4586344" cy="160481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AB15035-4DC5-4D6C-A213-C8AEF3C470C2}"/>
                </a:ext>
              </a:extLst>
            </p:cNvPr>
            <p:cNvCxnSpPr>
              <a:endCxn id="21" idx="0"/>
            </p:cNvCxnSpPr>
            <p:nvPr/>
          </p:nvCxnSpPr>
          <p:spPr bwMode="auto">
            <a:xfrm>
              <a:off x="4648200" y="4524258"/>
              <a:ext cx="1509713" cy="141934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31CDDC8-3B90-4B32-9EF9-394774C5AA2A}"/>
                </a:ext>
              </a:extLst>
            </p:cNvPr>
            <p:cNvSpPr txBox="1"/>
            <p:nvPr/>
          </p:nvSpPr>
          <p:spPr>
            <a:xfrm>
              <a:off x="6591125" y="5391090"/>
              <a:ext cx="17908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</a:rPr>
                <a:t>instanceOf</a:t>
              </a:r>
              <a:r>
                <a:rPr lang="en-US" sz="2000" dirty="0">
                  <a:solidFill>
                    <a:srgbClr val="FFFF00"/>
                  </a:solidFill>
                </a:rPr>
                <a:t> at 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1A52D8E-F75E-4A70-BE1A-6CFA020A8416}"/>
              </a:ext>
            </a:extLst>
          </p:cNvPr>
          <p:cNvGrpSpPr/>
          <p:nvPr/>
        </p:nvGrpSpPr>
        <p:grpSpPr>
          <a:xfrm>
            <a:off x="2286000" y="3657600"/>
            <a:ext cx="4572000" cy="414486"/>
            <a:chOff x="2286000" y="3657600"/>
            <a:chExt cx="4572000" cy="414486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AF39B04-3B2D-410C-BFB2-133BC19FD908}"/>
                </a:ext>
              </a:extLst>
            </p:cNvPr>
            <p:cNvCxnSpPr/>
            <p:nvPr/>
          </p:nvCxnSpPr>
          <p:spPr bwMode="auto">
            <a:xfrm flipH="1">
              <a:off x="2286000" y="4064751"/>
              <a:ext cx="1485900" cy="733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23A661E-DF89-4B90-99FE-6A5A9E8A8F38}"/>
                </a:ext>
              </a:extLst>
            </p:cNvPr>
            <p:cNvCxnSpPr/>
            <p:nvPr/>
          </p:nvCxnSpPr>
          <p:spPr bwMode="auto">
            <a:xfrm>
              <a:off x="5524500" y="4064751"/>
              <a:ext cx="1333500" cy="733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F98FAD1-2D56-4693-BCE6-09ABE5421040}"/>
                </a:ext>
              </a:extLst>
            </p:cNvPr>
            <p:cNvSpPr txBox="1"/>
            <p:nvPr/>
          </p:nvSpPr>
          <p:spPr>
            <a:xfrm>
              <a:off x="2465056" y="3668707"/>
              <a:ext cx="1167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6600"/>
                  </a:solidFill>
                </a:rPr>
                <a:t>inheres-in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5FBF069-42A3-4986-9C53-932FAA4E3A2C}"/>
                </a:ext>
              </a:extLst>
            </p:cNvPr>
            <p:cNvSpPr txBox="1"/>
            <p:nvPr/>
          </p:nvSpPr>
          <p:spPr>
            <a:xfrm>
              <a:off x="5625343" y="3657600"/>
              <a:ext cx="1167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6600"/>
                  </a:solidFill>
                </a:rPr>
                <a:t>inheres-in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733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relation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4000" dirty="0"/>
              <a:t>‘</a:t>
            </a:r>
            <a:r>
              <a:rPr lang="en-US" sz="4000" i="1" dirty="0"/>
              <a:t>John    is friends with      Mary</a:t>
            </a:r>
            <a:r>
              <a:rPr lang="en-US" sz="4000" dirty="0"/>
              <a:t>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B73E99-6FB2-4411-B735-5A264A5FE6E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73</a:t>
            </a:fld>
            <a:endParaRPr lang="en-US" dirty="0"/>
          </a:p>
        </p:txBody>
      </p:sp>
      <p:grpSp>
        <p:nvGrpSpPr>
          <p:cNvPr id="58" name="Group 57"/>
          <p:cNvGrpSpPr/>
          <p:nvPr/>
        </p:nvGrpSpPr>
        <p:grpSpPr>
          <a:xfrm>
            <a:off x="990600" y="2285999"/>
            <a:ext cx="7162800" cy="2238259"/>
            <a:chOff x="990600" y="2285999"/>
            <a:chExt cx="7162800" cy="2238259"/>
          </a:xfrm>
        </p:grpSpPr>
        <p:grpSp>
          <p:nvGrpSpPr>
            <p:cNvPr id="24" name="Group 23"/>
            <p:cNvGrpSpPr/>
            <p:nvPr/>
          </p:nvGrpSpPr>
          <p:grpSpPr>
            <a:xfrm>
              <a:off x="990600" y="2285999"/>
              <a:ext cx="1295400" cy="2052787"/>
              <a:chOff x="990600" y="2285999"/>
              <a:chExt cx="1295400" cy="2052787"/>
            </a:xfrm>
          </p:grpSpPr>
          <p:sp>
            <p:nvSpPr>
              <p:cNvPr id="5" name="Rounded Rectangle 4"/>
              <p:cNvSpPr/>
              <p:nvPr/>
            </p:nvSpPr>
            <p:spPr bwMode="auto">
              <a:xfrm>
                <a:off x="990600" y="3805386"/>
                <a:ext cx="1295400" cy="533400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22" charset="0"/>
                  </a:rPr>
                  <a:t>John</a:t>
                </a:r>
              </a:p>
            </p:txBody>
          </p:sp>
          <p:cxnSp>
            <p:nvCxnSpPr>
              <p:cNvPr id="8" name="Straight Connector 7"/>
              <p:cNvCxnSpPr/>
              <p:nvPr/>
            </p:nvCxnSpPr>
            <p:spPr bwMode="auto">
              <a:xfrm>
                <a:off x="1104900" y="2286000"/>
                <a:ext cx="1066800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" name="Straight Arrow Connector 10"/>
              <p:cNvCxnSpPr>
                <a:endCxn id="5" idx="0"/>
              </p:cNvCxnSpPr>
              <p:nvPr/>
            </p:nvCxnSpPr>
            <p:spPr bwMode="auto">
              <a:xfrm flipH="1">
                <a:off x="1638300" y="2285999"/>
                <a:ext cx="38100" cy="1519387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26" name="Group 25"/>
            <p:cNvGrpSpPr/>
            <p:nvPr/>
          </p:nvGrpSpPr>
          <p:grpSpPr>
            <a:xfrm>
              <a:off x="6858000" y="2285999"/>
              <a:ext cx="1295400" cy="2052787"/>
              <a:chOff x="6858000" y="2285999"/>
              <a:chExt cx="1295400" cy="2052787"/>
            </a:xfrm>
          </p:grpSpPr>
          <p:sp>
            <p:nvSpPr>
              <p:cNvPr id="6" name="Rounded Rectangle 5"/>
              <p:cNvSpPr/>
              <p:nvPr/>
            </p:nvSpPr>
            <p:spPr bwMode="auto">
              <a:xfrm>
                <a:off x="6858000" y="3805386"/>
                <a:ext cx="1295400" cy="533400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22" charset="0"/>
                  </a:rPr>
                  <a:t>Mary</a:t>
                </a:r>
              </a:p>
            </p:txBody>
          </p:sp>
          <p:cxnSp>
            <p:nvCxnSpPr>
              <p:cNvPr id="9" name="Straight Connector 8"/>
              <p:cNvCxnSpPr/>
              <p:nvPr/>
            </p:nvCxnSpPr>
            <p:spPr bwMode="auto">
              <a:xfrm>
                <a:off x="6934200" y="2286000"/>
                <a:ext cx="1066800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" name="Straight Arrow Connector 11"/>
              <p:cNvCxnSpPr/>
              <p:nvPr/>
            </p:nvCxnSpPr>
            <p:spPr bwMode="auto">
              <a:xfrm>
                <a:off x="7524750" y="2285999"/>
                <a:ext cx="0" cy="1519387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29" name="Group 28"/>
            <p:cNvGrpSpPr/>
            <p:nvPr/>
          </p:nvGrpSpPr>
          <p:grpSpPr>
            <a:xfrm>
              <a:off x="2743200" y="2285999"/>
              <a:ext cx="3276600" cy="2238259"/>
              <a:chOff x="2743200" y="2285999"/>
              <a:chExt cx="3276600" cy="2238259"/>
            </a:xfrm>
          </p:grpSpPr>
          <p:sp>
            <p:nvSpPr>
              <p:cNvPr id="14" name="Rounded Rectangle 13"/>
              <p:cNvSpPr/>
              <p:nvPr/>
            </p:nvSpPr>
            <p:spPr bwMode="auto">
              <a:xfrm>
                <a:off x="3771900" y="3605244"/>
                <a:ext cx="1752600" cy="919014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2100" b="0" dirty="0">
                    <a:solidFill>
                      <a:schemeClr val="tx1"/>
                    </a:solidFill>
                    <a:latin typeface="Times" pitchFamily="122" charset="0"/>
                  </a:rPr>
                  <a:t>J&amp;M’s</a:t>
                </a:r>
              </a:p>
              <a:p>
                <a:pPr eaLnBrk="0" hangingPunct="0"/>
                <a:r>
                  <a:rPr lang="en-US" sz="2100" b="0" dirty="0">
                    <a:solidFill>
                      <a:schemeClr val="tx1"/>
                    </a:solidFill>
                    <a:latin typeface="Times" pitchFamily="122" charset="0"/>
                  </a:rPr>
                  <a:t>friendship</a:t>
                </a:r>
              </a:p>
            </p:txBody>
          </p:sp>
          <p:cxnSp>
            <p:nvCxnSpPr>
              <p:cNvPr id="15" name="Straight Connector 14"/>
              <p:cNvCxnSpPr>
                <a:cxnSpLocks/>
              </p:cNvCxnSpPr>
              <p:nvPr/>
            </p:nvCxnSpPr>
            <p:spPr bwMode="auto">
              <a:xfrm>
                <a:off x="2743200" y="2285999"/>
                <a:ext cx="3276600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Arrow Connector 16"/>
              <p:cNvCxnSpPr>
                <a:endCxn id="14" idx="0"/>
              </p:cNvCxnSpPr>
              <p:nvPr/>
            </p:nvCxnSpPr>
            <p:spPr bwMode="auto">
              <a:xfrm>
                <a:off x="4648200" y="2285999"/>
                <a:ext cx="0" cy="131924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41" name="TextBox 40"/>
            <p:cNvSpPr txBox="1"/>
            <p:nvPr/>
          </p:nvSpPr>
          <p:spPr>
            <a:xfrm>
              <a:off x="5915718" y="2764716"/>
              <a:ext cx="14654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isAbout at 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937A43-7C1E-4631-8993-B1B7E52DDD23}"/>
              </a:ext>
            </a:extLst>
          </p:cNvPr>
          <p:cNvGrpSpPr/>
          <p:nvPr/>
        </p:nvGrpSpPr>
        <p:grpSpPr>
          <a:xfrm>
            <a:off x="1638300" y="4338786"/>
            <a:ext cx="6743700" cy="2138214"/>
            <a:chOff x="1638300" y="4338786"/>
            <a:chExt cx="6743700" cy="2138214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25BEE7A4-16AD-4899-9747-B1F2FAA2B75F}"/>
                </a:ext>
              </a:extLst>
            </p:cNvPr>
            <p:cNvSpPr/>
            <p:nvPr/>
          </p:nvSpPr>
          <p:spPr bwMode="auto">
            <a:xfrm>
              <a:off x="2028712" y="5943600"/>
              <a:ext cx="1781287" cy="533400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rPr>
                <a:t>BFO:Object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8B7E97C0-2F2B-49A3-B476-2FCB099C08AD}"/>
                </a:ext>
              </a:extLst>
            </p:cNvPr>
            <p:cNvSpPr/>
            <p:nvPr/>
          </p:nvSpPr>
          <p:spPr bwMode="auto">
            <a:xfrm>
              <a:off x="4543425" y="5943600"/>
              <a:ext cx="3228975" cy="533400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rPr>
                <a:t>BFO:Relational</a:t>
              </a:r>
              <a:r>
                <a:rPr kumimoji="0" lang="en-US" sz="24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rPr>
                <a:t> Quality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5FBF884-0B77-48B3-A626-4B67CB46CC9E}"/>
                </a:ext>
              </a:extLst>
            </p:cNvPr>
            <p:cNvCxnSpPr>
              <a:endCxn id="20" idx="0"/>
            </p:cNvCxnSpPr>
            <p:nvPr/>
          </p:nvCxnSpPr>
          <p:spPr bwMode="auto">
            <a:xfrm>
              <a:off x="1638300" y="4338786"/>
              <a:ext cx="1281056" cy="160481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3207A45-027D-400F-B13F-FFEEA13003D9}"/>
                </a:ext>
              </a:extLst>
            </p:cNvPr>
            <p:cNvCxnSpPr>
              <a:endCxn id="20" idx="0"/>
            </p:cNvCxnSpPr>
            <p:nvPr/>
          </p:nvCxnSpPr>
          <p:spPr bwMode="auto">
            <a:xfrm flipH="1">
              <a:off x="2919356" y="4338786"/>
              <a:ext cx="4586344" cy="160481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AB15035-4DC5-4D6C-A213-C8AEF3C470C2}"/>
                </a:ext>
              </a:extLst>
            </p:cNvPr>
            <p:cNvCxnSpPr>
              <a:endCxn id="21" idx="0"/>
            </p:cNvCxnSpPr>
            <p:nvPr/>
          </p:nvCxnSpPr>
          <p:spPr bwMode="auto">
            <a:xfrm>
              <a:off x="4648200" y="4524258"/>
              <a:ext cx="1509713" cy="141934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31CDDC8-3B90-4B32-9EF9-394774C5AA2A}"/>
                </a:ext>
              </a:extLst>
            </p:cNvPr>
            <p:cNvSpPr txBox="1"/>
            <p:nvPr/>
          </p:nvSpPr>
          <p:spPr>
            <a:xfrm>
              <a:off x="6591125" y="5391090"/>
              <a:ext cx="17908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</a:rPr>
                <a:t>instanceOf</a:t>
              </a:r>
              <a:r>
                <a:rPr lang="en-US" sz="2000" dirty="0">
                  <a:solidFill>
                    <a:srgbClr val="FFFF00"/>
                  </a:solidFill>
                </a:rPr>
                <a:t> at 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1A52D8E-F75E-4A70-BE1A-6CFA020A8416}"/>
              </a:ext>
            </a:extLst>
          </p:cNvPr>
          <p:cNvGrpSpPr/>
          <p:nvPr/>
        </p:nvGrpSpPr>
        <p:grpSpPr>
          <a:xfrm>
            <a:off x="2286000" y="3657600"/>
            <a:ext cx="4572000" cy="414486"/>
            <a:chOff x="2286000" y="3657600"/>
            <a:chExt cx="4572000" cy="414486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AF39B04-3B2D-410C-BFB2-133BC19FD908}"/>
                </a:ext>
              </a:extLst>
            </p:cNvPr>
            <p:cNvCxnSpPr/>
            <p:nvPr/>
          </p:nvCxnSpPr>
          <p:spPr bwMode="auto">
            <a:xfrm flipH="1">
              <a:off x="2286000" y="4064751"/>
              <a:ext cx="1485900" cy="733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23A661E-DF89-4B90-99FE-6A5A9E8A8F38}"/>
                </a:ext>
              </a:extLst>
            </p:cNvPr>
            <p:cNvCxnSpPr/>
            <p:nvPr/>
          </p:nvCxnSpPr>
          <p:spPr bwMode="auto">
            <a:xfrm>
              <a:off x="5524500" y="4064751"/>
              <a:ext cx="1333500" cy="733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F98FAD1-2D56-4693-BCE6-09ABE5421040}"/>
                </a:ext>
              </a:extLst>
            </p:cNvPr>
            <p:cNvSpPr txBox="1"/>
            <p:nvPr/>
          </p:nvSpPr>
          <p:spPr>
            <a:xfrm>
              <a:off x="2465055" y="3668707"/>
              <a:ext cx="1167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6600"/>
                  </a:solidFill>
                </a:rPr>
                <a:t>inheres-in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5FBF069-42A3-4986-9C53-932FAA4E3A2C}"/>
                </a:ext>
              </a:extLst>
            </p:cNvPr>
            <p:cNvSpPr txBox="1"/>
            <p:nvPr/>
          </p:nvSpPr>
          <p:spPr>
            <a:xfrm>
              <a:off x="5625343" y="3657600"/>
              <a:ext cx="1167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6600"/>
                  </a:solidFill>
                </a:rPr>
                <a:t>inheres-in</a:t>
              </a: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0049747C-40EE-4821-B62D-0482F7FF2E6D}"/>
              </a:ext>
            </a:extLst>
          </p:cNvPr>
          <p:cNvSpPr/>
          <p:nvPr/>
        </p:nvSpPr>
        <p:spPr bwMode="auto">
          <a:xfrm>
            <a:off x="2438400" y="685800"/>
            <a:ext cx="4419600" cy="838200"/>
          </a:xfrm>
          <a:prstGeom prst="ellipse">
            <a:avLst/>
          </a:prstGeom>
          <a:noFill/>
          <a:ln w="28575" cap="flat" cmpd="sng" algn="ctr">
            <a:solidFill>
              <a:srgbClr val="AAE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907CA05-B098-4F1B-8509-A3DA2EB9C4F2}"/>
              </a:ext>
            </a:extLst>
          </p:cNvPr>
          <p:cNvSpPr/>
          <p:nvPr/>
        </p:nvSpPr>
        <p:spPr bwMode="auto">
          <a:xfrm>
            <a:off x="3565432" y="3405693"/>
            <a:ext cx="2190750" cy="1347756"/>
          </a:xfrm>
          <a:prstGeom prst="ellipse">
            <a:avLst/>
          </a:prstGeom>
          <a:noFill/>
          <a:ln w="28575" cap="flat" cmpd="sng" algn="ctr">
            <a:solidFill>
              <a:srgbClr val="AAE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FDCA36E-241D-486D-9550-BCF14207BFA7}"/>
              </a:ext>
            </a:extLst>
          </p:cNvPr>
          <p:cNvSpPr/>
          <p:nvPr/>
        </p:nvSpPr>
        <p:spPr bwMode="auto">
          <a:xfrm>
            <a:off x="4083696" y="5791200"/>
            <a:ext cx="4298303" cy="947930"/>
          </a:xfrm>
          <a:prstGeom prst="ellipse">
            <a:avLst/>
          </a:prstGeom>
          <a:noFill/>
          <a:ln w="28575" cap="flat" cmpd="sng" algn="ctr">
            <a:solidFill>
              <a:srgbClr val="AAE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6343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relations</a:t>
            </a:r>
            <a:br>
              <a:rPr lang="en-US" dirty="0"/>
            </a:br>
            <a:r>
              <a:rPr lang="en-US" sz="2400" dirty="0"/>
              <a:t>‘</a:t>
            </a:r>
            <a:r>
              <a:rPr lang="en-US" sz="2400" i="1" dirty="0"/>
              <a:t>have material structure on their own</a:t>
            </a:r>
            <a:r>
              <a:rPr lang="en-US" sz="2400" dirty="0"/>
              <a:t>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Are entities in their own right.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Relate other entities to each other by means of formal relations.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Examples: what might by some be denoted by: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‘</a:t>
            </a:r>
            <a:r>
              <a:rPr lang="en-US" i="1" dirty="0"/>
              <a:t>patient</a:t>
            </a:r>
            <a:r>
              <a:rPr lang="en-US" dirty="0"/>
              <a:t>’,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‘</a:t>
            </a:r>
            <a:r>
              <a:rPr lang="en-US" i="1" dirty="0"/>
              <a:t>treatment</a:t>
            </a:r>
            <a:r>
              <a:rPr lang="en-US" dirty="0"/>
              <a:t>’,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‘</a:t>
            </a:r>
            <a:r>
              <a:rPr lang="en-US" i="1" dirty="0"/>
              <a:t>driver</a:t>
            </a:r>
            <a:r>
              <a:rPr lang="en-US" dirty="0"/>
              <a:t>’.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Examples in BFO: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i="1" dirty="0"/>
              <a:t>relational qualities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/>
              <a:t>Have </a:t>
            </a:r>
            <a:r>
              <a:rPr lang="en-US" i="1" u="sng" dirty="0"/>
              <a:t>independent continuants</a:t>
            </a:r>
            <a:r>
              <a:rPr lang="en-US" i="1" dirty="0"/>
              <a:t> </a:t>
            </a:r>
            <a:r>
              <a:rPr lang="en-US" dirty="0"/>
              <a:t>as their bearers.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i="1" dirty="0"/>
              <a:t>relational processes</a:t>
            </a:r>
            <a:r>
              <a:rPr lang="en-US" dirty="0"/>
              <a:t>: kissing, buying,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2F23BF-DA58-4064-A9B0-5B74D850B92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123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relations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4000" dirty="0"/>
              <a:t>‘</a:t>
            </a:r>
            <a:r>
              <a:rPr lang="en-US" sz="4000" i="1" dirty="0"/>
              <a:t>John    is friends with      Mary</a:t>
            </a:r>
            <a:r>
              <a:rPr lang="en-US" sz="4000" dirty="0"/>
              <a:t>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B73E99-6FB2-4411-B735-5A264A5FE6E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75</a:t>
            </a:fld>
            <a:endParaRPr lang="en-US" dirty="0"/>
          </a:p>
        </p:txBody>
      </p:sp>
      <p:grpSp>
        <p:nvGrpSpPr>
          <p:cNvPr id="58" name="Group 57"/>
          <p:cNvGrpSpPr/>
          <p:nvPr/>
        </p:nvGrpSpPr>
        <p:grpSpPr>
          <a:xfrm>
            <a:off x="990600" y="2285999"/>
            <a:ext cx="7162800" cy="2238259"/>
            <a:chOff x="990600" y="2285999"/>
            <a:chExt cx="7162800" cy="2238259"/>
          </a:xfrm>
        </p:grpSpPr>
        <p:grpSp>
          <p:nvGrpSpPr>
            <p:cNvPr id="24" name="Group 23"/>
            <p:cNvGrpSpPr/>
            <p:nvPr/>
          </p:nvGrpSpPr>
          <p:grpSpPr>
            <a:xfrm>
              <a:off x="990600" y="2285999"/>
              <a:ext cx="1295400" cy="2052787"/>
              <a:chOff x="990600" y="2285999"/>
              <a:chExt cx="1295400" cy="2052787"/>
            </a:xfrm>
          </p:grpSpPr>
          <p:sp>
            <p:nvSpPr>
              <p:cNvPr id="5" name="Rounded Rectangle 4"/>
              <p:cNvSpPr/>
              <p:nvPr/>
            </p:nvSpPr>
            <p:spPr bwMode="auto">
              <a:xfrm>
                <a:off x="990600" y="3805386"/>
                <a:ext cx="1295400" cy="533400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22" charset="0"/>
                  </a:rPr>
                  <a:t>John</a:t>
                </a:r>
              </a:p>
            </p:txBody>
          </p:sp>
          <p:cxnSp>
            <p:nvCxnSpPr>
              <p:cNvPr id="8" name="Straight Connector 7"/>
              <p:cNvCxnSpPr/>
              <p:nvPr/>
            </p:nvCxnSpPr>
            <p:spPr bwMode="auto">
              <a:xfrm>
                <a:off x="1104900" y="2286000"/>
                <a:ext cx="1066800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" name="Straight Arrow Connector 10"/>
              <p:cNvCxnSpPr>
                <a:endCxn id="5" idx="0"/>
              </p:cNvCxnSpPr>
              <p:nvPr/>
            </p:nvCxnSpPr>
            <p:spPr bwMode="auto">
              <a:xfrm flipH="1">
                <a:off x="1638300" y="2285999"/>
                <a:ext cx="38100" cy="1519387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26" name="Group 25"/>
            <p:cNvGrpSpPr/>
            <p:nvPr/>
          </p:nvGrpSpPr>
          <p:grpSpPr>
            <a:xfrm>
              <a:off x="6858000" y="2285999"/>
              <a:ext cx="1295400" cy="2052787"/>
              <a:chOff x="6858000" y="2285999"/>
              <a:chExt cx="1295400" cy="2052787"/>
            </a:xfrm>
          </p:grpSpPr>
          <p:sp>
            <p:nvSpPr>
              <p:cNvPr id="6" name="Rounded Rectangle 5"/>
              <p:cNvSpPr/>
              <p:nvPr/>
            </p:nvSpPr>
            <p:spPr bwMode="auto">
              <a:xfrm>
                <a:off x="6858000" y="3805386"/>
                <a:ext cx="1295400" cy="533400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22" charset="0"/>
                  </a:rPr>
                  <a:t>Mary</a:t>
                </a:r>
              </a:p>
            </p:txBody>
          </p:sp>
          <p:cxnSp>
            <p:nvCxnSpPr>
              <p:cNvPr id="9" name="Straight Connector 8"/>
              <p:cNvCxnSpPr/>
              <p:nvPr/>
            </p:nvCxnSpPr>
            <p:spPr bwMode="auto">
              <a:xfrm>
                <a:off x="6934200" y="2286000"/>
                <a:ext cx="1066800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" name="Straight Arrow Connector 11"/>
              <p:cNvCxnSpPr/>
              <p:nvPr/>
            </p:nvCxnSpPr>
            <p:spPr bwMode="auto">
              <a:xfrm>
                <a:off x="7524750" y="2285999"/>
                <a:ext cx="0" cy="1519387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29" name="Group 28"/>
            <p:cNvGrpSpPr/>
            <p:nvPr/>
          </p:nvGrpSpPr>
          <p:grpSpPr>
            <a:xfrm>
              <a:off x="2743200" y="2285999"/>
              <a:ext cx="3276600" cy="2238259"/>
              <a:chOff x="2743200" y="2285999"/>
              <a:chExt cx="3276600" cy="2238259"/>
            </a:xfrm>
          </p:grpSpPr>
          <p:sp>
            <p:nvSpPr>
              <p:cNvPr id="14" name="Rounded Rectangle 13"/>
              <p:cNvSpPr/>
              <p:nvPr/>
            </p:nvSpPr>
            <p:spPr bwMode="auto">
              <a:xfrm>
                <a:off x="3771900" y="3605244"/>
                <a:ext cx="1752600" cy="919014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2100" b="0" dirty="0">
                    <a:solidFill>
                      <a:schemeClr val="tx1"/>
                    </a:solidFill>
                    <a:latin typeface="Times" pitchFamily="122" charset="0"/>
                  </a:rPr>
                  <a:t>J&amp;M’s</a:t>
                </a:r>
              </a:p>
              <a:p>
                <a:pPr eaLnBrk="0" hangingPunct="0"/>
                <a:r>
                  <a:rPr lang="en-US" sz="2100" b="0" dirty="0">
                    <a:solidFill>
                      <a:schemeClr val="tx1"/>
                    </a:solidFill>
                    <a:latin typeface="Times" pitchFamily="122" charset="0"/>
                  </a:rPr>
                  <a:t>friendship</a:t>
                </a:r>
              </a:p>
            </p:txBody>
          </p:sp>
          <p:cxnSp>
            <p:nvCxnSpPr>
              <p:cNvPr id="15" name="Straight Connector 14"/>
              <p:cNvCxnSpPr>
                <a:cxnSpLocks/>
              </p:cNvCxnSpPr>
              <p:nvPr/>
            </p:nvCxnSpPr>
            <p:spPr bwMode="auto">
              <a:xfrm>
                <a:off x="2743200" y="2285999"/>
                <a:ext cx="3276600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Arrow Connector 16"/>
              <p:cNvCxnSpPr>
                <a:endCxn id="14" idx="0"/>
              </p:cNvCxnSpPr>
              <p:nvPr/>
            </p:nvCxnSpPr>
            <p:spPr bwMode="auto">
              <a:xfrm>
                <a:off x="4648200" y="2285999"/>
                <a:ext cx="0" cy="131924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41" name="TextBox 40"/>
            <p:cNvSpPr txBox="1"/>
            <p:nvPr/>
          </p:nvSpPr>
          <p:spPr>
            <a:xfrm>
              <a:off x="5915718" y="2764716"/>
              <a:ext cx="14654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isAbout at 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937A43-7C1E-4631-8993-B1B7E52DDD23}"/>
              </a:ext>
            </a:extLst>
          </p:cNvPr>
          <p:cNvGrpSpPr/>
          <p:nvPr/>
        </p:nvGrpSpPr>
        <p:grpSpPr>
          <a:xfrm>
            <a:off x="1638300" y="4338786"/>
            <a:ext cx="6743700" cy="2138214"/>
            <a:chOff x="1638300" y="4338786"/>
            <a:chExt cx="6743700" cy="2138214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25BEE7A4-16AD-4899-9747-B1F2FAA2B75F}"/>
                </a:ext>
              </a:extLst>
            </p:cNvPr>
            <p:cNvSpPr/>
            <p:nvPr/>
          </p:nvSpPr>
          <p:spPr bwMode="auto">
            <a:xfrm>
              <a:off x="2028712" y="5943600"/>
              <a:ext cx="1781287" cy="533400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rPr>
                <a:t>BFO:Object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8B7E97C0-2F2B-49A3-B476-2FCB099C08AD}"/>
                </a:ext>
              </a:extLst>
            </p:cNvPr>
            <p:cNvSpPr/>
            <p:nvPr/>
          </p:nvSpPr>
          <p:spPr bwMode="auto">
            <a:xfrm>
              <a:off x="4543425" y="5943600"/>
              <a:ext cx="3228975" cy="533400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rPr>
                <a:t>BFO:Relational</a:t>
              </a:r>
              <a:r>
                <a:rPr kumimoji="0" lang="en-US" sz="24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rPr>
                <a:t> Quality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5FBF884-0B77-48B3-A626-4B67CB46CC9E}"/>
                </a:ext>
              </a:extLst>
            </p:cNvPr>
            <p:cNvCxnSpPr>
              <a:endCxn id="20" idx="0"/>
            </p:cNvCxnSpPr>
            <p:nvPr/>
          </p:nvCxnSpPr>
          <p:spPr bwMode="auto">
            <a:xfrm>
              <a:off x="1638300" y="4338786"/>
              <a:ext cx="1281056" cy="160481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3207A45-027D-400F-B13F-FFEEA13003D9}"/>
                </a:ext>
              </a:extLst>
            </p:cNvPr>
            <p:cNvCxnSpPr>
              <a:endCxn id="20" idx="0"/>
            </p:cNvCxnSpPr>
            <p:nvPr/>
          </p:nvCxnSpPr>
          <p:spPr bwMode="auto">
            <a:xfrm flipH="1">
              <a:off x="2919356" y="4338786"/>
              <a:ext cx="4586344" cy="160481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AB15035-4DC5-4D6C-A213-C8AEF3C470C2}"/>
                </a:ext>
              </a:extLst>
            </p:cNvPr>
            <p:cNvCxnSpPr>
              <a:endCxn id="21" idx="0"/>
            </p:cNvCxnSpPr>
            <p:nvPr/>
          </p:nvCxnSpPr>
          <p:spPr bwMode="auto">
            <a:xfrm>
              <a:off x="4648200" y="4524258"/>
              <a:ext cx="1509713" cy="141934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31CDDC8-3B90-4B32-9EF9-394774C5AA2A}"/>
                </a:ext>
              </a:extLst>
            </p:cNvPr>
            <p:cNvSpPr txBox="1"/>
            <p:nvPr/>
          </p:nvSpPr>
          <p:spPr>
            <a:xfrm>
              <a:off x="6591125" y="5391090"/>
              <a:ext cx="17908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</a:rPr>
                <a:t>instanceOf</a:t>
              </a:r>
              <a:r>
                <a:rPr lang="en-US" sz="2000" dirty="0">
                  <a:solidFill>
                    <a:srgbClr val="FFFF00"/>
                  </a:solidFill>
                </a:rPr>
                <a:t> at 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1A52D8E-F75E-4A70-BE1A-6CFA020A8416}"/>
              </a:ext>
            </a:extLst>
          </p:cNvPr>
          <p:cNvGrpSpPr/>
          <p:nvPr/>
        </p:nvGrpSpPr>
        <p:grpSpPr>
          <a:xfrm>
            <a:off x="2286000" y="4064751"/>
            <a:ext cx="4572000" cy="7335"/>
            <a:chOff x="2286000" y="4064751"/>
            <a:chExt cx="4572000" cy="7335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AF39B04-3B2D-410C-BFB2-133BC19FD908}"/>
                </a:ext>
              </a:extLst>
            </p:cNvPr>
            <p:cNvCxnSpPr/>
            <p:nvPr/>
          </p:nvCxnSpPr>
          <p:spPr bwMode="auto">
            <a:xfrm flipH="1">
              <a:off x="2286000" y="4064751"/>
              <a:ext cx="1485900" cy="733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23A661E-DF89-4B90-99FE-6A5A9E8A8F38}"/>
                </a:ext>
              </a:extLst>
            </p:cNvPr>
            <p:cNvCxnSpPr/>
            <p:nvPr/>
          </p:nvCxnSpPr>
          <p:spPr bwMode="auto">
            <a:xfrm>
              <a:off x="5524500" y="4064751"/>
              <a:ext cx="1333500" cy="733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704D2722-9452-4F9F-977E-7C668C3565DC}"/>
              </a:ext>
            </a:extLst>
          </p:cNvPr>
          <p:cNvSpPr/>
          <p:nvPr/>
        </p:nvSpPr>
        <p:spPr bwMode="auto">
          <a:xfrm>
            <a:off x="2438400" y="685800"/>
            <a:ext cx="4419600" cy="838200"/>
          </a:xfrm>
          <a:prstGeom prst="ellipse">
            <a:avLst/>
          </a:prstGeom>
          <a:noFill/>
          <a:ln w="28575" cap="flat" cmpd="sng" algn="ctr">
            <a:solidFill>
              <a:srgbClr val="AAE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D139DD0-49E4-417D-A554-93498AB2BFFF}"/>
              </a:ext>
            </a:extLst>
          </p:cNvPr>
          <p:cNvSpPr/>
          <p:nvPr/>
        </p:nvSpPr>
        <p:spPr bwMode="auto">
          <a:xfrm>
            <a:off x="2171700" y="3562203"/>
            <a:ext cx="1623956" cy="628797"/>
          </a:xfrm>
          <a:prstGeom prst="ellipse">
            <a:avLst/>
          </a:prstGeom>
          <a:noFill/>
          <a:ln w="28575" cap="flat" cmpd="sng" algn="ctr">
            <a:solidFill>
              <a:srgbClr val="AAE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F006FEA-AE80-46AC-B1DA-F4F27A951ED4}"/>
              </a:ext>
            </a:extLst>
          </p:cNvPr>
          <p:cNvSpPr/>
          <p:nvPr/>
        </p:nvSpPr>
        <p:spPr bwMode="auto">
          <a:xfrm>
            <a:off x="5334000" y="3581400"/>
            <a:ext cx="1623956" cy="628797"/>
          </a:xfrm>
          <a:prstGeom prst="ellipse">
            <a:avLst/>
          </a:prstGeom>
          <a:noFill/>
          <a:ln w="28575" cap="flat" cmpd="sng" algn="ctr">
            <a:solidFill>
              <a:srgbClr val="AAE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EDCB538-8DAA-489B-B842-31A005DD0619}"/>
              </a:ext>
            </a:extLst>
          </p:cNvPr>
          <p:cNvSpPr/>
          <p:nvPr/>
        </p:nvSpPr>
        <p:spPr bwMode="auto">
          <a:xfrm>
            <a:off x="6515100" y="5308813"/>
            <a:ext cx="1881244" cy="628797"/>
          </a:xfrm>
          <a:prstGeom prst="ellipse">
            <a:avLst/>
          </a:prstGeom>
          <a:noFill/>
          <a:ln w="28575" cap="flat" cmpd="sng" algn="ctr">
            <a:solidFill>
              <a:srgbClr val="AAE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949F979-E617-4DE1-BF13-CAD31525C222}"/>
              </a:ext>
            </a:extLst>
          </p:cNvPr>
          <p:cNvGrpSpPr/>
          <p:nvPr/>
        </p:nvGrpSpPr>
        <p:grpSpPr>
          <a:xfrm>
            <a:off x="2286000" y="3657600"/>
            <a:ext cx="4572000" cy="414486"/>
            <a:chOff x="2286000" y="3657600"/>
            <a:chExt cx="4572000" cy="414486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9993DCF-91DA-4A11-A312-7DDFA842112B}"/>
                </a:ext>
              </a:extLst>
            </p:cNvPr>
            <p:cNvCxnSpPr/>
            <p:nvPr/>
          </p:nvCxnSpPr>
          <p:spPr bwMode="auto">
            <a:xfrm flipH="1">
              <a:off x="2286000" y="4064751"/>
              <a:ext cx="1485900" cy="733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E77082E-2C05-4CE7-B7CA-D5C5015782CC}"/>
                </a:ext>
              </a:extLst>
            </p:cNvPr>
            <p:cNvCxnSpPr/>
            <p:nvPr/>
          </p:nvCxnSpPr>
          <p:spPr bwMode="auto">
            <a:xfrm>
              <a:off x="5524500" y="4064751"/>
              <a:ext cx="1333500" cy="733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7AB19A4-AFBF-4031-89D9-B084F9BEB91D}"/>
                </a:ext>
              </a:extLst>
            </p:cNvPr>
            <p:cNvSpPr txBox="1"/>
            <p:nvPr/>
          </p:nvSpPr>
          <p:spPr>
            <a:xfrm>
              <a:off x="2465055" y="3668707"/>
              <a:ext cx="1167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6600"/>
                  </a:solidFill>
                </a:rPr>
                <a:t>inheres-in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419D1AF-C78F-4073-ACEC-4D2C06567A46}"/>
                </a:ext>
              </a:extLst>
            </p:cNvPr>
            <p:cNvSpPr txBox="1"/>
            <p:nvPr/>
          </p:nvSpPr>
          <p:spPr>
            <a:xfrm>
              <a:off x="5625343" y="3657600"/>
              <a:ext cx="1167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6600"/>
                  </a:solidFill>
                </a:rPr>
                <a:t>inheres-in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97456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relations</a:t>
            </a:r>
            <a:br>
              <a:rPr lang="en-US" dirty="0"/>
            </a:br>
            <a:r>
              <a:rPr lang="en-US" sz="2400" dirty="0"/>
              <a:t>‘</a:t>
            </a:r>
            <a:r>
              <a:rPr lang="en-US" sz="2400" i="1" dirty="0"/>
              <a:t>hold between two or more entities directly, without any further intervening individual</a:t>
            </a:r>
            <a:r>
              <a:rPr lang="en-US" sz="2400" dirty="0"/>
              <a:t>’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362200"/>
            <a:ext cx="8686800" cy="4267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u="sng" dirty="0"/>
              <a:t>Basic formal relations</a:t>
            </a:r>
            <a:r>
              <a:rPr lang="en-US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ontological dependence, inherence, subtype-of, part-of, subset-of, instantiation, …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u="sng" dirty="0"/>
              <a:t>Domain formal relations</a:t>
            </a:r>
            <a:r>
              <a:rPr lang="en-US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‘</a:t>
            </a:r>
            <a:r>
              <a:rPr lang="en-US" i="1" dirty="0"/>
              <a:t>relations that exhibit similar characteristics, i.e., those relations of comparison such as is taller than, is older than, knows more Greek than</a:t>
            </a:r>
            <a:r>
              <a:rPr lang="en-US" dirty="0"/>
              <a:t>’.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901DF-A529-4232-9959-B688962FCB7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76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76400" y="6135469"/>
            <a:ext cx="739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r"/>
            <a:r>
              <a:rPr lang="en-US" sz="1200" dirty="0" err="1">
                <a:solidFill>
                  <a:schemeClr val="bg1"/>
                </a:solidFill>
              </a:rPr>
              <a:t>Guizzardi</a:t>
            </a:r>
            <a:r>
              <a:rPr lang="en-US" sz="1200" dirty="0">
                <a:solidFill>
                  <a:schemeClr val="bg1"/>
                </a:solidFill>
              </a:rPr>
              <a:t> &amp; Wagner. What’s in a Relationship: An Ontological Analysis. In: Qing Li, Stefano </a:t>
            </a:r>
            <a:r>
              <a:rPr lang="en-US" sz="1200" dirty="0" err="1">
                <a:solidFill>
                  <a:schemeClr val="bg1"/>
                </a:solidFill>
              </a:rPr>
              <a:t>Spaccapietra</a:t>
            </a:r>
            <a:r>
              <a:rPr lang="en-US" sz="1200" dirty="0">
                <a:solidFill>
                  <a:schemeClr val="bg1"/>
                </a:solidFill>
              </a:rPr>
              <a:t>, Eric Yu, Antoni </a:t>
            </a:r>
            <a:r>
              <a:rPr lang="en-US" sz="1200" dirty="0" err="1">
                <a:solidFill>
                  <a:schemeClr val="bg1"/>
                </a:solidFill>
              </a:rPr>
              <a:t>Olivé</a:t>
            </a:r>
            <a:r>
              <a:rPr lang="en-US" sz="1200" dirty="0">
                <a:solidFill>
                  <a:schemeClr val="bg1"/>
                </a:solidFill>
              </a:rPr>
              <a:t> (Eds.), Conceptual Modeling - ER 2008. Lecture Notes in Computer Science, Vol. 5231, 83-97, 2008 https://doi.org/10.1007/978-3-540-87877-3_8↗</a:t>
            </a:r>
          </a:p>
        </p:txBody>
      </p:sp>
    </p:spTree>
    <p:extLst>
      <p:ext uri="{BB962C8B-B14F-4D97-AF65-F5344CB8AC3E}">
        <p14:creationId xmlns:p14="http://schemas.microsoft.com/office/powerpoint/2010/main" val="97966154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Arity of a relation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Binary: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u="sng" dirty="0"/>
              <a:t>My youth</a:t>
            </a:r>
            <a:r>
              <a:rPr lang="en-US" dirty="0"/>
              <a:t> </a:t>
            </a:r>
            <a:r>
              <a:rPr lang="en-US" dirty="0" err="1"/>
              <a:t>partOf</a:t>
            </a:r>
            <a:r>
              <a:rPr lang="en-US" dirty="0"/>
              <a:t> </a:t>
            </a:r>
            <a:r>
              <a:rPr lang="en-US" u="sng" dirty="0"/>
              <a:t>my life</a:t>
            </a:r>
          </a:p>
          <a:p>
            <a:pPr marL="0" indent="0"/>
            <a:r>
              <a:rPr lang="en-US" dirty="0"/>
              <a:t>	   1			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Ternary: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u="sng" dirty="0"/>
              <a:t>My hand</a:t>
            </a:r>
            <a:r>
              <a:rPr lang="en-US" dirty="0"/>
              <a:t> </a:t>
            </a:r>
            <a:r>
              <a:rPr lang="en-US" dirty="0" err="1"/>
              <a:t>partOf</a:t>
            </a:r>
            <a:r>
              <a:rPr lang="en-US" dirty="0"/>
              <a:t> </a:t>
            </a:r>
            <a:r>
              <a:rPr lang="en-US" u="sng" dirty="0"/>
              <a:t>me</a:t>
            </a:r>
            <a:r>
              <a:rPr lang="en-US" dirty="0"/>
              <a:t> </a:t>
            </a:r>
            <a:r>
              <a:rPr lang="en-US" u="sng" dirty="0"/>
              <a:t>now</a:t>
            </a:r>
          </a:p>
          <a:p>
            <a:pPr marL="0" indent="0"/>
            <a:r>
              <a:rPr lang="en-US" dirty="0"/>
              <a:t>	  1                    2     3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Quaternary: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u="sng" dirty="0"/>
              <a:t>My left middle finger</a:t>
            </a:r>
            <a:r>
              <a:rPr lang="en-US" sz="2200" dirty="0"/>
              <a:t> between </a:t>
            </a:r>
            <a:r>
              <a:rPr lang="en-US" sz="2200" u="sng" dirty="0"/>
              <a:t>my left index finger</a:t>
            </a:r>
          </a:p>
          <a:p>
            <a:pPr marL="914400" lvl="2" indent="0">
              <a:buNone/>
            </a:pPr>
            <a:r>
              <a:rPr lang="en-US" dirty="0"/>
              <a:t>        1                                           2                               </a:t>
            </a:r>
          </a:p>
          <a:p>
            <a:pPr marL="457200" lvl="1" indent="0">
              <a:buNone/>
            </a:pPr>
            <a:r>
              <a:rPr lang="en-US" dirty="0"/>
              <a:t>   </a:t>
            </a:r>
            <a:r>
              <a:rPr lang="en-US" sz="2200" dirty="0"/>
              <a:t>and </a:t>
            </a:r>
            <a:r>
              <a:rPr lang="en-US" sz="2200" u="sng" dirty="0"/>
              <a:t>my left ring finger</a:t>
            </a:r>
            <a:r>
              <a:rPr lang="en-US" sz="2200" dirty="0"/>
              <a:t> </a:t>
            </a:r>
            <a:r>
              <a:rPr lang="en-US" sz="2200" u="sng" dirty="0"/>
              <a:t>now</a:t>
            </a:r>
          </a:p>
          <a:p>
            <a:pPr marL="457200" lvl="1" indent="0">
              <a:buNone/>
            </a:pPr>
            <a:r>
              <a:rPr lang="en-US" dirty="0"/>
              <a:t>              3		 4</a:t>
            </a:r>
          </a:p>
          <a:p>
            <a:pPr marL="400050"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9E66D7-4052-4909-AE0C-A9160D516BB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33041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binary relations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B9288-D3EF-4E81-A9C2-A213C0859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6412"/>
            <a:ext cx="9144000" cy="62015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91200" y="1037535"/>
            <a:ext cx="274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http://en.ndncdc.org/page/symmetric-binary-relation-on-set/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AB50BA-5A5B-4AB1-A947-8D88D27A530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>
                <a:solidFill>
                  <a:schemeClr val="tx1"/>
                </a:solidFill>
              </a:rPr>
              <a:t>78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00794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 in Ontological Realism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b="1" u="sng" dirty="0"/>
              <a:t>Instance-level relations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 dirty="0"/>
              <a:t>Your heart (instance-level) </a:t>
            </a:r>
            <a:r>
              <a:rPr lang="en-US" sz="2100" b="1" dirty="0" err="1"/>
              <a:t>continuant_part_of</a:t>
            </a:r>
            <a:r>
              <a:rPr lang="en-US" sz="2100" b="1" dirty="0"/>
              <a:t> </a:t>
            </a:r>
            <a:r>
              <a:rPr lang="en-US" sz="2100" dirty="0"/>
              <a:t>your body </a:t>
            </a:r>
            <a:r>
              <a:rPr lang="en-US" sz="2100" b="1" dirty="0"/>
              <a:t>at </a:t>
            </a:r>
            <a:r>
              <a:rPr lang="en-US" sz="2100" i="1" dirty="0"/>
              <a:t>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 dirty="0"/>
              <a:t>Your heart beating (instance-level) </a:t>
            </a:r>
            <a:r>
              <a:rPr lang="en-US" sz="2100" b="1" dirty="0" err="1"/>
              <a:t>has_participant</a:t>
            </a:r>
            <a:r>
              <a:rPr lang="en-US" sz="2100" dirty="0"/>
              <a:t> your heart</a:t>
            </a:r>
            <a:r>
              <a:rPr lang="en-US" sz="2100" b="1" dirty="0"/>
              <a:t> at </a:t>
            </a:r>
            <a:r>
              <a:rPr lang="en-US" sz="2100" i="1" dirty="0"/>
              <a:t>t</a:t>
            </a:r>
          </a:p>
          <a:p>
            <a:pPr marL="457200" lvl="1" indent="0">
              <a:buNone/>
            </a:pPr>
            <a:endParaRPr lang="en-US" sz="2100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US" b="1" u="sng" dirty="0"/>
              <a:t>Instance-type relations</a:t>
            </a:r>
            <a:r>
              <a:rPr lang="en-US" dirty="0"/>
              <a:t>	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 dirty="0"/>
              <a:t>John’s heart </a:t>
            </a:r>
            <a:r>
              <a:rPr lang="en-US" sz="2100" b="1" dirty="0"/>
              <a:t>instantiates </a:t>
            </a:r>
            <a:r>
              <a:rPr lang="en-US" sz="2100" i="1" dirty="0"/>
              <a:t>human heart </a:t>
            </a:r>
            <a:r>
              <a:rPr lang="en-US" sz="2100" b="1" dirty="0"/>
              <a:t>at </a:t>
            </a:r>
            <a:r>
              <a:rPr lang="en-US" sz="2100" i="1" dirty="0"/>
              <a:t>t</a:t>
            </a:r>
            <a:endParaRPr lang="en-US" sz="21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 dirty="0"/>
              <a:t>John’s heart beating </a:t>
            </a:r>
            <a:r>
              <a:rPr lang="en-US" sz="2100" b="1" dirty="0"/>
              <a:t>instantiates </a:t>
            </a:r>
            <a:r>
              <a:rPr lang="en-US" sz="2100" i="1" dirty="0"/>
              <a:t>human heart beating </a:t>
            </a:r>
            <a:r>
              <a:rPr lang="en-US" sz="2100" b="1" dirty="0"/>
              <a:t>at </a:t>
            </a:r>
            <a:r>
              <a:rPr lang="en-US" sz="2100" i="1" dirty="0"/>
              <a:t>t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100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US" b="1" u="sng" dirty="0"/>
              <a:t>Type-level relations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 dirty="0"/>
              <a:t>human heart </a:t>
            </a:r>
            <a:r>
              <a:rPr lang="en-US" sz="2100" i="1" dirty="0" err="1"/>
              <a:t>continuant_part­_of</a:t>
            </a:r>
            <a:r>
              <a:rPr lang="en-US" sz="2100" dirty="0"/>
              <a:t> human body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 dirty="0"/>
              <a:t>human heart beating process </a:t>
            </a:r>
            <a:r>
              <a:rPr lang="en-US" sz="2100" i="1" dirty="0" err="1"/>
              <a:t>has_occurrent_part</a:t>
            </a:r>
            <a:r>
              <a:rPr lang="en-US" sz="2100" dirty="0"/>
              <a:t> beat profile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3A5A5-B6E4-4678-B16F-F0663AE6171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06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1106D-97F7-485C-966F-CDEDC5BC91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Essential distinctions made in Realism-based ontologies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319771-7CA0-4394-8720-F37E00ADE3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3886200"/>
            <a:ext cx="5715000" cy="1752600"/>
          </a:xfrm>
        </p:spPr>
        <p:txBody>
          <a:bodyPr/>
          <a:lstStyle/>
          <a:p>
            <a:pPr marL="457200" indent="-457200" algn="l">
              <a:buClrTx/>
              <a:buAutoNum type="arabicParenR"/>
            </a:pPr>
            <a:r>
              <a:rPr lang="en-US" dirty="0"/>
              <a:t>Reality versus representations</a:t>
            </a:r>
          </a:p>
          <a:p>
            <a:pPr marL="457200" indent="-457200" algn="l">
              <a:buClrTx/>
              <a:buAutoNum type="arabicParenR"/>
            </a:pPr>
            <a:r>
              <a:rPr lang="en-US" dirty="0"/>
              <a:t>Particulars versus types</a:t>
            </a:r>
          </a:p>
        </p:txBody>
      </p:sp>
    </p:spTree>
    <p:extLst>
      <p:ext uri="{BB962C8B-B14F-4D97-AF65-F5344CB8AC3E}">
        <p14:creationId xmlns:p14="http://schemas.microsoft.com/office/powerpoint/2010/main" val="1908692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>
            <a:extLst>
              <a:ext uri="{FF2B5EF4-FFF2-40B4-BE49-F238E27FC236}">
                <a16:creationId xmlns:a16="http://schemas.microsoft.com/office/drawing/2014/main" id="{8CDA9034-34F8-498F-A334-49354BDE7F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/>
              <a:t>Features of relations on the level of instances may not hold on the level of universals</a:t>
            </a:r>
          </a:p>
        </p:txBody>
      </p:sp>
      <p:sp>
        <p:nvSpPr>
          <p:cNvPr id="422915" name="Rectangle 3">
            <a:extLst>
              <a:ext uri="{FF2B5EF4-FFF2-40B4-BE49-F238E27FC236}">
                <a16:creationId xmlns:a16="http://schemas.microsoft.com/office/drawing/2014/main" id="{CDE56239-2B93-4607-B56E-AAEFF0F16FC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2667000"/>
            <a:ext cx="8686800" cy="39624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400" i="1" dirty="0"/>
              <a:t>nucleus </a:t>
            </a:r>
            <a:r>
              <a:rPr lang="en-US" altLang="en-US" sz="2400" i="1" dirty="0" err="1"/>
              <a:t>adjacent_to</a:t>
            </a:r>
            <a:r>
              <a:rPr lang="en-US" altLang="en-US" sz="2400" i="1" dirty="0"/>
              <a:t> cytoplasm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b="1" dirty="0"/>
              <a:t>Not: </a:t>
            </a:r>
            <a:r>
              <a:rPr lang="en-US" altLang="en-US" i="1" dirty="0"/>
              <a:t>cytoplasm </a:t>
            </a:r>
            <a:r>
              <a:rPr lang="en-US" altLang="en-US" i="1" dirty="0" err="1"/>
              <a:t>adjacent_to</a:t>
            </a:r>
            <a:r>
              <a:rPr lang="en-US" altLang="en-US" i="1" dirty="0"/>
              <a:t> nucleus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altLang="en-US" i="1" dirty="0"/>
              <a:t>Red blood cells don’t have a nucleus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i="1" dirty="0"/>
              <a:t>seminal vesicle </a:t>
            </a:r>
            <a:r>
              <a:rPr lang="en-US" altLang="en-US" sz="2400" i="1" dirty="0" err="1"/>
              <a:t>adjacent_to</a:t>
            </a:r>
            <a:r>
              <a:rPr lang="en-US" altLang="en-US" sz="2400" i="1" dirty="0"/>
              <a:t> urinary bladder</a:t>
            </a:r>
            <a:r>
              <a:rPr lang="en-US" altLang="en-US" sz="2400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b="1" dirty="0"/>
              <a:t>Not: </a:t>
            </a:r>
            <a:r>
              <a:rPr lang="en-US" altLang="en-US" i="1" dirty="0"/>
              <a:t>urinary bladder</a:t>
            </a:r>
            <a:r>
              <a:rPr lang="en-US" altLang="en-US" dirty="0"/>
              <a:t> </a:t>
            </a:r>
            <a:r>
              <a:rPr lang="en-US" altLang="en-US" i="1" dirty="0" err="1"/>
              <a:t>adjacent_to</a:t>
            </a:r>
            <a:r>
              <a:rPr lang="en-US" altLang="en-US" i="1" dirty="0"/>
              <a:t> seminal vesicle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altLang="en-US" i="1" dirty="0"/>
              <a:t>Women don’t have seminal vesicles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i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i="1" dirty="0"/>
              <a:t>Adjacency</a:t>
            </a:r>
            <a:r>
              <a:rPr lang="en-US" altLang="en-US" dirty="0"/>
              <a:t> as a relation between universals is not symmetric while it is symmetric at particular level.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3F2687-E237-4B71-988B-8729B66AD1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8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915" grpId="0" uiExpand="1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/>
              <a:t>Type-level relations presuppose the underlying instance-level relations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228600" y="2286000"/>
            <a:ext cx="8686800" cy="4343400"/>
          </a:xfrm>
        </p:spPr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800" i="1" dirty="0"/>
              <a:t>A </a:t>
            </a:r>
            <a:r>
              <a:rPr lang="en-US" altLang="en-US" sz="2800" i="1" dirty="0" err="1"/>
              <a:t>part_of</a:t>
            </a:r>
            <a:r>
              <a:rPr lang="en-US" altLang="en-US" sz="2800" i="1" dirty="0"/>
              <a:t> B =</a:t>
            </a:r>
            <a:r>
              <a:rPr lang="en-US" altLang="en-US" sz="2800" dirty="0" err="1"/>
              <a:t>def</a:t>
            </a:r>
            <a:r>
              <a:rPr lang="en-US" altLang="en-US" sz="2800" dirty="0"/>
              <a:t>(roughly). </a:t>
            </a:r>
            <a:r>
              <a:rPr lang="en-US" altLang="en-US" sz="2800" b="1" u="sng" dirty="0"/>
              <a:t>All</a:t>
            </a:r>
            <a:r>
              <a:rPr lang="en-US" altLang="en-US" sz="2800" b="1" dirty="0"/>
              <a:t> </a:t>
            </a:r>
            <a:r>
              <a:rPr lang="en-US" altLang="en-US" sz="2800" dirty="0"/>
              <a:t>instances of </a:t>
            </a:r>
            <a:r>
              <a:rPr lang="en-US" altLang="en-US" sz="2800" i="1" dirty="0"/>
              <a:t>A </a:t>
            </a:r>
            <a:r>
              <a:rPr lang="en-US" altLang="en-US" sz="2800" dirty="0"/>
              <a:t>are instance-level-parts-of </a:t>
            </a:r>
            <a:r>
              <a:rPr lang="en-US" altLang="en-US" sz="2800" b="1" u="sng" dirty="0"/>
              <a:t>some</a:t>
            </a:r>
            <a:r>
              <a:rPr lang="en-US" altLang="en-US" sz="2800" dirty="0"/>
              <a:t> instance of </a:t>
            </a:r>
            <a:r>
              <a:rPr lang="en-US" altLang="en-US" sz="2800" i="1" dirty="0"/>
              <a:t>B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altLang="en-US" sz="2800" i="1" dirty="0"/>
              <a:t>e.g. human heart </a:t>
            </a:r>
            <a:r>
              <a:rPr lang="en-US" altLang="en-US" sz="2800" i="1" dirty="0" err="1"/>
              <a:t>part_of</a:t>
            </a:r>
            <a:r>
              <a:rPr lang="en-US" altLang="en-US" sz="2800" i="1" dirty="0"/>
              <a:t> human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altLang="en-US" sz="28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i="1" dirty="0"/>
              <a:t>A </a:t>
            </a:r>
            <a:r>
              <a:rPr lang="en-US" altLang="en-US" sz="2800" i="1" dirty="0" err="1"/>
              <a:t>has_participant</a:t>
            </a:r>
            <a:r>
              <a:rPr lang="en-US" altLang="en-US" sz="2800" i="1" dirty="0"/>
              <a:t> B </a:t>
            </a:r>
            <a:r>
              <a:rPr lang="en-US" altLang="en-US" sz="2800" dirty="0"/>
              <a:t>=</a:t>
            </a:r>
            <a:r>
              <a:rPr lang="en-US" altLang="en-US" sz="2800" dirty="0" err="1"/>
              <a:t>def</a:t>
            </a:r>
            <a:r>
              <a:rPr lang="en-US" altLang="en-US" sz="2800" dirty="0"/>
              <a:t>(roughly). </a:t>
            </a:r>
            <a:r>
              <a:rPr lang="en-US" altLang="en-US" sz="2800" b="1" u="sng" dirty="0"/>
              <a:t>All</a:t>
            </a:r>
            <a:r>
              <a:rPr lang="en-US" altLang="en-US" sz="2800" dirty="0"/>
              <a:t> instances of </a:t>
            </a:r>
            <a:r>
              <a:rPr lang="en-US" altLang="en-US" sz="2800" i="1" dirty="0"/>
              <a:t>A </a:t>
            </a:r>
            <a:r>
              <a:rPr lang="en-US" altLang="en-US" sz="2800" dirty="0"/>
              <a:t>have </a:t>
            </a:r>
            <a:r>
              <a:rPr lang="en-US" altLang="en-US" sz="2800" b="1" u="sng" dirty="0"/>
              <a:t>some</a:t>
            </a:r>
            <a:r>
              <a:rPr lang="en-US" altLang="en-US" sz="2800" dirty="0"/>
              <a:t> instance of </a:t>
            </a:r>
            <a:r>
              <a:rPr lang="en-US" altLang="en-US" sz="2800" i="1" dirty="0"/>
              <a:t>B </a:t>
            </a:r>
            <a:r>
              <a:rPr lang="en-US" altLang="en-US" sz="2800" dirty="0"/>
              <a:t>as instance-level participant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e.g. </a:t>
            </a:r>
            <a:r>
              <a:rPr lang="en-US" altLang="en-US" sz="2800" i="1" dirty="0"/>
              <a:t>cell binding </a:t>
            </a:r>
            <a:r>
              <a:rPr lang="en-US" altLang="en-US" sz="2800" i="1" dirty="0" err="1"/>
              <a:t>has_participant</a:t>
            </a:r>
            <a:r>
              <a:rPr lang="en-US" altLang="en-US" sz="2800" i="1" dirty="0"/>
              <a:t> cell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57B8D2-DBE8-4CC0-ABD5-E2D5ABC0AD5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39680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>
            <a:extLst>
              <a:ext uri="{FF2B5EF4-FFF2-40B4-BE49-F238E27FC236}">
                <a16:creationId xmlns:a16="http://schemas.microsoft.com/office/drawing/2014/main" id="{37289CCA-FAC6-4A2D-B180-268C05CDB1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/>
              <a:t>the all-some form</a:t>
            </a:r>
          </a:p>
        </p:txBody>
      </p:sp>
      <p:sp>
        <p:nvSpPr>
          <p:cNvPr id="531459" name="Rectangle 3">
            <a:extLst>
              <a:ext uri="{FF2B5EF4-FFF2-40B4-BE49-F238E27FC236}">
                <a16:creationId xmlns:a16="http://schemas.microsoft.com/office/drawing/2014/main" id="{658C9788-4AE3-4C9B-BF2D-88EBD7D278F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i="1" dirty="0"/>
              <a:t>A </a:t>
            </a:r>
            <a:r>
              <a:rPr lang="en-US" altLang="en-US" sz="2800" i="1" dirty="0" err="1"/>
              <a:t>continuant_part_of</a:t>
            </a:r>
            <a:r>
              <a:rPr lang="en-US" altLang="en-US" sz="2800" i="1" dirty="0"/>
              <a:t> B</a:t>
            </a:r>
            <a:r>
              <a:rPr lang="en-US" altLang="en-US" sz="2800" dirty="0"/>
              <a:t> =def.</a:t>
            </a:r>
          </a:p>
          <a:p>
            <a:endParaRPr lang="en-US" altLang="en-US" sz="2800" dirty="0"/>
          </a:p>
          <a:p>
            <a:pPr lvl="1">
              <a:buFontTx/>
              <a:buNone/>
            </a:pPr>
            <a:r>
              <a:rPr lang="en-US" altLang="en-US" sz="2400" dirty="0"/>
              <a:t>for  </a:t>
            </a:r>
            <a:r>
              <a:rPr lang="en-US" altLang="en-US" sz="2400" b="1" dirty="0"/>
              <a:t>all  </a:t>
            </a:r>
            <a:r>
              <a:rPr lang="en-US" altLang="en-US" sz="2400" dirty="0"/>
              <a:t>particulars </a:t>
            </a:r>
            <a:r>
              <a:rPr lang="en-US" altLang="en-US" sz="2400" i="1" dirty="0"/>
              <a:t>a </a:t>
            </a:r>
            <a:r>
              <a:rPr lang="en-US" altLang="en-US" sz="2400" dirty="0"/>
              <a:t>and times </a:t>
            </a:r>
            <a:r>
              <a:rPr lang="en-US" altLang="en-US" sz="2400" i="1" dirty="0"/>
              <a:t>t</a:t>
            </a:r>
            <a:r>
              <a:rPr lang="en-US" altLang="en-US" sz="2400" dirty="0"/>
              <a:t>, </a:t>
            </a:r>
          </a:p>
          <a:p>
            <a:pPr lvl="1">
              <a:buFontTx/>
              <a:buNone/>
            </a:pPr>
            <a:r>
              <a:rPr lang="en-US" altLang="en-US" sz="2400" dirty="0"/>
              <a:t>If </a:t>
            </a:r>
            <a:r>
              <a:rPr lang="en-US" altLang="en-US" sz="2400" i="1" dirty="0"/>
              <a:t>a</a:t>
            </a:r>
            <a:r>
              <a:rPr lang="en-US" altLang="en-US" sz="2400" dirty="0"/>
              <a:t> is an instance of the universal </a:t>
            </a:r>
            <a:r>
              <a:rPr lang="en-US" altLang="en-US" sz="2400" i="1" dirty="0"/>
              <a:t>A </a:t>
            </a:r>
            <a:r>
              <a:rPr lang="en-US" altLang="en-US" sz="2400" dirty="0"/>
              <a:t>at </a:t>
            </a:r>
            <a:r>
              <a:rPr lang="en-US" altLang="en-US" sz="2400" i="1" dirty="0"/>
              <a:t>t</a:t>
            </a:r>
            <a:r>
              <a:rPr lang="en-US" altLang="en-US" sz="2400" dirty="0"/>
              <a:t>,</a:t>
            </a:r>
          </a:p>
          <a:p>
            <a:pPr lvl="1">
              <a:buFontTx/>
              <a:buNone/>
            </a:pPr>
            <a:r>
              <a:rPr lang="en-US" altLang="en-US" sz="2400" dirty="0"/>
              <a:t>then there is  </a:t>
            </a:r>
            <a:r>
              <a:rPr lang="en-US" altLang="en-US" sz="2400" b="1" dirty="0"/>
              <a:t>some  </a:t>
            </a:r>
            <a:r>
              <a:rPr lang="en-US" altLang="en-US" sz="2400" dirty="0"/>
              <a:t>instance </a:t>
            </a:r>
            <a:r>
              <a:rPr lang="en-US" altLang="en-US" sz="2400" i="1" dirty="0"/>
              <a:t>b </a:t>
            </a:r>
            <a:r>
              <a:rPr lang="en-US" altLang="en-US" sz="2400" dirty="0"/>
              <a:t>of the universal </a:t>
            </a:r>
            <a:r>
              <a:rPr lang="en-US" altLang="en-US" sz="2400" i="1" dirty="0"/>
              <a:t>B </a:t>
            </a:r>
          </a:p>
          <a:p>
            <a:pPr lvl="1">
              <a:buFontTx/>
              <a:buNone/>
            </a:pPr>
            <a:r>
              <a:rPr lang="en-US" altLang="en-US" sz="2400" dirty="0"/>
              <a:t>such that </a:t>
            </a:r>
          </a:p>
          <a:p>
            <a:pPr lvl="1">
              <a:buFontTx/>
              <a:buNone/>
            </a:pPr>
            <a:r>
              <a:rPr lang="en-US" altLang="en-US" sz="2400" i="1" dirty="0"/>
              <a:t>a</a:t>
            </a:r>
            <a:r>
              <a:rPr lang="en-US" altLang="en-US" sz="2400" dirty="0"/>
              <a:t> is an instance-level </a:t>
            </a:r>
            <a:r>
              <a:rPr lang="en-US" altLang="en-US" sz="2400" b="1" dirty="0" err="1"/>
              <a:t>part_of</a:t>
            </a:r>
            <a:r>
              <a:rPr lang="en-US" altLang="en-US" sz="2400" b="1" dirty="0"/>
              <a:t> </a:t>
            </a:r>
            <a:r>
              <a:rPr lang="en-US" altLang="en-US" sz="2400" i="1" dirty="0"/>
              <a:t>b</a:t>
            </a:r>
            <a:r>
              <a:rPr lang="en-US" altLang="en-US" sz="2400" dirty="0"/>
              <a:t> at </a:t>
            </a:r>
            <a:r>
              <a:rPr lang="en-US" altLang="en-US" sz="2400" i="1" dirty="0"/>
              <a:t>t</a:t>
            </a:r>
          </a:p>
          <a:p>
            <a:pPr lvl="1">
              <a:buFontTx/>
              <a:buNone/>
            </a:pPr>
            <a:endParaRPr lang="en-US" altLang="en-US" i="1" dirty="0"/>
          </a:p>
          <a:p>
            <a:r>
              <a:rPr lang="en-US" altLang="en-US" i="1" dirty="0"/>
              <a:t>Domain: Continuant</a:t>
            </a:r>
          </a:p>
          <a:p>
            <a:r>
              <a:rPr lang="en-US" altLang="en-US" i="1" dirty="0"/>
              <a:t>Range: Continuant</a:t>
            </a:r>
          </a:p>
          <a:p>
            <a:pPr lvl="1">
              <a:buFontTx/>
              <a:buNone/>
            </a:pPr>
            <a:endParaRPr lang="en-US" altLang="en-US" sz="2400" i="1" dirty="0"/>
          </a:p>
          <a:p>
            <a:pPr lvl="1">
              <a:buFontTx/>
              <a:buNone/>
            </a:pPr>
            <a:endParaRPr lang="en-US" altLang="en-US" sz="2400" i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300FE7-F918-4662-92E3-AAB4A27E5A0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82</a:t>
            </a:fld>
            <a:endParaRPr lang="en-US" dirty="0"/>
          </a:p>
        </p:txBody>
      </p:sp>
      <p:grpSp>
        <p:nvGrpSpPr>
          <p:cNvPr id="531462" name="Group 6">
            <a:extLst>
              <a:ext uri="{FF2B5EF4-FFF2-40B4-BE49-F238E27FC236}">
                <a16:creationId xmlns:a16="http://schemas.microsoft.com/office/drawing/2014/main" id="{21DEFE19-C0F8-4D4B-9CF3-E57DF7EB2CD4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2619569"/>
            <a:ext cx="2281237" cy="1524000"/>
            <a:chOff x="933" y="1680"/>
            <a:chExt cx="1437" cy="960"/>
          </a:xfrm>
        </p:grpSpPr>
        <p:sp>
          <p:nvSpPr>
            <p:cNvPr id="531460" name="Oval 4">
              <a:extLst>
                <a:ext uri="{FF2B5EF4-FFF2-40B4-BE49-F238E27FC236}">
                  <a16:creationId xmlns:a16="http://schemas.microsoft.com/office/drawing/2014/main" id="{824ACA63-E2E5-47DD-87CC-93FF17C1C9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" y="1680"/>
              <a:ext cx="288" cy="38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31461" name="Oval 5">
              <a:extLst>
                <a:ext uri="{FF2B5EF4-FFF2-40B4-BE49-F238E27FC236}">
                  <a16:creationId xmlns:a16="http://schemas.microsoft.com/office/drawing/2014/main" id="{A7F9D4A4-5D0C-4EE9-BD55-DA09BE1CD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6" y="2256"/>
              <a:ext cx="624" cy="38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020514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BF9E-1200-40B3-833E-B80090DE5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F1560-A411-4428-AFB6-F00C06320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Formal relations expressed in the BFO are all type-type relations.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IC	</a:t>
            </a:r>
            <a:r>
              <a:rPr lang="en-US" dirty="0" err="1"/>
              <a:t>isa</a:t>
            </a:r>
            <a:r>
              <a:rPr lang="en-US" dirty="0"/>
              <a:t> 			     Continuant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SDC 	specifically depends on      IC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However !!!!: BFO’s type-type relations don’t express anything about types, but only what is the case for all particulars in the domain position of the relation.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BFO’s type-type relations are defined / elucidated on the basis of instance-level relations.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E6B468-871B-437C-AAF5-B2DAF3173DA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5138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Elucidation versus definition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is_about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means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refers to or is cognitively directed towards y.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Domain: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representations;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Range: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portions of reality.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Axiom: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if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is_about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exists (veridicality).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‘A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means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B’: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A is the case, you can conclude that B holds.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B is the case, you cannot conclude anything re 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is_a_representation_of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=</a:t>
            </a:r>
            <a:r>
              <a:rPr lang="en-US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 </a:t>
            </a:r>
            <a:r>
              <a:rPr lang="en-US" sz="18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representa­tion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is_about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(where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 portion of reality). Note that not all representations are about something.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‘A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=def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B’ :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A is the case, you can conclude that B holds.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B is the case, you can conclude that A holds.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one doesn’t hold, the other one doesn’t hold.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BA7CFE-0995-483A-A0BC-3067290FB6E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84</a:t>
            </a:fld>
            <a:endParaRPr lang="en-US" dirty="0"/>
          </a:p>
        </p:txBody>
      </p:sp>
      <p:sp>
        <p:nvSpPr>
          <p:cNvPr id="6" name="Down Arrow 5"/>
          <p:cNvSpPr/>
          <p:nvPr/>
        </p:nvSpPr>
        <p:spPr bwMode="auto">
          <a:xfrm rot="16200000">
            <a:off x="691660" y="2977660"/>
            <a:ext cx="304800" cy="5334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 rot="16200000">
            <a:off x="723900" y="5246076"/>
            <a:ext cx="304800" cy="5334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84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Avoid at all cost!!!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4800" dirty="0"/>
              <a:t>‘X </a:t>
            </a:r>
            <a:r>
              <a:rPr lang="en-US" sz="4800" dirty="0" err="1"/>
              <a:t>hasY</a:t>
            </a:r>
            <a:r>
              <a:rPr lang="en-US" sz="4800" dirty="0"/>
              <a:t> Y’</a:t>
            </a:r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Disease </a:t>
            </a:r>
            <a:r>
              <a:rPr lang="en-US" dirty="0" err="1"/>
              <a:t>hasSymptom</a:t>
            </a:r>
            <a:r>
              <a:rPr lang="en-US" dirty="0"/>
              <a:t> Symptom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Object </a:t>
            </a:r>
            <a:r>
              <a:rPr lang="en-US" dirty="0" err="1"/>
              <a:t>hasTemperature</a:t>
            </a:r>
            <a:r>
              <a:rPr lang="en-US" dirty="0"/>
              <a:t> Temperature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(unless you define such relations explicitly as ‘shortcut’ relations)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ECAAF-D0F2-4030-B172-0AA329543B4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2427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F3878A-AD19-4730-B47A-253EAB20D3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Basics of the</a:t>
            </a:r>
            <a:br>
              <a:rPr lang="en-US" dirty="0"/>
            </a:br>
            <a:r>
              <a:rPr lang="en-US" dirty="0"/>
              <a:t>Ontology for General Medical Science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BE61E1-77ED-4A2E-B297-99DD512317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86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3CA0EB-6B48-4D7E-A4FD-0CBFA71A507A}"/>
              </a:ext>
            </a:extLst>
          </p:cNvPr>
          <p:cNvSpPr/>
          <p:nvPr/>
        </p:nvSpPr>
        <p:spPr>
          <a:xfrm>
            <a:off x="1371600" y="5862281"/>
            <a:ext cx="7620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Scheuermann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R, Ceusters W, Smith B.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Toward an Ontological Treatment of Disease and Diagnosis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., San Francisco, California, March 15-17, 2009;: 116-120.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Omnipress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ISBN:0-9647743-7-2</a:t>
            </a:r>
          </a:p>
          <a:p>
            <a:pPr lvl="0" algn="r" eaLnBrk="0" hangingPunct="0">
              <a:defRPr/>
            </a:pPr>
            <a:r>
              <a:rPr lang="en-US" sz="1400" b="0" dirty="0">
                <a:solidFill>
                  <a:srgbClr val="FFFFFF"/>
                </a:solidFill>
                <a:latin typeface="Times" charset="0"/>
                <a:hlinkClick r:id="rId2"/>
              </a:rPr>
              <a:t>http://www.referent-tracking.com/RTU/files/AMIA-0075-T2009/1.0/AMIA-0075-T2009.pdf</a:t>
            </a:r>
            <a:r>
              <a:rPr lang="en-US" sz="1400" b="0" dirty="0">
                <a:solidFill>
                  <a:srgbClr val="FFFFFF"/>
                </a:solidFill>
                <a:latin typeface="Times" charset="0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12811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3" descr="Big Picture v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7011" r="4861" b="8989"/>
          <a:stretch>
            <a:fillRect/>
          </a:stretch>
        </p:blipFill>
        <p:spPr bwMode="auto">
          <a:xfrm>
            <a:off x="165100" y="1524000"/>
            <a:ext cx="8813800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Big Picture of OGMS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E167F8-12F5-43EA-8676-C4E8A7747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220CE187-D5CA-44C8-8168-1813F150C9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76200" y="6553200"/>
            <a:ext cx="457200" cy="365125"/>
          </a:xfrm>
        </p:spPr>
        <p:txBody>
          <a:bodyPr/>
          <a:lstStyle/>
          <a:p>
            <a:fld id="{7C5DB68A-9D44-4073-920F-D08D647C06A7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99287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37" name="AutoShape 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Approach</a:t>
            </a:r>
          </a:p>
        </p:txBody>
      </p:sp>
      <p:sp>
        <p:nvSpPr>
          <p:cNvPr id="90114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a disease is a disposition rooted in a physical disorder in the organism and realized in pathological processes. </a:t>
            </a:r>
          </a:p>
        </p:txBody>
      </p:sp>
      <p:sp>
        <p:nvSpPr>
          <p:cNvPr id="90115" name="Rectangle 4"/>
          <p:cNvSpPr>
            <a:spLocks noChangeArrowheads="1"/>
          </p:cNvSpPr>
          <p:nvPr/>
        </p:nvSpPr>
        <p:spPr bwMode="auto">
          <a:xfrm>
            <a:off x="71438" y="3683000"/>
            <a:ext cx="209550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etiological process</a:t>
            </a:r>
          </a:p>
        </p:txBody>
      </p:sp>
      <p:sp>
        <p:nvSpPr>
          <p:cNvPr id="90116" name="Rectangle 5"/>
          <p:cNvSpPr>
            <a:spLocks noChangeArrowheads="1"/>
          </p:cNvSpPr>
          <p:nvPr/>
        </p:nvSpPr>
        <p:spPr bwMode="auto">
          <a:xfrm>
            <a:off x="1905000" y="2908300"/>
            <a:ext cx="1114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produces</a:t>
            </a:r>
          </a:p>
        </p:txBody>
      </p:sp>
      <p:sp>
        <p:nvSpPr>
          <p:cNvPr id="90117" name="Rectangle 6"/>
          <p:cNvSpPr>
            <a:spLocks noChangeArrowheads="1"/>
          </p:cNvSpPr>
          <p:nvPr/>
        </p:nvSpPr>
        <p:spPr bwMode="auto">
          <a:xfrm>
            <a:off x="2924175" y="3683000"/>
            <a:ext cx="102235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disorder</a:t>
            </a:r>
          </a:p>
        </p:txBody>
      </p:sp>
      <p:sp>
        <p:nvSpPr>
          <p:cNvPr id="90118" name="Rectangle 7"/>
          <p:cNvSpPr>
            <a:spLocks noChangeArrowheads="1"/>
          </p:cNvSpPr>
          <p:nvPr/>
        </p:nvSpPr>
        <p:spPr bwMode="auto">
          <a:xfrm>
            <a:off x="3965575" y="290830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bears</a:t>
            </a:r>
          </a:p>
        </p:txBody>
      </p:sp>
      <p:sp>
        <p:nvSpPr>
          <p:cNvPr id="90119" name="Rectangle 8"/>
          <p:cNvSpPr>
            <a:spLocks noChangeArrowheads="1"/>
          </p:cNvSpPr>
          <p:nvPr/>
        </p:nvSpPr>
        <p:spPr bwMode="auto">
          <a:xfrm>
            <a:off x="4745038" y="3683000"/>
            <a:ext cx="130810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disposition</a:t>
            </a:r>
          </a:p>
        </p:txBody>
      </p:sp>
      <p:sp>
        <p:nvSpPr>
          <p:cNvPr id="90120" name="Rectangle 9"/>
          <p:cNvSpPr>
            <a:spLocks noChangeArrowheads="1"/>
          </p:cNvSpPr>
          <p:nvPr/>
        </p:nvSpPr>
        <p:spPr bwMode="auto">
          <a:xfrm>
            <a:off x="5775325" y="2908300"/>
            <a:ext cx="1327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realized_in</a:t>
            </a:r>
          </a:p>
        </p:txBody>
      </p:sp>
      <p:sp>
        <p:nvSpPr>
          <p:cNvPr id="90121" name="Rectangle 10"/>
          <p:cNvSpPr>
            <a:spLocks noChangeArrowheads="1"/>
          </p:cNvSpPr>
          <p:nvPr/>
        </p:nvSpPr>
        <p:spPr bwMode="auto">
          <a:xfrm>
            <a:off x="6783388" y="3683000"/>
            <a:ext cx="2282825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pathological process</a:t>
            </a:r>
          </a:p>
        </p:txBody>
      </p:sp>
      <p:sp>
        <p:nvSpPr>
          <p:cNvPr id="90122" name="Rectangle 11"/>
          <p:cNvSpPr>
            <a:spLocks noChangeArrowheads="1"/>
          </p:cNvSpPr>
          <p:nvPr/>
        </p:nvSpPr>
        <p:spPr bwMode="auto">
          <a:xfrm>
            <a:off x="863600" y="6032500"/>
            <a:ext cx="1114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produces</a:t>
            </a:r>
          </a:p>
        </p:txBody>
      </p:sp>
      <p:sp>
        <p:nvSpPr>
          <p:cNvPr id="90123" name="Rectangle 12"/>
          <p:cNvSpPr>
            <a:spLocks noChangeArrowheads="1"/>
          </p:cNvSpPr>
          <p:nvPr/>
        </p:nvSpPr>
        <p:spPr bwMode="auto">
          <a:xfrm>
            <a:off x="6346825" y="5321300"/>
            <a:ext cx="274320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abnormal bodily features</a:t>
            </a:r>
          </a:p>
        </p:txBody>
      </p:sp>
      <p:sp>
        <p:nvSpPr>
          <p:cNvPr id="90124" name="Rectangle 13"/>
          <p:cNvSpPr>
            <a:spLocks noChangeArrowheads="1"/>
          </p:cNvSpPr>
          <p:nvPr/>
        </p:nvSpPr>
        <p:spPr bwMode="auto">
          <a:xfrm>
            <a:off x="5408613" y="6032500"/>
            <a:ext cx="1654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recognized_as</a:t>
            </a:r>
          </a:p>
        </p:txBody>
      </p:sp>
      <p:sp>
        <p:nvSpPr>
          <p:cNvPr id="90125" name="Rectangle 14"/>
          <p:cNvSpPr>
            <a:spLocks noChangeArrowheads="1"/>
          </p:cNvSpPr>
          <p:nvPr/>
        </p:nvSpPr>
        <p:spPr bwMode="auto">
          <a:xfrm>
            <a:off x="4030663" y="5321300"/>
            <a:ext cx="208915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signs &amp; symptoms</a:t>
            </a:r>
          </a:p>
        </p:txBody>
      </p:sp>
      <p:sp>
        <p:nvSpPr>
          <p:cNvPr id="90126" name="Rectangle 15"/>
          <p:cNvSpPr>
            <a:spLocks noChangeArrowheads="1"/>
          </p:cNvSpPr>
          <p:nvPr/>
        </p:nvSpPr>
        <p:spPr bwMode="auto">
          <a:xfrm>
            <a:off x="1579563" y="5321300"/>
            <a:ext cx="2193925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interpretive process</a:t>
            </a:r>
          </a:p>
        </p:txBody>
      </p:sp>
      <p:sp>
        <p:nvSpPr>
          <p:cNvPr id="53263" name="Rectangle 16"/>
          <p:cNvSpPr>
            <a:spLocks noChangeArrowheads="1"/>
          </p:cNvSpPr>
          <p:nvPr/>
        </p:nvSpPr>
        <p:spPr bwMode="auto">
          <a:xfrm>
            <a:off x="7200900" y="4483100"/>
            <a:ext cx="1114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ＭＳ Ｐゴシック" pitchFamily="34" charset="-128"/>
                <a:cs typeface="+mn-cs"/>
              </a:rPr>
              <a:t>produces</a:t>
            </a:r>
          </a:p>
        </p:txBody>
      </p:sp>
      <p:sp>
        <p:nvSpPr>
          <p:cNvPr id="90128" name="Rectangle 17"/>
          <p:cNvSpPr>
            <a:spLocks noChangeArrowheads="1"/>
          </p:cNvSpPr>
          <p:nvPr/>
        </p:nvSpPr>
        <p:spPr bwMode="auto">
          <a:xfrm>
            <a:off x="120650" y="5321300"/>
            <a:ext cx="1152525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diagnosis</a:t>
            </a:r>
          </a:p>
        </p:txBody>
      </p:sp>
      <p:sp>
        <p:nvSpPr>
          <p:cNvPr id="90129" name="Rectangle 18"/>
          <p:cNvSpPr>
            <a:spLocks noChangeArrowheads="1"/>
          </p:cNvSpPr>
          <p:nvPr/>
        </p:nvSpPr>
        <p:spPr bwMode="auto">
          <a:xfrm>
            <a:off x="3005138" y="6032500"/>
            <a:ext cx="1733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participates_in</a:t>
            </a:r>
          </a:p>
        </p:txBody>
      </p:sp>
      <p:sp>
        <p:nvSpPr>
          <p:cNvPr id="90130" name="AutoShape 19"/>
          <p:cNvSpPr>
            <a:spLocks noChangeArrowheads="1"/>
          </p:cNvSpPr>
          <p:nvPr/>
        </p:nvSpPr>
        <p:spPr bwMode="auto">
          <a:xfrm>
            <a:off x="1854200" y="3302000"/>
            <a:ext cx="1346200" cy="355600"/>
          </a:xfrm>
          <a:prstGeom prst="curvedDownArrow">
            <a:avLst>
              <a:gd name="adj1" fmla="val 22048"/>
              <a:gd name="adj2" fmla="val 97763"/>
              <a:gd name="adj3" fmla="val 33333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0131" name="AutoShape 20"/>
          <p:cNvSpPr>
            <a:spLocks noChangeArrowheads="1"/>
          </p:cNvSpPr>
          <p:nvPr/>
        </p:nvSpPr>
        <p:spPr bwMode="auto">
          <a:xfrm>
            <a:off x="3695700" y="3302000"/>
            <a:ext cx="1346200" cy="355600"/>
          </a:xfrm>
          <a:prstGeom prst="curvedDownArrow">
            <a:avLst>
              <a:gd name="adj1" fmla="val 22048"/>
              <a:gd name="adj2" fmla="val 97763"/>
              <a:gd name="adj3" fmla="val 33333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0132" name="AutoShape 21"/>
          <p:cNvSpPr>
            <a:spLocks noChangeArrowheads="1"/>
          </p:cNvSpPr>
          <p:nvPr/>
        </p:nvSpPr>
        <p:spPr bwMode="auto">
          <a:xfrm>
            <a:off x="5816600" y="3302000"/>
            <a:ext cx="1346200" cy="355600"/>
          </a:xfrm>
          <a:prstGeom prst="curvedDownArrow">
            <a:avLst>
              <a:gd name="adj1" fmla="val 22048"/>
              <a:gd name="adj2" fmla="val 97763"/>
              <a:gd name="adj3" fmla="val 33333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0133" name="AutoShape 22"/>
          <p:cNvSpPr>
            <a:spLocks noChangeArrowheads="1"/>
          </p:cNvSpPr>
          <p:nvPr/>
        </p:nvSpPr>
        <p:spPr bwMode="auto">
          <a:xfrm flipH="1" flipV="1">
            <a:off x="723900" y="5702300"/>
            <a:ext cx="1346200" cy="355600"/>
          </a:xfrm>
          <a:prstGeom prst="curvedDownArrow">
            <a:avLst>
              <a:gd name="adj1" fmla="val 22048"/>
              <a:gd name="adj2" fmla="val 97763"/>
              <a:gd name="adj3" fmla="val 33333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0134" name="AutoShape 23"/>
          <p:cNvSpPr>
            <a:spLocks noChangeArrowheads="1"/>
          </p:cNvSpPr>
          <p:nvPr/>
        </p:nvSpPr>
        <p:spPr bwMode="auto">
          <a:xfrm flipH="1" flipV="1">
            <a:off x="3136900" y="5702300"/>
            <a:ext cx="1346200" cy="355600"/>
          </a:xfrm>
          <a:prstGeom prst="curvedDownArrow">
            <a:avLst>
              <a:gd name="adj1" fmla="val 22048"/>
              <a:gd name="adj2" fmla="val 97763"/>
              <a:gd name="adj3" fmla="val 33333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0135" name="AutoShape 24"/>
          <p:cNvSpPr>
            <a:spLocks noChangeArrowheads="1"/>
          </p:cNvSpPr>
          <p:nvPr/>
        </p:nvSpPr>
        <p:spPr bwMode="auto">
          <a:xfrm flipH="1" flipV="1">
            <a:off x="5537200" y="5702300"/>
            <a:ext cx="1346200" cy="355600"/>
          </a:xfrm>
          <a:prstGeom prst="curvedDownArrow">
            <a:avLst>
              <a:gd name="adj1" fmla="val 22048"/>
              <a:gd name="adj2" fmla="val 97763"/>
              <a:gd name="adj3" fmla="val 33333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0136" name="AutoShape 25"/>
          <p:cNvSpPr>
            <a:spLocks noChangeArrowheads="1"/>
          </p:cNvSpPr>
          <p:nvPr/>
        </p:nvSpPr>
        <p:spPr bwMode="auto">
          <a:xfrm rot="-5400000" flipH="1" flipV="1">
            <a:off x="7670800" y="4546600"/>
            <a:ext cx="1346200" cy="355600"/>
          </a:xfrm>
          <a:prstGeom prst="curvedDownArrow">
            <a:avLst>
              <a:gd name="adj1" fmla="val 22048"/>
              <a:gd name="adj2" fmla="val 97763"/>
              <a:gd name="adj3" fmla="val 33333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6" name="Slide Number Placeholder 2">
            <a:extLst>
              <a:ext uri="{FF2B5EF4-FFF2-40B4-BE49-F238E27FC236}">
                <a16:creationId xmlns:a16="http://schemas.microsoft.com/office/drawing/2014/main" id="{F70BAAE3-4111-4716-9657-9544F7137F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76200" y="6491968"/>
            <a:ext cx="457200" cy="365125"/>
          </a:xfrm>
        </p:spPr>
        <p:txBody>
          <a:bodyPr/>
          <a:lstStyle/>
          <a:p>
            <a:fld id="{7C5DB68A-9D44-4073-920F-D08D647C06A7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51609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OGMS definitions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199" y="1676400"/>
          <a:ext cx="8229601" cy="39806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436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DISORDER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causally relatively isolated combination of physical components that is (a) clinically abnormal and (b) maximal, in the sense that it is not a part of some larger such combination.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264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DISEASE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83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DISEASE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COURSE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355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DIAGNOSIS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524000" y="6043136"/>
            <a:ext cx="7620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Scheuermann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R, Ceusters W, Smith B.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Toward an Ontological Treatment of Disease and Diagnosis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  <a:hlinkClick r:id="rId2"/>
              </a:rPr>
              <a:t>2009 AMIA Summit on Translational Bioinformatics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, San Francisco, California, March 15-17, 2009;: 116-120.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Omnipress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ISBN:0-9647743-7-2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A488E0E4-9B65-4EA4-B5B2-01BA620CB5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76200" y="6491968"/>
            <a:ext cx="457200" cy="365125"/>
          </a:xfrm>
        </p:spPr>
        <p:txBody>
          <a:bodyPr/>
          <a:lstStyle/>
          <a:p>
            <a:fld id="{7C5DB68A-9D44-4073-920F-D08D647C06A7}" type="slidenum">
              <a:rPr lang="en-US" smtClean="0"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737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A5D6E-9E89-415D-B0B1-863B619091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u="sng" dirty="0"/>
              <a:t>Portions of reality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versus </a:t>
            </a:r>
            <a:br>
              <a:rPr lang="en-US" dirty="0"/>
            </a:br>
            <a:r>
              <a:rPr lang="en-US" i="1" u="sng" dirty="0"/>
              <a:t>representations</a:t>
            </a:r>
            <a:r>
              <a:rPr lang="en-US" u="sng" dirty="0"/>
              <a:t> thereof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9548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i="1"/>
              <a:t>Clinically abnormal</a:t>
            </a:r>
            <a:r>
              <a:rPr lang="en-US" altLang="en-US"/>
              <a:t> 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Tx/>
              <a:buChar char="-"/>
            </a:pPr>
            <a:r>
              <a:rPr lang="en-US" altLang="en-US" sz="2800" dirty="0"/>
              <a:t>something is clinically abnormal if:</a:t>
            </a:r>
          </a:p>
          <a:p>
            <a:pPr marL="457200" indent="-457200" eaLnBrk="1" hangingPunct="1">
              <a:buFontTx/>
              <a:buChar char="-"/>
            </a:pPr>
            <a:endParaRPr lang="en-US" altLang="en-US" sz="2800" dirty="0"/>
          </a:p>
          <a:p>
            <a:pPr marL="1085850" lvl="1" indent="-457200" eaLnBrk="1" hangingPunct="1">
              <a:buFont typeface="+mj-lt"/>
              <a:buAutoNum type="arabicPeriod"/>
              <a:tabLst>
                <a:tab pos="1371600" algn="l"/>
              </a:tabLst>
            </a:pPr>
            <a:r>
              <a:rPr lang="en-US" altLang="en-US" dirty="0"/>
              <a:t>is not part of the life plan for an organism of the relevant type (unlike aging or pregnancy), </a:t>
            </a:r>
          </a:p>
          <a:p>
            <a:pPr marL="1085850" lvl="1" indent="-457200" eaLnBrk="1" hangingPunct="1">
              <a:buFont typeface="+mj-lt"/>
              <a:buAutoNum type="arabicPeriod"/>
              <a:tabLst>
                <a:tab pos="1371600" algn="l"/>
              </a:tabLst>
            </a:pPr>
            <a:endParaRPr lang="en-US" altLang="en-US" dirty="0"/>
          </a:p>
          <a:p>
            <a:pPr marL="1085850" lvl="1" indent="-457200" eaLnBrk="1" hangingPunct="1">
              <a:buFont typeface="+mj-lt"/>
              <a:buAutoNum type="arabicPeriod"/>
              <a:tabLst>
                <a:tab pos="1371600" algn="l"/>
              </a:tabLst>
            </a:pPr>
            <a:r>
              <a:rPr lang="en-US" altLang="en-US" dirty="0"/>
              <a:t>is causally linked to an elevated risk either of pain or other feelings of illness, or of death or dysfunction, and </a:t>
            </a:r>
          </a:p>
          <a:p>
            <a:pPr marL="1085850" lvl="1" indent="-457200" eaLnBrk="1" hangingPunct="1">
              <a:buFont typeface="+mj-lt"/>
              <a:buAutoNum type="arabicPeriod"/>
              <a:tabLst>
                <a:tab pos="1371600" algn="l"/>
              </a:tabLst>
            </a:pPr>
            <a:endParaRPr lang="en-US" altLang="en-US" dirty="0"/>
          </a:p>
          <a:p>
            <a:pPr marL="1085850" lvl="1" indent="-457200" eaLnBrk="1" hangingPunct="1">
              <a:buFont typeface="+mj-lt"/>
              <a:buAutoNum type="arabicPeriod"/>
              <a:tabLst>
                <a:tab pos="1371600" algn="l"/>
              </a:tabLst>
            </a:pPr>
            <a:r>
              <a:rPr lang="en-US" altLang="en-US" dirty="0"/>
              <a:t>is such that the elevated risk exceeds a certain threshold level.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E5D1E52A-0430-4483-8302-70B48E34B8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76200" y="6491968"/>
            <a:ext cx="457200" cy="365125"/>
          </a:xfrm>
        </p:spPr>
        <p:txBody>
          <a:bodyPr/>
          <a:lstStyle/>
          <a:p>
            <a:fld id="{7C5DB68A-9D44-4073-920F-D08D647C06A7}" type="slidenum">
              <a:rPr lang="en-US" smtClean="0"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83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uiExpand="1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OGMS definitions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199" y="1676400"/>
          <a:ext cx="8229601" cy="3982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436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DISORDER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causally relatively isolated combination of physical components that is (a) clinically abnormal and (b) maximal, in the sense that it is not a part of some larger such combination.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264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DISEASE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DISPOSITION (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i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) to undergo PATHOLOGICAL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PROCESSes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that (ii) exists in an ORGANISM because of one or more DISORDERs in that ORGANISM.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83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DISEASE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COURSE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355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DIAGNOSIS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524000" y="6043136"/>
            <a:ext cx="7620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Scheuermann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R, Ceusters W, Smith B.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Toward an Ontological Treatment of Disease and Diagnosis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  <a:hlinkClick r:id="rId2"/>
              </a:rPr>
              <a:t>2009 AMIA Summit on Translational Bioinformatics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, San Francisco, California, March 15-17, 2009;: 116-120.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Omnipress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ISBN:0-9647743-7-2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5508F8E1-21BA-4AA6-B9C0-3157364888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76200" y="6491968"/>
            <a:ext cx="457200" cy="365125"/>
          </a:xfrm>
        </p:spPr>
        <p:txBody>
          <a:bodyPr/>
          <a:lstStyle/>
          <a:p>
            <a:fld id="{7C5DB68A-9D44-4073-920F-D08D647C06A7}" type="slidenum">
              <a:rPr lang="en-US" smtClean="0"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76128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AutoShap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Pathological process</a:t>
            </a:r>
          </a:p>
        </p:txBody>
      </p:sp>
      <p:sp>
        <p:nvSpPr>
          <p:cNvPr id="93186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lvl="1" algn="just" eaLnBrk="1" hangingPunct="1">
              <a:spcAft>
                <a:spcPts val="300"/>
              </a:spcAft>
            </a:pPr>
            <a:endParaRPr lang="en-US" altLang="en-US" sz="2400" dirty="0"/>
          </a:p>
          <a:p>
            <a:pPr algn="just" eaLnBrk="1" hangingPunct="1">
              <a:spcAft>
                <a:spcPts val="300"/>
              </a:spcAft>
            </a:pPr>
            <a:r>
              <a:rPr lang="en-US" altLang="en-US" sz="2800" b="1" u="sng" dirty="0"/>
              <a:t>Pathological Process</a:t>
            </a:r>
            <a:r>
              <a:rPr lang="en-US" altLang="en-US" sz="2800" dirty="0"/>
              <a:t> =def. – A bodily process that is a manifestation of a </a:t>
            </a:r>
            <a:r>
              <a:rPr lang="en-US" altLang="en-US" sz="2800" b="1" dirty="0"/>
              <a:t>disorder</a:t>
            </a:r>
            <a:r>
              <a:rPr lang="en-US" altLang="en-US" sz="2800" dirty="0"/>
              <a:t> </a:t>
            </a:r>
            <a:r>
              <a:rPr lang="en-US" altLang="en-US" sz="2800" i="1" dirty="0"/>
              <a:t>and is clinically abnormal.</a:t>
            </a:r>
            <a:endParaRPr lang="en-US" altLang="en-US" sz="2800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56F1FB1D-548E-41D4-AE4C-4BB55AFA72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76200" y="6491968"/>
            <a:ext cx="457200" cy="365125"/>
          </a:xfrm>
        </p:spPr>
        <p:txBody>
          <a:bodyPr/>
          <a:lstStyle/>
          <a:p>
            <a:fld id="{7C5DB68A-9D44-4073-920F-D08D647C06A7}" type="slidenum">
              <a:rPr lang="en-US" smtClean="0"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69479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201377A-D145-463D-893F-98EBE04E5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533400"/>
            <a:ext cx="8839200" cy="762000"/>
          </a:xfrm>
        </p:spPr>
        <p:txBody>
          <a:bodyPr/>
          <a:lstStyle/>
          <a:p>
            <a:r>
              <a:rPr lang="en-US" sz="2800" dirty="0"/>
              <a:t>Disease particulars can instantiate distinct universals at distinct times</a:t>
            </a:r>
          </a:p>
        </p:txBody>
      </p:sp>
      <p:sp>
        <p:nvSpPr>
          <p:cNvPr id="28" name="Slide Number Placeholder 2">
            <a:extLst>
              <a:ext uri="{FF2B5EF4-FFF2-40B4-BE49-F238E27FC236}">
                <a16:creationId xmlns:a16="http://schemas.microsoft.com/office/drawing/2014/main" id="{FA453C73-F5CC-40C4-A4DB-858B7A141C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93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7860C92-CC28-46E2-A04C-D79BAAE28844}"/>
              </a:ext>
            </a:extLst>
          </p:cNvPr>
          <p:cNvGrpSpPr/>
          <p:nvPr/>
        </p:nvGrpSpPr>
        <p:grpSpPr>
          <a:xfrm>
            <a:off x="-228600" y="1524000"/>
            <a:ext cx="9601200" cy="5150984"/>
            <a:chOff x="-228600" y="1295400"/>
            <a:chExt cx="9601200" cy="5150984"/>
          </a:xfrm>
        </p:grpSpPr>
        <p:sp>
          <p:nvSpPr>
            <p:cNvPr id="11" name="Rectangle 10"/>
            <p:cNvSpPr/>
            <p:nvPr/>
          </p:nvSpPr>
          <p:spPr>
            <a:xfrm>
              <a:off x="2819400" y="1295400"/>
              <a:ext cx="2971800" cy="6858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coronary heart disease</a:t>
              </a:r>
            </a:p>
          </p:txBody>
        </p:sp>
        <p:sp>
          <p:nvSpPr>
            <p:cNvPr id="220163" name="Rectangle 6"/>
            <p:cNvSpPr>
              <a:spLocks noChangeArrowheads="1"/>
            </p:cNvSpPr>
            <p:nvPr/>
          </p:nvSpPr>
          <p:spPr bwMode="auto">
            <a:xfrm>
              <a:off x="-228600" y="5486400"/>
              <a:ext cx="9601200" cy="914400"/>
            </a:xfrm>
            <a:prstGeom prst="rect">
              <a:avLst/>
            </a:prstGeom>
            <a:noFill/>
            <a:ln w="47625" cmpd="dbl">
              <a:solidFill>
                <a:schemeClr val="bg1"/>
              </a:solidFill>
              <a:prstDash val="dashDot"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John’s coronary heart disease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133600" y="2514600"/>
              <a:ext cx="1828800" cy="1524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disease associated with asymptomatic (‘silent’) infarction</a:t>
              </a:r>
            </a:p>
          </p:txBody>
        </p:sp>
        <p:cxnSp>
          <p:nvCxnSpPr>
            <p:cNvPr id="220165" name="AutoShape 7"/>
            <p:cNvCxnSpPr>
              <a:cxnSpLocks noChangeShapeType="1"/>
              <a:stCxn id="11" idx="2"/>
              <a:endCxn id="15" idx="0"/>
            </p:cNvCxnSpPr>
            <p:nvPr/>
          </p:nvCxnSpPr>
          <p:spPr bwMode="auto">
            <a:xfrm flipH="1">
              <a:off x="3048000" y="1981200"/>
              <a:ext cx="1257300" cy="533400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" name="Rectangle 20"/>
            <p:cNvSpPr/>
            <p:nvPr/>
          </p:nvSpPr>
          <p:spPr>
            <a:xfrm>
              <a:off x="76200" y="2209800"/>
              <a:ext cx="1676400" cy="18288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disease associated with early lesions and small fibrous plaques</a:t>
              </a:r>
            </a:p>
          </p:txBody>
        </p:sp>
        <p:cxnSp>
          <p:nvCxnSpPr>
            <p:cNvPr id="220167" name="AutoShape 7"/>
            <p:cNvCxnSpPr>
              <a:cxnSpLocks noChangeShapeType="1"/>
              <a:stCxn id="11" idx="2"/>
              <a:endCxn id="21" idx="0"/>
            </p:cNvCxnSpPr>
            <p:nvPr/>
          </p:nvCxnSpPr>
          <p:spPr bwMode="auto">
            <a:xfrm flipH="1">
              <a:off x="914400" y="1981200"/>
              <a:ext cx="3390900" cy="228600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" name="Rectangle 22"/>
            <p:cNvSpPr/>
            <p:nvPr/>
          </p:nvSpPr>
          <p:spPr>
            <a:xfrm>
              <a:off x="8001000" y="2819400"/>
              <a:ext cx="1025525" cy="12192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stable angina</a:t>
              </a:r>
            </a:p>
          </p:txBody>
        </p:sp>
        <p:cxnSp>
          <p:nvCxnSpPr>
            <p:cNvPr id="220169" name="AutoShape 7"/>
            <p:cNvCxnSpPr>
              <a:cxnSpLocks noChangeShapeType="1"/>
              <a:stCxn id="11" idx="2"/>
              <a:endCxn id="23" idx="0"/>
            </p:cNvCxnSpPr>
            <p:nvPr/>
          </p:nvCxnSpPr>
          <p:spPr bwMode="auto">
            <a:xfrm>
              <a:off x="4305300" y="1981200"/>
              <a:ext cx="4208463" cy="838200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" name="Rectangle 26"/>
            <p:cNvSpPr/>
            <p:nvPr/>
          </p:nvSpPr>
          <p:spPr>
            <a:xfrm>
              <a:off x="4267200" y="2514600"/>
              <a:ext cx="1600200" cy="1524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disease associated with surface disruption of plaque</a:t>
              </a:r>
            </a:p>
          </p:txBody>
        </p:sp>
        <p:cxnSp>
          <p:nvCxnSpPr>
            <p:cNvPr id="220171" name="AutoShape 7"/>
            <p:cNvCxnSpPr>
              <a:cxnSpLocks noChangeShapeType="1"/>
              <a:stCxn id="11" idx="2"/>
              <a:endCxn id="27" idx="0"/>
            </p:cNvCxnSpPr>
            <p:nvPr/>
          </p:nvCxnSpPr>
          <p:spPr bwMode="auto">
            <a:xfrm>
              <a:off x="4305300" y="1981200"/>
              <a:ext cx="762000" cy="533400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Rectangle 28"/>
            <p:cNvSpPr/>
            <p:nvPr/>
          </p:nvSpPr>
          <p:spPr>
            <a:xfrm>
              <a:off x="6248400" y="2819400"/>
              <a:ext cx="1295400" cy="12192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unstable angina</a:t>
              </a:r>
            </a:p>
          </p:txBody>
        </p:sp>
        <p:cxnSp>
          <p:nvCxnSpPr>
            <p:cNvPr id="220173" name="AutoShape 7"/>
            <p:cNvCxnSpPr>
              <a:cxnSpLocks noChangeShapeType="1"/>
              <a:stCxn id="11" idx="2"/>
              <a:endCxn id="29" idx="0"/>
            </p:cNvCxnSpPr>
            <p:nvPr/>
          </p:nvCxnSpPr>
          <p:spPr bwMode="auto">
            <a:xfrm>
              <a:off x="4305300" y="1981200"/>
              <a:ext cx="2590800" cy="838200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0174" name="TextBox 25"/>
            <p:cNvSpPr txBox="1">
              <a:spLocks noChangeArrowheads="1"/>
            </p:cNvSpPr>
            <p:nvPr/>
          </p:nvSpPr>
          <p:spPr bwMode="auto">
            <a:xfrm>
              <a:off x="685800" y="4840288"/>
              <a:ext cx="1447800" cy="58477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instantiates at t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cxnSp>
          <p:nvCxnSpPr>
            <p:cNvPr id="220175" name="Straight Arrow Connector 53"/>
            <p:cNvCxnSpPr>
              <a:cxnSpLocks noChangeShapeType="1"/>
            </p:cNvCxnSpPr>
            <p:nvPr/>
          </p:nvCxnSpPr>
          <p:spPr bwMode="auto">
            <a:xfrm rot="5400000" flipH="1" flipV="1">
              <a:off x="24606" y="4749007"/>
              <a:ext cx="1474787" cy="0"/>
            </a:xfrm>
            <a:prstGeom prst="straightConnector1">
              <a:avLst/>
            </a:prstGeom>
            <a:noFill/>
            <a:ln w="47625" algn="ctr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0176" name="TextBox 25"/>
            <p:cNvSpPr txBox="1">
              <a:spLocks noChangeArrowheads="1"/>
            </p:cNvSpPr>
            <p:nvPr/>
          </p:nvSpPr>
          <p:spPr bwMode="auto">
            <a:xfrm>
              <a:off x="1593057" y="4216913"/>
              <a:ext cx="1447800" cy="58477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instantiates at t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  <p:cxnSp>
          <p:nvCxnSpPr>
            <p:cNvPr id="220177" name="Straight Arrow Connector 55"/>
            <p:cNvCxnSpPr>
              <a:cxnSpLocks noChangeShapeType="1"/>
            </p:cNvCxnSpPr>
            <p:nvPr/>
          </p:nvCxnSpPr>
          <p:spPr bwMode="auto">
            <a:xfrm rot="5400000" flipH="1" flipV="1">
              <a:off x="2221706" y="4774407"/>
              <a:ext cx="1471613" cy="0"/>
            </a:xfrm>
            <a:prstGeom prst="straightConnector1">
              <a:avLst/>
            </a:prstGeom>
            <a:noFill/>
            <a:ln w="47625" algn="ctr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0178" name="TextBox 25"/>
            <p:cNvSpPr txBox="1">
              <a:spLocks noChangeArrowheads="1"/>
            </p:cNvSpPr>
            <p:nvPr/>
          </p:nvSpPr>
          <p:spPr bwMode="auto">
            <a:xfrm>
              <a:off x="3278460" y="4462678"/>
              <a:ext cx="1447800" cy="58477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instantiates at t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  <p:cxnSp>
          <p:nvCxnSpPr>
            <p:cNvPr id="220179" name="Straight Arrow Connector 57"/>
            <p:cNvCxnSpPr>
              <a:cxnSpLocks noChangeShapeType="1"/>
            </p:cNvCxnSpPr>
            <p:nvPr/>
          </p:nvCxnSpPr>
          <p:spPr bwMode="auto">
            <a:xfrm rot="5400000" flipH="1" flipV="1">
              <a:off x="3929063" y="4757738"/>
              <a:ext cx="1438275" cy="3175"/>
            </a:xfrm>
            <a:prstGeom prst="straightConnector1">
              <a:avLst/>
            </a:prstGeom>
            <a:noFill/>
            <a:ln w="47625" algn="ctr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0180" name="TextBox 25"/>
            <p:cNvSpPr txBox="1">
              <a:spLocks noChangeArrowheads="1"/>
            </p:cNvSpPr>
            <p:nvPr/>
          </p:nvSpPr>
          <p:spPr bwMode="auto">
            <a:xfrm>
              <a:off x="5410200" y="4462678"/>
              <a:ext cx="1371600" cy="58477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instantiates at t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  <p:cxnSp>
          <p:nvCxnSpPr>
            <p:cNvPr id="220181" name="Straight Arrow Connector 59"/>
            <p:cNvCxnSpPr>
              <a:cxnSpLocks noChangeShapeType="1"/>
            </p:cNvCxnSpPr>
            <p:nvPr/>
          </p:nvCxnSpPr>
          <p:spPr bwMode="auto">
            <a:xfrm rot="5400000" flipH="1" flipV="1">
              <a:off x="6057107" y="4763294"/>
              <a:ext cx="1447800" cy="1587"/>
            </a:xfrm>
            <a:prstGeom prst="straightConnector1">
              <a:avLst/>
            </a:prstGeom>
            <a:noFill/>
            <a:ln w="47625" algn="ctr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0182" name="TextBox 25"/>
            <p:cNvSpPr txBox="1">
              <a:spLocks noChangeArrowheads="1"/>
            </p:cNvSpPr>
            <p:nvPr/>
          </p:nvSpPr>
          <p:spPr bwMode="auto">
            <a:xfrm>
              <a:off x="7256464" y="4462678"/>
              <a:ext cx="1371600" cy="58477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instantiates at t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  <p:cxnSp>
          <p:nvCxnSpPr>
            <p:cNvPr id="220183" name="Straight Arrow Connector 61"/>
            <p:cNvCxnSpPr>
              <a:cxnSpLocks noChangeShapeType="1"/>
            </p:cNvCxnSpPr>
            <p:nvPr/>
          </p:nvCxnSpPr>
          <p:spPr bwMode="auto">
            <a:xfrm rot="16200000" flipV="1">
              <a:off x="7913688" y="4735512"/>
              <a:ext cx="1411288" cy="17463"/>
            </a:xfrm>
            <a:prstGeom prst="straightConnector1">
              <a:avLst/>
            </a:prstGeom>
            <a:noFill/>
            <a:ln w="47625" algn="ctr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0184" name="Straight Arrow Connector 25"/>
            <p:cNvCxnSpPr>
              <a:cxnSpLocks noChangeShapeType="1"/>
            </p:cNvCxnSpPr>
            <p:nvPr/>
          </p:nvCxnSpPr>
          <p:spPr bwMode="auto">
            <a:xfrm>
              <a:off x="1981200" y="6070088"/>
              <a:ext cx="5105400" cy="24324"/>
            </a:xfrm>
            <a:prstGeom prst="straightConnector1">
              <a:avLst/>
            </a:prstGeom>
            <a:noFill/>
            <a:ln w="60325" algn="ctr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0185" name="Rectangle 27"/>
            <p:cNvSpPr>
              <a:spLocks noChangeArrowheads="1"/>
            </p:cNvSpPr>
            <p:nvPr/>
          </p:nvSpPr>
          <p:spPr bwMode="auto">
            <a:xfrm>
              <a:off x="4203845" y="6046274"/>
              <a:ext cx="62549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634563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OGMS 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BA4D1-E6E6-4BE7-9294-68A3E54CE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199" y="1676400"/>
          <a:ext cx="8229601" cy="3982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436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DISORDER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causally relatively isolated combination of physical components that is (a) clinically abnormal and (b) maximal, in the sense that it is not a part of some larger such combination.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264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DISEASE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DISPOSITION (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i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) to undergo PATHOLOGICAL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PROCESSes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that (ii) exists in an ORGANISM because of one or more DISORDERs in that ORGANISM.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83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DISEASE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COURSE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The totality of all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PROCESSes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through which a given DISEASE instance is realized.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355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DIAGNOSIS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524000" y="6043136"/>
            <a:ext cx="7620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Scheuermann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R, Ceusters W, Smith B.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Toward an Ontological Treatment of Disease and Diagnosis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  <a:hlinkClick r:id="rId2"/>
              </a:rPr>
              <a:t>2009 AMIA Summit on Translational Bioinformatics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, San Francisco, California, March 15-17, 2009;: 116-120.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Omnipress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ISBN:0-9647743-7-2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A9B99663-5489-4245-8B42-B75DA98897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76200" y="6491968"/>
            <a:ext cx="457200" cy="365125"/>
          </a:xfrm>
        </p:spPr>
        <p:txBody>
          <a:bodyPr/>
          <a:lstStyle/>
          <a:p>
            <a:fld id="{7C5DB68A-9D44-4073-920F-D08D647C06A7}" type="slidenum">
              <a:rPr lang="en-US" smtClean="0"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33972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OGMS 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EAB81-9EBB-4C5E-903A-B0E3B3F52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199" y="1676400"/>
          <a:ext cx="8229601" cy="3982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436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DISORDER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causally relatively isolated combination of physical components that is (a) clinically abnormal and (b) maximal, in the sense that it is not a part of some larger such combination.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264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DISEASE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DISPOSITION (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i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) to undergo PATHOLOGICAL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PROCESSes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that (ii) exists in an ORGANISM because of one or more DISORDERs in that ORGANISM.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83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DISEASE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COURSE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The totality of all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PROCESSes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through which a given DISEASE instance is realized.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355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DIAGNOSIS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conclusion of an interpretive PROCESS that has as input a CLINICAL PICTURE of a given patient and as output an assertion (diagnostic statement) to the effect that the patient has a DISEASE of such and such a type.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524000" y="6043136"/>
            <a:ext cx="7620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Scheuermann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R, Ceusters W, Smith B.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Toward an Ontological Treatment of Disease and Diagnosis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  <a:hlinkClick r:id="rId2"/>
              </a:rPr>
              <a:t>2009 AMIA Summit on Translational Bioinformatics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, San Francisco, California, March 15-17, 2009;: 116-120.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Omnipress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ISBN:0-9647743-7-2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BCA79EFE-75B0-4690-9445-F3C82A5D55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76200" y="6491968"/>
            <a:ext cx="457200" cy="365125"/>
          </a:xfrm>
        </p:spPr>
        <p:txBody>
          <a:bodyPr/>
          <a:lstStyle/>
          <a:p>
            <a:fld id="{7C5DB68A-9D44-4073-920F-D08D647C06A7}" type="slidenum">
              <a:rPr lang="en-US" smtClean="0"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38754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AutoShap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Clinical picture</a:t>
            </a:r>
          </a:p>
        </p:txBody>
      </p:sp>
      <p:sp>
        <p:nvSpPr>
          <p:cNvPr id="96258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algn="just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b="1" u="sng" dirty="0"/>
              <a:t>Clinical Picture</a:t>
            </a:r>
            <a:r>
              <a:rPr lang="en-US" altLang="en-US" b="1" dirty="0"/>
              <a:t> =def.</a:t>
            </a:r>
            <a:r>
              <a:rPr lang="en-US" altLang="en-US" dirty="0"/>
              <a:t> – A </a:t>
            </a:r>
            <a:r>
              <a:rPr lang="en-US" altLang="en-US" b="1" dirty="0"/>
              <a:t>representation</a:t>
            </a:r>
            <a:r>
              <a:rPr lang="en-US" altLang="en-US" dirty="0"/>
              <a:t> of a clinical phenotype that is inferred from the combination of laboratory, image and clinical findings about a given patient. </a:t>
            </a:r>
          </a:p>
          <a:p>
            <a:pPr algn="just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algn="just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dirty="0"/>
              <a:t>Representations are information content entities (IAO)</a:t>
            </a:r>
          </a:p>
          <a:p>
            <a:pPr algn="just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algn="just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dirty="0"/>
              <a:t>Information content entities are generically dependent continuants</a:t>
            </a:r>
          </a:p>
          <a:p>
            <a:pPr algn="just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064511A-C191-4644-98A9-3FF3E1D311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76200" y="6491968"/>
            <a:ext cx="457200" cy="365125"/>
          </a:xfrm>
        </p:spPr>
        <p:txBody>
          <a:bodyPr/>
          <a:lstStyle/>
          <a:p>
            <a:fld id="{7C5DB68A-9D44-4073-920F-D08D647C06A7}" type="slidenum">
              <a:rPr lang="en-US" smtClean="0"/>
              <a:t>96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E969F6-0D04-49DE-BB62-4A8DB63E7D73}"/>
              </a:ext>
            </a:extLst>
          </p:cNvPr>
          <p:cNvSpPr/>
          <p:nvPr/>
        </p:nvSpPr>
        <p:spPr>
          <a:xfrm>
            <a:off x="838200" y="4152900"/>
            <a:ext cx="8077200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0" dirty="0">
                <a:solidFill>
                  <a:schemeClr val="bg1"/>
                </a:solidFill>
                <a:latin typeface="Arial" panose="020B0604020202020204" pitchFamily="34" charset="0"/>
              </a:rPr>
              <a:t>Smith B, Ceusters W. Aboutness: Towards Foundations for the Information Artifact Ontology. International Conference on Biomedical Ontologies, ICBO 2015, Lisbon, Portugal, July 27-30, 2015;47-51. </a:t>
            </a:r>
          </a:p>
          <a:p>
            <a:pPr algn="r"/>
            <a:r>
              <a:rPr lang="en-US" sz="1050" b="0" dirty="0">
                <a:solidFill>
                  <a:schemeClr val="bg1"/>
                </a:solidFill>
                <a:latin typeface="Arial" panose="020B0604020202020204" pitchFamily="34" charset="0"/>
                <a:hlinkClick r:id="rId3"/>
              </a:rPr>
              <a:t>http://www.referent-tracking.com/RTU/files/ICBO2015Proceedings-Smith-Ceusters/1.0/ICBO2015Proceedings-Smith-Ceusters.pdf</a:t>
            </a:r>
            <a:r>
              <a:rPr lang="en-US" sz="1050" b="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08982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87313" y="3138488"/>
            <a:ext cx="5800725" cy="2098675"/>
            <a:chOff x="87083" y="3138196"/>
            <a:chExt cx="5800532" cy="2099387"/>
          </a:xfrm>
        </p:grpSpPr>
        <p:sp>
          <p:nvSpPr>
            <p:cNvPr id="29731" name="Rectangle 40"/>
            <p:cNvSpPr>
              <a:spLocks noChangeArrowheads="1"/>
            </p:cNvSpPr>
            <p:nvPr/>
          </p:nvSpPr>
          <p:spPr bwMode="auto">
            <a:xfrm>
              <a:off x="4892350" y="3138196"/>
              <a:ext cx="995265" cy="46653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32" name="Rectangle 37"/>
            <p:cNvSpPr>
              <a:spLocks noChangeArrowheads="1"/>
            </p:cNvSpPr>
            <p:nvPr/>
          </p:nvSpPr>
          <p:spPr bwMode="auto">
            <a:xfrm>
              <a:off x="87083" y="4771052"/>
              <a:ext cx="1219202" cy="46653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33" name="Rectangle 36"/>
            <p:cNvSpPr>
              <a:spLocks noChangeArrowheads="1"/>
            </p:cNvSpPr>
            <p:nvPr/>
          </p:nvSpPr>
          <p:spPr bwMode="auto">
            <a:xfrm>
              <a:off x="2883159" y="3144416"/>
              <a:ext cx="1101012" cy="46653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29734" name="Group 35"/>
            <p:cNvGrpSpPr>
              <a:grpSpLocks/>
            </p:cNvGrpSpPr>
            <p:nvPr/>
          </p:nvGrpSpPr>
          <p:grpSpPr bwMode="auto">
            <a:xfrm rot="-1765470">
              <a:off x="889521" y="3934405"/>
              <a:ext cx="2002969" cy="382555"/>
              <a:chOff x="171061" y="4195665"/>
              <a:chExt cx="2002969" cy="382555"/>
            </a:xfrm>
          </p:grpSpPr>
          <p:sp>
            <p:nvSpPr>
              <p:cNvPr id="29738" name="Right Arrow 33"/>
              <p:cNvSpPr>
                <a:spLocks noChangeArrowheads="1"/>
              </p:cNvSpPr>
              <p:nvPr/>
            </p:nvSpPr>
            <p:spPr bwMode="auto">
              <a:xfrm>
                <a:off x="1166324" y="4195665"/>
                <a:ext cx="1007706" cy="382555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739" name="Right Arrow 34"/>
              <p:cNvSpPr>
                <a:spLocks noChangeArrowheads="1"/>
              </p:cNvSpPr>
              <p:nvPr/>
            </p:nvSpPr>
            <p:spPr bwMode="auto">
              <a:xfrm flipH="1">
                <a:off x="171061" y="4195665"/>
                <a:ext cx="1007706" cy="382555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9735" name="Group 42"/>
            <p:cNvGrpSpPr>
              <a:grpSpLocks/>
            </p:cNvGrpSpPr>
            <p:nvPr/>
          </p:nvGrpSpPr>
          <p:grpSpPr bwMode="auto">
            <a:xfrm>
              <a:off x="4002833" y="3200396"/>
              <a:ext cx="889517" cy="382559"/>
              <a:chOff x="171061" y="4195665"/>
              <a:chExt cx="2002969" cy="382555"/>
            </a:xfrm>
          </p:grpSpPr>
          <p:sp>
            <p:nvSpPr>
              <p:cNvPr id="29736" name="Right Arrow 43"/>
              <p:cNvSpPr>
                <a:spLocks noChangeArrowheads="1"/>
              </p:cNvSpPr>
              <p:nvPr/>
            </p:nvSpPr>
            <p:spPr bwMode="auto">
              <a:xfrm>
                <a:off x="1166324" y="4195665"/>
                <a:ext cx="1007706" cy="382555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737" name="Right Arrow 44"/>
              <p:cNvSpPr>
                <a:spLocks noChangeArrowheads="1"/>
              </p:cNvSpPr>
              <p:nvPr/>
            </p:nvSpPr>
            <p:spPr bwMode="auto">
              <a:xfrm flipH="1">
                <a:off x="171061" y="4195665"/>
                <a:ext cx="1007706" cy="382555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71438" y="3170238"/>
            <a:ext cx="209550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etiological process</a:t>
            </a:r>
          </a:p>
        </p:txBody>
      </p:sp>
      <p:sp>
        <p:nvSpPr>
          <p:cNvPr id="29700" name="Rectangle 6"/>
          <p:cNvSpPr>
            <a:spLocks noChangeArrowheads="1"/>
          </p:cNvSpPr>
          <p:nvPr/>
        </p:nvSpPr>
        <p:spPr bwMode="auto">
          <a:xfrm>
            <a:off x="2924175" y="3170238"/>
            <a:ext cx="102235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disorder</a:t>
            </a:r>
          </a:p>
        </p:txBody>
      </p:sp>
      <p:sp>
        <p:nvSpPr>
          <p:cNvPr id="29701" name="Rectangle 8"/>
          <p:cNvSpPr>
            <a:spLocks noChangeArrowheads="1"/>
          </p:cNvSpPr>
          <p:nvPr/>
        </p:nvSpPr>
        <p:spPr bwMode="auto">
          <a:xfrm>
            <a:off x="4937125" y="3170238"/>
            <a:ext cx="923925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disease</a:t>
            </a:r>
          </a:p>
        </p:txBody>
      </p:sp>
      <p:sp>
        <p:nvSpPr>
          <p:cNvPr id="29702" name="Rectangle 10"/>
          <p:cNvSpPr>
            <a:spLocks noChangeArrowheads="1"/>
          </p:cNvSpPr>
          <p:nvPr/>
        </p:nvSpPr>
        <p:spPr bwMode="auto">
          <a:xfrm>
            <a:off x="6783388" y="3170238"/>
            <a:ext cx="2282825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pathological process</a:t>
            </a:r>
          </a:p>
        </p:txBody>
      </p:sp>
      <p:sp>
        <p:nvSpPr>
          <p:cNvPr id="29703" name="Rectangle 12"/>
          <p:cNvSpPr>
            <a:spLocks noChangeArrowheads="1"/>
          </p:cNvSpPr>
          <p:nvPr/>
        </p:nvSpPr>
        <p:spPr bwMode="auto">
          <a:xfrm>
            <a:off x="6346825" y="4808538"/>
            <a:ext cx="274320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abnormal bodily features</a:t>
            </a:r>
          </a:p>
        </p:txBody>
      </p:sp>
      <p:sp>
        <p:nvSpPr>
          <p:cNvPr id="29704" name="Rectangle 14"/>
          <p:cNvSpPr>
            <a:spLocks noChangeArrowheads="1"/>
          </p:cNvSpPr>
          <p:nvPr/>
        </p:nvSpPr>
        <p:spPr bwMode="auto">
          <a:xfrm>
            <a:off x="4030663" y="4808538"/>
            <a:ext cx="208915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signs &amp; symptoms</a:t>
            </a:r>
          </a:p>
        </p:txBody>
      </p:sp>
      <p:sp>
        <p:nvSpPr>
          <p:cNvPr id="29705" name="Rectangle 15"/>
          <p:cNvSpPr>
            <a:spLocks noChangeArrowheads="1"/>
          </p:cNvSpPr>
          <p:nvPr/>
        </p:nvSpPr>
        <p:spPr bwMode="auto">
          <a:xfrm>
            <a:off x="1579563" y="4808538"/>
            <a:ext cx="2193925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interpretive process</a:t>
            </a:r>
          </a:p>
        </p:txBody>
      </p:sp>
      <p:sp>
        <p:nvSpPr>
          <p:cNvPr id="29706" name="Rectangle 17"/>
          <p:cNvSpPr>
            <a:spLocks noChangeArrowheads="1"/>
          </p:cNvSpPr>
          <p:nvPr/>
        </p:nvSpPr>
        <p:spPr bwMode="auto">
          <a:xfrm>
            <a:off x="120650" y="4808538"/>
            <a:ext cx="1152525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diagnosis</a:t>
            </a:r>
          </a:p>
        </p:txBody>
      </p:sp>
      <p:grpSp>
        <p:nvGrpSpPr>
          <p:cNvPr id="29707" name="Group 25"/>
          <p:cNvGrpSpPr>
            <a:grpSpLocks/>
          </p:cNvGrpSpPr>
          <p:nvPr/>
        </p:nvGrpSpPr>
        <p:grpSpPr bwMode="auto">
          <a:xfrm>
            <a:off x="1854200" y="2395538"/>
            <a:ext cx="1346200" cy="749300"/>
            <a:chOff x="1854200" y="2908300"/>
            <a:chExt cx="1346200" cy="749300"/>
          </a:xfrm>
        </p:grpSpPr>
        <p:sp>
          <p:nvSpPr>
            <p:cNvPr id="29729" name="Rectangle 5"/>
            <p:cNvSpPr>
              <a:spLocks noChangeArrowheads="1"/>
            </p:cNvSpPr>
            <p:nvPr/>
          </p:nvSpPr>
          <p:spPr bwMode="auto">
            <a:xfrm>
              <a:off x="1905000" y="2908300"/>
              <a:ext cx="111442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rPr>
                <a:t>produces</a:t>
              </a:r>
            </a:p>
          </p:txBody>
        </p:sp>
        <p:sp>
          <p:nvSpPr>
            <p:cNvPr id="29730" name="AutoShape 19"/>
            <p:cNvSpPr>
              <a:spLocks noChangeArrowheads="1"/>
            </p:cNvSpPr>
            <p:nvPr/>
          </p:nvSpPr>
          <p:spPr bwMode="auto">
            <a:xfrm>
              <a:off x="1854200" y="33020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9708" name="Group 26"/>
          <p:cNvGrpSpPr>
            <a:grpSpLocks/>
          </p:cNvGrpSpPr>
          <p:nvPr/>
        </p:nvGrpSpPr>
        <p:grpSpPr bwMode="auto">
          <a:xfrm>
            <a:off x="3695700" y="2395538"/>
            <a:ext cx="1346200" cy="749300"/>
            <a:chOff x="3695700" y="2908300"/>
            <a:chExt cx="1346200" cy="749300"/>
          </a:xfrm>
        </p:grpSpPr>
        <p:sp>
          <p:nvSpPr>
            <p:cNvPr id="29727" name="Rectangle 7"/>
            <p:cNvSpPr>
              <a:spLocks noChangeArrowheads="1"/>
            </p:cNvSpPr>
            <p:nvPr/>
          </p:nvSpPr>
          <p:spPr bwMode="auto">
            <a:xfrm>
              <a:off x="3965575" y="2908300"/>
              <a:ext cx="75247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rPr>
                <a:t>bears</a:t>
              </a:r>
            </a:p>
          </p:txBody>
        </p:sp>
        <p:sp>
          <p:nvSpPr>
            <p:cNvPr id="29728" name="AutoShape 20"/>
            <p:cNvSpPr>
              <a:spLocks noChangeArrowheads="1"/>
            </p:cNvSpPr>
            <p:nvPr/>
          </p:nvSpPr>
          <p:spPr bwMode="auto">
            <a:xfrm>
              <a:off x="3695700" y="33020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9709" name="Group 27"/>
          <p:cNvGrpSpPr>
            <a:grpSpLocks/>
          </p:cNvGrpSpPr>
          <p:nvPr/>
        </p:nvGrpSpPr>
        <p:grpSpPr bwMode="auto">
          <a:xfrm>
            <a:off x="5775325" y="2395538"/>
            <a:ext cx="1387475" cy="749300"/>
            <a:chOff x="5775325" y="2908300"/>
            <a:chExt cx="1387475" cy="749300"/>
          </a:xfrm>
        </p:grpSpPr>
        <p:sp>
          <p:nvSpPr>
            <p:cNvPr id="29725" name="Rectangle 9"/>
            <p:cNvSpPr>
              <a:spLocks noChangeArrowheads="1"/>
            </p:cNvSpPr>
            <p:nvPr/>
          </p:nvSpPr>
          <p:spPr bwMode="auto">
            <a:xfrm>
              <a:off x="5775325" y="2908300"/>
              <a:ext cx="13271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rPr>
                <a:t>realized_in</a:t>
              </a:r>
            </a:p>
          </p:txBody>
        </p:sp>
        <p:sp>
          <p:nvSpPr>
            <p:cNvPr id="29726" name="AutoShape 21"/>
            <p:cNvSpPr>
              <a:spLocks noChangeArrowheads="1"/>
            </p:cNvSpPr>
            <p:nvPr/>
          </p:nvSpPr>
          <p:spPr bwMode="auto">
            <a:xfrm>
              <a:off x="5816600" y="33020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9710" name="Group 31"/>
          <p:cNvGrpSpPr>
            <a:grpSpLocks/>
          </p:cNvGrpSpPr>
          <p:nvPr/>
        </p:nvGrpSpPr>
        <p:grpSpPr bwMode="auto">
          <a:xfrm>
            <a:off x="723900" y="5189538"/>
            <a:ext cx="1346200" cy="730250"/>
            <a:chOff x="723900" y="5702300"/>
            <a:chExt cx="1346200" cy="730250"/>
          </a:xfrm>
        </p:grpSpPr>
        <p:sp>
          <p:nvSpPr>
            <p:cNvPr id="29723" name="Rectangle 11"/>
            <p:cNvSpPr>
              <a:spLocks noChangeArrowheads="1"/>
            </p:cNvSpPr>
            <p:nvPr/>
          </p:nvSpPr>
          <p:spPr bwMode="auto">
            <a:xfrm>
              <a:off x="863600" y="6032500"/>
              <a:ext cx="111442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rPr>
                <a:t>produces</a:t>
              </a:r>
            </a:p>
          </p:txBody>
        </p:sp>
        <p:sp>
          <p:nvSpPr>
            <p:cNvPr id="29724" name="AutoShape 22"/>
            <p:cNvSpPr>
              <a:spLocks noChangeArrowheads="1"/>
            </p:cNvSpPr>
            <p:nvPr/>
          </p:nvSpPr>
          <p:spPr bwMode="auto">
            <a:xfrm flipH="1" flipV="1">
              <a:off x="723900" y="57023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9711" name="Group 30"/>
          <p:cNvGrpSpPr>
            <a:grpSpLocks/>
          </p:cNvGrpSpPr>
          <p:nvPr/>
        </p:nvGrpSpPr>
        <p:grpSpPr bwMode="auto">
          <a:xfrm>
            <a:off x="3005138" y="5189538"/>
            <a:ext cx="1733550" cy="730250"/>
            <a:chOff x="3005138" y="5702300"/>
            <a:chExt cx="1733550" cy="730250"/>
          </a:xfrm>
        </p:grpSpPr>
        <p:sp>
          <p:nvSpPr>
            <p:cNvPr id="29721" name="Rectangle 18"/>
            <p:cNvSpPr>
              <a:spLocks noChangeArrowheads="1"/>
            </p:cNvSpPr>
            <p:nvPr/>
          </p:nvSpPr>
          <p:spPr bwMode="auto">
            <a:xfrm>
              <a:off x="3005138" y="6032500"/>
              <a:ext cx="17335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rPr>
                <a:t>participates_in</a:t>
              </a:r>
            </a:p>
          </p:txBody>
        </p:sp>
        <p:sp>
          <p:nvSpPr>
            <p:cNvPr id="29722" name="AutoShape 23"/>
            <p:cNvSpPr>
              <a:spLocks noChangeArrowheads="1"/>
            </p:cNvSpPr>
            <p:nvPr/>
          </p:nvSpPr>
          <p:spPr bwMode="auto">
            <a:xfrm flipH="1" flipV="1">
              <a:off x="3136900" y="57023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9712" name="Group 29"/>
          <p:cNvGrpSpPr>
            <a:grpSpLocks/>
          </p:cNvGrpSpPr>
          <p:nvPr/>
        </p:nvGrpSpPr>
        <p:grpSpPr bwMode="auto">
          <a:xfrm>
            <a:off x="5408613" y="5189538"/>
            <a:ext cx="1654175" cy="730250"/>
            <a:chOff x="5408613" y="5702300"/>
            <a:chExt cx="1654175" cy="730250"/>
          </a:xfrm>
        </p:grpSpPr>
        <p:sp>
          <p:nvSpPr>
            <p:cNvPr id="29719" name="Rectangle 13"/>
            <p:cNvSpPr>
              <a:spLocks noChangeArrowheads="1"/>
            </p:cNvSpPr>
            <p:nvPr/>
          </p:nvSpPr>
          <p:spPr bwMode="auto">
            <a:xfrm>
              <a:off x="5408613" y="6032500"/>
              <a:ext cx="165417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rPr>
                <a:t>recognized_as</a:t>
              </a:r>
            </a:p>
          </p:txBody>
        </p:sp>
        <p:sp>
          <p:nvSpPr>
            <p:cNvPr id="29720" name="AutoShape 24"/>
            <p:cNvSpPr>
              <a:spLocks noChangeArrowheads="1"/>
            </p:cNvSpPr>
            <p:nvPr/>
          </p:nvSpPr>
          <p:spPr bwMode="auto">
            <a:xfrm flipH="1" flipV="1">
              <a:off x="5537200" y="57023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9713" name="Group 28"/>
          <p:cNvGrpSpPr>
            <a:grpSpLocks/>
          </p:cNvGrpSpPr>
          <p:nvPr/>
        </p:nvGrpSpPr>
        <p:grpSpPr bwMode="auto">
          <a:xfrm>
            <a:off x="7200900" y="3538538"/>
            <a:ext cx="1320800" cy="1346200"/>
            <a:chOff x="7200900" y="4051300"/>
            <a:chExt cx="1320800" cy="1346200"/>
          </a:xfrm>
        </p:grpSpPr>
        <p:sp>
          <p:nvSpPr>
            <p:cNvPr id="53263" name="Rectangle 16"/>
            <p:cNvSpPr>
              <a:spLocks noChangeArrowheads="1"/>
            </p:cNvSpPr>
            <p:nvPr/>
          </p:nvSpPr>
          <p:spPr bwMode="auto">
            <a:xfrm>
              <a:off x="7200900" y="4483100"/>
              <a:ext cx="1114425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charset="0"/>
                  <a:ea typeface="ＭＳ Ｐゴシック" pitchFamily="34" charset="-128"/>
                  <a:cs typeface="+mn-cs"/>
                </a:rPr>
                <a:t>produces</a:t>
              </a:r>
            </a:p>
          </p:txBody>
        </p:sp>
        <p:sp>
          <p:nvSpPr>
            <p:cNvPr id="29718" name="AutoShape 25"/>
            <p:cNvSpPr>
              <a:spLocks noChangeArrowheads="1"/>
            </p:cNvSpPr>
            <p:nvPr/>
          </p:nvSpPr>
          <p:spPr bwMode="auto">
            <a:xfrm rot="-5400000" flipH="1" flipV="1">
              <a:off x="7670800" y="45466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29714" name="AutoShape 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/>
              <a:t>No conflation of </a:t>
            </a:r>
            <a:r>
              <a:rPr lang="en-US" altLang="en-US" sz="2800" i="1" u="sng" dirty="0"/>
              <a:t>diagnosis</a:t>
            </a:r>
            <a:r>
              <a:rPr lang="en-US" altLang="en-US" sz="2800" dirty="0"/>
              <a:t>, </a:t>
            </a:r>
            <a:r>
              <a:rPr lang="en-US" altLang="en-US" sz="2800" i="1" u="sng" dirty="0"/>
              <a:t>disease</a:t>
            </a:r>
            <a:r>
              <a:rPr lang="en-US" altLang="en-US" sz="2800" dirty="0"/>
              <a:t>, and </a:t>
            </a:r>
            <a:r>
              <a:rPr lang="en-US" altLang="en-US" sz="2800" i="1" u="sng" dirty="0"/>
              <a:t>disorder</a:t>
            </a:r>
            <a:endParaRPr lang="en-US" alt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BEA9F-CF90-4FC9-A29F-1F10151BF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3" name="Slide Number Placeholder 2">
            <a:extLst>
              <a:ext uri="{FF2B5EF4-FFF2-40B4-BE49-F238E27FC236}">
                <a16:creationId xmlns:a16="http://schemas.microsoft.com/office/drawing/2014/main" id="{8D956200-EB7F-44C4-B141-0F4F6F89BD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76200" y="6491968"/>
            <a:ext cx="457200" cy="365125"/>
          </a:xfrm>
        </p:spPr>
        <p:txBody>
          <a:bodyPr/>
          <a:lstStyle/>
          <a:p>
            <a:fld id="{7C5DB68A-9D44-4073-920F-D08D647C06A7}" type="slidenum">
              <a:rPr lang="en-US" smtClean="0"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07940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0C6AE-0C4B-41AC-B98F-68FD63623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7200"/>
            <a:ext cx="4524621" cy="762000"/>
          </a:xfrm>
        </p:spPr>
        <p:txBody>
          <a:bodyPr/>
          <a:lstStyle/>
          <a:p>
            <a:r>
              <a:rPr lang="en-US" dirty="0"/>
              <a:t>‘Disease’ in </a:t>
            </a:r>
            <a:r>
              <a:rPr lang="en-US" dirty="0" err="1"/>
              <a:t>Snomed</a:t>
            </a:r>
            <a:r>
              <a:rPr lang="en-US" dirty="0"/>
              <a:t> 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0E7DB-7B5E-4675-B10E-D014836EA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04C844-8AAF-49B8-851F-54E2686C14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55FC26-2741-4743-BF18-455EB3184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90700"/>
            <a:ext cx="3962400" cy="4929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E87912-1DB8-49AB-BE8D-BDFB28E82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621" y="-907"/>
            <a:ext cx="4619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9162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5F0F2-B85A-4B88-BA15-EF544F576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3130" y="762000"/>
            <a:ext cx="2044670" cy="762000"/>
          </a:xfrm>
        </p:spPr>
        <p:txBody>
          <a:bodyPr/>
          <a:lstStyle/>
          <a:p>
            <a:r>
              <a:rPr lang="en-US" dirty="0"/>
              <a:t>No!!!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B671A-98FB-48DC-ADF1-B5F311BEC6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2BB02F-5B39-4D3B-AF6F-9492679EF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65" y="609600"/>
            <a:ext cx="6956261" cy="6248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62D130-DCBE-484E-84AF-2B131AE46D5E}"/>
              </a:ext>
            </a:extLst>
          </p:cNvPr>
          <p:cNvSpPr/>
          <p:nvPr/>
        </p:nvSpPr>
        <p:spPr>
          <a:xfrm>
            <a:off x="7467600" y="3142261"/>
            <a:ext cx="12954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  <a:latin typeface="+mn-lt"/>
              </a:rPr>
              <a:t>El-</a:t>
            </a:r>
            <a:r>
              <a:rPr lang="en-US" sz="1200" b="0" dirty="0" err="1">
                <a:solidFill>
                  <a:schemeClr val="bg1"/>
                </a:solidFill>
                <a:latin typeface="+mn-lt"/>
              </a:rPr>
              <a:t>Sappagh</a:t>
            </a:r>
            <a:r>
              <a:rPr lang="en-US" sz="1200" b="0" dirty="0">
                <a:solidFill>
                  <a:schemeClr val="bg1"/>
                </a:solidFill>
                <a:latin typeface="+mn-lt"/>
              </a:rPr>
              <a:t>, S., </a:t>
            </a:r>
            <a:r>
              <a:rPr lang="en-US" sz="1200" b="0" dirty="0" err="1">
                <a:solidFill>
                  <a:schemeClr val="bg1"/>
                </a:solidFill>
                <a:latin typeface="+mn-lt"/>
              </a:rPr>
              <a:t>Franda</a:t>
            </a:r>
            <a:r>
              <a:rPr lang="en-US" sz="1200" b="0" dirty="0">
                <a:solidFill>
                  <a:schemeClr val="bg1"/>
                </a:solidFill>
                <a:latin typeface="+mn-lt"/>
              </a:rPr>
              <a:t>, F., Ali, F. </a:t>
            </a:r>
            <a:r>
              <a:rPr lang="en-US" sz="1200" b="0" i="1" dirty="0">
                <a:solidFill>
                  <a:schemeClr val="bg1"/>
                </a:solidFill>
                <a:latin typeface="+mn-lt"/>
              </a:rPr>
              <a:t>et al.</a:t>
            </a:r>
            <a:r>
              <a:rPr lang="en-US" sz="1200" b="0" dirty="0">
                <a:solidFill>
                  <a:schemeClr val="bg1"/>
                </a:solidFill>
                <a:latin typeface="+mn-lt"/>
              </a:rPr>
              <a:t> SNOMED CT standard ontology based on the ontology for general medical science. </a:t>
            </a:r>
            <a:r>
              <a:rPr lang="en-US" sz="1200" b="0" i="1" dirty="0">
                <a:solidFill>
                  <a:schemeClr val="bg1"/>
                </a:solidFill>
                <a:latin typeface="+mn-lt"/>
              </a:rPr>
              <a:t>BMC Med Inform </a:t>
            </a:r>
            <a:r>
              <a:rPr lang="en-US" sz="1200" b="0" i="1" dirty="0" err="1">
                <a:solidFill>
                  <a:schemeClr val="bg1"/>
                </a:solidFill>
                <a:latin typeface="+mn-lt"/>
              </a:rPr>
              <a:t>Decis</a:t>
            </a:r>
            <a:r>
              <a:rPr lang="en-US" sz="1200" b="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200" b="0" i="1" dirty="0" err="1">
                <a:solidFill>
                  <a:schemeClr val="bg1"/>
                </a:solidFill>
                <a:latin typeface="+mn-lt"/>
              </a:rPr>
              <a:t>Mak</a:t>
            </a:r>
            <a:r>
              <a:rPr lang="en-US" sz="1200" b="0" dirty="0">
                <a:solidFill>
                  <a:schemeClr val="bg1"/>
                </a:solidFill>
                <a:latin typeface="+mn-lt"/>
              </a:rPr>
              <a:t> </a:t>
            </a:r>
            <a:r>
              <a:rPr lang="en-US" sz="1200" dirty="0">
                <a:solidFill>
                  <a:schemeClr val="bg1"/>
                </a:solidFill>
                <a:latin typeface="+mn-lt"/>
              </a:rPr>
              <a:t>18, </a:t>
            </a:r>
            <a:r>
              <a:rPr lang="en-US" sz="1200" b="0" dirty="0">
                <a:solidFill>
                  <a:schemeClr val="bg1"/>
                </a:solidFill>
                <a:latin typeface="+mn-lt"/>
              </a:rPr>
              <a:t>76 (2018).</a:t>
            </a:r>
          </a:p>
          <a:p>
            <a:r>
              <a:rPr lang="en-US" sz="1200" b="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200" b="0" dirty="0">
                <a:solidFill>
                  <a:schemeClr val="bg1"/>
                </a:solidFill>
                <a:latin typeface="+mn-lt"/>
                <a:hlinkClick r:id="rId3"/>
              </a:rPr>
              <a:t>https://doi.org/10.1186/s12911-018-0651-5</a:t>
            </a:r>
            <a:r>
              <a:rPr lang="en-US" sz="1200" b="0" dirty="0">
                <a:solidFill>
                  <a:schemeClr val="bg1"/>
                </a:solidFill>
                <a:latin typeface="+mn-lt"/>
              </a:rPr>
              <a:t> </a:t>
            </a:r>
          </a:p>
          <a:p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8947192"/>
      </p:ext>
    </p:extLst>
  </p:cSld>
  <p:clrMapOvr>
    <a:masterClrMapping/>
  </p:clrMapOvr>
</p:sld>
</file>

<file path=ppt/theme/theme1.xml><?xml version="1.0" encoding="utf-8"?>
<a:theme xmlns:a="http://schemas.openxmlformats.org/drawingml/2006/main" name="2014-Indianapolis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2014-Indianapolis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79279</TotalTime>
  <Words>5776</Words>
  <Application>Microsoft Office PowerPoint</Application>
  <PresentationFormat>On-screen Show (4:3)</PresentationFormat>
  <Paragraphs>1034</Paragraphs>
  <Slides>100</Slides>
  <Notes>17</Notes>
  <HiddenSlides>3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12" baseType="lpstr">
      <vt:lpstr>Batang</vt:lpstr>
      <vt:lpstr>Arial</vt:lpstr>
      <vt:lpstr>Cambria</vt:lpstr>
      <vt:lpstr>Georgia</vt:lpstr>
      <vt:lpstr>Tahoma</vt:lpstr>
      <vt:lpstr>Times</vt:lpstr>
      <vt:lpstr>Times New Roman</vt:lpstr>
      <vt:lpstr>Trebuchet MS</vt:lpstr>
      <vt:lpstr>Verdana</vt:lpstr>
      <vt:lpstr>2014-Indianapolis</vt:lpstr>
      <vt:lpstr>1_2014-Indianapolis</vt:lpstr>
      <vt:lpstr>Photo Editor-foto</vt:lpstr>
      <vt:lpstr>UB Summer Informatics Data Science Bootcamp Department of Biomedical Informatics, University at Buffalo  July – August, 2026  Topic:   Biomedical Ontology       </vt:lpstr>
      <vt:lpstr>Ontologies and ‘ontologies’</vt:lpstr>
      <vt:lpstr>PowerPoint Presentation</vt:lpstr>
      <vt:lpstr>Learning Objectives of days 1, 2 and 3</vt:lpstr>
      <vt:lpstr>Realism-based ontology</vt:lpstr>
      <vt:lpstr>Ontology is much more than classification!</vt:lpstr>
      <vt:lpstr>Mimicking the nature of things in the representation of these things !</vt:lpstr>
      <vt:lpstr>Essential distinctions made in Realism-based ontologies</vt:lpstr>
      <vt:lpstr>Portions of reality  versus  representations thereof</vt:lpstr>
      <vt:lpstr>Reality  Representation</vt:lpstr>
      <vt:lpstr>Reality  Representation</vt:lpstr>
      <vt:lpstr>Realism-based Ontology (RBO)</vt:lpstr>
      <vt:lpstr>Satellite view</vt:lpstr>
      <vt:lpstr>Map</vt:lpstr>
      <vt:lpstr>Map overlay</vt:lpstr>
      <vt:lpstr>particulars versus  types (universals and defined classes)</vt:lpstr>
      <vt:lpstr>‘Type’</vt:lpstr>
      <vt:lpstr>Realism-based terminology for referents</vt:lpstr>
      <vt:lpstr>Universals versus particulars</vt:lpstr>
      <vt:lpstr>Universal/particular declaration in BFO2020</vt:lpstr>
      <vt:lpstr>Types versus particulars</vt:lpstr>
      <vt:lpstr>Types versus particulars</vt:lpstr>
      <vt:lpstr>Instances are the objects of classification …</vt:lpstr>
      <vt:lpstr>Formal BFO definition for is_a (aka subClassOf)</vt:lpstr>
      <vt:lpstr>Some BFO2020-FOL ‘subclass’ axioms</vt:lpstr>
      <vt:lpstr>BFO-isa interpretation</vt:lpstr>
      <vt:lpstr>Instances are the objects of classification …</vt:lpstr>
      <vt:lpstr>Compare with RDFS / OWL</vt:lpstr>
      <vt:lpstr>Instances are the objects of classification …</vt:lpstr>
      <vt:lpstr>Whether something is a particular or a type is NOT a matter of choice, but a matter of reality!!!</vt:lpstr>
      <vt:lpstr>MeSH: several mistakes per RBO rules !!!</vt:lpstr>
      <vt:lpstr>Importance of the particular/universal distinction (1)</vt:lpstr>
      <vt:lpstr>Importance of being clear</vt:lpstr>
      <vt:lpstr>Do you see the ambiguity ?</vt:lpstr>
      <vt:lpstr>PowerPoint Presentation</vt:lpstr>
      <vt:lpstr>Importance of the particular/universal distinction (2)</vt:lpstr>
      <vt:lpstr>How to analyze these assertions?</vt:lpstr>
      <vt:lpstr>‘ … bruxism is a behavior …’</vt:lpstr>
      <vt:lpstr>‘ … bruxism is a behavior …’</vt:lpstr>
      <vt:lpstr>‘ … bruxism is a behavior …’</vt:lpstr>
      <vt:lpstr>‘ … bruxism is a behavior …’ ‘Bruxism is a continuously distributed behavior’ </vt:lpstr>
      <vt:lpstr>‘ … bruxism is a behavior …’ ‘Bruxism is a continuously distributed behavior’ </vt:lpstr>
      <vt:lpstr>‘ … bruxism is a behavior …’ ‘Bruxism is a continuously distributed behavior’ </vt:lpstr>
      <vt:lpstr>‘ … bruxism is a behavior …’ ‘Bruxism is a continuously distributed behavior’ </vt:lpstr>
      <vt:lpstr>The Basic Formal Ontology (BFO)</vt:lpstr>
      <vt:lpstr>BFO’s major references</vt:lpstr>
      <vt:lpstr>The many faces of ‘BFO’</vt:lpstr>
      <vt:lpstr>BFO 2.0 top</vt:lpstr>
      <vt:lpstr>Continuants versus  Occurrents</vt:lpstr>
      <vt:lpstr>BFO 2.0 top</vt:lpstr>
      <vt:lpstr>BFO 2020</vt:lpstr>
      <vt:lpstr>Continuants  Occurrents</vt:lpstr>
      <vt:lpstr>An ontological square</vt:lpstr>
      <vt:lpstr>An ontological square</vt:lpstr>
      <vt:lpstr>Continuants preserve identity while changing</vt:lpstr>
      <vt:lpstr>The importance of temporal indexing (note: this is totally ignored in mainstream ontologies!) </vt:lpstr>
      <vt:lpstr>The importance of temporal indexing</vt:lpstr>
      <vt:lpstr>Continuants in BFO</vt:lpstr>
      <vt:lpstr>Three major continuant types in BFO</vt:lpstr>
      <vt:lpstr>Generically Dependent Continuants</vt:lpstr>
      <vt:lpstr>Specifically Dependent Continuant</vt:lpstr>
      <vt:lpstr>Specifically Dependent Continuant</vt:lpstr>
      <vt:lpstr>Realizables and realizations</vt:lpstr>
      <vt:lpstr>Realizables: dispositions versus roles</vt:lpstr>
      <vt:lpstr>Occurrent</vt:lpstr>
      <vt:lpstr>Relational entities versus formal relations</vt:lpstr>
      <vt:lpstr>PowerPoint Presentation</vt:lpstr>
      <vt:lpstr>Essentials</vt:lpstr>
      <vt:lpstr>‘Relations’ (mainstream view)</vt:lpstr>
      <vt:lpstr>Material relation</vt:lpstr>
      <vt:lpstr>Material relation</vt:lpstr>
      <vt:lpstr>Material relation</vt:lpstr>
      <vt:lpstr>Material relation</vt:lpstr>
      <vt:lpstr>Material relations ‘have material structure on their own’</vt:lpstr>
      <vt:lpstr>Formal relations</vt:lpstr>
      <vt:lpstr>Formal relations ‘hold between two or more entities directly, without any further intervening individual’ </vt:lpstr>
      <vt:lpstr>Arity of a relation</vt:lpstr>
      <vt:lpstr>Properties of binary relations</vt:lpstr>
      <vt:lpstr>Relations in Ontological Realism</vt:lpstr>
      <vt:lpstr>Features of relations on the level of instances may not hold on the level of universals</vt:lpstr>
      <vt:lpstr>Type-level relations presuppose the underlying instance-level relations</vt:lpstr>
      <vt:lpstr>the all-some form</vt:lpstr>
      <vt:lpstr>Remember !!!</vt:lpstr>
      <vt:lpstr>Elucidation versus definition</vt:lpstr>
      <vt:lpstr>Avoid at all cost!!!</vt:lpstr>
      <vt:lpstr>Basics of the Ontology for General Medical Science</vt:lpstr>
      <vt:lpstr>Big Picture of OGMS</vt:lpstr>
      <vt:lpstr>Approach</vt:lpstr>
      <vt:lpstr>Key OGMS definitions</vt:lpstr>
      <vt:lpstr>Clinically abnormal </vt:lpstr>
      <vt:lpstr>Key OGMS definitions</vt:lpstr>
      <vt:lpstr>Pathological process</vt:lpstr>
      <vt:lpstr>Disease particulars can instantiate distinct universals at distinct times</vt:lpstr>
      <vt:lpstr>Key OGMS definitions</vt:lpstr>
      <vt:lpstr>Key OGMS definitions</vt:lpstr>
      <vt:lpstr>Clinical picture</vt:lpstr>
      <vt:lpstr>No conflation of diagnosis, disease, and disorder</vt:lpstr>
      <vt:lpstr>‘Disease’ in Snomed CT</vt:lpstr>
      <vt:lpstr>No!!! </vt:lpstr>
      <vt:lpstr>Bad ‘disease ontologies’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seannos</dc:creator>
  <cp:lastModifiedBy>Werner Ceusters</cp:lastModifiedBy>
  <cp:revision>1299</cp:revision>
  <dcterms:created xsi:type="dcterms:W3CDTF">1601-01-01T00:00:00Z</dcterms:created>
  <dcterms:modified xsi:type="dcterms:W3CDTF">2026-07-14T18:45:04Z</dcterms:modified>
</cp:coreProperties>
</file>