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  <p:sldMasterId id="2147484045" r:id="rId3"/>
  </p:sldMasterIdLst>
  <p:notesMasterIdLst>
    <p:notesMasterId r:id="rId88"/>
  </p:notesMasterIdLst>
  <p:handoutMasterIdLst>
    <p:handoutMasterId r:id="rId89"/>
  </p:handoutMasterIdLst>
  <p:sldIdLst>
    <p:sldId id="692" r:id="rId4"/>
    <p:sldId id="1705" r:id="rId5"/>
    <p:sldId id="1848" r:id="rId6"/>
    <p:sldId id="1712" r:id="rId7"/>
    <p:sldId id="1711" r:id="rId8"/>
    <p:sldId id="1835" r:id="rId9"/>
    <p:sldId id="1840" r:id="rId10"/>
    <p:sldId id="1852" r:id="rId11"/>
    <p:sldId id="1071" r:id="rId12"/>
    <p:sldId id="1853" r:id="rId13"/>
    <p:sldId id="1841" r:id="rId14"/>
    <p:sldId id="1702" r:id="rId15"/>
    <p:sldId id="1845" r:id="rId16"/>
    <p:sldId id="1842" r:id="rId17"/>
    <p:sldId id="1808" r:id="rId18"/>
    <p:sldId id="1700" r:id="rId19"/>
    <p:sldId id="1691" r:id="rId20"/>
    <p:sldId id="1846" r:id="rId21"/>
    <p:sldId id="1847" r:id="rId22"/>
    <p:sldId id="1716" r:id="rId23"/>
    <p:sldId id="1849" r:id="rId24"/>
    <p:sldId id="1817" r:id="rId25"/>
    <p:sldId id="1371" r:id="rId26"/>
    <p:sldId id="1404" r:id="rId27"/>
    <p:sldId id="1373" r:id="rId28"/>
    <p:sldId id="1375" r:id="rId29"/>
    <p:sldId id="1377" r:id="rId30"/>
    <p:sldId id="1374" r:id="rId31"/>
    <p:sldId id="1378" r:id="rId32"/>
    <p:sldId id="1380" r:id="rId33"/>
    <p:sldId id="1379" r:id="rId34"/>
    <p:sldId id="1381" r:id="rId35"/>
    <p:sldId id="1382" r:id="rId36"/>
    <p:sldId id="1411" r:id="rId37"/>
    <p:sldId id="1376" r:id="rId38"/>
    <p:sldId id="1819" r:id="rId39"/>
    <p:sldId id="257" r:id="rId40"/>
    <p:sldId id="258" r:id="rId41"/>
    <p:sldId id="1389" r:id="rId42"/>
    <p:sldId id="1383" r:id="rId43"/>
    <p:sldId id="1384" r:id="rId44"/>
    <p:sldId id="1386" r:id="rId45"/>
    <p:sldId id="1850" r:id="rId46"/>
    <p:sldId id="1444" r:id="rId47"/>
    <p:sldId id="1442" r:id="rId48"/>
    <p:sldId id="1443" r:id="rId49"/>
    <p:sldId id="1445" r:id="rId50"/>
    <p:sldId id="1446" r:id="rId51"/>
    <p:sldId id="1828" r:id="rId52"/>
    <p:sldId id="1449" r:id="rId53"/>
    <p:sldId id="1447" r:id="rId54"/>
    <p:sldId id="1455" r:id="rId55"/>
    <p:sldId id="1821" r:id="rId56"/>
    <p:sldId id="1456" r:id="rId57"/>
    <p:sldId id="1457" r:id="rId58"/>
    <p:sldId id="1458" r:id="rId59"/>
    <p:sldId id="1833" r:id="rId60"/>
    <p:sldId id="1831" r:id="rId61"/>
    <p:sldId id="1832" r:id="rId62"/>
    <p:sldId id="1820" r:id="rId63"/>
    <p:sldId id="1829" r:id="rId64"/>
    <p:sldId id="1830" r:id="rId65"/>
    <p:sldId id="1814" r:id="rId66"/>
    <p:sldId id="1815" r:id="rId67"/>
    <p:sldId id="1839" r:id="rId68"/>
    <p:sldId id="1720" r:id="rId69"/>
    <p:sldId id="1851" r:id="rId70"/>
    <p:sldId id="1370" r:id="rId71"/>
    <p:sldId id="1372" r:id="rId72"/>
    <p:sldId id="1838" r:id="rId73"/>
    <p:sldId id="1822" r:id="rId74"/>
    <p:sldId id="1467" r:id="rId75"/>
    <p:sldId id="1468" r:id="rId76"/>
    <p:sldId id="1836" r:id="rId77"/>
    <p:sldId id="1470" r:id="rId78"/>
    <p:sldId id="1823" r:id="rId79"/>
    <p:sldId id="1622" r:id="rId80"/>
    <p:sldId id="1854" r:id="rId81"/>
    <p:sldId id="1855" r:id="rId82"/>
    <p:sldId id="1856" r:id="rId83"/>
    <p:sldId id="1857" r:id="rId84"/>
    <p:sldId id="1476" r:id="rId85"/>
    <p:sldId id="1824" r:id="rId86"/>
    <p:sldId id="1825" r:id="rId8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9395C9"/>
    <a:srgbClr val="FF0000"/>
    <a:srgbClr val="FFFF00"/>
    <a:srgbClr val="FF6600"/>
    <a:srgbClr val="FFC000"/>
    <a:srgbClr val="FF66FF"/>
    <a:srgbClr val="D8AB1A"/>
    <a:srgbClr val="DE6A22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119" autoAdjust="0"/>
  </p:normalViewPr>
  <p:slideViewPr>
    <p:cSldViewPr>
      <p:cViewPr varScale="1">
        <p:scale>
          <a:sx n="70" d="100"/>
          <a:sy n="70" d="100"/>
        </p:scale>
        <p:origin x="93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14268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BDE75-5194-4EF3-915D-27607D9C0F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8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E3DF-FB59-4075-B972-C0DFEE45D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54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12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61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120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149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416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568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24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773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BC53-9127-4CD1-9E4B-7401A3FE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1E0A-26A3-4194-B709-491B3E950E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51CA5-5430-4714-BE3D-D049041EB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CF0FA-E878-42E6-B1FB-AAF6F1F07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BCD65C31-9051-439D-A055-A88DCB79F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769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8DC4-2924-4EF1-9233-7F48FF47EB0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4046-4BED-4E71-A7AC-2F73632D0E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CB330-DE50-4CAF-851E-1329D67F378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46F54E-CF1B-488D-8771-D9BD93845F8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52400" y="44196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9261F-A064-4EB6-8552-C1C54E8D6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4196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0BC79-B49E-44A3-8ED6-15E6FB87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573863BC-060C-435D-A785-DA5308955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8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214630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34144/" TargetMode="External"/><Relationship Id="rId2" Type="http://schemas.openxmlformats.org/officeDocument/2006/relationships/hyperlink" Target="http://ontology.buffalo.edu/bfo/BeyondConcepts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k.library.smu.edu.sg/cgi/viewcontent.cgi?article=4011&amp;context=sis_research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1/entries/logic-classical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athonline.wikidot.com/the-laws-of-propositional-logic#toc0" TargetMode="External"/><Relationship Id="rId2" Type="http://schemas.openxmlformats.org/officeDocument/2006/relationships/hyperlink" Target="https://math.stackexchange.com/questions/1449866/catalogue-of-propositional-logic-laws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omgruber.org/writing/ontolingua-kaj-1993.pdf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cription_logic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man.ac.uk/~horrocks/Publications/download/2003/p117-grosof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onic.com/blog/what-is-snomed-c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2590177X19300010" TargetMode="Externa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iami.edu/home/geoff/Courses/COMP6210-10M/Content/FOFToCNF.shtml#:~:text=Clause%20Normal%20Form%20(CNF)%20is,%7C%2C%20e.g.%2C%20C%7C" TargetMode="External"/><Relationship Id="rId2" Type="http://schemas.openxmlformats.org/officeDocument/2006/relationships/hyperlink" Target="https://www.cs.cornell.edu/courses/cs4700/2011fa/lectures/16_FirstOrderLogic.pdf" TargetMode="Externa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– August, 2026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772025"/>
            <a:ext cx="9144000" cy="1388533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solidFill>
                  <a:srgbClr val="FFFF00"/>
                </a:solidFill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solidFill>
                <a:srgbClr val="FFFF00"/>
              </a:solidFill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228600" y="2728913"/>
            <a:ext cx="8915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1143000" algn="l"/>
              </a:tabLst>
            </a:pPr>
            <a:r>
              <a:rPr lang="en-US" sz="21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02:	An Introduction to Biomedical Ontology. </a:t>
            </a:r>
          </a:p>
          <a:p>
            <a:pPr algn="l">
              <a:tabLst>
                <a:tab pos="1143000" algn="l"/>
              </a:tabLst>
            </a:pPr>
            <a:r>
              <a:rPr lang="en-US" sz="21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13: 	Elements of Logic for Ontology Design.</a:t>
            </a:r>
            <a:br>
              <a:rPr lang="en-US" sz="21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1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15:  	</a:t>
            </a:r>
            <a:r>
              <a:rPr lang="en-US" sz="21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1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</a:br>
            <a:r>
              <a:rPr lang="en-US" sz="21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  <a:t>July 16:	Using First-Order Logic to Develop Realism-based Ontologies.</a:t>
            </a:r>
            <a:endParaRPr lang="en-US" sz="2100" dirty="0">
              <a:solidFill>
                <a:srgbClr val="FFFF00"/>
              </a:solidFill>
              <a:latin typeface="+mj-lt"/>
            </a:endParaRPr>
          </a:p>
          <a:p>
            <a:pPr algn="l">
              <a:tabLst>
                <a:tab pos="1143000" algn="l"/>
              </a:tabLst>
            </a:pPr>
            <a:r>
              <a:rPr lang="en-US" sz="21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30:	Biomedical Ontology - SPARQL-queries.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</a:t>
            </a:r>
            <a:r>
              <a:rPr lang="en-US" dirty="0">
                <a:solidFill>
                  <a:srgbClr val="FFFF00"/>
                </a:solidFill>
              </a:rPr>
              <a:t>generic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Nominalism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there are </a:t>
            </a:r>
            <a:r>
              <a:rPr lang="en-US" sz="2400" dirty="0">
                <a:solidFill>
                  <a:srgbClr val="FFFF00"/>
                </a:solidFill>
              </a:rPr>
              <a:t>no generic entities in reality</a:t>
            </a:r>
            <a:r>
              <a:rPr lang="en-US" sz="2400" dirty="0"/>
              <a:t>: there is no personhood, there are only individual persons.</a:t>
            </a:r>
          </a:p>
          <a:p>
            <a:r>
              <a:rPr lang="en-US" u="sng" dirty="0"/>
              <a:t>Conceptualism</a:t>
            </a:r>
            <a:r>
              <a:rPr lang="en-US" dirty="0"/>
              <a:t>:    </a:t>
            </a:r>
            <a:r>
              <a:rPr lang="en-US" b="1" dirty="0">
                <a:solidFill>
                  <a:srgbClr val="FFC000"/>
                </a:solidFill>
                <a:sym typeface="Wingdings" pitchFamily="2" charset="2"/>
              </a:rPr>
              <a:t> the mainstream approach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generalizations are in our ‘minds’. </a:t>
            </a:r>
            <a:r>
              <a:rPr lang="en-US" sz="2400" dirty="0"/>
              <a:t>Personhood is a concept construed in our ‘mind’ that allows us to reason about persons without any particular person in mind.</a:t>
            </a:r>
          </a:p>
          <a:p>
            <a:r>
              <a:rPr lang="en-US" u="sng" dirty="0"/>
              <a:t>Realism</a:t>
            </a:r>
            <a:r>
              <a:rPr lang="en-US" dirty="0"/>
              <a:t>:	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      </a:t>
            </a:r>
            <a:r>
              <a:rPr lang="en-US" b="1" dirty="0">
                <a:solidFill>
                  <a:srgbClr val="1FE115"/>
                </a:solidFill>
                <a:sym typeface="Wingdings" pitchFamily="2" charset="2"/>
              </a:rPr>
              <a:t> the scientific approach</a:t>
            </a:r>
            <a:endParaRPr lang="en-US" dirty="0">
              <a:solidFill>
                <a:srgbClr val="1FE115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generic entities do exist </a:t>
            </a:r>
            <a:r>
              <a:rPr lang="en-US" sz="2400" dirty="0"/>
              <a:t>and are called ‘universals’. Each particular person is an instance of the universal we call ‘person’.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7FF14-151B-4F19-9E05-08607706B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6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616D-6BFC-4D8F-9BA8-DA58D50F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  Gruber’s ‘ontology’               Realism-based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5785-3311-4102-B568-6D758A65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ontological commitment should be minimal;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is: ‘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sharing and interoperation among programs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’, 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shared conceptualizations must be ‘</a:t>
            </a:r>
            <a:r>
              <a:rPr lang="en-US" sz="1800" i="1" dirty="0"/>
              <a:t>founded on the purpose of the resulting artifact rather than based on a priori notions of naturalness or Truth</a:t>
            </a:r>
            <a:r>
              <a:rPr lang="en-US" sz="1800" dirty="0"/>
              <a:t>’;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F156-DF1C-4FEB-9D00-86ADABF0E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1F0F0-AD74-4B50-9854-06911128E5E6}"/>
              </a:ext>
            </a:extLst>
          </p:cNvPr>
          <p:cNvSpPr txBox="1">
            <a:spLocks/>
          </p:cNvSpPr>
          <p:nvPr/>
        </p:nvSpPr>
        <p:spPr>
          <a:xfrm>
            <a:off x="4800600" y="1676400"/>
            <a:ext cx="411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ontological commitment should be based on justifiable true belief;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is representation of the generic entities that exist and the relations among then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shared conceptualizations must be </a:t>
            </a:r>
            <a:r>
              <a:rPr lang="en-US" sz="1800" i="1" dirty="0"/>
              <a:t>founded on science and be based on ‘truth’ interpreted as best scientific evidence;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endParaRPr lang="en-US" sz="800" dirty="0"/>
          </a:p>
          <a:p>
            <a:endParaRPr lang="en-US" sz="1800" kern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D07AAE-37B2-4BB7-AB68-3C9844CCC396}"/>
              </a:ext>
            </a:extLst>
          </p:cNvPr>
          <p:cNvCxnSpPr>
            <a:cxnSpLocks/>
            <a:stCxn id="5" idx="1"/>
            <a:endCxn id="5" idx="1"/>
          </p:cNvCxnSpPr>
          <p:nvPr/>
        </p:nvCxnSpPr>
        <p:spPr bwMode="auto">
          <a:xfrm>
            <a:off x="4800600" y="41529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515BC-7A98-41AF-96FB-DDDDA25AB38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0863" y="1219200"/>
            <a:ext cx="1137" cy="545533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51D816-6BD8-40AC-9983-35D24534F637}"/>
              </a:ext>
            </a:extLst>
          </p:cNvPr>
          <p:cNvSpPr txBox="1"/>
          <p:nvPr/>
        </p:nvSpPr>
        <p:spPr>
          <a:xfrm>
            <a:off x="1048884" y="1181944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( continued point 3 )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C710D-D1B3-41B6-BF0E-0D701E55E9BF}"/>
              </a:ext>
            </a:extLst>
          </p:cNvPr>
          <p:cNvSpPr txBox="1"/>
          <p:nvPr/>
        </p:nvSpPr>
        <p:spPr>
          <a:xfrm>
            <a:off x="5830663" y="1181944"/>
            <a:ext cx="22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( continued point 3)</a:t>
            </a:r>
          </a:p>
        </p:txBody>
      </p:sp>
    </p:spTree>
    <p:extLst>
      <p:ext uri="{BB962C8B-B14F-4D97-AF65-F5344CB8AC3E}">
        <p14:creationId xmlns:p14="http://schemas.microsoft.com/office/powerpoint/2010/main" val="68987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29623" cy="762000"/>
          </a:xfrm>
        </p:spPr>
        <p:txBody>
          <a:bodyPr/>
          <a:lstStyle/>
          <a:p>
            <a:r>
              <a:rPr lang="en-US" sz="3300" dirty="0"/>
              <a:t>Gruber’s conceptualization re ontology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-24442" y="6257836"/>
            <a:ext cx="91684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Modified from fig 2. in: What Is an Ontology? Nicola Guarino, Daniel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on Information Systems, DOI 10.1007/978-3-540-92673-3,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B1604D-149B-4431-BE29-892651F7EA5B}"/>
              </a:ext>
            </a:extLst>
          </p:cNvPr>
          <p:cNvGrpSpPr/>
          <p:nvPr/>
        </p:nvGrpSpPr>
        <p:grpSpPr>
          <a:xfrm>
            <a:off x="1828800" y="1224173"/>
            <a:ext cx="5600700" cy="4953000"/>
            <a:chOff x="1828800" y="1224173"/>
            <a:chExt cx="5600700" cy="4953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D391CE-9E3A-4D7D-8684-FF7CC9506471}"/>
                </a:ext>
              </a:extLst>
            </p:cNvPr>
            <p:cNvGrpSpPr/>
            <p:nvPr/>
          </p:nvGrpSpPr>
          <p:grpSpPr>
            <a:xfrm>
              <a:off x="1828800" y="1224173"/>
              <a:ext cx="5600700" cy="4953000"/>
              <a:chOff x="152400" y="1224173"/>
              <a:chExt cx="5600700" cy="49530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0B36447-FCD8-4634-BBCB-9A5A7DF94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1224173"/>
                <a:ext cx="5600700" cy="49530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524993-3B93-4137-9B14-CDF9E6A9F5D0}"/>
                  </a:ext>
                </a:extLst>
              </p:cNvPr>
              <p:cNvSpPr/>
              <p:nvPr/>
            </p:nvSpPr>
            <p:spPr bwMode="auto">
              <a:xfrm>
                <a:off x="2501988" y="1335114"/>
                <a:ext cx="3174914" cy="1600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FC12EE-9114-4EEB-8EB3-503BDEEDC2AF}"/>
                  </a:ext>
                </a:extLst>
              </p:cNvPr>
              <p:cNvSpPr/>
              <p:nvPr/>
            </p:nvSpPr>
            <p:spPr bwMode="auto">
              <a:xfrm>
                <a:off x="2743199" y="4575559"/>
                <a:ext cx="1148013" cy="1462960"/>
              </a:xfrm>
              <a:custGeom>
                <a:avLst/>
                <a:gdLst>
                  <a:gd name="connsiteX0" fmla="*/ 40793 w 1196126"/>
                  <a:gd name="connsiteY0" fmla="*/ 64121 h 1462960"/>
                  <a:gd name="connsiteX1" fmla="*/ 204953 w 1196126"/>
                  <a:gd name="connsiteY1" fmla="*/ 71321 h 1462960"/>
                  <a:gd name="connsiteX2" fmla="*/ 356153 w 1196126"/>
                  <a:gd name="connsiteY2" fmla="*/ 113081 h 1462960"/>
                  <a:gd name="connsiteX3" fmla="*/ 543353 w 1196126"/>
                  <a:gd name="connsiteY3" fmla="*/ 213881 h 1462960"/>
                  <a:gd name="connsiteX4" fmla="*/ 719033 w 1196126"/>
                  <a:gd name="connsiteY4" fmla="*/ 398201 h 1462960"/>
                  <a:gd name="connsiteX5" fmla="*/ 827033 w 1196126"/>
                  <a:gd name="connsiteY5" fmla="*/ 647321 h 1462960"/>
                  <a:gd name="connsiteX6" fmla="*/ 841433 w 1196126"/>
                  <a:gd name="connsiteY6" fmla="*/ 972761 h 1462960"/>
                  <a:gd name="connsiteX7" fmla="*/ 750713 w 1196126"/>
                  <a:gd name="connsiteY7" fmla="*/ 1198841 h 1462960"/>
                  <a:gd name="connsiteX8" fmla="*/ 592313 w 1196126"/>
                  <a:gd name="connsiteY8" fmla="*/ 1383161 h 1462960"/>
                  <a:gd name="connsiteX9" fmla="*/ 1155353 w 1196126"/>
                  <a:gd name="connsiteY9" fmla="*/ 1352921 h 1462960"/>
                  <a:gd name="connsiteX10" fmla="*/ 1028633 w 1196126"/>
                  <a:gd name="connsiteY10" fmla="*/ 105881 h 1462960"/>
                  <a:gd name="connsiteX11" fmla="*/ 40793 w 1196126"/>
                  <a:gd name="connsiteY11" fmla="*/ 64121 h 146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6126" h="1462960">
                    <a:moveTo>
                      <a:pt x="40793" y="64121"/>
                    </a:moveTo>
                    <a:cubicBezTo>
                      <a:pt x="-96487" y="58361"/>
                      <a:pt x="152393" y="63161"/>
                      <a:pt x="204953" y="71321"/>
                    </a:cubicBezTo>
                    <a:cubicBezTo>
                      <a:pt x="257513" y="79481"/>
                      <a:pt x="299753" y="89321"/>
                      <a:pt x="356153" y="113081"/>
                    </a:cubicBezTo>
                    <a:cubicBezTo>
                      <a:pt x="412553" y="136841"/>
                      <a:pt x="482873" y="166361"/>
                      <a:pt x="543353" y="213881"/>
                    </a:cubicBezTo>
                    <a:cubicBezTo>
                      <a:pt x="603833" y="261401"/>
                      <a:pt x="671753" y="325961"/>
                      <a:pt x="719033" y="398201"/>
                    </a:cubicBezTo>
                    <a:cubicBezTo>
                      <a:pt x="766313" y="470441"/>
                      <a:pt x="806633" y="551561"/>
                      <a:pt x="827033" y="647321"/>
                    </a:cubicBezTo>
                    <a:cubicBezTo>
                      <a:pt x="847433" y="743081"/>
                      <a:pt x="854153" y="880841"/>
                      <a:pt x="841433" y="972761"/>
                    </a:cubicBezTo>
                    <a:cubicBezTo>
                      <a:pt x="828713" y="1064681"/>
                      <a:pt x="792233" y="1130441"/>
                      <a:pt x="750713" y="1198841"/>
                    </a:cubicBezTo>
                    <a:cubicBezTo>
                      <a:pt x="709193" y="1267241"/>
                      <a:pt x="524873" y="1357481"/>
                      <a:pt x="592313" y="1383161"/>
                    </a:cubicBezTo>
                    <a:cubicBezTo>
                      <a:pt x="659753" y="1408841"/>
                      <a:pt x="1082633" y="1565801"/>
                      <a:pt x="1155353" y="1352921"/>
                    </a:cubicBezTo>
                    <a:cubicBezTo>
                      <a:pt x="1228073" y="1140041"/>
                      <a:pt x="1213673" y="320201"/>
                      <a:pt x="1028633" y="105881"/>
                    </a:cubicBezTo>
                    <a:cubicBezTo>
                      <a:pt x="843593" y="-108439"/>
                      <a:pt x="178073" y="69881"/>
                      <a:pt x="40793" y="641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780972-B797-4AB6-A604-8EE67C87D973}"/>
                  </a:ext>
                </a:extLst>
              </p:cNvPr>
              <p:cNvSpPr/>
              <p:nvPr/>
            </p:nvSpPr>
            <p:spPr bwMode="auto">
              <a:xfrm>
                <a:off x="3048000" y="4861320"/>
                <a:ext cx="2286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CD7733-279E-4CD3-92F3-203A7FF4DE74}"/>
                  </a:ext>
                </a:extLst>
              </p:cNvPr>
              <p:cNvSpPr/>
              <p:nvPr/>
            </p:nvSpPr>
            <p:spPr bwMode="auto">
              <a:xfrm rot="20600558">
                <a:off x="3400058" y="5298997"/>
                <a:ext cx="103680" cy="9175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E0BE08-8D5D-408A-85B8-9D0539EF82CB}"/>
                  </a:ext>
                </a:extLst>
              </p:cNvPr>
              <p:cNvSpPr/>
              <p:nvPr/>
            </p:nvSpPr>
            <p:spPr bwMode="auto">
              <a:xfrm rot="20600558">
                <a:off x="3525687" y="5198218"/>
                <a:ext cx="103680" cy="9175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488EDF-AD90-4B9D-8B8D-EB699903870F}"/>
                  </a:ext>
                </a:extLst>
              </p:cNvPr>
              <p:cNvSpPr/>
              <p:nvPr/>
            </p:nvSpPr>
            <p:spPr bwMode="auto">
              <a:xfrm rot="19604555">
                <a:off x="2935068" y="5498110"/>
                <a:ext cx="268830" cy="67534"/>
              </a:xfrm>
              <a:prstGeom prst="rect">
                <a:avLst/>
              </a:prstGeom>
              <a:solidFill>
                <a:srgbClr val="9395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54AD1D-7ED7-42E5-9468-EE8835588297}"/>
                  </a:ext>
                </a:extLst>
              </p:cNvPr>
              <p:cNvSpPr/>
              <p:nvPr/>
            </p:nvSpPr>
            <p:spPr bwMode="auto">
              <a:xfrm rot="20279080">
                <a:off x="3237457" y="5395056"/>
                <a:ext cx="93262" cy="45719"/>
              </a:xfrm>
              <a:prstGeom prst="rect">
                <a:avLst/>
              </a:prstGeom>
              <a:solidFill>
                <a:srgbClr val="9395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AEBADE-7C17-4366-8F9F-A431D0CFB7D2}"/>
                  </a:ext>
                </a:extLst>
              </p:cNvPr>
              <p:cNvSpPr/>
              <p:nvPr/>
            </p:nvSpPr>
            <p:spPr bwMode="auto">
              <a:xfrm>
                <a:off x="2818720" y="5916427"/>
                <a:ext cx="410665" cy="4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4322F2-1125-46AF-8366-B6868AD48990}"/>
                  </a:ext>
                </a:extLst>
              </p:cNvPr>
              <p:cNvSpPr/>
              <p:nvPr/>
            </p:nvSpPr>
            <p:spPr bwMode="auto">
              <a:xfrm rot="21191588">
                <a:off x="3355441" y="5314685"/>
                <a:ext cx="103680" cy="9175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53BC0E-0345-4EE3-A490-A9FEF0C15847}"/>
                  </a:ext>
                </a:extLst>
              </p:cNvPr>
              <p:cNvSpPr/>
              <p:nvPr/>
            </p:nvSpPr>
            <p:spPr bwMode="auto">
              <a:xfrm rot="21037830">
                <a:off x="3521488" y="5247761"/>
                <a:ext cx="103680" cy="9175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72FC59-911C-4AB6-B5BF-5B8D70EAE213}"/>
                  </a:ext>
                </a:extLst>
              </p:cNvPr>
              <p:cNvSpPr/>
              <p:nvPr/>
            </p:nvSpPr>
            <p:spPr bwMode="auto">
              <a:xfrm rot="18977937">
                <a:off x="2917778" y="5611940"/>
                <a:ext cx="68042" cy="67534"/>
              </a:xfrm>
              <a:prstGeom prst="rect">
                <a:avLst/>
              </a:prstGeom>
              <a:solidFill>
                <a:srgbClr val="9395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0BF535-2980-4D25-9334-36548CEFF3AC}"/>
                  </a:ext>
                </a:extLst>
              </p:cNvPr>
              <p:cNvSpPr/>
              <p:nvPr/>
            </p:nvSpPr>
            <p:spPr bwMode="auto">
              <a:xfrm rot="5400000">
                <a:off x="3020322" y="3412093"/>
                <a:ext cx="3276600" cy="20365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593E91-C667-49FA-AAFF-C3C07367B142}"/>
                  </a:ext>
                </a:extLst>
              </p:cNvPr>
              <p:cNvSpPr/>
              <p:nvPr/>
            </p:nvSpPr>
            <p:spPr bwMode="auto">
              <a:xfrm>
                <a:off x="2667000" y="3049003"/>
                <a:ext cx="2667000" cy="1600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5252C8B-2495-48A9-A474-8097C2CE815F}"/>
                </a:ext>
              </a:extLst>
            </p:cNvPr>
            <p:cNvSpPr/>
            <p:nvPr/>
          </p:nvSpPr>
          <p:spPr bwMode="auto">
            <a:xfrm>
              <a:off x="2478265" y="2013945"/>
              <a:ext cx="1359155" cy="2720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6FAE6A-471A-4AF0-88E5-2CD9E8814A0A}"/>
                </a:ext>
              </a:extLst>
            </p:cNvPr>
            <p:cNvSpPr/>
            <p:nvPr/>
          </p:nvSpPr>
          <p:spPr bwMode="auto">
            <a:xfrm>
              <a:off x="2834874" y="2285020"/>
              <a:ext cx="645935" cy="717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813EDD-EA94-46E0-B79C-3BA22D4735D0}"/>
                </a:ext>
              </a:extLst>
            </p:cNvPr>
            <p:cNvSpPr/>
            <p:nvPr/>
          </p:nvSpPr>
          <p:spPr bwMode="auto">
            <a:xfrm>
              <a:off x="3532453" y="1875914"/>
              <a:ext cx="506147" cy="1380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25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29623" cy="762000"/>
          </a:xfrm>
        </p:spPr>
        <p:txBody>
          <a:bodyPr/>
          <a:lstStyle/>
          <a:p>
            <a:r>
              <a:rPr lang="en-US" sz="3300" dirty="0"/>
              <a:t>Realist conceptualization re ontology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-24442" y="6257836"/>
            <a:ext cx="91684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Modified from fig 2. in: What Is an Ontology? Nicola Guarino, Daniel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on Information Systems, DOI 10.1007/978-3-540-92673-3,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13F2C7-7D94-44C0-BFDB-D715678B28F7}"/>
              </a:ext>
            </a:extLst>
          </p:cNvPr>
          <p:cNvSpPr/>
          <p:nvPr/>
        </p:nvSpPr>
        <p:spPr bwMode="auto">
          <a:xfrm>
            <a:off x="4254588" y="1335114"/>
            <a:ext cx="3174914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0EBA3B-E224-47B5-9FEB-05DBC5BE431B}"/>
              </a:ext>
            </a:extLst>
          </p:cNvPr>
          <p:cNvGrpSpPr/>
          <p:nvPr/>
        </p:nvGrpSpPr>
        <p:grpSpPr>
          <a:xfrm>
            <a:off x="1828800" y="1224173"/>
            <a:ext cx="5600700" cy="4953000"/>
            <a:chOff x="1905000" y="1224173"/>
            <a:chExt cx="5600700" cy="4953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93A18E-78EF-4C1B-B26A-E2F65DDDB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224173"/>
              <a:ext cx="5600700" cy="4953000"/>
            </a:xfrm>
            <a:prstGeom prst="rect">
              <a:avLst/>
            </a:prstGeom>
          </p:spPr>
        </p:pic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8A9EDE-A8B8-48EC-A2F5-15B884601B49}"/>
                </a:ext>
              </a:extLst>
            </p:cNvPr>
            <p:cNvSpPr/>
            <p:nvPr/>
          </p:nvSpPr>
          <p:spPr bwMode="auto">
            <a:xfrm>
              <a:off x="4495799" y="4575559"/>
              <a:ext cx="1148013" cy="1462960"/>
            </a:xfrm>
            <a:custGeom>
              <a:avLst/>
              <a:gdLst>
                <a:gd name="connsiteX0" fmla="*/ 40793 w 1196126"/>
                <a:gd name="connsiteY0" fmla="*/ 64121 h 1462960"/>
                <a:gd name="connsiteX1" fmla="*/ 204953 w 1196126"/>
                <a:gd name="connsiteY1" fmla="*/ 71321 h 1462960"/>
                <a:gd name="connsiteX2" fmla="*/ 356153 w 1196126"/>
                <a:gd name="connsiteY2" fmla="*/ 113081 h 1462960"/>
                <a:gd name="connsiteX3" fmla="*/ 543353 w 1196126"/>
                <a:gd name="connsiteY3" fmla="*/ 213881 h 1462960"/>
                <a:gd name="connsiteX4" fmla="*/ 719033 w 1196126"/>
                <a:gd name="connsiteY4" fmla="*/ 398201 h 1462960"/>
                <a:gd name="connsiteX5" fmla="*/ 827033 w 1196126"/>
                <a:gd name="connsiteY5" fmla="*/ 647321 h 1462960"/>
                <a:gd name="connsiteX6" fmla="*/ 841433 w 1196126"/>
                <a:gd name="connsiteY6" fmla="*/ 972761 h 1462960"/>
                <a:gd name="connsiteX7" fmla="*/ 750713 w 1196126"/>
                <a:gd name="connsiteY7" fmla="*/ 1198841 h 1462960"/>
                <a:gd name="connsiteX8" fmla="*/ 592313 w 1196126"/>
                <a:gd name="connsiteY8" fmla="*/ 1383161 h 1462960"/>
                <a:gd name="connsiteX9" fmla="*/ 1155353 w 1196126"/>
                <a:gd name="connsiteY9" fmla="*/ 1352921 h 1462960"/>
                <a:gd name="connsiteX10" fmla="*/ 1028633 w 1196126"/>
                <a:gd name="connsiteY10" fmla="*/ 105881 h 1462960"/>
                <a:gd name="connsiteX11" fmla="*/ 40793 w 1196126"/>
                <a:gd name="connsiteY11" fmla="*/ 64121 h 14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126" h="1462960">
                  <a:moveTo>
                    <a:pt x="40793" y="64121"/>
                  </a:moveTo>
                  <a:cubicBezTo>
                    <a:pt x="-96487" y="58361"/>
                    <a:pt x="152393" y="63161"/>
                    <a:pt x="204953" y="71321"/>
                  </a:cubicBezTo>
                  <a:cubicBezTo>
                    <a:pt x="257513" y="79481"/>
                    <a:pt x="299753" y="89321"/>
                    <a:pt x="356153" y="113081"/>
                  </a:cubicBezTo>
                  <a:cubicBezTo>
                    <a:pt x="412553" y="136841"/>
                    <a:pt x="482873" y="166361"/>
                    <a:pt x="543353" y="213881"/>
                  </a:cubicBezTo>
                  <a:cubicBezTo>
                    <a:pt x="603833" y="261401"/>
                    <a:pt x="671753" y="325961"/>
                    <a:pt x="719033" y="398201"/>
                  </a:cubicBezTo>
                  <a:cubicBezTo>
                    <a:pt x="766313" y="470441"/>
                    <a:pt x="806633" y="551561"/>
                    <a:pt x="827033" y="647321"/>
                  </a:cubicBezTo>
                  <a:cubicBezTo>
                    <a:pt x="847433" y="743081"/>
                    <a:pt x="854153" y="880841"/>
                    <a:pt x="841433" y="972761"/>
                  </a:cubicBezTo>
                  <a:cubicBezTo>
                    <a:pt x="828713" y="1064681"/>
                    <a:pt x="792233" y="1130441"/>
                    <a:pt x="750713" y="1198841"/>
                  </a:cubicBezTo>
                  <a:cubicBezTo>
                    <a:pt x="709193" y="1267241"/>
                    <a:pt x="524873" y="1357481"/>
                    <a:pt x="592313" y="1383161"/>
                  </a:cubicBezTo>
                  <a:cubicBezTo>
                    <a:pt x="659753" y="1408841"/>
                    <a:pt x="1082633" y="1565801"/>
                    <a:pt x="1155353" y="1352921"/>
                  </a:cubicBezTo>
                  <a:cubicBezTo>
                    <a:pt x="1228073" y="1140041"/>
                    <a:pt x="1213673" y="320201"/>
                    <a:pt x="1028633" y="105881"/>
                  </a:cubicBezTo>
                  <a:cubicBezTo>
                    <a:pt x="843593" y="-108439"/>
                    <a:pt x="178073" y="69881"/>
                    <a:pt x="40793" y="6412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22F873-D597-4CDC-B5CD-E13F107BF8CA}"/>
                </a:ext>
              </a:extLst>
            </p:cNvPr>
            <p:cNvSpPr/>
            <p:nvPr/>
          </p:nvSpPr>
          <p:spPr bwMode="auto">
            <a:xfrm>
              <a:off x="4800600" y="4861320"/>
              <a:ext cx="2286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89BA-33B7-47A6-96B0-762D9ABDB7AB}"/>
                </a:ext>
              </a:extLst>
            </p:cNvPr>
            <p:cNvSpPr/>
            <p:nvPr/>
          </p:nvSpPr>
          <p:spPr bwMode="auto">
            <a:xfrm rot="20600558">
              <a:off x="5152658" y="5298997"/>
              <a:ext cx="103680" cy="917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BEEB58-B828-4868-A8C0-F6DA4A1A4534}"/>
                </a:ext>
              </a:extLst>
            </p:cNvPr>
            <p:cNvSpPr/>
            <p:nvPr/>
          </p:nvSpPr>
          <p:spPr bwMode="auto">
            <a:xfrm rot="20600558">
              <a:off x="5278287" y="5198218"/>
              <a:ext cx="103680" cy="917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093A36-5F7A-4ECD-8B27-4298376B725B}"/>
                </a:ext>
              </a:extLst>
            </p:cNvPr>
            <p:cNvSpPr/>
            <p:nvPr/>
          </p:nvSpPr>
          <p:spPr bwMode="auto">
            <a:xfrm rot="19604555">
              <a:off x="4687668" y="5498110"/>
              <a:ext cx="268830" cy="67534"/>
            </a:xfrm>
            <a:prstGeom prst="rect">
              <a:avLst/>
            </a:prstGeom>
            <a:solidFill>
              <a:srgbClr val="9395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48D6AC-1DFC-4B98-92BB-F9F1BFF41218}"/>
                </a:ext>
              </a:extLst>
            </p:cNvPr>
            <p:cNvSpPr/>
            <p:nvPr/>
          </p:nvSpPr>
          <p:spPr bwMode="auto">
            <a:xfrm rot="20279080">
              <a:off x="4990057" y="5395056"/>
              <a:ext cx="93262" cy="45719"/>
            </a:xfrm>
            <a:prstGeom prst="rect">
              <a:avLst/>
            </a:prstGeom>
            <a:solidFill>
              <a:srgbClr val="9395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78FC410-9444-4927-87BA-52EE0496B46D}"/>
                </a:ext>
              </a:extLst>
            </p:cNvPr>
            <p:cNvSpPr/>
            <p:nvPr/>
          </p:nvSpPr>
          <p:spPr bwMode="auto">
            <a:xfrm>
              <a:off x="4571320" y="5916427"/>
              <a:ext cx="410665" cy="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0C0D36-7B49-4C86-B46F-D8F9FD983D2E}"/>
                </a:ext>
              </a:extLst>
            </p:cNvPr>
            <p:cNvSpPr/>
            <p:nvPr/>
          </p:nvSpPr>
          <p:spPr bwMode="auto">
            <a:xfrm rot="21191588">
              <a:off x="5108041" y="5314685"/>
              <a:ext cx="103680" cy="917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ED47B0-0883-4D31-BC44-523EB9014281}"/>
                </a:ext>
              </a:extLst>
            </p:cNvPr>
            <p:cNvSpPr/>
            <p:nvPr/>
          </p:nvSpPr>
          <p:spPr bwMode="auto">
            <a:xfrm rot="21037830">
              <a:off x="5274088" y="5247761"/>
              <a:ext cx="103680" cy="917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B75022-8EC5-4A68-88F1-8E441BAFB93E}"/>
                </a:ext>
              </a:extLst>
            </p:cNvPr>
            <p:cNvSpPr/>
            <p:nvPr/>
          </p:nvSpPr>
          <p:spPr bwMode="auto">
            <a:xfrm rot="18977937">
              <a:off x="4670378" y="5611940"/>
              <a:ext cx="68042" cy="67534"/>
            </a:xfrm>
            <a:prstGeom prst="rect">
              <a:avLst/>
            </a:prstGeom>
            <a:solidFill>
              <a:srgbClr val="9395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C6E96E-EFDA-4A1A-8A17-A09C9B8C1DEA}"/>
                </a:ext>
              </a:extLst>
            </p:cNvPr>
            <p:cNvSpPr/>
            <p:nvPr/>
          </p:nvSpPr>
          <p:spPr bwMode="auto">
            <a:xfrm rot="5400000">
              <a:off x="4772922" y="3412093"/>
              <a:ext cx="3276600" cy="20365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1FDBC45-9213-4B07-B389-1B549182CC2E}"/>
                </a:ext>
              </a:extLst>
            </p:cNvPr>
            <p:cNvSpPr/>
            <p:nvPr/>
          </p:nvSpPr>
          <p:spPr bwMode="auto">
            <a:xfrm>
              <a:off x="4419600" y="3049003"/>
              <a:ext cx="26670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23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616D-6BFC-4D8F-9BA8-DA58D50F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  Gruber’s ‘ontology’               Realism-based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5785-3311-4102-B568-6D758A65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ontological commitment should be minimal;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is: ‘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sharing and interoperation among programs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’, 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conceptualizations must be ‘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founded on the purpose of the resulting artifact rather than based on a priori notions of naturalness or Truth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’; 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‘knowledge’ does not belong in an ‘ontology’, but in a ‘knowledge base’ designed for the specific purpose the software program has to serve for a specific audience.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F156-DF1C-4FEB-9D00-86ADABF0E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1F0F0-AD74-4B50-9854-06911128E5E6}"/>
              </a:ext>
            </a:extLst>
          </p:cNvPr>
          <p:cNvSpPr txBox="1">
            <a:spLocks/>
          </p:cNvSpPr>
          <p:nvPr/>
        </p:nvSpPr>
        <p:spPr>
          <a:xfrm>
            <a:off x="4800600" y="1676400"/>
            <a:ext cx="411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ontological commitment should be based on justifiable true belief;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is representation of the generic entities that exist and the relations among then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conceptualizations must be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founded in science on be based on truth interpreted as best scientific evidence;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endParaRPr lang="en-US" sz="800" dirty="0"/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specific knowledge does not belong in an ontology, but in a data repository that together with the ontology can be used to perform reasoning, </a:t>
            </a:r>
            <a:r>
              <a:rPr lang="en-US" sz="1800" dirty="0" err="1"/>
              <a:t>f.i</a:t>
            </a:r>
            <a:r>
              <a:rPr lang="en-US" sz="1800" dirty="0"/>
              <a:t>. to advance science.</a:t>
            </a:r>
          </a:p>
          <a:p>
            <a:endParaRPr lang="en-US" sz="1800" kern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D07AAE-37B2-4BB7-AB68-3C9844CCC396}"/>
              </a:ext>
            </a:extLst>
          </p:cNvPr>
          <p:cNvCxnSpPr>
            <a:cxnSpLocks/>
            <a:stCxn id="5" idx="1"/>
            <a:endCxn id="5" idx="1"/>
          </p:cNvCxnSpPr>
          <p:nvPr/>
        </p:nvCxnSpPr>
        <p:spPr bwMode="auto">
          <a:xfrm>
            <a:off x="4800600" y="41529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515BC-7A98-41AF-96FB-DDDDA25AB38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0863" y="1219200"/>
            <a:ext cx="1137" cy="545533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51D816-6BD8-40AC-9983-35D24534F637}"/>
              </a:ext>
            </a:extLst>
          </p:cNvPr>
          <p:cNvSpPr txBox="1"/>
          <p:nvPr/>
        </p:nvSpPr>
        <p:spPr>
          <a:xfrm>
            <a:off x="1075333" y="118194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( continued point 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C710D-D1B3-41B6-BF0E-0D701E55E9BF}"/>
              </a:ext>
            </a:extLst>
          </p:cNvPr>
          <p:cNvSpPr txBox="1"/>
          <p:nvPr/>
        </p:nvSpPr>
        <p:spPr>
          <a:xfrm>
            <a:off x="5829061" y="118194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( continued point 4)</a:t>
            </a:r>
          </a:p>
        </p:txBody>
      </p:sp>
    </p:spTree>
    <p:extLst>
      <p:ext uri="{BB962C8B-B14F-4D97-AF65-F5344CB8AC3E}">
        <p14:creationId xmlns:p14="http://schemas.microsoft.com/office/powerpoint/2010/main" val="173654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85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C0F67-05A4-4A29-8BAF-FAD7C1097871}"/>
              </a:ext>
            </a:extLst>
          </p:cNvPr>
          <p:cNvGrpSpPr/>
          <p:nvPr/>
        </p:nvGrpSpPr>
        <p:grpSpPr>
          <a:xfrm>
            <a:off x="76200" y="1752600"/>
            <a:ext cx="8915400" cy="2667000"/>
            <a:chOff x="76200" y="1752600"/>
            <a:chExt cx="8915400" cy="2667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F4533C-E550-4969-AC98-5E65AAD632F0}"/>
                </a:ext>
              </a:extLst>
            </p:cNvPr>
            <p:cNvSpPr/>
            <p:nvPr/>
          </p:nvSpPr>
          <p:spPr bwMode="auto">
            <a:xfrm>
              <a:off x="76200" y="1752600"/>
              <a:ext cx="8915400" cy="266700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A223C-3D69-4B8C-871E-50E099A280DF}"/>
                </a:ext>
              </a:extLst>
            </p:cNvPr>
            <p:cNvSpPr txBox="1"/>
            <p:nvPr/>
          </p:nvSpPr>
          <p:spPr>
            <a:xfrm>
              <a:off x="7088273" y="1761411"/>
              <a:ext cx="1859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people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B7E71B-2843-43C4-821F-F6559E153C3E}"/>
              </a:ext>
            </a:extLst>
          </p:cNvPr>
          <p:cNvGrpSpPr/>
          <p:nvPr/>
        </p:nvGrpSpPr>
        <p:grpSpPr>
          <a:xfrm>
            <a:off x="152400" y="3499489"/>
            <a:ext cx="8915400" cy="2367911"/>
            <a:chOff x="152400" y="3499489"/>
            <a:chExt cx="8915400" cy="23679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FABD89-7282-4AEF-B347-C6C6CC21BDAF}"/>
                </a:ext>
              </a:extLst>
            </p:cNvPr>
            <p:cNvSpPr/>
            <p:nvPr/>
          </p:nvSpPr>
          <p:spPr bwMode="auto">
            <a:xfrm>
              <a:off x="152400" y="3596368"/>
              <a:ext cx="8915400" cy="2271032"/>
            </a:xfrm>
            <a:prstGeom prst="rect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96540E-7A6C-4688-BA19-3BD28A2CCFF9}"/>
                </a:ext>
              </a:extLst>
            </p:cNvPr>
            <p:cNvSpPr txBox="1"/>
            <p:nvPr/>
          </p:nvSpPr>
          <p:spPr>
            <a:xfrm>
              <a:off x="6400801" y="3499489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5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A6740E-5284-4383-96B8-100FD51FE439}"/>
              </a:ext>
            </a:extLst>
          </p:cNvPr>
          <p:cNvSpPr/>
          <p:nvPr/>
        </p:nvSpPr>
        <p:spPr bwMode="auto">
          <a:xfrm>
            <a:off x="2438400" y="2362201"/>
            <a:ext cx="1752600" cy="3047999"/>
          </a:xfrm>
          <a:prstGeom prst="rect">
            <a:avLst/>
          </a:prstGeom>
          <a:solidFill>
            <a:srgbClr val="A6A6A6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4A23D-E106-4C86-A798-5815D8FD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 and ‘ontologies’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71C91-FF19-4BF0-AFB1-51CA25072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727-334E-41AC-AC74-CC8703CAADE4}"/>
              </a:ext>
            </a:extLst>
          </p:cNvPr>
          <p:cNvGrpSpPr/>
          <p:nvPr/>
        </p:nvGrpSpPr>
        <p:grpSpPr>
          <a:xfrm>
            <a:off x="1778466" y="1838326"/>
            <a:ext cx="7289334" cy="4250210"/>
            <a:chOff x="1778466" y="1838326"/>
            <a:chExt cx="7289334" cy="4250210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88A27F06-4D0A-4235-93FA-300BD930EE50}"/>
                </a:ext>
              </a:extLst>
            </p:cNvPr>
            <p:cNvSpPr/>
            <p:nvPr/>
          </p:nvSpPr>
          <p:spPr bwMode="auto">
            <a:xfrm flipV="1">
              <a:off x="1778466" y="1838326"/>
              <a:ext cx="838200" cy="40386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12E44B4-0908-4CC8-8774-05DBD69C3965}"/>
                </a:ext>
              </a:extLst>
            </p:cNvPr>
            <p:cNvSpPr/>
            <p:nvPr/>
          </p:nvSpPr>
          <p:spPr bwMode="auto">
            <a:xfrm rot="5400000" flipV="1">
              <a:off x="5204058" y="2224794"/>
              <a:ext cx="838200" cy="688928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45E5DE-59FB-41EE-8D86-25A2E4D899AD}"/>
              </a:ext>
            </a:extLst>
          </p:cNvPr>
          <p:cNvSpPr txBox="1"/>
          <p:nvPr/>
        </p:nvSpPr>
        <p:spPr>
          <a:xfrm>
            <a:off x="30028" y="2956454"/>
            <a:ext cx="18966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usefulness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76EC5-3E94-4E67-B5DA-BD18FDAF1778}"/>
              </a:ext>
            </a:extLst>
          </p:cNvPr>
          <p:cNvSpPr txBox="1"/>
          <p:nvPr/>
        </p:nvSpPr>
        <p:spPr>
          <a:xfrm>
            <a:off x="2685323" y="5816025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 usefulness for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E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CC5DC-5F78-4456-A4F0-7A79286B80C6}"/>
              </a:ext>
            </a:extLst>
          </p:cNvPr>
          <p:cNvSpPr/>
          <p:nvPr/>
        </p:nvSpPr>
        <p:spPr bwMode="auto">
          <a:xfrm rot="17920830">
            <a:off x="1569030" y="3590926"/>
            <a:ext cx="3124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Terminological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5CFB8-3169-464F-A619-5642A23D604B}"/>
              </a:ext>
            </a:extLst>
          </p:cNvPr>
          <p:cNvSpPr/>
          <p:nvPr/>
        </p:nvSpPr>
        <p:spPr bwMode="auto">
          <a:xfrm>
            <a:off x="3886201" y="3124200"/>
            <a:ext cx="2743200" cy="2285999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0A864-AB1C-409C-923B-3275549D60DA}"/>
              </a:ext>
            </a:extLst>
          </p:cNvPr>
          <p:cNvSpPr/>
          <p:nvPr/>
        </p:nvSpPr>
        <p:spPr bwMode="auto">
          <a:xfrm rot="17920830">
            <a:off x="3986222" y="3918228"/>
            <a:ext cx="1980318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424493-14BB-4EE9-878C-BF651D0A10FE}"/>
              </a:ext>
            </a:extLst>
          </p:cNvPr>
          <p:cNvSpPr/>
          <p:nvPr/>
        </p:nvSpPr>
        <p:spPr bwMode="auto">
          <a:xfrm>
            <a:off x="6248400" y="4191000"/>
            <a:ext cx="2362200" cy="1219198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E17625-43A3-4732-8152-7D8DBA7488F6}"/>
              </a:ext>
            </a:extLst>
          </p:cNvPr>
          <p:cNvSpPr/>
          <p:nvPr/>
        </p:nvSpPr>
        <p:spPr bwMode="auto">
          <a:xfrm>
            <a:off x="6514924" y="4419600"/>
            <a:ext cx="20194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Realism-based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Ontologies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3C13F47-F00F-41E7-A78F-ED2F5DE812DF}"/>
              </a:ext>
            </a:extLst>
          </p:cNvPr>
          <p:cNvSpPr/>
          <p:nvPr/>
        </p:nvSpPr>
        <p:spPr bwMode="auto">
          <a:xfrm rot="17572265">
            <a:off x="5872201" y="-50269"/>
            <a:ext cx="599999" cy="5597018"/>
          </a:xfrm>
          <a:prstGeom prst="rightBrace">
            <a:avLst>
              <a:gd name="adj1" fmla="val 55217"/>
              <a:gd name="adj2" fmla="val 49208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A2E6E5-1492-4E08-BA16-144FCC3494D7}"/>
              </a:ext>
            </a:extLst>
          </p:cNvPr>
          <p:cNvSpPr/>
          <p:nvPr/>
        </p:nvSpPr>
        <p:spPr>
          <a:xfrm>
            <a:off x="6226774" y="1909949"/>
            <a:ext cx="2212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‘ontologies’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5770D-A1C3-405C-81AA-4BE71BA0AE85}"/>
              </a:ext>
            </a:extLst>
          </p:cNvPr>
          <p:cNvSpPr/>
          <p:nvPr/>
        </p:nvSpPr>
        <p:spPr>
          <a:xfrm>
            <a:off x="762000" y="6581001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Inspired by: Rector, A.. “Clinical terminology: why is it so hard?” Methods of information in medicine 38 4-5 (1999): 239-52 .</a:t>
            </a:r>
          </a:p>
        </p:txBody>
      </p:sp>
    </p:spTree>
    <p:extLst>
      <p:ext uri="{BB962C8B-B14F-4D97-AF65-F5344CB8AC3E}">
        <p14:creationId xmlns:p14="http://schemas.microsoft.com/office/powerpoint/2010/main" val="255838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29623" cy="762000"/>
          </a:xfrm>
        </p:spPr>
        <p:txBody>
          <a:bodyPr/>
          <a:lstStyle/>
          <a:p>
            <a:r>
              <a:rPr lang="en-US" sz="3300" dirty="0"/>
              <a:t>‘Ontology’ and representation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-24442" y="6257836"/>
            <a:ext cx="91684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 2. in: What Is an Ontology? Nicola Guarino, Daniel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on Information Systems, DOI 10.1007/978-3-540-92673-3,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F3CCE22-5F4F-4E04-A117-84F4D034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85" y="1275944"/>
            <a:ext cx="5600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29623" cy="762000"/>
          </a:xfrm>
        </p:spPr>
        <p:txBody>
          <a:bodyPr/>
          <a:lstStyle/>
          <a:p>
            <a:r>
              <a:rPr lang="en-US" sz="3300" dirty="0"/>
              <a:t>‘Ontology’ and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-24442" y="6257836"/>
            <a:ext cx="91684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 2. in: What Is an Ontology? Nicola Guarino, Daniel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on Information Systems, DOI 10.1007/978-3-540-92673-3,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F3CCE22-5F4F-4E04-A117-84F4D034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85" y="1275944"/>
            <a:ext cx="5600700" cy="4953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6834701-AC46-439F-8997-07DB455C2F92}"/>
              </a:ext>
            </a:extLst>
          </p:cNvPr>
          <p:cNvGrpSpPr/>
          <p:nvPr/>
        </p:nvGrpSpPr>
        <p:grpSpPr>
          <a:xfrm>
            <a:off x="3581400" y="2409092"/>
            <a:ext cx="3728438" cy="2543908"/>
            <a:chOff x="3581400" y="2409092"/>
            <a:chExt cx="3728438" cy="254390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FFB068-CF30-4525-AE71-5A66B2458FC5}"/>
                </a:ext>
              </a:extLst>
            </p:cNvPr>
            <p:cNvCxnSpPr/>
            <p:nvPr/>
          </p:nvCxnSpPr>
          <p:spPr bwMode="auto">
            <a:xfrm flipH="1" flipV="1">
              <a:off x="3581400" y="2409092"/>
              <a:ext cx="2976529" cy="254390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9D69E44-5D7F-40BA-ACD9-900C2F1FC6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57929" y="2573215"/>
              <a:ext cx="332281" cy="23797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E063B4-1096-4387-AE02-A40834C16B1E}"/>
                </a:ext>
              </a:extLst>
            </p:cNvPr>
            <p:cNvSpPr txBox="1"/>
            <p:nvPr/>
          </p:nvSpPr>
          <p:spPr>
            <a:xfrm>
              <a:off x="4493947" y="2738080"/>
              <a:ext cx="2105079" cy="397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Representation of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C2E607-45F5-454A-A74A-C6D75020CB92}"/>
                </a:ext>
              </a:extLst>
            </p:cNvPr>
            <p:cNvSpPr txBox="1"/>
            <p:nvPr/>
          </p:nvSpPr>
          <p:spPr>
            <a:xfrm>
              <a:off x="4009483" y="3522124"/>
              <a:ext cx="1010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Gruber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8F1C26-251B-432F-8F8D-EA9ABADF413D}"/>
                </a:ext>
              </a:extLst>
            </p:cNvPr>
            <p:cNvSpPr txBox="1"/>
            <p:nvPr/>
          </p:nvSpPr>
          <p:spPr>
            <a:xfrm>
              <a:off x="6179399" y="3028890"/>
              <a:ext cx="1130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Real 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81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of days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</a:t>
            </a:r>
            <a:r>
              <a:rPr lang="en-US" sz="1900" u="sng" dirty="0">
                <a:solidFill>
                  <a:srgbClr val="FFFF00"/>
                </a:solidFill>
              </a:rPr>
              <a:t>y</a:t>
            </a:r>
            <a:r>
              <a:rPr lang="en-US" sz="1900" dirty="0">
                <a:solidFill>
                  <a:srgbClr val="FFFF00"/>
                </a:solidFill>
              </a:rPr>
              <a:t>’ and ‘ontolog</a:t>
            </a:r>
            <a:r>
              <a:rPr lang="en-US" sz="1900" u="sng" dirty="0">
                <a:solidFill>
                  <a:srgbClr val="FFFF00"/>
                </a:solidFill>
              </a:rPr>
              <a:t>ies</a:t>
            </a:r>
            <a:r>
              <a:rPr lang="en-US" sz="1900" dirty="0">
                <a:solidFill>
                  <a:srgbClr val="FFFF00"/>
                </a:solidFill>
              </a:rPr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rgbClr val="FFFF00"/>
                </a:solidFill>
              </a:rPr>
              <a:t>concept-based</a:t>
            </a:r>
            <a:r>
              <a:rPr lang="en-US" sz="1900" dirty="0">
                <a:solidFill>
                  <a:srgbClr val="FFFF00"/>
                </a:solidFill>
              </a:rPr>
              <a:t> ontologies and </a:t>
            </a:r>
            <a:r>
              <a:rPr lang="en-US" sz="1900" u="sng" dirty="0">
                <a:solidFill>
                  <a:srgbClr val="FFFF00"/>
                </a:solidFill>
              </a:rPr>
              <a:t>realism-based</a:t>
            </a:r>
            <a:r>
              <a:rPr lang="en-US" sz="1900" dirty="0">
                <a:solidFill>
                  <a:srgbClr val="FFFF00"/>
                </a:solidFill>
              </a:rPr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logical and </a:t>
            </a:r>
            <a:r>
              <a:rPr lang="en-US" sz="1900" u="sng" dirty="0">
                <a:solidFill>
                  <a:srgbClr val="FFFF00"/>
                </a:solidFill>
              </a:rPr>
              <a:t>onto</a:t>
            </a:r>
            <a:r>
              <a:rPr lang="en-US" sz="1900" dirty="0">
                <a:solidFill>
                  <a:srgbClr val="FFFF00"/>
                </a:solidFill>
              </a:rPr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the principles used in the Basic Formal Ontology (BFO), the OBO Foundry and the ‘</a:t>
            </a:r>
            <a:r>
              <a:rPr lang="en-US" sz="1900" dirty="0" err="1">
                <a:solidFill>
                  <a:srgbClr val="FFC000"/>
                </a:solidFill>
              </a:rPr>
              <a:t>BioPortal</a:t>
            </a:r>
            <a:r>
              <a:rPr lang="en-US" sz="1900" dirty="0">
                <a:solidFill>
                  <a:srgbClr val="FFC000"/>
                </a:solidFill>
              </a:rPr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Describe the realism-based principles underlying the BFO (and, time permitting, the Ontology for General Medical Science (OGMS)).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92D050"/>
                </a:solidFill>
              </a:rPr>
              <a:t>Acquire the basics of writing ontology axioms in First Order Logic embedded in CLIF.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471E-48E9-439D-9B69-D2A610DC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readings on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F3E6-0B97-413C-BF7C-1D31455D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Incoherencies and inconsistencies in how ‘concept’ is defined and in how concepts are used for representation: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Essential distinctions between concept-based and realism-based representations and how they might co-exist: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Differing views on what computational ontologies should be, how to be designed, and what determines their quality: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A44B-054A-47E9-9B78-0602DF0F7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ED0E4-AA47-4280-B263-D55FD86A52AC}"/>
              </a:ext>
            </a:extLst>
          </p:cNvPr>
          <p:cNvSpPr/>
          <p:nvPr/>
        </p:nvSpPr>
        <p:spPr>
          <a:xfrm>
            <a:off x="685800" y="2514600"/>
            <a:ext cx="826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Barry Smith, Beyond Concepts, or: Ontology as Reality Representation. Achille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Varzi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Laure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Vieu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(eds.), Formal Ontology and Information Systems. Proceedings of the Third International Conference (FOIS 2004), Amsterdam: IOS Press, 2004, 73–84.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http://ontology.buffalo.edu/bfo/BeyondConcepts.pdf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C8620-9F1F-4462-BB40-DAE84D2D7D42}"/>
              </a:ext>
            </a:extLst>
          </p:cNvPr>
          <p:cNvSpPr/>
          <p:nvPr/>
        </p:nvSpPr>
        <p:spPr>
          <a:xfrm>
            <a:off x="2057400" y="415153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Gunnar O. Klein and Barry Smith. Concept Systems and Ontologies: Recommendations for Basic Terminology. Trans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Jpn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Soc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Artif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Intell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 2010 Jan 1; 25(3): 433–441.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https://www.ncbi.nlm.nih.gov/pmc/articles/PMC3034144/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271-9207-4B25-A3C8-3D1F64A4DB80}"/>
              </a:ext>
            </a:extLst>
          </p:cNvPr>
          <p:cNvSpPr/>
          <p:nvPr/>
        </p:nvSpPr>
        <p:spPr>
          <a:xfrm>
            <a:off x="1295400" y="59830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Brochhausen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Burgun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W Ceusters,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Hasman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T Y Leong, 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J L Oliveira, M Peleg, A Rector, S Schulz.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Discussion of "biomedical ontologies: toward scientific debate". Methods Inf Med. 2011;50(3):217-36..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4"/>
              </a:rPr>
              <a:t>https://ink.library.smu.edu.sg/cgi/viewcontent.cgi?article=4011&amp;context=sis_research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432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E911C8-4B58-4803-AF50-8E01D211E0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Ontologies and Logics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4596F-B9A7-4EBC-8751-F0AB2CAB8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8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99"/>
            <a:ext cx="7116829" cy="623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7430219" y="3812208"/>
            <a:ext cx="171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9419-14FC-421B-A0F0-238F88D1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828" y="762000"/>
            <a:ext cx="2027172" cy="762000"/>
          </a:xfrm>
        </p:spPr>
        <p:txBody>
          <a:bodyPr/>
          <a:lstStyle/>
          <a:p>
            <a:r>
              <a:rPr lang="en-US" sz="2400" b="1" dirty="0"/>
              <a:t>Ontology,</a:t>
            </a:r>
            <a:br>
              <a:rPr lang="en-US" sz="2400" b="1" dirty="0"/>
            </a:br>
            <a:r>
              <a:rPr lang="en-US" sz="2400" b="1" dirty="0"/>
              <a:t>principles, </a:t>
            </a:r>
            <a:br>
              <a:rPr lang="en-US" sz="2400" b="1" dirty="0"/>
            </a:br>
            <a:r>
              <a:rPr lang="en-US" sz="2400" b="1" dirty="0"/>
              <a:t>and </a:t>
            </a:r>
            <a:br>
              <a:rPr lang="en-US" sz="2400" b="1" dirty="0"/>
            </a:br>
            <a:r>
              <a:rPr lang="en-US" sz="2400" b="1" dirty="0"/>
              <a:t>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A6F442-68EF-4862-8570-BAC7F6FD9FEF}"/>
              </a:ext>
            </a:extLst>
          </p:cNvPr>
          <p:cNvGrpSpPr/>
          <p:nvPr/>
        </p:nvGrpSpPr>
        <p:grpSpPr>
          <a:xfrm>
            <a:off x="2714451" y="2438400"/>
            <a:ext cx="3943708" cy="533460"/>
            <a:chOff x="2714451" y="2438400"/>
            <a:chExt cx="3943708" cy="533460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EA755301-7F9A-4F96-B41E-990B30E06C36}"/>
                </a:ext>
              </a:extLst>
            </p:cNvPr>
            <p:cNvSpPr/>
            <p:nvPr/>
          </p:nvSpPr>
          <p:spPr bwMode="auto">
            <a:xfrm flipH="1">
              <a:off x="2743200" y="2438400"/>
              <a:ext cx="3886200" cy="266700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7BA828-98F8-4A60-BD75-D5704AF44657}"/>
                </a:ext>
              </a:extLst>
            </p:cNvPr>
            <p:cNvSpPr txBox="1"/>
            <p:nvPr/>
          </p:nvSpPr>
          <p:spPr>
            <a:xfrm>
              <a:off x="2714451" y="2571750"/>
              <a:ext cx="3943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00B050"/>
                  </a:solidFill>
                </a:rPr>
                <a:t>Ontological principles (next session)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28F492-9D97-46C4-9F2A-E7E3A5BA539C}"/>
              </a:ext>
            </a:extLst>
          </p:cNvPr>
          <p:cNvGrpSpPr/>
          <p:nvPr/>
        </p:nvGrpSpPr>
        <p:grpSpPr>
          <a:xfrm>
            <a:off x="457200" y="3152745"/>
            <a:ext cx="4233332" cy="3629055"/>
            <a:chOff x="457200" y="3152745"/>
            <a:chExt cx="4233332" cy="36290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4E574F-D856-44A3-86EA-1A057B690888}"/>
                </a:ext>
              </a:extLst>
            </p:cNvPr>
            <p:cNvSpPr/>
            <p:nvPr/>
          </p:nvSpPr>
          <p:spPr bwMode="auto">
            <a:xfrm>
              <a:off x="457200" y="3505200"/>
              <a:ext cx="4114800" cy="3276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1E7F86-B2F0-4DE9-AEF0-371B08ADEAB8}"/>
                </a:ext>
              </a:extLst>
            </p:cNvPr>
            <p:cNvSpPr txBox="1"/>
            <p:nvPr/>
          </p:nvSpPr>
          <p:spPr>
            <a:xfrm>
              <a:off x="2651191" y="3152745"/>
              <a:ext cx="2039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</a:rPr>
                <a:t>Logical principles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93A5F11-116C-4736-B1F6-8A5DD07C04C0}"/>
              </a:ext>
            </a:extLst>
          </p:cNvPr>
          <p:cNvSpPr/>
          <p:nvPr/>
        </p:nvSpPr>
        <p:spPr bwMode="auto">
          <a:xfrm>
            <a:off x="914401" y="3595048"/>
            <a:ext cx="1676400" cy="5334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1710B-57A7-4313-BEEB-9B239B4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</a:t>
            </a:r>
            <a:r>
              <a:rPr lang="en-US" i="1" dirty="0"/>
              <a:t>a logic</a:t>
            </a:r>
            <a:r>
              <a:rPr lang="en-US" dirty="0"/>
              <a:t>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AD852-89F7-41B2-98D3-E797468A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formal or informal </a:t>
            </a:r>
            <a:r>
              <a:rPr lang="en-US" i="1" u="sng" dirty="0"/>
              <a:t>language</a:t>
            </a:r>
            <a:r>
              <a:rPr lang="en-US" i="1" dirty="0"/>
              <a:t> together with a </a:t>
            </a:r>
            <a:r>
              <a:rPr lang="en-US" i="1" u="sng" dirty="0"/>
              <a:t>deductive system</a:t>
            </a:r>
            <a:r>
              <a:rPr lang="en-US" i="1" dirty="0"/>
              <a:t> and/or a (model-theoretic) </a:t>
            </a:r>
            <a:r>
              <a:rPr lang="en-US" i="1" u="sng" dirty="0"/>
              <a:t>semantics</a:t>
            </a:r>
            <a:r>
              <a:rPr lang="en-US" i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language</a:t>
            </a:r>
            <a:r>
              <a:rPr lang="en-US" i="1" dirty="0"/>
              <a:t> has components that correspond to a part of a natural language like English or Greek.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deductive system</a:t>
            </a:r>
            <a:r>
              <a:rPr lang="en-US" i="1" dirty="0"/>
              <a:t> is to capture, codify, or simply record arguments that are valid for the given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semantics</a:t>
            </a:r>
            <a:r>
              <a:rPr lang="en-US" i="1" dirty="0"/>
              <a:t> is to capture, codify, or record the meanings, or truth-conditions for at least part of the language.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AB2C-EE9A-422B-825A-B1769005B4F8}"/>
              </a:ext>
            </a:extLst>
          </p:cNvPr>
          <p:cNvSpPr/>
          <p:nvPr/>
        </p:nvSpPr>
        <p:spPr>
          <a:xfrm>
            <a:off x="507460" y="592802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Shapiro, Stewart and Teresa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Kouri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Kissel, "Classical Logic", 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  <a:latin typeface="Source Sans Pro" panose="020B0503030403020204" pitchFamily="34" charset="0"/>
              </a:rPr>
              <a:t>The Stanford Encyclopedia of Philosophy 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(Spring 2021 Edition), Edward N.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Zalta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 (ed.).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  <a:hlinkClick r:id="rId2"/>
              </a:rPr>
              <a:t>https://plato.stanford.edu/archives/spr2021/entries/logic-classical/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A46F8-2CCB-48CF-89E1-BDA9250EB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Propositional Logic (PL) essentials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A7E9D2-FEE0-490B-9C60-4FFEE6259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F9EC-03A7-4862-9E70-23C72DF2F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3810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1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Language and semantics of 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well-formed formula is either atomic or composed following allowed composition rules.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Atomic formulae stand for propositions that must either be true or false: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A: ‘John eats too much’.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B: ‘John has a normal BMI’.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C: ‘John is careful’.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Formula connectors: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Negation (not):				¬ 	~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Conjunction (and): 			∧ 	&amp; 	∙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Disjunction (or): 			∨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Material implication (if...then): 	→ 	⇒ 	⊃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Biconditional (if and only if): 		↔ 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≡	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PL’s Deductive system:  truth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F859-7641-45CF-8C7C-75EDBEEE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06" y="1752600"/>
            <a:ext cx="2773959" cy="229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80F5C-E21F-4918-A655-C0026F25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87" y="1769723"/>
            <a:ext cx="2739712" cy="2277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4406D-49F9-48C4-856B-D05721A1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06" y="4123309"/>
            <a:ext cx="2773958" cy="2277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E8A52-4374-4EDC-B6DE-EDB70760F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688" y="4135766"/>
            <a:ext cx="2739712" cy="2267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748676-C690-4E49-860C-BB4A4AE91182}"/>
              </a:ext>
            </a:extLst>
          </p:cNvPr>
          <p:cNvSpPr/>
          <p:nvPr/>
        </p:nvSpPr>
        <p:spPr bwMode="auto">
          <a:xfrm>
            <a:off x="3277961" y="5562601"/>
            <a:ext cx="25908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1880F-78A3-484D-9784-75583F2BB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0" y="1748799"/>
            <a:ext cx="29718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8F4A-9B8E-4A64-A595-8D02889E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PL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89D4-A62B-411E-948F-3EE9DDF7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Truth tables can be used to prove laws, e.g.: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Λ (b V c) = (a Λ b) V (a Λ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¬ (a Λ b) = ¬ a V ¬b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 </a:t>
            </a:r>
            <a:r>
              <a:rPr lang="el-GR" dirty="0"/>
              <a:t>Λ (</a:t>
            </a:r>
            <a:r>
              <a:rPr lang="en-US" dirty="0"/>
              <a:t>a → b))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(a→ b) </a:t>
            </a:r>
            <a:r>
              <a:rPr lang="el-GR" dirty="0"/>
              <a:t>Λ ¬</a:t>
            </a:r>
            <a:r>
              <a:rPr lang="en-US" dirty="0"/>
              <a:t>b) → ¬a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V b) </a:t>
            </a:r>
            <a:r>
              <a:rPr lang="el-GR" dirty="0"/>
              <a:t>Λ ¬</a:t>
            </a:r>
            <a:r>
              <a:rPr lang="en-US" dirty="0"/>
              <a:t>a)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→ b) </a:t>
            </a:r>
            <a:r>
              <a:rPr lang="el-GR" dirty="0"/>
              <a:t>Λ (</a:t>
            </a:r>
            <a:r>
              <a:rPr lang="en-US" dirty="0"/>
              <a:t>b → c)) → (a → c)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examples: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https://math.stackexchange.com/questions/1449866/catalogue-of-propositional-logic-laws</a:t>
            </a:r>
            <a:r>
              <a:rPr lang="en-US" sz="12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http://mathonline.wikidot.com/the-laws-of-propositional-logic#toc0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Both truth tables and laws can be used to solve puzzles.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6030-2D72-4E84-BCA7-5A8834A6F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cs typeface="Times" panose="02020603050405020304" pitchFamily="18" charset="0"/>
              </a:rPr>
              <a:t>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Given</a:t>
            </a:r>
            <a:r>
              <a:rPr lang="en-US" dirty="0">
                <a:latin typeface="+mj-lt"/>
                <a:cs typeface="Times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</a:t>
            </a: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eats too much, then he does not have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</a:t>
            </a: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is not careful, then he eats too much.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has a normal BMI.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Question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Is </a:t>
            </a:r>
            <a:r>
              <a:rPr lang="en-US" dirty="0">
                <a:solidFill>
                  <a:srgbClr val="FFFF00"/>
                </a:solidFill>
                <a:latin typeface="+mj-lt"/>
                <a:cs typeface="Times" panose="02020603050405020304" pitchFamily="18" charset="0"/>
              </a:rPr>
              <a:t>John</a:t>
            </a:r>
            <a:r>
              <a:rPr lang="en-US" dirty="0">
                <a:latin typeface="+mj-lt"/>
                <a:cs typeface="Times" panose="02020603050405020304" pitchFamily="18" charset="0"/>
              </a:rPr>
              <a:t> careful?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sentences into PL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95052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720645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59228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 </a:t>
                      </a: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1FE115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1FE115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Determine the truth value of: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1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E911C8-4B58-4803-AF50-8E01D211E0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Ontologies</a:t>
            </a:r>
            <a:br>
              <a:rPr lang="en-US" dirty="0"/>
            </a:br>
            <a:r>
              <a:rPr lang="en-US" dirty="0"/>
              <a:t>Representations</a:t>
            </a:r>
            <a:br>
              <a:rPr lang="en-US" dirty="0"/>
            </a:br>
            <a:r>
              <a:rPr lang="en-US" dirty="0"/>
              <a:t>Conceptualizations</a:t>
            </a:r>
            <a:br>
              <a:rPr lang="en-US" dirty="0"/>
            </a:br>
            <a:r>
              <a:rPr lang="en-US" dirty="0"/>
              <a:t>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4596F-B9A7-4EBC-8751-F0AB2CAB8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ECC5-B756-49FD-8AE9-71DDA13D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Determine with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7BF6-7406-49B4-BCE0-69BEE4D6A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2717AA2-2B24-46F8-8F60-2D079A78B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8510"/>
              </p:ext>
            </p:extLst>
          </p:nvPr>
        </p:nvGraphicFramePr>
        <p:xfrm>
          <a:off x="471573" y="2286000"/>
          <a:ext cx="820085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Worksheet" r:id="rId3" imgW="3322196" imgH="1470854" progId="Excel.Sheet.12">
                  <p:embed/>
                </p:oleObj>
              </mc:Choice>
              <mc:Fallback>
                <p:oleObj name="Worksheet" r:id="rId3" imgW="3322196" imgH="14708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573" y="2286000"/>
                        <a:ext cx="8200853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4D62ACAA-7D8E-45E4-9875-9E46CAAB66B3}"/>
              </a:ext>
            </a:extLst>
          </p:cNvPr>
          <p:cNvSpPr/>
          <p:nvPr/>
        </p:nvSpPr>
        <p:spPr bwMode="auto">
          <a:xfrm rot="8349864">
            <a:off x="2305096" y="3078743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61D8FF-608F-4C05-B11C-A600339FD7D0}"/>
              </a:ext>
            </a:extLst>
          </p:cNvPr>
          <p:cNvGrpSpPr/>
          <p:nvPr/>
        </p:nvGrpSpPr>
        <p:grpSpPr>
          <a:xfrm>
            <a:off x="471573" y="2938210"/>
            <a:ext cx="2773958" cy="3516062"/>
            <a:chOff x="471573" y="2938210"/>
            <a:chExt cx="2773958" cy="351606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65ECEE3-9134-4AE8-83DE-3897CFE73BF0}"/>
                </a:ext>
              </a:extLst>
            </p:cNvPr>
            <p:cNvSpPr/>
            <p:nvPr/>
          </p:nvSpPr>
          <p:spPr bwMode="auto">
            <a:xfrm rot="9119174">
              <a:off x="1267500" y="3621290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40CD02A-47DA-4DD3-A2E6-F1982D0AF0FE}"/>
                </a:ext>
              </a:extLst>
            </p:cNvPr>
            <p:cNvSpPr/>
            <p:nvPr/>
          </p:nvSpPr>
          <p:spPr bwMode="auto">
            <a:xfrm rot="6893919">
              <a:off x="946107" y="3194008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61E196-7189-4F64-AB93-07434931A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573" y="4176886"/>
              <a:ext cx="2773958" cy="2277386"/>
            </a:xfrm>
            <a:prstGeom prst="rect">
              <a:avLst/>
            </a:prstGeom>
          </p:spPr>
        </p:pic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9DBBF6D-FF26-4E6B-ACC1-415BC8BB4390}"/>
              </a:ext>
            </a:extLst>
          </p:cNvPr>
          <p:cNvSpPr/>
          <p:nvPr/>
        </p:nvSpPr>
        <p:spPr bwMode="auto">
          <a:xfrm rot="180942" flipV="1">
            <a:off x="1223757" y="4072081"/>
            <a:ext cx="5278702" cy="1659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898541B-873A-494C-BC79-D3591E2322B9}"/>
              </a:ext>
            </a:extLst>
          </p:cNvPr>
          <p:cNvSpPr/>
          <p:nvPr/>
        </p:nvSpPr>
        <p:spPr bwMode="auto">
          <a:xfrm rot="2591093">
            <a:off x="4943172" y="4979504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550663-B45F-4ECD-8CCA-878F83D76D3D}"/>
              </a:ext>
            </a:extLst>
          </p:cNvPr>
          <p:cNvSpPr/>
          <p:nvPr/>
        </p:nvSpPr>
        <p:spPr bwMode="auto">
          <a:xfrm>
            <a:off x="4876910" y="2351623"/>
            <a:ext cx="2063480" cy="365097"/>
          </a:xfrm>
          <a:prstGeom prst="rect">
            <a:avLst/>
          </a:prstGeom>
          <a:solidFill>
            <a:srgbClr val="FFC0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CB5BA-51AF-4699-A85A-EAA55CEF1767}"/>
              </a:ext>
            </a:extLst>
          </p:cNvPr>
          <p:cNvSpPr/>
          <p:nvPr/>
        </p:nvSpPr>
        <p:spPr bwMode="auto">
          <a:xfrm>
            <a:off x="5920537" y="2788616"/>
            <a:ext cx="500008" cy="365097"/>
          </a:xfrm>
          <a:prstGeom prst="rect">
            <a:avLst/>
          </a:prstGeom>
          <a:solidFill>
            <a:srgbClr val="FFC0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42E0A1-2D5C-40F2-AF5A-6C2EFE8D74C6}"/>
              </a:ext>
            </a:extLst>
          </p:cNvPr>
          <p:cNvSpPr/>
          <p:nvPr/>
        </p:nvSpPr>
        <p:spPr bwMode="auto">
          <a:xfrm>
            <a:off x="8091964" y="2342223"/>
            <a:ext cx="500008" cy="365097"/>
          </a:xfrm>
          <a:prstGeom prst="rect">
            <a:avLst/>
          </a:prstGeom>
          <a:solidFill>
            <a:srgbClr val="1FE115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986B5B-8593-40E8-9037-9F49471EA7AF}"/>
              </a:ext>
            </a:extLst>
          </p:cNvPr>
          <p:cNvSpPr/>
          <p:nvPr/>
        </p:nvSpPr>
        <p:spPr bwMode="auto">
          <a:xfrm>
            <a:off x="8139052" y="2779771"/>
            <a:ext cx="500008" cy="365097"/>
          </a:xfrm>
          <a:prstGeom prst="rect">
            <a:avLst/>
          </a:prstGeom>
          <a:solidFill>
            <a:srgbClr val="1FE115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CAA435-CCF5-419C-82B7-7682127702F6}"/>
              </a:ext>
            </a:extLst>
          </p:cNvPr>
          <p:cNvGrpSpPr/>
          <p:nvPr/>
        </p:nvGrpSpPr>
        <p:grpSpPr>
          <a:xfrm>
            <a:off x="5069741" y="1786407"/>
            <a:ext cx="3926733" cy="2955416"/>
            <a:chOff x="5113843" y="1766141"/>
            <a:chExt cx="3926733" cy="295541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873F1B2-FFE7-43F8-8728-B446A625DEFF}"/>
                </a:ext>
              </a:extLst>
            </p:cNvPr>
            <p:cNvSpPr/>
            <p:nvPr/>
          </p:nvSpPr>
          <p:spPr bwMode="auto">
            <a:xfrm rot="9720152">
              <a:off x="5113843" y="4448706"/>
              <a:ext cx="1203299" cy="2388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3A4E693-6CBA-43EB-AA14-77A3293DD2A6}"/>
                </a:ext>
              </a:extLst>
            </p:cNvPr>
            <p:cNvSpPr/>
            <p:nvPr/>
          </p:nvSpPr>
          <p:spPr bwMode="auto">
            <a:xfrm rot="7398906">
              <a:off x="4633541" y="3773416"/>
              <a:ext cx="1665172" cy="23110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436FB1-B363-4E9C-9F38-093B002C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1766141"/>
              <a:ext cx="2411176" cy="197954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9D6E5C-401E-4100-AF18-77AB5EA55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293" y="3261353"/>
            <a:ext cx="447675" cy="379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858085-3C2F-4C77-B091-BD7B2461E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67" y="3675652"/>
            <a:ext cx="447675" cy="3794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D38241-19B6-401B-BFCC-E941CD173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715" y="4133002"/>
            <a:ext cx="447675" cy="379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7DDD0E-C017-425F-BEB4-A8C5B01BB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652" y="4598827"/>
            <a:ext cx="447675" cy="379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7072B8-9EF8-4718-94CC-7FD192DF5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905" y="5495277"/>
            <a:ext cx="447675" cy="3794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474AB8-5A3A-4233-81DB-341E0265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300" y="5500697"/>
            <a:ext cx="447675" cy="3794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07A39B-6BAE-4375-B604-24B1C9327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678" y="5020985"/>
            <a:ext cx="447675" cy="37946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A71E7F-DAA9-4F4B-B23D-A03B03B723FA}"/>
              </a:ext>
            </a:extLst>
          </p:cNvPr>
          <p:cNvSpPr/>
          <p:nvPr/>
        </p:nvSpPr>
        <p:spPr bwMode="auto">
          <a:xfrm>
            <a:off x="515248" y="5988572"/>
            <a:ext cx="2590800" cy="4145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604C24-93CB-470E-8221-D83CC8A41CFF}"/>
              </a:ext>
            </a:extLst>
          </p:cNvPr>
          <p:cNvSpPr/>
          <p:nvPr/>
        </p:nvSpPr>
        <p:spPr bwMode="auto">
          <a:xfrm>
            <a:off x="6681247" y="3366325"/>
            <a:ext cx="2234153" cy="3148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9E006-A2FF-4237-A19F-415278783A5A}"/>
              </a:ext>
            </a:extLst>
          </p:cNvPr>
          <p:cNvSpPr/>
          <p:nvPr/>
        </p:nvSpPr>
        <p:spPr bwMode="auto">
          <a:xfrm>
            <a:off x="1080521" y="2342224"/>
            <a:ext cx="2005023" cy="365097"/>
          </a:xfrm>
          <a:prstGeom prst="rect">
            <a:avLst/>
          </a:prstGeom>
          <a:solidFill>
            <a:srgbClr val="FFFF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4A3C7B-B467-49D1-859D-4C70E31C0AE0}"/>
              </a:ext>
            </a:extLst>
          </p:cNvPr>
          <p:cNvSpPr/>
          <p:nvPr/>
        </p:nvSpPr>
        <p:spPr bwMode="auto">
          <a:xfrm>
            <a:off x="1549530" y="2788616"/>
            <a:ext cx="550907" cy="365097"/>
          </a:xfrm>
          <a:prstGeom prst="rect">
            <a:avLst/>
          </a:prstGeom>
          <a:solidFill>
            <a:srgbClr val="FFFF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2A0C9-FBFC-40F2-A81B-405AD1A25E8F}"/>
              </a:ext>
            </a:extLst>
          </p:cNvPr>
          <p:cNvSpPr/>
          <p:nvPr/>
        </p:nvSpPr>
        <p:spPr bwMode="auto">
          <a:xfrm>
            <a:off x="2692616" y="2790836"/>
            <a:ext cx="500008" cy="365097"/>
          </a:xfrm>
          <a:prstGeom prst="rect">
            <a:avLst/>
          </a:prstGeom>
          <a:solidFill>
            <a:srgbClr val="1FE115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9E7E3D-3988-4929-BAC5-797182EBF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8959" y="6061965"/>
            <a:ext cx="6905625" cy="3714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2626FC-8885-45D6-8818-50FE0798D5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26" y="1355848"/>
            <a:ext cx="5082337" cy="79308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947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6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Method 2: Determine using laws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024713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344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125056">
                  <a:extLst>
                    <a:ext uri="{9D8B030D-6E8A-4147-A177-3AD203B41FA5}">
                      <a16:colId xmlns:a16="http://schemas.microsoft.com/office/drawing/2014/main" val="32789985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Rule application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g3/g1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g4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g2/g4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84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</a:t>
            </a: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Same as before: yes.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Everybody</a:t>
            </a:r>
            <a:r>
              <a:rPr lang="en-US" dirty="0">
                <a:cs typeface="Times" panose="02020603050405020304" pitchFamily="18" charset="0"/>
              </a:rPr>
              <a:t>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John</a:t>
            </a:r>
            <a:r>
              <a:rPr lang="en-US" dirty="0">
                <a:cs typeface="Times" panose="02020603050405020304" pitchFamily="18" charset="0"/>
              </a:rPr>
              <a:t>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</a:t>
            </a: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John</a:t>
            </a:r>
            <a:r>
              <a:rPr lang="en-US" dirty="0">
                <a:cs typeface="Times" panose="02020603050405020304" pitchFamily="18" charset="0"/>
              </a:rPr>
              <a:t>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E115"/>
                </a:solidFill>
                <a:cs typeface="Times" panose="02020603050405020304" pitchFamily="18" charset="0"/>
              </a:rPr>
              <a:t>Can not be done with propositional logic!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There is no way to create propositions (within the syntax and semantics of propositional logic) so that ‘everybody’ and ‘John’ can be represented as related.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CC4A2-0E38-47EC-9A1D-FE1BA08F0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Order Logic (FOL)</a:t>
            </a:r>
            <a:br>
              <a:rPr lang="en-US" dirty="0"/>
            </a:br>
            <a:r>
              <a:rPr lang="en-US" dirty="0"/>
              <a:t>(Predicate Logic)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B21BC6-A55F-412A-972A-97ED55AD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6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everything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something eats too much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body</a:t>
            </a:r>
            <a:r>
              <a:rPr lang="en-US" dirty="0">
                <a:sym typeface="Symbol" panose="05050102010706020507" pitchFamily="18" charset="2"/>
              </a:rPr>
              <a:t>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x.(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person</a:t>
            </a:r>
            <a:r>
              <a:rPr lang="en-US" dirty="0">
                <a:sym typeface="Symbol" panose="05050102010706020507" pitchFamily="18" charset="2"/>
              </a:rPr>
              <a:t>(x)  A(x))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65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8F5B35-8099-49E3-AD55-210A7E97D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9B9B2F-9537-43AD-BEAA-ABBF3E62A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User defines these primitives: </a:t>
            </a:r>
          </a:p>
          <a:p>
            <a:pPr lvl="1"/>
            <a:r>
              <a:rPr lang="en-US" altLang="en-US" sz="2400" b="1" dirty="0"/>
              <a:t>Constant symbols</a:t>
            </a:r>
            <a:r>
              <a:rPr lang="en-US" altLang="en-US" sz="2400" dirty="0"/>
              <a:t> (i.e., the "individuals" in the world)      	e.g.: 	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, 3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Function symbols</a:t>
            </a:r>
            <a:r>
              <a:rPr lang="en-US" altLang="en-US" sz="2400" dirty="0"/>
              <a:t> (mapping individuals to individuals)     	e.g.: 	author-of(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barry_smith</a:t>
            </a:r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Predicate symbols</a:t>
            </a:r>
            <a:r>
              <a:rPr lang="en-US" altLang="en-US" sz="2400" dirty="0"/>
              <a:t> (mapping from individuals to truth values) </a:t>
            </a:r>
          </a:p>
          <a:p>
            <a:pPr marL="57150" indent="0"/>
            <a:r>
              <a:rPr lang="en-US" altLang="en-US" dirty="0"/>
              <a:t>	e.g.: 	greater(5,3) = true, </a:t>
            </a:r>
          </a:p>
          <a:p>
            <a:pPr marL="57150" indent="0"/>
            <a:r>
              <a:rPr lang="en-US" altLang="en-US" dirty="0"/>
              <a:t>		smart(</a:t>
            </a:r>
            <a:r>
              <a:rPr lang="en-US" altLang="en-US" dirty="0" err="1"/>
              <a:t>barry_smith</a:t>
            </a:r>
            <a:r>
              <a:rPr lang="en-US" altLang="en-US" dirty="0"/>
              <a:t>) = true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4322-B7F9-4887-99B3-477C42F377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00C243-0CC0-40FA-A94F-1F1FAE6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B679E67-E517-43B5-BD60-4C1859FFE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 supplies these primitives: </a:t>
            </a:r>
          </a:p>
          <a:p>
            <a:pPr lvl="1"/>
            <a:r>
              <a:rPr lang="en-US" altLang="en-US" b="1" dirty="0"/>
              <a:t>Variable symbols</a:t>
            </a:r>
            <a:r>
              <a:rPr lang="en-US" altLang="en-US" dirty="0"/>
              <a:t>. E.g., </a:t>
            </a:r>
            <a:r>
              <a:rPr lang="en-US" altLang="en-US" dirty="0" err="1">
                <a:latin typeface="Courier New" panose="02070309020205020404" pitchFamily="49" charset="0"/>
              </a:rPr>
              <a:t>x,y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</a:p>
          <a:p>
            <a:pPr lvl="1"/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Connectives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Same as in PL: </a:t>
            </a:r>
          </a:p>
          <a:p>
            <a:pPr lvl="3"/>
            <a:r>
              <a:rPr lang="en-US" altLang="en-US" dirty="0"/>
              <a:t>not (~), </a:t>
            </a:r>
          </a:p>
          <a:p>
            <a:pPr lvl="3"/>
            <a:r>
              <a:rPr lang="en-US" altLang="en-US" dirty="0"/>
              <a:t>and (^), </a:t>
            </a:r>
          </a:p>
          <a:p>
            <a:pPr lvl="3"/>
            <a:r>
              <a:rPr lang="en-US" altLang="en-US" dirty="0"/>
              <a:t>or (v), </a:t>
            </a:r>
          </a:p>
          <a:p>
            <a:pPr lvl="3"/>
            <a:r>
              <a:rPr lang="en-US" altLang="en-US" dirty="0"/>
              <a:t>implies (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), </a:t>
            </a:r>
          </a:p>
          <a:p>
            <a:pPr lvl="3"/>
            <a:r>
              <a:rPr lang="en-US" altLang="en-US" dirty="0"/>
              <a:t>if and only if (&lt;=&gt;)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Quantifiers</a:t>
            </a:r>
            <a:r>
              <a:rPr lang="en-US" altLang="en-US" dirty="0"/>
              <a:t>: Universal (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) and Existential (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E7B5A-D7A1-4C1B-8700-1FE6257100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3ABD-D5BA-4BC1-B67F-31456B60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values of quantified expressions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4A507B-5B5A-4555-AC71-BFD4B88D4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95454"/>
              </p:ext>
            </p:extLst>
          </p:nvPr>
        </p:nvGraphicFramePr>
        <p:xfrm>
          <a:off x="228600" y="1676400"/>
          <a:ext cx="8686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461618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20756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1980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True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False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08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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true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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true.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false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943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9A060-A8F7-4579-ABD7-B743F58C7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7B934-05C4-4ECB-894F-FBF7D910E0AC}"/>
              </a:ext>
            </a:extLst>
          </p:cNvPr>
          <p:cNvSpPr/>
          <p:nvPr/>
        </p:nvSpPr>
        <p:spPr bwMode="auto">
          <a:xfrm>
            <a:off x="2057400" y="4419600"/>
            <a:ext cx="4876800" cy="21031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801248-351F-4B0A-9A01-CFEFA932A8F8}"/>
              </a:ext>
            </a:extLst>
          </p:cNvPr>
          <p:cNvSpPr/>
          <p:nvPr/>
        </p:nvSpPr>
        <p:spPr bwMode="auto">
          <a:xfrm>
            <a:off x="2438400" y="5029200"/>
            <a:ext cx="2438400" cy="11887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E924D-DB01-4355-977E-33E61C189130}"/>
              </a:ext>
            </a:extLst>
          </p:cNvPr>
          <p:cNvSpPr txBox="1"/>
          <p:nvPr/>
        </p:nvSpPr>
        <p:spPr>
          <a:xfrm>
            <a:off x="6586863" y="4419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69023-28EB-4F9B-9419-AEAB5114FB32}"/>
              </a:ext>
            </a:extLst>
          </p:cNvPr>
          <p:cNvSpPr txBox="1"/>
          <p:nvPr/>
        </p:nvSpPr>
        <p:spPr>
          <a:xfrm>
            <a:off x="4724400" y="5862935"/>
            <a:ext cx="266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Represented Reality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808C2-DBAB-4CBE-939F-471D0048FFCC}"/>
              </a:ext>
            </a:extLst>
          </p:cNvPr>
          <p:cNvSpPr txBox="1"/>
          <p:nvPr/>
        </p:nvSpPr>
        <p:spPr>
          <a:xfrm>
            <a:off x="228600" y="3957935"/>
            <a:ext cx="219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Open World !!!</a:t>
            </a:r>
          </a:p>
        </p:txBody>
      </p:sp>
    </p:spTree>
    <p:extLst>
      <p:ext uri="{BB962C8B-B14F-4D97-AF65-F5344CB8AC3E}">
        <p14:creationId xmlns:p14="http://schemas.microsoft.com/office/powerpoint/2010/main" val="7515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E0A2-38C4-4061-BC39-7D30921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cited ‘ontology’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9E58-36D3-4FAA-8C06-6E1AE0CDB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2133600"/>
          </a:xfrm>
        </p:spPr>
        <p:txBody>
          <a:bodyPr/>
          <a:lstStyle/>
          <a:p>
            <a:pPr marL="0" indent="0" algn="ctr"/>
            <a:r>
              <a:rPr lang="en-US" i="1" dirty="0">
                <a:solidFill>
                  <a:srgbClr val="FFFF00"/>
                </a:solidFill>
              </a:rPr>
              <a:t>‘An ontology is an explicit specification of a conceptualization’</a:t>
            </a:r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endParaRPr lang="en-US" sz="2800" i="1" dirty="0"/>
          </a:p>
          <a:p>
            <a:pPr marL="0" indent="0" algn="ctr"/>
            <a:r>
              <a:rPr lang="en-US" sz="2800" i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4B7F-E7FD-4CCB-AFBC-AE80EBD82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08704-EFB4-43AA-AB6E-F43977899234}"/>
              </a:ext>
            </a:extLst>
          </p:cNvPr>
          <p:cNvSpPr/>
          <p:nvPr/>
        </p:nvSpPr>
        <p:spPr>
          <a:xfrm>
            <a:off x="1219200" y="1905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A Translation Approach to Portable Ontologies.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Knowledge Acquisition, 5(2):199–220, 1993.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http://tomgruber.org/writing/ontolingua-kaj-1993.pdf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007B9-92F8-4FCC-90C6-5B76DAF7AB93}"/>
              </a:ext>
            </a:extLst>
          </p:cNvPr>
          <p:cNvSpPr txBox="1">
            <a:spLocks/>
          </p:cNvSpPr>
          <p:nvPr/>
        </p:nvSpPr>
        <p:spPr>
          <a:xfrm>
            <a:off x="304800" y="3104798"/>
            <a:ext cx="86868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kern="0" dirty="0"/>
              <a:t>Quickly picked up by the medical terminology community </a:t>
            </a:r>
            <a:r>
              <a:rPr lang="en-US" sz="2200" kern="0" dirty="0">
                <a:sym typeface="Wingdings" panose="05000000000000000000" pitchFamily="2" charset="2"/>
              </a:rPr>
              <a:t> ‘formal terminology’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kern="0" dirty="0">
                <a:sym typeface="Wingdings" panose="05000000000000000000" pitchFamily="2" charset="2"/>
              </a:rPr>
              <a:t>But: explaining and standardizing terminology is very different from explaining and formally representing the entities in reality denoted by terms!: </a:t>
            </a:r>
          </a:p>
          <a:p>
            <a:pPr marL="0" indent="0" algn="ctr">
              <a:spcBef>
                <a:spcPts val="1200"/>
              </a:spcBef>
            </a:pPr>
            <a:r>
              <a:rPr lang="en-US" sz="2200" kern="0" dirty="0">
                <a:solidFill>
                  <a:srgbClr val="FFFF00"/>
                </a:solidFill>
              </a:rPr>
              <a:t>‘</a:t>
            </a:r>
            <a:r>
              <a:rPr lang="en-US" sz="2200" i="1" kern="0" dirty="0">
                <a:solidFill>
                  <a:srgbClr val="FFFF00"/>
                </a:solidFill>
              </a:rPr>
              <a:t>The term is borrowed from philosophy, where an ontology is a systematic account of Existence. For knowledge-based systems, what “exists” is exactly that which can be represented.</a:t>
            </a:r>
            <a:r>
              <a:rPr lang="en-US" sz="2200" kern="0" dirty="0">
                <a:solidFill>
                  <a:srgbClr val="FFFF00"/>
                </a:solidFill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780ED-EA8F-40FD-A096-E44965BAC26A}"/>
              </a:ext>
            </a:extLst>
          </p:cNvPr>
          <p:cNvSpPr/>
          <p:nvPr/>
        </p:nvSpPr>
        <p:spPr>
          <a:xfrm>
            <a:off x="914400" y="630519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 Ibidem</a:t>
            </a:r>
          </a:p>
        </p:txBody>
      </p:sp>
    </p:spTree>
    <p:extLst>
      <p:ext uri="{BB962C8B-B14F-4D97-AF65-F5344CB8AC3E}">
        <p14:creationId xmlns:p14="http://schemas.microsoft.com/office/powerpoint/2010/main" val="781814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DFB0-828C-4D18-BE93-81B15709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equivalences</a:t>
            </a:r>
          </a:p>
        </p:txBody>
      </p:sp>
      <p:pic>
        <p:nvPicPr>
          <p:cNvPr id="44" name="Content Placeholder 43">
            <a:extLst>
              <a:ext uri="{FF2B5EF4-FFF2-40B4-BE49-F238E27FC236}">
                <a16:creationId xmlns:a16="http://schemas.microsoft.com/office/drawing/2014/main" id="{DB8D9E55-BDE9-4F72-9E1E-0B90704C1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8" y="1828800"/>
            <a:ext cx="8841104" cy="3652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00AE-E5B2-47A1-A054-75A91DF551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E0F4-0461-434E-B5A2-FB95CA5CE730}"/>
              </a:ext>
            </a:extLst>
          </p:cNvPr>
          <p:cNvSpPr txBox="1"/>
          <p:nvPr/>
        </p:nvSpPr>
        <p:spPr>
          <a:xfrm>
            <a:off x="1905000" y="5786437"/>
            <a:ext cx="571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A free variable is a variable not bound by a quantifier:</a:t>
            </a:r>
          </a:p>
          <a:p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</a:t>
            </a:r>
            <a:r>
              <a:rPr lang="en-US" sz="1800" b="0" dirty="0" err="1">
                <a:solidFill>
                  <a:schemeClr val="bg1"/>
                </a:solidFill>
                <a:sym typeface="Symbol" panose="05050102010706020507" pitchFamily="18" charset="2"/>
              </a:rPr>
              <a:t>x.P</a:t>
            </a:r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(x)  Q(x) in contradistinction to x.(P(x)  Q(x))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5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E7EAC4-5E28-46E5-92DB-C56E19C47068}"/>
              </a:ext>
            </a:extLst>
          </p:cNvPr>
          <p:cNvSpPr/>
          <p:nvPr/>
        </p:nvSpPr>
        <p:spPr bwMode="auto">
          <a:xfrm>
            <a:off x="685800" y="5554368"/>
            <a:ext cx="8382000" cy="1218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83B92-FCCA-46DD-A14E-D42165F4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predicate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6042-F8F0-4A20-9B6E-F52311D2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people eat too much: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 err="1">
                <a:sym typeface="Symbol" panose="05050102010706020507" pitchFamily="18" charset="2"/>
              </a:rPr>
              <a:t>eats_too_much</a:t>
            </a:r>
            <a:r>
              <a:rPr lang="en-US" dirty="0">
                <a:sym typeface="Symbol" panose="05050102010706020507" pitchFamily="18" charset="2"/>
              </a:rPr>
              <a:t>(x))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‘too much’))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y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y) </a:t>
            </a:r>
            <a:r>
              <a:rPr lang="el-GR" dirty="0"/>
              <a:t>Λ</a:t>
            </a:r>
            <a:r>
              <a:rPr lang="en-US" dirty="0"/>
              <a:t> quantity(y, ‘too much’))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However: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not equivalent,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based on a different ontology </a:t>
            </a:r>
            <a:r>
              <a:rPr lang="en-US" sz="1800" dirty="0">
                <a:sym typeface="Symbol" panose="05050102010706020507" pitchFamily="18" charset="2"/>
              </a:rPr>
              <a:t>(in philosophical sense)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As a realist </a:t>
            </a:r>
            <a:r>
              <a:rPr lang="en-US" dirty="0" err="1">
                <a:sym typeface="Symbol" panose="05050102010706020507" pitchFamily="18" charset="2"/>
              </a:rPr>
              <a:t>ontologist</a:t>
            </a:r>
            <a:r>
              <a:rPr lang="en-US" dirty="0">
                <a:sym typeface="Symbol" panose="05050102010706020507" pitchFamily="18" charset="2"/>
              </a:rPr>
              <a:t>, make your choice on the basis of the ontological principles described in </a:t>
            </a:r>
          </a:p>
          <a:p>
            <a:pPr marL="0" indent="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929C-45E0-450B-9D9A-6C68D442C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E4AAC-A4CD-47E4-B52F-121669E3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54368"/>
            <a:ext cx="7266562" cy="1083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B77D03-8610-4280-804A-518338D927AD}"/>
              </a:ext>
            </a:extLst>
          </p:cNvPr>
          <p:cNvSpPr/>
          <p:nvPr/>
        </p:nvSpPr>
        <p:spPr>
          <a:xfrm>
            <a:off x="3048000" y="6444814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hlinkClick r:id="rId3"/>
              </a:rPr>
              <a:t>https://genomebiology.biomedcentral.com/articles/10.1186/gb-2005-6-5-r46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781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DD93-985C-4741-A949-089A3EE3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ambiguities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8712-A4F7-40A5-A083-295EBAFB9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‘Every patient has some provider’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mean: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 y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For all x, there exist some y such that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Every patient has some provider.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y x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exist some y, such that for all x,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is some provider that provides for all patients.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5C7C-0794-4BDF-81DE-AB664DD7D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18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CC4A2-0E38-47EC-9A1D-FE1BA08F0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B21BC6-A55F-412A-972A-97ED55AD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86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DL is a fragment of FOL.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DLs come in many varieties, most of which are decidable.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logic is decidable if there is an effective method for determining whether arbitrary formulas of the logic are logically valid formulas.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FOL is not decidable if its signature (i.e. the list and description of non-logical symbols) includes equality and at least one other predicate with two or more arguments.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Flavors: </a:t>
            </a:r>
            <a:r>
              <a:rPr lang="en-US" sz="2000" dirty="0">
                <a:hlinkClick r:id="rId2"/>
              </a:rPr>
              <a:t>https://en.wikipedia.org/wiki/Description_logic</a:t>
            </a:r>
            <a:r>
              <a:rPr lang="en-US" sz="2000" dirty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its limitations, but because of its use in the Web Ontology Language (OWL), it became the most popular 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62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E931-54BA-4A4D-BDDB-5F79ADB3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between some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17C8B-8F26-4206-972B-C859509C8D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B7CDA-8D39-4475-9692-D791D1F4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82343"/>
            <a:ext cx="6553200" cy="455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EF7D6-FA1D-4A28-AE73-FE34AE188053}"/>
              </a:ext>
            </a:extLst>
          </p:cNvPr>
          <p:cNvSpPr txBox="1"/>
          <p:nvPr/>
        </p:nvSpPr>
        <p:spPr>
          <a:xfrm>
            <a:off x="2057400" y="29718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13124-193E-4711-8566-A16B535AD32C}"/>
              </a:ext>
            </a:extLst>
          </p:cNvPr>
          <p:cNvSpPr/>
          <p:nvPr/>
        </p:nvSpPr>
        <p:spPr>
          <a:xfrm>
            <a:off x="685800" y="6126843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Benjamin </a:t>
            </a:r>
            <a:r>
              <a:rPr lang="en-US" sz="1200" b="0" dirty="0" err="1">
                <a:solidFill>
                  <a:schemeClr val="bg1"/>
                </a:solidFill>
              </a:rPr>
              <a:t>Grosof</a:t>
            </a:r>
            <a:r>
              <a:rPr lang="en-US" sz="1200" b="0" dirty="0">
                <a:solidFill>
                  <a:schemeClr val="bg1"/>
                </a:solidFill>
              </a:rPr>
              <a:t> , Ian </a:t>
            </a:r>
            <a:r>
              <a:rPr lang="en-US" sz="1200" b="0" dirty="0" err="1">
                <a:solidFill>
                  <a:schemeClr val="bg1"/>
                </a:solidFill>
              </a:rPr>
              <a:t>Horrocks</a:t>
            </a:r>
            <a:r>
              <a:rPr lang="en-US" sz="1200" b="0" dirty="0">
                <a:solidFill>
                  <a:schemeClr val="bg1"/>
                </a:solidFill>
              </a:rPr>
              <a:t>, Raphael Volz, Stefan Decker.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</a:rPr>
              <a:t>Description Logic Programs: Combining Logic Programs with Description Logic. 2004 Research Papers in Economics.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>
                <a:solidFill>
                  <a:schemeClr val="bg1"/>
                </a:solidFill>
                <a:hlinkClick r:id="rId3"/>
              </a:rPr>
              <a:t>http://www.cs.man.ac.uk/~horrocks/Publications/download/2003/p117-grosof.pdf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endParaRPr lang="en-US" sz="1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2088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essential components of a DL system: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Abox</a:t>
            </a:r>
            <a:r>
              <a:rPr lang="en-US" sz="1800" dirty="0"/>
              <a:t>: 	Father(john).			concept assertion</a:t>
            </a:r>
          </a:p>
          <a:p>
            <a:pPr marL="457200" lvl="1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fatherOf</a:t>
            </a:r>
            <a:r>
              <a:rPr lang="en-US" sz="1800" dirty="0"/>
              <a:t>(john, </a:t>
            </a:r>
            <a:r>
              <a:rPr lang="en-US" sz="1800" dirty="0" err="1"/>
              <a:t>barry</a:t>
            </a:r>
            <a:r>
              <a:rPr lang="en-US" sz="1800" dirty="0"/>
              <a:t>).		role assertion</a:t>
            </a:r>
          </a:p>
          <a:p>
            <a:pPr marL="457200" lvl="1" indent="0">
              <a:buNone/>
            </a:pPr>
            <a:r>
              <a:rPr lang="en-US" sz="1800" dirty="0"/>
              <a:t>		john </a:t>
            </a:r>
            <a:r>
              <a:rPr lang="en-US" sz="1800" dirty="0">
                <a:sym typeface="Symbol" panose="05050102010706020507" pitchFamily="18" charset="2"/>
              </a:rPr>
              <a:t></a:t>
            </a:r>
            <a:r>
              <a:rPr lang="en-US" sz="1800" dirty="0"/>
              <a:t> </a:t>
            </a:r>
            <a:r>
              <a:rPr lang="en-US" sz="1800" dirty="0" err="1"/>
              <a:t>barry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Tbox</a:t>
            </a:r>
            <a:r>
              <a:rPr lang="en-US" sz="1800" dirty="0"/>
              <a:t>:	Father    Parent			concept inclusion</a:t>
            </a:r>
          </a:p>
          <a:p>
            <a:pPr marL="457200" lvl="1" indent="0">
              <a:buNone/>
            </a:pPr>
            <a:r>
              <a:rPr lang="en-US" sz="1800" dirty="0"/>
              <a:t>		Person </a:t>
            </a:r>
            <a:r>
              <a:rPr lang="en-US" sz="1800" dirty="0">
                <a:sym typeface="Symbol" panose="05050102010706020507" pitchFamily="18" charset="2"/>
              </a:rPr>
              <a:t> </a:t>
            </a:r>
            <a:r>
              <a:rPr lang="en-US" sz="1800" dirty="0"/>
              <a:t>Human			concept equivalence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/>
            <a:r>
              <a:rPr lang="en-US" sz="1800" dirty="0" err="1"/>
              <a:t>Rbox</a:t>
            </a:r>
            <a:r>
              <a:rPr lang="en-US" sz="1800" dirty="0"/>
              <a:t>:	</a:t>
            </a:r>
            <a:r>
              <a:rPr lang="en-US" sz="1800" dirty="0" err="1"/>
              <a:t>fatherOf</a:t>
            </a:r>
            <a:r>
              <a:rPr lang="en-US" sz="1800" dirty="0"/>
              <a:t>     </a:t>
            </a:r>
            <a:r>
              <a:rPr lang="en-US" sz="1800" dirty="0" err="1"/>
              <a:t>parentOf</a:t>
            </a:r>
            <a:r>
              <a:rPr lang="en-US" sz="1800" dirty="0"/>
              <a:t>		role inclusion</a:t>
            </a:r>
          </a:p>
          <a:p>
            <a:pPr marL="457200" lvl="1" indent="0">
              <a:buNone/>
            </a:pPr>
            <a:r>
              <a:rPr lang="en-US" sz="1800" dirty="0"/>
              <a:t>		disjoint(</a:t>
            </a:r>
            <a:r>
              <a:rPr lang="en-US" sz="1800" dirty="0" err="1"/>
              <a:t>parentOf</a:t>
            </a:r>
            <a:r>
              <a:rPr lang="en-US" sz="1800" dirty="0"/>
              <a:t>, </a:t>
            </a:r>
            <a:r>
              <a:rPr lang="en-US" sz="1800" dirty="0" err="1"/>
              <a:t>childOf</a:t>
            </a:r>
            <a:r>
              <a:rPr lang="en-US" sz="1800" dirty="0"/>
              <a:t>)	</a:t>
            </a:r>
            <a:r>
              <a:rPr lang="en-US" sz="1800" dirty="0" err="1"/>
              <a:t>disjointness</a:t>
            </a:r>
            <a:r>
              <a:rPr lang="en-US" sz="1800" dirty="0"/>
              <a:t> of roles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/>
              <a:t>Assertions need to be interpreted as being about </a:t>
            </a:r>
            <a:r>
              <a:rPr lang="en-US" b="1" u="sng" dirty="0"/>
              <a:t>sets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EBE39-DFF2-4976-B65C-224CCAD49F3D}"/>
              </a:ext>
            </a:extLst>
          </p:cNvPr>
          <p:cNvGrpSpPr/>
          <p:nvPr/>
        </p:nvGrpSpPr>
        <p:grpSpPr>
          <a:xfrm>
            <a:off x="2879698" y="3993177"/>
            <a:ext cx="152400" cy="152400"/>
            <a:chOff x="3429000" y="5257800"/>
            <a:chExt cx="457200" cy="4572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C9AF0B-888C-4ACD-A9A9-B38AABD7E205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5E307D-C2B1-4A9F-BE54-F8A48F7BE176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E6411B-9EE2-4697-B198-15E27A3F96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F369F3-8C83-4B68-B57C-426479D3FD5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A12028-D87D-439B-A33B-E39E681898EF}"/>
              </a:ext>
            </a:extLst>
          </p:cNvPr>
          <p:cNvGrpSpPr/>
          <p:nvPr/>
        </p:nvGrpSpPr>
        <p:grpSpPr>
          <a:xfrm>
            <a:off x="3085366" y="4984230"/>
            <a:ext cx="152400" cy="152400"/>
            <a:chOff x="3429000" y="5257800"/>
            <a:chExt cx="457200" cy="457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54CA20-4996-4CAF-B071-747C3175686B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F71D5-0891-4920-8F9A-A02A952F9E9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B92F-5C9D-4583-B6D8-A8996C51A5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34BD75-A3D9-4D7F-83B1-C165FDCFE160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557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A4A0-3E2B-45EF-8FD6-7607C7A9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EDB1-9080-4D19-9362-8A96DBBC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Parent		intersection / conjunction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Female		union / disjunction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 Male			complement / negation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Can be used in </a:t>
            </a:r>
            <a:r>
              <a:rPr lang="en-US" dirty="0" err="1">
                <a:sym typeface="Symbol" panose="05050102010706020507" pitchFamily="18" charset="2"/>
              </a:rPr>
              <a:t>Tbox</a:t>
            </a:r>
            <a:r>
              <a:rPr lang="en-US" dirty="0">
                <a:sym typeface="Symbol" panose="05050102010706020507" pitchFamily="18" charset="2"/>
              </a:rPr>
              <a:t> axioms, e.g.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Father 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dirty="0"/>
              <a:t>   Male    Parent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    Male    Female	</a:t>
            </a:r>
            <a:r>
              <a:rPr lang="en-US" sz="1200" dirty="0">
                <a:solidFill>
                  <a:srgbClr val="FFFF00"/>
                </a:solidFill>
              </a:rPr>
              <a:t>everything is included in the set of males and females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Male    Female    </a:t>
            </a:r>
            <a:r>
              <a:rPr lang="en-US" dirty="0">
                <a:sym typeface="Symbol" panose="05050102010706020507" pitchFamily="18" charset="2"/>
              </a:rPr>
              <a:t>	</a:t>
            </a:r>
            <a:r>
              <a:rPr lang="en-US" sz="1200" dirty="0">
                <a:solidFill>
                  <a:srgbClr val="FFFF00"/>
                </a:solidFill>
                <a:sym typeface="Symbol" panose="05050102010706020507" pitchFamily="18" charset="2"/>
              </a:rPr>
              <a:t>the intersection of the set of males and the set of females is empty</a:t>
            </a:r>
            <a:endParaRPr lang="en-US" sz="1200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9D53E-7F83-458B-BB00-B6386B08E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234AF-53E1-411E-BB00-C43CE111AAAC}"/>
              </a:ext>
            </a:extLst>
          </p:cNvPr>
          <p:cNvGrpSpPr/>
          <p:nvPr/>
        </p:nvGrpSpPr>
        <p:grpSpPr>
          <a:xfrm rot="5400000">
            <a:off x="1388880" y="1841500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2ABD84-5CED-4A28-9781-E94D0A58EB11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48E2B2-45AD-4DF9-B13D-D78255ADD055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9F98CA-5BF2-4A9C-A8CA-233E9F2937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84046-0FFA-448F-A541-04C8A1559DB9}"/>
              </a:ext>
            </a:extLst>
          </p:cNvPr>
          <p:cNvGrpSpPr/>
          <p:nvPr/>
        </p:nvGrpSpPr>
        <p:grpSpPr>
          <a:xfrm rot="16200000" flipV="1">
            <a:off x="1376390" y="2298700"/>
            <a:ext cx="152400" cy="127000"/>
            <a:chOff x="2879698" y="3549590"/>
            <a:chExt cx="152400" cy="127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4D5A6-C56D-4598-9F16-F18D39AD18E5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CDE45-3A63-47E4-830B-445DFDFF8DD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CEF824-DFDC-4D77-809E-3D867085024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D0EEA-E92A-44BD-88E0-431E72D96301}"/>
              </a:ext>
            </a:extLst>
          </p:cNvPr>
          <p:cNvGrpSpPr/>
          <p:nvPr/>
        </p:nvGrpSpPr>
        <p:grpSpPr>
          <a:xfrm rot="5400000">
            <a:off x="3312107" y="4480507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E7FF23-F4C0-4E11-B756-95F0B31CE100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E214F5-533C-4773-85C5-2E741766DE8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2FBD974-16E5-4BAB-A82D-8667AAC6BF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340BA-FE05-4F21-ADA7-A02E37E9CC7C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5ADE99-F785-4EE7-BB17-8FF236707CC5}"/>
              </a:ext>
            </a:extLst>
          </p:cNvPr>
          <p:cNvGrpSpPr/>
          <p:nvPr/>
        </p:nvGrpSpPr>
        <p:grpSpPr>
          <a:xfrm rot="16200000" flipV="1">
            <a:off x="2319955" y="4936155"/>
            <a:ext cx="152400" cy="127000"/>
            <a:chOff x="2879698" y="3549590"/>
            <a:chExt cx="152400" cy="127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9A1C64F-B971-4801-BCDA-69D1C5E1B43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41E757-C865-4747-9064-4450DC95A6A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4FB504-8867-4FC8-95DD-5B7A6400608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1B36A-65B7-40D3-839C-BBF8A97E53A2}"/>
              </a:ext>
            </a:extLst>
          </p:cNvPr>
          <p:cNvGrpSpPr/>
          <p:nvPr/>
        </p:nvGrpSpPr>
        <p:grpSpPr>
          <a:xfrm>
            <a:off x="1357469" y="4914126"/>
            <a:ext cx="152400" cy="152400"/>
            <a:chOff x="3429000" y="5257800"/>
            <a:chExt cx="457200" cy="4572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691113-712A-47D7-BDD7-88A631ED2816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570FAC-29E7-4AE8-93C9-571B07850DD4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F4C579-E459-4129-BA8C-56B001999D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1B69C-CD9E-4C1F-B3EB-8286BDC7BFA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904508-E848-44C2-B685-156DE2652ABB}"/>
              </a:ext>
            </a:extLst>
          </p:cNvPr>
          <p:cNvGrpSpPr/>
          <p:nvPr/>
        </p:nvGrpSpPr>
        <p:grpSpPr>
          <a:xfrm rot="5400000">
            <a:off x="1774631" y="5374693"/>
            <a:ext cx="152400" cy="127000"/>
            <a:chOff x="2879698" y="3549590"/>
            <a:chExt cx="152400" cy="127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E2E633-114A-4C6A-8AAE-AB5B9C0F36D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5BA84E-7DFC-4044-B65A-A7216DA0FE4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0D5EA2-22C0-44BA-8D6F-97EA8A1EF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798F13-209E-44BE-8351-B616E73673E8}"/>
              </a:ext>
            </a:extLst>
          </p:cNvPr>
          <p:cNvGrpSpPr/>
          <p:nvPr/>
        </p:nvGrpSpPr>
        <p:grpSpPr>
          <a:xfrm>
            <a:off x="3131979" y="5382207"/>
            <a:ext cx="152400" cy="152400"/>
            <a:chOff x="3429000" y="5257800"/>
            <a:chExt cx="457200" cy="4572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5A78BB8-85C8-46A3-A4AE-91E7B2D215C7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EB3979-7670-4525-A5C3-54B2705B5ED0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C95E8-B81A-471D-A3C3-4186BEE484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FACE62-6CC5-4F14-A8C7-5E6BF152EE78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4904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0D37-4EAB-491F-8539-FA86690F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0E52-C303-44AD-A4F5-6BF37E46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Universal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The set of individuals all of whose children are female </a:t>
            </a:r>
            <a:r>
              <a:rPr lang="en-US" sz="1600" b="1" i="1" dirty="0">
                <a:solidFill>
                  <a:srgbClr val="FFFF00"/>
                </a:solidFill>
              </a:rPr>
              <a:t>including those that have no children at all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Existential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endParaRPr lang="en-US" sz="2000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  <a:sym typeface="Symbol" panose="05050102010706020507" pitchFamily="18" charset="2"/>
              </a:rPr>
              <a:t>The set of individuals that are parents of at least one individual</a:t>
            </a:r>
            <a:r>
              <a:rPr lang="en-US" sz="1600" dirty="0"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ym typeface="Symbol" panose="05050102010706020507" pitchFamily="18" charset="2"/>
              </a:rPr>
              <a:t>Combinations: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construct:	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r>
              <a:rPr lang="en-US" sz="2000" dirty="0">
                <a:sym typeface="Symbol" panose="05050102010706020507" pitchFamily="18" charset="2"/>
              </a:rPr>
              <a:t>      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The set of all individuals with at least one child, all children being female</a:t>
            </a:r>
            <a:r>
              <a:rPr lang="en-US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axiom:		</a:t>
            </a:r>
            <a:r>
              <a:rPr lang="en-US" sz="2000" dirty="0" err="1">
                <a:sym typeface="Symbol" panose="05050102010706020507" pitchFamily="18" charset="2"/>
              </a:rPr>
              <a:t>sonOf.T</a:t>
            </a:r>
            <a:r>
              <a:rPr lang="en-US" sz="2000" dirty="0">
                <a:sym typeface="Symbol" panose="05050102010706020507" pitchFamily="18" charset="2"/>
              </a:rPr>
              <a:t>    male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  <a:sym typeface="Symbol" panose="05050102010706020507" pitchFamily="18" charset="2"/>
              </a:rPr>
              <a:t>The set of individuals that are the son of at least one individual is a subset of the set of males</a:t>
            </a:r>
            <a:r>
              <a:rPr lang="en-US" sz="1600" dirty="0">
                <a:sym typeface="Symbol" panose="05050102010706020507" pitchFamily="18" charset="2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E4BC-DC83-4FB4-9AD4-EE9F91168F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73C3C6-C253-490F-BB7B-7995651F070A}"/>
              </a:ext>
            </a:extLst>
          </p:cNvPr>
          <p:cNvGrpSpPr/>
          <p:nvPr/>
        </p:nvGrpSpPr>
        <p:grpSpPr>
          <a:xfrm rot="5400000">
            <a:off x="4572000" y="4495800"/>
            <a:ext cx="228600" cy="2286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C4A237-641A-43B4-9504-89E9985BCEA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975D22-80B3-475B-A8EB-32DDD0F31086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4E95F3-4EA2-48BB-9D3E-E76DE19A1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6CF009-4E12-4904-9CE5-A9FC95683BAC}"/>
              </a:ext>
            </a:extLst>
          </p:cNvPr>
          <p:cNvGrpSpPr/>
          <p:nvPr/>
        </p:nvGrpSpPr>
        <p:grpSpPr>
          <a:xfrm>
            <a:off x="4191000" y="5250021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3DAE2D-B15D-4DB3-A384-ECBE62DA01A0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299765-820E-4042-B425-F434A83AE83B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531200-1BA3-4E10-B1DD-3DD06456F8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8A1F00-B2B9-4307-B072-5BA7C16673E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5F9D3-6843-4E30-A9FC-09DE914E4103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466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60C1-4151-4FDA-B957-FFA7919A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Snomed</a:t>
            </a:r>
            <a:r>
              <a:rPr lang="en-US" dirty="0"/>
              <a:t> CT</a:t>
            </a:r>
          </a:p>
        </p:txBody>
      </p:sp>
      <p:pic>
        <p:nvPicPr>
          <p:cNvPr id="5" name="Picture 2" descr="SNOMED CT Structure">
            <a:extLst>
              <a:ext uri="{FF2B5EF4-FFF2-40B4-BE49-F238E27FC236}">
                <a16:creationId xmlns:a16="http://schemas.microsoft.com/office/drawing/2014/main" id="{DFD63423-5A27-4C1F-8B4F-703EB936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19"/>
            <a:ext cx="9144000" cy="53167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3B23-A439-429D-B408-B3027A2AB6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73D2E-8F29-4901-B86A-075EA0311BCB}"/>
              </a:ext>
            </a:extLst>
          </p:cNvPr>
          <p:cNvSpPr/>
          <p:nvPr/>
        </p:nvSpPr>
        <p:spPr>
          <a:xfrm>
            <a:off x="6575669" y="6640354"/>
            <a:ext cx="25683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https://enonic.com/blog/what-is-snomed-ct</a:t>
            </a: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13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Ontology</a:t>
            </a:r>
            <a:r>
              <a:rPr lang="en-US" altLang="en-US" dirty="0"/>
              <a:t>’ ‘borrowed from’ philosophy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i="1" u="sng" dirty="0">
                <a:solidFill>
                  <a:srgbClr val="FFFF00"/>
                </a:solidFill>
              </a:rPr>
              <a:t>Ontology</a:t>
            </a:r>
            <a:r>
              <a:rPr lang="en-US" altLang="en-US" dirty="0"/>
              <a:t> </a:t>
            </a:r>
            <a:r>
              <a:rPr lang="en-US" altLang="en-US" sz="1600" dirty="0"/>
              <a:t>(no plural)</a:t>
            </a:r>
            <a:r>
              <a:rPr lang="en-US" altLang="en-US" dirty="0"/>
              <a:t> is the study of what entities exist and how they relate to each other;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by some philosophers taken to be synonymous with </a:t>
            </a:r>
            <a:r>
              <a:rPr lang="en-US" altLang="en-US" dirty="0"/>
              <a:t>‘</a:t>
            </a:r>
            <a:r>
              <a:rPr lang="en-US" altLang="en-US" b="1" i="1" u="sng" dirty="0">
                <a:solidFill>
                  <a:srgbClr val="00B050"/>
                </a:solidFill>
              </a:rPr>
              <a:t>metaphysics</a:t>
            </a:r>
            <a:r>
              <a:rPr lang="en-US" altLang="en-US" dirty="0"/>
              <a:t>’ </a:t>
            </a:r>
            <a:r>
              <a:rPr lang="en-US" altLang="en-US" sz="2000" dirty="0"/>
              <a:t>while others draw distinctions in many distinct ways</a:t>
            </a:r>
            <a:r>
              <a:rPr lang="en-US" altLang="en-US" dirty="0"/>
              <a:t> </a:t>
            </a:r>
            <a:r>
              <a:rPr lang="en-US" altLang="en-US" sz="1200" dirty="0"/>
              <a:t>(the distinctions being irrelevant for this talk)</a:t>
            </a:r>
            <a:r>
              <a:rPr lang="en-US" altLang="en-US" dirty="0"/>
              <a:t>, </a:t>
            </a:r>
            <a:r>
              <a:rPr lang="en-US" altLang="en-US" sz="2000" dirty="0"/>
              <a:t>but almost agreeing on the following classification: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metaphysics 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general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altLang="en-US" sz="1600" dirty="0">
                <a:solidFill>
                  <a:srgbClr val="FFFF00"/>
                </a:solidFill>
              </a:rPr>
              <a:t>ontology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special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B050"/>
                </a:solidFill>
              </a:rPr>
              <a:t>epistemology</a:t>
            </a:r>
            <a:r>
              <a:rPr lang="en-US" altLang="en-US" sz="2000" dirty="0"/>
              <a:t>’ which is the study of how we can come to know about what exists.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CC99"/>
                </a:solidFill>
              </a:rPr>
              <a:t>terminology</a:t>
            </a:r>
            <a:r>
              <a:rPr lang="en-US" altLang="en-US" sz="2000" dirty="0"/>
              <a:t>’ which is the study of what terms mean and how to name things.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EL++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description logic EL++ allows the following concepts: </a:t>
            </a:r>
          </a:p>
          <a:p>
            <a:r>
              <a:rPr lang="en-US" dirty="0"/>
              <a:t>	 C, D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	A   	| (atomic concept) </a:t>
            </a:r>
          </a:p>
          <a:p>
            <a:r>
              <a:rPr lang="en-US" dirty="0"/>
              <a:t>			T   	| (universal concept) </a:t>
            </a:r>
          </a:p>
          <a:p>
            <a:r>
              <a:rPr lang="en-US" dirty="0"/>
              <a:t>			⊥   	| (bottom concept) </a:t>
            </a:r>
          </a:p>
          <a:p>
            <a:r>
              <a:rPr lang="en-US" dirty="0"/>
              <a:t>			{a} 	| (singular enumeration) </a:t>
            </a:r>
          </a:p>
          <a:p>
            <a:r>
              <a:rPr lang="en-US" dirty="0"/>
              <a:t>			C   D 	| (intersection / conjunction) </a:t>
            </a:r>
          </a:p>
          <a:p>
            <a:r>
              <a:rPr lang="en-US" dirty="0"/>
              <a:t>			∃R.C 	| (existential restriction)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the following axioms: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    D and C ≡ D for concept descriptions C and 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P    Q and P ≡ Q for roles P, Q.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C(a) and R(a, b) for concept C, role R and individuals a,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A88AD3-18BC-4618-B055-26C3BC40CE2E}"/>
              </a:ext>
            </a:extLst>
          </p:cNvPr>
          <p:cNvGrpSpPr/>
          <p:nvPr/>
        </p:nvGrpSpPr>
        <p:grpSpPr>
          <a:xfrm rot="5400000">
            <a:off x="2397125" y="4041775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9DFC6B-BB94-4B59-AB31-1C281DCA567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3D841B-6790-429D-BDB7-11367886CA17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29E434-C744-4777-BDA4-3E7A703B52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9EAA03-8D4C-4292-98A1-6E19F843EC73}"/>
              </a:ext>
            </a:extLst>
          </p:cNvPr>
          <p:cNvGrpSpPr/>
          <p:nvPr/>
        </p:nvGrpSpPr>
        <p:grpSpPr>
          <a:xfrm>
            <a:off x="1447800" y="5324475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B6B494-A187-481F-B81C-50893D06715F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FDF7BEF-90E7-4DA6-8F85-05AFA308B5C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8C6D5E-0308-45FA-889A-5E8CE87E21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CCCF0-B281-4F4B-B74F-F82E005884A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6894C-5948-4B85-A3E9-405E79866965}"/>
              </a:ext>
            </a:extLst>
          </p:cNvPr>
          <p:cNvGrpSpPr/>
          <p:nvPr/>
        </p:nvGrpSpPr>
        <p:grpSpPr>
          <a:xfrm>
            <a:off x="1438275" y="5684837"/>
            <a:ext cx="152400" cy="152400"/>
            <a:chOff x="3429000" y="5257800"/>
            <a:chExt cx="457200" cy="4572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761DDD-64B0-487B-B5A3-666FECCB096E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2E5979-6D0D-4968-88A0-D8FDEE6A0391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FE09CE-C28B-4207-95CE-019649B9AB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02C1E7-7865-4D5A-9517-550E1E67BAAD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0596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EL++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lacks: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negation, (only </a:t>
            </a:r>
            <a:r>
              <a:rPr lang="en-US" dirty="0" err="1"/>
              <a:t>disjointness</a:t>
            </a:r>
            <a:r>
              <a:rPr lang="en-US" dirty="0"/>
              <a:t> of classes: C    D   ⊥),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disjunction,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 quantification,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cardinalities,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inverse roles,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role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544C3F-E75B-4E8F-A83E-52FFC11AD28E}"/>
              </a:ext>
            </a:extLst>
          </p:cNvPr>
          <p:cNvGrpSpPr/>
          <p:nvPr/>
        </p:nvGrpSpPr>
        <p:grpSpPr>
          <a:xfrm rot="5400000">
            <a:off x="6692900" y="2298700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F8FBF8-7146-4681-B4D9-714A31307EC4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6F0AF0-2BCF-4DFD-B0B6-E4A39D0B2903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A40E4B-4F3E-445E-930F-C08669A572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AB8160-5C05-4B7C-BD48-A5B3633FBD4A}"/>
              </a:ext>
            </a:extLst>
          </p:cNvPr>
          <p:cNvGrpSpPr/>
          <p:nvPr/>
        </p:nvGrpSpPr>
        <p:grpSpPr>
          <a:xfrm>
            <a:off x="7239000" y="2286000"/>
            <a:ext cx="152400" cy="152400"/>
            <a:chOff x="3429000" y="5257800"/>
            <a:chExt cx="457200" cy="4572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381E58-3461-4235-8A05-5FB517979473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445CE2-4A49-472B-B818-A8EA832774FF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827E06-128B-44F0-BB04-4BEDAEF1C4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8AD013-8835-443E-A0D1-1B80E5C60ACE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6650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DA540-08A2-44B1-A4D9-6E124750A2F8}"/>
              </a:ext>
            </a:extLst>
          </p:cNvPr>
          <p:cNvSpPr/>
          <p:nvPr/>
        </p:nvSpPr>
        <p:spPr bwMode="auto">
          <a:xfrm>
            <a:off x="2971800" y="3352800"/>
            <a:ext cx="6161949" cy="3420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8F57F-245C-4C5A-96A3-D9B219ACA6A8}"/>
              </a:ext>
            </a:extLst>
          </p:cNvPr>
          <p:cNvSpPr/>
          <p:nvPr/>
        </p:nvSpPr>
        <p:spPr bwMode="auto">
          <a:xfrm>
            <a:off x="381000" y="4419600"/>
            <a:ext cx="2743200" cy="2353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1EA32E-7A0D-4269-8B88-00B2CE02990B}"/>
              </a:ext>
            </a:extLst>
          </p:cNvPr>
          <p:cNvSpPr/>
          <p:nvPr/>
        </p:nvSpPr>
        <p:spPr bwMode="auto">
          <a:xfrm>
            <a:off x="-8467" y="4495800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6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21EA8-9794-4757-A78B-5B1276667594}"/>
              </a:ext>
            </a:extLst>
          </p:cNvPr>
          <p:cNvGrpSpPr/>
          <p:nvPr/>
        </p:nvGrpSpPr>
        <p:grpSpPr>
          <a:xfrm>
            <a:off x="5051435" y="3048000"/>
            <a:ext cx="3973139" cy="1371601"/>
            <a:chOff x="5051435" y="3048000"/>
            <a:chExt cx="3973139" cy="137160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FB5BD8-27C0-4318-ABB3-59C9BBAF4090}"/>
                </a:ext>
              </a:extLst>
            </p:cNvPr>
            <p:cNvCxnSpPr>
              <a:cxnSpLocks/>
              <a:endCxn id="10" idx="2"/>
            </p:cNvCxnSpPr>
            <p:nvPr/>
          </p:nvCxnSpPr>
          <p:spPr bwMode="auto">
            <a:xfrm flipV="1">
              <a:off x="6553200" y="3632775"/>
              <a:ext cx="484805" cy="7868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7B7D8-F968-43C5-A6E8-38AC8B180A6D}"/>
                </a:ext>
              </a:extLst>
            </p:cNvPr>
            <p:cNvSpPr txBox="1"/>
            <p:nvPr/>
          </p:nvSpPr>
          <p:spPr>
            <a:xfrm>
              <a:off x="5051435" y="3048000"/>
              <a:ext cx="39731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Existential restriction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1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A52B-91B6-45A1-A902-66D85670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53FE-64A4-47D4-9E84-CF326785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5923F-E12D-49A0-98AA-619F2EDB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19050"/>
            <a:ext cx="9163050" cy="68774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7C08-8A1A-4987-8975-8D0D7685A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99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FF98-9BA9-42F4-875C-5213F12F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1783-6AAE-454D-B504-EA51DDCC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A8F77-B5D2-4851-9234-CAA8824D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055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B2BEB-1E98-48AE-828D-43E910A773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0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B54-1A33-4F9D-ACFA-41644234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EB2B-4E90-473A-AF42-452A6E1E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8FE8C-495C-4470-8A84-643049E4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24"/>
            <a:ext cx="9168212" cy="6868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40CC4-F805-4EC4-B301-E74CEE12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2388"/>
            <a:ext cx="4953000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4E1F1-9679-46F4-A7F9-B53C8083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467624"/>
            <a:ext cx="70866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2ECAE-E9A1-4577-A716-AE9E218DC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62001"/>
            <a:ext cx="7315200" cy="4414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3FD9-4B25-4142-92DB-F914851BB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0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82B-94C1-4CA4-BB58-83462DF7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160"/>
            <a:ext cx="9144000" cy="762000"/>
          </a:xfrm>
        </p:spPr>
        <p:txBody>
          <a:bodyPr/>
          <a:lstStyle/>
          <a:p>
            <a:r>
              <a:rPr lang="en-US" i="1" dirty="0" err="1"/>
              <a:t>SubClassOf</a:t>
            </a:r>
            <a:r>
              <a:rPr lang="en-US" dirty="0"/>
              <a:t> hierarchies = concept inclusion!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BBA-D371-46FA-B6CD-1266710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0"/>
            <a:ext cx="8686800" cy="228600"/>
          </a:xfrm>
        </p:spPr>
        <p:txBody>
          <a:bodyPr/>
          <a:lstStyle/>
          <a:p>
            <a:pPr algn="r"/>
            <a:r>
              <a:rPr lang="en-US" sz="1200" dirty="0"/>
              <a:t>No reference provided due to vicarious embarrassment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D2F1-A9C4-4FFD-A013-70E8465CB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2" name="Picture 2" descr="Fig. 4">
            <a:extLst>
              <a:ext uri="{FF2B5EF4-FFF2-40B4-BE49-F238E27FC236}">
                <a16:creationId xmlns:a16="http://schemas.microsoft.com/office/drawing/2014/main" id="{1DFFAD1F-9E8D-4036-94E8-D1897FB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1371601"/>
            <a:ext cx="89856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09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3F1C-4DD7-4CEC-9B5B-BE376AEC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C64A-0080-4D7E-A38E-FDF82A707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0F6C4-85BB-4683-96D8-85D99E6028FE}"/>
              </a:ext>
            </a:extLst>
          </p:cNvPr>
          <p:cNvSpPr/>
          <p:nvPr/>
        </p:nvSpPr>
        <p:spPr>
          <a:xfrm>
            <a:off x="0" y="639293"/>
            <a:ext cx="9144000" cy="6218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D70F6-54FE-432E-AE40-EE65ECDB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" y="3561410"/>
            <a:ext cx="6836228" cy="3296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95E55-CF83-4CDF-B93A-841459DD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8" y="659726"/>
            <a:ext cx="7053948" cy="2441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58466-9D85-4DEB-94C0-0C430EFA3848}"/>
              </a:ext>
            </a:extLst>
          </p:cNvPr>
          <p:cNvSpPr txBox="1"/>
          <p:nvPr/>
        </p:nvSpPr>
        <p:spPr>
          <a:xfrm>
            <a:off x="2800192" y="711454"/>
            <a:ext cx="127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Asserted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DD89D-C66F-4D3D-9EFD-663D74224A69}"/>
              </a:ext>
            </a:extLst>
          </p:cNvPr>
          <p:cNvSpPr txBox="1"/>
          <p:nvPr/>
        </p:nvSpPr>
        <p:spPr>
          <a:xfrm>
            <a:off x="3330397" y="4133336"/>
            <a:ext cx="127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Asserted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87E75E-08B0-41DA-A9B7-E36DC2967BD6}"/>
              </a:ext>
            </a:extLst>
          </p:cNvPr>
          <p:cNvGrpSpPr/>
          <p:nvPr/>
        </p:nvGrpSpPr>
        <p:grpSpPr>
          <a:xfrm>
            <a:off x="1226892" y="1325519"/>
            <a:ext cx="6469308" cy="5516640"/>
            <a:chOff x="1226892" y="1325519"/>
            <a:chExt cx="6469308" cy="55166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ABBFA5-4965-41E3-884E-A0CF5638D2FE}"/>
                </a:ext>
              </a:extLst>
            </p:cNvPr>
            <p:cNvSpPr/>
            <p:nvPr/>
          </p:nvSpPr>
          <p:spPr>
            <a:xfrm>
              <a:off x="1226892" y="1325519"/>
              <a:ext cx="6469308" cy="1934781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B2F583-2321-46A2-8E33-F1BBF53DDDF1}"/>
                </a:ext>
              </a:extLst>
            </p:cNvPr>
            <p:cNvSpPr/>
            <p:nvPr/>
          </p:nvSpPr>
          <p:spPr>
            <a:xfrm>
              <a:off x="1450678" y="5791200"/>
              <a:ext cx="5614150" cy="1050959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B9BC9B-16A5-4F6D-A480-F975FAE82A52}"/>
                </a:ext>
              </a:extLst>
            </p:cNvPr>
            <p:cNvSpPr/>
            <p:nvPr/>
          </p:nvSpPr>
          <p:spPr>
            <a:xfrm>
              <a:off x="1455804" y="4228123"/>
              <a:ext cx="1515996" cy="474390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695A8ABF-F120-47D8-A9BF-85087201179C}"/>
                </a:ext>
              </a:extLst>
            </p:cNvPr>
            <p:cNvCxnSpPr>
              <a:cxnSpLocks/>
              <a:stCxn id="14" idx="3"/>
              <a:endCxn id="12" idx="1"/>
            </p:cNvCxnSpPr>
            <p:nvPr/>
          </p:nvCxnSpPr>
          <p:spPr>
            <a:xfrm flipH="1" flipV="1">
              <a:off x="1226892" y="2292910"/>
              <a:ext cx="1744908" cy="2172408"/>
            </a:xfrm>
            <a:prstGeom prst="bentConnector5">
              <a:avLst>
                <a:gd name="adj1" fmla="val -13101"/>
                <a:gd name="adj2" fmla="val 45732"/>
                <a:gd name="adj3" fmla="val 113101"/>
              </a:avLst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092132CD-1D54-4024-B195-97452E258A73}"/>
                </a:ext>
              </a:extLst>
            </p:cNvPr>
            <p:cNvCxnSpPr>
              <a:cxnSpLocks/>
              <a:stCxn id="13" idx="3"/>
              <a:endCxn id="12" idx="3"/>
            </p:cNvCxnSpPr>
            <p:nvPr/>
          </p:nvCxnSpPr>
          <p:spPr>
            <a:xfrm flipV="1">
              <a:off x="7064828" y="2292910"/>
              <a:ext cx="631372" cy="4023770"/>
            </a:xfrm>
            <a:prstGeom prst="bentConnector3">
              <a:avLst>
                <a:gd name="adj1" fmla="val 237894"/>
              </a:avLst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2FA9A37-5A60-4B40-9733-6628D7B42D3B}"/>
              </a:ext>
            </a:extLst>
          </p:cNvPr>
          <p:cNvSpPr/>
          <p:nvPr/>
        </p:nvSpPr>
        <p:spPr>
          <a:xfrm rot="18348930">
            <a:off x="1308050" y="2606438"/>
            <a:ext cx="6096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C5A50-B29E-4FAA-88C7-1866CD26F1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D33A-E26E-40D8-9BAB-3B37C48A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EA15-11C0-4200-AA79-0A1CC41E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B2BA2-A208-4892-9564-084699792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9462F-C0C3-4B66-9C9E-5FD0F67D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" y="609600"/>
            <a:ext cx="9134779" cy="62483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E4AAAE-9809-43DB-A077-F3F32166953B}"/>
              </a:ext>
            </a:extLst>
          </p:cNvPr>
          <p:cNvSpPr txBox="1">
            <a:spLocks/>
          </p:cNvSpPr>
          <p:nvPr/>
        </p:nvSpPr>
        <p:spPr>
          <a:xfrm>
            <a:off x="4724400" y="842923"/>
            <a:ext cx="4200221" cy="13794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fontScale="8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/>
              <a:t>Role groups in</a:t>
            </a:r>
            <a:br>
              <a:rPr lang="en-US" kern="0" dirty="0"/>
            </a:br>
            <a:r>
              <a:rPr lang="en-US" kern="0" dirty="0" err="1"/>
              <a:t>Snomed</a:t>
            </a:r>
            <a:r>
              <a:rPr lang="en-US" kern="0" dirty="0"/>
              <a:t> CT: odd</a:t>
            </a:r>
            <a:br>
              <a:rPr lang="en-US" kern="0" dirty="0"/>
            </a:br>
            <a:r>
              <a:rPr lang="en-US" kern="0" dirty="0"/>
              <a:t>consequences by design</a:t>
            </a:r>
          </a:p>
        </p:txBody>
      </p:sp>
    </p:spTree>
    <p:extLst>
      <p:ext uri="{BB962C8B-B14F-4D97-AF65-F5344CB8AC3E}">
        <p14:creationId xmlns:p14="http://schemas.microsoft.com/office/powerpoint/2010/main" val="396252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4EA3-4440-44E8-9267-559814C7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away: Gruber did not intend to describe reality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B110-9585-45E9-BCA8-9F900FC2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Working on AI, at that time focused on closed-world reasoning, he argued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ontological commitment should be minimal;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that the shared conceptualizations must be </a:t>
            </a:r>
            <a:r>
              <a:rPr lang="en-US" sz="2000" dirty="0">
                <a:solidFill>
                  <a:srgbClr val="FFFF00"/>
                </a:solidFill>
              </a:rPr>
              <a:t>‘</a:t>
            </a:r>
            <a:r>
              <a:rPr lang="en-US" sz="2000" i="1" dirty="0">
                <a:solidFill>
                  <a:srgbClr val="FFFF00"/>
                </a:solidFill>
              </a:rPr>
              <a:t>founded on the purpose of the resulting artifact rather than based on a priori notions of naturalness or Truth</a:t>
            </a:r>
            <a:r>
              <a:rPr lang="en-US" sz="2000" dirty="0">
                <a:solidFill>
                  <a:srgbClr val="FFFF00"/>
                </a:solidFill>
              </a:rPr>
              <a:t>’</a:t>
            </a:r>
            <a:r>
              <a:rPr lang="en-US" sz="2000" dirty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 a purpose which is: </a:t>
            </a:r>
            <a:r>
              <a:rPr lang="en-US" sz="2000" dirty="0">
                <a:solidFill>
                  <a:srgbClr val="FFFF00"/>
                </a:solidFill>
              </a:rPr>
              <a:t>‘</a:t>
            </a:r>
            <a:r>
              <a:rPr lang="en-US" sz="2000" i="1" dirty="0">
                <a:solidFill>
                  <a:srgbClr val="FFFF00"/>
                </a:solidFill>
              </a:rPr>
              <a:t>knowledge sharing and interoperation among programs</a:t>
            </a:r>
            <a:r>
              <a:rPr lang="en-US" sz="2000" dirty="0">
                <a:solidFill>
                  <a:srgbClr val="FFFF00"/>
                </a:solidFill>
              </a:rPr>
              <a:t>’</a:t>
            </a:r>
            <a:r>
              <a:rPr lang="en-US" sz="2000" dirty="0"/>
              <a:t>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that ‘knowledge’ does not belong in his conception of ‘ontology’, but in a ‘knowledge base’ designed for the specific purpose the software program has to serve for a specific audience.</a:t>
            </a:r>
            <a:endParaRPr lang="en-US" dirty="0"/>
          </a:p>
          <a:p>
            <a:pPr marL="1257300" lvl="3" indent="0">
              <a:buNone/>
            </a:pPr>
            <a:endParaRPr lang="en-US" sz="1400" dirty="0"/>
          </a:p>
          <a:p>
            <a:pPr marL="1257300" lvl="3" indent="0">
              <a:buNone/>
            </a:pPr>
            <a:r>
              <a:rPr lang="en-US" sz="1400" dirty="0"/>
              <a:t>Gruber TR. Toward principles for the design of ontologies used for knowledge sharing. International Journal of Human-Computer Studies. 1995;43(5-6):907-28.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3159D-561D-43F0-A6E7-20DDF72B6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83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0D-92CD-4C47-9FE2-E25CC4F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OWL-based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574-5A2F-40D7-82B5-C58594E3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Ideal for fixing the </a:t>
            </a:r>
            <a:r>
              <a:rPr lang="en-US" b="1" u="sng" dirty="0"/>
              <a:t>terminology</a:t>
            </a:r>
            <a:r>
              <a:rPr lang="en-US" dirty="0"/>
              <a:t> of a domain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constructors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DL-reasoners can detect contradicting definitions and classify terms automatically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But only if axioms are used of a sort the reasoner can work with!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9EE2B-47B0-4ED0-8DAC-AF578256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06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2D22-C234-49B9-8C59-75991AFC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BCF5-E239-4080-920D-A7E0C8D6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586A-8010-493C-9B55-A8C2D7142FC5}"/>
              </a:ext>
            </a:extLst>
          </p:cNvPr>
          <p:cNvSpPr/>
          <p:nvPr/>
        </p:nvSpPr>
        <p:spPr>
          <a:xfrm>
            <a:off x="0" y="609609"/>
            <a:ext cx="9144000" cy="624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04FFF-3CE3-4985-9E38-564F98CA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2" y="762000"/>
            <a:ext cx="8639757" cy="2554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A1309-8961-4C5F-A506-A387A5C1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653021"/>
            <a:ext cx="8633843" cy="3106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B02DE-21A0-4060-985A-5D9696960B6B}"/>
              </a:ext>
            </a:extLst>
          </p:cNvPr>
          <p:cNvSpPr txBox="1"/>
          <p:nvPr/>
        </p:nvSpPr>
        <p:spPr>
          <a:xfrm>
            <a:off x="3832409" y="1572012"/>
            <a:ext cx="182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Asserted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C2451-E7E0-4204-95CC-AE1A75418A5D}"/>
              </a:ext>
            </a:extLst>
          </p:cNvPr>
          <p:cNvSpPr txBox="1"/>
          <p:nvPr/>
        </p:nvSpPr>
        <p:spPr>
          <a:xfrm>
            <a:off x="5562600" y="4259826"/>
            <a:ext cx="168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Inferred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82E42E-49A1-443A-B534-617B4E077589}"/>
              </a:ext>
            </a:extLst>
          </p:cNvPr>
          <p:cNvCxnSpPr>
            <a:cxnSpLocks/>
          </p:cNvCxnSpPr>
          <p:nvPr/>
        </p:nvCxnSpPr>
        <p:spPr>
          <a:xfrm>
            <a:off x="0" y="3505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1E3E9-1A6F-42F7-B41A-D3FBE042EF0B}"/>
              </a:ext>
            </a:extLst>
          </p:cNvPr>
          <p:cNvSpPr/>
          <p:nvPr/>
        </p:nvSpPr>
        <p:spPr>
          <a:xfrm>
            <a:off x="1778501" y="4257530"/>
            <a:ext cx="3403099" cy="1338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C927-BD71-44FE-9882-D5124BAC80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0D-92CD-4C47-9FE2-E25CC4F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OWL-based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574-5A2F-40D7-82B5-C58594E3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Ideal for fixing the </a:t>
            </a:r>
            <a:r>
              <a:rPr lang="en-US" b="1" u="sng" dirty="0">
                <a:solidFill>
                  <a:srgbClr val="0070C0"/>
                </a:solidFill>
              </a:rPr>
              <a:t>terminology</a:t>
            </a:r>
            <a:r>
              <a:rPr lang="en-US" dirty="0">
                <a:solidFill>
                  <a:srgbClr val="0070C0"/>
                </a:solidFill>
              </a:rPr>
              <a:t> of a domain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constructors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DL-reasoners can detect contradicting definitions and classify terms automatically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Drawbacks: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Based on non-defeasible logic, hence no exceptions are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One cannot: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represent classes of classes,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make statements about classes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Prone to ‘tweaking’ axioms for desired outcomes though ontologically nonsensical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9EE2B-47B0-4ED0-8DAC-AF578256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2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5E59B5-E426-43EC-A7A0-43CC4CBEB5F6}"/>
              </a:ext>
            </a:extLst>
          </p:cNvPr>
          <p:cNvSpPr/>
          <p:nvPr/>
        </p:nvSpPr>
        <p:spPr bwMode="auto">
          <a:xfrm>
            <a:off x="0" y="1219200"/>
            <a:ext cx="533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5900C5-7215-4023-B659-D69852DE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0337"/>
            <a:ext cx="8686800" cy="762000"/>
          </a:xfrm>
        </p:spPr>
        <p:txBody>
          <a:bodyPr/>
          <a:lstStyle/>
          <a:p>
            <a:r>
              <a:rPr lang="en-US" dirty="0"/>
              <a:t>A must read if you plan to use Protégé 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BC171D-7881-4BC0-AA81-A4A1051D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15935-134A-472B-A96E-B765A8917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DD3D-3F20-444F-8343-E81C2C82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067800" cy="5667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7831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B55A-43F5-414E-A55E-46EEAB82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remember this forever!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1600-24D4-456C-8268-581BC96B1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FFFF00"/>
                </a:solidFill>
              </a:rPr>
              <a:t>‘	</a:t>
            </a:r>
            <a:r>
              <a:rPr lang="en-US" sz="2600" i="1" dirty="0">
                <a:solidFill>
                  <a:srgbClr val="FFFF00"/>
                </a:solidFill>
              </a:rPr>
              <a:t>The words “ontology” and “ontological”, the Web Ontology Language, OWL, and the description logics on which OWL is based continue to cause confusion. </a:t>
            </a:r>
          </a:p>
          <a:p>
            <a:pPr algn="just"/>
            <a:r>
              <a:rPr lang="en-US" sz="2600" i="1" dirty="0">
                <a:solidFill>
                  <a:srgbClr val="FFFF00"/>
                </a:solidFill>
              </a:rPr>
              <a:t>	Description logics (DLs) and OWL are major advances for representing logical definitions for </a:t>
            </a:r>
            <a:r>
              <a:rPr lang="en-US" sz="2600" b="1" i="1" u="sng" dirty="0">
                <a:solidFill>
                  <a:srgbClr val="FFFF00"/>
                </a:solidFill>
              </a:rPr>
              <a:t>terminologies</a:t>
            </a:r>
            <a:r>
              <a:rPr lang="en-US" sz="2600" i="1" dirty="0">
                <a:solidFill>
                  <a:srgbClr val="FFFF00"/>
                </a:solidFill>
              </a:rPr>
              <a:t>. However, they are severely limited in representing other kinds of statements. As a result, their standard semantics is often ignored or distorted with unintended consequences. </a:t>
            </a:r>
            <a:r>
              <a:rPr lang="en-US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B4BE-5BB8-40E9-AADA-3531A64E5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29B07-B7B7-4BFD-B462-DF0AA4CF62F2}"/>
              </a:ext>
            </a:extLst>
          </p:cNvPr>
          <p:cNvSpPr/>
          <p:nvPr/>
        </p:nvSpPr>
        <p:spPr>
          <a:xfrm>
            <a:off x="838200" y="59508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Rector A, Schulz S, Rodrigues JM, Chute CG,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Solbrig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H.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On beyond Gruber: "Ontologies" in today's biomedical information systems and the limits of OWL.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J Biomed Inform. 2019;100S:100002.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doi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: 10.1016/j.yjbinx.2019.100002.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Epub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2019 Mar 9. PMID: 34384571.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  <a:hlinkClick r:id="rId2"/>
              </a:rPr>
              <a:t>https://www.sciencedirect.com/science/article/pii/S2590177X19300010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831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68D48B6-725C-4E0C-B70D-31E49FE83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72" y="0"/>
            <a:ext cx="9290555" cy="68570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4E062-F8BA-4E82-AEBD-B7EC963CE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" y="5562600"/>
            <a:ext cx="2934222" cy="1066800"/>
          </a:xfrm>
        </p:spPr>
        <p:txBody>
          <a:bodyPr/>
          <a:lstStyle/>
          <a:p>
            <a:pPr marL="0" indent="0"/>
            <a:r>
              <a:rPr lang="en-US" sz="1000" dirty="0">
                <a:solidFill>
                  <a:schemeClr val="tx1"/>
                </a:solidFill>
              </a:rPr>
              <a:t>Dang Y, Li F, Hu X, </a:t>
            </a:r>
            <a:r>
              <a:rPr lang="en-US" sz="1000" dirty="0" err="1">
                <a:solidFill>
                  <a:schemeClr val="tx1"/>
                </a:solidFill>
              </a:rPr>
              <a:t>Keloth</a:t>
            </a:r>
            <a:r>
              <a:rPr lang="en-US" sz="1000" dirty="0">
                <a:solidFill>
                  <a:schemeClr val="tx1"/>
                </a:solidFill>
              </a:rPr>
              <a:t> VK, Zhang M, Fu S, </a:t>
            </a:r>
            <a:r>
              <a:rPr lang="en-US" sz="1000" dirty="0" err="1">
                <a:solidFill>
                  <a:schemeClr val="tx1"/>
                </a:solidFill>
              </a:rPr>
              <a:t>Amith</a:t>
            </a:r>
            <a:r>
              <a:rPr lang="en-US" sz="1000" dirty="0">
                <a:solidFill>
                  <a:schemeClr val="tx1"/>
                </a:solidFill>
              </a:rPr>
              <a:t> MF, Fan JW, Du J, Yu E, Liu H, Jiang X, Xu H, Tao C. Systematic design and data-driven evaluation of social determinants of health ontology (</a:t>
            </a:r>
            <a:r>
              <a:rPr lang="en-US" sz="1000" dirty="0" err="1">
                <a:solidFill>
                  <a:schemeClr val="tx1"/>
                </a:solidFill>
              </a:rPr>
              <a:t>SDoHO</a:t>
            </a:r>
            <a:r>
              <a:rPr lang="en-US" sz="1000" dirty="0">
                <a:solidFill>
                  <a:schemeClr val="tx1"/>
                </a:solidFill>
              </a:rPr>
              <a:t>). J Am Med Inform Assoc. 2023 Aug 18;30(9):1465-1473. </a:t>
            </a:r>
            <a:r>
              <a:rPr lang="en-US" sz="1000" dirty="0" err="1">
                <a:solidFill>
                  <a:schemeClr val="tx1"/>
                </a:solidFill>
              </a:rPr>
              <a:t>doi</a:t>
            </a:r>
            <a:r>
              <a:rPr lang="en-US" sz="1000" dirty="0">
                <a:solidFill>
                  <a:schemeClr val="tx1"/>
                </a:solidFill>
              </a:rPr>
              <a:t>: 10.1093/</a:t>
            </a:r>
            <a:r>
              <a:rPr lang="en-US" sz="1000" dirty="0" err="1">
                <a:solidFill>
                  <a:schemeClr val="tx1"/>
                </a:solidFill>
              </a:rPr>
              <a:t>jamia</a:t>
            </a:r>
            <a:r>
              <a:rPr lang="en-US" sz="1000" dirty="0">
                <a:solidFill>
                  <a:schemeClr val="tx1"/>
                </a:solidFill>
              </a:rPr>
              <a:t>/ocad096. PMID: 37301740; PMCID: PMC10436148.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02148-3546-4651-BF6D-12E941352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A4D209-3688-45C3-9ABB-026F7CB79B36}"/>
              </a:ext>
            </a:extLst>
          </p:cNvPr>
          <p:cNvGrpSpPr/>
          <p:nvPr/>
        </p:nvGrpSpPr>
        <p:grpSpPr>
          <a:xfrm>
            <a:off x="37578" y="628725"/>
            <a:ext cx="6124575" cy="3638550"/>
            <a:chOff x="37578" y="628725"/>
            <a:chExt cx="6124575" cy="36385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DEB072-77DE-449B-B3E4-5B03CFCDC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78" y="628725"/>
              <a:ext cx="6124575" cy="36385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BB8CC1-9703-456F-9530-3277C037A33A}"/>
                </a:ext>
              </a:extLst>
            </p:cNvPr>
            <p:cNvSpPr/>
            <p:nvPr/>
          </p:nvSpPr>
          <p:spPr bwMode="auto">
            <a:xfrm>
              <a:off x="3810000" y="3962400"/>
              <a:ext cx="2286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75538A-1886-45CA-846F-04A41A660894}"/>
                </a:ext>
              </a:extLst>
            </p:cNvPr>
            <p:cNvSpPr/>
            <p:nvPr/>
          </p:nvSpPr>
          <p:spPr bwMode="auto">
            <a:xfrm>
              <a:off x="3505200" y="2667000"/>
              <a:ext cx="2656953" cy="2286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CD634E-BD75-41C9-921A-DCC7C839CD34}"/>
                </a:ext>
              </a:extLst>
            </p:cNvPr>
            <p:cNvSpPr/>
            <p:nvPr/>
          </p:nvSpPr>
          <p:spPr bwMode="auto">
            <a:xfrm>
              <a:off x="37578" y="2895600"/>
              <a:ext cx="6124575" cy="13716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1CE386-BD1C-44A8-93FF-09FEA9E6A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7800" y="3987452"/>
              <a:ext cx="838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2E73E7-2530-41B0-93CF-82B1334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762000"/>
            <a:ext cx="25908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Abusing OWL</a:t>
            </a:r>
          </a:p>
        </p:txBody>
      </p:sp>
    </p:spTree>
    <p:extLst>
      <p:ext uri="{BB962C8B-B14F-4D97-AF65-F5344CB8AC3E}">
        <p14:creationId xmlns:p14="http://schemas.microsoft.com/office/powerpoint/2010/main" val="15565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82B-94C1-4CA4-BB58-83462DF7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97160"/>
            <a:ext cx="8686800" cy="762000"/>
          </a:xfrm>
        </p:spPr>
        <p:txBody>
          <a:bodyPr/>
          <a:lstStyle/>
          <a:p>
            <a:r>
              <a:rPr lang="en-US" dirty="0"/>
              <a:t>Abusing Protégé, BFO and OGMS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BBA-D371-46FA-B6CD-1266710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0"/>
            <a:ext cx="8686800" cy="228600"/>
          </a:xfrm>
        </p:spPr>
        <p:txBody>
          <a:bodyPr/>
          <a:lstStyle/>
          <a:p>
            <a:pPr algn="r"/>
            <a:r>
              <a:rPr lang="en-US" sz="1200" dirty="0"/>
              <a:t>No reference provided due to vicarious embarrassment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D2F1-A9C4-4FFD-A013-70E8465CB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2" name="Picture 2" descr="Fig. 4">
            <a:extLst>
              <a:ext uri="{FF2B5EF4-FFF2-40B4-BE49-F238E27FC236}">
                <a16:creationId xmlns:a16="http://schemas.microsoft.com/office/drawing/2014/main" id="{1DFFAD1F-9E8D-4036-94E8-D1897FB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1371601"/>
            <a:ext cx="89856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08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CC4A2-0E38-47EC-9A1D-FE1BA08F0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Logic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B21BC6-A55F-412A-972A-97ED55AD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94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5C635-E165-4508-AF8F-177E6D2F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(CL)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5420C-D0F3-45B1-A8EA-7FBC1FE0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is a </a:t>
            </a:r>
            <a:r>
              <a:rPr lang="en-US" b="1" dirty="0"/>
              <a:t>family</a:t>
            </a:r>
            <a:r>
              <a:rPr lang="en-US" dirty="0"/>
              <a:t> of first-order logics which share a common abstract syntax and model theory, and an XML framework for encoding and transmitting them, or their content, on an open network.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syntax is very relaxed in the expressions it allows, in some ways going beyond classical FO logic.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ISO standard: </a:t>
            </a:r>
            <a:r>
              <a:rPr lang="en-US" dirty="0">
                <a:hlinkClick r:id="rId2"/>
              </a:rPr>
              <a:t>https://standards.iso.org/ittf/PubliclyAvailableStandards/c066249_ISO_IEC_24707_2018.zip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570-C3CF-4C92-9F43-C88C64C2EBD3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0098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10E6-D8B3-4F53-B9EC-64C05F9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dialects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A4FD-57A3-44F1-9934-6061F1D1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7A37-0C2A-431D-9EB4-AF9F27B266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09913-48BE-4820-A6D0-7497D358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8021693" cy="4606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10B4D-B27A-461E-A9B8-8514BED1A80D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24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616D-6BFC-4D8F-9BA8-DA58D50F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  Gruber’s ‘ontology’               Realism-based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5785-3311-4102-B568-6D758A65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/>
              <a:t>ontological commitment should be minimal;</a:t>
            </a:r>
          </a:p>
          <a:p>
            <a:pPr marL="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F156-DF1C-4FEB-9D00-86ADABF0E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1F0F0-AD74-4B50-9854-06911128E5E6}"/>
              </a:ext>
            </a:extLst>
          </p:cNvPr>
          <p:cNvSpPr txBox="1">
            <a:spLocks/>
          </p:cNvSpPr>
          <p:nvPr/>
        </p:nvSpPr>
        <p:spPr>
          <a:xfrm>
            <a:off x="4800600" y="1676400"/>
            <a:ext cx="411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/>
              <a:t>ontological commitment should be based on justifiable true belief;</a:t>
            </a:r>
          </a:p>
          <a:p>
            <a:endParaRPr lang="en-US" sz="1800" kern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D07AAE-37B2-4BB7-AB68-3C9844CCC396}"/>
              </a:ext>
            </a:extLst>
          </p:cNvPr>
          <p:cNvCxnSpPr>
            <a:cxnSpLocks/>
            <a:stCxn id="5" idx="1"/>
            <a:endCxn id="5" idx="1"/>
          </p:cNvCxnSpPr>
          <p:nvPr/>
        </p:nvCxnSpPr>
        <p:spPr bwMode="auto">
          <a:xfrm>
            <a:off x="4800600" y="41529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515BC-7A98-41AF-96FB-DDDDA25AB38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0863" y="1219200"/>
            <a:ext cx="1137" cy="545533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5690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(exists (x y)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(and 	(Go x) (Person John) (City Boston)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(Bus y) (</a:t>
            </a:r>
            <a:r>
              <a:rPr lang="en-US" sz="2600" dirty="0" err="1"/>
              <a:t>Agnt</a:t>
            </a:r>
            <a:r>
              <a:rPr lang="en-US" sz="2600" dirty="0"/>
              <a:t> x John) (</a:t>
            </a:r>
            <a:r>
              <a:rPr lang="en-US" sz="2600" dirty="0" err="1"/>
              <a:t>Dest</a:t>
            </a:r>
            <a:r>
              <a:rPr lang="en-US" sz="2600" dirty="0"/>
              <a:t> x Boston) (Inst x y)))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4963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</a:t>
            </a:r>
            <a:r>
              <a:rPr lang="en-US" sz="2600" dirty="0">
                <a:solidFill>
                  <a:srgbClr val="FFFF00"/>
                </a:solidFill>
              </a:rPr>
              <a:t>exists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</a:t>
            </a:r>
            <a:r>
              <a:rPr lang="en-US" sz="2600" dirty="0">
                <a:solidFill>
                  <a:srgbClr val="FF66FF"/>
                </a:solidFill>
              </a:rPr>
              <a:t>and</a:t>
            </a:r>
            <a:r>
              <a:rPr lang="en-US" sz="2600" dirty="0"/>
              <a:t> 	(</a:t>
            </a:r>
            <a:r>
              <a:rPr lang="en-US" sz="2600" dirty="0">
                <a:solidFill>
                  <a:srgbClr val="FFC000"/>
                </a:solidFill>
              </a:rPr>
              <a:t>Go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Person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City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</a:t>
            </a:r>
            <a:r>
              <a:rPr lang="en-US" sz="2600" dirty="0">
                <a:solidFill>
                  <a:srgbClr val="FFC000"/>
                </a:solidFill>
              </a:rPr>
              <a:t>Bus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y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Agnt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Dest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Inst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4AFB2-F5D7-43E0-A175-74D100404527}"/>
              </a:ext>
            </a:extLst>
          </p:cNvPr>
          <p:cNvSpPr txBox="1"/>
          <p:nvPr/>
        </p:nvSpPr>
        <p:spPr>
          <a:xfrm>
            <a:off x="508323" y="552363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quantifier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437F3-1D09-4FDD-B3D7-105F76C8A01F}"/>
              </a:ext>
            </a:extLst>
          </p:cNvPr>
          <p:cNvSpPr txBox="1"/>
          <p:nvPr/>
        </p:nvSpPr>
        <p:spPr>
          <a:xfrm>
            <a:off x="2076489" y="552426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AAE600"/>
                </a:solidFill>
              </a:rPr>
              <a:t>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1D764-842C-4459-A835-9B8A4DC6A0A0}"/>
              </a:ext>
            </a:extLst>
          </p:cNvPr>
          <p:cNvSpPr txBox="1"/>
          <p:nvPr/>
        </p:nvSpPr>
        <p:spPr>
          <a:xfrm>
            <a:off x="3456163" y="5524267"/>
            <a:ext cx="130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predicate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A0EFA-AB68-4769-9E10-7839C6A35E03}"/>
              </a:ext>
            </a:extLst>
          </p:cNvPr>
          <p:cNvSpPr txBox="1"/>
          <p:nvPr/>
        </p:nvSpPr>
        <p:spPr>
          <a:xfrm>
            <a:off x="4859939" y="5528732"/>
            <a:ext cx="155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</a:rPr>
              <a:t>individuals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7DC2A-211B-4251-8043-8317A281D70C}"/>
              </a:ext>
            </a:extLst>
          </p:cNvPr>
          <p:cNvSpPr txBox="1"/>
          <p:nvPr/>
        </p:nvSpPr>
        <p:spPr>
          <a:xfrm>
            <a:off x="6485994" y="550670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FF"/>
                </a:solidFill>
              </a:rPr>
              <a:t>connective</a:t>
            </a:r>
          </a:p>
        </p:txBody>
      </p:sp>
    </p:spTree>
    <p:extLst>
      <p:ext uri="{BB962C8B-B14F-4D97-AF65-F5344CB8AC3E}">
        <p14:creationId xmlns:p14="http://schemas.microsoft.com/office/powerpoint/2010/main" val="39135039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Predicate</a:t>
            </a:r>
            <a:r>
              <a:rPr lang="en-US" dirty="0"/>
              <a:t>:  (</a:t>
            </a:r>
            <a:r>
              <a:rPr lang="en-US" dirty="0" err="1"/>
              <a:t>predicate_name</a:t>
            </a:r>
            <a:r>
              <a:rPr lang="en-US" dirty="0"/>
              <a:t> {arguments})</a:t>
            </a:r>
          </a:p>
          <a:p>
            <a:pPr marL="457200" lvl="1" indent="0">
              <a:buNone/>
            </a:pPr>
            <a:r>
              <a:rPr lang="en-US" sz="1600" dirty="0"/>
              <a:t>where ‘{arguments}’ is a list of terms and/or variables.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universal</a:t>
            </a:r>
            <a:r>
              <a:rPr lang="en-US" dirty="0">
                <a:solidFill>
                  <a:srgbClr val="D8AB1A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year-2002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this-color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that-ball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Quantified construct</a:t>
            </a:r>
            <a:r>
              <a:rPr lang="en-US" dirty="0"/>
              <a:t>:  (quantifier ({vars}) &lt;construct&gt;)</a:t>
            </a:r>
          </a:p>
          <a:p>
            <a:pPr marL="400050" lvl="1" indent="0">
              <a:buNone/>
            </a:pPr>
            <a:r>
              <a:rPr lang="en-US" sz="1600" dirty="0"/>
              <a:t>where ‘{vars}’ is a list of variables.</a:t>
            </a:r>
            <a:endParaRPr lang="en-US" sz="1600" dirty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>
                <a:solidFill>
                  <a:srgbClr val="FFFF00"/>
                </a:solidFill>
              </a:rPr>
              <a:t>forall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(exists (x)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exists-at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)))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Negation</a:t>
            </a:r>
            <a:r>
              <a:rPr lang="en-US" dirty="0"/>
              <a:t>:  (not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=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object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history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quality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Construct-list</a:t>
            </a:r>
            <a:r>
              <a:rPr lang="en-US" dirty="0"/>
              <a:t>:  (and/or {constructs})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and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year-2002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   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year-2003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this-color this-ball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</a:t>
            </a:r>
            <a:r>
              <a:rPr lang="en-US" sz="11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this-color that-ball</a:t>
            </a:r>
            <a:r>
              <a:rPr lang="en-US" dirty="0"/>
              <a:t>))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Implication</a:t>
            </a:r>
            <a:r>
              <a:rPr lang="en-US" dirty="0"/>
              <a:t>:  (if/</a:t>
            </a:r>
            <a:r>
              <a:rPr lang="en-US" dirty="0" err="1"/>
              <a:t>iff</a:t>
            </a:r>
            <a:r>
              <a:rPr lang="en-US" dirty="0"/>
              <a:t> &lt;construct&gt;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>
                <a:solidFill>
                  <a:srgbClr val="FF66FF"/>
                </a:solidFill>
              </a:rPr>
              <a:t>iff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occurrent-part-of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 b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	    (</a:t>
            </a:r>
            <a:r>
              <a:rPr lang="en-US" dirty="0">
                <a:solidFill>
                  <a:srgbClr val="FFC000"/>
                </a:solidFill>
              </a:rPr>
              <a:t>has-occurrent-part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b a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if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 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occurrent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 </a:t>
            </a:r>
          </a:p>
          <a:p>
            <a:pPr marL="457200" lvl="1" indent="0">
              <a:buNone/>
            </a:pPr>
            <a:r>
              <a:rPr lang="en-US" dirty="0"/>
              <a:t>	   (</a:t>
            </a:r>
            <a:r>
              <a:rPr lang="en-US" dirty="0">
                <a:solidFill>
                  <a:srgbClr val="FFC000"/>
                </a:solidFill>
              </a:rPr>
              <a:t>occurrent-part-of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 a</a:t>
            </a:r>
            <a:r>
              <a:rPr lang="en-US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5125-8C7C-4DA0-9184-6915BB23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psychology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4F1995-0A4E-4731-A4DC-9E0FDD72A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04348"/>
              </p:ext>
            </p:extLst>
          </p:nvPr>
        </p:nvGraphicFramePr>
        <p:xfrm>
          <a:off x="342900" y="1638300"/>
          <a:ext cx="845820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3952005839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803251182"/>
                    </a:ext>
                  </a:extLst>
                </a:gridCol>
              </a:tblGrid>
              <a:tr h="55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Textual representation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CLIF rendering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106900"/>
                  </a:ext>
                </a:extLst>
              </a:tr>
              <a:tr h="1735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any time at which x does not communicate accurate understanding of y’s perspectives and experiences, x does not have empathy for y.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(forall (x y t)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(if (not (p-cau x y t))  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(not (empathizes x y t))))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56191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any time at which x communicates accurate understanding of y’s perspectives and experiences, x has empathy for y.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forall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 y t)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(if (p-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y t)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(empathizes x y t)))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8309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any time at which x vicariously experiences y’s feelings, perspectives, and thoughts, x has empathy for y.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forall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 y t)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(if (p-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vef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y t)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(empathizes x y t)))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1196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1A8D7-0D93-4BC3-A29E-B550437C11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A20BF-C96B-4C1B-AD13-E0EC059874A1}"/>
              </a:ext>
            </a:extLst>
          </p:cNvPr>
          <p:cNvSpPr/>
          <p:nvPr/>
        </p:nvSpPr>
        <p:spPr>
          <a:xfrm>
            <a:off x="2971800" y="63246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Ceusters W &amp; </a:t>
            </a:r>
            <a:r>
              <a:rPr lang="en-US" sz="1200" b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Dermen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K. Developing ontologies for motivational interviewing to advance health behavior intervention research and practice.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181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precise, unambiguous and machine-processible descriptions of what one ontologically commits to;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from BFO2020: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1371600" lvl="3" indent="0">
              <a:buNone/>
            </a:pPr>
            <a:r>
              <a:rPr lang="en-US" dirty="0"/>
              <a:t>(if 	(instance-of t temporal-region t)      </a:t>
            </a:r>
          </a:p>
          <a:p>
            <a:pPr marL="1371600" lvl="3" indent="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1371600" lvl="3" indent="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1371600" lvl="3" indent="0">
              <a:buNone/>
            </a:pPr>
            <a:r>
              <a:rPr lang="en-US" dirty="0"/>
              <a:t>		(universal u) </a:t>
            </a:r>
          </a:p>
          <a:p>
            <a:pPr marL="1371600" lvl="3" indent="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1371600" lvl="3" indent="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all times, there is at least one particular and one universal that is instantiated by that particular.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‘machine-processable’ </a:t>
            </a:r>
            <a:r>
              <a:rPr lang="en-US" dirty="0">
                <a:sym typeface="Wingdings" panose="05000000000000000000" pitchFamily="2" charset="2"/>
              </a:rPr>
              <a:t> syntax can be checked by parser.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transformations to other formats such as Kowalski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379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93C3-3411-4A8D-93DB-69440BD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forms of 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583C-A3BA-4F61-A453-B54BC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‘if-then-or’-rules: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 P v Q v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( P v Q v …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‘false-hood’-rules: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A90-B897-4B1E-8990-54A343E1A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0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93C3-3411-4A8D-93DB-69440BD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Horn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583C-A3BA-4F61-A453-B54BC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‘if-then-or’-rules: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 P v Q v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( P v Q v …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‘false-hood’-rules: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A90-B897-4B1E-8990-54A343E1A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5848E-0584-4BD7-A1B1-4558BACBF30F}"/>
              </a:ext>
            </a:extLst>
          </p:cNvPr>
          <p:cNvSpPr txBox="1"/>
          <p:nvPr/>
        </p:nvSpPr>
        <p:spPr>
          <a:xfrm>
            <a:off x="4716827" y="2362200"/>
            <a:ext cx="3914085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A, B, … may be true or false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 must be true</a:t>
            </a:r>
          </a:p>
        </p:txBody>
      </p:sp>
    </p:spTree>
    <p:extLst>
      <p:ext uri="{BB962C8B-B14F-4D97-AF65-F5344CB8AC3E}">
        <p14:creationId xmlns:p14="http://schemas.microsoft.com/office/powerpoint/2010/main" val="41420300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0238-CB75-4E11-8AD2-574E097B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simplification of axioms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5EB1-34F8-47F4-9445-22E0B902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cl:comment</a:t>
            </a:r>
            <a:r>
              <a:rPr lang="en-US" sz="2000" dirty="0"/>
              <a:t> "No role changes type during its existence [bks-1]“</a:t>
            </a:r>
          </a:p>
          <a:p>
            <a:r>
              <a:rPr lang="en-US" sz="2000" dirty="0"/>
              <a:t>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(if (</a:t>
            </a:r>
            <a:r>
              <a:rPr lang="en-US" sz="2000" dirty="0">
                <a:solidFill>
                  <a:srgbClr val="92D050"/>
                </a:solidFill>
              </a:rPr>
              <a:t>exists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role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   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u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       (if (</a:t>
            </a:r>
            <a:r>
              <a:rPr lang="en-US" sz="2000" dirty="0">
                <a:solidFill>
                  <a:srgbClr val="92D050"/>
                </a:solidFill>
              </a:rPr>
              <a:t>exists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u="sng" dirty="0">
                <a:solidFill>
                  <a:srgbClr val="FFC000"/>
                </a:solidFill>
              </a:rPr>
              <a:t>u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          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(</a:t>
            </a:r>
            <a:r>
              <a:rPr lang="en-US" sz="2000" dirty="0" err="1"/>
              <a:t>iff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role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C000"/>
                </a:solidFill>
              </a:rPr>
              <a:t>u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))))))))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Conversion to Kowalski-rules (in Prolog-readable syntax):</a:t>
            </a:r>
          </a:p>
          <a:p>
            <a:pPr marL="0" indent="0"/>
            <a:r>
              <a:rPr lang="en-US" sz="2000" dirty="0" err="1"/>
              <a:t>kow</a:t>
            </a:r>
            <a:r>
              <a:rPr lang="en-US" sz="2000" dirty="0"/>
              <a:t>(if([[</a:t>
            </a:r>
            <a:r>
              <a:rPr lang="en-US" sz="2000" dirty="0">
                <a:solidFill>
                  <a:srgbClr val="FFFF00"/>
                </a:solidFill>
              </a:rPr>
              <a:t>'instance-</a:t>
            </a:r>
            <a:r>
              <a:rPr lang="en-US" sz="2000" dirty="0" err="1">
                <a:solidFill>
                  <a:srgbClr val="FFFF00"/>
                </a:solidFill>
              </a:rPr>
              <a:t>of</a:t>
            </a:r>
            <a:r>
              <a:rPr lang="en-US" sz="2000" dirty="0" err="1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E,D,A</a:t>
            </a:r>
            <a:r>
              <a:rPr lang="en-US" sz="2000" dirty="0"/>
              <a:t>],</a:t>
            </a:r>
          </a:p>
          <a:p>
            <a:pPr marL="0" indent="0"/>
            <a:r>
              <a:rPr lang="en-US" sz="2000" dirty="0"/>
              <a:t>            [</a:t>
            </a:r>
            <a:r>
              <a:rPr lang="en-US" sz="2000" dirty="0">
                <a:solidFill>
                  <a:srgbClr val="FFFF00"/>
                </a:solidFill>
              </a:rPr>
              <a:t>'instance-</a:t>
            </a:r>
            <a:r>
              <a:rPr lang="en-US" sz="2000" dirty="0" err="1">
                <a:solidFill>
                  <a:srgbClr val="FFFF00"/>
                </a:solidFill>
              </a:rPr>
              <a:t>of</a:t>
            </a:r>
            <a:r>
              <a:rPr lang="en-US" sz="2000" dirty="0" err="1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E,D,C</a:t>
            </a:r>
            <a:r>
              <a:rPr lang="en-US" sz="2000" dirty="0"/>
              <a:t>],</a:t>
            </a:r>
          </a:p>
          <a:p>
            <a:pPr marL="0" indent="0"/>
            <a:r>
              <a:rPr lang="en-US" sz="2000" dirty="0"/>
              <a:t>	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B</a:t>
            </a:r>
            <a:r>
              <a:rPr lang="en-US" sz="2000" dirty="0"/>
              <a:t>]]),</a:t>
            </a:r>
          </a:p>
          <a:p>
            <a:pPr marL="0" indent="0"/>
            <a:r>
              <a:rPr lang="en-US" sz="2000" dirty="0"/>
              <a:t>       then([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A</a:t>
            </a:r>
            <a:r>
              <a:rPr lang="en-US" sz="2000" dirty="0"/>
              <a:t>]))).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Redundant literals can be removed</a:t>
            </a:r>
          </a:p>
          <a:p>
            <a:pPr marL="0" indent="0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634B6-6870-4EBC-BF1F-5DFE25E06A01}"/>
              </a:ext>
            </a:extLst>
          </p:cNvPr>
          <p:cNvSpPr txBox="1"/>
          <p:nvPr/>
        </p:nvSpPr>
        <p:spPr>
          <a:xfrm>
            <a:off x="4800600" y="4377520"/>
            <a:ext cx="4191000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(if([[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role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role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]]),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then([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))).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4072CB-8C7B-4DAF-A25C-BD4F47407721}"/>
              </a:ext>
            </a:extLst>
          </p:cNvPr>
          <p:cNvSpPr/>
          <p:nvPr/>
        </p:nvSpPr>
        <p:spPr bwMode="auto">
          <a:xfrm>
            <a:off x="3200400" y="4749871"/>
            <a:ext cx="304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C80C23-C19B-4B39-B78A-40E6665EF4AB}"/>
              </a:ext>
            </a:extLst>
          </p:cNvPr>
          <p:cNvSpPr/>
          <p:nvPr/>
        </p:nvSpPr>
        <p:spPr bwMode="auto">
          <a:xfrm>
            <a:off x="8077200" y="5135420"/>
            <a:ext cx="304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616D-6BFC-4D8F-9BA8-DA58D50F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  Gruber’s ‘ontology’               Realism-based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5785-3311-4102-B568-6D758A65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/>
              <a:t>ontological commitment should be minimal;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purpose is: ‘</a:t>
            </a:r>
            <a:r>
              <a:rPr lang="en-US" sz="1800" i="1" dirty="0"/>
              <a:t>knowledge sharing and interoperation among programs</a:t>
            </a:r>
            <a:r>
              <a:rPr lang="en-US" sz="1800" dirty="0"/>
              <a:t>’, </a:t>
            </a:r>
          </a:p>
          <a:p>
            <a:pPr marL="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F156-DF1C-4FEB-9D00-86ADABF0E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1F0F0-AD74-4B50-9854-06911128E5E6}"/>
              </a:ext>
            </a:extLst>
          </p:cNvPr>
          <p:cNvSpPr txBox="1">
            <a:spLocks/>
          </p:cNvSpPr>
          <p:nvPr/>
        </p:nvSpPr>
        <p:spPr>
          <a:xfrm>
            <a:off x="4800600" y="1676400"/>
            <a:ext cx="411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800" dirty="0"/>
              <a:t>ontological commitment should be based on justifiable true belief;</a:t>
            </a:r>
          </a:p>
          <a:p>
            <a:pPr marL="169863" lvl="1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purpose is representation of the generic entities that exist and the relations among then</a:t>
            </a:r>
          </a:p>
          <a:p>
            <a:endParaRPr lang="en-US" sz="1800" kern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D07AAE-37B2-4BB7-AB68-3C9844CCC396}"/>
              </a:ext>
            </a:extLst>
          </p:cNvPr>
          <p:cNvCxnSpPr>
            <a:cxnSpLocks/>
            <a:stCxn id="5" idx="1"/>
            <a:endCxn id="5" idx="1"/>
          </p:cNvCxnSpPr>
          <p:nvPr/>
        </p:nvCxnSpPr>
        <p:spPr bwMode="auto">
          <a:xfrm>
            <a:off x="4800600" y="41529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515BC-7A98-41AF-96FB-DDDDA25AB38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0863" y="1219200"/>
            <a:ext cx="1137" cy="545533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0F636D-F9C2-4B77-B1EB-DCEFD62CA21C}"/>
              </a:ext>
            </a:extLst>
          </p:cNvPr>
          <p:cNvSpPr txBox="1"/>
          <p:nvPr/>
        </p:nvSpPr>
        <p:spPr>
          <a:xfrm>
            <a:off x="1048082" y="1181944"/>
            <a:ext cx="22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( continued point 2 )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E94D3-51AC-4BB8-87AE-2D4E4B11902E}"/>
              </a:ext>
            </a:extLst>
          </p:cNvPr>
          <p:cNvSpPr txBox="1"/>
          <p:nvPr/>
        </p:nvSpPr>
        <p:spPr>
          <a:xfrm>
            <a:off x="5715000" y="1183944"/>
            <a:ext cx="22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( continued point 2 )</a:t>
            </a:r>
          </a:p>
        </p:txBody>
      </p:sp>
    </p:spTree>
    <p:extLst>
      <p:ext uri="{BB962C8B-B14F-4D97-AF65-F5344CB8AC3E}">
        <p14:creationId xmlns:p14="http://schemas.microsoft.com/office/powerpoint/2010/main" val="6116839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0238-CB75-4E11-8AD2-574E097B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simplification of axioms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5EB1-34F8-47F4-9445-22E0B902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err="1"/>
              <a:t>kow</a:t>
            </a:r>
            <a:r>
              <a:rPr lang="en-US" sz="2000" dirty="0"/>
              <a:t>(if([[</a:t>
            </a:r>
            <a:r>
              <a:rPr lang="en-US" sz="2000" dirty="0">
                <a:solidFill>
                  <a:srgbClr val="FFFF00"/>
                </a:solidFill>
              </a:rPr>
              <a:t>'instance-</a:t>
            </a:r>
            <a:r>
              <a:rPr lang="en-US" sz="2000" dirty="0" err="1">
                <a:solidFill>
                  <a:srgbClr val="FFFF00"/>
                </a:solidFill>
              </a:rPr>
              <a:t>of</a:t>
            </a:r>
            <a:r>
              <a:rPr lang="en-US" sz="2000" dirty="0" err="1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E,D,A</a:t>
            </a:r>
            <a:r>
              <a:rPr lang="en-US" sz="2000" dirty="0"/>
              <a:t>],</a:t>
            </a:r>
          </a:p>
          <a:p>
            <a:pPr marL="0" indent="0"/>
            <a:r>
              <a:rPr lang="en-US" sz="2000" dirty="0"/>
              <a:t>	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B</a:t>
            </a:r>
            <a:r>
              <a:rPr lang="en-US" sz="2000" dirty="0"/>
              <a:t>]]),</a:t>
            </a:r>
          </a:p>
          <a:p>
            <a:pPr marL="0" indent="0"/>
            <a:r>
              <a:rPr lang="en-US" sz="2000" dirty="0"/>
              <a:t>       then([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A</a:t>
            </a:r>
            <a:r>
              <a:rPr lang="en-US" sz="2000" dirty="0"/>
              <a:t>]))).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Rename singular variable and re-order</a:t>
            </a:r>
          </a:p>
          <a:p>
            <a:pPr marL="0" indent="0"/>
            <a:r>
              <a:rPr lang="en-US" sz="2000" dirty="0" err="1"/>
              <a:t>kow</a:t>
            </a:r>
            <a:r>
              <a:rPr lang="en-US" sz="2000" dirty="0"/>
              <a:t>(if([[</a:t>
            </a:r>
            <a:r>
              <a:rPr lang="en-US" sz="2000" dirty="0">
                <a:solidFill>
                  <a:srgbClr val="FFFF00"/>
                </a:solidFill>
              </a:rPr>
              <a:t>'instance-</a:t>
            </a:r>
            <a:r>
              <a:rPr lang="en-US" sz="2000" dirty="0" err="1">
                <a:solidFill>
                  <a:srgbClr val="FFFF00"/>
                </a:solidFill>
              </a:rPr>
              <a:t>of</a:t>
            </a:r>
            <a:r>
              <a:rPr lang="en-US" sz="2000" dirty="0" err="1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E,D,A</a:t>
            </a:r>
            <a:r>
              <a:rPr lang="en-US" sz="2000" dirty="0"/>
              <a:t>],</a:t>
            </a:r>
          </a:p>
          <a:p>
            <a:pPr marL="0" indent="0"/>
            <a:r>
              <a:rPr lang="en-US" sz="2000" dirty="0"/>
              <a:t>	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B</a:t>
            </a:r>
            <a:r>
              <a:rPr lang="en-US" sz="2000" dirty="0"/>
              <a:t>]]),</a:t>
            </a:r>
          </a:p>
          <a:p>
            <a:pPr marL="0" indent="0"/>
            <a:r>
              <a:rPr lang="en-US" sz="2000" dirty="0"/>
              <a:t>       then([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A</a:t>
            </a:r>
            <a:r>
              <a:rPr lang="en-US" sz="2000" dirty="0"/>
              <a:t>]))).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Rename variables to match other formula</a:t>
            </a:r>
          </a:p>
          <a:p>
            <a:pPr marL="0" indent="0"/>
            <a:r>
              <a:rPr lang="en-US" sz="2000" dirty="0" err="1"/>
              <a:t>kow</a:t>
            </a:r>
            <a:r>
              <a:rPr lang="en-US" sz="2000" dirty="0"/>
              <a:t>(if([[</a:t>
            </a:r>
            <a:r>
              <a:rPr lang="en-US" sz="2000" dirty="0">
                <a:solidFill>
                  <a:srgbClr val="FFFF00"/>
                </a:solidFill>
              </a:rPr>
              <a:t>'instance-</a:t>
            </a:r>
            <a:r>
              <a:rPr lang="en-US" sz="2000" dirty="0" err="1">
                <a:solidFill>
                  <a:srgbClr val="FFFF00"/>
                </a:solidFill>
              </a:rPr>
              <a:t>of</a:t>
            </a:r>
            <a:r>
              <a:rPr lang="en-US" sz="2000" dirty="0" err="1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E,D,A</a:t>
            </a:r>
            <a:r>
              <a:rPr lang="en-US" sz="2000" dirty="0"/>
              <a:t>],</a:t>
            </a:r>
          </a:p>
          <a:p>
            <a:pPr marL="0" indent="0"/>
            <a:r>
              <a:rPr lang="en-US" sz="2000" dirty="0"/>
              <a:t>	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B</a:t>
            </a:r>
            <a:r>
              <a:rPr lang="en-US" sz="2000" dirty="0"/>
              <a:t>]]),</a:t>
            </a:r>
          </a:p>
          <a:p>
            <a:pPr marL="0" indent="0"/>
            <a:r>
              <a:rPr lang="en-US" sz="2000" dirty="0"/>
              <a:t>       then([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A</a:t>
            </a:r>
            <a:r>
              <a:rPr lang="en-US" sz="2000" dirty="0"/>
              <a:t>]))).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634B6-6870-4EBC-BF1F-5DFE25E06A01}"/>
              </a:ext>
            </a:extLst>
          </p:cNvPr>
          <p:cNvSpPr txBox="1"/>
          <p:nvPr/>
        </p:nvSpPr>
        <p:spPr>
          <a:xfrm>
            <a:off x="4648200" y="1676400"/>
            <a:ext cx="4375248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(if([[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role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then([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))).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A8A90-6B13-40F3-A9D9-69E3DAF937E4}"/>
              </a:ext>
            </a:extLst>
          </p:cNvPr>
          <p:cNvSpPr txBox="1"/>
          <p:nvPr/>
        </p:nvSpPr>
        <p:spPr>
          <a:xfrm>
            <a:off x="4648200" y="3533640"/>
            <a:ext cx="4375248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(if([[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role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then([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))).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AB047D-1239-42C9-878A-9A74D7ABA2C4}"/>
              </a:ext>
            </a:extLst>
          </p:cNvPr>
          <p:cNvGrpSpPr/>
          <p:nvPr/>
        </p:nvGrpSpPr>
        <p:grpSpPr>
          <a:xfrm>
            <a:off x="6886800" y="1981201"/>
            <a:ext cx="2012831" cy="1981200"/>
            <a:chOff x="6886800" y="2057851"/>
            <a:chExt cx="2012831" cy="15019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DBC738-52AA-40CD-B82C-8FEAD3A284B1}"/>
                </a:ext>
              </a:extLst>
            </p:cNvPr>
            <p:cNvSpPr/>
            <p:nvPr/>
          </p:nvSpPr>
          <p:spPr bwMode="auto">
            <a:xfrm>
              <a:off x="7620000" y="3178792"/>
              <a:ext cx="304800" cy="381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B5FD0C8-75E2-49EE-BBD0-F6F75B2389E2}"/>
                </a:ext>
              </a:extLst>
            </p:cNvPr>
            <p:cNvSpPr/>
            <p:nvPr/>
          </p:nvSpPr>
          <p:spPr bwMode="auto">
            <a:xfrm rot="2079081">
              <a:off x="6886800" y="2189361"/>
              <a:ext cx="2012831" cy="1083112"/>
            </a:xfrm>
            <a:prstGeom prst="arc">
              <a:avLst>
                <a:gd name="adj1" fmla="val 15228236"/>
                <a:gd name="adj2" fmla="val 2498298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83C96C-C39D-489A-9100-84670A173A40}"/>
                </a:ext>
              </a:extLst>
            </p:cNvPr>
            <p:cNvSpPr/>
            <p:nvPr/>
          </p:nvSpPr>
          <p:spPr bwMode="auto">
            <a:xfrm>
              <a:off x="7611161" y="2057851"/>
              <a:ext cx="304800" cy="381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6983879-AE54-41F1-AE2E-0E4B55329EFD}"/>
              </a:ext>
            </a:extLst>
          </p:cNvPr>
          <p:cNvSpPr txBox="1"/>
          <p:nvPr/>
        </p:nvSpPr>
        <p:spPr>
          <a:xfrm>
            <a:off x="4648200" y="5367217"/>
            <a:ext cx="4375248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(if([[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role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then([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))).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1192CA-6468-4CA2-A802-0C77A54D50A6}"/>
              </a:ext>
            </a:extLst>
          </p:cNvPr>
          <p:cNvGrpSpPr/>
          <p:nvPr/>
        </p:nvGrpSpPr>
        <p:grpSpPr>
          <a:xfrm>
            <a:off x="7162800" y="3387956"/>
            <a:ext cx="2012831" cy="3120771"/>
            <a:chOff x="6886800" y="1680134"/>
            <a:chExt cx="2012831" cy="23658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BBAECB-9B5C-4377-AE33-27477618858C}"/>
                </a:ext>
              </a:extLst>
            </p:cNvPr>
            <p:cNvSpPr/>
            <p:nvPr/>
          </p:nvSpPr>
          <p:spPr bwMode="auto">
            <a:xfrm rot="20639119">
              <a:off x="7420200" y="3178792"/>
              <a:ext cx="504600" cy="86718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7C53285-D0BB-4660-88C8-FBFC50ED4112}"/>
                </a:ext>
              </a:extLst>
            </p:cNvPr>
            <p:cNvSpPr/>
            <p:nvPr/>
          </p:nvSpPr>
          <p:spPr bwMode="auto">
            <a:xfrm rot="2079081">
              <a:off x="6886800" y="2189361"/>
              <a:ext cx="2012831" cy="1083112"/>
            </a:xfrm>
            <a:prstGeom prst="arc">
              <a:avLst>
                <a:gd name="adj1" fmla="val 15228236"/>
                <a:gd name="adj2" fmla="val 351943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A41B0F-0768-4E28-B7B9-3B7FB4F800AE}"/>
                </a:ext>
              </a:extLst>
            </p:cNvPr>
            <p:cNvSpPr/>
            <p:nvPr/>
          </p:nvSpPr>
          <p:spPr bwMode="auto">
            <a:xfrm rot="20112376">
              <a:off x="7392466" y="1680134"/>
              <a:ext cx="517471" cy="104031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4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0238-CB75-4E11-8AD2-574E097B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simplification of axioms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5EB1-34F8-47F4-9445-22E0B902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err="1"/>
              <a:t>kow</a:t>
            </a:r>
            <a:r>
              <a:rPr lang="en-US" sz="2000" dirty="0"/>
              <a:t>(if([[</a:t>
            </a:r>
            <a:r>
              <a:rPr lang="en-US" sz="2000" dirty="0">
                <a:solidFill>
                  <a:srgbClr val="FFFF00"/>
                </a:solidFill>
              </a:rPr>
              <a:t>'instance-</a:t>
            </a:r>
            <a:r>
              <a:rPr lang="en-US" sz="2000" dirty="0" err="1">
                <a:solidFill>
                  <a:srgbClr val="FFFF00"/>
                </a:solidFill>
              </a:rPr>
              <a:t>of</a:t>
            </a:r>
            <a:r>
              <a:rPr lang="en-US" sz="2000" dirty="0" err="1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E,D,A</a:t>
            </a:r>
            <a:r>
              <a:rPr lang="en-US" sz="2000" dirty="0"/>
              <a:t>],</a:t>
            </a:r>
          </a:p>
          <a:p>
            <a:pPr marL="0" indent="0"/>
            <a:r>
              <a:rPr lang="en-US" sz="2000" dirty="0"/>
              <a:t>	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B</a:t>
            </a:r>
            <a:r>
              <a:rPr lang="en-US" sz="2000" dirty="0"/>
              <a:t>]]),</a:t>
            </a:r>
          </a:p>
          <a:p>
            <a:pPr marL="0" indent="0"/>
            <a:r>
              <a:rPr lang="en-US" sz="2000" dirty="0"/>
              <a:t>       then([</a:t>
            </a:r>
            <a:r>
              <a:rPr lang="en-US" sz="2000" dirty="0">
                <a:solidFill>
                  <a:srgbClr val="FFFF00"/>
                </a:solidFill>
              </a:rPr>
              <a:t>'instance-of</a:t>
            </a:r>
            <a:r>
              <a:rPr lang="en-US" sz="2000" dirty="0"/>
              <a:t>',</a:t>
            </a:r>
            <a:r>
              <a:rPr lang="en-US" sz="2000" dirty="0" err="1">
                <a:solidFill>
                  <a:srgbClr val="FFC000"/>
                </a:solidFill>
              </a:rPr>
              <a:t>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00B0F0"/>
                </a:solidFill>
              </a:rPr>
              <a:t>role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rgbClr val="FFC000"/>
                </a:solidFill>
              </a:rPr>
              <a:t>A</a:t>
            </a:r>
            <a:r>
              <a:rPr lang="en-US" sz="2000" dirty="0"/>
              <a:t>]))).</a:t>
            </a:r>
          </a:p>
          <a:p>
            <a:pPr marL="0" indent="0"/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Back to CLIF:</a:t>
            </a:r>
          </a:p>
          <a:p>
            <a:pPr marL="0" indent="0"/>
            <a:r>
              <a:rPr lang="en-US" sz="2000" dirty="0"/>
              <a:t>  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e d b a</a:t>
            </a:r>
            <a:r>
              <a:rPr lang="en-US" sz="2000" dirty="0"/>
              <a:t>)</a:t>
            </a:r>
          </a:p>
          <a:p>
            <a:pPr marL="0" indent="0"/>
            <a:r>
              <a:rPr lang="en-US" sz="2000" dirty="0"/>
              <a:t>	(if (and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e </a:t>
            </a:r>
            <a:r>
              <a:rPr lang="en-US" sz="2000" u="sng" dirty="0">
                <a:solidFill>
                  <a:srgbClr val="FFC000"/>
                </a:solidFill>
              </a:rPr>
              <a:t>d</a:t>
            </a:r>
            <a:r>
              <a:rPr lang="en-US" sz="2000" i="1" dirty="0">
                <a:solidFill>
                  <a:srgbClr val="FFC000"/>
                </a:solidFill>
              </a:rPr>
              <a:t> a</a:t>
            </a:r>
            <a:r>
              <a:rPr lang="en-US" sz="2000" dirty="0"/>
              <a:t>)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e </a:t>
            </a:r>
            <a:r>
              <a:rPr lang="en-US" sz="2000" dirty="0">
                <a:solidFill>
                  <a:srgbClr val="00B0F0"/>
                </a:solidFill>
              </a:rPr>
              <a:t>role</a:t>
            </a:r>
            <a:r>
              <a:rPr lang="en-US" sz="2000" i="1" dirty="0">
                <a:solidFill>
                  <a:srgbClr val="FFC000"/>
                </a:solidFill>
              </a:rPr>
              <a:t> b</a:t>
            </a:r>
            <a:r>
              <a:rPr lang="en-US" sz="2000" dirty="0"/>
              <a:t>)) </a:t>
            </a:r>
          </a:p>
          <a:p>
            <a:pPr marL="0" indent="0"/>
            <a:r>
              <a:rPr lang="en-US" sz="2000" dirty="0"/>
              <a:t>	    (and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e </a:t>
            </a:r>
            <a:r>
              <a:rPr lang="en-US" sz="2000" dirty="0">
                <a:solidFill>
                  <a:srgbClr val="00B0F0"/>
                </a:solidFill>
              </a:rPr>
              <a:t>role</a:t>
            </a:r>
            <a:r>
              <a:rPr lang="en-US" sz="2000" i="1" dirty="0">
                <a:solidFill>
                  <a:srgbClr val="FFC000"/>
                </a:solidFill>
              </a:rPr>
              <a:t> a</a:t>
            </a:r>
            <a:r>
              <a:rPr lang="en-US" sz="2000" dirty="0"/>
              <a:t>)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e </a:t>
            </a:r>
            <a:r>
              <a:rPr lang="en-US" sz="2000" u="sng" dirty="0">
                <a:solidFill>
                  <a:srgbClr val="FFC000"/>
                </a:solidFill>
              </a:rPr>
              <a:t>d</a:t>
            </a:r>
            <a:r>
              <a:rPr lang="en-US" sz="2000" i="1" dirty="0">
                <a:solidFill>
                  <a:srgbClr val="FFC000"/>
                </a:solidFill>
              </a:rPr>
              <a:t> b</a:t>
            </a:r>
            <a:r>
              <a:rPr lang="en-US" sz="2000" dirty="0"/>
              <a:t>))))</a:t>
            </a:r>
          </a:p>
          <a:p>
            <a:pPr marL="0" indent="0"/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Compare with:</a:t>
            </a:r>
          </a:p>
          <a:p>
            <a:r>
              <a:rPr lang="en-US" sz="2000" dirty="0"/>
              <a:t>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(if (</a:t>
            </a:r>
            <a:r>
              <a:rPr lang="en-US" sz="2000" dirty="0">
                <a:solidFill>
                  <a:srgbClr val="92D050"/>
                </a:solidFill>
              </a:rPr>
              <a:t>exists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role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   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u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       (if (</a:t>
            </a:r>
            <a:r>
              <a:rPr lang="en-US" sz="2000" dirty="0">
                <a:solidFill>
                  <a:srgbClr val="92D050"/>
                </a:solidFill>
              </a:rPr>
              <a:t>exists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u="sng" dirty="0">
                <a:solidFill>
                  <a:srgbClr val="FFC000"/>
                </a:solidFill>
              </a:rPr>
              <a:t>u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          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(</a:t>
            </a:r>
            <a:r>
              <a:rPr lang="en-US" sz="2000" dirty="0" err="1"/>
              <a:t>iff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role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	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o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C000"/>
                </a:solidFill>
              </a:rPr>
              <a:t>u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))))))))</a:t>
            </a:r>
          </a:p>
          <a:p>
            <a:pPr marL="0" indent="0"/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83879-AE54-41F1-AE2E-0E4B55329EFD}"/>
              </a:ext>
            </a:extLst>
          </p:cNvPr>
          <p:cNvSpPr txBox="1"/>
          <p:nvPr/>
        </p:nvSpPr>
        <p:spPr>
          <a:xfrm>
            <a:off x="4648200" y="1676400"/>
            <a:ext cx="4375248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(if([[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role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then([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'instance-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',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E,D,B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))).</a:t>
            </a:r>
          </a:p>
        </p:txBody>
      </p:sp>
    </p:spTree>
    <p:extLst>
      <p:ext uri="{BB962C8B-B14F-4D97-AF65-F5344CB8AC3E}">
        <p14:creationId xmlns:p14="http://schemas.microsoft.com/office/powerpoint/2010/main" val="15065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5E1F-66E9-4F54-B578-A3C26C51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FOL axioms to 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D01C-963F-4232-B780-F99AA905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implications.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negations down to the atomic formulas.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existential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universal quantifiers to the left.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disjunctions down to the literals.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conjunctions.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universal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each disjunction obtained: move negations to the left and rewrite ‘not P or Q’ as ‘P </a:t>
            </a:r>
            <a:r>
              <a:rPr lang="en-US" sz="2000" dirty="0">
                <a:sym typeface="Wingdings" panose="05000000000000000000" pitchFamily="2" charset="2"/>
              </a:rPr>
              <a:t> Q’.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D3D26-196E-4B01-8574-02B21401C5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422C4-51A8-482D-91DF-A0482EACC002}"/>
              </a:ext>
            </a:extLst>
          </p:cNvPr>
          <p:cNvSpPr/>
          <p:nvPr/>
        </p:nvSpPr>
        <p:spPr>
          <a:xfrm>
            <a:off x="0" y="60960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2"/>
              </a:rPr>
              <a:t>https://www.cs.cornell.edu/courses/cs4700/2011fa/lectures/16_FirstOrderLogic.pdf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https://www.cs.miami.edu/home/geoff/Courses/COMP6210-10M/Content/FOFToCNF.shtml#:~:text=Clause%20Normal%20Form%20(CNF)%20is,%7C%2C%20e.g.%2C%20C%7C</a:t>
            </a:r>
            <a:r>
              <a:rPr lang="en-US" sz="1400" b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20520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Example from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398463" lvl="3" indent="406400">
              <a:buNone/>
            </a:pPr>
            <a:r>
              <a:rPr lang="en-US" dirty="0"/>
              <a:t>(if (instance-of t temporal-region t)      </a:t>
            </a:r>
          </a:p>
          <a:p>
            <a:pPr marL="398463" lvl="3" indent="40640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398463" lvl="3" indent="40640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398463" lvl="3" indent="406400">
              <a:buNone/>
            </a:pPr>
            <a:r>
              <a:rPr lang="en-US" dirty="0"/>
              <a:t>		(universal u) </a:t>
            </a:r>
          </a:p>
          <a:p>
            <a:pPr marL="398463" lvl="3" indent="40640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398463" lvl="3" indent="40640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becomes: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/>
              <a:t>instanceof</a:t>
            </a:r>
            <a:r>
              <a:rPr lang="en-US" dirty="0"/>
              <a:t> sk9(t) sk8(t) t)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/>
              <a:t>particular sk9(t))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(universal sk8(t))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</a:t>
            </a:r>
            <a:r>
              <a:rPr lang="en-US" dirty="0">
                <a:sym typeface="Symbol" panose="05050102010706020507" pitchFamily="18" charset="2"/>
              </a:rPr>
              <a:t> </a:t>
            </a:r>
            <a:r>
              <a:rPr lang="en-US" dirty="0"/>
              <a:t> (= sk9(t)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false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342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transformations to other formats such as Kowalski rules;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Kowalski rules can be processed by relatively simple logic programs for satisfiability testing, model development, term expansion, rule-base optimization, data-integrity checking,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Practical examples and exercises will be given July 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2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</a:t>
            </a:r>
            <a:r>
              <a:rPr lang="en-US" dirty="0">
                <a:solidFill>
                  <a:srgbClr val="FFFF00"/>
                </a:solidFill>
              </a:rPr>
              <a:t>generic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Nominalism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there are </a:t>
            </a:r>
            <a:r>
              <a:rPr lang="en-US" sz="2400" dirty="0">
                <a:solidFill>
                  <a:srgbClr val="FFFF00"/>
                </a:solidFill>
              </a:rPr>
              <a:t>no generic entities in reality</a:t>
            </a:r>
            <a:r>
              <a:rPr lang="en-US" sz="2400" dirty="0"/>
              <a:t>: there is no personhood, there are only individual persons.</a:t>
            </a:r>
          </a:p>
          <a:p>
            <a:r>
              <a:rPr lang="en-US" u="sng" dirty="0"/>
              <a:t>Conceptualism</a:t>
            </a:r>
            <a:r>
              <a:rPr lang="en-US" dirty="0"/>
              <a:t>: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generalizations are in our ‘minds’. </a:t>
            </a:r>
            <a:r>
              <a:rPr lang="en-US" sz="2400" dirty="0"/>
              <a:t>Personhood is a concept construed in our ‘mind’ that allows us to reason about persons without any particular person in mind.</a:t>
            </a:r>
          </a:p>
          <a:p>
            <a:r>
              <a:rPr lang="en-US" u="sng" dirty="0"/>
              <a:t>Realism</a:t>
            </a:r>
            <a:r>
              <a:rPr lang="en-US" dirty="0"/>
              <a:t>:	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      </a:t>
            </a:r>
            <a:endParaRPr lang="en-US" dirty="0">
              <a:solidFill>
                <a:srgbClr val="1FE115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generic entities do exist </a:t>
            </a:r>
            <a:r>
              <a:rPr lang="en-US" sz="2400" dirty="0"/>
              <a:t>and are called ‘universals’. Each particular person is an instance of the universal we call ‘person’.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7FF14-151B-4F19-9E05-08607706B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73063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62453</TotalTime>
  <Words>6588</Words>
  <Application>Microsoft Office PowerPoint</Application>
  <PresentationFormat>On-screen Show (4:3)</PresentationFormat>
  <Paragraphs>756</Paragraphs>
  <Slides>84</Slides>
  <Notes>3</Notes>
  <HiddenSlides>9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101" baseType="lpstr">
      <vt:lpstr>Batang</vt:lpstr>
      <vt:lpstr>Arial</vt:lpstr>
      <vt:lpstr>Courier New</vt:lpstr>
      <vt:lpstr>Georgia</vt:lpstr>
      <vt:lpstr>Lucida Grande</vt:lpstr>
      <vt:lpstr>Segoe UI</vt:lpstr>
      <vt:lpstr>Source Sans Pro</vt:lpstr>
      <vt:lpstr>Symbol</vt:lpstr>
      <vt:lpstr>Times</vt:lpstr>
      <vt:lpstr>Times New Roman</vt:lpstr>
      <vt:lpstr>Trebuchet MS</vt:lpstr>
      <vt:lpstr>Verdana</vt:lpstr>
      <vt:lpstr>2014-Indianapolis</vt:lpstr>
      <vt:lpstr>1_2014-Indianapolis</vt:lpstr>
      <vt:lpstr>Office Theme</vt:lpstr>
      <vt:lpstr>Photo Editor-foto</vt:lpstr>
      <vt:lpstr>Worksheet</vt:lpstr>
      <vt:lpstr>UB Summer Informatics Data Science Bootcamp Department of Biomedical Informatics, University at Buffalo  July – August, 2026  Topic:   Biomedical Ontology       </vt:lpstr>
      <vt:lpstr>Learning Objectives of days 1, 2 and 3</vt:lpstr>
      <vt:lpstr>Part 1  Ontologies Representations Conceptualizations Reality</vt:lpstr>
      <vt:lpstr>Most cited ‘ontology’ definition</vt:lpstr>
      <vt:lpstr>‘Ontology’ ‘borrowed from’ philosophy</vt:lpstr>
      <vt:lpstr>Take away: Gruber did not intend to describe reality !</vt:lpstr>
      <vt:lpstr>     Gruber’s ‘ontology’               Realism-based ontology</vt:lpstr>
      <vt:lpstr>     Gruber’s ‘ontology’               Realism-based ontology</vt:lpstr>
      <vt:lpstr>Commitment to generic entities</vt:lpstr>
      <vt:lpstr>Commitment to generic entities</vt:lpstr>
      <vt:lpstr>     Gruber’s ‘ontology’               Realism-based ontology</vt:lpstr>
      <vt:lpstr>Gruber’s conceptualization re ontology</vt:lpstr>
      <vt:lpstr>Realist conceptualization re ontology</vt:lpstr>
      <vt:lpstr>     Gruber’s ‘ontology’               Realism-based ontology</vt:lpstr>
      <vt:lpstr>Stated goals and purposes of ontologies</vt:lpstr>
      <vt:lpstr>Stated goals and purposes of ontologies</vt:lpstr>
      <vt:lpstr>Ontologies and ‘ontologies’</vt:lpstr>
      <vt:lpstr>‘Ontology’ and representation (2)</vt:lpstr>
      <vt:lpstr>‘Ontology’ and representation</vt:lpstr>
      <vt:lpstr>Further readings on the issue</vt:lpstr>
      <vt:lpstr>Part 2  Ontologies and Logics </vt:lpstr>
      <vt:lpstr>Ontology, principles,  and  language</vt:lpstr>
      <vt:lpstr>What is ‘a logic’</vt:lpstr>
      <vt:lpstr>Propositional Logic (PL) essentials</vt:lpstr>
      <vt:lpstr>Language and semantics of PL</vt:lpstr>
      <vt:lpstr>PL’s Deductive system:  truth tables</vt:lpstr>
      <vt:lpstr>Some PL laws</vt:lpstr>
      <vt:lpstr>Exercise</vt:lpstr>
      <vt:lpstr>Translate sentences into PL</vt:lpstr>
      <vt:lpstr>Method 1: Determine with tables</vt:lpstr>
      <vt:lpstr>Method 2: Determine using laws</vt:lpstr>
      <vt:lpstr>Another exercise</vt:lpstr>
      <vt:lpstr>What about this one?</vt:lpstr>
      <vt:lpstr>First Order Logic (FOL) (Predicate Logic)</vt:lpstr>
      <vt:lpstr>First-order logic</vt:lpstr>
      <vt:lpstr>First-order logic</vt:lpstr>
      <vt:lpstr>First-Order Logic (FOL) - Syntax</vt:lpstr>
      <vt:lpstr>First-Order Logic (FOL) - Syntax…</vt:lpstr>
      <vt:lpstr>Truth values of quantified expressions</vt:lpstr>
      <vt:lpstr>Some equivalences</vt:lpstr>
      <vt:lpstr>Flexibility in predicate formation</vt:lpstr>
      <vt:lpstr>Be aware of ambiguities in language</vt:lpstr>
      <vt:lpstr>Description Logic(s)</vt:lpstr>
      <vt:lpstr>Description Logic(s)</vt:lpstr>
      <vt:lpstr>Relations between some logics</vt:lpstr>
      <vt:lpstr>Description Logic(s)</vt:lpstr>
      <vt:lpstr>DL constructors</vt:lpstr>
      <vt:lpstr>Role restrictions</vt:lpstr>
      <vt:lpstr>An example: Snomed CT</vt:lpstr>
      <vt:lpstr>Snomed’s DL is EL++ (1)</vt:lpstr>
      <vt:lpstr>Snomed’s DL is EL++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SubClassOf hierarchies = concept inclusion!</vt:lpstr>
      <vt:lpstr>PowerPoint Presentation</vt:lpstr>
      <vt:lpstr>PowerPoint Presentation</vt:lpstr>
      <vt:lpstr>Characteristics of OWL-based DLs</vt:lpstr>
      <vt:lpstr>PowerPoint Presentation</vt:lpstr>
      <vt:lpstr>Characteristics of OWL-based DLs</vt:lpstr>
      <vt:lpstr>A must read if you plan to use Protégé !</vt:lpstr>
      <vt:lpstr>At least remember this forever!</vt:lpstr>
      <vt:lpstr>Abusing OWL</vt:lpstr>
      <vt:lpstr>Abusing Protégé, BFO and OGMS</vt:lpstr>
      <vt:lpstr>Common Logic</vt:lpstr>
      <vt:lpstr>Common Logic (CL)</vt:lpstr>
      <vt:lpstr>CL dialects</vt:lpstr>
      <vt:lpstr>Common Logic Interchange Format (CLIF)</vt:lpstr>
      <vt:lpstr>Common Logic Interchange Format (CLIF)</vt:lpstr>
      <vt:lpstr>BFO2020-style CLIF constructs for FOL (1)</vt:lpstr>
      <vt:lpstr>BFO2020-style CLIF constructs for FOL (2)</vt:lpstr>
      <vt:lpstr>Examples from psychology</vt:lpstr>
      <vt:lpstr>Advantages of using FOL/CLIF (1)</vt:lpstr>
      <vt:lpstr>Advantages of using FOL/CLIF (2)</vt:lpstr>
      <vt:lpstr>5 forms of Kowalski rules</vt:lpstr>
      <vt:lpstr>Horn Logic</vt:lpstr>
      <vt:lpstr>Example: simplification of axioms (1)</vt:lpstr>
      <vt:lpstr>Example: simplification of axioms (2)</vt:lpstr>
      <vt:lpstr>Example: simplification of axioms (3)</vt:lpstr>
      <vt:lpstr>From FOL axioms to Kowalski rules</vt:lpstr>
      <vt:lpstr>Example from BFO2020</vt:lpstr>
      <vt:lpstr>Advantages of using FOL/CLIF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1750</cp:revision>
  <dcterms:created xsi:type="dcterms:W3CDTF">1601-01-01T00:00:00Z</dcterms:created>
  <dcterms:modified xsi:type="dcterms:W3CDTF">2026-07-02T14:10:36Z</dcterms:modified>
</cp:coreProperties>
</file>