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35" r:id="rId1"/>
  </p:sldMasterIdLst>
  <p:notesMasterIdLst>
    <p:notesMasterId r:id="rId10"/>
  </p:notesMasterIdLst>
  <p:handoutMasterIdLst>
    <p:handoutMasterId r:id="rId11"/>
  </p:handoutMasterIdLst>
  <p:sldIdLst>
    <p:sldId id="692" r:id="rId2"/>
    <p:sldId id="1840" r:id="rId3"/>
    <p:sldId id="1836" r:id="rId4"/>
    <p:sldId id="1822" r:id="rId5"/>
    <p:sldId id="1470" r:id="rId6"/>
    <p:sldId id="1238" r:id="rId7"/>
    <p:sldId id="1845" r:id="rId8"/>
    <p:sldId id="1844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1FE115"/>
    <a:srgbClr val="FF0000"/>
    <a:srgbClr val="FFFF00"/>
    <a:srgbClr val="FF6600"/>
    <a:srgbClr val="FFC000"/>
    <a:srgbClr val="D8AB1A"/>
    <a:srgbClr val="DE6A22"/>
    <a:srgbClr val="AAE600"/>
    <a:srgbClr val="003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95119" autoAdjust="0"/>
  </p:normalViewPr>
  <p:slideViewPr>
    <p:cSldViewPr>
      <p:cViewPr varScale="1">
        <p:scale>
          <a:sx n="70" d="100"/>
          <a:sy n="70" d="100"/>
        </p:scale>
        <p:origin x="939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10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39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8028D2-F1DD-4CEF-968C-AED73AC5BD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850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9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5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1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8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3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21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1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6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7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1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1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9196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2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tandards.iso.org/ittf/PubliclyAvailableStandards/c066249_ISO_IEC_24707_2018.zip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sagepub.com/doi/10.1177/033310241989382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fo-ontology.github.io/browse-clif.html" TargetMode="External"/><Relationship Id="rId2" Type="http://schemas.openxmlformats.org/officeDocument/2006/relationships/hyperlink" Target="https://github.com/BFO-ontology/BFO-2020/tree/master/21838-2/common-logic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../../../../../../../../../../2025VAIO/Research/CLIFtools/FOLontologyDesign/Bootcamp" TargetMode="External"/><Relationship Id="rId4" Type="http://schemas.openxmlformats.org/officeDocument/2006/relationships/hyperlink" Target="https://www.cs.unm.edu/~mccune/prover9/index_mar2026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72293" y="685800"/>
            <a:ext cx="7999413" cy="2043113"/>
          </a:xfrm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 Summer Informatics Data Science Bootcamp</a:t>
            </a:r>
            <a:br>
              <a:rPr lang="en-GB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Biomedical Informatics, 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at Buffalo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– August, 2026</a:t>
            </a: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Topic:   Biomedical Ontology</a:t>
            </a: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/>
            </a:br>
            <a:br>
              <a:rPr lang="en-US" sz="3200" dirty="0"/>
            </a:b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3884" y="4267200"/>
            <a:ext cx="9144000" cy="1388533"/>
          </a:xfrm>
        </p:spPr>
        <p:txBody>
          <a:bodyPr/>
          <a:lstStyle/>
          <a:p>
            <a:pPr defTabSz="566738" eaLnBrk="1" hangingPunct="1">
              <a:lnSpc>
                <a:spcPct val="80000"/>
              </a:lnSpc>
            </a:pPr>
            <a:r>
              <a:rPr lang="en-GB" altLang="ja-JP" sz="2800" b="1" dirty="0">
                <a:ea typeface="ＭＳ 明朝" pitchFamily="49" charset="-128"/>
              </a:rPr>
              <a:t>Werner CEUSTERS, MD</a:t>
            </a:r>
            <a:endParaRPr lang="en-GB" altLang="ja-JP" sz="2800" b="1" baseline="30000" dirty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endParaRPr lang="en-US" altLang="ja-JP" sz="1800" b="1" dirty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Professor and Division Chief Biomedical Ontology, Dept of Biomedical Informatics 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Professor, Dept of Psychiatry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University at Buffalo, NY, USA</a:t>
            </a:r>
          </a:p>
          <a:p>
            <a:pPr defTabSz="566738" eaLnBrk="1" hangingPunct="1">
              <a:lnSpc>
                <a:spcPct val="80000"/>
              </a:lnSpc>
            </a:pPr>
            <a:endParaRPr lang="en-US" altLang="ja-JP" sz="2000" i="1" dirty="0">
              <a:ea typeface="ＭＳ 明朝" pitchFamily="49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CB9D39-D23E-4785-80DC-EB14BA465216}"/>
              </a:ext>
            </a:extLst>
          </p:cNvPr>
          <p:cNvSpPr/>
          <p:nvPr/>
        </p:nvSpPr>
        <p:spPr>
          <a:xfrm>
            <a:off x="228600" y="2728913"/>
            <a:ext cx="89154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tabLst>
                <a:tab pos="1143000" algn="l"/>
              </a:tabLst>
            </a:pPr>
            <a:r>
              <a:rPr lang="en-US" sz="2100" b="0" kern="0" dirty="0">
                <a:solidFill>
                  <a:schemeClr val="bg1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July 13: 	Elements of Logic for Ontology Design.</a:t>
            </a:r>
            <a:br>
              <a:rPr lang="en-US" sz="2100" b="0" kern="0" dirty="0">
                <a:solidFill>
                  <a:schemeClr val="bg1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</a:br>
            <a:r>
              <a:rPr lang="en-US" sz="2100" b="0" kern="0" dirty="0">
                <a:solidFill>
                  <a:schemeClr val="bg1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July 15:  	</a:t>
            </a:r>
            <a:r>
              <a:rPr lang="en-US" sz="2100" b="0" kern="0" dirty="0">
                <a:solidFill>
                  <a:schemeClr val="bg1"/>
                </a:solidFill>
                <a:latin typeface="+mj-lt"/>
                <a:ea typeface="ＭＳ Ｐゴシック" pitchFamily="122" charset="-128"/>
              </a:rPr>
              <a:t>Principles of Realism-Based (Biomedical) Ontology.</a:t>
            </a:r>
            <a:br>
              <a:rPr lang="en-US" sz="21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</a:rPr>
            </a:br>
            <a:r>
              <a:rPr lang="en-US" sz="21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</a:rPr>
              <a:t>July 16:	Using First-Order Logic to Develop Realism-based Ontologies.</a:t>
            </a:r>
            <a:endParaRPr lang="en-US" sz="21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7809-72E3-4388-AE1A-F4F8B85F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of days </a:t>
            </a:r>
            <a:r>
              <a:rPr lang="en-US" dirty="0">
                <a:solidFill>
                  <a:srgbClr val="FFFF0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FFC000"/>
                </a:solidFill>
              </a:rPr>
              <a:t>2</a:t>
            </a:r>
            <a:r>
              <a:rPr lang="en-US" dirty="0"/>
              <a:t> and </a:t>
            </a:r>
            <a:r>
              <a:rPr lang="en-US" dirty="0">
                <a:solidFill>
                  <a:srgbClr val="1FE115"/>
                </a:solidFill>
              </a:rPr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F3861-A9A1-4C46-A417-8EA224E5B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Explain the distinctions between: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‘ontolog</a:t>
            </a:r>
            <a:r>
              <a:rPr lang="en-US" sz="1900" u="sng" dirty="0">
                <a:solidFill>
                  <a:srgbClr val="FFFF00"/>
                </a:solidFill>
              </a:rPr>
              <a:t>y</a:t>
            </a:r>
            <a:r>
              <a:rPr lang="en-US" sz="1900" dirty="0">
                <a:solidFill>
                  <a:srgbClr val="FFFF00"/>
                </a:solidFill>
              </a:rPr>
              <a:t>’ and ‘ontolog</a:t>
            </a:r>
            <a:r>
              <a:rPr lang="en-US" sz="1900" u="sng" dirty="0">
                <a:solidFill>
                  <a:srgbClr val="FFFF00"/>
                </a:solidFill>
              </a:rPr>
              <a:t>ies</a:t>
            </a:r>
            <a:r>
              <a:rPr lang="en-US" sz="1900" dirty="0">
                <a:solidFill>
                  <a:srgbClr val="FFFF00"/>
                </a:solidFill>
              </a:rPr>
              <a:t>’;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‘ontologies’ and other types of knowledge representations (KR);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u="sng" dirty="0">
                <a:solidFill>
                  <a:srgbClr val="FFFF00"/>
                </a:solidFill>
              </a:rPr>
              <a:t>concept-based</a:t>
            </a:r>
            <a:r>
              <a:rPr lang="en-US" sz="1900" dirty="0">
                <a:solidFill>
                  <a:srgbClr val="FFFF00"/>
                </a:solidFill>
              </a:rPr>
              <a:t> ontologies and </a:t>
            </a:r>
            <a:r>
              <a:rPr lang="en-US" sz="1900" u="sng" dirty="0">
                <a:solidFill>
                  <a:srgbClr val="FFFF00"/>
                </a:solidFill>
              </a:rPr>
              <a:t>realism-based</a:t>
            </a:r>
            <a:r>
              <a:rPr lang="en-US" sz="1900" dirty="0">
                <a:solidFill>
                  <a:srgbClr val="FFFF00"/>
                </a:solidFill>
              </a:rPr>
              <a:t> ontologies;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logic(s), logic programming and formal representations;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logical and </a:t>
            </a:r>
            <a:r>
              <a:rPr lang="en-US" sz="1900" u="sng" dirty="0">
                <a:solidFill>
                  <a:srgbClr val="FFFF00"/>
                </a:solidFill>
              </a:rPr>
              <a:t>onto</a:t>
            </a:r>
            <a:r>
              <a:rPr lang="en-US" sz="1900" dirty="0">
                <a:solidFill>
                  <a:srgbClr val="FFFF00"/>
                </a:solidFill>
              </a:rPr>
              <a:t>logical principles in KR;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C000"/>
                </a:solidFill>
              </a:rPr>
              <a:t>the principles used in the Basic Formal Ontology (BFO), the OBO Foundry and the ‘</a:t>
            </a:r>
            <a:r>
              <a:rPr lang="en-US" sz="1900" dirty="0" err="1">
                <a:solidFill>
                  <a:srgbClr val="FFC000"/>
                </a:solidFill>
              </a:rPr>
              <a:t>BioPortal</a:t>
            </a:r>
            <a:r>
              <a:rPr lang="en-US" sz="1900" dirty="0">
                <a:solidFill>
                  <a:srgbClr val="FFC000"/>
                </a:solidFill>
              </a:rPr>
              <a:t> ontologies’.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C000"/>
                </a:solidFill>
              </a:rPr>
              <a:t>Describe the realism-based principles underlying the BFO (and, time permitting, the Ontology for General Medical Science (OGMS)).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C000"/>
                </a:solidFill>
              </a:rPr>
              <a:t>Understand that distinct non-realism-based ontologies rarely use the same set of principles.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92D050"/>
                </a:solidFill>
              </a:rPr>
              <a:t>Acquire the basics of writing ontology axioms in First Order Logic embedded in CLIF.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C9942-4C1F-4411-9473-54D16EC917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BA99FB-48FC-40F3-8650-4B0121FF3BB0}"/>
              </a:ext>
            </a:extLst>
          </p:cNvPr>
          <p:cNvSpPr/>
          <p:nvPr/>
        </p:nvSpPr>
        <p:spPr bwMode="auto">
          <a:xfrm>
            <a:off x="76200" y="5486400"/>
            <a:ext cx="8991600" cy="685800"/>
          </a:xfrm>
          <a:prstGeom prst="rect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7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B833DA-BB7E-4984-B31F-689CCBF49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999"/>
            <a:ext cx="7116829" cy="6239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2FC197-35C5-452D-8E00-8E95427A03DB}"/>
              </a:ext>
            </a:extLst>
          </p:cNvPr>
          <p:cNvSpPr/>
          <p:nvPr/>
        </p:nvSpPr>
        <p:spPr>
          <a:xfrm>
            <a:off x="7430219" y="3812208"/>
            <a:ext cx="17137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Is an Ontology?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Nicola Guarino, Daniel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Oberle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and Steffen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Staab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Staab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R. Studer (eds.), Handbook on Ontologies, International Handbooks 1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on Information Systems, DOI 10.1007/978-3-540-92673-3,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Springer-Verlag Berlin Heidelberg 2009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9280E-234A-4D51-80C9-BEDC37F72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E574F-D856-44A3-86EA-1A057B690888}"/>
              </a:ext>
            </a:extLst>
          </p:cNvPr>
          <p:cNvSpPr/>
          <p:nvPr/>
        </p:nvSpPr>
        <p:spPr bwMode="auto">
          <a:xfrm>
            <a:off x="457200" y="3505200"/>
            <a:ext cx="4114800" cy="3276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A755301-7F9A-4F96-B41E-990B30E06C36}"/>
              </a:ext>
            </a:extLst>
          </p:cNvPr>
          <p:cNvSpPr/>
          <p:nvPr/>
        </p:nvSpPr>
        <p:spPr bwMode="auto">
          <a:xfrm flipH="1">
            <a:off x="2743200" y="2438400"/>
            <a:ext cx="3886200" cy="26670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7BA828-98F8-4A60-BD75-D5704AF44657}"/>
              </a:ext>
            </a:extLst>
          </p:cNvPr>
          <p:cNvSpPr txBox="1"/>
          <p:nvPr/>
        </p:nvSpPr>
        <p:spPr>
          <a:xfrm>
            <a:off x="3410955" y="2571750"/>
            <a:ext cx="2550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B050"/>
                </a:solidFill>
              </a:rPr>
              <a:t>Ontological principles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1E7F86-B2F0-4DE9-AEF0-371B08ADEAB8}"/>
              </a:ext>
            </a:extLst>
          </p:cNvPr>
          <p:cNvSpPr txBox="1"/>
          <p:nvPr/>
        </p:nvSpPr>
        <p:spPr>
          <a:xfrm>
            <a:off x="2651191" y="3152745"/>
            <a:ext cx="203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</a:rPr>
              <a:t>Logical principles</a:t>
            </a:r>
          </a:p>
        </p:txBody>
      </p:sp>
    </p:spTree>
    <p:extLst>
      <p:ext uri="{BB962C8B-B14F-4D97-AF65-F5344CB8AC3E}">
        <p14:creationId xmlns:p14="http://schemas.microsoft.com/office/powerpoint/2010/main" val="1126139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365F-5218-404C-BCF6-FEB0206A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Logic Interchange Format</a:t>
            </a:r>
            <a:br>
              <a:rPr lang="en-US" dirty="0"/>
            </a:br>
            <a:r>
              <a:rPr lang="en-US" dirty="0"/>
              <a:t>(CLIF)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EA828-B611-4A07-8D2D-05F43ABFB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 marL="0" indent="0" algn="ctr"/>
            <a:endParaRPr lang="en-US" b="1" dirty="0"/>
          </a:p>
          <a:p>
            <a:pPr marL="0" indent="0" algn="ctr"/>
            <a:r>
              <a:rPr lang="en-US" sz="3200" b="1" dirty="0"/>
              <a:t>John is going to Boston by bus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 algn="ctr"/>
            <a:r>
              <a:rPr lang="en-US" dirty="0"/>
              <a:t>mainstream representation with predicates expressing ‘properties’ and relations: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0" indent="0"/>
            <a:r>
              <a:rPr lang="en-US" sz="2600" dirty="0"/>
              <a:t>(</a:t>
            </a:r>
            <a:r>
              <a:rPr lang="en-US" sz="2600" dirty="0">
                <a:solidFill>
                  <a:srgbClr val="FFFF00"/>
                </a:solidFill>
              </a:rPr>
              <a:t>exists</a:t>
            </a:r>
            <a:r>
              <a:rPr lang="en-US" sz="2600" dirty="0"/>
              <a:t> (</a:t>
            </a:r>
            <a:r>
              <a:rPr lang="en-US" sz="2600" dirty="0">
                <a:solidFill>
                  <a:srgbClr val="AAE600"/>
                </a:solidFill>
              </a:rPr>
              <a:t>x y</a:t>
            </a:r>
            <a:r>
              <a:rPr lang="en-US" sz="2600" dirty="0"/>
              <a:t>) </a:t>
            </a:r>
          </a:p>
          <a:p>
            <a:pPr marL="0" indent="0">
              <a:tabLst>
                <a:tab pos="1371600" algn="l"/>
              </a:tabLst>
            </a:pPr>
            <a:r>
              <a:rPr lang="en-US" sz="2600" dirty="0"/>
              <a:t>    (</a:t>
            </a:r>
            <a:r>
              <a:rPr lang="en-US" sz="2600" dirty="0">
                <a:solidFill>
                  <a:srgbClr val="FF66FF"/>
                </a:solidFill>
              </a:rPr>
              <a:t>and</a:t>
            </a:r>
            <a:r>
              <a:rPr lang="en-US" sz="2600" dirty="0"/>
              <a:t> 	(</a:t>
            </a:r>
            <a:r>
              <a:rPr lang="en-US" sz="2600" dirty="0">
                <a:solidFill>
                  <a:srgbClr val="FFC000"/>
                </a:solidFill>
              </a:rPr>
              <a:t>Go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AAE600"/>
                </a:solidFill>
              </a:rPr>
              <a:t>x</a:t>
            </a:r>
            <a:r>
              <a:rPr lang="en-US" sz="2600" dirty="0"/>
              <a:t>) (</a:t>
            </a:r>
            <a:r>
              <a:rPr lang="en-US" sz="2600" dirty="0">
                <a:solidFill>
                  <a:srgbClr val="FFC000"/>
                </a:solidFill>
              </a:rPr>
              <a:t>Person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6600"/>
                </a:solidFill>
              </a:rPr>
              <a:t>John</a:t>
            </a:r>
            <a:r>
              <a:rPr lang="en-US" sz="2600" dirty="0"/>
              <a:t>) (</a:t>
            </a:r>
            <a:r>
              <a:rPr lang="en-US" sz="2600" dirty="0">
                <a:solidFill>
                  <a:srgbClr val="FFC000"/>
                </a:solidFill>
              </a:rPr>
              <a:t>City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6600"/>
                </a:solidFill>
              </a:rPr>
              <a:t>Boston</a:t>
            </a:r>
            <a:r>
              <a:rPr lang="en-US" sz="2600" dirty="0"/>
              <a:t>) </a:t>
            </a:r>
          </a:p>
          <a:p>
            <a:pPr marL="0" indent="0">
              <a:tabLst>
                <a:tab pos="1371600" algn="l"/>
              </a:tabLst>
            </a:pPr>
            <a:r>
              <a:rPr lang="en-US" sz="2600" dirty="0"/>
              <a:t>  	(</a:t>
            </a:r>
            <a:r>
              <a:rPr lang="en-US" sz="2600" dirty="0">
                <a:solidFill>
                  <a:srgbClr val="FFC000"/>
                </a:solidFill>
              </a:rPr>
              <a:t>Bus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AAE600"/>
                </a:solidFill>
              </a:rPr>
              <a:t>y</a:t>
            </a:r>
            <a:r>
              <a:rPr lang="en-US" sz="2600" dirty="0"/>
              <a:t>) (</a:t>
            </a:r>
            <a:r>
              <a:rPr lang="en-US" sz="2600" dirty="0" err="1">
                <a:solidFill>
                  <a:srgbClr val="FFC000"/>
                </a:solidFill>
              </a:rPr>
              <a:t>Agnt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AAE600"/>
                </a:solidFill>
              </a:rPr>
              <a:t>x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6600"/>
                </a:solidFill>
              </a:rPr>
              <a:t>John</a:t>
            </a:r>
            <a:r>
              <a:rPr lang="en-US" sz="2600" dirty="0"/>
              <a:t>) (</a:t>
            </a:r>
            <a:r>
              <a:rPr lang="en-US" sz="2600" dirty="0" err="1">
                <a:solidFill>
                  <a:srgbClr val="FFC000"/>
                </a:solidFill>
              </a:rPr>
              <a:t>Dest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AAE600"/>
                </a:solidFill>
              </a:rPr>
              <a:t>x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6600"/>
                </a:solidFill>
              </a:rPr>
              <a:t>Boston</a:t>
            </a:r>
            <a:r>
              <a:rPr lang="en-US" sz="2600" dirty="0"/>
              <a:t>) (</a:t>
            </a:r>
            <a:r>
              <a:rPr lang="en-US" sz="2600" dirty="0">
                <a:solidFill>
                  <a:srgbClr val="FFC000"/>
                </a:solidFill>
              </a:rPr>
              <a:t>Inst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AAE600"/>
                </a:solidFill>
              </a:rPr>
              <a:t>x y</a:t>
            </a:r>
            <a:r>
              <a:rPr lang="en-US" sz="2600" dirty="0"/>
              <a:t>)))</a:t>
            </a:r>
          </a:p>
          <a:p>
            <a:pPr marL="0" indent="0">
              <a:tabLst>
                <a:tab pos="1371600" algn="l"/>
              </a:tabLst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4903B-694C-4513-8769-48A21AE4F3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6477000"/>
            <a:ext cx="304800" cy="296174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7C5DB68A-9D44-4073-920F-D08D647C06A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9A6C03-4DFF-484B-A7BC-4721008C335D}"/>
              </a:ext>
            </a:extLst>
          </p:cNvPr>
          <p:cNvSpPr/>
          <p:nvPr/>
        </p:nvSpPr>
        <p:spPr>
          <a:xfrm>
            <a:off x="1371600" y="6348821"/>
            <a:ext cx="777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hlinkClick r:id="rId2"/>
              </a:rPr>
              <a:t>https://standards.iso.org/ittf/PubliclyAvailableStandards/c066249_ISO_IEC_24707_2018.zip</a:t>
            </a:r>
            <a:r>
              <a:rPr lang="en-US" sz="1400" b="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54AFB2-F5D7-43E0-A175-74D100404527}"/>
              </a:ext>
            </a:extLst>
          </p:cNvPr>
          <p:cNvSpPr txBox="1"/>
          <p:nvPr/>
        </p:nvSpPr>
        <p:spPr>
          <a:xfrm>
            <a:off x="508323" y="5523638"/>
            <a:ext cx="1378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quantifier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3437F3-1D09-4FDD-B3D7-105F76C8A01F}"/>
              </a:ext>
            </a:extLst>
          </p:cNvPr>
          <p:cNvSpPr txBox="1"/>
          <p:nvPr/>
        </p:nvSpPr>
        <p:spPr>
          <a:xfrm>
            <a:off x="2076489" y="5524267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AAE600"/>
                </a:solidFill>
              </a:rPr>
              <a:t>variable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F1D764-842C-4459-A835-9B8A4DC6A0A0}"/>
              </a:ext>
            </a:extLst>
          </p:cNvPr>
          <p:cNvSpPr txBox="1"/>
          <p:nvPr/>
        </p:nvSpPr>
        <p:spPr>
          <a:xfrm>
            <a:off x="3456163" y="5524267"/>
            <a:ext cx="1309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C000"/>
                </a:solidFill>
              </a:rPr>
              <a:t>predicate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2A0EFA-AB68-4769-9E10-7839C6A35E03}"/>
              </a:ext>
            </a:extLst>
          </p:cNvPr>
          <p:cNvSpPr txBox="1"/>
          <p:nvPr/>
        </p:nvSpPr>
        <p:spPr>
          <a:xfrm>
            <a:off x="4859939" y="5528732"/>
            <a:ext cx="1550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6600"/>
                </a:solidFill>
              </a:rPr>
              <a:t>individuals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87DC2A-211B-4251-8043-8317A281D70C}"/>
              </a:ext>
            </a:extLst>
          </p:cNvPr>
          <p:cNvSpPr txBox="1"/>
          <p:nvPr/>
        </p:nvSpPr>
        <p:spPr>
          <a:xfrm>
            <a:off x="6485994" y="5506704"/>
            <a:ext cx="151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66FF"/>
                </a:solidFill>
              </a:rPr>
              <a:t>connective</a:t>
            </a:r>
          </a:p>
        </p:txBody>
      </p:sp>
    </p:spTree>
    <p:extLst>
      <p:ext uri="{BB962C8B-B14F-4D97-AF65-F5344CB8AC3E}">
        <p14:creationId xmlns:p14="http://schemas.microsoft.com/office/powerpoint/2010/main" val="391350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2C12-E108-4DFC-B44C-68ED9E84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400" dirty="0"/>
              <a:t>CLIF-axiom from BFO2020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DBF58-B084-423C-BCE3-8A29AFD81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‘No role changes type during its existence [bks-1]’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 algn="ctr"/>
            <a:r>
              <a:rPr lang="en-US" dirty="0"/>
              <a:t>Realism-based representation with predicates expressing (almost) exclusively relations: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 (</a:t>
            </a:r>
            <a:r>
              <a:rPr lang="en-US" dirty="0" err="1">
                <a:solidFill>
                  <a:srgbClr val="FFFF00"/>
                </a:solidFill>
              </a:rPr>
              <a:t>forall</a:t>
            </a:r>
            <a:r>
              <a:rPr lang="en-US" dirty="0"/>
              <a:t> (</a:t>
            </a:r>
            <a:r>
              <a:rPr lang="en-US" dirty="0">
                <a:solidFill>
                  <a:srgbClr val="1FE115"/>
                </a:solidFill>
              </a:rPr>
              <a:t>o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</a:pPr>
            <a:r>
              <a:rPr lang="en-US" dirty="0"/>
              <a:t>     (</a:t>
            </a:r>
            <a:r>
              <a:rPr lang="en-US" dirty="0">
                <a:solidFill>
                  <a:srgbClr val="FF66FF"/>
                </a:solidFill>
              </a:rPr>
              <a:t>if</a:t>
            </a:r>
            <a:r>
              <a:rPr lang="en-US" dirty="0"/>
              <a:t> (</a:t>
            </a:r>
            <a:r>
              <a:rPr lang="en-US" dirty="0">
                <a:solidFill>
                  <a:srgbClr val="FFFF00"/>
                </a:solidFill>
              </a:rPr>
              <a:t>exists</a:t>
            </a:r>
            <a:r>
              <a:rPr lang="en-US" dirty="0"/>
              <a:t> (</a:t>
            </a:r>
            <a:r>
              <a:rPr lang="en-US" dirty="0">
                <a:solidFill>
                  <a:srgbClr val="1FE115"/>
                </a:solidFill>
              </a:rPr>
              <a:t>t</a:t>
            </a:r>
            <a:r>
              <a:rPr lang="en-US" dirty="0"/>
              <a:t>) (</a:t>
            </a:r>
            <a:r>
              <a:rPr lang="en-US" dirty="0">
                <a:solidFill>
                  <a:srgbClr val="FFC000"/>
                </a:solidFill>
              </a:rPr>
              <a:t>instance-of</a:t>
            </a:r>
            <a:r>
              <a:rPr lang="en-US" dirty="0"/>
              <a:t> </a:t>
            </a:r>
            <a:r>
              <a:rPr lang="en-US" i="1" dirty="0">
                <a:solidFill>
                  <a:srgbClr val="1FE115"/>
                </a:solidFill>
              </a:rPr>
              <a:t>o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role</a:t>
            </a:r>
            <a:r>
              <a:rPr lang="en-US" dirty="0"/>
              <a:t> </a:t>
            </a:r>
            <a:r>
              <a:rPr lang="en-US" i="1" dirty="0">
                <a:solidFill>
                  <a:srgbClr val="1FE115"/>
                </a:solidFill>
              </a:rPr>
              <a:t>t</a:t>
            </a:r>
            <a:r>
              <a:rPr lang="en-US" dirty="0"/>
              <a:t>))</a:t>
            </a:r>
          </a:p>
          <a:p>
            <a:pPr>
              <a:spcBef>
                <a:spcPts val="0"/>
              </a:spcBef>
            </a:pPr>
            <a:r>
              <a:rPr lang="en-US" dirty="0"/>
              <a:t>	    (</a:t>
            </a:r>
            <a:r>
              <a:rPr lang="en-US" dirty="0" err="1">
                <a:solidFill>
                  <a:srgbClr val="FFFF00"/>
                </a:solidFill>
              </a:rPr>
              <a:t>forall</a:t>
            </a:r>
            <a:r>
              <a:rPr lang="en-US" dirty="0"/>
              <a:t> (</a:t>
            </a:r>
            <a:r>
              <a:rPr lang="en-US" dirty="0">
                <a:solidFill>
                  <a:srgbClr val="1FE115"/>
                </a:solidFill>
              </a:rPr>
              <a:t>u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</a:pPr>
            <a:r>
              <a:rPr lang="en-US" dirty="0"/>
              <a:t>	       (</a:t>
            </a:r>
            <a:r>
              <a:rPr lang="en-US" dirty="0">
                <a:solidFill>
                  <a:srgbClr val="FF66FF"/>
                </a:solidFill>
              </a:rPr>
              <a:t>if</a:t>
            </a:r>
            <a:r>
              <a:rPr lang="en-US" dirty="0"/>
              <a:t> (</a:t>
            </a:r>
            <a:r>
              <a:rPr lang="en-US" dirty="0">
                <a:solidFill>
                  <a:srgbClr val="FFFF00"/>
                </a:solidFill>
              </a:rPr>
              <a:t>exists</a:t>
            </a:r>
            <a:r>
              <a:rPr lang="en-US" dirty="0"/>
              <a:t> (</a:t>
            </a:r>
            <a:r>
              <a:rPr lang="en-US" dirty="0">
                <a:solidFill>
                  <a:srgbClr val="1FE115"/>
                </a:solidFill>
              </a:rPr>
              <a:t>t</a:t>
            </a:r>
            <a:r>
              <a:rPr lang="en-US" dirty="0"/>
              <a:t>) (</a:t>
            </a:r>
            <a:r>
              <a:rPr lang="en-US" dirty="0">
                <a:solidFill>
                  <a:srgbClr val="FFC000"/>
                </a:solidFill>
              </a:rPr>
              <a:t>instance-of</a:t>
            </a:r>
            <a:r>
              <a:rPr lang="en-US" dirty="0"/>
              <a:t> </a:t>
            </a:r>
            <a:r>
              <a:rPr lang="en-US" i="1" dirty="0">
                <a:solidFill>
                  <a:srgbClr val="1FE115"/>
                </a:solidFill>
              </a:rPr>
              <a:t>o</a:t>
            </a:r>
            <a:r>
              <a:rPr lang="en-US" dirty="0">
                <a:solidFill>
                  <a:srgbClr val="1FE115"/>
                </a:solidFill>
              </a:rPr>
              <a:t> </a:t>
            </a:r>
            <a:r>
              <a:rPr lang="en-US" u="sng" dirty="0">
                <a:solidFill>
                  <a:srgbClr val="1FE115"/>
                </a:solidFill>
              </a:rPr>
              <a:t>u</a:t>
            </a:r>
            <a:r>
              <a:rPr lang="en-US" dirty="0">
                <a:solidFill>
                  <a:srgbClr val="1FE115"/>
                </a:solidFill>
              </a:rPr>
              <a:t> </a:t>
            </a:r>
            <a:r>
              <a:rPr lang="en-US" i="1" dirty="0">
                <a:solidFill>
                  <a:srgbClr val="1FE115"/>
                </a:solidFill>
              </a:rPr>
              <a:t>t</a:t>
            </a:r>
            <a:r>
              <a:rPr lang="en-US" dirty="0"/>
              <a:t>))</a:t>
            </a:r>
          </a:p>
          <a:p>
            <a:pPr>
              <a:spcBef>
                <a:spcPts val="0"/>
              </a:spcBef>
            </a:pPr>
            <a:r>
              <a:rPr lang="en-US" dirty="0"/>
              <a:t>	           (</a:t>
            </a:r>
            <a:r>
              <a:rPr lang="en-US" dirty="0" err="1">
                <a:solidFill>
                  <a:srgbClr val="FFFF00"/>
                </a:solidFill>
              </a:rPr>
              <a:t>forall</a:t>
            </a:r>
            <a:r>
              <a:rPr lang="en-US" dirty="0"/>
              <a:t> (</a:t>
            </a:r>
            <a:r>
              <a:rPr lang="en-US" dirty="0">
                <a:solidFill>
                  <a:srgbClr val="1FE115"/>
                </a:solidFill>
              </a:rPr>
              <a:t>t</a:t>
            </a:r>
            <a:r>
              <a:rPr lang="en-US" dirty="0"/>
              <a:t>) (</a:t>
            </a:r>
            <a:r>
              <a:rPr lang="en-US" dirty="0" err="1">
                <a:solidFill>
                  <a:srgbClr val="FF66FF"/>
                </a:solidFill>
              </a:rPr>
              <a:t>iff</a:t>
            </a:r>
            <a:r>
              <a:rPr lang="en-US" dirty="0"/>
              <a:t> (</a:t>
            </a:r>
            <a:r>
              <a:rPr lang="en-US" dirty="0">
                <a:solidFill>
                  <a:srgbClr val="FFC000"/>
                </a:solidFill>
              </a:rPr>
              <a:t>instance-of</a:t>
            </a:r>
            <a:r>
              <a:rPr lang="en-US" dirty="0"/>
              <a:t> </a:t>
            </a:r>
            <a:r>
              <a:rPr lang="en-US" i="1" dirty="0">
                <a:solidFill>
                  <a:srgbClr val="1FE115"/>
                </a:solidFill>
              </a:rPr>
              <a:t>o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role</a:t>
            </a:r>
            <a:r>
              <a:rPr lang="en-US" dirty="0"/>
              <a:t> </a:t>
            </a:r>
            <a:r>
              <a:rPr lang="en-US" i="1" dirty="0">
                <a:solidFill>
                  <a:srgbClr val="1FE115"/>
                </a:solidFill>
              </a:rPr>
              <a:t>t</a:t>
            </a:r>
            <a:r>
              <a:rPr lang="en-US" dirty="0"/>
              <a:t>) </a:t>
            </a:r>
          </a:p>
          <a:p>
            <a:pPr>
              <a:spcBef>
                <a:spcPts val="0"/>
              </a:spcBef>
            </a:pPr>
            <a:r>
              <a:rPr lang="en-US" dirty="0"/>
              <a:t>				      (</a:t>
            </a:r>
            <a:r>
              <a:rPr lang="en-US" dirty="0">
                <a:solidFill>
                  <a:srgbClr val="FFC000"/>
                </a:solidFill>
              </a:rPr>
              <a:t>instance-of</a:t>
            </a:r>
            <a:r>
              <a:rPr lang="en-US" dirty="0"/>
              <a:t> </a:t>
            </a:r>
            <a:r>
              <a:rPr lang="en-US" i="1" dirty="0">
                <a:solidFill>
                  <a:srgbClr val="1FE115"/>
                </a:solidFill>
              </a:rPr>
              <a:t>o</a:t>
            </a:r>
            <a:r>
              <a:rPr lang="en-US" dirty="0">
                <a:solidFill>
                  <a:srgbClr val="1FE115"/>
                </a:solidFill>
              </a:rPr>
              <a:t> </a:t>
            </a:r>
            <a:r>
              <a:rPr lang="en-US" u="sng" dirty="0">
                <a:solidFill>
                  <a:srgbClr val="1FE115"/>
                </a:solidFill>
              </a:rPr>
              <a:t>u</a:t>
            </a:r>
            <a:r>
              <a:rPr lang="en-US" dirty="0">
                <a:solidFill>
                  <a:srgbClr val="1FE115"/>
                </a:solidFill>
              </a:rPr>
              <a:t> </a:t>
            </a:r>
            <a:r>
              <a:rPr lang="en-US" i="1" dirty="0">
                <a:solidFill>
                  <a:srgbClr val="1FE115"/>
                </a:solidFill>
              </a:rPr>
              <a:t>t</a:t>
            </a:r>
            <a:r>
              <a:rPr lang="en-US" dirty="0"/>
              <a:t>))))))))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856CF-A54D-4363-AB3E-5E6DAC22FE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73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599930"/>
            <a:ext cx="9144000" cy="647700"/>
          </a:xfrm>
        </p:spPr>
        <p:txBody>
          <a:bodyPr/>
          <a:lstStyle/>
          <a:p>
            <a:r>
              <a:rPr lang="en-US" altLang="en-US" dirty="0"/>
              <a:t>Ambiguous working example</a:t>
            </a:r>
            <a:br>
              <a:rPr lang="en-US" altLang="en-US" dirty="0"/>
            </a:br>
            <a:r>
              <a:rPr lang="en-US" altLang="en-US" sz="2400" dirty="0"/>
              <a:t>(Source: The International Classification of Headache Disorders)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52400" y="1892488"/>
            <a:ext cx="8839200" cy="1181100"/>
          </a:xfrm>
        </p:spPr>
        <p:txBody>
          <a:bodyPr/>
          <a:lstStyle/>
          <a:p>
            <a:r>
              <a:rPr lang="en-US" altLang="en-US" dirty="0"/>
              <a:t>‘</a:t>
            </a:r>
            <a:r>
              <a:rPr lang="en-US" altLang="en-US" i="1" dirty="0"/>
              <a:t>Persistent idiopathic facial pain (PIFP)</a:t>
            </a:r>
            <a:r>
              <a:rPr lang="en-US" altLang="en-US" dirty="0"/>
              <a:t>’ </a:t>
            </a:r>
          </a:p>
          <a:p>
            <a:pPr lvl="1">
              <a:buFontTx/>
              <a:buNone/>
            </a:pPr>
            <a:r>
              <a:rPr lang="en-US" altLang="en-US" dirty="0"/>
              <a:t>= ‘</a:t>
            </a:r>
            <a:r>
              <a:rPr lang="en-US" altLang="en-US" i="1" dirty="0"/>
              <a:t>persistent facial pain with varying presentations …’</a:t>
            </a:r>
            <a:endParaRPr lang="en-US" altLang="en-US" dirty="0"/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928688" y="4082193"/>
            <a:ext cx="2366926" cy="2074320"/>
            <a:chOff x="929479" y="4170301"/>
            <a:chExt cx="2366380" cy="2074531"/>
          </a:xfrm>
        </p:grpSpPr>
        <p:cxnSp>
          <p:nvCxnSpPr>
            <p:cNvPr id="32806" name="Straight Arrow Connector 15"/>
            <p:cNvCxnSpPr>
              <a:cxnSpLocks noChangeShapeType="1"/>
              <a:stCxn id="32778" idx="0"/>
              <a:endCxn id="32783" idx="2"/>
            </p:cNvCxnSpPr>
            <p:nvPr/>
          </p:nvCxnSpPr>
          <p:spPr bwMode="auto">
            <a:xfrm flipH="1" flipV="1">
              <a:off x="1305529" y="4170301"/>
              <a:ext cx="196326" cy="1987741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07" name="Straight Arrow Connector 16"/>
            <p:cNvCxnSpPr>
              <a:cxnSpLocks noChangeShapeType="1"/>
              <a:stCxn id="32778" idx="0"/>
              <a:endCxn id="32784" idx="2"/>
            </p:cNvCxnSpPr>
            <p:nvPr/>
          </p:nvCxnSpPr>
          <p:spPr bwMode="auto">
            <a:xfrm flipV="1">
              <a:off x="1501855" y="4170301"/>
              <a:ext cx="1794004" cy="1987741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08" name="TextBox 37"/>
            <p:cNvSpPr txBox="1">
              <a:spLocks noChangeArrowheads="1"/>
            </p:cNvSpPr>
            <p:nvPr/>
          </p:nvSpPr>
          <p:spPr bwMode="auto">
            <a:xfrm>
              <a:off x="929479" y="4572000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809" name="TextBox 38"/>
            <p:cNvSpPr txBox="1">
              <a:spLocks noChangeArrowheads="1"/>
            </p:cNvSpPr>
            <p:nvPr/>
          </p:nvSpPr>
          <p:spPr bwMode="auto">
            <a:xfrm>
              <a:off x="951251" y="4920343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810" name="TextBox 39"/>
            <p:cNvSpPr txBox="1">
              <a:spLocks noChangeArrowheads="1"/>
            </p:cNvSpPr>
            <p:nvPr/>
          </p:nvSpPr>
          <p:spPr bwMode="auto">
            <a:xfrm>
              <a:off x="963691" y="5212702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2811" name="TextBox 40"/>
            <p:cNvSpPr txBox="1">
              <a:spLocks noChangeArrowheads="1"/>
            </p:cNvSpPr>
            <p:nvPr/>
          </p:nvSpPr>
          <p:spPr bwMode="auto">
            <a:xfrm>
              <a:off x="2248205" y="5340221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812" name="TextBox 41"/>
            <p:cNvSpPr txBox="1">
              <a:spLocks noChangeArrowheads="1"/>
            </p:cNvSpPr>
            <p:nvPr/>
          </p:nvSpPr>
          <p:spPr bwMode="auto">
            <a:xfrm>
              <a:off x="1971397" y="560458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813" name="TextBox 42"/>
            <p:cNvSpPr txBox="1">
              <a:spLocks noChangeArrowheads="1"/>
            </p:cNvSpPr>
            <p:nvPr/>
          </p:nvSpPr>
          <p:spPr bwMode="auto">
            <a:xfrm>
              <a:off x="1694588" y="590627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304825" y="4082193"/>
            <a:ext cx="6491837" cy="2026694"/>
            <a:chOff x="1305263" y="4170301"/>
            <a:chExt cx="6491547" cy="2027878"/>
          </a:xfrm>
        </p:grpSpPr>
        <p:cxnSp>
          <p:nvCxnSpPr>
            <p:cNvPr id="32796" name="Straight Arrow Connector 19"/>
            <p:cNvCxnSpPr>
              <a:cxnSpLocks noChangeShapeType="1"/>
              <a:stCxn id="32780" idx="0"/>
              <a:endCxn id="32783" idx="2"/>
            </p:cNvCxnSpPr>
            <p:nvPr/>
          </p:nvCxnSpPr>
          <p:spPr bwMode="auto">
            <a:xfrm flipH="1" flipV="1">
              <a:off x="1305263" y="4170301"/>
              <a:ext cx="3309277" cy="1988700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7" name="Straight Arrow Connector 22"/>
            <p:cNvCxnSpPr>
              <a:cxnSpLocks noChangeShapeType="1"/>
              <a:stCxn id="32780" idx="0"/>
              <a:endCxn id="32784" idx="2"/>
            </p:cNvCxnSpPr>
            <p:nvPr/>
          </p:nvCxnSpPr>
          <p:spPr bwMode="auto">
            <a:xfrm flipH="1" flipV="1">
              <a:off x="3295963" y="4170301"/>
              <a:ext cx="1318577" cy="1988700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8" name="Straight Arrow Connector 25"/>
            <p:cNvCxnSpPr>
              <a:cxnSpLocks noChangeShapeType="1"/>
              <a:stCxn id="32780" idx="0"/>
              <a:endCxn id="32786" idx="2"/>
            </p:cNvCxnSpPr>
            <p:nvPr/>
          </p:nvCxnSpPr>
          <p:spPr bwMode="auto">
            <a:xfrm flipV="1">
              <a:off x="4614540" y="4170301"/>
              <a:ext cx="927180" cy="1988700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9" name="Straight Arrow Connector 28"/>
            <p:cNvCxnSpPr>
              <a:cxnSpLocks noChangeShapeType="1"/>
              <a:stCxn id="32780" idx="0"/>
              <a:endCxn id="32785" idx="2"/>
            </p:cNvCxnSpPr>
            <p:nvPr/>
          </p:nvCxnSpPr>
          <p:spPr bwMode="auto">
            <a:xfrm flipV="1">
              <a:off x="4614540" y="4170301"/>
              <a:ext cx="3182270" cy="1988700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00" name="TextBox 43"/>
            <p:cNvSpPr txBox="1">
              <a:spLocks noChangeArrowheads="1"/>
            </p:cNvSpPr>
            <p:nvPr/>
          </p:nvSpPr>
          <p:spPr bwMode="auto">
            <a:xfrm>
              <a:off x="3115952" y="5452188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801" name="TextBox 44"/>
            <p:cNvSpPr txBox="1">
              <a:spLocks noChangeArrowheads="1"/>
            </p:cNvSpPr>
            <p:nvPr/>
          </p:nvSpPr>
          <p:spPr bwMode="auto">
            <a:xfrm>
              <a:off x="3417642" y="5669902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802" name="TextBox 45"/>
            <p:cNvSpPr txBox="1">
              <a:spLocks noChangeArrowheads="1"/>
            </p:cNvSpPr>
            <p:nvPr/>
          </p:nvSpPr>
          <p:spPr bwMode="auto">
            <a:xfrm>
              <a:off x="3710001" y="5859625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2803" name="TextBox 46"/>
            <p:cNvSpPr txBox="1">
              <a:spLocks noChangeArrowheads="1"/>
            </p:cNvSpPr>
            <p:nvPr/>
          </p:nvSpPr>
          <p:spPr bwMode="auto">
            <a:xfrm>
              <a:off x="3744213" y="4447592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804" name="TextBox 47"/>
            <p:cNvSpPr txBox="1">
              <a:spLocks noChangeArrowheads="1"/>
            </p:cNvSpPr>
            <p:nvPr/>
          </p:nvSpPr>
          <p:spPr bwMode="auto">
            <a:xfrm>
              <a:off x="5464156" y="4394719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805" name="TextBox 48"/>
            <p:cNvSpPr txBox="1">
              <a:spLocks noChangeArrowheads="1"/>
            </p:cNvSpPr>
            <p:nvPr/>
          </p:nvSpPr>
          <p:spPr bwMode="auto">
            <a:xfrm>
              <a:off x="6773552" y="4332515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1304825" y="4082193"/>
            <a:ext cx="6773963" cy="2058446"/>
            <a:chOff x="1305263" y="4170300"/>
            <a:chExt cx="6773637" cy="2058981"/>
          </a:xfrm>
        </p:grpSpPr>
        <p:cxnSp>
          <p:nvCxnSpPr>
            <p:cNvPr id="32788" name="Straight Arrow Connector 31"/>
            <p:cNvCxnSpPr>
              <a:cxnSpLocks noChangeShapeType="1"/>
              <a:stCxn id="32779" idx="0"/>
              <a:endCxn id="32783" idx="2"/>
            </p:cNvCxnSpPr>
            <p:nvPr/>
          </p:nvCxnSpPr>
          <p:spPr bwMode="auto">
            <a:xfrm flipH="1" flipV="1">
              <a:off x="1305263" y="4170300"/>
              <a:ext cx="6039684" cy="1988056"/>
            </a:xfrm>
            <a:prstGeom prst="straightConnector1">
              <a:avLst/>
            </a:prstGeom>
            <a:noFill/>
            <a:ln w="28575" algn="ctr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9" name="Straight Arrow Connector 34"/>
            <p:cNvCxnSpPr>
              <a:cxnSpLocks noChangeShapeType="1"/>
              <a:stCxn id="32779" idx="0"/>
              <a:endCxn id="32785" idx="2"/>
            </p:cNvCxnSpPr>
            <p:nvPr/>
          </p:nvCxnSpPr>
          <p:spPr bwMode="auto">
            <a:xfrm flipV="1">
              <a:off x="7344947" y="4170300"/>
              <a:ext cx="451840" cy="1988056"/>
            </a:xfrm>
            <a:prstGeom prst="straightConnector1">
              <a:avLst/>
            </a:prstGeom>
            <a:noFill/>
            <a:ln w="28575" algn="ctr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90" name="TextBox 53"/>
            <p:cNvSpPr txBox="1">
              <a:spLocks noChangeArrowheads="1"/>
            </p:cNvSpPr>
            <p:nvPr/>
          </p:nvSpPr>
          <p:spPr bwMode="auto">
            <a:xfrm>
              <a:off x="5740964" y="5623249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791" name="TextBox 54"/>
            <p:cNvSpPr txBox="1">
              <a:spLocks noChangeArrowheads="1"/>
            </p:cNvSpPr>
            <p:nvPr/>
          </p:nvSpPr>
          <p:spPr bwMode="auto">
            <a:xfrm>
              <a:off x="6051985" y="576631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792" name="TextBox 55"/>
            <p:cNvSpPr txBox="1">
              <a:spLocks noChangeArrowheads="1"/>
            </p:cNvSpPr>
            <p:nvPr/>
          </p:nvSpPr>
          <p:spPr bwMode="auto">
            <a:xfrm>
              <a:off x="6418988" y="5890727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2793" name="TextBox 56"/>
            <p:cNvSpPr txBox="1">
              <a:spLocks noChangeArrowheads="1"/>
            </p:cNvSpPr>
            <p:nvPr/>
          </p:nvSpPr>
          <p:spPr bwMode="auto">
            <a:xfrm>
              <a:off x="7756376" y="4550229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794" name="TextBox 57"/>
            <p:cNvSpPr txBox="1">
              <a:spLocks noChangeArrowheads="1"/>
            </p:cNvSpPr>
            <p:nvPr/>
          </p:nvSpPr>
          <p:spPr bwMode="auto">
            <a:xfrm>
              <a:off x="7656850" y="4917232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795" name="TextBox 58"/>
            <p:cNvSpPr txBox="1">
              <a:spLocks noChangeArrowheads="1"/>
            </p:cNvSpPr>
            <p:nvPr/>
          </p:nvSpPr>
          <p:spPr bwMode="auto">
            <a:xfrm>
              <a:off x="7585314" y="5274906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114300" y="3251388"/>
            <a:ext cx="8631238" cy="1422400"/>
            <a:chOff x="114992" y="3340349"/>
            <a:chExt cx="8630122" cy="1422728"/>
          </a:xfrm>
        </p:grpSpPr>
        <p:sp>
          <p:nvSpPr>
            <p:cNvPr id="32783" name="TextBox 4"/>
            <p:cNvSpPr txBox="1">
              <a:spLocks noChangeArrowheads="1"/>
            </p:cNvSpPr>
            <p:nvPr/>
          </p:nvSpPr>
          <p:spPr bwMode="auto">
            <a:xfrm>
              <a:off x="525342" y="3340349"/>
              <a:ext cx="1560042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persistent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facial pain</a:t>
              </a:r>
            </a:p>
          </p:txBody>
        </p:sp>
        <p:sp>
          <p:nvSpPr>
            <p:cNvPr id="32784" name="TextBox 5"/>
            <p:cNvSpPr txBox="1">
              <a:spLocks noChangeArrowheads="1"/>
            </p:cNvSpPr>
            <p:nvPr/>
          </p:nvSpPr>
          <p:spPr bwMode="auto">
            <a:xfrm>
              <a:off x="2347141" y="3340349"/>
              <a:ext cx="1897507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presentation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type1</a:t>
              </a:r>
            </a:p>
          </p:txBody>
        </p:sp>
        <p:sp>
          <p:nvSpPr>
            <p:cNvPr id="32785" name="TextBox 6"/>
            <p:cNvSpPr txBox="1">
              <a:spLocks noChangeArrowheads="1"/>
            </p:cNvSpPr>
            <p:nvPr/>
          </p:nvSpPr>
          <p:spPr bwMode="auto">
            <a:xfrm>
              <a:off x="6847607" y="3340349"/>
              <a:ext cx="1897507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presentation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type3</a:t>
              </a:r>
            </a:p>
          </p:txBody>
        </p:sp>
        <p:sp>
          <p:nvSpPr>
            <p:cNvPr id="32786" name="TextBox 7"/>
            <p:cNvSpPr txBox="1">
              <a:spLocks noChangeArrowheads="1"/>
            </p:cNvSpPr>
            <p:nvPr/>
          </p:nvSpPr>
          <p:spPr bwMode="auto">
            <a:xfrm>
              <a:off x="4592708" y="3340349"/>
              <a:ext cx="1897507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presentation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type2</a:t>
              </a:r>
            </a:p>
          </p:txBody>
        </p:sp>
        <p:sp>
          <p:nvSpPr>
            <p:cNvPr id="32787" name="TextBox 65"/>
            <p:cNvSpPr txBox="1">
              <a:spLocks noChangeArrowheads="1"/>
            </p:cNvSpPr>
            <p:nvPr/>
          </p:nvSpPr>
          <p:spPr bwMode="auto">
            <a:xfrm>
              <a:off x="114992" y="4301412"/>
              <a:ext cx="8691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types</a:t>
              </a:r>
            </a:p>
          </p:txBody>
        </p:sp>
      </p:grp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0" y="5202426"/>
            <a:ext cx="8882063" cy="1328737"/>
            <a:chOff x="0" y="5290457"/>
            <a:chExt cx="8882743" cy="1329412"/>
          </a:xfrm>
        </p:grpSpPr>
        <p:sp>
          <p:nvSpPr>
            <p:cNvPr id="32778" name="TextBox 11"/>
            <p:cNvSpPr txBox="1">
              <a:spLocks noChangeArrowheads="1"/>
            </p:cNvSpPr>
            <p:nvPr/>
          </p:nvSpPr>
          <p:spPr bwMode="auto">
            <a:xfrm>
              <a:off x="874376" y="6158204"/>
              <a:ext cx="12538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my pain</a:t>
              </a:r>
            </a:p>
          </p:txBody>
        </p:sp>
        <p:sp>
          <p:nvSpPr>
            <p:cNvPr id="32779" name="TextBox 12"/>
            <p:cNvSpPr txBox="1">
              <a:spLocks noChangeArrowheads="1"/>
            </p:cNvSpPr>
            <p:nvPr/>
          </p:nvSpPr>
          <p:spPr bwMode="auto">
            <a:xfrm>
              <a:off x="6735259" y="6158204"/>
              <a:ext cx="12202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his pain</a:t>
              </a:r>
            </a:p>
          </p:txBody>
        </p:sp>
        <p:sp>
          <p:nvSpPr>
            <p:cNvPr id="32780" name="TextBox 13"/>
            <p:cNvSpPr txBox="1">
              <a:spLocks noChangeArrowheads="1"/>
            </p:cNvSpPr>
            <p:nvPr/>
          </p:nvSpPr>
          <p:spPr bwMode="auto">
            <a:xfrm>
              <a:off x="3973626" y="6158204"/>
              <a:ext cx="12819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her pain</a:t>
              </a:r>
            </a:p>
          </p:txBody>
        </p:sp>
        <p:cxnSp>
          <p:nvCxnSpPr>
            <p:cNvPr id="32781" name="Straight Connector 63"/>
            <p:cNvCxnSpPr>
              <a:cxnSpLocks noChangeShapeType="1"/>
            </p:cNvCxnSpPr>
            <p:nvPr/>
          </p:nvCxnSpPr>
          <p:spPr bwMode="auto">
            <a:xfrm>
              <a:off x="205273" y="5290457"/>
              <a:ext cx="8677470" cy="47889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2" name="TextBox 66"/>
            <p:cNvSpPr txBox="1">
              <a:spLocks noChangeArrowheads="1"/>
            </p:cNvSpPr>
            <p:nvPr/>
          </p:nvSpPr>
          <p:spPr bwMode="auto">
            <a:xfrm>
              <a:off x="0" y="5508171"/>
              <a:ext cx="98777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parti-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culars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12FA2-C668-48F7-82C9-627A0BF2E0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6388288"/>
            <a:ext cx="304800" cy="296174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7C5DB68A-9D44-4073-920F-D08D647C06A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1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B3167-7EF2-41E3-B2B9-4780030E9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en-US" dirty="0"/>
              <a:t>PIFP in ICOP</a:t>
            </a:r>
            <a:br>
              <a:rPr lang="en-US" dirty="0"/>
            </a:br>
            <a:r>
              <a:rPr lang="en-US" sz="1400" dirty="0"/>
              <a:t>(International Classification of Orofacial Pain, </a:t>
            </a:r>
            <a:br>
              <a:rPr lang="en-US" sz="1400" dirty="0"/>
            </a:br>
            <a:r>
              <a:rPr lang="en-US" sz="1400" dirty="0">
                <a:hlinkClick r:id="rId3"/>
              </a:rPr>
              <a:t>https://journals.sagepub.com/doi/10.1177/0333102419893823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/>
              <a:t>derived from </a:t>
            </a:r>
            <a:r>
              <a:rPr lang="en-US" altLang="en-US" sz="1400" dirty="0"/>
              <a:t>The International Classification of Headache Disorders</a:t>
            </a:r>
            <a:r>
              <a:rPr lang="en-US" sz="14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22E75-F128-4308-8C56-D23232A1F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8915400" cy="4572000"/>
          </a:xfrm>
        </p:spPr>
        <p:txBody>
          <a:bodyPr/>
          <a:lstStyle/>
          <a:p>
            <a:pPr marL="0" indent="0"/>
            <a:r>
              <a:rPr lang="en-US" sz="2000" dirty="0"/>
              <a:t>Persistent facial pain, with variable features, recurring daily for more than 2 hours per day for more than 3 months, in the absence of clinical neurological deficit or preceding causative event.</a:t>
            </a:r>
          </a:p>
          <a:p>
            <a:pPr marL="0" indent="0"/>
            <a:endParaRPr lang="en-US" sz="800" b="1" dirty="0"/>
          </a:p>
          <a:p>
            <a:pPr marL="0" indent="0"/>
            <a:r>
              <a:rPr lang="en-US" sz="2000" b="1" dirty="0"/>
              <a:t>Diagnostic criteria: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/>
              <a:t>Facial pain fulfilling criteria B and C;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/>
              <a:t>Recurring daily for &gt;2 hours/day for &gt;3 months;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/>
              <a:t>Pain has both of the following characteristics: 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sz="2000" dirty="0"/>
              <a:t>poorly localized, and not following the distribution of a peripheral nerve 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sz="2000" dirty="0"/>
              <a:t>dull, aching or nagging quality;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/>
              <a:t>Clinical and radiographic examinations are normal, and local causes have been excluded;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/>
              <a:t>Not better accounted for by another ICOP or ICHD-3 diagnosis.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B1586-FE02-4F30-A681-F1ACA6C15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9073003-82BC-4806-8F18-CAA29EC6F6A3}"/>
              </a:ext>
            </a:extLst>
          </p:cNvPr>
          <p:cNvSpPr/>
          <p:nvPr/>
        </p:nvSpPr>
        <p:spPr bwMode="auto">
          <a:xfrm rot="10800000">
            <a:off x="5257800" y="3559221"/>
            <a:ext cx="16002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DAE6A52-FDAC-4532-A4A3-4CA549026D30}"/>
              </a:ext>
            </a:extLst>
          </p:cNvPr>
          <p:cNvSpPr/>
          <p:nvPr/>
        </p:nvSpPr>
        <p:spPr bwMode="auto">
          <a:xfrm rot="10800000">
            <a:off x="6324600" y="3962400"/>
            <a:ext cx="16002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7CE2C68-7024-4C45-8E49-0379E183847C}"/>
              </a:ext>
            </a:extLst>
          </p:cNvPr>
          <p:cNvSpPr/>
          <p:nvPr/>
        </p:nvSpPr>
        <p:spPr bwMode="auto">
          <a:xfrm rot="10800000">
            <a:off x="4876800" y="5376759"/>
            <a:ext cx="16002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9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8F4FA-A349-4889-8B3B-9AD2C6A44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en-US" dirty="0"/>
              <a:t>FOL ontology development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EB57-BDE0-4CF7-80D5-A79E9C564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BFO2020–FOL CLIF template,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hlinkClick r:id="rId2"/>
              </a:rPr>
              <a:t>https://github.com/BFO-ontology/BFO-2020/tree/master/21838-2/common-logic</a:t>
            </a:r>
            <a:r>
              <a:rPr lang="en-US" sz="1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hlinkClick r:id="rId3"/>
              </a:rPr>
              <a:t>https://bfo-ontology.github.io/browse-clif.html</a:t>
            </a:r>
            <a:r>
              <a:rPr lang="en-US" sz="1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Prolog-program combining: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 parser that reads and validates one or more of such templates and generates error messages and warnings,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 transformer that generates a variety of output formats when no errors found, e.g.: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Prenex</a:t>
            </a:r>
            <a:r>
              <a:rPr lang="en-US" dirty="0"/>
              <a:t> DNF, Kowalski-rules, Prover9 axioms,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 heuristics-based reasoner that suggests possible improvements on the axiom set;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Prover9 for theorem proving;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hlinkClick r:id="rId4"/>
              </a:rPr>
              <a:t>https://www.cs.unm.edu/~mccune/prover9/index_mar2026.html</a:t>
            </a:r>
            <a:r>
              <a:rPr lang="en-US" sz="16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working together in a </a:t>
            </a:r>
            <a:r>
              <a:rPr lang="en-US" dirty="0">
                <a:hlinkClick r:id="rId5" action="ppaction://hlinkfile"/>
              </a:rPr>
              <a:t>pipeline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34A0E-5B27-4218-8E43-3F787B480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93595"/>
      </p:ext>
    </p:extLst>
  </p:cSld>
  <p:clrMapOvr>
    <a:masterClrMapping/>
  </p:clrMapOvr>
</p:sld>
</file>

<file path=ppt/theme/theme1.xml><?xml version="1.0" encoding="utf-8"?>
<a:theme xmlns:a="http://schemas.openxmlformats.org/drawingml/2006/main" name="1_2014-Indianapolis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00"/>
      </a:hlink>
      <a:folHlink>
        <a:srgbClr val="FFFF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60860</TotalTime>
  <Words>809</Words>
  <Application>Microsoft Office PowerPoint</Application>
  <PresentationFormat>On-screen Show (4:3)</PresentationFormat>
  <Paragraphs>118</Paragraphs>
  <Slides>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Batang</vt:lpstr>
      <vt:lpstr>Arial</vt:lpstr>
      <vt:lpstr>Georgia</vt:lpstr>
      <vt:lpstr>Times</vt:lpstr>
      <vt:lpstr>Times New Roman</vt:lpstr>
      <vt:lpstr>Trebuchet MS</vt:lpstr>
      <vt:lpstr>Verdana</vt:lpstr>
      <vt:lpstr>1_2014-Indianapolis</vt:lpstr>
      <vt:lpstr>Photo Editor-foto</vt:lpstr>
      <vt:lpstr>UB Summer Informatics Data Science Bootcamp Department of Biomedical Informatics, University at Buffalo  July – August, 2026  Topic:   Biomedical Ontology       </vt:lpstr>
      <vt:lpstr>Learning Objectives of days 1, 2 and 3</vt:lpstr>
      <vt:lpstr>PowerPoint Presentation</vt:lpstr>
      <vt:lpstr>Common Logic Interchange Format (CLIF)</vt:lpstr>
      <vt:lpstr>CLIF-axiom from BFO2020</vt:lpstr>
      <vt:lpstr>Ambiguous working example (Source: The International Classification of Headache Disorders)</vt:lpstr>
      <vt:lpstr>PIFP in ICOP (International Classification of Orofacial Pain,  https://journals.sagepub.com/doi/10.1177/0333102419893823  derived from The International Classification of Headache Disorders)</vt:lpstr>
      <vt:lpstr>FOL ontology development tools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1741</cp:revision>
  <dcterms:created xsi:type="dcterms:W3CDTF">1601-01-01T00:00:00Z</dcterms:created>
  <dcterms:modified xsi:type="dcterms:W3CDTF">2026-07-16T20:38:15Z</dcterms:modified>
</cp:coreProperties>
</file>