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 id="2147484036" r:id="rId2"/>
  </p:sldMasterIdLst>
  <p:notesMasterIdLst>
    <p:notesMasterId r:id="rId76"/>
  </p:notesMasterIdLst>
  <p:handoutMasterIdLst>
    <p:handoutMasterId r:id="rId77"/>
  </p:handoutMasterIdLst>
  <p:sldIdLst>
    <p:sldId id="692" r:id="rId3"/>
    <p:sldId id="1827" r:id="rId4"/>
    <p:sldId id="1159" r:id="rId5"/>
    <p:sldId id="1835" r:id="rId6"/>
    <p:sldId id="1066" r:id="rId7"/>
    <p:sldId id="1067" r:id="rId8"/>
    <p:sldId id="1068" r:id="rId9"/>
    <p:sldId id="1069" r:id="rId10"/>
    <p:sldId id="1130" r:id="rId11"/>
    <p:sldId id="818" r:id="rId12"/>
    <p:sldId id="1459" r:id="rId13"/>
    <p:sldId id="1370" r:id="rId14"/>
    <p:sldId id="1372" r:id="rId15"/>
    <p:sldId id="1641" r:id="rId16"/>
    <p:sldId id="1371" r:id="rId17"/>
    <p:sldId id="1836" r:id="rId18"/>
    <p:sldId id="1207" r:id="rId19"/>
    <p:sldId id="1040" r:id="rId20"/>
    <p:sldId id="1642" r:id="rId21"/>
    <p:sldId id="577" r:id="rId22"/>
    <p:sldId id="1834" r:id="rId23"/>
    <p:sldId id="1592" r:id="rId24"/>
    <p:sldId id="723" r:id="rId25"/>
    <p:sldId id="1373" r:id="rId26"/>
    <p:sldId id="1673" r:id="rId27"/>
    <p:sldId id="1672" r:id="rId28"/>
    <p:sldId id="725" r:id="rId29"/>
    <p:sldId id="1318" r:id="rId30"/>
    <p:sldId id="1334" r:id="rId31"/>
    <p:sldId id="1837" r:id="rId32"/>
    <p:sldId id="1319" r:id="rId33"/>
    <p:sldId id="1449" r:id="rId34"/>
    <p:sldId id="1450" r:id="rId35"/>
    <p:sldId id="1451" r:id="rId36"/>
    <p:sldId id="1452" r:id="rId37"/>
    <p:sldId id="1554" r:id="rId38"/>
    <p:sldId id="1555" r:id="rId39"/>
    <p:sldId id="1556" r:id="rId40"/>
    <p:sldId id="1546" r:id="rId41"/>
    <p:sldId id="1432" r:id="rId42"/>
    <p:sldId id="1435" r:id="rId43"/>
    <p:sldId id="1582" r:id="rId44"/>
    <p:sldId id="1431" r:id="rId45"/>
    <p:sldId id="1436" r:id="rId46"/>
    <p:sldId id="1437" r:id="rId47"/>
    <p:sldId id="1438" r:id="rId48"/>
    <p:sldId id="1442" r:id="rId49"/>
    <p:sldId id="1455" r:id="rId50"/>
    <p:sldId id="1440" r:id="rId51"/>
    <p:sldId id="1456" r:id="rId52"/>
    <p:sldId id="1591" r:id="rId53"/>
    <p:sldId id="1585" r:id="rId54"/>
    <p:sldId id="1586" r:id="rId55"/>
    <p:sldId id="1587" r:id="rId56"/>
    <p:sldId id="1588" r:id="rId57"/>
    <p:sldId id="1838" r:id="rId58"/>
    <p:sldId id="1548" r:id="rId59"/>
    <p:sldId id="1839" r:id="rId60"/>
    <p:sldId id="1840" r:id="rId61"/>
    <p:sldId id="1549" r:id="rId62"/>
    <p:sldId id="1547" r:id="rId63"/>
    <p:sldId id="1532" r:id="rId64"/>
    <p:sldId id="1530" r:id="rId65"/>
    <p:sldId id="1531" r:id="rId66"/>
    <p:sldId id="1534" r:id="rId67"/>
    <p:sldId id="1535" r:id="rId68"/>
    <p:sldId id="1537" r:id="rId69"/>
    <p:sldId id="1544" r:id="rId70"/>
    <p:sldId id="1596" r:id="rId71"/>
    <p:sldId id="1833" r:id="rId72"/>
    <p:sldId id="1602" r:id="rId73"/>
    <p:sldId id="1598" r:id="rId74"/>
    <p:sldId id="1374" r:id="rId7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FE115"/>
    <a:srgbClr val="FF0000"/>
    <a:srgbClr val="FF6600"/>
    <a:srgbClr val="A6A6A6"/>
    <a:srgbClr val="000000"/>
    <a:srgbClr val="FF3300"/>
    <a:srgbClr val="16165D"/>
    <a:srgbClr val="9933FF"/>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2" autoAdjust="0"/>
    <p:restoredTop sz="95268" autoAdjust="0"/>
  </p:normalViewPr>
  <p:slideViewPr>
    <p:cSldViewPr>
      <p:cViewPr varScale="1">
        <p:scale>
          <a:sx n="100" d="100"/>
          <a:sy n="100" d="100"/>
        </p:scale>
        <p:origin x="6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DFFC38-FAA9-4706-A61B-C3A6A677B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10D416-DA1B-4434-80D6-9C8AE5E0CB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FE1EE1D4-0067-4A0C-A8BD-F9512C8B1C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FE436E-A282-4FCB-8415-6C3739BA6C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47035-91F8-4387-ADAC-0F2FF7CC1AA8}" type="slidenum">
              <a:rPr lang="en-US" smtClean="0"/>
              <a:t>‹#›</a:t>
            </a:fld>
            <a:endParaRPr lang="en-US"/>
          </a:p>
        </p:txBody>
      </p:sp>
    </p:spTree>
    <p:extLst>
      <p:ext uri="{BB962C8B-B14F-4D97-AF65-F5344CB8AC3E}">
        <p14:creationId xmlns:p14="http://schemas.microsoft.com/office/powerpoint/2010/main" val="1696412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8028D2-F1DD-4CEF-968C-AED73AC5BD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20185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EABB69-9D76-4D0A-AD57-F2537EE99BEC}" type="slidenum">
              <a:rPr lang="en-US" altLang="en-US" sz="1200" b="0"/>
              <a:pPr eaLnBrk="1" hangingPunct="1"/>
              <a:t>9</a:t>
            </a:fld>
            <a:endParaRPr lang="en-US" alt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69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1BB810-17B8-4591-B961-426FD7CE2952}" type="slidenum">
              <a:rPr lang="en-US" altLang="en-US"/>
              <a:pPr>
                <a:spcBef>
                  <a:spcPct val="0"/>
                </a:spcBef>
              </a:pPr>
              <a:t>18</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E42CB9-FEF2-4BC4-9A50-E4CE6F786CE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287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28BC05-590F-4DA3-9EDF-F895ADA0C194}" type="slidenum">
              <a:rPr lang="en-US" altLang="en-US"/>
              <a:pPr>
                <a:spcBef>
                  <a:spcPct val="0"/>
                </a:spcBef>
              </a:pPr>
              <a:t>21</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27</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9559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6953-9AD3-44C6-A0AE-8CEE9BD7D6B2}" type="slidenum">
              <a:rPr lang="en-US" altLang="en-US"/>
              <a:pPr/>
              <a:t>28</a:t>
            </a:fld>
            <a:endParaRPr lang="en-US" alt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86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E363-0D6E-4D10-BB37-05D82425EC6E}" type="slidenum">
              <a:rPr lang="en-US" altLang="en-US"/>
              <a:pPr/>
              <a:t>29</a:t>
            </a:fld>
            <a:endParaRPr lang="en-US" alt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65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2B8E-C326-4B2B-BA48-B5BD4CED8682}" type="slidenum">
              <a:rPr lang="en-US" altLang="en-US"/>
              <a:pPr/>
              <a:t>31</a:t>
            </a:fld>
            <a:endParaRPr lang="en-US" alt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5512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00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98310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980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629400"/>
            <a:ext cx="381000" cy="152400"/>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242188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3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57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52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
                <a:schemeClr val="bg1"/>
              </a:buClr>
              <a:buFont typeface="Arial"/>
              <a:buChar char="•"/>
              <a:defRPr sz="2400" b="0" i="0">
                <a:latin typeface="Trebuchet MS"/>
                <a:cs typeface="Trebuchet MS"/>
              </a:defRPr>
            </a:lvl2pPr>
            <a:lvl3pPr>
              <a:buClr>
                <a:schemeClr val="bg1"/>
              </a:buClr>
              <a:buFont typeface="Arial"/>
              <a:buChar char="•"/>
              <a:defRPr sz="2000" b="0" i="0">
                <a:latin typeface="Trebuchet MS"/>
                <a:cs typeface="Trebuchet MS"/>
              </a:defRPr>
            </a:lvl3pPr>
            <a:lvl4pPr>
              <a:buClr>
                <a:schemeClr val="bg1"/>
              </a:buClr>
              <a:buFont typeface="Arial"/>
              <a:buChar char="•"/>
              <a:defRPr sz="1800" b="0" i="0">
                <a:latin typeface="Trebuchet MS"/>
                <a:cs typeface="Trebuchet MS"/>
              </a:defRPr>
            </a:lvl4pPr>
            <a:lvl5pPr>
              <a:buClr>
                <a:schemeClr val="bg1"/>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34106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2084851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17.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link.springer.com/chapter/10.1007/978-3-031-11039-9_6"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https://osf.io/q8ht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7KmilcfdAhWmm-AKHVMcA6AQjRx6BAgBEAU&amp;url=https://www.thelancet.com/journals/lancet/article/PIIS0140-6736(17)31911-6/fulltext&amp;psig=AOvVaw0FDRAMzLcsWgnFvkw37Wrb&amp;ust=1537449792764260"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hyperlink" Target="http://www.referent-tracking.com/RTU/paper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572293" y="685800"/>
            <a:ext cx="7999413" cy="2043113"/>
          </a:xfrm>
        </p:spPr>
        <p:txBody>
          <a:bodyPr/>
          <a:lstStyle/>
          <a:p>
            <a:pPr>
              <a:tabLst>
                <a:tab pos="5376863" algn="l"/>
              </a:tabLst>
            </a:pPr>
            <a:r>
              <a:rPr lang="en-US" sz="1800" dirty="0">
                <a:solidFill>
                  <a:srgbClr val="FFFFFF"/>
                </a:solidFill>
                <a:latin typeface="Times New Roman" panose="02020603050405020304" pitchFamily="18" charset="0"/>
                <a:cs typeface="Times New Roman" panose="02020603050405020304" pitchFamily="18" charset="0"/>
              </a:rPr>
              <a:t>UB Summer Informatics Data Science Bootcamp</a:t>
            </a:r>
            <a:br>
              <a:rPr lang="en-GB" sz="1800" dirty="0">
                <a:solidFill>
                  <a:srgbClr val="FFFFFF"/>
                </a:solidFill>
                <a:latin typeface="Times New Roman" panose="02020603050405020304" pitchFamily="18" charset="0"/>
                <a:cs typeface="Times New Roman" panose="02020603050405020304" pitchFamily="18" charset="0"/>
              </a:rPr>
            </a:br>
            <a:r>
              <a:rPr lang="en-GB" sz="1800" dirty="0">
                <a:solidFill>
                  <a:srgbClr val="FFFFFF"/>
                </a:solidFill>
                <a:latin typeface="Times New Roman" panose="02020603050405020304" pitchFamily="18" charset="0"/>
                <a:cs typeface="Times New Roman" panose="02020603050405020304" pitchFamily="18" charset="0"/>
              </a:rPr>
              <a:t>Department of Biomedical Informatics, </a:t>
            </a:r>
            <a:r>
              <a:rPr lang="en-US" sz="1800" dirty="0">
                <a:solidFill>
                  <a:srgbClr val="FFFFFF"/>
                </a:solidFill>
                <a:latin typeface="Times New Roman" panose="02020603050405020304" pitchFamily="18" charset="0"/>
                <a:cs typeface="Times New Roman" panose="02020603050405020304" pitchFamily="18" charset="0"/>
              </a:rPr>
              <a:t>University at Buffalo</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July 5 – August 21, 2023</a:t>
            </a: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r>
              <a:rPr lang="en-US" sz="2800" dirty="0">
                <a:solidFill>
                  <a:srgbClr val="FFFFFF"/>
                </a:solidFill>
                <a:latin typeface="Times New Roman" panose="02020603050405020304" pitchFamily="18" charset="0"/>
                <a:cs typeface="Times New Roman" panose="02020603050405020304" pitchFamily="18" charset="0"/>
              </a:rPr>
              <a:t>Topic:   Biomedical Ontology</a:t>
            </a: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br>
              <a:rPr lang="en-US" sz="3200" dirty="0"/>
            </a:br>
            <a:br>
              <a:rPr lang="en-US" sz="3200" dirty="0"/>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subTitle" idx="1"/>
          </p:nvPr>
        </p:nvSpPr>
        <p:spPr>
          <a:xfrm>
            <a:off x="-76200" y="4560359"/>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eaLnBrk="1" hangingPunct="1">
              <a:lnSpc>
                <a:spcPct val="120000"/>
              </a:lnSpc>
            </a:pPr>
            <a:r>
              <a:rPr lang="en-GB" altLang="ja-JP" sz="1800" i="1" dirty="0">
                <a:ea typeface="ＭＳ 明朝" pitchFamily="49" charset="-128"/>
              </a:rPr>
              <a:t>Professor and Division Chief Biomedical Ontology, Dept of Biomedical Informatics </a:t>
            </a:r>
          </a:p>
          <a:p>
            <a:pPr defTabSz="566738" eaLnBrk="1" hangingPunct="1">
              <a:lnSpc>
                <a:spcPct val="120000"/>
              </a:lnSpc>
            </a:pPr>
            <a:r>
              <a:rPr lang="en-GB" altLang="ja-JP" sz="1800" i="1" dirty="0">
                <a:ea typeface="ＭＳ 明朝" pitchFamily="49" charset="-128"/>
              </a:rPr>
              <a:t>Professor, Dept of Psychiatry</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Rectangle 1">
            <a:extLst>
              <a:ext uri="{FF2B5EF4-FFF2-40B4-BE49-F238E27FC236}">
                <a16:creationId xmlns:a16="http://schemas.microsoft.com/office/drawing/2014/main" id="{84CB9D39-D23E-4785-80DC-EB14BA465216}"/>
              </a:ext>
            </a:extLst>
          </p:cNvPr>
          <p:cNvSpPr/>
          <p:nvPr/>
        </p:nvSpPr>
        <p:spPr>
          <a:xfrm>
            <a:off x="381000" y="2728913"/>
            <a:ext cx="8458200" cy="1446550"/>
          </a:xfrm>
          <a:prstGeom prst="rect">
            <a:avLst/>
          </a:prstGeom>
        </p:spPr>
        <p:txBody>
          <a:bodyPr wrap="square">
            <a:spAutoFit/>
          </a:bodyPr>
          <a:lstStyle/>
          <a:p>
            <a:pPr algn="l"/>
            <a:r>
              <a:rPr lang="en-US" sz="2200" b="0" kern="0" dirty="0">
                <a:solidFill>
                  <a:schemeClr val="bg1"/>
                </a:solidFill>
                <a:latin typeface="+mj-lt"/>
                <a:ea typeface="ＭＳ Ｐゴシック" pitchFamily="122" charset="-128"/>
                <a:cs typeface="Times New Roman" panose="02020603050405020304" pitchFamily="18" charset="0"/>
              </a:rPr>
              <a:t>July 26:  </a:t>
            </a:r>
            <a:r>
              <a:rPr lang="en-US" sz="1400" b="0" kern="0" dirty="0">
                <a:solidFill>
                  <a:schemeClr val="bg1"/>
                </a:solidFill>
                <a:latin typeface="+mj-lt"/>
                <a:ea typeface="ＭＳ Ｐゴシック" pitchFamily="122" charset="-128"/>
                <a:cs typeface="Times New Roman" panose="02020603050405020304" pitchFamily="18" charset="0"/>
              </a:rPr>
              <a:t>(</a:t>
            </a:r>
            <a:r>
              <a:rPr lang="en-US" sz="1400" b="0" kern="0" dirty="0" err="1">
                <a:solidFill>
                  <a:schemeClr val="bg1"/>
                </a:solidFill>
                <a:latin typeface="+mj-lt"/>
                <a:ea typeface="ＭＳ Ｐゴシック" pitchFamily="122" charset="-128"/>
                <a:cs typeface="Times New Roman" panose="02020603050405020304" pitchFamily="18" charset="0"/>
              </a:rPr>
              <a:t>wc</a:t>
            </a:r>
            <a:r>
              <a:rPr lang="en-US" sz="1400" b="0" kern="0" dirty="0">
                <a:solidFill>
                  <a:schemeClr val="bg1"/>
                </a:solidFill>
                <a:latin typeface="+mj-lt"/>
                <a:ea typeface="ＭＳ Ｐゴシック" pitchFamily="122" charset="-128"/>
                <a:cs typeface="Times New Roman" panose="02020603050405020304" pitchFamily="18" charset="0"/>
              </a:rPr>
              <a:t>)</a:t>
            </a:r>
            <a:r>
              <a:rPr lang="en-US" sz="2200" b="0" kern="0" dirty="0">
                <a:solidFill>
                  <a:schemeClr val="bg1"/>
                </a:solidFill>
                <a:latin typeface="+mj-lt"/>
                <a:ea typeface="ＭＳ Ｐゴシック" pitchFamily="122" charset="-128"/>
                <a:cs typeface="Times New Roman" panose="02020603050405020304" pitchFamily="18" charset="0"/>
              </a:rPr>
              <a:t>	Elements of Logic for (Biomedical) Ontology.</a:t>
            </a:r>
            <a:br>
              <a:rPr lang="en-US" sz="2200" b="0" kern="0" dirty="0">
                <a:solidFill>
                  <a:srgbClr val="FFFFFF"/>
                </a:solidFill>
                <a:latin typeface="+mj-lt"/>
                <a:ea typeface="ＭＳ Ｐゴシック" pitchFamily="122" charset="-128"/>
                <a:cs typeface="Times New Roman" panose="02020603050405020304" pitchFamily="18" charset="0"/>
              </a:rPr>
            </a:br>
            <a:r>
              <a:rPr lang="en-US" sz="2200" b="0" kern="0" dirty="0">
                <a:solidFill>
                  <a:schemeClr val="bg1"/>
                </a:solidFill>
                <a:latin typeface="+mj-lt"/>
                <a:ea typeface="ＭＳ Ｐゴシック" pitchFamily="122" charset="-128"/>
                <a:cs typeface="Times New Roman" panose="02020603050405020304" pitchFamily="18" charset="0"/>
              </a:rPr>
              <a:t>July 27: </a:t>
            </a:r>
            <a:r>
              <a:rPr lang="en-US" sz="1400" b="0" kern="0" dirty="0">
                <a:solidFill>
                  <a:schemeClr val="bg1"/>
                </a:solidFill>
                <a:latin typeface="+mj-lt"/>
                <a:ea typeface="ＭＳ Ｐゴシック" pitchFamily="122" charset="-128"/>
                <a:cs typeface="Times New Roman" panose="02020603050405020304" pitchFamily="18" charset="0"/>
              </a:rPr>
              <a:t>(</a:t>
            </a:r>
            <a:r>
              <a:rPr lang="en-US" sz="1400" b="0" kern="0" dirty="0" err="1">
                <a:solidFill>
                  <a:schemeClr val="bg1"/>
                </a:solidFill>
                <a:latin typeface="+mj-lt"/>
                <a:ea typeface="ＭＳ Ｐゴシック" pitchFamily="122" charset="-128"/>
                <a:cs typeface="Times New Roman" panose="02020603050405020304" pitchFamily="18" charset="0"/>
              </a:rPr>
              <a:t>wc</a:t>
            </a:r>
            <a:r>
              <a:rPr lang="en-US" sz="1400" b="0" kern="0" dirty="0">
                <a:solidFill>
                  <a:schemeClr val="bg1"/>
                </a:solidFill>
                <a:latin typeface="+mj-lt"/>
                <a:ea typeface="ＭＳ Ｐゴシック" pitchFamily="122" charset="-128"/>
                <a:cs typeface="Times New Roman" panose="02020603050405020304" pitchFamily="18" charset="0"/>
              </a:rPr>
              <a:t>)</a:t>
            </a:r>
            <a:r>
              <a:rPr lang="en-US" sz="2200" b="0" kern="0" dirty="0">
                <a:solidFill>
                  <a:schemeClr val="bg1"/>
                </a:solidFill>
                <a:latin typeface="+mj-lt"/>
                <a:ea typeface="ＭＳ Ｐゴシック" pitchFamily="122" charset="-128"/>
                <a:cs typeface="Times New Roman" panose="02020603050405020304" pitchFamily="18" charset="0"/>
              </a:rPr>
              <a:t>	</a:t>
            </a:r>
            <a:r>
              <a:rPr lang="en-US" sz="2200" b="0" kern="0" dirty="0">
                <a:solidFill>
                  <a:schemeClr val="bg1"/>
                </a:solidFill>
                <a:latin typeface="+mj-lt"/>
                <a:ea typeface="ＭＳ Ｐゴシック" pitchFamily="122" charset="-128"/>
              </a:rPr>
              <a:t>Principles of Realism-Based (Biomedical) Ontology.</a:t>
            </a:r>
            <a:br>
              <a:rPr lang="en-US" sz="2200" b="0" kern="0" dirty="0">
                <a:solidFill>
                  <a:srgbClr val="FFFF00"/>
                </a:solidFill>
                <a:latin typeface="+mj-lt"/>
                <a:ea typeface="ＭＳ Ｐゴシック" pitchFamily="122" charset="-128"/>
              </a:rPr>
            </a:br>
            <a:r>
              <a:rPr lang="en-US" sz="2200" b="0" kern="0" dirty="0">
                <a:solidFill>
                  <a:srgbClr val="FFFFFF"/>
                </a:solidFill>
                <a:latin typeface="+mj-lt"/>
                <a:ea typeface="ＭＳ Ｐゴシック" pitchFamily="122" charset="-128"/>
              </a:rPr>
              <a:t>July 28:  </a:t>
            </a:r>
            <a:r>
              <a:rPr lang="en-US" sz="1400" b="0" kern="0" dirty="0">
                <a:solidFill>
                  <a:srgbClr val="FFFFFF"/>
                </a:solidFill>
                <a:latin typeface="+mj-lt"/>
                <a:ea typeface="ＭＳ Ｐゴシック" pitchFamily="122" charset="-128"/>
              </a:rPr>
              <a:t>(ad)</a:t>
            </a:r>
            <a:r>
              <a:rPr lang="en-US" sz="2200" b="0" kern="0" dirty="0">
                <a:solidFill>
                  <a:srgbClr val="FFFFFF"/>
                </a:solidFill>
                <a:latin typeface="+mj-lt"/>
                <a:ea typeface="ＭＳ Ｐゴシック" pitchFamily="122" charset="-128"/>
              </a:rPr>
              <a:t>	SPARQL-queries</a:t>
            </a:r>
          </a:p>
          <a:p>
            <a:pPr algn="l"/>
            <a:r>
              <a:rPr lang="en-US" sz="2200" b="0" kern="0" dirty="0">
                <a:solidFill>
                  <a:srgbClr val="FFFF00"/>
                </a:solidFill>
                <a:latin typeface="+mj-lt"/>
                <a:ea typeface="ＭＳ Ｐゴシック" pitchFamily="122" charset="-128"/>
              </a:rPr>
              <a:t>Aug 14:  </a:t>
            </a:r>
            <a:r>
              <a:rPr lang="en-US" sz="1400" b="0" kern="0" dirty="0">
                <a:solidFill>
                  <a:srgbClr val="FFFF00"/>
                </a:solidFill>
                <a:latin typeface="+mj-lt"/>
                <a:ea typeface="ＭＳ Ｐゴシック" pitchFamily="122" charset="-128"/>
              </a:rPr>
              <a:t>(</a:t>
            </a:r>
            <a:r>
              <a:rPr lang="en-US" sz="1400" b="0" kern="0" dirty="0" err="1">
                <a:solidFill>
                  <a:srgbClr val="FFFF00"/>
                </a:solidFill>
                <a:latin typeface="+mj-lt"/>
                <a:ea typeface="ＭＳ Ｐゴシック" pitchFamily="122" charset="-128"/>
              </a:rPr>
              <a:t>wc</a:t>
            </a:r>
            <a:r>
              <a:rPr lang="en-US" sz="1400" b="0" kern="0" dirty="0">
                <a:solidFill>
                  <a:srgbClr val="FFFF00"/>
                </a:solidFill>
                <a:latin typeface="+mj-lt"/>
                <a:ea typeface="ＭＳ Ｐゴシック" pitchFamily="122" charset="-128"/>
              </a:rPr>
              <a:t>)</a:t>
            </a:r>
            <a:r>
              <a:rPr lang="en-US" sz="2200" b="0" kern="0" dirty="0">
                <a:solidFill>
                  <a:srgbClr val="FFFF00"/>
                </a:solidFill>
                <a:latin typeface="+mj-lt"/>
                <a:ea typeface="ＭＳ Ｐゴシック" pitchFamily="122" charset="-128"/>
              </a:rPr>
              <a:t>	Referent Tracking for Biomedical Informatics</a:t>
            </a:r>
            <a:r>
              <a:rPr lang="en-US" sz="2200" b="0" kern="0" dirty="0">
                <a:solidFill>
                  <a:srgbClr val="FFFFFF"/>
                </a:solidFill>
                <a:latin typeface="+mj-lt"/>
                <a:ea typeface="ＭＳ Ｐゴシック" pitchFamily="122" charset="-128"/>
              </a:rPr>
              <a:t>.</a:t>
            </a:r>
            <a:endParaRPr lang="en-US" sz="2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a:t>
            </a:r>
            <a:r>
              <a:rPr lang="en-US" dirty="0">
                <a:solidFill>
                  <a:srgbClr val="FFFF00"/>
                </a:solidFill>
              </a:rPr>
              <a:t>representation</a:t>
            </a:r>
          </a:p>
        </p:txBody>
      </p:sp>
      <p:sp>
        <p:nvSpPr>
          <p:cNvPr id="19" name="TextBox 18"/>
          <p:cNvSpPr txBox="1"/>
          <p:nvPr/>
        </p:nvSpPr>
        <p:spPr>
          <a:xfrm>
            <a:off x="1522859" y="6084186"/>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heart</a:t>
            </a:r>
          </a:p>
        </p:txBody>
      </p:sp>
      <p:sp>
        <p:nvSpPr>
          <p:cNvPr id="8" name="Oval 7"/>
          <p:cNvSpPr/>
          <p:nvPr/>
        </p:nvSpPr>
        <p:spPr bwMode="auto">
          <a:xfrm>
            <a:off x="1905000" y="3215298"/>
            <a:ext cx="1295399" cy="1585302"/>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9" name="Oval 8"/>
          <p:cNvSpPr/>
          <p:nvPr/>
        </p:nvSpPr>
        <p:spPr bwMode="auto">
          <a:xfrm>
            <a:off x="6908799" y="2971801"/>
            <a:ext cx="990600" cy="1447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cxnSp>
        <p:nvCxnSpPr>
          <p:cNvPr id="12" name="Straight Arrow Connector 11"/>
          <p:cNvCxnSpPr>
            <a:stCxn id="14" idx="0"/>
            <a:endCxn id="24" idx="5"/>
          </p:cNvCxnSpPr>
          <p:nvPr/>
        </p:nvCxnSpPr>
        <p:spPr bwMode="auto">
          <a:xfrm flipH="1" flipV="1">
            <a:off x="7771051" y="4207576"/>
            <a:ext cx="659796" cy="1087181"/>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14" name="TextBox 13"/>
          <p:cNvSpPr txBox="1"/>
          <p:nvPr/>
        </p:nvSpPr>
        <p:spPr>
          <a:xfrm>
            <a:off x="7771051" y="5294757"/>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charset="0"/>
                <a:ea typeface="+mn-ea"/>
                <a:cs typeface="+mn-cs"/>
              </a:rPr>
              <a:t>this heart</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cxnSp>
        <p:nvCxnSpPr>
          <p:cNvPr id="21" name="Straight Arrow Connector 20"/>
          <p:cNvCxnSpPr>
            <a:cxnSpLocks/>
            <a:stCxn id="19" idx="0"/>
            <a:endCxn id="8" idx="4"/>
          </p:cNvCxnSpPr>
          <p:nvPr/>
        </p:nvCxnSpPr>
        <p:spPr bwMode="auto">
          <a:xfrm flipV="1">
            <a:off x="2182655" y="4800600"/>
            <a:ext cx="370045" cy="1283586"/>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2" name="TextBox 21"/>
          <p:cNvSpPr txBox="1"/>
          <p:nvPr/>
        </p:nvSpPr>
        <p:spPr>
          <a:xfrm>
            <a:off x="6257100" y="6104494"/>
            <a:ext cx="211307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picture part</a:t>
            </a:r>
          </a:p>
        </p:txBody>
      </p:sp>
      <p:sp>
        <p:nvSpPr>
          <p:cNvPr id="24" name="Oval 23"/>
          <p:cNvSpPr/>
          <p:nvPr/>
        </p:nvSpPr>
        <p:spPr bwMode="auto">
          <a:xfrm>
            <a:off x="6874934" y="2971801"/>
            <a:ext cx="1049866" cy="14478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5" name="Straight Arrow Connector 24"/>
          <p:cNvCxnSpPr>
            <a:cxnSpLocks/>
            <a:stCxn id="22" idx="0"/>
            <a:endCxn id="24" idx="3"/>
          </p:cNvCxnSpPr>
          <p:nvPr/>
        </p:nvCxnSpPr>
        <p:spPr bwMode="auto">
          <a:xfrm flipH="1" flipV="1">
            <a:off x="7028683" y="4207576"/>
            <a:ext cx="284957" cy="1896918"/>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1592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sp>
        <p:nvSpPr>
          <p:cNvPr id="6" name="Slide Number Placeholder 5">
            <a:extLst>
              <a:ext uri="{FF2B5EF4-FFF2-40B4-BE49-F238E27FC236}">
                <a16:creationId xmlns:a16="http://schemas.microsoft.com/office/drawing/2014/main" id="{5D1A56F4-5EE4-4FEE-901A-580E677DBEA4}"/>
              </a:ext>
            </a:extLst>
          </p:cNvPr>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16534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22" grpId="0"/>
      <p:bldP spid="24"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about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 </a:t>
            </a:r>
            <a:r>
              <a:rPr lang="en-US" dirty="0"/>
              <a:t>means</a:t>
            </a:r>
            <a:r>
              <a:rPr lang="en-US" b="1" dirty="0"/>
              <a:t>:</a:t>
            </a:r>
          </a:p>
          <a:p>
            <a:pPr lvl="1">
              <a:buFont typeface="Arial" panose="020B0604020202020204" pitchFamily="34" charset="0"/>
              <a:buChar char="•"/>
            </a:pPr>
            <a:r>
              <a:rPr lang="en-US" i="1" dirty="0"/>
              <a:t>x refers to or is cognitively directed towards y. </a:t>
            </a:r>
          </a:p>
          <a:p>
            <a:pPr lvl="1">
              <a:buFont typeface="Arial" panose="020B0604020202020204" pitchFamily="34" charset="0"/>
              <a:buChar char="•"/>
            </a:pPr>
            <a:r>
              <a:rPr lang="en-US" b="1" dirty="0"/>
              <a:t>Domain: </a:t>
            </a:r>
            <a:r>
              <a:rPr lang="en-US" dirty="0"/>
              <a:t>representations; </a:t>
            </a:r>
          </a:p>
          <a:p>
            <a:pPr lvl="1">
              <a:buFont typeface="Arial" panose="020B0604020202020204" pitchFamily="34" charset="0"/>
              <a:buChar char="•"/>
            </a:pPr>
            <a:r>
              <a:rPr lang="en-US" b="1" dirty="0"/>
              <a:t>Range: </a:t>
            </a:r>
            <a:r>
              <a:rPr lang="en-US" dirty="0"/>
              <a:t>portions of reality. </a:t>
            </a:r>
          </a:p>
          <a:p>
            <a:pPr lvl="1">
              <a:buFont typeface="Arial" panose="020B0604020202020204" pitchFamily="34" charset="0"/>
              <a:buChar char="•"/>
            </a:pPr>
            <a:r>
              <a:rPr lang="en-US" b="1" dirty="0"/>
              <a:t>Axiom: </a:t>
            </a:r>
            <a:r>
              <a:rPr lang="en-US" dirty="0"/>
              <a:t>if </a:t>
            </a:r>
            <a:r>
              <a:rPr lang="en-US" i="1" dirty="0"/>
              <a:t>x </a:t>
            </a:r>
            <a:r>
              <a:rPr lang="en-US" b="1" i="1" dirty="0" err="1"/>
              <a:t>is_about</a:t>
            </a:r>
            <a:r>
              <a:rPr lang="en-US" b="1" i="1" dirty="0"/>
              <a:t> </a:t>
            </a:r>
            <a:r>
              <a:rPr lang="en-US" i="1" dirty="0"/>
              <a:t>y </a:t>
            </a:r>
            <a:r>
              <a:rPr lang="en-US" dirty="0"/>
              <a:t>then </a:t>
            </a:r>
            <a:r>
              <a:rPr lang="en-US" i="1" dirty="0"/>
              <a:t>y </a:t>
            </a:r>
            <a:r>
              <a:rPr lang="en-US" dirty="0"/>
              <a:t>exist(s/ed) (veridicality).</a:t>
            </a:r>
          </a:p>
          <a:p>
            <a:pPr>
              <a:buFont typeface="Arial" panose="020B0604020202020204" pitchFamily="34" charset="0"/>
              <a:buChar char="•"/>
            </a:pPr>
            <a:endParaRPr lang="en-US" dirty="0"/>
          </a:p>
        </p:txBody>
      </p:sp>
      <p:sp>
        <p:nvSpPr>
          <p:cNvPr id="4" name="Rectangle 3"/>
          <p:cNvSpPr/>
          <p:nvPr/>
        </p:nvSpPr>
        <p:spPr>
          <a:xfrm>
            <a:off x="1258456" y="6311976"/>
            <a:ext cx="7772400" cy="461665"/>
          </a:xfrm>
          <a:prstGeom prst="rect">
            <a:avLst/>
          </a:prstGeom>
        </p:spPr>
        <p:txBody>
          <a:bodyPr wrap="square">
            <a:spAutoFit/>
          </a:bodyPr>
          <a:lstStyle/>
          <a:p>
            <a:pPr algn="r" eaLnBrk="0" hangingPunct="0"/>
            <a:r>
              <a:rPr lang="en-US" sz="1200" b="0" dirty="0">
                <a:solidFill>
                  <a:srgbClr val="FFFFFF"/>
                </a:solidFill>
                <a:latin typeface="Times" charset="0"/>
              </a:rPr>
              <a:t>Smith B, Ceusters W. </a:t>
            </a:r>
            <a:r>
              <a:rPr lang="en-US" sz="1200" b="0" dirty="0" err="1">
                <a:solidFill>
                  <a:srgbClr val="FFFFFF"/>
                </a:solidFill>
                <a:latin typeface="Times" charset="0"/>
              </a:rPr>
              <a:t>Aboutness</a:t>
            </a:r>
            <a:r>
              <a:rPr lang="en-US" sz="1200" b="0" dirty="0">
                <a:solidFill>
                  <a:srgbClr val="FFFFFF"/>
                </a:solidFill>
                <a:latin typeface="Times" charset="0"/>
              </a:rPr>
              <a:t>: Towards Foundations for the Information Artifact Ontology. </a:t>
            </a:r>
          </a:p>
          <a:p>
            <a:pPr algn="r" eaLnBrk="0" hangingPunct="0"/>
            <a:r>
              <a:rPr lang="en-US" sz="1200" b="0" dirty="0">
                <a:solidFill>
                  <a:srgbClr val="FFFFFF"/>
                </a:solidFill>
                <a:latin typeface="Times" charset="0"/>
              </a:rPr>
              <a:t>International Conference on Biomedical Ontologies, ICBO 2015, Lisbon, Portugal, July 27-30, 2015;47-51</a:t>
            </a:r>
          </a:p>
        </p:txBody>
      </p:sp>
      <p:sp>
        <p:nvSpPr>
          <p:cNvPr id="6" name="Slide Number Placeholder 5">
            <a:extLst>
              <a:ext uri="{FF2B5EF4-FFF2-40B4-BE49-F238E27FC236}">
                <a16:creationId xmlns:a16="http://schemas.microsoft.com/office/drawing/2014/main" id="{807D6EDB-6F02-4ECA-BF45-815C48DCE462}"/>
              </a:ext>
            </a:extLst>
          </p:cNvPr>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190135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27054-7AFD-4C3B-9E2F-7FE4CA221735}"/>
              </a:ext>
            </a:extLst>
          </p:cNvPr>
          <p:cNvSpPr>
            <a:spLocks noGrp="1"/>
          </p:cNvSpPr>
          <p:nvPr>
            <p:ph type="title"/>
          </p:nvPr>
        </p:nvSpPr>
        <p:spPr/>
        <p:txBody>
          <a:bodyPr/>
          <a:lstStyle/>
          <a:p>
            <a:r>
              <a:rPr lang="en-US" dirty="0"/>
              <a:t>What is ‘referent tracking’ (RT) ?</a:t>
            </a:r>
          </a:p>
        </p:txBody>
      </p:sp>
      <p:sp>
        <p:nvSpPr>
          <p:cNvPr id="5" name="Content Placeholder 4">
            <a:extLst>
              <a:ext uri="{FF2B5EF4-FFF2-40B4-BE49-F238E27FC236}">
                <a16:creationId xmlns:a16="http://schemas.microsoft.com/office/drawing/2014/main" id="{C0C24052-4492-4323-9699-CA00721C7DF5}"/>
              </a:ext>
            </a:extLst>
          </p:cNvPr>
          <p:cNvSpPr>
            <a:spLocks noGrp="1"/>
          </p:cNvSpPr>
          <p:nvPr>
            <p:ph idx="1"/>
          </p:nvPr>
        </p:nvSpPr>
        <p:spPr/>
        <p:txBody>
          <a:bodyPr/>
          <a:lstStyle/>
          <a:p>
            <a:pPr>
              <a:buFont typeface="Arial" panose="020B0604020202020204" pitchFamily="34" charset="0"/>
              <a:buChar char="•"/>
            </a:pPr>
            <a:r>
              <a:rPr lang="en-US" dirty="0"/>
              <a:t>In general:</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a:t>
            </a:r>
            <a:r>
              <a:rPr lang="en-US" dirty="0"/>
              <a:t>’ (defined class): a portion of reality denoted by some reference in a representation;</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reference</a:t>
            </a:r>
            <a:r>
              <a:rPr lang="en-US" dirty="0"/>
              <a:t>’ (defined class): a representation intended to denote some portion of reality;</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 tracking</a:t>
            </a:r>
            <a:r>
              <a:rPr lang="en-US" dirty="0"/>
              <a:t>’: keeping track of how portions of reality stand in relation to each other by keeping track of </a:t>
            </a:r>
            <a:r>
              <a:rPr lang="en-US"/>
              <a:t>how references </a:t>
            </a:r>
            <a:r>
              <a:rPr lang="en-US" dirty="0"/>
              <a:t>are used in representations. </a:t>
            </a:r>
          </a:p>
        </p:txBody>
      </p:sp>
      <p:sp>
        <p:nvSpPr>
          <p:cNvPr id="7" name="Slide Number Placeholder 2">
            <a:extLst>
              <a:ext uri="{FF2B5EF4-FFF2-40B4-BE49-F238E27FC236}">
                <a16:creationId xmlns:a16="http://schemas.microsoft.com/office/drawing/2014/main" id="{E1A9F093-07E0-401F-B41E-B5F15B98CD54}"/>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12</a:t>
            </a:fld>
            <a:endParaRPr lang="en-US"/>
          </a:p>
        </p:txBody>
      </p:sp>
    </p:spTree>
    <p:extLst>
      <p:ext uri="{BB962C8B-B14F-4D97-AF65-F5344CB8AC3E}">
        <p14:creationId xmlns:p14="http://schemas.microsoft.com/office/powerpoint/2010/main" val="226918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863C-FCFB-4E73-85CB-59F50E271D32}"/>
              </a:ext>
            </a:extLst>
          </p:cNvPr>
          <p:cNvSpPr>
            <a:spLocks noGrp="1"/>
          </p:cNvSpPr>
          <p:nvPr>
            <p:ph type="title"/>
          </p:nvPr>
        </p:nvSpPr>
        <p:spPr/>
        <p:txBody>
          <a:bodyPr/>
          <a:lstStyle/>
          <a:p>
            <a:r>
              <a:rPr lang="en-US" dirty="0"/>
              <a:t>RT issues in language</a:t>
            </a:r>
          </a:p>
        </p:txBody>
      </p:sp>
      <p:sp>
        <p:nvSpPr>
          <p:cNvPr id="3" name="Content Placeholder 2">
            <a:extLst>
              <a:ext uri="{FF2B5EF4-FFF2-40B4-BE49-F238E27FC236}">
                <a16:creationId xmlns:a16="http://schemas.microsoft.com/office/drawing/2014/main" id="{5E51FB83-8744-4B54-91CA-EEFDA376F2FC}"/>
              </a:ext>
            </a:extLst>
          </p:cNvPr>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a:t>Various forms with non-standard definitions:</a:t>
            </a:r>
          </a:p>
          <a:p>
            <a:pPr lvl="1">
              <a:buFont typeface="Arial" panose="020B0604020202020204" pitchFamily="34" charset="0"/>
              <a:buChar char="•"/>
            </a:pPr>
            <a:r>
              <a:rPr lang="en-US" dirty="0"/>
              <a:t>Reference resolution</a:t>
            </a:r>
          </a:p>
          <a:p>
            <a:pPr lvl="1">
              <a:buFont typeface="Arial" panose="020B0604020202020204" pitchFamily="34" charset="0"/>
              <a:buChar char="•"/>
            </a:pPr>
            <a:r>
              <a:rPr lang="en-US" dirty="0"/>
              <a:t>Co-reference resolution</a:t>
            </a:r>
          </a:p>
          <a:p>
            <a:pPr lvl="1">
              <a:buFont typeface="Arial" panose="020B0604020202020204" pitchFamily="34" charset="0"/>
              <a:buChar char="•"/>
            </a:pPr>
            <a:r>
              <a:rPr lang="en-US" dirty="0"/>
              <a:t>Anaphora resolution</a:t>
            </a:r>
          </a:p>
          <a:p>
            <a:pPr>
              <a:buFont typeface="Arial" panose="020B0604020202020204" pitchFamily="34" charset="0"/>
              <a:buChar char="•"/>
            </a:pPr>
            <a:r>
              <a:rPr lang="en-US" dirty="0"/>
              <a:t>Examples:</a:t>
            </a:r>
          </a:p>
          <a:p>
            <a:pPr lvl="1">
              <a:buFont typeface="Arial" panose="020B0604020202020204" pitchFamily="34" charset="0"/>
              <a:buChar char="•"/>
            </a:pPr>
            <a:r>
              <a:rPr lang="en-US" dirty="0"/>
              <a:t>‘</a:t>
            </a:r>
            <a:r>
              <a:rPr lang="en-US" i="1" dirty="0"/>
              <a:t>I bought two fish, removed their scales, and ate them</a:t>
            </a:r>
            <a:r>
              <a:rPr lang="en-US" dirty="0"/>
              <a:t>’.</a:t>
            </a:r>
          </a:p>
          <a:p>
            <a:pPr lvl="1">
              <a:buFont typeface="Arial" panose="020B0604020202020204" pitchFamily="34" charset="0"/>
              <a:buChar char="•"/>
            </a:pPr>
            <a:r>
              <a:rPr lang="en-US" dirty="0"/>
              <a:t>‘</a:t>
            </a:r>
            <a:r>
              <a:rPr lang="en-US" i="1" dirty="0"/>
              <a:t>Jane was in the library. When Suzy came in, she laughed</a:t>
            </a:r>
            <a:r>
              <a:rPr lang="en-US" dirty="0"/>
              <a:t>.’</a:t>
            </a:r>
          </a:p>
          <a:p>
            <a:pPr lvl="1">
              <a:buFont typeface="Arial" panose="020B0604020202020204" pitchFamily="34" charset="0"/>
              <a:buChar char="•"/>
            </a:pPr>
            <a:r>
              <a:rPr lang="en-US" dirty="0"/>
              <a:t>‘</a:t>
            </a:r>
            <a:r>
              <a:rPr lang="en-US" i="1" dirty="0"/>
              <a:t>He visited us Monday</a:t>
            </a:r>
            <a:r>
              <a:rPr lang="en-US" dirty="0"/>
              <a:t>’.</a:t>
            </a:r>
          </a:p>
          <a:p>
            <a:pPr lvl="1">
              <a:buFont typeface="Arial" panose="020B0604020202020204" pitchFamily="34" charset="0"/>
              <a:buChar char="•"/>
            </a:pPr>
            <a:r>
              <a:rPr lang="en-US" dirty="0"/>
              <a:t>‘</a:t>
            </a:r>
            <a:r>
              <a:rPr lang="en-US" i="1" dirty="0"/>
              <a:t>Margaret saw the diamond sparkling in the sun and adored it’s beauty</a:t>
            </a:r>
            <a:r>
              <a:rPr lang="en-US" dirty="0"/>
              <a:t>’. </a:t>
            </a:r>
          </a:p>
        </p:txBody>
      </p:sp>
      <p:grpSp>
        <p:nvGrpSpPr>
          <p:cNvPr id="7" name="Group 6">
            <a:extLst>
              <a:ext uri="{FF2B5EF4-FFF2-40B4-BE49-F238E27FC236}">
                <a16:creationId xmlns:a16="http://schemas.microsoft.com/office/drawing/2014/main" id="{7A32F847-64B0-4C19-8608-2165776A0387}"/>
              </a:ext>
            </a:extLst>
          </p:cNvPr>
          <p:cNvGrpSpPr/>
          <p:nvPr/>
        </p:nvGrpSpPr>
        <p:grpSpPr>
          <a:xfrm>
            <a:off x="533400" y="3178314"/>
            <a:ext cx="8458200" cy="3222486"/>
            <a:chOff x="533400" y="3178314"/>
            <a:chExt cx="8458200" cy="3222486"/>
          </a:xfrm>
        </p:grpSpPr>
        <p:sp>
          <p:nvSpPr>
            <p:cNvPr id="4" name="Rectangle 3">
              <a:extLst>
                <a:ext uri="{FF2B5EF4-FFF2-40B4-BE49-F238E27FC236}">
                  <a16:creationId xmlns:a16="http://schemas.microsoft.com/office/drawing/2014/main" id="{877D1743-6199-4031-A7BE-C3405BB45D4F}"/>
                </a:ext>
              </a:extLst>
            </p:cNvPr>
            <p:cNvSpPr/>
            <p:nvPr/>
          </p:nvSpPr>
          <p:spPr bwMode="auto">
            <a:xfrm>
              <a:off x="533400" y="3886200"/>
              <a:ext cx="8458200" cy="25146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7A3702AC-477A-4841-8026-25683CAFE5AC}"/>
                </a:ext>
              </a:extLst>
            </p:cNvPr>
            <p:cNvSpPr txBox="1"/>
            <p:nvPr/>
          </p:nvSpPr>
          <p:spPr>
            <a:xfrm>
              <a:off x="4948212" y="3178314"/>
              <a:ext cx="4043388" cy="707886"/>
            </a:xfrm>
            <a:prstGeom prst="rect">
              <a:avLst/>
            </a:prstGeom>
            <a:solidFill>
              <a:srgbClr val="FFFF00"/>
            </a:solidFill>
            <a:ln w="28575">
              <a:solidFill>
                <a:srgbClr val="FFFF00"/>
              </a:solidFill>
            </a:ln>
          </p:spPr>
          <p:txBody>
            <a:bodyPr wrap="square" rtlCol="0">
              <a:spAutoFit/>
            </a:bodyPr>
            <a:lstStyle/>
            <a:p>
              <a:r>
                <a:rPr lang="en-US" sz="2000" b="0" dirty="0">
                  <a:solidFill>
                    <a:schemeClr val="tx1"/>
                  </a:solidFill>
                </a:rPr>
                <a:t>Which of these four sentences is a bit different from the other three?</a:t>
              </a:r>
            </a:p>
          </p:txBody>
        </p:sp>
      </p:grpSp>
      <p:sp>
        <p:nvSpPr>
          <p:cNvPr id="8" name="Slide Number Placeholder 2">
            <a:extLst>
              <a:ext uri="{FF2B5EF4-FFF2-40B4-BE49-F238E27FC236}">
                <a16:creationId xmlns:a16="http://schemas.microsoft.com/office/drawing/2014/main" id="{6942BB6B-CD71-42B2-861E-C9F46EAC698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13</a:t>
            </a:fld>
            <a:endParaRPr lang="en-US"/>
          </a:p>
        </p:txBody>
      </p:sp>
    </p:spTree>
    <p:extLst>
      <p:ext uri="{BB962C8B-B14F-4D97-AF65-F5344CB8AC3E}">
        <p14:creationId xmlns:p14="http://schemas.microsoft.com/office/powerpoint/2010/main" val="5274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E41-73F1-43A6-B77B-58C926E04F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695416-606E-4817-BA87-81FB6923D864}"/>
              </a:ext>
            </a:extLst>
          </p:cNvPr>
          <p:cNvSpPr>
            <a:spLocks noGrp="1"/>
          </p:cNvSpPr>
          <p:nvPr>
            <p:ph idx="1"/>
          </p:nvPr>
        </p:nvSpPr>
        <p:spPr/>
        <p:txBody>
          <a:bodyPr/>
          <a:lstStyle/>
          <a:p>
            <a:endParaRPr lang="en-US"/>
          </a:p>
        </p:txBody>
      </p:sp>
      <p:pic>
        <p:nvPicPr>
          <p:cNvPr id="5122" name="Picture 2" descr="May be an image of 4 people and text that says 'Mon enfant n'aime pas le poisson. Par quoi puis-je le remplacer Un chat Les chats adorent le poisson'">
            <a:extLst>
              <a:ext uri="{FF2B5EF4-FFF2-40B4-BE49-F238E27FC236}">
                <a16:creationId xmlns:a16="http://schemas.microsoft.com/office/drawing/2014/main" id="{26DC9DA2-CDFB-4D6B-93B4-508DB31B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626993"/>
            <a:ext cx="9134476" cy="6259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17BBCBD-6A17-4F64-A290-6269075DD277}"/>
              </a:ext>
            </a:extLst>
          </p:cNvPr>
          <p:cNvSpPr/>
          <p:nvPr/>
        </p:nvSpPr>
        <p:spPr bwMode="auto">
          <a:xfrm>
            <a:off x="381000" y="838200"/>
            <a:ext cx="5105400" cy="990600"/>
          </a:xfrm>
          <a:prstGeom prst="roundRect">
            <a:avLst/>
          </a:prstGeom>
          <a:solidFill>
            <a:srgbClr val="FED3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solidFill>
                  <a:schemeClr val="tx1"/>
                </a:solidFill>
              </a:rPr>
              <a:t>My child doesn’t like fish. What replacement would you suggest? </a:t>
            </a:r>
            <a:endParaRPr lang="en-US" sz="2400" dirty="0">
              <a:solidFill>
                <a:schemeClr val="tx1"/>
              </a:solidFill>
            </a:endParaRPr>
          </a:p>
        </p:txBody>
      </p:sp>
      <p:sp>
        <p:nvSpPr>
          <p:cNvPr id="10" name="Rectangle: Rounded Corners 9">
            <a:extLst>
              <a:ext uri="{FF2B5EF4-FFF2-40B4-BE49-F238E27FC236}">
                <a16:creationId xmlns:a16="http://schemas.microsoft.com/office/drawing/2014/main" id="{FEF4221E-FE1C-4FE7-90C1-6161E8F0FB7F}"/>
              </a:ext>
            </a:extLst>
          </p:cNvPr>
          <p:cNvSpPr/>
          <p:nvPr/>
        </p:nvSpPr>
        <p:spPr bwMode="auto">
          <a:xfrm>
            <a:off x="6248400" y="762000"/>
            <a:ext cx="2286000" cy="1295400"/>
          </a:xfrm>
          <a:prstGeom prst="roundRect">
            <a:avLst/>
          </a:prstGeom>
          <a:solidFill>
            <a:srgbClr val="CBEB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400" i="0" u="none" strike="noStrike" cap="none" normalizeH="0" baseline="0" dirty="0">
                <a:ln>
                  <a:noFill/>
                </a:ln>
                <a:solidFill>
                  <a:schemeClr val="tx1"/>
                </a:solidFill>
                <a:effectLst/>
                <a:latin typeface="Times" pitchFamily="122" charset="0"/>
              </a:rPr>
              <a:t>… ???</a:t>
            </a:r>
          </a:p>
        </p:txBody>
      </p:sp>
      <p:sp>
        <p:nvSpPr>
          <p:cNvPr id="8" name="Rectangle: Rounded Corners 7">
            <a:extLst>
              <a:ext uri="{FF2B5EF4-FFF2-40B4-BE49-F238E27FC236}">
                <a16:creationId xmlns:a16="http://schemas.microsoft.com/office/drawing/2014/main" id="{8918B0F6-1D78-42B8-BE09-2266CA76264A}"/>
              </a:ext>
            </a:extLst>
          </p:cNvPr>
          <p:cNvSpPr/>
          <p:nvPr/>
        </p:nvSpPr>
        <p:spPr bwMode="auto">
          <a:xfrm>
            <a:off x="6248400" y="762000"/>
            <a:ext cx="2286000" cy="1295400"/>
          </a:xfrm>
          <a:prstGeom prst="roundRect">
            <a:avLst/>
          </a:prstGeom>
          <a:solidFill>
            <a:srgbClr val="CBEB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imes" pitchFamily="122" charset="0"/>
              </a:rPr>
              <a:t>Replace it with a</a:t>
            </a:r>
            <a:r>
              <a:rPr kumimoji="0" lang="en-US" sz="2400" i="0" u="none" strike="noStrike" cap="none" normalizeH="0" baseline="0" dirty="0">
                <a:ln>
                  <a:noFill/>
                </a:ln>
                <a:solidFill>
                  <a:schemeClr val="tx1"/>
                </a:solidFill>
                <a:effectLst/>
                <a:latin typeface="Times" pitchFamily="122" charset="0"/>
              </a:rPr>
              <a:t> cat!  All cats like fish!</a:t>
            </a:r>
          </a:p>
        </p:txBody>
      </p:sp>
      <p:sp>
        <p:nvSpPr>
          <p:cNvPr id="9" name="Slide Number Placeholder 2">
            <a:extLst>
              <a:ext uri="{FF2B5EF4-FFF2-40B4-BE49-F238E27FC236}">
                <a16:creationId xmlns:a16="http://schemas.microsoft.com/office/drawing/2014/main" id="{E3C32DD3-BDAB-4133-A45A-A0CCEC3F57E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14</a:t>
            </a:fld>
            <a:endParaRPr lang="en-US"/>
          </a:p>
        </p:txBody>
      </p:sp>
    </p:spTree>
    <p:extLst>
      <p:ext uri="{BB962C8B-B14F-4D97-AF65-F5344CB8AC3E}">
        <p14:creationId xmlns:p14="http://schemas.microsoft.com/office/powerpoint/2010/main" val="21088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any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 (RU)?</a:t>
            </a:r>
          </a:p>
          <a:p>
            <a:pPr lvl="2">
              <a:buFont typeface="Arial" panose="020B0604020202020204" pitchFamily="34" charset="0"/>
              <a:buChar char="•"/>
            </a:pPr>
            <a:r>
              <a:rPr lang="en-US" dirty="0"/>
              <a:t>RU: representation of which no part is a representation </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portions of reality are denoted by specific references?</a:t>
            </a:r>
          </a:p>
          <a:p>
            <a:pPr lvl="1">
              <a:buFont typeface="Arial" panose="020B0604020202020204" pitchFamily="34" charset="0"/>
              <a:buChar char="•"/>
            </a:pPr>
            <a:r>
              <a:rPr lang="en-US" dirty="0"/>
              <a:t>For ‘structured’ representations: how to make them interpretable for man and machine?</a:t>
            </a:r>
          </a:p>
          <a:p>
            <a:pPr>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56B19A59-01BD-4F9F-8894-608FB84149F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15</a:t>
            </a:fld>
            <a:endParaRPr lang="en-US"/>
          </a:p>
        </p:txBody>
      </p:sp>
    </p:spTree>
    <p:extLst>
      <p:ext uri="{BB962C8B-B14F-4D97-AF65-F5344CB8AC3E}">
        <p14:creationId xmlns:p14="http://schemas.microsoft.com/office/powerpoint/2010/main" val="4369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any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 (RU)?</a:t>
            </a:r>
          </a:p>
          <a:p>
            <a:pPr lvl="2">
              <a:buFont typeface="Arial" panose="020B0604020202020204" pitchFamily="34" charset="0"/>
              <a:buChar char="•"/>
            </a:pPr>
            <a:r>
              <a:rPr lang="en-US" dirty="0"/>
              <a:t>RU: representation of which no part is a representation </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portions of reality are denoted by </a:t>
            </a:r>
            <a:r>
              <a:rPr lang="en-US" dirty="0">
                <a:solidFill>
                  <a:srgbClr val="FFFF00"/>
                </a:solidFill>
              </a:rPr>
              <a:t>specific</a:t>
            </a:r>
            <a:r>
              <a:rPr lang="en-US" dirty="0"/>
              <a:t> references?</a:t>
            </a:r>
          </a:p>
          <a:p>
            <a:pPr lvl="1">
              <a:buFont typeface="Arial" panose="020B0604020202020204" pitchFamily="34" charset="0"/>
              <a:buChar char="•"/>
            </a:pPr>
            <a:r>
              <a:rPr lang="en-US" dirty="0"/>
              <a:t>For ‘structured’ representations: how to make them interpretable for man and machine?</a:t>
            </a:r>
          </a:p>
          <a:p>
            <a:pPr>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F8767F43-02AD-461F-817B-5DCBEC9EFBA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16</a:t>
            </a:fld>
            <a:endParaRPr lang="en-US"/>
          </a:p>
        </p:txBody>
      </p:sp>
      <p:sp>
        <p:nvSpPr>
          <p:cNvPr id="4" name="Oval 3">
            <a:extLst>
              <a:ext uri="{FF2B5EF4-FFF2-40B4-BE49-F238E27FC236}">
                <a16:creationId xmlns:a16="http://schemas.microsoft.com/office/drawing/2014/main" id="{D55F078D-AB20-44F2-B639-8E6A6F60DB80}"/>
              </a:ext>
            </a:extLst>
          </p:cNvPr>
          <p:cNvSpPr/>
          <p:nvPr/>
        </p:nvSpPr>
        <p:spPr bwMode="auto">
          <a:xfrm>
            <a:off x="6448425" y="4572000"/>
            <a:ext cx="1447800" cy="457200"/>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333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Second RBO distinction important for RT: Universals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endParaRPr lang="en-US"/>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r>
              <a:rPr lang="en-US" dirty="0">
                <a:solidFill>
                  <a:srgbClr val="FFFF00"/>
                </a:solidFill>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r>
              <a:rPr lang="en-US" i="1" dirty="0">
                <a:solidFill>
                  <a:schemeClr val="bg1"/>
                </a:solidFill>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r>
              <a:rPr lang="en-US" sz="2000" dirty="0">
                <a:solidFill>
                  <a:schemeClr val="bg1"/>
                </a:solidFill>
              </a:rPr>
              <a:t>particulars</a:t>
            </a:r>
          </a:p>
        </p:txBody>
      </p:sp>
      <p:sp>
        <p:nvSpPr>
          <p:cNvPr id="4" name="Slide Number Placeholder 3">
            <a:extLst>
              <a:ext uri="{FF2B5EF4-FFF2-40B4-BE49-F238E27FC236}">
                <a16:creationId xmlns:a16="http://schemas.microsoft.com/office/drawing/2014/main" id="{21FCB745-FEFD-4C05-A9F6-97331A82D8C4}"/>
              </a:ext>
            </a:extLst>
          </p:cNvPr>
          <p:cNvSpPr>
            <a:spLocks noGrp="1"/>
          </p:cNvSpPr>
          <p:nvPr>
            <p:ph type="sldNum" sz="quarter" idx="10"/>
          </p:nvPr>
        </p:nvSpPr>
        <p:spPr/>
        <p:txBody>
          <a:bodyPr/>
          <a:lstStyle/>
          <a:p>
            <a:fld id="{01EF93C7-D0AB-41D7-8C62-1F8A9E33AE23}" type="slidenum">
              <a:rPr lang="en-US" smtClean="0"/>
              <a:pPr/>
              <a:t>17</a:t>
            </a:fld>
            <a:endParaRPr lang="en-US"/>
          </a:p>
        </p:txBody>
      </p:sp>
      <p:grpSp>
        <p:nvGrpSpPr>
          <p:cNvPr id="5" name="Group 4">
            <a:extLst>
              <a:ext uri="{FF2B5EF4-FFF2-40B4-BE49-F238E27FC236}">
                <a16:creationId xmlns:a16="http://schemas.microsoft.com/office/drawing/2014/main" id="{2E3DDF4B-1940-4A0E-A492-9056EE80E0DD}"/>
              </a:ext>
            </a:extLst>
          </p:cNvPr>
          <p:cNvGrpSpPr/>
          <p:nvPr/>
        </p:nvGrpSpPr>
        <p:grpSpPr>
          <a:xfrm>
            <a:off x="6553747" y="2124908"/>
            <a:ext cx="1632284" cy="4640759"/>
            <a:chOff x="6553747" y="2124908"/>
            <a:chExt cx="1632284" cy="4640759"/>
          </a:xfrm>
        </p:grpSpPr>
        <p:sp>
          <p:nvSpPr>
            <p:cNvPr id="3" name="TextBox 2">
              <a:extLst>
                <a:ext uri="{FF2B5EF4-FFF2-40B4-BE49-F238E27FC236}">
                  <a16:creationId xmlns:a16="http://schemas.microsoft.com/office/drawing/2014/main" id="{712B081F-0FAA-4F02-A3A8-B81BFB00AFA0}"/>
                </a:ext>
              </a:extLst>
            </p:cNvPr>
            <p:cNvSpPr txBox="1"/>
            <p:nvPr/>
          </p:nvSpPr>
          <p:spPr>
            <a:xfrm>
              <a:off x="6553747" y="6180892"/>
              <a:ext cx="1552028" cy="584775"/>
            </a:xfrm>
            <a:prstGeom prst="rect">
              <a:avLst/>
            </a:prstGeom>
            <a:noFill/>
          </p:spPr>
          <p:txBody>
            <a:bodyPr wrap="none" rtlCol="0">
              <a:spAutoFit/>
            </a:bodyPr>
            <a:lstStyle/>
            <a:p>
              <a:r>
                <a:rPr lang="en-US" dirty="0">
                  <a:solidFill>
                    <a:srgbClr val="1FE115"/>
                  </a:solidFill>
                </a:rPr>
                <a:t>Specific</a:t>
              </a:r>
            </a:p>
          </p:txBody>
        </p:sp>
        <p:sp>
          <p:nvSpPr>
            <p:cNvPr id="20" name="TextBox 19">
              <a:extLst>
                <a:ext uri="{FF2B5EF4-FFF2-40B4-BE49-F238E27FC236}">
                  <a16:creationId xmlns:a16="http://schemas.microsoft.com/office/drawing/2014/main" id="{CCCC66F5-1B11-4E35-AE9A-2B5F9C78492A}"/>
                </a:ext>
              </a:extLst>
            </p:cNvPr>
            <p:cNvSpPr txBox="1"/>
            <p:nvPr/>
          </p:nvSpPr>
          <p:spPr>
            <a:xfrm>
              <a:off x="6587515" y="2124908"/>
              <a:ext cx="1598516" cy="584775"/>
            </a:xfrm>
            <a:prstGeom prst="rect">
              <a:avLst/>
            </a:prstGeom>
            <a:noFill/>
          </p:spPr>
          <p:txBody>
            <a:bodyPr wrap="none" rtlCol="0">
              <a:spAutoFit/>
            </a:bodyPr>
            <a:lstStyle/>
            <a:p>
              <a:r>
                <a:rPr lang="en-US" dirty="0">
                  <a:solidFill>
                    <a:srgbClr val="1FE115"/>
                  </a:solidFill>
                </a:rPr>
                <a:t>General</a:t>
              </a:r>
            </a:p>
          </p:txBody>
        </p:sp>
      </p:grpSp>
    </p:spTree>
    <p:extLst>
      <p:ext uri="{BB962C8B-B14F-4D97-AF65-F5344CB8AC3E}">
        <p14:creationId xmlns:p14="http://schemas.microsoft.com/office/powerpoint/2010/main" val="22335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a:xfrm>
            <a:off x="0" y="762000"/>
            <a:ext cx="9144000" cy="762000"/>
          </a:xfrm>
        </p:spPr>
        <p:txBody>
          <a:bodyPr/>
          <a:lstStyle/>
          <a:p>
            <a:r>
              <a:rPr lang="en-US" dirty="0"/>
              <a:t>Second RBO distinction important for RT:</a:t>
            </a:r>
            <a:br>
              <a:rPr lang="en-US" dirty="0"/>
            </a:br>
            <a:r>
              <a:rPr lang="en-US" dirty="0"/>
              <a:t>Universals versus particulars</a:t>
            </a:r>
            <a:endParaRPr lang="en-US" altLang="en-US" dirty="0"/>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a:solidFill>
                  <a:schemeClr val="tx1"/>
                </a:solidFill>
              </a:rPr>
              <a:t>some particular</a:t>
            </a:r>
          </a:p>
        </p:txBody>
      </p:sp>
      <p:sp>
        <p:nvSpPr>
          <p:cNvPr id="75781" name="AutoShape 5"/>
          <p:cNvSpPr>
            <a:spLocks noChangeArrowheads="1"/>
          </p:cNvSpPr>
          <p:nvPr/>
        </p:nvSpPr>
        <p:spPr bwMode="auto">
          <a:xfrm>
            <a:off x="3337482" y="2463800"/>
            <a:ext cx="2850039"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dirty="0">
                <a:solidFill>
                  <a:srgbClr val="000066"/>
                </a:solidFill>
              </a:rPr>
              <a:t>some universal</a:t>
            </a:r>
          </a:p>
        </p:txBody>
      </p:sp>
      <p:sp>
        <p:nvSpPr>
          <p:cNvPr id="75782" name="Text Box 6"/>
          <p:cNvSpPr txBox="1">
            <a:spLocks noChangeArrowheads="1"/>
          </p:cNvSpPr>
          <p:nvPr/>
        </p:nvSpPr>
        <p:spPr bwMode="auto">
          <a:xfrm>
            <a:off x="4695174" y="4056936"/>
            <a:ext cx="1646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a:solidFill>
                  <a:srgbClr val="FFFF00"/>
                </a:solidFill>
              </a:rPr>
              <a:t>instance-of at t</a:t>
            </a:r>
          </a:p>
        </p:txBody>
      </p:sp>
      <p:cxnSp>
        <p:nvCxnSpPr>
          <p:cNvPr id="75783" name="AutoShape 7"/>
          <p:cNvCxnSpPr>
            <a:cxnSpLocks noChangeShapeType="1"/>
            <a:stCxn id="75780" idx="0"/>
            <a:endCxn id="75781" idx="2"/>
          </p:cNvCxnSpPr>
          <p:nvPr/>
        </p:nvCxnSpPr>
        <p:spPr bwMode="auto">
          <a:xfrm flipV="1">
            <a:off x="4762501" y="3110786"/>
            <a:ext cx="1"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55336"/>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dirty="0">
              <a:solidFill>
                <a:schemeClr val="tx1"/>
              </a:solidFill>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a:solidFill>
                    <a:schemeClr val="bg1"/>
                  </a:solidFill>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chemeClr val="bg1"/>
                </a:solidFill>
              </a:rPr>
              <a:t>every </a:t>
            </a:r>
            <a:r>
              <a:rPr lang="en-US" altLang="en-US" sz="1800" b="0" dirty="0">
                <a:solidFill>
                  <a:schemeClr val="accent1">
                    <a:lumMod val="75000"/>
                  </a:schemeClr>
                </a:solidFill>
              </a:rPr>
              <a:t>particular</a:t>
            </a:r>
            <a:r>
              <a:rPr lang="en-US" altLang="en-US" sz="1800" b="0" dirty="0">
                <a:solidFill>
                  <a:schemeClr val="bg1"/>
                </a:solidFill>
              </a:rPr>
              <a:t> is an instance of at least one </a:t>
            </a:r>
            <a:r>
              <a:rPr lang="en-US" altLang="en-US" sz="1800" b="0" dirty="0">
                <a:solidFill>
                  <a:srgbClr val="FFFF00"/>
                </a:solidFill>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chemeClr val="bg1"/>
                </a:solidFill>
              </a:rPr>
              <a:t>for every </a:t>
            </a:r>
            <a:r>
              <a:rPr lang="en-US" altLang="en-US" sz="1800" b="0" dirty="0">
                <a:solidFill>
                  <a:srgbClr val="FFFF00"/>
                </a:solidFill>
              </a:rPr>
              <a:t>universal</a:t>
            </a:r>
            <a:r>
              <a:rPr lang="en-US" altLang="en-US" sz="1800" b="0" dirty="0">
                <a:solidFill>
                  <a:schemeClr val="bg1"/>
                </a:solidFill>
              </a:rPr>
              <a:t> there is or has been at least one </a:t>
            </a:r>
            <a:r>
              <a:rPr lang="en-US" altLang="en-US" sz="1800" b="0" dirty="0">
                <a:solidFill>
                  <a:schemeClr val="accent1">
                    <a:lumMod val="75000"/>
                  </a:schemeClr>
                </a:solidFill>
              </a:rPr>
              <a:t>instance</a:t>
            </a:r>
          </a:p>
        </p:txBody>
      </p:sp>
      <p:sp>
        <p:nvSpPr>
          <p:cNvPr id="2" name="Slide Number Placeholder 1">
            <a:extLst>
              <a:ext uri="{FF2B5EF4-FFF2-40B4-BE49-F238E27FC236}">
                <a16:creationId xmlns:a16="http://schemas.microsoft.com/office/drawing/2014/main" id="{601D0351-DFBC-46D4-9918-03F4BF9A9C8F}"/>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2E31-2139-455F-8C37-37954D1CA2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C60DF-71E3-4351-91EF-43E44BA061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12DD87-896F-4677-9A80-F915A8707076}"/>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Oval 5">
            <a:extLst>
              <a:ext uri="{FF2B5EF4-FFF2-40B4-BE49-F238E27FC236}">
                <a16:creationId xmlns:a16="http://schemas.microsoft.com/office/drawing/2014/main" id="{25D4F1A9-2ED2-4FDB-B126-64F0E0CD46E8}"/>
              </a:ext>
            </a:extLst>
          </p:cNvPr>
          <p:cNvSpPr/>
          <p:nvPr/>
        </p:nvSpPr>
        <p:spPr bwMode="auto">
          <a:xfrm>
            <a:off x="2743200" y="609600"/>
            <a:ext cx="6096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9838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7809-72E3-4388-AE1A-F4F8B85FB96D}"/>
              </a:ext>
            </a:extLst>
          </p:cNvPr>
          <p:cNvSpPr>
            <a:spLocks noGrp="1"/>
          </p:cNvSpPr>
          <p:nvPr>
            <p:ph type="title"/>
          </p:nvPr>
        </p:nvSpPr>
        <p:spPr/>
        <p:txBody>
          <a:bodyPr/>
          <a:lstStyle/>
          <a:p>
            <a:r>
              <a:rPr lang="en-US" dirty="0"/>
              <a:t>Learning Objectives of day 1, 2 and 4</a:t>
            </a:r>
          </a:p>
        </p:txBody>
      </p:sp>
      <p:sp>
        <p:nvSpPr>
          <p:cNvPr id="3" name="Content Placeholder 2">
            <a:extLst>
              <a:ext uri="{FF2B5EF4-FFF2-40B4-BE49-F238E27FC236}">
                <a16:creationId xmlns:a16="http://schemas.microsoft.com/office/drawing/2014/main" id="{B31F3861-A9A1-4C46-A417-8EA224E5B7F0}"/>
              </a:ext>
            </a:extLst>
          </p:cNvPr>
          <p:cNvSpPr>
            <a:spLocks noGrp="1"/>
          </p:cNvSpPr>
          <p:nvPr>
            <p:ph idx="1"/>
          </p:nvPr>
        </p:nvSpPr>
        <p:spPr>
          <a:xfrm>
            <a:off x="76200" y="1447800"/>
            <a:ext cx="9067800" cy="4953000"/>
          </a:xfrm>
        </p:spPr>
        <p:txBody>
          <a:bodyPr/>
          <a:lstStyle/>
          <a:p>
            <a:pPr>
              <a:buFont typeface="Arial" panose="020B0604020202020204" pitchFamily="34" charset="0"/>
              <a:buChar char="•"/>
            </a:pPr>
            <a:r>
              <a:rPr lang="en-US" sz="1900" dirty="0"/>
              <a:t>Explain the distinctions between:</a:t>
            </a:r>
          </a:p>
          <a:p>
            <a:pPr lvl="1">
              <a:buFont typeface="Arial" panose="020B0604020202020204" pitchFamily="34" charset="0"/>
              <a:buChar char="•"/>
            </a:pPr>
            <a:r>
              <a:rPr lang="en-US" sz="1900" dirty="0"/>
              <a:t>‘ontolog</a:t>
            </a:r>
            <a:r>
              <a:rPr lang="en-US" sz="1900" u="sng" dirty="0"/>
              <a:t>y</a:t>
            </a:r>
            <a:r>
              <a:rPr lang="en-US" sz="1900" dirty="0"/>
              <a:t>’ and ‘ontolog</a:t>
            </a:r>
            <a:r>
              <a:rPr lang="en-US" sz="1900" u="sng" dirty="0"/>
              <a:t>ies</a:t>
            </a:r>
            <a:r>
              <a:rPr lang="en-US" sz="1900" dirty="0"/>
              <a:t>’;</a:t>
            </a:r>
          </a:p>
          <a:p>
            <a:pPr lvl="1">
              <a:buFont typeface="Arial" panose="020B0604020202020204" pitchFamily="34" charset="0"/>
              <a:buChar char="•"/>
            </a:pPr>
            <a:r>
              <a:rPr lang="en-US" sz="1900" dirty="0"/>
              <a:t>‘ontologies’ and other types of knowledge representations (KR);</a:t>
            </a:r>
          </a:p>
          <a:p>
            <a:pPr lvl="1">
              <a:buFont typeface="Arial" panose="020B0604020202020204" pitchFamily="34" charset="0"/>
              <a:buChar char="•"/>
            </a:pPr>
            <a:r>
              <a:rPr lang="en-US" sz="1900" u="sng" dirty="0"/>
              <a:t>concept-based</a:t>
            </a:r>
            <a:r>
              <a:rPr lang="en-US" sz="1900" dirty="0"/>
              <a:t> ontologies and </a:t>
            </a:r>
            <a:r>
              <a:rPr lang="en-US" sz="1900" u="sng" dirty="0"/>
              <a:t>realism-based</a:t>
            </a:r>
            <a:r>
              <a:rPr lang="en-US" sz="1900" dirty="0"/>
              <a:t> ontologies;</a:t>
            </a:r>
          </a:p>
          <a:p>
            <a:pPr lvl="1">
              <a:buFont typeface="Arial" panose="020B0604020202020204" pitchFamily="34" charset="0"/>
              <a:buChar char="•"/>
            </a:pPr>
            <a:r>
              <a:rPr lang="en-US" sz="1900" dirty="0"/>
              <a:t>logic(s), logic programming and formal representations;</a:t>
            </a:r>
          </a:p>
          <a:p>
            <a:pPr lvl="1">
              <a:buFont typeface="Arial" panose="020B0604020202020204" pitchFamily="34" charset="0"/>
              <a:buChar char="•"/>
            </a:pPr>
            <a:r>
              <a:rPr lang="en-US" sz="1900" dirty="0"/>
              <a:t>logical and </a:t>
            </a:r>
            <a:r>
              <a:rPr lang="en-US" sz="1900" u="sng" dirty="0"/>
              <a:t>onto</a:t>
            </a:r>
            <a:r>
              <a:rPr lang="en-US" sz="1900" dirty="0"/>
              <a:t>logical principles in KR;</a:t>
            </a:r>
          </a:p>
          <a:p>
            <a:pPr lvl="1">
              <a:buFont typeface="Arial" panose="020B0604020202020204" pitchFamily="34" charset="0"/>
              <a:buChar char="•"/>
            </a:pPr>
            <a:r>
              <a:rPr lang="en-US" sz="1900" dirty="0"/>
              <a:t>the principles used in the Basic Formal Ontology (BFO), the OBO Foundry and the ‘</a:t>
            </a:r>
            <a:r>
              <a:rPr lang="en-US" sz="1900" dirty="0" err="1"/>
              <a:t>BioPortal</a:t>
            </a:r>
            <a:r>
              <a:rPr lang="en-US" sz="1900" dirty="0"/>
              <a:t> ontologies’.</a:t>
            </a:r>
          </a:p>
          <a:p>
            <a:pPr>
              <a:buFont typeface="Arial" panose="020B0604020202020204" pitchFamily="34" charset="0"/>
              <a:buChar char="•"/>
            </a:pPr>
            <a:r>
              <a:rPr lang="en-US" sz="1900" dirty="0"/>
              <a:t>Describe the realism-based principles underlying the BFO and the Ontology for General Medical Science (OGMS).</a:t>
            </a:r>
          </a:p>
          <a:p>
            <a:pPr>
              <a:buFont typeface="Arial" panose="020B0604020202020204" pitchFamily="34" charset="0"/>
              <a:buChar char="•"/>
            </a:pPr>
            <a:r>
              <a:rPr lang="en-US" sz="1900" dirty="0"/>
              <a:t>Understand that distinct non-realism-based ontologies rarely use the same set of principles.</a:t>
            </a:r>
          </a:p>
          <a:p>
            <a:pPr>
              <a:buFont typeface="Arial" panose="020B0604020202020204" pitchFamily="34" charset="0"/>
              <a:buChar char="•"/>
            </a:pPr>
            <a:r>
              <a:rPr lang="en-US" sz="1900" dirty="0">
                <a:solidFill>
                  <a:srgbClr val="FFFF00"/>
                </a:solidFill>
              </a:rPr>
              <a:t>Use Referent Tracking as a methodology to:</a:t>
            </a:r>
          </a:p>
          <a:p>
            <a:pPr lvl="1">
              <a:buFont typeface="Arial" panose="020B0604020202020204" pitchFamily="34" charset="0"/>
              <a:buChar char="•"/>
            </a:pPr>
            <a:r>
              <a:rPr lang="en-US" sz="1900" dirty="0">
                <a:solidFill>
                  <a:srgbClr val="FFFF00"/>
                </a:solidFill>
              </a:rPr>
              <a:t>Design high-quality realism-based ontologies;</a:t>
            </a:r>
          </a:p>
          <a:p>
            <a:pPr lvl="1">
              <a:buFont typeface="Arial" panose="020B0604020202020204" pitchFamily="34" charset="0"/>
              <a:buChar char="•"/>
            </a:pPr>
            <a:r>
              <a:rPr lang="en-US" sz="1900" dirty="0">
                <a:solidFill>
                  <a:srgbClr val="FFFF00"/>
                </a:solidFill>
              </a:rPr>
              <a:t>Identify shortcomings in information systems;</a:t>
            </a:r>
          </a:p>
          <a:p>
            <a:pPr lvl="1">
              <a:buFont typeface="Arial" panose="020B0604020202020204" pitchFamily="34" charset="0"/>
              <a:buChar char="•"/>
            </a:pPr>
            <a:r>
              <a:rPr lang="en-US" sz="1900" dirty="0">
                <a:solidFill>
                  <a:srgbClr val="FFFF00"/>
                </a:solidFill>
              </a:rPr>
              <a:t>Perform ontology-based quality control on databases.  </a:t>
            </a:r>
          </a:p>
        </p:txBody>
      </p:sp>
      <p:sp>
        <p:nvSpPr>
          <p:cNvPr id="4" name="Slide Number Placeholder 3">
            <a:extLst>
              <a:ext uri="{FF2B5EF4-FFF2-40B4-BE49-F238E27FC236}">
                <a16:creationId xmlns:a16="http://schemas.microsoft.com/office/drawing/2014/main" id="{136C9942-4C1F-4411-9473-54D16EC917E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652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a:t>The 2005 requirements for RT-based</a:t>
            </a:r>
            <a:br>
              <a:rPr lang="en-US" altLang="en-US" dirty="0"/>
            </a:br>
            <a:r>
              <a:rPr lang="en-US" altLang="en-US" dirty="0"/>
              <a:t>Information Systems (IS)</a:t>
            </a:r>
          </a:p>
        </p:txBody>
      </p:sp>
      <p:sp>
        <p:nvSpPr>
          <p:cNvPr id="18435" name="Rectangle 3"/>
          <p:cNvSpPr>
            <a:spLocks noGrp="1" noChangeArrowheads="1"/>
          </p:cNvSpPr>
          <p:nvPr>
            <p:ph idx="1"/>
          </p:nvPr>
        </p:nvSpPr>
        <p:spPr>
          <a:xfrm>
            <a:off x="228600" y="2057400"/>
            <a:ext cx="8686800" cy="4572000"/>
          </a:xfrm>
        </p:spPr>
        <p:txBody>
          <a:bodyPr/>
          <a:lstStyle/>
          <a:p>
            <a:pPr eaLnBrk="1" hangingPunct="1"/>
            <a:r>
              <a:rPr lang="en-US" altLang="en-US" sz="2600" dirty="0"/>
              <a:t>R1:	A faithful representation of reality</a:t>
            </a:r>
          </a:p>
          <a:p>
            <a:pPr eaLnBrk="1" hangingPunct="1"/>
            <a:r>
              <a:rPr lang="en-US" altLang="en-US" sz="2600" dirty="0"/>
              <a:t>R2	… of everything that is digitally registered,</a:t>
            </a:r>
          </a:p>
          <a:p>
            <a:pPr lvl="4" eaLnBrk="1" hangingPunct="1">
              <a:buFontTx/>
              <a:buNone/>
            </a:pPr>
            <a:r>
              <a:rPr lang="en-US" altLang="en-US" sz="1800" dirty="0"/>
              <a:t>what is </a:t>
            </a:r>
            <a:r>
              <a:rPr lang="en-US" altLang="en-US" sz="1800" i="1" dirty="0"/>
              <a:t>generic</a:t>
            </a:r>
            <a:r>
              <a:rPr lang="en-US" altLang="en-US" sz="1800" dirty="0"/>
              <a:t> </a:t>
            </a:r>
            <a:r>
              <a:rPr lang="en-US" altLang="en-US" sz="1800" dirty="0">
                <a:sym typeface="Wingdings" panose="05000000000000000000" pitchFamily="2" charset="2"/>
              </a:rPr>
              <a:t> scientific theories</a:t>
            </a:r>
          </a:p>
          <a:p>
            <a:pPr lvl="4" eaLnBrk="1" hangingPunct="1">
              <a:buFontTx/>
              <a:buNone/>
            </a:pPr>
            <a:r>
              <a:rPr lang="en-US" altLang="en-US" sz="1800" dirty="0"/>
              <a:t>what is </a:t>
            </a:r>
            <a:r>
              <a:rPr lang="en-US" altLang="en-US" sz="1800" i="1" dirty="0"/>
              <a:t>specific</a:t>
            </a:r>
            <a:r>
              <a:rPr lang="en-US" altLang="en-US" sz="1800" dirty="0"/>
              <a:t> </a:t>
            </a:r>
            <a:r>
              <a:rPr lang="en-US" altLang="en-US" sz="1800" dirty="0">
                <a:sym typeface="Wingdings" panose="05000000000000000000" pitchFamily="2" charset="2"/>
              </a:rPr>
              <a:t> what individual entities exist and how they 	               relate ontologically rather than statistically</a:t>
            </a:r>
            <a:endParaRPr lang="en-US" altLang="en-US" sz="1800" dirty="0"/>
          </a:p>
          <a:p>
            <a:pPr eaLnBrk="1" hangingPunct="1"/>
            <a:r>
              <a:rPr lang="en-US" altLang="en-US" sz="2600" dirty="0"/>
              <a:t>R3:	… throughout reality’s entire history,</a:t>
            </a:r>
          </a:p>
          <a:p>
            <a:pPr eaLnBrk="1" hangingPunct="1"/>
            <a:r>
              <a:rPr lang="en-US" altLang="en-US" sz="2600" dirty="0"/>
              <a:t>R4	… which is computable in order to …</a:t>
            </a:r>
          </a:p>
          <a:p>
            <a:pPr lvl="4" eaLnBrk="1" hangingPunct="1">
              <a:buFontTx/>
              <a:buNone/>
            </a:pPr>
            <a:r>
              <a:rPr lang="en-US" altLang="en-US" sz="1800" dirty="0"/>
              <a:t>… allow queries over the world’s past and present,</a:t>
            </a:r>
          </a:p>
          <a:p>
            <a:pPr lvl="4" eaLnBrk="1" hangingPunct="1">
              <a:buFontTx/>
              <a:buNone/>
            </a:pPr>
            <a:r>
              <a:rPr lang="en-US" altLang="en-US" sz="1800" dirty="0"/>
              <a:t>… make predictions,</a:t>
            </a:r>
          </a:p>
          <a:p>
            <a:pPr lvl="4" eaLnBrk="1" hangingPunct="1">
              <a:buFontTx/>
              <a:buNone/>
            </a:pPr>
            <a:r>
              <a:rPr lang="en-US" altLang="en-US" sz="1800" dirty="0"/>
              <a:t>… fill in gaps,</a:t>
            </a:r>
          </a:p>
          <a:p>
            <a:pPr lvl="4" eaLnBrk="1" hangingPunct="1">
              <a:buFontTx/>
              <a:buNone/>
            </a:pPr>
            <a:r>
              <a:rPr lang="en-US" altLang="en-US" sz="1800" dirty="0"/>
              <a:t>… identify mistakes,</a:t>
            </a:r>
          </a:p>
          <a:p>
            <a:pPr lvl="4" eaLnBrk="1" hangingPunct="1">
              <a:buFontTx/>
              <a:buNone/>
            </a:pPr>
            <a:r>
              <a:rPr lang="en-US" altLang="en-US" sz="1800" dirty="0"/>
              <a:t>… understand ‘the why’ about realities</a:t>
            </a:r>
          </a:p>
          <a:p>
            <a:pPr lvl="4" eaLnBrk="1" hangingPunct="1">
              <a:buFontTx/>
              <a:buNone/>
            </a:pPr>
            <a:r>
              <a:rPr lang="en-US" altLang="en-US" sz="1800" dirty="0"/>
              <a:t>...</a:t>
            </a:r>
          </a:p>
        </p:txBody>
      </p:sp>
      <p:sp>
        <p:nvSpPr>
          <p:cNvPr id="4" name="Slide Number Placeholder 3">
            <a:extLst>
              <a:ext uri="{FF2B5EF4-FFF2-40B4-BE49-F238E27FC236}">
                <a16:creationId xmlns:a16="http://schemas.microsoft.com/office/drawing/2014/main" id="{F56F07DB-939D-4AE2-8EEC-DA9D1292A95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20</a:t>
            </a:fld>
            <a:endParaRPr lang="en-US"/>
          </a:p>
        </p:txBody>
      </p:sp>
    </p:spTree>
    <p:extLst>
      <p:ext uri="{BB962C8B-B14F-4D97-AF65-F5344CB8AC3E}">
        <p14:creationId xmlns:p14="http://schemas.microsoft.com/office/powerpoint/2010/main" val="5700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r>
              <a:rPr lang="en-US" altLang="en-US" dirty="0"/>
              <a:t>Common practice in IS:</a:t>
            </a:r>
            <a:br>
              <a:rPr lang="en-US" altLang="en-US" dirty="0"/>
            </a:br>
            <a:r>
              <a:rPr lang="en-US" altLang="en-US" dirty="0"/>
              <a:t>types as proxies for particulars</a:t>
            </a:r>
          </a:p>
        </p:txBody>
      </p:sp>
      <p:sp>
        <p:nvSpPr>
          <p:cNvPr id="79880" name="AutoShape 7"/>
          <p:cNvSpPr>
            <a:spLocks noChangeArrowheads="1"/>
          </p:cNvSpPr>
          <p:nvPr/>
        </p:nvSpPr>
        <p:spPr bwMode="auto">
          <a:xfrm>
            <a:off x="523875"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benign</a:t>
            </a:r>
          </a:p>
          <a:p>
            <a:pPr algn="ctr" eaLnBrk="1" hangingPunct="1">
              <a:spcBef>
                <a:spcPct val="0"/>
              </a:spcBef>
              <a:buFontTx/>
              <a:buNone/>
            </a:pPr>
            <a:r>
              <a:rPr lang="en-US" altLang="en-US" sz="2800">
                <a:solidFill>
                  <a:srgbClr val="000066"/>
                </a:solidFill>
              </a:rPr>
              <a:t>tumor</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malignant</a:t>
            </a:r>
          </a:p>
          <a:p>
            <a:pPr algn="ctr" eaLnBrk="1" hangingPunct="1">
              <a:spcBef>
                <a:spcPct val="0"/>
              </a:spcBef>
              <a:buFontTx/>
              <a:buNone/>
            </a:pPr>
            <a:r>
              <a:rPr lang="en-US" altLang="en-US" sz="2800">
                <a:solidFill>
                  <a:srgbClr val="000066"/>
                </a:solidFill>
              </a:rPr>
              <a:t>tumor</a:t>
            </a:r>
          </a:p>
        </p:txBody>
      </p:sp>
      <p:sp>
        <p:nvSpPr>
          <p:cNvPr id="79888" name="AutoShape 15"/>
          <p:cNvSpPr>
            <a:spLocks noChangeArrowheads="1"/>
          </p:cNvSpPr>
          <p:nvPr/>
        </p:nvSpPr>
        <p:spPr bwMode="auto">
          <a:xfrm>
            <a:off x="650081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stomach</a:t>
            </a:r>
          </a:p>
        </p:txBody>
      </p:sp>
      <p:sp>
        <p:nvSpPr>
          <p:cNvPr id="2" name="Slide Number Placeholder 1">
            <a:extLst>
              <a:ext uri="{FF2B5EF4-FFF2-40B4-BE49-F238E27FC236}">
                <a16:creationId xmlns:a16="http://schemas.microsoft.com/office/drawing/2014/main" id="{9C179911-E35B-4216-87F5-11495ADA4E27}"/>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23" name="Rectangle 22">
            <a:extLst>
              <a:ext uri="{FF2B5EF4-FFF2-40B4-BE49-F238E27FC236}">
                <a16:creationId xmlns:a16="http://schemas.microsoft.com/office/drawing/2014/main" id="{41BFE77E-E23B-4FA9-85F7-F9362DF029C8}"/>
              </a:ext>
            </a:extLst>
          </p:cNvPr>
          <p:cNvSpPr/>
          <p:nvPr/>
        </p:nvSpPr>
        <p:spPr bwMode="auto">
          <a:xfrm>
            <a:off x="304800" y="2133600"/>
            <a:ext cx="8610600" cy="207645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pitchFamily="122" charset="0"/>
              </a:rPr>
              <a:t>What you see in the record</a:t>
            </a:r>
          </a:p>
        </p:txBody>
      </p:sp>
      <p:sp>
        <p:nvSpPr>
          <p:cNvPr id="25" name="TextBox 24">
            <a:extLst>
              <a:ext uri="{FF2B5EF4-FFF2-40B4-BE49-F238E27FC236}">
                <a16:creationId xmlns:a16="http://schemas.microsoft.com/office/drawing/2014/main" id="{335C1226-1977-40A6-8CD8-E524334A4A15}"/>
              </a:ext>
            </a:extLst>
          </p:cNvPr>
          <p:cNvSpPr txBox="1"/>
          <p:nvPr/>
        </p:nvSpPr>
        <p:spPr>
          <a:xfrm>
            <a:off x="1191812" y="3840718"/>
            <a:ext cx="2512227" cy="369332"/>
          </a:xfrm>
          <a:prstGeom prst="rect">
            <a:avLst/>
          </a:prstGeom>
          <a:noFill/>
        </p:spPr>
        <p:txBody>
          <a:bodyPr wrap="none" rtlCol="0">
            <a:spAutoFit/>
          </a:bodyPr>
          <a:lstStyle/>
          <a:p>
            <a:r>
              <a:rPr lang="en-US" sz="1800" dirty="0">
                <a:solidFill>
                  <a:srgbClr val="FFFF00"/>
                </a:solidFill>
              </a:rPr>
              <a:t>t1		     	t2</a:t>
            </a:r>
          </a:p>
        </p:txBody>
      </p:sp>
      <p:sp>
        <p:nvSpPr>
          <p:cNvPr id="10" name="Rectangle 9">
            <a:extLst>
              <a:ext uri="{FF2B5EF4-FFF2-40B4-BE49-F238E27FC236}">
                <a16:creationId xmlns:a16="http://schemas.microsoft.com/office/drawing/2014/main" id="{1C028605-187B-4A59-BA8B-6A91C248B9FB}"/>
              </a:ext>
            </a:extLst>
          </p:cNvPr>
          <p:cNvSpPr/>
          <p:nvPr/>
        </p:nvSpPr>
        <p:spPr bwMode="auto">
          <a:xfrm>
            <a:off x="304800" y="4324350"/>
            <a:ext cx="8610600" cy="207645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pitchFamily="122" charset="0"/>
              </a:rPr>
              <a:t>What is the case in the patient?</a:t>
            </a:r>
          </a:p>
        </p:txBody>
      </p:sp>
    </p:spTree>
    <p:extLst>
      <p:ext uri="{BB962C8B-B14F-4D97-AF65-F5344CB8AC3E}">
        <p14:creationId xmlns:p14="http://schemas.microsoft.com/office/powerpoint/2010/main" val="4216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2B29-5776-46C2-A1E6-303DB6E87C48}"/>
              </a:ext>
            </a:extLst>
          </p:cNvPr>
          <p:cNvSpPr>
            <a:spLocks noGrp="1"/>
          </p:cNvSpPr>
          <p:nvPr>
            <p:ph type="title"/>
          </p:nvPr>
        </p:nvSpPr>
        <p:spPr/>
        <p:txBody>
          <a:bodyPr/>
          <a:lstStyle/>
          <a:p>
            <a:r>
              <a:rPr lang="en-US" altLang="en-US" dirty="0"/>
              <a:t>Types as proxies for particulars:</a:t>
            </a:r>
            <a:br>
              <a:rPr lang="en-US" altLang="en-US" dirty="0"/>
            </a:br>
            <a:r>
              <a:rPr lang="en-US" altLang="en-US" dirty="0"/>
              <a:t>a very bad practice !!!</a:t>
            </a:r>
            <a:endParaRPr lang="en-US" dirty="0"/>
          </a:p>
        </p:txBody>
      </p:sp>
      <p:pic>
        <p:nvPicPr>
          <p:cNvPr id="6" name="Content Placeholder 5">
            <a:extLst>
              <a:ext uri="{FF2B5EF4-FFF2-40B4-BE49-F238E27FC236}">
                <a16:creationId xmlns:a16="http://schemas.microsoft.com/office/drawing/2014/main" id="{E075D8EC-0EA8-4C6B-8D5F-C08356782E2C}"/>
              </a:ext>
            </a:extLst>
          </p:cNvPr>
          <p:cNvPicPr>
            <a:picLocks noGrp="1" noChangeAspect="1"/>
          </p:cNvPicPr>
          <p:nvPr>
            <p:ph idx="1"/>
          </p:nvPr>
        </p:nvPicPr>
        <p:blipFill>
          <a:blip r:embed="rId2"/>
          <a:stretch>
            <a:fillRect/>
          </a:stretch>
        </p:blipFill>
        <p:spPr>
          <a:xfrm>
            <a:off x="4638677" y="4206296"/>
            <a:ext cx="4246051" cy="2042103"/>
          </a:xfrm>
          <a:prstGeom prst="rect">
            <a:avLst/>
          </a:prstGeom>
          <a:ln w="19050">
            <a:solidFill>
              <a:schemeClr val="bg1"/>
            </a:solidFill>
          </a:ln>
        </p:spPr>
      </p:pic>
      <p:pic>
        <p:nvPicPr>
          <p:cNvPr id="5" name="Picture 4">
            <a:extLst>
              <a:ext uri="{FF2B5EF4-FFF2-40B4-BE49-F238E27FC236}">
                <a16:creationId xmlns:a16="http://schemas.microsoft.com/office/drawing/2014/main" id="{D6BD7597-EB18-48B3-989A-47AE439A2E06}"/>
              </a:ext>
            </a:extLst>
          </p:cNvPr>
          <p:cNvPicPr>
            <a:picLocks noChangeAspect="1"/>
          </p:cNvPicPr>
          <p:nvPr/>
        </p:nvPicPr>
        <p:blipFill>
          <a:blip r:embed="rId3"/>
          <a:stretch>
            <a:fillRect/>
          </a:stretch>
        </p:blipFill>
        <p:spPr>
          <a:xfrm>
            <a:off x="209550" y="4206297"/>
            <a:ext cx="4295775" cy="2042103"/>
          </a:xfrm>
          <a:prstGeom prst="rect">
            <a:avLst/>
          </a:prstGeom>
          <a:ln w="19050">
            <a:solidFill>
              <a:schemeClr val="bg1"/>
            </a:solidFill>
          </a:ln>
        </p:spPr>
      </p:pic>
      <p:sp>
        <p:nvSpPr>
          <p:cNvPr id="7" name="TextBox 6">
            <a:extLst>
              <a:ext uri="{FF2B5EF4-FFF2-40B4-BE49-F238E27FC236}">
                <a16:creationId xmlns:a16="http://schemas.microsoft.com/office/drawing/2014/main" id="{AAF38CAD-68BD-424E-9E40-B9F205DA5AB2}"/>
              </a:ext>
            </a:extLst>
          </p:cNvPr>
          <p:cNvSpPr txBox="1"/>
          <p:nvPr/>
        </p:nvSpPr>
        <p:spPr>
          <a:xfrm>
            <a:off x="914400" y="2227634"/>
            <a:ext cx="7239000" cy="1384995"/>
          </a:xfrm>
          <a:prstGeom prst="rect">
            <a:avLst/>
          </a:prstGeom>
          <a:noFill/>
        </p:spPr>
        <p:txBody>
          <a:bodyPr wrap="square" rtlCol="0">
            <a:spAutoFit/>
          </a:bodyPr>
          <a:lstStyle/>
          <a:p>
            <a:r>
              <a:rPr lang="en-US" sz="2800" b="0" dirty="0">
                <a:solidFill>
                  <a:schemeClr val="bg1"/>
                </a:solidFill>
              </a:rPr>
              <a:t>References on the basis of types only cannot always differentiate between distinct configurations of the intended referents! </a:t>
            </a:r>
          </a:p>
        </p:txBody>
      </p:sp>
      <p:sp>
        <p:nvSpPr>
          <p:cNvPr id="8" name="TextBox 7">
            <a:extLst>
              <a:ext uri="{FF2B5EF4-FFF2-40B4-BE49-F238E27FC236}">
                <a16:creationId xmlns:a16="http://schemas.microsoft.com/office/drawing/2014/main" id="{3C18717D-6470-443D-B372-2B0363416F94}"/>
              </a:ext>
            </a:extLst>
          </p:cNvPr>
          <p:cNvSpPr txBox="1"/>
          <p:nvPr/>
        </p:nvSpPr>
        <p:spPr>
          <a:xfrm>
            <a:off x="609600" y="6258580"/>
            <a:ext cx="3107920" cy="523220"/>
          </a:xfrm>
          <a:prstGeom prst="rect">
            <a:avLst/>
          </a:prstGeom>
          <a:noFill/>
        </p:spPr>
        <p:txBody>
          <a:bodyPr wrap="square" rtlCol="0">
            <a:spAutoFit/>
          </a:bodyPr>
          <a:lstStyle/>
          <a:p>
            <a:r>
              <a:rPr lang="en-US" sz="2800" b="0" dirty="0">
                <a:solidFill>
                  <a:schemeClr val="bg1"/>
                </a:solidFill>
              </a:rPr>
              <a:t>Two tumors</a:t>
            </a:r>
          </a:p>
        </p:txBody>
      </p:sp>
      <p:sp>
        <p:nvSpPr>
          <p:cNvPr id="9" name="TextBox 8">
            <a:extLst>
              <a:ext uri="{FF2B5EF4-FFF2-40B4-BE49-F238E27FC236}">
                <a16:creationId xmlns:a16="http://schemas.microsoft.com/office/drawing/2014/main" id="{44ED6672-8B39-4549-AE94-4E1310E0ABC1}"/>
              </a:ext>
            </a:extLst>
          </p:cNvPr>
          <p:cNvSpPr txBox="1"/>
          <p:nvPr/>
        </p:nvSpPr>
        <p:spPr>
          <a:xfrm>
            <a:off x="5156403" y="6225972"/>
            <a:ext cx="3107920" cy="523220"/>
          </a:xfrm>
          <a:prstGeom prst="rect">
            <a:avLst/>
          </a:prstGeom>
          <a:noFill/>
        </p:spPr>
        <p:txBody>
          <a:bodyPr wrap="square" rtlCol="0">
            <a:spAutoFit/>
          </a:bodyPr>
          <a:lstStyle/>
          <a:p>
            <a:r>
              <a:rPr lang="en-US" sz="2800" b="0" dirty="0">
                <a:solidFill>
                  <a:schemeClr val="bg1"/>
                </a:solidFill>
              </a:rPr>
              <a:t>One tumor</a:t>
            </a:r>
          </a:p>
        </p:txBody>
      </p:sp>
      <p:sp>
        <p:nvSpPr>
          <p:cNvPr id="10" name="Slide Number Placeholder 1">
            <a:extLst>
              <a:ext uri="{FF2B5EF4-FFF2-40B4-BE49-F238E27FC236}">
                <a16:creationId xmlns:a16="http://schemas.microsoft.com/office/drawing/2014/main" id="{CEB6D395-3D96-499E-B5D7-F00AE50D1E26}"/>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22</a:t>
            </a:fld>
            <a:endParaRPr lang="en-US"/>
          </a:p>
        </p:txBody>
      </p:sp>
    </p:spTree>
    <p:extLst>
      <p:ext uri="{BB962C8B-B14F-4D97-AF65-F5344CB8AC3E}">
        <p14:creationId xmlns:p14="http://schemas.microsoft.com/office/powerpoint/2010/main" val="219730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981200"/>
            <a:ext cx="8839200" cy="114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There is for any particular only one identifier within all systems in which the entity is represented</a:t>
            </a:r>
          </a:p>
          <a:p>
            <a:endParaRPr lang="en-US" kern="0" dirty="0"/>
          </a:p>
          <a:p>
            <a:endParaRPr lang="en-US" kern="0" dirty="0"/>
          </a:p>
        </p:txBody>
      </p:sp>
      <p:sp>
        <p:nvSpPr>
          <p:cNvPr id="2" name="Title 1"/>
          <p:cNvSpPr>
            <a:spLocks noGrp="1"/>
          </p:cNvSpPr>
          <p:nvPr>
            <p:ph type="title"/>
          </p:nvPr>
        </p:nvSpPr>
        <p:spPr/>
        <p:txBody>
          <a:bodyPr/>
          <a:lstStyle/>
          <a:p>
            <a:r>
              <a:rPr lang="en-US" dirty="0"/>
              <a:t>IUI = Instance Unique Identifier</a:t>
            </a:r>
          </a:p>
        </p:txBody>
      </p:sp>
      <p:sp>
        <p:nvSpPr>
          <p:cNvPr id="3" name="Content Placeholder 2"/>
          <p:cNvSpPr>
            <a:spLocks noGrp="1"/>
          </p:cNvSpPr>
          <p:nvPr>
            <p:ph idx="1"/>
          </p:nvPr>
        </p:nvSpPr>
        <p:spPr>
          <a:xfrm>
            <a:off x="304800" y="4319236"/>
            <a:ext cx="8763000" cy="992460"/>
          </a:xfrm>
        </p:spPr>
        <p:txBody>
          <a:bodyPr/>
          <a:lstStyle/>
          <a:p>
            <a:pPr algn="ctr"/>
            <a:r>
              <a:rPr lang="en-US" dirty="0"/>
              <a:t>             there is for any particular only one identifier within a given representation system</a:t>
            </a:r>
          </a:p>
          <a:p>
            <a:endParaRPr lang="en-US" dirty="0"/>
          </a:p>
          <a:p>
            <a:pPr marL="182880" indent="0"/>
            <a:r>
              <a:rPr lang="en-US" dirty="0"/>
              <a:t>Basic rule for RT-based information systems: </a:t>
            </a:r>
          </a:p>
          <a:p>
            <a:pPr marL="182880" indent="0"/>
            <a:r>
              <a:rPr lang="en-US" dirty="0">
                <a:solidFill>
                  <a:srgbClr val="FFFF00"/>
                </a:solidFill>
              </a:rPr>
              <a:t>accept only assertions about explicitly identified particulars!</a:t>
            </a:r>
          </a:p>
        </p:txBody>
      </p:sp>
      <p:sp>
        <p:nvSpPr>
          <p:cNvPr id="4" name="Right Brace 3"/>
          <p:cNvSpPr/>
          <p:nvPr/>
        </p:nvSpPr>
        <p:spPr bwMode="auto">
          <a:xfrm rot="5400000">
            <a:off x="3543300" y="2781301"/>
            <a:ext cx="381000" cy="24384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Brace 4"/>
          <p:cNvSpPr/>
          <p:nvPr/>
        </p:nvSpPr>
        <p:spPr bwMode="auto">
          <a:xfrm rot="16200000" flipV="1">
            <a:off x="2667000" y="1066800"/>
            <a:ext cx="381000" cy="41910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Content Placeholder 2"/>
          <p:cNvSpPr txBox="1">
            <a:spLocks/>
          </p:cNvSpPr>
          <p:nvPr/>
        </p:nvSpPr>
        <p:spPr>
          <a:xfrm>
            <a:off x="228600" y="3350940"/>
            <a:ext cx="8686800" cy="45720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highlight>
                  <a:srgbClr val="FF0000"/>
                </a:highlight>
              </a:rPr>
              <a:t>Globally and Singularly Unique Identifier for a Particular</a:t>
            </a:r>
          </a:p>
        </p:txBody>
      </p:sp>
      <p:sp>
        <p:nvSpPr>
          <p:cNvPr id="8" name="Rectangle 7">
            <a:extLst>
              <a:ext uri="{FF2B5EF4-FFF2-40B4-BE49-F238E27FC236}">
                <a16:creationId xmlns:a16="http://schemas.microsoft.com/office/drawing/2014/main" id="{F9C14D28-DD4C-44EA-9711-22E3E826D031}"/>
              </a:ext>
            </a:extLst>
          </p:cNvPr>
          <p:cNvSpPr/>
          <p:nvPr/>
        </p:nvSpPr>
        <p:spPr bwMode="auto">
          <a:xfrm>
            <a:off x="381000" y="5562600"/>
            <a:ext cx="8686800" cy="99246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Slide Number Placeholder 1">
            <a:extLst>
              <a:ext uri="{FF2B5EF4-FFF2-40B4-BE49-F238E27FC236}">
                <a16:creationId xmlns:a16="http://schemas.microsoft.com/office/drawing/2014/main" id="{6DEFF5BB-63DA-4129-8DA9-D88A965B986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23</a:t>
            </a:fld>
            <a:endParaRPr lang="en-US"/>
          </a:p>
        </p:txBody>
      </p:sp>
    </p:spTree>
    <p:extLst>
      <p:ext uri="{BB962C8B-B14F-4D97-AF65-F5344CB8AC3E}">
        <p14:creationId xmlns:p14="http://schemas.microsoft.com/office/powerpoint/2010/main" val="22100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3" grpId="0" uiExpand="1" build="p"/>
      <p:bldP spid="4" grpId="0" animBg="1"/>
      <p:bldP spid="5" grpId="0" uiExpan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a:p>
              <a:pPr eaLnBrk="1" hangingPunct="1"/>
              <a:endParaRPr lang="nl-NL" altLang="en-US" sz="1400" dirty="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82" name="Slide Number Placeholder 1">
            <a:extLst>
              <a:ext uri="{FF2B5EF4-FFF2-40B4-BE49-F238E27FC236}">
                <a16:creationId xmlns:a16="http://schemas.microsoft.com/office/drawing/2014/main" id="{81A7870E-A84B-43FB-AD20-027596A142D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24</a:t>
            </a:fld>
            <a:endParaRPr lang="en-US"/>
          </a:p>
        </p:txBody>
      </p:sp>
      <p:sp>
        <p:nvSpPr>
          <p:cNvPr id="83" name="Text Box 9">
            <a:extLst>
              <a:ext uri="{FF2B5EF4-FFF2-40B4-BE49-F238E27FC236}">
                <a16:creationId xmlns:a16="http://schemas.microsoft.com/office/drawing/2014/main" id="{26039D18-B17B-4466-AFA0-0A2E9504A296}"/>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4" name="Text Box 17">
            <a:extLst>
              <a:ext uri="{FF2B5EF4-FFF2-40B4-BE49-F238E27FC236}">
                <a16:creationId xmlns:a16="http://schemas.microsoft.com/office/drawing/2014/main" id="{2FEBA62E-2033-4F2C-99EF-B081E44042B0}"/>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5" name="Text Box 22">
            <a:extLst>
              <a:ext uri="{FF2B5EF4-FFF2-40B4-BE49-F238E27FC236}">
                <a16:creationId xmlns:a16="http://schemas.microsoft.com/office/drawing/2014/main" id="{8FBEDC8C-CC5B-4DAA-9AB4-6EBEFC47642D}"/>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86" name="Text Box 27">
            <a:extLst>
              <a:ext uri="{FF2B5EF4-FFF2-40B4-BE49-F238E27FC236}">
                <a16:creationId xmlns:a16="http://schemas.microsoft.com/office/drawing/2014/main" id="{E7DFB53B-E0C0-4296-93FE-5E86E61E6E4C}"/>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7" name="Text Box 32">
            <a:extLst>
              <a:ext uri="{FF2B5EF4-FFF2-40B4-BE49-F238E27FC236}">
                <a16:creationId xmlns:a16="http://schemas.microsoft.com/office/drawing/2014/main" id="{FAF0F808-A92F-4A72-B239-DA95EF787B6B}"/>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
        <p:nvSpPr>
          <p:cNvPr id="88" name="Text Box 37">
            <a:extLst>
              <a:ext uri="{FF2B5EF4-FFF2-40B4-BE49-F238E27FC236}">
                <a16:creationId xmlns:a16="http://schemas.microsoft.com/office/drawing/2014/main" id="{5BF5133A-61B5-451E-A3C2-C7F0CEA7D61C}"/>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89" name="Text Box 42">
            <a:extLst>
              <a:ext uri="{FF2B5EF4-FFF2-40B4-BE49-F238E27FC236}">
                <a16:creationId xmlns:a16="http://schemas.microsoft.com/office/drawing/2014/main" id="{C39FE4B6-BAB9-44E9-986B-26C0667411A8}"/>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90" name="Text Box 47">
            <a:extLst>
              <a:ext uri="{FF2B5EF4-FFF2-40B4-BE49-F238E27FC236}">
                <a16:creationId xmlns:a16="http://schemas.microsoft.com/office/drawing/2014/main" id="{F23BF5C7-69FD-4A09-A2ED-1471DCC40D78}"/>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91" name="Text Box 52">
            <a:extLst>
              <a:ext uri="{FF2B5EF4-FFF2-40B4-BE49-F238E27FC236}">
                <a16:creationId xmlns:a16="http://schemas.microsoft.com/office/drawing/2014/main" id="{FBC741A2-DD0B-4293-AEB7-5795454B09CA}"/>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92" name="Text Box 57">
            <a:extLst>
              <a:ext uri="{FF2B5EF4-FFF2-40B4-BE49-F238E27FC236}">
                <a16:creationId xmlns:a16="http://schemas.microsoft.com/office/drawing/2014/main" id="{0205E76E-DC21-4769-AABC-034ED3EFDB6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93" name="Text Box 62">
            <a:extLst>
              <a:ext uri="{FF2B5EF4-FFF2-40B4-BE49-F238E27FC236}">
                <a16:creationId xmlns:a16="http://schemas.microsoft.com/office/drawing/2014/main" id="{12171F4E-68A4-4E65-A5CC-35A95187ABD1}"/>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4" name="Text Box 67">
            <a:extLst>
              <a:ext uri="{FF2B5EF4-FFF2-40B4-BE49-F238E27FC236}">
                <a16:creationId xmlns:a16="http://schemas.microsoft.com/office/drawing/2014/main" id="{1D42FA18-2828-494E-961A-21CBD6C144EB}"/>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5" name="Text Box 72">
            <a:extLst>
              <a:ext uri="{FF2B5EF4-FFF2-40B4-BE49-F238E27FC236}">
                <a16:creationId xmlns:a16="http://schemas.microsoft.com/office/drawing/2014/main" id="{C182E15D-0E53-4776-A577-B112025C2643}"/>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6" name="Text Box 77">
            <a:extLst>
              <a:ext uri="{FF2B5EF4-FFF2-40B4-BE49-F238E27FC236}">
                <a16:creationId xmlns:a16="http://schemas.microsoft.com/office/drawing/2014/main" id="{AF3DDD22-EF5C-4C8C-93D2-B56761B71BF6}"/>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7" name="Text Box 113">
            <a:extLst>
              <a:ext uri="{FF2B5EF4-FFF2-40B4-BE49-F238E27FC236}">
                <a16:creationId xmlns:a16="http://schemas.microsoft.com/office/drawing/2014/main" id="{7E8DCEC6-B754-4963-97A3-BEC4450B5F56}"/>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Tree>
    <p:extLst>
      <p:ext uri="{BB962C8B-B14F-4D97-AF65-F5344CB8AC3E}">
        <p14:creationId xmlns:p14="http://schemas.microsoft.com/office/powerpoint/2010/main" val="40144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3" name="Rectangle 2">
            <a:extLst>
              <a:ext uri="{FF2B5EF4-FFF2-40B4-BE49-F238E27FC236}">
                <a16:creationId xmlns:a16="http://schemas.microsoft.com/office/drawing/2014/main" id="{BA7C0BF1-ABEA-41B6-AA1E-B9E16C4545B9}"/>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8" name="Text Box 37">
            <a:extLst>
              <a:ext uri="{FF2B5EF4-FFF2-40B4-BE49-F238E27FC236}">
                <a16:creationId xmlns:a16="http://schemas.microsoft.com/office/drawing/2014/main" id="{44813C01-6F72-44D5-9C7C-3F7CF7FE0472}"/>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89" name="Text Box 42">
            <a:extLst>
              <a:ext uri="{FF2B5EF4-FFF2-40B4-BE49-F238E27FC236}">
                <a16:creationId xmlns:a16="http://schemas.microsoft.com/office/drawing/2014/main" id="{E3773B03-3289-45E4-BF21-C3216BCFE5D7}"/>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90" name="Text Box 47">
            <a:extLst>
              <a:ext uri="{FF2B5EF4-FFF2-40B4-BE49-F238E27FC236}">
                <a16:creationId xmlns:a16="http://schemas.microsoft.com/office/drawing/2014/main" id="{C1E391D8-88FA-4FD8-A86A-11EFFB5B71F9}"/>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91" name="Text Box 52">
            <a:extLst>
              <a:ext uri="{FF2B5EF4-FFF2-40B4-BE49-F238E27FC236}">
                <a16:creationId xmlns:a16="http://schemas.microsoft.com/office/drawing/2014/main" id="{FB9DA953-4AE2-485E-ADAE-BD800BCB0AB1}"/>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92" name="Text Box 57">
            <a:extLst>
              <a:ext uri="{FF2B5EF4-FFF2-40B4-BE49-F238E27FC236}">
                <a16:creationId xmlns:a16="http://schemas.microsoft.com/office/drawing/2014/main" id="{E5A2CCC9-5651-40DE-B121-C719D5CACAA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93" name="Text Box 62">
            <a:extLst>
              <a:ext uri="{FF2B5EF4-FFF2-40B4-BE49-F238E27FC236}">
                <a16:creationId xmlns:a16="http://schemas.microsoft.com/office/drawing/2014/main" id="{D5449815-CA60-4B94-A4E8-ABCDF86E06AC}"/>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4" name="Text Box 67">
            <a:extLst>
              <a:ext uri="{FF2B5EF4-FFF2-40B4-BE49-F238E27FC236}">
                <a16:creationId xmlns:a16="http://schemas.microsoft.com/office/drawing/2014/main" id="{070645A4-5967-4F6B-BAF2-DCB75DADF2DE}"/>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5" name="Text Box 72">
            <a:extLst>
              <a:ext uri="{FF2B5EF4-FFF2-40B4-BE49-F238E27FC236}">
                <a16:creationId xmlns:a16="http://schemas.microsoft.com/office/drawing/2014/main" id="{810BB847-7954-4EA5-9904-33D728593002}"/>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6" name="Text Box 77">
            <a:extLst>
              <a:ext uri="{FF2B5EF4-FFF2-40B4-BE49-F238E27FC236}">
                <a16:creationId xmlns:a16="http://schemas.microsoft.com/office/drawing/2014/main" id="{9FE4DF2B-0E73-4408-B809-D7681F578831}"/>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7" name="Text Box 113">
            <a:extLst>
              <a:ext uri="{FF2B5EF4-FFF2-40B4-BE49-F238E27FC236}">
                <a16:creationId xmlns:a16="http://schemas.microsoft.com/office/drawing/2014/main" id="{A4DF752B-4856-433B-A06E-28739A3D1EE5}"/>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98" name="Slide Number Placeholder 1">
            <a:extLst>
              <a:ext uri="{FF2B5EF4-FFF2-40B4-BE49-F238E27FC236}">
                <a16:creationId xmlns:a16="http://schemas.microsoft.com/office/drawing/2014/main" id="{CE14961F-DF23-4F5D-A102-E944D8A1833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25</a:t>
            </a:fld>
            <a:endParaRPr lang="en-US"/>
          </a:p>
        </p:txBody>
      </p:sp>
      <p:sp>
        <p:nvSpPr>
          <p:cNvPr id="103" name="Text Box 9">
            <a:extLst>
              <a:ext uri="{FF2B5EF4-FFF2-40B4-BE49-F238E27FC236}">
                <a16:creationId xmlns:a16="http://schemas.microsoft.com/office/drawing/2014/main" id="{6D9C5D71-DA05-4CF6-BDFE-864FB75D31A3}"/>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4" name="Text Box 17">
            <a:extLst>
              <a:ext uri="{FF2B5EF4-FFF2-40B4-BE49-F238E27FC236}">
                <a16:creationId xmlns:a16="http://schemas.microsoft.com/office/drawing/2014/main" id="{2435A6D7-8C48-4948-867F-4E3BCAEB6238}"/>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5" name="Text Box 22">
            <a:extLst>
              <a:ext uri="{FF2B5EF4-FFF2-40B4-BE49-F238E27FC236}">
                <a16:creationId xmlns:a16="http://schemas.microsoft.com/office/drawing/2014/main" id="{95193F86-0C66-4222-BA70-DBBD20F9BA15}"/>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06" name="Text Box 27">
            <a:extLst>
              <a:ext uri="{FF2B5EF4-FFF2-40B4-BE49-F238E27FC236}">
                <a16:creationId xmlns:a16="http://schemas.microsoft.com/office/drawing/2014/main" id="{12348AFC-2F1A-4BD2-AECD-84F58A619C49}"/>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7" name="Text Box 32">
            <a:extLst>
              <a:ext uri="{FF2B5EF4-FFF2-40B4-BE49-F238E27FC236}">
                <a16:creationId xmlns:a16="http://schemas.microsoft.com/office/drawing/2014/main" id="{D32EEE22-F761-4301-AD52-B0CDAF46F1BE}"/>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Tree>
    <p:extLst>
      <p:ext uri="{BB962C8B-B14F-4D97-AF65-F5344CB8AC3E}">
        <p14:creationId xmlns:p14="http://schemas.microsoft.com/office/powerpoint/2010/main" val="86954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609600" y="19050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3200400" y="19050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4800600" y="19050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609600" y="22098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3200400" y="22098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4800600" y="22098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609600" y="2514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3200400" y="2514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4800600" y="2514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609600" y="2819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3200400" y="2819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4800600" y="2819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609600" y="3124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3200400" y="3124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4800600" y="3124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609600" y="34290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3200400" y="34290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4800600" y="34290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609600" y="37338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3200400" y="37338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4800600" y="37338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609600" y="40386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3200400" y="40386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4800600" y="40386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609600" y="4343400"/>
            <a:ext cx="685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3200400" y="4343400"/>
            <a:ext cx="15240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4800600" y="4343400"/>
            <a:ext cx="36576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609600" y="4648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3200400" y="4648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4800600" y="4648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609600" y="49530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3200400" y="49530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4800600" y="49530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609600" y="52578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3200400" y="52578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4800600" y="52578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609600" y="5562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3200400" y="5562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4800600" y="5562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609600" y="5867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3200400" y="5867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4800600" y="5867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609600" y="1600200"/>
            <a:ext cx="663575" cy="306388"/>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371600" y="1600200"/>
            <a:ext cx="10668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3200400" y="1600200"/>
            <a:ext cx="1524000" cy="306388"/>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4800600" y="1600200"/>
            <a:ext cx="36576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609600" y="61722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3200400" y="61722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4800600" y="61722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sp>
        <p:nvSpPr>
          <p:cNvPr id="82" name="Text Box 10">
            <a:extLst>
              <a:ext uri="{FF2B5EF4-FFF2-40B4-BE49-F238E27FC236}">
                <a16:creationId xmlns:a16="http://schemas.microsoft.com/office/drawing/2014/main" id="{27E32B4B-9067-4A9B-94AB-41E41F89641D}"/>
              </a:ext>
            </a:extLst>
          </p:cNvPr>
          <p:cNvSpPr txBox="1">
            <a:spLocks noChangeArrowheads="1"/>
          </p:cNvSpPr>
          <p:nvPr/>
        </p:nvSpPr>
        <p:spPr bwMode="auto">
          <a:xfrm>
            <a:off x="2534097" y="19050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3" name="Text Box 18">
            <a:extLst>
              <a:ext uri="{FF2B5EF4-FFF2-40B4-BE49-F238E27FC236}">
                <a16:creationId xmlns:a16="http://schemas.microsoft.com/office/drawing/2014/main" id="{A733A06F-1094-4062-BBAD-E72E811D472B}"/>
              </a:ext>
            </a:extLst>
          </p:cNvPr>
          <p:cNvSpPr txBox="1">
            <a:spLocks noChangeArrowheads="1"/>
          </p:cNvSpPr>
          <p:nvPr/>
        </p:nvSpPr>
        <p:spPr bwMode="auto">
          <a:xfrm>
            <a:off x="2534097" y="22098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4" name="Text Box 23">
            <a:extLst>
              <a:ext uri="{FF2B5EF4-FFF2-40B4-BE49-F238E27FC236}">
                <a16:creationId xmlns:a16="http://schemas.microsoft.com/office/drawing/2014/main" id="{273C510F-4E8A-4B06-B184-06370AEF0B8C}"/>
              </a:ext>
            </a:extLst>
          </p:cNvPr>
          <p:cNvSpPr txBox="1">
            <a:spLocks noChangeArrowheads="1"/>
          </p:cNvSpPr>
          <p:nvPr/>
        </p:nvSpPr>
        <p:spPr bwMode="auto">
          <a:xfrm>
            <a:off x="2534097" y="2514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5" name="Text Box 28">
            <a:extLst>
              <a:ext uri="{FF2B5EF4-FFF2-40B4-BE49-F238E27FC236}">
                <a16:creationId xmlns:a16="http://schemas.microsoft.com/office/drawing/2014/main" id="{DAB5A26A-5143-4681-81BE-67D510005A94}"/>
              </a:ext>
            </a:extLst>
          </p:cNvPr>
          <p:cNvSpPr txBox="1">
            <a:spLocks noChangeArrowheads="1"/>
          </p:cNvSpPr>
          <p:nvPr/>
        </p:nvSpPr>
        <p:spPr bwMode="auto">
          <a:xfrm>
            <a:off x="2534097" y="2819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a:t>
            </a:r>
          </a:p>
        </p:txBody>
      </p:sp>
      <p:sp>
        <p:nvSpPr>
          <p:cNvPr id="86" name="Text Box 33">
            <a:extLst>
              <a:ext uri="{FF2B5EF4-FFF2-40B4-BE49-F238E27FC236}">
                <a16:creationId xmlns:a16="http://schemas.microsoft.com/office/drawing/2014/main" id="{E92B2EC6-5009-436B-AB04-661769BF366C}"/>
              </a:ext>
            </a:extLst>
          </p:cNvPr>
          <p:cNvSpPr txBox="1">
            <a:spLocks noChangeArrowheads="1"/>
          </p:cNvSpPr>
          <p:nvPr/>
        </p:nvSpPr>
        <p:spPr bwMode="auto">
          <a:xfrm>
            <a:off x="2534097" y="3124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87" name="Text Box 38">
            <a:extLst>
              <a:ext uri="{FF2B5EF4-FFF2-40B4-BE49-F238E27FC236}">
                <a16:creationId xmlns:a16="http://schemas.microsoft.com/office/drawing/2014/main" id="{CF5F46E7-8E18-4A6B-9A34-E487B5DDAD46}"/>
              </a:ext>
            </a:extLst>
          </p:cNvPr>
          <p:cNvSpPr txBox="1">
            <a:spLocks noChangeArrowheads="1"/>
          </p:cNvSpPr>
          <p:nvPr/>
        </p:nvSpPr>
        <p:spPr bwMode="auto">
          <a:xfrm>
            <a:off x="2534097" y="34290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88" name="Text Box 43">
            <a:extLst>
              <a:ext uri="{FF2B5EF4-FFF2-40B4-BE49-F238E27FC236}">
                <a16:creationId xmlns:a16="http://schemas.microsoft.com/office/drawing/2014/main" id="{870E9780-1640-4188-A665-04934036701D}"/>
              </a:ext>
            </a:extLst>
          </p:cNvPr>
          <p:cNvSpPr txBox="1">
            <a:spLocks noChangeArrowheads="1"/>
          </p:cNvSpPr>
          <p:nvPr/>
        </p:nvSpPr>
        <p:spPr bwMode="auto">
          <a:xfrm>
            <a:off x="2534097" y="37338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#5</a:t>
            </a:r>
          </a:p>
        </p:txBody>
      </p:sp>
      <p:sp>
        <p:nvSpPr>
          <p:cNvPr id="89" name="Text Box 48">
            <a:extLst>
              <a:ext uri="{FF2B5EF4-FFF2-40B4-BE49-F238E27FC236}">
                <a16:creationId xmlns:a16="http://schemas.microsoft.com/office/drawing/2014/main" id="{812EB5F3-A9B7-48E1-A2D1-D35FC0210ADC}"/>
              </a:ext>
            </a:extLst>
          </p:cNvPr>
          <p:cNvSpPr txBox="1">
            <a:spLocks noChangeArrowheads="1"/>
          </p:cNvSpPr>
          <p:nvPr/>
        </p:nvSpPr>
        <p:spPr bwMode="auto">
          <a:xfrm>
            <a:off x="2534097" y="40386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#6</a:t>
            </a:r>
            <a:endParaRPr lang="nl-NL" altLang="en-US" sz="1400" dirty="0"/>
          </a:p>
        </p:txBody>
      </p:sp>
      <p:sp>
        <p:nvSpPr>
          <p:cNvPr id="90" name="Text Box 53">
            <a:extLst>
              <a:ext uri="{FF2B5EF4-FFF2-40B4-BE49-F238E27FC236}">
                <a16:creationId xmlns:a16="http://schemas.microsoft.com/office/drawing/2014/main" id="{C9E1A9A8-9BBA-4401-9FEC-40C85DEA20BE}"/>
              </a:ext>
            </a:extLst>
          </p:cNvPr>
          <p:cNvSpPr txBox="1">
            <a:spLocks noChangeArrowheads="1"/>
          </p:cNvSpPr>
          <p:nvPr/>
        </p:nvSpPr>
        <p:spPr bwMode="auto">
          <a:xfrm>
            <a:off x="2534097" y="4343400"/>
            <a:ext cx="590103"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#7</a:t>
            </a:r>
            <a:endParaRPr lang="nl-NL" altLang="en-US" sz="1400" dirty="0"/>
          </a:p>
        </p:txBody>
      </p:sp>
      <p:sp>
        <p:nvSpPr>
          <p:cNvPr id="91" name="Text Box 58">
            <a:extLst>
              <a:ext uri="{FF2B5EF4-FFF2-40B4-BE49-F238E27FC236}">
                <a16:creationId xmlns:a16="http://schemas.microsoft.com/office/drawing/2014/main" id="{06476D7C-473C-4926-A23E-90BB811A1B1B}"/>
              </a:ext>
            </a:extLst>
          </p:cNvPr>
          <p:cNvSpPr txBox="1">
            <a:spLocks noChangeArrowheads="1"/>
          </p:cNvSpPr>
          <p:nvPr/>
        </p:nvSpPr>
        <p:spPr bwMode="auto">
          <a:xfrm>
            <a:off x="2534097" y="4648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2" name="Text Box 63">
            <a:extLst>
              <a:ext uri="{FF2B5EF4-FFF2-40B4-BE49-F238E27FC236}">
                <a16:creationId xmlns:a16="http://schemas.microsoft.com/office/drawing/2014/main" id="{8A0B3516-7432-4168-9E2C-6FE0E586F156}"/>
              </a:ext>
            </a:extLst>
          </p:cNvPr>
          <p:cNvSpPr txBox="1">
            <a:spLocks noChangeArrowheads="1"/>
          </p:cNvSpPr>
          <p:nvPr/>
        </p:nvSpPr>
        <p:spPr bwMode="auto">
          <a:xfrm>
            <a:off x="2534097" y="49530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#8</a:t>
            </a:r>
            <a:endParaRPr lang="nl-NL" altLang="en-US" sz="1400" dirty="0"/>
          </a:p>
        </p:txBody>
      </p:sp>
      <p:sp>
        <p:nvSpPr>
          <p:cNvPr id="93" name="Text Box 68">
            <a:extLst>
              <a:ext uri="{FF2B5EF4-FFF2-40B4-BE49-F238E27FC236}">
                <a16:creationId xmlns:a16="http://schemas.microsoft.com/office/drawing/2014/main" id="{A5647592-D951-4142-AED3-11B47407E842}"/>
              </a:ext>
            </a:extLst>
          </p:cNvPr>
          <p:cNvSpPr txBox="1">
            <a:spLocks noChangeArrowheads="1"/>
          </p:cNvSpPr>
          <p:nvPr/>
        </p:nvSpPr>
        <p:spPr bwMode="auto">
          <a:xfrm>
            <a:off x="2534097" y="52578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#9</a:t>
            </a:r>
            <a:endParaRPr lang="nl-NL" altLang="en-US" sz="1400" dirty="0"/>
          </a:p>
        </p:txBody>
      </p:sp>
      <p:sp>
        <p:nvSpPr>
          <p:cNvPr id="94" name="Text Box 73">
            <a:extLst>
              <a:ext uri="{FF2B5EF4-FFF2-40B4-BE49-F238E27FC236}">
                <a16:creationId xmlns:a16="http://schemas.microsoft.com/office/drawing/2014/main" id="{51083C29-C4E8-48E1-A04A-36051DE65D0F}"/>
              </a:ext>
            </a:extLst>
          </p:cNvPr>
          <p:cNvSpPr txBox="1">
            <a:spLocks noChangeArrowheads="1"/>
          </p:cNvSpPr>
          <p:nvPr/>
        </p:nvSpPr>
        <p:spPr bwMode="auto">
          <a:xfrm>
            <a:off x="2534097" y="5562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#10</a:t>
            </a:r>
          </a:p>
        </p:txBody>
      </p:sp>
      <p:sp>
        <p:nvSpPr>
          <p:cNvPr id="95" name="Text Box 78">
            <a:extLst>
              <a:ext uri="{FF2B5EF4-FFF2-40B4-BE49-F238E27FC236}">
                <a16:creationId xmlns:a16="http://schemas.microsoft.com/office/drawing/2014/main" id="{64C946E1-9223-4FF9-A518-8B9B8445139C}"/>
              </a:ext>
            </a:extLst>
          </p:cNvPr>
          <p:cNvSpPr txBox="1">
            <a:spLocks noChangeArrowheads="1"/>
          </p:cNvSpPr>
          <p:nvPr/>
        </p:nvSpPr>
        <p:spPr bwMode="auto">
          <a:xfrm>
            <a:off x="2534097" y="5867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6" name="Text Box 6">
            <a:extLst>
              <a:ext uri="{FF2B5EF4-FFF2-40B4-BE49-F238E27FC236}">
                <a16:creationId xmlns:a16="http://schemas.microsoft.com/office/drawing/2014/main" id="{94CAFE98-FB93-4B00-BEED-151F64EAE0D6}"/>
              </a:ext>
            </a:extLst>
          </p:cNvPr>
          <p:cNvSpPr txBox="1">
            <a:spLocks noChangeArrowheads="1"/>
          </p:cNvSpPr>
          <p:nvPr/>
        </p:nvSpPr>
        <p:spPr bwMode="auto">
          <a:xfrm>
            <a:off x="2534097" y="1600200"/>
            <a:ext cx="590103"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IUI</a:t>
            </a:r>
            <a:endParaRPr lang="nl-NL" altLang="en-US" sz="1800" b="1" dirty="0">
              <a:solidFill>
                <a:schemeClr val="bg1"/>
              </a:solidFill>
            </a:endParaRPr>
          </a:p>
        </p:txBody>
      </p:sp>
      <p:sp>
        <p:nvSpPr>
          <p:cNvPr id="97" name="Text Box 114">
            <a:extLst>
              <a:ext uri="{FF2B5EF4-FFF2-40B4-BE49-F238E27FC236}">
                <a16:creationId xmlns:a16="http://schemas.microsoft.com/office/drawing/2014/main" id="{5AB46B54-473A-4736-A2AF-B225A4F7B389}"/>
              </a:ext>
            </a:extLst>
          </p:cNvPr>
          <p:cNvSpPr txBox="1">
            <a:spLocks noChangeArrowheads="1"/>
          </p:cNvSpPr>
          <p:nvPr/>
        </p:nvSpPr>
        <p:spPr bwMode="auto">
          <a:xfrm>
            <a:off x="2534097" y="61722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98" name="Rectangle 97">
            <a:extLst>
              <a:ext uri="{FF2B5EF4-FFF2-40B4-BE49-F238E27FC236}">
                <a16:creationId xmlns:a16="http://schemas.microsoft.com/office/drawing/2014/main" id="{3997314B-A1FA-4EC1-888C-1815C66E90B4}"/>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4" name="Text Box 37">
            <a:extLst>
              <a:ext uri="{FF2B5EF4-FFF2-40B4-BE49-F238E27FC236}">
                <a16:creationId xmlns:a16="http://schemas.microsoft.com/office/drawing/2014/main" id="{E7B56DE4-E0F7-426A-AA91-DAD605C28680}"/>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105" name="Text Box 42">
            <a:extLst>
              <a:ext uri="{FF2B5EF4-FFF2-40B4-BE49-F238E27FC236}">
                <a16:creationId xmlns:a16="http://schemas.microsoft.com/office/drawing/2014/main" id="{F3B409DF-F8B0-422F-AAAE-78764F88E624}"/>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106" name="Text Box 47">
            <a:extLst>
              <a:ext uri="{FF2B5EF4-FFF2-40B4-BE49-F238E27FC236}">
                <a16:creationId xmlns:a16="http://schemas.microsoft.com/office/drawing/2014/main" id="{CC02C8B4-8EA2-4DD2-A224-CDFC79A7A386}"/>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107" name="Text Box 52">
            <a:extLst>
              <a:ext uri="{FF2B5EF4-FFF2-40B4-BE49-F238E27FC236}">
                <a16:creationId xmlns:a16="http://schemas.microsoft.com/office/drawing/2014/main" id="{A2C2552C-795D-4D11-A117-2D9BC141C53E}"/>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108" name="Text Box 57">
            <a:extLst>
              <a:ext uri="{FF2B5EF4-FFF2-40B4-BE49-F238E27FC236}">
                <a16:creationId xmlns:a16="http://schemas.microsoft.com/office/drawing/2014/main" id="{990C177C-3B1E-4E54-90B5-53411FB6B00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109" name="Text Box 62">
            <a:extLst>
              <a:ext uri="{FF2B5EF4-FFF2-40B4-BE49-F238E27FC236}">
                <a16:creationId xmlns:a16="http://schemas.microsoft.com/office/drawing/2014/main" id="{9B1E76B9-327E-4C37-9027-6E15F714D172}"/>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110" name="Text Box 67">
            <a:extLst>
              <a:ext uri="{FF2B5EF4-FFF2-40B4-BE49-F238E27FC236}">
                <a16:creationId xmlns:a16="http://schemas.microsoft.com/office/drawing/2014/main" id="{89465CAF-1F6E-4CA2-AFAA-EFB025BD5839}"/>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111" name="Text Box 72">
            <a:extLst>
              <a:ext uri="{FF2B5EF4-FFF2-40B4-BE49-F238E27FC236}">
                <a16:creationId xmlns:a16="http://schemas.microsoft.com/office/drawing/2014/main" id="{AEE26242-F3F1-4604-889E-0AC14876C2AD}"/>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12" name="Text Box 77">
            <a:extLst>
              <a:ext uri="{FF2B5EF4-FFF2-40B4-BE49-F238E27FC236}">
                <a16:creationId xmlns:a16="http://schemas.microsoft.com/office/drawing/2014/main" id="{3453CEA6-094A-42B7-8E33-27D49CE6922F}"/>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13" name="Text Box 113">
            <a:extLst>
              <a:ext uri="{FF2B5EF4-FFF2-40B4-BE49-F238E27FC236}">
                <a16:creationId xmlns:a16="http://schemas.microsoft.com/office/drawing/2014/main" id="{BB760EDF-883E-4A6A-BF03-D6F626499290}"/>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114" name="Slide Number Placeholder 1">
            <a:extLst>
              <a:ext uri="{FF2B5EF4-FFF2-40B4-BE49-F238E27FC236}">
                <a16:creationId xmlns:a16="http://schemas.microsoft.com/office/drawing/2014/main" id="{2A5C04CC-5290-4CB4-975C-4A1BE931A7B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26</a:t>
            </a:fld>
            <a:endParaRPr lang="en-US"/>
          </a:p>
        </p:txBody>
      </p:sp>
      <p:sp>
        <p:nvSpPr>
          <p:cNvPr id="115" name="Text Box 9">
            <a:extLst>
              <a:ext uri="{FF2B5EF4-FFF2-40B4-BE49-F238E27FC236}">
                <a16:creationId xmlns:a16="http://schemas.microsoft.com/office/drawing/2014/main" id="{A4A27342-2B9C-4EDE-A321-06A5FEB48273}"/>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6" name="Text Box 17">
            <a:extLst>
              <a:ext uri="{FF2B5EF4-FFF2-40B4-BE49-F238E27FC236}">
                <a16:creationId xmlns:a16="http://schemas.microsoft.com/office/drawing/2014/main" id="{7AD9151D-1C8B-41C5-A509-BD902FF0F390}"/>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7" name="Text Box 22">
            <a:extLst>
              <a:ext uri="{FF2B5EF4-FFF2-40B4-BE49-F238E27FC236}">
                <a16:creationId xmlns:a16="http://schemas.microsoft.com/office/drawing/2014/main" id="{C577790E-B8B1-4C96-B7B1-2A59BB07C4CF}"/>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18" name="Text Box 27">
            <a:extLst>
              <a:ext uri="{FF2B5EF4-FFF2-40B4-BE49-F238E27FC236}">
                <a16:creationId xmlns:a16="http://schemas.microsoft.com/office/drawing/2014/main" id="{0DBDE5D2-A941-4708-817A-53EB59A008AB}"/>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9" name="Text Box 32">
            <a:extLst>
              <a:ext uri="{FF2B5EF4-FFF2-40B4-BE49-F238E27FC236}">
                <a16:creationId xmlns:a16="http://schemas.microsoft.com/office/drawing/2014/main" id="{79BA634D-C0B7-48FC-86B8-827E59764FB9}"/>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Tree>
    <p:extLst>
      <p:ext uri="{BB962C8B-B14F-4D97-AF65-F5344CB8AC3E}">
        <p14:creationId xmlns:p14="http://schemas.microsoft.com/office/powerpoint/2010/main" val="93581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1" name="Group 14"/>
          <p:cNvGrpSpPr>
            <a:grpSpLocks/>
          </p:cNvGrpSpPr>
          <p:nvPr/>
        </p:nvGrpSpPr>
        <p:grpSpPr bwMode="auto">
          <a:xfrm>
            <a:off x="914400" y="2057400"/>
            <a:ext cx="7848600" cy="244475"/>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04/07/1990</a:t>
              </a:r>
              <a:endParaRPr lang="nl-NL" altLang="en-US" sz="1400" dirty="0"/>
            </a:p>
          </p:txBody>
        </p:sp>
        <p:sp>
          <p:nvSpPr>
            <p:cNvPr id="10345" name="Text Box 10"/>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914400" y="2362200"/>
            <a:ext cx="7848600" cy="244475"/>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914400" y="2667000"/>
            <a:ext cx="7848600" cy="244475"/>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914400" y="2971800"/>
            <a:ext cx="7848600" cy="244475"/>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Accident in public building #11(supermarket)</a:t>
              </a:r>
              <a:endParaRPr lang="nl-NL" altLang="en-US" sz="1400" dirty="0"/>
            </a:p>
          </p:txBody>
        </p:sp>
      </p:grpSp>
      <p:grpSp>
        <p:nvGrpSpPr>
          <p:cNvPr id="10294" name="Group 12"/>
          <p:cNvGrpSpPr>
            <a:grpSpLocks/>
          </p:cNvGrpSpPr>
          <p:nvPr/>
        </p:nvGrpSpPr>
        <p:grpSpPr bwMode="auto">
          <a:xfrm>
            <a:off x="914400" y="1752600"/>
            <a:ext cx="7848600" cy="306388"/>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Date</a:t>
              </a:r>
              <a:endParaRPr lang="nl-NL" altLang="en-US" sz="1800" b="1" dirty="0">
                <a:solidFill>
                  <a:schemeClr val="bg1"/>
                </a:solidFill>
              </a:endParaRPr>
            </a:p>
          </p:txBody>
        </p:sp>
        <p:sp>
          <p:nvSpPr>
            <p:cNvPr id="10301" name="Text Box 6"/>
            <p:cNvSpPr txBox="1">
              <a:spLocks noChangeArrowheads="1"/>
            </p:cNvSpPr>
            <p:nvPr/>
          </p:nvSpPr>
          <p:spPr bwMode="auto">
            <a:xfrm>
              <a:off x="2352" y="1248"/>
              <a:ext cx="816" cy="193"/>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ObsCode</a:t>
              </a:r>
              <a:endParaRPr lang="nl-NL" altLang="en-US" sz="1800" b="1" dirty="0">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2" name="Title 1"/>
          <p:cNvSpPr>
            <a:spLocks noGrp="1"/>
          </p:cNvSpPr>
          <p:nvPr>
            <p:ph type="title"/>
          </p:nvPr>
        </p:nvSpPr>
        <p:spPr/>
        <p:txBody>
          <a:bodyPr/>
          <a:lstStyle/>
          <a:p>
            <a:r>
              <a:rPr lang="de-DE" dirty="0"/>
              <a:t>Using the identifiers in a logical language</a:t>
            </a:r>
            <a:br>
              <a:rPr lang="de-DE" dirty="0"/>
            </a:br>
            <a:endParaRPr lang="en-US" dirty="0"/>
          </a:p>
        </p:txBody>
      </p:sp>
      <p:sp>
        <p:nvSpPr>
          <p:cNvPr id="80" name="Text Box 10"/>
          <p:cNvSpPr txBox="1">
            <a:spLocks noChangeArrowheads="1"/>
          </p:cNvSpPr>
          <p:nvPr/>
        </p:nvSpPr>
        <p:spPr bwMode="auto">
          <a:xfrm>
            <a:off x="2819400" y="20574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1" name="Text Box 18"/>
          <p:cNvSpPr txBox="1">
            <a:spLocks noChangeArrowheads="1"/>
          </p:cNvSpPr>
          <p:nvPr/>
        </p:nvSpPr>
        <p:spPr bwMode="auto">
          <a:xfrm>
            <a:off x="2819400" y="23622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2" name="Text Box 23"/>
          <p:cNvSpPr txBox="1">
            <a:spLocks noChangeArrowheads="1"/>
          </p:cNvSpPr>
          <p:nvPr/>
        </p:nvSpPr>
        <p:spPr bwMode="auto">
          <a:xfrm>
            <a:off x="2819400" y="26670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3" name="Text Box 28"/>
          <p:cNvSpPr txBox="1">
            <a:spLocks noChangeArrowheads="1"/>
          </p:cNvSpPr>
          <p:nvPr/>
        </p:nvSpPr>
        <p:spPr bwMode="auto">
          <a:xfrm>
            <a:off x="2819400" y="29718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dirty="0"/>
              <a:t>#2</a:t>
            </a:r>
            <a:endParaRPr lang="nl-NL" altLang="en-US" sz="1400" dirty="0"/>
          </a:p>
        </p:txBody>
      </p:sp>
      <p:sp>
        <p:nvSpPr>
          <p:cNvPr id="94" name="Text Box 6"/>
          <p:cNvSpPr txBox="1">
            <a:spLocks noChangeArrowheads="1"/>
          </p:cNvSpPr>
          <p:nvPr/>
        </p:nvSpPr>
        <p:spPr bwMode="auto">
          <a:xfrm>
            <a:off x="2819400" y="1752600"/>
            <a:ext cx="838200"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IUI</a:t>
            </a:r>
            <a:endParaRPr lang="nl-NL" altLang="en-US" sz="1800" b="1" dirty="0">
              <a:solidFill>
                <a:schemeClr val="bg1"/>
              </a:solidFill>
            </a:endParaRPr>
          </a:p>
        </p:txBody>
      </p:sp>
      <p:sp>
        <p:nvSpPr>
          <p:cNvPr id="7" name="Rectangle 6"/>
          <p:cNvSpPr/>
          <p:nvPr/>
        </p:nvSpPr>
        <p:spPr bwMode="auto">
          <a:xfrm>
            <a:off x="648813" y="6309677"/>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#5572</a:t>
            </a:r>
          </a:p>
        </p:txBody>
      </p:sp>
      <p:sp>
        <p:nvSpPr>
          <p:cNvPr id="119" name="Rectangle 118"/>
          <p:cNvSpPr/>
          <p:nvPr/>
        </p:nvSpPr>
        <p:spPr bwMode="auto">
          <a:xfrm>
            <a:off x="8232199" y="532603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#1</a:t>
            </a:r>
          </a:p>
        </p:txBody>
      </p:sp>
      <p:sp>
        <p:nvSpPr>
          <p:cNvPr id="10" name="Isosceles Triangle 9"/>
          <p:cNvSpPr/>
          <p:nvPr/>
        </p:nvSpPr>
        <p:spPr bwMode="auto">
          <a:xfrm rot="2256141">
            <a:off x="1643992" y="6337358"/>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cxnSpLocks/>
            <a:stCxn id="10" idx="2"/>
          </p:cNvCxnSpPr>
          <p:nvPr/>
        </p:nvCxnSpPr>
        <p:spPr bwMode="auto">
          <a:xfrm flipH="1">
            <a:off x="1264352" y="6449223"/>
            <a:ext cx="341556" cy="956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8" name="Straight Arrow Connector 127"/>
          <p:cNvCxnSpPr>
            <a:cxnSpLocks/>
            <a:stCxn id="119" idx="2"/>
            <a:endCxn id="10" idx="4"/>
          </p:cNvCxnSpPr>
          <p:nvPr/>
        </p:nvCxnSpPr>
        <p:spPr bwMode="auto">
          <a:xfrm rot="5400000">
            <a:off x="4709060" y="2769165"/>
            <a:ext cx="1004371" cy="6727709"/>
          </a:xfrm>
          <a:prstGeom prst="bentConnector3">
            <a:avLst>
              <a:gd name="adj1" fmla="val 115866"/>
            </a:avLst>
          </a:prstGeom>
          <a:solidFill>
            <a:schemeClr val="accent1"/>
          </a:solidFill>
          <a:ln w="19050" cap="flat" cmpd="sng" algn="ctr">
            <a:solidFill>
              <a:schemeClr val="bg1"/>
            </a:solidFill>
            <a:prstDash val="solid"/>
            <a:round/>
            <a:headEnd type="none" w="med" len="med"/>
            <a:tailEnd type="triangle"/>
          </a:ln>
          <a:effectLst/>
        </p:spPr>
      </p:cxnSp>
      <p:cxnSp>
        <p:nvCxnSpPr>
          <p:cNvPr id="131" name="Straight Arrow Connector 130"/>
          <p:cNvCxnSpPr>
            <a:stCxn id="10" idx="0"/>
            <a:endCxn id="132" idx="2"/>
          </p:cNvCxnSpPr>
          <p:nvPr/>
        </p:nvCxnSpPr>
        <p:spPr bwMode="auto">
          <a:xfrm flipV="1">
            <a:off x="1866135" y="5702298"/>
            <a:ext cx="19436" cy="65880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32" name="Rectangle 131"/>
          <p:cNvSpPr/>
          <p:nvPr/>
        </p:nvSpPr>
        <p:spPr bwMode="auto">
          <a:xfrm>
            <a:off x="1542671" y="5397498"/>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t1</a:t>
            </a:r>
          </a:p>
        </p:txBody>
      </p:sp>
      <p:sp>
        <p:nvSpPr>
          <p:cNvPr id="32" name="Rectangle 31"/>
          <p:cNvSpPr/>
          <p:nvPr/>
        </p:nvSpPr>
        <p:spPr>
          <a:xfrm>
            <a:off x="1875947" y="6423205"/>
            <a:ext cx="652744" cy="307777"/>
          </a:xfrm>
          <a:prstGeom prst="rect">
            <a:avLst/>
          </a:prstGeom>
        </p:spPr>
        <p:txBody>
          <a:bodyPr wrap="none">
            <a:spAutoFit/>
          </a:bodyPr>
          <a:lstStyle/>
          <a:p>
            <a:pPr algn="ctr"/>
            <a:r>
              <a:rPr lang="en-US" sz="1400" dirty="0" err="1">
                <a:solidFill>
                  <a:schemeClr val="bg1"/>
                </a:solidFill>
                <a:latin typeface="Times" pitchFamily="122" charset="0"/>
              </a:rPr>
              <a:t>partOf</a:t>
            </a:r>
            <a:endParaRPr lang="en-US" sz="1400" dirty="0">
              <a:solidFill>
                <a:schemeClr val="bg1"/>
              </a:solidFill>
              <a:latin typeface="Times" pitchFamily="122" charset="0"/>
            </a:endParaRPr>
          </a:p>
        </p:txBody>
      </p:sp>
      <p:sp>
        <p:nvSpPr>
          <p:cNvPr id="148" name="Rectangle 147"/>
          <p:cNvSpPr/>
          <p:nvPr/>
        </p:nvSpPr>
        <p:spPr>
          <a:xfrm>
            <a:off x="1791380" y="5837459"/>
            <a:ext cx="450751" cy="304801"/>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49" name="Rectangle 148"/>
          <p:cNvSpPr/>
          <p:nvPr/>
        </p:nvSpPr>
        <p:spPr bwMode="auto">
          <a:xfrm>
            <a:off x="7663599" y="6221261"/>
            <a:ext cx="4801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Times" pitchFamily="122" charset="0"/>
              </a:rPr>
              <a:t>t2</a:t>
            </a:r>
            <a:endParaRPr kumimoji="0" lang="en-US" sz="1400" b="0" i="0" u="none" strike="noStrike" cap="none" normalizeH="0" baseline="0" dirty="0">
              <a:ln>
                <a:noFill/>
              </a:ln>
              <a:solidFill>
                <a:schemeClr val="tx1"/>
              </a:solidFill>
              <a:effectLst/>
              <a:latin typeface="Times" pitchFamily="122" charset="0"/>
            </a:endParaRPr>
          </a:p>
        </p:txBody>
      </p:sp>
      <p:cxnSp>
        <p:nvCxnSpPr>
          <p:cNvPr id="150" name="Straight Arrow Connector 149"/>
          <p:cNvCxnSpPr>
            <a:cxnSpLocks/>
            <a:stCxn id="158" idx="0"/>
            <a:endCxn id="149" idx="1"/>
          </p:cNvCxnSpPr>
          <p:nvPr/>
        </p:nvCxnSpPr>
        <p:spPr bwMode="auto">
          <a:xfrm>
            <a:off x="6341448" y="6306077"/>
            <a:ext cx="1322151" cy="6758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6" name="Rounded Rectangle 35"/>
          <p:cNvSpPr/>
          <p:nvPr/>
        </p:nvSpPr>
        <p:spPr bwMode="auto">
          <a:xfrm>
            <a:off x="2657294" y="5926936"/>
            <a:ext cx="2209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femur shaft fracture</a:t>
            </a:r>
          </a:p>
        </p:txBody>
      </p:sp>
      <p:cxnSp>
        <p:nvCxnSpPr>
          <p:cNvPr id="155" name="Straight Arrow Connector 154"/>
          <p:cNvCxnSpPr>
            <a:cxnSpLocks/>
            <a:stCxn id="119" idx="1"/>
            <a:endCxn id="158" idx="4"/>
          </p:cNvCxnSpPr>
          <p:nvPr/>
        </p:nvCxnSpPr>
        <p:spPr bwMode="auto">
          <a:xfrm flipH="1">
            <a:off x="6302951" y="5478434"/>
            <a:ext cx="1929248" cy="55561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6" name="Rounded Rectangle 155"/>
          <p:cNvSpPr/>
          <p:nvPr/>
        </p:nvSpPr>
        <p:spPr bwMode="auto">
          <a:xfrm>
            <a:off x="6680093" y="4516699"/>
            <a:ext cx="17526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spiral fracture</a:t>
            </a:r>
          </a:p>
        </p:txBody>
      </p:sp>
      <p:sp>
        <p:nvSpPr>
          <p:cNvPr id="158" name="Isosceles Triangle 157"/>
          <p:cNvSpPr/>
          <p:nvPr/>
        </p:nvSpPr>
        <p:spPr bwMode="auto">
          <a:xfrm rot="19095308" flipV="1">
            <a:off x="6112945" y="6106496"/>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Arrow Connector 165"/>
          <p:cNvCxnSpPr>
            <a:cxnSpLocks/>
            <a:stCxn id="173" idx="2"/>
            <a:endCxn id="36" idx="0"/>
          </p:cNvCxnSpPr>
          <p:nvPr/>
        </p:nvCxnSpPr>
        <p:spPr bwMode="auto">
          <a:xfrm>
            <a:off x="3754502" y="5703206"/>
            <a:ext cx="7692" cy="22373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1" name="Straight Arrow Connector 170"/>
          <p:cNvCxnSpPr>
            <a:cxnSpLocks/>
            <a:stCxn id="173" idx="0"/>
            <a:endCxn id="132" idx="3"/>
          </p:cNvCxnSpPr>
          <p:nvPr/>
        </p:nvCxnSpPr>
        <p:spPr bwMode="auto">
          <a:xfrm flipH="1">
            <a:off x="2228471" y="5442338"/>
            <a:ext cx="1612237" cy="10756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2" name="Straight Arrow Connector 171"/>
          <p:cNvCxnSpPr>
            <a:cxnSpLocks/>
            <a:stCxn id="119" idx="1"/>
            <a:endCxn id="173" idx="4"/>
          </p:cNvCxnSpPr>
          <p:nvPr/>
        </p:nvCxnSpPr>
        <p:spPr bwMode="auto">
          <a:xfrm flipH="1">
            <a:off x="4048353" y="5478434"/>
            <a:ext cx="4183846" cy="14381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3" name="Isosceles Triangle 172"/>
          <p:cNvSpPr/>
          <p:nvPr/>
        </p:nvSpPr>
        <p:spPr bwMode="auto">
          <a:xfrm rot="20675789">
            <a:off x="3718668" y="5438232"/>
            <a:ext cx="304800" cy="228600"/>
          </a:xfrm>
          <a:prstGeom prst="triangle">
            <a:avLst/>
          </a:prstGeom>
          <a:solidFill>
            <a:schemeClr val="bg2">
              <a:lumMod val="60000"/>
              <a:lumOff val="4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4" name="Straight Arrow Connector 173"/>
          <p:cNvCxnSpPr>
            <a:cxnSpLocks/>
            <a:stCxn id="173" idx="0"/>
            <a:endCxn id="156" idx="1"/>
          </p:cNvCxnSpPr>
          <p:nvPr/>
        </p:nvCxnSpPr>
        <p:spPr bwMode="auto">
          <a:xfrm flipV="1">
            <a:off x="3840708" y="4669099"/>
            <a:ext cx="2839385" cy="77323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8" name="Straight Arrow Connector 187"/>
          <p:cNvCxnSpPr>
            <a:cxnSpLocks/>
            <a:stCxn id="158" idx="2"/>
            <a:endCxn id="36" idx="3"/>
          </p:cNvCxnSpPr>
          <p:nvPr/>
        </p:nvCxnSpPr>
        <p:spPr bwMode="auto">
          <a:xfrm flipH="1" flipV="1">
            <a:off x="4867094" y="6079336"/>
            <a:ext cx="1208440" cy="15764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05" name="Rectangle 204"/>
          <p:cNvSpPr/>
          <p:nvPr/>
        </p:nvSpPr>
        <p:spPr>
          <a:xfrm>
            <a:off x="4097466" y="5269444"/>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06" name="Rectangle 205"/>
          <p:cNvSpPr/>
          <p:nvPr/>
        </p:nvSpPr>
        <p:spPr>
          <a:xfrm>
            <a:off x="5194847" y="4343400"/>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08" name="Rectangle 207"/>
          <p:cNvSpPr/>
          <p:nvPr/>
        </p:nvSpPr>
        <p:spPr>
          <a:xfrm>
            <a:off x="7225138" y="6343535"/>
            <a:ext cx="480175"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10" name="Rectangle 209"/>
          <p:cNvSpPr/>
          <p:nvPr/>
        </p:nvSpPr>
        <p:spPr bwMode="auto">
          <a:xfrm>
            <a:off x="3457575" y="362675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#2</a:t>
            </a:r>
          </a:p>
        </p:txBody>
      </p:sp>
      <p:sp>
        <p:nvSpPr>
          <p:cNvPr id="215" name="Rounded Rectangle 214"/>
          <p:cNvSpPr/>
          <p:nvPr/>
        </p:nvSpPr>
        <p:spPr bwMode="auto">
          <a:xfrm>
            <a:off x="1731817" y="4102354"/>
            <a:ext cx="1148962" cy="56899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Accident in supermarket</a:t>
            </a:r>
          </a:p>
        </p:txBody>
      </p:sp>
      <p:cxnSp>
        <p:nvCxnSpPr>
          <p:cNvPr id="216" name="Straight Arrow Connector 215"/>
          <p:cNvCxnSpPr>
            <a:cxnSpLocks/>
            <a:stCxn id="210" idx="2"/>
            <a:endCxn id="84" idx="4"/>
          </p:cNvCxnSpPr>
          <p:nvPr/>
        </p:nvCxnSpPr>
        <p:spPr bwMode="auto">
          <a:xfrm flipH="1">
            <a:off x="3785210" y="3931554"/>
            <a:ext cx="15265" cy="38046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20" name="Rectangle 219"/>
          <p:cNvSpPr/>
          <p:nvPr/>
        </p:nvSpPr>
        <p:spPr>
          <a:xfrm>
            <a:off x="3798160" y="4276001"/>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21" name="Isosceles Triangle 220"/>
          <p:cNvSpPr/>
          <p:nvPr/>
        </p:nvSpPr>
        <p:spPr bwMode="auto">
          <a:xfrm rot="19027743" flipV="1">
            <a:off x="1028770" y="3847184"/>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2" name="Straight Arrow Connector 221"/>
          <p:cNvCxnSpPr>
            <a:stCxn id="210" idx="1"/>
            <a:endCxn id="221" idx="4"/>
          </p:cNvCxnSpPr>
          <p:nvPr/>
        </p:nvCxnSpPr>
        <p:spPr bwMode="auto">
          <a:xfrm flipH="1" flipV="1">
            <a:off x="1215098" y="3774030"/>
            <a:ext cx="2242477" cy="512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25" name="Straight Arrow Connector 224"/>
          <p:cNvCxnSpPr>
            <a:stCxn id="221" idx="2"/>
            <a:endCxn id="7" idx="0"/>
          </p:cNvCxnSpPr>
          <p:nvPr/>
        </p:nvCxnSpPr>
        <p:spPr bwMode="auto">
          <a:xfrm flipH="1">
            <a:off x="991713" y="3981400"/>
            <a:ext cx="1" cy="232827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0" name="Straight Arrow Connector 229"/>
          <p:cNvCxnSpPr>
            <a:stCxn id="221" idx="0"/>
            <a:endCxn id="132" idx="0"/>
          </p:cNvCxnSpPr>
          <p:nvPr/>
        </p:nvCxnSpPr>
        <p:spPr bwMode="auto">
          <a:xfrm>
            <a:off x="1258934" y="4045253"/>
            <a:ext cx="626637" cy="13522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33" name="Rectangle 232"/>
          <p:cNvSpPr/>
          <p:nvPr/>
        </p:nvSpPr>
        <p:spPr>
          <a:xfrm>
            <a:off x="152400" y="3388300"/>
            <a:ext cx="1202573" cy="307777"/>
          </a:xfrm>
          <a:prstGeom prst="rect">
            <a:avLst/>
          </a:prstGeom>
        </p:spPr>
        <p:txBody>
          <a:bodyPr wrap="none">
            <a:spAutoFit/>
          </a:bodyPr>
          <a:lstStyle/>
          <a:p>
            <a:pPr algn="ctr"/>
            <a:r>
              <a:rPr lang="en-US" sz="1400" dirty="0" err="1">
                <a:solidFill>
                  <a:schemeClr val="bg1"/>
                </a:solidFill>
                <a:latin typeface="Times" pitchFamily="122" charset="0"/>
              </a:rPr>
              <a:t>hasParticipant</a:t>
            </a:r>
            <a:endParaRPr lang="en-US" sz="1400" dirty="0">
              <a:solidFill>
                <a:schemeClr val="bg1"/>
              </a:solidFill>
              <a:latin typeface="Times" pitchFamily="122" charset="0"/>
            </a:endParaRPr>
          </a:p>
        </p:txBody>
      </p:sp>
      <p:sp>
        <p:nvSpPr>
          <p:cNvPr id="234" name="Rectangle 233"/>
          <p:cNvSpPr/>
          <p:nvPr/>
        </p:nvSpPr>
        <p:spPr>
          <a:xfrm>
            <a:off x="1089631" y="4388849"/>
            <a:ext cx="446300"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35" name="Isosceles Triangle 234"/>
          <p:cNvSpPr/>
          <p:nvPr/>
        </p:nvSpPr>
        <p:spPr bwMode="auto">
          <a:xfrm rot="19365497" flipV="1">
            <a:off x="8370547" y="3826596"/>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6" name="Straight Arrow Connector 235"/>
          <p:cNvCxnSpPr>
            <a:cxnSpLocks/>
            <a:stCxn id="210" idx="3"/>
            <a:endCxn id="235" idx="4"/>
          </p:cNvCxnSpPr>
          <p:nvPr/>
        </p:nvCxnSpPr>
        <p:spPr bwMode="auto">
          <a:xfrm flipV="1">
            <a:off x="4143375" y="3757674"/>
            <a:ext cx="4431724" cy="2148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9" name="Straight Arrow Connector 238"/>
          <p:cNvCxnSpPr>
            <a:stCxn id="235" idx="0"/>
            <a:endCxn id="119" idx="0"/>
          </p:cNvCxnSpPr>
          <p:nvPr/>
        </p:nvCxnSpPr>
        <p:spPr bwMode="auto">
          <a:xfrm flipH="1">
            <a:off x="8575099" y="4031889"/>
            <a:ext cx="17020" cy="12941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42" name="Straight Arrow Connector 241"/>
          <p:cNvCxnSpPr>
            <a:stCxn id="235" idx="2"/>
            <a:endCxn id="132" idx="3"/>
          </p:cNvCxnSpPr>
          <p:nvPr/>
        </p:nvCxnSpPr>
        <p:spPr bwMode="auto">
          <a:xfrm flipH="1">
            <a:off x="2228471" y="3942132"/>
            <a:ext cx="6103980" cy="160776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48" name="Rectangle 247"/>
          <p:cNvSpPr/>
          <p:nvPr/>
        </p:nvSpPr>
        <p:spPr>
          <a:xfrm>
            <a:off x="8090291" y="3427243"/>
            <a:ext cx="684803" cy="307777"/>
          </a:xfrm>
          <a:prstGeom prst="rect">
            <a:avLst/>
          </a:prstGeom>
        </p:spPr>
        <p:txBody>
          <a:bodyPr wrap="none">
            <a:spAutoFit/>
          </a:bodyPr>
          <a:lstStyle/>
          <a:p>
            <a:pPr algn="ctr"/>
            <a:r>
              <a:rPr lang="en-US" sz="1400" dirty="0">
                <a:solidFill>
                  <a:schemeClr val="bg1"/>
                </a:solidFill>
                <a:latin typeface="Times" pitchFamily="122" charset="0"/>
              </a:rPr>
              <a:t>creates</a:t>
            </a:r>
          </a:p>
        </p:txBody>
      </p:sp>
      <p:sp>
        <p:nvSpPr>
          <p:cNvPr id="78" name="Slide Number Placeholder 1">
            <a:extLst>
              <a:ext uri="{FF2B5EF4-FFF2-40B4-BE49-F238E27FC236}">
                <a16:creationId xmlns:a16="http://schemas.microsoft.com/office/drawing/2014/main" id="{797B571B-91BF-47C2-988E-34859276869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27</a:t>
            </a:fld>
            <a:endParaRPr lang="en-US"/>
          </a:p>
        </p:txBody>
      </p:sp>
      <p:sp>
        <p:nvSpPr>
          <p:cNvPr id="84" name="Isosceles Triangle 83">
            <a:extLst>
              <a:ext uri="{FF2B5EF4-FFF2-40B4-BE49-F238E27FC236}">
                <a16:creationId xmlns:a16="http://schemas.microsoft.com/office/drawing/2014/main" id="{1E68E0D6-1E54-4867-B81C-CA902EA6D54D}"/>
              </a:ext>
            </a:extLst>
          </p:cNvPr>
          <p:cNvSpPr/>
          <p:nvPr/>
        </p:nvSpPr>
        <p:spPr bwMode="auto">
          <a:xfrm rot="16511213">
            <a:off x="3505200" y="4339158"/>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3" name="Straight Arrow Connector 112">
            <a:extLst>
              <a:ext uri="{FF2B5EF4-FFF2-40B4-BE49-F238E27FC236}">
                <a16:creationId xmlns:a16="http://schemas.microsoft.com/office/drawing/2014/main" id="{913ED7B4-B79F-4F1F-8E87-5246BB9F56AE}"/>
              </a:ext>
            </a:extLst>
          </p:cNvPr>
          <p:cNvCxnSpPr>
            <a:cxnSpLocks/>
            <a:stCxn id="84" idx="2"/>
            <a:endCxn id="132" idx="0"/>
          </p:cNvCxnSpPr>
          <p:nvPr/>
        </p:nvCxnSpPr>
        <p:spPr bwMode="auto">
          <a:xfrm flipH="1">
            <a:off x="1885571" y="4615567"/>
            <a:ext cx="1872083" cy="7819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3" name="Straight Arrow Connector 122">
            <a:extLst>
              <a:ext uri="{FF2B5EF4-FFF2-40B4-BE49-F238E27FC236}">
                <a16:creationId xmlns:a16="http://schemas.microsoft.com/office/drawing/2014/main" id="{7533EF01-CDCC-44D2-870F-2F461EC97F0F}"/>
              </a:ext>
            </a:extLst>
          </p:cNvPr>
          <p:cNvCxnSpPr>
            <a:cxnSpLocks/>
            <a:stCxn id="84" idx="0"/>
            <a:endCxn id="215" idx="3"/>
          </p:cNvCxnSpPr>
          <p:nvPr/>
        </p:nvCxnSpPr>
        <p:spPr bwMode="auto">
          <a:xfrm flipH="1" flipV="1">
            <a:off x="2880779" y="4386850"/>
            <a:ext cx="662989" cy="5627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52" name="Rectangle: Rounded Corners 51">
            <a:extLst>
              <a:ext uri="{FF2B5EF4-FFF2-40B4-BE49-F238E27FC236}">
                <a16:creationId xmlns:a16="http://schemas.microsoft.com/office/drawing/2014/main" id="{DD24A360-1D6F-42AF-B27D-91620BC756F3}"/>
              </a:ext>
            </a:extLst>
          </p:cNvPr>
          <p:cNvSpPr/>
          <p:nvPr/>
        </p:nvSpPr>
        <p:spPr bwMode="auto">
          <a:xfrm>
            <a:off x="914398" y="2048931"/>
            <a:ext cx="685801" cy="1197689"/>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7" name="Rectangle: Rounded Corners 126">
            <a:extLst>
              <a:ext uri="{FF2B5EF4-FFF2-40B4-BE49-F238E27FC236}">
                <a16:creationId xmlns:a16="http://schemas.microsoft.com/office/drawing/2014/main" id="{7CF4C255-DFCA-456B-AA4A-BC9BE5104B1B}"/>
              </a:ext>
            </a:extLst>
          </p:cNvPr>
          <p:cNvSpPr/>
          <p:nvPr/>
        </p:nvSpPr>
        <p:spPr bwMode="auto">
          <a:xfrm>
            <a:off x="914397" y="2940254"/>
            <a:ext cx="2743203"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0" name="Text Box 9">
            <a:extLst>
              <a:ext uri="{FF2B5EF4-FFF2-40B4-BE49-F238E27FC236}">
                <a16:creationId xmlns:a16="http://schemas.microsoft.com/office/drawing/2014/main" id="{E78EF9F4-FD5B-49D0-8D33-54A9C9E78CB8}"/>
              </a:ext>
            </a:extLst>
          </p:cNvPr>
          <p:cNvSpPr txBox="1">
            <a:spLocks noChangeArrowheads="1"/>
          </p:cNvSpPr>
          <p:nvPr/>
        </p:nvSpPr>
        <p:spPr bwMode="auto">
          <a:xfrm>
            <a:off x="1676400" y="205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3" name="Text Box 17">
            <a:extLst>
              <a:ext uri="{FF2B5EF4-FFF2-40B4-BE49-F238E27FC236}">
                <a16:creationId xmlns:a16="http://schemas.microsoft.com/office/drawing/2014/main" id="{5BBDCABA-38C1-40ED-B789-E7FB66802E5F}"/>
              </a:ext>
            </a:extLst>
          </p:cNvPr>
          <p:cNvSpPr txBox="1">
            <a:spLocks noChangeArrowheads="1"/>
          </p:cNvSpPr>
          <p:nvPr/>
        </p:nvSpPr>
        <p:spPr bwMode="auto">
          <a:xfrm>
            <a:off x="1676400" y="2362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4" name="Text Box 22">
            <a:extLst>
              <a:ext uri="{FF2B5EF4-FFF2-40B4-BE49-F238E27FC236}">
                <a16:creationId xmlns:a16="http://schemas.microsoft.com/office/drawing/2014/main" id="{47E57187-3ABA-4D24-BF29-81F09EF57B4E}"/>
              </a:ext>
            </a:extLst>
          </p:cNvPr>
          <p:cNvSpPr txBox="1">
            <a:spLocks noChangeArrowheads="1"/>
          </p:cNvSpPr>
          <p:nvPr/>
        </p:nvSpPr>
        <p:spPr bwMode="auto">
          <a:xfrm>
            <a:off x="1676400" y="2667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35" name="Text Box 27">
            <a:extLst>
              <a:ext uri="{FF2B5EF4-FFF2-40B4-BE49-F238E27FC236}">
                <a16:creationId xmlns:a16="http://schemas.microsoft.com/office/drawing/2014/main" id="{D132E6B2-A329-4336-AF22-55E9D3ABEF0E}"/>
              </a:ext>
            </a:extLst>
          </p:cNvPr>
          <p:cNvSpPr txBox="1">
            <a:spLocks noChangeArrowheads="1"/>
          </p:cNvSpPr>
          <p:nvPr/>
        </p:nvSpPr>
        <p:spPr bwMode="auto">
          <a:xfrm>
            <a:off x="1676400" y="2971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7" name="Rectangle: Rounded Corners 136">
            <a:extLst>
              <a:ext uri="{FF2B5EF4-FFF2-40B4-BE49-F238E27FC236}">
                <a16:creationId xmlns:a16="http://schemas.microsoft.com/office/drawing/2014/main" id="{880FAD06-8C4F-46D4-B46E-BCA1023A4AB8}"/>
              </a:ext>
            </a:extLst>
          </p:cNvPr>
          <p:cNvSpPr/>
          <p:nvPr/>
        </p:nvSpPr>
        <p:spPr bwMode="auto">
          <a:xfrm>
            <a:off x="1695071" y="2045275"/>
            <a:ext cx="1999077"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8" name="Rectangle: Rounded Corners 137">
            <a:extLst>
              <a:ext uri="{FF2B5EF4-FFF2-40B4-BE49-F238E27FC236}">
                <a16:creationId xmlns:a16="http://schemas.microsoft.com/office/drawing/2014/main" id="{BCAE8EE8-7319-41F1-A154-FA9FD3A31933}"/>
              </a:ext>
            </a:extLst>
          </p:cNvPr>
          <p:cNvSpPr/>
          <p:nvPr/>
        </p:nvSpPr>
        <p:spPr bwMode="auto">
          <a:xfrm>
            <a:off x="1685516" y="2921786"/>
            <a:ext cx="1999077"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3" name="Rectangle: Rounded Corners 242">
            <a:extLst>
              <a:ext uri="{FF2B5EF4-FFF2-40B4-BE49-F238E27FC236}">
                <a16:creationId xmlns:a16="http://schemas.microsoft.com/office/drawing/2014/main" id="{EDA07E80-06E3-4F35-AA74-381097919C5B}"/>
              </a:ext>
            </a:extLst>
          </p:cNvPr>
          <p:cNvSpPr/>
          <p:nvPr/>
        </p:nvSpPr>
        <p:spPr bwMode="auto">
          <a:xfrm>
            <a:off x="1695071" y="2044493"/>
            <a:ext cx="7067929" cy="581484"/>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9" name="Rectangle 248">
            <a:extLst>
              <a:ext uri="{FF2B5EF4-FFF2-40B4-BE49-F238E27FC236}">
                <a16:creationId xmlns:a16="http://schemas.microsoft.com/office/drawing/2014/main" id="{067CFD1B-7FEF-47E3-8A55-D2CD68A4E4F3}"/>
              </a:ext>
            </a:extLst>
          </p:cNvPr>
          <p:cNvSpPr/>
          <p:nvPr/>
        </p:nvSpPr>
        <p:spPr>
          <a:xfrm>
            <a:off x="2928763" y="5488426"/>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59" name="Rectangle 258">
            <a:extLst>
              <a:ext uri="{FF2B5EF4-FFF2-40B4-BE49-F238E27FC236}">
                <a16:creationId xmlns:a16="http://schemas.microsoft.com/office/drawing/2014/main" id="{DA606E9A-9D42-4AB0-A922-2849AABAFC36}"/>
              </a:ext>
            </a:extLst>
          </p:cNvPr>
          <p:cNvSpPr/>
          <p:nvPr/>
        </p:nvSpPr>
        <p:spPr>
          <a:xfrm>
            <a:off x="5657191" y="6269316"/>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60" name="Rectangle: Rounded Corners 259">
            <a:extLst>
              <a:ext uri="{FF2B5EF4-FFF2-40B4-BE49-F238E27FC236}">
                <a16:creationId xmlns:a16="http://schemas.microsoft.com/office/drawing/2014/main" id="{BF75ABD6-B29C-442F-A0F4-9B1D777E3DCC}"/>
              </a:ext>
            </a:extLst>
          </p:cNvPr>
          <p:cNvSpPr/>
          <p:nvPr/>
        </p:nvSpPr>
        <p:spPr bwMode="auto">
          <a:xfrm>
            <a:off x="1695071" y="2647698"/>
            <a:ext cx="7067929" cy="254748"/>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3" name="Rectangle 262">
            <a:extLst>
              <a:ext uri="{FF2B5EF4-FFF2-40B4-BE49-F238E27FC236}">
                <a16:creationId xmlns:a16="http://schemas.microsoft.com/office/drawing/2014/main" id="{AD42245C-E6A5-400D-818B-A9BBF98FCCCF}"/>
              </a:ext>
            </a:extLst>
          </p:cNvPr>
          <p:cNvSpPr/>
          <p:nvPr/>
        </p:nvSpPr>
        <p:spPr>
          <a:xfrm>
            <a:off x="2547793" y="4730527"/>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29" name="Rectangle: Rounded Corners 128">
            <a:extLst>
              <a:ext uri="{FF2B5EF4-FFF2-40B4-BE49-F238E27FC236}">
                <a16:creationId xmlns:a16="http://schemas.microsoft.com/office/drawing/2014/main" id="{CF880891-6582-41D3-BFEE-7EE5FC6E90D6}"/>
              </a:ext>
            </a:extLst>
          </p:cNvPr>
          <p:cNvSpPr/>
          <p:nvPr/>
        </p:nvSpPr>
        <p:spPr bwMode="auto">
          <a:xfrm>
            <a:off x="1676399" y="2931526"/>
            <a:ext cx="7086601"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763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2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3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3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7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4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4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43"/>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20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5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animBg="1"/>
      <p:bldP spid="10" grpId="0" animBg="1"/>
      <p:bldP spid="132" grpId="0" animBg="1"/>
      <p:bldP spid="32" grpId="0"/>
      <p:bldP spid="148" grpId="0"/>
      <p:bldP spid="149" grpId="0" animBg="1"/>
      <p:bldP spid="36" grpId="0" animBg="1"/>
      <p:bldP spid="156" grpId="0" animBg="1"/>
      <p:bldP spid="158" grpId="0" animBg="1"/>
      <p:bldP spid="173" grpId="0" animBg="1"/>
      <p:bldP spid="205" grpId="0"/>
      <p:bldP spid="206" grpId="0"/>
      <p:bldP spid="208" grpId="0"/>
      <p:bldP spid="210" grpId="0" animBg="1"/>
      <p:bldP spid="215" grpId="0" animBg="1"/>
      <p:bldP spid="220" grpId="0"/>
      <p:bldP spid="221" grpId="0" animBg="1"/>
      <p:bldP spid="233" grpId="0"/>
      <p:bldP spid="234" grpId="0"/>
      <p:bldP spid="235" grpId="0" animBg="1"/>
      <p:bldP spid="248" grpId="0"/>
      <p:bldP spid="84" grpId="0" animBg="1"/>
      <p:bldP spid="52" grpId="0" animBg="1"/>
      <p:bldP spid="52" grpId="1" animBg="1"/>
      <p:bldP spid="127" grpId="0" animBg="1"/>
      <p:bldP spid="127" grpId="1" animBg="1"/>
      <p:bldP spid="137" grpId="0" animBg="1"/>
      <p:bldP spid="137" grpId="1" animBg="1"/>
      <p:bldP spid="138" grpId="0" animBg="1"/>
      <p:bldP spid="138" grpId="1" animBg="1"/>
      <p:bldP spid="243" grpId="0" animBg="1"/>
      <p:bldP spid="243" grpId="1" animBg="1"/>
      <p:bldP spid="249" grpId="0"/>
      <p:bldP spid="259" grpId="0"/>
      <p:bldP spid="260" grpId="0" animBg="1"/>
      <p:bldP spid="263" grpId="0"/>
      <p:bldP spid="129" grpId="0" animBg="1"/>
      <p:bldP spid="12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AutoShape 2"/>
          <p:cNvSpPr>
            <a:spLocks noGrp="1" noChangeArrowheads="1"/>
          </p:cNvSpPr>
          <p:nvPr>
            <p:ph type="title"/>
          </p:nvPr>
        </p:nvSpPr>
        <p:spPr/>
        <p:txBody>
          <a:bodyPr/>
          <a:lstStyle/>
          <a:p>
            <a:r>
              <a:rPr lang="en-US" altLang="en-US"/>
              <a:t>Referent Tracking System Components</a:t>
            </a:r>
          </a:p>
        </p:txBody>
      </p:sp>
      <p:sp>
        <p:nvSpPr>
          <p:cNvPr id="1133571" name="Rectangle 3"/>
          <p:cNvSpPr>
            <a:spLocks noGrp="1" noChangeArrowheads="1"/>
          </p:cNvSpPr>
          <p:nvPr>
            <p:ph idx="1"/>
          </p:nvPr>
        </p:nvSpPr>
        <p:spPr/>
        <p:txBody>
          <a:bodyPr/>
          <a:lstStyle/>
          <a:p>
            <a:r>
              <a:rPr lang="en-US" altLang="en-US" b="1" dirty="0"/>
              <a:t>Referent Tracking Software:</a:t>
            </a:r>
          </a:p>
          <a:p>
            <a:pPr lvl="2">
              <a:buFontTx/>
              <a:buNone/>
            </a:pPr>
            <a:r>
              <a:rPr lang="en-US" altLang="en-US" dirty="0"/>
              <a:t>		Manipulation of assertions (predicates) about particulars.</a:t>
            </a:r>
          </a:p>
          <a:p>
            <a:r>
              <a:rPr lang="en-US" altLang="en-US" b="1" dirty="0"/>
              <a:t>Referent Tracking </a:t>
            </a:r>
            <a:r>
              <a:rPr lang="en-US" altLang="en-US" b="1" dirty="0" err="1"/>
              <a:t>Datastore</a:t>
            </a:r>
            <a:r>
              <a:rPr lang="en-US" altLang="en-US" b="1" dirty="0"/>
              <a:t>:</a:t>
            </a:r>
          </a:p>
          <a:p>
            <a:pPr lvl="2"/>
            <a:r>
              <a:rPr lang="en-US" altLang="en-US" u="sng" dirty="0"/>
              <a:t>IUI repository:</a:t>
            </a:r>
          </a:p>
          <a:p>
            <a:pPr lvl="2">
              <a:buFontTx/>
              <a:buNone/>
            </a:pPr>
            <a:r>
              <a:rPr lang="en-US" altLang="en-US" dirty="0"/>
              <a:t>		A collection of 2 types of assertions (‘tuples’)</a:t>
            </a:r>
          </a:p>
          <a:p>
            <a:pPr marL="1828800" lvl="3" indent="-457200">
              <a:buFont typeface="+mj-lt"/>
              <a:buAutoNum type="alphaLcParenR"/>
            </a:pPr>
            <a:r>
              <a:rPr lang="en-US" altLang="en-US" dirty="0"/>
              <a:t>representing the assignment of a globally unique singular identifier to some particular.</a:t>
            </a:r>
          </a:p>
          <a:p>
            <a:pPr marL="1828800" lvl="3" indent="-457200">
              <a:buFont typeface="+mj-lt"/>
              <a:buAutoNum type="alphaLcParenR"/>
            </a:pPr>
            <a:r>
              <a:rPr lang="en-US" altLang="en-US" dirty="0"/>
              <a:t>providing a name for a particular</a:t>
            </a:r>
          </a:p>
          <a:p>
            <a:pPr lvl="2"/>
            <a:r>
              <a:rPr lang="en-US" altLang="en-US" u="sng" dirty="0"/>
              <a:t>Referent Tracking Database:</a:t>
            </a:r>
          </a:p>
          <a:p>
            <a:pPr lvl="2">
              <a:buFontTx/>
              <a:buNone/>
            </a:pPr>
            <a:r>
              <a:rPr lang="en-US" altLang="en-US" dirty="0"/>
              <a:t>		A collection of assertions in the form of tuples of various sorts about the particulars denoted through tuples in the IUI repository.</a:t>
            </a:r>
          </a:p>
        </p:txBody>
      </p:sp>
      <p:sp>
        <p:nvSpPr>
          <p:cNvPr id="1133572" name="AutoShape 4"/>
          <p:cNvSpPr>
            <a:spLocks noChangeArrowheads="1"/>
          </p:cNvSpPr>
          <p:nvPr/>
        </p:nvSpPr>
        <p:spPr bwMode="auto">
          <a:xfrm>
            <a:off x="1208088" y="2224088"/>
            <a:ext cx="652462" cy="138113"/>
          </a:xfrm>
          <a:prstGeom prst="rightArrow">
            <a:avLst>
              <a:gd name="adj1" fmla="val 50000"/>
              <a:gd name="adj2" fmla="val 118103"/>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3" name="AutoShape 5"/>
          <p:cNvSpPr>
            <a:spLocks noChangeArrowheads="1"/>
          </p:cNvSpPr>
          <p:nvPr/>
        </p:nvSpPr>
        <p:spPr bwMode="auto">
          <a:xfrm>
            <a:off x="1213168" y="3436463"/>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AutoShape 6"/>
          <p:cNvSpPr>
            <a:spLocks noChangeArrowheads="1"/>
          </p:cNvSpPr>
          <p:nvPr/>
        </p:nvSpPr>
        <p:spPr bwMode="auto">
          <a:xfrm>
            <a:off x="1208088" y="5181600"/>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5" name="Rectangle 7"/>
          <p:cNvSpPr>
            <a:spLocks noChangeArrowheads="1"/>
          </p:cNvSpPr>
          <p:nvPr/>
        </p:nvSpPr>
        <p:spPr bwMode="auto">
          <a:xfrm>
            <a:off x="1039813" y="6337627"/>
            <a:ext cx="8104187" cy="52322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400" b="0" dirty="0">
                <a:solidFill>
                  <a:schemeClr val="bg1"/>
                </a:solidFill>
              </a:rPr>
              <a:t>Manzoor S, Ceusters W, </a:t>
            </a:r>
            <a:r>
              <a:rPr lang="en-US" altLang="en-US" sz="1400" b="0" dirty="0" err="1">
                <a:solidFill>
                  <a:schemeClr val="bg1"/>
                </a:solidFill>
              </a:rPr>
              <a:t>Rudnicki</a:t>
            </a:r>
            <a:r>
              <a:rPr lang="en-US" altLang="en-US" sz="1400" b="0" dirty="0">
                <a:solidFill>
                  <a:schemeClr val="bg1"/>
                </a:solidFill>
              </a:rPr>
              <a:t> R. Implementation of a Referent Tracking System. International Journal of Healthcare Information Systems and Informatics 2007;2(4):41-58. </a:t>
            </a:r>
          </a:p>
        </p:txBody>
      </p:sp>
      <p:sp>
        <p:nvSpPr>
          <p:cNvPr id="8" name="Slide Number Placeholder 1">
            <a:extLst>
              <a:ext uri="{FF2B5EF4-FFF2-40B4-BE49-F238E27FC236}">
                <a16:creationId xmlns:a16="http://schemas.microsoft.com/office/drawing/2014/main" id="{6BF114A6-7A96-488B-8566-239E5EFC0E5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28</a:t>
            </a:fld>
            <a:endParaRPr lang="en-US"/>
          </a:p>
        </p:txBody>
      </p:sp>
    </p:spTree>
    <p:extLst>
      <p:ext uri="{BB962C8B-B14F-4D97-AF65-F5344CB8AC3E}">
        <p14:creationId xmlns:p14="http://schemas.microsoft.com/office/powerpoint/2010/main" val="2315991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35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357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33572"/>
                                        </p:tgtEl>
                                        <p:attrNameLst>
                                          <p:attrName>style.visibility</p:attrName>
                                        </p:attrNameLst>
                                      </p:cBhvr>
                                      <p:to>
                                        <p:strVal val="visible"/>
                                      </p:to>
                                    </p:set>
                                  </p:childTnLst>
                                </p:cTn>
                              </p:par>
                            </p:childTnLst>
                          </p:cTn>
                        </p:par>
                      </p:childTnLst>
                    </p:cTn>
                  </p:par>
                  <p:par>
                    <p:cTn id="16" fill="hold">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3571">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33571">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33571">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33571">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335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35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3571">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13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uiExpand="1" build="p"/>
      <p:bldP spid="1133572" grpId="0" uiExpand="1" animBg="1"/>
      <p:bldP spid="1133573" grpId="0" animBg="1"/>
      <p:bldP spid="11335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AutoShape 2"/>
          <p:cNvSpPr>
            <a:spLocks noGrp="1" noChangeArrowheads="1"/>
          </p:cNvSpPr>
          <p:nvPr>
            <p:ph type="title"/>
          </p:nvPr>
        </p:nvSpPr>
        <p:spPr/>
        <p:txBody>
          <a:bodyPr/>
          <a:lstStyle/>
          <a:p>
            <a:r>
              <a:rPr lang="en-US" altLang="en-US"/>
              <a:t>Referent Tracking System Environment</a:t>
            </a:r>
          </a:p>
        </p:txBody>
      </p:sp>
      <p:grpSp>
        <p:nvGrpSpPr>
          <p:cNvPr id="1225731" name="Group 3"/>
          <p:cNvGrpSpPr>
            <a:grpSpLocks/>
          </p:cNvGrpSpPr>
          <p:nvPr/>
        </p:nvGrpSpPr>
        <p:grpSpPr bwMode="auto">
          <a:xfrm>
            <a:off x="838200" y="1600200"/>
            <a:ext cx="7669213" cy="4876800"/>
            <a:chOff x="624" y="1248"/>
            <a:chExt cx="4831" cy="3072"/>
          </a:xfrm>
        </p:grpSpPr>
        <p:pic>
          <p:nvPicPr>
            <p:cNvPr id="1225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1248"/>
              <a:ext cx="4831"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5733" name="Line 5"/>
            <p:cNvSpPr>
              <a:spLocks noChangeShapeType="1"/>
            </p:cNvSpPr>
            <p:nvPr/>
          </p:nvSpPr>
          <p:spPr bwMode="auto">
            <a:xfrm>
              <a:off x="1008" y="1392"/>
              <a:ext cx="0" cy="19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4" name="Line 6"/>
            <p:cNvSpPr>
              <a:spLocks noChangeShapeType="1"/>
            </p:cNvSpPr>
            <p:nvPr/>
          </p:nvSpPr>
          <p:spPr bwMode="auto">
            <a:xfrm>
              <a:off x="4458" y="1392"/>
              <a:ext cx="0"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5" name="Line 7"/>
            <p:cNvSpPr>
              <a:spLocks noChangeShapeType="1"/>
            </p:cNvSpPr>
            <p:nvPr/>
          </p:nvSpPr>
          <p:spPr bwMode="auto">
            <a:xfrm>
              <a:off x="720" y="4020"/>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6" name="Line 8"/>
            <p:cNvSpPr>
              <a:spLocks noChangeShapeType="1"/>
            </p:cNvSpPr>
            <p:nvPr/>
          </p:nvSpPr>
          <p:spPr bwMode="auto">
            <a:xfrm>
              <a:off x="720" y="3744"/>
              <a:ext cx="0"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7" name="Line 9"/>
            <p:cNvSpPr>
              <a:spLocks noChangeShapeType="1"/>
            </p:cNvSpPr>
            <p:nvPr/>
          </p:nvSpPr>
          <p:spPr bwMode="auto">
            <a:xfrm>
              <a:off x="2610" y="2832"/>
              <a:ext cx="0" cy="105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8" name="Line 10"/>
            <p:cNvSpPr>
              <a:spLocks noChangeShapeType="1"/>
            </p:cNvSpPr>
            <p:nvPr/>
          </p:nvSpPr>
          <p:spPr bwMode="auto">
            <a:xfrm>
              <a:off x="1362" y="2484"/>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11" name="Slide Number Placeholder 1">
            <a:extLst>
              <a:ext uri="{FF2B5EF4-FFF2-40B4-BE49-F238E27FC236}">
                <a16:creationId xmlns:a16="http://schemas.microsoft.com/office/drawing/2014/main" id="{B3A92F94-624E-4728-A75D-0D1978CFFED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29</a:t>
            </a:fld>
            <a:endParaRPr lang="en-US"/>
          </a:p>
        </p:txBody>
      </p:sp>
    </p:spTree>
    <p:extLst>
      <p:ext uri="{BB962C8B-B14F-4D97-AF65-F5344CB8AC3E}">
        <p14:creationId xmlns:p14="http://schemas.microsoft.com/office/powerpoint/2010/main" val="283793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from day 2</a:t>
            </a:r>
          </a:p>
        </p:txBody>
      </p:sp>
      <p:sp>
        <p:nvSpPr>
          <p:cNvPr id="3" name="Content Placeholder 2"/>
          <p:cNvSpPr>
            <a:spLocks noGrp="1"/>
          </p:cNvSpPr>
          <p:nvPr>
            <p:ph idx="1"/>
          </p:nvPr>
        </p:nvSpPr>
        <p:spPr>
          <a:xfrm>
            <a:off x="228600" y="1524000"/>
            <a:ext cx="8686800" cy="5105400"/>
          </a:xfrm>
        </p:spPr>
        <p:txBody>
          <a:bodyPr/>
          <a:lstStyle/>
          <a:p>
            <a:pPr algn="ctr"/>
            <a:r>
              <a:rPr lang="en-US" sz="2800" dirty="0">
                <a:solidFill>
                  <a:srgbClr val="FFFF00"/>
                </a:solidFill>
              </a:rPr>
              <a:t>Crucial distinctions made in Ontological Realism</a:t>
            </a:r>
          </a:p>
          <a:p>
            <a:pPr algn="ctr"/>
            <a:endParaRPr lang="en-US" sz="2800" dirty="0"/>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CDE81A3-704B-4886-97F8-17C78BAF3F4E}"/>
              </a:ext>
            </a:extLst>
          </p:cNvPr>
          <p:cNvSpPr>
            <a:spLocks noGrp="1"/>
          </p:cNvSpPr>
          <p:nvPr>
            <p:ph type="sldNum" sz="quarter" idx="10"/>
          </p:nvPr>
        </p:nvSpPr>
        <p:spPr/>
        <p:txBody>
          <a:bodyPr/>
          <a:lstStyle/>
          <a:p>
            <a:fld id="{01EF93C7-D0AB-41D7-8C62-1F8A9E33AE23}" type="slidenum">
              <a:rPr lang="en-US" smtClean="0"/>
              <a:pPr/>
              <a:t>3</a:t>
            </a:fld>
            <a:endParaRPr lang="en-US"/>
          </a:p>
        </p:txBody>
      </p:sp>
    </p:spTree>
    <p:extLst>
      <p:ext uri="{BB962C8B-B14F-4D97-AF65-F5344CB8AC3E}">
        <p14:creationId xmlns:p14="http://schemas.microsoft.com/office/powerpoint/2010/main" val="389725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2153EE-2265-4C76-9DD9-A24387D55A65}"/>
              </a:ext>
            </a:extLst>
          </p:cNvPr>
          <p:cNvGrpSpPr/>
          <p:nvPr/>
        </p:nvGrpSpPr>
        <p:grpSpPr>
          <a:xfrm>
            <a:off x="0" y="0"/>
            <a:ext cx="9144000" cy="6911340"/>
            <a:chOff x="0" y="0"/>
            <a:chExt cx="9144000" cy="6911340"/>
          </a:xfrm>
        </p:grpSpPr>
        <p:pic>
          <p:nvPicPr>
            <p:cNvPr id="5" name="Picture 4">
              <a:extLst>
                <a:ext uri="{FF2B5EF4-FFF2-40B4-BE49-F238E27FC236}">
                  <a16:creationId xmlns:a16="http://schemas.microsoft.com/office/drawing/2014/main" id="{A397BD25-22FD-4382-9404-CF7A82859517}"/>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F6A7D1DE-A6D1-4F5C-B1A4-4074C3D6DD4D}"/>
                </a:ext>
              </a:extLst>
            </p:cNvPr>
            <p:cNvSpPr txBox="1"/>
            <p:nvPr/>
          </p:nvSpPr>
          <p:spPr>
            <a:xfrm>
              <a:off x="0" y="2971800"/>
              <a:ext cx="6248400" cy="3939540"/>
            </a:xfrm>
            <a:prstGeom prst="rect">
              <a:avLst/>
            </a:prstGeom>
            <a:solidFill>
              <a:schemeClr val="bg1"/>
            </a:solidFill>
          </p:spPr>
          <p:txBody>
            <a:bodyPr wrap="square" rtlCol="0">
              <a:spAutoFit/>
            </a:bodyPr>
            <a:lstStyle/>
            <a:p>
              <a:pPr algn="just">
                <a:lnSpc>
                  <a:spcPts val="1500"/>
                </a:lnSpc>
              </a:pPr>
              <a:r>
                <a:rPr lang="en-US" sz="1550" dirty="0">
                  <a:solidFill>
                    <a:schemeClr val="tx1"/>
                  </a:solidFill>
                </a:rPr>
                <a:t>Abstract</a:t>
              </a:r>
              <a:r>
                <a:rPr lang="en-US" sz="1550" b="0" dirty="0">
                  <a:solidFill>
                    <a:schemeClr val="tx1"/>
                  </a:solidFill>
                </a:rPr>
                <a:t>  Terminological systems, including coding and classification systems, are used in electronic medical record systems to facilitate the interpretation of structured data by providing terms and codes with a relatively precise meaning. When a clinician selects a term or code from such system and enters it in the medical record of a patient, then, from an ontological perspective and as a consequence of how terminological systems are currently integrated in electronic medical record systems, an assertion has been made to the effect that the patient exhibits, or exhibited, </a:t>
              </a:r>
              <a:r>
                <a:rPr lang="en-US" sz="1550" b="0" i="1" dirty="0">
                  <a:solidFill>
                    <a:schemeClr val="tx1"/>
                  </a:solidFill>
                </a:rPr>
                <a:t>some</a:t>
              </a:r>
              <a:r>
                <a:rPr lang="en-US" sz="1550" b="0" dirty="0">
                  <a:solidFill>
                    <a:schemeClr val="tx1"/>
                  </a:solidFill>
                </a:rPr>
                <a:t> phenomenon of type T. It is however left unspecified </a:t>
              </a:r>
              <a:r>
                <a:rPr lang="en-US" sz="1550" b="0" i="1" dirty="0">
                  <a:solidFill>
                    <a:schemeClr val="tx1"/>
                  </a:solidFill>
                </a:rPr>
                <a:t>which</a:t>
              </a:r>
              <a:r>
                <a:rPr lang="en-US" sz="1550" b="0" dirty="0">
                  <a:solidFill>
                    <a:schemeClr val="tx1"/>
                  </a:solidFill>
                </a:rPr>
                <a:t> phenomenon </a:t>
              </a:r>
              <a:r>
                <a:rPr lang="en-US" sz="1550" b="0" i="1" dirty="0">
                  <a:solidFill>
                    <a:schemeClr val="tx1"/>
                  </a:solidFill>
                </a:rPr>
                <a:t>in particular</a:t>
              </a:r>
              <a:r>
                <a:rPr lang="en-US" sz="1550" b="0" dirty="0">
                  <a:solidFill>
                    <a:schemeClr val="tx1"/>
                  </a:solidFill>
                </a:rPr>
                <a:t> is of the designated type T. In other words: such records contain explicit </a:t>
              </a:r>
              <a:r>
                <a:rPr lang="en-US" sz="1550" b="0" i="1" dirty="0">
                  <a:solidFill>
                    <a:schemeClr val="tx1"/>
                  </a:solidFill>
                </a:rPr>
                <a:t>references</a:t>
              </a:r>
              <a:r>
                <a:rPr lang="en-US" sz="1550" b="0" dirty="0">
                  <a:solidFill>
                    <a:schemeClr val="tx1"/>
                  </a:solidFill>
                </a:rPr>
                <a:t>, i.e. the terms or codes, but the </a:t>
              </a:r>
              <a:r>
                <a:rPr lang="en-US" sz="1550" b="0" i="1" dirty="0">
                  <a:solidFill>
                    <a:schemeClr val="tx1"/>
                  </a:solidFill>
                </a:rPr>
                <a:t>referents</a:t>
              </a:r>
              <a:r>
                <a:rPr lang="en-US" sz="1550" b="0" dirty="0">
                  <a:solidFill>
                    <a:schemeClr val="tx1"/>
                  </a:solidFill>
                </a:rPr>
                <a:t> of these references are not explicitly identified! Because referents can be referenced in many different ways, types used as references can be about many referents, and referents may change so they become of a different type, data analytics application which rely on types only are prone to drawing erroneous conclusions. Referent Tracking is a methodology for data management which allows assertions only to be made with explicit reference to the referents they are about. This chapter offers an introduction to the principles upon which the methodology rests and how these principles can be applied to improve the quality of the problem list in medical records.</a:t>
              </a:r>
            </a:p>
          </p:txBody>
        </p:sp>
      </p:grpSp>
      <p:sp>
        <p:nvSpPr>
          <p:cNvPr id="6" name="TextBox 5">
            <a:extLst>
              <a:ext uri="{FF2B5EF4-FFF2-40B4-BE49-F238E27FC236}">
                <a16:creationId xmlns:a16="http://schemas.microsoft.com/office/drawing/2014/main" id="{C49DC02F-CDA9-436A-8650-75AFFB44B63E}"/>
              </a:ext>
            </a:extLst>
          </p:cNvPr>
          <p:cNvSpPr txBox="1"/>
          <p:nvPr/>
        </p:nvSpPr>
        <p:spPr>
          <a:xfrm>
            <a:off x="3558946" y="609600"/>
            <a:ext cx="5585054" cy="461665"/>
          </a:xfrm>
          <a:prstGeom prst="rect">
            <a:avLst/>
          </a:prstGeom>
          <a:noFill/>
        </p:spPr>
        <p:txBody>
          <a:bodyPr wrap="none" rtlCol="0">
            <a:spAutoFit/>
          </a:bodyPr>
          <a:lstStyle/>
          <a:p>
            <a:pPr algn="l"/>
            <a:r>
              <a:rPr lang="en-US" sz="1200" dirty="0"/>
              <a:t>Published version:  </a:t>
            </a:r>
            <a:r>
              <a:rPr lang="en-US" sz="1200" dirty="0">
                <a:hlinkClick r:id="rId3"/>
              </a:rPr>
              <a:t>https://link.springer.com/chapter/10.1007/978-3-031-11039-9_6</a:t>
            </a:r>
            <a:endParaRPr lang="en-US" sz="1200" dirty="0"/>
          </a:p>
          <a:p>
            <a:pPr algn="l"/>
            <a:r>
              <a:rPr lang="en-US" sz="1200" dirty="0"/>
              <a:t>Preprint version:    </a:t>
            </a:r>
            <a:r>
              <a:rPr lang="en-US" sz="1200" dirty="0">
                <a:hlinkClick r:id="rId4"/>
              </a:rPr>
              <a:t>https://osf.io/q8hts</a:t>
            </a:r>
            <a:r>
              <a:rPr lang="en-US" sz="1200" dirty="0"/>
              <a:t> </a:t>
            </a:r>
          </a:p>
        </p:txBody>
      </p:sp>
    </p:spTree>
    <p:extLst>
      <p:ext uri="{BB962C8B-B14F-4D97-AF65-F5344CB8AC3E}">
        <p14:creationId xmlns:p14="http://schemas.microsoft.com/office/powerpoint/2010/main" val="2001253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AutoShape 2"/>
          <p:cNvSpPr>
            <a:spLocks noGrp="1" noChangeArrowheads="1"/>
          </p:cNvSpPr>
          <p:nvPr>
            <p:ph type="title"/>
          </p:nvPr>
        </p:nvSpPr>
        <p:spPr/>
        <p:txBody>
          <a:bodyPr/>
          <a:lstStyle/>
          <a:p>
            <a:r>
              <a:rPr lang="nl-BE" altLang="en-US"/>
              <a:t>Essentials of Referent Tracking  </a:t>
            </a:r>
            <a:endParaRPr lang="nl-NL" altLang="en-US"/>
          </a:p>
        </p:txBody>
      </p:sp>
      <p:sp>
        <p:nvSpPr>
          <p:cNvPr id="1168387" name="Rectangle 3"/>
          <p:cNvSpPr>
            <a:spLocks noGrp="1" noChangeArrowheads="1"/>
          </p:cNvSpPr>
          <p:nvPr>
            <p:ph idx="1"/>
          </p:nvPr>
        </p:nvSpPr>
        <p:spPr>
          <a:xfrm>
            <a:off x="228600" y="1676400"/>
            <a:ext cx="8915400" cy="4953000"/>
          </a:xfrm>
        </p:spPr>
        <p:txBody>
          <a:bodyPr/>
          <a:lstStyle/>
          <a:p>
            <a:pPr marL="457200" indent="-457200">
              <a:buFont typeface="Arial" panose="020B0604020202020204" pitchFamily="34" charset="0"/>
              <a:buChar char="•"/>
            </a:pPr>
            <a:r>
              <a:rPr lang="en-GB" altLang="en-US" dirty="0"/>
              <a:t>Deciding what particulars should receive a universally unique identifier (IUI);</a:t>
            </a:r>
          </a:p>
          <a:p>
            <a:pPr marL="457200" indent="-457200">
              <a:buFont typeface="Arial" panose="020B0604020202020204" pitchFamily="34" charset="0"/>
              <a:buChar char="•"/>
            </a:pPr>
            <a:r>
              <a:rPr lang="en-GB" altLang="en-US" dirty="0"/>
              <a:t>Finding out whether or not a particular has already been assigned a IUI (each particular should receive maximally one IUI); </a:t>
            </a:r>
          </a:p>
          <a:p>
            <a:pPr marL="457200" indent="-457200">
              <a:buFont typeface="Arial" panose="020B0604020202020204" pitchFamily="34" charset="0"/>
              <a:buChar char="•"/>
            </a:pPr>
            <a:r>
              <a:rPr lang="en-GB" altLang="en-US" dirty="0"/>
              <a:t>Generating an IUI;</a:t>
            </a:r>
          </a:p>
          <a:p>
            <a:pPr marL="457200" indent="-457200">
              <a:buFont typeface="Arial" panose="020B0604020202020204" pitchFamily="34" charset="0"/>
              <a:buChar char="•"/>
            </a:pPr>
            <a:r>
              <a:rPr lang="en-GB" altLang="en-US" dirty="0"/>
              <a:t>Using IUIs in information systems (IS), i.e. issues concerning the syntax and semantics of statements containing IUIs;</a:t>
            </a:r>
          </a:p>
          <a:p>
            <a:pPr marL="457200" indent="-457200">
              <a:buFont typeface="Arial" panose="020B0604020202020204" pitchFamily="34" charset="0"/>
              <a:buChar char="•"/>
            </a:pPr>
            <a:r>
              <a:rPr lang="en-GB" altLang="en-US" dirty="0"/>
              <a:t>Determining the truth values of statements in which IUIs are used;</a:t>
            </a:r>
          </a:p>
          <a:p>
            <a:pPr marL="457200" indent="-457200">
              <a:buFont typeface="Arial" panose="020B0604020202020204" pitchFamily="34" charset="0"/>
              <a:buChar char="•"/>
            </a:pPr>
            <a:r>
              <a:rPr lang="en-GB" altLang="en-US" dirty="0"/>
              <a:t>Correcting errors in the assignment of IUIs and in other assertions in tuples.</a:t>
            </a:r>
          </a:p>
          <a:p>
            <a:pPr marL="457200" indent="-457200">
              <a:buFont typeface="Arial" panose="020B0604020202020204" pitchFamily="34" charset="0"/>
              <a:buChar char="•"/>
            </a:pPr>
            <a:endParaRPr lang="en-GB" altLang="en-US" dirty="0"/>
          </a:p>
        </p:txBody>
      </p:sp>
      <p:sp>
        <p:nvSpPr>
          <p:cNvPr id="4" name="Slide Number Placeholder 1">
            <a:extLst>
              <a:ext uri="{FF2B5EF4-FFF2-40B4-BE49-F238E27FC236}">
                <a16:creationId xmlns:a16="http://schemas.microsoft.com/office/drawing/2014/main" id="{135A3CAA-317D-4CB1-AE64-7B0295698796}"/>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31</a:t>
            </a:fld>
            <a:endParaRPr lang="en-US"/>
          </a:p>
        </p:txBody>
      </p:sp>
    </p:spTree>
    <p:extLst>
      <p:ext uri="{BB962C8B-B14F-4D97-AF65-F5344CB8AC3E}">
        <p14:creationId xmlns:p14="http://schemas.microsoft.com/office/powerpoint/2010/main" val="34549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8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8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8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8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C2E-6C94-4C93-825F-5552D623535B}"/>
              </a:ext>
            </a:extLst>
          </p:cNvPr>
          <p:cNvSpPr>
            <a:spLocks noGrp="1"/>
          </p:cNvSpPr>
          <p:nvPr>
            <p:ph type="title"/>
          </p:nvPr>
        </p:nvSpPr>
        <p:spPr/>
        <p:txBody>
          <a:bodyPr/>
          <a:lstStyle/>
          <a:p>
            <a:r>
              <a:rPr lang="en-US" dirty="0"/>
              <a:t>Main RT principles</a:t>
            </a:r>
          </a:p>
        </p:txBody>
      </p:sp>
      <p:sp>
        <p:nvSpPr>
          <p:cNvPr id="3" name="Content Placeholder 2">
            <a:extLst>
              <a:ext uri="{FF2B5EF4-FFF2-40B4-BE49-F238E27FC236}">
                <a16:creationId xmlns:a16="http://schemas.microsoft.com/office/drawing/2014/main" id="{F2CBD945-A6C0-4202-8EE1-92B976C78C6F}"/>
              </a:ext>
            </a:extLst>
          </p:cNvPr>
          <p:cNvSpPr>
            <a:spLocks noGrp="1"/>
          </p:cNvSpPr>
          <p:nvPr>
            <p:ph idx="1"/>
          </p:nvPr>
        </p:nvSpPr>
        <p:spPr/>
        <p:txBody>
          <a:bodyPr/>
          <a:lstStyle/>
          <a:p>
            <a:pPr>
              <a:buFont typeface="Arial" panose="020B0604020202020204" pitchFamily="34" charset="0"/>
              <a:buChar char="•"/>
            </a:pPr>
            <a:r>
              <a:rPr lang="en-US" dirty="0"/>
              <a:t>Requirements for an assertion to be useful: clarity in …</a:t>
            </a:r>
          </a:p>
          <a:p>
            <a:pPr lvl="1">
              <a:buFont typeface="Arial" panose="020B0604020202020204" pitchFamily="34" charset="0"/>
              <a:buChar char="•"/>
            </a:pPr>
            <a:r>
              <a:rPr lang="en-US" sz="2200" dirty="0"/>
              <a:t>(1) </a:t>
            </a:r>
            <a:r>
              <a:rPr lang="en-US" sz="2200" i="1" dirty="0">
                <a:solidFill>
                  <a:srgbClr val="FFFF00"/>
                </a:solidFill>
              </a:rPr>
              <a:t>what</a:t>
            </a:r>
            <a:r>
              <a:rPr lang="en-US" sz="2200" dirty="0"/>
              <a:t> precisely is attributed – i.e. what features, characteristics, properties, etc. are ascribed to some entity relevant to the IS’s purpose – and </a:t>
            </a:r>
          </a:p>
          <a:p>
            <a:pPr lvl="1">
              <a:buFont typeface="Arial" panose="020B0604020202020204" pitchFamily="34" charset="0"/>
              <a:buChar char="•"/>
            </a:pPr>
            <a:r>
              <a:rPr lang="en-US" sz="2200" dirty="0"/>
              <a:t>(2) </a:t>
            </a:r>
            <a:r>
              <a:rPr lang="en-US" sz="2200" i="1" dirty="0">
                <a:solidFill>
                  <a:srgbClr val="FFFF00"/>
                </a:solidFill>
              </a:rPr>
              <a:t>about what</a:t>
            </a:r>
            <a:r>
              <a:rPr lang="en-US" sz="2200" dirty="0">
                <a:solidFill>
                  <a:srgbClr val="FFFF00"/>
                </a:solidFill>
              </a:rPr>
              <a:t> </a:t>
            </a:r>
            <a:r>
              <a:rPr lang="en-US" sz="2200" dirty="0"/>
              <a:t>it is attributed – i.e. to which entity the features, characteristics, properties, etc. are ascribed. </a:t>
            </a:r>
          </a:p>
          <a:p>
            <a:pPr>
              <a:buFont typeface="Arial" panose="020B0604020202020204" pitchFamily="34" charset="0"/>
              <a:buChar char="•"/>
            </a:pPr>
            <a:endParaRPr lang="en-US" dirty="0"/>
          </a:p>
        </p:txBody>
      </p:sp>
      <p:sp>
        <p:nvSpPr>
          <p:cNvPr id="4" name="Slide Number Placeholder 1">
            <a:extLst>
              <a:ext uri="{FF2B5EF4-FFF2-40B4-BE49-F238E27FC236}">
                <a16:creationId xmlns:a16="http://schemas.microsoft.com/office/drawing/2014/main" id="{40B24B3F-663B-4B5D-891B-36B6D30234E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32</a:t>
            </a:fld>
            <a:endParaRPr lang="en-US"/>
          </a:p>
        </p:txBody>
      </p:sp>
    </p:spTree>
    <p:extLst>
      <p:ext uri="{BB962C8B-B14F-4D97-AF65-F5344CB8AC3E}">
        <p14:creationId xmlns:p14="http://schemas.microsoft.com/office/powerpoint/2010/main" val="62094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RTP1</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A predicate shall be made about one or more referents if and only if:</a:t>
            </a:r>
          </a:p>
          <a:p>
            <a:pPr lvl="1">
              <a:buFont typeface="Arial" panose="020B0604020202020204" pitchFamily="34" charset="0"/>
              <a:buChar char="•"/>
            </a:pPr>
            <a:r>
              <a:rPr lang="en-US" sz="2200" dirty="0"/>
              <a:t>these referents are uniquely identified in the RTS (RTP1.1) and </a:t>
            </a:r>
          </a:p>
          <a:p>
            <a:pPr lvl="1">
              <a:buFont typeface="Arial" panose="020B0604020202020204" pitchFamily="34" charset="0"/>
              <a:buChar char="•"/>
            </a:pPr>
            <a:r>
              <a:rPr lang="en-US" sz="2200" dirty="0"/>
              <a:t>the author of the predicate holds at least two beliefs:</a:t>
            </a:r>
          </a:p>
          <a:p>
            <a:pPr lvl="2">
              <a:buFont typeface="Arial" panose="020B0604020202020204" pitchFamily="34" charset="0"/>
              <a:buChar char="•"/>
            </a:pPr>
            <a:r>
              <a:rPr lang="en-US" dirty="0"/>
              <a:t>(1) that the referents are real, were real or very likely will become real (RTP1.2) and </a:t>
            </a:r>
          </a:p>
          <a:p>
            <a:pPr lvl="2">
              <a:buFont typeface="Arial" panose="020B0604020202020204" pitchFamily="34" charset="0"/>
              <a:buChar char="•"/>
            </a:pPr>
            <a:r>
              <a:rPr lang="en-US" dirty="0"/>
              <a:t>(2) that what is predicated about these referents – within the specified time-frame when time-indexing is required – is either true, or more likely true than false.</a:t>
            </a:r>
          </a:p>
          <a:p>
            <a:pPr lvl="2">
              <a:buFont typeface="Arial" panose="020B0604020202020204" pitchFamily="34" charset="0"/>
              <a:buChar char="•"/>
            </a:pPr>
            <a:r>
              <a:rPr lang="en-US" dirty="0"/>
              <a:t>(3) In the latter case, the strength of the belief in the correctness of the predicate needs to be expressed as well (RTP1.3). This holds for positive ascriptions as well as negative ascriptions, i.e. ascriptions positing that something is not the case.</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34E3686-0522-48B4-894B-EA432FB88FE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33</a:t>
            </a:fld>
            <a:endParaRPr lang="en-US"/>
          </a:p>
        </p:txBody>
      </p:sp>
    </p:spTree>
    <p:extLst>
      <p:ext uri="{BB962C8B-B14F-4D97-AF65-F5344CB8AC3E}">
        <p14:creationId xmlns:p14="http://schemas.microsoft.com/office/powerpoint/2010/main" val="15233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RTP2</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pPr>
            <a:r>
              <a:rPr lang="en-US" dirty="0"/>
              <a:t>The Referent Tracking System (RTS) must keep track of </a:t>
            </a:r>
          </a:p>
          <a:p>
            <a:pPr lvl="1">
              <a:buFont typeface="Arial" panose="020B0604020202020204" pitchFamily="34" charset="0"/>
              <a:buChar char="•"/>
            </a:pPr>
            <a:r>
              <a:rPr lang="en-US" dirty="0"/>
              <a:t>the provenance of assertions, thus by whom and when predicates were asserted, confirmed, contradicted, corrected or rejected in the IS (RTP2.1) and </a:t>
            </a:r>
          </a:p>
          <a:p>
            <a:pPr lvl="1">
              <a:buFont typeface="Arial" panose="020B0604020202020204" pitchFamily="34" charset="0"/>
              <a:buChar char="•"/>
            </a:pPr>
            <a:r>
              <a:rPr lang="en-US" dirty="0"/>
              <a:t>by whom and when such changes were registered in the RTS (RTP2.2).</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77FF0DB-5D4B-4226-8D2B-00E0D686A019}"/>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34</a:t>
            </a:fld>
            <a:endParaRPr lang="en-US"/>
          </a:p>
        </p:txBody>
      </p:sp>
    </p:spTree>
    <p:extLst>
      <p:ext uri="{BB962C8B-B14F-4D97-AF65-F5344CB8AC3E}">
        <p14:creationId xmlns:p14="http://schemas.microsoft.com/office/powerpoint/2010/main" val="236618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RTP3</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tabLst>
                <a:tab pos="631825" algn="l"/>
              </a:tabLst>
            </a:pPr>
            <a:r>
              <a:rPr lang="en-US" dirty="0"/>
              <a:t>RTP3.1: the RTS must use the ascriptions to construct a 	representation of reality from the perspective of one or 	more </a:t>
            </a:r>
            <a:r>
              <a:rPr lang="en-US" b="1" dirty="0"/>
              <a:t>clearly specified ontologies </a:t>
            </a:r>
            <a:r>
              <a:rPr lang="en-US" dirty="0"/>
              <a:t>which are sufficiently 	expressive and comprehensive to accommodate all types 	of ascriptions in the IS.</a:t>
            </a:r>
          </a:p>
          <a:p>
            <a:pPr lvl="0">
              <a:buFont typeface="Arial" panose="020B0604020202020204" pitchFamily="34" charset="0"/>
              <a:buChar char="•"/>
              <a:tabLst>
                <a:tab pos="631825" algn="l"/>
              </a:tabLst>
            </a:pPr>
            <a:r>
              <a:rPr lang="en-US" dirty="0"/>
              <a:t>RTP3.2: this representation must be updated whenever the 	pool of ascriptions in the IS is updated. </a:t>
            </a:r>
          </a:p>
          <a:p>
            <a:pPr lvl="0">
              <a:buFont typeface="Arial" panose="020B0604020202020204" pitchFamily="34" charset="0"/>
              <a:buChar char="•"/>
              <a:tabLst>
                <a:tab pos="631825" algn="l"/>
              </a:tabLst>
            </a:pPr>
            <a:r>
              <a:rPr lang="en-US" dirty="0"/>
              <a:t>RTP3.3: ascriptions which when taken together do not allow 	a representation to be constructed which is free from 	contradictions and inconsistencies need to be identified 	and appropriate reconciliation procedures invoked 	(RTP3.4). </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D6431D8-E375-4FED-A202-35D8128F199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35</a:t>
            </a:fld>
            <a:endParaRPr lang="en-US"/>
          </a:p>
        </p:txBody>
      </p:sp>
    </p:spTree>
    <p:extLst>
      <p:ext uri="{BB962C8B-B14F-4D97-AF65-F5344CB8AC3E}">
        <p14:creationId xmlns:p14="http://schemas.microsoft.com/office/powerpoint/2010/main" val="9780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7AA-8B03-4AEF-82D7-ACDA951A046C}"/>
              </a:ext>
            </a:extLst>
          </p:cNvPr>
          <p:cNvSpPr>
            <a:spLocks noGrp="1"/>
          </p:cNvSpPr>
          <p:nvPr>
            <p:ph type="title"/>
          </p:nvPr>
        </p:nvSpPr>
        <p:spPr/>
        <p:txBody>
          <a:bodyPr/>
          <a:lstStyle/>
          <a:p>
            <a:r>
              <a:rPr lang="en-US" dirty="0"/>
              <a:t>Faithfulness of representations</a:t>
            </a:r>
            <a:br>
              <a:rPr lang="en-US" dirty="0"/>
            </a:br>
            <a:endParaRPr lang="en-US" dirty="0"/>
          </a:p>
        </p:txBody>
      </p:sp>
      <p:sp>
        <p:nvSpPr>
          <p:cNvPr id="3" name="Content Placeholder 2">
            <a:extLst>
              <a:ext uri="{FF2B5EF4-FFF2-40B4-BE49-F238E27FC236}">
                <a16:creationId xmlns:a16="http://schemas.microsoft.com/office/drawing/2014/main" id="{AB83896D-A2B1-4271-9975-0437759F7E19}"/>
              </a:ext>
            </a:extLst>
          </p:cNvPr>
          <p:cNvSpPr>
            <a:spLocks noGrp="1"/>
          </p:cNvSpPr>
          <p:nvPr>
            <p:ph idx="1"/>
          </p:nvPr>
        </p:nvSpPr>
        <p:spPr>
          <a:xfrm>
            <a:off x="228600" y="1600200"/>
            <a:ext cx="8686800" cy="5029200"/>
          </a:xfrm>
        </p:spPr>
        <p:txBody>
          <a:bodyPr/>
          <a:lstStyle/>
          <a:p>
            <a:pPr marL="457200" indent="0"/>
            <a:r>
              <a:rPr lang="en-US" dirty="0"/>
              <a:t>The mereological structure of a representation component (RC) should mimic the mereological structure of the portion of reality (</a:t>
            </a:r>
            <a:r>
              <a:rPr lang="en-US" dirty="0" err="1"/>
              <a:t>PoR</a:t>
            </a:r>
            <a:r>
              <a:rPr lang="en-US" dirty="0"/>
              <a:t>) the component is about.</a:t>
            </a:r>
          </a:p>
          <a:p>
            <a:pPr marL="457200" indent="-457200">
              <a:buFont typeface="+mj-lt"/>
              <a:buAutoNum type="arabicPeriod"/>
            </a:pPr>
            <a:endParaRPr lang="en-US" sz="2000" dirty="0"/>
          </a:p>
          <a:p>
            <a:pPr marL="457200" lvl="1" indent="0">
              <a:buNone/>
            </a:pPr>
            <a:r>
              <a:rPr lang="en-US" sz="2000" dirty="0"/>
              <a:t>Essentially distinct representation component types (RCT):</a:t>
            </a:r>
          </a:p>
          <a:p>
            <a:pPr lvl="1"/>
            <a:r>
              <a:rPr lang="en-US" sz="2000" dirty="0"/>
              <a:t>RCT1: 	represent a </a:t>
            </a:r>
            <a:r>
              <a:rPr lang="en-US" sz="2000" dirty="0" err="1"/>
              <a:t>PoR</a:t>
            </a:r>
            <a:r>
              <a:rPr lang="en-US" sz="2000" dirty="0"/>
              <a:t> which is not about anything;</a:t>
            </a:r>
          </a:p>
          <a:p>
            <a:pPr lvl="1"/>
            <a:r>
              <a:rPr lang="en-US" sz="2000" dirty="0"/>
              <a:t>RCT2: 	represent representations</a:t>
            </a:r>
          </a:p>
          <a:p>
            <a:pPr marL="1430338" lvl="2" indent="-233363"/>
            <a:r>
              <a:rPr lang="en-US" dirty="0"/>
              <a:t>RCT2e: 	represent representations </a:t>
            </a:r>
            <a:r>
              <a:rPr lang="en-US" i="1" dirty="0"/>
              <a:t>outside</a:t>
            </a:r>
            <a:r>
              <a:rPr lang="en-US" dirty="0"/>
              <a:t> the </a:t>
            </a:r>
          </a:p>
          <a:p>
            <a:pPr marL="1196975" lvl="2" indent="0">
              <a:buNone/>
            </a:pPr>
            <a:r>
              <a:rPr lang="en-US" dirty="0"/>
              <a:t>		Referent Tracking System (RTS);</a:t>
            </a:r>
          </a:p>
          <a:p>
            <a:pPr marL="1430338" lvl="2" indent="-233363"/>
            <a:r>
              <a:rPr lang="en-US" dirty="0"/>
              <a:t>RCT2i:	represent representations </a:t>
            </a:r>
            <a:r>
              <a:rPr lang="en-US" i="1" dirty="0"/>
              <a:t>inside</a:t>
            </a:r>
            <a:r>
              <a:rPr lang="en-US" dirty="0"/>
              <a:t> the RTS.</a:t>
            </a:r>
          </a:p>
          <a:p>
            <a:pPr marL="1430338" lvl="2" indent="-233363"/>
            <a:endParaRPr lang="en-US" dirty="0"/>
          </a:p>
          <a:p>
            <a:pPr marL="457200" indent="-457200">
              <a:buFont typeface="+mj-lt"/>
              <a:buAutoNum type="arabicPeriod"/>
            </a:pPr>
            <a:endParaRPr lang="en-US" dirty="0"/>
          </a:p>
        </p:txBody>
      </p:sp>
      <p:sp>
        <p:nvSpPr>
          <p:cNvPr id="15" name="Oval 14">
            <a:extLst>
              <a:ext uri="{FF2B5EF4-FFF2-40B4-BE49-F238E27FC236}">
                <a16:creationId xmlns:a16="http://schemas.microsoft.com/office/drawing/2014/main" id="{887AD1DD-A4B6-42EA-BD48-D927B02CC5D4}"/>
              </a:ext>
            </a:extLst>
          </p:cNvPr>
          <p:cNvSpPr/>
          <p:nvPr/>
        </p:nvSpPr>
        <p:spPr bwMode="auto">
          <a:xfrm>
            <a:off x="8153400" y="3562350"/>
            <a:ext cx="609600" cy="3048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2FD0EC35-0FC9-4F5D-B467-09B50FC8C705}"/>
              </a:ext>
            </a:extLst>
          </p:cNvPr>
          <p:cNvSpPr/>
          <p:nvPr/>
        </p:nvSpPr>
        <p:spPr bwMode="auto">
          <a:xfrm>
            <a:off x="8153400" y="4267606"/>
            <a:ext cx="609600" cy="304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F31A9D3E-E723-4BDA-B14D-D7EF0A6FF8B7}"/>
              </a:ext>
            </a:extLst>
          </p:cNvPr>
          <p:cNvSpPr/>
          <p:nvPr/>
        </p:nvSpPr>
        <p:spPr bwMode="auto">
          <a:xfrm>
            <a:off x="8153400" y="5000625"/>
            <a:ext cx="609600" cy="304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1">
            <a:extLst>
              <a:ext uri="{FF2B5EF4-FFF2-40B4-BE49-F238E27FC236}">
                <a16:creationId xmlns:a16="http://schemas.microsoft.com/office/drawing/2014/main" id="{8FB314CA-4885-4CD9-BC1B-D12F7FE455E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36</a:t>
            </a:fld>
            <a:endParaRPr lang="en-US"/>
          </a:p>
        </p:txBody>
      </p:sp>
    </p:spTree>
    <p:extLst>
      <p:ext uri="{BB962C8B-B14F-4D97-AF65-F5344CB8AC3E}">
        <p14:creationId xmlns:p14="http://schemas.microsoft.com/office/powerpoint/2010/main" val="7231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AB0-E699-4583-AE07-B31341864975}"/>
              </a:ext>
            </a:extLst>
          </p:cNvPr>
          <p:cNvSpPr>
            <a:spLocks noGrp="1"/>
          </p:cNvSpPr>
          <p:nvPr>
            <p:ph type="title"/>
          </p:nvPr>
        </p:nvSpPr>
        <p:spPr/>
        <p:txBody>
          <a:bodyPr/>
          <a:lstStyle/>
          <a:p>
            <a:r>
              <a:rPr lang="en-US" dirty="0"/>
              <a:t>The mereology of realism-based RCs</a:t>
            </a:r>
          </a:p>
        </p:txBody>
      </p:sp>
      <p:grpSp>
        <p:nvGrpSpPr>
          <p:cNvPr id="63" name="Group 62">
            <a:extLst>
              <a:ext uri="{FF2B5EF4-FFF2-40B4-BE49-F238E27FC236}">
                <a16:creationId xmlns:a16="http://schemas.microsoft.com/office/drawing/2014/main" id="{72663FE4-D4A2-462F-885D-283DE510F818}"/>
              </a:ext>
            </a:extLst>
          </p:cNvPr>
          <p:cNvGrpSpPr/>
          <p:nvPr/>
        </p:nvGrpSpPr>
        <p:grpSpPr>
          <a:xfrm>
            <a:off x="609600" y="1600200"/>
            <a:ext cx="3315607" cy="914400"/>
            <a:chOff x="609600" y="1600200"/>
            <a:chExt cx="3315607" cy="914400"/>
          </a:xfrm>
        </p:grpSpPr>
        <p:sp>
          <p:nvSpPr>
            <p:cNvPr id="5" name="Oval 4">
              <a:extLst>
                <a:ext uri="{FF2B5EF4-FFF2-40B4-BE49-F238E27FC236}">
                  <a16:creationId xmlns:a16="http://schemas.microsoft.com/office/drawing/2014/main" id="{12E7CF09-F9B1-4BC3-A262-E32CF6E9A757}"/>
                </a:ext>
              </a:extLst>
            </p:cNvPr>
            <p:cNvSpPr/>
            <p:nvPr/>
          </p:nvSpPr>
          <p:spPr bwMode="auto">
            <a:xfrm>
              <a:off x="609600" y="16002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A44E23B9-AB77-43BC-B858-00D5D3C1155A}"/>
                </a:ext>
              </a:extLst>
            </p:cNvPr>
            <p:cNvSpPr/>
            <p:nvPr/>
          </p:nvSpPr>
          <p:spPr bwMode="auto">
            <a:xfrm>
              <a:off x="762000" y="17526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4C0A386C-3529-44FD-A58A-5AA37179C910}"/>
                </a:ext>
              </a:extLst>
            </p:cNvPr>
            <p:cNvSpPr/>
            <p:nvPr/>
          </p:nvSpPr>
          <p:spPr bwMode="auto">
            <a:xfrm>
              <a:off x="1295400" y="19301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0686FA81-796E-4B74-BE86-5C955C244286}"/>
                </a:ext>
              </a:extLst>
            </p:cNvPr>
            <p:cNvSpPr/>
            <p:nvPr/>
          </p:nvSpPr>
          <p:spPr bwMode="auto">
            <a:xfrm>
              <a:off x="921696" y="21210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31041451-356F-48EF-9C78-98DC13DBE921}"/>
                </a:ext>
              </a:extLst>
            </p:cNvPr>
            <p:cNvSpPr txBox="1"/>
            <p:nvPr/>
          </p:nvSpPr>
          <p:spPr>
            <a:xfrm>
              <a:off x="1985253" y="1742971"/>
              <a:ext cx="1939954" cy="584775"/>
            </a:xfrm>
            <a:prstGeom prst="rect">
              <a:avLst/>
            </a:prstGeom>
            <a:noFill/>
          </p:spPr>
          <p:txBody>
            <a:bodyPr wrap="none" rtlCol="0">
              <a:spAutoFit/>
            </a:bodyPr>
            <a:lstStyle/>
            <a:p>
              <a:r>
                <a:rPr lang="en-US" sz="1600" b="0" dirty="0">
                  <a:solidFill>
                    <a:schemeClr val="bg1"/>
                  </a:solidFill>
                </a:rPr>
                <a:t>It being the case that </a:t>
              </a:r>
            </a:p>
            <a:p>
              <a:r>
                <a:rPr lang="en-US" sz="1600" b="0" dirty="0">
                  <a:solidFill>
                    <a:schemeClr val="bg1"/>
                  </a:solidFill>
                </a:rPr>
                <a:t>John has diabetes</a:t>
              </a:r>
            </a:p>
          </p:txBody>
        </p:sp>
      </p:grpSp>
      <p:grpSp>
        <p:nvGrpSpPr>
          <p:cNvPr id="60" name="Group 59">
            <a:extLst>
              <a:ext uri="{FF2B5EF4-FFF2-40B4-BE49-F238E27FC236}">
                <a16:creationId xmlns:a16="http://schemas.microsoft.com/office/drawing/2014/main" id="{7708B32E-DD81-4401-A0F4-C525C9B0CFAD}"/>
              </a:ext>
            </a:extLst>
          </p:cNvPr>
          <p:cNvGrpSpPr/>
          <p:nvPr/>
        </p:nvGrpSpPr>
        <p:grpSpPr>
          <a:xfrm>
            <a:off x="4853014" y="1515342"/>
            <a:ext cx="3801664" cy="1329042"/>
            <a:chOff x="381000" y="3014358"/>
            <a:chExt cx="3801664" cy="1329042"/>
          </a:xfrm>
        </p:grpSpPr>
        <p:sp>
          <p:nvSpPr>
            <p:cNvPr id="15" name="Oval 14">
              <a:extLst>
                <a:ext uri="{FF2B5EF4-FFF2-40B4-BE49-F238E27FC236}">
                  <a16:creationId xmlns:a16="http://schemas.microsoft.com/office/drawing/2014/main" id="{38D4E18E-A88B-4D7E-86D5-F9E6AB35F3CA}"/>
                </a:ext>
              </a:extLst>
            </p:cNvPr>
            <p:cNvSpPr/>
            <p:nvPr/>
          </p:nvSpPr>
          <p:spPr bwMode="auto">
            <a:xfrm>
              <a:off x="381000" y="3014358"/>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D1CEB8E4-2486-4199-A619-20EAC170E7CD}"/>
                </a:ext>
              </a:extLst>
            </p:cNvPr>
            <p:cNvSpPr/>
            <p:nvPr/>
          </p:nvSpPr>
          <p:spPr bwMode="auto">
            <a:xfrm>
              <a:off x="609600" y="32004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1FB23C2B-C74A-4518-9F36-B68A620C260E}"/>
                </a:ext>
              </a:extLst>
            </p:cNvPr>
            <p:cNvSpPr/>
            <p:nvPr/>
          </p:nvSpPr>
          <p:spPr bwMode="auto">
            <a:xfrm>
              <a:off x="762000" y="33528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D17E292F-058F-46BF-9CA2-07F69F1A0CD6}"/>
                </a:ext>
              </a:extLst>
            </p:cNvPr>
            <p:cNvSpPr/>
            <p:nvPr/>
          </p:nvSpPr>
          <p:spPr bwMode="auto">
            <a:xfrm>
              <a:off x="1295400" y="35303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B992062E-3F10-4BC2-B36C-FCB9B8A7654D}"/>
                </a:ext>
              </a:extLst>
            </p:cNvPr>
            <p:cNvSpPr/>
            <p:nvPr/>
          </p:nvSpPr>
          <p:spPr bwMode="auto">
            <a:xfrm>
              <a:off x="921696" y="37212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7139B29B-510B-4A67-ABD2-8D89B8463159}"/>
                </a:ext>
              </a:extLst>
            </p:cNvPr>
            <p:cNvSpPr txBox="1"/>
            <p:nvPr/>
          </p:nvSpPr>
          <p:spPr>
            <a:xfrm>
              <a:off x="2089818" y="3263380"/>
              <a:ext cx="2092846" cy="830997"/>
            </a:xfrm>
            <a:prstGeom prst="rect">
              <a:avLst/>
            </a:prstGeom>
            <a:noFill/>
          </p:spPr>
          <p:txBody>
            <a:bodyPr wrap="square" rtlCol="0">
              <a:spAutoFit/>
            </a:bodyPr>
            <a:lstStyle/>
            <a:p>
              <a:r>
                <a:rPr lang="en-US" sz="1600" b="0" dirty="0">
                  <a:solidFill>
                    <a:schemeClr val="bg1"/>
                  </a:solidFill>
                </a:rPr>
                <a:t>An entry in the IS</a:t>
              </a:r>
            </a:p>
            <a:p>
              <a:r>
                <a:rPr lang="en-US" sz="1600" b="0" dirty="0">
                  <a:solidFill>
                    <a:schemeClr val="bg1"/>
                  </a:solidFill>
                </a:rPr>
                <a:t>stating that John has diabetes</a:t>
              </a:r>
            </a:p>
          </p:txBody>
        </p:sp>
      </p:grpSp>
      <p:grpSp>
        <p:nvGrpSpPr>
          <p:cNvPr id="61" name="Group 60">
            <a:extLst>
              <a:ext uri="{FF2B5EF4-FFF2-40B4-BE49-F238E27FC236}">
                <a16:creationId xmlns:a16="http://schemas.microsoft.com/office/drawing/2014/main" id="{D968D914-D3C4-4D11-BCD3-07E15B6FAAC7}"/>
              </a:ext>
            </a:extLst>
          </p:cNvPr>
          <p:cNvGrpSpPr/>
          <p:nvPr/>
        </p:nvGrpSpPr>
        <p:grpSpPr>
          <a:xfrm>
            <a:off x="4673592" y="3000111"/>
            <a:ext cx="4115381" cy="1667595"/>
            <a:chOff x="228600" y="4614447"/>
            <a:chExt cx="4115381" cy="1667595"/>
          </a:xfrm>
        </p:grpSpPr>
        <p:sp>
          <p:nvSpPr>
            <p:cNvPr id="22" name="Oval 21">
              <a:extLst>
                <a:ext uri="{FF2B5EF4-FFF2-40B4-BE49-F238E27FC236}">
                  <a16:creationId xmlns:a16="http://schemas.microsoft.com/office/drawing/2014/main" id="{790A60C8-3A36-4CB3-B65B-1A8890448C43}"/>
                </a:ext>
              </a:extLst>
            </p:cNvPr>
            <p:cNvSpPr/>
            <p:nvPr/>
          </p:nvSpPr>
          <p:spPr bwMode="auto">
            <a:xfrm>
              <a:off x="228600" y="4614447"/>
              <a:ext cx="1973904" cy="166759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492FB192-EB0B-4B21-81F1-42B5235D0929}"/>
                </a:ext>
              </a:extLst>
            </p:cNvPr>
            <p:cNvSpPr/>
            <p:nvPr/>
          </p:nvSpPr>
          <p:spPr bwMode="auto">
            <a:xfrm>
              <a:off x="381000" y="4800600"/>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C5FB54BD-21AC-4C71-A97C-3BE33D6F2C5E}"/>
                </a:ext>
              </a:extLst>
            </p:cNvPr>
            <p:cNvSpPr/>
            <p:nvPr/>
          </p:nvSpPr>
          <p:spPr bwMode="auto">
            <a:xfrm>
              <a:off x="609600" y="4986642"/>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CCF1E991-EA00-4E13-B68D-791D17B9B3D8}"/>
                </a:ext>
              </a:extLst>
            </p:cNvPr>
            <p:cNvSpPr/>
            <p:nvPr/>
          </p:nvSpPr>
          <p:spPr bwMode="auto">
            <a:xfrm>
              <a:off x="762000" y="513904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78237F88-FA92-438D-A832-E30597D01597}"/>
                </a:ext>
              </a:extLst>
            </p:cNvPr>
            <p:cNvSpPr/>
            <p:nvPr/>
          </p:nvSpPr>
          <p:spPr bwMode="auto">
            <a:xfrm>
              <a:off x="1295400" y="531657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DEBB3C58-9BE2-48C6-825C-0360A6F8866F}"/>
                </a:ext>
              </a:extLst>
            </p:cNvPr>
            <p:cNvSpPr/>
            <p:nvPr/>
          </p:nvSpPr>
          <p:spPr bwMode="auto">
            <a:xfrm>
              <a:off x="921696" y="5507477"/>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a:extLst>
                <a:ext uri="{FF2B5EF4-FFF2-40B4-BE49-F238E27FC236}">
                  <a16:creationId xmlns:a16="http://schemas.microsoft.com/office/drawing/2014/main" id="{8259A00E-196E-4D7C-A7D3-91CD38D90737}"/>
                </a:ext>
              </a:extLst>
            </p:cNvPr>
            <p:cNvSpPr txBox="1"/>
            <p:nvPr/>
          </p:nvSpPr>
          <p:spPr>
            <a:xfrm>
              <a:off x="2251135" y="4901073"/>
              <a:ext cx="2092846" cy="1077218"/>
            </a:xfrm>
            <a:prstGeom prst="rect">
              <a:avLst/>
            </a:prstGeom>
            <a:noFill/>
          </p:spPr>
          <p:txBody>
            <a:bodyPr wrap="square" rtlCol="0">
              <a:spAutoFit/>
            </a:bodyPr>
            <a:lstStyle/>
            <a:p>
              <a:r>
                <a:rPr lang="en-US" sz="1600" b="0" dirty="0">
                  <a:solidFill>
                    <a:schemeClr val="bg1"/>
                  </a:solidFill>
                </a:rPr>
                <a:t>An entry in the IS stating that the entry in the IS stating that John has diabetes, is wrong</a:t>
              </a:r>
            </a:p>
          </p:txBody>
        </p:sp>
      </p:grpSp>
      <p:grpSp>
        <p:nvGrpSpPr>
          <p:cNvPr id="59" name="Group 58">
            <a:extLst>
              <a:ext uri="{FF2B5EF4-FFF2-40B4-BE49-F238E27FC236}">
                <a16:creationId xmlns:a16="http://schemas.microsoft.com/office/drawing/2014/main" id="{34E16985-6D44-4C4F-8D37-0E9BAA866F17}"/>
              </a:ext>
            </a:extLst>
          </p:cNvPr>
          <p:cNvGrpSpPr/>
          <p:nvPr/>
        </p:nvGrpSpPr>
        <p:grpSpPr>
          <a:xfrm>
            <a:off x="277994" y="2869117"/>
            <a:ext cx="4166998" cy="1499882"/>
            <a:chOff x="4519586" y="1776718"/>
            <a:chExt cx="4166998" cy="1499882"/>
          </a:xfrm>
        </p:grpSpPr>
        <p:sp>
          <p:nvSpPr>
            <p:cNvPr id="35" name="Oval 34">
              <a:extLst>
                <a:ext uri="{FF2B5EF4-FFF2-40B4-BE49-F238E27FC236}">
                  <a16:creationId xmlns:a16="http://schemas.microsoft.com/office/drawing/2014/main" id="{218B528D-21B5-4F32-81BB-E4751456C85E}"/>
                </a:ext>
              </a:extLst>
            </p:cNvPr>
            <p:cNvSpPr/>
            <p:nvPr/>
          </p:nvSpPr>
          <p:spPr bwMode="auto">
            <a:xfrm>
              <a:off x="4519586" y="1776718"/>
              <a:ext cx="2033614" cy="1499882"/>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a:extLst>
                <a:ext uri="{FF2B5EF4-FFF2-40B4-BE49-F238E27FC236}">
                  <a16:creationId xmlns:a16="http://schemas.microsoft.com/office/drawing/2014/main" id="{592591A2-D720-4247-ABB5-AED81244D5CF}"/>
                </a:ext>
              </a:extLst>
            </p:cNvPr>
            <p:cNvSpPr/>
            <p:nvPr/>
          </p:nvSpPr>
          <p:spPr bwMode="auto">
            <a:xfrm>
              <a:off x="4648200" y="1862442"/>
              <a:ext cx="1447800" cy="1066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169CDA30-CC90-4318-9E75-8210D6BFDC07}"/>
                </a:ext>
              </a:extLst>
            </p:cNvPr>
            <p:cNvSpPr/>
            <p:nvPr/>
          </p:nvSpPr>
          <p:spPr bwMode="auto">
            <a:xfrm>
              <a:off x="4876800" y="2048484"/>
              <a:ext cx="1123645" cy="73397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03DC1A47-093A-4073-9278-50759CB90B11}"/>
                </a:ext>
              </a:extLst>
            </p:cNvPr>
            <p:cNvSpPr/>
            <p:nvPr/>
          </p:nvSpPr>
          <p:spPr bwMode="auto">
            <a:xfrm>
              <a:off x="5029200" y="220088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a:extLst>
                <a:ext uri="{FF2B5EF4-FFF2-40B4-BE49-F238E27FC236}">
                  <a16:creationId xmlns:a16="http://schemas.microsoft.com/office/drawing/2014/main" id="{84F82A80-16BC-46BC-8FE7-599169A0D220}"/>
                </a:ext>
              </a:extLst>
            </p:cNvPr>
            <p:cNvSpPr/>
            <p:nvPr/>
          </p:nvSpPr>
          <p:spPr bwMode="auto">
            <a:xfrm>
              <a:off x="5562600" y="237841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04644EAF-6D6E-4208-A0BE-7875C40D7599}"/>
                </a:ext>
              </a:extLst>
            </p:cNvPr>
            <p:cNvSpPr/>
            <p:nvPr/>
          </p:nvSpPr>
          <p:spPr bwMode="auto">
            <a:xfrm>
              <a:off x="5188896" y="24720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TextBox 35">
              <a:extLst>
                <a:ext uri="{FF2B5EF4-FFF2-40B4-BE49-F238E27FC236}">
                  <a16:creationId xmlns:a16="http://schemas.microsoft.com/office/drawing/2014/main" id="{37A30F30-2D7B-4E00-BE4F-8FD7A98B2E42}"/>
                </a:ext>
              </a:extLst>
            </p:cNvPr>
            <p:cNvSpPr txBox="1"/>
            <p:nvPr/>
          </p:nvSpPr>
          <p:spPr>
            <a:xfrm>
              <a:off x="6578883" y="1951461"/>
              <a:ext cx="2107701" cy="830997"/>
            </a:xfrm>
            <a:prstGeom prst="rect">
              <a:avLst/>
            </a:prstGeom>
            <a:noFill/>
          </p:spPr>
          <p:txBody>
            <a:bodyPr wrap="square" rtlCol="0">
              <a:spAutoFit/>
            </a:bodyPr>
            <a:lstStyle/>
            <a:p>
              <a:r>
                <a:rPr lang="en-US" sz="1600" b="0" dirty="0">
                  <a:solidFill>
                    <a:schemeClr val="bg1"/>
                  </a:solidFill>
                </a:rPr>
                <a:t>Tony sees the IS assertion that John has diabetes</a:t>
              </a:r>
            </a:p>
          </p:txBody>
        </p:sp>
        <p:sp>
          <p:nvSpPr>
            <p:cNvPr id="37" name="Oval 36">
              <a:extLst>
                <a:ext uri="{FF2B5EF4-FFF2-40B4-BE49-F238E27FC236}">
                  <a16:creationId xmlns:a16="http://schemas.microsoft.com/office/drawing/2014/main" id="{BF328A40-DB4D-44D3-B21E-8BDCD981156C}"/>
                </a:ext>
              </a:extLst>
            </p:cNvPr>
            <p:cNvSpPr/>
            <p:nvPr/>
          </p:nvSpPr>
          <p:spPr bwMode="auto">
            <a:xfrm>
              <a:off x="6070316" y="25482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a:extLst>
                <a:ext uri="{FF2B5EF4-FFF2-40B4-BE49-F238E27FC236}">
                  <a16:creationId xmlns:a16="http://schemas.microsoft.com/office/drawing/2014/main" id="{258D5114-0F92-42B3-A8C8-76E22E21F64B}"/>
                </a:ext>
              </a:extLst>
            </p:cNvPr>
            <p:cNvSpPr/>
            <p:nvPr/>
          </p:nvSpPr>
          <p:spPr bwMode="auto">
            <a:xfrm>
              <a:off x="5791200" y="2857156"/>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2" name="Group 61">
            <a:extLst>
              <a:ext uri="{FF2B5EF4-FFF2-40B4-BE49-F238E27FC236}">
                <a16:creationId xmlns:a16="http://schemas.microsoft.com/office/drawing/2014/main" id="{2BA17557-415D-40F0-B56F-C73E191160DC}"/>
              </a:ext>
            </a:extLst>
          </p:cNvPr>
          <p:cNvGrpSpPr/>
          <p:nvPr/>
        </p:nvGrpSpPr>
        <p:grpSpPr>
          <a:xfrm>
            <a:off x="154863" y="4646381"/>
            <a:ext cx="4062703" cy="1718958"/>
            <a:chOff x="4268057" y="3420085"/>
            <a:chExt cx="4062703" cy="1718958"/>
          </a:xfrm>
        </p:grpSpPr>
        <p:sp>
          <p:nvSpPr>
            <p:cNvPr id="48" name="Oval 47">
              <a:extLst>
                <a:ext uri="{FF2B5EF4-FFF2-40B4-BE49-F238E27FC236}">
                  <a16:creationId xmlns:a16="http://schemas.microsoft.com/office/drawing/2014/main" id="{48169232-5075-4140-8362-E7CD71E41D9F}"/>
                </a:ext>
              </a:extLst>
            </p:cNvPr>
            <p:cNvSpPr/>
            <p:nvPr/>
          </p:nvSpPr>
          <p:spPr bwMode="auto">
            <a:xfrm>
              <a:off x="4268057" y="3420085"/>
              <a:ext cx="2314382" cy="1718958"/>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Oval 38">
              <a:extLst>
                <a:ext uri="{FF2B5EF4-FFF2-40B4-BE49-F238E27FC236}">
                  <a16:creationId xmlns:a16="http://schemas.microsoft.com/office/drawing/2014/main" id="{FB2E3B46-9E6B-45C2-8F11-0F79C73FE195}"/>
                </a:ext>
              </a:extLst>
            </p:cNvPr>
            <p:cNvSpPr/>
            <p:nvPr/>
          </p:nvSpPr>
          <p:spPr bwMode="auto">
            <a:xfrm>
              <a:off x="4495800" y="3581400"/>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a:extLst>
                <a:ext uri="{FF2B5EF4-FFF2-40B4-BE49-F238E27FC236}">
                  <a16:creationId xmlns:a16="http://schemas.microsoft.com/office/drawing/2014/main" id="{C4209752-376B-4912-811E-B7DD6A1F126C}"/>
                </a:ext>
              </a:extLst>
            </p:cNvPr>
            <p:cNvSpPr/>
            <p:nvPr/>
          </p:nvSpPr>
          <p:spPr bwMode="auto">
            <a:xfrm>
              <a:off x="4624414" y="3667124"/>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1" name="Oval 40">
              <a:extLst>
                <a:ext uri="{FF2B5EF4-FFF2-40B4-BE49-F238E27FC236}">
                  <a16:creationId xmlns:a16="http://schemas.microsoft.com/office/drawing/2014/main" id="{8D70EDBF-FF5F-41F4-BD28-1BD6173CB66B}"/>
                </a:ext>
              </a:extLst>
            </p:cNvPr>
            <p:cNvSpPr/>
            <p:nvPr/>
          </p:nvSpPr>
          <p:spPr bwMode="auto">
            <a:xfrm>
              <a:off x="4853014" y="3853166"/>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Oval 41">
              <a:extLst>
                <a:ext uri="{FF2B5EF4-FFF2-40B4-BE49-F238E27FC236}">
                  <a16:creationId xmlns:a16="http://schemas.microsoft.com/office/drawing/2014/main" id="{BE00E623-0A3C-4D19-A891-11F1FC5011C7}"/>
                </a:ext>
              </a:extLst>
            </p:cNvPr>
            <p:cNvSpPr/>
            <p:nvPr/>
          </p:nvSpPr>
          <p:spPr bwMode="auto">
            <a:xfrm>
              <a:off x="5005414" y="4005566"/>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Oval 42">
              <a:extLst>
                <a:ext uri="{FF2B5EF4-FFF2-40B4-BE49-F238E27FC236}">
                  <a16:creationId xmlns:a16="http://schemas.microsoft.com/office/drawing/2014/main" id="{2F594E05-52F9-462D-8DCC-21E2DF09DF46}"/>
                </a:ext>
              </a:extLst>
            </p:cNvPr>
            <p:cNvSpPr/>
            <p:nvPr/>
          </p:nvSpPr>
          <p:spPr bwMode="auto">
            <a:xfrm>
              <a:off x="5529086" y="410527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a:extLst>
                <a:ext uri="{FF2B5EF4-FFF2-40B4-BE49-F238E27FC236}">
                  <a16:creationId xmlns:a16="http://schemas.microsoft.com/office/drawing/2014/main" id="{7309CCC6-D46E-43B9-ACF4-26A2D0751010}"/>
                </a:ext>
              </a:extLst>
            </p:cNvPr>
            <p:cNvSpPr/>
            <p:nvPr/>
          </p:nvSpPr>
          <p:spPr bwMode="auto">
            <a:xfrm>
              <a:off x="5165110" y="422991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TextBox 44">
              <a:extLst>
                <a:ext uri="{FF2B5EF4-FFF2-40B4-BE49-F238E27FC236}">
                  <a16:creationId xmlns:a16="http://schemas.microsoft.com/office/drawing/2014/main" id="{2CB5C48B-E30A-4B67-9B70-79BDC395C413}"/>
                </a:ext>
              </a:extLst>
            </p:cNvPr>
            <p:cNvSpPr txBox="1"/>
            <p:nvPr/>
          </p:nvSpPr>
          <p:spPr>
            <a:xfrm>
              <a:off x="6578884" y="3760561"/>
              <a:ext cx="1751876" cy="1323439"/>
            </a:xfrm>
            <a:prstGeom prst="rect">
              <a:avLst/>
            </a:prstGeom>
            <a:noFill/>
          </p:spPr>
          <p:txBody>
            <a:bodyPr wrap="square" rtlCol="0">
              <a:spAutoFit/>
            </a:bodyPr>
            <a:lstStyle/>
            <a:p>
              <a:r>
                <a:rPr lang="en-US" sz="1600" b="0" dirty="0">
                  <a:solidFill>
                    <a:schemeClr val="bg1"/>
                  </a:solidFill>
                </a:rPr>
                <a:t>An entry in the IS stating that Tony saw the IS assertion that John has diabetes</a:t>
              </a:r>
            </a:p>
          </p:txBody>
        </p:sp>
        <p:sp>
          <p:nvSpPr>
            <p:cNvPr id="46" name="Oval 45">
              <a:extLst>
                <a:ext uri="{FF2B5EF4-FFF2-40B4-BE49-F238E27FC236}">
                  <a16:creationId xmlns:a16="http://schemas.microsoft.com/office/drawing/2014/main" id="{3692BE94-BF8C-4F06-8423-3E049D61828C}"/>
                </a:ext>
              </a:extLst>
            </p:cNvPr>
            <p:cNvSpPr/>
            <p:nvPr/>
          </p:nvSpPr>
          <p:spPr bwMode="auto">
            <a:xfrm>
              <a:off x="6027074" y="435292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a:extLst>
                <a:ext uri="{FF2B5EF4-FFF2-40B4-BE49-F238E27FC236}">
                  <a16:creationId xmlns:a16="http://schemas.microsoft.com/office/drawing/2014/main" id="{328987F2-B19F-4082-A718-9581272DA463}"/>
                </a:ext>
              </a:extLst>
            </p:cNvPr>
            <p:cNvSpPr/>
            <p:nvPr/>
          </p:nvSpPr>
          <p:spPr bwMode="auto">
            <a:xfrm>
              <a:off x="5426945" y="463265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4" name="Group 63">
            <a:extLst>
              <a:ext uri="{FF2B5EF4-FFF2-40B4-BE49-F238E27FC236}">
                <a16:creationId xmlns:a16="http://schemas.microsoft.com/office/drawing/2014/main" id="{85EBF0A2-7839-4F8E-AA0F-C3B0F843D64C}"/>
              </a:ext>
            </a:extLst>
          </p:cNvPr>
          <p:cNvGrpSpPr/>
          <p:nvPr/>
        </p:nvGrpSpPr>
        <p:grpSpPr>
          <a:xfrm>
            <a:off x="4420457" y="4910442"/>
            <a:ext cx="4671129" cy="1718958"/>
            <a:chOff x="4420457" y="4910442"/>
            <a:chExt cx="4671129" cy="1718958"/>
          </a:xfrm>
        </p:grpSpPr>
        <p:sp>
          <p:nvSpPr>
            <p:cNvPr id="49" name="Oval 48">
              <a:extLst>
                <a:ext uri="{FF2B5EF4-FFF2-40B4-BE49-F238E27FC236}">
                  <a16:creationId xmlns:a16="http://schemas.microsoft.com/office/drawing/2014/main" id="{A027B2B9-EF0F-438F-8210-EFD96B5B76AE}"/>
                </a:ext>
              </a:extLst>
            </p:cNvPr>
            <p:cNvSpPr/>
            <p:nvPr/>
          </p:nvSpPr>
          <p:spPr bwMode="auto">
            <a:xfrm>
              <a:off x="4420457" y="4910442"/>
              <a:ext cx="2314382" cy="171895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a:extLst>
                <a:ext uri="{FF2B5EF4-FFF2-40B4-BE49-F238E27FC236}">
                  <a16:creationId xmlns:a16="http://schemas.microsoft.com/office/drawing/2014/main" id="{60C883DA-EAEF-41E1-9D94-A69898C2A998}"/>
                </a:ext>
              </a:extLst>
            </p:cNvPr>
            <p:cNvSpPr/>
            <p:nvPr/>
          </p:nvSpPr>
          <p:spPr bwMode="auto">
            <a:xfrm>
              <a:off x="4648200" y="5071757"/>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Oval 50">
              <a:extLst>
                <a:ext uri="{FF2B5EF4-FFF2-40B4-BE49-F238E27FC236}">
                  <a16:creationId xmlns:a16="http://schemas.microsoft.com/office/drawing/2014/main" id="{9AA074C2-6BCD-4ACE-B180-501BAF5BD629}"/>
                </a:ext>
              </a:extLst>
            </p:cNvPr>
            <p:cNvSpPr/>
            <p:nvPr/>
          </p:nvSpPr>
          <p:spPr bwMode="auto">
            <a:xfrm>
              <a:off x="4776814" y="5157481"/>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15CB7C9F-8EF5-4EE1-9999-3952AEF38F30}"/>
                </a:ext>
              </a:extLst>
            </p:cNvPr>
            <p:cNvSpPr/>
            <p:nvPr/>
          </p:nvSpPr>
          <p:spPr bwMode="auto">
            <a:xfrm>
              <a:off x="5005414" y="5343523"/>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Oval 52">
              <a:extLst>
                <a:ext uri="{FF2B5EF4-FFF2-40B4-BE49-F238E27FC236}">
                  <a16:creationId xmlns:a16="http://schemas.microsoft.com/office/drawing/2014/main" id="{6B631AA1-050F-4025-8230-0DD14E9B1566}"/>
                </a:ext>
              </a:extLst>
            </p:cNvPr>
            <p:cNvSpPr/>
            <p:nvPr/>
          </p:nvSpPr>
          <p:spPr bwMode="auto">
            <a:xfrm>
              <a:off x="5157814" y="5495923"/>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Oval 53">
              <a:extLst>
                <a:ext uri="{FF2B5EF4-FFF2-40B4-BE49-F238E27FC236}">
                  <a16:creationId xmlns:a16="http://schemas.microsoft.com/office/drawing/2014/main" id="{8C20A469-4DC7-4605-9049-6BE7ECB2962B}"/>
                </a:ext>
              </a:extLst>
            </p:cNvPr>
            <p:cNvSpPr/>
            <p:nvPr/>
          </p:nvSpPr>
          <p:spPr bwMode="auto">
            <a:xfrm>
              <a:off x="5681486" y="559562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Oval 54">
              <a:extLst>
                <a:ext uri="{FF2B5EF4-FFF2-40B4-BE49-F238E27FC236}">
                  <a16:creationId xmlns:a16="http://schemas.microsoft.com/office/drawing/2014/main" id="{8E581719-2029-4BD5-87B0-8555B0C5D5C3}"/>
                </a:ext>
              </a:extLst>
            </p:cNvPr>
            <p:cNvSpPr/>
            <p:nvPr/>
          </p:nvSpPr>
          <p:spPr bwMode="auto">
            <a:xfrm>
              <a:off x="5317510" y="572026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TextBox 55">
              <a:extLst>
                <a:ext uri="{FF2B5EF4-FFF2-40B4-BE49-F238E27FC236}">
                  <a16:creationId xmlns:a16="http://schemas.microsoft.com/office/drawing/2014/main" id="{AC4C57DD-1073-42D2-991C-84A632577400}"/>
                </a:ext>
              </a:extLst>
            </p:cNvPr>
            <p:cNvSpPr txBox="1"/>
            <p:nvPr/>
          </p:nvSpPr>
          <p:spPr>
            <a:xfrm>
              <a:off x="6731283" y="5250918"/>
              <a:ext cx="2360303" cy="1077218"/>
            </a:xfrm>
            <a:prstGeom prst="rect">
              <a:avLst/>
            </a:prstGeom>
            <a:noFill/>
          </p:spPr>
          <p:txBody>
            <a:bodyPr wrap="square" rtlCol="0">
              <a:spAutoFit/>
            </a:bodyPr>
            <a:lstStyle/>
            <a:p>
              <a:r>
                <a:rPr lang="en-US" sz="1600" b="0" dirty="0">
                  <a:solidFill>
                    <a:schemeClr val="bg1"/>
                  </a:solidFill>
                </a:rPr>
                <a:t>An entry in the RTS stating that Tony saw the IS assertion that John has diabetes</a:t>
              </a:r>
            </a:p>
          </p:txBody>
        </p:sp>
        <p:sp>
          <p:nvSpPr>
            <p:cNvPr id="57" name="Oval 56">
              <a:extLst>
                <a:ext uri="{FF2B5EF4-FFF2-40B4-BE49-F238E27FC236}">
                  <a16:creationId xmlns:a16="http://schemas.microsoft.com/office/drawing/2014/main" id="{722BA150-EC2A-4BE4-BDF4-1E709F9CDA87}"/>
                </a:ext>
              </a:extLst>
            </p:cNvPr>
            <p:cNvSpPr/>
            <p:nvPr/>
          </p:nvSpPr>
          <p:spPr bwMode="auto">
            <a:xfrm>
              <a:off x="6179474" y="584328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a:extLst>
                <a:ext uri="{FF2B5EF4-FFF2-40B4-BE49-F238E27FC236}">
                  <a16:creationId xmlns:a16="http://schemas.microsoft.com/office/drawing/2014/main" id="{3FAE9060-BA89-4D21-8B9C-7FD7645ABAAD}"/>
                </a:ext>
              </a:extLst>
            </p:cNvPr>
            <p:cNvSpPr/>
            <p:nvPr/>
          </p:nvSpPr>
          <p:spPr bwMode="auto">
            <a:xfrm>
              <a:off x="5579345" y="612301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TextBox 2">
            <a:extLst>
              <a:ext uri="{FF2B5EF4-FFF2-40B4-BE49-F238E27FC236}">
                <a16:creationId xmlns:a16="http://schemas.microsoft.com/office/drawing/2014/main" id="{67DC7984-D01A-415C-906A-D4C71915B670}"/>
              </a:ext>
            </a:extLst>
          </p:cNvPr>
          <p:cNvSpPr txBox="1"/>
          <p:nvPr/>
        </p:nvSpPr>
        <p:spPr>
          <a:xfrm>
            <a:off x="685800" y="6543830"/>
            <a:ext cx="8512780" cy="307777"/>
          </a:xfrm>
          <a:prstGeom prst="rect">
            <a:avLst/>
          </a:prstGeom>
          <a:noFill/>
        </p:spPr>
        <p:txBody>
          <a:bodyPr wrap="none" rtlCol="0">
            <a:spAutoFit/>
          </a:bodyPr>
          <a:lstStyle/>
          <a:p>
            <a:r>
              <a:rPr lang="en-US" sz="1400" b="0" dirty="0">
                <a:solidFill>
                  <a:schemeClr val="bg1"/>
                </a:solidFill>
              </a:rPr>
              <a:t>IS = Information system                        				        RTS = Referent Tracking System </a:t>
            </a:r>
          </a:p>
        </p:txBody>
      </p:sp>
      <p:sp>
        <p:nvSpPr>
          <p:cNvPr id="65" name="Slide Number Placeholder 1">
            <a:extLst>
              <a:ext uri="{FF2B5EF4-FFF2-40B4-BE49-F238E27FC236}">
                <a16:creationId xmlns:a16="http://schemas.microsoft.com/office/drawing/2014/main" id="{EBA6C2CD-CA3A-4BED-8754-5D441ED27664}"/>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37</a:t>
            </a:fld>
            <a:endParaRPr lang="en-US"/>
          </a:p>
        </p:txBody>
      </p:sp>
      <p:sp>
        <p:nvSpPr>
          <p:cNvPr id="4" name="Arrow: Right 3">
            <a:extLst>
              <a:ext uri="{FF2B5EF4-FFF2-40B4-BE49-F238E27FC236}">
                <a16:creationId xmlns:a16="http://schemas.microsoft.com/office/drawing/2014/main" id="{ED230184-5BC4-442C-BF6C-259FEA644621}"/>
              </a:ext>
            </a:extLst>
          </p:cNvPr>
          <p:cNvSpPr/>
          <p:nvPr/>
        </p:nvSpPr>
        <p:spPr bwMode="auto">
          <a:xfrm>
            <a:off x="4097641" y="1929579"/>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6" name="Arrow: Right 65">
            <a:extLst>
              <a:ext uri="{FF2B5EF4-FFF2-40B4-BE49-F238E27FC236}">
                <a16:creationId xmlns:a16="http://schemas.microsoft.com/office/drawing/2014/main" id="{6A541EAE-93E9-4D32-8060-C97D53DB6795}"/>
              </a:ext>
            </a:extLst>
          </p:cNvPr>
          <p:cNvSpPr/>
          <p:nvPr/>
        </p:nvSpPr>
        <p:spPr bwMode="auto">
          <a:xfrm rot="9548877">
            <a:off x="2287109" y="2617276"/>
            <a:ext cx="2318408"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7" name="Arrow: Right 66">
            <a:extLst>
              <a:ext uri="{FF2B5EF4-FFF2-40B4-BE49-F238E27FC236}">
                <a16:creationId xmlns:a16="http://schemas.microsoft.com/office/drawing/2014/main" id="{57141530-4173-4FEF-B768-B2B5530D6824}"/>
              </a:ext>
            </a:extLst>
          </p:cNvPr>
          <p:cNvSpPr/>
          <p:nvPr/>
        </p:nvSpPr>
        <p:spPr bwMode="auto">
          <a:xfrm rot="5400000">
            <a:off x="6244655" y="2815006"/>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8" name="Arrow: Right 67">
            <a:extLst>
              <a:ext uri="{FF2B5EF4-FFF2-40B4-BE49-F238E27FC236}">
                <a16:creationId xmlns:a16="http://schemas.microsoft.com/office/drawing/2014/main" id="{D4F67F31-A76C-46E2-A389-77973899F4B9}"/>
              </a:ext>
            </a:extLst>
          </p:cNvPr>
          <p:cNvSpPr/>
          <p:nvPr/>
        </p:nvSpPr>
        <p:spPr bwMode="auto">
          <a:xfrm rot="5400000">
            <a:off x="226822" y="4395784"/>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9" name="Arrow: Right 68">
            <a:extLst>
              <a:ext uri="{FF2B5EF4-FFF2-40B4-BE49-F238E27FC236}">
                <a16:creationId xmlns:a16="http://schemas.microsoft.com/office/drawing/2014/main" id="{14979D36-DBC1-4F76-8928-EE20F943D901}"/>
              </a:ext>
            </a:extLst>
          </p:cNvPr>
          <p:cNvSpPr/>
          <p:nvPr/>
        </p:nvSpPr>
        <p:spPr bwMode="auto">
          <a:xfrm rot="1160703">
            <a:off x="2172188" y="4401006"/>
            <a:ext cx="2681000"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7771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6" grpId="0" animBg="1"/>
      <p:bldP spid="67" grpId="0" animBg="1"/>
      <p:bldP spid="68" grpId="0" animBg="1"/>
      <p:bldP spid="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E20B51-D537-445B-96FE-63DE621F8C37}"/>
              </a:ext>
            </a:extLst>
          </p:cNvPr>
          <p:cNvSpPr/>
          <p:nvPr/>
        </p:nvSpPr>
        <p:spPr bwMode="auto">
          <a:xfrm>
            <a:off x="1219200" y="1676400"/>
            <a:ext cx="3429000" cy="2514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BBDBD297-DDC0-44F1-9821-FD8D70C50FA2}"/>
              </a:ext>
            </a:extLst>
          </p:cNvPr>
          <p:cNvSpPr>
            <a:spLocks noGrp="1"/>
          </p:cNvSpPr>
          <p:nvPr>
            <p:ph type="title"/>
          </p:nvPr>
        </p:nvSpPr>
        <p:spPr/>
        <p:txBody>
          <a:bodyPr/>
          <a:lstStyle/>
          <a:p>
            <a:r>
              <a:rPr lang="en-US" dirty="0"/>
              <a:t>The mereology of realism-based RCs</a:t>
            </a:r>
          </a:p>
        </p:txBody>
      </p:sp>
      <p:sp>
        <p:nvSpPr>
          <p:cNvPr id="3" name="Content Placeholder 2">
            <a:extLst>
              <a:ext uri="{FF2B5EF4-FFF2-40B4-BE49-F238E27FC236}">
                <a16:creationId xmlns:a16="http://schemas.microsoft.com/office/drawing/2014/main" id="{E6F8ADCD-73FB-4C06-8F4E-277A52A0F196}"/>
              </a:ext>
            </a:extLst>
          </p:cNvPr>
          <p:cNvSpPr>
            <a:spLocks noGrp="1"/>
          </p:cNvSpPr>
          <p:nvPr>
            <p:ph idx="1"/>
          </p:nvPr>
        </p:nvSpPr>
        <p:spPr>
          <a:xfrm>
            <a:off x="391018" y="4495800"/>
            <a:ext cx="8686800" cy="1600200"/>
          </a:xfrm>
        </p:spPr>
        <p:txBody>
          <a:bodyPr/>
          <a:lstStyle/>
          <a:p>
            <a:pPr>
              <a:buFont typeface="Arial" panose="020B0604020202020204" pitchFamily="34" charset="0"/>
              <a:buChar char="•"/>
            </a:pPr>
            <a:r>
              <a:rPr lang="en-US" sz="2000" dirty="0" err="1"/>
              <a:t>PoRs</a:t>
            </a:r>
            <a:r>
              <a:rPr lang="en-US" sz="2000" dirty="0"/>
              <a:t> can be referenced multiple times in </a:t>
            </a:r>
            <a:r>
              <a:rPr lang="en-US" sz="2000"/>
              <a:t>complex RCs</a:t>
            </a:r>
            <a:r>
              <a:rPr lang="en-US" sz="2000" dirty="0"/>
              <a:t>.</a:t>
            </a:r>
          </a:p>
          <a:p>
            <a:pPr marL="457200" lvl="1" indent="0">
              <a:buNone/>
            </a:pPr>
            <a:r>
              <a:rPr lang="en-US" sz="2000" dirty="0"/>
              <a:t>e.g. above: #1 denotes John.</a:t>
            </a:r>
          </a:p>
        </p:txBody>
      </p:sp>
      <p:sp>
        <p:nvSpPr>
          <p:cNvPr id="5" name="Oval 4">
            <a:extLst>
              <a:ext uri="{FF2B5EF4-FFF2-40B4-BE49-F238E27FC236}">
                <a16:creationId xmlns:a16="http://schemas.microsoft.com/office/drawing/2014/main" id="{8BF32A78-89BF-46E9-8DCE-D5DB4F4125FA}"/>
              </a:ext>
            </a:extLst>
          </p:cNvPr>
          <p:cNvSpPr/>
          <p:nvPr/>
        </p:nvSpPr>
        <p:spPr bwMode="auto">
          <a:xfrm>
            <a:off x="1524000" y="1828799"/>
            <a:ext cx="2863352" cy="210094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C63848F9-C4B8-43BF-B55E-0CC57F665CE5}"/>
              </a:ext>
            </a:extLst>
          </p:cNvPr>
          <p:cNvSpPr/>
          <p:nvPr/>
        </p:nvSpPr>
        <p:spPr bwMode="auto">
          <a:xfrm>
            <a:off x="1751742" y="1990115"/>
            <a:ext cx="2442113" cy="161293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CD9B9CDC-D43D-4157-BAD6-AAD33EBA7A95}"/>
              </a:ext>
            </a:extLst>
          </p:cNvPr>
          <p:cNvSpPr/>
          <p:nvPr/>
        </p:nvSpPr>
        <p:spPr bwMode="auto">
          <a:xfrm>
            <a:off x="1981199" y="2133599"/>
            <a:ext cx="1637781" cy="1089447"/>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31A9AAD4-9FAD-4260-B1BC-F02E4B692C03}"/>
              </a:ext>
            </a:extLst>
          </p:cNvPr>
          <p:cNvSpPr/>
          <p:nvPr/>
        </p:nvSpPr>
        <p:spPr bwMode="auto">
          <a:xfrm>
            <a:off x="2108957" y="2334904"/>
            <a:ext cx="1349355" cy="78929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1C77499E-6711-45CB-A4DC-6A1C93E4F880}"/>
              </a:ext>
            </a:extLst>
          </p:cNvPr>
          <p:cNvSpPr/>
          <p:nvPr/>
        </p:nvSpPr>
        <p:spPr bwMode="auto">
          <a:xfrm>
            <a:off x="2290540" y="2443465"/>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AAF01081-1DB0-4222-A916-BD82702BA0A8}"/>
              </a:ext>
            </a:extLst>
          </p:cNvPr>
          <p:cNvSpPr/>
          <p:nvPr/>
        </p:nvSpPr>
        <p:spPr bwMode="auto">
          <a:xfrm>
            <a:off x="2785028" y="2513987"/>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A1DFDC77-6BAE-4AEB-84C0-E8D7540D39F9}"/>
              </a:ext>
            </a:extLst>
          </p:cNvPr>
          <p:cNvSpPr/>
          <p:nvPr/>
        </p:nvSpPr>
        <p:spPr bwMode="auto">
          <a:xfrm>
            <a:off x="2455646" y="2724783"/>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2" name="TextBox 11">
            <a:extLst>
              <a:ext uri="{FF2B5EF4-FFF2-40B4-BE49-F238E27FC236}">
                <a16:creationId xmlns:a16="http://schemas.microsoft.com/office/drawing/2014/main" id="{4D269888-A23F-407E-B287-906B5D4B6D1C}"/>
              </a:ext>
            </a:extLst>
          </p:cNvPr>
          <p:cNvSpPr txBox="1"/>
          <p:nvPr/>
        </p:nvSpPr>
        <p:spPr>
          <a:xfrm>
            <a:off x="5012176" y="2340664"/>
            <a:ext cx="2920166" cy="1077218"/>
          </a:xfrm>
          <a:prstGeom prst="rect">
            <a:avLst/>
          </a:prstGeom>
          <a:noFill/>
        </p:spPr>
        <p:txBody>
          <a:bodyPr wrap="square" rtlCol="0">
            <a:spAutoFit/>
          </a:bodyPr>
          <a:lstStyle/>
          <a:p>
            <a:r>
              <a:rPr lang="en-US" sz="1600" b="0" dirty="0">
                <a:solidFill>
                  <a:schemeClr val="bg1"/>
                </a:solidFill>
              </a:rPr>
              <a:t>An entry in the RTS stating that the entry in the RTS stating that Tony saw the IS assertion that John diabetes, is wrong</a:t>
            </a:r>
          </a:p>
        </p:txBody>
      </p:sp>
      <p:sp>
        <p:nvSpPr>
          <p:cNvPr id="13" name="Oval 12">
            <a:extLst>
              <a:ext uri="{FF2B5EF4-FFF2-40B4-BE49-F238E27FC236}">
                <a16:creationId xmlns:a16="http://schemas.microsoft.com/office/drawing/2014/main" id="{255EBF92-B114-4115-ABD7-7DFD3159B322}"/>
              </a:ext>
            </a:extLst>
          </p:cNvPr>
          <p:cNvSpPr/>
          <p:nvPr/>
        </p:nvSpPr>
        <p:spPr bwMode="auto">
          <a:xfrm>
            <a:off x="3635373" y="287927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22EBAD45-66A4-429D-8318-AA5881297B47}"/>
              </a:ext>
            </a:extLst>
          </p:cNvPr>
          <p:cNvSpPr/>
          <p:nvPr/>
        </p:nvSpPr>
        <p:spPr bwMode="auto">
          <a:xfrm>
            <a:off x="2972798" y="325474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41A47BD-B936-4D2F-A618-1E1FDD08F9D1}"/>
              </a:ext>
            </a:extLst>
          </p:cNvPr>
          <p:cNvSpPr/>
          <p:nvPr/>
        </p:nvSpPr>
        <p:spPr bwMode="auto">
          <a:xfrm>
            <a:off x="3589705" y="2836779"/>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7" name="Slide Number Placeholder 1">
            <a:extLst>
              <a:ext uri="{FF2B5EF4-FFF2-40B4-BE49-F238E27FC236}">
                <a16:creationId xmlns:a16="http://schemas.microsoft.com/office/drawing/2014/main" id="{DAA298D0-2D0E-4BCB-949F-4082F8269090}"/>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38</a:t>
            </a:fld>
            <a:endParaRPr lang="en-US"/>
          </a:p>
        </p:txBody>
      </p:sp>
    </p:spTree>
    <p:extLst>
      <p:ext uri="{BB962C8B-B14F-4D97-AF65-F5344CB8AC3E}">
        <p14:creationId xmlns:p14="http://schemas.microsoft.com/office/powerpoint/2010/main" val="319798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C1B-17AC-4EFE-9C20-0751BC5C60E1}"/>
              </a:ext>
            </a:extLst>
          </p:cNvPr>
          <p:cNvSpPr>
            <a:spLocks noGrp="1"/>
          </p:cNvSpPr>
          <p:nvPr>
            <p:ph type="title"/>
          </p:nvPr>
        </p:nvSpPr>
        <p:spPr/>
        <p:txBody>
          <a:bodyPr/>
          <a:lstStyle/>
          <a:p>
            <a:r>
              <a:rPr lang="en-US" dirty="0"/>
              <a:t>Referent Tracking Tuple Types for RCs</a:t>
            </a:r>
          </a:p>
        </p:txBody>
      </p:sp>
      <p:graphicFrame>
        <p:nvGraphicFramePr>
          <p:cNvPr id="5" name="Content Placeholder 4">
            <a:extLst>
              <a:ext uri="{FF2B5EF4-FFF2-40B4-BE49-F238E27FC236}">
                <a16:creationId xmlns:a16="http://schemas.microsoft.com/office/drawing/2014/main" id="{957A9F99-1BA1-47F5-A11D-E4D8D322C91B}"/>
              </a:ext>
            </a:extLst>
          </p:cNvPr>
          <p:cNvGraphicFramePr>
            <a:graphicFrameLocks noGrp="1"/>
          </p:cNvGraphicFramePr>
          <p:nvPr>
            <p:ph idx="1"/>
            <p:extLst/>
          </p:nvPr>
        </p:nvGraphicFramePr>
        <p:xfrm>
          <a:off x="457200" y="1618865"/>
          <a:ext cx="8229600" cy="4172335"/>
        </p:xfrm>
        <a:graphic>
          <a:graphicData uri="http://schemas.openxmlformats.org/drawingml/2006/table">
            <a:tbl>
              <a:tblPr firstRow="1" firstCol="1" lastRow="1" lastCol="1" bandRow="1" bandCol="1">
                <a:tableStyleId>{5C22544A-7EE6-4342-B048-85BDC9FD1C3A}</a:tableStyleId>
              </a:tblPr>
              <a:tblGrid>
                <a:gridCol w="1752600">
                  <a:extLst>
                    <a:ext uri="{9D8B030D-6E8A-4147-A177-3AD203B41FA5}">
                      <a16:colId xmlns:a16="http://schemas.microsoft.com/office/drawing/2014/main" val="3463378513"/>
                    </a:ext>
                  </a:extLst>
                </a:gridCol>
                <a:gridCol w="6477000">
                  <a:extLst>
                    <a:ext uri="{9D8B030D-6E8A-4147-A177-3AD203B41FA5}">
                      <a16:colId xmlns:a16="http://schemas.microsoft.com/office/drawing/2014/main" val="2914661553"/>
                    </a:ext>
                  </a:extLst>
                </a:gridCol>
              </a:tblGrid>
              <a:tr h="137160">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Tuple-type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Abstract syntax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1147"/>
                  </a:ext>
                </a:extLst>
              </a:tr>
              <a:tr h="137160">
                <a:tc>
                  <a:txBody>
                    <a:bodyPr/>
                    <a:lstStyle/>
                    <a:p>
                      <a:pPr>
                        <a:lnSpc>
                          <a:spcPct val="107000"/>
                        </a:lnSpc>
                        <a:spcBef>
                          <a:spcPts val="300"/>
                        </a:spcBef>
                        <a:spcAft>
                          <a:spcPts val="300"/>
                        </a:spcAft>
                      </a:pPr>
                      <a:r>
                        <a:rPr lang="en-US" sz="2400" b="0" dirty="0">
                          <a:solidFill>
                            <a:schemeClr val="bg1"/>
                          </a:solidFill>
                          <a:effectLst/>
                        </a:rPr>
                        <a:t>A</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a:solidFill>
                            <a:schemeClr val="bg1"/>
                          </a:solidFill>
                          <a:effectLst/>
                        </a:rPr>
                        <a:t>A#&lt; </a:t>
                      </a:r>
                      <a:r>
                        <a:rPr lang="en-US" sz="2400" b="0" dirty="0" err="1">
                          <a:solidFill>
                            <a:schemeClr val="bg1"/>
                          </a:solidFill>
                          <a:effectLst/>
                        </a:rPr>
                        <a:t>RUI</a:t>
                      </a:r>
                      <a:r>
                        <a:rPr lang="en-US" sz="2400" b="0" baseline="-25000" dirty="0" err="1">
                          <a:solidFill>
                            <a:schemeClr val="bg1"/>
                          </a:solidFill>
                          <a:effectLst/>
                        </a:rPr>
                        <a:t>a</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‘A’/‘R’,‘+SU’/‘-SU’, 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6788021"/>
                  </a:ext>
                </a:extLst>
              </a:tr>
              <a:tr h="130810">
                <a:tc>
                  <a:txBody>
                    <a:bodyPr/>
                    <a:lstStyle/>
                    <a:p>
                      <a:pPr>
                        <a:lnSpc>
                          <a:spcPct val="107000"/>
                        </a:lnSpc>
                        <a:spcBef>
                          <a:spcPts val="300"/>
                        </a:spcBef>
                        <a:spcAft>
                          <a:spcPts val="300"/>
                        </a:spcAft>
                      </a:pPr>
                      <a:r>
                        <a:rPr lang="en-US" sz="2400" b="0" dirty="0">
                          <a:solidFill>
                            <a:schemeClr val="bg1"/>
                          </a:solidFill>
                          <a:effectLst/>
                        </a:rPr>
                        <a:t>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D#&lt; RUI</a:t>
                      </a:r>
                      <a:r>
                        <a:rPr lang="en-US" sz="2400" b="0" baseline="-25000">
                          <a:solidFill>
                            <a:schemeClr val="bg1"/>
                          </a:solidFill>
                          <a:effectLst/>
                        </a:rPr>
                        <a:t>d</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t, ‘I’/E, R, S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0504121"/>
                  </a:ext>
                </a:extLst>
              </a:tr>
              <a:tr h="130810">
                <a:tc>
                  <a:txBody>
                    <a:bodyPr/>
                    <a:lstStyle/>
                    <a:p>
                      <a:pPr>
                        <a:lnSpc>
                          <a:spcPct val="107000"/>
                        </a:lnSpc>
                        <a:spcBef>
                          <a:spcPts val="300"/>
                        </a:spcBef>
                        <a:spcAft>
                          <a:spcPts val="300"/>
                        </a:spcAft>
                      </a:pPr>
                      <a:r>
                        <a:rPr lang="en-US" sz="2400" b="0" dirty="0">
                          <a:solidFill>
                            <a:schemeClr val="bg1"/>
                          </a:solidFill>
                          <a:effectLst/>
                        </a:rPr>
                        <a:t>F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F#&lt; RUI</a:t>
                      </a:r>
                      <a:r>
                        <a:rPr lang="en-US" sz="2400" b="0" baseline="-25000">
                          <a:solidFill>
                            <a:schemeClr val="bg1"/>
                          </a:solidFill>
                          <a:effectLst/>
                        </a:rPr>
                        <a:t>d</a:t>
                      </a:r>
                      <a:r>
                        <a:rPr lang="en-US" sz="2400" b="0">
                          <a:solidFill>
                            <a:schemeClr val="bg1"/>
                          </a:solidFill>
                          <a:effectLst/>
                        </a:rPr>
                        <a:t>, t</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C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7036412"/>
                  </a:ext>
                </a:extLst>
              </a:tr>
              <a:tr h="137160">
                <a:tc>
                  <a:txBody>
                    <a:bodyPr/>
                    <a:lstStyle/>
                    <a:p>
                      <a:pPr>
                        <a:lnSpc>
                          <a:spcPct val="107000"/>
                        </a:lnSpc>
                        <a:spcBef>
                          <a:spcPts val="300"/>
                        </a:spcBef>
                        <a:spcAft>
                          <a:spcPts val="300"/>
                        </a:spcAft>
                      </a:pPr>
                      <a:r>
                        <a:rPr lang="en-US" sz="2400" b="0" dirty="0" err="1">
                          <a:solidFill>
                            <a:schemeClr val="bg1"/>
                          </a:solidFill>
                          <a:effectLst/>
                        </a:rPr>
                        <a:t>NtoI</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NtoI#&lt; ‘+’/‘-’, nt</a:t>
                      </a:r>
                      <a:r>
                        <a:rPr lang="en-US" sz="2400" b="0" baseline="-25000">
                          <a:solidFill>
                            <a:schemeClr val="bg1"/>
                          </a:solidFill>
                          <a:effectLst/>
                        </a:rPr>
                        <a:t>j</a:t>
                      </a:r>
                      <a:r>
                        <a:rPr lang="en-US" sz="2400" b="0">
                          <a:solidFill>
                            <a:schemeClr val="bg1"/>
                          </a:solidFill>
                          <a:effectLst/>
                        </a:rPr>
                        <a:t>, n</a:t>
                      </a:r>
                      <a:r>
                        <a:rPr lang="en-US" sz="2400" b="0" baseline="-25000">
                          <a:solidFill>
                            <a:schemeClr val="bg1"/>
                          </a:solidFill>
                          <a:effectLst/>
                        </a:rPr>
                        <a:t>i</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 RUI</a:t>
                      </a:r>
                      <a:r>
                        <a:rPr lang="en-US" sz="2400" b="0" baseline="-25000">
                          <a:solidFill>
                            <a:schemeClr val="bg1"/>
                          </a:solidFill>
                          <a:effectLst/>
                        </a:rPr>
                        <a:t>c</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9654297"/>
                  </a:ext>
                </a:extLst>
              </a:tr>
              <a:tr h="137160">
                <a:tc>
                  <a:txBody>
                    <a:bodyPr/>
                    <a:lstStyle/>
                    <a:p>
                      <a:pPr>
                        <a:lnSpc>
                          <a:spcPct val="107000"/>
                        </a:lnSpc>
                        <a:spcBef>
                          <a:spcPts val="300"/>
                        </a:spcBef>
                        <a:spcAft>
                          <a:spcPts val="300"/>
                        </a:spcAft>
                      </a:pPr>
                      <a:r>
                        <a:rPr lang="en-US" sz="2400" b="0" dirty="0" err="1">
                          <a:solidFill>
                            <a:schemeClr val="bg1"/>
                          </a:solidFill>
                          <a:effectLst/>
                        </a:rPr>
                        <a:t>NtoN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NtoN#&lt; ‘+’/‘-’, r, P,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9099830"/>
                  </a:ext>
                </a:extLst>
              </a:tr>
              <a:tr h="137160">
                <a:tc>
                  <a:txBody>
                    <a:bodyPr/>
                    <a:lstStyle/>
                    <a:p>
                      <a:pPr>
                        <a:lnSpc>
                          <a:spcPct val="107000"/>
                        </a:lnSpc>
                        <a:spcBef>
                          <a:spcPts val="300"/>
                        </a:spcBef>
                        <a:spcAft>
                          <a:spcPts val="300"/>
                        </a:spcAft>
                      </a:pPr>
                      <a:r>
                        <a:rPr lang="en-US" sz="2400" b="0" dirty="0" err="1">
                          <a:solidFill>
                            <a:schemeClr val="bg1"/>
                          </a:solidFill>
                          <a:effectLst/>
                        </a:rPr>
                        <a:t>NtoR</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NtoR#&lt; ‘+’/‘-’, inst, RUI</a:t>
                      </a:r>
                      <a:r>
                        <a:rPr lang="en-US" sz="2400" b="0" baseline="-25000">
                          <a:solidFill>
                            <a:schemeClr val="bg1"/>
                          </a:solidFill>
                          <a:effectLst/>
                        </a:rPr>
                        <a:t>n</a:t>
                      </a:r>
                      <a:r>
                        <a:rPr lang="en-US" sz="2400" b="0">
                          <a:solidFill>
                            <a:schemeClr val="bg1"/>
                          </a:solidFill>
                          <a:effectLst/>
                        </a:rPr>
                        <a:t>, RUI</a:t>
                      </a:r>
                      <a:r>
                        <a:rPr lang="en-US" sz="2400" b="0" baseline="-25000">
                          <a:solidFill>
                            <a:schemeClr val="bg1"/>
                          </a:solidFill>
                          <a:effectLst/>
                        </a:rPr>
                        <a:t>r</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470513"/>
                  </a:ext>
                </a:extLst>
              </a:tr>
              <a:tr h="137160">
                <a:tc>
                  <a:txBody>
                    <a:bodyPr/>
                    <a:lstStyle/>
                    <a:p>
                      <a:pPr>
                        <a:lnSpc>
                          <a:spcPct val="107000"/>
                        </a:lnSpc>
                        <a:spcBef>
                          <a:spcPts val="300"/>
                        </a:spcBef>
                        <a:spcAft>
                          <a:spcPts val="300"/>
                        </a:spcAft>
                      </a:pPr>
                      <a:r>
                        <a:rPr lang="en-US" sz="2400" b="0" dirty="0" err="1">
                          <a:solidFill>
                            <a:schemeClr val="bg1"/>
                          </a:solidFill>
                          <a:effectLst/>
                        </a:rPr>
                        <a:t>NtoC</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NtoC#&lt; ‘+’/‘-’, r, RUI</a:t>
                      </a:r>
                      <a:r>
                        <a:rPr lang="en-US" sz="2400" b="0" baseline="-25000">
                          <a:solidFill>
                            <a:schemeClr val="bg1"/>
                          </a:solidFill>
                          <a:effectLst/>
                        </a:rPr>
                        <a:t>cs</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code,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94718"/>
                  </a:ext>
                </a:extLst>
              </a:tr>
              <a:tr h="137160">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(-)#&lt; r,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r</a:t>
                      </a:r>
                      <a:r>
                        <a:rPr lang="en-US" sz="2400" b="0" dirty="0">
                          <a:solidFill>
                            <a:schemeClr val="bg1"/>
                          </a:solidFill>
                          <a:effectLst/>
                        </a:rPr>
                        <a:t>, </a:t>
                      </a:r>
                      <a:r>
                        <a:rPr lang="en-US" sz="2400" b="0" dirty="0" err="1">
                          <a:solidFill>
                            <a:schemeClr val="bg1"/>
                          </a:solidFill>
                          <a:effectLst/>
                        </a:rPr>
                        <a:t>rT</a:t>
                      </a:r>
                      <a:r>
                        <a:rPr lang="en-US" sz="2400" b="0" dirty="0">
                          <a:solidFill>
                            <a:schemeClr val="bg1"/>
                          </a:solidFill>
                          <a:effectLst/>
                        </a:rPr>
                        <a:t>/‘-’, t</a:t>
                      </a:r>
                      <a:r>
                        <a:rPr lang="en-US" sz="2400" b="0" baseline="-25000" dirty="0">
                          <a:solidFill>
                            <a:schemeClr val="bg1"/>
                          </a:solidFill>
                          <a:effectLst/>
                        </a:rPr>
                        <a:t>r</a:t>
                      </a:r>
                      <a:r>
                        <a:rPr lang="en-US" sz="2400" b="0" dirty="0">
                          <a:solidFill>
                            <a:schemeClr val="bg1"/>
                          </a:solidFill>
                          <a:effectLst/>
                        </a:rPr>
                        <a: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3219987"/>
                  </a:ext>
                </a:extLst>
              </a:tr>
            </a:tbl>
          </a:graphicData>
        </a:graphic>
      </p:graphicFrame>
      <p:sp>
        <p:nvSpPr>
          <p:cNvPr id="4" name="Slide Number Placeholder 3">
            <a:extLst>
              <a:ext uri="{FF2B5EF4-FFF2-40B4-BE49-F238E27FC236}">
                <a16:creationId xmlns:a16="http://schemas.microsoft.com/office/drawing/2014/main" id="{29E6D408-750D-42F3-9D45-6729E3431DFE}"/>
              </a:ext>
            </a:extLst>
          </p:cNvPr>
          <p:cNvSpPr>
            <a:spLocks noGrp="1"/>
          </p:cNvSpPr>
          <p:nvPr>
            <p:ph type="sldNum" sz="quarter" idx="3"/>
          </p:nvPr>
        </p:nvSpPr>
        <p:spPr/>
        <p:txBody>
          <a:bodyPr/>
          <a:lstStyle/>
          <a:p>
            <a:fld id="{7C5DB68A-9D44-4073-920F-D08D647C06A7}" type="slidenum">
              <a:rPr lang="en-US" smtClean="0"/>
              <a:t>39</a:t>
            </a:fld>
            <a:endParaRPr lang="en-US" dirty="0"/>
          </a:p>
        </p:txBody>
      </p:sp>
      <p:sp>
        <p:nvSpPr>
          <p:cNvPr id="7" name="Rectangle 6">
            <a:extLst>
              <a:ext uri="{FF2B5EF4-FFF2-40B4-BE49-F238E27FC236}">
                <a16:creationId xmlns:a16="http://schemas.microsoft.com/office/drawing/2014/main" id="{08125566-20BE-48BF-8C48-69A55ACB7EF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6" name="Slide Number Placeholder 1">
            <a:extLst>
              <a:ext uri="{FF2B5EF4-FFF2-40B4-BE49-F238E27FC236}">
                <a16:creationId xmlns:a16="http://schemas.microsoft.com/office/drawing/2014/main" id="{D5F893B0-7FB6-4C64-83B1-73D2B595E951}"/>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39</a:t>
            </a:fld>
            <a:endParaRPr lang="en-US"/>
          </a:p>
        </p:txBody>
      </p:sp>
    </p:spTree>
    <p:extLst>
      <p:ext uri="{BB962C8B-B14F-4D97-AF65-F5344CB8AC3E}">
        <p14:creationId xmlns:p14="http://schemas.microsoft.com/office/powerpoint/2010/main" val="415814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Most relevant for Referent Tracking</a:t>
            </a:r>
          </a:p>
        </p:txBody>
      </p:sp>
      <p:sp>
        <p:nvSpPr>
          <p:cNvPr id="3" name="Content Placeholder 2"/>
          <p:cNvSpPr>
            <a:spLocks noGrp="1"/>
          </p:cNvSpPr>
          <p:nvPr>
            <p:ph idx="1"/>
          </p:nvPr>
        </p:nvSpPr>
        <p:spPr>
          <a:xfrm>
            <a:off x="228600" y="1524000"/>
            <a:ext cx="8686800" cy="5105400"/>
          </a:xfrm>
        </p:spPr>
        <p:txBody>
          <a:bodyPr/>
          <a:lstStyle/>
          <a:p>
            <a:pPr algn="ctr"/>
            <a:r>
              <a:rPr lang="en-US" sz="2800" dirty="0"/>
              <a:t>Crucial distinctions made in Ontological Realism</a:t>
            </a:r>
          </a:p>
          <a:p>
            <a:pPr algn="ctr"/>
            <a:endParaRPr lang="en-US" sz="2800" dirty="0"/>
          </a:p>
          <a:p>
            <a:pPr marL="688975" indent="-688975">
              <a:buFont typeface="+mj-lt"/>
              <a:buAutoNum type="arabicPeriod"/>
            </a:pPr>
            <a:r>
              <a:rPr lang="en-US" sz="4800" dirty="0">
                <a:solidFill>
                  <a:srgbClr val="FFFF00"/>
                </a:solidFill>
                <a:sym typeface="Wingdings" panose="05000000000000000000" pitchFamily="2" charset="2"/>
              </a:rPr>
              <a:t>reality  representation</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olidFill>
                  <a:srgbClr val="FFFF00"/>
                </a:solidFill>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CDE81A3-704B-4886-97F8-17C78BAF3F4E}"/>
              </a:ext>
            </a:extLst>
          </p:cNvPr>
          <p:cNvSpPr>
            <a:spLocks noGrp="1"/>
          </p:cNvSpPr>
          <p:nvPr>
            <p:ph type="sldNum" sz="quarter" idx="10"/>
          </p:nvPr>
        </p:nvSpPr>
        <p:spPr/>
        <p:txBody>
          <a:bodyPr/>
          <a:lstStyle/>
          <a:p>
            <a:fld id="{01EF93C7-D0AB-41D7-8C62-1F8A9E33AE23}" type="slidenum">
              <a:rPr lang="en-US" smtClean="0"/>
              <a:pPr/>
              <a:t>4</a:t>
            </a:fld>
            <a:endParaRPr lang="en-US"/>
          </a:p>
        </p:txBody>
      </p:sp>
    </p:spTree>
    <p:extLst>
      <p:ext uri="{BB962C8B-B14F-4D97-AF65-F5344CB8AC3E}">
        <p14:creationId xmlns:p14="http://schemas.microsoft.com/office/powerpoint/2010/main" val="78639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0"/>
            <a:ext cx="2209799" cy="762000"/>
          </a:xfrm>
        </p:spPr>
        <p:txBody>
          <a:bodyPr/>
          <a:lstStyle/>
          <a:p>
            <a:r>
              <a:rPr lang="en-US" sz="2000" dirty="0"/>
              <a:t>L. Weed.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Medical records that guide and teach. </a:t>
            </a:r>
            <a:br>
              <a:rPr lang="en-US" sz="2000" dirty="0"/>
            </a:br>
            <a:r>
              <a:rPr lang="en-US" sz="2000" dirty="0"/>
              <a:t>New England Journal of Medicine 278 (1968), 593-600.</a:t>
            </a:r>
          </a:p>
        </p:txBody>
      </p:sp>
      <p:pic>
        <p:nvPicPr>
          <p:cNvPr id="4" name="Picture 3"/>
          <p:cNvPicPr>
            <a:picLocks noChangeAspect="1"/>
          </p:cNvPicPr>
          <p:nvPr/>
        </p:nvPicPr>
        <p:blipFill>
          <a:blip r:embed="rId2"/>
          <a:stretch>
            <a:fillRect/>
          </a:stretch>
        </p:blipFill>
        <p:spPr>
          <a:xfrm>
            <a:off x="1" y="609600"/>
            <a:ext cx="6481482" cy="6248400"/>
          </a:xfrm>
          <a:prstGeom prst="rect">
            <a:avLst/>
          </a:prstGeom>
        </p:spPr>
      </p:pic>
      <p:pic>
        <p:nvPicPr>
          <p:cNvPr id="358406" name="Picture 6" descr="Image result for lawrence we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6" y="1219200"/>
            <a:ext cx="1597025" cy="1678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0D2AD54-7429-4801-8F49-B820A643662F}"/>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9575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44" y="3810000"/>
            <a:ext cx="3124200" cy="762000"/>
          </a:xfrm>
        </p:spPr>
        <p:txBody>
          <a:bodyPr/>
          <a:lstStyle/>
          <a:p>
            <a:r>
              <a:rPr lang="en-US" dirty="0"/>
              <a:t>Problems</a:t>
            </a:r>
            <a:br>
              <a:rPr lang="en-US" dirty="0"/>
            </a:br>
            <a:r>
              <a:rPr lang="en-US" dirty="0"/>
              <a:t>Encounters</a:t>
            </a:r>
            <a:br>
              <a:rPr lang="en-US" dirty="0"/>
            </a:br>
            <a:r>
              <a:rPr lang="en-US" dirty="0"/>
              <a:t>Episodes</a:t>
            </a:r>
          </a:p>
        </p:txBody>
      </p:sp>
      <p:pic>
        <p:nvPicPr>
          <p:cNvPr id="4" name="Picture 3"/>
          <p:cNvPicPr>
            <a:picLocks noChangeAspect="1"/>
          </p:cNvPicPr>
          <p:nvPr/>
        </p:nvPicPr>
        <p:blipFill>
          <a:blip r:embed="rId2"/>
          <a:stretch>
            <a:fillRect/>
          </a:stretch>
        </p:blipFill>
        <p:spPr>
          <a:xfrm>
            <a:off x="0" y="585083"/>
            <a:ext cx="5034992" cy="3105204"/>
          </a:xfrm>
          <a:prstGeom prst="rect">
            <a:avLst/>
          </a:prstGeom>
        </p:spPr>
      </p:pic>
      <p:pic>
        <p:nvPicPr>
          <p:cNvPr id="5" name="Picture 4"/>
          <p:cNvPicPr>
            <a:picLocks noChangeAspect="1"/>
          </p:cNvPicPr>
          <p:nvPr/>
        </p:nvPicPr>
        <p:blipFill>
          <a:blip r:embed="rId3"/>
          <a:stretch>
            <a:fillRect/>
          </a:stretch>
        </p:blipFill>
        <p:spPr>
          <a:xfrm>
            <a:off x="4953000" y="585083"/>
            <a:ext cx="4191000" cy="314871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638550" y="3702977"/>
            <a:ext cx="5505450" cy="3148227"/>
          </a:xfrm>
          <a:prstGeom prst="rect">
            <a:avLst/>
          </a:prstGeom>
        </p:spPr>
      </p:pic>
      <p:sp>
        <p:nvSpPr>
          <p:cNvPr id="7" name="Rectangle 6"/>
          <p:cNvSpPr/>
          <p:nvPr/>
        </p:nvSpPr>
        <p:spPr>
          <a:xfrm>
            <a:off x="229134" y="5751493"/>
            <a:ext cx="3170220"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Salmon P, Rappaport A, Bainbridge M, Hayes G, Williams J. Taking the problem oriented medical record forward.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Proc</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AMIA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Annu</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Fall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Symp</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1996:463-7.</a:t>
            </a:r>
          </a:p>
        </p:txBody>
      </p:sp>
      <p:sp>
        <p:nvSpPr>
          <p:cNvPr id="3" name="Slide Number Placeholder 2">
            <a:extLst>
              <a:ext uri="{FF2B5EF4-FFF2-40B4-BE49-F238E27FC236}">
                <a16:creationId xmlns:a16="http://schemas.microsoft.com/office/drawing/2014/main" id="{CBDCEF2E-800C-4F86-BC9C-BD64B66275D3}"/>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89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E8AC-F098-445F-8D9C-C4F2AF1D50E6}"/>
              </a:ext>
            </a:extLst>
          </p:cNvPr>
          <p:cNvSpPr>
            <a:spLocks noGrp="1"/>
          </p:cNvSpPr>
          <p:nvPr>
            <p:ph type="title"/>
          </p:nvPr>
        </p:nvSpPr>
        <p:spPr/>
        <p:txBody>
          <a:bodyPr/>
          <a:lstStyle/>
          <a:p>
            <a:r>
              <a:rPr lang="en-US" dirty="0"/>
              <a:t>‘Problem’ in the context of an EMR</a:t>
            </a:r>
          </a:p>
        </p:txBody>
      </p:sp>
      <p:sp>
        <p:nvSpPr>
          <p:cNvPr id="3" name="Content Placeholder 2">
            <a:extLst>
              <a:ext uri="{FF2B5EF4-FFF2-40B4-BE49-F238E27FC236}">
                <a16:creationId xmlns:a16="http://schemas.microsoft.com/office/drawing/2014/main" id="{A824987A-3D1C-44A8-8055-93A62F3A2812}"/>
              </a:ext>
            </a:extLst>
          </p:cNvPr>
          <p:cNvSpPr>
            <a:spLocks noGrp="1"/>
          </p:cNvSpPr>
          <p:nvPr>
            <p:ph idx="1"/>
          </p:nvPr>
        </p:nvSpPr>
        <p:spPr/>
        <p:txBody>
          <a:bodyPr/>
          <a:lstStyle/>
          <a:p>
            <a:pPr>
              <a:buFont typeface="Arial" panose="020B0604020202020204" pitchFamily="34" charset="0"/>
              <a:buChar char="•"/>
            </a:pPr>
            <a:r>
              <a:rPr lang="en-US" dirty="0"/>
              <a:t>EMR Problem = (tentative realism-based elucidation)</a:t>
            </a:r>
          </a:p>
          <a:p>
            <a:pPr lvl="1">
              <a:buFont typeface="Arial" panose="020B0604020202020204" pitchFamily="34" charset="0"/>
              <a:buChar char="•"/>
            </a:pPr>
            <a:r>
              <a:rPr lang="en-US" sz="1800" dirty="0"/>
              <a:t>a representation </a:t>
            </a:r>
            <a:r>
              <a:rPr lang="en-US" sz="1800" b="1" i="1" dirty="0"/>
              <a:t>R</a:t>
            </a:r>
            <a:r>
              <a:rPr lang="en-US" sz="1800" dirty="0"/>
              <a:t> about </a:t>
            </a:r>
            <a:r>
              <a:rPr lang="en-US" sz="1800" i="1" dirty="0"/>
              <a:t>at least</a:t>
            </a:r>
            <a:r>
              <a:rPr lang="en-US" sz="1800" dirty="0"/>
              <a:t> a patient </a:t>
            </a:r>
            <a:r>
              <a:rPr lang="en-US" sz="1800" b="1" i="1" dirty="0"/>
              <a:t>Y</a:t>
            </a:r>
            <a:r>
              <a:rPr lang="en-US" sz="1800" dirty="0"/>
              <a:t> or his environment, </a:t>
            </a:r>
          </a:p>
          <a:p>
            <a:pPr lvl="1">
              <a:buFont typeface="Arial" panose="020B0604020202020204" pitchFamily="34" charset="0"/>
              <a:buChar char="•"/>
            </a:pPr>
            <a:r>
              <a:rPr lang="en-US" sz="1800" dirty="0"/>
              <a:t>created by a clinician </a:t>
            </a:r>
            <a:r>
              <a:rPr lang="en-US" sz="1800" b="1" i="1" dirty="0"/>
              <a:t>D</a:t>
            </a:r>
          </a:p>
          <a:p>
            <a:pPr lvl="1">
              <a:buFont typeface="Arial" panose="020B0604020202020204" pitchFamily="34" charset="0"/>
              <a:buChar char="•"/>
            </a:pPr>
            <a:r>
              <a:rPr lang="en-US" sz="1800" dirty="0"/>
              <a:t>with the goal to make the intended audience of </a:t>
            </a:r>
            <a:r>
              <a:rPr lang="en-US" sz="1800" b="1" i="1" dirty="0"/>
              <a:t>R </a:t>
            </a:r>
            <a:r>
              <a:rPr lang="en-US" sz="1800" dirty="0"/>
              <a:t>aware </a:t>
            </a:r>
          </a:p>
          <a:p>
            <a:pPr lvl="1">
              <a:buFont typeface="Arial" panose="020B0604020202020204" pitchFamily="34" charset="0"/>
              <a:buChar char="•"/>
            </a:pPr>
            <a:r>
              <a:rPr lang="en-US" sz="1800" dirty="0"/>
              <a:t>that there exist some continuant </a:t>
            </a:r>
            <a:r>
              <a:rPr lang="en-US" sz="1800" b="1" i="1" dirty="0"/>
              <a:t>C</a:t>
            </a:r>
            <a:r>
              <a:rPr lang="en-US" sz="1800" dirty="0"/>
              <a:t> that participates – or has the disposition to participate – in a process </a:t>
            </a:r>
            <a:r>
              <a:rPr lang="en-US" sz="1800" b="1" i="1" dirty="0"/>
              <a:t>P</a:t>
            </a:r>
            <a:r>
              <a:rPr lang="en-US" sz="1800" dirty="0"/>
              <a:t> that interferes with an occurrent part of the history </a:t>
            </a:r>
            <a:r>
              <a:rPr lang="en-US" sz="1800" b="1" i="1" dirty="0"/>
              <a:t>H</a:t>
            </a:r>
            <a:r>
              <a:rPr lang="en-US" sz="1800" dirty="0"/>
              <a:t> of </a:t>
            </a:r>
            <a:r>
              <a:rPr lang="en-US" sz="1800" b="1" i="1" dirty="0"/>
              <a:t>Y</a:t>
            </a:r>
            <a:r>
              <a:rPr lang="en-US" sz="1800" dirty="0"/>
              <a:t>,</a:t>
            </a:r>
          </a:p>
          <a:p>
            <a:pPr lvl="1">
              <a:buFont typeface="Arial" panose="020B0604020202020204" pitchFamily="34" charset="0"/>
              <a:buChar char="•"/>
            </a:pPr>
            <a:r>
              <a:rPr lang="en-US" sz="1800" dirty="0"/>
              <a:t>such that </a:t>
            </a:r>
            <a:r>
              <a:rPr lang="en-US" sz="1800" b="1" i="1" dirty="0"/>
              <a:t>H</a:t>
            </a:r>
            <a:r>
              <a:rPr lang="en-US" sz="1800" dirty="0"/>
              <a:t> is anticipated by </a:t>
            </a:r>
            <a:r>
              <a:rPr lang="en-US" sz="1800" b="1" i="1" dirty="0"/>
              <a:t>D </a:t>
            </a:r>
            <a:r>
              <a:rPr lang="en-US" sz="1800" dirty="0"/>
              <a:t>to exhibit, or already exhibits, an undesirable outcome with respect to </a:t>
            </a:r>
            <a:r>
              <a:rPr lang="en-US" sz="1800" b="1" i="1" dirty="0"/>
              <a:t>Y</a:t>
            </a:r>
            <a:r>
              <a:rPr lang="en-US" sz="1800" dirty="0"/>
              <a:t>’s health.</a:t>
            </a:r>
          </a:p>
          <a:p>
            <a:pPr>
              <a:buFont typeface="Arial" panose="020B0604020202020204" pitchFamily="34" charset="0"/>
              <a:buChar char="•"/>
            </a:pPr>
            <a:endParaRPr lang="en-US" sz="1800" dirty="0"/>
          </a:p>
          <a:p>
            <a:pPr>
              <a:buFont typeface="Arial" panose="020B0604020202020204" pitchFamily="34" charset="0"/>
              <a:buChar char="•"/>
            </a:pPr>
            <a:r>
              <a:rPr lang="en-US" sz="2000" dirty="0"/>
              <a:t>‘at least’ </a:t>
            </a:r>
            <a:r>
              <a:rPr lang="en-US" sz="2000" dirty="0">
                <a:sym typeface="Wingdings" panose="05000000000000000000" pitchFamily="2" charset="2"/>
              </a:rPr>
              <a:t> </a:t>
            </a:r>
            <a:r>
              <a:rPr lang="en-US" sz="2000" b="1" i="1" dirty="0"/>
              <a:t>R</a:t>
            </a:r>
            <a:r>
              <a:rPr lang="en-US" sz="2000" dirty="0">
                <a:sym typeface="Wingdings" panose="05000000000000000000" pitchFamily="2" charset="2"/>
              </a:rPr>
              <a:t> is usually about something more precise than </a:t>
            </a:r>
            <a:r>
              <a:rPr lang="en-US" sz="2000" b="1" i="1" dirty="0"/>
              <a:t>Y</a:t>
            </a:r>
            <a:r>
              <a:rPr lang="en-US" sz="2000" dirty="0">
                <a:sym typeface="Wingdings" panose="05000000000000000000" pitchFamily="2" charset="2"/>
              </a:rPr>
              <a:t>, but if so, then not always directly about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 but something that stands in one or other relation to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a:t>
            </a:r>
            <a:endParaRPr lang="en-US" sz="2000" dirty="0"/>
          </a:p>
        </p:txBody>
      </p:sp>
      <p:sp>
        <p:nvSpPr>
          <p:cNvPr id="4" name="Slide Number Placeholder 3">
            <a:extLst>
              <a:ext uri="{FF2B5EF4-FFF2-40B4-BE49-F238E27FC236}">
                <a16:creationId xmlns:a16="http://schemas.microsoft.com/office/drawing/2014/main" id="{82D10A91-538A-4E54-A9C9-3B667A1AB5C1}"/>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608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20250" cy="4800600"/>
          </a:xfrm>
          <a:prstGeom prst="rect">
            <a:avLst/>
          </a:prstGeom>
        </p:spPr>
      </p:pic>
      <p:pic>
        <p:nvPicPr>
          <p:cNvPr id="5" name="Picture 4"/>
          <p:cNvPicPr>
            <a:picLocks noChangeAspect="1"/>
          </p:cNvPicPr>
          <p:nvPr/>
        </p:nvPicPr>
        <p:blipFill>
          <a:blip r:embed="rId3"/>
          <a:stretch>
            <a:fillRect/>
          </a:stretch>
        </p:blipFill>
        <p:spPr>
          <a:xfrm>
            <a:off x="-1" y="5410200"/>
            <a:ext cx="9120251" cy="1066800"/>
          </a:xfrm>
          <a:prstGeom prst="rect">
            <a:avLst/>
          </a:prstGeom>
        </p:spPr>
      </p:pic>
      <p:sp>
        <p:nvSpPr>
          <p:cNvPr id="6" name="Rectangle 5"/>
          <p:cNvSpPr/>
          <p:nvPr/>
        </p:nvSpPr>
        <p:spPr>
          <a:xfrm>
            <a:off x="23750" y="6553200"/>
            <a:ext cx="9120250"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rPr>
              <a:t>https://www.cms.gov/Regulations-and-Guidance/Legislation/EHRIncentivePrograms/downloads/3_Maintain_Problem_ListEP.pdf</a:t>
            </a:r>
          </a:p>
        </p:txBody>
      </p:sp>
      <p:sp>
        <p:nvSpPr>
          <p:cNvPr id="8" name="Oval 7"/>
          <p:cNvSpPr/>
          <p:nvPr/>
        </p:nvSpPr>
        <p:spPr bwMode="auto">
          <a:xfrm>
            <a:off x="3962400" y="3733800"/>
            <a:ext cx="36576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Slide Number Placeholder 1">
            <a:extLst>
              <a:ext uri="{FF2B5EF4-FFF2-40B4-BE49-F238E27FC236}">
                <a16:creationId xmlns:a16="http://schemas.microsoft.com/office/drawing/2014/main" id="{EF00930C-1660-4E44-8EC0-2F638ADA059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2272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A5F72BFC-2D51-471B-99F6-38EEA76F55F5}"/>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443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C15F4F49-3DD3-48E4-9018-3AD7F335F6D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374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2362200" y="5557986"/>
            <a:ext cx="6759539" cy="130001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2261" y="575460"/>
            <a:ext cx="6530939" cy="6235866"/>
          </a:xfrm>
          <a:prstGeom prst="rect">
            <a:avLst/>
          </a:prstGeom>
        </p:spPr>
      </p:pic>
      <p:pic>
        <p:nvPicPr>
          <p:cNvPr id="6" name="Picture 5"/>
          <p:cNvPicPr>
            <a:picLocks noChangeAspect="1"/>
          </p:cNvPicPr>
          <p:nvPr/>
        </p:nvPicPr>
        <p:blipFill>
          <a:blip r:embed="rId4"/>
          <a:stretch>
            <a:fillRect/>
          </a:stretch>
        </p:blipFill>
        <p:spPr>
          <a:xfrm>
            <a:off x="6553200" y="575460"/>
            <a:ext cx="2575119" cy="4830126"/>
          </a:xfrm>
          <a:prstGeom prst="rect">
            <a:avLst/>
          </a:prstGeom>
        </p:spPr>
      </p:pic>
      <p:sp>
        <p:nvSpPr>
          <p:cNvPr id="14" name="Slide Number Placeholder 13">
            <a:extLst>
              <a:ext uri="{FF2B5EF4-FFF2-40B4-BE49-F238E27FC236}">
                <a16:creationId xmlns:a16="http://schemas.microsoft.com/office/drawing/2014/main" id="{F9497C32-D42C-4360-8FDC-F128601FB2DA}"/>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483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status changes</a:t>
            </a:r>
          </a:p>
        </p:txBody>
      </p:sp>
      <p:pic>
        <p:nvPicPr>
          <p:cNvPr id="6" name="Picture 5"/>
          <p:cNvPicPr>
            <a:picLocks noChangeAspect="1"/>
          </p:cNvPicPr>
          <p:nvPr/>
        </p:nvPicPr>
        <p:blipFill>
          <a:blip r:embed="rId2"/>
          <a:stretch>
            <a:fillRect/>
          </a:stretch>
        </p:blipFill>
        <p:spPr>
          <a:xfrm>
            <a:off x="157162" y="1524000"/>
            <a:ext cx="8829675" cy="3471863"/>
          </a:xfrm>
          <a:prstGeom prst="rect">
            <a:avLst/>
          </a:prstGeom>
        </p:spPr>
      </p:pic>
      <p:grpSp>
        <p:nvGrpSpPr>
          <p:cNvPr id="11" name="Group 10"/>
          <p:cNvGrpSpPr/>
          <p:nvPr/>
        </p:nvGrpSpPr>
        <p:grpSpPr>
          <a:xfrm>
            <a:off x="2514600" y="2010504"/>
            <a:ext cx="2667000" cy="480648"/>
            <a:chOff x="2514600" y="2010504"/>
            <a:chExt cx="2667000" cy="480648"/>
          </a:xfrm>
        </p:grpSpPr>
        <p:sp>
          <p:nvSpPr>
            <p:cNvPr id="5" name="Oval 4"/>
            <p:cNvSpPr/>
            <p:nvPr/>
          </p:nvSpPr>
          <p:spPr bwMode="auto">
            <a:xfrm>
              <a:off x="2514600"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Oval 6"/>
            <p:cNvSpPr/>
            <p:nvPr/>
          </p:nvSpPr>
          <p:spPr bwMode="auto">
            <a:xfrm>
              <a:off x="3423136"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Oval 7"/>
            <p:cNvSpPr/>
            <p:nvPr/>
          </p:nvSpPr>
          <p:spPr bwMode="auto">
            <a:xfrm>
              <a:off x="4343400" y="201050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grpSp>
        <p:nvGrpSpPr>
          <p:cNvPr id="13" name="Group 12"/>
          <p:cNvGrpSpPr/>
          <p:nvPr/>
        </p:nvGrpSpPr>
        <p:grpSpPr>
          <a:xfrm>
            <a:off x="1831181" y="2315487"/>
            <a:ext cx="2441883" cy="513802"/>
            <a:chOff x="1831181" y="2315487"/>
            <a:chExt cx="2441883" cy="513802"/>
          </a:xfrm>
        </p:grpSpPr>
        <p:sp>
          <p:nvSpPr>
            <p:cNvPr id="9" name="Oval 8"/>
            <p:cNvSpPr/>
            <p:nvPr/>
          </p:nvSpPr>
          <p:spPr bwMode="auto">
            <a:xfrm>
              <a:off x="1831181" y="2372089"/>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Oval 9"/>
            <p:cNvSpPr/>
            <p:nvPr/>
          </p:nvSpPr>
          <p:spPr bwMode="auto">
            <a:xfrm>
              <a:off x="3434864" y="2315487"/>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2" name="Oval 11"/>
          <p:cNvSpPr/>
          <p:nvPr/>
        </p:nvSpPr>
        <p:spPr bwMode="auto">
          <a:xfrm>
            <a:off x="3434864" y="265362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Slide Number Placeholder 2">
            <a:extLst>
              <a:ext uri="{FF2B5EF4-FFF2-40B4-BE49-F238E27FC236}">
                <a16:creationId xmlns:a16="http://schemas.microsoft.com/office/drawing/2014/main" id="{F1296B6C-5CB9-4D1C-BF21-450AD1711CAD}"/>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4" name="Rectangle 13">
            <a:extLst>
              <a:ext uri="{FF2B5EF4-FFF2-40B4-BE49-F238E27FC236}">
                <a16:creationId xmlns:a16="http://schemas.microsoft.com/office/drawing/2014/main" id="{00AD8795-0E92-4DA5-A25D-D006564AFFDD}"/>
              </a:ext>
            </a:extLst>
          </p:cNvPr>
          <p:cNvSpPr/>
          <p:nvPr/>
        </p:nvSpPr>
        <p:spPr>
          <a:xfrm>
            <a:off x="381000" y="6059269"/>
            <a:ext cx="8605837" cy="64633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Blaisure</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 Caveats for the use of the active problem list as ground truth for decision support. EFMI Special Topic Conference on Decision Support Systems and Education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EFMI STC-2018</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Zagreb,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Kroatia</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Oct 14-16, 2018. Stud Health Technol Inform. 2018;255:10-14.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paper</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response to reviewers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slides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0449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Active / Resolved</a:t>
            </a:r>
          </a:p>
        </p:txBody>
      </p:sp>
      <p:sp>
        <p:nvSpPr>
          <p:cNvPr id="2" name="Content Placeholder 1">
            <a:extLst>
              <a:ext uri="{FF2B5EF4-FFF2-40B4-BE49-F238E27FC236}">
                <a16:creationId xmlns:a16="http://schemas.microsoft.com/office/drawing/2014/main" id="{C60CFEA5-D90C-4EB1-ABFD-C97DE0FCA563}"/>
              </a:ext>
            </a:extLst>
          </p:cNvPr>
          <p:cNvSpPr>
            <a:spLocks noGrp="1"/>
          </p:cNvSpPr>
          <p:nvPr>
            <p:ph idx="1"/>
          </p:nvPr>
        </p:nvSpPr>
        <p:spPr/>
        <p:txBody>
          <a:bodyPr/>
          <a:lstStyle/>
          <a:p>
            <a:endParaRPr lang="en-US"/>
          </a:p>
        </p:txBody>
      </p:sp>
      <p:graphicFrame>
        <p:nvGraphicFramePr>
          <p:cNvPr id="5" name="Table 4"/>
          <p:cNvGraphicFramePr>
            <a:graphicFrameLocks noGrp="1"/>
          </p:cNvGraphicFramePr>
          <p:nvPr>
            <p:extLst/>
          </p:nvPr>
        </p:nvGraphicFramePr>
        <p:xfrm>
          <a:off x="228604" y="1524000"/>
          <a:ext cx="8686798" cy="3917471"/>
        </p:xfrm>
        <a:graphic>
          <a:graphicData uri="http://schemas.openxmlformats.org/drawingml/2006/table">
            <a:tbl>
              <a:tblPr>
                <a:tableStyleId>{5C22544A-7EE6-4342-B048-85BDC9FD1C3A}</a:tableStyleId>
              </a:tblPr>
              <a:tblGrid>
                <a:gridCol w="609596">
                  <a:extLst>
                    <a:ext uri="{9D8B030D-6E8A-4147-A177-3AD203B41FA5}">
                      <a16:colId xmlns:a16="http://schemas.microsoft.com/office/drawing/2014/main" val="2058025743"/>
                    </a:ext>
                  </a:extLst>
                </a:gridCol>
                <a:gridCol w="609600">
                  <a:extLst>
                    <a:ext uri="{9D8B030D-6E8A-4147-A177-3AD203B41FA5}">
                      <a16:colId xmlns:a16="http://schemas.microsoft.com/office/drawing/2014/main" val="1566496699"/>
                    </a:ext>
                  </a:extLst>
                </a:gridCol>
                <a:gridCol w="3200400">
                  <a:extLst>
                    <a:ext uri="{9D8B030D-6E8A-4147-A177-3AD203B41FA5}">
                      <a16:colId xmlns:a16="http://schemas.microsoft.com/office/drawing/2014/main" val="1644306624"/>
                    </a:ext>
                  </a:extLst>
                </a:gridCol>
                <a:gridCol w="322979">
                  <a:extLst>
                    <a:ext uri="{9D8B030D-6E8A-4147-A177-3AD203B41FA5}">
                      <a16:colId xmlns:a16="http://schemas.microsoft.com/office/drawing/2014/main" val="3447508439"/>
                    </a:ext>
                  </a:extLst>
                </a:gridCol>
                <a:gridCol w="232635">
                  <a:extLst>
                    <a:ext uri="{9D8B030D-6E8A-4147-A177-3AD203B41FA5}">
                      <a16:colId xmlns:a16="http://schemas.microsoft.com/office/drawing/2014/main" val="1677953098"/>
                    </a:ext>
                  </a:extLst>
                </a:gridCol>
                <a:gridCol w="232635">
                  <a:extLst>
                    <a:ext uri="{9D8B030D-6E8A-4147-A177-3AD203B41FA5}">
                      <a16:colId xmlns:a16="http://schemas.microsoft.com/office/drawing/2014/main" val="1098249785"/>
                    </a:ext>
                  </a:extLst>
                </a:gridCol>
                <a:gridCol w="237922">
                  <a:extLst>
                    <a:ext uri="{9D8B030D-6E8A-4147-A177-3AD203B41FA5}">
                      <a16:colId xmlns:a16="http://schemas.microsoft.com/office/drawing/2014/main" val="753400285"/>
                    </a:ext>
                  </a:extLst>
                </a:gridCol>
                <a:gridCol w="232635">
                  <a:extLst>
                    <a:ext uri="{9D8B030D-6E8A-4147-A177-3AD203B41FA5}">
                      <a16:colId xmlns:a16="http://schemas.microsoft.com/office/drawing/2014/main" val="698113212"/>
                    </a:ext>
                  </a:extLst>
                </a:gridCol>
                <a:gridCol w="211486">
                  <a:extLst>
                    <a:ext uri="{9D8B030D-6E8A-4147-A177-3AD203B41FA5}">
                      <a16:colId xmlns:a16="http://schemas.microsoft.com/office/drawing/2014/main" val="3215881111"/>
                    </a:ext>
                  </a:extLst>
                </a:gridCol>
                <a:gridCol w="237922">
                  <a:extLst>
                    <a:ext uri="{9D8B030D-6E8A-4147-A177-3AD203B41FA5}">
                      <a16:colId xmlns:a16="http://schemas.microsoft.com/office/drawing/2014/main" val="4048026292"/>
                    </a:ext>
                  </a:extLst>
                </a:gridCol>
                <a:gridCol w="274933">
                  <a:extLst>
                    <a:ext uri="{9D8B030D-6E8A-4147-A177-3AD203B41FA5}">
                      <a16:colId xmlns:a16="http://schemas.microsoft.com/office/drawing/2014/main" val="2547831317"/>
                    </a:ext>
                  </a:extLst>
                </a:gridCol>
                <a:gridCol w="222061">
                  <a:extLst>
                    <a:ext uri="{9D8B030D-6E8A-4147-A177-3AD203B41FA5}">
                      <a16:colId xmlns:a16="http://schemas.microsoft.com/office/drawing/2014/main" val="1441693704"/>
                    </a:ext>
                  </a:extLst>
                </a:gridCol>
                <a:gridCol w="274933">
                  <a:extLst>
                    <a:ext uri="{9D8B030D-6E8A-4147-A177-3AD203B41FA5}">
                      <a16:colId xmlns:a16="http://schemas.microsoft.com/office/drawing/2014/main" val="476266067"/>
                    </a:ext>
                  </a:extLst>
                </a:gridCol>
                <a:gridCol w="301369">
                  <a:extLst>
                    <a:ext uri="{9D8B030D-6E8A-4147-A177-3AD203B41FA5}">
                      <a16:colId xmlns:a16="http://schemas.microsoft.com/office/drawing/2014/main" val="1881500719"/>
                    </a:ext>
                  </a:extLst>
                </a:gridCol>
                <a:gridCol w="274933">
                  <a:extLst>
                    <a:ext uri="{9D8B030D-6E8A-4147-A177-3AD203B41FA5}">
                      <a16:colId xmlns:a16="http://schemas.microsoft.com/office/drawing/2014/main" val="3375263692"/>
                    </a:ext>
                  </a:extLst>
                </a:gridCol>
                <a:gridCol w="296357">
                  <a:extLst>
                    <a:ext uri="{9D8B030D-6E8A-4147-A177-3AD203B41FA5}">
                      <a16:colId xmlns:a16="http://schemas.microsoft.com/office/drawing/2014/main" val="1439662322"/>
                    </a:ext>
                  </a:extLst>
                </a:gridCol>
                <a:gridCol w="216498">
                  <a:extLst>
                    <a:ext uri="{9D8B030D-6E8A-4147-A177-3AD203B41FA5}">
                      <a16:colId xmlns:a16="http://schemas.microsoft.com/office/drawing/2014/main" val="2821696061"/>
                    </a:ext>
                  </a:extLst>
                </a:gridCol>
                <a:gridCol w="316902">
                  <a:extLst>
                    <a:ext uri="{9D8B030D-6E8A-4147-A177-3AD203B41FA5}">
                      <a16:colId xmlns:a16="http://schemas.microsoft.com/office/drawing/2014/main" val="463623453"/>
                    </a:ext>
                  </a:extLst>
                </a:gridCol>
                <a:gridCol w="381002">
                  <a:extLst>
                    <a:ext uri="{9D8B030D-6E8A-4147-A177-3AD203B41FA5}">
                      <a16:colId xmlns:a16="http://schemas.microsoft.com/office/drawing/2014/main" val="2114989824"/>
                    </a:ext>
                  </a:extLst>
                </a:gridCol>
              </a:tblGrid>
              <a:tr h="457200">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gridSpan="12">
                  <a:txBody>
                    <a:bodyPr/>
                    <a:lstStyle/>
                    <a:p>
                      <a:pPr algn="l" fontAlgn="ctr"/>
                      <a:r>
                        <a:rPr lang="en-US" sz="1600" u="none" strike="noStrike" dirty="0">
                          <a:effectLst/>
                        </a:rPr>
                        <a:t>EHR update event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575475"/>
                  </a:ext>
                </a:extLst>
              </a:tr>
              <a:tr h="641240">
                <a:tc>
                  <a:txBody>
                    <a:bodyPr/>
                    <a:lstStyle/>
                    <a:p>
                      <a:pPr algn="ctr" fontAlgn="b"/>
                      <a:r>
                        <a:rPr lang="en-US" sz="1600" u="none" strike="noStrike" dirty="0" err="1">
                          <a:effectLst/>
                        </a:rPr>
                        <a:t>PtID</a:t>
                      </a:r>
                      <a:endParaRPr lang="en-US" sz="1600" b="1"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PrID</a:t>
                      </a:r>
                      <a:endParaRPr lang="en-US" sz="1600" b="1" i="0" u="none" strike="noStrike">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Problem </a:t>
                      </a:r>
                      <a:endParaRPr lang="en-US" sz="1600" b="1" i="0" u="none" strike="noStrike" dirty="0">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7</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8</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9</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10</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13</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15</a:t>
                      </a:r>
                      <a:endParaRPr lang="en-US" sz="1600" b="1"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50865"/>
                  </a:ext>
                </a:extLst>
              </a:tr>
              <a:tr h="370717">
                <a:tc>
                  <a:txBody>
                    <a:bodyPr/>
                    <a:lstStyle/>
                    <a:p>
                      <a:pPr algn="ctr" fontAlgn="ctr"/>
                      <a:r>
                        <a:rPr lang="en-US" sz="1600" u="none" strike="noStrike" dirty="0">
                          <a:effectLst/>
                        </a:rPr>
                        <a:t>B1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Cerumen Impaction In Both Ears</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9726502"/>
                  </a:ext>
                </a:extLst>
              </a:tr>
              <a:tr h="370717">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Impacted cerumen of right ear</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1776049"/>
                  </a:ext>
                </a:extLst>
              </a:tr>
              <a:tr h="370717">
                <a:tc>
                  <a:txBody>
                    <a:bodyPr/>
                    <a:lstStyle/>
                    <a:p>
                      <a:pPr algn="ctr" fontAlgn="ctr"/>
                      <a:r>
                        <a:rPr lang="en-US" sz="1600" u="none" strike="noStrike">
                          <a:effectLst/>
                        </a:rPr>
                        <a:t>B2</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Cerumen Impaction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p>
                    <a:p>
                      <a:pPr algn="l" fontAlgn="ctr"/>
                      <a:endParaRPr lang="en-US" sz="1600" b="0" i="0" u="none" strike="noStrike" dirty="0">
                        <a:solidFill>
                          <a:srgbClr val="000000"/>
                        </a:solidFill>
                        <a:effectLst/>
                        <a:latin typeface="Times New Roman" panose="02020603050405020304" pitchFamily="18" charset="0"/>
                      </a:endParaRPr>
                    </a:p>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644333"/>
                  </a:ext>
                </a:extLst>
              </a:tr>
              <a:tr h="370717">
                <a:tc>
                  <a:txBody>
                    <a:bodyPr/>
                    <a:lstStyle/>
                    <a:p>
                      <a:pPr algn="ctr" fontAlgn="ctr"/>
                      <a:r>
                        <a:rPr lang="en-US" sz="1600" u="none" strike="noStrike" dirty="0">
                          <a:effectLst/>
                        </a:rPr>
                        <a:t>C1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endParaRPr lang="en-US" sz="1600" u="none" strike="noStrike" dirty="0">
                        <a:effectLst/>
                      </a:endParaRPr>
                    </a:p>
                    <a:p>
                      <a:pPr algn="l" fontAlgn="ctr"/>
                      <a:endParaRPr lang="en-US" sz="1600" u="none" strike="noStrike" dirty="0">
                        <a:effectLst/>
                      </a:endParaRPr>
                    </a:p>
                    <a:p>
                      <a:pPr algn="l" fontAlgn="ctr"/>
                      <a:endParaRPr lang="en-US" sz="1600" u="none" strike="noStrike" dirty="0">
                        <a:effectLst/>
                      </a:endParaRPr>
                    </a:p>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4043095"/>
                  </a:ext>
                </a:extLst>
              </a:tr>
              <a:tr h="370717">
                <a:tc>
                  <a:txBody>
                    <a:bodyPr/>
                    <a:lstStyle/>
                    <a:p>
                      <a:pPr algn="ctr" fontAlgn="ctr"/>
                      <a:r>
                        <a:rPr lang="en-US" sz="1600" u="none" strike="noStrike" dirty="0">
                          <a:effectLst/>
                        </a:rPr>
                        <a:t>C2</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31633"/>
                  </a:ext>
                </a:extLst>
              </a:tr>
            </a:tbl>
          </a:graphicData>
        </a:graphic>
      </p:graphicFrame>
      <p:sp>
        <p:nvSpPr>
          <p:cNvPr id="6" name="Down Arrow 5"/>
          <p:cNvSpPr/>
          <p:nvPr/>
        </p:nvSpPr>
        <p:spPr>
          <a:xfrm>
            <a:off x="6858000" y="2819400"/>
            <a:ext cx="152400" cy="227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solidFill>
                  <a:sysClr val="windowText" lastClr="000000"/>
                </a:solidFill>
              </a:ln>
              <a:solidFill>
                <a:srgbClr val="FFFFFF"/>
              </a:solidFill>
              <a:effectLst/>
              <a:uLnTx/>
              <a:uFillTx/>
              <a:latin typeface="Georgia"/>
              <a:ea typeface="+mn-ea"/>
              <a:cs typeface="+mn-cs"/>
            </a:endParaRPr>
          </a:p>
        </p:txBody>
      </p:sp>
      <p:sp>
        <p:nvSpPr>
          <p:cNvPr id="16" name="Rectangle 15"/>
          <p:cNvSpPr/>
          <p:nvPr/>
        </p:nvSpPr>
        <p:spPr>
          <a:xfrm>
            <a:off x="228600" y="5505271"/>
            <a:ext cx="8686800"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Legend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a:t>
            </a:r>
            <a:r>
              <a:rPr kumimoji="0" lang="en-US" sz="1800" b="0" i="0" u="none" strike="noStrike" kern="1200" cap="none" spc="0" normalizeH="0" baseline="0" noProof="0" dirty="0" err="1">
                <a:ln>
                  <a:noFill/>
                </a:ln>
                <a:solidFill>
                  <a:srgbClr val="FFFFFF"/>
                </a:solidFill>
                <a:effectLst/>
                <a:uLnTx/>
                <a:uFillTx/>
                <a:latin typeface="Times New Roman" pitchFamily="18" charset="0"/>
                <a:ea typeface="MS Mincho" panose="02020609040205080304" pitchFamily="49" charset="-128"/>
                <a:cs typeface="+mn-cs"/>
              </a:rPr>
              <a:t>PtID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patient identifier; ‘</a:t>
            </a:r>
            <a:r>
              <a:rPr kumimoji="0" lang="en-US" sz="1800" b="0" i="0" u="none" strike="noStrike" kern="1200" cap="none" spc="0" normalizeH="0" baseline="0" noProof="0" dirty="0" err="1">
                <a:ln>
                  <a:noFill/>
                </a:ln>
                <a:solidFill>
                  <a:srgbClr val="FFFFFF"/>
                </a:solidFill>
                <a:effectLst/>
                <a:uLnTx/>
                <a:uFillTx/>
                <a:latin typeface="Times New Roman" pitchFamily="18" charset="0"/>
                <a:ea typeface="MS Mincho" panose="02020609040205080304" pitchFamily="49" charset="-128"/>
                <a:cs typeface="+mn-cs"/>
              </a:rPr>
              <a:t>PrID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problem header identifier; ‘N’: Problem header added and marked active; ‘D’: problem documentation added; ‘A’: problem header marked active; ‘R’: problem resolved; Arrow: problem ‘transitioned’ into the problem pointed at by the arrow. Solid background: problem ‘active’. </a:t>
            </a: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 name="Slide Number Placeholder 2">
            <a:extLst>
              <a:ext uri="{FF2B5EF4-FFF2-40B4-BE49-F238E27FC236}">
                <a16:creationId xmlns:a16="http://schemas.microsoft.com/office/drawing/2014/main" id="{549C1125-2339-4C71-A773-04AF55F45BDB}"/>
              </a:ext>
            </a:extLst>
          </p:cNvPr>
          <p:cNvSpPr>
            <a:spLocks noGrp="1"/>
          </p:cNvSpPr>
          <p:nvPr>
            <p:ph type="sldNum" sz="quarter" idx="3"/>
          </p:nvPr>
        </p:nvSpPr>
        <p:spPr>
          <a:xfrm>
            <a:off x="0" y="6629400"/>
            <a:ext cx="381000" cy="1524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6631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in two diabetes patients</a:t>
            </a:r>
          </a:p>
        </p:txBody>
      </p:sp>
      <p:pic>
        <p:nvPicPr>
          <p:cNvPr id="5" name="Picture 4"/>
          <p:cNvPicPr>
            <a:picLocks noChangeAspect="1"/>
          </p:cNvPicPr>
          <p:nvPr/>
        </p:nvPicPr>
        <p:blipFill>
          <a:blip r:embed="rId2"/>
          <a:stretch>
            <a:fillRect/>
          </a:stretch>
        </p:blipFill>
        <p:spPr>
          <a:xfrm>
            <a:off x="185737" y="1881187"/>
            <a:ext cx="8772525" cy="3095625"/>
          </a:xfrm>
          <a:prstGeom prst="rect">
            <a:avLst/>
          </a:prstGeom>
        </p:spPr>
      </p:pic>
      <p:sp>
        <p:nvSpPr>
          <p:cNvPr id="4" name="Slide Number Placeholder 3">
            <a:extLst>
              <a:ext uri="{FF2B5EF4-FFF2-40B4-BE49-F238E27FC236}">
                <a16:creationId xmlns:a16="http://schemas.microsoft.com/office/drawing/2014/main" id="{273834A2-F457-41AB-95C2-9BC39026975D}"/>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a:extLst>
              <a:ext uri="{FF2B5EF4-FFF2-40B4-BE49-F238E27FC236}">
                <a16:creationId xmlns:a16="http://schemas.microsoft.com/office/drawing/2014/main" id="{82DD038E-5A89-4E0B-8DC7-9636FEF0188C}"/>
              </a:ext>
            </a:extLst>
          </p:cNvPr>
          <p:cNvSpPr/>
          <p:nvPr/>
        </p:nvSpPr>
        <p:spPr>
          <a:xfrm>
            <a:off x="381000" y="6059269"/>
            <a:ext cx="8605837" cy="64633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Blaisure</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 Caveats for the use of the active problem list as ground truth for decision support. EFMI Special Topic Conference on Decision Support Systems and Education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EFMI STC-2018</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Zagreb,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Kroatia</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Oct 14-16, 2018. Stud Health Technol Inform. 2018;255:10-14.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paper</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response to reviewers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slides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9642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000"/>
                </a:solidFill>
              </a:rPr>
              <a:t>Reality</a:t>
            </a:r>
            <a:r>
              <a:rPr lang="en-US" dirty="0"/>
              <a:t>: satellite view</a:t>
            </a:r>
          </a:p>
        </p:txBody>
      </p:sp>
      <p:pic>
        <p:nvPicPr>
          <p:cNvPr id="267266" name="Picture 2"/>
          <p:cNvPicPr>
            <a:picLocks noChangeAspect="1" noChangeArrowheads="1"/>
          </p:cNvPicPr>
          <p:nvPr/>
        </p:nvPicPr>
        <p:blipFill>
          <a:blip r:embed="rId2" cstate="print"/>
          <a:srcRect/>
          <a:stretch>
            <a:fillRect/>
          </a:stretch>
        </p:blipFill>
        <p:spPr bwMode="auto">
          <a:xfrm>
            <a:off x="633943" y="2010500"/>
            <a:ext cx="7830752" cy="461024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FAAE37F-A13F-4610-BA6F-A885DDE48ADC}"/>
              </a:ext>
            </a:extLst>
          </p:cNvPr>
          <p:cNvSpPr>
            <a:spLocks noGrp="1"/>
          </p:cNvSpPr>
          <p:nvPr>
            <p:ph type="sldNum" sz="quarter" idx="10"/>
          </p:nvPr>
        </p:nvSpPr>
        <p:spPr/>
        <p:txBody>
          <a:bodyPr/>
          <a:lstStyle/>
          <a:p>
            <a:fld id="{01EF93C7-D0AB-41D7-8C62-1F8A9E33AE23}" type="slidenum">
              <a:rPr lang="en-US" smtClean="0"/>
              <a:pPr/>
              <a:t>5</a:t>
            </a:fld>
            <a:endParaRPr lang="en-US"/>
          </a:p>
        </p:txBody>
      </p:sp>
    </p:spTree>
    <p:extLst>
      <p:ext uri="{BB962C8B-B14F-4D97-AF65-F5344CB8AC3E}">
        <p14:creationId xmlns:p14="http://schemas.microsoft.com/office/powerpoint/2010/main" val="2825825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work: towards an OGMS-based</a:t>
            </a:r>
            <a:br>
              <a:rPr lang="en-US" dirty="0"/>
            </a:br>
            <a:r>
              <a:rPr lang="en-US" dirty="0"/>
              <a:t>Referent Tracking Interpretation</a:t>
            </a:r>
          </a:p>
        </p:txBody>
      </p:sp>
      <p:pic>
        <p:nvPicPr>
          <p:cNvPr id="11" name="Picture 10"/>
          <p:cNvPicPr>
            <a:picLocks noChangeAspect="1"/>
          </p:cNvPicPr>
          <p:nvPr/>
        </p:nvPicPr>
        <p:blipFill>
          <a:blip r:embed="rId2"/>
          <a:stretch>
            <a:fillRect/>
          </a:stretch>
        </p:blipFill>
        <p:spPr>
          <a:xfrm>
            <a:off x="76199" y="2216579"/>
            <a:ext cx="8991601" cy="4554172"/>
          </a:xfrm>
          <a:prstGeom prst="rect">
            <a:avLst/>
          </a:prstGeom>
          <a:solidFill>
            <a:schemeClr val="bg1"/>
          </a:solidFill>
        </p:spPr>
      </p:pic>
    </p:spTree>
    <p:extLst>
      <p:ext uri="{BB962C8B-B14F-4D97-AF65-F5344CB8AC3E}">
        <p14:creationId xmlns:p14="http://schemas.microsoft.com/office/powerpoint/2010/main" val="320993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14-2973-49EB-8484-3124708A24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09477-EF36-49C5-9065-04FF30D5CA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3315B4-5EDB-4127-BD0D-1F20925FDF5D}"/>
              </a:ext>
            </a:extLst>
          </p:cNvPr>
          <p:cNvPicPr>
            <a:picLocks noChangeAspect="1"/>
          </p:cNvPicPr>
          <p:nvPr/>
        </p:nvPicPr>
        <p:blipFill>
          <a:blip r:embed="rId2"/>
          <a:stretch>
            <a:fillRect/>
          </a:stretch>
        </p:blipFill>
        <p:spPr>
          <a:xfrm>
            <a:off x="0" y="0"/>
            <a:ext cx="9144000" cy="6902648"/>
          </a:xfrm>
          <a:prstGeom prst="rect">
            <a:avLst/>
          </a:prstGeom>
        </p:spPr>
      </p:pic>
    </p:spTree>
    <p:extLst>
      <p:ext uri="{BB962C8B-B14F-4D97-AF65-F5344CB8AC3E}">
        <p14:creationId xmlns:p14="http://schemas.microsoft.com/office/powerpoint/2010/main" val="1413747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Actions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743200"/>
            <a:ext cx="8686800" cy="3886199"/>
          </a:xfrm>
        </p:spPr>
        <p:txBody>
          <a:bodyPr/>
          <a:lstStyle/>
          <a:p>
            <a:pPr lvl="0" hangingPunct="0">
              <a:buFont typeface="Arial" panose="020B0604020202020204" pitchFamily="34" charset="0"/>
              <a:buChar char="•"/>
              <a:tabLst>
                <a:tab pos="1543050" algn="l"/>
              </a:tabLst>
            </a:pPr>
            <a:r>
              <a:rPr lang="en-US" sz="2100" dirty="0"/>
              <a:t>‘N’: 	new problem instance asserted by actor, </a:t>
            </a:r>
          </a:p>
          <a:p>
            <a:pPr lvl="0" hangingPunct="0">
              <a:buFont typeface="Arial" panose="020B0604020202020204" pitchFamily="34" charset="0"/>
              <a:buChar char="•"/>
              <a:tabLst>
                <a:tab pos="1543050" algn="l"/>
              </a:tabLst>
            </a:pPr>
            <a:r>
              <a:rPr lang="en-US" sz="2100" dirty="0"/>
              <a:t>‘D’: 	medical record updated with information relevant to 	the problem, </a:t>
            </a:r>
          </a:p>
          <a:p>
            <a:pPr lvl="0" hangingPunct="0">
              <a:buFont typeface="Arial" panose="020B0604020202020204" pitchFamily="34" charset="0"/>
              <a:buChar char="•"/>
              <a:tabLst>
                <a:tab pos="1543050" algn="l"/>
              </a:tabLst>
            </a:pPr>
            <a:r>
              <a:rPr lang="en-US" sz="2100" dirty="0"/>
              <a:t>‘R’: 	actor declared the problem to be resolved,</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‘transitioning’ of the problem into 	problem </a:t>
            </a:r>
            <a:r>
              <a:rPr lang="en-US" sz="2100" dirty="0" err="1"/>
              <a:t>Pn</a:t>
            </a:r>
            <a:r>
              <a:rPr lang="en-US" sz="2100" dirty="0"/>
              <a:t>, </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problem </a:t>
            </a:r>
            <a:r>
              <a:rPr lang="en-US" sz="2100" dirty="0" err="1"/>
              <a:t>Pn</a:t>
            </a:r>
            <a:r>
              <a:rPr lang="en-US" sz="2100" dirty="0"/>
              <a:t> to be ‘transitioned’ into the 	problem under scrutiny,</a:t>
            </a:r>
          </a:p>
          <a:p>
            <a:pPr lvl="0" hangingPunct="0">
              <a:buFont typeface="Arial" panose="020B0604020202020204" pitchFamily="34" charset="0"/>
              <a:buChar char="•"/>
              <a:tabLst>
                <a:tab pos="1543050" algn="l"/>
              </a:tabLst>
            </a:pPr>
            <a:r>
              <a:rPr lang="en-US" sz="2100" dirty="0"/>
              <a:t>‘E’: 	actor declared problem to have been entered in 	error.</a:t>
            </a:r>
          </a:p>
          <a:p>
            <a:pPr>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205740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205522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861010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Status of a problem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895600"/>
            <a:ext cx="8686800" cy="3733799"/>
          </a:xfrm>
        </p:spPr>
        <p:txBody>
          <a:bodyPr/>
          <a:lstStyle/>
          <a:p>
            <a:pPr lvl="0" hangingPunct="0">
              <a:buFont typeface="Arial" panose="020B0604020202020204" pitchFamily="34" charset="0"/>
              <a:buChar char="•"/>
              <a:tabLst>
                <a:tab pos="971550" algn="l"/>
              </a:tabLst>
            </a:pPr>
            <a:r>
              <a:rPr lang="en-US" sz="2100" dirty="0"/>
              <a:t>‘C’: 	‘</a:t>
            </a:r>
            <a:r>
              <a:rPr lang="en-US" sz="2100" b="1" dirty="0"/>
              <a:t>created</a:t>
            </a:r>
            <a:r>
              <a:rPr lang="en-US" sz="2100" dirty="0"/>
              <a:t>’ de novo or transitioned from another one,</a:t>
            </a:r>
          </a:p>
          <a:p>
            <a:pPr lvl="0" hangingPunct="0">
              <a:buFont typeface="Arial" panose="020B0604020202020204" pitchFamily="34" charset="0"/>
              <a:buChar char="•"/>
              <a:tabLst>
                <a:tab pos="971550" algn="l"/>
              </a:tabLst>
            </a:pPr>
            <a:r>
              <a:rPr lang="en-US" sz="2100" dirty="0"/>
              <a:t>‘D’: 	‘</a:t>
            </a:r>
            <a:r>
              <a:rPr lang="en-US" sz="2100" b="1" dirty="0"/>
              <a:t>documented</a:t>
            </a:r>
            <a:r>
              <a:rPr lang="en-US" sz="2100" dirty="0"/>
              <a:t>’, resulting from an action of type ‘D’,</a:t>
            </a:r>
          </a:p>
          <a:p>
            <a:pPr lvl="0" hangingPunct="0">
              <a:buFont typeface="Arial" panose="020B0604020202020204" pitchFamily="34" charset="0"/>
              <a:buChar char="•"/>
              <a:tabLst>
                <a:tab pos="971550" algn="l"/>
              </a:tabLst>
            </a:pPr>
            <a:r>
              <a:rPr lang="en-US" sz="2100" dirty="0"/>
              <a:t>‘A’: 	‘</a:t>
            </a:r>
            <a:r>
              <a:rPr lang="en-US" sz="2100" b="1" dirty="0"/>
              <a:t>archived</a:t>
            </a:r>
            <a:r>
              <a:rPr lang="en-US" sz="2100" dirty="0"/>
              <a:t>’, either as the result of an action of type ‘R’, or 	when the problem is declared to have transitioned into 	another one.</a:t>
            </a:r>
          </a:p>
          <a:p>
            <a:pPr lvl="0" hangingPunct="0">
              <a:buFont typeface="Arial" panose="020B0604020202020204" pitchFamily="34" charset="0"/>
              <a:buChar char="•"/>
              <a:tabLst>
                <a:tab pos="971550" algn="l"/>
              </a:tabLst>
            </a:pPr>
            <a:r>
              <a:rPr lang="en-US" sz="2100" dirty="0"/>
              <a:t>‘U’: 	‘</a:t>
            </a:r>
            <a:r>
              <a:rPr lang="en-US" sz="2100" b="1" dirty="0"/>
              <a:t>updated</a:t>
            </a:r>
            <a:r>
              <a:rPr lang="en-US" sz="2100" dirty="0"/>
              <a:t>’, occurs after another problem was transitioned in 	the one with the ‘U’ status,</a:t>
            </a:r>
          </a:p>
          <a:p>
            <a:pPr lvl="0" hangingPunct="0">
              <a:buFont typeface="Arial" panose="020B0604020202020204" pitchFamily="34" charset="0"/>
              <a:buChar char="•"/>
              <a:tabLst>
                <a:tab pos="971550" algn="l"/>
              </a:tabLst>
            </a:pPr>
            <a:r>
              <a:rPr lang="en-US" sz="2100" dirty="0"/>
              <a:t>‘V’:	‘</a:t>
            </a:r>
            <a:r>
              <a:rPr lang="en-US" sz="2100" b="1" dirty="0"/>
              <a:t>visible</a:t>
            </a:r>
            <a:r>
              <a:rPr lang="en-US" sz="2100" dirty="0"/>
              <a:t>’ to the user while manipulating another problem on 	the problem list.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306705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306487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6389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114800" y="1173808"/>
            <a:ext cx="5010150" cy="762000"/>
          </a:xfrm>
        </p:spPr>
        <p:txBody>
          <a:bodyPr/>
          <a:lstStyle/>
          <a:p>
            <a:r>
              <a:rPr lang="en-US" dirty="0"/>
              <a:t>Terminology associated with a problem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1143000" y="1259533"/>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1142999" y="1259532"/>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
        <p:nvSpPr>
          <p:cNvPr id="10" name="Content Placeholder 9">
            <a:extLst>
              <a:ext uri="{FF2B5EF4-FFF2-40B4-BE49-F238E27FC236}">
                <a16:creationId xmlns:a16="http://schemas.microsoft.com/office/drawing/2014/main" id="{D72726F5-56CA-4CC7-9F8F-8D7A176F5723}"/>
              </a:ext>
            </a:extLst>
          </p:cNvPr>
          <p:cNvSpPr>
            <a:spLocks noGrp="1"/>
          </p:cNvSpPr>
          <p:nvPr>
            <p:ph idx="1"/>
          </p:nvPr>
        </p:nvSpPr>
        <p:spPr>
          <a:xfrm>
            <a:off x="228600" y="3124200"/>
            <a:ext cx="8686800" cy="3505200"/>
          </a:xfrm>
        </p:spPr>
        <p:txBody>
          <a:bodyPr/>
          <a:lstStyle/>
          <a:p>
            <a:pPr>
              <a:buFont typeface="Arial" panose="020B0604020202020204" pitchFamily="34" charset="0"/>
              <a:buChar char="•"/>
            </a:pPr>
            <a:r>
              <a:rPr lang="en-US" dirty="0" err="1"/>
              <a:t>TermDE</a:t>
            </a:r>
            <a:r>
              <a:rPr lang="en-US" dirty="0"/>
              <a:t>: 	identifier for a row in the EMR’s dictionary</a:t>
            </a:r>
          </a:p>
          <a:p>
            <a:pPr>
              <a:buFont typeface="Arial" panose="020B0604020202020204" pitchFamily="34" charset="0"/>
              <a:buChar char="•"/>
            </a:pPr>
            <a:r>
              <a:rPr lang="en-US" dirty="0"/>
              <a:t>Term:	term in the dictionary</a:t>
            </a:r>
          </a:p>
          <a:p>
            <a:pPr>
              <a:buFont typeface="Arial" panose="020B0604020202020204" pitchFamily="34" charset="0"/>
              <a:buChar char="•"/>
            </a:pPr>
            <a:r>
              <a:rPr lang="en-US" dirty="0"/>
              <a:t>ICD-9:	ICD-9-CM code</a:t>
            </a:r>
          </a:p>
          <a:p>
            <a:pPr>
              <a:buFont typeface="Arial" panose="020B0604020202020204" pitchFamily="34" charset="0"/>
              <a:buChar char="•"/>
            </a:pPr>
            <a:r>
              <a:rPr lang="en-US" dirty="0"/>
              <a:t>ICD-10:	ICD-10-CM code</a:t>
            </a:r>
          </a:p>
          <a:p>
            <a:pPr>
              <a:buFont typeface="Arial" panose="020B0604020202020204" pitchFamily="34" charset="0"/>
              <a:buChar char="•"/>
            </a:pPr>
            <a:r>
              <a:rPr lang="en-US" dirty="0" err="1"/>
              <a:t>Snomed</a:t>
            </a:r>
            <a:r>
              <a:rPr lang="en-US" dirty="0"/>
              <a:t>:	</a:t>
            </a:r>
            <a:r>
              <a:rPr lang="en-US" dirty="0" err="1"/>
              <a:t>Snomed</a:t>
            </a:r>
            <a:r>
              <a:rPr lang="en-US" dirty="0"/>
              <a:t> CT code</a:t>
            </a:r>
          </a:p>
          <a:p>
            <a:pPr>
              <a:buFont typeface="Arial" panose="020B0604020202020204" pitchFamily="34" charset="0"/>
              <a:buChar char="•"/>
            </a:pPr>
            <a:endParaRPr lang="en-US" dirty="0"/>
          </a:p>
          <a:p>
            <a:pPr>
              <a:buFont typeface="Arial" panose="020B0604020202020204" pitchFamily="34" charset="0"/>
              <a:buChar char="•"/>
            </a:pPr>
            <a:r>
              <a:rPr lang="en-US" sz="1800" dirty="0"/>
              <a:t>How dictionary updates relate to the user is for this EMR not documented.</a:t>
            </a:r>
          </a:p>
        </p:txBody>
      </p:sp>
      <p:sp>
        <p:nvSpPr>
          <p:cNvPr id="11" name="Rectangle 10">
            <a:extLst>
              <a:ext uri="{FF2B5EF4-FFF2-40B4-BE49-F238E27FC236}">
                <a16:creationId xmlns:a16="http://schemas.microsoft.com/office/drawing/2014/main" id="{8F87C274-C6C4-408E-9E03-F62D570BD3C4}"/>
              </a:ext>
            </a:extLst>
          </p:cNvPr>
          <p:cNvSpPr/>
          <p:nvPr/>
        </p:nvSpPr>
        <p:spPr bwMode="auto">
          <a:xfrm>
            <a:off x="1085851" y="2085976"/>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ectangle 11">
            <a:extLst>
              <a:ext uri="{FF2B5EF4-FFF2-40B4-BE49-F238E27FC236}">
                <a16:creationId xmlns:a16="http://schemas.microsoft.com/office/drawing/2014/main" id="{4C1530CB-F7AD-4214-B2BF-C3B797B29950}"/>
              </a:ext>
            </a:extLst>
          </p:cNvPr>
          <p:cNvSpPr/>
          <p:nvPr/>
        </p:nvSpPr>
        <p:spPr bwMode="auto">
          <a:xfrm>
            <a:off x="1085850" y="2085975"/>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674467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3825-3690-45B8-ADC6-975C1135F35C}"/>
              </a:ext>
            </a:extLst>
          </p:cNvPr>
          <p:cNvSpPr>
            <a:spLocks noGrp="1"/>
          </p:cNvSpPr>
          <p:nvPr>
            <p:ph type="title"/>
          </p:nvPr>
        </p:nvSpPr>
        <p:spPr>
          <a:xfrm>
            <a:off x="0" y="762000"/>
            <a:ext cx="9144000" cy="762000"/>
          </a:xfrm>
        </p:spPr>
        <p:txBody>
          <a:bodyPr/>
          <a:lstStyle/>
          <a:p>
            <a:r>
              <a:rPr lang="en-US" sz="3400" dirty="0"/>
              <a:t>RT-based problem list management principles</a:t>
            </a:r>
          </a:p>
        </p:txBody>
      </p:sp>
      <p:sp>
        <p:nvSpPr>
          <p:cNvPr id="3" name="Content Placeholder 2">
            <a:extLst>
              <a:ext uri="{FF2B5EF4-FFF2-40B4-BE49-F238E27FC236}">
                <a16:creationId xmlns:a16="http://schemas.microsoft.com/office/drawing/2014/main" id="{37E0BB53-83D7-4DF8-BBB3-4A0E44D0342D}"/>
              </a:ext>
            </a:extLst>
          </p:cNvPr>
          <p:cNvSpPr>
            <a:spLocks noGrp="1"/>
          </p:cNvSpPr>
          <p:nvPr>
            <p:ph idx="1"/>
          </p:nvPr>
        </p:nvSpPr>
        <p:spPr/>
        <p:txBody>
          <a:bodyPr/>
          <a:lstStyle/>
          <a:p>
            <a:pPr>
              <a:buFont typeface="Arial" panose="020B0604020202020204" pitchFamily="34" charset="0"/>
              <a:buChar char="•"/>
            </a:pPr>
            <a:r>
              <a:rPr lang="en-US" dirty="0"/>
              <a:t>Assumptions:</a:t>
            </a:r>
          </a:p>
          <a:p>
            <a:pPr lvl="1">
              <a:buFont typeface="Arial" panose="020B0604020202020204" pitchFamily="34" charset="0"/>
              <a:buChar char="•"/>
            </a:pPr>
            <a:r>
              <a:rPr lang="en-US" dirty="0"/>
              <a:t>User- and system actions on EMR data are co-managed by means of a Referent Tracking System (RTS).</a:t>
            </a:r>
          </a:p>
          <a:p>
            <a:pPr lvl="1">
              <a:buFont typeface="Arial" panose="020B0604020202020204" pitchFamily="34" charset="0"/>
              <a:buChar char="•"/>
            </a:pPr>
            <a:r>
              <a:rPr lang="en-US" dirty="0"/>
              <a:t>Actors on the problem list are assigned RUIs prior to be able to manipulate the problem list.</a:t>
            </a:r>
          </a:p>
          <a:p>
            <a:pPr lvl="1">
              <a:buFont typeface="Arial" panose="020B0604020202020204" pitchFamily="34" charset="0"/>
              <a:buChar char="•"/>
            </a:pPr>
            <a:r>
              <a:rPr lang="en-US" dirty="0"/>
              <a:t>Actor entries are assumed to be faithful unless the RTS’ logic identifies inconsistencies.</a:t>
            </a:r>
          </a:p>
          <a:p>
            <a:pPr lvl="1">
              <a:buFont typeface="Arial" panose="020B0604020202020204" pitchFamily="34" charset="0"/>
              <a:buChar char="•"/>
            </a:pPr>
            <a:r>
              <a:rPr lang="en-US" dirty="0"/>
              <a:t>The RTS uses realism-based principles for tracking the problem list and the entities the problem ascriptions are or might be about.</a:t>
            </a:r>
          </a:p>
          <a:p>
            <a:pPr lvl="1">
              <a:buFont typeface="Arial" panose="020B0604020202020204" pitchFamily="34" charset="0"/>
              <a:buChar char="•"/>
            </a:pPr>
            <a:r>
              <a:rPr lang="en-US" dirty="0"/>
              <a:t>The RTS’ ontologies are sufficiently populated to apply the principles on the basis of pre-implemented logic.</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84F414-35CC-4124-BD82-EB9F4A880C4B}"/>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77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8D5B-26A4-4416-8B96-DA1F4DF57AD4}"/>
              </a:ext>
            </a:extLst>
          </p:cNvPr>
          <p:cNvSpPr>
            <a:spLocks noGrp="1"/>
          </p:cNvSpPr>
          <p:nvPr>
            <p:ph type="title"/>
          </p:nvPr>
        </p:nvSpPr>
        <p:spPr>
          <a:xfrm>
            <a:off x="0" y="762000"/>
            <a:ext cx="9144000" cy="762000"/>
          </a:xfrm>
        </p:spPr>
        <p:txBody>
          <a:bodyPr/>
          <a:lstStyle/>
          <a:p>
            <a:r>
              <a:rPr lang="en-US" sz="3300" dirty="0"/>
              <a:t>Asserting the existence of actors in our example</a:t>
            </a:r>
          </a:p>
        </p:txBody>
      </p:sp>
      <p:sp>
        <p:nvSpPr>
          <p:cNvPr id="3" name="Content Placeholder 2">
            <a:extLst>
              <a:ext uri="{FF2B5EF4-FFF2-40B4-BE49-F238E27FC236}">
                <a16:creationId xmlns:a16="http://schemas.microsoft.com/office/drawing/2014/main" id="{138F5DDB-CDA7-47D1-A5D9-2210E4064DBC}"/>
              </a:ext>
            </a:extLst>
          </p:cNvPr>
          <p:cNvSpPr>
            <a:spLocks noGrp="1"/>
          </p:cNvSpPr>
          <p:nvPr>
            <p:ph idx="1"/>
          </p:nvPr>
        </p:nvSpPr>
        <p:spPr/>
        <p:txBody>
          <a:bodyPr/>
          <a:lstStyle/>
          <a:p>
            <a:pPr>
              <a:buFont typeface="Arial" panose="020B0604020202020204" pitchFamily="34" charset="0"/>
              <a:buChar char="•"/>
            </a:pPr>
            <a:r>
              <a:rPr lang="en-US" dirty="0"/>
              <a:t>the person setting up the system, here Jane Smith, </a:t>
            </a:r>
          </a:p>
          <a:p>
            <a:pPr>
              <a:buFont typeface="Arial" panose="020B0604020202020204" pitchFamily="34" charset="0"/>
              <a:buChar char="•"/>
            </a:pPr>
            <a:r>
              <a:rPr lang="en-US" dirty="0"/>
              <a:t>the five clinicians (referenced in the table as C1 to C5),</a:t>
            </a:r>
          </a:p>
          <a:p>
            <a:pPr>
              <a:buFont typeface="Arial" panose="020B0604020202020204" pitchFamily="34" charset="0"/>
              <a:buChar char="•"/>
            </a:pPr>
            <a:r>
              <a:rPr lang="en-US" dirty="0"/>
              <a:t>the patient (John Doe). </a:t>
            </a:r>
          </a:p>
          <a:p>
            <a:pPr>
              <a:buFont typeface="Arial" panose="020B0604020202020204" pitchFamily="34" charset="0"/>
              <a:buChar char="•"/>
            </a:pPr>
            <a:endParaRPr lang="en-US" dirty="0"/>
          </a:p>
          <a:p>
            <a:pPr>
              <a:buFont typeface="Arial" panose="020B0604020202020204" pitchFamily="34" charset="0"/>
              <a:buChar char="•"/>
            </a:pPr>
            <a:r>
              <a:rPr lang="en-US" dirty="0"/>
              <a:t>All assumed to be different.</a:t>
            </a:r>
          </a:p>
        </p:txBody>
      </p:sp>
      <p:sp>
        <p:nvSpPr>
          <p:cNvPr id="4" name="Slide Number Placeholder 3">
            <a:extLst>
              <a:ext uri="{FF2B5EF4-FFF2-40B4-BE49-F238E27FC236}">
                <a16:creationId xmlns:a16="http://schemas.microsoft.com/office/drawing/2014/main" id="{C3160375-EAAA-42B6-9BCE-06030A319959}"/>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10" name="Rectangle 9">
            <a:extLst>
              <a:ext uri="{FF2B5EF4-FFF2-40B4-BE49-F238E27FC236}">
                <a16:creationId xmlns:a16="http://schemas.microsoft.com/office/drawing/2014/main" id="{A920485F-4694-4440-8E56-BD89B7D323FA}"/>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768116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‘Denotation’-tuple (RTC2e)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a:effectLst/>
                        </a:rPr>
                        <a:t>A-tuple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r h="130810">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1096156"/>
                  </a:ext>
                </a:extLst>
              </a:tr>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bl>
          </a:graphicData>
        </a:graphic>
      </p:graphicFrame>
      <p:sp>
        <p:nvSpPr>
          <p:cNvPr id="7" name="Slide Number Placeholder 3">
            <a:extLst>
              <a:ext uri="{FF2B5EF4-FFF2-40B4-BE49-F238E27FC236}">
                <a16:creationId xmlns:a16="http://schemas.microsoft.com/office/drawing/2014/main" id="{5A98D4E2-71AD-4B6E-9C19-ED3B34886B03}"/>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57</a:t>
            </a:fld>
            <a:endParaRPr lang="en-US"/>
          </a:p>
        </p:txBody>
      </p:sp>
      <p:sp>
        <p:nvSpPr>
          <p:cNvPr id="8" name="Rectangle 7">
            <a:extLst>
              <a:ext uri="{FF2B5EF4-FFF2-40B4-BE49-F238E27FC236}">
                <a16:creationId xmlns:a16="http://schemas.microsoft.com/office/drawing/2014/main" id="{3CA58D4D-0E78-4361-99C9-6AA6CCA8EC82}"/>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943053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A096-D4DD-46CE-9B2B-FE41FDCDBB76}"/>
              </a:ext>
            </a:extLst>
          </p:cNvPr>
          <p:cNvSpPr>
            <a:spLocks noGrp="1"/>
          </p:cNvSpPr>
          <p:nvPr>
            <p:ph type="title"/>
          </p:nvPr>
        </p:nvSpPr>
        <p:spPr/>
        <p:txBody>
          <a:bodyPr/>
          <a:lstStyle/>
          <a:p>
            <a:r>
              <a:rPr lang="en-US" dirty="0"/>
              <a:t>RTS entries re actors</a:t>
            </a:r>
          </a:p>
        </p:txBody>
      </p:sp>
      <p:sp>
        <p:nvSpPr>
          <p:cNvPr id="4" name="Slide Number Placeholder 3">
            <a:extLst>
              <a:ext uri="{FF2B5EF4-FFF2-40B4-BE49-F238E27FC236}">
                <a16:creationId xmlns:a16="http://schemas.microsoft.com/office/drawing/2014/main" id="{9563C2DF-7F23-4FE0-87F5-B8FD505E28DE}"/>
              </a:ext>
            </a:extLst>
          </p:cNvPr>
          <p:cNvSpPr>
            <a:spLocks noGrp="1"/>
          </p:cNvSpPr>
          <p:nvPr>
            <p:ph type="sldNum" sz="quarter" idx="3"/>
          </p:nvPr>
        </p:nvSpPr>
        <p:spPr/>
        <p:txBody>
          <a:bodyPr/>
          <a:lstStyle/>
          <a:p>
            <a:fld id="{7C5DB68A-9D44-4073-920F-D08D647C06A7}" type="slidenum">
              <a:rPr lang="en-US" smtClean="0"/>
              <a:t>58</a:t>
            </a:fld>
            <a:endParaRPr lang="en-US" dirty="0"/>
          </a:p>
        </p:txBody>
      </p:sp>
      <p:graphicFrame>
        <p:nvGraphicFramePr>
          <p:cNvPr id="6" name="Table 5">
            <a:extLst>
              <a:ext uri="{FF2B5EF4-FFF2-40B4-BE49-F238E27FC236}">
                <a16:creationId xmlns:a16="http://schemas.microsoft.com/office/drawing/2014/main" id="{65754B0D-98A2-4B26-883C-5C1C2AC3F730}"/>
              </a:ext>
            </a:extLst>
          </p:cNvPr>
          <p:cNvGraphicFramePr>
            <a:graphicFrameLocks noGrp="1"/>
          </p:cNvGraphicFramePr>
          <p:nvPr>
            <p:extLst>
              <p:ext uri="{D42A27DB-BD31-4B8C-83A1-F6EECF244321}">
                <p14:modId xmlns:p14="http://schemas.microsoft.com/office/powerpoint/2010/main" val="3344860845"/>
              </p:ext>
            </p:extLst>
          </p:nvPr>
        </p:nvGraphicFramePr>
        <p:xfrm>
          <a:off x="533400" y="1524000"/>
          <a:ext cx="7886700" cy="2194560"/>
        </p:xfrm>
        <a:graphic>
          <a:graphicData uri="http://schemas.openxmlformats.org/drawingml/2006/table">
            <a:tbl>
              <a:tblPr firstRow="1" firstCol="1" bandRow="1"/>
              <a:tblGrid>
                <a:gridCol w="842300">
                  <a:extLst>
                    <a:ext uri="{9D8B030D-6E8A-4147-A177-3AD203B41FA5}">
                      <a16:colId xmlns:a16="http://schemas.microsoft.com/office/drawing/2014/main" val="2263718970"/>
                    </a:ext>
                  </a:extLst>
                </a:gridCol>
                <a:gridCol w="842300">
                  <a:extLst>
                    <a:ext uri="{9D8B030D-6E8A-4147-A177-3AD203B41FA5}">
                      <a16:colId xmlns:a16="http://schemas.microsoft.com/office/drawing/2014/main" val="1233340548"/>
                    </a:ext>
                  </a:extLst>
                </a:gridCol>
                <a:gridCol w="845454">
                  <a:extLst>
                    <a:ext uri="{9D8B030D-6E8A-4147-A177-3AD203B41FA5}">
                      <a16:colId xmlns:a16="http://schemas.microsoft.com/office/drawing/2014/main" val="904470108"/>
                    </a:ext>
                  </a:extLst>
                </a:gridCol>
                <a:gridCol w="886465">
                  <a:extLst>
                    <a:ext uri="{9D8B030D-6E8A-4147-A177-3AD203B41FA5}">
                      <a16:colId xmlns:a16="http://schemas.microsoft.com/office/drawing/2014/main" val="241420991"/>
                    </a:ext>
                  </a:extLst>
                </a:gridCol>
                <a:gridCol w="1471658">
                  <a:extLst>
                    <a:ext uri="{9D8B030D-6E8A-4147-A177-3AD203B41FA5}">
                      <a16:colId xmlns:a16="http://schemas.microsoft.com/office/drawing/2014/main" val="3406770787"/>
                    </a:ext>
                  </a:extLst>
                </a:gridCol>
                <a:gridCol w="2022150">
                  <a:extLst>
                    <a:ext uri="{9D8B030D-6E8A-4147-A177-3AD203B41FA5}">
                      <a16:colId xmlns:a16="http://schemas.microsoft.com/office/drawing/2014/main" val="3090310960"/>
                    </a:ext>
                  </a:extLst>
                </a:gridCol>
                <a:gridCol w="976373">
                  <a:extLst>
                    <a:ext uri="{9D8B030D-6E8A-4147-A177-3AD203B41FA5}">
                      <a16:colId xmlns:a16="http://schemas.microsoft.com/office/drawing/2014/main" val="2884746876"/>
                    </a:ext>
                  </a:extLst>
                </a:gridCol>
              </a:tblGrid>
              <a:tr h="0">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8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8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p</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‘A’/‘R’</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‘+SU’/‘-SU’</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6273213"/>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9949444"/>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1063181"/>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0100464"/>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68820132"/>
                  </a:ext>
                </a:extLst>
              </a:tr>
              <a:tr h="0">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8908945"/>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68971"/>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9561933"/>
                  </a:ext>
                </a:extLst>
              </a:tr>
            </a:tbl>
          </a:graphicData>
        </a:graphic>
      </p:graphicFrame>
      <p:graphicFrame>
        <p:nvGraphicFramePr>
          <p:cNvPr id="8" name="Table 7">
            <a:extLst>
              <a:ext uri="{FF2B5EF4-FFF2-40B4-BE49-F238E27FC236}">
                <a16:creationId xmlns:a16="http://schemas.microsoft.com/office/drawing/2014/main" id="{53FB6CEE-10CD-4495-A574-98ADA117FBD6}"/>
              </a:ext>
            </a:extLst>
          </p:cNvPr>
          <p:cNvGraphicFramePr>
            <a:graphicFrameLocks noGrp="1"/>
          </p:cNvGraphicFramePr>
          <p:nvPr>
            <p:extLst>
              <p:ext uri="{D42A27DB-BD31-4B8C-83A1-F6EECF244321}">
                <p14:modId xmlns:p14="http://schemas.microsoft.com/office/powerpoint/2010/main" val="3579216371"/>
              </p:ext>
            </p:extLst>
          </p:nvPr>
        </p:nvGraphicFramePr>
        <p:xfrm>
          <a:off x="561973" y="4038600"/>
          <a:ext cx="7886702" cy="2438400"/>
        </p:xfrm>
        <a:graphic>
          <a:graphicData uri="http://schemas.openxmlformats.org/drawingml/2006/table">
            <a:tbl>
              <a:tblPr firstRow="1" firstCol="1" bandRow="1"/>
              <a:tblGrid>
                <a:gridCol w="1181428">
                  <a:extLst>
                    <a:ext uri="{9D8B030D-6E8A-4147-A177-3AD203B41FA5}">
                      <a16:colId xmlns:a16="http://schemas.microsoft.com/office/drawing/2014/main" val="3610770127"/>
                    </a:ext>
                  </a:extLst>
                </a:gridCol>
                <a:gridCol w="842300">
                  <a:extLst>
                    <a:ext uri="{9D8B030D-6E8A-4147-A177-3AD203B41FA5}">
                      <a16:colId xmlns:a16="http://schemas.microsoft.com/office/drawing/2014/main" val="1643425065"/>
                    </a:ext>
                  </a:extLst>
                </a:gridCol>
                <a:gridCol w="1181428">
                  <a:extLst>
                    <a:ext uri="{9D8B030D-6E8A-4147-A177-3AD203B41FA5}">
                      <a16:colId xmlns:a16="http://schemas.microsoft.com/office/drawing/2014/main" val="374972097"/>
                    </a:ext>
                  </a:extLst>
                </a:gridCol>
                <a:gridCol w="1517401">
                  <a:extLst>
                    <a:ext uri="{9D8B030D-6E8A-4147-A177-3AD203B41FA5}">
                      <a16:colId xmlns:a16="http://schemas.microsoft.com/office/drawing/2014/main" val="1509147800"/>
                    </a:ext>
                  </a:extLst>
                </a:gridCol>
                <a:gridCol w="591503">
                  <a:extLst>
                    <a:ext uri="{9D8B030D-6E8A-4147-A177-3AD203B41FA5}">
                      <a16:colId xmlns:a16="http://schemas.microsoft.com/office/drawing/2014/main" val="887436813"/>
                    </a:ext>
                  </a:extLst>
                </a:gridCol>
                <a:gridCol w="588348">
                  <a:extLst>
                    <a:ext uri="{9D8B030D-6E8A-4147-A177-3AD203B41FA5}">
                      <a16:colId xmlns:a16="http://schemas.microsoft.com/office/drawing/2014/main" val="3508126266"/>
                    </a:ext>
                  </a:extLst>
                </a:gridCol>
                <a:gridCol w="842300">
                  <a:extLst>
                    <a:ext uri="{9D8B030D-6E8A-4147-A177-3AD203B41FA5}">
                      <a16:colId xmlns:a16="http://schemas.microsoft.com/office/drawing/2014/main" val="150483331"/>
                    </a:ext>
                  </a:extLst>
                </a:gridCol>
                <a:gridCol w="1141994">
                  <a:extLst>
                    <a:ext uri="{9D8B030D-6E8A-4147-A177-3AD203B41FA5}">
                      <a16:colId xmlns:a16="http://schemas.microsoft.com/office/drawing/2014/main" val="3767823254"/>
                    </a:ext>
                  </a:extLst>
                </a:gridCol>
              </a:tblGrid>
              <a:tr h="141097">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p</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8158451"/>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Jane Smith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6118431"/>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7191304"/>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355461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8268798"/>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7632207"/>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536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John Doe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208390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Ref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Actor P1-1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4998193"/>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Ref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Actor P2-241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8656814"/>
                  </a:ext>
                </a:extLst>
              </a:tr>
            </a:tbl>
          </a:graphicData>
        </a:graphic>
      </p:graphicFrame>
    </p:spTree>
    <p:extLst>
      <p:ext uri="{BB962C8B-B14F-4D97-AF65-F5344CB8AC3E}">
        <p14:creationId xmlns:p14="http://schemas.microsoft.com/office/powerpoint/2010/main" val="670303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DDC4-CA65-4A21-B45A-2348AC5AFD19}"/>
              </a:ext>
            </a:extLst>
          </p:cNvPr>
          <p:cNvSpPr>
            <a:spLocks noGrp="1"/>
          </p:cNvSpPr>
          <p:nvPr>
            <p:ph type="title"/>
          </p:nvPr>
        </p:nvSpPr>
        <p:spPr/>
        <p:txBody>
          <a:bodyPr/>
          <a:lstStyle/>
          <a:p>
            <a:r>
              <a:rPr lang="en-US" dirty="0"/>
              <a:t>Every tuple insertion requires a D-tuple</a:t>
            </a:r>
          </a:p>
        </p:txBody>
      </p:sp>
      <p:sp>
        <p:nvSpPr>
          <p:cNvPr id="4" name="Slide Number Placeholder 3">
            <a:extLst>
              <a:ext uri="{FF2B5EF4-FFF2-40B4-BE49-F238E27FC236}">
                <a16:creationId xmlns:a16="http://schemas.microsoft.com/office/drawing/2014/main" id="{98F6A486-99C9-4476-94A1-DD704F9BB615}"/>
              </a:ext>
            </a:extLst>
          </p:cNvPr>
          <p:cNvSpPr>
            <a:spLocks noGrp="1"/>
          </p:cNvSpPr>
          <p:nvPr>
            <p:ph type="sldNum" sz="quarter" idx="3"/>
          </p:nvPr>
        </p:nvSpPr>
        <p:spPr/>
        <p:txBody>
          <a:bodyPr/>
          <a:lstStyle/>
          <a:p>
            <a:fld id="{7C5DB68A-9D44-4073-920F-D08D647C06A7}" type="slidenum">
              <a:rPr lang="en-US" smtClean="0"/>
              <a:t>59</a:t>
            </a:fld>
            <a:endParaRPr lang="en-US" dirty="0"/>
          </a:p>
        </p:txBody>
      </p:sp>
      <p:graphicFrame>
        <p:nvGraphicFramePr>
          <p:cNvPr id="6" name="Table 5">
            <a:extLst>
              <a:ext uri="{FF2B5EF4-FFF2-40B4-BE49-F238E27FC236}">
                <a16:creationId xmlns:a16="http://schemas.microsoft.com/office/drawing/2014/main" id="{E3AE0D84-026B-4A35-99BD-E7DD87769E37}"/>
              </a:ext>
            </a:extLst>
          </p:cNvPr>
          <p:cNvGraphicFramePr>
            <a:graphicFrameLocks noGrp="1"/>
          </p:cNvGraphicFramePr>
          <p:nvPr>
            <p:extLst>
              <p:ext uri="{D42A27DB-BD31-4B8C-83A1-F6EECF244321}">
                <p14:modId xmlns:p14="http://schemas.microsoft.com/office/powerpoint/2010/main" val="1141932058"/>
              </p:ext>
            </p:extLst>
          </p:nvPr>
        </p:nvGraphicFramePr>
        <p:xfrm>
          <a:off x="762000" y="1676400"/>
          <a:ext cx="7886700" cy="2194560"/>
        </p:xfrm>
        <a:graphic>
          <a:graphicData uri="http://schemas.openxmlformats.org/drawingml/2006/table">
            <a:tbl>
              <a:tblPr firstRow="1" firstCol="1" lastRow="1" lastCol="1" bandRow="1" bandCol="1"/>
              <a:tblGrid>
                <a:gridCol w="1847065">
                  <a:extLst>
                    <a:ext uri="{9D8B030D-6E8A-4147-A177-3AD203B41FA5}">
                      <a16:colId xmlns:a16="http://schemas.microsoft.com/office/drawing/2014/main" val="2791403969"/>
                    </a:ext>
                  </a:extLst>
                </a:gridCol>
                <a:gridCol w="6039635">
                  <a:extLst>
                    <a:ext uri="{9D8B030D-6E8A-4147-A177-3AD203B41FA5}">
                      <a16:colId xmlns:a16="http://schemas.microsoft.com/office/drawing/2014/main" val="3859501935"/>
                    </a:ext>
                  </a:extLst>
                </a:gridCol>
              </a:tblGrid>
              <a:tr h="130810">
                <a:tc>
                  <a:txBody>
                    <a:bodyPr/>
                    <a:lstStyle/>
                    <a:p>
                      <a:pPr marL="0" marR="0" indent="0" algn="l" hangingPunct="0">
                        <a:lnSpc>
                          <a:spcPct val="100000"/>
                        </a:lnSpc>
                        <a:spcBef>
                          <a:spcPts val="0"/>
                        </a:spcBef>
                        <a:spcAft>
                          <a:spcPts val="0"/>
                        </a:spcAft>
                      </a:pP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D-tuple 	</a:t>
                      </a:r>
                      <a:endParaRPr lang="en-US" sz="24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hangingPunct="0">
                        <a:lnSpc>
                          <a:spcPct val="100000"/>
                        </a:lnSpc>
                        <a:spcBef>
                          <a:spcPts val="0"/>
                        </a:spcBef>
                        <a:spcAft>
                          <a:spcPts val="0"/>
                        </a:spcAft>
                      </a:pP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D#&lt; RUI</a:t>
                      </a:r>
                      <a:r>
                        <a:rPr lang="en-US" sz="24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RUI</a:t>
                      </a:r>
                      <a:r>
                        <a:rPr lang="en-US" sz="24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t, ‘I’/E, R, S &gt;</a:t>
                      </a:r>
                      <a:endParaRPr lang="en-US" sz="24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4888"/>
                  </a:ext>
                </a:extLst>
              </a:tr>
              <a:tr h="405130">
                <a:tc gridSpan="2">
                  <a:txBody>
                    <a:bodyPr/>
                    <a:lstStyle/>
                    <a:p>
                      <a:pPr marL="54610" marR="0" indent="0" algn="just" hangingPunct="0">
                        <a:lnSpc>
                          <a:spcPct val="100000"/>
                        </a:lnSpc>
                        <a:spcBef>
                          <a:spcPts val="0"/>
                        </a:spcBef>
                        <a:spcAft>
                          <a:spcPts val="300"/>
                        </a:spcAft>
                      </a:pPr>
                      <a:r>
                        <a:rPr lang="en-US" sz="2400" i="1" dirty="0" err="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err="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registered at temporal instant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tuple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i.e. a tuple other than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itself, either as an insertion (‘I’) in the RTS for reason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or as the correction of an error of type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E</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in which case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is a list of RUIs denoting the tuples, if any at all, that replace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28917566"/>
                  </a:ext>
                </a:extLst>
              </a:tr>
            </a:tbl>
          </a:graphicData>
        </a:graphic>
      </p:graphicFrame>
      <p:graphicFrame>
        <p:nvGraphicFramePr>
          <p:cNvPr id="8" name="Table 7">
            <a:extLst>
              <a:ext uri="{FF2B5EF4-FFF2-40B4-BE49-F238E27FC236}">
                <a16:creationId xmlns:a16="http://schemas.microsoft.com/office/drawing/2014/main" id="{1080EA8C-003A-447B-879B-90908A8270D1}"/>
              </a:ext>
            </a:extLst>
          </p:cNvPr>
          <p:cNvGraphicFramePr>
            <a:graphicFrameLocks noGrp="1"/>
          </p:cNvGraphicFramePr>
          <p:nvPr>
            <p:extLst>
              <p:ext uri="{D42A27DB-BD31-4B8C-83A1-F6EECF244321}">
                <p14:modId xmlns:p14="http://schemas.microsoft.com/office/powerpoint/2010/main" val="4264325982"/>
              </p:ext>
            </p:extLst>
          </p:nvPr>
        </p:nvGraphicFramePr>
        <p:xfrm>
          <a:off x="761999" y="4419600"/>
          <a:ext cx="7886701" cy="1867580"/>
        </p:xfrm>
        <a:graphic>
          <a:graphicData uri="http://schemas.openxmlformats.org/drawingml/2006/table">
            <a:tbl>
              <a:tblPr firstRow="1" firstCol="1" bandRow="1"/>
              <a:tblGrid>
                <a:gridCol w="722422">
                  <a:extLst>
                    <a:ext uri="{9D8B030D-6E8A-4147-A177-3AD203B41FA5}">
                      <a16:colId xmlns:a16="http://schemas.microsoft.com/office/drawing/2014/main" val="3654144454"/>
                    </a:ext>
                  </a:extLst>
                </a:gridCol>
                <a:gridCol w="870692">
                  <a:extLst>
                    <a:ext uri="{9D8B030D-6E8A-4147-A177-3AD203B41FA5}">
                      <a16:colId xmlns:a16="http://schemas.microsoft.com/office/drawing/2014/main" val="3317833091"/>
                    </a:ext>
                  </a:extLst>
                </a:gridCol>
                <a:gridCol w="1012652">
                  <a:extLst>
                    <a:ext uri="{9D8B030D-6E8A-4147-A177-3AD203B41FA5}">
                      <a16:colId xmlns:a16="http://schemas.microsoft.com/office/drawing/2014/main" val="2959569989"/>
                    </a:ext>
                  </a:extLst>
                </a:gridCol>
                <a:gridCol w="2042435">
                  <a:extLst>
                    <a:ext uri="{9D8B030D-6E8A-4147-A177-3AD203B41FA5}">
                      <a16:colId xmlns:a16="http://schemas.microsoft.com/office/drawing/2014/main" val="400661107"/>
                    </a:ext>
                  </a:extLst>
                </a:gridCol>
                <a:gridCol w="685800">
                  <a:extLst>
                    <a:ext uri="{9D8B030D-6E8A-4147-A177-3AD203B41FA5}">
                      <a16:colId xmlns:a16="http://schemas.microsoft.com/office/drawing/2014/main" val="1286782266"/>
                    </a:ext>
                  </a:extLst>
                </a:gridCol>
                <a:gridCol w="914400">
                  <a:extLst>
                    <a:ext uri="{9D8B030D-6E8A-4147-A177-3AD203B41FA5}">
                      <a16:colId xmlns:a16="http://schemas.microsoft.com/office/drawing/2014/main" val="901979980"/>
                    </a:ext>
                  </a:extLst>
                </a:gridCol>
                <a:gridCol w="304800">
                  <a:extLst>
                    <a:ext uri="{9D8B030D-6E8A-4147-A177-3AD203B41FA5}">
                      <a16:colId xmlns:a16="http://schemas.microsoft.com/office/drawing/2014/main" val="1178898975"/>
                    </a:ext>
                  </a:extLst>
                </a:gridCol>
                <a:gridCol w="1333500">
                  <a:extLst>
                    <a:ext uri="{9D8B030D-6E8A-4147-A177-3AD203B41FA5}">
                      <a16:colId xmlns:a16="http://schemas.microsoft.com/office/drawing/2014/main" val="1603313987"/>
                    </a:ext>
                  </a:extLst>
                </a:gridCol>
              </a:tblGrid>
              <a:tr h="304800">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‘I’/E</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1057511"/>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4499475"/>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1467246"/>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5836459"/>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9568945"/>
                  </a:ext>
                </a:extLst>
              </a:tr>
            </a:tbl>
          </a:graphicData>
        </a:graphic>
      </p:graphicFrame>
      <p:sp>
        <p:nvSpPr>
          <p:cNvPr id="9" name="Rectangle 8">
            <a:extLst>
              <a:ext uri="{FF2B5EF4-FFF2-40B4-BE49-F238E27FC236}">
                <a16:creationId xmlns:a16="http://schemas.microsoft.com/office/drawing/2014/main" id="{B0E75B5E-CA60-4BDC-85BC-1B1984A24AE3}"/>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391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cstate="print"/>
          <a:srcRect/>
          <a:stretch>
            <a:fillRect/>
          </a:stretch>
        </p:blipFill>
        <p:spPr bwMode="auto">
          <a:xfrm>
            <a:off x="641060" y="1993857"/>
            <a:ext cx="7814109" cy="4626884"/>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solidFill>
                  <a:srgbClr val="FFFF00"/>
                </a:solidFill>
              </a:rPr>
              <a:t>Representation</a:t>
            </a:r>
            <a:r>
              <a:rPr lang="en-US" dirty="0"/>
              <a:t>: map</a:t>
            </a:r>
          </a:p>
        </p:txBody>
      </p:sp>
      <p:sp>
        <p:nvSpPr>
          <p:cNvPr id="2" name="Content Placeholder 1"/>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A88CA99F-4D8A-44AB-9373-432FE08F6BF8}"/>
              </a:ext>
            </a:extLst>
          </p:cNvPr>
          <p:cNvSpPr>
            <a:spLocks noGrp="1"/>
          </p:cNvSpPr>
          <p:nvPr>
            <p:ph type="sldNum" sz="quarter" idx="10"/>
          </p:nvPr>
        </p:nvSpPr>
        <p:spPr/>
        <p:txBody>
          <a:bodyPr/>
          <a:lstStyle/>
          <a:p>
            <a:fld id="{01EF93C7-D0AB-41D7-8C62-1F8A9E33AE23}" type="slidenum">
              <a:rPr lang="en-US" smtClean="0"/>
              <a:pPr/>
              <a:t>6</a:t>
            </a:fld>
            <a:endParaRPr lang="en-US"/>
          </a:p>
        </p:txBody>
      </p:sp>
    </p:spTree>
    <p:extLst>
      <p:ext uri="{BB962C8B-B14F-4D97-AF65-F5344CB8AC3E}">
        <p14:creationId xmlns:p14="http://schemas.microsoft.com/office/powerpoint/2010/main" val="3987393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10D-F027-4DB0-8EE9-FF17BCB0AB77}"/>
              </a:ext>
            </a:extLst>
          </p:cNvPr>
          <p:cNvSpPr>
            <a:spLocks noGrp="1"/>
          </p:cNvSpPr>
          <p:nvPr>
            <p:ph type="title"/>
          </p:nvPr>
        </p:nvSpPr>
        <p:spPr/>
        <p:txBody>
          <a:bodyPr/>
          <a:lstStyle/>
          <a:p>
            <a:r>
              <a:rPr lang="en-US" dirty="0"/>
              <a:t>‘Domain’-tuple (LDC1) semantics</a:t>
            </a:r>
          </a:p>
        </p:txBody>
      </p:sp>
      <p:graphicFrame>
        <p:nvGraphicFramePr>
          <p:cNvPr id="5" name="Content Placeholder 4">
            <a:extLst>
              <a:ext uri="{FF2B5EF4-FFF2-40B4-BE49-F238E27FC236}">
                <a16:creationId xmlns:a16="http://schemas.microsoft.com/office/drawing/2014/main" id="{BB56E722-26B9-4F08-AC8C-7A5F17A54430}"/>
              </a:ext>
            </a:extLst>
          </p:cNvPr>
          <p:cNvGraphicFramePr>
            <a:graphicFrameLocks noGrp="1"/>
          </p:cNvGraphicFramePr>
          <p:nvPr>
            <p:ph idx="1"/>
            <p:extLst/>
          </p:nvPr>
        </p:nvGraphicFramePr>
        <p:xfrm>
          <a:off x="228600" y="1496440"/>
          <a:ext cx="8839200" cy="4502662"/>
        </p:xfrm>
        <a:graphic>
          <a:graphicData uri="http://schemas.openxmlformats.org/drawingml/2006/table">
            <a:tbl>
              <a:tblPr firstRow="1" firstCol="1" lastRow="1" lastCol="1" bandRow="1" bandCol="1">
                <a:tableStyleId>{5C22544A-7EE6-4342-B048-85BDC9FD1C3A}</a:tableStyleId>
              </a:tblPr>
              <a:tblGrid>
                <a:gridCol w="2070140">
                  <a:extLst>
                    <a:ext uri="{9D8B030D-6E8A-4147-A177-3AD203B41FA5}">
                      <a16:colId xmlns:a16="http://schemas.microsoft.com/office/drawing/2014/main" val="4278040123"/>
                    </a:ext>
                  </a:extLst>
                </a:gridCol>
                <a:gridCol w="6769060">
                  <a:extLst>
                    <a:ext uri="{9D8B030D-6E8A-4147-A177-3AD203B41FA5}">
                      <a16:colId xmlns:a16="http://schemas.microsoft.com/office/drawing/2014/main" val="2777754464"/>
                    </a:ext>
                  </a:extLst>
                </a:gridCol>
              </a:tblGrid>
              <a:tr h="137160">
                <a:tc>
                  <a:txBody>
                    <a:bodyPr/>
                    <a:lstStyle/>
                    <a:p>
                      <a:pPr>
                        <a:lnSpc>
                          <a:spcPct val="107000"/>
                        </a:lnSpc>
                        <a:spcAft>
                          <a:spcPts val="800"/>
                        </a:spcAft>
                      </a:pPr>
                      <a:r>
                        <a:rPr lang="en-US" sz="1700" b="1">
                          <a:effectLst/>
                        </a:rPr>
                        <a:t>NtoN-tuple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NtoN</a:t>
                      </a:r>
                      <a:r>
                        <a:rPr lang="en-US" sz="1700" b="1" dirty="0">
                          <a:effectLst/>
                        </a:rPr>
                        <a:t>#&lt; ‘+’/‘-’, r, P,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1258775"/>
                  </a:ext>
                </a:extLst>
              </a:tr>
              <a:tr h="187325">
                <a:tc gridSpan="2">
                  <a:txBody>
                    <a:bodyPr/>
                    <a:lstStyle/>
                    <a:p>
                      <a:pPr>
                        <a:lnSpc>
                          <a:spcPct val="107000"/>
                        </a:lnSpc>
                        <a:spcAft>
                          <a:spcPts val="800"/>
                        </a:spcAft>
                      </a:pPr>
                      <a:r>
                        <a:rPr lang="en-US" sz="1700" b="0">
                          <a:effectLst/>
                        </a:rPr>
                        <a:t>It is (‘+’) or not (‘-’) the case that relation r obtains between the non-repeatable PoRs referred to in the ordered set of RUIs P (wrt. temporal region t</a:t>
                      </a:r>
                      <a:r>
                        <a:rPr lang="en-US" sz="1700" b="0" baseline="-25000">
                          <a:effectLst/>
                        </a:rPr>
                        <a:t>r</a:t>
                      </a:r>
                      <a:r>
                        <a:rPr lang="en-US" sz="1700" b="0">
                          <a:effectLst/>
                        </a:rPr>
                        <a:t> in manner rT) </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4413095"/>
                  </a:ext>
                </a:extLst>
              </a:tr>
              <a:tr h="137160">
                <a:tc>
                  <a:txBody>
                    <a:bodyPr/>
                    <a:lstStyle/>
                    <a:p>
                      <a:pPr>
                        <a:lnSpc>
                          <a:spcPct val="107000"/>
                        </a:lnSpc>
                        <a:spcAft>
                          <a:spcPts val="800"/>
                        </a:spcAft>
                      </a:pPr>
                      <a:r>
                        <a:rPr lang="en-US" sz="1700" b="1">
                          <a:effectLst/>
                        </a:rPr>
                        <a:t>NtoR-tuple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 </a:t>
                      </a:r>
                      <a:r>
                        <a:rPr lang="en-US" sz="1700" b="1" dirty="0" err="1">
                          <a:effectLst/>
                        </a:rPr>
                        <a:t>inst</a:t>
                      </a:r>
                      <a:r>
                        <a:rPr lang="en-US" sz="1700" b="1" dirty="0">
                          <a:effectLst/>
                        </a:rPr>
                        <a:t>, </a:t>
                      </a:r>
                      <a:r>
                        <a:rPr lang="en-US" sz="1700" b="1" dirty="0" err="1">
                          <a:effectLst/>
                        </a:rPr>
                        <a:t>RUI</a:t>
                      </a:r>
                      <a:r>
                        <a:rPr lang="en-US" sz="1700" b="1" baseline="-25000" dirty="0" err="1">
                          <a:effectLst/>
                        </a:rPr>
                        <a:t>n</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7757833"/>
                  </a:ext>
                </a:extLst>
              </a:tr>
              <a:tr h="187325">
                <a:tc gridSpan="2">
                  <a:txBody>
                    <a:bodyPr/>
                    <a:lstStyle/>
                    <a:p>
                      <a:pPr>
                        <a:lnSpc>
                          <a:spcPct val="107000"/>
                        </a:lnSpc>
                        <a:spcAft>
                          <a:spcPts val="800"/>
                        </a:spcAft>
                      </a:pPr>
                      <a:r>
                        <a:rPr lang="en-US" sz="1700" b="0" dirty="0">
                          <a:effectLst/>
                        </a:rPr>
                        <a:t>It is (‘+’) or not (‘-’) the case that the instantiation relation </a:t>
                      </a:r>
                      <a:r>
                        <a:rPr lang="en-US" sz="1700" b="0" dirty="0" err="1">
                          <a:effectLst/>
                        </a:rPr>
                        <a:t>inst</a:t>
                      </a:r>
                      <a:r>
                        <a:rPr lang="en-US" sz="1700" b="0" dirty="0">
                          <a:effectLst/>
                        </a:rPr>
                        <a:t> obtains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n</a:t>
                      </a:r>
                      <a:r>
                        <a:rPr lang="en-US" sz="1700" b="0" dirty="0">
                          <a:effectLst/>
                        </a:rPr>
                        <a:t> and the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8902304"/>
                  </a:ext>
                </a:extLst>
              </a:tr>
              <a:tr h="137160">
                <a:tc>
                  <a:txBody>
                    <a:bodyPr/>
                    <a:lstStyle/>
                    <a:p>
                      <a:pPr>
                        <a:lnSpc>
                          <a:spcPct val="107000"/>
                        </a:lnSpc>
                        <a:spcAft>
                          <a:spcPts val="800"/>
                        </a:spcAft>
                      </a:pPr>
                      <a:r>
                        <a:rPr lang="en-US" sz="1700" b="1">
                          <a:effectLst/>
                        </a:rPr>
                        <a:t>NtoC-tuple</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NtoC</a:t>
                      </a:r>
                      <a:r>
                        <a:rPr lang="en-US" sz="1700" b="1" dirty="0">
                          <a:effectLst/>
                        </a:rPr>
                        <a:t>#&lt; ‘+’/‘-’, r, </a:t>
                      </a:r>
                      <a:r>
                        <a:rPr lang="en-US" sz="1700" b="1" dirty="0" err="1">
                          <a:effectLst/>
                        </a:rPr>
                        <a:t>RUI</a:t>
                      </a:r>
                      <a:r>
                        <a:rPr lang="en-US" sz="1700" b="1" baseline="-25000" dirty="0" err="1">
                          <a:effectLst/>
                        </a:rPr>
                        <a:t>cs</a:t>
                      </a:r>
                      <a:r>
                        <a:rPr lang="en-US" sz="1700" b="1" dirty="0">
                          <a:effectLst/>
                        </a:rPr>
                        <a:t>,  </a:t>
                      </a:r>
                      <a:r>
                        <a:rPr lang="en-US" sz="1700" b="1" dirty="0" err="1">
                          <a:effectLst/>
                        </a:rPr>
                        <a:t>RUI</a:t>
                      </a:r>
                      <a:r>
                        <a:rPr lang="en-US" sz="1700" b="1" baseline="-25000" dirty="0" err="1">
                          <a:effectLst/>
                        </a:rPr>
                        <a:t>p</a:t>
                      </a:r>
                      <a:r>
                        <a:rPr lang="en-US" sz="1700" b="1" dirty="0">
                          <a:effectLst/>
                        </a:rPr>
                        <a:t>, code,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049083"/>
                  </a:ext>
                </a:extLst>
              </a:tr>
              <a:tr h="187325">
                <a:tc gridSpan="2">
                  <a:txBody>
                    <a:bodyPr/>
                    <a:lstStyle/>
                    <a:p>
                      <a:pPr>
                        <a:lnSpc>
                          <a:spcPct val="107000"/>
                        </a:lnSpc>
                        <a:spcAft>
                          <a:spcPts val="800"/>
                        </a:spcAft>
                      </a:pPr>
                      <a:r>
                        <a:rPr lang="en-US" sz="1700" b="0">
                          <a:effectLst/>
                        </a:rPr>
                        <a:t>It is (‘+’) or not (‘-’) the case that the temporal region at which concept code code from concept system RUI</a:t>
                      </a:r>
                      <a:r>
                        <a:rPr lang="en-US" sz="1700" b="0" baseline="-25000">
                          <a:effectLst/>
                        </a:rPr>
                        <a:t>cs</a:t>
                      </a:r>
                      <a:r>
                        <a:rPr lang="en-US" sz="1700" b="0">
                          <a:effectLst/>
                        </a:rPr>
                        <a:t> is an accurate code for the non-repeatable PoR RUI</a:t>
                      </a:r>
                      <a:r>
                        <a:rPr lang="en-US" sz="1700" b="0" baseline="-25000">
                          <a:effectLst/>
                        </a:rPr>
                        <a:t>p</a:t>
                      </a:r>
                      <a:r>
                        <a:rPr lang="en-US" sz="1700" b="0">
                          <a:effectLst/>
                        </a:rPr>
                        <a:t> in a way expressed by r, relates in manner rT to temporal region t</a:t>
                      </a:r>
                      <a:r>
                        <a:rPr lang="en-US" sz="1700" b="0" baseline="-25000">
                          <a:effectLst/>
                        </a:rPr>
                        <a:t>r</a:t>
                      </a:r>
                      <a:r>
                        <a:rPr lang="en-US" sz="1700" b="0">
                          <a:effectLst/>
                        </a:rPr>
                        <a:t>.</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9352856"/>
                  </a:ext>
                </a:extLst>
              </a:tr>
              <a:tr h="137160">
                <a:tc>
                  <a:txBody>
                    <a:bodyPr/>
                    <a:lstStyle/>
                    <a:p>
                      <a:pPr>
                        <a:lnSpc>
                          <a:spcPct val="107000"/>
                        </a:lnSpc>
                        <a:spcAft>
                          <a:spcPts val="800"/>
                        </a:spcAft>
                      </a:pPr>
                      <a:r>
                        <a:rPr lang="en-US" sz="1700" b="1">
                          <a:effectLst/>
                        </a:rPr>
                        <a:t>NtoR(-) -tuple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r, </a:t>
                      </a:r>
                      <a:r>
                        <a:rPr lang="en-US" sz="1700" b="1" dirty="0" err="1">
                          <a:effectLst/>
                        </a:rPr>
                        <a:t>RUI</a:t>
                      </a:r>
                      <a:r>
                        <a:rPr lang="en-US" sz="1700" b="1" baseline="-25000" dirty="0" err="1">
                          <a:effectLst/>
                        </a:rPr>
                        <a:t>p</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2222613"/>
                  </a:ext>
                </a:extLst>
              </a:tr>
              <a:tr h="187325">
                <a:tc gridSpan="2">
                  <a:txBody>
                    <a:bodyPr/>
                    <a:lstStyle/>
                    <a:p>
                      <a:pPr>
                        <a:lnSpc>
                          <a:spcPct val="107000"/>
                        </a:lnSpc>
                        <a:spcAft>
                          <a:spcPts val="800"/>
                        </a:spcAft>
                      </a:pPr>
                      <a:r>
                        <a:rPr lang="en-US" sz="1700" b="0" dirty="0">
                          <a:effectLst/>
                        </a:rPr>
                        <a:t>It is the case that the relation r does not obtain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p</a:t>
                      </a:r>
                      <a:r>
                        <a:rPr lang="en-US" sz="1700" b="0" dirty="0">
                          <a:effectLst/>
                        </a:rPr>
                        <a:t> and any of the non-repeatable </a:t>
                      </a:r>
                      <a:r>
                        <a:rPr lang="en-US" sz="1700" b="0" dirty="0" err="1">
                          <a:effectLst/>
                        </a:rPr>
                        <a:t>PoRs</a:t>
                      </a:r>
                      <a:r>
                        <a:rPr lang="en-US" sz="1700" b="0" dirty="0">
                          <a:effectLst/>
                        </a:rPr>
                        <a:t> in which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is repeated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45544730"/>
                  </a:ext>
                </a:extLst>
              </a:tr>
            </a:tbl>
          </a:graphicData>
        </a:graphic>
      </p:graphicFrame>
      <p:sp>
        <p:nvSpPr>
          <p:cNvPr id="6" name="Rectangle 5">
            <a:extLst>
              <a:ext uri="{FF2B5EF4-FFF2-40B4-BE49-F238E27FC236}">
                <a16:creationId xmlns:a16="http://schemas.microsoft.com/office/drawing/2014/main" id="{65DB1B14-CA87-4BBB-AC42-C84A4E907FC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8" name="Slide Number Placeholder 3">
            <a:extLst>
              <a:ext uri="{FF2B5EF4-FFF2-40B4-BE49-F238E27FC236}">
                <a16:creationId xmlns:a16="http://schemas.microsoft.com/office/drawing/2014/main" id="{FE0ABD86-CDC7-49BD-9443-4075C77FB1F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60</a:t>
            </a:fld>
            <a:endParaRPr lang="en-US"/>
          </a:p>
        </p:txBody>
      </p:sp>
    </p:spTree>
    <p:extLst>
      <p:ext uri="{BB962C8B-B14F-4D97-AF65-F5344CB8AC3E}">
        <p14:creationId xmlns:p14="http://schemas.microsoft.com/office/powerpoint/2010/main" val="1464888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‘Meta’-tuple (LDC2i)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0810">
                <a:tc>
                  <a:txBody>
                    <a:bodyPr/>
                    <a:lstStyle/>
                    <a:p>
                      <a:pPr>
                        <a:lnSpc>
                          <a:spcPct val="107000"/>
                        </a:lnSpc>
                        <a:spcAft>
                          <a:spcPts val="800"/>
                        </a:spcAft>
                      </a:pPr>
                      <a:r>
                        <a:rPr lang="en-US" sz="2200" b="1">
                          <a:effectLst/>
                        </a:rPr>
                        <a:t>D-tuple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D#&lt; </a:t>
                      </a:r>
                      <a:r>
                        <a:rPr lang="en-US" sz="2200" b="1" dirty="0" err="1">
                          <a:effectLst/>
                        </a:rPr>
                        <a:t>RUI</a:t>
                      </a:r>
                      <a:r>
                        <a:rPr lang="en-US" sz="2200" b="1" baseline="-25000" dirty="0" err="1">
                          <a:effectLst/>
                        </a:rPr>
                        <a:t>d</a:t>
                      </a:r>
                      <a:r>
                        <a:rPr lang="en-US" sz="2200" b="1" dirty="0">
                          <a:effectLst/>
                        </a:rPr>
                        <a:t>, RUI</a:t>
                      </a:r>
                      <a:r>
                        <a:rPr lang="en-US" sz="2200" b="1" baseline="-25000" dirty="0">
                          <a:effectLst/>
                        </a:rPr>
                        <a:t>T</a:t>
                      </a:r>
                      <a:r>
                        <a:rPr lang="en-US" sz="2200" b="1" dirty="0">
                          <a:effectLst/>
                        </a:rPr>
                        <a:t>, t, ‘I’/E, R, S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registered at temporal instant t tuple RUI</a:t>
                      </a:r>
                      <a:r>
                        <a:rPr lang="en-US" sz="2200" b="0" baseline="-25000" dirty="0">
                          <a:effectLst/>
                        </a:rPr>
                        <a:t>T, </a:t>
                      </a:r>
                      <a:r>
                        <a:rPr lang="en-US" sz="2200" b="0" dirty="0">
                          <a:effectLst/>
                        </a:rPr>
                        <a:t>i.e. a tuple other than D# itself, either as an insertion (‘I’) in the RTS for reason R, or as the correction of an error of type E in which case S is a list of RUIs denoting the tuples, if any at all, that replace RUI</a:t>
                      </a:r>
                      <a:r>
                        <a:rPr lang="en-US" sz="2200" b="0" baseline="-25000" dirty="0">
                          <a:effectLst/>
                        </a:rPr>
                        <a:t>T</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r h="130810">
                <a:tc>
                  <a:txBody>
                    <a:bodyPr/>
                    <a:lstStyle/>
                    <a:p>
                      <a:pPr>
                        <a:lnSpc>
                          <a:spcPct val="107000"/>
                        </a:lnSpc>
                        <a:spcAft>
                          <a:spcPts val="800"/>
                        </a:spcAft>
                      </a:pP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9999940"/>
                  </a:ext>
                </a:extLst>
              </a:tr>
              <a:tr h="130810">
                <a:tc>
                  <a:txBody>
                    <a:bodyPr/>
                    <a:lstStyle/>
                    <a:p>
                      <a:pPr>
                        <a:lnSpc>
                          <a:spcPct val="107000"/>
                        </a:lnSpc>
                        <a:spcAft>
                          <a:spcPts val="800"/>
                        </a:spcAft>
                      </a:pPr>
                      <a:r>
                        <a:rPr lang="en-US" sz="2200" b="1">
                          <a:effectLst/>
                        </a:rPr>
                        <a:t>F-tuple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F#&lt; </a:t>
                      </a:r>
                      <a:r>
                        <a:rPr lang="en-US" sz="2200" b="1" dirty="0" err="1">
                          <a:effectLst/>
                        </a:rPr>
                        <a:t>RUI</a:t>
                      </a:r>
                      <a:r>
                        <a:rPr lang="en-US" sz="2200" b="1" baseline="-25000" dirty="0" err="1">
                          <a:effectLst/>
                        </a:rPr>
                        <a:t>d</a:t>
                      </a:r>
                      <a:r>
                        <a:rPr lang="en-US" sz="2200" b="1" dirty="0">
                          <a:effectLst/>
                        </a:rPr>
                        <a:t>, t</a:t>
                      </a:r>
                      <a:r>
                        <a:rPr lang="en-US" sz="2200" b="1" baseline="-25000" dirty="0">
                          <a:effectLst/>
                        </a:rPr>
                        <a:t>a</a:t>
                      </a:r>
                      <a:r>
                        <a:rPr lang="en-US" sz="2200" b="1" dirty="0">
                          <a:effectLst/>
                        </a:rPr>
                        <a:t>, </a:t>
                      </a:r>
                      <a:r>
                        <a:rPr lang="en-US" sz="2200" b="1" dirty="0" err="1">
                          <a:effectLst/>
                        </a:rPr>
                        <a:t>RUI</a:t>
                      </a:r>
                      <a:r>
                        <a:rPr lang="en-US" sz="2200" b="1" baseline="-25000" dirty="0" err="1">
                          <a:effectLst/>
                        </a:rPr>
                        <a:t>a</a:t>
                      </a:r>
                      <a:r>
                        <a:rPr lang="en-US" sz="2200" b="1" dirty="0">
                          <a:effectLst/>
                        </a:rPr>
                        <a:t>, RUI</a:t>
                      </a:r>
                      <a:r>
                        <a:rPr lang="en-US" sz="2200" b="1" baseline="-25000" dirty="0">
                          <a:effectLst/>
                        </a:rPr>
                        <a:t>T</a:t>
                      </a:r>
                      <a:r>
                        <a:rPr lang="en-US" sz="2200" b="1" dirty="0">
                          <a:effectLst/>
                        </a:rPr>
                        <a:t>, C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25203"/>
                  </a:ext>
                </a:extLst>
              </a:tr>
              <a:tr h="278765">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asserts at temporal instant t</a:t>
                      </a:r>
                      <a:r>
                        <a:rPr lang="en-US" sz="2200" b="0" baseline="-25000" dirty="0">
                          <a:effectLst/>
                        </a:rPr>
                        <a:t>a</a:t>
                      </a:r>
                      <a:r>
                        <a:rPr lang="en-US" sz="2200" b="0" dirty="0">
                          <a:effectLst/>
                        </a:rPr>
                        <a:t> that his confidence in the faithfulness of tuple RUI</a:t>
                      </a:r>
                      <a:r>
                        <a:rPr lang="en-US" sz="2200" b="0" baseline="-25000" dirty="0">
                          <a:effectLst/>
                        </a:rPr>
                        <a:t>T</a:t>
                      </a:r>
                      <a:r>
                        <a:rPr lang="en-US" sz="2200" b="0" dirty="0">
                          <a:effectLst/>
                        </a:rPr>
                        <a:t> as authored by </a:t>
                      </a:r>
                      <a:r>
                        <a:rPr lang="en-US" sz="2200" b="0" dirty="0" err="1">
                          <a:effectLst/>
                        </a:rPr>
                        <a:t>RUI</a:t>
                      </a:r>
                      <a:r>
                        <a:rPr lang="en-US" sz="2200" b="0" baseline="-25000" dirty="0" err="1">
                          <a:effectLst/>
                        </a:rPr>
                        <a:t>a</a:t>
                      </a:r>
                      <a:r>
                        <a:rPr lang="en-US" sz="2200" b="0" dirty="0">
                          <a:effectLst/>
                        </a:rPr>
                        <a:t> is of level C.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36812923"/>
                  </a:ext>
                </a:extLst>
              </a:tr>
            </a:tbl>
          </a:graphicData>
        </a:graphic>
      </p:graphicFrame>
      <p:sp>
        <p:nvSpPr>
          <p:cNvPr id="7" name="Slide Number Placeholder 3">
            <a:extLst>
              <a:ext uri="{FF2B5EF4-FFF2-40B4-BE49-F238E27FC236}">
                <a16:creationId xmlns:a16="http://schemas.microsoft.com/office/drawing/2014/main" id="{1CFAD349-BACD-4BC2-9AA3-8FA2256A704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61</a:t>
            </a:fld>
            <a:endParaRPr lang="en-US"/>
          </a:p>
        </p:txBody>
      </p:sp>
      <p:sp>
        <p:nvSpPr>
          <p:cNvPr id="8" name="Rectangle 7">
            <a:extLst>
              <a:ext uri="{FF2B5EF4-FFF2-40B4-BE49-F238E27FC236}">
                <a16:creationId xmlns:a16="http://schemas.microsoft.com/office/drawing/2014/main" id="{199C9C6D-93D5-4C9B-A54F-30C45E846200}"/>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93875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906-D342-4647-8E0A-9107DCAE5E1A}"/>
              </a:ext>
            </a:extLst>
          </p:cNvPr>
          <p:cNvSpPr>
            <a:spLocks noGrp="1"/>
          </p:cNvSpPr>
          <p:nvPr>
            <p:ph type="title"/>
          </p:nvPr>
        </p:nvSpPr>
        <p:spPr/>
        <p:txBody>
          <a:bodyPr/>
          <a:lstStyle/>
          <a:p>
            <a:r>
              <a:rPr lang="en-US" dirty="0"/>
              <a:t>Faithfulness to / throughout</a:t>
            </a:r>
          </a:p>
        </p:txBody>
      </p:sp>
      <p:sp>
        <p:nvSpPr>
          <p:cNvPr id="3" name="Content Placeholder 2">
            <a:extLst>
              <a:ext uri="{FF2B5EF4-FFF2-40B4-BE49-F238E27FC236}">
                <a16:creationId xmlns:a16="http://schemas.microsoft.com/office/drawing/2014/main" id="{23E4AB87-E814-4767-9D25-26A103390A94}"/>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u="sng" dirty="0"/>
              <a:t>faithful to reality</a:t>
            </a:r>
            <a:r>
              <a:rPr lang="en-US" dirty="0"/>
              <a:t> whenever it represents </a:t>
            </a:r>
            <a:r>
              <a:rPr lang="en-US" dirty="0" err="1"/>
              <a:t>veridically</a:t>
            </a:r>
            <a:r>
              <a:rPr lang="en-US" dirty="0"/>
              <a:t>, i.e. correctly, the </a:t>
            </a:r>
            <a:r>
              <a:rPr lang="en-US" dirty="0" err="1"/>
              <a:t>PoR</a:t>
            </a:r>
            <a:r>
              <a:rPr lang="en-US" dirty="0"/>
              <a:t> it is about at the level of granularity and from the perspective for which each component of the tuple is designed.</a:t>
            </a:r>
            <a:endParaRPr lang="en-US" sz="800" dirty="0"/>
          </a:p>
          <a:p>
            <a:pPr marL="0" indent="0"/>
            <a:endParaRPr lang="en-US" sz="800" dirty="0"/>
          </a:p>
          <a:p>
            <a:pPr marL="2286000" indent="0"/>
            <a:r>
              <a:rPr lang="en-US" sz="1400" dirty="0"/>
              <a:t>Bittner T, Smith B. A Theory of Granular Partitions. In: Duckham M, Goodchild MF, </a:t>
            </a:r>
            <a:r>
              <a:rPr lang="en-US" sz="1400" dirty="0" err="1"/>
              <a:t>Worboy</a:t>
            </a:r>
            <a:r>
              <a:rPr lang="en-US" sz="1400" dirty="0"/>
              <a:t> MF, editors. Foundations of Geographic Information Science. London: Taylor &amp; Francis Books; 2003. p. 117-51. </a:t>
            </a:r>
          </a:p>
          <a:p>
            <a:pPr>
              <a:buFont typeface="Arial" panose="020B0604020202020204" pitchFamily="34" charset="0"/>
              <a:buChar char="•"/>
            </a:pPr>
            <a:endParaRPr lang="en-US" dirty="0"/>
          </a:p>
          <a:p>
            <a:pPr>
              <a:buFont typeface="Arial" panose="020B0604020202020204" pitchFamily="34" charset="0"/>
              <a:buChar char="•"/>
            </a:pPr>
            <a:r>
              <a:rPr lang="en-US" dirty="0"/>
              <a:t>An RT-tuple is </a:t>
            </a:r>
            <a:r>
              <a:rPr lang="en-US" i="1" u="sng" dirty="0"/>
              <a:t>faithful throughout reality</a:t>
            </a:r>
            <a:r>
              <a:rPr lang="en-US" dirty="0"/>
              <a:t> whenever it represents </a:t>
            </a:r>
            <a:r>
              <a:rPr lang="en-US" dirty="0" err="1"/>
              <a:t>veridically</a:t>
            </a:r>
            <a:r>
              <a:rPr lang="en-US" dirty="0"/>
              <a:t> at any point in time.</a:t>
            </a:r>
          </a:p>
          <a:p>
            <a:pPr lvl="2">
              <a:buFont typeface="Arial" panose="020B0604020202020204" pitchFamily="34" charset="0"/>
              <a:buChar char="•"/>
            </a:pPr>
            <a:r>
              <a:rPr lang="en-US" dirty="0">
                <a:sym typeface="Wingdings" panose="05000000000000000000" pitchFamily="2" charset="2"/>
              </a:rPr>
              <a:t> all RT-tuples that are faithful to reality and are (in part) about a fixed temporal region.</a:t>
            </a:r>
            <a:endParaRPr lang="en-US" dirty="0"/>
          </a:p>
        </p:txBody>
      </p:sp>
      <p:sp>
        <p:nvSpPr>
          <p:cNvPr id="6" name="Slide Number Placeholder 3">
            <a:extLst>
              <a:ext uri="{FF2B5EF4-FFF2-40B4-BE49-F238E27FC236}">
                <a16:creationId xmlns:a16="http://schemas.microsoft.com/office/drawing/2014/main" id="{9B54461C-7F7B-4B2D-8232-C906B97794C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62</a:t>
            </a:fld>
            <a:endParaRPr lang="en-US"/>
          </a:p>
        </p:txBody>
      </p:sp>
      <p:sp>
        <p:nvSpPr>
          <p:cNvPr id="7" name="Rectangle 6">
            <a:extLst>
              <a:ext uri="{FF2B5EF4-FFF2-40B4-BE49-F238E27FC236}">
                <a16:creationId xmlns:a16="http://schemas.microsoft.com/office/drawing/2014/main" id="{69CCBF6D-14B2-45FA-936A-147730D06491}"/>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26410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DD66-77F1-47A1-94B8-26F70E4737E1}"/>
              </a:ext>
            </a:extLst>
          </p:cNvPr>
          <p:cNvSpPr>
            <a:spLocks noGrp="1"/>
          </p:cNvSpPr>
          <p:nvPr>
            <p:ph type="title"/>
          </p:nvPr>
        </p:nvSpPr>
        <p:spPr/>
        <p:txBody>
          <a:bodyPr/>
          <a:lstStyle/>
          <a:p>
            <a:r>
              <a:rPr lang="en-US" dirty="0"/>
              <a:t>Aspects of faithfulness of a </a:t>
            </a:r>
            <a:r>
              <a:rPr lang="en-US" u="sng" dirty="0"/>
              <a:t>single</a:t>
            </a:r>
            <a:r>
              <a:rPr lang="en-US" dirty="0"/>
              <a:t> RT predicate</a:t>
            </a:r>
          </a:p>
        </p:txBody>
      </p:sp>
      <p:graphicFrame>
        <p:nvGraphicFramePr>
          <p:cNvPr id="5" name="Content Placeholder 4">
            <a:extLst>
              <a:ext uri="{FF2B5EF4-FFF2-40B4-BE49-F238E27FC236}">
                <a16:creationId xmlns:a16="http://schemas.microsoft.com/office/drawing/2014/main" id="{84DFC596-1703-471E-BB8C-F52061F8CE1C}"/>
              </a:ext>
            </a:extLst>
          </p:cNvPr>
          <p:cNvGraphicFramePr>
            <a:graphicFrameLocks noGrp="1"/>
          </p:cNvGraphicFramePr>
          <p:nvPr>
            <p:ph idx="1"/>
            <p:extLst/>
          </p:nvPr>
        </p:nvGraphicFramePr>
        <p:xfrm>
          <a:off x="228600" y="2133600"/>
          <a:ext cx="8686800" cy="3886200"/>
        </p:xfrm>
        <a:graphic>
          <a:graphicData uri="http://schemas.openxmlformats.org/drawingml/2006/table">
            <a:tbl>
              <a:tblPr firstRow="1" firstCol="1" bandRow="1">
                <a:tableStyleId>{5C22544A-7EE6-4342-B048-85BDC9FD1C3A}</a:tableStyleId>
              </a:tblPr>
              <a:tblGrid>
                <a:gridCol w="2224493">
                  <a:extLst>
                    <a:ext uri="{9D8B030D-6E8A-4147-A177-3AD203B41FA5}">
                      <a16:colId xmlns:a16="http://schemas.microsoft.com/office/drawing/2014/main" val="474844690"/>
                    </a:ext>
                  </a:extLst>
                </a:gridCol>
                <a:gridCol w="6462307">
                  <a:extLst>
                    <a:ext uri="{9D8B030D-6E8A-4147-A177-3AD203B41FA5}">
                      <a16:colId xmlns:a16="http://schemas.microsoft.com/office/drawing/2014/main" val="1470738243"/>
                    </a:ext>
                  </a:extLst>
                </a:gridCol>
              </a:tblGrid>
              <a:tr h="453703">
                <a:tc>
                  <a:txBody>
                    <a:bodyPr/>
                    <a:lstStyle/>
                    <a:p>
                      <a:pPr indent="0" algn="just" hangingPunct="0">
                        <a:lnSpc>
                          <a:spcPct val="100000"/>
                        </a:lnSpc>
                        <a:spcAft>
                          <a:spcPts val="0"/>
                        </a:spcAft>
                      </a:pPr>
                      <a:r>
                        <a:rPr lang="en-US" sz="2000">
                          <a:solidFill>
                            <a:schemeClr val="bg1"/>
                          </a:solidFill>
                          <a:effectLst/>
                        </a:rPr>
                        <a:t>Construct</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a:solidFill>
                            <a:schemeClr val="bg1"/>
                          </a:solidFill>
                          <a:effectLst/>
                        </a:rPr>
                        <a:t>Measure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44734057"/>
                  </a:ext>
                </a:extLst>
              </a:tr>
              <a:tr h="548778">
                <a:tc>
                  <a:txBody>
                    <a:bodyPr/>
                    <a:lstStyle/>
                    <a:p>
                      <a:pPr indent="0" algn="just" hangingPunct="0">
                        <a:lnSpc>
                          <a:spcPct val="100000"/>
                        </a:lnSpc>
                        <a:spcBef>
                          <a:spcPts val="600"/>
                        </a:spcBef>
                        <a:spcAft>
                          <a:spcPts val="0"/>
                        </a:spcAft>
                      </a:pPr>
                      <a:r>
                        <a:rPr lang="en-US" sz="2000">
                          <a:solidFill>
                            <a:schemeClr val="bg1"/>
                          </a:solidFill>
                          <a:effectLst/>
                        </a:rPr>
                        <a:t>Correctness</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Whether a predicate describes its referent faithfully.</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148745"/>
                  </a:ext>
                </a:extLst>
              </a:tr>
              <a:tr h="796255">
                <a:tc>
                  <a:txBody>
                    <a:bodyPr/>
                    <a:lstStyle/>
                    <a:p>
                      <a:pPr indent="0" algn="just" hangingPunct="0">
                        <a:lnSpc>
                          <a:spcPct val="100000"/>
                        </a:lnSpc>
                        <a:spcBef>
                          <a:spcPts val="600"/>
                        </a:spcBef>
                        <a:spcAft>
                          <a:spcPts val="0"/>
                        </a:spcAft>
                      </a:pPr>
                      <a:r>
                        <a:rPr lang="en-US" sz="2000">
                          <a:solidFill>
                            <a:schemeClr val="bg1"/>
                          </a:solidFill>
                          <a:effectLst/>
                        </a:rPr>
                        <a:t>Plausibility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the body of scientific knowledge provides arguments for the correctness of a predicate. </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148360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Currency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Difference between the time a predicate about some referent was made and the most recent time at which the referent exists or existed.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15757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Granularity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a predicate describes a referent with the maximal precision obtainable through the observation method used.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23151007"/>
                  </a:ext>
                </a:extLst>
              </a:tr>
            </a:tbl>
          </a:graphicData>
        </a:graphic>
      </p:graphicFrame>
      <p:sp>
        <p:nvSpPr>
          <p:cNvPr id="7" name="Rectangle 6">
            <a:extLst>
              <a:ext uri="{FF2B5EF4-FFF2-40B4-BE49-F238E27FC236}">
                <a16:creationId xmlns:a16="http://schemas.microsoft.com/office/drawing/2014/main" id="{C0B71E06-2429-4603-920B-ECAF373CF27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8" name="Slide Number Placeholder 3">
            <a:extLst>
              <a:ext uri="{FF2B5EF4-FFF2-40B4-BE49-F238E27FC236}">
                <a16:creationId xmlns:a16="http://schemas.microsoft.com/office/drawing/2014/main" id="{A99D678E-A3CC-4CB2-8F95-05EDF6CB808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63</a:t>
            </a:fld>
            <a:endParaRPr lang="en-US"/>
          </a:p>
        </p:txBody>
      </p:sp>
    </p:spTree>
    <p:extLst>
      <p:ext uri="{BB962C8B-B14F-4D97-AF65-F5344CB8AC3E}">
        <p14:creationId xmlns:p14="http://schemas.microsoft.com/office/powerpoint/2010/main" val="2173087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EFAA-1C9C-42F6-A482-52A38EF0F1B6}"/>
              </a:ext>
            </a:extLst>
          </p:cNvPr>
          <p:cNvSpPr>
            <a:spLocks noGrp="1"/>
          </p:cNvSpPr>
          <p:nvPr>
            <p:ph type="title"/>
          </p:nvPr>
        </p:nvSpPr>
        <p:spPr/>
        <p:txBody>
          <a:bodyPr/>
          <a:lstStyle/>
          <a:p>
            <a:r>
              <a:rPr lang="en-US" dirty="0"/>
              <a:t>Aspects of faithfulness of a </a:t>
            </a:r>
            <a:r>
              <a:rPr lang="en-US" u="sng" dirty="0"/>
              <a:t>collection</a:t>
            </a:r>
            <a:r>
              <a:rPr lang="en-US" dirty="0"/>
              <a:t> of  RT predicates</a:t>
            </a:r>
          </a:p>
        </p:txBody>
      </p:sp>
      <p:graphicFrame>
        <p:nvGraphicFramePr>
          <p:cNvPr id="5" name="Content Placeholder 4">
            <a:extLst>
              <a:ext uri="{FF2B5EF4-FFF2-40B4-BE49-F238E27FC236}">
                <a16:creationId xmlns:a16="http://schemas.microsoft.com/office/drawing/2014/main" id="{310B6DB4-E622-4BEB-83CC-FD3231779925}"/>
              </a:ext>
            </a:extLst>
          </p:cNvPr>
          <p:cNvGraphicFramePr>
            <a:graphicFrameLocks noGrp="1"/>
          </p:cNvGraphicFramePr>
          <p:nvPr>
            <p:ph idx="1"/>
            <p:extLst/>
          </p:nvPr>
        </p:nvGraphicFramePr>
        <p:xfrm>
          <a:off x="419100" y="2179608"/>
          <a:ext cx="8305799" cy="3874338"/>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2353644954"/>
                    </a:ext>
                  </a:extLst>
                </a:gridCol>
                <a:gridCol w="5676899">
                  <a:extLst>
                    <a:ext uri="{9D8B030D-6E8A-4147-A177-3AD203B41FA5}">
                      <a16:colId xmlns:a16="http://schemas.microsoft.com/office/drawing/2014/main" val="1588295104"/>
                    </a:ext>
                  </a:extLst>
                </a:gridCol>
              </a:tblGrid>
              <a:tr h="495300">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Construct</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Measure</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6982250"/>
                  </a:ext>
                </a:extLst>
              </a:tr>
              <a:tr h="830292">
                <a:tc>
                  <a:txBody>
                    <a:bodyPr/>
                    <a:lstStyle/>
                    <a:p>
                      <a:pPr indent="0" algn="just" hangingPunct="0">
                        <a:lnSpc>
                          <a:spcPct val="100000"/>
                        </a:lnSpc>
                        <a:spcAft>
                          <a:spcPts val="0"/>
                        </a:spcAft>
                      </a:pPr>
                      <a:r>
                        <a:rPr lang="en-US" sz="2000" dirty="0">
                          <a:solidFill>
                            <a:schemeClr val="bg1"/>
                          </a:solidFill>
                          <a:effectLst/>
                        </a:rPr>
                        <a:t>Completeness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predicates about relevant referents are available.</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01144643"/>
                  </a:ext>
                </a:extLst>
              </a:tr>
              <a:tr h="838200">
                <a:tc>
                  <a:txBody>
                    <a:bodyPr/>
                    <a:lstStyle/>
                    <a:p>
                      <a:pPr indent="0" algn="just" hangingPunct="0">
                        <a:lnSpc>
                          <a:spcPct val="100000"/>
                        </a:lnSpc>
                        <a:spcAft>
                          <a:spcPts val="0"/>
                        </a:spcAft>
                      </a:pPr>
                      <a:r>
                        <a:rPr lang="en-US" sz="2000">
                          <a:solidFill>
                            <a:schemeClr val="bg1"/>
                          </a:solidFill>
                          <a:effectLst/>
                        </a:rPr>
                        <a:t>Concordance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there is agreement between predicates.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19106835"/>
                  </a:ext>
                </a:extLst>
              </a:tr>
              <a:tr h="931473">
                <a:tc>
                  <a:txBody>
                    <a:bodyPr/>
                    <a:lstStyle/>
                    <a:p>
                      <a:pPr indent="0" algn="just" hangingPunct="0">
                        <a:lnSpc>
                          <a:spcPct val="100000"/>
                        </a:lnSpc>
                        <a:spcAft>
                          <a:spcPts val="0"/>
                        </a:spcAft>
                      </a:pPr>
                      <a:r>
                        <a:rPr lang="en-US" sz="2000">
                          <a:solidFill>
                            <a:schemeClr val="bg1"/>
                          </a:solidFill>
                          <a:effectLst/>
                        </a:rPr>
                        <a:t>Fragmentation</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multiple predicates describe the same feature of a referent.</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55620999"/>
                  </a:ext>
                </a:extLst>
              </a:tr>
              <a:tr h="779073">
                <a:tc>
                  <a:txBody>
                    <a:bodyPr/>
                    <a:lstStyle/>
                    <a:p>
                      <a:pPr indent="0" algn="just" hangingPunct="0">
                        <a:lnSpc>
                          <a:spcPct val="100000"/>
                        </a:lnSpc>
                        <a:spcAft>
                          <a:spcPts val="0"/>
                        </a:spcAft>
                      </a:pPr>
                      <a:r>
                        <a:rPr lang="en-US" sz="2000">
                          <a:solidFill>
                            <a:schemeClr val="bg1"/>
                          </a:solidFill>
                          <a:effectLst/>
                        </a:rPr>
                        <a:t>Signal-to-noise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irrelevant predicates can be distinguished from relevant ones.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1912372"/>
                  </a:ext>
                </a:extLst>
              </a:tr>
            </a:tbl>
          </a:graphicData>
        </a:graphic>
      </p:graphicFrame>
      <p:sp>
        <p:nvSpPr>
          <p:cNvPr id="7" name="Slide Number Placeholder 3">
            <a:extLst>
              <a:ext uri="{FF2B5EF4-FFF2-40B4-BE49-F238E27FC236}">
                <a16:creationId xmlns:a16="http://schemas.microsoft.com/office/drawing/2014/main" id="{918DB479-5B0C-4901-86A3-DAB680778DF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64</a:t>
            </a:fld>
            <a:endParaRPr lang="en-US"/>
          </a:p>
        </p:txBody>
      </p:sp>
      <p:sp>
        <p:nvSpPr>
          <p:cNvPr id="8" name="Rectangle 7">
            <a:extLst>
              <a:ext uri="{FF2B5EF4-FFF2-40B4-BE49-F238E27FC236}">
                <a16:creationId xmlns:a16="http://schemas.microsoft.com/office/drawing/2014/main" id="{B8A9354C-5080-42A1-8DFF-AFC04E7CADB7}"/>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0597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8AE4-4145-4704-9A15-0420A3333729}"/>
              </a:ext>
            </a:extLst>
          </p:cNvPr>
          <p:cNvSpPr>
            <a:spLocks noGrp="1"/>
          </p:cNvSpPr>
          <p:nvPr>
            <p:ph type="title"/>
          </p:nvPr>
        </p:nvSpPr>
        <p:spPr/>
        <p:txBody>
          <a:bodyPr/>
          <a:lstStyle/>
          <a:p>
            <a:r>
              <a:rPr lang="en-US" i="1" dirty="0"/>
              <a:t>Adequate</a:t>
            </a:r>
            <a:r>
              <a:rPr lang="en-US" dirty="0"/>
              <a:t> faithfulness</a:t>
            </a:r>
          </a:p>
        </p:txBody>
      </p:sp>
      <p:sp>
        <p:nvSpPr>
          <p:cNvPr id="3" name="Content Placeholder 2">
            <a:extLst>
              <a:ext uri="{FF2B5EF4-FFF2-40B4-BE49-F238E27FC236}">
                <a16:creationId xmlns:a16="http://schemas.microsoft.com/office/drawing/2014/main" id="{3A6CA7F4-5E97-4133-8649-562244A3553A}"/>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dirty="0"/>
              <a:t>adequately faithful </a:t>
            </a:r>
            <a:r>
              <a:rPr lang="en-US" dirty="0"/>
              <a:t>to reality whenever it is faithful to reality at a level of granularity that is equal or more precise than what is required for the purposes for which the tuple is used.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 tuple is adequately faithful </a:t>
            </a:r>
            <a:r>
              <a:rPr lang="en-US" i="1" dirty="0"/>
              <a:t>throughout </a:t>
            </a:r>
            <a:r>
              <a:rPr lang="en-US" dirty="0"/>
              <a:t>reality whenever it remains adequately faithful even under changing uses. </a:t>
            </a:r>
          </a:p>
          <a:p>
            <a:pPr lvl="2">
              <a:buFont typeface="Arial" panose="020B0604020202020204" pitchFamily="34" charset="0"/>
              <a:buChar char="•"/>
            </a:pPr>
            <a:r>
              <a:rPr lang="en-US" dirty="0"/>
              <a:t>The coarser the level of granularity at which a tuple represents, the more likely it remains faithful throughout reality. </a:t>
            </a:r>
          </a:p>
        </p:txBody>
      </p:sp>
      <p:sp>
        <p:nvSpPr>
          <p:cNvPr id="5" name="Rectangle 4">
            <a:extLst>
              <a:ext uri="{FF2B5EF4-FFF2-40B4-BE49-F238E27FC236}">
                <a16:creationId xmlns:a16="http://schemas.microsoft.com/office/drawing/2014/main" id="{86E4D4C5-5C4B-46AC-A472-FBBEDCC341F2}"/>
              </a:ext>
            </a:extLst>
          </p:cNvPr>
          <p:cNvSpPr/>
          <p:nvPr/>
        </p:nvSpPr>
        <p:spPr>
          <a:xfrm>
            <a:off x="1676400" y="3167390"/>
            <a:ext cx="7162800" cy="523220"/>
          </a:xfrm>
          <a:prstGeom prst="rect">
            <a:avLst/>
          </a:prstGeom>
        </p:spPr>
        <p:txBody>
          <a:bodyPr wrap="square">
            <a:spAutoFit/>
          </a:bodyPr>
          <a:lstStyle/>
          <a:p>
            <a:pPr algn="r"/>
            <a:r>
              <a:rPr lang="en-US" sz="1400" b="0" dirty="0">
                <a:solidFill>
                  <a:schemeClr val="bg1"/>
                </a:solidFill>
              </a:rPr>
              <a:t>Ceusters W, Smith B. A realism-based approach to the evolution of biomedical ontologies. Annual Symposium proceedings AMIA Symposium. 2006:121-5. </a:t>
            </a:r>
            <a:endParaRPr lang="en-US" sz="1400" dirty="0">
              <a:solidFill>
                <a:schemeClr val="bg1"/>
              </a:solidFill>
            </a:endParaRPr>
          </a:p>
        </p:txBody>
      </p:sp>
      <p:sp>
        <p:nvSpPr>
          <p:cNvPr id="7" name="Slide Number Placeholder 3">
            <a:extLst>
              <a:ext uri="{FF2B5EF4-FFF2-40B4-BE49-F238E27FC236}">
                <a16:creationId xmlns:a16="http://schemas.microsoft.com/office/drawing/2014/main" id="{E979C0E5-F2F8-45C8-8EDE-45450A1F347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65</a:t>
            </a:fld>
            <a:endParaRPr lang="en-US"/>
          </a:p>
        </p:txBody>
      </p:sp>
      <p:sp>
        <p:nvSpPr>
          <p:cNvPr id="8" name="Rectangle 7">
            <a:extLst>
              <a:ext uri="{FF2B5EF4-FFF2-40B4-BE49-F238E27FC236}">
                <a16:creationId xmlns:a16="http://schemas.microsoft.com/office/drawing/2014/main" id="{664A015F-F7EB-4E66-B4A1-458D9E4A3630}"/>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43296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783B-5F4C-4AED-92BC-BEB30739F17B}"/>
              </a:ext>
            </a:extLst>
          </p:cNvPr>
          <p:cNvSpPr>
            <a:spLocks noGrp="1"/>
          </p:cNvSpPr>
          <p:nvPr>
            <p:ph type="title"/>
          </p:nvPr>
        </p:nvSpPr>
        <p:spPr/>
        <p:txBody>
          <a:bodyPr/>
          <a:lstStyle/>
          <a:p>
            <a:r>
              <a:rPr lang="en-US" dirty="0"/>
              <a:t>Faithfulness of RT tuple collections</a:t>
            </a:r>
          </a:p>
        </p:txBody>
      </p:sp>
      <p:sp>
        <p:nvSpPr>
          <p:cNvPr id="3" name="Content Placeholder 2">
            <a:extLst>
              <a:ext uri="{FF2B5EF4-FFF2-40B4-BE49-F238E27FC236}">
                <a16:creationId xmlns:a16="http://schemas.microsoft.com/office/drawing/2014/main" id="{FF703263-19BB-40B0-8D01-D85492A04DFA}"/>
              </a:ext>
            </a:extLst>
          </p:cNvPr>
          <p:cNvSpPr>
            <a:spLocks noGrp="1"/>
          </p:cNvSpPr>
          <p:nvPr>
            <p:ph idx="1"/>
          </p:nvPr>
        </p:nvSpPr>
        <p:spPr/>
        <p:txBody>
          <a:bodyPr/>
          <a:lstStyle/>
          <a:p>
            <a:pPr>
              <a:buFont typeface="Arial" panose="020B0604020202020204" pitchFamily="34" charset="0"/>
              <a:buChar char="•"/>
            </a:pPr>
            <a:r>
              <a:rPr lang="en-US" dirty="0"/>
              <a:t>A collection of tuples is faithful to reality whenever all of its tuples are faithful,</a:t>
            </a:r>
          </a:p>
          <a:p>
            <a:pPr lvl="1">
              <a:buFont typeface="Arial" panose="020B0604020202020204" pitchFamily="34" charset="0"/>
              <a:buChar char="•"/>
            </a:pPr>
            <a:r>
              <a:rPr lang="en-US" sz="2200" dirty="0"/>
              <a:t>Though perhaps not adequately faithful to/throughout reality despite all of its tuples being adequately faithful:</a:t>
            </a:r>
          </a:p>
          <a:p>
            <a:pPr lvl="2">
              <a:buFont typeface="Arial" panose="020B0604020202020204" pitchFamily="34" charset="0"/>
              <a:buChar char="•"/>
            </a:pPr>
            <a:r>
              <a:rPr lang="en-US" dirty="0"/>
              <a:t>predicates might become outdated, </a:t>
            </a:r>
          </a:p>
          <a:p>
            <a:pPr lvl="3">
              <a:buFont typeface="Arial" panose="020B0604020202020204" pitchFamily="34" charset="0"/>
              <a:buChar char="•"/>
            </a:pPr>
            <a:r>
              <a:rPr lang="en-US" dirty="0"/>
              <a:t>a tumor stated to be benign at some point in time turns malignant, </a:t>
            </a:r>
            <a:r>
              <a:rPr lang="en-US" dirty="0">
                <a:sym typeface="Wingdings" panose="05000000000000000000" pitchFamily="2" charset="2"/>
              </a:rPr>
              <a:t> </a:t>
            </a:r>
            <a:r>
              <a:rPr lang="en-US" dirty="0"/>
              <a:t>patient’s medical history is incorrect. </a:t>
            </a:r>
          </a:p>
          <a:p>
            <a:pPr lvl="3">
              <a:buFont typeface="Arial" panose="020B0604020202020204" pitchFamily="34" charset="0"/>
              <a:buChar char="•"/>
            </a:pPr>
            <a:r>
              <a:rPr lang="en-US" dirty="0"/>
              <a:t>tuples that are individually veridical might be redundant;</a:t>
            </a:r>
          </a:p>
          <a:p>
            <a:pPr lvl="4">
              <a:buFont typeface="Arial" panose="020B0604020202020204" pitchFamily="34" charset="0"/>
              <a:buChar char="•"/>
            </a:pPr>
            <a:r>
              <a:rPr lang="en-US" sz="1800" dirty="0"/>
              <a:t>predicating at different levels of granularity whereby one tuple is a logical consequence of another because of axioms in the ontology used.</a:t>
            </a:r>
          </a:p>
          <a:p>
            <a:pPr lvl="4">
              <a:buFont typeface="Arial" panose="020B0604020202020204" pitchFamily="34" charset="0"/>
              <a:buChar char="•"/>
            </a:pPr>
            <a:r>
              <a:rPr lang="en-US" sz="1800" dirty="0"/>
              <a:t>a relationship between two entities is predicated by means of two distinct tuples which contain references to distinct temporal regions of which one is a part of the other. </a:t>
            </a:r>
          </a:p>
        </p:txBody>
      </p:sp>
      <p:sp>
        <p:nvSpPr>
          <p:cNvPr id="4" name="Slide Number Placeholder 3">
            <a:extLst>
              <a:ext uri="{FF2B5EF4-FFF2-40B4-BE49-F238E27FC236}">
                <a16:creationId xmlns:a16="http://schemas.microsoft.com/office/drawing/2014/main" id="{376C9E10-F7BD-4E9F-9566-66D04CDFB79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66</a:t>
            </a:fld>
            <a:endParaRPr lang="en-US"/>
          </a:p>
        </p:txBody>
      </p:sp>
      <p:sp>
        <p:nvSpPr>
          <p:cNvPr id="5" name="Rectangle 4">
            <a:extLst>
              <a:ext uri="{FF2B5EF4-FFF2-40B4-BE49-F238E27FC236}">
                <a16:creationId xmlns:a16="http://schemas.microsoft.com/office/drawing/2014/main" id="{F4E90571-7DE4-40B9-9001-B301A9D30D6B}"/>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5843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E419-8513-4C87-B7C5-6F9FE9B1543B}"/>
              </a:ext>
            </a:extLst>
          </p:cNvPr>
          <p:cNvSpPr>
            <a:spLocks noGrp="1"/>
          </p:cNvSpPr>
          <p:nvPr>
            <p:ph type="title"/>
          </p:nvPr>
        </p:nvSpPr>
        <p:spPr/>
        <p:txBody>
          <a:bodyPr/>
          <a:lstStyle/>
          <a:p>
            <a:r>
              <a:rPr lang="en-US" dirty="0"/>
              <a:t>2</a:t>
            </a:r>
            <a:r>
              <a:rPr lang="en-US" baseline="30000" dirty="0"/>
              <a:t>nd</a:t>
            </a:r>
            <a:r>
              <a:rPr lang="en-US" dirty="0"/>
              <a:t>-hand information in EMR context</a:t>
            </a:r>
          </a:p>
        </p:txBody>
      </p:sp>
      <p:sp>
        <p:nvSpPr>
          <p:cNvPr id="3" name="Content Placeholder 2">
            <a:extLst>
              <a:ext uri="{FF2B5EF4-FFF2-40B4-BE49-F238E27FC236}">
                <a16:creationId xmlns:a16="http://schemas.microsoft.com/office/drawing/2014/main" id="{08AD8FF4-39BA-4E2F-B717-FA4E6695B66D}"/>
              </a:ext>
            </a:extLst>
          </p:cNvPr>
          <p:cNvSpPr>
            <a:spLocks noGrp="1"/>
          </p:cNvSpPr>
          <p:nvPr>
            <p:ph idx="1"/>
          </p:nvPr>
        </p:nvSpPr>
        <p:spPr/>
        <p:txBody>
          <a:bodyPr/>
          <a:lstStyle/>
          <a:p>
            <a:pPr>
              <a:buFont typeface="Arial" panose="020B0604020202020204" pitchFamily="34" charset="0"/>
              <a:buChar char="•"/>
            </a:pPr>
            <a:r>
              <a:rPr lang="en-US" dirty="0"/>
              <a:t>1</a:t>
            </a:r>
            <a:r>
              <a:rPr lang="en-US" baseline="30000" dirty="0"/>
              <a:t>st</a:t>
            </a:r>
            <a:r>
              <a:rPr lang="en-US" dirty="0"/>
              <a:t>-hand:</a:t>
            </a:r>
          </a:p>
          <a:p>
            <a:pPr lvl="1">
              <a:buFont typeface="Arial" panose="020B0604020202020204" pitchFamily="34" charset="0"/>
              <a:buChar char="•"/>
            </a:pPr>
            <a:r>
              <a:rPr lang="en-US" sz="2000" dirty="0"/>
              <a:t>Direct observations made by a clinician entered in the EMR by that clinician.</a:t>
            </a:r>
          </a:p>
          <a:p>
            <a:pPr>
              <a:buFont typeface="Arial" panose="020B0604020202020204" pitchFamily="34" charset="0"/>
              <a:buChar char="•"/>
            </a:pPr>
            <a:r>
              <a:rPr lang="en-US" dirty="0"/>
              <a:t>2</a:t>
            </a:r>
            <a:r>
              <a:rPr lang="en-US" baseline="30000" dirty="0"/>
              <a:t>nd</a:t>
            </a:r>
            <a:r>
              <a:rPr lang="en-US" dirty="0"/>
              <a:t>-hand:</a:t>
            </a:r>
          </a:p>
          <a:p>
            <a:pPr lvl="1">
              <a:buFont typeface="Arial" panose="020B0604020202020204" pitchFamily="34" charset="0"/>
              <a:buChar char="•"/>
            </a:pPr>
            <a:r>
              <a:rPr lang="en-US" sz="2000" dirty="0"/>
              <a:t>Information obtained by a third-party and entered by the clinician:</a:t>
            </a:r>
          </a:p>
          <a:p>
            <a:pPr lvl="3">
              <a:buFont typeface="Arial" panose="020B0604020202020204" pitchFamily="34" charset="0"/>
              <a:buChar char="•"/>
            </a:pPr>
            <a:r>
              <a:rPr lang="en-US" dirty="0"/>
              <a:t>Symptoms expressed by a patient,</a:t>
            </a:r>
          </a:p>
          <a:p>
            <a:pPr lvl="3">
              <a:buFont typeface="Arial" panose="020B0604020202020204" pitchFamily="34" charset="0"/>
              <a:buChar char="•"/>
            </a:pPr>
            <a:r>
              <a:rPr lang="en-US" dirty="0"/>
              <a:t>Medical history of a patient obtained from family</a:t>
            </a:r>
          </a:p>
          <a:p>
            <a:pPr lvl="1">
              <a:buFont typeface="Arial" panose="020B0604020202020204" pitchFamily="34" charset="0"/>
              <a:buChar char="•"/>
            </a:pPr>
            <a:r>
              <a:rPr lang="en-US" sz="2000" dirty="0"/>
              <a:t>Observations made by a clinician and entered by a third party:</a:t>
            </a:r>
          </a:p>
          <a:p>
            <a:pPr lvl="3">
              <a:buFont typeface="Arial" panose="020B0604020202020204" pitchFamily="34" charset="0"/>
              <a:buChar char="•"/>
            </a:pPr>
            <a:r>
              <a:rPr lang="en-US" dirty="0"/>
              <a:t>Coding clerk, resident, …</a:t>
            </a:r>
          </a:p>
          <a:p>
            <a:pPr lvl="3">
              <a:buFont typeface="Arial" panose="020B0604020202020204" pitchFamily="34" charset="0"/>
              <a:buChar char="•"/>
            </a:pPr>
            <a:r>
              <a:rPr lang="en-US" dirty="0"/>
              <a:t>Coding assistance algorithm,</a:t>
            </a:r>
          </a:p>
          <a:p>
            <a:pPr lvl="3">
              <a:buFont typeface="Arial" panose="020B0604020202020204" pitchFamily="34" charset="0"/>
              <a:buChar char="•"/>
            </a:pPr>
            <a:r>
              <a:rPr lang="en-US" dirty="0"/>
              <a:t>Automatic data transformation algorithm.</a:t>
            </a:r>
          </a:p>
          <a:p>
            <a:pPr>
              <a:buFont typeface="Arial" panose="020B0604020202020204" pitchFamily="34" charset="0"/>
              <a:buChar char="•"/>
            </a:pPr>
            <a:r>
              <a:rPr lang="en-US" dirty="0"/>
              <a:t>3</a:t>
            </a:r>
            <a:r>
              <a:rPr lang="en-US" baseline="30000" dirty="0"/>
              <a:t>rd</a:t>
            </a:r>
            <a:r>
              <a:rPr lang="en-US" dirty="0"/>
              <a:t>-hand:</a:t>
            </a:r>
          </a:p>
          <a:p>
            <a:pPr lvl="1">
              <a:buFont typeface="Arial" panose="020B0604020202020204" pitchFamily="34" charset="0"/>
              <a:buChar char="•"/>
            </a:pPr>
            <a:r>
              <a:rPr lang="en-US" sz="2000" dirty="0"/>
              <a:t>tuples constructed from billing codes entered by coding clerks</a:t>
            </a:r>
          </a:p>
        </p:txBody>
      </p:sp>
      <p:sp>
        <p:nvSpPr>
          <p:cNvPr id="5" name="TextBox 4">
            <a:extLst>
              <a:ext uri="{FF2B5EF4-FFF2-40B4-BE49-F238E27FC236}">
                <a16:creationId xmlns:a16="http://schemas.microsoft.com/office/drawing/2014/main" id="{62010576-BE15-49D4-ABC4-81614E9888EB}"/>
              </a:ext>
            </a:extLst>
          </p:cNvPr>
          <p:cNvSpPr txBox="1"/>
          <p:nvPr/>
        </p:nvSpPr>
        <p:spPr>
          <a:xfrm>
            <a:off x="5105400" y="5029200"/>
            <a:ext cx="3936783" cy="400110"/>
          </a:xfrm>
          <a:prstGeom prst="rect">
            <a:avLst/>
          </a:prstGeom>
          <a:noFill/>
        </p:spPr>
        <p:txBody>
          <a:bodyPr wrap="none" rtlCol="0">
            <a:spAutoFit/>
          </a:bodyPr>
          <a:lstStyle/>
          <a:p>
            <a:r>
              <a:rPr lang="en-US" sz="2000" b="0" dirty="0">
                <a:solidFill>
                  <a:srgbClr val="FFFF00"/>
                </a:solidFill>
                <a:sym typeface="Wingdings" panose="05000000000000000000" pitchFamily="2" charset="2"/>
              </a:rPr>
              <a:t> Assistance in RT tuple generation</a:t>
            </a:r>
            <a:endParaRPr lang="en-US" sz="2000" b="0" dirty="0">
              <a:solidFill>
                <a:srgbClr val="FFFF00"/>
              </a:solidFill>
            </a:endParaRPr>
          </a:p>
        </p:txBody>
      </p:sp>
      <p:sp>
        <p:nvSpPr>
          <p:cNvPr id="6" name="Slide Number Placeholder 3">
            <a:extLst>
              <a:ext uri="{FF2B5EF4-FFF2-40B4-BE49-F238E27FC236}">
                <a16:creationId xmlns:a16="http://schemas.microsoft.com/office/drawing/2014/main" id="{E2F0644D-2A36-4135-806F-CDDF239CE7E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67</a:t>
            </a:fld>
            <a:endParaRPr lang="en-US"/>
          </a:p>
        </p:txBody>
      </p:sp>
    </p:spTree>
    <p:extLst>
      <p:ext uri="{BB962C8B-B14F-4D97-AF65-F5344CB8AC3E}">
        <p14:creationId xmlns:p14="http://schemas.microsoft.com/office/powerpoint/2010/main" val="16827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CB19-78A4-4E07-9407-15280386AB2A}"/>
              </a:ext>
            </a:extLst>
          </p:cNvPr>
          <p:cNvSpPr>
            <a:spLocks noGrp="1"/>
          </p:cNvSpPr>
          <p:nvPr>
            <p:ph type="title"/>
          </p:nvPr>
        </p:nvSpPr>
        <p:spPr/>
        <p:txBody>
          <a:bodyPr/>
          <a:lstStyle/>
          <a:p>
            <a:r>
              <a:rPr lang="en-US" dirty="0"/>
              <a:t>Faithfulness and n</a:t>
            </a:r>
            <a:r>
              <a:rPr lang="en-US" baseline="30000" dirty="0"/>
              <a:t>th</a:t>
            </a:r>
            <a:r>
              <a:rPr lang="en-US" dirty="0"/>
              <a:t>-hand information</a:t>
            </a:r>
          </a:p>
        </p:txBody>
      </p:sp>
      <p:sp>
        <p:nvSpPr>
          <p:cNvPr id="3" name="Content Placeholder 2">
            <a:extLst>
              <a:ext uri="{FF2B5EF4-FFF2-40B4-BE49-F238E27FC236}">
                <a16:creationId xmlns:a16="http://schemas.microsoft.com/office/drawing/2014/main" id="{EB60FB9C-9345-4F45-AB0C-D0A706AB6F5E}"/>
              </a:ext>
            </a:extLst>
          </p:cNvPr>
          <p:cNvSpPr>
            <a:spLocks noGrp="1"/>
          </p:cNvSpPr>
          <p:nvPr>
            <p:ph idx="1"/>
          </p:nvPr>
        </p:nvSpPr>
        <p:spPr/>
        <p:txBody>
          <a:bodyPr/>
          <a:lstStyle/>
          <a:p>
            <a:pPr>
              <a:buFont typeface="Arial" panose="020B0604020202020204" pitchFamily="34" charset="0"/>
              <a:buChar char="•"/>
            </a:pPr>
            <a:r>
              <a:rPr lang="en-US" dirty="0"/>
              <a:t>A-tuples: for the assignment of RUIs</a:t>
            </a:r>
          </a:p>
          <a:p>
            <a:pPr lvl="1">
              <a:buFont typeface="Arial" panose="020B0604020202020204" pitchFamily="34" charset="0"/>
              <a:buChar char="•"/>
            </a:pPr>
            <a:r>
              <a:rPr lang="en-US" dirty="0"/>
              <a:t>1</a:t>
            </a:r>
            <a:r>
              <a:rPr lang="en-US" baseline="30000" dirty="0"/>
              <a:t>st</a:t>
            </a:r>
            <a:r>
              <a:rPr lang="en-US" dirty="0"/>
              <a:t>-hand: to entities on the side of the patient</a:t>
            </a:r>
          </a:p>
          <a:p>
            <a:pPr lvl="1">
              <a:buFont typeface="Arial" panose="020B0604020202020204" pitchFamily="34" charset="0"/>
              <a:buChar char="•"/>
            </a:pPr>
            <a:r>
              <a:rPr lang="en-US" dirty="0"/>
              <a:t>2</a:t>
            </a:r>
            <a:r>
              <a:rPr lang="en-US" baseline="30000" dirty="0"/>
              <a:t>nd</a:t>
            </a:r>
            <a:r>
              <a:rPr lang="en-US" dirty="0"/>
              <a:t>-hand: to ascriptions in the EMR</a:t>
            </a:r>
          </a:p>
          <a:p>
            <a:pPr>
              <a:buFont typeface="Arial" panose="020B0604020202020204" pitchFamily="34" charset="0"/>
              <a:buChar char="•"/>
            </a:pPr>
            <a:r>
              <a:rPr lang="en-US" dirty="0"/>
              <a:t>D-tuples: </a:t>
            </a:r>
          </a:p>
          <a:p>
            <a:pPr lvl="1">
              <a:buFont typeface="Arial" panose="020B0604020202020204" pitchFamily="34" charset="0"/>
              <a:buChar char="•"/>
            </a:pPr>
            <a:r>
              <a:rPr lang="en-US" dirty="0"/>
              <a:t>keeping track of the provenance, insertion, deletion and correction of any tuple other dan D.</a:t>
            </a:r>
          </a:p>
          <a:p>
            <a:pPr>
              <a:buFont typeface="Arial" panose="020B0604020202020204" pitchFamily="34" charset="0"/>
              <a:buChar char="•"/>
            </a:pPr>
            <a:r>
              <a:rPr lang="en-US" dirty="0"/>
              <a:t>F-tuples: </a:t>
            </a:r>
          </a:p>
          <a:p>
            <a:pPr lvl="1">
              <a:buFont typeface="Arial" panose="020B0604020202020204" pitchFamily="34" charset="0"/>
              <a:buChar char="•"/>
            </a:pPr>
            <a:r>
              <a:rPr lang="en-US" dirty="0"/>
              <a:t>express confidence in faithfulness of RT-tuples.</a:t>
            </a:r>
          </a:p>
        </p:txBody>
      </p:sp>
      <p:sp>
        <p:nvSpPr>
          <p:cNvPr id="4" name="Slide Number Placeholder 3">
            <a:extLst>
              <a:ext uri="{FF2B5EF4-FFF2-40B4-BE49-F238E27FC236}">
                <a16:creationId xmlns:a16="http://schemas.microsoft.com/office/drawing/2014/main" id="{3D710B91-E4D8-4D4C-B3C1-880D8B7A626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68</a:t>
            </a:fld>
            <a:endParaRPr lang="en-US"/>
          </a:p>
        </p:txBody>
      </p:sp>
    </p:spTree>
    <p:extLst>
      <p:ext uri="{BB962C8B-B14F-4D97-AF65-F5344CB8AC3E}">
        <p14:creationId xmlns:p14="http://schemas.microsoft.com/office/powerpoint/2010/main" val="1635603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RT reasoning with axiomatized ontologies</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2057400"/>
            <a:ext cx="8686800" cy="4572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a:t>
            </a:r>
            <a:r>
              <a:rPr lang="en-US" sz="1800" dirty="0" err="1"/>
              <a:t>true,instance</a:t>
            </a:r>
            <a:r>
              <a:rPr lang="en-US" sz="1800" dirty="0"/>
              <a:t>-of, john, object, t]).</a:t>
            </a:r>
          </a:p>
          <a:p>
            <a:pPr lvl="2">
              <a:buFont typeface="Arial" panose="020B0604020202020204" pitchFamily="34" charset="0"/>
              <a:buChar char="•"/>
            </a:pPr>
            <a:r>
              <a:rPr lang="en-US" sz="1800" dirty="0"/>
              <a:t>t([</a:t>
            </a:r>
            <a:r>
              <a:rPr lang="en-US" sz="1800" dirty="0" err="1"/>
              <a:t>true,proper</a:t>
            </a:r>
            <a:r>
              <a:rPr lang="en-US" sz="1800" dirty="0"/>
              <a:t>-continuant-part-of, tumor-of-john, john, t1]).</a:t>
            </a:r>
          </a:p>
          <a:p>
            <a:pPr lvl="2">
              <a:buFont typeface="Arial" panose="020B0604020202020204" pitchFamily="34" charset="0"/>
              <a:buChar char="•"/>
            </a:pPr>
            <a:r>
              <a:rPr lang="en-US" sz="1800" dirty="0"/>
              <a:t>t([</a:t>
            </a:r>
            <a:r>
              <a:rPr lang="en-US" sz="1800" dirty="0" err="1"/>
              <a:t>true,instance</a:t>
            </a:r>
            <a:r>
              <a:rPr lang="en-US" sz="1800" dirty="0"/>
              <a:t>-of, tumor-of-john, benign-tumor, t1]).</a:t>
            </a:r>
          </a:p>
          <a:p>
            <a:pPr lvl="2">
              <a:buFont typeface="Arial" panose="020B0604020202020204" pitchFamily="34" charset="0"/>
              <a:buChar char="•"/>
            </a:pPr>
            <a:r>
              <a:rPr lang="en-US" sz="1800" dirty="0"/>
              <a:t>t([</a:t>
            </a:r>
            <a:r>
              <a:rPr lang="en-US" sz="1800" dirty="0" err="1"/>
              <a:t>true,instance</a:t>
            </a:r>
            <a:r>
              <a:rPr lang="en-US" sz="1800" dirty="0"/>
              <a:t>-of, tumor-of-john, cancer, t2]).</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69</a:t>
            </a:fld>
            <a:endParaRPr lang="en-US" dirty="0"/>
          </a:p>
        </p:txBody>
      </p:sp>
      <p:sp>
        <p:nvSpPr>
          <p:cNvPr id="6" name="Slide Number Placeholder 3">
            <a:extLst>
              <a:ext uri="{FF2B5EF4-FFF2-40B4-BE49-F238E27FC236}">
                <a16:creationId xmlns:a16="http://schemas.microsoft.com/office/drawing/2014/main" id="{43DDFC69-5B31-4CE1-B365-C66C7046A13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69</a:t>
            </a:fld>
            <a:endParaRPr lang="en-US"/>
          </a:p>
        </p:txBody>
      </p:sp>
    </p:spTree>
    <p:extLst>
      <p:ext uri="{BB962C8B-B14F-4D97-AF65-F5344CB8AC3E}">
        <p14:creationId xmlns:p14="http://schemas.microsoft.com/office/powerpoint/2010/main" val="284962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8" name="Picture 4"/>
          <p:cNvPicPr>
            <a:picLocks noChangeAspect="1" noChangeArrowheads="1"/>
          </p:cNvPicPr>
          <p:nvPr/>
        </p:nvPicPr>
        <p:blipFill>
          <a:blip r:embed="rId2" cstate="print"/>
          <a:srcRect/>
          <a:stretch>
            <a:fillRect/>
          </a:stretch>
        </p:blipFill>
        <p:spPr bwMode="auto">
          <a:xfrm>
            <a:off x="630382" y="2019159"/>
            <a:ext cx="7839074" cy="461024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t>Map overlay</a:t>
            </a:r>
          </a:p>
        </p:txBody>
      </p:sp>
      <p:sp>
        <p:nvSpPr>
          <p:cNvPr id="2" name="Content Placeholder 1"/>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C38901B9-4D9B-4078-82B0-64B7962FF085}"/>
              </a:ext>
            </a:extLst>
          </p:cNvPr>
          <p:cNvSpPr>
            <a:spLocks noGrp="1"/>
          </p:cNvSpPr>
          <p:nvPr>
            <p:ph type="sldNum" sz="quarter" idx="10"/>
          </p:nvPr>
        </p:nvSpPr>
        <p:spPr/>
        <p:txBody>
          <a:bodyPr/>
          <a:lstStyle/>
          <a:p>
            <a:fld id="{01EF93C7-D0AB-41D7-8C62-1F8A9E33AE23}" type="slidenum">
              <a:rPr lang="en-US" smtClean="0"/>
              <a:pPr/>
              <a:t>7</a:t>
            </a:fld>
            <a:endParaRPr lang="en-US"/>
          </a:p>
        </p:txBody>
      </p:sp>
    </p:spTree>
    <p:extLst>
      <p:ext uri="{BB962C8B-B14F-4D97-AF65-F5344CB8AC3E}">
        <p14:creationId xmlns:p14="http://schemas.microsoft.com/office/powerpoint/2010/main" val="2153139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70</a:t>
            </a:fld>
            <a:endParaRPr lang="en-US" dirty="0"/>
          </a:p>
        </p:txBody>
      </p:sp>
      <p:sp>
        <p:nvSpPr>
          <p:cNvPr id="5" name="Slide Number Placeholder 3">
            <a:extLst>
              <a:ext uri="{FF2B5EF4-FFF2-40B4-BE49-F238E27FC236}">
                <a16:creationId xmlns:a16="http://schemas.microsoft.com/office/drawing/2014/main" id="{A77D7B47-4EF9-4900-B6F8-F90676D6356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70</a:t>
            </a:fld>
            <a:endParaRPr lang="en-US"/>
          </a:p>
        </p:txBody>
      </p:sp>
    </p:spTree>
    <p:extLst>
      <p:ext uri="{BB962C8B-B14F-4D97-AF65-F5344CB8AC3E}">
        <p14:creationId xmlns:p14="http://schemas.microsoft.com/office/powerpoint/2010/main" val="1027989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 oh bugger</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a:p>
            <a:endParaRPr lang="en-US" sz="1000" dirty="0"/>
          </a:p>
          <a:p>
            <a:r>
              <a:rPr lang="en-US" sz="1000" dirty="0">
                <a:solidFill>
                  <a:srgbClr val="FFFF00"/>
                </a:solidFill>
              </a:rPr>
              <a:t>INCONSISTENCY FOUND: []</a:t>
            </a:r>
          </a:p>
          <a:p>
            <a:r>
              <a:rPr lang="en-US" sz="1000" dirty="0">
                <a:solidFill>
                  <a:srgbClr val="FFFF00"/>
                </a:solidFill>
              </a:rPr>
              <a:t>Rule: 128</a:t>
            </a:r>
          </a:p>
          <a:p>
            <a:r>
              <a:rPr lang="en-US" sz="1000" dirty="0">
                <a:solidFill>
                  <a:srgbClr val="FFFF00"/>
                </a:solidFill>
              </a:rPr>
              <a:t>Axiom: ilw-1</a:t>
            </a:r>
          </a:p>
          <a:p>
            <a:r>
              <a:rPr lang="en-US" sz="1000" dirty="0">
                <a:solidFill>
                  <a:srgbClr val="FFFF00"/>
                </a:solidFill>
              </a:rPr>
              <a:t>[]</a:t>
            </a:r>
          </a:p>
          <a:p>
            <a:r>
              <a:rPr lang="en-US" sz="1000" dirty="0">
                <a:solidFill>
                  <a:srgbClr val="FFFF00"/>
                </a:solidFill>
              </a:rPr>
              <a:t>Inconsistent facts: [[specifically-depends-</a:t>
            </a:r>
            <a:r>
              <a:rPr lang="en-US" sz="1000" dirty="0" err="1">
                <a:solidFill>
                  <a:srgbClr val="FFFF00"/>
                </a:solidFill>
              </a:rPr>
              <a:t>on,tumor</a:t>
            </a:r>
            <a:r>
              <a:rPr lang="en-US" sz="1000" dirty="0">
                <a:solidFill>
                  <a:srgbClr val="FFFF00"/>
                </a:solidFill>
              </a:rPr>
              <a:t>-of-john,[e,137,[tumor-of-john]]],[instance-of,tumor-of-john,independent-continuant,t1]]</a:t>
            </a:r>
          </a:p>
          <a:p>
            <a:r>
              <a:rPr lang="en-US" sz="1000" dirty="0">
                <a:solidFill>
                  <a:srgbClr val="FFFF00"/>
                </a:solidFill>
              </a:rPr>
              <a:t>Saving inconsistency proof to CLIFreasoner-inconsistency-proof.csv</a:t>
            </a:r>
          </a:p>
          <a:p>
            <a:r>
              <a:rPr lang="en-US" sz="1000" dirty="0">
                <a:solidFill>
                  <a:srgbClr val="FFFF00"/>
                </a:solidFill>
              </a:rPr>
              <a:t>Writing </a:t>
            </a:r>
            <a:r>
              <a:rPr lang="en-US" sz="1000" dirty="0" err="1">
                <a:solidFill>
                  <a:srgbClr val="FFFF00"/>
                </a:solidFill>
              </a:rPr>
              <a:t>skolem</a:t>
            </a:r>
            <a:r>
              <a:rPr lang="en-US" sz="1000" dirty="0">
                <a:solidFill>
                  <a:srgbClr val="FFFF00"/>
                </a:solidFill>
              </a:rPr>
              <a:t> constants to CLIFreasoner-skolems.txt</a:t>
            </a:r>
          </a:p>
          <a:p>
            <a:r>
              <a:rPr lang="en-US" sz="1000" dirty="0">
                <a:solidFill>
                  <a:srgbClr val="FFFF00"/>
                </a:solidFill>
              </a:rPr>
              <a:t>Press any character key to finish.</a:t>
            </a:r>
          </a:p>
        </p:txBody>
      </p:sp>
      <p:sp>
        <p:nvSpPr>
          <p:cNvPr id="4" name="Slide Number Placeholder 3">
            <a:extLst>
              <a:ext uri="{FF2B5EF4-FFF2-40B4-BE49-F238E27FC236}">
                <a16:creationId xmlns:a16="http://schemas.microsoft.com/office/drawing/2014/main" id="{5E28CB3D-ABD0-4548-BC3A-22EEF2C320B8}"/>
              </a:ext>
            </a:extLst>
          </p:cNvPr>
          <p:cNvSpPr>
            <a:spLocks noGrp="1"/>
          </p:cNvSpPr>
          <p:nvPr>
            <p:ph type="sldNum" sz="quarter" idx="3"/>
          </p:nvPr>
        </p:nvSpPr>
        <p:spPr/>
        <p:txBody>
          <a:bodyPr/>
          <a:lstStyle/>
          <a:p>
            <a:fld id="{7C5DB68A-9D44-4073-920F-D08D647C06A7}" type="slidenum">
              <a:rPr lang="en-US" smtClean="0"/>
              <a:t>71</a:t>
            </a:fld>
            <a:endParaRPr lang="en-US" dirty="0"/>
          </a:p>
        </p:txBody>
      </p:sp>
      <p:sp>
        <p:nvSpPr>
          <p:cNvPr id="5" name="Slide Number Placeholder 3">
            <a:extLst>
              <a:ext uri="{FF2B5EF4-FFF2-40B4-BE49-F238E27FC236}">
                <a16:creationId xmlns:a16="http://schemas.microsoft.com/office/drawing/2014/main" id="{1BBA650D-ABBC-4E62-94DD-27CD691882E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71</a:t>
            </a:fld>
            <a:endParaRPr lang="en-US"/>
          </a:p>
        </p:txBody>
      </p:sp>
    </p:spTree>
    <p:extLst>
      <p:ext uri="{BB962C8B-B14F-4D97-AF65-F5344CB8AC3E}">
        <p14:creationId xmlns:p14="http://schemas.microsoft.com/office/powerpoint/2010/main" val="374822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graphicFrame>
        <p:nvGraphicFramePr>
          <p:cNvPr id="4" name="Content Placeholder 3">
            <a:extLst>
              <a:ext uri="{FF2B5EF4-FFF2-40B4-BE49-F238E27FC236}">
                <a16:creationId xmlns:a16="http://schemas.microsoft.com/office/drawing/2014/main" id="{2FBEF9D9-9477-4B6C-A768-4F16AA64D100}"/>
              </a:ext>
            </a:extLst>
          </p:cNvPr>
          <p:cNvGraphicFramePr>
            <a:graphicFrameLocks noGrp="1"/>
          </p:cNvGraphicFramePr>
          <p:nvPr>
            <p:ph idx="1"/>
            <p:extLst/>
          </p:nvPr>
        </p:nvGraphicFramePr>
        <p:xfrm>
          <a:off x="228600" y="1600200"/>
          <a:ext cx="8686799" cy="3090048"/>
        </p:xfrm>
        <a:graphic>
          <a:graphicData uri="http://schemas.openxmlformats.org/drawingml/2006/table">
            <a:tbl>
              <a:tblPr/>
              <a:tblGrid>
                <a:gridCol w="548820">
                  <a:extLst>
                    <a:ext uri="{9D8B030D-6E8A-4147-A177-3AD203B41FA5}">
                      <a16:colId xmlns:a16="http://schemas.microsoft.com/office/drawing/2014/main" val="2137885827"/>
                    </a:ext>
                  </a:extLst>
                </a:gridCol>
                <a:gridCol w="548820">
                  <a:extLst>
                    <a:ext uri="{9D8B030D-6E8A-4147-A177-3AD203B41FA5}">
                      <a16:colId xmlns:a16="http://schemas.microsoft.com/office/drawing/2014/main" val="3855317240"/>
                    </a:ext>
                  </a:extLst>
                </a:gridCol>
                <a:gridCol w="1188360">
                  <a:extLst>
                    <a:ext uri="{9D8B030D-6E8A-4147-A177-3AD203B41FA5}">
                      <a16:colId xmlns:a16="http://schemas.microsoft.com/office/drawing/2014/main" val="2891220494"/>
                    </a:ext>
                  </a:extLst>
                </a:gridCol>
                <a:gridCol w="1219200">
                  <a:extLst>
                    <a:ext uri="{9D8B030D-6E8A-4147-A177-3AD203B41FA5}">
                      <a16:colId xmlns:a16="http://schemas.microsoft.com/office/drawing/2014/main" val="625017505"/>
                    </a:ext>
                  </a:extLst>
                </a:gridCol>
                <a:gridCol w="1828800">
                  <a:extLst>
                    <a:ext uri="{9D8B030D-6E8A-4147-A177-3AD203B41FA5}">
                      <a16:colId xmlns:a16="http://schemas.microsoft.com/office/drawing/2014/main" val="3658676953"/>
                    </a:ext>
                  </a:extLst>
                </a:gridCol>
                <a:gridCol w="381000">
                  <a:extLst>
                    <a:ext uri="{9D8B030D-6E8A-4147-A177-3AD203B41FA5}">
                      <a16:colId xmlns:a16="http://schemas.microsoft.com/office/drawing/2014/main" val="2887000964"/>
                    </a:ext>
                  </a:extLst>
                </a:gridCol>
                <a:gridCol w="304800">
                  <a:extLst>
                    <a:ext uri="{9D8B030D-6E8A-4147-A177-3AD203B41FA5}">
                      <a16:colId xmlns:a16="http://schemas.microsoft.com/office/drawing/2014/main" val="1083988707"/>
                    </a:ext>
                  </a:extLst>
                </a:gridCol>
                <a:gridCol w="457200">
                  <a:extLst>
                    <a:ext uri="{9D8B030D-6E8A-4147-A177-3AD203B41FA5}">
                      <a16:colId xmlns:a16="http://schemas.microsoft.com/office/drawing/2014/main" val="272284526"/>
                    </a:ext>
                  </a:extLst>
                </a:gridCol>
                <a:gridCol w="1003538">
                  <a:extLst>
                    <a:ext uri="{9D8B030D-6E8A-4147-A177-3AD203B41FA5}">
                      <a16:colId xmlns:a16="http://schemas.microsoft.com/office/drawing/2014/main" val="3600472120"/>
                    </a:ext>
                  </a:extLst>
                </a:gridCol>
                <a:gridCol w="503085">
                  <a:extLst>
                    <a:ext uri="{9D8B030D-6E8A-4147-A177-3AD203B41FA5}">
                      <a16:colId xmlns:a16="http://schemas.microsoft.com/office/drawing/2014/main" val="1526776179"/>
                    </a:ext>
                  </a:extLst>
                </a:gridCol>
                <a:gridCol w="334437">
                  <a:extLst>
                    <a:ext uri="{9D8B030D-6E8A-4147-A177-3AD203B41FA5}">
                      <a16:colId xmlns:a16="http://schemas.microsoft.com/office/drawing/2014/main" val="3478219534"/>
                    </a:ext>
                  </a:extLst>
                </a:gridCol>
                <a:gridCol w="368739">
                  <a:extLst>
                    <a:ext uri="{9D8B030D-6E8A-4147-A177-3AD203B41FA5}">
                      <a16:colId xmlns:a16="http://schemas.microsoft.com/office/drawing/2014/main" val="1419888520"/>
                    </a:ext>
                  </a:extLst>
                </a:gridCol>
              </a:tblGrid>
              <a:tr h="171676">
                <a:tc>
                  <a:txBody>
                    <a:bodyPr/>
                    <a:lstStyle/>
                    <a:p>
                      <a:pPr algn="ctr" fontAlgn="b"/>
                      <a:r>
                        <a:rPr lang="en-US" sz="1400" b="0" i="0" u="none" strike="noStrike" dirty="0" err="1">
                          <a:solidFill>
                            <a:schemeClr val="bg1"/>
                          </a:solidFill>
                          <a:effectLst/>
                          <a:latin typeface="Calibri" panose="020F0502020204030204" pitchFamily="34" charset="0"/>
                        </a:rPr>
                        <a:t>FactID</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T/F</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predicate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Rule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Axiom</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Mode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gridSpan="2">
                  <a:txBody>
                    <a:bodyPr/>
                    <a:lstStyle/>
                    <a:p>
                      <a:pPr algn="ctr" fontAlgn="b"/>
                      <a:r>
                        <a:rPr lang="en-US" sz="1400" b="0" i="0" u="none" strike="noStrike" dirty="0">
                          <a:solidFill>
                            <a:schemeClr val="bg1"/>
                          </a:solidFill>
                          <a:effectLst/>
                          <a:latin typeface="Calibri" panose="020F0502020204030204" pitchFamily="34" charset="0"/>
                        </a:rPr>
                        <a:t>Triggers</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hMerge="1">
                  <a:txBody>
                    <a:bodyPr/>
                    <a:lstStyle/>
                    <a:p>
                      <a:pPr algn="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564828086"/>
                  </a:ext>
                </a:extLst>
              </a:tr>
              <a:tr h="171676">
                <a:tc>
                  <a:txBody>
                    <a:bodyPr/>
                    <a:lstStyle/>
                    <a:p>
                      <a:pPr algn="ctr" fontAlgn="b"/>
                      <a:r>
                        <a:rPr lang="en-US" sz="1400" b="0" i="0" u="none" strike="noStrike" dirty="0">
                          <a:solidFill>
                            <a:schemeClr val="bg1"/>
                          </a:solidFill>
                          <a:effectLst/>
                          <a:latin typeface="Calibri" panose="020F0502020204030204" pitchFamily="34" charset="0"/>
                        </a:rPr>
                        <a:t>400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ERROR</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inconsistency</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128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ilw-1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inc</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11050179"/>
                  </a:ext>
                </a:extLst>
              </a:tr>
              <a:tr h="171676">
                <a:tc>
                  <a:txBody>
                    <a:bodyPr/>
                    <a:lstStyle/>
                    <a:p>
                      <a:pPr algn="ct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specifically-depends-on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sk25</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472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akq-1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86785016"/>
                  </a:ext>
                </a:extLst>
              </a:tr>
              <a:tr h="171676">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specifically-dependent-continuant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qix-1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828425909"/>
                  </a:ext>
                </a:extLst>
              </a:tr>
              <a:tr h="171676">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independent-continuant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811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faf-1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483297950"/>
                  </a:ext>
                </a:extLst>
              </a:tr>
              <a:tr h="171676">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realizable-entity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fxd-1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263438797"/>
                  </a:ext>
                </a:extLst>
              </a:tr>
              <a:tr h="171676">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disposition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549961952"/>
                  </a:ext>
                </a:extLst>
              </a:tr>
              <a:tr h="171676">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material-entity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ogms-diso-2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3205449647"/>
                  </a:ext>
                </a:extLst>
              </a:tr>
              <a:tr h="171676">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disorder</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ogms-btu-2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979764799"/>
                  </a:ext>
                </a:extLst>
              </a:tr>
              <a:tr h="171676">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disease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217</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ogms-can-2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1395937496"/>
                  </a:ext>
                </a:extLst>
              </a:tr>
              <a:tr h="171676">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cancer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extLst>
                  <a:ext uri="{0D108BD9-81ED-4DB2-BD59-A6C34878D82A}">
                    <a16:rowId xmlns:a16="http://schemas.microsoft.com/office/drawing/2014/main" val="4184063418"/>
                  </a:ext>
                </a:extLst>
              </a:tr>
              <a:tr h="171676">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benign-tumor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426773908"/>
                  </a:ext>
                </a:extLst>
              </a:tr>
            </a:tbl>
          </a:graphicData>
        </a:graphic>
      </p:graphicFrame>
      <p:sp>
        <p:nvSpPr>
          <p:cNvPr id="5" name="Rectangle 4">
            <a:extLst>
              <a:ext uri="{FF2B5EF4-FFF2-40B4-BE49-F238E27FC236}">
                <a16:creationId xmlns:a16="http://schemas.microsoft.com/office/drawing/2014/main" id="{563CD7EB-08E3-4CBA-96FB-8804C8E9BA87}"/>
              </a:ext>
            </a:extLst>
          </p:cNvPr>
          <p:cNvSpPr/>
          <p:nvPr/>
        </p:nvSpPr>
        <p:spPr>
          <a:xfrm>
            <a:off x="152399" y="4847272"/>
            <a:ext cx="8762999" cy="1600438"/>
          </a:xfrm>
          <a:prstGeom prst="rect">
            <a:avLst/>
          </a:prstGeom>
        </p:spPr>
        <p:txBody>
          <a:bodyPr wrap="square">
            <a:spAutoFit/>
          </a:bodyPr>
          <a:lstStyle/>
          <a:p>
            <a:pPr algn="l"/>
            <a:r>
              <a:rPr lang="en-US" sz="1400" b="0" dirty="0">
                <a:solidFill>
                  <a:schemeClr val="bg1"/>
                </a:solidFill>
              </a:rPr>
              <a:t>(</a:t>
            </a:r>
            <a:r>
              <a:rPr lang="en-US" sz="1400" b="0" dirty="0" err="1">
                <a:solidFill>
                  <a:schemeClr val="bg1"/>
                </a:solidFill>
              </a:rPr>
              <a:t>cl:comment</a:t>
            </a:r>
            <a:r>
              <a:rPr lang="en-US" sz="1400" b="0" dirty="0">
                <a:solidFill>
                  <a:schemeClr val="bg1"/>
                </a:solidFill>
              </a:rPr>
              <a:t> "Any continuant that doesn't s-depend or g-depend on something is </a:t>
            </a:r>
            <a:r>
              <a:rPr lang="en-US" sz="1400" b="0">
                <a:solidFill>
                  <a:schemeClr val="bg1"/>
                </a:solidFill>
              </a:rPr>
              <a:t>an independent </a:t>
            </a:r>
            <a:r>
              <a:rPr lang="en-US" sz="1400" b="0" dirty="0">
                <a:solidFill>
                  <a:schemeClr val="bg1"/>
                </a:solidFill>
              </a:rPr>
              <a:t>continuant [ilw-1]"    </a:t>
            </a:r>
          </a:p>
          <a:p>
            <a:pPr algn="l"/>
            <a:endParaRPr lang="en-US" sz="1400" b="0" dirty="0">
              <a:solidFill>
                <a:schemeClr val="bg1"/>
              </a:solidFill>
            </a:endParaRPr>
          </a:p>
          <a:p>
            <a:pPr algn="l"/>
            <a:r>
              <a:rPr lang="en-US" sz="1400" b="0" dirty="0">
                <a:solidFill>
                  <a:schemeClr val="bg1"/>
                </a:solidFill>
              </a:rPr>
              <a:t>(</a:t>
            </a:r>
            <a:r>
              <a:rPr lang="en-US" sz="1400" b="0" dirty="0" err="1">
                <a:solidFill>
                  <a:schemeClr val="bg1"/>
                </a:solidFill>
              </a:rPr>
              <a:t>forall</a:t>
            </a:r>
            <a:r>
              <a:rPr lang="en-US" sz="1400" b="0" dirty="0">
                <a:solidFill>
                  <a:schemeClr val="bg1"/>
                </a:solidFill>
              </a:rPr>
              <a:t> (c1)    </a:t>
            </a:r>
          </a:p>
          <a:p>
            <a:pPr algn="l"/>
            <a:r>
              <a:rPr lang="en-US" sz="1400" b="0" dirty="0">
                <a:solidFill>
                  <a:schemeClr val="bg1"/>
                </a:solidFill>
              </a:rPr>
              <a:t>      (</a:t>
            </a:r>
            <a:r>
              <a:rPr lang="en-US" sz="1400" b="0" dirty="0" err="1">
                <a:solidFill>
                  <a:schemeClr val="bg1"/>
                </a:solidFill>
              </a:rPr>
              <a:t>iff</a:t>
            </a:r>
            <a:r>
              <a:rPr lang="en-US" sz="1400" b="0" dirty="0">
                <a:solidFill>
                  <a:schemeClr val="bg1"/>
                </a:solidFill>
              </a:rPr>
              <a:t> (exists (t) (instance-of c1 independent-continuant t))</a:t>
            </a:r>
          </a:p>
          <a:p>
            <a:pPr algn="l"/>
            <a:r>
              <a:rPr lang="en-US" sz="1400" b="0" dirty="0">
                <a:solidFill>
                  <a:schemeClr val="bg1"/>
                </a:solidFill>
              </a:rPr>
              <a:t>            (and   (exists (t) (instance-of c1 continuant t))       </a:t>
            </a:r>
          </a:p>
          <a:p>
            <a:pPr algn="l"/>
            <a:r>
              <a:rPr lang="en-US" sz="1400" b="0" dirty="0">
                <a:solidFill>
                  <a:schemeClr val="bg1"/>
                </a:solidFill>
              </a:rPr>
              <a:t>                      (not    (exists (c2 t)    (or (specifically-depends-on c1 c2)          </a:t>
            </a:r>
          </a:p>
          <a:p>
            <a:pPr algn="l"/>
            <a:r>
              <a:rPr lang="en-US" sz="1400" b="0" dirty="0">
                <a:solidFill>
                  <a:schemeClr val="bg1"/>
                </a:solidFill>
              </a:rPr>
              <a:t> 		               (generically-depends-on c1 c2 t))))))))</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72</a:t>
            </a:fld>
            <a:endParaRPr lang="en-US" dirty="0"/>
          </a:p>
        </p:txBody>
      </p:sp>
      <p:sp>
        <p:nvSpPr>
          <p:cNvPr id="6" name="Slide Number Placeholder 3">
            <a:extLst>
              <a:ext uri="{FF2B5EF4-FFF2-40B4-BE49-F238E27FC236}">
                <a16:creationId xmlns:a16="http://schemas.microsoft.com/office/drawing/2014/main" id="{99191541-E76B-45CF-917C-C6C9F2B7F63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72</a:t>
            </a:fld>
            <a:endParaRPr lang="en-US"/>
          </a:p>
        </p:txBody>
      </p:sp>
    </p:spTree>
    <p:extLst>
      <p:ext uri="{BB962C8B-B14F-4D97-AF65-F5344CB8AC3E}">
        <p14:creationId xmlns:p14="http://schemas.microsoft.com/office/powerpoint/2010/main" val="3971191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4784-36F7-4CC4-A3FA-A15FA12525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043DDF-2122-412E-9856-FD6E8D15BC3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4452B22-F083-44EA-A868-5F534CE427E6}"/>
              </a:ext>
            </a:extLst>
          </p:cNvPr>
          <p:cNvPicPr>
            <a:picLocks noChangeAspect="1"/>
          </p:cNvPicPr>
          <p:nvPr/>
        </p:nvPicPr>
        <p:blipFill>
          <a:blip r:embed="rId2"/>
          <a:stretch>
            <a:fillRect/>
          </a:stretch>
        </p:blipFill>
        <p:spPr>
          <a:xfrm>
            <a:off x="0" y="648427"/>
            <a:ext cx="6976961" cy="6209573"/>
          </a:xfrm>
          <a:prstGeom prst="rect">
            <a:avLst/>
          </a:prstGeom>
        </p:spPr>
      </p:pic>
      <p:pic>
        <p:nvPicPr>
          <p:cNvPr id="6" name="Picture 5">
            <a:extLst>
              <a:ext uri="{FF2B5EF4-FFF2-40B4-BE49-F238E27FC236}">
                <a16:creationId xmlns:a16="http://schemas.microsoft.com/office/drawing/2014/main" id="{4109ACF5-4EC2-4FD9-89AB-940BEA7B99D0}"/>
              </a:ext>
            </a:extLst>
          </p:cNvPr>
          <p:cNvPicPr>
            <a:picLocks noChangeAspect="1"/>
          </p:cNvPicPr>
          <p:nvPr/>
        </p:nvPicPr>
        <p:blipFill>
          <a:blip r:embed="rId3"/>
          <a:stretch>
            <a:fillRect/>
          </a:stretch>
        </p:blipFill>
        <p:spPr>
          <a:xfrm>
            <a:off x="6986486" y="648426"/>
            <a:ext cx="2157514" cy="6209573"/>
          </a:xfrm>
          <a:prstGeom prst="rect">
            <a:avLst/>
          </a:prstGeom>
        </p:spPr>
      </p:pic>
      <p:sp>
        <p:nvSpPr>
          <p:cNvPr id="7" name="Rectangle 6">
            <a:extLst>
              <a:ext uri="{FF2B5EF4-FFF2-40B4-BE49-F238E27FC236}">
                <a16:creationId xmlns:a16="http://schemas.microsoft.com/office/drawing/2014/main" id="{DE4340A6-D9A1-4F77-8A97-9C547B046187}"/>
              </a:ext>
            </a:extLst>
          </p:cNvPr>
          <p:cNvSpPr/>
          <p:nvPr/>
        </p:nvSpPr>
        <p:spPr>
          <a:xfrm>
            <a:off x="402380" y="3753212"/>
            <a:ext cx="6172200" cy="1077218"/>
          </a:xfrm>
          <a:prstGeom prst="rect">
            <a:avLst/>
          </a:prstGeom>
          <a:solidFill>
            <a:schemeClr val="bg1"/>
          </a:solidFill>
          <a:ln w="57150">
            <a:solidFill>
              <a:schemeClr val="accent1">
                <a:lumMod val="25000"/>
              </a:schemeClr>
            </a:solidFill>
          </a:ln>
        </p:spPr>
        <p:txBody>
          <a:bodyPr wrap="square">
            <a:spAutoFit/>
          </a:bodyPr>
          <a:lstStyle/>
          <a:p>
            <a:r>
              <a:rPr lang="en-US" dirty="0">
                <a:hlinkClick r:id="rId4"/>
              </a:rPr>
              <a:t>http://www.referent-tracking.com/RTU/papers.html</a:t>
            </a:r>
            <a:r>
              <a:rPr lang="en-US" dirty="0"/>
              <a:t> </a:t>
            </a:r>
          </a:p>
        </p:txBody>
      </p:sp>
    </p:spTree>
    <p:extLst>
      <p:ext uri="{BB962C8B-B14F-4D97-AF65-F5344CB8AC3E}">
        <p14:creationId xmlns:p14="http://schemas.microsoft.com/office/powerpoint/2010/main" val="357381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Map</a:t>
            </a:r>
            <a:r>
              <a:rPr lang="en-US" dirty="0"/>
              <a:t> </a:t>
            </a:r>
            <a:r>
              <a:rPr lang="en-US" dirty="0">
                <a:sym typeface="Wingdings" pitchFamily="2" charset="2"/>
              </a:rPr>
              <a:t> </a:t>
            </a:r>
            <a:r>
              <a:rPr lang="en-US" dirty="0">
                <a:solidFill>
                  <a:srgbClr val="FFC000"/>
                </a:solidFill>
                <a:sym typeface="Wingdings" pitchFamily="2" charset="2"/>
              </a:rPr>
              <a:t>Reality</a:t>
            </a:r>
            <a:r>
              <a:rPr lang="en-US" dirty="0">
                <a:sym typeface="Wingdings" pitchFamily="2" charset="2"/>
              </a:rPr>
              <a:t> </a:t>
            </a:r>
            <a:endParaRPr lang="en-US" dirty="0"/>
          </a:p>
        </p:txBody>
      </p:sp>
      <p:sp>
        <p:nvSpPr>
          <p:cNvPr id="3" name="Content Placeholder 2"/>
          <p:cNvSpPr>
            <a:spLocks noGrp="1"/>
          </p:cNvSpPr>
          <p:nvPr>
            <p:ph idx="1"/>
          </p:nvPr>
        </p:nvSpPr>
        <p:spPr>
          <a:xfrm>
            <a:off x="2971800" y="2205642"/>
            <a:ext cx="5943600" cy="4423758"/>
          </a:xfrm>
        </p:spPr>
        <p:txBody>
          <a:bodyPr/>
          <a:lstStyle/>
          <a:p>
            <a:r>
              <a:rPr lang="en-US" dirty="0"/>
              <a:t>A message to map makers: “</a:t>
            </a:r>
            <a:r>
              <a:rPr lang="en-US" b="1" i="1" dirty="0"/>
              <a:t>Highways are not painted red, rivers don’t have county lines running down the middle, and you can’t see contour lines on a mountain</a:t>
            </a:r>
            <a:r>
              <a:rPr lang="en-US" dirty="0"/>
              <a:t>”</a:t>
            </a:r>
          </a:p>
          <a:p>
            <a:endParaRPr lang="en-US" dirty="0"/>
          </a:p>
          <a:p>
            <a:r>
              <a:rPr lang="en-US" dirty="0"/>
              <a:t>    </a:t>
            </a:r>
            <a:r>
              <a:rPr lang="en-US" sz="1800" dirty="0"/>
              <a:t>W. Kent. Data and Reality. North-Holland, Amsterdam, the Netherlands, 1978.</a:t>
            </a:r>
          </a:p>
        </p:txBody>
      </p:sp>
      <p:pic>
        <p:nvPicPr>
          <p:cNvPr id="268290" name="Picture 2"/>
          <p:cNvPicPr>
            <a:picLocks noChangeAspect="1" noChangeArrowheads="1"/>
          </p:cNvPicPr>
          <p:nvPr/>
        </p:nvPicPr>
        <p:blipFill>
          <a:blip r:embed="rId2" cstate="print"/>
          <a:srcRect/>
          <a:stretch>
            <a:fillRect/>
          </a:stretch>
        </p:blipFill>
        <p:spPr bwMode="auto">
          <a:xfrm>
            <a:off x="381000" y="2133599"/>
            <a:ext cx="2362200" cy="4423757"/>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8134FB0A-D25F-4237-9176-8C1525DDD798}"/>
              </a:ext>
            </a:extLst>
          </p:cNvPr>
          <p:cNvSpPr>
            <a:spLocks noGrp="1"/>
          </p:cNvSpPr>
          <p:nvPr>
            <p:ph type="sldNum" sz="quarter" idx="10"/>
          </p:nvPr>
        </p:nvSpPr>
        <p:spPr/>
        <p:txBody>
          <a:bodyPr/>
          <a:lstStyle/>
          <a:p>
            <a:fld id="{01EF93C7-D0AB-41D7-8C62-1F8A9E33AE23}" type="slidenum">
              <a:rPr lang="en-US" smtClean="0"/>
              <a:pPr/>
              <a:t>8</a:t>
            </a:fld>
            <a:endParaRPr lang="en-US"/>
          </a:p>
        </p:txBody>
      </p:sp>
    </p:spTree>
    <p:extLst>
      <p:ext uri="{BB962C8B-B14F-4D97-AF65-F5344CB8AC3E}">
        <p14:creationId xmlns:p14="http://schemas.microsoft.com/office/powerpoint/2010/main" val="64382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dirty="0">
                <a:solidFill>
                  <a:srgbClr val="FFC000"/>
                </a:solidFill>
              </a:rPr>
              <a:t>Reality</a:t>
            </a:r>
            <a:r>
              <a:rPr lang="en-US" dirty="0"/>
              <a:t> </a:t>
            </a:r>
            <a:r>
              <a:rPr lang="en-US" dirty="0">
                <a:sym typeface="Wingdings" panose="05000000000000000000" pitchFamily="2" charset="2"/>
              </a:rPr>
              <a:t> </a:t>
            </a:r>
            <a:r>
              <a:rPr lang="en-US" dirty="0">
                <a:solidFill>
                  <a:srgbClr val="FFFF00"/>
                </a:solidFill>
                <a:sym typeface="Wingdings" panose="05000000000000000000" pitchFamily="2" charset="2"/>
              </a:rPr>
              <a:t>Representation</a:t>
            </a:r>
            <a:r>
              <a:rPr lang="en-US" dirty="0">
                <a:sym typeface="Wingdings" panose="05000000000000000000" pitchFamily="2" charset="2"/>
              </a:rPr>
              <a:t> in health</a:t>
            </a:r>
            <a:endParaRPr lang="en-US" altLang="en-US" dirty="0"/>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bwMode="auto">
          <a:xfrm>
            <a:off x="228600" y="1524000"/>
            <a:ext cx="8458200" cy="51054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cs typeface="Times" panose="02020603050405020304" pitchFamily="18" charset="0"/>
            </a:endParaRPr>
          </a:p>
        </p:txBody>
      </p:sp>
      <p:sp>
        <p:nvSpPr>
          <p:cNvPr id="7" name="TextBox 6"/>
          <p:cNvSpPr txBox="1"/>
          <p:nvPr/>
        </p:nvSpPr>
        <p:spPr>
          <a:xfrm>
            <a:off x="5595519" y="6089303"/>
            <a:ext cx="1826141" cy="461665"/>
          </a:xfrm>
          <a:prstGeom prst="rect">
            <a:avLst/>
          </a:prstGeom>
          <a:noFill/>
        </p:spPr>
        <p:txBody>
          <a:bodyPr wrap="none" rtlCol="0">
            <a:spAutoFit/>
          </a:bodyPr>
          <a:lstStyle/>
          <a:p>
            <a:r>
              <a:rPr lang="en-US" sz="2400" dirty="0">
                <a:solidFill>
                  <a:srgbClr val="FFFF00"/>
                </a:solidFill>
                <a:latin typeface="Times" panose="02020603050405020304" pitchFamily="18" charset="0"/>
                <a:cs typeface="Times" panose="02020603050405020304" pitchFamily="18" charset="0"/>
              </a:rPr>
              <a:t>Descriptions</a:t>
            </a:r>
          </a:p>
        </p:txBody>
      </p:sp>
      <p:sp>
        <p:nvSpPr>
          <p:cNvPr id="8" name="Rectangle 7"/>
          <p:cNvSpPr/>
          <p:nvPr/>
        </p:nvSpPr>
        <p:spPr bwMode="auto">
          <a:xfrm>
            <a:off x="5562599" y="1676400"/>
            <a:ext cx="2973892" cy="4874568"/>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cs typeface="Times" panose="02020603050405020304" pitchFamily="18" charset="0"/>
            </a:endParaRPr>
          </a:p>
        </p:txBody>
      </p:sp>
      <p:sp>
        <p:nvSpPr>
          <p:cNvPr id="9" name="TextBox 8"/>
          <p:cNvSpPr txBox="1"/>
          <p:nvPr/>
        </p:nvSpPr>
        <p:spPr>
          <a:xfrm>
            <a:off x="158068" y="6091535"/>
            <a:ext cx="2973891" cy="461665"/>
          </a:xfrm>
          <a:prstGeom prst="rect">
            <a:avLst/>
          </a:prstGeom>
          <a:noFill/>
        </p:spPr>
        <p:txBody>
          <a:bodyPr wrap="none" rtlCol="0">
            <a:spAutoFit/>
          </a:bodyPr>
          <a:lstStyle/>
          <a:p>
            <a:r>
              <a:rPr lang="en-US" sz="2400" dirty="0">
                <a:solidFill>
                  <a:srgbClr val="FFC000"/>
                </a:solidFill>
                <a:latin typeface="Times" panose="02020603050405020304" pitchFamily="18" charset="0"/>
                <a:cs typeface="Times" panose="02020603050405020304" pitchFamily="18" charset="0"/>
              </a:rPr>
              <a:t>Beings &amp; happenings</a:t>
            </a:r>
          </a:p>
        </p:txBody>
      </p:sp>
      <p:sp>
        <p:nvSpPr>
          <p:cNvPr id="2" name="TextBox 1"/>
          <p:cNvSpPr txBox="1"/>
          <p:nvPr/>
        </p:nvSpPr>
        <p:spPr>
          <a:xfrm>
            <a:off x="6000854" y="1778298"/>
            <a:ext cx="2164439" cy="461665"/>
          </a:xfrm>
          <a:prstGeom prst="rect">
            <a:avLst/>
          </a:prstGeom>
          <a:noFill/>
        </p:spPr>
        <p:txBody>
          <a:bodyPr wrap="none" rtlCol="0">
            <a:spAutoFit/>
          </a:bodyPr>
          <a:lstStyle/>
          <a:p>
            <a:r>
              <a:rPr lang="en-US" sz="2400" dirty="0">
                <a:solidFill>
                  <a:srgbClr val="FFFF00"/>
                </a:solidFill>
                <a:latin typeface="Times" panose="02020603050405020304" pitchFamily="18" charset="0"/>
                <a:cs typeface="Times" panose="02020603050405020304" pitchFamily="18" charset="0"/>
              </a:rPr>
              <a:t>(research) data</a:t>
            </a:r>
          </a:p>
        </p:txBody>
      </p:sp>
      <p:sp>
        <p:nvSpPr>
          <p:cNvPr id="11" name="TextBox 10"/>
          <p:cNvSpPr txBox="1"/>
          <p:nvPr/>
        </p:nvSpPr>
        <p:spPr>
          <a:xfrm>
            <a:off x="439877" y="1769647"/>
            <a:ext cx="2574807" cy="461665"/>
          </a:xfrm>
          <a:prstGeom prst="rect">
            <a:avLst/>
          </a:prstGeom>
          <a:noFill/>
        </p:spPr>
        <p:txBody>
          <a:bodyPr wrap="none" rtlCol="0">
            <a:spAutoFit/>
          </a:bodyPr>
          <a:lstStyle/>
          <a:p>
            <a:r>
              <a:rPr lang="en-US" sz="2400" dirty="0">
                <a:solidFill>
                  <a:srgbClr val="FFC000"/>
                </a:solidFill>
              </a:rPr>
              <a:t>(research) domain</a:t>
            </a:r>
          </a:p>
        </p:txBody>
      </p:sp>
      <p:pic>
        <p:nvPicPr>
          <p:cNvPr id="12" name="Picture 11"/>
          <p:cNvPicPr>
            <a:picLocks noChangeAspect="1"/>
          </p:cNvPicPr>
          <p:nvPr/>
        </p:nvPicPr>
        <p:blipFill>
          <a:blip r:embed="rId5"/>
          <a:stretch>
            <a:fillRect/>
          </a:stretch>
        </p:blipFill>
        <p:spPr>
          <a:xfrm>
            <a:off x="454333" y="2265546"/>
            <a:ext cx="2545893" cy="3791755"/>
          </a:xfrm>
          <a:prstGeom prst="rect">
            <a:avLst/>
          </a:prstGeom>
        </p:spPr>
      </p:pic>
      <p:sp>
        <p:nvSpPr>
          <p:cNvPr id="3" name="Slide Number Placeholder 2">
            <a:extLst>
              <a:ext uri="{FF2B5EF4-FFF2-40B4-BE49-F238E27FC236}">
                <a16:creationId xmlns:a16="http://schemas.microsoft.com/office/drawing/2014/main" id="{A24C5580-DF87-4B74-89FC-A082FEB605C4}"/>
              </a:ext>
            </a:extLst>
          </p:cNvPr>
          <p:cNvSpPr>
            <a:spLocks noGrp="1"/>
          </p:cNvSpPr>
          <p:nvPr>
            <p:ph type="sldNum" sz="quarter" idx="10"/>
          </p:nvPr>
        </p:nvSpPr>
        <p:spPr/>
        <p:txBody>
          <a:bodyPr/>
          <a:lstStyle/>
          <a:p>
            <a:fld id="{01EF93C7-D0AB-41D7-8C62-1F8A9E33AE23}" type="slidenum">
              <a:rPr lang="en-US" smtClean="0"/>
              <a:pPr/>
              <a:t>9</a:t>
            </a:fld>
            <a:endParaRPr lang="en-US"/>
          </a:p>
        </p:txBody>
      </p:sp>
      <p:sp>
        <p:nvSpPr>
          <p:cNvPr id="4" name="Rectangle 3">
            <a:extLst>
              <a:ext uri="{FF2B5EF4-FFF2-40B4-BE49-F238E27FC236}">
                <a16:creationId xmlns:a16="http://schemas.microsoft.com/office/drawing/2014/main" id="{BBF7E317-4B37-4280-A3DA-B11015FFAB9D}"/>
              </a:ext>
            </a:extLst>
          </p:cNvPr>
          <p:cNvSpPr/>
          <p:nvPr/>
        </p:nvSpPr>
        <p:spPr>
          <a:xfrm>
            <a:off x="3284986" y="3429000"/>
            <a:ext cx="1992853" cy="1200329"/>
          </a:xfrm>
          <a:prstGeom prst="rect">
            <a:avLst/>
          </a:prstGeom>
        </p:spPr>
        <p:txBody>
          <a:bodyPr wrap="none">
            <a:spAutoFit/>
          </a:bodyPr>
          <a:lstStyle/>
          <a:p>
            <a:r>
              <a:rPr lang="en-US" sz="7200" dirty="0">
                <a:solidFill>
                  <a:schemeClr val="bg1"/>
                </a:solidFill>
                <a:sym typeface="Wingdings" panose="05000000000000000000" pitchFamily="2" charset="2"/>
              </a:rPr>
              <a:t></a:t>
            </a:r>
            <a:endParaRPr lang="en-US" sz="7200" dirty="0">
              <a:solidFill>
                <a:schemeClr val="bg1"/>
              </a:solidFill>
            </a:endParaRPr>
          </a:p>
        </p:txBody>
      </p:sp>
    </p:spTree>
    <p:extLst>
      <p:ext uri="{BB962C8B-B14F-4D97-AF65-F5344CB8AC3E}">
        <p14:creationId xmlns:p14="http://schemas.microsoft.com/office/powerpoint/2010/main" val="163759356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51279</TotalTime>
  <Words>6559</Words>
  <Application>Microsoft Office PowerPoint</Application>
  <PresentationFormat>On-screen Show (4:3)</PresentationFormat>
  <Paragraphs>1263</Paragraphs>
  <Slides>73</Slides>
  <Notes>9</Notes>
  <HiddenSlides>1</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8" baseType="lpstr">
      <vt:lpstr>Batang</vt:lpstr>
      <vt:lpstr>MS Mincho</vt:lpstr>
      <vt:lpstr>MS Mincho</vt:lpstr>
      <vt:lpstr>MS PGothic</vt:lpstr>
      <vt:lpstr>Arial</vt:lpstr>
      <vt:lpstr>Calibri</vt:lpstr>
      <vt:lpstr>Georgia</vt:lpstr>
      <vt:lpstr>Times</vt:lpstr>
      <vt:lpstr>Times New Roman</vt:lpstr>
      <vt:lpstr>Trebuchet MS</vt:lpstr>
      <vt:lpstr>Verdana</vt:lpstr>
      <vt:lpstr>Wingdings</vt:lpstr>
      <vt:lpstr>2014-Indianapolis</vt:lpstr>
      <vt:lpstr>1_2014-Indianapolis</vt:lpstr>
      <vt:lpstr>Photo Editor-foto</vt:lpstr>
      <vt:lpstr>UB Summer Informatics Data Science Bootcamp Department of Biomedical Informatics, University at Buffalo  July 5 – August 21, 2023  Topic:   Biomedical Ontology       </vt:lpstr>
      <vt:lpstr>Learning Objectives of day 1, 2 and 4</vt:lpstr>
      <vt:lpstr>Reminder from day 2</vt:lpstr>
      <vt:lpstr>Most relevant for Referent Tracking</vt:lpstr>
      <vt:lpstr>Reality: satellite view</vt:lpstr>
      <vt:lpstr>Representation: map</vt:lpstr>
      <vt:lpstr>Map overlay</vt:lpstr>
      <vt:lpstr>Map  Reality </vt:lpstr>
      <vt:lpstr>Reality  Representation in health</vt:lpstr>
      <vt:lpstr>Reality         and       representation</vt:lpstr>
      <vt:lpstr>‘Is about at’</vt:lpstr>
      <vt:lpstr>What is ‘referent tracking’ (RT) ?</vt:lpstr>
      <vt:lpstr>RT issues in language</vt:lpstr>
      <vt:lpstr>PowerPoint Presentation</vt:lpstr>
      <vt:lpstr>Issues in Referent Tracking in general</vt:lpstr>
      <vt:lpstr>Issues in Referent Tracking in general</vt:lpstr>
      <vt:lpstr>Second RBO distinction important for RT: Universals versus particulars</vt:lpstr>
      <vt:lpstr>Second RBO distinction important for RT: Universals versus particulars</vt:lpstr>
      <vt:lpstr>PowerPoint Presentation</vt:lpstr>
      <vt:lpstr>The 2005 requirements for RT-based Information Systems (IS)</vt:lpstr>
      <vt:lpstr>Common practice in IS: types as proxies for particulars</vt:lpstr>
      <vt:lpstr>Types as proxies for particulars: a very bad practice !!!</vt:lpstr>
      <vt:lpstr>IUI = Instance Unique Identifier</vt:lpstr>
      <vt:lpstr>RT issues in EHRs: the ‘problem list’</vt:lpstr>
      <vt:lpstr>RT issues in EHRs: the ‘problem list’</vt:lpstr>
      <vt:lpstr>RT issues in EHRs: the ‘problem list’</vt:lpstr>
      <vt:lpstr>Using the identifiers in a logical language </vt:lpstr>
      <vt:lpstr>Referent Tracking System Components</vt:lpstr>
      <vt:lpstr>Referent Tracking System Environment</vt:lpstr>
      <vt:lpstr>PowerPoint Presentation</vt:lpstr>
      <vt:lpstr>Essentials of Referent Tracking  </vt:lpstr>
      <vt:lpstr>Main RT principles</vt:lpstr>
      <vt:lpstr>Main RT principles: RTP1</vt:lpstr>
      <vt:lpstr>Main RT principles: RTP2</vt:lpstr>
      <vt:lpstr>Main RT principles: RTP3</vt:lpstr>
      <vt:lpstr>Faithfulness of representations </vt:lpstr>
      <vt:lpstr>The mereology of realism-based RCs</vt:lpstr>
      <vt:lpstr>The mereology of realism-based RCs</vt:lpstr>
      <vt:lpstr>Referent Tracking Tuple Types for RCs</vt:lpstr>
      <vt:lpstr>L. Weed.         Medical records that guide and teach.  New England Journal of Medicine 278 (1968), 593-600.</vt:lpstr>
      <vt:lpstr>Problems Encounters Episodes</vt:lpstr>
      <vt:lpstr>‘Problem’ in the context of an EMR</vt:lpstr>
      <vt:lpstr>PowerPoint Presentation</vt:lpstr>
      <vt:lpstr>PowerPoint Presentation</vt:lpstr>
      <vt:lpstr>PowerPoint Presentation</vt:lpstr>
      <vt:lpstr>PowerPoint Presentation</vt:lpstr>
      <vt:lpstr>Problem status changes</vt:lpstr>
      <vt:lpstr>Active / Resolved</vt:lpstr>
      <vt:lpstr>Transitions in two diabetes patients</vt:lpstr>
      <vt:lpstr>Future work: towards an OGMS-based Referent Tracking Interpretation</vt:lpstr>
      <vt:lpstr>PowerPoint Presentation</vt:lpstr>
      <vt:lpstr>Actions on the problem list</vt:lpstr>
      <vt:lpstr>Status of a problem  on the problem list</vt:lpstr>
      <vt:lpstr>Terminology associated with a problem </vt:lpstr>
      <vt:lpstr>RT-based problem list management principles</vt:lpstr>
      <vt:lpstr>Asserting the existence of actors in our example</vt:lpstr>
      <vt:lpstr>‘Denotation’-tuple (RTC2e) semantics</vt:lpstr>
      <vt:lpstr>RTS entries re actors</vt:lpstr>
      <vt:lpstr>Every tuple insertion requires a D-tuple</vt:lpstr>
      <vt:lpstr>‘Domain’-tuple (LDC1) semantics</vt:lpstr>
      <vt:lpstr>‘Meta’-tuple (LDC2i) semantics</vt:lpstr>
      <vt:lpstr>Faithfulness to / throughout</vt:lpstr>
      <vt:lpstr>Aspects of faithfulness of a single RT predicate</vt:lpstr>
      <vt:lpstr>Aspects of faithfulness of a collection of  RT predicates</vt:lpstr>
      <vt:lpstr>Adequate faithfulness</vt:lpstr>
      <vt:lpstr>Faithfulness of RT tuple collections</vt:lpstr>
      <vt:lpstr>2nd-hand information in EMR context</vt:lpstr>
      <vt:lpstr>Faithfulness and nth-hand information</vt:lpstr>
      <vt:lpstr>RT reasoning with axiomatized ontologies</vt:lpstr>
      <vt:lpstr>Reasoner at work …</vt:lpstr>
      <vt:lpstr>… oh bugger</vt:lpstr>
      <vt:lpstr>Inconsistency proof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1342</cp:revision>
  <dcterms:created xsi:type="dcterms:W3CDTF">1601-01-01T00:00:00Z</dcterms:created>
  <dcterms:modified xsi:type="dcterms:W3CDTF">2023-08-14T20:03:01Z</dcterms:modified>
</cp:coreProperties>
</file>