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026" r:id="rId1"/>
    <p:sldMasterId id="2147484037" r:id="rId2"/>
  </p:sldMasterIdLst>
  <p:notesMasterIdLst>
    <p:notesMasterId r:id="rId99"/>
  </p:notesMasterIdLst>
  <p:sldIdLst>
    <p:sldId id="692" r:id="rId3"/>
    <p:sldId id="1827" r:id="rId4"/>
    <p:sldId id="1704" r:id="rId5"/>
    <p:sldId id="1830" r:id="rId6"/>
    <p:sldId id="1828" r:id="rId7"/>
    <p:sldId id="1719" r:id="rId8"/>
    <p:sldId id="1195" r:id="rId9"/>
    <p:sldId id="1130" r:id="rId10"/>
    <p:sldId id="1226" r:id="rId11"/>
    <p:sldId id="1066" r:id="rId12"/>
    <p:sldId id="1067" r:id="rId13"/>
    <p:sldId id="1068" r:id="rId14"/>
    <p:sldId id="1724" r:id="rId15"/>
    <p:sldId id="1206" r:id="rId16"/>
    <p:sldId id="1725" r:id="rId17"/>
    <p:sldId id="1040" r:id="rId18"/>
    <p:sldId id="1470" r:id="rId19"/>
    <p:sldId id="1207" r:id="rId20"/>
    <p:sldId id="1242" r:id="rId21"/>
    <p:sldId id="1208" r:id="rId22"/>
    <p:sldId id="1670" r:id="rId23"/>
    <p:sldId id="1671" r:id="rId24"/>
    <p:sldId id="1210" r:id="rId25"/>
    <p:sldId id="1730" r:id="rId26"/>
    <p:sldId id="1731" r:id="rId27"/>
    <p:sldId id="808" r:id="rId28"/>
    <p:sldId id="809" r:id="rId29"/>
    <p:sldId id="1238" r:id="rId30"/>
    <p:sldId id="1239" r:id="rId31"/>
    <p:sldId id="807" r:id="rId32"/>
    <p:sldId id="778" r:id="rId33"/>
    <p:sldId id="779" r:id="rId34"/>
    <p:sldId id="791" r:id="rId35"/>
    <p:sldId id="794" r:id="rId36"/>
    <p:sldId id="795" r:id="rId37"/>
    <p:sldId id="796" r:id="rId38"/>
    <p:sldId id="797" r:id="rId39"/>
    <p:sldId id="798" r:id="rId40"/>
    <p:sldId id="1818" r:id="rId41"/>
    <p:sldId id="1819" r:id="rId42"/>
    <p:sldId id="276" r:id="rId43"/>
    <p:sldId id="1761" r:id="rId44"/>
    <p:sldId id="1733" r:id="rId45"/>
    <p:sldId id="1762" r:id="rId46"/>
    <p:sldId id="1829" r:id="rId47"/>
    <p:sldId id="1212" r:id="rId48"/>
    <p:sldId id="1213" r:id="rId49"/>
    <p:sldId id="1214" r:id="rId50"/>
    <p:sldId id="1044" r:id="rId51"/>
    <p:sldId id="1042" r:id="rId52"/>
    <p:sldId id="1243" r:id="rId53"/>
    <p:sldId id="1735" r:id="rId54"/>
    <p:sldId id="1677" r:id="rId55"/>
    <p:sldId id="1564" r:id="rId56"/>
    <p:sldId id="1795" r:id="rId57"/>
    <p:sldId id="1796" r:id="rId58"/>
    <p:sldId id="1797" r:id="rId59"/>
    <p:sldId id="1528" r:id="rId60"/>
    <p:sldId id="1648" r:id="rId61"/>
    <p:sldId id="1821" r:id="rId62"/>
    <p:sldId id="1813" r:id="rId63"/>
    <p:sldId id="1686" r:id="rId64"/>
    <p:sldId id="1653" r:id="rId65"/>
    <p:sldId id="1597" r:id="rId66"/>
    <p:sldId id="1655" r:id="rId67"/>
    <p:sldId id="1814" r:id="rId68"/>
    <p:sldId id="1815" r:id="rId69"/>
    <p:sldId id="1816" r:id="rId70"/>
    <p:sldId id="1600" r:id="rId71"/>
    <p:sldId id="1817" r:id="rId72"/>
    <p:sldId id="1599" r:id="rId73"/>
    <p:sldId id="1684" r:id="rId74"/>
    <p:sldId id="1685" r:id="rId75"/>
    <p:sldId id="1652" r:id="rId76"/>
    <p:sldId id="1626" r:id="rId77"/>
    <p:sldId id="1640" r:id="rId78"/>
    <p:sldId id="1628" r:id="rId79"/>
    <p:sldId id="1745" r:id="rId80"/>
    <p:sldId id="1748" r:id="rId81"/>
    <p:sldId id="1689" r:id="rId82"/>
    <p:sldId id="1698" r:id="rId83"/>
    <p:sldId id="1822" r:id="rId84"/>
    <p:sldId id="1494" r:id="rId85"/>
    <p:sldId id="1511" r:id="rId86"/>
    <p:sldId id="1571" r:id="rId87"/>
    <p:sldId id="1519" r:id="rId88"/>
    <p:sldId id="1572" r:id="rId89"/>
    <p:sldId id="1520" r:id="rId90"/>
    <p:sldId id="1536" r:id="rId91"/>
    <p:sldId id="1573" r:id="rId92"/>
    <p:sldId id="1574" r:id="rId93"/>
    <p:sldId id="1562" r:id="rId94"/>
    <p:sldId id="1568" r:id="rId95"/>
    <p:sldId id="1825" r:id="rId96"/>
    <p:sldId id="1823" r:id="rId97"/>
    <p:sldId id="1594" r:id="rId9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FE115"/>
    <a:srgbClr val="FF6600"/>
    <a:srgbClr val="FFFF00"/>
    <a:srgbClr val="A6A6A6"/>
    <a:srgbClr val="000000"/>
    <a:srgbClr val="FF3300"/>
    <a:srgbClr val="16165D"/>
    <a:srgbClr val="9933FF"/>
    <a:srgbClr val="A2C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2" autoAdjust="0"/>
    <p:restoredTop sz="95268" autoAdjust="0"/>
  </p:normalViewPr>
  <p:slideViewPr>
    <p:cSldViewPr>
      <p:cViewPr varScale="1">
        <p:scale>
          <a:sx n="100" d="100"/>
          <a:sy n="100" d="100"/>
        </p:scale>
        <p:origin x="19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8028D2-F1DD-4CEF-968C-AED73AC5BD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850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3F4588-EF74-44E3-9DAD-C3A07F542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98D4BA-1659-45DF-B3BF-9E115346D6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482" name="Rectangle 2">
            <a:extLst>
              <a:ext uri="{FF2B5EF4-FFF2-40B4-BE49-F238E27FC236}">
                <a16:creationId xmlns:a16="http://schemas.microsoft.com/office/drawing/2014/main" id="{1115D5E8-4D38-44DF-89AC-F5FA7C6FDA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>
            <a:extLst>
              <a:ext uri="{FF2B5EF4-FFF2-40B4-BE49-F238E27FC236}">
                <a16:creationId xmlns:a16="http://schemas.microsoft.com/office/drawing/2014/main" id="{1AAAC1D6-4210-4D74-BAE3-CCFBD5E36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012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0AF5E-9DF6-46D4-9334-25FD8AC2E1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965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6CF7F1-365D-4223-8C47-18066A8532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2364434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F85B7-7726-418B-8072-719CEEEC9C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62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0AE8-21D5-47F6-BDA2-81C97457DB5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492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5A4C25-AA79-4E1A-8FC7-D6FB3FC08E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368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5C0541-1303-4CAC-AD60-2961DC6FAE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0735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7939A-4D2C-4B58-B852-F7F74FD6E4F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325192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BEABB69-9D76-4D0A-AD57-F2537EE99BEC}" type="slidenum">
              <a:rPr lang="en-US" altLang="en-US" sz="1200" b="0"/>
              <a:pPr eaLnBrk="1" hangingPunct="1"/>
              <a:t>8</a:t>
            </a:fld>
            <a:endParaRPr lang="en-US" altLang="en-US" sz="1200" b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9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9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82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1BB810-17B8-4591-B961-426FD7CE2952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2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9E115B-57DE-445D-975E-E06EC92ED251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867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28BC05-590F-4DA3-9EDF-F895ADA0C194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83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F28BC05-590F-4DA3-9EDF-F895ADA0C194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79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BF139-68AB-48D8-946E-5946AD2CB3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3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60C03D-261E-4E8C-8B1C-4C3C17012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631F80-9A4A-4DF5-9873-D372478D66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3F78B680-A2F2-4C8F-A58D-5278A44C3B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DA10558D-64D0-41CD-BFE4-BCE1E1C46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83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225425" y="6553200"/>
            <a:ext cx="614363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BEA95-32AA-4590-842A-1C067E2AA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02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313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05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58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7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48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54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103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440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89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7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7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196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1EF93C7-D0AB-41D7-8C62-1F8A9E33A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5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3104413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com/imgres?num=10&amp;hl=en&amp;safe=off&amp;tbo=d&amp;biw=1680&amp;bih=858&amp;tbm=isch&amp;tbnid=IHXX8pOeP7darM:&amp;imgrefurl=http://collider.com/jonathan-nolan-person-of-interest-dark-knight-rises-interview/137379/&amp;docid=hw5ZwkaLbYH0xM&amp;imgurl=http://collider.com/wp-content/uploads/person-of-interest-taraji-p-henson-4.jpg&amp;w=540&amp;h=720&amp;ei=EzbvUOTBAbO10AGGq4G4BQ&amp;zoom=1" TargetMode="External"/><Relationship Id="rId7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12" Type="http://schemas.openxmlformats.org/officeDocument/2006/relationships/image" Target="../media/image17.jpeg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hyperlink" Target="http://www.google.com/imgres?num=10&amp;hl=en&amp;safe=off&amp;tbo=d&amp;biw=1680&amp;bih=858&amp;tbm=isch&amp;tbnid=uzHegijBDrVCxM:&amp;imgrefurl=http://tlceyeopener.blogspot.com/2012/09/tlc-eyecare-laser-centers-welcomes-new.html&amp;docid=72rk70VQwzyM6M&amp;imgurl=http://4.bp.blogspot.com/-_Q3A00CnIl4/UFnzN1sxk2I/AAAAAAAAALA/LkL6Cv3JP5I/s1600/Erica_Person_MD.jpg&amp;w=1143&amp;h=1600&amp;ei=EzbvUOTBAbO10AGGq4G4BQ&amp;zoom=1" TargetMode="External"/><Relationship Id="rId5" Type="http://schemas.openxmlformats.org/officeDocument/2006/relationships/hyperlink" Target="http://www.google.com/imgres?num=10&amp;hl=en&amp;safe=off&amp;tbo=d&amp;biw=1680&amp;bih=858&amp;tbm=isch&amp;tbnid=tWS1VoR2oxomXM:&amp;imgrefurl=http://perezhilton.com/2011-12-15-ryan-gosling-is-named-time-magazines-coolest-person-of-the-year&amp;docid=MO35ynEp_HhFdM&amp;imgurl=http://img.perezhilton.com/wp-content/uploads/2011/12/ryan-gosling-is-coolest-person-of-the-year__oPt.jpg&amp;w=450&amp;h=639&amp;ei=EzbvUOTBAbO10AGGq4G4BQ&amp;zoom=1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hyperlink" Target="http://www.google.com/imgres?num=10&amp;hl=en&amp;safe=off&amp;tbo=d&amp;biw=1680&amp;bih=858&amp;tbm=isch&amp;tbnid=NQXySzMWyLA96M:&amp;imgrefurl=http://www.fanpop.com/clubs/david-henrie/images/26183003/title/david-henrie-aim-high-party-person-photo&amp;docid=xeljz3CV4-c0VM&amp;imgurl=http://images5.fanpop.com/image/photos/26100000/David-Henrie-Aim-High-Party-Person-david-henrie-26183003-940-1222.jpg&amp;w=940&amp;h=1222&amp;ei=EzbvUOTBAbO10AGGq4G4BQ&amp;zoom=1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com/imgres?num=10&amp;hl=en&amp;safe=off&amp;tbo=d&amp;biw=1680&amp;bih=858&amp;tbm=isch&amp;tbnid=IHXX8pOeP7darM:&amp;imgrefurl=http://collider.com/jonathan-nolan-person-of-interest-dark-knight-rises-interview/137379/&amp;docid=hw5ZwkaLbYH0xM&amp;imgurl=http://collider.com/wp-content/uploads/person-of-interest-taraji-p-henson-4.jpg&amp;w=540&amp;h=720&amp;ei=EzbvUOTBAbO10AGGq4G4BQ&amp;zoom=1" TargetMode="External"/><Relationship Id="rId7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12" Type="http://schemas.openxmlformats.org/officeDocument/2006/relationships/image" Target="../media/image17.jpeg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hyperlink" Target="http://www.google.com/imgres?num=10&amp;hl=en&amp;safe=off&amp;tbo=d&amp;biw=1680&amp;bih=858&amp;tbm=isch&amp;tbnid=uzHegijBDrVCxM:&amp;imgrefurl=http://tlceyeopener.blogspot.com/2012/09/tlc-eyecare-laser-centers-welcomes-new.html&amp;docid=72rk70VQwzyM6M&amp;imgurl=http://4.bp.blogspot.com/-_Q3A00CnIl4/UFnzN1sxk2I/AAAAAAAAALA/LkL6Cv3JP5I/s1600/Erica_Person_MD.jpg&amp;w=1143&amp;h=1600&amp;ei=EzbvUOTBAbO10AGGq4G4BQ&amp;zoom=1" TargetMode="External"/><Relationship Id="rId5" Type="http://schemas.openxmlformats.org/officeDocument/2006/relationships/hyperlink" Target="http://www.google.com/imgres?num=10&amp;hl=en&amp;safe=off&amp;tbo=d&amp;biw=1680&amp;bih=858&amp;tbm=isch&amp;tbnid=tWS1VoR2oxomXM:&amp;imgrefurl=http://perezhilton.com/2011-12-15-ryan-gosling-is-named-time-magazines-coolest-person-of-the-year&amp;docid=MO35ynEp_HhFdM&amp;imgurl=http://img.perezhilton.com/wp-content/uploads/2011/12/ryan-gosling-is-coolest-person-of-the-year__oPt.jpg&amp;w=450&amp;h=639&amp;ei=EzbvUOTBAbO10AGGq4G4BQ&amp;zoom=1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hyperlink" Target="http://www.google.com/imgres?num=10&amp;hl=en&amp;safe=off&amp;tbo=d&amp;biw=1680&amp;bih=858&amp;tbm=isch&amp;tbnid=NQXySzMWyLA96M:&amp;imgrefurl=http://www.fanpop.com/clubs/david-henrie/images/26183003/title/david-henrie-aim-high-party-person-photo&amp;docid=xeljz3CV4-c0VM&amp;imgurl=http://images5.fanpop.com/image/photos/26100000/David-Henrie-Aim-High-Party-Person-david-henrie-26183003-940-1222.jpg&amp;w=940&amp;h=1222&amp;ei=EzbvUOTBAbO10AGGq4G4BQ&amp;zoom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num=10&amp;hl=en&amp;safe=off&amp;tbo=d&amp;biw=1680&amp;bih=858&amp;tbm=isch&amp;tbnid=GWR3fBGcpQvbjM:&amp;imgrefurl=http://www.tvscoop.tv/2008/04/can_a_person_ha.html&amp;docid=skeNrvquM8D3hM&amp;imgurl=http://www.tvscoop.tv/76495669.jpg&amp;w=2003&amp;h=3000&amp;ei=EzbvUOTBAbO10AGGq4G4BQ&amp;zoom=1" TargetMode="External"/><Relationship Id="rId2" Type="http://schemas.openxmlformats.org/officeDocument/2006/relationships/hyperlink" Target="http://www.google.com/imgres?num=10&amp;hl=en&amp;safe=off&amp;tbo=d&amp;biw=1680&amp;bih=858&amp;tbm=isch&amp;tbnid=MlQsapOTswg_pM:&amp;imgrefurl=http://www.firstpersonarts.org/2010-festival/first-taste-dinner-with-soledad-obrien/&amp;docid=bIZwwNlXW_6f7M&amp;imgurl=http://www.firstpersonarts.org/wp-content/uploads/2010/08/Soledad-new-headshot-7-07.jpg&amp;w=2400&amp;h=3000&amp;ei=EzbvUOTBAbO10AGGq4G4BQ&amp;zoom=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ge.stanford.edu/publications/ontology_development/ontology101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538380/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s.iospress.nl/publication/48852" TargetMode="Externa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mitpress.mit.edu/books/building-ontologies-basic-formal-ontology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ithub.com/BFO-ontology/BFO-2020" TargetMode="Externa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ncorwiki.buffalo.edu/index.php/Basic_Formal_Ontology_Summit_Meeting/abstracts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mebiology.biomedcentral.com/articles/10.1186/gb-2005-6-5-r46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ferent-tracking.com/RTU/files/AMIA-0075-T2009/1.0/AMIA-0075-T2009.pdf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erent-tracking.com/RTU/files/ICBO2015Proceedings-Smith-Ceusters/1.0/ICBO2015Proceedings-Smith-Ceusters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s12911-018-0651-5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do.monarchinitiative.org/" TargetMode="External"/><Relationship Id="rId2" Type="http://schemas.openxmlformats.org/officeDocument/2006/relationships/hyperlink" Target="http://www.obofoundry.org/ontology/doid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bioportal.bioontology.org/ontologies/SIO?p=classes&amp;conceptid=http%3A%2F%2Fsemanticscience.org%2Fresource%2FSIO_010299" TargetMode="External"/><Relationship Id="rId4" Type="http://schemas.openxmlformats.org/officeDocument/2006/relationships/hyperlink" Target="https://www.ebi.ac.uk/ols/ontologies/mond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72293" y="685800"/>
            <a:ext cx="7999413" cy="2043113"/>
          </a:xfrm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 Summer Informatics Data Science Bootcamp</a:t>
            </a:r>
            <a:b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Biomedical Informatics, </a:t>
            </a:r>
            <a: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at Buffalo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5 – August 21, 2023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  Biomedical Ontology</a:t>
            </a: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/>
            </a:br>
            <a:br>
              <a:rPr lang="en-US" sz="3200" dirty="0"/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6200" y="4560359"/>
            <a:ext cx="9144000" cy="1600200"/>
          </a:xfrm>
        </p:spPr>
        <p:txBody>
          <a:bodyPr/>
          <a:lstStyle/>
          <a:p>
            <a:pPr defTabSz="566738" eaLnBrk="1" hangingPunct="1">
              <a:lnSpc>
                <a:spcPct val="80000"/>
              </a:lnSpc>
            </a:pPr>
            <a:r>
              <a:rPr lang="en-GB" altLang="ja-JP" sz="2800" b="1" dirty="0">
                <a:ea typeface="ＭＳ 明朝" pitchFamily="49" charset="-128"/>
              </a:rPr>
              <a:t>Werner CEUSTERS, MD</a:t>
            </a:r>
            <a:endParaRPr lang="en-GB" altLang="ja-JP" sz="2800" b="1" baseline="30000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endParaRPr lang="en-US" altLang="ja-JP" sz="1800" b="1" dirty="0">
              <a:ea typeface="ＭＳ 明朝" pitchFamily="49" charset="-128"/>
            </a:endParaRP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 and Division Chief Biomedical Ontology, Dept of Biomedical Informatics 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Professor, Dept of Psychiatry</a:t>
            </a:r>
          </a:p>
          <a:p>
            <a:pPr defTabSz="566738" eaLnBrk="1" hangingPunct="1">
              <a:lnSpc>
                <a:spcPct val="120000"/>
              </a:lnSpc>
            </a:pPr>
            <a:r>
              <a:rPr lang="en-GB" altLang="ja-JP" sz="1800" i="1" dirty="0">
                <a:ea typeface="ＭＳ 明朝" pitchFamily="49" charset="-128"/>
              </a:rPr>
              <a:t>University at Buffalo, NY, USA</a:t>
            </a:r>
          </a:p>
          <a:p>
            <a:pPr defTabSz="566738" eaLnBrk="1" hangingPunct="1">
              <a:lnSpc>
                <a:spcPct val="80000"/>
              </a:lnSpc>
            </a:pPr>
            <a:endParaRPr lang="en-US" altLang="ja-JP" sz="2000" i="1" dirty="0">
              <a:ea typeface="ＭＳ 明朝" pitchFamily="49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CB9D39-D23E-4785-80DC-EB14BA465216}"/>
              </a:ext>
            </a:extLst>
          </p:cNvPr>
          <p:cNvSpPr/>
          <p:nvPr/>
        </p:nvSpPr>
        <p:spPr>
          <a:xfrm>
            <a:off x="381000" y="2728913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200" b="0" kern="0" dirty="0">
                <a:solidFill>
                  <a:schemeClr val="bg1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26:  </a:t>
            </a:r>
            <a:r>
              <a:rPr lang="en-US" sz="1400" b="0" kern="0" dirty="0">
                <a:solidFill>
                  <a:schemeClr val="bg1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(</a:t>
            </a:r>
            <a:r>
              <a:rPr lang="en-US" sz="1400" b="0" kern="0" dirty="0" err="1">
                <a:solidFill>
                  <a:schemeClr val="bg1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wc</a:t>
            </a:r>
            <a:r>
              <a:rPr lang="en-US" sz="1400" b="0" kern="0" dirty="0">
                <a:solidFill>
                  <a:schemeClr val="bg1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)</a:t>
            </a:r>
            <a:r>
              <a:rPr lang="en-US" sz="2200" b="0" kern="0" dirty="0">
                <a:solidFill>
                  <a:schemeClr val="bg1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	Elements of Logic for (Biomedical) Ontology.</a:t>
            </a:r>
            <a:b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</a:br>
            <a: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July 27: </a:t>
            </a:r>
            <a:r>
              <a:rPr lang="en-US" sz="14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(</a:t>
            </a:r>
            <a:r>
              <a:rPr lang="en-US" sz="1400" b="0" kern="0" dirty="0" err="1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wc</a:t>
            </a:r>
            <a:r>
              <a:rPr lang="en-US" sz="14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)</a:t>
            </a:r>
            <a: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  <a:cs typeface="Times New Roman" panose="02020603050405020304" pitchFamily="18" charset="0"/>
              </a:rPr>
              <a:t>	</a:t>
            </a:r>
            <a: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</a:rPr>
              <a:t>Principles of Realism-Based (Biomedical) Ontology.</a:t>
            </a:r>
            <a:br>
              <a:rPr lang="en-US" sz="2200" b="0" kern="0" dirty="0">
                <a:solidFill>
                  <a:srgbClr val="FFFF00"/>
                </a:solidFill>
                <a:latin typeface="+mj-lt"/>
                <a:ea typeface="ＭＳ Ｐゴシック" pitchFamily="122" charset="-128"/>
              </a:rPr>
            </a:b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July 28:  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(ad)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	SPARQL-queries</a:t>
            </a:r>
          </a:p>
          <a:p>
            <a:pPr algn="l"/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Aug 14:  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(</a:t>
            </a:r>
            <a:r>
              <a:rPr lang="en-US" sz="1400" b="0" kern="0" dirty="0" err="1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wc</a:t>
            </a:r>
            <a:r>
              <a:rPr lang="en-US" sz="14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)</a:t>
            </a:r>
            <a:r>
              <a:rPr lang="en-US" sz="2200" b="0" kern="0" dirty="0">
                <a:solidFill>
                  <a:srgbClr val="FFFFFF"/>
                </a:solidFill>
                <a:latin typeface="+mj-lt"/>
                <a:ea typeface="ＭＳ Ｐゴシック" pitchFamily="122" charset="-128"/>
              </a:rPr>
              <a:t>	Referent Tracking for Biomedical Informatics.</a:t>
            </a:r>
            <a:endParaRPr lang="en-US" sz="22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view</a:t>
            </a:r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943" y="2010500"/>
            <a:ext cx="7830752" cy="46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C0C236-3A51-45BD-AF6D-C356DFFF5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2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60" y="1993857"/>
            <a:ext cx="7814109" cy="46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A74B8-4118-4D79-BB71-A90C6A97BA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82" y="2019159"/>
            <a:ext cx="7839074" cy="46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overlay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9D2E8-FBC6-4DE0-BAF1-C0672F7BCB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3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5D6E-9E89-415D-B0B1-863B61909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i="1" u="sng" dirty="0"/>
              <a:t>particulars</a:t>
            </a:r>
            <a:br>
              <a:rPr lang="en-US" dirty="0"/>
            </a:br>
            <a:r>
              <a:rPr lang="en-US" dirty="0"/>
              <a:t>versus </a:t>
            </a:r>
            <a:br>
              <a:rPr lang="en-US" dirty="0"/>
            </a:br>
            <a:r>
              <a:rPr lang="en-US" i="1" u="sng" dirty="0"/>
              <a:t>types</a:t>
            </a:r>
            <a:br>
              <a:rPr lang="en-US" i="1" u="sng" dirty="0"/>
            </a:br>
            <a:r>
              <a:rPr lang="en-US" sz="2400" i="1" u="sng" dirty="0"/>
              <a:t>(universals</a:t>
            </a:r>
            <a:r>
              <a:rPr lang="en-US" sz="2400" dirty="0"/>
              <a:t> and </a:t>
            </a:r>
            <a:r>
              <a:rPr lang="en-US" sz="2400" i="1" u="sng" dirty="0"/>
              <a:t>defined classes)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6C85F-FBF0-42CE-B033-94391895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6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‘Type’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Names for something generic in main-stream ontology: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‘concept’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‘kind’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‘category’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‘class’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‘prototype’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realism-based ontology: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‘Type’: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‘Universal’:		human being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‘Defined class’:	human being in Buffalo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‘Class’:			all human beings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B86B4-9DCB-4FFE-885A-3ED2647253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0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D6D7-D351-4443-9D46-454110A4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Realism-based terminology for referents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3DD3-F559-45A8-B45A-AB439D99A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Particular</a:t>
            </a:r>
            <a:r>
              <a:rPr lang="en-US" sz="2000" dirty="0"/>
              <a:t> (individual):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individual entity that exist(ed) in space and time, that exist(ed) only once and carries identity.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Type</a:t>
            </a:r>
            <a:r>
              <a:rPr lang="en-US" sz="20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counterpart in reality of some non-empty general term used in the formulation of some scientific theory.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Universal</a:t>
            </a:r>
            <a:r>
              <a:rPr lang="en-US" sz="2000" dirty="0"/>
              <a:t>: type which has particulars as instances (= is instantiated by particulars).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Class</a:t>
            </a:r>
            <a:r>
              <a:rPr lang="en-US" sz="2000" dirty="0"/>
              <a:t>: extension (=maximal collection) of a non-empty general term.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Defined class</a:t>
            </a:r>
            <a:r>
              <a:rPr lang="en-US" sz="2000" dirty="0"/>
              <a:t>: collection of particulars defined by selection or combination of terms denoting particulars or types.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36D0F-53A0-493E-9F78-DA735F97A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72BFD3-FB7F-4755-AE78-046339CBB16B}"/>
              </a:ext>
            </a:extLst>
          </p:cNvPr>
          <p:cNvSpPr/>
          <p:nvPr/>
        </p:nvSpPr>
        <p:spPr>
          <a:xfrm>
            <a:off x="10886" y="6286148"/>
            <a:ext cx="898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>
                <a:solidFill>
                  <a:schemeClr val="bg1"/>
                </a:solidFill>
              </a:rPr>
              <a:t>Smith B, Ceusters W. Ontological Realism as a Methodology for Coordinated Evolution of Scientific Ontologies. Applied Ontology, 2010;5(3-4):139-188.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65E194-FD2F-470C-B78F-4902F68EA3DB}"/>
              </a:ext>
            </a:extLst>
          </p:cNvPr>
          <p:cNvSpPr/>
          <p:nvPr/>
        </p:nvSpPr>
        <p:spPr>
          <a:xfrm>
            <a:off x="4572000" y="649257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hlinkClick r:id="rId2"/>
              </a:rPr>
              <a:t>https://www.ncbi.nlm.nih.gov/pmc/articles/PMC3104413/</a:t>
            </a:r>
            <a:r>
              <a:rPr lang="en-US" sz="1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456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Universals versus particulars</a:t>
            </a:r>
            <a:endParaRPr lang="en-US" altLang="en-US" dirty="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294063" y="5511800"/>
            <a:ext cx="2936875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some particular</a:t>
            </a: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3337482" y="2463800"/>
            <a:ext cx="2850039" cy="6469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66"/>
                </a:solidFill>
              </a:rPr>
              <a:t>some universal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695174" y="4056936"/>
            <a:ext cx="1646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instance-of at t</a:t>
            </a:r>
          </a:p>
        </p:txBody>
      </p:sp>
      <p:cxnSp>
        <p:nvCxnSpPr>
          <p:cNvPr id="75783" name="AutoShape 7"/>
          <p:cNvCxnSpPr>
            <a:cxnSpLocks noChangeShapeType="1"/>
            <a:stCxn id="75780" idx="0"/>
            <a:endCxn id="75781" idx="2"/>
          </p:cNvCxnSpPr>
          <p:nvPr/>
        </p:nvCxnSpPr>
        <p:spPr bwMode="auto">
          <a:xfrm flipV="1">
            <a:off x="4762501" y="3110786"/>
            <a:ext cx="1" cy="2401014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955336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</a:endParaRPr>
          </a:p>
        </p:txBody>
      </p:sp>
      <p:grpSp>
        <p:nvGrpSpPr>
          <p:cNvPr id="75785" name="Group 9"/>
          <p:cNvGrpSpPr>
            <a:grpSpLocks/>
          </p:cNvGrpSpPr>
          <p:nvPr/>
        </p:nvGrpSpPr>
        <p:grpSpPr bwMode="auto">
          <a:xfrm>
            <a:off x="228600" y="4445000"/>
            <a:ext cx="1292225" cy="1770063"/>
            <a:chOff x="144" y="3120"/>
            <a:chExt cx="814" cy="1115"/>
          </a:xfrm>
        </p:grpSpPr>
        <p:sp>
          <p:nvSpPr>
            <p:cNvPr id="75788" name="Text Box 10"/>
            <p:cNvSpPr txBox="1">
              <a:spLocks noChangeArrowheads="1"/>
            </p:cNvSpPr>
            <p:nvPr/>
          </p:nvSpPr>
          <p:spPr bwMode="auto">
            <a:xfrm>
              <a:off x="144" y="3312"/>
              <a:ext cx="814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chemeClr val="bg1"/>
                  </a:solidFill>
                </a:rPr>
                <a:t>entities on either site cannot ‘cross’ this boundary</a:t>
              </a:r>
            </a:p>
          </p:txBody>
        </p:sp>
        <p:sp>
          <p:nvSpPr>
            <p:cNvPr id="75789" name="Line 11"/>
            <p:cNvSpPr>
              <a:spLocks noChangeShapeType="1"/>
            </p:cNvSpPr>
            <p:nvPr/>
          </p:nvSpPr>
          <p:spPr bwMode="auto">
            <a:xfrm flipV="1">
              <a:off x="624" y="3120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949708" name="Text Box 12"/>
          <p:cNvSpPr txBox="1">
            <a:spLocks noChangeArrowheads="1"/>
          </p:cNvSpPr>
          <p:nvPr/>
        </p:nvSpPr>
        <p:spPr bwMode="auto">
          <a:xfrm>
            <a:off x="7086600" y="4673600"/>
            <a:ext cx="1524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bg1"/>
                </a:solidFill>
              </a:rPr>
              <a:t>every </a:t>
            </a:r>
            <a:r>
              <a:rPr lang="en-US" altLang="en-US" sz="1800" b="0" dirty="0">
                <a:solidFill>
                  <a:schemeClr val="accent1">
                    <a:lumMod val="75000"/>
                  </a:schemeClr>
                </a:solidFill>
              </a:rPr>
              <a:t>particular</a:t>
            </a:r>
            <a:r>
              <a:rPr lang="en-US" altLang="en-US" sz="1800" b="0" dirty="0">
                <a:solidFill>
                  <a:schemeClr val="bg1"/>
                </a:solidFill>
              </a:rPr>
              <a:t> is an instance of at least one </a:t>
            </a:r>
            <a:r>
              <a:rPr lang="en-US" altLang="en-US" sz="1800" b="0" dirty="0">
                <a:solidFill>
                  <a:srgbClr val="FFFF00"/>
                </a:solidFill>
              </a:rPr>
              <a:t>universal</a:t>
            </a:r>
          </a:p>
        </p:txBody>
      </p:sp>
      <p:sp>
        <p:nvSpPr>
          <p:cNvPr id="1949709" name="Text Box 13"/>
          <p:cNvSpPr txBox="1">
            <a:spLocks noChangeArrowheads="1"/>
          </p:cNvSpPr>
          <p:nvPr/>
        </p:nvSpPr>
        <p:spPr bwMode="auto">
          <a:xfrm>
            <a:off x="7162800" y="2235200"/>
            <a:ext cx="1524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chemeClr val="bg1"/>
                </a:solidFill>
              </a:rPr>
              <a:t>for every </a:t>
            </a:r>
            <a:r>
              <a:rPr lang="en-US" altLang="en-US" sz="1800" b="0" dirty="0">
                <a:solidFill>
                  <a:srgbClr val="FFFF00"/>
                </a:solidFill>
              </a:rPr>
              <a:t>universal</a:t>
            </a:r>
            <a:r>
              <a:rPr lang="en-US" altLang="en-US" sz="1800" b="0" dirty="0">
                <a:solidFill>
                  <a:schemeClr val="bg1"/>
                </a:solidFill>
              </a:rPr>
              <a:t> there is or has been at least one </a:t>
            </a:r>
            <a:r>
              <a:rPr lang="en-US" altLang="en-US" sz="1800" b="0" dirty="0">
                <a:solidFill>
                  <a:schemeClr val="accent1">
                    <a:lumMod val="75000"/>
                  </a:schemeClr>
                </a:solidFill>
              </a:rPr>
              <a:t>instance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1D0351-DFBC-46D4-9918-03F4BF9A9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708" grpId="0"/>
      <p:bldP spid="19497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2C12-E108-4DFC-B44C-68ED9E84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/>
              <a:t>Universal/particular declaration in BFO2020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BF58-B084-423C-BCE3-8A29AFD8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At all times, there is at least one particular and one universal that is instantiated by that particular.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forall</a:t>
            </a:r>
            <a:r>
              <a:rPr lang="en-US" dirty="0"/>
              <a:t> (t)     </a:t>
            </a:r>
          </a:p>
          <a:p>
            <a:pPr marL="514350" lvl="1" indent="0">
              <a:buNone/>
            </a:pPr>
            <a:r>
              <a:rPr lang="en-US" dirty="0"/>
              <a:t>(if (instance-of t temporal-region t)      </a:t>
            </a:r>
          </a:p>
          <a:p>
            <a:pPr marL="514350" lvl="1" indent="0">
              <a:buNone/>
            </a:pPr>
            <a:r>
              <a:rPr lang="en-US" dirty="0"/>
              <a:t> 	(exists (u </a:t>
            </a:r>
            <a:r>
              <a:rPr lang="en-US" dirty="0" err="1"/>
              <a:t>i</a:t>
            </a:r>
            <a:r>
              <a:rPr lang="en-US" dirty="0"/>
              <a:t>) </a:t>
            </a:r>
          </a:p>
          <a:p>
            <a:pPr marL="514350" lvl="1" indent="0">
              <a:buNone/>
            </a:pPr>
            <a:r>
              <a:rPr lang="en-US" dirty="0"/>
              <a:t>	  (and 	(not (= </a:t>
            </a:r>
            <a:r>
              <a:rPr lang="en-US" dirty="0" err="1"/>
              <a:t>i</a:t>
            </a:r>
            <a:r>
              <a:rPr lang="en-US" dirty="0"/>
              <a:t> t)) </a:t>
            </a:r>
          </a:p>
          <a:p>
            <a:pPr marL="514350" lvl="1" indent="0">
              <a:buNone/>
            </a:pPr>
            <a:r>
              <a:rPr lang="en-US" dirty="0"/>
              <a:t>		(universal u) </a:t>
            </a:r>
          </a:p>
          <a:p>
            <a:pPr marL="514350" lvl="1" indent="0">
              <a:buNone/>
            </a:pPr>
            <a:r>
              <a:rPr lang="en-US" dirty="0"/>
              <a:t>		(particular </a:t>
            </a:r>
            <a:r>
              <a:rPr lang="en-US" dirty="0" err="1"/>
              <a:t>i</a:t>
            </a:r>
            <a:r>
              <a:rPr lang="en-US" dirty="0"/>
              <a:t>)        </a:t>
            </a:r>
          </a:p>
          <a:p>
            <a:pPr marL="514350" lvl="1" indent="0">
              <a:buNone/>
            </a:pPr>
            <a:r>
              <a:rPr lang="en-US" dirty="0"/>
              <a:t>		(instance-of </a:t>
            </a:r>
            <a:r>
              <a:rPr lang="en-US" dirty="0" err="1"/>
              <a:t>i</a:t>
            </a:r>
            <a:r>
              <a:rPr lang="en-US" dirty="0"/>
              <a:t> u t))))))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856CF-A54D-4363-AB3E-5E6DAC22FE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versus particulars</a:t>
            </a:r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4" name="Picture 2" descr="https://encrypted-tbn3.gstatic.com/images?q=tbn:ANd9GcTM-GIh25fYhqb2R2H0pZamjtqZC32MYyKcK9hPdMORwzrD7ATcvCXhhD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19625"/>
            <a:ext cx="1152525" cy="1533525"/>
          </a:xfrm>
          <a:prstGeom prst="rect">
            <a:avLst/>
          </a:prstGeom>
          <a:noFill/>
        </p:spPr>
      </p:pic>
      <p:pic>
        <p:nvPicPr>
          <p:cNvPr id="269316" name="Picture 4" descr="https://encrypted-tbn1.gstatic.com/images?q=tbn:ANd9GcREsxmdyg7ikvB64eCQMTaZfXmFYQ45ue49r6dHMn72KqdM0E9vrH_O-G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2" y="4595812"/>
            <a:ext cx="1114425" cy="1581150"/>
          </a:xfrm>
          <a:prstGeom prst="rect">
            <a:avLst/>
          </a:prstGeom>
          <a:noFill/>
        </p:spPr>
      </p:pic>
      <p:pic>
        <p:nvPicPr>
          <p:cNvPr id="269318" name="Picture 6" descr="https://encrypted-tbn3.gstatic.com/images?q=tbn:ANd9GcREGJl3rKpefAnc50aGAh0v4K95nJIZrFDWotLNoKlGhj3GcV7U2HlACQX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pic>
        <p:nvPicPr>
          <p:cNvPr id="269320" name="Picture 8" descr="https://encrypted-tbn2.gstatic.com/images?q=tbn:ANd9GcR2RsdemFj41FjhNR6d2koWQJoQHCSjFDadDc2ZY0fYAZ-NEIiaxbAkTa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9762" y="4629150"/>
            <a:ext cx="1162050" cy="1514475"/>
          </a:xfrm>
          <a:prstGeom prst="rect">
            <a:avLst/>
          </a:prstGeom>
          <a:noFill/>
        </p:spPr>
      </p:pic>
      <p:pic>
        <p:nvPicPr>
          <p:cNvPr id="269322" name="Picture 10" descr="https://encrypted-tbn2.gstatic.com/images?q=tbn:ANd9GcR25xibVdlSSSW8NwWFWbLRPKZicAuGjcrQPZ1H0Hlc0OJUw_-4fuCxEy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3800" y="4600575"/>
            <a:ext cx="1123950" cy="157162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4" idx="0"/>
            <a:endCxn id="17" idx="2"/>
          </p:cNvCxnSpPr>
          <p:nvPr/>
        </p:nvCxnSpPr>
        <p:spPr bwMode="auto">
          <a:xfrm flipV="1">
            <a:off x="957263" y="2718375"/>
            <a:ext cx="3614384" cy="190125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269316" idx="0"/>
            <a:endCxn id="17" idx="2"/>
          </p:cNvCxnSpPr>
          <p:nvPr/>
        </p:nvCxnSpPr>
        <p:spPr bwMode="auto">
          <a:xfrm flipV="1">
            <a:off x="2752725" y="2718375"/>
            <a:ext cx="1818922" cy="18774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7" idx="2"/>
          </p:cNvCxnSpPr>
          <p:nvPr/>
        </p:nvCxnSpPr>
        <p:spPr bwMode="auto">
          <a:xfrm flipV="1">
            <a:off x="4514849" y="2718375"/>
            <a:ext cx="56798" cy="185362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20" idx="0"/>
            <a:endCxn id="17" idx="2"/>
          </p:cNvCxnSpPr>
          <p:nvPr/>
        </p:nvCxnSpPr>
        <p:spPr bwMode="auto">
          <a:xfrm flipH="1" flipV="1">
            <a:off x="4571647" y="2718375"/>
            <a:ext cx="1729140" cy="191077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69322" idx="0"/>
            <a:endCxn id="17" idx="2"/>
          </p:cNvCxnSpPr>
          <p:nvPr/>
        </p:nvCxnSpPr>
        <p:spPr bwMode="auto">
          <a:xfrm flipH="1" flipV="1">
            <a:off x="4571647" y="2718375"/>
            <a:ext cx="3534128" cy="188220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289084" y="2133600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Human being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437" y="2869912"/>
            <a:ext cx="2680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instance of at t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CB745-FEFD-4C05-A9F6-97331A82D8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3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versus particulars</a:t>
            </a:r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4" name="Picture 2" descr="https://encrypted-tbn3.gstatic.com/images?q=tbn:ANd9GcTM-GIh25fYhqb2R2H0pZamjtqZC32MYyKcK9hPdMORwzrD7ATcvCXhhD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19625"/>
            <a:ext cx="1152525" cy="1533525"/>
          </a:xfrm>
          <a:prstGeom prst="rect">
            <a:avLst/>
          </a:prstGeom>
          <a:noFill/>
        </p:spPr>
      </p:pic>
      <p:pic>
        <p:nvPicPr>
          <p:cNvPr id="269316" name="Picture 4" descr="https://encrypted-tbn1.gstatic.com/images?q=tbn:ANd9GcREsxmdyg7ikvB64eCQMTaZfXmFYQ45ue49r6dHMn72KqdM0E9vrH_O-G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2" y="4595812"/>
            <a:ext cx="1114425" cy="1581150"/>
          </a:xfrm>
          <a:prstGeom prst="rect">
            <a:avLst/>
          </a:prstGeom>
          <a:noFill/>
        </p:spPr>
      </p:pic>
      <p:pic>
        <p:nvPicPr>
          <p:cNvPr id="269318" name="Picture 6" descr="https://encrypted-tbn3.gstatic.com/images?q=tbn:ANd9GcREGJl3rKpefAnc50aGAh0v4K95nJIZrFDWotLNoKlGhj3GcV7U2HlACQX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pic>
        <p:nvPicPr>
          <p:cNvPr id="269320" name="Picture 8" descr="https://encrypted-tbn2.gstatic.com/images?q=tbn:ANd9GcR2RsdemFj41FjhNR6d2koWQJoQHCSjFDadDc2ZY0fYAZ-NEIiaxbAkTa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9762" y="4629150"/>
            <a:ext cx="1162050" cy="1514475"/>
          </a:xfrm>
          <a:prstGeom prst="rect">
            <a:avLst/>
          </a:prstGeom>
          <a:noFill/>
        </p:spPr>
      </p:pic>
      <p:pic>
        <p:nvPicPr>
          <p:cNvPr id="269322" name="Picture 10" descr="https://encrypted-tbn2.gstatic.com/images?q=tbn:ANd9GcR25xibVdlSSSW8NwWFWbLRPKZicAuGjcrQPZ1H0Hlc0OJUw_-4fuCxEy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3800" y="4600575"/>
            <a:ext cx="1123950" cy="157162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4" idx="0"/>
            <a:endCxn id="17" idx="2"/>
          </p:cNvCxnSpPr>
          <p:nvPr/>
        </p:nvCxnSpPr>
        <p:spPr bwMode="auto">
          <a:xfrm flipV="1">
            <a:off x="957263" y="2718375"/>
            <a:ext cx="3614384" cy="190125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269316" idx="0"/>
            <a:endCxn id="17" idx="2"/>
          </p:cNvCxnSpPr>
          <p:nvPr/>
        </p:nvCxnSpPr>
        <p:spPr bwMode="auto">
          <a:xfrm flipV="1">
            <a:off x="2752725" y="2718375"/>
            <a:ext cx="1818922" cy="18774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7" idx="2"/>
          </p:cNvCxnSpPr>
          <p:nvPr/>
        </p:nvCxnSpPr>
        <p:spPr bwMode="auto">
          <a:xfrm flipV="1">
            <a:off x="4514849" y="2718375"/>
            <a:ext cx="56798" cy="185362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20" idx="0"/>
            <a:endCxn id="17" idx="2"/>
          </p:cNvCxnSpPr>
          <p:nvPr/>
        </p:nvCxnSpPr>
        <p:spPr bwMode="auto">
          <a:xfrm flipH="1" flipV="1">
            <a:off x="4571647" y="2718375"/>
            <a:ext cx="1729140" cy="1910775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69322" idx="0"/>
            <a:endCxn id="17" idx="2"/>
          </p:cNvCxnSpPr>
          <p:nvPr/>
        </p:nvCxnSpPr>
        <p:spPr bwMode="auto">
          <a:xfrm flipH="1" flipV="1">
            <a:off x="4571647" y="2718375"/>
            <a:ext cx="3534128" cy="1882200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442974" y="2133600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Photograph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437" y="2869912"/>
            <a:ext cx="2680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instance of at t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02241-51C2-43E4-AB4D-F7537DDADA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29F20-23AC-4FFC-8590-D44355F8911A}"/>
              </a:ext>
            </a:extLst>
          </p:cNvPr>
          <p:cNvSpPr txBox="1"/>
          <p:nvPr/>
        </p:nvSpPr>
        <p:spPr>
          <a:xfrm>
            <a:off x="1773322" y="1397287"/>
            <a:ext cx="553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Reality versus representation !</a:t>
            </a:r>
          </a:p>
        </p:txBody>
      </p:sp>
    </p:spTree>
    <p:extLst>
      <p:ext uri="{BB962C8B-B14F-4D97-AF65-F5344CB8AC3E}">
        <p14:creationId xmlns:p14="http://schemas.microsoft.com/office/powerpoint/2010/main" val="391543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7809-72E3-4388-AE1A-F4F8B85F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of day 1, 2 and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F3861-A9A1-4C46-A417-8EA224E5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Explain the distinctions between: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‘ontolog</a:t>
            </a:r>
            <a:r>
              <a:rPr lang="en-US" sz="1900" u="sng" dirty="0"/>
              <a:t>y</a:t>
            </a:r>
            <a:r>
              <a:rPr lang="en-US" sz="1900" dirty="0"/>
              <a:t>’ and ‘ontolog</a:t>
            </a:r>
            <a:r>
              <a:rPr lang="en-US" sz="1900" u="sng" dirty="0"/>
              <a:t>ies</a:t>
            </a:r>
            <a:r>
              <a:rPr lang="en-US" sz="1900" dirty="0"/>
              <a:t>’;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‘ontologies’ and other types of knowledge representations (KR);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u="sng" dirty="0"/>
              <a:t>concept-based</a:t>
            </a:r>
            <a:r>
              <a:rPr lang="en-US" sz="1900" dirty="0"/>
              <a:t> ontologies and </a:t>
            </a:r>
            <a:r>
              <a:rPr lang="en-US" sz="1900" u="sng" dirty="0"/>
              <a:t>realism-based</a:t>
            </a:r>
            <a:r>
              <a:rPr lang="en-US" sz="1900" dirty="0"/>
              <a:t> ontologies;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logic(s), logic programming and formal representations;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logical and </a:t>
            </a:r>
            <a:r>
              <a:rPr lang="en-US" sz="1900" u="sng" dirty="0"/>
              <a:t>onto</a:t>
            </a:r>
            <a:r>
              <a:rPr lang="en-US" sz="1900" dirty="0"/>
              <a:t>logical principles in KR;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the principles used in the Basic Formal Ontology (BFO), the OBO Foundry and the ‘</a:t>
            </a:r>
            <a:r>
              <a:rPr lang="en-US" sz="1900" dirty="0" err="1">
                <a:solidFill>
                  <a:srgbClr val="FFFF00"/>
                </a:solidFill>
              </a:rPr>
              <a:t>BioPortal</a:t>
            </a:r>
            <a:r>
              <a:rPr lang="en-US" sz="1900" dirty="0">
                <a:solidFill>
                  <a:srgbClr val="FFFF00"/>
                </a:solidFill>
              </a:rPr>
              <a:t> ontologies’.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Describe the realism-based principles underlying the BFO and the Ontology for General Medical Science (OGMS).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00"/>
                </a:solidFill>
              </a:rPr>
              <a:t>Understand that distinct non-realism-based ontologies rarely use the same set of principles.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Use Referent Tracking as a methodology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Design high-quality realism-based ontologies;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Identify shortcomings in information systems;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/>
              <a:t>Perform ontology-based quality control on databases.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C9942-4C1F-4411-9473-54D16EC91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523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Instances are the objects of classification …</a:t>
            </a:r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8" name="Picture 6" descr="https://encrypted-tbn3.gstatic.com/images?q=tbn:ANd9GcREGJl3rKpefAnc50aGAh0v4K95nJIZrFDWotLNoKlGhj3GcV7U2HlACQX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8" idx="0"/>
            <a:endCxn id="18" idx="2"/>
          </p:cNvCxnSpPr>
          <p:nvPr/>
        </p:nvCxnSpPr>
        <p:spPr bwMode="auto">
          <a:xfrm flipH="1" flipV="1">
            <a:off x="3203887" y="2844463"/>
            <a:ext cx="1310962" cy="17275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17" idx="2"/>
          </p:cNvCxnSpPr>
          <p:nvPr/>
        </p:nvCxnSpPr>
        <p:spPr bwMode="auto">
          <a:xfrm flipH="1" flipV="1">
            <a:off x="1706660" y="3550800"/>
            <a:ext cx="2801629" cy="103548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9" idx="2"/>
          </p:cNvCxnSpPr>
          <p:nvPr/>
        </p:nvCxnSpPr>
        <p:spPr bwMode="auto">
          <a:xfrm flipV="1">
            <a:off x="4514849" y="2259688"/>
            <a:ext cx="542926" cy="231231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18" idx="0"/>
            <a:endCxn id="20" idx="2"/>
          </p:cNvCxnSpPr>
          <p:nvPr/>
        </p:nvCxnSpPr>
        <p:spPr bwMode="auto">
          <a:xfrm flipV="1">
            <a:off x="4514849" y="1802198"/>
            <a:ext cx="2652112" cy="276980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24097" y="2966025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Human being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14060" y="2259688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Mammal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6499" y="1674913"/>
            <a:ext cx="2062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Vertebrate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6983" y="1217423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Organism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3213" y="4148722"/>
            <a:ext cx="2680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instance of at t</a:t>
            </a:r>
          </a:p>
        </p:txBody>
      </p:sp>
      <p:cxnSp>
        <p:nvCxnSpPr>
          <p:cNvPr id="29" name="Straight Arrow Connector 28"/>
          <p:cNvCxnSpPr>
            <a:stCxn id="17" idx="0"/>
            <a:endCxn id="18" idx="1"/>
          </p:cNvCxnSpPr>
          <p:nvPr/>
        </p:nvCxnSpPr>
        <p:spPr bwMode="auto">
          <a:xfrm flipV="1">
            <a:off x="1706660" y="2552076"/>
            <a:ext cx="607400" cy="413949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8" idx="0"/>
            <a:endCxn id="19" idx="1"/>
          </p:cNvCxnSpPr>
          <p:nvPr/>
        </p:nvCxnSpPr>
        <p:spPr bwMode="auto">
          <a:xfrm flipV="1">
            <a:off x="3203887" y="1967301"/>
            <a:ext cx="822612" cy="292387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9" idx="0"/>
            <a:endCxn id="20" idx="1"/>
          </p:cNvCxnSpPr>
          <p:nvPr/>
        </p:nvCxnSpPr>
        <p:spPr bwMode="auto">
          <a:xfrm flipV="1">
            <a:off x="5057775" y="1509811"/>
            <a:ext cx="1139208" cy="165102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314834" y="221815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51229" y="152025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6941" y="111452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07C24-35E5-445E-86B2-8ED41C20E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6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BFO definition for </a:t>
            </a:r>
            <a:r>
              <a:rPr lang="en-US" dirty="0" err="1"/>
              <a:t>is_a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is_a</a:t>
            </a:r>
            <a:r>
              <a:rPr lang="en-US" dirty="0"/>
              <a:t> relation is the subtype or </a:t>
            </a:r>
            <a:r>
              <a:rPr lang="en-US" dirty="0" err="1"/>
              <a:t>subuniversal</a:t>
            </a:r>
            <a:r>
              <a:rPr lang="en-US" dirty="0"/>
              <a:t> relation between universals or types.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 </a:t>
            </a:r>
            <a:r>
              <a:rPr lang="en-US" dirty="0" err="1">
                <a:solidFill>
                  <a:srgbClr val="FFFF00"/>
                </a:solidFill>
              </a:rPr>
              <a:t>is_a</a:t>
            </a:r>
            <a:r>
              <a:rPr lang="en-US" dirty="0"/>
              <a:t> C1 =def.: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 and C1  are universals, and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for all c, t, if c </a:t>
            </a:r>
            <a:r>
              <a:rPr lang="en-US" dirty="0" err="1">
                <a:solidFill>
                  <a:srgbClr val="FFFF00"/>
                </a:solidFill>
              </a:rPr>
              <a:t>instance_of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C </a:t>
            </a:r>
            <a:r>
              <a:rPr lang="en-US" dirty="0">
                <a:solidFill>
                  <a:srgbClr val="FFFF00"/>
                </a:solidFill>
              </a:rPr>
              <a:t>at</a:t>
            </a:r>
            <a:r>
              <a:rPr lang="en-US" dirty="0"/>
              <a:t> t then c </a:t>
            </a:r>
            <a:r>
              <a:rPr lang="en-US" dirty="0" err="1">
                <a:solidFill>
                  <a:srgbClr val="FFFF00"/>
                </a:solidFill>
              </a:rPr>
              <a:t>instance_of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C1 </a:t>
            </a:r>
            <a:r>
              <a:rPr lang="en-US" dirty="0">
                <a:solidFill>
                  <a:srgbClr val="FFFF00"/>
                </a:solidFill>
              </a:rPr>
              <a:t>at</a:t>
            </a:r>
            <a:r>
              <a:rPr lang="en-US" dirty="0"/>
              <a:t> 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F6BBA-FCBE-40B7-BF90-89DE3DF79B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55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with RDFS / OWL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 class description C1 is defined as a subclass of class description C2, then the set of individuals in the class extension of C1 should be a subset of the set of individuals in the class extension of C2.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Differences with BFO: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subClassOf</a:t>
            </a:r>
            <a:r>
              <a:rPr lang="en-US" dirty="0"/>
              <a:t> is primitive, being a subset is a consequence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You just have to declare it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how you want the domain to be, </a:t>
            </a:r>
          </a:p>
          <a:p>
            <a:pPr marL="1371600" lvl="3" indent="0">
              <a:buNone/>
            </a:pPr>
            <a:r>
              <a:rPr lang="en-US" dirty="0">
                <a:sym typeface="Wingdings" panose="05000000000000000000" pitchFamily="2" charset="2"/>
              </a:rPr>
              <a:t> not how the domain is!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No time indexing.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C762F-824C-45CC-A06F-A444C73770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85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Instances are the objects of classification …</a:t>
            </a:r>
          </a:p>
        </p:txBody>
      </p:sp>
      <p:sp>
        <p:nvSpPr>
          <p:cNvPr id="269325" name="Rectangle 13">
            <a:hlinkClick r:id="rId2"/>
          </p:cNvPr>
          <p:cNvSpPr>
            <a:spLocks noChangeArrowheads="1"/>
          </p:cNvSpPr>
          <p:nvPr/>
        </p:nvSpPr>
        <p:spPr bwMode="auto">
          <a:xfrm>
            <a:off x="0" y="19050"/>
            <a:ext cx="6810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109" tIns="12696" rIns="11109" bIns="12696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9318" name="Picture 6" descr="https://encrypted-tbn3.gstatic.com/images?q=tbn:ANd9GcREGJl3rKpefAnc50aGAh0v4K95nJIZrFDWotLNoKlGhj3GcV7U2HlACQX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4" y="4572000"/>
            <a:ext cx="1085850" cy="162877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69318" idx="0"/>
            <a:endCxn id="18" idx="2"/>
          </p:cNvCxnSpPr>
          <p:nvPr/>
        </p:nvCxnSpPr>
        <p:spPr bwMode="auto">
          <a:xfrm flipH="1" flipV="1">
            <a:off x="3203887" y="2844463"/>
            <a:ext cx="1310962" cy="1727537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17" idx="2"/>
          </p:cNvCxnSpPr>
          <p:nvPr/>
        </p:nvCxnSpPr>
        <p:spPr bwMode="auto">
          <a:xfrm flipH="1" flipV="1">
            <a:off x="1706660" y="3550800"/>
            <a:ext cx="2801629" cy="1035488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269318" idx="0"/>
            <a:endCxn id="19" idx="2"/>
          </p:cNvCxnSpPr>
          <p:nvPr/>
        </p:nvCxnSpPr>
        <p:spPr bwMode="auto">
          <a:xfrm flipV="1">
            <a:off x="4514849" y="2259688"/>
            <a:ext cx="542926" cy="231231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269318" idx="0"/>
            <a:endCxn id="20" idx="2"/>
          </p:cNvCxnSpPr>
          <p:nvPr/>
        </p:nvCxnSpPr>
        <p:spPr bwMode="auto">
          <a:xfrm flipV="1">
            <a:off x="4514849" y="1802198"/>
            <a:ext cx="2652112" cy="2769802"/>
          </a:xfrm>
          <a:prstGeom prst="straightConnector1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24097" y="2966025"/>
            <a:ext cx="2565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Human being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0" y="4191000"/>
            <a:ext cx="9144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69883" y="6273225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particulars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14060" y="2259688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Mammal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6499" y="1674913"/>
            <a:ext cx="2062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Vertebrate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6983" y="1217423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Organism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63213" y="4148722"/>
            <a:ext cx="2680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instance of at t</a:t>
            </a:r>
          </a:p>
        </p:txBody>
      </p:sp>
      <p:cxnSp>
        <p:nvCxnSpPr>
          <p:cNvPr id="29" name="Straight Arrow Connector 28"/>
          <p:cNvCxnSpPr>
            <a:stCxn id="17" idx="0"/>
            <a:endCxn id="18" idx="1"/>
          </p:cNvCxnSpPr>
          <p:nvPr/>
        </p:nvCxnSpPr>
        <p:spPr bwMode="auto">
          <a:xfrm flipV="1">
            <a:off x="1706660" y="2552076"/>
            <a:ext cx="607400" cy="413949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8" idx="0"/>
            <a:endCxn id="19" idx="1"/>
          </p:cNvCxnSpPr>
          <p:nvPr/>
        </p:nvCxnSpPr>
        <p:spPr bwMode="auto">
          <a:xfrm flipV="1">
            <a:off x="3203887" y="1967301"/>
            <a:ext cx="822612" cy="292387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19" idx="0"/>
            <a:endCxn id="20" idx="1"/>
          </p:cNvCxnSpPr>
          <p:nvPr/>
        </p:nvCxnSpPr>
        <p:spPr bwMode="auto">
          <a:xfrm flipV="1">
            <a:off x="5057775" y="1509811"/>
            <a:ext cx="1139208" cy="165102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314834" y="221815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51229" y="152025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6941" y="111452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FF00"/>
                </a:solidFill>
              </a:rPr>
              <a:t>isa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 rot="1934683">
            <a:off x="528389" y="2003501"/>
            <a:ext cx="5200592" cy="3528628"/>
          </a:xfrm>
          <a:prstGeom prst="ellipse">
            <a:avLst/>
          </a:prstGeom>
          <a:noFill/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30148" y="2869495"/>
            <a:ext cx="1560104" cy="768661"/>
            <a:chOff x="1930148" y="2869495"/>
            <a:chExt cx="1560104" cy="768661"/>
          </a:xfrm>
          <a:solidFill>
            <a:srgbClr val="1FE115"/>
          </a:solidFill>
        </p:grpSpPr>
        <p:sp>
          <p:nvSpPr>
            <p:cNvPr id="5" name="Bent Arrow 4"/>
            <p:cNvSpPr/>
            <p:nvPr/>
          </p:nvSpPr>
          <p:spPr bwMode="auto">
            <a:xfrm rot="13306324">
              <a:off x="2112149" y="2869495"/>
              <a:ext cx="1378103" cy="551588"/>
            </a:xfrm>
            <a:prstGeom prst="bentArrow">
              <a:avLst/>
            </a:prstGeom>
            <a:grpFill/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5" name="Bent Arrow 24"/>
            <p:cNvSpPr/>
            <p:nvPr/>
          </p:nvSpPr>
          <p:spPr bwMode="auto">
            <a:xfrm rot="13308581" flipV="1">
              <a:off x="1930148" y="3086568"/>
              <a:ext cx="1378103" cy="551588"/>
            </a:xfrm>
            <a:prstGeom prst="bentArrow">
              <a:avLst/>
            </a:prstGeom>
            <a:grpFill/>
            <a:ln w="9525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F6DD9-E005-45FA-83C4-98BD29FF93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6021C2-D704-4C83-9B71-759DFAC5C315}"/>
              </a:ext>
            </a:extLst>
          </p:cNvPr>
          <p:cNvGrpSpPr/>
          <p:nvPr/>
        </p:nvGrpSpPr>
        <p:grpSpPr>
          <a:xfrm>
            <a:off x="304800" y="2966025"/>
            <a:ext cx="8610600" cy="3656498"/>
            <a:chOff x="304800" y="2966025"/>
            <a:chExt cx="8610600" cy="36564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FA3A38F-3344-4D1C-8E5B-A21FC85E4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4398876"/>
              <a:ext cx="8469848" cy="2223647"/>
            </a:xfrm>
            <a:prstGeom prst="rect">
              <a:avLst/>
            </a:prstGeom>
            <a:ln w="38100">
              <a:solidFill>
                <a:srgbClr val="FF6600"/>
              </a:solidFill>
            </a:ln>
          </p:spPr>
        </p:pic>
        <p:sp>
          <p:nvSpPr>
            <p:cNvPr id="8" name="Arrow: Left-Up 7">
              <a:extLst>
                <a:ext uri="{FF2B5EF4-FFF2-40B4-BE49-F238E27FC236}">
                  <a16:creationId xmlns:a16="http://schemas.microsoft.com/office/drawing/2014/main" id="{2E385742-7552-4325-8048-26AFCD9F5D01}"/>
                </a:ext>
              </a:extLst>
            </p:cNvPr>
            <p:cNvSpPr/>
            <p:nvPr/>
          </p:nvSpPr>
          <p:spPr bwMode="auto">
            <a:xfrm flipV="1">
              <a:off x="3615194" y="3047999"/>
              <a:ext cx="4151316" cy="1278426"/>
            </a:xfrm>
            <a:prstGeom prst="leftUpArrow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" name="Not Equal 8">
              <a:extLst>
                <a:ext uri="{FF2B5EF4-FFF2-40B4-BE49-F238E27FC236}">
                  <a16:creationId xmlns:a16="http://schemas.microsoft.com/office/drawing/2014/main" id="{51E12EA4-349F-45E6-91D7-4003952A26E9}"/>
                </a:ext>
              </a:extLst>
            </p:cNvPr>
            <p:cNvSpPr/>
            <p:nvPr/>
          </p:nvSpPr>
          <p:spPr bwMode="auto">
            <a:xfrm>
              <a:off x="7848600" y="2966025"/>
              <a:ext cx="1066800" cy="584737"/>
            </a:xfrm>
            <a:prstGeom prst="mathNotEqual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5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BE2E-9D02-47A4-A001-0D050786D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Whether something is a particular or a type is NOT a matter of choice, but a matter of reality!!!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5DDAA-F5E7-4260-94BD-C1D9C18CF2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7B238-CA75-45C5-9E7F-42C474C44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0800"/>
            <a:ext cx="8054188" cy="381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0DB252-101E-4B60-9408-F08F737823AF}"/>
              </a:ext>
            </a:extLst>
          </p:cNvPr>
          <p:cNvSpPr/>
          <p:nvPr/>
        </p:nvSpPr>
        <p:spPr bwMode="auto">
          <a:xfrm>
            <a:off x="4114800" y="3410338"/>
            <a:ext cx="4419600" cy="228600"/>
          </a:xfrm>
          <a:prstGeom prst="rect">
            <a:avLst/>
          </a:prstGeom>
          <a:solidFill>
            <a:srgbClr val="FF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1BF9F8-4C30-4896-821A-E3E4A0548B1D}"/>
              </a:ext>
            </a:extLst>
          </p:cNvPr>
          <p:cNvSpPr/>
          <p:nvPr/>
        </p:nvSpPr>
        <p:spPr bwMode="auto">
          <a:xfrm>
            <a:off x="631370" y="3638938"/>
            <a:ext cx="7903029" cy="399661"/>
          </a:xfrm>
          <a:prstGeom prst="rect">
            <a:avLst/>
          </a:prstGeom>
          <a:solidFill>
            <a:srgbClr val="FF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B4E32D-2BE9-48F7-8F2B-9C4E6E9C1037}"/>
              </a:ext>
            </a:extLst>
          </p:cNvPr>
          <p:cNvSpPr/>
          <p:nvPr/>
        </p:nvSpPr>
        <p:spPr bwMode="auto">
          <a:xfrm>
            <a:off x="636034" y="4038598"/>
            <a:ext cx="1726166" cy="304801"/>
          </a:xfrm>
          <a:prstGeom prst="rect">
            <a:avLst/>
          </a:prstGeom>
          <a:solidFill>
            <a:srgbClr val="FF0000">
              <a:alpha val="3803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BB8CA-0B57-4C3D-B2BB-B2E16D51F545}"/>
              </a:ext>
            </a:extLst>
          </p:cNvPr>
          <p:cNvSpPr txBox="1"/>
          <p:nvPr/>
        </p:nvSpPr>
        <p:spPr>
          <a:xfrm>
            <a:off x="5410200" y="4394688"/>
            <a:ext cx="1809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Wrong!!!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9600E-61AD-4EED-96E3-46D05165FBE3}"/>
              </a:ext>
            </a:extLst>
          </p:cNvPr>
          <p:cNvSpPr/>
          <p:nvPr/>
        </p:nvSpPr>
        <p:spPr>
          <a:xfrm>
            <a:off x="1827248" y="6399312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3"/>
              </a:rPr>
              <a:t>https://protege.stanford.edu/publications/ontology_development/ontology101.pdf</a:t>
            </a:r>
            <a:r>
              <a:rPr lang="en-US" sz="1400" b="0" dirty="0">
                <a:solidFill>
                  <a:schemeClr val="bg1"/>
                </a:solidFill>
              </a:rPr>
              <a:t>, p11</a:t>
            </a:r>
          </a:p>
        </p:txBody>
      </p:sp>
    </p:spTree>
    <p:extLst>
      <p:ext uri="{BB962C8B-B14F-4D97-AF65-F5344CB8AC3E}">
        <p14:creationId xmlns:p14="http://schemas.microsoft.com/office/powerpoint/2010/main" val="3526473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3A9D-A31D-4266-B227-24B903E1C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036" y="762000"/>
            <a:ext cx="5515363" cy="762000"/>
          </a:xfrm>
        </p:spPr>
        <p:txBody>
          <a:bodyPr/>
          <a:lstStyle/>
          <a:p>
            <a:r>
              <a:rPr lang="en-US" dirty="0"/>
              <a:t>Several mistakes per</a:t>
            </a:r>
            <a:br>
              <a:rPr lang="en-US" dirty="0"/>
            </a:br>
            <a:r>
              <a:rPr lang="en-US" dirty="0"/>
              <a:t>RBO rules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5948-F5C3-4CB3-9632-635033970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2209800"/>
            <a:ext cx="5410200" cy="441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Particulars are represented as types;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Lame excuse: ‘</a:t>
            </a:r>
            <a:r>
              <a:rPr lang="en-US" i="1" dirty="0"/>
              <a:t>we mean that this type has only one instance</a:t>
            </a:r>
            <a:r>
              <a:rPr lang="en-US" dirty="0"/>
              <a:t>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Particulars have other particulars as instances;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The lame excuse breaks down: a class with one instance cannot have a subclass.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subClassOf</a:t>
            </a:r>
            <a:r>
              <a:rPr lang="en-US" dirty="0"/>
              <a:t> overload.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C7351-E4CC-45DA-9624-4FFBA36D96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6491968"/>
            <a:ext cx="457200" cy="365125"/>
          </a:xfrm>
        </p:spPr>
        <p:txBody>
          <a:bodyPr/>
          <a:lstStyle/>
          <a:p>
            <a:fld id="{01EF93C7-D0AB-41D7-8C62-1F8A9E33AE2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7EB46-6BF3-41FA-8372-75475E19F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" y="628650"/>
            <a:ext cx="33051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particular/universal distinction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Different interpretations are possible depending on which terms intend particulars and which universals,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24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Importance of being clear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International Classification of Headache Disorders has</a:t>
            </a:r>
          </a:p>
          <a:p>
            <a:r>
              <a:rPr lang="en-US" altLang="en-US" dirty="0"/>
              <a:t>‘</a:t>
            </a:r>
            <a:r>
              <a:rPr lang="en-US" altLang="en-US" i="1" dirty="0"/>
              <a:t>Persistent idiopathic facial pain (PIFP)</a:t>
            </a:r>
            <a:r>
              <a:rPr lang="en-US" altLang="en-US" dirty="0"/>
              <a:t>’ </a:t>
            </a:r>
          </a:p>
          <a:p>
            <a:pPr lvl="1">
              <a:buFontTx/>
              <a:buNone/>
            </a:pPr>
            <a:r>
              <a:rPr lang="en-US" altLang="en-US" dirty="0"/>
              <a:t>= ‘</a:t>
            </a:r>
            <a:r>
              <a:rPr lang="en-US" altLang="en-US" i="1" dirty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pPr lvl="1" indent="-742950">
              <a:buFontTx/>
              <a:buNone/>
            </a:pPr>
            <a:r>
              <a:rPr lang="en-US" altLang="en-US" dirty="0"/>
              <a:t>Imagine three patients: </a:t>
            </a:r>
          </a:p>
          <a:p>
            <a:pPr lvl="1" indent="-396875"/>
            <a:r>
              <a:rPr lang="en-US" altLang="en-US" sz="2000" dirty="0"/>
              <a:t>all three have continuously facial pain,</a:t>
            </a:r>
          </a:p>
          <a:p>
            <a:pPr lvl="1" indent="-396875"/>
            <a:r>
              <a:rPr lang="en-US" altLang="en-US" sz="2000" dirty="0"/>
              <a:t>the first one has always pain which presents itself in the same way,</a:t>
            </a:r>
          </a:p>
          <a:p>
            <a:pPr lvl="1" indent="-396875"/>
            <a:r>
              <a:rPr lang="en-US" altLang="en-US" sz="2000" dirty="0"/>
              <a:t>the second one has also always pain which presents itself in the same way, but in a different way than in the first patient,</a:t>
            </a:r>
          </a:p>
          <a:p>
            <a:pPr lvl="1" indent="-396875"/>
            <a:r>
              <a:rPr lang="en-US" altLang="en-US" sz="2000" dirty="0"/>
              <a:t>the third one’s pain presents itself sometimes like in the first patient, sometimes like in the second patient, and sometimes different from those.</a:t>
            </a:r>
          </a:p>
          <a:p>
            <a:pPr lvl="1" indent="-742950">
              <a:buFontTx/>
              <a:buNone/>
            </a:pPr>
            <a:r>
              <a:rPr lang="en-US" altLang="en-US" dirty="0"/>
              <a:t>Which patients satisfy the definition for PIFP ?</a:t>
            </a:r>
          </a:p>
          <a:p>
            <a:pPr lvl="1" indent="-742950">
              <a:buFontTx/>
              <a:buNone/>
            </a:pPr>
            <a:endParaRPr lang="en-US" altLang="en-US" dirty="0"/>
          </a:p>
          <a:p>
            <a:pPr lvl="1" indent="-742950">
              <a:buFontTx/>
              <a:buNone/>
            </a:pPr>
            <a:endParaRPr lang="en-US" altLang="en-US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D1D7D-B51D-4B29-AD07-DC5E510FA9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14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05257" y="599930"/>
            <a:ext cx="8686800" cy="647700"/>
          </a:xfrm>
        </p:spPr>
        <p:txBody>
          <a:bodyPr/>
          <a:lstStyle/>
          <a:p>
            <a:r>
              <a:rPr lang="en-US" altLang="en-US" dirty="0"/>
              <a:t>Do you see the ambiguity 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1181100"/>
          </a:xfrm>
        </p:spPr>
        <p:txBody>
          <a:bodyPr/>
          <a:lstStyle/>
          <a:p>
            <a:r>
              <a:rPr lang="en-US" altLang="en-US"/>
              <a:t>‘</a:t>
            </a:r>
            <a:r>
              <a:rPr lang="en-US" altLang="en-US" i="1"/>
              <a:t>Persistent idiopathic facial pain (PIFP)</a:t>
            </a:r>
            <a:r>
              <a:rPr lang="en-US" altLang="en-US"/>
              <a:t>’ </a:t>
            </a:r>
          </a:p>
          <a:p>
            <a:pPr lvl="1">
              <a:buFontTx/>
              <a:buNone/>
            </a:pPr>
            <a:r>
              <a:rPr lang="en-US" altLang="en-US"/>
              <a:t>= ‘</a:t>
            </a:r>
            <a:r>
              <a:rPr lang="en-US" altLang="en-US" i="1"/>
              <a:t>persistent facial pain with varying presentations …’</a:t>
            </a:r>
            <a:endParaRPr lang="en-US" altLang="en-US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928688" y="4171950"/>
            <a:ext cx="2366962" cy="2073275"/>
            <a:chOff x="929479" y="4171346"/>
            <a:chExt cx="2366416" cy="2073486"/>
          </a:xfrm>
        </p:grpSpPr>
        <p:cxnSp>
          <p:nvCxnSpPr>
            <p:cNvPr id="32806" name="Straight Arrow Connector 15"/>
            <p:cNvCxnSpPr>
              <a:cxnSpLocks noChangeShapeType="1"/>
              <a:stCxn id="32778" idx="0"/>
              <a:endCxn id="32783" idx="2"/>
            </p:cNvCxnSpPr>
            <p:nvPr/>
          </p:nvCxnSpPr>
          <p:spPr bwMode="auto">
            <a:xfrm flipH="1" flipV="1">
              <a:off x="1305363" y="4171346"/>
              <a:ext cx="195948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7" name="Straight Arrow Connector 16"/>
            <p:cNvCxnSpPr>
              <a:cxnSpLocks noChangeShapeType="1"/>
              <a:stCxn id="32778" idx="0"/>
              <a:endCxn id="32784" idx="2"/>
            </p:cNvCxnSpPr>
            <p:nvPr/>
          </p:nvCxnSpPr>
          <p:spPr bwMode="auto">
            <a:xfrm flipV="1">
              <a:off x="1501311" y="4171346"/>
              <a:ext cx="1794584" cy="198685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8" name="TextBox 37"/>
            <p:cNvSpPr txBox="1">
              <a:spLocks noChangeArrowheads="1"/>
            </p:cNvSpPr>
            <p:nvPr/>
          </p:nvSpPr>
          <p:spPr bwMode="auto">
            <a:xfrm>
              <a:off x="929479" y="4572000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09" name="TextBox 38"/>
            <p:cNvSpPr txBox="1">
              <a:spLocks noChangeArrowheads="1"/>
            </p:cNvSpPr>
            <p:nvPr/>
          </p:nvSpPr>
          <p:spPr bwMode="auto">
            <a:xfrm>
              <a:off x="951251" y="4920343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10" name="TextBox 39"/>
            <p:cNvSpPr txBox="1">
              <a:spLocks noChangeArrowheads="1"/>
            </p:cNvSpPr>
            <p:nvPr/>
          </p:nvSpPr>
          <p:spPr bwMode="auto">
            <a:xfrm>
              <a:off x="963691" y="52127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811" name="TextBox 40"/>
            <p:cNvSpPr txBox="1">
              <a:spLocks noChangeArrowheads="1"/>
            </p:cNvSpPr>
            <p:nvPr/>
          </p:nvSpPr>
          <p:spPr bwMode="auto">
            <a:xfrm>
              <a:off x="2248205" y="5340221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12" name="TextBox 41"/>
            <p:cNvSpPr txBox="1">
              <a:spLocks noChangeArrowheads="1"/>
            </p:cNvSpPr>
            <p:nvPr/>
          </p:nvSpPr>
          <p:spPr bwMode="auto">
            <a:xfrm>
              <a:off x="1971397" y="560458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13" name="TextBox 42"/>
            <p:cNvSpPr txBox="1">
              <a:spLocks noChangeArrowheads="1"/>
            </p:cNvSpPr>
            <p:nvPr/>
          </p:nvSpPr>
          <p:spPr bwMode="auto">
            <a:xfrm>
              <a:off x="1694588" y="590627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304925" y="4171950"/>
            <a:ext cx="6491288" cy="2025650"/>
            <a:chOff x="1305363" y="4171346"/>
            <a:chExt cx="6490998" cy="2026833"/>
          </a:xfrm>
        </p:grpSpPr>
        <p:cxnSp>
          <p:nvCxnSpPr>
            <p:cNvPr id="32796" name="Straight Arrow Connector 19"/>
            <p:cNvCxnSpPr>
              <a:cxnSpLocks noChangeShapeType="1"/>
              <a:stCxn id="32780" idx="0"/>
              <a:endCxn id="32783" idx="2"/>
            </p:cNvCxnSpPr>
            <p:nvPr/>
          </p:nvCxnSpPr>
          <p:spPr bwMode="auto">
            <a:xfrm flipH="1" flipV="1">
              <a:off x="1305363" y="4171346"/>
              <a:ext cx="3309240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7" name="Straight Arrow Connector 22"/>
            <p:cNvCxnSpPr>
              <a:cxnSpLocks noChangeShapeType="1"/>
              <a:stCxn id="32780" idx="0"/>
              <a:endCxn id="32784" idx="2"/>
            </p:cNvCxnSpPr>
            <p:nvPr/>
          </p:nvCxnSpPr>
          <p:spPr bwMode="auto">
            <a:xfrm flipH="1" flipV="1">
              <a:off x="3295895" y="4171346"/>
              <a:ext cx="1318708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8" name="Straight Arrow Connector 25"/>
            <p:cNvCxnSpPr>
              <a:cxnSpLocks noChangeShapeType="1"/>
              <a:stCxn id="32780" idx="0"/>
              <a:endCxn id="32786" idx="2"/>
            </p:cNvCxnSpPr>
            <p:nvPr/>
          </p:nvCxnSpPr>
          <p:spPr bwMode="auto">
            <a:xfrm flipV="1">
              <a:off x="4614603" y="4171346"/>
              <a:ext cx="926859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9" name="Straight Arrow Connector 28"/>
            <p:cNvCxnSpPr>
              <a:cxnSpLocks noChangeShapeType="1"/>
              <a:stCxn id="32780" idx="0"/>
              <a:endCxn id="32785" idx="2"/>
            </p:cNvCxnSpPr>
            <p:nvPr/>
          </p:nvCxnSpPr>
          <p:spPr bwMode="auto">
            <a:xfrm flipV="1">
              <a:off x="4614603" y="4171346"/>
              <a:ext cx="3181758" cy="1986858"/>
            </a:xfrm>
            <a:prstGeom prst="straightConnector1">
              <a:avLst/>
            </a:prstGeom>
            <a:noFill/>
            <a:ln w="28575" algn="ctr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0" name="TextBox 43"/>
            <p:cNvSpPr txBox="1">
              <a:spLocks noChangeArrowheads="1"/>
            </p:cNvSpPr>
            <p:nvPr/>
          </p:nvSpPr>
          <p:spPr bwMode="auto">
            <a:xfrm>
              <a:off x="3115952" y="5452188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01" name="TextBox 44"/>
            <p:cNvSpPr txBox="1">
              <a:spLocks noChangeArrowheads="1"/>
            </p:cNvSpPr>
            <p:nvPr/>
          </p:nvSpPr>
          <p:spPr bwMode="auto">
            <a:xfrm>
              <a:off x="3417642" y="566990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02" name="TextBox 45"/>
            <p:cNvSpPr txBox="1">
              <a:spLocks noChangeArrowheads="1"/>
            </p:cNvSpPr>
            <p:nvPr/>
          </p:nvSpPr>
          <p:spPr bwMode="auto">
            <a:xfrm>
              <a:off x="3710001" y="585962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803" name="TextBox 46"/>
            <p:cNvSpPr txBox="1">
              <a:spLocks noChangeArrowheads="1"/>
            </p:cNvSpPr>
            <p:nvPr/>
          </p:nvSpPr>
          <p:spPr bwMode="auto">
            <a:xfrm>
              <a:off x="3744213" y="4447592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804" name="TextBox 47"/>
            <p:cNvSpPr txBox="1">
              <a:spLocks noChangeArrowheads="1"/>
            </p:cNvSpPr>
            <p:nvPr/>
          </p:nvSpPr>
          <p:spPr bwMode="auto">
            <a:xfrm>
              <a:off x="5464156" y="4394719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805" name="TextBox 48"/>
            <p:cNvSpPr txBox="1">
              <a:spLocks noChangeArrowheads="1"/>
            </p:cNvSpPr>
            <p:nvPr/>
          </p:nvSpPr>
          <p:spPr bwMode="auto">
            <a:xfrm>
              <a:off x="6773552" y="4332515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304925" y="4171950"/>
            <a:ext cx="6773863" cy="2057400"/>
            <a:chOff x="1305363" y="4171346"/>
            <a:chExt cx="6773537" cy="2057935"/>
          </a:xfrm>
        </p:grpSpPr>
        <p:cxnSp>
          <p:nvCxnSpPr>
            <p:cNvPr id="32788" name="Straight Arrow Connector 31"/>
            <p:cNvCxnSpPr>
              <a:cxnSpLocks noChangeShapeType="1"/>
              <a:stCxn id="32779" idx="0"/>
              <a:endCxn id="32783" idx="2"/>
            </p:cNvCxnSpPr>
            <p:nvPr/>
          </p:nvCxnSpPr>
          <p:spPr bwMode="auto">
            <a:xfrm flipH="1" flipV="1">
              <a:off x="1305363" y="4171346"/>
              <a:ext cx="6039999" cy="1986858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9" name="Straight Arrow Connector 34"/>
            <p:cNvCxnSpPr>
              <a:cxnSpLocks noChangeShapeType="1"/>
              <a:stCxn id="32779" idx="0"/>
              <a:endCxn id="32785" idx="2"/>
            </p:cNvCxnSpPr>
            <p:nvPr/>
          </p:nvCxnSpPr>
          <p:spPr bwMode="auto">
            <a:xfrm flipV="1">
              <a:off x="7345362" y="4171346"/>
              <a:ext cx="450999" cy="1986858"/>
            </a:xfrm>
            <a:prstGeom prst="straightConnector1">
              <a:avLst/>
            </a:prstGeom>
            <a:noFill/>
            <a:ln w="28575" algn="ctr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0" name="TextBox 53"/>
            <p:cNvSpPr txBox="1">
              <a:spLocks noChangeArrowheads="1"/>
            </p:cNvSpPr>
            <p:nvPr/>
          </p:nvSpPr>
          <p:spPr bwMode="auto">
            <a:xfrm>
              <a:off x="5740964" y="562324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791" name="TextBox 54"/>
            <p:cNvSpPr txBox="1">
              <a:spLocks noChangeArrowheads="1"/>
            </p:cNvSpPr>
            <p:nvPr/>
          </p:nvSpPr>
          <p:spPr bwMode="auto">
            <a:xfrm>
              <a:off x="6051985" y="5766318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792" name="TextBox 55"/>
            <p:cNvSpPr txBox="1">
              <a:spLocks noChangeArrowheads="1"/>
            </p:cNvSpPr>
            <p:nvPr/>
          </p:nvSpPr>
          <p:spPr bwMode="auto">
            <a:xfrm>
              <a:off x="6418988" y="5890727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793" name="TextBox 56"/>
            <p:cNvSpPr txBox="1">
              <a:spLocks noChangeArrowheads="1"/>
            </p:cNvSpPr>
            <p:nvPr/>
          </p:nvSpPr>
          <p:spPr bwMode="auto">
            <a:xfrm>
              <a:off x="7756376" y="4550229"/>
              <a:ext cx="322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2794" name="TextBox 57"/>
            <p:cNvSpPr txBox="1">
              <a:spLocks noChangeArrowheads="1"/>
            </p:cNvSpPr>
            <p:nvPr/>
          </p:nvSpPr>
          <p:spPr bwMode="auto">
            <a:xfrm>
              <a:off x="7656850" y="4917232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2795" name="TextBox 58"/>
            <p:cNvSpPr txBox="1">
              <a:spLocks noChangeArrowheads="1"/>
            </p:cNvSpPr>
            <p:nvPr/>
          </p:nvSpPr>
          <p:spPr bwMode="auto">
            <a:xfrm>
              <a:off x="7585314" y="5274906"/>
              <a:ext cx="3225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</a:t>
              </a:r>
              <a:r>
                <a:rPr kumimoji="0" lang="en-US" altLang="en-US" sz="1600" b="1" i="0" u="none" strike="noStrike" kern="1200" cap="none" spc="0" normalizeH="0" baseline="-2500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114300" y="3340100"/>
            <a:ext cx="8631238" cy="1422400"/>
            <a:chOff x="114992" y="3340349"/>
            <a:chExt cx="8630122" cy="1422728"/>
          </a:xfrm>
        </p:grpSpPr>
        <p:sp>
          <p:nvSpPr>
            <p:cNvPr id="32783" name="TextBox 4"/>
            <p:cNvSpPr txBox="1">
              <a:spLocks noChangeArrowheads="1"/>
            </p:cNvSpPr>
            <p:nvPr/>
          </p:nvSpPr>
          <p:spPr bwMode="auto">
            <a:xfrm>
              <a:off x="525342" y="3340349"/>
              <a:ext cx="1560042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persistent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facial pain</a:t>
              </a:r>
            </a:p>
          </p:txBody>
        </p:sp>
        <p:sp>
          <p:nvSpPr>
            <p:cNvPr id="32784" name="TextBox 5"/>
            <p:cNvSpPr txBox="1">
              <a:spLocks noChangeArrowheads="1"/>
            </p:cNvSpPr>
            <p:nvPr/>
          </p:nvSpPr>
          <p:spPr bwMode="auto">
            <a:xfrm>
              <a:off x="2347141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presentation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type1</a:t>
              </a:r>
            </a:p>
          </p:txBody>
        </p:sp>
        <p:sp>
          <p:nvSpPr>
            <p:cNvPr id="32785" name="TextBox 6"/>
            <p:cNvSpPr txBox="1">
              <a:spLocks noChangeArrowheads="1"/>
            </p:cNvSpPr>
            <p:nvPr/>
          </p:nvSpPr>
          <p:spPr bwMode="auto">
            <a:xfrm>
              <a:off x="6847607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presentation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type3</a:t>
              </a:r>
            </a:p>
          </p:txBody>
        </p:sp>
        <p:sp>
          <p:nvSpPr>
            <p:cNvPr id="32786" name="TextBox 7"/>
            <p:cNvSpPr txBox="1">
              <a:spLocks noChangeArrowheads="1"/>
            </p:cNvSpPr>
            <p:nvPr/>
          </p:nvSpPr>
          <p:spPr bwMode="auto">
            <a:xfrm>
              <a:off x="4592708" y="3340349"/>
              <a:ext cx="1897507" cy="8309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presentation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type2</a:t>
              </a:r>
            </a:p>
          </p:txBody>
        </p:sp>
        <p:sp>
          <p:nvSpPr>
            <p:cNvPr id="32787" name="TextBox 65"/>
            <p:cNvSpPr txBox="1">
              <a:spLocks noChangeArrowheads="1"/>
            </p:cNvSpPr>
            <p:nvPr/>
          </p:nvSpPr>
          <p:spPr bwMode="auto">
            <a:xfrm>
              <a:off x="114992" y="4301412"/>
              <a:ext cx="8691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types</a:t>
              </a:r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0" y="5291138"/>
            <a:ext cx="8882063" cy="1328737"/>
            <a:chOff x="0" y="5290457"/>
            <a:chExt cx="8882743" cy="1329412"/>
          </a:xfrm>
        </p:grpSpPr>
        <p:sp>
          <p:nvSpPr>
            <p:cNvPr id="32778" name="TextBox 11"/>
            <p:cNvSpPr txBox="1">
              <a:spLocks noChangeArrowheads="1"/>
            </p:cNvSpPr>
            <p:nvPr/>
          </p:nvSpPr>
          <p:spPr bwMode="auto">
            <a:xfrm>
              <a:off x="874376" y="6158204"/>
              <a:ext cx="1253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my pain</a:t>
              </a:r>
            </a:p>
          </p:txBody>
        </p:sp>
        <p:sp>
          <p:nvSpPr>
            <p:cNvPr id="32779" name="TextBox 12"/>
            <p:cNvSpPr txBox="1">
              <a:spLocks noChangeArrowheads="1"/>
            </p:cNvSpPr>
            <p:nvPr/>
          </p:nvSpPr>
          <p:spPr bwMode="auto">
            <a:xfrm>
              <a:off x="6735259" y="6158204"/>
              <a:ext cx="12202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his pain</a:t>
              </a:r>
            </a:p>
          </p:txBody>
        </p:sp>
        <p:sp>
          <p:nvSpPr>
            <p:cNvPr id="32780" name="TextBox 13"/>
            <p:cNvSpPr txBox="1">
              <a:spLocks noChangeArrowheads="1"/>
            </p:cNvSpPr>
            <p:nvPr/>
          </p:nvSpPr>
          <p:spPr bwMode="auto">
            <a:xfrm>
              <a:off x="3973626" y="6158204"/>
              <a:ext cx="12819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her pain</a:t>
              </a:r>
            </a:p>
          </p:txBody>
        </p:sp>
        <p:cxnSp>
          <p:nvCxnSpPr>
            <p:cNvPr id="32781" name="Straight Connector 63"/>
            <p:cNvCxnSpPr>
              <a:cxnSpLocks noChangeShapeType="1"/>
            </p:cNvCxnSpPr>
            <p:nvPr/>
          </p:nvCxnSpPr>
          <p:spPr bwMode="auto">
            <a:xfrm>
              <a:off x="205273" y="5290457"/>
              <a:ext cx="8677470" cy="47889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2" name="TextBox 66"/>
            <p:cNvSpPr txBox="1">
              <a:spLocks noChangeArrowheads="1"/>
            </p:cNvSpPr>
            <p:nvPr/>
          </p:nvSpPr>
          <p:spPr bwMode="auto">
            <a:xfrm>
              <a:off x="0" y="5508171"/>
              <a:ext cx="98777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parti-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culars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12FA2-C668-48F7-82C9-627A0BF2E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1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4737100"/>
          </a:xfrm>
        </p:spPr>
        <p:txBody>
          <a:bodyPr/>
          <a:lstStyle/>
          <a:p>
            <a:r>
              <a:rPr lang="en-US" altLang="en-US" dirty="0"/>
              <a:t>‘</a:t>
            </a:r>
            <a:r>
              <a:rPr lang="en-US" altLang="en-US" i="1" dirty="0"/>
              <a:t>Persistent idiopathic facial pain (PIFP)</a:t>
            </a:r>
            <a:r>
              <a:rPr lang="en-US" altLang="en-US" dirty="0"/>
              <a:t>’ </a:t>
            </a:r>
          </a:p>
          <a:p>
            <a:pPr lvl="1">
              <a:buFontTx/>
              <a:buNone/>
            </a:pPr>
            <a:r>
              <a:rPr lang="en-US" altLang="en-US" dirty="0"/>
              <a:t>= ‘</a:t>
            </a:r>
            <a:r>
              <a:rPr lang="en-US" altLang="en-US" i="1" dirty="0"/>
              <a:t>persistent facial pain with varying presentations …’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>
              <a:buFontTx/>
              <a:buNone/>
            </a:pPr>
            <a:endParaRPr lang="en-US" altLang="en-US" i="1" dirty="0"/>
          </a:p>
          <a:p>
            <a:pPr lvl="1"/>
            <a:r>
              <a:rPr lang="en-US" altLang="en-US" sz="2400" i="1" dirty="0"/>
              <a:t>if the description is about types, then the </a:t>
            </a:r>
            <a:r>
              <a:rPr lang="en-US" altLang="en-US" sz="2400" i="1" dirty="0">
                <a:solidFill>
                  <a:srgbClr val="FF0000"/>
                </a:solidFill>
              </a:rPr>
              <a:t>three</a:t>
            </a:r>
            <a:r>
              <a:rPr lang="en-US" altLang="en-US" sz="2400" i="1" dirty="0"/>
              <a:t> </a:t>
            </a:r>
            <a:r>
              <a:rPr lang="en-US" altLang="en-US" sz="2400" i="1" dirty="0">
                <a:solidFill>
                  <a:srgbClr val="FFC000"/>
                </a:solidFill>
              </a:rPr>
              <a:t>particular</a:t>
            </a:r>
            <a:r>
              <a:rPr lang="en-US" altLang="en-US" sz="2400" i="1" dirty="0"/>
              <a:t> </a:t>
            </a:r>
            <a:r>
              <a:rPr lang="en-US" altLang="en-US" sz="2400" i="1" dirty="0">
                <a:solidFill>
                  <a:srgbClr val="00FF00"/>
                </a:solidFill>
              </a:rPr>
              <a:t>pains</a:t>
            </a:r>
            <a:r>
              <a:rPr lang="en-US" altLang="en-US" sz="2400" i="1" dirty="0"/>
              <a:t> fall under PIFP.</a:t>
            </a:r>
          </a:p>
          <a:p>
            <a:pPr lvl="1"/>
            <a:r>
              <a:rPr lang="en-US" altLang="en-US" sz="2400" i="1" dirty="0"/>
              <a:t>if the description is about (arbitrary) particulars, then only </a:t>
            </a:r>
            <a:r>
              <a:rPr lang="en-US" altLang="en-US" sz="2400" i="1" dirty="0">
                <a:solidFill>
                  <a:srgbClr val="FFC000"/>
                </a:solidFill>
              </a:rPr>
              <a:t>her pain</a:t>
            </a:r>
            <a:r>
              <a:rPr lang="en-US" altLang="en-US" sz="2400" i="1" dirty="0"/>
              <a:t> falls under PIFP.</a:t>
            </a:r>
            <a:endParaRPr lang="en-US" altLang="en-US" sz="2400" dirty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3211513"/>
            <a:ext cx="479901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5257" y="599930"/>
            <a:ext cx="8686800" cy="6477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ＭＳ Ｐゴシック" pitchFamily="122" charset="-128"/>
              </a:rPr>
              <a:t>Make it clear whether assertions are about particulars or types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ＭＳ Ｐゴシック" pitchFamily="122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BE54D-6231-4421-A729-66D9A66ED0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4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C3AF1B-7F50-4FAD-9E9E-05D9AF71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concretely for today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6EB18-CBFF-448A-86EC-68799934A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‘Ontology’ and its place in ‘knowledge representation’.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Realism-based ontology: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general principles: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i="1" u="sng" dirty="0"/>
              <a:t>What</a:t>
            </a:r>
            <a:r>
              <a:rPr lang="en-US" dirty="0"/>
              <a:t> to represent	</a:t>
            </a:r>
            <a:r>
              <a:rPr lang="en-US" dirty="0">
                <a:sym typeface="Wingdings" panose="05000000000000000000" pitchFamily="2" charset="2"/>
              </a:rPr>
              <a:t> ‘ontology’: philosophical discipline,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Basic principles to classify what exists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i="1" u="sng" dirty="0"/>
              <a:t>How</a:t>
            </a:r>
            <a:r>
              <a:rPr lang="en-US" dirty="0"/>
              <a:t> to represent	</a:t>
            </a:r>
            <a:r>
              <a:rPr lang="en-US" dirty="0">
                <a:sym typeface="Wingdings" panose="05000000000000000000" pitchFamily="2" charset="2"/>
              </a:rPr>
              <a:t> ‘ontology’: formal representation,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Basic Formal Ontology,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Fundamental entities,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Most common mistakes.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Application in OGMS: Ontology for General Medical Science.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88BCE-3B13-4D70-BFD7-88408D129D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01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the particular/universal distinction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Ignoring the distinction may lead to assertions in which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 interpretations are possible depending on which terms intend particulars and which universals,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the authors run together forms of speech governed by different logical rules.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34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analyze these assertions?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i="1" dirty="0"/>
              <a:t>‘Stating that </a:t>
            </a:r>
            <a:r>
              <a:rPr lang="en-US" i="1" dirty="0">
                <a:solidFill>
                  <a:srgbClr val="FFFF00"/>
                </a:solidFill>
              </a:rPr>
              <a:t>(sleep) bruxism is a behavior </a:t>
            </a:r>
            <a:r>
              <a:rPr lang="en-US" i="1" dirty="0"/>
              <a:t>in no way precludes the possibility (at some to-be-specified and validated cut point) of it being more than a behavior, either a risk factor or disorder’.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i="1" dirty="0"/>
              <a:t>‘</a:t>
            </a:r>
            <a:r>
              <a:rPr lang="en-US" i="1" dirty="0">
                <a:solidFill>
                  <a:srgbClr val="FFFF00"/>
                </a:solidFill>
              </a:rPr>
              <a:t>Bruxism is a continuously distributed behavior</a:t>
            </a:r>
            <a:r>
              <a:rPr lang="en-US" i="1" dirty="0"/>
              <a:t>’</a:t>
            </a:r>
            <a:endParaRPr lang="en-US" dirty="0"/>
          </a:p>
          <a:p>
            <a:pPr marL="1657350" lvl="4" indent="0"/>
            <a:endParaRPr lang="en-US" sz="1800" i="0" dirty="0"/>
          </a:p>
          <a:p>
            <a:pPr marL="1657350" lvl="4" indent="0"/>
            <a:endParaRPr lang="en-US" sz="1800" i="0" dirty="0"/>
          </a:p>
          <a:p>
            <a:pPr marL="1657350" lvl="4" indent="0"/>
            <a:r>
              <a:rPr lang="en-US" sz="1400" i="0" dirty="0"/>
              <a:t>Raphael KG, Santiago V, </a:t>
            </a:r>
            <a:r>
              <a:rPr lang="en-US" sz="1400" i="0" dirty="0" err="1"/>
              <a:t>Lobbezoo</a:t>
            </a:r>
            <a:r>
              <a:rPr lang="en-US" sz="1400" i="0" dirty="0"/>
              <a:t> F. Bruxism is a continuously distributed </a:t>
            </a:r>
            <a:r>
              <a:rPr lang="en-US" sz="1400" i="0" dirty="0" err="1"/>
              <a:t>behaviour</a:t>
            </a:r>
            <a:r>
              <a:rPr lang="en-US" sz="1400" i="0" dirty="0"/>
              <a:t>, but disorder decisions are dichotomous (Response to letter by </a:t>
            </a:r>
            <a:r>
              <a:rPr lang="en-US" sz="1400" i="0" dirty="0" err="1"/>
              <a:t>Manfredini</a:t>
            </a:r>
            <a:r>
              <a:rPr lang="en-US" sz="1400" i="0" dirty="0"/>
              <a:t>, De </a:t>
            </a:r>
            <a:r>
              <a:rPr lang="en-US" sz="1400" i="0" dirty="0" err="1"/>
              <a:t>Laat</a:t>
            </a:r>
            <a:r>
              <a:rPr lang="en-US" sz="1400" i="0" dirty="0"/>
              <a:t>, </a:t>
            </a:r>
            <a:r>
              <a:rPr lang="en-US" sz="1400" i="0" dirty="0" err="1"/>
              <a:t>Winocur</a:t>
            </a:r>
            <a:r>
              <a:rPr lang="en-US" sz="1400" i="0" dirty="0"/>
              <a:t>, &amp; </a:t>
            </a:r>
            <a:r>
              <a:rPr lang="en-US" sz="1400" i="0" dirty="0" err="1"/>
              <a:t>Ahlberg</a:t>
            </a:r>
            <a:r>
              <a:rPr lang="en-US" sz="1400" i="0" dirty="0"/>
              <a:t> (2016)). J Oral </a:t>
            </a:r>
            <a:r>
              <a:rPr lang="en-US" sz="1400" i="0" dirty="0" err="1"/>
              <a:t>Rehabil</a:t>
            </a:r>
            <a:r>
              <a:rPr lang="en-US" sz="1400" i="0" dirty="0"/>
              <a:t>. 2016 Oct;43(10):802-3. </a:t>
            </a:r>
            <a:r>
              <a:rPr lang="en-US" sz="1400" i="0" dirty="0">
                <a:hlinkClick r:id="rId2"/>
              </a:rPr>
              <a:t>https://www.ncbi.nlm.nih.gov/pmc/articles/PMC5538380/</a:t>
            </a:r>
            <a:r>
              <a:rPr lang="en-US" sz="1400" i="0" dirty="0"/>
              <a:t>  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61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32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583DFE-24C2-448E-A866-F45E231C2792}"/>
              </a:ext>
            </a:extLst>
          </p:cNvPr>
          <p:cNvSpPr/>
          <p:nvPr/>
        </p:nvSpPr>
        <p:spPr>
          <a:xfrm>
            <a:off x="3276600" y="5875396"/>
            <a:ext cx="5838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Ceusters W, Smith B. On Defining Bruxism.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Medical Informatics Europe (MIE2018), Goteborg, Sweden, April 24-26, 2018.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+mj-lt"/>
              </a:rPr>
              <a:t>Stud Health Technol Inform. 2018;247:551-555.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+mj-lt"/>
                <a:hlinkClick r:id="rId2"/>
              </a:rPr>
              <a:t>https://ebooks.iospress.nl/publication/48852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215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                   here is an instance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ounded Rectangle 2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25" name="Straight Arrow Connector 24"/>
          <p:cNvCxnSpPr>
            <a:stCxn id="27" idx="3"/>
            <a:endCxn id="24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6E1EA9-5C3C-4E70-808B-D7A898F1A5EB}"/>
              </a:ext>
            </a:extLst>
          </p:cNvPr>
          <p:cNvSpPr txBox="1"/>
          <p:nvPr/>
        </p:nvSpPr>
        <p:spPr>
          <a:xfrm>
            <a:off x="222888" y="4036059"/>
            <a:ext cx="229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</p:spTree>
    <p:extLst>
      <p:ext uri="{BB962C8B-B14F-4D97-AF65-F5344CB8AC3E}">
        <p14:creationId xmlns:p14="http://schemas.microsoft.com/office/powerpoint/2010/main" val="1927934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This is a statement about universals: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                   here is an instance</a:t>
            </a:r>
          </a:p>
          <a:p>
            <a:pPr marL="1714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4" idx="1"/>
          </p:cNvCxnSpPr>
          <p:nvPr/>
        </p:nvCxnSpPr>
        <p:spPr bwMode="auto">
          <a:xfrm>
            <a:off x="2857500" y="3048000"/>
            <a:ext cx="4046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242979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22888" y="4036059"/>
            <a:ext cx="229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248400" y="4036060"/>
            <a:ext cx="231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</p:spTree>
    <p:extLst>
      <p:ext uri="{BB962C8B-B14F-4D97-AF65-F5344CB8AC3E}">
        <p14:creationId xmlns:p14="http://schemas.microsoft.com/office/powerpoint/2010/main" val="3014027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continuously distributed behavior</a:t>
            </a:r>
            <a:endParaRPr kumimoji="0" lang="en-US" sz="2400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ED7DDD-519B-4C00-A59E-6EBBE1768BC4}"/>
              </a:ext>
            </a:extLst>
          </p:cNvPr>
          <p:cNvSpPr txBox="1"/>
          <p:nvPr/>
        </p:nvSpPr>
        <p:spPr>
          <a:xfrm>
            <a:off x="222888" y="4036059"/>
            <a:ext cx="229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4793C2-4FEE-4C3D-B527-58A9AC393769}"/>
              </a:ext>
            </a:extLst>
          </p:cNvPr>
          <p:cNvSpPr txBox="1"/>
          <p:nvPr/>
        </p:nvSpPr>
        <p:spPr>
          <a:xfrm>
            <a:off x="6248400" y="4036060"/>
            <a:ext cx="231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</p:spTree>
    <p:extLst>
      <p:ext uri="{BB962C8B-B14F-4D97-AF65-F5344CB8AC3E}">
        <p14:creationId xmlns:p14="http://schemas.microsoft.com/office/powerpoint/2010/main" val="1184431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continuously distributed behavior</a:t>
            </a:r>
            <a:endParaRPr kumimoji="0" lang="en-US" sz="2400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74D575-4BD3-4229-9AAB-7A06E5CF475F}"/>
              </a:ext>
            </a:extLst>
          </p:cNvPr>
          <p:cNvSpPr txBox="1"/>
          <p:nvPr/>
        </p:nvSpPr>
        <p:spPr>
          <a:xfrm>
            <a:off x="222888" y="4036059"/>
            <a:ext cx="229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2D4CEB-B02E-4060-8080-DEF5BEF57752}"/>
              </a:ext>
            </a:extLst>
          </p:cNvPr>
          <p:cNvSpPr txBox="1"/>
          <p:nvPr/>
        </p:nvSpPr>
        <p:spPr>
          <a:xfrm>
            <a:off x="6248400" y="4036060"/>
            <a:ext cx="231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</p:spTree>
    <p:extLst>
      <p:ext uri="{BB962C8B-B14F-4D97-AF65-F5344CB8AC3E}">
        <p14:creationId xmlns:p14="http://schemas.microsoft.com/office/powerpoint/2010/main" val="1911021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continuously distributed behavior</a:t>
            </a:r>
            <a:endParaRPr kumimoji="0" lang="en-US" sz="2400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87578" y="2423160"/>
            <a:ext cx="2189391" cy="1240483"/>
          </a:xfrm>
          <a:prstGeom prst="ellipse">
            <a:avLst/>
          </a:prstGeom>
          <a:noFill/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752007" y="2399030"/>
            <a:ext cx="2189391" cy="1240483"/>
          </a:xfrm>
          <a:prstGeom prst="ellipse">
            <a:avLst/>
          </a:prstGeom>
          <a:noFill/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24734" y="4903112"/>
            <a:ext cx="4194969" cy="830997"/>
          </a:xfrm>
          <a:prstGeom prst="rect">
            <a:avLst/>
          </a:prstGeom>
          <a:solidFill>
            <a:srgbClr val="1FE115"/>
          </a:solidFill>
          <a:ln>
            <a:solidFill>
              <a:srgbClr val="1FE1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is ‘in’ all particulars that are </a:t>
            </a:r>
            <a:r>
              <a:rPr lang="en-US" sz="2400" dirty="0">
                <a:solidFill>
                  <a:schemeClr val="tx1"/>
                </a:solidFill>
              </a:rPr>
              <a:t>instances of bruxism</a:t>
            </a:r>
          </a:p>
        </p:txBody>
      </p:sp>
      <p:cxnSp>
        <p:nvCxnSpPr>
          <p:cNvPr id="36" name="Straight Arrow Connector 35"/>
          <p:cNvCxnSpPr>
            <a:stCxn id="35" idx="1"/>
          </p:cNvCxnSpPr>
          <p:nvPr/>
        </p:nvCxnSpPr>
        <p:spPr bwMode="auto">
          <a:xfrm flipH="1" flipV="1">
            <a:off x="2656340" y="3481978"/>
            <a:ext cx="1468394" cy="183663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>
            <a:stCxn id="35" idx="3"/>
          </p:cNvCxnSpPr>
          <p:nvPr/>
        </p:nvCxnSpPr>
        <p:spPr bwMode="auto">
          <a:xfrm flipV="1">
            <a:off x="8319703" y="3457848"/>
            <a:ext cx="301066" cy="18607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FE1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129236-2E6D-404E-806F-3D20F871FF43}"/>
              </a:ext>
            </a:extLst>
          </p:cNvPr>
          <p:cNvSpPr txBox="1"/>
          <p:nvPr/>
        </p:nvSpPr>
        <p:spPr>
          <a:xfrm>
            <a:off x="222888" y="4036059"/>
            <a:ext cx="229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9B4C15-570E-44FF-8322-E2F288D406EC}"/>
              </a:ext>
            </a:extLst>
          </p:cNvPr>
          <p:cNvSpPr txBox="1"/>
          <p:nvPr/>
        </p:nvSpPr>
        <p:spPr>
          <a:xfrm>
            <a:off x="6248400" y="4036060"/>
            <a:ext cx="231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</p:spTree>
    <p:extLst>
      <p:ext uri="{BB962C8B-B14F-4D97-AF65-F5344CB8AC3E}">
        <p14:creationId xmlns:p14="http://schemas.microsoft.com/office/powerpoint/2010/main" val="878402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3987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lvl="1" algn="ctr"/>
            <a:r>
              <a:rPr lang="en-US" sz="3200" i="1" dirty="0"/>
              <a:t>‘ … bruxism is a behavior …’</a:t>
            </a:r>
            <a:br>
              <a:rPr lang="en-US" sz="3200" i="1" dirty="0"/>
            </a:br>
            <a:r>
              <a:rPr lang="en-US" sz="3200" i="1" dirty="0"/>
              <a:t>‘Bruxism is a continuously distributed behavior’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 marL="171450" indent="-228600">
              <a:buFont typeface="Arial" panose="020B0604020202020204" pitchFamily="34" charset="0"/>
              <a:buChar char="•"/>
            </a:pPr>
            <a:r>
              <a:rPr lang="en-US" dirty="0"/>
              <a:t>Are these statements about universals ?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90372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Behavior</a:t>
            </a:r>
          </a:p>
        </p:txBody>
      </p:sp>
      <p:cxnSp>
        <p:nvCxnSpPr>
          <p:cNvPr id="5" name="Straight Arrow Connector 4"/>
          <p:cNvCxnSpPr>
            <a:stCxn id="7" idx="3"/>
            <a:endCxn id="15" idx="1"/>
          </p:cNvCxnSpPr>
          <p:nvPr/>
        </p:nvCxnSpPr>
        <p:spPr bwMode="auto">
          <a:xfrm>
            <a:off x="2857500" y="3048000"/>
            <a:ext cx="1041489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048000" y="2590800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76300" y="2705100"/>
            <a:ext cx="1981200" cy="6858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Times" pitchFamily="122" charset="0"/>
              </a:rPr>
              <a:t>Bruxism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5365014"/>
            <a:ext cx="2971800" cy="141678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John’s repetitive jaw muscle activity of last night</a:t>
            </a:r>
          </a:p>
        </p:txBody>
      </p:sp>
      <p:cxnSp>
        <p:nvCxnSpPr>
          <p:cNvPr id="10" name="Straight Arrow Connector 9"/>
          <p:cNvCxnSpPr>
            <a:stCxn id="9" idx="0"/>
            <a:endCxn id="7" idx="2"/>
          </p:cNvCxnSpPr>
          <p:nvPr/>
        </p:nvCxnSpPr>
        <p:spPr bwMode="auto">
          <a:xfrm flipV="1">
            <a:off x="1866900" y="3390900"/>
            <a:ext cx="0" cy="197411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Elbow Connector 12"/>
          <p:cNvCxnSpPr>
            <a:stCxn id="9" idx="3"/>
            <a:endCxn id="4" idx="2"/>
          </p:cNvCxnSpPr>
          <p:nvPr/>
        </p:nvCxnSpPr>
        <p:spPr bwMode="auto">
          <a:xfrm flipV="1">
            <a:off x="3352800" y="3390900"/>
            <a:ext cx="4541520" cy="268250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3898989" y="2426970"/>
            <a:ext cx="1981200" cy="12446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continuously distributed behavior</a:t>
            </a:r>
            <a:endParaRPr kumimoji="0" lang="en-US" sz="2400" b="0" u="none" strike="noStrike" cap="none" normalizeH="0" baseline="0" dirty="0">
              <a:ln>
                <a:noFill/>
              </a:ln>
              <a:effectLst/>
              <a:latin typeface="Times" pitchFamily="122" charset="0"/>
            </a:endParaRPr>
          </a:p>
        </p:txBody>
      </p:sp>
      <p:cxnSp>
        <p:nvCxnSpPr>
          <p:cNvPr id="17" name="Straight Arrow Connector 16"/>
          <p:cNvCxnSpPr>
            <a:stCxn id="15" idx="3"/>
            <a:endCxn id="4" idx="1"/>
          </p:cNvCxnSpPr>
          <p:nvPr/>
        </p:nvCxnSpPr>
        <p:spPr bwMode="auto">
          <a:xfrm flipV="1">
            <a:off x="5880189" y="3048000"/>
            <a:ext cx="1023531" cy="12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84149" y="2540288"/>
            <a:ext cx="54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</a:rPr>
              <a:t>isa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9" name="Elbow Connector 18"/>
          <p:cNvCxnSpPr>
            <a:endCxn id="15" idx="2"/>
          </p:cNvCxnSpPr>
          <p:nvPr/>
        </p:nvCxnSpPr>
        <p:spPr bwMode="auto">
          <a:xfrm rot="5400000" flipH="1" flipV="1">
            <a:off x="3064748" y="3932953"/>
            <a:ext cx="2086223" cy="1563459"/>
          </a:xfrm>
          <a:prstGeom prst="bentConnector3">
            <a:avLst>
              <a:gd name="adj1" fmla="val 691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22425" y="4038600"/>
            <a:ext cx="224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???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3786392" y="2324393"/>
            <a:ext cx="2189391" cy="151100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8988" y="4953000"/>
            <a:ext cx="4711611" cy="15696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This is ‘in’ no particular at all!!!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This is rather a ‘type of universal’, a construct outside the particular/universal realm.</a:t>
            </a:r>
          </a:p>
        </p:txBody>
      </p:sp>
      <p:cxnSp>
        <p:nvCxnSpPr>
          <p:cNvPr id="31" name="Elbow Connector 30"/>
          <p:cNvCxnSpPr>
            <a:stCxn id="26" idx="3"/>
            <a:endCxn id="27" idx="1"/>
          </p:cNvCxnSpPr>
          <p:nvPr/>
        </p:nvCxnSpPr>
        <p:spPr bwMode="auto">
          <a:xfrm rot="5400000">
            <a:off x="2941149" y="4571958"/>
            <a:ext cx="2123712" cy="208033"/>
          </a:xfrm>
          <a:prstGeom prst="bentConnector4">
            <a:avLst>
              <a:gd name="adj1" fmla="val 26312"/>
              <a:gd name="adj2" fmla="val 209886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10490" y="275852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???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0B700E-DC57-4C78-B7EC-825C4000BCDE}"/>
              </a:ext>
            </a:extLst>
          </p:cNvPr>
          <p:cNvSpPr txBox="1"/>
          <p:nvPr/>
        </p:nvSpPr>
        <p:spPr>
          <a:xfrm>
            <a:off x="222888" y="4036059"/>
            <a:ext cx="229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7E02F7-E09B-4A5B-96F7-211CEFDC7AD7}"/>
              </a:ext>
            </a:extLst>
          </p:cNvPr>
          <p:cNvSpPr txBox="1"/>
          <p:nvPr/>
        </p:nvSpPr>
        <p:spPr>
          <a:xfrm>
            <a:off x="6248400" y="4036060"/>
            <a:ext cx="231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Instance of   at t</a:t>
            </a:r>
          </a:p>
        </p:txBody>
      </p:sp>
    </p:spTree>
    <p:extLst>
      <p:ext uri="{BB962C8B-B14F-4D97-AF65-F5344CB8AC3E}">
        <p14:creationId xmlns:p14="http://schemas.microsoft.com/office/powerpoint/2010/main" val="964913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A2B405-FEB8-4753-9DE2-FF1069E8E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Basic Formal Ontology</a:t>
            </a:r>
            <a:br>
              <a:rPr lang="en-US" dirty="0"/>
            </a:br>
            <a:r>
              <a:rPr lang="en-US" dirty="0"/>
              <a:t>(BFO)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BFFB709-65BC-4CB9-8DCB-C3E81794C7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1A1953-0F7B-404D-A121-FB947DF15E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9CF04-00E1-4F99-A289-9C215F445602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12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BCB3-C96D-4814-BEF1-DB13A6D24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Ontology is much more than classification!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248B6-2EC0-4972-97CB-8DC3C5390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Classification: based on ‘properties’ ‘in common’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being human, being pregnant, being poisonous,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having cancer, having a parent, having mass,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Ontology: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Mainstream ‘ontology’: merely classification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Realism-based ontology: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Analyzing the ‘properties’ themselves: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If x has property p, can x exist without p?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If x acquired property p, can x ever lose p?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Can x and y share property p?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84F14-A8CB-4876-9F9F-360592FCCC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13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926ECB-51AC-4C9C-8DA2-CDC795C0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dirty="0"/>
              <a:t>BFO’s major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B360C-320B-4150-8AF6-7A43E6447C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69666" name="Picture 2" descr="Building Ontologies with Basic Formal Ontology">
            <a:extLst>
              <a:ext uri="{FF2B5EF4-FFF2-40B4-BE49-F238E27FC236}">
                <a16:creationId xmlns:a16="http://schemas.microsoft.com/office/drawing/2014/main" id="{AC8F4884-C2DB-40C8-8C0F-756793B4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16276"/>
            <a:ext cx="3438331" cy="441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AEA830-6B76-443B-B5A5-BB74F5D9AB42}"/>
              </a:ext>
            </a:extLst>
          </p:cNvPr>
          <p:cNvSpPr/>
          <p:nvPr/>
        </p:nvSpPr>
        <p:spPr>
          <a:xfrm>
            <a:off x="990600" y="6028199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hlinkClick r:id="rId3"/>
              </a:rPr>
              <a:t>https://mitpress.mit.edu/books/building-ontologies-basic-formal-ontology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CAA7F-3ADD-49CF-9EF1-512F5F6FA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16276"/>
            <a:ext cx="3581401" cy="45319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D937D3-78D6-4A20-869C-E23B2AC91C51}"/>
              </a:ext>
            </a:extLst>
          </p:cNvPr>
          <p:cNvSpPr/>
          <p:nvPr/>
        </p:nvSpPr>
        <p:spPr>
          <a:xfrm>
            <a:off x="4229100" y="621286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hlinkClick r:id="rId5"/>
              </a:rPr>
              <a:t>https://github.com/BFO-ontology/BFO-2020</a:t>
            </a:r>
            <a:r>
              <a:rPr lang="en-US" sz="12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623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62F9-BD45-44FF-8E55-97882D40B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/>
              <a:t>BFO text definitions: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Object </a:t>
            </a:r>
            <a:r>
              <a:rPr lang="en-US" b="1" i="1" dirty="0"/>
              <a:t>is a </a:t>
            </a:r>
            <a:r>
              <a:rPr lang="en-US" i="1" dirty="0"/>
              <a:t>Material Entity </a:t>
            </a:r>
            <a:r>
              <a:rPr lang="en-US" dirty="0"/>
              <a:t>=Def. </a:t>
            </a:r>
          </a:p>
          <a:p>
            <a:pPr marL="0" indent="0"/>
            <a:r>
              <a:rPr lang="en-US" dirty="0"/>
              <a:t>      	for all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>
                <a:solidFill>
                  <a:srgbClr val="FFFF00"/>
                </a:solidFill>
              </a:rPr>
              <a:t>t</a:t>
            </a:r>
            <a:r>
              <a:rPr lang="en-US" dirty="0"/>
              <a:t>, if </a:t>
            </a:r>
            <a:r>
              <a:rPr lang="en-US" i="1" dirty="0"/>
              <a:t>x </a:t>
            </a:r>
            <a:r>
              <a:rPr lang="en-US" dirty="0"/>
              <a:t>is an </a:t>
            </a:r>
            <a:r>
              <a:rPr lang="en-US" b="1" dirty="0"/>
              <a:t>instance of </a:t>
            </a:r>
            <a:r>
              <a:rPr lang="en-US" i="1" dirty="0"/>
              <a:t>Object </a:t>
            </a:r>
            <a:r>
              <a:rPr lang="en-US" b="1" dirty="0">
                <a:solidFill>
                  <a:srgbClr val="FFFF00"/>
                </a:solidFill>
              </a:rPr>
              <a:t>at </a:t>
            </a:r>
            <a:r>
              <a:rPr lang="en-US" i="1" dirty="0">
                <a:solidFill>
                  <a:srgbClr val="FFFF00"/>
                </a:solidFill>
              </a:rPr>
              <a:t>t</a:t>
            </a:r>
            <a:r>
              <a:rPr lang="en-US" i="1" dirty="0"/>
              <a:t> </a:t>
            </a:r>
            <a:r>
              <a:rPr lang="en-US" dirty="0"/>
              <a:t>then </a:t>
            </a:r>
            <a:r>
              <a:rPr lang="en-US" i="1" dirty="0"/>
              <a:t>x </a:t>
            </a:r>
            <a:r>
              <a:rPr lang="en-US" dirty="0"/>
              <a:t>is an </a:t>
            </a:r>
            <a:r>
              <a:rPr lang="en-US" b="1" dirty="0"/>
              <a:t>instance of </a:t>
            </a:r>
            <a:r>
              <a:rPr lang="en-US" i="1" dirty="0"/>
              <a:t>Material 	Entity </a:t>
            </a:r>
            <a:r>
              <a:rPr lang="en-US" b="1" dirty="0">
                <a:solidFill>
                  <a:srgbClr val="FFFF00"/>
                </a:solidFill>
              </a:rPr>
              <a:t>at </a:t>
            </a:r>
            <a:r>
              <a:rPr lang="en-US" i="1" dirty="0">
                <a:solidFill>
                  <a:srgbClr val="FFFF00"/>
                </a:solidFill>
              </a:rPr>
              <a:t>t</a:t>
            </a:r>
          </a:p>
          <a:p>
            <a:pPr marL="342900" lvl="1" indent="0">
              <a:buNone/>
            </a:pPr>
            <a:endParaRPr lang="en-US" i="1" dirty="0">
              <a:solidFill>
                <a:srgbClr val="FFFF00"/>
              </a:solidFill>
            </a:endParaRPr>
          </a:p>
          <a:p>
            <a:r>
              <a:rPr lang="en-US" u="sng" dirty="0"/>
              <a:t>BFO-OWL:</a:t>
            </a:r>
          </a:p>
          <a:p>
            <a:pPr marL="342900" lvl="1" indent="0">
              <a:buNone/>
            </a:pPr>
            <a:r>
              <a:rPr lang="en-US" dirty="0"/>
              <a:t> &lt;</a:t>
            </a:r>
            <a:r>
              <a:rPr lang="en-US" dirty="0" err="1"/>
              <a:t>owl:Class</a:t>
            </a:r>
            <a:r>
              <a:rPr lang="en-US" dirty="0"/>
              <a:t> </a:t>
            </a:r>
            <a:r>
              <a:rPr lang="en-US" dirty="0" err="1"/>
              <a:t>rdf:about</a:t>
            </a:r>
            <a:r>
              <a:rPr lang="en-US" dirty="0"/>
              <a:t>="http://purl.obolibrary.org/obo/BFO_0000030"&gt;</a:t>
            </a:r>
          </a:p>
          <a:p>
            <a:pPr marL="342900" lvl="1" indent="0">
              <a:buNone/>
            </a:pPr>
            <a:r>
              <a:rPr lang="en-US" dirty="0"/>
              <a:t>	&lt;</a:t>
            </a:r>
            <a:r>
              <a:rPr lang="en-US" dirty="0" err="1"/>
              <a:t>rdfs:label</a:t>
            </a:r>
            <a:r>
              <a:rPr lang="en-US" dirty="0"/>
              <a:t> </a:t>
            </a:r>
            <a:r>
              <a:rPr lang="en-US" dirty="0" err="1"/>
              <a:t>xml:lang</a:t>
            </a:r>
            <a:r>
              <a:rPr lang="en-US" dirty="0"/>
              <a:t>="</a:t>
            </a:r>
            <a:r>
              <a:rPr lang="en-US" dirty="0" err="1"/>
              <a:t>en</a:t>
            </a:r>
            <a:r>
              <a:rPr lang="en-US" dirty="0"/>
              <a:t>"&gt;object&lt;/</a:t>
            </a:r>
            <a:r>
              <a:rPr lang="en-US" dirty="0" err="1"/>
              <a:t>rdfs:label</a:t>
            </a:r>
            <a:r>
              <a:rPr lang="en-US" dirty="0"/>
              <a:t>&gt;</a:t>
            </a:r>
          </a:p>
          <a:p>
            <a:pPr marL="342900" lvl="1" indent="0">
              <a:buNone/>
            </a:pPr>
            <a:r>
              <a:rPr lang="en-US" dirty="0"/>
              <a:t>	&lt;</a:t>
            </a:r>
            <a:r>
              <a:rPr lang="en-US" dirty="0" err="1"/>
              <a:t>rdfs:subClassOf</a:t>
            </a:r>
            <a:r>
              <a:rPr lang="en-US" dirty="0"/>
              <a:t> </a:t>
            </a:r>
            <a:r>
              <a:rPr lang="en-US" dirty="0" err="1"/>
              <a:t>rdf:resource</a:t>
            </a:r>
            <a:r>
              <a:rPr lang="en-US" dirty="0"/>
              <a:t>="http://purl.obolibrary.org/obo/BFO_0000040"/&gt;</a:t>
            </a:r>
          </a:p>
          <a:p>
            <a:pPr marL="342900" lvl="1" indent="0">
              <a:buNone/>
            </a:pPr>
            <a:r>
              <a:rPr lang="en-US" dirty="0"/>
              <a:t> &lt;/</a:t>
            </a:r>
            <a:r>
              <a:rPr lang="en-US" dirty="0" err="1"/>
              <a:t>owl:Class</a:t>
            </a:r>
            <a:r>
              <a:rPr lang="en-US" dirty="0"/>
              <a:t>&gt;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u="sng" dirty="0"/>
              <a:t>BFO2020 axiomatization: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(not (exists (x) (and (universal x) (particular x))))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forall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 u t)   (if (instance-of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/>
              <a:t>)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		   (and (particular </a:t>
            </a:r>
            <a:r>
              <a:rPr lang="en-US" dirty="0" err="1"/>
              <a:t>i</a:t>
            </a:r>
            <a:r>
              <a:rPr lang="en-US" dirty="0"/>
              <a:t>) (universal u) (instance-of t temporal-region </a:t>
            </a: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/>
              <a:t>)))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(universal object)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forall</a:t>
            </a:r>
            <a:r>
              <a:rPr lang="en-US" dirty="0"/>
              <a:t> (</a:t>
            </a: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/>
              <a:t> x)     (if (instance-of x object </a:t>
            </a: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/>
              <a:t>) (instance-of x material-entity </a:t>
            </a:r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/>
              <a:t>)))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707F7-4CB6-4061-B04B-00C00BD45B02}"/>
              </a:ext>
            </a:extLst>
          </p:cNvPr>
          <p:cNvSpPr/>
          <p:nvPr/>
        </p:nvSpPr>
        <p:spPr>
          <a:xfrm>
            <a:off x="1108105" y="6561135"/>
            <a:ext cx="800732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Fabian Neuhaus: BFO-FOL for Domain Ontologies.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hlinkClick r:id="rId2"/>
              </a:rPr>
              <a:t>https://ncorwiki.buffalo.edu/index.php/Basic_Formal_Ontology_Summit_Meeting/abstracts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9F2854C-D81F-4852-93AB-884B84B90183}"/>
              </a:ext>
            </a:extLst>
          </p:cNvPr>
          <p:cNvSpPr txBox="1">
            <a:spLocks/>
          </p:cNvSpPr>
          <p:nvPr/>
        </p:nvSpPr>
        <p:spPr>
          <a:xfrm>
            <a:off x="73479" y="6517854"/>
            <a:ext cx="310242" cy="22309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7ECDC2-0AE3-4FA5-B311-2AABFCB25D07}" type="slidenum">
              <a:rPr lang="en-US" sz="900"/>
              <a:pPr/>
              <a:t>41</a:t>
            </a:fld>
            <a:endParaRPr lang="en-US" sz="90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2DD20D3-9ADD-45E1-BFEF-6E07B319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many faces of ‘BFO’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1FDEF-1709-482A-8F96-16768F065F0D}"/>
              </a:ext>
            </a:extLst>
          </p:cNvPr>
          <p:cNvSpPr/>
          <p:nvPr/>
        </p:nvSpPr>
        <p:spPr bwMode="auto">
          <a:xfrm>
            <a:off x="73479" y="4572000"/>
            <a:ext cx="8841921" cy="1793454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 2.0 top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E922A2C-E0BC-4988-92BB-125F345F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5054845"/>
            <a:ext cx="8886645" cy="1574554"/>
          </a:xfrm>
        </p:spPr>
        <p:txBody>
          <a:bodyPr/>
          <a:lstStyle/>
          <a:p>
            <a:r>
              <a:rPr lang="en-GB" u="sng" dirty="0"/>
              <a:t>Elucidation</a:t>
            </a:r>
            <a:r>
              <a:rPr lang="en-GB" cap="small" dirty="0"/>
              <a:t>: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An </a:t>
            </a:r>
            <a:r>
              <a:rPr lang="en-GB" i="1" dirty="0"/>
              <a:t>entity</a:t>
            </a:r>
            <a:r>
              <a:rPr lang="en-GB" dirty="0"/>
              <a:t> is anything that </a:t>
            </a:r>
            <a:r>
              <a:rPr lang="en-GB" b="1" dirty="0"/>
              <a:t>exists</a:t>
            </a:r>
            <a:r>
              <a:rPr lang="en-GB" dirty="0"/>
              <a:t> or </a:t>
            </a:r>
            <a:r>
              <a:rPr lang="en-GB" b="1" dirty="0"/>
              <a:t>has existed (</a:t>
            </a:r>
            <a:r>
              <a:rPr lang="en-GB" dirty="0"/>
              <a:t>or </a:t>
            </a:r>
            <a:r>
              <a:rPr lang="en-GB" b="1" dirty="0"/>
              <a:t>will exist)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630" y="1987559"/>
            <a:ext cx="205740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Entity</a:t>
            </a:r>
          </a:p>
        </p:txBody>
      </p:sp>
    </p:spTree>
    <p:extLst>
      <p:ext uri="{BB962C8B-B14F-4D97-AF65-F5344CB8AC3E}">
        <p14:creationId xmlns:p14="http://schemas.microsoft.com/office/powerpoint/2010/main" val="1268151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5D6E-9E89-415D-B0B1-863B61909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u="sng" dirty="0"/>
              <a:t>Continuants</a:t>
            </a:r>
            <a:br>
              <a:rPr lang="en-US" dirty="0"/>
            </a:br>
            <a:r>
              <a:rPr lang="en-US" dirty="0"/>
              <a:t>versus </a:t>
            </a:r>
            <a:br>
              <a:rPr lang="en-US" dirty="0"/>
            </a:br>
            <a:r>
              <a:rPr lang="en-US" i="1" u="sng" dirty="0"/>
              <a:t>Occurrents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6C85F-FBF0-42CE-B033-94391895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37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 2.0 top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E922A2C-E0BC-4988-92BB-125F345F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4648199"/>
            <a:ext cx="8991601" cy="1981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         me 						my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 my intelligence				      my reasoning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my heart function		    the functioning of my heart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my instructor role			      my teaching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  	     …						   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123645" y="6477000"/>
            <a:ext cx="428445" cy="306387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630" y="1987559"/>
            <a:ext cx="205740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Entity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549777"/>
            <a:ext cx="1428750" cy="9144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910" y="3552825"/>
            <a:ext cx="1314450" cy="908304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123EE43E-80D6-4C7F-A055-F3AFDC447B08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1857375" y="2959109"/>
            <a:ext cx="2687955" cy="590668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545330" y="2959109"/>
            <a:ext cx="2630805" cy="59371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55542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64C34-428D-414F-87A3-74C9ED67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BFO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FA006-1B6D-43A5-B5B6-CFC90B3C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universal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particular		all three are unary relations 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 in predicate logic notation: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universal(a)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particular(b)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instanceOf</a:t>
            </a:r>
            <a:r>
              <a:rPr lang="en-US" dirty="0"/>
              <a:t>(b, a, t)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2DC69-3553-4945-A2AE-36297921E6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9FB142BF-1B71-4C7F-A4BB-04337E7B431F}"/>
              </a:ext>
            </a:extLst>
          </p:cNvPr>
          <p:cNvSpPr/>
          <p:nvPr/>
        </p:nvSpPr>
        <p:spPr bwMode="auto">
          <a:xfrm>
            <a:off x="2362200" y="1743075"/>
            <a:ext cx="381000" cy="1295400"/>
          </a:xfrm>
          <a:prstGeom prst="rightBrace">
            <a:avLst>
              <a:gd name="adj1" fmla="val 20833"/>
              <a:gd name="adj2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48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</a:t>
            </a:r>
            <a:r>
              <a:rPr lang="en-US" dirty="0">
                <a:sym typeface="Wingdings" panose="05000000000000000000" pitchFamily="2" charset="2"/>
              </a:rPr>
              <a:t> </a:t>
            </a:r>
            <a:r>
              <a:rPr lang="en-US" dirty="0" err="1">
                <a:sym typeface="Wingdings" panose="05000000000000000000" pitchFamily="2" charset="2"/>
              </a:rPr>
              <a:t>Occurrents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Continuant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2321560" y="2362200"/>
            <a:ext cx="6736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10270834" y="12954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343150" y="2644170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Entities that at any time they exist, </a:t>
            </a:r>
          </a:p>
          <a:p>
            <a:r>
              <a:rPr lang="en-US" dirty="0">
                <a:solidFill>
                  <a:schemeClr val="bg1"/>
                </a:solidFill>
              </a:rPr>
              <a:t>exist </a:t>
            </a:r>
          </a:p>
          <a:p>
            <a:r>
              <a:rPr lang="en-US" i="1" u="sng" dirty="0">
                <a:solidFill>
                  <a:schemeClr val="bg1"/>
                </a:solidFill>
              </a:rPr>
              <a:t>in total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53100" y="2638425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Entities that at any time they exist, </a:t>
            </a:r>
          </a:p>
          <a:p>
            <a:r>
              <a:rPr lang="en-US" dirty="0">
                <a:solidFill>
                  <a:schemeClr val="bg1"/>
                </a:solidFill>
              </a:rPr>
              <a:t>exist only </a:t>
            </a:r>
          </a:p>
          <a:p>
            <a:r>
              <a:rPr lang="en-US" i="1" u="sng" dirty="0">
                <a:solidFill>
                  <a:schemeClr val="bg1"/>
                </a:solidFill>
              </a:rPr>
              <a:t>partially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6361" y="6520190"/>
            <a:ext cx="89814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>
                <a:solidFill>
                  <a:schemeClr val="bg1"/>
                </a:solidFill>
              </a:rPr>
              <a:t>Smith B, Ceusters W. Ontological Realism as a Methodology for Coordinated Evolution of Scientific Ontologies. Applied Ontology, 2010;5(3-4):139-188.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C2BCE-D52C-4E77-BB92-81E22C88C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16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324600" y="5334000"/>
            <a:ext cx="19812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5334000"/>
            <a:ext cx="28956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867400" y="2667000"/>
            <a:ext cx="2895600" cy="838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19400" y="2667000"/>
            <a:ext cx="2133600" cy="838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ontological square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Continuant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Types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Tooth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Teeth grinding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My left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maxillary first molar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My teeth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grinding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DE8EB-6484-4189-ABAC-81BBE01DC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28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6324600" y="5334000"/>
            <a:ext cx="19812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4600" y="5334000"/>
            <a:ext cx="2895600" cy="990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867400" y="2667000"/>
            <a:ext cx="2895600" cy="838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19400" y="2667000"/>
            <a:ext cx="2133600" cy="8382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ontological square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" y="1752600"/>
          <a:ext cx="8991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0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Continuant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Occurrent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Types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Tooth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Teeth grinding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Particulars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My left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 maxillary first molar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My teeth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grinding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 flipV="1">
            <a:off x="3962400" y="3505200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7315200" y="3505200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341880" y="4028182"/>
            <a:ext cx="1770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Instance </a:t>
            </a:r>
          </a:p>
          <a:p>
            <a:r>
              <a:rPr lang="en-US" dirty="0">
                <a:solidFill>
                  <a:schemeClr val="bg1"/>
                </a:solidFill>
              </a:rPr>
              <a:t>of at 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9476" y="4028182"/>
            <a:ext cx="1770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Instance </a:t>
            </a:r>
          </a:p>
          <a:p>
            <a:r>
              <a:rPr lang="en-US" dirty="0">
                <a:solidFill>
                  <a:schemeClr val="bg1"/>
                </a:solidFill>
              </a:rPr>
              <a:t>of at t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76200" y="2362200"/>
            <a:ext cx="89814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86360" y="3962400"/>
            <a:ext cx="8981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2283057" y="1752600"/>
            <a:ext cx="9928" cy="46634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5757A-091B-4202-8397-1ECD44DB2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4D1E18-9A1E-4024-A27B-92F4226BCB0D}"/>
              </a:ext>
            </a:extLst>
          </p:cNvPr>
          <p:cNvSpPr txBox="1"/>
          <p:nvPr/>
        </p:nvSpPr>
        <p:spPr>
          <a:xfrm>
            <a:off x="7347254" y="4161533"/>
            <a:ext cx="1812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(Instance of</a:t>
            </a:r>
          </a:p>
          <a:p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prior to BFO2020)</a:t>
            </a:r>
          </a:p>
        </p:txBody>
      </p:sp>
    </p:spTree>
    <p:extLst>
      <p:ext uri="{BB962C8B-B14F-4D97-AF65-F5344CB8AC3E}">
        <p14:creationId xmlns:p14="http://schemas.microsoft.com/office/powerpoint/2010/main" val="36002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43600" y="1219200"/>
            <a:ext cx="2362200" cy="2209800"/>
            <a:chOff x="3744" y="768"/>
            <a:chExt cx="1488" cy="1392"/>
          </a:xfrm>
        </p:grpSpPr>
        <p:sp>
          <p:nvSpPr>
            <p:cNvPr id="84000" name="Rectangle 3"/>
            <p:cNvSpPr>
              <a:spLocks noChangeArrowheads="1"/>
            </p:cNvSpPr>
            <p:nvPr/>
          </p:nvSpPr>
          <p:spPr bwMode="auto">
            <a:xfrm>
              <a:off x="3744" y="768"/>
              <a:ext cx="1488" cy="13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graphicFrame>
          <p:nvGraphicFramePr>
            <p:cNvPr id="84001" name="Object 4"/>
            <p:cNvGraphicFramePr>
              <a:graphicFrameLocks noChangeAspect="1"/>
            </p:cNvGraphicFramePr>
            <p:nvPr/>
          </p:nvGraphicFramePr>
          <p:xfrm>
            <a:off x="3936" y="864"/>
            <a:ext cx="1140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594" name="Photo Editor-foto" r:id="rId4" imgW="5447619" imgH="5304762" progId="MSPhotoEd.3">
                    <p:embed/>
                  </p:oleObj>
                </mc:Choice>
                <mc:Fallback>
                  <p:oleObj name="Photo Editor-foto" r:id="rId4" imgW="5447619" imgH="530476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864"/>
                          <a:ext cx="1140" cy="111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276600" y="1219200"/>
            <a:ext cx="2362200" cy="2209800"/>
            <a:chOff x="2064" y="768"/>
            <a:chExt cx="1488" cy="1392"/>
          </a:xfrm>
        </p:grpSpPr>
        <p:sp>
          <p:nvSpPr>
            <p:cNvPr id="83998" name="Rectangle 6"/>
            <p:cNvSpPr>
              <a:spLocks noChangeArrowheads="1"/>
            </p:cNvSpPr>
            <p:nvPr/>
          </p:nvSpPr>
          <p:spPr bwMode="auto">
            <a:xfrm>
              <a:off x="2064" y="768"/>
              <a:ext cx="1488" cy="13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0066"/>
                </a:solidFill>
              </a:endParaRPr>
            </a:p>
          </p:txBody>
        </p:sp>
        <p:graphicFrame>
          <p:nvGraphicFramePr>
            <p:cNvPr id="83999" name="Object 7"/>
            <p:cNvGraphicFramePr>
              <a:graphicFrameLocks noChangeAspect="1"/>
            </p:cNvGraphicFramePr>
            <p:nvPr/>
          </p:nvGraphicFramePr>
          <p:xfrm>
            <a:off x="2208" y="864"/>
            <a:ext cx="1200" cy="1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595" name="Photo Editor-foto" r:id="rId6" imgW="6428571" imgH="6133333" progId="MSPhotoEd.3">
                    <p:embed/>
                  </p:oleObj>
                </mc:Choice>
                <mc:Fallback>
                  <p:oleObj name="Photo Editor-foto" r:id="rId6" imgW="6428571" imgH="613333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864"/>
                          <a:ext cx="1200" cy="114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3973" name="AutoShape 8"/>
          <p:cNvSpPr>
            <a:spLocks noGrp="1" noChangeArrowheads="1"/>
          </p:cNvSpPr>
          <p:nvPr>
            <p:ph type="title"/>
          </p:nvPr>
        </p:nvSpPr>
        <p:spPr>
          <a:xfrm>
            <a:off x="309563" y="461963"/>
            <a:ext cx="8434387" cy="631825"/>
          </a:xfrm>
        </p:spPr>
        <p:txBody>
          <a:bodyPr/>
          <a:lstStyle/>
          <a:p>
            <a:pPr eaLnBrk="1" hangingPunct="1"/>
            <a:r>
              <a:rPr lang="nl-BE" altLang="en-US"/>
              <a:t>Continuants preserve identity while changing</a:t>
            </a:r>
            <a:endParaRPr lang="nl-NL" altLang="en-US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981200" y="4114800"/>
            <a:ext cx="6324600" cy="2524125"/>
            <a:chOff x="1248" y="2592"/>
            <a:chExt cx="3984" cy="1590"/>
          </a:xfrm>
        </p:grpSpPr>
        <p:grpSp>
          <p:nvGrpSpPr>
            <p:cNvPr id="83989" name="Group 10"/>
            <p:cNvGrpSpPr>
              <a:grpSpLocks/>
            </p:cNvGrpSpPr>
            <p:nvPr/>
          </p:nvGrpSpPr>
          <p:grpSpPr bwMode="auto">
            <a:xfrm>
              <a:off x="2064" y="2592"/>
              <a:ext cx="1488" cy="1392"/>
              <a:chOff x="2064" y="2592"/>
              <a:chExt cx="1488" cy="1392"/>
            </a:xfrm>
          </p:grpSpPr>
          <p:sp>
            <p:nvSpPr>
              <p:cNvPr id="83996" name="Rectangle 11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488" cy="13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83997" name="Object 12"/>
              <p:cNvGraphicFramePr>
                <a:graphicFrameLocks noChangeAspect="1"/>
              </p:cNvGraphicFramePr>
              <p:nvPr/>
            </p:nvGraphicFramePr>
            <p:xfrm>
              <a:off x="2208" y="2688"/>
              <a:ext cx="1200" cy="11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1596" name="Photo Editor-foto" r:id="rId8" imgW="1352381" imgH="1267002" progId="MSPhotoEd.3">
                      <p:embed/>
                    </p:oleObj>
                  </mc:Choice>
                  <mc:Fallback>
                    <p:oleObj name="Photo Editor-foto" r:id="rId8" imgW="1352381" imgH="1267002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8" y="2688"/>
                            <a:ext cx="1200" cy="112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3990" name="Group 13"/>
            <p:cNvGrpSpPr>
              <a:grpSpLocks/>
            </p:cNvGrpSpPr>
            <p:nvPr/>
          </p:nvGrpSpPr>
          <p:grpSpPr bwMode="auto">
            <a:xfrm>
              <a:off x="3744" y="2592"/>
              <a:ext cx="1488" cy="1392"/>
              <a:chOff x="3744" y="2592"/>
              <a:chExt cx="1488" cy="1392"/>
            </a:xfrm>
          </p:grpSpPr>
          <p:sp>
            <p:nvSpPr>
              <p:cNvPr id="83994" name="Rectangle 14"/>
              <p:cNvSpPr>
                <a:spLocks noChangeArrowheads="1"/>
              </p:cNvSpPr>
              <p:nvPr/>
            </p:nvSpPr>
            <p:spPr bwMode="auto">
              <a:xfrm>
                <a:off x="3744" y="2592"/>
                <a:ext cx="1488" cy="13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83995" name="Object 15"/>
              <p:cNvGraphicFramePr>
                <a:graphicFrameLocks noChangeAspect="1"/>
              </p:cNvGraphicFramePr>
              <p:nvPr/>
            </p:nvGraphicFramePr>
            <p:xfrm>
              <a:off x="3883" y="2688"/>
              <a:ext cx="1200" cy="1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1597" name="Photo Editor-foto" r:id="rId10" imgW="1324160" imgH="1267002" progId="MSPhotoEd.3">
                      <p:embed/>
                    </p:oleObj>
                  </mc:Choice>
                  <mc:Fallback>
                    <p:oleObj name="Photo Editor-foto" r:id="rId10" imgW="1324160" imgH="1267002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3" y="2688"/>
                            <a:ext cx="1200" cy="114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3991" name="Text Box 16"/>
            <p:cNvSpPr txBox="1">
              <a:spLocks noChangeArrowheads="1"/>
            </p:cNvSpPr>
            <p:nvPr/>
          </p:nvSpPr>
          <p:spPr bwMode="auto">
            <a:xfrm>
              <a:off x="2352" y="3888"/>
              <a:ext cx="984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caterpillar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992" name="Text Box 17"/>
            <p:cNvSpPr txBox="1">
              <a:spLocks noChangeArrowheads="1"/>
            </p:cNvSpPr>
            <p:nvPr/>
          </p:nvSpPr>
          <p:spPr bwMode="auto">
            <a:xfrm>
              <a:off x="4128" y="3888"/>
              <a:ext cx="937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butterfly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993" name="Text Box 18"/>
            <p:cNvSpPr txBox="1">
              <a:spLocks noChangeArrowheads="1"/>
            </p:cNvSpPr>
            <p:nvPr/>
          </p:nvSpPr>
          <p:spPr bwMode="auto">
            <a:xfrm>
              <a:off x="1248" y="3072"/>
              <a:ext cx="687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animal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04800" y="2133600"/>
            <a:ext cx="8458200" cy="2203450"/>
            <a:chOff x="192" y="1344"/>
            <a:chExt cx="5328" cy="1388"/>
          </a:xfrm>
        </p:grpSpPr>
        <p:sp>
          <p:nvSpPr>
            <p:cNvPr id="83985" name="Line 20"/>
            <p:cNvSpPr>
              <a:spLocks noChangeShapeType="1"/>
            </p:cNvSpPr>
            <p:nvPr/>
          </p:nvSpPr>
          <p:spPr bwMode="auto">
            <a:xfrm>
              <a:off x="1968" y="2496"/>
              <a:ext cx="3552" cy="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86" name="Text Box 21"/>
            <p:cNvSpPr txBox="1">
              <a:spLocks noChangeArrowheads="1"/>
            </p:cNvSpPr>
            <p:nvPr/>
          </p:nvSpPr>
          <p:spPr bwMode="auto">
            <a:xfrm>
              <a:off x="5232" y="1940"/>
              <a:ext cx="22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4000">
                  <a:solidFill>
                    <a:srgbClr val="0099FF"/>
                  </a:solidFill>
                  <a:cs typeface="Times New Roman" panose="02020603050405020304" pitchFamily="18" charset="0"/>
                </a:rPr>
                <a:t>t</a:t>
              </a:r>
              <a:endParaRPr lang="nl-NL" altLang="en-US" sz="4000">
                <a:solidFill>
                  <a:srgbClr val="0099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987" name="Text Box 22"/>
            <p:cNvSpPr txBox="1">
              <a:spLocks noChangeArrowheads="1"/>
            </p:cNvSpPr>
            <p:nvPr/>
          </p:nvSpPr>
          <p:spPr bwMode="auto">
            <a:xfrm>
              <a:off x="1248" y="1344"/>
              <a:ext cx="699" cy="5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human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 being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988" name="Text Box 23"/>
            <p:cNvSpPr txBox="1">
              <a:spLocks noChangeArrowheads="1"/>
            </p:cNvSpPr>
            <p:nvPr/>
          </p:nvSpPr>
          <p:spPr bwMode="auto">
            <a:xfrm>
              <a:off x="192" y="2208"/>
              <a:ext cx="814" cy="5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living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creature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819400" y="3124200"/>
            <a:ext cx="2132013" cy="869950"/>
            <a:chOff x="1776" y="1968"/>
            <a:chExt cx="1343" cy="548"/>
          </a:xfrm>
        </p:grpSpPr>
        <p:sp>
          <p:nvSpPr>
            <p:cNvPr id="83981" name="Text Box 25"/>
            <p:cNvSpPr txBox="1">
              <a:spLocks noChangeArrowheads="1"/>
            </p:cNvSpPr>
            <p:nvPr/>
          </p:nvSpPr>
          <p:spPr bwMode="auto">
            <a:xfrm>
              <a:off x="2064" y="196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me</a:t>
              </a:r>
            </a:p>
          </p:txBody>
        </p:sp>
        <p:grpSp>
          <p:nvGrpSpPr>
            <p:cNvPr id="83982" name="Group 26"/>
            <p:cNvGrpSpPr>
              <a:grpSpLocks/>
            </p:cNvGrpSpPr>
            <p:nvPr/>
          </p:nvGrpSpPr>
          <p:grpSpPr bwMode="auto">
            <a:xfrm>
              <a:off x="1776" y="2064"/>
              <a:ext cx="1343" cy="452"/>
              <a:chOff x="1776" y="2064"/>
              <a:chExt cx="1343" cy="452"/>
            </a:xfrm>
          </p:grpSpPr>
          <p:sp>
            <p:nvSpPr>
              <p:cNvPr id="83983" name="Text Box 27"/>
              <p:cNvSpPr txBox="1">
                <a:spLocks noChangeArrowheads="1"/>
              </p:cNvSpPr>
              <p:nvPr/>
            </p:nvSpPr>
            <p:spPr bwMode="auto">
              <a:xfrm>
                <a:off x="2592" y="2064"/>
                <a:ext cx="527" cy="29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nl-BE" altLang="en-US" sz="240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child</a:t>
                </a:r>
                <a:endParaRPr lang="nl-NL" altLang="en-US" sz="240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83984" name="Text Box 28"/>
              <p:cNvSpPr txBox="1">
                <a:spLocks noChangeArrowheads="1"/>
              </p:cNvSpPr>
              <p:nvPr/>
            </p:nvSpPr>
            <p:spPr bwMode="auto">
              <a:xfrm>
                <a:off x="1776" y="2112"/>
                <a:ext cx="84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EBE6FC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Instance-of                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in 1960  </a:t>
                </a:r>
              </a:p>
            </p:txBody>
          </p:sp>
        </p:grp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5638800" y="3124200"/>
            <a:ext cx="2090738" cy="869950"/>
            <a:chOff x="3552" y="1968"/>
            <a:chExt cx="1317" cy="548"/>
          </a:xfrm>
        </p:grpSpPr>
        <p:sp>
          <p:nvSpPr>
            <p:cNvPr id="83978" name="Text Box 30"/>
            <p:cNvSpPr txBox="1">
              <a:spLocks noChangeArrowheads="1"/>
            </p:cNvSpPr>
            <p:nvPr/>
          </p:nvSpPr>
          <p:spPr bwMode="auto">
            <a:xfrm>
              <a:off x="4320" y="2064"/>
              <a:ext cx="549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en-US" sz="2400">
                  <a:solidFill>
                    <a:schemeClr val="accent2"/>
                  </a:solidFill>
                  <a:cs typeface="Times New Roman" panose="02020603050405020304" pitchFamily="18" charset="0"/>
                </a:rPr>
                <a:t>adult</a:t>
              </a:r>
              <a:endParaRPr lang="nl-NL" altLang="en-US" sz="2400">
                <a:solidFill>
                  <a:schemeClr val="accent2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3979" name="Text Box 31"/>
            <p:cNvSpPr txBox="1">
              <a:spLocks noChangeArrowheads="1"/>
            </p:cNvSpPr>
            <p:nvPr/>
          </p:nvSpPr>
          <p:spPr bwMode="auto">
            <a:xfrm>
              <a:off x="3744" y="196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me</a:t>
              </a:r>
            </a:p>
          </p:txBody>
        </p:sp>
        <p:sp>
          <p:nvSpPr>
            <p:cNvPr id="83980" name="Text Box 32"/>
            <p:cNvSpPr txBox="1">
              <a:spLocks noChangeArrowheads="1"/>
            </p:cNvSpPr>
            <p:nvPr/>
          </p:nvSpPr>
          <p:spPr bwMode="auto">
            <a:xfrm>
              <a:off x="3552" y="2112"/>
              <a:ext cx="84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EBE6FC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Instance-of               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since 1980  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6ECDF-1FE0-4520-B85B-2BD9E7CA8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BEA95-32AA-4590-842A-1C067E2AA681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0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106D-97F7-485C-966F-CDEDC5BC91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Essential distinctions made in Realism-based ontologies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19771-7CA0-4394-8720-F37E00ADE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5715000" cy="1752600"/>
          </a:xfrm>
        </p:spPr>
        <p:txBody>
          <a:bodyPr/>
          <a:lstStyle/>
          <a:p>
            <a:pPr marL="457200" indent="-457200" algn="l">
              <a:buClrTx/>
              <a:buAutoNum type="arabicParenR"/>
            </a:pPr>
            <a:r>
              <a:rPr lang="en-US" dirty="0"/>
              <a:t>Reality versus representations</a:t>
            </a:r>
          </a:p>
          <a:p>
            <a:pPr marL="457200" indent="-457200" algn="l">
              <a:buClrTx/>
              <a:buAutoNum type="arabicParenR"/>
            </a:pPr>
            <a:r>
              <a:rPr lang="en-US" dirty="0"/>
              <a:t>Particulars versus types</a:t>
            </a:r>
          </a:p>
        </p:txBody>
      </p:sp>
    </p:spTree>
    <p:extLst>
      <p:ext uri="{BB962C8B-B14F-4D97-AF65-F5344CB8AC3E}">
        <p14:creationId xmlns:p14="http://schemas.microsoft.com/office/powerpoint/2010/main" val="19086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importance of temporal indexing</a:t>
            </a:r>
            <a:br>
              <a:rPr lang="en-US" altLang="en-US" dirty="0"/>
            </a:br>
            <a:r>
              <a:rPr lang="en-US" altLang="en-US" sz="2000" dirty="0"/>
              <a:t>(note: this is totally ignored in mainstream ontologies!)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3562350" y="46482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7162800" y="4738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7162800" y="441007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5726112" y="5943600"/>
            <a:ext cx="2655888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this-1’s stomach</a:t>
            </a:r>
          </a:p>
        </p:txBody>
      </p:sp>
      <p:sp>
        <p:nvSpPr>
          <p:cNvPr id="79880" name="AutoShape 7"/>
          <p:cNvSpPr>
            <a:spLocks noChangeArrowheads="1"/>
          </p:cNvSpPr>
          <p:nvPr/>
        </p:nvSpPr>
        <p:spPr bwMode="auto">
          <a:xfrm>
            <a:off x="1122363" y="2757488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79881" name="Text Box 8"/>
          <p:cNvSpPr txBox="1">
            <a:spLocks noChangeArrowheads="1"/>
          </p:cNvSpPr>
          <p:nvPr/>
        </p:nvSpPr>
        <p:spPr bwMode="auto">
          <a:xfrm>
            <a:off x="371475" y="464502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cxnSp>
        <p:nvCxnSpPr>
          <p:cNvPr id="79882" name="AutoShape 9"/>
          <p:cNvCxnSpPr>
            <a:cxnSpLocks noChangeShapeType="1"/>
            <a:stCxn id="79879" idx="0"/>
            <a:endCxn id="79888" idx="2"/>
          </p:cNvCxnSpPr>
          <p:nvPr/>
        </p:nvCxnSpPr>
        <p:spPr bwMode="auto">
          <a:xfrm flipV="1">
            <a:off x="7054056" y="3622675"/>
            <a:ext cx="23019" cy="2320925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0" y="4495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2057400" y="5943600"/>
            <a:ext cx="1044575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this-4</a:t>
            </a:r>
          </a:p>
        </p:txBody>
      </p:sp>
      <p:sp>
        <p:nvSpPr>
          <p:cNvPr id="79885" name="AutoShape 12"/>
          <p:cNvSpPr>
            <a:spLocks noChangeArrowheads="1"/>
          </p:cNvSpPr>
          <p:nvPr/>
        </p:nvSpPr>
        <p:spPr bwMode="auto">
          <a:xfrm>
            <a:off x="3200400" y="2755900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79886" name="AutoShape 13"/>
          <p:cNvCxnSpPr>
            <a:cxnSpLocks noChangeShapeType="1"/>
            <a:stCxn id="79884" idx="0"/>
            <a:endCxn id="79885" idx="2"/>
          </p:cNvCxnSpPr>
          <p:nvPr/>
        </p:nvCxnSpPr>
        <p:spPr bwMode="auto">
          <a:xfrm flipV="1">
            <a:off x="2579688" y="3803650"/>
            <a:ext cx="1535112" cy="2139950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3342188" y="5715000"/>
            <a:ext cx="23262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79888" name="AutoShape 15"/>
          <p:cNvSpPr>
            <a:spLocks noChangeArrowheads="1"/>
          </p:cNvSpPr>
          <p:nvPr/>
        </p:nvSpPr>
        <p:spPr bwMode="auto">
          <a:xfrm>
            <a:off x="6324600" y="3048000"/>
            <a:ext cx="1504950" cy="57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stomach</a:t>
            </a:r>
          </a:p>
        </p:txBody>
      </p:sp>
      <p:cxnSp>
        <p:nvCxnSpPr>
          <p:cNvPr id="79889" name="AutoShape 16"/>
          <p:cNvCxnSpPr>
            <a:cxnSpLocks noChangeShapeType="1"/>
            <a:stCxn id="79884" idx="3"/>
            <a:endCxn id="79879" idx="1"/>
          </p:cNvCxnSpPr>
          <p:nvPr/>
        </p:nvCxnSpPr>
        <p:spPr bwMode="auto">
          <a:xfrm>
            <a:off x="3101975" y="6207919"/>
            <a:ext cx="2624137" cy="0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90" name="Text Box 17"/>
          <p:cNvSpPr txBox="1">
            <a:spLocks noChangeArrowheads="1"/>
          </p:cNvSpPr>
          <p:nvPr/>
        </p:nvSpPr>
        <p:spPr bwMode="auto">
          <a:xfrm>
            <a:off x="3342186" y="6324600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79891" name="AutoShape 18"/>
          <p:cNvCxnSpPr>
            <a:cxnSpLocks noChangeShapeType="1"/>
            <a:stCxn id="79884" idx="0"/>
            <a:endCxn id="79880" idx="2"/>
          </p:cNvCxnSpPr>
          <p:nvPr/>
        </p:nvCxnSpPr>
        <p:spPr bwMode="auto">
          <a:xfrm flipH="1" flipV="1">
            <a:off x="1779588" y="3805238"/>
            <a:ext cx="800100" cy="2138362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43343A-8456-4206-ADE0-F030A33C8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607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importance of temporal indexing</a:t>
            </a: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3562350" y="46482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7372350" y="4738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7372350" y="441007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5925344" y="5795962"/>
            <a:ext cx="2655888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this-1’s stomach</a:t>
            </a:r>
          </a:p>
        </p:txBody>
      </p:sp>
      <p:sp>
        <p:nvSpPr>
          <p:cNvPr id="79880" name="AutoShape 7"/>
          <p:cNvSpPr>
            <a:spLocks noChangeArrowheads="1"/>
          </p:cNvSpPr>
          <p:nvPr/>
        </p:nvSpPr>
        <p:spPr bwMode="auto">
          <a:xfrm>
            <a:off x="523875" y="2757488"/>
            <a:ext cx="131445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benign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sp>
        <p:nvSpPr>
          <p:cNvPr id="79881" name="Text Box 8"/>
          <p:cNvSpPr txBox="1">
            <a:spLocks noChangeArrowheads="1"/>
          </p:cNvSpPr>
          <p:nvPr/>
        </p:nvSpPr>
        <p:spPr bwMode="auto">
          <a:xfrm>
            <a:off x="152400" y="4645025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instanceOf at t</a:t>
            </a:r>
            <a:r>
              <a:rPr lang="en-US" altLang="en-US" sz="1800" baseline="-25000">
                <a:solidFill>
                  <a:srgbClr val="FFFF00"/>
                </a:solidFill>
              </a:rPr>
              <a:t>1</a:t>
            </a:r>
          </a:p>
        </p:txBody>
      </p:sp>
      <p:cxnSp>
        <p:nvCxnSpPr>
          <p:cNvPr id="79882" name="AutoShape 9"/>
          <p:cNvCxnSpPr>
            <a:cxnSpLocks noChangeShapeType="1"/>
            <a:stCxn id="79879" idx="0"/>
            <a:endCxn id="79888" idx="2"/>
          </p:cNvCxnSpPr>
          <p:nvPr/>
        </p:nvCxnSpPr>
        <p:spPr bwMode="auto">
          <a:xfrm flipV="1">
            <a:off x="7253288" y="3622675"/>
            <a:ext cx="0" cy="2173287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0" y="4495800"/>
            <a:ext cx="9144000" cy="609600"/>
          </a:xfrm>
          <a:prstGeom prst="rect">
            <a:avLst/>
          </a:prstGeom>
          <a:solidFill>
            <a:srgbClr val="FF33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79884" name="Text Box 11"/>
          <p:cNvSpPr txBox="1">
            <a:spLocks noChangeArrowheads="1"/>
          </p:cNvSpPr>
          <p:nvPr/>
        </p:nvSpPr>
        <p:spPr bwMode="auto">
          <a:xfrm>
            <a:off x="658813" y="5334000"/>
            <a:ext cx="1044575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this-4</a:t>
            </a:r>
          </a:p>
        </p:txBody>
      </p:sp>
      <p:sp>
        <p:nvSpPr>
          <p:cNvPr id="79885" name="AutoShape 12"/>
          <p:cNvSpPr>
            <a:spLocks noChangeArrowheads="1"/>
          </p:cNvSpPr>
          <p:nvPr/>
        </p:nvSpPr>
        <p:spPr bwMode="auto">
          <a:xfrm>
            <a:off x="3200400" y="2755900"/>
            <a:ext cx="1828800" cy="1047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malignant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tumor</a:t>
            </a:r>
          </a:p>
        </p:txBody>
      </p:sp>
      <p:cxnSp>
        <p:nvCxnSpPr>
          <p:cNvPr id="79886" name="AutoShape 13"/>
          <p:cNvCxnSpPr>
            <a:cxnSpLocks noChangeShapeType="1"/>
            <a:stCxn id="20" idx="0"/>
            <a:endCxn id="79885" idx="2"/>
          </p:cNvCxnSpPr>
          <p:nvPr/>
        </p:nvCxnSpPr>
        <p:spPr bwMode="auto">
          <a:xfrm flipH="1" flipV="1">
            <a:off x="4114800" y="3803650"/>
            <a:ext cx="1" cy="2328069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87" name="Text Box 14"/>
          <p:cNvSpPr txBox="1">
            <a:spLocks noChangeArrowheads="1"/>
          </p:cNvSpPr>
          <p:nvPr/>
        </p:nvSpPr>
        <p:spPr bwMode="auto">
          <a:xfrm>
            <a:off x="1788024" y="5279232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79888" name="AutoShape 15"/>
          <p:cNvSpPr>
            <a:spLocks noChangeArrowheads="1"/>
          </p:cNvSpPr>
          <p:nvPr/>
        </p:nvSpPr>
        <p:spPr bwMode="auto">
          <a:xfrm>
            <a:off x="6500813" y="3048000"/>
            <a:ext cx="1504950" cy="57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stomach</a:t>
            </a:r>
          </a:p>
        </p:txBody>
      </p:sp>
      <p:cxnSp>
        <p:nvCxnSpPr>
          <p:cNvPr id="79889" name="AutoShape 16"/>
          <p:cNvCxnSpPr>
            <a:cxnSpLocks noChangeShapeType="1"/>
            <a:stCxn id="79884" idx="3"/>
            <a:endCxn id="79879" idx="1"/>
          </p:cNvCxnSpPr>
          <p:nvPr/>
        </p:nvCxnSpPr>
        <p:spPr bwMode="auto">
          <a:xfrm>
            <a:off x="1703388" y="5598319"/>
            <a:ext cx="4221956" cy="461962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890" name="Text Box 17"/>
          <p:cNvSpPr txBox="1">
            <a:spLocks noChangeArrowheads="1"/>
          </p:cNvSpPr>
          <p:nvPr/>
        </p:nvSpPr>
        <p:spPr bwMode="auto">
          <a:xfrm>
            <a:off x="4762205" y="6417697"/>
            <a:ext cx="2326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0" dirty="0">
                <a:solidFill>
                  <a:srgbClr val="FF3300"/>
                </a:solidFill>
              </a:rPr>
              <a:t>continuant-part-of </a:t>
            </a:r>
            <a:r>
              <a:rPr lang="en-US" altLang="en-US" sz="1800" dirty="0">
                <a:solidFill>
                  <a:srgbClr val="FF3300"/>
                </a:solidFill>
              </a:rPr>
              <a:t>at t</a:t>
            </a:r>
            <a:r>
              <a:rPr lang="en-US" altLang="en-US" sz="1800" baseline="-25000" dirty="0">
                <a:solidFill>
                  <a:srgbClr val="FF3300"/>
                </a:solidFill>
              </a:rPr>
              <a:t>2</a:t>
            </a:r>
          </a:p>
        </p:txBody>
      </p:sp>
      <p:cxnSp>
        <p:nvCxnSpPr>
          <p:cNvPr id="79891" name="AutoShape 18"/>
          <p:cNvCxnSpPr>
            <a:cxnSpLocks noChangeShapeType="1"/>
          </p:cNvCxnSpPr>
          <p:nvPr/>
        </p:nvCxnSpPr>
        <p:spPr bwMode="auto">
          <a:xfrm flipH="1" flipV="1">
            <a:off x="1181100" y="3805238"/>
            <a:ext cx="1" cy="1747837"/>
          </a:xfrm>
          <a:prstGeom prst="straightConnector1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592862" y="6131719"/>
            <a:ext cx="1043877" cy="5232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EBE6FC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EBE6F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EBE6FC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EBE6FC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this-5</a:t>
            </a:r>
          </a:p>
        </p:txBody>
      </p:sp>
      <p:cxnSp>
        <p:nvCxnSpPr>
          <p:cNvPr id="29" name="AutoShape 16"/>
          <p:cNvCxnSpPr>
            <a:cxnSpLocks noChangeShapeType="1"/>
            <a:stCxn id="20" idx="3"/>
            <a:endCxn id="79879" idx="1"/>
          </p:cNvCxnSpPr>
          <p:nvPr/>
        </p:nvCxnSpPr>
        <p:spPr bwMode="auto">
          <a:xfrm flipV="1">
            <a:off x="4636739" y="6060281"/>
            <a:ext cx="1288605" cy="333048"/>
          </a:xfrm>
          <a:prstGeom prst="straightConnector1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179911-E35B-4216-87F5-11495ADA4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472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43CA-4F7A-42B6-832E-4AA945E0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Continuants in BFO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E7AB5B7-D0C0-4334-9EE4-A1C5264DA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2418D-A99B-49AE-B739-5FE6D30D3B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B2015-E1CD-4192-80C5-D0E871098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688"/>
            <a:ext cx="9144000" cy="484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80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major continuant types in BFO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601" y="1580388"/>
            <a:ext cx="205740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0" y="3213091"/>
            <a:ext cx="142875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Independent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123EE43E-80D6-4C7F-A055-F3AFDC447B08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1510665" y="2551938"/>
            <a:ext cx="2535636" cy="66115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A50A794-4D71-425C-93B3-E1A51A73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084195"/>
            <a:ext cx="1428750" cy="97155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Specifically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D51E58-351F-4447-B9CF-900E8923A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640" y="5112770"/>
            <a:ext cx="1314450" cy="9144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Generically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cxnSp>
        <p:nvCxnSpPr>
          <p:cNvPr id="24" name="AutoShape 9">
            <a:extLst>
              <a:ext uri="{FF2B5EF4-FFF2-40B4-BE49-F238E27FC236}">
                <a16:creationId xmlns:a16="http://schemas.microsoft.com/office/drawing/2014/main" id="{540DAD63-3270-427A-BFB9-7D438297C1ED}"/>
              </a:ext>
            </a:extLst>
          </p:cNvPr>
          <p:cNvCxnSpPr>
            <a:cxnSpLocks noChangeShapeType="1"/>
            <a:stCxn id="5" idx="2"/>
            <a:endCxn id="13" idx="0"/>
          </p:cNvCxnSpPr>
          <p:nvPr/>
        </p:nvCxnSpPr>
        <p:spPr bwMode="auto">
          <a:xfrm flipH="1">
            <a:off x="2847975" y="2551938"/>
            <a:ext cx="1198326" cy="253225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9">
            <a:extLst>
              <a:ext uri="{FF2B5EF4-FFF2-40B4-BE49-F238E27FC236}">
                <a16:creationId xmlns:a16="http://schemas.microsoft.com/office/drawing/2014/main" id="{D0581F51-7F10-488F-8326-DBDC9A53FEDD}"/>
              </a:ext>
            </a:extLst>
          </p:cNvPr>
          <p:cNvCxnSpPr>
            <a:cxnSpLocks noChangeShapeType="1"/>
            <a:stCxn id="5" idx="2"/>
            <a:endCxn id="14" idx="0"/>
          </p:cNvCxnSpPr>
          <p:nvPr/>
        </p:nvCxnSpPr>
        <p:spPr bwMode="auto">
          <a:xfrm>
            <a:off x="4046301" y="2551938"/>
            <a:ext cx="3636564" cy="2560832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76B9F3-18EF-46D8-9FDB-6F38C9BA3455}"/>
              </a:ext>
            </a:extLst>
          </p:cNvPr>
          <p:cNvSpPr txBox="1"/>
          <p:nvPr/>
        </p:nvSpPr>
        <p:spPr>
          <a:xfrm>
            <a:off x="1140374" y="4178488"/>
            <a:ext cx="64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E05486-FC90-4F00-B39E-8B014AFB3EF9}"/>
              </a:ext>
            </a:extLst>
          </p:cNvPr>
          <p:cNvSpPr txBox="1"/>
          <p:nvPr/>
        </p:nvSpPr>
        <p:spPr>
          <a:xfrm>
            <a:off x="2376475" y="599959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SDC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BFF9FC-5E7C-475C-9E45-3C2AA382BCDB}"/>
              </a:ext>
            </a:extLst>
          </p:cNvPr>
          <p:cNvSpPr txBox="1"/>
          <p:nvPr/>
        </p:nvSpPr>
        <p:spPr>
          <a:xfrm>
            <a:off x="7178511" y="6019800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GDC</a:t>
            </a:r>
          </a:p>
        </p:txBody>
      </p:sp>
    </p:spTree>
    <p:extLst>
      <p:ext uri="{BB962C8B-B14F-4D97-AF65-F5344CB8AC3E}">
        <p14:creationId xmlns:p14="http://schemas.microsoft.com/office/powerpoint/2010/main" val="10685073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Generically Dependent Continuants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85BCD5-9B39-48F1-BCE5-A342AF6ED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6253956" y="1676400"/>
            <a:ext cx="1633538" cy="1600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Generically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Dependent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38916" name="Rectangle 10"/>
          <p:cNvSpPr>
            <a:spLocks noChangeArrowheads="1"/>
          </p:cNvSpPr>
          <p:nvPr/>
        </p:nvSpPr>
        <p:spPr bwMode="auto">
          <a:xfrm>
            <a:off x="5165725" y="4800600"/>
            <a:ext cx="1905000" cy="1219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Information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Content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0" dirty="0">
                <a:solidFill>
                  <a:srgbClr val="FFFFFF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Entity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7299325" y="4800600"/>
            <a:ext cx="1616075" cy="838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Gene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Sequence</a:t>
            </a:r>
          </a:p>
        </p:txBody>
      </p:sp>
      <p:cxnSp>
        <p:nvCxnSpPr>
          <p:cNvPr id="38918" name="AutoShape 12"/>
          <p:cNvCxnSpPr>
            <a:cxnSpLocks noChangeShapeType="1"/>
            <a:stCxn id="38915" idx="2"/>
            <a:endCxn id="38916" idx="0"/>
          </p:cNvCxnSpPr>
          <p:nvPr/>
        </p:nvCxnSpPr>
        <p:spPr bwMode="auto">
          <a:xfrm flipH="1">
            <a:off x="6118225" y="3276600"/>
            <a:ext cx="952500" cy="152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13"/>
          <p:cNvCxnSpPr>
            <a:cxnSpLocks noChangeShapeType="1"/>
            <a:stCxn id="38915" idx="2"/>
            <a:endCxn id="38917" idx="0"/>
          </p:cNvCxnSpPr>
          <p:nvPr/>
        </p:nvCxnSpPr>
        <p:spPr bwMode="auto">
          <a:xfrm>
            <a:off x="7070725" y="3276600"/>
            <a:ext cx="1036638" cy="152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0" name="Text Box 14"/>
          <p:cNvSpPr txBox="1">
            <a:spLocks noChangeArrowheads="1"/>
          </p:cNvSpPr>
          <p:nvPr/>
        </p:nvSpPr>
        <p:spPr bwMode="auto">
          <a:xfrm>
            <a:off x="228600" y="2005548"/>
            <a:ext cx="49530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if one bearer ceases to exist, then the entity can survive, because there are other bearers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copyability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the pdf file on my laptop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the DNA (sequence) in this chromosome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0" i="1" dirty="0">
                <a:solidFill>
                  <a:srgbClr val="FFFFFF"/>
                </a:solidFill>
                <a:latin typeface="Georgia"/>
              </a:rPr>
              <a:t>A diagnosis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B890475-3501-4A60-8936-34D590FFEB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9533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Specifically Dependent Continuant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844559"/>
            <a:ext cx="7372349" cy="603241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Specifically Dependent Continuant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2209800"/>
            <a:ext cx="18288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19812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Realizable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Entity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123EE43E-80D6-4C7F-A055-F3AFDC447B08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2209799" y="1447800"/>
            <a:ext cx="2247901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457700" y="1447800"/>
            <a:ext cx="232410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FE74747-393A-452A-B14E-F271F3CCD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899" y="4038600"/>
            <a:ext cx="1447800" cy="646331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Relational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cxnSp>
        <p:nvCxnSpPr>
          <p:cNvPr id="28" name="AutoShape 9">
            <a:extLst>
              <a:ext uri="{FF2B5EF4-FFF2-40B4-BE49-F238E27FC236}">
                <a16:creationId xmlns:a16="http://schemas.microsoft.com/office/drawing/2014/main" id="{958EA320-664F-4FB3-8901-F6BFAAC978E7}"/>
              </a:ext>
            </a:extLst>
          </p:cNvPr>
          <p:cNvCxnSpPr>
            <a:cxnSpLocks noChangeShapeType="1"/>
            <a:stCxn id="6" idx="2"/>
            <a:endCxn id="26" idx="0"/>
          </p:cNvCxnSpPr>
          <p:nvPr/>
        </p:nvCxnSpPr>
        <p:spPr bwMode="auto">
          <a:xfrm>
            <a:off x="2209799" y="2971800"/>
            <a:ext cx="0" cy="10668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3E5FB90-1A46-478A-BF4E-B73CB0E160CE}"/>
              </a:ext>
            </a:extLst>
          </p:cNvPr>
          <p:cNvSpPr/>
          <p:nvPr/>
        </p:nvSpPr>
        <p:spPr>
          <a:xfrm>
            <a:off x="2286000" y="6168802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Arp, R., B. Smith, and A.D. Spear,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Building ontologies with basic formal ontology. 2015,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The MIT Press,: Cambridge, Massachusetts. p. 1 online resource (245 p).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0DB96D5-18E5-4114-B2A4-12E053A4B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3962400"/>
            <a:ext cx="1450850" cy="49822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Disposition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1AEF9F-66A0-4224-9485-C928B4A19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874" y="5309758"/>
            <a:ext cx="952502" cy="49822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Function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FB089C-4D9E-4DC9-8DAA-A33A45B18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098" y="3973187"/>
            <a:ext cx="952502" cy="49822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Role</a:t>
            </a:r>
          </a:p>
        </p:txBody>
      </p:sp>
      <p:cxnSp>
        <p:nvCxnSpPr>
          <p:cNvPr id="40" name="AutoShape 9">
            <a:extLst>
              <a:ext uri="{FF2B5EF4-FFF2-40B4-BE49-F238E27FC236}">
                <a16:creationId xmlns:a16="http://schemas.microsoft.com/office/drawing/2014/main" id="{53727D12-0C85-4A86-AD97-464CBAC64F5B}"/>
              </a:ext>
            </a:extLst>
          </p:cNvPr>
          <p:cNvCxnSpPr>
            <a:cxnSpLocks noChangeShapeType="1"/>
            <a:stCxn id="7" idx="2"/>
            <a:endCxn id="35" idx="0"/>
          </p:cNvCxnSpPr>
          <p:nvPr/>
        </p:nvCxnSpPr>
        <p:spPr bwMode="auto">
          <a:xfrm flipH="1">
            <a:off x="5183125" y="2971800"/>
            <a:ext cx="1598675" cy="9906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9">
            <a:extLst>
              <a:ext uri="{FF2B5EF4-FFF2-40B4-BE49-F238E27FC236}">
                <a16:creationId xmlns:a16="http://schemas.microsoft.com/office/drawing/2014/main" id="{60BA2535-B302-4424-B4FF-0E9A559344B8}"/>
              </a:ext>
            </a:extLst>
          </p:cNvPr>
          <p:cNvCxnSpPr>
            <a:cxnSpLocks noChangeShapeType="1"/>
            <a:stCxn id="35" idx="2"/>
            <a:endCxn id="36" idx="0"/>
          </p:cNvCxnSpPr>
          <p:nvPr/>
        </p:nvCxnSpPr>
        <p:spPr bwMode="auto">
          <a:xfrm>
            <a:off x="5183125" y="4460629"/>
            <a:ext cx="0" cy="849129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9">
            <a:extLst>
              <a:ext uri="{FF2B5EF4-FFF2-40B4-BE49-F238E27FC236}">
                <a16:creationId xmlns:a16="http://schemas.microsoft.com/office/drawing/2014/main" id="{7CB211DF-2D23-401B-A294-53D11553D0DD}"/>
              </a:ext>
            </a:extLst>
          </p:cNvPr>
          <p:cNvCxnSpPr>
            <a:cxnSpLocks noChangeShapeType="1"/>
            <a:stCxn id="7" idx="2"/>
            <a:endCxn id="37" idx="0"/>
          </p:cNvCxnSpPr>
          <p:nvPr/>
        </p:nvCxnSpPr>
        <p:spPr bwMode="auto">
          <a:xfrm>
            <a:off x="6781800" y="2971800"/>
            <a:ext cx="1352549" cy="100138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531353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Specifically Dependent Continuant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9ED76-FC95-4033-B68E-96400750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200400"/>
            <a:ext cx="4038600" cy="3200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u="sng" dirty="0"/>
              <a:t>Elucidation</a:t>
            </a:r>
            <a:r>
              <a:rPr lang="en-GB" sz="2200" cap="small" dirty="0"/>
              <a:t>:</a:t>
            </a:r>
            <a:r>
              <a:rPr lang="en-GB" sz="2200" dirty="0"/>
              <a:t> a </a:t>
            </a:r>
            <a:r>
              <a:rPr lang="en-GB" sz="2200" i="1" dirty="0"/>
              <a:t>quality</a:t>
            </a:r>
            <a:r>
              <a:rPr lang="en-GB" sz="2200" dirty="0"/>
              <a:t> is a </a:t>
            </a:r>
            <a:r>
              <a:rPr lang="en-GB" sz="2200" i="1" dirty="0"/>
              <a:t>specifically dependent continuant</a:t>
            </a:r>
            <a:r>
              <a:rPr lang="en-GB" sz="2200" dirty="0"/>
              <a:t> that, in contrast to </a:t>
            </a:r>
            <a:r>
              <a:rPr lang="en-GB" sz="2200" i="1" dirty="0"/>
              <a:t>roles</a:t>
            </a:r>
            <a:r>
              <a:rPr lang="en-GB" sz="2200" dirty="0"/>
              <a:t> and </a:t>
            </a:r>
            <a:r>
              <a:rPr lang="en-GB" sz="2200" i="1" dirty="0"/>
              <a:t>dispositions</a:t>
            </a:r>
            <a:r>
              <a:rPr lang="en-GB" sz="2200" dirty="0"/>
              <a:t>, does not require any further </a:t>
            </a:r>
            <a:r>
              <a:rPr lang="en-GB" sz="2200" i="1" dirty="0"/>
              <a:t>process</a:t>
            </a:r>
            <a:r>
              <a:rPr lang="en-GB" sz="2200" dirty="0"/>
              <a:t> in order to be realized.</a:t>
            </a:r>
            <a:r>
              <a:rPr lang="en-US" sz="2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844559"/>
            <a:ext cx="7372349" cy="603241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Specifically Dependent Continuant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2209800"/>
            <a:ext cx="18288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Quality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19812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Realizable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Entity</a:t>
            </a:r>
          </a:p>
        </p:txBody>
      </p:sp>
      <p:cxnSp>
        <p:nvCxnSpPr>
          <p:cNvPr id="8" name="AutoShape 9">
            <a:extLst>
              <a:ext uri="{FF2B5EF4-FFF2-40B4-BE49-F238E27FC236}">
                <a16:creationId xmlns:a16="http://schemas.microsoft.com/office/drawing/2014/main" id="{123EE43E-80D6-4C7F-A055-F3AFDC447B08}"/>
              </a:ext>
            </a:extLst>
          </p:cNvPr>
          <p:cNvCxnSpPr>
            <a:cxnSpLocks noChangeShapeType="1"/>
            <a:stCxn id="5" idx="2"/>
            <a:endCxn id="6" idx="0"/>
          </p:cNvCxnSpPr>
          <p:nvPr/>
        </p:nvCxnSpPr>
        <p:spPr bwMode="auto">
          <a:xfrm flipH="1">
            <a:off x="2209799" y="1447800"/>
            <a:ext cx="2247901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457700" y="1447800"/>
            <a:ext cx="2324100" cy="7620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228CAFD-4999-46C3-9592-7E3D85FD6187}"/>
              </a:ext>
            </a:extLst>
          </p:cNvPr>
          <p:cNvSpPr/>
          <p:nvPr/>
        </p:nvSpPr>
        <p:spPr>
          <a:xfrm>
            <a:off x="6629400" y="6550223"/>
            <a:ext cx="2505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ISO/IEC PRF 21838-2:2020(E)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BF7D53-EDB8-489B-8C1E-8D55980DB4C0}"/>
              </a:ext>
            </a:extLst>
          </p:cNvPr>
          <p:cNvSpPr txBox="1">
            <a:spLocks/>
          </p:cNvSpPr>
          <p:nvPr/>
        </p:nvSpPr>
        <p:spPr>
          <a:xfrm>
            <a:off x="4457700" y="3200400"/>
            <a:ext cx="4457700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Elucidation</a:t>
            </a:r>
            <a:r>
              <a:rPr kumimoji="0" lang="en-GB" sz="2200" b="0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: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b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is a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realizable entity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means: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b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is a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specifically dependent continuant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that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inheres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in some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independent continuant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which is not a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spatial region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and is of a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type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some instances of which are </a:t>
            </a: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realized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in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processes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 of a correlated </a:t>
            </a:r>
            <a:r>
              <a:rPr kumimoji="0" lang="en-GB" sz="2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type.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745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Realizables</a:t>
            </a:r>
            <a:r>
              <a:rPr lang="en-US" dirty="0"/>
              <a:t> and realizations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9ED76-FC95-4033-B68E-964007501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267200"/>
            <a:ext cx="4038600" cy="2133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Fragility of a glass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Skill of a craftsman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Role of a student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Function of a heart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F93C7-D0AB-41D7-8C62-1F8A9E33AE2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D4EDBB-FE20-49DC-9302-2A593E568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2971800"/>
            <a:ext cx="18288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Realizable entity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971800"/>
            <a:ext cx="1981200" cy="7620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BF7D53-EDB8-489B-8C1E-8D55980DB4C0}"/>
              </a:ext>
            </a:extLst>
          </p:cNvPr>
          <p:cNvSpPr txBox="1">
            <a:spLocks/>
          </p:cNvSpPr>
          <p:nvPr/>
        </p:nvSpPr>
        <p:spPr>
          <a:xfrm>
            <a:off x="5647944" y="4267200"/>
            <a:ext cx="2505456" cy="2133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Breaking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Constructing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Studying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Beating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CB4D41-E915-48E3-AE8F-1A15D1E5D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828800"/>
            <a:ext cx="18288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EDA5B7-7635-4DC8-ABED-F96B11AA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1" y="1828800"/>
            <a:ext cx="1981200" cy="457200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cxnSp>
        <p:nvCxnSpPr>
          <p:cNvPr id="14" name="AutoShape 9">
            <a:extLst>
              <a:ext uri="{FF2B5EF4-FFF2-40B4-BE49-F238E27FC236}">
                <a16:creationId xmlns:a16="http://schemas.microsoft.com/office/drawing/2014/main" id="{5FBC62E3-B04B-4D38-A71E-9EA83A37F238}"/>
              </a:ext>
            </a:extLst>
          </p:cNvPr>
          <p:cNvCxnSpPr>
            <a:cxnSpLocks noChangeShapeType="1"/>
            <a:stCxn id="12" idx="2"/>
            <a:endCxn id="6" idx="0"/>
          </p:cNvCxnSpPr>
          <p:nvPr/>
        </p:nvCxnSpPr>
        <p:spPr bwMode="auto">
          <a:xfrm flipH="1">
            <a:off x="2209799" y="2286000"/>
            <a:ext cx="1" cy="6858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9">
            <a:extLst>
              <a:ext uri="{FF2B5EF4-FFF2-40B4-BE49-F238E27FC236}">
                <a16:creationId xmlns:a16="http://schemas.microsoft.com/office/drawing/2014/main" id="{1F7E9862-03FE-43D2-8D5B-C6FD472C21EC}"/>
              </a:ext>
            </a:extLst>
          </p:cNvPr>
          <p:cNvCxnSpPr>
            <a:cxnSpLocks noChangeShapeType="1"/>
            <a:stCxn id="13" idx="2"/>
            <a:endCxn id="7" idx="0"/>
          </p:cNvCxnSpPr>
          <p:nvPr/>
        </p:nvCxnSpPr>
        <p:spPr bwMode="auto">
          <a:xfrm flipH="1">
            <a:off x="6781800" y="2286000"/>
            <a:ext cx="1" cy="6858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183462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Disposition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Subtype of Realizable Entity: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if it ceases to exist, then its bearer and/or its immediate surrounding environment is physically changed;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its realization occurs when its bearer is in some special physical circumstances;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its realization is what it is in virtue of the bearer’s physical make-up.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9B7A07C-BFA6-4D16-9F14-F4A74063D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478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Role (Externally-Grounded Realizable Entity)</a:t>
            </a:r>
            <a:br>
              <a:rPr lang="en-US" altLang="en-US" sz="6000" b="1" dirty="0"/>
            </a:br>
            <a:endParaRPr lang="en-US" altLang="en-US" dirty="0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4267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000" dirty="0"/>
              <a:t>role =def. a realizable entity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3000" dirty="0"/>
              <a:t>which exists because the bearer is in some special physical, social, or institutional set of circumstances in which the bearer </a:t>
            </a:r>
            <a:r>
              <a:rPr lang="en-US" altLang="en-US" sz="3000" dirty="0">
                <a:solidFill>
                  <a:srgbClr val="FFFF00"/>
                </a:solidFill>
              </a:rPr>
              <a:t>does not have to be</a:t>
            </a:r>
            <a:r>
              <a:rPr lang="en-US" altLang="en-US" sz="3000" dirty="0"/>
              <a:t>, and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00"/>
                </a:solidFill>
              </a:rPr>
              <a:t>is not such that</a:t>
            </a:r>
            <a:r>
              <a:rPr lang="en-US" altLang="en-US" sz="3000" dirty="0"/>
              <a:t>, if it ceases to exist, then the physical make-up of the bearer is thereby changed.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144898-08FA-4B38-A595-156E4D4586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1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5D6E-9E89-415D-B0B1-863B61909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u="sng" dirty="0"/>
              <a:t>Portions of reality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versus </a:t>
            </a:r>
            <a:br>
              <a:rPr lang="en-US" dirty="0"/>
            </a:br>
            <a:r>
              <a:rPr lang="en-US" i="1" u="sng" dirty="0"/>
              <a:t>representations</a:t>
            </a:r>
            <a:r>
              <a:rPr lang="en-US" u="sng" dirty="0"/>
              <a:t> thereof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54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AF11-A30B-482D-A9A1-D0DBFE1B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86368"/>
            <a:ext cx="8686800" cy="762000"/>
          </a:xfrm>
        </p:spPr>
        <p:txBody>
          <a:bodyPr/>
          <a:lstStyle/>
          <a:p>
            <a:r>
              <a:rPr lang="en-US" dirty="0"/>
              <a:t>Occurrent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6D5621-C3F2-4898-A01A-2C4B4F8F5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077EDA-64CB-463A-ABE6-609E622D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630" y="1430813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Occurrent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55F98-3878-47A6-8BD4-2654609E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730" y="3023822"/>
            <a:ext cx="2042160" cy="622292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Temporal Region</a:t>
            </a:r>
          </a:p>
        </p:txBody>
      </p:sp>
      <p:cxnSp>
        <p:nvCxnSpPr>
          <p:cNvPr id="15" name="AutoShape 9">
            <a:extLst>
              <a:ext uri="{FF2B5EF4-FFF2-40B4-BE49-F238E27FC236}">
                <a16:creationId xmlns:a16="http://schemas.microsoft.com/office/drawing/2014/main" id="{994A01B4-6B1A-4E6B-BE20-B218567B320D}"/>
              </a:ext>
            </a:extLst>
          </p:cNvPr>
          <p:cNvCxnSpPr>
            <a:cxnSpLocks noChangeShapeType="1"/>
            <a:stCxn id="7" idx="0"/>
            <a:endCxn id="5" idx="2"/>
          </p:cNvCxnSpPr>
          <p:nvPr/>
        </p:nvCxnSpPr>
        <p:spPr bwMode="auto">
          <a:xfrm flipH="1" flipV="1">
            <a:off x="4545330" y="2103922"/>
            <a:ext cx="3078480" cy="9199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F244AEA-145B-4F72-9B76-F47F90D6D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21568"/>
            <a:ext cx="2042160" cy="683457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Spatiotemporal</a:t>
            </a:r>
          </a:p>
          <a:p>
            <a:pPr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Region</a:t>
            </a:r>
          </a:p>
        </p:txBody>
      </p:sp>
      <p:cxnSp>
        <p:nvCxnSpPr>
          <p:cNvPr id="20" name="AutoShape 9">
            <a:extLst>
              <a:ext uri="{FF2B5EF4-FFF2-40B4-BE49-F238E27FC236}">
                <a16:creationId xmlns:a16="http://schemas.microsoft.com/office/drawing/2014/main" id="{6E727A58-0ABF-4812-82FA-253E5C9AFD32}"/>
              </a:ext>
            </a:extLst>
          </p:cNvPr>
          <p:cNvCxnSpPr>
            <a:cxnSpLocks noChangeShapeType="1"/>
            <a:stCxn id="5" idx="2"/>
            <a:endCxn id="22" idx="0"/>
          </p:cNvCxnSpPr>
          <p:nvPr/>
        </p:nvCxnSpPr>
        <p:spPr bwMode="auto">
          <a:xfrm flipH="1">
            <a:off x="2670810" y="2103922"/>
            <a:ext cx="1874520" cy="242799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9">
            <a:extLst>
              <a:ext uri="{FF2B5EF4-FFF2-40B4-BE49-F238E27FC236}">
                <a16:creationId xmlns:a16="http://schemas.microsoft.com/office/drawing/2014/main" id="{A592D790-0890-459B-9FE5-022C03023794}"/>
              </a:ext>
            </a:extLst>
          </p:cNvPr>
          <p:cNvCxnSpPr>
            <a:cxnSpLocks noChangeShapeType="1"/>
            <a:stCxn id="5" idx="2"/>
            <a:endCxn id="19" idx="0"/>
          </p:cNvCxnSpPr>
          <p:nvPr/>
        </p:nvCxnSpPr>
        <p:spPr bwMode="auto">
          <a:xfrm>
            <a:off x="4545330" y="2103922"/>
            <a:ext cx="1657350" cy="241764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3">
            <a:extLst>
              <a:ext uri="{FF2B5EF4-FFF2-40B4-BE49-F238E27FC236}">
                <a16:creationId xmlns:a16="http://schemas.microsoft.com/office/drawing/2014/main" id="{CEEAB129-BD7B-41CE-BCC8-EC2ADB9F5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" y="3003588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DD899D2-E8BD-43C5-859A-C8FC4F9E3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110" y="4531917"/>
            <a:ext cx="2057400" cy="673109"/>
          </a:xfrm>
          <a:prstGeom prst="rect">
            <a:avLst/>
          </a:prstGeom>
          <a:solidFill>
            <a:srgbClr val="A2CCE8"/>
          </a:solidFill>
          <a:ln w="2857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Process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en-US" altLang="en-US" sz="1800" b="0" dirty="0">
                <a:latin typeface="Tahoma" panose="020B060403050404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Boundary</a:t>
            </a:r>
          </a:p>
        </p:txBody>
      </p:sp>
      <p:cxnSp>
        <p:nvCxnSpPr>
          <p:cNvPr id="25" name="AutoShape 9">
            <a:extLst>
              <a:ext uri="{FF2B5EF4-FFF2-40B4-BE49-F238E27FC236}">
                <a16:creationId xmlns:a16="http://schemas.microsoft.com/office/drawing/2014/main" id="{2BCBF7BE-CD9C-49CF-B7B5-8F56BB08931C}"/>
              </a:ext>
            </a:extLst>
          </p:cNvPr>
          <p:cNvCxnSpPr>
            <a:cxnSpLocks noChangeShapeType="1"/>
            <a:stCxn id="5" idx="2"/>
            <a:endCxn id="21" idx="0"/>
          </p:cNvCxnSpPr>
          <p:nvPr/>
        </p:nvCxnSpPr>
        <p:spPr bwMode="auto">
          <a:xfrm flipH="1">
            <a:off x="1527810" y="2103922"/>
            <a:ext cx="3017520" cy="899666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A21DE-DE48-449D-96E0-6BC106F9AB7A}"/>
              </a:ext>
            </a:extLst>
          </p:cNvPr>
          <p:cNvSpPr/>
          <p:nvPr/>
        </p:nvSpPr>
        <p:spPr>
          <a:xfrm>
            <a:off x="363767" y="3676697"/>
            <a:ext cx="2307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unfolds itself in time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8C473D-64F7-4C99-8504-02C59522A43B}"/>
              </a:ext>
            </a:extLst>
          </p:cNvPr>
          <p:cNvSpPr/>
          <p:nvPr/>
        </p:nvSpPr>
        <p:spPr>
          <a:xfrm>
            <a:off x="1466654" y="5238690"/>
            <a:ext cx="2444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start or end of process</a:t>
            </a:r>
          </a:p>
        </p:txBody>
      </p:sp>
    </p:spTree>
    <p:extLst>
      <p:ext uri="{BB962C8B-B14F-4D97-AF65-F5344CB8AC3E}">
        <p14:creationId xmlns:p14="http://schemas.microsoft.com/office/powerpoint/2010/main" val="8930508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D6EA889-3D22-4BDF-87B6-4F8BCB4E17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Relational entities</a:t>
            </a:r>
            <a:br>
              <a:rPr lang="en-US" dirty="0"/>
            </a:br>
            <a:r>
              <a:rPr lang="en-US" dirty="0"/>
              <a:t>versus</a:t>
            </a:r>
            <a:br>
              <a:rPr lang="en-US" dirty="0"/>
            </a:br>
            <a:r>
              <a:rPr lang="en-US" dirty="0"/>
              <a:t>formal relations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A3BAE-161D-42D7-8B17-6E82FBC11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68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0E5459-9890-4918-826B-E65D185A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8AC098-2B2A-4A95-909A-34D78A117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E05E0-1081-4ABB-9A32-9D9F05F969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9600"/>
            <a:ext cx="9144000" cy="579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1E7F05-4AA5-4064-9F93-331E87819769}"/>
              </a:ext>
            </a:extLst>
          </p:cNvPr>
          <p:cNvSpPr/>
          <p:nvPr/>
        </p:nvSpPr>
        <p:spPr>
          <a:xfrm>
            <a:off x="2950029" y="6481796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hlinkClick r:id="rId3"/>
              </a:rPr>
              <a:t>https://genomebiology.biomedcentral.com/articles/10.1186/gb-2005-6-5-r46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8346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300" dirty="0"/>
              <a:t>Distinguishing what is denoted by ‘relation’ in technical sense (‘formal relations’) from what is denoted by ‘relation’ in non-formal language (‘material relations’);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Differences between type-level formal relations, particular-level formal relations and particular-type-level formal relations;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Arity and other properties of formal relations and differences thereof between particular-type formal relations and their corresponding type-level formal relations;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Elucidation versus definition of formal relations;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‘Basic’ formal relations versus ‘shortcut’ formal relations;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Axiomatic characterization of formal relations.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B0E87A4-648A-4466-B43B-2D657887D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13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‘Relations’</a:t>
            </a:r>
            <a:br>
              <a:rPr lang="en-US" dirty="0"/>
            </a:br>
            <a:r>
              <a:rPr lang="en-US" sz="2400" dirty="0"/>
              <a:t>(mainstream view)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u="sng" dirty="0"/>
              <a:t>Relations</a:t>
            </a:r>
            <a:r>
              <a:rPr lang="en-US" sz="28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‘</a:t>
            </a:r>
            <a:r>
              <a:rPr lang="en-US" sz="2800" i="1" dirty="0"/>
              <a:t>entities that glue together other entities</a:t>
            </a:r>
            <a:r>
              <a:rPr lang="en-US" sz="280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i="1" dirty="0"/>
              <a:t>Formal relations</a:t>
            </a:r>
            <a:r>
              <a:rPr lang="en-US" sz="2800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‘</a:t>
            </a:r>
            <a:r>
              <a:rPr lang="en-US" sz="2800" i="1" dirty="0"/>
              <a:t>hold between two or more entities directly, without any further intervening individual</a:t>
            </a:r>
            <a:r>
              <a:rPr lang="en-US" sz="2800" dirty="0"/>
              <a:t>’.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i="1" dirty="0"/>
              <a:t>Material relations</a:t>
            </a:r>
            <a:r>
              <a:rPr lang="en-US" sz="2800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‘</a:t>
            </a:r>
            <a:r>
              <a:rPr lang="en-US" sz="2800" i="1" dirty="0"/>
              <a:t>have material structure on their own</a:t>
            </a:r>
            <a:r>
              <a:rPr lang="en-US" sz="2800" dirty="0"/>
              <a:t>’.</a:t>
            </a:r>
          </a:p>
          <a:p>
            <a:pPr marL="1828800" lvl="4" indent="0"/>
            <a:r>
              <a:rPr lang="en-US" sz="2800" dirty="0"/>
              <a:t> = </a:t>
            </a:r>
            <a:r>
              <a:rPr lang="en-US" sz="2400" dirty="0"/>
              <a:t>are entities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676400" y="6135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/>
            <a:r>
              <a:rPr lang="en-US" sz="1200" dirty="0" err="1">
                <a:solidFill>
                  <a:schemeClr val="bg1"/>
                </a:solidFill>
              </a:rPr>
              <a:t>Guizzardi</a:t>
            </a:r>
            <a:r>
              <a:rPr lang="en-US" sz="1200" dirty="0">
                <a:solidFill>
                  <a:schemeClr val="bg1"/>
                </a:solidFill>
              </a:rPr>
              <a:t> &amp; Wagner. What’s in a Relationship: An Ontological Analysis. In: Qing Li, Stefano </a:t>
            </a:r>
            <a:r>
              <a:rPr lang="en-US" sz="1200" dirty="0" err="1">
                <a:solidFill>
                  <a:schemeClr val="bg1"/>
                </a:solidFill>
              </a:rPr>
              <a:t>Spaccapietra</a:t>
            </a:r>
            <a:r>
              <a:rPr lang="en-US" sz="1200" dirty="0">
                <a:solidFill>
                  <a:schemeClr val="bg1"/>
                </a:solidFill>
              </a:rPr>
              <a:t>, Eric Yu, Antoni </a:t>
            </a:r>
            <a:r>
              <a:rPr lang="en-US" sz="1200" dirty="0" err="1">
                <a:solidFill>
                  <a:schemeClr val="bg1"/>
                </a:solidFill>
              </a:rPr>
              <a:t>Olivé</a:t>
            </a:r>
            <a:r>
              <a:rPr lang="en-US" sz="1200" dirty="0">
                <a:solidFill>
                  <a:schemeClr val="bg1"/>
                </a:solidFill>
              </a:rPr>
              <a:t> (Eds.), Conceptual Modeling - ER 2008. Lecture Notes in Computer Science, Vol. 5231, 83-97, 2008 https://doi.org/10.1007/978-3-540-87877-3_8↗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6F9ED2-2304-48DA-B4D8-9A439F419B14}"/>
              </a:ext>
            </a:extLst>
          </p:cNvPr>
          <p:cNvGrpSpPr/>
          <p:nvPr/>
        </p:nvGrpSpPr>
        <p:grpSpPr>
          <a:xfrm>
            <a:off x="1600200" y="5413248"/>
            <a:ext cx="3733800" cy="377952"/>
            <a:chOff x="1600200" y="5413248"/>
            <a:chExt cx="3733800" cy="37795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6A7C218-CC4B-47C4-A293-F067837D75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00200" y="5413248"/>
              <a:ext cx="37338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32FED117-E18D-4AC6-8890-29231E821770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1792224" y="5449824"/>
              <a:ext cx="377952" cy="304800"/>
            </a:xfrm>
            <a:prstGeom prst="bentConnector3">
              <a:avLst>
                <a:gd name="adj1" fmla="val 98387"/>
              </a:avLst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A8BDAB-C403-4968-8007-9A62198A7E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3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‘</a:t>
            </a:r>
            <a:r>
              <a:rPr lang="en-US" sz="4000" i="1" dirty="0"/>
              <a:t>John    is friends with      Mary</a:t>
            </a:r>
            <a:r>
              <a:rPr lang="en-US" sz="4000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3E99-6FB2-4411-B735-5A264A5FE6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65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743200" y="2285999"/>
              <a:ext cx="3276600" cy="2238259"/>
              <a:chOff x="2743200" y="2285999"/>
              <a:chExt cx="3276600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J&amp;M’s</a:t>
                </a:r>
              </a:p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friendship</a:t>
                </a:r>
              </a:p>
            </p:txBody>
          </p:sp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2743200" y="2285999"/>
                <a:ext cx="3276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isAbout at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7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‘</a:t>
            </a:r>
            <a:r>
              <a:rPr lang="en-US" sz="4000" i="1" dirty="0"/>
              <a:t>John    is friends with      Mary</a:t>
            </a:r>
            <a:r>
              <a:rPr lang="en-US" sz="4000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3E99-6FB2-4411-B735-5A264A5FE6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66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743200" y="2285999"/>
              <a:ext cx="3276600" cy="2238259"/>
              <a:chOff x="2743200" y="2285999"/>
              <a:chExt cx="3276600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J&amp;M’s</a:t>
                </a:r>
              </a:p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friendship</a:t>
                </a:r>
              </a:p>
            </p:txBody>
          </p:sp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2743200" y="2285999"/>
                <a:ext cx="3276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isAbout at 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937A43-7C1E-4631-8993-B1B7E52DDD23}"/>
              </a:ext>
            </a:extLst>
          </p:cNvPr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5BEE7A4-16AD-4899-9747-B1F2FAA2B75F}"/>
                </a:ext>
              </a:extLst>
            </p:cNvPr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B7E97C0-2F2B-49A3-B476-2FCB099C08AD}"/>
                </a:ext>
              </a:extLst>
            </p:cNvPr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FBF884-0B77-48B3-A626-4B67CB46CC9E}"/>
                </a:ext>
              </a:extLst>
            </p:cNvPr>
            <p:cNvCxnSpPr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3207A45-027D-400F-B13F-FFEEA13003D9}"/>
                </a:ext>
              </a:extLst>
            </p:cNvPr>
            <p:cNvCxnSpPr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AB15035-4DC5-4D6C-A213-C8AEF3C470C2}"/>
                </a:ext>
              </a:extLst>
            </p:cNvPr>
            <p:cNvCxnSpPr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1CDDC8-3B90-4B32-9EF9-394774C5AA2A}"/>
                </a:ext>
              </a:extLst>
            </p:cNvPr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FF00"/>
                  </a:solidFill>
                </a:rPr>
                <a:t>instanceOf</a:t>
              </a:r>
              <a:r>
                <a:rPr lang="en-US" sz="2000" dirty="0">
                  <a:solidFill>
                    <a:srgbClr val="FFFF00"/>
                  </a:solidFill>
                </a:rPr>
                <a:t> at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‘</a:t>
            </a:r>
            <a:r>
              <a:rPr lang="en-US" sz="4000" i="1" dirty="0"/>
              <a:t>John    is friends with      Mary</a:t>
            </a:r>
            <a:r>
              <a:rPr lang="en-US" sz="4000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3E99-6FB2-4411-B735-5A264A5FE6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67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743200" y="2285999"/>
              <a:ext cx="3276600" cy="2238259"/>
              <a:chOff x="2743200" y="2285999"/>
              <a:chExt cx="3276600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J&amp;M’s</a:t>
                </a:r>
              </a:p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friendship</a:t>
                </a:r>
              </a:p>
            </p:txBody>
          </p:sp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2743200" y="2285999"/>
                <a:ext cx="3276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isAbout at 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937A43-7C1E-4631-8993-B1B7E52DDD23}"/>
              </a:ext>
            </a:extLst>
          </p:cNvPr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5BEE7A4-16AD-4899-9747-B1F2FAA2B75F}"/>
                </a:ext>
              </a:extLst>
            </p:cNvPr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B7E97C0-2F2B-49A3-B476-2FCB099C08AD}"/>
                </a:ext>
              </a:extLst>
            </p:cNvPr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FBF884-0B77-48B3-A626-4B67CB46CC9E}"/>
                </a:ext>
              </a:extLst>
            </p:cNvPr>
            <p:cNvCxnSpPr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3207A45-027D-400F-B13F-FFEEA13003D9}"/>
                </a:ext>
              </a:extLst>
            </p:cNvPr>
            <p:cNvCxnSpPr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AB15035-4DC5-4D6C-A213-C8AEF3C470C2}"/>
                </a:ext>
              </a:extLst>
            </p:cNvPr>
            <p:cNvCxnSpPr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1CDDC8-3B90-4B32-9EF9-394774C5AA2A}"/>
                </a:ext>
              </a:extLst>
            </p:cNvPr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FF00"/>
                  </a:solidFill>
                </a:rPr>
                <a:t>instanceOf</a:t>
              </a:r>
              <a:r>
                <a:rPr lang="en-US" sz="2000" dirty="0">
                  <a:solidFill>
                    <a:srgbClr val="FFFF00"/>
                  </a:solidFill>
                </a:rPr>
                <a:t> at 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A52D8E-F75E-4A70-BE1A-6CFA020A8416}"/>
              </a:ext>
            </a:extLst>
          </p:cNvPr>
          <p:cNvGrpSpPr/>
          <p:nvPr/>
        </p:nvGrpSpPr>
        <p:grpSpPr>
          <a:xfrm>
            <a:off x="2286000" y="3657600"/>
            <a:ext cx="4572000" cy="414486"/>
            <a:chOff x="2286000" y="3657600"/>
            <a:chExt cx="4572000" cy="41448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F39B04-3B2D-410C-BFB2-133BC19FD908}"/>
                </a:ext>
              </a:extLst>
            </p:cNvPr>
            <p:cNvCxnSpPr/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23A661E-DF89-4B90-99FE-6A5A9E8A8F38}"/>
                </a:ext>
              </a:extLst>
            </p:cNvPr>
            <p:cNvCxnSpPr/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98FAD1-2D56-4693-BCE6-09ABE5421040}"/>
                </a:ext>
              </a:extLst>
            </p:cNvPr>
            <p:cNvSpPr txBox="1"/>
            <p:nvPr/>
          </p:nvSpPr>
          <p:spPr>
            <a:xfrm>
              <a:off x="2465056" y="3668707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FBF069-42A3-4986-9C53-932FAA4E3A2C}"/>
                </a:ext>
              </a:extLst>
            </p:cNvPr>
            <p:cNvSpPr txBox="1"/>
            <p:nvPr/>
          </p:nvSpPr>
          <p:spPr>
            <a:xfrm>
              <a:off x="5625343" y="3657600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733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‘</a:t>
            </a:r>
            <a:r>
              <a:rPr lang="en-US" sz="4000" i="1" dirty="0"/>
              <a:t>John    is friends with      Mary</a:t>
            </a:r>
            <a:r>
              <a:rPr lang="en-US" sz="4000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3E99-6FB2-4411-B735-5A264A5FE6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68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743200" y="2285999"/>
              <a:ext cx="3276600" cy="2238259"/>
              <a:chOff x="2743200" y="2285999"/>
              <a:chExt cx="3276600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J&amp;M’s</a:t>
                </a:r>
              </a:p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friendship</a:t>
                </a:r>
              </a:p>
            </p:txBody>
          </p:sp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2743200" y="2285999"/>
                <a:ext cx="3276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isAbout at 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937A43-7C1E-4631-8993-B1B7E52DDD23}"/>
              </a:ext>
            </a:extLst>
          </p:cNvPr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5BEE7A4-16AD-4899-9747-B1F2FAA2B75F}"/>
                </a:ext>
              </a:extLst>
            </p:cNvPr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B7E97C0-2F2B-49A3-B476-2FCB099C08AD}"/>
                </a:ext>
              </a:extLst>
            </p:cNvPr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FBF884-0B77-48B3-A626-4B67CB46CC9E}"/>
                </a:ext>
              </a:extLst>
            </p:cNvPr>
            <p:cNvCxnSpPr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3207A45-027D-400F-B13F-FFEEA13003D9}"/>
                </a:ext>
              </a:extLst>
            </p:cNvPr>
            <p:cNvCxnSpPr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AB15035-4DC5-4D6C-A213-C8AEF3C470C2}"/>
                </a:ext>
              </a:extLst>
            </p:cNvPr>
            <p:cNvCxnSpPr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1CDDC8-3B90-4B32-9EF9-394774C5AA2A}"/>
                </a:ext>
              </a:extLst>
            </p:cNvPr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FF00"/>
                  </a:solidFill>
                </a:rPr>
                <a:t>instanceOf</a:t>
              </a:r>
              <a:r>
                <a:rPr lang="en-US" sz="2000" dirty="0">
                  <a:solidFill>
                    <a:srgbClr val="FFFF00"/>
                  </a:solidFill>
                </a:rPr>
                <a:t> at 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A52D8E-F75E-4A70-BE1A-6CFA020A8416}"/>
              </a:ext>
            </a:extLst>
          </p:cNvPr>
          <p:cNvGrpSpPr/>
          <p:nvPr/>
        </p:nvGrpSpPr>
        <p:grpSpPr>
          <a:xfrm>
            <a:off x="2286000" y="3657600"/>
            <a:ext cx="4572000" cy="414486"/>
            <a:chOff x="2286000" y="3657600"/>
            <a:chExt cx="4572000" cy="414486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F39B04-3B2D-410C-BFB2-133BC19FD908}"/>
                </a:ext>
              </a:extLst>
            </p:cNvPr>
            <p:cNvCxnSpPr/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23A661E-DF89-4B90-99FE-6A5A9E8A8F38}"/>
                </a:ext>
              </a:extLst>
            </p:cNvPr>
            <p:cNvCxnSpPr/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98FAD1-2D56-4693-BCE6-09ABE5421040}"/>
                </a:ext>
              </a:extLst>
            </p:cNvPr>
            <p:cNvSpPr txBox="1"/>
            <p:nvPr/>
          </p:nvSpPr>
          <p:spPr>
            <a:xfrm>
              <a:off x="2465055" y="3668707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FBF069-42A3-4986-9C53-932FAA4E3A2C}"/>
                </a:ext>
              </a:extLst>
            </p:cNvPr>
            <p:cNvSpPr txBox="1"/>
            <p:nvPr/>
          </p:nvSpPr>
          <p:spPr>
            <a:xfrm>
              <a:off x="5625343" y="3657600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0049747C-40EE-4821-B62D-0482F7FF2E6D}"/>
              </a:ext>
            </a:extLst>
          </p:cNvPr>
          <p:cNvSpPr/>
          <p:nvPr/>
        </p:nvSpPr>
        <p:spPr bwMode="auto">
          <a:xfrm>
            <a:off x="2438400" y="685800"/>
            <a:ext cx="4419600" cy="83820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907CA05-B098-4F1B-8509-A3DA2EB9C4F2}"/>
              </a:ext>
            </a:extLst>
          </p:cNvPr>
          <p:cNvSpPr/>
          <p:nvPr/>
        </p:nvSpPr>
        <p:spPr bwMode="auto">
          <a:xfrm>
            <a:off x="3565432" y="3405693"/>
            <a:ext cx="2190750" cy="1347756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FDCA36E-241D-486D-9550-BCF14207BFA7}"/>
              </a:ext>
            </a:extLst>
          </p:cNvPr>
          <p:cNvSpPr/>
          <p:nvPr/>
        </p:nvSpPr>
        <p:spPr bwMode="auto">
          <a:xfrm>
            <a:off x="4083696" y="5791200"/>
            <a:ext cx="4298303" cy="94793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343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relations</a:t>
            </a:r>
            <a:br>
              <a:rPr lang="en-US" dirty="0"/>
            </a:br>
            <a:r>
              <a:rPr lang="en-US" sz="2400" dirty="0"/>
              <a:t>‘</a:t>
            </a:r>
            <a:r>
              <a:rPr lang="en-US" sz="2400" i="1" dirty="0"/>
              <a:t>have material structure on their own</a:t>
            </a:r>
            <a:r>
              <a:rPr lang="en-US" sz="2400" dirty="0"/>
              <a:t>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Are entities in their own right.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Relate other entities to each other by means of formal relations.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Examples: what might by some be denoted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patient</a:t>
            </a:r>
            <a:r>
              <a:rPr lang="en-US" dirty="0"/>
              <a:t>’,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treatment</a:t>
            </a:r>
            <a:r>
              <a:rPr lang="en-US" dirty="0"/>
              <a:t>’,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driver</a:t>
            </a:r>
            <a:r>
              <a:rPr lang="en-US" dirty="0"/>
              <a:t>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Examples in BFO: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/>
              <a:t>relational qualities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Have </a:t>
            </a:r>
            <a:r>
              <a:rPr lang="en-US" i="1" u="sng" dirty="0"/>
              <a:t>independent continuants</a:t>
            </a:r>
            <a:r>
              <a:rPr lang="en-US" i="1" dirty="0"/>
              <a:t> </a:t>
            </a:r>
            <a:r>
              <a:rPr lang="en-US" dirty="0"/>
              <a:t>as their bearers.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/>
              <a:t>relational processes</a:t>
            </a:r>
            <a:r>
              <a:rPr lang="en-US" dirty="0"/>
              <a:t>: kissing, buying,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F23BF-DA58-4064-A9B0-5B74D850B9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</a:t>
            </a:r>
            <a:r>
              <a:rPr lang="en-US" dirty="0">
                <a:sym typeface="Wingdings" panose="05000000000000000000" pitchFamily="2" charset="2"/>
              </a:rPr>
              <a:t>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75" y="1940624"/>
            <a:ext cx="4817625" cy="3536921"/>
          </a:xfrm>
          <a:prstGeom prst="rect">
            <a:avLst/>
          </a:prstGeom>
          <a:scene3d>
            <a:camera prst="perspectiveContrastingRightFacing" fov="4500000">
              <a:rot lat="639963" lon="18658966" rev="157485"/>
            </a:camera>
            <a:lightRig rig="threePt" dir="t"/>
          </a:scene3d>
        </p:spPr>
      </p:pic>
      <p:pic>
        <p:nvPicPr>
          <p:cNvPr id="6" name="Picture 2" descr="https://www.statnews.com/wp-content/uploads/2016/03/PHILLIPS_14-1024x6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5745"/>
            <a:ext cx="4711084" cy="3133055"/>
          </a:xfrm>
          <a:prstGeom prst="rect">
            <a:avLst/>
          </a:prstGeom>
          <a:noFill/>
          <a:scene3d>
            <a:camera prst="perspectiveContrastingRightFacing" fov="4500000">
              <a:rot lat="639963" lon="18658966" rev="157485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CD478-107F-4D2D-AC68-4742E625FB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938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dirty="0"/>
              <a:t>‘</a:t>
            </a:r>
            <a:r>
              <a:rPr lang="en-US" sz="4000" i="1" dirty="0"/>
              <a:t>John    is friends with      Mary</a:t>
            </a:r>
            <a:r>
              <a:rPr lang="en-US" sz="4000" dirty="0"/>
              <a:t>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3E99-6FB2-4411-B735-5A264A5FE6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70</a:t>
            </a:fld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990600" y="2285999"/>
            <a:ext cx="7162800" cy="2238259"/>
            <a:chOff x="990600" y="2285999"/>
            <a:chExt cx="7162800" cy="2238259"/>
          </a:xfrm>
        </p:grpSpPr>
        <p:grpSp>
          <p:nvGrpSpPr>
            <p:cNvPr id="24" name="Group 23"/>
            <p:cNvGrpSpPr/>
            <p:nvPr/>
          </p:nvGrpSpPr>
          <p:grpSpPr>
            <a:xfrm>
              <a:off x="990600" y="2285999"/>
              <a:ext cx="1295400" cy="2052787"/>
              <a:chOff x="990600" y="2285999"/>
              <a:chExt cx="1295400" cy="2052787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9906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John</a:t>
                </a:r>
              </a:p>
            </p:txBody>
          </p:sp>
          <p:cxnSp>
            <p:nvCxnSpPr>
              <p:cNvPr id="8" name="Straight Connector 7"/>
              <p:cNvCxnSpPr/>
              <p:nvPr/>
            </p:nvCxnSpPr>
            <p:spPr bwMode="auto">
              <a:xfrm>
                <a:off x="11049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Arrow Connector 10"/>
              <p:cNvCxnSpPr>
                <a:endCxn id="5" idx="0"/>
              </p:cNvCxnSpPr>
              <p:nvPr/>
            </p:nvCxnSpPr>
            <p:spPr bwMode="auto">
              <a:xfrm flipH="1">
                <a:off x="1638300" y="2285999"/>
                <a:ext cx="3810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858000" y="2285999"/>
              <a:ext cx="1295400" cy="2052787"/>
              <a:chOff x="6858000" y="2285999"/>
              <a:chExt cx="1295400" cy="2052787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858000" y="3805386"/>
                <a:ext cx="1295400" cy="5334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22" charset="0"/>
                  </a:rPr>
                  <a:t>Mary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>
                <a:off x="6934200" y="2286000"/>
                <a:ext cx="10668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7524750" y="2285999"/>
                <a:ext cx="0" cy="151938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9" name="Group 28"/>
            <p:cNvGrpSpPr/>
            <p:nvPr/>
          </p:nvGrpSpPr>
          <p:grpSpPr>
            <a:xfrm>
              <a:off x="2743200" y="2285999"/>
              <a:ext cx="3276600" cy="2238259"/>
              <a:chOff x="2743200" y="2285999"/>
              <a:chExt cx="3276600" cy="2238259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>
                <a:off x="3771900" y="3605244"/>
                <a:ext cx="1752600" cy="919014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J&amp;M’s</a:t>
                </a:r>
              </a:p>
              <a:p>
                <a:pPr eaLnBrk="0" hangingPunct="0"/>
                <a:r>
                  <a:rPr lang="en-US" sz="2100" b="0" dirty="0">
                    <a:solidFill>
                      <a:schemeClr val="tx1"/>
                    </a:solidFill>
                    <a:latin typeface="Times" pitchFamily="122" charset="0"/>
                  </a:rPr>
                  <a:t>friendship</a:t>
                </a:r>
              </a:p>
            </p:txBody>
          </p:sp>
          <p:cxnSp>
            <p:nvCxnSpPr>
              <p:cNvPr id="15" name="Straight Connector 14"/>
              <p:cNvCxnSpPr>
                <a:cxnSpLocks/>
              </p:cNvCxnSpPr>
              <p:nvPr/>
            </p:nvCxnSpPr>
            <p:spPr bwMode="auto">
              <a:xfrm>
                <a:off x="2743200" y="2285999"/>
                <a:ext cx="32766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>
                <a:endCxn id="14" idx="0"/>
              </p:cNvCxnSpPr>
              <p:nvPr/>
            </p:nvCxnSpPr>
            <p:spPr bwMode="auto">
              <a:xfrm>
                <a:off x="4648200" y="2285999"/>
                <a:ext cx="0" cy="13192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1" name="TextBox 40"/>
            <p:cNvSpPr txBox="1"/>
            <p:nvPr/>
          </p:nvSpPr>
          <p:spPr>
            <a:xfrm>
              <a:off x="5915718" y="2764716"/>
              <a:ext cx="1465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isAbout at 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937A43-7C1E-4631-8993-B1B7E52DDD23}"/>
              </a:ext>
            </a:extLst>
          </p:cNvPr>
          <p:cNvGrpSpPr/>
          <p:nvPr/>
        </p:nvGrpSpPr>
        <p:grpSpPr>
          <a:xfrm>
            <a:off x="1638300" y="4338786"/>
            <a:ext cx="6743700" cy="2138214"/>
            <a:chOff x="1638300" y="4338786"/>
            <a:chExt cx="6743700" cy="2138214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5BEE7A4-16AD-4899-9747-B1F2FAA2B75F}"/>
                </a:ext>
              </a:extLst>
            </p:cNvPr>
            <p:cNvSpPr/>
            <p:nvPr/>
          </p:nvSpPr>
          <p:spPr bwMode="auto">
            <a:xfrm>
              <a:off x="2028712" y="5943600"/>
              <a:ext cx="1781287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BFO:Object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B7E97C0-2F2B-49A3-B476-2FCB099C08AD}"/>
                </a:ext>
              </a:extLst>
            </p:cNvPr>
            <p:cNvSpPr/>
            <p:nvPr/>
          </p:nvSpPr>
          <p:spPr bwMode="auto">
            <a:xfrm>
              <a:off x="4543425" y="5943600"/>
              <a:ext cx="3228975" cy="53340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BFO:Relational</a:t>
              </a:r>
              <a:r>
                <a:rPr kumimoji="0" lang="en-US" sz="2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 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5FBF884-0B77-48B3-A626-4B67CB46CC9E}"/>
                </a:ext>
              </a:extLst>
            </p:cNvPr>
            <p:cNvCxnSpPr>
              <a:endCxn id="20" idx="0"/>
            </p:cNvCxnSpPr>
            <p:nvPr/>
          </p:nvCxnSpPr>
          <p:spPr bwMode="auto">
            <a:xfrm>
              <a:off x="1638300" y="4338786"/>
              <a:ext cx="1281056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3207A45-027D-400F-B13F-FFEEA13003D9}"/>
                </a:ext>
              </a:extLst>
            </p:cNvPr>
            <p:cNvCxnSpPr>
              <a:endCxn id="20" idx="0"/>
            </p:cNvCxnSpPr>
            <p:nvPr/>
          </p:nvCxnSpPr>
          <p:spPr bwMode="auto">
            <a:xfrm flipH="1">
              <a:off x="2919356" y="4338786"/>
              <a:ext cx="4586344" cy="16048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AB15035-4DC5-4D6C-A213-C8AEF3C470C2}"/>
                </a:ext>
              </a:extLst>
            </p:cNvPr>
            <p:cNvCxnSpPr>
              <a:endCxn id="21" idx="0"/>
            </p:cNvCxnSpPr>
            <p:nvPr/>
          </p:nvCxnSpPr>
          <p:spPr bwMode="auto">
            <a:xfrm>
              <a:off x="4648200" y="4524258"/>
              <a:ext cx="1509713" cy="141934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1CDDC8-3B90-4B32-9EF9-394774C5AA2A}"/>
                </a:ext>
              </a:extLst>
            </p:cNvPr>
            <p:cNvSpPr txBox="1"/>
            <p:nvPr/>
          </p:nvSpPr>
          <p:spPr>
            <a:xfrm>
              <a:off x="6591125" y="5391090"/>
              <a:ext cx="17908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FF00"/>
                  </a:solidFill>
                </a:rPr>
                <a:t>instanceOf</a:t>
              </a:r>
              <a:r>
                <a:rPr lang="en-US" sz="2000" dirty="0">
                  <a:solidFill>
                    <a:srgbClr val="FFFF00"/>
                  </a:solidFill>
                </a:rPr>
                <a:t> at 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A52D8E-F75E-4A70-BE1A-6CFA020A8416}"/>
              </a:ext>
            </a:extLst>
          </p:cNvPr>
          <p:cNvGrpSpPr/>
          <p:nvPr/>
        </p:nvGrpSpPr>
        <p:grpSpPr>
          <a:xfrm>
            <a:off x="2286000" y="4064751"/>
            <a:ext cx="4572000" cy="7335"/>
            <a:chOff x="2286000" y="4064751"/>
            <a:chExt cx="4572000" cy="733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AF39B04-3B2D-410C-BFB2-133BC19FD908}"/>
                </a:ext>
              </a:extLst>
            </p:cNvPr>
            <p:cNvCxnSpPr/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23A661E-DF89-4B90-99FE-6A5A9E8A8F38}"/>
                </a:ext>
              </a:extLst>
            </p:cNvPr>
            <p:cNvCxnSpPr/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704D2722-9452-4F9F-977E-7C668C3565DC}"/>
              </a:ext>
            </a:extLst>
          </p:cNvPr>
          <p:cNvSpPr/>
          <p:nvPr/>
        </p:nvSpPr>
        <p:spPr bwMode="auto">
          <a:xfrm>
            <a:off x="2438400" y="685800"/>
            <a:ext cx="4419600" cy="838200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139DD0-49E4-417D-A554-93498AB2BFFF}"/>
              </a:ext>
            </a:extLst>
          </p:cNvPr>
          <p:cNvSpPr/>
          <p:nvPr/>
        </p:nvSpPr>
        <p:spPr bwMode="auto">
          <a:xfrm>
            <a:off x="2171700" y="3562203"/>
            <a:ext cx="1623956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F006FEA-AE80-46AC-B1DA-F4F27A951ED4}"/>
              </a:ext>
            </a:extLst>
          </p:cNvPr>
          <p:cNvSpPr/>
          <p:nvPr/>
        </p:nvSpPr>
        <p:spPr bwMode="auto">
          <a:xfrm>
            <a:off x="5334000" y="3581400"/>
            <a:ext cx="1623956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EDCB538-8DAA-489B-B842-31A005DD0619}"/>
              </a:ext>
            </a:extLst>
          </p:cNvPr>
          <p:cNvSpPr/>
          <p:nvPr/>
        </p:nvSpPr>
        <p:spPr bwMode="auto">
          <a:xfrm>
            <a:off x="6515100" y="5308813"/>
            <a:ext cx="1881244" cy="628797"/>
          </a:xfrm>
          <a:prstGeom prst="ellipse">
            <a:avLst/>
          </a:prstGeom>
          <a:noFill/>
          <a:ln w="28575" cap="flat" cmpd="sng" algn="ctr">
            <a:solidFill>
              <a:srgbClr val="AAE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49F979-E617-4DE1-BF13-CAD31525C222}"/>
              </a:ext>
            </a:extLst>
          </p:cNvPr>
          <p:cNvGrpSpPr/>
          <p:nvPr/>
        </p:nvGrpSpPr>
        <p:grpSpPr>
          <a:xfrm>
            <a:off x="2286000" y="3657600"/>
            <a:ext cx="4572000" cy="414486"/>
            <a:chOff x="2286000" y="3657600"/>
            <a:chExt cx="4572000" cy="41448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9993DCF-91DA-4A11-A312-7DDFA842112B}"/>
                </a:ext>
              </a:extLst>
            </p:cNvPr>
            <p:cNvCxnSpPr/>
            <p:nvPr/>
          </p:nvCxnSpPr>
          <p:spPr bwMode="auto">
            <a:xfrm flipH="1">
              <a:off x="2286000" y="4064751"/>
              <a:ext cx="14859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E77082E-2C05-4CE7-B7CA-D5C5015782CC}"/>
                </a:ext>
              </a:extLst>
            </p:cNvPr>
            <p:cNvCxnSpPr/>
            <p:nvPr/>
          </p:nvCxnSpPr>
          <p:spPr bwMode="auto">
            <a:xfrm>
              <a:off x="5524500" y="4064751"/>
              <a:ext cx="1333500" cy="73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7AB19A4-AFBF-4031-89D9-B084F9BEB91D}"/>
                </a:ext>
              </a:extLst>
            </p:cNvPr>
            <p:cNvSpPr txBox="1"/>
            <p:nvPr/>
          </p:nvSpPr>
          <p:spPr>
            <a:xfrm>
              <a:off x="2465055" y="3668707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19D1AF-C78F-4073-ACEC-4D2C06567A46}"/>
                </a:ext>
              </a:extLst>
            </p:cNvPr>
            <p:cNvSpPr txBox="1"/>
            <p:nvPr/>
          </p:nvSpPr>
          <p:spPr>
            <a:xfrm>
              <a:off x="5625343" y="3657600"/>
              <a:ext cx="1167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6600"/>
                  </a:solidFill>
                </a:rPr>
                <a:t>inheres-in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7456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relations</a:t>
            </a:r>
            <a:br>
              <a:rPr lang="en-US" dirty="0"/>
            </a:br>
            <a:r>
              <a:rPr lang="en-US" sz="2400" dirty="0"/>
              <a:t>‘</a:t>
            </a:r>
            <a:r>
              <a:rPr lang="en-US" sz="2400" i="1" dirty="0"/>
              <a:t>hold between two or more entities directly, without any further intervening individual</a:t>
            </a:r>
            <a:r>
              <a:rPr lang="en-US" sz="2400" dirty="0"/>
              <a:t>’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Basic formal relations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ontological dependence, inherence, subtype-of, part-of, subset-of, instantiation, 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Domain formal relations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relations that exhibit similar characteristics, i.e., those relations of comparison such as is taller than, is older than, knows more Greek than</a:t>
            </a:r>
            <a:r>
              <a:rPr lang="en-US" dirty="0"/>
              <a:t>’.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901DF-A529-4232-9959-B688962FCB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6135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r"/>
            <a:r>
              <a:rPr lang="en-US" sz="1200" dirty="0" err="1">
                <a:solidFill>
                  <a:schemeClr val="bg1"/>
                </a:solidFill>
              </a:rPr>
              <a:t>Guizzardi</a:t>
            </a:r>
            <a:r>
              <a:rPr lang="en-US" sz="1200" dirty="0">
                <a:solidFill>
                  <a:schemeClr val="bg1"/>
                </a:solidFill>
              </a:rPr>
              <a:t> &amp; Wagner. What’s in a Relationship: An Ontological Analysis. In: Qing Li, Stefano </a:t>
            </a:r>
            <a:r>
              <a:rPr lang="en-US" sz="1200" dirty="0" err="1">
                <a:solidFill>
                  <a:schemeClr val="bg1"/>
                </a:solidFill>
              </a:rPr>
              <a:t>Spaccapietra</a:t>
            </a:r>
            <a:r>
              <a:rPr lang="en-US" sz="1200" dirty="0">
                <a:solidFill>
                  <a:schemeClr val="bg1"/>
                </a:solidFill>
              </a:rPr>
              <a:t>, Eric Yu, Antoni </a:t>
            </a:r>
            <a:r>
              <a:rPr lang="en-US" sz="1200" dirty="0" err="1">
                <a:solidFill>
                  <a:schemeClr val="bg1"/>
                </a:solidFill>
              </a:rPr>
              <a:t>Olivé</a:t>
            </a:r>
            <a:r>
              <a:rPr lang="en-US" sz="1200" dirty="0">
                <a:solidFill>
                  <a:schemeClr val="bg1"/>
                </a:solidFill>
              </a:rPr>
              <a:t> (Eds.), Conceptual Modeling - ER 2008. Lecture Notes in Computer Science, Vol. 5231, 83-97, 2008 https://doi.org/10.1007/978-3-540-87877-3_8↗</a:t>
            </a:r>
          </a:p>
        </p:txBody>
      </p:sp>
    </p:spTree>
    <p:extLst>
      <p:ext uri="{BB962C8B-B14F-4D97-AF65-F5344CB8AC3E}">
        <p14:creationId xmlns:p14="http://schemas.microsoft.com/office/powerpoint/2010/main" val="9796615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Arity of a 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Binary: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/>
              <a:t>My youth</a:t>
            </a:r>
            <a:r>
              <a:rPr lang="en-US" dirty="0"/>
              <a:t> </a:t>
            </a:r>
            <a:r>
              <a:rPr lang="en-US" dirty="0" err="1"/>
              <a:t>partOf</a:t>
            </a:r>
            <a:r>
              <a:rPr lang="en-US" dirty="0"/>
              <a:t> </a:t>
            </a:r>
            <a:r>
              <a:rPr lang="en-US" u="sng" dirty="0"/>
              <a:t>my life</a:t>
            </a:r>
          </a:p>
          <a:p>
            <a:pPr marL="0" indent="0"/>
            <a:r>
              <a:rPr lang="en-US" dirty="0"/>
              <a:t>	   1			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Ternary: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u="sng" dirty="0"/>
              <a:t>My hand</a:t>
            </a:r>
            <a:r>
              <a:rPr lang="en-US" dirty="0"/>
              <a:t> </a:t>
            </a:r>
            <a:r>
              <a:rPr lang="en-US" dirty="0" err="1"/>
              <a:t>partOf</a:t>
            </a:r>
            <a:r>
              <a:rPr lang="en-US" dirty="0"/>
              <a:t> </a:t>
            </a:r>
            <a:r>
              <a:rPr lang="en-US" u="sng" dirty="0"/>
              <a:t>me</a:t>
            </a:r>
            <a:r>
              <a:rPr lang="en-US" dirty="0"/>
              <a:t> </a:t>
            </a:r>
            <a:r>
              <a:rPr lang="en-US" u="sng" dirty="0"/>
              <a:t>now</a:t>
            </a:r>
          </a:p>
          <a:p>
            <a:pPr marL="0" indent="0"/>
            <a:r>
              <a:rPr lang="en-US" dirty="0"/>
              <a:t>	  1                    2     3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Quaternary: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u="sng" dirty="0"/>
              <a:t>My left middle finger</a:t>
            </a:r>
            <a:r>
              <a:rPr lang="en-US" sz="2200" dirty="0"/>
              <a:t> between </a:t>
            </a:r>
            <a:r>
              <a:rPr lang="en-US" sz="2200" u="sng" dirty="0"/>
              <a:t>my left index finger</a:t>
            </a:r>
          </a:p>
          <a:p>
            <a:pPr marL="914400" lvl="2" indent="0">
              <a:buNone/>
            </a:pPr>
            <a:r>
              <a:rPr lang="en-US" dirty="0"/>
              <a:t>        1                                           2                               </a:t>
            </a:r>
          </a:p>
          <a:p>
            <a:pPr marL="457200" lvl="1" indent="0">
              <a:buNone/>
            </a:pPr>
            <a:r>
              <a:rPr lang="en-US" dirty="0"/>
              <a:t>   </a:t>
            </a:r>
            <a:r>
              <a:rPr lang="en-US" sz="2200" dirty="0"/>
              <a:t>and </a:t>
            </a:r>
            <a:r>
              <a:rPr lang="en-US" sz="2200" u="sng" dirty="0"/>
              <a:t>my left ring finger</a:t>
            </a:r>
            <a:r>
              <a:rPr lang="en-US" sz="2200" dirty="0"/>
              <a:t> </a:t>
            </a:r>
            <a:r>
              <a:rPr lang="en-US" sz="2200" u="sng" dirty="0"/>
              <a:t>now</a:t>
            </a:r>
          </a:p>
          <a:p>
            <a:pPr marL="457200" lvl="1" indent="0">
              <a:buNone/>
            </a:pPr>
            <a:r>
              <a:rPr lang="en-US" dirty="0"/>
              <a:t>              3		 4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E66D7-4052-4909-AE0C-A9160D516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304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binary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9288-D3EF-4E81-A9C2-A213C0859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412"/>
            <a:ext cx="9144000" cy="6201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91200" y="103753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http://en.ndncdc.org/page/symmetric-binary-relation-on-set/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B50BA-5A5B-4AB1-A947-8D88D27A53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>
                <a:solidFill>
                  <a:schemeClr val="tx1"/>
                </a:solidFill>
              </a:rPr>
              <a:t>73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079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in Ontological Realism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/>
              <a:t>Instance-level 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Your heart (instance-level) </a:t>
            </a:r>
            <a:r>
              <a:rPr lang="en-US" sz="2100" b="1" dirty="0" err="1"/>
              <a:t>continuant_part_of</a:t>
            </a:r>
            <a:r>
              <a:rPr lang="en-US" sz="2100" b="1" dirty="0"/>
              <a:t> </a:t>
            </a:r>
            <a:r>
              <a:rPr lang="en-US" sz="2100" dirty="0"/>
              <a:t>your body </a:t>
            </a:r>
            <a:r>
              <a:rPr lang="en-US" sz="2100" b="1" dirty="0"/>
              <a:t>at </a:t>
            </a:r>
            <a:r>
              <a:rPr lang="en-US" sz="2100" i="1" dirty="0"/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Your heart beating (instance-level) </a:t>
            </a:r>
            <a:r>
              <a:rPr lang="en-US" sz="2100" b="1" dirty="0" err="1"/>
              <a:t>has_participant</a:t>
            </a:r>
            <a:r>
              <a:rPr lang="en-US" sz="2100" dirty="0"/>
              <a:t> your heart</a:t>
            </a:r>
            <a:r>
              <a:rPr lang="en-US" sz="2100" b="1" dirty="0"/>
              <a:t> at </a:t>
            </a:r>
            <a:r>
              <a:rPr lang="en-US" sz="2100" i="1" dirty="0"/>
              <a:t>t</a:t>
            </a:r>
          </a:p>
          <a:p>
            <a:pPr marL="457200" lvl="1" indent="0">
              <a:buNone/>
            </a:pPr>
            <a:endParaRPr lang="en-US" sz="21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/>
              <a:t>Instance-type relations</a:t>
            </a:r>
            <a:r>
              <a:rPr lang="en-US" dirty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John’s heart </a:t>
            </a:r>
            <a:r>
              <a:rPr lang="en-US" sz="2100" b="1" dirty="0"/>
              <a:t>instantiates </a:t>
            </a:r>
            <a:r>
              <a:rPr lang="en-US" sz="2100" i="1" dirty="0"/>
              <a:t>human heart </a:t>
            </a:r>
            <a:r>
              <a:rPr lang="en-US" sz="2100" b="1" dirty="0"/>
              <a:t>at </a:t>
            </a:r>
            <a:r>
              <a:rPr lang="en-US" sz="2100" i="1" dirty="0"/>
              <a:t>t</a:t>
            </a:r>
            <a:endParaRPr lang="en-US" sz="2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John’s heart beating </a:t>
            </a:r>
            <a:r>
              <a:rPr lang="en-US" sz="2100" b="1" dirty="0"/>
              <a:t>instantiates </a:t>
            </a:r>
            <a:r>
              <a:rPr lang="en-US" sz="2100" i="1" dirty="0"/>
              <a:t>human heart beating </a:t>
            </a:r>
            <a:r>
              <a:rPr lang="en-US" sz="2100" b="1" dirty="0"/>
              <a:t>at </a:t>
            </a:r>
            <a:r>
              <a:rPr lang="en-US" sz="2100" i="1" dirty="0"/>
              <a:t>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1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u="sng" dirty="0"/>
              <a:t>Type-level 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human heart </a:t>
            </a:r>
            <a:r>
              <a:rPr lang="en-US" sz="2100" i="1" dirty="0" err="1"/>
              <a:t>continuant_part­_of</a:t>
            </a:r>
            <a:r>
              <a:rPr lang="en-US" sz="2100" dirty="0"/>
              <a:t> human body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human heart beating process </a:t>
            </a:r>
            <a:r>
              <a:rPr lang="en-US" sz="2100" i="1" dirty="0" err="1"/>
              <a:t>has_occurrent_part</a:t>
            </a:r>
            <a:r>
              <a:rPr lang="en-US" sz="2100" dirty="0"/>
              <a:t> beat profile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3A5A5-B6E4-4678-B16F-F0663AE617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8CDA9034-34F8-498F-A334-49354BDE7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Features of relations on the level of instances may not hold on the level of universals</a:t>
            </a:r>
          </a:p>
        </p:txBody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CDE56239-2B93-4607-B56E-AAEFF0F16F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/>
              <a:t>nucleus </a:t>
            </a:r>
            <a:r>
              <a:rPr lang="en-US" altLang="en-US" sz="2400" i="1" dirty="0" err="1"/>
              <a:t>adjacent_to</a:t>
            </a:r>
            <a:r>
              <a:rPr lang="en-US" altLang="en-US" sz="2400" i="1" dirty="0"/>
              <a:t> cytoplasm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/>
              <a:t>Not: </a:t>
            </a:r>
            <a:r>
              <a:rPr lang="en-US" altLang="en-US" i="1" dirty="0"/>
              <a:t>cytoplasm </a:t>
            </a:r>
            <a:r>
              <a:rPr lang="en-US" altLang="en-US" i="1" dirty="0" err="1"/>
              <a:t>adjacent_to</a:t>
            </a:r>
            <a:r>
              <a:rPr lang="en-US" altLang="en-US" i="1" dirty="0"/>
              <a:t> nucleus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i="1" dirty="0"/>
              <a:t>Red blood cells don’t have a nucleus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i="1" dirty="0"/>
              <a:t>seminal vesicle </a:t>
            </a:r>
            <a:r>
              <a:rPr lang="en-US" altLang="en-US" sz="2400" i="1" dirty="0" err="1"/>
              <a:t>adjacent_to</a:t>
            </a:r>
            <a:r>
              <a:rPr lang="en-US" altLang="en-US" sz="2400" i="1" dirty="0"/>
              <a:t> urinary bladder</a:t>
            </a:r>
            <a:r>
              <a:rPr lang="en-US" altLang="en-US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b="1" dirty="0"/>
              <a:t>Not: </a:t>
            </a:r>
            <a:r>
              <a:rPr lang="en-US" altLang="en-US" i="1" dirty="0"/>
              <a:t>urinary bladder</a:t>
            </a:r>
            <a:r>
              <a:rPr lang="en-US" altLang="en-US" dirty="0"/>
              <a:t> </a:t>
            </a:r>
            <a:r>
              <a:rPr lang="en-US" altLang="en-US" i="1" dirty="0" err="1"/>
              <a:t>adjacent_to</a:t>
            </a:r>
            <a:r>
              <a:rPr lang="en-US" altLang="en-US" i="1" dirty="0"/>
              <a:t> seminal vesicle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i="1" dirty="0"/>
              <a:t>Women don’t have seminal vesicles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i="1" dirty="0"/>
              <a:t>Adjacency</a:t>
            </a:r>
            <a:r>
              <a:rPr lang="en-US" altLang="en-US" dirty="0"/>
              <a:t> as a relation between universals is not symmetric while it is symmetric at particular level.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3F2687-E237-4B71-988B-8729B66AD1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Type-level relations presuppose the underlying instance-level relations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43434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i="1" dirty="0"/>
              <a:t>A </a:t>
            </a:r>
            <a:r>
              <a:rPr lang="en-US" altLang="en-US" sz="2800" i="1" dirty="0" err="1"/>
              <a:t>part_of</a:t>
            </a:r>
            <a:r>
              <a:rPr lang="en-US" altLang="en-US" sz="2800" i="1" dirty="0"/>
              <a:t> B =</a:t>
            </a:r>
            <a:r>
              <a:rPr lang="en-US" altLang="en-US" sz="2800" dirty="0" err="1"/>
              <a:t>def</a:t>
            </a:r>
            <a:r>
              <a:rPr lang="en-US" altLang="en-US" sz="2800" dirty="0"/>
              <a:t>(roughly). </a:t>
            </a:r>
            <a:r>
              <a:rPr lang="en-US" altLang="en-US" sz="2800" b="1" u="sng" dirty="0"/>
              <a:t>All</a:t>
            </a:r>
            <a:r>
              <a:rPr lang="en-US" altLang="en-US" sz="2800" b="1" dirty="0"/>
              <a:t> </a:t>
            </a:r>
            <a:r>
              <a:rPr lang="en-US" altLang="en-US" sz="2800" dirty="0"/>
              <a:t>instances of </a:t>
            </a:r>
            <a:r>
              <a:rPr lang="en-US" altLang="en-US" sz="2800" i="1" dirty="0"/>
              <a:t>A </a:t>
            </a:r>
            <a:r>
              <a:rPr lang="en-US" altLang="en-US" sz="2800" dirty="0"/>
              <a:t>are instance-level-parts-of </a:t>
            </a:r>
            <a:r>
              <a:rPr lang="en-US" altLang="en-US" sz="2800" b="1" u="sng" dirty="0"/>
              <a:t>some</a:t>
            </a:r>
            <a:r>
              <a:rPr lang="en-US" altLang="en-US" sz="2800" dirty="0"/>
              <a:t> instance of </a:t>
            </a:r>
            <a:r>
              <a:rPr lang="en-US" altLang="en-US" sz="2800" i="1" dirty="0"/>
              <a:t>B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800" i="1" dirty="0"/>
              <a:t>e.g. human heart </a:t>
            </a:r>
            <a:r>
              <a:rPr lang="en-US" altLang="en-US" sz="2800" i="1" dirty="0" err="1"/>
              <a:t>part_of</a:t>
            </a:r>
            <a:r>
              <a:rPr lang="en-US" altLang="en-US" sz="2800" i="1" dirty="0"/>
              <a:t> human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alt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i="1" dirty="0"/>
              <a:t>A </a:t>
            </a:r>
            <a:r>
              <a:rPr lang="en-US" altLang="en-US" sz="2800" i="1" dirty="0" err="1"/>
              <a:t>has_participant</a:t>
            </a:r>
            <a:r>
              <a:rPr lang="en-US" altLang="en-US" sz="2800" i="1" dirty="0"/>
              <a:t> B </a:t>
            </a:r>
            <a:r>
              <a:rPr lang="en-US" altLang="en-US" sz="2800" dirty="0"/>
              <a:t>=</a:t>
            </a:r>
            <a:r>
              <a:rPr lang="en-US" altLang="en-US" sz="2800" dirty="0" err="1"/>
              <a:t>def</a:t>
            </a:r>
            <a:r>
              <a:rPr lang="en-US" altLang="en-US" sz="2800" dirty="0"/>
              <a:t>(roughly). </a:t>
            </a:r>
            <a:r>
              <a:rPr lang="en-US" altLang="en-US" sz="2800" b="1" u="sng" dirty="0"/>
              <a:t>All</a:t>
            </a:r>
            <a:r>
              <a:rPr lang="en-US" altLang="en-US" sz="2800" dirty="0"/>
              <a:t> instances of </a:t>
            </a:r>
            <a:r>
              <a:rPr lang="en-US" altLang="en-US" sz="2800" i="1" dirty="0"/>
              <a:t>A </a:t>
            </a:r>
            <a:r>
              <a:rPr lang="en-US" altLang="en-US" sz="2800" dirty="0"/>
              <a:t>have </a:t>
            </a:r>
            <a:r>
              <a:rPr lang="en-US" altLang="en-US" sz="2800" b="1" u="sng" dirty="0"/>
              <a:t>some</a:t>
            </a:r>
            <a:r>
              <a:rPr lang="en-US" altLang="en-US" sz="2800" dirty="0"/>
              <a:t> instance of </a:t>
            </a:r>
            <a:r>
              <a:rPr lang="en-US" altLang="en-US" sz="2800" i="1" dirty="0"/>
              <a:t>B </a:t>
            </a:r>
            <a:r>
              <a:rPr lang="en-US" altLang="en-US" sz="2800" dirty="0"/>
              <a:t>as instance-level participant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e.g. </a:t>
            </a:r>
            <a:r>
              <a:rPr lang="en-US" altLang="en-US" sz="2800" i="1" dirty="0"/>
              <a:t>cell binding </a:t>
            </a:r>
            <a:r>
              <a:rPr lang="en-US" altLang="en-US" sz="2800" i="1" dirty="0" err="1"/>
              <a:t>has_participant</a:t>
            </a:r>
            <a:r>
              <a:rPr lang="en-US" altLang="en-US" sz="2800" i="1" dirty="0"/>
              <a:t> cell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57B8D2-DBE8-4CC0-ABD5-E2D5ABC0AD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968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>
            <a:extLst>
              <a:ext uri="{FF2B5EF4-FFF2-40B4-BE49-F238E27FC236}">
                <a16:creationId xmlns:a16="http://schemas.microsoft.com/office/drawing/2014/main" id="{37289CCA-FAC6-4A2D-B180-268C05CDB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the all-some form</a:t>
            </a:r>
          </a:p>
        </p:txBody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658C9788-4AE3-4C9B-BF2D-88EBD7D278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i="1" dirty="0"/>
              <a:t>A </a:t>
            </a:r>
            <a:r>
              <a:rPr lang="en-US" altLang="en-US" sz="2800" i="1" dirty="0" err="1"/>
              <a:t>continuant_part_of</a:t>
            </a:r>
            <a:r>
              <a:rPr lang="en-US" altLang="en-US" sz="2800" i="1" dirty="0"/>
              <a:t> B</a:t>
            </a:r>
            <a:r>
              <a:rPr lang="en-US" altLang="en-US" sz="2800" dirty="0"/>
              <a:t> =def.</a:t>
            </a:r>
          </a:p>
          <a:p>
            <a:endParaRPr lang="en-US" altLang="en-US" sz="2800" dirty="0"/>
          </a:p>
          <a:p>
            <a:pPr lvl="1">
              <a:buFontTx/>
              <a:buNone/>
            </a:pPr>
            <a:r>
              <a:rPr lang="en-US" altLang="en-US" sz="2400" dirty="0"/>
              <a:t>for  </a:t>
            </a:r>
            <a:r>
              <a:rPr lang="en-US" altLang="en-US" sz="2400" b="1" dirty="0"/>
              <a:t>all  </a:t>
            </a:r>
            <a:r>
              <a:rPr lang="en-US" altLang="en-US" sz="2400" dirty="0"/>
              <a:t>particulars </a:t>
            </a:r>
            <a:r>
              <a:rPr lang="en-US" altLang="en-US" sz="2400" i="1" dirty="0"/>
              <a:t>a </a:t>
            </a:r>
            <a:r>
              <a:rPr lang="en-US" altLang="en-US" sz="2400" dirty="0"/>
              <a:t>and times </a:t>
            </a:r>
            <a:r>
              <a:rPr lang="en-US" altLang="en-US" sz="2400" i="1" dirty="0"/>
              <a:t>t</a:t>
            </a:r>
            <a:r>
              <a:rPr lang="en-US" altLang="en-US" sz="2400" dirty="0"/>
              <a:t>, </a:t>
            </a:r>
          </a:p>
          <a:p>
            <a:pPr lvl="1">
              <a:buFontTx/>
              <a:buNone/>
            </a:pPr>
            <a:r>
              <a:rPr lang="en-US" altLang="en-US" sz="2400" dirty="0"/>
              <a:t>If </a:t>
            </a:r>
            <a:r>
              <a:rPr lang="en-US" altLang="en-US" sz="2400" i="1" dirty="0"/>
              <a:t>a</a:t>
            </a:r>
            <a:r>
              <a:rPr lang="en-US" altLang="en-US" sz="2400" dirty="0"/>
              <a:t> is an instance of the universal </a:t>
            </a:r>
            <a:r>
              <a:rPr lang="en-US" altLang="en-US" sz="2400" i="1" dirty="0"/>
              <a:t>A </a:t>
            </a:r>
            <a:r>
              <a:rPr lang="en-US" altLang="en-US" sz="2400" dirty="0"/>
              <a:t>at </a:t>
            </a:r>
            <a:r>
              <a:rPr lang="en-US" altLang="en-US" sz="2400" i="1" dirty="0"/>
              <a:t>t</a:t>
            </a:r>
            <a:r>
              <a:rPr lang="en-US" altLang="en-US" sz="2400" dirty="0"/>
              <a:t>,</a:t>
            </a:r>
          </a:p>
          <a:p>
            <a:pPr lvl="1">
              <a:buFontTx/>
              <a:buNone/>
            </a:pPr>
            <a:r>
              <a:rPr lang="en-US" altLang="en-US" sz="2400" dirty="0"/>
              <a:t>then there is  </a:t>
            </a:r>
            <a:r>
              <a:rPr lang="en-US" altLang="en-US" sz="2400" b="1" dirty="0"/>
              <a:t>some  </a:t>
            </a:r>
            <a:r>
              <a:rPr lang="en-US" altLang="en-US" sz="2400" dirty="0"/>
              <a:t>instance </a:t>
            </a:r>
            <a:r>
              <a:rPr lang="en-US" altLang="en-US" sz="2400" i="1" dirty="0"/>
              <a:t>b </a:t>
            </a:r>
            <a:r>
              <a:rPr lang="en-US" altLang="en-US" sz="2400" dirty="0"/>
              <a:t>of the universal </a:t>
            </a:r>
            <a:r>
              <a:rPr lang="en-US" altLang="en-US" sz="2400" i="1" dirty="0"/>
              <a:t>B </a:t>
            </a:r>
          </a:p>
          <a:p>
            <a:pPr lvl="1">
              <a:buFontTx/>
              <a:buNone/>
            </a:pPr>
            <a:r>
              <a:rPr lang="en-US" altLang="en-US" sz="2400" dirty="0"/>
              <a:t>such that </a:t>
            </a:r>
          </a:p>
          <a:p>
            <a:pPr lvl="1">
              <a:buFontTx/>
              <a:buNone/>
            </a:pPr>
            <a:r>
              <a:rPr lang="en-US" altLang="en-US" sz="2400" i="1" dirty="0"/>
              <a:t>a</a:t>
            </a:r>
            <a:r>
              <a:rPr lang="en-US" altLang="en-US" sz="2400" dirty="0"/>
              <a:t> is an instance-level </a:t>
            </a:r>
            <a:r>
              <a:rPr lang="en-US" altLang="en-US" sz="2400" b="1" dirty="0" err="1"/>
              <a:t>part_of</a:t>
            </a:r>
            <a:r>
              <a:rPr lang="en-US" altLang="en-US" sz="2400" b="1" dirty="0"/>
              <a:t> </a:t>
            </a:r>
            <a:r>
              <a:rPr lang="en-US" altLang="en-US" sz="2400" i="1" dirty="0"/>
              <a:t>b</a:t>
            </a:r>
            <a:r>
              <a:rPr lang="en-US" altLang="en-US" sz="2400" dirty="0"/>
              <a:t> at </a:t>
            </a:r>
            <a:r>
              <a:rPr lang="en-US" altLang="en-US" sz="2400" i="1" dirty="0"/>
              <a:t>t</a:t>
            </a:r>
          </a:p>
          <a:p>
            <a:pPr lvl="1">
              <a:buFontTx/>
              <a:buNone/>
            </a:pPr>
            <a:endParaRPr lang="en-US" altLang="en-US" i="1" dirty="0"/>
          </a:p>
          <a:p>
            <a:r>
              <a:rPr lang="en-US" altLang="en-US" i="1" dirty="0"/>
              <a:t>Domain: Continuant</a:t>
            </a:r>
          </a:p>
          <a:p>
            <a:r>
              <a:rPr lang="en-US" altLang="en-US" i="1" dirty="0"/>
              <a:t>Range: Continuant</a:t>
            </a:r>
          </a:p>
          <a:p>
            <a:pPr lvl="1">
              <a:buFontTx/>
              <a:buNone/>
            </a:pPr>
            <a:endParaRPr lang="en-US" altLang="en-US" sz="2400" i="1" dirty="0"/>
          </a:p>
          <a:p>
            <a:pPr lvl="1">
              <a:buFontTx/>
              <a:buNone/>
            </a:pPr>
            <a:endParaRPr lang="en-US" altLang="en-US" sz="24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300FE7-F918-4662-92E3-AAB4A27E5A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77</a:t>
            </a:fld>
            <a:endParaRPr lang="en-US" dirty="0"/>
          </a:p>
        </p:txBody>
      </p:sp>
      <p:grpSp>
        <p:nvGrpSpPr>
          <p:cNvPr id="531462" name="Group 6">
            <a:extLst>
              <a:ext uri="{FF2B5EF4-FFF2-40B4-BE49-F238E27FC236}">
                <a16:creationId xmlns:a16="http://schemas.microsoft.com/office/drawing/2014/main" id="{21DEFE19-C0F8-4D4B-9CF3-E57DF7EB2CD4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619569"/>
            <a:ext cx="2281237" cy="1524000"/>
            <a:chOff x="933" y="1680"/>
            <a:chExt cx="1437" cy="960"/>
          </a:xfrm>
        </p:grpSpPr>
        <p:sp>
          <p:nvSpPr>
            <p:cNvPr id="531460" name="Oval 4">
              <a:extLst>
                <a:ext uri="{FF2B5EF4-FFF2-40B4-BE49-F238E27FC236}">
                  <a16:creationId xmlns:a16="http://schemas.microsoft.com/office/drawing/2014/main" id="{824ACA63-E2E5-47DD-87CC-93FF17C1C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" y="1680"/>
              <a:ext cx="288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1461" name="Oval 5">
              <a:extLst>
                <a:ext uri="{FF2B5EF4-FFF2-40B4-BE49-F238E27FC236}">
                  <a16:creationId xmlns:a16="http://schemas.microsoft.com/office/drawing/2014/main" id="{A7F9D4A4-5D0C-4EE9-BD55-DA09BE1CD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256"/>
              <a:ext cx="624" cy="3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2051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BF9E-1200-40B3-833E-B80090DE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forever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F1560-A411-4428-AFB6-F00C06320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Formal relations expressed in the BFO are all type-type relations.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IC	</a:t>
            </a:r>
            <a:r>
              <a:rPr lang="en-US" dirty="0" err="1"/>
              <a:t>isa</a:t>
            </a:r>
            <a:r>
              <a:rPr lang="en-US" dirty="0"/>
              <a:t> 			     Continuant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SDC 	specifically depends on      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6B468-871B-437C-AAF5-B2DAF3173D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78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064C0E-0443-40B9-BEFE-C7875177401A}"/>
              </a:ext>
            </a:extLst>
          </p:cNvPr>
          <p:cNvGrpSpPr/>
          <p:nvPr/>
        </p:nvGrpSpPr>
        <p:grpSpPr>
          <a:xfrm>
            <a:off x="1371600" y="2438400"/>
            <a:ext cx="6683419" cy="1221432"/>
            <a:chOff x="1371600" y="2438400"/>
            <a:chExt cx="6683419" cy="12214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3D24B2-3970-42CB-976D-72B814286284}"/>
                </a:ext>
              </a:extLst>
            </p:cNvPr>
            <p:cNvSpPr/>
            <p:nvPr/>
          </p:nvSpPr>
          <p:spPr bwMode="auto">
            <a:xfrm>
              <a:off x="1371600" y="2438400"/>
              <a:ext cx="609600" cy="838200"/>
            </a:xfrm>
            <a:prstGeom prst="rect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813D11-0FCC-4811-90A2-82A38DD5D102}"/>
                </a:ext>
              </a:extLst>
            </p:cNvPr>
            <p:cNvSpPr/>
            <p:nvPr/>
          </p:nvSpPr>
          <p:spPr bwMode="auto">
            <a:xfrm>
              <a:off x="5181600" y="2438400"/>
              <a:ext cx="1524000" cy="838200"/>
            </a:xfrm>
            <a:prstGeom prst="rect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44B565-264E-4F7E-BC91-559FB1481837}"/>
                </a:ext>
              </a:extLst>
            </p:cNvPr>
            <p:cNvSpPr txBox="1"/>
            <p:nvPr/>
          </p:nvSpPr>
          <p:spPr>
            <a:xfrm>
              <a:off x="2317189" y="3136612"/>
              <a:ext cx="12602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FF00"/>
                  </a:solidFill>
                </a:rPr>
                <a:t>domain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7EC470-7035-42B7-88E8-595D0E9FA76B}"/>
                </a:ext>
              </a:extLst>
            </p:cNvPr>
            <p:cNvSpPr txBox="1"/>
            <p:nvPr/>
          </p:nvSpPr>
          <p:spPr>
            <a:xfrm>
              <a:off x="7073661" y="3124200"/>
              <a:ext cx="981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FF00"/>
                  </a:solidFill>
                </a:rPr>
                <a:t>range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E5CF0746-6423-4338-9CEA-F0F825B428B4}"/>
                </a:ext>
              </a:extLst>
            </p:cNvPr>
            <p:cNvCxnSpPr>
              <a:stCxn id="5" idx="2"/>
              <a:endCxn id="7" idx="1"/>
            </p:cNvCxnSpPr>
            <p:nvPr/>
          </p:nvCxnSpPr>
          <p:spPr bwMode="auto">
            <a:xfrm rot="16200000" flipH="1">
              <a:off x="1935983" y="3017016"/>
              <a:ext cx="121622" cy="640789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C6807292-A9DB-4C7A-9674-5663D10C7BFE}"/>
                </a:ext>
              </a:extLst>
            </p:cNvPr>
            <p:cNvCxnSpPr>
              <a:cxnSpLocks/>
              <a:endCxn id="8" idx="1"/>
            </p:cNvCxnSpPr>
            <p:nvPr/>
          </p:nvCxnSpPr>
          <p:spPr bwMode="auto">
            <a:xfrm>
              <a:off x="5813382" y="3276601"/>
              <a:ext cx="1260279" cy="109209"/>
            </a:xfrm>
            <a:prstGeom prst="bentConnector3">
              <a:avLst>
                <a:gd name="adj1" fmla="val 9369"/>
              </a:avLst>
            </a:prstGeom>
            <a:solidFill>
              <a:schemeClr val="accent1"/>
            </a:solidFill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7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BF9E-1200-40B3-833E-B80090DE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F1560-A411-4428-AFB6-F00C06320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Formal relations expressed in the BFO are all type-type relations.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IC	</a:t>
            </a:r>
            <a:r>
              <a:rPr lang="en-US" dirty="0" err="1"/>
              <a:t>isa</a:t>
            </a:r>
            <a:r>
              <a:rPr lang="en-US" dirty="0"/>
              <a:t> 			     Continuant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SDC 	specifically depends on      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However !!!!: BFO’s type-type relations don’t express anything about types, but only what is the case for all particulars in the domain position of the relation.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BFO’s type-type relations are defined / elucidated on the basis of instance-level relations.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6B468-871B-437C-AAF5-B2DAF3173D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</a:t>
            </a:r>
            <a:r>
              <a:rPr lang="en-US" dirty="0">
                <a:sym typeface="Wingdings" panose="05000000000000000000" pitchFamily="2" charset="2"/>
              </a:rPr>
              <a:t> Representation</a:t>
            </a:r>
            <a:endParaRPr lang="en-US" altLang="en-US" dirty="0"/>
          </a:p>
        </p:txBody>
      </p:sp>
      <p:grpSp>
        <p:nvGrpSpPr>
          <p:cNvPr id="7171" name="Group 9"/>
          <p:cNvGrpSpPr>
            <a:grpSpLocks/>
          </p:cNvGrpSpPr>
          <p:nvPr/>
        </p:nvGrpSpPr>
        <p:grpSpPr bwMode="auto">
          <a:xfrm>
            <a:off x="5715000" y="2392363"/>
            <a:ext cx="2743200" cy="3771900"/>
            <a:chOff x="3120" y="816"/>
            <a:chExt cx="2334" cy="3048"/>
          </a:xfrm>
        </p:grpSpPr>
        <p:pic>
          <p:nvPicPr>
            <p:cNvPr id="717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64"/>
              <a:ext cx="2328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816"/>
              <a:ext cx="233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 bwMode="auto">
          <a:xfrm>
            <a:off x="5638800" y="1676400"/>
            <a:ext cx="3048000" cy="48768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6089303"/>
            <a:ext cx="1613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References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28600" y="1524000"/>
            <a:ext cx="8610600" cy="510540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087" y="6091535"/>
            <a:ext cx="1443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Referents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00854" y="1778298"/>
            <a:ext cx="2164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(research)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877" y="1769647"/>
            <a:ext cx="2574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(research) domain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33" y="2265546"/>
            <a:ext cx="2545893" cy="37917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13AE5-2168-4629-B4B2-527A8982D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935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Elucidation versus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is_about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refers to or is cognitively directed towards y.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representations;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portions of reality.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Axiom: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is_about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exists (veridicality).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‘A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B’: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is the case, you can conclude that B holds.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B is the case, you cannot conclude anything re 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is_a_representation_of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18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representa­tion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is_about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(where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portion of reality). Note that not all representations are about something.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‘A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=def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B’ 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is the case, you can conclude that B holds.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B is the case, you can conclude that A holds.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one doesn’t hold, the other one doesn’t hold.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A7CFE-0995-483A-A0BC-3067290FB6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80</a:t>
            </a:fld>
            <a:endParaRPr lang="en-US" dirty="0"/>
          </a:p>
        </p:txBody>
      </p:sp>
      <p:sp>
        <p:nvSpPr>
          <p:cNvPr id="6" name="Down Arrow 5"/>
          <p:cNvSpPr/>
          <p:nvPr/>
        </p:nvSpPr>
        <p:spPr bwMode="auto">
          <a:xfrm rot="16200000">
            <a:off x="691660" y="2977660"/>
            <a:ext cx="3048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16200000">
            <a:off x="723900" y="5246076"/>
            <a:ext cx="3048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4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Avoid at all cost!!!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dirty="0"/>
              <a:t>‘X </a:t>
            </a:r>
            <a:r>
              <a:rPr lang="en-US" sz="4800" dirty="0" err="1"/>
              <a:t>hasY</a:t>
            </a:r>
            <a:r>
              <a:rPr lang="en-US" sz="4800" dirty="0"/>
              <a:t> Y’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Disease </a:t>
            </a:r>
            <a:r>
              <a:rPr lang="en-US" dirty="0" err="1"/>
              <a:t>hasSymptom</a:t>
            </a:r>
            <a:r>
              <a:rPr lang="en-US" dirty="0"/>
              <a:t> Symptom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Object </a:t>
            </a:r>
            <a:r>
              <a:rPr lang="en-US" dirty="0" err="1"/>
              <a:t>hasTemperature</a:t>
            </a:r>
            <a:r>
              <a:rPr lang="en-US" dirty="0"/>
              <a:t> Temperature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(unless you define such relations explicitly as ‘shortcut’ relations)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ECAAF-D0F2-4030-B172-0AA329543B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427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F3878A-AD19-4730-B47A-253EAB20D3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Basics of the</a:t>
            </a:r>
            <a:br>
              <a:rPr lang="en-US" dirty="0"/>
            </a:br>
            <a:r>
              <a:rPr lang="en-US" dirty="0"/>
              <a:t>Ontology for General Medical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E61E1-77ED-4A2E-B297-99DD51231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3CA0EB-6B48-4D7E-A4FD-0CBFA71A507A}"/>
              </a:ext>
            </a:extLst>
          </p:cNvPr>
          <p:cNvSpPr/>
          <p:nvPr/>
        </p:nvSpPr>
        <p:spPr>
          <a:xfrm>
            <a:off x="1371600" y="5862281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  <a:p>
            <a:pPr lvl="0" algn="r" eaLnBrk="0" hangingPunct="0">
              <a:defRPr/>
            </a:pPr>
            <a:r>
              <a:rPr lang="en-US" sz="1400" b="0" dirty="0">
                <a:solidFill>
                  <a:srgbClr val="FFFFFF"/>
                </a:solidFill>
                <a:latin typeface="Times" charset="0"/>
                <a:hlinkClick r:id="rId2"/>
              </a:rPr>
              <a:t>http://www.referent-tracking.com/RTU/files/AMIA-0075-T2009/1.0/AMIA-0075-T2009.pdf</a:t>
            </a:r>
            <a:r>
              <a:rPr lang="en-US" sz="1400" b="0" dirty="0">
                <a:solidFill>
                  <a:srgbClr val="FFFFFF"/>
                </a:solidFill>
                <a:latin typeface="Times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1281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Big Picture 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011" r="4861" b="8989"/>
          <a:stretch>
            <a:fillRect/>
          </a:stretch>
        </p:blipFill>
        <p:spPr bwMode="auto">
          <a:xfrm>
            <a:off x="165100" y="1524000"/>
            <a:ext cx="88138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Big Picture of OGMS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E167F8-12F5-43EA-8676-C4E8A7747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20CE187-D5CA-44C8-8168-1813F150C9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553200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928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37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Approach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a disease is a disposition rooted in a physical disorder in the organism and realized in pathological processes. </a:t>
            </a: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71438" y="36830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1905000" y="29083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2924175" y="36830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3965575" y="2908300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bears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4745038" y="3683000"/>
            <a:ext cx="13081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disposition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5775325" y="2908300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realized_in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6783388" y="36830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63600" y="6032500"/>
            <a:ext cx="111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produces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6346825" y="53213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90124" name="Rectangle 13"/>
          <p:cNvSpPr>
            <a:spLocks noChangeArrowheads="1"/>
          </p:cNvSpPr>
          <p:nvPr/>
        </p:nvSpPr>
        <p:spPr bwMode="auto">
          <a:xfrm>
            <a:off x="5408613" y="6032500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recognized_as</a:t>
            </a:r>
          </a:p>
        </p:txBody>
      </p:sp>
      <p:sp>
        <p:nvSpPr>
          <p:cNvPr id="90125" name="Rectangle 14"/>
          <p:cNvSpPr>
            <a:spLocks noChangeArrowheads="1"/>
          </p:cNvSpPr>
          <p:nvPr/>
        </p:nvSpPr>
        <p:spPr bwMode="auto">
          <a:xfrm>
            <a:off x="4030663" y="53213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1579563" y="53213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200900" y="4483100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ＭＳ Ｐゴシック" pitchFamily="34" charset="-128"/>
                <a:cs typeface="+mn-cs"/>
              </a:rPr>
              <a:t>produces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120650" y="53213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diagnosis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005138" y="603250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participates_in</a:t>
            </a:r>
          </a:p>
        </p:txBody>
      </p:sp>
      <p:sp>
        <p:nvSpPr>
          <p:cNvPr id="90130" name="AutoShape 19"/>
          <p:cNvSpPr>
            <a:spLocks noChangeArrowheads="1"/>
          </p:cNvSpPr>
          <p:nvPr/>
        </p:nvSpPr>
        <p:spPr bwMode="auto">
          <a:xfrm>
            <a:off x="18542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1" name="AutoShape 20"/>
          <p:cNvSpPr>
            <a:spLocks noChangeArrowheads="1"/>
          </p:cNvSpPr>
          <p:nvPr/>
        </p:nvSpPr>
        <p:spPr bwMode="auto">
          <a:xfrm>
            <a:off x="36957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2" name="AutoShape 21"/>
          <p:cNvSpPr>
            <a:spLocks noChangeArrowheads="1"/>
          </p:cNvSpPr>
          <p:nvPr/>
        </p:nvSpPr>
        <p:spPr bwMode="auto">
          <a:xfrm>
            <a:off x="5816600" y="33020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3" name="AutoShape 22"/>
          <p:cNvSpPr>
            <a:spLocks noChangeArrowheads="1"/>
          </p:cNvSpPr>
          <p:nvPr/>
        </p:nvSpPr>
        <p:spPr bwMode="auto">
          <a:xfrm flipH="1" flipV="1">
            <a:off x="723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4" name="AutoShape 23"/>
          <p:cNvSpPr>
            <a:spLocks noChangeArrowheads="1"/>
          </p:cNvSpPr>
          <p:nvPr/>
        </p:nvSpPr>
        <p:spPr bwMode="auto">
          <a:xfrm flipH="1" flipV="1">
            <a:off x="31369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5" name="AutoShape 24"/>
          <p:cNvSpPr>
            <a:spLocks noChangeArrowheads="1"/>
          </p:cNvSpPr>
          <p:nvPr/>
        </p:nvSpPr>
        <p:spPr bwMode="auto">
          <a:xfrm flipH="1" flipV="1">
            <a:off x="5537200" y="57023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36" name="AutoShape 25"/>
          <p:cNvSpPr>
            <a:spLocks noChangeArrowheads="1"/>
          </p:cNvSpPr>
          <p:nvPr/>
        </p:nvSpPr>
        <p:spPr bwMode="auto">
          <a:xfrm rot="-5400000" flipH="1" flipV="1">
            <a:off x="7670800" y="4546600"/>
            <a:ext cx="1346200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F70BAAE3-4111-4716-9657-9544F7137F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160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0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488E0E4-9B65-4EA4-B5B2-01BA620CB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374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Clinically abnormal</a:t>
            </a:r>
            <a:r>
              <a:rPr lang="en-US" altLang="en-US"/>
              <a:t>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Char char="-"/>
            </a:pPr>
            <a:r>
              <a:rPr lang="en-US" altLang="en-US" sz="2800" dirty="0"/>
              <a:t>something is clinically abnormal if:</a:t>
            </a:r>
          </a:p>
          <a:p>
            <a:pPr marL="457200" indent="-457200" eaLnBrk="1" hangingPunct="1">
              <a:buFontTx/>
              <a:buChar char="-"/>
            </a:pPr>
            <a:endParaRPr lang="en-US" altLang="en-US" sz="2800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not part of the life plan for an organism of the relevant type (unlike aging or pregnancy), </a:t>
            </a:r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endParaRPr lang="en-US" altLang="en-US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causally linked to an elevated risk either of pain or other feelings of illness, or of death or dysfunction, and </a:t>
            </a:r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endParaRPr lang="en-US" altLang="en-US" dirty="0"/>
          </a:p>
          <a:p>
            <a:pPr marL="1085850" lvl="1" indent="-457200" eaLnBrk="1" hangingPunct="1">
              <a:buFont typeface="+mj-lt"/>
              <a:buAutoNum type="arabicPeriod"/>
              <a:tabLst>
                <a:tab pos="1371600" algn="l"/>
              </a:tabLst>
            </a:pPr>
            <a:r>
              <a:rPr lang="en-US" altLang="en-US" dirty="0"/>
              <a:t>is such that the elevated risk exceeds a certain threshold level.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5D1E52A-0430-4483-8302-70B48E34B8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508F8E1-21BA-4AA6-B9C0-315736488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612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Pathological process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lvl="1" algn="just" eaLnBrk="1" hangingPunct="1">
              <a:spcAft>
                <a:spcPts val="300"/>
              </a:spcAft>
            </a:pPr>
            <a:endParaRPr lang="en-US" altLang="en-US" sz="2400" dirty="0"/>
          </a:p>
          <a:p>
            <a:pPr algn="just" eaLnBrk="1" hangingPunct="1">
              <a:spcAft>
                <a:spcPts val="300"/>
              </a:spcAft>
            </a:pPr>
            <a:r>
              <a:rPr lang="en-US" altLang="en-US" sz="2800" b="1" u="sng" dirty="0"/>
              <a:t>Pathological Process</a:t>
            </a:r>
            <a:r>
              <a:rPr lang="en-US" altLang="en-US" sz="2800" dirty="0"/>
              <a:t> =def. – A bodily process that is a manifestation of a </a:t>
            </a:r>
            <a:r>
              <a:rPr lang="en-US" altLang="en-US" sz="2800" b="1" dirty="0"/>
              <a:t>disorder</a:t>
            </a:r>
            <a:r>
              <a:rPr lang="en-US" altLang="en-US" sz="2800" dirty="0"/>
              <a:t> </a:t>
            </a:r>
            <a:r>
              <a:rPr lang="en-US" altLang="en-US" sz="2800" i="1" dirty="0"/>
              <a:t>and is clinically abnormal.</a:t>
            </a:r>
            <a:endParaRPr lang="en-US" altLang="en-US" sz="28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6F1FB1D-548E-41D4-AE4C-4BB55AFA72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9479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201377A-D145-463D-893F-98EBE04E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33400"/>
            <a:ext cx="8839200" cy="762000"/>
          </a:xfrm>
        </p:spPr>
        <p:txBody>
          <a:bodyPr/>
          <a:lstStyle/>
          <a:p>
            <a:r>
              <a:rPr lang="en-US" sz="2800" dirty="0"/>
              <a:t>Disease particulars can instantiate distinct universals at distinct times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FA453C73-F5CC-40C4-A4DB-858B7A141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89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860C92-CC28-46E2-A04C-D79BAAE28844}"/>
              </a:ext>
            </a:extLst>
          </p:cNvPr>
          <p:cNvGrpSpPr/>
          <p:nvPr/>
        </p:nvGrpSpPr>
        <p:grpSpPr>
          <a:xfrm>
            <a:off x="-228600" y="1524000"/>
            <a:ext cx="9601200" cy="5150984"/>
            <a:chOff x="-228600" y="1295400"/>
            <a:chExt cx="9601200" cy="5150984"/>
          </a:xfrm>
        </p:grpSpPr>
        <p:sp>
          <p:nvSpPr>
            <p:cNvPr id="11" name="Rectangle 10"/>
            <p:cNvSpPr/>
            <p:nvPr/>
          </p:nvSpPr>
          <p:spPr>
            <a:xfrm>
              <a:off x="2819400" y="1295400"/>
              <a:ext cx="2971800" cy="6858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coronary heart disease</a:t>
              </a:r>
            </a:p>
          </p:txBody>
        </p:sp>
        <p:sp>
          <p:nvSpPr>
            <p:cNvPr id="220163" name="Rectangle 6"/>
            <p:cNvSpPr>
              <a:spLocks noChangeArrowheads="1"/>
            </p:cNvSpPr>
            <p:nvPr/>
          </p:nvSpPr>
          <p:spPr bwMode="auto">
            <a:xfrm>
              <a:off x="-228600" y="5486400"/>
              <a:ext cx="9601200" cy="914400"/>
            </a:xfrm>
            <a:prstGeom prst="rect">
              <a:avLst/>
            </a:prstGeom>
            <a:noFill/>
            <a:ln w="47625" cmpd="dbl">
              <a:solidFill>
                <a:schemeClr val="bg1"/>
              </a:solidFill>
              <a:prstDash val="dashDot"/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John’s coronary heart disease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33600" y="2514600"/>
              <a:ext cx="1828800" cy="1524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disease associated with asymptomatic (‘silent’) infarction</a:t>
              </a:r>
            </a:p>
          </p:txBody>
        </p:sp>
        <p:cxnSp>
          <p:nvCxnSpPr>
            <p:cNvPr id="220165" name="AutoShape 7"/>
            <p:cNvCxnSpPr>
              <a:cxnSpLocks noChangeShapeType="1"/>
              <a:stCxn id="11" idx="2"/>
              <a:endCxn id="15" idx="0"/>
            </p:cNvCxnSpPr>
            <p:nvPr/>
          </p:nvCxnSpPr>
          <p:spPr bwMode="auto">
            <a:xfrm flipH="1">
              <a:off x="3048000" y="1981200"/>
              <a:ext cx="1257300" cy="5334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20"/>
            <p:cNvSpPr/>
            <p:nvPr/>
          </p:nvSpPr>
          <p:spPr>
            <a:xfrm>
              <a:off x="76200" y="2209800"/>
              <a:ext cx="1676400" cy="18288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disease associated with early lesions and small fibrous plaques</a:t>
              </a:r>
            </a:p>
          </p:txBody>
        </p:sp>
        <p:cxnSp>
          <p:nvCxnSpPr>
            <p:cNvPr id="220167" name="AutoShape 7"/>
            <p:cNvCxnSpPr>
              <a:cxnSpLocks noChangeShapeType="1"/>
              <a:stCxn id="11" idx="2"/>
              <a:endCxn id="21" idx="0"/>
            </p:cNvCxnSpPr>
            <p:nvPr/>
          </p:nvCxnSpPr>
          <p:spPr bwMode="auto">
            <a:xfrm flipH="1">
              <a:off x="914400" y="1981200"/>
              <a:ext cx="3390900" cy="2286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22"/>
            <p:cNvSpPr/>
            <p:nvPr/>
          </p:nvSpPr>
          <p:spPr>
            <a:xfrm>
              <a:off x="8001000" y="2819400"/>
              <a:ext cx="1025525" cy="1219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stable angina</a:t>
              </a:r>
            </a:p>
          </p:txBody>
        </p:sp>
        <p:cxnSp>
          <p:nvCxnSpPr>
            <p:cNvPr id="220169" name="AutoShape 7"/>
            <p:cNvCxnSpPr>
              <a:cxnSpLocks noChangeShapeType="1"/>
              <a:stCxn id="11" idx="2"/>
              <a:endCxn id="23" idx="0"/>
            </p:cNvCxnSpPr>
            <p:nvPr/>
          </p:nvCxnSpPr>
          <p:spPr bwMode="auto">
            <a:xfrm>
              <a:off x="4305300" y="1981200"/>
              <a:ext cx="4208463" cy="8382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Rectangle 26"/>
            <p:cNvSpPr/>
            <p:nvPr/>
          </p:nvSpPr>
          <p:spPr>
            <a:xfrm>
              <a:off x="4267200" y="2514600"/>
              <a:ext cx="1600200" cy="1524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disease associated with surface disruption of plaque</a:t>
              </a:r>
            </a:p>
          </p:txBody>
        </p:sp>
        <p:cxnSp>
          <p:nvCxnSpPr>
            <p:cNvPr id="220171" name="AutoShape 7"/>
            <p:cNvCxnSpPr>
              <a:cxnSpLocks noChangeShapeType="1"/>
              <a:stCxn id="11" idx="2"/>
              <a:endCxn id="27" idx="0"/>
            </p:cNvCxnSpPr>
            <p:nvPr/>
          </p:nvCxnSpPr>
          <p:spPr bwMode="auto">
            <a:xfrm>
              <a:off x="4305300" y="1981200"/>
              <a:ext cx="762000" cy="5334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>
            <a:xfrm>
              <a:off x="6248400" y="2819400"/>
              <a:ext cx="1295400" cy="1219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unstable angina</a:t>
              </a:r>
            </a:p>
          </p:txBody>
        </p:sp>
        <p:cxnSp>
          <p:nvCxnSpPr>
            <p:cNvPr id="220173" name="AutoShape 7"/>
            <p:cNvCxnSpPr>
              <a:cxnSpLocks noChangeShapeType="1"/>
              <a:stCxn id="11" idx="2"/>
              <a:endCxn id="29" idx="0"/>
            </p:cNvCxnSpPr>
            <p:nvPr/>
          </p:nvCxnSpPr>
          <p:spPr bwMode="auto">
            <a:xfrm>
              <a:off x="4305300" y="1981200"/>
              <a:ext cx="2590800" cy="8382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74" name="TextBox 25"/>
            <p:cNvSpPr txBox="1">
              <a:spLocks noChangeArrowheads="1"/>
            </p:cNvSpPr>
            <p:nvPr/>
          </p:nvSpPr>
          <p:spPr bwMode="auto">
            <a:xfrm>
              <a:off x="685800" y="4840288"/>
              <a:ext cx="1447800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instantiates at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220175" name="Straight Arrow Connector 53"/>
            <p:cNvCxnSpPr>
              <a:cxnSpLocks noChangeShapeType="1"/>
            </p:cNvCxnSpPr>
            <p:nvPr/>
          </p:nvCxnSpPr>
          <p:spPr bwMode="auto">
            <a:xfrm rot="5400000" flipH="1" flipV="1">
              <a:off x="24606" y="4749007"/>
              <a:ext cx="1474787" cy="0"/>
            </a:xfrm>
            <a:prstGeom prst="straightConnector1">
              <a:avLst/>
            </a:prstGeom>
            <a:noFill/>
            <a:ln w="476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76" name="TextBox 25"/>
            <p:cNvSpPr txBox="1">
              <a:spLocks noChangeArrowheads="1"/>
            </p:cNvSpPr>
            <p:nvPr/>
          </p:nvSpPr>
          <p:spPr bwMode="auto">
            <a:xfrm>
              <a:off x="1593057" y="4216913"/>
              <a:ext cx="1447800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instantiates at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220177" name="Straight Arrow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2221706" y="4774407"/>
              <a:ext cx="1471613" cy="0"/>
            </a:xfrm>
            <a:prstGeom prst="straightConnector1">
              <a:avLst/>
            </a:prstGeom>
            <a:noFill/>
            <a:ln w="476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78" name="TextBox 25"/>
            <p:cNvSpPr txBox="1">
              <a:spLocks noChangeArrowheads="1"/>
            </p:cNvSpPr>
            <p:nvPr/>
          </p:nvSpPr>
          <p:spPr bwMode="auto">
            <a:xfrm>
              <a:off x="3278460" y="4462678"/>
              <a:ext cx="1447800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instantiates at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20179" name="Straight Arrow Connector 57"/>
            <p:cNvCxnSpPr>
              <a:cxnSpLocks noChangeShapeType="1"/>
            </p:cNvCxnSpPr>
            <p:nvPr/>
          </p:nvCxnSpPr>
          <p:spPr bwMode="auto">
            <a:xfrm rot="5400000" flipH="1" flipV="1">
              <a:off x="3929063" y="4757738"/>
              <a:ext cx="1438275" cy="3175"/>
            </a:xfrm>
            <a:prstGeom prst="straightConnector1">
              <a:avLst/>
            </a:prstGeom>
            <a:noFill/>
            <a:ln w="476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80" name="TextBox 25"/>
            <p:cNvSpPr txBox="1">
              <a:spLocks noChangeArrowheads="1"/>
            </p:cNvSpPr>
            <p:nvPr/>
          </p:nvSpPr>
          <p:spPr bwMode="auto">
            <a:xfrm>
              <a:off x="5410200" y="4462678"/>
              <a:ext cx="1371600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instantiates at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220181" name="Straight Arrow Connector 59"/>
            <p:cNvCxnSpPr>
              <a:cxnSpLocks noChangeShapeType="1"/>
            </p:cNvCxnSpPr>
            <p:nvPr/>
          </p:nvCxnSpPr>
          <p:spPr bwMode="auto">
            <a:xfrm rot="5400000" flipH="1" flipV="1">
              <a:off x="6057107" y="4763294"/>
              <a:ext cx="1447800" cy="1587"/>
            </a:xfrm>
            <a:prstGeom prst="straightConnector1">
              <a:avLst/>
            </a:prstGeom>
            <a:noFill/>
            <a:ln w="476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82" name="TextBox 25"/>
            <p:cNvSpPr txBox="1">
              <a:spLocks noChangeArrowheads="1"/>
            </p:cNvSpPr>
            <p:nvPr/>
          </p:nvSpPr>
          <p:spPr bwMode="auto">
            <a:xfrm>
              <a:off x="7256464" y="4462678"/>
              <a:ext cx="1371600" cy="5847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instantiates at t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220183" name="Straight Arrow Connector 61"/>
            <p:cNvCxnSpPr>
              <a:cxnSpLocks noChangeShapeType="1"/>
            </p:cNvCxnSpPr>
            <p:nvPr/>
          </p:nvCxnSpPr>
          <p:spPr bwMode="auto">
            <a:xfrm rot="16200000" flipV="1">
              <a:off x="7913688" y="4735512"/>
              <a:ext cx="1411288" cy="17463"/>
            </a:xfrm>
            <a:prstGeom prst="straightConnector1">
              <a:avLst/>
            </a:prstGeom>
            <a:noFill/>
            <a:ln w="476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184" name="Straight Arrow Connector 25"/>
            <p:cNvCxnSpPr>
              <a:cxnSpLocks noChangeShapeType="1"/>
            </p:cNvCxnSpPr>
            <p:nvPr/>
          </p:nvCxnSpPr>
          <p:spPr bwMode="auto">
            <a:xfrm>
              <a:off x="1981200" y="6070088"/>
              <a:ext cx="5105400" cy="24324"/>
            </a:xfrm>
            <a:prstGeom prst="straightConnector1">
              <a:avLst/>
            </a:prstGeom>
            <a:noFill/>
            <a:ln w="60325" algn="ctr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0185" name="Rectangle 27"/>
            <p:cNvSpPr>
              <a:spLocks noChangeArrowheads="1"/>
            </p:cNvSpPr>
            <p:nvPr/>
          </p:nvSpPr>
          <p:spPr bwMode="auto">
            <a:xfrm>
              <a:off x="4203845" y="6046274"/>
              <a:ext cx="625492" cy="4001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34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Realism-based Ontology (RBO)</a:t>
            </a:r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228600" y="3200400"/>
            <a:ext cx="2667000" cy="3167062"/>
          </a:xfrm>
        </p:spPr>
        <p:txBody>
          <a:bodyPr/>
          <a:lstStyle/>
          <a:p>
            <a:pPr marL="233363" indent="-233363"/>
            <a:r>
              <a:rPr lang="en-US" altLang="en-US" sz="2400" dirty="0">
                <a:solidFill>
                  <a:srgbClr val="FFFF00"/>
                </a:solidFill>
                <a:latin typeface="+mn-lt"/>
              </a:rPr>
              <a:t>Referents</a:t>
            </a:r>
          </a:p>
          <a:p>
            <a:pPr marL="401638" lvl="1" indent="-233363"/>
            <a:r>
              <a:rPr lang="en-US" altLang="en-US" sz="1600" dirty="0"/>
              <a:t>are (meta-) physically the way they are,</a:t>
            </a:r>
          </a:p>
          <a:p>
            <a:pPr marL="401638" lvl="1" indent="-233363"/>
            <a:r>
              <a:rPr lang="en-US" altLang="en-US" sz="1600" dirty="0"/>
              <a:t>relate to each other in an objective way,</a:t>
            </a:r>
          </a:p>
          <a:p>
            <a:pPr marL="401638" lvl="1" indent="-233363"/>
            <a:r>
              <a:rPr lang="en-US" altLang="en-US" sz="1600" dirty="0"/>
              <a:t>follow ‘laws of nature’.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5775325" y="3200400"/>
            <a:ext cx="3368675" cy="328295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>
                <a:solidFill>
                  <a:srgbClr val="FFFF00"/>
                </a:solidFill>
              </a:rPr>
              <a:t>References</a:t>
            </a:r>
          </a:p>
          <a:p>
            <a:pPr marL="457200" lvl="1" indent="-223838">
              <a:buClrTx/>
            </a:pPr>
            <a:r>
              <a:rPr lang="en-US" altLang="en-US" sz="1600" dirty="0"/>
              <a:t>follow, ideally, the syntactic-semantic conventions of some representation language,</a:t>
            </a:r>
          </a:p>
          <a:p>
            <a:pPr marL="457200" lvl="1" indent="-223838">
              <a:buClrTx/>
            </a:pPr>
            <a:r>
              <a:rPr lang="en-US" altLang="en-US" sz="1600" dirty="0"/>
              <a:t>are restricted by the expressivity of that language,</a:t>
            </a:r>
          </a:p>
          <a:p>
            <a:pPr marL="457200" lvl="1" indent="-223838">
              <a:buClrTx/>
            </a:pPr>
            <a:r>
              <a:rPr lang="en-US" altLang="en-US" sz="1600" dirty="0"/>
              <a:t>reference collections need to come, for correct interpretation, with documentation outside the representation.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2827338" y="3200400"/>
            <a:ext cx="30511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</a:t>
            </a:r>
          </a:p>
          <a:p>
            <a:pPr marL="401638" lvl="1" indent="-233363" algn="l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restricted by: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what is physically and technically observable,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what is measured and what we think is measured,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established knowledge and ‘laws of nature’.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B53B3E-6403-415D-A99F-130916679C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1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BA4D1-E6E6-4BE7-9294-68A3E54CE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9B99663-5489-4245-8B42-B75DA98897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397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OGMS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EAB81-9EBB-4C5E-903A-B0E3B3F52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patient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Scheuermann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R, Ceusters W, Smith B.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Toward an Ontological Treatment of Disease and Diagnosis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  <a:hlinkClick r:id="rId2"/>
              </a:rPr>
              <a:t>2009 AMIA Summit on Translational Bioinformatics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, San Francisco, California, March 15-17, 2009;: 116-120.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Omnipress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ISBN:0-9647743-7-2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CA79EFE-75B0-4690-9445-F3C82A5D5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875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Clinical picture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b="1" u="sng" dirty="0"/>
              <a:t>Clinical Picture</a:t>
            </a:r>
            <a:r>
              <a:rPr lang="en-US" altLang="en-US" b="1" dirty="0"/>
              <a:t> =def.</a:t>
            </a:r>
            <a:r>
              <a:rPr lang="en-US" altLang="en-US" dirty="0"/>
              <a:t> – A </a:t>
            </a:r>
            <a:r>
              <a:rPr lang="en-US" altLang="en-US" b="1" dirty="0"/>
              <a:t>representation</a:t>
            </a:r>
            <a:r>
              <a:rPr lang="en-US" altLang="en-US" dirty="0"/>
              <a:t> of a clinical phenotype that is inferred from the combination of laboratory, image and clinical findings about a given patient. </a:t>
            </a:r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Representations are information content entities (IAO)</a:t>
            </a:r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Information content entities are generically dependent continuants</a:t>
            </a:r>
          </a:p>
          <a:p>
            <a:pPr algn="just" eaLnBrk="1" hangingPunct="1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064511A-C191-4644-98A9-3FF3E1D311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92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E969F6-0D04-49DE-BB62-4A8DB63E7D73}"/>
              </a:ext>
            </a:extLst>
          </p:cNvPr>
          <p:cNvSpPr/>
          <p:nvPr/>
        </p:nvSpPr>
        <p:spPr>
          <a:xfrm>
            <a:off x="838200" y="4152900"/>
            <a:ext cx="80772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</a:rPr>
              <a:t>Smith B, Ceusters W. Aboutness: Towards Foundations for the Information Artifact Ontology. International Conference on Biomedical Ontologies, ICBO 2015, Lisbon, Portugal, July 27-30, 2015;47-51. </a:t>
            </a:r>
          </a:p>
          <a:p>
            <a:pPr algn="r"/>
            <a:r>
              <a:rPr lang="en-US" sz="1050" b="0" dirty="0">
                <a:solidFill>
                  <a:schemeClr val="bg1"/>
                </a:solidFill>
                <a:latin typeface="Arial" panose="020B0604020202020204" pitchFamily="34" charset="0"/>
                <a:hlinkClick r:id="rId3"/>
              </a:rPr>
              <a:t>http://www.referent-tracking.com/RTU/files/ICBO2015Proceedings-Smith-Ceusters/1.0/ICBO2015Proceedings-Smith-Ceusters.pdf</a:t>
            </a:r>
            <a:r>
              <a:rPr lang="en-US" sz="1050" b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898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7313" y="3138488"/>
            <a:ext cx="5800725" cy="2098675"/>
            <a:chOff x="87083" y="3138196"/>
            <a:chExt cx="5800532" cy="2099387"/>
          </a:xfrm>
        </p:grpSpPr>
        <p:sp>
          <p:nvSpPr>
            <p:cNvPr id="29731" name="Rectangle 40"/>
            <p:cNvSpPr>
              <a:spLocks noChangeArrowheads="1"/>
            </p:cNvSpPr>
            <p:nvPr/>
          </p:nvSpPr>
          <p:spPr bwMode="auto">
            <a:xfrm>
              <a:off x="4892350" y="3138196"/>
              <a:ext cx="995265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32" name="Rectangle 37"/>
            <p:cNvSpPr>
              <a:spLocks noChangeArrowheads="1"/>
            </p:cNvSpPr>
            <p:nvPr/>
          </p:nvSpPr>
          <p:spPr bwMode="auto">
            <a:xfrm>
              <a:off x="87083" y="4771052"/>
              <a:ext cx="121920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2883159" y="3144416"/>
              <a:ext cx="110101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9734" name="Group 35"/>
            <p:cNvGrpSpPr>
              <a:grpSpLocks/>
            </p:cNvGrpSpPr>
            <p:nvPr/>
          </p:nvGrpSpPr>
          <p:grpSpPr bwMode="auto">
            <a:xfrm rot="-1765470">
              <a:off x="889521" y="3934405"/>
              <a:ext cx="2002969" cy="382555"/>
              <a:chOff x="171061" y="4195665"/>
              <a:chExt cx="2002969" cy="382555"/>
            </a:xfrm>
          </p:grpSpPr>
          <p:sp>
            <p:nvSpPr>
              <p:cNvPr id="29738" name="Right Arrow 3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739" name="Right Arrow 3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9735" name="Group 42"/>
            <p:cNvGrpSpPr>
              <a:grpSpLocks/>
            </p:cNvGrpSpPr>
            <p:nvPr/>
          </p:nvGrpSpPr>
          <p:grpSpPr bwMode="auto">
            <a:xfrm>
              <a:off x="4002833" y="3200396"/>
              <a:ext cx="889517" cy="382559"/>
              <a:chOff x="171061" y="4195665"/>
              <a:chExt cx="2002969" cy="382555"/>
            </a:xfrm>
          </p:grpSpPr>
          <p:sp>
            <p:nvSpPr>
              <p:cNvPr id="29736" name="Right Arrow 4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737" name="Right Arrow 4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1438" y="3170238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etiological process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924175" y="3170238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disorder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4937125" y="3170238"/>
            <a:ext cx="92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disease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783388" y="3170238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pathological process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6346825" y="4808538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abnormal bodily features</a:t>
            </a: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4030663" y="4808538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signs &amp; symptoms</a:t>
            </a:r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1579563" y="4808538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interpretive process</a:t>
            </a: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120650" y="4808538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diagnosis</a:t>
            </a:r>
          </a:p>
        </p:txBody>
      </p:sp>
      <p:grpSp>
        <p:nvGrpSpPr>
          <p:cNvPr id="29707" name="Group 25"/>
          <p:cNvGrpSpPr>
            <a:grpSpLocks/>
          </p:cNvGrpSpPr>
          <p:nvPr/>
        </p:nvGrpSpPr>
        <p:grpSpPr bwMode="auto">
          <a:xfrm>
            <a:off x="1854200" y="2395538"/>
            <a:ext cx="1346200" cy="749300"/>
            <a:chOff x="1854200" y="2908300"/>
            <a:chExt cx="1346200" cy="749300"/>
          </a:xfrm>
        </p:grpSpPr>
        <p:sp>
          <p:nvSpPr>
            <p:cNvPr id="29729" name="Rectangle 5"/>
            <p:cNvSpPr>
              <a:spLocks noChangeArrowheads="1"/>
            </p:cNvSpPr>
            <p:nvPr/>
          </p:nvSpPr>
          <p:spPr bwMode="auto">
            <a:xfrm>
              <a:off x="1905000" y="29083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30" name="AutoShape 19"/>
            <p:cNvSpPr>
              <a:spLocks noChangeArrowheads="1"/>
            </p:cNvSpPr>
            <p:nvPr/>
          </p:nvSpPr>
          <p:spPr bwMode="auto">
            <a:xfrm>
              <a:off x="18542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08" name="Group 26"/>
          <p:cNvGrpSpPr>
            <a:grpSpLocks/>
          </p:cNvGrpSpPr>
          <p:nvPr/>
        </p:nvGrpSpPr>
        <p:grpSpPr bwMode="auto">
          <a:xfrm>
            <a:off x="3695700" y="2395538"/>
            <a:ext cx="1346200" cy="749300"/>
            <a:chOff x="3695700" y="2908300"/>
            <a:chExt cx="1346200" cy="749300"/>
          </a:xfrm>
        </p:grpSpPr>
        <p:sp>
          <p:nvSpPr>
            <p:cNvPr id="29727" name="Rectangle 7"/>
            <p:cNvSpPr>
              <a:spLocks noChangeArrowheads="1"/>
            </p:cNvSpPr>
            <p:nvPr/>
          </p:nvSpPr>
          <p:spPr bwMode="auto">
            <a:xfrm>
              <a:off x="3965575" y="2908300"/>
              <a:ext cx="752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bears</a:t>
              </a:r>
            </a:p>
          </p:txBody>
        </p:sp>
        <p:sp>
          <p:nvSpPr>
            <p:cNvPr id="29728" name="AutoShape 20"/>
            <p:cNvSpPr>
              <a:spLocks noChangeArrowheads="1"/>
            </p:cNvSpPr>
            <p:nvPr/>
          </p:nvSpPr>
          <p:spPr bwMode="auto">
            <a:xfrm>
              <a:off x="36957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09" name="Group 27"/>
          <p:cNvGrpSpPr>
            <a:grpSpLocks/>
          </p:cNvGrpSpPr>
          <p:nvPr/>
        </p:nvGrpSpPr>
        <p:grpSpPr bwMode="auto">
          <a:xfrm>
            <a:off x="5775325" y="2395538"/>
            <a:ext cx="1387475" cy="749300"/>
            <a:chOff x="5775325" y="2908300"/>
            <a:chExt cx="1387475" cy="749300"/>
          </a:xfrm>
        </p:grpSpPr>
        <p:sp>
          <p:nvSpPr>
            <p:cNvPr id="29725" name="Rectangle 9"/>
            <p:cNvSpPr>
              <a:spLocks noChangeArrowheads="1"/>
            </p:cNvSpPr>
            <p:nvPr/>
          </p:nvSpPr>
          <p:spPr bwMode="auto">
            <a:xfrm>
              <a:off x="5775325" y="2908300"/>
              <a:ext cx="1327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realized_in</a:t>
              </a:r>
            </a:p>
          </p:txBody>
        </p:sp>
        <p:sp>
          <p:nvSpPr>
            <p:cNvPr id="29726" name="AutoShape 21"/>
            <p:cNvSpPr>
              <a:spLocks noChangeArrowheads="1"/>
            </p:cNvSpPr>
            <p:nvPr/>
          </p:nvSpPr>
          <p:spPr bwMode="auto">
            <a:xfrm>
              <a:off x="58166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0" name="Group 31"/>
          <p:cNvGrpSpPr>
            <a:grpSpLocks/>
          </p:cNvGrpSpPr>
          <p:nvPr/>
        </p:nvGrpSpPr>
        <p:grpSpPr bwMode="auto">
          <a:xfrm>
            <a:off x="723900" y="5189538"/>
            <a:ext cx="1346200" cy="730250"/>
            <a:chOff x="723900" y="5702300"/>
            <a:chExt cx="1346200" cy="730250"/>
          </a:xfrm>
        </p:grpSpPr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863600" y="60325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24" name="AutoShape 22"/>
            <p:cNvSpPr>
              <a:spLocks noChangeArrowheads="1"/>
            </p:cNvSpPr>
            <p:nvPr/>
          </p:nvSpPr>
          <p:spPr bwMode="auto">
            <a:xfrm flipH="1" flipV="1">
              <a:off x="723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1" name="Group 30"/>
          <p:cNvGrpSpPr>
            <a:grpSpLocks/>
          </p:cNvGrpSpPr>
          <p:nvPr/>
        </p:nvGrpSpPr>
        <p:grpSpPr bwMode="auto">
          <a:xfrm>
            <a:off x="3005138" y="5189538"/>
            <a:ext cx="1733550" cy="730250"/>
            <a:chOff x="3005138" y="5702300"/>
            <a:chExt cx="1733550" cy="730250"/>
          </a:xfrm>
        </p:grpSpPr>
        <p:sp>
          <p:nvSpPr>
            <p:cNvPr id="29721" name="Rectangle 18"/>
            <p:cNvSpPr>
              <a:spLocks noChangeArrowheads="1"/>
            </p:cNvSpPr>
            <p:nvPr/>
          </p:nvSpPr>
          <p:spPr bwMode="auto">
            <a:xfrm>
              <a:off x="3005138" y="6032500"/>
              <a:ext cx="1733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participates_in</a:t>
              </a:r>
            </a:p>
          </p:txBody>
        </p:sp>
        <p:sp>
          <p:nvSpPr>
            <p:cNvPr id="29722" name="AutoShape 23"/>
            <p:cNvSpPr>
              <a:spLocks noChangeArrowheads="1"/>
            </p:cNvSpPr>
            <p:nvPr/>
          </p:nvSpPr>
          <p:spPr bwMode="auto">
            <a:xfrm flipH="1" flipV="1">
              <a:off x="3136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2" name="Group 29"/>
          <p:cNvGrpSpPr>
            <a:grpSpLocks/>
          </p:cNvGrpSpPr>
          <p:nvPr/>
        </p:nvGrpSpPr>
        <p:grpSpPr bwMode="auto">
          <a:xfrm>
            <a:off x="5408613" y="5189538"/>
            <a:ext cx="1654175" cy="730250"/>
            <a:chOff x="5408613" y="5702300"/>
            <a:chExt cx="1654175" cy="730250"/>
          </a:xfrm>
        </p:grpSpPr>
        <p:sp>
          <p:nvSpPr>
            <p:cNvPr id="29719" name="Rectangle 13"/>
            <p:cNvSpPr>
              <a:spLocks noChangeArrowheads="1"/>
            </p:cNvSpPr>
            <p:nvPr/>
          </p:nvSpPr>
          <p:spPr bwMode="auto">
            <a:xfrm>
              <a:off x="5408613" y="6032500"/>
              <a:ext cx="165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rPr>
                <a:t>recognized_as</a:t>
              </a:r>
            </a:p>
          </p:txBody>
        </p:sp>
        <p:sp>
          <p:nvSpPr>
            <p:cNvPr id="29720" name="AutoShape 24"/>
            <p:cNvSpPr>
              <a:spLocks noChangeArrowheads="1"/>
            </p:cNvSpPr>
            <p:nvPr/>
          </p:nvSpPr>
          <p:spPr bwMode="auto">
            <a:xfrm flipH="1" flipV="1">
              <a:off x="55372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9713" name="Group 28"/>
          <p:cNvGrpSpPr>
            <a:grpSpLocks/>
          </p:cNvGrpSpPr>
          <p:nvPr/>
        </p:nvGrpSpPr>
        <p:grpSpPr bwMode="auto">
          <a:xfrm>
            <a:off x="7200900" y="3538538"/>
            <a:ext cx="1320800" cy="1346200"/>
            <a:chOff x="7200900" y="4051300"/>
            <a:chExt cx="1320800" cy="1346200"/>
          </a:xfrm>
        </p:grpSpPr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7200900" y="44831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" charset="0"/>
                  <a:ea typeface="ＭＳ Ｐゴシック" pitchFamily="34" charset="-128"/>
                  <a:cs typeface="+mn-cs"/>
                </a:rPr>
                <a:t>produces</a:t>
              </a:r>
            </a:p>
          </p:txBody>
        </p:sp>
        <p:sp>
          <p:nvSpPr>
            <p:cNvPr id="29718" name="AutoShape 25"/>
            <p:cNvSpPr>
              <a:spLocks noChangeArrowheads="1"/>
            </p:cNvSpPr>
            <p:nvPr/>
          </p:nvSpPr>
          <p:spPr bwMode="auto">
            <a:xfrm rot="-5400000" flipH="1" flipV="1">
              <a:off x="7670800" y="45466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9714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No conflation of </a:t>
            </a:r>
            <a:r>
              <a:rPr lang="en-US" altLang="en-US" sz="2800" i="1" u="sng" dirty="0"/>
              <a:t>diagnosis</a:t>
            </a:r>
            <a:r>
              <a:rPr lang="en-US" altLang="en-US" sz="2800" dirty="0"/>
              <a:t>, </a:t>
            </a:r>
            <a:r>
              <a:rPr lang="en-US" altLang="en-US" sz="2800" i="1" u="sng" dirty="0"/>
              <a:t>disease</a:t>
            </a:r>
            <a:r>
              <a:rPr lang="en-US" altLang="en-US" sz="2800" dirty="0"/>
              <a:t>, and </a:t>
            </a:r>
            <a:r>
              <a:rPr lang="en-US" altLang="en-US" sz="2800" i="1" u="sng" dirty="0"/>
              <a:t>disorder</a:t>
            </a:r>
            <a:endParaRPr lang="en-US" alt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BEA9F-CF90-4FC9-A29F-1F10151BF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8D956200-EB7F-44C4-B141-0F4F6F89B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794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0C6AE-0C4B-41AC-B98F-68FD6362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4524621" cy="762000"/>
          </a:xfrm>
        </p:spPr>
        <p:txBody>
          <a:bodyPr/>
          <a:lstStyle/>
          <a:p>
            <a:r>
              <a:rPr lang="en-US" dirty="0"/>
              <a:t>‘Disease’ in </a:t>
            </a:r>
            <a:r>
              <a:rPr lang="en-US" dirty="0" err="1"/>
              <a:t>Snomed</a:t>
            </a:r>
            <a:r>
              <a:rPr lang="en-US" dirty="0"/>
              <a:t> 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0E7DB-7B5E-4675-B10E-D014836EA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4C844-8AAF-49B8-851F-54E2686C1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5FC26-2741-4743-BF18-455EB3184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90700"/>
            <a:ext cx="3962400" cy="4929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E87912-1DB8-49AB-BE8D-BDFB28E82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621" y="-907"/>
            <a:ext cx="4619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9162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F0F2-B85A-4B88-BA15-EF544F57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130" y="762000"/>
            <a:ext cx="2044670" cy="762000"/>
          </a:xfrm>
        </p:spPr>
        <p:txBody>
          <a:bodyPr/>
          <a:lstStyle/>
          <a:p>
            <a:r>
              <a:rPr lang="en-US" dirty="0"/>
              <a:t>No!!!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B671A-98FB-48DC-ADF1-B5F311BEC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F93C7-D0AB-41D7-8C62-1F8A9E33AE23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2BB02F-5B39-4D3B-AF6F-9492679EF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5" y="609600"/>
            <a:ext cx="6956261" cy="624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62D130-DCBE-484E-84AF-2B131AE46D5E}"/>
              </a:ext>
            </a:extLst>
          </p:cNvPr>
          <p:cNvSpPr/>
          <p:nvPr/>
        </p:nvSpPr>
        <p:spPr>
          <a:xfrm>
            <a:off x="7467600" y="3142261"/>
            <a:ext cx="1295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+mn-lt"/>
              </a:rPr>
              <a:t>El-</a:t>
            </a:r>
            <a:r>
              <a:rPr lang="en-US" sz="1200" b="0" dirty="0" err="1">
                <a:solidFill>
                  <a:schemeClr val="bg1"/>
                </a:solidFill>
                <a:latin typeface="+mn-lt"/>
              </a:rPr>
              <a:t>Sappagh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, S., </a:t>
            </a:r>
            <a:r>
              <a:rPr lang="en-US" sz="1200" b="0" dirty="0" err="1">
                <a:solidFill>
                  <a:schemeClr val="bg1"/>
                </a:solidFill>
                <a:latin typeface="+mn-lt"/>
              </a:rPr>
              <a:t>Franda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, F., Ali, F. 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et al.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 SNOMED CT standard ontology based on the ontology for general medical science. 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BMC Med Inform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Decis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Mak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18, 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76 (2018).</a:t>
            </a:r>
          </a:p>
          <a:p>
            <a:r>
              <a:rPr lang="en-US" sz="12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200" b="0" dirty="0">
                <a:solidFill>
                  <a:schemeClr val="bg1"/>
                </a:solidFill>
                <a:latin typeface="+mn-lt"/>
                <a:hlinkClick r:id="rId3"/>
              </a:rPr>
              <a:t>https://doi.org/10.1186/s12911-018-0651-5</a:t>
            </a:r>
            <a:r>
              <a:rPr lang="en-US" sz="1200" b="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89471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4CC7-DF1C-44AA-A633-CC2CC9CFA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‘disease ontologies’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0040D-3A6D-4B36-AE8C-866273D92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Despite being listed in the OBO-Foundry: </a:t>
            </a:r>
            <a:r>
              <a:rPr lang="en-US" sz="1600" dirty="0"/>
              <a:t>	</a:t>
            </a:r>
            <a:r>
              <a:rPr lang="en-US" sz="1600" dirty="0">
                <a:hlinkClick r:id="rId2"/>
              </a:rPr>
              <a:t>http://www.obofoundry.org/ontology/doid.html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Mondo Disease Ontology: collection of several other ‘ontologies’:</a:t>
            </a:r>
          </a:p>
          <a:p>
            <a:pPr marL="914400" lvl="1" indent="0">
              <a:buNone/>
            </a:pPr>
            <a:r>
              <a:rPr lang="en-US" sz="1600" dirty="0">
                <a:hlinkClick r:id="rId3"/>
              </a:rPr>
              <a:t>https://mondo.monarchinitiative.org/</a:t>
            </a:r>
            <a:r>
              <a:rPr lang="en-US" sz="1600" dirty="0"/>
              <a:t> </a:t>
            </a:r>
          </a:p>
          <a:p>
            <a:pPr marL="914400" lvl="1" indent="0">
              <a:buNone/>
            </a:pPr>
            <a:r>
              <a:rPr lang="en-US" sz="1600" dirty="0">
                <a:hlinkClick r:id="rId4"/>
              </a:rPr>
              <a:t>https://www.ebi.ac.uk/ols/ontologies/mondo</a:t>
            </a:r>
            <a:r>
              <a:rPr lang="en-US" sz="1600" dirty="0"/>
              <a:t> </a:t>
            </a:r>
          </a:p>
          <a:p>
            <a:pPr marL="914400" lvl="1" indent="0">
              <a:buNone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Semantic Science Ontology: incoherent foundation</a:t>
            </a:r>
          </a:p>
          <a:p>
            <a:pPr marL="914400" indent="0"/>
            <a:r>
              <a:rPr lang="en-US" sz="1600" dirty="0">
                <a:hlinkClick r:id="rId5"/>
              </a:rPr>
              <a:t>https://bioportal.bioontology.org/ontologies/SIO?p=classes&amp;conceptid=http%3A%2F%2Fsemanticscience.org%2Fresource%2FSIO_010299</a:t>
            </a:r>
            <a:r>
              <a:rPr lang="en-US" sz="16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9C22262-0B59-414A-8AAF-45E4D24A7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76200" y="6491968"/>
            <a:ext cx="457200" cy="365125"/>
          </a:xfrm>
        </p:spPr>
        <p:txBody>
          <a:bodyPr/>
          <a:lstStyle/>
          <a:p>
            <a:fld id="{7C5DB68A-9D44-4073-920F-D08D647C06A7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95459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46909</TotalTime>
  <Words>5335</Words>
  <Application>Microsoft Office PowerPoint</Application>
  <PresentationFormat>On-screen Show (4:3)</PresentationFormat>
  <Paragraphs>971</Paragraphs>
  <Slides>96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13" baseType="lpstr">
      <vt:lpstr>Batang</vt:lpstr>
      <vt:lpstr>MS Mincho</vt:lpstr>
      <vt:lpstr>MS Mincho</vt:lpstr>
      <vt:lpstr>ＭＳ Ｐゴシック</vt:lpstr>
      <vt:lpstr>ＭＳ Ｐゴシック</vt:lpstr>
      <vt:lpstr>Arial</vt:lpstr>
      <vt:lpstr>Cambria</vt:lpstr>
      <vt:lpstr>Georgia</vt:lpstr>
      <vt:lpstr>Tahoma</vt:lpstr>
      <vt:lpstr>Times</vt:lpstr>
      <vt:lpstr>Times New Roman</vt:lpstr>
      <vt:lpstr>Trebuchet MS</vt:lpstr>
      <vt:lpstr>Verdana</vt:lpstr>
      <vt:lpstr>Wingdings</vt:lpstr>
      <vt:lpstr>2014-Indianapolis</vt:lpstr>
      <vt:lpstr>1_2014-Indianapolis</vt:lpstr>
      <vt:lpstr>Photo Editor-foto</vt:lpstr>
      <vt:lpstr>UB Summer Informatics Data Science Bootcamp Department of Biomedical Informatics, University at Buffalo  July 5 – August 21, 2023  Topic:   Biomedical Ontology       </vt:lpstr>
      <vt:lpstr>Learning Objectives of day 1, 2 and 4</vt:lpstr>
      <vt:lpstr>More concretely for today</vt:lpstr>
      <vt:lpstr>Ontology is much more than classification!</vt:lpstr>
      <vt:lpstr>Essential distinctions made in Realism-based ontologies</vt:lpstr>
      <vt:lpstr>Portions of reality  versus  representations thereof</vt:lpstr>
      <vt:lpstr>Reality  Representation</vt:lpstr>
      <vt:lpstr>Reality  Representation</vt:lpstr>
      <vt:lpstr>Realism-based Ontology (RBO)</vt:lpstr>
      <vt:lpstr>Satellite view</vt:lpstr>
      <vt:lpstr>Map</vt:lpstr>
      <vt:lpstr>Map overlay</vt:lpstr>
      <vt:lpstr>particulars versus  types (universals and defined classes)</vt:lpstr>
      <vt:lpstr>‘Type’</vt:lpstr>
      <vt:lpstr>Realism-based terminology for referents</vt:lpstr>
      <vt:lpstr>Universals versus particulars</vt:lpstr>
      <vt:lpstr>Universal/particular declaration in BFO2020</vt:lpstr>
      <vt:lpstr>Types versus particulars</vt:lpstr>
      <vt:lpstr>Types versus particulars</vt:lpstr>
      <vt:lpstr>Instances are the objects of classification …</vt:lpstr>
      <vt:lpstr>Formal BFO definition for is_a</vt:lpstr>
      <vt:lpstr>Compare with RDFS / OWL</vt:lpstr>
      <vt:lpstr>Instances are the objects of classification …</vt:lpstr>
      <vt:lpstr>Whether something is a particular or a type is NOT a matter of choice, but a matter of reality!!!</vt:lpstr>
      <vt:lpstr>Several mistakes per RBO rules !!!</vt:lpstr>
      <vt:lpstr>Importance of the particular/universal distinction (1)</vt:lpstr>
      <vt:lpstr>Importance of being clear</vt:lpstr>
      <vt:lpstr>Do you see the ambiguity ?</vt:lpstr>
      <vt:lpstr>PowerPoint Presentation</vt:lpstr>
      <vt:lpstr>Importance of the particular/universal distinction (2)</vt:lpstr>
      <vt:lpstr>How to analyze these assertions?</vt:lpstr>
      <vt:lpstr>‘ … bruxism is a behavior …’</vt:lpstr>
      <vt:lpstr>‘ … bruxism is a behavior …’</vt:lpstr>
      <vt:lpstr>‘ … bruxism is a behavior …’</vt:lpstr>
      <vt:lpstr>‘ … bruxism is a behavior …’ ‘Bruxism is a continuously distributed behavior’ </vt:lpstr>
      <vt:lpstr>‘ … bruxism is a behavior …’ ‘Bruxism is a continuously distributed behavior’ </vt:lpstr>
      <vt:lpstr>‘ … bruxism is a behavior …’ ‘Bruxism is a continuously distributed behavior’ </vt:lpstr>
      <vt:lpstr>‘ … bruxism is a behavior …’ ‘Bruxism is a continuously distributed behavior’ </vt:lpstr>
      <vt:lpstr>The Basic Formal Ontology (BFO)</vt:lpstr>
      <vt:lpstr>BFO’s major references</vt:lpstr>
      <vt:lpstr>The many faces of ‘BFO’</vt:lpstr>
      <vt:lpstr>BFO 2.0 top</vt:lpstr>
      <vt:lpstr>Continuants versus  Occurrents</vt:lpstr>
      <vt:lpstr>BFO 2.0 top</vt:lpstr>
      <vt:lpstr>BFO 2020</vt:lpstr>
      <vt:lpstr>Continuants  Occurrents</vt:lpstr>
      <vt:lpstr>An ontological square</vt:lpstr>
      <vt:lpstr>An ontological square</vt:lpstr>
      <vt:lpstr>Continuants preserve identity while changing</vt:lpstr>
      <vt:lpstr>The importance of temporal indexing (note: this is totally ignored in mainstream ontologies!) </vt:lpstr>
      <vt:lpstr>The importance of temporal indexing</vt:lpstr>
      <vt:lpstr>Continuants in BFO</vt:lpstr>
      <vt:lpstr>Three major continuant types in BFO</vt:lpstr>
      <vt:lpstr>Generically Dependent Continuants</vt:lpstr>
      <vt:lpstr>Specifically Dependent Continuant</vt:lpstr>
      <vt:lpstr>Specifically Dependent Continuant</vt:lpstr>
      <vt:lpstr>Realizables and realizations</vt:lpstr>
      <vt:lpstr>Disposition</vt:lpstr>
      <vt:lpstr>Role (Externally-Grounded Realizable Entity) </vt:lpstr>
      <vt:lpstr>Occurrent</vt:lpstr>
      <vt:lpstr>Relational entities versus formal relations</vt:lpstr>
      <vt:lpstr>PowerPoint Presentation</vt:lpstr>
      <vt:lpstr>Essentials</vt:lpstr>
      <vt:lpstr>‘Relations’ (mainstream view)</vt:lpstr>
      <vt:lpstr>Material relation</vt:lpstr>
      <vt:lpstr>Material relation</vt:lpstr>
      <vt:lpstr>Material relation</vt:lpstr>
      <vt:lpstr>Material relation</vt:lpstr>
      <vt:lpstr>Material relations ‘have material structure on their own’</vt:lpstr>
      <vt:lpstr>Formal relations</vt:lpstr>
      <vt:lpstr>Formal relations ‘hold between two or more entities directly, without any further intervening individual’ </vt:lpstr>
      <vt:lpstr>Arity of a relation</vt:lpstr>
      <vt:lpstr>Properties of binary relations</vt:lpstr>
      <vt:lpstr>Relations in Ontological Realism</vt:lpstr>
      <vt:lpstr>Features of relations on the level of instances may not hold on the level of universals</vt:lpstr>
      <vt:lpstr>Type-level relations presuppose the underlying instance-level relations</vt:lpstr>
      <vt:lpstr>the all-some form</vt:lpstr>
      <vt:lpstr>Remember forever !!!</vt:lpstr>
      <vt:lpstr>Remember !!!</vt:lpstr>
      <vt:lpstr>Elucidation versus definition</vt:lpstr>
      <vt:lpstr>Avoid at all cost!!!</vt:lpstr>
      <vt:lpstr>Basics of the Ontology for General Medical Science</vt:lpstr>
      <vt:lpstr>Big Picture of OGMS</vt:lpstr>
      <vt:lpstr>Approach</vt:lpstr>
      <vt:lpstr>Key OGMS definitions</vt:lpstr>
      <vt:lpstr>Clinically abnormal </vt:lpstr>
      <vt:lpstr>Key OGMS definitions</vt:lpstr>
      <vt:lpstr>Pathological process</vt:lpstr>
      <vt:lpstr>Disease particulars can instantiate distinct universals at distinct times</vt:lpstr>
      <vt:lpstr>Key OGMS definitions</vt:lpstr>
      <vt:lpstr>Key OGMS definitions</vt:lpstr>
      <vt:lpstr>Clinical picture</vt:lpstr>
      <vt:lpstr>No conflation of diagnosis, disease, and disorder</vt:lpstr>
      <vt:lpstr>‘Disease’ in Snomed CT</vt:lpstr>
      <vt:lpstr>No!!! </vt:lpstr>
      <vt:lpstr>Bad ‘disease ontologies’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1271</cp:revision>
  <dcterms:created xsi:type="dcterms:W3CDTF">1601-01-01T00:00:00Z</dcterms:created>
  <dcterms:modified xsi:type="dcterms:W3CDTF">2023-07-27T18:27:11Z</dcterms:modified>
</cp:coreProperties>
</file>