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26" r:id="rId1"/>
  </p:sldMasterIdLst>
  <p:notesMasterIdLst>
    <p:notesMasterId r:id="rId101"/>
  </p:notesMasterIdLst>
  <p:handoutMasterIdLst>
    <p:handoutMasterId r:id="rId102"/>
  </p:handoutMasterIdLst>
  <p:sldIdLst>
    <p:sldId id="1369" r:id="rId2"/>
    <p:sldId id="1661" r:id="rId3"/>
    <p:sldId id="1628" r:id="rId4"/>
    <p:sldId id="1655" r:id="rId5"/>
    <p:sldId id="1648" r:id="rId6"/>
    <p:sldId id="1656" r:id="rId7"/>
    <p:sldId id="1688" r:id="rId8"/>
    <p:sldId id="1689" r:id="rId9"/>
    <p:sldId id="1654" r:id="rId10"/>
    <p:sldId id="1649" r:id="rId11"/>
    <p:sldId id="1646" r:id="rId12"/>
    <p:sldId id="1676" r:id="rId13"/>
    <p:sldId id="1647" r:id="rId14"/>
    <p:sldId id="1670" r:id="rId15"/>
    <p:sldId id="1669" r:id="rId16"/>
    <p:sldId id="1667" r:id="rId17"/>
    <p:sldId id="1657" r:id="rId18"/>
    <p:sldId id="1620" r:id="rId19"/>
    <p:sldId id="1631" r:id="rId20"/>
    <p:sldId id="1632" r:id="rId21"/>
    <p:sldId id="1633" r:id="rId22"/>
    <p:sldId id="1658" r:id="rId23"/>
    <p:sldId id="1638" r:id="rId24"/>
    <p:sldId id="1636" r:id="rId25"/>
    <p:sldId id="1637" r:id="rId26"/>
    <p:sldId id="1691" r:id="rId27"/>
    <p:sldId id="1659" r:id="rId28"/>
    <p:sldId id="1639" r:id="rId29"/>
    <p:sldId id="1692" r:id="rId30"/>
    <p:sldId id="1650" r:id="rId31"/>
    <p:sldId id="1662" r:id="rId32"/>
    <p:sldId id="1660" r:id="rId33"/>
    <p:sldId id="1630" r:id="rId34"/>
    <p:sldId id="1635" r:id="rId35"/>
    <p:sldId id="1629" r:id="rId36"/>
    <p:sldId id="1634" r:id="rId37"/>
    <p:sldId id="1640" r:id="rId38"/>
    <p:sldId id="1663" r:id="rId39"/>
    <p:sldId id="1345" r:id="rId40"/>
    <p:sldId id="1668" r:id="rId41"/>
    <p:sldId id="1605" r:id="rId42"/>
    <p:sldId id="1606" r:id="rId43"/>
    <p:sldId id="1607" r:id="rId44"/>
    <p:sldId id="588" r:id="rId45"/>
    <p:sldId id="1608" r:id="rId46"/>
    <p:sldId id="1666" r:id="rId47"/>
    <p:sldId id="1665" r:id="rId48"/>
    <p:sldId id="1621" r:id="rId49"/>
    <p:sldId id="1370" r:id="rId50"/>
    <p:sldId id="1372" r:id="rId51"/>
    <p:sldId id="1641" r:id="rId52"/>
    <p:sldId id="1373" r:id="rId53"/>
    <p:sldId id="1593" r:id="rId54"/>
    <p:sldId id="716" r:id="rId55"/>
    <p:sldId id="723" r:id="rId56"/>
    <p:sldId id="1673" r:id="rId57"/>
    <p:sldId id="1672" r:id="rId58"/>
    <p:sldId id="1042" r:id="rId59"/>
    <p:sldId id="1603" r:id="rId60"/>
    <p:sldId id="1243" r:id="rId61"/>
    <p:sldId id="1604" r:id="rId62"/>
    <p:sldId id="1592" r:id="rId63"/>
    <p:sldId id="1591" r:id="rId64"/>
    <p:sldId id="1671" r:id="rId65"/>
    <p:sldId id="1674" r:id="rId66"/>
    <p:sldId id="1594" r:id="rId67"/>
    <p:sldId id="1644" r:id="rId68"/>
    <p:sldId id="1643" r:id="rId69"/>
    <p:sldId id="1645" r:id="rId70"/>
    <p:sldId id="1675" r:id="rId71"/>
    <p:sldId id="1612" r:id="rId72"/>
    <p:sldId id="1376" r:id="rId73"/>
    <p:sldId id="1609" r:id="rId74"/>
    <p:sldId id="1595" r:id="rId75"/>
    <p:sldId id="1622" r:id="rId76"/>
    <p:sldId id="1677" r:id="rId77"/>
    <p:sldId id="1615" r:id="rId78"/>
    <p:sldId id="1616" r:id="rId79"/>
    <p:sldId id="1618" r:id="rId80"/>
    <p:sldId id="1617" r:id="rId81"/>
    <p:sldId id="1623" r:id="rId82"/>
    <p:sldId id="1625" r:id="rId83"/>
    <p:sldId id="1596" r:id="rId84"/>
    <p:sldId id="1597" r:id="rId85"/>
    <p:sldId id="1602" r:id="rId86"/>
    <p:sldId id="1598" r:id="rId87"/>
    <p:sldId id="1599" r:id="rId88"/>
    <p:sldId id="1681" r:id="rId89"/>
    <p:sldId id="1619" r:id="rId90"/>
    <p:sldId id="1678" r:id="rId91"/>
    <p:sldId id="1685" r:id="rId92"/>
    <p:sldId id="1686" r:id="rId93"/>
    <p:sldId id="1679" r:id="rId94"/>
    <p:sldId id="1680" r:id="rId95"/>
    <p:sldId id="1600" r:id="rId96"/>
    <p:sldId id="1682" r:id="rId97"/>
    <p:sldId id="1684" r:id="rId98"/>
    <p:sldId id="1687" r:id="rId99"/>
    <p:sldId id="1690" r:id="rId100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359E"/>
    <a:srgbClr val="FFFFFF"/>
    <a:srgbClr val="CBEBF6"/>
    <a:srgbClr val="FED3DF"/>
    <a:srgbClr val="EFDEC5"/>
    <a:srgbClr val="1FE115"/>
    <a:srgbClr val="DE6A22"/>
    <a:srgbClr val="A2CCE8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2" autoAdjust="0"/>
    <p:restoredTop sz="95119" autoAdjust="0"/>
  </p:normalViewPr>
  <p:slideViewPr>
    <p:cSldViewPr>
      <p:cViewPr varScale="1">
        <p:scale>
          <a:sx n="100" d="100"/>
          <a:sy n="100" d="100"/>
        </p:scale>
        <p:origin x="158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8" d="100"/>
        <a:sy n="98" d="100"/>
      </p:scale>
      <p:origin x="0" y="-15810"/>
    </p:cViewPr>
  </p:sorterViewPr>
  <p:notesViewPr>
    <p:cSldViewPr>
      <p:cViewPr varScale="1">
        <p:scale>
          <a:sx n="84" d="100"/>
          <a:sy n="84" d="100"/>
        </p:scale>
        <p:origin x="310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5DB68A-9D44-4073-920F-D08D647C06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397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Klik om de opmaakprofielen van de modeltekst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305ACA9-A27D-4159-B806-94BE96EB6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982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D3674D-E59F-4C2D-95C3-E10A23210743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90784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F28BC05-590F-4DA3-9EDF-F895ADA0C194}" type="slidenum">
              <a:rPr lang="en-US" altLang="en-US"/>
              <a:pPr>
                <a:spcBef>
                  <a:spcPct val="0"/>
                </a:spcBef>
              </a:pPr>
              <a:t>60</a:t>
            </a:fld>
            <a:endParaRPr lang="en-US" alt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87979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F28BC05-590F-4DA3-9EDF-F895ADA0C194}" type="slidenum">
              <a:rPr lang="en-US" altLang="en-US"/>
              <a:pPr>
                <a:spcBef>
                  <a:spcPct val="0"/>
                </a:spcBef>
              </a:pPr>
              <a:t>61</a:t>
            </a:fld>
            <a:endParaRPr lang="en-US" alt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4362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DE52691-C7FE-45C9-A721-70C64DF9BB03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7609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DE52691-C7FE-45C9-A721-70C64DF9BB03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06307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DE52691-C7FE-45C9-A721-70C64DF9BB03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38042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DE52691-C7FE-45C9-A721-70C64DF9BB03}" type="slidenum">
              <a:rPr lang="en-US" altLang="en-US" smtClean="0"/>
              <a:pPr>
                <a:spcBef>
                  <a:spcPct val="0"/>
                </a:spcBef>
              </a:pPr>
              <a:t>39</a:t>
            </a:fld>
            <a:endParaRPr lang="en-US" alt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80726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AB213E1-89AF-42A8-9173-FA08F62872AD}" type="slidenum">
              <a:rPr lang="en-US" altLang="en-US" sz="1200" b="0"/>
              <a:pPr eaLnBrk="1" hangingPunct="1"/>
              <a:t>44</a:t>
            </a:fld>
            <a:endParaRPr lang="en-US" altLang="en-US" sz="1200" b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55653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E89B93C-8E15-46DA-A4EB-5308B2F0C1F9}" type="slidenum">
              <a:rPr lang="en-US" altLang="en-US" sz="1200" b="0"/>
              <a:pPr eaLnBrk="1" hangingPunct="1"/>
              <a:t>54</a:t>
            </a:fld>
            <a:endParaRPr lang="en-US" altLang="en-US" sz="1200" b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400282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F28BC05-590F-4DA3-9EDF-F895ADA0C194}" type="slidenum">
              <a:rPr lang="en-US" altLang="en-US"/>
              <a:pPr>
                <a:spcBef>
                  <a:spcPct val="0"/>
                </a:spcBef>
              </a:pPr>
              <a:t>58</a:t>
            </a:fld>
            <a:endParaRPr lang="en-US" alt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88364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F28BC05-590F-4DA3-9EDF-F895ADA0C194}" type="slidenum">
              <a:rPr lang="en-US" altLang="en-US"/>
              <a:pPr>
                <a:spcBef>
                  <a:spcPct val="0"/>
                </a:spcBef>
              </a:pPr>
              <a:t>59</a:t>
            </a:fld>
            <a:endParaRPr lang="en-US" alt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4311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24DC7B7-652D-4189-99DB-859766A864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504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latin typeface="Trebuchet MS"/>
                <a:cs typeface="Trebuchet M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482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>
            <a:cxnSpLocks noChangeShapeType="1"/>
          </p:cNvCxnSpPr>
          <p:nvPr/>
        </p:nvCxnSpPr>
        <p:spPr bwMode="auto">
          <a:xfrm>
            <a:off x="762000" y="3733800"/>
            <a:ext cx="7772400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ot"/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4332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4313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latin typeface="Trebuchet MS"/>
                <a:cs typeface="Trebuchet M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9341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defRPr b="0" i="1">
                <a:solidFill>
                  <a:schemeClr val="bg1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0" y="6481313"/>
            <a:ext cx="304800" cy="2961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7C5DB68A-9D44-4073-920F-D08D647C06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466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243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599"/>
            <a:ext cx="8229600" cy="10064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15376"/>
            <a:ext cx="4040188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95601"/>
            <a:ext cx="4040188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 b="0" i="0">
                <a:solidFill>
                  <a:schemeClr val="bg1"/>
                </a:solidFill>
                <a:latin typeface="Trebuchet MS"/>
                <a:cs typeface="Trebuchet MS"/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buFontTx/>
              <a:buNone/>
              <a:defRPr sz="1600" b="0" i="1">
                <a:solidFill>
                  <a:schemeClr val="bg1"/>
                </a:solidFill>
                <a:latin typeface="Trebuchet MS"/>
                <a:cs typeface="Trebuchet M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15376"/>
            <a:ext cx="4041775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95601"/>
            <a:ext cx="4041775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FontTx/>
              <a:buNone/>
              <a:defRPr sz="1600" i="1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277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1295400"/>
          </a:xfrm>
          <a:prstGeom prst="rect">
            <a:avLst/>
          </a:prstGeom>
          <a:solidFill>
            <a:srgbClr val="E59C00"/>
          </a:solidFill>
        </p:spPr>
        <p:txBody>
          <a:bodyPr anchor="b"/>
          <a:lstStyle>
            <a:lvl1pPr algn="l">
              <a:defRPr sz="2000" b="1" i="0">
                <a:latin typeface="Trebuchet MS"/>
                <a:cs typeface="Trebuchet M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1"/>
            <a:ext cx="5111750" cy="495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buClrTx/>
              <a:buFont typeface="Arial"/>
              <a:buChar char="•"/>
              <a:defRPr sz="28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2000" b="0" i="1">
                <a:latin typeface="Trebuchet MS"/>
                <a:cs typeface="Trebuchet M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008313" cy="350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7853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0"/>
            <a:ext cx="5334000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143000"/>
            <a:ext cx="5334000" cy="3429000"/>
          </a:xfrm>
          <a:prstGeom prst="rect">
            <a:avLst/>
          </a:prstGeom>
          <a:solidFill>
            <a:schemeClr val="bg2"/>
          </a:solidFill>
          <a:ln w="508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52400" dist="101600" dir="2700000">
              <a:schemeClr val="tx1">
                <a:alpha val="31000"/>
              </a:schemeClr>
            </a:outerShdw>
          </a:effectLst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138738"/>
            <a:ext cx="5334000" cy="804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47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-12551" y="6553200"/>
            <a:ext cx="469751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41BC1FE-425B-4D41-9768-47500E60C2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5870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town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 bwMode="auto">
          <a:xfrm>
            <a:off x="0" y="609600"/>
            <a:ext cx="9144000" cy="6248400"/>
          </a:xfrm>
          <a:prstGeom prst="rect">
            <a:avLst/>
          </a:prstGeom>
          <a:solidFill>
            <a:srgbClr val="00206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28755" y="6477000"/>
            <a:ext cx="428445" cy="3063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C5DB68A-9D44-4073-920F-D08D647C06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45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122" charset="-128"/>
          <a:cs typeface="ＭＳ Ｐゴシック" pitchFamily="12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defRPr sz="2400">
          <a:solidFill>
            <a:schemeClr val="bg1"/>
          </a:solidFill>
          <a:latin typeface="+mn-lt"/>
          <a:ea typeface="ＭＳ Ｐゴシック" pitchFamily="122" charset="-128"/>
          <a:cs typeface="ＭＳ Ｐゴシック" pitchFamily="122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6633"/>
        </a:buClr>
        <a:buSzPct val="80000"/>
        <a:buFont typeface="Times" charset="0"/>
        <a:buChar char="•"/>
        <a:defRPr sz="2400">
          <a:solidFill>
            <a:schemeClr val="bg1"/>
          </a:solidFill>
          <a:latin typeface="+mn-lt"/>
          <a:ea typeface="ＭＳ Ｐゴシック" pitchFamily="12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95000"/>
        <a:buFont typeface="Times" charset="0"/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articles/s41598-023-34874-6#Fig4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articles/s41598-023-34874-6#Fig4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nature.com/articles/s41598-023-34874-6#Fig4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obofoundry.org/ontology/bfo.html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genomebiology.biomedcentral.com/articles/10.1186/gb-2005-6-5-r46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ontobee.org/ontology/ro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ontobee.org/ontology/ro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images.google.be/imgres?imgurl=http://www.guido.be/imagegallery/Onderwijs/rug.jpg&amp;imgrefurl=http://www.guido.be/desktopmodules/articledetail.aspx?mid%3D361%26itemid%3D768%26tabid%3D69%26pageid%3D100&amp;h=180&amp;w=180&amp;sz=8&amp;hl=nl&amp;start=11&amp;tbnid=p1yWKTqCineCgM:&amp;tbnh=101&amp;tbnw=101&amp;prev=/images?q%3Drug%2Bgent%26svnum%3D10%26hl%3Dnl%26lr%3D%26rls%3DGGLJ,GGLJ:2006-09,GGLJ:en%26sa%3DN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1.jpeg"/><Relationship Id="rId18" Type="http://schemas.openxmlformats.org/officeDocument/2006/relationships/image" Target="../media/image20.jpeg"/><Relationship Id="rId26" Type="http://schemas.openxmlformats.org/officeDocument/2006/relationships/image" Target="../media/image53.png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21.png"/><Relationship Id="rId7" Type="http://schemas.openxmlformats.org/officeDocument/2006/relationships/image" Target="../media/image3.jpeg"/><Relationship Id="rId12" Type="http://schemas.openxmlformats.org/officeDocument/2006/relationships/image" Target="../media/image10.png"/><Relationship Id="rId17" Type="http://schemas.openxmlformats.org/officeDocument/2006/relationships/hyperlink" Target="http://www.ifomis.org/" TargetMode="External"/><Relationship Id="rId25" Type="http://schemas.openxmlformats.org/officeDocument/2006/relationships/image" Target="../media/image7.jpeg"/><Relationship Id="rId2" Type="http://schemas.openxmlformats.org/officeDocument/2006/relationships/slideLayout" Target="../slideLayouts/slideLayout9.xml"/><Relationship Id="rId16" Type="http://schemas.openxmlformats.org/officeDocument/2006/relationships/image" Target="../media/image19.jpeg"/><Relationship Id="rId20" Type="http://schemas.openxmlformats.org/officeDocument/2006/relationships/image" Target="../media/image6.jpeg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jpeg"/><Relationship Id="rId11" Type="http://schemas.openxmlformats.org/officeDocument/2006/relationships/image" Target="../media/image5.png"/><Relationship Id="rId24" Type="http://schemas.openxmlformats.org/officeDocument/2006/relationships/image" Target="../media/image12.png"/><Relationship Id="rId5" Type="http://schemas.openxmlformats.org/officeDocument/2006/relationships/image" Target="../media/image9.jpeg"/><Relationship Id="rId15" Type="http://schemas.openxmlformats.org/officeDocument/2006/relationships/image" Target="../media/image8.png"/><Relationship Id="rId23" Type="http://schemas.openxmlformats.org/officeDocument/2006/relationships/hyperlink" Target="http://nl.prorec.be/index.cfm" TargetMode="External"/><Relationship Id="rId10" Type="http://schemas.openxmlformats.org/officeDocument/2006/relationships/image" Target="../media/image4.jpeg"/><Relationship Id="rId19" Type="http://schemas.openxmlformats.org/officeDocument/2006/relationships/hyperlink" Target="http://images.google.be/imgres?imgurl=http://www.guido.be/imagegallery/Onderwijs/rug.jpg&amp;imgrefurl=http://www.guido.be/desktopmodules/articledetail.aspx?mid%3D361%26itemid%3D768%26tabid%3D69%26pageid%3D100&amp;h=180&amp;w=180&amp;sz=8&amp;hl=nl&amp;start=11&amp;tbnid=p1yWKTqCineCgM:&amp;tbnh=101&amp;tbnw=101&amp;prev=/images?q%3Drug%2Bgent%26svnum%3D10%26hl%3Dnl%26lr%3D%26rls%3DGGLJ,GGLJ:2006-09,GGLJ:en%26sa%3DN" TargetMode="External"/><Relationship Id="rId4" Type="http://schemas.openxmlformats.org/officeDocument/2006/relationships/image" Target="../media/image52.png"/><Relationship Id="rId9" Type="http://schemas.openxmlformats.org/officeDocument/2006/relationships/image" Target="../media/image18.png"/><Relationship Id="rId14" Type="http://schemas.openxmlformats.org/officeDocument/2006/relationships/oleObject" Target="../embeddings/oleObject1.bin"/><Relationship Id="rId22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6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png"/><Relationship Id="rId12" Type="http://schemas.openxmlformats.org/officeDocument/2006/relationships/hyperlink" Target="http://images.google.be/imgres?imgurl=http://www.guido.be/imagegallery/Onderwijs/rug.jpg&amp;imgrefurl=http://www.guido.be/desktopmodules/articledetail.aspx?mid%3D361%26itemid%3D768%26tabid%3D69%26pageid%3D100&amp;h=180&amp;w=180&amp;sz=8&amp;hl=nl&amp;start=11&amp;tbnid=p1yWKTqCineCgM:&amp;tbnh=101&amp;tbnw=101&amp;prev=/images?q%3Drug%2Bgent%26svnum%3D10%26hl%3Dnl%26lr%3D%26rls%3DGGLJ,GGLJ:2006-09,GGLJ:en%26sa%3DN" TargetMode="External"/><Relationship Id="rId2" Type="http://schemas.openxmlformats.org/officeDocument/2006/relationships/slideLayout" Target="../slideLayouts/slideLayout9.xml"/><Relationship Id="rId16" Type="http://schemas.openxmlformats.org/officeDocument/2006/relationships/image" Target="../media/image7.jpeg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11" Type="http://schemas.openxmlformats.org/officeDocument/2006/relationships/image" Target="../media/image8.png"/><Relationship Id="rId5" Type="http://schemas.openxmlformats.org/officeDocument/2006/relationships/image" Target="../media/image9.jpeg"/><Relationship Id="rId15" Type="http://schemas.openxmlformats.org/officeDocument/2006/relationships/image" Target="../media/image12.png"/><Relationship Id="rId10" Type="http://schemas.openxmlformats.org/officeDocument/2006/relationships/oleObject" Target="../embeddings/oleObject1.bin"/><Relationship Id="rId4" Type="http://schemas.openxmlformats.org/officeDocument/2006/relationships/image" Target="../media/image3.jpeg"/><Relationship Id="rId9" Type="http://schemas.openxmlformats.org/officeDocument/2006/relationships/image" Target="../media/image11.jpeg"/><Relationship Id="rId14" Type="http://schemas.openxmlformats.org/officeDocument/2006/relationships/hyperlink" Target="http://nl.prorec.be/index.cfm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BFO-ontology/BFO-2020/tree/master/21838-2/common-logic" TargetMode="Externa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so.org/standard/66249.html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ontology.buffalo.edu/bfo/Against_Fantology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soccerlifestyle.com/how-to-deflate-a-soccer-ball/" TargetMode="Externa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philarchive.org/archive/OTTBBF" TargetMode="Externa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designboom.com/design/george-dubinsky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oleObject" Target="../embeddings/oleObject1.bin"/><Relationship Id="rId18" Type="http://schemas.openxmlformats.org/officeDocument/2006/relationships/hyperlink" Target="http://images.google.be/imgres?imgurl=http://www.guido.be/imagegallery/Onderwijs/rug.jpg&amp;imgrefurl=http://www.guido.be/desktopmodules/articledetail.aspx?mid%3D361%26itemid%3D768%26tabid%3D69%26pageid%3D100&amp;h=180&amp;w=180&amp;sz=8&amp;hl=nl&amp;start=11&amp;tbnid=p1yWKTqCineCgM:&amp;tbnh=101&amp;tbnw=101&amp;prev=/images?q%3Drug%2Bgent%26svnum%3D10%26hl%3Dnl%26lr%3D%26rls%3DGGLJ,GGLJ:2006-09,GGLJ:en%26sa%3DN" TargetMode="External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22.png"/><Relationship Id="rId7" Type="http://schemas.openxmlformats.org/officeDocument/2006/relationships/image" Target="../media/image17.png"/><Relationship Id="rId12" Type="http://schemas.openxmlformats.org/officeDocument/2006/relationships/image" Target="../media/image11.jpeg"/><Relationship Id="rId17" Type="http://schemas.openxmlformats.org/officeDocument/2006/relationships/image" Target="../media/image20.jpeg"/><Relationship Id="rId2" Type="http://schemas.openxmlformats.org/officeDocument/2006/relationships/slideLayout" Target="../slideLayouts/slideLayout9.xml"/><Relationship Id="rId16" Type="http://schemas.openxmlformats.org/officeDocument/2006/relationships/hyperlink" Target="http://www.ifomis.org/" TargetMode="External"/><Relationship Id="rId20" Type="http://schemas.openxmlformats.org/officeDocument/2006/relationships/image" Target="../media/image21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jpeg"/><Relationship Id="rId11" Type="http://schemas.openxmlformats.org/officeDocument/2006/relationships/image" Target="../media/image10.png"/><Relationship Id="rId24" Type="http://schemas.openxmlformats.org/officeDocument/2006/relationships/image" Target="../media/image7.jpeg"/><Relationship Id="rId5" Type="http://schemas.openxmlformats.org/officeDocument/2006/relationships/image" Target="../media/image9.jpeg"/><Relationship Id="rId15" Type="http://schemas.openxmlformats.org/officeDocument/2006/relationships/image" Target="../media/image19.jpeg"/><Relationship Id="rId23" Type="http://schemas.openxmlformats.org/officeDocument/2006/relationships/image" Target="../media/image12.png"/><Relationship Id="rId10" Type="http://schemas.openxmlformats.org/officeDocument/2006/relationships/image" Target="../media/image5.png"/><Relationship Id="rId19" Type="http://schemas.openxmlformats.org/officeDocument/2006/relationships/image" Target="../media/image6.jpeg"/><Relationship Id="rId4" Type="http://schemas.openxmlformats.org/officeDocument/2006/relationships/image" Target="../media/image3.jpeg"/><Relationship Id="rId9" Type="http://schemas.openxmlformats.org/officeDocument/2006/relationships/image" Target="../media/image4.jpeg"/><Relationship Id="rId14" Type="http://schemas.openxmlformats.org/officeDocument/2006/relationships/image" Target="../media/image8.png"/><Relationship Id="rId22" Type="http://schemas.openxmlformats.org/officeDocument/2006/relationships/hyperlink" Target="http://nl.prorec.be/index.cfm" TargetMode="Externa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Grp="1" noChangeArrowheads="1"/>
          </p:cNvSpPr>
          <p:nvPr>
            <p:ph type="ctrTitle"/>
          </p:nvPr>
        </p:nvSpPr>
        <p:spPr>
          <a:xfrm>
            <a:off x="5080" y="1219200"/>
            <a:ext cx="8991600" cy="1066800"/>
          </a:xfrm>
          <a:ln/>
        </p:spPr>
        <p:txBody>
          <a:bodyPr/>
          <a:lstStyle/>
          <a:p>
            <a:pPr>
              <a:tabLst>
                <a:tab pos="5376863" algn="l"/>
              </a:tabLst>
            </a:pPr>
            <a:r>
              <a:rPr lang="en-US" sz="2400" dirty="0"/>
              <a:t>Basic Formal Ontology Summit </a:t>
            </a:r>
            <a:br>
              <a:rPr lang="en-US" sz="2400" dirty="0"/>
            </a:br>
            <a:r>
              <a:rPr lang="en-US" sz="2400" dirty="0"/>
              <a:t>Keynote presentation</a:t>
            </a:r>
            <a:br>
              <a:rPr lang="en-US" sz="2400" dirty="0"/>
            </a:br>
            <a:r>
              <a:rPr lang="en-US" sz="2400" dirty="0"/>
              <a:t>May 23, 2023 – Buffalo, NY</a:t>
            </a:r>
            <a:br>
              <a:rPr lang="en-US" sz="2400" dirty="0"/>
            </a:br>
            <a:br>
              <a:rPr lang="en-US" sz="2000" dirty="0"/>
            </a:br>
            <a:br>
              <a:rPr lang="en-US" sz="2000" dirty="0"/>
            </a:br>
            <a:r>
              <a:rPr lang="en-US" sz="4000" dirty="0"/>
              <a:t>BFO2020’s axiomatization: </a:t>
            </a:r>
            <a:br>
              <a:rPr lang="en-US" sz="4000" dirty="0"/>
            </a:br>
            <a:r>
              <a:rPr lang="en-US" sz="4000" dirty="0"/>
              <a:t>the good, the bad, and the ugly.</a:t>
            </a:r>
            <a:br>
              <a:rPr lang="en-US" sz="4000" dirty="0"/>
            </a:br>
            <a:br>
              <a:rPr lang="en-US" sz="4000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410200"/>
            <a:ext cx="9144000" cy="12192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defTabSz="566738">
              <a:lnSpc>
                <a:spcPct val="80000"/>
              </a:lnSpc>
            </a:pPr>
            <a:r>
              <a:rPr lang="en-GB" altLang="ja-JP" sz="2800" b="1" dirty="0">
                <a:ea typeface="ＭＳ 明朝" panose="02020609040205080304" pitchFamily="49" charset="-128"/>
              </a:rPr>
              <a:t>Werner CEUSTERS</a:t>
            </a:r>
            <a:r>
              <a:rPr lang="en-GB" altLang="ja-JP" sz="2800" b="1" baseline="30000" dirty="0">
                <a:ea typeface="ＭＳ 明朝" panose="02020609040205080304" pitchFamily="49" charset="-128"/>
              </a:rPr>
              <a:t>1,2</a:t>
            </a:r>
            <a:endParaRPr lang="en-US" altLang="ja-JP" sz="1800" i="1" baseline="30000" dirty="0">
              <a:ea typeface="ＭＳ 明朝" panose="02020609040205080304" pitchFamily="49" charset="-128"/>
            </a:endParaRPr>
          </a:p>
          <a:p>
            <a:pPr defTabSz="566738"/>
            <a:r>
              <a:rPr lang="en-GB" sz="1800" i="1" baseline="30000" dirty="0"/>
              <a:t>1</a:t>
            </a:r>
            <a:r>
              <a:rPr lang="en-GB" sz="1800" i="1" dirty="0"/>
              <a:t> Department of Biomedical Informatics, University at Buffalo, USA</a:t>
            </a:r>
          </a:p>
          <a:p>
            <a:pPr defTabSz="566738"/>
            <a:r>
              <a:rPr lang="en-GB" sz="1800" i="1" baseline="30000" dirty="0"/>
              <a:t>2</a:t>
            </a:r>
            <a:r>
              <a:rPr lang="en-GB" sz="1800" i="1" dirty="0"/>
              <a:t> Department of Psychiatry, University at Buffalo, USA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-152400" y="609600"/>
            <a:ext cx="9296400" cy="466726"/>
            <a:chOff x="-152400" y="609600"/>
            <a:chExt cx="9296400" cy="466726"/>
          </a:xfrm>
        </p:grpSpPr>
        <p:sp>
          <p:nvSpPr>
            <p:cNvPr id="6" name="Rectangle 5"/>
            <p:cNvSpPr/>
            <p:nvPr/>
          </p:nvSpPr>
          <p:spPr bwMode="auto">
            <a:xfrm>
              <a:off x="5562600" y="609600"/>
              <a:ext cx="3581400" cy="46672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pic>
          <p:nvPicPr>
            <p:cNvPr id="7" name="Picture 6" descr="Jacobs School of Medicine and Biomedical Sciences 1-line locku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0" y="609600"/>
              <a:ext cx="6477000" cy="466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62957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0FDBE-4D08-4D3C-AE75-A9A64704F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2167" y="1828800"/>
            <a:ext cx="1905000" cy="762000"/>
          </a:xfrm>
        </p:spPr>
        <p:txBody>
          <a:bodyPr/>
          <a:lstStyle/>
          <a:p>
            <a:r>
              <a:rPr lang="en-US" dirty="0"/>
              <a:t>Down memory lane (2001)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6C2513-EB81-4F5A-A81E-83C78E47130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6C9617-A87B-43D8-A256-27D714015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52575"/>
            <a:ext cx="6705600" cy="5056554"/>
          </a:xfrm>
          <a:prstGeom prst="rect">
            <a:avLst/>
          </a:prstGeom>
        </p:spPr>
      </p:pic>
      <p:pic>
        <p:nvPicPr>
          <p:cNvPr id="6" name="Picture 4" descr="Smith">
            <a:extLst>
              <a:ext uri="{FF2B5EF4-FFF2-40B4-BE49-F238E27FC236}">
                <a16:creationId xmlns:a16="http://schemas.microsoft.com/office/drawing/2014/main" id="{50255094-6586-4B7B-A388-B435858CB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162" y="4881113"/>
            <a:ext cx="12144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5CC4D8D-C1BC-4D23-9DE1-ACF689D6D1C7}"/>
              </a:ext>
            </a:extLst>
          </p:cNvPr>
          <p:cNvSpPr txBox="1">
            <a:spLocks/>
          </p:cNvSpPr>
          <p:nvPr/>
        </p:nvSpPr>
        <p:spPr>
          <a:xfrm>
            <a:off x="133350" y="514350"/>
            <a:ext cx="8686800" cy="762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0" i="0">
                <a:solidFill>
                  <a:schemeClr val="bg1"/>
                </a:solidFill>
                <a:latin typeface="Georgia"/>
                <a:ea typeface="ＭＳ Ｐゴシック" pitchFamily="122" charset="-128"/>
                <a:cs typeface="Georgi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25" charset="0"/>
                <a:ea typeface="ＭＳ Ｐゴシック" pitchFamily="122" charset="-128"/>
                <a:cs typeface="ＭＳ Ｐゴシック" pitchFamily="12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25" charset="0"/>
                <a:ea typeface="ＭＳ Ｐゴシック" pitchFamily="122" charset="-128"/>
                <a:cs typeface="ＭＳ Ｐゴシック" pitchFamily="12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25" charset="0"/>
                <a:ea typeface="ＭＳ Ｐゴシック" pitchFamily="122" charset="-128"/>
                <a:cs typeface="ＭＳ Ｐゴシック" pitchFamily="12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25" charset="0"/>
                <a:ea typeface="ＭＳ Ｐゴシック" pitchFamily="122" charset="-128"/>
                <a:cs typeface="ＭＳ Ｐゴシック" pitchFamily="12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2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2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2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22" charset="0"/>
              </a:defRPr>
            </a:lvl9pPr>
          </a:lstStyle>
          <a:p>
            <a:r>
              <a:rPr lang="en-US" kern="0" dirty="0"/>
              <a:t>Why I became a BFO ‘early adopter’ (1)</a:t>
            </a:r>
          </a:p>
        </p:txBody>
      </p:sp>
    </p:spTree>
    <p:extLst>
      <p:ext uri="{BB962C8B-B14F-4D97-AF65-F5344CB8AC3E}">
        <p14:creationId xmlns:p14="http://schemas.microsoft.com/office/powerpoint/2010/main" val="3096529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29886-59ED-481F-B652-7680FD571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" y="514350"/>
            <a:ext cx="8686800" cy="762000"/>
          </a:xfrm>
        </p:spPr>
        <p:txBody>
          <a:bodyPr/>
          <a:lstStyle/>
          <a:p>
            <a:r>
              <a:rPr lang="en-US" dirty="0"/>
              <a:t>Why I became a BFO ‘early adopter’ (2)</a:t>
            </a:r>
            <a:br>
              <a:rPr lang="en-US" dirty="0"/>
            </a:br>
            <a:br>
              <a:rPr lang="en-US" sz="800" dirty="0"/>
            </a:b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80D090-3DC5-41A3-AE5A-F23FA248E34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5055CF-2B35-47D4-884F-95538CF7D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5149"/>
            <a:ext cx="91440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901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29886-59ED-481F-B652-7680FD571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" y="514350"/>
            <a:ext cx="8686800" cy="762000"/>
          </a:xfrm>
        </p:spPr>
        <p:txBody>
          <a:bodyPr/>
          <a:lstStyle/>
          <a:p>
            <a:r>
              <a:rPr lang="en-US" dirty="0"/>
              <a:t>Why I became a BFO ‘early adopter’ (3)</a:t>
            </a:r>
            <a:br>
              <a:rPr lang="en-US" dirty="0"/>
            </a:br>
            <a:br>
              <a:rPr lang="en-US" sz="800" dirty="0"/>
            </a:br>
            <a:r>
              <a:rPr lang="en-US" sz="2800" dirty="0"/>
              <a:t>The pieces started to come together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F257A1-DC04-4374-83BA-4F8758B744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William Kent. </a:t>
            </a:r>
            <a:r>
              <a:rPr lang="en-US" b="1" dirty="0"/>
              <a:t>Data and Reality </a:t>
            </a:r>
            <a:r>
              <a:rPr lang="en-US" dirty="0"/>
              <a:t>(1978).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Reality as benchmark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Alan Rector et.al. </a:t>
            </a:r>
            <a:r>
              <a:rPr lang="en-US" b="1" dirty="0"/>
              <a:t>A framework for modelling the electronic medical record </a:t>
            </a:r>
            <a:r>
              <a:rPr lang="en-US" dirty="0"/>
              <a:t>(1993)</a:t>
            </a:r>
            <a:r>
              <a:rPr lang="en-US" b="1" dirty="0"/>
              <a:t>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Descriptions as benchmark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Welty and Guarino. </a:t>
            </a:r>
            <a:r>
              <a:rPr lang="en-US" b="1" dirty="0"/>
              <a:t>Supporting ontological analysis of taxonomic relationships </a:t>
            </a:r>
            <a:r>
              <a:rPr lang="en-US" dirty="0"/>
              <a:t>(2001).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Concepts as benchmark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Barry Smith. </a:t>
            </a:r>
            <a:r>
              <a:rPr lang="en-US" b="1" dirty="0"/>
              <a:t>Beyond Concepts: Ontology as reality representation </a:t>
            </a:r>
            <a:r>
              <a:rPr lang="en-US" dirty="0"/>
              <a:t>(2004).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Barry Smith. </a:t>
            </a:r>
            <a:r>
              <a:rPr lang="en-US" b="1" dirty="0"/>
              <a:t>Against </a:t>
            </a:r>
            <a:r>
              <a:rPr lang="en-US" b="1" dirty="0" err="1"/>
              <a:t>fantology</a:t>
            </a:r>
            <a:r>
              <a:rPr lang="en-US" b="1" dirty="0"/>
              <a:t> </a:t>
            </a:r>
            <a:r>
              <a:rPr lang="en-US" dirty="0"/>
              <a:t>(2005).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Use FOL wisely (… in multiple interpretations).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80D090-3DC5-41A3-AE5A-F23FA248E34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670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AB905-A8A2-42EE-99D4-BCB55C9FF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BFO’s selling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64038-BFD0-4A4A-ACA6-6F828790DA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Distinctions between: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‘Ontology’ and ‘ontologies’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Continuants and occurrents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Dependent entities and independent entities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Particulars and universals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/>
              <a:t>Referent Tracking </a:t>
            </a:r>
            <a:r>
              <a:rPr lang="en-US" sz="2400" dirty="0">
                <a:sym typeface="Wingdings" panose="05000000000000000000" pitchFamily="2" charset="2"/>
              </a:rPr>
              <a:t> BFO</a:t>
            </a: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Descriptions and what descriptions are about.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/>
              <a:t>NLU </a:t>
            </a:r>
            <a:r>
              <a:rPr lang="en-US" sz="2400" dirty="0">
                <a:sym typeface="Wingdings" panose="05000000000000000000" pitchFamily="2" charset="2"/>
              </a:rPr>
              <a:t> ground truth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Need for temporal indexing.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9AC37E-E7B5-4B95-B4ED-CE53BE2F5A0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67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FDFCB-677A-4EC5-B379-42ADC2C60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ED586-F6FD-471C-9726-B5692FDA5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803762-073A-4D24-BFCD-48768CFCBD9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14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839D307-719F-4AAF-A17F-C083DFC2D4C8}"/>
              </a:ext>
            </a:extLst>
          </p:cNvPr>
          <p:cNvGrpSpPr/>
          <p:nvPr/>
        </p:nvGrpSpPr>
        <p:grpSpPr>
          <a:xfrm>
            <a:off x="0" y="609600"/>
            <a:ext cx="9142959" cy="6248400"/>
            <a:chOff x="0" y="609600"/>
            <a:chExt cx="9142959" cy="62484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49DCBA5-A528-4085-8981-5F74BCA9DF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09600"/>
              <a:ext cx="4666209" cy="62484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06FDC36-D1E3-4626-88DE-6F22124A3B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6209" y="4229100"/>
              <a:ext cx="4476750" cy="26289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5220D3D-CBBF-495A-8E13-161CFF4D93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46639" y="609600"/>
              <a:ext cx="4496320" cy="3619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096343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12DA2-C8A9-48E5-B6CA-B13A00B9F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8EF2F-4F2B-4684-A6CA-3301EFD358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BC150C-BFF2-4A75-A2C0-4021525AF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6966"/>
            <a:ext cx="9144000" cy="630103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256A1A-A85F-41EC-8D62-15F4ECBA83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>
                <a:solidFill>
                  <a:schemeClr val="tx1"/>
                </a:solidFill>
              </a:rPr>
              <a:t>15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4109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B325F-0874-4991-BF83-39EDCECA9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IFOMIS, </a:t>
            </a:r>
            <a:r>
              <a:rPr lang="en-US" dirty="0" err="1"/>
              <a:t>Saarbrücken</a:t>
            </a:r>
            <a:r>
              <a:rPr lang="en-US" dirty="0"/>
              <a:t>, Germany (2005)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53A43-7476-4290-8338-A718FB9224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46A617-B15F-43B5-A0ED-3F0CA5F003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16</a:t>
            </a:fld>
            <a:endParaRPr lang="en-US" dirty="0"/>
          </a:p>
        </p:txBody>
      </p:sp>
      <p:pic>
        <p:nvPicPr>
          <p:cNvPr id="5" name="Picture 3" descr="C:\Documents and Settings\werner\Mijn documenten\Current\ECOR-work\gang.JPG">
            <a:extLst>
              <a:ext uri="{FF2B5EF4-FFF2-40B4-BE49-F238E27FC236}">
                <a16:creationId xmlns:a16="http://schemas.microsoft.com/office/drawing/2014/main" id="{A0D03869-BF28-47C3-A98E-303EADE5F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43B9DB6-486F-491D-B83D-8DF9167B7728}"/>
              </a:ext>
            </a:extLst>
          </p:cNvPr>
          <p:cNvGrpSpPr/>
          <p:nvPr/>
        </p:nvGrpSpPr>
        <p:grpSpPr>
          <a:xfrm>
            <a:off x="228600" y="3167302"/>
            <a:ext cx="4876800" cy="3610185"/>
            <a:chOff x="228600" y="3167302"/>
            <a:chExt cx="4876800" cy="3610185"/>
          </a:xfrm>
        </p:grpSpPr>
        <p:pic>
          <p:nvPicPr>
            <p:cNvPr id="6" name="Picture 5" descr="C:\Documents and Settings\werner\Mijn documenten\Current\ECOR-work\hinweis.JPG">
              <a:extLst>
                <a:ext uri="{FF2B5EF4-FFF2-40B4-BE49-F238E27FC236}">
                  <a16:creationId xmlns:a16="http://schemas.microsoft.com/office/drawing/2014/main" id="{FD7BA8E8-0D43-4451-A0A7-975ED3E81D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3394482"/>
              <a:ext cx="4876800" cy="33830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Arrow: Right 6">
              <a:extLst>
                <a:ext uri="{FF2B5EF4-FFF2-40B4-BE49-F238E27FC236}">
                  <a16:creationId xmlns:a16="http://schemas.microsoft.com/office/drawing/2014/main" id="{C6E6F7DD-C55E-47C9-A005-0E3A948B2492}"/>
                </a:ext>
              </a:extLst>
            </p:cNvPr>
            <p:cNvSpPr/>
            <p:nvPr/>
          </p:nvSpPr>
          <p:spPr bwMode="auto">
            <a:xfrm rot="8848436">
              <a:off x="3172908" y="3167302"/>
              <a:ext cx="1427451" cy="457200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408F85A-3775-4101-800C-D651A2B0E6DF}"/>
              </a:ext>
            </a:extLst>
          </p:cNvPr>
          <p:cNvGrpSpPr/>
          <p:nvPr/>
        </p:nvGrpSpPr>
        <p:grpSpPr>
          <a:xfrm>
            <a:off x="2894227" y="-14177"/>
            <a:ext cx="6242685" cy="5149578"/>
            <a:chOff x="2895999" y="1"/>
            <a:chExt cx="6242685" cy="5149578"/>
          </a:xfrm>
        </p:grpSpPr>
        <p:pic>
          <p:nvPicPr>
            <p:cNvPr id="9" name="Picture 6" descr="C:\Documents and Settings\werner\Mijn documenten\Current\ECOR-work\durchgehen.jpg">
              <a:extLst>
                <a:ext uri="{FF2B5EF4-FFF2-40B4-BE49-F238E27FC236}">
                  <a16:creationId xmlns:a16="http://schemas.microsoft.com/office/drawing/2014/main" id="{5277BD33-A415-4783-9A4C-EECDAEFBEA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5999" y="1"/>
              <a:ext cx="6242685" cy="4343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89020FC2-B63E-453B-88ED-3B206700AB71}"/>
                </a:ext>
              </a:extLst>
            </p:cNvPr>
            <p:cNvSpPr/>
            <p:nvPr/>
          </p:nvSpPr>
          <p:spPr bwMode="auto">
            <a:xfrm rot="18870797">
              <a:off x="4177971" y="3555908"/>
              <a:ext cx="2800356" cy="386986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281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7B86D-2DD2-49BA-AEBF-22A1F8183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Looks like a success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CB732-40A5-4E68-9379-C0DE0C5A7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553171-A799-40FC-8E41-806CBE7F3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7506"/>
            <a:ext cx="9144000" cy="528049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71A190-92AC-4038-8EC3-6816D24ADCE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>
                <a:solidFill>
                  <a:schemeClr val="tx1"/>
                </a:solidFill>
              </a:rPr>
              <a:t>17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2770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8061AD3-9A73-4EB0-89E7-61C60CE7C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sz="4800" b="1" dirty="0"/>
              <a:t>However !!!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216CFFC-57BA-40AE-8B21-4A9D1DF59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Some of my frustrations re (not about) BFO: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Inappropriate reference to BFO in ‘ontology’ work described in the literature,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84072E-E2D9-4390-9ABD-89A5CE2B92B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54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1E2EA-B9F2-4E94-B4C6-8C964A4FE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latest ontology disaster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86198B-71D7-4F52-BD61-0D8DE0D3CD4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19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3F6FC5-434C-429F-85C0-FA6DF962B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" y="1524000"/>
            <a:ext cx="8686800" cy="482114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A29F967-F230-47BC-A526-B650E275FEE4}"/>
              </a:ext>
            </a:extLst>
          </p:cNvPr>
          <p:cNvSpPr/>
          <p:nvPr/>
        </p:nvSpPr>
        <p:spPr>
          <a:xfrm>
            <a:off x="1781175" y="6397982"/>
            <a:ext cx="716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chemeClr val="bg1"/>
                </a:solidFill>
                <a:hlinkClick r:id="rId3"/>
              </a:rPr>
              <a:t>https://www.nature.com/articles/s41598-023-34874-6#Fig4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19634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C19A28E-2809-4150-BCFD-2AEAD6909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876489E-7B1D-4E07-9F32-30604C0B33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Essential background: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Before I saw the light ( … - 2001)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How it happened (2001 – 2021)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BFO2020 axiomatization in CLIF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Relation to Referent Tracking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Development and use of educational tools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Experiences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66AABC-7A31-4E91-8341-563D86F8AFB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F41BC1FE-425B-4D41-9768-47500E60C2C6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4634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31A04-86E2-4898-A7D9-0639186FA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762000"/>
          </a:xfrm>
        </p:spPr>
        <p:txBody>
          <a:bodyPr/>
          <a:lstStyle/>
          <a:p>
            <a:r>
              <a:rPr lang="en-US" dirty="0" err="1"/>
              <a:t>ChatGPT</a:t>
            </a:r>
            <a:r>
              <a:rPr lang="en-US" dirty="0"/>
              <a:t> at work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76E5D-C536-404F-85E1-A7C0924DAF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649CF6-DF09-427D-882D-D687E976BDA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20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A0D6B1-3585-421C-A949-16DC543644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1"/>
            <a:ext cx="9144000" cy="5638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4178BAE-C4B6-4676-B584-85AAA3FEDF1D}"/>
              </a:ext>
            </a:extLst>
          </p:cNvPr>
          <p:cNvSpPr/>
          <p:nvPr/>
        </p:nvSpPr>
        <p:spPr>
          <a:xfrm>
            <a:off x="1781175" y="6504801"/>
            <a:ext cx="7162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  <a:hlinkClick r:id="rId3"/>
              </a:rPr>
              <a:t>https://www.nature.com/articles/s41598-023-34874-6#Fig4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4B8CE2-91CC-4BE7-80B4-2D9809A5E464}"/>
              </a:ext>
            </a:extLst>
          </p:cNvPr>
          <p:cNvSpPr/>
          <p:nvPr/>
        </p:nvSpPr>
        <p:spPr bwMode="auto">
          <a:xfrm>
            <a:off x="0" y="2743200"/>
            <a:ext cx="9144000" cy="1447800"/>
          </a:xfrm>
          <a:prstGeom prst="rect">
            <a:avLst/>
          </a:prstGeom>
          <a:solidFill>
            <a:srgbClr val="FF000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DC1CB4-DE40-4786-8667-275A6E6F4C53}"/>
              </a:ext>
            </a:extLst>
          </p:cNvPr>
          <p:cNvSpPr/>
          <p:nvPr/>
        </p:nvSpPr>
        <p:spPr bwMode="auto">
          <a:xfrm>
            <a:off x="6781800" y="2286000"/>
            <a:ext cx="2362200" cy="458100"/>
          </a:xfrm>
          <a:prstGeom prst="rect">
            <a:avLst/>
          </a:prstGeom>
          <a:solidFill>
            <a:srgbClr val="FF000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06AE51F-4AA5-471B-91B3-A90F21F49F46}"/>
              </a:ext>
            </a:extLst>
          </p:cNvPr>
          <p:cNvSpPr/>
          <p:nvPr/>
        </p:nvSpPr>
        <p:spPr bwMode="auto">
          <a:xfrm>
            <a:off x="2209800" y="5714999"/>
            <a:ext cx="3429000" cy="381001"/>
          </a:xfrm>
          <a:prstGeom prst="rect">
            <a:avLst/>
          </a:prstGeom>
          <a:solidFill>
            <a:srgbClr val="FF000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0359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C2C64-0FC5-4668-901D-C15464DD8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ChatGPT</a:t>
            </a:r>
            <a:r>
              <a:rPr lang="en-US" dirty="0"/>
              <a:t> at work 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980A109-08C1-4E08-A464-EE1D83A374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3810000"/>
            <a:ext cx="9144000" cy="304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420127-5B58-4072-9AD0-BE9B9964B4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49598"/>
            <a:ext cx="9143999" cy="226040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6DAE214-64E8-412A-A4AC-C9D61F5F4311}"/>
              </a:ext>
            </a:extLst>
          </p:cNvPr>
          <p:cNvSpPr/>
          <p:nvPr/>
        </p:nvSpPr>
        <p:spPr>
          <a:xfrm>
            <a:off x="1905000" y="6566356"/>
            <a:ext cx="71628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hlinkClick r:id="rId4"/>
              </a:rPr>
              <a:t>https://www.nature.com/articles/s41598-023-34874-6#Fig4</a:t>
            </a:r>
            <a:r>
              <a:rPr lang="en-US" sz="8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210254-0300-4256-956B-80A2F3ED2687}"/>
              </a:ext>
            </a:extLst>
          </p:cNvPr>
          <p:cNvSpPr/>
          <p:nvPr/>
        </p:nvSpPr>
        <p:spPr bwMode="auto">
          <a:xfrm>
            <a:off x="0" y="1549598"/>
            <a:ext cx="9144000" cy="2260402"/>
          </a:xfrm>
          <a:prstGeom prst="rect">
            <a:avLst/>
          </a:prstGeom>
          <a:solidFill>
            <a:srgbClr val="FF000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45549B-7998-4AAF-927F-25B74EF0DE6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7961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8061AD3-9A73-4EB0-89E7-61C60CE7C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sz="4800" b="1" dirty="0"/>
              <a:t>However !!!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216CFFC-57BA-40AE-8B21-4A9D1DF59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Some of my frustrations re (not about) BFO: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359E"/>
                </a:solidFill>
              </a:rPr>
              <a:t>Inappropriate reference to BFO in ‘ontology’ work described in the literature,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Confusion between BFO and OBO Foundry.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84072E-E2D9-4390-9ABD-89A5CE2B92B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15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36112-8CD2-4A7C-9416-9681317A8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dirty="0"/>
              <a:t>Confusion between BFO and OBO Foundry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6B97C-4D6C-47B0-8B17-BB4FA8E449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9357D6-5C5B-4431-BC7F-A6604E8BFD5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23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9E4D64-CC29-40E0-8966-7A848368A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1781"/>
            <a:ext cx="9144000" cy="53662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5BEE66-5963-43C8-BC14-C7D0E9A9C8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9600"/>
            <a:ext cx="9144000" cy="88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0562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ABCF2-24BC-4902-BABF-D977EEDDF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762000"/>
          </a:xfrm>
        </p:spPr>
        <p:txBody>
          <a:bodyPr/>
          <a:lstStyle/>
          <a:p>
            <a:r>
              <a:rPr lang="en-US" dirty="0"/>
              <a:t>BFO not anymore OBO’s upper ontology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A5C80-FB11-4A77-BE43-C128ECD0EC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F562CA-ABD9-41E8-8DDA-1CC15B4CDBE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24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BCE3AA-E226-42BA-92F1-A0E0FF8D4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0851"/>
            <a:ext cx="9144000" cy="546409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737026-39EA-4B49-96FD-7B3445010407}"/>
              </a:ext>
            </a:extLst>
          </p:cNvPr>
          <p:cNvSpPr/>
          <p:nvPr/>
        </p:nvSpPr>
        <p:spPr>
          <a:xfrm>
            <a:off x="5867399" y="1752600"/>
            <a:ext cx="32480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dirty="0">
                <a:hlinkClick r:id="rId3"/>
              </a:rPr>
              <a:t>https://obofoundry.org/ontology/bfo.html</a:t>
            </a:r>
            <a:r>
              <a:rPr lang="en-US" sz="1400" b="0" dirty="0"/>
              <a:t>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51C5599-B400-4A43-B8CA-72614B29E815}"/>
              </a:ext>
            </a:extLst>
          </p:cNvPr>
          <p:cNvSpPr/>
          <p:nvPr/>
        </p:nvSpPr>
        <p:spPr bwMode="auto">
          <a:xfrm>
            <a:off x="304800" y="2514600"/>
            <a:ext cx="4343400" cy="22860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78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D5487-3908-4273-B99A-298E40EDF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850B6-0D40-4A95-BBB0-3238392390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CBC2B2-6D7D-4E23-83D8-D055938C9D1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25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57F1D9-46E0-4D56-BEA6-AC72AC217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400"/>
            <a:ext cx="91440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0056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D5487-3908-4273-B99A-298E40EDF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850B6-0D40-4A95-BBB0-3238392390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CBC2B2-6D7D-4E23-83D8-D055938C9D1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26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57F1D9-46E0-4D56-BEA6-AC72AC217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400"/>
            <a:ext cx="9144000" cy="63246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3AB031C-A202-450C-BD6C-AAD25CC1927A}"/>
              </a:ext>
            </a:extLst>
          </p:cNvPr>
          <p:cNvSpPr/>
          <p:nvPr/>
        </p:nvSpPr>
        <p:spPr bwMode="auto">
          <a:xfrm rot="2716385">
            <a:off x="1295400" y="2743200"/>
            <a:ext cx="45719" cy="25908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86E02C-7766-4B1F-9D30-A422C2631E7C}"/>
              </a:ext>
            </a:extLst>
          </p:cNvPr>
          <p:cNvSpPr/>
          <p:nvPr/>
        </p:nvSpPr>
        <p:spPr bwMode="auto">
          <a:xfrm rot="18916385">
            <a:off x="1326712" y="2756651"/>
            <a:ext cx="45719" cy="25908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6036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154B7-1191-40D7-947B-67A64C5B5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" y="457200"/>
            <a:ext cx="8686800" cy="762000"/>
          </a:xfrm>
        </p:spPr>
        <p:txBody>
          <a:bodyPr/>
          <a:lstStyle/>
          <a:p>
            <a:r>
              <a:rPr lang="en-US" dirty="0"/>
              <a:t>Relation Ontology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9D12E1-EF4F-4BCB-9A5C-DED84A86915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27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F279F1-267B-4821-B0F0-A6C6906FA1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06736"/>
            <a:ext cx="9144000" cy="415126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0B2DE9B-861A-4300-91CA-F6D6CF970B37}"/>
              </a:ext>
            </a:extLst>
          </p:cNvPr>
          <p:cNvSpPr/>
          <p:nvPr/>
        </p:nvSpPr>
        <p:spPr>
          <a:xfrm>
            <a:off x="2857500" y="6512123"/>
            <a:ext cx="6172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  <a:hlinkClick r:id="rId3"/>
              </a:rPr>
              <a:t>https://genomebiology.biomedcentral.com/articles/10.1186/gb-2005-6-5-r46</a:t>
            </a:r>
            <a:r>
              <a:rPr lang="en-US" sz="1400" b="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D931DE4-3477-4C40-85AF-368F65AB0A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43000"/>
            <a:ext cx="9144000" cy="163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3412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154B7-1191-40D7-947B-67A64C5B5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" y="457200"/>
            <a:ext cx="8686800" cy="762000"/>
          </a:xfrm>
        </p:spPr>
        <p:txBody>
          <a:bodyPr/>
          <a:lstStyle/>
          <a:p>
            <a:r>
              <a:rPr lang="en-US" dirty="0"/>
              <a:t>Relation Ontology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350B6-8EEF-4F06-A909-B286E0C0C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9D12E1-EF4F-4BCB-9A5C-DED84A86915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28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D848D0-CC56-47A4-89D1-62762BBC2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0075" y="1047750"/>
            <a:ext cx="4733925" cy="5810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98337BA-3FF8-4C51-AB69-E6AB662B02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47750"/>
            <a:ext cx="4400550" cy="58102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47505DB-D11C-48F7-99A1-D6BB68616B5C}"/>
              </a:ext>
            </a:extLst>
          </p:cNvPr>
          <p:cNvSpPr/>
          <p:nvPr/>
        </p:nvSpPr>
        <p:spPr>
          <a:xfrm>
            <a:off x="762000" y="6435923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0" dirty="0">
                <a:hlinkClick r:id="rId4"/>
              </a:rPr>
              <a:t>https://ontobee.org/ontology/ro</a:t>
            </a:r>
            <a:r>
              <a:rPr lang="en-US" sz="1400" b="0" dirty="0"/>
              <a:t>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BDA9FFA-30E8-4A9E-AEAC-D3B46CE7C7E9}"/>
              </a:ext>
            </a:extLst>
          </p:cNvPr>
          <p:cNvSpPr/>
          <p:nvPr/>
        </p:nvSpPr>
        <p:spPr bwMode="auto">
          <a:xfrm>
            <a:off x="304800" y="4876800"/>
            <a:ext cx="1447800" cy="381000"/>
          </a:xfrm>
          <a:prstGeom prst="roundRect">
            <a:avLst>
              <a:gd name="adj" fmla="val 50000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9109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154B7-1191-40D7-947B-67A64C5B5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" y="457200"/>
            <a:ext cx="8686800" cy="762000"/>
          </a:xfrm>
        </p:spPr>
        <p:txBody>
          <a:bodyPr/>
          <a:lstStyle/>
          <a:p>
            <a:r>
              <a:rPr lang="en-US" dirty="0"/>
              <a:t>Relation Ontology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350B6-8EEF-4F06-A909-B286E0C0C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9D12E1-EF4F-4BCB-9A5C-DED84A86915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29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D848D0-CC56-47A4-89D1-62762BBC2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0075" y="1047750"/>
            <a:ext cx="4733925" cy="5810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98337BA-3FF8-4C51-AB69-E6AB662B02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47750"/>
            <a:ext cx="4400550" cy="58102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47505DB-D11C-48F7-99A1-D6BB68616B5C}"/>
              </a:ext>
            </a:extLst>
          </p:cNvPr>
          <p:cNvSpPr/>
          <p:nvPr/>
        </p:nvSpPr>
        <p:spPr>
          <a:xfrm>
            <a:off x="762000" y="6435923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0" dirty="0">
                <a:hlinkClick r:id="rId4"/>
              </a:rPr>
              <a:t>https://ontobee.org/ontology/ro</a:t>
            </a:r>
            <a:r>
              <a:rPr lang="en-US" sz="1400" b="0" dirty="0"/>
              <a:t>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BDA9FFA-30E8-4A9E-AEAC-D3B46CE7C7E9}"/>
              </a:ext>
            </a:extLst>
          </p:cNvPr>
          <p:cNvSpPr/>
          <p:nvPr/>
        </p:nvSpPr>
        <p:spPr bwMode="auto">
          <a:xfrm>
            <a:off x="304800" y="4876800"/>
            <a:ext cx="1447800" cy="381000"/>
          </a:xfrm>
          <a:prstGeom prst="roundRect">
            <a:avLst>
              <a:gd name="adj" fmla="val 50000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9A342D-F99E-4931-90BB-5406E6919400}"/>
              </a:ext>
            </a:extLst>
          </p:cNvPr>
          <p:cNvSpPr/>
          <p:nvPr/>
        </p:nvSpPr>
        <p:spPr bwMode="auto">
          <a:xfrm rot="2716385">
            <a:off x="6485577" y="2743200"/>
            <a:ext cx="45719" cy="25908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ADE6E73-A343-4D83-977D-AD565D625C38}"/>
              </a:ext>
            </a:extLst>
          </p:cNvPr>
          <p:cNvSpPr/>
          <p:nvPr/>
        </p:nvSpPr>
        <p:spPr bwMode="auto">
          <a:xfrm rot="18916385">
            <a:off x="6516889" y="2756651"/>
            <a:ext cx="45719" cy="25908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799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9" name="Picture 27" descr="thumbnail">
            <a:extLst>
              <a:ext uri="{FF2B5EF4-FFF2-40B4-BE49-F238E27FC236}">
                <a16:creationId xmlns:a16="http://schemas.microsoft.com/office/drawing/2014/main" id="{5EF94245-B515-47AD-B75F-48A07861E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52" y="731307"/>
            <a:ext cx="1122218" cy="164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1A8C31-9C84-421C-9382-7EE61B986BEC}"/>
              </a:ext>
            </a:extLst>
          </p:cNvPr>
          <p:cNvSpPr txBox="1"/>
          <p:nvPr/>
        </p:nvSpPr>
        <p:spPr>
          <a:xfrm>
            <a:off x="1201819" y="685800"/>
            <a:ext cx="7793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100" b="0" dirty="0">
                <a:solidFill>
                  <a:schemeClr val="bg1"/>
                </a:solidFill>
              </a:rPr>
              <a:t>Paul</a:t>
            </a:r>
          </a:p>
          <a:p>
            <a:pPr algn="l"/>
            <a:r>
              <a:rPr lang="en-US" sz="1100" b="0" dirty="0" err="1">
                <a:solidFill>
                  <a:schemeClr val="bg1"/>
                </a:solidFill>
              </a:rPr>
              <a:t>Kluyskens</a:t>
            </a:r>
            <a:endParaRPr lang="en-US" sz="1100" b="0" dirty="0">
              <a:solidFill>
                <a:schemeClr val="bg1"/>
              </a:solidFill>
            </a:endParaRPr>
          </a:p>
        </p:txBody>
      </p:sp>
      <p:sp>
        <p:nvSpPr>
          <p:cNvPr id="8200" name="AutoShape 11"/>
          <p:cNvSpPr>
            <a:spLocks noGrp="1" noChangeArrowheads="1"/>
          </p:cNvSpPr>
          <p:nvPr>
            <p:ph type="title"/>
          </p:nvPr>
        </p:nvSpPr>
        <p:spPr>
          <a:xfrm>
            <a:off x="3200400" y="2990850"/>
            <a:ext cx="2819400" cy="1041400"/>
          </a:xfrm>
        </p:spPr>
        <p:txBody>
          <a:bodyPr/>
          <a:lstStyle/>
          <a:p>
            <a:pPr algn="ctr" eaLnBrk="1" hangingPunct="1"/>
            <a:r>
              <a:rPr lang="nl-BE" altLang="en-US" sz="2800" dirty="0"/>
              <a:t>Educational  </a:t>
            </a:r>
            <a:br>
              <a:rPr lang="nl-BE" altLang="en-US" sz="2800" dirty="0"/>
            </a:br>
            <a:br>
              <a:rPr lang="nl-BE" altLang="en-US" sz="2800" dirty="0"/>
            </a:br>
            <a:r>
              <a:rPr lang="nl-BE" altLang="en-US" sz="2800" dirty="0"/>
              <a:t>environments</a:t>
            </a:r>
            <a:endParaRPr lang="nl-NL" altLang="en-US" sz="2800" dirty="0">
              <a:solidFill>
                <a:schemeClr val="bg1"/>
              </a:solidFill>
            </a:endParaRPr>
          </a:p>
        </p:txBody>
      </p:sp>
      <p:grpSp>
        <p:nvGrpSpPr>
          <p:cNvPr id="8201" name="Group 12"/>
          <p:cNvGrpSpPr>
            <a:grpSpLocks/>
          </p:cNvGrpSpPr>
          <p:nvPr/>
        </p:nvGrpSpPr>
        <p:grpSpPr bwMode="auto">
          <a:xfrm>
            <a:off x="3355975" y="914400"/>
            <a:ext cx="1976438" cy="1930400"/>
            <a:chOff x="2736" y="720"/>
            <a:chExt cx="1245" cy="1216"/>
          </a:xfrm>
        </p:grpSpPr>
        <p:pic>
          <p:nvPicPr>
            <p:cNvPr id="8224" name="Picture 13" descr="cb-bab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720"/>
              <a:ext cx="652" cy="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25" name="Text Box 14"/>
            <p:cNvSpPr txBox="1">
              <a:spLocks noChangeArrowheads="1"/>
            </p:cNvSpPr>
            <p:nvPr/>
          </p:nvSpPr>
          <p:spPr bwMode="auto">
            <a:xfrm>
              <a:off x="2782" y="1645"/>
              <a:ext cx="119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l-BE" altLang="en-US" sz="2400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  1959</a:t>
              </a:r>
              <a:r>
                <a:rPr lang="nl-BE" altLang="en-US" sz="2400" dirty="0">
                  <a:solidFill>
                    <a:srgbClr val="FF3300"/>
                  </a:solidFill>
                  <a:cs typeface="Times New Roman" panose="02020603050405020304" pitchFamily="18" charset="0"/>
                </a:rPr>
                <a:t>     </a:t>
              </a:r>
              <a:r>
                <a:rPr lang="nl-BE" altLang="en-US" sz="2400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- </a:t>
              </a:r>
              <a:r>
                <a:rPr lang="nl-BE" altLang="en-US" sz="2400" dirty="0">
                  <a:solidFill>
                    <a:srgbClr val="FF3300"/>
                  </a:solidFill>
                  <a:cs typeface="Times New Roman" panose="02020603050405020304" pitchFamily="18" charset="0"/>
                </a:rPr>
                <a:t>     </a:t>
              </a:r>
              <a:endParaRPr lang="nl-NL" altLang="en-US" sz="2400" dirty="0">
                <a:solidFill>
                  <a:srgbClr val="FF3300"/>
                </a:solidFill>
                <a:cs typeface="Times New Roman" panose="02020603050405020304" pitchFamily="18" charset="0"/>
              </a:endParaRPr>
            </a:p>
          </p:txBody>
        </p:sp>
      </p:grpSp>
      <p:pic>
        <p:nvPicPr>
          <p:cNvPr id="8202" name="Picture 15" descr="Bikit (2938 bytes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667000"/>
            <a:ext cx="144780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8" name="Text Box 21"/>
          <p:cNvSpPr txBox="1">
            <a:spLocks noChangeArrowheads="1"/>
          </p:cNvSpPr>
          <p:nvPr/>
        </p:nvSpPr>
        <p:spPr bwMode="auto">
          <a:xfrm>
            <a:off x="1981200" y="2057400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2400">
                <a:solidFill>
                  <a:schemeClr val="bg1"/>
                </a:solidFill>
                <a:cs typeface="Times New Roman" panose="02020603050405020304" pitchFamily="18" charset="0"/>
              </a:rPr>
              <a:t>1977</a:t>
            </a:r>
            <a:endParaRPr lang="nl-NL" altLang="en-US" sz="240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8209" name="Text Box 22"/>
          <p:cNvSpPr txBox="1">
            <a:spLocks noChangeArrowheads="1"/>
          </p:cNvSpPr>
          <p:nvPr/>
        </p:nvSpPr>
        <p:spPr bwMode="auto">
          <a:xfrm>
            <a:off x="815736" y="3335338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2400" dirty="0">
                <a:solidFill>
                  <a:schemeClr val="bg1"/>
                </a:solidFill>
                <a:cs typeface="Times New Roman" panose="02020603050405020304" pitchFamily="18" charset="0"/>
              </a:rPr>
              <a:t>1989</a:t>
            </a:r>
            <a:endParaRPr lang="nl-NL" altLang="en-US" sz="24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8214" name="Picture 27" descr="ru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954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6" name="AutoShape 29"/>
          <p:cNvSpPr>
            <a:spLocks noChangeArrowheads="1"/>
          </p:cNvSpPr>
          <p:nvPr/>
        </p:nvSpPr>
        <p:spPr bwMode="auto">
          <a:xfrm flipV="1">
            <a:off x="609600" y="838200"/>
            <a:ext cx="8001000" cy="54864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039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7701" y="20661"/>
                </a:moveTo>
                <a:cubicBezTo>
                  <a:pt x="3393" y="19307"/>
                  <a:pt x="463" y="15315"/>
                  <a:pt x="463" y="10800"/>
                </a:cubicBezTo>
                <a:cubicBezTo>
                  <a:pt x="463" y="5091"/>
                  <a:pt x="5091" y="463"/>
                  <a:pt x="10800" y="463"/>
                </a:cubicBezTo>
                <a:cubicBezTo>
                  <a:pt x="16508" y="463"/>
                  <a:pt x="21137" y="5091"/>
                  <a:pt x="21137" y="10800"/>
                </a:cubicBezTo>
                <a:cubicBezTo>
                  <a:pt x="21137" y="15315"/>
                  <a:pt x="18206" y="19307"/>
                  <a:pt x="13898" y="20661"/>
                </a:cubicBezTo>
                <a:lnTo>
                  <a:pt x="14037" y="21103"/>
                </a:lnTo>
                <a:cubicBezTo>
                  <a:pt x="18538" y="19689"/>
                  <a:pt x="21600" y="15517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5517"/>
                  <a:pt x="3061" y="19689"/>
                  <a:pt x="7562" y="21103"/>
                </a:cubicBezTo>
                <a:lnTo>
                  <a:pt x="7701" y="20661"/>
                </a:lnTo>
                <a:close/>
              </a:path>
            </a:pathLst>
          </a:custGeom>
          <a:gradFill rotWithShape="0">
            <a:gsLst>
              <a:gs pos="0">
                <a:srgbClr val="66FF33"/>
              </a:gs>
              <a:gs pos="100000">
                <a:srgbClr val="FF00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7" name="AutoShape 30"/>
          <p:cNvSpPr>
            <a:spLocks noChangeArrowheads="1"/>
          </p:cNvSpPr>
          <p:nvPr/>
        </p:nvSpPr>
        <p:spPr bwMode="auto">
          <a:xfrm rot="891021">
            <a:off x="5695950" y="923925"/>
            <a:ext cx="381000" cy="228600"/>
          </a:xfrm>
          <a:prstGeom prst="leftArrow">
            <a:avLst>
              <a:gd name="adj1" fmla="val 50000"/>
              <a:gd name="adj2" fmla="val 41667"/>
            </a:avLst>
          </a:prstGeom>
          <a:gradFill rotWithShape="1">
            <a:gsLst>
              <a:gs pos="0">
                <a:srgbClr val="74DC3A"/>
              </a:gs>
              <a:gs pos="100000">
                <a:srgbClr val="AAE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BC1FE-425B-4D41-9768-47500E60C2C6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1D94BF-5046-46E2-A521-2E6E7C805C2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955189"/>
            <a:ext cx="951616" cy="1348823"/>
          </a:xfrm>
          <a:prstGeom prst="rect">
            <a:avLst/>
          </a:prstGeom>
          <a:ln w="38100">
            <a:solidFill>
              <a:srgbClr val="EFDEC5"/>
            </a:solidFill>
          </a:ln>
        </p:spPr>
      </p:pic>
    </p:spTree>
    <p:extLst>
      <p:ext uri="{BB962C8B-B14F-4D97-AF65-F5344CB8AC3E}">
        <p14:creationId xmlns:p14="http://schemas.microsoft.com/office/powerpoint/2010/main" val="4097660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D65B6-0596-4EF6-AE8D-B5E5A4EC1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 memory lane (2000)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BB4292-3108-4CFB-B5F5-1AEF0A07F9D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30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538A21-A9FB-4318-B1AB-6B1CDF271A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524000"/>
            <a:ext cx="6767512" cy="5055160"/>
          </a:xfrm>
          <a:prstGeom prst="rect">
            <a:avLst/>
          </a:prstGeom>
        </p:spPr>
      </p:pic>
      <p:pic>
        <p:nvPicPr>
          <p:cNvPr id="6" name="Picture 4" descr="Smith">
            <a:extLst>
              <a:ext uri="{FF2B5EF4-FFF2-40B4-BE49-F238E27FC236}">
                <a16:creationId xmlns:a16="http://schemas.microsoft.com/office/drawing/2014/main" id="{976EC1A9-749A-4659-A800-B9DC50C51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439" y="4876629"/>
            <a:ext cx="12144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6E3993B8-42A1-4C99-B034-CD6C218D271B}"/>
              </a:ext>
            </a:extLst>
          </p:cNvPr>
          <p:cNvSpPr/>
          <p:nvPr/>
        </p:nvSpPr>
        <p:spPr bwMode="auto">
          <a:xfrm>
            <a:off x="609600" y="1752600"/>
            <a:ext cx="6934200" cy="1447800"/>
          </a:xfrm>
          <a:prstGeom prst="wedgeRoundRectCallout">
            <a:avLst>
              <a:gd name="adj1" fmla="val 59387"/>
              <a:gd name="adj2" fmla="val 228947"/>
              <a:gd name="adj3" fmla="val 16667"/>
            </a:avLst>
          </a:prstGeom>
          <a:solidFill>
            <a:srgbClr val="FFFFFF">
              <a:alpha val="65882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400" b="0" dirty="0">
                <a:solidFill>
                  <a:srgbClr val="FF0000"/>
                </a:solidFill>
                <a:latin typeface="Times" pitchFamily="122" charset="0"/>
              </a:rPr>
              <a:t>Impressive, but all wrong !!!</a:t>
            </a:r>
            <a:endParaRPr kumimoji="0" lang="en-US" sz="4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84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06292-6FDB-4481-B5D0-223512855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368ADF-8279-4E14-8D73-2E838CDCC3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31</a:t>
            </a:fld>
            <a:endParaRPr lang="en-US" dirty="0"/>
          </a:p>
        </p:txBody>
      </p:sp>
      <p:pic>
        <p:nvPicPr>
          <p:cNvPr id="10244" name="Picture 4" descr="Meet Sam Laturi: the last blacksmith in Ozaukee County (for now)">
            <a:extLst>
              <a:ext uri="{FF2B5EF4-FFF2-40B4-BE49-F238E27FC236}">
                <a16:creationId xmlns:a16="http://schemas.microsoft.com/office/drawing/2014/main" id="{8AC951EA-CCC4-4E31-8C94-17EDF1CA6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599"/>
            <a:ext cx="9144000" cy="6233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C5C8B81-AF62-48B8-B792-5EACF4D058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3872" y="1219200"/>
            <a:ext cx="1368959" cy="21619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2421A14-0ED9-4D99-8230-8C050171B6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2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5258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F1901-42B5-4CA1-947D-795B152D1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happened 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6EE1283-1C86-4A64-889D-9804744F07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300" y="2362200"/>
            <a:ext cx="8791399" cy="41148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3D73D8-DC69-4F56-BB7D-376E3E66FD4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32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D0F101-B534-40D1-B73F-BF16F2E7EA20}"/>
              </a:ext>
            </a:extLst>
          </p:cNvPr>
          <p:cNvSpPr/>
          <p:nvPr/>
        </p:nvSpPr>
        <p:spPr bwMode="auto">
          <a:xfrm>
            <a:off x="6400800" y="6153150"/>
            <a:ext cx="24384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4D4A540-9A6E-4BE4-9A98-530B794093AA}"/>
              </a:ext>
            </a:extLst>
          </p:cNvPr>
          <p:cNvSpPr txBox="1">
            <a:spLocks noChangeArrowheads="1"/>
          </p:cNvSpPr>
          <p:nvPr/>
        </p:nvSpPr>
        <p:spPr>
          <a:xfrm>
            <a:off x="228600" y="1676400"/>
            <a:ext cx="8686800" cy="49530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altLang="en-US" kern="0" dirty="0"/>
              <a:t>Part of the answer: next keynote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nl-BE" altLang="en-US" kern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500F65-0C18-4B6F-BD38-BE5678895B7A}"/>
              </a:ext>
            </a:extLst>
          </p:cNvPr>
          <p:cNvSpPr/>
          <p:nvPr/>
        </p:nvSpPr>
        <p:spPr bwMode="auto">
          <a:xfrm>
            <a:off x="3429000" y="4114800"/>
            <a:ext cx="838200" cy="304800"/>
          </a:xfrm>
          <a:prstGeom prst="rect">
            <a:avLst/>
          </a:prstGeom>
          <a:solidFill>
            <a:srgbClr val="FF0000">
              <a:alpha val="32941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7EA1A8-9DB2-4AC5-AA49-3FBFDE947B6C}"/>
              </a:ext>
            </a:extLst>
          </p:cNvPr>
          <p:cNvSpPr/>
          <p:nvPr/>
        </p:nvSpPr>
        <p:spPr bwMode="auto">
          <a:xfrm>
            <a:off x="4343400" y="4114800"/>
            <a:ext cx="838200" cy="304800"/>
          </a:xfrm>
          <a:prstGeom prst="rect">
            <a:avLst/>
          </a:prstGeom>
          <a:solidFill>
            <a:srgbClr val="FF0000">
              <a:alpha val="32941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1EFBF6-0CB2-4CDF-A22C-27679E536D84}"/>
              </a:ext>
            </a:extLst>
          </p:cNvPr>
          <p:cNvSpPr/>
          <p:nvPr/>
        </p:nvSpPr>
        <p:spPr bwMode="auto">
          <a:xfrm>
            <a:off x="5638800" y="4114800"/>
            <a:ext cx="990600" cy="304800"/>
          </a:xfrm>
          <a:prstGeom prst="rect">
            <a:avLst/>
          </a:prstGeom>
          <a:solidFill>
            <a:srgbClr val="FF0000">
              <a:alpha val="32941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2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8061AD3-9A73-4EB0-89E7-61C60CE7C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other pet peeves …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216CFFC-57BA-40AE-8B21-4A9D1DF59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Inappropriate reference to BFO in ‘ontology’ work described in the literature,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OWL too much used as an exchange format rather than a language with formal semantics,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84072E-E2D9-4390-9ABD-89A5CE2B92B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0990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02CCD-55AE-490A-AEB3-F0759EA1E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762000"/>
          </a:xfrm>
        </p:spPr>
        <p:txBody>
          <a:bodyPr/>
          <a:lstStyle/>
          <a:p>
            <a:r>
              <a:rPr lang="en-US" dirty="0"/>
              <a:t>A ‘must read’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3AA7F-6426-446F-A152-2DF812E23B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FD4CDD-5BF0-46F3-A5B2-B55814A59B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34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B5F2D9-A3E1-4AA1-AC3C-555F35CCA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9882"/>
            <a:ext cx="9144000" cy="555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9025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25B13-D0FE-480B-BA1D-121FAFA22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762000"/>
          </a:xfrm>
        </p:spPr>
        <p:txBody>
          <a:bodyPr/>
          <a:lstStyle/>
          <a:p>
            <a:r>
              <a:rPr lang="en-US" sz="2800" dirty="0"/>
              <a:t>The only ‘ontology’ in the </a:t>
            </a:r>
            <a:r>
              <a:rPr lang="en-US" sz="2800" dirty="0" err="1"/>
              <a:t>BioPortal</a:t>
            </a:r>
            <a:r>
              <a:rPr lang="en-US" sz="2800" dirty="0"/>
              <a:t> using OWL correctly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81F282-08FF-4DC9-8829-D5077E103C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118458-0E20-4B4D-9D70-6BEDEE46D42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35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1DE35D-E178-44A3-80E8-F6D7202F75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3363"/>
            <a:ext cx="9144000" cy="565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6718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8061AD3-9A73-4EB0-89E7-61C60CE7C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other pet peeves …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216CFFC-57BA-40AE-8B21-4A9D1DF59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Inappropriate reference to BFO in ‘ontology’ work described in the literature,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OWL too much used as an exchange format rather than a language with formal semantics,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Existing tools make it too easy to: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make something that looks like an ontology (e.g. Protégé)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re-use content from something that looks like an ontology (e.g. Robot)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84072E-E2D9-4390-9ABD-89A5CE2B92B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448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8061AD3-9A73-4EB0-89E7-61C60CE7C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biggest frustration!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216CFFC-57BA-40AE-8B21-4A9D1DF59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Inappropriate reference to BFO in ‘ontology’ work described in the literature,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OWL too much used as an exchange format rather than a language with formal semantics,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Existing tools make it too easy to: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make something that looks like an ontology (e.g. Protégé)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re-use content from something that looks like an ontology (e.g. Robot)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Students in my 700-level classes still making basic mistakes re BFO-principles, i.e. BFO-Phil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…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84072E-E2D9-4390-9ABD-89A5CE2B92B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8517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C894689-C144-44C5-B2C3-E1B78B8C56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</p:spPr>
        <p:txBody>
          <a:bodyPr/>
          <a:lstStyle/>
          <a:p>
            <a:r>
              <a:rPr lang="en-US" dirty="0"/>
              <a:t>A step towards improvement?</a:t>
            </a:r>
            <a:br>
              <a:rPr lang="en-US" dirty="0"/>
            </a:br>
            <a:br>
              <a:rPr lang="en-US" dirty="0"/>
            </a:br>
            <a:r>
              <a:rPr lang="en-US" sz="5400" dirty="0"/>
              <a:t>BFO2020</a:t>
            </a:r>
            <a:br>
              <a:rPr lang="en-US" sz="5400" dirty="0"/>
            </a:br>
            <a:r>
              <a:rPr lang="en-US" sz="5400" dirty="0"/>
              <a:t>Axiomatization in FOL/CLIF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BD7B5B-F82F-4E90-84CC-FBA451A5192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81763"/>
            <a:ext cx="457200" cy="295275"/>
          </a:xfrm>
        </p:spPr>
        <p:txBody>
          <a:bodyPr/>
          <a:lstStyle/>
          <a:p>
            <a:fld id="{7C5DB68A-9D44-4073-920F-D08D647C06A7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0865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2AD7E0E6-BB3F-47D1-9823-8E8D6063C230}"/>
              </a:ext>
            </a:extLst>
          </p:cNvPr>
          <p:cNvGrpSpPr/>
          <p:nvPr/>
        </p:nvGrpSpPr>
        <p:grpSpPr>
          <a:xfrm>
            <a:off x="99659" y="655201"/>
            <a:ext cx="1880261" cy="1711207"/>
            <a:chOff x="99219" y="657268"/>
            <a:chExt cx="1880261" cy="171120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1763D17-89AC-4C50-A90E-D85BF50DAE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219" y="698813"/>
              <a:ext cx="1227931" cy="1669662"/>
            </a:xfrm>
            <a:prstGeom prst="rect">
              <a:avLst/>
            </a:prstGeom>
          </p:spPr>
        </p:pic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E5FB5087-E05F-42DC-843D-3A5C43F045E1}"/>
                </a:ext>
              </a:extLst>
            </p:cNvPr>
            <p:cNvSpPr txBox="1"/>
            <p:nvPr/>
          </p:nvSpPr>
          <p:spPr>
            <a:xfrm>
              <a:off x="1310706" y="657268"/>
              <a:ext cx="66877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100" b="0" dirty="0">
                  <a:solidFill>
                    <a:schemeClr val="bg1"/>
                  </a:solidFill>
                </a:rPr>
                <a:t>Etienne</a:t>
              </a:r>
            </a:p>
            <a:p>
              <a:pPr algn="l"/>
              <a:r>
                <a:rPr lang="en-US" sz="1100" b="0" dirty="0">
                  <a:solidFill>
                    <a:schemeClr val="bg1"/>
                  </a:solidFill>
                </a:rPr>
                <a:t>Ceusters</a:t>
              </a:r>
            </a:p>
          </p:txBody>
        </p:sp>
      </p:grpSp>
      <p:pic>
        <p:nvPicPr>
          <p:cNvPr id="57" name="Picture 3" descr="demoor">
            <a:extLst>
              <a:ext uri="{FF2B5EF4-FFF2-40B4-BE49-F238E27FC236}">
                <a16:creationId xmlns:a16="http://schemas.microsoft.com/office/drawing/2014/main" id="{6AE64B00-E8EF-42D7-BDE5-C9A2DE5DA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28" y="4960980"/>
            <a:ext cx="10382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4" descr="Smith">
            <a:extLst>
              <a:ext uri="{FF2B5EF4-FFF2-40B4-BE49-F238E27FC236}">
                <a16:creationId xmlns:a16="http://schemas.microsoft.com/office/drawing/2014/main" id="{DFB052F5-04AD-4EA6-A857-4FC3CB846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274" y="4848097"/>
            <a:ext cx="12144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07AF82F6-7B7C-4766-894B-B9C0EE75CC23}"/>
              </a:ext>
            </a:extLst>
          </p:cNvPr>
          <p:cNvGrpSpPr/>
          <p:nvPr/>
        </p:nvGrpSpPr>
        <p:grpSpPr>
          <a:xfrm>
            <a:off x="107287" y="657268"/>
            <a:ext cx="1877748" cy="1687221"/>
            <a:chOff x="107287" y="657268"/>
            <a:chExt cx="1877748" cy="1687221"/>
          </a:xfrm>
        </p:grpSpPr>
        <p:pic>
          <p:nvPicPr>
            <p:cNvPr id="56" name="Picture 27" descr="thumbnail">
              <a:extLst>
                <a:ext uri="{FF2B5EF4-FFF2-40B4-BE49-F238E27FC236}">
                  <a16:creationId xmlns:a16="http://schemas.microsoft.com/office/drawing/2014/main" id="{81993135-F15A-4BDD-95E3-F004D1EA43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287" y="702775"/>
              <a:ext cx="1122218" cy="1641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0A128F96-080D-4B03-98BF-9BFA6AB98BEE}"/>
                </a:ext>
              </a:extLst>
            </p:cNvPr>
            <p:cNvSpPr txBox="1"/>
            <p:nvPr/>
          </p:nvSpPr>
          <p:spPr>
            <a:xfrm>
              <a:off x="1205654" y="657268"/>
              <a:ext cx="77938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100" b="0" dirty="0">
                  <a:solidFill>
                    <a:schemeClr val="bg1"/>
                  </a:solidFill>
                </a:rPr>
                <a:t>Paul</a:t>
              </a:r>
            </a:p>
            <a:p>
              <a:pPr algn="l"/>
              <a:r>
                <a:rPr lang="en-US" sz="1100" b="0" dirty="0" err="1">
                  <a:solidFill>
                    <a:schemeClr val="bg1"/>
                  </a:solidFill>
                </a:rPr>
                <a:t>Kluyskens</a:t>
              </a:r>
              <a:endParaRPr lang="en-US" sz="1100" b="0" dirty="0">
                <a:solidFill>
                  <a:schemeClr val="bg1"/>
                </a:solidFill>
              </a:endParaRP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E4B77C3C-3851-4074-BC6A-4B63ABABF8FA}"/>
              </a:ext>
            </a:extLst>
          </p:cNvPr>
          <p:cNvSpPr txBox="1"/>
          <p:nvPr/>
        </p:nvSpPr>
        <p:spPr>
          <a:xfrm>
            <a:off x="1180331" y="5965025"/>
            <a:ext cx="6543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100" b="0" dirty="0">
                <a:solidFill>
                  <a:schemeClr val="bg1"/>
                </a:solidFill>
              </a:rPr>
              <a:t>Georges</a:t>
            </a:r>
          </a:p>
          <a:p>
            <a:pPr algn="l"/>
            <a:r>
              <a:rPr lang="en-US" sz="1100" b="0" dirty="0" err="1">
                <a:solidFill>
                  <a:schemeClr val="bg1"/>
                </a:solidFill>
              </a:rPr>
              <a:t>Demoor</a:t>
            </a:r>
            <a:endParaRPr lang="en-US" sz="1100" b="0" dirty="0">
              <a:solidFill>
                <a:schemeClr val="bg1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52A72E1-01E0-475A-A1C4-AF1368954D2C}"/>
              </a:ext>
            </a:extLst>
          </p:cNvPr>
          <p:cNvSpPr txBox="1"/>
          <p:nvPr/>
        </p:nvSpPr>
        <p:spPr>
          <a:xfrm>
            <a:off x="7258922" y="6074645"/>
            <a:ext cx="5196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100" b="0" dirty="0">
                <a:solidFill>
                  <a:schemeClr val="bg1"/>
                </a:solidFill>
              </a:rPr>
              <a:t>Barry</a:t>
            </a:r>
          </a:p>
          <a:p>
            <a:pPr algn="l"/>
            <a:r>
              <a:rPr lang="en-US" sz="1100" b="0" dirty="0">
                <a:solidFill>
                  <a:schemeClr val="bg1"/>
                </a:solidFill>
              </a:rPr>
              <a:t>Smith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38031" y="1324663"/>
            <a:ext cx="1936750" cy="748169"/>
          </a:xfrm>
          <a:prstGeom prst="rect">
            <a:avLst/>
          </a:prstGeom>
        </p:spPr>
      </p:pic>
      <p:pic>
        <p:nvPicPr>
          <p:cNvPr id="8198" name="Picture 9" descr="translog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619" y="2789238"/>
            <a:ext cx="1806575" cy="7540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201" name="Group 12"/>
          <p:cNvGrpSpPr>
            <a:grpSpLocks/>
          </p:cNvGrpSpPr>
          <p:nvPr/>
        </p:nvGrpSpPr>
        <p:grpSpPr bwMode="auto">
          <a:xfrm>
            <a:off x="3355975" y="914400"/>
            <a:ext cx="1976438" cy="1930400"/>
            <a:chOff x="2736" y="720"/>
            <a:chExt cx="1245" cy="1216"/>
          </a:xfrm>
        </p:grpSpPr>
        <p:pic>
          <p:nvPicPr>
            <p:cNvPr id="8224" name="Picture 13" descr="cb-baby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720"/>
              <a:ext cx="652" cy="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25" name="Text Box 14"/>
            <p:cNvSpPr txBox="1">
              <a:spLocks noChangeArrowheads="1"/>
            </p:cNvSpPr>
            <p:nvPr/>
          </p:nvSpPr>
          <p:spPr bwMode="auto">
            <a:xfrm>
              <a:off x="2782" y="1645"/>
              <a:ext cx="119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l-BE" altLang="en-US" sz="2400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  1959</a:t>
              </a:r>
              <a:r>
                <a:rPr lang="nl-BE" altLang="en-US" sz="2400" dirty="0">
                  <a:solidFill>
                    <a:srgbClr val="FF3300"/>
                  </a:solidFill>
                  <a:cs typeface="Times New Roman" panose="02020603050405020304" pitchFamily="18" charset="0"/>
                </a:rPr>
                <a:t>     </a:t>
              </a:r>
              <a:r>
                <a:rPr lang="nl-BE" altLang="en-US" sz="2400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- </a:t>
              </a:r>
              <a:r>
                <a:rPr lang="nl-BE" altLang="en-US" sz="2400" dirty="0">
                  <a:solidFill>
                    <a:srgbClr val="FF3300"/>
                  </a:solidFill>
                  <a:cs typeface="Times New Roman" panose="02020603050405020304" pitchFamily="18" charset="0"/>
                </a:rPr>
                <a:t>     </a:t>
              </a:r>
              <a:endParaRPr lang="nl-NL" altLang="en-US" sz="2400" dirty="0">
                <a:solidFill>
                  <a:srgbClr val="FF3300"/>
                </a:solidFill>
                <a:cs typeface="Times New Roman" panose="02020603050405020304" pitchFamily="18" charset="0"/>
              </a:endParaRPr>
            </a:p>
          </p:txBody>
        </p:sp>
      </p:grpSp>
      <p:pic>
        <p:nvPicPr>
          <p:cNvPr id="8202" name="Picture 15" descr="Bikit (2938 bytes)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667000"/>
            <a:ext cx="144780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6" descr="Ramit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3810000"/>
            <a:ext cx="14478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17" descr="logosmall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00" y="4971712"/>
            <a:ext cx="15240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205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2994095"/>
              </p:ext>
            </p:extLst>
          </p:nvPr>
        </p:nvGraphicFramePr>
        <p:xfrm>
          <a:off x="4217988" y="5121275"/>
          <a:ext cx="114300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Photo Editor-foto" r:id="rId14" imgW="809738" imgH="409632" progId="MSPhotoEd.3">
                  <p:embed/>
                </p:oleObj>
              </mc:Choice>
              <mc:Fallback>
                <p:oleObj name="Photo Editor-foto" r:id="rId14" imgW="809738" imgH="409632" progId="MSPhotoEd.3">
                  <p:embed/>
                  <p:pic>
                    <p:nvPicPr>
                      <p:cNvPr id="8205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7988" y="5121275"/>
                        <a:ext cx="1143000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206" name="Picture 19" descr="ecorlogo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819" y="3575050"/>
            <a:ext cx="137160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20" descr="IFOMIS logo">
            <a:hlinkClick r:id="rId17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737" y="4648200"/>
            <a:ext cx="15652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8" name="Text Box 21"/>
          <p:cNvSpPr txBox="1">
            <a:spLocks noChangeArrowheads="1"/>
          </p:cNvSpPr>
          <p:nvPr/>
        </p:nvSpPr>
        <p:spPr bwMode="auto">
          <a:xfrm>
            <a:off x="1981200" y="2057400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2400">
                <a:solidFill>
                  <a:schemeClr val="bg1"/>
                </a:solidFill>
                <a:cs typeface="Times New Roman" panose="02020603050405020304" pitchFamily="18" charset="0"/>
              </a:rPr>
              <a:t>1977</a:t>
            </a:r>
            <a:endParaRPr lang="nl-NL" altLang="en-US" sz="240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8209" name="Text Box 22"/>
          <p:cNvSpPr txBox="1">
            <a:spLocks noChangeArrowheads="1"/>
          </p:cNvSpPr>
          <p:nvPr/>
        </p:nvSpPr>
        <p:spPr bwMode="auto">
          <a:xfrm>
            <a:off x="815736" y="3335338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2400" dirty="0">
                <a:solidFill>
                  <a:schemeClr val="bg1"/>
                </a:solidFill>
                <a:cs typeface="Times New Roman" panose="02020603050405020304" pitchFamily="18" charset="0"/>
              </a:rPr>
              <a:t>1989</a:t>
            </a:r>
            <a:endParaRPr lang="nl-NL" altLang="en-US" sz="24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8210" name="Text Box 23"/>
          <p:cNvSpPr txBox="1">
            <a:spLocks noChangeArrowheads="1"/>
          </p:cNvSpPr>
          <p:nvPr/>
        </p:nvSpPr>
        <p:spPr bwMode="auto">
          <a:xfrm>
            <a:off x="1514237" y="4414668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2400" dirty="0">
                <a:solidFill>
                  <a:schemeClr val="bg1"/>
                </a:solidFill>
                <a:cs typeface="Times New Roman" panose="02020603050405020304" pitchFamily="18" charset="0"/>
              </a:rPr>
              <a:t>1992</a:t>
            </a:r>
            <a:endParaRPr lang="nl-NL" altLang="en-US" sz="24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8211" name="Text Box 24"/>
          <p:cNvSpPr txBox="1">
            <a:spLocks noChangeArrowheads="1"/>
          </p:cNvSpPr>
          <p:nvPr/>
        </p:nvSpPr>
        <p:spPr bwMode="auto">
          <a:xfrm>
            <a:off x="4392613" y="5660687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2400" dirty="0">
                <a:solidFill>
                  <a:schemeClr val="bg1"/>
                </a:solidFill>
                <a:cs typeface="Times New Roman" panose="02020603050405020304" pitchFamily="18" charset="0"/>
              </a:rPr>
              <a:t>1998</a:t>
            </a:r>
            <a:endParaRPr lang="nl-NL" altLang="en-US" sz="24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8212" name="Text Box 25"/>
          <p:cNvSpPr txBox="1">
            <a:spLocks noChangeArrowheads="1"/>
          </p:cNvSpPr>
          <p:nvPr/>
        </p:nvSpPr>
        <p:spPr bwMode="auto">
          <a:xfrm>
            <a:off x="5744528" y="5394325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2400" dirty="0">
                <a:solidFill>
                  <a:schemeClr val="bg1"/>
                </a:solidFill>
                <a:cs typeface="Times New Roman" panose="02020603050405020304" pitchFamily="18" charset="0"/>
              </a:rPr>
              <a:t>2002</a:t>
            </a:r>
            <a:endParaRPr lang="nl-NL" altLang="en-US" sz="24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8213" name="Text Box 26"/>
          <p:cNvSpPr txBox="1">
            <a:spLocks noChangeArrowheads="1"/>
          </p:cNvSpPr>
          <p:nvPr/>
        </p:nvSpPr>
        <p:spPr bwMode="auto">
          <a:xfrm>
            <a:off x="7090886" y="4365625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2400" dirty="0">
                <a:solidFill>
                  <a:schemeClr val="bg1"/>
                </a:solidFill>
                <a:cs typeface="Times New Roman" panose="02020603050405020304" pitchFamily="18" charset="0"/>
              </a:rPr>
              <a:t>2004</a:t>
            </a:r>
            <a:endParaRPr lang="nl-NL" altLang="en-US" sz="24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8214" name="Picture 27" descr="rug">
            <a:hlinkClick r:id="rId19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954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5" name="Picture 35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819" y="2201864"/>
            <a:ext cx="1643062" cy="533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6" name="AutoShape 29"/>
          <p:cNvSpPr>
            <a:spLocks noChangeArrowheads="1"/>
          </p:cNvSpPr>
          <p:nvPr/>
        </p:nvSpPr>
        <p:spPr bwMode="auto">
          <a:xfrm flipV="1">
            <a:off x="609600" y="838200"/>
            <a:ext cx="8001000" cy="54864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039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7701" y="20661"/>
                </a:moveTo>
                <a:cubicBezTo>
                  <a:pt x="3393" y="19307"/>
                  <a:pt x="463" y="15315"/>
                  <a:pt x="463" y="10800"/>
                </a:cubicBezTo>
                <a:cubicBezTo>
                  <a:pt x="463" y="5091"/>
                  <a:pt x="5091" y="463"/>
                  <a:pt x="10800" y="463"/>
                </a:cubicBezTo>
                <a:cubicBezTo>
                  <a:pt x="16508" y="463"/>
                  <a:pt x="21137" y="5091"/>
                  <a:pt x="21137" y="10800"/>
                </a:cubicBezTo>
                <a:cubicBezTo>
                  <a:pt x="21137" y="15315"/>
                  <a:pt x="18206" y="19307"/>
                  <a:pt x="13898" y="20661"/>
                </a:cubicBezTo>
                <a:lnTo>
                  <a:pt x="14037" y="21103"/>
                </a:lnTo>
                <a:cubicBezTo>
                  <a:pt x="18538" y="19689"/>
                  <a:pt x="21600" y="15517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5517"/>
                  <a:pt x="3061" y="19689"/>
                  <a:pt x="7562" y="21103"/>
                </a:cubicBezTo>
                <a:lnTo>
                  <a:pt x="7701" y="20661"/>
                </a:lnTo>
                <a:close/>
              </a:path>
            </a:pathLst>
          </a:custGeom>
          <a:gradFill rotWithShape="0">
            <a:gsLst>
              <a:gs pos="0">
                <a:srgbClr val="66FF33"/>
              </a:gs>
              <a:gs pos="100000">
                <a:srgbClr val="FF00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7" name="AutoShape 30"/>
          <p:cNvSpPr>
            <a:spLocks noChangeArrowheads="1"/>
          </p:cNvSpPr>
          <p:nvPr/>
        </p:nvSpPr>
        <p:spPr bwMode="auto">
          <a:xfrm rot="891021">
            <a:off x="5695950" y="923925"/>
            <a:ext cx="381000" cy="228600"/>
          </a:xfrm>
          <a:prstGeom prst="leftArrow">
            <a:avLst>
              <a:gd name="adj1" fmla="val 50000"/>
              <a:gd name="adj2" fmla="val 41667"/>
            </a:avLst>
          </a:prstGeom>
          <a:gradFill rotWithShape="1">
            <a:gsLst>
              <a:gs pos="0">
                <a:srgbClr val="74DC3A"/>
              </a:gs>
              <a:gs pos="100000">
                <a:srgbClr val="AAE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8218" name="Text Box 31"/>
          <p:cNvSpPr txBox="1">
            <a:spLocks noChangeArrowheads="1"/>
          </p:cNvSpPr>
          <p:nvPr/>
        </p:nvSpPr>
        <p:spPr bwMode="auto">
          <a:xfrm>
            <a:off x="6128067" y="3187700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2400" dirty="0">
                <a:solidFill>
                  <a:schemeClr val="bg1"/>
                </a:solidFill>
                <a:cs typeface="Times New Roman" panose="02020603050405020304" pitchFamily="18" charset="0"/>
              </a:rPr>
              <a:t>2006</a:t>
            </a:r>
            <a:endParaRPr lang="nl-NL" altLang="en-US" sz="24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8219" name="Picture 32" descr="ub_blue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894" y="2868612"/>
            <a:ext cx="8382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20" name="Text Box 33"/>
          <p:cNvSpPr txBox="1">
            <a:spLocks noChangeArrowheads="1"/>
          </p:cNvSpPr>
          <p:nvPr/>
        </p:nvSpPr>
        <p:spPr bwMode="auto">
          <a:xfrm>
            <a:off x="1425337" y="5611473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2400" dirty="0">
                <a:solidFill>
                  <a:schemeClr val="bg1"/>
                </a:solidFill>
                <a:cs typeface="Times New Roman" panose="02020603050405020304" pitchFamily="18" charset="0"/>
              </a:rPr>
              <a:t>1993</a:t>
            </a:r>
            <a:endParaRPr lang="nl-NL" altLang="en-US" sz="24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8221" name="Text Box 34"/>
          <p:cNvSpPr txBox="1">
            <a:spLocks noChangeArrowheads="1"/>
          </p:cNvSpPr>
          <p:nvPr/>
        </p:nvSpPr>
        <p:spPr bwMode="auto">
          <a:xfrm>
            <a:off x="3429000" y="5638800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2400">
                <a:solidFill>
                  <a:schemeClr val="bg1"/>
                </a:solidFill>
                <a:cs typeface="Times New Roman" panose="02020603050405020304" pitchFamily="18" charset="0"/>
              </a:rPr>
              <a:t>1995</a:t>
            </a:r>
            <a:endParaRPr lang="nl-NL" altLang="en-US" sz="240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8222" name="Picture 35" descr="Logo PROREC-BE">
            <a:hlinkClick r:id="rId23"/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825" y="4933612"/>
            <a:ext cx="10668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23" name="Text Box 31"/>
          <p:cNvSpPr txBox="1">
            <a:spLocks noChangeArrowheads="1"/>
          </p:cNvSpPr>
          <p:nvPr/>
        </p:nvSpPr>
        <p:spPr bwMode="auto">
          <a:xfrm>
            <a:off x="6028594" y="2427975"/>
            <a:ext cx="800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2400" dirty="0">
                <a:solidFill>
                  <a:schemeClr val="bg1"/>
                </a:solidFill>
                <a:cs typeface="Times New Roman" panose="02020603050405020304" pitchFamily="18" charset="0"/>
              </a:rPr>
              <a:t>2012</a:t>
            </a:r>
            <a:endParaRPr lang="nl-NL" altLang="en-US" sz="24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37" name="Text Box 31"/>
          <p:cNvSpPr txBox="1">
            <a:spLocks noChangeArrowheads="1"/>
          </p:cNvSpPr>
          <p:nvPr/>
        </p:nvSpPr>
        <p:spPr bwMode="auto">
          <a:xfrm>
            <a:off x="5838031" y="1984673"/>
            <a:ext cx="800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2400" dirty="0">
                <a:solidFill>
                  <a:schemeClr val="bg1"/>
                </a:solidFill>
                <a:cs typeface="Times New Roman" panose="02020603050405020304" pitchFamily="18" charset="0"/>
              </a:rPr>
              <a:t>2014</a:t>
            </a:r>
            <a:endParaRPr lang="nl-NL" altLang="en-US" sz="24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BC1FE-425B-4D41-9768-47500E60C2C6}" type="slidenum">
              <a:rPr lang="en-US" altLang="en-US" smtClean="0"/>
              <a:pPr/>
              <a:t>39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1D94BF-5046-46E2-A521-2E6E7C805C22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955189"/>
            <a:ext cx="951616" cy="1348823"/>
          </a:xfrm>
          <a:prstGeom prst="rect">
            <a:avLst/>
          </a:prstGeom>
          <a:ln w="38100">
            <a:solidFill>
              <a:srgbClr val="EFDEC5"/>
            </a:solidFill>
          </a:ln>
        </p:spPr>
      </p:pic>
      <p:sp>
        <p:nvSpPr>
          <p:cNvPr id="47" name="AutoShape 11">
            <a:extLst>
              <a:ext uri="{FF2B5EF4-FFF2-40B4-BE49-F238E27FC236}">
                <a16:creationId xmlns:a16="http://schemas.microsoft.com/office/drawing/2014/main" id="{00C27457-EED3-4B22-AF75-41F9025D31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00400" y="2990850"/>
            <a:ext cx="2819400" cy="1041400"/>
          </a:xfrm>
        </p:spPr>
        <p:txBody>
          <a:bodyPr/>
          <a:lstStyle/>
          <a:p>
            <a:pPr algn="ctr" eaLnBrk="1" hangingPunct="1"/>
            <a:r>
              <a:rPr lang="nl-BE" altLang="en-US" sz="2800" dirty="0"/>
              <a:t>Educational &amp; </a:t>
            </a:r>
            <a:r>
              <a:rPr lang="nl-BE" altLang="en-US" sz="2800" dirty="0">
                <a:solidFill>
                  <a:schemeClr val="bg1"/>
                </a:solidFill>
              </a:rPr>
              <a:t>professional </a:t>
            </a:r>
            <a:r>
              <a:rPr lang="nl-BE" altLang="en-US" sz="2800" dirty="0"/>
              <a:t>environments</a:t>
            </a:r>
            <a:endParaRPr lang="nl-NL" altLang="en-US" sz="2800" dirty="0">
              <a:solidFill>
                <a:schemeClr val="bg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3FAB3DD-311B-4F2D-A3AB-395A09F0F21D}"/>
              </a:ext>
            </a:extLst>
          </p:cNvPr>
          <p:cNvGrpSpPr/>
          <p:nvPr/>
        </p:nvGrpSpPr>
        <p:grpSpPr>
          <a:xfrm>
            <a:off x="7162800" y="685800"/>
            <a:ext cx="1846502" cy="1387032"/>
            <a:chOff x="7162800" y="685800"/>
            <a:chExt cx="1846502" cy="152460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12BEBAD-1CB8-4101-AEF0-ABC440B24D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7985722" y="700089"/>
              <a:ext cx="1023580" cy="1510317"/>
            </a:xfrm>
            <a:prstGeom prst="rect">
              <a:avLst/>
            </a:prstGeom>
          </p:spPr>
        </p:pic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F59A77AC-48C8-4F40-9141-2D1D0DD3CA13}"/>
                </a:ext>
              </a:extLst>
            </p:cNvPr>
            <p:cNvSpPr txBox="1"/>
            <p:nvPr/>
          </p:nvSpPr>
          <p:spPr>
            <a:xfrm>
              <a:off x="7162800" y="685800"/>
              <a:ext cx="80983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100" b="0" dirty="0">
                  <a:solidFill>
                    <a:schemeClr val="bg1"/>
                  </a:solidFill>
                </a:rPr>
                <a:t>Alan</a:t>
              </a:r>
            </a:p>
            <a:p>
              <a:pPr algn="r"/>
              <a:r>
                <a:rPr lang="en-US" sz="1100" b="0" dirty="0" err="1">
                  <a:solidFill>
                    <a:schemeClr val="bg1"/>
                  </a:solidFill>
                </a:rPr>
                <a:t>Ruttenberg</a:t>
              </a:r>
              <a:endParaRPr lang="en-US" sz="1100" b="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421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9" name="Picture 27" descr="thumbnail">
            <a:extLst>
              <a:ext uri="{FF2B5EF4-FFF2-40B4-BE49-F238E27FC236}">
                <a16:creationId xmlns:a16="http://schemas.microsoft.com/office/drawing/2014/main" id="{5EF94245-B515-47AD-B75F-48A07861E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52" y="731307"/>
            <a:ext cx="1122218" cy="164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3" descr="demo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" y="4989512"/>
            <a:ext cx="10382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1A8C31-9C84-421C-9382-7EE61B986BEC}"/>
              </a:ext>
            </a:extLst>
          </p:cNvPr>
          <p:cNvSpPr txBox="1"/>
          <p:nvPr/>
        </p:nvSpPr>
        <p:spPr>
          <a:xfrm>
            <a:off x="1201819" y="685800"/>
            <a:ext cx="7793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100" b="0" dirty="0">
                <a:solidFill>
                  <a:schemeClr val="bg1"/>
                </a:solidFill>
              </a:rPr>
              <a:t>Paul</a:t>
            </a:r>
          </a:p>
          <a:p>
            <a:pPr algn="l"/>
            <a:r>
              <a:rPr lang="en-US" sz="1100" b="0" dirty="0" err="1">
                <a:solidFill>
                  <a:schemeClr val="bg1"/>
                </a:solidFill>
              </a:rPr>
              <a:t>Kluyskens</a:t>
            </a:r>
            <a:endParaRPr lang="en-US" sz="1100" b="0" dirty="0">
              <a:solidFill>
                <a:schemeClr val="bg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04DC4F9-D167-453E-8D22-09FC51CA1088}"/>
              </a:ext>
            </a:extLst>
          </p:cNvPr>
          <p:cNvSpPr txBox="1"/>
          <p:nvPr/>
        </p:nvSpPr>
        <p:spPr>
          <a:xfrm>
            <a:off x="1176496" y="5993557"/>
            <a:ext cx="6543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100" b="0" dirty="0">
                <a:solidFill>
                  <a:schemeClr val="bg1"/>
                </a:solidFill>
              </a:rPr>
              <a:t>Georges</a:t>
            </a:r>
          </a:p>
          <a:p>
            <a:pPr algn="l"/>
            <a:r>
              <a:rPr lang="en-US" sz="1100" b="0" dirty="0" err="1">
                <a:solidFill>
                  <a:schemeClr val="bg1"/>
                </a:solidFill>
              </a:rPr>
              <a:t>Demoor</a:t>
            </a:r>
            <a:endParaRPr lang="en-US" sz="1100" b="0" dirty="0">
              <a:solidFill>
                <a:schemeClr val="bg1"/>
              </a:solidFill>
            </a:endParaRPr>
          </a:p>
        </p:txBody>
      </p:sp>
      <p:sp>
        <p:nvSpPr>
          <p:cNvPr id="8200" name="AutoShape 11"/>
          <p:cNvSpPr>
            <a:spLocks noGrp="1" noChangeArrowheads="1"/>
          </p:cNvSpPr>
          <p:nvPr>
            <p:ph type="title"/>
          </p:nvPr>
        </p:nvSpPr>
        <p:spPr>
          <a:xfrm>
            <a:off x="3200400" y="2990850"/>
            <a:ext cx="2819400" cy="1041400"/>
          </a:xfrm>
        </p:spPr>
        <p:txBody>
          <a:bodyPr/>
          <a:lstStyle/>
          <a:p>
            <a:pPr algn="ctr" eaLnBrk="1" hangingPunct="1"/>
            <a:r>
              <a:rPr lang="nl-BE" altLang="en-US" sz="2800" dirty="0"/>
              <a:t>Educational &amp; </a:t>
            </a:r>
            <a:r>
              <a:rPr lang="nl-BE" altLang="en-US" sz="2800" dirty="0">
                <a:solidFill>
                  <a:schemeClr val="bg1"/>
                </a:solidFill>
              </a:rPr>
              <a:t>professional </a:t>
            </a:r>
            <a:r>
              <a:rPr lang="nl-BE" altLang="en-US" sz="2800" dirty="0"/>
              <a:t>environments</a:t>
            </a:r>
            <a:endParaRPr lang="nl-NL" altLang="en-US" sz="2800" dirty="0">
              <a:solidFill>
                <a:schemeClr val="bg1"/>
              </a:solidFill>
            </a:endParaRPr>
          </a:p>
        </p:txBody>
      </p:sp>
      <p:grpSp>
        <p:nvGrpSpPr>
          <p:cNvPr id="8201" name="Group 12"/>
          <p:cNvGrpSpPr>
            <a:grpSpLocks/>
          </p:cNvGrpSpPr>
          <p:nvPr/>
        </p:nvGrpSpPr>
        <p:grpSpPr bwMode="auto">
          <a:xfrm>
            <a:off x="3355975" y="914400"/>
            <a:ext cx="1976438" cy="1930400"/>
            <a:chOff x="2736" y="720"/>
            <a:chExt cx="1245" cy="1216"/>
          </a:xfrm>
        </p:grpSpPr>
        <p:pic>
          <p:nvPicPr>
            <p:cNvPr id="8224" name="Picture 13" descr="cb-baby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720"/>
              <a:ext cx="652" cy="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25" name="Text Box 14"/>
            <p:cNvSpPr txBox="1">
              <a:spLocks noChangeArrowheads="1"/>
            </p:cNvSpPr>
            <p:nvPr/>
          </p:nvSpPr>
          <p:spPr bwMode="auto">
            <a:xfrm>
              <a:off x="2782" y="1645"/>
              <a:ext cx="119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l-BE" altLang="en-US" sz="2400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  1959</a:t>
              </a:r>
              <a:r>
                <a:rPr lang="nl-BE" altLang="en-US" sz="2400" dirty="0">
                  <a:solidFill>
                    <a:srgbClr val="FF3300"/>
                  </a:solidFill>
                  <a:cs typeface="Times New Roman" panose="02020603050405020304" pitchFamily="18" charset="0"/>
                </a:rPr>
                <a:t>     </a:t>
              </a:r>
              <a:r>
                <a:rPr lang="nl-BE" altLang="en-US" sz="2400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- </a:t>
              </a:r>
              <a:r>
                <a:rPr lang="nl-BE" altLang="en-US" sz="2400" dirty="0">
                  <a:solidFill>
                    <a:srgbClr val="FF3300"/>
                  </a:solidFill>
                  <a:cs typeface="Times New Roman" panose="02020603050405020304" pitchFamily="18" charset="0"/>
                </a:rPr>
                <a:t>     </a:t>
              </a:r>
              <a:endParaRPr lang="nl-NL" altLang="en-US" sz="2400" dirty="0">
                <a:solidFill>
                  <a:srgbClr val="FF3300"/>
                </a:solidFill>
                <a:cs typeface="Times New Roman" panose="02020603050405020304" pitchFamily="18" charset="0"/>
              </a:endParaRPr>
            </a:p>
          </p:txBody>
        </p:sp>
      </p:grpSp>
      <p:pic>
        <p:nvPicPr>
          <p:cNvPr id="8202" name="Picture 15" descr="Bikit (2938 bytes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667000"/>
            <a:ext cx="144780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6" descr="Rami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3810000"/>
            <a:ext cx="14478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17" descr="logosmall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00" y="4971712"/>
            <a:ext cx="15240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205" name="Object 18"/>
          <p:cNvGraphicFramePr>
            <a:graphicFrameLocks noChangeAspect="1"/>
          </p:cNvGraphicFramePr>
          <p:nvPr>
            <p:extLst/>
          </p:nvPr>
        </p:nvGraphicFramePr>
        <p:xfrm>
          <a:off x="4217988" y="5121275"/>
          <a:ext cx="114300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9" name="Photo Editor-foto" r:id="rId10" imgW="809738" imgH="409632" progId="MSPhotoEd.3">
                  <p:embed/>
                </p:oleObj>
              </mc:Choice>
              <mc:Fallback>
                <p:oleObj name="Photo Editor-foto" r:id="rId10" imgW="809738" imgH="409632" progId="MSPhotoEd.3">
                  <p:embed/>
                  <p:pic>
                    <p:nvPicPr>
                      <p:cNvPr id="8205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7988" y="5121275"/>
                        <a:ext cx="1143000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8" name="Text Box 21"/>
          <p:cNvSpPr txBox="1">
            <a:spLocks noChangeArrowheads="1"/>
          </p:cNvSpPr>
          <p:nvPr/>
        </p:nvSpPr>
        <p:spPr bwMode="auto">
          <a:xfrm>
            <a:off x="1981200" y="2057400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2400">
                <a:solidFill>
                  <a:schemeClr val="bg1"/>
                </a:solidFill>
                <a:cs typeface="Times New Roman" panose="02020603050405020304" pitchFamily="18" charset="0"/>
              </a:rPr>
              <a:t>1977</a:t>
            </a:r>
            <a:endParaRPr lang="nl-NL" altLang="en-US" sz="240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8209" name="Text Box 22"/>
          <p:cNvSpPr txBox="1">
            <a:spLocks noChangeArrowheads="1"/>
          </p:cNvSpPr>
          <p:nvPr/>
        </p:nvSpPr>
        <p:spPr bwMode="auto">
          <a:xfrm>
            <a:off x="815736" y="3335338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2400" dirty="0">
                <a:solidFill>
                  <a:schemeClr val="bg1"/>
                </a:solidFill>
                <a:cs typeface="Times New Roman" panose="02020603050405020304" pitchFamily="18" charset="0"/>
              </a:rPr>
              <a:t>1989</a:t>
            </a:r>
            <a:endParaRPr lang="nl-NL" altLang="en-US" sz="24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8210" name="Text Box 23"/>
          <p:cNvSpPr txBox="1">
            <a:spLocks noChangeArrowheads="1"/>
          </p:cNvSpPr>
          <p:nvPr/>
        </p:nvSpPr>
        <p:spPr bwMode="auto">
          <a:xfrm>
            <a:off x="1514237" y="4414668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2400" dirty="0">
                <a:solidFill>
                  <a:schemeClr val="bg1"/>
                </a:solidFill>
                <a:cs typeface="Times New Roman" panose="02020603050405020304" pitchFamily="18" charset="0"/>
              </a:rPr>
              <a:t>1992</a:t>
            </a:r>
            <a:endParaRPr lang="nl-NL" altLang="en-US" sz="24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8211" name="Text Box 24"/>
          <p:cNvSpPr txBox="1">
            <a:spLocks noChangeArrowheads="1"/>
          </p:cNvSpPr>
          <p:nvPr/>
        </p:nvSpPr>
        <p:spPr bwMode="auto">
          <a:xfrm>
            <a:off x="4392613" y="5660687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2400" dirty="0">
                <a:solidFill>
                  <a:schemeClr val="bg1"/>
                </a:solidFill>
                <a:cs typeface="Times New Roman" panose="02020603050405020304" pitchFamily="18" charset="0"/>
              </a:rPr>
              <a:t>1998</a:t>
            </a:r>
            <a:endParaRPr lang="nl-NL" altLang="en-US" sz="24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8214" name="Picture 27" descr="rug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954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6" name="AutoShape 29"/>
          <p:cNvSpPr>
            <a:spLocks noChangeArrowheads="1"/>
          </p:cNvSpPr>
          <p:nvPr/>
        </p:nvSpPr>
        <p:spPr bwMode="auto">
          <a:xfrm flipV="1">
            <a:off x="609600" y="838200"/>
            <a:ext cx="8001000" cy="54864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039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7701" y="20661"/>
                </a:moveTo>
                <a:cubicBezTo>
                  <a:pt x="3393" y="19307"/>
                  <a:pt x="463" y="15315"/>
                  <a:pt x="463" y="10800"/>
                </a:cubicBezTo>
                <a:cubicBezTo>
                  <a:pt x="463" y="5091"/>
                  <a:pt x="5091" y="463"/>
                  <a:pt x="10800" y="463"/>
                </a:cubicBezTo>
                <a:cubicBezTo>
                  <a:pt x="16508" y="463"/>
                  <a:pt x="21137" y="5091"/>
                  <a:pt x="21137" y="10800"/>
                </a:cubicBezTo>
                <a:cubicBezTo>
                  <a:pt x="21137" y="15315"/>
                  <a:pt x="18206" y="19307"/>
                  <a:pt x="13898" y="20661"/>
                </a:cubicBezTo>
                <a:lnTo>
                  <a:pt x="14037" y="21103"/>
                </a:lnTo>
                <a:cubicBezTo>
                  <a:pt x="18538" y="19689"/>
                  <a:pt x="21600" y="15517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5517"/>
                  <a:pt x="3061" y="19689"/>
                  <a:pt x="7562" y="21103"/>
                </a:cubicBezTo>
                <a:lnTo>
                  <a:pt x="7701" y="20661"/>
                </a:lnTo>
                <a:close/>
              </a:path>
            </a:pathLst>
          </a:custGeom>
          <a:gradFill rotWithShape="0">
            <a:gsLst>
              <a:gs pos="0">
                <a:srgbClr val="66FF33"/>
              </a:gs>
              <a:gs pos="100000">
                <a:srgbClr val="FF00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7" name="AutoShape 30"/>
          <p:cNvSpPr>
            <a:spLocks noChangeArrowheads="1"/>
          </p:cNvSpPr>
          <p:nvPr/>
        </p:nvSpPr>
        <p:spPr bwMode="auto">
          <a:xfrm rot="891021">
            <a:off x="5695950" y="923925"/>
            <a:ext cx="381000" cy="228600"/>
          </a:xfrm>
          <a:prstGeom prst="leftArrow">
            <a:avLst>
              <a:gd name="adj1" fmla="val 50000"/>
              <a:gd name="adj2" fmla="val 41667"/>
            </a:avLst>
          </a:prstGeom>
          <a:gradFill rotWithShape="1">
            <a:gsLst>
              <a:gs pos="0">
                <a:srgbClr val="74DC3A"/>
              </a:gs>
              <a:gs pos="100000">
                <a:srgbClr val="AAE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8220" name="Text Box 33"/>
          <p:cNvSpPr txBox="1">
            <a:spLocks noChangeArrowheads="1"/>
          </p:cNvSpPr>
          <p:nvPr/>
        </p:nvSpPr>
        <p:spPr bwMode="auto">
          <a:xfrm>
            <a:off x="1425337" y="5611473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2400" dirty="0">
                <a:solidFill>
                  <a:schemeClr val="bg1"/>
                </a:solidFill>
                <a:cs typeface="Times New Roman" panose="02020603050405020304" pitchFamily="18" charset="0"/>
              </a:rPr>
              <a:t>1993</a:t>
            </a:r>
            <a:endParaRPr lang="nl-NL" altLang="en-US" sz="24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8221" name="Text Box 34"/>
          <p:cNvSpPr txBox="1">
            <a:spLocks noChangeArrowheads="1"/>
          </p:cNvSpPr>
          <p:nvPr/>
        </p:nvSpPr>
        <p:spPr bwMode="auto">
          <a:xfrm>
            <a:off x="3429000" y="5638800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2400">
                <a:solidFill>
                  <a:schemeClr val="bg1"/>
                </a:solidFill>
                <a:cs typeface="Times New Roman" panose="02020603050405020304" pitchFamily="18" charset="0"/>
              </a:rPr>
              <a:t>1995</a:t>
            </a:r>
            <a:endParaRPr lang="nl-NL" altLang="en-US" sz="240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8222" name="Picture 35" descr="Logo PROREC-BE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825" y="4933612"/>
            <a:ext cx="10668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BC1FE-425B-4D41-9768-47500E60C2C6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1D94BF-5046-46E2-A521-2E6E7C805C2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955189"/>
            <a:ext cx="951616" cy="1348823"/>
          </a:xfrm>
          <a:prstGeom prst="rect">
            <a:avLst/>
          </a:prstGeom>
          <a:ln w="38100">
            <a:solidFill>
              <a:srgbClr val="EFDEC5"/>
            </a:solidFill>
          </a:ln>
        </p:spPr>
      </p:pic>
    </p:spTree>
    <p:extLst>
      <p:ext uri="{BB962C8B-B14F-4D97-AF65-F5344CB8AC3E}">
        <p14:creationId xmlns:p14="http://schemas.microsoft.com/office/powerpoint/2010/main" val="25072935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C8E88C9-1DE0-4968-9FBA-FCE9B4715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BFO2020-CLIF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08CFB6B-E943-4F14-8D8F-FCC385D45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16FF96-9B7F-45C3-B0F8-A4D9C2BA59C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F41BC1FE-425B-4D41-9768-47500E60C2C6}" type="slidenum">
              <a:rPr lang="en-US" altLang="en-US" smtClean="0"/>
              <a:pPr/>
              <a:t>40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37332E-AFB1-4B98-8563-E369CB54A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7800"/>
            <a:ext cx="9144000" cy="542751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033B10B-9921-4A0D-83B7-8463EE4FF453}"/>
              </a:ext>
            </a:extLst>
          </p:cNvPr>
          <p:cNvSpPr/>
          <p:nvPr/>
        </p:nvSpPr>
        <p:spPr>
          <a:xfrm>
            <a:off x="0" y="567068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hlinkClick r:id="rId3"/>
              </a:rPr>
              <a:t>https://github.com/BFO-ontology/BFO-2020/tree/master/21838-2/common-logic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512725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32A83-C582-41DC-AC6F-24196FAB15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CLIF ISO Standard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CBFFAE-E5FA-485E-BC52-7718F655DE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36168F-8AC3-4EB5-9778-E279B8152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3063"/>
            <a:ext cx="9144000" cy="12122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64AC5F-56DD-4727-BC05-BC92AB2423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62125"/>
            <a:ext cx="9144000" cy="50958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53C1BF9-A91D-404E-91A9-DD3885E4F43B}"/>
              </a:ext>
            </a:extLst>
          </p:cNvPr>
          <p:cNvSpPr/>
          <p:nvPr/>
        </p:nvSpPr>
        <p:spPr>
          <a:xfrm>
            <a:off x="5105400" y="6480085"/>
            <a:ext cx="3962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hlinkClick r:id="rId4"/>
              </a:rPr>
              <a:t>https://www.iso.org/standard/66249.html</a:t>
            </a:r>
            <a:r>
              <a:rPr lang="en-US" sz="1400" b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69856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B248F-F1EA-444E-8C89-6A27A308BA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CLIF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15B09B-7ACD-47FA-8380-EB7DFCCEB1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EC2E48-8D8B-4485-84E9-45ADC127D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91440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8326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920113A-D19A-40DF-A749-5670FC025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BFO2020 axiomatization in CLIF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0D83AE4-B711-4E85-A44E-8BDB70FA0E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Uses only parts of the CLIF specifications.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Expressed in FOL with as important features: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use of equality,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(1-,) 2-, and 3-ary predicates,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no functions,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standard connectives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OR, AND, IF, IFF, NOT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universal and existential quantification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FORALL, EXISTS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‘Realism-based’ choice of predicates.</a:t>
            </a:r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87EA74-02CA-41B6-9EFA-A5C2896F3DA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1554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AutoShap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l-BE" altLang="en-US" dirty="0"/>
              <a:t>‘Realism-based’ predicates</a:t>
            </a:r>
            <a:endParaRPr lang="en-US" altLang="en-US" sz="2000" dirty="0"/>
          </a:p>
        </p:txBody>
      </p:sp>
      <p:sp>
        <p:nvSpPr>
          <p:cNvPr id="2044930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altLang="en-US" dirty="0"/>
              <a:t>Criteria: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altLang="en-US" sz="2000" dirty="0"/>
              <a:t>Restricted to formal relations.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altLang="en-US" sz="2000" dirty="0"/>
              <a:t>Grounded in the distinction between types (universals and defined classes) and particulars.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altLang="en-US" sz="2000" dirty="0"/>
              <a:t>Use of temporal indexing.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BE" altLang="en-US" dirty="0"/>
              <a:t>Example:</a:t>
            </a:r>
            <a:r>
              <a:rPr lang="nl-BE" altLang="en-US" sz="2400" dirty="0"/>
              <a:t> ‘all soccer balls are round’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BE" altLang="en-US" dirty="0"/>
              <a:t>FOL with properties ‘fantologically conceived’:</a:t>
            </a:r>
          </a:p>
          <a:p>
            <a:pPr lvl="2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BE" altLang="en-US" dirty="0"/>
              <a:t>(forall (x) (if (</a:t>
            </a:r>
            <a:r>
              <a:rPr lang="nl-BE" altLang="en-US" dirty="0">
                <a:solidFill>
                  <a:srgbClr val="FFFF00"/>
                </a:solidFill>
              </a:rPr>
              <a:t>soccer-ball</a:t>
            </a:r>
            <a:r>
              <a:rPr lang="nl-BE" altLang="en-US" dirty="0"/>
              <a:t> x) (</a:t>
            </a:r>
            <a:r>
              <a:rPr lang="nl-BE" altLang="en-US" dirty="0">
                <a:solidFill>
                  <a:srgbClr val="FFFF00"/>
                </a:solidFill>
              </a:rPr>
              <a:t>round</a:t>
            </a:r>
            <a:r>
              <a:rPr lang="nl-BE" altLang="en-US" dirty="0"/>
              <a:t> x)))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BE" altLang="en-US" dirty="0"/>
              <a:t>Realism-based:</a:t>
            </a:r>
          </a:p>
          <a:p>
            <a:pPr lvl="2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BE" altLang="en-US" dirty="0"/>
              <a:t>(forall (x t)</a:t>
            </a:r>
          </a:p>
          <a:p>
            <a:pPr marL="1371600" lvl="3" indent="0">
              <a:lnSpc>
                <a:spcPct val="90000"/>
              </a:lnSpc>
              <a:buNone/>
            </a:pPr>
            <a:r>
              <a:rPr lang="nl-BE" altLang="en-US" dirty="0"/>
              <a:t>(if 	(</a:t>
            </a:r>
            <a:r>
              <a:rPr lang="nl-BE" altLang="en-US" dirty="0">
                <a:solidFill>
                  <a:srgbClr val="1FE115"/>
                </a:solidFill>
              </a:rPr>
              <a:t>instance-of</a:t>
            </a:r>
            <a:r>
              <a:rPr lang="nl-BE" altLang="en-US" dirty="0"/>
              <a:t> x soccer-ball t)</a:t>
            </a:r>
          </a:p>
          <a:p>
            <a:pPr marL="1371600" lvl="3" indent="0">
              <a:lnSpc>
                <a:spcPct val="90000"/>
              </a:lnSpc>
              <a:buNone/>
            </a:pPr>
            <a:r>
              <a:rPr lang="nl-BE" altLang="en-US" dirty="0"/>
              <a:t>	(exists (y)</a:t>
            </a:r>
          </a:p>
          <a:p>
            <a:pPr marL="1371600" lvl="3" indent="0">
              <a:lnSpc>
                <a:spcPct val="90000"/>
              </a:lnSpc>
              <a:buNone/>
            </a:pPr>
            <a:r>
              <a:rPr lang="nl-BE" altLang="en-US" dirty="0"/>
              <a:t>	    (and	(</a:t>
            </a:r>
            <a:r>
              <a:rPr lang="nl-BE" altLang="en-US" dirty="0">
                <a:solidFill>
                  <a:srgbClr val="1FE115"/>
                </a:solidFill>
              </a:rPr>
              <a:t>instance-of</a:t>
            </a:r>
            <a:r>
              <a:rPr lang="nl-BE" altLang="en-US" dirty="0"/>
              <a:t> y round t)</a:t>
            </a:r>
          </a:p>
          <a:p>
            <a:pPr marL="1371600" lvl="3" indent="0">
              <a:lnSpc>
                <a:spcPct val="90000"/>
              </a:lnSpc>
              <a:buNone/>
            </a:pPr>
            <a:r>
              <a:rPr lang="nl-BE" altLang="en-US" dirty="0"/>
              <a:t>	     	(</a:t>
            </a:r>
            <a:r>
              <a:rPr lang="nl-BE" altLang="en-US" dirty="0">
                <a:solidFill>
                  <a:srgbClr val="1FE115"/>
                </a:solidFill>
              </a:rPr>
              <a:t>inheres-in</a:t>
            </a:r>
            <a:r>
              <a:rPr lang="nl-BE" altLang="en-US" dirty="0"/>
              <a:t> y x)))))   </a:t>
            </a:r>
          </a:p>
        </p:txBody>
      </p:sp>
      <p:sp>
        <p:nvSpPr>
          <p:cNvPr id="29700" name="AutoShape 4" descr="larson-oct-1987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C2C37CB-1C0B-4432-A248-A4C77B348663}"/>
              </a:ext>
            </a:extLst>
          </p:cNvPr>
          <p:cNvSpPr/>
          <p:nvPr/>
        </p:nvSpPr>
        <p:spPr>
          <a:xfrm>
            <a:off x="5591175" y="6523851"/>
            <a:ext cx="35528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chemeClr val="bg1"/>
                </a:solidFill>
                <a:hlinkClick r:id="rId3"/>
              </a:rPr>
              <a:t>http://ontology.buffalo.edu/bfo/Against_Fantology.pdf</a:t>
            </a:r>
            <a:r>
              <a:rPr lang="en-US" sz="1200" b="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C3E11C-AFCC-4112-B886-A9CF6B65D96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99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4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49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49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49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49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49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49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49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49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49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49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49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493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4930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E712C-68FB-4567-AFD5-3CD214692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Deflated soccer balls are not 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278F4-00A6-486B-B7D6-1E18051AD1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No problem for </a:t>
            </a:r>
            <a:r>
              <a:rPr lang="en-US" dirty="0" err="1"/>
              <a:t>fantologists</a:t>
            </a:r>
            <a:r>
              <a:rPr lang="en-US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altLang="en-US" dirty="0"/>
              <a:t>(forall (x) (if (</a:t>
            </a:r>
            <a:r>
              <a:rPr lang="nl-BE" altLang="en-US" dirty="0">
                <a:solidFill>
                  <a:srgbClr val="FFFF00"/>
                </a:solidFill>
              </a:rPr>
              <a:t>deflated-soccer-ball</a:t>
            </a:r>
            <a:r>
              <a:rPr lang="nl-BE" altLang="en-US" dirty="0"/>
              <a:t> x) </a:t>
            </a:r>
          </a:p>
          <a:p>
            <a:pPr marL="457200" lvl="1" indent="0">
              <a:buNone/>
            </a:pPr>
            <a:r>
              <a:rPr lang="nl-BE" altLang="en-US" dirty="0"/>
              <a:t>		        (</a:t>
            </a:r>
            <a:r>
              <a:rPr lang="nl-BE" altLang="en-US" dirty="0">
                <a:solidFill>
                  <a:srgbClr val="FFFF00"/>
                </a:solidFill>
              </a:rPr>
              <a:t>not-round</a:t>
            </a:r>
            <a:r>
              <a:rPr lang="nl-BE" altLang="en-US" dirty="0"/>
              <a:t> x)))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dirty="0"/>
              <a:t>For realism-based ontologists: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One should not cram everything</a:t>
            </a:r>
          </a:p>
          <a:p>
            <a:pPr marL="457200" lvl="1" indent="0">
              <a:buNone/>
            </a:pPr>
            <a:r>
              <a:rPr lang="en-US" dirty="0"/>
              <a:t>	together in a predicate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Explicit time-indexing draws attention to issues of generalization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Trying to adhere to realism-based principles requires thinking beyond merely applying logic.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04DAC0-70B6-483E-AA73-490507409F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45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268C42-0AC6-4513-A5E3-1EA9FA96FB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0087" y="1676400"/>
            <a:ext cx="2545313" cy="175259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CDF6ACD-E823-4E83-96D7-5A523C35C738}"/>
              </a:ext>
            </a:extLst>
          </p:cNvPr>
          <p:cNvSpPr/>
          <p:nvPr/>
        </p:nvSpPr>
        <p:spPr>
          <a:xfrm>
            <a:off x="6370087" y="3387254"/>
            <a:ext cx="25453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hlinkClick r:id="rId3"/>
              </a:rPr>
              <a:t>https://soccerlifestyle.com/how-to-deflate-a-soccer-ball/</a:t>
            </a:r>
            <a:r>
              <a:rPr lang="en-US" sz="1400" b="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776280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8CF22-1994-4A27-AF79-147B14FD9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 and Ontology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64622-353C-44CB-B0E2-0B5B94FC8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76400"/>
            <a:ext cx="2971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LOGICIAN: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ONTOLOGIST: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LOGICIAN: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ONTOLOGIST: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LOGICIAN: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ADE531-93A5-4F02-941C-1B265D00E9D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46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5DBA7F9-2AA5-4271-8778-86C9A5F46D9C}"/>
              </a:ext>
            </a:extLst>
          </p:cNvPr>
          <p:cNvSpPr txBox="1">
            <a:spLocks/>
          </p:cNvSpPr>
          <p:nvPr/>
        </p:nvSpPr>
        <p:spPr>
          <a:xfrm>
            <a:off x="3429000" y="1676400"/>
            <a:ext cx="5181600" cy="49530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0" indent="0"/>
            <a:r>
              <a:rPr lang="en-US" kern="0" dirty="0"/>
              <a:t>Hey guys, I just became father!</a:t>
            </a:r>
          </a:p>
          <a:p>
            <a:pPr marL="0" indent="0"/>
            <a:r>
              <a:rPr lang="en-US" kern="0" dirty="0"/>
              <a:t>My sincere condolences! Boy or girl?</a:t>
            </a:r>
          </a:p>
          <a:p>
            <a:pPr marL="0" indent="0"/>
            <a:r>
              <a:rPr lang="en-US" kern="0" dirty="0"/>
              <a:t>True!</a:t>
            </a:r>
          </a:p>
          <a:p>
            <a:pPr marL="0" indent="0"/>
            <a:r>
              <a:rPr lang="en-US" kern="0" dirty="0"/>
              <a:t>Ok, boomer, which of the two?</a:t>
            </a:r>
          </a:p>
          <a:p>
            <a:pPr marL="0" indent="0"/>
            <a:r>
              <a:rPr lang="en-US" kern="0" dirty="0"/>
              <a:t>Boy!</a:t>
            </a:r>
          </a:p>
          <a:p>
            <a:pPr marL="0" indent="0"/>
            <a:endParaRPr lang="en-US" kern="0" dirty="0"/>
          </a:p>
          <a:p>
            <a:pPr marL="0" indent="0"/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4696998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8CF22-1994-4A27-AF79-147B14FD9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 and Ontology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64622-353C-44CB-B0E2-0B5B94FC8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76400"/>
            <a:ext cx="2971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LOGICIAN: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ONTOLOGIST: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LOGICIAN: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ONTOLOGIST: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LOGICIAN: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SOCIAL ACTIVIST:</a:t>
            </a:r>
          </a:p>
          <a:p>
            <a:pPr marL="0" indent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ADE531-93A5-4F02-941C-1B265D00E9D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47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5DBA7F9-2AA5-4271-8778-86C9A5F46D9C}"/>
              </a:ext>
            </a:extLst>
          </p:cNvPr>
          <p:cNvSpPr txBox="1">
            <a:spLocks/>
          </p:cNvSpPr>
          <p:nvPr/>
        </p:nvSpPr>
        <p:spPr>
          <a:xfrm>
            <a:off x="3429000" y="1676400"/>
            <a:ext cx="5181600" cy="49530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0" indent="0"/>
            <a:r>
              <a:rPr lang="en-US" kern="0" dirty="0"/>
              <a:t>Hey guys, I just became father!</a:t>
            </a:r>
          </a:p>
          <a:p>
            <a:pPr marL="0" indent="0"/>
            <a:r>
              <a:rPr lang="en-US" kern="0" dirty="0"/>
              <a:t>My sincere condolences! Boy or girl?</a:t>
            </a:r>
          </a:p>
          <a:p>
            <a:pPr marL="0" indent="0"/>
            <a:r>
              <a:rPr lang="en-US" kern="0" dirty="0"/>
              <a:t>True!</a:t>
            </a:r>
          </a:p>
          <a:p>
            <a:pPr marL="0" indent="0"/>
            <a:r>
              <a:rPr lang="en-US" kern="0" dirty="0"/>
              <a:t>Ok, boomer, which of the two?</a:t>
            </a:r>
          </a:p>
          <a:p>
            <a:pPr marL="0" indent="0"/>
            <a:r>
              <a:rPr lang="en-US" kern="0" dirty="0"/>
              <a:t>Boy!</a:t>
            </a:r>
          </a:p>
          <a:p>
            <a:pPr marL="0" indent="0"/>
            <a:endParaRPr lang="en-US" kern="0" dirty="0"/>
          </a:p>
          <a:p>
            <a:pPr marL="0" indent="0"/>
            <a:endParaRPr lang="en-US" kern="0" dirty="0"/>
          </a:p>
          <a:p>
            <a:pPr marL="0" indent="0"/>
            <a:endParaRPr lang="en-US" kern="0" dirty="0"/>
          </a:p>
          <a:p>
            <a:pPr marL="0" indent="0"/>
            <a:r>
              <a:rPr lang="en-US" kern="0" dirty="0"/>
              <a:t>How dare you!!! </a:t>
            </a:r>
          </a:p>
          <a:p>
            <a:pPr marL="0" indent="0"/>
            <a:r>
              <a:rPr lang="en-US" kern="0" dirty="0"/>
              <a:t>How could they have already self-identified?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C0FE32F-E70E-4A83-A4D6-5EC40221ACE2}"/>
              </a:ext>
            </a:extLst>
          </p:cNvPr>
          <p:cNvSpPr txBox="1">
            <a:spLocks/>
          </p:cNvSpPr>
          <p:nvPr/>
        </p:nvSpPr>
        <p:spPr>
          <a:xfrm>
            <a:off x="228600" y="4343400"/>
            <a:ext cx="8686800" cy="762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0" i="0">
                <a:solidFill>
                  <a:schemeClr val="bg1"/>
                </a:solidFill>
                <a:latin typeface="Georgia"/>
                <a:ea typeface="ＭＳ Ｐゴシック" pitchFamily="122" charset="-128"/>
                <a:cs typeface="Georgi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25" charset="0"/>
                <a:ea typeface="ＭＳ Ｐゴシック" pitchFamily="122" charset="-128"/>
                <a:cs typeface="ＭＳ Ｐゴシック" pitchFamily="12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25" charset="0"/>
                <a:ea typeface="ＭＳ Ｐゴシック" pitchFamily="122" charset="-128"/>
                <a:cs typeface="ＭＳ Ｐゴシック" pitchFamily="12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25" charset="0"/>
                <a:ea typeface="ＭＳ Ｐゴシック" pitchFamily="122" charset="-128"/>
                <a:cs typeface="ＭＳ Ｐゴシック" pitchFamily="12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25" charset="0"/>
                <a:ea typeface="ＭＳ Ｐゴシック" pitchFamily="122" charset="-128"/>
                <a:cs typeface="ＭＳ Ｐゴシック" pitchFamily="12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2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2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2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22" charset="0"/>
              </a:defRPr>
            </a:lvl9pPr>
          </a:lstStyle>
          <a:p>
            <a:r>
              <a:rPr lang="en-US" kern="0" dirty="0"/>
              <a:t>Postmodernism</a:t>
            </a:r>
          </a:p>
        </p:txBody>
      </p:sp>
    </p:spTree>
    <p:extLst>
      <p:ext uri="{BB962C8B-B14F-4D97-AF65-F5344CB8AC3E}">
        <p14:creationId xmlns:p14="http://schemas.microsoft.com/office/powerpoint/2010/main" val="40460408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612B4-00EF-41CD-91B9-0D80B78DE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 possible improvement?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52935D-7965-44B6-960E-CF9D07595C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Making it easier to grasp what BFO really says about reality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Way less, and more, than I thought!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Improving quality of ontology design by using FOL as a basis: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Detecting inconsistencies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Identifying unintended consequences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Improving quality of information systems, especially electronic healthcare records and repositories.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Leveraging Referent Tracking.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97986F-B2E3-498C-9F59-3E4E09273DA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39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027054-7AFD-4C3B-9E2F-7FE4CA221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‘referent tracking’?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C24052-4492-4323-9699-CA00721C7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 general: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‘</a:t>
            </a:r>
            <a:r>
              <a:rPr lang="en-US" i="1" dirty="0"/>
              <a:t>referent</a:t>
            </a:r>
            <a:r>
              <a:rPr lang="en-US" dirty="0"/>
              <a:t>’: </a:t>
            </a:r>
          </a:p>
          <a:p>
            <a:pPr lvl="2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an entity denoted by some reference in a representation;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‘</a:t>
            </a:r>
            <a:r>
              <a:rPr lang="en-US" i="1" dirty="0"/>
              <a:t>reference</a:t>
            </a:r>
            <a:r>
              <a:rPr lang="en-US" dirty="0"/>
              <a:t>’: </a:t>
            </a:r>
          </a:p>
          <a:p>
            <a:pPr lvl="2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a representation that denotes some entity;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‘</a:t>
            </a:r>
            <a:r>
              <a:rPr lang="en-US" i="1" dirty="0"/>
              <a:t>referent tracking</a:t>
            </a:r>
            <a:r>
              <a:rPr lang="en-US" dirty="0"/>
              <a:t>’: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keeping track of how entities stand in relation to each other by keeping track of how their references are used in representations.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65F8CA-079F-4F42-919B-BF6123A039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183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31F1A-E674-4FED-A6EF-F88F782FF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 memory lane (2000)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9BDA44-BACC-495D-8634-ADB674183A7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1F4D0B-68FA-4BF2-AB28-62CEE5936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106" y="1524000"/>
            <a:ext cx="7577138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7282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9863C-FCFB-4E73-85CB-59F50E271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RT issues in language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1FB83-8744-4B54-91CA-EEFDA376F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Various forms with non-standard definitions: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Reference resolution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Co-reference resolution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Anaphora resolution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Example: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DA87B2-DF2A-48B7-A248-920003CAAB5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41427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25E41-73F1-43A6-B77B-58C926E04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95416-606E-4817-BA87-81FB6923D8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DA1065-AC91-45E2-966D-25CE1B9524B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51</a:t>
            </a:fld>
            <a:endParaRPr lang="en-US" dirty="0"/>
          </a:p>
        </p:txBody>
      </p:sp>
      <p:pic>
        <p:nvPicPr>
          <p:cNvPr id="5122" name="Picture 2" descr="May be an image of 4 people and text that says 'Mon enfant n'aime pas le poisson. Par quoi puis-je le remplacer Un chat Les chats adorent le poisson'">
            <a:extLst>
              <a:ext uri="{FF2B5EF4-FFF2-40B4-BE49-F238E27FC236}">
                <a16:creationId xmlns:a16="http://schemas.microsoft.com/office/drawing/2014/main" id="{26DC9DA2-CDFB-4D6B-93B4-508DB31B9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" y="626993"/>
            <a:ext cx="9134476" cy="625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17BBCBD-6A17-4F64-A290-6269075DD277}"/>
              </a:ext>
            </a:extLst>
          </p:cNvPr>
          <p:cNvSpPr/>
          <p:nvPr/>
        </p:nvSpPr>
        <p:spPr bwMode="auto">
          <a:xfrm>
            <a:off x="381000" y="838200"/>
            <a:ext cx="5105400" cy="990600"/>
          </a:xfrm>
          <a:prstGeom prst="roundRect">
            <a:avLst/>
          </a:prstGeom>
          <a:solidFill>
            <a:srgbClr val="FED3D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400">
                <a:solidFill>
                  <a:schemeClr val="tx1"/>
                </a:solidFill>
              </a:rPr>
              <a:t>My child doesn’t like fish. What replacement would you suggest?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918B0F6-1D78-42B8-BE09-2266CA76264A}"/>
              </a:ext>
            </a:extLst>
          </p:cNvPr>
          <p:cNvSpPr/>
          <p:nvPr/>
        </p:nvSpPr>
        <p:spPr bwMode="auto">
          <a:xfrm>
            <a:off x="6248400" y="762000"/>
            <a:ext cx="2286000" cy="1295400"/>
          </a:xfrm>
          <a:prstGeom prst="roundRect">
            <a:avLst/>
          </a:prstGeom>
          <a:solidFill>
            <a:srgbClr val="CBEBF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A cat would work!  All cats like fish!</a:t>
            </a:r>
          </a:p>
        </p:txBody>
      </p:sp>
    </p:spTree>
    <p:extLst>
      <p:ext uri="{BB962C8B-B14F-4D97-AF65-F5344CB8AC3E}">
        <p14:creationId xmlns:p14="http://schemas.microsoft.com/office/powerpoint/2010/main" val="210881224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AC77B-3E0A-474B-9FB9-9442635F7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RT issues in EHRs: the ‘problem list’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D4182-9ED6-4F65-9028-308A791BAF6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52</a:t>
            </a:fld>
            <a:endParaRPr lang="en-US" dirty="0"/>
          </a:p>
        </p:txBody>
      </p:sp>
      <p:grpSp>
        <p:nvGrpSpPr>
          <p:cNvPr id="5" name="Group 116">
            <a:extLst>
              <a:ext uri="{FF2B5EF4-FFF2-40B4-BE49-F238E27FC236}">
                <a16:creationId xmlns:a16="http://schemas.microsoft.com/office/drawing/2014/main" id="{081D2BD1-FAEA-46C4-9DA6-933601FAEAC2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1600200"/>
            <a:ext cx="7848600" cy="4816475"/>
            <a:chOff x="576" y="1104"/>
            <a:chExt cx="4944" cy="3034"/>
          </a:xfrm>
        </p:grpSpPr>
        <p:grpSp>
          <p:nvGrpSpPr>
            <p:cNvPr id="6" name="Group 14">
              <a:extLst>
                <a:ext uri="{FF2B5EF4-FFF2-40B4-BE49-F238E27FC236}">
                  <a16:creationId xmlns:a16="http://schemas.microsoft.com/office/drawing/2014/main" id="{0656D228-770E-4702-AB9E-163229BDA5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296"/>
              <a:ext cx="4944" cy="154"/>
              <a:chOff x="576" y="1440"/>
              <a:chExt cx="4944" cy="154"/>
            </a:xfrm>
          </p:grpSpPr>
          <p:sp>
            <p:nvSpPr>
              <p:cNvPr id="78" name="Text Box 8">
                <a:extLst>
                  <a:ext uri="{FF2B5EF4-FFF2-40B4-BE49-F238E27FC236}">
                    <a16:creationId xmlns:a16="http://schemas.microsoft.com/office/drawing/2014/main" id="{D959CBD3-06C0-4446-85D6-E9A6962184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5572</a:t>
                </a:r>
                <a:endParaRPr lang="nl-NL" altLang="en-US" sz="1400"/>
              </a:p>
            </p:txBody>
          </p:sp>
          <p:sp>
            <p:nvSpPr>
              <p:cNvPr id="79" name="Text Box 9">
                <a:extLst>
                  <a:ext uri="{FF2B5EF4-FFF2-40B4-BE49-F238E27FC236}">
                    <a16:creationId xmlns:a16="http://schemas.microsoft.com/office/drawing/2014/main" id="{1FE7D21B-3A4A-4C70-9B5F-5818A39A60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04/07/1990</a:t>
                </a:r>
                <a:endParaRPr lang="nl-NL" altLang="en-US" sz="1400"/>
              </a:p>
            </p:txBody>
          </p:sp>
          <p:sp>
            <p:nvSpPr>
              <p:cNvPr id="80" name="Text Box 10">
                <a:extLst>
                  <a:ext uri="{FF2B5EF4-FFF2-40B4-BE49-F238E27FC236}">
                    <a16:creationId xmlns:a16="http://schemas.microsoft.com/office/drawing/2014/main" id="{DAA3ACB0-D31F-4D40-96B2-F7D94CECB6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NL" altLang="en-US" sz="1400"/>
                  <a:t>26442006</a:t>
                </a:r>
              </a:p>
            </p:txBody>
          </p:sp>
          <p:sp>
            <p:nvSpPr>
              <p:cNvPr id="81" name="Text Box 11">
                <a:extLst>
                  <a:ext uri="{FF2B5EF4-FFF2-40B4-BE49-F238E27FC236}">
                    <a16:creationId xmlns:a16="http://schemas.microsoft.com/office/drawing/2014/main" id="{B653CDD8-47D2-4E31-96BF-80ED0C974A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NL" altLang="en-US" sz="1400"/>
                  <a:t>closed fracture of shaft of femur</a:t>
                </a:r>
              </a:p>
            </p:txBody>
          </p:sp>
        </p:grpSp>
        <p:grpSp>
          <p:nvGrpSpPr>
            <p:cNvPr id="7" name="Group 15">
              <a:extLst>
                <a:ext uri="{FF2B5EF4-FFF2-40B4-BE49-F238E27FC236}">
                  <a16:creationId xmlns:a16="http://schemas.microsoft.com/office/drawing/2014/main" id="{7A0D3C06-3E72-422E-B56F-C861F26748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488"/>
              <a:ext cx="4944" cy="154"/>
              <a:chOff x="576" y="1440"/>
              <a:chExt cx="4944" cy="154"/>
            </a:xfrm>
          </p:grpSpPr>
          <p:sp>
            <p:nvSpPr>
              <p:cNvPr id="74" name="Text Box 16">
                <a:extLst>
                  <a:ext uri="{FF2B5EF4-FFF2-40B4-BE49-F238E27FC236}">
                    <a16:creationId xmlns:a16="http://schemas.microsoft.com/office/drawing/2014/main" id="{827E2879-526F-4E9C-ABB7-04B2BD3C8B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5572</a:t>
                </a:r>
                <a:endParaRPr lang="nl-NL" altLang="en-US" sz="1400"/>
              </a:p>
            </p:txBody>
          </p:sp>
          <p:sp>
            <p:nvSpPr>
              <p:cNvPr id="75" name="Text Box 17">
                <a:extLst>
                  <a:ext uri="{FF2B5EF4-FFF2-40B4-BE49-F238E27FC236}">
                    <a16:creationId xmlns:a16="http://schemas.microsoft.com/office/drawing/2014/main" id="{75B29A8E-BA68-446B-983E-BE244E681F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04/07/1990</a:t>
                </a:r>
                <a:endParaRPr lang="nl-NL" altLang="en-US" sz="1400"/>
              </a:p>
            </p:txBody>
          </p:sp>
          <p:sp>
            <p:nvSpPr>
              <p:cNvPr id="76" name="Text Box 18">
                <a:extLst>
                  <a:ext uri="{FF2B5EF4-FFF2-40B4-BE49-F238E27FC236}">
                    <a16:creationId xmlns:a16="http://schemas.microsoft.com/office/drawing/2014/main" id="{5FF99176-57DA-48B3-83A7-27B622B043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NL" altLang="en-US" sz="1400"/>
                  <a:t>81134009</a:t>
                </a:r>
              </a:p>
            </p:txBody>
          </p:sp>
          <p:sp>
            <p:nvSpPr>
              <p:cNvPr id="77" name="Text Box 19">
                <a:extLst>
                  <a:ext uri="{FF2B5EF4-FFF2-40B4-BE49-F238E27FC236}">
                    <a16:creationId xmlns:a16="http://schemas.microsoft.com/office/drawing/2014/main" id="{EA846D81-2790-4337-B28D-ADDDE867D4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Fracture, closed, spiral</a:t>
                </a:r>
                <a:endParaRPr lang="nl-NL" altLang="en-US" sz="1400"/>
              </a:p>
            </p:txBody>
          </p:sp>
        </p:grpSp>
        <p:grpSp>
          <p:nvGrpSpPr>
            <p:cNvPr id="8" name="Group 20">
              <a:extLst>
                <a:ext uri="{FF2B5EF4-FFF2-40B4-BE49-F238E27FC236}">
                  <a16:creationId xmlns:a16="http://schemas.microsoft.com/office/drawing/2014/main" id="{1CFA78FD-2629-4D45-93F6-AC755BA40F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680"/>
              <a:ext cx="4944" cy="154"/>
              <a:chOff x="576" y="1440"/>
              <a:chExt cx="4944" cy="154"/>
            </a:xfrm>
          </p:grpSpPr>
          <p:sp>
            <p:nvSpPr>
              <p:cNvPr id="70" name="Text Box 21">
                <a:extLst>
                  <a:ext uri="{FF2B5EF4-FFF2-40B4-BE49-F238E27FC236}">
                    <a16:creationId xmlns:a16="http://schemas.microsoft.com/office/drawing/2014/main" id="{2BEBF6B7-A07E-4266-B64A-84406BC1711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5572</a:t>
                </a:r>
                <a:endParaRPr lang="nl-NL" altLang="en-US" sz="1400"/>
              </a:p>
            </p:txBody>
          </p:sp>
          <p:sp>
            <p:nvSpPr>
              <p:cNvPr id="71" name="Text Box 22">
                <a:extLst>
                  <a:ext uri="{FF2B5EF4-FFF2-40B4-BE49-F238E27FC236}">
                    <a16:creationId xmlns:a16="http://schemas.microsoft.com/office/drawing/2014/main" id="{7FDA56DE-203D-4D97-A05B-69DD6F7C0C4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12/07/1990</a:t>
                </a:r>
                <a:endParaRPr lang="nl-NL" altLang="en-US" sz="1400"/>
              </a:p>
            </p:txBody>
          </p:sp>
          <p:sp>
            <p:nvSpPr>
              <p:cNvPr id="72" name="Text Box 23">
                <a:extLst>
                  <a:ext uri="{FF2B5EF4-FFF2-40B4-BE49-F238E27FC236}">
                    <a16:creationId xmlns:a16="http://schemas.microsoft.com/office/drawing/2014/main" id="{7C202088-449F-484F-91ED-5A71834E8A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NL" altLang="en-US" sz="1400"/>
                  <a:t>26442006</a:t>
                </a:r>
              </a:p>
            </p:txBody>
          </p:sp>
          <p:sp>
            <p:nvSpPr>
              <p:cNvPr id="73" name="Text Box 24">
                <a:extLst>
                  <a:ext uri="{FF2B5EF4-FFF2-40B4-BE49-F238E27FC236}">
                    <a16:creationId xmlns:a16="http://schemas.microsoft.com/office/drawing/2014/main" id="{A8B6A3A4-EC75-4489-8D23-D7DFC5FDCD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NL" altLang="en-US" sz="1400"/>
                  <a:t>closed fracture of shaft of femur</a:t>
                </a:r>
              </a:p>
            </p:txBody>
          </p:sp>
        </p:grpSp>
        <p:grpSp>
          <p:nvGrpSpPr>
            <p:cNvPr id="9" name="Group 25">
              <a:extLst>
                <a:ext uri="{FF2B5EF4-FFF2-40B4-BE49-F238E27FC236}">
                  <a16:creationId xmlns:a16="http://schemas.microsoft.com/office/drawing/2014/main" id="{89A09427-B3C4-4E3F-8595-167D2C99A6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872"/>
              <a:ext cx="4944" cy="154"/>
              <a:chOff x="576" y="1440"/>
              <a:chExt cx="4944" cy="154"/>
            </a:xfrm>
          </p:grpSpPr>
          <p:sp>
            <p:nvSpPr>
              <p:cNvPr id="66" name="Text Box 26">
                <a:extLst>
                  <a:ext uri="{FF2B5EF4-FFF2-40B4-BE49-F238E27FC236}">
                    <a16:creationId xmlns:a16="http://schemas.microsoft.com/office/drawing/2014/main" id="{B750963F-6830-49DF-91F4-5D33361ADEC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5572</a:t>
                </a:r>
                <a:endParaRPr lang="nl-NL" altLang="en-US" sz="1400"/>
              </a:p>
            </p:txBody>
          </p:sp>
          <p:sp>
            <p:nvSpPr>
              <p:cNvPr id="67" name="Text Box 27">
                <a:extLst>
                  <a:ext uri="{FF2B5EF4-FFF2-40B4-BE49-F238E27FC236}">
                    <a16:creationId xmlns:a16="http://schemas.microsoft.com/office/drawing/2014/main" id="{6CF5638D-3F03-4D04-B7C5-E70F9798A6E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12/07/1990</a:t>
                </a:r>
                <a:endParaRPr lang="nl-NL" altLang="en-US" sz="1400"/>
              </a:p>
            </p:txBody>
          </p:sp>
          <p:sp>
            <p:nvSpPr>
              <p:cNvPr id="68" name="Text Box 28">
                <a:extLst>
                  <a:ext uri="{FF2B5EF4-FFF2-40B4-BE49-F238E27FC236}">
                    <a16:creationId xmlns:a16="http://schemas.microsoft.com/office/drawing/2014/main" id="{C8F45FEE-3C7F-4A47-A2B9-3452ABCC88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9001224</a:t>
                </a:r>
                <a:endParaRPr lang="nl-NL" altLang="en-US" sz="1400"/>
              </a:p>
            </p:txBody>
          </p:sp>
          <p:sp>
            <p:nvSpPr>
              <p:cNvPr id="69" name="Text Box 29">
                <a:extLst>
                  <a:ext uri="{FF2B5EF4-FFF2-40B4-BE49-F238E27FC236}">
                    <a16:creationId xmlns:a16="http://schemas.microsoft.com/office/drawing/2014/main" id="{1C43E72D-100F-4E17-B8D3-C2EC351E06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Accident in public building (supermarket)</a:t>
                </a:r>
                <a:endParaRPr lang="nl-NL" altLang="en-US" sz="1400"/>
              </a:p>
            </p:txBody>
          </p:sp>
        </p:grpSp>
        <p:sp>
          <p:nvSpPr>
            <p:cNvPr id="10" name="Text Box 31">
              <a:extLst>
                <a:ext uri="{FF2B5EF4-FFF2-40B4-BE49-F238E27FC236}">
                  <a16:creationId xmlns:a16="http://schemas.microsoft.com/office/drawing/2014/main" id="{8B31DF5E-CBA2-40DF-973D-0B8D23BE60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2064"/>
              <a:ext cx="432" cy="15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5572</a:t>
              </a:r>
              <a:endParaRPr lang="nl-NL" altLang="en-US" sz="1400"/>
            </a:p>
            <a:p>
              <a:pPr eaLnBrk="1" hangingPunct="1"/>
              <a:endParaRPr lang="nl-NL" altLang="en-US" sz="1400"/>
            </a:p>
          </p:txBody>
        </p:sp>
        <p:sp>
          <p:nvSpPr>
            <p:cNvPr id="11" name="Text Box 32">
              <a:extLst>
                <a:ext uri="{FF2B5EF4-FFF2-40B4-BE49-F238E27FC236}">
                  <a16:creationId xmlns:a16="http://schemas.microsoft.com/office/drawing/2014/main" id="{DF84DF6E-A2DC-475E-BDCF-D2FCD7AA61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064"/>
              <a:ext cx="672" cy="15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04/07/1990</a:t>
              </a:r>
              <a:endParaRPr lang="nl-NL" altLang="en-US" sz="1400"/>
            </a:p>
            <a:p>
              <a:pPr eaLnBrk="1" hangingPunct="1"/>
              <a:endParaRPr lang="nl-NL" altLang="en-US" sz="1400"/>
            </a:p>
          </p:txBody>
        </p:sp>
        <p:sp>
          <p:nvSpPr>
            <p:cNvPr id="12" name="Text Box 33">
              <a:extLst>
                <a:ext uri="{FF2B5EF4-FFF2-40B4-BE49-F238E27FC236}">
                  <a16:creationId xmlns:a16="http://schemas.microsoft.com/office/drawing/2014/main" id="{5359FFC2-F47A-4998-9C3A-8C19F94D01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6" y="2064"/>
              <a:ext cx="1392" cy="15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79001</a:t>
              </a:r>
              <a:endParaRPr lang="nl-NL" altLang="en-US" sz="1400"/>
            </a:p>
          </p:txBody>
        </p:sp>
        <p:sp>
          <p:nvSpPr>
            <p:cNvPr id="13" name="Text Box 34">
              <a:extLst>
                <a:ext uri="{FF2B5EF4-FFF2-40B4-BE49-F238E27FC236}">
                  <a16:creationId xmlns:a16="http://schemas.microsoft.com/office/drawing/2014/main" id="{33BC0853-5BCD-47CE-9708-A9D2561D4B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2064"/>
              <a:ext cx="2304" cy="15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Essential hypertension</a:t>
              </a:r>
              <a:endParaRPr lang="nl-NL" altLang="en-US" sz="1400"/>
            </a:p>
            <a:p>
              <a:pPr eaLnBrk="1" hangingPunct="1"/>
              <a:endParaRPr lang="nl-NL" altLang="en-US" sz="1400"/>
            </a:p>
          </p:txBody>
        </p:sp>
        <p:sp>
          <p:nvSpPr>
            <p:cNvPr id="14" name="Text Box 36">
              <a:extLst>
                <a:ext uri="{FF2B5EF4-FFF2-40B4-BE49-F238E27FC236}">
                  <a16:creationId xmlns:a16="http://schemas.microsoft.com/office/drawing/2014/main" id="{29B08D87-EEB8-4D15-A075-1698A43521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2256"/>
              <a:ext cx="43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0939</a:t>
              </a:r>
              <a:endParaRPr lang="nl-NL" altLang="en-US" sz="1400"/>
            </a:p>
          </p:txBody>
        </p:sp>
        <p:sp>
          <p:nvSpPr>
            <p:cNvPr id="15" name="Text Box 37">
              <a:extLst>
                <a:ext uri="{FF2B5EF4-FFF2-40B4-BE49-F238E27FC236}">
                  <a16:creationId xmlns:a16="http://schemas.microsoft.com/office/drawing/2014/main" id="{D0688547-19FE-4223-AE77-13AD9DFCBC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256"/>
              <a:ext cx="67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24/12/1991</a:t>
              </a:r>
              <a:endParaRPr lang="nl-NL" altLang="en-US" sz="1400"/>
            </a:p>
          </p:txBody>
        </p:sp>
        <p:sp>
          <p:nvSpPr>
            <p:cNvPr id="16" name="Text Box 38">
              <a:extLst>
                <a:ext uri="{FF2B5EF4-FFF2-40B4-BE49-F238E27FC236}">
                  <a16:creationId xmlns:a16="http://schemas.microsoft.com/office/drawing/2014/main" id="{3EF596B8-52FC-4223-862A-0EE4382209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6" y="2256"/>
              <a:ext cx="139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NL" altLang="en-US" sz="1400"/>
                <a:t>255174002</a:t>
              </a:r>
            </a:p>
          </p:txBody>
        </p:sp>
        <p:sp>
          <p:nvSpPr>
            <p:cNvPr id="17" name="Text Box 39">
              <a:extLst>
                <a:ext uri="{FF2B5EF4-FFF2-40B4-BE49-F238E27FC236}">
                  <a16:creationId xmlns:a16="http://schemas.microsoft.com/office/drawing/2014/main" id="{ADADF467-0522-4056-843C-585EA25072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2256"/>
              <a:ext cx="2304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NL" altLang="en-US" sz="1400"/>
                <a:t>benign polyp of biliary tract</a:t>
              </a:r>
            </a:p>
          </p:txBody>
        </p:sp>
        <p:sp>
          <p:nvSpPr>
            <p:cNvPr id="18" name="Text Box 41">
              <a:extLst>
                <a:ext uri="{FF2B5EF4-FFF2-40B4-BE49-F238E27FC236}">
                  <a16:creationId xmlns:a16="http://schemas.microsoft.com/office/drawing/2014/main" id="{B9C299BE-87F9-4515-886A-9250D627A4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2448"/>
              <a:ext cx="432" cy="154"/>
            </a:xfrm>
            <a:prstGeom prst="rect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2309</a:t>
              </a:r>
              <a:endParaRPr lang="nl-NL" altLang="en-US" sz="1400"/>
            </a:p>
          </p:txBody>
        </p:sp>
        <p:sp>
          <p:nvSpPr>
            <p:cNvPr id="19" name="Text Box 42">
              <a:extLst>
                <a:ext uri="{FF2B5EF4-FFF2-40B4-BE49-F238E27FC236}">
                  <a16:creationId xmlns:a16="http://schemas.microsoft.com/office/drawing/2014/main" id="{B5830255-0DB6-413E-9BA9-E7F971FF3E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448"/>
              <a:ext cx="672" cy="154"/>
            </a:xfrm>
            <a:prstGeom prst="rect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21/03/1992</a:t>
              </a:r>
              <a:endParaRPr lang="nl-NL" altLang="en-US" sz="1400"/>
            </a:p>
            <a:p>
              <a:pPr eaLnBrk="1" hangingPunct="1"/>
              <a:endParaRPr lang="nl-NL" altLang="en-US" sz="1400"/>
            </a:p>
          </p:txBody>
        </p:sp>
        <p:sp>
          <p:nvSpPr>
            <p:cNvPr id="20" name="Text Box 43">
              <a:extLst>
                <a:ext uri="{FF2B5EF4-FFF2-40B4-BE49-F238E27FC236}">
                  <a16:creationId xmlns:a16="http://schemas.microsoft.com/office/drawing/2014/main" id="{4EED1EFB-01C3-4EF2-A366-2B52A69940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6" y="2448"/>
              <a:ext cx="1392" cy="154"/>
            </a:xfrm>
            <a:prstGeom prst="rect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NL" altLang="en-US" sz="1400"/>
                <a:t>26442006</a:t>
              </a:r>
            </a:p>
            <a:p>
              <a:pPr eaLnBrk="1" hangingPunct="1"/>
              <a:endParaRPr lang="nl-NL" altLang="en-US" sz="1400"/>
            </a:p>
          </p:txBody>
        </p:sp>
        <p:sp>
          <p:nvSpPr>
            <p:cNvPr id="21" name="Text Box 44">
              <a:extLst>
                <a:ext uri="{FF2B5EF4-FFF2-40B4-BE49-F238E27FC236}">
                  <a16:creationId xmlns:a16="http://schemas.microsoft.com/office/drawing/2014/main" id="{653893FB-26ED-4A0A-A186-2A1380693D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2448"/>
              <a:ext cx="2304" cy="154"/>
            </a:xfrm>
            <a:prstGeom prst="rect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NL" altLang="en-US" sz="1400"/>
                <a:t>closed fracture of shaft of femur</a:t>
              </a:r>
            </a:p>
            <a:p>
              <a:pPr eaLnBrk="1" hangingPunct="1"/>
              <a:endParaRPr lang="nl-NL" altLang="en-US" sz="1400"/>
            </a:p>
          </p:txBody>
        </p:sp>
        <p:grpSp>
          <p:nvGrpSpPr>
            <p:cNvPr id="22" name="Group 45">
              <a:extLst>
                <a:ext uri="{FF2B5EF4-FFF2-40B4-BE49-F238E27FC236}">
                  <a16:creationId xmlns:a16="http://schemas.microsoft.com/office/drawing/2014/main" id="{1B348D90-1C03-4B64-B0FD-DFC7C2A51D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2640"/>
              <a:ext cx="4944" cy="154"/>
              <a:chOff x="576" y="1440"/>
              <a:chExt cx="4944" cy="154"/>
            </a:xfrm>
          </p:grpSpPr>
          <p:sp>
            <p:nvSpPr>
              <p:cNvPr id="62" name="Text Box 46">
                <a:extLst>
                  <a:ext uri="{FF2B5EF4-FFF2-40B4-BE49-F238E27FC236}">
                    <a16:creationId xmlns:a16="http://schemas.microsoft.com/office/drawing/2014/main" id="{8B001B32-0E7E-4587-8439-4BCACECF89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2309</a:t>
                </a:r>
                <a:endParaRPr lang="nl-NL" altLang="en-US" sz="1400"/>
              </a:p>
            </p:txBody>
          </p:sp>
          <p:sp>
            <p:nvSpPr>
              <p:cNvPr id="63" name="Text Box 47">
                <a:extLst>
                  <a:ext uri="{FF2B5EF4-FFF2-40B4-BE49-F238E27FC236}">
                    <a16:creationId xmlns:a16="http://schemas.microsoft.com/office/drawing/2014/main" id="{4FE6402F-3666-4B85-A70F-999D6DC0E2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21/03/1992</a:t>
                </a:r>
                <a:endParaRPr lang="nl-NL" altLang="en-US" sz="1400"/>
              </a:p>
            </p:txBody>
          </p:sp>
          <p:sp>
            <p:nvSpPr>
              <p:cNvPr id="64" name="Text Box 48">
                <a:extLst>
                  <a:ext uri="{FF2B5EF4-FFF2-40B4-BE49-F238E27FC236}">
                    <a16:creationId xmlns:a16="http://schemas.microsoft.com/office/drawing/2014/main" id="{133E5CCB-0423-42F5-8DF3-52376E23BC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9001224</a:t>
                </a:r>
                <a:endParaRPr lang="nl-NL" altLang="en-US" sz="1400"/>
              </a:p>
            </p:txBody>
          </p:sp>
          <p:sp>
            <p:nvSpPr>
              <p:cNvPr id="65" name="Text Box 49">
                <a:extLst>
                  <a:ext uri="{FF2B5EF4-FFF2-40B4-BE49-F238E27FC236}">
                    <a16:creationId xmlns:a16="http://schemas.microsoft.com/office/drawing/2014/main" id="{0FBDB4E7-A966-4C91-A224-82058F2C781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Accident in public building (supermarket)</a:t>
                </a:r>
                <a:endParaRPr lang="nl-NL" altLang="en-US" sz="1400"/>
              </a:p>
            </p:txBody>
          </p:sp>
        </p:grpSp>
        <p:grpSp>
          <p:nvGrpSpPr>
            <p:cNvPr id="23" name="Group 50">
              <a:extLst>
                <a:ext uri="{FF2B5EF4-FFF2-40B4-BE49-F238E27FC236}">
                  <a16:creationId xmlns:a16="http://schemas.microsoft.com/office/drawing/2014/main" id="{49FDE7AA-08E6-4C18-ACD8-C94E0BA76E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2832"/>
              <a:ext cx="4944" cy="154"/>
              <a:chOff x="576" y="1440"/>
              <a:chExt cx="4944" cy="154"/>
            </a:xfrm>
          </p:grpSpPr>
          <p:sp>
            <p:nvSpPr>
              <p:cNvPr id="58" name="Text Box 51">
                <a:extLst>
                  <a:ext uri="{FF2B5EF4-FFF2-40B4-BE49-F238E27FC236}">
                    <a16:creationId xmlns:a16="http://schemas.microsoft.com/office/drawing/2014/main" id="{2726238F-8A2A-4482-A9E7-0BB331B26BC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47804</a:t>
                </a:r>
                <a:endParaRPr lang="nl-NL" altLang="en-US" sz="1400"/>
              </a:p>
            </p:txBody>
          </p:sp>
          <p:sp>
            <p:nvSpPr>
              <p:cNvPr id="59" name="Text Box 52">
                <a:extLst>
                  <a:ext uri="{FF2B5EF4-FFF2-40B4-BE49-F238E27FC236}">
                    <a16:creationId xmlns:a16="http://schemas.microsoft.com/office/drawing/2014/main" id="{DCF2EAB3-B265-4216-987B-115B0D2133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03/04/1993</a:t>
                </a:r>
                <a:endParaRPr lang="nl-NL" altLang="en-US" sz="1400"/>
              </a:p>
            </p:txBody>
          </p:sp>
          <p:sp>
            <p:nvSpPr>
              <p:cNvPr id="60" name="Text Box 53">
                <a:extLst>
                  <a:ext uri="{FF2B5EF4-FFF2-40B4-BE49-F238E27FC236}">
                    <a16:creationId xmlns:a16="http://schemas.microsoft.com/office/drawing/2014/main" id="{5AA37113-1796-48E3-ACC8-894F5D15FC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58298795</a:t>
                </a:r>
                <a:endParaRPr lang="nl-NL" altLang="en-US" sz="1400"/>
              </a:p>
            </p:txBody>
          </p:sp>
          <p:sp>
            <p:nvSpPr>
              <p:cNvPr id="61" name="Text Box 54">
                <a:extLst>
                  <a:ext uri="{FF2B5EF4-FFF2-40B4-BE49-F238E27FC236}">
                    <a16:creationId xmlns:a16="http://schemas.microsoft.com/office/drawing/2014/main" id="{7D29CC32-34FF-43DD-8496-3942D694FCD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Other lesion on other specified region</a:t>
                </a:r>
                <a:endParaRPr lang="nl-NL" altLang="en-US" sz="1400"/>
              </a:p>
            </p:txBody>
          </p:sp>
        </p:grpSp>
        <p:grpSp>
          <p:nvGrpSpPr>
            <p:cNvPr id="24" name="Group 55">
              <a:extLst>
                <a:ext uri="{FF2B5EF4-FFF2-40B4-BE49-F238E27FC236}">
                  <a16:creationId xmlns:a16="http://schemas.microsoft.com/office/drawing/2014/main" id="{412FB3C9-6D36-47F8-98BF-B4FB0E8A0F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3024"/>
              <a:ext cx="4944" cy="154"/>
              <a:chOff x="576" y="1440"/>
              <a:chExt cx="4944" cy="154"/>
            </a:xfrm>
          </p:grpSpPr>
          <p:sp>
            <p:nvSpPr>
              <p:cNvPr id="54" name="Text Box 56">
                <a:extLst>
                  <a:ext uri="{FF2B5EF4-FFF2-40B4-BE49-F238E27FC236}">
                    <a16:creationId xmlns:a16="http://schemas.microsoft.com/office/drawing/2014/main" id="{5013643B-14FD-405D-AECF-E271B63A93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5572</a:t>
                </a:r>
                <a:endParaRPr lang="nl-NL" altLang="en-US" sz="1400"/>
              </a:p>
            </p:txBody>
          </p:sp>
          <p:sp>
            <p:nvSpPr>
              <p:cNvPr id="55" name="Text Box 57">
                <a:extLst>
                  <a:ext uri="{FF2B5EF4-FFF2-40B4-BE49-F238E27FC236}">
                    <a16:creationId xmlns:a16="http://schemas.microsoft.com/office/drawing/2014/main" id="{1595E56A-96CE-48D0-95EA-818E6385ACF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17/05/1993</a:t>
                </a:r>
                <a:endParaRPr lang="nl-NL" altLang="en-US" sz="1400"/>
              </a:p>
            </p:txBody>
          </p:sp>
          <p:sp>
            <p:nvSpPr>
              <p:cNvPr id="56" name="Text Box 58">
                <a:extLst>
                  <a:ext uri="{FF2B5EF4-FFF2-40B4-BE49-F238E27FC236}">
                    <a16:creationId xmlns:a16="http://schemas.microsoft.com/office/drawing/2014/main" id="{AE5957D8-B175-43DA-A280-37D18A658B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79001</a:t>
                </a:r>
                <a:endParaRPr lang="nl-NL" altLang="en-US" sz="1400"/>
              </a:p>
            </p:txBody>
          </p:sp>
          <p:sp>
            <p:nvSpPr>
              <p:cNvPr id="57" name="Text Box 59">
                <a:extLst>
                  <a:ext uri="{FF2B5EF4-FFF2-40B4-BE49-F238E27FC236}">
                    <a16:creationId xmlns:a16="http://schemas.microsoft.com/office/drawing/2014/main" id="{AE470630-7C36-477A-B339-81ADEC6CAC2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Essential hypertension</a:t>
                </a:r>
                <a:endParaRPr lang="nl-NL" altLang="en-US" sz="1400"/>
              </a:p>
            </p:txBody>
          </p:sp>
        </p:grpSp>
        <p:grpSp>
          <p:nvGrpSpPr>
            <p:cNvPr id="25" name="Group 60">
              <a:extLst>
                <a:ext uri="{FF2B5EF4-FFF2-40B4-BE49-F238E27FC236}">
                  <a16:creationId xmlns:a16="http://schemas.microsoft.com/office/drawing/2014/main" id="{42666B61-63AA-42A0-BB6B-0697F1CCEB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3216"/>
              <a:ext cx="4944" cy="154"/>
              <a:chOff x="576" y="1440"/>
              <a:chExt cx="4944" cy="154"/>
            </a:xfrm>
          </p:grpSpPr>
          <p:sp>
            <p:nvSpPr>
              <p:cNvPr id="50" name="Text Box 61">
                <a:extLst>
                  <a:ext uri="{FF2B5EF4-FFF2-40B4-BE49-F238E27FC236}">
                    <a16:creationId xmlns:a16="http://schemas.microsoft.com/office/drawing/2014/main" id="{2D90EE2A-F2F8-4DD4-8B85-94C04C0FE43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298</a:t>
                </a:r>
                <a:endParaRPr lang="nl-NL" altLang="en-US" sz="1400"/>
              </a:p>
            </p:txBody>
          </p:sp>
          <p:sp>
            <p:nvSpPr>
              <p:cNvPr id="51" name="Text Box 62">
                <a:extLst>
                  <a:ext uri="{FF2B5EF4-FFF2-40B4-BE49-F238E27FC236}">
                    <a16:creationId xmlns:a16="http://schemas.microsoft.com/office/drawing/2014/main" id="{8A4148B4-A57E-487D-AB45-0B33429D67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22/08/1993</a:t>
                </a:r>
                <a:endParaRPr lang="nl-NL" altLang="en-US" sz="1400"/>
              </a:p>
            </p:txBody>
          </p:sp>
          <p:sp>
            <p:nvSpPr>
              <p:cNvPr id="52" name="Text Box 63">
                <a:extLst>
                  <a:ext uri="{FF2B5EF4-FFF2-40B4-BE49-F238E27FC236}">
                    <a16:creationId xmlns:a16="http://schemas.microsoft.com/office/drawing/2014/main" id="{FAC36C96-1A70-4BE8-91A2-33CF341724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2909872</a:t>
                </a:r>
                <a:endParaRPr lang="nl-NL" altLang="en-US" sz="1400"/>
              </a:p>
            </p:txBody>
          </p:sp>
          <p:sp>
            <p:nvSpPr>
              <p:cNvPr id="53" name="Text Box 64">
                <a:extLst>
                  <a:ext uri="{FF2B5EF4-FFF2-40B4-BE49-F238E27FC236}">
                    <a16:creationId xmlns:a16="http://schemas.microsoft.com/office/drawing/2014/main" id="{9C714B72-6706-48AA-B753-ED907B61B2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Closed fracture of radial head</a:t>
                </a:r>
                <a:endParaRPr lang="nl-NL" altLang="en-US" sz="1400"/>
              </a:p>
            </p:txBody>
          </p:sp>
        </p:grpSp>
        <p:grpSp>
          <p:nvGrpSpPr>
            <p:cNvPr id="26" name="Group 65">
              <a:extLst>
                <a:ext uri="{FF2B5EF4-FFF2-40B4-BE49-F238E27FC236}">
                  <a16:creationId xmlns:a16="http://schemas.microsoft.com/office/drawing/2014/main" id="{AC5B02BF-B2D2-422D-BED2-B71E4F91B9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3408"/>
              <a:ext cx="4944" cy="154"/>
              <a:chOff x="576" y="1440"/>
              <a:chExt cx="4944" cy="154"/>
            </a:xfrm>
          </p:grpSpPr>
          <p:sp>
            <p:nvSpPr>
              <p:cNvPr id="46" name="Text Box 66">
                <a:extLst>
                  <a:ext uri="{FF2B5EF4-FFF2-40B4-BE49-F238E27FC236}">
                    <a16:creationId xmlns:a16="http://schemas.microsoft.com/office/drawing/2014/main" id="{2AA79A59-2B75-44FD-9E59-5DB09E8346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298</a:t>
                </a:r>
                <a:endParaRPr lang="nl-NL" altLang="en-US" sz="1400"/>
              </a:p>
            </p:txBody>
          </p:sp>
          <p:sp>
            <p:nvSpPr>
              <p:cNvPr id="47" name="Text Box 67">
                <a:extLst>
                  <a:ext uri="{FF2B5EF4-FFF2-40B4-BE49-F238E27FC236}">
                    <a16:creationId xmlns:a16="http://schemas.microsoft.com/office/drawing/2014/main" id="{25BC1997-FA9B-4764-9346-6EEA2A491C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22/08/1993</a:t>
                </a:r>
                <a:endParaRPr lang="nl-NL" altLang="en-US" sz="1400"/>
              </a:p>
            </p:txBody>
          </p:sp>
          <p:sp>
            <p:nvSpPr>
              <p:cNvPr id="48" name="Text Box 68">
                <a:extLst>
                  <a:ext uri="{FF2B5EF4-FFF2-40B4-BE49-F238E27FC236}">
                    <a16:creationId xmlns:a16="http://schemas.microsoft.com/office/drawing/2014/main" id="{56D33185-77DE-45B6-ADE5-55B933DB53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9001224</a:t>
                </a:r>
                <a:endParaRPr lang="nl-NL" altLang="en-US" sz="1400"/>
              </a:p>
            </p:txBody>
          </p:sp>
          <p:sp>
            <p:nvSpPr>
              <p:cNvPr id="49" name="Text Box 69">
                <a:extLst>
                  <a:ext uri="{FF2B5EF4-FFF2-40B4-BE49-F238E27FC236}">
                    <a16:creationId xmlns:a16="http://schemas.microsoft.com/office/drawing/2014/main" id="{71CEF065-9B04-4CF1-8ED9-3673960E17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Accident in public building (supermarket)</a:t>
                </a:r>
                <a:endParaRPr lang="nl-NL" altLang="en-US" sz="1400"/>
              </a:p>
            </p:txBody>
          </p:sp>
        </p:grpSp>
        <p:grpSp>
          <p:nvGrpSpPr>
            <p:cNvPr id="27" name="Group 70">
              <a:extLst>
                <a:ext uri="{FF2B5EF4-FFF2-40B4-BE49-F238E27FC236}">
                  <a16:creationId xmlns:a16="http://schemas.microsoft.com/office/drawing/2014/main" id="{95B3566A-55C4-4B5C-8A27-48E2577061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3600"/>
              <a:ext cx="4944" cy="154"/>
              <a:chOff x="576" y="1440"/>
              <a:chExt cx="4944" cy="154"/>
            </a:xfrm>
          </p:grpSpPr>
          <p:sp>
            <p:nvSpPr>
              <p:cNvPr id="42" name="Text Box 71">
                <a:extLst>
                  <a:ext uri="{FF2B5EF4-FFF2-40B4-BE49-F238E27FC236}">
                    <a16:creationId xmlns:a16="http://schemas.microsoft.com/office/drawing/2014/main" id="{3ABEA8B0-020C-45C8-9B47-9EABE09883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5572</a:t>
                </a:r>
                <a:endParaRPr lang="nl-NL" altLang="en-US" sz="1400"/>
              </a:p>
            </p:txBody>
          </p:sp>
          <p:sp>
            <p:nvSpPr>
              <p:cNvPr id="43" name="Text Box 72">
                <a:extLst>
                  <a:ext uri="{FF2B5EF4-FFF2-40B4-BE49-F238E27FC236}">
                    <a16:creationId xmlns:a16="http://schemas.microsoft.com/office/drawing/2014/main" id="{63A519DF-EC55-46BC-BB55-45DCD00F946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01/04/1997</a:t>
                </a:r>
                <a:endParaRPr lang="nl-NL" altLang="en-US" sz="1400"/>
              </a:p>
            </p:txBody>
          </p:sp>
          <p:sp>
            <p:nvSpPr>
              <p:cNvPr id="44" name="Text Box 73">
                <a:extLst>
                  <a:ext uri="{FF2B5EF4-FFF2-40B4-BE49-F238E27FC236}">
                    <a16:creationId xmlns:a16="http://schemas.microsoft.com/office/drawing/2014/main" id="{449E9565-7386-44C3-94E4-A40A8C79DF2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NL" altLang="en-US" sz="1400"/>
                  <a:t>26442006</a:t>
                </a:r>
              </a:p>
            </p:txBody>
          </p:sp>
          <p:sp>
            <p:nvSpPr>
              <p:cNvPr id="45" name="Text Box 74">
                <a:extLst>
                  <a:ext uri="{FF2B5EF4-FFF2-40B4-BE49-F238E27FC236}">
                    <a16:creationId xmlns:a16="http://schemas.microsoft.com/office/drawing/2014/main" id="{616BC050-85E6-4E9E-92FA-15F8FC2858E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NL" altLang="en-US" sz="1400"/>
                  <a:t>closed fracture of shaft of femur</a:t>
                </a:r>
              </a:p>
            </p:txBody>
          </p:sp>
        </p:grpSp>
        <p:grpSp>
          <p:nvGrpSpPr>
            <p:cNvPr id="28" name="Group 75">
              <a:extLst>
                <a:ext uri="{FF2B5EF4-FFF2-40B4-BE49-F238E27FC236}">
                  <a16:creationId xmlns:a16="http://schemas.microsoft.com/office/drawing/2014/main" id="{5EB20FB6-673E-4CC0-B26B-159CF1F3F5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3792"/>
              <a:ext cx="4944" cy="154"/>
              <a:chOff x="576" y="1440"/>
              <a:chExt cx="4944" cy="154"/>
            </a:xfrm>
          </p:grpSpPr>
          <p:sp>
            <p:nvSpPr>
              <p:cNvPr id="38" name="Text Box 76">
                <a:extLst>
                  <a:ext uri="{FF2B5EF4-FFF2-40B4-BE49-F238E27FC236}">
                    <a16:creationId xmlns:a16="http://schemas.microsoft.com/office/drawing/2014/main" id="{9A5B4612-5FCD-483E-81A8-C353E3BF33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5572</a:t>
                </a:r>
                <a:endParaRPr lang="nl-NL" altLang="en-US" sz="1400"/>
              </a:p>
            </p:txBody>
          </p:sp>
          <p:sp>
            <p:nvSpPr>
              <p:cNvPr id="39" name="Text Box 77">
                <a:extLst>
                  <a:ext uri="{FF2B5EF4-FFF2-40B4-BE49-F238E27FC236}">
                    <a16:creationId xmlns:a16="http://schemas.microsoft.com/office/drawing/2014/main" id="{80776FA1-4815-47CF-932B-815A3BC0B6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01/04/1997</a:t>
                </a:r>
                <a:endParaRPr lang="nl-NL" altLang="en-US" sz="1400"/>
              </a:p>
            </p:txBody>
          </p:sp>
          <p:sp>
            <p:nvSpPr>
              <p:cNvPr id="40" name="Text Box 78">
                <a:extLst>
                  <a:ext uri="{FF2B5EF4-FFF2-40B4-BE49-F238E27FC236}">
                    <a16:creationId xmlns:a16="http://schemas.microsoft.com/office/drawing/2014/main" id="{9AD38A85-5F25-4473-8694-E6DC4C9F76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79001</a:t>
                </a:r>
                <a:endParaRPr lang="nl-NL" altLang="en-US" sz="1400"/>
              </a:p>
            </p:txBody>
          </p:sp>
          <p:sp>
            <p:nvSpPr>
              <p:cNvPr id="41" name="Text Box 79">
                <a:extLst>
                  <a:ext uri="{FF2B5EF4-FFF2-40B4-BE49-F238E27FC236}">
                    <a16:creationId xmlns:a16="http://schemas.microsoft.com/office/drawing/2014/main" id="{BCD92D33-9EE7-49A5-AF39-526CFEACAC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Essential hypertension</a:t>
                </a:r>
                <a:endParaRPr lang="nl-NL" altLang="en-US" sz="1400"/>
              </a:p>
            </p:txBody>
          </p:sp>
        </p:grpSp>
        <p:grpSp>
          <p:nvGrpSpPr>
            <p:cNvPr id="29" name="Group 12">
              <a:extLst>
                <a:ext uri="{FF2B5EF4-FFF2-40B4-BE49-F238E27FC236}">
                  <a16:creationId xmlns:a16="http://schemas.microsoft.com/office/drawing/2014/main" id="{47F30CC4-D7A4-47D2-A285-A6A7F0DB3A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104"/>
              <a:ext cx="4944" cy="193"/>
              <a:chOff x="576" y="1248"/>
              <a:chExt cx="4944" cy="193"/>
            </a:xfrm>
          </p:grpSpPr>
          <p:sp>
            <p:nvSpPr>
              <p:cNvPr id="34" name="Text Box 4">
                <a:extLst>
                  <a:ext uri="{FF2B5EF4-FFF2-40B4-BE49-F238E27FC236}">
                    <a16:creationId xmlns:a16="http://schemas.microsoft.com/office/drawing/2014/main" id="{4FF41C35-9FD4-4D05-9EDC-FED6940B13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6" y="1248"/>
                <a:ext cx="418" cy="193"/>
              </a:xfrm>
              <a:prstGeom prst="rect">
                <a:avLst/>
              </a:prstGeom>
              <a:solidFill>
                <a:srgbClr val="00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tIns="10800" bIns="1080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nl-BE" altLang="en-US" sz="1800" b="1" dirty="0">
                    <a:solidFill>
                      <a:schemeClr val="bg1"/>
                    </a:solidFill>
                  </a:rPr>
                  <a:t>PtID</a:t>
                </a:r>
                <a:endParaRPr lang="nl-NL" altLang="en-US" sz="18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Text Box 5">
                <a:extLst>
                  <a:ext uri="{FF2B5EF4-FFF2-40B4-BE49-F238E27FC236}">
                    <a16:creationId xmlns:a16="http://schemas.microsoft.com/office/drawing/2014/main" id="{AF3DF81F-89EB-48F8-8072-D7D806DCB4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56" y="1248"/>
                <a:ext cx="672" cy="193"/>
              </a:xfrm>
              <a:prstGeom prst="rect">
                <a:avLst/>
              </a:prstGeom>
              <a:solidFill>
                <a:srgbClr val="00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nl-BE" altLang="en-US" sz="1800" b="1">
                    <a:solidFill>
                      <a:schemeClr val="bg1"/>
                    </a:solidFill>
                  </a:rPr>
                  <a:t>Date</a:t>
                </a:r>
                <a:endParaRPr lang="nl-NL" altLang="en-US" sz="18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Text Box 6">
                <a:extLst>
                  <a:ext uri="{FF2B5EF4-FFF2-40B4-BE49-F238E27FC236}">
                    <a16:creationId xmlns:a16="http://schemas.microsoft.com/office/drawing/2014/main" id="{B9FBF7B9-9FAA-4436-A729-AFB2F93E729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6" y="1248"/>
                <a:ext cx="1392" cy="193"/>
              </a:xfrm>
              <a:prstGeom prst="rect">
                <a:avLst/>
              </a:prstGeom>
              <a:solidFill>
                <a:srgbClr val="00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nl-BE" altLang="en-US" sz="1800" dirty="0">
                    <a:solidFill>
                      <a:schemeClr val="bg1"/>
                    </a:solidFill>
                  </a:rPr>
                  <a:t>Concept</a:t>
                </a:r>
                <a:r>
                  <a:rPr lang="nl-BE" altLang="en-US" sz="1800" b="1" dirty="0">
                    <a:solidFill>
                      <a:schemeClr val="bg1"/>
                    </a:solidFill>
                  </a:rPr>
                  <a:t>Code</a:t>
                </a:r>
                <a:endParaRPr lang="nl-NL" altLang="en-US" sz="18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Text Box 7">
                <a:extLst>
                  <a:ext uri="{FF2B5EF4-FFF2-40B4-BE49-F238E27FC236}">
                    <a16:creationId xmlns:a16="http://schemas.microsoft.com/office/drawing/2014/main" id="{EA3CD3B2-7555-4CF1-8E82-1D1A1B983C1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16" y="1248"/>
                <a:ext cx="2304" cy="193"/>
              </a:xfrm>
              <a:prstGeom prst="rect">
                <a:avLst/>
              </a:prstGeom>
              <a:solidFill>
                <a:srgbClr val="00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nl-BE" altLang="en-US" sz="1800" dirty="0">
                    <a:solidFill>
                      <a:schemeClr val="bg1"/>
                    </a:solidFill>
                  </a:rPr>
                  <a:t>Concept</a:t>
                </a:r>
                <a:endParaRPr lang="nl-NL" altLang="en-US" sz="18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0" name="Text Box 112">
              <a:extLst>
                <a:ext uri="{FF2B5EF4-FFF2-40B4-BE49-F238E27FC236}">
                  <a16:creationId xmlns:a16="http://schemas.microsoft.com/office/drawing/2014/main" id="{2B2A337F-ED9E-4673-BD26-7E9772926C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3984"/>
              <a:ext cx="43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0939</a:t>
              </a:r>
              <a:endParaRPr lang="nl-NL" altLang="en-US" sz="1400"/>
            </a:p>
          </p:txBody>
        </p:sp>
        <p:sp>
          <p:nvSpPr>
            <p:cNvPr id="31" name="Text Box 113">
              <a:extLst>
                <a:ext uri="{FF2B5EF4-FFF2-40B4-BE49-F238E27FC236}">
                  <a16:creationId xmlns:a16="http://schemas.microsoft.com/office/drawing/2014/main" id="{15B56CA6-B5D2-40AD-9359-2A0ED82DF4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3984"/>
              <a:ext cx="67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20/12/1998</a:t>
              </a:r>
              <a:endParaRPr lang="nl-NL" altLang="en-US" sz="1400"/>
            </a:p>
          </p:txBody>
        </p:sp>
        <p:sp>
          <p:nvSpPr>
            <p:cNvPr id="32" name="Text Box 114">
              <a:extLst>
                <a:ext uri="{FF2B5EF4-FFF2-40B4-BE49-F238E27FC236}">
                  <a16:creationId xmlns:a16="http://schemas.microsoft.com/office/drawing/2014/main" id="{532C9DB4-71A5-46D9-BE5D-21A87AA3E8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6" y="3984"/>
              <a:ext cx="139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NL" altLang="en-US" sz="1400"/>
                <a:t>255087006</a:t>
              </a:r>
            </a:p>
          </p:txBody>
        </p:sp>
        <p:sp>
          <p:nvSpPr>
            <p:cNvPr id="33" name="Text Box 115">
              <a:extLst>
                <a:ext uri="{FF2B5EF4-FFF2-40B4-BE49-F238E27FC236}">
                  <a16:creationId xmlns:a16="http://schemas.microsoft.com/office/drawing/2014/main" id="{3998B831-B23A-457F-A8B7-58FE84E2B4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3984"/>
              <a:ext cx="2304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NL" altLang="en-US" sz="1400"/>
                <a:t>malignant polyp of biliary tract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44081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08F53-EA7D-4F72-B1BD-20E9C08B5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Predicate (</a:t>
            </a:r>
            <a:r>
              <a:rPr lang="en-US" dirty="0" err="1"/>
              <a:t>fanta</a:t>
            </a:r>
            <a:r>
              <a:rPr lang="en-US" dirty="0"/>
              <a:t>)logic analogue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B4843-F80B-413E-A574-B6E7C5F8A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has-disorder(</a:t>
            </a:r>
            <a:r>
              <a:rPr lang="en-US" dirty="0">
                <a:solidFill>
                  <a:srgbClr val="A2CCE8"/>
                </a:solidFill>
              </a:rPr>
              <a:t>john</a:t>
            </a:r>
            <a:r>
              <a:rPr lang="en-US" dirty="0"/>
              <a:t>, </a:t>
            </a:r>
            <a:r>
              <a:rPr lang="en-US" dirty="0">
                <a:solidFill>
                  <a:srgbClr val="FFFF00"/>
                </a:solidFill>
              </a:rPr>
              <a:t>fracture</a:t>
            </a:r>
            <a:r>
              <a:rPr lang="en-US" dirty="0"/>
              <a:t>, </a:t>
            </a:r>
            <a:r>
              <a:rPr lang="en-US" dirty="0">
                <a:solidFill>
                  <a:srgbClr val="A2CCE8"/>
                </a:solidFill>
              </a:rPr>
              <a:t>date1</a:t>
            </a:r>
            <a:r>
              <a:rPr lang="en-US" dirty="0"/>
              <a:t>)</a:t>
            </a:r>
          </a:p>
          <a:p>
            <a:r>
              <a:rPr lang="en-US" dirty="0"/>
              <a:t>    </a:t>
            </a:r>
            <a:r>
              <a:rPr lang="en-US" dirty="0">
                <a:solidFill>
                  <a:srgbClr val="FFC000"/>
                </a:solidFill>
              </a:rPr>
              <a:t> or?</a:t>
            </a:r>
          </a:p>
          <a:p>
            <a:r>
              <a:rPr lang="en-US" dirty="0"/>
              <a:t>has-diagnosis(</a:t>
            </a:r>
            <a:r>
              <a:rPr lang="en-US" dirty="0">
                <a:solidFill>
                  <a:srgbClr val="A2CCE8"/>
                </a:solidFill>
              </a:rPr>
              <a:t>john</a:t>
            </a:r>
            <a:r>
              <a:rPr lang="en-US" dirty="0"/>
              <a:t>, </a:t>
            </a:r>
            <a:r>
              <a:rPr lang="en-US" dirty="0">
                <a:solidFill>
                  <a:srgbClr val="FFFF00"/>
                </a:solidFill>
              </a:rPr>
              <a:t>fracture</a:t>
            </a:r>
            <a:r>
              <a:rPr lang="en-US" dirty="0"/>
              <a:t>, </a:t>
            </a:r>
            <a:r>
              <a:rPr lang="en-US" dirty="0">
                <a:solidFill>
                  <a:srgbClr val="A2CCE8"/>
                </a:solidFill>
              </a:rPr>
              <a:t>date1</a:t>
            </a:r>
            <a:r>
              <a:rPr lang="en-US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4812E7-73CC-48B0-9447-E15BEDA2FF5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53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7037DC-4382-4DC4-95DC-623FFD2AA9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429000"/>
            <a:ext cx="7086600" cy="3200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212B88-2BBE-4B9D-B5B8-803AA70665A0}"/>
              </a:ext>
            </a:extLst>
          </p:cNvPr>
          <p:cNvSpPr txBox="1"/>
          <p:nvPr/>
        </p:nvSpPr>
        <p:spPr>
          <a:xfrm>
            <a:off x="5817005" y="1676400"/>
            <a:ext cx="31079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>
                <a:solidFill>
                  <a:schemeClr val="bg1"/>
                </a:solidFill>
              </a:rPr>
              <a:t>To what entity precisely is ‘</a:t>
            </a:r>
            <a:r>
              <a:rPr lang="en-US" sz="2800" b="0" dirty="0">
                <a:solidFill>
                  <a:srgbClr val="FFFF00"/>
                </a:solidFill>
              </a:rPr>
              <a:t>fracture</a:t>
            </a:r>
            <a:r>
              <a:rPr lang="en-US" sz="2800" b="0" dirty="0">
                <a:solidFill>
                  <a:schemeClr val="bg1"/>
                </a:solidFill>
              </a:rPr>
              <a:t>’ ascribed?</a:t>
            </a:r>
          </a:p>
        </p:txBody>
      </p:sp>
    </p:spTree>
    <p:extLst>
      <p:ext uri="{BB962C8B-B14F-4D97-AF65-F5344CB8AC3E}">
        <p14:creationId xmlns:p14="http://schemas.microsoft.com/office/powerpoint/2010/main" val="338384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AutoShap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nl-BE" altLang="en-US" dirty="0"/>
              <a:t>Essence of Referent Tracking</a:t>
            </a:r>
            <a:endParaRPr lang="en-US" altLang="en-US" sz="2000" dirty="0"/>
          </a:p>
        </p:txBody>
      </p:sp>
      <p:sp>
        <p:nvSpPr>
          <p:cNvPr id="22530" name="Rectangle 2"/>
          <p:cNvSpPr>
            <a:spLocks noGrp="1" noChangeArrowheads="1"/>
          </p:cNvSpPr>
          <p:nvPr>
            <p:ph idx="1"/>
          </p:nvPr>
        </p:nvSpPr>
        <p:spPr>
          <a:xfrm>
            <a:off x="228600" y="1676400"/>
            <a:ext cx="5029200" cy="49530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nl-NL" altLang="en-US" b="1" dirty="0"/>
              <a:t>	</a:t>
            </a:r>
            <a:r>
              <a:rPr lang="nl-NL" altLang="en-US" b="1" u="sng" dirty="0"/>
              <a:t>explicit</a:t>
            </a:r>
            <a:r>
              <a:rPr lang="nl-NL" altLang="en-US" dirty="0"/>
              <a:t> </a:t>
            </a:r>
            <a:r>
              <a:rPr lang="nl-BE" altLang="en-US" dirty="0" err="1"/>
              <a:t>reference</a:t>
            </a:r>
            <a:r>
              <a:rPr lang="nl-BE" altLang="en-US" dirty="0"/>
              <a:t> </a:t>
            </a:r>
            <a:r>
              <a:rPr lang="nl-NL" altLang="en-US" dirty="0" err="1"/>
              <a:t>to</a:t>
            </a:r>
            <a:r>
              <a:rPr lang="nl-NL" altLang="en-US" dirty="0"/>
              <a:t> the </a:t>
            </a:r>
            <a:r>
              <a:rPr lang="nl-NL" altLang="en-US" dirty="0" err="1">
                <a:solidFill>
                  <a:srgbClr val="FFFF00"/>
                </a:solidFill>
              </a:rPr>
              <a:t>individual</a:t>
            </a:r>
            <a:r>
              <a:rPr lang="nl-NL" altLang="en-US" dirty="0">
                <a:solidFill>
                  <a:srgbClr val="FFFF00"/>
                </a:solidFill>
              </a:rPr>
              <a:t> </a:t>
            </a:r>
            <a:r>
              <a:rPr lang="nl-NL" altLang="en-US" dirty="0" err="1">
                <a:solidFill>
                  <a:srgbClr val="FFFF00"/>
                </a:solidFill>
              </a:rPr>
              <a:t>entities</a:t>
            </a:r>
            <a:r>
              <a:rPr lang="nl-NL" altLang="en-US" dirty="0">
                <a:solidFill>
                  <a:srgbClr val="FFFF00"/>
                </a:solidFill>
              </a:rPr>
              <a:t> </a:t>
            </a:r>
          </a:p>
          <a:p>
            <a:pPr marL="609600" indent="-609600">
              <a:buFontTx/>
              <a:buNone/>
            </a:pPr>
            <a:r>
              <a:rPr lang="nl-NL" altLang="en-US" dirty="0">
                <a:solidFill>
                  <a:srgbClr val="FFFF00"/>
                </a:solidFill>
              </a:rPr>
              <a:t>	</a:t>
            </a:r>
            <a:r>
              <a:rPr lang="nl-NL" altLang="en-US" dirty="0"/>
              <a:t>relevant </a:t>
            </a:r>
            <a:r>
              <a:rPr lang="nl-NL" altLang="en-US" dirty="0" err="1"/>
              <a:t>to</a:t>
            </a:r>
            <a:r>
              <a:rPr lang="nl-NL" altLang="en-US" dirty="0"/>
              <a:t> the accurate </a:t>
            </a:r>
            <a:r>
              <a:rPr lang="nl-NL" altLang="en-US" dirty="0" err="1"/>
              <a:t>description</a:t>
            </a:r>
            <a:r>
              <a:rPr lang="nl-NL" altLang="en-US" dirty="0"/>
              <a:t> of </a:t>
            </a:r>
            <a:r>
              <a:rPr lang="nl-NL" altLang="en-US" dirty="0" err="1"/>
              <a:t>some</a:t>
            </a:r>
            <a:r>
              <a:rPr lang="nl-NL" altLang="en-US" dirty="0"/>
              <a:t> </a:t>
            </a:r>
          </a:p>
          <a:p>
            <a:pPr marL="609600" indent="-609600">
              <a:buFontTx/>
              <a:buNone/>
            </a:pPr>
            <a:r>
              <a:rPr lang="nl-NL" altLang="en-US" dirty="0"/>
              <a:t>			</a:t>
            </a:r>
            <a:r>
              <a:rPr lang="nl-NL" altLang="en-US" dirty="0" err="1">
                <a:solidFill>
                  <a:srgbClr val="FFFF00"/>
                </a:solidFill>
              </a:rPr>
              <a:t>portion</a:t>
            </a:r>
            <a:r>
              <a:rPr lang="nl-NL" altLang="en-US" dirty="0">
                <a:solidFill>
                  <a:srgbClr val="FFFF00"/>
                </a:solidFill>
              </a:rPr>
              <a:t> of </a:t>
            </a:r>
            <a:r>
              <a:rPr lang="nl-NL" altLang="en-US" dirty="0" err="1">
                <a:solidFill>
                  <a:srgbClr val="FFFF00"/>
                </a:solidFill>
              </a:rPr>
              <a:t>reality</a:t>
            </a:r>
            <a:r>
              <a:rPr lang="nl-BE" altLang="en-US" dirty="0"/>
              <a:t>, ...</a:t>
            </a:r>
          </a:p>
          <a:p>
            <a:pPr marL="990600" lvl="1" indent="-533400">
              <a:buFontTx/>
              <a:buNone/>
            </a:pPr>
            <a:endParaRPr lang="nl-BE" altLang="en-US" dirty="0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1981200" y="6276975"/>
            <a:ext cx="7162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r>
              <a:rPr lang="en-US" altLang="en-US" sz="1600" b="0">
                <a:solidFill>
                  <a:schemeClr val="bg1"/>
                </a:solidFill>
              </a:rPr>
              <a:t>Ceusters W, Smith B. Strategies for Referent Tracking in Electronic Health Records. J Biomed Inform. 2006 Jun;39(3):362-78.</a:t>
            </a:r>
          </a:p>
        </p:txBody>
      </p:sp>
      <p:sp>
        <p:nvSpPr>
          <p:cNvPr id="22533" name="AutoShape 5" descr="larson-oct-1987"/>
          <p:cNvSpPr>
            <a:spLocks noChangeAspect="1" noChangeArrowheads="1"/>
          </p:cNvSpPr>
          <p:nvPr/>
        </p:nvSpPr>
        <p:spPr bwMode="auto">
          <a:xfrm>
            <a:off x="4419600" y="2971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03879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752600"/>
            <a:ext cx="320992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 bwMode="auto">
          <a:xfrm>
            <a:off x="3505200" y="2286000"/>
            <a:ext cx="2362200" cy="4572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3505200" y="2286000"/>
            <a:ext cx="4648200" cy="4572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3505200" y="2286000"/>
            <a:ext cx="2971800" cy="16764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Left Brace 14"/>
          <p:cNvSpPr/>
          <p:nvPr/>
        </p:nvSpPr>
        <p:spPr bwMode="auto">
          <a:xfrm>
            <a:off x="4925983" y="1928984"/>
            <a:ext cx="422564" cy="3481216"/>
          </a:xfrm>
          <a:prstGeom prst="leftBrace">
            <a:avLst>
              <a:gd name="adj1" fmla="val 35874"/>
              <a:gd name="adj2" fmla="val 50000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57AA67-459A-42C1-B9C2-C40B349AEBC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90471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1981200"/>
            <a:ext cx="8839200" cy="1143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r>
              <a:rPr lang="en-US" kern="0" dirty="0"/>
              <a:t>There is for any particular only one identifier within all systems in which the entity is represented</a:t>
            </a:r>
          </a:p>
          <a:p>
            <a:endParaRPr lang="en-US" kern="0" dirty="0"/>
          </a:p>
          <a:p>
            <a:endParaRPr lang="en-US" kern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IUI = Instance Unique Identifier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319236"/>
            <a:ext cx="8763000" cy="992460"/>
          </a:xfrm>
        </p:spPr>
        <p:txBody>
          <a:bodyPr/>
          <a:lstStyle/>
          <a:p>
            <a:pPr algn="ctr"/>
            <a:r>
              <a:rPr lang="en-US" dirty="0"/>
              <a:t>             there is for any particular only one identifier within a given representation system</a:t>
            </a:r>
          </a:p>
          <a:p>
            <a:endParaRPr lang="en-US" dirty="0"/>
          </a:p>
          <a:p>
            <a:pPr marL="182880" indent="0"/>
            <a:r>
              <a:rPr lang="en-US" dirty="0"/>
              <a:t>Basic rule for RT-based information systems: </a:t>
            </a:r>
          </a:p>
          <a:p>
            <a:pPr marL="182880" indent="0"/>
            <a:r>
              <a:rPr lang="en-US" dirty="0">
                <a:solidFill>
                  <a:srgbClr val="FFFF00"/>
                </a:solidFill>
              </a:rPr>
              <a:t>accept only assertions about explicitly identified particulars!</a:t>
            </a:r>
          </a:p>
        </p:txBody>
      </p:sp>
      <p:sp>
        <p:nvSpPr>
          <p:cNvPr id="4" name="Right Brace 3"/>
          <p:cNvSpPr/>
          <p:nvPr/>
        </p:nvSpPr>
        <p:spPr bwMode="auto">
          <a:xfrm rot="5400000">
            <a:off x="3543300" y="2781301"/>
            <a:ext cx="381000" cy="2438400"/>
          </a:xfrm>
          <a:prstGeom prst="rightBrace">
            <a:avLst>
              <a:gd name="adj1" fmla="val 35833"/>
              <a:gd name="adj2" fmla="val 5000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5" name="Right Brace 4"/>
          <p:cNvSpPr/>
          <p:nvPr/>
        </p:nvSpPr>
        <p:spPr bwMode="auto">
          <a:xfrm rot="16200000" flipV="1">
            <a:off x="2667000" y="1066800"/>
            <a:ext cx="381000" cy="4191000"/>
          </a:xfrm>
          <a:prstGeom prst="rightBrace">
            <a:avLst>
              <a:gd name="adj1" fmla="val 35833"/>
              <a:gd name="adj2" fmla="val 5000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28600" y="3350940"/>
            <a:ext cx="8686800" cy="45720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algn="ctr"/>
            <a:r>
              <a:rPr lang="en-US" kern="0" dirty="0"/>
              <a:t>Globally and Singularly Unique Identifier for a Particular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C14D28-DD4C-44EA-9711-22E3E826D031}"/>
              </a:ext>
            </a:extLst>
          </p:cNvPr>
          <p:cNvSpPr/>
          <p:nvPr/>
        </p:nvSpPr>
        <p:spPr bwMode="auto">
          <a:xfrm>
            <a:off x="381000" y="5562600"/>
            <a:ext cx="8686800" cy="992460"/>
          </a:xfrm>
          <a:prstGeom prst="rect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882D37-2F87-4114-8157-3F37DC60FAA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08852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AC77B-3E0A-474B-9FB9-9442635F7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RT issues in EHRs: the ‘problem list’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D4182-9ED6-4F65-9028-308A791BAF6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56</a:t>
            </a:fld>
            <a:endParaRPr lang="en-US" dirty="0"/>
          </a:p>
        </p:txBody>
      </p:sp>
      <p:grpSp>
        <p:nvGrpSpPr>
          <p:cNvPr id="5" name="Group 116">
            <a:extLst>
              <a:ext uri="{FF2B5EF4-FFF2-40B4-BE49-F238E27FC236}">
                <a16:creationId xmlns:a16="http://schemas.microsoft.com/office/drawing/2014/main" id="{081D2BD1-FAEA-46C4-9DA6-933601FAEAC2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1600200"/>
            <a:ext cx="7848600" cy="4816475"/>
            <a:chOff x="576" y="1104"/>
            <a:chExt cx="4944" cy="3034"/>
          </a:xfrm>
        </p:grpSpPr>
        <p:grpSp>
          <p:nvGrpSpPr>
            <p:cNvPr id="6" name="Group 14">
              <a:extLst>
                <a:ext uri="{FF2B5EF4-FFF2-40B4-BE49-F238E27FC236}">
                  <a16:creationId xmlns:a16="http://schemas.microsoft.com/office/drawing/2014/main" id="{0656D228-770E-4702-AB9E-163229BDA5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296"/>
              <a:ext cx="4944" cy="154"/>
              <a:chOff x="576" y="1440"/>
              <a:chExt cx="4944" cy="154"/>
            </a:xfrm>
          </p:grpSpPr>
          <p:sp>
            <p:nvSpPr>
              <p:cNvPr id="78" name="Text Box 8">
                <a:extLst>
                  <a:ext uri="{FF2B5EF4-FFF2-40B4-BE49-F238E27FC236}">
                    <a16:creationId xmlns:a16="http://schemas.microsoft.com/office/drawing/2014/main" id="{D959CBD3-06C0-4446-85D6-E9A6962184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5572</a:t>
                </a:r>
                <a:endParaRPr lang="nl-NL" altLang="en-US" sz="1400"/>
              </a:p>
            </p:txBody>
          </p:sp>
          <p:sp>
            <p:nvSpPr>
              <p:cNvPr id="79" name="Text Box 9">
                <a:extLst>
                  <a:ext uri="{FF2B5EF4-FFF2-40B4-BE49-F238E27FC236}">
                    <a16:creationId xmlns:a16="http://schemas.microsoft.com/office/drawing/2014/main" id="{1FE7D21B-3A4A-4C70-9B5F-5818A39A60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04/07/1990</a:t>
                </a:r>
                <a:endParaRPr lang="nl-NL" altLang="en-US" sz="1400"/>
              </a:p>
            </p:txBody>
          </p:sp>
          <p:sp>
            <p:nvSpPr>
              <p:cNvPr id="80" name="Text Box 10">
                <a:extLst>
                  <a:ext uri="{FF2B5EF4-FFF2-40B4-BE49-F238E27FC236}">
                    <a16:creationId xmlns:a16="http://schemas.microsoft.com/office/drawing/2014/main" id="{DAA3ACB0-D31F-4D40-96B2-F7D94CECB6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NL" altLang="en-US" sz="1400"/>
                  <a:t>26442006</a:t>
                </a:r>
              </a:p>
            </p:txBody>
          </p:sp>
          <p:sp>
            <p:nvSpPr>
              <p:cNvPr id="81" name="Text Box 11">
                <a:extLst>
                  <a:ext uri="{FF2B5EF4-FFF2-40B4-BE49-F238E27FC236}">
                    <a16:creationId xmlns:a16="http://schemas.microsoft.com/office/drawing/2014/main" id="{B653CDD8-47D2-4E31-96BF-80ED0C974A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NL" altLang="en-US" sz="1400"/>
                  <a:t>closed fracture of shaft of femur</a:t>
                </a:r>
              </a:p>
            </p:txBody>
          </p:sp>
        </p:grpSp>
        <p:grpSp>
          <p:nvGrpSpPr>
            <p:cNvPr id="7" name="Group 15">
              <a:extLst>
                <a:ext uri="{FF2B5EF4-FFF2-40B4-BE49-F238E27FC236}">
                  <a16:creationId xmlns:a16="http://schemas.microsoft.com/office/drawing/2014/main" id="{7A0D3C06-3E72-422E-B56F-C861F26748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488"/>
              <a:ext cx="4944" cy="154"/>
              <a:chOff x="576" y="1440"/>
              <a:chExt cx="4944" cy="154"/>
            </a:xfrm>
          </p:grpSpPr>
          <p:sp>
            <p:nvSpPr>
              <p:cNvPr id="74" name="Text Box 16">
                <a:extLst>
                  <a:ext uri="{FF2B5EF4-FFF2-40B4-BE49-F238E27FC236}">
                    <a16:creationId xmlns:a16="http://schemas.microsoft.com/office/drawing/2014/main" id="{827E2879-526F-4E9C-ABB7-04B2BD3C8B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5572</a:t>
                </a:r>
                <a:endParaRPr lang="nl-NL" altLang="en-US" sz="1400"/>
              </a:p>
            </p:txBody>
          </p:sp>
          <p:sp>
            <p:nvSpPr>
              <p:cNvPr id="75" name="Text Box 17">
                <a:extLst>
                  <a:ext uri="{FF2B5EF4-FFF2-40B4-BE49-F238E27FC236}">
                    <a16:creationId xmlns:a16="http://schemas.microsoft.com/office/drawing/2014/main" id="{75B29A8E-BA68-446B-983E-BE244E681F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04/07/1990</a:t>
                </a:r>
                <a:endParaRPr lang="nl-NL" altLang="en-US" sz="1400"/>
              </a:p>
            </p:txBody>
          </p:sp>
          <p:sp>
            <p:nvSpPr>
              <p:cNvPr id="76" name="Text Box 18">
                <a:extLst>
                  <a:ext uri="{FF2B5EF4-FFF2-40B4-BE49-F238E27FC236}">
                    <a16:creationId xmlns:a16="http://schemas.microsoft.com/office/drawing/2014/main" id="{5FF99176-57DA-48B3-83A7-27B622B043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NL" altLang="en-US" sz="1400"/>
                  <a:t>81134009</a:t>
                </a:r>
              </a:p>
            </p:txBody>
          </p:sp>
          <p:sp>
            <p:nvSpPr>
              <p:cNvPr id="77" name="Text Box 19">
                <a:extLst>
                  <a:ext uri="{FF2B5EF4-FFF2-40B4-BE49-F238E27FC236}">
                    <a16:creationId xmlns:a16="http://schemas.microsoft.com/office/drawing/2014/main" id="{EA846D81-2790-4337-B28D-ADDDE867D4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Fracture, closed, spiral</a:t>
                </a:r>
                <a:endParaRPr lang="nl-NL" altLang="en-US" sz="1400"/>
              </a:p>
            </p:txBody>
          </p:sp>
        </p:grpSp>
        <p:grpSp>
          <p:nvGrpSpPr>
            <p:cNvPr id="8" name="Group 20">
              <a:extLst>
                <a:ext uri="{FF2B5EF4-FFF2-40B4-BE49-F238E27FC236}">
                  <a16:creationId xmlns:a16="http://schemas.microsoft.com/office/drawing/2014/main" id="{1CFA78FD-2629-4D45-93F6-AC755BA40F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680"/>
              <a:ext cx="4944" cy="154"/>
              <a:chOff x="576" y="1440"/>
              <a:chExt cx="4944" cy="154"/>
            </a:xfrm>
          </p:grpSpPr>
          <p:sp>
            <p:nvSpPr>
              <p:cNvPr id="70" name="Text Box 21">
                <a:extLst>
                  <a:ext uri="{FF2B5EF4-FFF2-40B4-BE49-F238E27FC236}">
                    <a16:creationId xmlns:a16="http://schemas.microsoft.com/office/drawing/2014/main" id="{2BEBF6B7-A07E-4266-B64A-84406BC1711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5572</a:t>
                </a:r>
                <a:endParaRPr lang="nl-NL" altLang="en-US" sz="1400"/>
              </a:p>
            </p:txBody>
          </p:sp>
          <p:sp>
            <p:nvSpPr>
              <p:cNvPr id="71" name="Text Box 22">
                <a:extLst>
                  <a:ext uri="{FF2B5EF4-FFF2-40B4-BE49-F238E27FC236}">
                    <a16:creationId xmlns:a16="http://schemas.microsoft.com/office/drawing/2014/main" id="{7FDA56DE-203D-4D97-A05B-69DD6F7C0C4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12/07/1990</a:t>
                </a:r>
                <a:endParaRPr lang="nl-NL" altLang="en-US" sz="1400"/>
              </a:p>
            </p:txBody>
          </p:sp>
          <p:sp>
            <p:nvSpPr>
              <p:cNvPr id="72" name="Text Box 23">
                <a:extLst>
                  <a:ext uri="{FF2B5EF4-FFF2-40B4-BE49-F238E27FC236}">
                    <a16:creationId xmlns:a16="http://schemas.microsoft.com/office/drawing/2014/main" id="{7C202088-449F-484F-91ED-5A71834E8A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NL" altLang="en-US" sz="1400"/>
                  <a:t>26442006</a:t>
                </a:r>
              </a:p>
            </p:txBody>
          </p:sp>
          <p:sp>
            <p:nvSpPr>
              <p:cNvPr id="73" name="Text Box 24">
                <a:extLst>
                  <a:ext uri="{FF2B5EF4-FFF2-40B4-BE49-F238E27FC236}">
                    <a16:creationId xmlns:a16="http://schemas.microsoft.com/office/drawing/2014/main" id="{A8B6A3A4-EC75-4489-8D23-D7DFC5FDCD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NL" altLang="en-US" sz="1400"/>
                  <a:t>closed fracture of shaft of femur</a:t>
                </a:r>
              </a:p>
            </p:txBody>
          </p:sp>
        </p:grpSp>
        <p:grpSp>
          <p:nvGrpSpPr>
            <p:cNvPr id="9" name="Group 25">
              <a:extLst>
                <a:ext uri="{FF2B5EF4-FFF2-40B4-BE49-F238E27FC236}">
                  <a16:creationId xmlns:a16="http://schemas.microsoft.com/office/drawing/2014/main" id="{89A09427-B3C4-4E3F-8595-167D2C99A6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872"/>
              <a:ext cx="4944" cy="154"/>
              <a:chOff x="576" y="1440"/>
              <a:chExt cx="4944" cy="154"/>
            </a:xfrm>
          </p:grpSpPr>
          <p:sp>
            <p:nvSpPr>
              <p:cNvPr id="66" name="Text Box 26">
                <a:extLst>
                  <a:ext uri="{FF2B5EF4-FFF2-40B4-BE49-F238E27FC236}">
                    <a16:creationId xmlns:a16="http://schemas.microsoft.com/office/drawing/2014/main" id="{B750963F-6830-49DF-91F4-5D33361ADEC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5572</a:t>
                </a:r>
                <a:endParaRPr lang="nl-NL" altLang="en-US" sz="1400"/>
              </a:p>
            </p:txBody>
          </p:sp>
          <p:sp>
            <p:nvSpPr>
              <p:cNvPr id="67" name="Text Box 27">
                <a:extLst>
                  <a:ext uri="{FF2B5EF4-FFF2-40B4-BE49-F238E27FC236}">
                    <a16:creationId xmlns:a16="http://schemas.microsoft.com/office/drawing/2014/main" id="{6CF5638D-3F03-4D04-B7C5-E70F9798A6E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12/07/1990</a:t>
                </a:r>
                <a:endParaRPr lang="nl-NL" altLang="en-US" sz="1400"/>
              </a:p>
            </p:txBody>
          </p:sp>
          <p:sp>
            <p:nvSpPr>
              <p:cNvPr id="68" name="Text Box 28">
                <a:extLst>
                  <a:ext uri="{FF2B5EF4-FFF2-40B4-BE49-F238E27FC236}">
                    <a16:creationId xmlns:a16="http://schemas.microsoft.com/office/drawing/2014/main" id="{C8F45FEE-3C7F-4A47-A2B9-3452ABCC88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9001224</a:t>
                </a:r>
                <a:endParaRPr lang="nl-NL" altLang="en-US" sz="1400"/>
              </a:p>
            </p:txBody>
          </p:sp>
          <p:sp>
            <p:nvSpPr>
              <p:cNvPr id="69" name="Text Box 29">
                <a:extLst>
                  <a:ext uri="{FF2B5EF4-FFF2-40B4-BE49-F238E27FC236}">
                    <a16:creationId xmlns:a16="http://schemas.microsoft.com/office/drawing/2014/main" id="{1C43E72D-100F-4E17-B8D3-C2EC351E06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Accident in public building (supermarket)</a:t>
                </a:r>
                <a:endParaRPr lang="nl-NL" altLang="en-US" sz="1400"/>
              </a:p>
            </p:txBody>
          </p:sp>
        </p:grpSp>
        <p:sp>
          <p:nvSpPr>
            <p:cNvPr id="10" name="Text Box 31">
              <a:extLst>
                <a:ext uri="{FF2B5EF4-FFF2-40B4-BE49-F238E27FC236}">
                  <a16:creationId xmlns:a16="http://schemas.microsoft.com/office/drawing/2014/main" id="{8B31DF5E-CBA2-40DF-973D-0B8D23BE60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2064"/>
              <a:ext cx="432" cy="15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5572</a:t>
              </a:r>
              <a:endParaRPr lang="nl-NL" altLang="en-US" sz="1400"/>
            </a:p>
            <a:p>
              <a:pPr eaLnBrk="1" hangingPunct="1"/>
              <a:endParaRPr lang="nl-NL" altLang="en-US" sz="1400"/>
            </a:p>
          </p:txBody>
        </p:sp>
        <p:sp>
          <p:nvSpPr>
            <p:cNvPr id="11" name="Text Box 32">
              <a:extLst>
                <a:ext uri="{FF2B5EF4-FFF2-40B4-BE49-F238E27FC236}">
                  <a16:creationId xmlns:a16="http://schemas.microsoft.com/office/drawing/2014/main" id="{DF84DF6E-A2DC-475E-BDCF-D2FCD7AA61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064"/>
              <a:ext cx="672" cy="15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04/07/1990</a:t>
              </a:r>
              <a:endParaRPr lang="nl-NL" altLang="en-US" sz="1400"/>
            </a:p>
            <a:p>
              <a:pPr eaLnBrk="1" hangingPunct="1"/>
              <a:endParaRPr lang="nl-NL" altLang="en-US" sz="1400"/>
            </a:p>
          </p:txBody>
        </p:sp>
        <p:sp>
          <p:nvSpPr>
            <p:cNvPr id="12" name="Text Box 33">
              <a:extLst>
                <a:ext uri="{FF2B5EF4-FFF2-40B4-BE49-F238E27FC236}">
                  <a16:creationId xmlns:a16="http://schemas.microsoft.com/office/drawing/2014/main" id="{5359FFC2-F47A-4998-9C3A-8C19F94D01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6" y="2064"/>
              <a:ext cx="1392" cy="15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79001</a:t>
              </a:r>
              <a:endParaRPr lang="nl-NL" altLang="en-US" sz="1400"/>
            </a:p>
          </p:txBody>
        </p:sp>
        <p:sp>
          <p:nvSpPr>
            <p:cNvPr id="13" name="Text Box 34">
              <a:extLst>
                <a:ext uri="{FF2B5EF4-FFF2-40B4-BE49-F238E27FC236}">
                  <a16:creationId xmlns:a16="http://schemas.microsoft.com/office/drawing/2014/main" id="{33BC0853-5BCD-47CE-9708-A9D2561D4B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2064"/>
              <a:ext cx="2304" cy="15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Essential hypertension</a:t>
              </a:r>
              <a:endParaRPr lang="nl-NL" altLang="en-US" sz="1400"/>
            </a:p>
            <a:p>
              <a:pPr eaLnBrk="1" hangingPunct="1"/>
              <a:endParaRPr lang="nl-NL" altLang="en-US" sz="1400"/>
            </a:p>
          </p:txBody>
        </p:sp>
        <p:sp>
          <p:nvSpPr>
            <p:cNvPr id="14" name="Text Box 36">
              <a:extLst>
                <a:ext uri="{FF2B5EF4-FFF2-40B4-BE49-F238E27FC236}">
                  <a16:creationId xmlns:a16="http://schemas.microsoft.com/office/drawing/2014/main" id="{29B08D87-EEB8-4D15-A075-1698A43521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2256"/>
              <a:ext cx="43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0939</a:t>
              </a:r>
              <a:endParaRPr lang="nl-NL" altLang="en-US" sz="1400"/>
            </a:p>
          </p:txBody>
        </p:sp>
        <p:sp>
          <p:nvSpPr>
            <p:cNvPr id="15" name="Text Box 37">
              <a:extLst>
                <a:ext uri="{FF2B5EF4-FFF2-40B4-BE49-F238E27FC236}">
                  <a16:creationId xmlns:a16="http://schemas.microsoft.com/office/drawing/2014/main" id="{D0688547-19FE-4223-AE77-13AD9DFCBC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256"/>
              <a:ext cx="67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24/12/1991</a:t>
              </a:r>
              <a:endParaRPr lang="nl-NL" altLang="en-US" sz="1400"/>
            </a:p>
          </p:txBody>
        </p:sp>
        <p:sp>
          <p:nvSpPr>
            <p:cNvPr id="16" name="Text Box 38">
              <a:extLst>
                <a:ext uri="{FF2B5EF4-FFF2-40B4-BE49-F238E27FC236}">
                  <a16:creationId xmlns:a16="http://schemas.microsoft.com/office/drawing/2014/main" id="{3EF596B8-52FC-4223-862A-0EE4382209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6" y="2256"/>
              <a:ext cx="139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NL" altLang="en-US" sz="1400"/>
                <a:t>255174002</a:t>
              </a:r>
            </a:p>
          </p:txBody>
        </p:sp>
        <p:sp>
          <p:nvSpPr>
            <p:cNvPr id="17" name="Text Box 39">
              <a:extLst>
                <a:ext uri="{FF2B5EF4-FFF2-40B4-BE49-F238E27FC236}">
                  <a16:creationId xmlns:a16="http://schemas.microsoft.com/office/drawing/2014/main" id="{ADADF467-0522-4056-843C-585EA25072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2256"/>
              <a:ext cx="2304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NL" altLang="en-US" sz="1400"/>
                <a:t>benign polyp of biliary tract</a:t>
              </a:r>
            </a:p>
          </p:txBody>
        </p:sp>
        <p:sp>
          <p:nvSpPr>
            <p:cNvPr id="18" name="Text Box 41">
              <a:extLst>
                <a:ext uri="{FF2B5EF4-FFF2-40B4-BE49-F238E27FC236}">
                  <a16:creationId xmlns:a16="http://schemas.microsoft.com/office/drawing/2014/main" id="{B9C299BE-87F9-4515-886A-9250D627A4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2448"/>
              <a:ext cx="432" cy="154"/>
            </a:xfrm>
            <a:prstGeom prst="rect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2309</a:t>
              </a:r>
              <a:endParaRPr lang="nl-NL" altLang="en-US" sz="1400"/>
            </a:p>
          </p:txBody>
        </p:sp>
        <p:sp>
          <p:nvSpPr>
            <p:cNvPr id="19" name="Text Box 42">
              <a:extLst>
                <a:ext uri="{FF2B5EF4-FFF2-40B4-BE49-F238E27FC236}">
                  <a16:creationId xmlns:a16="http://schemas.microsoft.com/office/drawing/2014/main" id="{B5830255-0DB6-413E-9BA9-E7F971FF3E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448"/>
              <a:ext cx="672" cy="154"/>
            </a:xfrm>
            <a:prstGeom prst="rect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21/03/1992</a:t>
              </a:r>
              <a:endParaRPr lang="nl-NL" altLang="en-US" sz="1400"/>
            </a:p>
            <a:p>
              <a:pPr eaLnBrk="1" hangingPunct="1"/>
              <a:endParaRPr lang="nl-NL" altLang="en-US" sz="1400"/>
            </a:p>
          </p:txBody>
        </p:sp>
        <p:sp>
          <p:nvSpPr>
            <p:cNvPr id="20" name="Text Box 43">
              <a:extLst>
                <a:ext uri="{FF2B5EF4-FFF2-40B4-BE49-F238E27FC236}">
                  <a16:creationId xmlns:a16="http://schemas.microsoft.com/office/drawing/2014/main" id="{4EED1EFB-01C3-4EF2-A366-2B52A69940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6" y="2448"/>
              <a:ext cx="1392" cy="154"/>
            </a:xfrm>
            <a:prstGeom prst="rect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NL" altLang="en-US" sz="1400"/>
                <a:t>26442006</a:t>
              </a:r>
            </a:p>
            <a:p>
              <a:pPr eaLnBrk="1" hangingPunct="1"/>
              <a:endParaRPr lang="nl-NL" altLang="en-US" sz="1400"/>
            </a:p>
          </p:txBody>
        </p:sp>
        <p:sp>
          <p:nvSpPr>
            <p:cNvPr id="21" name="Text Box 44">
              <a:extLst>
                <a:ext uri="{FF2B5EF4-FFF2-40B4-BE49-F238E27FC236}">
                  <a16:creationId xmlns:a16="http://schemas.microsoft.com/office/drawing/2014/main" id="{653893FB-26ED-4A0A-A186-2A1380693D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2448"/>
              <a:ext cx="2304" cy="154"/>
            </a:xfrm>
            <a:prstGeom prst="rect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NL" altLang="en-US" sz="1400"/>
                <a:t>closed fracture of shaft of femur</a:t>
              </a:r>
            </a:p>
            <a:p>
              <a:pPr eaLnBrk="1" hangingPunct="1"/>
              <a:endParaRPr lang="nl-NL" altLang="en-US" sz="1400"/>
            </a:p>
          </p:txBody>
        </p:sp>
        <p:grpSp>
          <p:nvGrpSpPr>
            <p:cNvPr id="22" name="Group 45">
              <a:extLst>
                <a:ext uri="{FF2B5EF4-FFF2-40B4-BE49-F238E27FC236}">
                  <a16:creationId xmlns:a16="http://schemas.microsoft.com/office/drawing/2014/main" id="{1B348D90-1C03-4B64-B0FD-DFC7C2A51D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2640"/>
              <a:ext cx="4944" cy="154"/>
              <a:chOff x="576" y="1440"/>
              <a:chExt cx="4944" cy="154"/>
            </a:xfrm>
          </p:grpSpPr>
          <p:sp>
            <p:nvSpPr>
              <p:cNvPr id="62" name="Text Box 46">
                <a:extLst>
                  <a:ext uri="{FF2B5EF4-FFF2-40B4-BE49-F238E27FC236}">
                    <a16:creationId xmlns:a16="http://schemas.microsoft.com/office/drawing/2014/main" id="{8B001B32-0E7E-4587-8439-4BCACECF89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2309</a:t>
                </a:r>
                <a:endParaRPr lang="nl-NL" altLang="en-US" sz="1400"/>
              </a:p>
            </p:txBody>
          </p:sp>
          <p:sp>
            <p:nvSpPr>
              <p:cNvPr id="63" name="Text Box 47">
                <a:extLst>
                  <a:ext uri="{FF2B5EF4-FFF2-40B4-BE49-F238E27FC236}">
                    <a16:creationId xmlns:a16="http://schemas.microsoft.com/office/drawing/2014/main" id="{4FE6402F-3666-4B85-A70F-999D6DC0E2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21/03/1992</a:t>
                </a:r>
                <a:endParaRPr lang="nl-NL" altLang="en-US" sz="1400"/>
              </a:p>
            </p:txBody>
          </p:sp>
          <p:sp>
            <p:nvSpPr>
              <p:cNvPr id="64" name="Text Box 48">
                <a:extLst>
                  <a:ext uri="{FF2B5EF4-FFF2-40B4-BE49-F238E27FC236}">
                    <a16:creationId xmlns:a16="http://schemas.microsoft.com/office/drawing/2014/main" id="{133E5CCB-0423-42F5-8DF3-52376E23BC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9001224</a:t>
                </a:r>
                <a:endParaRPr lang="nl-NL" altLang="en-US" sz="1400"/>
              </a:p>
            </p:txBody>
          </p:sp>
          <p:sp>
            <p:nvSpPr>
              <p:cNvPr id="65" name="Text Box 49">
                <a:extLst>
                  <a:ext uri="{FF2B5EF4-FFF2-40B4-BE49-F238E27FC236}">
                    <a16:creationId xmlns:a16="http://schemas.microsoft.com/office/drawing/2014/main" id="{0FBDB4E7-A966-4C91-A224-82058F2C781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Accident in public building (supermarket)</a:t>
                </a:r>
                <a:endParaRPr lang="nl-NL" altLang="en-US" sz="1400"/>
              </a:p>
            </p:txBody>
          </p:sp>
        </p:grpSp>
        <p:grpSp>
          <p:nvGrpSpPr>
            <p:cNvPr id="23" name="Group 50">
              <a:extLst>
                <a:ext uri="{FF2B5EF4-FFF2-40B4-BE49-F238E27FC236}">
                  <a16:creationId xmlns:a16="http://schemas.microsoft.com/office/drawing/2014/main" id="{49FDE7AA-08E6-4C18-ACD8-C94E0BA76E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2832"/>
              <a:ext cx="4944" cy="154"/>
              <a:chOff x="576" y="1440"/>
              <a:chExt cx="4944" cy="154"/>
            </a:xfrm>
          </p:grpSpPr>
          <p:sp>
            <p:nvSpPr>
              <p:cNvPr id="58" name="Text Box 51">
                <a:extLst>
                  <a:ext uri="{FF2B5EF4-FFF2-40B4-BE49-F238E27FC236}">
                    <a16:creationId xmlns:a16="http://schemas.microsoft.com/office/drawing/2014/main" id="{2726238F-8A2A-4482-A9E7-0BB331B26BC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47804</a:t>
                </a:r>
                <a:endParaRPr lang="nl-NL" altLang="en-US" sz="1400"/>
              </a:p>
            </p:txBody>
          </p:sp>
          <p:sp>
            <p:nvSpPr>
              <p:cNvPr id="59" name="Text Box 52">
                <a:extLst>
                  <a:ext uri="{FF2B5EF4-FFF2-40B4-BE49-F238E27FC236}">
                    <a16:creationId xmlns:a16="http://schemas.microsoft.com/office/drawing/2014/main" id="{DCF2EAB3-B265-4216-987B-115B0D2133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03/04/1993</a:t>
                </a:r>
                <a:endParaRPr lang="nl-NL" altLang="en-US" sz="1400"/>
              </a:p>
            </p:txBody>
          </p:sp>
          <p:sp>
            <p:nvSpPr>
              <p:cNvPr id="60" name="Text Box 53">
                <a:extLst>
                  <a:ext uri="{FF2B5EF4-FFF2-40B4-BE49-F238E27FC236}">
                    <a16:creationId xmlns:a16="http://schemas.microsoft.com/office/drawing/2014/main" id="{5AA37113-1796-48E3-ACC8-894F5D15FC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58298795</a:t>
                </a:r>
                <a:endParaRPr lang="nl-NL" altLang="en-US" sz="1400"/>
              </a:p>
            </p:txBody>
          </p:sp>
          <p:sp>
            <p:nvSpPr>
              <p:cNvPr id="61" name="Text Box 54">
                <a:extLst>
                  <a:ext uri="{FF2B5EF4-FFF2-40B4-BE49-F238E27FC236}">
                    <a16:creationId xmlns:a16="http://schemas.microsoft.com/office/drawing/2014/main" id="{7D29CC32-34FF-43DD-8496-3942D694FCD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Other lesion on other specified region</a:t>
                </a:r>
                <a:endParaRPr lang="nl-NL" altLang="en-US" sz="1400"/>
              </a:p>
            </p:txBody>
          </p:sp>
        </p:grpSp>
        <p:grpSp>
          <p:nvGrpSpPr>
            <p:cNvPr id="24" name="Group 55">
              <a:extLst>
                <a:ext uri="{FF2B5EF4-FFF2-40B4-BE49-F238E27FC236}">
                  <a16:creationId xmlns:a16="http://schemas.microsoft.com/office/drawing/2014/main" id="{412FB3C9-6D36-47F8-98BF-B4FB0E8A0F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3024"/>
              <a:ext cx="4944" cy="154"/>
              <a:chOff x="576" y="1440"/>
              <a:chExt cx="4944" cy="154"/>
            </a:xfrm>
          </p:grpSpPr>
          <p:sp>
            <p:nvSpPr>
              <p:cNvPr id="54" name="Text Box 56">
                <a:extLst>
                  <a:ext uri="{FF2B5EF4-FFF2-40B4-BE49-F238E27FC236}">
                    <a16:creationId xmlns:a16="http://schemas.microsoft.com/office/drawing/2014/main" id="{5013643B-14FD-405D-AECF-E271B63A93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5572</a:t>
                </a:r>
                <a:endParaRPr lang="nl-NL" altLang="en-US" sz="1400"/>
              </a:p>
            </p:txBody>
          </p:sp>
          <p:sp>
            <p:nvSpPr>
              <p:cNvPr id="55" name="Text Box 57">
                <a:extLst>
                  <a:ext uri="{FF2B5EF4-FFF2-40B4-BE49-F238E27FC236}">
                    <a16:creationId xmlns:a16="http://schemas.microsoft.com/office/drawing/2014/main" id="{1595E56A-96CE-48D0-95EA-818E6385ACF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17/05/1993</a:t>
                </a:r>
                <a:endParaRPr lang="nl-NL" altLang="en-US" sz="1400"/>
              </a:p>
            </p:txBody>
          </p:sp>
          <p:sp>
            <p:nvSpPr>
              <p:cNvPr id="56" name="Text Box 58">
                <a:extLst>
                  <a:ext uri="{FF2B5EF4-FFF2-40B4-BE49-F238E27FC236}">
                    <a16:creationId xmlns:a16="http://schemas.microsoft.com/office/drawing/2014/main" id="{AE5957D8-B175-43DA-A280-37D18A658B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79001</a:t>
                </a:r>
                <a:endParaRPr lang="nl-NL" altLang="en-US" sz="1400"/>
              </a:p>
            </p:txBody>
          </p:sp>
          <p:sp>
            <p:nvSpPr>
              <p:cNvPr id="57" name="Text Box 59">
                <a:extLst>
                  <a:ext uri="{FF2B5EF4-FFF2-40B4-BE49-F238E27FC236}">
                    <a16:creationId xmlns:a16="http://schemas.microsoft.com/office/drawing/2014/main" id="{AE470630-7C36-477A-B339-81ADEC6CAC2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Essential hypertension</a:t>
                </a:r>
                <a:endParaRPr lang="nl-NL" altLang="en-US" sz="1400"/>
              </a:p>
            </p:txBody>
          </p:sp>
        </p:grpSp>
        <p:grpSp>
          <p:nvGrpSpPr>
            <p:cNvPr id="25" name="Group 60">
              <a:extLst>
                <a:ext uri="{FF2B5EF4-FFF2-40B4-BE49-F238E27FC236}">
                  <a16:creationId xmlns:a16="http://schemas.microsoft.com/office/drawing/2014/main" id="{42666B61-63AA-42A0-BB6B-0697F1CCEB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3216"/>
              <a:ext cx="4944" cy="154"/>
              <a:chOff x="576" y="1440"/>
              <a:chExt cx="4944" cy="154"/>
            </a:xfrm>
          </p:grpSpPr>
          <p:sp>
            <p:nvSpPr>
              <p:cNvPr id="50" name="Text Box 61">
                <a:extLst>
                  <a:ext uri="{FF2B5EF4-FFF2-40B4-BE49-F238E27FC236}">
                    <a16:creationId xmlns:a16="http://schemas.microsoft.com/office/drawing/2014/main" id="{2D90EE2A-F2F8-4DD4-8B85-94C04C0FE43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298</a:t>
                </a:r>
                <a:endParaRPr lang="nl-NL" altLang="en-US" sz="1400"/>
              </a:p>
            </p:txBody>
          </p:sp>
          <p:sp>
            <p:nvSpPr>
              <p:cNvPr id="51" name="Text Box 62">
                <a:extLst>
                  <a:ext uri="{FF2B5EF4-FFF2-40B4-BE49-F238E27FC236}">
                    <a16:creationId xmlns:a16="http://schemas.microsoft.com/office/drawing/2014/main" id="{8A4148B4-A57E-487D-AB45-0B33429D67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22/08/1993</a:t>
                </a:r>
                <a:endParaRPr lang="nl-NL" altLang="en-US" sz="1400"/>
              </a:p>
            </p:txBody>
          </p:sp>
          <p:sp>
            <p:nvSpPr>
              <p:cNvPr id="52" name="Text Box 63">
                <a:extLst>
                  <a:ext uri="{FF2B5EF4-FFF2-40B4-BE49-F238E27FC236}">
                    <a16:creationId xmlns:a16="http://schemas.microsoft.com/office/drawing/2014/main" id="{FAC36C96-1A70-4BE8-91A2-33CF341724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2909872</a:t>
                </a:r>
                <a:endParaRPr lang="nl-NL" altLang="en-US" sz="1400"/>
              </a:p>
            </p:txBody>
          </p:sp>
          <p:sp>
            <p:nvSpPr>
              <p:cNvPr id="53" name="Text Box 64">
                <a:extLst>
                  <a:ext uri="{FF2B5EF4-FFF2-40B4-BE49-F238E27FC236}">
                    <a16:creationId xmlns:a16="http://schemas.microsoft.com/office/drawing/2014/main" id="{9C714B72-6706-48AA-B753-ED907B61B2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Closed fracture of radial head</a:t>
                </a:r>
                <a:endParaRPr lang="nl-NL" altLang="en-US" sz="1400"/>
              </a:p>
            </p:txBody>
          </p:sp>
        </p:grpSp>
        <p:grpSp>
          <p:nvGrpSpPr>
            <p:cNvPr id="26" name="Group 65">
              <a:extLst>
                <a:ext uri="{FF2B5EF4-FFF2-40B4-BE49-F238E27FC236}">
                  <a16:creationId xmlns:a16="http://schemas.microsoft.com/office/drawing/2014/main" id="{AC5B02BF-B2D2-422D-BED2-B71E4F91B9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3408"/>
              <a:ext cx="4944" cy="154"/>
              <a:chOff x="576" y="1440"/>
              <a:chExt cx="4944" cy="154"/>
            </a:xfrm>
          </p:grpSpPr>
          <p:sp>
            <p:nvSpPr>
              <p:cNvPr id="46" name="Text Box 66">
                <a:extLst>
                  <a:ext uri="{FF2B5EF4-FFF2-40B4-BE49-F238E27FC236}">
                    <a16:creationId xmlns:a16="http://schemas.microsoft.com/office/drawing/2014/main" id="{2AA79A59-2B75-44FD-9E59-5DB09E8346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298</a:t>
                </a:r>
                <a:endParaRPr lang="nl-NL" altLang="en-US" sz="1400"/>
              </a:p>
            </p:txBody>
          </p:sp>
          <p:sp>
            <p:nvSpPr>
              <p:cNvPr id="47" name="Text Box 67">
                <a:extLst>
                  <a:ext uri="{FF2B5EF4-FFF2-40B4-BE49-F238E27FC236}">
                    <a16:creationId xmlns:a16="http://schemas.microsoft.com/office/drawing/2014/main" id="{25BC1997-FA9B-4764-9346-6EEA2A491C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22/08/1993</a:t>
                </a:r>
                <a:endParaRPr lang="nl-NL" altLang="en-US" sz="1400"/>
              </a:p>
            </p:txBody>
          </p:sp>
          <p:sp>
            <p:nvSpPr>
              <p:cNvPr id="48" name="Text Box 68">
                <a:extLst>
                  <a:ext uri="{FF2B5EF4-FFF2-40B4-BE49-F238E27FC236}">
                    <a16:creationId xmlns:a16="http://schemas.microsoft.com/office/drawing/2014/main" id="{56D33185-77DE-45B6-ADE5-55B933DB53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9001224</a:t>
                </a:r>
                <a:endParaRPr lang="nl-NL" altLang="en-US" sz="1400"/>
              </a:p>
            </p:txBody>
          </p:sp>
          <p:sp>
            <p:nvSpPr>
              <p:cNvPr id="49" name="Text Box 69">
                <a:extLst>
                  <a:ext uri="{FF2B5EF4-FFF2-40B4-BE49-F238E27FC236}">
                    <a16:creationId xmlns:a16="http://schemas.microsoft.com/office/drawing/2014/main" id="{71CEF065-9B04-4CF1-8ED9-3673960E17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Accident in public building (supermarket)</a:t>
                </a:r>
                <a:endParaRPr lang="nl-NL" altLang="en-US" sz="1400"/>
              </a:p>
            </p:txBody>
          </p:sp>
        </p:grpSp>
        <p:grpSp>
          <p:nvGrpSpPr>
            <p:cNvPr id="27" name="Group 70">
              <a:extLst>
                <a:ext uri="{FF2B5EF4-FFF2-40B4-BE49-F238E27FC236}">
                  <a16:creationId xmlns:a16="http://schemas.microsoft.com/office/drawing/2014/main" id="{95B3566A-55C4-4B5C-8A27-48E2577061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3600"/>
              <a:ext cx="4944" cy="154"/>
              <a:chOff x="576" y="1440"/>
              <a:chExt cx="4944" cy="154"/>
            </a:xfrm>
          </p:grpSpPr>
          <p:sp>
            <p:nvSpPr>
              <p:cNvPr id="42" name="Text Box 71">
                <a:extLst>
                  <a:ext uri="{FF2B5EF4-FFF2-40B4-BE49-F238E27FC236}">
                    <a16:creationId xmlns:a16="http://schemas.microsoft.com/office/drawing/2014/main" id="{3ABEA8B0-020C-45C8-9B47-9EABE09883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5572</a:t>
                </a:r>
                <a:endParaRPr lang="nl-NL" altLang="en-US" sz="1400"/>
              </a:p>
            </p:txBody>
          </p:sp>
          <p:sp>
            <p:nvSpPr>
              <p:cNvPr id="43" name="Text Box 72">
                <a:extLst>
                  <a:ext uri="{FF2B5EF4-FFF2-40B4-BE49-F238E27FC236}">
                    <a16:creationId xmlns:a16="http://schemas.microsoft.com/office/drawing/2014/main" id="{63A519DF-EC55-46BC-BB55-45DCD00F946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01/04/1997</a:t>
                </a:r>
                <a:endParaRPr lang="nl-NL" altLang="en-US" sz="1400"/>
              </a:p>
            </p:txBody>
          </p:sp>
          <p:sp>
            <p:nvSpPr>
              <p:cNvPr id="44" name="Text Box 73">
                <a:extLst>
                  <a:ext uri="{FF2B5EF4-FFF2-40B4-BE49-F238E27FC236}">
                    <a16:creationId xmlns:a16="http://schemas.microsoft.com/office/drawing/2014/main" id="{449E9565-7386-44C3-94E4-A40A8C79DF2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NL" altLang="en-US" sz="1400"/>
                  <a:t>26442006</a:t>
                </a:r>
              </a:p>
            </p:txBody>
          </p:sp>
          <p:sp>
            <p:nvSpPr>
              <p:cNvPr id="45" name="Text Box 74">
                <a:extLst>
                  <a:ext uri="{FF2B5EF4-FFF2-40B4-BE49-F238E27FC236}">
                    <a16:creationId xmlns:a16="http://schemas.microsoft.com/office/drawing/2014/main" id="{616BC050-85E6-4E9E-92FA-15F8FC2858E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NL" altLang="en-US" sz="1400"/>
                  <a:t>closed fracture of shaft of femur</a:t>
                </a:r>
              </a:p>
            </p:txBody>
          </p:sp>
        </p:grpSp>
        <p:grpSp>
          <p:nvGrpSpPr>
            <p:cNvPr id="28" name="Group 75">
              <a:extLst>
                <a:ext uri="{FF2B5EF4-FFF2-40B4-BE49-F238E27FC236}">
                  <a16:creationId xmlns:a16="http://schemas.microsoft.com/office/drawing/2014/main" id="{5EB20FB6-673E-4CC0-B26B-159CF1F3F5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3792"/>
              <a:ext cx="4944" cy="154"/>
              <a:chOff x="576" y="1440"/>
              <a:chExt cx="4944" cy="154"/>
            </a:xfrm>
          </p:grpSpPr>
          <p:sp>
            <p:nvSpPr>
              <p:cNvPr id="38" name="Text Box 76">
                <a:extLst>
                  <a:ext uri="{FF2B5EF4-FFF2-40B4-BE49-F238E27FC236}">
                    <a16:creationId xmlns:a16="http://schemas.microsoft.com/office/drawing/2014/main" id="{9A5B4612-5FCD-483E-81A8-C353E3BF33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5572</a:t>
                </a:r>
                <a:endParaRPr lang="nl-NL" altLang="en-US" sz="1400"/>
              </a:p>
            </p:txBody>
          </p:sp>
          <p:sp>
            <p:nvSpPr>
              <p:cNvPr id="39" name="Text Box 77">
                <a:extLst>
                  <a:ext uri="{FF2B5EF4-FFF2-40B4-BE49-F238E27FC236}">
                    <a16:creationId xmlns:a16="http://schemas.microsoft.com/office/drawing/2014/main" id="{80776FA1-4815-47CF-932B-815A3BC0B6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01/04/1997</a:t>
                </a:r>
                <a:endParaRPr lang="nl-NL" altLang="en-US" sz="1400"/>
              </a:p>
            </p:txBody>
          </p:sp>
          <p:sp>
            <p:nvSpPr>
              <p:cNvPr id="40" name="Text Box 78">
                <a:extLst>
                  <a:ext uri="{FF2B5EF4-FFF2-40B4-BE49-F238E27FC236}">
                    <a16:creationId xmlns:a16="http://schemas.microsoft.com/office/drawing/2014/main" id="{9AD38A85-5F25-4473-8694-E6DC4C9F76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79001</a:t>
                </a:r>
                <a:endParaRPr lang="nl-NL" altLang="en-US" sz="1400"/>
              </a:p>
            </p:txBody>
          </p:sp>
          <p:sp>
            <p:nvSpPr>
              <p:cNvPr id="41" name="Text Box 79">
                <a:extLst>
                  <a:ext uri="{FF2B5EF4-FFF2-40B4-BE49-F238E27FC236}">
                    <a16:creationId xmlns:a16="http://schemas.microsoft.com/office/drawing/2014/main" id="{BCD92D33-9EE7-49A5-AF39-526CFEACAC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Essential hypertension</a:t>
                </a:r>
                <a:endParaRPr lang="nl-NL" altLang="en-US" sz="1400"/>
              </a:p>
            </p:txBody>
          </p:sp>
        </p:grpSp>
        <p:grpSp>
          <p:nvGrpSpPr>
            <p:cNvPr id="29" name="Group 12">
              <a:extLst>
                <a:ext uri="{FF2B5EF4-FFF2-40B4-BE49-F238E27FC236}">
                  <a16:creationId xmlns:a16="http://schemas.microsoft.com/office/drawing/2014/main" id="{47F30CC4-D7A4-47D2-A285-A6A7F0DB3A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104"/>
              <a:ext cx="4944" cy="193"/>
              <a:chOff x="576" y="1248"/>
              <a:chExt cx="4944" cy="193"/>
            </a:xfrm>
          </p:grpSpPr>
          <p:sp>
            <p:nvSpPr>
              <p:cNvPr id="34" name="Text Box 4">
                <a:extLst>
                  <a:ext uri="{FF2B5EF4-FFF2-40B4-BE49-F238E27FC236}">
                    <a16:creationId xmlns:a16="http://schemas.microsoft.com/office/drawing/2014/main" id="{4FF41C35-9FD4-4D05-9EDC-FED6940B13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6" y="1248"/>
                <a:ext cx="418" cy="193"/>
              </a:xfrm>
              <a:prstGeom prst="rect">
                <a:avLst/>
              </a:prstGeom>
              <a:solidFill>
                <a:srgbClr val="00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tIns="10800" bIns="1080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nl-BE" altLang="en-US" sz="1800" b="1" dirty="0">
                    <a:solidFill>
                      <a:schemeClr val="bg1"/>
                    </a:solidFill>
                  </a:rPr>
                  <a:t>PtID</a:t>
                </a:r>
                <a:endParaRPr lang="nl-NL" altLang="en-US" sz="18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Text Box 5">
                <a:extLst>
                  <a:ext uri="{FF2B5EF4-FFF2-40B4-BE49-F238E27FC236}">
                    <a16:creationId xmlns:a16="http://schemas.microsoft.com/office/drawing/2014/main" id="{AF3DF81F-89EB-48F8-8072-D7D806DCB4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56" y="1248"/>
                <a:ext cx="672" cy="193"/>
              </a:xfrm>
              <a:prstGeom prst="rect">
                <a:avLst/>
              </a:prstGeom>
              <a:solidFill>
                <a:srgbClr val="00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nl-BE" altLang="en-US" sz="1800" b="1">
                    <a:solidFill>
                      <a:schemeClr val="bg1"/>
                    </a:solidFill>
                  </a:rPr>
                  <a:t>Date</a:t>
                </a:r>
                <a:endParaRPr lang="nl-NL" altLang="en-US" sz="18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Text Box 6">
                <a:extLst>
                  <a:ext uri="{FF2B5EF4-FFF2-40B4-BE49-F238E27FC236}">
                    <a16:creationId xmlns:a16="http://schemas.microsoft.com/office/drawing/2014/main" id="{B9FBF7B9-9FAA-4436-A729-AFB2F93E729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6" y="1248"/>
                <a:ext cx="1392" cy="193"/>
              </a:xfrm>
              <a:prstGeom prst="rect">
                <a:avLst/>
              </a:prstGeom>
              <a:solidFill>
                <a:srgbClr val="00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nl-BE" altLang="en-US" sz="1800" dirty="0">
                    <a:solidFill>
                      <a:schemeClr val="bg1"/>
                    </a:solidFill>
                  </a:rPr>
                  <a:t>Concept</a:t>
                </a:r>
                <a:r>
                  <a:rPr lang="nl-BE" altLang="en-US" sz="1800" b="1" dirty="0">
                    <a:solidFill>
                      <a:schemeClr val="bg1"/>
                    </a:solidFill>
                  </a:rPr>
                  <a:t>Code</a:t>
                </a:r>
                <a:endParaRPr lang="nl-NL" altLang="en-US" sz="18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Text Box 7">
                <a:extLst>
                  <a:ext uri="{FF2B5EF4-FFF2-40B4-BE49-F238E27FC236}">
                    <a16:creationId xmlns:a16="http://schemas.microsoft.com/office/drawing/2014/main" id="{EA3CD3B2-7555-4CF1-8E82-1D1A1B983C1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16" y="1248"/>
                <a:ext cx="2304" cy="193"/>
              </a:xfrm>
              <a:prstGeom prst="rect">
                <a:avLst/>
              </a:prstGeom>
              <a:solidFill>
                <a:srgbClr val="00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nl-BE" altLang="en-US" sz="1800" dirty="0">
                    <a:solidFill>
                      <a:schemeClr val="bg1"/>
                    </a:solidFill>
                  </a:rPr>
                  <a:t>Concept</a:t>
                </a:r>
                <a:endParaRPr lang="nl-NL" altLang="en-US" sz="18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0" name="Text Box 112">
              <a:extLst>
                <a:ext uri="{FF2B5EF4-FFF2-40B4-BE49-F238E27FC236}">
                  <a16:creationId xmlns:a16="http://schemas.microsoft.com/office/drawing/2014/main" id="{2B2A337F-ED9E-4673-BD26-7E9772926C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3984"/>
              <a:ext cx="43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0939</a:t>
              </a:r>
              <a:endParaRPr lang="nl-NL" altLang="en-US" sz="1400"/>
            </a:p>
          </p:txBody>
        </p:sp>
        <p:sp>
          <p:nvSpPr>
            <p:cNvPr id="31" name="Text Box 113">
              <a:extLst>
                <a:ext uri="{FF2B5EF4-FFF2-40B4-BE49-F238E27FC236}">
                  <a16:creationId xmlns:a16="http://schemas.microsoft.com/office/drawing/2014/main" id="{15B56CA6-B5D2-40AD-9359-2A0ED82DF4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3984"/>
              <a:ext cx="67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20/12/1998</a:t>
              </a:r>
              <a:endParaRPr lang="nl-NL" altLang="en-US" sz="1400"/>
            </a:p>
          </p:txBody>
        </p:sp>
        <p:sp>
          <p:nvSpPr>
            <p:cNvPr id="32" name="Text Box 114">
              <a:extLst>
                <a:ext uri="{FF2B5EF4-FFF2-40B4-BE49-F238E27FC236}">
                  <a16:creationId xmlns:a16="http://schemas.microsoft.com/office/drawing/2014/main" id="{532C9DB4-71A5-46D9-BE5D-21A87AA3E8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6" y="3984"/>
              <a:ext cx="139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NL" altLang="en-US" sz="1400"/>
                <a:t>255087006</a:t>
              </a:r>
            </a:p>
          </p:txBody>
        </p:sp>
        <p:sp>
          <p:nvSpPr>
            <p:cNvPr id="33" name="Text Box 115">
              <a:extLst>
                <a:ext uri="{FF2B5EF4-FFF2-40B4-BE49-F238E27FC236}">
                  <a16:creationId xmlns:a16="http://schemas.microsoft.com/office/drawing/2014/main" id="{3998B831-B23A-457F-A8B7-58FE84E2B4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3984"/>
              <a:ext cx="2304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NL" altLang="en-US" sz="1400"/>
                <a:t>malignant polyp of biliary tract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BA7C0BF1-ABEA-41B6-AA1E-B9E16C4545B9}"/>
              </a:ext>
            </a:extLst>
          </p:cNvPr>
          <p:cNvSpPr/>
          <p:nvPr/>
        </p:nvSpPr>
        <p:spPr bwMode="auto">
          <a:xfrm>
            <a:off x="2493334" y="1524000"/>
            <a:ext cx="2286000" cy="4957313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54699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AC77B-3E0A-474B-9FB9-9442635F7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RT issues in EHRs: the ‘problem list’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D4182-9ED6-4F65-9028-308A791BAF6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57</a:t>
            </a:fld>
            <a:endParaRPr lang="en-US" dirty="0"/>
          </a:p>
        </p:txBody>
      </p:sp>
      <p:sp>
        <p:nvSpPr>
          <p:cNvPr id="78" name="Text Box 8">
            <a:extLst>
              <a:ext uri="{FF2B5EF4-FFF2-40B4-BE49-F238E27FC236}">
                <a16:creationId xmlns:a16="http://schemas.microsoft.com/office/drawing/2014/main" id="{D959CBD3-06C0-4446-85D6-E9A696218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905000"/>
            <a:ext cx="685800" cy="2444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nl-BE" altLang="en-US" sz="1400"/>
              <a:t>5572</a:t>
            </a:r>
            <a:endParaRPr lang="nl-NL" altLang="en-US" sz="1400"/>
          </a:p>
        </p:txBody>
      </p:sp>
      <p:sp>
        <p:nvSpPr>
          <p:cNvPr id="79" name="Text Box 9">
            <a:extLst>
              <a:ext uri="{FF2B5EF4-FFF2-40B4-BE49-F238E27FC236}">
                <a16:creationId xmlns:a16="http://schemas.microsoft.com/office/drawing/2014/main" id="{1FE7D21B-3A4A-4C70-9B5F-5818A39A60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905000"/>
            <a:ext cx="1066800" cy="2444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nl-BE" altLang="en-US" sz="1400"/>
              <a:t>04/07/1990</a:t>
            </a:r>
            <a:endParaRPr lang="nl-NL" altLang="en-US" sz="1400"/>
          </a:p>
        </p:txBody>
      </p:sp>
      <p:sp>
        <p:nvSpPr>
          <p:cNvPr id="80" name="Text Box 10">
            <a:extLst>
              <a:ext uri="{FF2B5EF4-FFF2-40B4-BE49-F238E27FC236}">
                <a16:creationId xmlns:a16="http://schemas.microsoft.com/office/drawing/2014/main" id="{DAA3ACB0-D31F-4D40-96B2-F7D94CECB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905000"/>
            <a:ext cx="1524000" cy="2444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nl-NL" altLang="en-US" sz="1400" dirty="0"/>
              <a:t>26442006</a:t>
            </a:r>
          </a:p>
        </p:txBody>
      </p:sp>
      <p:sp>
        <p:nvSpPr>
          <p:cNvPr id="81" name="Text Box 11">
            <a:extLst>
              <a:ext uri="{FF2B5EF4-FFF2-40B4-BE49-F238E27FC236}">
                <a16:creationId xmlns:a16="http://schemas.microsoft.com/office/drawing/2014/main" id="{B653CDD8-47D2-4E31-96BF-80ED0C974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1905000"/>
            <a:ext cx="3657600" cy="2444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nl-NL" altLang="en-US" sz="1400"/>
              <a:t>closed fracture of shaft of femur</a:t>
            </a:r>
          </a:p>
        </p:txBody>
      </p:sp>
      <p:sp>
        <p:nvSpPr>
          <p:cNvPr id="74" name="Text Box 16">
            <a:extLst>
              <a:ext uri="{FF2B5EF4-FFF2-40B4-BE49-F238E27FC236}">
                <a16:creationId xmlns:a16="http://schemas.microsoft.com/office/drawing/2014/main" id="{827E2879-526F-4E9C-ABB7-04B2BD3C8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209800"/>
            <a:ext cx="685800" cy="2444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nl-BE" altLang="en-US" sz="1400"/>
              <a:t>5572</a:t>
            </a:r>
            <a:endParaRPr lang="nl-NL" altLang="en-US" sz="1400"/>
          </a:p>
        </p:txBody>
      </p:sp>
      <p:sp>
        <p:nvSpPr>
          <p:cNvPr id="75" name="Text Box 17">
            <a:extLst>
              <a:ext uri="{FF2B5EF4-FFF2-40B4-BE49-F238E27FC236}">
                <a16:creationId xmlns:a16="http://schemas.microsoft.com/office/drawing/2014/main" id="{75B29A8E-BA68-446B-983E-BE244E681F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209800"/>
            <a:ext cx="1066800" cy="2444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nl-BE" altLang="en-US" sz="1400"/>
              <a:t>04/07/1990</a:t>
            </a:r>
            <a:endParaRPr lang="nl-NL" altLang="en-US" sz="1400"/>
          </a:p>
        </p:txBody>
      </p:sp>
      <p:sp>
        <p:nvSpPr>
          <p:cNvPr id="76" name="Text Box 18">
            <a:extLst>
              <a:ext uri="{FF2B5EF4-FFF2-40B4-BE49-F238E27FC236}">
                <a16:creationId xmlns:a16="http://schemas.microsoft.com/office/drawing/2014/main" id="{5FF99176-57DA-48B3-83A7-27B622B043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2209800"/>
            <a:ext cx="1524000" cy="2444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nl-NL" altLang="en-US" sz="1400" dirty="0"/>
              <a:t>81134009</a:t>
            </a:r>
          </a:p>
        </p:txBody>
      </p:sp>
      <p:sp>
        <p:nvSpPr>
          <p:cNvPr id="77" name="Text Box 19">
            <a:extLst>
              <a:ext uri="{FF2B5EF4-FFF2-40B4-BE49-F238E27FC236}">
                <a16:creationId xmlns:a16="http://schemas.microsoft.com/office/drawing/2014/main" id="{EA846D81-2790-4337-B28D-ADDDE867D4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2209800"/>
            <a:ext cx="3657600" cy="2444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nl-BE" altLang="en-US" sz="1400"/>
              <a:t>Fracture, closed, spiral</a:t>
            </a:r>
            <a:endParaRPr lang="nl-NL" altLang="en-US" sz="1400"/>
          </a:p>
        </p:txBody>
      </p:sp>
      <p:sp>
        <p:nvSpPr>
          <p:cNvPr id="70" name="Text Box 21">
            <a:extLst>
              <a:ext uri="{FF2B5EF4-FFF2-40B4-BE49-F238E27FC236}">
                <a16:creationId xmlns:a16="http://schemas.microsoft.com/office/drawing/2014/main" id="{2BEBF6B7-A07E-4266-B64A-84406BC17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514600"/>
            <a:ext cx="685800" cy="2444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nl-BE" altLang="en-US" sz="1400"/>
              <a:t>5572</a:t>
            </a:r>
            <a:endParaRPr lang="nl-NL" altLang="en-US" sz="1400"/>
          </a:p>
        </p:txBody>
      </p:sp>
      <p:sp>
        <p:nvSpPr>
          <p:cNvPr id="71" name="Text Box 22">
            <a:extLst>
              <a:ext uri="{FF2B5EF4-FFF2-40B4-BE49-F238E27FC236}">
                <a16:creationId xmlns:a16="http://schemas.microsoft.com/office/drawing/2014/main" id="{7FDA56DE-203D-4D97-A05B-69DD6F7C0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514600"/>
            <a:ext cx="1066800" cy="2444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nl-BE" altLang="en-US" sz="1400"/>
              <a:t>12/07/1990</a:t>
            </a:r>
            <a:endParaRPr lang="nl-NL" altLang="en-US" sz="1400"/>
          </a:p>
        </p:txBody>
      </p:sp>
      <p:sp>
        <p:nvSpPr>
          <p:cNvPr id="72" name="Text Box 23">
            <a:extLst>
              <a:ext uri="{FF2B5EF4-FFF2-40B4-BE49-F238E27FC236}">
                <a16:creationId xmlns:a16="http://schemas.microsoft.com/office/drawing/2014/main" id="{7C202088-449F-484F-91ED-5A71834E8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2514600"/>
            <a:ext cx="1524000" cy="2444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nl-NL" altLang="en-US" sz="1400"/>
              <a:t>26442006</a:t>
            </a:r>
          </a:p>
        </p:txBody>
      </p:sp>
      <p:sp>
        <p:nvSpPr>
          <p:cNvPr id="73" name="Text Box 24">
            <a:extLst>
              <a:ext uri="{FF2B5EF4-FFF2-40B4-BE49-F238E27FC236}">
                <a16:creationId xmlns:a16="http://schemas.microsoft.com/office/drawing/2014/main" id="{A8B6A3A4-EC75-4489-8D23-D7DFC5FDC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2514600"/>
            <a:ext cx="3657600" cy="2444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nl-NL" altLang="en-US" sz="1400"/>
              <a:t>closed fracture of shaft of femur</a:t>
            </a:r>
          </a:p>
        </p:txBody>
      </p:sp>
      <p:sp>
        <p:nvSpPr>
          <p:cNvPr id="66" name="Text Box 26">
            <a:extLst>
              <a:ext uri="{FF2B5EF4-FFF2-40B4-BE49-F238E27FC236}">
                <a16:creationId xmlns:a16="http://schemas.microsoft.com/office/drawing/2014/main" id="{B750963F-6830-49DF-91F4-5D33361AD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819400"/>
            <a:ext cx="685800" cy="2444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nl-BE" altLang="en-US" sz="1400"/>
              <a:t>5572</a:t>
            </a:r>
            <a:endParaRPr lang="nl-NL" altLang="en-US" sz="1400"/>
          </a:p>
        </p:txBody>
      </p:sp>
      <p:sp>
        <p:nvSpPr>
          <p:cNvPr id="67" name="Text Box 27">
            <a:extLst>
              <a:ext uri="{FF2B5EF4-FFF2-40B4-BE49-F238E27FC236}">
                <a16:creationId xmlns:a16="http://schemas.microsoft.com/office/drawing/2014/main" id="{6CF5638D-3F03-4D04-B7C5-E70F9798A6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819400"/>
            <a:ext cx="1066800" cy="2444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nl-BE" altLang="en-US" sz="1400"/>
              <a:t>12/07/1990</a:t>
            </a:r>
            <a:endParaRPr lang="nl-NL" altLang="en-US" sz="1400"/>
          </a:p>
        </p:txBody>
      </p:sp>
      <p:sp>
        <p:nvSpPr>
          <p:cNvPr id="68" name="Text Box 28">
            <a:extLst>
              <a:ext uri="{FF2B5EF4-FFF2-40B4-BE49-F238E27FC236}">
                <a16:creationId xmlns:a16="http://schemas.microsoft.com/office/drawing/2014/main" id="{C8F45FEE-3C7F-4A47-A2B9-3452ABCC8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2819400"/>
            <a:ext cx="1524000" cy="2444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nl-BE" altLang="en-US" sz="1400"/>
              <a:t>9001224</a:t>
            </a:r>
            <a:endParaRPr lang="nl-NL" altLang="en-US" sz="1400"/>
          </a:p>
        </p:txBody>
      </p:sp>
      <p:sp>
        <p:nvSpPr>
          <p:cNvPr id="69" name="Text Box 29">
            <a:extLst>
              <a:ext uri="{FF2B5EF4-FFF2-40B4-BE49-F238E27FC236}">
                <a16:creationId xmlns:a16="http://schemas.microsoft.com/office/drawing/2014/main" id="{1C43E72D-100F-4E17-B8D3-C2EC351E06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2819400"/>
            <a:ext cx="3657600" cy="2444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nl-BE" altLang="en-US" sz="1400"/>
              <a:t>Accident in public building (supermarket)</a:t>
            </a:r>
            <a:endParaRPr lang="nl-NL" altLang="en-US" sz="1400"/>
          </a:p>
        </p:txBody>
      </p:sp>
      <p:sp>
        <p:nvSpPr>
          <p:cNvPr id="10" name="Text Box 31">
            <a:extLst>
              <a:ext uri="{FF2B5EF4-FFF2-40B4-BE49-F238E27FC236}">
                <a16:creationId xmlns:a16="http://schemas.microsoft.com/office/drawing/2014/main" id="{8B31DF5E-CBA2-40DF-973D-0B8D23BE60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124200"/>
            <a:ext cx="685800" cy="2444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nl-BE" altLang="en-US" sz="1400"/>
              <a:t>5572</a:t>
            </a:r>
            <a:endParaRPr lang="nl-NL" altLang="en-US" sz="1400"/>
          </a:p>
          <a:p>
            <a:pPr eaLnBrk="1" hangingPunct="1"/>
            <a:endParaRPr lang="nl-NL" altLang="en-US" sz="1400"/>
          </a:p>
        </p:txBody>
      </p:sp>
      <p:sp>
        <p:nvSpPr>
          <p:cNvPr id="11" name="Text Box 32">
            <a:extLst>
              <a:ext uri="{FF2B5EF4-FFF2-40B4-BE49-F238E27FC236}">
                <a16:creationId xmlns:a16="http://schemas.microsoft.com/office/drawing/2014/main" id="{DF84DF6E-A2DC-475E-BDCF-D2FCD7AA61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124200"/>
            <a:ext cx="1066800" cy="2444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nl-BE" altLang="en-US" sz="1400"/>
              <a:t>04/07/1990</a:t>
            </a:r>
            <a:endParaRPr lang="nl-NL" altLang="en-US" sz="1400"/>
          </a:p>
          <a:p>
            <a:pPr eaLnBrk="1" hangingPunct="1"/>
            <a:endParaRPr lang="nl-NL" altLang="en-US" sz="1400"/>
          </a:p>
        </p:txBody>
      </p:sp>
      <p:sp>
        <p:nvSpPr>
          <p:cNvPr id="12" name="Text Box 33">
            <a:extLst>
              <a:ext uri="{FF2B5EF4-FFF2-40B4-BE49-F238E27FC236}">
                <a16:creationId xmlns:a16="http://schemas.microsoft.com/office/drawing/2014/main" id="{5359FFC2-F47A-4998-9C3A-8C19F94D01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124200"/>
            <a:ext cx="1524000" cy="2444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nl-BE" altLang="en-US" sz="1400"/>
              <a:t>79001</a:t>
            </a:r>
            <a:endParaRPr lang="nl-NL" altLang="en-US" sz="1400"/>
          </a:p>
        </p:txBody>
      </p:sp>
      <p:sp>
        <p:nvSpPr>
          <p:cNvPr id="13" name="Text Box 34">
            <a:extLst>
              <a:ext uri="{FF2B5EF4-FFF2-40B4-BE49-F238E27FC236}">
                <a16:creationId xmlns:a16="http://schemas.microsoft.com/office/drawing/2014/main" id="{33BC0853-5BCD-47CE-9708-A9D2561D4B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124200"/>
            <a:ext cx="3657600" cy="2444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nl-BE" altLang="en-US" sz="1400"/>
              <a:t>Essential hypertension</a:t>
            </a:r>
            <a:endParaRPr lang="nl-NL" altLang="en-US" sz="1400"/>
          </a:p>
          <a:p>
            <a:pPr eaLnBrk="1" hangingPunct="1"/>
            <a:endParaRPr lang="nl-NL" altLang="en-US" sz="1400"/>
          </a:p>
        </p:txBody>
      </p:sp>
      <p:sp>
        <p:nvSpPr>
          <p:cNvPr id="14" name="Text Box 36">
            <a:extLst>
              <a:ext uri="{FF2B5EF4-FFF2-40B4-BE49-F238E27FC236}">
                <a16:creationId xmlns:a16="http://schemas.microsoft.com/office/drawing/2014/main" id="{29B08D87-EEB8-4D15-A075-1698A4352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429000"/>
            <a:ext cx="685800" cy="244475"/>
          </a:xfrm>
          <a:prstGeom prst="rect">
            <a:avLst/>
          </a:prstGeom>
          <a:solidFill>
            <a:srgbClr val="FFB86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nl-BE" altLang="en-US" sz="1400"/>
              <a:t>0939</a:t>
            </a:r>
            <a:endParaRPr lang="nl-NL" altLang="en-US" sz="1400"/>
          </a:p>
        </p:txBody>
      </p:sp>
      <p:sp>
        <p:nvSpPr>
          <p:cNvPr id="15" name="Text Box 37">
            <a:extLst>
              <a:ext uri="{FF2B5EF4-FFF2-40B4-BE49-F238E27FC236}">
                <a16:creationId xmlns:a16="http://schemas.microsoft.com/office/drawing/2014/main" id="{D0688547-19FE-4223-AE77-13AD9DFCB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429000"/>
            <a:ext cx="1066800" cy="244475"/>
          </a:xfrm>
          <a:prstGeom prst="rect">
            <a:avLst/>
          </a:prstGeom>
          <a:solidFill>
            <a:srgbClr val="FFB86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nl-BE" altLang="en-US" sz="1400"/>
              <a:t>24/12/1991</a:t>
            </a:r>
            <a:endParaRPr lang="nl-NL" altLang="en-US" sz="1400"/>
          </a:p>
        </p:txBody>
      </p:sp>
      <p:sp>
        <p:nvSpPr>
          <p:cNvPr id="16" name="Text Box 38">
            <a:extLst>
              <a:ext uri="{FF2B5EF4-FFF2-40B4-BE49-F238E27FC236}">
                <a16:creationId xmlns:a16="http://schemas.microsoft.com/office/drawing/2014/main" id="{3EF596B8-52FC-4223-862A-0EE438220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429000"/>
            <a:ext cx="1524000" cy="244475"/>
          </a:xfrm>
          <a:prstGeom prst="rect">
            <a:avLst/>
          </a:prstGeom>
          <a:solidFill>
            <a:srgbClr val="FFB86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nl-NL" altLang="en-US" sz="1400"/>
              <a:t>255174002</a:t>
            </a:r>
          </a:p>
        </p:txBody>
      </p:sp>
      <p:sp>
        <p:nvSpPr>
          <p:cNvPr id="17" name="Text Box 39">
            <a:extLst>
              <a:ext uri="{FF2B5EF4-FFF2-40B4-BE49-F238E27FC236}">
                <a16:creationId xmlns:a16="http://schemas.microsoft.com/office/drawing/2014/main" id="{ADADF467-0522-4056-843C-585EA2507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429000"/>
            <a:ext cx="3657600" cy="244475"/>
          </a:xfrm>
          <a:prstGeom prst="rect">
            <a:avLst/>
          </a:prstGeom>
          <a:solidFill>
            <a:srgbClr val="FFB86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nl-NL" altLang="en-US" sz="1400"/>
              <a:t>benign polyp of biliary tract</a:t>
            </a:r>
          </a:p>
        </p:txBody>
      </p:sp>
      <p:sp>
        <p:nvSpPr>
          <p:cNvPr id="18" name="Text Box 41">
            <a:extLst>
              <a:ext uri="{FF2B5EF4-FFF2-40B4-BE49-F238E27FC236}">
                <a16:creationId xmlns:a16="http://schemas.microsoft.com/office/drawing/2014/main" id="{B9C299BE-87F9-4515-886A-9250D627A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733800"/>
            <a:ext cx="685800" cy="244475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nl-BE" altLang="en-US" sz="1400"/>
              <a:t>2309</a:t>
            </a:r>
            <a:endParaRPr lang="nl-NL" altLang="en-US" sz="1400"/>
          </a:p>
        </p:txBody>
      </p:sp>
      <p:sp>
        <p:nvSpPr>
          <p:cNvPr id="19" name="Text Box 42">
            <a:extLst>
              <a:ext uri="{FF2B5EF4-FFF2-40B4-BE49-F238E27FC236}">
                <a16:creationId xmlns:a16="http://schemas.microsoft.com/office/drawing/2014/main" id="{B5830255-0DB6-413E-9BA9-E7F971FF3E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733800"/>
            <a:ext cx="1066800" cy="244475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nl-BE" altLang="en-US" sz="1400"/>
              <a:t>21/03/1992</a:t>
            </a:r>
            <a:endParaRPr lang="nl-NL" altLang="en-US" sz="1400"/>
          </a:p>
          <a:p>
            <a:pPr eaLnBrk="1" hangingPunct="1"/>
            <a:endParaRPr lang="nl-NL" altLang="en-US" sz="1400"/>
          </a:p>
        </p:txBody>
      </p:sp>
      <p:sp>
        <p:nvSpPr>
          <p:cNvPr id="20" name="Text Box 43">
            <a:extLst>
              <a:ext uri="{FF2B5EF4-FFF2-40B4-BE49-F238E27FC236}">
                <a16:creationId xmlns:a16="http://schemas.microsoft.com/office/drawing/2014/main" id="{4EED1EFB-01C3-4EF2-A366-2B52A6994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733800"/>
            <a:ext cx="1524000" cy="244475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nl-NL" altLang="en-US" sz="1400"/>
              <a:t>26442006</a:t>
            </a:r>
          </a:p>
          <a:p>
            <a:pPr eaLnBrk="1" hangingPunct="1"/>
            <a:endParaRPr lang="nl-NL" altLang="en-US" sz="1400"/>
          </a:p>
        </p:txBody>
      </p:sp>
      <p:sp>
        <p:nvSpPr>
          <p:cNvPr id="21" name="Text Box 44">
            <a:extLst>
              <a:ext uri="{FF2B5EF4-FFF2-40B4-BE49-F238E27FC236}">
                <a16:creationId xmlns:a16="http://schemas.microsoft.com/office/drawing/2014/main" id="{653893FB-26ED-4A0A-A186-2A1380693D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733800"/>
            <a:ext cx="3657600" cy="244475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nl-NL" altLang="en-US" sz="1400"/>
              <a:t>closed fracture of shaft of femur</a:t>
            </a:r>
          </a:p>
          <a:p>
            <a:pPr eaLnBrk="1" hangingPunct="1"/>
            <a:endParaRPr lang="nl-NL" altLang="en-US" sz="1400"/>
          </a:p>
        </p:txBody>
      </p:sp>
      <p:sp>
        <p:nvSpPr>
          <p:cNvPr id="62" name="Text Box 46">
            <a:extLst>
              <a:ext uri="{FF2B5EF4-FFF2-40B4-BE49-F238E27FC236}">
                <a16:creationId xmlns:a16="http://schemas.microsoft.com/office/drawing/2014/main" id="{8B001B32-0E7E-4587-8439-4BCACECF89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038600"/>
            <a:ext cx="685800" cy="244475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nl-BE" altLang="en-US" sz="1400"/>
              <a:t>2309</a:t>
            </a:r>
            <a:endParaRPr lang="nl-NL" altLang="en-US" sz="1400"/>
          </a:p>
        </p:txBody>
      </p:sp>
      <p:sp>
        <p:nvSpPr>
          <p:cNvPr id="63" name="Text Box 47">
            <a:extLst>
              <a:ext uri="{FF2B5EF4-FFF2-40B4-BE49-F238E27FC236}">
                <a16:creationId xmlns:a16="http://schemas.microsoft.com/office/drawing/2014/main" id="{4FE6402F-3666-4B85-A70F-999D6DC0E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4038600"/>
            <a:ext cx="1066800" cy="244475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nl-BE" altLang="en-US" sz="1400"/>
              <a:t>21/03/1992</a:t>
            </a:r>
            <a:endParaRPr lang="nl-NL" altLang="en-US" sz="1400"/>
          </a:p>
        </p:txBody>
      </p:sp>
      <p:sp>
        <p:nvSpPr>
          <p:cNvPr id="64" name="Text Box 48">
            <a:extLst>
              <a:ext uri="{FF2B5EF4-FFF2-40B4-BE49-F238E27FC236}">
                <a16:creationId xmlns:a16="http://schemas.microsoft.com/office/drawing/2014/main" id="{133E5CCB-0423-42F5-8DF3-52376E23BC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4038600"/>
            <a:ext cx="1524000" cy="244475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nl-BE" altLang="en-US" sz="1400"/>
              <a:t>9001224</a:t>
            </a:r>
            <a:endParaRPr lang="nl-NL" altLang="en-US" sz="1400"/>
          </a:p>
        </p:txBody>
      </p:sp>
      <p:sp>
        <p:nvSpPr>
          <p:cNvPr id="65" name="Text Box 49">
            <a:extLst>
              <a:ext uri="{FF2B5EF4-FFF2-40B4-BE49-F238E27FC236}">
                <a16:creationId xmlns:a16="http://schemas.microsoft.com/office/drawing/2014/main" id="{0FBDB4E7-A966-4C91-A224-82058F2C78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4038600"/>
            <a:ext cx="3657600" cy="244475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nl-BE" altLang="en-US" sz="1400"/>
              <a:t>Accident in public building (supermarket)</a:t>
            </a:r>
            <a:endParaRPr lang="nl-NL" altLang="en-US" sz="1400"/>
          </a:p>
        </p:txBody>
      </p:sp>
      <p:sp>
        <p:nvSpPr>
          <p:cNvPr id="58" name="Text Box 51">
            <a:extLst>
              <a:ext uri="{FF2B5EF4-FFF2-40B4-BE49-F238E27FC236}">
                <a16:creationId xmlns:a16="http://schemas.microsoft.com/office/drawing/2014/main" id="{2726238F-8A2A-4482-A9E7-0BB331B26B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343400"/>
            <a:ext cx="685800" cy="24447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nl-BE" altLang="en-US" sz="1400"/>
              <a:t>47804</a:t>
            </a:r>
            <a:endParaRPr lang="nl-NL" altLang="en-US" sz="1400"/>
          </a:p>
        </p:txBody>
      </p:sp>
      <p:sp>
        <p:nvSpPr>
          <p:cNvPr id="59" name="Text Box 52">
            <a:extLst>
              <a:ext uri="{FF2B5EF4-FFF2-40B4-BE49-F238E27FC236}">
                <a16:creationId xmlns:a16="http://schemas.microsoft.com/office/drawing/2014/main" id="{DCF2EAB3-B265-4216-987B-115B0D213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4343400"/>
            <a:ext cx="1066800" cy="24447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nl-BE" altLang="en-US" sz="1400"/>
              <a:t>03/04/1993</a:t>
            </a:r>
            <a:endParaRPr lang="nl-NL" altLang="en-US" sz="1400"/>
          </a:p>
        </p:txBody>
      </p:sp>
      <p:sp>
        <p:nvSpPr>
          <p:cNvPr id="60" name="Text Box 53">
            <a:extLst>
              <a:ext uri="{FF2B5EF4-FFF2-40B4-BE49-F238E27FC236}">
                <a16:creationId xmlns:a16="http://schemas.microsoft.com/office/drawing/2014/main" id="{5AA37113-1796-48E3-ACC8-894F5D15F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4343400"/>
            <a:ext cx="1524000" cy="24447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nl-BE" altLang="en-US" sz="1400"/>
              <a:t>58298795</a:t>
            </a:r>
            <a:endParaRPr lang="nl-NL" altLang="en-US" sz="1400"/>
          </a:p>
        </p:txBody>
      </p:sp>
      <p:sp>
        <p:nvSpPr>
          <p:cNvPr id="61" name="Text Box 54">
            <a:extLst>
              <a:ext uri="{FF2B5EF4-FFF2-40B4-BE49-F238E27FC236}">
                <a16:creationId xmlns:a16="http://schemas.microsoft.com/office/drawing/2014/main" id="{7D29CC32-34FF-43DD-8496-3942D694F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4343400"/>
            <a:ext cx="3657600" cy="24447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nl-BE" altLang="en-US" sz="1400"/>
              <a:t>Other lesion on other specified region</a:t>
            </a:r>
            <a:endParaRPr lang="nl-NL" altLang="en-US" sz="1400"/>
          </a:p>
        </p:txBody>
      </p:sp>
      <p:sp>
        <p:nvSpPr>
          <p:cNvPr id="54" name="Text Box 56">
            <a:extLst>
              <a:ext uri="{FF2B5EF4-FFF2-40B4-BE49-F238E27FC236}">
                <a16:creationId xmlns:a16="http://schemas.microsoft.com/office/drawing/2014/main" id="{5013643B-14FD-405D-AECF-E271B63A93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648200"/>
            <a:ext cx="685800" cy="2444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nl-BE" altLang="en-US" sz="1400"/>
              <a:t>5572</a:t>
            </a:r>
            <a:endParaRPr lang="nl-NL" altLang="en-US" sz="1400"/>
          </a:p>
        </p:txBody>
      </p:sp>
      <p:sp>
        <p:nvSpPr>
          <p:cNvPr id="55" name="Text Box 57">
            <a:extLst>
              <a:ext uri="{FF2B5EF4-FFF2-40B4-BE49-F238E27FC236}">
                <a16:creationId xmlns:a16="http://schemas.microsoft.com/office/drawing/2014/main" id="{1595E56A-96CE-48D0-95EA-818E6385A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4648200"/>
            <a:ext cx="1066800" cy="2444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nl-BE" altLang="en-US" sz="1400"/>
              <a:t>17/05/1993</a:t>
            </a:r>
            <a:endParaRPr lang="nl-NL" altLang="en-US" sz="1400"/>
          </a:p>
        </p:txBody>
      </p:sp>
      <p:sp>
        <p:nvSpPr>
          <p:cNvPr id="56" name="Text Box 58">
            <a:extLst>
              <a:ext uri="{FF2B5EF4-FFF2-40B4-BE49-F238E27FC236}">
                <a16:creationId xmlns:a16="http://schemas.microsoft.com/office/drawing/2014/main" id="{AE5957D8-B175-43DA-A280-37D18A658B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4648200"/>
            <a:ext cx="1524000" cy="2444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nl-BE" altLang="en-US" sz="1400"/>
              <a:t>79001</a:t>
            </a:r>
            <a:endParaRPr lang="nl-NL" altLang="en-US" sz="1400"/>
          </a:p>
        </p:txBody>
      </p:sp>
      <p:sp>
        <p:nvSpPr>
          <p:cNvPr id="57" name="Text Box 59">
            <a:extLst>
              <a:ext uri="{FF2B5EF4-FFF2-40B4-BE49-F238E27FC236}">
                <a16:creationId xmlns:a16="http://schemas.microsoft.com/office/drawing/2014/main" id="{AE470630-7C36-477A-B339-81ADEC6CA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4648200"/>
            <a:ext cx="3657600" cy="2444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nl-BE" altLang="en-US" sz="1400"/>
              <a:t>Essential hypertension</a:t>
            </a:r>
            <a:endParaRPr lang="nl-NL" altLang="en-US" sz="1400"/>
          </a:p>
        </p:txBody>
      </p:sp>
      <p:sp>
        <p:nvSpPr>
          <p:cNvPr id="50" name="Text Box 61">
            <a:extLst>
              <a:ext uri="{FF2B5EF4-FFF2-40B4-BE49-F238E27FC236}">
                <a16:creationId xmlns:a16="http://schemas.microsoft.com/office/drawing/2014/main" id="{2D90EE2A-F2F8-4DD4-8B85-94C04C0FE4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953000"/>
            <a:ext cx="685800" cy="2444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nl-BE" altLang="en-US" sz="1400"/>
              <a:t>298</a:t>
            </a:r>
            <a:endParaRPr lang="nl-NL" altLang="en-US" sz="1400"/>
          </a:p>
        </p:txBody>
      </p:sp>
      <p:sp>
        <p:nvSpPr>
          <p:cNvPr id="51" name="Text Box 62">
            <a:extLst>
              <a:ext uri="{FF2B5EF4-FFF2-40B4-BE49-F238E27FC236}">
                <a16:creationId xmlns:a16="http://schemas.microsoft.com/office/drawing/2014/main" id="{8A4148B4-A57E-487D-AB45-0B33429D6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4953000"/>
            <a:ext cx="1066800" cy="2444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nl-BE" altLang="en-US" sz="1400"/>
              <a:t>22/08/1993</a:t>
            </a:r>
            <a:endParaRPr lang="nl-NL" altLang="en-US" sz="1400"/>
          </a:p>
        </p:txBody>
      </p:sp>
      <p:sp>
        <p:nvSpPr>
          <p:cNvPr id="52" name="Text Box 63">
            <a:extLst>
              <a:ext uri="{FF2B5EF4-FFF2-40B4-BE49-F238E27FC236}">
                <a16:creationId xmlns:a16="http://schemas.microsoft.com/office/drawing/2014/main" id="{FAC36C96-1A70-4BE8-91A2-33CF34172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4953000"/>
            <a:ext cx="1524000" cy="2444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nl-BE" altLang="en-US" sz="1400"/>
              <a:t>2909872</a:t>
            </a:r>
            <a:endParaRPr lang="nl-NL" altLang="en-US" sz="1400"/>
          </a:p>
        </p:txBody>
      </p:sp>
      <p:sp>
        <p:nvSpPr>
          <p:cNvPr id="53" name="Text Box 64">
            <a:extLst>
              <a:ext uri="{FF2B5EF4-FFF2-40B4-BE49-F238E27FC236}">
                <a16:creationId xmlns:a16="http://schemas.microsoft.com/office/drawing/2014/main" id="{9C714B72-6706-48AA-B753-ED907B61B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4953000"/>
            <a:ext cx="3657600" cy="2444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nl-BE" altLang="en-US" sz="1400"/>
              <a:t>Closed fracture of radial head</a:t>
            </a:r>
            <a:endParaRPr lang="nl-NL" altLang="en-US" sz="1400"/>
          </a:p>
        </p:txBody>
      </p:sp>
      <p:sp>
        <p:nvSpPr>
          <p:cNvPr id="46" name="Text Box 66">
            <a:extLst>
              <a:ext uri="{FF2B5EF4-FFF2-40B4-BE49-F238E27FC236}">
                <a16:creationId xmlns:a16="http://schemas.microsoft.com/office/drawing/2014/main" id="{2AA79A59-2B75-44FD-9E59-5DB09E834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257800"/>
            <a:ext cx="685800" cy="2444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nl-BE" altLang="en-US" sz="1400"/>
              <a:t>298</a:t>
            </a:r>
            <a:endParaRPr lang="nl-NL" altLang="en-US" sz="1400"/>
          </a:p>
        </p:txBody>
      </p:sp>
      <p:sp>
        <p:nvSpPr>
          <p:cNvPr id="47" name="Text Box 67">
            <a:extLst>
              <a:ext uri="{FF2B5EF4-FFF2-40B4-BE49-F238E27FC236}">
                <a16:creationId xmlns:a16="http://schemas.microsoft.com/office/drawing/2014/main" id="{25BC1997-FA9B-4764-9346-6EEA2A491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5257800"/>
            <a:ext cx="1066800" cy="2444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nl-BE" altLang="en-US" sz="1400"/>
              <a:t>22/08/1993</a:t>
            </a:r>
            <a:endParaRPr lang="nl-NL" altLang="en-US" sz="1400"/>
          </a:p>
        </p:txBody>
      </p:sp>
      <p:sp>
        <p:nvSpPr>
          <p:cNvPr id="48" name="Text Box 68">
            <a:extLst>
              <a:ext uri="{FF2B5EF4-FFF2-40B4-BE49-F238E27FC236}">
                <a16:creationId xmlns:a16="http://schemas.microsoft.com/office/drawing/2014/main" id="{56D33185-77DE-45B6-ADE5-55B933DB53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5257800"/>
            <a:ext cx="1524000" cy="2444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nl-BE" altLang="en-US" sz="1400"/>
              <a:t>9001224</a:t>
            </a:r>
            <a:endParaRPr lang="nl-NL" altLang="en-US" sz="1400"/>
          </a:p>
        </p:txBody>
      </p:sp>
      <p:sp>
        <p:nvSpPr>
          <p:cNvPr id="49" name="Text Box 69">
            <a:extLst>
              <a:ext uri="{FF2B5EF4-FFF2-40B4-BE49-F238E27FC236}">
                <a16:creationId xmlns:a16="http://schemas.microsoft.com/office/drawing/2014/main" id="{71CEF065-9B04-4CF1-8ED9-3673960E1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5257800"/>
            <a:ext cx="3657600" cy="2444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nl-BE" altLang="en-US" sz="1400"/>
              <a:t>Accident in public building (supermarket)</a:t>
            </a:r>
            <a:endParaRPr lang="nl-NL" altLang="en-US" sz="1400"/>
          </a:p>
        </p:txBody>
      </p:sp>
      <p:sp>
        <p:nvSpPr>
          <p:cNvPr id="42" name="Text Box 71">
            <a:extLst>
              <a:ext uri="{FF2B5EF4-FFF2-40B4-BE49-F238E27FC236}">
                <a16:creationId xmlns:a16="http://schemas.microsoft.com/office/drawing/2014/main" id="{3ABEA8B0-020C-45C8-9B47-9EABE09883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562600"/>
            <a:ext cx="685800" cy="2444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nl-BE" altLang="en-US" sz="1400"/>
              <a:t>5572</a:t>
            </a:r>
            <a:endParaRPr lang="nl-NL" altLang="en-US" sz="1400"/>
          </a:p>
        </p:txBody>
      </p:sp>
      <p:sp>
        <p:nvSpPr>
          <p:cNvPr id="43" name="Text Box 72">
            <a:extLst>
              <a:ext uri="{FF2B5EF4-FFF2-40B4-BE49-F238E27FC236}">
                <a16:creationId xmlns:a16="http://schemas.microsoft.com/office/drawing/2014/main" id="{63A519DF-EC55-46BC-BB55-45DCD00F94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5562600"/>
            <a:ext cx="1066800" cy="2444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nl-BE" altLang="en-US" sz="1400"/>
              <a:t>01/04/1997</a:t>
            </a:r>
            <a:endParaRPr lang="nl-NL" altLang="en-US" sz="1400"/>
          </a:p>
        </p:txBody>
      </p:sp>
      <p:sp>
        <p:nvSpPr>
          <p:cNvPr id="44" name="Text Box 73">
            <a:extLst>
              <a:ext uri="{FF2B5EF4-FFF2-40B4-BE49-F238E27FC236}">
                <a16:creationId xmlns:a16="http://schemas.microsoft.com/office/drawing/2014/main" id="{449E9565-7386-44C3-94E4-A40A8C79D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5562600"/>
            <a:ext cx="1524000" cy="2444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nl-NL" altLang="en-US" sz="1400"/>
              <a:t>26442006</a:t>
            </a:r>
          </a:p>
        </p:txBody>
      </p:sp>
      <p:sp>
        <p:nvSpPr>
          <p:cNvPr id="45" name="Text Box 74">
            <a:extLst>
              <a:ext uri="{FF2B5EF4-FFF2-40B4-BE49-F238E27FC236}">
                <a16:creationId xmlns:a16="http://schemas.microsoft.com/office/drawing/2014/main" id="{616BC050-85E6-4E9E-92FA-15F8FC2858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5562600"/>
            <a:ext cx="3657600" cy="2444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nl-NL" altLang="en-US" sz="1400"/>
              <a:t>closed fracture of shaft of femur</a:t>
            </a:r>
          </a:p>
        </p:txBody>
      </p:sp>
      <p:sp>
        <p:nvSpPr>
          <p:cNvPr id="38" name="Text Box 76">
            <a:extLst>
              <a:ext uri="{FF2B5EF4-FFF2-40B4-BE49-F238E27FC236}">
                <a16:creationId xmlns:a16="http://schemas.microsoft.com/office/drawing/2014/main" id="{9A5B4612-5FCD-483E-81A8-C353E3BF33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867400"/>
            <a:ext cx="685800" cy="2444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nl-BE" altLang="en-US" sz="1400"/>
              <a:t>5572</a:t>
            </a:r>
            <a:endParaRPr lang="nl-NL" altLang="en-US" sz="1400"/>
          </a:p>
        </p:txBody>
      </p:sp>
      <p:sp>
        <p:nvSpPr>
          <p:cNvPr id="39" name="Text Box 77">
            <a:extLst>
              <a:ext uri="{FF2B5EF4-FFF2-40B4-BE49-F238E27FC236}">
                <a16:creationId xmlns:a16="http://schemas.microsoft.com/office/drawing/2014/main" id="{80776FA1-4815-47CF-932B-815A3BC0B6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5867400"/>
            <a:ext cx="1066800" cy="2444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nl-BE" altLang="en-US" sz="1400"/>
              <a:t>01/04/1997</a:t>
            </a:r>
            <a:endParaRPr lang="nl-NL" altLang="en-US" sz="1400"/>
          </a:p>
        </p:txBody>
      </p:sp>
      <p:sp>
        <p:nvSpPr>
          <p:cNvPr id="40" name="Text Box 78">
            <a:extLst>
              <a:ext uri="{FF2B5EF4-FFF2-40B4-BE49-F238E27FC236}">
                <a16:creationId xmlns:a16="http://schemas.microsoft.com/office/drawing/2014/main" id="{9AD38A85-5F25-4473-8694-E6DC4C9F7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5867400"/>
            <a:ext cx="1524000" cy="2444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nl-BE" altLang="en-US" sz="1400"/>
              <a:t>79001</a:t>
            </a:r>
            <a:endParaRPr lang="nl-NL" altLang="en-US" sz="1400"/>
          </a:p>
        </p:txBody>
      </p:sp>
      <p:sp>
        <p:nvSpPr>
          <p:cNvPr id="41" name="Text Box 79">
            <a:extLst>
              <a:ext uri="{FF2B5EF4-FFF2-40B4-BE49-F238E27FC236}">
                <a16:creationId xmlns:a16="http://schemas.microsoft.com/office/drawing/2014/main" id="{BCD92D33-9EE7-49A5-AF39-526CFEACA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5867400"/>
            <a:ext cx="3657600" cy="2444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nl-BE" altLang="en-US" sz="1400"/>
              <a:t>Essential hypertension</a:t>
            </a:r>
            <a:endParaRPr lang="nl-NL" altLang="en-US" sz="1400"/>
          </a:p>
        </p:txBody>
      </p:sp>
      <p:sp>
        <p:nvSpPr>
          <p:cNvPr id="34" name="Text Box 4">
            <a:extLst>
              <a:ext uri="{FF2B5EF4-FFF2-40B4-BE49-F238E27FC236}">
                <a16:creationId xmlns:a16="http://schemas.microsoft.com/office/drawing/2014/main" id="{4FF41C35-9FD4-4D05-9EDC-FED6940B1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00200"/>
            <a:ext cx="663575" cy="306388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tIns="10800" bIns="10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nl-BE" altLang="en-US" sz="1800" b="1" dirty="0">
                <a:solidFill>
                  <a:schemeClr val="bg1"/>
                </a:solidFill>
              </a:rPr>
              <a:t>PtID</a:t>
            </a:r>
            <a:endParaRPr lang="nl-NL" altLang="en-US" sz="1800" b="1" dirty="0">
              <a:solidFill>
                <a:schemeClr val="bg1"/>
              </a:solidFill>
            </a:endParaRPr>
          </a:p>
        </p:txBody>
      </p:sp>
      <p:sp>
        <p:nvSpPr>
          <p:cNvPr id="35" name="Text Box 5">
            <a:extLst>
              <a:ext uri="{FF2B5EF4-FFF2-40B4-BE49-F238E27FC236}">
                <a16:creationId xmlns:a16="http://schemas.microsoft.com/office/drawing/2014/main" id="{AF3DF81F-89EB-48F8-8072-D7D806DCB4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600200"/>
            <a:ext cx="1066800" cy="306388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nl-BE" altLang="en-US" sz="1800" b="1">
                <a:solidFill>
                  <a:schemeClr val="bg1"/>
                </a:solidFill>
              </a:rPr>
              <a:t>Date</a:t>
            </a:r>
            <a:endParaRPr lang="nl-NL" altLang="en-US" sz="1800" b="1">
              <a:solidFill>
                <a:schemeClr val="bg1"/>
              </a:solidFill>
            </a:endParaRPr>
          </a:p>
        </p:txBody>
      </p:sp>
      <p:sp>
        <p:nvSpPr>
          <p:cNvPr id="36" name="Text Box 6">
            <a:extLst>
              <a:ext uri="{FF2B5EF4-FFF2-40B4-BE49-F238E27FC236}">
                <a16:creationId xmlns:a16="http://schemas.microsoft.com/office/drawing/2014/main" id="{B9FBF7B9-9FAA-4436-A729-AFB2F93E72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600200"/>
            <a:ext cx="1524000" cy="306388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tIns="10800" bIns="10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nl-BE" altLang="en-US" sz="1800" dirty="0">
                <a:solidFill>
                  <a:schemeClr val="bg1"/>
                </a:solidFill>
              </a:rPr>
              <a:t>Concept</a:t>
            </a:r>
            <a:r>
              <a:rPr lang="nl-BE" altLang="en-US" sz="1800" b="1" dirty="0">
                <a:solidFill>
                  <a:schemeClr val="bg1"/>
                </a:solidFill>
              </a:rPr>
              <a:t>Code</a:t>
            </a:r>
            <a:endParaRPr lang="nl-NL" altLang="en-US" sz="1800" b="1" dirty="0">
              <a:solidFill>
                <a:schemeClr val="bg1"/>
              </a:solidFill>
            </a:endParaRPr>
          </a:p>
        </p:txBody>
      </p:sp>
      <p:sp>
        <p:nvSpPr>
          <p:cNvPr id="37" name="Text Box 7">
            <a:extLst>
              <a:ext uri="{FF2B5EF4-FFF2-40B4-BE49-F238E27FC236}">
                <a16:creationId xmlns:a16="http://schemas.microsoft.com/office/drawing/2014/main" id="{EA3CD3B2-7555-4CF1-8E82-1D1A1B983C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1600200"/>
            <a:ext cx="3657600" cy="306388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nl-BE" altLang="en-US" sz="1800" dirty="0">
                <a:solidFill>
                  <a:schemeClr val="bg1"/>
                </a:solidFill>
              </a:rPr>
              <a:t>Concept</a:t>
            </a:r>
            <a:endParaRPr lang="nl-NL" altLang="en-US" sz="1800" b="1" dirty="0">
              <a:solidFill>
                <a:schemeClr val="bg1"/>
              </a:solidFill>
            </a:endParaRPr>
          </a:p>
        </p:txBody>
      </p:sp>
      <p:sp>
        <p:nvSpPr>
          <p:cNvPr id="30" name="Text Box 112">
            <a:extLst>
              <a:ext uri="{FF2B5EF4-FFF2-40B4-BE49-F238E27FC236}">
                <a16:creationId xmlns:a16="http://schemas.microsoft.com/office/drawing/2014/main" id="{2B2A337F-ED9E-4673-BD26-7E9772926C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172200"/>
            <a:ext cx="685800" cy="244475"/>
          </a:xfrm>
          <a:prstGeom prst="rect">
            <a:avLst/>
          </a:prstGeom>
          <a:solidFill>
            <a:srgbClr val="FFB86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nl-BE" altLang="en-US" sz="1400"/>
              <a:t>0939</a:t>
            </a:r>
            <a:endParaRPr lang="nl-NL" altLang="en-US" sz="1400"/>
          </a:p>
        </p:txBody>
      </p:sp>
      <p:sp>
        <p:nvSpPr>
          <p:cNvPr id="31" name="Text Box 113">
            <a:extLst>
              <a:ext uri="{FF2B5EF4-FFF2-40B4-BE49-F238E27FC236}">
                <a16:creationId xmlns:a16="http://schemas.microsoft.com/office/drawing/2014/main" id="{15B56CA6-B5D2-40AD-9359-2A0ED82DF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6172200"/>
            <a:ext cx="1066800" cy="244475"/>
          </a:xfrm>
          <a:prstGeom prst="rect">
            <a:avLst/>
          </a:prstGeom>
          <a:solidFill>
            <a:srgbClr val="FFB86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nl-BE" altLang="en-US" sz="1400"/>
              <a:t>20/12/1998</a:t>
            </a:r>
            <a:endParaRPr lang="nl-NL" altLang="en-US" sz="1400"/>
          </a:p>
        </p:txBody>
      </p:sp>
      <p:sp>
        <p:nvSpPr>
          <p:cNvPr id="32" name="Text Box 114">
            <a:extLst>
              <a:ext uri="{FF2B5EF4-FFF2-40B4-BE49-F238E27FC236}">
                <a16:creationId xmlns:a16="http://schemas.microsoft.com/office/drawing/2014/main" id="{532C9DB4-71A5-46D9-BE5D-21A87AA3E8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6172200"/>
            <a:ext cx="1524000" cy="244475"/>
          </a:xfrm>
          <a:prstGeom prst="rect">
            <a:avLst/>
          </a:prstGeom>
          <a:solidFill>
            <a:srgbClr val="FFB86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nl-NL" altLang="en-US" sz="1400"/>
              <a:t>255087006</a:t>
            </a:r>
          </a:p>
        </p:txBody>
      </p:sp>
      <p:sp>
        <p:nvSpPr>
          <p:cNvPr id="33" name="Text Box 115">
            <a:extLst>
              <a:ext uri="{FF2B5EF4-FFF2-40B4-BE49-F238E27FC236}">
                <a16:creationId xmlns:a16="http://schemas.microsoft.com/office/drawing/2014/main" id="{3998B831-B23A-457F-A8B7-58FE84E2B4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6172200"/>
            <a:ext cx="3657600" cy="244475"/>
          </a:xfrm>
          <a:prstGeom prst="rect">
            <a:avLst/>
          </a:prstGeom>
          <a:solidFill>
            <a:srgbClr val="FFB86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nl-NL" altLang="en-US" sz="1400"/>
              <a:t>malignant polyp of biliary tract</a:t>
            </a:r>
          </a:p>
        </p:txBody>
      </p:sp>
      <p:sp>
        <p:nvSpPr>
          <p:cNvPr id="82" name="Text Box 10">
            <a:extLst>
              <a:ext uri="{FF2B5EF4-FFF2-40B4-BE49-F238E27FC236}">
                <a16:creationId xmlns:a16="http://schemas.microsoft.com/office/drawing/2014/main" id="{27E32B4B-9067-4A9B-94AB-41E41F896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4097" y="1905000"/>
            <a:ext cx="590103" cy="2444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nl-NL" altLang="en-US" sz="1400" dirty="0"/>
              <a:t>#1</a:t>
            </a:r>
          </a:p>
        </p:txBody>
      </p:sp>
      <p:sp>
        <p:nvSpPr>
          <p:cNvPr id="83" name="Text Box 18">
            <a:extLst>
              <a:ext uri="{FF2B5EF4-FFF2-40B4-BE49-F238E27FC236}">
                <a16:creationId xmlns:a16="http://schemas.microsoft.com/office/drawing/2014/main" id="{A733A06F-1094-4062-BBAD-E72E811D47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4097" y="2209800"/>
            <a:ext cx="590103" cy="2444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nl-NL" altLang="en-US" sz="1400" dirty="0"/>
              <a:t>#1</a:t>
            </a:r>
          </a:p>
        </p:txBody>
      </p:sp>
      <p:sp>
        <p:nvSpPr>
          <p:cNvPr id="84" name="Text Box 23">
            <a:extLst>
              <a:ext uri="{FF2B5EF4-FFF2-40B4-BE49-F238E27FC236}">
                <a16:creationId xmlns:a16="http://schemas.microsoft.com/office/drawing/2014/main" id="{273C510F-4E8A-4B06-B184-06370AEF0B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4097" y="2514600"/>
            <a:ext cx="590103" cy="2444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nl-NL" altLang="en-US" sz="1400" dirty="0"/>
              <a:t>#1</a:t>
            </a:r>
          </a:p>
        </p:txBody>
      </p:sp>
      <p:sp>
        <p:nvSpPr>
          <p:cNvPr id="85" name="Text Box 28">
            <a:extLst>
              <a:ext uri="{FF2B5EF4-FFF2-40B4-BE49-F238E27FC236}">
                <a16:creationId xmlns:a16="http://schemas.microsoft.com/office/drawing/2014/main" id="{DAB5A26A-5143-4681-81BE-67D510005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4097" y="2819400"/>
            <a:ext cx="590103" cy="2444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nl-NL" altLang="en-US" sz="1400" dirty="0"/>
              <a:t>#2</a:t>
            </a:r>
          </a:p>
        </p:txBody>
      </p:sp>
      <p:sp>
        <p:nvSpPr>
          <p:cNvPr id="86" name="Text Box 33">
            <a:extLst>
              <a:ext uri="{FF2B5EF4-FFF2-40B4-BE49-F238E27FC236}">
                <a16:creationId xmlns:a16="http://schemas.microsoft.com/office/drawing/2014/main" id="{E92B2EC6-5009-436B-AB04-661769BF36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4097" y="3124200"/>
            <a:ext cx="590103" cy="2444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nl-BE" altLang="en-US" sz="1400" dirty="0"/>
              <a:t>#3</a:t>
            </a:r>
            <a:endParaRPr lang="nl-NL" altLang="en-US" sz="1400" dirty="0"/>
          </a:p>
        </p:txBody>
      </p:sp>
      <p:sp>
        <p:nvSpPr>
          <p:cNvPr id="87" name="Text Box 38">
            <a:extLst>
              <a:ext uri="{FF2B5EF4-FFF2-40B4-BE49-F238E27FC236}">
                <a16:creationId xmlns:a16="http://schemas.microsoft.com/office/drawing/2014/main" id="{CF5F46E7-8E18-4A6B-9A34-E487B5DDA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4097" y="3429000"/>
            <a:ext cx="590103" cy="244475"/>
          </a:xfrm>
          <a:prstGeom prst="rect">
            <a:avLst/>
          </a:prstGeom>
          <a:solidFill>
            <a:srgbClr val="FFB86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nl-NL" altLang="en-US" sz="1400" dirty="0"/>
              <a:t>#4</a:t>
            </a:r>
          </a:p>
        </p:txBody>
      </p:sp>
      <p:sp>
        <p:nvSpPr>
          <p:cNvPr id="88" name="Text Box 43">
            <a:extLst>
              <a:ext uri="{FF2B5EF4-FFF2-40B4-BE49-F238E27FC236}">
                <a16:creationId xmlns:a16="http://schemas.microsoft.com/office/drawing/2014/main" id="{870E9780-1640-4188-A665-049340367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4097" y="3733800"/>
            <a:ext cx="590103" cy="244475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nl-NL" altLang="en-US" sz="1400" dirty="0"/>
              <a:t>#5</a:t>
            </a:r>
          </a:p>
        </p:txBody>
      </p:sp>
      <p:sp>
        <p:nvSpPr>
          <p:cNvPr id="89" name="Text Box 48">
            <a:extLst>
              <a:ext uri="{FF2B5EF4-FFF2-40B4-BE49-F238E27FC236}">
                <a16:creationId xmlns:a16="http://schemas.microsoft.com/office/drawing/2014/main" id="{812EB5F3-A9B7-48E1-A2D1-D35FC0210A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4097" y="4038600"/>
            <a:ext cx="590103" cy="244475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nl-BE" altLang="en-US" sz="1400" dirty="0"/>
              <a:t>#6</a:t>
            </a:r>
            <a:endParaRPr lang="nl-NL" altLang="en-US" sz="1400" dirty="0"/>
          </a:p>
        </p:txBody>
      </p:sp>
      <p:sp>
        <p:nvSpPr>
          <p:cNvPr id="90" name="Text Box 53">
            <a:extLst>
              <a:ext uri="{FF2B5EF4-FFF2-40B4-BE49-F238E27FC236}">
                <a16:creationId xmlns:a16="http://schemas.microsoft.com/office/drawing/2014/main" id="{C9E1A9A8-9BBA-4401-9FEC-40C85DEA2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4097" y="4343400"/>
            <a:ext cx="590103" cy="24447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nl-BE" altLang="en-US" sz="1400" dirty="0"/>
              <a:t>#7</a:t>
            </a:r>
            <a:endParaRPr lang="nl-NL" altLang="en-US" sz="1400" dirty="0"/>
          </a:p>
        </p:txBody>
      </p:sp>
      <p:sp>
        <p:nvSpPr>
          <p:cNvPr id="91" name="Text Box 58">
            <a:extLst>
              <a:ext uri="{FF2B5EF4-FFF2-40B4-BE49-F238E27FC236}">
                <a16:creationId xmlns:a16="http://schemas.microsoft.com/office/drawing/2014/main" id="{06476D7C-473C-4926-A23E-90BB811A1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4097" y="4648200"/>
            <a:ext cx="590103" cy="2444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nl-BE" altLang="en-US" sz="1400" dirty="0"/>
              <a:t>#3</a:t>
            </a:r>
            <a:endParaRPr lang="nl-NL" altLang="en-US" sz="1400" dirty="0"/>
          </a:p>
        </p:txBody>
      </p:sp>
      <p:sp>
        <p:nvSpPr>
          <p:cNvPr id="92" name="Text Box 63">
            <a:extLst>
              <a:ext uri="{FF2B5EF4-FFF2-40B4-BE49-F238E27FC236}">
                <a16:creationId xmlns:a16="http://schemas.microsoft.com/office/drawing/2014/main" id="{8A0B3516-7432-4168-9E2C-6FE0E586F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4097" y="4953000"/>
            <a:ext cx="590103" cy="2444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nl-BE" altLang="en-US" sz="1400" dirty="0"/>
              <a:t>#8</a:t>
            </a:r>
            <a:endParaRPr lang="nl-NL" altLang="en-US" sz="1400" dirty="0"/>
          </a:p>
        </p:txBody>
      </p:sp>
      <p:sp>
        <p:nvSpPr>
          <p:cNvPr id="93" name="Text Box 68">
            <a:extLst>
              <a:ext uri="{FF2B5EF4-FFF2-40B4-BE49-F238E27FC236}">
                <a16:creationId xmlns:a16="http://schemas.microsoft.com/office/drawing/2014/main" id="{A5647592-D951-4142-AED3-11B47407E8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4097" y="5257800"/>
            <a:ext cx="590103" cy="2444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nl-BE" altLang="en-US" sz="1400" dirty="0"/>
              <a:t>#9</a:t>
            </a:r>
            <a:endParaRPr lang="nl-NL" altLang="en-US" sz="1400" dirty="0"/>
          </a:p>
        </p:txBody>
      </p:sp>
      <p:sp>
        <p:nvSpPr>
          <p:cNvPr id="94" name="Text Box 73">
            <a:extLst>
              <a:ext uri="{FF2B5EF4-FFF2-40B4-BE49-F238E27FC236}">
                <a16:creationId xmlns:a16="http://schemas.microsoft.com/office/drawing/2014/main" id="{51083C29-C4E8-48E1-A04A-36051DE65D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4097" y="5562600"/>
            <a:ext cx="590103" cy="2444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nl-NL" altLang="en-US" sz="1400" dirty="0"/>
              <a:t>#10</a:t>
            </a:r>
          </a:p>
        </p:txBody>
      </p:sp>
      <p:sp>
        <p:nvSpPr>
          <p:cNvPr id="95" name="Text Box 78">
            <a:extLst>
              <a:ext uri="{FF2B5EF4-FFF2-40B4-BE49-F238E27FC236}">
                <a16:creationId xmlns:a16="http://schemas.microsoft.com/office/drawing/2014/main" id="{64C946E1-9223-4FF9-A518-8B9B84451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4097" y="5867400"/>
            <a:ext cx="590103" cy="2444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nl-BE" altLang="en-US" sz="1400" dirty="0"/>
              <a:t>#3</a:t>
            </a:r>
            <a:endParaRPr lang="nl-NL" altLang="en-US" sz="1400" dirty="0"/>
          </a:p>
        </p:txBody>
      </p:sp>
      <p:sp>
        <p:nvSpPr>
          <p:cNvPr id="96" name="Text Box 6">
            <a:extLst>
              <a:ext uri="{FF2B5EF4-FFF2-40B4-BE49-F238E27FC236}">
                <a16:creationId xmlns:a16="http://schemas.microsoft.com/office/drawing/2014/main" id="{94CAFE98-FB93-4B00-BEED-151F64EAE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4097" y="1600200"/>
            <a:ext cx="590103" cy="298810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tIns="10800" bIns="10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nl-BE" altLang="en-US" sz="1800" dirty="0">
                <a:solidFill>
                  <a:schemeClr val="bg1"/>
                </a:solidFill>
              </a:rPr>
              <a:t>IUI</a:t>
            </a:r>
            <a:endParaRPr lang="nl-NL" altLang="en-US" sz="1800" b="1" dirty="0">
              <a:solidFill>
                <a:schemeClr val="bg1"/>
              </a:solidFill>
            </a:endParaRPr>
          </a:p>
        </p:txBody>
      </p:sp>
      <p:sp>
        <p:nvSpPr>
          <p:cNvPr id="97" name="Text Box 114">
            <a:extLst>
              <a:ext uri="{FF2B5EF4-FFF2-40B4-BE49-F238E27FC236}">
                <a16:creationId xmlns:a16="http://schemas.microsoft.com/office/drawing/2014/main" id="{5AB46B54-473A-4736-A2AF-B225A4F7B3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4097" y="6172200"/>
            <a:ext cx="590103" cy="244475"/>
          </a:xfrm>
          <a:prstGeom prst="rect">
            <a:avLst/>
          </a:prstGeom>
          <a:solidFill>
            <a:srgbClr val="FFB86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nl-NL" altLang="en-US" sz="1400" dirty="0"/>
              <a:t>#4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3997314B-A1FA-4EC1-888C-1815C66E90B4}"/>
              </a:ext>
            </a:extLst>
          </p:cNvPr>
          <p:cNvSpPr/>
          <p:nvPr/>
        </p:nvSpPr>
        <p:spPr bwMode="auto">
          <a:xfrm>
            <a:off x="2493334" y="1524000"/>
            <a:ext cx="2286000" cy="4957313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81768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8" name="AutoShap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Common practice:</a:t>
            </a:r>
            <a:br>
              <a:rPr lang="en-US" altLang="en-US" dirty="0"/>
            </a:br>
            <a:r>
              <a:rPr lang="en-US" altLang="en-US" dirty="0"/>
              <a:t>types as proxies for particulars (1)</a:t>
            </a:r>
          </a:p>
        </p:txBody>
      </p:sp>
      <p:sp>
        <p:nvSpPr>
          <p:cNvPr id="79880" name="AutoShape 7"/>
          <p:cNvSpPr>
            <a:spLocks noChangeArrowheads="1"/>
          </p:cNvSpPr>
          <p:nvPr/>
        </p:nvSpPr>
        <p:spPr bwMode="auto">
          <a:xfrm>
            <a:off x="1122363" y="2757488"/>
            <a:ext cx="1314450" cy="1047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66"/>
                </a:solidFill>
              </a:rPr>
              <a:t>benign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66"/>
                </a:solidFill>
              </a:rPr>
              <a:t>tumor</a:t>
            </a:r>
          </a:p>
        </p:txBody>
      </p:sp>
      <p:sp>
        <p:nvSpPr>
          <p:cNvPr id="79885" name="AutoShape 12"/>
          <p:cNvSpPr>
            <a:spLocks noChangeArrowheads="1"/>
          </p:cNvSpPr>
          <p:nvPr/>
        </p:nvSpPr>
        <p:spPr bwMode="auto">
          <a:xfrm>
            <a:off x="3200400" y="2755900"/>
            <a:ext cx="1828800" cy="1047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66"/>
                </a:solidFill>
              </a:rPr>
              <a:t>malignant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66"/>
                </a:solidFill>
              </a:rPr>
              <a:t>tumor</a:t>
            </a:r>
          </a:p>
        </p:txBody>
      </p:sp>
      <p:sp>
        <p:nvSpPr>
          <p:cNvPr id="79888" name="AutoShape 15"/>
          <p:cNvSpPr>
            <a:spLocks noChangeArrowheads="1"/>
          </p:cNvSpPr>
          <p:nvPr/>
        </p:nvSpPr>
        <p:spPr bwMode="auto">
          <a:xfrm>
            <a:off x="6324600" y="3048000"/>
            <a:ext cx="1504950" cy="57467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66"/>
                </a:solidFill>
              </a:rPr>
              <a:t>stomach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43343A-8456-4206-ADE0-F030A33C8C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Slide Number Placeholder 3">
            <a:extLst>
              <a:ext uri="{FF2B5EF4-FFF2-40B4-BE49-F238E27FC236}">
                <a16:creationId xmlns:a16="http://schemas.microsoft.com/office/drawing/2014/main" id="{EED2BE9D-12D5-4EB2-AF16-51D51D77883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52400" y="6481313"/>
            <a:ext cx="304800" cy="296174"/>
          </a:xfrm>
        </p:spPr>
        <p:txBody>
          <a:bodyPr/>
          <a:lstStyle/>
          <a:p>
            <a:fld id="{7C5DB68A-9D44-4073-920F-D08D647C06A7}" type="slidenum">
              <a:rPr lang="en-US" smtClean="0"/>
              <a:t>58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C6A1B3-2856-46CF-A624-BFDFC80A431C}"/>
              </a:ext>
            </a:extLst>
          </p:cNvPr>
          <p:cNvSpPr/>
          <p:nvPr/>
        </p:nvSpPr>
        <p:spPr bwMode="auto">
          <a:xfrm>
            <a:off x="914400" y="2133600"/>
            <a:ext cx="8001000" cy="2076450"/>
          </a:xfrm>
          <a:prstGeom prst="rect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" pitchFamily="122" charset="0"/>
              </a:rPr>
              <a:t>What you see in the record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5F5F74-955F-490B-A7C2-BB98DA1599FF}"/>
              </a:ext>
            </a:extLst>
          </p:cNvPr>
          <p:cNvSpPr txBox="1"/>
          <p:nvPr/>
        </p:nvSpPr>
        <p:spPr>
          <a:xfrm>
            <a:off x="1756772" y="3821668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FF00"/>
                </a:solidFill>
              </a:rPr>
              <a:t>t1			t2</a:t>
            </a:r>
          </a:p>
        </p:txBody>
      </p:sp>
    </p:spTree>
    <p:extLst>
      <p:ext uri="{BB962C8B-B14F-4D97-AF65-F5344CB8AC3E}">
        <p14:creationId xmlns:p14="http://schemas.microsoft.com/office/powerpoint/2010/main" val="292486077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8" name="AutoShap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Common practice:</a:t>
            </a:r>
            <a:br>
              <a:rPr lang="en-US" altLang="en-US" dirty="0"/>
            </a:br>
            <a:r>
              <a:rPr lang="en-US" altLang="en-US" dirty="0"/>
              <a:t>types as proxies for particulars (1)</a:t>
            </a:r>
          </a:p>
        </p:txBody>
      </p:sp>
      <p:sp>
        <p:nvSpPr>
          <p:cNvPr id="79875" name="Text Box 2"/>
          <p:cNvSpPr txBox="1">
            <a:spLocks noChangeArrowheads="1"/>
          </p:cNvSpPr>
          <p:nvPr/>
        </p:nvSpPr>
        <p:spPr bwMode="auto">
          <a:xfrm>
            <a:off x="3562350" y="4648200"/>
            <a:ext cx="1695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FF00"/>
                </a:solidFill>
              </a:rPr>
              <a:t>instanceOf at t</a:t>
            </a:r>
            <a:r>
              <a:rPr lang="en-US" altLang="en-US" sz="1800" baseline="-2500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79876" name="Text Box 3"/>
          <p:cNvSpPr txBox="1">
            <a:spLocks noChangeArrowheads="1"/>
          </p:cNvSpPr>
          <p:nvPr/>
        </p:nvSpPr>
        <p:spPr bwMode="auto">
          <a:xfrm>
            <a:off x="7162800" y="4738688"/>
            <a:ext cx="1695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FF00"/>
                </a:solidFill>
              </a:rPr>
              <a:t>instanceOf at t</a:t>
            </a:r>
            <a:r>
              <a:rPr lang="en-US" altLang="en-US" sz="1800" baseline="-2500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79877" name="Text Box 4"/>
          <p:cNvSpPr txBox="1">
            <a:spLocks noChangeArrowheads="1"/>
          </p:cNvSpPr>
          <p:nvPr/>
        </p:nvSpPr>
        <p:spPr bwMode="auto">
          <a:xfrm>
            <a:off x="7162800" y="4410075"/>
            <a:ext cx="1695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FF00"/>
                </a:solidFill>
              </a:rPr>
              <a:t>instanceOf at t</a:t>
            </a:r>
            <a:r>
              <a:rPr lang="en-US" altLang="en-US" sz="1800" baseline="-2500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79879" name="Text Box 6"/>
          <p:cNvSpPr txBox="1">
            <a:spLocks noChangeArrowheads="1"/>
          </p:cNvSpPr>
          <p:nvPr/>
        </p:nvSpPr>
        <p:spPr bwMode="auto">
          <a:xfrm>
            <a:off x="5726112" y="5943600"/>
            <a:ext cx="2655888" cy="5286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tx1"/>
                </a:solidFill>
              </a:rPr>
              <a:t>this-1’s stomach</a:t>
            </a:r>
          </a:p>
        </p:txBody>
      </p:sp>
      <p:sp>
        <p:nvSpPr>
          <p:cNvPr id="79880" name="AutoShape 7"/>
          <p:cNvSpPr>
            <a:spLocks noChangeArrowheads="1"/>
          </p:cNvSpPr>
          <p:nvPr/>
        </p:nvSpPr>
        <p:spPr bwMode="auto">
          <a:xfrm>
            <a:off x="1122363" y="2757488"/>
            <a:ext cx="1314450" cy="1047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66"/>
                </a:solidFill>
              </a:rPr>
              <a:t>benign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66"/>
                </a:solidFill>
              </a:rPr>
              <a:t>tumor</a:t>
            </a:r>
          </a:p>
        </p:txBody>
      </p:sp>
      <p:sp>
        <p:nvSpPr>
          <p:cNvPr id="79881" name="Text Box 8"/>
          <p:cNvSpPr txBox="1">
            <a:spLocks noChangeArrowheads="1"/>
          </p:cNvSpPr>
          <p:nvPr/>
        </p:nvSpPr>
        <p:spPr bwMode="auto">
          <a:xfrm>
            <a:off x="371475" y="4645025"/>
            <a:ext cx="1695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FF00"/>
                </a:solidFill>
              </a:rPr>
              <a:t>instanceOf at t</a:t>
            </a:r>
            <a:r>
              <a:rPr lang="en-US" altLang="en-US" sz="1800" baseline="-25000">
                <a:solidFill>
                  <a:srgbClr val="FFFF00"/>
                </a:solidFill>
              </a:rPr>
              <a:t>1</a:t>
            </a:r>
          </a:p>
        </p:txBody>
      </p:sp>
      <p:cxnSp>
        <p:nvCxnSpPr>
          <p:cNvPr id="79882" name="AutoShape 9"/>
          <p:cNvCxnSpPr>
            <a:cxnSpLocks noChangeShapeType="1"/>
            <a:stCxn id="79879" idx="0"/>
            <a:endCxn id="79888" idx="2"/>
          </p:cNvCxnSpPr>
          <p:nvPr/>
        </p:nvCxnSpPr>
        <p:spPr bwMode="auto">
          <a:xfrm flipV="1">
            <a:off x="7054056" y="3622675"/>
            <a:ext cx="23019" cy="2320925"/>
          </a:xfrm>
          <a:prstGeom prst="straightConnector1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9883" name="Rectangle 10"/>
          <p:cNvSpPr>
            <a:spLocks noChangeArrowheads="1"/>
          </p:cNvSpPr>
          <p:nvPr/>
        </p:nvSpPr>
        <p:spPr bwMode="auto">
          <a:xfrm>
            <a:off x="0" y="4495800"/>
            <a:ext cx="9144000" cy="609600"/>
          </a:xfrm>
          <a:prstGeom prst="rect">
            <a:avLst/>
          </a:prstGeom>
          <a:solidFill>
            <a:srgbClr val="FF33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79884" name="Text Box 11"/>
          <p:cNvSpPr txBox="1">
            <a:spLocks noChangeArrowheads="1"/>
          </p:cNvSpPr>
          <p:nvPr/>
        </p:nvSpPr>
        <p:spPr bwMode="auto">
          <a:xfrm>
            <a:off x="2057400" y="5943600"/>
            <a:ext cx="1044575" cy="5286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tx1"/>
                </a:solidFill>
              </a:rPr>
              <a:t>this-4</a:t>
            </a:r>
          </a:p>
        </p:txBody>
      </p:sp>
      <p:sp>
        <p:nvSpPr>
          <p:cNvPr id="79885" name="AutoShape 12"/>
          <p:cNvSpPr>
            <a:spLocks noChangeArrowheads="1"/>
          </p:cNvSpPr>
          <p:nvPr/>
        </p:nvSpPr>
        <p:spPr bwMode="auto">
          <a:xfrm>
            <a:off x="3200400" y="2755900"/>
            <a:ext cx="1828800" cy="1047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66"/>
                </a:solidFill>
              </a:rPr>
              <a:t>malignant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66"/>
                </a:solidFill>
              </a:rPr>
              <a:t>tumor</a:t>
            </a:r>
          </a:p>
        </p:txBody>
      </p:sp>
      <p:cxnSp>
        <p:nvCxnSpPr>
          <p:cNvPr id="79886" name="AutoShape 13"/>
          <p:cNvCxnSpPr>
            <a:cxnSpLocks noChangeShapeType="1"/>
            <a:stCxn id="79884" idx="0"/>
            <a:endCxn id="79885" idx="2"/>
          </p:cNvCxnSpPr>
          <p:nvPr/>
        </p:nvCxnSpPr>
        <p:spPr bwMode="auto">
          <a:xfrm flipV="1">
            <a:off x="2579688" y="3803650"/>
            <a:ext cx="1535112" cy="2139950"/>
          </a:xfrm>
          <a:prstGeom prst="straightConnector1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9887" name="Text Box 14"/>
          <p:cNvSpPr txBox="1">
            <a:spLocks noChangeArrowheads="1"/>
          </p:cNvSpPr>
          <p:nvPr/>
        </p:nvSpPr>
        <p:spPr bwMode="auto">
          <a:xfrm>
            <a:off x="3342188" y="5715000"/>
            <a:ext cx="23262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>
                <a:solidFill>
                  <a:srgbClr val="FF3300"/>
                </a:solidFill>
              </a:rPr>
              <a:t>continuant-part-of </a:t>
            </a:r>
            <a:r>
              <a:rPr lang="en-US" altLang="en-US" sz="1800" dirty="0">
                <a:solidFill>
                  <a:srgbClr val="FF3300"/>
                </a:solidFill>
              </a:rPr>
              <a:t>at t</a:t>
            </a:r>
            <a:r>
              <a:rPr lang="en-US" altLang="en-US" sz="1800" baseline="-25000" dirty="0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79888" name="AutoShape 15"/>
          <p:cNvSpPr>
            <a:spLocks noChangeArrowheads="1"/>
          </p:cNvSpPr>
          <p:nvPr/>
        </p:nvSpPr>
        <p:spPr bwMode="auto">
          <a:xfrm>
            <a:off x="6324600" y="3048000"/>
            <a:ext cx="1504950" cy="57467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66"/>
                </a:solidFill>
              </a:rPr>
              <a:t>stomach</a:t>
            </a:r>
          </a:p>
        </p:txBody>
      </p:sp>
      <p:cxnSp>
        <p:nvCxnSpPr>
          <p:cNvPr id="79889" name="AutoShape 16"/>
          <p:cNvCxnSpPr>
            <a:cxnSpLocks noChangeShapeType="1"/>
            <a:stCxn id="79884" idx="3"/>
            <a:endCxn id="79879" idx="1"/>
          </p:cNvCxnSpPr>
          <p:nvPr/>
        </p:nvCxnSpPr>
        <p:spPr bwMode="auto">
          <a:xfrm>
            <a:off x="3101975" y="6207919"/>
            <a:ext cx="2624137" cy="0"/>
          </a:xfrm>
          <a:prstGeom prst="straightConnector1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9890" name="Text Box 17"/>
          <p:cNvSpPr txBox="1">
            <a:spLocks noChangeArrowheads="1"/>
          </p:cNvSpPr>
          <p:nvPr/>
        </p:nvSpPr>
        <p:spPr bwMode="auto">
          <a:xfrm>
            <a:off x="3342186" y="6324600"/>
            <a:ext cx="23262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800" b="0" dirty="0">
                <a:solidFill>
                  <a:srgbClr val="FF3300"/>
                </a:solidFill>
              </a:rPr>
              <a:t>continuant-part-of </a:t>
            </a:r>
            <a:r>
              <a:rPr lang="en-US" altLang="en-US" sz="1800" dirty="0">
                <a:solidFill>
                  <a:srgbClr val="FF3300"/>
                </a:solidFill>
              </a:rPr>
              <a:t>at t</a:t>
            </a:r>
            <a:r>
              <a:rPr lang="en-US" altLang="en-US" sz="1800" baseline="-25000" dirty="0">
                <a:solidFill>
                  <a:srgbClr val="FF3300"/>
                </a:solidFill>
              </a:rPr>
              <a:t>2</a:t>
            </a:r>
          </a:p>
        </p:txBody>
      </p:sp>
      <p:cxnSp>
        <p:nvCxnSpPr>
          <p:cNvPr id="79891" name="AutoShape 18"/>
          <p:cNvCxnSpPr>
            <a:cxnSpLocks noChangeShapeType="1"/>
            <a:stCxn id="79884" idx="0"/>
            <a:endCxn id="79880" idx="2"/>
          </p:cNvCxnSpPr>
          <p:nvPr/>
        </p:nvCxnSpPr>
        <p:spPr bwMode="auto">
          <a:xfrm flipH="1" flipV="1">
            <a:off x="1779588" y="3805238"/>
            <a:ext cx="800100" cy="2138362"/>
          </a:xfrm>
          <a:prstGeom prst="straightConnector1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43343A-8456-4206-ADE0-F030A33C8C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Slide Number Placeholder 3">
            <a:extLst>
              <a:ext uri="{FF2B5EF4-FFF2-40B4-BE49-F238E27FC236}">
                <a16:creationId xmlns:a16="http://schemas.microsoft.com/office/drawing/2014/main" id="{EED2BE9D-12D5-4EB2-AF16-51D51D77883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52400" y="6481313"/>
            <a:ext cx="304800" cy="296174"/>
          </a:xfrm>
        </p:spPr>
        <p:txBody>
          <a:bodyPr/>
          <a:lstStyle/>
          <a:p>
            <a:fld id="{7C5DB68A-9D44-4073-920F-D08D647C06A7}" type="slidenum">
              <a:rPr lang="en-US" smtClean="0"/>
              <a:t>59</a:t>
            </a:fld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AAC0578-9244-4AB4-8F2D-4A03514D530B}"/>
              </a:ext>
            </a:extLst>
          </p:cNvPr>
          <p:cNvSpPr/>
          <p:nvPr/>
        </p:nvSpPr>
        <p:spPr bwMode="auto">
          <a:xfrm>
            <a:off x="457200" y="2133600"/>
            <a:ext cx="8610600" cy="4560332"/>
          </a:xfrm>
          <a:prstGeom prst="rect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" pitchFamily="122" charset="0"/>
              </a:rPr>
              <a:t>What might be the case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5F5F74-955F-490B-A7C2-BB98DA1599FF}"/>
              </a:ext>
            </a:extLst>
          </p:cNvPr>
          <p:cNvSpPr txBox="1"/>
          <p:nvPr/>
        </p:nvSpPr>
        <p:spPr>
          <a:xfrm>
            <a:off x="1756772" y="3821668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FF00"/>
                </a:solidFill>
              </a:rPr>
              <a:t>t1			t2</a:t>
            </a:r>
          </a:p>
        </p:txBody>
      </p:sp>
    </p:spTree>
    <p:extLst>
      <p:ext uri="{BB962C8B-B14F-4D97-AF65-F5344CB8AC3E}">
        <p14:creationId xmlns:p14="http://schemas.microsoft.com/office/powerpoint/2010/main" val="1282950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3F376-B71B-4CA5-B286-AE870662C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 memory lane (2000)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AC4EDE-8B8C-4518-B812-07C62F3CBB9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3EEEA9-307F-49F8-8122-F9D64E788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1" y="1535103"/>
            <a:ext cx="6934200" cy="5204284"/>
          </a:xfrm>
          <a:prstGeom prst="rect">
            <a:avLst/>
          </a:prstGeom>
        </p:spPr>
      </p:pic>
      <p:pic>
        <p:nvPicPr>
          <p:cNvPr id="6" name="Picture 4" descr="Smith">
            <a:extLst>
              <a:ext uri="{FF2B5EF4-FFF2-40B4-BE49-F238E27FC236}">
                <a16:creationId xmlns:a16="http://schemas.microsoft.com/office/drawing/2014/main" id="{1E342521-5271-4A05-B2C0-F0B7FC458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439" y="4876629"/>
            <a:ext cx="12144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70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8" name="AutoShap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Common practice:</a:t>
            </a:r>
            <a:br>
              <a:rPr lang="en-US" altLang="en-US" dirty="0"/>
            </a:br>
            <a:r>
              <a:rPr lang="en-US" altLang="en-US" dirty="0"/>
              <a:t>types as proxies for particulars (2)</a:t>
            </a:r>
          </a:p>
        </p:txBody>
      </p:sp>
      <p:sp>
        <p:nvSpPr>
          <p:cNvPr id="79880" name="AutoShape 7"/>
          <p:cNvSpPr>
            <a:spLocks noChangeArrowheads="1"/>
          </p:cNvSpPr>
          <p:nvPr/>
        </p:nvSpPr>
        <p:spPr bwMode="auto">
          <a:xfrm>
            <a:off x="523875" y="2757488"/>
            <a:ext cx="1314450" cy="1047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66"/>
                </a:solidFill>
              </a:rPr>
              <a:t>benign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66"/>
                </a:solidFill>
              </a:rPr>
              <a:t>tumor</a:t>
            </a:r>
          </a:p>
        </p:txBody>
      </p:sp>
      <p:sp>
        <p:nvSpPr>
          <p:cNvPr id="79885" name="AutoShape 12"/>
          <p:cNvSpPr>
            <a:spLocks noChangeArrowheads="1"/>
          </p:cNvSpPr>
          <p:nvPr/>
        </p:nvSpPr>
        <p:spPr bwMode="auto">
          <a:xfrm>
            <a:off x="3200400" y="2755900"/>
            <a:ext cx="1828800" cy="1047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66"/>
                </a:solidFill>
              </a:rPr>
              <a:t>malignant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66"/>
                </a:solidFill>
              </a:rPr>
              <a:t>tumor</a:t>
            </a:r>
          </a:p>
        </p:txBody>
      </p:sp>
      <p:sp>
        <p:nvSpPr>
          <p:cNvPr id="79888" name="AutoShape 15"/>
          <p:cNvSpPr>
            <a:spLocks noChangeArrowheads="1"/>
          </p:cNvSpPr>
          <p:nvPr/>
        </p:nvSpPr>
        <p:spPr bwMode="auto">
          <a:xfrm>
            <a:off x="6500813" y="3048000"/>
            <a:ext cx="1504950" cy="57467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66"/>
                </a:solidFill>
              </a:rPr>
              <a:t>stomach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C179911-E35B-4216-87F5-11495ADA4E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22" name="Slide Number Placeholder 3">
            <a:extLst>
              <a:ext uri="{FF2B5EF4-FFF2-40B4-BE49-F238E27FC236}">
                <a16:creationId xmlns:a16="http://schemas.microsoft.com/office/drawing/2014/main" id="{914EAC67-E800-43B0-81B1-51FD9A0EC24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52400" y="6481313"/>
            <a:ext cx="304800" cy="296174"/>
          </a:xfrm>
        </p:spPr>
        <p:txBody>
          <a:bodyPr/>
          <a:lstStyle/>
          <a:p>
            <a:fld id="{7C5DB68A-9D44-4073-920F-D08D647C06A7}" type="slidenum">
              <a:rPr lang="en-US" smtClean="0"/>
              <a:t>60</a:t>
            </a:fld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1BFE77E-E23B-4FA9-85F7-F9362DF029C8}"/>
              </a:ext>
            </a:extLst>
          </p:cNvPr>
          <p:cNvSpPr/>
          <p:nvPr/>
        </p:nvSpPr>
        <p:spPr bwMode="auto">
          <a:xfrm>
            <a:off x="304800" y="2133600"/>
            <a:ext cx="8610600" cy="2076450"/>
          </a:xfrm>
          <a:prstGeom prst="rect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" pitchFamily="122" charset="0"/>
              </a:rPr>
              <a:t>What you see in the record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35C1226-1977-40A6-8CD8-E524334A4A15}"/>
              </a:ext>
            </a:extLst>
          </p:cNvPr>
          <p:cNvSpPr txBox="1"/>
          <p:nvPr/>
        </p:nvSpPr>
        <p:spPr>
          <a:xfrm>
            <a:off x="1191812" y="3840718"/>
            <a:ext cx="2512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FF00"/>
                </a:solidFill>
              </a:rPr>
              <a:t>t1		     	t2</a:t>
            </a:r>
          </a:p>
        </p:txBody>
      </p:sp>
    </p:spTree>
    <p:extLst>
      <p:ext uri="{BB962C8B-B14F-4D97-AF65-F5344CB8AC3E}">
        <p14:creationId xmlns:p14="http://schemas.microsoft.com/office/powerpoint/2010/main" val="256284729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8" name="AutoShap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Common practice:</a:t>
            </a:r>
            <a:br>
              <a:rPr lang="en-US" altLang="en-US" dirty="0"/>
            </a:br>
            <a:r>
              <a:rPr lang="en-US" altLang="en-US" dirty="0"/>
              <a:t>types as proxies for particulars (2)</a:t>
            </a:r>
          </a:p>
        </p:txBody>
      </p:sp>
      <p:sp>
        <p:nvSpPr>
          <p:cNvPr id="79875" name="Text Box 2"/>
          <p:cNvSpPr txBox="1">
            <a:spLocks noChangeArrowheads="1"/>
          </p:cNvSpPr>
          <p:nvPr/>
        </p:nvSpPr>
        <p:spPr bwMode="auto">
          <a:xfrm>
            <a:off x="3562350" y="4648200"/>
            <a:ext cx="1695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FF00"/>
                </a:solidFill>
              </a:rPr>
              <a:t>instanceOf at t</a:t>
            </a:r>
            <a:r>
              <a:rPr lang="en-US" altLang="en-US" sz="1800" baseline="-2500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79876" name="Text Box 3"/>
          <p:cNvSpPr txBox="1">
            <a:spLocks noChangeArrowheads="1"/>
          </p:cNvSpPr>
          <p:nvPr/>
        </p:nvSpPr>
        <p:spPr bwMode="auto">
          <a:xfrm>
            <a:off x="7372350" y="4738688"/>
            <a:ext cx="1695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FF00"/>
                </a:solidFill>
              </a:rPr>
              <a:t>instanceOf at t</a:t>
            </a:r>
            <a:r>
              <a:rPr lang="en-US" altLang="en-US" sz="1800" baseline="-2500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79877" name="Text Box 4"/>
          <p:cNvSpPr txBox="1">
            <a:spLocks noChangeArrowheads="1"/>
          </p:cNvSpPr>
          <p:nvPr/>
        </p:nvSpPr>
        <p:spPr bwMode="auto">
          <a:xfrm>
            <a:off x="7372350" y="4410075"/>
            <a:ext cx="1695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FF00"/>
                </a:solidFill>
              </a:rPr>
              <a:t>instanceOf at t</a:t>
            </a:r>
            <a:r>
              <a:rPr lang="en-US" altLang="en-US" sz="1800" baseline="-2500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79879" name="Text Box 6"/>
          <p:cNvSpPr txBox="1">
            <a:spLocks noChangeArrowheads="1"/>
          </p:cNvSpPr>
          <p:nvPr/>
        </p:nvSpPr>
        <p:spPr bwMode="auto">
          <a:xfrm>
            <a:off x="5925344" y="5795962"/>
            <a:ext cx="2655888" cy="5286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tx1"/>
                </a:solidFill>
              </a:rPr>
              <a:t>this-1’s stomach</a:t>
            </a:r>
          </a:p>
        </p:txBody>
      </p:sp>
      <p:sp>
        <p:nvSpPr>
          <p:cNvPr id="79880" name="AutoShape 7"/>
          <p:cNvSpPr>
            <a:spLocks noChangeArrowheads="1"/>
          </p:cNvSpPr>
          <p:nvPr/>
        </p:nvSpPr>
        <p:spPr bwMode="auto">
          <a:xfrm>
            <a:off x="523875" y="2757488"/>
            <a:ext cx="1314450" cy="1047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66"/>
                </a:solidFill>
              </a:rPr>
              <a:t>benign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66"/>
                </a:solidFill>
              </a:rPr>
              <a:t>tumor</a:t>
            </a:r>
          </a:p>
        </p:txBody>
      </p:sp>
      <p:sp>
        <p:nvSpPr>
          <p:cNvPr id="79881" name="Text Box 8"/>
          <p:cNvSpPr txBox="1">
            <a:spLocks noChangeArrowheads="1"/>
          </p:cNvSpPr>
          <p:nvPr/>
        </p:nvSpPr>
        <p:spPr bwMode="auto">
          <a:xfrm>
            <a:off x="152400" y="4645025"/>
            <a:ext cx="1695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FF00"/>
                </a:solidFill>
              </a:rPr>
              <a:t>instanceOf at t</a:t>
            </a:r>
            <a:r>
              <a:rPr lang="en-US" altLang="en-US" sz="1800" baseline="-25000">
                <a:solidFill>
                  <a:srgbClr val="FFFF00"/>
                </a:solidFill>
              </a:rPr>
              <a:t>1</a:t>
            </a:r>
          </a:p>
        </p:txBody>
      </p:sp>
      <p:cxnSp>
        <p:nvCxnSpPr>
          <p:cNvPr id="79882" name="AutoShape 9"/>
          <p:cNvCxnSpPr>
            <a:cxnSpLocks noChangeShapeType="1"/>
            <a:stCxn id="79879" idx="0"/>
            <a:endCxn id="79888" idx="2"/>
          </p:cNvCxnSpPr>
          <p:nvPr/>
        </p:nvCxnSpPr>
        <p:spPr bwMode="auto">
          <a:xfrm flipV="1">
            <a:off x="7253288" y="3622675"/>
            <a:ext cx="0" cy="2173287"/>
          </a:xfrm>
          <a:prstGeom prst="straightConnector1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9883" name="Rectangle 10"/>
          <p:cNvSpPr>
            <a:spLocks noChangeArrowheads="1"/>
          </p:cNvSpPr>
          <p:nvPr/>
        </p:nvSpPr>
        <p:spPr bwMode="auto">
          <a:xfrm>
            <a:off x="0" y="4495800"/>
            <a:ext cx="9144000" cy="609600"/>
          </a:xfrm>
          <a:prstGeom prst="rect">
            <a:avLst/>
          </a:prstGeom>
          <a:solidFill>
            <a:srgbClr val="FF33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79884" name="Text Box 11"/>
          <p:cNvSpPr txBox="1">
            <a:spLocks noChangeArrowheads="1"/>
          </p:cNvSpPr>
          <p:nvPr/>
        </p:nvSpPr>
        <p:spPr bwMode="auto">
          <a:xfrm>
            <a:off x="658813" y="5334000"/>
            <a:ext cx="1044575" cy="5286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tx1"/>
                </a:solidFill>
              </a:rPr>
              <a:t>this-4</a:t>
            </a:r>
          </a:p>
        </p:txBody>
      </p:sp>
      <p:sp>
        <p:nvSpPr>
          <p:cNvPr id="79885" name="AutoShape 12"/>
          <p:cNvSpPr>
            <a:spLocks noChangeArrowheads="1"/>
          </p:cNvSpPr>
          <p:nvPr/>
        </p:nvSpPr>
        <p:spPr bwMode="auto">
          <a:xfrm>
            <a:off x="3200400" y="2755900"/>
            <a:ext cx="1828800" cy="1047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66"/>
                </a:solidFill>
              </a:rPr>
              <a:t>malignant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66"/>
                </a:solidFill>
              </a:rPr>
              <a:t>tumor</a:t>
            </a:r>
          </a:p>
        </p:txBody>
      </p:sp>
      <p:cxnSp>
        <p:nvCxnSpPr>
          <p:cNvPr id="79886" name="AutoShape 13"/>
          <p:cNvCxnSpPr>
            <a:cxnSpLocks noChangeShapeType="1"/>
            <a:stCxn id="20" idx="0"/>
            <a:endCxn id="79885" idx="2"/>
          </p:cNvCxnSpPr>
          <p:nvPr/>
        </p:nvCxnSpPr>
        <p:spPr bwMode="auto">
          <a:xfrm flipH="1" flipV="1">
            <a:off x="4114800" y="3803650"/>
            <a:ext cx="1" cy="2328069"/>
          </a:xfrm>
          <a:prstGeom prst="straightConnector1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9887" name="Text Box 14"/>
          <p:cNvSpPr txBox="1">
            <a:spLocks noChangeArrowheads="1"/>
          </p:cNvSpPr>
          <p:nvPr/>
        </p:nvSpPr>
        <p:spPr bwMode="auto">
          <a:xfrm>
            <a:off x="1788024" y="5279232"/>
            <a:ext cx="23262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800" b="0" dirty="0">
                <a:solidFill>
                  <a:srgbClr val="FF3300"/>
                </a:solidFill>
              </a:rPr>
              <a:t>continuant-part-of </a:t>
            </a:r>
            <a:r>
              <a:rPr lang="en-US" altLang="en-US" sz="1800" dirty="0">
                <a:solidFill>
                  <a:srgbClr val="FF3300"/>
                </a:solidFill>
              </a:rPr>
              <a:t>at t</a:t>
            </a:r>
            <a:r>
              <a:rPr lang="en-US" altLang="en-US" sz="1800" baseline="-25000" dirty="0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79888" name="AutoShape 15"/>
          <p:cNvSpPr>
            <a:spLocks noChangeArrowheads="1"/>
          </p:cNvSpPr>
          <p:nvPr/>
        </p:nvSpPr>
        <p:spPr bwMode="auto">
          <a:xfrm>
            <a:off x="6500813" y="3048000"/>
            <a:ext cx="1504950" cy="57467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66"/>
                </a:solidFill>
              </a:rPr>
              <a:t>stomach</a:t>
            </a:r>
          </a:p>
        </p:txBody>
      </p:sp>
      <p:cxnSp>
        <p:nvCxnSpPr>
          <p:cNvPr id="79889" name="AutoShape 16"/>
          <p:cNvCxnSpPr>
            <a:cxnSpLocks noChangeShapeType="1"/>
            <a:stCxn id="79884" idx="3"/>
            <a:endCxn id="79879" idx="1"/>
          </p:cNvCxnSpPr>
          <p:nvPr/>
        </p:nvCxnSpPr>
        <p:spPr bwMode="auto">
          <a:xfrm>
            <a:off x="1703388" y="5598319"/>
            <a:ext cx="4221956" cy="461962"/>
          </a:xfrm>
          <a:prstGeom prst="straightConnector1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9890" name="Text Box 17"/>
          <p:cNvSpPr txBox="1">
            <a:spLocks noChangeArrowheads="1"/>
          </p:cNvSpPr>
          <p:nvPr/>
        </p:nvSpPr>
        <p:spPr bwMode="auto">
          <a:xfrm>
            <a:off x="4762205" y="6417697"/>
            <a:ext cx="23262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800" b="0" dirty="0">
                <a:solidFill>
                  <a:srgbClr val="FF3300"/>
                </a:solidFill>
              </a:rPr>
              <a:t>continuant-part-of </a:t>
            </a:r>
            <a:r>
              <a:rPr lang="en-US" altLang="en-US" sz="1800" dirty="0">
                <a:solidFill>
                  <a:srgbClr val="FF3300"/>
                </a:solidFill>
              </a:rPr>
              <a:t>at t</a:t>
            </a:r>
            <a:r>
              <a:rPr lang="en-US" altLang="en-US" sz="1800" baseline="-25000" dirty="0">
                <a:solidFill>
                  <a:srgbClr val="FF3300"/>
                </a:solidFill>
              </a:rPr>
              <a:t>2</a:t>
            </a:r>
          </a:p>
        </p:txBody>
      </p:sp>
      <p:cxnSp>
        <p:nvCxnSpPr>
          <p:cNvPr id="79891" name="AutoShape 18"/>
          <p:cNvCxnSpPr>
            <a:cxnSpLocks noChangeShapeType="1"/>
          </p:cNvCxnSpPr>
          <p:nvPr/>
        </p:nvCxnSpPr>
        <p:spPr bwMode="auto">
          <a:xfrm flipH="1" flipV="1">
            <a:off x="1181100" y="3805238"/>
            <a:ext cx="1" cy="1747837"/>
          </a:xfrm>
          <a:prstGeom prst="straightConnector1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3592862" y="6131719"/>
            <a:ext cx="1043877" cy="52322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tx1"/>
                </a:solidFill>
              </a:rPr>
              <a:t>this-5</a:t>
            </a:r>
          </a:p>
        </p:txBody>
      </p:sp>
      <p:cxnSp>
        <p:nvCxnSpPr>
          <p:cNvPr id="29" name="AutoShape 16"/>
          <p:cNvCxnSpPr>
            <a:cxnSpLocks noChangeShapeType="1"/>
            <a:stCxn id="20" idx="3"/>
            <a:endCxn id="79879" idx="1"/>
          </p:cNvCxnSpPr>
          <p:nvPr/>
        </p:nvCxnSpPr>
        <p:spPr bwMode="auto">
          <a:xfrm flipV="1">
            <a:off x="4636739" y="6060281"/>
            <a:ext cx="1288605" cy="333048"/>
          </a:xfrm>
          <a:prstGeom prst="straightConnector1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C179911-E35B-4216-87F5-11495ADA4E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22" name="Slide Number Placeholder 3">
            <a:extLst>
              <a:ext uri="{FF2B5EF4-FFF2-40B4-BE49-F238E27FC236}">
                <a16:creationId xmlns:a16="http://schemas.microsoft.com/office/drawing/2014/main" id="{914EAC67-E800-43B0-81B1-51FD9A0EC24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52400" y="6481313"/>
            <a:ext cx="304800" cy="296174"/>
          </a:xfrm>
        </p:spPr>
        <p:txBody>
          <a:bodyPr/>
          <a:lstStyle/>
          <a:p>
            <a:fld id="{7C5DB68A-9D44-4073-920F-D08D647C06A7}" type="slidenum">
              <a:rPr lang="en-US" smtClean="0"/>
              <a:t>61</a:t>
            </a:fld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92C1592-EF71-4A66-B621-DED7811F74C9}"/>
              </a:ext>
            </a:extLst>
          </p:cNvPr>
          <p:cNvSpPr/>
          <p:nvPr/>
        </p:nvSpPr>
        <p:spPr bwMode="auto">
          <a:xfrm>
            <a:off x="152400" y="2133600"/>
            <a:ext cx="8915400" cy="4560332"/>
          </a:xfrm>
          <a:prstGeom prst="rect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" pitchFamily="122" charset="0"/>
              </a:rPr>
              <a:t>What might also be the case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35C1226-1977-40A6-8CD8-E524334A4A15}"/>
              </a:ext>
            </a:extLst>
          </p:cNvPr>
          <p:cNvSpPr txBox="1"/>
          <p:nvPr/>
        </p:nvSpPr>
        <p:spPr>
          <a:xfrm>
            <a:off x="1191812" y="3840718"/>
            <a:ext cx="2512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FF00"/>
                </a:solidFill>
              </a:rPr>
              <a:t>t1		     	t2</a:t>
            </a:r>
          </a:p>
        </p:txBody>
      </p:sp>
    </p:spTree>
    <p:extLst>
      <p:ext uri="{BB962C8B-B14F-4D97-AF65-F5344CB8AC3E}">
        <p14:creationId xmlns:p14="http://schemas.microsoft.com/office/powerpoint/2010/main" val="210364211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D2B29-5776-46C2-A1E6-303DB6E87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Types as proxies for particulars:</a:t>
            </a:r>
            <a:br>
              <a:rPr lang="en-US" altLang="en-US" dirty="0"/>
            </a:br>
            <a:r>
              <a:rPr lang="en-US" altLang="en-US" dirty="0"/>
              <a:t>a very bad practice !!!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075D8EC-0EA8-4C6B-8D5F-C08356782E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38677" y="4206296"/>
            <a:ext cx="4246051" cy="2042103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E487C3-DF88-40B0-9DBF-2054F689DD4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62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BD7597-EB18-48B3-989A-47AE439A2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50" y="4206297"/>
            <a:ext cx="4295775" cy="2042103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AF38CAD-68BD-424E-9E40-B9F205DA5AB2}"/>
              </a:ext>
            </a:extLst>
          </p:cNvPr>
          <p:cNvSpPr txBox="1"/>
          <p:nvPr/>
        </p:nvSpPr>
        <p:spPr>
          <a:xfrm>
            <a:off x="914400" y="2227634"/>
            <a:ext cx="7239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>
                <a:solidFill>
                  <a:schemeClr val="bg1"/>
                </a:solidFill>
              </a:rPr>
              <a:t>References on the basis of types only cannot always differentiate between distinct configurations of the intended referents!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18717D-6470-443D-B372-2B0363416F94}"/>
              </a:ext>
            </a:extLst>
          </p:cNvPr>
          <p:cNvSpPr txBox="1"/>
          <p:nvPr/>
        </p:nvSpPr>
        <p:spPr>
          <a:xfrm>
            <a:off x="609600" y="6258580"/>
            <a:ext cx="3107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>
                <a:solidFill>
                  <a:schemeClr val="bg1"/>
                </a:solidFill>
              </a:rPr>
              <a:t>Two tumors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ED6672-8B39-4549-AE94-4E1310E0ABC1}"/>
              </a:ext>
            </a:extLst>
          </p:cNvPr>
          <p:cNvSpPr txBox="1"/>
          <p:nvPr/>
        </p:nvSpPr>
        <p:spPr>
          <a:xfrm>
            <a:off x="5156403" y="6225972"/>
            <a:ext cx="3107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>
                <a:solidFill>
                  <a:schemeClr val="bg1"/>
                </a:solidFill>
              </a:rPr>
              <a:t>One tumor</a:t>
            </a:r>
          </a:p>
        </p:txBody>
      </p:sp>
    </p:spTree>
    <p:extLst>
      <p:ext uri="{BB962C8B-B14F-4D97-AF65-F5344CB8AC3E}">
        <p14:creationId xmlns:p14="http://schemas.microsoft.com/office/powerpoint/2010/main" val="219730939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D4B14-2973-49EB-8484-3124708A2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09477-EF36-49C5-9065-04FF30D5CA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D956D3-3F19-4BFC-90C3-4C84A82A6E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63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3315B4-5EDB-4127-BD0D-1F20925FD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0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74771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0" y="723900"/>
            <a:ext cx="9144000" cy="647700"/>
          </a:xfrm>
        </p:spPr>
        <p:txBody>
          <a:bodyPr/>
          <a:lstStyle/>
          <a:p>
            <a:r>
              <a:rPr lang="en-US" altLang="en-US" sz="2800" dirty="0"/>
              <a:t>Not only medical records but also many biomedical terminologies suffer from an unwarranted focus on types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152400" y="1742381"/>
            <a:ext cx="8839200" cy="1181100"/>
          </a:xfrm>
        </p:spPr>
        <p:txBody>
          <a:bodyPr/>
          <a:lstStyle/>
          <a:p>
            <a:r>
              <a:rPr lang="en-US" altLang="en-US" sz="2000" dirty="0"/>
              <a:t>‘</a:t>
            </a:r>
            <a:r>
              <a:rPr lang="en-US" altLang="en-US" sz="2000" i="1" dirty="0"/>
              <a:t>Persistent idiopathic facial pain (PIFP)</a:t>
            </a:r>
            <a:r>
              <a:rPr lang="en-US" altLang="en-US" sz="2000" dirty="0"/>
              <a:t>’  </a:t>
            </a:r>
          </a:p>
          <a:p>
            <a:r>
              <a:rPr lang="en-US" altLang="en-US" sz="2000" dirty="0"/>
              <a:t>	textual definition:</a:t>
            </a:r>
          </a:p>
          <a:p>
            <a:pPr lvl="1">
              <a:buFontTx/>
              <a:buNone/>
            </a:pPr>
            <a:r>
              <a:rPr lang="en-US" altLang="en-US" sz="2000" dirty="0"/>
              <a:t>= ‘</a:t>
            </a:r>
            <a:r>
              <a:rPr lang="en-US" altLang="en-US" sz="2000" i="1" dirty="0"/>
              <a:t>persistent facial pain with varying presentations …’</a:t>
            </a:r>
            <a:endParaRPr lang="en-US" altLang="en-US" sz="20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412FA2-C668-48F7-82C9-627A0BF2E01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64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7147C1-3962-4448-8581-F5FEAB4E4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048000"/>
            <a:ext cx="7543800" cy="292818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6904503-6CE2-4E55-BCC1-8BF3C4B7993A}"/>
              </a:ext>
            </a:extLst>
          </p:cNvPr>
          <p:cNvSpPr txBox="1"/>
          <p:nvPr/>
        </p:nvSpPr>
        <p:spPr>
          <a:xfrm>
            <a:off x="1982188" y="6075975"/>
            <a:ext cx="5179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bg1"/>
                </a:solidFill>
              </a:rPr>
              <a:t>Which of the three instances of pain qualify for PIFP?</a:t>
            </a:r>
          </a:p>
        </p:txBody>
      </p:sp>
    </p:spTree>
    <p:extLst>
      <p:ext uri="{BB962C8B-B14F-4D97-AF65-F5344CB8AC3E}">
        <p14:creationId xmlns:p14="http://schemas.microsoft.com/office/powerpoint/2010/main" val="246248658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0" y="723900"/>
            <a:ext cx="9144000" cy="647700"/>
          </a:xfrm>
        </p:spPr>
        <p:txBody>
          <a:bodyPr/>
          <a:lstStyle/>
          <a:p>
            <a:r>
              <a:rPr lang="en-US" altLang="en-US" sz="2800" dirty="0"/>
              <a:t>Not only medical records but also many biomedical terminologies suffer from an unwarranted focus on types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152400" y="1742381"/>
            <a:ext cx="8839200" cy="1181100"/>
          </a:xfrm>
        </p:spPr>
        <p:txBody>
          <a:bodyPr/>
          <a:lstStyle/>
          <a:p>
            <a:r>
              <a:rPr lang="en-US" altLang="en-US" sz="2000" dirty="0"/>
              <a:t>‘</a:t>
            </a:r>
            <a:r>
              <a:rPr lang="en-US" altLang="en-US" sz="2000" i="1" dirty="0"/>
              <a:t>Persistent idiopathic facial pain (PIFP)</a:t>
            </a:r>
            <a:r>
              <a:rPr lang="en-US" altLang="en-US" sz="2000" dirty="0"/>
              <a:t>’  </a:t>
            </a:r>
          </a:p>
          <a:p>
            <a:r>
              <a:rPr lang="en-US" altLang="en-US" sz="2000" dirty="0"/>
              <a:t>	textual definition:</a:t>
            </a:r>
          </a:p>
          <a:p>
            <a:pPr lvl="1">
              <a:buFontTx/>
              <a:buNone/>
            </a:pPr>
            <a:r>
              <a:rPr lang="en-US" altLang="en-US" sz="2000" dirty="0"/>
              <a:t>= ‘</a:t>
            </a:r>
            <a:r>
              <a:rPr lang="en-US" altLang="en-US" sz="2000" i="1" dirty="0"/>
              <a:t>persistent facial pain with varying presentations …’</a:t>
            </a:r>
            <a:endParaRPr lang="en-US" altLang="en-US" sz="20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412FA2-C668-48F7-82C9-627A0BF2E01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65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7147C1-3962-4448-8581-F5FEAB4E4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048000"/>
            <a:ext cx="7543800" cy="292818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6904503-6CE2-4E55-BCC1-8BF3C4B7993A}"/>
              </a:ext>
            </a:extLst>
          </p:cNvPr>
          <p:cNvSpPr txBox="1"/>
          <p:nvPr/>
        </p:nvSpPr>
        <p:spPr>
          <a:xfrm>
            <a:off x="988294" y="6075975"/>
            <a:ext cx="7167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bg1"/>
                </a:solidFill>
              </a:rPr>
              <a:t>Which of the three instances of pain qualify for PIFP?</a:t>
            </a:r>
          </a:p>
          <a:p>
            <a:r>
              <a:rPr lang="en-US" sz="1800" b="0" dirty="0">
                <a:solidFill>
                  <a:schemeClr val="bg1"/>
                </a:solidFill>
              </a:rPr>
              <a:t>Depends on the definition’s interpretation: about types or about particulars?</a:t>
            </a:r>
          </a:p>
        </p:txBody>
      </p:sp>
    </p:spTree>
    <p:extLst>
      <p:ext uri="{BB962C8B-B14F-4D97-AF65-F5344CB8AC3E}">
        <p14:creationId xmlns:p14="http://schemas.microsoft.com/office/powerpoint/2010/main" val="106643164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8D3A7-B1E6-4C0E-BEDA-2F32DA6B5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Predicate logic analogue for 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D047F0-3A39-4F57-A2C7-38C9D34F9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8677" y="2042103"/>
            <a:ext cx="4295774" cy="1219200"/>
          </a:xfrm>
          <a:ln w="19050"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en-US" sz="1600" dirty="0"/>
              <a:t>part-of(</a:t>
            </a:r>
            <a:r>
              <a:rPr lang="en-US" sz="1600" dirty="0">
                <a:solidFill>
                  <a:srgbClr val="A2CCE8"/>
                </a:solidFill>
              </a:rPr>
              <a:t>this-4</a:t>
            </a:r>
            <a:r>
              <a:rPr lang="en-US" sz="1600" dirty="0"/>
              <a:t>, </a:t>
            </a:r>
            <a:r>
              <a:rPr lang="en-US" sz="1600" dirty="0">
                <a:solidFill>
                  <a:srgbClr val="A2CCE8"/>
                </a:solidFill>
              </a:rPr>
              <a:t>this-1</a:t>
            </a:r>
            <a:r>
              <a:rPr lang="en-US" sz="1600" dirty="0"/>
              <a:t>, </a:t>
            </a:r>
            <a:r>
              <a:rPr lang="en-US" sz="1600" dirty="0">
                <a:solidFill>
                  <a:srgbClr val="A2CCE8"/>
                </a:solidFill>
              </a:rPr>
              <a:t>date1</a:t>
            </a:r>
            <a:r>
              <a:rPr lang="en-US" sz="1600" dirty="0"/>
              <a:t>)</a:t>
            </a:r>
          </a:p>
          <a:p>
            <a:pPr algn="ctr"/>
            <a:r>
              <a:rPr lang="en-US" sz="1600" dirty="0"/>
              <a:t>instance-of(</a:t>
            </a:r>
            <a:r>
              <a:rPr lang="en-US" sz="1600" dirty="0">
                <a:solidFill>
                  <a:srgbClr val="A2CCE8"/>
                </a:solidFill>
              </a:rPr>
              <a:t>this-4</a:t>
            </a:r>
            <a:r>
              <a:rPr lang="en-US" sz="1600" dirty="0"/>
              <a:t>, </a:t>
            </a:r>
            <a:r>
              <a:rPr lang="en-US" sz="1600" dirty="0">
                <a:solidFill>
                  <a:srgbClr val="FFFF00"/>
                </a:solidFill>
              </a:rPr>
              <a:t>benign-tumor</a:t>
            </a:r>
            <a:r>
              <a:rPr lang="en-US" sz="1600" dirty="0"/>
              <a:t>, </a:t>
            </a:r>
            <a:r>
              <a:rPr lang="en-US" sz="1600" dirty="0">
                <a:solidFill>
                  <a:srgbClr val="A2CCE8"/>
                </a:solidFill>
              </a:rPr>
              <a:t>date-1</a:t>
            </a:r>
            <a:r>
              <a:rPr lang="en-US" sz="1600" dirty="0"/>
              <a:t>)</a:t>
            </a:r>
          </a:p>
          <a:p>
            <a:pPr algn="ctr"/>
            <a:r>
              <a:rPr lang="en-US" sz="1600" dirty="0"/>
              <a:t>instance-of(</a:t>
            </a:r>
            <a:r>
              <a:rPr lang="en-US" sz="1600" dirty="0">
                <a:solidFill>
                  <a:srgbClr val="A2CCE8"/>
                </a:solidFill>
              </a:rPr>
              <a:t>this-4</a:t>
            </a:r>
            <a:r>
              <a:rPr lang="en-US" sz="1600" dirty="0"/>
              <a:t>, </a:t>
            </a:r>
            <a:r>
              <a:rPr lang="en-US" sz="1600" dirty="0">
                <a:solidFill>
                  <a:srgbClr val="FFFF00"/>
                </a:solidFill>
              </a:rPr>
              <a:t>malignant-tumor</a:t>
            </a:r>
            <a:r>
              <a:rPr lang="en-US" sz="1600" dirty="0"/>
              <a:t>, </a:t>
            </a:r>
            <a:r>
              <a:rPr lang="en-US" sz="1600" dirty="0">
                <a:solidFill>
                  <a:srgbClr val="A2CCE8"/>
                </a:solidFill>
              </a:rPr>
              <a:t>date-2</a:t>
            </a:r>
            <a:r>
              <a:rPr lang="en-US" sz="1600" dirty="0"/>
              <a:t>)</a:t>
            </a:r>
          </a:p>
          <a:p>
            <a:pPr algn="ctr"/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AC1B5-A165-4E7E-AE29-E73D065ACEB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66</a:t>
            </a:fld>
            <a:endParaRPr lang="en-US" dirty="0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0FA5E206-7479-4E55-9075-91F2FFAD5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8677" y="3733800"/>
            <a:ext cx="4295773" cy="2042103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09E7C1-3796-468D-90BC-442CE8BA7B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50" y="3733801"/>
            <a:ext cx="4295775" cy="2042103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84E2294-B1CB-4297-9619-F72123FECC21}"/>
              </a:ext>
            </a:extLst>
          </p:cNvPr>
          <p:cNvSpPr txBox="1">
            <a:spLocks/>
          </p:cNvSpPr>
          <p:nvPr/>
        </p:nvSpPr>
        <p:spPr>
          <a:xfrm>
            <a:off x="209550" y="2038350"/>
            <a:ext cx="4295775" cy="1219200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algn="ctr"/>
            <a:r>
              <a:rPr lang="en-US" sz="1600" kern="0" dirty="0"/>
              <a:t>part-of(</a:t>
            </a:r>
            <a:r>
              <a:rPr lang="en-US" sz="1600" kern="0" dirty="0">
                <a:solidFill>
                  <a:srgbClr val="A2CCE8"/>
                </a:solidFill>
              </a:rPr>
              <a:t>this-4</a:t>
            </a:r>
            <a:r>
              <a:rPr lang="en-US" sz="1600" kern="0" dirty="0"/>
              <a:t>, </a:t>
            </a:r>
            <a:r>
              <a:rPr lang="en-US" sz="1600" kern="0" dirty="0">
                <a:solidFill>
                  <a:srgbClr val="A2CCE8"/>
                </a:solidFill>
              </a:rPr>
              <a:t>this-1</a:t>
            </a:r>
            <a:r>
              <a:rPr lang="en-US" sz="1600" kern="0" dirty="0"/>
              <a:t>, </a:t>
            </a:r>
            <a:r>
              <a:rPr lang="en-US" sz="1600" kern="0" dirty="0">
                <a:solidFill>
                  <a:srgbClr val="A2CCE8"/>
                </a:solidFill>
              </a:rPr>
              <a:t>date1</a:t>
            </a:r>
            <a:r>
              <a:rPr lang="en-US" sz="1600" kern="0" dirty="0"/>
              <a:t>)</a:t>
            </a:r>
          </a:p>
          <a:p>
            <a:pPr algn="ctr"/>
            <a:r>
              <a:rPr lang="en-US" sz="1600" kern="0" dirty="0"/>
              <a:t>part-of(</a:t>
            </a:r>
            <a:r>
              <a:rPr lang="en-US" sz="1600" kern="0" dirty="0">
                <a:solidFill>
                  <a:srgbClr val="A2CCE8"/>
                </a:solidFill>
              </a:rPr>
              <a:t>this-5</a:t>
            </a:r>
            <a:r>
              <a:rPr lang="en-US" sz="1600" kern="0" dirty="0"/>
              <a:t>, </a:t>
            </a:r>
            <a:r>
              <a:rPr lang="en-US" sz="1600" kern="0" dirty="0">
                <a:solidFill>
                  <a:srgbClr val="A2CCE8"/>
                </a:solidFill>
              </a:rPr>
              <a:t>this-1</a:t>
            </a:r>
            <a:r>
              <a:rPr lang="en-US" sz="1600" kern="0" dirty="0"/>
              <a:t>, </a:t>
            </a:r>
            <a:r>
              <a:rPr lang="en-US" sz="1600" kern="0" dirty="0">
                <a:solidFill>
                  <a:srgbClr val="A2CCE8"/>
                </a:solidFill>
              </a:rPr>
              <a:t>date2</a:t>
            </a:r>
            <a:r>
              <a:rPr lang="en-US" sz="1600" kern="0" dirty="0"/>
              <a:t>)</a:t>
            </a:r>
          </a:p>
          <a:p>
            <a:pPr algn="ctr"/>
            <a:r>
              <a:rPr lang="en-US" sz="1600" kern="0" dirty="0"/>
              <a:t>instance-of(</a:t>
            </a:r>
            <a:r>
              <a:rPr lang="en-US" sz="1600" kern="0" dirty="0">
                <a:solidFill>
                  <a:srgbClr val="A2CCE8"/>
                </a:solidFill>
              </a:rPr>
              <a:t>this-4</a:t>
            </a:r>
            <a:r>
              <a:rPr lang="en-US" sz="1600" kern="0" dirty="0"/>
              <a:t>, </a:t>
            </a:r>
            <a:r>
              <a:rPr lang="en-US" sz="1600" kern="0" dirty="0">
                <a:solidFill>
                  <a:srgbClr val="FFFF00"/>
                </a:solidFill>
              </a:rPr>
              <a:t>benign-tumor</a:t>
            </a:r>
            <a:r>
              <a:rPr lang="en-US" sz="1600" kern="0" dirty="0"/>
              <a:t>, </a:t>
            </a:r>
            <a:r>
              <a:rPr lang="en-US" sz="1600" kern="0" dirty="0">
                <a:solidFill>
                  <a:srgbClr val="A2CCE8"/>
                </a:solidFill>
              </a:rPr>
              <a:t>date-1</a:t>
            </a:r>
            <a:r>
              <a:rPr lang="en-US" sz="1600" kern="0" dirty="0"/>
              <a:t>)</a:t>
            </a:r>
          </a:p>
          <a:p>
            <a:pPr algn="ctr"/>
            <a:r>
              <a:rPr lang="en-US" sz="1600" kern="0" dirty="0"/>
              <a:t>instance-of(</a:t>
            </a:r>
            <a:r>
              <a:rPr lang="en-US" sz="1600" kern="0" dirty="0">
                <a:solidFill>
                  <a:srgbClr val="A2CCE8"/>
                </a:solidFill>
              </a:rPr>
              <a:t>this-5</a:t>
            </a:r>
            <a:r>
              <a:rPr lang="en-US" sz="1600" kern="0" dirty="0"/>
              <a:t>, </a:t>
            </a:r>
            <a:r>
              <a:rPr lang="en-US" sz="1600" kern="0" dirty="0">
                <a:solidFill>
                  <a:srgbClr val="FFFF00"/>
                </a:solidFill>
              </a:rPr>
              <a:t>malignant-tumor</a:t>
            </a:r>
            <a:r>
              <a:rPr lang="en-US" sz="1600" kern="0" dirty="0"/>
              <a:t>, </a:t>
            </a:r>
            <a:r>
              <a:rPr lang="en-US" sz="1600" kern="0" dirty="0">
                <a:solidFill>
                  <a:srgbClr val="A2CCE8"/>
                </a:solidFill>
              </a:rPr>
              <a:t>date-2</a:t>
            </a:r>
            <a:r>
              <a:rPr lang="en-US" sz="1600" kern="0" dirty="0"/>
              <a:t>)</a:t>
            </a:r>
          </a:p>
          <a:p>
            <a:pPr algn="ctr"/>
            <a:endParaRPr lang="en-US" sz="1600" kern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3D4576-8FBB-4E58-85CD-A32D0E850FCA}"/>
              </a:ext>
            </a:extLst>
          </p:cNvPr>
          <p:cNvSpPr/>
          <p:nvPr/>
        </p:nvSpPr>
        <p:spPr bwMode="auto">
          <a:xfrm>
            <a:off x="4505325" y="2057400"/>
            <a:ext cx="133352" cy="3718503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45614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BEDC4-D7FA-4900-A903-D47829DF1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1790A3-A94C-4637-A195-B3A6FC161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9144000" cy="15832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A23C53-0C33-402D-9D5A-52ABCE2285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33600"/>
            <a:ext cx="9144000" cy="429428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745B44F-8E74-4B8B-B5D4-72349234E677}"/>
              </a:ext>
            </a:extLst>
          </p:cNvPr>
          <p:cNvSpPr/>
          <p:nvPr/>
        </p:nvSpPr>
        <p:spPr>
          <a:xfrm>
            <a:off x="4572000" y="6474023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  <a:hlinkClick r:id="rId4"/>
              </a:rPr>
              <a:t>https://philarchive.org/archive/OTTBBF</a:t>
            </a:r>
            <a:r>
              <a:rPr lang="en-US" sz="1400" b="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8554F4-231E-4004-8D5E-7D8EE00753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66035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2B5E76-992E-4377-AE42-E8EFC991A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9144000" cy="6248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1F44DA-848C-4ED6-8E47-C9E68E4C6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Table talk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9FE4B3-BD4E-4992-852F-3012ABCB35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>
                <a:solidFill>
                  <a:schemeClr val="accent6">
                    <a:lumMod val="75000"/>
                  </a:schemeClr>
                </a:solidFill>
              </a:rPr>
              <a:t>68</a:t>
            </a:fld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9103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E6B34-A9F8-478B-B35C-DE56A53A5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85800"/>
            <a:ext cx="8686800" cy="762000"/>
          </a:xfrm>
        </p:spPr>
        <p:txBody>
          <a:bodyPr/>
          <a:lstStyle/>
          <a:p>
            <a:r>
              <a:rPr lang="en-US" dirty="0"/>
              <a:t>Table talk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0EA19-1DC6-45F6-BDF6-175F3B7CE8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E858EA-A299-4ABD-8D71-47A393438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4902"/>
            <a:ext cx="9144000" cy="54130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622DF0-B09B-4F34-9B1F-6818D56607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125" y="2206902"/>
            <a:ext cx="2581275" cy="334327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390C3C-3227-43D5-AC72-F08EC5AFA60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8686800" y="6481313"/>
            <a:ext cx="304800" cy="296174"/>
          </a:xfrm>
        </p:spPr>
        <p:txBody>
          <a:bodyPr/>
          <a:lstStyle/>
          <a:p>
            <a:fld id="{7C5DB68A-9D44-4073-920F-D08D647C06A7}" type="slidenum">
              <a:rPr lang="en-US" smtClean="0">
                <a:solidFill>
                  <a:schemeClr val="accent6">
                    <a:lumMod val="75000"/>
                  </a:schemeClr>
                </a:solidFill>
              </a:rPr>
              <a:t>69</a:t>
            </a:fld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DA2697-79D5-4BA7-B886-6169773534C5}"/>
              </a:ext>
            </a:extLst>
          </p:cNvPr>
          <p:cNvSpPr/>
          <p:nvPr/>
        </p:nvSpPr>
        <p:spPr>
          <a:xfrm>
            <a:off x="6334125" y="5635823"/>
            <a:ext cx="25812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dirty="0">
                <a:hlinkClick r:id="rId4"/>
              </a:rPr>
              <a:t>https://www.designboom.com/design/george-dubinsky/</a:t>
            </a:r>
            <a:r>
              <a:rPr lang="en-US" sz="1400" b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92122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38D70-78DE-4B4F-891F-FF19D1985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64B44-137C-4507-9FF5-6CFE184BBA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9B3FBE-ED53-40EC-9DD8-808AAE965B0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4BA627-BA97-42D0-BD53-875AEEC7D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44" y="0"/>
            <a:ext cx="91475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5425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2A55766-D33F-4862-9F42-DD9961BB3D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Can I use BFO-CLIF to provide better education ?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F4EEA2E7-19E0-4124-966F-C4EA1DBF6B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77383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12BF2-B26B-4B04-83F1-ED25CBBA6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Educational tools to train</a:t>
            </a:r>
            <a:br>
              <a:rPr lang="en-US" dirty="0"/>
            </a:br>
            <a:r>
              <a:rPr lang="en-US" dirty="0"/>
              <a:t>logical AND ontological thinking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7FFE8-F59B-489D-AF18-426205599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209800"/>
            <a:ext cx="8686800" cy="44196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For working with BFO2020-style CLIF: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BFO2020-style CLIF template,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BFO2020-style CLIF parser with: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Various error-checking functions,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Warnings,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Tracking ontology-dependencies,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Conversion to various formats.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/>
              <a:t>CLIF </a:t>
            </a:r>
            <a:r>
              <a:rPr lang="en-US" dirty="0">
                <a:sym typeface="Wingdings" panose="05000000000000000000" pitchFamily="2" charset="2"/>
              </a:rPr>
              <a:t> CNF  CF  Kowalski rules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Kowalski-rule-based reasoner: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Consistency checking for fact-based scenarios,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Predicate derivation.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297D9D-8ACD-4EB8-BE40-DEAE82F97C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16761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C58CF-4B50-4467-8644-0C1465723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BFO2020 axiomatization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E1713-1F31-422F-BD1F-A947E10E72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(in CLIF):</a:t>
            </a:r>
          </a:p>
          <a:p>
            <a:endParaRPr lang="en-US" dirty="0"/>
          </a:p>
          <a:p>
            <a:r>
              <a:rPr lang="en-US" sz="2000" dirty="0"/>
              <a:t>(</a:t>
            </a:r>
            <a:r>
              <a:rPr lang="en-US" sz="2000" dirty="0" err="1"/>
              <a:t>cl:comment</a:t>
            </a:r>
            <a:r>
              <a:rPr lang="en-US" sz="2000" dirty="0"/>
              <a:t> "Definition of specifically dependent continuant. [akq-1]"    </a:t>
            </a:r>
          </a:p>
          <a:p>
            <a:endParaRPr lang="en-US" sz="2000" dirty="0"/>
          </a:p>
          <a:p>
            <a:r>
              <a:rPr lang="en-US" sz="2000" dirty="0"/>
              <a:t>(</a:t>
            </a:r>
            <a:r>
              <a:rPr lang="en-US" sz="2000" dirty="0" err="1"/>
              <a:t>forall</a:t>
            </a:r>
            <a:r>
              <a:rPr lang="en-US" sz="2000" dirty="0"/>
              <a:t> (s)     </a:t>
            </a:r>
          </a:p>
          <a:p>
            <a:r>
              <a:rPr lang="en-US" sz="2000" dirty="0"/>
              <a:t>	(</a:t>
            </a:r>
            <a:r>
              <a:rPr lang="en-US" sz="2000" dirty="0" err="1"/>
              <a:t>iff</a:t>
            </a:r>
            <a:r>
              <a:rPr lang="en-US" sz="2000" dirty="0"/>
              <a:t>   (exists (t) </a:t>
            </a:r>
          </a:p>
          <a:p>
            <a:r>
              <a:rPr lang="en-US" sz="2000" dirty="0"/>
              <a:t>		    (instance-of s specifically-dependent-continuant t))      </a:t>
            </a:r>
          </a:p>
          <a:p>
            <a:r>
              <a:rPr lang="en-US" sz="2000" dirty="0"/>
              <a:t>		(exists (c t) </a:t>
            </a:r>
          </a:p>
          <a:p>
            <a:r>
              <a:rPr lang="en-US" sz="2000" dirty="0"/>
              <a:t>		      (and  (instance-of s continuant t) </a:t>
            </a:r>
          </a:p>
          <a:p>
            <a:r>
              <a:rPr lang="en-US" sz="2000" dirty="0"/>
              <a:t>			   (instance-of c independent-continuant t)</a:t>
            </a:r>
          </a:p>
          <a:p>
            <a:r>
              <a:rPr lang="en-US" sz="2000" dirty="0"/>
              <a:t>		               (not (instance-of c spatial-region t))</a:t>
            </a:r>
          </a:p>
          <a:p>
            <a:r>
              <a:rPr lang="en-US" sz="2000" dirty="0"/>
              <a:t>        		   (specifically-depends-on s c))))))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D9ACDB-3DF6-4A5D-9D8D-DB1CFC77DBA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74748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2B11C-110F-4F3B-8917-57566DA01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‘BFO2020-style’ CLIF template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E289B-D866-4DCF-B2F9-94CAD4E16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</a:t>
            </a:r>
            <a:r>
              <a:rPr lang="en-US" dirty="0" err="1"/>
              <a:t>cl:comment</a:t>
            </a:r>
            <a:r>
              <a:rPr lang="en-US" dirty="0"/>
              <a:t> </a:t>
            </a:r>
          </a:p>
          <a:p>
            <a:r>
              <a:rPr lang="en-US" dirty="0"/>
              <a:t>	" </a:t>
            </a:r>
            <a:r>
              <a:rPr lang="en-US" dirty="0">
                <a:solidFill>
                  <a:srgbClr val="FFFF00"/>
                </a:solidFill>
              </a:rPr>
              <a:t>SOMETEXT</a:t>
            </a:r>
          </a:p>
          <a:p>
            <a:r>
              <a:rPr lang="en-US" dirty="0"/>
              <a:t>	"</a:t>
            </a:r>
          </a:p>
          <a:p>
            <a:r>
              <a:rPr lang="en-US" dirty="0"/>
              <a:t>	(</a:t>
            </a:r>
            <a:r>
              <a:rPr lang="en-US" dirty="0" err="1"/>
              <a:t>cl:text</a:t>
            </a:r>
            <a:endParaRPr lang="en-US" dirty="0"/>
          </a:p>
          <a:p>
            <a:r>
              <a:rPr lang="en-US" dirty="0"/>
              <a:t>		(</a:t>
            </a:r>
            <a:r>
              <a:rPr lang="en-US" dirty="0" err="1"/>
              <a:t>cl:ttl</a:t>
            </a:r>
            <a:r>
              <a:rPr lang="en-US" dirty="0"/>
              <a:t> "</a:t>
            </a:r>
            <a:r>
              <a:rPr lang="en-US" dirty="0">
                <a:solidFill>
                  <a:srgbClr val="FFFF00"/>
                </a:solidFill>
              </a:rPr>
              <a:t>SOMETEXT</a:t>
            </a:r>
            <a:r>
              <a:rPr lang="en-US" dirty="0"/>
              <a:t>"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/>
              <a:t>			(</a:t>
            </a:r>
            <a:r>
              <a:rPr lang="en-US" dirty="0" err="1"/>
              <a:t>cl:outdiscourse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PREDICATE-NAMES</a:t>
            </a:r>
          </a:p>
          <a:p>
            <a:r>
              <a:rPr lang="en-US" dirty="0"/>
              <a:t>			)</a:t>
            </a:r>
          </a:p>
          <a:p>
            <a:r>
              <a:rPr lang="en-US" dirty="0"/>
              <a:t>			(</a:t>
            </a:r>
            <a:r>
              <a:rPr lang="en-US" dirty="0" err="1"/>
              <a:t>cl:comment</a:t>
            </a:r>
            <a:r>
              <a:rPr lang="en-US" dirty="0"/>
              <a:t> "</a:t>
            </a:r>
            <a:r>
              <a:rPr lang="en-US" dirty="0">
                <a:solidFill>
                  <a:srgbClr val="FFFF00"/>
                </a:solidFill>
              </a:rPr>
              <a:t>SOMETEXT</a:t>
            </a:r>
            <a:r>
              <a:rPr lang="en-US" dirty="0"/>
              <a:t>"</a:t>
            </a:r>
          </a:p>
          <a:p>
            <a:r>
              <a:rPr lang="en-US" dirty="0"/>
              <a:t>				</a:t>
            </a:r>
            <a:r>
              <a:rPr lang="en-US" dirty="0">
                <a:solidFill>
                  <a:srgbClr val="1FE115"/>
                </a:solidFill>
              </a:rPr>
              <a:t>( ...CLAUSE...)</a:t>
            </a:r>
          </a:p>
          <a:p>
            <a:r>
              <a:rPr lang="en-US" dirty="0"/>
              <a:t>			)</a:t>
            </a:r>
          </a:p>
          <a:p>
            <a:r>
              <a:rPr lang="en-US" dirty="0"/>
              <a:t>)))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2C6262-EB32-4105-BC7C-A58AD87F4BE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83949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74DD4-8114-483D-8A34-CA32196E2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Parser: </a:t>
            </a:r>
            <a:br>
              <a:rPr lang="en-US" dirty="0"/>
            </a:br>
            <a:r>
              <a:rPr lang="en-US" dirty="0"/>
              <a:t>converts FOL </a:t>
            </a:r>
            <a:r>
              <a:rPr lang="en-US" dirty="0">
                <a:sym typeface="Wingdings" panose="05000000000000000000" pitchFamily="2" charset="2"/>
              </a:rPr>
              <a:t> CNF </a:t>
            </a:r>
            <a:r>
              <a:rPr lang="en-US" dirty="0"/>
              <a:t> Kowalski-rules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26C64-6A2D-4BFA-A81C-E9E9FF00B0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057400"/>
            <a:ext cx="8686800" cy="4572000"/>
          </a:xfrm>
        </p:spPr>
        <p:txBody>
          <a:bodyPr/>
          <a:lstStyle/>
          <a:p>
            <a:r>
              <a:rPr lang="en-US" sz="1800" dirty="0"/>
              <a:t>% Definition of specifically dependent continuant. [akq-1]</a:t>
            </a:r>
          </a:p>
          <a:p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r(469,1,[138],[],"akq-1",kow(if([[instance-</a:t>
            </a:r>
            <a:r>
              <a:rPr lang="en-US" sz="1800" dirty="0" err="1"/>
              <a:t>of,B,specifically</a:t>
            </a:r>
            <a:r>
              <a:rPr lang="en-US" sz="1800" dirty="0"/>
              <a:t>-dependent-</a:t>
            </a:r>
            <a:r>
              <a:rPr lang="en-US" sz="1800" dirty="0" err="1"/>
              <a:t>continuant,A</a:t>
            </a:r>
            <a:r>
              <a:rPr lang="en-US" sz="1800" dirty="0"/>
              <a:t>]]),then([instance-</a:t>
            </a:r>
            <a:r>
              <a:rPr lang="en-US" sz="1800" dirty="0" err="1"/>
              <a:t>of,B,continuant</a:t>
            </a:r>
            <a:r>
              <a:rPr lang="en-US" sz="1800" dirty="0"/>
              <a:t>,[e,138,[B]]]))).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r(470,1,[137,138],[],"akq-1",kow(if([[instance-</a:t>
            </a:r>
            <a:r>
              <a:rPr lang="en-US" sz="1800" dirty="0" err="1"/>
              <a:t>of,B,specifically</a:t>
            </a:r>
            <a:r>
              <a:rPr lang="en-US" sz="1800" dirty="0"/>
              <a:t>-dependent-</a:t>
            </a:r>
            <a:r>
              <a:rPr lang="en-US" sz="1800" dirty="0" err="1"/>
              <a:t>continuant,A</a:t>
            </a:r>
            <a:r>
              <a:rPr lang="en-US" sz="1800" dirty="0"/>
              <a:t>]]),then([instance-of,[e,137,[B]],independent-continuant,[e,138,[B]]]))).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r(471,2,[],[137,138],"akq-1",kow(if([[instance-</a:t>
            </a:r>
            <a:r>
              <a:rPr lang="en-US" sz="1800" dirty="0" err="1"/>
              <a:t>of,B,specifically</a:t>
            </a:r>
            <a:r>
              <a:rPr lang="en-US" sz="1800" dirty="0"/>
              <a:t>-dependent-</a:t>
            </a:r>
            <a:r>
              <a:rPr lang="en-US" sz="1800" dirty="0" err="1"/>
              <a:t>continuant,A</a:t>
            </a:r>
            <a:r>
              <a:rPr lang="en-US" sz="1800" dirty="0"/>
              <a:t>],[instance-of,[e,137,[B]],spatial-region,[e,138,[B]]]]),false)).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r(472,1,[137],[],"akq-1",kow(if([[instance-</a:t>
            </a:r>
            <a:r>
              <a:rPr lang="en-US" sz="1800" dirty="0" err="1"/>
              <a:t>of,B,specifically</a:t>
            </a:r>
            <a:r>
              <a:rPr lang="en-US" sz="1800" dirty="0"/>
              <a:t>-dependent-</a:t>
            </a:r>
            <a:r>
              <a:rPr lang="en-US" sz="1800" dirty="0" err="1"/>
              <a:t>continuant,A</a:t>
            </a:r>
            <a:r>
              <a:rPr lang="en-US" sz="1800" dirty="0"/>
              <a:t>]]),then([specifically-depends-</a:t>
            </a:r>
            <a:r>
              <a:rPr lang="en-US" sz="1800" dirty="0" err="1"/>
              <a:t>on,B</a:t>
            </a:r>
            <a:r>
              <a:rPr lang="en-US" sz="1800" dirty="0"/>
              <a:t>,[e,137,[B]]]))).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r(473,3,[139],[],"akq-1",kow(if([[instance-</a:t>
            </a:r>
            <a:r>
              <a:rPr lang="en-US" sz="1800" dirty="0" err="1"/>
              <a:t>of,A,independent</a:t>
            </a:r>
            <a:r>
              <a:rPr lang="en-US" sz="1800" dirty="0"/>
              <a:t>-</a:t>
            </a:r>
            <a:r>
              <a:rPr lang="en-US" sz="1800" dirty="0" err="1"/>
              <a:t>continuant,B</a:t>
            </a:r>
            <a:r>
              <a:rPr lang="en-US" sz="1800" dirty="0"/>
              <a:t>],[instance-</a:t>
            </a:r>
            <a:r>
              <a:rPr lang="en-US" sz="1800" dirty="0" err="1"/>
              <a:t>of,C,continuant,B</a:t>
            </a:r>
            <a:r>
              <a:rPr lang="en-US" sz="1800" dirty="0"/>
              <a:t>],[specifically-depends-</a:t>
            </a:r>
            <a:r>
              <a:rPr lang="en-US" sz="1800" dirty="0" err="1"/>
              <a:t>on,C,A</a:t>
            </a:r>
            <a:r>
              <a:rPr lang="en-US" sz="1800" dirty="0"/>
              <a:t>]]),</a:t>
            </a:r>
            <a:r>
              <a:rPr lang="en-US" sz="1800" dirty="0" err="1"/>
              <a:t>then_or</a:t>
            </a:r>
            <a:r>
              <a:rPr lang="en-US" sz="1800" dirty="0"/>
              <a:t>([[instance-</a:t>
            </a:r>
            <a:r>
              <a:rPr lang="en-US" sz="1800" dirty="0" err="1"/>
              <a:t>of,A,spatial</a:t>
            </a:r>
            <a:r>
              <a:rPr lang="en-US" sz="1800" dirty="0"/>
              <a:t>-</a:t>
            </a:r>
            <a:r>
              <a:rPr lang="en-US" sz="1800" dirty="0" err="1"/>
              <a:t>region,B</a:t>
            </a:r>
            <a:r>
              <a:rPr lang="en-US" sz="1800" dirty="0"/>
              <a:t>],[instance-</a:t>
            </a:r>
            <a:r>
              <a:rPr lang="en-US" sz="1800" dirty="0" err="1"/>
              <a:t>of,C,specifically</a:t>
            </a:r>
            <a:r>
              <a:rPr lang="en-US" sz="1800" dirty="0"/>
              <a:t>-dependent-continuant,[e,139,[C]]]]))).</a:t>
            </a:r>
          </a:p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E5B531-5120-4B3E-BE44-16C4DA1BC6C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19592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D93C3-3411-4A8D-93DB-69440BD61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 forms of Kowalski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5583C-A3BA-4F61-A453-B54BCD330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‘if-then’-rules: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A &amp; B &amp; … )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true  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‘if-then-or’-rules: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A &amp; B &amp; …)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( P v Q v … 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true  ( P v Q v … 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‘false-hood’-rules: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A &amp; B &amp; … )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false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5C0A90-B897-4B1E-8990-54A343E1A3C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1096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56369-00A3-40B1-B7B6-57FB89CC9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reasoning modes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B2292-4482-41B6-A65F-E118B21759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Classic Propositional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Modus </a:t>
            </a:r>
            <a:r>
              <a:rPr lang="en-US" dirty="0" err="1"/>
              <a:t>ponendo</a:t>
            </a:r>
            <a:r>
              <a:rPr lang="en-US" dirty="0"/>
              <a:t> ponens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Modus </a:t>
            </a:r>
            <a:r>
              <a:rPr lang="en-US" dirty="0" err="1"/>
              <a:t>ponendo</a:t>
            </a:r>
            <a:r>
              <a:rPr lang="en-US" dirty="0"/>
              <a:t> tollens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Modus </a:t>
            </a:r>
            <a:r>
              <a:rPr lang="en-US" dirty="0" err="1"/>
              <a:t>tollendo</a:t>
            </a:r>
            <a:r>
              <a:rPr lang="en-US" dirty="0"/>
              <a:t> tollens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Modus </a:t>
            </a:r>
            <a:r>
              <a:rPr lang="en-US" dirty="0" err="1"/>
              <a:t>tollendo</a:t>
            </a:r>
            <a:r>
              <a:rPr lang="en-US" dirty="0"/>
              <a:t> ponens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Possible world approach to assumptions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Heuristics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Limits on function embedding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Tame incompleteness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8D6365-1AF8-4A90-9244-FC1AB2E931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07152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0B699-6DD1-4919-BC33-5C35AD945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‘BFO2020-style’ CLIF reasoner</a:t>
            </a:r>
            <a:br>
              <a:rPr lang="en-US" dirty="0"/>
            </a:br>
            <a:r>
              <a:rPr lang="en-US" dirty="0"/>
              <a:t>current reasoning modes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FCC87-05CB-410B-8AEA-E07EE9C91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2286000"/>
            <a:ext cx="4038600" cy="4343400"/>
          </a:xfrm>
        </p:spPr>
        <p:txBody>
          <a:bodyPr/>
          <a:lstStyle/>
          <a:p>
            <a:r>
              <a:rPr lang="pt-BR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ont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defined in ontology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mpp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modus ponendo ponens:    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 ( ...&amp; ... )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 ( ...&amp; ... )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---------------------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B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6CF424-8ED8-4A7A-98A5-E3AF834550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77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4DFCB1D-E0C3-4B79-ABAD-7DA950BF2409}"/>
              </a:ext>
            </a:extLst>
          </p:cNvPr>
          <p:cNvSpPr txBox="1">
            <a:spLocks/>
          </p:cNvSpPr>
          <p:nvPr/>
        </p:nvSpPr>
        <p:spPr>
          <a:xfrm>
            <a:off x="4800598" y="2286000"/>
            <a:ext cx="4038601" cy="43434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r>
              <a:rPr lang="pt-BR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pt-BR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mpt</a:t>
            </a:r>
            <a:r>
              <a:rPr lang="pt-BR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modus ponendo tollens:</a:t>
            </a:r>
          </a:p>
          <a:p>
            <a:r>
              <a:rPr lang="pt-BR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(A &amp; ...) &amp; B </a:t>
            </a:r>
            <a:r>
              <a:rPr lang="pt-BR" kern="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pt-BR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false</a:t>
            </a:r>
          </a:p>
          <a:p>
            <a:r>
              <a:rPr lang="pt-BR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(A &amp; ...)</a:t>
            </a:r>
          </a:p>
          <a:p>
            <a:r>
              <a:rPr lang="pt-BR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--------------------------</a:t>
            </a:r>
          </a:p>
          <a:p>
            <a:r>
              <a:rPr lang="pt-BR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not B</a:t>
            </a:r>
            <a:endParaRPr lang="en-US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ADB826-563B-4141-9F3E-839071AEC95F}"/>
              </a:ext>
            </a:extLst>
          </p:cNvPr>
          <p:cNvSpPr/>
          <p:nvPr/>
        </p:nvSpPr>
        <p:spPr bwMode="auto">
          <a:xfrm>
            <a:off x="457201" y="2286000"/>
            <a:ext cx="4114799" cy="533400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8EB4EF-3773-4FE1-8F90-99A4ADF6DD14}"/>
              </a:ext>
            </a:extLst>
          </p:cNvPr>
          <p:cNvSpPr/>
          <p:nvPr/>
        </p:nvSpPr>
        <p:spPr bwMode="auto">
          <a:xfrm>
            <a:off x="457200" y="3200400"/>
            <a:ext cx="4114799" cy="2438400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1C34D8-6A76-4652-A729-2FAACD96D6D2}"/>
              </a:ext>
            </a:extLst>
          </p:cNvPr>
          <p:cNvSpPr/>
          <p:nvPr/>
        </p:nvSpPr>
        <p:spPr bwMode="auto">
          <a:xfrm>
            <a:off x="4800601" y="3200400"/>
            <a:ext cx="4114799" cy="2438400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08123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0B699-6DD1-4919-BC33-5C35AD945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‘BFO2020-style’ CLIF reasoner</a:t>
            </a:r>
            <a:br>
              <a:rPr lang="en-US" dirty="0"/>
            </a:br>
            <a:r>
              <a:rPr lang="en-US" dirty="0"/>
              <a:t>current reasoning modes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FCC87-05CB-410B-8AEA-E07EE9C91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2285999"/>
            <a:ext cx="3581399" cy="4491487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mtt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modus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tollendo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tollens: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not B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------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not A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 &amp; B &amp; C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not D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B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------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not C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6CF424-8ED8-4A7A-98A5-E3AF834550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78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4DFCB1D-E0C3-4B79-ABAD-7DA950BF2409}"/>
              </a:ext>
            </a:extLst>
          </p:cNvPr>
          <p:cNvSpPr txBox="1">
            <a:spLocks/>
          </p:cNvSpPr>
          <p:nvPr/>
        </p:nvSpPr>
        <p:spPr>
          <a:xfrm>
            <a:off x="4800599" y="2286000"/>
            <a:ext cx="3429002" cy="449148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r>
              <a:rPr lang="pt-BR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mtp</a:t>
            </a:r>
            <a:r>
              <a:rPr lang="pt-BR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modus tollendo ponens:</a:t>
            </a:r>
          </a:p>
          <a:p>
            <a:r>
              <a:rPr lang="pt-BR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 </a:t>
            </a:r>
            <a:r>
              <a:rPr lang="pt-BR" sz="20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pt-BR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v C</a:t>
            </a:r>
          </a:p>
          <a:p>
            <a:r>
              <a:rPr lang="pt-BR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</a:t>
            </a:r>
          </a:p>
          <a:p>
            <a:r>
              <a:rPr lang="pt-BR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not B</a:t>
            </a:r>
          </a:p>
          <a:p>
            <a:r>
              <a:rPr lang="pt-BR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------</a:t>
            </a:r>
          </a:p>
          <a:p>
            <a:r>
              <a:rPr lang="pt-BR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C</a:t>
            </a:r>
          </a:p>
          <a:p>
            <a:endParaRPr lang="pt-BR" sz="2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alternative generation</a:t>
            </a:r>
          </a:p>
          <a:p>
            <a:r>
              <a:rPr lang="pt-BR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 </a:t>
            </a:r>
            <a:r>
              <a:rPr lang="pt-BR" sz="20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pt-BR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v C</a:t>
            </a:r>
          </a:p>
          <a:p>
            <a:r>
              <a:rPr lang="pt-BR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</a:t>
            </a:r>
          </a:p>
          <a:p>
            <a:r>
              <a:rPr lang="pt-BR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------</a:t>
            </a:r>
          </a:p>
          <a:p>
            <a:r>
              <a:rPr lang="pt-BR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B v C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1F7D410-D273-4537-A516-AFF0779C64FE}"/>
              </a:ext>
            </a:extLst>
          </p:cNvPr>
          <p:cNvCxnSpPr/>
          <p:nvPr/>
        </p:nvCxnSpPr>
        <p:spPr bwMode="auto">
          <a:xfrm>
            <a:off x="457201" y="4267200"/>
            <a:ext cx="358139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F041252-AF65-4131-A627-F9EC2670A314}"/>
              </a:ext>
            </a:extLst>
          </p:cNvPr>
          <p:cNvCxnSpPr>
            <a:cxnSpLocks/>
          </p:cNvCxnSpPr>
          <p:nvPr/>
        </p:nvCxnSpPr>
        <p:spPr bwMode="auto">
          <a:xfrm>
            <a:off x="4800601" y="4724400"/>
            <a:ext cx="3429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68802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0B699-6DD1-4919-BC33-5C35AD945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‘BFO2020-style’ CLIF reasoner</a:t>
            </a:r>
            <a:br>
              <a:rPr lang="en-US" dirty="0"/>
            </a:br>
            <a:r>
              <a:rPr lang="en-US" dirty="0"/>
              <a:t>current reasoning modes (4)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FCC87-05CB-410B-8AEA-E07EE9C91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285999"/>
            <a:ext cx="4343400" cy="4491487"/>
          </a:xfrm>
          <a:ln>
            <a:solidFill>
              <a:schemeClr val="bg1"/>
            </a:solidFill>
          </a:ln>
        </p:spPr>
        <p:txBody>
          <a:bodyPr/>
          <a:lstStyle/>
          <a:p>
            <a:pPr marL="0" indent="0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Reductio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 absurdum:</a:t>
            </a:r>
          </a:p>
          <a:p>
            <a:pPr marL="0" indent="0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ra with negative assumption</a:t>
            </a:r>
          </a:p>
          <a:p>
            <a:pPr marL="0" indent="0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B v C</a:t>
            </a:r>
          </a:p>
          <a:p>
            <a:pPr marL="0" indent="0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assume not B</a:t>
            </a:r>
          </a:p>
          <a:p>
            <a:pPr marL="0" indent="0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------</a:t>
            </a:r>
          </a:p>
          <a:p>
            <a:pPr marL="0" indent="0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inconsistent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</a:p>
          <a:p>
            <a:pPr marL="0" indent="0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ra with positive assumption</a:t>
            </a:r>
          </a:p>
          <a:p>
            <a:pPr marL="0" indent="0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B v C</a:t>
            </a:r>
          </a:p>
          <a:p>
            <a:pPr marL="0" indent="0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assume B</a:t>
            </a:r>
          </a:p>
          <a:p>
            <a:pPr marL="0" indent="0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------</a:t>
            </a:r>
          </a:p>
          <a:p>
            <a:pPr marL="0" indent="0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inconsistent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not B</a:t>
            </a:r>
          </a:p>
          <a:p>
            <a:pPr marL="0" indent="0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6CF424-8ED8-4A7A-98A5-E3AF834550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79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DB52092-B8B6-4BBC-94BA-48846A72DB81}"/>
              </a:ext>
            </a:extLst>
          </p:cNvPr>
          <p:cNvSpPr txBox="1">
            <a:spLocks/>
          </p:cNvSpPr>
          <p:nvPr/>
        </p:nvSpPr>
        <p:spPr>
          <a:xfrm>
            <a:off x="5867400" y="2285999"/>
            <a:ext cx="3124200" cy="449148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0" indent="0"/>
            <a:r>
              <a:rPr lang="en-US" sz="2000" kern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repl</a:t>
            </a:r>
            <a:r>
              <a:rPr lang="en-US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replicate</a:t>
            </a:r>
          </a:p>
          <a:p>
            <a:pPr marL="0" indent="0"/>
            <a:r>
              <a:rPr lang="en-US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fact with A</a:t>
            </a:r>
          </a:p>
          <a:p>
            <a:pPr marL="0" indent="0"/>
            <a:r>
              <a:rPr lang="en-US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 = B</a:t>
            </a:r>
          </a:p>
          <a:p>
            <a:pPr marL="0" indent="0"/>
            <a:r>
              <a:rPr lang="en-US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--------</a:t>
            </a:r>
          </a:p>
          <a:p>
            <a:pPr marL="0" indent="0"/>
            <a:r>
              <a:rPr lang="en-US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fact with B</a:t>
            </a:r>
          </a:p>
          <a:p>
            <a:pPr marL="0" indent="0"/>
            <a:endParaRPr lang="en-US" sz="2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9CF3936-AF45-4211-A9D3-891489C8AE83}"/>
              </a:ext>
            </a:extLst>
          </p:cNvPr>
          <p:cNvCxnSpPr>
            <a:cxnSpLocks/>
          </p:cNvCxnSpPr>
          <p:nvPr/>
        </p:nvCxnSpPr>
        <p:spPr bwMode="auto">
          <a:xfrm>
            <a:off x="609600" y="4724400"/>
            <a:ext cx="4343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51296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3F376-B71B-4CA5-B286-AE870662C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 memory lane (2000)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AC4EDE-8B8C-4518-B812-07C62F3CBB9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3EEEA9-307F-49F8-8122-F9D64E788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1" y="1535103"/>
            <a:ext cx="6934200" cy="5204284"/>
          </a:xfrm>
          <a:prstGeom prst="rect">
            <a:avLst/>
          </a:prstGeom>
        </p:spPr>
      </p:pic>
      <p:pic>
        <p:nvPicPr>
          <p:cNvPr id="6" name="Picture 4" descr="Smith">
            <a:extLst>
              <a:ext uri="{FF2B5EF4-FFF2-40B4-BE49-F238E27FC236}">
                <a16:creationId xmlns:a16="http://schemas.microsoft.com/office/drawing/2014/main" id="{1E342521-5271-4A05-B2C0-F0B7FC458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439" y="4876629"/>
            <a:ext cx="12144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CF01C169-46C2-4763-8103-93D92CDB89D1}"/>
              </a:ext>
            </a:extLst>
          </p:cNvPr>
          <p:cNvSpPr/>
          <p:nvPr/>
        </p:nvSpPr>
        <p:spPr bwMode="auto">
          <a:xfrm>
            <a:off x="609600" y="1752600"/>
            <a:ext cx="6934200" cy="1447800"/>
          </a:xfrm>
          <a:prstGeom prst="wedgeRoundRectCallout">
            <a:avLst>
              <a:gd name="adj1" fmla="val 59387"/>
              <a:gd name="adj2" fmla="val 228947"/>
              <a:gd name="adj3" fmla="val 16667"/>
            </a:avLst>
          </a:prstGeom>
          <a:solidFill>
            <a:srgbClr val="FFFFFF">
              <a:alpha val="65882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400" b="0" dirty="0">
                <a:solidFill>
                  <a:srgbClr val="FF0000"/>
                </a:solidFill>
                <a:latin typeface="Times" pitchFamily="122" charset="0"/>
              </a:rPr>
              <a:t>Impressive, but all wrong !!!</a:t>
            </a:r>
            <a:endParaRPr kumimoji="0" lang="en-US" sz="4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429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0B699-6DD1-4919-BC33-5C35AD945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‘BFO2020-style’ CLIF reasoner</a:t>
            </a:r>
            <a:br>
              <a:rPr lang="en-US" dirty="0"/>
            </a:br>
            <a:r>
              <a:rPr lang="en-US" dirty="0"/>
              <a:t>current reasoning modes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FCC87-05CB-410B-8AEA-E07EE9C91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286000"/>
            <a:ext cx="9144000" cy="4343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Computing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undeniables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remaining alternatives ...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mtpa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mtp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alternatives</a:t>
            </a:r>
          </a:p>
          <a:p>
            <a:pPr marL="0" indent="0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(B v C v D) &amp; not B &amp; not 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tapw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true in all possible worlds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 one by one all instantiated rule R of form:	‘true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A v B v …’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Assume each consequent of R to be true in its own possible world and further inference using proven facts from the base world and the specific possible world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Processing in a possible world stops when either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inconsistency derived,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assumed alternative false in the base world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no further facts can be derived, evaluate all possible worlds (PW) for R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all PW inconsistent: then either the set of axioms is inconsistent or the input facts 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all but one possible worlds leads to an inconsistency: then the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orginal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assumption for that one world is true in the base world as well as all derivations made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at least two PW not inconsistent: the derivations which are exactly similar in all PW are true in the base world. The original assumptions for these PW are then NOT proven.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6CF424-8ED8-4A7A-98A5-E3AF834550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59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970FB-CDC9-494E-BF33-C853BEC09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dirty="0"/>
              <a:t>Why possible worlds?</a:t>
            </a:r>
            <a:br>
              <a:rPr lang="en-US" dirty="0"/>
            </a:br>
            <a:r>
              <a:rPr lang="en-US" dirty="0"/>
              <a:t>Some very odd conversions, </a:t>
            </a:r>
            <a:r>
              <a:rPr lang="en-US" dirty="0" err="1"/>
              <a:t>eg</a:t>
            </a:r>
            <a:r>
              <a:rPr lang="en-US" dirty="0"/>
              <a:t> [ild-1]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1DBBAE-1C0B-41F8-BEA0-34E8538D7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133600"/>
            <a:ext cx="8686800" cy="4495800"/>
          </a:xfrm>
        </p:spPr>
        <p:txBody>
          <a:bodyPr/>
          <a:lstStyle/>
          <a:p>
            <a:r>
              <a:rPr lang="en-US" dirty="0"/>
              <a:t> (</a:t>
            </a:r>
            <a:r>
              <a:rPr lang="en-US" dirty="0" err="1"/>
              <a:t>cl:comment</a:t>
            </a:r>
            <a:r>
              <a:rPr lang="en-US" dirty="0"/>
              <a:t> "participates-in is time indexed and has domain: independent-continuant but not spatial-region or specifically-dependent-continuant or generically-dependent-continuant  and range: process [ild-1]"    </a:t>
            </a:r>
          </a:p>
          <a:p>
            <a:r>
              <a:rPr lang="en-US" dirty="0"/>
              <a:t>	</a:t>
            </a:r>
            <a:r>
              <a:rPr lang="en-US" sz="1600" dirty="0"/>
              <a:t>(</a:t>
            </a:r>
            <a:r>
              <a:rPr lang="en-US" sz="1600" dirty="0" err="1"/>
              <a:t>forall</a:t>
            </a:r>
            <a:r>
              <a:rPr lang="en-US" sz="1600" dirty="0"/>
              <a:t> (a b t)     </a:t>
            </a:r>
          </a:p>
          <a:p>
            <a:r>
              <a:rPr lang="en-US" sz="1600" dirty="0"/>
              <a:t>		(if (participates-in a b t)      </a:t>
            </a:r>
          </a:p>
          <a:p>
            <a:r>
              <a:rPr lang="en-US" sz="1600" dirty="0"/>
              <a:t>		    (and   (</a:t>
            </a:r>
            <a:r>
              <a:rPr lang="en-US" sz="1600" dirty="0">
                <a:solidFill>
                  <a:srgbClr val="FFFF00"/>
                </a:solidFill>
              </a:rPr>
              <a:t>or</a:t>
            </a:r>
            <a:r>
              <a:rPr lang="en-US" sz="1600" dirty="0"/>
              <a:t>     (and (instance-of a independent-continuant t)         </a:t>
            </a:r>
          </a:p>
          <a:p>
            <a:r>
              <a:rPr lang="en-US" sz="1600" dirty="0"/>
              <a:t>			    	 (not (instance-of a spatial-region t)))</a:t>
            </a:r>
          </a:p>
          <a:p>
            <a:r>
              <a:rPr lang="en-US" sz="1600" dirty="0"/>
              <a:t>			        (instance-of a specifically-dependent-continuant t)        </a:t>
            </a:r>
          </a:p>
          <a:p>
            <a:r>
              <a:rPr lang="en-US" sz="1600" dirty="0"/>
              <a:t>			        (instance-of a generically-dependent-continuant t))</a:t>
            </a:r>
          </a:p>
          <a:p>
            <a:r>
              <a:rPr lang="en-US" sz="1600" dirty="0"/>
              <a:t>		             (instance-of b process t) </a:t>
            </a:r>
          </a:p>
          <a:p>
            <a:r>
              <a:rPr lang="en-US" sz="1600" dirty="0"/>
              <a:t> 	                      (instance-of t temporal-region t)))))</a:t>
            </a:r>
          </a:p>
          <a:p>
            <a:endParaRPr lang="en-US" sz="1600" dirty="0"/>
          </a:p>
          <a:p>
            <a:r>
              <a:rPr lang="en-US" sz="1600" dirty="0"/>
              <a:t>	‘</a:t>
            </a:r>
            <a:r>
              <a:rPr lang="en-US" sz="1600" dirty="0">
                <a:solidFill>
                  <a:srgbClr val="FFFF00"/>
                </a:solidFill>
              </a:rPr>
              <a:t>or</a:t>
            </a:r>
            <a:r>
              <a:rPr lang="en-US" sz="1600" dirty="0"/>
              <a:t>’ here reads as XOR but is not XOR!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B78209-29C9-4F15-979D-AAD8B6A096A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9774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D3151-77C0-410E-98C5-D8E4A928D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ILD-1 generates 4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89739-6011-4683-A708-2187DBD71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If([participates-</a:t>
            </a:r>
            <a:r>
              <a:rPr lang="en-US" sz="1800" dirty="0" err="1"/>
              <a:t>in,A,B,C</a:t>
            </a:r>
            <a:r>
              <a:rPr lang="en-US" sz="1800" dirty="0"/>
              <a:t>]) </a:t>
            </a:r>
            <a:r>
              <a:rPr lang="en-US" sz="1800" dirty="0">
                <a:sym typeface="Wingdings" panose="05000000000000000000" pitchFamily="2" charset="2"/>
              </a:rPr>
              <a:t></a:t>
            </a:r>
          </a:p>
          <a:p>
            <a:r>
              <a:rPr lang="en-US" sz="1800" dirty="0" err="1"/>
              <a:t>then_or</a:t>
            </a:r>
            <a:r>
              <a:rPr lang="en-US" sz="1800" dirty="0"/>
              <a:t>([ [instance-</a:t>
            </a:r>
            <a:r>
              <a:rPr lang="en-US" sz="1800" dirty="0" err="1"/>
              <a:t>of,A,generically</a:t>
            </a:r>
            <a:r>
              <a:rPr lang="en-US" sz="1800" dirty="0"/>
              <a:t>-dependent-</a:t>
            </a:r>
            <a:r>
              <a:rPr lang="en-US" sz="1800" dirty="0" err="1"/>
              <a:t>continuant,C</a:t>
            </a:r>
            <a:r>
              <a:rPr lang="en-US" sz="1800" dirty="0"/>
              <a:t>],</a:t>
            </a:r>
          </a:p>
          <a:p>
            <a:r>
              <a:rPr lang="en-US" sz="1800" dirty="0"/>
              <a:t>		  [instance-</a:t>
            </a:r>
            <a:r>
              <a:rPr lang="en-US" sz="1800" dirty="0" err="1"/>
              <a:t>of,A,independent</a:t>
            </a:r>
            <a:r>
              <a:rPr lang="en-US" sz="1800" dirty="0"/>
              <a:t>-</a:t>
            </a:r>
            <a:r>
              <a:rPr lang="en-US" sz="1800" dirty="0" err="1"/>
              <a:t>continuant,C</a:t>
            </a:r>
            <a:r>
              <a:rPr lang="en-US" sz="1800" dirty="0"/>
              <a:t>],</a:t>
            </a:r>
          </a:p>
          <a:p>
            <a:r>
              <a:rPr lang="en-US" sz="1800" dirty="0"/>
              <a:t>		  [instance-</a:t>
            </a:r>
            <a:r>
              <a:rPr lang="en-US" sz="1800" dirty="0" err="1"/>
              <a:t>of,A,specifically</a:t>
            </a:r>
            <a:r>
              <a:rPr lang="en-US" sz="1800" dirty="0"/>
              <a:t>-dependent-</a:t>
            </a:r>
            <a:r>
              <a:rPr lang="en-US" sz="1800" dirty="0" err="1"/>
              <a:t>continuant,C</a:t>
            </a:r>
            <a:r>
              <a:rPr lang="en-US" sz="1800" dirty="0"/>
              <a:t>] ]).</a:t>
            </a:r>
          </a:p>
          <a:p>
            <a:endParaRPr lang="en-US" sz="1800" dirty="0"/>
          </a:p>
          <a:p>
            <a:r>
              <a:rPr lang="en-US" sz="1800" dirty="0"/>
              <a:t>if([participates-</a:t>
            </a:r>
            <a:r>
              <a:rPr lang="en-US" sz="1800" dirty="0" err="1"/>
              <a:t>in,A,B,C</a:t>
            </a:r>
            <a:r>
              <a:rPr lang="en-US" sz="1800" dirty="0"/>
              <a:t>]),then([instance-</a:t>
            </a:r>
            <a:r>
              <a:rPr lang="en-US" sz="1800" dirty="0" err="1"/>
              <a:t>of,B,process,C</a:t>
            </a:r>
            <a:r>
              <a:rPr lang="en-US" sz="1800" dirty="0"/>
              <a:t>]).</a:t>
            </a:r>
          </a:p>
          <a:p>
            <a:endParaRPr lang="en-US" sz="1800" dirty="0"/>
          </a:p>
          <a:p>
            <a:r>
              <a:rPr lang="en-US" sz="1800" dirty="0"/>
              <a:t>if([participates-</a:t>
            </a:r>
            <a:r>
              <a:rPr lang="en-US" sz="1800" dirty="0" err="1"/>
              <a:t>in,A,B,C</a:t>
            </a:r>
            <a:r>
              <a:rPr lang="en-US" sz="1800" dirty="0"/>
              <a:t>]),then([instance-</a:t>
            </a:r>
            <a:r>
              <a:rPr lang="en-US" sz="1800" dirty="0" err="1"/>
              <a:t>of,C,temporal</a:t>
            </a:r>
            <a:r>
              <a:rPr lang="en-US" sz="1800" dirty="0"/>
              <a:t>-</a:t>
            </a:r>
            <a:r>
              <a:rPr lang="en-US" sz="1800" dirty="0" err="1"/>
              <a:t>region,C</a:t>
            </a:r>
            <a:r>
              <a:rPr lang="en-US" sz="1800" dirty="0"/>
              <a:t>]).</a:t>
            </a:r>
          </a:p>
          <a:p>
            <a:endParaRPr lang="en-US" sz="1800" dirty="0"/>
          </a:p>
          <a:p>
            <a:r>
              <a:rPr lang="en-US" sz="1800" dirty="0">
                <a:solidFill>
                  <a:srgbClr val="FFC000"/>
                </a:solidFill>
              </a:rPr>
              <a:t>if([ [</a:t>
            </a:r>
            <a:r>
              <a:rPr lang="en-US" sz="1800" dirty="0">
                <a:solidFill>
                  <a:srgbClr val="FF0000"/>
                </a:solidFill>
              </a:rPr>
              <a:t>instance-</a:t>
            </a:r>
            <a:r>
              <a:rPr lang="en-US" sz="1800" dirty="0" err="1">
                <a:solidFill>
                  <a:srgbClr val="FF0000"/>
                </a:solidFill>
              </a:rPr>
              <a:t>of,A,spatial</a:t>
            </a:r>
            <a:r>
              <a:rPr lang="en-US" sz="1800" dirty="0">
                <a:solidFill>
                  <a:srgbClr val="FF0000"/>
                </a:solidFill>
              </a:rPr>
              <a:t>-</a:t>
            </a:r>
            <a:r>
              <a:rPr lang="en-US" sz="1800" dirty="0" err="1">
                <a:solidFill>
                  <a:srgbClr val="FF0000"/>
                </a:solidFill>
              </a:rPr>
              <a:t>region,C</a:t>
            </a:r>
            <a:r>
              <a:rPr lang="en-US" sz="1800" dirty="0">
                <a:solidFill>
                  <a:srgbClr val="FFC000"/>
                </a:solidFill>
              </a:rPr>
              <a:t>],</a:t>
            </a:r>
          </a:p>
          <a:p>
            <a:r>
              <a:rPr lang="en-US" sz="1800" dirty="0">
                <a:solidFill>
                  <a:srgbClr val="FFC000"/>
                </a:solidFill>
              </a:rPr>
              <a:t>      [participates-</a:t>
            </a:r>
            <a:r>
              <a:rPr lang="en-US" sz="1800" dirty="0" err="1">
                <a:solidFill>
                  <a:srgbClr val="FFC000"/>
                </a:solidFill>
              </a:rPr>
              <a:t>in,A,B,C</a:t>
            </a:r>
            <a:r>
              <a:rPr lang="en-US" sz="1800" dirty="0">
                <a:solidFill>
                  <a:srgbClr val="FFC000"/>
                </a:solidFill>
              </a:rPr>
              <a:t>]]) </a:t>
            </a:r>
            <a:r>
              <a:rPr lang="en-US" sz="1800" dirty="0">
                <a:solidFill>
                  <a:srgbClr val="FFC000"/>
                </a:solidFill>
                <a:sym typeface="Wingdings" panose="05000000000000000000" pitchFamily="2" charset="2"/>
              </a:rPr>
              <a:t></a:t>
            </a:r>
          </a:p>
          <a:p>
            <a:r>
              <a:rPr lang="en-US" sz="1800" dirty="0" err="1">
                <a:solidFill>
                  <a:srgbClr val="FFC000"/>
                </a:solidFill>
              </a:rPr>
              <a:t>then_or</a:t>
            </a:r>
            <a:r>
              <a:rPr lang="en-US" sz="1800" dirty="0">
                <a:solidFill>
                  <a:srgbClr val="FFC000"/>
                </a:solidFill>
              </a:rPr>
              <a:t>( [ [instance-</a:t>
            </a:r>
            <a:r>
              <a:rPr lang="en-US" sz="1800" dirty="0" err="1">
                <a:solidFill>
                  <a:srgbClr val="FFC000"/>
                </a:solidFill>
              </a:rPr>
              <a:t>of,A,generically</a:t>
            </a:r>
            <a:r>
              <a:rPr lang="en-US" sz="1800" dirty="0">
                <a:solidFill>
                  <a:srgbClr val="FFC000"/>
                </a:solidFill>
              </a:rPr>
              <a:t>-dependent-</a:t>
            </a:r>
            <a:r>
              <a:rPr lang="en-US" sz="1800" dirty="0" err="1">
                <a:solidFill>
                  <a:srgbClr val="FFC000"/>
                </a:solidFill>
              </a:rPr>
              <a:t>continuant,C</a:t>
            </a:r>
            <a:r>
              <a:rPr lang="en-US" sz="1800" dirty="0">
                <a:solidFill>
                  <a:srgbClr val="FFC000"/>
                </a:solidFill>
              </a:rPr>
              <a:t>],</a:t>
            </a:r>
          </a:p>
          <a:p>
            <a:r>
              <a:rPr lang="en-US" sz="1800" dirty="0">
                <a:solidFill>
                  <a:srgbClr val="FFC000"/>
                </a:solidFill>
              </a:rPr>
              <a:t>		   [instance-</a:t>
            </a:r>
            <a:r>
              <a:rPr lang="en-US" sz="1800" dirty="0" err="1">
                <a:solidFill>
                  <a:srgbClr val="FFC000"/>
                </a:solidFill>
              </a:rPr>
              <a:t>of,A,specifically</a:t>
            </a:r>
            <a:r>
              <a:rPr lang="en-US" sz="1800" dirty="0">
                <a:solidFill>
                  <a:srgbClr val="FFC000"/>
                </a:solidFill>
              </a:rPr>
              <a:t>-dependent-</a:t>
            </a:r>
            <a:r>
              <a:rPr lang="en-US" sz="1800" dirty="0" err="1">
                <a:solidFill>
                  <a:srgbClr val="FFC000"/>
                </a:solidFill>
              </a:rPr>
              <a:t>continuant,C</a:t>
            </a:r>
            <a:r>
              <a:rPr lang="en-US" sz="1800" dirty="0">
                <a:solidFill>
                  <a:srgbClr val="FFC000"/>
                </a:solidFill>
              </a:rPr>
              <a:t>] ]).</a:t>
            </a:r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8D099D-B8B7-4DD9-9753-FAA9A5B57D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99365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58854-183D-4A7C-88A8-62302A92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Reasoner input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380A4C-215A-49DC-AC2A-8D66AA241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Kowalski-rule base from axiomatized ontologies,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Assertions in referent tracking style: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Example: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/>
              <a:t>t([</a:t>
            </a:r>
            <a:r>
              <a:rPr lang="en-US" sz="1800" dirty="0" err="1"/>
              <a:t>true,instance</a:t>
            </a:r>
            <a:r>
              <a:rPr lang="en-US" sz="1800" dirty="0"/>
              <a:t>-of, john, object, t]).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/>
              <a:t>t([</a:t>
            </a:r>
            <a:r>
              <a:rPr lang="en-US" sz="1800" dirty="0" err="1"/>
              <a:t>true,proper</a:t>
            </a:r>
            <a:r>
              <a:rPr lang="en-US" sz="1800" dirty="0"/>
              <a:t>-continuant-part-of, tumor-of-john, john, t1]).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/>
              <a:t>t([</a:t>
            </a:r>
            <a:r>
              <a:rPr lang="en-US" sz="1800" dirty="0" err="1"/>
              <a:t>true,instance</a:t>
            </a:r>
            <a:r>
              <a:rPr lang="en-US" sz="1800" dirty="0"/>
              <a:t>-of, tumor-of-john, benign-tumor, t1]).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/>
              <a:t>t([</a:t>
            </a:r>
            <a:r>
              <a:rPr lang="en-US" sz="1800" dirty="0" err="1"/>
              <a:t>true,instance</a:t>
            </a:r>
            <a:r>
              <a:rPr lang="en-US" sz="1800" dirty="0"/>
              <a:t>-of, tumor-of-john, cancer, t2]).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A42967A6-6E2F-4B50-BE26-A8FFBFC41A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8974" y="4587297"/>
            <a:ext cx="4246051" cy="2042103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BE1D28-CEE9-4423-9755-5DEF2B4F480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62678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58568-4E3C-42FE-BF7B-5E573B3FB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Reasoner at work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F40BF-2C5B-4A52-A495-DF9D71B9EE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000" dirty="0"/>
              <a:t>BFO2020 Style CLIF reasoner, Version Oct22, 2022</a:t>
            </a:r>
          </a:p>
          <a:p>
            <a:r>
              <a:rPr lang="en-US" sz="1000" dirty="0"/>
              <a:t>Copyright: Werner Ceusters. All rights reserved.</a:t>
            </a:r>
          </a:p>
          <a:p>
            <a:r>
              <a:rPr lang="en-US" sz="1000" dirty="0"/>
              <a:t>PRE-PROCESSING</a:t>
            </a:r>
          </a:p>
          <a:p>
            <a:r>
              <a:rPr lang="en-US" sz="1000" dirty="0"/>
              <a:t>Checking start conditions ...OK!</a:t>
            </a:r>
          </a:p>
          <a:p>
            <a:r>
              <a:rPr lang="en-US" sz="1000" dirty="0"/>
              <a:t>Optimizing Kowalski input ...</a:t>
            </a:r>
          </a:p>
          <a:p>
            <a:r>
              <a:rPr lang="en-US" sz="1000" dirty="0"/>
              <a:t>Reading data input ...</a:t>
            </a:r>
          </a:p>
          <a:p>
            <a:r>
              <a:rPr lang="en-US" sz="1000" dirty="0"/>
              <a:t>Total facts: 4</a:t>
            </a:r>
          </a:p>
          <a:p>
            <a:endParaRPr lang="en-US" sz="1000" dirty="0"/>
          </a:p>
          <a:p>
            <a:r>
              <a:rPr lang="en-US" sz="1000" dirty="0"/>
              <a:t>REASONING</a:t>
            </a:r>
          </a:p>
          <a:p>
            <a:endParaRPr lang="en-US" sz="1000" dirty="0"/>
          </a:p>
          <a:p>
            <a:r>
              <a:rPr lang="en-US" sz="1000" dirty="0"/>
              <a:t>modus </a:t>
            </a:r>
            <a:r>
              <a:rPr lang="en-US" sz="1000" dirty="0" err="1"/>
              <a:t>ponendo</a:t>
            </a:r>
            <a:r>
              <a:rPr lang="en-US" sz="1000" dirty="0"/>
              <a:t> ponens ...</a:t>
            </a:r>
          </a:p>
          <a:p>
            <a:r>
              <a:rPr lang="en-US" sz="1000" dirty="0"/>
              <a:t>Total facts: 316</a:t>
            </a:r>
          </a:p>
          <a:p>
            <a:r>
              <a:rPr lang="en-US" sz="1000" dirty="0"/>
              <a:t>modus </a:t>
            </a:r>
            <a:r>
              <a:rPr lang="en-US" sz="1000" dirty="0" err="1"/>
              <a:t>ponendo</a:t>
            </a:r>
            <a:r>
              <a:rPr lang="en-US" sz="1000" dirty="0"/>
              <a:t> tollens ...</a:t>
            </a:r>
          </a:p>
          <a:p>
            <a:r>
              <a:rPr lang="en-US" sz="1000" dirty="0"/>
              <a:t>% 1,240,643 inferences, 0.188 CPU in 0.183 seconds (102% CPU, 6616763 Lips)</a:t>
            </a:r>
          </a:p>
          <a:p>
            <a:endParaRPr lang="en-US" sz="1000" dirty="0"/>
          </a:p>
          <a:p>
            <a:r>
              <a:rPr lang="en-US" sz="1000" dirty="0"/>
              <a:t>Listing remaining alternatives ...</a:t>
            </a:r>
          </a:p>
          <a:p>
            <a:r>
              <a:rPr lang="en-US" sz="1000" dirty="0"/>
              <a:t>modus </a:t>
            </a:r>
            <a:r>
              <a:rPr lang="en-US" sz="1000" dirty="0" err="1"/>
              <a:t>tollendo</a:t>
            </a:r>
            <a:r>
              <a:rPr lang="en-US" sz="1000" dirty="0"/>
              <a:t> ponens ...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32385D-B9E6-4CDE-A197-E224F4C4A51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98908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58568-4E3C-42FE-BF7B-5E573B3FB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 oh bugger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F40BF-2C5B-4A52-A495-DF9D71B9EE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000" dirty="0"/>
              <a:t>BFO2020 Style CLIF reasoner, Version Oct22, 2022</a:t>
            </a:r>
          </a:p>
          <a:p>
            <a:r>
              <a:rPr lang="en-US" sz="1000" dirty="0"/>
              <a:t>Copyright: Werner Ceusters. All rights reserved.</a:t>
            </a:r>
          </a:p>
          <a:p>
            <a:r>
              <a:rPr lang="en-US" sz="1000" dirty="0"/>
              <a:t>PRE-PROCESSING</a:t>
            </a:r>
          </a:p>
          <a:p>
            <a:r>
              <a:rPr lang="en-US" sz="1000" dirty="0"/>
              <a:t>Checking start conditions ...OK!</a:t>
            </a:r>
          </a:p>
          <a:p>
            <a:r>
              <a:rPr lang="en-US" sz="1000" dirty="0"/>
              <a:t>Optimizing Kowalski input ...</a:t>
            </a:r>
          </a:p>
          <a:p>
            <a:r>
              <a:rPr lang="en-US" sz="1000" dirty="0"/>
              <a:t>Reading data input ...</a:t>
            </a:r>
          </a:p>
          <a:p>
            <a:r>
              <a:rPr lang="en-US" sz="1000" dirty="0"/>
              <a:t>Total facts: 4</a:t>
            </a:r>
          </a:p>
          <a:p>
            <a:endParaRPr lang="en-US" sz="1000" dirty="0"/>
          </a:p>
          <a:p>
            <a:r>
              <a:rPr lang="en-US" sz="1000" dirty="0"/>
              <a:t>REASONING</a:t>
            </a:r>
          </a:p>
          <a:p>
            <a:endParaRPr lang="en-US" sz="1000" dirty="0"/>
          </a:p>
          <a:p>
            <a:r>
              <a:rPr lang="en-US" sz="1000" dirty="0"/>
              <a:t>modus </a:t>
            </a:r>
            <a:r>
              <a:rPr lang="en-US" sz="1000" dirty="0" err="1"/>
              <a:t>ponendo</a:t>
            </a:r>
            <a:r>
              <a:rPr lang="en-US" sz="1000" dirty="0"/>
              <a:t> ponens ...</a:t>
            </a:r>
          </a:p>
          <a:p>
            <a:r>
              <a:rPr lang="en-US" sz="1000" dirty="0"/>
              <a:t>Total facts: 316</a:t>
            </a:r>
          </a:p>
          <a:p>
            <a:r>
              <a:rPr lang="en-US" sz="1000" dirty="0"/>
              <a:t>modus </a:t>
            </a:r>
            <a:r>
              <a:rPr lang="en-US" sz="1000" dirty="0" err="1"/>
              <a:t>ponendo</a:t>
            </a:r>
            <a:r>
              <a:rPr lang="en-US" sz="1000" dirty="0"/>
              <a:t> tollens ...</a:t>
            </a:r>
          </a:p>
          <a:p>
            <a:r>
              <a:rPr lang="en-US" sz="1000" dirty="0"/>
              <a:t>% 1,240,643 inferences, 0.188 CPU in 0.183 seconds (102% CPU, 6616763 Lips)</a:t>
            </a:r>
          </a:p>
          <a:p>
            <a:endParaRPr lang="en-US" sz="1000" dirty="0"/>
          </a:p>
          <a:p>
            <a:r>
              <a:rPr lang="en-US" sz="1000" dirty="0"/>
              <a:t>Listing remaining alternatives ...</a:t>
            </a:r>
          </a:p>
          <a:p>
            <a:r>
              <a:rPr lang="en-US" sz="1000" dirty="0"/>
              <a:t>modus </a:t>
            </a:r>
            <a:r>
              <a:rPr lang="en-US" sz="1000" dirty="0" err="1"/>
              <a:t>tollendo</a:t>
            </a:r>
            <a:r>
              <a:rPr lang="en-US" sz="1000" dirty="0"/>
              <a:t> ponens ...</a:t>
            </a:r>
          </a:p>
          <a:p>
            <a:endParaRPr lang="en-US" sz="1000" dirty="0"/>
          </a:p>
          <a:p>
            <a:r>
              <a:rPr lang="en-US" sz="1000" dirty="0">
                <a:solidFill>
                  <a:srgbClr val="FFFF00"/>
                </a:solidFill>
              </a:rPr>
              <a:t>INCONSISTENCY FOUND: []</a:t>
            </a:r>
          </a:p>
          <a:p>
            <a:r>
              <a:rPr lang="en-US" sz="1000" dirty="0">
                <a:solidFill>
                  <a:srgbClr val="FFFF00"/>
                </a:solidFill>
              </a:rPr>
              <a:t>Rule: 128</a:t>
            </a:r>
          </a:p>
          <a:p>
            <a:r>
              <a:rPr lang="en-US" sz="1000" dirty="0">
                <a:solidFill>
                  <a:srgbClr val="FFFF00"/>
                </a:solidFill>
              </a:rPr>
              <a:t>Axiom: ilw-1</a:t>
            </a:r>
          </a:p>
          <a:p>
            <a:r>
              <a:rPr lang="en-US" sz="1000" dirty="0">
                <a:solidFill>
                  <a:srgbClr val="FFFF00"/>
                </a:solidFill>
              </a:rPr>
              <a:t>[]</a:t>
            </a:r>
          </a:p>
          <a:p>
            <a:r>
              <a:rPr lang="en-US" sz="1000" dirty="0">
                <a:solidFill>
                  <a:srgbClr val="FFFF00"/>
                </a:solidFill>
              </a:rPr>
              <a:t>Inconsistent facts: [[specifically-depends-</a:t>
            </a:r>
            <a:r>
              <a:rPr lang="en-US" sz="1000" dirty="0" err="1">
                <a:solidFill>
                  <a:srgbClr val="FFFF00"/>
                </a:solidFill>
              </a:rPr>
              <a:t>on,tumor</a:t>
            </a:r>
            <a:r>
              <a:rPr lang="en-US" sz="1000" dirty="0">
                <a:solidFill>
                  <a:srgbClr val="FFFF00"/>
                </a:solidFill>
              </a:rPr>
              <a:t>-of-john,[e,137,[tumor-of-john]]],[instance-of,tumor-of-john,independent-continuant,t1]]</a:t>
            </a:r>
          </a:p>
          <a:p>
            <a:r>
              <a:rPr lang="en-US" sz="1000" dirty="0">
                <a:solidFill>
                  <a:srgbClr val="FFFF00"/>
                </a:solidFill>
              </a:rPr>
              <a:t>Saving inconsistency proof to CLIFreasoner-inconsistency-proof.csv</a:t>
            </a:r>
          </a:p>
          <a:p>
            <a:r>
              <a:rPr lang="en-US" sz="1000" dirty="0">
                <a:solidFill>
                  <a:srgbClr val="FFFF00"/>
                </a:solidFill>
              </a:rPr>
              <a:t>Writing </a:t>
            </a:r>
            <a:r>
              <a:rPr lang="en-US" sz="1000" dirty="0" err="1">
                <a:solidFill>
                  <a:srgbClr val="FFFF00"/>
                </a:solidFill>
              </a:rPr>
              <a:t>skolem</a:t>
            </a:r>
            <a:r>
              <a:rPr lang="en-US" sz="1000" dirty="0">
                <a:solidFill>
                  <a:srgbClr val="FFFF00"/>
                </a:solidFill>
              </a:rPr>
              <a:t> constants to CLIFreasoner-skolems.txt</a:t>
            </a:r>
          </a:p>
          <a:p>
            <a:r>
              <a:rPr lang="en-US" sz="1000" dirty="0">
                <a:solidFill>
                  <a:srgbClr val="FFFF00"/>
                </a:solidFill>
              </a:rPr>
              <a:t>Press any character key to finish.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28CB3D-ABD0-4548-BC3A-22EEF2C320B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2271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5E58D-EF29-491D-8401-2D1C23561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Inconsistency proof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FBEF9D9-9477-4B6C-A768-4F16AA64D100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228600" y="1600200"/>
          <a:ext cx="8686799" cy="3090048"/>
        </p:xfrm>
        <a:graphic>
          <a:graphicData uri="http://schemas.openxmlformats.org/drawingml/2006/table">
            <a:tbl>
              <a:tblPr/>
              <a:tblGrid>
                <a:gridCol w="548820">
                  <a:extLst>
                    <a:ext uri="{9D8B030D-6E8A-4147-A177-3AD203B41FA5}">
                      <a16:colId xmlns:a16="http://schemas.microsoft.com/office/drawing/2014/main" val="2137885827"/>
                    </a:ext>
                  </a:extLst>
                </a:gridCol>
                <a:gridCol w="548820">
                  <a:extLst>
                    <a:ext uri="{9D8B030D-6E8A-4147-A177-3AD203B41FA5}">
                      <a16:colId xmlns:a16="http://schemas.microsoft.com/office/drawing/2014/main" val="3855317240"/>
                    </a:ext>
                  </a:extLst>
                </a:gridCol>
                <a:gridCol w="1188360">
                  <a:extLst>
                    <a:ext uri="{9D8B030D-6E8A-4147-A177-3AD203B41FA5}">
                      <a16:colId xmlns:a16="http://schemas.microsoft.com/office/drawing/2014/main" val="289122049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625017505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65867695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887000964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10839887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72284526"/>
                    </a:ext>
                  </a:extLst>
                </a:gridCol>
                <a:gridCol w="1003538">
                  <a:extLst>
                    <a:ext uri="{9D8B030D-6E8A-4147-A177-3AD203B41FA5}">
                      <a16:colId xmlns:a16="http://schemas.microsoft.com/office/drawing/2014/main" val="3600472120"/>
                    </a:ext>
                  </a:extLst>
                </a:gridCol>
                <a:gridCol w="503085">
                  <a:extLst>
                    <a:ext uri="{9D8B030D-6E8A-4147-A177-3AD203B41FA5}">
                      <a16:colId xmlns:a16="http://schemas.microsoft.com/office/drawing/2014/main" val="1526776179"/>
                    </a:ext>
                  </a:extLst>
                </a:gridCol>
                <a:gridCol w="334437">
                  <a:extLst>
                    <a:ext uri="{9D8B030D-6E8A-4147-A177-3AD203B41FA5}">
                      <a16:colId xmlns:a16="http://schemas.microsoft.com/office/drawing/2014/main" val="3478219534"/>
                    </a:ext>
                  </a:extLst>
                </a:gridCol>
                <a:gridCol w="368739">
                  <a:extLst>
                    <a:ext uri="{9D8B030D-6E8A-4147-A177-3AD203B41FA5}">
                      <a16:colId xmlns:a16="http://schemas.microsoft.com/office/drawing/2014/main" val="1419888520"/>
                    </a:ext>
                  </a:extLst>
                </a:gridCol>
              </a:tblGrid>
              <a:tr h="1716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FactID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6A2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T/F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6A2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predicate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6A2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Arg1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6A2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Arg2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6A2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Arg3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6A2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6A2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Rule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6A2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Axiom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6A2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Mode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6A2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Triggers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6A2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CC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4828086"/>
                  </a:ext>
                </a:extLst>
              </a:tr>
              <a:tr h="1716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ERROR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inconsistency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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ilw-1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inc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CC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192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CC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1050179"/>
                  </a:ext>
                </a:extLst>
              </a:tr>
              <a:tr h="1716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192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CC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TRUE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specifically-depends-on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tumor-of-john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sk25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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472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akq-1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mpp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176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CC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CC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6785016"/>
                  </a:ext>
                </a:extLst>
              </a:tr>
              <a:tr h="1716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176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CC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TRUE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instance-of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tumor-of-john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specifically-dependent-continuant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t2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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828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qix-1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mpp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CC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CC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8425909"/>
                  </a:ext>
                </a:extLst>
              </a:tr>
              <a:tr h="1716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CC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TRUE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instance-of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tumor-of-john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independent-continuant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t1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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811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faf-1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mpp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CC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CC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3297950"/>
                  </a:ext>
                </a:extLst>
              </a:tr>
              <a:tr h="1716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CC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TRUE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instance-of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tumor-of-john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realizable-entity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t2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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800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fxd-1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mpp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CC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CC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438797"/>
                  </a:ext>
                </a:extLst>
              </a:tr>
              <a:tr h="1716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CC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TRUE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instance-of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tumor-of-john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disposition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t2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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216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ogms-dis-2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mpp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CC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CC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961952"/>
                  </a:ext>
                </a:extLst>
              </a:tr>
              <a:tr h="1716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CC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TRUE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instance-of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tumor-of-john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material-entity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t1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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219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ogms-diso-2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mpp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CC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CC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5449647"/>
                  </a:ext>
                </a:extLst>
              </a:tr>
              <a:tr h="1716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CC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TRUE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instance-of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tumor-of-john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disorder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t1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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218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ogms-btu-2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mpp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CC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CC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9764799"/>
                  </a:ext>
                </a:extLst>
              </a:tr>
              <a:tr h="1716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CC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TRUE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instance-of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tumor-of-john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disease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t2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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217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ogms-can-2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mpp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CC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CC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937496"/>
                  </a:ext>
                </a:extLst>
              </a:tr>
              <a:tr h="1716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584" marR="8584" marT="8584" marB="0" anchor="b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CC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TRUE</a:t>
                      </a:r>
                    </a:p>
                  </a:txBody>
                  <a:tcPr marL="8584" marR="8584" marT="8584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instance-of</a:t>
                      </a:r>
                    </a:p>
                  </a:txBody>
                  <a:tcPr marL="8584" marR="8584" marT="8584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tumor-of-john</a:t>
                      </a:r>
                    </a:p>
                  </a:txBody>
                  <a:tcPr marL="8584" marR="8584" marT="8584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cancer</a:t>
                      </a:r>
                    </a:p>
                  </a:txBody>
                  <a:tcPr marL="8584" marR="8584" marT="8584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t2</a:t>
                      </a:r>
                    </a:p>
                  </a:txBody>
                  <a:tcPr marL="8584" marR="8584" marT="8584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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4" marR="8584" marT="8584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4" marR="8584" marT="8584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unmarked</a:t>
                      </a:r>
                    </a:p>
                  </a:txBody>
                  <a:tcPr marL="8584" marR="8584" marT="8584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input</a:t>
                      </a:r>
                    </a:p>
                  </a:txBody>
                  <a:tcPr marL="8584" marR="8584" marT="8584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4" marR="8584" marT="8584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CC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4" marR="8584" marT="8584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CC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4063418"/>
                  </a:ext>
                </a:extLst>
              </a:tr>
              <a:tr h="1716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584" marR="8584" marT="8584" marB="0" anchor="b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CC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TRUE</a:t>
                      </a:r>
                    </a:p>
                  </a:txBody>
                  <a:tcPr marL="8584" marR="8584" marT="8584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instance-of</a:t>
                      </a:r>
                    </a:p>
                  </a:txBody>
                  <a:tcPr marL="8584" marR="8584" marT="8584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tumor-of-john</a:t>
                      </a:r>
                    </a:p>
                  </a:txBody>
                  <a:tcPr marL="8584" marR="8584" marT="8584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benign-tumor</a:t>
                      </a:r>
                    </a:p>
                  </a:txBody>
                  <a:tcPr marL="8584" marR="8584" marT="8584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t1</a:t>
                      </a:r>
                    </a:p>
                  </a:txBody>
                  <a:tcPr marL="8584" marR="8584" marT="8584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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4" marR="8584" marT="8584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4" marR="8584" marT="8584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unmarked</a:t>
                      </a:r>
                    </a:p>
                  </a:txBody>
                  <a:tcPr marL="8584" marR="8584" marT="8584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input</a:t>
                      </a:r>
                    </a:p>
                  </a:txBody>
                  <a:tcPr marL="8584" marR="8584" marT="8584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4" marR="8584" marT="8584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CC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4" marR="8584" marT="8584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CC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773908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563CD7EB-08E3-4CBA-96FB-8804C8E9BA87}"/>
              </a:ext>
            </a:extLst>
          </p:cNvPr>
          <p:cNvSpPr/>
          <p:nvPr/>
        </p:nvSpPr>
        <p:spPr>
          <a:xfrm>
            <a:off x="152399" y="4847272"/>
            <a:ext cx="876299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400" b="0" dirty="0">
                <a:solidFill>
                  <a:schemeClr val="bg1"/>
                </a:solidFill>
              </a:rPr>
              <a:t>(</a:t>
            </a:r>
            <a:r>
              <a:rPr lang="en-US" sz="1400" b="0" dirty="0" err="1">
                <a:solidFill>
                  <a:schemeClr val="bg1"/>
                </a:solidFill>
              </a:rPr>
              <a:t>cl:comment</a:t>
            </a:r>
            <a:r>
              <a:rPr lang="en-US" sz="1400" b="0" dirty="0">
                <a:solidFill>
                  <a:schemeClr val="bg1"/>
                </a:solidFill>
              </a:rPr>
              <a:t> "Any continuant that doesn't s-depend or g-depend on something is </a:t>
            </a:r>
            <a:r>
              <a:rPr lang="en-US" sz="1400" b="0">
                <a:solidFill>
                  <a:schemeClr val="bg1"/>
                </a:solidFill>
              </a:rPr>
              <a:t>an independent </a:t>
            </a:r>
            <a:r>
              <a:rPr lang="en-US" sz="1400" b="0" dirty="0">
                <a:solidFill>
                  <a:schemeClr val="bg1"/>
                </a:solidFill>
              </a:rPr>
              <a:t>continuant [ilw-1]"    </a:t>
            </a:r>
          </a:p>
          <a:p>
            <a:pPr algn="l"/>
            <a:endParaRPr lang="en-US" sz="1400" b="0" dirty="0">
              <a:solidFill>
                <a:schemeClr val="bg1"/>
              </a:solidFill>
            </a:endParaRPr>
          </a:p>
          <a:p>
            <a:pPr algn="l"/>
            <a:r>
              <a:rPr lang="en-US" sz="1400" b="0" dirty="0">
                <a:solidFill>
                  <a:schemeClr val="bg1"/>
                </a:solidFill>
              </a:rPr>
              <a:t>(</a:t>
            </a:r>
            <a:r>
              <a:rPr lang="en-US" sz="1400" b="0" dirty="0" err="1">
                <a:solidFill>
                  <a:schemeClr val="bg1"/>
                </a:solidFill>
              </a:rPr>
              <a:t>forall</a:t>
            </a:r>
            <a:r>
              <a:rPr lang="en-US" sz="1400" b="0" dirty="0">
                <a:solidFill>
                  <a:schemeClr val="bg1"/>
                </a:solidFill>
              </a:rPr>
              <a:t> (c1)    </a:t>
            </a:r>
          </a:p>
          <a:p>
            <a:pPr algn="l"/>
            <a:r>
              <a:rPr lang="en-US" sz="1400" b="0" dirty="0">
                <a:solidFill>
                  <a:schemeClr val="bg1"/>
                </a:solidFill>
              </a:rPr>
              <a:t>      (</a:t>
            </a:r>
            <a:r>
              <a:rPr lang="en-US" sz="1400" b="0" dirty="0" err="1">
                <a:solidFill>
                  <a:schemeClr val="bg1"/>
                </a:solidFill>
              </a:rPr>
              <a:t>iff</a:t>
            </a:r>
            <a:r>
              <a:rPr lang="en-US" sz="1400" b="0" dirty="0">
                <a:solidFill>
                  <a:schemeClr val="bg1"/>
                </a:solidFill>
              </a:rPr>
              <a:t> (exists (t) (instance-of c1 independent-continuant t))</a:t>
            </a:r>
          </a:p>
          <a:p>
            <a:pPr algn="l"/>
            <a:r>
              <a:rPr lang="en-US" sz="1400" b="0" dirty="0">
                <a:solidFill>
                  <a:schemeClr val="bg1"/>
                </a:solidFill>
              </a:rPr>
              <a:t>            (and   (exists (t) (instance-of c1 continuant t))       </a:t>
            </a:r>
          </a:p>
          <a:p>
            <a:pPr algn="l"/>
            <a:r>
              <a:rPr lang="en-US" sz="1400" b="0" dirty="0">
                <a:solidFill>
                  <a:schemeClr val="bg1"/>
                </a:solidFill>
              </a:rPr>
              <a:t>                      (not    (exists (c2 t)    (or (specifically-depends-on c1 c2)          </a:t>
            </a:r>
          </a:p>
          <a:p>
            <a:pPr algn="l"/>
            <a:r>
              <a:rPr lang="en-US" sz="1400" b="0" dirty="0">
                <a:solidFill>
                  <a:schemeClr val="bg1"/>
                </a:solidFill>
              </a:rPr>
              <a:t> 		               (generically-depends-on c1 c2 t))))))))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3CC91A-C330-489F-BFE8-39CDEDA4C25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86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19132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F5BD7-918A-4BA6-8464-203D8D34F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Relevant OGMS fragment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DA60B-C5A0-400D-A067-407622B19F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1600" dirty="0"/>
              <a:t> (</a:t>
            </a:r>
            <a:r>
              <a:rPr lang="en-US" sz="1600" dirty="0" err="1"/>
              <a:t>cl:comment</a:t>
            </a:r>
            <a:r>
              <a:rPr lang="en-US" sz="1600" dirty="0"/>
              <a:t> "diseases are dispositions [ogms-dis-2]"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    (</a:t>
            </a:r>
            <a:r>
              <a:rPr lang="en-US" sz="1600" dirty="0" err="1"/>
              <a:t>forall</a:t>
            </a:r>
            <a:r>
              <a:rPr lang="en-US" sz="1600" dirty="0"/>
              <a:t> (t x)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     (if (instance-of x disease t)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      (instance-of x disposition t))))</a:t>
            </a:r>
          </a:p>
          <a:p>
            <a:pPr>
              <a:spcBef>
                <a:spcPts val="0"/>
              </a:spcBef>
            </a:pPr>
            <a:endParaRPr lang="en-US" sz="1600" dirty="0"/>
          </a:p>
          <a:p>
            <a:pPr>
              <a:spcBef>
                <a:spcPts val="0"/>
              </a:spcBef>
            </a:pPr>
            <a:r>
              <a:rPr lang="en-US" sz="1600" dirty="0"/>
              <a:t>  (</a:t>
            </a:r>
            <a:r>
              <a:rPr lang="en-US" sz="1600" dirty="0" err="1"/>
              <a:t>cl:comment</a:t>
            </a:r>
            <a:r>
              <a:rPr lang="en-US" sz="1600" dirty="0"/>
              <a:t> "cancer is a disease [ogms-can-2]"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    (</a:t>
            </a:r>
            <a:r>
              <a:rPr lang="en-US" sz="1600" dirty="0" err="1"/>
              <a:t>forall</a:t>
            </a:r>
            <a:r>
              <a:rPr lang="en-US" sz="1600" dirty="0"/>
              <a:t> (t x)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     (if (instance-of x cancer t)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      (instance-of x disease t))))</a:t>
            </a:r>
          </a:p>
          <a:p>
            <a:pPr>
              <a:spcBef>
                <a:spcPts val="0"/>
              </a:spcBef>
            </a:pPr>
            <a:endParaRPr lang="en-US" sz="1600" dirty="0"/>
          </a:p>
          <a:p>
            <a:pPr>
              <a:spcBef>
                <a:spcPts val="0"/>
              </a:spcBef>
            </a:pPr>
            <a:r>
              <a:rPr lang="en-US" sz="1600" dirty="0"/>
              <a:t>  (</a:t>
            </a:r>
            <a:r>
              <a:rPr lang="en-US" sz="1600" dirty="0" err="1"/>
              <a:t>cl:comment</a:t>
            </a:r>
            <a:r>
              <a:rPr lang="en-US" sz="1600" dirty="0"/>
              <a:t> "benign tumors are disorders [ogms-btu-2]"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    (</a:t>
            </a:r>
            <a:r>
              <a:rPr lang="en-US" sz="1600" dirty="0" err="1"/>
              <a:t>forall</a:t>
            </a:r>
            <a:r>
              <a:rPr lang="en-US" sz="1600" dirty="0"/>
              <a:t> (t x)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     (if (instance-of x benign-tumor t)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      (instance-of x disorder t))))</a:t>
            </a:r>
          </a:p>
          <a:p>
            <a:pPr>
              <a:spcBef>
                <a:spcPts val="0"/>
              </a:spcBef>
            </a:pPr>
            <a:endParaRPr lang="en-US" sz="1600" dirty="0"/>
          </a:p>
          <a:p>
            <a:pPr>
              <a:spcBef>
                <a:spcPts val="0"/>
              </a:spcBef>
            </a:pPr>
            <a:r>
              <a:rPr lang="en-US" sz="1600" dirty="0"/>
              <a:t>  (</a:t>
            </a:r>
            <a:r>
              <a:rPr lang="en-US" sz="1600" dirty="0" err="1"/>
              <a:t>cl:comment</a:t>
            </a:r>
            <a:r>
              <a:rPr lang="en-US" sz="1600" dirty="0"/>
              <a:t> "disorders are material entities [ogms-diso-2]"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    (</a:t>
            </a:r>
            <a:r>
              <a:rPr lang="en-US" sz="1600" dirty="0" err="1"/>
              <a:t>forall</a:t>
            </a:r>
            <a:r>
              <a:rPr lang="en-US" sz="1600" dirty="0"/>
              <a:t> (t x)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     (if (instance-of x disorder t)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      (instance-of x material-entity t))))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AB95E8-16F6-4DF5-B670-937CB9E12C4C}"/>
              </a:ext>
            </a:extLst>
          </p:cNvPr>
          <p:cNvSpPr txBox="1"/>
          <p:nvPr/>
        </p:nvSpPr>
        <p:spPr>
          <a:xfrm flipH="1">
            <a:off x="6477000" y="1981200"/>
            <a:ext cx="2514600" cy="32316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From BFO:</a:t>
            </a:r>
          </a:p>
          <a:p>
            <a:endParaRPr lang="en-US" b="0" dirty="0">
              <a:solidFill>
                <a:schemeClr val="bg1"/>
              </a:solidFill>
            </a:endParaRPr>
          </a:p>
          <a:p>
            <a:r>
              <a:rPr lang="en-US" sz="2000" b="0" dirty="0">
                <a:solidFill>
                  <a:schemeClr val="bg1"/>
                </a:solidFill>
              </a:rPr>
              <a:t>Dispositions, being SDCs, s-depend on something and therefor cannot be independent continuants, i.e. what material-entities are.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1D7FE3-146D-4630-99E2-063E839746B1}"/>
              </a:ext>
            </a:extLst>
          </p:cNvPr>
          <p:cNvSpPr/>
          <p:nvPr/>
        </p:nvSpPr>
        <p:spPr bwMode="auto">
          <a:xfrm>
            <a:off x="228600" y="1676400"/>
            <a:ext cx="5181600" cy="2362200"/>
          </a:xfrm>
          <a:prstGeom prst="rect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B7A760-8C34-4E00-B1FE-6BD090847B66}"/>
              </a:ext>
            </a:extLst>
          </p:cNvPr>
          <p:cNvSpPr/>
          <p:nvPr/>
        </p:nvSpPr>
        <p:spPr bwMode="auto">
          <a:xfrm>
            <a:off x="228600" y="4143375"/>
            <a:ext cx="5867400" cy="2362200"/>
          </a:xfrm>
          <a:prstGeom prst="rect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35DF8E52-FAE5-4668-801E-9183581ECE8A}"/>
              </a:ext>
            </a:extLst>
          </p:cNvPr>
          <p:cNvSpPr/>
          <p:nvPr/>
        </p:nvSpPr>
        <p:spPr bwMode="auto">
          <a:xfrm rot="16200000">
            <a:off x="2171700" y="2724151"/>
            <a:ext cx="304800" cy="228600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A0224A3C-E1CC-482C-BE7B-F92CC1732672}"/>
              </a:ext>
            </a:extLst>
          </p:cNvPr>
          <p:cNvSpPr/>
          <p:nvPr/>
        </p:nvSpPr>
        <p:spPr bwMode="auto">
          <a:xfrm rot="5400000" flipV="1">
            <a:off x="3390900" y="5143500"/>
            <a:ext cx="304800" cy="228600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4CD79F27-50AD-46AA-8F7C-5302612EEF42}"/>
              </a:ext>
            </a:extLst>
          </p:cNvPr>
          <p:cNvSpPr/>
          <p:nvPr/>
        </p:nvSpPr>
        <p:spPr bwMode="auto">
          <a:xfrm rot="1378014" flipV="1">
            <a:off x="5540536" y="2888985"/>
            <a:ext cx="786608" cy="243811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6E70F33F-5E6F-40C9-AB4D-FF5ABE1A5697}"/>
              </a:ext>
            </a:extLst>
          </p:cNvPr>
          <p:cNvSpPr/>
          <p:nvPr/>
        </p:nvSpPr>
        <p:spPr bwMode="auto">
          <a:xfrm rot="19064930" flipV="1">
            <a:off x="6185237" y="5538204"/>
            <a:ext cx="786608" cy="243811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5502082-E4EF-4D02-B46D-C4776050DB3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87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03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79285-CF80-457A-9958-7BA46B4BA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1F2C89-335A-42B0-9885-C5F66CC8C8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C86CF2-D75E-4EE2-8C64-39F8169B616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88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3044DE-5D41-4644-8F61-855C7E7B2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9144000" cy="6248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705F71A-BE7A-4464-8D68-1DB97A6CEFCF}"/>
              </a:ext>
            </a:extLst>
          </p:cNvPr>
          <p:cNvSpPr/>
          <p:nvPr/>
        </p:nvSpPr>
        <p:spPr bwMode="auto">
          <a:xfrm>
            <a:off x="0" y="4625165"/>
            <a:ext cx="9144000" cy="22860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53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C6801-21EE-407A-B414-CD4FB9882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A055E-2533-4594-AFEE-F8045141C4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Making tools fool-proof,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Continue thorough debugging,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Three most common mistakes: boundary conditions and off-by-one,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Better control of </a:t>
            </a:r>
            <a:r>
              <a:rPr lang="en-US" dirty="0" err="1"/>
              <a:t>skolem</a:t>
            </a:r>
            <a:r>
              <a:rPr lang="en-US" dirty="0"/>
              <a:t> functions,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Creation of minimal models,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Time lines,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Parthood and type taxonomies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Input queries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Current alternative: input the logical opposite of X, if inconsistency found </a:t>
            </a:r>
            <a:r>
              <a:rPr lang="en-US" dirty="0">
                <a:sym typeface="Wingdings" panose="05000000000000000000" pitchFamily="2" charset="2"/>
              </a:rPr>
              <a:t> X is true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CLIF style data input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E.g.:  </a:t>
            </a:r>
            <a:r>
              <a:rPr lang="en-US" sz="1800" dirty="0"/>
              <a:t>(not (exists (x) (instance-of tumor-of-john malignant-tumor x)))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3F02A1-A0A8-4F3E-A3CC-BD34A13BF85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89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502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9" name="Picture 27" descr="thumbnail">
            <a:extLst>
              <a:ext uri="{FF2B5EF4-FFF2-40B4-BE49-F238E27FC236}">
                <a16:creationId xmlns:a16="http://schemas.microsoft.com/office/drawing/2014/main" id="{5EF94245-B515-47AD-B75F-48A07861E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52" y="731307"/>
            <a:ext cx="1122218" cy="164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3" descr="demo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" y="4989512"/>
            <a:ext cx="10382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4" descr="Smit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439" y="4876629"/>
            <a:ext cx="12144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1A8C31-9C84-421C-9382-7EE61B986BEC}"/>
              </a:ext>
            </a:extLst>
          </p:cNvPr>
          <p:cNvSpPr txBox="1"/>
          <p:nvPr/>
        </p:nvSpPr>
        <p:spPr>
          <a:xfrm>
            <a:off x="1201819" y="685800"/>
            <a:ext cx="7793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100" b="0" dirty="0">
                <a:solidFill>
                  <a:schemeClr val="bg1"/>
                </a:solidFill>
              </a:rPr>
              <a:t>Paul</a:t>
            </a:r>
          </a:p>
          <a:p>
            <a:pPr algn="l"/>
            <a:r>
              <a:rPr lang="en-US" sz="1100" b="0" dirty="0" err="1">
                <a:solidFill>
                  <a:schemeClr val="bg1"/>
                </a:solidFill>
              </a:rPr>
              <a:t>Kluyskens</a:t>
            </a:r>
            <a:endParaRPr lang="en-US" sz="1100" b="0" dirty="0">
              <a:solidFill>
                <a:schemeClr val="bg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04DC4F9-D167-453E-8D22-09FC51CA1088}"/>
              </a:ext>
            </a:extLst>
          </p:cNvPr>
          <p:cNvSpPr txBox="1"/>
          <p:nvPr/>
        </p:nvSpPr>
        <p:spPr>
          <a:xfrm>
            <a:off x="1176496" y="5993557"/>
            <a:ext cx="6543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100" b="0" dirty="0">
                <a:solidFill>
                  <a:schemeClr val="bg1"/>
                </a:solidFill>
              </a:rPr>
              <a:t>Georges</a:t>
            </a:r>
          </a:p>
          <a:p>
            <a:pPr algn="l"/>
            <a:r>
              <a:rPr lang="en-US" sz="1100" b="0" dirty="0" err="1">
                <a:solidFill>
                  <a:schemeClr val="bg1"/>
                </a:solidFill>
              </a:rPr>
              <a:t>Demoor</a:t>
            </a:r>
            <a:endParaRPr lang="en-US" sz="1100" b="0" dirty="0">
              <a:solidFill>
                <a:schemeClr val="bg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EEFEDD7-6F13-4D4A-B912-7129A1AF6EF3}"/>
              </a:ext>
            </a:extLst>
          </p:cNvPr>
          <p:cNvSpPr txBox="1"/>
          <p:nvPr/>
        </p:nvSpPr>
        <p:spPr>
          <a:xfrm>
            <a:off x="7255087" y="6103177"/>
            <a:ext cx="5196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100" b="0" dirty="0">
                <a:solidFill>
                  <a:schemeClr val="bg1"/>
                </a:solidFill>
              </a:rPr>
              <a:t>Barry</a:t>
            </a:r>
          </a:p>
          <a:p>
            <a:pPr algn="l"/>
            <a:r>
              <a:rPr lang="en-US" sz="1100" b="0" dirty="0">
                <a:solidFill>
                  <a:schemeClr val="bg1"/>
                </a:solidFill>
              </a:rPr>
              <a:t>Smith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38031" y="1324663"/>
            <a:ext cx="1936750" cy="748169"/>
          </a:xfrm>
          <a:prstGeom prst="rect">
            <a:avLst/>
          </a:prstGeom>
        </p:spPr>
      </p:pic>
      <p:pic>
        <p:nvPicPr>
          <p:cNvPr id="8198" name="Picture 9" descr="trans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619" y="2789238"/>
            <a:ext cx="1806575" cy="7540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AutoShape 11"/>
          <p:cNvSpPr>
            <a:spLocks noGrp="1" noChangeArrowheads="1"/>
          </p:cNvSpPr>
          <p:nvPr>
            <p:ph type="title"/>
          </p:nvPr>
        </p:nvSpPr>
        <p:spPr>
          <a:xfrm>
            <a:off x="3200400" y="2990850"/>
            <a:ext cx="2819400" cy="1041400"/>
          </a:xfrm>
        </p:spPr>
        <p:txBody>
          <a:bodyPr/>
          <a:lstStyle/>
          <a:p>
            <a:pPr algn="ctr" eaLnBrk="1" hangingPunct="1"/>
            <a:r>
              <a:rPr lang="nl-BE" altLang="en-US" sz="2800" dirty="0"/>
              <a:t>Educational &amp; </a:t>
            </a:r>
            <a:r>
              <a:rPr lang="nl-BE" altLang="en-US" sz="2800" dirty="0">
                <a:solidFill>
                  <a:schemeClr val="bg1"/>
                </a:solidFill>
              </a:rPr>
              <a:t>professional </a:t>
            </a:r>
            <a:r>
              <a:rPr lang="nl-BE" altLang="en-US" sz="2800" dirty="0"/>
              <a:t>environments</a:t>
            </a:r>
            <a:endParaRPr lang="nl-NL" altLang="en-US" sz="2800" dirty="0">
              <a:solidFill>
                <a:schemeClr val="bg1"/>
              </a:solidFill>
            </a:endParaRPr>
          </a:p>
        </p:txBody>
      </p:sp>
      <p:grpSp>
        <p:nvGrpSpPr>
          <p:cNvPr id="8201" name="Group 12"/>
          <p:cNvGrpSpPr>
            <a:grpSpLocks/>
          </p:cNvGrpSpPr>
          <p:nvPr/>
        </p:nvGrpSpPr>
        <p:grpSpPr bwMode="auto">
          <a:xfrm>
            <a:off x="3355975" y="914400"/>
            <a:ext cx="1976438" cy="1930400"/>
            <a:chOff x="2736" y="720"/>
            <a:chExt cx="1245" cy="1216"/>
          </a:xfrm>
        </p:grpSpPr>
        <p:pic>
          <p:nvPicPr>
            <p:cNvPr id="8224" name="Picture 13" descr="cb-baby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720"/>
              <a:ext cx="652" cy="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25" name="Text Box 14"/>
            <p:cNvSpPr txBox="1">
              <a:spLocks noChangeArrowheads="1"/>
            </p:cNvSpPr>
            <p:nvPr/>
          </p:nvSpPr>
          <p:spPr bwMode="auto">
            <a:xfrm>
              <a:off x="2782" y="1645"/>
              <a:ext cx="119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l-BE" altLang="en-US" sz="2400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  1959</a:t>
              </a:r>
              <a:r>
                <a:rPr lang="nl-BE" altLang="en-US" sz="2400" dirty="0">
                  <a:solidFill>
                    <a:srgbClr val="FF3300"/>
                  </a:solidFill>
                  <a:cs typeface="Times New Roman" panose="02020603050405020304" pitchFamily="18" charset="0"/>
                </a:rPr>
                <a:t>     </a:t>
              </a:r>
              <a:r>
                <a:rPr lang="nl-BE" altLang="en-US" sz="2400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- </a:t>
              </a:r>
              <a:r>
                <a:rPr lang="nl-BE" altLang="en-US" sz="2400" dirty="0">
                  <a:solidFill>
                    <a:srgbClr val="FF3300"/>
                  </a:solidFill>
                  <a:cs typeface="Times New Roman" panose="02020603050405020304" pitchFamily="18" charset="0"/>
                </a:rPr>
                <a:t>     </a:t>
              </a:r>
              <a:endParaRPr lang="nl-NL" altLang="en-US" sz="2400" dirty="0">
                <a:solidFill>
                  <a:srgbClr val="FF3300"/>
                </a:solidFill>
                <a:cs typeface="Times New Roman" panose="02020603050405020304" pitchFamily="18" charset="0"/>
              </a:endParaRPr>
            </a:p>
          </p:txBody>
        </p:sp>
      </p:grpSp>
      <p:pic>
        <p:nvPicPr>
          <p:cNvPr id="8202" name="Picture 15" descr="Bikit (2938 bytes)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667000"/>
            <a:ext cx="144780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6" descr="Ramit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3810000"/>
            <a:ext cx="14478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17" descr="logosmall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00" y="4971712"/>
            <a:ext cx="15240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205" name="Object 18"/>
          <p:cNvGraphicFramePr>
            <a:graphicFrameLocks noChangeAspect="1"/>
          </p:cNvGraphicFramePr>
          <p:nvPr>
            <p:extLst/>
          </p:nvPr>
        </p:nvGraphicFramePr>
        <p:xfrm>
          <a:off x="4217988" y="5121275"/>
          <a:ext cx="114300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6" name="Photo Editor-foto" r:id="rId13" imgW="809738" imgH="409632" progId="MSPhotoEd.3">
                  <p:embed/>
                </p:oleObj>
              </mc:Choice>
              <mc:Fallback>
                <p:oleObj name="Photo Editor-foto" r:id="rId13" imgW="809738" imgH="409632" progId="MSPhotoEd.3">
                  <p:embed/>
                  <p:pic>
                    <p:nvPicPr>
                      <p:cNvPr id="8205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7988" y="5121275"/>
                        <a:ext cx="1143000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206" name="Picture 19" descr="ecor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819" y="3575050"/>
            <a:ext cx="137160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20" descr="IFOMIS logo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737" y="4648200"/>
            <a:ext cx="15652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8" name="Text Box 21"/>
          <p:cNvSpPr txBox="1">
            <a:spLocks noChangeArrowheads="1"/>
          </p:cNvSpPr>
          <p:nvPr/>
        </p:nvSpPr>
        <p:spPr bwMode="auto">
          <a:xfrm>
            <a:off x="1981200" y="2057400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2400">
                <a:solidFill>
                  <a:schemeClr val="bg1"/>
                </a:solidFill>
                <a:cs typeface="Times New Roman" panose="02020603050405020304" pitchFamily="18" charset="0"/>
              </a:rPr>
              <a:t>1977</a:t>
            </a:r>
            <a:endParaRPr lang="nl-NL" altLang="en-US" sz="240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8209" name="Text Box 22"/>
          <p:cNvSpPr txBox="1">
            <a:spLocks noChangeArrowheads="1"/>
          </p:cNvSpPr>
          <p:nvPr/>
        </p:nvSpPr>
        <p:spPr bwMode="auto">
          <a:xfrm>
            <a:off x="815736" y="3335338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2400" dirty="0">
                <a:solidFill>
                  <a:schemeClr val="bg1"/>
                </a:solidFill>
                <a:cs typeface="Times New Roman" panose="02020603050405020304" pitchFamily="18" charset="0"/>
              </a:rPr>
              <a:t>1989</a:t>
            </a:r>
            <a:endParaRPr lang="nl-NL" altLang="en-US" sz="24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8210" name="Text Box 23"/>
          <p:cNvSpPr txBox="1">
            <a:spLocks noChangeArrowheads="1"/>
          </p:cNvSpPr>
          <p:nvPr/>
        </p:nvSpPr>
        <p:spPr bwMode="auto">
          <a:xfrm>
            <a:off x="1514237" y="4414668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2400" dirty="0">
                <a:solidFill>
                  <a:schemeClr val="bg1"/>
                </a:solidFill>
                <a:cs typeface="Times New Roman" panose="02020603050405020304" pitchFamily="18" charset="0"/>
              </a:rPr>
              <a:t>1992</a:t>
            </a:r>
            <a:endParaRPr lang="nl-NL" altLang="en-US" sz="24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8211" name="Text Box 24"/>
          <p:cNvSpPr txBox="1">
            <a:spLocks noChangeArrowheads="1"/>
          </p:cNvSpPr>
          <p:nvPr/>
        </p:nvSpPr>
        <p:spPr bwMode="auto">
          <a:xfrm>
            <a:off x="4392613" y="5660687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2400" dirty="0">
                <a:solidFill>
                  <a:schemeClr val="bg1"/>
                </a:solidFill>
                <a:cs typeface="Times New Roman" panose="02020603050405020304" pitchFamily="18" charset="0"/>
              </a:rPr>
              <a:t>1998</a:t>
            </a:r>
            <a:endParaRPr lang="nl-NL" altLang="en-US" sz="24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8212" name="Text Box 25"/>
          <p:cNvSpPr txBox="1">
            <a:spLocks noChangeArrowheads="1"/>
          </p:cNvSpPr>
          <p:nvPr/>
        </p:nvSpPr>
        <p:spPr bwMode="auto">
          <a:xfrm>
            <a:off x="5744528" y="5394325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2400" dirty="0">
                <a:solidFill>
                  <a:schemeClr val="bg1"/>
                </a:solidFill>
                <a:cs typeface="Times New Roman" panose="02020603050405020304" pitchFamily="18" charset="0"/>
              </a:rPr>
              <a:t>2002</a:t>
            </a:r>
            <a:endParaRPr lang="nl-NL" altLang="en-US" sz="24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8213" name="Text Box 26"/>
          <p:cNvSpPr txBox="1">
            <a:spLocks noChangeArrowheads="1"/>
          </p:cNvSpPr>
          <p:nvPr/>
        </p:nvSpPr>
        <p:spPr bwMode="auto">
          <a:xfrm>
            <a:off x="7090886" y="4365625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2400" dirty="0">
                <a:solidFill>
                  <a:schemeClr val="bg1"/>
                </a:solidFill>
                <a:cs typeface="Times New Roman" panose="02020603050405020304" pitchFamily="18" charset="0"/>
              </a:rPr>
              <a:t>2004</a:t>
            </a:r>
            <a:endParaRPr lang="nl-NL" altLang="en-US" sz="24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8214" name="Picture 27" descr="rug">
            <a:hlinkClick r:id="rId18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954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5" name="Picture 35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819" y="2201864"/>
            <a:ext cx="1643062" cy="533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6" name="AutoShape 29"/>
          <p:cNvSpPr>
            <a:spLocks noChangeArrowheads="1"/>
          </p:cNvSpPr>
          <p:nvPr/>
        </p:nvSpPr>
        <p:spPr bwMode="auto">
          <a:xfrm flipV="1">
            <a:off x="609600" y="838200"/>
            <a:ext cx="8001000" cy="54864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039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7701" y="20661"/>
                </a:moveTo>
                <a:cubicBezTo>
                  <a:pt x="3393" y="19307"/>
                  <a:pt x="463" y="15315"/>
                  <a:pt x="463" y="10800"/>
                </a:cubicBezTo>
                <a:cubicBezTo>
                  <a:pt x="463" y="5091"/>
                  <a:pt x="5091" y="463"/>
                  <a:pt x="10800" y="463"/>
                </a:cubicBezTo>
                <a:cubicBezTo>
                  <a:pt x="16508" y="463"/>
                  <a:pt x="21137" y="5091"/>
                  <a:pt x="21137" y="10800"/>
                </a:cubicBezTo>
                <a:cubicBezTo>
                  <a:pt x="21137" y="15315"/>
                  <a:pt x="18206" y="19307"/>
                  <a:pt x="13898" y="20661"/>
                </a:cubicBezTo>
                <a:lnTo>
                  <a:pt x="14037" y="21103"/>
                </a:lnTo>
                <a:cubicBezTo>
                  <a:pt x="18538" y="19689"/>
                  <a:pt x="21600" y="15517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5517"/>
                  <a:pt x="3061" y="19689"/>
                  <a:pt x="7562" y="21103"/>
                </a:cubicBezTo>
                <a:lnTo>
                  <a:pt x="7701" y="20661"/>
                </a:lnTo>
                <a:close/>
              </a:path>
            </a:pathLst>
          </a:custGeom>
          <a:gradFill rotWithShape="0">
            <a:gsLst>
              <a:gs pos="0">
                <a:srgbClr val="66FF33"/>
              </a:gs>
              <a:gs pos="100000">
                <a:srgbClr val="FF00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7" name="AutoShape 30"/>
          <p:cNvSpPr>
            <a:spLocks noChangeArrowheads="1"/>
          </p:cNvSpPr>
          <p:nvPr/>
        </p:nvSpPr>
        <p:spPr bwMode="auto">
          <a:xfrm rot="891021">
            <a:off x="5695950" y="923925"/>
            <a:ext cx="381000" cy="228600"/>
          </a:xfrm>
          <a:prstGeom prst="leftArrow">
            <a:avLst>
              <a:gd name="adj1" fmla="val 50000"/>
              <a:gd name="adj2" fmla="val 41667"/>
            </a:avLst>
          </a:prstGeom>
          <a:gradFill rotWithShape="1">
            <a:gsLst>
              <a:gs pos="0">
                <a:srgbClr val="74DC3A"/>
              </a:gs>
              <a:gs pos="100000">
                <a:srgbClr val="AAE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8218" name="Text Box 31"/>
          <p:cNvSpPr txBox="1">
            <a:spLocks noChangeArrowheads="1"/>
          </p:cNvSpPr>
          <p:nvPr/>
        </p:nvSpPr>
        <p:spPr bwMode="auto">
          <a:xfrm>
            <a:off x="6128067" y="3187700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2400" dirty="0">
                <a:solidFill>
                  <a:schemeClr val="bg1"/>
                </a:solidFill>
                <a:cs typeface="Times New Roman" panose="02020603050405020304" pitchFamily="18" charset="0"/>
              </a:rPr>
              <a:t>2006</a:t>
            </a:r>
            <a:endParaRPr lang="nl-NL" altLang="en-US" sz="24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8219" name="Picture 32" descr="ub_blue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894" y="2868612"/>
            <a:ext cx="8382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20" name="Text Box 33"/>
          <p:cNvSpPr txBox="1">
            <a:spLocks noChangeArrowheads="1"/>
          </p:cNvSpPr>
          <p:nvPr/>
        </p:nvSpPr>
        <p:spPr bwMode="auto">
          <a:xfrm>
            <a:off x="1425337" y="5611473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2400" dirty="0">
                <a:solidFill>
                  <a:schemeClr val="bg1"/>
                </a:solidFill>
                <a:cs typeface="Times New Roman" panose="02020603050405020304" pitchFamily="18" charset="0"/>
              </a:rPr>
              <a:t>1993</a:t>
            </a:r>
            <a:endParaRPr lang="nl-NL" altLang="en-US" sz="24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8221" name="Text Box 34"/>
          <p:cNvSpPr txBox="1">
            <a:spLocks noChangeArrowheads="1"/>
          </p:cNvSpPr>
          <p:nvPr/>
        </p:nvSpPr>
        <p:spPr bwMode="auto">
          <a:xfrm>
            <a:off x="3429000" y="5638800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2400">
                <a:solidFill>
                  <a:schemeClr val="bg1"/>
                </a:solidFill>
                <a:cs typeface="Times New Roman" panose="02020603050405020304" pitchFamily="18" charset="0"/>
              </a:rPr>
              <a:t>1995</a:t>
            </a:r>
            <a:endParaRPr lang="nl-NL" altLang="en-US" sz="240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8222" name="Picture 35" descr="Logo PROREC-BE">
            <a:hlinkClick r:id="rId22"/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825" y="4933612"/>
            <a:ext cx="10668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23" name="Text Box 31"/>
          <p:cNvSpPr txBox="1">
            <a:spLocks noChangeArrowheads="1"/>
          </p:cNvSpPr>
          <p:nvPr/>
        </p:nvSpPr>
        <p:spPr bwMode="auto">
          <a:xfrm>
            <a:off x="6028594" y="2427975"/>
            <a:ext cx="800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2400" dirty="0">
                <a:solidFill>
                  <a:schemeClr val="bg1"/>
                </a:solidFill>
                <a:cs typeface="Times New Roman" panose="02020603050405020304" pitchFamily="18" charset="0"/>
              </a:rPr>
              <a:t>2012</a:t>
            </a:r>
            <a:endParaRPr lang="nl-NL" altLang="en-US" sz="24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37" name="Text Box 31"/>
          <p:cNvSpPr txBox="1">
            <a:spLocks noChangeArrowheads="1"/>
          </p:cNvSpPr>
          <p:nvPr/>
        </p:nvSpPr>
        <p:spPr bwMode="auto">
          <a:xfrm>
            <a:off x="5838031" y="1984673"/>
            <a:ext cx="800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2400" dirty="0">
                <a:solidFill>
                  <a:schemeClr val="bg1"/>
                </a:solidFill>
                <a:cs typeface="Times New Roman" panose="02020603050405020304" pitchFamily="18" charset="0"/>
              </a:rPr>
              <a:t>2014</a:t>
            </a:r>
            <a:endParaRPr lang="nl-NL" altLang="en-US" sz="24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BC1FE-425B-4D41-9768-47500E60C2C6}" type="slidenum">
              <a:rPr lang="en-US" altLang="en-US" smtClean="0"/>
              <a:pPr/>
              <a:t>9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1D94BF-5046-46E2-A521-2E6E7C805C22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955189"/>
            <a:ext cx="951616" cy="1348823"/>
          </a:xfrm>
          <a:prstGeom prst="rect">
            <a:avLst/>
          </a:prstGeom>
          <a:ln w="38100">
            <a:solidFill>
              <a:srgbClr val="EFDEC5"/>
            </a:solidFill>
          </a:ln>
        </p:spPr>
      </p:pic>
    </p:spTree>
    <p:extLst>
      <p:ext uri="{BB962C8B-B14F-4D97-AF65-F5344CB8AC3E}">
        <p14:creationId xmlns:p14="http://schemas.microsoft.com/office/powerpoint/2010/main" val="415921394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92632D0-582B-4F6E-A8C0-27C70ABDD9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axiomatization: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Good, bad, ugly ?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981F4BC5-83CB-4BD4-8DB2-0F6397C21E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25923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42110-7215-4653-8960-2AC49C018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 like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E4EF0-F77A-439F-BEF5-472752C667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It exists!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Forces one to think.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Can an object be in two distinct spatial regions at the same time?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0FDDA6-16DC-4C3F-92FF-C4545D6D0A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91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91072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42110-7215-4653-8960-2AC49C018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 like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E4EF0-F77A-439F-BEF5-472752C667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It exists!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Forces one to think.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Can an object be in two distinct spatial regions at the same time? 	</a:t>
            </a:r>
            <a:r>
              <a:rPr lang="en-US" dirty="0">
                <a:sym typeface="Wingdings" panose="05000000000000000000" pitchFamily="2" charset="2"/>
              </a:rPr>
              <a:t> yes, if they overlap!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Brings surprises: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Particulars are allowed to come out and back in existence.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0FDDA6-16DC-4C3F-92FF-C4545D6D0A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92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33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4183D64-53FD-4334-838B-ECA6B1945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Dislike: change in time-indexing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0315BE9-6702-4BCF-BD5A-C99F942FF4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Does not adhere to the original principles of time-indexing: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If in a relation at least one of the arguments is a continuant </a:t>
            </a:r>
            <a:r>
              <a:rPr lang="en-US" dirty="0">
                <a:sym typeface="Wingdings" panose="05000000000000000000" pitchFamily="2" charset="2"/>
              </a:rPr>
              <a:t> time-indexing is required;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If in a relation only occurrents are involved  no time-indexing.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Violations: e.g.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(specifically-depends-on c1 c2)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(bearer-of c1 c2)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(inheres-in c1 c2)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(instance-of o1 occurrent t)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BA4144-5950-4688-A56E-EA14C113F0B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93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21831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2AF17-ECCC-4D1D-A394-2C358F144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dirty="0"/>
              <a:t>Dislike: ‘Useless truths’, e.g.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C7D93-2611-460C-87DE-7C548CA84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676400"/>
            <a:ext cx="9067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(</a:t>
            </a:r>
            <a:r>
              <a:rPr lang="en-US" dirty="0" err="1"/>
              <a:t>cl:comment</a:t>
            </a:r>
            <a:r>
              <a:rPr lang="en-US" dirty="0"/>
              <a:t> "There is always something that exists [nis-1]"   </a:t>
            </a:r>
          </a:p>
          <a:p>
            <a:pPr marL="457200" lvl="1" indent="0">
              <a:buNone/>
            </a:pPr>
            <a:r>
              <a:rPr lang="en-US" dirty="0"/>
              <a:t>	 (</a:t>
            </a:r>
            <a:r>
              <a:rPr lang="en-US" dirty="0" err="1"/>
              <a:t>forall</a:t>
            </a:r>
            <a:r>
              <a:rPr lang="en-US" dirty="0"/>
              <a:t> (t) (if (instance-of t temporal-region t) </a:t>
            </a:r>
          </a:p>
          <a:p>
            <a:pPr marL="457200" lvl="1" indent="0">
              <a:buNone/>
            </a:pPr>
            <a:r>
              <a:rPr lang="en-US" dirty="0"/>
              <a:t>	     (exists (u </a:t>
            </a:r>
            <a:r>
              <a:rPr lang="en-US" dirty="0" err="1"/>
              <a:t>i</a:t>
            </a:r>
            <a:r>
              <a:rPr lang="en-US" dirty="0"/>
              <a:t>)  (and (not (= </a:t>
            </a:r>
            <a:r>
              <a:rPr lang="en-US" dirty="0" err="1"/>
              <a:t>i</a:t>
            </a:r>
            <a:r>
              <a:rPr lang="en-US" dirty="0"/>
              <a:t> t)) </a:t>
            </a:r>
          </a:p>
          <a:p>
            <a:pPr marL="457200" lvl="1" indent="0">
              <a:buNone/>
            </a:pPr>
            <a:r>
              <a:rPr lang="en-US" dirty="0"/>
              <a:t>				  (universal u)</a:t>
            </a:r>
          </a:p>
          <a:p>
            <a:pPr marL="457200" lvl="1" indent="0">
              <a:buNone/>
            </a:pPr>
            <a:r>
              <a:rPr lang="en-US" dirty="0"/>
              <a:t> 				  (particular </a:t>
            </a:r>
            <a:r>
              <a:rPr lang="en-US" dirty="0" err="1"/>
              <a:t>i</a:t>
            </a:r>
            <a:r>
              <a:rPr lang="en-US" dirty="0"/>
              <a:t>)</a:t>
            </a:r>
          </a:p>
          <a:p>
            <a:pPr marL="457200" lvl="1" indent="0">
              <a:buNone/>
            </a:pPr>
            <a:r>
              <a:rPr lang="en-US" dirty="0"/>
              <a:t>			            (instance-of </a:t>
            </a:r>
            <a:r>
              <a:rPr lang="en-US" dirty="0" err="1"/>
              <a:t>i</a:t>
            </a:r>
            <a:r>
              <a:rPr lang="en-US" dirty="0"/>
              <a:t> u t))))))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sz="1600" dirty="0"/>
              <a:t>r(63,1,[8,</a:t>
            </a:r>
            <a:r>
              <a:rPr lang="en-US" sz="1600" dirty="0">
                <a:solidFill>
                  <a:srgbClr val="FFFF00"/>
                </a:solidFill>
              </a:rPr>
              <a:t>9</a:t>
            </a:r>
            <a:r>
              <a:rPr lang="en-US" sz="1600" dirty="0"/>
              <a:t>],[],"nis-1",kow(if([[instance-</a:t>
            </a:r>
            <a:r>
              <a:rPr lang="en-US" sz="1600" dirty="0" err="1"/>
              <a:t>of,A,temporal</a:t>
            </a:r>
            <a:r>
              <a:rPr lang="en-US" sz="1600" dirty="0"/>
              <a:t>-</a:t>
            </a:r>
            <a:r>
              <a:rPr lang="en-US" sz="1600" dirty="0" err="1"/>
              <a:t>region,A</a:t>
            </a:r>
            <a:r>
              <a:rPr lang="en-US" sz="1600" dirty="0"/>
              <a:t>]]),then([instance-of,[e,</a:t>
            </a:r>
            <a:r>
              <a:rPr lang="en-US" sz="1600" dirty="0">
                <a:solidFill>
                  <a:srgbClr val="FFFF00"/>
                </a:solidFill>
              </a:rPr>
              <a:t>9</a:t>
            </a:r>
            <a:r>
              <a:rPr lang="en-US" sz="1600" dirty="0"/>
              <a:t>,[A]],[e,8,[A]],A]))).</a:t>
            </a:r>
          </a:p>
          <a:p>
            <a:r>
              <a:rPr lang="en-US" sz="1600" dirty="0"/>
              <a:t>r(64,1,[</a:t>
            </a:r>
            <a:r>
              <a:rPr lang="en-US" sz="1600" dirty="0">
                <a:solidFill>
                  <a:srgbClr val="FFFF00"/>
                </a:solidFill>
              </a:rPr>
              <a:t>9</a:t>
            </a:r>
            <a:r>
              <a:rPr lang="en-US" sz="1600" dirty="0"/>
              <a:t>],[],"nis-1",kow(if([[instance-</a:t>
            </a:r>
            <a:r>
              <a:rPr lang="en-US" sz="1600" dirty="0" err="1"/>
              <a:t>of,A,temporal</a:t>
            </a:r>
            <a:r>
              <a:rPr lang="en-US" sz="1600" dirty="0"/>
              <a:t>-</a:t>
            </a:r>
            <a:r>
              <a:rPr lang="en-US" sz="1600" dirty="0" err="1"/>
              <a:t>region,A</a:t>
            </a:r>
            <a:r>
              <a:rPr lang="en-US" sz="1600" dirty="0"/>
              <a:t>]]),then([particular,[e,9,[A]]]))).</a:t>
            </a:r>
          </a:p>
          <a:p>
            <a:r>
              <a:rPr lang="en-US" sz="1600" dirty="0"/>
              <a:t>r(65,1,[8],[],"nis-1",kow(if([[instance-</a:t>
            </a:r>
            <a:r>
              <a:rPr lang="en-US" sz="1600" dirty="0" err="1"/>
              <a:t>of,A,temporal</a:t>
            </a:r>
            <a:r>
              <a:rPr lang="en-US" sz="1600" dirty="0"/>
              <a:t>-</a:t>
            </a:r>
            <a:r>
              <a:rPr lang="en-US" sz="1600" dirty="0" err="1"/>
              <a:t>region,A</a:t>
            </a:r>
            <a:r>
              <a:rPr lang="en-US" sz="1600" dirty="0"/>
              <a:t>]]),then([universal,[e,8,[A]]]))).</a:t>
            </a:r>
          </a:p>
          <a:p>
            <a:r>
              <a:rPr lang="en-US" sz="1600" dirty="0"/>
              <a:t>r(66,2,[],[</a:t>
            </a:r>
            <a:r>
              <a:rPr lang="en-US" sz="1600" dirty="0">
                <a:solidFill>
                  <a:srgbClr val="FFFF00"/>
                </a:solidFill>
              </a:rPr>
              <a:t>9</a:t>
            </a:r>
            <a:r>
              <a:rPr lang="en-US" sz="1600" dirty="0"/>
              <a:t>],"nis-1",kow(if([[identical,[e,9,[A]],A],[instance-</a:t>
            </a:r>
            <a:r>
              <a:rPr lang="en-US" sz="1600" dirty="0" err="1"/>
              <a:t>of,A,temporal</a:t>
            </a:r>
            <a:r>
              <a:rPr lang="en-US" sz="1600" dirty="0"/>
              <a:t>-</a:t>
            </a:r>
            <a:r>
              <a:rPr lang="en-US" sz="1600" dirty="0" err="1"/>
              <a:t>region,A</a:t>
            </a:r>
            <a:r>
              <a:rPr lang="en-US" sz="1600" dirty="0"/>
              <a:t>]]),false)).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8ED1C3-2579-4080-A910-E26550BC22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94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30618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F9AAB-698B-471E-9098-D11879664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75" y="609600"/>
            <a:ext cx="8686800" cy="762000"/>
          </a:xfrm>
        </p:spPr>
        <p:txBody>
          <a:bodyPr/>
          <a:lstStyle/>
          <a:p>
            <a:r>
              <a:rPr lang="en-US" dirty="0"/>
              <a:t>Automatic Identification of non-informative axioms?</a:t>
            </a:r>
            <a:br>
              <a:rPr lang="en-US" dirty="0"/>
            </a:b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C8216-891D-4187-92F8-4294BD5DE4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000" dirty="0">
                <a:solidFill>
                  <a:srgbClr val="FFFF00"/>
                </a:solidFill>
              </a:rPr>
              <a:t>sk54	[e,9,[[e,97,[room1,[e,90,[my-brain,room1,t2]],[e,91,[my-brain,room1,t2]]]]]]</a:t>
            </a:r>
          </a:p>
          <a:p>
            <a:r>
              <a:rPr lang="en-US" sz="1000" dirty="0"/>
              <a:t>sk53	[e,97,[room1,[e,90,[my-brain,room1,t2]],[e,91,[my-brain,room1,t2]]]]</a:t>
            </a:r>
          </a:p>
          <a:p>
            <a:r>
              <a:rPr lang="en-US" sz="1000" dirty="0">
                <a:solidFill>
                  <a:srgbClr val="FFFF00"/>
                </a:solidFill>
              </a:rPr>
              <a:t>sk52	[e,9,[[e,97,[room2,[e,87,[[e,90,[me,room2,t2]],[e,91,[me,room2,t2]]]],[e,91,[me,room2,t2]]]]]]</a:t>
            </a:r>
          </a:p>
          <a:p>
            <a:r>
              <a:rPr lang="en-US" sz="1000" dirty="0"/>
              <a:t>sk51	[e,97,[room2,[e,87,[[e,90,[me,room2,t2]],[e,91,[me,room2,t2]]]],[e,91,[me,room2,t2]]]]</a:t>
            </a:r>
          </a:p>
          <a:p>
            <a:r>
              <a:rPr lang="en-US" sz="1000" dirty="0">
                <a:solidFill>
                  <a:srgbClr val="FFFF00"/>
                </a:solidFill>
              </a:rPr>
              <a:t>sk50	[e,9,[[e,109,[[e,61,[[e,20,[me]]]],[e,62,[[e,20,[me]]]]]]]]</a:t>
            </a:r>
          </a:p>
          <a:p>
            <a:r>
              <a:rPr lang="en-US" sz="1000" dirty="0"/>
              <a:t>sk49	[e,109,[[e,61,[[e,20,[me]]]],[e,62,[[e,20,[me]]]]]]</a:t>
            </a:r>
          </a:p>
          <a:p>
            <a:r>
              <a:rPr lang="en-US" sz="1000" dirty="0">
                <a:solidFill>
                  <a:srgbClr val="FFFF00"/>
                </a:solidFill>
              </a:rPr>
              <a:t>sk48	[e,9,[[e,114,[[e,20,[me]],[e,100,[[e,20,[me]]]]]]]]</a:t>
            </a:r>
          </a:p>
          <a:p>
            <a:r>
              <a:rPr lang="en-US" sz="1000" dirty="0"/>
              <a:t>sk47	[e,114,[[e,20,[me]],[e,100,[[e,20,[me]]]]]]</a:t>
            </a:r>
          </a:p>
          <a:p>
            <a:r>
              <a:rPr lang="en-US" sz="1000" dirty="0"/>
              <a:t>sk46	[e,159,[[e,146,[t2]],[e,146,[t2]]]]</a:t>
            </a:r>
          </a:p>
          <a:p>
            <a:r>
              <a:rPr lang="en-US" sz="1000" dirty="0"/>
              <a:t>sk45	[e,159,[[e,10,[me]],[e,10,[me]]]]</a:t>
            </a:r>
          </a:p>
          <a:p>
            <a:r>
              <a:rPr lang="en-US" sz="1000" dirty="0"/>
              <a:t>sk44	[e,52,[[e,20,[me]],[e,20,[me]]]]</a:t>
            </a:r>
          </a:p>
          <a:p>
            <a:r>
              <a:rPr lang="en-US" sz="1000" dirty="0"/>
              <a:t>sk43	[e,53,[[e,45,[[e,20,[me]]]],[e,45,[[e,20,[me]]]]]]</a:t>
            </a:r>
          </a:p>
          <a:p>
            <a:r>
              <a:rPr lang="en-US" sz="1000" dirty="0"/>
              <a:t>sk42	[e,4,[room2,room2,t2]]</a:t>
            </a:r>
          </a:p>
          <a:p>
            <a:r>
              <a:rPr lang="en-US" sz="1000" dirty="0"/>
              <a:t>sk41	[e,4,[room1,room1,t2]]</a:t>
            </a:r>
          </a:p>
          <a:p>
            <a:r>
              <a:rPr lang="en-US" sz="1000" dirty="0"/>
              <a:t>sk40	[e,4,[my-</a:t>
            </a:r>
            <a:r>
              <a:rPr lang="en-US" sz="1000" dirty="0" err="1"/>
              <a:t>brain,my</a:t>
            </a:r>
            <a:r>
              <a:rPr lang="en-US" sz="1000" dirty="0"/>
              <a:t>-brain,[e,91,[me,room2,t2]]]]</a:t>
            </a:r>
          </a:p>
          <a:p>
            <a:r>
              <a:rPr lang="en-US" sz="1000" dirty="0"/>
              <a:t>sk39	[e,4,[my-brain,my-brain,t2]]</a:t>
            </a:r>
          </a:p>
          <a:p>
            <a:r>
              <a:rPr lang="en-US" sz="1000" dirty="0">
                <a:solidFill>
                  <a:srgbClr val="FFFF00"/>
                </a:solidFill>
              </a:rPr>
              <a:t>sk38	[e,9,[t2]]</a:t>
            </a:r>
          </a:p>
          <a:p>
            <a:r>
              <a:rPr lang="en-US" sz="1000" dirty="0">
                <a:solidFill>
                  <a:srgbClr val="FFFF00"/>
                </a:solidFill>
              </a:rPr>
              <a:t>sk37	[e,9,[[e,91,[me,room2,t2]]]]</a:t>
            </a:r>
          </a:p>
          <a:p>
            <a:r>
              <a:rPr lang="en-US" sz="1000" dirty="0">
                <a:solidFill>
                  <a:srgbClr val="FFFF00"/>
                </a:solidFill>
              </a:rPr>
              <a:t>sk36	[e,9,[[e,91,[my-brain,room1,t2]]]]</a:t>
            </a:r>
          </a:p>
          <a:p>
            <a:r>
              <a:rPr lang="en-US" sz="1000" dirty="0">
                <a:solidFill>
                  <a:srgbClr val="FFFF00"/>
                </a:solidFill>
              </a:rPr>
              <a:t>sk35	[e,9,[[e,146,[t2]]]]</a:t>
            </a:r>
          </a:p>
          <a:p>
            <a:r>
              <a:rPr lang="en-US" sz="1000" dirty="0">
                <a:solidFill>
                  <a:srgbClr val="FFFF00"/>
                </a:solidFill>
              </a:rPr>
              <a:t>sk34	[e,9,[[e,104,[t2]]]]</a:t>
            </a:r>
          </a:p>
          <a:p>
            <a:r>
              <a:rPr lang="en-US" sz="1000" dirty="0">
                <a:solidFill>
                  <a:srgbClr val="FFFF00"/>
                </a:solidFill>
              </a:rPr>
              <a:t>sk33	[e,9,[[e,26,[room2]]]]</a:t>
            </a:r>
          </a:p>
          <a:p>
            <a:r>
              <a:rPr lang="en-US" sz="1000" dirty="0">
                <a:solidFill>
                  <a:srgbClr val="FFFF00"/>
                </a:solidFill>
              </a:rPr>
              <a:t>sk32	[e,9,[[e,26,[room1]]]]</a:t>
            </a:r>
          </a:p>
          <a:p>
            <a:r>
              <a:rPr lang="en-US" sz="1000" dirty="0">
                <a:solidFill>
                  <a:srgbClr val="FFFF00"/>
                </a:solidFill>
              </a:rPr>
              <a:t>sk31	[e,9,[[e,10,[me]]]]</a:t>
            </a:r>
          </a:p>
          <a:p>
            <a:r>
              <a:rPr lang="en-US" sz="1000" dirty="0">
                <a:solidFill>
                  <a:srgbClr val="FFFF00"/>
                </a:solidFill>
              </a:rPr>
              <a:t>sk30	[e,9,[[e,154,[t2,[e,144,[t2]]]]]]</a:t>
            </a:r>
          </a:p>
          <a:p>
            <a:r>
              <a:rPr lang="en-US" sz="1000" dirty="0">
                <a:solidFill>
                  <a:srgbClr val="FFFF00"/>
                </a:solidFill>
              </a:rPr>
              <a:t>sk29	[e,9,[[e,111,[[e,90,[me,room2,t2]]]]]]</a:t>
            </a:r>
          </a:p>
          <a:p>
            <a:r>
              <a:rPr lang="en-US" sz="1000" dirty="0">
                <a:solidFill>
                  <a:srgbClr val="FFFF00"/>
                </a:solidFill>
              </a:rPr>
              <a:t>sk28	[e,9,[[e,46,[[e,20,[me]]]]]]</a:t>
            </a:r>
          </a:p>
          <a:p>
            <a:r>
              <a:rPr lang="en-US" sz="1000" dirty="0">
                <a:solidFill>
                  <a:srgbClr val="FFFF00"/>
                </a:solidFill>
              </a:rPr>
              <a:t>sk27	[e,9,[[e,62,[[e,20,[me]]]]]]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162A33-B026-4371-ADBF-76DA006FC1FF}"/>
              </a:ext>
            </a:extLst>
          </p:cNvPr>
          <p:cNvSpPr txBox="1"/>
          <p:nvPr/>
        </p:nvSpPr>
        <p:spPr>
          <a:xfrm>
            <a:off x="3810000" y="2629406"/>
            <a:ext cx="49177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Generation of </a:t>
            </a:r>
            <a:r>
              <a:rPr lang="en-US" b="0" dirty="0" err="1">
                <a:solidFill>
                  <a:schemeClr val="bg1"/>
                </a:solidFill>
              </a:rPr>
              <a:t>skolem</a:t>
            </a:r>
            <a:r>
              <a:rPr lang="en-US" b="0" dirty="0">
                <a:solidFill>
                  <a:schemeClr val="bg1"/>
                </a:solidFill>
              </a:rPr>
              <a:t> constants from </a:t>
            </a:r>
            <a:r>
              <a:rPr lang="en-US" b="0" dirty="0" err="1">
                <a:solidFill>
                  <a:schemeClr val="bg1"/>
                </a:solidFill>
              </a:rPr>
              <a:t>skolem</a:t>
            </a:r>
            <a:r>
              <a:rPr lang="en-US" b="0" dirty="0">
                <a:solidFill>
                  <a:schemeClr val="bg1"/>
                </a:solidFill>
              </a:rPr>
              <a:t> functions:</a:t>
            </a:r>
          </a:p>
          <a:p>
            <a:endParaRPr lang="en-US" b="0" dirty="0">
              <a:solidFill>
                <a:schemeClr val="bg1"/>
              </a:solidFill>
            </a:endParaRPr>
          </a:p>
          <a:p>
            <a:r>
              <a:rPr lang="en-US" b="0" dirty="0">
                <a:solidFill>
                  <a:schemeClr val="bg1"/>
                </a:solidFill>
              </a:rPr>
              <a:t>Some are created in abundance, e.g. [e,9,… ]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8F279C-402A-4032-A77D-0A2F4ED830B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95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84091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2DEE1-2B66-4332-8044-28FC0E81B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Dislike: redundancy in .cl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50CC6-606C-4171-8830-E46005E17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%  Axiom indices occurring in multiple axiom files:</a:t>
            </a:r>
          </a:p>
          <a:p>
            <a:r>
              <a:rPr lang="en-US" sz="1800" dirty="0"/>
              <a:t>%   BFO-uns-1: [continuant-</a:t>
            </a:r>
            <a:r>
              <a:rPr lang="en-US" sz="1800" dirty="0" err="1"/>
              <a:t>mereology.cl,existence</a:t>
            </a:r>
            <a:r>
              <a:rPr lang="en-US" sz="1800" dirty="0"/>
              <a:t>-instantiation.cl]</a:t>
            </a:r>
          </a:p>
          <a:p>
            <a:r>
              <a:rPr lang="en-US" sz="1800" dirty="0"/>
              <a:t>%   BFO-suk-1: [</a:t>
            </a:r>
            <a:r>
              <a:rPr lang="en-US" sz="1800" dirty="0" err="1"/>
              <a:t>order.cl,temporal</a:t>
            </a:r>
            <a:r>
              <a:rPr lang="en-US" sz="1800" dirty="0"/>
              <a:t>-region.cl]</a:t>
            </a:r>
          </a:p>
          <a:p>
            <a:r>
              <a:rPr lang="en-US" sz="1800" dirty="0"/>
              <a:t>%   BFO-rzv-1: [</a:t>
            </a:r>
            <a:r>
              <a:rPr lang="en-US" sz="1800" dirty="0" err="1"/>
              <a:t>order.cl,temporal</a:t>
            </a:r>
            <a:r>
              <a:rPr lang="en-US" sz="1800" dirty="0"/>
              <a:t>-region.cl]</a:t>
            </a:r>
          </a:p>
          <a:p>
            <a:r>
              <a:rPr lang="en-US" sz="1800" dirty="0"/>
              <a:t>%   BFO-qqv-1: [</a:t>
            </a:r>
            <a:r>
              <a:rPr lang="en-US" sz="1800" dirty="0" err="1"/>
              <a:t>order.cl,temporal</a:t>
            </a:r>
            <a:r>
              <a:rPr lang="en-US" sz="1800" dirty="0"/>
              <a:t>-region.cl]</a:t>
            </a:r>
          </a:p>
          <a:p>
            <a:r>
              <a:rPr lang="en-US" sz="1800" dirty="0"/>
              <a:t>%   BFO-qnf-1: [</a:t>
            </a:r>
            <a:r>
              <a:rPr lang="en-US" sz="1800" dirty="0" err="1"/>
              <a:t>order.cl,temporal</a:t>
            </a:r>
            <a:r>
              <a:rPr lang="en-US" sz="1800" dirty="0"/>
              <a:t>-region.cl]</a:t>
            </a:r>
          </a:p>
          <a:p>
            <a:r>
              <a:rPr lang="en-US" sz="1800" dirty="0"/>
              <a:t>%   BFO-qga-1: [</a:t>
            </a:r>
            <a:r>
              <a:rPr lang="en-US" sz="1800" dirty="0" err="1"/>
              <a:t>order.cl,temporal</a:t>
            </a:r>
            <a:r>
              <a:rPr lang="en-US" sz="1800" dirty="0"/>
              <a:t>-region.cl]</a:t>
            </a:r>
          </a:p>
          <a:p>
            <a:r>
              <a:rPr lang="en-US" sz="1800" dirty="0"/>
              <a:t>%   BFO-qaf-1: [existence-</a:t>
            </a:r>
            <a:r>
              <a:rPr lang="en-US" sz="1800" dirty="0" err="1"/>
              <a:t>instantiation.cl,temporal</a:t>
            </a:r>
            <a:r>
              <a:rPr lang="en-US" sz="1800" dirty="0"/>
              <a:t>-region.cl]</a:t>
            </a:r>
          </a:p>
          <a:p>
            <a:r>
              <a:rPr lang="en-US" sz="1800" dirty="0"/>
              <a:t>%   BFO-owb-1: [</a:t>
            </a:r>
            <a:r>
              <a:rPr lang="en-US" sz="1800" dirty="0" err="1"/>
              <a:t>order.cl,temporal</a:t>
            </a:r>
            <a:r>
              <a:rPr lang="en-US" sz="1800" dirty="0"/>
              <a:t>-region.cl]</a:t>
            </a:r>
          </a:p>
          <a:p>
            <a:r>
              <a:rPr lang="en-US" sz="1800" dirty="0"/>
              <a:t>%   BFO-njq-1: [temporal-</a:t>
            </a:r>
            <a:r>
              <a:rPr lang="en-US" sz="1800" dirty="0" err="1"/>
              <a:t>region.cl,universal</a:t>
            </a:r>
            <a:r>
              <a:rPr lang="en-US" sz="1800" dirty="0"/>
              <a:t>-declaration.cl]</a:t>
            </a:r>
          </a:p>
          <a:p>
            <a:r>
              <a:rPr lang="en-US" sz="1800" dirty="0"/>
              <a:t>%   BFO-miz-1: [</a:t>
            </a:r>
            <a:r>
              <a:rPr lang="en-US" sz="1800" dirty="0" err="1"/>
              <a:t>order.cl,temporal</a:t>
            </a:r>
            <a:r>
              <a:rPr lang="en-US" sz="1800" dirty="0"/>
              <a:t>-region.cl]</a:t>
            </a:r>
          </a:p>
          <a:p>
            <a:r>
              <a:rPr lang="en-US" sz="1800" dirty="0"/>
              <a:t>%   BFO-fmm-1: [generic-</a:t>
            </a:r>
            <a:r>
              <a:rPr lang="en-US" sz="1800" dirty="0" err="1"/>
              <a:t>dependence.cl,participation.cl</a:t>
            </a:r>
            <a:r>
              <a:rPr lang="en-US" sz="1800" dirty="0"/>
              <a:t>]</a:t>
            </a:r>
          </a:p>
          <a:p>
            <a:r>
              <a:rPr lang="en-US" sz="1800" dirty="0"/>
              <a:t>%   BFO-cgn-1: [</a:t>
            </a:r>
            <a:r>
              <a:rPr lang="en-US" sz="1800" dirty="0" err="1"/>
              <a:t>participation.cl,specific</a:t>
            </a:r>
            <a:r>
              <a:rPr lang="en-US" sz="1800" dirty="0"/>
              <a:t>-dependency.cl]</a:t>
            </a:r>
          </a:p>
          <a:p>
            <a:r>
              <a:rPr lang="en-US" sz="1800" dirty="0"/>
              <a:t>%   BFO-adm-1: [continuant-</a:t>
            </a:r>
            <a:r>
              <a:rPr lang="en-US" sz="1800" dirty="0" err="1"/>
              <a:t>mereology.cl,material</a:t>
            </a:r>
            <a:r>
              <a:rPr lang="en-US" sz="1800" dirty="0"/>
              <a:t>-entity.cl]</a:t>
            </a:r>
          </a:p>
          <a:p>
            <a:r>
              <a:rPr lang="en-US" sz="1800" dirty="0"/>
              <a:t>%   BFO-acg-1: [</a:t>
            </a:r>
            <a:r>
              <a:rPr lang="en-US" sz="1800" dirty="0" err="1"/>
              <a:t>order.cl,temporal</a:t>
            </a:r>
            <a:r>
              <a:rPr lang="en-US" sz="1800" dirty="0"/>
              <a:t>-region.cl]</a:t>
            </a:r>
          </a:p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D3B053-4452-46FB-BB4D-9B8E98BE63E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96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37641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87E3B-D5BD-4F76-BE55-57C573EB4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Dislikes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A38879-573F-4A0D-8813-A9B9016850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Not all axioms are phrased in the most economic way.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Partial redundancy in the axiom collection.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Several uses of ‘OR’ would better be ‘XOR’s.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Lack of ‘useful’ theorems.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But: all dislikes are fixable!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746A9C-C235-469C-B930-B7E1967DE51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97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79416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71951-627A-4FB2-AB93-480B6A983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suggestion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07537-EDC4-488B-A7FD-B8BC85049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Add a typology of universals.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17737E-E06D-43D6-895D-13ADE67CC2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98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279203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4D5EA-9675-4830-BFCC-4198EFC7D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3E2F3-2989-4A87-A370-2597F2F433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90FF02-AC12-4F0A-8CEC-71B34410B7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99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767934"/>
      </p:ext>
    </p:extLst>
  </p:cSld>
  <p:clrMapOvr>
    <a:masterClrMapping/>
  </p:clrMapOvr>
</p:sld>
</file>

<file path=ppt/theme/theme1.xml><?xml version="1.0" encoding="utf-8"?>
<a:theme xmlns:a="http://schemas.openxmlformats.org/drawingml/2006/main" name="2014-Indianapolis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55012</TotalTime>
  <Words>5679</Words>
  <Application>Microsoft Office PowerPoint</Application>
  <PresentationFormat>On-screen Show (4:3)</PresentationFormat>
  <Paragraphs>1136</Paragraphs>
  <Slides>99</Slides>
  <Notes>11</Notes>
  <HiddenSlides>4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99</vt:i4>
      </vt:variant>
    </vt:vector>
  </HeadingPairs>
  <TitlesOfParts>
    <vt:vector size="110" baseType="lpstr">
      <vt:lpstr>ＭＳ 明朝</vt:lpstr>
      <vt:lpstr>ＭＳ Ｐゴシック</vt:lpstr>
      <vt:lpstr>Arial</vt:lpstr>
      <vt:lpstr>Calibri</vt:lpstr>
      <vt:lpstr>Georgia</vt:lpstr>
      <vt:lpstr>Times</vt:lpstr>
      <vt:lpstr>Times New Roman</vt:lpstr>
      <vt:lpstr>Trebuchet MS</vt:lpstr>
      <vt:lpstr>Wingdings</vt:lpstr>
      <vt:lpstr>2014-Indianapolis</vt:lpstr>
      <vt:lpstr>Photo Editor-foto</vt:lpstr>
      <vt:lpstr>Basic Formal Ontology Summit  Keynote presentation May 23, 2023 – Buffalo, NY   BFO2020’s axiomatization:  the good, the bad, and the ugly.     </vt:lpstr>
      <vt:lpstr>Overview</vt:lpstr>
      <vt:lpstr>Educational    environments</vt:lpstr>
      <vt:lpstr>Educational &amp; professional environments</vt:lpstr>
      <vt:lpstr>Down memory lane (2000)</vt:lpstr>
      <vt:lpstr>Down memory lane (2000)</vt:lpstr>
      <vt:lpstr>PowerPoint Presentation</vt:lpstr>
      <vt:lpstr>Down memory lane (2000)</vt:lpstr>
      <vt:lpstr>Educational &amp; professional environments</vt:lpstr>
      <vt:lpstr>Down memory lane (2001)</vt:lpstr>
      <vt:lpstr>Why I became a BFO ‘early adopter’ (2)  </vt:lpstr>
      <vt:lpstr>Why I became a BFO ‘early adopter’ (3)  The pieces started to come together</vt:lpstr>
      <vt:lpstr>BFO’s selling points</vt:lpstr>
      <vt:lpstr>PowerPoint Presentation</vt:lpstr>
      <vt:lpstr>PowerPoint Presentation</vt:lpstr>
      <vt:lpstr>IFOMIS, Saarbrücken, Germany (2005)</vt:lpstr>
      <vt:lpstr>Looks like a success</vt:lpstr>
      <vt:lpstr>However !!!</vt:lpstr>
      <vt:lpstr>The latest ontology disaster</vt:lpstr>
      <vt:lpstr>ChatGPT at work ?</vt:lpstr>
      <vt:lpstr>ChatGPT at work ?</vt:lpstr>
      <vt:lpstr>However !!!</vt:lpstr>
      <vt:lpstr>Confusion between BFO and OBO Foundry</vt:lpstr>
      <vt:lpstr>BFO not anymore OBO’s upper ontology</vt:lpstr>
      <vt:lpstr>PowerPoint Presentation</vt:lpstr>
      <vt:lpstr>PowerPoint Presentation</vt:lpstr>
      <vt:lpstr>Relation Ontology</vt:lpstr>
      <vt:lpstr>Relation Ontology</vt:lpstr>
      <vt:lpstr>Relation Ontology</vt:lpstr>
      <vt:lpstr>Down memory lane (2000)</vt:lpstr>
      <vt:lpstr>PowerPoint Presentation</vt:lpstr>
      <vt:lpstr>What happened ?</vt:lpstr>
      <vt:lpstr>Some other pet peeves …</vt:lpstr>
      <vt:lpstr>A ‘must read’</vt:lpstr>
      <vt:lpstr>The only ‘ontology’ in the BioPortal using OWL correctly</vt:lpstr>
      <vt:lpstr>Some other pet peeves …</vt:lpstr>
      <vt:lpstr>My biggest frustration!</vt:lpstr>
      <vt:lpstr>A step towards improvement?  BFO2020 Axiomatization in FOL/CLIF</vt:lpstr>
      <vt:lpstr>Educational &amp; professional environments</vt:lpstr>
      <vt:lpstr>BFO2020-CLIF</vt:lpstr>
      <vt:lpstr>CLIF ISO Standard</vt:lpstr>
      <vt:lpstr>CLIF</vt:lpstr>
      <vt:lpstr>BFO2020 axiomatization in CLIF</vt:lpstr>
      <vt:lpstr>‘Realism-based’ predicates</vt:lpstr>
      <vt:lpstr>Deflated soccer balls are not round</vt:lpstr>
      <vt:lpstr>Logic and Ontology</vt:lpstr>
      <vt:lpstr>Logic and Ontology</vt:lpstr>
      <vt:lpstr>Why a possible improvement?</vt:lpstr>
      <vt:lpstr>What is ‘referent tracking’?</vt:lpstr>
      <vt:lpstr>RT issues in language</vt:lpstr>
      <vt:lpstr>PowerPoint Presentation</vt:lpstr>
      <vt:lpstr>RT issues in EHRs: the ‘problem list’</vt:lpstr>
      <vt:lpstr>Predicate (fanta)logic analogue</vt:lpstr>
      <vt:lpstr>Essence of Referent Tracking</vt:lpstr>
      <vt:lpstr>IUI = Instance Unique Identifier</vt:lpstr>
      <vt:lpstr>RT issues in EHRs: the ‘problem list’</vt:lpstr>
      <vt:lpstr>RT issues in EHRs: the ‘problem list’</vt:lpstr>
      <vt:lpstr>Common practice: types as proxies for particulars (1)</vt:lpstr>
      <vt:lpstr>Common practice: types as proxies for particulars (1)</vt:lpstr>
      <vt:lpstr>Common practice: types as proxies for particulars (2)</vt:lpstr>
      <vt:lpstr>Common practice: types as proxies for particulars (2)</vt:lpstr>
      <vt:lpstr>Types as proxies for particulars: a very bad practice !!!</vt:lpstr>
      <vt:lpstr>PowerPoint Presentation</vt:lpstr>
      <vt:lpstr>Not only medical records but also many biomedical terminologies suffer from an unwarranted focus on types</vt:lpstr>
      <vt:lpstr>Not only medical records but also many biomedical terminologies suffer from an unwarranted focus on types</vt:lpstr>
      <vt:lpstr>Predicate logic analogue for RT</vt:lpstr>
      <vt:lpstr>PowerPoint Presentation</vt:lpstr>
      <vt:lpstr>Table talk</vt:lpstr>
      <vt:lpstr>Table talk</vt:lpstr>
      <vt:lpstr>Can I use BFO-CLIF to provide better education ?</vt:lpstr>
      <vt:lpstr>Educational tools to train logical AND ontological thinking</vt:lpstr>
      <vt:lpstr>BFO2020 axiomatization</vt:lpstr>
      <vt:lpstr>‘BFO2020-style’ CLIF template</vt:lpstr>
      <vt:lpstr>Parser:  converts FOL  CNF  Kowalski-rules</vt:lpstr>
      <vt:lpstr>5 forms of Kowalski rules</vt:lpstr>
      <vt:lpstr>Current reasoning modes</vt:lpstr>
      <vt:lpstr>‘BFO2020-style’ CLIF reasoner current reasoning modes (1)</vt:lpstr>
      <vt:lpstr>‘BFO2020-style’ CLIF reasoner current reasoning modes (2)</vt:lpstr>
      <vt:lpstr>‘BFO2020-style’ CLIF reasoner current reasoning modes (4)</vt:lpstr>
      <vt:lpstr>‘BFO2020-style’ CLIF reasoner current reasoning modes (3)</vt:lpstr>
      <vt:lpstr>Why possible worlds? Some very odd conversions, eg [ild-1]</vt:lpstr>
      <vt:lpstr>ILD-1 generates 4 rules</vt:lpstr>
      <vt:lpstr>Reasoner input</vt:lpstr>
      <vt:lpstr>Reasoner at work …</vt:lpstr>
      <vt:lpstr>… oh bugger</vt:lpstr>
      <vt:lpstr>Inconsistency proof</vt:lpstr>
      <vt:lpstr>Relevant OGMS fragment</vt:lpstr>
      <vt:lpstr>PowerPoint Presentation</vt:lpstr>
      <vt:lpstr>To do</vt:lpstr>
      <vt:lpstr>The axiomatization:  Good, bad, ugly ?</vt:lpstr>
      <vt:lpstr>What I like</vt:lpstr>
      <vt:lpstr>What I like</vt:lpstr>
      <vt:lpstr>Dislike: change in time-indexing</vt:lpstr>
      <vt:lpstr>Dislike: ‘Useless truths’, e.g. </vt:lpstr>
      <vt:lpstr>Automatic Identification of non-informative axioms? </vt:lpstr>
      <vt:lpstr>Dislike: redundancy in .cl files</vt:lpstr>
      <vt:lpstr>Dislikes</vt:lpstr>
      <vt:lpstr>Final suggestion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seannos</dc:creator>
  <cp:lastModifiedBy>werner ceusters</cp:lastModifiedBy>
  <cp:revision>1677</cp:revision>
  <dcterms:created xsi:type="dcterms:W3CDTF">1601-01-01T00:00:00Z</dcterms:created>
  <dcterms:modified xsi:type="dcterms:W3CDTF">2023-05-30T20:35:09Z</dcterms:modified>
</cp:coreProperties>
</file>