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 id="2147484035" r:id="rId2"/>
    <p:sldMasterId id="2147484046" r:id="rId3"/>
  </p:sldMasterIdLst>
  <p:notesMasterIdLst>
    <p:notesMasterId r:id="rId69"/>
  </p:notesMasterIdLst>
  <p:handoutMasterIdLst>
    <p:handoutMasterId r:id="rId70"/>
  </p:handoutMasterIdLst>
  <p:sldIdLst>
    <p:sldId id="1369" r:id="rId4"/>
    <p:sldId id="1370" r:id="rId5"/>
    <p:sldId id="1372" r:id="rId6"/>
    <p:sldId id="1641" r:id="rId7"/>
    <p:sldId id="1371" r:id="rId8"/>
    <p:sldId id="1642" r:id="rId9"/>
    <p:sldId id="1373" r:id="rId10"/>
    <p:sldId id="1591" r:id="rId11"/>
    <p:sldId id="723" r:id="rId12"/>
    <p:sldId id="1673" r:id="rId13"/>
    <p:sldId id="1672" r:id="rId14"/>
    <p:sldId id="725" r:id="rId15"/>
    <p:sldId id="1500" r:id="rId16"/>
    <p:sldId id="577" r:id="rId17"/>
    <p:sldId id="1746" r:id="rId18"/>
    <p:sldId id="1675" r:id="rId19"/>
    <p:sldId id="1643" r:id="rId20"/>
    <p:sldId id="1644" r:id="rId21"/>
    <p:sldId id="1747" r:id="rId22"/>
    <p:sldId id="1674" r:id="rId23"/>
    <p:sldId id="1735" r:id="rId24"/>
    <p:sldId id="1736" r:id="rId25"/>
    <p:sldId id="1737" r:id="rId26"/>
    <p:sldId id="1738" r:id="rId27"/>
    <p:sldId id="1739" r:id="rId28"/>
    <p:sldId id="1740" r:id="rId29"/>
    <p:sldId id="1741" r:id="rId30"/>
    <p:sldId id="816" r:id="rId31"/>
    <p:sldId id="817" r:id="rId32"/>
    <p:sldId id="1459" r:id="rId33"/>
    <p:sldId id="818" r:id="rId34"/>
    <p:sldId id="1742" r:id="rId35"/>
    <p:sldId id="1743" r:id="rId36"/>
    <p:sldId id="1319" r:id="rId37"/>
    <p:sldId id="1449" r:id="rId38"/>
    <p:sldId id="1546" r:id="rId39"/>
    <p:sldId id="728" r:id="rId40"/>
    <p:sldId id="1744" r:id="rId41"/>
    <p:sldId id="1745" r:id="rId42"/>
    <p:sldId id="1318" r:id="rId43"/>
    <p:sldId id="1450" r:id="rId44"/>
    <p:sldId id="1451" r:id="rId45"/>
    <p:sldId id="1452" r:id="rId46"/>
    <p:sldId id="1334" r:id="rId47"/>
    <p:sldId id="1554" r:id="rId48"/>
    <p:sldId id="1555" r:id="rId49"/>
    <p:sldId id="1556" r:id="rId50"/>
    <p:sldId id="1748" r:id="rId51"/>
    <p:sldId id="1559" r:id="rId52"/>
    <p:sldId id="1548" r:id="rId53"/>
    <p:sldId id="1549" r:id="rId54"/>
    <p:sldId id="1547" r:id="rId55"/>
    <p:sldId id="1566" r:id="rId56"/>
    <p:sldId id="1560" r:id="rId57"/>
    <p:sldId id="1596" r:id="rId58"/>
    <p:sldId id="1597" r:id="rId59"/>
    <p:sldId id="1602" r:id="rId60"/>
    <p:sldId id="1598" r:id="rId61"/>
    <p:sldId id="1532" r:id="rId62"/>
    <p:sldId id="1530" r:id="rId63"/>
    <p:sldId id="1531" r:id="rId64"/>
    <p:sldId id="1534" r:id="rId65"/>
    <p:sldId id="1535" r:id="rId66"/>
    <p:sldId id="1537" r:id="rId67"/>
    <p:sldId id="1544" r:id="rId68"/>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FE115"/>
    <a:srgbClr val="FF6600"/>
    <a:srgbClr val="00359E"/>
    <a:srgbClr val="000000"/>
    <a:srgbClr val="92D050"/>
    <a:srgbClr val="DE6A22"/>
    <a:srgbClr val="AAE600"/>
    <a:srgbClr val="A2CCE8"/>
    <a:srgbClr val="161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5119" autoAdjust="0"/>
  </p:normalViewPr>
  <p:slideViewPr>
    <p:cSldViewPr>
      <p:cViewPr varScale="1">
        <p:scale>
          <a:sx n="100" d="100"/>
          <a:sy n="100" d="100"/>
        </p:scale>
        <p:origin x="10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7284"/>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B7344BC-7204-48A1-A2AD-7D2461979798}" type="slidenum">
              <a:rPr lang="nl-NL" altLang="en-US" sz="1200"/>
              <a:pPr eaLnBrk="1" hangingPunct="1"/>
              <a:t>12</a:t>
            </a:fld>
            <a:endParaRPr lang="nl-NL"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19559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E42CB9-FEF2-4BC4-9A50-E4CE6F786CE0}"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32870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B2B8E-C326-4B2B-BA48-B5BD4CED8682}" type="slidenum">
              <a:rPr lang="en-US" altLang="en-US"/>
              <a:pPr/>
              <a:t>34</a:t>
            </a:fld>
            <a:endParaRPr lang="en-US" altLang="en-US"/>
          </a:p>
        </p:txBody>
      </p:sp>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255121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C6953-9AD3-44C6-A0AE-8CEE9BD7D6B2}" type="slidenum">
              <a:rPr lang="en-US" altLang="en-US"/>
              <a:pPr/>
              <a:t>40</a:t>
            </a:fld>
            <a:endParaRPr lang="en-US" alt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7866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7E363-0D6E-4D10-BB37-05D82425EC6E}" type="slidenum">
              <a:rPr lang="en-US" altLang="en-US"/>
              <a:pPr/>
              <a:t>44</a:t>
            </a:fld>
            <a:endParaRPr lang="en-US" altLang="en-US"/>
          </a:p>
        </p:txBody>
      </p:sp>
      <p:sp>
        <p:nvSpPr>
          <p:cNvPr id="1226754" name="Rectangle 2"/>
          <p:cNvSpPr>
            <a:spLocks noGrp="1" noRot="1" noChangeAspect="1" noChangeArrowheads="1" noTextEdit="1"/>
          </p:cNvSpPr>
          <p:nvPr>
            <p:ph type="sldImg"/>
          </p:nvPr>
        </p:nvSpPr>
        <p:spPr>
          <a:ln/>
        </p:spPr>
      </p:sp>
      <p:sp>
        <p:nvSpPr>
          <p:cNvPr id="1226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655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06446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553796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4452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976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9475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77853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176026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174"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175"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738921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33600" y="703263"/>
            <a:ext cx="5486400" cy="1184275"/>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ftr" sz="quarter" idx="10"/>
          </p:nvPr>
        </p:nvSpPr>
        <p:spPr>
          <a:xfrm>
            <a:off x="762000" y="6553200"/>
            <a:ext cx="6400800" cy="304800"/>
          </a:xfrm>
          <a:prstGeom prst="rect">
            <a:avLst/>
          </a:prstGeom>
          <a:ln/>
        </p:spPr>
        <p:txBody>
          <a:bodyPr/>
          <a:lstStyle>
            <a:lvl1pPr>
              <a:defRPr/>
            </a:lvl1pPr>
          </a:lstStyle>
          <a:p>
            <a:pPr>
              <a:defRPr/>
            </a:pPr>
            <a:endParaRPr lang="nl-NL"/>
          </a:p>
        </p:txBody>
      </p:sp>
      <p:sp>
        <p:nvSpPr>
          <p:cNvPr id="4" name="Rectangle 6"/>
          <p:cNvSpPr>
            <a:spLocks noGrp="1" noChangeArrowheads="1"/>
          </p:cNvSpPr>
          <p:nvPr>
            <p:ph type="sldNum" sz="quarter" idx="11"/>
          </p:nvPr>
        </p:nvSpPr>
        <p:spPr>
          <a:xfrm>
            <a:off x="7239000" y="6553200"/>
            <a:ext cx="1905000" cy="304800"/>
          </a:xfrm>
          <a:prstGeom prst="rect">
            <a:avLst/>
          </a:prstGeom>
          <a:ln/>
        </p:spPr>
        <p:txBody>
          <a:bodyPr/>
          <a:lstStyle>
            <a:lvl1pPr>
              <a:defRPr/>
            </a:lvl1pPr>
          </a:lstStyle>
          <a:p>
            <a:fld id="{FE86865A-AA7B-49E1-99FB-BC053C9956B3}" type="slidenum">
              <a:rPr lang="nl-NL" altLang="en-US"/>
              <a:pPr/>
              <a:t>‹#›</a:t>
            </a:fld>
            <a:endParaRPr lang="nl-NL" altLang="en-US"/>
          </a:p>
        </p:txBody>
      </p:sp>
    </p:spTree>
    <p:extLst>
      <p:ext uri="{BB962C8B-B14F-4D97-AF65-F5344CB8AC3E}">
        <p14:creationId xmlns:p14="http://schemas.microsoft.com/office/powerpoint/2010/main" val="4140487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80785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632208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355537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52320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9470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92355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258465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67859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7230"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7231"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2120778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12551" y="6553200"/>
            <a:ext cx="469751"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163967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682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extLst>
      <p:ext uri="{BB962C8B-B14F-4D97-AF65-F5344CB8AC3E}">
        <p14:creationId xmlns:p14="http://schemas.microsoft.com/office/powerpoint/2010/main" val="2935314440"/>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Lst>
  <p:hf hdr="0" ftr="0" dt="0"/>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3647447876"/>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3.org/TR/rdf-concepts/#section-Concepts"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ndupress.ndu.edu/Media/News/Article/621117/transforming-defense-analysis/"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info.publicintelligence.net/DIA-ActivityBasedIntelligence.pdf"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ibm.com/blog/iot-cheat-sheet-digital-twin/" TargetMode="External"/><Relationship Id="rId2" Type="http://schemas.openxmlformats.org/officeDocument/2006/relationships/hyperlink" Target="https://ndupress.ndu.edu/Media/News/Article/621117/transforming-defense-analysi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hyperlink" Target="https://www.sciencedirect.com/science/article/pii/S235197891730406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bm.com/blog/iot-cheat-sheet-digital-twin/" TargetMode="External"/><Relationship Id="rId2" Type="http://schemas.openxmlformats.org/officeDocument/2006/relationships/hyperlink" Target="https://ndupress.ndu.edu/Media/News/Article/621117/transforming-defense-analysi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3390/machines10121147"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osf.io/q8hts" TargetMode="External"/><Relationship Id="rId2" Type="http://schemas.openxmlformats.org/officeDocument/2006/relationships/hyperlink" Target="https://www.ncbi.nlm.nih.gov/pmc/articles/PMC3104413/"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219200"/>
            <a:ext cx="8991600" cy="1066800"/>
          </a:xfrm>
          <a:ln/>
        </p:spPr>
        <p:txBody>
          <a:bodyPr/>
          <a:lstStyle/>
          <a:p>
            <a:pPr>
              <a:tabLst>
                <a:tab pos="5376863" algn="l"/>
              </a:tabLst>
            </a:pPr>
            <a:r>
              <a:rPr lang="en-US" sz="2400" dirty="0"/>
              <a:t>Enhanced Object-Based Production Conference</a:t>
            </a:r>
            <a:br>
              <a:rPr lang="en-US" sz="2400" dirty="0"/>
            </a:br>
            <a:r>
              <a:rPr lang="en-US" sz="2400" dirty="0"/>
              <a:t>Arlington, VA – June 22, 2023</a:t>
            </a:r>
            <a:br>
              <a:rPr lang="en-US" sz="2400" dirty="0"/>
            </a:br>
            <a:br>
              <a:rPr lang="en-US" sz="2400" dirty="0"/>
            </a:br>
            <a:br>
              <a:rPr lang="en-US" sz="2400" dirty="0"/>
            </a:br>
            <a:br>
              <a:rPr lang="en-US" sz="2000" dirty="0"/>
            </a:br>
            <a:r>
              <a:rPr lang="en-US" sz="4000" dirty="0"/>
              <a:t>Principles of Referent Tracking</a:t>
            </a:r>
            <a:br>
              <a:rPr lang="en-US" sz="4000" dirty="0"/>
            </a:br>
            <a:r>
              <a:rPr lang="en-US" sz="2000" dirty="0"/>
              <a:t>( in the context of </a:t>
            </a:r>
            <a:r>
              <a:rPr lang="en-US" sz="2000" b="1" dirty="0"/>
              <a:t>enhanced object-based production </a:t>
            </a:r>
            <a:r>
              <a:rPr lang="en-US" sz="2000" dirty="0"/>
              <a:t>)</a:t>
            </a:r>
            <a:br>
              <a:rPr lang="en-US" sz="4000" dirty="0"/>
            </a:br>
            <a:br>
              <a:rPr lang="en-US"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410200"/>
            <a:ext cx="9144000" cy="1219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C77B-3E0A-474B-9FB9-9442635F7B69}"/>
              </a:ext>
            </a:extLst>
          </p:cNvPr>
          <p:cNvSpPr>
            <a:spLocks noGrp="1"/>
          </p:cNvSpPr>
          <p:nvPr>
            <p:ph type="title"/>
          </p:nvPr>
        </p:nvSpPr>
        <p:spPr/>
        <p:txBody>
          <a:bodyPr/>
          <a:lstStyle/>
          <a:p>
            <a:r>
              <a:rPr lang="en-US" dirty="0"/>
              <a:t>RT issues in EHRs: the ‘problem list’</a:t>
            </a:r>
          </a:p>
        </p:txBody>
      </p:sp>
      <p:grpSp>
        <p:nvGrpSpPr>
          <p:cNvPr id="5" name="Group 116">
            <a:extLst>
              <a:ext uri="{FF2B5EF4-FFF2-40B4-BE49-F238E27FC236}">
                <a16:creationId xmlns:a16="http://schemas.microsoft.com/office/drawing/2014/main" id="{081D2BD1-FAEA-46C4-9DA6-933601FAEAC2}"/>
              </a:ext>
            </a:extLst>
          </p:cNvPr>
          <p:cNvGrpSpPr>
            <a:grpSpLocks/>
          </p:cNvGrpSpPr>
          <p:nvPr/>
        </p:nvGrpSpPr>
        <p:grpSpPr bwMode="auto">
          <a:xfrm>
            <a:off x="609600" y="1600200"/>
            <a:ext cx="7848600" cy="4816475"/>
            <a:chOff x="576" y="1104"/>
            <a:chExt cx="4944" cy="3034"/>
          </a:xfrm>
        </p:grpSpPr>
        <p:grpSp>
          <p:nvGrpSpPr>
            <p:cNvPr id="6" name="Group 14">
              <a:extLst>
                <a:ext uri="{FF2B5EF4-FFF2-40B4-BE49-F238E27FC236}">
                  <a16:creationId xmlns:a16="http://schemas.microsoft.com/office/drawing/2014/main" id="{0656D228-770E-4702-AB9E-163229BDA55E}"/>
                </a:ext>
              </a:extLst>
            </p:cNvPr>
            <p:cNvGrpSpPr>
              <a:grpSpLocks/>
            </p:cNvGrpSpPr>
            <p:nvPr/>
          </p:nvGrpSpPr>
          <p:grpSpPr bwMode="auto">
            <a:xfrm>
              <a:off x="576" y="1296"/>
              <a:ext cx="4944" cy="154"/>
              <a:chOff x="576" y="1440"/>
              <a:chExt cx="4944" cy="154"/>
            </a:xfrm>
          </p:grpSpPr>
          <p:sp>
            <p:nvSpPr>
              <p:cNvPr id="78" name="Text Box 8">
                <a:extLst>
                  <a:ext uri="{FF2B5EF4-FFF2-40B4-BE49-F238E27FC236}">
                    <a16:creationId xmlns:a16="http://schemas.microsoft.com/office/drawing/2014/main" id="{D959CBD3-06C0-4446-85D6-E9A69621843C}"/>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9" name="Text Box 9">
                <a:extLst>
                  <a:ext uri="{FF2B5EF4-FFF2-40B4-BE49-F238E27FC236}">
                    <a16:creationId xmlns:a16="http://schemas.microsoft.com/office/drawing/2014/main" id="{1FE7D21B-3A4A-4C70-9B5F-5818A39A608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80" name="Text Box 10">
                <a:extLst>
                  <a:ext uri="{FF2B5EF4-FFF2-40B4-BE49-F238E27FC236}">
                    <a16:creationId xmlns:a16="http://schemas.microsoft.com/office/drawing/2014/main" id="{DAA3ACB0-D31F-4D40-96B2-F7D94CECB60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81" name="Text Box 11">
                <a:extLst>
                  <a:ext uri="{FF2B5EF4-FFF2-40B4-BE49-F238E27FC236}">
                    <a16:creationId xmlns:a16="http://schemas.microsoft.com/office/drawing/2014/main" id="{B653CDD8-47D2-4E31-96BF-80ED0C974A71}"/>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7" name="Group 15">
              <a:extLst>
                <a:ext uri="{FF2B5EF4-FFF2-40B4-BE49-F238E27FC236}">
                  <a16:creationId xmlns:a16="http://schemas.microsoft.com/office/drawing/2014/main" id="{7A0D3C06-3E72-422E-B56F-C861F2674871}"/>
                </a:ext>
              </a:extLst>
            </p:cNvPr>
            <p:cNvGrpSpPr>
              <a:grpSpLocks/>
            </p:cNvGrpSpPr>
            <p:nvPr/>
          </p:nvGrpSpPr>
          <p:grpSpPr bwMode="auto">
            <a:xfrm>
              <a:off x="576" y="1488"/>
              <a:ext cx="4944" cy="154"/>
              <a:chOff x="576" y="1440"/>
              <a:chExt cx="4944" cy="154"/>
            </a:xfrm>
          </p:grpSpPr>
          <p:sp>
            <p:nvSpPr>
              <p:cNvPr id="74" name="Text Box 16">
                <a:extLst>
                  <a:ext uri="{FF2B5EF4-FFF2-40B4-BE49-F238E27FC236}">
                    <a16:creationId xmlns:a16="http://schemas.microsoft.com/office/drawing/2014/main" id="{827E2879-526F-4E9C-ABB7-04B2BD3C8B7C}"/>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5" name="Text Box 17">
                <a:extLst>
                  <a:ext uri="{FF2B5EF4-FFF2-40B4-BE49-F238E27FC236}">
                    <a16:creationId xmlns:a16="http://schemas.microsoft.com/office/drawing/2014/main" id="{75B29A8E-BA68-446B-983E-BE244E681F1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76" name="Text Box 18">
                <a:extLst>
                  <a:ext uri="{FF2B5EF4-FFF2-40B4-BE49-F238E27FC236}">
                    <a16:creationId xmlns:a16="http://schemas.microsoft.com/office/drawing/2014/main" id="{5FF99176-57DA-48B3-83A7-27B622B0434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77" name="Text Box 19">
                <a:extLst>
                  <a:ext uri="{FF2B5EF4-FFF2-40B4-BE49-F238E27FC236}">
                    <a16:creationId xmlns:a16="http://schemas.microsoft.com/office/drawing/2014/main" id="{EA846D81-2790-4337-B28D-ADDDE867D446}"/>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8" name="Group 20">
              <a:extLst>
                <a:ext uri="{FF2B5EF4-FFF2-40B4-BE49-F238E27FC236}">
                  <a16:creationId xmlns:a16="http://schemas.microsoft.com/office/drawing/2014/main" id="{1CFA78FD-2629-4D45-93F6-AC755BA40FDB}"/>
                </a:ext>
              </a:extLst>
            </p:cNvPr>
            <p:cNvGrpSpPr>
              <a:grpSpLocks/>
            </p:cNvGrpSpPr>
            <p:nvPr/>
          </p:nvGrpSpPr>
          <p:grpSpPr bwMode="auto">
            <a:xfrm>
              <a:off x="576" y="1680"/>
              <a:ext cx="4944" cy="154"/>
              <a:chOff x="576" y="1440"/>
              <a:chExt cx="4944" cy="154"/>
            </a:xfrm>
          </p:grpSpPr>
          <p:sp>
            <p:nvSpPr>
              <p:cNvPr id="70" name="Text Box 21">
                <a:extLst>
                  <a:ext uri="{FF2B5EF4-FFF2-40B4-BE49-F238E27FC236}">
                    <a16:creationId xmlns:a16="http://schemas.microsoft.com/office/drawing/2014/main" id="{2BEBF6B7-A07E-4266-B64A-84406BC1711E}"/>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1" name="Text Box 22">
                <a:extLst>
                  <a:ext uri="{FF2B5EF4-FFF2-40B4-BE49-F238E27FC236}">
                    <a16:creationId xmlns:a16="http://schemas.microsoft.com/office/drawing/2014/main" id="{7FDA56DE-203D-4D97-A05B-69DD6F7C0C4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72" name="Text Box 23">
                <a:extLst>
                  <a:ext uri="{FF2B5EF4-FFF2-40B4-BE49-F238E27FC236}">
                    <a16:creationId xmlns:a16="http://schemas.microsoft.com/office/drawing/2014/main" id="{7C202088-449F-484F-91ED-5A71834E8AB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73" name="Text Box 24">
                <a:extLst>
                  <a:ext uri="{FF2B5EF4-FFF2-40B4-BE49-F238E27FC236}">
                    <a16:creationId xmlns:a16="http://schemas.microsoft.com/office/drawing/2014/main" id="{A8B6A3A4-EC75-4489-8D23-D7DFC5FDCDF0}"/>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9" name="Group 25">
              <a:extLst>
                <a:ext uri="{FF2B5EF4-FFF2-40B4-BE49-F238E27FC236}">
                  <a16:creationId xmlns:a16="http://schemas.microsoft.com/office/drawing/2014/main" id="{89A09427-B3C4-4E3F-8595-167D2C99A69C}"/>
                </a:ext>
              </a:extLst>
            </p:cNvPr>
            <p:cNvGrpSpPr>
              <a:grpSpLocks/>
            </p:cNvGrpSpPr>
            <p:nvPr/>
          </p:nvGrpSpPr>
          <p:grpSpPr bwMode="auto">
            <a:xfrm>
              <a:off x="576" y="1872"/>
              <a:ext cx="4944" cy="154"/>
              <a:chOff x="576" y="1440"/>
              <a:chExt cx="4944" cy="154"/>
            </a:xfrm>
          </p:grpSpPr>
          <p:sp>
            <p:nvSpPr>
              <p:cNvPr id="66" name="Text Box 26">
                <a:extLst>
                  <a:ext uri="{FF2B5EF4-FFF2-40B4-BE49-F238E27FC236}">
                    <a16:creationId xmlns:a16="http://schemas.microsoft.com/office/drawing/2014/main" id="{B750963F-6830-49DF-91F4-5D33361ADEC7}"/>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67" name="Text Box 27">
                <a:extLst>
                  <a:ext uri="{FF2B5EF4-FFF2-40B4-BE49-F238E27FC236}">
                    <a16:creationId xmlns:a16="http://schemas.microsoft.com/office/drawing/2014/main" id="{6CF5638D-3F03-4D04-B7C5-E70F9798A6EE}"/>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68" name="Text Box 28">
                <a:extLst>
                  <a:ext uri="{FF2B5EF4-FFF2-40B4-BE49-F238E27FC236}">
                    <a16:creationId xmlns:a16="http://schemas.microsoft.com/office/drawing/2014/main" id="{C8F45FEE-3C7F-4A47-A2B9-3452ABCC8891}"/>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9" name="Text Box 29">
                <a:extLst>
                  <a:ext uri="{FF2B5EF4-FFF2-40B4-BE49-F238E27FC236}">
                    <a16:creationId xmlns:a16="http://schemas.microsoft.com/office/drawing/2014/main" id="{1C43E72D-100F-4E17-B8D3-C2EC351E069B}"/>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sp>
          <p:nvSpPr>
            <p:cNvPr id="10" name="Text Box 31">
              <a:extLst>
                <a:ext uri="{FF2B5EF4-FFF2-40B4-BE49-F238E27FC236}">
                  <a16:creationId xmlns:a16="http://schemas.microsoft.com/office/drawing/2014/main" id="{8B31DF5E-CBA2-40DF-973D-0B8D23BE6079}"/>
                </a:ext>
              </a:extLst>
            </p:cNvPr>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a:p>
              <a:pPr eaLnBrk="1" hangingPunct="1"/>
              <a:endParaRPr lang="nl-NL" altLang="en-US" sz="1400"/>
            </a:p>
          </p:txBody>
        </p:sp>
        <p:sp>
          <p:nvSpPr>
            <p:cNvPr id="11" name="Text Box 32">
              <a:extLst>
                <a:ext uri="{FF2B5EF4-FFF2-40B4-BE49-F238E27FC236}">
                  <a16:creationId xmlns:a16="http://schemas.microsoft.com/office/drawing/2014/main" id="{DF84DF6E-A2DC-475E-BDCF-D2FCD7AA61CC}"/>
                </a:ext>
              </a:extLst>
            </p:cNvPr>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a:p>
              <a:pPr eaLnBrk="1" hangingPunct="1"/>
              <a:endParaRPr lang="nl-NL" altLang="en-US" sz="1400"/>
            </a:p>
          </p:txBody>
        </p:sp>
        <p:sp>
          <p:nvSpPr>
            <p:cNvPr id="12" name="Text Box 33">
              <a:extLst>
                <a:ext uri="{FF2B5EF4-FFF2-40B4-BE49-F238E27FC236}">
                  <a16:creationId xmlns:a16="http://schemas.microsoft.com/office/drawing/2014/main" id="{5359FFC2-F47A-4998-9C3A-8C19F94D0174}"/>
                </a:ext>
              </a:extLst>
            </p:cNvPr>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3" name="Text Box 34">
              <a:extLst>
                <a:ext uri="{FF2B5EF4-FFF2-40B4-BE49-F238E27FC236}">
                  <a16:creationId xmlns:a16="http://schemas.microsoft.com/office/drawing/2014/main" id="{33BC0853-5BCD-47CE-9708-A9D2561D4B5E}"/>
                </a:ext>
              </a:extLst>
            </p:cNvPr>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a:p>
              <a:pPr eaLnBrk="1" hangingPunct="1"/>
              <a:endParaRPr lang="nl-NL" altLang="en-US" sz="1400"/>
            </a:p>
          </p:txBody>
        </p:sp>
        <p:sp>
          <p:nvSpPr>
            <p:cNvPr id="14" name="Text Box 36">
              <a:extLst>
                <a:ext uri="{FF2B5EF4-FFF2-40B4-BE49-F238E27FC236}">
                  <a16:creationId xmlns:a16="http://schemas.microsoft.com/office/drawing/2014/main" id="{29B08D87-EEB8-4D15-A075-1698A4352147}"/>
                </a:ext>
              </a:extLst>
            </p:cNvPr>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5" name="Text Box 37">
              <a:extLst>
                <a:ext uri="{FF2B5EF4-FFF2-40B4-BE49-F238E27FC236}">
                  <a16:creationId xmlns:a16="http://schemas.microsoft.com/office/drawing/2014/main" id="{D0688547-19FE-4223-AE77-13AD9DFCBC64}"/>
                </a:ext>
              </a:extLst>
            </p:cNvPr>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24/12/1991</a:t>
              </a:r>
              <a:endParaRPr lang="nl-NL" altLang="en-US" sz="1400"/>
            </a:p>
          </p:txBody>
        </p:sp>
        <p:sp>
          <p:nvSpPr>
            <p:cNvPr id="16" name="Text Box 38">
              <a:extLst>
                <a:ext uri="{FF2B5EF4-FFF2-40B4-BE49-F238E27FC236}">
                  <a16:creationId xmlns:a16="http://schemas.microsoft.com/office/drawing/2014/main" id="{3EF596B8-52FC-4223-862A-0EE4382209D5}"/>
                </a:ext>
              </a:extLst>
            </p:cNvPr>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255174002</a:t>
              </a:r>
            </a:p>
          </p:txBody>
        </p:sp>
        <p:sp>
          <p:nvSpPr>
            <p:cNvPr id="17" name="Text Box 39">
              <a:extLst>
                <a:ext uri="{FF2B5EF4-FFF2-40B4-BE49-F238E27FC236}">
                  <a16:creationId xmlns:a16="http://schemas.microsoft.com/office/drawing/2014/main" id="{ADADF467-0522-4056-843C-585EA2507241}"/>
                </a:ext>
              </a:extLst>
            </p:cNvPr>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benign polyp of biliary tract</a:t>
              </a:r>
            </a:p>
          </p:txBody>
        </p:sp>
        <p:sp>
          <p:nvSpPr>
            <p:cNvPr id="18" name="Text Box 41">
              <a:extLst>
                <a:ext uri="{FF2B5EF4-FFF2-40B4-BE49-F238E27FC236}">
                  <a16:creationId xmlns:a16="http://schemas.microsoft.com/office/drawing/2014/main" id="{B9C299BE-87F9-4515-886A-9250D627A472}"/>
                </a:ext>
              </a:extLst>
            </p:cNvPr>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9" name="Text Box 42">
              <a:extLst>
                <a:ext uri="{FF2B5EF4-FFF2-40B4-BE49-F238E27FC236}">
                  <a16:creationId xmlns:a16="http://schemas.microsoft.com/office/drawing/2014/main" id="{B5830255-0DB6-413E-9BA9-E7F971FF3EE6}"/>
                </a:ext>
              </a:extLst>
            </p:cNvPr>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a:p>
              <a:pPr eaLnBrk="1" hangingPunct="1"/>
              <a:endParaRPr lang="nl-NL" altLang="en-US" sz="1400"/>
            </a:p>
          </p:txBody>
        </p:sp>
        <p:sp>
          <p:nvSpPr>
            <p:cNvPr id="20" name="Text Box 43">
              <a:extLst>
                <a:ext uri="{FF2B5EF4-FFF2-40B4-BE49-F238E27FC236}">
                  <a16:creationId xmlns:a16="http://schemas.microsoft.com/office/drawing/2014/main" id="{4EED1EFB-01C3-4EF2-A366-2B52A6994075}"/>
                </a:ext>
              </a:extLst>
            </p:cNvPr>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a:p>
              <a:pPr eaLnBrk="1" hangingPunct="1"/>
              <a:endParaRPr lang="nl-NL" altLang="en-US" sz="1400"/>
            </a:p>
          </p:txBody>
        </p:sp>
        <p:sp>
          <p:nvSpPr>
            <p:cNvPr id="21" name="Text Box 44">
              <a:extLst>
                <a:ext uri="{FF2B5EF4-FFF2-40B4-BE49-F238E27FC236}">
                  <a16:creationId xmlns:a16="http://schemas.microsoft.com/office/drawing/2014/main" id="{653893FB-26ED-4A0A-A186-2A1380693DCC}"/>
                </a:ext>
              </a:extLst>
            </p:cNvPr>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a:p>
              <a:pPr eaLnBrk="1" hangingPunct="1"/>
              <a:endParaRPr lang="nl-NL" altLang="en-US" sz="1400"/>
            </a:p>
          </p:txBody>
        </p:sp>
        <p:grpSp>
          <p:nvGrpSpPr>
            <p:cNvPr id="22" name="Group 45">
              <a:extLst>
                <a:ext uri="{FF2B5EF4-FFF2-40B4-BE49-F238E27FC236}">
                  <a16:creationId xmlns:a16="http://schemas.microsoft.com/office/drawing/2014/main" id="{1B348D90-1C03-4B64-B0FD-DFC7C2A51DCD}"/>
                </a:ext>
              </a:extLst>
            </p:cNvPr>
            <p:cNvGrpSpPr>
              <a:grpSpLocks/>
            </p:cNvGrpSpPr>
            <p:nvPr/>
          </p:nvGrpSpPr>
          <p:grpSpPr bwMode="auto">
            <a:xfrm>
              <a:off x="576" y="2640"/>
              <a:ext cx="4944" cy="154"/>
              <a:chOff x="576" y="1440"/>
              <a:chExt cx="4944" cy="154"/>
            </a:xfrm>
          </p:grpSpPr>
          <p:sp>
            <p:nvSpPr>
              <p:cNvPr id="62" name="Text Box 46">
                <a:extLst>
                  <a:ext uri="{FF2B5EF4-FFF2-40B4-BE49-F238E27FC236}">
                    <a16:creationId xmlns:a16="http://schemas.microsoft.com/office/drawing/2014/main" id="{8B001B32-0E7E-4587-8439-4BCACECF899D}"/>
                  </a:ext>
                </a:extLst>
              </p:cNvPr>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63" name="Text Box 47">
                <a:extLst>
                  <a:ext uri="{FF2B5EF4-FFF2-40B4-BE49-F238E27FC236}">
                    <a16:creationId xmlns:a16="http://schemas.microsoft.com/office/drawing/2014/main" id="{4FE6402F-3666-4B85-A70F-999D6DC0E2CF}"/>
                  </a:ext>
                </a:extLst>
              </p:cNvPr>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p:txBody>
          </p:sp>
          <p:sp>
            <p:nvSpPr>
              <p:cNvPr id="64" name="Text Box 48">
                <a:extLst>
                  <a:ext uri="{FF2B5EF4-FFF2-40B4-BE49-F238E27FC236}">
                    <a16:creationId xmlns:a16="http://schemas.microsoft.com/office/drawing/2014/main" id="{133E5CCB-0423-42F5-8DF3-52376E23BC26}"/>
                  </a:ext>
                </a:extLst>
              </p:cNvPr>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5" name="Text Box 49">
                <a:extLst>
                  <a:ext uri="{FF2B5EF4-FFF2-40B4-BE49-F238E27FC236}">
                    <a16:creationId xmlns:a16="http://schemas.microsoft.com/office/drawing/2014/main" id="{0FBDB4E7-A966-4C91-A224-82058F2C781E}"/>
                  </a:ext>
                </a:extLst>
              </p:cNvPr>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23" name="Group 50">
              <a:extLst>
                <a:ext uri="{FF2B5EF4-FFF2-40B4-BE49-F238E27FC236}">
                  <a16:creationId xmlns:a16="http://schemas.microsoft.com/office/drawing/2014/main" id="{49FDE7AA-08E6-4C18-ACD8-C94E0BA76E19}"/>
                </a:ext>
              </a:extLst>
            </p:cNvPr>
            <p:cNvGrpSpPr>
              <a:grpSpLocks/>
            </p:cNvGrpSpPr>
            <p:nvPr/>
          </p:nvGrpSpPr>
          <p:grpSpPr bwMode="auto">
            <a:xfrm>
              <a:off x="576" y="2832"/>
              <a:ext cx="4944" cy="154"/>
              <a:chOff x="576" y="1440"/>
              <a:chExt cx="4944" cy="154"/>
            </a:xfrm>
          </p:grpSpPr>
          <p:sp>
            <p:nvSpPr>
              <p:cNvPr id="58" name="Text Box 51">
                <a:extLst>
                  <a:ext uri="{FF2B5EF4-FFF2-40B4-BE49-F238E27FC236}">
                    <a16:creationId xmlns:a16="http://schemas.microsoft.com/office/drawing/2014/main" id="{2726238F-8A2A-4482-A9E7-0BB331B26BC0}"/>
                  </a:ext>
                </a:extLst>
              </p:cNvPr>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47804</a:t>
                </a:r>
                <a:endParaRPr lang="nl-NL" altLang="en-US" sz="1400"/>
              </a:p>
            </p:txBody>
          </p:sp>
          <p:sp>
            <p:nvSpPr>
              <p:cNvPr id="59" name="Text Box 52">
                <a:extLst>
                  <a:ext uri="{FF2B5EF4-FFF2-40B4-BE49-F238E27FC236}">
                    <a16:creationId xmlns:a16="http://schemas.microsoft.com/office/drawing/2014/main" id="{DCF2EAB3-B265-4216-987B-115B0D21332A}"/>
                  </a:ext>
                </a:extLst>
              </p:cNvPr>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03/04/1993</a:t>
                </a:r>
                <a:endParaRPr lang="nl-NL" altLang="en-US" sz="1400"/>
              </a:p>
            </p:txBody>
          </p:sp>
          <p:sp>
            <p:nvSpPr>
              <p:cNvPr id="60" name="Text Box 53">
                <a:extLst>
                  <a:ext uri="{FF2B5EF4-FFF2-40B4-BE49-F238E27FC236}">
                    <a16:creationId xmlns:a16="http://schemas.microsoft.com/office/drawing/2014/main" id="{5AA37113-1796-48E3-ACC8-894F5D15FC25}"/>
                  </a:ext>
                </a:extLst>
              </p:cNvPr>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58298795</a:t>
                </a:r>
                <a:endParaRPr lang="nl-NL" altLang="en-US" sz="1400"/>
              </a:p>
            </p:txBody>
          </p:sp>
          <p:sp>
            <p:nvSpPr>
              <p:cNvPr id="61" name="Text Box 54">
                <a:extLst>
                  <a:ext uri="{FF2B5EF4-FFF2-40B4-BE49-F238E27FC236}">
                    <a16:creationId xmlns:a16="http://schemas.microsoft.com/office/drawing/2014/main" id="{7D29CC32-34FF-43DD-8496-3942D694FCD3}"/>
                  </a:ext>
                </a:extLst>
              </p:cNvPr>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Other lesion on other specified region</a:t>
                </a:r>
                <a:endParaRPr lang="nl-NL" altLang="en-US" sz="1400"/>
              </a:p>
            </p:txBody>
          </p:sp>
        </p:grpSp>
        <p:grpSp>
          <p:nvGrpSpPr>
            <p:cNvPr id="24" name="Group 55">
              <a:extLst>
                <a:ext uri="{FF2B5EF4-FFF2-40B4-BE49-F238E27FC236}">
                  <a16:creationId xmlns:a16="http://schemas.microsoft.com/office/drawing/2014/main" id="{412FB3C9-6D36-47F8-98BF-B4FB0E8A0FF6}"/>
                </a:ext>
              </a:extLst>
            </p:cNvPr>
            <p:cNvGrpSpPr>
              <a:grpSpLocks/>
            </p:cNvGrpSpPr>
            <p:nvPr/>
          </p:nvGrpSpPr>
          <p:grpSpPr bwMode="auto">
            <a:xfrm>
              <a:off x="576" y="3024"/>
              <a:ext cx="4944" cy="154"/>
              <a:chOff x="576" y="1440"/>
              <a:chExt cx="4944" cy="154"/>
            </a:xfrm>
          </p:grpSpPr>
          <p:sp>
            <p:nvSpPr>
              <p:cNvPr id="54" name="Text Box 56">
                <a:extLst>
                  <a:ext uri="{FF2B5EF4-FFF2-40B4-BE49-F238E27FC236}">
                    <a16:creationId xmlns:a16="http://schemas.microsoft.com/office/drawing/2014/main" id="{5013643B-14FD-405D-AECF-E271B63A9368}"/>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55" name="Text Box 57">
                <a:extLst>
                  <a:ext uri="{FF2B5EF4-FFF2-40B4-BE49-F238E27FC236}">
                    <a16:creationId xmlns:a16="http://schemas.microsoft.com/office/drawing/2014/main" id="{1595E56A-96CE-48D0-95EA-818E6385ACFC}"/>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17/05/1993</a:t>
                </a:r>
                <a:endParaRPr lang="nl-NL" altLang="en-US" sz="1400"/>
              </a:p>
            </p:txBody>
          </p:sp>
          <p:sp>
            <p:nvSpPr>
              <p:cNvPr id="56" name="Text Box 58">
                <a:extLst>
                  <a:ext uri="{FF2B5EF4-FFF2-40B4-BE49-F238E27FC236}">
                    <a16:creationId xmlns:a16="http://schemas.microsoft.com/office/drawing/2014/main" id="{AE5957D8-B175-43DA-A280-37D18A658BBF}"/>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57" name="Text Box 59">
                <a:extLst>
                  <a:ext uri="{FF2B5EF4-FFF2-40B4-BE49-F238E27FC236}">
                    <a16:creationId xmlns:a16="http://schemas.microsoft.com/office/drawing/2014/main" id="{AE470630-7C36-477A-B339-81ADEC6CAC2B}"/>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25" name="Group 60">
              <a:extLst>
                <a:ext uri="{FF2B5EF4-FFF2-40B4-BE49-F238E27FC236}">
                  <a16:creationId xmlns:a16="http://schemas.microsoft.com/office/drawing/2014/main" id="{42666B61-63AA-42A0-BB6B-0697F1CCEB78}"/>
                </a:ext>
              </a:extLst>
            </p:cNvPr>
            <p:cNvGrpSpPr>
              <a:grpSpLocks/>
            </p:cNvGrpSpPr>
            <p:nvPr/>
          </p:nvGrpSpPr>
          <p:grpSpPr bwMode="auto">
            <a:xfrm>
              <a:off x="576" y="3216"/>
              <a:ext cx="4944" cy="154"/>
              <a:chOff x="576" y="1440"/>
              <a:chExt cx="4944" cy="154"/>
            </a:xfrm>
          </p:grpSpPr>
          <p:sp>
            <p:nvSpPr>
              <p:cNvPr id="50" name="Text Box 61">
                <a:extLst>
                  <a:ext uri="{FF2B5EF4-FFF2-40B4-BE49-F238E27FC236}">
                    <a16:creationId xmlns:a16="http://schemas.microsoft.com/office/drawing/2014/main" id="{2D90EE2A-F2F8-4DD4-8B85-94C04C0FE433}"/>
                  </a:ext>
                </a:extLst>
              </p:cNvPr>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51" name="Text Box 62">
                <a:extLst>
                  <a:ext uri="{FF2B5EF4-FFF2-40B4-BE49-F238E27FC236}">
                    <a16:creationId xmlns:a16="http://schemas.microsoft.com/office/drawing/2014/main" id="{8A4148B4-A57E-487D-AB45-0B33429D676C}"/>
                  </a:ext>
                </a:extLst>
              </p:cNvPr>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52" name="Text Box 63">
                <a:extLst>
                  <a:ext uri="{FF2B5EF4-FFF2-40B4-BE49-F238E27FC236}">
                    <a16:creationId xmlns:a16="http://schemas.microsoft.com/office/drawing/2014/main" id="{FAC36C96-1A70-4BE8-91A2-33CF341724F7}"/>
                  </a:ext>
                </a:extLst>
              </p:cNvPr>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2909872</a:t>
                </a:r>
                <a:endParaRPr lang="nl-NL" altLang="en-US" sz="1400"/>
              </a:p>
            </p:txBody>
          </p:sp>
          <p:sp>
            <p:nvSpPr>
              <p:cNvPr id="53" name="Text Box 64">
                <a:extLst>
                  <a:ext uri="{FF2B5EF4-FFF2-40B4-BE49-F238E27FC236}">
                    <a16:creationId xmlns:a16="http://schemas.microsoft.com/office/drawing/2014/main" id="{9C714B72-6706-48AA-B753-ED907B61B29F}"/>
                  </a:ext>
                </a:extLst>
              </p:cNvPr>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Closed fracture of radial head</a:t>
                </a:r>
                <a:endParaRPr lang="nl-NL" altLang="en-US" sz="1400"/>
              </a:p>
            </p:txBody>
          </p:sp>
        </p:grpSp>
        <p:grpSp>
          <p:nvGrpSpPr>
            <p:cNvPr id="26" name="Group 65">
              <a:extLst>
                <a:ext uri="{FF2B5EF4-FFF2-40B4-BE49-F238E27FC236}">
                  <a16:creationId xmlns:a16="http://schemas.microsoft.com/office/drawing/2014/main" id="{AC5B02BF-B2D2-422D-BED2-B71E4F91B9CB}"/>
                </a:ext>
              </a:extLst>
            </p:cNvPr>
            <p:cNvGrpSpPr>
              <a:grpSpLocks/>
            </p:cNvGrpSpPr>
            <p:nvPr/>
          </p:nvGrpSpPr>
          <p:grpSpPr bwMode="auto">
            <a:xfrm>
              <a:off x="576" y="3408"/>
              <a:ext cx="4944" cy="154"/>
              <a:chOff x="576" y="1440"/>
              <a:chExt cx="4944" cy="154"/>
            </a:xfrm>
          </p:grpSpPr>
          <p:sp>
            <p:nvSpPr>
              <p:cNvPr id="46" name="Text Box 66">
                <a:extLst>
                  <a:ext uri="{FF2B5EF4-FFF2-40B4-BE49-F238E27FC236}">
                    <a16:creationId xmlns:a16="http://schemas.microsoft.com/office/drawing/2014/main" id="{2AA79A59-2B75-44FD-9E59-5DB09E834698}"/>
                  </a:ext>
                </a:extLst>
              </p:cNvPr>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47" name="Text Box 67">
                <a:extLst>
                  <a:ext uri="{FF2B5EF4-FFF2-40B4-BE49-F238E27FC236}">
                    <a16:creationId xmlns:a16="http://schemas.microsoft.com/office/drawing/2014/main" id="{25BC1997-FA9B-4764-9346-6EEA2A491C8B}"/>
                  </a:ext>
                </a:extLst>
              </p:cNvPr>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48" name="Text Box 68">
                <a:extLst>
                  <a:ext uri="{FF2B5EF4-FFF2-40B4-BE49-F238E27FC236}">
                    <a16:creationId xmlns:a16="http://schemas.microsoft.com/office/drawing/2014/main" id="{56D33185-77DE-45B6-ADE5-55B933DB5319}"/>
                  </a:ext>
                </a:extLst>
              </p:cNvPr>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49" name="Text Box 69">
                <a:extLst>
                  <a:ext uri="{FF2B5EF4-FFF2-40B4-BE49-F238E27FC236}">
                    <a16:creationId xmlns:a16="http://schemas.microsoft.com/office/drawing/2014/main" id="{71CEF065-9B04-4CF1-8ED9-3673960E17AF}"/>
                  </a:ext>
                </a:extLst>
              </p:cNvPr>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27" name="Group 70">
              <a:extLst>
                <a:ext uri="{FF2B5EF4-FFF2-40B4-BE49-F238E27FC236}">
                  <a16:creationId xmlns:a16="http://schemas.microsoft.com/office/drawing/2014/main" id="{95B3566A-55C4-4B5C-8A27-48E25770615D}"/>
                </a:ext>
              </a:extLst>
            </p:cNvPr>
            <p:cNvGrpSpPr>
              <a:grpSpLocks/>
            </p:cNvGrpSpPr>
            <p:nvPr/>
          </p:nvGrpSpPr>
          <p:grpSpPr bwMode="auto">
            <a:xfrm>
              <a:off x="576" y="3600"/>
              <a:ext cx="4944" cy="154"/>
              <a:chOff x="576" y="1440"/>
              <a:chExt cx="4944" cy="154"/>
            </a:xfrm>
          </p:grpSpPr>
          <p:sp>
            <p:nvSpPr>
              <p:cNvPr id="42" name="Text Box 71">
                <a:extLst>
                  <a:ext uri="{FF2B5EF4-FFF2-40B4-BE49-F238E27FC236}">
                    <a16:creationId xmlns:a16="http://schemas.microsoft.com/office/drawing/2014/main" id="{3ABEA8B0-020C-45C8-9B47-9EABE09883A3}"/>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43" name="Text Box 72">
                <a:extLst>
                  <a:ext uri="{FF2B5EF4-FFF2-40B4-BE49-F238E27FC236}">
                    <a16:creationId xmlns:a16="http://schemas.microsoft.com/office/drawing/2014/main" id="{63A519DF-EC55-46BC-BB55-45DCD00F9462}"/>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44" name="Text Box 73">
                <a:extLst>
                  <a:ext uri="{FF2B5EF4-FFF2-40B4-BE49-F238E27FC236}">
                    <a16:creationId xmlns:a16="http://schemas.microsoft.com/office/drawing/2014/main" id="{449E9565-7386-44C3-94E4-A40A8C79DF2B}"/>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45" name="Text Box 74">
                <a:extLst>
                  <a:ext uri="{FF2B5EF4-FFF2-40B4-BE49-F238E27FC236}">
                    <a16:creationId xmlns:a16="http://schemas.microsoft.com/office/drawing/2014/main" id="{616BC050-85E6-4E9E-92FA-15F8FC2858E4}"/>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28" name="Group 75">
              <a:extLst>
                <a:ext uri="{FF2B5EF4-FFF2-40B4-BE49-F238E27FC236}">
                  <a16:creationId xmlns:a16="http://schemas.microsoft.com/office/drawing/2014/main" id="{5EB20FB6-673E-4CC0-B26B-159CF1F3F5D0}"/>
                </a:ext>
              </a:extLst>
            </p:cNvPr>
            <p:cNvGrpSpPr>
              <a:grpSpLocks/>
            </p:cNvGrpSpPr>
            <p:nvPr/>
          </p:nvGrpSpPr>
          <p:grpSpPr bwMode="auto">
            <a:xfrm>
              <a:off x="576" y="3792"/>
              <a:ext cx="4944" cy="154"/>
              <a:chOff x="576" y="1440"/>
              <a:chExt cx="4944" cy="154"/>
            </a:xfrm>
          </p:grpSpPr>
          <p:sp>
            <p:nvSpPr>
              <p:cNvPr id="38" name="Text Box 76">
                <a:extLst>
                  <a:ext uri="{FF2B5EF4-FFF2-40B4-BE49-F238E27FC236}">
                    <a16:creationId xmlns:a16="http://schemas.microsoft.com/office/drawing/2014/main" id="{9A5B4612-5FCD-483E-81A8-C353E3BF3378}"/>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39" name="Text Box 77">
                <a:extLst>
                  <a:ext uri="{FF2B5EF4-FFF2-40B4-BE49-F238E27FC236}">
                    <a16:creationId xmlns:a16="http://schemas.microsoft.com/office/drawing/2014/main" id="{80776FA1-4815-47CF-932B-815A3BC0B6C5}"/>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40" name="Text Box 78">
                <a:extLst>
                  <a:ext uri="{FF2B5EF4-FFF2-40B4-BE49-F238E27FC236}">
                    <a16:creationId xmlns:a16="http://schemas.microsoft.com/office/drawing/2014/main" id="{9AD38A85-5F25-4473-8694-E6DC4C9F7605}"/>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41" name="Text Box 79">
                <a:extLst>
                  <a:ext uri="{FF2B5EF4-FFF2-40B4-BE49-F238E27FC236}">
                    <a16:creationId xmlns:a16="http://schemas.microsoft.com/office/drawing/2014/main" id="{BCD92D33-9EE7-49A5-AF39-526CFEACAC2E}"/>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29" name="Group 12">
              <a:extLst>
                <a:ext uri="{FF2B5EF4-FFF2-40B4-BE49-F238E27FC236}">
                  <a16:creationId xmlns:a16="http://schemas.microsoft.com/office/drawing/2014/main" id="{47F30CC4-D7A4-47D2-A285-A6A7F0DB3AA8}"/>
                </a:ext>
              </a:extLst>
            </p:cNvPr>
            <p:cNvGrpSpPr>
              <a:grpSpLocks/>
            </p:cNvGrpSpPr>
            <p:nvPr/>
          </p:nvGrpSpPr>
          <p:grpSpPr bwMode="auto">
            <a:xfrm>
              <a:off x="576" y="1104"/>
              <a:ext cx="4944" cy="193"/>
              <a:chOff x="576" y="1248"/>
              <a:chExt cx="4944" cy="193"/>
            </a:xfrm>
          </p:grpSpPr>
          <p:sp>
            <p:nvSpPr>
              <p:cNvPr id="34" name="Text Box 4">
                <a:extLst>
                  <a:ext uri="{FF2B5EF4-FFF2-40B4-BE49-F238E27FC236}">
                    <a16:creationId xmlns:a16="http://schemas.microsoft.com/office/drawing/2014/main" id="{4FF41C35-9FD4-4D05-9EDC-FED6940B1356}"/>
                  </a:ext>
                </a:extLst>
              </p:cNvPr>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PtID</a:t>
                </a:r>
                <a:endParaRPr lang="nl-NL" altLang="en-US" sz="1800" b="1" dirty="0">
                  <a:solidFill>
                    <a:schemeClr val="bg1"/>
                  </a:solidFill>
                </a:endParaRPr>
              </a:p>
            </p:txBody>
          </p:sp>
          <p:sp>
            <p:nvSpPr>
              <p:cNvPr id="35" name="Text Box 5">
                <a:extLst>
                  <a:ext uri="{FF2B5EF4-FFF2-40B4-BE49-F238E27FC236}">
                    <a16:creationId xmlns:a16="http://schemas.microsoft.com/office/drawing/2014/main" id="{AF3DF81F-89EB-48F8-8072-D7D806DCB455}"/>
                  </a:ext>
                </a:extLst>
              </p:cNvPr>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Date</a:t>
                </a:r>
                <a:endParaRPr lang="nl-NL" altLang="en-US" sz="1800" b="1">
                  <a:solidFill>
                    <a:schemeClr val="bg1"/>
                  </a:solidFill>
                </a:endParaRPr>
              </a:p>
            </p:txBody>
          </p:sp>
          <p:sp>
            <p:nvSpPr>
              <p:cNvPr id="36" name="Text Box 6">
                <a:extLst>
                  <a:ext uri="{FF2B5EF4-FFF2-40B4-BE49-F238E27FC236}">
                    <a16:creationId xmlns:a16="http://schemas.microsoft.com/office/drawing/2014/main" id="{B9FBF7B9-9FAA-4436-A729-AFB2F93E7294}"/>
                  </a:ext>
                </a:extLst>
              </p:cNvPr>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dirty="0">
                    <a:solidFill>
                      <a:schemeClr val="bg1"/>
                    </a:solidFill>
                  </a:rPr>
                  <a:t>Concept</a:t>
                </a:r>
                <a:r>
                  <a:rPr lang="nl-BE" altLang="en-US" sz="1800" b="1" dirty="0">
                    <a:solidFill>
                      <a:schemeClr val="bg1"/>
                    </a:solidFill>
                  </a:rPr>
                  <a:t>Code</a:t>
                </a:r>
                <a:endParaRPr lang="nl-NL" altLang="en-US" sz="1800" b="1" dirty="0">
                  <a:solidFill>
                    <a:schemeClr val="bg1"/>
                  </a:solidFill>
                </a:endParaRPr>
              </a:p>
            </p:txBody>
          </p:sp>
          <p:sp>
            <p:nvSpPr>
              <p:cNvPr id="37" name="Text Box 7">
                <a:extLst>
                  <a:ext uri="{FF2B5EF4-FFF2-40B4-BE49-F238E27FC236}">
                    <a16:creationId xmlns:a16="http://schemas.microsoft.com/office/drawing/2014/main" id="{EA3CD3B2-7555-4CF1-8E82-1D1A1B983C1B}"/>
                  </a:ext>
                </a:extLst>
              </p:cNvPr>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dirty="0">
                    <a:solidFill>
                      <a:schemeClr val="bg1"/>
                    </a:solidFill>
                  </a:rPr>
                  <a:t>Concept</a:t>
                </a:r>
                <a:endParaRPr lang="nl-NL" altLang="en-US" sz="1800" b="1" dirty="0">
                  <a:solidFill>
                    <a:schemeClr val="bg1"/>
                  </a:solidFill>
                </a:endParaRPr>
              </a:p>
            </p:txBody>
          </p:sp>
        </p:grpSp>
        <p:sp>
          <p:nvSpPr>
            <p:cNvPr id="30" name="Text Box 112">
              <a:extLst>
                <a:ext uri="{FF2B5EF4-FFF2-40B4-BE49-F238E27FC236}">
                  <a16:creationId xmlns:a16="http://schemas.microsoft.com/office/drawing/2014/main" id="{2B2A337F-ED9E-4673-BD26-7E9772926C2D}"/>
                </a:ext>
              </a:extLst>
            </p:cNvPr>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31" name="Text Box 113">
              <a:extLst>
                <a:ext uri="{FF2B5EF4-FFF2-40B4-BE49-F238E27FC236}">
                  <a16:creationId xmlns:a16="http://schemas.microsoft.com/office/drawing/2014/main" id="{15B56CA6-B5D2-40AD-9359-2A0ED82DF4CA}"/>
                </a:ext>
              </a:extLst>
            </p:cNvPr>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20/12/1998</a:t>
              </a:r>
              <a:endParaRPr lang="nl-NL" altLang="en-US" sz="1400"/>
            </a:p>
          </p:txBody>
        </p:sp>
        <p:sp>
          <p:nvSpPr>
            <p:cNvPr id="32" name="Text Box 114">
              <a:extLst>
                <a:ext uri="{FF2B5EF4-FFF2-40B4-BE49-F238E27FC236}">
                  <a16:creationId xmlns:a16="http://schemas.microsoft.com/office/drawing/2014/main" id="{532C9DB4-71A5-46D9-BE5D-21A87AA3E8AD}"/>
                </a:ext>
              </a:extLst>
            </p:cNvPr>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255087006</a:t>
              </a:r>
            </a:p>
          </p:txBody>
        </p:sp>
        <p:sp>
          <p:nvSpPr>
            <p:cNvPr id="33" name="Text Box 115">
              <a:extLst>
                <a:ext uri="{FF2B5EF4-FFF2-40B4-BE49-F238E27FC236}">
                  <a16:creationId xmlns:a16="http://schemas.microsoft.com/office/drawing/2014/main" id="{3998B831-B23A-457F-A8B7-58FE84E2B42C}"/>
                </a:ext>
              </a:extLst>
            </p:cNvPr>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malignant polyp of biliary tract</a:t>
              </a:r>
            </a:p>
          </p:txBody>
        </p:sp>
      </p:grpSp>
      <p:sp>
        <p:nvSpPr>
          <p:cNvPr id="3" name="Rectangle 2">
            <a:extLst>
              <a:ext uri="{FF2B5EF4-FFF2-40B4-BE49-F238E27FC236}">
                <a16:creationId xmlns:a16="http://schemas.microsoft.com/office/drawing/2014/main" id="{BA7C0BF1-ABEA-41B6-AA1E-B9E16C4545B9}"/>
              </a:ext>
            </a:extLst>
          </p:cNvPr>
          <p:cNvSpPr/>
          <p:nvPr/>
        </p:nvSpPr>
        <p:spPr bwMode="auto">
          <a:xfrm>
            <a:off x="2493334" y="1524000"/>
            <a:ext cx="2286000" cy="4957313"/>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2" name="Slide Number Placeholder 81">
            <a:extLst>
              <a:ext uri="{FF2B5EF4-FFF2-40B4-BE49-F238E27FC236}">
                <a16:creationId xmlns:a16="http://schemas.microsoft.com/office/drawing/2014/main" id="{FC51E135-98DA-421B-B874-9E7AA789A968}"/>
              </a:ext>
            </a:extLst>
          </p:cNvPr>
          <p:cNvSpPr>
            <a:spLocks noGrp="1"/>
          </p:cNvSpPr>
          <p:nvPr>
            <p:ph type="sldNum" sz="quarter" idx="3"/>
          </p:nvPr>
        </p:nvSpPr>
        <p:spPr/>
        <p:txBody>
          <a:bodyPr/>
          <a:lstStyle/>
          <a:p>
            <a:fld id="{7C5DB68A-9D44-4073-920F-D08D647C06A7}" type="slidenum">
              <a:rPr lang="en-US" smtClean="0"/>
              <a:t>10</a:t>
            </a:fld>
            <a:endParaRPr lang="en-US" dirty="0"/>
          </a:p>
        </p:txBody>
      </p:sp>
    </p:spTree>
    <p:extLst>
      <p:ext uri="{BB962C8B-B14F-4D97-AF65-F5344CB8AC3E}">
        <p14:creationId xmlns:p14="http://schemas.microsoft.com/office/powerpoint/2010/main" val="86954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C77B-3E0A-474B-9FB9-9442635F7B69}"/>
              </a:ext>
            </a:extLst>
          </p:cNvPr>
          <p:cNvSpPr>
            <a:spLocks noGrp="1"/>
          </p:cNvSpPr>
          <p:nvPr>
            <p:ph type="title"/>
          </p:nvPr>
        </p:nvSpPr>
        <p:spPr/>
        <p:txBody>
          <a:bodyPr/>
          <a:lstStyle/>
          <a:p>
            <a:r>
              <a:rPr lang="en-US" dirty="0"/>
              <a:t>RT issues in EHRs: the ‘problem list’</a:t>
            </a:r>
          </a:p>
        </p:txBody>
      </p:sp>
      <p:sp>
        <p:nvSpPr>
          <p:cNvPr id="78" name="Text Box 8">
            <a:extLst>
              <a:ext uri="{FF2B5EF4-FFF2-40B4-BE49-F238E27FC236}">
                <a16:creationId xmlns:a16="http://schemas.microsoft.com/office/drawing/2014/main" id="{D959CBD3-06C0-4446-85D6-E9A69621843C}"/>
              </a:ext>
            </a:extLst>
          </p:cNvPr>
          <p:cNvSpPr txBox="1">
            <a:spLocks noChangeArrowheads="1"/>
          </p:cNvSpPr>
          <p:nvPr/>
        </p:nvSpPr>
        <p:spPr bwMode="auto">
          <a:xfrm>
            <a:off x="609600" y="19050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9" name="Text Box 9">
            <a:extLst>
              <a:ext uri="{FF2B5EF4-FFF2-40B4-BE49-F238E27FC236}">
                <a16:creationId xmlns:a16="http://schemas.microsoft.com/office/drawing/2014/main" id="{1FE7D21B-3A4A-4C70-9B5F-5818A39A6087}"/>
              </a:ext>
            </a:extLst>
          </p:cNvPr>
          <p:cNvSpPr txBox="1">
            <a:spLocks noChangeArrowheads="1"/>
          </p:cNvSpPr>
          <p:nvPr/>
        </p:nvSpPr>
        <p:spPr bwMode="auto">
          <a:xfrm>
            <a:off x="1371600" y="19050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80" name="Text Box 10">
            <a:extLst>
              <a:ext uri="{FF2B5EF4-FFF2-40B4-BE49-F238E27FC236}">
                <a16:creationId xmlns:a16="http://schemas.microsoft.com/office/drawing/2014/main" id="{DAA3ACB0-D31F-4D40-96B2-F7D94CECB60D}"/>
              </a:ext>
            </a:extLst>
          </p:cNvPr>
          <p:cNvSpPr txBox="1">
            <a:spLocks noChangeArrowheads="1"/>
          </p:cNvSpPr>
          <p:nvPr/>
        </p:nvSpPr>
        <p:spPr bwMode="auto">
          <a:xfrm>
            <a:off x="3200400" y="19050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26442006</a:t>
            </a:r>
          </a:p>
        </p:txBody>
      </p:sp>
      <p:sp>
        <p:nvSpPr>
          <p:cNvPr id="81" name="Text Box 11">
            <a:extLst>
              <a:ext uri="{FF2B5EF4-FFF2-40B4-BE49-F238E27FC236}">
                <a16:creationId xmlns:a16="http://schemas.microsoft.com/office/drawing/2014/main" id="{B653CDD8-47D2-4E31-96BF-80ED0C974A71}"/>
              </a:ext>
            </a:extLst>
          </p:cNvPr>
          <p:cNvSpPr txBox="1">
            <a:spLocks noChangeArrowheads="1"/>
          </p:cNvSpPr>
          <p:nvPr/>
        </p:nvSpPr>
        <p:spPr bwMode="auto">
          <a:xfrm>
            <a:off x="4800600" y="19050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sp>
        <p:nvSpPr>
          <p:cNvPr id="74" name="Text Box 16">
            <a:extLst>
              <a:ext uri="{FF2B5EF4-FFF2-40B4-BE49-F238E27FC236}">
                <a16:creationId xmlns:a16="http://schemas.microsoft.com/office/drawing/2014/main" id="{827E2879-526F-4E9C-ABB7-04B2BD3C8B7C}"/>
              </a:ext>
            </a:extLst>
          </p:cNvPr>
          <p:cNvSpPr txBox="1">
            <a:spLocks noChangeArrowheads="1"/>
          </p:cNvSpPr>
          <p:nvPr/>
        </p:nvSpPr>
        <p:spPr bwMode="auto">
          <a:xfrm>
            <a:off x="609600" y="22098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5" name="Text Box 17">
            <a:extLst>
              <a:ext uri="{FF2B5EF4-FFF2-40B4-BE49-F238E27FC236}">
                <a16:creationId xmlns:a16="http://schemas.microsoft.com/office/drawing/2014/main" id="{75B29A8E-BA68-446B-983E-BE244E681F17}"/>
              </a:ext>
            </a:extLst>
          </p:cNvPr>
          <p:cNvSpPr txBox="1">
            <a:spLocks noChangeArrowheads="1"/>
          </p:cNvSpPr>
          <p:nvPr/>
        </p:nvSpPr>
        <p:spPr bwMode="auto">
          <a:xfrm>
            <a:off x="1371600" y="22098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76" name="Text Box 18">
            <a:extLst>
              <a:ext uri="{FF2B5EF4-FFF2-40B4-BE49-F238E27FC236}">
                <a16:creationId xmlns:a16="http://schemas.microsoft.com/office/drawing/2014/main" id="{5FF99176-57DA-48B3-83A7-27B622B0434D}"/>
              </a:ext>
            </a:extLst>
          </p:cNvPr>
          <p:cNvSpPr txBox="1">
            <a:spLocks noChangeArrowheads="1"/>
          </p:cNvSpPr>
          <p:nvPr/>
        </p:nvSpPr>
        <p:spPr bwMode="auto">
          <a:xfrm>
            <a:off x="3200400" y="22098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81134009</a:t>
            </a:r>
          </a:p>
        </p:txBody>
      </p:sp>
      <p:sp>
        <p:nvSpPr>
          <p:cNvPr id="77" name="Text Box 19">
            <a:extLst>
              <a:ext uri="{FF2B5EF4-FFF2-40B4-BE49-F238E27FC236}">
                <a16:creationId xmlns:a16="http://schemas.microsoft.com/office/drawing/2014/main" id="{EA846D81-2790-4337-B28D-ADDDE867D446}"/>
              </a:ext>
            </a:extLst>
          </p:cNvPr>
          <p:cNvSpPr txBox="1">
            <a:spLocks noChangeArrowheads="1"/>
          </p:cNvSpPr>
          <p:nvPr/>
        </p:nvSpPr>
        <p:spPr bwMode="auto">
          <a:xfrm>
            <a:off x="4800600" y="22098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sp>
        <p:nvSpPr>
          <p:cNvPr id="70" name="Text Box 21">
            <a:extLst>
              <a:ext uri="{FF2B5EF4-FFF2-40B4-BE49-F238E27FC236}">
                <a16:creationId xmlns:a16="http://schemas.microsoft.com/office/drawing/2014/main" id="{2BEBF6B7-A07E-4266-B64A-84406BC1711E}"/>
              </a:ext>
            </a:extLst>
          </p:cNvPr>
          <p:cNvSpPr txBox="1">
            <a:spLocks noChangeArrowheads="1"/>
          </p:cNvSpPr>
          <p:nvPr/>
        </p:nvSpPr>
        <p:spPr bwMode="auto">
          <a:xfrm>
            <a:off x="609600" y="25146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1" name="Text Box 22">
            <a:extLst>
              <a:ext uri="{FF2B5EF4-FFF2-40B4-BE49-F238E27FC236}">
                <a16:creationId xmlns:a16="http://schemas.microsoft.com/office/drawing/2014/main" id="{7FDA56DE-203D-4D97-A05B-69DD6F7C0C47}"/>
              </a:ext>
            </a:extLst>
          </p:cNvPr>
          <p:cNvSpPr txBox="1">
            <a:spLocks noChangeArrowheads="1"/>
          </p:cNvSpPr>
          <p:nvPr/>
        </p:nvSpPr>
        <p:spPr bwMode="auto">
          <a:xfrm>
            <a:off x="1371600" y="25146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72" name="Text Box 23">
            <a:extLst>
              <a:ext uri="{FF2B5EF4-FFF2-40B4-BE49-F238E27FC236}">
                <a16:creationId xmlns:a16="http://schemas.microsoft.com/office/drawing/2014/main" id="{7C202088-449F-484F-91ED-5A71834E8ABD}"/>
              </a:ext>
            </a:extLst>
          </p:cNvPr>
          <p:cNvSpPr txBox="1">
            <a:spLocks noChangeArrowheads="1"/>
          </p:cNvSpPr>
          <p:nvPr/>
        </p:nvSpPr>
        <p:spPr bwMode="auto">
          <a:xfrm>
            <a:off x="3200400" y="25146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73" name="Text Box 24">
            <a:extLst>
              <a:ext uri="{FF2B5EF4-FFF2-40B4-BE49-F238E27FC236}">
                <a16:creationId xmlns:a16="http://schemas.microsoft.com/office/drawing/2014/main" id="{A8B6A3A4-EC75-4489-8D23-D7DFC5FDCDF0}"/>
              </a:ext>
            </a:extLst>
          </p:cNvPr>
          <p:cNvSpPr txBox="1">
            <a:spLocks noChangeArrowheads="1"/>
          </p:cNvSpPr>
          <p:nvPr/>
        </p:nvSpPr>
        <p:spPr bwMode="auto">
          <a:xfrm>
            <a:off x="4800600" y="25146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sp>
        <p:nvSpPr>
          <p:cNvPr id="66" name="Text Box 26">
            <a:extLst>
              <a:ext uri="{FF2B5EF4-FFF2-40B4-BE49-F238E27FC236}">
                <a16:creationId xmlns:a16="http://schemas.microsoft.com/office/drawing/2014/main" id="{B750963F-6830-49DF-91F4-5D33361ADEC7}"/>
              </a:ext>
            </a:extLst>
          </p:cNvPr>
          <p:cNvSpPr txBox="1">
            <a:spLocks noChangeArrowheads="1"/>
          </p:cNvSpPr>
          <p:nvPr/>
        </p:nvSpPr>
        <p:spPr bwMode="auto">
          <a:xfrm>
            <a:off x="609600" y="28194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67" name="Text Box 27">
            <a:extLst>
              <a:ext uri="{FF2B5EF4-FFF2-40B4-BE49-F238E27FC236}">
                <a16:creationId xmlns:a16="http://schemas.microsoft.com/office/drawing/2014/main" id="{6CF5638D-3F03-4D04-B7C5-E70F9798A6EE}"/>
              </a:ext>
            </a:extLst>
          </p:cNvPr>
          <p:cNvSpPr txBox="1">
            <a:spLocks noChangeArrowheads="1"/>
          </p:cNvSpPr>
          <p:nvPr/>
        </p:nvSpPr>
        <p:spPr bwMode="auto">
          <a:xfrm>
            <a:off x="1371600" y="28194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68" name="Text Box 28">
            <a:extLst>
              <a:ext uri="{FF2B5EF4-FFF2-40B4-BE49-F238E27FC236}">
                <a16:creationId xmlns:a16="http://schemas.microsoft.com/office/drawing/2014/main" id="{C8F45FEE-3C7F-4A47-A2B9-3452ABCC8891}"/>
              </a:ext>
            </a:extLst>
          </p:cNvPr>
          <p:cNvSpPr txBox="1">
            <a:spLocks noChangeArrowheads="1"/>
          </p:cNvSpPr>
          <p:nvPr/>
        </p:nvSpPr>
        <p:spPr bwMode="auto">
          <a:xfrm>
            <a:off x="3200400" y="28194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9" name="Text Box 29">
            <a:extLst>
              <a:ext uri="{FF2B5EF4-FFF2-40B4-BE49-F238E27FC236}">
                <a16:creationId xmlns:a16="http://schemas.microsoft.com/office/drawing/2014/main" id="{1C43E72D-100F-4E17-B8D3-C2EC351E069B}"/>
              </a:ext>
            </a:extLst>
          </p:cNvPr>
          <p:cNvSpPr txBox="1">
            <a:spLocks noChangeArrowheads="1"/>
          </p:cNvSpPr>
          <p:nvPr/>
        </p:nvSpPr>
        <p:spPr bwMode="auto">
          <a:xfrm>
            <a:off x="4800600" y="28194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sp>
        <p:nvSpPr>
          <p:cNvPr id="10" name="Text Box 31">
            <a:extLst>
              <a:ext uri="{FF2B5EF4-FFF2-40B4-BE49-F238E27FC236}">
                <a16:creationId xmlns:a16="http://schemas.microsoft.com/office/drawing/2014/main" id="{8B31DF5E-CBA2-40DF-973D-0B8D23BE6079}"/>
              </a:ext>
            </a:extLst>
          </p:cNvPr>
          <p:cNvSpPr txBox="1">
            <a:spLocks noChangeArrowheads="1"/>
          </p:cNvSpPr>
          <p:nvPr/>
        </p:nvSpPr>
        <p:spPr bwMode="auto">
          <a:xfrm>
            <a:off x="609600" y="31242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a:p>
            <a:pPr eaLnBrk="1" hangingPunct="1"/>
            <a:endParaRPr lang="nl-NL" altLang="en-US" sz="1400"/>
          </a:p>
        </p:txBody>
      </p:sp>
      <p:sp>
        <p:nvSpPr>
          <p:cNvPr id="11" name="Text Box 32">
            <a:extLst>
              <a:ext uri="{FF2B5EF4-FFF2-40B4-BE49-F238E27FC236}">
                <a16:creationId xmlns:a16="http://schemas.microsoft.com/office/drawing/2014/main" id="{DF84DF6E-A2DC-475E-BDCF-D2FCD7AA61CC}"/>
              </a:ext>
            </a:extLst>
          </p:cNvPr>
          <p:cNvSpPr txBox="1">
            <a:spLocks noChangeArrowheads="1"/>
          </p:cNvSpPr>
          <p:nvPr/>
        </p:nvSpPr>
        <p:spPr bwMode="auto">
          <a:xfrm>
            <a:off x="1371600" y="31242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a:p>
            <a:pPr eaLnBrk="1" hangingPunct="1"/>
            <a:endParaRPr lang="nl-NL" altLang="en-US" sz="1400"/>
          </a:p>
        </p:txBody>
      </p:sp>
      <p:sp>
        <p:nvSpPr>
          <p:cNvPr id="12" name="Text Box 33">
            <a:extLst>
              <a:ext uri="{FF2B5EF4-FFF2-40B4-BE49-F238E27FC236}">
                <a16:creationId xmlns:a16="http://schemas.microsoft.com/office/drawing/2014/main" id="{5359FFC2-F47A-4998-9C3A-8C19F94D0174}"/>
              </a:ext>
            </a:extLst>
          </p:cNvPr>
          <p:cNvSpPr txBox="1">
            <a:spLocks noChangeArrowheads="1"/>
          </p:cNvSpPr>
          <p:nvPr/>
        </p:nvSpPr>
        <p:spPr bwMode="auto">
          <a:xfrm>
            <a:off x="3200400" y="31242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3" name="Text Box 34">
            <a:extLst>
              <a:ext uri="{FF2B5EF4-FFF2-40B4-BE49-F238E27FC236}">
                <a16:creationId xmlns:a16="http://schemas.microsoft.com/office/drawing/2014/main" id="{33BC0853-5BCD-47CE-9708-A9D2561D4B5E}"/>
              </a:ext>
            </a:extLst>
          </p:cNvPr>
          <p:cNvSpPr txBox="1">
            <a:spLocks noChangeArrowheads="1"/>
          </p:cNvSpPr>
          <p:nvPr/>
        </p:nvSpPr>
        <p:spPr bwMode="auto">
          <a:xfrm>
            <a:off x="4800600" y="31242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a:p>
            <a:pPr eaLnBrk="1" hangingPunct="1"/>
            <a:endParaRPr lang="nl-NL" altLang="en-US" sz="1400"/>
          </a:p>
        </p:txBody>
      </p:sp>
      <p:sp>
        <p:nvSpPr>
          <p:cNvPr id="14" name="Text Box 36">
            <a:extLst>
              <a:ext uri="{FF2B5EF4-FFF2-40B4-BE49-F238E27FC236}">
                <a16:creationId xmlns:a16="http://schemas.microsoft.com/office/drawing/2014/main" id="{29B08D87-EEB8-4D15-A075-1698A4352147}"/>
              </a:ext>
            </a:extLst>
          </p:cNvPr>
          <p:cNvSpPr txBox="1">
            <a:spLocks noChangeArrowheads="1"/>
          </p:cNvSpPr>
          <p:nvPr/>
        </p:nvSpPr>
        <p:spPr bwMode="auto">
          <a:xfrm>
            <a:off x="609600" y="3429000"/>
            <a:ext cx="685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5" name="Text Box 37">
            <a:extLst>
              <a:ext uri="{FF2B5EF4-FFF2-40B4-BE49-F238E27FC236}">
                <a16:creationId xmlns:a16="http://schemas.microsoft.com/office/drawing/2014/main" id="{D0688547-19FE-4223-AE77-13AD9DFCBC64}"/>
              </a:ext>
            </a:extLst>
          </p:cNvPr>
          <p:cNvSpPr txBox="1">
            <a:spLocks noChangeArrowheads="1"/>
          </p:cNvSpPr>
          <p:nvPr/>
        </p:nvSpPr>
        <p:spPr bwMode="auto">
          <a:xfrm>
            <a:off x="1371600" y="3429000"/>
            <a:ext cx="1066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24/12/1991</a:t>
            </a:r>
            <a:endParaRPr lang="nl-NL" altLang="en-US" sz="1400"/>
          </a:p>
        </p:txBody>
      </p:sp>
      <p:sp>
        <p:nvSpPr>
          <p:cNvPr id="16" name="Text Box 38">
            <a:extLst>
              <a:ext uri="{FF2B5EF4-FFF2-40B4-BE49-F238E27FC236}">
                <a16:creationId xmlns:a16="http://schemas.microsoft.com/office/drawing/2014/main" id="{3EF596B8-52FC-4223-862A-0EE4382209D5}"/>
              </a:ext>
            </a:extLst>
          </p:cNvPr>
          <p:cNvSpPr txBox="1">
            <a:spLocks noChangeArrowheads="1"/>
          </p:cNvSpPr>
          <p:nvPr/>
        </p:nvSpPr>
        <p:spPr bwMode="auto">
          <a:xfrm>
            <a:off x="3200400" y="3429000"/>
            <a:ext cx="15240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255174002</a:t>
            </a:r>
          </a:p>
        </p:txBody>
      </p:sp>
      <p:sp>
        <p:nvSpPr>
          <p:cNvPr id="17" name="Text Box 39">
            <a:extLst>
              <a:ext uri="{FF2B5EF4-FFF2-40B4-BE49-F238E27FC236}">
                <a16:creationId xmlns:a16="http://schemas.microsoft.com/office/drawing/2014/main" id="{ADADF467-0522-4056-843C-585EA2507241}"/>
              </a:ext>
            </a:extLst>
          </p:cNvPr>
          <p:cNvSpPr txBox="1">
            <a:spLocks noChangeArrowheads="1"/>
          </p:cNvSpPr>
          <p:nvPr/>
        </p:nvSpPr>
        <p:spPr bwMode="auto">
          <a:xfrm>
            <a:off x="4800600" y="3429000"/>
            <a:ext cx="36576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benign polyp of biliary tract</a:t>
            </a:r>
          </a:p>
        </p:txBody>
      </p:sp>
      <p:sp>
        <p:nvSpPr>
          <p:cNvPr id="18" name="Text Box 41">
            <a:extLst>
              <a:ext uri="{FF2B5EF4-FFF2-40B4-BE49-F238E27FC236}">
                <a16:creationId xmlns:a16="http://schemas.microsoft.com/office/drawing/2014/main" id="{B9C299BE-87F9-4515-886A-9250D627A472}"/>
              </a:ext>
            </a:extLst>
          </p:cNvPr>
          <p:cNvSpPr txBox="1">
            <a:spLocks noChangeArrowheads="1"/>
          </p:cNvSpPr>
          <p:nvPr/>
        </p:nvSpPr>
        <p:spPr bwMode="auto">
          <a:xfrm>
            <a:off x="609600" y="3733800"/>
            <a:ext cx="685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9" name="Text Box 42">
            <a:extLst>
              <a:ext uri="{FF2B5EF4-FFF2-40B4-BE49-F238E27FC236}">
                <a16:creationId xmlns:a16="http://schemas.microsoft.com/office/drawing/2014/main" id="{B5830255-0DB6-413E-9BA9-E7F971FF3EE6}"/>
              </a:ext>
            </a:extLst>
          </p:cNvPr>
          <p:cNvSpPr txBox="1">
            <a:spLocks noChangeArrowheads="1"/>
          </p:cNvSpPr>
          <p:nvPr/>
        </p:nvSpPr>
        <p:spPr bwMode="auto">
          <a:xfrm>
            <a:off x="1371600" y="3733800"/>
            <a:ext cx="1066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a:p>
            <a:pPr eaLnBrk="1" hangingPunct="1"/>
            <a:endParaRPr lang="nl-NL" altLang="en-US" sz="1400"/>
          </a:p>
        </p:txBody>
      </p:sp>
      <p:sp>
        <p:nvSpPr>
          <p:cNvPr id="20" name="Text Box 43">
            <a:extLst>
              <a:ext uri="{FF2B5EF4-FFF2-40B4-BE49-F238E27FC236}">
                <a16:creationId xmlns:a16="http://schemas.microsoft.com/office/drawing/2014/main" id="{4EED1EFB-01C3-4EF2-A366-2B52A6994075}"/>
              </a:ext>
            </a:extLst>
          </p:cNvPr>
          <p:cNvSpPr txBox="1">
            <a:spLocks noChangeArrowheads="1"/>
          </p:cNvSpPr>
          <p:nvPr/>
        </p:nvSpPr>
        <p:spPr bwMode="auto">
          <a:xfrm>
            <a:off x="3200400" y="3733800"/>
            <a:ext cx="15240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a:p>
            <a:pPr eaLnBrk="1" hangingPunct="1"/>
            <a:endParaRPr lang="nl-NL" altLang="en-US" sz="1400"/>
          </a:p>
        </p:txBody>
      </p:sp>
      <p:sp>
        <p:nvSpPr>
          <p:cNvPr id="21" name="Text Box 44">
            <a:extLst>
              <a:ext uri="{FF2B5EF4-FFF2-40B4-BE49-F238E27FC236}">
                <a16:creationId xmlns:a16="http://schemas.microsoft.com/office/drawing/2014/main" id="{653893FB-26ED-4A0A-A186-2A1380693DCC}"/>
              </a:ext>
            </a:extLst>
          </p:cNvPr>
          <p:cNvSpPr txBox="1">
            <a:spLocks noChangeArrowheads="1"/>
          </p:cNvSpPr>
          <p:nvPr/>
        </p:nvSpPr>
        <p:spPr bwMode="auto">
          <a:xfrm>
            <a:off x="4800600" y="3733800"/>
            <a:ext cx="36576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a:p>
            <a:pPr eaLnBrk="1" hangingPunct="1"/>
            <a:endParaRPr lang="nl-NL" altLang="en-US" sz="1400"/>
          </a:p>
        </p:txBody>
      </p:sp>
      <p:sp>
        <p:nvSpPr>
          <p:cNvPr id="62" name="Text Box 46">
            <a:extLst>
              <a:ext uri="{FF2B5EF4-FFF2-40B4-BE49-F238E27FC236}">
                <a16:creationId xmlns:a16="http://schemas.microsoft.com/office/drawing/2014/main" id="{8B001B32-0E7E-4587-8439-4BCACECF899D}"/>
              </a:ext>
            </a:extLst>
          </p:cNvPr>
          <p:cNvSpPr txBox="1">
            <a:spLocks noChangeArrowheads="1"/>
          </p:cNvSpPr>
          <p:nvPr/>
        </p:nvSpPr>
        <p:spPr bwMode="auto">
          <a:xfrm>
            <a:off x="609600" y="4038600"/>
            <a:ext cx="685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63" name="Text Box 47">
            <a:extLst>
              <a:ext uri="{FF2B5EF4-FFF2-40B4-BE49-F238E27FC236}">
                <a16:creationId xmlns:a16="http://schemas.microsoft.com/office/drawing/2014/main" id="{4FE6402F-3666-4B85-A70F-999D6DC0E2CF}"/>
              </a:ext>
            </a:extLst>
          </p:cNvPr>
          <p:cNvSpPr txBox="1">
            <a:spLocks noChangeArrowheads="1"/>
          </p:cNvSpPr>
          <p:nvPr/>
        </p:nvSpPr>
        <p:spPr bwMode="auto">
          <a:xfrm>
            <a:off x="1371600" y="4038600"/>
            <a:ext cx="1066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p:txBody>
      </p:sp>
      <p:sp>
        <p:nvSpPr>
          <p:cNvPr id="64" name="Text Box 48">
            <a:extLst>
              <a:ext uri="{FF2B5EF4-FFF2-40B4-BE49-F238E27FC236}">
                <a16:creationId xmlns:a16="http://schemas.microsoft.com/office/drawing/2014/main" id="{133E5CCB-0423-42F5-8DF3-52376E23BC26}"/>
              </a:ext>
            </a:extLst>
          </p:cNvPr>
          <p:cNvSpPr txBox="1">
            <a:spLocks noChangeArrowheads="1"/>
          </p:cNvSpPr>
          <p:nvPr/>
        </p:nvSpPr>
        <p:spPr bwMode="auto">
          <a:xfrm>
            <a:off x="3200400" y="4038600"/>
            <a:ext cx="15240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5" name="Text Box 49">
            <a:extLst>
              <a:ext uri="{FF2B5EF4-FFF2-40B4-BE49-F238E27FC236}">
                <a16:creationId xmlns:a16="http://schemas.microsoft.com/office/drawing/2014/main" id="{0FBDB4E7-A966-4C91-A224-82058F2C781E}"/>
              </a:ext>
            </a:extLst>
          </p:cNvPr>
          <p:cNvSpPr txBox="1">
            <a:spLocks noChangeArrowheads="1"/>
          </p:cNvSpPr>
          <p:nvPr/>
        </p:nvSpPr>
        <p:spPr bwMode="auto">
          <a:xfrm>
            <a:off x="4800600" y="4038600"/>
            <a:ext cx="36576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sp>
        <p:nvSpPr>
          <p:cNvPr id="58" name="Text Box 51">
            <a:extLst>
              <a:ext uri="{FF2B5EF4-FFF2-40B4-BE49-F238E27FC236}">
                <a16:creationId xmlns:a16="http://schemas.microsoft.com/office/drawing/2014/main" id="{2726238F-8A2A-4482-A9E7-0BB331B26BC0}"/>
              </a:ext>
            </a:extLst>
          </p:cNvPr>
          <p:cNvSpPr txBox="1">
            <a:spLocks noChangeArrowheads="1"/>
          </p:cNvSpPr>
          <p:nvPr/>
        </p:nvSpPr>
        <p:spPr bwMode="auto">
          <a:xfrm>
            <a:off x="609600" y="4343400"/>
            <a:ext cx="685800"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47804</a:t>
            </a:r>
            <a:endParaRPr lang="nl-NL" altLang="en-US" sz="1400"/>
          </a:p>
        </p:txBody>
      </p:sp>
      <p:sp>
        <p:nvSpPr>
          <p:cNvPr id="59" name="Text Box 52">
            <a:extLst>
              <a:ext uri="{FF2B5EF4-FFF2-40B4-BE49-F238E27FC236}">
                <a16:creationId xmlns:a16="http://schemas.microsoft.com/office/drawing/2014/main" id="{DCF2EAB3-B265-4216-987B-115B0D21332A}"/>
              </a:ext>
            </a:extLst>
          </p:cNvPr>
          <p:cNvSpPr txBox="1">
            <a:spLocks noChangeArrowheads="1"/>
          </p:cNvSpPr>
          <p:nvPr/>
        </p:nvSpPr>
        <p:spPr bwMode="auto">
          <a:xfrm>
            <a:off x="1371600" y="4343400"/>
            <a:ext cx="1066800"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03/04/1993</a:t>
            </a:r>
            <a:endParaRPr lang="nl-NL" altLang="en-US" sz="1400"/>
          </a:p>
        </p:txBody>
      </p:sp>
      <p:sp>
        <p:nvSpPr>
          <p:cNvPr id="60" name="Text Box 53">
            <a:extLst>
              <a:ext uri="{FF2B5EF4-FFF2-40B4-BE49-F238E27FC236}">
                <a16:creationId xmlns:a16="http://schemas.microsoft.com/office/drawing/2014/main" id="{5AA37113-1796-48E3-ACC8-894F5D15FC25}"/>
              </a:ext>
            </a:extLst>
          </p:cNvPr>
          <p:cNvSpPr txBox="1">
            <a:spLocks noChangeArrowheads="1"/>
          </p:cNvSpPr>
          <p:nvPr/>
        </p:nvSpPr>
        <p:spPr bwMode="auto">
          <a:xfrm>
            <a:off x="3200400" y="4343400"/>
            <a:ext cx="1524000"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58298795</a:t>
            </a:r>
            <a:endParaRPr lang="nl-NL" altLang="en-US" sz="1400"/>
          </a:p>
        </p:txBody>
      </p:sp>
      <p:sp>
        <p:nvSpPr>
          <p:cNvPr id="61" name="Text Box 54">
            <a:extLst>
              <a:ext uri="{FF2B5EF4-FFF2-40B4-BE49-F238E27FC236}">
                <a16:creationId xmlns:a16="http://schemas.microsoft.com/office/drawing/2014/main" id="{7D29CC32-34FF-43DD-8496-3942D694FCD3}"/>
              </a:ext>
            </a:extLst>
          </p:cNvPr>
          <p:cNvSpPr txBox="1">
            <a:spLocks noChangeArrowheads="1"/>
          </p:cNvSpPr>
          <p:nvPr/>
        </p:nvSpPr>
        <p:spPr bwMode="auto">
          <a:xfrm>
            <a:off x="4800600" y="4343400"/>
            <a:ext cx="3657600"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Other lesion on other specified region</a:t>
            </a:r>
            <a:endParaRPr lang="nl-NL" altLang="en-US" sz="1400"/>
          </a:p>
        </p:txBody>
      </p:sp>
      <p:sp>
        <p:nvSpPr>
          <p:cNvPr id="54" name="Text Box 56">
            <a:extLst>
              <a:ext uri="{FF2B5EF4-FFF2-40B4-BE49-F238E27FC236}">
                <a16:creationId xmlns:a16="http://schemas.microsoft.com/office/drawing/2014/main" id="{5013643B-14FD-405D-AECF-E271B63A9368}"/>
              </a:ext>
            </a:extLst>
          </p:cNvPr>
          <p:cNvSpPr txBox="1">
            <a:spLocks noChangeArrowheads="1"/>
          </p:cNvSpPr>
          <p:nvPr/>
        </p:nvSpPr>
        <p:spPr bwMode="auto">
          <a:xfrm>
            <a:off x="609600" y="46482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55" name="Text Box 57">
            <a:extLst>
              <a:ext uri="{FF2B5EF4-FFF2-40B4-BE49-F238E27FC236}">
                <a16:creationId xmlns:a16="http://schemas.microsoft.com/office/drawing/2014/main" id="{1595E56A-96CE-48D0-95EA-818E6385ACFC}"/>
              </a:ext>
            </a:extLst>
          </p:cNvPr>
          <p:cNvSpPr txBox="1">
            <a:spLocks noChangeArrowheads="1"/>
          </p:cNvSpPr>
          <p:nvPr/>
        </p:nvSpPr>
        <p:spPr bwMode="auto">
          <a:xfrm>
            <a:off x="1371600" y="46482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17/05/1993</a:t>
            </a:r>
            <a:endParaRPr lang="nl-NL" altLang="en-US" sz="1400"/>
          </a:p>
        </p:txBody>
      </p:sp>
      <p:sp>
        <p:nvSpPr>
          <p:cNvPr id="56" name="Text Box 58">
            <a:extLst>
              <a:ext uri="{FF2B5EF4-FFF2-40B4-BE49-F238E27FC236}">
                <a16:creationId xmlns:a16="http://schemas.microsoft.com/office/drawing/2014/main" id="{AE5957D8-B175-43DA-A280-37D18A658BBF}"/>
              </a:ext>
            </a:extLst>
          </p:cNvPr>
          <p:cNvSpPr txBox="1">
            <a:spLocks noChangeArrowheads="1"/>
          </p:cNvSpPr>
          <p:nvPr/>
        </p:nvSpPr>
        <p:spPr bwMode="auto">
          <a:xfrm>
            <a:off x="3200400" y="46482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57" name="Text Box 59">
            <a:extLst>
              <a:ext uri="{FF2B5EF4-FFF2-40B4-BE49-F238E27FC236}">
                <a16:creationId xmlns:a16="http://schemas.microsoft.com/office/drawing/2014/main" id="{AE470630-7C36-477A-B339-81ADEC6CAC2B}"/>
              </a:ext>
            </a:extLst>
          </p:cNvPr>
          <p:cNvSpPr txBox="1">
            <a:spLocks noChangeArrowheads="1"/>
          </p:cNvSpPr>
          <p:nvPr/>
        </p:nvSpPr>
        <p:spPr bwMode="auto">
          <a:xfrm>
            <a:off x="4800600" y="46482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sp>
        <p:nvSpPr>
          <p:cNvPr id="50" name="Text Box 61">
            <a:extLst>
              <a:ext uri="{FF2B5EF4-FFF2-40B4-BE49-F238E27FC236}">
                <a16:creationId xmlns:a16="http://schemas.microsoft.com/office/drawing/2014/main" id="{2D90EE2A-F2F8-4DD4-8B85-94C04C0FE433}"/>
              </a:ext>
            </a:extLst>
          </p:cNvPr>
          <p:cNvSpPr txBox="1">
            <a:spLocks noChangeArrowheads="1"/>
          </p:cNvSpPr>
          <p:nvPr/>
        </p:nvSpPr>
        <p:spPr bwMode="auto">
          <a:xfrm>
            <a:off x="609600" y="4953000"/>
            <a:ext cx="685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51" name="Text Box 62">
            <a:extLst>
              <a:ext uri="{FF2B5EF4-FFF2-40B4-BE49-F238E27FC236}">
                <a16:creationId xmlns:a16="http://schemas.microsoft.com/office/drawing/2014/main" id="{8A4148B4-A57E-487D-AB45-0B33429D676C}"/>
              </a:ext>
            </a:extLst>
          </p:cNvPr>
          <p:cNvSpPr txBox="1">
            <a:spLocks noChangeArrowheads="1"/>
          </p:cNvSpPr>
          <p:nvPr/>
        </p:nvSpPr>
        <p:spPr bwMode="auto">
          <a:xfrm>
            <a:off x="1371600" y="4953000"/>
            <a:ext cx="1066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52" name="Text Box 63">
            <a:extLst>
              <a:ext uri="{FF2B5EF4-FFF2-40B4-BE49-F238E27FC236}">
                <a16:creationId xmlns:a16="http://schemas.microsoft.com/office/drawing/2014/main" id="{FAC36C96-1A70-4BE8-91A2-33CF341724F7}"/>
              </a:ext>
            </a:extLst>
          </p:cNvPr>
          <p:cNvSpPr txBox="1">
            <a:spLocks noChangeArrowheads="1"/>
          </p:cNvSpPr>
          <p:nvPr/>
        </p:nvSpPr>
        <p:spPr bwMode="auto">
          <a:xfrm>
            <a:off x="3200400" y="4953000"/>
            <a:ext cx="15240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2909872</a:t>
            </a:r>
            <a:endParaRPr lang="nl-NL" altLang="en-US" sz="1400"/>
          </a:p>
        </p:txBody>
      </p:sp>
      <p:sp>
        <p:nvSpPr>
          <p:cNvPr id="53" name="Text Box 64">
            <a:extLst>
              <a:ext uri="{FF2B5EF4-FFF2-40B4-BE49-F238E27FC236}">
                <a16:creationId xmlns:a16="http://schemas.microsoft.com/office/drawing/2014/main" id="{9C714B72-6706-48AA-B753-ED907B61B29F}"/>
              </a:ext>
            </a:extLst>
          </p:cNvPr>
          <p:cNvSpPr txBox="1">
            <a:spLocks noChangeArrowheads="1"/>
          </p:cNvSpPr>
          <p:nvPr/>
        </p:nvSpPr>
        <p:spPr bwMode="auto">
          <a:xfrm>
            <a:off x="4800600" y="4953000"/>
            <a:ext cx="36576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Closed fracture of radial head</a:t>
            </a:r>
            <a:endParaRPr lang="nl-NL" altLang="en-US" sz="1400"/>
          </a:p>
        </p:txBody>
      </p:sp>
      <p:sp>
        <p:nvSpPr>
          <p:cNvPr id="46" name="Text Box 66">
            <a:extLst>
              <a:ext uri="{FF2B5EF4-FFF2-40B4-BE49-F238E27FC236}">
                <a16:creationId xmlns:a16="http://schemas.microsoft.com/office/drawing/2014/main" id="{2AA79A59-2B75-44FD-9E59-5DB09E834698}"/>
              </a:ext>
            </a:extLst>
          </p:cNvPr>
          <p:cNvSpPr txBox="1">
            <a:spLocks noChangeArrowheads="1"/>
          </p:cNvSpPr>
          <p:nvPr/>
        </p:nvSpPr>
        <p:spPr bwMode="auto">
          <a:xfrm>
            <a:off x="609600" y="5257800"/>
            <a:ext cx="685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47" name="Text Box 67">
            <a:extLst>
              <a:ext uri="{FF2B5EF4-FFF2-40B4-BE49-F238E27FC236}">
                <a16:creationId xmlns:a16="http://schemas.microsoft.com/office/drawing/2014/main" id="{25BC1997-FA9B-4764-9346-6EEA2A491C8B}"/>
              </a:ext>
            </a:extLst>
          </p:cNvPr>
          <p:cNvSpPr txBox="1">
            <a:spLocks noChangeArrowheads="1"/>
          </p:cNvSpPr>
          <p:nvPr/>
        </p:nvSpPr>
        <p:spPr bwMode="auto">
          <a:xfrm>
            <a:off x="1371600" y="5257800"/>
            <a:ext cx="1066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48" name="Text Box 68">
            <a:extLst>
              <a:ext uri="{FF2B5EF4-FFF2-40B4-BE49-F238E27FC236}">
                <a16:creationId xmlns:a16="http://schemas.microsoft.com/office/drawing/2014/main" id="{56D33185-77DE-45B6-ADE5-55B933DB5319}"/>
              </a:ext>
            </a:extLst>
          </p:cNvPr>
          <p:cNvSpPr txBox="1">
            <a:spLocks noChangeArrowheads="1"/>
          </p:cNvSpPr>
          <p:nvPr/>
        </p:nvSpPr>
        <p:spPr bwMode="auto">
          <a:xfrm>
            <a:off x="3200400" y="5257800"/>
            <a:ext cx="15240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49" name="Text Box 69">
            <a:extLst>
              <a:ext uri="{FF2B5EF4-FFF2-40B4-BE49-F238E27FC236}">
                <a16:creationId xmlns:a16="http://schemas.microsoft.com/office/drawing/2014/main" id="{71CEF065-9B04-4CF1-8ED9-3673960E17AF}"/>
              </a:ext>
            </a:extLst>
          </p:cNvPr>
          <p:cNvSpPr txBox="1">
            <a:spLocks noChangeArrowheads="1"/>
          </p:cNvSpPr>
          <p:nvPr/>
        </p:nvSpPr>
        <p:spPr bwMode="auto">
          <a:xfrm>
            <a:off x="4800600" y="5257800"/>
            <a:ext cx="36576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sp>
        <p:nvSpPr>
          <p:cNvPr id="42" name="Text Box 71">
            <a:extLst>
              <a:ext uri="{FF2B5EF4-FFF2-40B4-BE49-F238E27FC236}">
                <a16:creationId xmlns:a16="http://schemas.microsoft.com/office/drawing/2014/main" id="{3ABEA8B0-020C-45C8-9B47-9EABE09883A3}"/>
              </a:ext>
            </a:extLst>
          </p:cNvPr>
          <p:cNvSpPr txBox="1">
            <a:spLocks noChangeArrowheads="1"/>
          </p:cNvSpPr>
          <p:nvPr/>
        </p:nvSpPr>
        <p:spPr bwMode="auto">
          <a:xfrm>
            <a:off x="609600" y="55626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43" name="Text Box 72">
            <a:extLst>
              <a:ext uri="{FF2B5EF4-FFF2-40B4-BE49-F238E27FC236}">
                <a16:creationId xmlns:a16="http://schemas.microsoft.com/office/drawing/2014/main" id="{63A519DF-EC55-46BC-BB55-45DCD00F9462}"/>
              </a:ext>
            </a:extLst>
          </p:cNvPr>
          <p:cNvSpPr txBox="1">
            <a:spLocks noChangeArrowheads="1"/>
          </p:cNvSpPr>
          <p:nvPr/>
        </p:nvSpPr>
        <p:spPr bwMode="auto">
          <a:xfrm>
            <a:off x="1371600" y="55626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44" name="Text Box 73">
            <a:extLst>
              <a:ext uri="{FF2B5EF4-FFF2-40B4-BE49-F238E27FC236}">
                <a16:creationId xmlns:a16="http://schemas.microsoft.com/office/drawing/2014/main" id="{449E9565-7386-44C3-94E4-A40A8C79DF2B}"/>
              </a:ext>
            </a:extLst>
          </p:cNvPr>
          <p:cNvSpPr txBox="1">
            <a:spLocks noChangeArrowheads="1"/>
          </p:cNvSpPr>
          <p:nvPr/>
        </p:nvSpPr>
        <p:spPr bwMode="auto">
          <a:xfrm>
            <a:off x="3200400" y="55626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45" name="Text Box 74">
            <a:extLst>
              <a:ext uri="{FF2B5EF4-FFF2-40B4-BE49-F238E27FC236}">
                <a16:creationId xmlns:a16="http://schemas.microsoft.com/office/drawing/2014/main" id="{616BC050-85E6-4E9E-92FA-15F8FC2858E4}"/>
              </a:ext>
            </a:extLst>
          </p:cNvPr>
          <p:cNvSpPr txBox="1">
            <a:spLocks noChangeArrowheads="1"/>
          </p:cNvSpPr>
          <p:nvPr/>
        </p:nvSpPr>
        <p:spPr bwMode="auto">
          <a:xfrm>
            <a:off x="4800600" y="55626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sp>
        <p:nvSpPr>
          <p:cNvPr id="38" name="Text Box 76">
            <a:extLst>
              <a:ext uri="{FF2B5EF4-FFF2-40B4-BE49-F238E27FC236}">
                <a16:creationId xmlns:a16="http://schemas.microsoft.com/office/drawing/2014/main" id="{9A5B4612-5FCD-483E-81A8-C353E3BF3378}"/>
              </a:ext>
            </a:extLst>
          </p:cNvPr>
          <p:cNvSpPr txBox="1">
            <a:spLocks noChangeArrowheads="1"/>
          </p:cNvSpPr>
          <p:nvPr/>
        </p:nvSpPr>
        <p:spPr bwMode="auto">
          <a:xfrm>
            <a:off x="609600" y="58674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39" name="Text Box 77">
            <a:extLst>
              <a:ext uri="{FF2B5EF4-FFF2-40B4-BE49-F238E27FC236}">
                <a16:creationId xmlns:a16="http://schemas.microsoft.com/office/drawing/2014/main" id="{80776FA1-4815-47CF-932B-815A3BC0B6C5}"/>
              </a:ext>
            </a:extLst>
          </p:cNvPr>
          <p:cNvSpPr txBox="1">
            <a:spLocks noChangeArrowheads="1"/>
          </p:cNvSpPr>
          <p:nvPr/>
        </p:nvSpPr>
        <p:spPr bwMode="auto">
          <a:xfrm>
            <a:off x="1371600" y="58674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40" name="Text Box 78">
            <a:extLst>
              <a:ext uri="{FF2B5EF4-FFF2-40B4-BE49-F238E27FC236}">
                <a16:creationId xmlns:a16="http://schemas.microsoft.com/office/drawing/2014/main" id="{9AD38A85-5F25-4473-8694-E6DC4C9F7605}"/>
              </a:ext>
            </a:extLst>
          </p:cNvPr>
          <p:cNvSpPr txBox="1">
            <a:spLocks noChangeArrowheads="1"/>
          </p:cNvSpPr>
          <p:nvPr/>
        </p:nvSpPr>
        <p:spPr bwMode="auto">
          <a:xfrm>
            <a:off x="3200400" y="58674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41" name="Text Box 79">
            <a:extLst>
              <a:ext uri="{FF2B5EF4-FFF2-40B4-BE49-F238E27FC236}">
                <a16:creationId xmlns:a16="http://schemas.microsoft.com/office/drawing/2014/main" id="{BCD92D33-9EE7-49A5-AF39-526CFEACAC2E}"/>
              </a:ext>
            </a:extLst>
          </p:cNvPr>
          <p:cNvSpPr txBox="1">
            <a:spLocks noChangeArrowheads="1"/>
          </p:cNvSpPr>
          <p:nvPr/>
        </p:nvSpPr>
        <p:spPr bwMode="auto">
          <a:xfrm>
            <a:off x="4800600" y="58674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sp>
        <p:nvSpPr>
          <p:cNvPr id="34" name="Text Box 4">
            <a:extLst>
              <a:ext uri="{FF2B5EF4-FFF2-40B4-BE49-F238E27FC236}">
                <a16:creationId xmlns:a16="http://schemas.microsoft.com/office/drawing/2014/main" id="{4FF41C35-9FD4-4D05-9EDC-FED6940B1356}"/>
              </a:ext>
            </a:extLst>
          </p:cNvPr>
          <p:cNvSpPr txBox="1">
            <a:spLocks noChangeArrowheads="1"/>
          </p:cNvSpPr>
          <p:nvPr/>
        </p:nvSpPr>
        <p:spPr bwMode="auto">
          <a:xfrm>
            <a:off x="609600" y="1600200"/>
            <a:ext cx="663575" cy="306388"/>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PtID</a:t>
            </a:r>
            <a:endParaRPr lang="nl-NL" altLang="en-US" sz="1800" b="1" dirty="0">
              <a:solidFill>
                <a:schemeClr val="bg1"/>
              </a:solidFill>
            </a:endParaRPr>
          </a:p>
        </p:txBody>
      </p:sp>
      <p:sp>
        <p:nvSpPr>
          <p:cNvPr id="35" name="Text Box 5">
            <a:extLst>
              <a:ext uri="{FF2B5EF4-FFF2-40B4-BE49-F238E27FC236}">
                <a16:creationId xmlns:a16="http://schemas.microsoft.com/office/drawing/2014/main" id="{AF3DF81F-89EB-48F8-8072-D7D806DCB455}"/>
              </a:ext>
            </a:extLst>
          </p:cNvPr>
          <p:cNvSpPr txBox="1">
            <a:spLocks noChangeArrowheads="1"/>
          </p:cNvSpPr>
          <p:nvPr/>
        </p:nvSpPr>
        <p:spPr bwMode="auto">
          <a:xfrm>
            <a:off x="1371600" y="1600200"/>
            <a:ext cx="1066800" cy="306388"/>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Date</a:t>
            </a:r>
            <a:endParaRPr lang="nl-NL" altLang="en-US" sz="1800" b="1">
              <a:solidFill>
                <a:schemeClr val="bg1"/>
              </a:solidFill>
            </a:endParaRPr>
          </a:p>
        </p:txBody>
      </p:sp>
      <p:sp>
        <p:nvSpPr>
          <p:cNvPr id="36" name="Text Box 6">
            <a:extLst>
              <a:ext uri="{FF2B5EF4-FFF2-40B4-BE49-F238E27FC236}">
                <a16:creationId xmlns:a16="http://schemas.microsoft.com/office/drawing/2014/main" id="{B9FBF7B9-9FAA-4436-A729-AFB2F93E7294}"/>
              </a:ext>
            </a:extLst>
          </p:cNvPr>
          <p:cNvSpPr txBox="1">
            <a:spLocks noChangeArrowheads="1"/>
          </p:cNvSpPr>
          <p:nvPr/>
        </p:nvSpPr>
        <p:spPr bwMode="auto">
          <a:xfrm>
            <a:off x="3200400" y="1600200"/>
            <a:ext cx="1524000" cy="306388"/>
          </a:xfrm>
          <a:prstGeom prst="rect">
            <a:avLst/>
          </a:prstGeom>
          <a:solidFill>
            <a:srgbClr val="000066"/>
          </a:solidFill>
          <a:ln w="9525">
            <a:solidFill>
              <a:schemeClr val="tx1"/>
            </a:solidFill>
            <a:miter lim="800000"/>
            <a:headEnd/>
            <a:tailEnd/>
          </a:ln>
        </p:spPr>
        <p:txBody>
          <a:bodyPr wrap="squar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dirty="0">
                <a:solidFill>
                  <a:schemeClr val="bg1"/>
                </a:solidFill>
              </a:rPr>
              <a:t>Concept</a:t>
            </a:r>
            <a:r>
              <a:rPr lang="nl-BE" altLang="en-US" sz="1800" b="1" dirty="0">
                <a:solidFill>
                  <a:schemeClr val="bg1"/>
                </a:solidFill>
              </a:rPr>
              <a:t>Code</a:t>
            </a:r>
            <a:endParaRPr lang="nl-NL" altLang="en-US" sz="1800" b="1" dirty="0">
              <a:solidFill>
                <a:schemeClr val="bg1"/>
              </a:solidFill>
            </a:endParaRPr>
          </a:p>
        </p:txBody>
      </p:sp>
      <p:sp>
        <p:nvSpPr>
          <p:cNvPr id="37" name="Text Box 7">
            <a:extLst>
              <a:ext uri="{FF2B5EF4-FFF2-40B4-BE49-F238E27FC236}">
                <a16:creationId xmlns:a16="http://schemas.microsoft.com/office/drawing/2014/main" id="{EA3CD3B2-7555-4CF1-8E82-1D1A1B983C1B}"/>
              </a:ext>
            </a:extLst>
          </p:cNvPr>
          <p:cNvSpPr txBox="1">
            <a:spLocks noChangeArrowheads="1"/>
          </p:cNvSpPr>
          <p:nvPr/>
        </p:nvSpPr>
        <p:spPr bwMode="auto">
          <a:xfrm>
            <a:off x="4800600" y="1600200"/>
            <a:ext cx="3657600" cy="306388"/>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dirty="0">
                <a:solidFill>
                  <a:schemeClr val="bg1"/>
                </a:solidFill>
              </a:rPr>
              <a:t>Concept</a:t>
            </a:r>
            <a:endParaRPr lang="nl-NL" altLang="en-US" sz="1800" b="1" dirty="0">
              <a:solidFill>
                <a:schemeClr val="bg1"/>
              </a:solidFill>
            </a:endParaRPr>
          </a:p>
        </p:txBody>
      </p:sp>
      <p:sp>
        <p:nvSpPr>
          <p:cNvPr id="30" name="Text Box 112">
            <a:extLst>
              <a:ext uri="{FF2B5EF4-FFF2-40B4-BE49-F238E27FC236}">
                <a16:creationId xmlns:a16="http://schemas.microsoft.com/office/drawing/2014/main" id="{2B2A337F-ED9E-4673-BD26-7E9772926C2D}"/>
              </a:ext>
            </a:extLst>
          </p:cNvPr>
          <p:cNvSpPr txBox="1">
            <a:spLocks noChangeArrowheads="1"/>
          </p:cNvSpPr>
          <p:nvPr/>
        </p:nvSpPr>
        <p:spPr bwMode="auto">
          <a:xfrm>
            <a:off x="609600" y="6172200"/>
            <a:ext cx="685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31" name="Text Box 113">
            <a:extLst>
              <a:ext uri="{FF2B5EF4-FFF2-40B4-BE49-F238E27FC236}">
                <a16:creationId xmlns:a16="http://schemas.microsoft.com/office/drawing/2014/main" id="{15B56CA6-B5D2-40AD-9359-2A0ED82DF4CA}"/>
              </a:ext>
            </a:extLst>
          </p:cNvPr>
          <p:cNvSpPr txBox="1">
            <a:spLocks noChangeArrowheads="1"/>
          </p:cNvSpPr>
          <p:nvPr/>
        </p:nvSpPr>
        <p:spPr bwMode="auto">
          <a:xfrm>
            <a:off x="1371600" y="6172200"/>
            <a:ext cx="1066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20/12/1998</a:t>
            </a:r>
            <a:endParaRPr lang="nl-NL" altLang="en-US" sz="1400"/>
          </a:p>
        </p:txBody>
      </p:sp>
      <p:sp>
        <p:nvSpPr>
          <p:cNvPr id="32" name="Text Box 114">
            <a:extLst>
              <a:ext uri="{FF2B5EF4-FFF2-40B4-BE49-F238E27FC236}">
                <a16:creationId xmlns:a16="http://schemas.microsoft.com/office/drawing/2014/main" id="{532C9DB4-71A5-46D9-BE5D-21A87AA3E8AD}"/>
              </a:ext>
            </a:extLst>
          </p:cNvPr>
          <p:cNvSpPr txBox="1">
            <a:spLocks noChangeArrowheads="1"/>
          </p:cNvSpPr>
          <p:nvPr/>
        </p:nvSpPr>
        <p:spPr bwMode="auto">
          <a:xfrm>
            <a:off x="3200400" y="6172200"/>
            <a:ext cx="15240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255087006</a:t>
            </a:r>
          </a:p>
        </p:txBody>
      </p:sp>
      <p:sp>
        <p:nvSpPr>
          <p:cNvPr id="33" name="Text Box 115">
            <a:extLst>
              <a:ext uri="{FF2B5EF4-FFF2-40B4-BE49-F238E27FC236}">
                <a16:creationId xmlns:a16="http://schemas.microsoft.com/office/drawing/2014/main" id="{3998B831-B23A-457F-A8B7-58FE84E2B42C}"/>
              </a:ext>
            </a:extLst>
          </p:cNvPr>
          <p:cNvSpPr txBox="1">
            <a:spLocks noChangeArrowheads="1"/>
          </p:cNvSpPr>
          <p:nvPr/>
        </p:nvSpPr>
        <p:spPr bwMode="auto">
          <a:xfrm>
            <a:off x="4800600" y="6172200"/>
            <a:ext cx="36576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malignant polyp of biliary tract</a:t>
            </a:r>
          </a:p>
        </p:txBody>
      </p:sp>
      <p:sp>
        <p:nvSpPr>
          <p:cNvPr id="82" name="Text Box 10">
            <a:extLst>
              <a:ext uri="{FF2B5EF4-FFF2-40B4-BE49-F238E27FC236}">
                <a16:creationId xmlns:a16="http://schemas.microsoft.com/office/drawing/2014/main" id="{27E32B4B-9067-4A9B-94AB-41E41F89641D}"/>
              </a:ext>
            </a:extLst>
          </p:cNvPr>
          <p:cNvSpPr txBox="1">
            <a:spLocks noChangeArrowheads="1"/>
          </p:cNvSpPr>
          <p:nvPr/>
        </p:nvSpPr>
        <p:spPr bwMode="auto">
          <a:xfrm>
            <a:off x="2534097" y="19050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#1</a:t>
            </a:r>
          </a:p>
        </p:txBody>
      </p:sp>
      <p:sp>
        <p:nvSpPr>
          <p:cNvPr id="83" name="Text Box 18">
            <a:extLst>
              <a:ext uri="{FF2B5EF4-FFF2-40B4-BE49-F238E27FC236}">
                <a16:creationId xmlns:a16="http://schemas.microsoft.com/office/drawing/2014/main" id="{A733A06F-1094-4062-BBAD-E72E811D472B}"/>
              </a:ext>
            </a:extLst>
          </p:cNvPr>
          <p:cNvSpPr txBox="1">
            <a:spLocks noChangeArrowheads="1"/>
          </p:cNvSpPr>
          <p:nvPr/>
        </p:nvSpPr>
        <p:spPr bwMode="auto">
          <a:xfrm>
            <a:off x="2534097" y="22098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#1</a:t>
            </a:r>
          </a:p>
        </p:txBody>
      </p:sp>
      <p:sp>
        <p:nvSpPr>
          <p:cNvPr id="84" name="Text Box 23">
            <a:extLst>
              <a:ext uri="{FF2B5EF4-FFF2-40B4-BE49-F238E27FC236}">
                <a16:creationId xmlns:a16="http://schemas.microsoft.com/office/drawing/2014/main" id="{273C510F-4E8A-4B06-B184-06370AEF0B8C}"/>
              </a:ext>
            </a:extLst>
          </p:cNvPr>
          <p:cNvSpPr txBox="1">
            <a:spLocks noChangeArrowheads="1"/>
          </p:cNvSpPr>
          <p:nvPr/>
        </p:nvSpPr>
        <p:spPr bwMode="auto">
          <a:xfrm>
            <a:off x="2534097" y="25146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#1</a:t>
            </a:r>
          </a:p>
        </p:txBody>
      </p:sp>
      <p:sp>
        <p:nvSpPr>
          <p:cNvPr id="85" name="Text Box 28">
            <a:extLst>
              <a:ext uri="{FF2B5EF4-FFF2-40B4-BE49-F238E27FC236}">
                <a16:creationId xmlns:a16="http://schemas.microsoft.com/office/drawing/2014/main" id="{DAB5A26A-5143-4681-81BE-67D510005A94}"/>
              </a:ext>
            </a:extLst>
          </p:cNvPr>
          <p:cNvSpPr txBox="1">
            <a:spLocks noChangeArrowheads="1"/>
          </p:cNvSpPr>
          <p:nvPr/>
        </p:nvSpPr>
        <p:spPr bwMode="auto">
          <a:xfrm>
            <a:off x="2534097" y="28194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#2</a:t>
            </a:r>
          </a:p>
        </p:txBody>
      </p:sp>
      <p:sp>
        <p:nvSpPr>
          <p:cNvPr id="86" name="Text Box 33">
            <a:extLst>
              <a:ext uri="{FF2B5EF4-FFF2-40B4-BE49-F238E27FC236}">
                <a16:creationId xmlns:a16="http://schemas.microsoft.com/office/drawing/2014/main" id="{E92B2EC6-5009-436B-AB04-661769BF366C}"/>
              </a:ext>
            </a:extLst>
          </p:cNvPr>
          <p:cNvSpPr txBox="1">
            <a:spLocks noChangeArrowheads="1"/>
          </p:cNvSpPr>
          <p:nvPr/>
        </p:nvSpPr>
        <p:spPr bwMode="auto">
          <a:xfrm>
            <a:off x="2534097" y="31242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#3</a:t>
            </a:r>
            <a:endParaRPr lang="nl-NL" altLang="en-US" sz="1400" dirty="0"/>
          </a:p>
        </p:txBody>
      </p:sp>
      <p:sp>
        <p:nvSpPr>
          <p:cNvPr id="87" name="Text Box 38">
            <a:extLst>
              <a:ext uri="{FF2B5EF4-FFF2-40B4-BE49-F238E27FC236}">
                <a16:creationId xmlns:a16="http://schemas.microsoft.com/office/drawing/2014/main" id="{CF5F46E7-8E18-4A6B-9A34-E487B5DDAD46}"/>
              </a:ext>
            </a:extLst>
          </p:cNvPr>
          <p:cNvSpPr txBox="1">
            <a:spLocks noChangeArrowheads="1"/>
          </p:cNvSpPr>
          <p:nvPr/>
        </p:nvSpPr>
        <p:spPr bwMode="auto">
          <a:xfrm>
            <a:off x="2534097" y="3429000"/>
            <a:ext cx="590103"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#4</a:t>
            </a:r>
          </a:p>
        </p:txBody>
      </p:sp>
      <p:sp>
        <p:nvSpPr>
          <p:cNvPr id="88" name="Text Box 43">
            <a:extLst>
              <a:ext uri="{FF2B5EF4-FFF2-40B4-BE49-F238E27FC236}">
                <a16:creationId xmlns:a16="http://schemas.microsoft.com/office/drawing/2014/main" id="{870E9780-1640-4188-A665-04934036701D}"/>
              </a:ext>
            </a:extLst>
          </p:cNvPr>
          <p:cNvSpPr txBox="1">
            <a:spLocks noChangeArrowheads="1"/>
          </p:cNvSpPr>
          <p:nvPr/>
        </p:nvSpPr>
        <p:spPr bwMode="auto">
          <a:xfrm>
            <a:off x="2534097" y="3733800"/>
            <a:ext cx="590103"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#5</a:t>
            </a:r>
          </a:p>
        </p:txBody>
      </p:sp>
      <p:sp>
        <p:nvSpPr>
          <p:cNvPr id="89" name="Text Box 48">
            <a:extLst>
              <a:ext uri="{FF2B5EF4-FFF2-40B4-BE49-F238E27FC236}">
                <a16:creationId xmlns:a16="http://schemas.microsoft.com/office/drawing/2014/main" id="{812EB5F3-A9B7-48E1-A2D1-D35FC0210ADC}"/>
              </a:ext>
            </a:extLst>
          </p:cNvPr>
          <p:cNvSpPr txBox="1">
            <a:spLocks noChangeArrowheads="1"/>
          </p:cNvSpPr>
          <p:nvPr/>
        </p:nvSpPr>
        <p:spPr bwMode="auto">
          <a:xfrm>
            <a:off x="2534097" y="4038600"/>
            <a:ext cx="590103"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#6</a:t>
            </a:r>
            <a:endParaRPr lang="nl-NL" altLang="en-US" sz="1400" dirty="0"/>
          </a:p>
        </p:txBody>
      </p:sp>
      <p:sp>
        <p:nvSpPr>
          <p:cNvPr id="90" name="Text Box 53">
            <a:extLst>
              <a:ext uri="{FF2B5EF4-FFF2-40B4-BE49-F238E27FC236}">
                <a16:creationId xmlns:a16="http://schemas.microsoft.com/office/drawing/2014/main" id="{C9E1A9A8-9BBA-4401-9FEC-40C85DEA20BE}"/>
              </a:ext>
            </a:extLst>
          </p:cNvPr>
          <p:cNvSpPr txBox="1">
            <a:spLocks noChangeArrowheads="1"/>
          </p:cNvSpPr>
          <p:nvPr/>
        </p:nvSpPr>
        <p:spPr bwMode="auto">
          <a:xfrm>
            <a:off x="2534097" y="4343400"/>
            <a:ext cx="590103"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#7</a:t>
            </a:r>
            <a:endParaRPr lang="nl-NL" altLang="en-US" sz="1400" dirty="0"/>
          </a:p>
        </p:txBody>
      </p:sp>
      <p:sp>
        <p:nvSpPr>
          <p:cNvPr id="91" name="Text Box 58">
            <a:extLst>
              <a:ext uri="{FF2B5EF4-FFF2-40B4-BE49-F238E27FC236}">
                <a16:creationId xmlns:a16="http://schemas.microsoft.com/office/drawing/2014/main" id="{06476D7C-473C-4926-A23E-90BB811A1B1B}"/>
              </a:ext>
            </a:extLst>
          </p:cNvPr>
          <p:cNvSpPr txBox="1">
            <a:spLocks noChangeArrowheads="1"/>
          </p:cNvSpPr>
          <p:nvPr/>
        </p:nvSpPr>
        <p:spPr bwMode="auto">
          <a:xfrm>
            <a:off x="2534097" y="46482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#3</a:t>
            </a:r>
            <a:endParaRPr lang="nl-NL" altLang="en-US" sz="1400" dirty="0"/>
          </a:p>
        </p:txBody>
      </p:sp>
      <p:sp>
        <p:nvSpPr>
          <p:cNvPr id="92" name="Text Box 63">
            <a:extLst>
              <a:ext uri="{FF2B5EF4-FFF2-40B4-BE49-F238E27FC236}">
                <a16:creationId xmlns:a16="http://schemas.microsoft.com/office/drawing/2014/main" id="{8A0B3516-7432-4168-9E2C-6FE0E586F156}"/>
              </a:ext>
            </a:extLst>
          </p:cNvPr>
          <p:cNvSpPr txBox="1">
            <a:spLocks noChangeArrowheads="1"/>
          </p:cNvSpPr>
          <p:nvPr/>
        </p:nvSpPr>
        <p:spPr bwMode="auto">
          <a:xfrm>
            <a:off x="2534097" y="4953000"/>
            <a:ext cx="590103"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#8</a:t>
            </a:r>
            <a:endParaRPr lang="nl-NL" altLang="en-US" sz="1400" dirty="0"/>
          </a:p>
        </p:txBody>
      </p:sp>
      <p:sp>
        <p:nvSpPr>
          <p:cNvPr id="93" name="Text Box 68">
            <a:extLst>
              <a:ext uri="{FF2B5EF4-FFF2-40B4-BE49-F238E27FC236}">
                <a16:creationId xmlns:a16="http://schemas.microsoft.com/office/drawing/2014/main" id="{A5647592-D951-4142-AED3-11B47407E842}"/>
              </a:ext>
            </a:extLst>
          </p:cNvPr>
          <p:cNvSpPr txBox="1">
            <a:spLocks noChangeArrowheads="1"/>
          </p:cNvSpPr>
          <p:nvPr/>
        </p:nvSpPr>
        <p:spPr bwMode="auto">
          <a:xfrm>
            <a:off x="2534097" y="5257800"/>
            <a:ext cx="590103"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#9</a:t>
            </a:r>
            <a:endParaRPr lang="nl-NL" altLang="en-US" sz="1400" dirty="0"/>
          </a:p>
        </p:txBody>
      </p:sp>
      <p:sp>
        <p:nvSpPr>
          <p:cNvPr id="94" name="Text Box 73">
            <a:extLst>
              <a:ext uri="{FF2B5EF4-FFF2-40B4-BE49-F238E27FC236}">
                <a16:creationId xmlns:a16="http://schemas.microsoft.com/office/drawing/2014/main" id="{51083C29-C4E8-48E1-A04A-36051DE65D0F}"/>
              </a:ext>
            </a:extLst>
          </p:cNvPr>
          <p:cNvSpPr txBox="1">
            <a:spLocks noChangeArrowheads="1"/>
          </p:cNvSpPr>
          <p:nvPr/>
        </p:nvSpPr>
        <p:spPr bwMode="auto">
          <a:xfrm>
            <a:off x="2534097" y="55626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#10</a:t>
            </a:r>
          </a:p>
        </p:txBody>
      </p:sp>
      <p:sp>
        <p:nvSpPr>
          <p:cNvPr id="95" name="Text Box 78">
            <a:extLst>
              <a:ext uri="{FF2B5EF4-FFF2-40B4-BE49-F238E27FC236}">
                <a16:creationId xmlns:a16="http://schemas.microsoft.com/office/drawing/2014/main" id="{64C946E1-9223-4FF9-A518-8B9B8445139C}"/>
              </a:ext>
            </a:extLst>
          </p:cNvPr>
          <p:cNvSpPr txBox="1">
            <a:spLocks noChangeArrowheads="1"/>
          </p:cNvSpPr>
          <p:nvPr/>
        </p:nvSpPr>
        <p:spPr bwMode="auto">
          <a:xfrm>
            <a:off x="2534097" y="58674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#3</a:t>
            </a:r>
            <a:endParaRPr lang="nl-NL" altLang="en-US" sz="1400" dirty="0"/>
          </a:p>
        </p:txBody>
      </p:sp>
      <p:sp>
        <p:nvSpPr>
          <p:cNvPr id="96" name="Text Box 6">
            <a:extLst>
              <a:ext uri="{FF2B5EF4-FFF2-40B4-BE49-F238E27FC236}">
                <a16:creationId xmlns:a16="http://schemas.microsoft.com/office/drawing/2014/main" id="{94CAFE98-FB93-4B00-BEED-151F64EAE0D6}"/>
              </a:ext>
            </a:extLst>
          </p:cNvPr>
          <p:cNvSpPr txBox="1">
            <a:spLocks noChangeArrowheads="1"/>
          </p:cNvSpPr>
          <p:nvPr/>
        </p:nvSpPr>
        <p:spPr bwMode="auto">
          <a:xfrm>
            <a:off x="2534097" y="1600200"/>
            <a:ext cx="590103" cy="298810"/>
          </a:xfrm>
          <a:prstGeom prst="rect">
            <a:avLst/>
          </a:prstGeom>
          <a:solidFill>
            <a:srgbClr val="000066"/>
          </a:solidFill>
          <a:ln w="9525">
            <a:solidFill>
              <a:schemeClr val="tx1"/>
            </a:solidFill>
            <a:miter lim="800000"/>
            <a:headEnd/>
            <a:tailEnd/>
          </a:ln>
        </p:spPr>
        <p:txBody>
          <a:bodyPr wrap="squar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dirty="0">
                <a:solidFill>
                  <a:schemeClr val="bg1"/>
                </a:solidFill>
              </a:rPr>
              <a:t>IUI</a:t>
            </a:r>
            <a:endParaRPr lang="nl-NL" altLang="en-US" sz="1800" b="1" dirty="0">
              <a:solidFill>
                <a:schemeClr val="bg1"/>
              </a:solidFill>
            </a:endParaRPr>
          </a:p>
        </p:txBody>
      </p:sp>
      <p:sp>
        <p:nvSpPr>
          <p:cNvPr id="97" name="Text Box 114">
            <a:extLst>
              <a:ext uri="{FF2B5EF4-FFF2-40B4-BE49-F238E27FC236}">
                <a16:creationId xmlns:a16="http://schemas.microsoft.com/office/drawing/2014/main" id="{5AB46B54-473A-4736-A2AF-B225A4F7B389}"/>
              </a:ext>
            </a:extLst>
          </p:cNvPr>
          <p:cNvSpPr txBox="1">
            <a:spLocks noChangeArrowheads="1"/>
          </p:cNvSpPr>
          <p:nvPr/>
        </p:nvSpPr>
        <p:spPr bwMode="auto">
          <a:xfrm>
            <a:off x="2534097" y="6172200"/>
            <a:ext cx="590103"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#4</a:t>
            </a:r>
          </a:p>
        </p:txBody>
      </p:sp>
      <p:sp>
        <p:nvSpPr>
          <p:cNvPr id="98" name="Rectangle 97">
            <a:extLst>
              <a:ext uri="{FF2B5EF4-FFF2-40B4-BE49-F238E27FC236}">
                <a16:creationId xmlns:a16="http://schemas.microsoft.com/office/drawing/2014/main" id="{3997314B-A1FA-4EC1-888C-1815C66E90B4}"/>
              </a:ext>
            </a:extLst>
          </p:cNvPr>
          <p:cNvSpPr/>
          <p:nvPr/>
        </p:nvSpPr>
        <p:spPr bwMode="auto">
          <a:xfrm>
            <a:off x="2493334" y="1524000"/>
            <a:ext cx="2286000" cy="4957313"/>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a:extLst>
              <a:ext uri="{FF2B5EF4-FFF2-40B4-BE49-F238E27FC236}">
                <a16:creationId xmlns:a16="http://schemas.microsoft.com/office/drawing/2014/main" id="{285C8F46-0707-4BF8-8EFD-E2B8C4FD609F}"/>
              </a:ext>
            </a:extLst>
          </p:cNvPr>
          <p:cNvSpPr>
            <a:spLocks noGrp="1"/>
          </p:cNvSpPr>
          <p:nvPr>
            <p:ph type="sldNum" sz="quarter" idx="3"/>
          </p:nvPr>
        </p:nvSpPr>
        <p:spPr/>
        <p:txBody>
          <a:bodyPr/>
          <a:lstStyle/>
          <a:p>
            <a:fld id="{7C5DB68A-9D44-4073-920F-D08D647C06A7}" type="slidenum">
              <a:rPr lang="en-US" smtClean="0"/>
              <a:t>11</a:t>
            </a:fld>
            <a:endParaRPr lang="en-US" dirty="0"/>
          </a:p>
        </p:txBody>
      </p:sp>
    </p:spTree>
    <p:extLst>
      <p:ext uri="{BB962C8B-B14F-4D97-AF65-F5344CB8AC3E}">
        <p14:creationId xmlns:p14="http://schemas.microsoft.com/office/powerpoint/2010/main" val="935817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1" name="Group 14"/>
          <p:cNvGrpSpPr>
            <a:grpSpLocks/>
          </p:cNvGrpSpPr>
          <p:nvPr/>
        </p:nvGrpSpPr>
        <p:grpSpPr bwMode="auto">
          <a:xfrm>
            <a:off x="914400" y="2057400"/>
            <a:ext cx="7848600" cy="244475"/>
            <a:chOff x="576" y="1440"/>
            <a:chExt cx="4944" cy="154"/>
          </a:xfrm>
        </p:grpSpPr>
        <p:sp>
          <p:nvSpPr>
            <p:cNvPr id="10343" name="Text Box 8"/>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4" name="Text Box 9"/>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04/07/1990</a:t>
              </a:r>
              <a:endParaRPr lang="nl-NL" altLang="en-US" sz="1400" dirty="0"/>
            </a:p>
          </p:txBody>
        </p:sp>
        <p:sp>
          <p:nvSpPr>
            <p:cNvPr id="10345" name="Text Box 10"/>
            <p:cNvSpPr txBox="1">
              <a:spLocks noChangeArrowheads="1"/>
            </p:cNvSpPr>
            <p:nvPr/>
          </p:nvSpPr>
          <p:spPr bwMode="auto">
            <a:xfrm>
              <a:off x="2352" y="1440"/>
              <a:ext cx="816"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46" name="Text Box 11"/>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2" name="Group 15"/>
          <p:cNvGrpSpPr>
            <a:grpSpLocks/>
          </p:cNvGrpSpPr>
          <p:nvPr/>
        </p:nvGrpSpPr>
        <p:grpSpPr bwMode="auto">
          <a:xfrm>
            <a:off x="914400" y="2362200"/>
            <a:ext cx="7848600" cy="244475"/>
            <a:chOff x="576" y="1440"/>
            <a:chExt cx="4944" cy="154"/>
          </a:xfrm>
        </p:grpSpPr>
        <p:sp>
          <p:nvSpPr>
            <p:cNvPr id="10339" name="Text Box 1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0" name="Text Box 1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1" name="Text Box 18"/>
            <p:cNvSpPr txBox="1">
              <a:spLocks noChangeArrowheads="1"/>
            </p:cNvSpPr>
            <p:nvPr/>
          </p:nvSpPr>
          <p:spPr bwMode="auto">
            <a:xfrm>
              <a:off x="2352" y="1440"/>
              <a:ext cx="816"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10342" name="Text Box 1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10273" name="Group 20"/>
          <p:cNvGrpSpPr>
            <a:grpSpLocks/>
          </p:cNvGrpSpPr>
          <p:nvPr/>
        </p:nvGrpSpPr>
        <p:grpSpPr bwMode="auto">
          <a:xfrm>
            <a:off x="914400" y="2667000"/>
            <a:ext cx="7848600" cy="244475"/>
            <a:chOff x="576" y="1440"/>
            <a:chExt cx="4944" cy="154"/>
          </a:xfrm>
        </p:grpSpPr>
        <p:sp>
          <p:nvSpPr>
            <p:cNvPr id="10335" name="Text Box 2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6" name="Text Box 2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7" name="Text Box 23"/>
            <p:cNvSpPr txBox="1">
              <a:spLocks noChangeArrowheads="1"/>
            </p:cNvSpPr>
            <p:nvPr/>
          </p:nvSpPr>
          <p:spPr bwMode="auto">
            <a:xfrm>
              <a:off x="2352" y="1440"/>
              <a:ext cx="816"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38" name="Text Box 2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4" name="Group 25"/>
          <p:cNvGrpSpPr>
            <a:grpSpLocks/>
          </p:cNvGrpSpPr>
          <p:nvPr/>
        </p:nvGrpSpPr>
        <p:grpSpPr bwMode="auto">
          <a:xfrm>
            <a:off x="914400" y="2971800"/>
            <a:ext cx="7848600" cy="244475"/>
            <a:chOff x="576" y="1440"/>
            <a:chExt cx="4944" cy="154"/>
          </a:xfrm>
        </p:grpSpPr>
        <p:sp>
          <p:nvSpPr>
            <p:cNvPr id="10331" name="Text Box 2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2" name="Text Box 2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3" name="Text Box 28"/>
            <p:cNvSpPr txBox="1">
              <a:spLocks noChangeArrowheads="1"/>
            </p:cNvSpPr>
            <p:nvPr/>
          </p:nvSpPr>
          <p:spPr bwMode="auto">
            <a:xfrm>
              <a:off x="2352" y="1440"/>
              <a:ext cx="816"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4" name="Text Box 2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Accident in public building #11(supermarket)</a:t>
              </a:r>
              <a:endParaRPr lang="nl-NL" altLang="en-US" sz="1400" dirty="0"/>
            </a:p>
          </p:txBody>
        </p:sp>
      </p:grpSp>
      <p:grpSp>
        <p:nvGrpSpPr>
          <p:cNvPr id="10294" name="Group 12"/>
          <p:cNvGrpSpPr>
            <a:grpSpLocks/>
          </p:cNvGrpSpPr>
          <p:nvPr/>
        </p:nvGrpSpPr>
        <p:grpSpPr bwMode="auto">
          <a:xfrm>
            <a:off x="914400" y="1752600"/>
            <a:ext cx="7848600" cy="306388"/>
            <a:chOff x="576" y="1248"/>
            <a:chExt cx="4944" cy="193"/>
          </a:xfrm>
        </p:grpSpPr>
        <p:sp>
          <p:nvSpPr>
            <p:cNvPr id="10299" name="Text Box 4"/>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PtID</a:t>
              </a:r>
              <a:endParaRPr lang="nl-NL" altLang="en-US" sz="1800" b="1" dirty="0">
                <a:solidFill>
                  <a:schemeClr val="bg1"/>
                </a:solidFill>
              </a:endParaRPr>
            </a:p>
          </p:txBody>
        </p:sp>
        <p:sp>
          <p:nvSpPr>
            <p:cNvPr id="10300" name="Text Box 5"/>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Date</a:t>
              </a:r>
              <a:endParaRPr lang="nl-NL" altLang="en-US" sz="1800" b="1" dirty="0">
                <a:solidFill>
                  <a:schemeClr val="bg1"/>
                </a:solidFill>
              </a:endParaRPr>
            </a:p>
          </p:txBody>
        </p:sp>
        <p:sp>
          <p:nvSpPr>
            <p:cNvPr id="10301" name="Text Box 6"/>
            <p:cNvSpPr txBox="1">
              <a:spLocks noChangeArrowheads="1"/>
            </p:cNvSpPr>
            <p:nvPr/>
          </p:nvSpPr>
          <p:spPr bwMode="auto">
            <a:xfrm>
              <a:off x="2352" y="1248"/>
              <a:ext cx="816" cy="193"/>
            </a:xfrm>
            <a:prstGeom prst="rect">
              <a:avLst/>
            </a:prstGeom>
            <a:solidFill>
              <a:srgbClr val="000066"/>
            </a:solidFill>
            <a:ln w="9525">
              <a:solidFill>
                <a:schemeClr val="tx1"/>
              </a:solidFill>
              <a:miter lim="800000"/>
              <a:headEnd/>
              <a:tailEnd/>
            </a:ln>
          </p:spPr>
          <p:txBody>
            <a:bodyPr wrap="squar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ObsCode</a:t>
              </a:r>
              <a:endParaRPr lang="nl-NL" altLang="en-US" sz="1800" b="1" dirty="0">
                <a:solidFill>
                  <a:schemeClr val="bg1"/>
                </a:solidFill>
              </a:endParaRPr>
            </a:p>
          </p:txBody>
        </p:sp>
        <p:sp>
          <p:nvSpPr>
            <p:cNvPr id="10302" name="Text Box 7"/>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Narrative</a:t>
              </a:r>
              <a:endParaRPr lang="nl-NL" altLang="en-US" sz="1800" b="1">
                <a:solidFill>
                  <a:schemeClr val="bg1"/>
                </a:solidFill>
              </a:endParaRPr>
            </a:p>
          </p:txBody>
        </p:sp>
      </p:grpSp>
      <p:sp>
        <p:nvSpPr>
          <p:cNvPr id="2" name="Title 1"/>
          <p:cNvSpPr>
            <a:spLocks noGrp="1"/>
          </p:cNvSpPr>
          <p:nvPr>
            <p:ph type="title"/>
          </p:nvPr>
        </p:nvSpPr>
        <p:spPr/>
        <p:txBody>
          <a:bodyPr/>
          <a:lstStyle/>
          <a:p>
            <a:r>
              <a:rPr lang="de-DE" dirty="0"/>
              <a:t>Using the identifiers in a logical language</a:t>
            </a:r>
            <a:br>
              <a:rPr lang="de-DE" dirty="0"/>
            </a:br>
            <a:endParaRPr lang="en-US" dirty="0"/>
          </a:p>
        </p:txBody>
      </p:sp>
      <p:sp>
        <p:nvSpPr>
          <p:cNvPr id="80" name="Text Box 10"/>
          <p:cNvSpPr txBox="1">
            <a:spLocks noChangeArrowheads="1"/>
          </p:cNvSpPr>
          <p:nvPr/>
        </p:nvSpPr>
        <p:spPr bwMode="auto">
          <a:xfrm>
            <a:off x="2819400" y="2057400"/>
            <a:ext cx="8382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NL" altLang="en-US" sz="1400" dirty="0"/>
              <a:t>#1</a:t>
            </a:r>
          </a:p>
        </p:txBody>
      </p:sp>
      <p:sp>
        <p:nvSpPr>
          <p:cNvPr id="81" name="Text Box 18"/>
          <p:cNvSpPr txBox="1">
            <a:spLocks noChangeArrowheads="1"/>
          </p:cNvSpPr>
          <p:nvPr/>
        </p:nvSpPr>
        <p:spPr bwMode="auto">
          <a:xfrm>
            <a:off x="2819400" y="2362200"/>
            <a:ext cx="8382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NL" altLang="en-US" sz="1400" dirty="0"/>
              <a:t>#1</a:t>
            </a:r>
          </a:p>
        </p:txBody>
      </p:sp>
      <p:sp>
        <p:nvSpPr>
          <p:cNvPr id="82" name="Text Box 23"/>
          <p:cNvSpPr txBox="1">
            <a:spLocks noChangeArrowheads="1"/>
          </p:cNvSpPr>
          <p:nvPr/>
        </p:nvSpPr>
        <p:spPr bwMode="auto">
          <a:xfrm>
            <a:off x="2819400" y="2667000"/>
            <a:ext cx="8382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NL" altLang="en-US" sz="1400" dirty="0"/>
              <a:t>#1</a:t>
            </a:r>
          </a:p>
        </p:txBody>
      </p:sp>
      <p:sp>
        <p:nvSpPr>
          <p:cNvPr id="83" name="Text Box 28"/>
          <p:cNvSpPr txBox="1">
            <a:spLocks noChangeArrowheads="1"/>
          </p:cNvSpPr>
          <p:nvPr/>
        </p:nvSpPr>
        <p:spPr bwMode="auto">
          <a:xfrm>
            <a:off x="2819400" y="2971800"/>
            <a:ext cx="8382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dirty="0"/>
              <a:t>#2</a:t>
            </a:r>
            <a:endParaRPr lang="nl-NL" altLang="en-US" sz="1400" dirty="0"/>
          </a:p>
        </p:txBody>
      </p:sp>
      <p:sp>
        <p:nvSpPr>
          <p:cNvPr id="94" name="Text Box 6"/>
          <p:cNvSpPr txBox="1">
            <a:spLocks noChangeArrowheads="1"/>
          </p:cNvSpPr>
          <p:nvPr/>
        </p:nvSpPr>
        <p:spPr bwMode="auto">
          <a:xfrm>
            <a:off x="2819400" y="1752600"/>
            <a:ext cx="838200" cy="298810"/>
          </a:xfrm>
          <a:prstGeom prst="rect">
            <a:avLst/>
          </a:prstGeom>
          <a:solidFill>
            <a:srgbClr val="000066"/>
          </a:solidFill>
          <a:ln w="9525">
            <a:solidFill>
              <a:schemeClr val="tx1"/>
            </a:solidFill>
            <a:miter lim="800000"/>
            <a:headEnd/>
            <a:tailEnd/>
          </a:ln>
        </p:spPr>
        <p:txBody>
          <a:bodyPr wrap="squar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IUI</a:t>
            </a:r>
            <a:endParaRPr lang="nl-NL" altLang="en-US" sz="1800" b="1" dirty="0">
              <a:solidFill>
                <a:schemeClr val="bg1"/>
              </a:solidFill>
            </a:endParaRPr>
          </a:p>
        </p:txBody>
      </p:sp>
      <p:sp>
        <p:nvSpPr>
          <p:cNvPr id="7" name="Rectangle 6"/>
          <p:cNvSpPr/>
          <p:nvPr/>
        </p:nvSpPr>
        <p:spPr bwMode="auto">
          <a:xfrm>
            <a:off x="892175" y="6309677"/>
            <a:ext cx="685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#5572</a:t>
            </a:r>
          </a:p>
        </p:txBody>
      </p:sp>
      <p:sp>
        <p:nvSpPr>
          <p:cNvPr id="119" name="Rectangle 118"/>
          <p:cNvSpPr/>
          <p:nvPr/>
        </p:nvSpPr>
        <p:spPr bwMode="auto">
          <a:xfrm>
            <a:off x="4182794" y="4992900"/>
            <a:ext cx="685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#1</a:t>
            </a:r>
          </a:p>
        </p:txBody>
      </p:sp>
      <p:sp>
        <p:nvSpPr>
          <p:cNvPr id="10" name="Isosceles Triangle 9"/>
          <p:cNvSpPr/>
          <p:nvPr/>
        </p:nvSpPr>
        <p:spPr bwMode="auto">
          <a:xfrm>
            <a:off x="2209800" y="5748732"/>
            <a:ext cx="304800" cy="228600"/>
          </a:xfrm>
          <a:prstGeom prst="triangl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Arrow Connector 11"/>
          <p:cNvCxnSpPr>
            <a:stCxn id="10" idx="2"/>
            <a:endCxn id="7" idx="3"/>
          </p:cNvCxnSpPr>
          <p:nvPr/>
        </p:nvCxnSpPr>
        <p:spPr bwMode="auto">
          <a:xfrm flipH="1">
            <a:off x="1577975" y="5977332"/>
            <a:ext cx="631825" cy="48474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28" name="Straight Arrow Connector 127"/>
          <p:cNvCxnSpPr>
            <a:stCxn id="119" idx="1"/>
            <a:endCxn id="10" idx="4"/>
          </p:cNvCxnSpPr>
          <p:nvPr/>
        </p:nvCxnSpPr>
        <p:spPr bwMode="auto">
          <a:xfrm flipH="1">
            <a:off x="2514600" y="5145300"/>
            <a:ext cx="1668194" cy="83203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31" name="Straight Arrow Connector 130"/>
          <p:cNvCxnSpPr>
            <a:stCxn id="10" idx="0"/>
            <a:endCxn id="132" idx="2"/>
          </p:cNvCxnSpPr>
          <p:nvPr/>
        </p:nvCxnSpPr>
        <p:spPr bwMode="auto">
          <a:xfrm flipV="1">
            <a:off x="2362200" y="5326245"/>
            <a:ext cx="0" cy="42248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32" name="Rectangle 131"/>
          <p:cNvSpPr/>
          <p:nvPr/>
        </p:nvSpPr>
        <p:spPr bwMode="auto">
          <a:xfrm>
            <a:off x="2019300" y="5021445"/>
            <a:ext cx="685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t1</a:t>
            </a:r>
          </a:p>
        </p:txBody>
      </p:sp>
      <p:sp>
        <p:nvSpPr>
          <p:cNvPr id="32" name="Rectangle 31"/>
          <p:cNvSpPr/>
          <p:nvPr/>
        </p:nvSpPr>
        <p:spPr>
          <a:xfrm>
            <a:off x="3064528" y="5599618"/>
            <a:ext cx="652744" cy="307777"/>
          </a:xfrm>
          <a:prstGeom prst="rect">
            <a:avLst/>
          </a:prstGeom>
        </p:spPr>
        <p:txBody>
          <a:bodyPr wrap="none">
            <a:spAutoFit/>
          </a:bodyPr>
          <a:lstStyle/>
          <a:p>
            <a:pPr algn="ctr"/>
            <a:r>
              <a:rPr lang="en-US" sz="1400" dirty="0" err="1">
                <a:solidFill>
                  <a:schemeClr val="bg1"/>
                </a:solidFill>
                <a:latin typeface="Times" pitchFamily="122" charset="0"/>
              </a:rPr>
              <a:t>partOf</a:t>
            </a:r>
            <a:endParaRPr lang="en-US" sz="1400" dirty="0">
              <a:solidFill>
                <a:schemeClr val="bg1"/>
              </a:solidFill>
              <a:latin typeface="Times" pitchFamily="122" charset="0"/>
            </a:endParaRPr>
          </a:p>
        </p:txBody>
      </p:sp>
      <p:sp>
        <p:nvSpPr>
          <p:cNvPr id="148" name="Rectangle 147"/>
          <p:cNvSpPr/>
          <p:nvPr/>
        </p:nvSpPr>
        <p:spPr>
          <a:xfrm>
            <a:off x="2362199" y="5399645"/>
            <a:ext cx="450751" cy="304801"/>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149" name="Rectangle 148"/>
          <p:cNvSpPr/>
          <p:nvPr/>
        </p:nvSpPr>
        <p:spPr bwMode="auto">
          <a:xfrm>
            <a:off x="5322512" y="5977332"/>
            <a:ext cx="480176"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Times" pitchFamily="122" charset="0"/>
              </a:rPr>
              <a:t>t3</a:t>
            </a:r>
            <a:endParaRPr kumimoji="0" lang="en-US" sz="1400" b="0" i="0" u="none" strike="noStrike" cap="none" normalizeH="0" baseline="0" dirty="0">
              <a:ln>
                <a:noFill/>
              </a:ln>
              <a:solidFill>
                <a:schemeClr val="tx1"/>
              </a:solidFill>
              <a:effectLst/>
              <a:latin typeface="Times" pitchFamily="122" charset="0"/>
            </a:endParaRPr>
          </a:p>
        </p:txBody>
      </p:sp>
      <p:cxnSp>
        <p:nvCxnSpPr>
          <p:cNvPr id="150" name="Straight Arrow Connector 149"/>
          <p:cNvCxnSpPr>
            <a:stCxn id="158" idx="0"/>
            <a:endCxn id="149" idx="0"/>
          </p:cNvCxnSpPr>
          <p:nvPr/>
        </p:nvCxnSpPr>
        <p:spPr bwMode="auto">
          <a:xfrm>
            <a:off x="5562600" y="5664533"/>
            <a:ext cx="0" cy="312799"/>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36" name="Rounded Rectangle 35"/>
          <p:cNvSpPr/>
          <p:nvPr/>
        </p:nvSpPr>
        <p:spPr bwMode="auto">
          <a:xfrm>
            <a:off x="6451493" y="5038954"/>
            <a:ext cx="2209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Closed femur shaft fracture</a:t>
            </a:r>
          </a:p>
        </p:txBody>
      </p:sp>
      <p:cxnSp>
        <p:nvCxnSpPr>
          <p:cNvPr id="155" name="Straight Arrow Connector 154"/>
          <p:cNvCxnSpPr>
            <a:stCxn id="119" idx="3"/>
            <a:endCxn id="158" idx="2"/>
          </p:cNvCxnSpPr>
          <p:nvPr/>
        </p:nvCxnSpPr>
        <p:spPr bwMode="auto">
          <a:xfrm>
            <a:off x="4868594" y="5145300"/>
            <a:ext cx="541606" cy="290633"/>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56" name="Rounded Rectangle 155"/>
          <p:cNvSpPr/>
          <p:nvPr/>
        </p:nvSpPr>
        <p:spPr bwMode="auto">
          <a:xfrm>
            <a:off x="6680093" y="4516699"/>
            <a:ext cx="17526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Closed spiral fracture</a:t>
            </a:r>
          </a:p>
        </p:txBody>
      </p:sp>
      <p:sp>
        <p:nvSpPr>
          <p:cNvPr id="158" name="Isosceles Triangle 157"/>
          <p:cNvSpPr/>
          <p:nvPr/>
        </p:nvSpPr>
        <p:spPr bwMode="auto">
          <a:xfrm flipV="1">
            <a:off x="5410200" y="5435933"/>
            <a:ext cx="304800" cy="228600"/>
          </a:xfrm>
          <a:prstGeom prst="triangl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6" name="Straight Arrow Connector 165"/>
          <p:cNvCxnSpPr>
            <a:stCxn id="173" idx="4"/>
            <a:endCxn id="36" idx="1"/>
          </p:cNvCxnSpPr>
          <p:nvPr/>
        </p:nvCxnSpPr>
        <p:spPr bwMode="auto">
          <a:xfrm>
            <a:off x="5724292" y="4935799"/>
            <a:ext cx="727201" cy="25555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70" name="Rectangle 169"/>
          <p:cNvSpPr/>
          <p:nvPr/>
        </p:nvSpPr>
        <p:spPr bwMode="auto">
          <a:xfrm>
            <a:off x="5291253" y="4064204"/>
            <a:ext cx="556376"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t2</a:t>
            </a:r>
          </a:p>
        </p:txBody>
      </p:sp>
      <p:cxnSp>
        <p:nvCxnSpPr>
          <p:cNvPr id="171" name="Straight Arrow Connector 170"/>
          <p:cNvCxnSpPr>
            <a:stCxn id="173" idx="0"/>
            <a:endCxn id="170" idx="2"/>
          </p:cNvCxnSpPr>
          <p:nvPr/>
        </p:nvCxnSpPr>
        <p:spPr bwMode="auto">
          <a:xfrm flipH="1" flipV="1">
            <a:off x="5569441" y="4369004"/>
            <a:ext cx="2451" cy="33819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72" name="Straight Arrow Connector 171"/>
          <p:cNvCxnSpPr>
            <a:stCxn id="119" idx="3"/>
            <a:endCxn id="173" idx="2"/>
          </p:cNvCxnSpPr>
          <p:nvPr/>
        </p:nvCxnSpPr>
        <p:spPr bwMode="auto">
          <a:xfrm flipV="1">
            <a:off x="4868594" y="4935799"/>
            <a:ext cx="550898" cy="20950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73" name="Isosceles Triangle 172"/>
          <p:cNvSpPr/>
          <p:nvPr/>
        </p:nvSpPr>
        <p:spPr bwMode="auto">
          <a:xfrm>
            <a:off x="5419492" y="4707199"/>
            <a:ext cx="304800" cy="228600"/>
          </a:xfrm>
          <a:prstGeom prst="triangl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74" name="Straight Arrow Connector 173"/>
          <p:cNvCxnSpPr>
            <a:stCxn id="173" idx="4"/>
            <a:endCxn id="156" idx="1"/>
          </p:cNvCxnSpPr>
          <p:nvPr/>
        </p:nvCxnSpPr>
        <p:spPr bwMode="auto">
          <a:xfrm flipV="1">
            <a:off x="5724292" y="4669099"/>
            <a:ext cx="955801" cy="26670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88" name="Straight Arrow Connector 187"/>
          <p:cNvCxnSpPr>
            <a:stCxn id="158" idx="4"/>
            <a:endCxn id="36" idx="1"/>
          </p:cNvCxnSpPr>
          <p:nvPr/>
        </p:nvCxnSpPr>
        <p:spPr bwMode="auto">
          <a:xfrm flipV="1">
            <a:off x="5715000" y="5191354"/>
            <a:ext cx="736493" cy="244579"/>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205" name="Rectangle 204"/>
          <p:cNvSpPr/>
          <p:nvPr/>
        </p:nvSpPr>
        <p:spPr>
          <a:xfrm>
            <a:off x="5160563" y="5017021"/>
            <a:ext cx="963725" cy="307777"/>
          </a:xfrm>
          <a:prstGeom prst="rect">
            <a:avLst/>
          </a:prstGeom>
        </p:spPr>
        <p:txBody>
          <a:bodyPr wrap="none">
            <a:spAutoFit/>
          </a:bodyPr>
          <a:lstStyle/>
          <a:p>
            <a:pPr algn="ctr"/>
            <a:r>
              <a:rPr lang="en-US" sz="1400" dirty="0" err="1">
                <a:solidFill>
                  <a:schemeClr val="bg1"/>
                </a:solidFill>
                <a:latin typeface="Times" pitchFamily="122" charset="0"/>
              </a:rPr>
              <a:t>instanceOf</a:t>
            </a:r>
            <a:endParaRPr lang="en-US" sz="1400" dirty="0">
              <a:solidFill>
                <a:schemeClr val="bg1"/>
              </a:solidFill>
              <a:latin typeface="Times" pitchFamily="122" charset="0"/>
            </a:endParaRPr>
          </a:p>
        </p:txBody>
      </p:sp>
      <p:sp>
        <p:nvSpPr>
          <p:cNvPr id="206" name="Rectangle 205"/>
          <p:cNvSpPr/>
          <p:nvPr/>
        </p:nvSpPr>
        <p:spPr>
          <a:xfrm>
            <a:off x="5194847" y="4343400"/>
            <a:ext cx="421650" cy="310644"/>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208" name="Rectangle 207"/>
          <p:cNvSpPr/>
          <p:nvPr/>
        </p:nvSpPr>
        <p:spPr>
          <a:xfrm>
            <a:off x="5486399" y="5562600"/>
            <a:ext cx="480175" cy="307777"/>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210" name="Rectangle 209"/>
          <p:cNvSpPr/>
          <p:nvPr/>
        </p:nvSpPr>
        <p:spPr bwMode="auto">
          <a:xfrm>
            <a:off x="3429997" y="3626754"/>
            <a:ext cx="685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#2</a:t>
            </a:r>
          </a:p>
        </p:txBody>
      </p:sp>
      <p:sp>
        <p:nvSpPr>
          <p:cNvPr id="215" name="Rounded Rectangle 214"/>
          <p:cNvSpPr/>
          <p:nvPr/>
        </p:nvSpPr>
        <p:spPr bwMode="auto">
          <a:xfrm>
            <a:off x="6373690" y="3626754"/>
            <a:ext cx="2006707"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Accident in supermarket</a:t>
            </a:r>
          </a:p>
        </p:txBody>
      </p:sp>
      <p:cxnSp>
        <p:nvCxnSpPr>
          <p:cNvPr id="216" name="Straight Arrow Connector 215"/>
          <p:cNvCxnSpPr>
            <a:stCxn id="210" idx="3"/>
            <a:endCxn id="215" idx="1"/>
          </p:cNvCxnSpPr>
          <p:nvPr/>
        </p:nvCxnSpPr>
        <p:spPr bwMode="auto">
          <a:xfrm>
            <a:off x="4115797" y="3779154"/>
            <a:ext cx="2257893"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220" name="Rectangle 219"/>
          <p:cNvSpPr/>
          <p:nvPr/>
        </p:nvSpPr>
        <p:spPr>
          <a:xfrm>
            <a:off x="4683438" y="3453025"/>
            <a:ext cx="963725" cy="307777"/>
          </a:xfrm>
          <a:prstGeom prst="rect">
            <a:avLst/>
          </a:prstGeom>
        </p:spPr>
        <p:txBody>
          <a:bodyPr wrap="none">
            <a:spAutoFit/>
          </a:bodyPr>
          <a:lstStyle/>
          <a:p>
            <a:pPr algn="ctr"/>
            <a:r>
              <a:rPr lang="en-US" sz="1400" dirty="0" err="1">
                <a:solidFill>
                  <a:schemeClr val="bg1"/>
                </a:solidFill>
                <a:latin typeface="Times" pitchFamily="122" charset="0"/>
              </a:rPr>
              <a:t>instanceOf</a:t>
            </a:r>
            <a:endParaRPr lang="en-US" sz="1400" dirty="0">
              <a:solidFill>
                <a:schemeClr val="bg1"/>
              </a:solidFill>
              <a:latin typeface="Times" pitchFamily="122" charset="0"/>
            </a:endParaRPr>
          </a:p>
        </p:txBody>
      </p:sp>
      <p:sp>
        <p:nvSpPr>
          <p:cNvPr id="221" name="Isosceles Triangle 220"/>
          <p:cNvSpPr/>
          <p:nvPr/>
        </p:nvSpPr>
        <p:spPr bwMode="auto">
          <a:xfrm rot="19027743" flipV="1">
            <a:off x="1515637" y="4260970"/>
            <a:ext cx="304800" cy="228600"/>
          </a:xfrm>
          <a:prstGeom prst="triangl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22" name="Straight Arrow Connector 221"/>
          <p:cNvCxnSpPr>
            <a:stCxn id="210" idx="1"/>
            <a:endCxn id="221" idx="4"/>
          </p:cNvCxnSpPr>
          <p:nvPr/>
        </p:nvCxnSpPr>
        <p:spPr bwMode="auto">
          <a:xfrm flipH="1">
            <a:off x="1701965" y="3779154"/>
            <a:ext cx="1728032" cy="40866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25" name="Straight Arrow Connector 224"/>
          <p:cNvCxnSpPr>
            <a:stCxn id="221" idx="2"/>
            <a:endCxn id="7" idx="0"/>
          </p:cNvCxnSpPr>
          <p:nvPr/>
        </p:nvCxnSpPr>
        <p:spPr bwMode="auto">
          <a:xfrm flipH="1">
            <a:off x="1235075" y="4395186"/>
            <a:ext cx="243506" cy="191449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30" name="Straight Arrow Connector 229"/>
          <p:cNvCxnSpPr>
            <a:stCxn id="221" idx="0"/>
            <a:endCxn id="132" idx="0"/>
          </p:cNvCxnSpPr>
          <p:nvPr/>
        </p:nvCxnSpPr>
        <p:spPr bwMode="auto">
          <a:xfrm>
            <a:off x="1745801" y="4459039"/>
            <a:ext cx="616399" cy="562406"/>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233" name="Rectangle 232"/>
          <p:cNvSpPr/>
          <p:nvPr/>
        </p:nvSpPr>
        <p:spPr>
          <a:xfrm>
            <a:off x="1478919" y="3638288"/>
            <a:ext cx="1202573" cy="307777"/>
          </a:xfrm>
          <a:prstGeom prst="rect">
            <a:avLst/>
          </a:prstGeom>
        </p:spPr>
        <p:txBody>
          <a:bodyPr wrap="none">
            <a:spAutoFit/>
          </a:bodyPr>
          <a:lstStyle/>
          <a:p>
            <a:pPr algn="ctr"/>
            <a:r>
              <a:rPr lang="en-US" sz="1400" dirty="0" err="1">
                <a:solidFill>
                  <a:schemeClr val="bg1"/>
                </a:solidFill>
                <a:latin typeface="Times" pitchFamily="122" charset="0"/>
              </a:rPr>
              <a:t>hasParticipant</a:t>
            </a:r>
            <a:endParaRPr lang="en-US" sz="1400" dirty="0">
              <a:solidFill>
                <a:schemeClr val="bg1"/>
              </a:solidFill>
              <a:latin typeface="Times" pitchFamily="122" charset="0"/>
            </a:endParaRPr>
          </a:p>
        </p:txBody>
      </p:sp>
      <p:sp>
        <p:nvSpPr>
          <p:cNvPr id="234" name="Rectangle 233"/>
          <p:cNvSpPr/>
          <p:nvPr/>
        </p:nvSpPr>
        <p:spPr>
          <a:xfrm>
            <a:off x="1962092" y="4483580"/>
            <a:ext cx="446300" cy="307777"/>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235" name="Isosceles Triangle 234"/>
          <p:cNvSpPr/>
          <p:nvPr/>
        </p:nvSpPr>
        <p:spPr bwMode="auto">
          <a:xfrm rot="18047870" flipV="1">
            <a:off x="3620543" y="4575045"/>
            <a:ext cx="304800" cy="228600"/>
          </a:xfrm>
          <a:prstGeom prst="triangl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36" name="Straight Arrow Connector 235"/>
          <p:cNvCxnSpPr>
            <a:stCxn id="210" idx="2"/>
            <a:endCxn id="235" idx="4"/>
          </p:cNvCxnSpPr>
          <p:nvPr/>
        </p:nvCxnSpPr>
        <p:spPr bwMode="auto">
          <a:xfrm flipH="1">
            <a:off x="3752792" y="3931554"/>
            <a:ext cx="20105" cy="56836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39" name="Straight Arrow Connector 238"/>
          <p:cNvCxnSpPr>
            <a:stCxn id="235" idx="0"/>
            <a:endCxn id="119" idx="0"/>
          </p:cNvCxnSpPr>
          <p:nvPr/>
        </p:nvCxnSpPr>
        <p:spPr bwMode="auto">
          <a:xfrm>
            <a:off x="3871124" y="4747868"/>
            <a:ext cx="654570" cy="24503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42" name="Straight Arrow Connector 241"/>
          <p:cNvCxnSpPr>
            <a:stCxn id="235" idx="2"/>
            <a:endCxn id="132" idx="3"/>
          </p:cNvCxnSpPr>
          <p:nvPr/>
        </p:nvCxnSpPr>
        <p:spPr bwMode="auto">
          <a:xfrm flipH="1">
            <a:off x="2705100" y="4761731"/>
            <a:ext cx="891631" cy="41211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248" name="Rectangle 247"/>
          <p:cNvSpPr/>
          <p:nvPr/>
        </p:nvSpPr>
        <p:spPr>
          <a:xfrm>
            <a:off x="3772897" y="4162225"/>
            <a:ext cx="684803" cy="307777"/>
          </a:xfrm>
          <a:prstGeom prst="rect">
            <a:avLst/>
          </a:prstGeom>
        </p:spPr>
        <p:txBody>
          <a:bodyPr wrap="none">
            <a:spAutoFit/>
          </a:bodyPr>
          <a:lstStyle/>
          <a:p>
            <a:pPr algn="ctr"/>
            <a:r>
              <a:rPr lang="en-US" sz="1400" dirty="0">
                <a:solidFill>
                  <a:schemeClr val="bg1"/>
                </a:solidFill>
                <a:latin typeface="Times" pitchFamily="122" charset="0"/>
              </a:rPr>
              <a:t>creates</a:t>
            </a:r>
          </a:p>
        </p:txBody>
      </p:sp>
      <p:sp>
        <p:nvSpPr>
          <p:cNvPr id="145" name="Oval 144"/>
          <p:cNvSpPr/>
          <p:nvPr/>
        </p:nvSpPr>
        <p:spPr bwMode="auto">
          <a:xfrm>
            <a:off x="1524000" y="1597400"/>
            <a:ext cx="1393825" cy="184109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7639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6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0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5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0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5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8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9" grpId="0" animBg="1"/>
      <p:bldP spid="10" grpId="0" animBg="1"/>
      <p:bldP spid="132" grpId="0" animBg="1"/>
      <p:bldP spid="32" grpId="0"/>
      <p:bldP spid="148" grpId="0"/>
      <p:bldP spid="149" grpId="0" animBg="1"/>
      <p:bldP spid="36" grpId="0" animBg="1"/>
      <p:bldP spid="156" grpId="0" animBg="1"/>
      <p:bldP spid="158" grpId="0" animBg="1"/>
      <p:bldP spid="170" grpId="0" animBg="1"/>
      <p:bldP spid="173" grpId="0" animBg="1"/>
      <p:bldP spid="205" grpId="0"/>
      <p:bldP spid="206" grpId="0"/>
      <p:bldP spid="208" grpId="0"/>
      <p:bldP spid="210" grpId="0" animBg="1"/>
      <p:bldP spid="215" grpId="0" animBg="1"/>
      <p:bldP spid="220" grpId="0"/>
      <p:bldP spid="221" grpId="0" animBg="1"/>
      <p:bldP spid="233" grpId="0"/>
      <p:bldP spid="234" grpId="0"/>
      <p:bldP spid="235" grpId="0" animBg="1"/>
      <p:bldP spid="248"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386C-82E8-4420-8A2A-F215A84F08F0}"/>
              </a:ext>
            </a:extLst>
          </p:cNvPr>
          <p:cNvSpPr>
            <a:spLocks noGrp="1"/>
          </p:cNvSpPr>
          <p:nvPr>
            <p:ph type="title"/>
          </p:nvPr>
        </p:nvSpPr>
        <p:spPr>
          <a:xfrm>
            <a:off x="228600" y="609600"/>
            <a:ext cx="8686800" cy="762000"/>
          </a:xfrm>
        </p:spPr>
        <p:txBody>
          <a:bodyPr/>
          <a:lstStyle/>
          <a:p>
            <a:r>
              <a:rPr lang="en-US" dirty="0"/>
              <a:t>RDF graph: data model</a:t>
            </a:r>
          </a:p>
        </p:txBody>
      </p:sp>
      <p:sp>
        <p:nvSpPr>
          <p:cNvPr id="3" name="Content Placeholder 2">
            <a:extLst>
              <a:ext uri="{FF2B5EF4-FFF2-40B4-BE49-F238E27FC236}">
                <a16:creationId xmlns:a16="http://schemas.microsoft.com/office/drawing/2014/main" id="{285E8F9B-CDE7-48B4-B429-42BEFCDBD4D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7CA0574-E4C4-4991-8FAF-8342A06743F3}"/>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5" name="Picture 4">
            <a:extLst>
              <a:ext uri="{FF2B5EF4-FFF2-40B4-BE49-F238E27FC236}">
                <a16:creationId xmlns:a16="http://schemas.microsoft.com/office/drawing/2014/main" id="{C01EE278-7221-465F-8A32-2E51CB989CA5}"/>
              </a:ext>
            </a:extLst>
          </p:cNvPr>
          <p:cNvPicPr>
            <a:picLocks noChangeAspect="1"/>
          </p:cNvPicPr>
          <p:nvPr/>
        </p:nvPicPr>
        <p:blipFill>
          <a:blip r:embed="rId2"/>
          <a:stretch>
            <a:fillRect/>
          </a:stretch>
        </p:blipFill>
        <p:spPr>
          <a:xfrm>
            <a:off x="0" y="1408135"/>
            <a:ext cx="9144000" cy="5449865"/>
          </a:xfrm>
          <a:prstGeom prst="rect">
            <a:avLst/>
          </a:prstGeom>
        </p:spPr>
      </p:pic>
      <p:sp>
        <p:nvSpPr>
          <p:cNvPr id="7" name="Rectangle 6">
            <a:extLst>
              <a:ext uri="{FF2B5EF4-FFF2-40B4-BE49-F238E27FC236}">
                <a16:creationId xmlns:a16="http://schemas.microsoft.com/office/drawing/2014/main" id="{20FED20D-739F-42ED-A132-400DA2778006}"/>
              </a:ext>
            </a:extLst>
          </p:cNvPr>
          <p:cNvSpPr/>
          <p:nvPr/>
        </p:nvSpPr>
        <p:spPr>
          <a:xfrm>
            <a:off x="4572000" y="6550223"/>
            <a:ext cx="4572000" cy="307777"/>
          </a:xfrm>
          <a:prstGeom prst="rect">
            <a:avLst/>
          </a:prstGeom>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66"/>
                </a:solidFill>
                <a:effectLst/>
                <a:uLnTx/>
                <a:uFillTx/>
                <a:latin typeface="Times New Roman" pitchFamily="18" charset="0"/>
                <a:ea typeface="+mn-ea"/>
                <a:cs typeface="+mn-cs"/>
                <a:hlinkClick r:id="rId3"/>
              </a:rPr>
              <a:t>https://www.w3.org/TR/rdf-concepts/#section-Concepts</a:t>
            </a:r>
            <a:r>
              <a:rPr kumimoji="0" lang="en-US" sz="1400" b="0" i="0" u="none" strike="noStrike" kern="1200" cap="none" spc="0" normalizeH="0" baseline="0" noProof="0" dirty="0">
                <a:ln>
                  <a:noFill/>
                </a:ln>
                <a:solidFill>
                  <a:srgbClr val="000066"/>
                </a:solidFill>
                <a:effectLst/>
                <a:uLnTx/>
                <a:uFillTx/>
                <a:latin typeface="Times New Roman" pitchFamily="18" charset="0"/>
                <a:ea typeface="+mn-ea"/>
                <a:cs typeface="+mn-cs"/>
              </a:rPr>
              <a:t> </a:t>
            </a:r>
          </a:p>
        </p:txBody>
      </p:sp>
    </p:spTree>
    <p:extLst>
      <p:ext uri="{BB962C8B-B14F-4D97-AF65-F5344CB8AC3E}">
        <p14:creationId xmlns:p14="http://schemas.microsoft.com/office/powerpoint/2010/main" val="130119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altLang="en-US" dirty="0"/>
              <a:t>The 2005 requirements for RT-based IS</a:t>
            </a:r>
          </a:p>
        </p:txBody>
      </p:sp>
      <p:sp>
        <p:nvSpPr>
          <p:cNvPr id="18435" name="Rectangle 3"/>
          <p:cNvSpPr>
            <a:spLocks noGrp="1" noChangeArrowheads="1"/>
          </p:cNvSpPr>
          <p:nvPr>
            <p:ph idx="1"/>
          </p:nvPr>
        </p:nvSpPr>
        <p:spPr/>
        <p:txBody>
          <a:bodyPr/>
          <a:lstStyle/>
          <a:p>
            <a:pPr eaLnBrk="1" hangingPunct="1"/>
            <a:r>
              <a:rPr lang="en-US" altLang="en-US" sz="2800" dirty="0"/>
              <a:t>R1:	A faithful representation of reality</a:t>
            </a:r>
          </a:p>
          <a:p>
            <a:pPr eaLnBrk="1" hangingPunct="1"/>
            <a:r>
              <a:rPr lang="en-US" altLang="en-US" sz="2800" dirty="0"/>
              <a:t>R2	… of everything that is digitally registered,</a:t>
            </a:r>
          </a:p>
          <a:p>
            <a:pPr lvl="4" eaLnBrk="1" hangingPunct="1">
              <a:buFontTx/>
              <a:buNone/>
            </a:pPr>
            <a:r>
              <a:rPr lang="en-US" altLang="en-US" sz="1800" dirty="0"/>
              <a:t>what is </a:t>
            </a:r>
            <a:r>
              <a:rPr lang="en-US" altLang="en-US" sz="1800" i="1" dirty="0"/>
              <a:t>generic</a:t>
            </a:r>
            <a:r>
              <a:rPr lang="en-US" altLang="en-US" sz="1800" dirty="0"/>
              <a:t> </a:t>
            </a:r>
            <a:r>
              <a:rPr lang="en-US" altLang="en-US" sz="1800" dirty="0">
                <a:sym typeface="Wingdings" panose="05000000000000000000" pitchFamily="2" charset="2"/>
              </a:rPr>
              <a:t> scientific theories</a:t>
            </a:r>
          </a:p>
          <a:p>
            <a:pPr lvl="4" eaLnBrk="1" hangingPunct="1">
              <a:buFontTx/>
              <a:buNone/>
            </a:pPr>
            <a:r>
              <a:rPr lang="en-US" altLang="en-US" sz="1800" dirty="0"/>
              <a:t>what is </a:t>
            </a:r>
            <a:r>
              <a:rPr lang="en-US" altLang="en-US" sz="1800" i="1" dirty="0"/>
              <a:t>specific</a:t>
            </a:r>
            <a:r>
              <a:rPr lang="en-US" altLang="en-US" sz="1800" dirty="0"/>
              <a:t> </a:t>
            </a:r>
            <a:r>
              <a:rPr lang="en-US" altLang="en-US" sz="1800" dirty="0">
                <a:sym typeface="Wingdings" panose="05000000000000000000" pitchFamily="2" charset="2"/>
              </a:rPr>
              <a:t> what individual entities exist and how they 	               relate ontologically rather than statistically</a:t>
            </a:r>
            <a:endParaRPr lang="en-US" altLang="en-US" sz="1800" dirty="0"/>
          </a:p>
          <a:p>
            <a:pPr eaLnBrk="1" hangingPunct="1"/>
            <a:r>
              <a:rPr lang="en-US" altLang="en-US" sz="2800" dirty="0"/>
              <a:t>R3:	… throughout reality’s entire history,</a:t>
            </a:r>
          </a:p>
          <a:p>
            <a:pPr eaLnBrk="1" hangingPunct="1"/>
            <a:r>
              <a:rPr lang="en-US" altLang="en-US" sz="2800" dirty="0"/>
              <a:t>R4	… which is computable in order to …</a:t>
            </a:r>
          </a:p>
          <a:p>
            <a:pPr lvl="4" eaLnBrk="1" hangingPunct="1">
              <a:buFontTx/>
              <a:buNone/>
            </a:pPr>
            <a:r>
              <a:rPr lang="en-US" altLang="en-US" sz="1800" dirty="0"/>
              <a:t>… allow queries over the world’s past and present,</a:t>
            </a:r>
          </a:p>
          <a:p>
            <a:pPr lvl="4" eaLnBrk="1" hangingPunct="1">
              <a:buFontTx/>
              <a:buNone/>
            </a:pPr>
            <a:r>
              <a:rPr lang="en-US" altLang="en-US" sz="1800" dirty="0"/>
              <a:t>… make predictions,</a:t>
            </a:r>
          </a:p>
          <a:p>
            <a:pPr lvl="4" eaLnBrk="1" hangingPunct="1">
              <a:buFontTx/>
              <a:buNone/>
            </a:pPr>
            <a:r>
              <a:rPr lang="en-US" altLang="en-US" sz="1800" dirty="0"/>
              <a:t>… fill in gaps,</a:t>
            </a:r>
          </a:p>
          <a:p>
            <a:pPr lvl="4" eaLnBrk="1" hangingPunct="1">
              <a:buFontTx/>
              <a:buNone/>
            </a:pPr>
            <a:r>
              <a:rPr lang="en-US" altLang="en-US" sz="1800" dirty="0"/>
              <a:t>… identify mistakes,</a:t>
            </a:r>
          </a:p>
          <a:p>
            <a:pPr lvl="4" eaLnBrk="1" hangingPunct="1">
              <a:buFontTx/>
              <a:buNone/>
            </a:pPr>
            <a:r>
              <a:rPr lang="en-US" altLang="en-US" sz="1800" dirty="0"/>
              <a:t>… understand ‘the why’ about realities</a:t>
            </a:r>
          </a:p>
          <a:p>
            <a:pPr lvl="4" eaLnBrk="1" hangingPunct="1">
              <a:buFontTx/>
              <a:buNone/>
            </a:pPr>
            <a:r>
              <a:rPr lang="en-US" altLang="en-US" sz="1800" dirty="0"/>
              <a:t>...</a:t>
            </a:r>
          </a:p>
        </p:txBody>
      </p:sp>
    </p:spTree>
    <p:extLst>
      <p:ext uri="{BB962C8B-B14F-4D97-AF65-F5344CB8AC3E}">
        <p14:creationId xmlns:p14="http://schemas.microsoft.com/office/powerpoint/2010/main" val="57001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CBDBE-9A0F-4A90-925D-5C8FABFC4927}"/>
              </a:ext>
            </a:extLst>
          </p:cNvPr>
          <p:cNvSpPr>
            <a:spLocks noGrp="1"/>
          </p:cNvSpPr>
          <p:nvPr>
            <p:ph type="title"/>
          </p:nvPr>
        </p:nvSpPr>
        <p:spPr/>
        <p:txBody>
          <a:bodyPr/>
          <a:lstStyle/>
          <a:p>
            <a:r>
              <a:rPr lang="en-US" dirty="0"/>
              <a:t>Clear relation with OBP</a:t>
            </a:r>
          </a:p>
        </p:txBody>
      </p:sp>
      <p:sp>
        <p:nvSpPr>
          <p:cNvPr id="3" name="Content Placeholder 2">
            <a:extLst>
              <a:ext uri="{FF2B5EF4-FFF2-40B4-BE49-F238E27FC236}">
                <a16:creationId xmlns:a16="http://schemas.microsoft.com/office/drawing/2014/main" id="{F48A7F61-DB10-4A83-98D6-76909C9FCFB2}"/>
              </a:ext>
            </a:extLst>
          </p:cNvPr>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‘Object Based Production’:</a:t>
            </a:r>
          </a:p>
          <a:p>
            <a:pPr lvl="1">
              <a:buFont typeface="Arial" panose="020B0604020202020204" pitchFamily="34" charset="0"/>
              <a:buChar char="•"/>
            </a:pPr>
            <a:r>
              <a:rPr lang="en-US" sz="1800" dirty="0"/>
              <a:t>‘</a:t>
            </a:r>
            <a:r>
              <a:rPr lang="en-US" sz="1800" i="1" dirty="0"/>
              <a:t>Reduced to its simplest terms, </a:t>
            </a:r>
            <a:r>
              <a:rPr lang="en-US" sz="1800" i="1" dirty="0">
                <a:solidFill>
                  <a:srgbClr val="FFFF00"/>
                </a:solidFill>
              </a:rPr>
              <a:t>OBP creates a conceptual “</a:t>
            </a:r>
            <a:r>
              <a:rPr lang="en-US" sz="1800" i="1" dirty="0">
                <a:solidFill>
                  <a:srgbClr val="FFFF00"/>
                </a:solidFill>
                <a:highlight>
                  <a:srgbClr val="FF0000"/>
                </a:highlight>
              </a:rPr>
              <a:t>object</a:t>
            </a:r>
            <a:r>
              <a:rPr lang="en-US" sz="1800" i="1" dirty="0">
                <a:solidFill>
                  <a:srgbClr val="FFFF00"/>
                </a:solidFill>
              </a:rPr>
              <a:t>” for people, places, and things and then uses that object as a “bucket” to store all information and intelligence produced about those people, places, and things. </a:t>
            </a:r>
            <a:r>
              <a:rPr lang="en-US" sz="1800" i="1" dirty="0"/>
              <a:t>The object becomes the single point of convergence for all information and intelligence produced about a topic of interest to intelligence professionals. By extension, the objects also become the launching point to discover information and intelligence. Hence, OBP is not a tool or a technology, but a deliberate way of doing business.</a:t>
            </a:r>
            <a:r>
              <a:rPr lang="en-US" sz="1800" dirty="0"/>
              <a:t>’</a:t>
            </a:r>
          </a:p>
          <a:p>
            <a:pPr lvl="3">
              <a:buFont typeface="Arial" panose="020B0604020202020204" pitchFamily="34" charset="0"/>
              <a:buChar char="•"/>
            </a:pPr>
            <a:r>
              <a:rPr lang="en-US" sz="1400" dirty="0"/>
              <a:t>Johnston C. </a:t>
            </a:r>
            <a:r>
              <a:rPr lang="en-US" sz="1400" i="1" dirty="0"/>
              <a:t>et.al.</a:t>
            </a:r>
            <a:r>
              <a:rPr lang="en-US" sz="1400" dirty="0"/>
              <a:t> Transforming Defense Analysis.2015 </a:t>
            </a:r>
            <a:r>
              <a:rPr lang="en-US" sz="1400" dirty="0">
                <a:hlinkClick r:id="rId2"/>
              </a:rPr>
              <a:t>https://ndupress.ndu.edu/Media/News/Article/621117/transforming-defense-analysis/</a:t>
            </a:r>
            <a:r>
              <a:rPr lang="en-US" sz="1400" dirty="0"/>
              <a:t> </a:t>
            </a:r>
          </a:p>
        </p:txBody>
      </p:sp>
      <p:sp>
        <p:nvSpPr>
          <p:cNvPr id="5" name="Slide Number Placeholder 4">
            <a:extLst>
              <a:ext uri="{FF2B5EF4-FFF2-40B4-BE49-F238E27FC236}">
                <a16:creationId xmlns:a16="http://schemas.microsoft.com/office/drawing/2014/main" id="{B181B6E7-82E0-4688-BE4D-CAF826AEA2B0}"/>
              </a:ext>
            </a:extLst>
          </p:cNvPr>
          <p:cNvSpPr>
            <a:spLocks noGrp="1"/>
          </p:cNvSpPr>
          <p:nvPr>
            <p:ph type="sldNum" sz="quarter" idx="3"/>
          </p:nvPr>
        </p:nvSpPr>
        <p:spPr/>
        <p:txBody>
          <a:bodyPr/>
          <a:lstStyle/>
          <a:p>
            <a:fld id="{7C5DB68A-9D44-4073-920F-D08D647C06A7}" type="slidenum">
              <a:rPr lang="en-US" smtClean="0"/>
              <a:t>15</a:t>
            </a:fld>
            <a:endParaRPr lang="en-US" dirty="0"/>
          </a:p>
        </p:txBody>
      </p:sp>
    </p:spTree>
    <p:extLst>
      <p:ext uri="{BB962C8B-B14F-4D97-AF65-F5344CB8AC3E}">
        <p14:creationId xmlns:p14="http://schemas.microsoft.com/office/powerpoint/2010/main" val="241471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E6719-3AA9-40C0-B80F-40070B1232D0}"/>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903E4F66-8697-448F-A375-0DAAC5DF6D4B}"/>
              </a:ext>
            </a:extLst>
          </p:cNvPr>
          <p:cNvPicPr>
            <a:picLocks noChangeAspect="1"/>
          </p:cNvPicPr>
          <p:nvPr/>
        </p:nvPicPr>
        <p:blipFill>
          <a:blip r:embed="rId2"/>
          <a:stretch>
            <a:fillRect/>
          </a:stretch>
        </p:blipFill>
        <p:spPr>
          <a:xfrm>
            <a:off x="0" y="609601"/>
            <a:ext cx="9144000" cy="5486400"/>
          </a:xfrm>
          <a:prstGeom prst="rect">
            <a:avLst/>
          </a:prstGeom>
        </p:spPr>
      </p:pic>
      <p:sp>
        <p:nvSpPr>
          <p:cNvPr id="6" name="Rectangle 5">
            <a:extLst>
              <a:ext uri="{FF2B5EF4-FFF2-40B4-BE49-F238E27FC236}">
                <a16:creationId xmlns:a16="http://schemas.microsoft.com/office/drawing/2014/main" id="{F9D14DDB-C243-4A15-852A-E9749B390825}"/>
              </a:ext>
            </a:extLst>
          </p:cNvPr>
          <p:cNvSpPr/>
          <p:nvPr/>
        </p:nvSpPr>
        <p:spPr>
          <a:xfrm>
            <a:off x="0" y="6260812"/>
            <a:ext cx="9144000" cy="492443"/>
          </a:xfrm>
          <a:prstGeom prst="rect">
            <a:avLst/>
          </a:prstGeom>
        </p:spPr>
        <p:txBody>
          <a:bodyPr wrap="square">
            <a:spAutoFit/>
          </a:bodyPr>
          <a:lstStyle/>
          <a:p>
            <a:pPr algn="r"/>
            <a:r>
              <a:rPr lang="en-US" sz="1300" dirty="0">
                <a:solidFill>
                  <a:schemeClr val="bg1"/>
                </a:solidFill>
              </a:rPr>
              <a:t>Cathy Johnston. Modernizing Defense Intelligence: Object Based Production and Activity Based Intelligence. June 27, 2013.</a:t>
            </a:r>
          </a:p>
          <a:p>
            <a:pPr algn="r"/>
            <a:r>
              <a:rPr lang="en-US" sz="1300" dirty="0">
                <a:solidFill>
                  <a:schemeClr val="bg1"/>
                </a:solidFill>
                <a:hlinkClick r:id="rId3"/>
              </a:rPr>
              <a:t>https://info.publicintelligence.net/DIA-ActivityBasedIntelligence.pdf</a:t>
            </a:r>
            <a:r>
              <a:rPr lang="en-US" sz="1300" dirty="0">
                <a:solidFill>
                  <a:schemeClr val="bg1"/>
                </a:solidFill>
              </a:rPr>
              <a:t> </a:t>
            </a:r>
          </a:p>
        </p:txBody>
      </p:sp>
      <p:sp>
        <p:nvSpPr>
          <p:cNvPr id="7" name="Rectangle 6">
            <a:extLst>
              <a:ext uri="{FF2B5EF4-FFF2-40B4-BE49-F238E27FC236}">
                <a16:creationId xmlns:a16="http://schemas.microsoft.com/office/drawing/2014/main" id="{5E108B3A-2334-490B-BEBD-06F9D85C4736}"/>
              </a:ext>
            </a:extLst>
          </p:cNvPr>
          <p:cNvSpPr/>
          <p:nvPr/>
        </p:nvSpPr>
        <p:spPr bwMode="auto">
          <a:xfrm>
            <a:off x="1371600" y="761999"/>
            <a:ext cx="533400" cy="4572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a:extLst>
              <a:ext uri="{FF2B5EF4-FFF2-40B4-BE49-F238E27FC236}">
                <a16:creationId xmlns:a16="http://schemas.microsoft.com/office/drawing/2014/main" id="{C75FBBD2-186B-44D0-9825-5423CED37082}"/>
              </a:ext>
            </a:extLst>
          </p:cNvPr>
          <p:cNvSpPr>
            <a:spLocks noGrp="1"/>
          </p:cNvSpPr>
          <p:nvPr>
            <p:ph type="sldNum" sz="quarter" idx="3"/>
          </p:nvPr>
        </p:nvSpPr>
        <p:spPr/>
        <p:txBody>
          <a:bodyPr/>
          <a:lstStyle/>
          <a:p>
            <a:fld id="{7C5DB68A-9D44-4073-920F-D08D647C06A7}" type="slidenum">
              <a:rPr lang="en-US" smtClean="0"/>
              <a:t>16</a:t>
            </a:fld>
            <a:endParaRPr lang="en-US" dirty="0"/>
          </a:p>
        </p:txBody>
      </p:sp>
    </p:spTree>
    <p:extLst>
      <p:ext uri="{BB962C8B-B14F-4D97-AF65-F5344CB8AC3E}">
        <p14:creationId xmlns:p14="http://schemas.microsoft.com/office/powerpoint/2010/main" val="1924282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CBDBE-9A0F-4A90-925D-5C8FABFC4927}"/>
              </a:ext>
            </a:extLst>
          </p:cNvPr>
          <p:cNvSpPr>
            <a:spLocks noGrp="1"/>
          </p:cNvSpPr>
          <p:nvPr>
            <p:ph type="title"/>
          </p:nvPr>
        </p:nvSpPr>
        <p:spPr/>
        <p:txBody>
          <a:bodyPr/>
          <a:lstStyle/>
          <a:p>
            <a:r>
              <a:rPr lang="en-US" dirty="0"/>
              <a:t>Clear relation with OBP and DT</a:t>
            </a:r>
          </a:p>
        </p:txBody>
      </p:sp>
      <p:sp>
        <p:nvSpPr>
          <p:cNvPr id="3" name="Content Placeholder 2">
            <a:extLst>
              <a:ext uri="{FF2B5EF4-FFF2-40B4-BE49-F238E27FC236}">
                <a16:creationId xmlns:a16="http://schemas.microsoft.com/office/drawing/2014/main" id="{F48A7F61-DB10-4A83-98D6-76909C9FCFB2}"/>
              </a:ext>
            </a:extLst>
          </p:cNvPr>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‘Object Based Production’:</a:t>
            </a:r>
          </a:p>
          <a:p>
            <a:pPr lvl="1">
              <a:buFont typeface="Arial" panose="020B0604020202020204" pitchFamily="34" charset="0"/>
              <a:buChar char="•"/>
            </a:pPr>
            <a:r>
              <a:rPr lang="en-US" sz="1800" dirty="0"/>
              <a:t>‘</a:t>
            </a:r>
            <a:r>
              <a:rPr lang="en-US" sz="1800" i="1" dirty="0"/>
              <a:t>Reduced to its simplest terms, </a:t>
            </a:r>
            <a:r>
              <a:rPr lang="en-US" sz="1800" i="1" dirty="0">
                <a:solidFill>
                  <a:srgbClr val="FFFF00"/>
                </a:solidFill>
              </a:rPr>
              <a:t>OBP creates a conceptual “</a:t>
            </a:r>
            <a:r>
              <a:rPr lang="en-US" sz="1800" i="1" dirty="0">
                <a:solidFill>
                  <a:srgbClr val="FFFF00"/>
                </a:solidFill>
                <a:highlight>
                  <a:srgbClr val="FF0000"/>
                </a:highlight>
              </a:rPr>
              <a:t>object</a:t>
            </a:r>
            <a:r>
              <a:rPr lang="en-US" sz="1800" i="1" dirty="0">
                <a:solidFill>
                  <a:srgbClr val="FFFF00"/>
                </a:solidFill>
              </a:rPr>
              <a:t>” for people, places, and things and then uses that object as a “bucket” to store all information and intelligence produced about those people, places, and things. </a:t>
            </a:r>
            <a:r>
              <a:rPr lang="en-US" sz="1800" i="1" dirty="0"/>
              <a:t>The object becomes the single point of convergence for all information and intelligence produced about a topic of interest to intelligence professionals. By extension, the objects also become the launching point to discover information and intelligence. Hence, OBP is not a tool or a technology, but a deliberate way of doing business.</a:t>
            </a:r>
            <a:r>
              <a:rPr lang="en-US" sz="1800" dirty="0"/>
              <a:t>’</a:t>
            </a:r>
          </a:p>
          <a:p>
            <a:pPr lvl="3">
              <a:buFont typeface="Arial" panose="020B0604020202020204" pitchFamily="34" charset="0"/>
              <a:buChar char="•"/>
            </a:pPr>
            <a:r>
              <a:rPr lang="en-US" sz="1400" dirty="0"/>
              <a:t>Johnston C. </a:t>
            </a:r>
            <a:r>
              <a:rPr lang="en-US" sz="1400" i="1" dirty="0"/>
              <a:t>et.al.</a:t>
            </a:r>
            <a:r>
              <a:rPr lang="en-US" sz="1400" dirty="0"/>
              <a:t> Transforming Defense Analysis.2015 </a:t>
            </a:r>
            <a:r>
              <a:rPr lang="en-US" sz="1400" dirty="0">
                <a:hlinkClick r:id="rId2"/>
              </a:rPr>
              <a:t>https://ndupress.ndu.edu/Media/News/Article/621117/transforming-defense-analysis/</a:t>
            </a:r>
            <a:r>
              <a:rPr lang="en-US" sz="1400" dirty="0"/>
              <a:t> </a:t>
            </a:r>
          </a:p>
          <a:p>
            <a:pPr>
              <a:buFont typeface="Arial" panose="020B0604020202020204" pitchFamily="34" charset="0"/>
              <a:buChar char="•"/>
            </a:pPr>
            <a:r>
              <a:rPr lang="en-US" dirty="0"/>
              <a:t>‘Digital Twin’:</a:t>
            </a:r>
          </a:p>
          <a:p>
            <a:pPr lvl="1">
              <a:buFont typeface="Arial" panose="020B0604020202020204" pitchFamily="34" charset="0"/>
              <a:buChar char="•"/>
            </a:pPr>
            <a:r>
              <a:rPr lang="en-US" sz="1800" dirty="0"/>
              <a:t>‘</a:t>
            </a:r>
            <a:r>
              <a:rPr lang="en-US" sz="1800" i="1" dirty="0">
                <a:solidFill>
                  <a:srgbClr val="FFFF00"/>
                </a:solidFill>
              </a:rPr>
              <a:t>a virtual representation of an </a:t>
            </a:r>
            <a:r>
              <a:rPr lang="en-US" sz="1800" i="1" dirty="0">
                <a:solidFill>
                  <a:srgbClr val="FFFF00"/>
                </a:solidFill>
                <a:highlight>
                  <a:srgbClr val="FF0000"/>
                </a:highlight>
              </a:rPr>
              <a:t>object</a:t>
            </a:r>
            <a:r>
              <a:rPr lang="en-US" sz="1800" i="1" dirty="0">
                <a:solidFill>
                  <a:srgbClr val="FFFF00"/>
                </a:solidFill>
              </a:rPr>
              <a:t> or system that spans its lifecycle</a:t>
            </a:r>
            <a:r>
              <a:rPr lang="en-US" sz="1800" i="1" dirty="0"/>
              <a:t>, is updated from real-time data, and uses simulation, machine learning and reasoning to help decision-making.</a:t>
            </a:r>
            <a:r>
              <a:rPr lang="en-US" sz="1800" dirty="0"/>
              <a:t>’</a:t>
            </a:r>
          </a:p>
          <a:p>
            <a:pPr lvl="3">
              <a:buFont typeface="Arial" panose="020B0604020202020204" pitchFamily="34" charset="0"/>
              <a:buChar char="•"/>
            </a:pPr>
            <a:r>
              <a:rPr lang="en-US" sz="1400" dirty="0"/>
              <a:t>Maggie Mae Armstrong. Cheat sheet: What is Digital Twin? Business Transformation December 4, 2020.  </a:t>
            </a:r>
            <a:r>
              <a:rPr lang="en-US" sz="1400" dirty="0">
                <a:hlinkClick r:id="rId3"/>
              </a:rPr>
              <a:t>https://www.ibm.com/blog/iot-cheat-sheet-digital-twin/</a:t>
            </a:r>
            <a:r>
              <a:rPr lang="en-US" sz="1400" dirty="0"/>
              <a:t> </a:t>
            </a:r>
          </a:p>
        </p:txBody>
      </p:sp>
      <p:sp>
        <p:nvSpPr>
          <p:cNvPr id="5" name="Slide Number Placeholder 4">
            <a:extLst>
              <a:ext uri="{FF2B5EF4-FFF2-40B4-BE49-F238E27FC236}">
                <a16:creationId xmlns:a16="http://schemas.microsoft.com/office/drawing/2014/main" id="{B181B6E7-82E0-4688-BE4D-CAF826AEA2B0}"/>
              </a:ext>
            </a:extLst>
          </p:cNvPr>
          <p:cNvSpPr>
            <a:spLocks noGrp="1"/>
          </p:cNvSpPr>
          <p:nvPr>
            <p:ph type="sldNum" sz="quarter" idx="3"/>
          </p:nvPr>
        </p:nvSpPr>
        <p:spPr/>
        <p:txBody>
          <a:bodyPr/>
          <a:lstStyle/>
          <a:p>
            <a:fld id="{7C5DB68A-9D44-4073-920F-D08D647C06A7}" type="slidenum">
              <a:rPr lang="en-US" smtClean="0"/>
              <a:t>17</a:t>
            </a:fld>
            <a:endParaRPr lang="en-US" dirty="0"/>
          </a:p>
        </p:txBody>
      </p:sp>
    </p:spTree>
    <p:extLst>
      <p:ext uri="{BB962C8B-B14F-4D97-AF65-F5344CB8AC3E}">
        <p14:creationId xmlns:p14="http://schemas.microsoft.com/office/powerpoint/2010/main" val="319417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B8D647-ECC2-4C19-803F-E97FE6A601CE}"/>
              </a:ext>
            </a:extLst>
          </p:cNvPr>
          <p:cNvSpPr/>
          <p:nvPr/>
        </p:nvSpPr>
        <p:spPr bwMode="auto">
          <a:xfrm>
            <a:off x="0" y="5257800"/>
            <a:ext cx="9115425" cy="1600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51DAB505-FFD9-47F3-9271-B1FD06B828C7}"/>
              </a:ext>
            </a:extLst>
          </p:cNvPr>
          <p:cNvSpPr>
            <a:spLocks noGrp="1"/>
          </p:cNvSpPr>
          <p:nvPr>
            <p:ph type="title"/>
          </p:nvPr>
        </p:nvSpPr>
        <p:spPr>
          <a:xfrm>
            <a:off x="228600" y="495300"/>
            <a:ext cx="4876800" cy="838200"/>
          </a:xfrm>
        </p:spPr>
        <p:txBody>
          <a:bodyPr/>
          <a:lstStyle/>
          <a:p>
            <a:r>
              <a:rPr lang="en-US" dirty="0"/>
              <a:t>History of ‘digital twin’</a:t>
            </a:r>
          </a:p>
        </p:txBody>
      </p:sp>
      <p:pic>
        <p:nvPicPr>
          <p:cNvPr id="5" name="Picture 4">
            <a:extLst>
              <a:ext uri="{FF2B5EF4-FFF2-40B4-BE49-F238E27FC236}">
                <a16:creationId xmlns:a16="http://schemas.microsoft.com/office/drawing/2014/main" id="{8EFEF9A1-8506-4A59-AED8-0DB2DC1DA3A9}"/>
              </a:ext>
            </a:extLst>
          </p:cNvPr>
          <p:cNvPicPr>
            <a:picLocks noChangeAspect="1"/>
          </p:cNvPicPr>
          <p:nvPr/>
        </p:nvPicPr>
        <p:blipFill>
          <a:blip r:embed="rId2"/>
          <a:stretch>
            <a:fillRect/>
          </a:stretch>
        </p:blipFill>
        <p:spPr>
          <a:xfrm>
            <a:off x="0" y="1066800"/>
            <a:ext cx="9144000" cy="4455937"/>
          </a:xfrm>
          <a:prstGeom prst="rect">
            <a:avLst/>
          </a:prstGeom>
        </p:spPr>
      </p:pic>
      <p:pic>
        <p:nvPicPr>
          <p:cNvPr id="6" name="Picture 5">
            <a:extLst>
              <a:ext uri="{FF2B5EF4-FFF2-40B4-BE49-F238E27FC236}">
                <a16:creationId xmlns:a16="http://schemas.microsoft.com/office/drawing/2014/main" id="{96ED7C30-5F51-4F6B-8F4F-7BE009D3084F}"/>
              </a:ext>
            </a:extLst>
          </p:cNvPr>
          <p:cNvPicPr>
            <a:picLocks noChangeAspect="1"/>
          </p:cNvPicPr>
          <p:nvPr/>
        </p:nvPicPr>
        <p:blipFill>
          <a:blip r:embed="rId3"/>
          <a:stretch>
            <a:fillRect/>
          </a:stretch>
        </p:blipFill>
        <p:spPr>
          <a:xfrm>
            <a:off x="28575" y="5532351"/>
            <a:ext cx="9115425" cy="1392325"/>
          </a:xfrm>
          <a:prstGeom prst="rect">
            <a:avLst/>
          </a:prstGeom>
        </p:spPr>
      </p:pic>
      <p:sp>
        <p:nvSpPr>
          <p:cNvPr id="8" name="Rectangle 7">
            <a:extLst>
              <a:ext uri="{FF2B5EF4-FFF2-40B4-BE49-F238E27FC236}">
                <a16:creationId xmlns:a16="http://schemas.microsoft.com/office/drawing/2014/main" id="{3DCEE9CE-BE45-4E4E-BEAE-806FC00693AD}"/>
              </a:ext>
            </a:extLst>
          </p:cNvPr>
          <p:cNvSpPr/>
          <p:nvPr/>
        </p:nvSpPr>
        <p:spPr>
          <a:xfrm>
            <a:off x="5105399" y="582008"/>
            <a:ext cx="4010025" cy="523220"/>
          </a:xfrm>
          <a:prstGeom prst="rect">
            <a:avLst/>
          </a:prstGeom>
        </p:spPr>
        <p:txBody>
          <a:bodyPr wrap="square">
            <a:spAutoFit/>
          </a:bodyPr>
          <a:lstStyle/>
          <a:p>
            <a:r>
              <a:rPr lang="en-US" sz="1400" dirty="0">
                <a:solidFill>
                  <a:schemeClr val="bg1"/>
                </a:solidFill>
                <a:hlinkClick r:id="rId4"/>
              </a:rPr>
              <a:t>https://www.sciencedirect.com/science/article/pii/S2351978917304067</a:t>
            </a:r>
            <a:r>
              <a:rPr lang="en-US" sz="1400" dirty="0">
                <a:solidFill>
                  <a:schemeClr val="bg1"/>
                </a:solidFill>
              </a:rPr>
              <a:t> </a:t>
            </a:r>
          </a:p>
        </p:txBody>
      </p:sp>
      <p:cxnSp>
        <p:nvCxnSpPr>
          <p:cNvPr id="10" name="Straight Connector 9">
            <a:extLst>
              <a:ext uri="{FF2B5EF4-FFF2-40B4-BE49-F238E27FC236}">
                <a16:creationId xmlns:a16="http://schemas.microsoft.com/office/drawing/2014/main" id="{2DD20D89-3514-4A1B-9B3A-B94C47A595EB}"/>
              </a:ext>
            </a:extLst>
          </p:cNvPr>
          <p:cNvCxnSpPr/>
          <p:nvPr/>
        </p:nvCxnSpPr>
        <p:spPr bwMode="auto">
          <a:xfrm>
            <a:off x="28575" y="5522737"/>
            <a:ext cx="91154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 name="Slide Number Placeholder 2">
            <a:extLst>
              <a:ext uri="{FF2B5EF4-FFF2-40B4-BE49-F238E27FC236}">
                <a16:creationId xmlns:a16="http://schemas.microsoft.com/office/drawing/2014/main" id="{E91FDD38-BFA9-4C89-B050-9407189A2643}"/>
              </a:ext>
            </a:extLst>
          </p:cNvPr>
          <p:cNvSpPr>
            <a:spLocks noGrp="1"/>
          </p:cNvSpPr>
          <p:nvPr>
            <p:ph type="sldNum" sz="quarter" idx="3"/>
          </p:nvPr>
        </p:nvSpPr>
        <p:spPr/>
        <p:txBody>
          <a:bodyPr/>
          <a:lstStyle/>
          <a:p>
            <a:fld id="{7C5DB68A-9D44-4073-920F-D08D647C06A7}" type="slidenum">
              <a:rPr lang="en-US" smtClean="0"/>
              <a:t>18</a:t>
            </a:fld>
            <a:endParaRPr lang="en-US" dirty="0"/>
          </a:p>
        </p:txBody>
      </p:sp>
    </p:spTree>
    <p:extLst>
      <p:ext uri="{BB962C8B-B14F-4D97-AF65-F5344CB8AC3E}">
        <p14:creationId xmlns:p14="http://schemas.microsoft.com/office/powerpoint/2010/main" val="210299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CBDBE-9A0F-4A90-925D-5C8FABFC4927}"/>
              </a:ext>
            </a:extLst>
          </p:cNvPr>
          <p:cNvSpPr>
            <a:spLocks noGrp="1"/>
          </p:cNvSpPr>
          <p:nvPr>
            <p:ph type="title"/>
          </p:nvPr>
        </p:nvSpPr>
        <p:spPr/>
        <p:txBody>
          <a:bodyPr/>
          <a:lstStyle/>
          <a:p>
            <a:r>
              <a:rPr lang="en-US" dirty="0"/>
              <a:t>Clear relation with OBP and DT</a:t>
            </a:r>
          </a:p>
        </p:txBody>
      </p:sp>
      <p:sp>
        <p:nvSpPr>
          <p:cNvPr id="3" name="Content Placeholder 2">
            <a:extLst>
              <a:ext uri="{FF2B5EF4-FFF2-40B4-BE49-F238E27FC236}">
                <a16:creationId xmlns:a16="http://schemas.microsoft.com/office/drawing/2014/main" id="{F48A7F61-DB10-4A83-98D6-76909C9FCFB2}"/>
              </a:ext>
            </a:extLst>
          </p:cNvPr>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‘Object Based Production’:</a:t>
            </a:r>
          </a:p>
          <a:p>
            <a:pPr lvl="1">
              <a:buFont typeface="Arial" panose="020B0604020202020204" pitchFamily="34" charset="0"/>
              <a:buChar char="•"/>
            </a:pPr>
            <a:r>
              <a:rPr lang="en-US" sz="1800" dirty="0"/>
              <a:t>‘</a:t>
            </a:r>
            <a:r>
              <a:rPr lang="en-US" sz="1800" i="1" dirty="0"/>
              <a:t>Reduced to its simplest terms, </a:t>
            </a:r>
            <a:r>
              <a:rPr lang="en-US" sz="1800" i="1" dirty="0">
                <a:solidFill>
                  <a:srgbClr val="FFFF00"/>
                </a:solidFill>
              </a:rPr>
              <a:t>OBP creates a conceptual “</a:t>
            </a:r>
            <a:r>
              <a:rPr lang="en-US" sz="1800" i="1" dirty="0">
                <a:solidFill>
                  <a:srgbClr val="FFFF00"/>
                </a:solidFill>
                <a:highlight>
                  <a:srgbClr val="FF0000"/>
                </a:highlight>
              </a:rPr>
              <a:t>object</a:t>
            </a:r>
            <a:r>
              <a:rPr lang="en-US" sz="1800" i="1" dirty="0">
                <a:solidFill>
                  <a:srgbClr val="FFFF00"/>
                </a:solidFill>
              </a:rPr>
              <a:t>” for people, places, and things and then uses that object as a “bucket” to store all information and intelligence produced about those people, places, and things. </a:t>
            </a:r>
            <a:r>
              <a:rPr lang="en-US" sz="1800" i="1" dirty="0"/>
              <a:t>The object becomes the single point of convergence for all information and intelligence produced about a topic of interest to intelligence professionals. By extension, the objects also become the launching point to discover information and intelligence. Hence, OBP is not a tool or a technology, but a deliberate way of doing business.</a:t>
            </a:r>
            <a:r>
              <a:rPr lang="en-US" sz="1800" dirty="0"/>
              <a:t>’</a:t>
            </a:r>
          </a:p>
          <a:p>
            <a:pPr lvl="3">
              <a:buFont typeface="Arial" panose="020B0604020202020204" pitchFamily="34" charset="0"/>
              <a:buChar char="•"/>
            </a:pPr>
            <a:r>
              <a:rPr lang="en-US" sz="1400" dirty="0"/>
              <a:t>Johnston C. </a:t>
            </a:r>
            <a:r>
              <a:rPr lang="en-US" sz="1400" i="1" dirty="0"/>
              <a:t>et.al.</a:t>
            </a:r>
            <a:r>
              <a:rPr lang="en-US" sz="1400" dirty="0"/>
              <a:t> Transforming Defense Analysis.2015 </a:t>
            </a:r>
            <a:r>
              <a:rPr lang="en-US" sz="1400" dirty="0">
                <a:hlinkClick r:id="rId2"/>
              </a:rPr>
              <a:t>https://ndupress.ndu.edu/Media/News/Article/621117/transforming-defense-analysis/</a:t>
            </a:r>
            <a:r>
              <a:rPr lang="en-US" sz="1400" dirty="0"/>
              <a:t> </a:t>
            </a:r>
          </a:p>
          <a:p>
            <a:pPr>
              <a:buFont typeface="Arial" panose="020B0604020202020204" pitchFamily="34" charset="0"/>
              <a:buChar char="•"/>
            </a:pPr>
            <a:r>
              <a:rPr lang="en-US" dirty="0"/>
              <a:t>‘Digital Twin’:</a:t>
            </a:r>
          </a:p>
          <a:p>
            <a:pPr lvl="1">
              <a:buFont typeface="Arial" panose="020B0604020202020204" pitchFamily="34" charset="0"/>
              <a:buChar char="•"/>
            </a:pPr>
            <a:r>
              <a:rPr lang="en-US" sz="1800" dirty="0"/>
              <a:t>‘</a:t>
            </a:r>
            <a:r>
              <a:rPr lang="en-US" sz="1800" i="1" dirty="0">
                <a:solidFill>
                  <a:srgbClr val="FFFF00"/>
                </a:solidFill>
              </a:rPr>
              <a:t>a virtual representation of an </a:t>
            </a:r>
            <a:r>
              <a:rPr lang="en-US" sz="1800" i="1" dirty="0">
                <a:solidFill>
                  <a:srgbClr val="FFFF00"/>
                </a:solidFill>
                <a:highlight>
                  <a:srgbClr val="FF0000"/>
                </a:highlight>
              </a:rPr>
              <a:t>object</a:t>
            </a:r>
            <a:r>
              <a:rPr lang="en-US" sz="1800" i="1" dirty="0">
                <a:solidFill>
                  <a:srgbClr val="FFFF00"/>
                </a:solidFill>
              </a:rPr>
              <a:t> or system that spans its lifecycle</a:t>
            </a:r>
            <a:r>
              <a:rPr lang="en-US" sz="1800" i="1" dirty="0"/>
              <a:t>, is updated from real-time data, and uses simulation, machine learning and reasoning to help decision-making.</a:t>
            </a:r>
            <a:r>
              <a:rPr lang="en-US" sz="1800" dirty="0"/>
              <a:t>’</a:t>
            </a:r>
          </a:p>
          <a:p>
            <a:pPr lvl="3">
              <a:buFont typeface="Arial" panose="020B0604020202020204" pitchFamily="34" charset="0"/>
              <a:buChar char="•"/>
            </a:pPr>
            <a:r>
              <a:rPr lang="en-US" sz="1400" dirty="0"/>
              <a:t>Maggie Mae Armstrong. Cheat sheet: What is Digital Twin? Business Transformation December 4, 2020.  </a:t>
            </a:r>
            <a:r>
              <a:rPr lang="en-US" sz="1400" dirty="0">
                <a:hlinkClick r:id="rId3"/>
              </a:rPr>
              <a:t>https://www.ibm.com/blog/iot-cheat-sheet-digital-twin/</a:t>
            </a:r>
            <a:r>
              <a:rPr lang="en-US" sz="1400" dirty="0"/>
              <a:t> </a:t>
            </a:r>
          </a:p>
        </p:txBody>
      </p:sp>
      <p:sp>
        <p:nvSpPr>
          <p:cNvPr id="5" name="Slide Number Placeholder 4">
            <a:extLst>
              <a:ext uri="{FF2B5EF4-FFF2-40B4-BE49-F238E27FC236}">
                <a16:creationId xmlns:a16="http://schemas.microsoft.com/office/drawing/2014/main" id="{B181B6E7-82E0-4688-BE4D-CAF826AEA2B0}"/>
              </a:ext>
            </a:extLst>
          </p:cNvPr>
          <p:cNvSpPr>
            <a:spLocks noGrp="1"/>
          </p:cNvSpPr>
          <p:nvPr>
            <p:ph type="sldNum" sz="quarter" idx="3"/>
          </p:nvPr>
        </p:nvSpPr>
        <p:spPr/>
        <p:txBody>
          <a:bodyPr/>
          <a:lstStyle/>
          <a:p>
            <a:fld id="{7C5DB68A-9D44-4073-920F-D08D647C06A7}" type="slidenum">
              <a:rPr lang="en-US" smtClean="0"/>
              <a:t>19</a:t>
            </a:fld>
            <a:endParaRPr lang="en-US" dirty="0"/>
          </a:p>
        </p:txBody>
      </p:sp>
      <p:cxnSp>
        <p:nvCxnSpPr>
          <p:cNvPr id="6" name="Straight Arrow Connector 5">
            <a:extLst>
              <a:ext uri="{FF2B5EF4-FFF2-40B4-BE49-F238E27FC236}">
                <a16:creationId xmlns:a16="http://schemas.microsoft.com/office/drawing/2014/main" id="{3823E528-44FD-4053-A667-57C0DDA4272F}"/>
              </a:ext>
            </a:extLst>
          </p:cNvPr>
          <p:cNvCxnSpPr/>
          <p:nvPr/>
        </p:nvCxnSpPr>
        <p:spPr bwMode="auto">
          <a:xfrm flipV="1">
            <a:off x="4800600" y="2362200"/>
            <a:ext cx="2514600" cy="2895600"/>
          </a:xfrm>
          <a:prstGeom prst="straightConnector1">
            <a:avLst/>
          </a:prstGeom>
          <a:solidFill>
            <a:schemeClr val="accent1"/>
          </a:solidFill>
          <a:ln w="76200" cap="flat" cmpd="sng" algn="ctr">
            <a:solidFill>
              <a:srgbClr val="FF0000"/>
            </a:solidFill>
            <a:prstDash val="solid"/>
            <a:round/>
            <a:headEnd type="triangle" w="med" len="med"/>
            <a:tailEnd type="triangle" w="med" len="med"/>
          </a:ln>
          <a:effectLst/>
        </p:spPr>
      </p:cxnSp>
      <p:sp>
        <p:nvSpPr>
          <p:cNvPr id="7" name="TextBox 6">
            <a:extLst>
              <a:ext uri="{FF2B5EF4-FFF2-40B4-BE49-F238E27FC236}">
                <a16:creationId xmlns:a16="http://schemas.microsoft.com/office/drawing/2014/main" id="{AB9B9492-F2A6-4777-90C8-777044D5B382}"/>
              </a:ext>
            </a:extLst>
          </p:cNvPr>
          <p:cNvSpPr txBox="1"/>
          <p:nvPr/>
        </p:nvSpPr>
        <p:spPr>
          <a:xfrm>
            <a:off x="5410200" y="2553950"/>
            <a:ext cx="803426" cy="1446550"/>
          </a:xfrm>
          <a:prstGeom prst="rect">
            <a:avLst/>
          </a:prstGeom>
          <a:noFill/>
        </p:spPr>
        <p:txBody>
          <a:bodyPr wrap="none" rtlCol="0">
            <a:spAutoFit/>
          </a:bodyPr>
          <a:lstStyle/>
          <a:p>
            <a:r>
              <a:rPr lang="en-US" sz="8800" dirty="0">
                <a:solidFill>
                  <a:srgbClr val="FF0000"/>
                </a:solidFill>
              </a:rPr>
              <a:t>≠</a:t>
            </a:r>
          </a:p>
        </p:txBody>
      </p:sp>
    </p:spTree>
    <p:extLst>
      <p:ext uri="{BB962C8B-B14F-4D97-AF65-F5344CB8AC3E}">
        <p14:creationId xmlns:p14="http://schemas.microsoft.com/office/powerpoint/2010/main" val="300296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027054-7AFD-4C3B-9E2F-7FE4CA221735}"/>
              </a:ext>
            </a:extLst>
          </p:cNvPr>
          <p:cNvSpPr>
            <a:spLocks noGrp="1"/>
          </p:cNvSpPr>
          <p:nvPr>
            <p:ph type="title"/>
          </p:nvPr>
        </p:nvSpPr>
        <p:spPr/>
        <p:txBody>
          <a:bodyPr/>
          <a:lstStyle/>
          <a:p>
            <a:r>
              <a:rPr lang="en-US" dirty="0"/>
              <a:t>What is ‘referent tracking’ (RT) ?</a:t>
            </a:r>
          </a:p>
        </p:txBody>
      </p:sp>
      <p:sp>
        <p:nvSpPr>
          <p:cNvPr id="5" name="Content Placeholder 4">
            <a:extLst>
              <a:ext uri="{FF2B5EF4-FFF2-40B4-BE49-F238E27FC236}">
                <a16:creationId xmlns:a16="http://schemas.microsoft.com/office/drawing/2014/main" id="{C0C24052-4492-4323-9699-CA00721C7DF5}"/>
              </a:ext>
            </a:extLst>
          </p:cNvPr>
          <p:cNvSpPr>
            <a:spLocks noGrp="1"/>
          </p:cNvSpPr>
          <p:nvPr>
            <p:ph idx="1"/>
          </p:nvPr>
        </p:nvSpPr>
        <p:spPr/>
        <p:txBody>
          <a:bodyPr/>
          <a:lstStyle/>
          <a:p>
            <a:pPr>
              <a:buFont typeface="Arial" panose="020B0604020202020204" pitchFamily="34" charset="0"/>
              <a:buChar char="•"/>
            </a:pPr>
            <a:r>
              <a:rPr lang="en-US" dirty="0"/>
              <a:t>In general:</a:t>
            </a:r>
          </a:p>
          <a:p>
            <a:pPr lvl="1">
              <a:buFont typeface="Arial" panose="020B0604020202020204" pitchFamily="34" charset="0"/>
              <a:buChar char="•"/>
            </a:pPr>
            <a:endParaRPr lang="en-US" dirty="0"/>
          </a:p>
          <a:p>
            <a:pPr lvl="1">
              <a:buFont typeface="Arial" panose="020B0604020202020204" pitchFamily="34" charset="0"/>
              <a:buChar char="•"/>
            </a:pPr>
            <a:r>
              <a:rPr lang="en-US" dirty="0"/>
              <a:t>‘</a:t>
            </a:r>
            <a:r>
              <a:rPr lang="en-US" i="1" u="sng" dirty="0"/>
              <a:t>referent</a:t>
            </a:r>
            <a:r>
              <a:rPr lang="en-US" dirty="0"/>
              <a:t>’ (defined class): a portion of reality denoted by some reference in a representation;</a:t>
            </a:r>
          </a:p>
          <a:p>
            <a:pPr lvl="1">
              <a:buFont typeface="Arial" panose="020B0604020202020204" pitchFamily="34" charset="0"/>
              <a:buChar char="•"/>
            </a:pPr>
            <a:endParaRPr lang="en-US" dirty="0"/>
          </a:p>
          <a:p>
            <a:pPr lvl="1">
              <a:buFont typeface="Arial" panose="020B0604020202020204" pitchFamily="34" charset="0"/>
              <a:buChar char="•"/>
            </a:pPr>
            <a:r>
              <a:rPr lang="en-US" dirty="0"/>
              <a:t>‘</a:t>
            </a:r>
            <a:r>
              <a:rPr lang="en-US" i="1" u="sng" dirty="0"/>
              <a:t>reference</a:t>
            </a:r>
            <a:r>
              <a:rPr lang="en-US" dirty="0"/>
              <a:t>’ (defined class): a representation intended to denote some portion of reality;</a:t>
            </a:r>
          </a:p>
          <a:p>
            <a:pPr lvl="1">
              <a:buFont typeface="Arial" panose="020B0604020202020204" pitchFamily="34" charset="0"/>
              <a:buChar char="•"/>
            </a:pPr>
            <a:endParaRPr lang="en-US" dirty="0"/>
          </a:p>
          <a:p>
            <a:pPr lvl="1">
              <a:buFont typeface="Arial" panose="020B0604020202020204" pitchFamily="34" charset="0"/>
              <a:buChar char="•"/>
            </a:pPr>
            <a:r>
              <a:rPr lang="en-US" dirty="0"/>
              <a:t>‘</a:t>
            </a:r>
            <a:r>
              <a:rPr lang="en-US" i="1" u="sng" dirty="0"/>
              <a:t>referent tracking</a:t>
            </a:r>
            <a:r>
              <a:rPr lang="en-US" dirty="0"/>
              <a:t>’: keeping track of how portions of reality stand in relation to each other by keeping track of </a:t>
            </a:r>
            <a:r>
              <a:rPr lang="en-US"/>
              <a:t>how references </a:t>
            </a:r>
            <a:r>
              <a:rPr lang="en-US" dirty="0"/>
              <a:t>are used in representations. </a:t>
            </a:r>
          </a:p>
        </p:txBody>
      </p:sp>
      <p:sp>
        <p:nvSpPr>
          <p:cNvPr id="2" name="Slide Number Placeholder 1">
            <a:extLst>
              <a:ext uri="{FF2B5EF4-FFF2-40B4-BE49-F238E27FC236}">
                <a16:creationId xmlns:a16="http://schemas.microsoft.com/office/drawing/2014/main" id="{788534BE-6426-4204-BCE7-CB03AC36165B}"/>
              </a:ext>
            </a:extLst>
          </p:cNvPr>
          <p:cNvSpPr>
            <a:spLocks noGrp="1"/>
          </p:cNvSpPr>
          <p:nvPr>
            <p:ph type="sldNum" sz="quarter" idx="3"/>
          </p:nvPr>
        </p:nvSpPr>
        <p:spPr/>
        <p:txBody>
          <a:bodyPr/>
          <a:lstStyle/>
          <a:p>
            <a:fld id="{7C5DB68A-9D44-4073-920F-D08D647C06A7}" type="slidenum">
              <a:rPr lang="en-US" smtClean="0"/>
              <a:t>2</a:t>
            </a:fld>
            <a:endParaRPr lang="en-US" dirty="0"/>
          </a:p>
        </p:txBody>
      </p:sp>
    </p:spTree>
    <p:extLst>
      <p:ext uri="{BB962C8B-B14F-4D97-AF65-F5344CB8AC3E}">
        <p14:creationId xmlns:p14="http://schemas.microsoft.com/office/powerpoint/2010/main" val="2269183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F2E1D-CDAC-4D59-BFB2-C750190E3FB9}"/>
              </a:ext>
            </a:extLst>
          </p:cNvPr>
          <p:cNvSpPr>
            <a:spLocks noGrp="1"/>
          </p:cNvSpPr>
          <p:nvPr>
            <p:ph type="title"/>
          </p:nvPr>
        </p:nvSpPr>
        <p:spPr>
          <a:xfrm>
            <a:off x="228600" y="609600"/>
            <a:ext cx="8686800" cy="762000"/>
          </a:xfrm>
        </p:spPr>
        <p:txBody>
          <a:bodyPr/>
          <a:lstStyle/>
          <a:p>
            <a:r>
              <a:rPr lang="en-US" dirty="0"/>
              <a:t>Digital Twin Configuration</a:t>
            </a:r>
          </a:p>
        </p:txBody>
      </p:sp>
      <p:sp>
        <p:nvSpPr>
          <p:cNvPr id="3" name="Content Placeholder 2">
            <a:extLst>
              <a:ext uri="{FF2B5EF4-FFF2-40B4-BE49-F238E27FC236}">
                <a16:creationId xmlns:a16="http://schemas.microsoft.com/office/drawing/2014/main" id="{F569CDE0-6AB4-4C43-BADF-3CF58457F261}"/>
              </a:ext>
            </a:extLst>
          </p:cNvPr>
          <p:cNvSpPr>
            <a:spLocks noGrp="1"/>
          </p:cNvSpPr>
          <p:nvPr>
            <p:ph idx="1"/>
          </p:nvPr>
        </p:nvSpPr>
        <p:spPr/>
        <p:txBody>
          <a:bodyPr/>
          <a:lstStyle/>
          <a:p>
            <a:endParaRPr lang="en-US"/>
          </a:p>
        </p:txBody>
      </p:sp>
      <p:pic>
        <p:nvPicPr>
          <p:cNvPr id="6146" name="Picture 2" descr="Machines 10 01147 g001">
            <a:extLst>
              <a:ext uri="{FF2B5EF4-FFF2-40B4-BE49-F238E27FC236}">
                <a16:creationId xmlns:a16="http://schemas.microsoft.com/office/drawing/2014/main" id="{5AA77F57-3BE5-4AA2-A543-5E1267914E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85875"/>
            <a:ext cx="9143999" cy="5191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B969AB1-9077-4F84-AC85-C05D93B6FA19}"/>
              </a:ext>
            </a:extLst>
          </p:cNvPr>
          <p:cNvSpPr/>
          <p:nvPr/>
        </p:nvSpPr>
        <p:spPr>
          <a:xfrm>
            <a:off x="228599" y="6444112"/>
            <a:ext cx="8915399" cy="461665"/>
          </a:xfrm>
          <a:prstGeom prst="rect">
            <a:avLst/>
          </a:prstGeom>
        </p:spPr>
        <p:txBody>
          <a:bodyPr wrap="square">
            <a:spAutoFit/>
          </a:bodyPr>
          <a:lstStyle/>
          <a:p>
            <a:r>
              <a:rPr lang="en-US" sz="1200" b="0" dirty="0">
                <a:solidFill>
                  <a:schemeClr val="bg1"/>
                </a:solidFill>
                <a:latin typeface="helvetica neue"/>
              </a:rPr>
              <a:t>Lee, D et.al. Digital Twin-Based Analysis and Optimization for Design and Planning of Production Lines. </a:t>
            </a:r>
            <a:r>
              <a:rPr lang="en-US" sz="1200" b="0" i="1" dirty="0">
                <a:solidFill>
                  <a:schemeClr val="bg1"/>
                </a:solidFill>
                <a:latin typeface="helvetica neue"/>
              </a:rPr>
              <a:t>Machines</a:t>
            </a:r>
            <a:r>
              <a:rPr lang="en-US" sz="1200" b="0" dirty="0">
                <a:solidFill>
                  <a:schemeClr val="bg1"/>
                </a:solidFill>
                <a:latin typeface="helvetica neue"/>
              </a:rPr>
              <a:t> </a:t>
            </a:r>
            <a:r>
              <a:rPr lang="en-US" sz="1200" dirty="0">
                <a:solidFill>
                  <a:schemeClr val="bg1"/>
                </a:solidFill>
                <a:latin typeface="helvetica neue"/>
              </a:rPr>
              <a:t>2022</a:t>
            </a:r>
            <a:r>
              <a:rPr lang="en-US" sz="1200" b="0" dirty="0">
                <a:solidFill>
                  <a:schemeClr val="bg1"/>
                </a:solidFill>
                <a:latin typeface="helvetica neue"/>
              </a:rPr>
              <a:t>, </a:t>
            </a:r>
            <a:r>
              <a:rPr lang="en-US" sz="1200" b="0" i="1" dirty="0">
                <a:solidFill>
                  <a:schemeClr val="bg1"/>
                </a:solidFill>
                <a:latin typeface="helvetica neue"/>
              </a:rPr>
              <a:t>10</a:t>
            </a:r>
            <a:r>
              <a:rPr lang="en-US" sz="1200" b="0" dirty="0">
                <a:solidFill>
                  <a:schemeClr val="bg1"/>
                </a:solidFill>
                <a:latin typeface="helvetica neue"/>
              </a:rPr>
              <a:t>, 1147. </a:t>
            </a:r>
            <a:r>
              <a:rPr lang="en-US" sz="1200" b="0" dirty="0">
                <a:solidFill>
                  <a:schemeClr val="bg1"/>
                </a:solidFill>
                <a:latin typeface="helvetica neue"/>
                <a:hlinkClick r:id="rId3"/>
              </a:rPr>
              <a:t>https://doi.org/10.3390/machines10121147</a:t>
            </a:r>
            <a:r>
              <a:rPr lang="en-US" sz="1200" b="0" dirty="0">
                <a:solidFill>
                  <a:schemeClr val="bg1"/>
                </a:solidFill>
                <a:latin typeface="helvetica neue"/>
              </a:rPr>
              <a:t> </a:t>
            </a:r>
            <a:endParaRPr lang="en-US" sz="1200" dirty="0">
              <a:solidFill>
                <a:schemeClr val="bg1"/>
              </a:solidFill>
            </a:endParaRPr>
          </a:p>
        </p:txBody>
      </p:sp>
      <p:sp>
        <p:nvSpPr>
          <p:cNvPr id="6" name="Slide Number Placeholder 5">
            <a:extLst>
              <a:ext uri="{FF2B5EF4-FFF2-40B4-BE49-F238E27FC236}">
                <a16:creationId xmlns:a16="http://schemas.microsoft.com/office/drawing/2014/main" id="{00D00F55-8434-4101-ADE2-ABD20136BEBF}"/>
              </a:ext>
            </a:extLst>
          </p:cNvPr>
          <p:cNvSpPr>
            <a:spLocks noGrp="1"/>
          </p:cNvSpPr>
          <p:nvPr>
            <p:ph type="sldNum" sz="quarter" idx="3"/>
          </p:nvPr>
        </p:nvSpPr>
        <p:spPr/>
        <p:txBody>
          <a:bodyPr/>
          <a:lstStyle/>
          <a:p>
            <a:fld id="{7C5DB68A-9D44-4073-920F-D08D647C06A7}" type="slidenum">
              <a:rPr lang="en-US" smtClean="0"/>
              <a:t>20</a:t>
            </a:fld>
            <a:endParaRPr lang="en-US" dirty="0"/>
          </a:p>
        </p:txBody>
      </p:sp>
      <p:sp>
        <p:nvSpPr>
          <p:cNvPr id="7" name="Rectangle: Rounded Corners 6">
            <a:extLst>
              <a:ext uri="{FF2B5EF4-FFF2-40B4-BE49-F238E27FC236}">
                <a16:creationId xmlns:a16="http://schemas.microsoft.com/office/drawing/2014/main" id="{BE43BE5A-6D09-4C7D-BCF2-8F7DFEBD67AA}"/>
              </a:ext>
            </a:extLst>
          </p:cNvPr>
          <p:cNvSpPr/>
          <p:nvPr/>
        </p:nvSpPr>
        <p:spPr bwMode="auto">
          <a:xfrm>
            <a:off x="3143250" y="2133600"/>
            <a:ext cx="381000" cy="6858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91902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43CA-4F7A-42B6-832E-4AA945E011DE}"/>
              </a:ext>
            </a:extLst>
          </p:cNvPr>
          <p:cNvSpPr>
            <a:spLocks noGrp="1"/>
          </p:cNvSpPr>
          <p:nvPr>
            <p:ph type="title"/>
          </p:nvPr>
        </p:nvSpPr>
        <p:spPr>
          <a:xfrm>
            <a:off x="228600" y="609600"/>
            <a:ext cx="8686800" cy="762000"/>
          </a:xfrm>
        </p:spPr>
        <p:txBody>
          <a:bodyPr/>
          <a:lstStyle/>
          <a:p>
            <a:r>
              <a:rPr lang="en-US" dirty="0"/>
              <a:t>‘Object’ in BFO2020</a:t>
            </a:r>
          </a:p>
        </p:txBody>
      </p:sp>
      <p:sp>
        <p:nvSpPr>
          <p:cNvPr id="21" name="Content Placeholder 20">
            <a:extLst>
              <a:ext uri="{FF2B5EF4-FFF2-40B4-BE49-F238E27FC236}">
                <a16:creationId xmlns:a16="http://schemas.microsoft.com/office/drawing/2014/main" id="{AE7AB5B7-D0C0-4334-9EE4-A1C5264DA08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33B2015-E1CD-4192-80C5-D0E8710989BB}"/>
              </a:ext>
            </a:extLst>
          </p:cNvPr>
          <p:cNvPicPr>
            <a:picLocks noChangeAspect="1"/>
          </p:cNvPicPr>
          <p:nvPr/>
        </p:nvPicPr>
        <p:blipFill>
          <a:blip r:embed="rId2"/>
          <a:stretch>
            <a:fillRect/>
          </a:stretch>
        </p:blipFill>
        <p:spPr>
          <a:xfrm>
            <a:off x="0" y="1371600"/>
            <a:ext cx="9144000" cy="5167592"/>
          </a:xfrm>
          <a:prstGeom prst="rect">
            <a:avLst/>
          </a:prstGeom>
        </p:spPr>
      </p:pic>
      <p:sp>
        <p:nvSpPr>
          <p:cNvPr id="24" name="Rectangle 23">
            <a:extLst>
              <a:ext uri="{FF2B5EF4-FFF2-40B4-BE49-F238E27FC236}">
                <a16:creationId xmlns:a16="http://schemas.microsoft.com/office/drawing/2014/main" id="{3A8CDB4B-914A-4DAC-9546-C7F4795FD273}"/>
              </a:ext>
            </a:extLst>
          </p:cNvPr>
          <p:cNvSpPr/>
          <p:nvPr/>
        </p:nvSpPr>
        <p:spPr bwMode="auto">
          <a:xfrm>
            <a:off x="114301" y="4563237"/>
            <a:ext cx="609599" cy="457200"/>
          </a:xfrm>
          <a:prstGeom prst="rect">
            <a:avLst/>
          </a:prstGeom>
          <a:solidFill>
            <a:srgbClr val="FF0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a:extLst>
              <a:ext uri="{FF2B5EF4-FFF2-40B4-BE49-F238E27FC236}">
                <a16:creationId xmlns:a16="http://schemas.microsoft.com/office/drawing/2014/main" id="{B7BFB4BE-9357-4490-A537-433772B7B38E}"/>
              </a:ext>
            </a:extLst>
          </p:cNvPr>
          <p:cNvSpPr>
            <a:spLocks noGrp="1"/>
          </p:cNvSpPr>
          <p:nvPr>
            <p:ph type="sldNum" sz="quarter" idx="3"/>
          </p:nvPr>
        </p:nvSpPr>
        <p:spPr/>
        <p:txBody>
          <a:bodyPr/>
          <a:lstStyle/>
          <a:p>
            <a:fld id="{7C5DB68A-9D44-4073-920F-D08D647C06A7}" type="slidenum">
              <a:rPr lang="en-US" smtClean="0"/>
              <a:t>21</a:t>
            </a:fld>
            <a:endParaRPr lang="en-US" dirty="0"/>
          </a:p>
        </p:txBody>
      </p:sp>
    </p:spTree>
    <p:extLst>
      <p:ext uri="{BB962C8B-B14F-4D97-AF65-F5344CB8AC3E}">
        <p14:creationId xmlns:p14="http://schemas.microsoft.com/office/powerpoint/2010/main" val="1525280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D6D7-D351-4443-9D46-454110A47F43}"/>
              </a:ext>
            </a:extLst>
          </p:cNvPr>
          <p:cNvSpPr>
            <a:spLocks noGrp="1"/>
          </p:cNvSpPr>
          <p:nvPr>
            <p:ph type="title"/>
          </p:nvPr>
        </p:nvSpPr>
        <p:spPr/>
        <p:txBody>
          <a:bodyPr/>
          <a:lstStyle/>
          <a:p>
            <a:r>
              <a:rPr lang="en-US" dirty="0"/>
              <a:t>Realism-based terminology (1)</a:t>
            </a:r>
          </a:p>
        </p:txBody>
      </p:sp>
      <p:sp>
        <p:nvSpPr>
          <p:cNvPr id="3" name="Content Placeholder 2">
            <a:extLst>
              <a:ext uri="{FF2B5EF4-FFF2-40B4-BE49-F238E27FC236}">
                <a16:creationId xmlns:a16="http://schemas.microsoft.com/office/drawing/2014/main" id="{3EB33DD3-F559-45A8-B45A-AB439D99A2EB}"/>
              </a:ext>
            </a:extLst>
          </p:cNvPr>
          <p:cNvSpPr>
            <a:spLocks noGrp="1"/>
          </p:cNvSpPr>
          <p:nvPr>
            <p:ph idx="1"/>
          </p:nvPr>
        </p:nvSpPr>
        <p:spPr/>
        <p:txBody>
          <a:bodyPr/>
          <a:lstStyle/>
          <a:p>
            <a:pPr>
              <a:buFont typeface="Arial" panose="020B0604020202020204" pitchFamily="34" charset="0"/>
              <a:buChar char="•"/>
            </a:pPr>
            <a:r>
              <a:rPr lang="en-US" sz="2000" u="sng" dirty="0"/>
              <a:t>Portion of Reality (</a:t>
            </a:r>
            <a:r>
              <a:rPr lang="en-US" sz="2000" u="sng" dirty="0" err="1"/>
              <a:t>PoR</a:t>
            </a:r>
            <a:r>
              <a:rPr lang="en-US" sz="2000" u="sng" dirty="0"/>
              <a:t>):</a:t>
            </a:r>
          </a:p>
          <a:p>
            <a:pPr lvl="1">
              <a:buFont typeface="Arial" panose="020B0604020202020204" pitchFamily="34" charset="0"/>
              <a:buChar char="•"/>
            </a:pPr>
            <a:r>
              <a:rPr lang="en-US" sz="2000" dirty="0"/>
              <a:t>a part of reality ‘sliced’ or ‘carved out’ in any way </a:t>
            </a:r>
          </a:p>
          <a:p>
            <a:pPr>
              <a:buFont typeface="Arial" panose="020B0604020202020204" pitchFamily="34" charset="0"/>
              <a:buChar char="•"/>
            </a:pPr>
            <a:r>
              <a:rPr lang="en-US" sz="2000" u="sng" dirty="0"/>
              <a:t>Entity</a:t>
            </a:r>
            <a:r>
              <a:rPr lang="en-US" dirty="0"/>
              <a:t>:</a:t>
            </a:r>
          </a:p>
          <a:p>
            <a:pPr lvl="1">
              <a:buFont typeface="Arial" panose="020B0604020202020204" pitchFamily="34" charset="0"/>
              <a:buChar char="•"/>
            </a:pPr>
            <a:r>
              <a:rPr lang="en-US" sz="2000" dirty="0"/>
              <a:t>a </a:t>
            </a:r>
            <a:r>
              <a:rPr lang="en-US" sz="2000" u="sng" dirty="0" err="1"/>
              <a:t>PoR</a:t>
            </a:r>
            <a:r>
              <a:rPr lang="en-US" sz="2000" dirty="0"/>
              <a:t> that is a </a:t>
            </a:r>
            <a:r>
              <a:rPr lang="en-US" sz="2000" u="sng" dirty="0"/>
              <a:t>universal</a:t>
            </a:r>
            <a:r>
              <a:rPr lang="en-US" sz="2000" dirty="0"/>
              <a:t> or a </a:t>
            </a:r>
            <a:r>
              <a:rPr lang="en-US" sz="2000" u="sng" dirty="0"/>
              <a:t>particular</a:t>
            </a:r>
          </a:p>
          <a:p>
            <a:pPr>
              <a:buFont typeface="Arial" panose="020B0604020202020204" pitchFamily="34" charset="0"/>
              <a:buChar char="•"/>
            </a:pPr>
            <a:r>
              <a:rPr lang="en-US" sz="2000" u="sng" dirty="0"/>
              <a:t>Particular</a:t>
            </a:r>
            <a:r>
              <a:rPr lang="en-US" sz="2000" dirty="0"/>
              <a:t> (=individual):</a:t>
            </a:r>
          </a:p>
          <a:p>
            <a:pPr lvl="1">
              <a:buFont typeface="Arial" panose="020B0604020202020204" pitchFamily="34" charset="0"/>
              <a:buChar char="•"/>
            </a:pPr>
            <a:r>
              <a:rPr lang="en-US" sz="2000" u="sng" dirty="0">
                <a:ea typeface="Times New Roman" panose="02020603050405020304" pitchFamily="18" charset="0"/>
              </a:rPr>
              <a:t>entity</a:t>
            </a:r>
            <a:r>
              <a:rPr lang="en-US" sz="2000" dirty="0">
                <a:ea typeface="Times New Roman" panose="02020603050405020304" pitchFamily="18" charset="0"/>
              </a:rPr>
              <a:t> that exist(s/ed) in space and time, that exist(s/ed) only once and carries identity.</a:t>
            </a:r>
            <a:endParaRPr lang="en-US" sz="2000" dirty="0"/>
          </a:p>
          <a:p>
            <a:pPr>
              <a:buFont typeface="Arial" panose="020B0604020202020204" pitchFamily="34" charset="0"/>
              <a:buChar char="•"/>
            </a:pPr>
            <a:r>
              <a:rPr lang="en-US" sz="2000" u="sng" dirty="0"/>
              <a:t>Type</a:t>
            </a:r>
            <a:r>
              <a:rPr lang="en-US" sz="2000" dirty="0"/>
              <a:t>: </a:t>
            </a:r>
          </a:p>
          <a:p>
            <a:pPr lvl="1">
              <a:buFont typeface="Arial" panose="020B0604020202020204" pitchFamily="34" charset="0"/>
              <a:buChar char="•"/>
            </a:pPr>
            <a:r>
              <a:rPr lang="en-US" sz="2000" u="sng" dirty="0" err="1">
                <a:ea typeface="Times New Roman" panose="02020603050405020304" pitchFamily="18" charset="0"/>
              </a:rPr>
              <a:t>PoR</a:t>
            </a:r>
            <a:r>
              <a:rPr lang="en-US" sz="2000" dirty="0">
                <a:ea typeface="Times New Roman" panose="02020603050405020304" pitchFamily="18" charset="0"/>
              </a:rPr>
              <a:t> denoted by some non-empty general term used in the formulation of some scientific theory.</a:t>
            </a:r>
          </a:p>
          <a:p>
            <a:pPr>
              <a:buFont typeface="Arial" panose="020B0604020202020204" pitchFamily="34" charset="0"/>
              <a:buChar char="•"/>
            </a:pPr>
            <a:r>
              <a:rPr lang="en-US" sz="2000" u="sng" dirty="0"/>
              <a:t>Universal</a:t>
            </a:r>
            <a:r>
              <a:rPr lang="en-US" sz="2000" dirty="0"/>
              <a:t>: </a:t>
            </a:r>
          </a:p>
          <a:p>
            <a:pPr lvl="1">
              <a:buFont typeface="Arial" panose="020B0604020202020204" pitchFamily="34" charset="0"/>
              <a:buChar char="•"/>
            </a:pPr>
            <a:r>
              <a:rPr lang="en-US" sz="2000" u="sng" dirty="0"/>
              <a:t>type</a:t>
            </a:r>
            <a:r>
              <a:rPr lang="en-US" sz="2000" dirty="0"/>
              <a:t> which has </a:t>
            </a:r>
            <a:r>
              <a:rPr lang="en-US" sz="2000" u="sng" dirty="0"/>
              <a:t>particulars</a:t>
            </a:r>
            <a:r>
              <a:rPr lang="en-US" sz="2000" dirty="0"/>
              <a:t> as instances (= is instantiated by particulars).</a:t>
            </a: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242404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D6D7-D351-4443-9D46-454110A47F43}"/>
              </a:ext>
            </a:extLst>
          </p:cNvPr>
          <p:cNvSpPr>
            <a:spLocks noGrp="1"/>
          </p:cNvSpPr>
          <p:nvPr>
            <p:ph type="title"/>
          </p:nvPr>
        </p:nvSpPr>
        <p:spPr/>
        <p:txBody>
          <a:bodyPr/>
          <a:lstStyle/>
          <a:p>
            <a:r>
              <a:rPr lang="en-US" dirty="0"/>
              <a:t>Realism-based terminology (2)</a:t>
            </a:r>
          </a:p>
        </p:txBody>
      </p:sp>
      <p:sp>
        <p:nvSpPr>
          <p:cNvPr id="3" name="Content Placeholder 2">
            <a:extLst>
              <a:ext uri="{FF2B5EF4-FFF2-40B4-BE49-F238E27FC236}">
                <a16:creationId xmlns:a16="http://schemas.microsoft.com/office/drawing/2014/main" id="{3EB33DD3-F559-45A8-B45A-AB439D99A2EB}"/>
              </a:ext>
            </a:extLst>
          </p:cNvPr>
          <p:cNvSpPr>
            <a:spLocks noGrp="1"/>
          </p:cNvSpPr>
          <p:nvPr>
            <p:ph idx="1"/>
          </p:nvPr>
        </p:nvSpPr>
        <p:spPr/>
        <p:txBody>
          <a:bodyPr/>
          <a:lstStyle/>
          <a:p>
            <a:pPr>
              <a:buFont typeface="Arial" panose="020B0604020202020204" pitchFamily="34" charset="0"/>
              <a:buChar char="•"/>
            </a:pPr>
            <a:r>
              <a:rPr lang="en-US" sz="2000" u="sng" dirty="0"/>
              <a:t>Class</a:t>
            </a:r>
            <a:r>
              <a:rPr lang="en-US" sz="2000" dirty="0"/>
              <a:t>: </a:t>
            </a:r>
          </a:p>
          <a:p>
            <a:pPr lvl="1">
              <a:buFont typeface="Arial" panose="020B0604020202020204" pitchFamily="34" charset="0"/>
              <a:buChar char="•"/>
            </a:pPr>
            <a:r>
              <a:rPr lang="en-US" sz="2000" dirty="0"/>
              <a:t>extension (=maximal collection) of a </a:t>
            </a:r>
            <a:r>
              <a:rPr lang="en-US" sz="2000" u="sng" dirty="0"/>
              <a:t>type</a:t>
            </a:r>
            <a:r>
              <a:rPr lang="en-US" sz="2000" dirty="0"/>
              <a:t>.</a:t>
            </a:r>
          </a:p>
          <a:p>
            <a:pPr>
              <a:buFont typeface="Arial" panose="020B0604020202020204" pitchFamily="34" charset="0"/>
              <a:buChar char="•"/>
            </a:pPr>
            <a:r>
              <a:rPr lang="en-US" sz="2000" u="sng" dirty="0"/>
              <a:t>Defined class</a:t>
            </a:r>
            <a:r>
              <a:rPr lang="en-US" sz="2000" dirty="0"/>
              <a:t>: </a:t>
            </a:r>
          </a:p>
          <a:p>
            <a:pPr lvl="1">
              <a:buFont typeface="Arial" panose="020B0604020202020204" pitchFamily="34" charset="0"/>
              <a:buChar char="•"/>
            </a:pPr>
            <a:r>
              <a:rPr lang="en-US" sz="2000" dirty="0"/>
              <a:t>collection of </a:t>
            </a:r>
            <a:r>
              <a:rPr lang="en-US" sz="2000" u="sng" dirty="0"/>
              <a:t>particulars</a:t>
            </a:r>
            <a:r>
              <a:rPr lang="en-US" sz="2000" dirty="0"/>
              <a:t> defined by selection or combination of terms denoting </a:t>
            </a:r>
            <a:r>
              <a:rPr lang="en-US" sz="2000" u="sng" dirty="0"/>
              <a:t>particulars</a:t>
            </a:r>
            <a:r>
              <a:rPr lang="en-US" sz="2000" dirty="0"/>
              <a:t> or </a:t>
            </a:r>
            <a:r>
              <a:rPr lang="en-US" sz="2000" u="sng" dirty="0"/>
              <a:t>types</a:t>
            </a:r>
            <a:r>
              <a:rPr lang="en-US" sz="2000" dirty="0"/>
              <a:t>.</a:t>
            </a:r>
          </a:p>
          <a:p>
            <a:pPr>
              <a:buFont typeface="Arial" panose="020B0604020202020204" pitchFamily="34" charset="0"/>
              <a:buChar char="•"/>
            </a:pPr>
            <a:r>
              <a:rPr lang="en-US" sz="2000" u="sng" dirty="0"/>
              <a:t>Configuration</a:t>
            </a:r>
            <a:r>
              <a:rPr lang="en-US" sz="2000" dirty="0"/>
              <a:t>:</a:t>
            </a:r>
          </a:p>
          <a:p>
            <a:pPr lvl="1">
              <a:buFont typeface="Arial" panose="020B0604020202020204" pitchFamily="34" charset="0"/>
              <a:buChar char="•"/>
            </a:pPr>
            <a:r>
              <a:rPr lang="en-US" sz="2000" dirty="0"/>
              <a:t>a </a:t>
            </a:r>
            <a:r>
              <a:rPr lang="en-US" sz="2000" u="sng" dirty="0" err="1"/>
              <a:t>PoR</a:t>
            </a:r>
            <a:r>
              <a:rPr lang="en-US" sz="2000" dirty="0"/>
              <a:t> which consists of a </a:t>
            </a:r>
            <a:r>
              <a:rPr lang="en-US" sz="2000" u="sng" dirty="0"/>
              <a:t>particular</a:t>
            </a:r>
            <a:r>
              <a:rPr lang="en-US" sz="2000" dirty="0"/>
              <a:t> and at least one other </a:t>
            </a:r>
            <a:r>
              <a:rPr lang="en-US" sz="2000" u="sng" dirty="0"/>
              <a:t>entity</a:t>
            </a:r>
            <a:r>
              <a:rPr lang="en-US" sz="2000" dirty="0"/>
              <a:t> or </a:t>
            </a:r>
            <a:r>
              <a:rPr lang="en-US" sz="2000" u="sng" dirty="0"/>
              <a:t>type</a:t>
            </a:r>
            <a:r>
              <a:rPr lang="en-US" sz="2000" dirty="0"/>
              <a:t> </a:t>
            </a:r>
            <a:r>
              <a:rPr lang="en-US" sz="2000" i="1" dirty="0"/>
              <a:t>formally</a:t>
            </a:r>
            <a:r>
              <a:rPr lang="en-US" sz="2000" dirty="0"/>
              <a:t> related thereto in a specific way.</a:t>
            </a:r>
          </a:p>
          <a:p>
            <a:pPr>
              <a:buFont typeface="Arial" panose="020B0604020202020204" pitchFamily="34" charset="0"/>
              <a:buChar char="•"/>
            </a:pPr>
            <a:endParaRPr lang="en-US" sz="2000" dirty="0"/>
          </a:p>
          <a:p>
            <a:pPr lvl="1">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5" name="Rectangle 4">
            <a:extLst>
              <a:ext uri="{FF2B5EF4-FFF2-40B4-BE49-F238E27FC236}">
                <a16:creationId xmlns:a16="http://schemas.microsoft.com/office/drawing/2014/main" id="{5972BFD3-FB7F-4755-AE78-046339CBB16B}"/>
              </a:ext>
            </a:extLst>
          </p:cNvPr>
          <p:cNvSpPr/>
          <p:nvPr/>
        </p:nvSpPr>
        <p:spPr>
          <a:xfrm>
            <a:off x="86361" y="5486400"/>
            <a:ext cx="8981439" cy="461665"/>
          </a:xfrm>
          <a:prstGeom prst="rect">
            <a:avLst/>
          </a:prstGeom>
        </p:spPr>
        <p:txBody>
          <a:bodyPr wrap="square">
            <a:spAutoFit/>
          </a:bodyPr>
          <a:lstStyle/>
          <a:p>
            <a:pPr algn="r"/>
            <a:r>
              <a:rPr lang="en-US" sz="1200" b="0" dirty="0">
                <a:solidFill>
                  <a:schemeClr val="bg1"/>
                </a:solidFill>
                <a:latin typeface="Arial" panose="020B0604020202020204" pitchFamily="34" charset="0"/>
                <a:cs typeface="Arial" panose="020B0604020202020204" pitchFamily="34" charset="0"/>
              </a:rPr>
              <a:t>Smith B, Ceusters W. Ontological Realism as a Methodology for Coordinated Evolution of Scientific Ontologies. </a:t>
            </a:r>
          </a:p>
          <a:p>
            <a:pPr algn="r"/>
            <a:r>
              <a:rPr lang="en-US" sz="1200" b="0" dirty="0">
                <a:solidFill>
                  <a:schemeClr val="bg1"/>
                </a:solidFill>
                <a:latin typeface="Arial" panose="020B0604020202020204" pitchFamily="34" charset="0"/>
                <a:cs typeface="Arial" panose="020B0604020202020204" pitchFamily="34" charset="0"/>
              </a:rPr>
              <a:t>Applied Ontology, 2010;5(3-4):139-188. </a:t>
            </a:r>
          </a:p>
        </p:txBody>
      </p:sp>
      <p:sp>
        <p:nvSpPr>
          <p:cNvPr id="6" name="Rectangle 5">
            <a:extLst>
              <a:ext uri="{FF2B5EF4-FFF2-40B4-BE49-F238E27FC236}">
                <a16:creationId xmlns:a16="http://schemas.microsoft.com/office/drawing/2014/main" id="{6F65E194-FD2F-470C-B78F-4902F68EA3DB}"/>
              </a:ext>
            </a:extLst>
          </p:cNvPr>
          <p:cNvSpPr/>
          <p:nvPr/>
        </p:nvSpPr>
        <p:spPr>
          <a:xfrm>
            <a:off x="4495800" y="5867400"/>
            <a:ext cx="4572000" cy="307777"/>
          </a:xfrm>
          <a:prstGeom prst="rect">
            <a:avLst/>
          </a:prstGeom>
        </p:spPr>
        <p:txBody>
          <a:bodyPr>
            <a:spAutoFit/>
          </a:bodyPr>
          <a:lstStyle/>
          <a:p>
            <a:pPr algn="r"/>
            <a:r>
              <a:rPr lang="en-US" sz="1400" b="0" dirty="0">
                <a:hlinkClick r:id="rId2"/>
              </a:rPr>
              <a:t>https://www.ncbi.nlm.nih.gov/pmc/articles/PMC3104413/</a:t>
            </a:r>
            <a:r>
              <a:rPr lang="en-US" sz="1400" b="0" dirty="0"/>
              <a:t> </a:t>
            </a:r>
          </a:p>
        </p:txBody>
      </p:sp>
      <p:sp>
        <p:nvSpPr>
          <p:cNvPr id="7" name="Rectangle 6">
            <a:extLst>
              <a:ext uri="{FF2B5EF4-FFF2-40B4-BE49-F238E27FC236}">
                <a16:creationId xmlns:a16="http://schemas.microsoft.com/office/drawing/2014/main" id="{24629763-2C9F-4EE5-8855-E74A94D4645D}"/>
              </a:ext>
            </a:extLst>
          </p:cNvPr>
          <p:cNvSpPr/>
          <p:nvPr/>
        </p:nvSpPr>
        <p:spPr>
          <a:xfrm>
            <a:off x="1447800" y="6096000"/>
            <a:ext cx="7620000" cy="461665"/>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(Forthcoming).</a:t>
            </a:r>
            <a:endParaRPr lang="en-US" sz="1200" b="0" i="0" dirty="0">
              <a:solidFill>
                <a:schemeClr val="bg1"/>
              </a:solidFill>
              <a:effectLst/>
              <a:latin typeface="Arial" panose="020B0604020202020204" pitchFamily="34" charset="0"/>
            </a:endParaRPr>
          </a:p>
        </p:txBody>
      </p:sp>
      <p:sp>
        <p:nvSpPr>
          <p:cNvPr id="8" name="Rectangle 7">
            <a:extLst>
              <a:ext uri="{FF2B5EF4-FFF2-40B4-BE49-F238E27FC236}">
                <a16:creationId xmlns:a16="http://schemas.microsoft.com/office/drawing/2014/main" id="{30040CE8-8E51-436D-BF47-538F71DD53A0}"/>
              </a:ext>
            </a:extLst>
          </p:cNvPr>
          <p:cNvSpPr/>
          <p:nvPr/>
        </p:nvSpPr>
        <p:spPr>
          <a:xfrm>
            <a:off x="7591113" y="6455033"/>
            <a:ext cx="1476687" cy="276999"/>
          </a:xfrm>
          <a:prstGeom prst="rect">
            <a:avLst/>
          </a:prstGeom>
        </p:spPr>
        <p:txBody>
          <a:bodyPr wrap="none">
            <a:spAutoFit/>
          </a:bodyPr>
          <a:lstStyle/>
          <a:p>
            <a:pPr algn="r"/>
            <a:r>
              <a:rPr lang="en-US" sz="1200" b="0" dirty="0">
                <a:solidFill>
                  <a:schemeClr val="bg1"/>
                </a:solidFill>
                <a:latin typeface="Arial" panose="020B0604020202020204" pitchFamily="34" charset="0"/>
                <a:cs typeface="Arial" panose="020B0604020202020204" pitchFamily="34" charset="0"/>
                <a:hlinkClick r:id="rId3"/>
              </a:rPr>
              <a:t>https://osf.io/q8hts</a:t>
            </a:r>
            <a:r>
              <a:rPr lang="en-US" sz="1200" b="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88931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01DC5-054D-4F40-80C3-0CDC94BB0434}"/>
              </a:ext>
            </a:extLst>
          </p:cNvPr>
          <p:cNvSpPr>
            <a:spLocks noGrp="1"/>
          </p:cNvSpPr>
          <p:nvPr>
            <p:ph type="title"/>
          </p:nvPr>
        </p:nvSpPr>
        <p:spPr/>
        <p:txBody>
          <a:bodyPr/>
          <a:lstStyle/>
          <a:p>
            <a:r>
              <a:rPr lang="en-US" dirty="0"/>
              <a:t>Examples of core </a:t>
            </a:r>
            <a:r>
              <a:rPr lang="en-US" dirty="0" err="1"/>
              <a:t>PoRs</a:t>
            </a:r>
            <a:endParaRPr lang="en-US" dirty="0"/>
          </a:p>
        </p:txBody>
      </p:sp>
      <p:sp>
        <p:nvSpPr>
          <p:cNvPr id="3" name="Content Placeholder 2">
            <a:extLst>
              <a:ext uri="{FF2B5EF4-FFF2-40B4-BE49-F238E27FC236}">
                <a16:creationId xmlns:a16="http://schemas.microsoft.com/office/drawing/2014/main" id="{B5AFABDE-5232-4088-B53C-60C4486FC9E3}"/>
              </a:ext>
            </a:extLst>
          </p:cNvPr>
          <p:cNvSpPr>
            <a:spLocks noGrp="1"/>
          </p:cNvSpPr>
          <p:nvPr>
            <p:ph idx="1"/>
          </p:nvPr>
        </p:nvSpPr>
        <p:spPr/>
        <p:txBody>
          <a:bodyPr/>
          <a:lstStyle/>
          <a:p>
            <a:pPr>
              <a:buFont typeface="Arial" panose="020B0604020202020204" pitchFamily="34" charset="0"/>
              <a:buChar char="•"/>
            </a:pPr>
            <a:r>
              <a:rPr lang="en-US" dirty="0"/>
              <a:t>Particulars: </a:t>
            </a:r>
          </a:p>
          <a:p>
            <a:pPr lvl="1">
              <a:buFont typeface="Arial" panose="020B0604020202020204" pitchFamily="34" charset="0"/>
              <a:buChar char="•"/>
            </a:pPr>
            <a:r>
              <a:rPr lang="en-US" sz="2000" dirty="0"/>
              <a:t>John, John’s P226, John’s left hand, </a:t>
            </a:r>
          </a:p>
          <a:p>
            <a:pPr lvl="1">
              <a:buFont typeface="Arial" panose="020B0604020202020204" pitchFamily="34" charset="0"/>
              <a:buChar char="•"/>
            </a:pPr>
            <a:r>
              <a:rPr lang="en-US" sz="2000" dirty="0"/>
              <a:t>The White House, June 20 2023,</a:t>
            </a:r>
          </a:p>
          <a:p>
            <a:pPr lvl="1">
              <a:buFont typeface="Arial" panose="020B0604020202020204" pitchFamily="34" charset="0"/>
              <a:buChar char="•"/>
            </a:pPr>
            <a:r>
              <a:rPr lang="en-US" sz="2000" dirty="0"/>
              <a:t>the process of John reaching with his left hand for his P226 while in The White House on June 20 2023</a:t>
            </a:r>
          </a:p>
          <a:p>
            <a:pPr>
              <a:buFont typeface="Arial" panose="020B0604020202020204" pitchFamily="34" charset="0"/>
              <a:buChar char="•"/>
            </a:pPr>
            <a:r>
              <a:rPr lang="en-US" dirty="0"/>
              <a:t>Types:</a:t>
            </a:r>
          </a:p>
          <a:p>
            <a:pPr lvl="1">
              <a:buFont typeface="Arial" panose="020B0604020202020204" pitchFamily="34" charset="0"/>
              <a:buChar char="•"/>
            </a:pPr>
            <a:r>
              <a:rPr lang="en-US" sz="2000" dirty="0"/>
              <a:t>human being, Sig Sauer P226, hand</a:t>
            </a:r>
          </a:p>
          <a:p>
            <a:pPr lvl="1">
              <a:buFont typeface="Arial" panose="020B0604020202020204" pitchFamily="34" charset="0"/>
              <a:buChar char="•"/>
            </a:pPr>
            <a:r>
              <a:rPr lang="en-US" sz="2000" dirty="0"/>
              <a:t>building, temporal region</a:t>
            </a:r>
          </a:p>
          <a:p>
            <a:pPr lvl="1">
              <a:buFont typeface="Arial" panose="020B0604020202020204" pitchFamily="34" charset="0"/>
              <a:buChar char="•"/>
            </a:pPr>
            <a:r>
              <a:rPr lang="en-US" sz="2000" dirty="0"/>
              <a:t>process</a:t>
            </a:r>
          </a:p>
          <a:p>
            <a:pPr>
              <a:buFont typeface="Arial" panose="020B0604020202020204" pitchFamily="34" charset="0"/>
              <a:buChar char="•"/>
            </a:pPr>
            <a:r>
              <a:rPr lang="en-US" dirty="0"/>
              <a:t>Configurations:</a:t>
            </a:r>
          </a:p>
          <a:p>
            <a:pPr lvl="1">
              <a:buFont typeface="Arial" panose="020B0604020202020204" pitchFamily="34" charset="0"/>
              <a:buChar char="•"/>
            </a:pPr>
            <a:r>
              <a:rPr lang="en-US" sz="2000" dirty="0"/>
              <a:t>John being an instance of human being on June 20 2023</a:t>
            </a:r>
          </a:p>
          <a:p>
            <a:pPr lvl="1">
              <a:buFont typeface="Arial" panose="020B0604020202020204" pitchFamily="34" charset="0"/>
              <a:buChar char="•"/>
            </a:pPr>
            <a:r>
              <a:rPr lang="en-US" sz="2000" dirty="0"/>
              <a:t>John’s left hand being a part of John on June 20 2023</a:t>
            </a:r>
          </a:p>
          <a:p>
            <a:pPr lvl="1">
              <a:buFont typeface="Arial" panose="020B0604020202020204" pitchFamily="34" charset="0"/>
              <a:buChar char="•"/>
            </a:pPr>
            <a:r>
              <a:rPr lang="en-US" sz="2000" dirty="0"/>
              <a:t>John being located in The White House on June 20 2023</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811446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01DC5-054D-4F40-80C3-0CDC94BB0434}"/>
              </a:ext>
            </a:extLst>
          </p:cNvPr>
          <p:cNvSpPr>
            <a:spLocks noGrp="1"/>
          </p:cNvSpPr>
          <p:nvPr>
            <p:ph type="title"/>
          </p:nvPr>
        </p:nvSpPr>
        <p:spPr/>
        <p:txBody>
          <a:bodyPr/>
          <a:lstStyle/>
          <a:p>
            <a:r>
              <a:rPr lang="en-US" dirty="0"/>
              <a:t>Examples of core </a:t>
            </a:r>
            <a:r>
              <a:rPr lang="en-US" dirty="0" err="1"/>
              <a:t>PoRs</a:t>
            </a:r>
            <a:endParaRPr lang="en-US" dirty="0"/>
          </a:p>
        </p:txBody>
      </p:sp>
      <p:sp>
        <p:nvSpPr>
          <p:cNvPr id="3" name="Content Placeholder 2">
            <a:extLst>
              <a:ext uri="{FF2B5EF4-FFF2-40B4-BE49-F238E27FC236}">
                <a16:creationId xmlns:a16="http://schemas.microsoft.com/office/drawing/2014/main" id="{B5AFABDE-5232-4088-B53C-60C4486FC9E3}"/>
              </a:ext>
            </a:extLst>
          </p:cNvPr>
          <p:cNvSpPr>
            <a:spLocks noGrp="1"/>
          </p:cNvSpPr>
          <p:nvPr>
            <p:ph idx="1"/>
          </p:nvPr>
        </p:nvSpPr>
        <p:spPr/>
        <p:txBody>
          <a:bodyPr/>
          <a:lstStyle/>
          <a:p>
            <a:pPr>
              <a:buFont typeface="Arial" panose="020B0604020202020204" pitchFamily="34" charset="0"/>
              <a:buChar char="•"/>
            </a:pPr>
            <a:r>
              <a:rPr lang="en-US" dirty="0"/>
              <a:t>Particulars: </a:t>
            </a:r>
          </a:p>
          <a:p>
            <a:pPr lvl="1">
              <a:buFont typeface="Arial" panose="020B0604020202020204" pitchFamily="34" charset="0"/>
              <a:buChar char="•"/>
            </a:pPr>
            <a:r>
              <a:rPr lang="en-US" sz="2000" dirty="0">
                <a:solidFill>
                  <a:srgbClr val="FFFF00"/>
                </a:solidFill>
              </a:rPr>
              <a:t>John</a:t>
            </a:r>
            <a:r>
              <a:rPr lang="en-US" sz="2000" dirty="0"/>
              <a:t>, </a:t>
            </a:r>
            <a:r>
              <a:rPr lang="en-US" sz="2000" dirty="0">
                <a:solidFill>
                  <a:srgbClr val="FFFF00"/>
                </a:solidFill>
              </a:rPr>
              <a:t>John’s P226</a:t>
            </a:r>
            <a:r>
              <a:rPr lang="en-US" sz="2000" dirty="0"/>
              <a:t>, John’s left hand, </a:t>
            </a:r>
          </a:p>
          <a:p>
            <a:pPr lvl="1">
              <a:buFont typeface="Arial" panose="020B0604020202020204" pitchFamily="34" charset="0"/>
              <a:buChar char="•"/>
            </a:pPr>
            <a:r>
              <a:rPr lang="en-US" sz="2000" dirty="0">
                <a:solidFill>
                  <a:srgbClr val="FFFF00"/>
                </a:solidFill>
              </a:rPr>
              <a:t>The White House</a:t>
            </a:r>
            <a:r>
              <a:rPr lang="en-US" sz="2000" dirty="0"/>
              <a:t>, June 20 2023,</a:t>
            </a:r>
          </a:p>
          <a:p>
            <a:pPr lvl="1">
              <a:buFont typeface="Arial" panose="020B0604020202020204" pitchFamily="34" charset="0"/>
              <a:buChar char="•"/>
            </a:pPr>
            <a:r>
              <a:rPr lang="en-US" sz="2000" dirty="0"/>
              <a:t>the process of John reaching with his left hand for his P226 while in The White House on June 20 2023</a:t>
            </a:r>
          </a:p>
          <a:p>
            <a:pPr>
              <a:buFont typeface="Arial" panose="020B0604020202020204" pitchFamily="34" charset="0"/>
              <a:buChar char="•"/>
            </a:pPr>
            <a:r>
              <a:rPr lang="en-US" dirty="0"/>
              <a:t>Types:</a:t>
            </a:r>
          </a:p>
          <a:p>
            <a:pPr lvl="1">
              <a:buFont typeface="Arial" panose="020B0604020202020204" pitchFamily="34" charset="0"/>
              <a:buChar char="•"/>
            </a:pPr>
            <a:r>
              <a:rPr lang="en-US" sz="2000" dirty="0"/>
              <a:t>human being, Sig Sauer P226, hand</a:t>
            </a:r>
          </a:p>
          <a:p>
            <a:pPr lvl="1">
              <a:buFont typeface="Arial" panose="020B0604020202020204" pitchFamily="34" charset="0"/>
              <a:buChar char="•"/>
            </a:pPr>
            <a:r>
              <a:rPr lang="en-US" sz="2000" dirty="0"/>
              <a:t>building, temporal region</a:t>
            </a:r>
          </a:p>
          <a:p>
            <a:pPr lvl="1">
              <a:buFont typeface="Arial" panose="020B0604020202020204" pitchFamily="34" charset="0"/>
              <a:buChar char="•"/>
            </a:pPr>
            <a:r>
              <a:rPr lang="en-US" sz="2000" dirty="0"/>
              <a:t>process</a:t>
            </a:r>
          </a:p>
          <a:p>
            <a:pPr>
              <a:buFont typeface="Arial" panose="020B0604020202020204" pitchFamily="34" charset="0"/>
              <a:buChar char="•"/>
            </a:pPr>
            <a:r>
              <a:rPr lang="en-US" dirty="0"/>
              <a:t>Configurations:</a:t>
            </a:r>
          </a:p>
          <a:p>
            <a:pPr lvl="1">
              <a:buFont typeface="Arial" panose="020B0604020202020204" pitchFamily="34" charset="0"/>
              <a:buChar char="•"/>
            </a:pPr>
            <a:r>
              <a:rPr lang="en-US" sz="2000" dirty="0"/>
              <a:t>John being an instance of human being on June 20 2023</a:t>
            </a:r>
          </a:p>
          <a:p>
            <a:pPr lvl="1">
              <a:buFont typeface="Arial" panose="020B0604020202020204" pitchFamily="34" charset="0"/>
              <a:buChar char="•"/>
            </a:pPr>
            <a:r>
              <a:rPr lang="en-US" sz="2000" dirty="0"/>
              <a:t>John’s left hand being a part of John on June 20 2023</a:t>
            </a:r>
          </a:p>
          <a:p>
            <a:pPr lvl="1">
              <a:buFont typeface="Arial" panose="020B0604020202020204" pitchFamily="34" charset="0"/>
              <a:buChar char="•"/>
            </a:pPr>
            <a:r>
              <a:rPr lang="en-US" sz="2000" dirty="0"/>
              <a:t>John being located in The White House on June 20 2023</a:t>
            </a:r>
          </a:p>
          <a:p>
            <a:pPr>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B530CB4D-0A52-4EB1-90D4-76731FA8F6CB}"/>
              </a:ext>
            </a:extLst>
          </p:cNvPr>
          <p:cNvSpPr txBox="1"/>
          <p:nvPr/>
        </p:nvSpPr>
        <p:spPr>
          <a:xfrm>
            <a:off x="6477000" y="1384012"/>
            <a:ext cx="2234907" cy="584775"/>
          </a:xfrm>
          <a:prstGeom prst="rect">
            <a:avLst/>
          </a:prstGeom>
          <a:noFill/>
        </p:spPr>
        <p:txBody>
          <a:bodyPr wrap="none" rtlCol="0">
            <a:spAutoFit/>
          </a:bodyPr>
          <a:lstStyle/>
          <a:p>
            <a:r>
              <a:rPr lang="en-US" dirty="0" err="1">
                <a:solidFill>
                  <a:srgbClr val="FFFF00"/>
                </a:solidFill>
              </a:rPr>
              <a:t>BFO:object</a:t>
            </a:r>
            <a:endParaRPr lang="en-US" dirty="0">
              <a:solidFill>
                <a:srgbClr val="FFFF00"/>
              </a:solidFill>
            </a:endParaRPr>
          </a:p>
        </p:txBody>
      </p:sp>
      <p:sp>
        <p:nvSpPr>
          <p:cNvPr id="6" name="TextBox 5">
            <a:extLst>
              <a:ext uri="{FF2B5EF4-FFF2-40B4-BE49-F238E27FC236}">
                <a16:creationId xmlns:a16="http://schemas.microsoft.com/office/drawing/2014/main" id="{A2CC2DAB-0160-48BD-9207-250A68DCA765}"/>
              </a:ext>
            </a:extLst>
          </p:cNvPr>
          <p:cNvSpPr txBox="1"/>
          <p:nvPr/>
        </p:nvSpPr>
        <p:spPr>
          <a:xfrm>
            <a:off x="5867400" y="3435637"/>
            <a:ext cx="2953053" cy="584775"/>
          </a:xfrm>
          <a:prstGeom prst="rect">
            <a:avLst/>
          </a:prstGeom>
          <a:noFill/>
        </p:spPr>
        <p:txBody>
          <a:bodyPr wrap="none" rtlCol="0">
            <a:spAutoFit/>
          </a:bodyPr>
          <a:lstStyle/>
          <a:p>
            <a:r>
              <a:rPr lang="en-US" dirty="0" err="1">
                <a:solidFill>
                  <a:srgbClr val="FFC000"/>
                </a:solidFill>
              </a:rPr>
              <a:t>OBP:object</a:t>
            </a:r>
            <a:r>
              <a:rPr lang="en-US" dirty="0">
                <a:solidFill>
                  <a:srgbClr val="FFC000"/>
                </a:solidFill>
              </a:rPr>
              <a:t> ???</a:t>
            </a:r>
          </a:p>
        </p:txBody>
      </p:sp>
    </p:spTree>
    <p:extLst>
      <p:ext uri="{BB962C8B-B14F-4D97-AF65-F5344CB8AC3E}">
        <p14:creationId xmlns:p14="http://schemas.microsoft.com/office/powerpoint/2010/main" val="67499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D198-2C5F-4006-B26D-BB0CCAF0543B}"/>
              </a:ext>
            </a:extLst>
          </p:cNvPr>
          <p:cNvSpPr>
            <a:spLocks noGrp="1"/>
          </p:cNvSpPr>
          <p:nvPr>
            <p:ph type="title"/>
          </p:nvPr>
        </p:nvSpPr>
        <p:spPr/>
        <p:txBody>
          <a:bodyPr/>
          <a:lstStyle/>
          <a:p>
            <a:r>
              <a:rPr lang="en-US" dirty="0" err="1"/>
              <a:t>OBP:object</a:t>
            </a:r>
            <a:endParaRPr lang="en-US" dirty="0"/>
          </a:p>
        </p:txBody>
      </p:sp>
      <p:pic>
        <p:nvPicPr>
          <p:cNvPr id="4" name="Picture 3">
            <a:extLst>
              <a:ext uri="{FF2B5EF4-FFF2-40B4-BE49-F238E27FC236}">
                <a16:creationId xmlns:a16="http://schemas.microsoft.com/office/drawing/2014/main" id="{08EF3D74-468B-4A41-9593-7A747D85C3D0}"/>
              </a:ext>
            </a:extLst>
          </p:cNvPr>
          <p:cNvPicPr>
            <a:picLocks noChangeAspect="1"/>
          </p:cNvPicPr>
          <p:nvPr/>
        </p:nvPicPr>
        <p:blipFill>
          <a:blip r:embed="rId2"/>
          <a:stretch>
            <a:fillRect/>
          </a:stretch>
        </p:blipFill>
        <p:spPr>
          <a:xfrm>
            <a:off x="228600" y="1371600"/>
            <a:ext cx="5638800" cy="3393206"/>
          </a:xfrm>
          <a:prstGeom prst="rect">
            <a:avLst/>
          </a:prstGeom>
        </p:spPr>
      </p:pic>
      <p:cxnSp>
        <p:nvCxnSpPr>
          <p:cNvPr id="6" name="Straight Connector 5">
            <a:extLst>
              <a:ext uri="{FF2B5EF4-FFF2-40B4-BE49-F238E27FC236}">
                <a16:creationId xmlns:a16="http://schemas.microsoft.com/office/drawing/2014/main" id="{1B39C275-9F99-4186-B1C6-94BED0FE4385}"/>
              </a:ext>
            </a:extLst>
          </p:cNvPr>
          <p:cNvCxnSpPr>
            <a:cxnSpLocks/>
          </p:cNvCxnSpPr>
          <p:nvPr/>
        </p:nvCxnSpPr>
        <p:spPr bwMode="auto">
          <a:xfrm>
            <a:off x="990600" y="1981200"/>
            <a:ext cx="2209800" cy="2667000"/>
          </a:xfrm>
          <a:prstGeom prst="line">
            <a:avLst/>
          </a:prstGeom>
          <a:solidFill>
            <a:schemeClr val="accent1"/>
          </a:solidFill>
          <a:ln w="76200" cap="flat" cmpd="sng" algn="ctr">
            <a:solidFill>
              <a:srgbClr val="FFC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1C385905-3FEC-4949-9304-0AC39E9362F0}"/>
              </a:ext>
            </a:extLst>
          </p:cNvPr>
          <p:cNvCxnSpPr>
            <a:cxnSpLocks/>
          </p:cNvCxnSpPr>
          <p:nvPr/>
        </p:nvCxnSpPr>
        <p:spPr bwMode="auto">
          <a:xfrm flipH="1">
            <a:off x="914400" y="1981200"/>
            <a:ext cx="2209800" cy="2667000"/>
          </a:xfrm>
          <a:prstGeom prst="line">
            <a:avLst/>
          </a:prstGeom>
          <a:solidFill>
            <a:schemeClr val="accent1"/>
          </a:solidFill>
          <a:ln w="76200" cap="flat" cmpd="sng" algn="ctr">
            <a:solidFill>
              <a:srgbClr val="FFC000"/>
            </a:solidFill>
            <a:prstDash val="solid"/>
            <a:round/>
            <a:headEnd type="none" w="med" len="med"/>
            <a:tailEnd type="none" w="med" len="med"/>
          </a:ln>
          <a:effectLst/>
        </p:spPr>
      </p:cxnSp>
      <p:sp>
        <p:nvSpPr>
          <p:cNvPr id="15" name="Rectangle 14">
            <a:extLst>
              <a:ext uri="{FF2B5EF4-FFF2-40B4-BE49-F238E27FC236}">
                <a16:creationId xmlns:a16="http://schemas.microsoft.com/office/drawing/2014/main" id="{8DEE7805-AE7B-44AE-8BFE-E81A3D11383F}"/>
              </a:ext>
            </a:extLst>
          </p:cNvPr>
          <p:cNvSpPr/>
          <p:nvPr/>
        </p:nvSpPr>
        <p:spPr>
          <a:xfrm>
            <a:off x="381000" y="5105400"/>
            <a:ext cx="8534400" cy="1200329"/>
          </a:xfrm>
          <a:prstGeom prst="rect">
            <a:avLst/>
          </a:prstGeom>
        </p:spPr>
        <p:txBody>
          <a:bodyPr wrap="square">
            <a:spAutoFit/>
          </a:bodyPr>
          <a:lstStyle/>
          <a:p>
            <a:pPr algn="just"/>
            <a:r>
              <a:rPr lang="en-US" sz="2400" b="0" i="1" dirty="0">
                <a:solidFill>
                  <a:schemeClr val="bg1"/>
                </a:solidFill>
              </a:rPr>
              <a:t>OBP creates a conceptual “object” for people, places, and things and then </a:t>
            </a:r>
            <a:r>
              <a:rPr lang="en-US" sz="2400" b="0" i="1" dirty="0">
                <a:solidFill>
                  <a:srgbClr val="FFC000"/>
                </a:solidFill>
              </a:rPr>
              <a:t>uses that object as a “bucket” to store all information</a:t>
            </a:r>
            <a:r>
              <a:rPr lang="en-US" sz="2400" b="0" i="1" dirty="0">
                <a:solidFill>
                  <a:schemeClr val="bg1"/>
                </a:solidFill>
              </a:rPr>
              <a:t> and intelligence produced about those people, places, and things. </a:t>
            </a:r>
            <a:endParaRPr lang="en-US" sz="2400" b="0" dirty="0">
              <a:solidFill>
                <a:schemeClr val="bg1"/>
              </a:solidFill>
            </a:endParaRPr>
          </a:p>
        </p:txBody>
      </p:sp>
    </p:spTree>
    <p:extLst>
      <p:ext uri="{BB962C8B-B14F-4D97-AF65-F5344CB8AC3E}">
        <p14:creationId xmlns:p14="http://schemas.microsoft.com/office/powerpoint/2010/main" val="3568686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1BD2C-C976-4750-805D-69F70DF08121}"/>
              </a:ext>
            </a:extLst>
          </p:cNvPr>
          <p:cNvSpPr>
            <a:spLocks noGrp="1"/>
          </p:cNvSpPr>
          <p:nvPr>
            <p:ph type="title"/>
          </p:nvPr>
        </p:nvSpPr>
        <p:spPr/>
        <p:txBody>
          <a:bodyPr/>
          <a:lstStyle/>
          <a:p>
            <a:r>
              <a:rPr lang="en-US" dirty="0"/>
              <a:t>‘Representation’ &gt; information</a:t>
            </a:r>
          </a:p>
        </p:txBody>
      </p:sp>
      <p:sp>
        <p:nvSpPr>
          <p:cNvPr id="4" name="Rectangle 3">
            <a:extLst>
              <a:ext uri="{FF2B5EF4-FFF2-40B4-BE49-F238E27FC236}">
                <a16:creationId xmlns:a16="http://schemas.microsoft.com/office/drawing/2014/main" id="{07121B1A-D440-471C-AFAE-52DDF1E8D240}"/>
              </a:ext>
            </a:extLst>
          </p:cNvPr>
          <p:cNvSpPr/>
          <p:nvPr/>
        </p:nvSpPr>
        <p:spPr>
          <a:xfrm>
            <a:off x="381000" y="1600200"/>
            <a:ext cx="8534400" cy="1200329"/>
          </a:xfrm>
          <a:prstGeom prst="rect">
            <a:avLst/>
          </a:prstGeom>
        </p:spPr>
        <p:txBody>
          <a:bodyPr wrap="square">
            <a:spAutoFit/>
          </a:bodyPr>
          <a:lstStyle/>
          <a:p>
            <a:pPr algn="just"/>
            <a:r>
              <a:rPr lang="en-US" sz="2400" b="0" i="1" dirty="0">
                <a:solidFill>
                  <a:schemeClr val="bg1"/>
                </a:solidFill>
              </a:rPr>
              <a:t>OBP creates a conceptual “object” for people, places, and things and then </a:t>
            </a:r>
            <a:r>
              <a:rPr lang="en-US" sz="2400" b="0" i="1" dirty="0">
                <a:solidFill>
                  <a:srgbClr val="FFC000"/>
                </a:solidFill>
              </a:rPr>
              <a:t>uses that object as a “bucket” to store all information</a:t>
            </a:r>
            <a:r>
              <a:rPr lang="en-US" sz="2400" b="0" i="1" dirty="0">
                <a:solidFill>
                  <a:schemeClr val="bg1"/>
                </a:solidFill>
              </a:rPr>
              <a:t> and intelligence produced about those people, places, and things. </a:t>
            </a:r>
            <a:endParaRPr lang="en-US" sz="2400" b="0" dirty="0">
              <a:solidFill>
                <a:schemeClr val="bg1"/>
              </a:solidFill>
            </a:endParaRPr>
          </a:p>
        </p:txBody>
      </p:sp>
      <p:sp>
        <p:nvSpPr>
          <p:cNvPr id="5" name="Title 1">
            <a:extLst>
              <a:ext uri="{FF2B5EF4-FFF2-40B4-BE49-F238E27FC236}">
                <a16:creationId xmlns:a16="http://schemas.microsoft.com/office/drawing/2014/main" id="{40052416-7992-4A0F-B129-7BED838157A8}"/>
              </a:ext>
            </a:extLst>
          </p:cNvPr>
          <p:cNvSpPr txBox="1">
            <a:spLocks/>
          </p:cNvSpPr>
          <p:nvPr/>
        </p:nvSpPr>
        <p:spPr>
          <a:xfrm>
            <a:off x="309338" y="3067650"/>
            <a:ext cx="8225062" cy="484007"/>
          </a:xfrm>
          <a:prstGeom prst="rect">
            <a:avLst/>
          </a:prstGeom>
        </p:spPr>
        <p:txBody>
          <a:bodyPr/>
          <a:lstStyle>
            <a:lvl1pPr algn="ctr" rtl="0" eaLnBrk="0" fontAlgn="base" hangingPunct="0">
              <a:spcBef>
                <a:spcPct val="0"/>
              </a:spcBef>
              <a:spcAft>
                <a:spcPct val="0"/>
              </a:spcAft>
              <a:defRPr sz="3600" b="0" i="0">
                <a:solidFill>
                  <a:schemeClr val="bg1"/>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kern="0" dirty="0">
                <a:solidFill>
                  <a:srgbClr val="FFC000"/>
                </a:solidFill>
              </a:rPr>
              <a:t>  Reality</a:t>
            </a:r>
            <a:r>
              <a:rPr lang="en-US" kern="0" dirty="0"/>
              <a:t>             </a:t>
            </a:r>
            <a:r>
              <a:rPr lang="en-US" sz="1400" kern="0" dirty="0"/>
              <a:t>  </a:t>
            </a:r>
            <a:r>
              <a:rPr lang="en-US" kern="0" dirty="0"/>
              <a:t>         </a:t>
            </a:r>
            <a:r>
              <a:rPr lang="en-US" kern="0" dirty="0">
                <a:solidFill>
                  <a:srgbClr val="FFFF00"/>
                </a:solidFill>
              </a:rPr>
              <a:t>Representation</a:t>
            </a:r>
          </a:p>
        </p:txBody>
      </p:sp>
      <p:pic>
        <p:nvPicPr>
          <p:cNvPr id="6" name="Picture 5">
            <a:extLst>
              <a:ext uri="{FF2B5EF4-FFF2-40B4-BE49-F238E27FC236}">
                <a16:creationId xmlns:a16="http://schemas.microsoft.com/office/drawing/2014/main" id="{363E3C08-2EFE-4B44-A8F4-DA75B7CECB50}"/>
              </a:ext>
            </a:extLst>
          </p:cNvPr>
          <p:cNvPicPr>
            <a:picLocks noChangeAspect="1"/>
          </p:cNvPicPr>
          <p:nvPr/>
        </p:nvPicPr>
        <p:blipFill>
          <a:blip r:embed="rId2"/>
          <a:stretch>
            <a:fillRect/>
          </a:stretch>
        </p:blipFill>
        <p:spPr>
          <a:xfrm>
            <a:off x="5105400" y="3849417"/>
            <a:ext cx="3060061" cy="2246583"/>
          </a:xfrm>
          <a:prstGeom prst="rect">
            <a:avLst/>
          </a:prstGeom>
          <a:scene3d>
            <a:camera prst="perspectiveContrastingRightFacing" fov="4500000">
              <a:rot lat="639963" lon="18658966" rev="157485"/>
            </a:camera>
            <a:lightRig rig="threePt" dir="t"/>
          </a:scene3d>
        </p:spPr>
      </p:pic>
      <p:pic>
        <p:nvPicPr>
          <p:cNvPr id="7" name="Picture 2" descr="https://www.statnews.com/wp-content/uploads/2016/03/PHILLIPS_14-1024x681.jpg">
            <a:extLst>
              <a:ext uri="{FF2B5EF4-FFF2-40B4-BE49-F238E27FC236}">
                <a16:creationId xmlns:a16="http://schemas.microsoft.com/office/drawing/2014/main" id="{0B6DFC6A-DFEA-420D-8C2F-E18385004A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977680"/>
            <a:ext cx="2992388" cy="1990055"/>
          </a:xfrm>
          <a:prstGeom prst="rect">
            <a:avLst/>
          </a:prstGeom>
          <a:noFill/>
          <a:scene3d>
            <a:camera prst="perspectiveContrastingRightFacing" fov="4500000">
              <a:rot lat="639963" lon="18658966" rev="157485"/>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299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Reality</a:t>
            </a:r>
            <a:r>
              <a:rPr lang="en-US" dirty="0"/>
              <a:t>    through    </a:t>
            </a:r>
            <a:r>
              <a:rPr lang="en-US" dirty="0">
                <a:solidFill>
                  <a:srgbClr val="FFFF00"/>
                </a:solidFill>
              </a:rPr>
              <a:t>representation</a:t>
            </a:r>
          </a:p>
        </p:txBody>
      </p:sp>
      <p:pic>
        <p:nvPicPr>
          <p:cNvPr id="11" name="Picture 10"/>
          <p:cNvPicPr>
            <a:picLocks noChangeAspect="1"/>
          </p:cNvPicPr>
          <p:nvPr/>
        </p:nvPicPr>
        <p:blipFill>
          <a:blip r:embed="rId2"/>
          <a:stretch>
            <a:fillRect/>
          </a:stretch>
        </p:blipFill>
        <p:spPr>
          <a:xfrm>
            <a:off x="4478775" y="1568479"/>
            <a:ext cx="4817625" cy="3536921"/>
          </a:xfrm>
          <a:prstGeom prst="rect">
            <a:avLst/>
          </a:prstGeom>
          <a:scene3d>
            <a:camera prst="perspectiveContrastingRightFacing" fov="4500000">
              <a:rot lat="639963" lon="18658966" rev="157485"/>
            </a:camera>
            <a:lightRig rig="threePt" dir="t"/>
          </a:scene3d>
        </p:spPr>
      </p:pic>
      <p:pic>
        <p:nvPicPr>
          <p:cNvPr id="10" name="Picture 2" descr="https://www.statnews.com/wp-content/uploads/2016/03/PHILLIPS_14-1024x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4711084" cy="3133055"/>
          </a:xfrm>
          <a:prstGeom prst="rect">
            <a:avLst/>
          </a:prstGeom>
          <a:noFill/>
          <a:scene3d>
            <a:camera prst="perspectiveContrastingRightFacing" fov="4500000">
              <a:rot lat="639963" lon="18658966" rev="157485"/>
            </a:camera>
            <a:lightRig rig="threePt" dir="t"/>
          </a:scene3d>
          <a:extLst>
            <a:ext uri="{909E8E84-426E-40DD-AFC4-6F175D3DCCD1}">
              <a14:hiddenFill xmlns:a14="http://schemas.microsoft.com/office/drawing/2010/main">
                <a:solidFill>
                  <a:srgbClr val="FFFFFF"/>
                </a:solidFill>
              </a14:hiddenFill>
            </a:ext>
          </a:extLst>
        </p:spPr>
      </p:pic>
      <p:sp>
        <p:nvSpPr>
          <p:cNvPr id="13" name="Rectangle 12"/>
          <p:cNvSpPr/>
          <p:nvPr/>
        </p:nvSpPr>
        <p:spPr>
          <a:xfrm rot="20149433">
            <a:off x="5430268" y="4096700"/>
            <a:ext cx="2637845"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imes" charset="0"/>
                <a:ea typeface="+mn-ea"/>
                <a:cs typeface="+mn-cs"/>
              </a:rPr>
              <a:t>https://www.statnews.com/2016/03/24/appendix-cancer-treatment/</a:t>
            </a:r>
          </a:p>
        </p:txBody>
      </p:sp>
      <p:sp>
        <p:nvSpPr>
          <p:cNvPr id="3" name="Oval 2"/>
          <p:cNvSpPr/>
          <p:nvPr/>
        </p:nvSpPr>
        <p:spPr bwMode="auto">
          <a:xfrm>
            <a:off x="2668809" y="4572000"/>
            <a:ext cx="381000" cy="533400"/>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Oval 6"/>
          <p:cNvSpPr/>
          <p:nvPr/>
        </p:nvSpPr>
        <p:spPr bwMode="auto">
          <a:xfrm>
            <a:off x="6908799" y="4038600"/>
            <a:ext cx="314984" cy="4572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cxnSp>
        <p:nvCxnSpPr>
          <p:cNvPr id="16" name="Straight Arrow Connector 15"/>
          <p:cNvCxnSpPr>
            <a:stCxn id="17" idx="0"/>
            <a:endCxn id="3" idx="4"/>
          </p:cNvCxnSpPr>
          <p:nvPr/>
        </p:nvCxnSpPr>
        <p:spPr bwMode="auto">
          <a:xfrm flipV="1">
            <a:off x="2844304" y="5105400"/>
            <a:ext cx="15005" cy="495543"/>
          </a:xfrm>
          <a:prstGeom prst="straightConnector1">
            <a:avLst/>
          </a:prstGeom>
          <a:solidFill>
            <a:schemeClr val="accent1"/>
          </a:solidFill>
          <a:ln w="22225" cap="flat" cmpd="sng" algn="ctr">
            <a:solidFill>
              <a:srgbClr val="FFC000"/>
            </a:solidFill>
            <a:prstDash val="solid"/>
            <a:round/>
            <a:headEnd type="none" w="med" len="med"/>
            <a:tailEnd type="triangle"/>
          </a:ln>
          <a:effectLst/>
        </p:spPr>
      </p:cxnSp>
      <p:sp>
        <p:nvSpPr>
          <p:cNvPr id="17" name="TextBox 16"/>
          <p:cNvSpPr txBox="1"/>
          <p:nvPr/>
        </p:nvSpPr>
        <p:spPr>
          <a:xfrm>
            <a:off x="2226987" y="5600943"/>
            <a:ext cx="1234633"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imes" charset="0"/>
                <a:ea typeface="+mn-ea"/>
                <a:cs typeface="+mn-cs"/>
              </a:rPr>
              <a:t>this man</a:t>
            </a:r>
          </a:p>
        </p:txBody>
      </p:sp>
      <p:cxnSp>
        <p:nvCxnSpPr>
          <p:cNvPr id="20" name="Straight Arrow Connector 19"/>
          <p:cNvCxnSpPr/>
          <p:nvPr/>
        </p:nvCxnSpPr>
        <p:spPr bwMode="auto">
          <a:xfrm flipH="1" flipV="1">
            <a:off x="7078883" y="4521200"/>
            <a:ext cx="7717" cy="1018886"/>
          </a:xfrm>
          <a:prstGeom prst="straightConnector1">
            <a:avLst/>
          </a:prstGeom>
          <a:solidFill>
            <a:schemeClr val="accent1"/>
          </a:solidFill>
          <a:ln w="22225" cap="flat" cmpd="sng" algn="ctr">
            <a:solidFill>
              <a:srgbClr val="FFFF00"/>
            </a:solidFill>
            <a:prstDash val="solid"/>
            <a:round/>
            <a:headEnd type="none" w="med" len="med"/>
            <a:tailEnd type="triangle"/>
          </a:ln>
          <a:effectLst/>
        </p:spPr>
      </p:cxnSp>
      <p:sp>
        <p:nvSpPr>
          <p:cNvPr id="21" name="TextBox 20"/>
          <p:cNvSpPr txBox="1"/>
          <p:nvPr/>
        </p:nvSpPr>
        <p:spPr>
          <a:xfrm>
            <a:off x="6461567" y="5564977"/>
            <a:ext cx="1234633"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Times" charset="0"/>
                <a:ea typeface="+mn-ea"/>
                <a:cs typeface="+mn-cs"/>
              </a:rPr>
              <a:t>this man</a:t>
            </a:r>
          </a:p>
        </p:txBody>
      </p:sp>
      <p:sp>
        <p:nvSpPr>
          <p:cNvPr id="5" name="Slide Number Placeholder 4">
            <a:extLst>
              <a:ext uri="{FF2B5EF4-FFF2-40B4-BE49-F238E27FC236}">
                <a16:creationId xmlns:a16="http://schemas.microsoft.com/office/drawing/2014/main" id="{083B83C6-4257-43C9-9E4D-7F09EFBCE3A0}"/>
              </a:ext>
            </a:extLst>
          </p:cNvPr>
          <p:cNvSpPr>
            <a:spLocks noGrp="1"/>
          </p:cNvSpPr>
          <p:nvPr>
            <p:ph type="sldNum" sz="quarter" idx="10"/>
          </p:nvPr>
        </p:nvSpPr>
        <p:spPr/>
        <p:txBody>
          <a:bodyPr/>
          <a:lstStyle/>
          <a:p>
            <a:fld id="{970F0956-5B8E-40B4-A8DD-F75AA1D26018}" type="slidenum">
              <a:rPr lang="en-US" smtClean="0"/>
              <a:pPr/>
              <a:t>28</a:t>
            </a:fld>
            <a:endParaRPr lang="en-US"/>
          </a:p>
        </p:txBody>
      </p:sp>
    </p:spTree>
    <p:extLst>
      <p:ext uri="{BB962C8B-B14F-4D97-AF65-F5344CB8AC3E}">
        <p14:creationId xmlns:p14="http://schemas.microsoft.com/office/powerpoint/2010/main" val="1681173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Reality</a:t>
            </a:r>
            <a:r>
              <a:rPr lang="en-US" dirty="0"/>
              <a:t>         and </a:t>
            </a:r>
            <a:r>
              <a:rPr lang="en-US" sz="3200" dirty="0"/>
              <a:t> </a:t>
            </a:r>
            <a:r>
              <a:rPr lang="en-US" dirty="0"/>
              <a:t>     </a:t>
            </a:r>
            <a:r>
              <a:rPr lang="en-US" dirty="0">
                <a:solidFill>
                  <a:srgbClr val="FFFF00"/>
                </a:solidFill>
              </a:rPr>
              <a:t>representation</a:t>
            </a:r>
          </a:p>
        </p:txBody>
      </p:sp>
      <p:pic>
        <p:nvPicPr>
          <p:cNvPr id="11" name="Picture 10"/>
          <p:cNvPicPr>
            <a:picLocks noChangeAspect="1"/>
          </p:cNvPicPr>
          <p:nvPr/>
        </p:nvPicPr>
        <p:blipFill>
          <a:blip r:embed="rId2"/>
          <a:stretch>
            <a:fillRect/>
          </a:stretch>
        </p:blipFill>
        <p:spPr>
          <a:xfrm>
            <a:off x="4478775" y="1568479"/>
            <a:ext cx="4817625" cy="3536921"/>
          </a:xfrm>
          <a:prstGeom prst="rect">
            <a:avLst/>
          </a:prstGeom>
          <a:scene3d>
            <a:camera prst="perspectiveContrastingRightFacing" fov="4500000">
              <a:rot lat="639963" lon="18658966" rev="157485"/>
            </a:camera>
            <a:lightRig rig="threePt" dir="t"/>
          </a:scene3d>
        </p:spPr>
      </p:pic>
      <p:pic>
        <p:nvPicPr>
          <p:cNvPr id="10" name="Picture 2" descr="https://www.statnews.com/wp-content/uploads/2016/03/PHILLIPS_14-1024x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4711084" cy="3133055"/>
          </a:xfrm>
          <a:prstGeom prst="rect">
            <a:avLst/>
          </a:prstGeom>
          <a:noFill/>
          <a:scene3d>
            <a:camera prst="perspectiveContrastingRightFacing" fov="4500000">
              <a:rot lat="639963" lon="18658966" rev="157485"/>
            </a:camera>
            <a:lightRig rig="threePt" dir="t"/>
          </a:scene3d>
          <a:extLst>
            <a:ext uri="{909E8E84-426E-40DD-AFC4-6F175D3DCCD1}">
              <a14:hiddenFill xmlns:a14="http://schemas.microsoft.com/office/drawing/2010/main">
                <a:solidFill>
                  <a:srgbClr val="FFFFFF"/>
                </a:solidFill>
              </a14:hiddenFill>
            </a:ext>
          </a:extLst>
        </p:spPr>
      </p:pic>
      <p:sp>
        <p:nvSpPr>
          <p:cNvPr id="13" name="Rectangle 12"/>
          <p:cNvSpPr/>
          <p:nvPr/>
        </p:nvSpPr>
        <p:spPr>
          <a:xfrm rot="20149433">
            <a:off x="5430268" y="4096700"/>
            <a:ext cx="2637845"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imes" charset="0"/>
                <a:ea typeface="+mn-ea"/>
                <a:cs typeface="+mn-cs"/>
              </a:rPr>
              <a:t>https://www.statnews.com/2016/03/24/appendix-cancer-treatment/</a:t>
            </a:r>
          </a:p>
        </p:txBody>
      </p:sp>
      <p:sp>
        <p:nvSpPr>
          <p:cNvPr id="9" name="Oval 8"/>
          <p:cNvSpPr/>
          <p:nvPr/>
        </p:nvSpPr>
        <p:spPr bwMode="auto">
          <a:xfrm>
            <a:off x="6908799" y="4038600"/>
            <a:ext cx="314984" cy="4572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cxnSp>
        <p:nvCxnSpPr>
          <p:cNvPr id="12" name="Straight Arrow Connector 11"/>
          <p:cNvCxnSpPr>
            <a:stCxn id="14" idx="0"/>
            <a:endCxn id="24" idx="5"/>
          </p:cNvCxnSpPr>
          <p:nvPr/>
        </p:nvCxnSpPr>
        <p:spPr bwMode="auto">
          <a:xfrm flipH="1" flipV="1">
            <a:off x="7200138" y="4462014"/>
            <a:ext cx="1189579" cy="1161014"/>
          </a:xfrm>
          <a:prstGeom prst="straightConnector1">
            <a:avLst/>
          </a:prstGeom>
          <a:solidFill>
            <a:schemeClr val="accent1"/>
          </a:solidFill>
          <a:ln w="22225" cap="flat" cmpd="sng" algn="ctr">
            <a:solidFill>
              <a:srgbClr val="FFFF00"/>
            </a:solidFill>
            <a:prstDash val="solid"/>
            <a:round/>
            <a:headEnd type="none" w="med" len="med"/>
            <a:tailEnd type="triangle"/>
          </a:ln>
          <a:effectLst/>
        </p:spPr>
      </p:cxnSp>
      <p:sp>
        <p:nvSpPr>
          <p:cNvPr id="14" name="TextBox 13"/>
          <p:cNvSpPr txBox="1"/>
          <p:nvPr/>
        </p:nvSpPr>
        <p:spPr>
          <a:xfrm>
            <a:off x="7772400" y="5623028"/>
            <a:ext cx="1234633"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Times" charset="0"/>
                <a:ea typeface="+mn-ea"/>
                <a:cs typeface="+mn-cs"/>
              </a:rPr>
              <a:t>this man</a:t>
            </a:r>
          </a:p>
        </p:txBody>
      </p:sp>
      <p:cxnSp>
        <p:nvCxnSpPr>
          <p:cNvPr id="18" name="Straight Arrow Connector 17"/>
          <p:cNvCxnSpPr/>
          <p:nvPr/>
        </p:nvCxnSpPr>
        <p:spPr bwMode="auto">
          <a:xfrm flipH="1" flipV="1">
            <a:off x="3049810" y="6322975"/>
            <a:ext cx="3105565" cy="1625"/>
          </a:xfrm>
          <a:prstGeom prst="straightConnector1">
            <a:avLst/>
          </a:prstGeom>
          <a:solidFill>
            <a:schemeClr val="accent1"/>
          </a:solidFill>
          <a:ln w="22225" cap="flat" cmpd="sng" algn="ctr">
            <a:solidFill>
              <a:srgbClr val="92D050"/>
            </a:solidFill>
            <a:prstDash val="solid"/>
            <a:round/>
            <a:headEnd type="none" w="med" len="med"/>
            <a:tailEnd type="triangle"/>
          </a:ln>
          <a:effectLst/>
        </p:spPr>
      </p:cxnSp>
      <p:sp>
        <p:nvSpPr>
          <p:cNvPr id="22" name="TextBox 21"/>
          <p:cNvSpPr txBox="1"/>
          <p:nvPr/>
        </p:nvSpPr>
        <p:spPr>
          <a:xfrm>
            <a:off x="5486400" y="5613884"/>
            <a:ext cx="211307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imes" charset="0"/>
                <a:ea typeface="+mn-ea"/>
                <a:cs typeface="+mn-cs"/>
              </a:rPr>
              <a:t>this picture part</a:t>
            </a:r>
          </a:p>
        </p:txBody>
      </p:sp>
      <p:sp>
        <p:nvSpPr>
          <p:cNvPr id="24" name="Oval 23"/>
          <p:cNvSpPr/>
          <p:nvPr/>
        </p:nvSpPr>
        <p:spPr bwMode="auto">
          <a:xfrm>
            <a:off x="6874934" y="4006729"/>
            <a:ext cx="381000" cy="533400"/>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cxnSp>
        <p:nvCxnSpPr>
          <p:cNvPr id="25" name="Straight Arrow Connector 24"/>
          <p:cNvCxnSpPr>
            <a:endCxn id="24" idx="3"/>
          </p:cNvCxnSpPr>
          <p:nvPr/>
        </p:nvCxnSpPr>
        <p:spPr bwMode="auto">
          <a:xfrm flipV="1">
            <a:off x="6611915" y="4462014"/>
            <a:ext cx="318815" cy="1250407"/>
          </a:xfrm>
          <a:prstGeom prst="straightConnector1">
            <a:avLst/>
          </a:prstGeom>
          <a:solidFill>
            <a:schemeClr val="accent1"/>
          </a:solidFill>
          <a:ln w="22225" cap="flat" cmpd="sng" algn="ctr">
            <a:solidFill>
              <a:srgbClr val="FFC000"/>
            </a:solidFill>
            <a:prstDash val="solid"/>
            <a:round/>
            <a:headEnd type="none" w="med" len="med"/>
            <a:tailEnd type="triangle"/>
          </a:ln>
          <a:effectLst/>
        </p:spPr>
      </p:cxnSp>
      <p:sp>
        <p:nvSpPr>
          <p:cNvPr id="27" name="TextBox 26"/>
          <p:cNvSpPr txBox="1"/>
          <p:nvPr/>
        </p:nvSpPr>
        <p:spPr>
          <a:xfrm>
            <a:off x="3954683" y="6252428"/>
            <a:ext cx="115929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92D050"/>
                </a:solidFill>
                <a:effectLst/>
                <a:uLnTx/>
                <a:uFillTx/>
                <a:latin typeface="Times" charset="0"/>
                <a:ea typeface="+mn-ea"/>
                <a:cs typeface="+mn-cs"/>
              </a:rPr>
              <a:t>isAbout</a:t>
            </a:r>
            <a:endParaRPr kumimoji="0" lang="en-US" sz="2400" b="0" i="0" u="none" strike="noStrike" kern="1200" cap="none" spc="0" normalizeH="0" baseline="0" noProof="0" dirty="0">
              <a:ln>
                <a:noFill/>
              </a:ln>
              <a:solidFill>
                <a:srgbClr val="92D050"/>
              </a:solidFill>
              <a:effectLst/>
              <a:uLnTx/>
              <a:uFillTx/>
              <a:latin typeface="Times" charset="0"/>
              <a:ea typeface="+mn-ea"/>
              <a:cs typeface="+mn-cs"/>
            </a:endParaRPr>
          </a:p>
        </p:txBody>
      </p:sp>
      <p:sp>
        <p:nvSpPr>
          <p:cNvPr id="20" name="Oval 19"/>
          <p:cNvSpPr/>
          <p:nvPr/>
        </p:nvSpPr>
        <p:spPr bwMode="auto">
          <a:xfrm>
            <a:off x="2668809" y="4572000"/>
            <a:ext cx="381000" cy="533400"/>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cxnSp>
        <p:nvCxnSpPr>
          <p:cNvPr id="26" name="Straight Arrow Connector 25"/>
          <p:cNvCxnSpPr>
            <a:stCxn id="28" idx="0"/>
            <a:endCxn id="20" idx="4"/>
          </p:cNvCxnSpPr>
          <p:nvPr/>
        </p:nvCxnSpPr>
        <p:spPr bwMode="auto">
          <a:xfrm flipV="1">
            <a:off x="2844304" y="5105400"/>
            <a:ext cx="15005" cy="495543"/>
          </a:xfrm>
          <a:prstGeom prst="straightConnector1">
            <a:avLst/>
          </a:prstGeom>
          <a:solidFill>
            <a:schemeClr val="accent1"/>
          </a:solidFill>
          <a:ln w="22225" cap="flat" cmpd="sng" algn="ctr">
            <a:solidFill>
              <a:srgbClr val="FFC000"/>
            </a:solidFill>
            <a:prstDash val="solid"/>
            <a:round/>
            <a:headEnd type="none" w="med" len="med"/>
            <a:tailEnd type="triangle"/>
          </a:ln>
          <a:effectLst/>
        </p:spPr>
      </p:cxnSp>
      <p:sp>
        <p:nvSpPr>
          <p:cNvPr id="28" name="TextBox 27"/>
          <p:cNvSpPr txBox="1"/>
          <p:nvPr/>
        </p:nvSpPr>
        <p:spPr>
          <a:xfrm>
            <a:off x="2226987" y="5600943"/>
            <a:ext cx="1234633"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imes" charset="0"/>
                <a:ea typeface="+mn-ea"/>
                <a:cs typeface="+mn-cs"/>
              </a:rPr>
              <a:t>this man</a:t>
            </a:r>
          </a:p>
        </p:txBody>
      </p:sp>
      <p:sp>
        <p:nvSpPr>
          <p:cNvPr id="4" name="Slide Number Placeholder 3">
            <a:extLst>
              <a:ext uri="{FF2B5EF4-FFF2-40B4-BE49-F238E27FC236}">
                <a16:creationId xmlns:a16="http://schemas.microsoft.com/office/drawing/2014/main" id="{FB42445D-64A6-4DB1-84C2-1F3F3483F53E}"/>
              </a:ext>
            </a:extLst>
          </p:cNvPr>
          <p:cNvSpPr>
            <a:spLocks noGrp="1"/>
          </p:cNvSpPr>
          <p:nvPr>
            <p:ph type="sldNum" sz="quarter" idx="10"/>
          </p:nvPr>
        </p:nvSpPr>
        <p:spPr/>
        <p:txBody>
          <a:bodyPr/>
          <a:lstStyle/>
          <a:p>
            <a:fld id="{970F0956-5B8E-40B4-A8DD-F75AA1D26018}" type="slidenum">
              <a:rPr lang="en-US" smtClean="0"/>
              <a:pPr/>
              <a:t>29</a:t>
            </a:fld>
            <a:endParaRPr lang="en-US"/>
          </a:p>
        </p:txBody>
      </p:sp>
    </p:spTree>
    <p:extLst>
      <p:ext uri="{BB962C8B-B14F-4D97-AF65-F5344CB8AC3E}">
        <p14:creationId xmlns:p14="http://schemas.microsoft.com/office/powerpoint/2010/main" val="3790261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863C-FCFB-4E73-85CB-59F50E271D32}"/>
              </a:ext>
            </a:extLst>
          </p:cNvPr>
          <p:cNvSpPr>
            <a:spLocks noGrp="1"/>
          </p:cNvSpPr>
          <p:nvPr>
            <p:ph type="title"/>
          </p:nvPr>
        </p:nvSpPr>
        <p:spPr/>
        <p:txBody>
          <a:bodyPr/>
          <a:lstStyle/>
          <a:p>
            <a:r>
              <a:rPr lang="en-US" dirty="0"/>
              <a:t>RT issues in language</a:t>
            </a:r>
          </a:p>
        </p:txBody>
      </p:sp>
      <p:sp>
        <p:nvSpPr>
          <p:cNvPr id="3" name="Content Placeholder 2">
            <a:extLst>
              <a:ext uri="{FF2B5EF4-FFF2-40B4-BE49-F238E27FC236}">
                <a16:creationId xmlns:a16="http://schemas.microsoft.com/office/drawing/2014/main" id="{5E51FB83-8744-4B54-91CA-EEFDA376F2FC}"/>
              </a:ext>
            </a:extLst>
          </p:cNvPr>
          <p:cNvSpPr>
            <a:spLocks noGrp="1"/>
          </p:cNvSpPr>
          <p:nvPr>
            <p:ph idx="1"/>
          </p:nvPr>
        </p:nvSpPr>
        <p:spPr>
          <a:xfrm>
            <a:off x="228600" y="1676400"/>
            <a:ext cx="8763000" cy="4953000"/>
          </a:xfrm>
        </p:spPr>
        <p:txBody>
          <a:bodyPr/>
          <a:lstStyle/>
          <a:p>
            <a:pPr>
              <a:buFont typeface="Arial" panose="020B0604020202020204" pitchFamily="34" charset="0"/>
              <a:buChar char="•"/>
            </a:pPr>
            <a:r>
              <a:rPr lang="en-US" dirty="0"/>
              <a:t>Various forms with non-standard definitions:</a:t>
            </a:r>
          </a:p>
          <a:p>
            <a:pPr lvl="1">
              <a:buFont typeface="Arial" panose="020B0604020202020204" pitchFamily="34" charset="0"/>
              <a:buChar char="•"/>
            </a:pPr>
            <a:r>
              <a:rPr lang="en-US" dirty="0"/>
              <a:t>Reference resolution</a:t>
            </a:r>
          </a:p>
          <a:p>
            <a:pPr lvl="1">
              <a:buFont typeface="Arial" panose="020B0604020202020204" pitchFamily="34" charset="0"/>
              <a:buChar char="•"/>
            </a:pPr>
            <a:r>
              <a:rPr lang="en-US" dirty="0"/>
              <a:t>Co-reference resolution</a:t>
            </a:r>
          </a:p>
          <a:p>
            <a:pPr lvl="1">
              <a:buFont typeface="Arial" panose="020B0604020202020204" pitchFamily="34" charset="0"/>
              <a:buChar char="•"/>
            </a:pPr>
            <a:r>
              <a:rPr lang="en-US" dirty="0"/>
              <a:t>Anaphora resolution</a:t>
            </a:r>
          </a:p>
          <a:p>
            <a:pPr>
              <a:buFont typeface="Arial" panose="020B0604020202020204" pitchFamily="34" charset="0"/>
              <a:buChar char="•"/>
            </a:pPr>
            <a:r>
              <a:rPr lang="en-US" dirty="0"/>
              <a:t>Examples:</a:t>
            </a:r>
          </a:p>
          <a:p>
            <a:pPr lvl="1">
              <a:buFont typeface="Arial" panose="020B0604020202020204" pitchFamily="34" charset="0"/>
              <a:buChar char="•"/>
            </a:pPr>
            <a:r>
              <a:rPr lang="en-US" dirty="0"/>
              <a:t>‘</a:t>
            </a:r>
            <a:r>
              <a:rPr lang="en-US" i="1" dirty="0"/>
              <a:t>I bought two fish, removed their scales, and ate them</a:t>
            </a:r>
            <a:r>
              <a:rPr lang="en-US" dirty="0"/>
              <a:t>’.</a:t>
            </a:r>
          </a:p>
          <a:p>
            <a:pPr lvl="1">
              <a:buFont typeface="Arial" panose="020B0604020202020204" pitchFamily="34" charset="0"/>
              <a:buChar char="•"/>
            </a:pPr>
            <a:r>
              <a:rPr lang="en-US" dirty="0"/>
              <a:t>‘</a:t>
            </a:r>
            <a:r>
              <a:rPr lang="en-US" i="1" dirty="0"/>
              <a:t>Jane was in the library. When Suzy came in, she laughed</a:t>
            </a:r>
            <a:r>
              <a:rPr lang="en-US" dirty="0"/>
              <a:t>.’</a:t>
            </a:r>
          </a:p>
          <a:p>
            <a:pPr lvl="1">
              <a:buFont typeface="Arial" panose="020B0604020202020204" pitchFamily="34" charset="0"/>
              <a:buChar char="•"/>
            </a:pPr>
            <a:r>
              <a:rPr lang="en-US" dirty="0"/>
              <a:t>‘</a:t>
            </a:r>
            <a:r>
              <a:rPr lang="en-US" i="1" dirty="0"/>
              <a:t>He visited us Monday</a:t>
            </a:r>
            <a:r>
              <a:rPr lang="en-US" dirty="0"/>
              <a:t>’.</a:t>
            </a:r>
          </a:p>
          <a:p>
            <a:pPr lvl="1">
              <a:buFont typeface="Arial" panose="020B0604020202020204" pitchFamily="34" charset="0"/>
              <a:buChar char="•"/>
            </a:pPr>
            <a:r>
              <a:rPr lang="en-US" dirty="0"/>
              <a:t>‘</a:t>
            </a:r>
            <a:r>
              <a:rPr lang="en-US" i="1" dirty="0"/>
              <a:t>Margaret saw the diamond sparkling in the sun and adored it’s beauty</a:t>
            </a:r>
            <a:r>
              <a:rPr lang="en-US" dirty="0"/>
              <a:t>’. </a:t>
            </a:r>
          </a:p>
        </p:txBody>
      </p:sp>
      <p:sp>
        <p:nvSpPr>
          <p:cNvPr id="5" name="Slide Number Placeholder 4">
            <a:extLst>
              <a:ext uri="{FF2B5EF4-FFF2-40B4-BE49-F238E27FC236}">
                <a16:creationId xmlns:a16="http://schemas.microsoft.com/office/drawing/2014/main" id="{EEBDB35F-EAFE-4505-861D-DB82CC720FEE}"/>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52741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about at’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i="1" dirty="0"/>
              <a:t>x </a:t>
            </a:r>
            <a:r>
              <a:rPr lang="en-US" b="1" i="1" dirty="0" err="1"/>
              <a:t>is_about</a:t>
            </a:r>
            <a:r>
              <a:rPr lang="en-US" b="1" i="1" dirty="0"/>
              <a:t> </a:t>
            </a:r>
            <a:r>
              <a:rPr lang="en-US" i="1" dirty="0"/>
              <a:t>y </a:t>
            </a:r>
            <a:r>
              <a:rPr lang="en-US" dirty="0"/>
              <a:t>means</a:t>
            </a:r>
            <a:r>
              <a:rPr lang="en-US" b="1" dirty="0"/>
              <a:t>:</a:t>
            </a:r>
          </a:p>
          <a:p>
            <a:pPr lvl="1">
              <a:buFont typeface="Arial" panose="020B0604020202020204" pitchFamily="34" charset="0"/>
              <a:buChar char="•"/>
            </a:pPr>
            <a:r>
              <a:rPr lang="en-US" i="1" dirty="0"/>
              <a:t>x refers to or is cognitively directed towards y. </a:t>
            </a:r>
          </a:p>
          <a:p>
            <a:pPr lvl="1">
              <a:buFont typeface="Arial" panose="020B0604020202020204" pitchFamily="34" charset="0"/>
              <a:buChar char="•"/>
            </a:pPr>
            <a:r>
              <a:rPr lang="en-US" b="1" dirty="0"/>
              <a:t>Domain: </a:t>
            </a:r>
            <a:r>
              <a:rPr lang="en-US" dirty="0"/>
              <a:t>representations; </a:t>
            </a:r>
          </a:p>
          <a:p>
            <a:pPr lvl="1">
              <a:buFont typeface="Arial" panose="020B0604020202020204" pitchFamily="34" charset="0"/>
              <a:buChar char="•"/>
            </a:pPr>
            <a:r>
              <a:rPr lang="en-US" b="1" dirty="0"/>
              <a:t>Range: </a:t>
            </a:r>
            <a:r>
              <a:rPr lang="en-US" dirty="0"/>
              <a:t>portions of reality. </a:t>
            </a:r>
          </a:p>
          <a:p>
            <a:pPr lvl="1">
              <a:buFont typeface="Arial" panose="020B0604020202020204" pitchFamily="34" charset="0"/>
              <a:buChar char="•"/>
            </a:pPr>
            <a:r>
              <a:rPr lang="en-US" b="1" dirty="0"/>
              <a:t>Axiom: </a:t>
            </a:r>
            <a:r>
              <a:rPr lang="en-US" dirty="0"/>
              <a:t>if </a:t>
            </a:r>
            <a:r>
              <a:rPr lang="en-US" i="1" dirty="0"/>
              <a:t>x </a:t>
            </a:r>
            <a:r>
              <a:rPr lang="en-US" b="1" i="1" dirty="0" err="1"/>
              <a:t>is_about</a:t>
            </a:r>
            <a:r>
              <a:rPr lang="en-US" b="1" i="1" dirty="0"/>
              <a:t> </a:t>
            </a:r>
            <a:r>
              <a:rPr lang="en-US" i="1" dirty="0"/>
              <a:t>y </a:t>
            </a:r>
            <a:r>
              <a:rPr lang="en-US" dirty="0"/>
              <a:t>then </a:t>
            </a:r>
            <a:r>
              <a:rPr lang="en-US" i="1" dirty="0"/>
              <a:t>y </a:t>
            </a:r>
            <a:r>
              <a:rPr lang="en-US" dirty="0"/>
              <a:t>exist(s/ed) (veridicality).</a:t>
            </a:r>
          </a:p>
          <a:p>
            <a:pPr>
              <a:buFont typeface="Arial" panose="020B0604020202020204" pitchFamily="34" charset="0"/>
              <a:buChar char="•"/>
            </a:pPr>
            <a:endParaRPr lang="en-US" dirty="0"/>
          </a:p>
        </p:txBody>
      </p:sp>
      <p:sp>
        <p:nvSpPr>
          <p:cNvPr id="4" name="Rectangle 3"/>
          <p:cNvSpPr/>
          <p:nvPr/>
        </p:nvSpPr>
        <p:spPr>
          <a:xfrm>
            <a:off x="1258456" y="6311976"/>
            <a:ext cx="7772400" cy="461665"/>
          </a:xfrm>
          <a:prstGeom prst="rect">
            <a:avLst/>
          </a:prstGeom>
        </p:spPr>
        <p:txBody>
          <a:bodyPr wrap="square">
            <a:spAutoFit/>
          </a:bodyPr>
          <a:lstStyle/>
          <a:p>
            <a:pPr algn="r" eaLnBrk="0" hangingPunct="0"/>
            <a:r>
              <a:rPr lang="en-US" sz="1200" b="0" dirty="0">
                <a:solidFill>
                  <a:srgbClr val="FFFFFF"/>
                </a:solidFill>
                <a:latin typeface="Times" charset="0"/>
              </a:rPr>
              <a:t>Smith B, Ceusters W. </a:t>
            </a:r>
            <a:r>
              <a:rPr lang="en-US" sz="1200" b="0" dirty="0" err="1">
                <a:solidFill>
                  <a:srgbClr val="FFFFFF"/>
                </a:solidFill>
                <a:latin typeface="Times" charset="0"/>
              </a:rPr>
              <a:t>Aboutness</a:t>
            </a:r>
            <a:r>
              <a:rPr lang="en-US" sz="1200" b="0" dirty="0">
                <a:solidFill>
                  <a:srgbClr val="FFFFFF"/>
                </a:solidFill>
                <a:latin typeface="Times" charset="0"/>
              </a:rPr>
              <a:t>: Towards Foundations for the Information Artifact Ontology. </a:t>
            </a:r>
          </a:p>
          <a:p>
            <a:pPr algn="r" eaLnBrk="0" hangingPunct="0"/>
            <a:r>
              <a:rPr lang="en-US" sz="1200" b="0" dirty="0">
                <a:solidFill>
                  <a:srgbClr val="FFFFFF"/>
                </a:solidFill>
                <a:latin typeface="Times" charset="0"/>
              </a:rPr>
              <a:t>International Conference on Biomedical Ontologies, ICBO 2015, Lisbon, Portugal, July 27-30, 2015;47-51</a:t>
            </a:r>
          </a:p>
        </p:txBody>
      </p:sp>
      <p:sp>
        <p:nvSpPr>
          <p:cNvPr id="6" name="Slide Number Placeholder 5">
            <a:extLst>
              <a:ext uri="{FF2B5EF4-FFF2-40B4-BE49-F238E27FC236}">
                <a16:creationId xmlns:a16="http://schemas.microsoft.com/office/drawing/2014/main" id="{807D6EDB-6F02-4ECA-BF45-815C48DCE462}"/>
              </a:ext>
            </a:extLst>
          </p:cNvPr>
          <p:cNvSpPr>
            <a:spLocks noGrp="1"/>
          </p:cNvSpPr>
          <p:nvPr>
            <p:ph type="sldNum" sz="quarter" idx="10"/>
          </p:nvPr>
        </p:nvSpPr>
        <p:spPr/>
        <p:txBody>
          <a:bodyPr/>
          <a:lstStyle/>
          <a:p>
            <a:fld id="{970F0956-5B8E-40B4-A8DD-F75AA1D26018}" type="slidenum">
              <a:rPr lang="en-US" smtClean="0"/>
              <a:pPr/>
              <a:t>30</a:t>
            </a:fld>
            <a:endParaRPr lang="en-US"/>
          </a:p>
        </p:txBody>
      </p:sp>
    </p:spTree>
    <p:extLst>
      <p:ext uri="{BB962C8B-B14F-4D97-AF65-F5344CB8AC3E}">
        <p14:creationId xmlns:p14="http://schemas.microsoft.com/office/powerpoint/2010/main" val="1901355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360" y="1436426"/>
            <a:ext cx="4762500" cy="3971925"/>
          </a:xfrm>
          <a:prstGeom prst="rect">
            <a:avLst/>
          </a:prstGeom>
          <a:scene3d>
            <a:camera prst="perspectiveContrastingRightFacing"/>
            <a:lightRig rig="threePt" dir="t"/>
          </a:scene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74" y="1700879"/>
            <a:ext cx="4526186" cy="4095638"/>
          </a:xfrm>
          <a:prstGeom prst="rect">
            <a:avLst/>
          </a:prstGeom>
          <a:scene3d>
            <a:camera prst="perspectiveContrastingRightFacing"/>
            <a:lightRig rig="threePt" dir="t"/>
          </a:scene3d>
        </p:spPr>
      </p:pic>
      <p:sp>
        <p:nvSpPr>
          <p:cNvPr id="2" name="Title 1"/>
          <p:cNvSpPr>
            <a:spLocks noGrp="1"/>
          </p:cNvSpPr>
          <p:nvPr>
            <p:ph type="title"/>
          </p:nvPr>
        </p:nvSpPr>
        <p:spPr/>
        <p:txBody>
          <a:bodyPr/>
          <a:lstStyle/>
          <a:p>
            <a:r>
              <a:rPr lang="en-US" dirty="0">
                <a:solidFill>
                  <a:srgbClr val="FFC000"/>
                </a:solidFill>
              </a:rPr>
              <a:t>Reality</a:t>
            </a:r>
            <a:r>
              <a:rPr lang="en-US" dirty="0"/>
              <a:t>         and </a:t>
            </a:r>
            <a:r>
              <a:rPr lang="en-US" sz="3200" dirty="0"/>
              <a:t> </a:t>
            </a:r>
            <a:r>
              <a:rPr lang="en-US" dirty="0"/>
              <a:t>     </a:t>
            </a:r>
            <a:r>
              <a:rPr lang="en-US" dirty="0">
                <a:solidFill>
                  <a:srgbClr val="FFFF00"/>
                </a:solidFill>
              </a:rPr>
              <a:t>representation</a:t>
            </a:r>
          </a:p>
        </p:txBody>
      </p:sp>
      <p:sp>
        <p:nvSpPr>
          <p:cNvPr id="19" name="TextBox 18"/>
          <p:cNvSpPr txBox="1"/>
          <p:nvPr/>
        </p:nvSpPr>
        <p:spPr>
          <a:xfrm>
            <a:off x="2501267" y="5613883"/>
            <a:ext cx="131959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imes" charset="0"/>
                <a:ea typeface="+mn-ea"/>
                <a:cs typeface="+mn-cs"/>
              </a:rPr>
              <a:t>this heart</a:t>
            </a:r>
          </a:p>
        </p:txBody>
      </p:sp>
      <p:sp>
        <p:nvSpPr>
          <p:cNvPr id="8" name="Oval 7"/>
          <p:cNvSpPr/>
          <p:nvPr/>
        </p:nvSpPr>
        <p:spPr bwMode="auto">
          <a:xfrm>
            <a:off x="1905000" y="3215298"/>
            <a:ext cx="1295399" cy="1585302"/>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9" name="Oval 8"/>
          <p:cNvSpPr/>
          <p:nvPr/>
        </p:nvSpPr>
        <p:spPr bwMode="auto">
          <a:xfrm>
            <a:off x="6908799" y="2971801"/>
            <a:ext cx="990600" cy="1447800"/>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cxnSp>
        <p:nvCxnSpPr>
          <p:cNvPr id="12" name="Straight Arrow Connector 11"/>
          <p:cNvCxnSpPr>
            <a:stCxn id="14" idx="0"/>
            <a:endCxn id="24" idx="5"/>
          </p:cNvCxnSpPr>
          <p:nvPr/>
        </p:nvCxnSpPr>
        <p:spPr bwMode="auto">
          <a:xfrm flipH="1" flipV="1">
            <a:off x="7771051" y="4207576"/>
            <a:ext cx="661145" cy="1415452"/>
          </a:xfrm>
          <a:prstGeom prst="straightConnector1">
            <a:avLst/>
          </a:prstGeom>
          <a:solidFill>
            <a:schemeClr val="accent1"/>
          </a:solidFill>
          <a:ln w="22225" cap="flat" cmpd="sng" algn="ctr">
            <a:solidFill>
              <a:srgbClr val="FFFF00"/>
            </a:solidFill>
            <a:prstDash val="solid"/>
            <a:round/>
            <a:headEnd type="none" w="med" len="med"/>
            <a:tailEnd type="triangle"/>
          </a:ln>
          <a:effectLst/>
        </p:spPr>
      </p:cxnSp>
      <p:sp>
        <p:nvSpPr>
          <p:cNvPr id="14" name="TextBox 13"/>
          <p:cNvSpPr txBox="1"/>
          <p:nvPr/>
        </p:nvSpPr>
        <p:spPr>
          <a:xfrm>
            <a:off x="7772400" y="5623028"/>
            <a:ext cx="131959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Times" charset="0"/>
                <a:ea typeface="+mn-ea"/>
                <a:cs typeface="+mn-cs"/>
              </a:rPr>
              <a:t>this heart</a:t>
            </a:r>
          </a:p>
        </p:txBody>
      </p:sp>
      <p:cxnSp>
        <p:nvCxnSpPr>
          <p:cNvPr id="18" name="Straight Arrow Connector 17"/>
          <p:cNvCxnSpPr/>
          <p:nvPr/>
        </p:nvCxnSpPr>
        <p:spPr bwMode="auto">
          <a:xfrm flipH="1" flipV="1">
            <a:off x="3049810" y="6322975"/>
            <a:ext cx="3105565" cy="1625"/>
          </a:xfrm>
          <a:prstGeom prst="straightConnector1">
            <a:avLst/>
          </a:prstGeom>
          <a:solidFill>
            <a:schemeClr val="accent1"/>
          </a:solidFill>
          <a:ln w="22225" cap="flat" cmpd="sng" algn="ctr">
            <a:solidFill>
              <a:srgbClr val="92D050"/>
            </a:solidFill>
            <a:prstDash val="solid"/>
            <a:round/>
            <a:headEnd type="none" w="med" len="med"/>
            <a:tailEnd type="triangle"/>
          </a:ln>
          <a:effectLst/>
        </p:spPr>
      </p:cxnSp>
      <p:cxnSp>
        <p:nvCxnSpPr>
          <p:cNvPr id="21" name="Straight Arrow Connector 20"/>
          <p:cNvCxnSpPr>
            <a:endCxn id="8" idx="4"/>
          </p:cNvCxnSpPr>
          <p:nvPr/>
        </p:nvCxnSpPr>
        <p:spPr bwMode="auto">
          <a:xfrm flipH="1" flipV="1">
            <a:off x="2552700" y="4800600"/>
            <a:ext cx="291604" cy="800344"/>
          </a:xfrm>
          <a:prstGeom prst="straightConnector1">
            <a:avLst/>
          </a:prstGeom>
          <a:solidFill>
            <a:schemeClr val="accent1"/>
          </a:solidFill>
          <a:ln w="22225" cap="flat" cmpd="sng" algn="ctr">
            <a:solidFill>
              <a:srgbClr val="FFC000"/>
            </a:solidFill>
            <a:prstDash val="solid"/>
            <a:round/>
            <a:headEnd type="none" w="med" len="med"/>
            <a:tailEnd type="triangle"/>
          </a:ln>
          <a:effectLst/>
        </p:spPr>
      </p:cxnSp>
      <p:sp>
        <p:nvSpPr>
          <p:cNvPr id="22" name="TextBox 21"/>
          <p:cNvSpPr txBox="1"/>
          <p:nvPr/>
        </p:nvSpPr>
        <p:spPr>
          <a:xfrm>
            <a:off x="5486400" y="5613884"/>
            <a:ext cx="211307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imes" charset="0"/>
                <a:ea typeface="+mn-ea"/>
                <a:cs typeface="+mn-cs"/>
              </a:rPr>
              <a:t>this picture part</a:t>
            </a:r>
          </a:p>
        </p:txBody>
      </p:sp>
      <p:sp>
        <p:nvSpPr>
          <p:cNvPr id="24" name="Oval 23"/>
          <p:cNvSpPr/>
          <p:nvPr/>
        </p:nvSpPr>
        <p:spPr bwMode="auto">
          <a:xfrm>
            <a:off x="6874934" y="2971801"/>
            <a:ext cx="1049866" cy="1447800"/>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cxnSp>
        <p:nvCxnSpPr>
          <p:cNvPr id="25" name="Straight Arrow Connector 24"/>
          <p:cNvCxnSpPr>
            <a:endCxn id="24" idx="3"/>
          </p:cNvCxnSpPr>
          <p:nvPr/>
        </p:nvCxnSpPr>
        <p:spPr bwMode="auto">
          <a:xfrm flipV="1">
            <a:off x="6611915" y="4207576"/>
            <a:ext cx="416768" cy="1504848"/>
          </a:xfrm>
          <a:prstGeom prst="straightConnector1">
            <a:avLst/>
          </a:prstGeom>
          <a:solidFill>
            <a:schemeClr val="accent1"/>
          </a:solidFill>
          <a:ln w="22225" cap="flat" cmpd="sng" algn="ctr">
            <a:solidFill>
              <a:srgbClr val="FFC000"/>
            </a:solidFill>
            <a:prstDash val="solid"/>
            <a:round/>
            <a:headEnd type="none" w="med" len="med"/>
            <a:tailEnd type="triangle"/>
          </a:ln>
          <a:effectLst/>
        </p:spPr>
      </p:cxnSp>
      <p:sp>
        <p:nvSpPr>
          <p:cNvPr id="27" name="TextBox 26"/>
          <p:cNvSpPr txBox="1"/>
          <p:nvPr/>
        </p:nvSpPr>
        <p:spPr>
          <a:xfrm>
            <a:off x="3954683" y="6252428"/>
            <a:ext cx="115929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92D050"/>
                </a:solidFill>
                <a:effectLst/>
                <a:uLnTx/>
                <a:uFillTx/>
                <a:latin typeface="Times" charset="0"/>
                <a:ea typeface="+mn-ea"/>
                <a:cs typeface="+mn-cs"/>
              </a:rPr>
              <a:t>isAbout</a:t>
            </a:r>
            <a:endParaRPr kumimoji="0" lang="en-US" sz="2400" b="0" i="0" u="none" strike="noStrike" kern="1200" cap="none" spc="0" normalizeH="0" baseline="0" noProof="0" dirty="0">
              <a:ln>
                <a:noFill/>
              </a:ln>
              <a:solidFill>
                <a:srgbClr val="92D050"/>
              </a:solidFill>
              <a:effectLst/>
              <a:uLnTx/>
              <a:uFillTx/>
              <a:latin typeface="Times" charset="0"/>
              <a:ea typeface="+mn-ea"/>
              <a:cs typeface="+mn-cs"/>
            </a:endParaRPr>
          </a:p>
        </p:txBody>
      </p:sp>
      <p:sp>
        <p:nvSpPr>
          <p:cNvPr id="6" name="Slide Number Placeholder 5">
            <a:extLst>
              <a:ext uri="{FF2B5EF4-FFF2-40B4-BE49-F238E27FC236}">
                <a16:creationId xmlns:a16="http://schemas.microsoft.com/office/drawing/2014/main" id="{5D1A56F4-5EE4-4FEE-901A-580E677DBEA4}"/>
              </a:ext>
            </a:extLst>
          </p:cNvPr>
          <p:cNvSpPr>
            <a:spLocks noGrp="1"/>
          </p:cNvSpPr>
          <p:nvPr>
            <p:ph type="sldNum" sz="quarter" idx="10"/>
          </p:nvPr>
        </p:nvSpPr>
        <p:spPr/>
        <p:txBody>
          <a:bodyPr/>
          <a:lstStyle/>
          <a:p>
            <a:fld id="{970F0956-5B8E-40B4-A8DD-F75AA1D26018}" type="slidenum">
              <a:rPr lang="en-US" smtClean="0"/>
              <a:pPr/>
              <a:t>31</a:t>
            </a:fld>
            <a:endParaRPr lang="en-US"/>
          </a:p>
        </p:txBody>
      </p:sp>
    </p:spTree>
    <p:extLst>
      <p:ext uri="{BB962C8B-B14F-4D97-AF65-F5344CB8AC3E}">
        <p14:creationId xmlns:p14="http://schemas.microsoft.com/office/powerpoint/2010/main" val="1653460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F9C5-45B5-442E-9845-BA065C7E7C92}"/>
              </a:ext>
            </a:extLst>
          </p:cNvPr>
          <p:cNvSpPr>
            <a:spLocks noGrp="1"/>
          </p:cNvSpPr>
          <p:nvPr>
            <p:ph type="title"/>
          </p:nvPr>
        </p:nvSpPr>
        <p:spPr/>
        <p:txBody>
          <a:bodyPr/>
          <a:lstStyle/>
          <a:p>
            <a:r>
              <a:rPr lang="en-US" dirty="0"/>
              <a:t>        Reality         </a:t>
            </a:r>
            <a:r>
              <a:rPr lang="en-US" dirty="0">
                <a:sym typeface="Wingdings" panose="05000000000000000000" pitchFamily="2" charset="2"/>
              </a:rPr>
              <a:t>        Representation</a:t>
            </a:r>
            <a:endParaRPr lang="en-US" dirty="0"/>
          </a:p>
        </p:txBody>
      </p:sp>
      <p:sp>
        <p:nvSpPr>
          <p:cNvPr id="5" name="Title 1">
            <a:extLst>
              <a:ext uri="{FF2B5EF4-FFF2-40B4-BE49-F238E27FC236}">
                <a16:creationId xmlns:a16="http://schemas.microsoft.com/office/drawing/2014/main" id="{721BDA75-0AA6-4442-96F7-58F708128F32}"/>
              </a:ext>
            </a:extLst>
          </p:cNvPr>
          <p:cNvSpPr txBox="1">
            <a:spLocks/>
          </p:cNvSpPr>
          <p:nvPr/>
        </p:nvSpPr>
        <p:spPr>
          <a:xfrm>
            <a:off x="228600" y="1905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a:t>  Referents       </a:t>
            </a:r>
            <a:r>
              <a:rPr lang="en-US" kern="0" dirty="0">
                <a:sym typeface="Wingdings" panose="05000000000000000000" pitchFamily="2" charset="2"/>
              </a:rPr>
              <a:t>            References</a:t>
            </a:r>
            <a:endParaRPr lang="en-US" kern="0" dirty="0"/>
          </a:p>
        </p:txBody>
      </p:sp>
      <p:pic>
        <p:nvPicPr>
          <p:cNvPr id="8194" name="Picture 2" descr="SIG Sauer P226 Enhanced Elite | Reload Your Gear">
            <a:extLst>
              <a:ext uri="{FF2B5EF4-FFF2-40B4-BE49-F238E27FC236}">
                <a16:creationId xmlns:a16="http://schemas.microsoft.com/office/drawing/2014/main" id="{3AF7530F-45AB-42EA-9DAD-501104CC01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121903"/>
            <a:ext cx="4053831" cy="23907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CACCFE0-89BA-4601-B2E9-5293D521B13F}"/>
              </a:ext>
            </a:extLst>
          </p:cNvPr>
          <p:cNvSpPr txBox="1"/>
          <p:nvPr/>
        </p:nvSpPr>
        <p:spPr>
          <a:xfrm>
            <a:off x="6128754" y="3220653"/>
            <a:ext cx="1887696" cy="461665"/>
          </a:xfrm>
          <a:prstGeom prst="rect">
            <a:avLst/>
          </a:prstGeom>
          <a:noFill/>
        </p:spPr>
        <p:txBody>
          <a:bodyPr wrap="none" rtlCol="0">
            <a:spAutoFit/>
          </a:bodyPr>
          <a:lstStyle/>
          <a:p>
            <a:r>
              <a:rPr lang="en-US" sz="2400" b="0" dirty="0">
                <a:solidFill>
                  <a:schemeClr val="bg1"/>
                </a:solidFill>
              </a:rPr>
              <a:t>‘John’s P226’</a:t>
            </a:r>
          </a:p>
        </p:txBody>
      </p:sp>
      <p:sp>
        <p:nvSpPr>
          <p:cNvPr id="9" name="TextBox 8">
            <a:extLst>
              <a:ext uri="{FF2B5EF4-FFF2-40B4-BE49-F238E27FC236}">
                <a16:creationId xmlns:a16="http://schemas.microsoft.com/office/drawing/2014/main" id="{E6C9EDFE-298F-46D7-98E8-F0AFF9177785}"/>
              </a:ext>
            </a:extLst>
          </p:cNvPr>
          <p:cNvSpPr txBox="1"/>
          <p:nvPr/>
        </p:nvSpPr>
        <p:spPr>
          <a:xfrm>
            <a:off x="5903532" y="3937125"/>
            <a:ext cx="2338141" cy="461665"/>
          </a:xfrm>
          <a:prstGeom prst="rect">
            <a:avLst/>
          </a:prstGeom>
          <a:noFill/>
        </p:spPr>
        <p:txBody>
          <a:bodyPr wrap="none" rtlCol="0">
            <a:spAutoFit/>
          </a:bodyPr>
          <a:lstStyle/>
          <a:p>
            <a:r>
              <a:rPr lang="en-US" sz="2400" b="0" dirty="0">
                <a:solidFill>
                  <a:schemeClr val="bg1"/>
                </a:solidFill>
              </a:rPr>
              <a:t>‘John’s left hand’</a:t>
            </a:r>
          </a:p>
        </p:txBody>
      </p:sp>
      <p:sp>
        <p:nvSpPr>
          <p:cNvPr id="10" name="TextBox 9">
            <a:extLst>
              <a:ext uri="{FF2B5EF4-FFF2-40B4-BE49-F238E27FC236}">
                <a16:creationId xmlns:a16="http://schemas.microsoft.com/office/drawing/2014/main" id="{A37BA167-3FC9-45EE-AC50-6D94B6F64449}"/>
              </a:ext>
            </a:extLst>
          </p:cNvPr>
          <p:cNvSpPr txBox="1"/>
          <p:nvPr/>
        </p:nvSpPr>
        <p:spPr>
          <a:xfrm>
            <a:off x="5687004" y="4667071"/>
            <a:ext cx="2771196" cy="1200329"/>
          </a:xfrm>
          <a:prstGeom prst="rect">
            <a:avLst/>
          </a:prstGeom>
          <a:noFill/>
        </p:spPr>
        <p:txBody>
          <a:bodyPr wrap="square" rtlCol="0">
            <a:spAutoFit/>
          </a:bodyPr>
          <a:lstStyle/>
          <a:p>
            <a:r>
              <a:rPr lang="en-US" sz="2400" b="0" dirty="0">
                <a:solidFill>
                  <a:schemeClr val="bg1"/>
                </a:solidFill>
              </a:rPr>
              <a:t>‘John’s P226 partially-enclosed-in John’s left hand’</a:t>
            </a:r>
          </a:p>
        </p:txBody>
      </p:sp>
      <p:sp>
        <p:nvSpPr>
          <p:cNvPr id="8" name="TextBox 7">
            <a:extLst>
              <a:ext uri="{FF2B5EF4-FFF2-40B4-BE49-F238E27FC236}">
                <a16:creationId xmlns:a16="http://schemas.microsoft.com/office/drawing/2014/main" id="{B63A0BE2-221A-44A2-8851-153407FFE6CE}"/>
              </a:ext>
            </a:extLst>
          </p:cNvPr>
          <p:cNvSpPr txBox="1"/>
          <p:nvPr/>
        </p:nvSpPr>
        <p:spPr>
          <a:xfrm>
            <a:off x="1828800" y="1422113"/>
            <a:ext cx="433131" cy="584775"/>
          </a:xfrm>
          <a:prstGeom prst="rect">
            <a:avLst/>
          </a:prstGeom>
          <a:noFill/>
        </p:spPr>
        <p:txBody>
          <a:bodyPr wrap="none" rtlCol="0">
            <a:spAutoFit/>
          </a:bodyPr>
          <a:lstStyle/>
          <a:p>
            <a:r>
              <a:rPr lang="en-US" dirty="0">
                <a:solidFill>
                  <a:schemeClr val="bg1"/>
                </a:solidFill>
                <a:sym typeface="Symbol" panose="05050102010706020507" pitchFamily="18" charset="2"/>
              </a:rPr>
              <a:t></a:t>
            </a:r>
            <a:endParaRPr lang="en-US" dirty="0">
              <a:solidFill>
                <a:schemeClr val="bg1"/>
              </a:solidFill>
            </a:endParaRPr>
          </a:p>
        </p:txBody>
      </p:sp>
      <p:sp>
        <p:nvSpPr>
          <p:cNvPr id="12" name="TextBox 11">
            <a:extLst>
              <a:ext uri="{FF2B5EF4-FFF2-40B4-BE49-F238E27FC236}">
                <a16:creationId xmlns:a16="http://schemas.microsoft.com/office/drawing/2014/main" id="{C26AA6CA-D44C-467B-B77F-9F963BAD6559}"/>
              </a:ext>
            </a:extLst>
          </p:cNvPr>
          <p:cNvSpPr txBox="1"/>
          <p:nvPr/>
        </p:nvSpPr>
        <p:spPr>
          <a:xfrm>
            <a:off x="6882069" y="1365753"/>
            <a:ext cx="433131" cy="584775"/>
          </a:xfrm>
          <a:prstGeom prst="rect">
            <a:avLst/>
          </a:prstGeom>
          <a:noFill/>
        </p:spPr>
        <p:txBody>
          <a:bodyPr wrap="none" rtlCol="0">
            <a:spAutoFit/>
          </a:bodyPr>
          <a:lstStyle/>
          <a:p>
            <a:r>
              <a:rPr lang="en-US" dirty="0">
                <a:solidFill>
                  <a:schemeClr val="bg1"/>
                </a:solidFill>
                <a:sym typeface="Symbol" panose="05050102010706020507" pitchFamily="18" charset="2"/>
              </a:rPr>
              <a:t></a:t>
            </a:r>
            <a:endParaRPr lang="en-US" dirty="0">
              <a:solidFill>
                <a:schemeClr val="bg1"/>
              </a:solidFill>
            </a:endParaRPr>
          </a:p>
        </p:txBody>
      </p:sp>
      <p:sp>
        <p:nvSpPr>
          <p:cNvPr id="3" name="Slide Number Placeholder 2">
            <a:extLst>
              <a:ext uri="{FF2B5EF4-FFF2-40B4-BE49-F238E27FC236}">
                <a16:creationId xmlns:a16="http://schemas.microsoft.com/office/drawing/2014/main" id="{65B41BAA-DE10-45A3-A094-D480CD40C891}"/>
              </a:ext>
            </a:extLst>
          </p:cNvPr>
          <p:cNvSpPr>
            <a:spLocks noGrp="1"/>
          </p:cNvSpPr>
          <p:nvPr>
            <p:ph type="sldNum" sz="quarter" idx="10"/>
          </p:nvPr>
        </p:nvSpPr>
        <p:spPr/>
        <p:txBody>
          <a:bodyPr/>
          <a:lstStyle/>
          <a:p>
            <a:fld id="{970F0956-5B8E-40B4-A8DD-F75AA1D26018}" type="slidenum">
              <a:rPr lang="en-US" smtClean="0"/>
              <a:pPr/>
              <a:t>32</a:t>
            </a:fld>
            <a:endParaRPr lang="en-US"/>
          </a:p>
        </p:txBody>
      </p:sp>
      <p:cxnSp>
        <p:nvCxnSpPr>
          <p:cNvPr id="13" name="Straight Arrow Connector 12">
            <a:extLst>
              <a:ext uri="{FF2B5EF4-FFF2-40B4-BE49-F238E27FC236}">
                <a16:creationId xmlns:a16="http://schemas.microsoft.com/office/drawing/2014/main" id="{E885D850-6BF4-4C79-9D93-C0D608FBDA4C}"/>
              </a:ext>
            </a:extLst>
          </p:cNvPr>
          <p:cNvCxnSpPr/>
          <p:nvPr/>
        </p:nvCxnSpPr>
        <p:spPr bwMode="auto">
          <a:xfrm flipH="1" flipV="1">
            <a:off x="2966618" y="3477216"/>
            <a:ext cx="3105565" cy="1625"/>
          </a:xfrm>
          <a:prstGeom prst="straightConnector1">
            <a:avLst/>
          </a:prstGeom>
          <a:solidFill>
            <a:schemeClr val="accent1"/>
          </a:solidFill>
          <a:ln w="22225" cap="flat" cmpd="sng" algn="ctr">
            <a:solidFill>
              <a:srgbClr val="92D050"/>
            </a:solidFill>
            <a:prstDash val="solid"/>
            <a:round/>
            <a:headEnd type="none" w="med" len="med"/>
            <a:tailEnd type="triangle"/>
          </a:ln>
          <a:effectLst/>
        </p:spPr>
      </p:cxnSp>
      <p:sp>
        <p:nvSpPr>
          <p:cNvPr id="14" name="TextBox 13">
            <a:extLst>
              <a:ext uri="{FF2B5EF4-FFF2-40B4-BE49-F238E27FC236}">
                <a16:creationId xmlns:a16="http://schemas.microsoft.com/office/drawing/2014/main" id="{08DFA7ED-15AF-43E7-A0D9-41026BB055CE}"/>
              </a:ext>
            </a:extLst>
          </p:cNvPr>
          <p:cNvSpPr txBox="1"/>
          <p:nvPr/>
        </p:nvSpPr>
        <p:spPr>
          <a:xfrm>
            <a:off x="4567602" y="3436203"/>
            <a:ext cx="115929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92D050"/>
                </a:solidFill>
                <a:effectLst/>
                <a:uLnTx/>
                <a:uFillTx/>
                <a:latin typeface="Times" charset="0"/>
                <a:ea typeface="+mn-ea"/>
                <a:cs typeface="+mn-cs"/>
              </a:rPr>
              <a:t>isAbout</a:t>
            </a:r>
            <a:endParaRPr kumimoji="0" lang="en-US" sz="2400" b="0" i="0" u="none" strike="noStrike" kern="1200" cap="none" spc="0" normalizeH="0" baseline="0" noProof="0" dirty="0">
              <a:ln>
                <a:noFill/>
              </a:ln>
              <a:solidFill>
                <a:srgbClr val="92D050"/>
              </a:solidFill>
              <a:effectLst/>
              <a:uLnTx/>
              <a:uFillTx/>
              <a:latin typeface="Times" charset="0"/>
              <a:ea typeface="+mn-ea"/>
              <a:cs typeface="+mn-cs"/>
            </a:endParaRPr>
          </a:p>
        </p:txBody>
      </p:sp>
      <p:cxnSp>
        <p:nvCxnSpPr>
          <p:cNvPr id="15" name="Straight Arrow Connector 14">
            <a:extLst>
              <a:ext uri="{FF2B5EF4-FFF2-40B4-BE49-F238E27FC236}">
                <a16:creationId xmlns:a16="http://schemas.microsoft.com/office/drawing/2014/main" id="{181DD090-AAF2-432B-A7DD-DF3C7C3EAF0B}"/>
              </a:ext>
            </a:extLst>
          </p:cNvPr>
          <p:cNvCxnSpPr>
            <a:cxnSpLocks/>
          </p:cNvCxnSpPr>
          <p:nvPr/>
        </p:nvCxnSpPr>
        <p:spPr bwMode="auto">
          <a:xfrm flipH="1" flipV="1">
            <a:off x="1981200" y="4208787"/>
            <a:ext cx="3705805" cy="22830"/>
          </a:xfrm>
          <a:prstGeom prst="straightConnector1">
            <a:avLst/>
          </a:prstGeom>
          <a:solidFill>
            <a:schemeClr val="accent1"/>
          </a:solidFill>
          <a:ln w="22225" cap="flat" cmpd="sng" algn="ctr">
            <a:solidFill>
              <a:srgbClr val="92D050"/>
            </a:solidFill>
            <a:prstDash val="solid"/>
            <a:round/>
            <a:headEnd type="none" w="med" len="med"/>
            <a:tailEnd type="triangle"/>
          </a:ln>
          <a:effectLst/>
        </p:spPr>
      </p:cxnSp>
      <p:sp>
        <p:nvSpPr>
          <p:cNvPr id="16" name="TextBox 15">
            <a:extLst>
              <a:ext uri="{FF2B5EF4-FFF2-40B4-BE49-F238E27FC236}">
                <a16:creationId xmlns:a16="http://schemas.microsoft.com/office/drawing/2014/main" id="{7E867D3B-2837-466E-994F-97E73CC6091C}"/>
              </a:ext>
            </a:extLst>
          </p:cNvPr>
          <p:cNvSpPr txBox="1"/>
          <p:nvPr/>
        </p:nvSpPr>
        <p:spPr>
          <a:xfrm>
            <a:off x="4587606" y="4265290"/>
            <a:ext cx="115929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92D050"/>
                </a:solidFill>
                <a:effectLst/>
                <a:uLnTx/>
                <a:uFillTx/>
                <a:latin typeface="Times" charset="0"/>
                <a:ea typeface="+mn-ea"/>
                <a:cs typeface="+mn-cs"/>
              </a:rPr>
              <a:t>isAbout</a:t>
            </a:r>
            <a:endParaRPr kumimoji="0" lang="en-US" sz="2400" b="0" i="0" u="none" strike="noStrike" kern="1200" cap="none" spc="0" normalizeH="0" baseline="0" noProof="0" dirty="0">
              <a:ln>
                <a:noFill/>
              </a:ln>
              <a:solidFill>
                <a:srgbClr val="92D050"/>
              </a:solidFill>
              <a:effectLst/>
              <a:uLnTx/>
              <a:uFillTx/>
              <a:latin typeface="Times" charset="0"/>
              <a:ea typeface="+mn-ea"/>
              <a:cs typeface="+mn-cs"/>
            </a:endParaRPr>
          </a:p>
        </p:txBody>
      </p:sp>
      <p:cxnSp>
        <p:nvCxnSpPr>
          <p:cNvPr id="17" name="Straight Arrow Connector 16">
            <a:extLst>
              <a:ext uri="{FF2B5EF4-FFF2-40B4-BE49-F238E27FC236}">
                <a16:creationId xmlns:a16="http://schemas.microsoft.com/office/drawing/2014/main" id="{BD325AA7-C407-4770-B5B2-11F08F40E149}"/>
              </a:ext>
            </a:extLst>
          </p:cNvPr>
          <p:cNvCxnSpPr>
            <a:cxnSpLocks/>
          </p:cNvCxnSpPr>
          <p:nvPr/>
        </p:nvCxnSpPr>
        <p:spPr bwMode="auto">
          <a:xfrm flipH="1" flipV="1">
            <a:off x="2966618" y="4678550"/>
            <a:ext cx="2898815" cy="1115514"/>
          </a:xfrm>
          <a:prstGeom prst="straightConnector1">
            <a:avLst/>
          </a:prstGeom>
          <a:solidFill>
            <a:schemeClr val="accent1"/>
          </a:solidFill>
          <a:ln w="22225" cap="flat" cmpd="sng" algn="ctr">
            <a:solidFill>
              <a:srgbClr val="92D050"/>
            </a:solidFill>
            <a:prstDash val="solid"/>
            <a:round/>
            <a:headEnd type="none" w="med" len="med"/>
            <a:tailEnd type="triangle"/>
          </a:ln>
          <a:effectLst/>
        </p:spPr>
      </p:cxnSp>
      <p:sp>
        <p:nvSpPr>
          <p:cNvPr id="18" name="TextBox 17">
            <a:extLst>
              <a:ext uri="{FF2B5EF4-FFF2-40B4-BE49-F238E27FC236}">
                <a16:creationId xmlns:a16="http://schemas.microsoft.com/office/drawing/2014/main" id="{207CB73B-50C7-4497-BACA-B000B69EEB38}"/>
              </a:ext>
            </a:extLst>
          </p:cNvPr>
          <p:cNvSpPr txBox="1"/>
          <p:nvPr/>
        </p:nvSpPr>
        <p:spPr>
          <a:xfrm>
            <a:off x="3871491" y="5605615"/>
            <a:ext cx="115929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92D050"/>
                </a:solidFill>
                <a:effectLst/>
                <a:uLnTx/>
                <a:uFillTx/>
                <a:latin typeface="Times" charset="0"/>
                <a:ea typeface="+mn-ea"/>
                <a:cs typeface="+mn-cs"/>
              </a:rPr>
              <a:t>isAbout</a:t>
            </a:r>
            <a:endParaRPr kumimoji="0" lang="en-US" sz="2400" b="0" i="0" u="none" strike="noStrike" kern="1200" cap="none" spc="0" normalizeH="0" baseline="0" noProof="0" dirty="0">
              <a:ln>
                <a:noFill/>
              </a:ln>
              <a:solidFill>
                <a:srgbClr val="92D050"/>
              </a:solidFill>
              <a:effectLst/>
              <a:uLnTx/>
              <a:uFillTx/>
              <a:latin typeface="Times" charset="0"/>
              <a:ea typeface="+mn-ea"/>
              <a:cs typeface="+mn-cs"/>
            </a:endParaRPr>
          </a:p>
        </p:txBody>
      </p:sp>
    </p:spTree>
    <p:extLst>
      <p:ext uri="{BB962C8B-B14F-4D97-AF65-F5344CB8AC3E}">
        <p14:creationId xmlns:p14="http://schemas.microsoft.com/office/powerpoint/2010/main" val="264241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F9C5-45B5-442E-9845-BA065C7E7C92}"/>
              </a:ext>
            </a:extLst>
          </p:cNvPr>
          <p:cNvSpPr>
            <a:spLocks noGrp="1"/>
          </p:cNvSpPr>
          <p:nvPr>
            <p:ph type="title"/>
          </p:nvPr>
        </p:nvSpPr>
        <p:spPr/>
        <p:txBody>
          <a:bodyPr/>
          <a:lstStyle/>
          <a:p>
            <a:r>
              <a:rPr lang="en-US" dirty="0"/>
              <a:t>        Reality         </a:t>
            </a:r>
            <a:r>
              <a:rPr lang="en-US" dirty="0">
                <a:sym typeface="Wingdings" panose="05000000000000000000" pitchFamily="2" charset="2"/>
              </a:rPr>
              <a:t>        Representation</a:t>
            </a:r>
            <a:endParaRPr lang="en-US" dirty="0"/>
          </a:p>
        </p:txBody>
      </p:sp>
      <p:sp>
        <p:nvSpPr>
          <p:cNvPr id="5" name="Title 1">
            <a:extLst>
              <a:ext uri="{FF2B5EF4-FFF2-40B4-BE49-F238E27FC236}">
                <a16:creationId xmlns:a16="http://schemas.microsoft.com/office/drawing/2014/main" id="{721BDA75-0AA6-4442-96F7-58F708128F32}"/>
              </a:ext>
            </a:extLst>
          </p:cNvPr>
          <p:cNvSpPr txBox="1">
            <a:spLocks/>
          </p:cNvSpPr>
          <p:nvPr/>
        </p:nvSpPr>
        <p:spPr>
          <a:xfrm>
            <a:off x="228600" y="1905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a:t>  Referents       </a:t>
            </a:r>
            <a:r>
              <a:rPr lang="en-US" kern="0" dirty="0">
                <a:sym typeface="Wingdings" panose="05000000000000000000" pitchFamily="2" charset="2"/>
              </a:rPr>
              <a:t>            References</a:t>
            </a:r>
            <a:endParaRPr lang="en-US" kern="0" dirty="0"/>
          </a:p>
        </p:txBody>
      </p:sp>
      <p:pic>
        <p:nvPicPr>
          <p:cNvPr id="8194" name="Picture 2" descr="SIG Sauer P226 Enhanced Elite | Reload Your Gear">
            <a:extLst>
              <a:ext uri="{FF2B5EF4-FFF2-40B4-BE49-F238E27FC236}">
                <a16:creationId xmlns:a16="http://schemas.microsoft.com/office/drawing/2014/main" id="{3AF7530F-45AB-42EA-9DAD-501104CC01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121903"/>
            <a:ext cx="4053831" cy="23907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CACCFE0-89BA-4601-B2E9-5293D521B13F}"/>
              </a:ext>
            </a:extLst>
          </p:cNvPr>
          <p:cNvSpPr txBox="1"/>
          <p:nvPr/>
        </p:nvSpPr>
        <p:spPr>
          <a:xfrm>
            <a:off x="6128754" y="3220653"/>
            <a:ext cx="1887696" cy="461665"/>
          </a:xfrm>
          <a:prstGeom prst="rect">
            <a:avLst/>
          </a:prstGeom>
          <a:noFill/>
        </p:spPr>
        <p:txBody>
          <a:bodyPr wrap="none" rtlCol="0">
            <a:spAutoFit/>
          </a:bodyPr>
          <a:lstStyle/>
          <a:p>
            <a:r>
              <a:rPr lang="en-US" sz="2400" b="0" dirty="0">
                <a:solidFill>
                  <a:schemeClr val="bg1"/>
                </a:solidFill>
              </a:rPr>
              <a:t>‘John’s P226’</a:t>
            </a:r>
          </a:p>
        </p:txBody>
      </p:sp>
      <p:sp>
        <p:nvSpPr>
          <p:cNvPr id="9" name="TextBox 8">
            <a:extLst>
              <a:ext uri="{FF2B5EF4-FFF2-40B4-BE49-F238E27FC236}">
                <a16:creationId xmlns:a16="http://schemas.microsoft.com/office/drawing/2014/main" id="{E6C9EDFE-298F-46D7-98E8-F0AFF9177785}"/>
              </a:ext>
            </a:extLst>
          </p:cNvPr>
          <p:cNvSpPr txBox="1"/>
          <p:nvPr/>
        </p:nvSpPr>
        <p:spPr>
          <a:xfrm>
            <a:off x="5903532" y="3937125"/>
            <a:ext cx="2338141" cy="461665"/>
          </a:xfrm>
          <a:prstGeom prst="rect">
            <a:avLst/>
          </a:prstGeom>
          <a:noFill/>
        </p:spPr>
        <p:txBody>
          <a:bodyPr wrap="none" rtlCol="0">
            <a:spAutoFit/>
          </a:bodyPr>
          <a:lstStyle/>
          <a:p>
            <a:r>
              <a:rPr lang="en-US" sz="2400" b="0" dirty="0">
                <a:solidFill>
                  <a:schemeClr val="bg1"/>
                </a:solidFill>
              </a:rPr>
              <a:t>‘John’s left hand’</a:t>
            </a:r>
          </a:p>
        </p:txBody>
      </p:sp>
      <p:sp>
        <p:nvSpPr>
          <p:cNvPr id="10" name="TextBox 9">
            <a:extLst>
              <a:ext uri="{FF2B5EF4-FFF2-40B4-BE49-F238E27FC236}">
                <a16:creationId xmlns:a16="http://schemas.microsoft.com/office/drawing/2014/main" id="{A37BA167-3FC9-45EE-AC50-6D94B6F64449}"/>
              </a:ext>
            </a:extLst>
          </p:cNvPr>
          <p:cNvSpPr txBox="1"/>
          <p:nvPr/>
        </p:nvSpPr>
        <p:spPr>
          <a:xfrm>
            <a:off x="5687004" y="4667071"/>
            <a:ext cx="2771196" cy="1200329"/>
          </a:xfrm>
          <a:prstGeom prst="rect">
            <a:avLst/>
          </a:prstGeom>
          <a:noFill/>
        </p:spPr>
        <p:txBody>
          <a:bodyPr wrap="square" rtlCol="0">
            <a:spAutoFit/>
          </a:bodyPr>
          <a:lstStyle/>
          <a:p>
            <a:r>
              <a:rPr lang="en-US" sz="2400" b="0" dirty="0">
                <a:solidFill>
                  <a:schemeClr val="bg1"/>
                </a:solidFill>
              </a:rPr>
              <a:t>‘John’s P226 partially-enclosed-in John’s left hand’</a:t>
            </a:r>
          </a:p>
        </p:txBody>
      </p:sp>
      <p:sp>
        <p:nvSpPr>
          <p:cNvPr id="8" name="TextBox 7">
            <a:extLst>
              <a:ext uri="{FF2B5EF4-FFF2-40B4-BE49-F238E27FC236}">
                <a16:creationId xmlns:a16="http://schemas.microsoft.com/office/drawing/2014/main" id="{B63A0BE2-221A-44A2-8851-153407FFE6CE}"/>
              </a:ext>
            </a:extLst>
          </p:cNvPr>
          <p:cNvSpPr txBox="1"/>
          <p:nvPr/>
        </p:nvSpPr>
        <p:spPr>
          <a:xfrm>
            <a:off x="1828800" y="1422113"/>
            <a:ext cx="433131" cy="584775"/>
          </a:xfrm>
          <a:prstGeom prst="rect">
            <a:avLst/>
          </a:prstGeom>
          <a:noFill/>
        </p:spPr>
        <p:txBody>
          <a:bodyPr wrap="none" rtlCol="0">
            <a:spAutoFit/>
          </a:bodyPr>
          <a:lstStyle/>
          <a:p>
            <a:r>
              <a:rPr lang="en-US" dirty="0">
                <a:solidFill>
                  <a:schemeClr val="bg1"/>
                </a:solidFill>
                <a:sym typeface="Symbol" panose="05050102010706020507" pitchFamily="18" charset="2"/>
              </a:rPr>
              <a:t></a:t>
            </a:r>
            <a:endParaRPr lang="en-US" dirty="0">
              <a:solidFill>
                <a:schemeClr val="bg1"/>
              </a:solidFill>
            </a:endParaRPr>
          </a:p>
        </p:txBody>
      </p:sp>
      <p:sp>
        <p:nvSpPr>
          <p:cNvPr id="12" name="TextBox 11">
            <a:extLst>
              <a:ext uri="{FF2B5EF4-FFF2-40B4-BE49-F238E27FC236}">
                <a16:creationId xmlns:a16="http://schemas.microsoft.com/office/drawing/2014/main" id="{C26AA6CA-D44C-467B-B77F-9F963BAD6559}"/>
              </a:ext>
            </a:extLst>
          </p:cNvPr>
          <p:cNvSpPr txBox="1"/>
          <p:nvPr/>
        </p:nvSpPr>
        <p:spPr>
          <a:xfrm>
            <a:off x="6882069" y="1365753"/>
            <a:ext cx="433131" cy="584775"/>
          </a:xfrm>
          <a:prstGeom prst="rect">
            <a:avLst/>
          </a:prstGeom>
          <a:noFill/>
        </p:spPr>
        <p:txBody>
          <a:bodyPr wrap="none" rtlCol="0">
            <a:spAutoFit/>
          </a:bodyPr>
          <a:lstStyle/>
          <a:p>
            <a:r>
              <a:rPr lang="en-US" dirty="0">
                <a:solidFill>
                  <a:schemeClr val="bg1"/>
                </a:solidFill>
                <a:sym typeface="Symbol" panose="05050102010706020507" pitchFamily="18" charset="2"/>
              </a:rPr>
              <a:t></a:t>
            </a:r>
            <a:endParaRPr lang="en-US" dirty="0">
              <a:solidFill>
                <a:schemeClr val="bg1"/>
              </a:solidFill>
            </a:endParaRPr>
          </a:p>
        </p:txBody>
      </p:sp>
      <p:sp>
        <p:nvSpPr>
          <p:cNvPr id="3" name="Slide Number Placeholder 2">
            <a:extLst>
              <a:ext uri="{FF2B5EF4-FFF2-40B4-BE49-F238E27FC236}">
                <a16:creationId xmlns:a16="http://schemas.microsoft.com/office/drawing/2014/main" id="{65B41BAA-DE10-45A3-A094-D480CD40C891}"/>
              </a:ext>
            </a:extLst>
          </p:cNvPr>
          <p:cNvSpPr>
            <a:spLocks noGrp="1"/>
          </p:cNvSpPr>
          <p:nvPr>
            <p:ph type="sldNum" sz="quarter" idx="10"/>
          </p:nvPr>
        </p:nvSpPr>
        <p:spPr/>
        <p:txBody>
          <a:bodyPr/>
          <a:lstStyle/>
          <a:p>
            <a:fld id="{970F0956-5B8E-40B4-A8DD-F75AA1D26018}" type="slidenum">
              <a:rPr lang="en-US" smtClean="0"/>
              <a:pPr/>
              <a:t>33</a:t>
            </a:fld>
            <a:endParaRPr lang="en-US"/>
          </a:p>
        </p:txBody>
      </p:sp>
      <p:sp>
        <p:nvSpPr>
          <p:cNvPr id="4" name="Oval 3">
            <a:extLst>
              <a:ext uri="{FF2B5EF4-FFF2-40B4-BE49-F238E27FC236}">
                <a16:creationId xmlns:a16="http://schemas.microsoft.com/office/drawing/2014/main" id="{92837FFB-8997-40DE-BB4B-B146E168B3FA}"/>
              </a:ext>
            </a:extLst>
          </p:cNvPr>
          <p:cNvSpPr/>
          <p:nvPr/>
        </p:nvSpPr>
        <p:spPr bwMode="auto">
          <a:xfrm>
            <a:off x="6019800" y="3048000"/>
            <a:ext cx="2133600" cy="762001"/>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a:extLst>
              <a:ext uri="{FF2B5EF4-FFF2-40B4-BE49-F238E27FC236}">
                <a16:creationId xmlns:a16="http://schemas.microsoft.com/office/drawing/2014/main" id="{5E3DC1B4-D16B-4FBA-A675-1D88F23BD5CE}"/>
              </a:ext>
            </a:extLst>
          </p:cNvPr>
          <p:cNvSpPr txBox="1"/>
          <p:nvPr/>
        </p:nvSpPr>
        <p:spPr>
          <a:xfrm>
            <a:off x="412751" y="6029791"/>
            <a:ext cx="8464177" cy="830997"/>
          </a:xfrm>
          <a:prstGeom prst="rect">
            <a:avLst/>
          </a:prstGeom>
          <a:noFill/>
        </p:spPr>
        <p:txBody>
          <a:bodyPr wrap="none" rtlCol="0">
            <a:spAutoFit/>
          </a:bodyPr>
          <a:lstStyle/>
          <a:p>
            <a:r>
              <a:rPr lang="en-US" sz="2400" b="0" dirty="0">
                <a:solidFill>
                  <a:srgbClr val="FFFF00"/>
                </a:solidFill>
              </a:rPr>
              <a:t>Drawback of descriptive references: they may become inadequate !</a:t>
            </a:r>
          </a:p>
          <a:p>
            <a:r>
              <a:rPr lang="en-US" sz="2400" b="0" dirty="0">
                <a:solidFill>
                  <a:srgbClr val="FFFF00"/>
                </a:solidFill>
                <a:sym typeface="Wingdings" panose="05000000000000000000" pitchFamily="2" charset="2"/>
              </a:rPr>
              <a:t> Use IUIs!</a:t>
            </a:r>
            <a:r>
              <a:rPr lang="en-US" sz="2400" b="0" dirty="0">
                <a:solidFill>
                  <a:srgbClr val="FFFF00"/>
                </a:solidFill>
              </a:rPr>
              <a:t> </a:t>
            </a:r>
          </a:p>
        </p:txBody>
      </p:sp>
    </p:spTree>
    <p:extLst>
      <p:ext uri="{BB962C8B-B14F-4D97-AF65-F5344CB8AC3E}">
        <p14:creationId xmlns:p14="http://schemas.microsoft.com/office/powerpoint/2010/main" val="1830997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AutoShape 2"/>
          <p:cNvSpPr>
            <a:spLocks noGrp="1" noChangeArrowheads="1"/>
          </p:cNvSpPr>
          <p:nvPr>
            <p:ph type="title"/>
          </p:nvPr>
        </p:nvSpPr>
        <p:spPr/>
        <p:txBody>
          <a:bodyPr/>
          <a:lstStyle/>
          <a:p>
            <a:r>
              <a:rPr lang="nl-BE" altLang="en-US"/>
              <a:t>Essentials of Referent Tracking  </a:t>
            </a:r>
            <a:endParaRPr lang="nl-NL" altLang="en-US"/>
          </a:p>
        </p:txBody>
      </p:sp>
      <p:sp>
        <p:nvSpPr>
          <p:cNvPr id="1168387" name="Rectangle 3"/>
          <p:cNvSpPr>
            <a:spLocks noGrp="1" noChangeArrowheads="1"/>
          </p:cNvSpPr>
          <p:nvPr>
            <p:ph idx="1"/>
          </p:nvPr>
        </p:nvSpPr>
        <p:spPr>
          <a:xfrm>
            <a:off x="228600" y="1676400"/>
            <a:ext cx="8915400" cy="4953000"/>
          </a:xfrm>
        </p:spPr>
        <p:txBody>
          <a:bodyPr/>
          <a:lstStyle/>
          <a:p>
            <a:pPr marL="457200" indent="-457200">
              <a:buFont typeface="Arial" panose="020B0604020202020204" pitchFamily="34" charset="0"/>
              <a:buChar char="•"/>
            </a:pPr>
            <a:r>
              <a:rPr lang="en-GB" altLang="en-US" dirty="0"/>
              <a:t>Deciding what particulars should receive a universally unique identifier (IUI);</a:t>
            </a:r>
          </a:p>
          <a:p>
            <a:pPr marL="457200" indent="-457200">
              <a:buFont typeface="Arial" panose="020B0604020202020204" pitchFamily="34" charset="0"/>
              <a:buChar char="•"/>
            </a:pPr>
            <a:r>
              <a:rPr lang="en-GB" altLang="en-US" dirty="0"/>
              <a:t>Finding out whether or not a particular has already been assigned a IUI (each particular should receive maximally one IUI); </a:t>
            </a:r>
          </a:p>
          <a:p>
            <a:pPr marL="457200" indent="-457200">
              <a:buFont typeface="Arial" panose="020B0604020202020204" pitchFamily="34" charset="0"/>
              <a:buChar char="•"/>
            </a:pPr>
            <a:r>
              <a:rPr lang="en-GB" altLang="en-US" dirty="0"/>
              <a:t>Generating an IUI;</a:t>
            </a:r>
          </a:p>
          <a:p>
            <a:pPr marL="457200" indent="-457200">
              <a:buFont typeface="Arial" panose="020B0604020202020204" pitchFamily="34" charset="0"/>
              <a:buChar char="•"/>
            </a:pPr>
            <a:r>
              <a:rPr lang="en-GB" altLang="en-US" dirty="0"/>
              <a:t>Using IUIs in information systems (IS), i.e. issues concerning the syntax and semantics of statements containing IUIs;</a:t>
            </a:r>
          </a:p>
          <a:p>
            <a:pPr marL="457200" indent="-457200">
              <a:buFont typeface="Arial" panose="020B0604020202020204" pitchFamily="34" charset="0"/>
              <a:buChar char="•"/>
            </a:pPr>
            <a:r>
              <a:rPr lang="en-GB" altLang="en-US" dirty="0"/>
              <a:t>Determining the truth values of statements in which IUIs are used;</a:t>
            </a:r>
          </a:p>
          <a:p>
            <a:pPr marL="457200" indent="-457200">
              <a:buFont typeface="Arial" panose="020B0604020202020204" pitchFamily="34" charset="0"/>
              <a:buChar char="•"/>
            </a:pPr>
            <a:r>
              <a:rPr lang="en-GB" altLang="en-US" dirty="0"/>
              <a:t>Correcting errors in the assignment of IUIs and in other assertions in tuples.</a:t>
            </a:r>
          </a:p>
          <a:p>
            <a:pPr marL="457200" indent="-457200">
              <a:buFont typeface="Arial" panose="020B0604020202020204" pitchFamily="34" charset="0"/>
              <a:buChar char="•"/>
            </a:pPr>
            <a:endParaRPr lang="en-GB" altLang="en-US" dirty="0"/>
          </a:p>
        </p:txBody>
      </p:sp>
    </p:spTree>
    <p:extLst>
      <p:ext uri="{BB962C8B-B14F-4D97-AF65-F5344CB8AC3E}">
        <p14:creationId xmlns:p14="http://schemas.microsoft.com/office/powerpoint/2010/main" val="345491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68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8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8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8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8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68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38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AC2E-6C94-4C93-825F-5552D623535B}"/>
              </a:ext>
            </a:extLst>
          </p:cNvPr>
          <p:cNvSpPr>
            <a:spLocks noGrp="1"/>
          </p:cNvSpPr>
          <p:nvPr>
            <p:ph type="title"/>
          </p:nvPr>
        </p:nvSpPr>
        <p:spPr/>
        <p:txBody>
          <a:bodyPr/>
          <a:lstStyle/>
          <a:p>
            <a:r>
              <a:rPr lang="en-US" dirty="0"/>
              <a:t>Main RT principles</a:t>
            </a:r>
          </a:p>
        </p:txBody>
      </p:sp>
      <p:sp>
        <p:nvSpPr>
          <p:cNvPr id="3" name="Content Placeholder 2">
            <a:extLst>
              <a:ext uri="{FF2B5EF4-FFF2-40B4-BE49-F238E27FC236}">
                <a16:creationId xmlns:a16="http://schemas.microsoft.com/office/drawing/2014/main" id="{F2CBD945-A6C0-4202-8EE1-92B976C78C6F}"/>
              </a:ext>
            </a:extLst>
          </p:cNvPr>
          <p:cNvSpPr>
            <a:spLocks noGrp="1"/>
          </p:cNvSpPr>
          <p:nvPr>
            <p:ph idx="1"/>
          </p:nvPr>
        </p:nvSpPr>
        <p:spPr/>
        <p:txBody>
          <a:bodyPr/>
          <a:lstStyle/>
          <a:p>
            <a:pPr>
              <a:buFont typeface="Arial" panose="020B0604020202020204" pitchFamily="34" charset="0"/>
              <a:buChar char="•"/>
            </a:pPr>
            <a:r>
              <a:rPr lang="en-US" dirty="0"/>
              <a:t>Requirements for an assertion to be useful: clarity in …</a:t>
            </a:r>
          </a:p>
          <a:p>
            <a:pPr lvl="1">
              <a:buFont typeface="Arial" panose="020B0604020202020204" pitchFamily="34" charset="0"/>
              <a:buChar char="•"/>
            </a:pPr>
            <a:r>
              <a:rPr lang="en-US" sz="2200" dirty="0"/>
              <a:t>(1) </a:t>
            </a:r>
            <a:r>
              <a:rPr lang="en-US" sz="2200" i="1" dirty="0"/>
              <a:t>what</a:t>
            </a:r>
            <a:r>
              <a:rPr lang="en-US" sz="2200" dirty="0"/>
              <a:t> precisely is attributed – i.e. what features, characteristics, properties, etc. are ascribed to some entity relevant to the IS’s purpose – and </a:t>
            </a:r>
          </a:p>
          <a:p>
            <a:pPr lvl="1">
              <a:buFont typeface="Arial" panose="020B0604020202020204" pitchFamily="34" charset="0"/>
              <a:buChar char="•"/>
            </a:pPr>
            <a:r>
              <a:rPr lang="en-US" sz="2200" dirty="0"/>
              <a:t>(2) </a:t>
            </a:r>
            <a:r>
              <a:rPr lang="en-US" sz="2200" i="1" dirty="0"/>
              <a:t>about what</a:t>
            </a:r>
            <a:r>
              <a:rPr lang="en-US" sz="2200" dirty="0"/>
              <a:t> it is attributed – i.e. to which entity the features, characteristics, properties, etc. are ascribed.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62094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0C1B-17AC-4EFE-9C20-0751BC5C60E1}"/>
              </a:ext>
            </a:extLst>
          </p:cNvPr>
          <p:cNvSpPr>
            <a:spLocks noGrp="1"/>
          </p:cNvSpPr>
          <p:nvPr>
            <p:ph type="title"/>
          </p:nvPr>
        </p:nvSpPr>
        <p:spPr/>
        <p:txBody>
          <a:bodyPr/>
          <a:lstStyle/>
          <a:p>
            <a:r>
              <a:rPr lang="en-US" dirty="0"/>
              <a:t>Referent Tracking Tuple Types</a:t>
            </a:r>
          </a:p>
        </p:txBody>
      </p:sp>
      <p:graphicFrame>
        <p:nvGraphicFramePr>
          <p:cNvPr id="5" name="Content Placeholder 4">
            <a:extLst>
              <a:ext uri="{FF2B5EF4-FFF2-40B4-BE49-F238E27FC236}">
                <a16:creationId xmlns:a16="http://schemas.microsoft.com/office/drawing/2014/main" id="{957A9F99-1BA1-47F5-A11D-E4D8D322C91B}"/>
              </a:ext>
            </a:extLst>
          </p:cNvPr>
          <p:cNvGraphicFramePr>
            <a:graphicFrameLocks noGrp="1"/>
          </p:cNvGraphicFramePr>
          <p:nvPr>
            <p:ph idx="1"/>
            <p:extLst/>
          </p:nvPr>
        </p:nvGraphicFramePr>
        <p:xfrm>
          <a:off x="457200" y="1618865"/>
          <a:ext cx="8229600" cy="4172335"/>
        </p:xfrm>
        <a:graphic>
          <a:graphicData uri="http://schemas.openxmlformats.org/drawingml/2006/table">
            <a:tbl>
              <a:tblPr firstRow="1" firstCol="1" lastRow="1" lastCol="1" bandRow="1" bandCol="1">
                <a:tableStyleId>{5C22544A-7EE6-4342-B048-85BDC9FD1C3A}</a:tableStyleId>
              </a:tblPr>
              <a:tblGrid>
                <a:gridCol w="1752600">
                  <a:extLst>
                    <a:ext uri="{9D8B030D-6E8A-4147-A177-3AD203B41FA5}">
                      <a16:colId xmlns:a16="http://schemas.microsoft.com/office/drawing/2014/main" val="3463378513"/>
                    </a:ext>
                  </a:extLst>
                </a:gridCol>
                <a:gridCol w="6477000">
                  <a:extLst>
                    <a:ext uri="{9D8B030D-6E8A-4147-A177-3AD203B41FA5}">
                      <a16:colId xmlns:a16="http://schemas.microsoft.com/office/drawing/2014/main" val="2914661553"/>
                    </a:ext>
                  </a:extLst>
                </a:gridCol>
              </a:tblGrid>
              <a:tr h="137160">
                <a:tc>
                  <a:txBody>
                    <a:bodyPr/>
                    <a:lstStyle/>
                    <a:p>
                      <a:pPr>
                        <a:lnSpc>
                          <a:spcPct val="107000"/>
                        </a:lnSpc>
                        <a:spcBef>
                          <a:spcPts val="300"/>
                        </a:spcBef>
                        <a:spcAft>
                          <a:spcPts val="3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Tuple-type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Abstract syntax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21071147"/>
                  </a:ext>
                </a:extLst>
              </a:tr>
              <a:tr h="137160">
                <a:tc>
                  <a:txBody>
                    <a:bodyPr/>
                    <a:lstStyle/>
                    <a:p>
                      <a:pPr>
                        <a:lnSpc>
                          <a:spcPct val="107000"/>
                        </a:lnSpc>
                        <a:spcBef>
                          <a:spcPts val="300"/>
                        </a:spcBef>
                        <a:spcAft>
                          <a:spcPts val="300"/>
                        </a:spcAft>
                      </a:pPr>
                      <a:r>
                        <a:rPr lang="en-US" sz="2400" b="0" dirty="0">
                          <a:solidFill>
                            <a:schemeClr val="bg1"/>
                          </a:solidFill>
                          <a:effectLst/>
                        </a:rPr>
                        <a:t>A</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dirty="0">
                          <a:solidFill>
                            <a:schemeClr val="bg1"/>
                          </a:solidFill>
                          <a:effectLst/>
                        </a:rPr>
                        <a:t>A#&lt; </a:t>
                      </a:r>
                      <a:r>
                        <a:rPr lang="en-US" sz="2400" b="0" dirty="0" err="1">
                          <a:solidFill>
                            <a:schemeClr val="bg1"/>
                          </a:solidFill>
                          <a:effectLst/>
                        </a:rPr>
                        <a:t>RUI</a:t>
                      </a:r>
                      <a:r>
                        <a:rPr lang="en-US" sz="2400" b="0" baseline="-25000" dirty="0" err="1">
                          <a:solidFill>
                            <a:schemeClr val="bg1"/>
                          </a:solidFill>
                          <a:effectLst/>
                        </a:rPr>
                        <a:t>a</a:t>
                      </a:r>
                      <a:r>
                        <a:rPr lang="en-US" sz="2400" b="0" dirty="0">
                          <a:solidFill>
                            <a:schemeClr val="bg1"/>
                          </a:solidFill>
                          <a:effectLst/>
                        </a:rPr>
                        <a:t>, </a:t>
                      </a:r>
                      <a:r>
                        <a:rPr lang="en-US" sz="2400" b="0" dirty="0" err="1">
                          <a:solidFill>
                            <a:schemeClr val="bg1"/>
                          </a:solidFill>
                          <a:effectLst/>
                        </a:rPr>
                        <a:t>RUI</a:t>
                      </a:r>
                      <a:r>
                        <a:rPr lang="en-US" sz="2400" b="0" baseline="-25000" dirty="0" err="1">
                          <a:solidFill>
                            <a:schemeClr val="bg1"/>
                          </a:solidFill>
                          <a:effectLst/>
                        </a:rPr>
                        <a:t>p</a:t>
                      </a:r>
                      <a:r>
                        <a:rPr lang="en-US" sz="2400" b="0" dirty="0">
                          <a:solidFill>
                            <a:schemeClr val="bg1"/>
                          </a:solidFill>
                          <a:effectLst/>
                        </a:rPr>
                        <a:t>, ‘A’/‘R’,‘+SU’/‘-SU’, t&gt;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6788021"/>
                  </a:ext>
                </a:extLst>
              </a:tr>
              <a:tr h="130810">
                <a:tc>
                  <a:txBody>
                    <a:bodyPr/>
                    <a:lstStyle/>
                    <a:p>
                      <a:pPr>
                        <a:lnSpc>
                          <a:spcPct val="107000"/>
                        </a:lnSpc>
                        <a:spcBef>
                          <a:spcPts val="300"/>
                        </a:spcBef>
                        <a:spcAft>
                          <a:spcPts val="300"/>
                        </a:spcAft>
                      </a:pPr>
                      <a:r>
                        <a:rPr lang="en-US" sz="2400" b="0" dirty="0">
                          <a:solidFill>
                            <a:schemeClr val="bg1"/>
                          </a:solidFill>
                          <a:effectLst/>
                        </a:rPr>
                        <a:t>D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D#&lt; RUI</a:t>
                      </a:r>
                      <a:r>
                        <a:rPr lang="en-US" sz="2400" b="0" baseline="-25000">
                          <a:solidFill>
                            <a:schemeClr val="bg1"/>
                          </a:solidFill>
                          <a:effectLst/>
                        </a:rPr>
                        <a:t>d</a:t>
                      </a:r>
                      <a:r>
                        <a:rPr lang="en-US" sz="2400" b="0">
                          <a:solidFill>
                            <a:schemeClr val="bg1"/>
                          </a:solidFill>
                          <a:effectLst/>
                        </a:rPr>
                        <a:t>, RUI</a:t>
                      </a:r>
                      <a:r>
                        <a:rPr lang="en-US" sz="2400" b="0" baseline="-25000">
                          <a:solidFill>
                            <a:schemeClr val="bg1"/>
                          </a:solidFill>
                          <a:effectLst/>
                        </a:rPr>
                        <a:t>T</a:t>
                      </a:r>
                      <a:r>
                        <a:rPr lang="en-US" sz="2400" b="0">
                          <a:solidFill>
                            <a:schemeClr val="bg1"/>
                          </a:solidFill>
                          <a:effectLst/>
                        </a:rPr>
                        <a:t>, t, ‘I’/E, R, S &gt;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70504121"/>
                  </a:ext>
                </a:extLst>
              </a:tr>
              <a:tr h="130810">
                <a:tc>
                  <a:txBody>
                    <a:bodyPr/>
                    <a:lstStyle/>
                    <a:p>
                      <a:pPr>
                        <a:lnSpc>
                          <a:spcPct val="107000"/>
                        </a:lnSpc>
                        <a:spcBef>
                          <a:spcPts val="300"/>
                        </a:spcBef>
                        <a:spcAft>
                          <a:spcPts val="300"/>
                        </a:spcAft>
                      </a:pPr>
                      <a:r>
                        <a:rPr lang="en-US" sz="2400" b="0" dirty="0">
                          <a:solidFill>
                            <a:schemeClr val="bg1"/>
                          </a:solidFill>
                          <a:effectLst/>
                        </a:rPr>
                        <a:t>F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F#&lt; RUI</a:t>
                      </a:r>
                      <a:r>
                        <a:rPr lang="en-US" sz="2400" b="0" baseline="-25000">
                          <a:solidFill>
                            <a:schemeClr val="bg1"/>
                          </a:solidFill>
                          <a:effectLst/>
                        </a:rPr>
                        <a:t>d</a:t>
                      </a:r>
                      <a:r>
                        <a:rPr lang="en-US" sz="2400" b="0">
                          <a:solidFill>
                            <a:schemeClr val="bg1"/>
                          </a:solidFill>
                          <a:effectLst/>
                        </a:rPr>
                        <a:t>, t</a:t>
                      </a:r>
                      <a:r>
                        <a:rPr lang="en-US" sz="2400" b="0" baseline="-25000">
                          <a:solidFill>
                            <a:schemeClr val="bg1"/>
                          </a:solidFill>
                          <a:effectLst/>
                        </a:rPr>
                        <a:t>a</a:t>
                      </a:r>
                      <a:r>
                        <a:rPr lang="en-US" sz="2400" b="0">
                          <a:solidFill>
                            <a:schemeClr val="bg1"/>
                          </a:solidFill>
                          <a:effectLst/>
                        </a:rPr>
                        <a:t>, RUI</a:t>
                      </a:r>
                      <a:r>
                        <a:rPr lang="en-US" sz="2400" b="0" baseline="-25000">
                          <a:solidFill>
                            <a:schemeClr val="bg1"/>
                          </a:solidFill>
                          <a:effectLst/>
                        </a:rPr>
                        <a:t>a</a:t>
                      </a:r>
                      <a:r>
                        <a:rPr lang="en-US" sz="2400" b="0">
                          <a:solidFill>
                            <a:schemeClr val="bg1"/>
                          </a:solidFill>
                          <a:effectLst/>
                        </a:rPr>
                        <a:t>, RUI</a:t>
                      </a:r>
                      <a:r>
                        <a:rPr lang="en-US" sz="2400" b="0" baseline="-25000">
                          <a:solidFill>
                            <a:schemeClr val="bg1"/>
                          </a:solidFill>
                          <a:effectLst/>
                        </a:rPr>
                        <a:t>T</a:t>
                      </a:r>
                      <a:r>
                        <a:rPr lang="en-US" sz="2400" b="0">
                          <a:solidFill>
                            <a:schemeClr val="bg1"/>
                          </a:solidFill>
                          <a:effectLst/>
                        </a:rPr>
                        <a:t>, C &gt;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17036412"/>
                  </a:ext>
                </a:extLst>
              </a:tr>
              <a:tr h="137160">
                <a:tc>
                  <a:txBody>
                    <a:bodyPr/>
                    <a:lstStyle/>
                    <a:p>
                      <a:pPr>
                        <a:lnSpc>
                          <a:spcPct val="107000"/>
                        </a:lnSpc>
                        <a:spcBef>
                          <a:spcPts val="300"/>
                        </a:spcBef>
                        <a:spcAft>
                          <a:spcPts val="300"/>
                        </a:spcAft>
                      </a:pPr>
                      <a:r>
                        <a:rPr lang="en-US" sz="2400" b="0" dirty="0" err="1">
                          <a:solidFill>
                            <a:schemeClr val="bg1"/>
                          </a:solidFill>
                          <a:effectLst/>
                        </a:rPr>
                        <a:t>NtoI</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NtoI#&lt; ‘+’/‘-’, nt</a:t>
                      </a:r>
                      <a:r>
                        <a:rPr lang="en-US" sz="2400" b="0" baseline="-25000">
                          <a:solidFill>
                            <a:schemeClr val="bg1"/>
                          </a:solidFill>
                          <a:effectLst/>
                        </a:rPr>
                        <a:t>j</a:t>
                      </a:r>
                      <a:r>
                        <a:rPr lang="en-US" sz="2400" b="0">
                          <a:solidFill>
                            <a:schemeClr val="bg1"/>
                          </a:solidFill>
                          <a:effectLst/>
                        </a:rPr>
                        <a:t>, n</a:t>
                      </a:r>
                      <a:r>
                        <a:rPr lang="en-US" sz="2400" b="0" baseline="-25000">
                          <a:solidFill>
                            <a:schemeClr val="bg1"/>
                          </a:solidFill>
                          <a:effectLst/>
                        </a:rPr>
                        <a:t>i</a:t>
                      </a:r>
                      <a:r>
                        <a:rPr lang="en-US" sz="2400" b="0">
                          <a:solidFill>
                            <a:schemeClr val="bg1"/>
                          </a:solidFill>
                          <a:effectLst/>
                        </a:rPr>
                        <a:t>, RUI</a:t>
                      </a:r>
                      <a:r>
                        <a:rPr lang="en-US" sz="2400" b="0" baseline="-25000">
                          <a:solidFill>
                            <a:schemeClr val="bg1"/>
                          </a:solidFill>
                          <a:effectLst/>
                        </a:rPr>
                        <a:t>p</a:t>
                      </a:r>
                      <a:r>
                        <a:rPr lang="en-US" sz="2400" b="0">
                          <a:solidFill>
                            <a:schemeClr val="bg1"/>
                          </a:solidFill>
                          <a:effectLst/>
                        </a:rPr>
                        <a:t>, rT, t</a:t>
                      </a:r>
                      <a:r>
                        <a:rPr lang="en-US" sz="2400" b="0" baseline="-25000">
                          <a:solidFill>
                            <a:schemeClr val="bg1"/>
                          </a:solidFill>
                          <a:effectLst/>
                        </a:rPr>
                        <a:t>r</a:t>
                      </a:r>
                      <a:r>
                        <a:rPr lang="en-US" sz="2400" b="0">
                          <a:solidFill>
                            <a:schemeClr val="bg1"/>
                          </a:solidFill>
                          <a:effectLst/>
                        </a:rPr>
                        <a:t>, RUI</a:t>
                      </a:r>
                      <a:r>
                        <a:rPr lang="en-US" sz="2400" b="0" baseline="-25000">
                          <a:solidFill>
                            <a:schemeClr val="bg1"/>
                          </a:solidFill>
                          <a:effectLst/>
                        </a:rPr>
                        <a:t>c</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9654297"/>
                  </a:ext>
                </a:extLst>
              </a:tr>
              <a:tr h="137160">
                <a:tc>
                  <a:txBody>
                    <a:bodyPr/>
                    <a:lstStyle/>
                    <a:p>
                      <a:pPr>
                        <a:lnSpc>
                          <a:spcPct val="107000"/>
                        </a:lnSpc>
                        <a:spcBef>
                          <a:spcPts val="300"/>
                        </a:spcBef>
                        <a:spcAft>
                          <a:spcPts val="300"/>
                        </a:spcAft>
                      </a:pPr>
                      <a:r>
                        <a:rPr lang="en-US" sz="2400" b="0" dirty="0" err="1">
                          <a:solidFill>
                            <a:schemeClr val="bg1"/>
                          </a:solidFill>
                          <a:effectLst/>
                        </a:rPr>
                        <a:t>NtoN</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NtoN#&lt; ‘+’/‘-’, r, P, rT/‘-’, t</a:t>
                      </a:r>
                      <a:r>
                        <a:rPr lang="en-US" sz="2400" b="0" baseline="-25000">
                          <a:solidFill>
                            <a:schemeClr val="bg1"/>
                          </a:solidFill>
                          <a:effectLst/>
                        </a:rPr>
                        <a:t>r</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9099830"/>
                  </a:ext>
                </a:extLst>
              </a:tr>
              <a:tr h="137160">
                <a:tc>
                  <a:txBody>
                    <a:bodyPr/>
                    <a:lstStyle/>
                    <a:p>
                      <a:pPr>
                        <a:lnSpc>
                          <a:spcPct val="107000"/>
                        </a:lnSpc>
                        <a:spcBef>
                          <a:spcPts val="300"/>
                        </a:spcBef>
                        <a:spcAft>
                          <a:spcPts val="300"/>
                        </a:spcAft>
                      </a:pPr>
                      <a:r>
                        <a:rPr lang="en-US" sz="2400" b="0" dirty="0" err="1">
                          <a:solidFill>
                            <a:schemeClr val="bg1"/>
                          </a:solidFill>
                          <a:effectLst/>
                        </a:rPr>
                        <a:t>NtoR</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NtoR#&lt; ‘+’/‘-’, inst, RUI</a:t>
                      </a:r>
                      <a:r>
                        <a:rPr lang="en-US" sz="2400" b="0" baseline="-25000">
                          <a:solidFill>
                            <a:schemeClr val="bg1"/>
                          </a:solidFill>
                          <a:effectLst/>
                        </a:rPr>
                        <a:t>n</a:t>
                      </a:r>
                      <a:r>
                        <a:rPr lang="en-US" sz="2400" b="0">
                          <a:solidFill>
                            <a:schemeClr val="bg1"/>
                          </a:solidFill>
                          <a:effectLst/>
                        </a:rPr>
                        <a:t>, RUI</a:t>
                      </a:r>
                      <a:r>
                        <a:rPr lang="en-US" sz="2400" b="0" baseline="-25000">
                          <a:solidFill>
                            <a:schemeClr val="bg1"/>
                          </a:solidFill>
                          <a:effectLst/>
                        </a:rPr>
                        <a:t>r</a:t>
                      </a:r>
                      <a:r>
                        <a:rPr lang="en-US" sz="2400" b="0">
                          <a:solidFill>
                            <a:schemeClr val="bg1"/>
                          </a:solidFill>
                          <a:effectLst/>
                        </a:rPr>
                        <a:t>, rT/‘-’, t</a:t>
                      </a:r>
                      <a:r>
                        <a:rPr lang="en-US" sz="2400" b="0" baseline="-25000">
                          <a:solidFill>
                            <a:schemeClr val="bg1"/>
                          </a:solidFill>
                          <a:effectLst/>
                        </a:rPr>
                        <a:t>r</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1470513"/>
                  </a:ext>
                </a:extLst>
              </a:tr>
              <a:tr h="137160">
                <a:tc>
                  <a:txBody>
                    <a:bodyPr/>
                    <a:lstStyle/>
                    <a:p>
                      <a:pPr>
                        <a:lnSpc>
                          <a:spcPct val="107000"/>
                        </a:lnSpc>
                        <a:spcBef>
                          <a:spcPts val="300"/>
                        </a:spcBef>
                        <a:spcAft>
                          <a:spcPts val="300"/>
                        </a:spcAft>
                      </a:pPr>
                      <a:r>
                        <a:rPr lang="en-US" sz="2400" b="0" dirty="0" err="1">
                          <a:solidFill>
                            <a:schemeClr val="bg1"/>
                          </a:solidFill>
                          <a:effectLst/>
                        </a:rPr>
                        <a:t>NtoC</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NtoC#&lt; ‘+’/‘-’, r, RUI</a:t>
                      </a:r>
                      <a:r>
                        <a:rPr lang="en-US" sz="2400" b="0" baseline="-25000">
                          <a:solidFill>
                            <a:schemeClr val="bg1"/>
                          </a:solidFill>
                          <a:effectLst/>
                        </a:rPr>
                        <a:t>cs</a:t>
                      </a:r>
                      <a:r>
                        <a:rPr lang="en-US" sz="2400" b="0">
                          <a:solidFill>
                            <a:schemeClr val="bg1"/>
                          </a:solidFill>
                          <a:effectLst/>
                        </a:rPr>
                        <a:t>,  RUI</a:t>
                      </a:r>
                      <a:r>
                        <a:rPr lang="en-US" sz="2400" b="0" baseline="-25000">
                          <a:solidFill>
                            <a:schemeClr val="bg1"/>
                          </a:solidFill>
                          <a:effectLst/>
                        </a:rPr>
                        <a:t>p</a:t>
                      </a:r>
                      <a:r>
                        <a:rPr lang="en-US" sz="2400" b="0">
                          <a:solidFill>
                            <a:schemeClr val="bg1"/>
                          </a:solidFill>
                          <a:effectLst/>
                        </a:rPr>
                        <a:t>, code, rT, t</a:t>
                      </a:r>
                      <a:r>
                        <a:rPr lang="en-US" sz="2400" b="0" baseline="-25000">
                          <a:solidFill>
                            <a:schemeClr val="bg1"/>
                          </a:solidFill>
                          <a:effectLst/>
                        </a:rPr>
                        <a:t>r</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3594718"/>
                  </a:ext>
                </a:extLst>
              </a:tr>
              <a:tr h="137160">
                <a:tc>
                  <a:txBody>
                    <a:bodyPr/>
                    <a:lstStyle/>
                    <a:p>
                      <a:pPr>
                        <a:lnSpc>
                          <a:spcPct val="107000"/>
                        </a:lnSpc>
                        <a:spcBef>
                          <a:spcPts val="300"/>
                        </a:spcBef>
                        <a:spcAft>
                          <a:spcPts val="300"/>
                        </a:spcAft>
                      </a:pPr>
                      <a:r>
                        <a:rPr lang="en-US" sz="2400" b="0" dirty="0" err="1">
                          <a:solidFill>
                            <a:schemeClr val="bg1"/>
                          </a:solidFill>
                          <a:effectLst/>
                        </a:rPr>
                        <a:t>NtoR</a:t>
                      </a:r>
                      <a:r>
                        <a:rPr lang="en-US" sz="2400" b="0" dirty="0">
                          <a:solidFill>
                            <a:schemeClr val="bg1"/>
                          </a:solidFill>
                          <a:effectLst/>
                        </a:rPr>
                        <a:t>(-)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dirty="0" err="1">
                          <a:solidFill>
                            <a:schemeClr val="bg1"/>
                          </a:solidFill>
                          <a:effectLst/>
                        </a:rPr>
                        <a:t>NtoR</a:t>
                      </a:r>
                      <a:r>
                        <a:rPr lang="en-US" sz="2400" b="0" dirty="0">
                          <a:solidFill>
                            <a:schemeClr val="bg1"/>
                          </a:solidFill>
                          <a:effectLst/>
                        </a:rPr>
                        <a:t>(-)#&lt; r, </a:t>
                      </a:r>
                      <a:r>
                        <a:rPr lang="en-US" sz="2400" b="0" dirty="0" err="1">
                          <a:solidFill>
                            <a:schemeClr val="bg1"/>
                          </a:solidFill>
                          <a:effectLst/>
                        </a:rPr>
                        <a:t>RUI</a:t>
                      </a:r>
                      <a:r>
                        <a:rPr lang="en-US" sz="2400" b="0" baseline="-25000" dirty="0" err="1">
                          <a:solidFill>
                            <a:schemeClr val="bg1"/>
                          </a:solidFill>
                          <a:effectLst/>
                        </a:rPr>
                        <a:t>p</a:t>
                      </a:r>
                      <a:r>
                        <a:rPr lang="en-US" sz="2400" b="0" dirty="0">
                          <a:solidFill>
                            <a:schemeClr val="bg1"/>
                          </a:solidFill>
                          <a:effectLst/>
                        </a:rPr>
                        <a:t>, </a:t>
                      </a:r>
                      <a:r>
                        <a:rPr lang="en-US" sz="2400" b="0" dirty="0" err="1">
                          <a:solidFill>
                            <a:schemeClr val="bg1"/>
                          </a:solidFill>
                          <a:effectLst/>
                        </a:rPr>
                        <a:t>RUI</a:t>
                      </a:r>
                      <a:r>
                        <a:rPr lang="en-US" sz="2400" b="0" baseline="-25000" dirty="0" err="1">
                          <a:solidFill>
                            <a:schemeClr val="bg1"/>
                          </a:solidFill>
                          <a:effectLst/>
                        </a:rPr>
                        <a:t>r</a:t>
                      </a:r>
                      <a:r>
                        <a:rPr lang="en-US" sz="2400" b="0" dirty="0">
                          <a:solidFill>
                            <a:schemeClr val="bg1"/>
                          </a:solidFill>
                          <a:effectLst/>
                        </a:rPr>
                        <a:t>, </a:t>
                      </a:r>
                      <a:r>
                        <a:rPr lang="en-US" sz="2400" b="0" dirty="0" err="1">
                          <a:solidFill>
                            <a:schemeClr val="bg1"/>
                          </a:solidFill>
                          <a:effectLst/>
                        </a:rPr>
                        <a:t>rT</a:t>
                      </a:r>
                      <a:r>
                        <a:rPr lang="en-US" sz="2400" b="0" dirty="0">
                          <a:solidFill>
                            <a:schemeClr val="bg1"/>
                          </a:solidFill>
                          <a:effectLst/>
                        </a:rPr>
                        <a:t>/‘-’, t</a:t>
                      </a:r>
                      <a:r>
                        <a:rPr lang="en-US" sz="2400" b="0" baseline="-25000" dirty="0">
                          <a:solidFill>
                            <a:schemeClr val="bg1"/>
                          </a:solidFill>
                          <a:effectLst/>
                        </a:rPr>
                        <a:t>r</a:t>
                      </a:r>
                      <a:r>
                        <a:rPr lang="en-US" sz="2400" b="0" dirty="0">
                          <a:solidFill>
                            <a:schemeClr val="bg1"/>
                          </a:solidFill>
                          <a:effectLst/>
                        </a:rPr>
                        <a:t>/‘-’&gt;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03219987"/>
                  </a:ext>
                </a:extLst>
              </a:tr>
            </a:tbl>
          </a:graphicData>
        </a:graphic>
      </p:graphicFrame>
      <p:sp>
        <p:nvSpPr>
          <p:cNvPr id="4" name="Slide Number Placeholder 3">
            <a:extLst>
              <a:ext uri="{FF2B5EF4-FFF2-40B4-BE49-F238E27FC236}">
                <a16:creationId xmlns:a16="http://schemas.microsoft.com/office/drawing/2014/main" id="{29E6D408-750D-42F3-9D45-6729E3431DFE}"/>
              </a:ext>
            </a:extLst>
          </p:cNvPr>
          <p:cNvSpPr>
            <a:spLocks noGrp="1"/>
          </p:cNvSpPr>
          <p:nvPr>
            <p:ph type="sldNum" sz="quarter" idx="3"/>
          </p:nvPr>
        </p:nvSpPr>
        <p:spPr/>
        <p:txBody>
          <a:bodyPr/>
          <a:lstStyle/>
          <a:p>
            <a:fld id="{7C5DB68A-9D44-4073-920F-D08D647C06A7}" type="slidenum">
              <a:rPr lang="en-US" smtClean="0"/>
              <a:t>36</a:t>
            </a:fld>
            <a:endParaRPr lang="en-US" dirty="0"/>
          </a:p>
        </p:txBody>
      </p:sp>
      <p:sp>
        <p:nvSpPr>
          <p:cNvPr id="7" name="Rectangle 6">
            <a:extLst>
              <a:ext uri="{FF2B5EF4-FFF2-40B4-BE49-F238E27FC236}">
                <a16:creationId xmlns:a16="http://schemas.microsoft.com/office/drawing/2014/main" id="{08125566-20BE-48BF-8C48-69A55ACB7EFE}"/>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158143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Simple RT assertions</a:t>
            </a:r>
          </a:p>
        </p:txBody>
      </p:sp>
      <p:sp>
        <p:nvSpPr>
          <p:cNvPr id="3" name="Content Placeholder 2"/>
          <p:cNvSpPr>
            <a:spLocks noGrp="1"/>
          </p:cNvSpPr>
          <p:nvPr>
            <p:ph idx="1"/>
          </p:nvPr>
        </p:nvSpPr>
        <p:spPr>
          <a:xfrm>
            <a:off x="228600" y="2895600"/>
            <a:ext cx="8839200" cy="1524000"/>
          </a:xfrm>
        </p:spPr>
        <p:txBody>
          <a:bodyPr/>
          <a:lstStyle/>
          <a:p>
            <a:pPr marL="0" lvl="1" indent="0">
              <a:buNone/>
            </a:pPr>
            <a:r>
              <a:rPr lang="en-US" dirty="0"/>
              <a:t>	#2	instance-of  		Sig Sauer P226	at	t1</a:t>
            </a:r>
          </a:p>
          <a:p>
            <a:pPr marL="0" lvl="1" indent="0">
              <a:buNone/>
            </a:pPr>
            <a:r>
              <a:rPr lang="en-US" dirty="0"/>
              <a:t>	#1	instance-of		Left hand		at	t2</a:t>
            </a:r>
          </a:p>
          <a:p>
            <a:pPr marL="0" lvl="1" indent="0">
              <a:buNone/>
            </a:pPr>
            <a:r>
              <a:rPr lang="en-US" dirty="0"/>
              <a:t>	#1	proper-continuant-part-of   	#3	at 	t3</a:t>
            </a:r>
          </a:p>
          <a:p>
            <a:pPr marL="0" lvl="1" indent="0">
              <a:buNone/>
            </a:pPr>
            <a:r>
              <a:rPr lang="en-US" dirty="0"/>
              <a:t>	#3	denoted-by		‘John’			at	t4</a:t>
            </a:r>
          </a:p>
          <a:p>
            <a:pPr marL="0" lvl="1" indent="0">
              <a:buNone/>
            </a:pPr>
            <a:r>
              <a:rPr lang="en-US" dirty="0"/>
              <a:t>	#2	partial-overlap   	#1			at	t5</a:t>
            </a:r>
          </a:p>
          <a:p>
            <a:pPr marL="0" lvl="1" indent="0">
              <a:buNone/>
            </a:pPr>
            <a:r>
              <a:rPr lang="en-US" dirty="0"/>
              <a:t>	t5	denoted-by		‘June 20 2023’	at	t6</a:t>
            </a:r>
          </a:p>
          <a:p>
            <a:pPr marL="0" lvl="1" indent="0">
              <a:buNone/>
            </a:pPr>
            <a:r>
              <a:rPr lang="en-US" dirty="0"/>
              <a:t>	t1	partial-overlap 	t2</a:t>
            </a:r>
          </a:p>
          <a:p>
            <a:pPr marL="0" lvl="1" indent="0">
              <a:buNone/>
            </a:pPr>
            <a:r>
              <a:rPr lang="en-US" dirty="0"/>
              <a:t>	t5	proper-occurrent-part-of	t1</a:t>
            </a:r>
          </a:p>
          <a:p>
            <a:pPr marL="0" lvl="1" indent="0">
              <a:buNone/>
            </a:pPr>
            <a:r>
              <a:rPr lang="en-US" dirty="0"/>
              <a:t>	…</a:t>
            </a:r>
          </a:p>
          <a:p>
            <a:pPr marL="0" lvl="1" indent="0">
              <a:buNone/>
            </a:pPr>
            <a:endParaRPr lang="en-US" dirty="0"/>
          </a:p>
        </p:txBody>
      </p:sp>
      <p:pic>
        <p:nvPicPr>
          <p:cNvPr id="5" name="Picture 2" descr="SIG Sauer P226 Enhanced Elite | Reload Your Gear">
            <a:extLst>
              <a:ext uri="{FF2B5EF4-FFF2-40B4-BE49-F238E27FC236}">
                <a16:creationId xmlns:a16="http://schemas.microsoft.com/office/drawing/2014/main" id="{783823EF-2CA6-47BE-AA4A-897AE6AEDB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2873" y="762000"/>
            <a:ext cx="2842527"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C26CD87-DD27-43C8-B62D-467009085D4E}"/>
              </a:ext>
            </a:extLst>
          </p:cNvPr>
          <p:cNvSpPr/>
          <p:nvPr/>
        </p:nvSpPr>
        <p:spPr>
          <a:xfrm>
            <a:off x="5181600" y="1190177"/>
            <a:ext cx="595035" cy="584775"/>
          </a:xfrm>
          <a:prstGeom prst="rect">
            <a:avLst/>
          </a:prstGeom>
        </p:spPr>
        <p:txBody>
          <a:bodyPr wrap="none">
            <a:spAutoFit/>
          </a:bodyPr>
          <a:lstStyle/>
          <a:p>
            <a:r>
              <a:rPr lang="en-US" dirty="0">
                <a:solidFill>
                  <a:schemeClr val="bg1"/>
                </a:solidFill>
              </a:rPr>
              <a:t>#1</a:t>
            </a:r>
          </a:p>
        </p:txBody>
      </p:sp>
      <p:cxnSp>
        <p:nvCxnSpPr>
          <p:cNvPr id="8" name="Straight Arrow Connector 7">
            <a:extLst>
              <a:ext uri="{FF2B5EF4-FFF2-40B4-BE49-F238E27FC236}">
                <a16:creationId xmlns:a16="http://schemas.microsoft.com/office/drawing/2014/main" id="{4A4D9D0A-7830-4885-8A88-02D13829D7A4}"/>
              </a:ext>
            </a:extLst>
          </p:cNvPr>
          <p:cNvCxnSpPr/>
          <p:nvPr/>
        </p:nvCxnSpPr>
        <p:spPr bwMode="auto">
          <a:xfrm>
            <a:off x="5867400" y="1482564"/>
            <a:ext cx="533400" cy="4143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9" name="Rectangle 8">
            <a:extLst>
              <a:ext uri="{FF2B5EF4-FFF2-40B4-BE49-F238E27FC236}">
                <a16:creationId xmlns:a16="http://schemas.microsoft.com/office/drawing/2014/main" id="{20EAF019-98BD-458E-AFE0-93B8A3580F05}"/>
              </a:ext>
            </a:extLst>
          </p:cNvPr>
          <p:cNvSpPr/>
          <p:nvPr/>
        </p:nvSpPr>
        <p:spPr>
          <a:xfrm>
            <a:off x="8077199" y="1798915"/>
            <a:ext cx="595036" cy="584775"/>
          </a:xfrm>
          <a:prstGeom prst="rect">
            <a:avLst/>
          </a:prstGeom>
        </p:spPr>
        <p:txBody>
          <a:bodyPr wrap="none">
            <a:spAutoFit/>
          </a:bodyPr>
          <a:lstStyle/>
          <a:p>
            <a:r>
              <a:rPr lang="en-US" dirty="0">
                <a:solidFill>
                  <a:schemeClr val="bg1"/>
                </a:solidFill>
              </a:rPr>
              <a:t>#2</a:t>
            </a:r>
          </a:p>
        </p:txBody>
      </p:sp>
      <p:cxnSp>
        <p:nvCxnSpPr>
          <p:cNvPr id="10" name="Straight Arrow Connector 9">
            <a:extLst>
              <a:ext uri="{FF2B5EF4-FFF2-40B4-BE49-F238E27FC236}">
                <a16:creationId xmlns:a16="http://schemas.microsoft.com/office/drawing/2014/main" id="{6855CDC7-D6CD-49A6-8A65-B106B17324B2}"/>
              </a:ext>
            </a:extLst>
          </p:cNvPr>
          <p:cNvCxnSpPr>
            <a:cxnSpLocks/>
          </p:cNvCxnSpPr>
          <p:nvPr/>
        </p:nvCxnSpPr>
        <p:spPr bwMode="auto">
          <a:xfrm flipH="1" flipV="1">
            <a:off x="7494136" y="1295400"/>
            <a:ext cx="659264" cy="870094"/>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3" name="Content Placeholder 2">
            <a:extLst>
              <a:ext uri="{FF2B5EF4-FFF2-40B4-BE49-F238E27FC236}">
                <a16:creationId xmlns:a16="http://schemas.microsoft.com/office/drawing/2014/main" id="{E97B4E33-D488-43CF-8435-DF4AC3A7ECD5}"/>
              </a:ext>
            </a:extLst>
          </p:cNvPr>
          <p:cNvSpPr txBox="1">
            <a:spLocks/>
          </p:cNvSpPr>
          <p:nvPr/>
        </p:nvSpPr>
        <p:spPr>
          <a:xfrm>
            <a:off x="152400" y="2886058"/>
            <a:ext cx="8839200" cy="1524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lvl="1" indent="0">
              <a:buFont typeface="Times" charset="0"/>
              <a:buNone/>
            </a:pPr>
            <a:r>
              <a:rPr lang="en-US" kern="0" dirty="0" err="1">
                <a:solidFill>
                  <a:srgbClr val="FFFF00"/>
                </a:solidFill>
              </a:rPr>
              <a:t>NtoR</a:t>
            </a:r>
            <a:r>
              <a:rPr lang="en-US" kern="0" dirty="0">
                <a:solidFill>
                  <a:srgbClr val="FFFF00"/>
                </a:solidFill>
              </a:rPr>
              <a:t>:</a:t>
            </a:r>
          </a:p>
          <a:p>
            <a:pPr marL="0" lvl="1" indent="0">
              <a:buFont typeface="Times" charset="0"/>
              <a:buNone/>
            </a:pPr>
            <a:r>
              <a:rPr lang="en-US" kern="0" dirty="0" err="1">
                <a:solidFill>
                  <a:srgbClr val="FFFF00"/>
                </a:solidFill>
              </a:rPr>
              <a:t>NtoR</a:t>
            </a:r>
            <a:r>
              <a:rPr lang="en-US" kern="0" dirty="0">
                <a:solidFill>
                  <a:srgbClr val="FFFF00"/>
                </a:solidFill>
              </a:rPr>
              <a:t>:</a:t>
            </a:r>
          </a:p>
          <a:p>
            <a:pPr marL="0" lvl="1" indent="0">
              <a:buFont typeface="Times" charset="0"/>
              <a:buNone/>
            </a:pPr>
            <a:r>
              <a:rPr lang="en-US" kern="0" dirty="0" err="1">
                <a:solidFill>
                  <a:srgbClr val="FFFF00"/>
                </a:solidFill>
              </a:rPr>
              <a:t>NtoN</a:t>
            </a:r>
            <a:r>
              <a:rPr lang="en-US" kern="0" dirty="0">
                <a:solidFill>
                  <a:srgbClr val="FFFF00"/>
                </a:solidFill>
              </a:rPr>
              <a:t>:</a:t>
            </a:r>
          </a:p>
          <a:p>
            <a:pPr marL="0" lvl="1" indent="0">
              <a:buFont typeface="Times" charset="0"/>
              <a:buNone/>
            </a:pPr>
            <a:r>
              <a:rPr lang="en-US" kern="0" dirty="0" err="1">
                <a:solidFill>
                  <a:srgbClr val="FFFF00"/>
                </a:solidFill>
              </a:rPr>
              <a:t>NtoI</a:t>
            </a:r>
            <a:r>
              <a:rPr lang="en-US" kern="0" dirty="0">
                <a:solidFill>
                  <a:srgbClr val="FFFF00"/>
                </a:solidFill>
              </a:rPr>
              <a:t>:</a:t>
            </a:r>
          </a:p>
          <a:p>
            <a:pPr marL="0" lvl="1" indent="0">
              <a:buFont typeface="Times" charset="0"/>
              <a:buNone/>
            </a:pPr>
            <a:r>
              <a:rPr lang="en-US" kern="0" dirty="0" err="1">
                <a:solidFill>
                  <a:srgbClr val="FFFF00"/>
                </a:solidFill>
              </a:rPr>
              <a:t>NtoN</a:t>
            </a:r>
            <a:r>
              <a:rPr lang="en-US" kern="0" dirty="0">
                <a:solidFill>
                  <a:srgbClr val="FFFF00"/>
                </a:solidFill>
              </a:rPr>
              <a:t>:</a:t>
            </a:r>
          </a:p>
          <a:p>
            <a:pPr marL="0" lvl="1" indent="0">
              <a:buFont typeface="Times" charset="0"/>
              <a:buNone/>
            </a:pPr>
            <a:r>
              <a:rPr lang="en-US" kern="0" dirty="0" err="1">
                <a:solidFill>
                  <a:srgbClr val="FFFF00"/>
                </a:solidFill>
              </a:rPr>
              <a:t>NtoI</a:t>
            </a:r>
            <a:r>
              <a:rPr lang="en-US" kern="0" dirty="0">
                <a:solidFill>
                  <a:srgbClr val="FFFF00"/>
                </a:solidFill>
              </a:rPr>
              <a:t>:</a:t>
            </a:r>
          </a:p>
          <a:p>
            <a:pPr marL="0" lvl="1" indent="0">
              <a:buFont typeface="Times" charset="0"/>
              <a:buNone/>
            </a:pPr>
            <a:r>
              <a:rPr lang="en-US" kern="0" dirty="0" err="1">
                <a:solidFill>
                  <a:srgbClr val="FFFF00"/>
                </a:solidFill>
              </a:rPr>
              <a:t>NtoN</a:t>
            </a:r>
            <a:r>
              <a:rPr lang="en-US" kern="0" dirty="0">
                <a:solidFill>
                  <a:srgbClr val="FFFF00"/>
                </a:solidFill>
              </a:rPr>
              <a:t>:</a:t>
            </a:r>
          </a:p>
          <a:p>
            <a:pPr marL="0" lvl="1" indent="0">
              <a:buFont typeface="Times" charset="0"/>
              <a:buNone/>
            </a:pPr>
            <a:r>
              <a:rPr lang="en-US" kern="0" dirty="0" err="1">
                <a:solidFill>
                  <a:srgbClr val="FFFF00"/>
                </a:solidFill>
              </a:rPr>
              <a:t>NtoN</a:t>
            </a:r>
            <a:r>
              <a:rPr lang="en-US" kern="0" dirty="0">
                <a:solidFill>
                  <a:srgbClr val="FFFF00"/>
                </a:solidFill>
              </a:rPr>
              <a:t>:</a:t>
            </a:r>
          </a:p>
          <a:p>
            <a:pPr marL="0" lvl="1" indent="0">
              <a:buFont typeface="Times" charset="0"/>
              <a:buNone/>
            </a:pPr>
            <a:endParaRPr lang="en-US" kern="0" dirty="0">
              <a:solidFill>
                <a:srgbClr val="FFFF00"/>
              </a:solidFill>
            </a:endParaRPr>
          </a:p>
        </p:txBody>
      </p:sp>
    </p:spTree>
    <p:extLst>
      <p:ext uri="{BB962C8B-B14F-4D97-AF65-F5344CB8AC3E}">
        <p14:creationId xmlns:p14="http://schemas.microsoft.com/office/powerpoint/2010/main" val="77375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5844273" cy="762000"/>
          </a:xfrm>
        </p:spPr>
        <p:txBody>
          <a:bodyPr/>
          <a:lstStyle/>
          <a:p>
            <a:pPr algn="l"/>
            <a:r>
              <a:rPr lang="en-US" dirty="0"/>
              <a:t>‘#n’:  (globally) </a:t>
            </a:r>
            <a:r>
              <a:rPr lang="en-US" b="1" i="1" u="sng" dirty="0"/>
              <a:t>singularly</a:t>
            </a:r>
            <a:r>
              <a:rPr lang="en-US" dirty="0"/>
              <a:t> unique </a:t>
            </a:r>
            <a:br>
              <a:rPr lang="en-US" dirty="0"/>
            </a:br>
            <a:r>
              <a:rPr lang="en-US" dirty="0"/>
              <a:t>identifiers</a:t>
            </a:r>
          </a:p>
        </p:txBody>
      </p:sp>
      <p:sp>
        <p:nvSpPr>
          <p:cNvPr id="3" name="Content Placeholder 2"/>
          <p:cNvSpPr>
            <a:spLocks noGrp="1"/>
          </p:cNvSpPr>
          <p:nvPr>
            <p:ph idx="1"/>
          </p:nvPr>
        </p:nvSpPr>
        <p:spPr>
          <a:xfrm>
            <a:off x="228600" y="2895600"/>
            <a:ext cx="8839200" cy="1524000"/>
          </a:xfrm>
        </p:spPr>
        <p:txBody>
          <a:bodyPr/>
          <a:lstStyle/>
          <a:p>
            <a:pPr marL="0" lvl="1" indent="0">
              <a:buNone/>
            </a:pPr>
            <a:r>
              <a:rPr lang="en-US" dirty="0"/>
              <a:t>	#2	instance-of  		Sig Sauer P226	at	t1</a:t>
            </a:r>
          </a:p>
          <a:p>
            <a:pPr marL="0" lvl="1" indent="0">
              <a:buNone/>
            </a:pPr>
            <a:r>
              <a:rPr lang="en-US" dirty="0"/>
              <a:t>	#1	instance-of		Left hand		at	t2</a:t>
            </a:r>
          </a:p>
          <a:p>
            <a:pPr marL="0" lvl="1" indent="0">
              <a:buNone/>
            </a:pPr>
            <a:r>
              <a:rPr lang="en-US" dirty="0"/>
              <a:t>	#1	proper-continuant-part-of   	#3	at 	t3</a:t>
            </a:r>
          </a:p>
          <a:p>
            <a:pPr marL="0" lvl="1" indent="0">
              <a:buNone/>
            </a:pPr>
            <a:r>
              <a:rPr lang="en-US" dirty="0"/>
              <a:t>	#3	denoted-by		‘John’			at	t4</a:t>
            </a:r>
          </a:p>
          <a:p>
            <a:pPr marL="0" lvl="1" indent="0">
              <a:buNone/>
            </a:pPr>
            <a:r>
              <a:rPr lang="en-US" dirty="0"/>
              <a:t>	#2	partial-overlap   	#1			at	t5</a:t>
            </a:r>
          </a:p>
          <a:p>
            <a:pPr marL="0" lvl="1" indent="0">
              <a:buNone/>
            </a:pPr>
            <a:r>
              <a:rPr lang="en-US" dirty="0"/>
              <a:t>	t5	denoted-by		‘June 20 2023’	at	t6</a:t>
            </a:r>
          </a:p>
          <a:p>
            <a:pPr marL="0" lvl="1" indent="0">
              <a:buNone/>
            </a:pPr>
            <a:r>
              <a:rPr lang="en-US" dirty="0"/>
              <a:t>	t1	partial-overlap 	t2</a:t>
            </a:r>
          </a:p>
          <a:p>
            <a:pPr marL="0" lvl="1" indent="0">
              <a:buNone/>
            </a:pPr>
            <a:r>
              <a:rPr lang="en-US" dirty="0"/>
              <a:t>	t5	proper-occurrent-part-of	t1</a:t>
            </a:r>
          </a:p>
          <a:p>
            <a:pPr marL="0" lvl="1" indent="0">
              <a:buNone/>
            </a:pPr>
            <a:r>
              <a:rPr lang="en-US" dirty="0"/>
              <a:t>	…</a:t>
            </a:r>
          </a:p>
          <a:p>
            <a:pPr marL="0" lvl="1" indent="0">
              <a:buNone/>
            </a:pPr>
            <a:endParaRPr lang="en-US" dirty="0"/>
          </a:p>
        </p:txBody>
      </p:sp>
      <p:pic>
        <p:nvPicPr>
          <p:cNvPr id="5" name="Picture 2" descr="SIG Sauer P226 Enhanced Elite | Reload Your Gear">
            <a:extLst>
              <a:ext uri="{FF2B5EF4-FFF2-40B4-BE49-F238E27FC236}">
                <a16:creationId xmlns:a16="http://schemas.microsoft.com/office/drawing/2014/main" id="{783823EF-2CA6-47BE-AA4A-897AE6AEDB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2873" y="762000"/>
            <a:ext cx="2842527"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C26CD87-DD27-43C8-B62D-467009085D4E}"/>
              </a:ext>
            </a:extLst>
          </p:cNvPr>
          <p:cNvSpPr/>
          <p:nvPr/>
        </p:nvSpPr>
        <p:spPr>
          <a:xfrm>
            <a:off x="5181600" y="1190177"/>
            <a:ext cx="595035" cy="584775"/>
          </a:xfrm>
          <a:prstGeom prst="rect">
            <a:avLst/>
          </a:prstGeom>
        </p:spPr>
        <p:txBody>
          <a:bodyPr wrap="none">
            <a:spAutoFit/>
          </a:bodyPr>
          <a:lstStyle/>
          <a:p>
            <a:r>
              <a:rPr lang="en-US" dirty="0">
                <a:solidFill>
                  <a:schemeClr val="bg1"/>
                </a:solidFill>
              </a:rPr>
              <a:t>#1</a:t>
            </a:r>
          </a:p>
        </p:txBody>
      </p:sp>
      <p:cxnSp>
        <p:nvCxnSpPr>
          <p:cNvPr id="8" name="Straight Arrow Connector 7">
            <a:extLst>
              <a:ext uri="{FF2B5EF4-FFF2-40B4-BE49-F238E27FC236}">
                <a16:creationId xmlns:a16="http://schemas.microsoft.com/office/drawing/2014/main" id="{4A4D9D0A-7830-4885-8A88-02D13829D7A4}"/>
              </a:ext>
            </a:extLst>
          </p:cNvPr>
          <p:cNvCxnSpPr/>
          <p:nvPr/>
        </p:nvCxnSpPr>
        <p:spPr bwMode="auto">
          <a:xfrm>
            <a:off x="5867400" y="1482564"/>
            <a:ext cx="533400" cy="4143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9" name="Rectangle 8">
            <a:extLst>
              <a:ext uri="{FF2B5EF4-FFF2-40B4-BE49-F238E27FC236}">
                <a16:creationId xmlns:a16="http://schemas.microsoft.com/office/drawing/2014/main" id="{20EAF019-98BD-458E-AFE0-93B8A3580F05}"/>
              </a:ext>
            </a:extLst>
          </p:cNvPr>
          <p:cNvSpPr/>
          <p:nvPr/>
        </p:nvSpPr>
        <p:spPr>
          <a:xfrm>
            <a:off x="8077199" y="1798915"/>
            <a:ext cx="595036" cy="584775"/>
          </a:xfrm>
          <a:prstGeom prst="rect">
            <a:avLst/>
          </a:prstGeom>
        </p:spPr>
        <p:txBody>
          <a:bodyPr wrap="none">
            <a:spAutoFit/>
          </a:bodyPr>
          <a:lstStyle/>
          <a:p>
            <a:r>
              <a:rPr lang="en-US" dirty="0">
                <a:solidFill>
                  <a:schemeClr val="bg1"/>
                </a:solidFill>
              </a:rPr>
              <a:t>#2</a:t>
            </a:r>
          </a:p>
        </p:txBody>
      </p:sp>
      <p:cxnSp>
        <p:nvCxnSpPr>
          <p:cNvPr id="10" name="Straight Arrow Connector 9">
            <a:extLst>
              <a:ext uri="{FF2B5EF4-FFF2-40B4-BE49-F238E27FC236}">
                <a16:creationId xmlns:a16="http://schemas.microsoft.com/office/drawing/2014/main" id="{6855CDC7-D6CD-49A6-8A65-B106B17324B2}"/>
              </a:ext>
            </a:extLst>
          </p:cNvPr>
          <p:cNvCxnSpPr>
            <a:cxnSpLocks/>
          </p:cNvCxnSpPr>
          <p:nvPr/>
        </p:nvCxnSpPr>
        <p:spPr bwMode="auto">
          <a:xfrm flipH="1" flipV="1">
            <a:off x="7494136" y="1295400"/>
            <a:ext cx="659264" cy="870094"/>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4" name="Rectangle 3">
            <a:extLst>
              <a:ext uri="{FF2B5EF4-FFF2-40B4-BE49-F238E27FC236}">
                <a16:creationId xmlns:a16="http://schemas.microsoft.com/office/drawing/2014/main" id="{2D91B20F-5FFD-4918-8CCD-CF3D179F593E}"/>
              </a:ext>
            </a:extLst>
          </p:cNvPr>
          <p:cNvSpPr/>
          <p:nvPr/>
        </p:nvSpPr>
        <p:spPr bwMode="auto">
          <a:xfrm>
            <a:off x="1066800" y="2895600"/>
            <a:ext cx="685800" cy="2209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F95DED15-2D2D-47C7-9632-73A0EFD94954}"/>
              </a:ext>
            </a:extLst>
          </p:cNvPr>
          <p:cNvSpPr/>
          <p:nvPr/>
        </p:nvSpPr>
        <p:spPr bwMode="auto">
          <a:xfrm>
            <a:off x="4800600" y="4648200"/>
            <a:ext cx="533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a:extLst>
              <a:ext uri="{FF2B5EF4-FFF2-40B4-BE49-F238E27FC236}">
                <a16:creationId xmlns:a16="http://schemas.microsoft.com/office/drawing/2014/main" id="{C5A56677-20DB-4F6F-8183-DCCEA3AFC56F}"/>
              </a:ext>
            </a:extLst>
          </p:cNvPr>
          <p:cNvSpPr/>
          <p:nvPr/>
        </p:nvSpPr>
        <p:spPr bwMode="auto">
          <a:xfrm>
            <a:off x="6629400" y="3771900"/>
            <a:ext cx="533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18882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5844273" cy="762000"/>
          </a:xfrm>
        </p:spPr>
        <p:txBody>
          <a:bodyPr/>
          <a:lstStyle/>
          <a:p>
            <a:pPr algn="l"/>
            <a:r>
              <a:rPr lang="en-US" dirty="0"/>
              <a:t>‘</a:t>
            </a:r>
            <a:r>
              <a:rPr lang="en-US" dirty="0" err="1"/>
              <a:t>tn</a:t>
            </a:r>
            <a:r>
              <a:rPr lang="en-US" dirty="0"/>
              <a:t>’: may not be unique! </a:t>
            </a:r>
            <a:br>
              <a:rPr lang="en-US" dirty="0"/>
            </a:br>
            <a:endParaRPr lang="en-US" dirty="0"/>
          </a:p>
        </p:txBody>
      </p:sp>
      <p:sp>
        <p:nvSpPr>
          <p:cNvPr id="3" name="Content Placeholder 2"/>
          <p:cNvSpPr>
            <a:spLocks noGrp="1"/>
          </p:cNvSpPr>
          <p:nvPr>
            <p:ph idx="1"/>
          </p:nvPr>
        </p:nvSpPr>
        <p:spPr>
          <a:xfrm>
            <a:off x="228600" y="2895600"/>
            <a:ext cx="8839200" cy="1524000"/>
          </a:xfrm>
        </p:spPr>
        <p:txBody>
          <a:bodyPr/>
          <a:lstStyle/>
          <a:p>
            <a:pPr marL="0" lvl="1" indent="0">
              <a:buNone/>
            </a:pPr>
            <a:r>
              <a:rPr lang="en-US" dirty="0"/>
              <a:t>	#2	instance-of  		Sig Sauer P226	at	t1</a:t>
            </a:r>
          </a:p>
          <a:p>
            <a:pPr marL="0" lvl="1" indent="0">
              <a:buNone/>
            </a:pPr>
            <a:r>
              <a:rPr lang="en-US" dirty="0"/>
              <a:t>	#1	instance-of		Left hand		at	t2</a:t>
            </a:r>
          </a:p>
          <a:p>
            <a:pPr marL="0" lvl="1" indent="0">
              <a:buNone/>
            </a:pPr>
            <a:r>
              <a:rPr lang="en-US" dirty="0"/>
              <a:t>	#1	proper-continuant-part-of   	#3	at 	t3</a:t>
            </a:r>
          </a:p>
          <a:p>
            <a:pPr marL="0" lvl="1" indent="0">
              <a:buNone/>
            </a:pPr>
            <a:r>
              <a:rPr lang="en-US" dirty="0"/>
              <a:t>	#3	denoted-by		‘John’			at	t4</a:t>
            </a:r>
          </a:p>
          <a:p>
            <a:pPr marL="0" lvl="1" indent="0">
              <a:buNone/>
            </a:pPr>
            <a:r>
              <a:rPr lang="en-US" dirty="0"/>
              <a:t>	#2	partial-overlap   	#1			at	t5</a:t>
            </a:r>
          </a:p>
          <a:p>
            <a:pPr marL="0" lvl="1" indent="0">
              <a:buNone/>
            </a:pPr>
            <a:r>
              <a:rPr lang="en-US" dirty="0"/>
              <a:t>	t5	denoted-by		‘June 20 2023’	at	t6</a:t>
            </a:r>
          </a:p>
          <a:p>
            <a:pPr marL="0" lvl="1" indent="0">
              <a:buNone/>
            </a:pPr>
            <a:r>
              <a:rPr lang="en-US" dirty="0"/>
              <a:t>	t1	partial-overlap 	t2</a:t>
            </a:r>
          </a:p>
          <a:p>
            <a:pPr marL="0" lvl="1" indent="0">
              <a:buNone/>
            </a:pPr>
            <a:r>
              <a:rPr lang="en-US" dirty="0"/>
              <a:t>	t5	proper-occurrent-part-of	t1</a:t>
            </a:r>
          </a:p>
          <a:p>
            <a:pPr marL="0" lvl="1" indent="0">
              <a:buNone/>
            </a:pPr>
            <a:r>
              <a:rPr lang="en-US" dirty="0"/>
              <a:t>	…</a:t>
            </a:r>
          </a:p>
          <a:p>
            <a:pPr marL="0" lvl="1" indent="0">
              <a:buNone/>
            </a:pPr>
            <a:endParaRPr lang="en-US" dirty="0"/>
          </a:p>
        </p:txBody>
      </p:sp>
      <p:pic>
        <p:nvPicPr>
          <p:cNvPr id="5" name="Picture 2" descr="SIG Sauer P226 Enhanced Elite | Reload Your Gear">
            <a:extLst>
              <a:ext uri="{FF2B5EF4-FFF2-40B4-BE49-F238E27FC236}">
                <a16:creationId xmlns:a16="http://schemas.microsoft.com/office/drawing/2014/main" id="{783823EF-2CA6-47BE-AA4A-897AE6AEDB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2873" y="762000"/>
            <a:ext cx="2842527"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C26CD87-DD27-43C8-B62D-467009085D4E}"/>
              </a:ext>
            </a:extLst>
          </p:cNvPr>
          <p:cNvSpPr/>
          <p:nvPr/>
        </p:nvSpPr>
        <p:spPr>
          <a:xfrm>
            <a:off x="5181600" y="1190177"/>
            <a:ext cx="595035" cy="584775"/>
          </a:xfrm>
          <a:prstGeom prst="rect">
            <a:avLst/>
          </a:prstGeom>
        </p:spPr>
        <p:txBody>
          <a:bodyPr wrap="none">
            <a:spAutoFit/>
          </a:bodyPr>
          <a:lstStyle/>
          <a:p>
            <a:r>
              <a:rPr lang="en-US" dirty="0">
                <a:solidFill>
                  <a:schemeClr val="bg1"/>
                </a:solidFill>
              </a:rPr>
              <a:t>#1</a:t>
            </a:r>
          </a:p>
        </p:txBody>
      </p:sp>
      <p:cxnSp>
        <p:nvCxnSpPr>
          <p:cNvPr id="8" name="Straight Arrow Connector 7">
            <a:extLst>
              <a:ext uri="{FF2B5EF4-FFF2-40B4-BE49-F238E27FC236}">
                <a16:creationId xmlns:a16="http://schemas.microsoft.com/office/drawing/2014/main" id="{4A4D9D0A-7830-4885-8A88-02D13829D7A4}"/>
              </a:ext>
            </a:extLst>
          </p:cNvPr>
          <p:cNvCxnSpPr/>
          <p:nvPr/>
        </p:nvCxnSpPr>
        <p:spPr bwMode="auto">
          <a:xfrm>
            <a:off x="5867400" y="1482564"/>
            <a:ext cx="533400" cy="4143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9" name="Rectangle 8">
            <a:extLst>
              <a:ext uri="{FF2B5EF4-FFF2-40B4-BE49-F238E27FC236}">
                <a16:creationId xmlns:a16="http://schemas.microsoft.com/office/drawing/2014/main" id="{20EAF019-98BD-458E-AFE0-93B8A3580F05}"/>
              </a:ext>
            </a:extLst>
          </p:cNvPr>
          <p:cNvSpPr/>
          <p:nvPr/>
        </p:nvSpPr>
        <p:spPr>
          <a:xfrm>
            <a:off x="8077199" y="1798915"/>
            <a:ext cx="595036" cy="584775"/>
          </a:xfrm>
          <a:prstGeom prst="rect">
            <a:avLst/>
          </a:prstGeom>
        </p:spPr>
        <p:txBody>
          <a:bodyPr wrap="none">
            <a:spAutoFit/>
          </a:bodyPr>
          <a:lstStyle/>
          <a:p>
            <a:r>
              <a:rPr lang="en-US" dirty="0">
                <a:solidFill>
                  <a:schemeClr val="bg1"/>
                </a:solidFill>
              </a:rPr>
              <a:t>#2</a:t>
            </a:r>
          </a:p>
        </p:txBody>
      </p:sp>
      <p:cxnSp>
        <p:nvCxnSpPr>
          <p:cNvPr id="10" name="Straight Arrow Connector 9">
            <a:extLst>
              <a:ext uri="{FF2B5EF4-FFF2-40B4-BE49-F238E27FC236}">
                <a16:creationId xmlns:a16="http://schemas.microsoft.com/office/drawing/2014/main" id="{6855CDC7-D6CD-49A6-8A65-B106B17324B2}"/>
              </a:ext>
            </a:extLst>
          </p:cNvPr>
          <p:cNvCxnSpPr>
            <a:cxnSpLocks/>
          </p:cNvCxnSpPr>
          <p:nvPr/>
        </p:nvCxnSpPr>
        <p:spPr bwMode="auto">
          <a:xfrm flipH="1" flipV="1">
            <a:off x="7494136" y="1295400"/>
            <a:ext cx="659264" cy="870094"/>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4" name="Rectangle 3">
            <a:extLst>
              <a:ext uri="{FF2B5EF4-FFF2-40B4-BE49-F238E27FC236}">
                <a16:creationId xmlns:a16="http://schemas.microsoft.com/office/drawing/2014/main" id="{2D91B20F-5FFD-4918-8CCD-CF3D179F593E}"/>
              </a:ext>
            </a:extLst>
          </p:cNvPr>
          <p:cNvSpPr/>
          <p:nvPr/>
        </p:nvSpPr>
        <p:spPr bwMode="auto">
          <a:xfrm>
            <a:off x="1066800" y="5105400"/>
            <a:ext cx="685800" cy="13335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F95DED15-2D2D-47C7-9632-73A0EFD94954}"/>
              </a:ext>
            </a:extLst>
          </p:cNvPr>
          <p:cNvSpPr/>
          <p:nvPr/>
        </p:nvSpPr>
        <p:spPr bwMode="auto">
          <a:xfrm>
            <a:off x="8405535" y="2923654"/>
            <a:ext cx="533400" cy="2616594"/>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a:extLst>
              <a:ext uri="{FF2B5EF4-FFF2-40B4-BE49-F238E27FC236}">
                <a16:creationId xmlns:a16="http://schemas.microsoft.com/office/drawing/2014/main" id="{C5A56677-20DB-4F6F-8183-DCCEA3AFC56F}"/>
              </a:ext>
            </a:extLst>
          </p:cNvPr>
          <p:cNvSpPr/>
          <p:nvPr/>
        </p:nvSpPr>
        <p:spPr bwMode="auto">
          <a:xfrm>
            <a:off x="4724400" y="5540248"/>
            <a:ext cx="533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a:extLst>
              <a:ext uri="{FF2B5EF4-FFF2-40B4-BE49-F238E27FC236}">
                <a16:creationId xmlns:a16="http://schemas.microsoft.com/office/drawing/2014/main" id="{B6773B6E-98BF-42B8-810A-EEA6067E7B60}"/>
              </a:ext>
            </a:extLst>
          </p:cNvPr>
          <p:cNvSpPr/>
          <p:nvPr/>
        </p:nvSpPr>
        <p:spPr bwMode="auto">
          <a:xfrm>
            <a:off x="5729010" y="5981700"/>
            <a:ext cx="533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04102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5E41-73F1-43A6-B77B-58C926E04F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695416-606E-4817-BA87-81FB6923D864}"/>
              </a:ext>
            </a:extLst>
          </p:cNvPr>
          <p:cNvSpPr>
            <a:spLocks noGrp="1"/>
          </p:cNvSpPr>
          <p:nvPr>
            <p:ph idx="1"/>
          </p:nvPr>
        </p:nvSpPr>
        <p:spPr/>
        <p:txBody>
          <a:bodyPr/>
          <a:lstStyle/>
          <a:p>
            <a:endParaRPr lang="en-US"/>
          </a:p>
        </p:txBody>
      </p:sp>
      <p:pic>
        <p:nvPicPr>
          <p:cNvPr id="5122" name="Picture 2" descr="May be an image of 4 people and text that says 'Mon enfant n'aime pas le poisson. Par quoi puis-je le remplacer Un chat Les chats adorent le poisson'">
            <a:extLst>
              <a:ext uri="{FF2B5EF4-FFF2-40B4-BE49-F238E27FC236}">
                <a16:creationId xmlns:a16="http://schemas.microsoft.com/office/drawing/2014/main" id="{26DC9DA2-CDFB-4D6B-93B4-508DB31B9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 y="626993"/>
            <a:ext cx="9134476" cy="62593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517BBCBD-6A17-4F64-A290-6269075DD277}"/>
              </a:ext>
            </a:extLst>
          </p:cNvPr>
          <p:cNvSpPr/>
          <p:nvPr/>
        </p:nvSpPr>
        <p:spPr bwMode="auto">
          <a:xfrm>
            <a:off x="381000" y="838200"/>
            <a:ext cx="5105400" cy="990600"/>
          </a:xfrm>
          <a:prstGeom prst="roundRect">
            <a:avLst/>
          </a:prstGeom>
          <a:solidFill>
            <a:srgbClr val="FED3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a:solidFill>
                  <a:schemeClr val="tx1"/>
                </a:solidFill>
              </a:rPr>
              <a:t>My child doesn’t like fish. What replacement would you suggest? </a:t>
            </a:r>
            <a:endParaRPr lang="en-US" sz="2400" dirty="0">
              <a:solidFill>
                <a:schemeClr val="tx1"/>
              </a:solidFill>
            </a:endParaRPr>
          </a:p>
        </p:txBody>
      </p:sp>
      <p:sp>
        <p:nvSpPr>
          <p:cNvPr id="8" name="Rectangle: Rounded Corners 7">
            <a:extLst>
              <a:ext uri="{FF2B5EF4-FFF2-40B4-BE49-F238E27FC236}">
                <a16:creationId xmlns:a16="http://schemas.microsoft.com/office/drawing/2014/main" id="{8918B0F6-1D78-42B8-BE09-2266CA76264A}"/>
              </a:ext>
            </a:extLst>
          </p:cNvPr>
          <p:cNvSpPr/>
          <p:nvPr/>
        </p:nvSpPr>
        <p:spPr bwMode="auto">
          <a:xfrm>
            <a:off x="6248400" y="762000"/>
            <a:ext cx="2286000" cy="1295400"/>
          </a:xfrm>
          <a:prstGeom prst="roundRect">
            <a:avLst/>
          </a:prstGeom>
          <a:solidFill>
            <a:srgbClr val="CBEB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imes" pitchFamily="122" charset="0"/>
              </a:rPr>
              <a:t>A cat would work!  All cats like fish!</a:t>
            </a:r>
          </a:p>
        </p:txBody>
      </p:sp>
      <p:sp>
        <p:nvSpPr>
          <p:cNvPr id="5" name="Slide Number Placeholder 4">
            <a:extLst>
              <a:ext uri="{FF2B5EF4-FFF2-40B4-BE49-F238E27FC236}">
                <a16:creationId xmlns:a16="http://schemas.microsoft.com/office/drawing/2014/main" id="{5F267C2D-8F48-425C-A6FF-54903EBEC3B2}"/>
              </a:ext>
            </a:extLst>
          </p:cNvPr>
          <p:cNvSpPr>
            <a:spLocks noGrp="1"/>
          </p:cNvSpPr>
          <p:nvPr>
            <p:ph type="sldNum" sz="quarter" idx="3"/>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2108812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AutoShape 2"/>
          <p:cNvSpPr>
            <a:spLocks noGrp="1" noChangeArrowheads="1"/>
          </p:cNvSpPr>
          <p:nvPr>
            <p:ph type="title"/>
          </p:nvPr>
        </p:nvSpPr>
        <p:spPr/>
        <p:txBody>
          <a:bodyPr/>
          <a:lstStyle/>
          <a:p>
            <a:r>
              <a:rPr lang="en-US" altLang="en-US"/>
              <a:t>Referent Tracking System Components</a:t>
            </a:r>
          </a:p>
        </p:txBody>
      </p:sp>
      <p:sp>
        <p:nvSpPr>
          <p:cNvPr id="1133571" name="Rectangle 3"/>
          <p:cNvSpPr>
            <a:spLocks noGrp="1" noChangeArrowheads="1"/>
          </p:cNvSpPr>
          <p:nvPr>
            <p:ph idx="1"/>
          </p:nvPr>
        </p:nvSpPr>
        <p:spPr/>
        <p:txBody>
          <a:bodyPr/>
          <a:lstStyle/>
          <a:p>
            <a:r>
              <a:rPr lang="en-US" altLang="en-US" b="1" dirty="0"/>
              <a:t>Referent Tracking Software:</a:t>
            </a:r>
          </a:p>
          <a:p>
            <a:pPr lvl="2">
              <a:buFontTx/>
              <a:buNone/>
            </a:pPr>
            <a:r>
              <a:rPr lang="en-US" altLang="en-US" dirty="0"/>
              <a:t>		Manipulation of assertions (predicate) about particulars.</a:t>
            </a:r>
          </a:p>
          <a:p>
            <a:r>
              <a:rPr lang="en-US" altLang="en-US" b="1" dirty="0"/>
              <a:t>Referent Tracking </a:t>
            </a:r>
            <a:r>
              <a:rPr lang="en-US" altLang="en-US" b="1" dirty="0" err="1"/>
              <a:t>Datastore</a:t>
            </a:r>
            <a:r>
              <a:rPr lang="en-US" altLang="en-US" b="1" dirty="0"/>
              <a:t>:</a:t>
            </a:r>
          </a:p>
          <a:p>
            <a:pPr lvl="2"/>
            <a:r>
              <a:rPr lang="en-US" altLang="en-US" u="sng" dirty="0"/>
              <a:t>IUI repository:</a:t>
            </a:r>
          </a:p>
          <a:p>
            <a:pPr lvl="2">
              <a:buFontTx/>
              <a:buNone/>
            </a:pPr>
            <a:r>
              <a:rPr lang="en-US" altLang="en-US" dirty="0"/>
              <a:t>		A collection of 2 types of tuples</a:t>
            </a:r>
          </a:p>
          <a:p>
            <a:pPr marL="1828800" lvl="3" indent="-457200">
              <a:buFont typeface="+mj-lt"/>
              <a:buAutoNum type="alphaLcParenR"/>
            </a:pPr>
            <a:r>
              <a:rPr lang="en-US" altLang="en-US" dirty="0"/>
              <a:t>representing the assignment of a globally unique singular identifier to some particular.</a:t>
            </a:r>
          </a:p>
          <a:p>
            <a:pPr marL="1828800" lvl="3" indent="-457200">
              <a:buFont typeface="+mj-lt"/>
              <a:buAutoNum type="alphaLcParenR"/>
            </a:pPr>
            <a:r>
              <a:rPr lang="en-US" altLang="en-US" dirty="0"/>
              <a:t>providing a name for a particular</a:t>
            </a:r>
          </a:p>
          <a:p>
            <a:pPr lvl="2"/>
            <a:r>
              <a:rPr lang="en-US" altLang="en-US" u="sng" dirty="0"/>
              <a:t>Referent Tracking Database:</a:t>
            </a:r>
          </a:p>
          <a:p>
            <a:pPr lvl="2">
              <a:buFontTx/>
              <a:buNone/>
            </a:pPr>
            <a:r>
              <a:rPr lang="en-US" altLang="en-US" dirty="0"/>
              <a:t>		A collection of assertions in the form of tuples of various sorts about the particulars denoted through tuples in the IUI repository.</a:t>
            </a:r>
          </a:p>
        </p:txBody>
      </p:sp>
      <p:sp>
        <p:nvSpPr>
          <p:cNvPr id="1133572" name="AutoShape 4"/>
          <p:cNvSpPr>
            <a:spLocks noChangeArrowheads="1"/>
          </p:cNvSpPr>
          <p:nvPr/>
        </p:nvSpPr>
        <p:spPr bwMode="auto">
          <a:xfrm>
            <a:off x="1208088" y="2224088"/>
            <a:ext cx="652462" cy="138113"/>
          </a:xfrm>
          <a:prstGeom prst="rightArrow">
            <a:avLst>
              <a:gd name="adj1" fmla="val 50000"/>
              <a:gd name="adj2" fmla="val 118103"/>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573" name="AutoShape 5"/>
          <p:cNvSpPr>
            <a:spLocks noChangeArrowheads="1"/>
          </p:cNvSpPr>
          <p:nvPr/>
        </p:nvSpPr>
        <p:spPr bwMode="auto">
          <a:xfrm>
            <a:off x="1213168" y="3436463"/>
            <a:ext cx="652462" cy="138112"/>
          </a:xfrm>
          <a:prstGeom prst="rightArrow">
            <a:avLst>
              <a:gd name="adj1" fmla="val 50000"/>
              <a:gd name="adj2" fmla="val 118104"/>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574" name="AutoShape 6"/>
          <p:cNvSpPr>
            <a:spLocks noChangeArrowheads="1"/>
          </p:cNvSpPr>
          <p:nvPr/>
        </p:nvSpPr>
        <p:spPr bwMode="auto">
          <a:xfrm>
            <a:off x="1208088" y="5181600"/>
            <a:ext cx="652462" cy="138112"/>
          </a:xfrm>
          <a:prstGeom prst="rightArrow">
            <a:avLst>
              <a:gd name="adj1" fmla="val 50000"/>
              <a:gd name="adj2" fmla="val 118104"/>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575" name="Rectangle 7"/>
          <p:cNvSpPr>
            <a:spLocks noChangeArrowheads="1"/>
          </p:cNvSpPr>
          <p:nvPr/>
        </p:nvSpPr>
        <p:spPr bwMode="auto">
          <a:xfrm>
            <a:off x="1039813" y="6337627"/>
            <a:ext cx="8104187" cy="523220"/>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400" b="0" dirty="0">
                <a:solidFill>
                  <a:schemeClr val="bg1"/>
                </a:solidFill>
              </a:rPr>
              <a:t>Manzoor S, Ceusters W, </a:t>
            </a:r>
            <a:r>
              <a:rPr lang="en-US" altLang="en-US" sz="1400" b="0" dirty="0" err="1">
                <a:solidFill>
                  <a:schemeClr val="bg1"/>
                </a:solidFill>
              </a:rPr>
              <a:t>Rudnicki</a:t>
            </a:r>
            <a:r>
              <a:rPr lang="en-US" altLang="en-US" sz="1400" b="0" dirty="0">
                <a:solidFill>
                  <a:schemeClr val="bg1"/>
                </a:solidFill>
              </a:rPr>
              <a:t> R. Implementation of a Referent Tracking System. International Journal of Healthcare Information Systems and Informatics 2007;2(4):41-58. </a:t>
            </a:r>
          </a:p>
        </p:txBody>
      </p:sp>
    </p:spTree>
    <p:extLst>
      <p:ext uri="{BB962C8B-B14F-4D97-AF65-F5344CB8AC3E}">
        <p14:creationId xmlns:p14="http://schemas.microsoft.com/office/powerpoint/2010/main" val="23159914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33571">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3357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13357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33571">
                                            <p:txEl>
                                              <p:pRg st="2" end="2"/>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33571">
                                            <p:txEl>
                                              <p:pRg st="3" end="3"/>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3357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33571">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33571">
                                            <p:txEl>
                                              <p:pRg st="5" end="5"/>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33571">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33571">
                                            <p:txEl>
                                              <p:pRg st="7" end="7"/>
                                            </p:txEl>
                                          </p:spTgt>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1335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335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71" grpId="0" build="p"/>
      <p:bldP spid="1133572" grpId="0" animBg="1"/>
      <p:bldP spid="1133573" grpId="0" animBg="1"/>
      <p:bldP spid="113357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A363-3EC4-4754-89BB-A378E20FA54C}"/>
              </a:ext>
            </a:extLst>
          </p:cNvPr>
          <p:cNvSpPr>
            <a:spLocks noGrp="1"/>
          </p:cNvSpPr>
          <p:nvPr>
            <p:ph type="title"/>
          </p:nvPr>
        </p:nvSpPr>
        <p:spPr/>
        <p:txBody>
          <a:bodyPr/>
          <a:lstStyle/>
          <a:p>
            <a:r>
              <a:rPr lang="en-US" dirty="0"/>
              <a:t>Main RT principles: RTP1</a:t>
            </a:r>
          </a:p>
        </p:txBody>
      </p:sp>
      <p:sp>
        <p:nvSpPr>
          <p:cNvPr id="3" name="Content Placeholder 2">
            <a:extLst>
              <a:ext uri="{FF2B5EF4-FFF2-40B4-BE49-F238E27FC236}">
                <a16:creationId xmlns:a16="http://schemas.microsoft.com/office/drawing/2014/main" id="{03C3A016-EDFF-4165-B107-5CADDBF4D192}"/>
              </a:ext>
            </a:extLst>
          </p:cNvPr>
          <p:cNvSpPr>
            <a:spLocks noGrp="1"/>
          </p:cNvSpPr>
          <p:nvPr>
            <p:ph idx="1"/>
          </p:nvPr>
        </p:nvSpPr>
        <p:spPr>
          <a:xfrm>
            <a:off x="228600" y="1676400"/>
            <a:ext cx="8915400" cy="4953000"/>
          </a:xfrm>
        </p:spPr>
        <p:txBody>
          <a:bodyPr/>
          <a:lstStyle/>
          <a:p>
            <a:pPr>
              <a:buFont typeface="Arial" panose="020B0604020202020204" pitchFamily="34" charset="0"/>
              <a:buChar char="•"/>
            </a:pPr>
            <a:r>
              <a:rPr lang="en-US" dirty="0"/>
              <a:t>A predicate shall be made about one or more referents if and only if:</a:t>
            </a:r>
          </a:p>
          <a:p>
            <a:pPr lvl="1">
              <a:buFont typeface="Arial" panose="020B0604020202020204" pitchFamily="34" charset="0"/>
              <a:buChar char="•"/>
            </a:pPr>
            <a:r>
              <a:rPr lang="en-US" sz="2200" dirty="0"/>
              <a:t>these referents are uniquely identified in the RTS (RTP1.1) and </a:t>
            </a:r>
          </a:p>
          <a:p>
            <a:pPr lvl="1">
              <a:buFont typeface="Arial" panose="020B0604020202020204" pitchFamily="34" charset="0"/>
              <a:buChar char="•"/>
            </a:pPr>
            <a:r>
              <a:rPr lang="en-US" sz="2200" dirty="0"/>
              <a:t>the author of the predicate holds at least two beliefs:</a:t>
            </a:r>
          </a:p>
          <a:p>
            <a:pPr lvl="2">
              <a:buFont typeface="Arial" panose="020B0604020202020204" pitchFamily="34" charset="0"/>
              <a:buChar char="•"/>
            </a:pPr>
            <a:r>
              <a:rPr lang="en-US" dirty="0"/>
              <a:t>(1) that the referents are real, were real or very likely will become real (RTP1.2) and </a:t>
            </a:r>
          </a:p>
          <a:p>
            <a:pPr lvl="2">
              <a:buFont typeface="Arial" panose="020B0604020202020204" pitchFamily="34" charset="0"/>
              <a:buChar char="•"/>
            </a:pPr>
            <a:r>
              <a:rPr lang="en-US" dirty="0"/>
              <a:t>(2) that what is predicated about these referents – within the specified time-frame when time-indexing is required – is either true, or more likely true than false.</a:t>
            </a:r>
          </a:p>
          <a:p>
            <a:pPr lvl="2">
              <a:buFont typeface="Arial" panose="020B0604020202020204" pitchFamily="34" charset="0"/>
              <a:buChar char="•"/>
            </a:pPr>
            <a:r>
              <a:rPr lang="en-US" dirty="0"/>
              <a:t>(3) In the latter case, the strength of the belief in the correctness of the predicate needs to be expressed as well (RTP1.3). This holds for positive ascriptions as well as negative ascriptions, i.e. ascriptions positing that something is not the case.</a:t>
            </a:r>
          </a:p>
        </p:txBody>
      </p:sp>
      <p:sp>
        <p:nvSpPr>
          <p:cNvPr id="4" name="Rectangle 3">
            <a:extLst>
              <a:ext uri="{FF2B5EF4-FFF2-40B4-BE49-F238E27FC236}">
                <a16:creationId xmlns:a16="http://schemas.microsoft.com/office/drawing/2014/main" id="{76A8CB30-486A-45AD-A61C-7A00B5661F94}"/>
              </a:ext>
            </a:extLst>
          </p:cNvPr>
          <p:cNvSpPr/>
          <p:nvPr/>
        </p:nvSpPr>
        <p:spPr>
          <a:xfrm>
            <a:off x="1335932" y="6313650"/>
            <a:ext cx="7772400" cy="461665"/>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The place of Referent Tracking in Biomedical Informatics.</a:t>
            </a:r>
          </a:p>
          <a:p>
            <a:pPr algn="r"/>
            <a:r>
              <a:rPr lang="en-US" sz="1200" b="0" dirty="0">
                <a:solidFill>
                  <a:schemeClr val="bg1"/>
                </a:solidFill>
                <a:latin typeface="Arial" panose="020B0604020202020204" pitchFamily="34" charset="0"/>
              </a:rPr>
              <a:t>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52330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A363-3EC4-4754-89BB-A378E20FA54C}"/>
              </a:ext>
            </a:extLst>
          </p:cNvPr>
          <p:cNvSpPr>
            <a:spLocks noGrp="1"/>
          </p:cNvSpPr>
          <p:nvPr>
            <p:ph type="title"/>
          </p:nvPr>
        </p:nvSpPr>
        <p:spPr/>
        <p:txBody>
          <a:bodyPr/>
          <a:lstStyle/>
          <a:p>
            <a:r>
              <a:rPr lang="en-US" dirty="0"/>
              <a:t>Main RT principles: RTP2</a:t>
            </a:r>
          </a:p>
        </p:txBody>
      </p:sp>
      <p:sp>
        <p:nvSpPr>
          <p:cNvPr id="3" name="Content Placeholder 2">
            <a:extLst>
              <a:ext uri="{FF2B5EF4-FFF2-40B4-BE49-F238E27FC236}">
                <a16:creationId xmlns:a16="http://schemas.microsoft.com/office/drawing/2014/main" id="{03C3A016-EDFF-4165-B107-5CADDBF4D192}"/>
              </a:ext>
            </a:extLst>
          </p:cNvPr>
          <p:cNvSpPr>
            <a:spLocks noGrp="1"/>
          </p:cNvSpPr>
          <p:nvPr>
            <p:ph idx="1"/>
          </p:nvPr>
        </p:nvSpPr>
        <p:spPr>
          <a:xfrm>
            <a:off x="228600" y="1676400"/>
            <a:ext cx="8915400" cy="4953000"/>
          </a:xfrm>
        </p:spPr>
        <p:txBody>
          <a:bodyPr/>
          <a:lstStyle/>
          <a:p>
            <a:pPr lvl="0">
              <a:buFont typeface="Arial" panose="020B0604020202020204" pitchFamily="34" charset="0"/>
              <a:buChar char="•"/>
            </a:pPr>
            <a:r>
              <a:rPr lang="en-US" dirty="0"/>
              <a:t>The Referent Tracking System (RTS) must keep track of </a:t>
            </a:r>
          </a:p>
          <a:p>
            <a:pPr lvl="1">
              <a:buFont typeface="Arial" panose="020B0604020202020204" pitchFamily="34" charset="0"/>
              <a:buChar char="•"/>
            </a:pPr>
            <a:r>
              <a:rPr lang="en-US" dirty="0"/>
              <a:t>the provenance of assertions, thus by whom and when predicates were asserted, confirmed, contradicted, corrected or rejected in the IS (RTP2.1) and </a:t>
            </a:r>
          </a:p>
          <a:p>
            <a:pPr lvl="1">
              <a:buFont typeface="Arial" panose="020B0604020202020204" pitchFamily="34" charset="0"/>
              <a:buChar char="•"/>
            </a:pPr>
            <a:r>
              <a:rPr lang="en-US" dirty="0"/>
              <a:t>by whom and when such changes were registered in the RTS (RTP2.2).</a:t>
            </a:r>
          </a:p>
        </p:txBody>
      </p:sp>
      <p:sp>
        <p:nvSpPr>
          <p:cNvPr id="4" name="Rectangle 3">
            <a:extLst>
              <a:ext uri="{FF2B5EF4-FFF2-40B4-BE49-F238E27FC236}">
                <a16:creationId xmlns:a16="http://schemas.microsoft.com/office/drawing/2014/main" id="{76A8CB30-486A-45AD-A61C-7A00B5661F94}"/>
              </a:ext>
            </a:extLst>
          </p:cNvPr>
          <p:cNvSpPr/>
          <p:nvPr/>
        </p:nvSpPr>
        <p:spPr>
          <a:xfrm>
            <a:off x="1335932" y="6313650"/>
            <a:ext cx="7772400" cy="461665"/>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The place of Referent Tracking in Biomedical Informatics.</a:t>
            </a:r>
          </a:p>
          <a:p>
            <a:pPr algn="r"/>
            <a:r>
              <a:rPr lang="en-US" sz="1200" b="0" dirty="0">
                <a:solidFill>
                  <a:schemeClr val="bg1"/>
                </a:solidFill>
                <a:latin typeface="Arial" panose="020B0604020202020204" pitchFamily="34" charset="0"/>
              </a:rPr>
              <a:t>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36618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A363-3EC4-4754-89BB-A378E20FA54C}"/>
              </a:ext>
            </a:extLst>
          </p:cNvPr>
          <p:cNvSpPr>
            <a:spLocks noGrp="1"/>
          </p:cNvSpPr>
          <p:nvPr>
            <p:ph type="title"/>
          </p:nvPr>
        </p:nvSpPr>
        <p:spPr/>
        <p:txBody>
          <a:bodyPr/>
          <a:lstStyle/>
          <a:p>
            <a:r>
              <a:rPr lang="en-US" dirty="0"/>
              <a:t>Main RT principles: RTP3</a:t>
            </a:r>
          </a:p>
        </p:txBody>
      </p:sp>
      <p:sp>
        <p:nvSpPr>
          <p:cNvPr id="3" name="Content Placeholder 2">
            <a:extLst>
              <a:ext uri="{FF2B5EF4-FFF2-40B4-BE49-F238E27FC236}">
                <a16:creationId xmlns:a16="http://schemas.microsoft.com/office/drawing/2014/main" id="{03C3A016-EDFF-4165-B107-5CADDBF4D192}"/>
              </a:ext>
            </a:extLst>
          </p:cNvPr>
          <p:cNvSpPr>
            <a:spLocks noGrp="1"/>
          </p:cNvSpPr>
          <p:nvPr>
            <p:ph idx="1"/>
          </p:nvPr>
        </p:nvSpPr>
        <p:spPr>
          <a:xfrm>
            <a:off x="228600" y="1676400"/>
            <a:ext cx="8915400" cy="4953000"/>
          </a:xfrm>
        </p:spPr>
        <p:txBody>
          <a:bodyPr/>
          <a:lstStyle/>
          <a:p>
            <a:pPr lvl="0">
              <a:buFont typeface="Arial" panose="020B0604020202020204" pitchFamily="34" charset="0"/>
              <a:buChar char="•"/>
              <a:tabLst>
                <a:tab pos="631825" algn="l"/>
              </a:tabLst>
            </a:pPr>
            <a:r>
              <a:rPr lang="en-US" dirty="0"/>
              <a:t>RTP3.1: the RTS must use the ascriptions to construct a 	representation of reality from the perspective of one or 	more </a:t>
            </a:r>
            <a:r>
              <a:rPr lang="en-US" b="1" dirty="0"/>
              <a:t>clearly specified ontologies </a:t>
            </a:r>
            <a:r>
              <a:rPr lang="en-US" dirty="0"/>
              <a:t>which are sufficiently 	expressive and comprehensive to accommodate all types 	of ascriptions in the IS.</a:t>
            </a:r>
          </a:p>
          <a:p>
            <a:pPr lvl="0">
              <a:buFont typeface="Arial" panose="020B0604020202020204" pitchFamily="34" charset="0"/>
              <a:buChar char="•"/>
              <a:tabLst>
                <a:tab pos="631825" algn="l"/>
              </a:tabLst>
            </a:pPr>
            <a:r>
              <a:rPr lang="en-US" dirty="0"/>
              <a:t>RTP3.2: this representation must be updated whenever the 	pool of ascriptions in the IS is updated. </a:t>
            </a:r>
          </a:p>
          <a:p>
            <a:pPr lvl="0">
              <a:buFont typeface="Arial" panose="020B0604020202020204" pitchFamily="34" charset="0"/>
              <a:buChar char="•"/>
              <a:tabLst>
                <a:tab pos="631825" algn="l"/>
              </a:tabLst>
            </a:pPr>
            <a:r>
              <a:rPr lang="en-US" dirty="0"/>
              <a:t>RTP3.3: ascriptions which when taken together do not allow 	a representation to be constructed which is free from 	contradictions and inconsistencies need to be identified 	and appropriate reconciliation procedures invoked 	(RTP3.4). </a:t>
            </a:r>
          </a:p>
        </p:txBody>
      </p:sp>
      <p:sp>
        <p:nvSpPr>
          <p:cNvPr id="4" name="Rectangle 3">
            <a:extLst>
              <a:ext uri="{FF2B5EF4-FFF2-40B4-BE49-F238E27FC236}">
                <a16:creationId xmlns:a16="http://schemas.microsoft.com/office/drawing/2014/main" id="{76A8CB30-486A-45AD-A61C-7A00B5661F94}"/>
              </a:ext>
            </a:extLst>
          </p:cNvPr>
          <p:cNvSpPr/>
          <p:nvPr/>
        </p:nvSpPr>
        <p:spPr>
          <a:xfrm>
            <a:off x="1335932" y="6313650"/>
            <a:ext cx="7772400" cy="461665"/>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The place of Referent Tracking in Biomedical Informatics.</a:t>
            </a:r>
          </a:p>
          <a:p>
            <a:pPr algn="r"/>
            <a:r>
              <a:rPr lang="en-US" sz="1200" b="0" dirty="0">
                <a:solidFill>
                  <a:schemeClr val="bg1"/>
                </a:solidFill>
                <a:latin typeface="Arial" panose="020B0604020202020204" pitchFamily="34" charset="0"/>
              </a:rPr>
              <a:t>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9780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AutoShape 2"/>
          <p:cNvSpPr>
            <a:spLocks noGrp="1" noChangeArrowheads="1"/>
          </p:cNvSpPr>
          <p:nvPr>
            <p:ph type="title"/>
          </p:nvPr>
        </p:nvSpPr>
        <p:spPr/>
        <p:txBody>
          <a:bodyPr/>
          <a:lstStyle/>
          <a:p>
            <a:r>
              <a:rPr lang="en-US" altLang="en-US"/>
              <a:t>Referent Tracking System Environment</a:t>
            </a:r>
          </a:p>
        </p:txBody>
      </p:sp>
      <p:grpSp>
        <p:nvGrpSpPr>
          <p:cNvPr id="1225731" name="Group 3"/>
          <p:cNvGrpSpPr>
            <a:grpSpLocks/>
          </p:cNvGrpSpPr>
          <p:nvPr/>
        </p:nvGrpSpPr>
        <p:grpSpPr bwMode="auto">
          <a:xfrm>
            <a:off x="838200" y="1600200"/>
            <a:ext cx="7669213" cy="4876800"/>
            <a:chOff x="624" y="1248"/>
            <a:chExt cx="4831" cy="3072"/>
          </a:xfrm>
        </p:grpSpPr>
        <p:pic>
          <p:nvPicPr>
            <p:cNvPr id="12257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 y="1248"/>
              <a:ext cx="4831" cy="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5733" name="Line 5"/>
            <p:cNvSpPr>
              <a:spLocks noChangeShapeType="1"/>
            </p:cNvSpPr>
            <p:nvPr/>
          </p:nvSpPr>
          <p:spPr bwMode="auto">
            <a:xfrm>
              <a:off x="1008" y="1392"/>
              <a:ext cx="0" cy="192"/>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4" name="Line 6"/>
            <p:cNvSpPr>
              <a:spLocks noChangeShapeType="1"/>
            </p:cNvSpPr>
            <p:nvPr/>
          </p:nvSpPr>
          <p:spPr bwMode="auto">
            <a:xfrm>
              <a:off x="4458" y="1392"/>
              <a:ext cx="0" cy="28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5" name="Line 7"/>
            <p:cNvSpPr>
              <a:spLocks noChangeShapeType="1"/>
            </p:cNvSpPr>
            <p:nvPr/>
          </p:nvSpPr>
          <p:spPr bwMode="auto">
            <a:xfrm>
              <a:off x="720" y="4020"/>
              <a:ext cx="384"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6" name="Line 8"/>
            <p:cNvSpPr>
              <a:spLocks noChangeShapeType="1"/>
            </p:cNvSpPr>
            <p:nvPr/>
          </p:nvSpPr>
          <p:spPr bwMode="auto">
            <a:xfrm>
              <a:off x="720" y="3744"/>
              <a:ext cx="0" cy="28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7" name="Line 9"/>
            <p:cNvSpPr>
              <a:spLocks noChangeShapeType="1"/>
            </p:cNvSpPr>
            <p:nvPr/>
          </p:nvSpPr>
          <p:spPr bwMode="auto">
            <a:xfrm>
              <a:off x="2610" y="2832"/>
              <a:ext cx="0" cy="1056"/>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8" name="Line 10"/>
            <p:cNvSpPr>
              <a:spLocks noChangeShapeType="1"/>
            </p:cNvSpPr>
            <p:nvPr/>
          </p:nvSpPr>
          <p:spPr bwMode="auto">
            <a:xfrm>
              <a:off x="1362" y="2484"/>
              <a:ext cx="384"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Tree>
    <p:extLst>
      <p:ext uri="{BB962C8B-B14F-4D97-AF65-F5344CB8AC3E}">
        <p14:creationId xmlns:p14="http://schemas.microsoft.com/office/powerpoint/2010/main" val="2837939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4E7AA-8B03-4AEF-82D7-ACDA951A046C}"/>
              </a:ext>
            </a:extLst>
          </p:cNvPr>
          <p:cNvSpPr>
            <a:spLocks noGrp="1"/>
          </p:cNvSpPr>
          <p:nvPr>
            <p:ph type="title"/>
          </p:nvPr>
        </p:nvSpPr>
        <p:spPr/>
        <p:txBody>
          <a:bodyPr/>
          <a:lstStyle/>
          <a:p>
            <a:r>
              <a:rPr lang="en-US" dirty="0"/>
              <a:t>Data structure design priorities for realism-based ontology approaches (1)</a:t>
            </a:r>
            <a:br>
              <a:rPr lang="en-US" dirty="0"/>
            </a:br>
            <a:endParaRPr lang="en-US" dirty="0"/>
          </a:p>
        </p:txBody>
      </p:sp>
      <p:sp>
        <p:nvSpPr>
          <p:cNvPr id="3" name="Content Placeholder 2">
            <a:extLst>
              <a:ext uri="{FF2B5EF4-FFF2-40B4-BE49-F238E27FC236}">
                <a16:creationId xmlns:a16="http://schemas.microsoft.com/office/drawing/2014/main" id="{AB83896D-A2B1-4271-9975-0437759F7E19}"/>
              </a:ext>
            </a:extLst>
          </p:cNvPr>
          <p:cNvSpPr>
            <a:spLocks noGrp="1"/>
          </p:cNvSpPr>
          <p:nvPr>
            <p:ph idx="1"/>
          </p:nvPr>
        </p:nvSpPr>
        <p:spPr>
          <a:xfrm>
            <a:off x="228600" y="2286000"/>
            <a:ext cx="8686800" cy="4343400"/>
          </a:xfrm>
        </p:spPr>
        <p:txBody>
          <a:bodyPr/>
          <a:lstStyle/>
          <a:p>
            <a:pPr marL="457200" indent="0"/>
            <a:r>
              <a:rPr lang="en-US" sz="2000" dirty="0"/>
              <a:t>It must be possible to generate from the logical data structure (LDS) logical data components (LDC) that mimic mereologically the ontology of the portion of reality (</a:t>
            </a:r>
            <a:r>
              <a:rPr lang="en-US" sz="2000" dirty="0" err="1"/>
              <a:t>PoR</a:t>
            </a:r>
            <a:r>
              <a:rPr lang="en-US" sz="2000" dirty="0"/>
              <a:t>) the component is about.</a:t>
            </a:r>
          </a:p>
          <a:p>
            <a:pPr marL="457200" indent="-457200">
              <a:buFont typeface="+mj-lt"/>
              <a:buAutoNum type="arabicPeriod"/>
            </a:pPr>
            <a:endParaRPr lang="en-US" sz="2000" dirty="0"/>
          </a:p>
          <a:p>
            <a:pPr marL="457200" lvl="1" indent="0">
              <a:buNone/>
            </a:pPr>
            <a:r>
              <a:rPr lang="en-US" sz="2000" dirty="0"/>
              <a:t>Essentially distinct logical data component (LDC) types:</a:t>
            </a:r>
          </a:p>
          <a:p>
            <a:pPr lvl="1"/>
            <a:r>
              <a:rPr lang="en-US" sz="2000" dirty="0"/>
              <a:t>LDC1: 	represent a </a:t>
            </a:r>
            <a:r>
              <a:rPr lang="en-US" sz="2000" dirty="0" err="1"/>
              <a:t>PoR</a:t>
            </a:r>
            <a:r>
              <a:rPr lang="en-US" sz="2000" dirty="0"/>
              <a:t> which is not about anything;</a:t>
            </a:r>
          </a:p>
          <a:p>
            <a:pPr lvl="1"/>
            <a:r>
              <a:rPr lang="en-US" sz="2000" dirty="0"/>
              <a:t>LDC2: 	represent representations</a:t>
            </a:r>
          </a:p>
          <a:p>
            <a:pPr marL="1430338" lvl="2" indent="-233363"/>
            <a:r>
              <a:rPr lang="en-US" dirty="0"/>
              <a:t>LDC2e: 	represent representations </a:t>
            </a:r>
            <a:r>
              <a:rPr lang="en-US" i="1" dirty="0"/>
              <a:t>outside</a:t>
            </a:r>
            <a:r>
              <a:rPr lang="en-US" dirty="0"/>
              <a:t> the LDS;</a:t>
            </a:r>
          </a:p>
          <a:p>
            <a:pPr marL="1430338" lvl="2" indent="-233363"/>
            <a:r>
              <a:rPr lang="en-US" dirty="0"/>
              <a:t>LDC2i:	represent representations </a:t>
            </a:r>
            <a:r>
              <a:rPr lang="en-US" i="1" dirty="0"/>
              <a:t>inside</a:t>
            </a:r>
            <a:r>
              <a:rPr lang="en-US" dirty="0"/>
              <a:t> the LDS.</a:t>
            </a:r>
          </a:p>
          <a:p>
            <a:pPr marL="1430338" lvl="2" indent="-233363"/>
            <a:endParaRPr lang="en-US" dirty="0"/>
          </a:p>
          <a:p>
            <a:pPr marL="457200" indent="-457200">
              <a:buFont typeface="+mj-lt"/>
              <a:buAutoNum type="arabicPeriod"/>
            </a:pPr>
            <a:endParaRPr lang="en-US" dirty="0"/>
          </a:p>
        </p:txBody>
      </p:sp>
      <p:sp>
        <p:nvSpPr>
          <p:cNvPr id="15" name="Oval 14">
            <a:extLst>
              <a:ext uri="{FF2B5EF4-FFF2-40B4-BE49-F238E27FC236}">
                <a16:creationId xmlns:a16="http://schemas.microsoft.com/office/drawing/2014/main" id="{887AD1DD-A4B6-42EA-BD48-D927B02CC5D4}"/>
              </a:ext>
            </a:extLst>
          </p:cNvPr>
          <p:cNvSpPr/>
          <p:nvPr/>
        </p:nvSpPr>
        <p:spPr bwMode="auto">
          <a:xfrm>
            <a:off x="8153400" y="4038600"/>
            <a:ext cx="609600" cy="30480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Oval 16">
            <a:extLst>
              <a:ext uri="{FF2B5EF4-FFF2-40B4-BE49-F238E27FC236}">
                <a16:creationId xmlns:a16="http://schemas.microsoft.com/office/drawing/2014/main" id="{2FD0EC35-0FC9-4F5D-B467-09B50FC8C705}"/>
              </a:ext>
            </a:extLst>
          </p:cNvPr>
          <p:cNvSpPr/>
          <p:nvPr/>
        </p:nvSpPr>
        <p:spPr bwMode="auto">
          <a:xfrm>
            <a:off x="8153400" y="4743856"/>
            <a:ext cx="609600" cy="304800"/>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Oval 17">
            <a:extLst>
              <a:ext uri="{FF2B5EF4-FFF2-40B4-BE49-F238E27FC236}">
                <a16:creationId xmlns:a16="http://schemas.microsoft.com/office/drawing/2014/main" id="{F31A9D3E-E723-4BDA-B14D-D7EF0A6FF8B7}"/>
              </a:ext>
            </a:extLst>
          </p:cNvPr>
          <p:cNvSpPr/>
          <p:nvPr/>
        </p:nvSpPr>
        <p:spPr bwMode="auto">
          <a:xfrm>
            <a:off x="8153400" y="5144312"/>
            <a:ext cx="609600" cy="3048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2316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8AB0-E699-4583-AE07-B31341864975}"/>
              </a:ext>
            </a:extLst>
          </p:cNvPr>
          <p:cNvSpPr>
            <a:spLocks noGrp="1"/>
          </p:cNvSpPr>
          <p:nvPr>
            <p:ph type="title"/>
          </p:nvPr>
        </p:nvSpPr>
        <p:spPr/>
        <p:txBody>
          <a:bodyPr/>
          <a:lstStyle/>
          <a:p>
            <a:r>
              <a:rPr lang="en-US" dirty="0"/>
              <a:t>The mereology of realism-based LDCs</a:t>
            </a:r>
          </a:p>
        </p:txBody>
      </p:sp>
      <p:grpSp>
        <p:nvGrpSpPr>
          <p:cNvPr id="63" name="Group 62">
            <a:extLst>
              <a:ext uri="{FF2B5EF4-FFF2-40B4-BE49-F238E27FC236}">
                <a16:creationId xmlns:a16="http://schemas.microsoft.com/office/drawing/2014/main" id="{72663FE4-D4A2-462F-885D-283DE510F818}"/>
              </a:ext>
            </a:extLst>
          </p:cNvPr>
          <p:cNvGrpSpPr/>
          <p:nvPr/>
        </p:nvGrpSpPr>
        <p:grpSpPr>
          <a:xfrm>
            <a:off x="609600" y="1600200"/>
            <a:ext cx="3315607" cy="914400"/>
            <a:chOff x="609600" y="1600200"/>
            <a:chExt cx="3315607" cy="914400"/>
          </a:xfrm>
        </p:grpSpPr>
        <p:sp>
          <p:nvSpPr>
            <p:cNvPr id="5" name="Oval 4">
              <a:extLst>
                <a:ext uri="{FF2B5EF4-FFF2-40B4-BE49-F238E27FC236}">
                  <a16:creationId xmlns:a16="http://schemas.microsoft.com/office/drawing/2014/main" id="{12E7CF09-F9B1-4BC3-A262-E32CF6E9A757}"/>
                </a:ext>
              </a:extLst>
            </p:cNvPr>
            <p:cNvSpPr/>
            <p:nvPr/>
          </p:nvSpPr>
          <p:spPr bwMode="auto">
            <a:xfrm>
              <a:off x="609600" y="1600200"/>
              <a:ext cx="1295400" cy="91440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a:extLst>
                <a:ext uri="{FF2B5EF4-FFF2-40B4-BE49-F238E27FC236}">
                  <a16:creationId xmlns:a16="http://schemas.microsoft.com/office/drawing/2014/main" id="{A44E23B9-AB77-43BC-B858-00D5D3C1155A}"/>
                </a:ext>
              </a:extLst>
            </p:cNvPr>
            <p:cNvSpPr/>
            <p:nvPr/>
          </p:nvSpPr>
          <p:spPr bwMode="auto">
            <a:xfrm>
              <a:off x="762000" y="1752600"/>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4C0A386C-3529-44FD-A58A-5AA37179C910}"/>
                </a:ext>
              </a:extLst>
            </p:cNvPr>
            <p:cNvSpPr/>
            <p:nvPr/>
          </p:nvSpPr>
          <p:spPr bwMode="auto">
            <a:xfrm>
              <a:off x="1295400" y="1930130"/>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0686FA81-796E-4B74-BE86-5C955C244286}"/>
                </a:ext>
              </a:extLst>
            </p:cNvPr>
            <p:cNvSpPr/>
            <p:nvPr/>
          </p:nvSpPr>
          <p:spPr bwMode="auto">
            <a:xfrm>
              <a:off x="921696" y="2121035"/>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a:extLst>
                <a:ext uri="{FF2B5EF4-FFF2-40B4-BE49-F238E27FC236}">
                  <a16:creationId xmlns:a16="http://schemas.microsoft.com/office/drawing/2014/main" id="{31041451-356F-48EF-9C78-98DC13DBE921}"/>
                </a:ext>
              </a:extLst>
            </p:cNvPr>
            <p:cNvSpPr txBox="1"/>
            <p:nvPr/>
          </p:nvSpPr>
          <p:spPr>
            <a:xfrm>
              <a:off x="1985253" y="1742971"/>
              <a:ext cx="1939954" cy="584775"/>
            </a:xfrm>
            <a:prstGeom prst="rect">
              <a:avLst/>
            </a:prstGeom>
            <a:noFill/>
          </p:spPr>
          <p:txBody>
            <a:bodyPr wrap="none" rtlCol="0">
              <a:spAutoFit/>
            </a:bodyPr>
            <a:lstStyle/>
            <a:p>
              <a:r>
                <a:rPr lang="en-US" sz="1600" b="0" dirty="0">
                  <a:solidFill>
                    <a:schemeClr val="bg1"/>
                  </a:solidFill>
                </a:rPr>
                <a:t>It being the case that </a:t>
              </a:r>
            </a:p>
            <a:p>
              <a:r>
                <a:rPr lang="en-US" sz="1600" b="0" dirty="0">
                  <a:solidFill>
                    <a:schemeClr val="bg1"/>
                  </a:solidFill>
                </a:rPr>
                <a:t>John has diabetes</a:t>
              </a:r>
            </a:p>
          </p:txBody>
        </p:sp>
      </p:grpSp>
      <p:grpSp>
        <p:nvGrpSpPr>
          <p:cNvPr id="60" name="Group 59">
            <a:extLst>
              <a:ext uri="{FF2B5EF4-FFF2-40B4-BE49-F238E27FC236}">
                <a16:creationId xmlns:a16="http://schemas.microsoft.com/office/drawing/2014/main" id="{7708B32E-DD81-4401-A0F4-C525C9B0CFAD}"/>
              </a:ext>
            </a:extLst>
          </p:cNvPr>
          <p:cNvGrpSpPr/>
          <p:nvPr/>
        </p:nvGrpSpPr>
        <p:grpSpPr>
          <a:xfrm>
            <a:off x="4853014" y="1515342"/>
            <a:ext cx="3801664" cy="1329042"/>
            <a:chOff x="381000" y="3014358"/>
            <a:chExt cx="3801664" cy="1329042"/>
          </a:xfrm>
        </p:grpSpPr>
        <p:sp>
          <p:nvSpPr>
            <p:cNvPr id="15" name="Oval 14">
              <a:extLst>
                <a:ext uri="{FF2B5EF4-FFF2-40B4-BE49-F238E27FC236}">
                  <a16:creationId xmlns:a16="http://schemas.microsoft.com/office/drawing/2014/main" id="{38D4E18E-A88B-4D7E-86D5-F9E6AB35F3CA}"/>
                </a:ext>
              </a:extLst>
            </p:cNvPr>
            <p:cNvSpPr/>
            <p:nvPr/>
          </p:nvSpPr>
          <p:spPr bwMode="auto">
            <a:xfrm>
              <a:off x="381000" y="3014358"/>
              <a:ext cx="1669104" cy="1329042"/>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D1CEB8E4-2486-4199-A619-20EAC170E7CD}"/>
                </a:ext>
              </a:extLst>
            </p:cNvPr>
            <p:cNvSpPr/>
            <p:nvPr/>
          </p:nvSpPr>
          <p:spPr bwMode="auto">
            <a:xfrm>
              <a:off x="609600" y="3200400"/>
              <a:ext cx="1295400" cy="91440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Oval 10">
              <a:extLst>
                <a:ext uri="{FF2B5EF4-FFF2-40B4-BE49-F238E27FC236}">
                  <a16:creationId xmlns:a16="http://schemas.microsoft.com/office/drawing/2014/main" id="{1FB23C2B-C74A-4518-9F36-B68A620C260E}"/>
                </a:ext>
              </a:extLst>
            </p:cNvPr>
            <p:cNvSpPr/>
            <p:nvPr/>
          </p:nvSpPr>
          <p:spPr bwMode="auto">
            <a:xfrm>
              <a:off x="762000" y="3352800"/>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Oval 11">
              <a:extLst>
                <a:ext uri="{FF2B5EF4-FFF2-40B4-BE49-F238E27FC236}">
                  <a16:creationId xmlns:a16="http://schemas.microsoft.com/office/drawing/2014/main" id="{D17E292F-058F-46BF-9CA2-07F69F1A0CD6}"/>
                </a:ext>
              </a:extLst>
            </p:cNvPr>
            <p:cNvSpPr/>
            <p:nvPr/>
          </p:nvSpPr>
          <p:spPr bwMode="auto">
            <a:xfrm>
              <a:off x="1295400" y="3530330"/>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a:extLst>
                <a:ext uri="{FF2B5EF4-FFF2-40B4-BE49-F238E27FC236}">
                  <a16:creationId xmlns:a16="http://schemas.microsoft.com/office/drawing/2014/main" id="{B992062E-3F10-4BC2-B36C-FCB9B8A7654D}"/>
                </a:ext>
              </a:extLst>
            </p:cNvPr>
            <p:cNvSpPr/>
            <p:nvPr/>
          </p:nvSpPr>
          <p:spPr bwMode="auto">
            <a:xfrm>
              <a:off x="921696" y="3721235"/>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TextBox 15">
              <a:extLst>
                <a:ext uri="{FF2B5EF4-FFF2-40B4-BE49-F238E27FC236}">
                  <a16:creationId xmlns:a16="http://schemas.microsoft.com/office/drawing/2014/main" id="{7139B29B-510B-4A67-ABD2-8D89B8463159}"/>
                </a:ext>
              </a:extLst>
            </p:cNvPr>
            <p:cNvSpPr txBox="1"/>
            <p:nvPr/>
          </p:nvSpPr>
          <p:spPr>
            <a:xfrm>
              <a:off x="2089818" y="3263380"/>
              <a:ext cx="2092846" cy="830997"/>
            </a:xfrm>
            <a:prstGeom prst="rect">
              <a:avLst/>
            </a:prstGeom>
            <a:noFill/>
          </p:spPr>
          <p:txBody>
            <a:bodyPr wrap="square" rtlCol="0">
              <a:spAutoFit/>
            </a:bodyPr>
            <a:lstStyle/>
            <a:p>
              <a:r>
                <a:rPr lang="en-US" sz="1600" b="0" dirty="0">
                  <a:solidFill>
                    <a:schemeClr val="bg1"/>
                  </a:solidFill>
                </a:rPr>
                <a:t>An entry in the IS</a:t>
              </a:r>
            </a:p>
            <a:p>
              <a:r>
                <a:rPr lang="en-US" sz="1600" b="0" dirty="0">
                  <a:solidFill>
                    <a:schemeClr val="bg1"/>
                  </a:solidFill>
                </a:rPr>
                <a:t>stating that John has a gun</a:t>
              </a:r>
            </a:p>
          </p:txBody>
        </p:sp>
      </p:grpSp>
      <p:grpSp>
        <p:nvGrpSpPr>
          <p:cNvPr id="61" name="Group 60">
            <a:extLst>
              <a:ext uri="{FF2B5EF4-FFF2-40B4-BE49-F238E27FC236}">
                <a16:creationId xmlns:a16="http://schemas.microsoft.com/office/drawing/2014/main" id="{D968D914-D3C4-4D11-BCD3-07E15B6FAAC7}"/>
              </a:ext>
            </a:extLst>
          </p:cNvPr>
          <p:cNvGrpSpPr/>
          <p:nvPr/>
        </p:nvGrpSpPr>
        <p:grpSpPr>
          <a:xfrm>
            <a:off x="4673592" y="3000111"/>
            <a:ext cx="4115381" cy="1667595"/>
            <a:chOff x="228600" y="4614447"/>
            <a:chExt cx="4115381" cy="1667595"/>
          </a:xfrm>
        </p:grpSpPr>
        <p:sp>
          <p:nvSpPr>
            <p:cNvPr id="22" name="Oval 21">
              <a:extLst>
                <a:ext uri="{FF2B5EF4-FFF2-40B4-BE49-F238E27FC236}">
                  <a16:creationId xmlns:a16="http://schemas.microsoft.com/office/drawing/2014/main" id="{790A60C8-3A36-4CB3-B65B-1A8890448C43}"/>
                </a:ext>
              </a:extLst>
            </p:cNvPr>
            <p:cNvSpPr/>
            <p:nvPr/>
          </p:nvSpPr>
          <p:spPr bwMode="auto">
            <a:xfrm>
              <a:off x="228600" y="4614447"/>
              <a:ext cx="1973904" cy="1667595"/>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Oval 16">
              <a:extLst>
                <a:ext uri="{FF2B5EF4-FFF2-40B4-BE49-F238E27FC236}">
                  <a16:creationId xmlns:a16="http://schemas.microsoft.com/office/drawing/2014/main" id="{492FB192-EB0B-4B21-81F1-42B5235D0929}"/>
                </a:ext>
              </a:extLst>
            </p:cNvPr>
            <p:cNvSpPr/>
            <p:nvPr/>
          </p:nvSpPr>
          <p:spPr bwMode="auto">
            <a:xfrm>
              <a:off x="381000" y="4800600"/>
              <a:ext cx="1669104" cy="1329042"/>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Oval 17">
              <a:extLst>
                <a:ext uri="{FF2B5EF4-FFF2-40B4-BE49-F238E27FC236}">
                  <a16:creationId xmlns:a16="http://schemas.microsoft.com/office/drawing/2014/main" id="{C5FB54BD-21AC-4C71-A97C-3BE33D6F2C5E}"/>
                </a:ext>
              </a:extLst>
            </p:cNvPr>
            <p:cNvSpPr/>
            <p:nvPr/>
          </p:nvSpPr>
          <p:spPr bwMode="auto">
            <a:xfrm>
              <a:off x="609600" y="4986642"/>
              <a:ext cx="1295400" cy="91440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Oval 18">
              <a:extLst>
                <a:ext uri="{FF2B5EF4-FFF2-40B4-BE49-F238E27FC236}">
                  <a16:creationId xmlns:a16="http://schemas.microsoft.com/office/drawing/2014/main" id="{CCF1E991-EA00-4E13-B68D-791D17B9B3D8}"/>
                </a:ext>
              </a:extLst>
            </p:cNvPr>
            <p:cNvSpPr/>
            <p:nvPr/>
          </p:nvSpPr>
          <p:spPr bwMode="auto">
            <a:xfrm>
              <a:off x="762000" y="5139042"/>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Oval 19">
              <a:extLst>
                <a:ext uri="{FF2B5EF4-FFF2-40B4-BE49-F238E27FC236}">
                  <a16:creationId xmlns:a16="http://schemas.microsoft.com/office/drawing/2014/main" id="{78237F88-FA92-438D-A832-E30597D01597}"/>
                </a:ext>
              </a:extLst>
            </p:cNvPr>
            <p:cNvSpPr/>
            <p:nvPr/>
          </p:nvSpPr>
          <p:spPr bwMode="auto">
            <a:xfrm>
              <a:off x="1295400" y="5316572"/>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Oval 20">
              <a:extLst>
                <a:ext uri="{FF2B5EF4-FFF2-40B4-BE49-F238E27FC236}">
                  <a16:creationId xmlns:a16="http://schemas.microsoft.com/office/drawing/2014/main" id="{DEBB3C58-9BE2-48C6-825C-0360A6F8866F}"/>
                </a:ext>
              </a:extLst>
            </p:cNvPr>
            <p:cNvSpPr/>
            <p:nvPr/>
          </p:nvSpPr>
          <p:spPr bwMode="auto">
            <a:xfrm>
              <a:off x="921696" y="5507477"/>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TextBox 22">
              <a:extLst>
                <a:ext uri="{FF2B5EF4-FFF2-40B4-BE49-F238E27FC236}">
                  <a16:creationId xmlns:a16="http://schemas.microsoft.com/office/drawing/2014/main" id="{8259A00E-196E-4D7C-A7D3-91CD38D90737}"/>
                </a:ext>
              </a:extLst>
            </p:cNvPr>
            <p:cNvSpPr txBox="1"/>
            <p:nvPr/>
          </p:nvSpPr>
          <p:spPr>
            <a:xfrm>
              <a:off x="2251135" y="4901073"/>
              <a:ext cx="2092846" cy="1077218"/>
            </a:xfrm>
            <a:prstGeom prst="rect">
              <a:avLst/>
            </a:prstGeom>
            <a:noFill/>
          </p:spPr>
          <p:txBody>
            <a:bodyPr wrap="square" rtlCol="0">
              <a:spAutoFit/>
            </a:bodyPr>
            <a:lstStyle/>
            <a:p>
              <a:r>
                <a:rPr lang="en-US" sz="1600" b="0" dirty="0">
                  <a:solidFill>
                    <a:schemeClr val="bg1"/>
                  </a:solidFill>
                </a:rPr>
                <a:t>An entry in the IS stating that the entry in the IS stating that John has a gun, is wrong</a:t>
              </a:r>
            </a:p>
          </p:txBody>
        </p:sp>
      </p:grpSp>
      <p:grpSp>
        <p:nvGrpSpPr>
          <p:cNvPr id="59" name="Group 58">
            <a:extLst>
              <a:ext uri="{FF2B5EF4-FFF2-40B4-BE49-F238E27FC236}">
                <a16:creationId xmlns:a16="http://schemas.microsoft.com/office/drawing/2014/main" id="{34E16985-6D44-4C4F-8D37-0E9BAA866F17}"/>
              </a:ext>
            </a:extLst>
          </p:cNvPr>
          <p:cNvGrpSpPr/>
          <p:nvPr/>
        </p:nvGrpSpPr>
        <p:grpSpPr>
          <a:xfrm>
            <a:off x="277994" y="2869117"/>
            <a:ext cx="4166998" cy="1499882"/>
            <a:chOff x="4519586" y="1776718"/>
            <a:chExt cx="4166998" cy="1499882"/>
          </a:xfrm>
        </p:grpSpPr>
        <p:sp>
          <p:nvSpPr>
            <p:cNvPr id="35" name="Oval 34">
              <a:extLst>
                <a:ext uri="{FF2B5EF4-FFF2-40B4-BE49-F238E27FC236}">
                  <a16:creationId xmlns:a16="http://schemas.microsoft.com/office/drawing/2014/main" id="{218B528D-21B5-4F32-81BB-E4751456C85E}"/>
                </a:ext>
              </a:extLst>
            </p:cNvPr>
            <p:cNvSpPr/>
            <p:nvPr/>
          </p:nvSpPr>
          <p:spPr bwMode="auto">
            <a:xfrm>
              <a:off x="4519586" y="1776718"/>
              <a:ext cx="2033614" cy="1499882"/>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Oval 29">
              <a:extLst>
                <a:ext uri="{FF2B5EF4-FFF2-40B4-BE49-F238E27FC236}">
                  <a16:creationId xmlns:a16="http://schemas.microsoft.com/office/drawing/2014/main" id="{592591A2-D720-4247-ABB5-AED81244D5CF}"/>
                </a:ext>
              </a:extLst>
            </p:cNvPr>
            <p:cNvSpPr/>
            <p:nvPr/>
          </p:nvSpPr>
          <p:spPr bwMode="auto">
            <a:xfrm>
              <a:off x="4648200" y="1862442"/>
              <a:ext cx="1447800" cy="1066800"/>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Oval 30">
              <a:extLst>
                <a:ext uri="{FF2B5EF4-FFF2-40B4-BE49-F238E27FC236}">
                  <a16:creationId xmlns:a16="http://schemas.microsoft.com/office/drawing/2014/main" id="{169CDA30-CC90-4318-9E75-8210D6BFDC07}"/>
                </a:ext>
              </a:extLst>
            </p:cNvPr>
            <p:cNvSpPr/>
            <p:nvPr/>
          </p:nvSpPr>
          <p:spPr bwMode="auto">
            <a:xfrm>
              <a:off x="4876800" y="2048484"/>
              <a:ext cx="1123645" cy="73397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Oval 31">
              <a:extLst>
                <a:ext uri="{FF2B5EF4-FFF2-40B4-BE49-F238E27FC236}">
                  <a16:creationId xmlns:a16="http://schemas.microsoft.com/office/drawing/2014/main" id="{03DC1A47-093A-4073-9278-50759CB90B11}"/>
                </a:ext>
              </a:extLst>
            </p:cNvPr>
            <p:cNvSpPr/>
            <p:nvPr/>
          </p:nvSpPr>
          <p:spPr bwMode="auto">
            <a:xfrm>
              <a:off x="5029200" y="2200884"/>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3" name="Oval 32">
              <a:extLst>
                <a:ext uri="{FF2B5EF4-FFF2-40B4-BE49-F238E27FC236}">
                  <a16:creationId xmlns:a16="http://schemas.microsoft.com/office/drawing/2014/main" id="{84F82A80-16BC-46BC-8FE7-599169A0D220}"/>
                </a:ext>
              </a:extLst>
            </p:cNvPr>
            <p:cNvSpPr/>
            <p:nvPr/>
          </p:nvSpPr>
          <p:spPr bwMode="auto">
            <a:xfrm>
              <a:off x="5562600" y="2378414"/>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4" name="Oval 33">
              <a:extLst>
                <a:ext uri="{FF2B5EF4-FFF2-40B4-BE49-F238E27FC236}">
                  <a16:creationId xmlns:a16="http://schemas.microsoft.com/office/drawing/2014/main" id="{04644EAF-6D6E-4208-A0BE-7875C40D7599}"/>
                </a:ext>
              </a:extLst>
            </p:cNvPr>
            <p:cNvSpPr/>
            <p:nvPr/>
          </p:nvSpPr>
          <p:spPr bwMode="auto">
            <a:xfrm>
              <a:off x="5188896" y="2472042"/>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6" name="TextBox 35">
              <a:extLst>
                <a:ext uri="{FF2B5EF4-FFF2-40B4-BE49-F238E27FC236}">
                  <a16:creationId xmlns:a16="http://schemas.microsoft.com/office/drawing/2014/main" id="{37A30F30-2D7B-4E00-BE4F-8FD7A98B2E42}"/>
                </a:ext>
              </a:extLst>
            </p:cNvPr>
            <p:cNvSpPr txBox="1"/>
            <p:nvPr/>
          </p:nvSpPr>
          <p:spPr>
            <a:xfrm>
              <a:off x="6578883" y="1951461"/>
              <a:ext cx="2107701" cy="830997"/>
            </a:xfrm>
            <a:prstGeom prst="rect">
              <a:avLst/>
            </a:prstGeom>
            <a:noFill/>
          </p:spPr>
          <p:txBody>
            <a:bodyPr wrap="square" rtlCol="0">
              <a:spAutoFit/>
            </a:bodyPr>
            <a:lstStyle/>
            <a:p>
              <a:r>
                <a:rPr lang="en-US" sz="1600" b="0" dirty="0">
                  <a:solidFill>
                    <a:schemeClr val="bg1"/>
                  </a:solidFill>
                </a:rPr>
                <a:t>Tony sees the IS assertion that John has a gun</a:t>
              </a:r>
            </a:p>
          </p:txBody>
        </p:sp>
        <p:sp>
          <p:nvSpPr>
            <p:cNvPr id="37" name="Oval 36">
              <a:extLst>
                <a:ext uri="{FF2B5EF4-FFF2-40B4-BE49-F238E27FC236}">
                  <a16:creationId xmlns:a16="http://schemas.microsoft.com/office/drawing/2014/main" id="{BF328A40-DB4D-44D3-B21E-8BDCD981156C}"/>
                </a:ext>
              </a:extLst>
            </p:cNvPr>
            <p:cNvSpPr/>
            <p:nvPr/>
          </p:nvSpPr>
          <p:spPr bwMode="auto">
            <a:xfrm>
              <a:off x="6070316" y="2548242"/>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8" name="Oval 37">
              <a:extLst>
                <a:ext uri="{FF2B5EF4-FFF2-40B4-BE49-F238E27FC236}">
                  <a16:creationId xmlns:a16="http://schemas.microsoft.com/office/drawing/2014/main" id="{258D5114-0F92-42B3-A8C8-76E22E21F64B}"/>
                </a:ext>
              </a:extLst>
            </p:cNvPr>
            <p:cNvSpPr/>
            <p:nvPr/>
          </p:nvSpPr>
          <p:spPr bwMode="auto">
            <a:xfrm>
              <a:off x="5791200" y="2857156"/>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62" name="Group 61">
            <a:extLst>
              <a:ext uri="{FF2B5EF4-FFF2-40B4-BE49-F238E27FC236}">
                <a16:creationId xmlns:a16="http://schemas.microsoft.com/office/drawing/2014/main" id="{2BA17557-415D-40F0-B56F-C73E191160DC}"/>
              </a:ext>
            </a:extLst>
          </p:cNvPr>
          <p:cNvGrpSpPr/>
          <p:nvPr/>
        </p:nvGrpSpPr>
        <p:grpSpPr>
          <a:xfrm>
            <a:off x="154863" y="4646381"/>
            <a:ext cx="4062703" cy="1718958"/>
            <a:chOff x="4268057" y="3420085"/>
            <a:chExt cx="4062703" cy="1718958"/>
          </a:xfrm>
        </p:grpSpPr>
        <p:sp>
          <p:nvSpPr>
            <p:cNvPr id="48" name="Oval 47">
              <a:extLst>
                <a:ext uri="{FF2B5EF4-FFF2-40B4-BE49-F238E27FC236}">
                  <a16:creationId xmlns:a16="http://schemas.microsoft.com/office/drawing/2014/main" id="{48169232-5075-4140-8362-E7CD71E41D9F}"/>
                </a:ext>
              </a:extLst>
            </p:cNvPr>
            <p:cNvSpPr/>
            <p:nvPr/>
          </p:nvSpPr>
          <p:spPr bwMode="auto">
            <a:xfrm>
              <a:off x="4268057" y="3420085"/>
              <a:ext cx="2314382" cy="1718958"/>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9" name="Oval 38">
              <a:extLst>
                <a:ext uri="{FF2B5EF4-FFF2-40B4-BE49-F238E27FC236}">
                  <a16:creationId xmlns:a16="http://schemas.microsoft.com/office/drawing/2014/main" id="{FB2E3B46-9E6B-45C2-8F11-0F79C73FE195}"/>
                </a:ext>
              </a:extLst>
            </p:cNvPr>
            <p:cNvSpPr/>
            <p:nvPr/>
          </p:nvSpPr>
          <p:spPr bwMode="auto">
            <a:xfrm>
              <a:off x="4495800" y="3581400"/>
              <a:ext cx="1973904" cy="1319673"/>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0" name="Oval 39">
              <a:extLst>
                <a:ext uri="{FF2B5EF4-FFF2-40B4-BE49-F238E27FC236}">
                  <a16:creationId xmlns:a16="http://schemas.microsoft.com/office/drawing/2014/main" id="{C4209752-376B-4912-811E-B7DD6A1F126C}"/>
                </a:ext>
              </a:extLst>
            </p:cNvPr>
            <p:cNvSpPr/>
            <p:nvPr/>
          </p:nvSpPr>
          <p:spPr bwMode="auto">
            <a:xfrm>
              <a:off x="4624414" y="3667124"/>
              <a:ext cx="1405290" cy="938625"/>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1" name="Oval 40">
              <a:extLst>
                <a:ext uri="{FF2B5EF4-FFF2-40B4-BE49-F238E27FC236}">
                  <a16:creationId xmlns:a16="http://schemas.microsoft.com/office/drawing/2014/main" id="{8D70EDBF-FF5F-41F4-BD28-1BD6173CB66B}"/>
                </a:ext>
              </a:extLst>
            </p:cNvPr>
            <p:cNvSpPr/>
            <p:nvPr/>
          </p:nvSpPr>
          <p:spPr bwMode="auto">
            <a:xfrm>
              <a:off x="4853014" y="3853166"/>
              <a:ext cx="1090653" cy="645788"/>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2" name="Oval 41">
              <a:extLst>
                <a:ext uri="{FF2B5EF4-FFF2-40B4-BE49-F238E27FC236}">
                  <a16:creationId xmlns:a16="http://schemas.microsoft.com/office/drawing/2014/main" id="{BE00E623-0A3C-4D19-A891-11F1FC5011C7}"/>
                </a:ext>
              </a:extLst>
            </p:cNvPr>
            <p:cNvSpPr/>
            <p:nvPr/>
          </p:nvSpPr>
          <p:spPr bwMode="auto">
            <a:xfrm>
              <a:off x="5005414" y="4005566"/>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3" name="Oval 42">
              <a:extLst>
                <a:ext uri="{FF2B5EF4-FFF2-40B4-BE49-F238E27FC236}">
                  <a16:creationId xmlns:a16="http://schemas.microsoft.com/office/drawing/2014/main" id="{2F594E05-52F9-462D-8DCC-21E2DF09DF46}"/>
                </a:ext>
              </a:extLst>
            </p:cNvPr>
            <p:cNvSpPr/>
            <p:nvPr/>
          </p:nvSpPr>
          <p:spPr bwMode="auto">
            <a:xfrm>
              <a:off x="5529086" y="4105272"/>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4" name="Oval 43">
              <a:extLst>
                <a:ext uri="{FF2B5EF4-FFF2-40B4-BE49-F238E27FC236}">
                  <a16:creationId xmlns:a16="http://schemas.microsoft.com/office/drawing/2014/main" id="{7309CCC6-D46E-43B9-ACF4-26A2D0751010}"/>
                </a:ext>
              </a:extLst>
            </p:cNvPr>
            <p:cNvSpPr/>
            <p:nvPr/>
          </p:nvSpPr>
          <p:spPr bwMode="auto">
            <a:xfrm>
              <a:off x="5165110" y="4229912"/>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5" name="TextBox 44">
              <a:extLst>
                <a:ext uri="{FF2B5EF4-FFF2-40B4-BE49-F238E27FC236}">
                  <a16:creationId xmlns:a16="http://schemas.microsoft.com/office/drawing/2014/main" id="{2CB5C48B-E30A-4B67-9B70-79BDC395C413}"/>
                </a:ext>
              </a:extLst>
            </p:cNvPr>
            <p:cNvSpPr txBox="1"/>
            <p:nvPr/>
          </p:nvSpPr>
          <p:spPr>
            <a:xfrm>
              <a:off x="6578884" y="3760561"/>
              <a:ext cx="1751876" cy="1323439"/>
            </a:xfrm>
            <a:prstGeom prst="rect">
              <a:avLst/>
            </a:prstGeom>
            <a:noFill/>
          </p:spPr>
          <p:txBody>
            <a:bodyPr wrap="square" rtlCol="0">
              <a:spAutoFit/>
            </a:bodyPr>
            <a:lstStyle/>
            <a:p>
              <a:r>
                <a:rPr lang="en-US" sz="1600" b="0" dirty="0">
                  <a:solidFill>
                    <a:schemeClr val="bg1"/>
                  </a:solidFill>
                </a:rPr>
                <a:t>An entry in the IS stating that Tony saw the IS assertion that John has a gun</a:t>
              </a:r>
            </a:p>
          </p:txBody>
        </p:sp>
        <p:sp>
          <p:nvSpPr>
            <p:cNvPr id="46" name="Oval 45">
              <a:extLst>
                <a:ext uri="{FF2B5EF4-FFF2-40B4-BE49-F238E27FC236}">
                  <a16:creationId xmlns:a16="http://schemas.microsoft.com/office/drawing/2014/main" id="{3692BE94-BF8C-4F06-8423-3E049D61828C}"/>
                </a:ext>
              </a:extLst>
            </p:cNvPr>
            <p:cNvSpPr/>
            <p:nvPr/>
          </p:nvSpPr>
          <p:spPr bwMode="auto">
            <a:xfrm>
              <a:off x="6027074" y="4352924"/>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7" name="Oval 46">
              <a:extLst>
                <a:ext uri="{FF2B5EF4-FFF2-40B4-BE49-F238E27FC236}">
                  <a16:creationId xmlns:a16="http://schemas.microsoft.com/office/drawing/2014/main" id="{328987F2-B19F-4082-A718-9581272DA463}"/>
                </a:ext>
              </a:extLst>
            </p:cNvPr>
            <p:cNvSpPr/>
            <p:nvPr/>
          </p:nvSpPr>
          <p:spPr bwMode="auto">
            <a:xfrm>
              <a:off x="5426945" y="4632654"/>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64" name="Group 63">
            <a:extLst>
              <a:ext uri="{FF2B5EF4-FFF2-40B4-BE49-F238E27FC236}">
                <a16:creationId xmlns:a16="http://schemas.microsoft.com/office/drawing/2014/main" id="{85EBF0A2-7839-4F8E-AA0F-C3B0F843D64C}"/>
              </a:ext>
            </a:extLst>
          </p:cNvPr>
          <p:cNvGrpSpPr/>
          <p:nvPr/>
        </p:nvGrpSpPr>
        <p:grpSpPr>
          <a:xfrm>
            <a:off x="4420457" y="4910442"/>
            <a:ext cx="4671129" cy="1718958"/>
            <a:chOff x="4420457" y="4910442"/>
            <a:chExt cx="4671129" cy="1718958"/>
          </a:xfrm>
        </p:grpSpPr>
        <p:sp>
          <p:nvSpPr>
            <p:cNvPr id="49" name="Oval 48">
              <a:extLst>
                <a:ext uri="{FF2B5EF4-FFF2-40B4-BE49-F238E27FC236}">
                  <a16:creationId xmlns:a16="http://schemas.microsoft.com/office/drawing/2014/main" id="{A027B2B9-EF0F-438F-8210-EFD96B5B76AE}"/>
                </a:ext>
              </a:extLst>
            </p:cNvPr>
            <p:cNvSpPr/>
            <p:nvPr/>
          </p:nvSpPr>
          <p:spPr bwMode="auto">
            <a:xfrm>
              <a:off x="4420457" y="4910442"/>
              <a:ext cx="2314382" cy="171895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0" name="Oval 49">
              <a:extLst>
                <a:ext uri="{FF2B5EF4-FFF2-40B4-BE49-F238E27FC236}">
                  <a16:creationId xmlns:a16="http://schemas.microsoft.com/office/drawing/2014/main" id="{60C883DA-EAEF-41E1-9D94-A69898C2A998}"/>
                </a:ext>
              </a:extLst>
            </p:cNvPr>
            <p:cNvSpPr/>
            <p:nvPr/>
          </p:nvSpPr>
          <p:spPr bwMode="auto">
            <a:xfrm>
              <a:off x="4648200" y="5071757"/>
              <a:ext cx="1973904" cy="1319673"/>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1" name="Oval 50">
              <a:extLst>
                <a:ext uri="{FF2B5EF4-FFF2-40B4-BE49-F238E27FC236}">
                  <a16:creationId xmlns:a16="http://schemas.microsoft.com/office/drawing/2014/main" id="{9AA074C2-6BCD-4ACE-B180-501BAF5BD629}"/>
                </a:ext>
              </a:extLst>
            </p:cNvPr>
            <p:cNvSpPr/>
            <p:nvPr/>
          </p:nvSpPr>
          <p:spPr bwMode="auto">
            <a:xfrm>
              <a:off x="4776814" y="5157481"/>
              <a:ext cx="1405290" cy="938625"/>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2" name="Oval 51">
              <a:extLst>
                <a:ext uri="{FF2B5EF4-FFF2-40B4-BE49-F238E27FC236}">
                  <a16:creationId xmlns:a16="http://schemas.microsoft.com/office/drawing/2014/main" id="{15CB7C9F-8EF5-4EE1-9999-3952AEF38F30}"/>
                </a:ext>
              </a:extLst>
            </p:cNvPr>
            <p:cNvSpPr/>
            <p:nvPr/>
          </p:nvSpPr>
          <p:spPr bwMode="auto">
            <a:xfrm>
              <a:off x="5005414" y="5343523"/>
              <a:ext cx="1090653" cy="645788"/>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3" name="Oval 52">
              <a:extLst>
                <a:ext uri="{FF2B5EF4-FFF2-40B4-BE49-F238E27FC236}">
                  <a16:creationId xmlns:a16="http://schemas.microsoft.com/office/drawing/2014/main" id="{6B631AA1-050F-4025-8230-0DD14E9B1566}"/>
                </a:ext>
              </a:extLst>
            </p:cNvPr>
            <p:cNvSpPr/>
            <p:nvPr/>
          </p:nvSpPr>
          <p:spPr bwMode="auto">
            <a:xfrm>
              <a:off x="5157814" y="5495923"/>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4" name="Oval 53">
              <a:extLst>
                <a:ext uri="{FF2B5EF4-FFF2-40B4-BE49-F238E27FC236}">
                  <a16:creationId xmlns:a16="http://schemas.microsoft.com/office/drawing/2014/main" id="{8C20A469-4DC7-4605-9049-6BE7ECB2962B}"/>
                </a:ext>
              </a:extLst>
            </p:cNvPr>
            <p:cNvSpPr/>
            <p:nvPr/>
          </p:nvSpPr>
          <p:spPr bwMode="auto">
            <a:xfrm>
              <a:off x="5681486" y="5595629"/>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5" name="Oval 54">
              <a:extLst>
                <a:ext uri="{FF2B5EF4-FFF2-40B4-BE49-F238E27FC236}">
                  <a16:creationId xmlns:a16="http://schemas.microsoft.com/office/drawing/2014/main" id="{8E581719-2029-4BD5-87B0-8555B0C5D5C3}"/>
                </a:ext>
              </a:extLst>
            </p:cNvPr>
            <p:cNvSpPr/>
            <p:nvPr/>
          </p:nvSpPr>
          <p:spPr bwMode="auto">
            <a:xfrm>
              <a:off x="5317510" y="5720269"/>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6" name="TextBox 55">
              <a:extLst>
                <a:ext uri="{FF2B5EF4-FFF2-40B4-BE49-F238E27FC236}">
                  <a16:creationId xmlns:a16="http://schemas.microsoft.com/office/drawing/2014/main" id="{AC4C57DD-1073-42D2-991C-84A632577400}"/>
                </a:ext>
              </a:extLst>
            </p:cNvPr>
            <p:cNvSpPr txBox="1"/>
            <p:nvPr/>
          </p:nvSpPr>
          <p:spPr>
            <a:xfrm>
              <a:off x="6731283" y="5250918"/>
              <a:ext cx="2360303" cy="1077218"/>
            </a:xfrm>
            <a:prstGeom prst="rect">
              <a:avLst/>
            </a:prstGeom>
            <a:noFill/>
          </p:spPr>
          <p:txBody>
            <a:bodyPr wrap="square" rtlCol="0">
              <a:spAutoFit/>
            </a:bodyPr>
            <a:lstStyle/>
            <a:p>
              <a:r>
                <a:rPr lang="en-US" sz="1600" b="0" dirty="0">
                  <a:solidFill>
                    <a:schemeClr val="bg1"/>
                  </a:solidFill>
                </a:rPr>
                <a:t>An entry in the RTS stating that Tony saw the IS assertion that John has a gun</a:t>
              </a:r>
            </a:p>
          </p:txBody>
        </p:sp>
        <p:sp>
          <p:nvSpPr>
            <p:cNvPr id="57" name="Oval 56">
              <a:extLst>
                <a:ext uri="{FF2B5EF4-FFF2-40B4-BE49-F238E27FC236}">
                  <a16:creationId xmlns:a16="http://schemas.microsoft.com/office/drawing/2014/main" id="{722BA150-EC2A-4BE4-BDF4-1E709F9CDA87}"/>
                </a:ext>
              </a:extLst>
            </p:cNvPr>
            <p:cNvSpPr/>
            <p:nvPr/>
          </p:nvSpPr>
          <p:spPr bwMode="auto">
            <a:xfrm>
              <a:off x="6179474" y="5843281"/>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8" name="Oval 57">
              <a:extLst>
                <a:ext uri="{FF2B5EF4-FFF2-40B4-BE49-F238E27FC236}">
                  <a16:creationId xmlns:a16="http://schemas.microsoft.com/office/drawing/2014/main" id="{3FAE9060-BA89-4D21-8B9C-7FD7645ABAAD}"/>
                </a:ext>
              </a:extLst>
            </p:cNvPr>
            <p:cNvSpPr/>
            <p:nvPr/>
          </p:nvSpPr>
          <p:spPr bwMode="auto">
            <a:xfrm>
              <a:off x="5579345" y="6123011"/>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7771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78E20B51-D537-445B-96FE-63DE621F8C37}"/>
              </a:ext>
            </a:extLst>
          </p:cNvPr>
          <p:cNvSpPr/>
          <p:nvPr/>
        </p:nvSpPr>
        <p:spPr bwMode="auto">
          <a:xfrm>
            <a:off x="1219200" y="1676400"/>
            <a:ext cx="3429000" cy="25146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BBDBD297-DDC0-44F1-9821-FD8D70C50FA2}"/>
              </a:ext>
            </a:extLst>
          </p:cNvPr>
          <p:cNvSpPr>
            <a:spLocks noGrp="1"/>
          </p:cNvSpPr>
          <p:nvPr>
            <p:ph type="title"/>
          </p:nvPr>
        </p:nvSpPr>
        <p:spPr/>
        <p:txBody>
          <a:bodyPr/>
          <a:lstStyle/>
          <a:p>
            <a:r>
              <a:rPr lang="en-US" dirty="0"/>
              <a:t>The mereology of realism-based LDCs</a:t>
            </a:r>
          </a:p>
        </p:txBody>
      </p:sp>
      <p:sp>
        <p:nvSpPr>
          <p:cNvPr id="3" name="Content Placeholder 2">
            <a:extLst>
              <a:ext uri="{FF2B5EF4-FFF2-40B4-BE49-F238E27FC236}">
                <a16:creationId xmlns:a16="http://schemas.microsoft.com/office/drawing/2014/main" id="{E6F8ADCD-73FB-4C06-8F4E-277A52A0F196}"/>
              </a:ext>
            </a:extLst>
          </p:cNvPr>
          <p:cNvSpPr>
            <a:spLocks noGrp="1"/>
          </p:cNvSpPr>
          <p:nvPr>
            <p:ph idx="1"/>
          </p:nvPr>
        </p:nvSpPr>
        <p:spPr>
          <a:xfrm>
            <a:off x="391018" y="4495800"/>
            <a:ext cx="8686800" cy="1600200"/>
          </a:xfrm>
        </p:spPr>
        <p:txBody>
          <a:bodyPr/>
          <a:lstStyle/>
          <a:p>
            <a:pPr>
              <a:buFont typeface="Arial" panose="020B0604020202020204" pitchFamily="34" charset="0"/>
              <a:buChar char="•"/>
            </a:pPr>
            <a:r>
              <a:rPr lang="en-US" sz="2000" dirty="0" err="1"/>
              <a:t>PoRs</a:t>
            </a:r>
            <a:r>
              <a:rPr lang="en-US" sz="2000" dirty="0"/>
              <a:t> can be referenced multiple times in complex LDCs.</a:t>
            </a:r>
          </a:p>
          <a:p>
            <a:pPr marL="457200" lvl="1" indent="0">
              <a:buNone/>
            </a:pPr>
            <a:r>
              <a:rPr lang="en-US" sz="2000" dirty="0"/>
              <a:t>e.g. above: #1 denotes John.</a:t>
            </a:r>
          </a:p>
        </p:txBody>
      </p:sp>
      <p:sp>
        <p:nvSpPr>
          <p:cNvPr id="5" name="Oval 4">
            <a:extLst>
              <a:ext uri="{FF2B5EF4-FFF2-40B4-BE49-F238E27FC236}">
                <a16:creationId xmlns:a16="http://schemas.microsoft.com/office/drawing/2014/main" id="{8BF32A78-89BF-46E9-8DCE-D5DB4F4125FA}"/>
              </a:ext>
            </a:extLst>
          </p:cNvPr>
          <p:cNvSpPr/>
          <p:nvPr/>
        </p:nvSpPr>
        <p:spPr bwMode="auto">
          <a:xfrm>
            <a:off x="1524000" y="1828799"/>
            <a:ext cx="2863352" cy="2100949"/>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a:extLst>
              <a:ext uri="{FF2B5EF4-FFF2-40B4-BE49-F238E27FC236}">
                <a16:creationId xmlns:a16="http://schemas.microsoft.com/office/drawing/2014/main" id="{C63848F9-C4B8-43BF-B55E-0CC57F665CE5}"/>
              </a:ext>
            </a:extLst>
          </p:cNvPr>
          <p:cNvSpPr/>
          <p:nvPr/>
        </p:nvSpPr>
        <p:spPr bwMode="auto">
          <a:xfrm>
            <a:off x="1751742" y="1990115"/>
            <a:ext cx="2442113" cy="161293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CD9B9CDC-D43D-4157-BAD6-AAD33EBA7A95}"/>
              </a:ext>
            </a:extLst>
          </p:cNvPr>
          <p:cNvSpPr/>
          <p:nvPr/>
        </p:nvSpPr>
        <p:spPr bwMode="auto">
          <a:xfrm>
            <a:off x="1981199" y="2133599"/>
            <a:ext cx="1637781" cy="1089447"/>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31A9AAD4-9FAD-4260-B1BC-F02E4B692C03}"/>
              </a:ext>
            </a:extLst>
          </p:cNvPr>
          <p:cNvSpPr/>
          <p:nvPr/>
        </p:nvSpPr>
        <p:spPr bwMode="auto">
          <a:xfrm>
            <a:off x="2108957" y="2334904"/>
            <a:ext cx="1349355" cy="78929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1C77499E-6711-45CB-A4DC-6A1C93E4F880}"/>
              </a:ext>
            </a:extLst>
          </p:cNvPr>
          <p:cNvSpPr/>
          <p:nvPr/>
        </p:nvSpPr>
        <p:spPr bwMode="auto">
          <a:xfrm>
            <a:off x="2290540" y="2443465"/>
            <a:ext cx="396869" cy="24140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AAF01081-1DB0-4222-A916-BD82702BA0A8}"/>
              </a:ext>
            </a:extLst>
          </p:cNvPr>
          <p:cNvSpPr/>
          <p:nvPr/>
        </p:nvSpPr>
        <p:spPr bwMode="auto">
          <a:xfrm>
            <a:off x="2785028" y="2513987"/>
            <a:ext cx="396869" cy="24140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Oval 10">
            <a:extLst>
              <a:ext uri="{FF2B5EF4-FFF2-40B4-BE49-F238E27FC236}">
                <a16:creationId xmlns:a16="http://schemas.microsoft.com/office/drawing/2014/main" id="{A1DFDC77-6BAE-4AEB-84C0-E8D7540D39F9}"/>
              </a:ext>
            </a:extLst>
          </p:cNvPr>
          <p:cNvSpPr/>
          <p:nvPr/>
        </p:nvSpPr>
        <p:spPr bwMode="auto">
          <a:xfrm>
            <a:off x="2455646" y="2724783"/>
            <a:ext cx="517152" cy="32639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Times" pitchFamily="122" charset="0"/>
              </a:rPr>
              <a:t>#1</a:t>
            </a:r>
          </a:p>
        </p:txBody>
      </p:sp>
      <p:sp>
        <p:nvSpPr>
          <p:cNvPr id="12" name="TextBox 11">
            <a:extLst>
              <a:ext uri="{FF2B5EF4-FFF2-40B4-BE49-F238E27FC236}">
                <a16:creationId xmlns:a16="http://schemas.microsoft.com/office/drawing/2014/main" id="{4D269888-A23F-407E-B287-906B5D4B6D1C}"/>
              </a:ext>
            </a:extLst>
          </p:cNvPr>
          <p:cNvSpPr txBox="1"/>
          <p:nvPr/>
        </p:nvSpPr>
        <p:spPr>
          <a:xfrm>
            <a:off x="5012176" y="2340664"/>
            <a:ext cx="2920166" cy="1077218"/>
          </a:xfrm>
          <a:prstGeom prst="rect">
            <a:avLst/>
          </a:prstGeom>
          <a:noFill/>
        </p:spPr>
        <p:txBody>
          <a:bodyPr wrap="square" rtlCol="0">
            <a:spAutoFit/>
          </a:bodyPr>
          <a:lstStyle/>
          <a:p>
            <a:r>
              <a:rPr lang="en-US" sz="1600" b="0" dirty="0">
                <a:solidFill>
                  <a:schemeClr val="bg1"/>
                </a:solidFill>
              </a:rPr>
              <a:t>An entry in the RTS stating that the entry in the RTS stating that Tony saw the IS assertion that John has a gun is wrong</a:t>
            </a:r>
          </a:p>
        </p:txBody>
      </p:sp>
      <p:sp>
        <p:nvSpPr>
          <p:cNvPr id="13" name="Oval 12">
            <a:extLst>
              <a:ext uri="{FF2B5EF4-FFF2-40B4-BE49-F238E27FC236}">
                <a16:creationId xmlns:a16="http://schemas.microsoft.com/office/drawing/2014/main" id="{255EBF92-B114-4115-ABD7-7DFD3159B322}"/>
              </a:ext>
            </a:extLst>
          </p:cNvPr>
          <p:cNvSpPr/>
          <p:nvPr/>
        </p:nvSpPr>
        <p:spPr bwMode="auto">
          <a:xfrm>
            <a:off x="3635373" y="2879273"/>
            <a:ext cx="396869" cy="24140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Oval 13">
            <a:extLst>
              <a:ext uri="{FF2B5EF4-FFF2-40B4-BE49-F238E27FC236}">
                <a16:creationId xmlns:a16="http://schemas.microsoft.com/office/drawing/2014/main" id="{22EBAD45-66A4-429D-8318-AA5881297B47}"/>
              </a:ext>
            </a:extLst>
          </p:cNvPr>
          <p:cNvSpPr/>
          <p:nvPr/>
        </p:nvSpPr>
        <p:spPr bwMode="auto">
          <a:xfrm>
            <a:off x="2972798" y="3254743"/>
            <a:ext cx="396869" cy="24140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Oval 15">
            <a:extLst>
              <a:ext uri="{FF2B5EF4-FFF2-40B4-BE49-F238E27FC236}">
                <a16:creationId xmlns:a16="http://schemas.microsoft.com/office/drawing/2014/main" id="{541A47BD-B936-4D2F-A618-1E1FDD08F9D1}"/>
              </a:ext>
            </a:extLst>
          </p:cNvPr>
          <p:cNvSpPr/>
          <p:nvPr/>
        </p:nvSpPr>
        <p:spPr bwMode="auto">
          <a:xfrm>
            <a:off x="3589705" y="2836779"/>
            <a:ext cx="517152" cy="32639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Times" pitchFamily="122" charset="0"/>
              </a:rPr>
              <a:t>#1</a:t>
            </a:r>
          </a:p>
        </p:txBody>
      </p:sp>
    </p:spTree>
    <p:extLst>
      <p:ext uri="{BB962C8B-B14F-4D97-AF65-F5344CB8AC3E}">
        <p14:creationId xmlns:p14="http://schemas.microsoft.com/office/powerpoint/2010/main" val="3197983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RT assertions are </a:t>
            </a:r>
            <a:br>
              <a:rPr lang="en-US" dirty="0"/>
            </a:br>
            <a:r>
              <a:rPr lang="en-US" dirty="0"/>
              <a:t>entities too!</a:t>
            </a:r>
          </a:p>
        </p:txBody>
      </p:sp>
      <p:sp>
        <p:nvSpPr>
          <p:cNvPr id="3" name="Content Placeholder 2"/>
          <p:cNvSpPr>
            <a:spLocks noGrp="1"/>
          </p:cNvSpPr>
          <p:nvPr>
            <p:ph idx="1"/>
          </p:nvPr>
        </p:nvSpPr>
        <p:spPr>
          <a:xfrm>
            <a:off x="228600" y="2895600"/>
            <a:ext cx="8839200" cy="1524000"/>
          </a:xfrm>
        </p:spPr>
        <p:txBody>
          <a:bodyPr/>
          <a:lstStyle/>
          <a:p>
            <a:pPr marL="0" lvl="1" indent="0">
              <a:buNone/>
            </a:pPr>
            <a:r>
              <a:rPr lang="en-US" dirty="0"/>
              <a:t>	#2	instance-of  		Sig Sauer P226	at	t1</a:t>
            </a:r>
          </a:p>
          <a:p>
            <a:pPr marL="0" lvl="1" indent="0">
              <a:buNone/>
            </a:pPr>
            <a:r>
              <a:rPr lang="en-US" dirty="0"/>
              <a:t>	#1	instance-of		Left hand		at	t2</a:t>
            </a:r>
          </a:p>
          <a:p>
            <a:pPr marL="0" lvl="1" indent="0">
              <a:buNone/>
            </a:pPr>
            <a:r>
              <a:rPr lang="en-US" dirty="0"/>
              <a:t>	#1	proper-continuant-part-of   	#3	at 	t3</a:t>
            </a:r>
          </a:p>
          <a:p>
            <a:pPr marL="0" lvl="1" indent="0">
              <a:buNone/>
            </a:pPr>
            <a:r>
              <a:rPr lang="en-US" dirty="0"/>
              <a:t>	#3	denoted-by		‘John’			at	t4</a:t>
            </a:r>
          </a:p>
          <a:p>
            <a:pPr marL="0" lvl="1" indent="0">
              <a:buNone/>
            </a:pPr>
            <a:r>
              <a:rPr lang="en-US" dirty="0"/>
              <a:t>	#2	partial-overlap   	#1			at	t5</a:t>
            </a:r>
          </a:p>
          <a:p>
            <a:pPr marL="0" lvl="1" indent="0">
              <a:buNone/>
            </a:pPr>
            <a:r>
              <a:rPr lang="en-US" dirty="0"/>
              <a:t>	t5	denoted-by		‘June 20 2023’	at	t6</a:t>
            </a:r>
          </a:p>
          <a:p>
            <a:pPr marL="0" lvl="1" indent="0">
              <a:buNone/>
            </a:pPr>
            <a:r>
              <a:rPr lang="en-US" dirty="0"/>
              <a:t>	t1	partial-overlap 	t2</a:t>
            </a:r>
          </a:p>
          <a:p>
            <a:pPr marL="0" lvl="1" indent="0">
              <a:buNone/>
            </a:pPr>
            <a:r>
              <a:rPr lang="en-US" dirty="0"/>
              <a:t>	t5	proper-occurrent-part-of	t1</a:t>
            </a:r>
          </a:p>
          <a:p>
            <a:pPr marL="0" lvl="1" indent="0">
              <a:buNone/>
            </a:pPr>
            <a:r>
              <a:rPr lang="en-US" dirty="0"/>
              <a:t>	…</a:t>
            </a:r>
          </a:p>
          <a:p>
            <a:pPr marL="0" lvl="1" indent="0">
              <a:buNone/>
            </a:pPr>
            <a:endParaRPr lang="en-US" dirty="0"/>
          </a:p>
        </p:txBody>
      </p:sp>
      <p:pic>
        <p:nvPicPr>
          <p:cNvPr id="5" name="Picture 2" descr="SIG Sauer P226 Enhanced Elite | Reload Your Gear">
            <a:extLst>
              <a:ext uri="{FF2B5EF4-FFF2-40B4-BE49-F238E27FC236}">
                <a16:creationId xmlns:a16="http://schemas.microsoft.com/office/drawing/2014/main" id="{783823EF-2CA6-47BE-AA4A-897AE6AEDB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2873" y="762000"/>
            <a:ext cx="2842527"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C26CD87-DD27-43C8-B62D-467009085D4E}"/>
              </a:ext>
            </a:extLst>
          </p:cNvPr>
          <p:cNvSpPr/>
          <p:nvPr/>
        </p:nvSpPr>
        <p:spPr>
          <a:xfrm>
            <a:off x="5181600" y="1190177"/>
            <a:ext cx="595035" cy="584775"/>
          </a:xfrm>
          <a:prstGeom prst="rect">
            <a:avLst/>
          </a:prstGeom>
        </p:spPr>
        <p:txBody>
          <a:bodyPr wrap="none">
            <a:spAutoFit/>
          </a:bodyPr>
          <a:lstStyle/>
          <a:p>
            <a:r>
              <a:rPr lang="en-US" dirty="0">
                <a:solidFill>
                  <a:schemeClr val="bg1"/>
                </a:solidFill>
              </a:rPr>
              <a:t>#1</a:t>
            </a:r>
          </a:p>
        </p:txBody>
      </p:sp>
      <p:cxnSp>
        <p:nvCxnSpPr>
          <p:cNvPr id="8" name="Straight Arrow Connector 7">
            <a:extLst>
              <a:ext uri="{FF2B5EF4-FFF2-40B4-BE49-F238E27FC236}">
                <a16:creationId xmlns:a16="http://schemas.microsoft.com/office/drawing/2014/main" id="{4A4D9D0A-7830-4885-8A88-02D13829D7A4}"/>
              </a:ext>
            </a:extLst>
          </p:cNvPr>
          <p:cNvCxnSpPr/>
          <p:nvPr/>
        </p:nvCxnSpPr>
        <p:spPr bwMode="auto">
          <a:xfrm>
            <a:off x="5867400" y="1482564"/>
            <a:ext cx="533400" cy="4143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9" name="Rectangle 8">
            <a:extLst>
              <a:ext uri="{FF2B5EF4-FFF2-40B4-BE49-F238E27FC236}">
                <a16:creationId xmlns:a16="http://schemas.microsoft.com/office/drawing/2014/main" id="{20EAF019-98BD-458E-AFE0-93B8A3580F05}"/>
              </a:ext>
            </a:extLst>
          </p:cNvPr>
          <p:cNvSpPr/>
          <p:nvPr/>
        </p:nvSpPr>
        <p:spPr>
          <a:xfrm>
            <a:off x="8077199" y="1798915"/>
            <a:ext cx="595036" cy="584775"/>
          </a:xfrm>
          <a:prstGeom prst="rect">
            <a:avLst/>
          </a:prstGeom>
        </p:spPr>
        <p:txBody>
          <a:bodyPr wrap="none">
            <a:spAutoFit/>
          </a:bodyPr>
          <a:lstStyle/>
          <a:p>
            <a:r>
              <a:rPr lang="en-US" dirty="0">
                <a:solidFill>
                  <a:schemeClr val="bg1"/>
                </a:solidFill>
              </a:rPr>
              <a:t>#2</a:t>
            </a:r>
          </a:p>
        </p:txBody>
      </p:sp>
      <p:cxnSp>
        <p:nvCxnSpPr>
          <p:cNvPr id="10" name="Straight Arrow Connector 9">
            <a:extLst>
              <a:ext uri="{FF2B5EF4-FFF2-40B4-BE49-F238E27FC236}">
                <a16:creationId xmlns:a16="http://schemas.microsoft.com/office/drawing/2014/main" id="{6855CDC7-D6CD-49A6-8A65-B106B17324B2}"/>
              </a:ext>
            </a:extLst>
          </p:cNvPr>
          <p:cNvCxnSpPr>
            <a:cxnSpLocks/>
          </p:cNvCxnSpPr>
          <p:nvPr/>
        </p:nvCxnSpPr>
        <p:spPr bwMode="auto">
          <a:xfrm flipH="1" flipV="1">
            <a:off x="7494136" y="1295400"/>
            <a:ext cx="659264" cy="870094"/>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3" name="Content Placeholder 2">
            <a:extLst>
              <a:ext uri="{FF2B5EF4-FFF2-40B4-BE49-F238E27FC236}">
                <a16:creationId xmlns:a16="http://schemas.microsoft.com/office/drawing/2014/main" id="{E97B4E33-D488-43CF-8435-DF4AC3A7ECD5}"/>
              </a:ext>
            </a:extLst>
          </p:cNvPr>
          <p:cNvSpPr txBox="1">
            <a:spLocks/>
          </p:cNvSpPr>
          <p:nvPr/>
        </p:nvSpPr>
        <p:spPr>
          <a:xfrm>
            <a:off x="152400" y="2886058"/>
            <a:ext cx="8915400" cy="1524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lvl="1" indent="0">
              <a:buFont typeface="Times" charset="0"/>
              <a:buNone/>
            </a:pPr>
            <a:r>
              <a:rPr lang="en-US" kern="0" dirty="0">
                <a:solidFill>
                  <a:srgbClr val="FFFF00"/>
                </a:solidFill>
              </a:rPr>
              <a:t>#2001 [								    ]</a:t>
            </a:r>
          </a:p>
          <a:p>
            <a:pPr marL="0" lvl="1" indent="0">
              <a:buNone/>
            </a:pPr>
            <a:r>
              <a:rPr lang="en-US" kern="0" dirty="0">
                <a:solidFill>
                  <a:srgbClr val="FFFF00"/>
                </a:solidFill>
              </a:rPr>
              <a:t>#2002 [								    ]</a:t>
            </a:r>
          </a:p>
          <a:p>
            <a:pPr marL="0" lvl="1" indent="0">
              <a:buNone/>
            </a:pPr>
            <a:r>
              <a:rPr lang="en-US" kern="0" dirty="0">
                <a:solidFill>
                  <a:srgbClr val="FFFF00"/>
                </a:solidFill>
              </a:rPr>
              <a:t>#2003 [								    ]</a:t>
            </a:r>
          </a:p>
          <a:p>
            <a:pPr marL="0" lvl="1" indent="0">
              <a:buNone/>
            </a:pPr>
            <a:r>
              <a:rPr lang="en-US" kern="0" dirty="0">
                <a:solidFill>
                  <a:srgbClr val="FFFF00"/>
                </a:solidFill>
              </a:rPr>
              <a:t>#2004 [								    ]</a:t>
            </a:r>
          </a:p>
          <a:p>
            <a:pPr marL="0" lvl="1" indent="0">
              <a:buNone/>
            </a:pPr>
            <a:r>
              <a:rPr lang="en-US" kern="0" dirty="0">
                <a:solidFill>
                  <a:srgbClr val="FFFF00"/>
                </a:solidFill>
              </a:rPr>
              <a:t>#2005 [								    ]</a:t>
            </a:r>
          </a:p>
          <a:p>
            <a:pPr marL="0" lvl="1" indent="0">
              <a:buNone/>
            </a:pPr>
            <a:r>
              <a:rPr lang="en-US" kern="0" dirty="0">
                <a:solidFill>
                  <a:srgbClr val="FFFF00"/>
                </a:solidFill>
              </a:rPr>
              <a:t>#2006 [								    ]</a:t>
            </a:r>
          </a:p>
          <a:p>
            <a:pPr marL="0" lvl="1" indent="0">
              <a:buNone/>
            </a:pPr>
            <a:r>
              <a:rPr lang="en-US" kern="0" dirty="0">
                <a:solidFill>
                  <a:srgbClr val="FFFF00"/>
                </a:solidFill>
              </a:rPr>
              <a:t>#2007 [				    ]</a:t>
            </a:r>
          </a:p>
          <a:p>
            <a:pPr marL="0" lvl="1" indent="0">
              <a:buNone/>
            </a:pPr>
            <a:r>
              <a:rPr lang="en-US" kern="0" dirty="0">
                <a:solidFill>
                  <a:srgbClr val="FFFF00"/>
                </a:solidFill>
              </a:rPr>
              <a:t>#2008 [					    ]</a:t>
            </a:r>
          </a:p>
          <a:p>
            <a:pPr marL="0" lvl="1" indent="0">
              <a:buFont typeface="Times" charset="0"/>
              <a:buNone/>
            </a:pPr>
            <a:endParaRPr lang="en-US" kern="0" dirty="0">
              <a:solidFill>
                <a:srgbClr val="FFFF00"/>
              </a:solidFill>
            </a:endParaRPr>
          </a:p>
        </p:txBody>
      </p:sp>
    </p:spTree>
    <p:extLst>
      <p:ext uri="{BB962C8B-B14F-4D97-AF65-F5344CB8AC3E}">
        <p14:creationId xmlns:p14="http://schemas.microsoft.com/office/powerpoint/2010/main" val="2563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B98C-5C16-4D68-85D9-6A5331FBC79E}"/>
              </a:ext>
            </a:extLst>
          </p:cNvPr>
          <p:cNvSpPr>
            <a:spLocks noGrp="1"/>
          </p:cNvSpPr>
          <p:nvPr>
            <p:ph type="title"/>
          </p:nvPr>
        </p:nvSpPr>
        <p:spPr/>
        <p:txBody>
          <a:bodyPr/>
          <a:lstStyle/>
          <a:p>
            <a:r>
              <a:rPr lang="en-US" dirty="0"/>
              <a:t>Data structure design priorities for realism-based ontology approaches (2)</a:t>
            </a:r>
          </a:p>
        </p:txBody>
      </p:sp>
      <p:sp>
        <p:nvSpPr>
          <p:cNvPr id="3" name="Content Placeholder 2">
            <a:extLst>
              <a:ext uri="{FF2B5EF4-FFF2-40B4-BE49-F238E27FC236}">
                <a16:creationId xmlns:a16="http://schemas.microsoft.com/office/drawing/2014/main" id="{9E3FA9F0-F37A-49B2-8827-3C0C16AAE046}"/>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Realism-based LDCs correspond to ‘views’ in traditional database systems.</a:t>
            </a:r>
          </a:p>
          <a:p>
            <a:pPr>
              <a:buFont typeface="Arial" panose="020B0604020202020204" pitchFamily="34" charset="0"/>
              <a:buChar char="•"/>
            </a:pPr>
            <a:r>
              <a:rPr lang="en-US" dirty="0"/>
              <a:t>The data structures to implement the RT-tuples in a Referent Tracking System (RTS) correspond to the conceptual data model in traditional database design.</a:t>
            </a:r>
          </a:p>
          <a:p>
            <a:pPr>
              <a:buFont typeface="Arial" panose="020B0604020202020204" pitchFamily="34" charset="0"/>
              <a:buChar char="•"/>
            </a:pPr>
            <a:r>
              <a:rPr lang="en-US" dirty="0"/>
              <a:t>RT tuples should be given a model-theoretic semantics too.</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919190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1ED9-6197-4755-A0C3-A57D641C2A7E}"/>
              </a:ext>
            </a:extLst>
          </p:cNvPr>
          <p:cNvSpPr>
            <a:spLocks noGrp="1"/>
          </p:cNvSpPr>
          <p:nvPr>
            <p:ph type="title"/>
          </p:nvPr>
        </p:nvSpPr>
        <p:spPr/>
        <p:txBody>
          <a:bodyPr/>
          <a:lstStyle/>
          <a:p>
            <a:r>
              <a:rPr lang="en-US" dirty="0"/>
              <a:t>Issues in Referent Tracking in general</a:t>
            </a:r>
          </a:p>
        </p:txBody>
      </p:sp>
      <p:sp>
        <p:nvSpPr>
          <p:cNvPr id="5" name="Content Placeholder 4">
            <a:extLst>
              <a:ext uri="{FF2B5EF4-FFF2-40B4-BE49-F238E27FC236}">
                <a16:creationId xmlns:a16="http://schemas.microsoft.com/office/drawing/2014/main" id="{94E7C891-6934-485E-9214-89BADBE5CEDD}"/>
              </a:ext>
            </a:extLst>
          </p:cNvPr>
          <p:cNvSpPr>
            <a:spLocks noGrp="1"/>
          </p:cNvSpPr>
          <p:nvPr>
            <p:ph idx="1"/>
          </p:nvPr>
        </p:nvSpPr>
        <p:spPr/>
        <p:txBody>
          <a:bodyPr/>
          <a:lstStyle/>
          <a:p>
            <a:pPr>
              <a:buFont typeface="Arial" panose="020B0604020202020204" pitchFamily="34" charset="0"/>
              <a:buChar char="•"/>
            </a:pPr>
            <a:r>
              <a:rPr lang="en-US" dirty="0"/>
              <a:t>Given any representation:</a:t>
            </a:r>
          </a:p>
          <a:p>
            <a:pPr lvl="1">
              <a:buFont typeface="Arial" panose="020B0604020202020204" pitchFamily="34" charset="0"/>
              <a:buChar char="•"/>
            </a:pPr>
            <a:r>
              <a:rPr lang="en-US" dirty="0"/>
              <a:t>What parts of a representation are veridical?</a:t>
            </a:r>
          </a:p>
          <a:p>
            <a:pPr lvl="1">
              <a:buFont typeface="Arial" panose="020B0604020202020204" pitchFamily="34" charset="0"/>
              <a:buChar char="•"/>
            </a:pPr>
            <a:r>
              <a:rPr lang="en-US" dirty="0"/>
              <a:t>What parts of a veridical representation are representational units (RU)?</a:t>
            </a:r>
          </a:p>
          <a:p>
            <a:pPr lvl="2">
              <a:buFont typeface="Arial" panose="020B0604020202020204" pitchFamily="34" charset="0"/>
              <a:buChar char="•"/>
            </a:pPr>
            <a:r>
              <a:rPr lang="en-US" dirty="0"/>
              <a:t>RU: representation of which no part is a representation </a:t>
            </a:r>
          </a:p>
          <a:p>
            <a:pPr lvl="1">
              <a:buFont typeface="Arial" panose="020B0604020202020204" pitchFamily="34" charset="0"/>
              <a:buChar char="•"/>
            </a:pPr>
            <a:r>
              <a:rPr lang="en-US" dirty="0"/>
              <a:t>Which representational units in a representation are references?</a:t>
            </a:r>
          </a:p>
          <a:p>
            <a:pPr lvl="1">
              <a:buFont typeface="Arial" panose="020B0604020202020204" pitchFamily="34" charset="0"/>
              <a:buChar char="•"/>
            </a:pPr>
            <a:r>
              <a:rPr lang="en-US" dirty="0"/>
              <a:t>What portions of reality are denoted by specific references?</a:t>
            </a:r>
          </a:p>
          <a:p>
            <a:pPr lvl="1">
              <a:buFont typeface="Arial" panose="020B0604020202020204" pitchFamily="34" charset="0"/>
              <a:buChar char="•"/>
            </a:pPr>
            <a:r>
              <a:rPr lang="en-US" dirty="0"/>
              <a:t>For ‘structured’ representations: how to make them interpretable for man and machine?</a:t>
            </a:r>
          </a:p>
          <a:p>
            <a:pPr>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5E69A23E-25D3-41F0-8A32-0F170858C09F}"/>
              </a:ext>
            </a:extLst>
          </p:cNvPr>
          <p:cNvSpPr>
            <a:spLocks noGrp="1"/>
          </p:cNvSpPr>
          <p:nvPr>
            <p:ph type="sldNum" sz="quarter" idx="3"/>
          </p:nvPr>
        </p:nvSpPr>
        <p:spPr/>
        <p:txBody>
          <a:bodyPr/>
          <a:lstStyle/>
          <a:p>
            <a:fld id="{7C5DB68A-9D44-4073-920F-D08D647C06A7}" type="slidenum">
              <a:rPr lang="en-US" smtClean="0"/>
              <a:t>5</a:t>
            </a:fld>
            <a:endParaRPr lang="en-US" dirty="0"/>
          </a:p>
        </p:txBody>
      </p:sp>
    </p:spTree>
    <p:extLst>
      <p:ext uri="{BB962C8B-B14F-4D97-AF65-F5344CB8AC3E}">
        <p14:creationId xmlns:p14="http://schemas.microsoft.com/office/powerpoint/2010/main" val="436950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7AF8-20A3-4C6A-B1E3-D2035EFDF87E}"/>
              </a:ext>
            </a:extLst>
          </p:cNvPr>
          <p:cNvSpPr>
            <a:spLocks noGrp="1"/>
          </p:cNvSpPr>
          <p:nvPr>
            <p:ph type="title"/>
          </p:nvPr>
        </p:nvSpPr>
        <p:spPr/>
        <p:txBody>
          <a:bodyPr/>
          <a:lstStyle/>
          <a:p>
            <a:r>
              <a:rPr lang="en-US" dirty="0"/>
              <a:t>‘Denotation’-tuple (LDC2e) semantics</a:t>
            </a:r>
          </a:p>
        </p:txBody>
      </p:sp>
      <p:graphicFrame>
        <p:nvGraphicFramePr>
          <p:cNvPr id="5" name="Content Placeholder 4">
            <a:extLst>
              <a:ext uri="{FF2B5EF4-FFF2-40B4-BE49-F238E27FC236}">
                <a16:creationId xmlns:a16="http://schemas.microsoft.com/office/drawing/2014/main" id="{D68F4DAD-F5DF-4A18-B5CB-111283F38979}"/>
              </a:ext>
            </a:extLst>
          </p:cNvPr>
          <p:cNvGraphicFramePr>
            <a:graphicFrameLocks noGrp="1"/>
          </p:cNvGraphicFramePr>
          <p:nvPr>
            <p:ph idx="1"/>
            <p:extLst/>
          </p:nvPr>
        </p:nvGraphicFramePr>
        <p:xfrm>
          <a:off x="384242" y="1811272"/>
          <a:ext cx="8531157" cy="3598928"/>
        </p:xfrm>
        <a:graphic>
          <a:graphicData uri="http://schemas.openxmlformats.org/drawingml/2006/table">
            <a:tbl>
              <a:tblPr firstRow="1" firstCol="1" lastRow="1" lastCol="1" bandRow="1" bandCol="1">
                <a:tableStyleId>{5C22544A-7EE6-4342-B048-85BDC9FD1C3A}</a:tableStyleId>
              </a:tblPr>
              <a:tblGrid>
                <a:gridCol w="1997997">
                  <a:extLst>
                    <a:ext uri="{9D8B030D-6E8A-4147-A177-3AD203B41FA5}">
                      <a16:colId xmlns:a16="http://schemas.microsoft.com/office/drawing/2014/main" val="3235406489"/>
                    </a:ext>
                  </a:extLst>
                </a:gridCol>
                <a:gridCol w="6533160">
                  <a:extLst>
                    <a:ext uri="{9D8B030D-6E8A-4147-A177-3AD203B41FA5}">
                      <a16:colId xmlns:a16="http://schemas.microsoft.com/office/drawing/2014/main" val="833893849"/>
                    </a:ext>
                  </a:extLst>
                </a:gridCol>
              </a:tblGrid>
              <a:tr h="137160">
                <a:tc>
                  <a:txBody>
                    <a:bodyPr/>
                    <a:lstStyle/>
                    <a:p>
                      <a:pPr>
                        <a:lnSpc>
                          <a:spcPct val="107000"/>
                        </a:lnSpc>
                        <a:spcAft>
                          <a:spcPts val="800"/>
                        </a:spcAft>
                      </a:pPr>
                      <a:r>
                        <a:rPr lang="en-US" sz="2200" b="1">
                          <a:effectLst/>
                        </a:rPr>
                        <a:t>A-tuple </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A#&lt; </a:t>
                      </a:r>
                      <a:r>
                        <a:rPr lang="en-US" sz="2200" b="1" dirty="0" err="1">
                          <a:effectLst/>
                        </a:rPr>
                        <a:t>RUI</a:t>
                      </a:r>
                      <a:r>
                        <a:rPr lang="en-US" sz="2200" b="1" baseline="-25000" dirty="0" err="1">
                          <a:effectLst/>
                        </a:rPr>
                        <a:t>a</a:t>
                      </a:r>
                      <a:r>
                        <a:rPr lang="en-US" sz="2200" b="1" dirty="0">
                          <a:effectLst/>
                        </a:rPr>
                        <a:t>, </a:t>
                      </a:r>
                      <a:r>
                        <a:rPr lang="en-US" sz="2200" b="1" dirty="0" err="1">
                          <a:effectLst/>
                        </a:rPr>
                        <a:t>RUI</a:t>
                      </a:r>
                      <a:r>
                        <a:rPr lang="en-US" sz="2200" b="1" baseline="-25000" dirty="0" err="1">
                          <a:effectLst/>
                        </a:rPr>
                        <a:t>p</a:t>
                      </a:r>
                      <a:r>
                        <a:rPr lang="en-US" sz="2200" b="1" dirty="0">
                          <a:effectLst/>
                        </a:rPr>
                        <a:t>, ‘A’/‘R’,‘+SU’/‘-SU’, t&gt;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0853860"/>
                  </a:ext>
                </a:extLst>
              </a:tr>
              <a:tr h="267970">
                <a:tc gridSpan="2">
                  <a:txBody>
                    <a:bodyPr/>
                    <a:lstStyle/>
                    <a:p>
                      <a:pPr>
                        <a:lnSpc>
                          <a:spcPct val="107000"/>
                        </a:lnSpc>
                        <a:spcAft>
                          <a:spcPts val="800"/>
                        </a:spcAft>
                      </a:pPr>
                      <a:r>
                        <a:rPr lang="en-US" sz="2200" b="0" dirty="0" err="1">
                          <a:effectLst/>
                        </a:rPr>
                        <a:t>RUI</a:t>
                      </a:r>
                      <a:r>
                        <a:rPr lang="en-US" sz="2200" b="0" baseline="-25000" dirty="0" err="1">
                          <a:effectLst/>
                        </a:rPr>
                        <a:t>a</a:t>
                      </a:r>
                      <a:r>
                        <a:rPr lang="en-US" sz="2200" b="0" dirty="0">
                          <a:effectLst/>
                        </a:rPr>
                        <a:t> assigned (‘A’) or reserved (‘R’) at temporal instant t ‘</a:t>
                      </a:r>
                      <a:r>
                        <a:rPr lang="en-US" sz="2200" b="0" dirty="0" err="1">
                          <a:effectLst/>
                        </a:rPr>
                        <a:t>RUIp</a:t>
                      </a:r>
                      <a:r>
                        <a:rPr lang="en-US" sz="2200" b="0" dirty="0">
                          <a:effectLst/>
                        </a:rPr>
                        <a:t>’ to/for a uniquely identifiable </a:t>
                      </a:r>
                      <a:r>
                        <a:rPr lang="en-US" sz="2200" b="0" dirty="0" err="1">
                          <a:effectLst/>
                        </a:rPr>
                        <a:t>PoR</a:t>
                      </a:r>
                      <a:r>
                        <a:rPr lang="en-US" sz="2200" b="0" dirty="0">
                          <a:effectLst/>
                        </a:rPr>
                        <a:t> either as singularly (‘+SU’) or potentially non-singularly (‘-SU’) unique identifier.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169457579"/>
                  </a:ext>
                </a:extLst>
              </a:tr>
              <a:tr h="130810">
                <a:tc>
                  <a:txBody>
                    <a:bodyPr/>
                    <a:lstStyle/>
                    <a:p>
                      <a:pPr>
                        <a:lnSpc>
                          <a:spcPct val="107000"/>
                        </a:lnSpc>
                        <a:spcAft>
                          <a:spcPts val="800"/>
                        </a:spcAft>
                      </a:pP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51096156"/>
                  </a:ext>
                </a:extLst>
              </a:tr>
              <a:tr h="130810">
                <a:tc>
                  <a:txBody>
                    <a:bodyPr/>
                    <a:lstStyle/>
                    <a:p>
                      <a:pPr>
                        <a:lnSpc>
                          <a:spcPct val="107000"/>
                        </a:lnSpc>
                        <a:spcAft>
                          <a:spcPts val="800"/>
                        </a:spcAft>
                      </a:pPr>
                      <a:r>
                        <a:rPr lang="en-US" sz="2200" b="1" dirty="0" err="1">
                          <a:effectLst/>
                        </a:rPr>
                        <a:t>NtoI</a:t>
                      </a:r>
                      <a:r>
                        <a:rPr lang="en-US" sz="2200" b="1" dirty="0">
                          <a:effectLst/>
                        </a:rPr>
                        <a:t>-tuple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err="1">
                          <a:effectLst/>
                        </a:rPr>
                        <a:t>NtoI</a:t>
                      </a:r>
                      <a:r>
                        <a:rPr lang="en-US" sz="2200" b="1" dirty="0">
                          <a:effectLst/>
                        </a:rPr>
                        <a:t>#&lt; ‘+’/‘-’, </a:t>
                      </a:r>
                      <a:r>
                        <a:rPr lang="en-US" sz="2200" b="1" dirty="0" err="1">
                          <a:effectLst/>
                        </a:rPr>
                        <a:t>nt</a:t>
                      </a:r>
                      <a:r>
                        <a:rPr lang="en-US" sz="2200" b="1" baseline="-25000" dirty="0" err="1">
                          <a:effectLst/>
                        </a:rPr>
                        <a:t>j</a:t>
                      </a:r>
                      <a:r>
                        <a:rPr lang="en-US" sz="2200" b="1" dirty="0">
                          <a:effectLst/>
                        </a:rPr>
                        <a:t>, </a:t>
                      </a:r>
                      <a:r>
                        <a:rPr lang="en-US" sz="2200" b="1" dirty="0" err="1">
                          <a:effectLst/>
                        </a:rPr>
                        <a:t>n</a:t>
                      </a:r>
                      <a:r>
                        <a:rPr lang="en-US" sz="2200" b="1" baseline="-25000" dirty="0" err="1">
                          <a:effectLst/>
                        </a:rPr>
                        <a:t>i</a:t>
                      </a:r>
                      <a:r>
                        <a:rPr lang="en-US" sz="2200" b="1" dirty="0">
                          <a:effectLst/>
                        </a:rPr>
                        <a:t>, </a:t>
                      </a:r>
                      <a:r>
                        <a:rPr lang="en-US" sz="2200" b="1" dirty="0" err="1">
                          <a:effectLst/>
                        </a:rPr>
                        <a:t>RUI</a:t>
                      </a:r>
                      <a:r>
                        <a:rPr lang="en-US" sz="2200" b="1" baseline="-25000" dirty="0" err="1">
                          <a:effectLst/>
                        </a:rPr>
                        <a:t>p</a:t>
                      </a:r>
                      <a:r>
                        <a:rPr lang="en-US" sz="2200" b="1" dirty="0">
                          <a:effectLst/>
                        </a:rPr>
                        <a:t>, </a:t>
                      </a:r>
                      <a:r>
                        <a:rPr lang="en-US" sz="2200" b="1" dirty="0" err="1">
                          <a:effectLst/>
                        </a:rPr>
                        <a:t>rT</a:t>
                      </a:r>
                      <a:r>
                        <a:rPr lang="en-US" sz="2200" b="1" dirty="0">
                          <a:effectLst/>
                        </a:rPr>
                        <a:t>, t</a:t>
                      </a:r>
                      <a:r>
                        <a:rPr lang="en-US" sz="2200" b="1" baseline="-25000" dirty="0">
                          <a:effectLst/>
                        </a:rPr>
                        <a:t>r</a:t>
                      </a:r>
                      <a:r>
                        <a:rPr lang="en-US" sz="2200" b="1" dirty="0">
                          <a:effectLst/>
                        </a:rPr>
                        <a:t>, </a:t>
                      </a:r>
                      <a:r>
                        <a:rPr lang="en-US" sz="2200" b="1" dirty="0" err="1">
                          <a:effectLst/>
                        </a:rPr>
                        <a:t>RUI</a:t>
                      </a:r>
                      <a:r>
                        <a:rPr lang="en-US" sz="2200" b="1" baseline="-25000" dirty="0" err="1">
                          <a:effectLst/>
                        </a:rPr>
                        <a:t>c</a:t>
                      </a:r>
                      <a:r>
                        <a:rPr lang="en-US" sz="2200" b="1" dirty="0">
                          <a:effectLst/>
                        </a:rPr>
                        <a:t>&gt;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01295312"/>
                  </a:ext>
                </a:extLst>
              </a:tr>
              <a:tr h="405130">
                <a:tc gridSpan="2">
                  <a:txBody>
                    <a:bodyPr/>
                    <a:lstStyle/>
                    <a:p>
                      <a:pPr>
                        <a:lnSpc>
                          <a:spcPct val="107000"/>
                        </a:lnSpc>
                        <a:spcAft>
                          <a:spcPts val="800"/>
                        </a:spcAft>
                      </a:pPr>
                      <a:r>
                        <a:rPr lang="en-US" sz="2200" b="0" dirty="0">
                          <a:effectLst/>
                        </a:rPr>
                        <a:t>It is (‘+’) or not (‘-’) the case that the temporal region at which </a:t>
                      </a:r>
                      <a:r>
                        <a:rPr lang="en-US" sz="2200" b="0" dirty="0" err="1">
                          <a:effectLst/>
                        </a:rPr>
                        <a:t>RUI</a:t>
                      </a:r>
                      <a:r>
                        <a:rPr lang="en-US" sz="2200" b="0" baseline="-25000" dirty="0" err="1">
                          <a:effectLst/>
                        </a:rPr>
                        <a:t>c</a:t>
                      </a:r>
                      <a:r>
                        <a:rPr lang="en-US" sz="2200" b="0" dirty="0">
                          <a:effectLst/>
                        </a:rPr>
                        <a:t> considers </a:t>
                      </a:r>
                      <a:r>
                        <a:rPr lang="en-US" sz="2200" b="0" dirty="0" err="1">
                          <a:effectLst/>
                        </a:rPr>
                        <a:t>n</a:t>
                      </a:r>
                      <a:r>
                        <a:rPr lang="en-US" sz="2200" b="0" baseline="-25000" dirty="0" err="1">
                          <a:effectLst/>
                        </a:rPr>
                        <a:t>i</a:t>
                      </a:r>
                      <a:r>
                        <a:rPr lang="en-US" sz="2200" b="0" dirty="0">
                          <a:effectLst/>
                        </a:rPr>
                        <a:t> to be an identifying descriptor of the descriptor type </a:t>
                      </a:r>
                      <a:r>
                        <a:rPr lang="en-US" sz="2200" b="0" dirty="0" err="1">
                          <a:effectLst/>
                        </a:rPr>
                        <a:t>nt</a:t>
                      </a:r>
                      <a:r>
                        <a:rPr lang="en-US" sz="2200" b="0" baseline="-25000" dirty="0" err="1">
                          <a:effectLst/>
                        </a:rPr>
                        <a:t>j</a:t>
                      </a:r>
                      <a:r>
                        <a:rPr lang="en-US" sz="2200" b="0" dirty="0">
                          <a:effectLst/>
                        </a:rPr>
                        <a:t> for </a:t>
                      </a:r>
                      <a:r>
                        <a:rPr lang="en-US" sz="2200" b="0" dirty="0" err="1">
                          <a:effectLst/>
                        </a:rPr>
                        <a:t>PoR</a:t>
                      </a:r>
                      <a:r>
                        <a:rPr lang="en-US" sz="2200" b="0" dirty="0">
                          <a:effectLst/>
                        </a:rPr>
                        <a:t> </a:t>
                      </a:r>
                      <a:r>
                        <a:rPr lang="en-US" sz="2200" b="0" dirty="0" err="1">
                          <a:effectLst/>
                        </a:rPr>
                        <a:t>RUI</a:t>
                      </a:r>
                      <a:r>
                        <a:rPr lang="en-US" sz="2200" b="0" baseline="-25000" dirty="0" err="1">
                          <a:effectLst/>
                        </a:rPr>
                        <a:t>p</a:t>
                      </a:r>
                      <a:r>
                        <a:rPr lang="en-US" sz="2200" b="0" dirty="0">
                          <a:effectLst/>
                        </a:rPr>
                        <a:t> relates in manner </a:t>
                      </a:r>
                      <a:r>
                        <a:rPr lang="en-US" sz="2200" b="0" dirty="0" err="1">
                          <a:effectLst/>
                        </a:rPr>
                        <a:t>rT</a:t>
                      </a:r>
                      <a:r>
                        <a:rPr lang="en-US" sz="2200" b="0" dirty="0">
                          <a:effectLst/>
                        </a:rPr>
                        <a:t> to temporal region t</a:t>
                      </a:r>
                      <a:r>
                        <a:rPr lang="en-US" sz="2200" b="0" baseline="-25000" dirty="0">
                          <a:effectLst/>
                        </a:rPr>
                        <a:t>r</a:t>
                      </a:r>
                      <a:r>
                        <a:rPr lang="en-US" sz="2200" b="0" dirty="0">
                          <a:effectLst/>
                        </a:rPr>
                        <a:t>.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33270525"/>
                  </a:ext>
                </a:extLst>
              </a:tr>
            </a:tbl>
          </a:graphicData>
        </a:graphic>
      </p:graphicFrame>
      <p:sp>
        <p:nvSpPr>
          <p:cNvPr id="6" name="Rectangle 5">
            <a:extLst>
              <a:ext uri="{FF2B5EF4-FFF2-40B4-BE49-F238E27FC236}">
                <a16:creationId xmlns:a16="http://schemas.microsoft.com/office/drawing/2014/main" id="{1FC132E5-0033-4F01-ADEE-B57BCE2D10BE}"/>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943053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910D-F027-4DB0-8EE9-FF17BCB0AB77}"/>
              </a:ext>
            </a:extLst>
          </p:cNvPr>
          <p:cNvSpPr>
            <a:spLocks noGrp="1"/>
          </p:cNvSpPr>
          <p:nvPr>
            <p:ph type="title"/>
          </p:nvPr>
        </p:nvSpPr>
        <p:spPr/>
        <p:txBody>
          <a:bodyPr/>
          <a:lstStyle/>
          <a:p>
            <a:r>
              <a:rPr lang="en-US" dirty="0"/>
              <a:t>‘Domain’-tuple (LDC1) semantics</a:t>
            </a:r>
          </a:p>
        </p:txBody>
      </p:sp>
      <p:graphicFrame>
        <p:nvGraphicFramePr>
          <p:cNvPr id="5" name="Content Placeholder 4">
            <a:extLst>
              <a:ext uri="{FF2B5EF4-FFF2-40B4-BE49-F238E27FC236}">
                <a16:creationId xmlns:a16="http://schemas.microsoft.com/office/drawing/2014/main" id="{BB56E722-26B9-4F08-AC8C-7A5F17A54430}"/>
              </a:ext>
            </a:extLst>
          </p:cNvPr>
          <p:cNvGraphicFramePr>
            <a:graphicFrameLocks noGrp="1"/>
          </p:cNvGraphicFramePr>
          <p:nvPr>
            <p:ph idx="1"/>
            <p:extLst/>
          </p:nvPr>
        </p:nvGraphicFramePr>
        <p:xfrm>
          <a:off x="228600" y="1496440"/>
          <a:ext cx="8839200" cy="4502662"/>
        </p:xfrm>
        <a:graphic>
          <a:graphicData uri="http://schemas.openxmlformats.org/drawingml/2006/table">
            <a:tbl>
              <a:tblPr firstRow="1" firstCol="1" lastRow="1" lastCol="1" bandRow="1" bandCol="1">
                <a:tableStyleId>{5C22544A-7EE6-4342-B048-85BDC9FD1C3A}</a:tableStyleId>
              </a:tblPr>
              <a:tblGrid>
                <a:gridCol w="2070140">
                  <a:extLst>
                    <a:ext uri="{9D8B030D-6E8A-4147-A177-3AD203B41FA5}">
                      <a16:colId xmlns:a16="http://schemas.microsoft.com/office/drawing/2014/main" val="4278040123"/>
                    </a:ext>
                  </a:extLst>
                </a:gridCol>
                <a:gridCol w="6769060">
                  <a:extLst>
                    <a:ext uri="{9D8B030D-6E8A-4147-A177-3AD203B41FA5}">
                      <a16:colId xmlns:a16="http://schemas.microsoft.com/office/drawing/2014/main" val="2777754464"/>
                    </a:ext>
                  </a:extLst>
                </a:gridCol>
              </a:tblGrid>
              <a:tr h="137160">
                <a:tc>
                  <a:txBody>
                    <a:bodyPr/>
                    <a:lstStyle/>
                    <a:p>
                      <a:pPr>
                        <a:lnSpc>
                          <a:spcPct val="107000"/>
                        </a:lnSpc>
                        <a:spcAft>
                          <a:spcPts val="800"/>
                        </a:spcAft>
                      </a:pPr>
                      <a:r>
                        <a:rPr lang="en-US" sz="1700" b="1">
                          <a:effectLst/>
                        </a:rPr>
                        <a:t>NtoN-tuple </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NtoN</a:t>
                      </a:r>
                      <a:r>
                        <a:rPr lang="en-US" sz="1700" b="1" dirty="0">
                          <a:effectLst/>
                        </a:rPr>
                        <a:t>#&lt; ‘+’/‘-’, r, P,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31258775"/>
                  </a:ext>
                </a:extLst>
              </a:tr>
              <a:tr h="187325">
                <a:tc gridSpan="2">
                  <a:txBody>
                    <a:bodyPr/>
                    <a:lstStyle/>
                    <a:p>
                      <a:pPr>
                        <a:lnSpc>
                          <a:spcPct val="107000"/>
                        </a:lnSpc>
                        <a:spcAft>
                          <a:spcPts val="800"/>
                        </a:spcAft>
                      </a:pPr>
                      <a:r>
                        <a:rPr lang="en-US" sz="1700" b="0">
                          <a:effectLst/>
                        </a:rPr>
                        <a:t>It is (‘+’) or not (‘-’) the case that relation r obtains between the non-repeatable PoRs referred to in the ordered set of RUIs P (wrt. temporal region t</a:t>
                      </a:r>
                      <a:r>
                        <a:rPr lang="en-US" sz="1700" b="0" baseline="-25000">
                          <a:effectLst/>
                        </a:rPr>
                        <a:t>r</a:t>
                      </a:r>
                      <a:r>
                        <a:rPr lang="en-US" sz="1700" b="0">
                          <a:effectLst/>
                        </a:rPr>
                        <a:t> in manner rT) </a:t>
                      </a:r>
                      <a:endParaRPr lang="en-US" sz="1700" b="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34413095"/>
                  </a:ext>
                </a:extLst>
              </a:tr>
              <a:tr h="137160">
                <a:tc>
                  <a:txBody>
                    <a:bodyPr/>
                    <a:lstStyle/>
                    <a:p>
                      <a:pPr>
                        <a:lnSpc>
                          <a:spcPct val="107000"/>
                        </a:lnSpc>
                        <a:spcAft>
                          <a:spcPts val="800"/>
                        </a:spcAft>
                      </a:pPr>
                      <a:r>
                        <a:rPr lang="en-US" sz="1700" b="1">
                          <a:effectLst/>
                        </a:rPr>
                        <a:t>NtoR-tuple </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NtoR</a:t>
                      </a:r>
                      <a:r>
                        <a:rPr lang="en-US" sz="1700" b="1" dirty="0">
                          <a:effectLst/>
                        </a:rPr>
                        <a:t>#&lt; ‘+’/‘-’, </a:t>
                      </a:r>
                      <a:r>
                        <a:rPr lang="en-US" sz="1700" b="1" dirty="0" err="1">
                          <a:effectLst/>
                        </a:rPr>
                        <a:t>inst</a:t>
                      </a:r>
                      <a:r>
                        <a:rPr lang="en-US" sz="1700" b="1" dirty="0">
                          <a:effectLst/>
                        </a:rPr>
                        <a:t>, </a:t>
                      </a:r>
                      <a:r>
                        <a:rPr lang="en-US" sz="1700" b="1" dirty="0" err="1">
                          <a:effectLst/>
                        </a:rPr>
                        <a:t>RUI</a:t>
                      </a:r>
                      <a:r>
                        <a:rPr lang="en-US" sz="1700" b="1" baseline="-25000" dirty="0" err="1">
                          <a:effectLst/>
                        </a:rPr>
                        <a:t>n</a:t>
                      </a:r>
                      <a:r>
                        <a:rPr lang="en-US" sz="1700" b="1" dirty="0">
                          <a:effectLst/>
                        </a:rPr>
                        <a:t>, </a:t>
                      </a:r>
                      <a:r>
                        <a:rPr lang="en-US" sz="1700" b="1" dirty="0" err="1">
                          <a:effectLst/>
                        </a:rPr>
                        <a:t>RUI</a:t>
                      </a:r>
                      <a:r>
                        <a:rPr lang="en-US" sz="1700" b="1" baseline="-25000" dirty="0" err="1">
                          <a:effectLst/>
                        </a:rPr>
                        <a:t>r</a:t>
                      </a:r>
                      <a:r>
                        <a:rPr lang="en-US" sz="1700" b="1" dirty="0">
                          <a:effectLst/>
                        </a:rPr>
                        <a:t>,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87757833"/>
                  </a:ext>
                </a:extLst>
              </a:tr>
              <a:tr h="187325">
                <a:tc gridSpan="2">
                  <a:txBody>
                    <a:bodyPr/>
                    <a:lstStyle/>
                    <a:p>
                      <a:pPr>
                        <a:lnSpc>
                          <a:spcPct val="107000"/>
                        </a:lnSpc>
                        <a:spcAft>
                          <a:spcPts val="800"/>
                        </a:spcAft>
                      </a:pPr>
                      <a:r>
                        <a:rPr lang="en-US" sz="1700" b="0" dirty="0">
                          <a:effectLst/>
                        </a:rPr>
                        <a:t>It is (‘+’) or not (‘-’) the case that the instantiation relation </a:t>
                      </a:r>
                      <a:r>
                        <a:rPr lang="en-US" sz="1700" b="0" dirty="0" err="1">
                          <a:effectLst/>
                        </a:rPr>
                        <a:t>inst</a:t>
                      </a:r>
                      <a:r>
                        <a:rPr lang="en-US" sz="1700" b="0" dirty="0">
                          <a:effectLst/>
                        </a:rPr>
                        <a:t> obtains between the non-repeatable </a:t>
                      </a:r>
                      <a:r>
                        <a:rPr lang="en-US" sz="1700" b="0" dirty="0" err="1">
                          <a:effectLst/>
                        </a:rPr>
                        <a:t>PoR</a:t>
                      </a:r>
                      <a:r>
                        <a:rPr lang="en-US" sz="1700" b="0" dirty="0">
                          <a:effectLst/>
                        </a:rPr>
                        <a:t> </a:t>
                      </a:r>
                      <a:r>
                        <a:rPr lang="en-US" sz="1700" b="0" dirty="0" err="1">
                          <a:effectLst/>
                        </a:rPr>
                        <a:t>RUI</a:t>
                      </a:r>
                      <a:r>
                        <a:rPr lang="en-US" sz="1700" b="0" baseline="-25000" dirty="0" err="1">
                          <a:effectLst/>
                        </a:rPr>
                        <a:t>n</a:t>
                      </a:r>
                      <a:r>
                        <a:rPr lang="en-US" sz="1700" b="0" dirty="0">
                          <a:effectLst/>
                        </a:rPr>
                        <a:t> and the repeatable </a:t>
                      </a:r>
                      <a:r>
                        <a:rPr lang="en-US" sz="1700" b="0" dirty="0" err="1">
                          <a:effectLst/>
                        </a:rPr>
                        <a:t>PoR</a:t>
                      </a:r>
                      <a:r>
                        <a:rPr lang="en-US" sz="1700" b="0" dirty="0">
                          <a:effectLst/>
                        </a:rPr>
                        <a:t> </a:t>
                      </a:r>
                      <a:r>
                        <a:rPr lang="en-US" sz="1700" b="0" dirty="0" err="1">
                          <a:effectLst/>
                        </a:rPr>
                        <a:t>RUI</a:t>
                      </a:r>
                      <a:r>
                        <a:rPr lang="en-US" sz="1700" b="0" baseline="-25000" dirty="0" err="1">
                          <a:effectLst/>
                        </a:rPr>
                        <a:t>r</a:t>
                      </a:r>
                      <a:r>
                        <a:rPr lang="en-US" sz="1700" b="0" dirty="0">
                          <a:effectLst/>
                        </a:rPr>
                        <a:t> (</a:t>
                      </a:r>
                      <a:r>
                        <a:rPr lang="en-US" sz="1700" b="0" dirty="0" err="1">
                          <a:effectLst/>
                        </a:rPr>
                        <a:t>wrt</a:t>
                      </a:r>
                      <a:r>
                        <a:rPr lang="en-US" sz="1700" b="0" dirty="0">
                          <a:effectLst/>
                        </a:rPr>
                        <a:t>. temporal region t</a:t>
                      </a:r>
                      <a:r>
                        <a:rPr lang="en-US" sz="1700" b="0" baseline="-25000" dirty="0">
                          <a:effectLst/>
                        </a:rPr>
                        <a:t>r</a:t>
                      </a:r>
                      <a:r>
                        <a:rPr lang="en-US" sz="1700" b="0" dirty="0">
                          <a:effectLst/>
                        </a:rPr>
                        <a:t> in manner </a:t>
                      </a:r>
                      <a:r>
                        <a:rPr lang="en-US" sz="1700" b="0" dirty="0" err="1">
                          <a:effectLst/>
                        </a:rPr>
                        <a:t>rT</a:t>
                      </a:r>
                      <a:r>
                        <a:rPr lang="en-US" sz="1700" b="0" dirty="0">
                          <a:effectLst/>
                        </a:rPr>
                        <a:t>).</a:t>
                      </a:r>
                      <a:endParaRPr lang="en-US"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88902304"/>
                  </a:ext>
                </a:extLst>
              </a:tr>
              <a:tr h="137160">
                <a:tc>
                  <a:txBody>
                    <a:bodyPr/>
                    <a:lstStyle/>
                    <a:p>
                      <a:pPr>
                        <a:lnSpc>
                          <a:spcPct val="107000"/>
                        </a:lnSpc>
                        <a:spcAft>
                          <a:spcPts val="800"/>
                        </a:spcAft>
                      </a:pPr>
                      <a:r>
                        <a:rPr lang="en-US" sz="1700" b="1">
                          <a:effectLst/>
                        </a:rPr>
                        <a:t>NtoC-tuple</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NtoC</a:t>
                      </a:r>
                      <a:r>
                        <a:rPr lang="en-US" sz="1700" b="1" dirty="0">
                          <a:effectLst/>
                        </a:rPr>
                        <a:t>#&lt; ‘+’/‘-’, r, </a:t>
                      </a:r>
                      <a:r>
                        <a:rPr lang="en-US" sz="1700" b="1" dirty="0" err="1">
                          <a:effectLst/>
                        </a:rPr>
                        <a:t>RUI</a:t>
                      </a:r>
                      <a:r>
                        <a:rPr lang="en-US" sz="1700" b="1" baseline="-25000" dirty="0" err="1">
                          <a:effectLst/>
                        </a:rPr>
                        <a:t>cs</a:t>
                      </a:r>
                      <a:r>
                        <a:rPr lang="en-US" sz="1700" b="1" dirty="0">
                          <a:effectLst/>
                        </a:rPr>
                        <a:t>,  </a:t>
                      </a:r>
                      <a:r>
                        <a:rPr lang="en-US" sz="1700" b="1" dirty="0" err="1">
                          <a:effectLst/>
                        </a:rPr>
                        <a:t>RUI</a:t>
                      </a:r>
                      <a:r>
                        <a:rPr lang="en-US" sz="1700" b="1" baseline="-25000" dirty="0" err="1">
                          <a:effectLst/>
                        </a:rPr>
                        <a:t>p</a:t>
                      </a:r>
                      <a:r>
                        <a:rPr lang="en-US" sz="1700" b="1" dirty="0">
                          <a:effectLst/>
                        </a:rPr>
                        <a:t>, code,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77049083"/>
                  </a:ext>
                </a:extLst>
              </a:tr>
              <a:tr h="187325">
                <a:tc gridSpan="2">
                  <a:txBody>
                    <a:bodyPr/>
                    <a:lstStyle/>
                    <a:p>
                      <a:pPr>
                        <a:lnSpc>
                          <a:spcPct val="107000"/>
                        </a:lnSpc>
                        <a:spcAft>
                          <a:spcPts val="800"/>
                        </a:spcAft>
                      </a:pPr>
                      <a:r>
                        <a:rPr lang="en-US" sz="1700" b="0">
                          <a:effectLst/>
                        </a:rPr>
                        <a:t>It is (‘+’) or not (‘-’) the case that the temporal region at which concept code code from concept system RUI</a:t>
                      </a:r>
                      <a:r>
                        <a:rPr lang="en-US" sz="1700" b="0" baseline="-25000">
                          <a:effectLst/>
                        </a:rPr>
                        <a:t>cs</a:t>
                      </a:r>
                      <a:r>
                        <a:rPr lang="en-US" sz="1700" b="0">
                          <a:effectLst/>
                        </a:rPr>
                        <a:t> is an accurate code for the non-repeatable PoR RUI</a:t>
                      </a:r>
                      <a:r>
                        <a:rPr lang="en-US" sz="1700" b="0" baseline="-25000">
                          <a:effectLst/>
                        </a:rPr>
                        <a:t>p</a:t>
                      </a:r>
                      <a:r>
                        <a:rPr lang="en-US" sz="1700" b="0">
                          <a:effectLst/>
                        </a:rPr>
                        <a:t> in a way expressed by r, relates in manner rT to temporal region t</a:t>
                      </a:r>
                      <a:r>
                        <a:rPr lang="en-US" sz="1700" b="0" baseline="-25000">
                          <a:effectLst/>
                        </a:rPr>
                        <a:t>r</a:t>
                      </a:r>
                      <a:r>
                        <a:rPr lang="en-US" sz="1700" b="0">
                          <a:effectLst/>
                        </a:rPr>
                        <a:t>.</a:t>
                      </a:r>
                      <a:endParaRPr lang="en-US" sz="1700" b="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29352856"/>
                  </a:ext>
                </a:extLst>
              </a:tr>
              <a:tr h="137160">
                <a:tc>
                  <a:txBody>
                    <a:bodyPr/>
                    <a:lstStyle/>
                    <a:p>
                      <a:pPr>
                        <a:lnSpc>
                          <a:spcPct val="107000"/>
                        </a:lnSpc>
                        <a:spcAft>
                          <a:spcPts val="800"/>
                        </a:spcAft>
                      </a:pPr>
                      <a:r>
                        <a:rPr lang="en-US" sz="1700" b="1">
                          <a:effectLst/>
                        </a:rPr>
                        <a:t>NtoR(-) -tuple </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NtoR</a:t>
                      </a:r>
                      <a:r>
                        <a:rPr lang="en-US" sz="1700" b="1" dirty="0">
                          <a:effectLst/>
                        </a:rPr>
                        <a:t>(-)#&lt; r, </a:t>
                      </a:r>
                      <a:r>
                        <a:rPr lang="en-US" sz="1700" b="1" dirty="0" err="1">
                          <a:effectLst/>
                        </a:rPr>
                        <a:t>RUI</a:t>
                      </a:r>
                      <a:r>
                        <a:rPr lang="en-US" sz="1700" b="1" baseline="-25000" dirty="0" err="1">
                          <a:effectLst/>
                        </a:rPr>
                        <a:t>p</a:t>
                      </a:r>
                      <a:r>
                        <a:rPr lang="en-US" sz="1700" b="1" dirty="0">
                          <a:effectLst/>
                        </a:rPr>
                        <a:t>, </a:t>
                      </a:r>
                      <a:r>
                        <a:rPr lang="en-US" sz="1700" b="1" dirty="0" err="1">
                          <a:effectLst/>
                        </a:rPr>
                        <a:t>RUI</a:t>
                      </a:r>
                      <a:r>
                        <a:rPr lang="en-US" sz="1700" b="1" baseline="-25000" dirty="0" err="1">
                          <a:effectLst/>
                        </a:rPr>
                        <a:t>r</a:t>
                      </a:r>
                      <a:r>
                        <a:rPr lang="en-US" sz="1700" b="1" dirty="0">
                          <a:effectLst/>
                        </a:rPr>
                        <a:t>,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62222613"/>
                  </a:ext>
                </a:extLst>
              </a:tr>
              <a:tr h="187325">
                <a:tc gridSpan="2">
                  <a:txBody>
                    <a:bodyPr/>
                    <a:lstStyle/>
                    <a:p>
                      <a:pPr>
                        <a:lnSpc>
                          <a:spcPct val="107000"/>
                        </a:lnSpc>
                        <a:spcAft>
                          <a:spcPts val="800"/>
                        </a:spcAft>
                      </a:pPr>
                      <a:r>
                        <a:rPr lang="en-US" sz="1700" b="0" dirty="0">
                          <a:effectLst/>
                        </a:rPr>
                        <a:t>It is the case that the relation r does not obtain between the non-repeatable </a:t>
                      </a:r>
                      <a:r>
                        <a:rPr lang="en-US" sz="1700" b="0" dirty="0" err="1">
                          <a:effectLst/>
                        </a:rPr>
                        <a:t>PoR</a:t>
                      </a:r>
                      <a:r>
                        <a:rPr lang="en-US" sz="1700" b="0" dirty="0">
                          <a:effectLst/>
                        </a:rPr>
                        <a:t> </a:t>
                      </a:r>
                      <a:r>
                        <a:rPr lang="en-US" sz="1700" b="0" dirty="0" err="1">
                          <a:effectLst/>
                        </a:rPr>
                        <a:t>RUI</a:t>
                      </a:r>
                      <a:r>
                        <a:rPr lang="en-US" sz="1700" b="0" baseline="-25000" dirty="0" err="1">
                          <a:effectLst/>
                        </a:rPr>
                        <a:t>p</a:t>
                      </a:r>
                      <a:r>
                        <a:rPr lang="en-US" sz="1700" b="0" dirty="0">
                          <a:effectLst/>
                        </a:rPr>
                        <a:t> and any of the non-repeatable </a:t>
                      </a:r>
                      <a:r>
                        <a:rPr lang="en-US" sz="1700" b="0" dirty="0" err="1">
                          <a:effectLst/>
                        </a:rPr>
                        <a:t>PoRs</a:t>
                      </a:r>
                      <a:r>
                        <a:rPr lang="en-US" sz="1700" b="0" dirty="0">
                          <a:effectLst/>
                        </a:rPr>
                        <a:t> in which repeatable </a:t>
                      </a:r>
                      <a:r>
                        <a:rPr lang="en-US" sz="1700" b="0" dirty="0" err="1">
                          <a:effectLst/>
                        </a:rPr>
                        <a:t>PoR</a:t>
                      </a:r>
                      <a:r>
                        <a:rPr lang="en-US" sz="1700" b="0" dirty="0">
                          <a:effectLst/>
                        </a:rPr>
                        <a:t> </a:t>
                      </a:r>
                      <a:r>
                        <a:rPr lang="en-US" sz="1700" b="0" dirty="0" err="1">
                          <a:effectLst/>
                        </a:rPr>
                        <a:t>RUI</a:t>
                      </a:r>
                      <a:r>
                        <a:rPr lang="en-US" sz="1700" b="0" baseline="-25000" dirty="0" err="1">
                          <a:effectLst/>
                        </a:rPr>
                        <a:t>r</a:t>
                      </a:r>
                      <a:r>
                        <a:rPr lang="en-US" sz="1700" b="0" dirty="0">
                          <a:effectLst/>
                        </a:rPr>
                        <a:t> is repeated (</a:t>
                      </a:r>
                      <a:r>
                        <a:rPr lang="en-US" sz="1700" b="0" dirty="0" err="1">
                          <a:effectLst/>
                        </a:rPr>
                        <a:t>wrt</a:t>
                      </a:r>
                      <a:r>
                        <a:rPr lang="en-US" sz="1700" b="0" dirty="0">
                          <a:effectLst/>
                        </a:rPr>
                        <a:t>. temporal region t</a:t>
                      </a:r>
                      <a:r>
                        <a:rPr lang="en-US" sz="1700" b="0" baseline="-25000" dirty="0">
                          <a:effectLst/>
                        </a:rPr>
                        <a:t>r</a:t>
                      </a:r>
                      <a:r>
                        <a:rPr lang="en-US" sz="1700" b="0" dirty="0">
                          <a:effectLst/>
                        </a:rPr>
                        <a:t> in manner </a:t>
                      </a:r>
                      <a:r>
                        <a:rPr lang="en-US" sz="1700" b="0" dirty="0" err="1">
                          <a:effectLst/>
                        </a:rPr>
                        <a:t>rT</a:t>
                      </a:r>
                      <a:r>
                        <a:rPr lang="en-US" sz="1700" b="0" dirty="0">
                          <a:effectLst/>
                        </a:rPr>
                        <a:t>).</a:t>
                      </a:r>
                      <a:endParaRPr lang="en-US"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45544730"/>
                  </a:ext>
                </a:extLst>
              </a:tr>
            </a:tbl>
          </a:graphicData>
        </a:graphic>
      </p:graphicFrame>
      <p:sp>
        <p:nvSpPr>
          <p:cNvPr id="6" name="Rectangle 5">
            <a:extLst>
              <a:ext uri="{FF2B5EF4-FFF2-40B4-BE49-F238E27FC236}">
                <a16:creationId xmlns:a16="http://schemas.microsoft.com/office/drawing/2014/main" id="{65DB1B14-CA87-4BBB-AC42-C84A4E907FCB}"/>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464888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7AF8-20A3-4C6A-B1E3-D2035EFDF87E}"/>
              </a:ext>
            </a:extLst>
          </p:cNvPr>
          <p:cNvSpPr>
            <a:spLocks noGrp="1"/>
          </p:cNvSpPr>
          <p:nvPr>
            <p:ph type="title"/>
          </p:nvPr>
        </p:nvSpPr>
        <p:spPr/>
        <p:txBody>
          <a:bodyPr/>
          <a:lstStyle/>
          <a:p>
            <a:r>
              <a:rPr lang="en-US" dirty="0"/>
              <a:t>‘Meta’-tuple (LDC2i) semantics</a:t>
            </a:r>
          </a:p>
        </p:txBody>
      </p:sp>
      <p:graphicFrame>
        <p:nvGraphicFramePr>
          <p:cNvPr id="5" name="Content Placeholder 4">
            <a:extLst>
              <a:ext uri="{FF2B5EF4-FFF2-40B4-BE49-F238E27FC236}">
                <a16:creationId xmlns:a16="http://schemas.microsoft.com/office/drawing/2014/main" id="{D68F4DAD-F5DF-4A18-B5CB-111283F38979}"/>
              </a:ext>
            </a:extLst>
          </p:cNvPr>
          <p:cNvGraphicFramePr>
            <a:graphicFrameLocks noGrp="1"/>
          </p:cNvGraphicFramePr>
          <p:nvPr>
            <p:ph idx="1"/>
            <p:extLst/>
          </p:nvPr>
        </p:nvGraphicFramePr>
        <p:xfrm>
          <a:off x="384242" y="1811272"/>
          <a:ext cx="8531157" cy="3598928"/>
        </p:xfrm>
        <a:graphic>
          <a:graphicData uri="http://schemas.openxmlformats.org/drawingml/2006/table">
            <a:tbl>
              <a:tblPr firstRow="1" firstCol="1" lastRow="1" lastCol="1" bandRow="1" bandCol="1">
                <a:tableStyleId>{5C22544A-7EE6-4342-B048-85BDC9FD1C3A}</a:tableStyleId>
              </a:tblPr>
              <a:tblGrid>
                <a:gridCol w="1997997">
                  <a:extLst>
                    <a:ext uri="{9D8B030D-6E8A-4147-A177-3AD203B41FA5}">
                      <a16:colId xmlns:a16="http://schemas.microsoft.com/office/drawing/2014/main" val="3235406489"/>
                    </a:ext>
                  </a:extLst>
                </a:gridCol>
                <a:gridCol w="6533160">
                  <a:extLst>
                    <a:ext uri="{9D8B030D-6E8A-4147-A177-3AD203B41FA5}">
                      <a16:colId xmlns:a16="http://schemas.microsoft.com/office/drawing/2014/main" val="833893849"/>
                    </a:ext>
                  </a:extLst>
                </a:gridCol>
              </a:tblGrid>
              <a:tr h="130810">
                <a:tc>
                  <a:txBody>
                    <a:bodyPr/>
                    <a:lstStyle/>
                    <a:p>
                      <a:pPr>
                        <a:lnSpc>
                          <a:spcPct val="107000"/>
                        </a:lnSpc>
                        <a:spcAft>
                          <a:spcPts val="800"/>
                        </a:spcAft>
                      </a:pPr>
                      <a:r>
                        <a:rPr lang="en-US" sz="2200" b="1">
                          <a:effectLst/>
                        </a:rPr>
                        <a:t>D-tuple 	</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D#&lt; </a:t>
                      </a:r>
                      <a:r>
                        <a:rPr lang="en-US" sz="2200" b="1" dirty="0" err="1">
                          <a:effectLst/>
                        </a:rPr>
                        <a:t>RUI</a:t>
                      </a:r>
                      <a:r>
                        <a:rPr lang="en-US" sz="2200" b="1" baseline="-25000" dirty="0" err="1">
                          <a:effectLst/>
                        </a:rPr>
                        <a:t>d</a:t>
                      </a:r>
                      <a:r>
                        <a:rPr lang="en-US" sz="2200" b="1" dirty="0">
                          <a:effectLst/>
                        </a:rPr>
                        <a:t>, RUI</a:t>
                      </a:r>
                      <a:r>
                        <a:rPr lang="en-US" sz="2200" b="1" baseline="-25000" dirty="0">
                          <a:effectLst/>
                        </a:rPr>
                        <a:t>T</a:t>
                      </a:r>
                      <a:r>
                        <a:rPr lang="en-US" sz="2200" b="1" dirty="0">
                          <a:effectLst/>
                        </a:rPr>
                        <a:t>, t, ‘I’/E, R, S &gt;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01295312"/>
                  </a:ext>
                </a:extLst>
              </a:tr>
              <a:tr h="405130">
                <a:tc gridSpan="2">
                  <a:txBody>
                    <a:bodyPr/>
                    <a:lstStyle/>
                    <a:p>
                      <a:pPr>
                        <a:lnSpc>
                          <a:spcPct val="107000"/>
                        </a:lnSpc>
                        <a:spcAft>
                          <a:spcPts val="800"/>
                        </a:spcAft>
                      </a:pPr>
                      <a:r>
                        <a:rPr lang="en-US" sz="2200" b="0" dirty="0" err="1">
                          <a:effectLst/>
                        </a:rPr>
                        <a:t>RUI</a:t>
                      </a:r>
                      <a:r>
                        <a:rPr lang="en-US" sz="2200" b="0" baseline="-25000" dirty="0" err="1">
                          <a:effectLst/>
                        </a:rPr>
                        <a:t>d</a:t>
                      </a:r>
                      <a:r>
                        <a:rPr lang="en-US" sz="2200" b="0" dirty="0">
                          <a:effectLst/>
                        </a:rPr>
                        <a:t> registered at temporal instant t tuple RUI</a:t>
                      </a:r>
                      <a:r>
                        <a:rPr lang="en-US" sz="2200" b="0" baseline="-25000" dirty="0">
                          <a:effectLst/>
                        </a:rPr>
                        <a:t>T, </a:t>
                      </a:r>
                      <a:r>
                        <a:rPr lang="en-US" sz="2200" b="0" dirty="0">
                          <a:effectLst/>
                        </a:rPr>
                        <a:t>i.e. a tuple other than D# itself, either as an insertion (‘I’) in the RTS for reason R, or as the correction of an error of type E in which case S is a list of RUIs denoting the tuples, if any at all, that replace RUI</a:t>
                      </a:r>
                      <a:r>
                        <a:rPr lang="en-US" sz="2200" b="0" baseline="-25000" dirty="0">
                          <a:effectLst/>
                        </a:rPr>
                        <a:t>T</a:t>
                      </a:r>
                      <a:r>
                        <a:rPr lang="en-US" sz="2200" b="0" dirty="0">
                          <a:effectLst/>
                        </a:rPr>
                        <a:t>.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33270525"/>
                  </a:ext>
                </a:extLst>
              </a:tr>
              <a:tr h="130810">
                <a:tc>
                  <a:txBody>
                    <a:bodyPr/>
                    <a:lstStyle/>
                    <a:p>
                      <a:pPr>
                        <a:lnSpc>
                          <a:spcPct val="107000"/>
                        </a:lnSpc>
                        <a:spcAft>
                          <a:spcPts val="800"/>
                        </a:spcAft>
                      </a:pP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89999940"/>
                  </a:ext>
                </a:extLst>
              </a:tr>
              <a:tr h="130810">
                <a:tc>
                  <a:txBody>
                    <a:bodyPr/>
                    <a:lstStyle/>
                    <a:p>
                      <a:pPr>
                        <a:lnSpc>
                          <a:spcPct val="107000"/>
                        </a:lnSpc>
                        <a:spcAft>
                          <a:spcPts val="800"/>
                        </a:spcAft>
                      </a:pPr>
                      <a:r>
                        <a:rPr lang="en-US" sz="2200" b="1">
                          <a:effectLst/>
                        </a:rPr>
                        <a:t>F-tuple 	</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F#&lt; </a:t>
                      </a:r>
                      <a:r>
                        <a:rPr lang="en-US" sz="2200" b="1" dirty="0" err="1">
                          <a:effectLst/>
                        </a:rPr>
                        <a:t>RUI</a:t>
                      </a:r>
                      <a:r>
                        <a:rPr lang="en-US" sz="2200" b="1" baseline="-25000" dirty="0" err="1">
                          <a:effectLst/>
                        </a:rPr>
                        <a:t>d</a:t>
                      </a:r>
                      <a:r>
                        <a:rPr lang="en-US" sz="2200" b="1" dirty="0">
                          <a:effectLst/>
                        </a:rPr>
                        <a:t>, t</a:t>
                      </a:r>
                      <a:r>
                        <a:rPr lang="en-US" sz="2200" b="1" baseline="-25000" dirty="0">
                          <a:effectLst/>
                        </a:rPr>
                        <a:t>a</a:t>
                      </a:r>
                      <a:r>
                        <a:rPr lang="en-US" sz="2200" b="1" dirty="0">
                          <a:effectLst/>
                        </a:rPr>
                        <a:t>, </a:t>
                      </a:r>
                      <a:r>
                        <a:rPr lang="en-US" sz="2200" b="1" dirty="0" err="1">
                          <a:effectLst/>
                        </a:rPr>
                        <a:t>RUI</a:t>
                      </a:r>
                      <a:r>
                        <a:rPr lang="en-US" sz="2200" b="1" baseline="-25000" dirty="0" err="1">
                          <a:effectLst/>
                        </a:rPr>
                        <a:t>a</a:t>
                      </a:r>
                      <a:r>
                        <a:rPr lang="en-US" sz="2200" b="1" dirty="0">
                          <a:effectLst/>
                        </a:rPr>
                        <a:t>, RUI</a:t>
                      </a:r>
                      <a:r>
                        <a:rPr lang="en-US" sz="2200" b="1" baseline="-25000" dirty="0">
                          <a:effectLst/>
                        </a:rPr>
                        <a:t>T</a:t>
                      </a:r>
                      <a:r>
                        <a:rPr lang="en-US" sz="2200" b="1" dirty="0">
                          <a:effectLst/>
                        </a:rPr>
                        <a:t>, C &gt;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5025203"/>
                  </a:ext>
                </a:extLst>
              </a:tr>
              <a:tr h="278765">
                <a:tc gridSpan="2">
                  <a:txBody>
                    <a:bodyPr/>
                    <a:lstStyle/>
                    <a:p>
                      <a:pPr>
                        <a:lnSpc>
                          <a:spcPct val="107000"/>
                        </a:lnSpc>
                        <a:spcAft>
                          <a:spcPts val="800"/>
                        </a:spcAft>
                      </a:pPr>
                      <a:r>
                        <a:rPr lang="en-US" sz="2200" b="0" dirty="0" err="1">
                          <a:effectLst/>
                        </a:rPr>
                        <a:t>RUI</a:t>
                      </a:r>
                      <a:r>
                        <a:rPr lang="en-US" sz="2200" b="0" baseline="-25000" dirty="0" err="1">
                          <a:effectLst/>
                        </a:rPr>
                        <a:t>d</a:t>
                      </a:r>
                      <a:r>
                        <a:rPr lang="en-US" sz="2200" b="0" dirty="0">
                          <a:effectLst/>
                        </a:rPr>
                        <a:t> asserts at temporal instant t</a:t>
                      </a:r>
                      <a:r>
                        <a:rPr lang="en-US" sz="2200" b="0" baseline="-25000" dirty="0">
                          <a:effectLst/>
                        </a:rPr>
                        <a:t>a</a:t>
                      </a:r>
                      <a:r>
                        <a:rPr lang="en-US" sz="2200" b="0" dirty="0">
                          <a:effectLst/>
                        </a:rPr>
                        <a:t> that his confidence in the faithfulness of tuple RUI</a:t>
                      </a:r>
                      <a:r>
                        <a:rPr lang="en-US" sz="2200" b="0" baseline="-25000" dirty="0">
                          <a:effectLst/>
                        </a:rPr>
                        <a:t>T</a:t>
                      </a:r>
                      <a:r>
                        <a:rPr lang="en-US" sz="2200" b="0" dirty="0">
                          <a:effectLst/>
                        </a:rPr>
                        <a:t> as authored by </a:t>
                      </a:r>
                      <a:r>
                        <a:rPr lang="en-US" sz="2200" b="0" dirty="0" err="1">
                          <a:effectLst/>
                        </a:rPr>
                        <a:t>RUI</a:t>
                      </a:r>
                      <a:r>
                        <a:rPr lang="en-US" sz="2200" b="0" baseline="-25000" dirty="0" err="1">
                          <a:effectLst/>
                        </a:rPr>
                        <a:t>a</a:t>
                      </a:r>
                      <a:r>
                        <a:rPr lang="en-US" sz="2200" b="0" dirty="0">
                          <a:effectLst/>
                        </a:rPr>
                        <a:t> is of level C.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36812923"/>
                  </a:ext>
                </a:extLst>
              </a:tr>
            </a:tbl>
          </a:graphicData>
        </a:graphic>
      </p:graphicFrame>
      <p:sp>
        <p:nvSpPr>
          <p:cNvPr id="6" name="Rectangle 5">
            <a:extLst>
              <a:ext uri="{FF2B5EF4-FFF2-40B4-BE49-F238E27FC236}">
                <a16:creationId xmlns:a16="http://schemas.microsoft.com/office/drawing/2014/main" id="{1FC132E5-0033-4F01-ADEE-B57BCE2D10BE}"/>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693875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7AF8-20A3-4C6A-B1E3-D2035EFDF87E}"/>
              </a:ext>
            </a:extLst>
          </p:cNvPr>
          <p:cNvSpPr>
            <a:spLocks noGrp="1"/>
          </p:cNvSpPr>
          <p:nvPr>
            <p:ph type="title"/>
          </p:nvPr>
        </p:nvSpPr>
        <p:spPr/>
        <p:txBody>
          <a:bodyPr/>
          <a:lstStyle/>
          <a:p>
            <a:r>
              <a:rPr lang="en-US" dirty="0"/>
              <a:t>Model-theoretic semantics </a:t>
            </a:r>
            <a:r>
              <a:rPr lang="en-US" sz="1800" dirty="0"/>
              <a:t>(example)</a:t>
            </a:r>
          </a:p>
        </p:txBody>
      </p:sp>
      <p:graphicFrame>
        <p:nvGraphicFramePr>
          <p:cNvPr id="5" name="Content Placeholder 4">
            <a:extLst>
              <a:ext uri="{FF2B5EF4-FFF2-40B4-BE49-F238E27FC236}">
                <a16:creationId xmlns:a16="http://schemas.microsoft.com/office/drawing/2014/main" id="{D68F4DAD-F5DF-4A18-B5CB-111283F38979}"/>
              </a:ext>
            </a:extLst>
          </p:cNvPr>
          <p:cNvGraphicFramePr>
            <a:graphicFrameLocks noGrp="1"/>
          </p:cNvGraphicFramePr>
          <p:nvPr>
            <p:ph idx="1"/>
          </p:nvPr>
        </p:nvGraphicFramePr>
        <p:xfrm>
          <a:off x="228600" y="1676400"/>
          <a:ext cx="8686730" cy="1582294"/>
        </p:xfrm>
        <a:graphic>
          <a:graphicData uri="http://schemas.openxmlformats.org/drawingml/2006/table">
            <a:tbl>
              <a:tblPr firstRow="1" firstCol="1" lastRow="1" lastCol="1" bandRow="1" bandCol="1">
                <a:tableStyleId>{5C22544A-7EE6-4342-B048-85BDC9FD1C3A}</a:tableStyleId>
              </a:tblPr>
              <a:tblGrid>
                <a:gridCol w="2034432">
                  <a:extLst>
                    <a:ext uri="{9D8B030D-6E8A-4147-A177-3AD203B41FA5}">
                      <a16:colId xmlns:a16="http://schemas.microsoft.com/office/drawing/2014/main" val="3235406489"/>
                    </a:ext>
                  </a:extLst>
                </a:gridCol>
                <a:gridCol w="6652298">
                  <a:extLst>
                    <a:ext uri="{9D8B030D-6E8A-4147-A177-3AD203B41FA5}">
                      <a16:colId xmlns:a16="http://schemas.microsoft.com/office/drawing/2014/main" val="833893849"/>
                    </a:ext>
                  </a:extLst>
                </a:gridCol>
              </a:tblGrid>
              <a:tr h="137160">
                <a:tc>
                  <a:txBody>
                    <a:bodyPr/>
                    <a:lstStyle/>
                    <a:p>
                      <a:pPr>
                        <a:lnSpc>
                          <a:spcPct val="107000"/>
                        </a:lnSpc>
                        <a:spcAft>
                          <a:spcPts val="800"/>
                        </a:spcAft>
                      </a:pPr>
                      <a:r>
                        <a:rPr lang="en-US" sz="2200" b="1" dirty="0">
                          <a:effectLst/>
                        </a:rPr>
                        <a:t>A-tuple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107" marR="931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A#&lt; </a:t>
                      </a:r>
                      <a:r>
                        <a:rPr lang="en-US" sz="2200" b="1" dirty="0" err="1">
                          <a:effectLst/>
                        </a:rPr>
                        <a:t>RUI</a:t>
                      </a:r>
                      <a:r>
                        <a:rPr lang="en-US" sz="2200" b="1" baseline="-25000" dirty="0" err="1">
                          <a:effectLst/>
                        </a:rPr>
                        <a:t>a</a:t>
                      </a:r>
                      <a:r>
                        <a:rPr lang="en-US" sz="2200" b="1" dirty="0">
                          <a:effectLst/>
                        </a:rPr>
                        <a:t>, </a:t>
                      </a:r>
                      <a:r>
                        <a:rPr lang="en-US" sz="2200" b="1" dirty="0" err="1">
                          <a:effectLst/>
                        </a:rPr>
                        <a:t>RUI</a:t>
                      </a:r>
                      <a:r>
                        <a:rPr lang="en-US" sz="2200" b="1" baseline="-25000" dirty="0" err="1">
                          <a:effectLst/>
                        </a:rPr>
                        <a:t>p</a:t>
                      </a:r>
                      <a:r>
                        <a:rPr lang="en-US" sz="2200" b="1" dirty="0">
                          <a:effectLst/>
                        </a:rPr>
                        <a:t>, ‘A’/‘R’,‘+SU’/‘-SU’, t&gt;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107" marR="931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0853860"/>
                  </a:ext>
                </a:extLst>
              </a:tr>
              <a:tr h="267970">
                <a:tc gridSpan="2">
                  <a:txBody>
                    <a:bodyPr/>
                    <a:lstStyle/>
                    <a:p>
                      <a:pPr>
                        <a:lnSpc>
                          <a:spcPct val="107000"/>
                        </a:lnSpc>
                        <a:spcAft>
                          <a:spcPts val="800"/>
                        </a:spcAft>
                      </a:pPr>
                      <a:r>
                        <a:rPr lang="en-US" sz="2200" b="0" dirty="0" err="1">
                          <a:effectLst/>
                        </a:rPr>
                        <a:t>RUI</a:t>
                      </a:r>
                      <a:r>
                        <a:rPr lang="en-US" sz="2200" b="0" baseline="-25000" dirty="0" err="1">
                          <a:effectLst/>
                        </a:rPr>
                        <a:t>a</a:t>
                      </a:r>
                      <a:r>
                        <a:rPr lang="en-US" sz="2200" b="0" dirty="0">
                          <a:effectLst/>
                        </a:rPr>
                        <a:t> assigned (‘A’) or reserved (‘R’) at temporal instant t ‘</a:t>
                      </a:r>
                      <a:r>
                        <a:rPr lang="en-US" sz="2200" b="0" dirty="0" err="1">
                          <a:effectLst/>
                        </a:rPr>
                        <a:t>RUIp</a:t>
                      </a:r>
                      <a:r>
                        <a:rPr lang="en-US" sz="2200" b="0" dirty="0">
                          <a:effectLst/>
                        </a:rPr>
                        <a:t>’ to/for a uniquely identifiable </a:t>
                      </a:r>
                      <a:r>
                        <a:rPr lang="en-US" sz="2200" b="0" dirty="0" err="1">
                          <a:effectLst/>
                        </a:rPr>
                        <a:t>PoR</a:t>
                      </a:r>
                      <a:r>
                        <a:rPr lang="en-US" sz="2200" b="0" dirty="0">
                          <a:effectLst/>
                        </a:rPr>
                        <a:t> either as singularly (‘+SU’) or potentially non-singularly (‘-SU’) unique identifier.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107" marR="931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169457579"/>
                  </a:ext>
                </a:extLst>
              </a:tr>
            </a:tbl>
          </a:graphicData>
        </a:graphic>
      </p:graphicFrame>
      <p:sp>
        <p:nvSpPr>
          <p:cNvPr id="4" name="Slide Number Placeholder 3">
            <a:extLst>
              <a:ext uri="{FF2B5EF4-FFF2-40B4-BE49-F238E27FC236}">
                <a16:creationId xmlns:a16="http://schemas.microsoft.com/office/drawing/2014/main" id="{7745F1D5-3623-4CE5-AD94-E327CE30976D}"/>
              </a:ext>
            </a:extLst>
          </p:cNvPr>
          <p:cNvSpPr>
            <a:spLocks noGrp="1"/>
          </p:cNvSpPr>
          <p:nvPr>
            <p:ph type="sldNum" sz="quarter" idx="3"/>
          </p:nvPr>
        </p:nvSpPr>
        <p:spPr/>
        <p:txBody>
          <a:bodyPr/>
          <a:lstStyle/>
          <a:p>
            <a:fld id="{7C5DB68A-9D44-4073-920F-D08D647C06A7}" type="slidenum">
              <a:rPr lang="en-US" smtClean="0"/>
              <a:t>53</a:t>
            </a:fld>
            <a:endParaRPr lang="en-US" dirty="0"/>
          </a:p>
        </p:txBody>
      </p:sp>
      <p:pic>
        <p:nvPicPr>
          <p:cNvPr id="3" name="Picture 2">
            <a:extLst>
              <a:ext uri="{FF2B5EF4-FFF2-40B4-BE49-F238E27FC236}">
                <a16:creationId xmlns:a16="http://schemas.microsoft.com/office/drawing/2014/main" id="{6962B1C3-7B4F-4FBC-BE63-FB1DA2E791CF}"/>
              </a:ext>
            </a:extLst>
          </p:cNvPr>
          <p:cNvPicPr>
            <a:picLocks noChangeAspect="1"/>
          </p:cNvPicPr>
          <p:nvPr/>
        </p:nvPicPr>
        <p:blipFill>
          <a:blip r:embed="rId2"/>
          <a:stretch>
            <a:fillRect/>
          </a:stretch>
        </p:blipFill>
        <p:spPr>
          <a:xfrm>
            <a:off x="914400" y="4038600"/>
            <a:ext cx="7341870" cy="2639127"/>
          </a:xfrm>
          <a:prstGeom prst="rect">
            <a:avLst/>
          </a:prstGeom>
        </p:spPr>
      </p:pic>
      <p:sp>
        <p:nvSpPr>
          <p:cNvPr id="7" name="TextBox 6">
            <a:extLst>
              <a:ext uri="{FF2B5EF4-FFF2-40B4-BE49-F238E27FC236}">
                <a16:creationId xmlns:a16="http://schemas.microsoft.com/office/drawing/2014/main" id="{C3009199-82A9-47BA-B2D3-4D0F5CA0E544}"/>
              </a:ext>
            </a:extLst>
          </p:cNvPr>
          <p:cNvSpPr txBox="1"/>
          <p:nvPr/>
        </p:nvSpPr>
        <p:spPr>
          <a:xfrm>
            <a:off x="3341234" y="3602795"/>
            <a:ext cx="2640466" cy="369332"/>
          </a:xfrm>
          <a:prstGeom prst="rect">
            <a:avLst/>
          </a:prstGeom>
          <a:noFill/>
        </p:spPr>
        <p:txBody>
          <a:bodyPr wrap="none" rtlCol="0">
            <a:spAutoFit/>
          </a:bodyPr>
          <a:lstStyle/>
          <a:p>
            <a:r>
              <a:rPr lang="en-US" sz="1800" b="0" dirty="0">
                <a:solidFill>
                  <a:schemeClr val="bg1"/>
                </a:solidFill>
              </a:rPr>
              <a:t>Model-theoretic semantics</a:t>
            </a:r>
          </a:p>
        </p:txBody>
      </p:sp>
      <p:sp>
        <p:nvSpPr>
          <p:cNvPr id="8" name="Rectangle 7">
            <a:extLst>
              <a:ext uri="{FF2B5EF4-FFF2-40B4-BE49-F238E27FC236}">
                <a16:creationId xmlns:a16="http://schemas.microsoft.com/office/drawing/2014/main" id="{324ECB39-927E-494B-93AE-1896468FE6A4}"/>
              </a:ext>
            </a:extLst>
          </p:cNvPr>
          <p:cNvSpPr/>
          <p:nvPr/>
        </p:nvSpPr>
        <p:spPr bwMode="auto">
          <a:xfrm>
            <a:off x="762000" y="3581400"/>
            <a:ext cx="7772400" cy="3096327"/>
          </a:xfrm>
          <a:prstGeom prst="rect">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 name="Straight Connector 9">
            <a:extLst>
              <a:ext uri="{FF2B5EF4-FFF2-40B4-BE49-F238E27FC236}">
                <a16:creationId xmlns:a16="http://schemas.microsoft.com/office/drawing/2014/main" id="{7B1A8A68-ECEC-40D7-B547-045115D89D45}"/>
              </a:ext>
            </a:extLst>
          </p:cNvPr>
          <p:cNvCxnSpPr>
            <a:cxnSpLocks/>
          </p:cNvCxnSpPr>
          <p:nvPr/>
        </p:nvCxnSpPr>
        <p:spPr bwMode="auto">
          <a:xfrm>
            <a:off x="762000" y="3962400"/>
            <a:ext cx="7772400" cy="762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257752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7AF8-20A3-4C6A-B1E3-D2035EFDF87E}"/>
              </a:ext>
            </a:extLst>
          </p:cNvPr>
          <p:cNvSpPr>
            <a:spLocks noGrp="1"/>
          </p:cNvSpPr>
          <p:nvPr>
            <p:ph type="title"/>
          </p:nvPr>
        </p:nvSpPr>
        <p:spPr/>
        <p:txBody>
          <a:bodyPr/>
          <a:lstStyle/>
          <a:p>
            <a:r>
              <a:rPr lang="en-US" dirty="0"/>
              <a:t>What a </a:t>
            </a:r>
            <a:r>
              <a:rPr lang="en-US" i="1" dirty="0"/>
              <a:t>persisted</a:t>
            </a:r>
            <a:r>
              <a:rPr lang="en-US" dirty="0"/>
              <a:t> A-tuple lines up with</a:t>
            </a:r>
          </a:p>
        </p:txBody>
      </p:sp>
      <p:graphicFrame>
        <p:nvGraphicFramePr>
          <p:cNvPr id="5" name="Content Placeholder 4">
            <a:extLst>
              <a:ext uri="{FF2B5EF4-FFF2-40B4-BE49-F238E27FC236}">
                <a16:creationId xmlns:a16="http://schemas.microsoft.com/office/drawing/2014/main" id="{D68F4DAD-F5DF-4A18-B5CB-111283F38979}"/>
              </a:ext>
            </a:extLst>
          </p:cNvPr>
          <p:cNvGraphicFramePr>
            <a:graphicFrameLocks noGrp="1"/>
          </p:cNvGraphicFramePr>
          <p:nvPr>
            <p:ph idx="1"/>
          </p:nvPr>
        </p:nvGraphicFramePr>
        <p:xfrm>
          <a:off x="228600" y="1676400"/>
          <a:ext cx="8686730" cy="1582294"/>
        </p:xfrm>
        <a:graphic>
          <a:graphicData uri="http://schemas.openxmlformats.org/drawingml/2006/table">
            <a:tbl>
              <a:tblPr firstRow="1" firstCol="1" lastRow="1" lastCol="1" bandRow="1" bandCol="1">
                <a:tableStyleId>{5C22544A-7EE6-4342-B048-85BDC9FD1C3A}</a:tableStyleId>
              </a:tblPr>
              <a:tblGrid>
                <a:gridCol w="2034432">
                  <a:extLst>
                    <a:ext uri="{9D8B030D-6E8A-4147-A177-3AD203B41FA5}">
                      <a16:colId xmlns:a16="http://schemas.microsoft.com/office/drawing/2014/main" val="3235406489"/>
                    </a:ext>
                  </a:extLst>
                </a:gridCol>
                <a:gridCol w="6652298">
                  <a:extLst>
                    <a:ext uri="{9D8B030D-6E8A-4147-A177-3AD203B41FA5}">
                      <a16:colId xmlns:a16="http://schemas.microsoft.com/office/drawing/2014/main" val="833893849"/>
                    </a:ext>
                  </a:extLst>
                </a:gridCol>
              </a:tblGrid>
              <a:tr h="137160">
                <a:tc>
                  <a:txBody>
                    <a:bodyPr/>
                    <a:lstStyle/>
                    <a:p>
                      <a:pPr>
                        <a:lnSpc>
                          <a:spcPct val="107000"/>
                        </a:lnSpc>
                        <a:spcAft>
                          <a:spcPts val="800"/>
                        </a:spcAft>
                      </a:pPr>
                      <a:r>
                        <a:rPr lang="en-US" sz="2200" b="1" dirty="0">
                          <a:effectLst/>
                        </a:rPr>
                        <a:t>A-tuple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107" marR="931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A#&lt; </a:t>
                      </a:r>
                      <a:r>
                        <a:rPr lang="en-US" sz="2200" b="1" dirty="0" err="1">
                          <a:effectLst/>
                        </a:rPr>
                        <a:t>RUI</a:t>
                      </a:r>
                      <a:r>
                        <a:rPr lang="en-US" sz="2200" b="1" baseline="-25000" dirty="0" err="1">
                          <a:effectLst/>
                        </a:rPr>
                        <a:t>a</a:t>
                      </a:r>
                      <a:r>
                        <a:rPr lang="en-US" sz="2200" b="1" dirty="0">
                          <a:effectLst/>
                        </a:rPr>
                        <a:t>, </a:t>
                      </a:r>
                      <a:r>
                        <a:rPr lang="en-US" sz="2200" b="1" dirty="0" err="1">
                          <a:effectLst/>
                        </a:rPr>
                        <a:t>RUI</a:t>
                      </a:r>
                      <a:r>
                        <a:rPr lang="en-US" sz="2200" b="1" baseline="-25000" dirty="0" err="1">
                          <a:effectLst/>
                        </a:rPr>
                        <a:t>p</a:t>
                      </a:r>
                      <a:r>
                        <a:rPr lang="en-US" sz="2200" b="1" dirty="0">
                          <a:effectLst/>
                        </a:rPr>
                        <a:t>, ‘A’/‘R’,‘+SU’/‘-SU’, t&gt;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107" marR="931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0853860"/>
                  </a:ext>
                </a:extLst>
              </a:tr>
              <a:tr h="267970">
                <a:tc gridSpan="2">
                  <a:txBody>
                    <a:bodyPr/>
                    <a:lstStyle/>
                    <a:p>
                      <a:pPr>
                        <a:lnSpc>
                          <a:spcPct val="107000"/>
                        </a:lnSpc>
                        <a:spcAft>
                          <a:spcPts val="800"/>
                        </a:spcAft>
                      </a:pPr>
                      <a:r>
                        <a:rPr lang="en-US" sz="2200" b="0" dirty="0" err="1">
                          <a:effectLst/>
                        </a:rPr>
                        <a:t>RUI</a:t>
                      </a:r>
                      <a:r>
                        <a:rPr lang="en-US" sz="2200" b="0" baseline="-25000" dirty="0" err="1">
                          <a:effectLst/>
                        </a:rPr>
                        <a:t>a</a:t>
                      </a:r>
                      <a:r>
                        <a:rPr lang="en-US" sz="2200" b="0" dirty="0">
                          <a:effectLst/>
                        </a:rPr>
                        <a:t> assigned (‘A’) or reserved (‘R’) at temporal instant t ‘</a:t>
                      </a:r>
                      <a:r>
                        <a:rPr lang="en-US" sz="2200" b="0" dirty="0" err="1">
                          <a:effectLst/>
                        </a:rPr>
                        <a:t>RUIp</a:t>
                      </a:r>
                      <a:r>
                        <a:rPr lang="en-US" sz="2200" b="0" dirty="0">
                          <a:effectLst/>
                        </a:rPr>
                        <a:t>’ to/for a uniquely identifiable </a:t>
                      </a:r>
                      <a:r>
                        <a:rPr lang="en-US" sz="2200" b="0" dirty="0" err="1">
                          <a:effectLst/>
                        </a:rPr>
                        <a:t>PoR</a:t>
                      </a:r>
                      <a:r>
                        <a:rPr lang="en-US" sz="2200" b="0" dirty="0">
                          <a:effectLst/>
                        </a:rPr>
                        <a:t> either as singularly (‘+SU’) or potentially non-singularly (‘-SU’) unique identifier.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107" marR="931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169457579"/>
                  </a:ext>
                </a:extLst>
              </a:tr>
            </a:tbl>
          </a:graphicData>
        </a:graphic>
      </p:graphicFrame>
      <p:sp>
        <p:nvSpPr>
          <p:cNvPr id="4" name="Slide Number Placeholder 3">
            <a:extLst>
              <a:ext uri="{FF2B5EF4-FFF2-40B4-BE49-F238E27FC236}">
                <a16:creationId xmlns:a16="http://schemas.microsoft.com/office/drawing/2014/main" id="{7745F1D5-3623-4CE5-AD94-E327CE30976D}"/>
              </a:ext>
            </a:extLst>
          </p:cNvPr>
          <p:cNvSpPr>
            <a:spLocks noGrp="1"/>
          </p:cNvSpPr>
          <p:nvPr>
            <p:ph type="sldNum" sz="quarter" idx="3"/>
          </p:nvPr>
        </p:nvSpPr>
        <p:spPr/>
        <p:txBody>
          <a:bodyPr/>
          <a:lstStyle/>
          <a:p>
            <a:fld id="{7C5DB68A-9D44-4073-920F-D08D647C06A7}" type="slidenum">
              <a:rPr lang="en-US" smtClean="0"/>
              <a:t>54</a:t>
            </a:fld>
            <a:endParaRPr lang="en-US" dirty="0"/>
          </a:p>
        </p:txBody>
      </p:sp>
      <p:sp>
        <p:nvSpPr>
          <p:cNvPr id="9" name="Content Placeholder 2">
            <a:extLst>
              <a:ext uri="{FF2B5EF4-FFF2-40B4-BE49-F238E27FC236}">
                <a16:creationId xmlns:a16="http://schemas.microsoft.com/office/drawing/2014/main" id="{21CC5E71-CC2A-46E7-A67B-9778EE92A180}"/>
              </a:ext>
            </a:extLst>
          </p:cNvPr>
          <p:cNvSpPr txBox="1">
            <a:spLocks/>
          </p:cNvSpPr>
          <p:nvPr/>
        </p:nvSpPr>
        <p:spPr>
          <a:xfrm>
            <a:off x="228600" y="3429000"/>
            <a:ext cx="8686800" cy="3200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endParaRPr lang="en-US" kern="0" dirty="0"/>
          </a:p>
        </p:txBody>
      </p:sp>
      <p:sp>
        <p:nvSpPr>
          <p:cNvPr id="11" name="Content Placeholder 2">
            <a:extLst>
              <a:ext uri="{FF2B5EF4-FFF2-40B4-BE49-F238E27FC236}">
                <a16:creationId xmlns:a16="http://schemas.microsoft.com/office/drawing/2014/main" id="{D07BDC72-AFC4-4CFA-82C6-448FD0A6D4B2}"/>
              </a:ext>
            </a:extLst>
          </p:cNvPr>
          <p:cNvSpPr txBox="1">
            <a:spLocks/>
          </p:cNvSpPr>
          <p:nvPr/>
        </p:nvSpPr>
        <p:spPr>
          <a:xfrm>
            <a:off x="152400" y="3429000"/>
            <a:ext cx="8915400" cy="3200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1800" kern="0" dirty="0"/>
              <a:t>The values of </a:t>
            </a:r>
            <a:r>
              <a:rPr lang="en-US" sz="1800" kern="0" dirty="0" err="1"/>
              <a:t>RUI</a:t>
            </a:r>
            <a:r>
              <a:rPr lang="en-US" sz="1800" kern="0" baseline="-25000" dirty="0" err="1"/>
              <a:t>p</a:t>
            </a:r>
            <a:r>
              <a:rPr lang="en-US" sz="1800" kern="0" dirty="0"/>
              <a:t>, </a:t>
            </a:r>
            <a:r>
              <a:rPr lang="en-US" sz="1800" kern="0" dirty="0" err="1"/>
              <a:t>RUI</a:t>
            </a:r>
            <a:r>
              <a:rPr lang="en-US" sz="1800" kern="0" baseline="-25000" dirty="0" err="1"/>
              <a:t>a</a:t>
            </a:r>
            <a:r>
              <a:rPr lang="en-US" sz="1800" kern="0" dirty="0"/>
              <a:t> and t are constants in the logical language and are interpreted as individuals in the domain of discourse (DoD). </a:t>
            </a:r>
          </a:p>
          <a:p>
            <a:pPr>
              <a:buFont typeface="Arial" panose="020B0604020202020204" pitchFamily="34" charset="0"/>
              <a:buChar char="•"/>
            </a:pPr>
            <a:r>
              <a:rPr lang="en-US" sz="1800" kern="0" dirty="0"/>
              <a:t>The DoD includes entities that (possibly) correspond to objects in reality in addition to entities that don’t:</a:t>
            </a:r>
          </a:p>
          <a:p>
            <a:pPr lvl="1">
              <a:buFont typeface="Arial" panose="020B0604020202020204" pitchFamily="34" charset="0"/>
              <a:buChar char="•"/>
            </a:pPr>
            <a:r>
              <a:rPr lang="en-US" sz="1800" kern="0" dirty="0"/>
              <a:t>The objects denoted by the values of </a:t>
            </a:r>
            <a:r>
              <a:rPr lang="en-US" sz="1800" kern="0" dirty="0" err="1"/>
              <a:t>RUI</a:t>
            </a:r>
            <a:r>
              <a:rPr lang="en-US" sz="1800" kern="0" baseline="-25000" dirty="0" err="1"/>
              <a:t>a</a:t>
            </a:r>
            <a:r>
              <a:rPr lang="en-US" sz="1800" kern="0" dirty="0"/>
              <a:t> and t exist or there would not have been the A-tuple,</a:t>
            </a:r>
          </a:p>
          <a:p>
            <a:pPr lvl="1">
              <a:buFont typeface="Arial" panose="020B0604020202020204" pitchFamily="34" charset="0"/>
              <a:buChar char="•"/>
            </a:pPr>
            <a:r>
              <a:rPr lang="en-US" sz="1800" kern="0" dirty="0"/>
              <a:t>The value of </a:t>
            </a:r>
            <a:r>
              <a:rPr lang="en-US" sz="1800" kern="0" dirty="0" err="1"/>
              <a:t>RUI</a:t>
            </a:r>
            <a:r>
              <a:rPr lang="en-US" sz="1800" kern="0" baseline="-25000" dirty="0" err="1"/>
              <a:t>p</a:t>
            </a:r>
            <a:r>
              <a:rPr lang="en-US" sz="1800" kern="0" dirty="0"/>
              <a:t> does not have an object as referent when the value of </a:t>
            </a:r>
            <a:r>
              <a:rPr lang="en-US" sz="1800" kern="0" dirty="0" err="1"/>
              <a:t>RUI</a:t>
            </a:r>
            <a:r>
              <a:rPr lang="en-US" sz="1800" kern="0" baseline="-25000" dirty="0" err="1"/>
              <a:t>p</a:t>
            </a:r>
            <a:r>
              <a:rPr lang="en-US" sz="1800" kern="0" dirty="0"/>
              <a:t> is reserved, or when it is assigned and the object denoted by the value of </a:t>
            </a:r>
            <a:r>
              <a:rPr lang="en-US" sz="1800" kern="0" dirty="0" err="1"/>
              <a:t>RUI</a:t>
            </a:r>
            <a:r>
              <a:rPr lang="en-US" sz="1800" kern="0" baseline="-25000" dirty="0" err="1"/>
              <a:t>a</a:t>
            </a:r>
            <a:r>
              <a:rPr lang="en-US" sz="1800" kern="0" dirty="0"/>
              <a:t> is wrong about it.</a:t>
            </a:r>
          </a:p>
          <a:p>
            <a:pPr>
              <a:buFont typeface="Arial" panose="020B0604020202020204" pitchFamily="34" charset="0"/>
              <a:buChar char="•"/>
            </a:pPr>
            <a:r>
              <a:rPr lang="en-US" sz="1800" kern="0" dirty="0"/>
              <a:t>There might be more than one constant in the logical language that maps to one entity in the DoD when the A-tuple’s 4</a:t>
            </a:r>
            <a:r>
              <a:rPr lang="en-US" sz="1800" kern="0" baseline="30000" dirty="0"/>
              <a:t>th</a:t>
            </a:r>
            <a:r>
              <a:rPr lang="en-US" sz="1800" kern="0" dirty="0"/>
              <a:t> argument = ‘-SU’.</a:t>
            </a:r>
          </a:p>
          <a:p>
            <a:pPr>
              <a:buFont typeface="Arial" panose="020B0604020202020204" pitchFamily="34" charset="0"/>
              <a:buChar char="•"/>
            </a:pPr>
            <a:endParaRPr lang="en-US" sz="1800" kern="0" dirty="0"/>
          </a:p>
        </p:txBody>
      </p:sp>
    </p:spTree>
    <p:extLst>
      <p:ext uri="{BB962C8B-B14F-4D97-AF65-F5344CB8AC3E}">
        <p14:creationId xmlns:p14="http://schemas.microsoft.com/office/powerpoint/2010/main" val="154201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8854-183D-4A7C-88A8-62302A922B4F}"/>
              </a:ext>
            </a:extLst>
          </p:cNvPr>
          <p:cNvSpPr>
            <a:spLocks noGrp="1"/>
          </p:cNvSpPr>
          <p:nvPr>
            <p:ph type="title"/>
          </p:nvPr>
        </p:nvSpPr>
        <p:spPr/>
        <p:txBody>
          <a:bodyPr/>
          <a:lstStyle/>
          <a:p>
            <a:r>
              <a:rPr lang="en-US" dirty="0"/>
              <a:t>RT reasoning with axiomatized ontologies</a:t>
            </a:r>
          </a:p>
        </p:txBody>
      </p:sp>
      <p:sp>
        <p:nvSpPr>
          <p:cNvPr id="3" name="Content Placeholder 2">
            <a:extLst>
              <a:ext uri="{FF2B5EF4-FFF2-40B4-BE49-F238E27FC236}">
                <a16:creationId xmlns:a16="http://schemas.microsoft.com/office/drawing/2014/main" id="{B9380A4C-215A-49DC-AC2A-8D66AA2419BA}"/>
              </a:ext>
            </a:extLst>
          </p:cNvPr>
          <p:cNvSpPr>
            <a:spLocks noGrp="1"/>
          </p:cNvSpPr>
          <p:nvPr>
            <p:ph idx="1"/>
          </p:nvPr>
        </p:nvSpPr>
        <p:spPr>
          <a:xfrm>
            <a:off x="228600" y="1676400"/>
            <a:ext cx="8686800" cy="4953000"/>
          </a:xfrm>
        </p:spPr>
        <p:txBody>
          <a:bodyPr/>
          <a:lstStyle/>
          <a:p>
            <a:pPr marL="457200" indent="-457200">
              <a:buFont typeface="+mj-lt"/>
              <a:buAutoNum type="arabicPeriod"/>
            </a:pPr>
            <a:r>
              <a:rPr lang="en-US" dirty="0"/>
              <a:t>Kowalski-rule base from axiomatized ontologies,</a:t>
            </a:r>
          </a:p>
          <a:p>
            <a:pPr marL="457200" indent="-457200">
              <a:buFont typeface="+mj-lt"/>
              <a:buAutoNum type="arabicPeriod"/>
            </a:pPr>
            <a:r>
              <a:rPr lang="en-US" dirty="0"/>
              <a:t>Assertions in referent tracking style:</a:t>
            </a:r>
          </a:p>
          <a:p>
            <a:pPr lvl="1">
              <a:buFont typeface="Arial" panose="020B0604020202020204" pitchFamily="34" charset="0"/>
              <a:buChar char="•"/>
            </a:pPr>
            <a:r>
              <a:rPr lang="en-US" dirty="0"/>
              <a:t>Example:</a:t>
            </a:r>
          </a:p>
          <a:p>
            <a:pPr lvl="2">
              <a:buFont typeface="Arial" panose="020B0604020202020204" pitchFamily="34" charset="0"/>
              <a:buChar char="•"/>
            </a:pPr>
            <a:r>
              <a:rPr lang="en-US" sz="1800" dirty="0"/>
              <a:t>t([</a:t>
            </a:r>
            <a:r>
              <a:rPr lang="en-US" sz="1800" dirty="0" err="1"/>
              <a:t>true,instance</a:t>
            </a:r>
            <a:r>
              <a:rPr lang="en-US" sz="1800" dirty="0"/>
              <a:t>-of, john, object, t]).</a:t>
            </a:r>
          </a:p>
          <a:p>
            <a:pPr lvl="2">
              <a:buFont typeface="Arial" panose="020B0604020202020204" pitchFamily="34" charset="0"/>
              <a:buChar char="•"/>
            </a:pPr>
            <a:r>
              <a:rPr lang="en-US" sz="1800" dirty="0"/>
              <a:t>t([</a:t>
            </a:r>
            <a:r>
              <a:rPr lang="en-US" sz="1800" dirty="0" err="1"/>
              <a:t>true,proper</a:t>
            </a:r>
            <a:r>
              <a:rPr lang="en-US" sz="1800" dirty="0"/>
              <a:t>-continuant-part-of, tumor-of-john, john, t1]).</a:t>
            </a:r>
          </a:p>
          <a:p>
            <a:pPr lvl="2">
              <a:buFont typeface="Arial" panose="020B0604020202020204" pitchFamily="34" charset="0"/>
              <a:buChar char="•"/>
            </a:pPr>
            <a:r>
              <a:rPr lang="en-US" sz="1800" dirty="0"/>
              <a:t>t([</a:t>
            </a:r>
            <a:r>
              <a:rPr lang="en-US" sz="1800" dirty="0" err="1"/>
              <a:t>true,instance</a:t>
            </a:r>
            <a:r>
              <a:rPr lang="en-US" sz="1800" dirty="0"/>
              <a:t>-of, tumor-of-john, benign-tumor, t1]).</a:t>
            </a:r>
          </a:p>
          <a:p>
            <a:pPr lvl="2">
              <a:buFont typeface="Arial" panose="020B0604020202020204" pitchFamily="34" charset="0"/>
              <a:buChar char="•"/>
            </a:pPr>
            <a:r>
              <a:rPr lang="en-US" sz="1800" dirty="0"/>
              <a:t>t([</a:t>
            </a:r>
            <a:r>
              <a:rPr lang="en-US" sz="1800" dirty="0" err="1"/>
              <a:t>true,instance</a:t>
            </a:r>
            <a:r>
              <a:rPr lang="en-US" sz="1800" dirty="0"/>
              <a:t>-of, tumor-of-john, cancer, t2]).</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26BE1D28-CEE9-4423-9755-5DEF2B4F480B}"/>
              </a:ext>
            </a:extLst>
          </p:cNvPr>
          <p:cNvSpPr>
            <a:spLocks noGrp="1"/>
          </p:cNvSpPr>
          <p:nvPr>
            <p:ph type="sldNum" sz="quarter" idx="3"/>
          </p:nvPr>
        </p:nvSpPr>
        <p:spPr/>
        <p:txBody>
          <a:bodyPr/>
          <a:lstStyle/>
          <a:p>
            <a:fld id="{7C5DB68A-9D44-4073-920F-D08D647C06A7}" type="slidenum">
              <a:rPr lang="en-US" smtClean="0"/>
              <a:t>55</a:t>
            </a:fld>
            <a:endParaRPr lang="en-US" dirty="0"/>
          </a:p>
        </p:txBody>
      </p:sp>
    </p:spTree>
    <p:extLst>
      <p:ext uri="{BB962C8B-B14F-4D97-AF65-F5344CB8AC3E}">
        <p14:creationId xmlns:p14="http://schemas.microsoft.com/office/powerpoint/2010/main" val="2849626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8568-4E3C-42FE-BF7B-5E573B3FBA74}"/>
              </a:ext>
            </a:extLst>
          </p:cNvPr>
          <p:cNvSpPr>
            <a:spLocks noGrp="1"/>
          </p:cNvSpPr>
          <p:nvPr>
            <p:ph type="title"/>
          </p:nvPr>
        </p:nvSpPr>
        <p:spPr/>
        <p:txBody>
          <a:bodyPr/>
          <a:lstStyle/>
          <a:p>
            <a:r>
              <a:rPr lang="en-US" dirty="0"/>
              <a:t>Reasoner at work …</a:t>
            </a:r>
          </a:p>
        </p:txBody>
      </p:sp>
      <p:sp>
        <p:nvSpPr>
          <p:cNvPr id="3" name="Content Placeholder 2">
            <a:extLst>
              <a:ext uri="{FF2B5EF4-FFF2-40B4-BE49-F238E27FC236}">
                <a16:creationId xmlns:a16="http://schemas.microsoft.com/office/drawing/2014/main" id="{F55F40BF-2C5B-4A52-A495-DF9D71B9EE85}"/>
              </a:ext>
            </a:extLst>
          </p:cNvPr>
          <p:cNvSpPr>
            <a:spLocks noGrp="1"/>
          </p:cNvSpPr>
          <p:nvPr>
            <p:ph idx="1"/>
          </p:nvPr>
        </p:nvSpPr>
        <p:spPr/>
        <p:txBody>
          <a:bodyPr/>
          <a:lstStyle/>
          <a:p>
            <a:r>
              <a:rPr lang="en-US" sz="1000" dirty="0"/>
              <a:t>BFO2020 Style CLIF reasoner, Version Oct22, 2022</a:t>
            </a:r>
          </a:p>
          <a:p>
            <a:r>
              <a:rPr lang="en-US" sz="1000" dirty="0"/>
              <a:t>Copyright: Werner Ceusters. All rights reserved.</a:t>
            </a:r>
          </a:p>
          <a:p>
            <a:r>
              <a:rPr lang="en-US" sz="1000" dirty="0"/>
              <a:t>PRE-PROCESSING</a:t>
            </a:r>
          </a:p>
          <a:p>
            <a:r>
              <a:rPr lang="en-US" sz="1000" dirty="0"/>
              <a:t>Checking start conditions ...OK!</a:t>
            </a:r>
          </a:p>
          <a:p>
            <a:r>
              <a:rPr lang="en-US" sz="1000" dirty="0"/>
              <a:t>Optimizing Kowalski input ...</a:t>
            </a:r>
          </a:p>
          <a:p>
            <a:r>
              <a:rPr lang="en-US" sz="1000" dirty="0"/>
              <a:t>Reading data input ...</a:t>
            </a:r>
          </a:p>
          <a:p>
            <a:r>
              <a:rPr lang="en-US" sz="1000" dirty="0"/>
              <a:t>Total facts: 4</a:t>
            </a:r>
          </a:p>
          <a:p>
            <a:endParaRPr lang="en-US" sz="1000" dirty="0"/>
          </a:p>
          <a:p>
            <a:r>
              <a:rPr lang="en-US" sz="1000" dirty="0"/>
              <a:t>REASONING</a:t>
            </a:r>
          </a:p>
          <a:p>
            <a:endParaRPr lang="en-US" sz="1000" dirty="0"/>
          </a:p>
          <a:p>
            <a:r>
              <a:rPr lang="en-US" sz="1000" dirty="0"/>
              <a:t>modus </a:t>
            </a:r>
            <a:r>
              <a:rPr lang="en-US" sz="1000" dirty="0" err="1"/>
              <a:t>ponendo</a:t>
            </a:r>
            <a:r>
              <a:rPr lang="en-US" sz="1000" dirty="0"/>
              <a:t> ponens ...</a:t>
            </a:r>
          </a:p>
          <a:p>
            <a:r>
              <a:rPr lang="en-US" sz="1000" dirty="0"/>
              <a:t>Total facts: 316</a:t>
            </a:r>
          </a:p>
          <a:p>
            <a:r>
              <a:rPr lang="en-US" sz="1000" dirty="0"/>
              <a:t>modus </a:t>
            </a:r>
            <a:r>
              <a:rPr lang="en-US" sz="1000" dirty="0" err="1"/>
              <a:t>ponendo</a:t>
            </a:r>
            <a:r>
              <a:rPr lang="en-US" sz="1000" dirty="0"/>
              <a:t> tollens ...</a:t>
            </a:r>
          </a:p>
          <a:p>
            <a:r>
              <a:rPr lang="en-US" sz="1000" dirty="0"/>
              <a:t>% 1,240,643 inferences, 0.188 CPU in 0.183 seconds (102% CPU, 6616763 Lips)</a:t>
            </a:r>
          </a:p>
          <a:p>
            <a:endParaRPr lang="en-US" sz="1000" dirty="0"/>
          </a:p>
          <a:p>
            <a:r>
              <a:rPr lang="en-US" sz="1000" dirty="0"/>
              <a:t>Listing remaining alternatives ...</a:t>
            </a:r>
          </a:p>
          <a:p>
            <a:r>
              <a:rPr lang="en-US" sz="1000" dirty="0"/>
              <a:t>modus </a:t>
            </a:r>
            <a:r>
              <a:rPr lang="en-US" sz="1000" dirty="0" err="1"/>
              <a:t>tollendo</a:t>
            </a:r>
            <a:r>
              <a:rPr lang="en-US" sz="1000" dirty="0"/>
              <a:t> ponens ...</a:t>
            </a:r>
          </a:p>
        </p:txBody>
      </p:sp>
      <p:sp>
        <p:nvSpPr>
          <p:cNvPr id="4" name="Slide Number Placeholder 3">
            <a:extLst>
              <a:ext uri="{FF2B5EF4-FFF2-40B4-BE49-F238E27FC236}">
                <a16:creationId xmlns:a16="http://schemas.microsoft.com/office/drawing/2014/main" id="{E532385D-B9E6-4CDE-A197-E224F4C4A51F}"/>
              </a:ext>
            </a:extLst>
          </p:cNvPr>
          <p:cNvSpPr>
            <a:spLocks noGrp="1"/>
          </p:cNvSpPr>
          <p:nvPr>
            <p:ph type="sldNum" sz="quarter" idx="3"/>
          </p:nvPr>
        </p:nvSpPr>
        <p:spPr/>
        <p:txBody>
          <a:bodyPr/>
          <a:lstStyle/>
          <a:p>
            <a:fld id="{7C5DB68A-9D44-4073-920F-D08D647C06A7}" type="slidenum">
              <a:rPr lang="en-US" smtClean="0"/>
              <a:t>56</a:t>
            </a:fld>
            <a:endParaRPr lang="en-US" dirty="0"/>
          </a:p>
        </p:txBody>
      </p:sp>
    </p:spTree>
    <p:extLst>
      <p:ext uri="{BB962C8B-B14F-4D97-AF65-F5344CB8AC3E}">
        <p14:creationId xmlns:p14="http://schemas.microsoft.com/office/powerpoint/2010/main" val="1027989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8568-4E3C-42FE-BF7B-5E573B3FBA74}"/>
              </a:ext>
            </a:extLst>
          </p:cNvPr>
          <p:cNvSpPr>
            <a:spLocks noGrp="1"/>
          </p:cNvSpPr>
          <p:nvPr>
            <p:ph type="title"/>
          </p:nvPr>
        </p:nvSpPr>
        <p:spPr/>
        <p:txBody>
          <a:bodyPr/>
          <a:lstStyle/>
          <a:p>
            <a:r>
              <a:rPr lang="en-US" dirty="0"/>
              <a:t>… oh bugger</a:t>
            </a:r>
          </a:p>
        </p:txBody>
      </p:sp>
      <p:sp>
        <p:nvSpPr>
          <p:cNvPr id="3" name="Content Placeholder 2">
            <a:extLst>
              <a:ext uri="{FF2B5EF4-FFF2-40B4-BE49-F238E27FC236}">
                <a16:creationId xmlns:a16="http://schemas.microsoft.com/office/drawing/2014/main" id="{F55F40BF-2C5B-4A52-A495-DF9D71B9EE85}"/>
              </a:ext>
            </a:extLst>
          </p:cNvPr>
          <p:cNvSpPr>
            <a:spLocks noGrp="1"/>
          </p:cNvSpPr>
          <p:nvPr>
            <p:ph idx="1"/>
          </p:nvPr>
        </p:nvSpPr>
        <p:spPr/>
        <p:txBody>
          <a:bodyPr/>
          <a:lstStyle/>
          <a:p>
            <a:r>
              <a:rPr lang="en-US" sz="1000" dirty="0"/>
              <a:t>BFO2020 Style CLIF reasoner, Version Oct22, 2022</a:t>
            </a:r>
          </a:p>
          <a:p>
            <a:r>
              <a:rPr lang="en-US" sz="1000" dirty="0"/>
              <a:t>Copyright: Werner Ceusters. All rights reserved.</a:t>
            </a:r>
          </a:p>
          <a:p>
            <a:r>
              <a:rPr lang="en-US" sz="1000" dirty="0"/>
              <a:t>PRE-PROCESSING</a:t>
            </a:r>
          </a:p>
          <a:p>
            <a:r>
              <a:rPr lang="en-US" sz="1000" dirty="0"/>
              <a:t>Checking start conditions ...OK!</a:t>
            </a:r>
          </a:p>
          <a:p>
            <a:r>
              <a:rPr lang="en-US" sz="1000" dirty="0"/>
              <a:t>Optimizing Kowalski input ...</a:t>
            </a:r>
          </a:p>
          <a:p>
            <a:r>
              <a:rPr lang="en-US" sz="1000" dirty="0"/>
              <a:t>Reading data input ...</a:t>
            </a:r>
          </a:p>
          <a:p>
            <a:r>
              <a:rPr lang="en-US" sz="1000" dirty="0"/>
              <a:t>Total facts: 4</a:t>
            </a:r>
          </a:p>
          <a:p>
            <a:endParaRPr lang="en-US" sz="1000" dirty="0"/>
          </a:p>
          <a:p>
            <a:r>
              <a:rPr lang="en-US" sz="1000" dirty="0"/>
              <a:t>REASONING</a:t>
            </a:r>
          </a:p>
          <a:p>
            <a:endParaRPr lang="en-US" sz="1000" dirty="0"/>
          </a:p>
          <a:p>
            <a:r>
              <a:rPr lang="en-US" sz="1000" dirty="0"/>
              <a:t>modus </a:t>
            </a:r>
            <a:r>
              <a:rPr lang="en-US" sz="1000" dirty="0" err="1"/>
              <a:t>ponendo</a:t>
            </a:r>
            <a:r>
              <a:rPr lang="en-US" sz="1000" dirty="0"/>
              <a:t> ponens ...</a:t>
            </a:r>
          </a:p>
          <a:p>
            <a:r>
              <a:rPr lang="en-US" sz="1000" dirty="0"/>
              <a:t>Total facts: 316</a:t>
            </a:r>
          </a:p>
          <a:p>
            <a:r>
              <a:rPr lang="en-US" sz="1000" dirty="0"/>
              <a:t>modus </a:t>
            </a:r>
            <a:r>
              <a:rPr lang="en-US" sz="1000" dirty="0" err="1"/>
              <a:t>ponendo</a:t>
            </a:r>
            <a:r>
              <a:rPr lang="en-US" sz="1000" dirty="0"/>
              <a:t> tollens ...</a:t>
            </a:r>
          </a:p>
          <a:p>
            <a:r>
              <a:rPr lang="en-US" sz="1000" dirty="0"/>
              <a:t>% 1,240,643 inferences, 0.188 CPU in 0.183 seconds (102% CPU, 6616763 Lips)</a:t>
            </a:r>
          </a:p>
          <a:p>
            <a:endParaRPr lang="en-US" sz="1000" dirty="0"/>
          </a:p>
          <a:p>
            <a:r>
              <a:rPr lang="en-US" sz="1000" dirty="0"/>
              <a:t>Listing remaining alternatives ...</a:t>
            </a:r>
          </a:p>
          <a:p>
            <a:r>
              <a:rPr lang="en-US" sz="1000" dirty="0"/>
              <a:t>modus </a:t>
            </a:r>
            <a:r>
              <a:rPr lang="en-US" sz="1000" dirty="0" err="1"/>
              <a:t>tollendo</a:t>
            </a:r>
            <a:r>
              <a:rPr lang="en-US" sz="1000" dirty="0"/>
              <a:t> ponens ...</a:t>
            </a:r>
          </a:p>
          <a:p>
            <a:endParaRPr lang="en-US" sz="1000" dirty="0"/>
          </a:p>
          <a:p>
            <a:r>
              <a:rPr lang="en-US" sz="1000" dirty="0">
                <a:solidFill>
                  <a:srgbClr val="FFFF00"/>
                </a:solidFill>
              </a:rPr>
              <a:t>INCONSISTENCY FOUND: []</a:t>
            </a:r>
          </a:p>
          <a:p>
            <a:r>
              <a:rPr lang="en-US" sz="1000" dirty="0">
                <a:solidFill>
                  <a:srgbClr val="FFFF00"/>
                </a:solidFill>
              </a:rPr>
              <a:t>Rule: 128</a:t>
            </a:r>
          </a:p>
          <a:p>
            <a:r>
              <a:rPr lang="en-US" sz="1000" dirty="0">
                <a:solidFill>
                  <a:srgbClr val="FFFF00"/>
                </a:solidFill>
              </a:rPr>
              <a:t>Axiom: ilw-1</a:t>
            </a:r>
          </a:p>
          <a:p>
            <a:r>
              <a:rPr lang="en-US" sz="1000" dirty="0">
                <a:solidFill>
                  <a:srgbClr val="FFFF00"/>
                </a:solidFill>
              </a:rPr>
              <a:t>[]</a:t>
            </a:r>
          </a:p>
          <a:p>
            <a:r>
              <a:rPr lang="en-US" sz="1000" dirty="0">
                <a:solidFill>
                  <a:srgbClr val="FFFF00"/>
                </a:solidFill>
              </a:rPr>
              <a:t>Inconsistent facts: [[specifically-depends-</a:t>
            </a:r>
            <a:r>
              <a:rPr lang="en-US" sz="1000" dirty="0" err="1">
                <a:solidFill>
                  <a:srgbClr val="FFFF00"/>
                </a:solidFill>
              </a:rPr>
              <a:t>on,tumor</a:t>
            </a:r>
            <a:r>
              <a:rPr lang="en-US" sz="1000" dirty="0">
                <a:solidFill>
                  <a:srgbClr val="FFFF00"/>
                </a:solidFill>
              </a:rPr>
              <a:t>-of-john,[e,137,[tumor-of-john]]],[instance-of,tumor-of-john,independent-continuant,t1]]</a:t>
            </a:r>
          </a:p>
          <a:p>
            <a:r>
              <a:rPr lang="en-US" sz="1000" dirty="0">
                <a:solidFill>
                  <a:srgbClr val="FFFF00"/>
                </a:solidFill>
              </a:rPr>
              <a:t>Saving inconsistency proof to CLIFreasoner-inconsistency-proof.csv</a:t>
            </a:r>
          </a:p>
          <a:p>
            <a:r>
              <a:rPr lang="en-US" sz="1000" dirty="0">
                <a:solidFill>
                  <a:srgbClr val="FFFF00"/>
                </a:solidFill>
              </a:rPr>
              <a:t>Writing </a:t>
            </a:r>
            <a:r>
              <a:rPr lang="en-US" sz="1000" dirty="0" err="1">
                <a:solidFill>
                  <a:srgbClr val="FFFF00"/>
                </a:solidFill>
              </a:rPr>
              <a:t>skolem</a:t>
            </a:r>
            <a:r>
              <a:rPr lang="en-US" sz="1000" dirty="0">
                <a:solidFill>
                  <a:srgbClr val="FFFF00"/>
                </a:solidFill>
              </a:rPr>
              <a:t> constants to CLIFreasoner-skolems.txt</a:t>
            </a:r>
          </a:p>
          <a:p>
            <a:r>
              <a:rPr lang="en-US" sz="1000" dirty="0">
                <a:solidFill>
                  <a:srgbClr val="FFFF00"/>
                </a:solidFill>
              </a:rPr>
              <a:t>Press any character key to finish.</a:t>
            </a:r>
          </a:p>
        </p:txBody>
      </p:sp>
      <p:sp>
        <p:nvSpPr>
          <p:cNvPr id="4" name="Slide Number Placeholder 3">
            <a:extLst>
              <a:ext uri="{FF2B5EF4-FFF2-40B4-BE49-F238E27FC236}">
                <a16:creationId xmlns:a16="http://schemas.microsoft.com/office/drawing/2014/main" id="{5E28CB3D-ABD0-4548-BC3A-22EEF2C320B8}"/>
              </a:ext>
            </a:extLst>
          </p:cNvPr>
          <p:cNvSpPr>
            <a:spLocks noGrp="1"/>
          </p:cNvSpPr>
          <p:nvPr>
            <p:ph type="sldNum" sz="quarter" idx="3"/>
          </p:nvPr>
        </p:nvSpPr>
        <p:spPr/>
        <p:txBody>
          <a:bodyPr/>
          <a:lstStyle/>
          <a:p>
            <a:fld id="{7C5DB68A-9D44-4073-920F-D08D647C06A7}" type="slidenum">
              <a:rPr lang="en-US" smtClean="0"/>
              <a:t>57</a:t>
            </a:fld>
            <a:endParaRPr lang="en-US" dirty="0"/>
          </a:p>
        </p:txBody>
      </p:sp>
    </p:spTree>
    <p:extLst>
      <p:ext uri="{BB962C8B-B14F-4D97-AF65-F5344CB8AC3E}">
        <p14:creationId xmlns:p14="http://schemas.microsoft.com/office/powerpoint/2010/main" val="374822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E58D-EF29-491D-8401-2D1C23561C49}"/>
              </a:ext>
            </a:extLst>
          </p:cNvPr>
          <p:cNvSpPr>
            <a:spLocks noGrp="1"/>
          </p:cNvSpPr>
          <p:nvPr>
            <p:ph type="title"/>
          </p:nvPr>
        </p:nvSpPr>
        <p:spPr/>
        <p:txBody>
          <a:bodyPr/>
          <a:lstStyle/>
          <a:p>
            <a:r>
              <a:rPr lang="en-US" dirty="0"/>
              <a:t>Inconsistency proof</a:t>
            </a:r>
          </a:p>
        </p:txBody>
      </p:sp>
      <p:graphicFrame>
        <p:nvGraphicFramePr>
          <p:cNvPr id="4" name="Content Placeholder 3">
            <a:extLst>
              <a:ext uri="{FF2B5EF4-FFF2-40B4-BE49-F238E27FC236}">
                <a16:creationId xmlns:a16="http://schemas.microsoft.com/office/drawing/2014/main" id="{2FBEF9D9-9477-4B6C-A768-4F16AA64D100}"/>
              </a:ext>
            </a:extLst>
          </p:cNvPr>
          <p:cNvGraphicFramePr>
            <a:graphicFrameLocks noGrp="1"/>
          </p:cNvGraphicFramePr>
          <p:nvPr>
            <p:ph idx="1"/>
            <p:extLst/>
          </p:nvPr>
        </p:nvGraphicFramePr>
        <p:xfrm>
          <a:off x="228600" y="1600200"/>
          <a:ext cx="8686799" cy="3090048"/>
        </p:xfrm>
        <a:graphic>
          <a:graphicData uri="http://schemas.openxmlformats.org/drawingml/2006/table">
            <a:tbl>
              <a:tblPr/>
              <a:tblGrid>
                <a:gridCol w="548820">
                  <a:extLst>
                    <a:ext uri="{9D8B030D-6E8A-4147-A177-3AD203B41FA5}">
                      <a16:colId xmlns:a16="http://schemas.microsoft.com/office/drawing/2014/main" val="2137885827"/>
                    </a:ext>
                  </a:extLst>
                </a:gridCol>
                <a:gridCol w="548820">
                  <a:extLst>
                    <a:ext uri="{9D8B030D-6E8A-4147-A177-3AD203B41FA5}">
                      <a16:colId xmlns:a16="http://schemas.microsoft.com/office/drawing/2014/main" val="3855317240"/>
                    </a:ext>
                  </a:extLst>
                </a:gridCol>
                <a:gridCol w="1188360">
                  <a:extLst>
                    <a:ext uri="{9D8B030D-6E8A-4147-A177-3AD203B41FA5}">
                      <a16:colId xmlns:a16="http://schemas.microsoft.com/office/drawing/2014/main" val="2891220494"/>
                    </a:ext>
                  </a:extLst>
                </a:gridCol>
                <a:gridCol w="1219200">
                  <a:extLst>
                    <a:ext uri="{9D8B030D-6E8A-4147-A177-3AD203B41FA5}">
                      <a16:colId xmlns:a16="http://schemas.microsoft.com/office/drawing/2014/main" val="625017505"/>
                    </a:ext>
                  </a:extLst>
                </a:gridCol>
                <a:gridCol w="1828800">
                  <a:extLst>
                    <a:ext uri="{9D8B030D-6E8A-4147-A177-3AD203B41FA5}">
                      <a16:colId xmlns:a16="http://schemas.microsoft.com/office/drawing/2014/main" val="3658676953"/>
                    </a:ext>
                  </a:extLst>
                </a:gridCol>
                <a:gridCol w="381000">
                  <a:extLst>
                    <a:ext uri="{9D8B030D-6E8A-4147-A177-3AD203B41FA5}">
                      <a16:colId xmlns:a16="http://schemas.microsoft.com/office/drawing/2014/main" val="2887000964"/>
                    </a:ext>
                  </a:extLst>
                </a:gridCol>
                <a:gridCol w="304800">
                  <a:extLst>
                    <a:ext uri="{9D8B030D-6E8A-4147-A177-3AD203B41FA5}">
                      <a16:colId xmlns:a16="http://schemas.microsoft.com/office/drawing/2014/main" val="1083988707"/>
                    </a:ext>
                  </a:extLst>
                </a:gridCol>
                <a:gridCol w="457200">
                  <a:extLst>
                    <a:ext uri="{9D8B030D-6E8A-4147-A177-3AD203B41FA5}">
                      <a16:colId xmlns:a16="http://schemas.microsoft.com/office/drawing/2014/main" val="272284526"/>
                    </a:ext>
                  </a:extLst>
                </a:gridCol>
                <a:gridCol w="1003538">
                  <a:extLst>
                    <a:ext uri="{9D8B030D-6E8A-4147-A177-3AD203B41FA5}">
                      <a16:colId xmlns:a16="http://schemas.microsoft.com/office/drawing/2014/main" val="3600472120"/>
                    </a:ext>
                  </a:extLst>
                </a:gridCol>
                <a:gridCol w="503085">
                  <a:extLst>
                    <a:ext uri="{9D8B030D-6E8A-4147-A177-3AD203B41FA5}">
                      <a16:colId xmlns:a16="http://schemas.microsoft.com/office/drawing/2014/main" val="1526776179"/>
                    </a:ext>
                  </a:extLst>
                </a:gridCol>
                <a:gridCol w="334437">
                  <a:extLst>
                    <a:ext uri="{9D8B030D-6E8A-4147-A177-3AD203B41FA5}">
                      <a16:colId xmlns:a16="http://schemas.microsoft.com/office/drawing/2014/main" val="3478219534"/>
                    </a:ext>
                  </a:extLst>
                </a:gridCol>
                <a:gridCol w="368739">
                  <a:extLst>
                    <a:ext uri="{9D8B030D-6E8A-4147-A177-3AD203B41FA5}">
                      <a16:colId xmlns:a16="http://schemas.microsoft.com/office/drawing/2014/main" val="1419888520"/>
                    </a:ext>
                  </a:extLst>
                </a:gridCol>
              </a:tblGrid>
              <a:tr h="171676">
                <a:tc>
                  <a:txBody>
                    <a:bodyPr/>
                    <a:lstStyle/>
                    <a:p>
                      <a:pPr algn="ctr" fontAlgn="b"/>
                      <a:r>
                        <a:rPr lang="en-US" sz="1400" b="0" i="0" u="none" strike="noStrike" dirty="0" err="1">
                          <a:solidFill>
                            <a:schemeClr val="bg1"/>
                          </a:solidFill>
                          <a:effectLst/>
                          <a:latin typeface="Calibri" panose="020F0502020204030204" pitchFamily="34" charset="0"/>
                        </a:rPr>
                        <a:t>FactID</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T/F</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predicate</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Arg1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Arg2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Arg3</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Rule</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Axiom</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Mode</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gridSpan="2">
                  <a:txBody>
                    <a:bodyPr/>
                    <a:lstStyle/>
                    <a:p>
                      <a:pPr algn="ctr" fontAlgn="b"/>
                      <a:r>
                        <a:rPr lang="en-US" sz="1400" b="0" i="0" u="none" strike="noStrike" dirty="0">
                          <a:solidFill>
                            <a:schemeClr val="bg1"/>
                          </a:solidFill>
                          <a:effectLst/>
                          <a:latin typeface="Calibri" panose="020F0502020204030204" pitchFamily="34" charset="0"/>
                        </a:rPr>
                        <a:t>Triggers</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hMerge="1">
                  <a:txBody>
                    <a:bodyPr/>
                    <a:lstStyle/>
                    <a:p>
                      <a:pPr algn="r"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564828086"/>
                  </a:ext>
                </a:extLst>
              </a:tr>
              <a:tr h="171676">
                <a:tc>
                  <a:txBody>
                    <a:bodyPr/>
                    <a:lstStyle/>
                    <a:p>
                      <a:pPr algn="ctr" fontAlgn="b"/>
                      <a:r>
                        <a:rPr lang="en-US" sz="1400" b="0" i="0" u="none" strike="noStrike" dirty="0">
                          <a:solidFill>
                            <a:schemeClr val="bg1"/>
                          </a:solidFill>
                          <a:effectLst/>
                          <a:latin typeface="Calibri" panose="020F0502020204030204" pitchFamily="34" charset="0"/>
                        </a:rPr>
                        <a:t>400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ERROR</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inconsistency</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128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dirty="0">
                          <a:solidFill>
                            <a:schemeClr val="tx1"/>
                          </a:solidFill>
                          <a:effectLst/>
                          <a:latin typeface="Calibri" panose="020F0502020204030204" pitchFamily="34" charset="0"/>
                        </a:rPr>
                        <a:t> ilw-1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inc</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r" fontAlgn="b"/>
                      <a:r>
                        <a:rPr lang="en-US" sz="1400" b="0" i="0" u="none" strike="noStrike" dirty="0">
                          <a:solidFill>
                            <a:schemeClr val="tx1"/>
                          </a:solidFill>
                          <a:effectLst/>
                          <a:latin typeface="Calibri" panose="020F0502020204030204" pitchFamily="34" charset="0"/>
                        </a:rPr>
                        <a:t>192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311050179"/>
                  </a:ext>
                </a:extLst>
              </a:tr>
              <a:tr h="171676">
                <a:tc>
                  <a:txBody>
                    <a:bodyPr/>
                    <a:lstStyle/>
                    <a:p>
                      <a:pPr algn="ctr" fontAlgn="b"/>
                      <a:r>
                        <a:rPr lang="en-US" sz="1400" b="0" i="0" u="none" strike="noStrike" dirty="0">
                          <a:solidFill>
                            <a:schemeClr val="tx1"/>
                          </a:solidFill>
                          <a:effectLst/>
                          <a:latin typeface="Calibri" panose="020F0502020204030204" pitchFamily="34" charset="0"/>
                        </a:rPr>
                        <a:t>192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dirty="0">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specifically-depends-on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a:solidFill>
                            <a:schemeClr val="tx1"/>
                          </a:solidFill>
                          <a:effectLst/>
                          <a:latin typeface="Calibri" panose="020F0502020204030204" pitchFamily="34" charset="0"/>
                        </a:rPr>
                        <a:t>sk25</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472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akq-1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176</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386785016"/>
                  </a:ext>
                </a:extLst>
              </a:tr>
              <a:tr h="171676">
                <a:tc>
                  <a:txBody>
                    <a:bodyPr/>
                    <a:lstStyle/>
                    <a:p>
                      <a:pPr algn="ctr" fontAlgn="b"/>
                      <a:r>
                        <a:rPr lang="en-US" sz="1400" b="0" i="0" u="none" strike="noStrike" dirty="0">
                          <a:solidFill>
                            <a:schemeClr val="tx1"/>
                          </a:solidFill>
                          <a:effectLst/>
                          <a:latin typeface="Calibri" panose="020F0502020204030204" pitchFamily="34" charset="0"/>
                        </a:rPr>
                        <a:t>176</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dirty="0">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a:solidFill>
                            <a:schemeClr val="tx1"/>
                          </a:solidFill>
                          <a:effectLst/>
                          <a:latin typeface="Calibri" panose="020F0502020204030204" pitchFamily="34" charset="0"/>
                        </a:rPr>
                        <a:t>specifically-dependent-continuant</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828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qix-1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79</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828425909"/>
                  </a:ext>
                </a:extLst>
              </a:tr>
              <a:tr h="171676">
                <a:tc>
                  <a:txBody>
                    <a:bodyPr/>
                    <a:lstStyle/>
                    <a:p>
                      <a:pPr algn="ctr" fontAlgn="b"/>
                      <a:r>
                        <a:rPr lang="en-US" sz="1400" b="0" i="0" u="none" strike="noStrike" dirty="0">
                          <a:solidFill>
                            <a:schemeClr val="tx1"/>
                          </a:solidFill>
                          <a:effectLst/>
                          <a:latin typeface="Calibri" panose="020F0502020204030204" pitchFamily="34" charset="0"/>
                        </a:rPr>
                        <a:t>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independent-continuant</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811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faf-1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48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483297950"/>
                  </a:ext>
                </a:extLst>
              </a:tr>
              <a:tr h="171676">
                <a:tc>
                  <a:txBody>
                    <a:bodyPr/>
                    <a:lstStyle/>
                    <a:p>
                      <a:pPr algn="ctr" fontAlgn="b"/>
                      <a:r>
                        <a:rPr lang="en-US" sz="1400" b="0" i="0" u="none" strike="noStrike" dirty="0">
                          <a:solidFill>
                            <a:schemeClr val="tx1"/>
                          </a:solidFill>
                          <a:effectLst/>
                          <a:latin typeface="Calibri" panose="020F0502020204030204" pitchFamily="34" charset="0"/>
                        </a:rPr>
                        <a:t>79</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a:solidFill>
                            <a:schemeClr val="tx1"/>
                          </a:solidFill>
                          <a:effectLst/>
                          <a:latin typeface="Calibri" panose="020F0502020204030204" pitchFamily="34" charset="0"/>
                        </a:rPr>
                        <a:t>realizable-entity</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800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fxd-1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60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263438797"/>
                  </a:ext>
                </a:extLst>
              </a:tr>
              <a:tr h="171676">
                <a:tc>
                  <a:txBody>
                    <a:bodyPr/>
                    <a:lstStyle/>
                    <a:p>
                      <a:pPr algn="ctr" fontAlgn="b"/>
                      <a:r>
                        <a:rPr lang="en-US" sz="1400" b="0" i="0" u="none" strike="noStrike" dirty="0">
                          <a:solidFill>
                            <a:schemeClr val="tx1"/>
                          </a:solidFill>
                          <a:effectLst/>
                          <a:latin typeface="Calibri" panose="020F0502020204030204" pitchFamily="34" charset="0"/>
                        </a:rPr>
                        <a:t>60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disposition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216</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ogms-dis-2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549961952"/>
                  </a:ext>
                </a:extLst>
              </a:tr>
              <a:tr h="171676">
                <a:tc>
                  <a:txBody>
                    <a:bodyPr/>
                    <a:lstStyle/>
                    <a:p>
                      <a:pPr algn="ctr" fontAlgn="b"/>
                      <a:r>
                        <a:rPr lang="en-US" sz="1400" b="0" i="0" u="none" strike="noStrike" dirty="0">
                          <a:solidFill>
                            <a:schemeClr val="tx1"/>
                          </a:solidFill>
                          <a:effectLst/>
                          <a:latin typeface="Calibri" panose="020F0502020204030204" pitchFamily="34" charset="0"/>
                        </a:rPr>
                        <a:t>48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material-entity</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219</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ogms-diso-2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12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3205449647"/>
                  </a:ext>
                </a:extLst>
              </a:tr>
              <a:tr h="171676">
                <a:tc>
                  <a:txBody>
                    <a:bodyPr/>
                    <a:lstStyle/>
                    <a:p>
                      <a:pPr algn="ctr" fontAlgn="b"/>
                      <a:r>
                        <a:rPr lang="en-US" sz="1400" b="0" i="0" u="none" strike="noStrike" dirty="0">
                          <a:solidFill>
                            <a:schemeClr val="tx1"/>
                          </a:solidFill>
                          <a:effectLst/>
                          <a:latin typeface="Calibri" panose="020F0502020204030204" pitchFamily="34" charset="0"/>
                        </a:rPr>
                        <a:t>12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disorder</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ogms-btu-2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3</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979764799"/>
                  </a:ext>
                </a:extLst>
              </a:tr>
              <a:tr h="171676">
                <a:tc>
                  <a:txBody>
                    <a:bodyPr/>
                    <a:lstStyle/>
                    <a:p>
                      <a:pPr algn="ctr" fontAlgn="b"/>
                      <a:r>
                        <a:rPr lang="en-US" sz="1400" b="0" i="0" u="none" strike="noStrike" dirty="0">
                          <a:solidFill>
                            <a:schemeClr val="tx1"/>
                          </a:solidFill>
                          <a:effectLst/>
                          <a:latin typeface="Calibri" panose="020F0502020204030204" pitchFamily="34" charset="0"/>
                        </a:rPr>
                        <a:t>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disease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217</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chemeClr val="tx1"/>
                          </a:solidFill>
                          <a:effectLst/>
                          <a:latin typeface="Calibri" panose="020F0502020204030204" pitchFamily="34" charset="0"/>
                        </a:rPr>
                        <a:t> ogms-can-2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4</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extLst>
                  <a:ext uri="{0D108BD9-81ED-4DB2-BD59-A6C34878D82A}">
                    <a16:rowId xmlns:a16="http://schemas.microsoft.com/office/drawing/2014/main" val="1395937496"/>
                  </a:ext>
                </a:extLst>
              </a:tr>
              <a:tr h="171676">
                <a:tc>
                  <a:txBody>
                    <a:bodyPr/>
                    <a:lstStyle/>
                    <a:p>
                      <a:pPr algn="ctr" fontAlgn="b"/>
                      <a:r>
                        <a:rPr lang="en-US" sz="1400" b="0" i="0" u="none" strike="noStrike" dirty="0">
                          <a:solidFill>
                            <a:schemeClr val="tx1"/>
                          </a:solidFill>
                          <a:effectLst/>
                          <a:latin typeface="Calibri" panose="020F0502020204030204" pitchFamily="34" charset="0"/>
                        </a:rPr>
                        <a:t>4</a:t>
                      </a:r>
                    </a:p>
                  </a:txBody>
                  <a:tcPr marL="8584" marR="8584" marT="8584" marB="0" anchor="b">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cancer</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fontAlgn="b"/>
                      <a:r>
                        <a:rPr lang="en-US" sz="1400" b="0" i="0" u="none" strike="noStrike" dirty="0">
                          <a:solidFill>
                            <a:srgbClr val="FF0000"/>
                          </a:solidFill>
                          <a:effectLst/>
                          <a:latin typeface="Calibri" panose="020F0502020204030204" pitchFamily="34" charset="0"/>
                        </a:rPr>
                        <a:t>0</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FF0000"/>
                          </a:solidFill>
                          <a:effectLst/>
                          <a:latin typeface="Calibri" panose="020F0502020204030204" pitchFamily="34" charset="0"/>
                        </a:rPr>
                        <a:t> unmarked</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92D050"/>
                    </a:solidFill>
                  </a:tcPr>
                </a:tc>
                <a:tc>
                  <a:txBody>
                    <a:bodyPr/>
                    <a:lstStyle/>
                    <a:p>
                      <a:pPr algn="ctr" fontAlgn="b"/>
                      <a:r>
                        <a:rPr lang="en-US" sz="1400" b="0" i="0" u="none" strike="noStrike" dirty="0">
                          <a:solidFill>
                            <a:srgbClr val="FF0000"/>
                          </a:solidFill>
                          <a:effectLst/>
                          <a:latin typeface="Calibri" panose="020F0502020204030204" pitchFamily="34" charset="0"/>
                        </a:rPr>
                        <a:t> input</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92D050"/>
                    </a:solidFill>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A2CCE8"/>
                    </a:solidFill>
                  </a:tcPr>
                </a:tc>
                <a:extLst>
                  <a:ext uri="{0D108BD9-81ED-4DB2-BD59-A6C34878D82A}">
                    <a16:rowId xmlns:a16="http://schemas.microsoft.com/office/drawing/2014/main" val="4184063418"/>
                  </a:ext>
                </a:extLst>
              </a:tr>
              <a:tr h="171676">
                <a:tc>
                  <a:txBody>
                    <a:bodyPr/>
                    <a:lstStyle/>
                    <a:p>
                      <a:pPr algn="ctr" fontAlgn="b"/>
                      <a:r>
                        <a:rPr lang="en-US" sz="1400" b="0" i="0" u="none" strike="noStrike" dirty="0">
                          <a:solidFill>
                            <a:schemeClr val="tx1"/>
                          </a:solidFill>
                          <a:effectLst/>
                          <a:latin typeface="Calibri" panose="020F0502020204030204" pitchFamily="34" charset="0"/>
                        </a:rPr>
                        <a:t>3</a:t>
                      </a:r>
                    </a:p>
                  </a:txBody>
                  <a:tcPr marL="8584" marR="8584" marT="8584" marB="0" anchor="b">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ctr" fontAlgn="b"/>
                      <a:r>
                        <a:rPr lang="en-US" sz="1400" b="0" i="0" u="none" strike="noStrike" dirty="0">
                          <a:solidFill>
                            <a:schemeClr val="tx1"/>
                          </a:solidFill>
                          <a:effectLst/>
                          <a:latin typeface="Calibri" panose="020F0502020204030204" pitchFamily="34" charset="0"/>
                        </a:rPr>
                        <a:t>TRUE</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benign-tumor</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b"/>
                      <a:r>
                        <a:rPr lang="en-US" sz="1400" b="0" i="0" u="none" strike="noStrike" dirty="0">
                          <a:solidFill>
                            <a:srgbClr val="FF0000"/>
                          </a:solidFill>
                          <a:effectLst/>
                          <a:latin typeface="Calibri" panose="020F0502020204030204" pitchFamily="34" charset="0"/>
                        </a:rPr>
                        <a:t>0</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FF0000"/>
                          </a:solidFill>
                          <a:effectLst/>
                          <a:latin typeface="Calibri" panose="020F0502020204030204" pitchFamily="34" charset="0"/>
                        </a:rPr>
                        <a:t> unmarked</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rgbClr val="FF0000"/>
                          </a:solidFill>
                          <a:effectLst/>
                          <a:latin typeface="Calibri" panose="020F0502020204030204" pitchFamily="34" charset="0"/>
                        </a:rPr>
                        <a:t> input</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extLst>
                  <a:ext uri="{0D108BD9-81ED-4DB2-BD59-A6C34878D82A}">
                    <a16:rowId xmlns:a16="http://schemas.microsoft.com/office/drawing/2014/main" val="426773908"/>
                  </a:ext>
                </a:extLst>
              </a:tr>
            </a:tbl>
          </a:graphicData>
        </a:graphic>
      </p:graphicFrame>
      <p:sp>
        <p:nvSpPr>
          <p:cNvPr id="5" name="Rectangle 4">
            <a:extLst>
              <a:ext uri="{FF2B5EF4-FFF2-40B4-BE49-F238E27FC236}">
                <a16:creationId xmlns:a16="http://schemas.microsoft.com/office/drawing/2014/main" id="{563CD7EB-08E3-4CBA-96FB-8804C8E9BA87}"/>
              </a:ext>
            </a:extLst>
          </p:cNvPr>
          <p:cNvSpPr/>
          <p:nvPr/>
        </p:nvSpPr>
        <p:spPr>
          <a:xfrm>
            <a:off x="152399" y="4847272"/>
            <a:ext cx="8762999" cy="1600438"/>
          </a:xfrm>
          <a:prstGeom prst="rect">
            <a:avLst/>
          </a:prstGeom>
        </p:spPr>
        <p:txBody>
          <a:bodyPr wrap="square">
            <a:spAutoFit/>
          </a:bodyPr>
          <a:lstStyle/>
          <a:p>
            <a:pPr algn="l"/>
            <a:r>
              <a:rPr lang="en-US" sz="1400" b="0" dirty="0">
                <a:solidFill>
                  <a:schemeClr val="bg1"/>
                </a:solidFill>
              </a:rPr>
              <a:t>(</a:t>
            </a:r>
            <a:r>
              <a:rPr lang="en-US" sz="1400" b="0" dirty="0" err="1">
                <a:solidFill>
                  <a:schemeClr val="bg1"/>
                </a:solidFill>
              </a:rPr>
              <a:t>cl:comment</a:t>
            </a:r>
            <a:r>
              <a:rPr lang="en-US" sz="1400" b="0" dirty="0">
                <a:solidFill>
                  <a:schemeClr val="bg1"/>
                </a:solidFill>
              </a:rPr>
              <a:t> "Any continuant that doesn't s-depend or g-depend on something is </a:t>
            </a:r>
            <a:r>
              <a:rPr lang="en-US" sz="1400" b="0">
                <a:solidFill>
                  <a:schemeClr val="bg1"/>
                </a:solidFill>
              </a:rPr>
              <a:t>an independent </a:t>
            </a:r>
            <a:r>
              <a:rPr lang="en-US" sz="1400" b="0" dirty="0">
                <a:solidFill>
                  <a:schemeClr val="bg1"/>
                </a:solidFill>
              </a:rPr>
              <a:t>continuant [ilw-1]"    </a:t>
            </a:r>
          </a:p>
          <a:p>
            <a:pPr algn="l"/>
            <a:endParaRPr lang="en-US" sz="1400" b="0" dirty="0">
              <a:solidFill>
                <a:schemeClr val="bg1"/>
              </a:solidFill>
            </a:endParaRPr>
          </a:p>
          <a:p>
            <a:pPr algn="l"/>
            <a:r>
              <a:rPr lang="en-US" sz="1400" b="0" dirty="0">
                <a:solidFill>
                  <a:schemeClr val="bg1"/>
                </a:solidFill>
              </a:rPr>
              <a:t>(</a:t>
            </a:r>
            <a:r>
              <a:rPr lang="en-US" sz="1400" b="0" dirty="0" err="1">
                <a:solidFill>
                  <a:schemeClr val="bg1"/>
                </a:solidFill>
              </a:rPr>
              <a:t>forall</a:t>
            </a:r>
            <a:r>
              <a:rPr lang="en-US" sz="1400" b="0" dirty="0">
                <a:solidFill>
                  <a:schemeClr val="bg1"/>
                </a:solidFill>
              </a:rPr>
              <a:t> (c1)    </a:t>
            </a:r>
          </a:p>
          <a:p>
            <a:pPr algn="l"/>
            <a:r>
              <a:rPr lang="en-US" sz="1400" b="0" dirty="0">
                <a:solidFill>
                  <a:schemeClr val="bg1"/>
                </a:solidFill>
              </a:rPr>
              <a:t>      (</a:t>
            </a:r>
            <a:r>
              <a:rPr lang="en-US" sz="1400" b="0" dirty="0" err="1">
                <a:solidFill>
                  <a:schemeClr val="bg1"/>
                </a:solidFill>
              </a:rPr>
              <a:t>iff</a:t>
            </a:r>
            <a:r>
              <a:rPr lang="en-US" sz="1400" b="0" dirty="0">
                <a:solidFill>
                  <a:schemeClr val="bg1"/>
                </a:solidFill>
              </a:rPr>
              <a:t> (exists (t) (instance-of c1 independent-continuant t))</a:t>
            </a:r>
          </a:p>
          <a:p>
            <a:pPr algn="l"/>
            <a:r>
              <a:rPr lang="en-US" sz="1400" b="0" dirty="0">
                <a:solidFill>
                  <a:schemeClr val="bg1"/>
                </a:solidFill>
              </a:rPr>
              <a:t>            (and   (exists (t) (instance-of c1 continuant t))       </a:t>
            </a:r>
          </a:p>
          <a:p>
            <a:pPr algn="l"/>
            <a:r>
              <a:rPr lang="en-US" sz="1400" b="0" dirty="0">
                <a:solidFill>
                  <a:schemeClr val="bg1"/>
                </a:solidFill>
              </a:rPr>
              <a:t>                      (not    (exists (c2 t)    (or (specifically-depends-on c1 c2)          </a:t>
            </a:r>
          </a:p>
          <a:p>
            <a:pPr algn="l"/>
            <a:r>
              <a:rPr lang="en-US" sz="1400" b="0" dirty="0">
                <a:solidFill>
                  <a:schemeClr val="bg1"/>
                </a:solidFill>
              </a:rPr>
              <a:t> 		               (generically-depends-on c1 c2 t))))))))</a:t>
            </a:r>
          </a:p>
        </p:txBody>
      </p:sp>
      <p:sp>
        <p:nvSpPr>
          <p:cNvPr id="3" name="Slide Number Placeholder 2">
            <a:extLst>
              <a:ext uri="{FF2B5EF4-FFF2-40B4-BE49-F238E27FC236}">
                <a16:creationId xmlns:a16="http://schemas.microsoft.com/office/drawing/2014/main" id="{BC3CC91A-C330-489F-BFE8-39CDEDA4C257}"/>
              </a:ext>
            </a:extLst>
          </p:cNvPr>
          <p:cNvSpPr>
            <a:spLocks noGrp="1"/>
          </p:cNvSpPr>
          <p:nvPr>
            <p:ph type="sldNum" sz="quarter" idx="3"/>
          </p:nvPr>
        </p:nvSpPr>
        <p:spPr/>
        <p:txBody>
          <a:bodyPr/>
          <a:lstStyle/>
          <a:p>
            <a:fld id="{7C5DB68A-9D44-4073-920F-D08D647C06A7}" type="slidenum">
              <a:rPr lang="en-US" smtClean="0"/>
              <a:t>58</a:t>
            </a:fld>
            <a:endParaRPr lang="en-US" dirty="0"/>
          </a:p>
        </p:txBody>
      </p:sp>
    </p:spTree>
    <p:extLst>
      <p:ext uri="{BB962C8B-B14F-4D97-AF65-F5344CB8AC3E}">
        <p14:creationId xmlns:p14="http://schemas.microsoft.com/office/powerpoint/2010/main" val="39711913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8906-D342-4647-8E0A-9107DCAE5E1A}"/>
              </a:ext>
            </a:extLst>
          </p:cNvPr>
          <p:cNvSpPr>
            <a:spLocks noGrp="1"/>
          </p:cNvSpPr>
          <p:nvPr>
            <p:ph type="title"/>
          </p:nvPr>
        </p:nvSpPr>
        <p:spPr/>
        <p:txBody>
          <a:bodyPr/>
          <a:lstStyle/>
          <a:p>
            <a:r>
              <a:rPr lang="en-US" dirty="0"/>
              <a:t>Faithfulness to / throughout</a:t>
            </a:r>
          </a:p>
        </p:txBody>
      </p:sp>
      <p:sp>
        <p:nvSpPr>
          <p:cNvPr id="3" name="Content Placeholder 2">
            <a:extLst>
              <a:ext uri="{FF2B5EF4-FFF2-40B4-BE49-F238E27FC236}">
                <a16:creationId xmlns:a16="http://schemas.microsoft.com/office/drawing/2014/main" id="{23E4AB87-E814-4767-9D25-26A103390A94}"/>
              </a:ext>
            </a:extLst>
          </p:cNvPr>
          <p:cNvSpPr>
            <a:spLocks noGrp="1"/>
          </p:cNvSpPr>
          <p:nvPr>
            <p:ph idx="1"/>
          </p:nvPr>
        </p:nvSpPr>
        <p:spPr/>
        <p:txBody>
          <a:bodyPr/>
          <a:lstStyle/>
          <a:p>
            <a:pPr>
              <a:buFont typeface="Arial" panose="020B0604020202020204" pitchFamily="34" charset="0"/>
              <a:buChar char="•"/>
            </a:pPr>
            <a:r>
              <a:rPr lang="en-US" dirty="0"/>
              <a:t>An RT-tuple is </a:t>
            </a:r>
            <a:r>
              <a:rPr lang="en-US" i="1" u="sng" dirty="0"/>
              <a:t>faithful to reality</a:t>
            </a:r>
            <a:r>
              <a:rPr lang="en-US" dirty="0"/>
              <a:t> whenever it represents </a:t>
            </a:r>
            <a:r>
              <a:rPr lang="en-US" dirty="0" err="1"/>
              <a:t>veridically</a:t>
            </a:r>
            <a:r>
              <a:rPr lang="en-US" dirty="0"/>
              <a:t>, i.e. correctly, the </a:t>
            </a:r>
            <a:r>
              <a:rPr lang="en-US" dirty="0" err="1"/>
              <a:t>PoR</a:t>
            </a:r>
            <a:r>
              <a:rPr lang="en-US" dirty="0"/>
              <a:t> it is about at the level of granularity and from the perspective for which each component of the tuple is designed.</a:t>
            </a:r>
            <a:endParaRPr lang="en-US" sz="800" dirty="0"/>
          </a:p>
          <a:p>
            <a:pPr marL="0" indent="0"/>
            <a:endParaRPr lang="en-US" sz="800" dirty="0"/>
          </a:p>
          <a:p>
            <a:pPr marL="2286000" indent="0"/>
            <a:r>
              <a:rPr lang="en-US" sz="1400" dirty="0"/>
              <a:t>Bittner T, Smith B. A Theory of Granular Partitions. In: Duckham M, Goodchild MF, </a:t>
            </a:r>
            <a:r>
              <a:rPr lang="en-US" sz="1400" dirty="0" err="1"/>
              <a:t>Worboy</a:t>
            </a:r>
            <a:r>
              <a:rPr lang="en-US" sz="1400" dirty="0"/>
              <a:t> MF, editors. Foundations of Geographic Information Science. London: Taylor &amp; Francis Books; 2003. p. 117-51. </a:t>
            </a:r>
          </a:p>
          <a:p>
            <a:pPr>
              <a:buFont typeface="Arial" panose="020B0604020202020204" pitchFamily="34" charset="0"/>
              <a:buChar char="•"/>
            </a:pPr>
            <a:endParaRPr lang="en-US" dirty="0"/>
          </a:p>
          <a:p>
            <a:pPr>
              <a:buFont typeface="Arial" panose="020B0604020202020204" pitchFamily="34" charset="0"/>
              <a:buChar char="•"/>
            </a:pPr>
            <a:r>
              <a:rPr lang="en-US" dirty="0"/>
              <a:t>An RT-tuple is </a:t>
            </a:r>
            <a:r>
              <a:rPr lang="en-US" i="1" u="sng" dirty="0"/>
              <a:t>faithful throughout reality</a:t>
            </a:r>
            <a:r>
              <a:rPr lang="en-US" dirty="0"/>
              <a:t> whenever it represents </a:t>
            </a:r>
            <a:r>
              <a:rPr lang="en-US" dirty="0" err="1"/>
              <a:t>veridically</a:t>
            </a:r>
            <a:r>
              <a:rPr lang="en-US" dirty="0"/>
              <a:t> at any point in time.</a:t>
            </a:r>
          </a:p>
          <a:p>
            <a:pPr lvl="2">
              <a:buFont typeface="Arial" panose="020B0604020202020204" pitchFamily="34" charset="0"/>
              <a:buChar char="•"/>
            </a:pPr>
            <a:r>
              <a:rPr lang="en-US" dirty="0">
                <a:sym typeface="Wingdings" panose="05000000000000000000" pitchFamily="2" charset="2"/>
              </a:rPr>
              <a:t> all RT-tuples that are faithful to reality and are (in part) about a fixed temporal region.</a:t>
            </a:r>
            <a:endParaRPr lang="en-US" dirty="0"/>
          </a:p>
        </p:txBody>
      </p:sp>
      <p:sp>
        <p:nvSpPr>
          <p:cNvPr id="5" name="Rectangle 4">
            <a:extLst>
              <a:ext uri="{FF2B5EF4-FFF2-40B4-BE49-F238E27FC236}">
                <a16:creationId xmlns:a16="http://schemas.microsoft.com/office/drawing/2014/main" id="{FB1C98D9-417B-4594-98A4-D143487A1C16}"/>
              </a:ext>
            </a:extLst>
          </p:cNvPr>
          <p:cNvSpPr/>
          <p:nvPr/>
        </p:nvSpPr>
        <p:spPr>
          <a:xfrm>
            <a:off x="1371600" y="6201522"/>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26410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2E31-2139-455F-8C37-37954D1CA2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4C60DF-71E3-4351-91EF-43E44BA0618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C12DD87-896F-4677-9A80-F915A8707076}"/>
              </a:ext>
            </a:extLst>
          </p:cNvPr>
          <p:cNvPicPr>
            <a:picLocks noChangeAspect="1"/>
          </p:cNvPicPr>
          <p:nvPr/>
        </p:nvPicPr>
        <p:blipFill>
          <a:blip r:embed="rId2"/>
          <a:stretch>
            <a:fillRect/>
          </a:stretch>
        </p:blipFill>
        <p:spPr>
          <a:xfrm>
            <a:off x="0" y="609600"/>
            <a:ext cx="9144000" cy="6248400"/>
          </a:xfrm>
          <a:prstGeom prst="rect">
            <a:avLst/>
          </a:prstGeom>
        </p:spPr>
      </p:pic>
      <p:sp>
        <p:nvSpPr>
          <p:cNvPr id="6" name="Oval 5">
            <a:extLst>
              <a:ext uri="{FF2B5EF4-FFF2-40B4-BE49-F238E27FC236}">
                <a16:creationId xmlns:a16="http://schemas.microsoft.com/office/drawing/2014/main" id="{25D4F1A9-2ED2-4FDB-B126-64F0E0CD46E8}"/>
              </a:ext>
            </a:extLst>
          </p:cNvPr>
          <p:cNvSpPr/>
          <p:nvPr/>
        </p:nvSpPr>
        <p:spPr bwMode="auto">
          <a:xfrm>
            <a:off x="2743200" y="609600"/>
            <a:ext cx="609600"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Slide Number Placeholder 6">
            <a:extLst>
              <a:ext uri="{FF2B5EF4-FFF2-40B4-BE49-F238E27FC236}">
                <a16:creationId xmlns:a16="http://schemas.microsoft.com/office/drawing/2014/main" id="{E8F67D9F-C3E4-4214-80A0-8712D2503DB1}"/>
              </a:ext>
            </a:extLst>
          </p:cNvPr>
          <p:cNvSpPr>
            <a:spLocks noGrp="1"/>
          </p:cNvSpPr>
          <p:nvPr>
            <p:ph type="sldNum" sz="quarter" idx="3"/>
          </p:nvPr>
        </p:nvSpPr>
        <p:spPr/>
        <p:txBody>
          <a:bodyPr/>
          <a:lstStyle/>
          <a:p>
            <a:fld id="{7C5DB68A-9D44-4073-920F-D08D647C06A7}" type="slidenum">
              <a:rPr lang="en-US" smtClean="0"/>
              <a:t>6</a:t>
            </a:fld>
            <a:endParaRPr lang="en-US" dirty="0"/>
          </a:p>
        </p:txBody>
      </p:sp>
    </p:spTree>
    <p:extLst>
      <p:ext uri="{BB962C8B-B14F-4D97-AF65-F5344CB8AC3E}">
        <p14:creationId xmlns:p14="http://schemas.microsoft.com/office/powerpoint/2010/main" val="3098383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DD66-77F1-47A1-94B8-26F70E4737E1}"/>
              </a:ext>
            </a:extLst>
          </p:cNvPr>
          <p:cNvSpPr>
            <a:spLocks noGrp="1"/>
          </p:cNvSpPr>
          <p:nvPr>
            <p:ph type="title"/>
          </p:nvPr>
        </p:nvSpPr>
        <p:spPr/>
        <p:txBody>
          <a:bodyPr/>
          <a:lstStyle/>
          <a:p>
            <a:r>
              <a:rPr lang="en-US" dirty="0"/>
              <a:t>Aspects of faithfulness of a </a:t>
            </a:r>
            <a:r>
              <a:rPr lang="en-US" u="sng" dirty="0"/>
              <a:t>single</a:t>
            </a:r>
            <a:r>
              <a:rPr lang="en-US" dirty="0"/>
              <a:t> RT predicate</a:t>
            </a:r>
          </a:p>
        </p:txBody>
      </p:sp>
      <p:graphicFrame>
        <p:nvGraphicFramePr>
          <p:cNvPr id="5" name="Content Placeholder 4">
            <a:extLst>
              <a:ext uri="{FF2B5EF4-FFF2-40B4-BE49-F238E27FC236}">
                <a16:creationId xmlns:a16="http://schemas.microsoft.com/office/drawing/2014/main" id="{84DFC596-1703-471E-BB8C-F52061F8CE1C}"/>
              </a:ext>
            </a:extLst>
          </p:cNvPr>
          <p:cNvGraphicFramePr>
            <a:graphicFrameLocks noGrp="1"/>
          </p:cNvGraphicFramePr>
          <p:nvPr>
            <p:ph idx="1"/>
            <p:extLst/>
          </p:nvPr>
        </p:nvGraphicFramePr>
        <p:xfrm>
          <a:off x="228600" y="2133600"/>
          <a:ext cx="8686800" cy="3886200"/>
        </p:xfrm>
        <a:graphic>
          <a:graphicData uri="http://schemas.openxmlformats.org/drawingml/2006/table">
            <a:tbl>
              <a:tblPr firstRow="1" firstCol="1" bandRow="1">
                <a:tableStyleId>{5C22544A-7EE6-4342-B048-85BDC9FD1C3A}</a:tableStyleId>
              </a:tblPr>
              <a:tblGrid>
                <a:gridCol w="2224493">
                  <a:extLst>
                    <a:ext uri="{9D8B030D-6E8A-4147-A177-3AD203B41FA5}">
                      <a16:colId xmlns:a16="http://schemas.microsoft.com/office/drawing/2014/main" val="474844690"/>
                    </a:ext>
                  </a:extLst>
                </a:gridCol>
                <a:gridCol w="6462307">
                  <a:extLst>
                    <a:ext uri="{9D8B030D-6E8A-4147-A177-3AD203B41FA5}">
                      <a16:colId xmlns:a16="http://schemas.microsoft.com/office/drawing/2014/main" val="1470738243"/>
                    </a:ext>
                  </a:extLst>
                </a:gridCol>
              </a:tblGrid>
              <a:tr h="453703">
                <a:tc>
                  <a:txBody>
                    <a:bodyPr/>
                    <a:lstStyle/>
                    <a:p>
                      <a:pPr indent="0" algn="just" hangingPunct="0">
                        <a:lnSpc>
                          <a:spcPct val="100000"/>
                        </a:lnSpc>
                        <a:spcAft>
                          <a:spcPts val="0"/>
                        </a:spcAft>
                      </a:pPr>
                      <a:r>
                        <a:rPr lang="en-US" sz="2000">
                          <a:solidFill>
                            <a:schemeClr val="bg1"/>
                          </a:solidFill>
                          <a:effectLst/>
                        </a:rPr>
                        <a:t>Construct</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000">
                          <a:solidFill>
                            <a:schemeClr val="bg1"/>
                          </a:solidFill>
                          <a:effectLst/>
                        </a:rPr>
                        <a:t>Measure</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44734057"/>
                  </a:ext>
                </a:extLst>
              </a:tr>
              <a:tr h="548778">
                <a:tc>
                  <a:txBody>
                    <a:bodyPr/>
                    <a:lstStyle/>
                    <a:p>
                      <a:pPr indent="0" algn="just" hangingPunct="0">
                        <a:lnSpc>
                          <a:spcPct val="100000"/>
                        </a:lnSpc>
                        <a:spcBef>
                          <a:spcPts val="600"/>
                        </a:spcBef>
                        <a:spcAft>
                          <a:spcPts val="0"/>
                        </a:spcAft>
                      </a:pPr>
                      <a:r>
                        <a:rPr lang="en-US" sz="2000">
                          <a:solidFill>
                            <a:schemeClr val="bg1"/>
                          </a:solidFill>
                          <a:effectLst/>
                        </a:rPr>
                        <a:t>Correctness</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Bef>
                          <a:spcPts val="600"/>
                        </a:spcBef>
                        <a:spcAft>
                          <a:spcPts val="0"/>
                        </a:spcAft>
                      </a:pPr>
                      <a:r>
                        <a:rPr lang="en-US" sz="2000" dirty="0">
                          <a:solidFill>
                            <a:schemeClr val="bg1"/>
                          </a:solidFill>
                          <a:effectLst/>
                        </a:rPr>
                        <a:t>Whether a predicate describes its referent faithfully.</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2148745"/>
                  </a:ext>
                </a:extLst>
              </a:tr>
              <a:tr h="796255">
                <a:tc>
                  <a:txBody>
                    <a:bodyPr/>
                    <a:lstStyle/>
                    <a:p>
                      <a:pPr indent="0" algn="just" hangingPunct="0">
                        <a:lnSpc>
                          <a:spcPct val="100000"/>
                        </a:lnSpc>
                        <a:spcBef>
                          <a:spcPts val="600"/>
                        </a:spcBef>
                        <a:spcAft>
                          <a:spcPts val="0"/>
                        </a:spcAft>
                      </a:pPr>
                      <a:r>
                        <a:rPr lang="en-US" sz="2000">
                          <a:solidFill>
                            <a:schemeClr val="bg1"/>
                          </a:solidFill>
                          <a:effectLst/>
                        </a:rPr>
                        <a:t>Plausibility</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Bef>
                          <a:spcPts val="600"/>
                        </a:spcBef>
                        <a:spcAft>
                          <a:spcPts val="0"/>
                        </a:spcAft>
                      </a:pPr>
                      <a:r>
                        <a:rPr lang="en-US" sz="2000" dirty="0">
                          <a:solidFill>
                            <a:schemeClr val="bg1"/>
                          </a:solidFill>
                          <a:effectLst/>
                        </a:rPr>
                        <a:t>Degree to which the body of scientific knowledge provides arguments for the correctness of a predicate. </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714836056"/>
                  </a:ext>
                </a:extLst>
              </a:tr>
              <a:tr h="1043732">
                <a:tc>
                  <a:txBody>
                    <a:bodyPr/>
                    <a:lstStyle/>
                    <a:p>
                      <a:pPr indent="0" algn="just" hangingPunct="0">
                        <a:lnSpc>
                          <a:spcPct val="100000"/>
                        </a:lnSpc>
                        <a:spcBef>
                          <a:spcPts val="600"/>
                        </a:spcBef>
                        <a:spcAft>
                          <a:spcPts val="0"/>
                        </a:spcAft>
                      </a:pPr>
                      <a:r>
                        <a:rPr lang="en-US" sz="2000">
                          <a:solidFill>
                            <a:schemeClr val="bg1"/>
                          </a:solidFill>
                          <a:effectLst/>
                        </a:rPr>
                        <a:t>Currency</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Bef>
                          <a:spcPts val="600"/>
                        </a:spcBef>
                        <a:spcAft>
                          <a:spcPts val="0"/>
                        </a:spcAft>
                      </a:pPr>
                      <a:r>
                        <a:rPr lang="en-US" sz="2000" dirty="0">
                          <a:solidFill>
                            <a:schemeClr val="bg1"/>
                          </a:solidFill>
                          <a:effectLst/>
                        </a:rPr>
                        <a:t>Difference between the time a predicate about some referent was made and the most recent time at which the referent exists or existed.</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31575756"/>
                  </a:ext>
                </a:extLst>
              </a:tr>
              <a:tr h="1043732">
                <a:tc>
                  <a:txBody>
                    <a:bodyPr/>
                    <a:lstStyle/>
                    <a:p>
                      <a:pPr indent="0" algn="just" hangingPunct="0">
                        <a:lnSpc>
                          <a:spcPct val="100000"/>
                        </a:lnSpc>
                        <a:spcBef>
                          <a:spcPts val="600"/>
                        </a:spcBef>
                        <a:spcAft>
                          <a:spcPts val="0"/>
                        </a:spcAft>
                      </a:pPr>
                      <a:r>
                        <a:rPr lang="en-US" sz="2000">
                          <a:solidFill>
                            <a:schemeClr val="bg1"/>
                          </a:solidFill>
                          <a:effectLst/>
                        </a:rPr>
                        <a:t>Granularity</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Bef>
                          <a:spcPts val="600"/>
                        </a:spcBef>
                        <a:spcAft>
                          <a:spcPts val="0"/>
                        </a:spcAft>
                      </a:pPr>
                      <a:r>
                        <a:rPr lang="en-US" sz="2000" dirty="0">
                          <a:solidFill>
                            <a:schemeClr val="bg1"/>
                          </a:solidFill>
                          <a:effectLst/>
                        </a:rPr>
                        <a:t>Degree to which a predicate describes a referent with the maximal precision obtainable through the observation method used.</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623151007"/>
                  </a:ext>
                </a:extLst>
              </a:tr>
            </a:tbl>
          </a:graphicData>
        </a:graphic>
      </p:graphicFrame>
      <p:sp>
        <p:nvSpPr>
          <p:cNvPr id="6" name="Rectangle 5">
            <a:extLst>
              <a:ext uri="{FF2B5EF4-FFF2-40B4-BE49-F238E27FC236}">
                <a16:creationId xmlns:a16="http://schemas.microsoft.com/office/drawing/2014/main" id="{0435CCAC-4FD7-458A-A0DE-4BAA7914DC4F}"/>
              </a:ext>
            </a:extLst>
          </p:cNvPr>
          <p:cNvSpPr/>
          <p:nvPr/>
        </p:nvSpPr>
        <p:spPr>
          <a:xfrm>
            <a:off x="1371600" y="6201522"/>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1730873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3EFAA-1C9C-42F6-A482-52A38EF0F1B6}"/>
              </a:ext>
            </a:extLst>
          </p:cNvPr>
          <p:cNvSpPr>
            <a:spLocks noGrp="1"/>
          </p:cNvSpPr>
          <p:nvPr>
            <p:ph type="title"/>
          </p:nvPr>
        </p:nvSpPr>
        <p:spPr/>
        <p:txBody>
          <a:bodyPr/>
          <a:lstStyle/>
          <a:p>
            <a:r>
              <a:rPr lang="en-US" dirty="0"/>
              <a:t>Aspects of faithfulness of a </a:t>
            </a:r>
            <a:r>
              <a:rPr lang="en-US" u="sng" dirty="0"/>
              <a:t>collection</a:t>
            </a:r>
            <a:r>
              <a:rPr lang="en-US" dirty="0"/>
              <a:t> of  RT predicates</a:t>
            </a:r>
          </a:p>
        </p:txBody>
      </p:sp>
      <p:graphicFrame>
        <p:nvGraphicFramePr>
          <p:cNvPr id="5" name="Content Placeholder 4">
            <a:extLst>
              <a:ext uri="{FF2B5EF4-FFF2-40B4-BE49-F238E27FC236}">
                <a16:creationId xmlns:a16="http://schemas.microsoft.com/office/drawing/2014/main" id="{310B6DB4-E622-4BEB-83CC-FD3231779925}"/>
              </a:ext>
            </a:extLst>
          </p:cNvPr>
          <p:cNvGraphicFramePr>
            <a:graphicFrameLocks noGrp="1"/>
          </p:cNvGraphicFramePr>
          <p:nvPr>
            <p:ph idx="1"/>
            <p:extLst/>
          </p:nvPr>
        </p:nvGraphicFramePr>
        <p:xfrm>
          <a:off x="419100" y="2179608"/>
          <a:ext cx="8305799" cy="3874338"/>
        </p:xfrm>
        <a:graphic>
          <a:graphicData uri="http://schemas.openxmlformats.org/drawingml/2006/table">
            <a:tbl>
              <a:tblPr firstRow="1" firstCol="1" bandRow="1">
                <a:tableStyleId>{5C22544A-7EE6-4342-B048-85BDC9FD1C3A}</a:tableStyleId>
              </a:tblPr>
              <a:tblGrid>
                <a:gridCol w="2628900">
                  <a:extLst>
                    <a:ext uri="{9D8B030D-6E8A-4147-A177-3AD203B41FA5}">
                      <a16:colId xmlns:a16="http://schemas.microsoft.com/office/drawing/2014/main" val="2353644954"/>
                    </a:ext>
                  </a:extLst>
                </a:gridCol>
                <a:gridCol w="5676899">
                  <a:extLst>
                    <a:ext uri="{9D8B030D-6E8A-4147-A177-3AD203B41FA5}">
                      <a16:colId xmlns:a16="http://schemas.microsoft.com/office/drawing/2014/main" val="1588295104"/>
                    </a:ext>
                  </a:extLst>
                </a:gridCol>
              </a:tblGrid>
              <a:tr h="495300">
                <a:tc>
                  <a:txBody>
                    <a:bodyPr/>
                    <a:lstStyle/>
                    <a:p>
                      <a:pPr indent="0" algn="just" hangingPunct="0">
                        <a:lnSpc>
                          <a:spcPct val="100000"/>
                        </a:lnSpc>
                        <a:spcAft>
                          <a:spcPts val="0"/>
                        </a:spcAft>
                      </a:pPr>
                      <a:r>
                        <a:rPr lang="en-US" sz="24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Construct</a:t>
                      </a:r>
                      <a:endPar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4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Measure</a:t>
                      </a:r>
                      <a:endPar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6982250"/>
                  </a:ext>
                </a:extLst>
              </a:tr>
              <a:tr h="830292">
                <a:tc>
                  <a:txBody>
                    <a:bodyPr/>
                    <a:lstStyle/>
                    <a:p>
                      <a:pPr indent="0" algn="just" hangingPunct="0">
                        <a:lnSpc>
                          <a:spcPct val="100000"/>
                        </a:lnSpc>
                        <a:spcAft>
                          <a:spcPts val="0"/>
                        </a:spcAft>
                      </a:pPr>
                      <a:r>
                        <a:rPr lang="en-US" sz="2000" dirty="0">
                          <a:solidFill>
                            <a:schemeClr val="bg1"/>
                          </a:solidFill>
                          <a:effectLst/>
                        </a:rPr>
                        <a:t>Completeness</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000" dirty="0">
                          <a:solidFill>
                            <a:schemeClr val="bg1"/>
                          </a:solidFill>
                          <a:effectLst/>
                        </a:rPr>
                        <a:t>Degree to which predicates about relevant referents are available.</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01144643"/>
                  </a:ext>
                </a:extLst>
              </a:tr>
              <a:tr h="838200">
                <a:tc>
                  <a:txBody>
                    <a:bodyPr/>
                    <a:lstStyle/>
                    <a:p>
                      <a:pPr indent="0" algn="just" hangingPunct="0">
                        <a:lnSpc>
                          <a:spcPct val="100000"/>
                        </a:lnSpc>
                        <a:spcAft>
                          <a:spcPts val="0"/>
                        </a:spcAft>
                      </a:pPr>
                      <a:r>
                        <a:rPr lang="en-US" sz="2000">
                          <a:solidFill>
                            <a:schemeClr val="bg1"/>
                          </a:solidFill>
                          <a:effectLst/>
                        </a:rPr>
                        <a:t>Concordance</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000" dirty="0">
                          <a:solidFill>
                            <a:schemeClr val="bg1"/>
                          </a:solidFill>
                          <a:effectLst/>
                        </a:rPr>
                        <a:t>Degree to which there is agreement between predicates.</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19106835"/>
                  </a:ext>
                </a:extLst>
              </a:tr>
              <a:tr h="931473">
                <a:tc>
                  <a:txBody>
                    <a:bodyPr/>
                    <a:lstStyle/>
                    <a:p>
                      <a:pPr indent="0" algn="just" hangingPunct="0">
                        <a:lnSpc>
                          <a:spcPct val="100000"/>
                        </a:lnSpc>
                        <a:spcAft>
                          <a:spcPts val="0"/>
                        </a:spcAft>
                      </a:pPr>
                      <a:r>
                        <a:rPr lang="en-US" sz="2000">
                          <a:solidFill>
                            <a:schemeClr val="bg1"/>
                          </a:solidFill>
                          <a:effectLst/>
                        </a:rPr>
                        <a:t>Fragmentation</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000" dirty="0">
                          <a:solidFill>
                            <a:schemeClr val="bg1"/>
                          </a:solidFill>
                          <a:effectLst/>
                        </a:rPr>
                        <a:t>Degree to which multiple predicates describe the same feature of a referent.</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855620999"/>
                  </a:ext>
                </a:extLst>
              </a:tr>
              <a:tr h="779073">
                <a:tc>
                  <a:txBody>
                    <a:bodyPr/>
                    <a:lstStyle/>
                    <a:p>
                      <a:pPr indent="0" algn="just" hangingPunct="0">
                        <a:lnSpc>
                          <a:spcPct val="100000"/>
                        </a:lnSpc>
                        <a:spcAft>
                          <a:spcPts val="0"/>
                        </a:spcAft>
                      </a:pPr>
                      <a:r>
                        <a:rPr lang="en-US" sz="2000">
                          <a:solidFill>
                            <a:schemeClr val="bg1"/>
                          </a:solidFill>
                          <a:effectLst/>
                        </a:rPr>
                        <a:t>Signal-to-noise</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000" dirty="0">
                          <a:solidFill>
                            <a:schemeClr val="bg1"/>
                          </a:solidFill>
                          <a:effectLst/>
                        </a:rPr>
                        <a:t>Degree to which irrelevant predicates can be distinguished from relevant ones.</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71912372"/>
                  </a:ext>
                </a:extLst>
              </a:tr>
            </a:tbl>
          </a:graphicData>
        </a:graphic>
      </p:graphicFrame>
      <p:sp>
        <p:nvSpPr>
          <p:cNvPr id="6" name="Rectangle 5">
            <a:extLst>
              <a:ext uri="{FF2B5EF4-FFF2-40B4-BE49-F238E27FC236}">
                <a16:creationId xmlns:a16="http://schemas.microsoft.com/office/drawing/2014/main" id="{EFF6FE10-4C23-4A27-A96A-C75768006E3A}"/>
              </a:ext>
            </a:extLst>
          </p:cNvPr>
          <p:cNvSpPr/>
          <p:nvPr/>
        </p:nvSpPr>
        <p:spPr>
          <a:xfrm>
            <a:off x="1371600" y="6201522"/>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305978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8AE4-4145-4704-9A15-0420A3333729}"/>
              </a:ext>
            </a:extLst>
          </p:cNvPr>
          <p:cNvSpPr>
            <a:spLocks noGrp="1"/>
          </p:cNvSpPr>
          <p:nvPr>
            <p:ph type="title"/>
          </p:nvPr>
        </p:nvSpPr>
        <p:spPr/>
        <p:txBody>
          <a:bodyPr/>
          <a:lstStyle/>
          <a:p>
            <a:r>
              <a:rPr lang="en-US" i="1" dirty="0"/>
              <a:t>Adequate</a:t>
            </a:r>
            <a:r>
              <a:rPr lang="en-US" dirty="0"/>
              <a:t> faithfulness</a:t>
            </a:r>
          </a:p>
        </p:txBody>
      </p:sp>
      <p:sp>
        <p:nvSpPr>
          <p:cNvPr id="3" name="Content Placeholder 2">
            <a:extLst>
              <a:ext uri="{FF2B5EF4-FFF2-40B4-BE49-F238E27FC236}">
                <a16:creationId xmlns:a16="http://schemas.microsoft.com/office/drawing/2014/main" id="{3A6CA7F4-5E97-4133-8649-562244A3553A}"/>
              </a:ext>
            </a:extLst>
          </p:cNvPr>
          <p:cNvSpPr>
            <a:spLocks noGrp="1"/>
          </p:cNvSpPr>
          <p:nvPr>
            <p:ph idx="1"/>
          </p:nvPr>
        </p:nvSpPr>
        <p:spPr/>
        <p:txBody>
          <a:bodyPr/>
          <a:lstStyle/>
          <a:p>
            <a:pPr>
              <a:buFont typeface="Arial" panose="020B0604020202020204" pitchFamily="34" charset="0"/>
              <a:buChar char="•"/>
            </a:pPr>
            <a:r>
              <a:rPr lang="en-US" dirty="0"/>
              <a:t>An RT-tuple is </a:t>
            </a:r>
            <a:r>
              <a:rPr lang="en-US" i="1" dirty="0"/>
              <a:t>adequately faithful </a:t>
            </a:r>
            <a:r>
              <a:rPr lang="en-US" dirty="0"/>
              <a:t>to reality whenever it is faithful to reality at a level of granularity that is equal or more precise than what is required for the purposes for which the tuple is used.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A tuple is adequately faithful </a:t>
            </a:r>
            <a:r>
              <a:rPr lang="en-US" i="1" dirty="0"/>
              <a:t>throughout </a:t>
            </a:r>
            <a:r>
              <a:rPr lang="en-US" dirty="0"/>
              <a:t>reality whenever it remains adequately faithful even under changing uses. </a:t>
            </a:r>
          </a:p>
          <a:p>
            <a:pPr lvl="2">
              <a:buFont typeface="Arial" panose="020B0604020202020204" pitchFamily="34" charset="0"/>
              <a:buChar char="•"/>
            </a:pPr>
            <a:r>
              <a:rPr lang="en-US" dirty="0"/>
              <a:t>The coarser the level of granularity at which a tuple represents, the more likely it remains faithful throughout reality. </a:t>
            </a:r>
          </a:p>
        </p:txBody>
      </p:sp>
      <p:sp>
        <p:nvSpPr>
          <p:cNvPr id="5" name="Rectangle 4">
            <a:extLst>
              <a:ext uri="{FF2B5EF4-FFF2-40B4-BE49-F238E27FC236}">
                <a16:creationId xmlns:a16="http://schemas.microsoft.com/office/drawing/2014/main" id="{86E4D4C5-5C4B-46AC-A472-FBBEDCC341F2}"/>
              </a:ext>
            </a:extLst>
          </p:cNvPr>
          <p:cNvSpPr/>
          <p:nvPr/>
        </p:nvSpPr>
        <p:spPr>
          <a:xfrm>
            <a:off x="1676400" y="3167390"/>
            <a:ext cx="7162800" cy="523220"/>
          </a:xfrm>
          <a:prstGeom prst="rect">
            <a:avLst/>
          </a:prstGeom>
        </p:spPr>
        <p:txBody>
          <a:bodyPr wrap="square">
            <a:spAutoFit/>
          </a:bodyPr>
          <a:lstStyle/>
          <a:p>
            <a:pPr algn="r"/>
            <a:r>
              <a:rPr lang="en-US" sz="1400" b="0" dirty="0">
                <a:solidFill>
                  <a:schemeClr val="bg1"/>
                </a:solidFill>
              </a:rPr>
              <a:t>Ceusters W, Smith B. A realism-based approach to the evolution of biomedical ontologies. Annual Symposium proceedings AMIA Symposium. 2006:121-5. </a:t>
            </a:r>
            <a:endParaRPr lang="en-US" sz="1400" dirty="0">
              <a:solidFill>
                <a:schemeClr val="bg1"/>
              </a:solidFill>
            </a:endParaRPr>
          </a:p>
        </p:txBody>
      </p:sp>
      <p:sp>
        <p:nvSpPr>
          <p:cNvPr id="6" name="Rectangle 5">
            <a:extLst>
              <a:ext uri="{FF2B5EF4-FFF2-40B4-BE49-F238E27FC236}">
                <a16:creationId xmlns:a16="http://schemas.microsoft.com/office/drawing/2014/main" id="{998D54A4-073C-46A2-8FBB-E75021D2A003}"/>
              </a:ext>
            </a:extLst>
          </p:cNvPr>
          <p:cNvSpPr/>
          <p:nvPr/>
        </p:nvSpPr>
        <p:spPr>
          <a:xfrm>
            <a:off x="1371600" y="6201522"/>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0432965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783B-5F4C-4AED-92BC-BEB30739F17B}"/>
              </a:ext>
            </a:extLst>
          </p:cNvPr>
          <p:cNvSpPr>
            <a:spLocks noGrp="1"/>
          </p:cNvSpPr>
          <p:nvPr>
            <p:ph type="title"/>
          </p:nvPr>
        </p:nvSpPr>
        <p:spPr/>
        <p:txBody>
          <a:bodyPr/>
          <a:lstStyle/>
          <a:p>
            <a:r>
              <a:rPr lang="en-US" dirty="0"/>
              <a:t>Faithfulness of RT tuple collections</a:t>
            </a:r>
          </a:p>
        </p:txBody>
      </p:sp>
      <p:sp>
        <p:nvSpPr>
          <p:cNvPr id="3" name="Content Placeholder 2">
            <a:extLst>
              <a:ext uri="{FF2B5EF4-FFF2-40B4-BE49-F238E27FC236}">
                <a16:creationId xmlns:a16="http://schemas.microsoft.com/office/drawing/2014/main" id="{FF703263-19BB-40B0-8D01-D85492A04DFA}"/>
              </a:ext>
            </a:extLst>
          </p:cNvPr>
          <p:cNvSpPr>
            <a:spLocks noGrp="1"/>
          </p:cNvSpPr>
          <p:nvPr>
            <p:ph idx="1"/>
          </p:nvPr>
        </p:nvSpPr>
        <p:spPr/>
        <p:txBody>
          <a:bodyPr/>
          <a:lstStyle/>
          <a:p>
            <a:pPr>
              <a:buFont typeface="Arial" panose="020B0604020202020204" pitchFamily="34" charset="0"/>
              <a:buChar char="•"/>
            </a:pPr>
            <a:r>
              <a:rPr lang="en-US" dirty="0"/>
              <a:t>A collection of tuples is faithful to reality whenever all of its tuples are faithful,</a:t>
            </a:r>
          </a:p>
          <a:p>
            <a:pPr lvl="1">
              <a:buFont typeface="Arial" panose="020B0604020202020204" pitchFamily="34" charset="0"/>
              <a:buChar char="•"/>
            </a:pPr>
            <a:r>
              <a:rPr lang="en-US" sz="2200" dirty="0"/>
              <a:t>Though perhaps not adequately faithful to/throughout reality despite all of its tuples being adequately faithful:</a:t>
            </a:r>
          </a:p>
          <a:p>
            <a:pPr lvl="2">
              <a:buFont typeface="Arial" panose="020B0604020202020204" pitchFamily="34" charset="0"/>
              <a:buChar char="•"/>
            </a:pPr>
            <a:r>
              <a:rPr lang="en-US" dirty="0"/>
              <a:t>predicates might become outdated, </a:t>
            </a:r>
          </a:p>
          <a:p>
            <a:pPr lvl="3">
              <a:buFont typeface="Arial" panose="020B0604020202020204" pitchFamily="34" charset="0"/>
              <a:buChar char="•"/>
            </a:pPr>
            <a:r>
              <a:rPr lang="en-US" dirty="0"/>
              <a:t>a tumor stated to be benign at some point in time turns malignant, </a:t>
            </a:r>
            <a:r>
              <a:rPr lang="en-US" dirty="0">
                <a:sym typeface="Wingdings" panose="05000000000000000000" pitchFamily="2" charset="2"/>
              </a:rPr>
              <a:t> </a:t>
            </a:r>
            <a:r>
              <a:rPr lang="en-US" dirty="0"/>
              <a:t>patient’s medical history is incorrect. </a:t>
            </a:r>
          </a:p>
          <a:p>
            <a:pPr lvl="3">
              <a:buFont typeface="Arial" panose="020B0604020202020204" pitchFamily="34" charset="0"/>
              <a:buChar char="•"/>
            </a:pPr>
            <a:r>
              <a:rPr lang="en-US" dirty="0"/>
              <a:t>tuples that are individually veridical might be redundant;</a:t>
            </a:r>
          </a:p>
          <a:p>
            <a:pPr lvl="4">
              <a:buFont typeface="Arial" panose="020B0604020202020204" pitchFamily="34" charset="0"/>
              <a:buChar char="•"/>
            </a:pPr>
            <a:r>
              <a:rPr lang="en-US" sz="1800" dirty="0"/>
              <a:t>predicating at different levels of granularity whereby one tuple is a logical consequence of another because of axioms in the ontology used.</a:t>
            </a:r>
          </a:p>
          <a:p>
            <a:pPr lvl="4">
              <a:buFont typeface="Arial" panose="020B0604020202020204" pitchFamily="34" charset="0"/>
              <a:buChar char="•"/>
            </a:pPr>
            <a:r>
              <a:rPr lang="en-US" sz="1800" dirty="0"/>
              <a:t>a relationship between two entities is predicated by means of two distinct tuples which contain references to distinct temporal regions of which one is a part of the other. </a:t>
            </a:r>
          </a:p>
        </p:txBody>
      </p:sp>
    </p:spTree>
    <p:extLst>
      <p:ext uri="{BB962C8B-B14F-4D97-AF65-F5344CB8AC3E}">
        <p14:creationId xmlns:p14="http://schemas.microsoft.com/office/powerpoint/2010/main" val="358436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E419-8513-4C87-B7C5-6F9FE9B1543B}"/>
              </a:ext>
            </a:extLst>
          </p:cNvPr>
          <p:cNvSpPr>
            <a:spLocks noGrp="1"/>
          </p:cNvSpPr>
          <p:nvPr>
            <p:ph type="title"/>
          </p:nvPr>
        </p:nvSpPr>
        <p:spPr/>
        <p:txBody>
          <a:bodyPr/>
          <a:lstStyle/>
          <a:p>
            <a:r>
              <a:rPr lang="en-US" dirty="0"/>
              <a:t>2</a:t>
            </a:r>
            <a:r>
              <a:rPr lang="en-US" baseline="30000" dirty="0"/>
              <a:t>nd</a:t>
            </a:r>
            <a:r>
              <a:rPr lang="en-US" dirty="0"/>
              <a:t>-hand information in EMR context</a:t>
            </a:r>
          </a:p>
        </p:txBody>
      </p:sp>
      <p:sp>
        <p:nvSpPr>
          <p:cNvPr id="3" name="Content Placeholder 2">
            <a:extLst>
              <a:ext uri="{FF2B5EF4-FFF2-40B4-BE49-F238E27FC236}">
                <a16:creationId xmlns:a16="http://schemas.microsoft.com/office/drawing/2014/main" id="{08AD8FF4-39BA-4E2F-B717-FA4E6695B66D}"/>
              </a:ext>
            </a:extLst>
          </p:cNvPr>
          <p:cNvSpPr>
            <a:spLocks noGrp="1"/>
          </p:cNvSpPr>
          <p:nvPr>
            <p:ph idx="1"/>
          </p:nvPr>
        </p:nvSpPr>
        <p:spPr/>
        <p:txBody>
          <a:bodyPr/>
          <a:lstStyle/>
          <a:p>
            <a:pPr>
              <a:buFont typeface="Arial" panose="020B0604020202020204" pitchFamily="34" charset="0"/>
              <a:buChar char="•"/>
            </a:pPr>
            <a:r>
              <a:rPr lang="en-US" dirty="0"/>
              <a:t>1</a:t>
            </a:r>
            <a:r>
              <a:rPr lang="en-US" baseline="30000" dirty="0"/>
              <a:t>st</a:t>
            </a:r>
            <a:r>
              <a:rPr lang="en-US" dirty="0"/>
              <a:t>-hand:</a:t>
            </a:r>
          </a:p>
          <a:p>
            <a:pPr lvl="1">
              <a:buFont typeface="Arial" panose="020B0604020202020204" pitchFamily="34" charset="0"/>
              <a:buChar char="•"/>
            </a:pPr>
            <a:r>
              <a:rPr lang="en-US" sz="2000" dirty="0"/>
              <a:t>Direct observations made by a clinician entered in the EMR by that clinician.</a:t>
            </a:r>
          </a:p>
          <a:p>
            <a:pPr>
              <a:buFont typeface="Arial" panose="020B0604020202020204" pitchFamily="34" charset="0"/>
              <a:buChar char="•"/>
            </a:pPr>
            <a:r>
              <a:rPr lang="en-US" dirty="0"/>
              <a:t>2</a:t>
            </a:r>
            <a:r>
              <a:rPr lang="en-US" baseline="30000" dirty="0"/>
              <a:t>nd</a:t>
            </a:r>
            <a:r>
              <a:rPr lang="en-US" dirty="0"/>
              <a:t>-hand:</a:t>
            </a:r>
          </a:p>
          <a:p>
            <a:pPr lvl="1">
              <a:buFont typeface="Arial" panose="020B0604020202020204" pitchFamily="34" charset="0"/>
              <a:buChar char="•"/>
            </a:pPr>
            <a:r>
              <a:rPr lang="en-US" sz="2000" dirty="0"/>
              <a:t>Information obtained by a third-party and entered by the clinician:</a:t>
            </a:r>
          </a:p>
          <a:p>
            <a:pPr lvl="3">
              <a:buFont typeface="Arial" panose="020B0604020202020204" pitchFamily="34" charset="0"/>
              <a:buChar char="•"/>
            </a:pPr>
            <a:r>
              <a:rPr lang="en-US" dirty="0"/>
              <a:t>Symptoms expressed by a patient,</a:t>
            </a:r>
          </a:p>
          <a:p>
            <a:pPr lvl="3">
              <a:buFont typeface="Arial" panose="020B0604020202020204" pitchFamily="34" charset="0"/>
              <a:buChar char="•"/>
            </a:pPr>
            <a:r>
              <a:rPr lang="en-US" dirty="0"/>
              <a:t>Medical history of a patient obtained from family</a:t>
            </a:r>
          </a:p>
          <a:p>
            <a:pPr lvl="1">
              <a:buFont typeface="Arial" panose="020B0604020202020204" pitchFamily="34" charset="0"/>
              <a:buChar char="•"/>
            </a:pPr>
            <a:r>
              <a:rPr lang="en-US" sz="2000" dirty="0"/>
              <a:t>Observations made by a clinician and entered by a third party:</a:t>
            </a:r>
          </a:p>
          <a:p>
            <a:pPr lvl="3">
              <a:buFont typeface="Arial" panose="020B0604020202020204" pitchFamily="34" charset="0"/>
              <a:buChar char="•"/>
            </a:pPr>
            <a:r>
              <a:rPr lang="en-US" dirty="0"/>
              <a:t>Coding clerk, resident, …</a:t>
            </a:r>
          </a:p>
          <a:p>
            <a:pPr lvl="3">
              <a:buFont typeface="Arial" panose="020B0604020202020204" pitchFamily="34" charset="0"/>
              <a:buChar char="•"/>
            </a:pPr>
            <a:r>
              <a:rPr lang="en-US" dirty="0"/>
              <a:t>Coding assistance algorithm,</a:t>
            </a:r>
          </a:p>
          <a:p>
            <a:pPr lvl="3">
              <a:buFont typeface="Arial" panose="020B0604020202020204" pitchFamily="34" charset="0"/>
              <a:buChar char="•"/>
            </a:pPr>
            <a:r>
              <a:rPr lang="en-US" dirty="0"/>
              <a:t>Automatic data transformation algorithm.</a:t>
            </a:r>
          </a:p>
          <a:p>
            <a:pPr>
              <a:buFont typeface="Arial" panose="020B0604020202020204" pitchFamily="34" charset="0"/>
              <a:buChar char="•"/>
            </a:pPr>
            <a:r>
              <a:rPr lang="en-US" dirty="0"/>
              <a:t>3</a:t>
            </a:r>
            <a:r>
              <a:rPr lang="en-US" baseline="30000" dirty="0"/>
              <a:t>rd</a:t>
            </a:r>
            <a:r>
              <a:rPr lang="en-US" dirty="0"/>
              <a:t>-hand:</a:t>
            </a:r>
          </a:p>
          <a:p>
            <a:pPr lvl="1">
              <a:buFont typeface="Arial" panose="020B0604020202020204" pitchFamily="34" charset="0"/>
              <a:buChar char="•"/>
            </a:pPr>
            <a:r>
              <a:rPr lang="en-US" sz="2000" dirty="0"/>
              <a:t>tuples constructed from billing codes entered by coding clerks</a:t>
            </a:r>
          </a:p>
        </p:txBody>
      </p:sp>
      <p:sp>
        <p:nvSpPr>
          <p:cNvPr id="5" name="TextBox 4">
            <a:extLst>
              <a:ext uri="{FF2B5EF4-FFF2-40B4-BE49-F238E27FC236}">
                <a16:creationId xmlns:a16="http://schemas.microsoft.com/office/drawing/2014/main" id="{62010576-BE15-49D4-ABC4-81614E9888EB}"/>
              </a:ext>
            </a:extLst>
          </p:cNvPr>
          <p:cNvSpPr txBox="1"/>
          <p:nvPr/>
        </p:nvSpPr>
        <p:spPr>
          <a:xfrm>
            <a:off x="5105400" y="5029200"/>
            <a:ext cx="3936783" cy="400110"/>
          </a:xfrm>
          <a:prstGeom prst="rect">
            <a:avLst/>
          </a:prstGeom>
          <a:noFill/>
        </p:spPr>
        <p:txBody>
          <a:bodyPr wrap="none" rtlCol="0">
            <a:spAutoFit/>
          </a:bodyPr>
          <a:lstStyle/>
          <a:p>
            <a:r>
              <a:rPr lang="en-US" sz="2000" b="0" dirty="0">
                <a:solidFill>
                  <a:srgbClr val="FFFF00"/>
                </a:solidFill>
                <a:sym typeface="Wingdings" panose="05000000000000000000" pitchFamily="2" charset="2"/>
              </a:rPr>
              <a:t> Assistance in RT tuple generation</a:t>
            </a:r>
            <a:endParaRPr lang="en-US" sz="2000" b="0" dirty="0">
              <a:solidFill>
                <a:srgbClr val="FFFF00"/>
              </a:solidFill>
            </a:endParaRPr>
          </a:p>
        </p:txBody>
      </p:sp>
    </p:spTree>
    <p:extLst>
      <p:ext uri="{BB962C8B-B14F-4D97-AF65-F5344CB8AC3E}">
        <p14:creationId xmlns:p14="http://schemas.microsoft.com/office/powerpoint/2010/main" val="168279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CB19-78A4-4E07-9407-15280386AB2A}"/>
              </a:ext>
            </a:extLst>
          </p:cNvPr>
          <p:cNvSpPr>
            <a:spLocks noGrp="1"/>
          </p:cNvSpPr>
          <p:nvPr>
            <p:ph type="title"/>
          </p:nvPr>
        </p:nvSpPr>
        <p:spPr/>
        <p:txBody>
          <a:bodyPr/>
          <a:lstStyle/>
          <a:p>
            <a:r>
              <a:rPr lang="en-US" dirty="0"/>
              <a:t>Faithfulness and n</a:t>
            </a:r>
            <a:r>
              <a:rPr lang="en-US" baseline="30000" dirty="0"/>
              <a:t>th</a:t>
            </a:r>
            <a:r>
              <a:rPr lang="en-US" dirty="0"/>
              <a:t>-hand information</a:t>
            </a:r>
          </a:p>
        </p:txBody>
      </p:sp>
      <p:sp>
        <p:nvSpPr>
          <p:cNvPr id="3" name="Content Placeholder 2">
            <a:extLst>
              <a:ext uri="{FF2B5EF4-FFF2-40B4-BE49-F238E27FC236}">
                <a16:creationId xmlns:a16="http://schemas.microsoft.com/office/drawing/2014/main" id="{EB60FB9C-9345-4F45-AB0C-D0A706AB6F5E}"/>
              </a:ext>
            </a:extLst>
          </p:cNvPr>
          <p:cNvSpPr>
            <a:spLocks noGrp="1"/>
          </p:cNvSpPr>
          <p:nvPr>
            <p:ph idx="1"/>
          </p:nvPr>
        </p:nvSpPr>
        <p:spPr/>
        <p:txBody>
          <a:bodyPr/>
          <a:lstStyle/>
          <a:p>
            <a:pPr>
              <a:buFont typeface="Arial" panose="020B0604020202020204" pitchFamily="34" charset="0"/>
              <a:buChar char="•"/>
            </a:pPr>
            <a:r>
              <a:rPr lang="en-US" dirty="0"/>
              <a:t>A-tuples: for the assignment of RUIs</a:t>
            </a:r>
          </a:p>
          <a:p>
            <a:pPr lvl="1">
              <a:buFont typeface="Arial" panose="020B0604020202020204" pitchFamily="34" charset="0"/>
              <a:buChar char="•"/>
            </a:pPr>
            <a:r>
              <a:rPr lang="en-US" dirty="0"/>
              <a:t>1</a:t>
            </a:r>
            <a:r>
              <a:rPr lang="en-US" baseline="30000" dirty="0"/>
              <a:t>st</a:t>
            </a:r>
            <a:r>
              <a:rPr lang="en-US" dirty="0"/>
              <a:t>-hand: to entities on the side of the patient</a:t>
            </a:r>
          </a:p>
          <a:p>
            <a:pPr lvl="1">
              <a:buFont typeface="Arial" panose="020B0604020202020204" pitchFamily="34" charset="0"/>
              <a:buChar char="•"/>
            </a:pPr>
            <a:r>
              <a:rPr lang="en-US" dirty="0"/>
              <a:t>2</a:t>
            </a:r>
            <a:r>
              <a:rPr lang="en-US" baseline="30000" dirty="0"/>
              <a:t>nd</a:t>
            </a:r>
            <a:r>
              <a:rPr lang="en-US" dirty="0"/>
              <a:t>-hand: to ascriptions in the EMR</a:t>
            </a:r>
          </a:p>
          <a:p>
            <a:pPr>
              <a:buFont typeface="Arial" panose="020B0604020202020204" pitchFamily="34" charset="0"/>
              <a:buChar char="•"/>
            </a:pPr>
            <a:r>
              <a:rPr lang="en-US" dirty="0"/>
              <a:t>D-tuples: </a:t>
            </a:r>
          </a:p>
          <a:p>
            <a:pPr lvl="1">
              <a:buFont typeface="Arial" panose="020B0604020202020204" pitchFamily="34" charset="0"/>
              <a:buChar char="•"/>
            </a:pPr>
            <a:r>
              <a:rPr lang="en-US" dirty="0"/>
              <a:t>keeping track of the provenance, insertion, deletion and correction of any tuple other dan D.</a:t>
            </a:r>
          </a:p>
          <a:p>
            <a:pPr>
              <a:buFont typeface="Arial" panose="020B0604020202020204" pitchFamily="34" charset="0"/>
              <a:buChar char="•"/>
            </a:pPr>
            <a:r>
              <a:rPr lang="en-US" dirty="0"/>
              <a:t>F-tuples: </a:t>
            </a:r>
          </a:p>
          <a:p>
            <a:pPr lvl="1">
              <a:buFont typeface="Arial" panose="020B0604020202020204" pitchFamily="34" charset="0"/>
              <a:buChar char="•"/>
            </a:pPr>
            <a:r>
              <a:rPr lang="en-US" dirty="0"/>
              <a:t>express confidence in faithfulness of RT-tuples.</a:t>
            </a:r>
          </a:p>
        </p:txBody>
      </p:sp>
    </p:spTree>
    <p:extLst>
      <p:ext uri="{BB962C8B-B14F-4D97-AF65-F5344CB8AC3E}">
        <p14:creationId xmlns:p14="http://schemas.microsoft.com/office/powerpoint/2010/main" val="1635603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C77B-3E0A-474B-9FB9-9442635F7B69}"/>
              </a:ext>
            </a:extLst>
          </p:cNvPr>
          <p:cNvSpPr>
            <a:spLocks noGrp="1"/>
          </p:cNvSpPr>
          <p:nvPr>
            <p:ph type="title"/>
          </p:nvPr>
        </p:nvSpPr>
        <p:spPr/>
        <p:txBody>
          <a:bodyPr/>
          <a:lstStyle/>
          <a:p>
            <a:r>
              <a:rPr lang="en-US" dirty="0"/>
              <a:t>RT issues in EHRs: the ‘problem list’</a:t>
            </a:r>
          </a:p>
        </p:txBody>
      </p:sp>
      <p:grpSp>
        <p:nvGrpSpPr>
          <p:cNvPr id="5" name="Group 116">
            <a:extLst>
              <a:ext uri="{FF2B5EF4-FFF2-40B4-BE49-F238E27FC236}">
                <a16:creationId xmlns:a16="http://schemas.microsoft.com/office/drawing/2014/main" id="{081D2BD1-FAEA-46C4-9DA6-933601FAEAC2}"/>
              </a:ext>
            </a:extLst>
          </p:cNvPr>
          <p:cNvGrpSpPr>
            <a:grpSpLocks/>
          </p:cNvGrpSpPr>
          <p:nvPr/>
        </p:nvGrpSpPr>
        <p:grpSpPr bwMode="auto">
          <a:xfrm>
            <a:off x="609600" y="1600200"/>
            <a:ext cx="7848600" cy="4816475"/>
            <a:chOff x="576" y="1104"/>
            <a:chExt cx="4944" cy="3034"/>
          </a:xfrm>
        </p:grpSpPr>
        <p:grpSp>
          <p:nvGrpSpPr>
            <p:cNvPr id="6" name="Group 14">
              <a:extLst>
                <a:ext uri="{FF2B5EF4-FFF2-40B4-BE49-F238E27FC236}">
                  <a16:creationId xmlns:a16="http://schemas.microsoft.com/office/drawing/2014/main" id="{0656D228-770E-4702-AB9E-163229BDA55E}"/>
                </a:ext>
              </a:extLst>
            </p:cNvPr>
            <p:cNvGrpSpPr>
              <a:grpSpLocks/>
            </p:cNvGrpSpPr>
            <p:nvPr/>
          </p:nvGrpSpPr>
          <p:grpSpPr bwMode="auto">
            <a:xfrm>
              <a:off x="576" y="1296"/>
              <a:ext cx="4944" cy="154"/>
              <a:chOff x="576" y="1440"/>
              <a:chExt cx="4944" cy="154"/>
            </a:xfrm>
          </p:grpSpPr>
          <p:sp>
            <p:nvSpPr>
              <p:cNvPr id="78" name="Text Box 8">
                <a:extLst>
                  <a:ext uri="{FF2B5EF4-FFF2-40B4-BE49-F238E27FC236}">
                    <a16:creationId xmlns:a16="http://schemas.microsoft.com/office/drawing/2014/main" id="{D959CBD3-06C0-4446-85D6-E9A69621843C}"/>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9" name="Text Box 9">
                <a:extLst>
                  <a:ext uri="{FF2B5EF4-FFF2-40B4-BE49-F238E27FC236}">
                    <a16:creationId xmlns:a16="http://schemas.microsoft.com/office/drawing/2014/main" id="{1FE7D21B-3A4A-4C70-9B5F-5818A39A608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80" name="Text Box 10">
                <a:extLst>
                  <a:ext uri="{FF2B5EF4-FFF2-40B4-BE49-F238E27FC236}">
                    <a16:creationId xmlns:a16="http://schemas.microsoft.com/office/drawing/2014/main" id="{DAA3ACB0-D31F-4D40-96B2-F7D94CECB60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81" name="Text Box 11">
                <a:extLst>
                  <a:ext uri="{FF2B5EF4-FFF2-40B4-BE49-F238E27FC236}">
                    <a16:creationId xmlns:a16="http://schemas.microsoft.com/office/drawing/2014/main" id="{B653CDD8-47D2-4E31-96BF-80ED0C974A71}"/>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7" name="Group 15">
              <a:extLst>
                <a:ext uri="{FF2B5EF4-FFF2-40B4-BE49-F238E27FC236}">
                  <a16:creationId xmlns:a16="http://schemas.microsoft.com/office/drawing/2014/main" id="{7A0D3C06-3E72-422E-B56F-C861F2674871}"/>
                </a:ext>
              </a:extLst>
            </p:cNvPr>
            <p:cNvGrpSpPr>
              <a:grpSpLocks/>
            </p:cNvGrpSpPr>
            <p:nvPr/>
          </p:nvGrpSpPr>
          <p:grpSpPr bwMode="auto">
            <a:xfrm>
              <a:off x="576" y="1488"/>
              <a:ext cx="4944" cy="154"/>
              <a:chOff x="576" y="1440"/>
              <a:chExt cx="4944" cy="154"/>
            </a:xfrm>
          </p:grpSpPr>
          <p:sp>
            <p:nvSpPr>
              <p:cNvPr id="74" name="Text Box 16">
                <a:extLst>
                  <a:ext uri="{FF2B5EF4-FFF2-40B4-BE49-F238E27FC236}">
                    <a16:creationId xmlns:a16="http://schemas.microsoft.com/office/drawing/2014/main" id="{827E2879-526F-4E9C-ABB7-04B2BD3C8B7C}"/>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5" name="Text Box 17">
                <a:extLst>
                  <a:ext uri="{FF2B5EF4-FFF2-40B4-BE49-F238E27FC236}">
                    <a16:creationId xmlns:a16="http://schemas.microsoft.com/office/drawing/2014/main" id="{75B29A8E-BA68-446B-983E-BE244E681F1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76" name="Text Box 18">
                <a:extLst>
                  <a:ext uri="{FF2B5EF4-FFF2-40B4-BE49-F238E27FC236}">
                    <a16:creationId xmlns:a16="http://schemas.microsoft.com/office/drawing/2014/main" id="{5FF99176-57DA-48B3-83A7-27B622B0434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77" name="Text Box 19">
                <a:extLst>
                  <a:ext uri="{FF2B5EF4-FFF2-40B4-BE49-F238E27FC236}">
                    <a16:creationId xmlns:a16="http://schemas.microsoft.com/office/drawing/2014/main" id="{EA846D81-2790-4337-B28D-ADDDE867D446}"/>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8" name="Group 20">
              <a:extLst>
                <a:ext uri="{FF2B5EF4-FFF2-40B4-BE49-F238E27FC236}">
                  <a16:creationId xmlns:a16="http://schemas.microsoft.com/office/drawing/2014/main" id="{1CFA78FD-2629-4D45-93F6-AC755BA40FDB}"/>
                </a:ext>
              </a:extLst>
            </p:cNvPr>
            <p:cNvGrpSpPr>
              <a:grpSpLocks/>
            </p:cNvGrpSpPr>
            <p:nvPr/>
          </p:nvGrpSpPr>
          <p:grpSpPr bwMode="auto">
            <a:xfrm>
              <a:off x="576" y="1680"/>
              <a:ext cx="4944" cy="154"/>
              <a:chOff x="576" y="1440"/>
              <a:chExt cx="4944" cy="154"/>
            </a:xfrm>
          </p:grpSpPr>
          <p:sp>
            <p:nvSpPr>
              <p:cNvPr id="70" name="Text Box 21">
                <a:extLst>
                  <a:ext uri="{FF2B5EF4-FFF2-40B4-BE49-F238E27FC236}">
                    <a16:creationId xmlns:a16="http://schemas.microsoft.com/office/drawing/2014/main" id="{2BEBF6B7-A07E-4266-B64A-84406BC1711E}"/>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1" name="Text Box 22">
                <a:extLst>
                  <a:ext uri="{FF2B5EF4-FFF2-40B4-BE49-F238E27FC236}">
                    <a16:creationId xmlns:a16="http://schemas.microsoft.com/office/drawing/2014/main" id="{7FDA56DE-203D-4D97-A05B-69DD6F7C0C4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72" name="Text Box 23">
                <a:extLst>
                  <a:ext uri="{FF2B5EF4-FFF2-40B4-BE49-F238E27FC236}">
                    <a16:creationId xmlns:a16="http://schemas.microsoft.com/office/drawing/2014/main" id="{7C202088-449F-484F-91ED-5A71834E8AB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73" name="Text Box 24">
                <a:extLst>
                  <a:ext uri="{FF2B5EF4-FFF2-40B4-BE49-F238E27FC236}">
                    <a16:creationId xmlns:a16="http://schemas.microsoft.com/office/drawing/2014/main" id="{A8B6A3A4-EC75-4489-8D23-D7DFC5FDCDF0}"/>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9" name="Group 25">
              <a:extLst>
                <a:ext uri="{FF2B5EF4-FFF2-40B4-BE49-F238E27FC236}">
                  <a16:creationId xmlns:a16="http://schemas.microsoft.com/office/drawing/2014/main" id="{89A09427-B3C4-4E3F-8595-167D2C99A69C}"/>
                </a:ext>
              </a:extLst>
            </p:cNvPr>
            <p:cNvGrpSpPr>
              <a:grpSpLocks/>
            </p:cNvGrpSpPr>
            <p:nvPr/>
          </p:nvGrpSpPr>
          <p:grpSpPr bwMode="auto">
            <a:xfrm>
              <a:off x="576" y="1872"/>
              <a:ext cx="4944" cy="154"/>
              <a:chOff x="576" y="1440"/>
              <a:chExt cx="4944" cy="154"/>
            </a:xfrm>
          </p:grpSpPr>
          <p:sp>
            <p:nvSpPr>
              <p:cNvPr id="66" name="Text Box 26">
                <a:extLst>
                  <a:ext uri="{FF2B5EF4-FFF2-40B4-BE49-F238E27FC236}">
                    <a16:creationId xmlns:a16="http://schemas.microsoft.com/office/drawing/2014/main" id="{B750963F-6830-49DF-91F4-5D33361ADEC7}"/>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67" name="Text Box 27">
                <a:extLst>
                  <a:ext uri="{FF2B5EF4-FFF2-40B4-BE49-F238E27FC236}">
                    <a16:creationId xmlns:a16="http://schemas.microsoft.com/office/drawing/2014/main" id="{6CF5638D-3F03-4D04-B7C5-E70F9798A6EE}"/>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68" name="Text Box 28">
                <a:extLst>
                  <a:ext uri="{FF2B5EF4-FFF2-40B4-BE49-F238E27FC236}">
                    <a16:creationId xmlns:a16="http://schemas.microsoft.com/office/drawing/2014/main" id="{C8F45FEE-3C7F-4A47-A2B9-3452ABCC8891}"/>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9" name="Text Box 29">
                <a:extLst>
                  <a:ext uri="{FF2B5EF4-FFF2-40B4-BE49-F238E27FC236}">
                    <a16:creationId xmlns:a16="http://schemas.microsoft.com/office/drawing/2014/main" id="{1C43E72D-100F-4E17-B8D3-C2EC351E069B}"/>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sp>
          <p:nvSpPr>
            <p:cNvPr id="10" name="Text Box 31">
              <a:extLst>
                <a:ext uri="{FF2B5EF4-FFF2-40B4-BE49-F238E27FC236}">
                  <a16:creationId xmlns:a16="http://schemas.microsoft.com/office/drawing/2014/main" id="{8B31DF5E-CBA2-40DF-973D-0B8D23BE6079}"/>
                </a:ext>
              </a:extLst>
            </p:cNvPr>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a:p>
              <a:pPr eaLnBrk="1" hangingPunct="1"/>
              <a:endParaRPr lang="nl-NL" altLang="en-US" sz="1400"/>
            </a:p>
          </p:txBody>
        </p:sp>
        <p:sp>
          <p:nvSpPr>
            <p:cNvPr id="11" name="Text Box 32">
              <a:extLst>
                <a:ext uri="{FF2B5EF4-FFF2-40B4-BE49-F238E27FC236}">
                  <a16:creationId xmlns:a16="http://schemas.microsoft.com/office/drawing/2014/main" id="{DF84DF6E-A2DC-475E-BDCF-D2FCD7AA61CC}"/>
                </a:ext>
              </a:extLst>
            </p:cNvPr>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a:p>
              <a:pPr eaLnBrk="1" hangingPunct="1"/>
              <a:endParaRPr lang="nl-NL" altLang="en-US" sz="1400"/>
            </a:p>
          </p:txBody>
        </p:sp>
        <p:sp>
          <p:nvSpPr>
            <p:cNvPr id="12" name="Text Box 33">
              <a:extLst>
                <a:ext uri="{FF2B5EF4-FFF2-40B4-BE49-F238E27FC236}">
                  <a16:creationId xmlns:a16="http://schemas.microsoft.com/office/drawing/2014/main" id="{5359FFC2-F47A-4998-9C3A-8C19F94D0174}"/>
                </a:ext>
              </a:extLst>
            </p:cNvPr>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3" name="Text Box 34">
              <a:extLst>
                <a:ext uri="{FF2B5EF4-FFF2-40B4-BE49-F238E27FC236}">
                  <a16:creationId xmlns:a16="http://schemas.microsoft.com/office/drawing/2014/main" id="{33BC0853-5BCD-47CE-9708-A9D2561D4B5E}"/>
                </a:ext>
              </a:extLst>
            </p:cNvPr>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a:p>
              <a:pPr eaLnBrk="1" hangingPunct="1"/>
              <a:endParaRPr lang="nl-NL" altLang="en-US" sz="1400"/>
            </a:p>
          </p:txBody>
        </p:sp>
        <p:sp>
          <p:nvSpPr>
            <p:cNvPr id="14" name="Text Box 36">
              <a:extLst>
                <a:ext uri="{FF2B5EF4-FFF2-40B4-BE49-F238E27FC236}">
                  <a16:creationId xmlns:a16="http://schemas.microsoft.com/office/drawing/2014/main" id="{29B08D87-EEB8-4D15-A075-1698A4352147}"/>
                </a:ext>
              </a:extLst>
            </p:cNvPr>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5" name="Text Box 37">
              <a:extLst>
                <a:ext uri="{FF2B5EF4-FFF2-40B4-BE49-F238E27FC236}">
                  <a16:creationId xmlns:a16="http://schemas.microsoft.com/office/drawing/2014/main" id="{D0688547-19FE-4223-AE77-13AD9DFCBC64}"/>
                </a:ext>
              </a:extLst>
            </p:cNvPr>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24/12/1991</a:t>
              </a:r>
              <a:endParaRPr lang="nl-NL" altLang="en-US" sz="1400"/>
            </a:p>
          </p:txBody>
        </p:sp>
        <p:sp>
          <p:nvSpPr>
            <p:cNvPr id="16" name="Text Box 38">
              <a:extLst>
                <a:ext uri="{FF2B5EF4-FFF2-40B4-BE49-F238E27FC236}">
                  <a16:creationId xmlns:a16="http://schemas.microsoft.com/office/drawing/2014/main" id="{3EF596B8-52FC-4223-862A-0EE4382209D5}"/>
                </a:ext>
              </a:extLst>
            </p:cNvPr>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255174002</a:t>
              </a:r>
            </a:p>
          </p:txBody>
        </p:sp>
        <p:sp>
          <p:nvSpPr>
            <p:cNvPr id="17" name="Text Box 39">
              <a:extLst>
                <a:ext uri="{FF2B5EF4-FFF2-40B4-BE49-F238E27FC236}">
                  <a16:creationId xmlns:a16="http://schemas.microsoft.com/office/drawing/2014/main" id="{ADADF467-0522-4056-843C-585EA2507241}"/>
                </a:ext>
              </a:extLst>
            </p:cNvPr>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benign polyp of biliary tract</a:t>
              </a:r>
            </a:p>
          </p:txBody>
        </p:sp>
        <p:sp>
          <p:nvSpPr>
            <p:cNvPr id="18" name="Text Box 41">
              <a:extLst>
                <a:ext uri="{FF2B5EF4-FFF2-40B4-BE49-F238E27FC236}">
                  <a16:creationId xmlns:a16="http://schemas.microsoft.com/office/drawing/2014/main" id="{B9C299BE-87F9-4515-886A-9250D627A472}"/>
                </a:ext>
              </a:extLst>
            </p:cNvPr>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9" name="Text Box 42">
              <a:extLst>
                <a:ext uri="{FF2B5EF4-FFF2-40B4-BE49-F238E27FC236}">
                  <a16:creationId xmlns:a16="http://schemas.microsoft.com/office/drawing/2014/main" id="{B5830255-0DB6-413E-9BA9-E7F971FF3EE6}"/>
                </a:ext>
              </a:extLst>
            </p:cNvPr>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a:p>
              <a:pPr eaLnBrk="1" hangingPunct="1"/>
              <a:endParaRPr lang="nl-NL" altLang="en-US" sz="1400"/>
            </a:p>
          </p:txBody>
        </p:sp>
        <p:sp>
          <p:nvSpPr>
            <p:cNvPr id="20" name="Text Box 43">
              <a:extLst>
                <a:ext uri="{FF2B5EF4-FFF2-40B4-BE49-F238E27FC236}">
                  <a16:creationId xmlns:a16="http://schemas.microsoft.com/office/drawing/2014/main" id="{4EED1EFB-01C3-4EF2-A366-2B52A6994075}"/>
                </a:ext>
              </a:extLst>
            </p:cNvPr>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a:p>
              <a:pPr eaLnBrk="1" hangingPunct="1"/>
              <a:endParaRPr lang="nl-NL" altLang="en-US" sz="1400"/>
            </a:p>
          </p:txBody>
        </p:sp>
        <p:sp>
          <p:nvSpPr>
            <p:cNvPr id="21" name="Text Box 44">
              <a:extLst>
                <a:ext uri="{FF2B5EF4-FFF2-40B4-BE49-F238E27FC236}">
                  <a16:creationId xmlns:a16="http://schemas.microsoft.com/office/drawing/2014/main" id="{653893FB-26ED-4A0A-A186-2A1380693DCC}"/>
                </a:ext>
              </a:extLst>
            </p:cNvPr>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a:p>
              <a:pPr eaLnBrk="1" hangingPunct="1"/>
              <a:endParaRPr lang="nl-NL" altLang="en-US" sz="1400"/>
            </a:p>
          </p:txBody>
        </p:sp>
        <p:grpSp>
          <p:nvGrpSpPr>
            <p:cNvPr id="22" name="Group 45">
              <a:extLst>
                <a:ext uri="{FF2B5EF4-FFF2-40B4-BE49-F238E27FC236}">
                  <a16:creationId xmlns:a16="http://schemas.microsoft.com/office/drawing/2014/main" id="{1B348D90-1C03-4B64-B0FD-DFC7C2A51DCD}"/>
                </a:ext>
              </a:extLst>
            </p:cNvPr>
            <p:cNvGrpSpPr>
              <a:grpSpLocks/>
            </p:cNvGrpSpPr>
            <p:nvPr/>
          </p:nvGrpSpPr>
          <p:grpSpPr bwMode="auto">
            <a:xfrm>
              <a:off x="576" y="2640"/>
              <a:ext cx="4944" cy="154"/>
              <a:chOff x="576" y="1440"/>
              <a:chExt cx="4944" cy="154"/>
            </a:xfrm>
          </p:grpSpPr>
          <p:sp>
            <p:nvSpPr>
              <p:cNvPr id="62" name="Text Box 46">
                <a:extLst>
                  <a:ext uri="{FF2B5EF4-FFF2-40B4-BE49-F238E27FC236}">
                    <a16:creationId xmlns:a16="http://schemas.microsoft.com/office/drawing/2014/main" id="{8B001B32-0E7E-4587-8439-4BCACECF899D}"/>
                  </a:ext>
                </a:extLst>
              </p:cNvPr>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63" name="Text Box 47">
                <a:extLst>
                  <a:ext uri="{FF2B5EF4-FFF2-40B4-BE49-F238E27FC236}">
                    <a16:creationId xmlns:a16="http://schemas.microsoft.com/office/drawing/2014/main" id="{4FE6402F-3666-4B85-A70F-999D6DC0E2CF}"/>
                  </a:ext>
                </a:extLst>
              </p:cNvPr>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p:txBody>
          </p:sp>
          <p:sp>
            <p:nvSpPr>
              <p:cNvPr id="64" name="Text Box 48">
                <a:extLst>
                  <a:ext uri="{FF2B5EF4-FFF2-40B4-BE49-F238E27FC236}">
                    <a16:creationId xmlns:a16="http://schemas.microsoft.com/office/drawing/2014/main" id="{133E5CCB-0423-42F5-8DF3-52376E23BC26}"/>
                  </a:ext>
                </a:extLst>
              </p:cNvPr>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5" name="Text Box 49">
                <a:extLst>
                  <a:ext uri="{FF2B5EF4-FFF2-40B4-BE49-F238E27FC236}">
                    <a16:creationId xmlns:a16="http://schemas.microsoft.com/office/drawing/2014/main" id="{0FBDB4E7-A966-4C91-A224-82058F2C781E}"/>
                  </a:ext>
                </a:extLst>
              </p:cNvPr>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23" name="Group 50">
              <a:extLst>
                <a:ext uri="{FF2B5EF4-FFF2-40B4-BE49-F238E27FC236}">
                  <a16:creationId xmlns:a16="http://schemas.microsoft.com/office/drawing/2014/main" id="{49FDE7AA-08E6-4C18-ACD8-C94E0BA76E19}"/>
                </a:ext>
              </a:extLst>
            </p:cNvPr>
            <p:cNvGrpSpPr>
              <a:grpSpLocks/>
            </p:cNvGrpSpPr>
            <p:nvPr/>
          </p:nvGrpSpPr>
          <p:grpSpPr bwMode="auto">
            <a:xfrm>
              <a:off x="576" y="2832"/>
              <a:ext cx="4944" cy="154"/>
              <a:chOff x="576" y="1440"/>
              <a:chExt cx="4944" cy="154"/>
            </a:xfrm>
          </p:grpSpPr>
          <p:sp>
            <p:nvSpPr>
              <p:cNvPr id="58" name="Text Box 51">
                <a:extLst>
                  <a:ext uri="{FF2B5EF4-FFF2-40B4-BE49-F238E27FC236}">
                    <a16:creationId xmlns:a16="http://schemas.microsoft.com/office/drawing/2014/main" id="{2726238F-8A2A-4482-A9E7-0BB331B26BC0}"/>
                  </a:ext>
                </a:extLst>
              </p:cNvPr>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47804</a:t>
                </a:r>
                <a:endParaRPr lang="nl-NL" altLang="en-US" sz="1400"/>
              </a:p>
            </p:txBody>
          </p:sp>
          <p:sp>
            <p:nvSpPr>
              <p:cNvPr id="59" name="Text Box 52">
                <a:extLst>
                  <a:ext uri="{FF2B5EF4-FFF2-40B4-BE49-F238E27FC236}">
                    <a16:creationId xmlns:a16="http://schemas.microsoft.com/office/drawing/2014/main" id="{DCF2EAB3-B265-4216-987B-115B0D21332A}"/>
                  </a:ext>
                </a:extLst>
              </p:cNvPr>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03/04/1993</a:t>
                </a:r>
                <a:endParaRPr lang="nl-NL" altLang="en-US" sz="1400"/>
              </a:p>
            </p:txBody>
          </p:sp>
          <p:sp>
            <p:nvSpPr>
              <p:cNvPr id="60" name="Text Box 53">
                <a:extLst>
                  <a:ext uri="{FF2B5EF4-FFF2-40B4-BE49-F238E27FC236}">
                    <a16:creationId xmlns:a16="http://schemas.microsoft.com/office/drawing/2014/main" id="{5AA37113-1796-48E3-ACC8-894F5D15FC25}"/>
                  </a:ext>
                </a:extLst>
              </p:cNvPr>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58298795</a:t>
                </a:r>
                <a:endParaRPr lang="nl-NL" altLang="en-US" sz="1400"/>
              </a:p>
            </p:txBody>
          </p:sp>
          <p:sp>
            <p:nvSpPr>
              <p:cNvPr id="61" name="Text Box 54">
                <a:extLst>
                  <a:ext uri="{FF2B5EF4-FFF2-40B4-BE49-F238E27FC236}">
                    <a16:creationId xmlns:a16="http://schemas.microsoft.com/office/drawing/2014/main" id="{7D29CC32-34FF-43DD-8496-3942D694FCD3}"/>
                  </a:ext>
                </a:extLst>
              </p:cNvPr>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Other lesion on other specified region</a:t>
                </a:r>
                <a:endParaRPr lang="nl-NL" altLang="en-US" sz="1400"/>
              </a:p>
            </p:txBody>
          </p:sp>
        </p:grpSp>
        <p:grpSp>
          <p:nvGrpSpPr>
            <p:cNvPr id="24" name="Group 55">
              <a:extLst>
                <a:ext uri="{FF2B5EF4-FFF2-40B4-BE49-F238E27FC236}">
                  <a16:creationId xmlns:a16="http://schemas.microsoft.com/office/drawing/2014/main" id="{412FB3C9-6D36-47F8-98BF-B4FB0E8A0FF6}"/>
                </a:ext>
              </a:extLst>
            </p:cNvPr>
            <p:cNvGrpSpPr>
              <a:grpSpLocks/>
            </p:cNvGrpSpPr>
            <p:nvPr/>
          </p:nvGrpSpPr>
          <p:grpSpPr bwMode="auto">
            <a:xfrm>
              <a:off x="576" y="3024"/>
              <a:ext cx="4944" cy="154"/>
              <a:chOff x="576" y="1440"/>
              <a:chExt cx="4944" cy="154"/>
            </a:xfrm>
          </p:grpSpPr>
          <p:sp>
            <p:nvSpPr>
              <p:cNvPr id="54" name="Text Box 56">
                <a:extLst>
                  <a:ext uri="{FF2B5EF4-FFF2-40B4-BE49-F238E27FC236}">
                    <a16:creationId xmlns:a16="http://schemas.microsoft.com/office/drawing/2014/main" id="{5013643B-14FD-405D-AECF-E271B63A9368}"/>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55" name="Text Box 57">
                <a:extLst>
                  <a:ext uri="{FF2B5EF4-FFF2-40B4-BE49-F238E27FC236}">
                    <a16:creationId xmlns:a16="http://schemas.microsoft.com/office/drawing/2014/main" id="{1595E56A-96CE-48D0-95EA-818E6385ACFC}"/>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17/05/1993</a:t>
                </a:r>
                <a:endParaRPr lang="nl-NL" altLang="en-US" sz="1400"/>
              </a:p>
            </p:txBody>
          </p:sp>
          <p:sp>
            <p:nvSpPr>
              <p:cNvPr id="56" name="Text Box 58">
                <a:extLst>
                  <a:ext uri="{FF2B5EF4-FFF2-40B4-BE49-F238E27FC236}">
                    <a16:creationId xmlns:a16="http://schemas.microsoft.com/office/drawing/2014/main" id="{AE5957D8-B175-43DA-A280-37D18A658BBF}"/>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57" name="Text Box 59">
                <a:extLst>
                  <a:ext uri="{FF2B5EF4-FFF2-40B4-BE49-F238E27FC236}">
                    <a16:creationId xmlns:a16="http://schemas.microsoft.com/office/drawing/2014/main" id="{AE470630-7C36-477A-B339-81ADEC6CAC2B}"/>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25" name="Group 60">
              <a:extLst>
                <a:ext uri="{FF2B5EF4-FFF2-40B4-BE49-F238E27FC236}">
                  <a16:creationId xmlns:a16="http://schemas.microsoft.com/office/drawing/2014/main" id="{42666B61-63AA-42A0-BB6B-0697F1CCEB78}"/>
                </a:ext>
              </a:extLst>
            </p:cNvPr>
            <p:cNvGrpSpPr>
              <a:grpSpLocks/>
            </p:cNvGrpSpPr>
            <p:nvPr/>
          </p:nvGrpSpPr>
          <p:grpSpPr bwMode="auto">
            <a:xfrm>
              <a:off x="576" y="3216"/>
              <a:ext cx="4944" cy="154"/>
              <a:chOff x="576" y="1440"/>
              <a:chExt cx="4944" cy="154"/>
            </a:xfrm>
          </p:grpSpPr>
          <p:sp>
            <p:nvSpPr>
              <p:cNvPr id="50" name="Text Box 61">
                <a:extLst>
                  <a:ext uri="{FF2B5EF4-FFF2-40B4-BE49-F238E27FC236}">
                    <a16:creationId xmlns:a16="http://schemas.microsoft.com/office/drawing/2014/main" id="{2D90EE2A-F2F8-4DD4-8B85-94C04C0FE433}"/>
                  </a:ext>
                </a:extLst>
              </p:cNvPr>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51" name="Text Box 62">
                <a:extLst>
                  <a:ext uri="{FF2B5EF4-FFF2-40B4-BE49-F238E27FC236}">
                    <a16:creationId xmlns:a16="http://schemas.microsoft.com/office/drawing/2014/main" id="{8A4148B4-A57E-487D-AB45-0B33429D676C}"/>
                  </a:ext>
                </a:extLst>
              </p:cNvPr>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52" name="Text Box 63">
                <a:extLst>
                  <a:ext uri="{FF2B5EF4-FFF2-40B4-BE49-F238E27FC236}">
                    <a16:creationId xmlns:a16="http://schemas.microsoft.com/office/drawing/2014/main" id="{FAC36C96-1A70-4BE8-91A2-33CF341724F7}"/>
                  </a:ext>
                </a:extLst>
              </p:cNvPr>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2909872</a:t>
                </a:r>
                <a:endParaRPr lang="nl-NL" altLang="en-US" sz="1400"/>
              </a:p>
            </p:txBody>
          </p:sp>
          <p:sp>
            <p:nvSpPr>
              <p:cNvPr id="53" name="Text Box 64">
                <a:extLst>
                  <a:ext uri="{FF2B5EF4-FFF2-40B4-BE49-F238E27FC236}">
                    <a16:creationId xmlns:a16="http://schemas.microsoft.com/office/drawing/2014/main" id="{9C714B72-6706-48AA-B753-ED907B61B29F}"/>
                  </a:ext>
                </a:extLst>
              </p:cNvPr>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Closed fracture of radial head</a:t>
                </a:r>
                <a:endParaRPr lang="nl-NL" altLang="en-US" sz="1400"/>
              </a:p>
            </p:txBody>
          </p:sp>
        </p:grpSp>
        <p:grpSp>
          <p:nvGrpSpPr>
            <p:cNvPr id="26" name="Group 65">
              <a:extLst>
                <a:ext uri="{FF2B5EF4-FFF2-40B4-BE49-F238E27FC236}">
                  <a16:creationId xmlns:a16="http://schemas.microsoft.com/office/drawing/2014/main" id="{AC5B02BF-B2D2-422D-BED2-B71E4F91B9CB}"/>
                </a:ext>
              </a:extLst>
            </p:cNvPr>
            <p:cNvGrpSpPr>
              <a:grpSpLocks/>
            </p:cNvGrpSpPr>
            <p:nvPr/>
          </p:nvGrpSpPr>
          <p:grpSpPr bwMode="auto">
            <a:xfrm>
              <a:off x="576" y="3408"/>
              <a:ext cx="4944" cy="154"/>
              <a:chOff x="576" y="1440"/>
              <a:chExt cx="4944" cy="154"/>
            </a:xfrm>
          </p:grpSpPr>
          <p:sp>
            <p:nvSpPr>
              <p:cNvPr id="46" name="Text Box 66">
                <a:extLst>
                  <a:ext uri="{FF2B5EF4-FFF2-40B4-BE49-F238E27FC236}">
                    <a16:creationId xmlns:a16="http://schemas.microsoft.com/office/drawing/2014/main" id="{2AA79A59-2B75-44FD-9E59-5DB09E834698}"/>
                  </a:ext>
                </a:extLst>
              </p:cNvPr>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47" name="Text Box 67">
                <a:extLst>
                  <a:ext uri="{FF2B5EF4-FFF2-40B4-BE49-F238E27FC236}">
                    <a16:creationId xmlns:a16="http://schemas.microsoft.com/office/drawing/2014/main" id="{25BC1997-FA9B-4764-9346-6EEA2A491C8B}"/>
                  </a:ext>
                </a:extLst>
              </p:cNvPr>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48" name="Text Box 68">
                <a:extLst>
                  <a:ext uri="{FF2B5EF4-FFF2-40B4-BE49-F238E27FC236}">
                    <a16:creationId xmlns:a16="http://schemas.microsoft.com/office/drawing/2014/main" id="{56D33185-77DE-45B6-ADE5-55B933DB5319}"/>
                  </a:ext>
                </a:extLst>
              </p:cNvPr>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49" name="Text Box 69">
                <a:extLst>
                  <a:ext uri="{FF2B5EF4-FFF2-40B4-BE49-F238E27FC236}">
                    <a16:creationId xmlns:a16="http://schemas.microsoft.com/office/drawing/2014/main" id="{71CEF065-9B04-4CF1-8ED9-3673960E17AF}"/>
                  </a:ext>
                </a:extLst>
              </p:cNvPr>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27" name="Group 70">
              <a:extLst>
                <a:ext uri="{FF2B5EF4-FFF2-40B4-BE49-F238E27FC236}">
                  <a16:creationId xmlns:a16="http://schemas.microsoft.com/office/drawing/2014/main" id="{95B3566A-55C4-4B5C-8A27-48E25770615D}"/>
                </a:ext>
              </a:extLst>
            </p:cNvPr>
            <p:cNvGrpSpPr>
              <a:grpSpLocks/>
            </p:cNvGrpSpPr>
            <p:nvPr/>
          </p:nvGrpSpPr>
          <p:grpSpPr bwMode="auto">
            <a:xfrm>
              <a:off x="576" y="3600"/>
              <a:ext cx="4944" cy="154"/>
              <a:chOff x="576" y="1440"/>
              <a:chExt cx="4944" cy="154"/>
            </a:xfrm>
          </p:grpSpPr>
          <p:sp>
            <p:nvSpPr>
              <p:cNvPr id="42" name="Text Box 71">
                <a:extLst>
                  <a:ext uri="{FF2B5EF4-FFF2-40B4-BE49-F238E27FC236}">
                    <a16:creationId xmlns:a16="http://schemas.microsoft.com/office/drawing/2014/main" id="{3ABEA8B0-020C-45C8-9B47-9EABE09883A3}"/>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43" name="Text Box 72">
                <a:extLst>
                  <a:ext uri="{FF2B5EF4-FFF2-40B4-BE49-F238E27FC236}">
                    <a16:creationId xmlns:a16="http://schemas.microsoft.com/office/drawing/2014/main" id="{63A519DF-EC55-46BC-BB55-45DCD00F9462}"/>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44" name="Text Box 73">
                <a:extLst>
                  <a:ext uri="{FF2B5EF4-FFF2-40B4-BE49-F238E27FC236}">
                    <a16:creationId xmlns:a16="http://schemas.microsoft.com/office/drawing/2014/main" id="{449E9565-7386-44C3-94E4-A40A8C79DF2B}"/>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45" name="Text Box 74">
                <a:extLst>
                  <a:ext uri="{FF2B5EF4-FFF2-40B4-BE49-F238E27FC236}">
                    <a16:creationId xmlns:a16="http://schemas.microsoft.com/office/drawing/2014/main" id="{616BC050-85E6-4E9E-92FA-15F8FC2858E4}"/>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28" name="Group 75">
              <a:extLst>
                <a:ext uri="{FF2B5EF4-FFF2-40B4-BE49-F238E27FC236}">
                  <a16:creationId xmlns:a16="http://schemas.microsoft.com/office/drawing/2014/main" id="{5EB20FB6-673E-4CC0-B26B-159CF1F3F5D0}"/>
                </a:ext>
              </a:extLst>
            </p:cNvPr>
            <p:cNvGrpSpPr>
              <a:grpSpLocks/>
            </p:cNvGrpSpPr>
            <p:nvPr/>
          </p:nvGrpSpPr>
          <p:grpSpPr bwMode="auto">
            <a:xfrm>
              <a:off x="576" y="3792"/>
              <a:ext cx="4944" cy="154"/>
              <a:chOff x="576" y="1440"/>
              <a:chExt cx="4944" cy="154"/>
            </a:xfrm>
          </p:grpSpPr>
          <p:sp>
            <p:nvSpPr>
              <p:cNvPr id="38" name="Text Box 76">
                <a:extLst>
                  <a:ext uri="{FF2B5EF4-FFF2-40B4-BE49-F238E27FC236}">
                    <a16:creationId xmlns:a16="http://schemas.microsoft.com/office/drawing/2014/main" id="{9A5B4612-5FCD-483E-81A8-C353E3BF3378}"/>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39" name="Text Box 77">
                <a:extLst>
                  <a:ext uri="{FF2B5EF4-FFF2-40B4-BE49-F238E27FC236}">
                    <a16:creationId xmlns:a16="http://schemas.microsoft.com/office/drawing/2014/main" id="{80776FA1-4815-47CF-932B-815A3BC0B6C5}"/>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40" name="Text Box 78">
                <a:extLst>
                  <a:ext uri="{FF2B5EF4-FFF2-40B4-BE49-F238E27FC236}">
                    <a16:creationId xmlns:a16="http://schemas.microsoft.com/office/drawing/2014/main" id="{9AD38A85-5F25-4473-8694-E6DC4C9F7605}"/>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41" name="Text Box 79">
                <a:extLst>
                  <a:ext uri="{FF2B5EF4-FFF2-40B4-BE49-F238E27FC236}">
                    <a16:creationId xmlns:a16="http://schemas.microsoft.com/office/drawing/2014/main" id="{BCD92D33-9EE7-49A5-AF39-526CFEACAC2E}"/>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29" name="Group 12">
              <a:extLst>
                <a:ext uri="{FF2B5EF4-FFF2-40B4-BE49-F238E27FC236}">
                  <a16:creationId xmlns:a16="http://schemas.microsoft.com/office/drawing/2014/main" id="{47F30CC4-D7A4-47D2-A285-A6A7F0DB3AA8}"/>
                </a:ext>
              </a:extLst>
            </p:cNvPr>
            <p:cNvGrpSpPr>
              <a:grpSpLocks/>
            </p:cNvGrpSpPr>
            <p:nvPr/>
          </p:nvGrpSpPr>
          <p:grpSpPr bwMode="auto">
            <a:xfrm>
              <a:off x="576" y="1104"/>
              <a:ext cx="4944" cy="193"/>
              <a:chOff x="576" y="1248"/>
              <a:chExt cx="4944" cy="193"/>
            </a:xfrm>
          </p:grpSpPr>
          <p:sp>
            <p:nvSpPr>
              <p:cNvPr id="34" name="Text Box 4">
                <a:extLst>
                  <a:ext uri="{FF2B5EF4-FFF2-40B4-BE49-F238E27FC236}">
                    <a16:creationId xmlns:a16="http://schemas.microsoft.com/office/drawing/2014/main" id="{4FF41C35-9FD4-4D05-9EDC-FED6940B1356}"/>
                  </a:ext>
                </a:extLst>
              </p:cNvPr>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PtID</a:t>
                </a:r>
                <a:endParaRPr lang="nl-NL" altLang="en-US" sz="1800" b="1">
                  <a:solidFill>
                    <a:schemeClr val="bg1"/>
                  </a:solidFill>
                </a:endParaRPr>
              </a:p>
            </p:txBody>
          </p:sp>
          <p:sp>
            <p:nvSpPr>
              <p:cNvPr id="35" name="Text Box 5">
                <a:extLst>
                  <a:ext uri="{FF2B5EF4-FFF2-40B4-BE49-F238E27FC236}">
                    <a16:creationId xmlns:a16="http://schemas.microsoft.com/office/drawing/2014/main" id="{AF3DF81F-89EB-48F8-8072-D7D806DCB455}"/>
                  </a:ext>
                </a:extLst>
              </p:cNvPr>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Date</a:t>
                </a:r>
                <a:endParaRPr lang="nl-NL" altLang="en-US" sz="1800" b="1">
                  <a:solidFill>
                    <a:schemeClr val="bg1"/>
                  </a:solidFill>
                </a:endParaRPr>
              </a:p>
            </p:txBody>
          </p:sp>
          <p:sp>
            <p:nvSpPr>
              <p:cNvPr id="36" name="Text Box 6">
                <a:extLst>
                  <a:ext uri="{FF2B5EF4-FFF2-40B4-BE49-F238E27FC236}">
                    <a16:creationId xmlns:a16="http://schemas.microsoft.com/office/drawing/2014/main" id="{B9FBF7B9-9FAA-4436-A729-AFB2F93E7294}"/>
                  </a:ext>
                </a:extLst>
              </p:cNvPr>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ObsCode</a:t>
                </a:r>
                <a:endParaRPr lang="nl-NL" altLang="en-US" sz="1800" b="1">
                  <a:solidFill>
                    <a:schemeClr val="bg1"/>
                  </a:solidFill>
                </a:endParaRPr>
              </a:p>
            </p:txBody>
          </p:sp>
          <p:sp>
            <p:nvSpPr>
              <p:cNvPr id="37" name="Text Box 7">
                <a:extLst>
                  <a:ext uri="{FF2B5EF4-FFF2-40B4-BE49-F238E27FC236}">
                    <a16:creationId xmlns:a16="http://schemas.microsoft.com/office/drawing/2014/main" id="{EA3CD3B2-7555-4CF1-8E82-1D1A1B983C1B}"/>
                  </a:ext>
                </a:extLst>
              </p:cNvPr>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Narrative</a:t>
                </a:r>
                <a:endParaRPr lang="nl-NL" altLang="en-US" sz="1800" b="1">
                  <a:solidFill>
                    <a:schemeClr val="bg1"/>
                  </a:solidFill>
                </a:endParaRPr>
              </a:p>
            </p:txBody>
          </p:sp>
        </p:grpSp>
        <p:sp>
          <p:nvSpPr>
            <p:cNvPr id="30" name="Text Box 112">
              <a:extLst>
                <a:ext uri="{FF2B5EF4-FFF2-40B4-BE49-F238E27FC236}">
                  <a16:creationId xmlns:a16="http://schemas.microsoft.com/office/drawing/2014/main" id="{2B2A337F-ED9E-4673-BD26-7E9772926C2D}"/>
                </a:ext>
              </a:extLst>
            </p:cNvPr>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31" name="Text Box 113">
              <a:extLst>
                <a:ext uri="{FF2B5EF4-FFF2-40B4-BE49-F238E27FC236}">
                  <a16:creationId xmlns:a16="http://schemas.microsoft.com/office/drawing/2014/main" id="{15B56CA6-B5D2-40AD-9359-2A0ED82DF4CA}"/>
                </a:ext>
              </a:extLst>
            </p:cNvPr>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20/12/1998</a:t>
              </a:r>
              <a:endParaRPr lang="nl-NL" altLang="en-US" sz="1400"/>
            </a:p>
          </p:txBody>
        </p:sp>
        <p:sp>
          <p:nvSpPr>
            <p:cNvPr id="32" name="Text Box 114">
              <a:extLst>
                <a:ext uri="{FF2B5EF4-FFF2-40B4-BE49-F238E27FC236}">
                  <a16:creationId xmlns:a16="http://schemas.microsoft.com/office/drawing/2014/main" id="{532C9DB4-71A5-46D9-BE5D-21A87AA3E8AD}"/>
                </a:ext>
              </a:extLst>
            </p:cNvPr>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255087006</a:t>
              </a:r>
            </a:p>
          </p:txBody>
        </p:sp>
        <p:sp>
          <p:nvSpPr>
            <p:cNvPr id="33" name="Text Box 115">
              <a:extLst>
                <a:ext uri="{FF2B5EF4-FFF2-40B4-BE49-F238E27FC236}">
                  <a16:creationId xmlns:a16="http://schemas.microsoft.com/office/drawing/2014/main" id="{3998B831-B23A-457F-A8B7-58FE84E2B42C}"/>
                </a:ext>
              </a:extLst>
            </p:cNvPr>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malignant polyp of biliary tract</a:t>
              </a:r>
            </a:p>
          </p:txBody>
        </p:sp>
      </p:grpSp>
      <p:sp>
        <p:nvSpPr>
          <p:cNvPr id="3" name="Slide Number Placeholder 2">
            <a:extLst>
              <a:ext uri="{FF2B5EF4-FFF2-40B4-BE49-F238E27FC236}">
                <a16:creationId xmlns:a16="http://schemas.microsoft.com/office/drawing/2014/main" id="{939A4AC6-F694-4971-A1C5-D7E175B82C70}"/>
              </a:ext>
            </a:extLst>
          </p:cNvPr>
          <p:cNvSpPr>
            <a:spLocks noGrp="1"/>
          </p:cNvSpPr>
          <p:nvPr>
            <p:ph type="sldNum" sz="quarter" idx="3"/>
          </p:nvPr>
        </p:nvSpPr>
        <p:spPr/>
        <p:txBody>
          <a:bodyPr/>
          <a:lstStyle/>
          <a:p>
            <a:fld id="{7C5DB68A-9D44-4073-920F-D08D647C06A7}" type="slidenum">
              <a:rPr lang="en-US" smtClean="0"/>
              <a:t>7</a:t>
            </a:fld>
            <a:endParaRPr lang="en-US" dirty="0"/>
          </a:p>
        </p:txBody>
      </p:sp>
    </p:spTree>
    <p:extLst>
      <p:ext uri="{BB962C8B-B14F-4D97-AF65-F5344CB8AC3E}">
        <p14:creationId xmlns:p14="http://schemas.microsoft.com/office/powerpoint/2010/main" val="40144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4B14-2973-49EB-8484-3124708A24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309477-EF36-49C5-9065-04FF30D5CA0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13315B4-5EDB-4127-BD0D-1F20925FDF5D}"/>
              </a:ext>
            </a:extLst>
          </p:cNvPr>
          <p:cNvPicPr>
            <a:picLocks noChangeAspect="1"/>
          </p:cNvPicPr>
          <p:nvPr/>
        </p:nvPicPr>
        <p:blipFill>
          <a:blip r:embed="rId2"/>
          <a:stretch>
            <a:fillRect/>
          </a:stretch>
        </p:blipFill>
        <p:spPr>
          <a:xfrm>
            <a:off x="0" y="0"/>
            <a:ext cx="9144000" cy="6902648"/>
          </a:xfrm>
          <a:prstGeom prst="rect">
            <a:avLst/>
          </a:prstGeom>
        </p:spPr>
      </p:pic>
      <p:sp>
        <p:nvSpPr>
          <p:cNvPr id="6" name="Slide Number Placeholder 5">
            <a:extLst>
              <a:ext uri="{FF2B5EF4-FFF2-40B4-BE49-F238E27FC236}">
                <a16:creationId xmlns:a16="http://schemas.microsoft.com/office/drawing/2014/main" id="{A9A608B3-C930-4BB8-8D8D-5DF810F6D28B}"/>
              </a:ext>
            </a:extLst>
          </p:cNvPr>
          <p:cNvSpPr>
            <a:spLocks noGrp="1"/>
          </p:cNvSpPr>
          <p:nvPr>
            <p:ph type="sldNum" sz="quarter" idx="3"/>
          </p:nvPr>
        </p:nvSpPr>
        <p:spPr/>
        <p:txBody>
          <a:bodyPr/>
          <a:lstStyle/>
          <a:p>
            <a:fld id="{7C5DB68A-9D44-4073-920F-D08D647C06A7}" type="slidenum">
              <a:rPr lang="en-US" smtClean="0"/>
              <a:t>8</a:t>
            </a:fld>
            <a:endParaRPr lang="en-US" dirty="0"/>
          </a:p>
        </p:txBody>
      </p:sp>
    </p:spTree>
    <p:extLst>
      <p:ext uri="{BB962C8B-B14F-4D97-AF65-F5344CB8AC3E}">
        <p14:creationId xmlns:p14="http://schemas.microsoft.com/office/powerpoint/2010/main" val="141374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8600" y="1981200"/>
            <a:ext cx="8839200" cy="114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There is for any particular only one identifier within all systems in which the entity is represented</a:t>
            </a:r>
          </a:p>
          <a:p>
            <a:endParaRPr lang="en-US" kern="0" dirty="0"/>
          </a:p>
          <a:p>
            <a:endParaRPr lang="en-US" kern="0" dirty="0"/>
          </a:p>
        </p:txBody>
      </p:sp>
      <p:sp>
        <p:nvSpPr>
          <p:cNvPr id="2" name="Title 1"/>
          <p:cNvSpPr>
            <a:spLocks noGrp="1"/>
          </p:cNvSpPr>
          <p:nvPr>
            <p:ph type="title"/>
          </p:nvPr>
        </p:nvSpPr>
        <p:spPr/>
        <p:txBody>
          <a:bodyPr/>
          <a:lstStyle/>
          <a:p>
            <a:r>
              <a:rPr lang="en-US" dirty="0"/>
              <a:t>IUI = Instance Unique Identifier</a:t>
            </a:r>
          </a:p>
        </p:txBody>
      </p:sp>
      <p:sp>
        <p:nvSpPr>
          <p:cNvPr id="3" name="Content Placeholder 2"/>
          <p:cNvSpPr>
            <a:spLocks noGrp="1"/>
          </p:cNvSpPr>
          <p:nvPr>
            <p:ph idx="1"/>
          </p:nvPr>
        </p:nvSpPr>
        <p:spPr>
          <a:xfrm>
            <a:off x="304800" y="4319236"/>
            <a:ext cx="8763000" cy="992460"/>
          </a:xfrm>
        </p:spPr>
        <p:txBody>
          <a:bodyPr/>
          <a:lstStyle/>
          <a:p>
            <a:pPr algn="ctr"/>
            <a:r>
              <a:rPr lang="en-US" dirty="0"/>
              <a:t>             there is for any particular only one identifier within a given representation system</a:t>
            </a:r>
          </a:p>
          <a:p>
            <a:endParaRPr lang="en-US" dirty="0"/>
          </a:p>
          <a:p>
            <a:pPr marL="182880" indent="0"/>
            <a:r>
              <a:rPr lang="en-US" dirty="0"/>
              <a:t>Basic rule for RT-based information systems: </a:t>
            </a:r>
          </a:p>
          <a:p>
            <a:pPr marL="182880" indent="0"/>
            <a:r>
              <a:rPr lang="en-US" dirty="0">
                <a:solidFill>
                  <a:srgbClr val="FFFF00"/>
                </a:solidFill>
              </a:rPr>
              <a:t>accept only assertions about explicitly identified particulars!</a:t>
            </a:r>
          </a:p>
        </p:txBody>
      </p:sp>
      <p:sp>
        <p:nvSpPr>
          <p:cNvPr id="4" name="Right Brace 3"/>
          <p:cNvSpPr/>
          <p:nvPr/>
        </p:nvSpPr>
        <p:spPr bwMode="auto">
          <a:xfrm rot="5400000">
            <a:off x="3543300" y="2781301"/>
            <a:ext cx="381000" cy="2438400"/>
          </a:xfrm>
          <a:prstGeom prst="rightBrace">
            <a:avLst>
              <a:gd name="adj1" fmla="val 35833"/>
              <a:gd name="adj2" fmla="val 50000"/>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ight Brace 4"/>
          <p:cNvSpPr/>
          <p:nvPr/>
        </p:nvSpPr>
        <p:spPr bwMode="auto">
          <a:xfrm rot="16200000" flipV="1">
            <a:off x="2667000" y="1066800"/>
            <a:ext cx="381000" cy="4191000"/>
          </a:xfrm>
          <a:prstGeom prst="rightBrace">
            <a:avLst>
              <a:gd name="adj1" fmla="val 35833"/>
              <a:gd name="adj2" fmla="val 50000"/>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Content Placeholder 2"/>
          <p:cNvSpPr txBox="1">
            <a:spLocks/>
          </p:cNvSpPr>
          <p:nvPr/>
        </p:nvSpPr>
        <p:spPr>
          <a:xfrm>
            <a:off x="228600" y="3350940"/>
            <a:ext cx="8686800" cy="457201"/>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highlight>
                  <a:srgbClr val="FF0000"/>
                </a:highlight>
              </a:rPr>
              <a:t>Globally and Singularly Unique Identifier for a Particular</a:t>
            </a:r>
          </a:p>
        </p:txBody>
      </p:sp>
      <p:sp>
        <p:nvSpPr>
          <p:cNvPr id="8" name="Rectangle 7">
            <a:extLst>
              <a:ext uri="{FF2B5EF4-FFF2-40B4-BE49-F238E27FC236}">
                <a16:creationId xmlns:a16="http://schemas.microsoft.com/office/drawing/2014/main" id="{F9C14D28-DD4C-44EA-9711-22E3E826D031}"/>
              </a:ext>
            </a:extLst>
          </p:cNvPr>
          <p:cNvSpPr/>
          <p:nvPr/>
        </p:nvSpPr>
        <p:spPr bwMode="auto">
          <a:xfrm>
            <a:off x="381000" y="5562600"/>
            <a:ext cx="8686800" cy="992460"/>
          </a:xfrm>
          <a:prstGeom prst="rect">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Slide Number Placeholder 9">
            <a:extLst>
              <a:ext uri="{FF2B5EF4-FFF2-40B4-BE49-F238E27FC236}">
                <a16:creationId xmlns:a16="http://schemas.microsoft.com/office/drawing/2014/main" id="{39DC961F-54DC-47C4-9AA5-370DD53FFD0D}"/>
              </a:ext>
            </a:extLst>
          </p:cNvPr>
          <p:cNvSpPr>
            <a:spLocks noGrp="1"/>
          </p:cNvSpPr>
          <p:nvPr>
            <p:ph type="sldNum" sz="quarter" idx="3"/>
          </p:nvPr>
        </p:nvSpPr>
        <p:spPr/>
        <p:txBody>
          <a:bodyPr/>
          <a:lstStyle/>
          <a:p>
            <a:fld id="{7C5DB68A-9D44-4073-920F-D08D647C06A7}" type="slidenum">
              <a:rPr lang="en-US" smtClean="0"/>
              <a:t>9</a:t>
            </a:fld>
            <a:endParaRPr lang="en-US" dirty="0"/>
          </a:p>
        </p:txBody>
      </p:sp>
    </p:spTree>
    <p:extLst>
      <p:ext uri="{BB962C8B-B14F-4D97-AF65-F5344CB8AC3E}">
        <p14:creationId xmlns:p14="http://schemas.microsoft.com/office/powerpoint/2010/main" val="2210088522"/>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45275</TotalTime>
  <Words>6294</Words>
  <Application>Microsoft Office PowerPoint</Application>
  <PresentationFormat>On-screen Show (4:3)</PresentationFormat>
  <Paragraphs>928</Paragraphs>
  <Slides>65</Slides>
  <Notes>6</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65</vt:i4>
      </vt:variant>
    </vt:vector>
  </HeadingPairs>
  <TitlesOfParts>
    <vt:vector size="82" baseType="lpstr">
      <vt:lpstr>Batang</vt:lpstr>
      <vt:lpstr>ＭＳ 明朝</vt:lpstr>
      <vt:lpstr>ＭＳ Ｐゴシック</vt:lpstr>
      <vt:lpstr>Arial</vt:lpstr>
      <vt:lpstr>Calibri</vt:lpstr>
      <vt:lpstr>Georgia</vt:lpstr>
      <vt:lpstr>helvetica neue</vt:lpstr>
      <vt:lpstr>Symbol</vt:lpstr>
      <vt:lpstr>Times</vt:lpstr>
      <vt:lpstr>Times New Roman</vt:lpstr>
      <vt:lpstr>Trebuchet MS</vt:lpstr>
      <vt:lpstr>Verdana</vt:lpstr>
      <vt:lpstr>Wingdings</vt:lpstr>
      <vt:lpstr>2014-Indianapolis</vt:lpstr>
      <vt:lpstr>Office Theme</vt:lpstr>
      <vt:lpstr>1_2014-Indianapolis</vt:lpstr>
      <vt:lpstr>Photo Editor-foto</vt:lpstr>
      <vt:lpstr>Enhanced Object-Based Production Conference Arlington, VA – June 22, 2023    Principles of Referent Tracking ( in the context of enhanced object-based production )    </vt:lpstr>
      <vt:lpstr>What is ‘referent tracking’ (RT) ?</vt:lpstr>
      <vt:lpstr>RT issues in language</vt:lpstr>
      <vt:lpstr>PowerPoint Presentation</vt:lpstr>
      <vt:lpstr>Issues in Referent Tracking in general</vt:lpstr>
      <vt:lpstr>PowerPoint Presentation</vt:lpstr>
      <vt:lpstr>RT issues in EHRs: the ‘problem list’</vt:lpstr>
      <vt:lpstr>PowerPoint Presentation</vt:lpstr>
      <vt:lpstr>IUI = Instance Unique Identifier</vt:lpstr>
      <vt:lpstr>RT issues in EHRs: the ‘problem list’</vt:lpstr>
      <vt:lpstr>RT issues in EHRs: the ‘problem list’</vt:lpstr>
      <vt:lpstr>Using the identifiers in a logical language </vt:lpstr>
      <vt:lpstr>RDF graph: data model</vt:lpstr>
      <vt:lpstr>The 2005 requirements for RT-based IS</vt:lpstr>
      <vt:lpstr>Clear relation with OBP</vt:lpstr>
      <vt:lpstr>PowerPoint Presentation</vt:lpstr>
      <vt:lpstr>Clear relation with OBP and DT</vt:lpstr>
      <vt:lpstr>History of ‘digital twin’</vt:lpstr>
      <vt:lpstr>Clear relation with OBP and DT</vt:lpstr>
      <vt:lpstr>Digital Twin Configuration</vt:lpstr>
      <vt:lpstr>‘Object’ in BFO2020</vt:lpstr>
      <vt:lpstr>Realism-based terminology (1)</vt:lpstr>
      <vt:lpstr>Realism-based terminology (2)</vt:lpstr>
      <vt:lpstr>Examples of core PoRs</vt:lpstr>
      <vt:lpstr>Examples of core PoRs</vt:lpstr>
      <vt:lpstr>OBP:object</vt:lpstr>
      <vt:lpstr>‘Representation’ &gt; information</vt:lpstr>
      <vt:lpstr>Reality    through    representation</vt:lpstr>
      <vt:lpstr>Reality         and       representation</vt:lpstr>
      <vt:lpstr>‘Is about at’</vt:lpstr>
      <vt:lpstr>Reality         and       representation</vt:lpstr>
      <vt:lpstr>        Reality                 Representation</vt:lpstr>
      <vt:lpstr>        Reality                 Representation</vt:lpstr>
      <vt:lpstr>Essentials of Referent Tracking  </vt:lpstr>
      <vt:lpstr>Main RT principles</vt:lpstr>
      <vt:lpstr>Referent Tracking Tuple Types</vt:lpstr>
      <vt:lpstr>Simple RT assertions</vt:lpstr>
      <vt:lpstr>‘#n’:  (globally) singularly unique  identifiers</vt:lpstr>
      <vt:lpstr>‘tn’: may not be unique!  </vt:lpstr>
      <vt:lpstr>Referent Tracking System Components</vt:lpstr>
      <vt:lpstr>Main RT principles: RTP1</vt:lpstr>
      <vt:lpstr>Main RT principles: RTP2</vt:lpstr>
      <vt:lpstr>Main RT principles: RTP3</vt:lpstr>
      <vt:lpstr>Referent Tracking System Environment</vt:lpstr>
      <vt:lpstr>Data structure design priorities for realism-based ontology approaches (1) </vt:lpstr>
      <vt:lpstr>The mereology of realism-based LDCs</vt:lpstr>
      <vt:lpstr>The mereology of realism-based LDCs</vt:lpstr>
      <vt:lpstr>RT assertions are  entities too!</vt:lpstr>
      <vt:lpstr>Data structure design priorities for realism-based ontology approaches (2)</vt:lpstr>
      <vt:lpstr>‘Denotation’-tuple (LDC2e) semantics</vt:lpstr>
      <vt:lpstr>‘Domain’-tuple (LDC1) semantics</vt:lpstr>
      <vt:lpstr>‘Meta’-tuple (LDC2i) semantics</vt:lpstr>
      <vt:lpstr>Model-theoretic semantics (example)</vt:lpstr>
      <vt:lpstr>What a persisted A-tuple lines up with</vt:lpstr>
      <vt:lpstr>RT reasoning with axiomatized ontologies</vt:lpstr>
      <vt:lpstr>Reasoner at work …</vt:lpstr>
      <vt:lpstr>… oh bugger</vt:lpstr>
      <vt:lpstr>Inconsistency proof</vt:lpstr>
      <vt:lpstr>Faithfulness to / throughout</vt:lpstr>
      <vt:lpstr>Aspects of faithfulness of a single RT predicate</vt:lpstr>
      <vt:lpstr>Aspects of faithfulness of a collection of  RT predicates</vt:lpstr>
      <vt:lpstr>Adequate faithfulness</vt:lpstr>
      <vt:lpstr>Faithfulness of RT tuple collections</vt:lpstr>
      <vt:lpstr>2nd-hand information in EMR context</vt:lpstr>
      <vt:lpstr>Faithfulness and nth-hand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1529</cp:revision>
  <dcterms:created xsi:type="dcterms:W3CDTF">1601-01-01T00:00:00Z</dcterms:created>
  <dcterms:modified xsi:type="dcterms:W3CDTF">2023-06-22T13:55:14Z</dcterms:modified>
</cp:coreProperties>
</file>