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4026" r:id="rId1"/>
  </p:sldMasterIdLst>
  <p:notesMasterIdLst>
    <p:notesMasterId r:id="rId173"/>
  </p:notesMasterIdLst>
  <p:sldIdLst>
    <p:sldId id="692" r:id="rId2"/>
    <p:sldId id="1118" r:id="rId3"/>
    <p:sldId id="1085" r:id="rId4"/>
    <p:sldId id="1173" r:id="rId5"/>
    <p:sldId id="1174" r:id="rId6"/>
    <p:sldId id="1175" r:id="rId7"/>
    <p:sldId id="1184" r:id="rId8"/>
    <p:sldId id="1185" r:id="rId9"/>
    <p:sldId id="1186" r:id="rId10"/>
    <p:sldId id="1177" r:id="rId11"/>
    <p:sldId id="1178" r:id="rId12"/>
    <p:sldId id="1176" r:id="rId13"/>
    <p:sldId id="1180" r:id="rId14"/>
    <p:sldId id="1182" r:id="rId15"/>
    <p:sldId id="1191" r:id="rId16"/>
    <p:sldId id="1192" r:id="rId17"/>
    <p:sldId id="1183" r:id="rId18"/>
    <p:sldId id="1187" r:id="rId19"/>
    <p:sldId id="1103" r:id="rId20"/>
    <p:sldId id="1104" r:id="rId21"/>
    <p:sldId id="1099" r:id="rId22"/>
    <p:sldId id="1100" r:id="rId23"/>
    <p:sldId id="1101" r:id="rId24"/>
    <p:sldId id="1102" r:id="rId25"/>
    <p:sldId id="1188" r:id="rId26"/>
    <p:sldId id="1190" r:id="rId27"/>
    <p:sldId id="1189" r:id="rId28"/>
    <p:sldId id="1167" r:id="rId29"/>
    <p:sldId id="1201" r:id="rId30"/>
    <p:sldId id="1168" r:id="rId31"/>
    <p:sldId id="1169" r:id="rId32"/>
    <p:sldId id="1170" r:id="rId33"/>
    <p:sldId id="1171" r:id="rId34"/>
    <p:sldId id="1172" r:id="rId35"/>
    <p:sldId id="1181" r:id="rId36"/>
    <p:sldId id="1179" r:id="rId37"/>
    <p:sldId id="1106" r:id="rId38"/>
    <p:sldId id="1107" r:id="rId39"/>
    <p:sldId id="1119" r:id="rId40"/>
    <p:sldId id="1108" r:id="rId41"/>
    <p:sldId id="1080" r:id="rId42"/>
    <p:sldId id="1081" r:id="rId43"/>
    <p:sldId id="1082" r:id="rId44"/>
    <p:sldId id="1090" r:id="rId45"/>
    <p:sldId id="1091" r:id="rId46"/>
    <p:sldId id="1034" r:id="rId47"/>
    <p:sldId id="1122" r:id="rId48"/>
    <p:sldId id="1202" r:id="rId49"/>
    <p:sldId id="1193" r:id="rId50"/>
    <p:sldId id="1079" r:id="rId51"/>
    <p:sldId id="1111" r:id="rId52"/>
    <p:sldId id="1112" r:id="rId53"/>
    <p:sldId id="1113" r:id="rId54"/>
    <p:sldId id="1114" r:id="rId55"/>
    <p:sldId id="1199" r:id="rId56"/>
    <p:sldId id="1195" r:id="rId57"/>
    <p:sldId id="1139" r:id="rId58"/>
    <p:sldId id="1117" r:id="rId59"/>
    <p:sldId id="1127" r:id="rId60"/>
    <p:sldId id="917" r:id="rId61"/>
    <p:sldId id="1196" r:id="rId62"/>
    <p:sldId id="997" r:id="rId63"/>
    <p:sldId id="1198" r:id="rId64"/>
    <p:sldId id="1197" r:id="rId65"/>
    <p:sldId id="973" r:id="rId66"/>
    <p:sldId id="916" r:id="rId67"/>
    <p:sldId id="1128" r:id="rId68"/>
    <p:sldId id="1086" r:id="rId69"/>
    <p:sldId id="1087" r:id="rId70"/>
    <p:sldId id="1088" r:id="rId71"/>
    <p:sldId id="1089" r:id="rId72"/>
    <p:sldId id="1203" r:id="rId73"/>
    <p:sldId id="1204" r:id="rId74"/>
    <p:sldId id="949" r:id="rId75"/>
    <p:sldId id="888" r:id="rId76"/>
    <p:sldId id="1045" r:id="rId77"/>
    <p:sldId id="950" r:id="rId78"/>
    <p:sldId id="989" r:id="rId79"/>
    <p:sldId id="895" r:id="rId80"/>
    <p:sldId id="896" r:id="rId81"/>
    <p:sldId id="897" r:id="rId82"/>
    <p:sldId id="1194" r:id="rId83"/>
    <p:sldId id="1200" r:id="rId84"/>
    <p:sldId id="1115" r:id="rId85"/>
    <p:sldId id="1116" r:id="rId86"/>
    <p:sldId id="1129" r:id="rId87"/>
    <p:sldId id="1130" r:id="rId88"/>
    <p:sldId id="1132" r:id="rId89"/>
    <p:sldId id="1133" r:id="rId90"/>
    <p:sldId id="1138" r:id="rId91"/>
    <p:sldId id="1134" r:id="rId92"/>
    <p:sldId id="1135" r:id="rId93"/>
    <p:sldId id="990" r:id="rId94"/>
    <p:sldId id="1125" r:id="rId95"/>
    <p:sldId id="1163" r:id="rId96"/>
    <p:sldId id="1126" r:id="rId97"/>
    <p:sldId id="900" r:id="rId98"/>
    <p:sldId id="901" r:id="rId99"/>
    <p:sldId id="1046" r:id="rId100"/>
    <p:sldId id="905" r:id="rId101"/>
    <p:sldId id="1142" r:id="rId102"/>
    <p:sldId id="1137" r:id="rId103"/>
    <p:sldId id="1144" r:id="rId104"/>
    <p:sldId id="911" r:id="rId105"/>
    <p:sldId id="1143" r:id="rId106"/>
    <p:sldId id="1165" r:id="rId107"/>
    <p:sldId id="1205" r:id="rId108"/>
    <p:sldId id="1166" r:id="rId109"/>
    <p:sldId id="1140" r:id="rId110"/>
    <p:sldId id="1141" r:id="rId111"/>
    <p:sldId id="978" r:id="rId112"/>
    <p:sldId id="979" r:id="rId113"/>
    <p:sldId id="1145" r:id="rId114"/>
    <p:sldId id="1146" r:id="rId115"/>
    <p:sldId id="1148" r:id="rId116"/>
    <p:sldId id="1149" r:id="rId117"/>
    <p:sldId id="1150" r:id="rId118"/>
    <p:sldId id="1154" r:id="rId119"/>
    <p:sldId id="1151" r:id="rId120"/>
    <p:sldId id="1152" r:id="rId121"/>
    <p:sldId id="1153" r:id="rId122"/>
    <p:sldId id="1157" r:id="rId123"/>
    <p:sldId id="1156" r:id="rId124"/>
    <p:sldId id="1155" r:id="rId125"/>
    <p:sldId id="1158" r:id="rId126"/>
    <p:sldId id="1159" r:id="rId127"/>
    <p:sldId id="1095" r:id="rId128"/>
    <p:sldId id="1097" r:id="rId129"/>
    <p:sldId id="1033" r:id="rId130"/>
    <p:sldId id="1098" r:id="rId131"/>
    <p:sldId id="1038" r:id="rId132"/>
    <p:sldId id="1043" r:id="rId133"/>
    <p:sldId id="1051" r:id="rId134"/>
    <p:sldId id="1052" r:id="rId135"/>
    <p:sldId id="987" r:id="rId136"/>
    <p:sldId id="1011" r:id="rId137"/>
    <p:sldId id="1009" r:id="rId138"/>
    <p:sldId id="1094" r:id="rId139"/>
    <p:sldId id="1010" r:id="rId140"/>
    <p:sldId id="1161" r:id="rId141"/>
    <p:sldId id="1012" r:id="rId142"/>
    <p:sldId id="1053" r:id="rId143"/>
    <p:sldId id="1054" r:id="rId144"/>
    <p:sldId id="1055" r:id="rId145"/>
    <p:sldId id="1056" r:id="rId146"/>
    <p:sldId id="1020" r:id="rId147"/>
    <p:sldId id="1057" r:id="rId148"/>
    <p:sldId id="1058" r:id="rId149"/>
    <p:sldId id="1059" r:id="rId150"/>
    <p:sldId id="1060" r:id="rId151"/>
    <p:sldId id="1061" r:id="rId152"/>
    <p:sldId id="1062" r:id="rId153"/>
    <p:sldId id="1063" r:id="rId154"/>
    <p:sldId id="1064" r:id="rId155"/>
    <p:sldId id="1065" r:id="rId156"/>
    <p:sldId id="1021" r:id="rId157"/>
    <p:sldId id="1066" r:id="rId158"/>
    <p:sldId id="1067" r:id="rId159"/>
    <p:sldId id="1022" r:id="rId160"/>
    <p:sldId id="1013" r:id="rId161"/>
    <p:sldId id="1068" r:id="rId162"/>
    <p:sldId id="1069" r:id="rId163"/>
    <p:sldId id="1070" r:id="rId164"/>
    <p:sldId id="1071" r:id="rId165"/>
    <p:sldId id="1072" r:id="rId166"/>
    <p:sldId id="1073" r:id="rId167"/>
    <p:sldId id="1074" r:id="rId168"/>
    <p:sldId id="1075" r:id="rId169"/>
    <p:sldId id="1076" r:id="rId170"/>
    <p:sldId id="1077" r:id="rId171"/>
    <p:sldId id="1078" r:id="rId172"/>
  </p:sldIdLst>
  <p:sldSz cx="9144000" cy="6858000" type="screen4x3"/>
  <p:notesSz cx="6858000" cy="9144000"/>
  <p:defaultTextStyle>
    <a:defPPr>
      <a:defRPr lang="en-US"/>
    </a:defPPr>
    <a:lvl1pPr algn="ctr" rtl="0" fontAlgn="base">
      <a:spcBef>
        <a:spcPct val="0"/>
      </a:spcBef>
      <a:spcAft>
        <a:spcPct val="0"/>
      </a:spcAft>
      <a:defRPr sz="3200" b="1" kern="1200">
        <a:solidFill>
          <a:srgbClr val="000066"/>
        </a:solidFill>
        <a:latin typeface="Times New Roman" pitchFamily="18" charset="0"/>
        <a:ea typeface="+mn-ea"/>
        <a:cs typeface="+mn-cs"/>
      </a:defRPr>
    </a:lvl1pPr>
    <a:lvl2pPr marL="457200" algn="ctr" rtl="0" fontAlgn="base">
      <a:spcBef>
        <a:spcPct val="0"/>
      </a:spcBef>
      <a:spcAft>
        <a:spcPct val="0"/>
      </a:spcAft>
      <a:defRPr sz="3200" b="1" kern="1200">
        <a:solidFill>
          <a:srgbClr val="000066"/>
        </a:solidFill>
        <a:latin typeface="Times New Roman" pitchFamily="18" charset="0"/>
        <a:ea typeface="+mn-ea"/>
        <a:cs typeface="+mn-cs"/>
      </a:defRPr>
    </a:lvl2pPr>
    <a:lvl3pPr marL="914400" algn="ctr" rtl="0" fontAlgn="base">
      <a:spcBef>
        <a:spcPct val="0"/>
      </a:spcBef>
      <a:spcAft>
        <a:spcPct val="0"/>
      </a:spcAft>
      <a:defRPr sz="3200" b="1" kern="1200">
        <a:solidFill>
          <a:srgbClr val="000066"/>
        </a:solidFill>
        <a:latin typeface="Times New Roman" pitchFamily="18" charset="0"/>
        <a:ea typeface="+mn-ea"/>
        <a:cs typeface="+mn-cs"/>
      </a:defRPr>
    </a:lvl3pPr>
    <a:lvl4pPr marL="1371600" algn="ctr" rtl="0" fontAlgn="base">
      <a:spcBef>
        <a:spcPct val="0"/>
      </a:spcBef>
      <a:spcAft>
        <a:spcPct val="0"/>
      </a:spcAft>
      <a:defRPr sz="3200" b="1" kern="1200">
        <a:solidFill>
          <a:srgbClr val="000066"/>
        </a:solidFill>
        <a:latin typeface="Times New Roman" pitchFamily="18" charset="0"/>
        <a:ea typeface="+mn-ea"/>
        <a:cs typeface="+mn-cs"/>
      </a:defRPr>
    </a:lvl4pPr>
    <a:lvl5pPr marL="1828800" algn="ctr" rtl="0" fontAlgn="base">
      <a:spcBef>
        <a:spcPct val="0"/>
      </a:spcBef>
      <a:spcAft>
        <a:spcPct val="0"/>
      </a:spcAft>
      <a:defRPr sz="3200" b="1" kern="1200">
        <a:solidFill>
          <a:srgbClr val="000066"/>
        </a:solidFill>
        <a:latin typeface="Times New Roman" pitchFamily="18" charset="0"/>
        <a:ea typeface="+mn-ea"/>
        <a:cs typeface="+mn-cs"/>
      </a:defRPr>
    </a:lvl5pPr>
    <a:lvl6pPr marL="2286000" algn="l" defTabSz="914400" rtl="0" eaLnBrk="1" latinLnBrk="0" hangingPunct="1">
      <a:defRPr sz="3200" b="1" kern="1200">
        <a:solidFill>
          <a:srgbClr val="000066"/>
        </a:solidFill>
        <a:latin typeface="Times New Roman" pitchFamily="18" charset="0"/>
        <a:ea typeface="+mn-ea"/>
        <a:cs typeface="+mn-cs"/>
      </a:defRPr>
    </a:lvl6pPr>
    <a:lvl7pPr marL="2743200" algn="l" defTabSz="914400" rtl="0" eaLnBrk="1" latinLnBrk="0" hangingPunct="1">
      <a:defRPr sz="3200" b="1" kern="1200">
        <a:solidFill>
          <a:srgbClr val="000066"/>
        </a:solidFill>
        <a:latin typeface="Times New Roman" pitchFamily="18" charset="0"/>
        <a:ea typeface="+mn-ea"/>
        <a:cs typeface="+mn-cs"/>
      </a:defRPr>
    </a:lvl7pPr>
    <a:lvl8pPr marL="3200400" algn="l" defTabSz="914400" rtl="0" eaLnBrk="1" latinLnBrk="0" hangingPunct="1">
      <a:defRPr sz="3200" b="1" kern="1200">
        <a:solidFill>
          <a:srgbClr val="000066"/>
        </a:solidFill>
        <a:latin typeface="Times New Roman" pitchFamily="18" charset="0"/>
        <a:ea typeface="+mn-ea"/>
        <a:cs typeface="+mn-cs"/>
      </a:defRPr>
    </a:lvl8pPr>
    <a:lvl9pPr marL="3657600" algn="l" defTabSz="914400" rtl="0" eaLnBrk="1" latinLnBrk="0" hangingPunct="1">
      <a:defRPr sz="3200" b="1" kern="1200">
        <a:solidFill>
          <a:srgbClr val="000066"/>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FE115"/>
    <a:srgbClr val="FF6600"/>
    <a:srgbClr val="16165D"/>
    <a:srgbClr val="FFFFFF"/>
    <a:srgbClr val="FF0000"/>
    <a:srgbClr val="000000"/>
    <a:srgbClr val="9933FF"/>
    <a:srgbClr val="A2CCE8"/>
    <a:srgbClr val="AAE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11" autoAdjust="0"/>
    <p:restoredTop sz="85952" autoAdjust="0"/>
  </p:normalViewPr>
  <p:slideViewPr>
    <p:cSldViewPr>
      <p:cViewPr varScale="1">
        <p:scale>
          <a:sx n="94" d="100"/>
          <a:sy n="94" d="100"/>
        </p:scale>
        <p:origin x="64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1" d="100"/>
        <a:sy n="91" d="100"/>
      </p:scale>
      <p:origin x="0" y="-15864"/>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tableStyles" Target="tableStyles.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7.png"/></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image" Target="../media/image57.png"/><Relationship Id="rId4" Type="http://schemas.openxmlformats.org/officeDocument/2006/relationships/image" Target="../media/image6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b="0">
                <a:solidFill>
                  <a:schemeClr val="tx1"/>
                </a:solidFill>
              </a:defRPr>
            </a:lvl1pPr>
          </a:lstStyle>
          <a:p>
            <a:pPr>
              <a:defRPr/>
            </a:pPr>
            <a:endParaRPr lang="en-US"/>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solidFill>
                  <a:schemeClr val="tx1"/>
                </a:solidFill>
              </a:defRPr>
            </a:lvl1pPr>
          </a:lstStyle>
          <a:p>
            <a:pPr>
              <a:defRPr/>
            </a:pPr>
            <a:endParaRPr lang="en-US"/>
          </a:p>
        </p:txBody>
      </p:sp>
      <p:sp>
        <p:nvSpPr>
          <p:cNvPr id="1761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smtClean="0"/>
              <a:t>Klik om de opmaakprofielen van de modeltekst te bewerken</a:t>
            </a:r>
          </a:p>
          <a:p>
            <a:pPr lvl="1"/>
            <a:r>
              <a:rPr lang="nl-NL" noProof="0" smtClean="0"/>
              <a:t>Tweede niveau</a:t>
            </a:r>
          </a:p>
          <a:p>
            <a:pPr lvl="2"/>
            <a:r>
              <a:rPr lang="nl-NL" noProof="0" smtClean="0"/>
              <a:t>Derde niveau</a:t>
            </a:r>
          </a:p>
          <a:p>
            <a:pPr lvl="3"/>
            <a:r>
              <a:rPr lang="nl-NL" noProof="0" smtClean="0"/>
              <a:t>Vierde niveau</a:t>
            </a:r>
          </a:p>
          <a:p>
            <a:pPr lvl="4"/>
            <a:r>
              <a:rPr lang="nl-NL" noProof="0" smtClean="0"/>
              <a:t>Vijfde niveau</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b="0">
                <a:solidFill>
                  <a:schemeClr val="tx1"/>
                </a:solidFill>
              </a:defRPr>
            </a:lvl1pPr>
          </a:lstStyle>
          <a:p>
            <a:pPr>
              <a:defRPr/>
            </a:pPr>
            <a:endParaRPr lang="en-US"/>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solidFill>
                  <a:schemeClr val="tx1"/>
                </a:solidFill>
              </a:defRPr>
            </a:lvl1pPr>
          </a:lstStyle>
          <a:p>
            <a:pPr>
              <a:defRPr/>
            </a:pPr>
            <a:fld id="{1305ACA9-A27D-4159-B806-94BE96EB69B2}" type="slidenum">
              <a:rPr lang="en-US"/>
              <a:pPr>
                <a:defRPr/>
              </a:pPr>
              <a:t>‹#›</a:t>
            </a:fld>
            <a:endParaRPr lang="en-US"/>
          </a:p>
        </p:txBody>
      </p:sp>
    </p:spTree>
    <p:extLst>
      <p:ext uri="{BB962C8B-B14F-4D97-AF65-F5344CB8AC3E}">
        <p14:creationId xmlns:p14="http://schemas.microsoft.com/office/powerpoint/2010/main" val="82759825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fld id="{D18028D2-F1DD-4CEF-968C-AED73AC5BD14}" type="slidenum">
              <a:rPr lang="en-US" smtClean="0"/>
              <a:pPr/>
              <a:t>1</a:t>
            </a:fld>
            <a:endParaRPr lang="en-US" smtClean="0"/>
          </a:p>
        </p:txBody>
      </p:sp>
      <p:sp>
        <p:nvSpPr>
          <p:cNvPr id="177155" name="Rectangle 2"/>
          <p:cNvSpPr>
            <a:spLocks noGrp="1" noRot="1" noChangeAspect="1" noChangeArrowheads="1" noTextEdit="1"/>
          </p:cNvSpPr>
          <p:nvPr>
            <p:ph type="sldImg"/>
          </p:nvPr>
        </p:nvSpPr>
        <p:spPr>
          <a:ln/>
        </p:spPr>
      </p:sp>
      <p:sp>
        <p:nvSpPr>
          <p:cNvPr id="177156" name="Rectangle 3"/>
          <p:cNvSpPr>
            <a:spLocks noGrp="1" noChangeArrowheads="1"/>
          </p:cNvSpPr>
          <p:nvPr>
            <p:ph type="body" idx="1"/>
          </p:nvPr>
        </p:nvSpPr>
        <p:spPr>
          <a:noFill/>
          <a:ln/>
        </p:spPr>
        <p:txBody>
          <a:bodyPr/>
          <a:lstStyle/>
          <a:p>
            <a:pPr eaLnBrk="1" hangingPunct="1"/>
            <a:endParaRPr lang="en-GB" smtClean="0"/>
          </a:p>
        </p:txBody>
      </p:sp>
    </p:spTree>
    <p:extLst>
      <p:ext uri="{BB962C8B-B14F-4D97-AF65-F5344CB8AC3E}">
        <p14:creationId xmlns:p14="http://schemas.microsoft.com/office/powerpoint/2010/main" val="32018506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56</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35489129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80D39F32-5C15-4A14-AEFC-ABA7FE7E8A03}" type="slidenum">
              <a:rPr lang="en-US" altLang="en-US" sz="1200" b="0"/>
              <a:pPr eaLnBrk="1" hangingPunct="1"/>
              <a:t>59</a:t>
            </a:fld>
            <a:endParaRPr lang="en-US" altLang="en-US" sz="1200" b="0"/>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5163657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p>
            <a:fld id="{77C67864-B733-4971-BE73-1FFAC9D75EC7}" type="slidenum">
              <a:rPr lang="en-US" smtClean="0"/>
              <a:pPr/>
              <a:t>60</a:t>
            </a:fld>
            <a:endParaRPr lang="en-US" smtClean="0"/>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4062349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34BC8718-EA24-4187-BAA9-0B2E79B72D2D}" type="slidenum">
              <a:rPr lang="en-US" smtClean="0"/>
              <a:pPr/>
              <a:t>65</a:t>
            </a:fld>
            <a:endParaRPr lang="en-US"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6500560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p:spPr>
        <p:txBody>
          <a:bodyPr/>
          <a:lstStyle/>
          <a:p>
            <a:fld id="{4C0E0796-5F2E-462D-89E9-AE798582B1AD}" type="slidenum">
              <a:rPr lang="en-US" smtClean="0"/>
              <a:pPr/>
              <a:t>66</a:t>
            </a:fld>
            <a:endParaRPr lang="en-US" smtClean="0"/>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041344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08D8A051-0AF3-4EF0-B16B-3B1337C4DAE6}" type="slidenum">
              <a:rPr lang="en-US" altLang="en-US"/>
              <a:pPr/>
              <a:t>72</a:t>
            </a:fld>
            <a:endParaRPr lang="en-US" alt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533403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64C5326-7C2D-4E40-98A8-39F4466854B5}" type="slidenum">
              <a:rPr lang="en-US" altLang="en-US"/>
              <a:pPr/>
              <a:t>73</a:t>
            </a:fld>
            <a:endParaRPr lang="en-US" altLang="en-US"/>
          </a:p>
        </p:txBody>
      </p:sp>
      <p:sp>
        <p:nvSpPr>
          <p:cNvPr id="53250" name="Rectangle 2"/>
          <p:cNvSpPr>
            <a:spLocks noGrp="1" noRot="1" noChangeAspect="1" noChangeArrowheads="1" noTextEdit="1"/>
          </p:cNvSpPr>
          <p:nvPr>
            <p:ph type="sldImg"/>
          </p:nvPr>
        </p:nvSpPr>
        <p:spPr>
          <a:ln/>
        </p:spPr>
      </p:sp>
      <p:sp>
        <p:nvSpPr>
          <p:cNvPr id="5325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6902200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64CB34FA-FE3E-4537-A53F-A676E5352175}" type="slidenum">
              <a:rPr lang="en-US" sz="1200" b="0"/>
              <a:pPr eaLnBrk="1" hangingPunct="1"/>
              <a:t>74</a:t>
            </a:fld>
            <a:endParaRPr lang="en-US" sz="1200" b="0"/>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extLst>
      <p:ext uri="{BB962C8B-B14F-4D97-AF65-F5344CB8AC3E}">
        <p14:creationId xmlns:p14="http://schemas.microsoft.com/office/powerpoint/2010/main" val="18475935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CA6633EA-A363-4047-B45B-9892F8DA1B23}" type="slidenum">
              <a:rPr lang="en-US" smtClean="0"/>
              <a:pPr/>
              <a:t>75</a:t>
            </a:fld>
            <a:endParaRPr lang="en-US"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156811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B09DCEE-7D5C-4F86-A46D-32518BF406A0}" type="slidenum">
              <a:rPr lang="en-US" altLang="en-US" sz="1200" b="0"/>
              <a:pPr eaLnBrk="1" hangingPunct="1"/>
              <a:t>78</a:t>
            </a:fld>
            <a:endParaRPr lang="en-US" altLang="en-US" sz="1200" b="0"/>
          </a:p>
        </p:txBody>
      </p:sp>
      <p:sp>
        <p:nvSpPr>
          <p:cNvPr id="103427" name="Rectangle 2"/>
          <p:cNvSpPr>
            <a:spLocks noGrp="1" noRot="1" noChangeAspect="1" noChangeArrowheads="1" noTextEdit="1"/>
          </p:cNvSpPr>
          <p:nvPr>
            <p:ph type="sldImg"/>
          </p:nvPr>
        </p:nvSpPr>
        <p:spPr>
          <a:ln/>
        </p:spPr>
      </p:sp>
      <p:sp>
        <p:nvSpPr>
          <p:cNvPr id="10342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6884763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DE52691-C7FE-45C9-A721-70C64DF9BB03}" type="slidenum">
              <a:rPr lang="en-US" altLang="en-US" smtClean="0"/>
              <a:pPr>
                <a:spcBef>
                  <a:spcPct val="0"/>
                </a:spcBef>
              </a:pPr>
              <a:t>2</a:t>
            </a:fld>
            <a:endParaRPr lang="en-US" altLang="en-US" smtClean="0"/>
          </a:p>
        </p:txBody>
      </p:sp>
      <p:sp>
        <p:nvSpPr>
          <p:cNvPr id="9219" name="Rectangle 2"/>
          <p:cNvSpPr>
            <a:spLocks noGrp="1" noRot="1" noChangeAspect="1" noChangeArrowheads="1" noTextEdit="1"/>
          </p:cNvSpPr>
          <p:nvPr>
            <p:ph type="sldImg"/>
          </p:nvPr>
        </p:nvSpPr>
        <p:spPr>
          <a:ln/>
        </p:spPr>
      </p:sp>
      <p:sp>
        <p:nvSpPr>
          <p:cNvPr id="92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8829948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7D0D652-442E-4326-A57B-3187B053F138}" type="slidenum">
              <a:rPr lang="en-US" altLang="en-US" smtClean="0"/>
              <a:pPr>
                <a:spcBef>
                  <a:spcPct val="0"/>
                </a:spcBef>
              </a:pPr>
              <a:t>86</a:t>
            </a:fld>
            <a:endParaRPr lang="en-US" altLang="en-US" smtClean="0"/>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34838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B84071D-5CE3-4305-8195-0349D958980F}" type="slidenum">
              <a:rPr lang="en-US" altLang="en-US" smtClean="0"/>
              <a:pPr>
                <a:spcBef>
                  <a:spcPct val="0"/>
                </a:spcBef>
              </a:pPr>
              <a:t>87</a:t>
            </a:fld>
            <a:endParaRPr lang="en-US" altLang="en-US" smtClean="0"/>
          </a:p>
        </p:txBody>
      </p:sp>
      <p:sp>
        <p:nvSpPr>
          <p:cNvPr id="18435" name="Rectangle 2"/>
          <p:cNvSpPr>
            <a:spLocks noGrp="1" noRot="1" noChangeAspect="1" noChangeArrowheads="1" noTextEdit="1"/>
          </p:cNvSpPr>
          <p:nvPr>
            <p:ph type="sldImg"/>
          </p:nvPr>
        </p:nvSpPr>
        <p:spPr>
          <a:ln/>
        </p:spPr>
      </p:sp>
      <p:sp>
        <p:nvSpPr>
          <p:cNvPr id="184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22740299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DD8FD98A-AB0C-4629-84B9-E5F6AC44CE0E}" type="slidenum">
              <a:rPr lang="en-US" altLang="en-US" sz="1200" b="0"/>
              <a:pPr eaLnBrk="1" hangingPunct="1"/>
              <a:t>93</a:t>
            </a:fld>
            <a:endParaRPr lang="en-US" altLang="en-US" sz="1200" b="0"/>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298231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0E0592B-30F4-4C4A-98A6-10EFFC94169F}" type="slidenum">
              <a:rPr lang="en-US" altLang="en-US" smtClean="0"/>
              <a:pPr>
                <a:spcBef>
                  <a:spcPct val="0"/>
                </a:spcBef>
              </a:pPr>
              <a:t>102</a:t>
            </a:fld>
            <a:endParaRPr lang="en-US" altLang="en-US" smtClean="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575798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4CBDBE20-6134-456F-9DFA-C93DAA059862}" type="slidenum">
              <a:rPr lang="en-US" altLang="en-US"/>
              <a:pPr>
                <a:spcBef>
                  <a:spcPct val="0"/>
                </a:spcBef>
              </a:pPr>
              <a:t>103</a:t>
            </a:fld>
            <a:endParaRPr lang="en-US" altLang="en-US"/>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30476508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A8ABF833-872B-4EF7-A959-302E96ECED55}" type="slidenum">
              <a:rPr lang="en-US" smtClean="0"/>
              <a:pPr/>
              <a:t>111</a:t>
            </a:fld>
            <a:endParaRPr lang="en-US"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3923263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0CED6B4F-7539-4210-B0FF-8BD84F1271A4}" type="slidenum">
              <a:rPr lang="en-US" smtClean="0"/>
              <a:pPr/>
              <a:t>112</a:t>
            </a:fld>
            <a:endParaRPr lang="en-US"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endParaRPr lang="en-GB" smtClean="0"/>
          </a:p>
        </p:txBody>
      </p:sp>
    </p:spTree>
    <p:extLst>
      <p:ext uri="{BB962C8B-B14F-4D97-AF65-F5344CB8AC3E}">
        <p14:creationId xmlns:p14="http://schemas.microsoft.com/office/powerpoint/2010/main" val="13577153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BA02FC7-860B-478F-9E8F-962A50EFAE32}" type="slidenum">
              <a:rPr lang="en-US" altLang="en-US"/>
              <a:pPr>
                <a:spcBef>
                  <a:spcPct val="0"/>
                </a:spcBef>
              </a:pPr>
              <a:t>119</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11638135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CEC7E5D0-0246-4A00-8496-BA4E86125C4E}" type="slidenum">
              <a:rPr lang="en-US" altLang="en-US"/>
              <a:pPr>
                <a:spcBef>
                  <a:spcPct val="0"/>
                </a:spcBef>
              </a:pPr>
              <a:t>120</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400764567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7760FE2-0A3E-4211-A9C6-8D8BB273B74E}" type="slidenum">
              <a:rPr lang="en-US" altLang="en-US"/>
              <a:pPr>
                <a:spcBef>
                  <a:spcPct val="0"/>
                </a:spcBef>
              </a:pPr>
              <a:t>121</a:t>
            </a:fld>
            <a:endParaRPr lang="en-US" altLang="en-US"/>
          </a:p>
        </p:txBody>
      </p:sp>
      <p:sp>
        <p:nvSpPr>
          <p:cNvPr id="32771" name="Rectangle 2"/>
          <p:cNvSpPr>
            <a:spLocks noGrp="1" noRot="1" noChangeAspect="1" noChangeArrowheads="1" noTextEdit="1"/>
          </p:cNvSpPr>
          <p:nvPr>
            <p:ph type="sldImg"/>
          </p:nvPr>
        </p:nvSpPr>
        <p:spPr>
          <a:ln/>
        </p:spPr>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446012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F1E9E9-45B6-41D9-9137-A4B85B0FADB5}" type="slidenum">
              <a:rPr lang="en-US" altLang="en-US" smtClean="0"/>
              <a:pPr>
                <a:spcBef>
                  <a:spcPct val="0"/>
                </a:spcBef>
              </a:pPr>
              <a:t>15</a:t>
            </a:fld>
            <a:endParaRPr lang="en-US" altLang="en-US"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534610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What is needed in addition are mechanisms to determine and represent not only (1)</a:t>
            </a:r>
          </a:p>
          <a:p>
            <a:r>
              <a:rPr lang="en-US" sz="1200" b="0" i="0" u="none" strike="noStrike" kern="1200" baseline="0" dirty="0" smtClean="0">
                <a:solidFill>
                  <a:schemeClr val="tx1"/>
                </a:solidFill>
                <a:latin typeface="+mn-lt"/>
                <a:ea typeface="+mn-ea"/>
                <a:cs typeface="+mn-cs"/>
              </a:rPr>
              <a:t>how assertions (for instance diagnoses) relate to reality (diseases in patients) and how</a:t>
            </a:r>
          </a:p>
          <a:p>
            <a:r>
              <a:rPr lang="en-US" sz="1200" b="0" i="0" u="none" strike="noStrike" kern="1200" baseline="0" dirty="0" smtClean="0">
                <a:solidFill>
                  <a:schemeClr val="tx1"/>
                </a:solidFill>
                <a:latin typeface="+mn-lt"/>
                <a:ea typeface="+mn-ea"/>
                <a:cs typeface="+mn-cs"/>
              </a:rPr>
              <a:t>changes in the pool of assertions relate to changes in reality and vice versa, but also (2)</a:t>
            </a:r>
          </a:p>
          <a:p>
            <a:r>
              <a:rPr lang="en-US" sz="1200" b="0" i="0" u="none" strike="noStrike" kern="1200" baseline="0" dirty="0" smtClean="0">
                <a:solidFill>
                  <a:schemeClr val="tx1"/>
                </a:solidFill>
                <a:latin typeface="+mn-lt"/>
                <a:ea typeface="+mn-ea"/>
                <a:cs typeface="+mn-cs"/>
              </a:rPr>
              <a:t>the extent to which data are incomplete and inconsistent. As an example, we examined</a:t>
            </a:r>
          </a:p>
          <a:p>
            <a:r>
              <a:rPr lang="en-US" sz="1200" b="0" i="0" u="none" strike="noStrike" kern="1200" baseline="0" dirty="0" smtClean="0">
                <a:solidFill>
                  <a:schemeClr val="tx1"/>
                </a:solidFill>
                <a:latin typeface="+mn-lt"/>
                <a:ea typeface="+mn-ea"/>
                <a:cs typeface="+mn-cs"/>
              </a:rPr>
              <a:t>Electronic Healthcare Records (EHR) of 570,000 patients from Western New York to</a:t>
            </a:r>
          </a:p>
          <a:p>
            <a:r>
              <a:rPr lang="en-US" sz="1200" b="0" i="0" u="none" strike="noStrike" kern="1200" baseline="0" dirty="0" smtClean="0">
                <a:solidFill>
                  <a:schemeClr val="tx1"/>
                </a:solidFill>
                <a:latin typeface="+mn-lt"/>
                <a:ea typeface="+mn-ea"/>
                <a:cs typeface="+mn-cs"/>
              </a:rPr>
              <a:t>assess the extent to which diagnostic assertions in these records correspond to disorders</a:t>
            </a:r>
          </a:p>
          <a:p>
            <a:r>
              <a:rPr lang="en-US" sz="1200" b="0" i="0" u="none" strike="noStrike" kern="1200" baseline="0" dirty="0" smtClean="0">
                <a:solidFill>
                  <a:schemeClr val="tx1"/>
                </a:solidFill>
                <a:latin typeface="+mn-lt"/>
                <a:ea typeface="+mn-ea"/>
                <a:cs typeface="+mn-cs"/>
              </a:rPr>
              <a:t>in the patients [3]. This analysis uncovered many ways in which the data fail to represent</a:t>
            </a:r>
          </a:p>
          <a:p>
            <a:r>
              <a:rPr lang="en-US" sz="1200" b="0" i="0" u="none" strike="noStrike" kern="1200" baseline="0" dirty="0" smtClean="0">
                <a:solidFill>
                  <a:schemeClr val="tx1"/>
                </a:solidFill>
                <a:latin typeface="+mn-lt"/>
                <a:ea typeface="+mn-ea"/>
                <a:cs typeface="+mn-cs"/>
              </a:rPr>
              <a:t>explicitly what they are supposed to represent.</a:t>
            </a:r>
            <a:endParaRPr lang="en-US" dirty="0"/>
          </a:p>
        </p:txBody>
      </p:sp>
      <p:sp>
        <p:nvSpPr>
          <p:cNvPr id="4" name="Slide Number Placeholder 3"/>
          <p:cNvSpPr>
            <a:spLocks noGrp="1"/>
          </p:cNvSpPr>
          <p:nvPr>
            <p:ph type="sldNum" sz="quarter" idx="10"/>
          </p:nvPr>
        </p:nvSpPr>
        <p:spPr/>
        <p:txBody>
          <a:bodyPr/>
          <a:lstStyle/>
          <a:p>
            <a:fld id="{F523E3DF-FB59-4075-B972-C0DFEE45DED1}" type="slidenum">
              <a:rPr lang="en-US" smtClean="0"/>
              <a:t>134</a:t>
            </a:fld>
            <a:endParaRPr lang="en-US"/>
          </a:p>
        </p:txBody>
      </p:sp>
    </p:spTree>
    <p:extLst>
      <p:ext uri="{BB962C8B-B14F-4D97-AF65-F5344CB8AC3E}">
        <p14:creationId xmlns:p14="http://schemas.microsoft.com/office/powerpoint/2010/main" val="18350805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67939A-4D2C-4B58-B852-F7F74FD6E4F1}" type="slidenum">
              <a:rPr lang="en-US" altLang="en-US" sz="1200" b="0"/>
              <a:pPr eaLnBrk="1" hangingPunct="1"/>
              <a:t>138</a:t>
            </a:fld>
            <a:endParaRPr lang="en-US" altLang="en-US" sz="1200" b="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font was too small, color inside green boxes was hardly readable</a:t>
            </a:r>
          </a:p>
        </p:txBody>
      </p:sp>
    </p:spTree>
    <p:extLst>
      <p:ext uri="{BB962C8B-B14F-4D97-AF65-F5344CB8AC3E}">
        <p14:creationId xmlns:p14="http://schemas.microsoft.com/office/powerpoint/2010/main" val="1034659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67939A-4D2C-4B58-B852-F7F74FD6E4F1}" type="slidenum">
              <a:rPr lang="en-US" altLang="en-US" sz="1200" b="0"/>
              <a:pPr eaLnBrk="1" hangingPunct="1"/>
              <a:t>139</a:t>
            </a:fld>
            <a:endParaRPr lang="en-US" altLang="en-US" sz="1200" b="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font was too small, color inside green boxes was hardly readable</a:t>
            </a:r>
          </a:p>
        </p:txBody>
      </p:sp>
    </p:spTree>
    <p:extLst>
      <p:ext uri="{BB962C8B-B14F-4D97-AF65-F5344CB8AC3E}">
        <p14:creationId xmlns:p14="http://schemas.microsoft.com/office/powerpoint/2010/main" val="30945696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4567939A-4D2C-4B58-B852-F7F74FD6E4F1}" type="slidenum">
              <a:rPr lang="en-US" altLang="en-US" sz="1200" b="0"/>
              <a:pPr eaLnBrk="1" hangingPunct="1"/>
              <a:t>140</a:t>
            </a:fld>
            <a:endParaRPr lang="en-US" altLang="en-US" sz="1200" b="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mtClean="0"/>
              <a:t>font was too small, color inside green boxes was hardly readable</a:t>
            </a:r>
          </a:p>
        </p:txBody>
      </p:sp>
    </p:spTree>
    <p:extLst>
      <p:ext uri="{BB962C8B-B14F-4D97-AF65-F5344CB8AC3E}">
        <p14:creationId xmlns:p14="http://schemas.microsoft.com/office/powerpoint/2010/main" val="1666943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02756" indent="-270291">
              <a:defRPr>
                <a:solidFill>
                  <a:schemeClr val="tx1"/>
                </a:solidFill>
                <a:latin typeface="Arial" pitchFamily="34" charset="0"/>
              </a:defRPr>
            </a:lvl2pPr>
            <a:lvl3pPr marL="1081164" indent="-216233">
              <a:defRPr>
                <a:solidFill>
                  <a:schemeClr val="tx1"/>
                </a:solidFill>
                <a:latin typeface="Arial" pitchFamily="34" charset="0"/>
              </a:defRPr>
            </a:lvl3pPr>
            <a:lvl4pPr marL="1513629" indent="-216233">
              <a:defRPr>
                <a:solidFill>
                  <a:schemeClr val="tx1"/>
                </a:solidFill>
                <a:latin typeface="Arial" pitchFamily="34" charset="0"/>
              </a:defRPr>
            </a:lvl4pPr>
            <a:lvl5pPr marL="1946095" indent="-216233">
              <a:defRPr>
                <a:solidFill>
                  <a:schemeClr val="tx1"/>
                </a:solidFill>
                <a:latin typeface="Arial" pitchFamily="34" charset="0"/>
              </a:defRPr>
            </a:lvl5pPr>
            <a:lvl6pPr marL="2378560" indent="-216233" eaLnBrk="0" fontAlgn="base" hangingPunct="0">
              <a:spcBef>
                <a:spcPct val="0"/>
              </a:spcBef>
              <a:spcAft>
                <a:spcPct val="0"/>
              </a:spcAft>
              <a:defRPr>
                <a:solidFill>
                  <a:schemeClr val="tx1"/>
                </a:solidFill>
                <a:latin typeface="Arial" pitchFamily="34" charset="0"/>
              </a:defRPr>
            </a:lvl6pPr>
            <a:lvl7pPr marL="2811026" indent="-216233" eaLnBrk="0" fontAlgn="base" hangingPunct="0">
              <a:spcBef>
                <a:spcPct val="0"/>
              </a:spcBef>
              <a:spcAft>
                <a:spcPct val="0"/>
              </a:spcAft>
              <a:defRPr>
                <a:solidFill>
                  <a:schemeClr val="tx1"/>
                </a:solidFill>
                <a:latin typeface="Arial" pitchFamily="34" charset="0"/>
              </a:defRPr>
            </a:lvl7pPr>
            <a:lvl8pPr marL="3243491" indent="-216233" eaLnBrk="0" fontAlgn="base" hangingPunct="0">
              <a:spcBef>
                <a:spcPct val="0"/>
              </a:spcBef>
              <a:spcAft>
                <a:spcPct val="0"/>
              </a:spcAft>
              <a:defRPr>
                <a:solidFill>
                  <a:schemeClr val="tx1"/>
                </a:solidFill>
                <a:latin typeface="Arial" pitchFamily="34" charset="0"/>
              </a:defRPr>
            </a:lvl8pPr>
            <a:lvl9pPr marL="3675957" indent="-216233" eaLnBrk="0" fontAlgn="base" hangingPunct="0">
              <a:spcBef>
                <a:spcPct val="0"/>
              </a:spcBef>
              <a:spcAft>
                <a:spcPct val="0"/>
              </a:spcAft>
              <a:defRPr>
                <a:solidFill>
                  <a:schemeClr val="tx1"/>
                </a:solidFill>
                <a:latin typeface="Arial" pitchFamily="34" charset="0"/>
              </a:defRPr>
            </a:lvl9pPr>
          </a:lstStyle>
          <a:p>
            <a:fld id="{971A484A-14BC-4E9B-9D37-E300506173DB}" type="slidenum">
              <a:rPr lang="en-US" smtClean="0">
                <a:solidFill>
                  <a:prstClr val="black"/>
                </a:solidFill>
              </a:rPr>
              <a:pPr/>
              <a:t>142</a:t>
            </a:fld>
            <a:endParaRPr lang="en-US" dirty="0" smtClean="0">
              <a:solidFill>
                <a:prstClr val="black"/>
              </a:solidFill>
            </a:endParaRPr>
          </a:p>
        </p:txBody>
      </p:sp>
      <p:sp>
        <p:nvSpPr>
          <p:cNvPr id="556035" name="Rectangle 2"/>
          <p:cNvSpPr>
            <a:spLocks noGrp="1" noRot="1" noChangeAspect="1" noChangeArrowheads="1" noTextEdit="1"/>
          </p:cNvSpPr>
          <p:nvPr>
            <p:ph type="sldImg"/>
          </p:nvPr>
        </p:nvSpPr>
        <p:spPr>
          <a:ln/>
        </p:spPr>
      </p:sp>
      <p:sp>
        <p:nvSpPr>
          <p:cNvPr id="556036" name="Rectangle 3"/>
          <p:cNvSpPr>
            <a:spLocks noGrp="1" noChangeArrowheads="1"/>
          </p:cNvSpPr>
          <p:nvPr>
            <p:ph type="body" idx="1"/>
          </p:nvPr>
        </p:nvSpPr>
        <p:spPr>
          <a:xfrm>
            <a:off x="913805" y="4343704"/>
            <a:ext cx="5030391" cy="411389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smtClean="0">
              <a:latin typeface="Arial" pitchFamily="34" charset="0"/>
            </a:endParaRPr>
          </a:p>
        </p:txBody>
      </p:sp>
    </p:spTree>
    <p:extLst>
      <p:ext uri="{BB962C8B-B14F-4D97-AF65-F5344CB8AC3E}">
        <p14:creationId xmlns:p14="http://schemas.microsoft.com/office/powerpoint/2010/main" val="23913183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88BE782C-4F90-4A12-AC70-C29183C3CD1F}" type="slidenum">
              <a:rPr lang="en-US">
                <a:solidFill>
                  <a:prstClr val="black"/>
                </a:solidFill>
              </a:rPr>
              <a:pPr/>
              <a:t>143</a:t>
            </a:fld>
            <a:endParaRPr lang="en-US">
              <a:solidFill>
                <a:prstClr val="black"/>
              </a:solidFill>
            </a:endParaRPr>
          </a:p>
        </p:txBody>
      </p:sp>
    </p:spTree>
    <p:extLst>
      <p:ext uri="{BB962C8B-B14F-4D97-AF65-F5344CB8AC3E}">
        <p14:creationId xmlns:p14="http://schemas.microsoft.com/office/powerpoint/2010/main" val="4199027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9C8F85B7-7726-418B-8072-719CEEEC9C3F}" type="slidenum">
              <a:rPr lang="en-US" altLang="en-US" sz="1200" b="0"/>
              <a:pPr eaLnBrk="1" hangingPunct="1"/>
              <a:t>145</a:t>
            </a:fld>
            <a:endParaRPr lang="en-US" altLang="en-US" sz="1200" b="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6316372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latin typeface="Arial" panose="020B0604020202020204" pitchFamily="34" charset="0"/>
            </a:endParaRPr>
          </a:p>
        </p:txBody>
      </p:sp>
      <p:sp>
        <p:nvSpPr>
          <p:cNvPr id="73732" name="Footer Placeholder 4"/>
          <p:cNvSpPr>
            <a:spLocks noGrp="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mtClean="0"/>
          </a:p>
        </p:txBody>
      </p:sp>
      <p:sp>
        <p:nvSpPr>
          <p:cNvPr id="73733" name="Header Placeholder 5"/>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mtClean="0"/>
          </a:p>
        </p:txBody>
      </p:sp>
      <p:sp>
        <p:nvSpPr>
          <p:cNvPr id="73734" name="Date Placeholder 6"/>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smtClean="0"/>
          </a:p>
        </p:txBody>
      </p:sp>
    </p:spTree>
    <p:extLst>
      <p:ext uri="{BB962C8B-B14F-4D97-AF65-F5344CB8AC3E}">
        <p14:creationId xmlns:p14="http://schemas.microsoft.com/office/powerpoint/2010/main" val="131800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ADA8F3-EDF2-4EE3-B25B-0FF10F2D5B31}" type="slidenum">
              <a:rPr lang="en-US">
                <a:solidFill>
                  <a:srgbClr val="000000"/>
                </a:solidFill>
              </a:rPr>
              <a:pPr>
                <a:defRPr/>
              </a:pPr>
              <a:t>152</a:t>
            </a:fld>
            <a:endParaRPr lang="en-US">
              <a:solidFill>
                <a:srgbClr val="000000"/>
              </a:solidFill>
            </a:endParaRPr>
          </a:p>
        </p:txBody>
      </p:sp>
    </p:spTree>
    <p:extLst>
      <p:ext uri="{BB962C8B-B14F-4D97-AF65-F5344CB8AC3E}">
        <p14:creationId xmlns:p14="http://schemas.microsoft.com/office/powerpoint/2010/main" val="4318025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latin typeface="Arial" charset="0"/>
            </a:endParaRPr>
          </a:p>
        </p:txBody>
      </p:sp>
      <p:sp>
        <p:nvSpPr>
          <p:cNvPr id="64516"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CADA8F3-EDF2-4EE3-B25B-0FF10F2D5B31}" type="slidenum">
              <a:rPr lang="en-US">
                <a:solidFill>
                  <a:srgbClr val="000000"/>
                </a:solidFill>
              </a:rPr>
              <a:pPr>
                <a:defRPr/>
              </a:pPr>
              <a:t>153</a:t>
            </a:fld>
            <a:endParaRPr lang="en-US">
              <a:solidFill>
                <a:srgbClr val="000000"/>
              </a:solidFill>
            </a:endParaRPr>
          </a:p>
        </p:txBody>
      </p:sp>
    </p:spTree>
    <p:extLst>
      <p:ext uri="{BB962C8B-B14F-4D97-AF65-F5344CB8AC3E}">
        <p14:creationId xmlns:p14="http://schemas.microsoft.com/office/powerpoint/2010/main" val="2861626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E5BB936-696E-4F61-9632-A70900E6B60B}" type="slidenum">
              <a:rPr lang="en-US" altLang="en-US" smtClean="0"/>
              <a:pPr>
                <a:spcBef>
                  <a:spcPct val="0"/>
                </a:spcBef>
              </a:pPr>
              <a:t>16</a:t>
            </a:fld>
            <a:endParaRPr lang="en-US" altLang="en-US"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34808483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46FCF66-9C0D-4979-8640-7D5E9C31465D}" type="slidenum">
              <a:rPr lang="en-US" altLang="en-US">
                <a:solidFill>
                  <a:srgbClr val="000000"/>
                </a:solidFill>
                <a:latin typeface="Calibri" panose="020F0502020204030204" pitchFamily="34" charset="0"/>
              </a:rPr>
              <a:pPr eaLnBrk="1" hangingPunct="1"/>
              <a:t>155</a:t>
            </a:fld>
            <a:endParaRPr lang="en-US" altLang="en-US">
              <a:solidFill>
                <a:srgbClr val="000000"/>
              </a:solidFill>
              <a:latin typeface="Calibri" panose="020F0502020204030204" pitchFamily="34" charset="0"/>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9343664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56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smtClean="0"/>
          </a:p>
        </p:txBody>
      </p:sp>
      <p:sp>
        <p:nvSpPr>
          <p:cNvPr id="166916" name="Slide Number Placeholder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defRPr/>
            </a:pPr>
            <a:fld id="{D85A4C25-AA79-4E1A-8FC7-D6FB3FC08E1F}" type="slidenum">
              <a:rPr lang="en-US">
                <a:solidFill>
                  <a:srgbClr val="000000"/>
                </a:solidFill>
              </a:rPr>
              <a:pPr>
                <a:defRPr/>
              </a:pPr>
              <a:t>157</a:t>
            </a:fld>
            <a:endParaRPr lang="en-US">
              <a:solidFill>
                <a:srgbClr val="000000"/>
              </a:solidFill>
            </a:endParaRPr>
          </a:p>
        </p:txBody>
      </p:sp>
    </p:spTree>
    <p:extLst>
      <p:ext uri="{BB962C8B-B14F-4D97-AF65-F5344CB8AC3E}">
        <p14:creationId xmlns:p14="http://schemas.microsoft.com/office/powerpoint/2010/main" val="2420085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FCF1E203-7358-4C6C-B1C7-F93ABFAA339E}" type="slidenum">
              <a:rPr lang="en-US">
                <a:solidFill>
                  <a:prstClr val="black"/>
                </a:solidFill>
              </a:rPr>
              <a:pPr/>
              <a:t>158</a:t>
            </a:fld>
            <a:endParaRPr lang="en-US">
              <a:solidFill>
                <a:prstClr val="black"/>
              </a:solidFill>
            </a:endParaRPr>
          </a:p>
        </p:txBody>
      </p:sp>
    </p:spTree>
    <p:extLst>
      <p:ext uri="{BB962C8B-B14F-4D97-AF65-F5344CB8AC3E}">
        <p14:creationId xmlns:p14="http://schemas.microsoft.com/office/powerpoint/2010/main" val="154554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30</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1112440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31</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4083159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32</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244284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33</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2036511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fld id="{3002B73C-CAFB-4028-8C60-29A95FD096E0}" type="slidenum">
              <a:rPr lang="nl-NL" altLang="en-US" sz="1200"/>
              <a:pPr eaLnBrk="1" hangingPunct="1"/>
              <a:t>34</a:t>
            </a:fld>
            <a:endParaRPr lang="nl-NL" altLang="en-US" sz="120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en-US" smtClean="0"/>
          </a:p>
        </p:txBody>
      </p:sp>
    </p:spTree>
    <p:extLst>
      <p:ext uri="{BB962C8B-B14F-4D97-AF65-F5344CB8AC3E}">
        <p14:creationId xmlns:p14="http://schemas.microsoft.com/office/powerpoint/2010/main" val="27395327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95042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Rectangle 5"/>
          <p:cNvSpPr>
            <a:spLocks noGrp="1" noChangeArrowheads="1"/>
          </p:cNvSpPr>
          <p:nvPr>
            <p:ph type="sldNum" sz="quarter" idx="10"/>
          </p:nvPr>
        </p:nvSpPr>
        <p:spPr>
          <a:xfrm>
            <a:off x="-225425" y="6553200"/>
            <a:ext cx="614363" cy="304800"/>
          </a:xfrm>
          <a:prstGeom prst="rect">
            <a:avLst/>
          </a:prstGeom>
          <a:ln/>
        </p:spPr>
        <p:txBody>
          <a:bodyPr/>
          <a:lstStyle>
            <a:lvl1pPr>
              <a:defRPr/>
            </a:lvl1pPr>
          </a:lstStyle>
          <a:p>
            <a:pPr>
              <a:defRPr/>
            </a:pPr>
            <a:fld id="{E812025C-9F36-4959-9682-4C886A28712F}" type="slidenum">
              <a:rPr lang="en-US" altLang="en-US"/>
              <a:pPr>
                <a:defRPr/>
              </a:pPr>
              <a:t>‹#›</a:t>
            </a:fld>
            <a:endParaRPr lang="en-US" altLang="en-US"/>
          </a:p>
        </p:txBody>
      </p:sp>
    </p:spTree>
    <p:extLst>
      <p:ext uri="{BB962C8B-B14F-4D97-AF65-F5344CB8AC3E}">
        <p14:creationId xmlns:p14="http://schemas.microsoft.com/office/powerpoint/2010/main" val="2949401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lvl1pPr algn="ctr">
              <a:defRPr>
                <a:latin typeface="Georgia"/>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b="0" i="0">
                <a:latin typeface="Trebuchet MS"/>
                <a:cs typeface="Trebuchet MS"/>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dirty="0"/>
          </a:p>
        </p:txBody>
      </p:sp>
    </p:spTree>
    <p:extLst>
      <p:ext uri="{BB962C8B-B14F-4D97-AF65-F5344CB8AC3E}">
        <p14:creationId xmlns:p14="http://schemas.microsoft.com/office/powerpoint/2010/main" val="309448282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cxnSp>
        <p:nvCxnSpPr>
          <p:cNvPr id="4" name="Straight Connector 10"/>
          <p:cNvCxnSpPr>
            <a:cxnSpLocks noChangeShapeType="1"/>
          </p:cNvCxnSpPr>
          <p:nvPr/>
        </p:nvCxnSpPr>
        <p:spPr bwMode="auto">
          <a:xfrm>
            <a:off x="762000" y="3733800"/>
            <a:ext cx="7772400" cy="1588"/>
          </a:xfrm>
          <a:prstGeom prst="line">
            <a:avLst/>
          </a:prstGeom>
          <a:noFill/>
          <a:ln w="9525">
            <a:solidFill>
              <a:schemeClr val="bg1"/>
            </a:solidFill>
            <a:prstDash val="dot"/>
            <a:round/>
            <a:headEnd/>
            <a:tailEnd/>
          </a:ln>
        </p:spPr>
      </p:cxnSp>
      <p:sp>
        <p:nvSpPr>
          <p:cNvPr id="2" name="Title 1"/>
          <p:cNvSpPr>
            <a:spLocks noGrp="1"/>
          </p:cNvSpPr>
          <p:nvPr>
            <p:ph type="title"/>
          </p:nvPr>
        </p:nvSpPr>
        <p:spPr>
          <a:xfrm>
            <a:off x="722313" y="3743325"/>
            <a:ext cx="7772400" cy="1362075"/>
          </a:xfrm>
          <a:prstGeom prst="rect">
            <a:avLst/>
          </a:prstGeom>
        </p:spPr>
        <p:txBody>
          <a:bodyPr anchor="t"/>
          <a:lstStyle>
            <a:lvl1pPr algn="l">
              <a:defRPr sz="4000" b="0" i="0" cap="all">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2243138"/>
            <a:ext cx="7772400" cy="1500187"/>
          </a:xfrm>
          <a:prstGeom prst="rect">
            <a:avLst/>
          </a:prstGeom>
        </p:spPr>
        <p:txBody>
          <a:bodyPr anchor="b"/>
          <a:lstStyle>
            <a:lvl1pPr marL="0" indent="0">
              <a:buNone/>
              <a:defRPr sz="2000" b="0" i="0">
                <a:latin typeface="Trebuchet MS"/>
                <a:cs typeface="Trebuchet MS"/>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3393413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762000"/>
          </a:xfrm>
          <a:prstGeom prst="rect">
            <a:avLst/>
          </a:prstGeom>
        </p:spPr>
        <p:txBody>
          <a:bodyPr/>
          <a:lstStyle>
            <a:lvl1pPr algn="ctr">
              <a:defRPr b="0" i="0">
                <a:latin typeface="Georgia"/>
                <a:cs typeface="Georgia"/>
              </a:defRPr>
            </a:lvl1pPr>
          </a:lstStyle>
          <a:p>
            <a:r>
              <a:rPr lang="en-US" smtClean="0"/>
              <a:t>Click to edit Master title style</a:t>
            </a:r>
            <a:endParaRPr lang="en-US" dirty="0"/>
          </a:p>
        </p:txBody>
      </p:sp>
      <p:sp>
        <p:nvSpPr>
          <p:cNvPr id="3" name="Content Placeholder 2"/>
          <p:cNvSpPr>
            <a:spLocks noGrp="1"/>
          </p:cNvSpPr>
          <p:nvPr>
            <p:ph idx="1"/>
          </p:nvPr>
        </p:nvSpPr>
        <p:spPr>
          <a:xfrm>
            <a:off x="228600" y="1676400"/>
            <a:ext cx="8686800" cy="4953000"/>
          </a:xfrm>
          <a:prstGeom prst="rect">
            <a:avLst/>
          </a:prstGeom>
        </p:spPr>
        <p:txBody>
          <a:bodyPr/>
          <a:lstStyle>
            <a:lvl1pPr>
              <a:buClr>
                <a:schemeClr val="bg1"/>
              </a:buClr>
              <a:defRPr b="0" i="0">
                <a:solidFill>
                  <a:schemeClr val="bg1"/>
                </a:solidFill>
                <a:latin typeface="Trebuchet MS"/>
                <a:cs typeface="Trebuchet MS"/>
              </a:defRPr>
            </a:lvl1pPr>
            <a:lvl2pPr>
              <a:buClr>
                <a:schemeClr val="bg1"/>
              </a:buClr>
              <a:defRPr lang="en-US" sz="2400" b="0" i="0" dirty="0" smtClean="0">
                <a:solidFill>
                  <a:schemeClr val="bg1"/>
                </a:solidFill>
                <a:latin typeface="Trebuchet MS"/>
                <a:ea typeface="ＭＳ Ｐゴシック" pitchFamily="122" charset="-128"/>
                <a:cs typeface="Trebuchet MS"/>
              </a:defRPr>
            </a:lvl2pPr>
            <a:lvl3pPr>
              <a:buClr>
                <a:schemeClr val="bg1"/>
              </a:buClr>
              <a:defRPr b="0" i="0">
                <a:solidFill>
                  <a:schemeClr val="bg1"/>
                </a:solidFill>
                <a:latin typeface="Trebuchet MS"/>
                <a:cs typeface="Trebuchet MS"/>
              </a:defRPr>
            </a:lvl3pPr>
            <a:lvl4pPr>
              <a:buClr>
                <a:schemeClr val="bg1"/>
              </a:buClr>
              <a:defRPr b="0" i="0">
                <a:solidFill>
                  <a:schemeClr val="bg1"/>
                </a:solidFill>
                <a:latin typeface="Trebuchet MS"/>
                <a:cs typeface="Trebuchet MS"/>
              </a:defRPr>
            </a:lvl4pPr>
            <a:lvl5pPr>
              <a:buClr>
                <a:schemeClr val="bg1"/>
              </a:buClr>
              <a:defRPr b="0" i="1">
                <a:solidFill>
                  <a:schemeClr val="bg1"/>
                </a:solidFill>
                <a:latin typeface="Trebuchet MS"/>
                <a:cs typeface="Trebuchet MS"/>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1346652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7772400" cy="1143000"/>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Content Placeholder 2"/>
          <p:cNvSpPr>
            <a:spLocks noGrp="1"/>
          </p:cNvSpPr>
          <p:nvPr>
            <p:ph sz="half" idx="1"/>
          </p:nvPr>
        </p:nvSpPr>
        <p:spPr>
          <a:xfrm>
            <a:off x="6858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2438400"/>
            <a:ext cx="3810000" cy="3505200"/>
          </a:xfrm>
          <a:prstGeom prst="rect">
            <a:avLst/>
          </a:prstGeom>
        </p:spPr>
        <p:txBody>
          <a:bodyPr/>
          <a:lstStyle>
            <a:lvl1pPr>
              <a:defRPr sz="2800" b="0" i="0">
                <a:latin typeface="Trebuchet MS"/>
                <a:cs typeface="Trebuchet MS"/>
              </a:defRPr>
            </a:lvl1pPr>
            <a:lvl2pPr>
              <a:buClrTx/>
              <a:buFont typeface="Arial"/>
              <a:buChar char="•"/>
              <a:defRPr sz="2400" b="0" i="0">
                <a:latin typeface="Trebuchet MS"/>
                <a:cs typeface="Trebuchet MS"/>
              </a:defRPr>
            </a:lvl2pPr>
            <a:lvl3pPr>
              <a:buClrTx/>
              <a:buFont typeface="Arial"/>
              <a:buChar char="•"/>
              <a:defRPr sz="2000" b="0" i="0">
                <a:latin typeface="Trebuchet MS"/>
                <a:cs typeface="Trebuchet MS"/>
              </a:defRPr>
            </a:lvl3pPr>
            <a:lvl4pPr>
              <a:buClrTx/>
              <a:buFont typeface="Arial"/>
              <a:buChar char="•"/>
              <a:defRPr sz="1800" b="0" i="0">
                <a:latin typeface="Trebuchet MS"/>
                <a:cs typeface="Trebuchet MS"/>
              </a:defRPr>
            </a:lvl4pPr>
            <a:lvl5pPr>
              <a:buClr>
                <a:srgbClr val="ECD63F"/>
              </a:buClr>
              <a:buFontTx/>
              <a:buNone/>
              <a:defRPr sz="1800" b="0" i="1">
                <a:latin typeface="Trebuchet MS"/>
                <a:cs typeface="Trebuchet MS"/>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1124399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990599"/>
            <a:ext cx="8229600" cy="1006475"/>
          </a:xfrm>
          <a:prstGeom prst="rect">
            <a:avLst/>
          </a:prstGeom>
        </p:spPr>
        <p:txBody>
          <a:bodyPr/>
          <a:lstStyle>
            <a:lvl1pPr>
              <a:defRPr b="0" i="0">
                <a:latin typeface="Georgia"/>
                <a:cs typeface="Georgia"/>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315376"/>
            <a:ext cx="4040188"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895601"/>
            <a:ext cx="4040188" cy="3124200"/>
          </a:xfrm>
          <a:prstGeom prst="rect">
            <a:avLst/>
          </a:prstGeom>
        </p:spPr>
        <p:txBody>
          <a:bodyPr/>
          <a:lstStyle>
            <a:lvl1pPr>
              <a:buClr>
                <a:schemeClr val="bg1"/>
              </a:buClr>
              <a:defRPr sz="2400" b="0" i="0">
                <a:solidFill>
                  <a:schemeClr val="bg1"/>
                </a:solidFill>
                <a:latin typeface="Trebuchet MS"/>
                <a:cs typeface="Trebuchet MS"/>
              </a:defRPr>
            </a:lvl1pPr>
            <a:lvl2pPr>
              <a:buClr>
                <a:schemeClr val="bg1"/>
              </a:buClr>
              <a:buFont typeface="Arial"/>
              <a:buChar char="•"/>
              <a:defRPr sz="2000" b="0" i="0">
                <a:solidFill>
                  <a:schemeClr val="bg1"/>
                </a:solidFill>
                <a:latin typeface="Trebuchet MS"/>
                <a:cs typeface="Trebuchet MS"/>
              </a:defRPr>
            </a:lvl2pPr>
            <a:lvl3pPr>
              <a:buClr>
                <a:schemeClr val="bg1"/>
              </a:buClr>
              <a:buFont typeface="Arial"/>
              <a:buChar char="•"/>
              <a:defRPr sz="1800" b="0" i="0">
                <a:solidFill>
                  <a:schemeClr val="bg1"/>
                </a:solidFill>
                <a:latin typeface="Trebuchet MS"/>
                <a:cs typeface="Trebuchet MS"/>
              </a:defRPr>
            </a:lvl3pPr>
            <a:lvl4pPr>
              <a:buClr>
                <a:schemeClr val="bg1"/>
              </a:buClr>
              <a:buFont typeface="Arial"/>
              <a:buChar char="•"/>
              <a:defRPr sz="1600" b="0" i="0">
                <a:solidFill>
                  <a:schemeClr val="bg1"/>
                </a:solidFill>
                <a:latin typeface="Trebuchet MS"/>
                <a:cs typeface="Trebuchet MS"/>
              </a:defRPr>
            </a:lvl4pPr>
            <a:lvl5pPr>
              <a:buClr>
                <a:schemeClr val="bg1"/>
              </a:buClr>
              <a:buFontTx/>
              <a:buNone/>
              <a:defRPr sz="1600" b="0" i="1">
                <a:solidFill>
                  <a:schemeClr val="bg1"/>
                </a:solidFill>
                <a:latin typeface="Trebuchet MS"/>
                <a:cs typeface="Trebuchet MS"/>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25" y="2315376"/>
            <a:ext cx="4041775" cy="438935"/>
          </a:xfrm>
          <a:prstGeom prst="rect">
            <a:avLst/>
          </a:prstGeom>
        </p:spPr>
        <p:txBody>
          <a:bodyPr anchor="b"/>
          <a:lstStyle>
            <a:lvl1pPr marL="0" indent="0">
              <a:buNone/>
              <a:defRPr sz="2400" b="1" i="0">
                <a:latin typeface="Trebuchet MS"/>
                <a:cs typeface="Trebuchet M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895601"/>
            <a:ext cx="4041775" cy="3124200"/>
          </a:xfrm>
          <a:prstGeom prst="rect">
            <a:avLst/>
          </a:prstGeom>
        </p:spPr>
        <p:txBody>
          <a:bodyPr/>
          <a:lstStyle>
            <a:lvl1pPr>
              <a:buClr>
                <a:schemeClr val="bg1"/>
              </a:buClr>
              <a:defRPr sz="2400">
                <a:solidFill>
                  <a:schemeClr val="bg1"/>
                </a:solidFill>
              </a:defRPr>
            </a:lvl1pPr>
            <a:lvl2pPr>
              <a:buClr>
                <a:schemeClr val="bg1"/>
              </a:buClr>
              <a:buFont typeface="Arial"/>
              <a:buChar char="•"/>
              <a:defRPr sz="2000">
                <a:solidFill>
                  <a:schemeClr val="bg1"/>
                </a:solidFill>
              </a:defRPr>
            </a:lvl2pPr>
            <a:lvl3pPr>
              <a:buClr>
                <a:schemeClr val="bg1"/>
              </a:buClr>
              <a:buFont typeface="Arial"/>
              <a:buChar char="•"/>
              <a:defRPr sz="1800">
                <a:solidFill>
                  <a:schemeClr val="bg1"/>
                </a:solidFill>
              </a:defRPr>
            </a:lvl3pPr>
            <a:lvl4pPr>
              <a:buClr>
                <a:schemeClr val="bg1"/>
              </a:buClr>
              <a:buFont typeface="Arial"/>
              <a:buChar char="•"/>
              <a:defRPr sz="1600">
                <a:solidFill>
                  <a:schemeClr val="bg1"/>
                </a:solidFill>
              </a:defRPr>
            </a:lvl4pPr>
            <a:lvl5pPr>
              <a:buClr>
                <a:schemeClr val="bg1"/>
              </a:buClr>
              <a:buFontTx/>
              <a:buNone/>
              <a:defRPr sz="1600" i="1">
                <a:solidFill>
                  <a:schemeClr val="bg1"/>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1927711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066800"/>
            <a:ext cx="3008313" cy="1295400"/>
          </a:xfrm>
          <a:prstGeom prst="rect">
            <a:avLst/>
          </a:prstGeom>
          <a:solidFill>
            <a:srgbClr val="E59C00"/>
          </a:solidFill>
        </p:spPr>
        <p:txBody>
          <a:bodyPr anchor="b"/>
          <a:lstStyle>
            <a:lvl1pPr algn="l">
              <a:defRPr sz="2000" b="1" i="0">
                <a:latin typeface="Trebuchet MS"/>
                <a:cs typeface="Trebuchet MS"/>
              </a:defRPr>
            </a:lvl1pPr>
          </a:lstStyle>
          <a:p>
            <a:r>
              <a:rPr lang="en-US" smtClean="0"/>
              <a:t>Click to edit Master title style</a:t>
            </a:r>
            <a:endParaRPr lang="en-US" dirty="0"/>
          </a:p>
        </p:txBody>
      </p:sp>
      <p:sp>
        <p:nvSpPr>
          <p:cNvPr id="3" name="Content Placeholder 2"/>
          <p:cNvSpPr>
            <a:spLocks noGrp="1"/>
          </p:cNvSpPr>
          <p:nvPr>
            <p:ph idx="1"/>
          </p:nvPr>
        </p:nvSpPr>
        <p:spPr>
          <a:xfrm>
            <a:off x="3575050" y="1066801"/>
            <a:ext cx="5111750" cy="4953000"/>
          </a:xfrm>
          <a:prstGeom prst="rect">
            <a:avLst/>
          </a:prstGeom>
        </p:spPr>
        <p:txBody>
          <a:bodyPr/>
          <a:lstStyle>
            <a:lvl1pPr>
              <a:defRPr sz="3200">
                <a:latin typeface="Georgia"/>
                <a:cs typeface="Georgia"/>
              </a:defRPr>
            </a:lvl1pPr>
            <a:lvl2pPr>
              <a:buClrTx/>
              <a:buFont typeface="Arial"/>
              <a:buChar char="•"/>
              <a:defRPr sz="2800" b="0" i="0">
                <a:latin typeface="Trebuchet MS"/>
                <a:cs typeface="Trebuchet MS"/>
              </a:defRPr>
            </a:lvl2pPr>
            <a:lvl3pPr>
              <a:buClrTx/>
              <a:buFont typeface="Arial"/>
              <a:buChar char="•"/>
              <a:defRPr sz="2400" b="0" i="0">
                <a:latin typeface="Trebuchet MS"/>
                <a:cs typeface="Trebuchet MS"/>
              </a:defRPr>
            </a:lvl3pPr>
            <a:lvl4pPr>
              <a:buClrTx/>
              <a:buFont typeface="Arial"/>
              <a:buChar char="•"/>
              <a:defRPr sz="2000" b="0" i="0">
                <a:latin typeface="Trebuchet MS"/>
                <a:cs typeface="Trebuchet MS"/>
              </a:defRPr>
            </a:lvl4pPr>
            <a:lvl5pPr>
              <a:buClr>
                <a:srgbClr val="ECD63F"/>
              </a:buClr>
              <a:buFontTx/>
              <a:buNone/>
              <a:defRPr sz="2000" b="0" i="1">
                <a:latin typeface="Trebuchet MS"/>
                <a:cs typeface="Trebuchet MS"/>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514600"/>
            <a:ext cx="3008313" cy="3505200"/>
          </a:xfrm>
          <a:prstGeom prst="rect">
            <a:avLst/>
          </a:prstGeom>
        </p:spPr>
        <p:txBody>
          <a:bodyPr/>
          <a:lstStyle>
            <a:lvl1pPr marL="0" indent="0">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93785307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4572000"/>
            <a:ext cx="5334000" cy="566738"/>
          </a:xfrm>
          <a:prstGeom prst="rect">
            <a:avLst/>
          </a:prstGeom>
        </p:spPr>
        <p:txBody>
          <a:bodyPr anchor="b"/>
          <a:lstStyle>
            <a:lvl1pPr algn="ctr">
              <a:defRPr sz="2000" b="0" i="0">
                <a:latin typeface="Georgia"/>
                <a:cs typeface="Georgia"/>
              </a:defRPr>
            </a:lvl1pPr>
          </a:lstStyle>
          <a:p>
            <a:r>
              <a:rPr lang="en-US" smtClean="0"/>
              <a:t>Click to edit Master title style</a:t>
            </a:r>
            <a:endParaRPr lang="en-US" dirty="0"/>
          </a:p>
        </p:txBody>
      </p:sp>
      <p:sp>
        <p:nvSpPr>
          <p:cNvPr id="3" name="Picture Placeholder 2"/>
          <p:cNvSpPr>
            <a:spLocks noGrp="1"/>
          </p:cNvSpPr>
          <p:nvPr>
            <p:ph type="pic" idx="1"/>
          </p:nvPr>
        </p:nvSpPr>
        <p:spPr>
          <a:xfrm>
            <a:off x="1828800" y="1143000"/>
            <a:ext cx="5334000" cy="3429000"/>
          </a:xfrm>
          <a:prstGeom prst="rect">
            <a:avLst/>
          </a:prstGeom>
          <a:solidFill>
            <a:schemeClr val="bg2"/>
          </a:solidFill>
          <a:ln w="50800" cap="flat" cmpd="sng" algn="ctr">
            <a:solidFill>
              <a:schemeClr val="bg1"/>
            </a:solidFill>
            <a:prstDash val="solid"/>
            <a:miter lim="800000"/>
            <a:headEnd type="none" w="med" len="med"/>
            <a:tailEnd type="none" w="med" len="med"/>
          </a:ln>
          <a:effectLst>
            <a:outerShdw blurRad="152400" dist="101600" dir="2700000">
              <a:schemeClr val="tx1">
                <a:alpha val="31000"/>
              </a:schemeClr>
            </a:outerShdw>
          </a:effectLst>
        </p:spPr>
        <p:txBody>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828800" y="5138738"/>
            <a:ext cx="5334000" cy="804862"/>
          </a:xfrm>
          <a:prstGeom prst="rect">
            <a:avLst/>
          </a:prstGeom>
        </p:spPr>
        <p:txBody>
          <a:bodyPr/>
          <a:lstStyle>
            <a:lvl1pPr marL="0" indent="0" algn="ctr">
              <a:buNone/>
              <a:defRPr sz="1400" b="0" i="0">
                <a:latin typeface="Trebuchet MS"/>
                <a:cs typeface="Trebuchet M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247771"/>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4" name="Rectangle 18"/>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5" name="Rectangle 19"/>
          <p:cNvSpPr>
            <a:spLocks noChangeArrowheads="1"/>
          </p:cNvSpPr>
          <p:nvPr/>
        </p:nvSpPr>
        <p:spPr bwMode="auto">
          <a:xfrm>
            <a:off x="0" y="1066800"/>
            <a:ext cx="9144000" cy="5791200"/>
          </a:xfrm>
          <a:prstGeom prst="rect">
            <a:avLst/>
          </a:prstGeom>
          <a:solidFill>
            <a:srgbClr val="000042"/>
          </a:solidFill>
          <a:ln w="9525">
            <a:noFill/>
            <a:miter lim="800000"/>
            <a:headEnd/>
            <a:tailEnd/>
          </a:ln>
          <a:effectLst/>
        </p:spPr>
        <p:txBody>
          <a:bodyPr wrap="none" anchor="ctr"/>
          <a:lstStyle/>
          <a:p>
            <a:pPr>
              <a:defRPr/>
            </a:pPr>
            <a:endParaRPr lang="en-US"/>
          </a:p>
        </p:txBody>
      </p:sp>
      <p:sp>
        <p:nvSpPr>
          <p:cNvPr id="6" name="Rectangle 2"/>
          <p:cNvSpPr>
            <a:spLocks noChangeArrowheads="1"/>
          </p:cNvSpPr>
          <p:nvPr/>
        </p:nvSpPr>
        <p:spPr bwMode="auto">
          <a:xfrm>
            <a:off x="0" y="1066800"/>
            <a:ext cx="9144000" cy="5791200"/>
          </a:xfrm>
          <a:prstGeom prst="rect">
            <a:avLst/>
          </a:prstGeom>
          <a:gradFill rotWithShape="0">
            <a:gsLst>
              <a:gs pos="0">
                <a:srgbClr val="000042"/>
              </a:gs>
              <a:gs pos="100000">
                <a:srgbClr val="151555"/>
              </a:gs>
            </a:gsLst>
            <a:lin ang="2700000" scaled="1"/>
          </a:gradFill>
          <a:ln w="9525">
            <a:noFill/>
            <a:miter lim="800000"/>
            <a:headEnd/>
            <a:tailEnd/>
          </a:ln>
          <a:effectLst/>
        </p:spPr>
        <p:txBody>
          <a:bodyPr wrap="none" anchor="ctr"/>
          <a:lstStyle/>
          <a:p>
            <a:pPr>
              <a:defRPr/>
            </a:pPr>
            <a:endParaRPr lang="en-US"/>
          </a:p>
        </p:txBody>
      </p:sp>
      <p:sp>
        <p:nvSpPr>
          <p:cNvPr id="7" name="Rectangle 3"/>
          <p:cNvSpPr>
            <a:spLocks noChangeArrowheads="1"/>
          </p:cNvSpPr>
          <p:nvPr/>
        </p:nvSpPr>
        <p:spPr bwMode="auto">
          <a:xfrm>
            <a:off x="0" y="1066800"/>
            <a:ext cx="9144000" cy="5791200"/>
          </a:xfrm>
          <a:prstGeom prst="rect">
            <a:avLst/>
          </a:prstGeom>
          <a:noFill/>
          <a:ln w="9525">
            <a:noFill/>
            <a:miter lim="800000"/>
            <a:headEnd/>
            <a:tailEnd/>
          </a:ln>
          <a:effectLst/>
        </p:spPr>
        <p:txBody>
          <a:bodyPr wrap="none" anchor="ctr"/>
          <a:lstStyle/>
          <a:p>
            <a:pPr>
              <a:defRPr/>
            </a:pPr>
            <a:endParaRPr lang="en-US"/>
          </a:p>
        </p:txBody>
      </p:sp>
      <p:graphicFrame>
        <p:nvGraphicFramePr>
          <p:cNvPr id="8" name="Object 6"/>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850" name="Photo Editor-foto" r:id="rId3" imgW="7621064" imgH="1009791" progId="MSPhotoEd.3">
                  <p:embed/>
                </p:oleObj>
              </mc:Choice>
              <mc:Fallback>
                <p:oleObj name="Photo Editor-foto" r:id="rId3"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 Box 7"/>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10" name="Group 8"/>
          <p:cNvGrpSpPr>
            <a:grpSpLocks/>
          </p:cNvGrpSpPr>
          <p:nvPr/>
        </p:nvGrpSpPr>
        <p:grpSpPr bwMode="auto">
          <a:xfrm>
            <a:off x="152400" y="152400"/>
            <a:ext cx="1752600" cy="838200"/>
            <a:chOff x="720" y="1440"/>
            <a:chExt cx="1104" cy="576"/>
          </a:xfrm>
        </p:grpSpPr>
        <p:sp>
          <p:nvSpPr>
            <p:cNvPr id="11" name="AutoShape 9"/>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2" name="AutoShape 10"/>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3" name="AutoShape 11"/>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4" name="AutoShape 12"/>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15" name="AutoShape 13"/>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16" name="AutoShape 14"/>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17" name="Rectangle 15"/>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18" name="Line 16"/>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graphicFrame>
        <p:nvGraphicFramePr>
          <p:cNvPr id="19" name="Object 20"/>
          <p:cNvGraphicFramePr>
            <a:graphicFrameLocks noChangeAspect="1"/>
          </p:cNvGraphicFramePr>
          <p:nvPr/>
        </p:nvGraphicFramePr>
        <p:xfrm>
          <a:off x="0" y="0"/>
          <a:ext cx="9144000" cy="1130300"/>
        </p:xfrm>
        <a:graphic>
          <a:graphicData uri="http://schemas.openxmlformats.org/presentationml/2006/ole">
            <mc:AlternateContent xmlns:mc="http://schemas.openxmlformats.org/markup-compatibility/2006">
              <mc:Choice xmlns:v="urn:schemas-microsoft-com:vml" Requires="v">
                <p:oleObj spid="_x0000_s357851" name="Photo Editor-foto" r:id="rId5" imgW="7621064" imgH="1009791" progId="MSPhotoEd.3">
                  <p:embed/>
                </p:oleObj>
              </mc:Choice>
              <mc:Fallback>
                <p:oleObj name="Photo Editor-foto" r:id="rId5" imgW="7621064" imgH="1009791"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113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 name="Text Box 21"/>
          <p:cNvSpPr txBox="1">
            <a:spLocks noChangeArrowheads="1"/>
          </p:cNvSpPr>
          <p:nvPr/>
        </p:nvSpPr>
        <p:spPr bwMode="auto">
          <a:xfrm>
            <a:off x="1828800" y="71438"/>
            <a:ext cx="4191000" cy="1128712"/>
          </a:xfrm>
          <a:prstGeom prst="rect">
            <a:avLst/>
          </a:prstGeom>
          <a:noFill/>
          <a:ln w="9525">
            <a:noFill/>
            <a:miter lim="800000"/>
            <a:headEnd/>
            <a:tailEnd/>
          </a:ln>
          <a:effectLst/>
        </p:spPr>
        <p:txBody>
          <a:bodyPr>
            <a:spAutoFit/>
          </a:bodyPr>
          <a:lstStyle/>
          <a:p>
            <a:pPr algn="l">
              <a:defRPr/>
            </a:pPr>
            <a:r>
              <a:rPr lang="nl-BE" sz="2000">
                <a:solidFill>
                  <a:schemeClr val="bg1"/>
                </a:solidFill>
                <a:latin typeface="Batang" pitchFamily="18" charset="-127"/>
              </a:rPr>
              <a:t>New York State </a:t>
            </a:r>
          </a:p>
          <a:p>
            <a:pPr algn="l">
              <a:defRPr/>
            </a:pPr>
            <a:r>
              <a:rPr lang="nl-BE" sz="2000">
                <a:solidFill>
                  <a:schemeClr val="bg1"/>
                </a:solidFill>
                <a:latin typeface="Batang" pitchFamily="18" charset="-127"/>
              </a:rPr>
              <a:t>Center of Excellence in Bioinformatics &amp; Life Sciences</a:t>
            </a:r>
          </a:p>
          <a:p>
            <a:pPr algn="l">
              <a:defRPr/>
            </a:pPr>
            <a:endParaRPr lang="nl-BE" sz="800">
              <a:solidFill>
                <a:schemeClr val="bg1"/>
              </a:solidFill>
              <a:latin typeface="Batang" pitchFamily="18" charset="-127"/>
            </a:endParaRPr>
          </a:p>
        </p:txBody>
      </p:sp>
      <p:grpSp>
        <p:nvGrpSpPr>
          <p:cNvPr id="21" name="Group 22"/>
          <p:cNvGrpSpPr>
            <a:grpSpLocks/>
          </p:cNvGrpSpPr>
          <p:nvPr/>
        </p:nvGrpSpPr>
        <p:grpSpPr bwMode="auto">
          <a:xfrm>
            <a:off x="152400" y="152400"/>
            <a:ext cx="1752600" cy="838200"/>
            <a:chOff x="720" y="1440"/>
            <a:chExt cx="1104" cy="576"/>
          </a:xfrm>
        </p:grpSpPr>
        <p:sp>
          <p:nvSpPr>
            <p:cNvPr id="22" name="AutoShape 23"/>
            <p:cNvSpPr>
              <a:spLocks noChangeArrowheads="1"/>
            </p:cNvSpPr>
            <p:nvPr/>
          </p:nvSpPr>
          <p:spPr bwMode="auto">
            <a:xfrm>
              <a:off x="820"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3" name="AutoShape 24"/>
            <p:cNvSpPr>
              <a:spLocks noChangeArrowheads="1"/>
            </p:cNvSpPr>
            <p:nvPr/>
          </p:nvSpPr>
          <p:spPr bwMode="auto">
            <a:xfrm>
              <a:off x="1123" y="1449"/>
              <a:ext cx="352" cy="269"/>
            </a:xfrm>
            <a:prstGeom prst="parallelogram">
              <a:avLst>
                <a:gd name="adj" fmla="val 32714"/>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4" name="AutoShape 25"/>
            <p:cNvSpPr>
              <a:spLocks noChangeArrowheads="1"/>
            </p:cNvSpPr>
            <p:nvPr/>
          </p:nvSpPr>
          <p:spPr bwMode="auto">
            <a:xfrm>
              <a:off x="1424" y="1449"/>
              <a:ext cx="352" cy="269"/>
            </a:xfrm>
            <a:prstGeom prst="parallelogram">
              <a:avLst>
                <a:gd name="adj" fmla="val 32714"/>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5" name="AutoShape 26"/>
            <p:cNvSpPr>
              <a:spLocks noChangeArrowheads="1"/>
            </p:cNvSpPr>
            <p:nvPr/>
          </p:nvSpPr>
          <p:spPr bwMode="auto">
            <a:xfrm>
              <a:off x="720" y="1761"/>
              <a:ext cx="352" cy="255"/>
            </a:xfrm>
            <a:prstGeom prst="parallelogram">
              <a:avLst>
                <a:gd name="adj" fmla="val 34510"/>
              </a:avLst>
            </a:prstGeom>
            <a:solidFill>
              <a:schemeClr val="bg1"/>
            </a:solidFill>
            <a:ln w="28575">
              <a:solidFill>
                <a:srgbClr val="1E2082"/>
              </a:solidFill>
              <a:miter lim="800000"/>
              <a:headEnd/>
              <a:tailEnd/>
            </a:ln>
            <a:effectLst/>
          </p:spPr>
          <p:txBody>
            <a:bodyPr wrap="none" anchor="ctr"/>
            <a:lstStyle/>
            <a:p>
              <a:pPr>
                <a:defRPr/>
              </a:pPr>
              <a:endParaRPr lang="en-US"/>
            </a:p>
          </p:txBody>
        </p:sp>
        <p:sp>
          <p:nvSpPr>
            <p:cNvPr id="26" name="AutoShape 27"/>
            <p:cNvSpPr>
              <a:spLocks noChangeArrowheads="1"/>
            </p:cNvSpPr>
            <p:nvPr/>
          </p:nvSpPr>
          <p:spPr bwMode="auto">
            <a:xfrm>
              <a:off x="1021" y="1761"/>
              <a:ext cx="352" cy="255"/>
            </a:xfrm>
            <a:prstGeom prst="parallelogram">
              <a:avLst>
                <a:gd name="adj" fmla="val 34510"/>
              </a:avLst>
            </a:prstGeom>
            <a:solidFill>
              <a:schemeClr val="bg1"/>
            </a:solidFill>
            <a:ln w="28575">
              <a:solidFill>
                <a:schemeClr val="bg2"/>
              </a:solidFill>
              <a:miter lim="800000"/>
              <a:headEnd/>
              <a:tailEnd/>
            </a:ln>
            <a:effectLst/>
          </p:spPr>
          <p:txBody>
            <a:bodyPr wrap="none" anchor="ctr"/>
            <a:lstStyle/>
            <a:p>
              <a:pPr>
                <a:defRPr/>
              </a:pPr>
              <a:endParaRPr lang="en-US"/>
            </a:p>
          </p:txBody>
        </p:sp>
        <p:sp>
          <p:nvSpPr>
            <p:cNvPr id="27" name="AutoShape 28"/>
            <p:cNvSpPr>
              <a:spLocks noChangeArrowheads="1"/>
            </p:cNvSpPr>
            <p:nvPr/>
          </p:nvSpPr>
          <p:spPr bwMode="auto">
            <a:xfrm>
              <a:off x="1324" y="1761"/>
              <a:ext cx="352" cy="255"/>
            </a:xfrm>
            <a:prstGeom prst="parallelogram">
              <a:avLst>
                <a:gd name="adj" fmla="val 34510"/>
              </a:avLst>
            </a:prstGeom>
            <a:solidFill>
              <a:schemeClr val="bg2"/>
            </a:solidFill>
            <a:ln w="28575">
              <a:solidFill>
                <a:srgbClr val="1E2082"/>
              </a:solidFill>
              <a:miter lim="800000"/>
              <a:headEnd/>
              <a:tailEnd/>
            </a:ln>
            <a:effectLst/>
          </p:spPr>
          <p:txBody>
            <a:bodyPr wrap="none" anchor="ctr"/>
            <a:lstStyle/>
            <a:p>
              <a:pPr>
                <a:defRPr/>
              </a:pPr>
              <a:endParaRPr lang="en-US"/>
            </a:p>
          </p:txBody>
        </p:sp>
        <p:sp>
          <p:nvSpPr>
            <p:cNvPr id="28" name="Rectangle 29"/>
            <p:cNvSpPr>
              <a:spLocks noChangeArrowheads="1"/>
            </p:cNvSpPr>
            <p:nvPr/>
          </p:nvSpPr>
          <p:spPr bwMode="auto">
            <a:xfrm>
              <a:off x="864" y="1440"/>
              <a:ext cx="960" cy="314"/>
            </a:xfrm>
            <a:prstGeom prst="rect">
              <a:avLst/>
            </a:prstGeom>
            <a:noFill/>
            <a:ln w="9525">
              <a:noFill/>
              <a:miter lim="800000"/>
              <a:headEnd/>
              <a:tailEnd/>
            </a:ln>
            <a:effectLst/>
          </p:spPr>
          <p:txBody>
            <a:bodyPr>
              <a:spAutoFit/>
            </a:bodyPr>
            <a:lstStyle/>
            <a:p>
              <a:pPr algn="l">
                <a:defRPr/>
              </a:pPr>
              <a:r>
                <a:rPr lang="nl-BE">
                  <a:solidFill>
                    <a:srgbClr val="153C8B"/>
                  </a:solidFill>
                  <a:latin typeface="Verdana" pitchFamily="34" charset="0"/>
                </a:rPr>
                <a:t>R  </a:t>
              </a:r>
              <a:r>
                <a:rPr lang="nl-BE" sz="1600">
                  <a:solidFill>
                    <a:srgbClr val="153C8B"/>
                  </a:solidFill>
                  <a:latin typeface="Verdana" pitchFamily="34" charset="0"/>
                </a:rPr>
                <a:t> </a:t>
              </a:r>
              <a:r>
                <a:rPr lang="nl-BE">
                  <a:solidFill>
                    <a:srgbClr val="153C8B"/>
                  </a:solidFill>
                  <a:latin typeface="Verdana" pitchFamily="34" charset="0"/>
                </a:rPr>
                <a:t>T  U</a:t>
              </a:r>
              <a:endParaRPr lang="en-US">
                <a:solidFill>
                  <a:srgbClr val="153C8B"/>
                </a:solidFill>
                <a:latin typeface="Verdana" pitchFamily="34" charset="0"/>
              </a:endParaRPr>
            </a:p>
          </p:txBody>
        </p:sp>
      </p:grpSp>
      <p:sp>
        <p:nvSpPr>
          <p:cNvPr id="29" name="Line 30"/>
          <p:cNvSpPr>
            <a:spLocks noChangeShapeType="1"/>
          </p:cNvSpPr>
          <p:nvPr/>
        </p:nvSpPr>
        <p:spPr bwMode="auto">
          <a:xfrm>
            <a:off x="0" y="1143000"/>
            <a:ext cx="9144000" cy="0"/>
          </a:xfrm>
          <a:prstGeom prst="line">
            <a:avLst/>
          </a:prstGeom>
          <a:noFill/>
          <a:ln w="9525">
            <a:solidFill>
              <a:schemeClr val="bg1"/>
            </a:solidFill>
            <a:round/>
            <a:headEnd/>
            <a:tailEnd/>
          </a:ln>
          <a:effectLst/>
        </p:spPr>
        <p:txBody>
          <a:bodyPr anchor="ctr"/>
          <a:lstStyle/>
          <a:p>
            <a:pPr>
              <a:defRPr/>
            </a:pPr>
            <a:endParaRPr lang="en-US"/>
          </a:p>
        </p:txBody>
      </p:sp>
      <p:sp>
        <p:nvSpPr>
          <p:cNvPr id="2" name="Title 1"/>
          <p:cNvSpPr>
            <a:spLocks noGrp="1"/>
          </p:cNvSpPr>
          <p:nvPr>
            <p:ph type="title"/>
          </p:nvPr>
        </p:nvSpPr>
        <p:spPr>
          <a:xfrm>
            <a:off x="228600" y="1012825"/>
            <a:ext cx="8686800" cy="1174750"/>
          </a:xfrm>
          <a:prstGeom prst="roundRect">
            <a:avLst>
              <a:gd name="adj" fmla="val 16667"/>
            </a:avLst>
          </a:prstGeom>
        </p:spPr>
        <p:txBody>
          <a:bodyPr/>
          <a:lstStyle/>
          <a:p>
            <a:r>
              <a:rPr lang="en-US" smtClean="0"/>
              <a:t>Click to edit Master title style</a:t>
            </a:r>
            <a:endParaRPr lang="en-US"/>
          </a:p>
        </p:txBody>
      </p:sp>
      <p:sp>
        <p:nvSpPr>
          <p:cNvPr id="3" name="Table Placeholder 2"/>
          <p:cNvSpPr>
            <a:spLocks noGrp="1"/>
          </p:cNvSpPr>
          <p:nvPr>
            <p:ph type="tbl" idx="1"/>
          </p:nvPr>
        </p:nvSpPr>
        <p:spPr>
          <a:xfrm>
            <a:off x="152400" y="1981200"/>
            <a:ext cx="8839200" cy="4724400"/>
          </a:xfrm>
          <a:prstGeom prst="rect">
            <a:avLst/>
          </a:prstGeom>
        </p:spPr>
        <p:txBody>
          <a:bodyPr/>
          <a:lstStyle/>
          <a:p>
            <a:pPr lvl="0"/>
            <a:r>
              <a:rPr lang="en-US" noProof="0" smtClean="0"/>
              <a:t>Click icon to add table</a:t>
            </a:r>
            <a:endParaRPr lang="en-US" noProof="0"/>
          </a:p>
        </p:txBody>
      </p:sp>
      <p:sp>
        <p:nvSpPr>
          <p:cNvPr id="30" name="Slide Number Placeholder 3"/>
          <p:cNvSpPr>
            <a:spLocks noGrp="1"/>
          </p:cNvSpPr>
          <p:nvPr>
            <p:ph type="sldNum" sz="quarter" idx="10"/>
          </p:nvPr>
        </p:nvSpPr>
        <p:spPr>
          <a:xfrm>
            <a:off x="7239000" y="6553200"/>
            <a:ext cx="1905000" cy="304800"/>
          </a:xfrm>
          <a:prstGeom prst="rect">
            <a:avLst/>
          </a:prstGeom>
        </p:spPr>
        <p:txBody>
          <a:bodyPr/>
          <a:lstStyle>
            <a:lvl1pPr>
              <a:defRPr/>
            </a:lvl1pPr>
          </a:lstStyle>
          <a:p>
            <a:pPr>
              <a:defRPr/>
            </a:pPr>
            <a:fld id="{2BFB4125-E3D1-4ED8-8187-4993DEAD497C}" type="slidenum">
              <a:rPr lang="en-US" smtClean="0"/>
              <a:pPr>
                <a:defRPr/>
              </a:pPr>
              <a:t>‹#›</a:t>
            </a:fld>
            <a:endParaRPr lang="en-US"/>
          </a:p>
        </p:txBody>
      </p:sp>
    </p:spTree>
    <p:extLst>
      <p:ext uri="{BB962C8B-B14F-4D97-AF65-F5344CB8AC3E}">
        <p14:creationId xmlns:p14="http://schemas.microsoft.com/office/powerpoint/2010/main" val="1991583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downtown.jpg"/>
          <p:cNvPicPr>
            <a:picLocks noChangeAspect="1"/>
          </p:cNvPicPr>
          <p:nvPr/>
        </p:nvPicPr>
        <p:blipFill>
          <a:blip r:embed="rId12"/>
          <a:srcRect/>
          <a:stretch>
            <a:fillRect/>
          </a:stretch>
        </p:blipFill>
        <p:spPr bwMode="auto">
          <a:xfrm>
            <a:off x="0" y="0"/>
            <a:ext cx="9144000" cy="6858000"/>
          </a:xfrm>
          <a:prstGeom prst="rect">
            <a:avLst/>
          </a:prstGeom>
          <a:noFill/>
          <a:ln w="9525">
            <a:noFill/>
            <a:miter lim="800000"/>
            <a:headEnd/>
            <a:tailEnd/>
          </a:ln>
        </p:spPr>
      </p:pic>
      <p:sp>
        <p:nvSpPr>
          <p:cNvPr id="2" name="Rectangle 1"/>
          <p:cNvSpPr/>
          <p:nvPr/>
        </p:nvSpPr>
        <p:spPr bwMode="auto">
          <a:xfrm>
            <a:off x="0" y="609600"/>
            <a:ext cx="9144000" cy="6248400"/>
          </a:xfrm>
          <a:prstGeom prst="rect">
            <a:avLst/>
          </a:prstGeom>
          <a:solidFill>
            <a:srgbClr val="002060">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387459220"/>
      </p:ext>
    </p:extLst>
  </p:cSld>
  <p:clrMap bg1="lt1" tx1="dk1" bg2="lt2" tx2="dk2" accent1="accent1" accent2="accent2" accent3="accent3" accent4="accent4" accent5="accent5" accent6="accent6" hlink="hlink" folHlink="folHlink"/>
  <p:sldLayoutIdLst>
    <p:sldLayoutId id="2147484027" r:id="rId1"/>
    <p:sldLayoutId id="2147484028" r:id="rId2"/>
    <p:sldLayoutId id="2147484029" r:id="rId3"/>
    <p:sldLayoutId id="2147484030" r:id="rId4"/>
    <p:sldLayoutId id="2147484031" r:id="rId5"/>
    <p:sldLayoutId id="2147484032" r:id="rId6"/>
    <p:sldLayoutId id="2147484033" r:id="rId7"/>
    <p:sldLayoutId id="2147484034" r:id="rId8"/>
    <p:sldLayoutId id="2147484035" r:id="rId9"/>
    <p:sldLayoutId id="2147484036" r:id="rId10"/>
  </p:sldLayoutIdLst>
  <p:timing>
    <p:tnLst>
      <p:par>
        <p:cTn id="1" dur="indefinite" restart="never" nodeType="tmRoot"/>
      </p:par>
    </p:tnLst>
  </p:timing>
  <p:txStyles>
    <p:titleStyle>
      <a:lvl1pPr algn="l" rtl="0" eaLnBrk="1" fontAlgn="base" hangingPunct="1">
        <a:spcBef>
          <a:spcPct val="0"/>
        </a:spcBef>
        <a:spcAft>
          <a:spcPct val="0"/>
        </a:spcAft>
        <a:defRPr sz="3600">
          <a:solidFill>
            <a:schemeClr val="bg1"/>
          </a:solidFill>
          <a:latin typeface="+mj-lt"/>
          <a:ea typeface="ＭＳ Ｐゴシック" pitchFamily="122" charset="-128"/>
          <a:cs typeface="ＭＳ Ｐゴシック" pitchFamily="122" charset="-128"/>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p:titleStyle>
    <p:bodyStyle>
      <a:lvl1pPr marL="342900" indent="-342900" algn="l" rtl="0" eaLnBrk="1" fontAlgn="base" hangingPunct="1">
        <a:spcBef>
          <a:spcPct val="20000"/>
        </a:spcBef>
        <a:spcAft>
          <a:spcPct val="0"/>
        </a:spcAft>
        <a:buClr>
          <a:srgbClr val="FF6600"/>
        </a:buClr>
        <a:defRPr sz="2400">
          <a:solidFill>
            <a:schemeClr val="bg1"/>
          </a:solidFill>
          <a:latin typeface="+mn-lt"/>
          <a:ea typeface="ＭＳ Ｐゴシック" pitchFamily="122" charset="-128"/>
          <a:cs typeface="ＭＳ Ｐゴシック" pitchFamily="122" charset="-128"/>
        </a:defRPr>
      </a:lvl1pPr>
      <a:lvl2pPr marL="742950" indent="-285750" algn="l" rtl="0" eaLnBrk="1" fontAlgn="base" hangingPunct="1">
        <a:spcBef>
          <a:spcPct val="20000"/>
        </a:spcBef>
        <a:spcAft>
          <a:spcPct val="0"/>
        </a:spcAft>
        <a:buClr>
          <a:srgbClr val="FF6633"/>
        </a:buClr>
        <a:buSzPct val="80000"/>
        <a:buFont typeface="Times" charset="0"/>
        <a:buChar char="•"/>
        <a:defRPr sz="2400">
          <a:solidFill>
            <a:schemeClr val="bg1"/>
          </a:solidFill>
          <a:latin typeface="+mn-lt"/>
          <a:ea typeface="ＭＳ Ｐゴシック" pitchFamily="122" charset="-128"/>
        </a:defRPr>
      </a:lvl2pPr>
      <a:lvl3pPr marL="1143000" indent="-228600" algn="l" rtl="0" eaLnBrk="1" fontAlgn="base" hangingPunct="1">
        <a:spcBef>
          <a:spcPct val="20000"/>
        </a:spcBef>
        <a:spcAft>
          <a:spcPct val="0"/>
        </a:spcAft>
        <a:buClr>
          <a:srgbClr val="FF6600"/>
        </a:buClr>
        <a:buChar char="•"/>
        <a:defRPr sz="2000">
          <a:solidFill>
            <a:schemeClr val="bg1"/>
          </a:solidFill>
          <a:latin typeface="+mn-lt"/>
          <a:ea typeface="ＭＳ Ｐゴシック" pitchFamily="122" charset="-128"/>
        </a:defRPr>
      </a:lvl3pPr>
      <a:lvl4pPr marL="1600200" indent="-228600" algn="l" rtl="0" eaLnBrk="1" fontAlgn="base" hangingPunct="1">
        <a:spcBef>
          <a:spcPct val="20000"/>
        </a:spcBef>
        <a:spcAft>
          <a:spcPct val="0"/>
        </a:spcAft>
        <a:buClr>
          <a:srgbClr val="FF6600"/>
        </a:buClr>
        <a:buSzPct val="95000"/>
        <a:buFont typeface="Times" charset="0"/>
        <a:buChar char="•"/>
        <a:defRPr sz="2000">
          <a:solidFill>
            <a:schemeClr val="bg1"/>
          </a:solidFill>
          <a:latin typeface="+mn-lt"/>
          <a:ea typeface="ＭＳ Ｐゴシック" pitchFamily="122" charset="-128"/>
        </a:defRPr>
      </a:lvl4pPr>
      <a:lvl5pPr marL="20574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79.emf"/><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xml"/><Relationship Id="rId1" Type="http://schemas.openxmlformats.org/officeDocument/2006/relationships/vmlDrawing" Target="../drawings/vmlDrawing5.vml"/><Relationship Id="rId5" Type="http://schemas.openxmlformats.org/officeDocument/2006/relationships/image" Target="../media/image85.png"/><Relationship Id="rId4" Type="http://schemas.openxmlformats.org/officeDocument/2006/relationships/oleObject" Target="../embeddings/oleObject9.bin"/></Relationships>
</file>

<file path=ppt/slides/_rels/slide12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9.xml"/><Relationship Id="rId1" Type="http://schemas.openxmlformats.org/officeDocument/2006/relationships/slideLayout" Target="../slideLayouts/slideLayout4.xml"/><Relationship Id="rId4" Type="http://schemas.openxmlformats.org/officeDocument/2006/relationships/image" Target="../media/image87.png"/></Relationships>
</file>

<file path=ppt/slides/_rels/slide12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3" Type="http://schemas.openxmlformats.org/officeDocument/2006/relationships/hyperlink" Target="http://www.icd9data.com/2006/Volume1/460-519/480-487/482/482.32.htm" TargetMode="External"/><Relationship Id="rId18" Type="http://schemas.openxmlformats.org/officeDocument/2006/relationships/hyperlink" Target="http://www.icd9data.com/2006/Volume1/460-519/480-487/482/482.40.htm" TargetMode="External"/><Relationship Id="rId26" Type="http://schemas.openxmlformats.org/officeDocument/2006/relationships/hyperlink" Target="http://www.icd10data.com/Convert/482.81" TargetMode="External"/><Relationship Id="rId39" Type="http://schemas.openxmlformats.org/officeDocument/2006/relationships/image" Target="../media/image91.png"/><Relationship Id="rId21" Type="http://schemas.openxmlformats.org/officeDocument/2006/relationships/hyperlink" Target="http://www.icd10data.com/Convert/482.41" TargetMode="External"/><Relationship Id="rId34" Type="http://schemas.openxmlformats.org/officeDocument/2006/relationships/hyperlink" Target="http://www.icd10data.com/Convert/482.89" TargetMode="External"/><Relationship Id="rId7" Type="http://schemas.openxmlformats.org/officeDocument/2006/relationships/hyperlink" Target="http://www.icd10data.com/Convert/482.2" TargetMode="External"/><Relationship Id="rId2" Type="http://schemas.openxmlformats.org/officeDocument/2006/relationships/hyperlink" Target="http://www.icd9data.com/2006/Volume1/460-519/480-487/482/482.htm" TargetMode="External"/><Relationship Id="rId16" Type="http://schemas.openxmlformats.org/officeDocument/2006/relationships/hyperlink" Target="http://www.icd10data.com/Convert/482.39" TargetMode="External"/><Relationship Id="rId20" Type="http://schemas.openxmlformats.org/officeDocument/2006/relationships/hyperlink" Target="http://www.icd9data.com/2006/Volume1/460-519/480-487/482/482.41.htm" TargetMode="External"/><Relationship Id="rId29" Type="http://schemas.openxmlformats.org/officeDocument/2006/relationships/hyperlink" Target="http://www.icd9data.com/2006/Volume1/460-519/480-487/482/482.83.htm" TargetMode="External"/><Relationship Id="rId41" Type="http://schemas.openxmlformats.org/officeDocument/2006/relationships/image" Target="../media/image93.gif"/><Relationship Id="rId1" Type="http://schemas.openxmlformats.org/officeDocument/2006/relationships/slideLayout" Target="../slideLayouts/slideLayout4.xml"/><Relationship Id="rId6" Type="http://schemas.openxmlformats.org/officeDocument/2006/relationships/hyperlink" Target="http://www.icd9data.com/2006/Volume1/460-519/480-487/482/482.2.htm" TargetMode="External"/><Relationship Id="rId11" Type="http://schemas.openxmlformats.org/officeDocument/2006/relationships/hyperlink" Target="http://www.icd9data.com/2006/Volume1/460-519/480-487/482/482.31.htm" TargetMode="External"/><Relationship Id="rId24" Type="http://schemas.openxmlformats.org/officeDocument/2006/relationships/hyperlink" Target="http://www.icd9data.com/2006/Volume1/460-519/480-487/482/482.8.htm" TargetMode="External"/><Relationship Id="rId32" Type="http://schemas.openxmlformats.org/officeDocument/2006/relationships/hyperlink" Target="http://www.icd10data.com/Convert/482.84" TargetMode="External"/><Relationship Id="rId37" Type="http://schemas.openxmlformats.org/officeDocument/2006/relationships/image" Target="../media/image89.png"/><Relationship Id="rId40" Type="http://schemas.openxmlformats.org/officeDocument/2006/relationships/image" Target="../media/image92.gif"/><Relationship Id="rId5" Type="http://schemas.openxmlformats.org/officeDocument/2006/relationships/hyperlink" Target="http://www.icd10data.com/Convert/482.1" TargetMode="External"/><Relationship Id="rId15" Type="http://schemas.openxmlformats.org/officeDocument/2006/relationships/hyperlink" Target="http://www.icd9data.com/2006/Volume1/460-519/480-487/482/482.39.htm" TargetMode="External"/><Relationship Id="rId23" Type="http://schemas.openxmlformats.org/officeDocument/2006/relationships/hyperlink" Target="http://www.icd10data.com/Convert/482.49" TargetMode="External"/><Relationship Id="rId28" Type="http://schemas.openxmlformats.org/officeDocument/2006/relationships/hyperlink" Target="http://www.icd10data.com/Convert/482.82" TargetMode="External"/><Relationship Id="rId36" Type="http://schemas.openxmlformats.org/officeDocument/2006/relationships/hyperlink" Target="http://www.icd10data.com/Convert/482.9" TargetMode="External"/><Relationship Id="rId10" Type="http://schemas.openxmlformats.org/officeDocument/2006/relationships/hyperlink" Target="http://www.icd10data.com/Convert/482.30" TargetMode="External"/><Relationship Id="rId19" Type="http://schemas.openxmlformats.org/officeDocument/2006/relationships/hyperlink" Target="http://www.icd10data.com/Convert/482.40" TargetMode="External"/><Relationship Id="rId31" Type="http://schemas.openxmlformats.org/officeDocument/2006/relationships/hyperlink" Target="http://www.icd9data.com/2006/Volume1/460-519/480-487/482/482.84.htm" TargetMode="External"/><Relationship Id="rId4" Type="http://schemas.openxmlformats.org/officeDocument/2006/relationships/hyperlink" Target="http://www.icd9data.com/2006/Volume1/460-519/480-487/482/482.1.htm" TargetMode="External"/><Relationship Id="rId9" Type="http://schemas.openxmlformats.org/officeDocument/2006/relationships/hyperlink" Target="http://www.icd9data.com/2006/Volume1/460-519/480-487/482/482.30.htm" TargetMode="External"/><Relationship Id="rId14" Type="http://schemas.openxmlformats.org/officeDocument/2006/relationships/hyperlink" Target="http://www.icd10data.com/Convert/482.32" TargetMode="External"/><Relationship Id="rId22" Type="http://schemas.openxmlformats.org/officeDocument/2006/relationships/hyperlink" Target="http://www.icd9data.com/2006/Volume1/460-519/480-487/482/482.49.htm" TargetMode="External"/><Relationship Id="rId27" Type="http://schemas.openxmlformats.org/officeDocument/2006/relationships/hyperlink" Target="http://www.icd9data.com/2006/Volume1/460-519/480-487/482/482.82.htm" TargetMode="External"/><Relationship Id="rId30" Type="http://schemas.openxmlformats.org/officeDocument/2006/relationships/hyperlink" Target="http://www.icd10data.com/Convert/482.83" TargetMode="External"/><Relationship Id="rId35" Type="http://schemas.openxmlformats.org/officeDocument/2006/relationships/hyperlink" Target="http://www.icd9data.com/2006/Volume1/460-519/480-487/482/482.9.htm" TargetMode="External"/><Relationship Id="rId8" Type="http://schemas.openxmlformats.org/officeDocument/2006/relationships/hyperlink" Target="http://www.icd9data.com/2006/Volume1/460-519/480-487/482/482.3.htm" TargetMode="External"/><Relationship Id="rId3" Type="http://schemas.openxmlformats.org/officeDocument/2006/relationships/hyperlink" Target="http://www.icd9data.com/2006/Volume1/460-519/480-487/482/482.0.htm" TargetMode="External"/><Relationship Id="rId12" Type="http://schemas.openxmlformats.org/officeDocument/2006/relationships/hyperlink" Target="http://www.icd10data.com/Convert/482.31" TargetMode="External"/><Relationship Id="rId17" Type="http://schemas.openxmlformats.org/officeDocument/2006/relationships/hyperlink" Target="http://www.icd9data.com/2006/Volume1/460-519/480-487/482/482.4.htm" TargetMode="External"/><Relationship Id="rId25" Type="http://schemas.openxmlformats.org/officeDocument/2006/relationships/hyperlink" Target="http://www.icd9data.com/2006/Volume1/460-519/480-487/482/482.81.htm" TargetMode="External"/><Relationship Id="rId33" Type="http://schemas.openxmlformats.org/officeDocument/2006/relationships/hyperlink" Target="http://www.icd9data.com/2006/Volume1/460-519/480-487/482/482.89.htm" TargetMode="External"/><Relationship Id="rId38" Type="http://schemas.openxmlformats.org/officeDocument/2006/relationships/image" Target="../media/image90.gif"/></Relationships>
</file>

<file path=ppt/slides/_rels/slide124.xml.rels><?xml version="1.0" encoding="UTF-8" standalone="yes"?>
<Relationships xmlns="http://schemas.openxmlformats.org/package/2006/relationships"><Relationship Id="rId8" Type="http://schemas.openxmlformats.org/officeDocument/2006/relationships/image" Target="../media/image92.gif"/><Relationship Id="rId13" Type="http://schemas.openxmlformats.org/officeDocument/2006/relationships/hyperlink" Target="http://www.icd9data.com/2009/Volume1/460-519/480-488/482/482.41.htm" TargetMode="External"/><Relationship Id="rId3" Type="http://schemas.openxmlformats.org/officeDocument/2006/relationships/hyperlink" Target="http://www.icd9data.com/2006/Volume1/460-519/480-487/482/482.40.htm" TargetMode="External"/><Relationship Id="rId7" Type="http://schemas.openxmlformats.org/officeDocument/2006/relationships/image" Target="../media/image89.png"/><Relationship Id="rId12" Type="http://schemas.openxmlformats.org/officeDocument/2006/relationships/hyperlink" Target="http://www.icd9data.com/2009/Volume1/460-519/480-488/482/482.40.htm" TargetMode="External"/><Relationship Id="rId2" Type="http://schemas.openxmlformats.org/officeDocument/2006/relationships/hyperlink" Target="http://www.icd9data.com/2006/Volume1/460-519/480-487/482/482.4.htm" TargetMode="External"/><Relationship Id="rId1" Type="http://schemas.openxmlformats.org/officeDocument/2006/relationships/slideLayout" Target="../slideLayouts/slideLayout4.xml"/><Relationship Id="rId6" Type="http://schemas.openxmlformats.org/officeDocument/2006/relationships/image" Target="../media/image90.gif"/><Relationship Id="rId11" Type="http://schemas.openxmlformats.org/officeDocument/2006/relationships/hyperlink" Target="http://www.icd9data.com/2009/Volume1/460-519/480-488/482/482.4.htm" TargetMode="External"/><Relationship Id="rId5" Type="http://schemas.openxmlformats.org/officeDocument/2006/relationships/hyperlink" Target="http://www.icd9data.com/2006/Volume1/460-519/480-487/482/482.49.htm" TargetMode="External"/><Relationship Id="rId15" Type="http://schemas.openxmlformats.org/officeDocument/2006/relationships/hyperlink" Target="http://www.icd9data.com/2009/Volume1/460-519/480-488/482/482.49.htm" TargetMode="External"/><Relationship Id="rId10" Type="http://schemas.openxmlformats.org/officeDocument/2006/relationships/image" Target="../media/image93.gif"/><Relationship Id="rId4" Type="http://schemas.openxmlformats.org/officeDocument/2006/relationships/hyperlink" Target="http://www.icd9data.com/2006/Volume1/460-519/480-487/482/482.41.htm" TargetMode="External"/><Relationship Id="rId9" Type="http://schemas.openxmlformats.org/officeDocument/2006/relationships/image" Target="../media/image91.png"/><Relationship Id="rId14" Type="http://schemas.openxmlformats.org/officeDocument/2006/relationships/hyperlink" Target="http://www.icd9data.com/2009/Volume1/460-519/480-488/482/482.42.htm" TargetMode="External"/></Relationships>
</file>

<file path=ppt/slides/_rels/slide125.xml.rels><?xml version="1.0" encoding="UTF-8" standalone="yes"?>
<Relationships xmlns="http://schemas.openxmlformats.org/package/2006/relationships"><Relationship Id="rId13" Type="http://schemas.openxmlformats.org/officeDocument/2006/relationships/hyperlink" Target="http://www.icd9data.com/2006/Volume1/460-519/480-487/482/482.32.htm" TargetMode="External"/><Relationship Id="rId18" Type="http://schemas.openxmlformats.org/officeDocument/2006/relationships/hyperlink" Target="http://www.icd9data.com/2006/Volume1/460-519/480-487/482/482.40.htm" TargetMode="External"/><Relationship Id="rId26" Type="http://schemas.openxmlformats.org/officeDocument/2006/relationships/hyperlink" Target="http://www.icd10data.com/Convert/482.81" TargetMode="External"/><Relationship Id="rId39" Type="http://schemas.openxmlformats.org/officeDocument/2006/relationships/image" Target="../media/image91.png"/><Relationship Id="rId21" Type="http://schemas.openxmlformats.org/officeDocument/2006/relationships/hyperlink" Target="http://www.icd10data.com/Convert/482.41" TargetMode="External"/><Relationship Id="rId34" Type="http://schemas.openxmlformats.org/officeDocument/2006/relationships/hyperlink" Target="http://www.icd10data.com/Convert/482.89" TargetMode="External"/><Relationship Id="rId7" Type="http://schemas.openxmlformats.org/officeDocument/2006/relationships/hyperlink" Target="http://www.icd10data.com/Convert/482.2" TargetMode="External"/><Relationship Id="rId2" Type="http://schemas.openxmlformats.org/officeDocument/2006/relationships/hyperlink" Target="http://www.icd9data.com/2006/Volume1/460-519/480-487/482/482.htm" TargetMode="External"/><Relationship Id="rId16" Type="http://schemas.openxmlformats.org/officeDocument/2006/relationships/hyperlink" Target="http://www.icd10data.com/Convert/482.39" TargetMode="External"/><Relationship Id="rId20" Type="http://schemas.openxmlformats.org/officeDocument/2006/relationships/hyperlink" Target="http://www.icd9data.com/2006/Volume1/460-519/480-487/482/482.41.htm" TargetMode="External"/><Relationship Id="rId29" Type="http://schemas.openxmlformats.org/officeDocument/2006/relationships/hyperlink" Target="http://www.icd9data.com/2006/Volume1/460-519/480-487/482/482.83.htm" TargetMode="External"/><Relationship Id="rId41" Type="http://schemas.openxmlformats.org/officeDocument/2006/relationships/image" Target="../media/image93.gif"/><Relationship Id="rId1" Type="http://schemas.openxmlformats.org/officeDocument/2006/relationships/slideLayout" Target="../slideLayouts/slideLayout4.xml"/><Relationship Id="rId6" Type="http://schemas.openxmlformats.org/officeDocument/2006/relationships/hyperlink" Target="http://www.icd9data.com/2006/Volume1/460-519/480-487/482/482.2.htm" TargetMode="External"/><Relationship Id="rId11" Type="http://schemas.openxmlformats.org/officeDocument/2006/relationships/hyperlink" Target="http://www.icd9data.com/2006/Volume1/460-519/480-487/482/482.31.htm" TargetMode="External"/><Relationship Id="rId24" Type="http://schemas.openxmlformats.org/officeDocument/2006/relationships/hyperlink" Target="http://www.icd9data.com/2006/Volume1/460-519/480-487/482/482.8.htm" TargetMode="External"/><Relationship Id="rId32" Type="http://schemas.openxmlformats.org/officeDocument/2006/relationships/hyperlink" Target="http://www.icd10data.com/Convert/482.84" TargetMode="External"/><Relationship Id="rId37" Type="http://schemas.openxmlformats.org/officeDocument/2006/relationships/image" Target="../media/image89.png"/><Relationship Id="rId40" Type="http://schemas.openxmlformats.org/officeDocument/2006/relationships/image" Target="../media/image92.gif"/><Relationship Id="rId5" Type="http://schemas.openxmlformats.org/officeDocument/2006/relationships/hyperlink" Target="http://www.icd10data.com/Convert/482.1" TargetMode="External"/><Relationship Id="rId15" Type="http://schemas.openxmlformats.org/officeDocument/2006/relationships/hyperlink" Target="http://www.icd9data.com/2006/Volume1/460-519/480-487/482/482.39.htm" TargetMode="External"/><Relationship Id="rId23" Type="http://schemas.openxmlformats.org/officeDocument/2006/relationships/hyperlink" Target="http://www.icd10data.com/Convert/482.49" TargetMode="External"/><Relationship Id="rId28" Type="http://schemas.openxmlformats.org/officeDocument/2006/relationships/hyperlink" Target="http://www.icd10data.com/Convert/482.82" TargetMode="External"/><Relationship Id="rId36" Type="http://schemas.openxmlformats.org/officeDocument/2006/relationships/hyperlink" Target="http://www.icd10data.com/Convert/482.9" TargetMode="External"/><Relationship Id="rId10" Type="http://schemas.openxmlformats.org/officeDocument/2006/relationships/hyperlink" Target="http://www.icd10data.com/Convert/482.30" TargetMode="External"/><Relationship Id="rId19" Type="http://schemas.openxmlformats.org/officeDocument/2006/relationships/hyperlink" Target="http://www.icd10data.com/Convert/482.40" TargetMode="External"/><Relationship Id="rId31" Type="http://schemas.openxmlformats.org/officeDocument/2006/relationships/hyperlink" Target="http://www.icd9data.com/2006/Volume1/460-519/480-487/482/482.84.htm" TargetMode="External"/><Relationship Id="rId4" Type="http://schemas.openxmlformats.org/officeDocument/2006/relationships/hyperlink" Target="http://www.icd9data.com/2006/Volume1/460-519/480-487/482/482.1.htm" TargetMode="External"/><Relationship Id="rId9" Type="http://schemas.openxmlformats.org/officeDocument/2006/relationships/hyperlink" Target="http://www.icd9data.com/2006/Volume1/460-519/480-487/482/482.30.htm" TargetMode="External"/><Relationship Id="rId14" Type="http://schemas.openxmlformats.org/officeDocument/2006/relationships/hyperlink" Target="http://www.icd10data.com/Convert/482.32" TargetMode="External"/><Relationship Id="rId22" Type="http://schemas.openxmlformats.org/officeDocument/2006/relationships/hyperlink" Target="http://www.icd9data.com/2006/Volume1/460-519/480-487/482/482.49.htm" TargetMode="External"/><Relationship Id="rId27" Type="http://schemas.openxmlformats.org/officeDocument/2006/relationships/hyperlink" Target="http://www.icd9data.com/2006/Volume1/460-519/480-487/482/482.82.htm" TargetMode="External"/><Relationship Id="rId30" Type="http://schemas.openxmlformats.org/officeDocument/2006/relationships/hyperlink" Target="http://www.icd10data.com/Convert/482.83" TargetMode="External"/><Relationship Id="rId35" Type="http://schemas.openxmlformats.org/officeDocument/2006/relationships/hyperlink" Target="http://www.icd9data.com/2006/Volume1/460-519/480-487/482/482.9.htm" TargetMode="External"/><Relationship Id="rId8" Type="http://schemas.openxmlformats.org/officeDocument/2006/relationships/hyperlink" Target="http://www.icd9data.com/2006/Volume1/460-519/480-487/482/482.3.htm" TargetMode="External"/><Relationship Id="rId3" Type="http://schemas.openxmlformats.org/officeDocument/2006/relationships/hyperlink" Target="http://www.icd9data.com/2006/Volume1/460-519/480-487/482/482.0.htm" TargetMode="External"/><Relationship Id="rId12" Type="http://schemas.openxmlformats.org/officeDocument/2006/relationships/hyperlink" Target="http://www.icd10data.com/Convert/482.31" TargetMode="External"/><Relationship Id="rId17" Type="http://schemas.openxmlformats.org/officeDocument/2006/relationships/hyperlink" Target="http://www.icd9data.com/2006/Volume1/460-519/480-487/482/482.4.htm" TargetMode="External"/><Relationship Id="rId25" Type="http://schemas.openxmlformats.org/officeDocument/2006/relationships/hyperlink" Target="http://www.icd9data.com/2006/Volume1/460-519/480-487/482/482.81.htm" TargetMode="External"/><Relationship Id="rId33" Type="http://schemas.openxmlformats.org/officeDocument/2006/relationships/hyperlink" Target="http://www.icd9data.com/2006/Volume1/460-519/480-487/482/482.89.htm" TargetMode="External"/><Relationship Id="rId38" Type="http://schemas.openxmlformats.org/officeDocument/2006/relationships/image" Target="../media/image90.gif"/></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3" Type="http://schemas.openxmlformats.org/officeDocument/2006/relationships/hyperlink" Target="http://code.google.com/p/ogms/" TargetMode="External"/><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www.referent-tracking.com/RTU/sendfile/?file=AMIA-0075-T2009.pdf"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hyperlink" Target="http://code.google.com/p/ogms/" TargetMode="External"/><Relationship Id="rId2" Type="http://schemas.openxmlformats.org/officeDocument/2006/relationships/notesSlide" Target="../notesSlides/notesSlide33.xml"/><Relationship Id="rId1" Type="http://schemas.openxmlformats.org/officeDocument/2006/relationships/slideLayout" Target="../slideLayouts/slideLayout4.xml"/><Relationship Id="rId6" Type="http://schemas.openxmlformats.org/officeDocument/2006/relationships/image" Target="../media/image101.jpeg"/><Relationship Id="rId5" Type="http://schemas.openxmlformats.org/officeDocument/2006/relationships/image" Target="../media/image100.png"/><Relationship Id="rId4" Type="http://schemas.openxmlformats.org/officeDocument/2006/relationships/hyperlink" Target="http://www.referent-tracking.com/RTU/sendfile/?file=AMIA-0075-T2009.pdf" TargetMode="External"/></Relationships>
</file>

<file path=ppt/slides/_rels/slide141.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4.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30.emf"/></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3" Type="http://schemas.openxmlformats.org/officeDocument/2006/relationships/image" Target="../media/image104.jpg"/><Relationship Id="rId2" Type="http://schemas.openxmlformats.org/officeDocument/2006/relationships/image" Target="../media/image103.jpeg"/><Relationship Id="rId1" Type="http://schemas.openxmlformats.org/officeDocument/2006/relationships/slideLayout" Target="../slideLayouts/slideLayout4.xml"/><Relationship Id="rId6" Type="http://schemas.openxmlformats.org/officeDocument/2006/relationships/hyperlink" Target="http://www.scielo.br/scielo.php?script=sci_arttext&amp;pid=S1677-54492013000400329#aff2" TargetMode="External"/><Relationship Id="rId5" Type="http://schemas.openxmlformats.org/officeDocument/2006/relationships/hyperlink" Target="http://www.scielo.br/scielo.php?script=sci_arttext&amp;pid=S1677-54492013000400329#aff1" TargetMode="External"/><Relationship Id="rId4" Type="http://schemas.openxmlformats.org/officeDocument/2006/relationships/hyperlink" Target="http://www.scielo.br/scielo.php?script=sci_serial&amp;pid=1677-5449&amp;lng=en&amp;nrm=iso" TargetMode="Externa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159.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hyperlink" Target="http://summit2009.amia.org/" TargetMode="Externa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hyperlink" Target="https://doi.org/10.1136/bmj.i2139" TargetMode="External"/><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imgres?imgurl=http://www.math.sfu.ca/histmath/Europe/Euclid300BC/HIPPOCRATES.JPG&amp;imgrefurl=http://www.math.sfu.ca/histmath/Europe/Euclid300BC/&amp;h=326&amp;w=268&amp;sz=11&amp;tbnid=ETy_g3qaEY0J:&amp;tbnh=113&amp;tbnw=93&amp;start=4&amp;prev=/images?q%3Dhippocrates%26hl%3Dnl%26lr%3D" TargetMode="External"/><Relationship Id="rId13" Type="http://schemas.openxmlformats.org/officeDocument/2006/relationships/image" Target="../media/image12.png"/><Relationship Id="rId18" Type="http://schemas.openxmlformats.org/officeDocument/2006/relationships/image" Target="../media/image15.jpeg"/><Relationship Id="rId26" Type="http://schemas.openxmlformats.org/officeDocument/2006/relationships/image" Target="../media/image20.png"/><Relationship Id="rId3" Type="http://schemas.openxmlformats.org/officeDocument/2006/relationships/notesSlide" Target="../notesSlides/notesSlide2.xml"/><Relationship Id="rId21" Type="http://schemas.openxmlformats.org/officeDocument/2006/relationships/hyperlink" Target="http://images.google.be/imgres?imgurl=http://www.guido.be/imagegallery/Onderwijs/rug.jpg&amp;imgrefurl=http://www.guido.be/desktopmodules/articledetail.aspx?mid%3D361%26itemid%3D768%26tabid%3D69%26pageid%3D100&amp;h=180&amp;w=180&amp;sz=8&amp;hl=nl&amp;start=11&amp;tbnid=p1yWKTqCineCgM:&amp;tbnh=101&amp;tbnw=101&amp;prev=/images?q%3Drug%2Bgent%26svnum%3D10%26hl%3Dnl%26lr%3D%26rls%3DGGLJ,GGLJ:2006-09,GGLJ:en%26sa%3DN" TargetMode="External"/><Relationship Id="rId7" Type="http://schemas.openxmlformats.org/officeDocument/2006/relationships/image" Target="../media/image7.png"/><Relationship Id="rId12" Type="http://schemas.openxmlformats.org/officeDocument/2006/relationships/image" Target="../media/image11.jpeg"/><Relationship Id="rId17" Type="http://schemas.openxmlformats.org/officeDocument/2006/relationships/image" Target="../media/image3.png"/><Relationship Id="rId25" Type="http://schemas.openxmlformats.org/officeDocument/2006/relationships/hyperlink" Target="http://nl.prorec.be/index.cfm" TargetMode="External"/><Relationship Id="rId2" Type="http://schemas.openxmlformats.org/officeDocument/2006/relationships/slideLayout" Target="../slideLayouts/slideLayout10.xml"/><Relationship Id="rId16" Type="http://schemas.openxmlformats.org/officeDocument/2006/relationships/oleObject" Target="../embeddings/oleObject3.bin"/><Relationship Id="rId20" Type="http://schemas.openxmlformats.org/officeDocument/2006/relationships/image" Target="../media/image16.jpeg"/><Relationship Id="rId1" Type="http://schemas.openxmlformats.org/officeDocument/2006/relationships/vmlDrawing" Target="../drawings/vmlDrawing2.vml"/><Relationship Id="rId6" Type="http://schemas.openxmlformats.org/officeDocument/2006/relationships/image" Target="../media/image6.jpeg"/><Relationship Id="rId11" Type="http://schemas.openxmlformats.org/officeDocument/2006/relationships/image" Target="../media/image10.jpeg"/><Relationship Id="rId24" Type="http://schemas.openxmlformats.org/officeDocument/2006/relationships/image" Target="../media/image19.png"/><Relationship Id="rId5" Type="http://schemas.openxmlformats.org/officeDocument/2006/relationships/image" Target="../media/image5.jpeg"/><Relationship Id="rId15" Type="http://schemas.openxmlformats.org/officeDocument/2006/relationships/image" Target="../media/image14.jpeg"/><Relationship Id="rId23" Type="http://schemas.openxmlformats.org/officeDocument/2006/relationships/image" Target="../media/image18.png"/><Relationship Id="rId10" Type="http://schemas.openxmlformats.org/officeDocument/2006/relationships/image" Target="../media/image9.png"/><Relationship Id="rId19" Type="http://schemas.openxmlformats.org/officeDocument/2006/relationships/hyperlink" Target="http://www.ifomis.org/" TargetMode="External"/><Relationship Id="rId4" Type="http://schemas.openxmlformats.org/officeDocument/2006/relationships/image" Target="../media/image4.png"/><Relationship Id="rId9" Type="http://schemas.openxmlformats.org/officeDocument/2006/relationships/image" Target="../media/image8.jpeg"/><Relationship Id="rId14" Type="http://schemas.openxmlformats.org/officeDocument/2006/relationships/image" Target="../media/image13.png"/><Relationship Id="rId22" Type="http://schemas.openxmlformats.org/officeDocument/2006/relationships/image" Target="../media/image17.jpeg"/></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www.google.com/imgres?num=10&amp;hl=en&amp;safe=off&amp;tbo=d&amp;biw=1680&amp;bih=858&amp;tbm=isch&amp;tbnid=IHXX8pOeP7darM:&amp;imgrefurl=http://collider.com/jonathan-nolan-person-of-interest-dark-knight-rises-interview/137379/&amp;docid=hw5ZwkaLbYH0xM&amp;imgurl=http://collider.com/wp-content/uploads/person-of-interest-taraji-p-henson-4.jpg&amp;w=540&amp;h=720&amp;ei=EzbvUOTBAbO10AGGq4G4BQ&amp;zoom=1" TargetMode="External"/><Relationship Id="rId7" Type="http://schemas.openxmlformats.org/officeDocument/2006/relationships/hyperlink" Target="http://www.google.com/imgres?num=10&amp;hl=en&amp;safe=off&amp;tbo=d&amp;biw=1680&amp;bih=858&amp;tbm=isch&amp;tbnid=GWR3fBGcpQvbjM:&amp;imgrefurl=http://www.tvscoop.tv/2008/04/can_a_person_ha.html&amp;docid=skeNrvquM8D3hM&amp;imgurl=http://www.tvscoop.tv/76495669.jpg&amp;w=2003&amp;h=3000&amp;ei=EzbvUOTBAbO10AGGq4G4BQ&amp;zoom=1" TargetMode="External"/><Relationship Id="rId12" Type="http://schemas.openxmlformats.org/officeDocument/2006/relationships/image" Target="../media/image56.jpeg"/><Relationship Id="rId2" Type="http://schemas.openxmlformats.org/officeDocument/2006/relationships/hyperlink" Target="http://www.google.com/imgres?num=10&amp;hl=en&amp;safe=off&amp;tbo=d&amp;biw=1680&amp;bih=858&amp;tbm=isch&amp;tbnid=MlQsapOTswg_pM:&amp;imgrefurl=http://www.firstpersonarts.org/2010-festival/first-taste-dinner-with-soledad-obrien/&amp;docid=bIZwwNlXW_6f7M&amp;imgurl=http://www.firstpersonarts.org/wp-content/uploads/2010/08/Soledad-new-headshot-7-07.jpg&amp;w=2400&amp;h=3000&amp;ei=EzbvUOTBAbO10AGGq4G4BQ&amp;zoom=1" TargetMode="External"/><Relationship Id="rId1" Type="http://schemas.openxmlformats.org/officeDocument/2006/relationships/slideLayout" Target="../slideLayouts/slideLayout4.xml"/><Relationship Id="rId6" Type="http://schemas.openxmlformats.org/officeDocument/2006/relationships/image" Target="../media/image53.jpeg"/><Relationship Id="rId11" Type="http://schemas.openxmlformats.org/officeDocument/2006/relationships/hyperlink" Target="http://www.google.com/imgres?num=10&amp;hl=en&amp;safe=off&amp;tbo=d&amp;biw=1680&amp;bih=858&amp;tbm=isch&amp;tbnid=uzHegijBDrVCxM:&amp;imgrefurl=http://tlceyeopener.blogspot.com/2012/09/tlc-eyecare-laser-centers-welcomes-new.html&amp;docid=72rk70VQwzyM6M&amp;imgurl=http://4.bp.blogspot.com/-_Q3A00CnIl4/UFnzN1sxk2I/AAAAAAAAALA/LkL6Cv3JP5I/s1600/Erica_Person_MD.jpg&amp;w=1143&amp;h=1600&amp;ei=EzbvUOTBAbO10AGGq4G4BQ&amp;zoom=1" TargetMode="External"/><Relationship Id="rId5" Type="http://schemas.openxmlformats.org/officeDocument/2006/relationships/hyperlink" Target="http://www.google.com/imgres?num=10&amp;hl=en&amp;safe=off&amp;tbo=d&amp;biw=1680&amp;bih=858&amp;tbm=isch&amp;tbnid=tWS1VoR2oxomXM:&amp;imgrefurl=http://perezhilton.com/2011-12-15-ryan-gosling-is-named-time-magazines-coolest-person-of-the-year&amp;docid=MO35ynEp_HhFdM&amp;imgurl=http://img.perezhilton.com/wp-content/uploads/2011/12/ryan-gosling-is-coolest-person-of-the-year__oPt.jpg&amp;w=450&amp;h=639&amp;ei=EzbvUOTBAbO10AGGq4G4BQ&amp;zoom=1" TargetMode="External"/><Relationship Id="rId10" Type="http://schemas.openxmlformats.org/officeDocument/2006/relationships/image" Target="../media/image55.jpeg"/><Relationship Id="rId4" Type="http://schemas.openxmlformats.org/officeDocument/2006/relationships/image" Target="../media/image52.jpeg"/><Relationship Id="rId9" Type="http://schemas.openxmlformats.org/officeDocument/2006/relationships/hyperlink" Target="http://www.google.com/imgres?num=10&amp;hl=en&amp;safe=off&amp;tbo=d&amp;biw=1680&amp;bih=858&amp;tbm=isch&amp;tbnid=NQXySzMWyLA96M:&amp;imgrefurl=http://www.fanpop.com/clubs/david-henrie/images/26183003/title/david-henrie-aim-high-party-person-photo&amp;docid=xeljz3CV4-c0VM&amp;imgurl=http://images5.fanpop.com/image/photos/26100000/David-Henrie-Aim-High-Party-Person-david-henrie-26183003-940-1222.jpg&amp;w=940&amp;h=1222&amp;ei=EzbvUOTBAbO10AGGq4G4BQ&amp;zoom=1" TargetMode="External"/></Relationships>
</file>

<file path=ppt/slides/_rels/slide6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4.xml"/><Relationship Id="rId1" Type="http://schemas.openxmlformats.org/officeDocument/2006/relationships/vmlDrawing" Target="../drawings/vmlDrawing3.vml"/><Relationship Id="rId4" Type="http://schemas.openxmlformats.org/officeDocument/2006/relationships/image" Target="../media/image57.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4.xml"/><Relationship Id="rId7" Type="http://schemas.openxmlformats.org/officeDocument/2006/relationships/image" Target="../media/image58.png"/><Relationship Id="rId2" Type="http://schemas.openxmlformats.org/officeDocument/2006/relationships/slideLayout" Target="../slideLayouts/slideLayout4.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60.png"/><Relationship Id="rId5" Type="http://schemas.openxmlformats.org/officeDocument/2006/relationships/image" Target="../media/image57.png"/><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59.png"/></Relationships>
</file>

<file path=ppt/slides/_rels/slide6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8.png"/><Relationship Id="rId4" Type="http://schemas.openxmlformats.org/officeDocument/2006/relationships/image" Target="../media/image67.png"/></Relationships>
</file>

<file path=ppt/slides/_rels/slide7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49.png"/></Relationships>
</file>

<file path=ppt/slides/_rels/slide76.xml.rels><?xml version="1.0" encoding="UTF-8" standalone="yes"?>
<Relationships xmlns="http://schemas.openxmlformats.org/package/2006/relationships"><Relationship Id="rId3" Type="http://schemas.openxmlformats.org/officeDocument/2006/relationships/hyperlink" Target="http://www.referent-tracking.com/RTU/sendfile/?file=CeustersAMIA2006FINAL.pdf" TargetMode="External"/><Relationship Id="rId2" Type="http://schemas.openxmlformats.org/officeDocument/2006/relationships/hyperlink" Target="http://www.amia.org/meetings/f06/" TargetMode="External"/><Relationship Id="rId1" Type="http://schemas.openxmlformats.org/officeDocument/2006/relationships/slideLayout" Target="../slideLayouts/slideLayout4.xml"/><Relationship Id="rId5" Type="http://schemas.openxmlformats.org/officeDocument/2006/relationships/image" Target="../media/image71.emf"/><Relationship Id="rId4" Type="http://schemas.openxmlformats.org/officeDocument/2006/relationships/image" Target="../media/image70.png"/></Relationships>
</file>

<file path=ppt/slides/_rels/slide77.xml.rels><?xml version="1.0" encoding="UTF-8" standalone="yes"?>
<Relationships xmlns="http://schemas.openxmlformats.org/package/2006/relationships"><Relationship Id="rId3" Type="http://schemas.openxmlformats.org/officeDocument/2006/relationships/hyperlink" Target="http://www.referent-tracking.com/RTU/sendfile/?file=CeustersAMIA2006FINAL.pdf" TargetMode="External"/><Relationship Id="rId2" Type="http://schemas.openxmlformats.org/officeDocument/2006/relationships/hyperlink" Target="http://www.amia.org/meetings/f06/" TargetMode="External"/><Relationship Id="rId1" Type="http://schemas.openxmlformats.org/officeDocument/2006/relationships/slideLayout" Target="../slideLayouts/slideLayout4.xml"/><Relationship Id="rId5" Type="http://schemas.openxmlformats.org/officeDocument/2006/relationships/image" Target="../media/image71.emf"/><Relationship Id="rId4" Type="http://schemas.openxmlformats.org/officeDocument/2006/relationships/image" Target="../media/image70.png"/></Relationships>
</file>

<file path=ppt/slides/_rels/slide7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71.emf"/></Relationships>
</file>

<file path=ppt/slides/_rels/slide79.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AutoShape 2"/>
          <p:cNvSpPr>
            <a:spLocks noGrp="1" noChangeArrowheads="1"/>
          </p:cNvSpPr>
          <p:nvPr>
            <p:ph type="ctrTitle"/>
          </p:nvPr>
        </p:nvSpPr>
        <p:spPr>
          <a:xfrm>
            <a:off x="609600" y="990600"/>
            <a:ext cx="7999413" cy="2043113"/>
          </a:xfrm>
        </p:spPr>
        <p:txBody>
          <a:bodyPr/>
          <a:lstStyle/>
          <a:p>
            <a:r>
              <a:rPr lang="en-US" sz="1200" dirty="0" smtClean="0">
                <a:cs typeface="Arial" charset="0"/>
              </a:rPr>
              <a:t/>
            </a:r>
            <a:br>
              <a:rPr lang="en-US" sz="1200" dirty="0" smtClean="0">
                <a:cs typeface="Arial" charset="0"/>
              </a:rPr>
            </a:br>
            <a:r>
              <a:rPr lang="en-US" sz="4400" dirty="0" smtClean="0"/>
              <a:t>Biomedical Ontology</a:t>
            </a:r>
            <a:br>
              <a:rPr lang="en-US" sz="4400" dirty="0" smtClean="0"/>
            </a:br>
            <a:r>
              <a:rPr lang="en-US" sz="4400" dirty="0" smtClean="0"/>
              <a:t>in Action  </a:t>
            </a:r>
            <a:r>
              <a:rPr lang="en-US" sz="2600" dirty="0"/>
              <a:t/>
            </a:r>
            <a:br>
              <a:rPr lang="en-US" sz="2600" dirty="0"/>
            </a:br>
            <a:r>
              <a:rPr lang="en-US" sz="2600" dirty="0" smtClean="0"/>
              <a:t/>
            </a:r>
            <a:br>
              <a:rPr lang="en-US" sz="2600" dirty="0" smtClean="0"/>
            </a:br>
            <a:r>
              <a:rPr lang="en-US" sz="2600" dirty="0" smtClean="0"/>
              <a:t>Seminar for</a:t>
            </a:r>
            <a:r>
              <a:rPr lang="da-DK" sz="2800" dirty="0" smtClean="0"/>
              <a:t> IDM </a:t>
            </a:r>
            <a:r>
              <a:rPr lang="da-DK" sz="2800" dirty="0"/>
              <a:t>730 - Core Topics 	</a:t>
            </a:r>
            <a:br>
              <a:rPr lang="da-DK" sz="2800" dirty="0"/>
            </a:br>
            <a:r>
              <a:rPr lang="en-GB" sz="1400" dirty="0" smtClean="0">
                <a:cs typeface="Arial" charset="0"/>
              </a:rPr>
              <a:t>January  8/11, 2018</a:t>
            </a:r>
            <a:br>
              <a:rPr lang="en-GB" sz="1400" dirty="0" smtClean="0">
                <a:cs typeface="Arial" charset="0"/>
              </a:rPr>
            </a:br>
            <a:r>
              <a:rPr lang="en-US" sz="1400" dirty="0" smtClean="0">
                <a:cs typeface="Arial" charset="0"/>
              </a:rPr>
              <a:t>University at Buffalo, South Campus</a:t>
            </a:r>
          </a:p>
        </p:txBody>
      </p:sp>
      <p:sp>
        <p:nvSpPr>
          <p:cNvPr id="5123" name="Rectangle 3"/>
          <p:cNvSpPr>
            <a:spLocks noGrp="1" noChangeArrowheads="1"/>
          </p:cNvSpPr>
          <p:nvPr>
            <p:ph type="subTitle" idx="1"/>
          </p:nvPr>
        </p:nvSpPr>
        <p:spPr>
          <a:xfrm>
            <a:off x="0" y="4191000"/>
            <a:ext cx="9144000" cy="1600200"/>
          </a:xfrm>
        </p:spPr>
        <p:txBody>
          <a:bodyPr/>
          <a:lstStyle/>
          <a:p>
            <a:pPr defTabSz="566738" eaLnBrk="1" hangingPunct="1">
              <a:lnSpc>
                <a:spcPct val="80000"/>
              </a:lnSpc>
            </a:pPr>
            <a:r>
              <a:rPr lang="en-GB" altLang="ja-JP" sz="2800" b="1" dirty="0" smtClean="0">
                <a:ea typeface="ＭＳ 明朝" pitchFamily="49" charset="-128"/>
              </a:rPr>
              <a:t>Werner CEUSTERS, MD</a:t>
            </a:r>
            <a:endParaRPr lang="en-GB" altLang="ja-JP" sz="2800" b="1" baseline="30000" dirty="0" smtClean="0">
              <a:ea typeface="ＭＳ 明朝" pitchFamily="49" charset="-128"/>
            </a:endParaRPr>
          </a:p>
          <a:p>
            <a:pPr defTabSz="566738" eaLnBrk="1" hangingPunct="1">
              <a:lnSpc>
                <a:spcPct val="120000"/>
              </a:lnSpc>
            </a:pPr>
            <a:endParaRPr lang="en-US" altLang="ja-JP" sz="1800" b="1" dirty="0" smtClean="0">
              <a:ea typeface="ＭＳ 明朝" pitchFamily="49" charset="-128"/>
            </a:endParaRPr>
          </a:p>
          <a:p>
            <a:pPr defTabSz="566738" eaLnBrk="1" hangingPunct="1">
              <a:lnSpc>
                <a:spcPct val="120000"/>
              </a:lnSpc>
            </a:pPr>
            <a:r>
              <a:rPr lang="en-GB" altLang="ja-JP" sz="1800" i="1" dirty="0" smtClean="0">
                <a:ea typeface="ＭＳ 明朝" pitchFamily="49" charset="-128"/>
              </a:rPr>
              <a:t>Ontology Research Group, </a:t>
            </a:r>
            <a:r>
              <a:rPr lang="en-GB" altLang="ja-JP" sz="1800" i="1" dirty="0" err="1" smtClean="0">
                <a:ea typeface="ＭＳ 明朝" pitchFamily="49" charset="-128"/>
              </a:rPr>
              <a:t>Center</a:t>
            </a:r>
            <a:r>
              <a:rPr lang="en-GB" altLang="ja-JP" sz="1800" i="1" dirty="0" smtClean="0">
                <a:ea typeface="ＭＳ 明朝" pitchFamily="49" charset="-128"/>
              </a:rPr>
              <a:t> of Excellence in Bioinformatics and Life Sciences,</a:t>
            </a:r>
          </a:p>
          <a:p>
            <a:pPr defTabSz="566738" eaLnBrk="1" hangingPunct="1">
              <a:lnSpc>
                <a:spcPct val="120000"/>
              </a:lnSpc>
            </a:pPr>
            <a:r>
              <a:rPr lang="en-GB" altLang="ja-JP" sz="1800" i="1" dirty="0" smtClean="0">
                <a:ea typeface="ＭＳ 明朝" pitchFamily="49" charset="-128"/>
              </a:rPr>
              <a:t>UB Institute for Healthcare Informatics, </a:t>
            </a:r>
          </a:p>
          <a:p>
            <a:pPr defTabSz="566738" eaLnBrk="1" hangingPunct="1">
              <a:lnSpc>
                <a:spcPct val="120000"/>
              </a:lnSpc>
            </a:pPr>
            <a:r>
              <a:rPr lang="en-GB" altLang="ja-JP" sz="1800" i="1" dirty="0" smtClean="0">
                <a:ea typeface="ＭＳ 明朝" pitchFamily="49" charset="-128"/>
              </a:rPr>
              <a:t>Departments of Biomedical Informatics and Psychiatry, </a:t>
            </a:r>
          </a:p>
          <a:p>
            <a:pPr defTabSz="566738" eaLnBrk="1" hangingPunct="1">
              <a:lnSpc>
                <a:spcPct val="120000"/>
              </a:lnSpc>
            </a:pPr>
            <a:r>
              <a:rPr lang="en-GB" altLang="ja-JP" sz="1800" i="1" dirty="0" smtClean="0">
                <a:ea typeface="ＭＳ 明朝" pitchFamily="49" charset="-128"/>
              </a:rPr>
              <a:t>University at Buffalo, NY, USA</a:t>
            </a:r>
          </a:p>
          <a:p>
            <a:pPr defTabSz="566738" eaLnBrk="1" hangingPunct="1">
              <a:lnSpc>
                <a:spcPct val="80000"/>
              </a:lnSpc>
            </a:pPr>
            <a:endParaRPr lang="en-US" altLang="ja-JP" sz="2000" i="1" dirty="0" smtClean="0">
              <a:ea typeface="ＭＳ 明朝" pitchFamily="49" charset="-128"/>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Considered to be true in NDO</a:t>
            </a:r>
            <a:endParaRPr lang="en-US" dirty="0"/>
          </a:p>
        </p:txBody>
      </p:sp>
      <p:sp>
        <p:nvSpPr>
          <p:cNvPr id="3" name="Content Placeholder 2"/>
          <p:cNvSpPr>
            <a:spLocks noGrp="1"/>
          </p:cNvSpPr>
          <p:nvPr>
            <p:ph idx="1"/>
          </p:nvPr>
        </p:nvSpPr>
        <p:spPr>
          <a:xfrm>
            <a:off x="4038600" y="1676400"/>
            <a:ext cx="4876800" cy="4953000"/>
          </a:xfrm>
        </p:spPr>
        <p:txBody>
          <a:bodyPr/>
          <a:lstStyle/>
          <a:p>
            <a:pPr>
              <a:buFont typeface="Arial" panose="020B0604020202020204" pitchFamily="34" charset="0"/>
              <a:buChar char="•"/>
            </a:pPr>
            <a:r>
              <a:rPr lang="en-US" dirty="0"/>
              <a:t>B</a:t>
            </a:r>
            <a:r>
              <a:rPr lang="en-US" dirty="0" smtClean="0"/>
              <a:t>odily processes </a:t>
            </a:r>
            <a:r>
              <a:rPr lang="en-US" dirty="0" smtClean="0"/>
              <a:t>exist,</a:t>
            </a:r>
          </a:p>
          <a:p>
            <a:pPr>
              <a:buFont typeface="Arial" panose="020B0604020202020204" pitchFamily="34" charset="0"/>
              <a:buChar char="•"/>
            </a:pPr>
            <a:r>
              <a:rPr lang="en-US" dirty="0" smtClean="0"/>
              <a:t>Neurodegeneration exists,</a:t>
            </a:r>
          </a:p>
          <a:p>
            <a:pPr>
              <a:buFont typeface="Arial" panose="020B0604020202020204" pitchFamily="34" charset="0"/>
              <a:buChar char="•"/>
            </a:pPr>
            <a:r>
              <a:rPr lang="en-US" dirty="0" smtClean="0"/>
              <a:t>All neurodegenerations are pathological processes,</a:t>
            </a:r>
          </a:p>
          <a:p>
            <a:pPr>
              <a:buFont typeface="Arial" panose="020B0604020202020204" pitchFamily="34" charset="0"/>
              <a:buChar char="•"/>
            </a:pPr>
            <a:r>
              <a:rPr lang="en-US" dirty="0" smtClean="0"/>
              <a:t>A typical </a:t>
            </a:r>
            <a:r>
              <a:rPr lang="en-US" dirty="0" err="1" smtClean="0"/>
              <a:t>Alzheimers</a:t>
            </a:r>
            <a:r>
              <a:rPr lang="en-US" dirty="0" smtClean="0"/>
              <a:t> disease course exist,</a:t>
            </a:r>
          </a:p>
          <a:p>
            <a:pPr>
              <a:buFont typeface="Arial" panose="020B0604020202020204" pitchFamily="34" charset="0"/>
              <a:buChar char="•"/>
            </a:pPr>
            <a:r>
              <a:rPr lang="en-US" dirty="0" smtClean="0"/>
              <a:t>All typical </a:t>
            </a:r>
            <a:r>
              <a:rPr lang="en-US" dirty="0" err="1" smtClean="0"/>
              <a:t>Alzheimers</a:t>
            </a:r>
            <a:r>
              <a:rPr lang="en-US" dirty="0" smtClean="0"/>
              <a:t> disease courses have some part which is a neurodegeneration,</a:t>
            </a:r>
          </a:p>
          <a:p>
            <a:pPr>
              <a:buFont typeface="Arial" panose="020B0604020202020204" pitchFamily="34" charset="0"/>
              <a:buChar char="•"/>
            </a:pPr>
            <a:r>
              <a:rPr lang="en-US" dirty="0" smtClean="0"/>
              <a:t>…</a:t>
            </a:r>
          </a:p>
          <a:p>
            <a:pPr>
              <a:buFont typeface="Arial" panose="020B0604020202020204" pitchFamily="34" charset="0"/>
              <a:buChar char="•"/>
            </a:pPr>
            <a:endParaRPr lang="en-US" dirty="0"/>
          </a:p>
        </p:txBody>
      </p:sp>
      <p:pic>
        <p:nvPicPr>
          <p:cNvPr id="4" name="Picture 3"/>
          <p:cNvPicPr>
            <a:picLocks noChangeAspect="1"/>
          </p:cNvPicPr>
          <p:nvPr/>
        </p:nvPicPr>
        <p:blipFill>
          <a:blip r:embed="rId2"/>
          <a:stretch>
            <a:fillRect/>
          </a:stretch>
        </p:blipFill>
        <p:spPr>
          <a:xfrm>
            <a:off x="228600" y="1671119"/>
            <a:ext cx="3683714" cy="4958281"/>
          </a:xfrm>
          <a:prstGeom prst="rect">
            <a:avLst/>
          </a:prstGeom>
        </p:spPr>
      </p:pic>
    </p:spTree>
    <p:extLst>
      <p:ext uri="{BB962C8B-B14F-4D97-AF65-F5344CB8AC3E}">
        <p14:creationId xmlns:p14="http://schemas.microsoft.com/office/powerpoint/2010/main" val="71678663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Prehistoric ‘psychiatry’: </a:t>
            </a:r>
            <a:r>
              <a:rPr lang="en-US" i="1" smtClean="0"/>
              <a:t>drapetomania</a:t>
            </a:r>
          </a:p>
        </p:txBody>
      </p:sp>
      <p:grpSp>
        <p:nvGrpSpPr>
          <p:cNvPr id="2" name="Group 7"/>
          <p:cNvGrpSpPr>
            <a:grpSpLocks/>
          </p:cNvGrpSpPr>
          <p:nvPr/>
        </p:nvGrpSpPr>
        <p:grpSpPr bwMode="auto">
          <a:xfrm>
            <a:off x="1752600" y="3352800"/>
            <a:ext cx="5334000" cy="2595563"/>
            <a:chOff x="2092504" y="3276600"/>
            <a:chExt cx="5334000" cy="2595265"/>
          </a:xfrm>
        </p:grpSpPr>
        <p:sp>
          <p:nvSpPr>
            <p:cNvPr id="28680"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8681"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8682"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8683"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28676" name="TextBox 9"/>
          <p:cNvSpPr txBox="1">
            <a:spLocks noChangeArrowheads="1"/>
          </p:cNvSpPr>
          <p:nvPr/>
        </p:nvSpPr>
        <p:spPr bwMode="auto">
          <a:xfrm>
            <a:off x="1346200" y="6019800"/>
            <a:ext cx="1819275" cy="400050"/>
          </a:xfrm>
          <a:prstGeom prst="rect">
            <a:avLst/>
          </a:prstGeom>
          <a:noFill/>
          <a:ln w="9525">
            <a:noFill/>
            <a:miter lim="800000"/>
            <a:headEnd/>
            <a:tailEnd/>
          </a:ln>
        </p:spPr>
        <p:txBody>
          <a:bodyPr wrap="none">
            <a:spAutoFit/>
          </a:bodyPr>
          <a:lstStyle/>
          <a:p>
            <a:r>
              <a:rPr lang="en-US" sz="2000">
                <a:solidFill>
                  <a:schemeClr val="bg1"/>
                </a:solidFill>
              </a:rPr>
              <a:t>‘</a:t>
            </a:r>
            <a:r>
              <a:rPr lang="en-US" sz="2000" i="1">
                <a:solidFill>
                  <a:schemeClr val="bg1"/>
                </a:solidFill>
              </a:rPr>
              <a:t>drapetomania</a:t>
            </a:r>
            <a:r>
              <a:rPr lang="en-US" sz="2000">
                <a:solidFill>
                  <a:schemeClr val="bg1"/>
                </a:solidFill>
              </a:rPr>
              <a:t>’</a:t>
            </a:r>
          </a:p>
        </p:txBody>
      </p:sp>
      <p:sp>
        <p:nvSpPr>
          <p:cNvPr id="12" name="TextBox 11"/>
          <p:cNvSpPr txBox="1">
            <a:spLocks noChangeArrowheads="1"/>
          </p:cNvSpPr>
          <p:nvPr/>
        </p:nvSpPr>
        <p:spPr bwMode="auto">
          <a:xfrm>
            <a:off x="533400" y="2286000"/>
            <a:ext cx="8382000" cy="1384995"/>
          </a:xfrm>
          <a:prstGeom prst="rect">
            <a:avLst/>
          </a:prstGeom>
          <a:noFill/>
          <a:ln w="9525">
            <a:noFill/>
            <a:miter lim="800000"/>
            <a:headEnd/>
            <a:tailEnd/>
          </a:ln>
        </p:spPr>
        <p:txBody>
          <a:bodyPr>
            <a:spAutoFit/>
          </a:bodyPr>
          <a:lstStyle/>
          <a:p>
            <a:pPr marL="339725" indent="-339725" algn="l">
              <a:buFont typeface="Arial" charset="0"/>
              <a:buChar char="•"/>
              <a:tabLst>
                <a:tab pos="339725" algn="l"/>
              </a:tabLst>
            </a:pPr>
            <a:r>
              <a:rPr lang="en-US" sz="2800" b="0">
                <a:solidFill>
                  <a:schemeClr val="bg1"/>
                </a:solidFill>
              </a:rPr>
              <a:t>disease which causes slaves to suffer from an unexplainable propensity to run away</a:t>
            </a:r>
          </a:p>
          <a:p>
            <a:pPr marL="339725" indent="-339725" algn="l">
              <a:buFont typeface="Arial" charset="0"/>
              <a:buChar char="•"/>
              <a:tabLst>
                <a:tab pos="339725" algn="l"/>
              </a:tabLst>
            </a:pPr>
            <a:r>
              <a:rPr lang="en-US" sz="2800" b="0">
                <a:solidFill>
                  <a:schemeClr val="bg1"/>
                </a:solidFill>
              </a:rPr>
              <a:t>…</a:t>
            </a:r>
          </a:p>
        </p:txBody>
      </p:sp>
      <p:pic>
        <p:nvPicPr>
          <p:cNvPr id="275458" name="Picture 2" descr="A Ride for Liberty: The Fugitive Slaves"/>
          <p:cNvPicPr>
            <a:picLocks noChangeAspect="1" noChangeArrowheads="1"/>
          </p:cNvPicPr>
          <p:nvPr/>
        </p:nvPicPr>
        <p:blipFill>
          <a:blip r:embed="rId2" cstate="print"/>
          <a:srcRect/>
          <a:stretch>
            <a:fillRect/>
          </a:stretch>
        </p:blipFill>
        <p:spPr bwMode="auto">
          <a:xfrm>
            <a:off x="7162800" y="4648200"/>
            <a:ext cx="1524000" cy="1227138"/>
          </a:xfrm>
          <a:prstGeom prst="rect">
            <a:avLst/>
          </a:prstGeom>
          <a:noFill/>
          <a:ln w="9525">
            <a:noFill/>
            <a:miter lim="800000"/>
            <a:headEnd/>
            <a:tailEnd/>
          </a:ln>
        </p:spPr>
      </p:pic>
      <p:sp>
        <p:nvSpPr>
          <p:cNvPr id="13" name="Rectangle 12"/>
          <p:cNvSpPr>
            <a:spLocks noChangeArrowheads="1"/>
          </p:cNvSpPr>
          <p:nvPr/>
        </p:nvSpPr>
        <p:spPr bwMode="auto">
          <a:xfrm>
            <a:off x="7080250" y="5867400"/>
            <a:ext cx="1752600" cy="830263"/>
          </a:xfrm>
          <a:prstGeom prst="rect">
            <a:avLst/>
          </a:prstGeom>
          <a:noFill/>
          <a:ln w="9525">
            <a:noFill/>
            <a:miter lim="800000"/>
            <a:headEnd/>
            <a:tailEnd/>
          </a:ln>
        </p:spPr>
        <p:txBody>
          <a:bodyPr>
            <a:spAutoFit/>
          </a:bodyPr>
          <a:lstStyle/>
          <a:p>
            <a:r>
              <a:rPr lang="en-US" sz="1200" b="0">
                <a:solidFill>
                  <a:schemeClr val="bg1"/>
                </a:solidFill>
              </a:rPr>
              <a:t>painting by Eastman Johnson. </a:t>
            </a:r>
            <a:r>
              <a:rPr lang="en-US" sz="1200" b="0" i="1">
                <a:solidFill>
                  <a:schemeClr val="bg1"/>
                </a:solidFill>
              </a:rPr>
              <a:t>A Ride for Liberty: The Fugitive Slaves. </a:t>
            </a:r>
            <a:r>
              <a:rPr lang="en-US" sz="1200" b="0">
                <a:solidFill>
                  <a:schemeClr val="bg1"/>
                </a:solidFill>
              </a:rPr>
              <a:t>1860.</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545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dirty="0" smtClean="0"/>
              <a:t>Some etiologic, diagnostic and therapeutic reflections on ‘</a:t>
            </a:r>
            <a:r>
              <a:rPr lang="en-US" dirty="0" err="1" smtClean="0"/>
              <a:t>Drapetomenia</a:t>
            </a:r>
            <a:r>
              <a:rPr lang="en-US" dirty="0" smtClean="0"/>
              <a:t>’</a:t>
            </a:r>
          </a:p>
        </p:txBody>
      </p:sp>
      <p:sp>
        <p:nvSpPr>
          <p:cNvPr id="5" name="Content Placeholder 4"/>
          <p:cNvSpPr>
            <a:spLocks noGrp="1"/>
          </p:cNvSpPr>
          <p:nvPr>
            <p:ph idx="1"/>
          </p:nvPr>
        </p:nvSpPr>
        <p:spPr>
          <a:xfrm>
            <a:off x="228600" y="2057400"/>
            <a:ext cx="8686800" cy="4572000"/>
          </a:xfrm>
        </p:spPr>
        <p:txBody>
          <a:bodyPr/>
          <a:lstStyle/>
          <a:p>
            <a:pPr marL="285750" indent="-285750">
              <a:buFont typeface="Arial" panose="020B0604020202020204" pitchFamily="34" charset="0"/>
              <a:buChar char="•"/>
            </a:pPr>
            <a:r>
              <a:rPr lang="en-US" sz="1600" i="1" dirty="0" smtClean="0"/>
              <a:t>It </a:t>
            </a:r>
            <a:r>
              <a:rPr lang="en-US" sz="1600" i="1" dirty="0"/>
              <a:t>is unknown to our medical authorities, although its diagnostic symptom, the absconding from service, is well known to our planters and overseers... </a:t>
            </a:r>
            <a:endParaRPr lang="en-US" sz="1600" i="1" dirty="0" smtClean="0"/>
          </a:p>
          <a:p>
            <a:pPr marL="285750" indent="-285750">
              <a:buFont typeface="Arial" panose="020B0604020202020204" pitchFamily="34" charset="0"/>
              <a:buChar char="•"/>
            </a:pPr>
            <a:r>
              <a:rPr lang="en-US" sz="1600" i="1" dirty="0" smtClean="0"/>
              <a:t>The </a:t>
            </a:r>
            <a:r>
              <a:rPr lang="en-US" sz="1600" i="1" dirty="0"/>
              <a:t>cause in the most of cases, that induces the negro to run away from service, is as much a disease of the mind as any other species of mental alienation, and much more curable, as a general rule. </a:t>
            </a:r>
            <a:endParaRPr lang="en-US" sz="1600" i="1" dirty="0" smtClean="0"/>
          </a:p>
          <a:p>
            <a:pPr marL="285750" indent="-285750">
              <a:buFont typeface="Arial" panose="020B0604020202020204" pitchFamily="34" charset="0"/>
              <a:buChar char="•"/>
            </a:pPr>
            <a:r>
              <a:rPr lang="en-US" sz="1600" i="1" dirty="0" smtClean="0"/>
              <a:t>If </a:t>
            </a:r>
            <a:r>
              <a:rPr lang="en-US" sz="1600" i="1" dirty="0"/>
              <a:t>the white man attempts to oppose the Deity's will, by trying to make the negro anything else than "the submissive knee-bender," (which the Almighty declared he should </a:t>
            </a:r>
            <a:r>
              <a:rPr lang="en-US" sz="1600" i="1" dirty="0" smtClean="0"/>
              <a:t>be); </a:t>
            </a:r>
            <a:r>
              <a:rPr lang="en-US" sz="1600" i="1" dirty="0"/>
              <a:t>or if he abuses the power which God has given him over his fellow-man, by being cruel to him</a:t>
            </a:r>
            <a:r>
              <a:rPr lang="en-US" sz="1600" i="1" dirty="0" smtClean="0"/>
              <a:t>, </a:t>
            </a:r>
            <a:r>
              <a:rPr lang="en-US" sz="1600" i="1" dirty="0"/>
              <a:t>or by neglecting to protect him from the wanton abuses of his fellow-servants and all others, or by denying him the usual comforts and necessaries of life, the negro will run away; </a:t>
            </a:r>
            <a:endParaRPr lang="en-US" sz="1600" i="1" dirty="0" smtClean="0"/>
          </a:p>
          <a:p>
            <a:pPr marL="285750" indent="-285750">
              <a:buFont typeface="Arial" panose="020B0604020202020204" pitchFamily="34" charset="0"/>
              <a:buChar char="•"/>
            </a:pPr>
            <a:r>
              <a:rPr lang="en-US" sz="1600" i="1" dirty="0" smtClean="0"/>
              <a:t>but </a:t>
            </a:r>
            <a:r>
              <a:rPr lang="en-US" sz="1600" i="1" dirty="0"/>
              <a:t>if he keeps him in the position that we learn from the Scriptures he was intended to occupy, that is, the position of submission; and if his master or overseer be kind and gracious in his hearing towards him, without condescension, and at the </a:t>
            </a:r>
            <a:r>
              <a:rPr lang="en-US" sz="1600" i="1" dirty="0" smtClean="0"/>
              <a:t>same </a:t>
            </a:r>
            <a:r>
              <a:rPr lang="en-US" sz="1600" i="1" dirty="0"/>
              <a:t>time ministers to his physical wants, and protects him from abuses, the negro is spell-bound, and cannot run away.</a:t>
            </a:r>
          </a:p>
          <a:p>
            <a:endParaRPr lang="en-US" sz="1600" dirty="0"/>
          </a:p>
        </p:txBody>
      </p:sp>
      <p:sp>
        <p:nvSpPr>
          <p:cNvPr id="4" name="Rectangle 3"/>
          <p:cNvSpPr/>
          <p:nvPr/>
        </p:nvSpPr>
        <p:spPr>
          <a:xfrm>
            <a:off x="2743200" y="6248400"/>
            <a:ext cx="6365240" cy="461665"/>
          </a:xfrm>
          <a:prstGeom prst="rect">
            <a:avLst/>
          </a:prstGeom>
        </p:spPr>
        <p:txBody>
          <a:bodyPr wrap="square">
            <a:spAutoFit/>
          </a:bodyPr>
          <a:lstStyle/>
          <a:p>
            <a:pPr algn="r"/>
            <a:r>
              <a:rPr lang="en-US" sz="1200" i="1" dirty="0">
                <a:solidFill>
                  <a:schemeClr val="bg1"/>
                </a:solidFill>
              </a:rPr>
              <a:t>Cartwright, Samuel A. (1851). "Diseases and Peculiarities of the Negro Race". De Bow's Review</a:t>
            </a:r>
          </a:p>
          <a:p>
            <a:pPr algn="r"/>
            <a:r>
              <a:rPr lang="en-US" sz="1200" i="1" dirty="0">
                <a:solidFill>
                  <a:schemeClr val="bg1"/>
                </a:solidFill>
              </a:rPr>
              <a:t>Southern and Western </a:t>
            </a:r>
            <a:r>
              <a:rPr lang="en-US" sz="1200" i="1" dirty="0" smtClean="0">
                <a:solidFill>
                  <a:schemeClr val="bg1"/>
                </a:solidFill>
              </a:rPr>
              <a:t>States Volume </a:t>
            </a:r>
            <a:r>
              <a:rPr lang="en-US" sz="1200" i="1" dirty="0">
                <a:solidFill>
                  <a:schemeClr val="bg1"/>
                </a:solidFill>
              </a:rPr>
              <a:t>XI, New Orleans, </a:t>
            </a:r>
            <a:r>
              <a:rPr lang="en-US" sz="1200" i="1" dirty="0" smtClean="0">
                <a:solidFill>
                  <a:schemeClr val="bg1"/>
                </a:solidFill>
              </a:rPr>
              <a:t>1851.  AMS </a:t>
            </a:r>
            <a:r>
              <a:rPr lang="en-US" sz="1200" i="1" dirty="0">
                <a:solidFill>
                  <a:schemeClr val="bg1"/>
                </a:solidFill>
              </a:rPr>
              <a:t>Press, Inc. New York, 1967 .</a:t>
            </a:r>
            <a:endParaRPr lang="en-US" sz="1200" dirty="0">
              <a:solidFill>
                <a:schemeClr val="bg1"/>
              </a:solidFill>
            </a:endParaRPr>
          </a:p>
        </p:txBody>
      </p:sp>
    </p:spTree>
    <p:extLst>
      <p:ext uri="{BB962C8B-B14F-4D97-AF65-F5344CB8AC3E}">
        <p14:creationId xmlns:p14="http://schemas.microsoft.com/office/powerpoint/2010/main" val="17812165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AutoShape 2"/>
          <p:cNvSpPr>
            <a:spLocks noGrp="1" noChangeArrowheads="1"/>
          </p:cNvSpPr>
          <p:nvPr>
            <p:ph type="title"/>
          </p:nvPr>
        </p:nvSpPr>
        <p:spPr/>
        <p:txBody>
          <a:bodyPr/>
          <a:lstStyle/>
          <a:p>
            <a:pPr eaLnBrk="1" hangingPunct="1"/>
            <a:r>
              <a:rPr lang="en-US" altLang="en-US" sz="3200" i="1" u="sng" dirty="0" smtClean="0"/>
              <a:t>Terminological</a:t>
            </a:r>
            <a:r>
              <a:rPr lang="en-US" altLang="en-US" sz="3200" dirty="0" smtClean="0"/>
              <a:t> versus </a:t>
            </a:r>
            <a:r>
              <a:rPr lang="en-US" altLang="en-US" sz="3200" i="1" u="sng" dirty="0" smtClean="0"/>
              <a:t>Ontological</a:t>
            </a:r>
            <a:r>
              <a:rPr lang="en-US" altLang="en-US" sz="3200" dirty="0" smtClean="0"/>
              <a:t> approach</a:t>
            </a:r>
          </a:p>
        </p:txBody>
      </p:sp>
      <p:sp>
        <p:nvSpPr>
          <p:cNvPr id="898051" name="Rectangle 3"/>
          <p:cNvSpPr>
            <a:spLocks noGrp="1" noChangeArrowheads="1"/>
          </p:cNvSpPr>
          <p:nvPr>
            <p:ph idx="1"/>
          </p:nvPr>
        </p:nvSpPr>
        <p:spPr/>
        <p:txBody>
          <a:bodyPr/>
          <a:lstStyle/>
          <a:p>
            <a:pPr eaLnBrk="1" hangingPunct="1"/>
            <a:r>
              <a:rPr lang="en-US" altLang="en-US" sz="2800" smtClean="0"/>
              <a:t>The terminologist defines:</a:t>
            </a:r>
          </a:p>
          <a:p>
            <a:pPr lvl="1" eaLnBrk="1" hangingPunct="1"/>
            <a:r>
              <a:rPr lang="en-US" altLang="en-US" sz="2400" smtClean="0"/>
              <a:t>‘</a:t>
            </a:r>
            <a:r>
              <a:rPr lang="en-GB" altLang="en-US" sz="2400" i="1" smtClean="0"/>
              <a:t>a clinical drug is a pharmaceutical product given to (or taken by) a patient with a therapeutic or diagnostic intent</a:t>
            </a:r>
            <a:r>
              <a:rPr lang="en-GB" altLang="en-US" sz="2400" smtClean="0"/>
              <a:t>’. (</a:t>
            </a:r>
            <a:r>
              <a:rPr lang="en-US" altLang="en-US" sz="2400" smtClean="0"/>
              <a:t>RxNorm)</a:t>
            </a:r>
            <a:endParaRPr lang="en-GB" altLang="en-US" sz="2400" smtClean="0"/>
          </a:p>
          <a:p>
            <a:pPr eaLnBrk="1" hangingPunct="1"/>
            <a:r>
              <a:rPr lang="en-US" altLang="en-US" sz="2800" smtClean="0"/>
              <a:t>The (good, real) ontologist thinks:</a:t>
            </a:r>
          </a:p>
          <a:p>
            <a:pPr lvl="1" eaLnBrk="1" hangingPunct="1"/>
            <a:r>
              <a:rPr lang="en-US" altLang="en-US" sz="2400" smtClean="0"/>
              <a:t>Does ‘</a:t>
            </a:r>
            <a:r>
              <a:rPr lang="en-US" altLang="en-US" sz="2400" i="1" smtClean="0"/>
              <a:t>given</a:t>
            </a:r>
            <a:r>
              <a:rPr lang="en-US" altLang="en-US" sz="2400" smtClean="0"/>
              <a:t>’ includes ‘</a:t>
            </a:r>
            <a:r>
              <a:rPr lang="en-US" altLang="en-US" sz="2400" i="1" smtClean="0"/>
              <a:t>prescribed</a:t>
            </a:r>
            <a:r>
              <a:rPr lang="en-US" altLang="en-US" sz="2400" smtClean="0"/>
              <a:t>’? </a:t>
            </a:r>
          </a:p>
          <a:p>
            <a:pPr lvl="1" eaLnBrk="1" hangingPunct="1"/>
            <a:r>
              <a:rPr lang="en-US" altLang="en-US" sz="2400" smtClean="0"/>
              <a:t>Is manufactured with the intent to … not sufficient?</a:t>
            </a:r>
          </a:p>
          <a:p>
            <a:pPr lvl="2" eaLnBrk="1" hangingPunct="1"/>
            <a:r>
              <a:rPr lang="en-US" altLang="en-US" sz="2000" smtClean="0"/>
              <a:t>Are newly marketed products – available in the pharmacy, but not yet prescribed – not clinical drugs?</a:t>
            </a:r>
          </a:p>
          <a:p>
            <a:pPr lvl="2" eaLnBrk="1" hangingPunct="1"/>
            <a:r>
              <a:rPr lang="en-US" altLang="en-US" sz="2000" smtClean="0"/>
              <a:t>Are products stolen from a pharmacy not clinical drugs?</a:t>
            </a:r>
          </a:p>
          <a:p>
            <a:pPr lvl="2" eaLnBrk="1" hangingPunct="1"/>
            <a:r>
              <a:rPr lang="en-US" altLang="en-US" sz="2000" smtClean="0"/>
              <a:t>What about such products taken by persons that are not patients?</a:t>
            </a:r>
          </a:p>
          <a:p>
            <a:pPr lvl="3" eaLnBrk="1" hangingPunct="1"/>
            <a:r>
              <a:rPr lang="en-US" altLang="en-US" sz="1800" smtClean="0"/>
              <a:t>e.g. children mistaking tablets for candies. </a:t>
            </a:r>
          </a:p>
        </p:txBody>
      </p:sp>
    </p:spTree>
    <p:extLst>
      <p:ext uri="{BB962C8B-B14F-4D97-AF65-F5344CB8AC3E}">
        <p14:creationId xmlns:p14="http://schemas.microsoft.com/office/powerpoint/2010/main" val="39370568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8980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98051">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98051">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980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980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980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980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9805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980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8051" grpId="0" build="p"/>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AutoShape 2"/>
          <p:cNvSpPr>
            <a:spLocks noGrp="1" noChangeArrowheads="1"/>
          </p:cNvSpPr>
          <p:nvPr>
            <p:ph type="title"/>
          </p:nvPr>
        </p:nvSpPr>
        <p:spPr/>
        <p:txBody>
          <a:bodyPr/>
          <a:lstStyle/>
          <a:p>
            <a:pPr eaLnBrk="1" hangingPunct="1"/>
            <a:r>
              <a:rPr lang="en-US" altLang="en-US" smtClean="0"/>
              <a:t>SNOMED about </a:t>
            </a:r>
            <a:r>
              <a:rPr lang="en-US" altLang="en-US" i="1" smtClean="0"/>
              <a:t>diseases</a:t>
            </a:r>
            <a:r>
              <a:rPr lang="en-US" altLang="en-US" smtClean="0"/>
              <a:t> and </a:t>
            </a:r>
            <a:r>
              <a:rPr lang="en-US" altLang="en-US" i="1" smtClean="0"/>
              <a:t>concepts </a:t>
            </a:r>
            <a:r>
              <a:rPr lang="en-US" altLang="en-US" sz="2400" b="0" smtClean="0"/>
              <a:t>(until 2010) </a:t>
            </a:r>
          </a:p>
        </p:txBody>
      </p:sp>
      <p:sp>
        <p:nvSpPr>
          <p:cNvPr id="1849347" name="Rectangle 3"/>
          <p:cNvSpPr>
            <a:spLocks noGrp="1" noChangeArrowheads="1"/>
          </p:cNvSpPr>
          <p:nvPr>
            <p:ph idx="1"/>
          </p:nvPr>
        </p:nvSpPr>
        <p:spPr>
          <a:xfrm>
            <a:off x="228600" y="2057400"/>
            <a:ext cx="8686800" cy="4572000"/>
          </a:xfrm>
        </p:spPr>
        <p:txBody>
          <a:bodyPr/>
          <a:lstStyle/>
          <a:p>
            <a:pPr eaLnBrk="1" hangingPunct="1">
              <a:lnSpc>
                <a:spcPct val="90000"/>
              </a:lnSpc>
            </a:pPr>
            <a:r>
              <a:rPr lang="nl-NL" altLang="en-US" sz="2800" i="1" dirty="0" smtClean="0"/>
              <a:t>‘Disorders are </a:t>
            </a:r>
            <a:r>
              <a:rPr lang="nl-NL" altLang="en-US" sz="2800" b="1" i="1" dirty="0" err="1" smtClean="0"/>
              <a:t>concepts</a:t>
            </a:r>
            <a:r>
              <a:rPr lang="nl-NL" altLang="en-US" sz="2800" i="1" dirty="0" smtClean="0"/>
              <a:t> in </a:t>
            </a:r>
            <a:r>
              <a:rPr lang="nl-NL" altLang="en-US" sz="2800" i="1" dirty="0" err="1" smtClean="0"/>
              <a:t>which</a:t>
            </a:r>
            <a:r>
              <a:rPr lang="nl-NL" altLang="en-US" sz="2800" i="1" dirty="0" smtClean="0"/>
              <a:t> </a:t>
            </a:r>
            <a:r>
              <a:rPr lang="nl-NL" altLang="en-US" sz="2800" i="1" dirty="0" err="1" smtClean="0"/>
              <a:t>there</a:t>
            </a:r>
            <a:r>
              <a:rPr lang="nl-NL" altLang="en-US" sz="2800" i="1" dirty="0" smtClean="0"/>
              <a:t> is </a:t>
            </a:r>
            <a:r>
              <a:rPr lang="nl-NL" altLang="en-US" sz="2800" i="1" dirty="0" err="1" smtClean="0"/>
              <a:t>an</a:t>
            </a:r>
            <a:r>
              <a:rPr lang="nl-NL" altLang="en-US" sz="2800" i="1" dirty="0" smtClean="0"/>
              <a:t> explicit or </a:t>
            </a:r>
            <a:r>
              <a:rPr lang="nl-NL" altLang="en-US" sz="2800" i="1" dirty="0" err="1" smtClean="0"/>
              <a:t>implicit</a:t>
            </a:r>
            <a:r>
              <a:rPr lang="nl-NL" altLang="en-US" sz="2800" i="1" dirty="0" smtClean="0"/>
              <a:t> </a:t>
            </a:r>
            <a:r>
              <a:rPr lang="nl-NL" altLang="en-US" sz="2800" i="1" dirty="0" err="1" smtClean="0"/>
              <a:t>pathological</a:t>
            </a:r>
            <a:r>
              <a:rPr lang="nl-NL" altLang="en-US" sz="2800" i="1" dirty="0" smtClean="0"/>
              <a:t> </a:t>
            </a:r>
            <a:r>
              <a:rPr lang="nl-NL" altLang="en-US" sz="2800" i="1" dirty="0" err="1" smtClean="0"/>
              <a:t>process</a:t>
            </a:r>
            <a:r>
              <a:rPr lang="nl-NL" altLang="en-US" sz="2800" i="1" dirty="0" smtClean="0"/>
              <a:t> </a:t>
            </a:r>
            <a:r>
              <a:rPr lang="nl-NL" altLang="en-US" sz="2800" i="1" dirty="0" err="1" smtClean="0"/>
              <a:t>causing</a:t>
            </a:r>
            <a:r>
              <a:rPr lang="nl-NL" altLang="en-US" sz="2800" i="1" dirty="0" smtClean="0"/>
              <a:t> a state of </a:t>
            </a:r>
            <a:r>
              <a:rPr lang="nl-NL" altLang="en-US" sz="2800" i="1" dirty="0" err="1" smtClean="0"/>
              <a:t>disease</a:t>
            </a:r>
            <a:r>
              <a:rPr lang="nl-NL" altLang="en-US" sz="2800" i="1" dirty="0" smtClean="0"/>
              <a:t> </a:t>
            </a:r>
            <a:r>
              <a:rPr lang="nl-NL" altLang="en-US" sz="2800" i="1" dirty="0" err="1" smtClean="0"/>
              <a:t>which</a:t>
            </a:r>
            <a:r>
              <a:rPr lang="nl-NL" altLang="en-US" sz="2800" i="1" dirty="0" smtClean="0"/>
              <a:t> </a:t>
            </a:r>
            <a:r>
              <a:rPr lang="nl-NL" altLang="en-US" sz="2800" i="1" dirty="0" err="1" smtClean="0"/>
              <a:t>tends</a:t>
            </a:r>
            <a:r>
              <a:rPr lang="nl-NL" altLang="en-US" sz="2800" i="1" dirty="0" smtClean="0"/>
              <a:t> </a:t>
            </a:r>
            <a:r>
              <a:rPr lang="nl-NL" altLang="en-US" sz="2800" i="1" dirty="0" err="1" smtClean="0"/>
              <a:t>to</a:t>
            </a:r>
            <a:r>
              <a:rPr lang="nl-NL" altLang="en-US" sz="2800" i="1" dirty="0" smtClean="0"/>
              <a:t> </a:t>
            </a:r>
            <a:r>
              <a:rPr lang="nl-NL" altLang="en-US" sz="2800" i="1" dirty="0" err="1" smtClean="0"/>
              <a:t>exist</a:t>
            </a:r>
            <a:r>
              <a:rPr lang="nl-NL" altLang="en-US" sz="2800" i="1" dirty="0" smtClean="0"/>
              <a:t> </a:t>
            </a:r>
            <a:r>
              <a:rPr lang="nl-NL" altLang="en-US" sz="2800" i="1" dirty="0" err="1" smtClean="0"/>
              <a:t>for</a:t>
            </a:r>
            <a:r>
              <a:rPr lang="nl-NL" altLang="en-US" sz="2800" i="1" dirty="0" smtClean="0"/>
              <a:t> a significant </a:t>
            </a:r>
            <a:r>
              <a:rPr lang="nl-NL" altLang="en-US" sz="2800" i="1" dirty="0" err="1" smtClean="0"/>
              <a:t>length</a:t>
            </a:r>
            <a:r>
              <a:rPr lang="nl-NL" altLang="en-US" sz="2800" i="1" dirty="0" smtClean="0"/>
              <a:t> of time </a:t>
            </a:r>
            <a:r>
              <a:rPr lang="nl-NL" altLang="en-US" sz="2800" i="1" dirty="0" err="1" smtClean="0"/>
              <a:t>under</a:t>
            </a:r>
            <a:r>
              <a:rPr lang="nl-NL" altLang="en-US" sz="2800" i="1" dirty="0" smtClean="0"/>
              <a:t> </a:t>
            </a:r>
            <a:r>
              <a:rPr lang="nl-NL" altLang="en-US" sz="2800" i="1" dirty="0" err="1" smtClean="0"/>
              <a:t>ordinary</a:t>
            </a:r>
            <a:r>
              <a:rPr lang="nl-NL" altLang="en-US" sz="2800" i="1" dirty="0" smtClean="0"/>
              <a:t> </a:t>
            </a:r>
            <a:r>
              <a:rPr lang="nl-NL" altLang="en-US" sz="2800" i="1" dirty="0" err="1" smtClean="0"/>
              <a:t>circumstances</a:t>
            </a:r>
            <a:r>
              <a:rPr lang="nl-NL" altLang="en-US" sz="2800" dirty="0" smtClean="0"/>
              <a:t>.</a:t>
            </a:r>
            <a:r>
              <a:rPr lang="nl-BE" altLang="en-US" sz="2800" dirty="0" smtClean="0"/>
              <a:t>’</a:t>
            </a:r>
          </a:p>
          <a:p>
            <a:pPr eaLnBrk="1" hangingPunct="1">
              <a:lnSpc>
                <a:spcPct val="90000"/>
              </a:lnSpc>
            </a:pPr>
            <a:endParaRPr lang="nl-BE" altLang="en-US" sz="1000" i="1" dirty="0" smtClean="0"/>
          </a:p>
          <a:p>
            <a:pPr eaLnBrk="1" hangingPunct="1">
              <a:lnSpc>
                <a:spcPct val="90000"/>
              </a:lnSpc>
            </a:pPr>
            <a:r>
              <a:rPr lang="nl-BE" altLang="en-US" sz="2800" dirty="0" err="1" smtClean="0"/>
              <a:t>And</a:t>
            </a:r>
            <a:r>
              <a:rPr lang="nl-BE" altLang="en-US" sz="2800" dirty="0" smtClean="0"/>
              <a:t> </a:t>
            </a:r>
            <a:r>
              <a:rPr lang="nl-BE" altLang="en-US" sz="2800" dirty="0" err="1" smtClean="0"/>
              <a:t>also</a:t>
            </a:r>
            <a:r>
              <a:rPr lang="nl-BE" altLang="en-US" sz="2800" dirty="0" smtClean="0"/>
              <a:t>:</a:t>
            </a:r>
            <a:r>
              <a:rPr lang="nl-BE" altLang="en-US" sz="2800" i="1" dirty="0" smtClean="0"/>
              <a:t> “</a:t>
            </a:r>
            <a:r>
              <a:rPr lang="nl-BE" altLang="en-US" sz="2800" i="1" dirty="0" err="1" smtClean="0"/>
              <a:t>Concepts</a:t>
            </a:r>
            <a:r>
              <a:rPr lang="nl-BE" altLang="en-US" sz="2800" i="1" dirty="0" smtClean="0"/>
              <a:t> are </a:t>
            </a:r>
            <a:r>
              <a:rPr lang="nl-NL" altLang="en-US" sz="2800" b="1" i="1" dirty="0" err="1" smtClean="0"/>
              <a:t>unique</a:t>
            </a:r>
            <a:r>
              <a:rPr lang="nl-NL" altLang="en-US" sz="2800" b="1" i="1" dirty="0" smtClean="0"/>
              <a:t> units of </a:t>
            </a:r>
            <a:r>
              <a:rPr lang="nl-NL" altLang="en-US" sz="2800" b="1" i="1" dirty="0" err="1" smtClean="0"/>
              <a:t>thought</a:t>
            </a:r>
            <a:r>
              <a:rPr lang="nl-NL" altLang="en-US" sz="2800" i="1" dirty="0" smtClean="0"/>
              <a:t>”</a:t>
            </a:r>
            <a:r>
              <a:rPr lang="nl-BE" altLang="en-US" sz="2800" i="1" dirty="0" smtClean="0"/>
              <a:t>.</a:t>
            </a:r>
          </a:p>
          <a:p>
            <a:pPr eaLnBrk="1" hangingPunct="1">
              <a:lnSpc>
                <a:spcPct val="90000"/>
              </a:lnSpc>
            </a:pPr>
            <a:endParaRPr lang="nl-BE" altLang="en-US" sz="1000" i="1" dirty="0" smtClean="0"/>
          </a:p>
          <a:p>
            <a:pPr eaLnBrk="1" hangingPunct="1">
              <a:lnSpc>
                <a:spcPct val="90000"/>
              </a:lnSpc>
            </a:pPr>
            <a:r>
              <a:rPr lang="nl-BE" altLang="en-US" sz="2800" dirty="0" err="1" smtClean="0"/>
              <a:t>Thus</a:t>
            </a:r>
            <a:r>
              <a:rPr lang="nl-BE" altLang="en-US" sz="2800" i="1" dirty="0" smtClean="0"/>
              <a:t>: </a:t>
            </a:r>
            <a:r>
              <a:rPr lang="nl-BE" altLang="en-US" sz="2800" b="1" dirty="0" smtClean="0"/>
              <a:t>Disorders are </a:t>
            </a:r>
            <a:r>
              <a:rPr lang="nl-BE" altLang="en-US" sz="2800" b="1" dirty="0" err="1" smtClean="0"/>
              <a:t>unique</a:t>
            </a:r>
            <a:r>
              <a:rPr lang="nl-BE" altLang="en-US" sz="2800" b="1" dirty="0" smtClean="0"/>
              <a:t> units of </a:t>
            </a:r>
            <a:r>
              <a:rPr lang="nl-BE" altLang="en-US" sz="2800" b="1" dirty="0" err="1" smtClean="0"/>
              <a:t>thoughts</a:t>
            </a:r>
            <a:r>
              <a:rPr lang="nl-BE" altLang="en-US" sz="2800" b="1" dirty="0" smtClean="0"/>
              <a:t> in </a:t>
            </a:r>
            <a:r>
              <a:rPr lang="nl-BE" altLang="en-US" sz="2800" b="1" dirty="0" err="1" smtClean="0"/>
              <a:t>which</a:t>
            </a:r>
            <a:r>
              <a:rPr lang="nl-BE" altLang="en-US" sz="2800" b="1" dirty="0" smtClean="0"/>
              <a:t> </a:t>
            </a:r>
            <a:r>
              <a:rPr lang="nl-BE" altLang="en-US" sz="2800" b="1" dirty="0" err="1" smtClean="0"/>
              <a:t>there</a:t>
            </a:r>
            <a:r>
              <a:rPr lang="nl-BE" altLang="en-US" sz="2800" b="1" dirty="0" smtClean="0"/>
              <a:t> is a </a:t>
            </a:r>
            <a:r>
              <a:rPr lang="nl-BE" altLang="en-US" sz="2800" b="1" dirty="0" err="1" smtClean="0"/>
              <a:t>pathological</a:t>
            </a:r>
            <a:r>
              <a:rPr lang="nl-BE" altLang="en-US" sz="2800" b="1" dirty="0" smtClean="0"/>
              <a:t> </a:t>
            </a:r>
            <a:r>
              <a:rPr lang="nl-BE" altLang="en-US" sz="2800" b="1" dirty="0" err="1" smtClean="0"/>
              <a:t>process</a:t>
            </a:r>
            <a:r>
              <a:rPr lang="nl-BE" altLang="en-US" sz="2800" b="1" dirty="0" smtClean="0"/>
              <a:t> …???</a:t>
            </a:r>
          </a:p>
          <a:p>
            <a:pPr eaLnBrk="1" hangingPunct="1">
              <a:lnSpc>
                <a:spcPct val="90000"/>
              </a:lnSpc>
            </a:pPr>
            <a:endParaRPr lang="nl-BE" altLang="en-US" sz="1000" b="1" dirty="0" smtClean="0"/>
          </a:p>
          <a:p>
            <a:pPr eaLnBrk="1" hangingPunct="1">
              <a:lnSpc>
                <a:spcPct val="90000"/>
              </a:lnSpc>
            </a:pPr>
            <a:r>
              <a:rPr lang="nl-BE" altLang="en-US" sz="2800" dirty="0" err="1" smtClean="0"/>
              <a:t>And</a:t>
            </a:r>
            <a:r>
              <a:rPr lang="nl-BE" altLang="en-US" sz="2800" dirty="0" smtClean="0"/>
              <a:t> </a:t>
            </a:r>
            <a:r>
              <a:rPr lang="nl-BE" altLang="en-US" sz="2800" dirty="0" err="1" smtClean="0"/>
              <a:t>thus</a:t>
            </a:r>
            <a:r>
              <a:rPr lang="nl-BE" altLang="en-US" sz="2800" dirty="0" smtClean="0"/>
              <a:t>:</a:t>
            </a:r>
            <a:r>
              <a:rPr lang="nl-BE" altLang="en-US" sz="2800" b="1" dirty="0" smtClean="0"/>
              <a:t> </a:t>
            </a:r>
            <a:r>
              <a:rPr lang="nl-BE" altLang="en-US" sz="2800" dirty="0" err="1" smtClean="0"/>
              <a:t>to</a:t>
            </a:r>
            <a:r>
              <a:rPr lang="nl-BE" altLang="en-US" sz="2800" dirty="0" smtClean="0"/>
              <a:t> </a:t>
            </a:r>
            <a:r>
              <a:rPr lang="nl-BE" altLang="en-US" sz="2800" dirty="0" err="1" smtClean="0"/>
              <a:t>eradicate</a:t>
            </a:r>
            <a:r>
              <a:rPr lang="nl-BE" altLang="en-US" sz="2800" dirty="0" smtClean="0"/>
              <a:t> </a:t>
            </a:r>
            <a:r>
              <a:rPr lang="nl-BE" altLang="en-US" sz="2800" dirty="0" err="1" smtClean="0"/>
              <a:t>all</a:t>
            </a:r>
            <a:r>
              <a:rPr lang="nl-BE" altLang="en-US" sz="2800" dirty="0" smtClean="0"/>
              <a:t> </a:t>
            </a:r>
            <a:r>
              <a:rPr lang="nl-BE" altLang="en-US" sz="2800" dirty="0" err="1" smtClean="0"/>
              <a:t>diseases</a:t>
            </a:r>
            <a:r>
              <a:rPr lang="nl-BE" altLang="en-US" sz="2800" dirty="0" smtClean="0"/>
              <a:t> in </a:t>
            </a:r>
            <a:r>
              <a:rPr lang="nl-BE" altLang="en-US" sz="2800" dirty="0" err="1" smtClean="0"/>
              <a:t>the</a:t>
            </a:r>
            <a:r>
              <a:rPr lang="nl-BE" altLang="en-US" sz="2800" dirty="0" smtClean="0"/>
              <a:t> </a:t>
            </a:r>
            <a:r>
              <a:rPr lang="nl-BE" altLang="en-US" sz="2800" dirty="0" err="1" smtClean="0"/>
              <a:t>world</a:t>
            </a:r>
            <a:r>
              <a:rPr lang="nl-BE" altLang="en-US" sz="2800" dirty="0" smtClean="0"/>
              <a:t> at </a:t>
            </a:r>
            <a:r>
              <a:rPr lang="nl-BE" altLang="en-US" sz="2800" dirty="0" err="1" smtClean="0"/>
              <a:t>once</a:t>
            </a:r>
            <a:r>
              <a:rPr lang="nl-BE" altLang="en-US" sz="2800" dirty="0" smtClean="0"/>
              <a:t> we </a:t>
            </a:r>
            <a:r>
              <a:rPr lang="nl-BE" altLang="en-US" sz="2800" dirty="0" err="1" smtClean="0"/>
              <a:t>simply</a:t>
            </a:r>
            <a:r>
              <a:rPr lang="nl-BE" altLang="en-US" sz="2800" dirty="0" smtClean="0"/>
              <a:t> </a:t>
            </a:r>
            <a:r>
              <a:rPr lang="nl-BE" altLang="en-US" sz="2800" dirty="0" err="1" smtClean="0"/>
              <a:t>should</a:t>
            </a:r>
            <a:r>
              <a:rPr lang="nl-BE" altLang="en-US" sz="2800" dirty="0" smtClean="0"/>
              <a:t> stop thinking ?</a:t>
            </a:r>
          </a:p>
        </p:txBody>
      </p:sp>
    </p:spTree>
    <p:extLst>
      <p:ext uri="{BB962C8B-B14F-4D97-AF65-F5344CB8AC3E}">
        <p14:creationId xmlns:p14="http://schemas.microsoft.com/office/powerpoint/2010/main" val="36690217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18493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49347">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9347">
                                            <p:txEl>
                                              <p:pRg st="4" end="4"/>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4934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9347" grpId="0" build="p"/>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r>
              <a:rPr lang="en-US" dirty="0" smtClean="0"/>
              <a:t>Conceptualism versus Ontological Realism</a:t>
            </a:r>
          </a:p>
        </p:txBody>
      </p:sp>
      <p:grpSp>
        <p:nvGrpSpPr>
          <p:cNvPr id="2" name="Group 7"/>
          <p:cNvGrpSpPr>
            <a:grpSpLocks/>
          </p:cNvGrpSpPr>
          <p:nvPr/>
        </p:nvGrpSpPr>
        <p:grpSpPr bwMode="auto">
          <a:xfrm>
            <a:off x="203200" y="3025775"/>
            <a:ext cx="4125913" cy="2590800"/>
            <a:chOff x="2092504" y="3276600"/>
            <a:chExt cx="5334000" cy="2590800"/>
          </a:xfrm>
        </p:grpSpPr>
        <p:sp>
          <p:nvSpPr>
            <p:cNvPr id="32783"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sz="1600"/>
            </a:p>
          </p:txBody>
        </p:sp>
        <p:sp>
          <p:nvSpPr>
            <p:cNvPr id="32784" name="TextBox 4"/>
            <p:cNvSpPr txBox="1">
              <a:spLocks noChangeArrowheads="1"/>
            </p:cNvSpPr>
            <p:nvPr/>
          </p:nvSpPr>
          <p:spPr bwMode="auto">
            <a:xfrm>
              <a:off x="2475531" y="5410200"/>
              <a:ext cx="785886" cy="338515"/>
            </a:xfrm>
            <a:prstGeom prst="rect">
              <a:avLst/>
            </a:prstGeom>
            <a:noFill/>
            <a:ln w="9525">
              <a:noFill/>
              <a:miter lim="800000"/>
              <a:headEnd/>
              <a:tailEnd/>
            </a:ln>
          </p:spPr>
          <p:txBody>
            <a:bodyPr wrap="none">
              <a:spAutoFit/>
            </a:bodyPr>
            <a:lstStyle/>
            <a:p>
              <a:r>
                <a:rPr lang="en-US" sz="1600">
                  <a:solidFill>
                    <a:srgbClr val="FFFF00"/>
                  </a:solidFill>
                </a:rPr>
                <a:t>term</a:t>
              </a:r>
            </a:p>
          </p:txBody>
        </p:sp>
        <p:sp>
          <p:nvSpPr>
            <p:cNvPr id="32785" name="TextBox 5"/>
            <p:cNvSpPr txBox="1">
              <a:spLocks noChangeArrowheads="1"/>
            </p:cNvSpPr>
            <p:nvPr/>
          </p:nvSpPr>
          <p:spPr bwMode="auto">
            <a:xfrm>
              <a:off x="4196927" y="3729335"/>
              <a:ext cx="1109193" cy="338515"/>
            </a:xfrm>
            <a:prstGeom prst="rect">
              <a:avLst/>
            </a:prstGeom>
            <a:noFill/>
            <a:ln w="9525">
              <a:noFill/>
              <a:miter lim="800000"/>
              <a:headEnd/>
              <a:tailEnd/>
            </a:ln>
          </p:spPr>
          <p:txBody>
            <a:bodyPr wrap="none">
              <a:spAutoFit/>
            </a:bodyPr>
            <a:lstStyle/>
            <a:p>
              <a:r>
                <a:rPr lang="en-US" sz="1600" dirty="0">
                  <a:solidFill>
                    <a:srgbClr val="FFFF00"/>
                  </a:solidFill>
                </a:rPr>
                <a:t>concept</a:t>
              </a:r>
            </a:p>
          </p:txBody>
        </p:sp>
        <p:sp>
          <p:nvSpPr>
            <p:cNvPr id="32786" name="TextBox 6"/>
            <p:cNvSpPr txBox="1">
              <a:spLocks noChangeArrowheads="1"/>
            </p:cNvSpPr>
            <p:nvPr/>
          </p:nvSpPr>
          <p:spPr bwMode="auto">
            <a:xfrm>
              <a:off x="5910560" y="5410200"/>
              <a:ext cx="1145171" cy="338515"/>
            </a:xfrm>
            <a:prstGeom prst="rect">
              <a:avLst/>
            </a:prstGeom>
            <a:noFill/>
            <a:ln w="9525">
              <a:noFill/>
              <a:miter lim="800000"/>
              <a:headEnd/>
              <a:tailEnd/>
            </a:ln>
          </p:spPr>
          <p:txBody>
            <a:bodyPr wrap="none">
              <a:spAutoFit/>
            </a:bodyPr>
            <a:lstStyle/>
            <a:p>
              <a:r>
                <a:rPr lang="en-US" sz="1600">
                  <a:solidFill>
                    <a:srgbClr val="FFFF00"/>
                  </a:solidFill>
                </a:rPr>
                <a:t>referent</a:t>
              </a:r>
            </a:p>
          </p:txBody>
        </p:sp>
      </p:grpSp>
      <p:grpSp>
        <p:nvGrpSpPr>
          <p:cNvPr id="3" name="Group 7"/>
          <p:cNvGrpSpPr>
            <a:grpSpLocks/>
          </p:cNvGrpSpPr>
          <p:nvPr/>
        </p:nvGrpSpPr>
        <p:grpSpPr bwMode="auto">
          <a:xfrm>
            <a:off x="4579938" y="3001963"/>
            <a:ext cx="4333875" cy="2717800"/>
            <a:chOff x="1823372" y="3276600"/>
            <a:chExt cx="5603132" cy="2718308"/>
          </a:xfrm>
        </p:grpSpPr>
        <p:sp>
          <p:nvSpPr>
            <p:cNvPr id="32779"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sz="1600"/>
            </a:p>
          </p:txBody>
        </p:sp>
        <p:sp>
          <p:nvSpPr>
            <p:cNvPr id="32780" name="TextBox 4"/>
            <p:cNvSpPr txBox="1">
              <a:spLocks noChangeArrowheads="1"/>
            </p:cNvSpPr>
            <p:nvPr/>
          </p:nvSpPr>
          <p:spPr bwMode="auto">
            <a:xfrm>
              <a:off x="1823372" y="5410200"/>
              <a:ext cx="2090224" cy="584708"/>
            </a:xfrm>
            <a:prstGeom prst="rect">
              <a:avLst/>
            </a:prstGeom>
            <a:noFill/>
            <a:ln w="9525">
              <a:noFill/>
              <a:miter lim="800000"/>
              <a:headEnd/>
              <a:tailEnd/>
            </a:ln>
          </p:spPr>
          <p:txBody>
            <a:bodyPr wrap="none">
              <a:spAutoFit/>
            </a:bodyPr>
            <a:lstStyle/>
            <a:p>
              <a:r>
                <a:rPr lang="en-US" sz="1600">
                  <a:solidFill>
                    <a:srgbClr val="FFFF00"/>
                  </a:solidFill>
                </a:rPr>
                <a:t>representational</a:t>
              </a:r>
            </a:p>
            <a:p>
              <a:r>
                <a:rPr lang="en-US" sz="1600">
                  <a:solidFill>
                    <a:srgbClr val="FFFF00"/>
                  </a:solidFill>
                </a:rPr>
                <a:t>unit</a:t>
              </a:r>
            </a:p>
          </p:txBody>
        </p:sp>
        <p:sp>
          <p:nvSpPr>
            <p:cNvPr id="32781" name="TextBox 5"/>
            <p:cNvSpPr txBox="1">
              <a:spLocks noChangeArrowheads="1"/>
            </p:cNvSpPr>
            <p:nvPr/>
          </p:nvSpPr>
          <p:spPr bwMode="auto">
            <a:xfrm>
              <a:off x="4388633" y="3729335"/>
              <a:ext cx="725780" cy="338617"/>
            </a:xfrm>
            <a:prstGeom prst="rect">
              <a:avLst/>
            </a:prstGeom>
            <a:noFill/>
            <a:ln w="9525">
              <a:noFill/>
              <a:miter lim="800000"/>
              <a:headEnd/>
              <a:tailEnd/>
            </a:ln>
          </p:spPr>
          <p:txBody>
            <a:bodyPr wrap="none">
              <a:spAutoFit/>
            </a:bodyPr>
            <a:lstStyle/>
            <a:p>
              <a:r>
                <a:rPr lang="en-US" sz="1600" dirty="0" smtClean="0">
                  <a:solidFill>
                    <a:srgbClr val="FFFF00"/>
                  </a:solidFill>
                </a:rPr>
                <a:t>type</a:t>
              </a:r>
              <a:endParaRPr lang="en-US" sz="1600" dirty="0">
                <a:solidFill>
                  <a:srgbClr val="FFFF00"/>
                </a:solidFill>
              </a:endParaRPr>
            </a:p>
          </p:txBody>
        </p:sp>
        <p:sp>
          <p:nvSpPr>
            <p:cNvPr id="32782" name="TextBox 6"/>
            <p:cNvSpPr txBox="1">
              <a:spLocks noChangeArrowheads="1"/>
            </p:cNvSpPr>
            <p:nvPr/>
          </p:nvSpPr>
          <p:spPr bwMode="auto">
            <a:xfrm>
              <a:off x="5787621" y="5410200"/>
              <a:ext cx="1391051" cy="338515"/>
            </a:xfrm>
            <a:prstGeom prst="rect">
              <a:avLst/>
            </a:prstGeom>
            <a:noFill/>
            <a:ln w="9525">
              <a:noFill/>
              <a:miter lim="800000"/>
              <a:headEnd/>
              <a:tailEnd/>
            </a:ln>
          </p:spPr>
          <p:txBody>
            <a:bodyPr wrap="none">
              <a:spAutoFit/>
            </a:bodyPr>
            <a:lstStyle/>
            <a:p>
              <a:r>
                <a:rPr lang="en-US" sz="1600">
                  <a:solidFill>
                    <a:srgbClr val="FFFF00"/>
                  </a:solidFill>
                </a:rPr>
                <a:t>particular</a:t>
              </a:r>
            </a:p>
          </p:txBody>
        </p:sp>
      </p:grpSp>
      <p:cxnSp>
        <p:nvCxnSpPr>
          <p:cNvPr id="32773" name="Straight Connector 15"/>
          <p:cNvCxnSpPr>
            <a:cxnSpLocks noChangeShapeType="1"/>
          </p:cNvCxnSpPr>
          <p:nvPr/>
        </p:nvCxnSpPr>
        <p:spPr bwMode="auto">
          <a:xfrm>
            <a:off x="4478338" y="3219450"/>
            <a:ext cx="47625" cy="3349625"/>
          </a:xfrm>
          <a:prstGeom prst="line">
            <a:avLst/>
          </a:prstGeom>
          <a:noFill/>
          <a:ln w="9525" algn="ctr">
            <a:solidFill>
              <a:schemeClr val="bg1"/>
            </a:solidFill>
            <a:round/>
            <a:headEnd/>
            <a:tailEnd/>
          </a:ln>
        </p:spPr>
      </p:cxnSp>
      <p:sp>
        <p:nvSpPr>
          <p:cNvPr id="32774" name="TextBox 17"/>
          <p:cNvSpPr txBox="1">
            <a:spLocks noChangeArrowheads="1"/>
          </p:cNvSpPr>
          <p:nvPr/>
        </p:nvSpPr>
        <p:spPr bwMode="auto">
          <a:xfrm>
            <a:off x="769706" y="5991225"/>
            <a:ext cx="2805576" cy="584775"/>
          </a:xfrm>
          <a:prstGeom prst="rect">
            <a:avLst/>
          </a:prstGeom>
          <a:noFill/>
          <a:ln w="9525">
            <a:noFill/>
            <a:miter lim="800000"/>
            <a:headEnd/>
            <a:tailEnd/>
          </a:ln>
        </p:spPr>
        <p:txBody>
          <a:bodyPr wrap="none">
            <a:spAutoFit/>
          </a:bodyPr>
          <a:lstStyle/>
          <a:p>
            <a:r>
              <a:rPr lang="en-US" dirty="0" smtClean="0">
                <a:solidFill>
                  <a:schemeClr val="bg1"/>
                </a:solidFill>
              </a:rPr>
              <a:t>Conceptualism</a:t>
            </a:r>
            <a:endParaRPr lang="en-US" dirty="0">
              <a:solidFill>
                <a:schemeClr val="bg1"/>
              </a:solidFill>
            </a:endParaRPr>
          </a:p>
        </p:txBody>
      </p:sp>
      <p:sp>
        <p:nvSpPr>
          <p:cNvPr id="32775" name="TextBox 18"/>
          <p:cNvSpPr txBox="1">
            <a:spLocks noChangeArrowheads="1"/>
          </p:cNvSpPr>
          <p:nvPr/>
        </p:nvSpPr>
        <p:spPr bwMode="auto">
          <a:xfrm>
            <a:off x="4986406" y="5991225"/>
            <a:ext cx="3728906" cy="584775"/>
          </a:xfrm>
          <a:prstGeom prst="rect">
            <a:avLst/>
          </a:prstGeom>
          <a:noFill/>
          <a:ln w="9525">
            <a:noFill/>
            <a:miter lim="800000"/>
            <a:headEnd/>
            <a:tailEnd/>
          </a:ln>
        </p:spPr>
        <p:txBody>
          <a:bodyPr wrap="none">
            <a:spAutoFit/>
          </a:bodyPr>
          <a:lstStyle/>
          <a:p>
            <a:r>
              <a:rPr lang="en-US" dirty="0" smtClean="0">
                <a:solidFill>
                  <a:schemeClr val="bg1"/>
                </a:solidFill>
              </a:rPr>
              <a:t>Ontological Realism</a:t>
            </a:r>
            <a:endParaRPr lang="en-US" dirty="0">
              <a:solidFill>
                <a:schemeClr val="bg1"/>
              </a:solidFill>
            </a:endParaRPr>
          </a:p>
        </p:txBody>
      </p:sp>
      <p:sp>
        <p:nvSpPr>
          <p:cNvPr id="20" name="Oval 19"/>
          <p:cNvSpPr>
            <a:spLocks noChangeArrowheads="1"/>
          </p:cNvSpPr>
          <p:nvPr/>
        </p:nvSpPr>
        <p:spPr bwMode="auto">
          <a:xfrm>
            <a:off x="3116263" y="4805363"/>
            <a:ext cx="1296987" cy="1231900"/>
          </a:xfrm>
          <a:prstGeom prst="ellipse">
            <a:avLst/>
          </a:prstGeom>
          <a:solidFill>
            <a:srgbClr val="00B050">
              <a:alpha val="50195"/>
            </a:srgbClr>
          </a:solidFill>
          <a:ln w="9525" algn="ctr">
            <a:noFill/>
            <a:round/>
            <a:headEnd/>
            <a:tailEnd/>
          </a:ln>
        </p:spPr>
        <p:txBody>
          <a:bodyPr wrap="none" anchor="ctr"/>
          <a:lstStyle/>
          <a:p>
            <a:endParaRPr lang="en-US"/>
          </a:p>
        </p:txBody>
      </p:sp>
      <p:sp>
        <p:nvSpPr>
          <p:cNvPr id="22" name="Oval 21"/>
          <p:cNvSpPr>
            <a:spLocks noChangeArrowheads="1"/>
          </p:cNvSpPr>
          <p:nvPr/>
        </p:nvSpPr>
        <p:spPr bwMode="auto">
          <a:xfrm rot="2860830">
            <a:off x="5565775" y="3702051"/>
            <a:ext cx="3962400" cy="1231900"/>
          </a:xfrm>
          <a:prstGeom prst="ellipse">
            <a:avLst/>
          </a:prstGeom>
          <a:solidFill>
            <a:srgbClr val="00B050">
              <a:alpha val="50195"/>
            </a:srgbClr>
          </a:solidFill>
          <a:ln w="9525" algn="ctr">
            <a:noFill/>
            <a:round/>
            <a:headEnd/>
            <a:tailEnd/>
          </a:ln>
        </p:spPr>
        <p:txBody>
          <a:bodyPr wrap="none" anchor="ctr"/>
          <a:lstStyle/>
          <a:p>
            <a:endParaRPr lang="en-US"/>
          </a:p>
        </p:txBody>
      </p:sp>
      <p:sp>
        <p:nvSpPr>
          <p:cNvPr id="23" name="TextBox 22"/>
          <p:cNvSpPr txBox="1">
            <a:spLocks noChangeArrowheads="1"/>
          </p:cNvSpPr>
          <p:nvPr/>
        </p:nvSpPr>
        <p:spPr bwMode="auto">
          <a:xfrm>
            <a:off x="3160713" y="2484438"/>
            <a:ext cx="2546350" cy="461962"/>
          </a:xfrm>
          <a:prstGeom prst="rect">
            <a:avLst/>
          </a:prstGeom>
          <a:noFill/>
          <a:ln w="9525">
            <a:noFill/>
            <a:miter lim="800000"/>
            <a:headEnd/>
            <a:tailEnd/>
          </a:ln>
        </p:spPr>
        <p:txBody>
          <a:bodyPr wrap="none">
            <a:spAutoFit/>
          </a:bodyPr>
          <a:lstStyle/>
          <a:p>
            <a:r>
              <a:rPr lang="en-US">
                <a:solidFill>
                  <a:srgbClr val="33CC33"/>
                </a:solidFill>
              </a:rPr>
              <a:t>First order reality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a:xfrm>
            <a:off x="228600" y="609600"/>
            <a:ext cx="8686800" cy="647700"/>
          </a:xfrm>
        </p:spPr>
        <p:txBody>
          <a:bodyPr/>
          <a:lstStyle/>
          <a:p>
            <a:r>
              <a:rPr lang="en-US" sz="2400" dirty="0" smtClean="0"/>
              <a:t>Ontological Realism offers three ways of relating, without assigning beliefs (concepts) a central status</a:t>
            </a:r>
          </a:p>
        </p:txBody>
      </p:sp>
      <p:grpSp>
        <p:nvGrpSpPr>
          <p:cNvPr id="37891" name="Group 9"/>
          <p:cNvGrpSpPr>
            <a:grpSpLocks/>
          </p:cNvGrpSpPr>
          <p:nvPr/>
        </p:nvGrpSpPr>
        <p:grpSpPr bwMode="auto">
          <a:xfrm>
            <a:off x="-461963" y="1600200"/>
            <a:ext cx="2976563" cy="1865313"/>
            <a:chOff x="-4463" y="4648200"/>
            <a:chExt cx="2976263" cy="1865531"/>
          </a:xfrm>
        </p:grpSpPr>
        <p:sp>
          <p:nvSpPr>
            <p:cNvPr id="37922" name="Isosceles Triangle 4"/>
            <p:cNvSpPr>
              <a:spLocks noChangeArrowheads="1"/>
            </p:cNvSpPr>
            <p:nvPr/>
          </p:nvSpPr>
          <p:spPr bwMode="auto">
            <a:xfrm>
              <a:off x="609600" y="4648200"/>
              <a:ext cx="2362200" cy="1295400"/>
            </a:xfrm>
            <a:prstGeom prst="triangle">
              <a:avLst>
                <a:gd name="adj" fmla="val 50000"/>
              </a:avLst>
            </a:prstGeom>
            <a:solidFill>
              <a:srgbClr val="9933FF">
                <a:alpha val="50195"/>
              </a:srgbClr>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37923" name="TextBox 8"/>
            <p:cNvSpPr txBox="1">
              <a:spLocks noChangeArrowheads="1"/>
            </p:cNvSpPr>
            <p:nvPr/>
          </p:nvSpPr>
          <p:spPr bwMode="auto">
            <a:xfrm>
              <a:off x="-4463" y="5867400"/>
              <a:ext cx="23647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sz="1800" b="0">
                <a:solidFill>
                  <a:schemeClr val="bg1"/>
                </a:solidFill>
              </a:endParaRPr>
            </a:p>
            <a:p>
              <a:pPr eaLnBrk="1" hangingPunct="1"/>
              <a:r>
                <a:rPr lang="en-US" sz="1800" b="0">
                  <a:solidFill>
                    <a:schemeClr val="bg1"/>
                  </a:solidFill>
                </a:rPr>
                <a:t>                drapetomania</a:t>
              </a:r>
            </a:p>
          </p:txBody>
        </p:sp>
      </p:grpSp>
      <p:grpSp>
        <p:nvGrpSpPr>
          <p:cNvPr id="37892" name="Group 10"/>
          <p:cNvGrpSpPr>
            <a:grpSpLocks/>
          </p:cNvGrpSpPr>
          <p:nvPr/>
        </p:nvGrpSpPr>
        <p:grpSpPr bwMode="auto">
          <a:xfrm>
            <a:off x="3352800" y="1600200"/>
            <a:ext cx="2362200" cy="1589088"/>
            <a:chOff x="609600" y="4648200"/>
            <a:chExt cx="2362200" cy="1588532"/>
          </a:xfrm>
        </p:grpSpPr>
        <p:sp>
          <p:nvSpPr>
            <p:cNvPr id="37920" name="Isosceles Triangle 11"/>
            <p:cNvSpPr>
              <a:spLocks noChangeArrowheads="1"/>
            </p:cNvSpPr>
            <p:nvPr/>
          </p:nvSpPr>
          <p:spPr bwMode="auto">
            <a:xfrm>
              <a:off x="609600" y="4648200"/>
              <a:ext cx="2362200" cy="1295400"/>
            </a:xfrm>
            <a:prstGeom prst="triangle">
              <a:avLst>
                <a:gd name="adj" fmla="val 50000"/>
              </a:avLst>
            </a:prstGeom>
            <a:solidFill>
              <a:srgbClr val="9933FF">
                <a:alpha val="50195"/>
              </a:srgbClr>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37921" name="TextBox 12"/>
            <p:cNvSpPr txBox="1">
              <a:spLocks noChangeArrowheads="1"/>
            </p:cNvSpPr>
            <p:nvPr/>
          </p:nvSpPr>
          <p:spPr bwMode="auto">
            <a:xfrm>
              <a:off x="848334" y="5867400"/>
              <a:ext cx="6591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800" b="0">
                  <a:solidFill>
                    <a:schemeClr val="bg1"/>
                  </a:solidFill>
                </a:rPr>
                <a:t>slave</a:t>
              </a:r>
            </a:p>
          </p:txBody>
        </p:sp>
      </p:grpSp>
      <p:grpSp>
        <p:nvGrpSpPr>
          <p:cNvPr id="37893" name="Group 13"/>
          <p:cNvGrpSpPr>
            <a:grpSpLocks/>
          </p:cNvGrpSpPr>
          <p:nvPr/>
        </p:nvGrpSpPr>
        <p:grpSpPr bwMode="auto">
          <a:xfrm>
            <a:off x="1371600" y="3962400"/>
            <a:ext cx="2608263" cy="1589088"/>
            <a:chOff x="364228" y="4648200"/>
            <a:chExt cx="2607572" cy="1588532"/>
          </a:xfrm>
        </p:grpSpPr>
        <p:sp>
          <p:nvSpPr>
            <p:cNvPr id="37918" name="Isosceles Triangle 14"/>
            <p:cNvSpPr>
              <a:spLocks noChangeArrowheads="1"/>
            </p:cNvSpPr>
            <p:nvPr/>
          </p:nvSpPr>
          <p:spPr bwMode="auto">
            <a:xfrm>
              <a:off x="609600" y="4648200"/>
              <a:ext cx="2362200" cy="1295400"/>
            </a:xfrm>
            <a:prstGeom prst="triangle">
              <a:avLst>
                <a:gd name="adj" fmla="val 50000"/>
              </a:avLst>
            </a:prstGeom>
            <a:solidFill>
              <a:srgbClr val="9933FF">
                <a:alpha val="50195"/>
              </a:srgbClr>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37919" name="TextBox 15"/>
            <p:cNvSpPr txBox="1">
              <a:spLocks noChangeArrowheads="1"/>
            </p:cNvSpPr>
            <p:nvPr/>
          </p:nvSpPr>
          <p:spPr bwMode="auto">
            <a:xfrm>
              <a:off x="364228" y="5867400"/>
              <a:ext cx="162737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800" b="0">
                  <a:solidFill>
                    <a:schemeClr val="bg1"/>
                  </a:solidFill>
                </a:rPr>
                <a:t>mental disorder</a:t>
              </a:r>
            </a:p>
          </p:txBody>
        </p:sp>
      </p:grpSp>
      <p:grpSp>
        <p:nvGrpSpPr>
          <p:cNvPr id="37894" name="Group 16"/>
          <p:cNvGrpSpPr>
            <a:grpSpLocks/>
          </p:cNvGrpSpPr>
          <p:nvPr/>
        </p:nvGrpSpPr>
        <p:grpSpPr bwMode="auto">
          <a:xfrm>
            <a:off x="6477000" y="2438400"/>
            <a:ext cx="2517775" cy="1589088"/>
            <a:chOff x="453997" y="4648200"/>
            <a:chExt cx="2517803" cy="1588532"/>
          </a:xfrm>
        </p:grpSpPr>
        <p:sp>
          <p:nvSpPr>
            <p:cNvPr id="37916" name="Isosceles Triangle 17"/>
            <p:cNvSpPr>
              <a:spLocks noChangeArrowheads="1"/>
            </p:cNvSpPr>
            <p:nvPr/>
          </p:nvSpPr>
          <p:spPr bwMode="auto">
            <a:xfrm>
              <a:off x="609600" y="4648200"/>
              <a:ext cx="2362200" cy="1295400"/>
            </a:xfrm>
            <a:prstGeom prst="triangle">
              <a:avLst>
                <a:gd name="adj" fmla="val 50000"/>
              </a:avLst>
            </a:prstGeom>
            <a:solidFill>
              <a:srgbClr val="9933FF">
                <a:alpha val="50195"/>
              </a:srgbClr>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37917" name="TextBox 18"/>
            <p:cNvSpPr txBox="1">
              <a:spLocks noChangeArrowheads="1"/>
            </p:cNvSpPr>
            <p:nvPr/>
          </p:nvSpPr>
          <p:spPr bwMode="auto">
            <a:xfrm>
              <a:off x="453997" y="5867400"/>
              <a:ext cx="14478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800" b="0">
                  <a:solidFill>
                    <a:schemeClr val="bg1"/>
                  </a:solidFill>
                </a:rPr>
                <a:t>running away</a:t>
              </a:r>
            </a:p>
          </p:txBody>
        </p:sp>
      </p:grpSp>
      <p:grpSp>
        <p:nvGrpSpPr>
          <p:cNvPr id="37895" name="Group 19"/>
          <p:cNvGrpSpPr>
            <a:grpSpLocks/>
          </p:cNvGrpSpPr>
          <p:nvPr/>
        </p:nvGrpSpPr>
        <p:grpSpPr bwMode="auto">
          <a:xfrm>
            <a:off x="4692650" y="3962400"/>
            <a:ext cx="2373313" cy="1589088"/>
            <a:chOff x="598266" y="4648200"/>
            <a:chExt cx="2373534" cy="1588532"/>
          </a:xfrm>
        </p:grpSpPr>
        <p:sp>
          <p:nvSpPr>
            <p:cNvPr id="37914" name="Isosceles Triangle 20"/>
            <p:cNvSpPr>
              <a:spLocks noChangeArrowheads="1"/>
            </p:cNvSpPr>
            <p:nvPr/>
          </p:nvSpPr>
          <p:spPr bwMode="auto">
            <a:xfrm>
              <a:off x="609600" y="4648200"/>
              <a:ext cx="2362200" cy="1295400"/>
            </a:xfrm>
            <a:prstGeom prst="triangle">
              <a:avLst>
                <a:gd name="adj" fmla="val 50000"/>
              </a:avLst>
            </a:prstGeom>
            <a:solidFill>
              <a:srgbClr val="9933FF">
                <a:alpha val="50195"/>
              </a:srgbClr>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37915" name="TextBox 21"/>
            <p:cNvSpPr txBox="1">
              <a:spLocks noChangeArrowheads="1"/>
            </p:cNvSpPr>
            <p:nvPr/>
          </p:nvSpPr>
          <p:spPr bwMode="auto">
            <a:xfrm>
              <a:off x="598266" y="5867400"/>
              <a:ext cx="115929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1800" b="0">
                  <a:solidFill>
                    <a:schemeClr val="bg1"/>
                  </a:solidFill>
                </a:rPr>
                <a:t>propensity</a:t>
              </a:r>
            </a:p>
          </p:txBody>
        </p:sp>
      </p:grpSp>
      <p:grpSp>
        <p:nvGrpSpPr>
          <p:cNvPr id="37896" name="Group 46"/>
          <p:cNvGrpSpPr>
            <a:grpSpLocks/>
          </p:cNvGrpSpPr>
          <p:nvPr/>
        </p:nvGrpSpPr>
        <p:grpSpPr bwMode="auto">
          <a:xfrm>
            <a:off x="70366" y="1600200"/>
            <a:ext cx="7743322" cy="5130800"/>
            <a:chOff x="70366" y="1936750"/>
            <a:chExt cx="7743349" cy="5130800"/>
          </a:xfrm>
        </p:grpSpPr>
        <p:grpSp>
          <p:nvGrpSpPr>
            <p:cNvPr id="37907" name="Group 42"/>
            <p:cNvGrpSpPr>
              <a:grpSpLocks/>
            </p:cNvGrpSpPr>
            <p:nvPr/>
          </p:nvGrpSpPr>
          <p:grpSpPr bwMode="auto">
            <a:xfrm>
              <a:off x="1333385" y="1936750"/>
              <a:ext cx="6480330" cy="2362200"/>
              <a:chOff x="1333385" y="1936750"/>
              <a:chExt cx="6480330" cy="2362200"/>
            </a:xfrm>
          </p:grpSpPr>
          <p:cxnSp>
            <p:nvCxnSpPr>
              <p:cNvPr id="37909" name="Straight Arrow Connector 23"/>
              <p:cNvCxnSpPr>
                <a:cxnSpLocks noChangeShapeType="1"/>
                <a:stCxn id="37922" idx="0"/>
                <a:endCxn id="37918" idx="0"/>
              </p:cNvCxnSpPr>
              <p:nvPr/>
            </p:nvCxnSpPr>
            <p:spPr bwMode="auto">
              <a:xfrm>
                <a:off x="1333385" y="1936750"/>
                <a:ext cx="1465074" cy="2362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7910" name="Straight Arrow Connector 25"/>
              <p:cNvCxnSpPr>
                <a:cxnSpLocks noChangeShapeType="1"/>
                <a:stCxn id="37918" idx="0"/>
                <a:endCxn id="37920" idx="0"/>
              </p:cNvCxnSpPr>
              <p:nvPr/>
            </p:nvCxnSpPr>
            <p:spPr bwMode="auto">
              <a:xfrm flipV="1">
                <a:off x="2798459" y="1936750"/>
                <a:ext cx="1735456" cy="2362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7911" name="Straight Arrow Connector 27"/>
              <p:cNvCxnSpPr>
                <a:cxnSpLocks noChangeShapeType="1"/>
                <a:stCxn id="37918" idx="0"/>
                <a:endCxn id="37914" idx="0"/>
              </p:cNvCxnSpPr>
              <p:nvPr/>
            </p:nvCxnSpPr>
            <p:spPr bwMode="auto">
              <a:xfrm>
                <a:off x="2798459" y="4298950"/>
                <a:ext cx="3086534" cy="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7912" name="Straight Arrow Connector 29"/>
              <p:cNvCxnSpPr>
                <a:cxnSpLocks noChangeShapeType="1"/>
                <a:stCxn id="37920" idx="0"/>
                <a:endCxn id="37916" idx="0"/>
              </p:cNvCxnSpPr>
              <p:nvPr/>
            </p:nvCxnSpPr>
            <p:spPr bwMode="auto">
              <a:xfrm>
                <a:off x="4533915" y="1936750"/>
                <a:ext cx="3279800" cy="8382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7913" name="Straight Arrow Connector 31"/>
              <p:cNvCxnSpPr>
                <a:cxnSpLocks noChangeShapeType="1"/>
                <a:stCxn id="37914" idx="0"/>
                <a:endCxn id="37916" idx="0"/>
              </p:cNvCxnSpPr>
              <p:nvPr/>
            </p:nvCxnSpPr>
            <p:spPr bwMode="auto">
              <a:xfrm flipV="1">
                <a:off x="5884993" y="2774950"/>
                <a:ext cx="1928722" cy="1524000"/>
              </a:xfrm>
              <a:prstGeom prst="straightConnector1">
                <a:avLst/>
              </a:prstGeom>
              <a:noFill/>
              <a:ln w="38100" algn="ctr">
                <a:solidFill>
                  <a:srgbClr val="FF0000"/>
                </a:solidFill>
                <a:round/>
                <a:headEnd/>
                <a:tailEnd type="arrow" w="med" len="med"/>
              </a:ln>
              <a:extLst>
                <a:ext uri="{909E8E84-426E-40DD-AFC4-6F175D3DCCD1}">
                  <a14:hiddenFill xmlns:a14="http://schemas.microsoft.com/office/drawing/2010/main">
                    <a:noFill/>
                  </a14:hiddenFill>
                </a:ext>
              </a:extLst>
            </p:spPr>
          </p:cxnSp>
        </p:grpSp>
        <p:sp>
          <p:nvSpPr>
            <p:cNvPr id="37908" name="TextBox 44"/>
            <p:cNvSpPr txBox="1">
              <a:spLocks noChangeArrowheads="1"/>
            </p:cNvSpPr>
            <p:nvPr/>
          </p:nvSpPr>
          <p:spPr bwMode="auto">
            <a:xfrm>
              <a:off x="70366" y="6359664"/>
              <a:ext cx="2520443" cy="707886"/>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2000" dirty="0">
                  <a:solidFill>
                    <a:schemeClr val="bg1"/>
                  </a:solidFill>
                </a:rPr>
                <a:t>How </a:t>
              </a:r>
              <a:r>
                <a:rPr lang="en-US" sz="2000" dirty="0" smtClean="0">
                  <a:solidFill>
                    <a:schemeClr val="bg1"/>
                  </a:solidFill>
                </a:rPr>
                <a:t>beliefs are </a:t>
              </a:r>
              <a:r>
                <a:rPr lang="en-US" sz="2000" dirty="0">
                  <a:solidFill>
                    <a:schemeClr val="bg1"/>
                  </a:solidFill>
                </a:rPr>
                <a:t>/ can </a:t>
              </a:r>
            </a:p>
            <a:p>
              <a:pPr eaLnBrk="1" hangingPunct="1"/>
              <a:r>
                <a:rPr lang="en-US" sz="2000" dirty="0">
                  <a:solidFill>
                    <a:schemeClr val="bg1"/>
                  </a:solidFill>
                </a:rPr>
                <a:t>be related</a:t>
              </a:r>
            </a:p>
          </p:txBody>
        </p:sp>
      </p:grpSp>
      <p:grpSp>
        <p:nvGrpSpPr>
          <p:cNvPr id="9" name="Group 47"/>
          <p:cNvGrpSpPr>
            <a:grpSpLocks/>
          </p:cNvGrpSpPr>
          <p:nvPr/>
        </p:nvGrpSpPr>
        <p:grpSpPr bwMode="auto">
          <a:xfrm>
            <a:off x="5715000" y="2896053"/>
            <a:ext cx="3279775" cy="3855267"/>
            <a:chOff x="5714999" y="3258003"/>
            <a:chExt cx="3279477" cy="3855267"/>
          </a:xfrm>
        </p:grpSpPr>
        <p:grpSp>
          <p:nvGrpSpPr>
            <p:cNvPr id="37902" name="Group 43"/>
            <p:cNvGrpSpPr>
              <a:grpSpLocks/>
            </p:cNvGrpSpPr>
            <p:nvPr/>
          </p:nvGrpSpPr>
          <p:grpSpPr bwMode="auto">
            <a:xfrm>
              <a:off x="5714999" y="3258003"/>
              <a:ext cx="3279477" cy="2362200"/>
              <a:chOff x="5714999" y="3258003"/>
              <a:chExt cx="3279477" cy="2362200"/>
            </a:xfrm>
          </p:grpSpPr>
          <p:cxnSp>
            <p:nvCxnSpPr>
              <p:cNvPr id="37904" name="Straight Arrow Connector 32"/>
              <p:cNvCxnSpPr>
                <a:cxnSpLocks noChangeShapeType="1"/>
                <a:stCxn id="37914" idx="4"/>
                <a:endCxn id="37916" idx="4"/>
              </p:cNvCxnSpPr>
              <p:nvPr/>
            </p:nvCxnSpPr>
            <p:spPr bwMode="auto">
              <a:xfrm flipV="1">
                <a:off x="7065839" y="4096203"/>
                <a:ext cx="1928637" cy="1524000"/>
              </a:xfrm>
              <a:prstGeom prst="straightConnector1">
                <a:avLst/>
              </a:prstGeom>
              <a:noFill/>
              <a:ln w="38100" algn="ctr">
                <a:solidFill>
                  <a:srgbClr val="1FE115"/>
                </a:solidFill>
                <a:round/>
                <a:headEnd/>
                <a:tailEnd type="arrow" w="med" len="med"/>
              </a:ln>
              <a:extLst>
                <a:ext uri="{909E8E84-426E-40DD-AFC4-6F175D3DCCD1}">
                  <a14:hiddenFill xmlns:a14="http://schemas.microsoft.com/office/drawing/2010/main">
                    <a:noFill/>
                  </a14:hiddenFill>
                </a:ext>
              </a:extLst>
            </p:spPr>
          </p:cxnSp>
          <p:cxnSp>
            <p:nvCxnSpPr>
              <p:cNvPr id="37905" name="Straight Arrow Connector 36"/>
              <p:cNvCxnSpPr>
                <a:cxnSpLocks noChangeShapeType="1"/>
                <a:stCxn id="37920" idx="4"/>
                <a:endCxn id="37916" idx="4"/>
              </p:cNvCxnSpPr>
              <p:nvPr/>
            </p:nvCxnSpPr>
            <p:spPr bwMode="auto">
              <a:xfrm>
                <a:off x="5714999" y="3258003"/>
                <a:ext cx="3279477" cy="838200"/>
              </a:xfrm>
              <a:prstGeom prst="straightConnector1">
                <a:avLst/>
              </a:prstGeom>
              <a:noFill/>
              <a:ln w="38100" algn="ctr">
                <a:solidFill>
                  <a:srgbClr val="1FE115"/>
                </a:solidFill>
                <a:round/>
                <a:headEnd/>
                <a:tailEnd type="arrow" w="med" len="med"/>
              </a:ln>
              <a:extLst>
                <a:ext uri="{909E8E84-426E-40DD-AFC4-6F175D3DCCD1}">
                  <a14:hiddenFill xmlns:a14="http://schemas.microsoft.com/office/drawing/2010/main">
                    <a:noFill/>
                  </a14:hiddenFill>
                </a:ext>
              </a:extLst>
            </p:spPr>
          </p:cxnSp>
          <p:cxnSp>
            <p:nvCxnSpPr>
              <p:cNvPr id="37906" name="Straight Arrow Connector 39"/>
              <p:cNvCxnSpPr>
                <a:cxnSpLocks noChangeShapeType="1"/>
                <a:stCxn id="37920" idx="4"/>
                <a:endCxn id="37914" idx="4"/>
              </p:cNvCxnSpPr>
              <p:nvPr/>
            </p:nvCxnSpPr>
            <p:spPr bwMode="auto">
              <a:xfrm>
                <a:off x="5714999" y="3258003"/>
                <a:ext cx="1350840" cy="2362200"/>
              </a:xfrm>
              <a:prstGeom prst="straightConnector1">
                <a:avLst/>
              </a:prstGeom>
              <a:noFill/>
              <a:ln w="38100" algn="ctr">
                <a:solidFill>
                  <a:srgbClr val="1FE115"/>
                </a:solidFill>
                <a:round/>
                <a:headEnd/>
                <a:tailEnd type="arrow" w="med" len="med"/>
              </a:ln>
              <a:extLst>
                <a:ext uri="{909E8E84-426E-40DD-AFC4-6F175D3DCCD1}">
                  <a14:hiddenFill xmlns:a14="http://schemas.microsoft.com/office/drawing/2010/main">
                    <a:noFill/>
                  </a14:hiddenFill>
                </a:ext>
              </a:extLst>
            </p:spPr>
          </p:cxnSp>
        </p:grpSp>
        <p:sp>
          <p:nvSpPr>
            <p:cNvPr id="37903" name="TextBox 45"/>
            <p:cNvSpPr txBox="1">
              <a:spLocks noChangeArrowheads="1"/>
            </p:cNvSpPr>
            <p:nvPr/>
          </p:nvSpPr>
          <p:spPr bwMode="auto">
            <a:xfrm>
              <a:off x="6468879" y="6405384"/>
              <a:ext cx="2217649" cy="707886"/>
            </a:xfrm>
            <a:prstGeom prst="rect">
              <a:avLst/>
            </a:prstGeom>
            <a:noFill/>
            <a:ln w="38100">
              <a:solidFill>
                <a:srgbClr val="1FE115"/>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2000" dirty="0">
                  <a:solidFill>
                    <a:schemeClr val="bg1"/>
                  </a:solidFill>
                </a:rPr>
                <a:t>How referents </a:t>
              </a:r>
              <a:r>
                <a:rPr lang="en-US" sz="2000" dirty="0" smtClean="0">
                  <a:solidFill>
                    <a:schemeClr val="bg1"/>
                  </a:solidFill>
                </a:rPr>
                <a:t>(in</a:t>
              </a:r>
            </a:p>
            <a:p>
              <a:pPr eaLnBrk="1" hangingPunct="1"/>
              <a:r>
                <a:rPr lang="en-US" sz="2000" dirty="0" smtClean="0">
                  <a:solidFill>
                    <a:schemeClr val="bg1"/>
                  </a:solidFill>
                </a:rPr>
                <a:t>reality) are </a:t>
              </a:r>
              <a:r>
                <a:rPr lang="en-US" sz="2000" dirty="0">
                  <a:solidFill>
                    <a:schemeClr val="bg1"/>
                  </a:solidFill>
                </a:rPr>
                <a:t>related</a:t>
              </a:r>
            </a:p>
          </p:txBody>
        </p:sp>
      </p:grpSp>
      <p:grpSp>
        <p:nvGrpSpPr>
          <p:cNvPr id="11" name="Group 57"/>
          <p:cNvGrpSpPr>
            <a:grpSpLocks/>
          </p:cNvGrpSpPr>
          <p:nvPr/>
        </p:nvGrpSpPr>
        <p:grpSpPr bwMode="auto">
          <a:xfrm>
            <a:off x="152400" y="2876543"/>
            <a:ext cx="6477000" cy="3569977"/>
            <a:chOff x="152400" y="3505200"/>
            <a:chExt cx="6477000" cy="3570041"/>
          </a:xfrm>
        </p:grpSpPr>
        <p:cxnSp>
          <p:nvCxnSpPr>
            <p:cNvPr id="37899" name="Straight Arrow Connector 49"/>
            <p:cNvCxnSpPr>
              <a:cxnSpLocks noChangeShapeType="1"/>
            </p:cNvCxnSpPr>
            <p:nvPr/>
          </p:nvCxnSpPr>
          <p:spPr bwMode="auto">
            <a:xfrm>
              <a:off x="152400" y="3505200"/>
              <a:ext cx="6477000" cy="838200"/>
            </a:xfrm>
            <a:prstGeom prst="straightConnector1">
              <a:avLst/>
            </a:prstGeom>
            <a:noFill/>
            <a:ln w="38100" algn="ctr">
              <a:solidFill>
                <a:srgbClr val="00B0F0"/>
              </a:solidFill>
              <a:round/>
              <a:headEnd/>
              <a:tailEnd type="arrow" w="med" len="med"/>
            </a:ln>
            <a:extLst>
              <a:ext uri="{909E8E84-426E-40DD-AFC4-6F175D3DCCD1}">
                <a14:hiddenFill xmlns:a14="http://schemas.microsoft.com/office/drawing/2010/main">
                  <a:noFill/>
                </a14:hiddenFill>
              </a:ext>
            </a:extLst>
          </p:spPr>
        </p:cxnSp>
        <p:cxnSp>
          <p:nvCxnSpPr>
            <p:cNvPr id="37900" name="Straight Arrow Connector 50"/>
            <p:cNvCxnSpPr>
              <a:cxnSpLocks noChangeShapeType="1"/>
            </p:cNvCxnSpPr>
            <p:nvPr/>
          </p:nvCxnSpPr>
          <p:spPr bwMode="auto">
            <a:xfrm rot="16200000" flipH="1">
              <a:off x="-304800" y="3962400"/>
              <a:ext cx="2362200" cy="1447800"/>
            </a:xfrm>
            <a:prstGeom prst="straightConnector1">
              <a:avLst/>
            </a:prstGeom>
            <a:noFill/>
            <a:ln w="38100" algn="ctr">
              <a:solidFill>
                <a:srgbClr val="00B0F0"/>
              </a:solidFill>
              <a:round/>
              <a:headEnd/>
              <a:tailEnd type="arrow" w="med" len="med"/>
            </a:ln>
            <a:extLst>
              <a:ext uri="{909E8E84-426E-40DD-AFC4-6F175D3DCCD1}">
                <a14:hiddenFill xmlns:a14="http://schemas.microsoft.com/office/drawing/2010/main">
                  <a:noFill/>
                </a14:hiddenFill>
              </a:ext>
            </a:extLst>
          </p:spPr>
        </p:cxnSp>
        <p:sp>
          <p:nvSpPr>
            <p:cNvPr id="37901" name="TextBox 56"/>
            <p:cNvSpPr txBox="1">
              <a:spLocks noChangeArrowheads="1"/>
            </p:cNvSpPr>
            <p:nvPr/>
          </p:nvSpPr>
          <p:spPr bwMode="auto">
            <a:xfrm>
              <a:off x="3026438" y="6675124"/>
              <a:ext cx="2714590" cy="400117"/>
            </a:xfrm>
            <a:prstGeom prst="rect">
              <a:avLst/>
            </a:prstGeom>
            <a:noFill/>
            <a:ln w="3810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sz="2000" dirty="0">
                  <a:solidFill>
                    <a:schemeClr val="bg1"/>
                  </a:solidFill>
                </a:rPr>
                <a:t>How terms are </a:t>
              </a:r>
              <a:r>
                <a:rPr lang="en-US" sz="2000" dirty="0" smtClean="0">
                  <a:solidFill>
                    <a:schemeClr val="bg1"/>
                  </a:solidFill>
                </a:rPr>
                <a:t>related</a:t>
              </a:r>
              <a:endParaRPr lang="en-US" sz="2000" dirty="0">
                <a:solidFill>
                  <a:schemeClr val="bg1"/>
                </a:solidFill>
              </a:endParaRPr>
            </a:p>
          </p:txBody>
        </p:sp>
      </p:grpSp>
      <p:sp>
        <p:nvSpPr>
          <p:cNvPr id="2" name="TextBox 1"/>
          <p:cNvSpPr txBox="1"/>
          <p:nvPr/>
        </p:nvSpPr>
        <p:spPr>
          <a:xfrm>
            <a:off x="331474" y="5545462"/>
            <a:ext cx="1968808" cy="461665"/>
          </a:xfrm>
          <a:prstGeom prst="rect">
            <a:avLst/>
          </a:prstGeom>
          <a:solidFill>
            <a:srgbClr val="FF0000"/>
          </a:solidFill>
        </p:spPr>
        <p:txBody>
          <a:bodyPr wrap="none" rtlCol="0">
            <a:spAutoFit/>
          </a:bodyPr>
          <a:lstStyle/>
          <a:p>
            <a:r>
              <a:rPr lang="en-US" sz="2400" dirty="0" smtClean="0">
                <a:solidFill>
                  <a:schemeClr val="bg1"/>
                </a:solidFill>
              </a:rPr>
              <a:t>Social science</a:t>
            </a:r>
            <a:endParaRPr lang="en-US" sz="2400" dirty="0">
              <a:solidFill>
                <a:schemeClr val="bg1"/>
              </a:solidFill>
            </a:endParaRPr>
          </a:p>
        </p:txBody>
      </p:sp>
      <p:sp>
        <p:nvSpPr>
          <p:cNvPr id="37" name="TextBox 36"/>
          <p:cNvSpPr txBox="1"/>
          <p:nvPr/>
        </p:nvSpPr>
        <p:spPr>
          <a:xfrm>
            <a:off x="3615319" y="5572760"/>
            <a:ext cx="1620958" cy="461665"/>
          </a:xfrm>
          <a:prstGeom prst="rect">
            <a:avLst/>
          </a:prstGeom>
          <a:solidFill>
            <a:srgbClr val="00B0F0"/>
          </a:solidFill>
        </p:spPr>
        <p:txBody>
          <a:bodyPr wrap="none" rtlCol="0">
            <a:spAutoFit/>
          </a:bodyPr>
          <a:lstStyle/>
          <a:p>
            <a:r>
              <a:rPr lang="en-US" sz="2400" dirty="0" smtClean="0">
                <a:solidFill>
                  <a:schemeClr val="bg1"/>
                </a:solidFill>
              </a:rPr>
              <a:t>Linguistics</a:t>
            </a:r>
            <a:endParaRPr lang="en-US" sz="2400" dirty="0">
              <a:solidFill>
                <a:schemeClr val="bg1"/>
              </a:solidFill>
            </a:endParaRPr>
          </a:p>
        </p:txBody>
      </p:sp>
      <p:sp>
        <p:nvSpPr>
          <p:cNvPr id="39" name="TextBox 38"/>
          <p:cNvSpPr txBox="1"/>
          <p:nvPr/>
        </p:nvSpPr>
        <p:spPr>
          <a:xfrm>
            <a:off x="6883050" y="5562600"/>
            <a:ext cx="1398140" cy="461665"/>
          </a:xfrm>
          <a:prstGeom prst="rect">
            <a:avLst/>
          </a:prstGeom>
          <a:solidFill>
            <a:srgbClr val="1FE115"/>
          </a:solidFill>
        </p:spPr>
        <p:txBody>
          <a:bodyPr wrap="none" rtlCol="0">
            <a:spAutoFit/>
          </a:bodyPr>
          <a:lstStyle/>
          <a:p>
            <a:r>
              <a:rPr lang="en-US" sz="2400" dirty="0" smtClean="0">
                <a:solidFill>
                  <a:schemeClr val="bg1"/>
                </a:solidFill>
              </a:rPr>
              <a:t>Ontology</a:t>
            </a:r>
            <a:endParaRPr lang="en-US" sz="2400" dirty="0">
              <a:solidFill>
                <a:schemeClr val="bg1"/>
              </a:solidFill>
            </a:endParaRPr>
          </a:p>
        </p:txBody>
      </p:sp>
    </p:spTree>
    <p:extLst>
      <p:ext uri="{BB962C8B-B14F-4D97-AF65-F5344CB8AC3E}">
        <p14:creationId xmlns:p14="http://schemas.microsoft.com/office/powerpoint/2010/main" val="35188124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7" grpId="0" animBg="1"/>
      <p:bldP spid="39"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a:t>
            </a:r>
            <a:endParaRPr lang="en-US" dirty="0"/>
          </a:p>
        </p:txBody>
      </p:sp>
      <p:sp>
        <p:nvSpPr>
          <p:cNvPr id="3" name="Content Placeholder 2"/>
          <p:cNvSpPr>
            <a:spLocks noGrp="1"/>
          </p:cNvSpPr>
          <p:nvPr>
            <p:ph idx="1"/>
          </p:nvPr>
        </p:nvSpPr>
        <p:spPr/>
        <p:txBody>
          <a:bodyPr/>
          <a:lstStyle/>
          <a:p>
            <a:r>
              <a:rPr lang="en-US" dirty="0" smtClean="0"/>
              <a:t>DID: Dissociative Identity Disorder</a:t>
            </a:r>
          </a:p>
          <a:p>
            <a:r>
              <a:rPr lang="en-US" dirty="0" smtClean="0"/>
              <a:t>MPD: Multiple Personality Disorder</a:t>
            </a:r>
          </a:p>
          <a:p>
            <a:endParaRPr lang="en-US" dirty="0"/>
          </a:p>
          <a:p>
            <a:r>
              <a:rPr lang="en-US" dirty="0"/>
              <a:t>DID is characterized by, among others</a:t>
            </a:r>
            <a:r>
              <a:rPr lang="en-US" dirty="0" smtClean="0"/>
              <a:t>, the </a:t>
            </a:r>
            <a:r>
              <a:rPr lang="en-US" dirty="0"/>
              <a:t>presence of 2 or more distinct dissociative “personality states.” </a:t>
            </a:r>
            <a:r>
              <a:rPr lang="en-US" dirty="0" smtClean="0"/>
              <a:t>This terminology </a:t>
            </a:r>
            <a:r>
              <a:rPr lang="en-US" dirty="0"/>
              <a:t>is different from previous DSM versions where the </a:t>
            </a:r>
            <a:r>
              <a:rPr lang="en-US" dirty="0" smtClean="0"/>
              <a:t>term “identity states” </a:t>
            </a:r>
            <a:r>
              <a:rPr lang="en-US" dirty="0"/>
              <a:t>was used</a:t>
            </a:r>
            <a:r>
              <a:rPr lang="en-US" dirty="0" smtClean="0"/>
              <a:t>.</a:t>
            </a:r>
          </a:p>
          <a:p>
            <a:endParaRPr lang="en-US" dirty="0"/>
          </a:p>
          <a:p>
            <a:r>
              <a:rPr lang="en-US" dirty="0" smtClean="0"/>
              <a:t>Your </a:t>
            </a:r>
            <a:r>
              <a:rPr lang="en-US" dirty="0" smtClean="0"/>
              <a:t>thoughts about the move from ‘identity state’ to ‘personality state’ ?</a:t>
            </a:r>
            <a:endParaRPr lang="en-US" dirty="0"/>
          </a:p>
        </p:txBody>
      </p:sp>
    </p:spTree>
    <p:extLst>
      <p:ext uri="{BB962C8B-B14F-4D97-AF65-F5344CB8AC3E}">
        <p14:creationId xmlns:p14="http://schemas.microsoft.com/office/powerpoint/2010/main" val="57057146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614680"/>
            <a:ext cx="8686800" cy="4953000"/>
          </a:xfrm>
        </p:spPr>
        <p:txBody>
          <a:bodyPr/>
          <a:lstStyle/>
          <a:p>
            <a:pPr>
              <a:buFont typeface="Arial" panose="020B0604020202020204" pitchFamily="34" charset="0"/>
              <a:buChar char="•"/>
            </a:pPr>
            <a:r>
              <a:rPr lang="en-US" sz="2200" dirty="0"/>
              <a:t>‘Identity</a:t>
            </a:r>
            <a:r>
              <a:rPr lang="en-US" sz="2200" dirty="0" smtClean="0"/>
              <a:t>’: a </a:t>
            </a:r>
            <a:r>
              <a:rPr lang="en-US" sz="2200" dirty="0"/>
              <a:t>particular’s numerical uniqueness of </a:t>
            </a:r>
            <a:r>
              <a:rPr lang="en-US" sz="2200" dirty="0" smtClean="0"/>
              <a:t>being.</a:t>
            </a:r>
          </a:p>
          <a:p>
            <a:pPr>
              <a:buFont typeface="Arial" panose="020B0604020202020204" pitchFamily="34" charset="0"/>
              <a:buChar char="•"/>
            </a:pPr>
            <a:r>
              <a:rPr lang="en-US" sz="2200" dirty="0"/>
              <a:t>‘Personality</a:t>
            </a:r>
            <a:r>
              <a:rPr lang="en-US" sz="2200" dirty="0" smtClean="0"/>
              <a:t>’: a </a:t>
            </a:r>
            <a:r>
              <a:rPr lang="en-US" sz="2200" dirty="0"/>
              <a:t>type which subsumes several subtypes – personality types - each of which can be instantiated as a quality which inheres in a particular human </a:t>
            </a:r>
            <a:r>
              <a:rPr lang="en-US" sz="2200" dirty="0" smtClean="0"/>
              <a:t>being.</a:t>
            </a:r>
          </a:p>
          <a:p>
            <a:pPr>
              <a:buFont typeface="Arial" panose="020B0604020202020204" pitchFamily="34" charset="0"/>
              <a:buChar char="•"/>
            </a:pPr>
            <a:r>
              <a:rPr lang="en-US" sz="2200" dirty="0" smtClean="0"/>
              <a:t>‘</a:t>
            </a:r>
            <a:r>
              <a:rPr lang="en-US" sz="2200" dirty="0"/>
              <a:t>state</a:t>
            </a:r>
            <a:r>
              <a:rPr lang="en-US" sz="2200" dirty="0" smtClean="0"/>
              <a:t>’: a </a:t>
            </a:r>
            <a:r>
              <a:rPr lang="en-US" sz="2200" dirty="0"/>
              <a:t>way of saying that some configuration holding between at least two particulars does not change. </a:t>
            </a:r>
            <a:endParaRPr lang="en-US" sz="2200" dirty="0" smtClean="0"/>
          </a:p>
          <a:p>
            <a:pPr lvl="2">
              <a:buFont typeface="Arial" panose="020B0604020202020204" pitchFamily="34" charset="0"/>
              <a:buChar char="•"/>
            </a:pPr>
            <a:r>
              <a:rPr lang="en-US" sz="2200" dirty="0" smtClean="0"/>
              <a:t>‘</a:t>
            </a:r>
            <a:r>
              <a:rPr lang="en-US" sz="2200" dirty="0"/>
              <a:t>Identity state’ </a:t>
            </a:r>
            <a:r>
              <a:rPr lang="en-US" sz="2200" dirty="0" smtClean="0"/>
              <a:t>thus synonymous with ‘identity</a:t>
            </a:r>
            <a:r>
              <a:rPr lang="en-US" sz="2200" dirty="0"/>
              <a:t>’, so why use it? </a:t>
            </a:r>
          </a:p>
          <a:p>
            <a:pPr>
              <a:buFont typeface="Arial" panose="020B0604020202020204" pitchFamily="34" charset="0"/>
              <a:buChar char="•"/>
            </a:pPr>
            <a:r>
              <a:rPr lang="en-US" sz="2200" dirty="0" smtClean="0"/>
              <a:t>One’s </a:t>
            </a:r>
            <a:r>
              <a:rPr lang="en-US" sz="2200" dirty="0"/>
              <a:t>personality can </a:t>
            </a:r>
            <a:r>
              <a:rPr lang="en-US" sz="2200" dirty="0" smtClean="0"/>
              <a:t>change: instantiate a distinct type.</a:t>
            </a:r>
            <a:endParaRPr lang="en-US" sz="2200" dirty="0"/>
          </a:p>
          <a:p>
            <a:pPr>
              <a:buFont typeface="Arial" panose="020B0604020202020204" pitchFamily="34" charset="0"/>
              <a:buChar char="•"/>
            </a:pPr>
            <a:r>
              <a:rPr lang="en-US" sz="2200" dirty="0" smtClean="0"/>
              <a:t>Mind/brain dualists might believe personality to be a dependent continuant and that </a:t>
            </a:r>
            <a:r>
              <a:rPr lang="en-US" sz="2200" dirty="0"/>
              <a:t>one’s personality at a time can be lost like you can lose an arm or a tooth, and that it can be replaced like a donor organ with another one. In this case, using ‘personality state’ would still work as a </a:t>
            </a:r>
            <a:r>
              <a:rPr lang="en-US" sz="2200" dirty="0" smtClean="0"/>
              <a:t>term since </a:t>
            </a:r>
            <a:r>
              <a:rPr lang="en-US" sz="2200" dirty="0"/>
              <a:t>during such state, you would keep the same one. So the transition, while ontologically correct, is also diplomatically correct as it appeals </a:t>
            </a:r>
            <a:r>
              <a:rPr lang="en-US" sz="2200" dirty="0" smtClean="0"/>
              <a:t>to </a:t>
            </a:r>
            <a:r>
              <a:rPr lang="en-US" sz="2200" dirty="0"/>
              <a:t>opposing beliefs.</a:t>
            </a:r>
          </a:p>
          <a:p>
            <a:pPr>
              <a:buFont typeface="Arial" panose="020B0604020202020204" pitchFamily="34" charset="0"/>
              <a:buChar char="•"/>
            </a:pPr>
            <a:endParaRPr lang="en-US" sz="2200" dirty="0"/>
          </a:p>
        </p:txBody>
      </p:sp>
    </p:spTree>
    <p:extLst>
      <p:ext uri="{BB962C8B-B14F-4D97-AF65-F5344CB8AC3E}">
        <p14:creationId xmlns:p14="http://schemas.microsoft.com/office/powerpoint/2010/main" val="232099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05257" y="599930"/>
            <a:ext cx="8686800" cy="647700"/>
          </a:xfrm>
        </p:spPr>
        <p:txBody>
          <a:bodyPr/>
          <a:lstStyle/>
          <a:p>
            <a:r>
              <a:rPr lang="en-US" altLang="en-US" dirty="0" smtClean="0"/>
              <a:t>Test</a:t>
            </a:r>
          </a:p>
        </p:txBody>
      </p:sp>
      <p:sp>
        <p:nvSpPr>
          <p:cNvPr id="32771" name="Content Placeholder 2"/>
          <p:cNvSpPr>
            <a:spLocks noGrp="1"/>
          </p:cNvSpPr>
          <p:nvPr>
            <p:ph idx="1"/>
          </p:nvPr>
        </p:nvSpPr>
        <p:spPr>
          <a:xfrm>
            <a:off x="152400" y="1295400"/>
            <a:ext cx="8839200" cy="1866900"/>
          </a:xfrm>
        </p:spPr>
        <p:txBody>
          <a:bodyPr/>
          <a:lstStyle/>
          <a:p>
            <a:r>
              <a:rPr lang="en-US" altLang="en-US" dirty="0" smtClean="0"/>
              <a:t>The International Classification of Headache Disorders has</a:t>
            </a:r>
            <a:endParaRPr lang="en-US" altLang="en-US" dirty="0"/>
          </a:p>
          <a:p>
            <a:r>
              <a:rPr lang="en-US" altLang="en-US" dirty="0" smtClean="0"/>
              <a:t>‘</a:t>
            </a:r>
            <a:r>
              <a:rPr lang="en-US" altLang="en-US" i="1" dirty="0" smtClean="0"/>
              <a:t>Persistent idiopathic facial pain (PIFP)</a:t>
            </a:r>
            <a:r>
              <a:rPr lang="en-US" altLang="en-US" dirty="0" smtClean="0"/>
              <a:t>’ </a:t>
            </a:r>
          </a:p>
          <a:p>
            <a:pPr lvl="1">
              <a:buFontTx/>
              <a:buNone/>
            </a:pPr>
            <a:r>
              <a:rPr lang="en-US" altLang="en-US" dirty="0" smtClean="0"/>
              <a:t>= ‘</a:t>
            </a:r>
            <a:r>
              <a:rPr lang="en-US" altLang="en-US" i="1" dirty="0" smtClean="0"/>
              <a:t>persistent facial pain with varying presentations …’</a:t>
            </a:r>
          </a:p>
          <a:p>
            <a:pPr lvl="1">
              <a:buFontTx/>
              <a:buNone/>
            </a:pPr>
            <a:endParaRPr lang="en-US" altLang="en-US" i="1" dirty="0"/>
          </a:p>
          <a:p>
            <a:pPr lvl="1" indent="-742950">
              <a:buFontTx/>
              <a:buNone/>
            </a:pPr>
            <a:r>
              <a:rPr lang="en-US" altLang="en-US" dirty="0" smtClean="0"/>
              <a:t>Imagine three patients: </a:t>
            </a:r>
          </a:p>
          <a:p>
            <a:pPr lvl="1" indent="-396875"/>
            <a:r>
              <a:rPr lang="en-US" altLang="en-US" sz="2000" dirty="0" smtClean="0"/>
              <a:t>all three have continuously pain,</a:t>
            </a:r>
          </a:p>
          <a:p>
            <a:pPr lvl="1" indent="-396875"/>
            <a:r>
              <a:rPr lang="en-US" altLang="en-US" sz="2000" dirty="0"/>
              <a:t>t</a:t>
            </a:r>
            <a:r>
              <a:rPr lang="en-US" altLang="en-US" sz="2000" dirty="0" smtClean="0"/>
              <a:t>he first one has always pain which presents itself in the same way,</a:t>
            </a:r>
          </a:p>
          <a:p>
            <a:pPr lvl="1" indent="-396875"/>
            <a:r>
              <a:rPr lang="en-US" altLang="en-US" sz="2000" dirty="0"/>
              <a:t>t</a:t>
            </a:r>
            <a:r>
              <a:rPr lang="en-US" altLang="en-US" sz="2000" dirty="0" smtClean="0"/>
              <a:t>he second one has also always </a:t>
            </a:r>
            <a:r>
              <a:rPr lang="en-US" altLang="en-US" sz="2000" dirty="0"/>
              <a:t>pain which presents itself in the same </a:t>
            </a:r>
            <a:r>
              <a:rPr lang="en-US" altLang="en-US" sz="2000" dirty="0" smtClean="0"/>
              <a:t>way, but in a different way than the first one,</a:t>
            </a:r>
            <a:endParaRPr lang="en-US" altLang="en-US" sz="2000" dirty="0"/>
          </a:p>
          <a:p>
            <a:pPr lvl="1" indent="-396875"/>
            <a:r>
              <a:rPr lang="en-US" altLang="en-US" sz="2000" dirty="0" smtClean="0"/>
              <a:t>the third one’s pain presents itself sometimes like the first one, sometimes like the second one, and sometimes different from those.</a:t>
            </a:r>
          </a:p>
          <a:p>
            <a:pPr lvl="1" indent="-742950">
              <a:buFontTx/>
              <a:buNone/>
            </a:pPr>
            <a:endParaRPr lang="en-US" altLang="en-US" dirty="0"/>
          </a:p>
          <a:p>
            <a:pPr lvl="1" indent="-742950">
              <a:buFontTx/>
              <a:buNone/>
            </a:pPr>
            <a:r>
              <a:rPr lang="en-US" altLang="en-US" dirty="0" smtClean="0"/>
              <a:t>Which patients satisfy the </a:t>
            </a:r>
            <a:r>
              <a:rPr lang="en-US" altLang="en-US" smtClean="0"/>
              <a:t>definition for PIFP ?</a:t>
            </a:r>
            <a:endParaRPr lang="en-US" altLang="en-US" dirty="0"/>
          </a:p>
          <a:p>
            <a:pPr lvl="1" indent="-742950">
              <a:buFontTx/>
              <a:buNone/>
            </a:pPr>
            <a:endParaRPr lang="en-US" altLang="en-US" dirty="0" smtClean="0"/>
          </a:p>
          <a:p>
            <a:pPr lvl="1" indent="-742950">
              <a:buFontTx/>
              <a:buNone/>
            </a:pPr>
            <a:endParaRPr lang="en-US" altLang="en-US" dirty="0" smtClean="0"/>
          </a:p>
          <a:p>
            <a:pPr lvl="1">
              <a:buFontTx/>
              <a:buNone/>
            </a:pPr>
            <a:endParaRPr lang="en-US" altLang="en-US" i="1" dirty="0"/>
          </a:p>
          <a:p>
            <a:pPr lvl="1">
              <a:buFontTx/>
              <a:buNone/>
            </a:pPr>
            <a:endParaRPr lang="en-US" altLang="en-US" i="1" dirty="0" smtClean="0"/>
          </a:p>
          <a:p>
            <a:pPr lvl="1">
              <a:buFontTx/>
              <a:buNone/>
            </a:pPr>
            <a:endParaRPr lang="en-US" altLang="en-US" dirty="0" smtClean="0"/>
          </a:p>
        </p:txBody>
      </p:sp>
    </p:spTree>
    <p:extLst>
      <p:ext uri="{BB962C8B-B14F-4D97-AF65-F5344CB8AC3E}">
        <p14:creationId xmlns:p14="http://schemas.microsoft.com/office/powerpoint/2010/main" val="111317596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205257" y="599930"/>
            <a:ext cx="8686800" cy="647700"/>
          </a:xfrm>
        </p:spPr>
        <p:txBody>
          <a:bodyPr/>
          <a:lstStyle/>
          <a:p>
            <a:r>
              <a:rPr lang="en-US" altLang="en-US" dirty="0" smtClean="0"/>
              <a:t>Talking about particulars or types?</a:t>
            </a:r>
          </a:p>
        </p:txBody>
      </p:sp>
      <p:sp>
        <p:nvSpPr>
          <p:cNvPr id="32771" name="Content Placeholder 2"/>
          <p:cNvSpPr>
            <a:spLocks noGrp="1"/>
          </p:cNvSpPr>
          <p:nvPr>
            <p:ph idx="1"/>
          </p:nvPr>
        </p:nvSpPr>
        <p:spPr>
          <a:xfrm>
            <a:off x="152400" y="1981200"/>
            <a:ext cx="8839200" cy="1181100"/>
          </a:xfrm>
        </p:spPr>
        <p:txBody>
          <a:bodyPr/>
          <a:lstStyle/>
          <a:p>
            <a:r>
              <a:rPr lang="en-US" altLang="en-US" smtClean="0"/>
              <a:t>‘</a:t>
            </a:r>
            <a:r>
              <a:rPr lang="en-US" altLang="en-US" i="1" smtClean="0"/>
              <a:t>Persistent idiopathic facial pain (PIFP)</a:t>
            </a:r>
            <a:r>
              <a:rPr lang="en-US" altLang="en-US" smtClean="0"/>
              <a:t>’ </a:t>
            </a:r>
          </a:p>
          <a:p>
            <a:pPr lvl="1">
              <a:buFontTx/>
              <a:buNone/>
            </a:pPr>
            <a:r>
              <a:rPr lang="en-US" altLang="en-US" smtClean="0"/>
              <a:t>= ‘</a:t>
            </a:r>
            <a:r>
              <a:rPr lang="en-US" altLang="en-US" i="1" smtClean="0"/>
              <a:t>persistent facial pain with varying presentations …’</a:t>
            </a:r>
            <a:endParaRPr lang="en-US" altLang="en-US" smtClean="0"/>
          </a:p>
        </p:txBody>
      </p:sp>
      <p:grpSp>
        <p:nvGrpSpPr>
          <p:cNvPr id="2" name="Group 59"/>
          <p:cNvGrpSpPr>
            <a:grpSpLocks/>
          </p:cNvGrpSpPr>
          <p:nvPr/>
        </p:nvGrpSpPr>
        <p:grpSpPr bwMode="auto">
          <a:xfrm>
            <a:off x="928688" y="4171950"/>
            <a:ext cx="2366962" cy="2073275"/>
            <a:chOff x="929479" y="4171346"/>
            <a:chExt cx="2366416" cy="2073486"/>
          </a:xfrm>
        </p:grpSpPr>
        <p:cxnSp>
          <p:nvCxnSpPr>
            <p:cNvPr id="32806" name="Straight Arrow Connector 15"/>
            <p:cNvCxnSpPr>
              <a:cxnSpLocks noChangeShapeType="1"/>
              <a:stCxn id="32778" idx="0"/>
              <a:endCxn id="32783" idx="2"/>
            </p:cNvCxnSpPr>
            <p:nvPr/>
          </p:nvCxnSpPr>
          <p:spPr bwMode="auto">
            <a:xfrm flipH="1" flipV="1">
              <a:off x="1305363" y="4171346"/>
              <a:ext cx="195948" cy="198685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32807" name="Straight Arrow Connector 16"/>
            <p:cNvCxnSpPr>
              <a:cxnSpLocks noChangeShapeType="1"/>
              <a:stCxn id="32778" idx="0"/>
              <a:endCxn id="32784" idx="2"/>
            </p:cNvCxnSpPr>
            <p:nvPr/>
          </p:nvCxnSpPr>
          <p:spPr bwMode="auto">
            <a:xfrm flipV="1">
              <a:off x="1501311" y="4171346"/>
              <a:ext cx="1794584" cy="1986858"/>
            </a:xfrm>
            <a:prstGeom prst="straightConnector1">
              <a:avLst/>
            </a:prstGeom>
            <a:noFill/>
            <a:ln w="28575"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32808" name="TextBox 37"/>
            <p:cNvSpPr txBox="1">
              <a:spLocks noChangeArrowheads="1"/>
            </p:cNvSpPr>
            <p:nvPr/>
          </p:nvSpPr>
          <p:spPr bwMode="auto">
            <a:xfrm>
              <a:off x="929479" y="4572000"/>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0000"/>
                  </a:solidFill>
                </a:rPr>
                <a:t>t</a:t>
              </a:r>
              <a:r>
                <a:rPr lang="en-US" altLang="en-US" sz="1600" baseline="-25000">
                  <a:solidFill>
                    <a:srgbClr val="FF0000"/>
                  </a:solidFill>
                </a:rPr>
                <a:t>1</a:t>
              </a:r>
            </a:p>
          </p:txBody>
        </p:sp>
        <p:sp>
          <p:nvSpPr>
            <p:cNvPr id="32809" name="TextBox 38"/>
            <p:cNvSpPr txBox="1">
              <a:spLocks noChangeArrowheads="1"/>
            </p:cNvSpPr>
            <p:nvPr/>
          </p:nvSpPr>
          <p:spPr bwMode="auto">
            <a:xfrm>
              <a:off x="951251" y="4920343"/>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0000"/>
                  </a:solidFill>
                </a:rPr>
                <a:t>t</a:t>
              </a:r>
              <a:r>
                <a:rPr lang="en-US" altLang="en-US" sz="1600" baseline="-25000">
                  <a:solidFill>
                    <a:srgbClr val="FF0000"/>
                  </a:solidFill>
                </a:rPr>
                <a:t>2</a:t>
              </a:r>
            </a:p>
          </p:txBody>
        </p:sp>
        <p:sp>
          <p:nvSpPr>
            <p:cNvPr id="32810" name="TextBox 39"/>
            <p:cNvSpPr txBox="1">
              <a:spLocks noChangeArrowheads="1"/>
            </p:cNvSpPr>
            <p:nvPr/>
          </p:nvSpPr>
          <p:spPr bwMode="auto">
            <a:xfrm>
              <a:off x="963691" y="5212702"/>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0000"/>
                  </a:solidFill>
                </a:rPr>
                <a:t>t</a:t>
              </a:r>
              <a:r>
                <a:rPr lang="en-US" altLang="en-US" sz="1600" baseline="-25000">
                  <a:solidFill>
                    <a:srgbClr val="FF0000"/>
                  </a:solidFill>
                </a:rPr>
                <a:t>3</a:t>
              </a:r>
            </a:p>
          </p:txBody>
        </p:sp>
        <p:sp>
          <p:nvSpPr>
            <p:cNvPr id="32811" name="TextBox 40"/>
            <p:cNvSpPr txBox="1">
              <a:spLocks noChangeArrowheads="1"/>
            </p:cNvSpPr>
            <p:nvPr/>
          </p:nvSpPr>
          <p:spPr bwMode="auto">
            <a:xfrm>
              <a:off x="2248205" y="5340221"/>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0000"/>
                  </a:solidFill>
                </a:rPr>
                <a:t>t</a:t>
              </a:r>
              <a:r>
                <a:rPr lang="en-US" altLang="en-US" sz="1600" baseline="-25000">
                  <a:solidFill>
                    <a:srgbClr val="FF0000"/>
                  </a:solidFill>
                </a:rPr>
                <a:t>1</a:t>
              </a:r>
            </a:p>
          </p:txBody>
        </p:sp>
        <p:sp>
          <p:nvSpPr>
            <p:cNvPr id="32812" name="TextBox 41"/>
            <p:cNvSpPr txBox="1">
              <a:spLocks noChangeArrowheads="1"/>
            </p:cNvSpPr>
            <p:nvPr/>
          </p:nvSpPr>
          <p:spPr bwMode="auto">
            <a:xfrm>
              <a:off x="1971397" y="5604588"/>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0000"/>
                  </a:solidFill>
                </a:rPr>
                <a:t>t</a:t>
              </a:r>
              <a:r>
                <a:rPr lang="en-US" altLang="en-US" sz="1600" baseline="-25000">
                  <a:solidFill>
                    <a:srgbClr val="FF0000"/>
                  </a:solidFill>
                </a:rPr>
                <a:t>2</a:t>
              </a:r>
            </a:p>
          </p:txBody>
        </p:sp>
        <p:sp>
          <p:nvSpPr>
            <p:cNvPr id="32813" name="TextBox 42"/>
            <p:cNvSpPr txBox="1">
              <a:spLocks noChangeArrowheads="1"/>
            </p:cNvSpPr>
            <p:nvPr/>
          </p:nvSpPr>
          <p:spPr bwMode="auto">
            <a:xfrm>
              <a:off x="1694588" y="5906278"/>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0000"/>
                  </a:solidFill>
                </a:rPr>
                <a:t>t</a:t>
              </a:r>
              <a:r>
                <a:rPr lang="en-US" altLang="en-US" sz="1600" baseline="-25000">
                  <a:solidFill>
                    <a:srgbClr val="FF0000"/>
                  </a:solidFill>
                </a:rPr>
                <a:t>3</a:t>
              </a:r>
            </a:p>
          </p:txBody>
        </p:sp>
      </p:grpSp>
      <p:grpSp>
        <p:nvGrpSpPr>
          <p:cNvPr id="3" name="Group 60"/>
          <p:cNvGrpSpPr>
            <a:grpSpLocks/>
          </p:cNvGrpSpPr>
          <p:nvPr/>
        </p:nvGrpSpPr>
        <p:grpSpPr bwMode="auto">
          <a:xfrm>
            <a:off x="1304925" y="4171950"/>
            <a:ext cx="6491288" cy="2025650"/>
            <a:chOff x="1305363" y="4171346"/>
            <a:chExt cx="6490998" cy="2026833"/>
          </a:xfrm>
        </p:grpSpPr>
        <p:cxnSp>
          <p:nvCxnSpPr>
            <p:cNvPr id="32796" name="Straight Arrow Connector 19"/>
            <p:cNvCxnSpPr>
              <a:cxnSpLocks noChangeShapeType="1"/>
              <a:stCxn id="32780" idx="0"/>
              <a:endCxn id="32783" idx="2"/>
            </p:cNvCxnSpPr>
            <p:nvPr/>
          </p:nvCxnSpPr>
          <p:spPr bwMode="auto">
            <a:xfrm flipH="1" flipV="1">
              <a:off x="1305363" y="4171346"/>
              <a:ext cx="3309240"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32797" name="Straight Arrow Connector 22"/>
            <p:cNvCxnSpPr>
              <a:cxnSpLocks noChangeShapeType="1"/>
              <a:stCxn id="32780" idx="0"/>
              <a:endCxn id="32784" idx="2"/>
            </p:cNvCxnSpPr>
            <p:nvPr/>
          </p:nvCxnSpPr>
          <p:spPr bwMode="auto">
            <a:xfrm flipH="1" flipV="1">
              <a:off x="3295895" y="4171346"/>
              <a:ext cx="1318708"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32798" name="Straight Arrow Connector 25"/>
            <p:cNvCxnSpPr>
              <a:cxnSpLocks noChangeShapeType="1"/>
              <a:stCxn id="32780" idx="0"/>
              <a:endCxn id="32786" idx="2"/>
            </p:cNvCxnSpPr>
            <p:nvPr/>
          </p:nvCxnSpPr>
          <p:spPr bwMode="auto">
            <a:xfrm flipV="1">
              <a:off x="4614603" y="4171346"/>
              <a:ext cx="926859"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cxnSp>
          <p:nvCxnSpPr>
            <p:cNvPr id="32799" name="Straight Arrow Connector 28"/>
            <p:cNvCxnSpPr>
              <a:cxnSpLocks noChangeShapeType="1"/>
              <a:stCxn id="32780" idx="0"/>
              <a:endCxn id="32785" idx="2"/>
            </p:cNvCxnSpPr>
            <p:nvPr/>
          </p:nvCxnSpPr>
          <p:spPr bwMode="auto">
            <a:xfrm flipV="1">
              <a:off x="4614603" y="4171346"/>
              <a:ext cx="3181758" cy="1986858"/>
            </a:xfrm>
            <a:prstGeom prst="straightConnector1">
              <a:avLst/>
            </a:prstGeom>
            <a:noFill/>
            <a:ln w="28575" algn="ctr">
              <a:solidFill>
                <a:srgbClr val="FFC000"/>
              </a:solidFill>
              <a:round/>
              <a:headEnd/>
              <a:tailEnd type="arrow" w="med" len="med"/>
            </a:ln>
            <a:extLst>
              <a:ext uri="{909E8E84-426E-40DD-AFC4-6F175D3DCCD1}">
                <a14:hiddenFill xmlns:a14="http://schemas.microsoft.com/office/drawing/2010/main">
                  <a:noFill/>
                </a14:hiddenFill>
              </a:ext>
            </a:extLst>
          </p:spPr>
        </p:cxnSp>
        <p:sp>
          <p:nvSpPr>
            <p:cNvPr id="32800" name="TextBox 43"/>
            <p:cNvSpPr txBox="1">
              <a:spLocks noChangeArrowheads="1"/>
            </p:cNvSpPr>
            <p:nvPr/>
          </p:nvSpPr>
          <p:spPr bwMode="auto">
            <a:xfrm>
              <a:off x="3115952" y="5452188"/>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C000"/>
                  </a:solidFill>
                </a:rPr>
                <a:t>t</a:t>
              </a:r>
              <a:r>
                <a:rPr lang="en-US" altLang="en-US" sz="1600" baseline="-25000">
                  <a:solidFill>
                    <a:srgbClr val="FFC000"/>
                  </a:solidFill>
                </a:rPr>
                <a:t>1</a:t>
              </a:r>
            </a:p>
          </p:txBody>
        </p:sp>
        <p:sp>
          <p:nvSpPr>
            <p:cNvPr id="32801" name="TextBox 44"/>
            <p:cNvSpPr txBox="1">
              <a:spLocks noChangeArrowheads="1"/>
            </p:cNvSpPr>
            <p:nvPr/>
          </p:nvSpPr>
          <p:spPr bwMode="auto">
            <a:xfrm>
              <a:off x="3417642" y="5669902"/>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C000"/>
                  </a:solidFill>
                </a:rPr>
                <a:t>t</a:t>
              </a:r>
              <a:r>
                <a:rPr lang="en-US" altLang="en-US" sz="1600" baseline="-25000">
                  <a:solidFill>
                    <a:srgbClr val="FFC000"/>
                  </a:solidFill>
                </a:rPr>
                <a:t>2</a:t>
              </a:r>
            </a:p>
          </p:txBody>
        </p:sp>
        <p:sp>
          <p:nvSpPr>
            <p:cNvPr id="32802" name="TextBox 45"/>
            <p:cNvSpPr txBox="1">
              <a:spLocks noChangeArrowheads="1"/>
            </p:cNvSpPr>
            <p:nvPr/>
          </p:nvSpPr>
          <p:spPr bwMode="auto">
            <a:xfrm>
              <a:off x="3710001" y="5859625"/>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C000"/>
                  </a:solidFill>
                </a:rPr>
                <a:t>t</a:t>
              </a:r>
              <a:r>
                <a:rPr lang="en-US" altLang="en-US" sz="1600" baseline="-25000">
                  <a:solidFill>
                    <a:srgbClr val="FFC000"/>
                  </a:solidFill>
                </a:rPr>
                <a:t>3</a:t>
              </a:r>
            </a:p>
          </p:txBody>
        </p:sp>
        <p:sp>
          <p:nvSpPr>
            <p:cNvPr id="32803" name="TextBox 46"/>
            <p:cNvSpPr txBox="1">
              <a:spLocks noChangeArrowheads="1"/>
            </p:cNvSpPr>
            <p:nvPr/>
          </p:nvSpPr>
          <p:spPr bwMode="auto">
            <a:xfrm>
              <a:off x="3744213" y="4447592"/>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C000"/>
                  </a:solidFill>
                </a:rPr>
                <a:t>t</a:t>
              </a:r>
              <a:r>
                <a:rPr lang="en-US" altLang="en-US" sz="1600" baseline="-25000">
                  <a:solidFill>
                    <a:srgbClr val="FFC000"/>
                  </a:solidFill>
                </a:rPr>
                <a:t>1</a:t>
              </a:r>
            </a:p>
          </p:txBody>
        </p:sp>
        <p:sp>
          <p:nvSpPr>
            <p:cNvPr id="32804" name="TextBox 47"/>
            <p:cNvSpPr txBox="1">
              <a:spLocks noChangeArrowheads="1"/>
            </p:cNvSpPr>
            <p:nvPr/>
          </p:nvSpPr>
          <p:spPr bwMode="auto">
            <a:xfrm>
              <a:off x="5464156" y="4394719"/>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C000"/>
                  </a:solidFill>
                </a:rPr>
                <a:t>t</a:t>
              </a:r>
              <a:r>
                <a:rPr lang="en-US" altLang="en-US" sz="1600" baseline="-25000">
                  <a:solidFill>
                    <a:srgbClr val="FFC000"/>
                  </a:solidFill>
                </a:rPr>
                <a:t>2</a:t>
              </a:r>
            </a:p>
          </p:txBody>
        </p:sp>
        <p:sp>
          <p:nvSpPr>
            <p:cNvPr id="32805" name="TextBox 48"/>
            <p:cNvSpPr txBox="1">
              <a:spLocks noChangeArrowheads="1"/>
            </p:cNvSpPr>
            <p:nvPr/>
          </p:nvSpPr>
          <p:spPr bwMode="auto">
            <a:xfrm>
              <a:off x="6773552" y="4332515"/>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FFC000"/>
                  </a:solidFill>
                </a:rPr>
                <a:t>t</a:t>
              </a:r>
              <a:r>
                <a:rPr lang="en-US" altLang="en-US" sz="1600" baseline="-25000">
                  <a:solidFill>
                    <a:srgbClr val="FFC000"/>
                  </a:solidFill>
                </a:rPr>
                <a:t>3</a:t>
              </a:r>
            </a:p>
          </p:txBody>
        </p:sp>
      </p:grpSp>
      <p:grpSp>
        <p:nvGrpSpPr>
          <p:cNvPr id="4" name="Group 61"/>
          <p:cNvGrpSpPr>
            <a:grpSpLocks/>
          </p:cNvGrpSpPr>
          <p:nvPr/>
        </p:nvGrpSpPr>
        <p:grpSpPr bwMode="auto">
          <a:xfrm>
            <a:off x="1304925" y="4171950"/>
            <a:ext cx="6773863" cy="2057400"/>
            <a:chOff x="1305363" y="4171346"/>
            <a:chExt cx="6773537" cy="2057935"/>
          </a:xfrm>
        </p:grpSpPr>
        <p:cxnSp>
          <p:nvCxnSpPr>
            <p:cNvPr id="32788" name="Straight Arrow Connector 31"/>
            <p:cNvCxnSpPr>
              <a:cxnSpLocks noChangeShapeType="1"/>
              <a:stCxn id="32779" idx="0"/>
              <a:endCxn id="32783" idx="2"/>
            </p:cNvCxnSpPr>
            <p:nvPr/>
          </p:nvCxnSpPr>
          <p:spPr bwMode="auto">
            <a:xfrm flipH="1" flipV="1">
              <a:off x="1305363" y="4171346"/>
              <a:ext cx="6039999" cy="1986858"/>
            </a:xfrm>
            <a:prstGeom prst="straightConnector1">
              <a:avLst/>
            </a:prstGeom>
            <a:noFill/>
            <a:ln w="28575" algn="ctr">
              <a:solidFill>
                <a:srgbClr val="00FF00"/>
              </a:solidFill>
              <a:round/>
              <a:headEnd/>
              <a:tailEnd type="arrow" w="med" len="med"/>
            </a:ln>
            <a:extLst>
              <a:ext uri="{909E8E84-426E-40DD-AFC4-6F175D3DCCD1}">
                <a14:hiddenFill xmlns:a14="http://schemas.microsoft.com/office/drawing/2010/main">
                  <a:noFill/>
                </a14:hiddenFill>
              </a:ext>
            </a:extLst>
          </p:spPr>
        </p:cxnSp>
        <p:cxnSp>
          <p:nvCxnSpPr>
            <p:cNvPr id="32789" name="Straight Arrow Connector 34"/>
            <p:cNvCxnSpPr>
              <a:cxnSpLocks noChangeShapeType="1"/>
              <a:stCxn id="32779" idx="0"/>
              <a:endCxn id="32785" idx="2"/>
            </p:cNvCxnSpPr>
            <p:nvPr/>
          </p:nvCxnSpPr>
          <p:spPr bwMode="auto">
            <a:xfrm flipV="1">
              <a:off x="7345362" y="4171346"/>
              <a:ext cx="450999" cy="1986858"/>
            </a:xfrm>
            <a:prstGeom prst="straightConnector1">
              <a:avLst/>
            </a:prstGeom>
            <a:noFill/>
            <a:ln w="28575" algn="ctr">
              <a:solidFill>
                <a:srgbClr val="00FF00"/>
              </a:solidFill>
              <a:round/>
              <a:headEnd/>
              <a:tailEnd type="arrow" w="med" len="med"/>
            </a:ln>
            <a:extLst>
              <a:ext uri="{909E8E84-426E-40DD-AFC4-6F175D3DCCD1}">
                <a14:hiddenFill xmlns:a14="http://schemas.microsoft.com/office/drawing/2010/main">
                  <a:noFill/>
                </a14:hiddenFill>
              </a:ext>
            </a:extLst>
          </p:spPr>
        </p:cxnSp>
        <p:sp>
          <p:nvSpPr>
            <p:cNvPr id="32790" name="TextBox 53"/>
            <p:cNvSpPr txBox="1">
              <a:spLocks noChangeArrowheads="1"/>
            </p:cNvSpPr>
            <p:nvPr/>
          </p:nvSpPr>
          <p:spPr bwMode="auto">
            <a:xfrm>
              <a:off x="5740964" y="5623249"/>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00FF00"/>
                  </a:solidFill>
                </a:rPr>
                <a:t>t</a:t>
              </a:r>
              <a:r>
                <a:rPr lang="en-US" altLang="en-US" sz="1600" baseline="-25000">
                  <a:solidFill>
                    <a:srgbClr val="00FF00"/>
                  </a:solidFill>
                </a:rPr>
                <a:t>1</a:t>
              </a:r>
            </a:p>
          </p:txBody>
        </p:sp>
        <p:sp>
          <p:nvSpPr>
            <p:cNvPr id="32791" name="TextBox 54"/>
            <p:cNvSpPr txBox="1">
              <a:spLocks noChangeArrowheads="1"/>
            </p:cNvSpPr>
            <p:nvPr/>
          </p:nvSpPr>
          <p:spPr bwMode="auto">
            <a:xfrm>
              <a:off x="6051985" y="5766318"/>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00FF00"/>
                  </a:solidFill>
                </a:rPr>
                <a:t>t</a:t>
              </a:r>
              <a:r>
                <a:rPr lang="en-US" altLang="en-US" sz="1600" baseline="-25000">
                  <a:solidFill>
                    <a:srgbClr val="00FF00"/>
                  </a:solidFill>
                </a:rPr>
                <a:t>2</a:t>
              </a:r>
            </a:p>
          </p:txBody>
        </p:sp>
        <p:sp>
          <p:nvSpPr>
            <p:cNvPr id="32792" name="TextBox 55"/>
            <p:cNvSpPr txBox="1">
              <a:spLocks noChangeArrowheads="1"/>
            </p:cNvSpPr>
            <p:nvPr/>
          </p:nvSpPr>
          <p:spPr bwMode="auto">
            <a:xfrm>
              <a:off x="6418988" y="5890727"/>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00FF00"/>
                  </a:solidFill>
                </a:rPr>
                <a:t>t</a:t>
              </a:r>
              <a:r>
                <a:rPr lang="en-US" altLang="en-US" sz="1600" baseline="-25000">
                  <a:solidFill>
                    <a:srgbClr val="00FF00"/>
                  </a:solidFill>
                </a:rPr>
                <a:t>3</a:t>
              </a:r>
            </a:p>
          </p:txBody>
        </p:sp>
        <p:sp>
          <p:nvSpPr>
            <p:cNvPr id="32793" name="TextBox 56"/>
            <p:cNvSpPr txBox="1">
              <a:spLocks noChangeArrowheads="1"/>
            </p:cNvSpPr>
            <p:nvPr/>
          </p:nvSpPr>
          <p:spPr bwMode="auto">
            <a:xfrm>
              <a:off x="7756376" y="4550229"/>
              <a:ext cx="32252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00FF00"/>
                  </a:solidFill>
                </a:rPr>
                <a:t>t</a:t>
              </a:r>
              <a:r>
                <a:rPr lang="en-US" altLang="en-US" sz="1600" baseline="-25000">
                  <a:solidFill>
                    <a:srgbClr val="00FF00"/>
                  </a:solidFill>
                </a:rPr>
                <a:t>1</a:t>
              </a:r>
            </a:p>
          </p:txBody>
        </p:sp>
        <p:sp>
          <p:nvSpPr>
            <p:cNvPr id="32794" name="TextBox 57"/>
            <p:cNvSpPr txBox="1">
              <a:spLocks noChangeArrowheads="1"/>
            </p:cNvSpPr>
            <p:nvPr/>
          </p:nvSpPr>
          <p:spPr bwMode="auto">
            <a:xfrm>
              <a:off x="7656850" y="4917232"/>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00FF00"/>
                  </a:solidFill>
                </a:rPr>
                <a:t>t</a:t>
              </a:r>
              <a:r>
                <a:rPr lang="en-US" altLang="en-US" sz="1600" baseline="-25000">
                  <a:solidFill>
                    <a:srgbClr val="00FF00"/>
                  </a:solidFill>
                </a:rPr>
                <a:t>2</a:t>
              </a:r>
            </a:p>
          </p:txBody>
        </p:sp>
        <p:sp>
          <p:nvSpPr>
            <p:cNvPr id="32795" name="TextBox 58"/>
            <p:cNvSpPr txBox="1">
              <a:spLocks noChangeArrowheads="1"/>
            </p:cNvSpPr>
            <p:nvPr/>
          </p:nvSpPr>
          <p:spPr bwMode="auto">
            <a:xfrm>
              <a:off x="7585314" y="5274906"/>
              <a:ext cx="322525"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1600">
                  <a:solidFill>
                    <a:srgbClr val="00FF00"/>
                  </a:solidFill>
                </a:rPr>
                <a:t>t</a:t>
              </a:r>
              <a:r>
                <a:rPr lang="en-US" altLang="en-US" sz="1600" baseline="-25000">
                  <a:solidFill>
                    <a:srgbClr val="00FF00"/>
                  </a:solidFill>
                </a:rPr>
                <a:t>3</a:t>
              </a:r>
            </a:p>
          </p:txBody>
        </p:sp>
      </p:grpSp>
      <p:grpSp>
        <p:nvGrpSpPr>
          <p:cNvPr id="5" name="Group 67"/>
          <p:cNvGrpSpPr>
            <a:grpSpLocks/>
          </p:cNvGrpSpPr>
          <p:nvPr/>
        </p:nvGrpSpPr>
        <p:grpSpPr bwMode="auto">
          <a:xfrm>
            <a:off x="114300" y="3340100"/>
            <a:ext cx="8631238" cy="1422400"/>
            <a:chOff x="114992" y="3340349"/>
            <a:chExt cx="8630122" cy="1422728"/>
          </a:xfrm>
        </p:grpSpPr>
        <p:sp>
          <p:nvSpPr>
            <p:cNvPr id="32783" name="TextBox 4"/>
            <p:cNvSpPr txBox="1">
              <a:spLocks noChangeArrowheads="1"/>
            </p:cNvSpPr>
            <p:nvPr/>
          </p:nvSpPr>
          <p:spPr bwMode="auto">
            <a:xfrm>
              <a:off x="525342" y="3340349"/>
              <a:ext cx="1560042"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t>persistent</a:t>
              </a:r>
            </a:p>
            <a:p>
              <a:pPr eaLnBrk="1" hangingPunct="1"/>
              <a:r>
                <a:rPr lang="en-US" altLang="en-US"/>
                <a:t>facial pain</a:t>
              </a:r>
            </a:p>
          </p:txBody>
        </p:sp>
        <p:sp>
          <p:nvSpPr>
            <p:cNvPr id="32784" name="TextBox 5"/>
            <p:cNvSpPr txBox="1">
              <a:spLocks noChangeArrowheads="1"/>
            </p:cNvSpPr>
            <p:nvPr/>
          </p:nvSpPr>
          <p:spPr bwMode="auto">
            <a:xfrm>
              <a:off x="2347141" y="3340349"/>
              <a:ext cx="189750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t>presentation </a:t>
              </a:r>
            </a:p>
            <a:p>
              <a:pPr eaLnBrk="1" hangingPunct="1"/>
              <a:r>
                <a:rPr lang="en-US" altLang="en-US"/>
                <a:t>type1</a:t>
              </a:r>
            </a:p>
          </p:txBody>
        </p:sp>
        <p:sp>
          <p:nvSpPr>
            <p:cNvPr id="32785" name="TextBox 6"/>
            <p:cNvSpPr txBox="1">
              <a:spLocks noChangeArrowheads="1"/>
            </p:cNvSpPr>
            <p:nvPr/>
          </p:nvSpPr>
          <p:spPr bwMode="auto">
            <a:xfrm>
              <a:off x="6847607" y="3340349"/>
              <a:ext cx="189750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t>presentation </a:t>
              </a:r>
            </a:p>
            <a:p>
              <a:pPr eaLnBrk="1" hangingPunct="1"/>
              <a:r>
                <a:rPr lang="en-US" altLang="en-US"/>
                <a:t>type3</a:t>
              </a:r>
            </a:p>
          </p:txBody>
        </p:sp>
        <p:sp>
          <p:nvSpPr>
            <p:cNvPr id="32786" name="TextBox 7"/>
            <p:cNvSpPr txBox="1">
              <a:spLocks noChangeArrowheads="1"/>
            </p:cNvSpPr>
            <p:nvPr/>
          </p:nvSpPr>
          <p:spPr bwMode="auto">
            <a:xfrm>
              <a:off x="4592708" y="3340349"/>
              <a:ext cx="1897507" cy="830997"/>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t>presentation </a:t>
              </a:r>
            </a:p>
            <a:p>
              <a:pPr eaLnBrk="1" hangingPunct="1"/>
              <a:r>
                <a:rPr lang="en-US" altLang="en-US"/>
                <a:t>type2</a:t>
              </a:r>
            </a:p>
          </p:txBody>
        </p:sp>
        <p:sp>
          <p:nvSpPr>
            <p:cNvPr id="32787" name="TextBox 65"/>
            <p:cNvSpPr txBox="1">
              <a:spLocks noChangeArrowheads="1"/>
            </p:cNvSpPr>
            <p:nvPr/>
          </p:nvSpPr>
          <p:spPr bwMode="auto">
            <a:xfrm>
              <a:off x="114992" y="4301412"/>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types</a:t>
              </a:r>
            </a:p>
          </p:txBody>
        </p:sp>
      </p:grpSp>
      <p:grpSp>
        <p:nvGrpSpPr>
          <p:cNvPr id="6" name="Group 68"/>
          <p:cNvGrpSpPr>
            <a:grpSpLocks/>
          </p:cNvGrpSpPr>
          <p:nvPr/>
        </p:nvGrpSpPr>
        <p:grpSpPr bwMode="auto">
          <a:xfrm>
            <a:off x="0" y="5291138"/>
            <a:ext cx="8882063" cy="1328737"/>
            <a:chOff x="0" y="5290457"/>
            <a:chExt cx="8882743" cy="1329412"/>
          </a:xfrm>
        </p:grpSpPr>
        <p:sp>
          <p:nvSpPr>
            <p:cNvPr id="32778" name="TextBox 11"/>
            <p:cNvSpPr txBox="1">
              <a:spLocks noChangeArrowheads="1"/>
            </p:cNvSpPr>
            <p:nvPr/>
          </p:nvSpPr>
          <p:spPr bwMode="auto">
            <a:xfrm>
              <a:off x="874376" y="6158204"/>
              <a:ext cx="125386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my pain</a:t>
              </a:r>
            </a:p>
          </p:txBody>
        </p:sp>
        <p:sp>
          <p:nvSpPr>
            <p:cNvPr id="32779" name="TextBox 12"/>
            <p:cNvSpPr txBox="1">
              <a:spLocks noChangeArrowheads="1"/>
            </p:cNvSpPr>
            <p:nvPr/>
          </p:nvSpPr>
          <p:spPr bwMode="auto">
            <a:xfrm>
              <a:off x="6735259" y="6158204"/>
              <a:ext cx="122020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00FF00"/>
                  </a:solidFill>
                </a:rPr>
                <a:t>his pain</a:t>
              </a:r>
            </a:p>
          </p:txBody>
        </p:sp>
        <p:sp>
          <p:nvSpPr>
            <p:cNvPr id="32780" name="TextBox 13"/>
            <p:cNvSpPr txBox="1">
              <a:spLocks noChangeArrowheads="1"/>
            </p:cNvSpPr>
            <p:nvPr/>
          </p:nvSpPr>
          <p:spPr bwMode="auto">
            <a:xfrm>
              <a:off x="3973626" y="6158204"/>
              <a:ext cx="1281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C000"/>
                  </a:solidFill>
                </a:rPr>
                <a:t>her pain</a:t>
              </a:r>
            </a:p>
          </p:txBody>
        </p:sp>
        <p:cxnSp>
          <p:nvCxnSpPr>
            <p:cNvPr id="32781" name="Straight Connector 63"/>
            <p:cNvCxnSpPr>
              <a:cxnSpLocks noChangeShapeType="1"/>
            </p:cNvCxnSpPr>
            <p:nvPr/>
          </p:nvCxnSpPr>
          <p:spPr bwMode="auto">
            <a:xfrm>
              <a:off x="205273" y="5290457"/>
              <a:ext cx="8677470" cy="47889"/>
            </a:xfrm>
            <a:prstGeom prst="line">
              <a:avLst/>
            </a:prstGeom>
            <a:noFill/>
            <a:ln w="28575" algn="ctr">
              <a:solidFill>
                <a:schemeClr val="bg1"/>
              </a:solidFill>
              <a:round/>
              <a:headEnd/>
              <a:tailEnd/>
            </a:ln>
            <a:extLst>
              <a:ext uri="{909E8E84-426E-40DD-AFC4-6F175D3DCCD1}">
                <a14:hiddenFill xmlns:a14="http://schemas.microsoft.com/office/drawing/2010/main">
                  <a:noFill/>
                </a14:hiddenFill>
              </a:ext>
            </a:extLst>
          </p:spPr>
        </p:cxnSp>
        <p:sp>
          <p:nvSpPr>
            <p:cNvPr id="32782" name="TextBox 66"/>
            <p:cNvSpPr txBox="1">
              <a:spLocks noChangeArrowheads="1"/>
            </p:cNvSpPr>
            <p:nvPr/>
          </p:nvSpPr>
          <p:spPr bwMode="auto">
            <a:xfrm>
              <a:off x="0" y="5508171"/>
              <a:ext cx="98777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parti</a:t>
              </a:r>
              <a:r>
                <a:rPr lang="en-US" altLang="en-US" dirty="0">
                  <a:solidFill>
                    <a:schemeClr val="bg1"/>
                  </a:solidFill>
                </a:rPr>
                <a:t>-</a:t>
              </a:r>
            </a:p>
            <a:p>
              <a:pPr eaLnBrk="1" hangingPunct="1"/>
              <a:r>
                <a:rPr lang="en-US" altLang="en-US" dirty="0" err="1">
                  <a:solidFill>
                    <a:schemeClr val="bg1"/>
                  </a:solidFill>
                </a:rPr>
                <a:t>culars</a:t>
              </a:r>
              <a:endParaRPr lang="en-US" altLang="en-US" dirty="0">
                <a:solidFill>
                  <a:schemeClr val="bg1"/>
                </a:solidFill>
              </a:endParaRPr>
            </a:p>
          </p:txBody>
        </p:sp>
      </p:grpSp>
    </p:spTree>
    <p:extLst>
      <p:ext uri="{BB962C8B-B14F-4D97-AF65-F5344CB8AC3E}">
        <p14:creationId xmlns:p14="http://schemas.microsoft.com/office/powerpoint/2010/main" val="35519279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Considered to be true in NDO</a:t>
            </a:r>
          </a:p>
        </p:txBody>
      </p:sp>
      <p:pic>
        <p:nvPicPr>
          <p:cNvPr id="4" name="Content Placeholder 3"/>
          <p:cNvPicPr>
            <a:picLocks noGrp="1" noChangeAspect="1"/>
          </p:cNvPicPr>
          <p:nvPr>
            <p:ph idx="1"/>
          </p:nvPr>
        </p:nvPicPr>
        <p:blipFill>
          <a:blip r:embed="rId2"/>
          <a:stretch>
            <a:fillRect/>
          </a:stretch>
        </p:blipFill>
        <p:spPr>
          <a:xfrm>
            <a:off x="304800" y="1676400"/>
            <a:ext cx="4564062" cy="4953000"/>
          </a:xfrm>
          <a:prstGeom prst="rect">
            <a:avLst/>
          </a:prstGeom>
        </p:spPr>
      </p:pic>
      <p:sp>
        <p:nvSpPr>
          <p:cNvPr id="5" name="Content Placeholder 2"/>
          <p:cNvSpPr txBox="1">
            <a:spLocks/>
          </p:cNvSpPr>
          <p:nvPr/>
        </p:nvSpPr>
        <p:spPr>
          <a:xfrm>
            <a:off x="4953000" y="1676400"/>
            <a:ext cx="3962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sz="25000" kern="0" dirty="0" smtClean="0"/>
              <a:t> ?</a:t>
            </a:r>
            <a:endParaRPr lang="en-US" sz="25000" kern="0" dirty="0"/>
          </a:p>
        </p:txBody>
      </p:sp>
    </p:spTree>
    <p:extLst>
      <p:ext uri="{BB962C8B-B14F-4D97-AF65-F5344CB8AC3E}">
        <p14:creationId xmlns:p14="http://schemas.microsoft.com/office/powerpoint/2010/main" val="31988913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5" name="Content Placeholder 2"/>
          <p:cNvSpPr>
            <a:spLocks noGrp="1"/>
          </p:cNvSpPr>
          <p:nvPr>
            <p:ph idx="1"/>
          </p:nvPr>
        </p:nvSpPr>
        <p:spPr>
          <a:xfrm>
            <a:off x="152400" y="1981200"/>
            <a:ext cx="8839200" cy="4737100"/>
          </a:xfrm>
        </p:spPr>
        <p:txBody>
          <a:bodyPr/>
          <a:lstStyle/>
          <a:p>
            <a:r>
              <a:rPr lang="en-US" altLang="en-US" dirty="0" smtClean="0"/>
              <a:t>‘</a:t>
            </a:r>
            <a:r>
              <a:rPr lang="en-US" altLang="en-US" i="1" dirty="0" smtClean="0"/>
              <a:t>Persistent idiopathic facial pain (PIFP)</a:t>
            </a:r>
            <a:r>
              <a:rPr lang="en-US" altLang="en-US" dirty="0" smtClean="0"/>
              <a:t>’ </a:t>
            </a:r>
          </a:p>
          <a:p>
            <a:pPr lvl="1">
              <a:buFontTx/>
              <a:buNone/>
            </a:pPr>
            <a:r>
              <a:rPr lang="en-US" altLang="en-US" dirty="0" smtClean="0"/>
              <a:t>= ‘</a:t>
            </a:r>
            <a:r>
              <a:rPr lang="en-US" altLang="en-US" i="1" dirty="0" smtClean="0"/>
              <a:t>persistent facial pain with varying presentations …’</a:t>
            </a:r>
          </a:p>
          <a:p>
            <a:pPr lvl="1">
              <a:buFontTx/>
              <a:buNone/>
            </a:pPr>
            <a:endParaRPr lang="en-US" altLang="en-US" i="1" dirty="0" smtClean="0"/>
          </a:p>
          <a:p>
            <a:pPr lvl="1">
              <a:buFontTx/>
              <a:buNone/>
            </a:pPr>
            <a:endParaRPr lang="en-US" altLang="en-US" i="1" dirty="0" smtClean="0"/>
          </a:p>
          <a:p>
            <a:pPr lvl="1">
              <a:buFontTx/>
              <a:buNone/>
            </a:pPr>
            <a:endParaRPr lang="en-US" altLang="en-US" i="1" dirty="0" smtClean="0"/>
          </a:p>
          <a:p>
            <a:pPr lvl="1">
              <a:buFontTx/>
              <a:buNone/>
            </a:pPr>
            <a:endParaRPr lang="en-US" altLang="en-US" i="1" dirty="0" smtClean="0"/>
          </a:p>
          <a:p>
            <a:pPr lvl="1">
              <a:buFontTx/>
              <a:buNone/>
            </a:pPr>
            <a:endParaRPr lang="en-US" altLang="en-US" i="1" dirty="0" smtClean="0"/>
          </a:p>
          <a:p>
            <a:pPr lvl="1"/>
            <a:r>
              <a:rPr lang="en-US" altLang="en-US" sz="2400" i="1" dirty="0" smtClean="0"/>
              <a:t>if the description is about types, then the </a:t>
            </a:r>
            <a:r>
              <a:rPr lang="en-US" altLang="en-US" sz="2400" i="1" dirty="0" smtClean="0">
                <a:solidFill>
                  <a:srgbClr val="FF0000"/>
                </a:solidFill>
              </a:rPr>
              <a:t>three</a:t>
            </a:r>
            <a:r>
              <a:rPr lang="en-US" altLang="en-US" sz="2400" i="1" dirty="0" smtClean="0"/>
              <a:t> </a:t>
            </a:r>
            <a:r>
              <a:rPr lang="en-US" altLang="en-US" sz="2400" i="1" dirty="0" smtClean="0">
                <a:solidFill>
                  <a:srgbClr val="FFC000"/>
                </a:solidFill>
              </a:rPr>
              <a:t>particular</a:t>
            </a:r>
            <a:r>
              <a:rPr lang="en-US" altLang="en-US" sz="2400" i="1" dirty="0" smtClean="0"/>
              <a:t> </a:t>
            </a:r>
            <a:r>
              <a:rPr lang="en-US" altLang="en-US" sz="2400" i="1" dirty="0" smtClean="0">
                <a:solidFill>
                  <a:srgbClr val="00FF00"/>
                </a:solidFill>
              </a:rPr>
              <a:t>pains</a:t>
            </a:r>
            <a:r>
              <a:rPr lang="en-US" altLang="en-US" sz="2400" i="1" dirty="0" smtClean="0"/>
              <a:t> fall under PIFP.</a:t>
            </a:r>
          </a:p>
          <a:p>
            <a:pPr lvl="1"/>
            <a:r>
              <a:rPr lang="en-US" altLang="en-US" sz="2400" i="1" dirty="0" smtClean="0"/>
              <a:t>if the description is about (arbitrary) particulars, then only </a:t>
            </a:r>
            <a:r>
              <a:rPr lang="en-US" altLang="en-US" sz="2400" i="1" dirty="0" smtClean="0">
                <a:solidFill>
                  <a:srgbClr val="FFC000"/>
                </a:solidFill>
              </a:rPr>
              <a:t>her pain</a:t>
            </a:r>
            <a:r>
              <a:rPr lang="en-US" altLang="en-US" sz="2400" i="1" dirty="0" smtClean="0"/>
              <a:t> falls under PIFP.</a:t>
            </a:r>
            <a:endParaRPr lang="en-US" altLang="en-US" sz="2400" dirty="0" smtClean="0"/>
          </a:p>
        </p:txBody>
      </p:sp>
      <p:pic>
        <p:nvPicPr>
          <p:cNvPr id="337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6788" y="3211513"/>
            <a:ext cx="4799012"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7" name="Title 1"/>
          <p:cNvSpPr txBox="1">
            <a:spLocks/>
          </p:cNvSpPr>
          <p:nvPr/>
        </p:nvSpPr>
        <p:spPr>
          <a:xfrm>
            <a:off x="205257" y="599930"/>
            <a:ext cx="8686800" cy="6477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altLang="en-US" dirty="0"/>
              <a:t>Talking about particulars or types?</a:t>
            </a:r>
            <a:endParaRPr lang="en-US" altLang="en-US" kern="0" dirty="0" smtClean="0"/>
          </a:p>
        </p:txBody>
      </p:sp>
    </p:spTree>
    <p:extLst>
      <p:ext uri="{BB962C8B-B14F-4D97-AF65-F5344CB8AC3E}">
        <p14:creationId xmlns:p14="http://schemas.microsoft.com/office/powerpoint/2010/main" val="234330849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AutoShape 2"/>
          <p:cNvSpPr>
            <a:spLocks noGrp="1" noChangeArrowheads="1"/>
          </p:cNvSpPr>
          <p:nvPr>
            <p:ph type="title"/>
          </p:nvPr>
        </p:nvSpPr>
        <p:spPr/>
        <p:txBody>
          <a:bodyPr/>
          <a:lstStyle/>
          <a:p>
            <a:r>
              <a:rPr lang="en-US" sz="2600" dirty="0" smtClean="0"/>
              <a:t>Coding systems used naively preserve certain </a:t>
            </a:r>
            <a:r>
              <a:rPr lang="en-US" sz="2600" dirty="0" smtClean="0"/>
              <a:t>ambiguities.</a:t>
            </a:r>
            <a:br>
              <a:rPr lang="en-US" sz="2600" dirty="0" smtClean="0"/>
            </a:br>
            <a:r>
              <a:rPr lang="en-US" sz="2600" dirty="0" smtClean="0"/>
              <a:t>Test: h</a:t>
            </a:r>
            <a:r>
              <a:rPr lang="en-US" sz="2600" dirty="0" smtClean="0"/>
              <a:t>ow many distinct disorders/diseases do you count?</a:t>
            </a:r>
            <a:endParaRPr lang="en-US" sz="2600" dirty="0" smtClean="0"/>
          </a:p>
        </p:txBody>
      </p:sp>
      <p:grpSp>
        <p:nvGrpSpPr>
          <p:cNvPr id="36867" name="Group 3"/>
          <p:cNvGrpSpPr>
            <a:grpSpLocks/>
          </p:cNvGrpSpPr>
          <p:nvPr/>
        </p:nvGrpSpPr>
        <p:grpSpPr bwMode="auto">
          <a:xfrm>
            <a:off x="914400" y="1903413"/>
            <a:ext cx="7848600" cy="4816475"/>
            <a:chOff x="576" y="1104"/>
            <a:chExt cx="4944" cy="3034"/>
          </a:xfrm>
        </p:grpSpPr>
        <p:grpSp>
          <p:nvGrpSpPr>
            <p:cNvPr id="36868" name="Group 4"/>
            <p:cNvGrpSpPr>
              <a:grpSpLocks/>
            </p:cNvGrpSpPr>
            <p:nvPr/>
          </p:nvGrpSpPr>
          <p:grpSpPr bwMode="auto">
            <a:xfrm>
              <a:off x="576" y="1296"/>
              <a:ext cx="4944" cy="154"/>
              <a:chOff x="576" y="1440"/>
              <a:chExt cx="4944" cy="154"/>
            </a:xfrm>
          </p:grpSpPr>
          <p:sp>
            <p:nvSpPr>
              <p:cNvPr id="36940" name="Text Box 5"/>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41" name="Text Box 6"/>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6942" name="Text Box 7"/>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6943" name="Text Box 8"/>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6869" name="Group 9"/>
            <p:cNvGrpSpPr>
              <a:grpSpLocks/>
            </p:cNvGrpSpPr>
            <p:nvPr/>
          </p:nvGrpSpPr>
          <p:grpSpPr bwMode="auto">
            <a:xfrm>
              <a:off x="576" y="1488"/>
              <a:ext cx="4944" cy="154"/>
              <a:chOff x="576" y="1440"/>
              <a:chExt cx="4944" cy="154"/>
            </a:xfrm>
          </p:grpSpPr>
          <p:sp>
            <p:nvSpPr>
              <p:cNvPr id="36936" name="Text Box 10"/>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37" name="Text Box 11"/>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6938" name="Text Box 12"/>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81134009</a:t>
                </a:r>
              </a:p>
            </p:txBody>
          </p:sp>
          <p:sp>
            <p:nvSpPr>
              <p:cNvPr id="36939" name="Text Box 13"/>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Fracture, closed, spiral</a:t>
                </a:r>
                <a:endParaRPr lang="nl-NL" sz="1400" b="0">
                  <a:solidFill>
                    <a:schemeClr val="tx1"/>
                  </a:solidFill>
                  <a:cs typeface="Times New Roman" pitchFamily="18" charset="0"/>
                </a:endParaRPr>
              </a:p>
            </p:txBody>
          </p:sp>
        </p:grpSp>
        <p:grpSp>
          <p:nvGrpSpPr>
            <p:cNvPr id="36870" name="Group 14"/>
            <p:cNvGrpSpPr>
              <a:grpSpLocks/>
            </p:cNvGrpSpPr>
            <p:nvPr/>
          </p:nvGrpSpPr>
          <p:grpSpPr bwMode="auto">
            <a:xfrm>
              <a:off x="576" y="1680"/>
              <a:ext cx="4944" cy="154"/>
              <a:chOff x="576" y="1440"/>
              <a:chExt cx="4944" cy="154"/>
            </a:xfrm>
          </p:grpSpPr>
          <p:sp>
            <p:nvSpPr>
              <p:cNvPr id="36932" name="Text Box 15"/>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33" name="Text Box 16"/>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6934" name="Text Box 17"/>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6935" name="Text Box 18"/>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6871" name="Group 19"/>
            <p:cNvGrpSpPr>
              <a:grpSpLocks/>
            </p:cNvGrpSpPr>
            <p:nvPr/>
          </p:nvGrpSpPr>
          <p:grpSpPr bwMode="auto">
            <a:xfrm>
              <a:off x="576" y="1872"/>
              <a:ext cx="4944" cy="154"/>
              <a:chOff x="576" y="1440"/>
              <a:chExt cx="4944" cy="154"/>
            </a:xfrm>
          </p:grpSpPr>
          <p:sp>
            <p:nvSpPr>
              <p:cNvPr id="36928" name="Text Box 20"/>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29" name="Text Box 21"/>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6930" name="Text Box 22"/>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6931" name="Text Box 23"/>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sp>
          <p:nvSpPr>
            <p:cNvPr id="36872" name="Text Box 24"/>
            <p:cNvSpPr txBox="1">
              <a:spLocks noChangeArrowheads="1"/>
            </p:cNvSpPr>
            <p:nvPr/>
          </p:nvSpPr>
          <p:spPr bwMode="auto">
            <a:xfrm>
              <a:off x="576" y="2064"/>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73" name="Text Box 25"/>
            <p:cNvSpPr txBox="1">
              <a:spLocks noChangeArrowheads="1"/>
            </p:cNvSpPr>
            <p:nvPr/>
          </p:nvSpPr>
          <p:spPr bwMode="auto">
            <a:xfrm>
              <a:off x="1056" y="2064"/>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74" name="Text Box 26"/>
            <p:cNvSpPr txBox="1">
              <a:spLocks noChangeArrowheads="1"/>
            </p:cNvSpPr>
            <p:nvPr/>
          </p:nvSpPr>
          <p:spPr bwMode="auto">
            <a:xfrm>
              <a:off x="1776" y="2064"/>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6875" name="Text Box 27"/>
            <p:cNvSpPr txBox="1">
              <a:spLocks noChangeArrowheads="1"/>
            </p:cNvSpPr>
            <p:nvPr/>
          </p:nvSpPr>
          <p:spPr bwMode="auto">
            <a:xfrm>
              <a:off x="3216" y="2064"/>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76" name="Text Box 28"/>
            <p:cNvSpPr txBox="1">
              <a:spLocks noChangeArrowheads="1"/>
            </p:cNvSpPr>
            <p:nvPr/>
          </p:nvSpPr>
          <p:spPr bwMode="auto">
            <a:xfrm>
              <a:off x="576" y="2256"/>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6877" name="Text Box 29"/>
            <p:cNvSpPr txBox="1">
              <a:spLocks noChangeArrowheads="1"/>
            </p:cNvSpPr>
            <p:nvPr/>
          </p:nvSpPr>
          <p:spPr bwMode="auto">
            <a:xfrm>
              <a:off x="1056" y="2256"/>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24/12/1991</a:t>
              </a:r>
              <a:endParaRPr lang="nl-NL" sz="1400" b="0">
                <a:solidFill>
                  <a:schemeClr val="tx1"/>
                </a:solidFill>
                <a:cs typeface="Times New Roman" pitchFamily="18" charset="0"/>
              </a:endParaRPr>
            </a:p>
          </p:txBody>
        </p:sp>
        <p:sp>
          <p:nvSpPr>
            <p:cNvPr id="36878" name="Text Box 30"/>
            <p:cNvSpPr txBox="1">
              <a:spLocks noChangeArrowheads="1"/>
            </p:cNvSpPr>
            <p:nvPr/>
          </p:nvSpPr>
          <p:spPr bwMode="auto">
            <a:xfrm>
              <a:off x="1776" y="2256"/>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255174002</a:t>
              </a:r>
            </a:p>
          </p:txBody>
        </p:sp>
        <p:sp>
          <p:nvSpPr>
            <p:cNvPr id="36879" name="Text Box 31"/>
            <p:cNvSpPr txBox="1">
              <a:spLocks noChangeArrowheads="1"/>
            </p:cNvSpPr>
            <p:nvPr/>
          </p:nvSpPr>
          <p:spPr bwMode="auto">
            <a:xfrm>
              <a:off x="3216" y="2256"/>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benign polyp of biliary tract</a:t>
              </a:r>
            </a:p>
          </p:txBody>
        </p:sp>
        <p:sp>
          <p:nvSpPr>
            <p:cNvPr id="36880" name="Text Box 32"/>
            <p:cNvSpPr txBox="1">
              <a:spLocks noChangeArrowheads="1"/>
            </p:cNvSpPr>
            <p:nvPr/>
          </p:nvSpPr>
          <p:spPr bwMode="auto">
            <a:xfrm>
              <a:off x="576" y="2448"/>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6881" name="Text Box 33"/>
            <p:cNvSpPr txBox="1">
              <a:spLocks noChangeArrowheads="1"/>
            </p:cNvSpPr>
            <p:nvPr/>
          </p:nvSpPr>
          <p:spPr bwMode="auto">
            <a:xfrm>
              <a:off x="1056" y="2448"/>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6882" name="Text Box 34"/>
            <p:cNvSpPr txBox="1">
              <a:spLocks noChangeArrowheads="1"/>
            </p:cNvSpPr>
            <p:nvPr/>
          </p:nvSpPr>
          <p:spPr bwMode="auto">
            <a:xfrm>
              <a:off x="1776" y="2448"/>
              <a:ext cx="1392"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a:p>
              <a:pPr algn="l"/>
              <a:endParaRPr lang="nl-NL" sz="1400" b="0">
                <a:solidFill>
                  <a:schemeClr val="tx1"/>
                </a:solidFill>
                <a:cs typeface="Times New Roman" pitchFamily="18" charset="0"/>
              </a:endParaRPr>
            </a:p>
          </p:txBody>
        </p:sp>
        <p:sp>
          <p:nvSpPr>
            <p:cNvPr id="36883" name="Text Box 35"/>
            <p:cNvSpPr txBox="1">
              <a:spLocks noChangeArrowheads="1"/>
            </p:cNvSpPr>
            <p:nvPr/>
          </p:nvSpPr>
          <p:spPr bwMode="auto">
            <a:xfrm>
              <a:off x="3216" y="2448"/>
              <a:ext cx="2304"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a:p>
              <a:pPr algn="l"/>
              <a:endParaRPr lang="nl-NL" sz="1400" b="0">
                <a:solidFill>
                  <a:schemeClr val="tx1"/>
                </a:solidFill>
                <a:cs typeface="Times New Roman" pitchFamily="18" charset="0"/>
              </a:endParaRPr>
            </a:p>
          </p:txBody>
        </p:sp>
        <p:grpSp>
          <p:nvGrpSpPr>
            <p:cNvPr id="36884" name="Group 36"/>
            <p:cNvGrpSpPr>
              <a:grpSpLocks/>
            </p:cNvGrpSpPr>
            <p:nvPr/>
          </p:nvGrpSpPr>
          <p:grpSpPr bwMode="auto">
            <a:xfrm>
              <a:off x="576" y="2640"/>
              <a:ext cx="4944" cy="154"/>
              <a:chOff x="576" y="1440"/>
              <a:chExt cx="4944" cy="154"/>
            </a:xfrm>
          </p:grpSpPr>
          <p:sp>
            <p:nvSpPr>
              <p:cNvPr id="36924" name="Text Box 37"/>
              <p:cNvSpPr txBox="1">
                <a:spLocks noChangeArrowheads="1"/>
              </p:cNvSpPr>
              <p:nvPr/>
            </p:nvSpPr>
            <p:spPr bwMode="auto">
              <a:xfrm>
                <a:off x="576" y="1440"/>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6925" name="Text Box 38"/>
              <p:cNvSpPr txBox="1">
                <a:spLocks noChangeArrowheads="1"/>
              </p:cNvSpPr>
              <p:nvPr/>
            </p:nvSpPr>
            <p:spPr bwMode="auto">
              <a:xfrm>
                <a:off x="1056" y="1440"/>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p:txBody>
          </p:sp>
          <p:sp>
            <p:nvSpPr>
              <p:cNvPr id="36926" name="Text Box 39"/>
              <p:cNvSpPr txBox="1">
                <a:spLocks noChangeArrowheads="1"/>
              </p:cNvSpPr>
              <p:nvPr/>
            </p:nvSpPr>
            <p:spPr bwMode="auto">
              <a:xfrm>
                <a:off x="1776" y="1440"/>
                <a:ext cx="139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6927" name="Text Box 40"/>
              <p:cNvSpPr txBox="1">
                <a:spLocks noChangeArrowheads="1"/>
              </p:cNvSpPr>
              <p:nvPr/>
            </p:nvSpPr>
            <p:spPr bwMode="auto">
              <a:xfrm>
                <a:off x="3216" y="1440"/>
                <a:ext cx="2304"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6885" name="Group 41"/>
            <p:cNvGrpSpPr>
              <a:grpSpLocks/>
            </p:cNvGrpSpPr>
            <p:nvPr/>
          </p:nvGrpSpPr>
          <p:grpSpPr bwMode="auto">
            <a:xfrm>
              <a:off x="576" y="2832"/>
              <a:ext cx="4944" cy="154"/>
              <a:chOff x="576" y="1440"/>
              <a:chExt cx="4944" cy="154"/>
            </a:xfrm>
          </p:grpSpPr>
          <p:sp>
            <p:nvSpPr>
              <p:cNvPr id="36920" name="Text Box 42"/>
              <p:cNvSpPr txBox="1">
                <a:spLocks noChangeArrowheads="1"/>
              </p:cNvSpPr>
              <p:nvPr/>
            </p:nvSpPr>
            <p:spPr bwMode="auto">
              <a:xfrm>
                <a:off x="576" y="1440"/>
                <a:ext cx="43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47804</a:t>
                </a:r>
                <a:endParaRPr lang="nl-NL" sz="1400" b="0">
                  <a:solidFill>
                    <a:schemeClr val="tx1"/>
                  </a:solidFill>
                  <a:cs typeface="Times New Roman" pitchFamily="18" charset="0"/>
                </a:endParaRPr>
              </a:p>
            </p:txBody>
          </p:sp>
          <p:sp>
            <p:nvSpPr>
              <p:cNvPr id="36921" name="Text Box 43"/>
              <p:cNvSpPr txBox="1">
                <a:spLocks noChangeArrowheads="1"/>
              </p:cNvSpPr>
              <p:nvPr/>
            </p:nvSpPr>
            <p:spPr bwMode="auto">
              <a:xfrm>
                <a:off x="1056" y="1440"/>
                <a:ext cx="67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03/04/1993</a:t>
                </a:r>
                <a:endParaRPr lang="nl-NL" sz="1400" b="0">
                  <a:solidFill>
                    <a:schemeClr val="tx1"/>
                  </a:solidFill>
                  <a:cs typeface="Times New Roman" pitchFamily="18" charset="0"/>
                </a:endParaRPr>
              </a:p>
            </p:txBody>
          </p:sp>
          <p:sp>
            <p:nvSpPr>
              <p:cNvPr id="36922" name="Text Box 44"/>
              <p:cNvSpPr txBox="1">
                <a:spLocks noChangeArrowheads="1"/>
              </p:cNvSpPr>
              <p:nvPr/>
            </p:nvSpPr>
            <p:spPr bwMode="auto">
              <a:xfrm>
                <a:off x="1776" y="1440"/>
                <a:ext cx="139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58298795</a:t>
                </a:r>
                <a:endParaRPr lang="nl-NL" sz="1400" b="0">
                  <a:solidFill>
                    <a:schemeClr val="tx1"/>
                  </a:solidFill>
                  <a:cs typeface="Times New Roman" pitchFamily="18" charset="0"/>
                </a:endParaRPr>
              </a:p>
            </p:txBody>
          </p:sp>
          <p:sp>
            <p:nvSpPr>
              <p:cNvPr id="36923" name="Text Box 45"/>
              <p:cNvSpPr txBox="1">
                <a:spLocks noChangeArrowheads="1"/>
              </p:cNvSpPr>
              <p:nvPr/>
            </p:nvSpPr>
            <p:spPr bwMode="auto">
              <a:xfrm>
                <a:off x="3216" y="1440"/>
                <a:ext cx="2304"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Other lesion on other specified region</a:t>
                </a:r>
                <a:endParaRPr lang="nl-NL" sz="1400" b="0">
                  <a:solidFill>
                    <a:schemeClr val="tx1"/>
                  </a:solidFill>
                  <a:cs typeface="Times New Roman" pitchFamily="18" charset="0"/>
                </a:endParaRPr>
              </a:p>
            </p:txBody>
          </p:sp>
        </p:grpSp>
        <p:grpSp>
          <p:nvGrpSpPr>
            <p:cNvPr id="36886" name="Group 46"/>
            <p:cNvGrpSpPr>
              <a:grpSpLocks/>
            </p:cNvGrpSpPr>
            <p:nvPr/>
          </p:nvGrpSpPr>
          <p:grpSpPr bwMode="auto">
            <a:xfrm>
              <a:off x="576" y="3024"/>
              <a:ext cx="4944" cy="154"/>
              <a:chOff x="576" y="1440"/>
              <a:chExt cx="4944" cy="154"/>
            </a:xfrm>
          </p:grpSpPr>
          <p:sp>
            <p:nvSpPr>
              <p:cNvPr id="36916" name="Text Box 47"/>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17" name="Text Box 48"/>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17/05/1993</a:t>
                </a:r>
                <a:endParaRPr lang="nl-NL" sz="1400" b="0">
                  <a:solidFill>
                    <a:schemeClr val="tx1"/>
                  </a:solidFill>
                  <a:cs typeface="Times New Roman" pitchFamily="18" charset="0"/>
                </a:endParaRPr>
              </a:p>
            </p:txBody>
          </p:sp>
          <p:sp>
            <p:nvSpPr>
              <p:cNvPr id="36918" name="Text Box 49"/>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6919" name="Text Box 50"/>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6887" name="Group 51"/>
            <p:cNvGrpSpPr>
              <a:grpSpLocks/>
            </p:cNvGrpSpPr>
            <p:nvPr/>
          </p:nvGrpSpPr>
          <p:grpSpPr bwMode="auto">
            <a:xfrm>
              <a:off x="576" y="3216"/>
              <a:ext cx="4944" cy="154"/>
              <a:chOff x="576" y="1440"/>
              <a:chExt cx="4944" cy="154"/>
            </a:xfrm>
          </p:grpSpPr>
          <p:sp>
            <p:nvSpPr>
              <p:cNvPr id="36912" name="Text Box 52"/>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6913" name="Text Box 53"/>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6914" name="Text Box 54"/>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2909872</a:t>
                </a:r>
                <a:endParaRPr lang="nl-NL" sz="1400" b="0">
                  <a:solidFill>
                    <a:schemeClr val="tx1"/>
                  </a:solidFill>
                  <a:cs typeface="Times New Roman" pitchFamily="18" charset="0"/>
                </a:endParaRPr>
              </a:p>
            </p:txBody>
          </p:sp>
          <p:sp>
            <p:nvSpPr>
              <p:cNvPr id="36915" name="Text Box 55"/>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Closed fracture of radial head</a:t>
                </a:r>
                <a:endParaRPr lang="nl-NL" sz="1400" b="0">
                  <a:solidFill>
                    <a:schemeClr val="tx1"/>
                  </a:solidFill>
                  <a:cs typeface="Times New Roman" pitchFamily="18" charset="0"/>
                </a:endParaRPr>
              </a:p>
            </p:txBody>
          </p:sp>
        </p:grpSp>
        <p:grpSp>
          <p:nvGrpSpPr>
            <p:cNvPr id="36888" name="Group 56"/>
            <p:cNvGrpSpPr>
              <a:grpSpLocks/>
            </p:cNvGrpSpPr>
            <p:nvPr/>
          </p:nvGrpSpPr>
          <p:grpSpPr bwMode="auto">
            <a:xfrm>
              <a:off x="576" y="3408"/>
              <a:ext cx="4944" cy="154"/>
              <a:chOff x="576" y="1440"/>
              <a:chExt cx="4944" cy="154"/>
            </a:xfrm>
          </p:grpSpPr>
          <p:sp>
            <p:nvSpPr>
              <p:cNvPr id="36908" name="Text Box 57"/>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6909" name="Text Box 58"/>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6910" name="Text Box 59"/>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6911" name="Text Box 60"/>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6889" name="Group 61"/>
            <p:cNvGrpSpPr>
              <a:grpSpLocks/>
            </p:cNvGrpSpPr>
            <p:nvPr/>
          </p:nvGrpSpPr>
          <p:grpSpPr bwMode="auto">
            <a:xfrm>
              <a:off x="576" y="3600"/>
              <a:ext cx="4944" cy="154"/>
              <a:chOff x="576" y="1440"/>
              <a:chExt cx="4944" cy="154"/>
            </a:xfrm>
          </p:grpSpPr>
          <p:sp>
            <p:nvSpPr>
              <p:cNvPr id="36904" name="Text Box 62"/>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05" name="Text Box 63"/>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6906" name="Text Box 64"/>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6907" name="Text Box 65"/>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6890" name="Group 66"/>
            <p:cNvGrpSpPr>
              <a:grpSpLocks/>
            </p:cNvGrpSpPr>
            <p:nvPr/>
          </p:nvGrpSpPr>
          <p:grpSpPr bwMode="auto">
            <a:xfrm>
              <a:off x="576" y="3792"/>
              <a:ext cx="4944" cy="154"/>
              <a:chOff x="576" y="1440"/>
              <a:chExt cx="4944" cy="154"/>
            </a:xfrm>
          </p:grpSpPr>
          <p:sp>
            <p:nvSpPr>
              <p:cNvPr id="36900" name="Text Box 67"/>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6901" name="Text Box 68"/>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6902" name="Text Box 69"/>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6903" name="Text Box 70"/>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6891" name="Group 71"/>
            <p:cNvGrpSpPr>
              <a:grpSpLocks/>
            </p:cNvGrpSpPr>
            <p:nvPr/>
          </p:nvGrpSpPr>
          <p:grpSpPr bwMode="auto">
            <a:xfrm>
              <a:off x="576" y="1104"/>
              <a:ext cx="4944" cy="193"/>
              <a:chOff x="576" y="1248"/>
              <a:chExt cx="4944" cy="193"/>
            </a:xfrm>
          </p:grpSpPr>
          <p:sp>
            <p:nvSpPr>
              <p:cNvPr id="36896" name="Text Box 72"/>
              <p:cNvSpPr txBox="1">
                <a:spLocks noChangeArrowheads="1"/>
              </p:cNvSpPr>
              <p:nvPr/>
            </p:nvSpPr>
            <p:spPr bwMode="auto">
              <a:xfrm>
                <a:off x="576" y="1248"/>
                <a:ext cx="418" cy="193"/>
              </a:xfrm>
              <a:prstGeom prst="rect">
                <a:avLst/>
              </a:prstGeom>
              <a:solidFill>
                <a:srgbClr val="000066"/>
              </a:solidFill>
              <a:ln w="9525">
                <a:solidFill>
                  <a:schemeClr val="tx1"/>
                </a:solidFill>
                <a:miter lim="800000"/>
                <a:headEnd/>
                <a:tailEnd/>
              </a:ln>
            </p:spPr>
            <p:txBody>
              <a:bodyPr wrap="none" tIns="10800" bIns="10800">
                <a:spAutoFit/>
              </a:bodyPr>
              <a:lstStyle/>
              <a:p>
                <a:r>
                  <a:rPr lang="nl-BE" sz="1800">
                    <a:solidFill>
                      <a:schemeClr val="bg1"/>
                    </a:solidFill>
                    <a:cs typeface="Times New Roman" pitchFamily="18" charset="0"/>
                  </a:rPr>
                  <a:t>PtID</a:t>
                </a:r>
                <a:endParaRPr lang="nl-NL" sz="1800">
                  <a:solidFill>
                    <a:schemeClr val="bg1"/>
                  </a:solidFill>
                  <a:cs typeface="Times New Roman" pitchFamily="18" charset="0"/>
                </a:endParaRPr>
              </a:p>
            </p:txBody>
          </p:sp>
          <p:sp>
            <p:nvSpPr>
              <p:cNvPr id="36897" name="Text Box 73"/>
              <p:cNvSpPr txBox="1">
                <a:spLocks noChangeArrowheads="1"/>
              </p:cNvSpPr>
              <p:nvPr/>
            </p:nvSpPr>
            <p:spPr bwMode="auto">
              <a:xfrm>
                <a:off x="1056" y="1248"/>
                <a:ext cx="67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Date</a:t>
                </a:r>
                <a:endParaRPr lang="nl-NL" sz="1800">
                  <a:solidFill>
                    <a:schemeClr val="bg1"/>
                  </a:solidFill>
                  <a:cs typeface="Times New Roman" pitchFamily="18" charset="0"/>
                </a:endParaRPr>
              </a:p>
            </p:txBody>
          </p:sp>
          <p:sp>
            <p:nvSpPr>
              <p:cNvPr id="36898" name="Text Box 74"/>
              <p:cNvSpPr txBox="1">
                <a:spLocks noChangeArrowheads="1"/>
              </p:cNvSpPr>
              <p:nvPr/>
            </p:nvSpPr>
            <p:spPr bwMode="auto">
              <a:xfrm>
                <a:off x="1776" y="1248"/>
                <a:ext cx="139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ObsCode</a:t>
                </a:r>
                <a:endParaRPr lang="nl-NL" sz="1800">
                  <a:solidFill>
                    <a:schemeClr val="bg1"/>
                  </a:solidFill>
                  <a:cs typeface="Times New Roman" pitchFamily="18" charset="0"/>
                </a:endParaRPr>
              </a:p>
            </p:txBody>
          </p:sp>
          <p:sp>
            <p:nvSpPr>
              <p:cNvPr id="36899" name="Text Box 75"/>
              <p:cNvSpPr txBox="1">
                <a:spLocks noChangeArrowheads="1"/>
              </p:cNvSpPr>
              <p:nvPr/>
            </p:nvSpPr>
            <p:spPr bwMode="auto">
              <a:xfrm>
                <a:off x="3216" y="1248"/>
                <a:ext cx="2304"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Narrative</a:t>
                </a:r>
                <a:endParaRPr lang="nl-NL" sz="1800">
                  <a:solidFill>
                    <a:schemeClr val="bg1"/>
                  </a:solidFill>
                  <a:cs typeface="Times New Roman" pitchFamily="18" charset="0"/>
                </a:endParaRPr>
              </a:p>
            </p:txBody>
          </p:sp>
        </p:grpSp>
        <p:sp>
          <p:nvSpPr>
            <p:cNvPr id="36892" name="Text Box 76"/>
            <p:cNvSpPr txBox="1">
              <a:spLocks noChangeArrowheads="1"/>
            </p:cNvSpPr>
            <p:nvPr/>
          </p:nvSpPr>
          <p:spPr bwMode="auto">
            <a:xfrm>
              <a:off x="576" y="3984"/>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6893" name="Text Box 77"/>
            <p:cNvSpPr txBox="1">
              <a:spLocks noChangeArrowheads="1"/>
            </p:cNvSpPr>
            <p:nvPr/>
          </p:nvSpPr>
          <p:spPr bwMode="auto">
            <a:xfrm>
              <a:off x="1056" y="3984"/>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20/12/1998</a:t>
              </a:r>
              <a:endParaRPr lang="nl-NL" sz="1400" b="0">
                <a:solidFill>
                  <a:schemeClr val="tx1"/>
                </a:solidFill>
                <a:cs typeface="Times New Roman" pitchFamily="18" charset="0"/>
              </a:endParaRPr>
            </a:p>
          </p:txBody>
        </p:sp>
        <p:sp>
          <p:nvSpPr>
            <p:cNvPr id="36894" name="Text Box 78"/>
            <p:cNvSpPr txBox="1">
              <a:spLocks noChangeArrowheads="1"/>
            </p:cNvSpPr>
            <p:nvPr/>
          </p:nvSpPr>
          <p:spPr bwMode="auto">
            <a:xfrm>
              <a:off x="1776" y="3984"/>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255087006</a:t>
              </a:r>
            </a:p>
          </p:txBody>
        </p:sp>
        <p:sp>
          <p:nvSpPr>
            <p:cNvPr id="36895" name="Text Box 79"/>
            <p:cNvSpPr txBox="1">
              <a:spLocks noChangeArrowheads="1"/>
            </p:cNvSpPr>
            <p:nvPr/>
          </p:nvSpPr>
          <p:spPr bwMode="auto">
            <a:xfrm>
              <a:off x="3216" y="3984"/>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malignant polyp of biliary tract</a:t>
              </a:r>
            </a:p>
          </p:txBody>
        </p:sp>
      </p:grpSp>
    </p:spTree>
    <p:extLst>
      <p:ext uri="{BB962C8B-B14F-4D97-AF65-F5344CB8AC3E}">
        <p14:creationId xmlns:p14="http://schemas.microsoft.com/office/powerpoint/2010/main" val="120970776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oup 2"/>
          <p:cNvGrpSpPr>
            <a:grpSpLocks/>
          </p:cNvGrpSpPr>
          <p:nvPr/>
        </p:nvGrpSpPr>
        <p:grpSpPr bwMode="auto">
          <a:xfrm>
            <a:off x="914400" y="1905000"/>
            <a:ext cx="7848600" cy="4816475"/>
            <a:chOff x="576" y="1104"/>
            <a:chExt cx="4944" cy="3034"/>
          </a:xfrm>
        </p:grpSpPr>
        <p:grpSp>
          <p:nvGrpSpPr>
            <p:cNvPr id="37914" name="Group 3"/>
            <p:cNvGrpSpPr>
              <a:grpSpLocks/>
            </p:cNvGrpSpPr>
            <p:nvPr/>
          </p:nvGrpSpPr>
          <p:grpSpPr bwMode="auto">
            <a:xfrm>
              <a:off x="576" y="1296"/>
              <a:ext cx="4944" cy="154"/>
              <a:chOff x="576" y="1440"/>
              <a:chExt cx="4944" cy="154"/>
            </a:xfrm>
          </p:grpSpPr>
          <p:sp>
            <p:nvSpPr>
              <p:cNvPr id="37986" name="Text Box 4"/>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87" name="Text Box 5"/>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7988" name="Text Box 6"/>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7989" name="Text Box 7"/>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7915" name="Group 8"/>
            <p:cNvGrpSpPr>
              <a:grpSpLocks/>
            </p:cNvGrpSpPr>
            <p:nvPr/>
          </p:nvGrpSpPr>
          <p:grpSpPr bwMode="auto">
            <a:xfrm>
              <a:off x="576" y="1488"/>
              <a:ext cx="4944" cy="154"/>
              <a:chOff x="576" y="1440"/>
              <a:chExt cx="4944" cy="154"/>
            </a:xfrm>
          </p:grpSpPr>
          <p:sp>
            <p:nvSpPr>
              <p:cNvPr id="37982" name="Text Box 9"/>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83" name="Text Box 10"/>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p:txBody>
          </p:sp>
          <p:sp>
            <p:nvSpPr>
              <p:cNvPr id="37984" name="Text Box 11"/>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81134009</a:t>
                </a:r>
              </a:p>
            </p:txBody>
          </p:sp>
          <p:sp>
            <p:nvSpPr>
              <p:cNvPr id="37985" name="Text Box 12"/>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Fracture, closed, spiral</a:t>
                </a:r>
                <a:endParaRPr lang="nl-NL" sz="1400" b="0">
                  <a:solidFill>
                    <a:schemeClr val="tx1"/>
                  </a:solidFill>
                  <a:cs typeface="Times New Roman" pitchFamily="18" charset="0"/>
                </a:endParaRPr>
              </a:p>
            </p:txBody>
          </p:sp>
        </p:grpSp>
        <p:grpSp>
          <p:nvGrpSpPr>
            <p:cNvPr id="37916" name="Group 13"/>
            <p:cNvGrpSpPr>
              <a:grpSpLocks/>
            </p:cNvGrpSpPr>
            <p:nvPr/>
          </p:nvGrpSpPr>
          <p:grpSpPr bwMode="auto">
            <a:xfrm>
              <a:off x="576" y="1680"/>
              <a:ext cx="4944" cy="154"/>
              <a:chOff x="576" y="1440"/>
              <a:chExt cx="4944" cy="154"/>
            </a:xfrm>
          </p:grpSpPr>
          <p:sp>
            <p:nvSpPr>
              <p:cNvPr id="37978" name="Text Box 14"/>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79" name="Text Box 15"/>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7980" name="Text Box 16"/>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7981" name="Text Box 17"/>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7917" name="Group 18"/>
            <p:cNvGrpSpPr>
              <a:grpSpLocks/>
            </p:cNvGrpSpPr>
            <p:nvPr/>
          </p:nvGrpSpPr>
          <p:grpSpPr bwMode="auto">
            <a:xfrm>
              <a:off x="576" y="1872"/>
              <a:ext cx="4944" cy="154"/>
              <a:chOff x="576" y="1440"/>
              <a:chExt cx="4944" cy="154"/>
            </a:xfrm>
          </p:grpSpPr>
          <p:sp>
            <p:nvSpPr>
              <p:cNvPr id="37974" name="Text Box 19"/>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75" name="Text Box 20"/>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12/07/1990</a:t>
                </a:r>
                <a:endParaRPr lang="nl-NL" sz="1400" b="0">
                  <a:solidFill>
                    <a:schemeClr val="tx1"/>
                  </a:solidFill>
                  <a:cs typeface="Times New Roman" pitchFamily="18" charset="0"/>
                </a:endParaRPr>
              </a:p>
            </p:txBody>
          </p:sp>
          <p:sp>
            <p:nvSpPr>
              <p:cNvPr id="37976" name="Text Box 21"/>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7977" name="Text Box 22"/>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sp>
          <p:nvSpPr>
            <p:cNvPr id="37918" name="Text Box 23"/>
            <p:cNvSpPr txBox="1">
              <a:spLocks noChangeArrowheads="1"/>
            </p:cNvSpPr>
            <p:nvPr/>
          </p:nvSpPr>
          <p:spPr bwMode="auto">
            <a:xfrm>
              <a:off x="576" y="2064"/>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19" name="Text Box 24"/>
            <p:cNvSpPr txBox="1">
              <a:spLocks noChangeArrowheads="1"/>
            </p:cNvSpPr>
            <p:nvPr/>
          </p:nvSpPr>
          <p:spPr bwMode="auto">
            <a:xfrm>
              <a:off x="1056" y="2064"/>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04/07/1990</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20" name="Text Box 25"/>
            <p:cNvSpPr txBox="1">
              <a:spLocks noChangeArrowheads="1"/>
            </p:cNvSpPr>
            <p:nvPr/>
          </p:nvSpPr>
          <p:spPr bwMode="auto">
            <a:xfrm>
              <a:off x="1776" y="2064"/>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7921" name="Text Box 26"/>
            <p:cNvSpPr txBox="1">
              <a:spLocks noChangeArrowheads="1"/>
            </p:cNvSpPr>
            <p:nvPr/>
          </p:nvSpPr>
          <p:spPr bwMode="auto">
            <a:xfrm>
              <a:off x="3216" y="2064"/>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22" name="Text Box 27"/>
            <p:cNvSpPr txBox="1">
              <a:spLocks noChangeArrowheads="1"/>
            </p:cNvSpPr>
            <p:nvPr/>
          </p:nvSpPr>
          <p:spPr bwMode="auto">
            <a:xfrm>
              <a:off x="576" y="2256"/>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7923" name="Text Box 28"/>
            <p:cNvSpPr txBox="1">
              <a:spLocks noChangeArrowheads="1"/>
            </p:cNvSpPr>
            <p:nvPr/>
          </p:nvSpPr>
          <p:spPr bwMode="auto">
            <a:xfrm>
              <a:off x="1056" y="2256"/>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24/12/1991</a:t>
              </a:r>
              <a:endParaRPr lang="nl-NL" sz="1400" b="0">
                <a:solidFill>
                  <a:schemeClr val="tx1"/>
                </a:solidFill>
                <a:cs typeface="Times New Roman" pitchFamily="18" charset="0"/>
              </a:endParaRPr>
            </a:p>
          </p:txBody>
        </p:sp>
        <p:sp>
          <p:nvSpPr>
            <p:cNvPr id="37924" name="Text Box 29"/>
            <p:cNvSpPr txBox="1">
              <a:spLocks noChangeArrowheads="1"/>
            </p:cNvSpPr>
            <p:nvPr/>
          </p:nvSpPr>
          <p:spPr bwMode="auto">
            <a:xfrm>
              <a:off x="1776" y="2256"/>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255174002</a:t>
              </a:r>
            </a:p>
          </p:txBody>
        </p:sp>
        <p:sp>
          <p:nvSpPr>
            <p:cNvPr id="37925" name="Text Box 30"/>
            <p:cNvSpPr txBox="1">
              <a:spLocks noChangeArrowheads="1"/>
            </p:cNvSpPr>
            <p:nvPr/>
          </p:nvSpPr>
          <p:spPr bwMode="auto">
            <a:xfrm>
              <a:off x="3216" y="2256"/>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benign polyp of biliary tract</a:t>
              </a:r>
            </a:p>
          </p:txBody>
        </p:sp>
        <p:sp>
          <p:nvSpPr>
            <p:cNvPr id="37926" name="Text Box 31"/>
            <p:cNvSpPr txBox="1">
              <a:spLocks noChangeArrowheads="1"/>
            </p:cNvSpPr>
            <p:nvPr/>
          </p:nvSpPr>
          <p:spPr bwMode="auto">
            <a:xfrm>
              <a:off x="576" y="2448"/>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7927" name="Text Box 32"/>
            <p:cNvSpPr txBox="1">
              <a:spLocks noChangeArrowheads="1"/>
            </p:cNvSpPr>
            <p:nvPr/>
          </p:nvSpPr>
          <p:spPr bwMode="auto">
            <a:xfrm>
              <a:off x="1056" y="2448"/>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a:p>
              <a:pPr algn="l"/>
              <a:endParaRPr lang="nl-NL" sz="1400" b="0">
                <a:solidFill>
                  <a:schemeClr val="tx1"/>
                </a:solidFill>
                <a:cs typeface="Times New Roman" pitchFamily="18" charset="0"/>
              </a:endParaRPr>
            </a:p>
          </p:txBody>
        </p:sp>
        <p:sp>
          <p:nvSpPr>
            <p:cNvPr id="37928" name="Text Box 33"/>
            <p:cNvSpPr txBox="1">
              <a:spLocks noChangeArrowheads="1"/>
            </p:cNvSpPr>
            <p:nvPr/>
          </p:nvSpPr>
          <p:spPr bwMode="auto">
            <a:xfrm>
              <a:off x="1776" y="2448"/>
              <a:ext cx="1392"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a:p>
              <a:pPr algn="l"/>
              <a:endParaRPr lang="nl-NL" sz="1400" b="0">
                <a:solidFill>
                  <a:schemeClr val="tx1"/>
                </a:solidFill>
                <a:cs typeface="Times New Roman" pitchFamily="18" charset="0"/>
              </a:endParaRPr>
            </a:p>
          </p:txBody>
        </p:sp>
        <p:sp>
          <p:nvSpPr>
            <p:cNvPr id="37929" name="Text Box 34"/>
            <p:cNvSpPr txBox="1">
              <a:spLocks noChangeArrowheads="1"/>
            </p:cNvSpPr>
            <p:nvPr/>
          </p:nvSpPr>
          <p:spPr bwMode="auto">
            <a:xfrm>
              <a:off x="3216" y="2448"/>
              <a:ext cx="2304" cy="154"/>
            </a:xfrm>
            <a:prstGeom prst="rect">
              <a:avLst/>
            </a:prstGeom>
            <a:solidFill>
              <a:srgbClr val="CCFF66"/>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a:p>
              <a:pPr algn="l"/>
              <a:endParaRPr lang="nl-NL" sz="1400" b="0">
                <a:solidFill>
                  <a:schemeClr val="tx1"/>
                </a:solidFill>
                <a:cs typeface="Times New Roman" pitchFamily="18" charset="0"/>
              </a:endParaRPr>
            </a:p>
          </p:txBody>
        </p:sp>
        <p:grpSp>
          <p:nvGrpSpPr>
            <p:cNvPr id="37930" name="Group 35"/>
            <p:cNvGrpSpPr>
              <a:grpSpLocks/>
            </p:cNvGrpSpPr>
            <p:nvPr/>
          </p:nvGrpSpPr>
          <p:grpSpPr bwMode="auto">
            <a:xfrm>
              <a:off x="576" y="2640"/>
              <a:ext cx="4944" cy="154"/>
              <a:chOff x="576" y="1440"/>
              <a:chExt cx="4944" cy="154"/>
            </a:xfrm>
          </p:grpSpPr>
          <p:sp>
            <p:nvSpPr>
              <p:cNvPr id="37970" name="Text Box 36"/>
              <p:cNvSpPr txBox="1">
                <a:spLocks noChangeArrowheads="1"/>
              </p:cNvSpPr>
              <p:nvPr/>
            </p:nvSpPr>
            <p:spPr bwMode="auto">
              <a:xfrm>
                <a:off x="576" y="1440"/>
                <a:ext cx="43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2309</a:t>
                </a:r>
                <a:endParaRPr lang="nl-NL" sz="1400" b="0">
                  <a:solidFill>
                    <a:schemeClr val="tx1"/>
                  </a:solidFill>
                  <a:cs typeface="Times New Roman" pitchFamily="18" charset="0"/>
                </a:endParaRPr>
              </a:p>
            </p:txBody>
          </p:sp>
          <p:sp>
            <p:nvSpPr>
              <p:cNvPr id="37971" name="Text Box 37"/>
              <p:cNvSpPr txBox="1">
                <a:spLocks noChangeArrowheads="1"/>
              </p:cNvSpPr>
              <p:nvPr/>
            </p:nvSpPr>
            <p:spPr bwMode="auto">
              <a:xfrm>
                <a:off x="1056" y="1440"/>
                <a:ext cx="67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21/03/1992</a:t>
                </a:r>
                <a:endParaRPr lang="nl-NL" sz="1400" b="0">
                  <a:solidFill>
                    <a:schemeClr val="tx1"/>
                  </a:solidFill>
                  <a:cs typeface="Times New Roman" pitchFamily="18" charset="0"/>
                </a:endParaRPr>
              </a:p>
            </p:txBody>
          </p:sp>
          <p:sp>
            <p:nvSpPr>
              <p:cNvPr id="37972" name="Text Box 38"/>
              <p:cNvSpPr txBox="1">
                <a:spLocks noChangeArrowheads="1"/>
              </p:cNvSpPr>
              <p:nvPr/>
            </p:nvSpPr>
            <p:spPr bwMode="auto">
              <a:xfrm>
                <a:off x="1776" y="1440"/>
                <a:ext cx="1392"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7973" name="Text Box 39"/>
              <p:cNvSpPr txBox="1">
                <a:spLocks noChangeArrowheads="1"/>
              </p:cNvSpPr>
              <p:nvPr/>
            </p:nvSpPr>
            <p:spPr bwMode="auto">
              <a:xfrm>
                <a:off x="3216" y="1440"/>
                <a:ext cx="2304" cy="154"/>
              </a:xfrm>
              <a:prstGeom prst="rect">
                <a:avLst/>
              </a:prstGeom>
              <a:solidFill>
                <a:srgbClr val="CCFF66"/>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7931" name="Group 40"/>
            <p:cNvGrpSpPr>
              <a:grpSpLocks/>
            </p:cNvGrpSpPr>
            <p:nvPr/>
          </p:nvGrpSpPr>
          <p:grpSpPr bwMode="auto">
            <a:xfrm>
              <a:off x="576" y="2832"/>
              <a:ext cx="4944" cy="154"/>
              <a:chOff x="576" y="1440"/>
              <a:chExt cx="4944" cy="154"/>
            </a:xfrm>
          </p:grpSpPr>
          <p:sp>
            <p:nvSpPr>
              <p:cNvPr id="37966" name="Text Box 41"/>
              <p:cNvSpPr txBox="1">
                <a:spLocks noChangeArrowheads="1"/>
              </p:cNvSpPr>
              <p:nvPr/>
            </p:nvSpPr>
            <p:spPr bwMode="auto">
              <a:xfrm>
                <a:off x="576" y="1440"/>
                <a:ext cx="43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47804</a:t>
                </a:r>
                <a:endParaRPr lang="nl-NL" sz="1400" b="0">
                  <a:solidFill>
                    <a:schemeClr val="tx1"/>
                  </a:solidFill>
                  <a:cs typeface="Times New Roman" pitchFamily="18" charset="0"/>
                </a:endParaRPr>
              </a:p>
            </p:txBody>
          </p:sp>
          <p:sp>
            <p:nvSpPr>
              <p:cNvPr id="37967" name="Text Box 42"/>
              <p:cNvSpPr txBox="1">
                <a:spLocks noChangeArrowheads="1"/>
              </p:cNvSpPr>
              <p:nvPr/>
            </p:nvSpPr>
            <p:spPr bwMode="auto">
              <a:xfrm>
                <a:off x="1056" y="1440"/>
                <a:ext cx="67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03/04/1993</a:t>
                </a:r>
                <a:endParaRPr lang="nl-NL" sz="1400" b="0">
                  <a:solidFill>
                    <a:schemeClr val="tx1"/>
                  </a:solidFill>
                  <a:cs typeface="Times New Roman" pitchFamily="18" charset="0"/>
                </a:endParaRPr>
              </a:p>
            </p:txBody>
          </p:sp>
          <p:sp>
            <p:nvSpPr>
              <p:cNvPr id="37968" name="Text Box 43"/>
              <p:cNvSpPr txBox="1">
                <a:spLocks noChangeArrowheads="1"/>
              </p:cNvSpPr>
              <p:nvPr/>
            </p:nvSpPr>
            <p:spPr bwMode="auto">
              <a:xfrm>
                <a:off x="1776" y="1440"/>
                <a:ext cx="1392"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58298795</a:t>
                </a:r>
                <a:endParaRPr lang="nl-NL" sz="1400" b="0">
                  <a:solidFill>
                    <a:schemeClr val="tx1"/>
                  </a:solidFill>
                  <a:cs typeface="Times New Roman" pitchFamily="18" charset="0"/>
                </a:endParaRPr>
              </a:p>
            </p:txBody>
          </p:sp>
          <p:sp>
            <p:nvSpPr>
              <p:cNvPr id="37969" name="Text Box 44"/>
              <p:cNvSpPr txBox="1">
                <a:spLocks noChangeArrowheads="1"/>
              </p:cNvSpPr>
              <p:nvPr/>
            </p:nvSpPr>
            <p:spPr bwMode="auto">
              <a:xfrm>
                <a:off x="3216" y="1440"/>
                <a:ext cx="2304" cy="154"/>
              </a:xfrm>
              <a:prstGeom prst="rect">
                <a:avLst/>
              </a:prstGeom>
              <a:solidFill>
                <a:srgbClr val="FF99FF"/>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Other lesion on other specified region</a:t>
                </a:r>
                <a:endParaRPr lang="nl-NL" sz="1400" b="0">
                  <a:solidFill>
                    <a:schemeClr val="tx1"/>
                  </a:solidFill>
                  <a:cs typeface="Times New Roman" pitchFamily="18" charset="0"/>
                </a:endParaRPr>
              </a:p>
            </p:txBody>
          </p:sp>
        </p:grpSp>
        <p:grpSp>
          <p:nvGrpSpPr>
            <p:cNvPr id="37932" name="Group 45"/>
            <p:cNvGrpSpPr>
              <a:grpSpLocks/>
            </p:cNvGrpSpPr>
            <p:nvPr/>
          </p:nvGrpSpPr>
          <p:grpSpPr bwMode="auto">
            <a:xfrm>
              <a:off x="576" y="3024"/>
              <a:ext cx="4944" cy="154"/>
              <a:chOff x="576" y="1440"/>
              <a:chExt cx="4944" cy="154"/>
            </a:xfrm>
          </p:grpSpPr>
          <p:sp>
            <p:nvSpPr>
              <p:cNvPr id="37962" name="Text Box 46"/>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63" name="Text Box 47"/>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17/05/1993</a:t>
                </a:r>
                <a:endParaRPr lang="nl-NL" sz="1400" b="0">
                  <a:solidFill>
                    <a:schemeClr val="tx1"/>
                  </a:solidFill>
                  <a:cs typeface="Times New Roman" pitchFamily="18" charset="0"/>
                </a:endParaRPr>
              </a:p>
            </p:txBody>
          </p:sp>
          <p:sp>
            <p:nvSpPr>
              <p:cNvPr id="37964" name="Text Box 48"/>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7965" name="Text Box 49"/>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7933" name="Group 50"/>
            <p:cNvGrpSpPr>
              <a:grpSpLocks/>
            </p:cNvGrpSpPr>
            <p:nvPr/>
          </p:nvGrpSpPr>
          <p:grpSpPr bwMode="auto">
            <a:xfrm>
              <a:off x="576" y="3216"/>
              <a:ext cx="4944" cy="154"/>
              <a:chOff x="576" y="1440"/>
              <a:chExt cx="4944" cy="154"/>
            </a:xfrm>
          </p:grpSpPr>
          <p:sp>
            <p:nvSpPr>
              <p:cNvPr id="37958" name="Text Box 51"/>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7959" name="Text Box 52"/>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7960" name="Text Box 53"/>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2909872</a:t>
                </a:r>
                <a:endParaRPr lang="nl-NL" sz="1400" b="0">
                  <a:solidFill>
                    <a:schemeClr val="tx1"/>
                  </a:solidFill>
                  <a:cs typeface="Times New Roman" pitchFamily="18" charset="0"/>
                </a:endParaRPr>
              </a:p>
            </p:txBody>
          </p:sp>
          <p:sp>
            <p:nvSpPr>
              <p:cNvPr id="37961" name="Text Box 54"/>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Closed fracture of radial head</a:t>
                </a:r>
                <a:endParaRPr lang="nl-NL" sz="1400" b="0">
                  <a:solidFill>
                    <a:schemeClr val="tx1"/>
                  </a:solidFill>
                  <a:cs typeface="Times New Roman" pitchFamily="18" charset="0"/>
                </a:endParaRPr>
              </a:p>
            </p:txBody>
          </p:sp>
        </p:grpSp>
        <p:grpSp>
          <p:nvGrpSpPr>
            <p:cNvPr id="37934" name="Group 55"/>
            <p:cNvGrpSpPr>
              <a:grpSpLocks/>
            </p:cNvGrpSpPr>
            <p:nvPr/>
          </p:nvGrpSpPr>
          <p:grpSpPr bwMode="auto">
            <a:xfrm>
              <a:off x="576" y="3408"/>
              <a:ext cx="4944" cy="154"/>
              <a:chOff x="576" y="1440"/>
              <a:chExt cx="4944" cy="154"/>
            </a:xfrm>
          </p:grpSpPr>
          <p:sp>
            <p:nvSpPr>
              <p:cNvPr id="37954" name="Text Box 56"/>
              <p:cNvSpPr txBox="1">
                <a:spLocks noChangeArrowheads="1"/>
              </p:cNvSpPr>
              <p:nvPr/>
            </p:nvSpPr>
            <p:spPr bwMode="auto">
              <a:xfrm>
                <a:off x="576" y="1440"/>
                <a:ext cx="43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298</a:t>
                </a:r>
                <a:endParaRPr lang="nl-NL" sz="1400" b="0">
                  <a:solidFill>
                    <a:schemeClr val="tx1"/>
                  </a:solidFill>
                  <a:cs typeface="Times New Roman" pitchFamily="18" charset="0"/>
                </a:endParaRPr>
              </a:p>
            </p:txBody>
          </p:sp>
          <p:sp>
            <p:nvSpPr>
              <p:cNvPr id="37955" name="Text Box 57"/>
              <p:cNvSpPr txBox="1">
                <a:spLocks noChangeArrowheads="1"/>
              </p:cNvSpPr>
              <p:nvPr/>
            </p:nvSpPr>
            <p:spPr bwMode="auto">
              <a:xfrm>
                <a:off x="1056" y="1440"/>
                <a:ext cx="67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22/08/1993</a:t>
                </a:r>
                <a:endParaRPr lang="nl-NL" sz="1400" b="0">
                  <a:solidFill>
                    <a:schemeClr val="tx1"/>
                  </a:solidFill>
                  <a:cs typeface="Times New Roman" pitchFamily="18" charset="0"/>
                </a:endParaRPr>
              </a:p>
            </p:txBody>
          </p:sp>
          <p:sp>
            <p:nvSpPr>
              <p:cNvPr id="37956" name="Text Box 58"/>
              <p:cNvSpPr txBox="1">
                <a:spLocks noChangeArrowheads="1"/>
              </p:cNvSpPr>
              <p:nvPr/>
            </p:nvSpPr>
            <p:spPr bwMode="auto">
              <a:xfrm>
                <a:off x="1776" y="1440"/>
                <a:ext cx="1392"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9001224</a:t>
                </a:r>
                <a:endParaRPr lang="nl-NL" sz="1400" b="0">
                  <a:solidFill>
                    <a:schemeClr val="tx1"/>
                  </a:solidFill>
                  <a:cs typeface="Times New Roman" pitchFamily="18" charset="0"/>
                </a:endParaRPr>
              </a:p>
            </p:txBody>
          </p:sp>
          <p:sp>
            <p:nvSpPr>
              <p:cNvPr id="37957" name="Text Box 59"/>
              <p:cNvSpPr txBox="1">
                <a:spLocks noChangeArrowheads="1"/>
              </p:cNvSpPr>
              <p:nvPr/>
            </p:nvSpPr>
            <p:spPr bwMode="auto">
              <a:xfrm>
                <a:off x="3216" y="1440"/>
                <a:ext cx="2304" cy="154"/>
              </a:xfrm>
              <a:prstGeom prst="rect">
                <a:avLst/>
              </a:prstGeom>
              <a:solidFill>
                <a:srgbClr val="FFFF99"/>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Accident in public building (supermarket)</a:t>
                </a:r>
                <a:endParaRPr lang="nl-NL" sz="1400" b="0">
                  <a:solidFill>
                    <a:schemeClr val="tx1"/>
                  </a:solidFill>
                  <a:cs typeface="Times New Roman" pitchFamily="18" charset="0"/>
                </a:endParaRPr>
              </a:p>
            </p:txBody>
          </p:sp>
        </p:grpSp>
        <p:grpSp>
          <p:nvGrpSpPr>
            <p:cNvPr id="37935" name="Group 60"/>
            <p:cNvGrpSpPr>
              <a:grpSpLocks/>
            </p:cNvGrpSpPr>
            <p:nvPr/>
          </p:nvGrpSpPr>
          <p:grpSpPr bwMode="auto">
            <a:xfrm>
              <a:off x="576" y="3600"/>
              <a:ext cx="4944" cy="154"/>
              <a:chOff x="576" y="1440"/>
              <a:chExt cx="4944" cy="154"/>
            </a:xfrm>
          </p:grpSpPr>
          <p:sp>
            <p:nvSpPr>
              <p:cNvPr id="37950" name="Text Box 61"/>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51" name="Text Box 62"/>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7952" name="Text Box 63"/>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26442006</a:t>
                </a:r>
              </a:p>
            </p:txBody>
          </p:sp>
          <p:sp>
            <p:nvSpPr>
              <p:cNvPr id="37953" name="Text Box 64"/>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closed fracture of shaft of femur</a:t>
                </a:r>
              </a:p>
            </p:txBody>
          </p:sp>
        </p:grpSp>
        <p:grpSp>
          <p:nvGrpSpPr>
            <p:cNvPr id="37936" name="Group 65"/>
            <p:cNvGrpSpPr>
              <a:grpSpLocks/>
            </p:cNvGrpSpPr>
            <p:nvPr/>
          </p:nvGrpSpPr>
          <p:grpSpPr bwMode="auto">
            <a:xfrm>
              <a:off x="576" y="3792"/>
              <a:ext cx="4944" cy="154"/>
              <a:chOff x="576" y="1440"/>
              <a:chExt cx="4944" cy="154"/>
            </a:xfrm>
          </p:grpSpPr>
          <p:sp>
            <p:nvSpPr>
              <p:cNvPr id="37946" name="Text Box 66"/>
              <p:cNvSpPr txBox="1">
                <a:spLocks noChangeArrowheads="1"/>
              </p:cNvSpPr>
              <p:nvPr/>
            </p:nvSpPr>
            <p:spPr bwMode="auto">
              <a:xfrm>
                <a:off x="576" y="1440"/>
                <a:ext cx="43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5572</a:t>
                </a:r>
                <a:endParaRPr lang="nl-NL" sz="1400" b="0">
                  <a:solidFill>
                    <a:schemeClr val="tx1"/>
                  </a:solidFill>
                  <a:cs typeface="Times New Roman" pitchFamily="18" charset="0"/>
                </a:endParaRPr>
              </a:p>
            </p:txBody>
          </p:sp>
          <p:sp>
            <p:nvSpPr>
              <p:cNvPr id="37947" name="Text Box 67"/>
              <p:cNvSpPr txBox="1">
                <a:spLocks noChangeArrowheads="1"/>
              </p:cNvSpPr>
              <p:nvPr/>
            </p:nvSpPr>
            <p:spPr bwMode="auto">
              <a:xfrm>
                <a:off x="1056" y="1440"/>
                <a:ext cx="67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01/04/1997</a:t>
                </a:r>
                <a:endParaRPr lang="nl-NL" sz="1400" b="0">
                  <a:solidFill>
                    <a:schemeClr val="tx1"/>
                  </a:solidFill>
                  <a:cs typeface="Times New Roman" pitchFamily="18" charset="0"/>
                </a:endParaRPr>
              </a:p>
            </p:txBody>
          </p:sp>
          <p:sp>
            <p:nvSpPr>
              <p:cNvPr id="37948" name="Text Box 68"/>
              <p:cNvSpPr txBox="1">
                <a:spLocks noChangeArrowheads="1"/>
              </p:cNvSpPr>
              <p:nvPr/>
            </p:nvSpPr>
            <p:spPr bwMode="auto">
              <a:xfrm>
                <a:off x="1776" y="1440"/>
                <a:ext cx="1392"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79001</a:t>
                </a:r>
                <a:endParaRPr lang="nl-NL" sz="1400" b="0">
                  <a:solidFill>
                    <a:schemeClr val="tx1"/>
                  </a:solidFill>
                  <a:cs typeface="Times New Roman" pitchFamily="18" charset="0"/>
                </a:endParaRPr>
              </a:p>
            </p:txBody>
          </p:sp>
          <p:sp>
            <p:nvSpPr>
              <p:cNvPr id="37949" name="Text Box 69"/>
              <p:cNvSpPr txBox="1">
                <a:spLocks noChangeArrowheads="1"/>
              </p:cNvSpPr>
              <p:nvPr/>
            </p:nvSpPr>
            <p:spPr bwMode="auto">
              <a:xfrm>
                <a:off x="3216" y="1440"/>
                <a:ext cx="2304" cy="154"/>
              </a:xfrm>
              <a:prstGeom prst="rect">
                <a:avLst/>
              </a:prstGeom>
              <a:solidFill>
                <a:schemeClr val="hlink"/>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Essential hypertension</a:t>
                </a:r>
                <a:endParaRPr lang="nl-NL" sz="1400" b="0">
                  <a:solidFill>
                    <a:schemeClr val="tx1"/>
                  </a:solidFill>
                  <a:cs typeface="Times New Roman" pitchFamily="18" charset="0"/>
                </a:endParaRPr>
              </a:p>
            </p:txBody>
          </p:sp>
        </p:grpSp>
        <p:grpSp>
          <p:nvGrpSpPr>
            <p:cNvPr id="37937" name="Group 70"/>
            <p:cNvGrpSpPr>
              <a:grpSpLocks/>
            </p:cNvGrpSpPr>
            <p:nvPr/>
          </p:nvGrpSpPr>
          <p:grpSpPr bwMode="auto">
            <a:xfrm>
              <a:off x="576" y="1104"/>
              <a:ext cx="4944" cy="193"/>
              <a:chOff x="576" y="1248"/>
              <a:chExt cx="4944" cy="193"/>
            </a:xfrm>
          </p:grpSpPr>
          <p:sp>
            <p:nvSpPr>
              <p:cNvPr id="37942" name="Text Box 71"/>
              <p:cNvSpPr txBox="1">
                <a:spLocks noChangeArrowheads="1"/>
              </p:cNvSpPr>
              <p:nvPr/>
            </p:nvSpPr>
            <p:spPr bwMode="auto">
              <a:xfrm>
                <a:off x="576" y="1248"/>
                <a:ext cx="418" cy="193"/>
              </a:xfrm>
              <a:prstGeom prst="rect">
                <a:avLst/>
              </a:prstGeom>
              <a:solidFill>
                <a:srgbClr val="000066"/>
              </a:solidFill>
              <a:ln w="9525">
                <a:solidFill>
                  <a:schemeClr val="tx1"/>
                </a:solidFill>
                <a:miter lim="800000"/>
                <a:headEnd/>
                <a:tailEnd/>
              </a:ln>
            </p:spPr>
            <p:txBody>
              <a:bodyPr wrap="none" tIns="10800" bIns="10800">
                <a:spAutoFit/>
              </a:bodyPr>
              <a:lstStyle/>
              <a:p>
                <a:r>
                  <a:rPr lang="nl-BE" sz="1800">
                    <a:solidFill>
                      <a:schemeClr val="bg1"/>
                    </a:solidFill>
                    <a:cs typeface="Times New Roman" pitchFamily="18" charset="0"/>
                  </a:rPr>
                  <a:t>PtID</a:t>
                </a:r>
                <a:endParaRPr lang="nl-NL" sz="1800">
                  <a:solidFill>
                    <a:schemeClr val="bg1"/>
                  </a:solidFill>
                  <a:cs typeface="Times New Roman" pitchFamily="18" charset="0"/>
                </a:endParaRPr>
              </a:p>
            </p:txBody>
          </p:sp>
          <p:sp>
            <p:nvSpPr>
              <p:cNvPr id="37943" name="Text Box 72"/>
              <p:cNvSpPr txBox="1">
                <a:spLocks noChangeArrowheads="1"/>
              </p:cNvSpPr>
              <p:nvPr/>
            </p:nvSpPr>
            <p:spPr bwMode="auto">
              <a:xfrm>
                <a:off x="1056" y="1248"/>
                <a:ext cx="67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Date</a:t>
                </a:r>
                <a:endParaRPr lang="nl-NL" sz="1800">
                  <a:solidFill>
                    <a:schemeClr val="bg1"/>
                  </a:solidFill>
                  <a:cs typeface="Times New Roman" pitchFamily="18" charset="0"/>
                </a:endParaRPr>
              </a:p>
            </p:txBody>
          </p:sp>
          <p:sp>
            <p:nvSpPr>
              <p:cNvPr id="37944" name="Text Box 73"/>
              <p:cNvSpPr txBox="1">
                <a:spLocks noChangeArrowheads="1"/>
              </p:cNvSpPr>
              <p:nvPr/>
            </p:nvSpPr>
            <p:spPr bwMode="auto">
              <a:xfrm>
                <a:off x="1776" y="1248"/>
                <a:ext cx="1392"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ObsCode</a:t>
                </a:r>
                <a:endParaRPr lang="nl-NL" sz="1800">
                  <a:solidFill>
                    <a:schemeClr val="bg1"/>
                  </a:solidFill>
                  <a:cs typeface="Times New Roman" pitchFamily="18" charset="0"/>
                </a:endParaRPr>
              </a:p>
            </p:txBody>
          </p:sp>
          <p:sp>
            <p:nvSpPr>
              <p:cNvPr id="37945" name="Text Box 74"/>
              <p:cNvSpPr txBox="1">
                <a:spLocks noChangeArrowheads="1"/>
              </p:cNvSpPr>
              <p:nvPr/>
            </p:nvSpPr>
            <p:spPr bwMode="auto">
              <a:xfrm>
                <a:off x="3216" y="1248"/>
                <a:ext cx="2304" cy="193"/>
              </a:xfrm>
              <a:prstGeom prst="rect">
                <a:avLst/>
              </a:prstGeom>
              <a:solidFill>
                <a:srgbClr val="000066"/>
              </a:solidFill>
              <a:ln w="9525">
                <a:solidFill>
                  <a:schemeClr val="tx1"/>
                </a:solidFill>
                <a:miter lim="800000"/>
                <a:headEnd/>
                <a:tailEnd/>
              </a:ln>
            </p:spPr>
            <p:txBody>
              <a:bodyPr tIns="10800" bIns="10800">
                <a:spAutoFit/>
              </a:bodyPr>
              <a:lstStyle/>
              <a:p>
                <a:r>
                  <a:rPr lang="nl-BE" sz="1800">
                    <a:solidFill>
                      <a:schemeClr val="bg1"/>
                    </a:solidFill>
                    <a:cs typeface="Times New Roman" pitchFamily="18" charset="0"/>
                  </a:rPr>
                  <a:t>Narrative</a:t>
                </a:r>
                <a:endParaRPr lang="nl-NL" sz="1800">
                  <a:solidFill>
                    <a:schemeClr val="bg1"/>
                  </a:solidFill>
                  <a:cs typeface="Times New Roman" pitchFamily="18" charset="0"/>
                </a:endParaRPr>
              </a:p>
            </p:txBody>
          </p:sp>
        </p:grpSp>
        <p:sp>
          <p:nvSpPr>
            <p:cNvPr id="37938" name="Text Box 75"/>
            <p:cNvSpPr txBox="1">
              <a:spLocks noChangeArrowheads="1"/>
            </p:cNvSpPr>
            <p:nvPr/>
          </p:nvSpPr>
          <p:spPr bwMode="auto">
            <a:xfrm>
              <a:off x="576" y="3984"/>
              <a:ext cx="43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0939</a:t>
              </a:r>
              <a:endParaRPr lang="nl-NL" sz="1400" b="0">
                <a:solidFill>
                  <a:schemeClr val="tx1"/>
                </a:solidFill>
                <a:cs typeface="Times New Roman" pitchFamily="18" charset="0"/>
              </a:endParaRPr>
            </a:p>
          </p:txBody>
        </p:sp>
        <p:sp>
          <p:nvSpPr>
            <p:cNvPr id="37939" name="Text Box 76"/>
            <p:cNvSpPr txBox="1">
              <a:spLocks noChangeArrowheads="1"/>
            </p:cNvSpPr>
            <p:nvPr/>
          </p:nvSpPr>
          <p:spPr bwMode="auto">
            <a:xfrm>
              <a:off x="1056" y="3984"/>
              <a:ext cx="672" cy="154"/>
            </a:xfrm>
            <a:prstGeom prst="rect">
              <a:avLst/>
            </a:prstGeom>
            <a:solidFill>
              <a:srgbClr val="FFB863"/>
            </a:solidFill>
            <a:ln w="9525">
              <a:solidFill>
                <a:schemeClr val="tx1"/>
              </a:solidFill>
              <a:miter lim="800000"/>
              <a:headEnd/>
              <a:tailEnd/>
            </a:ln>
          </p:spPr>
          <p:txBody>
            <a:bodyPr tIns="10800" bIns="10800"/>
            <a:lstStyle/>
            <a:p>
              <a:pPr algn="l"/>
              <a:r>
                <a:rPr lang="nl-BE" sz="1400" b="0">
                  <a:solidFill>
                    <a:schemeClr val="tx1"/>
                  </a:solidFill>
                  <a:cs typeface="Times New Roman" pitchFamily="18" charset="0"/>
                </a:rPr>
                <a:t>20/12/1998</a:t>
              </a:r>
              <a:endParaRPr lang="nl-NL" sz="1400" b="0">
                <a:solidFill>
                  <a:schemeClr val="tx1"/>
                </a:solidFill>
                <a:cs typeface="Times New Roman" pitchFamily="18" charset="0"/>
              </a:endParaRPr>
            </a:p>
          </p:txBody>
        </p:sp>
        <p:sp>
          <p:nvSpPr>
            <p:cNvPr id="37940" name="Text Box 77"/>
            <p:cNvSpPr txBox="1">
              <a:spLocks noChangeArrowheads="1"/>
            </p:cNvSpPr>
            <p:nvPr/>
          </p:nvSpPr>
          <p:spPr bwMode="auto">
            <a:xfrm>
              <a:off x="1776" y="3984"/>
              <a:ext cx="1392"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255087006</a:t>
              </a:r>
            </a:p>
          </p:txBody>
        </p:sp>
        <p:sp>
          <p:nvSpPr>
            <p:cNvPr id="37941" name="Text Box 78"/>
            <p:cNvSpPr txBox="1">
              <a:spLocks noChangeArrowheads="1"/>
            </p:cNvSpPr>
            <p:nvPr/>
          </p:nvSpPr>
          <p:spPr bwMode="auto">
            <a:xfrm>
              <a:off x="3216" y="3984"/>
              <a:ext cx="2304" cy="154"/>
            </a:xfrm>
            <a:prstGeom prst="rect">
              <a:avLst/>
            </a:prstGeom>
            <a:solidFill>
              <a:srgbClr val="FFB863"/>
            </a:solidFill>
            <a:ln w="9525">
              <a:solidFill>
                <a:schemeClr val="tx1"/>
              </a:solidFill>
              <a:miter lim="800000"/>
              <a:headEnd/>
              <a:tailEnd/>
            </a:ln>
          </p:spPr>
          <p:txBody>
            <a:bodyPr tIns="10800" bIns="10800"/>
            <a:lstStyle/>
            <a:p>
              <a:pPr algn="l"/>
              <a:r>
                <a:rPr lang="nl-NL" sz="1400" b="0">
                  <a:solidFill>
                    <a:schemeClr val="tx1"/>
                  </a:solidFill>
                  <a:cs typeface="Times New Roman" pitchFamily="18" charset="0"/>
                </a:rPr>
                <a:t>malignant polyp of biliary tract</a:t>
              </a:r>
            </a:p>
          </p:txBody>
        </p:sp>
      </p:grpSp>
      <p:grpSp>
        <p:nvGrpSpPr>
          <p:cNvPr id="15" name="Group 79"/>
          <p:cNvGrpSpPr>
            <a:grpSpLocks/>
          </p:cNvGrpSpPr>
          <p:nvPr/>
        </p:nvGrpSpPr>
        <p:grpSpPr bwMode="auto">
          <a:xfrm>
            <a:off x="4191000" y="2209800"/>
            <a:ext cx="838200" cy="4495800"/>
            <a:chOff x="2640" y="1296"/>
            <a:chExt cx="528" cy="2832"/>
          </a:xfrm>
        </p:grpSpPr>
        <p:grpSp>
          <p:nvGrpSpPr>
            <p:cNvPr id="37894" name="Group 80"/>
            <p:cNvGrpSpPr>
              <a:grpSpLocks/>
            </p:cNvGrpSpPr>
            <p:nvPr/>
          </p:nvGrpSpPr>
          <p:grpSpPr bwMode="auto">
            <a:xfrm>
              <a:off x="2640" y="1296"/>
              <a:ext cx="528" cy="528"/>
              <a:chOff x="2640" y="1296"/>
              <a:chExt cx="528" cy="528"/>
            </a:xfrm>
          </p:grpSpPr>
          <p:sp>
            <p:nvSpPr>
              <p:cNvPr id="37911" name="Rectangle 81"/>
              <p:cNvSpPr>
                <a:spLocks noChangeArrowheads="1"/>
              </p:cNvSpPr>
              <p:nvPr/>
            </p:nvSpPr>
            <p:spPr bwMode="auto">
              <a:xfrm>
                <a:off x="2640" y="1296"/>
                <a:ext cx="528" cy="144"/>
              </a:xfrm>
              <a:prstGeom prst="rect">
                <a:avLst/>
              </a:prstGeom>
              <a:solidFill>
                <a:schemeClr val="accent1"/>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IUI-001</a:t>
                </a:r>
                <a:endParaRPr lang="nl-NL" sz="1400">
                  <a:solidFill>
                    <a:schemeClr val="tx1"/>
                  </a:solidFill>
                  <a:cs typeface="Times New Roman" pitchFamily="18" charset="0"/>
                </a:endParaRPr>
              </a:p>
            </p:txBody>
          </p:sp>
          <p:sp>
            <p:nvSpPr>
              <p:cNvPr id="37912" name="Rectangle 82"/>
              <p:cNvSpPr>
                <a:spLocks noChangeArrowheads="1"/>
              </p:cNvSpPr>
              <p:nvPr/>
            </p:nvSpPr>
            <p:spPr bwMode="auto">
              <a:xfrm>
                <a:off x="2640" y="1488"/>
                <a:ext cx="528" cy="144"/>
              </a:xfrm>
              <a:prstGeom prst="rect">
                <a:avLst/>
              </a:prstGeom>
              <a:solidFill>
                <a:schemeClr val="accent1"/>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IUI-001</a:t>
                </a:r>
                <a:endParaRPr lang="nl-NL" sz="1400">
                  <a:solidFill>
                    <a:schemeClr val="tx1"/>
                  </a:solidFill>
                  <a:cs typeface="Times New Roman" pitchFamily="18" charset="0"/>
                </a:endParaRPr>
              </a:p>
            </p:txBody>
          </p:sp>
          <p:sp>
            <p:nvSpPr>
              <p:cNvPr id="37913" name="Rectangle 83"/>
              <p:cNvSpPr>
                <a:spLocks noChangeArrowheads="1"/>
              </p:cNvSpPr>
              <p:nvPr/>
            </p:nvSpPr>
            <p:spPr bwMode="auto">
              <a:xfrm>
                <a:off x="2640" y="1680"/>
                <a:ext cx="528" cy="144"/>
              </a:xfrm>
              <a:prstGeom prst="rect">
                <a:avLst/>
              </a:prstGeom>
              <a:solidFill>
                <a:schemeClr val="accent1"/>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IUI-001</a:t>
                </a:r>
                <a:endParaRPr lang="nl-NL" sz="1400">
                  <a:solidFill>
                    <a:schemeClr val="tx1"/>
                  </a:solidFill>
                  <a:cs typeface="Times New Roman" pitchFamily="18" charset="0"/>
                </a:endParaRPr>
              </a:p>
            </p:txBody>
          </p:sp>
        </p:grpSp>
        <p:sp>
          <p:nvSpPr>
            <p:cNvPr id="37895" name="Rectangle 84"/>
            <p:cNvSpPr>
              <a:spLocks noChangeArrowheads="1"/>
            </p:cNvSpPr>
            <p:nvPr/>
          </p:nvSpPr>
          <p:spPr bwMode="auto">
            <a:xfrm>
              <a:off x="2640" y="3216"/>
              <a:ext cx="528" cy="144"/>
            </a:xfrm>
            <a:prstGeom prst="rect">
              <a:avLst/>
            </a:prstGeom>
            <a:solidFill>
              <a:srgbClr val="FFAD5B"/>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IUI-003</a:t>
              </a:r>
              <a:endParaRPr lang="nl-NL" sz="1400">
                <a:solidFill>
                  <a:schemeClr val="tx1"/>
                </a:solidFill>
                <a:cs typeface="Times New Roman" pitchFamily="18" charset="0"/>
              </a:endParaRPr>
            </a:p>
          </p:txBody>
        </p:sp>
        <p:grpSp>
          <p:nvGrpSpPr>
            <p:cNvPr id="37896" name="Group 85"/>
            <p:cNvGrpSpPr>
              <a:grpSpLocks/>
            </p:cNvGrpSpPr>
            <p:nvPr/>
          </p:nvGrpSpPr>
          <p:grpSpPr bwMode="auto">
            <a:xfrm>
              <a:off x="2640" y="2256"/>
              <a:ext cx="528" cy="1872"/>
              <a:chOff x="2640" y="2256"/>
              <a:chExt cx="528" cy="1872"/>
            </a:xfrm>
          </p:grpSpPr>
          <p:sp>
            <p:nvSpPr>
              <p:cNvPr id="37909" name="Rectangle 86"/>
              <p:cNvSpPr>
                <a:spLocks noChangeArrowheads="1"/>
              </p:cNvSpPr>
              <p:nvPr/>
            </p:nvSpPr>
            <p:spPr bwMode="auto">
              <a:xfrm>
                <a:off x="2640" y="2256"/>
                <a:ext cx="528" cy="144"/>
              </a:xfrm>
              <a:prstGeom prst="rect">
                <a:avLst/>
              </a:prstGeom>
              <a:solidFill>
                <a:schemeClr val="accent2"/>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IUI-004</a:t>
                </a:r>
                <a:endParaRPr lang="nl-NL" sz="1400">
                  <a:solidFill>
                    <a:schemeClr val="tx1"/>
                  </a:solidFill>
                  <a:cs typeface="Times New Roman" pitchFamily="18" charset="0"/>
                </a:endParaRPr>
              </a:p>
            </p:txBody>
          </p:sp>
          <p:sp>
            <p:nvSpPr>
              <p:cNvPr id="37910" name="Rectangle 87"/>
              <p:cNvSpPr>
                <a:spLocks noChangeArrowheads="1"/>
              </p:cNvSpPr>
              <p:nvPr/>
            </p:nvSpPr>
            <p:spPr bwMode="auto">
              <a:xfrm>
                <a:off x="2640" y="3984"/>
                <a:ext cx="528" cy="144"/>
              </a:xfrm>
              <a:prstGeom prst="rect">
                <a:avLst/>
              </a:prstGeom>
              <a:solidFill>
                <a:schemeClr val="accent2"/>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IUI-004</a:t>
                </a:r>
                <a:endParaRPr lang="nl-NL" sz="1400">
                  <a:solidFill>
                    <a:schemeClr val="tx1"/>
                  </a:solidFill>
                  <a:cs typeface="Times New Roman" pitchFamily="18" charset="0"/>
                </a:endParaRPr>
              </a:p>
            </p:txBody>
          </p:sp>
        </p:grpSp>
        <p:grpSp>
          <p:nvGrpSpPr>
            <p:cNvPr id="37897" name="Group 88"/>
            <p:cNvGrpSpPr>
              <a:grpSpLocks/>
            </p:cNvGrpSpPr>
            <p:nvPr/>
          </p:nvGrpSpPr>
          <p:grpSpPr bwMode="auto">
            <a:xfrm>
              <a:off x="2640" y="2064"/>
              <a:ext cx="528" cy="1872"/>
              <a:chOff x="2640" y="2064"/>
              <a:chExt cx="528" cy="1872"/>
            </a:xfrm>
          </p:grpSpPr>
          <p:sp>
            <p:nvSpPr>
              <p:cNvPr id="37906" name="Rectangle 89"/>
              <p:cNvSpPr>
                <a:spLocks noChangeArrowheads="1"/>
              </p:cNvSpPr>
              <p:nvPr/>
            </p:nvSpPr>
            <p:spPr bwMode="auto">
              <a:xfrm>
                <a:off x="2640" y="2064"/>
                <a:ext cx="528" cy="144"/>
              </a:xfrm>
              <a:prstGeom prst="rect">
                <a:avLst/>
              </a:prstGeom>
              <a:solidFill>
                <a:srgbClr val="00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IUI-005</a:t>
                </a:r>
                <a:endParaRPr lang="nl-NL" sz="1400">
                  <a:solidFill>
                    <a:schemeClr val="tx1"/>
                  </a:solidFill>
                  <a:cs typeface="Times New Roman" pitchFamily="18" charset="0"/>
                </a:endParaRPr>
              </a:p>
            </p:txBody>
          </p:sp>
          <p:sp>
            <p:nvSpPr>
              <p:cNvPr id="37907" name="Rectangle 90"/>
              <p:cNvSpPr>
                <a:spLocks noChangeArrowheads="1"/>
              </p:cNvSpPr>
              <p:nvPr/>
            </p:nvSpPr>
            <p:spPr bwMode="auto">
              <a:xfrm>
                <a:off x="2640" y="3024"/>
                <a:ext cx="528" cy="144"/>
              </a:xfrm>
              <a:prstGeom prst="rect">
                <a:avLst/>
              </a:prstGeom>
              <a:solidFill>
                <a:srgbClr val="00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IUI-005</a:t>
                </a:r>
                <a:endParaRPr lang="nl-NL" sz="1400">
                  <a:solidFill>
                    <a:schemeClr val="tx1"/>
                  </a:solidFill>
                  <a:cs typeface="Times New Roman" pitchFamily="18" charset="0"/>
                </a:endParaRPr>
              </a:p>
            </p:txBody>
          </p:sp>
          <p:sp>
            <p:nvSpPr>
              <p:cNvPr id="37908" name="Rectangle 91"/>
              <p:cNvSpPr>
                <a:spLocks noChangeArrowheads="1"/>
              </p:cNvSpPr>
              <p:nvPr/>
            </p:nvSpPr>
            <p:spPr bwMode="auto">
              <a:xfrm>
                <a:off x="2640" y="3792"/>
                <a:ext cx="528" cy="144"/>
              </a:xfrm>
              <a:prstGeom prst="rect">
                <a:avLst/>
              </a:prstGeom>
              <a:solidFill>
                <a:srgbClr val="00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IUI-005</a:t>
                </a:r>
                <a:endParaRPr lang="nl-NL" sz="1400">
                  <a:solidFill>
                    <a:schemeClr val="tx1"/>
                  </a:solidFill>
                  <a:cs typeface="Times New Roman" pitchFamily="18" charset="0"/>
                </a:endParaRPr>
              </a:p>
            </p:txBody>
          </p:sp>
        </p:grpSp>
        <p:grpSp>
          <p:nvGrpSpPr>
            <p:cNvPr id="37898" name="Group 92"/>
            <p:cNvGrpSpPr>
              <a:grpSpLocks/>
            </p:cNvGrpSpPr>
            <p:nvPr/>
          </p:nvGrpSpPr>
          <p:grpSpPr bwMode="auto">
            <a:xfrm>
              <a:off x="2640" y="1872"/>
              <a:ext cx="528" cy="1680"/>
              <a:chOff x="4992" y="1776"/>
              <a:chExt cx="528" cy="1680"/>
            </a:xfrm>
          </p:grpSpPr>
          <p:sp>
            <p:nvSpPr>
              <p:cNvPr id="37903" name="Rectangle 93"/>
              <p:cNvSpPr>
                <a:spLocks noChangeArrowheads="1"/>
              </p:cNvSpPr>
              <p:nvPr/>
            </p:nvSpPr>
            <p:spPr bwMode="auto">
              <a:xfrm>
                <a:off x="4992" y="1776"/>
                <a:ext cx="528" cy="144"/>
              </a:xfrm>
              <a:prstGeom prst="rect">
                <a:avLst/>
              </a:prstGeom>
              <a:solidFill>
                <a:srgbClr val="8EA0CC"/>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IUI-007</a:t>
                </a:r>
                <a:endParaRPr lang="nl-NL" sz="1400">
                  <a:solidFill>
                    <a:schemeClr val="tx1"/>
                  </a:solidFill>
                  <a:cs typeface="Times New Roman" pitchFamily="18" charset="0"/>
                </a:endParaRPr>
              </a:p>
            </p:txBody>
          </p:sp>
          <p:sp>
            <p:nvSpPr>
              <p:cNvPr id="37904" name="Rectangle 94"/>
              <p:cNvSpPr>
                <a:spLocks noChangeArrowheads="1"/>
              </p:cNvSpPr>
              <p:nvPr/>
            </p:nvSpPr>
            <p:spPr bwMode="auto">
              <a:xfrm>
                <a:off x="4992" y="2544"/>
                <a:ext cx="528" cy="144"/>
              </a:xfrm>
              <a:prstGeom prst="rect">
                <a:avLst/>
              </a:prstGeom>
              <a:solidFill>
                <a:srgbClr val="8EA0CC"/>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IUI-007</a:t>
                </a:r>
                <a:endParaRPr lang="nl-NL" sz="1400">
                  <a:solidFill>
                    <a:schemeClr val="tx1"/>
                  </a:solidFill>
                  <a:cs typeface="Times New Roman" pitchFamily="18" charset="0"/>
                </a:endParaRPr>
              </a:p>
            </p:txBody>
          </p:sp>
          <p:sp>
            <p:nvSpPr>
              <p:cNvPr id="37905" name="Rectangle 95"/>
              <p:cNvSpPr>
                <a:spLocks noChangeArrowheads="1"/>
              </p:cNvSpPr>
              <p:nvPr/>
            </p:nvSpPr>
            <p:spPr bwMode="auto">
              <a:xfrm>
                <a:off x="4992" y="3312"/>
                <a:ext cx="528" cy="144"/>
              </a:xfrm>
              <a:prstGeom prst="rect">
                <a:avLst/>
              </a:prstGeom>
              <a:solidFill>
                <a:srgbClr val="8EA0CC"/>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IUI-007</a:t>
                </a:r>
                <a:endParaRPr lang="nl-NL" sz="1400">
                  <a:solidFill>
                    <a:schemeClr val="tx1"/>
                  </a:solidFill>
                  <a:cs typeface="Times New Roman" pitchFamily="18" charset="0"/>
                </a:endParaRPr>
              </a:p>
            </p:txBody>
          </p:sp>
        </p:grpSp>
        <p:grpSp>
          <p:nvGrpSpPr>
            <p:cNvPr id="37899" name="Group 96"/>
            <p:cNvGrpSpPr>
              <a:grpSpLocks/>
            </p:cNvGrpSpPr>
            <p:nvPr/>
          </p:nvGrpSpPr>
          <p:grpSpPr bwMode="auto">
            <a:xfrm>
              <a:off x="2640" y="2448"/>
              <a:ext cx="528" cy="1296"/>
              <a:chOff x="2640" y="2448"/>
              <a:chExt cx="528" cy="1296"/>
            </a:xfrm>
          </p:grpSpPr>
          <p:sp>
            <p:nvSpPr>
              <p:cNvPr id="37901" name="Rectangle 97"/>
              <p:cNvSpPr>
                <a:spLocks noChangeArrowheads="1"/>
              </p:cNvSpPr>
              <p:nvPr/>
            </p:nvSpPr>
            <p:spPr bwMode="auto">
              <a:xfrm>
                <a:off x="2640" y="2448"/>
                <a:ext cx="528" cy="144"/>
              </a:xfrm>
              <a:prstGeom prst="rect">
                <a:avLst/>
              </a:prstGeom>
              <a:solidFill>
                <a:srgbClr val="FF33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IUI-002</a:t>
                </a:r>
                <a:endParaRPr lang="nl-NL" sz="1400">
                  <a:solidFill>
                    <a:schemeClr val="tx1"/>
                  </a:solidFill>
                  <a:cs typeface="Times New Roman" pitchFamily="18" charset="0"/>
                </a:endParaRPr>
              </a:p>
            </p:txBody>
          </p:sp>
          <p:sp>
            <p:nvSpPr>
              <p:cNvPr id="37902" name="Rectangle 98"/>
              <p:cNvSpPr>
                <a:spLocks noChangeArrowheads="1"/>
              </p:cNvSpPr>
              <p:nvPr/>
            </p:nvSpPr>
            <p:spPr bwMode="auto">
              <a:xfrm>
                <a:off x="2640" y="3600"/>
                <a:ext cx="528" cy="144"/>
              </a:xfrm>
              <a:prstGeom prst="rect">
                <a:avLst/>
              </a:prstGeom>
              <a:solidFill>
                <a:srgbClr val="8000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IUI-012</a:t>
                </a:r>
                <a:endParaRPr lang="nl-NL" sz="1400">
                  <a:solidFill>
                    <a:schemeClr val="tx1"/>
                  </a:solidFill>
                  <a:cs typeface="Times New Roman" pitchFamily="18" charset="0"/>
                </a:endParaRPr>
              </a:p>
            </p:txBody>
          </p:sp>
        </p:grpSp>
        <p:sp>
          <p:nvSpPr>
            <p:cNvPr id="37900" name="Rectangle 99"/>
            <p:cNvSpPr>
              <a:spLocks noChangeArrowheads="1"/>
            </p:cNvSpPr>
            <p:nvPr/>
          </p:nvSpPr>
          <p:spPr bwMode="auto">
            <a:xfrm>
              <a:off x="2640" y="2832"/>
              <a:ext cx="528" cy="144"/>
            </a:xfrm>
            <a:prstGeom prst="rect">
              <a:avLst/>
            </a:prstGeom>
            <a:solidFill>
              <a:srgbClr val="FFFF00"/>
            </a:solidFill>
            <a:ln w="9525">
              <a:solidFill>
                <a:schemeClr val="tx1"/>
              </a:solidFill>
              <a:miter lim="800000"/>
              <a:headEnd/>
              <a:tailEnd/>
            </a:ln>
          </p:spPr>
          <p:txBody>
            <a:bodyPr wrap="none" anchor="ctr"/>
            <a:lstStyle/>
            <a:p>
              <a:r>
                <a:rPr lang="nl-BE" sz="1400">
                  <a:solidFill>
                    <a:schemeClr val="tx1"/>
                  </a:solidFill>
                  <a:cs typeface="Times New Roman" pitchFamily="18" charset="0"/>
                </a:rPr>
                <a:t>IUI-006</a:t>
              </a:r>
              <a:endParaRPr lang="nl-NL" sz="1400">
                <a:solidFill>
                  <a:schemeClr val="tx1"/>
                </a:solidFill>
                <a:cs typeface="Times New Roman" pitchFamily="18" charset="0"/>
              </a:endParaRPr>
            </a:p>
          </p:txBody>
        </p:sp>
      </p:grpSp>
      <p:sp>
        <p:nvSpPr>
          <p:cNvPr id="1020004" name="Text Box 100"/>
          <p:cNvSpPr txBox="1">
            <a:spLocks noChangeArrowheads="1"/>
          </p:cNvSpPr>
          <p:nvPr/>
        </p:nvSpPr>
        <p:spPr bwMode="auto">
          <a:xfrm>
            <a:off x="0" y="6278563"/>
            <a:ext cx="3503613" cy="579437"/>
          </a:xfrm>
          <a:prstGeom prst="rect">
            <a:avLst/>
          </a:prstGeom>
          <a:solidFill>
            <a:srgbClr val="FF0000"/>
          </a:solidFill>
          <a:ln w="9525">
            <a:noFill/>
            <a:miter lim="800000"/>
            <a:headEnd/>
            <a:tailEnd/>
          </a:ln>
        </p:spPr>
        <p:txBody>
          <a:bodyPr wrap="none">
            <a:spAutoFit/>
          </a:bodyPr>
          <a:lstStyle/>
          <a:p>
            <a:r>
              <a:rPr lang="en-US">
                <a:solidFill>
                  <a:schemeClr val="bg1"/>
                </a:solidFill>
              </a:rPr>
              <a:t>7 distinct disorders</a:t>
            </a:r>
          </a:p>
        </p:txBody>
      </p:sp>
      <p:sp>
        <p:nvSpPr>
          <p:cNvPr id="37893" name="AutoShape 101"/>
          <p:cNvSpPr>
            <a:spLocks noGrp="1" noChangeArrowheads="1"/>
          </p:cNvSpPr>
          <p:nvPr>
            <p:ph type="title"/>
          </p:nvPr>
        </p:nvSpPr>
        <p:spPr>
          <a:xfrm>
            <a:off x="228600" y="609600"/>
            <a:ext cx="8686800" cy="762000"/>
          </a:xfrm>
        </p:spPr>
        <p:txBody>
          <a:bodyPr/>
          <a:lstStyle/>
          <a:p>
            <a:r>
              <a:rPr lang="nl-BE" dirty="0" smtClean="0"/>
              <a:t>Codes </a:t>
            </a:r>
            <a:r>
              <a:rPr lang="nl-BE" dirty="0" err="1" smtClean="0"/>
              <a:t>for</a:t>
            </a:r>
            <a:r>
              <a:rPr lang="nl-BE" dirty="0" smtClean="0"/>
              <a:t> ‘types’ AND </a:t>
            </a:r>
            <a:r>
              <a:rPr lang="nl-BE" dirty="0" err="1" smtClean="0"/>
              <a:t>identifiers</a:t>
            </a:r>
            <a:r>
              <a:rPr lang="nl-BE" dirty="0" smtClean="0"/>
              <a:t> </a:t>
            </a:r>
            <a:r>
              <a:rPr lang="nl-BE" dirty="0" err="1" smtClean="0"/>
              <a:t>for</a:t>
            </a:r>
            <a:r>
              <a:rPr lang="nl-BE" dirty="0" smtClean="0"/>
              <a:t> </a:t>
            </a:r>
            <a:r>
              <a:rPr lang="nl-BE" dirty="0" err="1" smtClean="0"/>
              <a:t>instances</a:t>
            </a:r>
            <a:r>
              <a:rPr lang="nl-BE" dirty="0" smtClean="0"/>
              <a:t> … </a:t>
            </a:r>
            <a:r>
              <a:rPr lang="nl-BE" dirty="0" err="1" smtClean="0"/>
              <a:t>one</a:t>
            </a:r>
            <a:r>
              <a:rPr lang="nl-BE" dirty="0" smtClean="0"/>
              <a:t> of a few </a:t>
            </a:r>
            <a:r>
              <a:rPr lang="nl-BE" dirty="0" err="1" smtClean="0"/>
              <a:t>possibilities</a:t>
            </a:r>
            <a:endParaRPr lang="en-US" dirty="0" smtClean="0"/>
          </a:p>
        </p:txBody>
      </p:sp>
    </p:spTree>
    <p:extLst>
      <p:ext uri="{BB962C8B-B14F-4D97-AF65-F5344CB8AC3E}">
        <p14:creationId xmlns:p14="http://schemas.microsoft.com/office/powerpoint/2010/main" val="181932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1000"/>
                                        <p:tgtEl>
                                          <p:spTgt spid="15"/>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1020004"/>
                                        </p:tgtEl>
                                        <p:attrNameLst>
                                          <p:attrName>style.visibility</p:attrName>
                                        </p:attrNameLst>
                                      </p:cBhvr>
                                      <p:to>
                                        <p:strVal val="visible"/>
                                      </p:to>
                                    </p:set>
                                    <p:animEffect transition="in" filter="wipe(up)">
                                      <p:cBhvr>
                                        <p:cTn id="11" dur="1000"/>
                                        <p:tgtEl>
                                          <p:spTgt spid="10200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000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Ontology in action</a:t>
            </a:r>
            <a:endParaRPr lang="en-US" dirty="0"/>
          </a:p>
        </p:txBody>
      </p:sp>
      <p:sp>
        <p:nvSpPr>
          <p:cNvPr id="3" name="Content Placeholder 2"/>
          <p:cNvSpPr>
            <a:spLocks noGrp="1"/>
          </p:cNvSpPr>
          <p:nvPr>
            <p:ph idx="1"/>
          </p:nvPr>
        </p:nvSpPr>
        <p:spPr>
          <a:xfrm>
            <a:off x="228600" y="1676400"/>
            <a:ext cx="8915400" cy="4953000"/>
          </a:xfrm>
        </p:spPr>
        <p:txBody>
          <a:bodyPr/>
          <a:lstStyle/>
          <a:p>
            <a:pPr marL="1147763" indent="-1147763"/>
            <a:r>
              <a:rPr lang="en-US" dirty="0" smtClean="0"/>
              <a:t>Goal 1:	determining what sorts of biomedical entities exist.</a:t>
            </a:r>
          </a:p>
          <a:p>
            <a:pPr marL="1147763" indent="-1147763"/>
            <a:r>
              <a:rPr lang="en-US" dirty="0" smtClean="0"/>
              <a:t>Goal 2: 	supporting the creation and use of adequate biomedical terminology.</a:t>
            </a:r>
          </a:p>
          <a:p>
            <a:pPr marL="1147763" indent="-1147763"/>
            <a:r>
              <a:rPr lang="en-US" dirty="0" smtClean="0"/>
              <a:t>Goal 3:	supporting the creation of adequate coding and classification systems.</a:t>
            </a:r>
          </a:p>
          <a:p>
            <a:pPr marL="1147763" indent="-1147763"/>
            <a:endParaRPr lang="en-US" dirty="0"/>
          </a:p>
          <a:p>
            <a:pPr marL="1147763" indent="-1147763"/>
            <a:endParaRPr lang="en-US" dirty="0" smtClean="0"/>
          </a:p>
          <a:p>
            <a:pPr marL="1147763" indent="-1147763"/>
            <a:r>
              <a:rPr lang="en-US" dirty="0" smtClean="0"/>
              <a:t>                   Terminology alone is not helpful!</a:t>
            </a:r>
          </a:p>
          <a:p>
            <a:pPr marL="1147763" indent="-1147763"/>
            <a:endParaRPr lang="en-US" dirty="0"/>
          </a:p>
          <a:p>
            <a:pPr marL="1147763" indent="-1147763"/>
            <a:r>
              <a:rPr lang="en-US" dirty="0" smtClean="0"/>
              <a:t>    Let’s buy something with ‘chicken’ for dinner tonight …</a:t>
            </a:r>
          </a:p>
        </p:txBody>
      </p:sp>
      <p:sp>
        <p:nvSpPr>
          <p:cNvPr id="4" name="Rectangle 3"/>
          <p:cNvSpPr/>
          <p:nvPr/>
        </p:nvSpPr>
        <p:spPr bwMode="auto">
          <a:xfrm>
            <a:off x="228600" y="2895600"/>
            <a:ext cx="8686800" cy="9144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4052084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622076"/>
            <a:ext cx="9144000" cy="6235923"/>
          </a:xfrm>
          <a:prstGeom prst="rect">
            <a:avLst/>
          </a:prstGeom>
        </p:spPr>
      </p:pic>
      <p:sp>
        <p:nvSpPr>
          <p:cNvPr id="5" name="Oval 4"/>
          <p:cNvSpPr/>
          <p:nvPr/>
        </p:nvSpPr>
        <p:spPr bwMode="auto">
          <a:xfrm>
            <a:off x="5257800" y="990600"/>
            <a:ext cx="2057400" cy="16002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6" name="Picture 5"/>
          <p:cNvPicPr>
            <a:picLocks noChangeAspect="1"/>
          </p:cNvPicPr>
          <p:nvPr/>
        </p:nvPicPr>
        <p:blipFill>
          <a:blip r:embed="rId3"/>
          <a:stretch>
            <a:fillRect/>
          </a:stretch>
        </p:blipFill>
        <p:spPr>
          <a:xfrm>
            <a:off x="73673" y="2011680"/>
            <a:ext cx="5174818" cy="4775781"/>
          </a:xfrm>
          <a:prstGeom prst="rect">
            <a:avLst/>
          </a:prstGeom>
          <a:ln w="57150">
            <a:solidFill>
              <a:srgbClr val="FF0000"/>
            </a:solidFill>
          </a:ln>
        </p:spPr>
      </p:pic>
    </p:spTree>
    <p:extLst>
      <p:ext uri="{BB962C8B-B14F-4D97-AF65-F5344CB8AC3E}">
        <p14:creationId xmlns:p14="http://schemas.microsoft.com/office/powerpoint/2010/main" val="238010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859" y="487680"/>
            <a:ext cx="9138141" cy="6372127"/>
          </a:xfrm>
          <a:prstGeom prst="rect">
            <a:avLst/>
          </a:prstGeom>
        </p:spPr>
      </p:pic>
      <p:sp>
        <p:nvSpPr>
          <p:cNvPr id="5" name="Oval 4"/>
          <p:cNvSpPr/>
          <p:nvPr/>
        </p:nvSpPr>
        <p:spPr bwMode="auto">
          <a:xfrm>
            <a:off x="1600200" y="5029200"/>
            <a:ext cx="2286000" cy="16764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pic>
        <p:nvPicPr>
          <p:cNvPr id="6" name="Picture 5"/>
          <p:cNvPicPr>
            <a:picLocks noChangeAspect="1"/>
          </p:cNvPicPr>
          <p:nvPr/>
        </p:nvPicPr>
        <p:blipFill>
          <a:blip r:embed="rId3"/>
          <a:stretch>
            <a:fillRect/>
          </a:stretch>
        </p:blipFill>
        <p:spPr>
          <a:xfrm>
            <a:off x="2971800" y="152400"/>
            <a:ext cx="6009834" cy="4876800"/>
          </a:xfrm>
          <a:prstGeom prst="rect">
            <a:avLst/>
          </a:prstGeom>
          <a:ln w="57150">
            <a:solidFill>
              <a:srgbClr val="FF0000"/>
            </a:solidFill>
          </a:ln>
        </p:spPr>
      </p:pic>
    </p:spTree>
    <p:extLst>
      <p:ext uri="{BB962C8B-B14F-4D97-AF65-F5344CB8AC3E}">
        <p14:creationId xmlns:p14="http://schemas.microsoft.com/office/powerpoint/2010/main" val="2037030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500" dirty="0" smtClean="0"/>
              <a:t>Biomedical coding and classification systems</a:t>
            </a:r>
            <a:endParaRPr lang="en-US" sz="35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SNOMED CT</a:t>
            </a:r>
          </a:p>
          <a:p>
            <a:pPr>
              <a:buFont typeface="Arial" panose="020B0604020202020204" pitchFamily="34" charset="0"/>
              <a:buChar char="•"/>
            </a:pPr>
            <a:r>
              <a:rPr lang="en-US" dirty="0" smtClean="0"/>
              <a:t>MeSH</a:t>
            </a:r>
          </a:p>
          <a:p>
            <a:pPr>
              <a:buFont typeface="Arial" panose="020B0604020202020204" pitchFamily="34" charset="0"/>
              <a:buChar char="•"/>
            </a:pPr>
            <a:r>
              <a:rPr lang="en-US" dirty="0" smtClean="0"/>
              <a:t>ICD</a:t>
            </a:r>
          </a:p>
          <a:p>
            <a:pPr>
              <a:buFont typeface="Arial" panose="020B0604020202020204" pitchFamily="34" charset="0"/>
              <a:buChar char="•"/>
            </a:pPr>
            <a:r>
              <a:rPr lang="en-US" dirty="0" smtClean="0"/>
              <a:t>CPT</a:t>
            </a:r>
          </a:p>
          <a:p>
            <a:pPr>
              <a:buFont typeface="Arial" panose="020B0604020202020204" pitchFamily="34" charset="0"/>
              <a:buChar char="•"/>
            </a:pPr>
            <a:r>
              <a:rPr lang="en-US" dirty="0" smtClean="0"/>
              <a:t>ICPC</a:t>
            </a:r>
          </a:p>
          <a:p>
            <a:pPr>
              <a:buFont typeface="Arial" panose="020B0604020202020204" pitchFamily="34" charset="0"/>
              <a:buChar char="•"/>
            </a:pPr>
            <a:r>
              <a:rPr lang="en-US" dirty="0" smtClean="0"/>
              <a:t>ICNP</a:t>
            </a:r>
          </a:p>
          <a:p>
            <a:pPr>
              <a:buFont typeface="Arial" panose="020B0604020202020204" pitchFamily="34" charset="0"/>
              <a:buChar char="•"/>
            </a:pPr>
            <a:r>
              <a:rPr lang="en-US" dirty="0" err="1" smtClean="0"/>
              <a:t>RxNorm</a:t>
            </a:r>
            <a:endParaRPr lang="en-US" dirty="0" smtClean="0"/>
          </a:p>
          <a:p>
            <a:pPr>
              <a:buFont typeface="Arial" panose="020B0604020202020204" pitchFamily="34" charset="0"/>
              <a:buChar char="•"/>
            </a:pPr>
            <a:r>
              <a:rPr lang="en-US" dirty="0" smtClean="0"/>
              <a:t>DSM</a:t>
            </a:r>
          </a:p>
          <a:p>
            <a:pPr>
              <a:buFont typeface="Arial" panose="020B0604020202020204" pitchFamily="34" charset="0"/>
              <a:buChar char="•"/>
            </a:pPr>
            <a:r>
              <a:rPr lang="en-US" dirty="0" smtClean="0"/>
              <a:t>…</a:t>
            </a:r>
            <a:endParaRPr lang="en-US" dirty="0"/>
          </a:p>
        </p:txBody>
      </p:sp>
    </p:spTree>
    <p:extLst>
      <p:ext uri="{BB962C8B-B14F-4D97-AF65-F5344CB8AC3E}">
        <p14:creationId xmlns:p14="http://schemas.microsoft.com/office/powerpoint/2010/main" val="199325668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sz="3500" dirty="0" smtClean="0"/>
              <a:t>Biomedical coding and classification systems</a:t>
            </a:r>
            <a:endParaRPr lang="en-US" sz="35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SNOMED CT</a:t>
            </a:r>
          </a:p>
          <a:p>
            <a:pPr>
              <a:buFont typeface="Arial" panose="020B0604020202020204" pitchFamily="34" charset="0"/>
              <a:buChar char="•"/>
            </a:pPr>
            <a:r>
              <a:rPr lang="en-US" dirty="0" smtClean="0"/>
              <a:t>MeSH	Medical Subject Headings</a:t>
            </a:r>
          </a:p>
          <a:p>
            <a:pPr>
              <a:buFont typeface="Arial" panose="020B0604020202020204" pitchFamily="34" charset="0"/>
              <a:buChar char="•"/>
            </a:pPr>
            <a:r>
              <a:rPr lang="en-US" dirty="0" smtClean="0"/>
              <a:t>ICD		International classification of diseases</a:t>
            </a:r>
          </a:p>
          <a:p>
            <a:pPr>
              <a:buFont typeface="Arial" panose="020B0604020202020204" pitchFamily="34" charset="0"/>
              <a:buChar char="•"/>
            </a:pPr>
            <a:r>
              <a:rPr lang="en-US" dirty="0" smtClean="0"/>
              <a:t>CPT		Common procedure terminology</a:t>
            </a:r>
          </a:p>
          <a:p>
            <a:pPr>
              <a:buFont typeface="Arial" panose="020B0604020202020204" pitchFamily="34" charset="0"/>
              <a:buChar char="•"/>
            </a:pPr>
            <a:r>
              <a:rPr lang="en-US" dirty="0" smtClean="0"/>
              <a:t>ICPC	Int. classification for primary </a:t>
            </a:r>
            <a:r>
              <a:rPr lang="en-US" dirty="0"/>
              <a:t>c</a:t>
            </a:r>
            <a:r>
              <a:rPr lang="en-US" dirty="0" smtClean="0"/>
              <a:t>are</a:t>
            </a:r>
          </a:p>
          <a:p>
            <a:pPr>
              <a:buFont typeface="Arial" panose="020B0604020202020204" pitchFamily="34" charset="0"/>
              <a:buChar char="•"/>
            </a:pPr>
            <a:r>
              <a:rPr lang="en-US" dirty="0" smtClean="0"/>
              <a:t>ICNP	Int. classification for nursing procedures</a:t>
            </a:r>
          </a:p>
          <a:p>
            <a:pPr>
              <a:buFont typeface="Arial" panose="020B0604020202020204" pitchFamily="34" charset="0"/>
              <a:buChar char="•"/>
            </a:pPr>
            <a:r>
              <a:rPr lang="en-US" dirty="0" err="1" smtClean="0"/>
              <a:t>RxNorm</a:t>
            </a:r>
            <a:endParaRPr lang="en-US" dirty="0" smtClean="0"/>
          </a:p>
          <a:p>
            <a:pPr>
              <a:buFont typeface="Arial" panose="020B0604020202020204" pitchFamily="34" charset="0"/>
              <a:buChar char="•"/>
            </a:pPr>
            <a:r>
              <a:rPr lang="en-US" dirty="0" smtClean="0"/>
              <a:t>DSM		Diagnostic and statistical Manual (for mental 			disorders)</a:t>
            </a:r>
          </a:p>
          <a:p>
            <a:pPr>
              <a:buFont typeface="Arial" panose="020B0604020202020204" pitchFamily="34" charset="0"/>
              <a:buChar char="•"/>
            </a:pPr>
            <a:r>
              <a:rPr lang="en-US" dirty="0" smtClean="0"/>
              <a:t>…</a:t>
            </a:r>
          </a:p>
          <a:p>
            <a:pPr marL="0" indent="0"/>
            <a:r>
              <a:rPr lang="en-US" dirty="0" smtClean="0"/>
              <a:t>          There are many problems with these systems !</a:t>
            </a:r>
            <a:endParaRPr lang="en-US" dirty="0"/>
          </a:p>
        </p:txBody>
      </p:sp>
    </p:spTree>
    <p:extLst>
      <p:ext uri="{BB962C8B-B14F-4D97-AF65-F5344CB8AC3E}">
        <p14:creationId xmlns:p14="http://schemas.microsoft.com/office/powerpoint/2010/main" val="215345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609600"/>
            <a:ext cx="9144000" cy="6248400"/>
          </a:xfrm>
          <a:prstGeom prst="rect">
            <a:avLst/>
          </a:prstGeom>
        </p:spPr>
      </p:pic>
      <p:sp>
        <p:nvSpPr>
          <p:cNvPr id="5" name="Rectangle 4"/>
          <p:cNvSpPr/>
          <p:nvPr/>
        </p:nvSpPr>
        <p:spPr>
          <a:xfrm>
            <a:off x="5105400" y="6381690"/>
            <a:ext cx="4000500" cy="400110"/>
          </a:xfrm>
          <a:prstGeom prst="rect">
            <a:avLst/>
          </a:prstGeom>
        </p:spPr>
        <p:txBody>
          <a:bodyPr wrap="square">
            <a:spAutoFit/>
          </a:bodyPr>
          <a:lstStyle/>
          <a:p>
            <a:r>
              <a:rPr lang="en-US" sz="2000" b="0" dirty="0"/>
              <a:t>https://meshb.nlm.nih.gov/treeView</a:t>
            </a:r>
          </a:p>
        </p:txBody>
      </p:sp>
    </p:spTree>
    <p:extLst>
      <p:ext uri="{BB962C8B-B14F-4D97-AF65-F5344CB8AC3E}">
        <p14:creationId xmlns:p14="http://schemas.microsoft.com/office/powerpoint/2010/main" val="180820938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AutoShape 2"/>
          <p:cNvSpPr>
            <a:spLocks noGrp="1" noChangeArrowheads="1"/>
          </p:cNvSpPr>
          <p:nvPr>
            <p:ph type="title"/>
          </p:nvPr>
        </p:nvSpPr>
        <p:spPr>
          <a:xfrm>
            <a:off x="0" y="654050"/>
            <a:ext cx="9144000" cy="565150"/>
          </a:xfrm>
        </p:spPr>
        <p:txBody>
          <a:bodyPr/>
          <a:lstStyle/>
          <a:p>
            <a:pPr eaLnBrk="1" hangingPunct="1"/>
            <a:r>
              <a:rPr lang="en-US" altLang="en-US" sz="2200" dirty="0" smtClean="0"/>
              <a:t>MeSH: perhaps fine for drilling down to find more specific disorders</a:t>
            </a:r>
          </a:p>
        </p:txBody>
      </p:sp>
      <p:grpSp>
        <p:nvGrpSpPr>
          <p:cNvPr id="2" name="Group 58"/>
          <p:cNvGrpSpPr>
            <a:grpSpLocks/>
          </p:cNvGrpSpPr>
          <p:nvPr/>
        </p:nvGrpSpPr>
        <p:grpSpPr bwMode="auto">
          <a:xfrm>
            <a:off x="2514600" y="1254125"/>
            <a:ext cx="2035175" cy="5492750"/>
            <a:chOff x="1584" y="790"/>
            <a:chExt cx="1282" cy="3460"/>
          </a:xfrm>
        </p:grpSpPr>
        <p:sp>
          <p:nvSpPr>
            <p:cNvPr id="33828" name="Rectangle 9"/>
            <p:cNvSpPr>
              <a:spLocks noChangeArrowheads="1"/>
            </p:cNvSpPr>
            <p:nvPr/>
          </p:nvSpPr>
          <p:spPr bwMode="auto">
            <a:xfrm>
              <a:off x="1754" y="3918"/>
              <a:ext cx="94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Wolfram Syndrome</a:t>
              </a:r>
            </a:p>
          </p:txBody>
        </p:sp>
        <p:sp>
          <p:nvSpPr>
            <p:cNvPr id="33829" name="Rectangle 10"/>
            <p:cNvSpPr>
              <a:spLocks noChangeArrowheads="1"/>
            </p:cNvSpPr>
            <p:nvPr/>
          </p:nvSpPr>
          <p:spPr bwMode="auto">
            <a:xfrm>
              <a:off x="1678" y="790"/>
              <a:ext cx="109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All MeSH Categories</a:t>
              </a:r>
            </a:p>
          </p:txBody>
        </p:sp>
        <p:sp>
          <p:nvSpPr>
            <p:cNvPr id="33830" name="Rectangle 11"/>
            <p:cNvSpPr>
              <a:spLocks noChangeArrowheads="1"/>
            </p:cNvSpPr>
            <p:nvPr/>
          </p:nvSpPr>
          <p:spPr bwMode="auto">
            <a:xfrm>
              <a:off x="1748" y="1179"/>
              <a:ext cx="955"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Diseases Category</a:t>
              </a:r>
            </a:p>
          </p:txBody>
        </p:sp>
        <p:sp>
          <p:nvSpPr>
            <p:cNvPr id="33831" name="Rectangle 12"/>
            <p:cNvSpPr>
              <a:spLocks noChangeArrowheads="1"/>
            </p:cNvSpPr>
            <p:nvPr/>
          </p:nvSpPr>
          <p:spPr bwMode="auto">
            <a:xfrm>
              <a:off x="1584" y="1568"/>
              <a:ext cx="128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Nervous System Diseases</a:t>
              </a:r>
            </a:p>
          </p:txBody>
        </p:sp>
        <p:sp>
          <p:nvSpPr>
            <p:cNvPr id="33832" name="Rectangle 13"/>
            <p:cNvSpPr>
              <a:spLocks noChangeArrowheads="1"/>
            </p:cNvSpPr>
            <p:nvPr/>
          </p:nvSpPr>
          <p:spPr bwMode="auto">
            <a:xfrm>
              <a:off x="1834" y="1958"/>
              <a:ext cx="78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Cranial Nerve </a:t>
              </a:r>
            </a:p>
            <a:p>
              <a:pPr algn="ctr" eaLnBrk="1" hangingPunct="1">
                <a:spcBef>
                  <a:spcPct val="0"/>
                </a:spcBef>
                <a:buFontTx/>
                <a:buNone/>
              </a:pPr>
              <a:r>
                <a:rPr lang="en-US" altLang="en-US" sz="1400" b="0">
                  <a:solidFill>
                    <a:schemeClr val="bg1"/>
                  </a:solidFill>
                </a:rPr>
                <a:t>Diseases</a:t>
              </a:r>
            </a:p>
          </p:txBody>
        </p:sp>
        <p:sp>
          <p:nvSpPr>
            <p:cNvPr id="33833" name="Rectangle 14"/>
            <p:cNvSpPr>
              <a:spLocks noChangeArrowheads="1"/>
            </p:cNvSpPr>
            <p:nvPr/>
          </p:nvSpPr>
          <p:spPr bwMode="auto">
            <a:xfrm>
              <a:off x="1875" y="2481"/>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Nerve </a:t>
              </a:r>
            </a:p>
            <a:p>
              <a:pPr algn="ctr" eaLnBrk="1" hangingPunct="1">
                <a:spcBef>
                  <a:spcPct val="0"/>
                </a:spcBef>
                <a:buFontTx/>
                <a:buNone/>
              </a:pPr>
              <a:r>
                <a:rPr lang="en-US" altLang="en-US" sz="1400" b="0">
                  <a:solidFill>
                    <a:schemeClr val="bg1"/>
                  </a:solidFill>
                </a:rPr>
                <a:t>Diseases</a:t>
              </a:r>
            </a:p>
          </p:txBody>
        </p:sp>
        <p:sp>
          <p:nvSpPr>
            <p:cNvPr id="33834" name="Rectangle 15"/>
            <p:cNvSpPr>
              <a:spLocks noChangeArrowheads="1"/>
            </p:cNvSpPr>
            <p:nvPr/>
          </p:nvSpPr>
          <p:spPr bwMode="auto">
            <a:xfrm>
              <a:off x="1839" y="3005"/>
              <a:ext cx="77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Atrophy</a:t>
              </a:r>
            </a:p>
          </p:txBody>
        </p:sp>
        <p:sp>
          <p:nvSpPr>
            <p:cNvPr id="33835" name="Rectangle 16"/>
            <p:cNvSpPr>
              <a:spLocks noChangeArrowheads="1"/>
            </p:cNvSpPr>
            <p:nvPr/>
          </p:nvSpPr>
          <p:spPr bwMode="auto">
            <a:xfrm>
              <a:off x="1790" y="3394"/>
              <a:ext cx="869"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Atrophies,</a:t>
              </a:r>
            </a:p>
            <a:p>
              <a:pPr algn="ctr" eaLnBrk="1" hangingPunct="1">
                <a:spcBef>
                  <a:spcPct val="0"/>
                </a:spcBef>
                <a:buFontTx/>
                <a:buNone/>
              </a:pPr>
              <a:r>
                <a:rPr lang="en-US" altLang="en-US" sz="1400" b="0">
                  <a:solidFill>
                    <a:schemeClr val="bg1"/>
                  </a:solidFill>
                </a:rPr>
                <a:t>Hereditary</a:t>
              </a:r>
            </a:p>
          </p:txBody>
        </p:sp>
        <p:cxnSp>
          <p:nvCxnSpPr>
            <p:cNvPr id="33836" name="AutoShape 17"/>
            <p:cNvCxnSpPr>
              <a:cxnSpLocks noChangeShapeType="1"/>
              <a:stCxn id="33829" idx="2"/>
              <a:endCxn id="33830" idx="0"/>
            </p:cNvCxnSpPr>
            <p:nvPr/>
          </p:nvCxnSpPr>
          <p:spPr bwMode="auto">
            <a:xfrm>
              <a:off x="2225" y="988"/>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37" name="AutoShape 18"/>
            <p:cNvCxnSpPr>
              <a:cxnSpLocks noChangeShapeType="1"/>
              <a:stCxn id="33830" idx="2"/>
              <a:endCxn id="33831" idx="0"/>
            </p:cNvCxnSpPr>
            <p:nvPr/>
          </p:nvCxnSpPr>
          <p:spPr bwMode="auto">
            <a:xfrm flipH="1">
              <a:off x="2225" y="1377"/>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38" name="AutoShape 19"/>
            <p:cNvCxnSpPr>
              <a:cxnSpLocks noChangeShapeType="1"/>
              <a:stCxn id="33831" idx="2"/>
              <a:endCxn id="33832" idx="0"/>
            </p:cNvCxnSpPr>
            <p:nvPr/>
          </p:nvCxnSpPr>
          <p:spPr bwMode="auto">
            <a:xfrm>
              <a:off x="2225" y="176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39" name="AutoShape 20"/>
            <p:cNvCxnSpPr>
              <a:cxnSpLocks noChangeShapeType="1"/>
              <a:stCxn id="33832" idx="2"/>
              <a:endCxn id="33833" idx="0"/>
            </p:cNvCxnSpPr>
            <p:nvPr/>
          </p:nvCxnSpPr>
          <p:spPr bwMode="auto">
            <a:xfrm>
              <a:off x="2225" y="2290"/>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40" name="AutoShape 21"/>
            <p:cNvCxnSpPr>
              <a:cxnSpLocks noChangeShapeType="1"/>
              <a:stCxn id="33833" idx="2"/>
              <a:endCxn id="33834" idx="0"/>
            </p:cNvCxnSpPr>
            <p:nvPr/>
          </p:nvCxnSpPr>
          <p:spPr bwMode="auto">
            <a:xfrm flipH="1">
              <a:off x="2225" y="2813"/>
              <a:ext cx="1"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41" name="AutoShape 22"/>
            <p:cNvCxnSpPr>
              <a:cxnSpLocks noChangeShapeType="1"/>
              <a:stCxn id="33834" idx="2"/>
              <a:endCxn id="33835" idx="0"/>
            </p:cNvCxnSpPr>
            <p:nvPr/>
          </p:nvCxnSpPr>
          <p:spPr bwMode="auto">
            <a:xfrm>
              <a:off x="2225" y="3203"/>
              <a:ext cx="0"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42" name="AutoShape 23"/>
            <p:cNvCxnSpPr>
              <a:cxnSpLocks noChangeShapeType="1"/>
              <a:stCxn id="33835" idx="2"/>
              <a:endCxn id="33828" idx="0"/>
            </p:cNvCxnSpPr>
            <p:nvPr/>
          </p:nvCxnSpPr>
          <p:spPr bwMode="auto">
            <a:xfrm>
              <a:off x="2225" y="372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3" name="Group 61"/>
          <p:cNvGrpSpPr>
            <a:grpSpLocks/>
          </p:cNvGrpSpPr>
          <p:nvPr/>
        </p:nvGrpSpPr>
        <p:grpSpPr bwMode="auto">
          <a:xfrm>
            <a:off x="3532188" y="2803525"/>
            <a:ext cx="2730500" cy="2584450"/>
            <a:chOff x="2225" y="1766"/>
            <a:chExt cx="1720" cy="1628"/>
          </a:xfrm>
        </p:grpSpPr>
        <p:sp>
          <p:nvSpPr>
            <p:cNvPr id="33823" name="Rectangle 25"/>
            <p:cNvSpPr>
              <a:spLocks noChangeArrowheads="1"/>
            </p:cNvSpPr>
            <p:nvPr/>
          </p:nvSpPr>
          <p:spPr bwMode="auto">
            <a:xfrm>
              <a:off x="2945" y="2323"/>
              <a:ext cx="975"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Neurodegenerative</a:t>
              </a:r>
            </a:p>
            <a:p>
              <a:pPr algn="ctr" eaLnBrk="1" hangingPunct="1">
                <a:spcBef>
                  <a:spcPct val="0"/>
                </a:spcBef>
                <a:buFontTx/>
                <a:buNone/>
              </a:pPr>
              <a:r>
                <a:rPr lang="en-US" altLang="en-US" sz="1400" b="0">
                  <a:solidFill>
                    <a:schemeClr val="bg1"/>
                  </a:solidFill>
                </a:rPr>
                <a:t>Diseases</a:t>
              </a:r>
            </a:p>
          </p:txBody>
        </p:sp>
        <p:sp>
          <p:nvSpPr>
            <p:cNvPr id="33824" name="Rectangle 26"/>
            <p:cNvSpPr>
              <a:spLocks noChangeArrowheads="1"/>
            </p:cNvSpPr>
            <p:nvPr/>
          </p:nvSpPr>
          <p:spPr bwMode="auto">
            <a:xfrm>
              <a:off x="2920" y="2806"/>
              <a:ext cx="1025" cy="466"/>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Heredodegenerative</a:t>
              </a:r>
            </a:p>
            <a:p>
              <a:pPr algn="ctr" eaLnBrk="1" hangingPunct="1">
                <a:spcBef>
                  <a:spcPct val="0"/>
                </a:spcBef>
                <a:buFontTx/>
                <a:buNone/>
              </a:pPr>
              <a:r>
                <a:rPr lang="en-US" altLang="en-US" sz="1400" b="0">
                  <a:solidFill>
                    <a:schemeClr val="bg1"/>
                  </a:solidFill>
                </a:rPr>
                <a:t>Disorders,</a:t>
              </a:r>
            </a:p>
            <a:p>
              <a:pPr algn="ctr" eaLnBrk="1" hangingPunct="1">
                <a:spcBef>
                  <a:spcPct val="0"/>
                </a:spcBef>
                <a:buFontTx/>
                <a:buNone/>
              </a:pPr>
              <a:r>
                <a:rPr lang="en-US" altLang="en-US" sz="1400" b="0">
                  <a:solidFill>
                    <a:schemeClr val="bg1"/>
                  </a:solidFill>
                </a:rPr>
                <a:t>Nervous System</a:t>
              </a:r>
            </a:p>
          </p:txBody>
        </p:sp>
        <p:cxnSp>
          <p:nvCxnSpPr>
            <p:cNvPr id="33825" name="AutoShape 27"/>
            <p:cNvCxnSpPr>
              <a:cxnSpLocks noChangeShapeType="1"/>
              <a:stCxn id="33823" idx="2"/>
              <a:endCxn id="33824" idx="0"/>
            </p:cNvCxnSpPr>
            <p:nvPr/>
          </p:nvCxnSpPr>
          <p:spPr bwMode="auto">
            <a:xfrm>
              <a:off x="3433" y="2655"/>
              <a:ext cx="0" cy="15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26" name="AutoShape 28"/>
            <p:cNvCxnSpPr>
              <a:cxnSpLocks noChangeShapeType="1"/>
              <a:stCxn id="33831" idx="2"/>
              <a:endCxn id="33823" idx="0"/>
            </p:cNvCxnSpPr>
            <p:nvPr/>
          </p:nvCxnSpPr>
          <p:spPr bwMode="auto">
            <a:xfrm>
              <a:off x="2225" y="1766"/>
              <a:ext cx="1208" cy="55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27" name="AutoShape 29"/>
            <p:cNvCxnSpPr>
              <a:cxnSpLocks noChangeShapeType="1"/>
              <a:stCxn id="33824" idx="2"/>
              <a:endCxn id="33835" idx="0"/>
            </p:cNvCxnSpPr>
            <p:nvPr/>
          </p:nvCxnSpPr>
          <p:spPr bwMode="auto">
            <a:xfrm flipH="1">
              <a:off x="2225" y="3272"/>
              <a:ext cx="1208" cy="12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4" name="Group 64"/>
          <p:cNvGrpSpPr>
            <a:grpSpLocks/>
          </p:cNvGrpSpPr>
          <p:nvPr/>
        </p:nvGrpSpPr>
        <p:grpSpPr bwMode="auto">
          <a:xfrm>
            <a:off x="242888" y="2185988"/>
            <a:ext cx="3290887" cy="3201987"/>
            <a:chOff x="153" y="1377"/>
            <a:chExt cx="2073" cy="2017"/>
          </a:xfrm>
        </p:grpSpPr>
        <p:cxnSp>
          <p:nvCxnSpPr>
            <p:cNvPr id="33814" name="AutoShape 33"/>
            <p:cNvCxnSpPr>
              <a:cxnSpLocks noChangeShapeType="1"/>
              <a:stCxn id="33830" idx="2"/>
              <a:endCxn id="33816" idx="0"/>
            </p:cNvCxnSpPr>
            <p:nvPr/>
          </p:nvCxnSpPr>
          <p:spPr bwMode="auto">
            <a:xfrm flipH="1">
              <a:off x="541" y="1377"/>
              <a:ext cx="1685" cy="40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nvGrpSpPr>
            <p:cNvPr id="33815" name="Group 60"/>
            <p:cNvGrpSpPr>
              <a:grpSpLocks/>
            </p:cNvGrpSpPr>
            <p:nvPr/>
          </p:nvGrpSpPr>
          <p:grpSpPr bwMode="auto">
            <a:xfrm>
              <a:off x="153" y="1782"/>
              <a:ext cx="2072" cy="1612"/>
              <a:chOff x="153" y="1782"/>
              <a:chExt cx="2072" cy="1612"/>
            </a:xfrm>
          </p:grpSpPr>
          <p:sp>
            <p:nvSpPr>
              <p:cNvPr id="33816" name="Rectangle 31"/>
              <p:cNvSpPr>
                <a:spLocks noChangeArrowheads="1"/>
              </p:cNvSpPr>
              <p:nvPr/>
            </p:nvSpPr>
            <p:spPr bwMode="auto">
              <a:xfrm>
                <a:off x="182" y="1782"/>
                <a:ext cx="718"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a:t>
                </a:r>
              </a:p>
            </p:txBody>
          </p:sp>
          <p:sp>
            <p:nvSpPr>
              <p:cNvPr id="33817" name="Rectangle 32"/>
              <p:cNvSpPr>
                <a:spLocks noChangeArrowheads="1"/>
              </p:cNvSpPr>
              <p:nvPr/>
            </p:nvSpPr>
            <p:spPr bwMode="auto">
              <a:xfrm>
                <a:off x="153" y="2824"/>
                <a:ext cx="774"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 </a:t>
                </a:r>
              </a:p>
              <a:p>
                <a:pPr algn="ctr" eaLnBrk="1" hangingPunct="1">
                  <a:spcBef>
                    <a:spcPct val="0"/>
                  </a:spcBef>
                  <a:buFontTx/>
                  <a:buNone/>
                </a:pPr>
                <a:r>
                  <a:rPr lang="en-GB" altLang="en-US" sz="1400" b="0">
                    <a:solidFill>
                      <a:schemeClr val="bg1"/>
                    </a:solidFill>
                  </a:rPr>
                  <a:t>Hereditary</a:t>
                </a:r>
                <a:endParaRPr lang="en-US" altLang="en-US" sz="1400" b="0">
                  <a:solidFill>
                    <a:schemeClr val="bg1"/>
                  </a:solidFill>
                </a:endParaRPr>
              </a:p>
            </p:txBody>
          </p:sp>
          <p:cxnSp>
            <p:nvCxnSpPr>
              <p:cNvPr id="33818" name="AutoShape 34"/>
              <p:cNvCxnSpPr>
                <a:cxnSpLocks noChangeShapeType="1"/>
                <a:stCxn id="33816" idx="2"/>
                <a:endCxn id="33817" idx="0"/>
              </p:cNvCxnSpPr>
              <p:nvPr/>
            </p:nvCxnSpPr>
            <p:spPr bwMode="auto">
              <a:xfrm flipH="1">
                <a:off x="540" y="1980"/>
                <a:ext cx="1" cy="84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9" name="AutoShape 35"/>
              <p:cNvCxnSpPr>
                <a:cxnSpLocks noChangeShapeType="1"/>
                <a:stCxn id="33817" idx="2"/>
                <a:endCxn id="33835" idx="0"/>
              </p:cNvCxnSpPr>
              <p:nvPr/>
            </p:nvCxnSpPr>
            <p:spPr bwMode="auto">
              <a:xfrm>
                <a:off x="540" y="3156"/>
                <a:ext cx="1685" cy="23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3820" name="Rectangle 37"/>
              <p:cNvSpPr>
                <a:spLocks noChangeArrowheads="1"/>
              </p:cNvSpPr>
              <p:nvPr/>
            </p:nvSpPr>
            <p:spPr bwMode="auto">
              <a:xfrm>
                <a:off x="804" y="2358"/>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Optic Nerve </a:t>
                </a:r>
              </a:p>
              <a:p>
                <a:pPr algn="ctr" eaLnBrk="1" hangingPunct="1">
                  <a:spcBef>
                    <a:spcPct val="0"/>
                  </a:spcBef>
                  <a:buFontTx/>
                  <a:buNone/>
                </a:pPr>
                <a:r>
                  <a:rPr lang="en-GB" altLang="en-US" sz="1400" b="0">
                    <a:solidFill>
                      <a:schemeClr val="bg1"/>
                    </a:solidFill>
                  </a:rPr>
                  <a:t>Diseases</a:t>
                </a:r>
              </a:p>
            </p:txBody>
          </p:sp>
          <p:cxnSp>
            <p:nvCxnSpPr>
              <p:cNvPr id="33821" name="AutoShape 40"/>
              <p:cNvCxnSpPr>
                <a:cxnSpLocks noChangeShapeType="1"/>
                <a:stCxn id="33820" idx="2"/>
                <a:endCxn id="33834" idx="0"/>
              </p:cNvCxnSpPr>
              <p:nvPr/>
            </p:nvCxnSpPr>
            <p:spPr bwMode="auto">
              <a:xfrm>
                <a:off x="1155" y="2690"/>
                <a:ext cx="1070" cy="31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22" name="AutoShape 41"/>
              <p:cNvCxnSpPr>
                <a:cxnSpLocks noChangeShapeType="1"/>
                <a:stCxn id="33816" idx="2"/>
                <a:endCxn id="33820" idx="0"/>
              </p:cNvCxnSpPr>
              <p:nvPr/>
            </p:nvCxnSpPr>
            <p:spPr bwMode="auto">
              <a:xfrm>
                <a:off x="541" y="1980"/>
                <a:ext cx="614" cy="37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grpSp>
        <p:nvGrpSpPr>
          <p:cNvPr id="6" name="Group 62"/>
          <p:cNvGrpSpPr>
            <a:grpSpLocks/>
          </p:cNvGrpSpPr>
          <p:nvPr/>
        </p:nvGrpSpPr>
        <p:grpSpPr bwMode="auto">
          <a:xfrm>
            <a:off x="3532188" y="2185988"/>
            <a:ext cx="5091112" cy="4033837"/>
            <a:chOff x="2225" y="1377"/>
            <a:chExt cx="3207" cy="2541"/>
          </a:xfrm>
        </p:grpSpPr>
        <p:sp>
          <p:nvSpPr>
            <p:cNvPr id="33805" name="Rectangle 43"/>
            <p:cNvSpPr>
              <a:spLocks noChangeArrowheads="1"/>
            </p:cNvSpPr>
            <p:nvPr/>
          </p:nvSpPr>
          <p:spPr bwMode="auto">
            <a:xfrm>
              <a:off x="3078" y="1701"/>
              <a:ext cx="860"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Male Urogenital</a:t>
              </a:r>
            </a:p>
            <a:p>
              <a:pPr algn="ctr" eaLnBrk="1" hangingPunct="1">
                <a:spcBef>
                  <a:spcPct val="0"/>
                </a:spcBef>
                <a:buFontTx/>
                <a:buNone/>
              </a:pPr>
              <a:r>
                <a:rPr lang="en-GB" altLang="en-US" sz="1400" b="0">
                  <a:solidFill>
                    <a:schemeClr val="bg1"/>
                  </a:solidFill>
                </a:rPr>
                <a:t>Diseases</a:t>
              </a:r>
            </a:p>
          </p:txBody>
        </p:sp>
        <p:sp>
          <p:nvSpPr>
            <p:cNvPr id="33806" name="Rectangle 44"/>
            <p:cNvSpPr>
              <a:spLocks noChangeArrowheads="1"/>
            </p:cNvSpPr>
            <p:nvPr/>
          </p:nvSpPr>
          <p:spPr bwMode="auto">
            <a:xfrm>
              <a:off x="4490" y="2749"/>
              <a:ext cx="94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Urologic Diseases</a:t>
              </a:r>
              <a:endParaRPr lang="en-US" altLang="en-US" sz="1400" b="0">
                <a:solidFill>
                  <a:schemeClr val="bg1"/>
                </a:solidFill>
              </a:endParaRPr>
            </a:p>
          </p:txBody>
        </p:sp>
        <p:sp>
          <p:nvSpPr>
            <p:cNvPr id="33807" name="Rectangle 45"/>
            <p:cNvSpPr>
              <a:spLocks noChangeArrowheads="1"/>
            </p:cNvSpPr>
            <p:nvPr/>
          </p:nvSpPr>
          <p:spPr bwMode="auto">
            <a:xfrm>
              <a:off x="4523" y="3220"/>
              <a:ext cx="87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Kidney Diseases</a:t>
              </a:r>
            </a:p>
          </p:txBody>
        </p:sp>
        <p:sp>
          <p:nvSpPr>
            <p:cNvPr id="33808" name="Rectangle 46"/>
            <p:cNvSpPr>
              <a:spLocks noChangeArrowheads="1"/>
            </p:cNvSpPr>
            <p:nvPr/>
          </p:nvSpPr>
          <p:spPr bwMode="auto">
            <a:xfrm>
              <a:off x="3357" y="3551"/>
              <a:ext cx="95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Diabetes Insipidus</a:t>
              </a:r>
              <a:endParaRPr lang="en-US" altLang="en-US" sz="1400" b="0">
                <a:solidFill>
                  <a:schemeClr val="bg1"/>
                </a:solidFill>
              </a:endParaRPr>
            </a:p>
          </p:txBody>
        </p:sp>
        <p:cxnSp>
          <p:nvCxnSpPr>
            <p:cNvPr id="33809" name="AutoShape 47"/>
            <p:cNvCxnSpPr>
              <a:cxnSpLocks noChangeShapeType="1"/>
              <a:stCxn id="33805" idx="2"/>
              <a:endCxn id="33806" idx="0"/>
            </p:cNvCxnSpPr>
            <p:nvPr/>
          </p:nvCxnSpPr>
          <p:spPr bwMode="auto">
            <a:xfrm>
              <a:off x="3508" y="2033"/>
              <a:ext cx="1453" cy="716"/>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0" name="AutoShape 48"/>
            <p:cNvCxnSpPr>
              <a:cxnSpLocks noChangeShapeType="1"/>
              <a:stCxn id="33806" idx="2"/>
              <a:endCxn id="33807" idx="0"/>
            </p:cNvCxnSpPr>
            <p:nvPr/>
          </p:nvCxnSpPr>
          <p:spPr bwMode="auto">
            <a:xfrm flipH="1">
              <a:off x="4960" y="2947"/>
              <a:ext cx="1" cy="27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1" name="AutoShape 49"/>
            <p:cNvCxnSpPr>
              <a:cxnSpLocks noChangeShapeType="1"/>
              <a:stCxn id="33807" idx="2"/>
              <a:endCxn id="33808" idx="0"/>
            </p:cNvCxnSpPr>
            <p:nvPr/>
          </p:nvCxnSpPr>
          <p:spPr bwMode="auto">
            <a:xfrm flipH="1">
              <a:off x="3834" y="3418"/>
              <a:ext cx="1126" cy="13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2" name="AutoShape 50"/>
            <p:cNvCxnSpPr>
              <a:cxnSpLocks noChangeShapeType="1"/>
              <a:stCxn id="33830" idx="2"/>
              <a:endCxn id="33805" idx="0"/>
            </p:cNvCxnSpPr>
            <p:nvPr/>
          </p:nvCxnSpPr>
          <p:spPr bwMode="auto">
            <a:xfrm>
              <a:off x="2226" y="1377"/>
              <a:ext cx="1282" cy="32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13" name="AutoShape 51"/>
            <p:cNvCxnSpPr>
              <a:cxnSpLocks noChangeShapeType="1"/>
              <a:stCxn id="33808" idx="2"/>
              <a:endCxn id="33828" idx="0"/>
            </p:cNvCxnSpPr>
            <p:nvPr/>
          </p:nvCxnSpPr>
          <p:spPr bwMode="auto">
            <a:xfrm flipH="1">
              <a:off x="2225" y="3749"/>
              <a:ext cx="1609" cy="16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7" name="Group 63"/>
          <p:cNvGrpSpPr>
            <a:grpSpLocks/>
          </p:cNvGrpSpPr>
          <p:nvPr/>
        </p:nvGrpSpPr>
        <p:grpSpPr bwMode="auto">
          <a:xfrm>
            <a:off x="3533775" y="2185988"/>
            <a:ext cx="5505450" cy="2178050"/>
            <a:chOff x="2226" y="1377"/>
            <a:chExt cx="3468" cy="1372"/>
          </a:xfrm>
        </p:grpSpPr>
        <p:sp>
          <p:nvSpPr>
            <p:cNvPr id="33800" name="Rectangle 53"/>
            <p:cNvSpPr>
              <a:spLocks noChangeArrowheads="1"/>
            </p:cNvSpPr>
            <p:nvPr/>
          </p:nvSpPr>
          <p:spPr bwMode="auto">
            <a:xfrm>
              <a:off x="4227" y="1596"/>
              <a:ext cx="1467"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p>
            <a:p>
              <a:pPr algn="ctr" eaLnBrk="1" hangingPunct="1">
                <a:spcBef>
                  <a:spcPct val="0"/>
                </a:spcBef>
                <a:buFontTx/>
                <a:buNone/>
              </a:pPr>
              <a:r>
                <a:rPr lang="en-GB" altLang="en-US" sz="1400" b="0">
                  <a:solidFill>
                    <a:schemeClr val="bg1"/>
                  </a:solidFill>
                </a:rPr>
                <a:t>and Pregnancy Complications</a:t>
              </a:r>
            </a:p>
          </p:txBody>
        </p:sp>
        <p:sp>
          <p:nvSpPr>
            <p:cNvPr id="33801" name="Rectangle 54"/>
            <p:cNvSpPr>
              <a:spLocks noChangeArrowheads="1"/>
            </p:cNvSpPr>
            <p:nvPr/>
          </p:nvSpPr>
          <p:spPr bwMode="auto">
            <a:xfrm>
              <a:off x="4270" y="2142"/>
              <a:ext cx="1381"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endParaRPr lang="en-US" altLang="en-US" sz="1400" b="0">
                <a:solidFill>
                  <a:schemeClr val="bg1"/>
                </a:solidFill>
              </a:endParaRPr>
            </a:p>
          </p:txBody>
        </p:sp>
        <p:cxnSp>
          <p:nvCxnSpPr>
            <p:cNvPr id="33802" name="AutoShape 55"/>
            <p:cNvCxnSpPr>
              <a:cxnSpLocks noChangeShapeType="1"/>
              <a:stCxn id="33800" idx="2"/>
              <a:endCxn id="33801" idx="0"/>
            </p:cNvCxnSpPr>
            <p:nvPr/>
          </p:nvCxnSpPr>
          <p:spPr bwMode="auto">
            <a:xfrm>
              <a:off x="4961" y="1928"/>
              <a:ext cx="0" cy="21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03" name="AutoShape 56"/>
            <p:cNvCxnSpPr>
              <a:cxnSpLocks noChangeShapeType="1"/>
              <a:stCxn id="33830" idx="2"/>
              <a:endCxn id="33800" idx="0"/>
            </p:cNvCxnSpPr>
            <p:nvPr/>
          </p:nvCxnSpPr>
          <p:spPr bwMode="auto">
            <a:xfrm>
              <a:off x="2226" y="1377"/>
              <a:ext cx="2735" cy="21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3804" name="AutoShape 57"/>
            <p:cNvCxnSpPr>
              <a:cxnSpLocks noChangeShapeType="1"/>
              <a:stCxn id="33801" idx="2"/>
              <a:endCxn id="33806" idx="0"/>
            </p:cNvCxnSpPr>
            <p:nvPr/>
          </p:nvCxnSpPr>
          <p:spPr bwMode="auto">
            <a:xfrm>
              <a:off x="4961" y="2340"/>
              <a:ext cx="0" cy="40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spTree>
    <p:extLst>
      <p:ext uri="{BB962C8B-B14F-4D97-AF65-F5344CB8AC3E}">
        <p14:creationId xmlns:p14="http://schemas.microsoft.com/office/powerpoint/2010/main" val="38334689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up)">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‘Ontology’</a:t>
            </a:r>
            <a:endParaRPr lang="en-US" sz="5400" dirty="0"/>
          </a:p>
        </p:txBody>
      </p:sp>
      <p:sp>
        <p:nvSpPr>
          <p:cNvPr id="5" name="Content Placeholder 4"/>
          <p:cNvSpPr>
            <a:spLocks noGrp="1"/>
          </p:cNvSpPr>
          <p:nvPr>
            <p:ph idx="1"/>
          </p:nvPr>
        </p:nvSpPr>
        <p:spPr>
          <a:xfrm>
            <a:off x="228600" y="1752600"/>
            <a:ext cx="8686800" cy="4876800"/>
          </a:xfrm>
        </p:spPr>
        <p:txBody>
          <a:bodyPr/>
          <a:lstStyle/>
          <a:p>
            <a:pPr marL="630238" indent="-630238">
              <a:buFont typeface="+mj-lt"/>
              <a:buAutoNum type="arabicPeriod"/>
            </a:pPr>
            <a:r>
              <a:rPr lang="en-US" sz="4400" dirty="0" smtClean="0"/>
              <a:t> </a:t>
            </a:r>
          </a:p>
          <a:p>
            <a:pPr marL="400050" lvl="1" indent="0">
              <a:buNone/>
            </a:pPr>
            <a:r>
              <a:rPr lang="en-US" sz="3600" dirty="0" smtClean="0"/>
              <a:t>                                                         										</a:t>
            </a:r>
          </a:p>
          <a:p>
            <a:pPr marL="630238" indent="-630238">
              <a:buFont typeface="+mj-lt"/>
              <a:buAutoNum type="arabicPeriod"/>
            </a:pPr>
            <a:r>
              <a:rPr lang="en-US" sz="4400" dirty="0" smtClean="0"/>
              <a:t>‘</a:t>
            </a:r>
            <a:r>
              <a:rPr lang="en-US" sz="4400" i="1" dirty="0" smtClean="0"/>
              <a:t>An ontology</a:t>
            </a:r>
            <a:r>
              <a:rPr lang="en-US" sz="4400" dirty="0" smtClean="0"/>
              <a:t>’</a:t>
            </a:r>
          </a:p>
          <a:p>
            <a:pPr marL="400050" lvl="1" indent="0">
              <a:buNone/>
            </a:pPr>
            <a:r>
              <a:rPr lang="en-US" sz="3600" dirty="0" smtClean="0"/>
              <a:t>A </a:t>
            </a:r>
            <a:r>
              <a:rPr lang="en-US" sz="3600" u="sng" dirty="0" smtClean="0"/>
              <a:t>representational artifact</a:t>
            </a:r>
            <a:r>
              <a:rPr lang="en-US" sz="3600" dirty="0" smtClean="0"/>
              <a:t> which represents …</a:t>
            </a:r>
            <a:endParaRPr lang="en-US" sz="3600" dirty="0"/>
          </a:p>
        </p:txBody>
      </p:sp>
    </p:spTree>
    <p:extLst>
      <p:ext uri="{BB962C8B-B14F-4D97-AF65-F5344CB8AC3E}">
        <p14:creationId xmlns:p14="http://schemas.microsoft.com/office/powerpoint/2010/main" val="754165024"/>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AutoShape 2"/>
          <p:cNvSpPr>
            <a:spLocks noGrp="1" noChangeArrowheads="1"/>
          </p:cNvSpPr>
          <p:nvPr>
            <p:ph type="title"/>
          </p:nvPr>
        </p:nvSpPr>
        <p:spPr>
          <a:xfrm>
            <a:off x="217488" y="546100"/>
            <a:ext cx="8753475" cy="565150"/>
          </a:xfrm>
        </p:spPr>
        <p:txBody>
          <a:bodyPr/>
          <a:lstStyle/>
          <a:p>
            <a:pPr eaLnBrk="1" hangingPunct="1"/>
            <a:r>
              <a:rPr lang="en-US" altLang="en-US" sz="2800" dirty="0" smtClean="0"/>
              <a:t>Don’t use it for coding patients’ diagnoses!</a:t>
            </a:r>
          </a:p>
        </p:txBody>
      </p:sp>
      <p:grpSp>
        <p:nvGrpSpPr>
          <p:cNvPr id="35843" name="Group 3"/>
          <p:cNvGrpSpPr>
            <a:grpSpLocks/>
          </p:cNvGrpSpPr>
          <p:nvPr/>
        </p:nvGrpSpPr>
        <p:grpSpPr bwMode="auto">
          <a:xfrm>
            <a:off x="2514600" y="1254125"/>
            <a:ext cx="2035175" cy="5492750"/>
            <a:chOff x="1584" y="790"/>
            <a:chExt cx="1282" cy="3460"/>
          </a:xfrm>
        </p:grpSpPr>
        <p:sp>
          <p:nvSpPr>
            <p:cNvPr id="35891" name="Rectangle 4"/>
            <p:cNvSpPr>
              <a:spLocks noChangeArrowheads="1"/>
            </p:cNvSpPr>
            <p:nvPr/>
          </p:nvSpPr>
          <p:spPr bwMode="auto">
            <a:xfrm>
              <a:off x="1754" y="3918"/>
              <a:ext cx="94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Wolfram Syndrome</a:t>
              </a:r>
            </a:p>
          </p:txBody>
        </p:sp>
        <p:sp>
          <p:nvSpPr>
            <p:cNvPr id="35892" name="Rectangle 5"/>
            <p:cNvSpPr>
              <a:spLocks noChangeArrowheads="1"/>
            </p:cNvSpPr>
            <p:nvPr/>
          </p:nvSpPr>
          <p:spPr bwMode="auto">
            <a:xfrm>
              <a:off x="1678" y="790"/>
              <a:ext cx="109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All MeSH Categories</a:t>
              </a:r>
            </a:p>
          </p:txBody>
        </p:sp>
        <p:sp>
          <p:nvSpPr>
            <p:cNvPr id="35893" name="Rectangle 6"/>
            <p:cNvSpPr>
              <a:spLocks noChangeArrowheads="1"/>
            </p:cNvSpPr>
            <p:nvPr/>
          </p:nvSpPr>
          <p:spPr bwMode="auto">
            <a:xfrm>
              <a:off x="1748" y="1179"/>
              <a:ext cx="955"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Diseases Category</a:t>
              </a:r>
            </a:p>
          </p:txBody>
        </p:sp>
        <p:sp>
          <p:nvSpPr>
            <p:cNvPr id="35894" name="Rectangle 7"/>
            <p:cNvSpPr>
              <a:spLocks noChangeArrowheads="1"/>
            </p:cNvSpPr>
            <p:nvPr/>
          </p:nvSpPr>
          <p:spPr bwMode="auto">
            <a:xfrm>
              <a:off x="1584" y="1568"/>
              <a:ext cx="128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Nervous System Diseases</a:t>
              </a:r>
            </a:p>
          </p:txBody>
        </p:sp>
        <p:sp>
          <p:nvSpPr>
            <p:cNvPr id="35895" name="Rectangle 8"/>
            <p:cNvSpPr>
              <a:spLocks noChangeArrowheads="1"/>
            </p:cNvSpPr>
            <p:nvPr/>
          </p:nvSpPr>
          <p:spPr bwMode="auto">
            <a:xfrm>
              <a:off x="1834" y="1958"/>
              <a:ext cx="782"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Cranial Nerve </a:t>
              </a:r>
            </a:p>
            <a:p>
              <a:pPr algn="ctr" eaLnBrk="1" hangingPunct="1">
                <a:spcBef>
                  <a:spcPct val="0"/>
                </a:spcBef>
                <a:buFontTx/>
                <a:buNone/>
              </a:pPr>
              <a:r>
                <a:rPr lang="en-US" altLang="en-US" sz="1400" b="0">
                  <a:solidFill>
                    <a:schemeClr val="bg1"/>
                  </a:solidFill>
                </a:rPr>
                <a:t>Diseases</a:t>
              </a:r>
            </a:p>
          </p:txBody>
        </p:sp>
        <p:sp>
          <p:nvSpPr>
            <p:cNvPr id="35896" name="Rectangle 9"/>
            <p:cNvSpPr>
              <a:spLocks noChangeArrowheads="1"/>
            </p:cNvSpPr>
            <p:nvPr/>
          </p:nvSpPr>
          <p:spPr bwMode="auto">
            <a:xfrm>
              <a:off x="1875" y="2481"/>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Nerve </a:t>
              </a:r>
            </a:p>
            <a:p>
              <a:pPr algn="ctr" eaLnBrk="1" hangingPunct="1">
                <a:spcBef>
                  <a:spcPct val="0"/>
                </a:spcBef>
                <a:buFontTx/>
                <a:buNone/>
              </a:pPr>
              <a:r>
                <a:rPr lang="en-US" altLang="en-US" sz="1400" b="0">
                  <a:solidFill>
                    <a:schemeClr val="bg1"/>
                  </a:solidFill>
                </a:rPr>
                <a:t>Diseases</a:t>
              </a:r>
            </a:p>
          </p:txBody>
        </p:sp>
        <p:sp>
          <p:nvSpPr>
            <p:cNvPr id="35897" name="Rectangle 10"/>
            <p:cNvSpPr>
              <a:spLocks noChangeArrowheads="1"/>
            </p:cNvSpPr>
            <p:nvPr/>
          </p:nvSpPr>
          <p:spPr bwMode="auto">
            <a:xfrm>
              <a:off x="1839" y="3005"/>
              <a:ext cx="77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Atrophy</a:t>
              </a:r>
            </a:p>
          </p:txBody>
        </p:sp>
        <p:sp>
          <p:nvSpPr>
            <p:cNvPr id="35898" name="Rectangle 11"/>
            <p:cNvSpPr>
              <a:spLocks noChangeArrowheads="1"/>
            </p:cNvSpPr>
            <p:nvPr/>
          </p:nvSpPr>
          <p:spPr bwMode="auto">
            <a:xfrm>
              <a:off x="1790" y="3394"/>
              <a:ext cx="869"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Optic Atrophies,</a:t>
              </a:r>
            </a:p>
            <a:p>
              <a:pPr algn="ctr" eaLnBrk="1" hangingPunct="1">
                <a:spcBef>
                  <a:spcPct val="0"/>
                </a:spcBef>
                <a:buFontTx/>
                <a:buNone/>
              </a:pPr>
              <a:r>
                <a:rPr lang="en-US" altLang="en-US" sz="1400" b="0">
                  <a:solidFill>
                    <a:schemeClr val="bg1"/>
                  </a:solidFill>
                </a:rPr>
                <a:t>Hereditary</a:t>
              </a:r>
            </a:p>
          </p:txBody>
        </p:sp>
        <p:cxnSp>
          <p:nvCxnSpPr>
            <p:cNvPr id="35899" name="AutoShape 12"/>
            <p:cNvCxnSpPr>
              <a:cxnSpLocks noChangeShapeType="1"/>
              <a:stCxn id="35892" idx="2"/>
              <a:endCxn id="35893" idx="0"/>
            </p:cNvCxnSpPr>
            <p:nvPr/>
          </p:nvCxnSpPr>
          <p:spPr bwMode="auto">
            <a:xfrm>
              <a:off x="2225" y="988"/>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0" name="AutoShape 13"/>
            <p:cNvCxnSpPr>
              <a:cxnSpLocks noChangeShapeType="1"/>
              <a:stCxn id="35893" idx="2"/>
              <a:endCxn id="35894" idx="0"/>
            </p:cNvCxnSpPr>
            <p:nvPr/>
          </p:nvCxnSpPr>
          <p:spPr bwMode="auto">
            <a:xfrm flipH="1">
              <a:off x="2225" y="1377"/>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1" name="AutoShape 14"/>
            <p:cNvCxnSpPr>
              <a:cxnSpLocks noChangeShapeType="1"/>
              <a:stCxn id="35894" idx="2"/>
              <a:endCxn id="35895" idx="0"/>
            </p:cNvCxnSpPr>
            <p:nvPr/>
          </p:nvCxnSpPr>
          <p:spPr bwMode="auto">
            <a:xfrm>
              <a:off x="2225" y="176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2" name="AutoShape 15"/>
            <p:cNvCxnSpPr>
              <a:cxnSpLocks noChangeShapeType="1"/>
              <a:stCxn id="35895" idx="2"/>
              <a:endCxn id="35896" idx="0"/>
            </p:cNvCxnSpPr>
            <p:nvPr/>
          </p:nvCxnSpPr>
          <p:spPr bwMode="auto">
            <a:xfrm>
              <a:off x="2225" y="2290"/>
              <a:ext cx="1"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3" name="AutoShape 16"/>
            <p:cNvCxnSpPr>
              <a:cxnSpLocks noChangeShapeType="1"/>
              <a:stCxn id="35896" idx="2"/>
              <a:endCxn id="35897" idx="0"/>
            </p:cNvCxnSpPr>
            <p:nvPr/>
          </p:nvCxnSpPr>
          <p:spPr bwMode="auto">
            <a:xfrm flipH="1">
              <a:off x="2225" y="2813"/>
              <a:ext cx="1"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4" name="AutoShape 17"/>
            <p:cNvCxnSpPr>
              <a:cxnSpLocks noChangeShapeType="1"/>
              <a:stCxn id="35897" idx="2"/>
              <a:endCxn id="35898" idx="0"/>
            </p:cNvCxnSpPr>
            <p:nvPr/>
          </p:nvCxnSpPr>
          <p:spPr bwMode="auto">
            <a:xfrm>
              <a:off x="2225" y="3203"/>
              <a:ext cx="0" cy="19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905" name="AutoShape 18"/>
            <p:cNvCxnSpPr>
              <a:cxnSpLocks noChangeShapeType="1"/>
              <a:stCxn id="35898" idx="2"/>
              <a:endCxn id="35891" idx="0"/>
            </p:cNvCxnSpPr>
            <p:nvPr/>
          </p:nvCxnSpPr>
          <p:spPr bwMode="auto">
            <a:xfrm>
              <a:off x="2225" y="3726"/>
              <a:ext cx="0" cy="19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aphicFrame>
        <p:nvGraphicFramePr>
          <p:cNvPr id="35844" name="Object 51"/>
          <p:cNvGraphicFramePr>
            <a:graphicFrameLocks noGrp="1" noChangeAspect="1"/>
          </p:cNvGraphicFramePr>
          <p:nvPr>
            <p:ph idx="1"/>
          </p:nvPr>
        </p:nvGraphicFramePr>
        <p:xfrm>
          <a:off x="431800" y="5705475"/>
          <a:ext cx="974725" cy="1152525"/>
        </p:xfrm>
        <a:graphic>
          <a:graphicData uri="http://schemas.openxmlformats.org/presentationml/2006/ole">
            <mc:AlternateContent xmlns:mc="http://schemas.openxmlformats.org/markup-compatibility/2006">
              <mc:Choice xmlns:v="urn:schemas-microsoft-com:vml" Requires="v">
                <p:oleObj spid="_x0000_s359517" name="Photo Editor-foto" r:id="rId4" imgW="3457143" imgH="4086795" progId="MSPhotoEd.3">
                  <p:embed/>
                </p:oleObj>
              </mc:Choice>
              <mc:Fallback>
                <p:oleObj name="Photo Editor-foto" r:id="rId4" imgW="3457143" imgH="408679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800" y="5705475"/>
                        <a:ext cx="974725" cy="115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5845" name="Line 53"/>
          <p:cNvSpPr>
            <a:spLocks noChangeShapeType="1"/>
          </p:cNvSpPr>
          <p:nvPr/>
        </p:nvSpPr>
        <p:spPr bwMode="auto">
          <a:xfrm>
            <a:off x="1476375" y="6654800"/>
            <a:ext cx="1193800" cy="0"/>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46" name="Text Box 54"/>
          <p:cNvSpPr txBox="1">
            <a:spLocks noChangeArrowheads="1"/>
          </p:cNvSpPr>
          <p:nvPr/>
        </p:nvSpPr>
        <p:spPr bwMode="auto">
          <a:xfrm>
            <a:off x="1744663" y="6188075"/>
            <a:ext cx="6254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chemeClr val="bg1"/>
                </a:solidFill>
              </a:rPr>
              <a:t>has</a:t>
            </a:r>
          </a:p>
        </p:txBody>
      </p:sp>
      <p:grpSp>
        <p:nvGrpSpPr>
          <p:cNvPr id="3" name="Group 55"/>
          <p:cNvGrpSpPr>
            <a:grpSpLocks/>
          </p:cNvGrpSpPr>
          <p:nvPr/>
        </p:nvGrpSpPr>
        <p:grpSpPr bwMode="auto">
          <a:xfrm>
            <a:off x="3532188" y="2803525"/>
            <a:ext cx="2730500" cy="2584450"/>
            <a:chOff x="2225" y="1766"/>
            <a:chExt cx="1720" cy="1628"/>
          </a:xfrm>
        </p:grpSpPr>
        <p:sp>
          <p:nvSpPr>
            <p:cNvPr id="35886" name="Rectangle 56"/>
            <p:cNvSpPr>
              <a:spLocks noChangeArrowheads="1"/>
            </p:cNvSpPr>
            <p:nvPr/>
          </p:nvSpPr>
          <p:spPr bwMode="auto">
            <a:xfrm>
              <a:off x="2945" y="2323"/>
              <a:ext cx="975"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Neurodegenerative</a:t>
              </a:r>
            </a:p>
            <a:p>
              <a:pPr algn="ctr" eaLnBrk="1" hangingPunct="1">
                <a:spcBef>
                  <a:spcPct val="0"/>
                </a:spcBef>
                <a:buFontTx/>
                <a:buNone/>
              </a:pPr>
              <a:r>
                <a:rPr lang="en-US" altLang="en-US" sz="1400" b="0">
                  <a:solidFill>
                    <a:schemeClr val="bg1"/>
                  </a:solidFill>
                </a:rPr>
                <a:t>Diseases</a:t>
              </a:r>
            </a:p>
          </p:txBody>
        </p:sp>
        <p:sp>
          <p:nvSpPr>
            <p:cNvPr id="35887" name="Rectangle 57"/>
            <p:cNvSpPr>
              <a:spLocks noChangeArrowheads="1"/>
            </p:cNvSpPr>
            <p:nvPr/>
          </p:nvSpPr>
          <p:spPr bwMode="auto">
            <a:xfrm>
              <a:off x="2920" y="2806"/>
              <a:ext cx="1025" cy="466"/>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1400" b="0">
                  <a:solidFill>
                    <a:schemeClr val="bg1"/>
                  </a:solidFill>
                </a:rPr>
                <a:t>Heredodegenerative</a:t>
              </a:r>
            </a:p>
            <a:p>
              <a:pPr algn="ctr" eaLnBrk="1" hangingPunct="1">
                <a:spcBef>
                  <a:spcPct val="0"/>
                </a:spcBef>
                <a:buFontTx/>
                <a:buNone/>
              </a:pPr>
              <a:r>
                <a:rPr lang="en-US" altLang="en-US" sz="1400" b="0">
                  <a:solidFill>
                    <a:schemeClr val="bg1"/>
                  </a:solidFill>
                </a:rPr>
                <a:t>Disorders,</a:t>
              </a:r>
            </a:p>
            <a:p>
              <a:pPr algn="ctr" eaLnBrk="1" hangingPunct="1">
                <a:spcBef>
                  <a:spcPct val="0"/>
                </a:spcBef>
                <a:buFontTx/>
                <a:buNone/>
              </a:pPr>
              <a:r>
                <a:rPr lang="en-US" altLang="en-US" sz="1400" b="0">
                  <a:solidFill>
                    <a:schemeClr val="bg1"/>
                  </a:solidFill>
                </a:rPr>
                <a:t>Nervous System</a:t>
              </a:r>
            </a:p>
          </p:txBody>
        </p:sp>
        <p:cxnSp>
          <p:nvCxnSpPr>
            <p:cNvPr id="35888" name="AutoShape 58"/>
            <p:cNvCxnSpPr>
              <a:cxnSpLocks noChangeShapeType="1"/>
              <a:stCxn id="35886" idx="2"/>
              <a:endCxn id="35887" idx="0"/>
            </p:cNvCxnSpPr>
            <p:nvPr/>
          </p:nvCxnSpPr>
          <p:spPr bwMode="auto">
            <a:xfrm>
              <a:off x="3433" y="2655"/>
              <a:ext cx="0" cy="151"/>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89" name="AutoShape 59"/>
            <p:cNvCxnSpPr>
              <a:cxnSpLocks noChangeShapeType="1"/>
              <a:endCxn id="35886" idx="0"/>
            </p:cNvCxnSpPr>
            <p:nvPr/>
          </p:nvCxnSpPr>
          <p:spPr bwMode="auto">
            <a:xfrm>
              <a:off x="2225" y="1766"/>
              <a:ext cx="1208" cy="557"/>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90" name="AutoShape 60"/>
            <p:cNvCxnSpPr>
              <a:cxnSpLocks noChangeShapeType="1"/>
              <a:stCxn id="35887" idx="2"/>
            </p:cNvCxnSpPr>
            <p:nvPr/>
          </p:nvCxnSpPr>
          <p:spPr bwMode="auto">
            <a:xfrm flipH="1">
              <a:off x="2225" y="3272"/>
              <a:ext cx="1208" cy="122"/>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4" name="Group 61"/>
          <p:cNvGrpSpPr>
            <a:grpSpLocks/>
          </p:cNvGrpSpPr>
          <p:nvPr/>
        </p:nvGrpSpPr>
        <p:grpSpPr bwMode="auto">
          <a:xfrm>
            <a:off x="242888" y="2185988"/>
            <a:ext cx="3290887" cy="3201987"/>
            <a:chOff x="153" y="1377"/>
            <a:chExt cx="2073" cy="2017"/>
          </a:xfrm>
        </p:grpSpPr>
        <p:cxnSp>
          <p:nvCxnSpPr>
            <p:cNvPr id="35877" name="AutoShape 62"/>
            <p:cNvCxnSpPr>
              <a:cxnSpLocks noChangeShapeType="1"/>
              <a:endCxn id="35879" idx="0"/>
            </p:cNvCxnSpPr>
            <p:nvPr/>
          </p:nvCxnSpPr>
          <p:spPr bwMode="auto">
            <a:xfrm flipH="1">
              <a:off x="541" y="1377"/>
              <a:ext cx="1685" cy="40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nvGrpSpPr>
            <p:cNvPr id="35878" name="Group 63"/>
            <p:cNvGrpSpPr>
              <a:grpSpLocks/>
            </p:cNvGrpSpPr>
            <p:nvPr/>
          </p:nvGrpSpPr>
          <p:grpSpPr bwMode="auto">
            <a:xfrm>
              <a:off x="153" y="1782"/>
              <a:ext cx="2072" cy="1612"/>
              <a:chOff x="153" y="1782"/>
              <a:chExt cx="2072" cy="1612"/>
            </a:xfrm>
          </p:grpSpPr>
          <p:sp>
            <p:nvSpPr>
              <p:cNvPr id="35879" name="Rectangle 64"/>
              <p:cNvSpPr>
                <a:spLocks noChangeArrowheads="1"/>
              </p:cNvSpPr>
              <p:nvPr/>
            </p:nvSpPr>
            <p:spPr bwMode="auto">
              <a:xfrm>
                <a:off x="182" y="1782"/>
                <a:ext cx="718"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a:t>
                </a:r>
              </a:p>
            </p:txBody>
          </p:sp>
          <p:sp>
            <p:nvSpPr>
              <p:cNvPr id="35880" name="Rectangle 65"/>
              <p:cNvSpPr>
                <a:spLocks noChangeArrowheads="1"/>
              </p:cNvSpPr>
              <p:nvPr/>
            </p:nvSpPr>
            <p:spPr bwMode="auto">
              <a:xfrm>
                <a:off x="153" y="2824"/>
                <a:ext cx="774"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Eye Diseases, </a:t>
                </a:r>
              </a:p>
              <a:p>
                <a:pPr algn="ctr" eaLnBrk="1" hangingPunct="1">
                  <a:spcBef>
                    <a:spcPct val="0"/>
                  </a:spcBef>
                  <a:buFontTx/>
                  <a:buNone/>
                </a:pPr>
                <a:r>
                  <a:rPr lang="en-GB" altLang="en-US" sz="1400" b="0">
                    <a:solidFill>
                      <a:schemeClr val="bg1"/>
                    </a:solidFill>
                  </a:rPr>
                  <a:t>Hereditary</a:t>
                </a:r>
                <a:endParaRPr lang="en-US" altLang="en-US" sz="1400" b="0">
                  <a:solidFill>
                    <a:schemeClr val="bg1"/>
                  </a:solidFill>
                </a:endParaRPr>
              </a:p>
            </p:txBody>
          </p:sp>
          <p:cxnSp>
            <p:nvCxnSpPr>
              <p:cNvPr id="35881" name="AutoShape 66"/>
              <p:cNvCxnSpPr>
                <a:cxnSpLocks noChangeShapeType="1"/>
                <a:stCxn id="35879" idx="2"/>
                <a:endCxn id="35880" idx="0"/>
              </p:cNvCxnSpPr>
              <p:nvPr/>
            </p:nvCxnSpPr>
            <p:spPr bwMode="auto">
              <a:xfrm flipH="1">
                <a:off x="540" y="1980"/>
                <a:ext cx="1" cy="84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82" name="AutoShape 67"/>
              <p:cNvCxnSpPr>
                <a:cxnSpLocks noChangeShapeType="1"/>
                <a:stCxn id="35880" idx="2"/>
              </p:cNvCxnSpPr>
              <p:nvPr/>
            </p:nvCxnSpPr>
            <p:spPr bwMode="auto">
              <a:xfrm>
                <a:off x="540" y="3156"/>
                <a:ext cx="1685" cy="23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sp>
            <p:nvSpPr>
              <p:cNvPr id="35883" name="Rectangle 68"/>
              <p:cNvSpPr>
                <a:spLocks noChangeArrowheads="1"/>
              </p:cNvSpPr>
              <p:nvPr/>
            </p:nvSpPr>
            <p:spPr bwMode="auto">
              <a:xfrm>
                <a:off x="804" y="2358"/>
                <a:ext cx="701"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Optic Nerve </a:t>
                </a:r>
              </a:p>
              <a:p>
                <a:pPr algn="ctr" eaLnBrk="1" hangingPunct="1">
                  <a:spcBef>
                    <a:spcPct val="0"/>
                  </a:spcBef>
                  <a:buFontTx/>
                  <a:buNone/>
                </a:pPr>
                <a:r>
                  <a:rPr lang="en-GB" altLang="en-US" sz="1400" b="0">
                    <a:solidFill>
                      <a:schemeClr val="bg1"/>
                    </a:solidFill>
                  </a:rPr>
                  <a:t>Diseases</a:t>
                </a:r>
              </a:p>
            </p:txBody>
          </p:sp>
          <p:cxnSp>
            <p:nvCxnSpPr>
              <p:cNvPr id="35884" name="AutoShape 69"/>
              <p:cNvCxnSpPr>
                <a:cxnSpLocks noChangeShapeType="1"/>
                <a:stCxn id="35883" idx="2"/>
              </p:cNvCxnSpPr>
              <p:nvPr/>
            </p:nvCxnSpPr>
            <p:spPr bwMode="auto">
              <a:xfrm>
                <a:off x="1155" y="2690"/>
                <a:ext cx="1070" cy="315"/>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85" name="AutoShape 70"/>
              <p:cNvCxnSpPr>
                <a:cxnSpLocks noChangeShapeType="1"/>
                <a:stCxn id="35879" idx="2"/>
                <a:endCxn id="35883" idx="0"/>
              </p:cNvCxnSpPr>
              <p:nvPr/>
            </p:nvCxnSpPr>
            <p:spPr bwMode="auto">
              <a:xfrm>
                <a:off x="541" y="1980"/>
                <a:ext cx="614" cy="378"/>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grpSp>
        <p:nvGrpSpPr>
          <p:cNvPr id="6" name="Group 71"/>
          <p:cNvGrpSpPr>
            <a:grpSpLocks/>
          </p:cNvGrpSpPr>
          <p:nvPr/>
        </p:nvGrpSpPr>
        <p:grpSpPr bwMode="auto">
          <a:xfrm>
            <a:off x="3533775" y="2185988"/>
            <a:ext cx="5505450" cy="2178050"/>
            <a:chOff x="2226" y="1377"/>
            <a:chExt cx="3468" cy="1372"/>
          </a:xfrm>
        </p:grpSpPr>
        <p:sp>
          <p:nvSpPr>
            <p:cNvPr id="35872" name="Rectangle 72"/>
            <p:cNvSpPr>
              <a:spLocks noChangeArrowheads="1"/>
            </p:cNvSpPr>
            <p:nvPr/>
          </p:nvSpPr>
          <p:spPr bwMode="auto">
            <a:xfrm>
              <a:off x="4227" y="1596"/>
              <a:ext cx="1467"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p>
            <a:p>
              <a:pPr algn="ctr" eaLnBrk="1" hangingPunct="1">
                <a:spcBef>
                  <a:spcPct val="0"/>
                </a:spcBef>
                <a:buFontTx/>
                <a:buNone/>
              </a:pPr>
              <a:r>
                <a:rPr lang="en-GB" altLang="en-US" sz="1400" b="0">
                  <a:solidFill>
                    <a:schemeClr val="bg1"/>
                  </a:solidFill>
                </a:rPr>
                <a:t>and Pregnancy Complications</a:t>
              </a:r>
            </a:p>
          </p:txBody>
        </p:sp>
        <p:sp>
          <p:nvSpPr>
            <p:cNvPr id="35873" name="Rectangle 73"/>
            <p:cNvSpPr>
              <a:spLocks noChangeArrowheads="1"/>
            </p:cNvSpPr>
            <p:nvPr/>
          </p:nvSpPr>
          <p:spPr bwMode="auto">
            <a:xfrm>
              <a:off x="4270" y="2142"/>
              <a:ext cx="1381"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Female Urogenital Diseases</a:t>
              </a:r>
              <a:endParaRPr lang="en-US" altLang="en-US" sz="1400" b="0">
                <a:solidFill>
                  <a:schemeClr val="bg1"/>
                </a:solidFill>
              </a:endParaRPr>
            </a:p>
          </p:txBody>
        </p:sp>
        <p:cxnSp>
          <p:nvCxnSpPr>
            <p:cNvPr id="35874" name="AutoShape 74"/>
            <p:cNvCxnSpPr>
              <a:cxnSpLocks noChangeShapeType="1"/>
              <a:stCxn id="35872" idx="2"/>
              <a:endCxn id="35873" idx="0"/>
            </p:cNvCxnSpPr>
            <p:nvPr/>
          </p:nvCxnSpPr>
          <p:spPr bwMode="auto">
            <a:xfrm>
              <a:off x="4961" y="1928"/>
              <a:ext cx="0" cy="21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5" name="AutoShape 75"/>
            <p:cNvCxnSpPr>
              <a:cxnSpLocks noChangeShapeType="1"/>
              <a:endCxn id="35872" idx="0"/>
            </p:cNvCxnSpPr>
            <p:nvPr/>
          </p:nvCxnSpPr>
          <p:spPr bwMode="auto">
            <a:xfrm>
              <a:off x="2226" y="1377"/>
              <a:ext cx="2735" cy="21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6" name="AutoShape 76"/>
            <p:cNvCxnSpPr>
              <a:cxnSpLocks noChangeShapeType="1"/>
              <a:stCxn id="35873" idx="2"/>
            </p:cNvCxnSpPr>
            <p:nvPr/>
          </p:nvCxnSpPr>
          <p:spPr bwMode="auto">
            <a:xfrm>
              <a:off x="4961" y="2340"/>
              <a:ext cx="0" cy="40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7" name="Group 77"/>
          <p:cNvGrpSpPr>
            <a:grpSpLocks/>
          </p:cNvGrpSpPr>
          <p:nvPr/>
        </p:nvGrpSpPr>
        <p:grpSpPr bwMode="auto">
          <a:xfrm>
            <a:off x="3532188" y="2185988"/>
            <a:ext cx="5091112" cy="4033837"/>
            <a:chOff x="2225" y="1377"/>
            <a:chExt cx="3207" cy="2541"/>
          </a:xfrm>
        </p:grpSpPr>
        <p:sp>
          <p:nvSpPr>
            <p:cNvPr id="35863" name="Rectangle 78"/>
            <p:cNvSpPr>
              <a:spLocks noChangeArrowheads="1"/>
            </p:cNvSpPr>
            <p:nvPr/>
          </p:nvSpPr>
          <p:spPr bwMode="auto">
            <a:xfrm>
              <a:off x="3078" y="1701"/>
              <a:ext cx="860" cy="332"/>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Male Urogenital</a:t>
              </a:r>
            </a:p>
            <a:p>
              <a:pPr algn="ctr" eaLnBrk="1" hangingPunct="1">
                <a:spcBef>
                  <a:spcPct val="0"/>
                </a:spcBef>
                <a:buFontTx/>
                <a:buNone/>
              </a:pPr>
              <a:r>
                <a:rPr lang="en-GB" altLang="en-US" sz="1400" b="0">
                  <a:solidFill>
                    <a:schemeClr val="bg1"/>
                  </a:solidFill>
                </a:rPr>
                <a:t>Diseases</a:t>
              </a:r>
            </a:p>
          </p:txBody>
        </p:sp>
        <p:sp>
          <p:nvSpPr>
            <p:cNvPr id="35864" name="Rectangle 79"/>
            <p:cNvSpPr>
              <a:spLocks noChangeArrowheads="1"/>
            </p:cNvSpPr>
            <p:nvPr/>
          </p:nvSpPr>
          <p:spPr bwMode="auto">
            <a:xfrm>
              <a:off x="4490" y="2749"/>
              <a:ext cx="942"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Urologic Diseases</a:t>
              </a:r>
              <a:endParaRPr lang="en-US" altLang="en-US" sz="1400" b="0">
                <a:solidFill>
                  <a:schemeClr val="bg1"/>
                </a:solidFill>
              </a:endParaRPr>
            </a:p>
          </p:txBody>
        </p:sp>
        <p:sp>
          <p:nvSpPr>
            <p:cNvPr id="35865" name="Rectangle 80"/>
            <p:cNvSpPr>
              <a:spLocks noChangeArrowheads="1"/>
            </p:cNvSpPr>
            <p:nvPr/>
          </p:nvSpPr>
          <p:spPr bwMode="auto">
            <a:xfrm>
              <a:off x="4523" y="3220"/>
              <a:ext cx="87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Kidney Diseases</a:t>
              </a:r>
            </a:p>
          </p:txBody>
        </p:sp>
        <p:sp>
          <p:nvSpPr>
            <p:cNvPr id="35866" name="Rectangle 81"/>
            <p:cNvSpPr>
              <a:spLocks noChangeArrowheads="1"/>
            </p:cNvSpPr>
            <p:nvPr/>
          </p:nvSpPr>
          <p:spPr bwMode="auto">
            <a:xfrm>
              <a:off x="3357" y="3551"/>
              <a:ext cx="954" cy="198"/>
            </a:xfrm>
            <a:prstGeom prst="rect">
              <a:avLst/>
            </a:prstGeom>
            <a:noFill/>
            <a:ln w="9525" algn="ctr">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GB" altLang="en-US" sz="1400" b="0">
                  <a:solidFill>
                    <a:schemeClr val="bg1"/>
                  </a:solidFill>
                </a:rPr>
                <a:t>Diabetes Insipidus</a:t>
              </a:r>
              <a:endParaRPr lang="en-US" altLang="en-US" sz="1400" b="0">
                <a:solidFill>
                  <a:schemeClr val="bg1"/>
                </a:solidFill>
              </a:endParaRPr>
            </a:p>
          </p:txBody>
        </p:sp>
        <p:cxnSp>
          <p:nvCxnSpPr>
            <p:cNvPr id="35867" name="AutoShape 82"/>
            <p:cNvCxnSpPr>
              <a:cxnSpLocks noChangeShapeType="1"/>
              <a:stCxn id="35863" idx="2"/>
              <a:endCxn id="35864" idx="0"/>
            </p:cNvCxnSpPr>
            <p:nvPr/>
          </p:nvCxnSpPr>
          <p:spPr bwMode="auto">
            <a:xfrm>
              <a:off x="3508" y="2033"/>
              <a:ext cx="1453" cy="716"/>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68" name="AutoShape 83"/>
            <p:cNvCxnSpPr>
              <a:cxnSpLocks noChangeShapeType="1"/>
              <a:stCxn id="35864" idx="2"/>
              <a:endCxn id="35865" idx="0"/>
            </p:cNvCxnSpPr>
            <p:nvPr/>
          </p:nvCxnSpPr>
          <p:spPr bwMode="auto">
            <a:xfrm flipH="1">
              <a:off x="4960" y="2947"/>
              <a:ext cx="1" cy="27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69" name="AutoShape 84"/>
            <p:cNvCxnSpPr>
              <a:cxnSpLocks noChangeShapeType="1"/>
              <a:stCxn id="35865" idx="2"/>
              <a:endCxn id="35866" idx="0"/>
            </p:cNvCxnSpPr>
            <p:nvPr/>
          </p:nvCxnSpPr>
          <p:spPr bwMode="auto">
            <a:xfrm flipH="1">
              <a:off x="3834" y="3418"/>
              <a:ext cx="1126" cy="133"/>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0" name="AutoShape 85"/>
            <p:cNvCxnSpPr>
              <a:cxnSpLocks noChangeShapeType="1"/>
              <a:endCxn id="35863" idx="0"/>
            </p:cNvCxnSpPr>
            <p:nvPr/>
          </p:nvCxnSpPr>
          <p:spPr bwMode="auto">
            <a:xfrm>
              <a:off x="2226" y="1377"/>
              <a:ext cx="1282" cy="324"/>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cxnSp>
          <p:nvCxnSpPr>
            <p:cNvPr id="35871" name="AutoShape 86"/>
            <p:cNvCxnSpPr>
              <a:cxnSpLocks noChangeShapeType="1"/>
              <a:stCxn id="35866" idx="2"/>
            </p:cNvCxnSpPr>
            <p:nvPr/>
          </p:nvCxnSpPr>
          <p:spPr bwMode="auto">
            <a:xfrm flipH="1">
              <a:off x="2225" y="3749"/>
              <a:ext cx="1609" cy="169"/>
            </a:xfrm>
            <a:prstGeom prst="straightConnector1">
              <a:avLst/>
            </a:prstGeom>
            <a:noFill/>
            <a:ln w="9525">
              <a:solidFill>
                <a:schemeClr val="bg1"/>
              </a:solidFill>
              <a:round/>
              <a:headEnd/>
              <a:tailEnd type="triangle" w="med" len="med"/>
            </a:ln>
            <a:extLst>
              <a:ext uri="{909E8E84-426E-40DD-AFC4-6F175D3DCCD1}">
                <a14:hiddenFill xmlns:a14="http://schemas.microsoft.com/office/drawing/2010/main">
                  <a:noFill/>
                </a14:hiddenFill>
              </a:ext>
            </a:extLst>
          </p:spPr>
        </p:cxnSp>
      </p:grpSp>
      <p:grpSp>
        <p:nvGrpSpPr>
          <p:cNvPr id="8" name="Group 90"/>
          <p:cNvGrpSpPr>
            <a:grpSpLocks/>
          </p:cNvGrpSpPr>
          <p:nvPr/>
        </p:nvGrpSpPr>
        <p:grpSpPr bwMode="auto">
          <a:xfrm>
            <a:off x="6708775" y="1373188"/>
            <a:ext cx="2317750" cy="2330450"/>
            <a:chOff x="4226" y="865"/>
            <a:chExt cx="1460" cy="1468"/>
          </a:xfrm>
        </p:grpSpPr>
        <p:sp>
          <p:nvSpPr>
            <p:cNvPr id="35860" name="Rectangle 87"/>
            <p:cNvSpPr>
              <a:spLocks noChangeArrowheads="1"/>
            </p:cNvSpPr>
            <p:nvPr/>
          </p:nvSpPr>
          <p:spPr bwMode="auto">
            <a:xfrm>
              <a:off x="4226" y="1597"/>
              <a:ext cx="1460" cy="331"/>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5861" name="Rectangle 88"/>
            <p:cNvSpPr>
              <a:spLocks noChangeArrowheads="1"/>
            </p:cNvSpPr>
            <p:nvPr/>
          </p:nvSpPr>
          <p:spPr bwMode="auto">
            <a:xfrm>
              <a:off x="4277" y="2144"/>
              <a:ext cx="1358" cy="189"/>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5862" name="Text Box 89"/>
            <p:cNvSpPr txBox="1">
              <a:spLocks noChangeArrowheads="1"/>
            </p:cNvSpPr>
            <p:nvPr/>
          </p:nvSpPr>
          <p:spPr bwMode="auto">
            <a:xfrm>
              <a:off x="4595" y="865"/>
              <a:ext cx="836"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6000">
                  <a:solidFill>
                    <a:srgbClr val="FF0000"/>
                  </a:solidFill>
                </a:rPr>
                <a:t>???</a:t>
              </a:r>
            </a:p>
          </p:txBody>
        </p:sp>
      </p:grpSp>
      <p:grpSp>
        <p:nvGrpSpPr>
          <p:cNvPr id="9" name="Group 98"/>
          <p:cNvGrpSpPr>
            <a:grpSpLocks/>
          </p:cNvGrpSpPr>
          <p:nvPr/>
        </p:nvGrpSpPr>
        <p:grpSpPr bwMode="auto">
          <a:xfrm>
            <a:off x="1531938" y="3579813"/>
            <a:ext cx="1411287" cy="2667000"/>
            <a:chOff x="965" y="2255"/>
            <a:chExt cx="889" cy="1680"/>
          </a:xfrm>
        </p:grpSpPr>
        <p:grpSp>
          <p:nvGrpSpPr>
            <p:cNvPr id="35853" name="Group 96"/>
            <p:cNvGrpSpPr>
              <a:grpSpLocks/>
            </p:cNvGrpSpPr>
            <p:nvPr/>
          </p:nvGrpSpPr>
          <p:grpSpPr bwMode="auto">
            <a:xfrm>
              <a:off x="965" y="2255"/>
              <a:ext cx="889" cy="1680"/>
              <a:chOff x="965" y="2255"/>
              <a:chExt cx="889" cy="1680"/>
            </a:xfrm>
          </p:grpSpPr>
          <p:sp>
            <p:nvSpPr>
              <p:cNvPr id="35855" name="Line 91"/>
              <p:cNvSpPr>
                <a:spLocks noChangeShapeType="1"/>
              </p:cNvSpPr>
              <p:nvPr/>
            </p:nvSpPr>
            <p:spPr bwMode="auto">
              <a:xfrm flipV="1">
                <a:off x="965" y="3552"/>
                <a:ext cx="757" cy="126"/>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6" name="Line 92"/>
              <p:cNvSpPr>
                <a:spLocks noChangeShapeType="1"/>
              </p:cNvSpPr>
              <p:nvPr/>
            </p:nvSpPr>
            <p:spPr bwMode="auto">
              <a:xfrm flipV="1">
                <a:off x="971" y="3112"/>
                <a:ext cx="797" cy="554"/>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7" name="Line 93"/>
              <p:cNvSpPr>
                <a:spLocks noChangeShapeType="1"/>
              </p:cNvSpPr>
              <p:nvPr/>
            </p:nvSpPr>
            <p:spPr bwMode="auto">
              <a:xfrm flipV="1">
                <a:off x="982" y="2633"/>
                <a:ext cx="837" cy="1039"/>
              </a:xfrm>
              <a:prstGeom prst="line">
                <a:avLst/>
              </a:prstGeom>
              <a:noFill/>
              <a:ln w="57150">
                <a:solidFill>
                  <a:srgbClr val="FFFF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5858" name="Text Box 94"/>
              <p:cNvSpPr txBox="1">
                <a:spLocks noChangeArrowheads="1"/>
              </p:cNvSpPr>
              <p:nvPr/>
            </p:nvSpPr>
            <p:spPr bwMode="auto">
              <a:xfrm>
                <a:off x="1546" y="2255"/>
                <a:ext cx="308"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rgbClr val="FFFF00"/>
                    </a:solidFill>
                  </a:rPr>
                  <a:t>…</a:t>
                </a:r>
              </a:p>
            </p:txBody>
          </p:sp>
          <p:sp>
            <p:nvSpPr>
              <p:cNvPr id="35859" name="AutoShape 95"/>
              <p:cNvSpPr>
                <a:spLocks noChangeArrowheads="1"/>
              </p:cNvSpPr>
              <p:nvPr/>
            </p:nvSpPr>
            <p:spPr bwMode="auto">
              <a:xfrm>
                <a:off x="1277" y="3747"/>
                <a:ext cx="97" cy="188"/>
              </a:xfrm>
              <a:prstGeom prst="upArrow">
                <a:avLst>
                  <a:gd name="adj1" fmla="val 50000"/>
                  <a:gd name="adj2" fmla="val 48454"/>
                </a:avLst>
              </a:prstGeom>
              <a:noFill/>
              <a:ln w="28575" algn="ctr">
                <a:solidFill>
                  <a:srgbClr val="FFFF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sp>
          <p:nvSpPr>
            <p:cNvPr id="35854" name="Text Box 97"/>
            <p:cNvSpPr txBox="1">
              <a:spLocks noChangeArrowheads="1"/>
            </p:cNvSpPr>
            <p:nvPr/>
          </p:nvSpPr>
          <p:spPr bwMode="auto">
            <a:xfrm>
              <a:off x="1036" y="2825"/>
              <a:ext cx="394"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rgbClr val="FFFF00"/>
                  </a:solidFill>
                </a:rPr>
                <a:t>has</a:t>
              </a:r>
            </a:p>
          </p:txBody>
        </p:sp>
      </p:grpSp>
    </p:spTree>
    <p:extLst>
      <p:ext uri="{BB962C8B-B14F-4D97-AF65-F5344CB8AC3E}">
        <p14:creationId xmlns:p14="http://schemas.microsoft.com/office/powerpoint/2010/main" val="1604326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up)">
                                      <p:cBhvr>
                                        <p:cTn id="17" dur="500"/>
                                        <p:tgtEl>
                                          <p:spTgt spid="3"/>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up)">
                                      <p:cBhvr>
                                        <p:cTn id="22" dur="500"/>
                                        <p:tgtEl>
                                          <p:spTgt spid="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up)">
                                      <p:cBhvr>
                                        <p:cTn id="27" dur="500"/>
                                        <p:tgtEl>
                                          <p:spTgt spid="6"/>
                                        </p:tgtEl>
                                      </p:cBhvr>
                                    </p:animEffect>
                                  </p:childTnLst>
                                </p:cTn>
                              </p:par>
                            </p:childTnLst>
                          </p:cTn>
                        </p:par>
                        <p:par>
                          <p:cTn id="28" fill="hold" nodeType="afterGroup">
                            <p:stCondLst>
                              <p:cond delay="500"/>
                            </p:stCondLst>
                            <p:childTnLst>
                              <p:par>
                                <p:cTn id="29" presetID="1" presetClass="entr" presetSubtype="0"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a:xfrm>
            <a:off x="190818" y="1600200"/>
            <a:ext cx="8686800" cy="762000"/>
          </a:xfrm>
        </p:spPr>
        <p:txBody>
          <a:bodyPr/>
          <a:lstStyle/>
          <a:p>
            <a:pPr eaLnBrk="1" hangingPunct="1"/>
            <a:r>
              <a:rPr lang="en-US" altLang="en-US" dirty="0" smtClean="0"/>
              <a:t>Diabetes Mellitus in MeSH 2008</a:t>
            </a:r>
          </a:p>
        </p:txBody>
      </p:sp>
      <p:pic>
        <p:nvPicPr>
          <p:cNvPr id="317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175" y="2433637"/>
            <a:ext cx="4572000" cy="260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3174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1413" y="2419350"/>
            <a:ext cx="389572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nvGrpSpPr>
          <p:cNvPr id="2" name="Group 5"/>
          <p:cNvGrpSpPr>
            <a:grpSpLocks/>
          </p:cNvGrpSpPr>
          <p:nvPr/>
        </p:nvGrpSpPr>
        <p:grpSpPr bwMode="auto">
          <a:xfrm>
            <a:off x="2371725" y="3527425"/>
            <a:ext cx="6408738" cy="2173287"/>
            <a:chOff x="1494" y="2059"/>
            <a:chExt cx="4037" cy="1369"/>
          </a:xfrm>
        </p:grpSpPr>
        <p:sp>
          <p:nvSpPr>
            <p:cNvPr id="31759" name="Rectangle 6"/>
            <p:cNvSpPr>
              <a:spLocks noChangeArrowheads="1"/>
            </p:cNvSpPr>
            <p:nvPr/>
          </p:nvSpPr>
          <p:spPr bwMode="auto">
            <a:xfrm>
              <a:off x="1494" y="2869"/>
              <a:ext cx="1448" cy="131"/>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nvGrpSpPr>
            <p:cNvPr id="31760" name="Group 7"/>
            <p:cNvGrpSpPr>
              <a:grpSpLocks/>
            </p:cNvGrpSpPr>
            <p:nvPr/>
          </p:nvGrpSpPr>
          <p:grpSpPr bwMode="auto">
            <a:xfrm>
              <a:off x="1500" y="2059"/>
              <a:ext cx="4031" cy="1369"/>
              <a:chOff x="1500" y="2059"/>
              <a:chExt cx="4031" cy="1369"/>
            </a:xfrm>
          </p:grpSpPr>
          <p:sp>
            <p:nvSpPr>
              <p:cNvPr id="31761" name="Rectangle 8"/>
              <p:cNvSpPr>
                <a:spLocks noChangeArrowheads="1"/>
              </p:cNvSpPr>
              <p:nvPr/>
            </p:nvSpPr>
            <p:spPr bwMode="auto">
              <a:xfrm>
                <a:off x="1500" y="2059"/>
                <a:ext cx="1448" cy="690"/>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62" name="Rectangle 9"/>
              <p:cNvSpPr>
                <a:spLocks noChangeArrowheads="1"/>
              </p:cNvSpPr>
              <p:nvPr/>
            </p:nvSpPr>
            <p:spPr bwMode="auto">
              <a:xfrm>
                <a:off x="4083" y="2629"/>
                <a:ext cx="1448" cy="799"/>
              </a:xfrm>
              <a:prstGeom prst="rect">
                <a:avLst/>
              </a:prstGeom>
              <a:solidFill>
                <a:srgbClr val="00FF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63" name="Line 10"/>
              <p:cNvSpPr>
                <a:spLocks noChangeShapeType="1"/>
              </p:cNvSpPr>
              <p:nvPr/>
            </p:nvSpPr>
            <p:spPr bwMode="auto">
              <a:xfrm>
                <a:off x="2926" y="2441"/>
                <a:ext cx="1180" cy="376"/>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1764" name="Line 11"/>
              <p:cNvSpPr>
                <a:spLocks noChangeShapeType="1"/>
              </p:cNvSpPr>
              <p:nvPr/>
            </p:nvSpPr>
            <p:spPr bwMode="auto">
              <a:xfrm>
                <a:off x="2840" y="2937"/>
                <a:ext cx="1284" cy="405"/>
              </a:xfrm>
              <a:prstGeom prst="line">
                <a:avLst/>
              </a:prstGeom>
              <a:noFill/>
              <a:ln w="38100">
                <a:solidFill>
                  <a:srgbClr val="00FF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grpSp>
        <p:nvGrpSpPr>
          <p:cNvPr id="4" name="Group 12"/>
          <p:cNvGrpSpPr>
            <a:grpSpLocks/>
          </p:cNvGrpSpPr>
          <p:nvPr/>
        </p:nvGrpSpPr>
        <p:grpSpPr bwMode="auto">
          <a:xfrm>
            <a:off x="3951288" y="3141662"/>
            <a:ext cx="4838700" cy="1282700"/>
            <a:chOff x="2489" y="1816"/>
            <a:chExt cx="3048" cy="808"/>
          </a:xfrm>
        </p:grpSpPr>
        <p:sp>
          <p:nvSpPr>
            <p:cNvPr id="31756" name="Rectangle 13"/>
            <p:cNvSpPr>
              <a:spLocks noChangeArrowheads="1"/>
            </p:cNvSpPr>
            <p:nvPr/>
          </p:nvSpPr>
          <p:spPr bwMode="auto">
            <a:xfrm>
              <a:off x="4089" y="1831"/>
              <a:ext cx="1448" cy="793"/>
            </a:xfrm>
            <a:prstGeom prst="rect">
              <a:avLst/>
            </a:prstGeom>
            <a:solidFill>
              <a:srgbClr val="FF00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57" name="Line 14"/>
            <p:cNvSpPr>
              <a:spLocks noChangeShapeType="1"/>
            </p:cNvSpPr>
            <p:nvPr/>
          </p:nvSpPr>
          <p:spPr bwMode="auto">
            <a:xfrm>
              <a:off x="2726" y="1949"/>
              <a:ext cx="1409" cy="12"/>
            </a:xfrm>
            <a:prstGeom prst="line">
              <a:avLst/>
            </a:prstGeom>
            <a:noFill/>
            <a:ln w="5715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8" name="Text Box 15"/>
            <p:cNvSpPr txBox="1">
              <a:spLocks noChangeArrowheads="1"/>
            </p:cNvSpPr>
            <p:nvPr/>
          </p:nvSpPr>
          <p:spPr bwMode="auto">
            <a:xfrm>
              <a:off x="2489" y="1816"/>
              <a:ext cx="212"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rgbClr val="FF0000"/>
                  </a:solidFill>
                </a:rPr>
                <a:t>?</a:t>
              </a:r>
            </a:p>
          </p:txBody>
        </p:sp>
      </p:grpSp>
      <p:sp>
        <p:nvSpPr>
          <p:cNvPr id="1787920" name="Text Box 16"/>
          <p:cNvSpPr txBox="1">
            <a:spLocks noChangeArrowheads="1"/>
          </p:cNvSpPr>
          <p:nvPr/>
        </p:nvSpPr>
        <p:spPr bwMode="auto">
          <a:xfrm>
            <a:off x="1589088" y="5792788"/>
            <a:ext cx="6118225"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r>
              <a:rPr lang="en-US" altLang="en-US" sz="2400">
                <a:solidFill>
                  <a:schemeClr val="bg1"/>
                </a:solidFill>
              </a:rPr>
              <a:t>Different set of more specific terms when different path from the top is taken.</a:t>
            </a:r>
          </a:p>
        </p:txBody>
      </p:sp>
      <p:grpSp>
        <p:nvGrpSpPr>
          <p:cNvPr id="5" name="Group 17"/>
          <p:cNvGrpSpPr>
            <a:grpSpLocks/>
          </p:cNvGrpSpPr>
          <p:nvPr/>
        </p:nvGrpSpPr>
        <p:grpSpPr bwMode="auto">
          <a:xfrm>
            <a:off x="2363788" y="3711575"/>
            <a:ext cx="6407150" cy="1100137"/>
            <a:chOff x="1489" y="2175"/>
            <a:chExt cx="4036" cy="693"/>
          </a:xfrm>
        </p:grpSpPr>
        <p:sp>
          <p:nvSpPr>
            <p:cNvPr id="31753" name="Rectangle 18"/>
            <p:cNvSpPr>
              <a:spLocks noChangeArrowheads="1"/>
            </p:cNvSpPr>
            <p:nvPr/>
          </p:nvSpPr>
          <p:spPr bwMode="auto">
            <a:xfrm>
              <a:off x="1489" y="2748"/>
              <a:ext cx="1473" cy="120"/>
            </a:xfrm>
            <a:prstGeom prst="rect">
              <a:avLst/>
            </a:prstGeom>
            <a:solidFill>
              <a:srgbClr val="FF99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31754" name="Line 19"/>
            <p:cNvSpPr>
              <a:spLocks noChangeShapeType="1"/>
            </p:cNvSpPr>
            <p:nvPr/>
          </p:nvSpPr>
          <p:spPr bwMode="auto">
            <a:xfrm flipV="1">
              <a:off x="2852" y="2208"/>
              <a:ext cx="1468" cy="592"/>
            </a:xfrm>
            <a:prstGeom prst="line">
              <a:avLst/>
            </a:prstGeom>
            <a:noFill/>
            <a:ln w="57150">
              <a:solidFill>
                <a:srgbClr val="FF9900"/>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755" name="Rectangle 20"/>
            <p:cNvSpPr>
              <a:spLocks noChangeArrowheads="1"/>
            </p:cNvSpPr>
            <p:nvPr/>
          </p:nvSpPr>
          <p:spPr bwMode="auto">
            <a:xfrm>
              <a:off x="4085" y="2175"/>
              <a:ext cx="1440" cy="120"/>
            </a:xfrm>
            <a:prstGeom prst="rect">
              <a:avLst/>
            </a:prstGeom>
            <a:solidFill>
              <a:srgbClr val="FF9900">
                <a:alpha val="50195"/>
              </a:srgbClr>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grpSp>
      <p:sp>
        <p:nvSpPr>
          <p:cNvPr id="3" name="Rectangle 2"/>
          <p:cNvSpPr/>
          <p:nvPr/>
        </p:nvSpPr>
        <p:spPr>
          <a:xfrm>
            <a:off x="0" y="626677"/>
            <a:ext cx="9144000" cy="1077218"/>
          </a:xfrm>
          <a:prstGeom prst="rect">
            <a:avLst/>
          </a:prstGeom>
        </p:spPr>
        <p:txBody>
          <a:bodyPr wrap="square">
            <a:spAutoFit/>
          </a:bodyPr>
          <a:lstStyle/>
          <a:p>
            <a:r>
              <a:rPr lang="en-US" altLang="en-US" b="0" dirty="0">
                <a:solidFill>
                  <a:schemeClr val="bg1"/>
                </a:solidFill>
              </a:rPr>
              <a:t>MeSH: </a:t>
            </a:r>
            <a:r>
              <a:rPr lang="en-US" altLang="en-US" b="0" dirty="0" smtClean="0">
                <a:solidFill>
                  <a:schemeClr val="bg1"/>
                </a:solidFill>
              </a:rPr>
              <a:t>not always </a:t>
            </a:r>
            <a:r>
              <a:rPr lang="en-US" altLang="en-US" b="0" dirty="0">
                <a:solidFill>
                  <a:schemeClr val="bg1"/>
                </a:solidFill>
              </a:rPr>
              <a:t>fine for drilling down to find more specific disorders</a:t>
            </a:r>
            <a:endParaRPr lang="en-US" b="0" dirty="0">
              <a:solidFill>
                <a:schemeClr val="bg1"/>
              </a:solidFill>
            </a:endParaRPr>
          </a:p>
        </p:txBody>
      </p:sp>
    </p:spTree>
    <p:extLst>
      <p:ext uri="{BB962C8B-B14F-4D97-AF65-F5344CB8AC3E}">
        <p14:creationId xmlns:p14="http://schemas.microsoft.com/office/powerpoint/2010/main" val="29403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879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7920"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systems mandatory for EHRs</a:t>
            </a:r>
            <a:endParaRPr lang="en-US" dirty="0"/>
          </a:p>
        </p:txBody>
      </p:sp>
      <p:pic>
        <p:nvPicPr>
          <p:cNvPr id="4" name="Content Placeholder 3"/>
          <p:cNvPicPr>
            <a:picLocks noGrp="1" noChangeAspect="1"/>
          </p:cNvPicPr>
          <p:nvPr>
            <p:ph idx="1"/>
          </p:nvPr>
        </p:nvPicPr>
        <p:blipFill>
          <a:blip r:embed="rId2"/>
          <a:stretch>
            <a:fillRect/>
          </a:stretch>
        </p:blipFill>
        <p:spPr>
          <a:xfrm>
            <a:off x="228600" y="1946946"/>
            <a:ext cx="8686800" cy="4411907"/>
          </a:xfrm>
          <a:prstGeom prst="rect">
            <a:avLst/>
          </a:prstGeom>
        </p:spPr>
      </p:pic>
      <p:sp>
        <p:nvSpPr>
          <p:cNvPr id="5" name="Rectangle 4"/>
          <p:cNvSpPr/>
          <p:nvPr/>
        </p:nvSpPr>
        <p:spPr>
          <a:xfrm>
            <a:off x="2362200" y="6477000"/>
            <a:ext cx="6705600" cy="276999"/>
          </a:xfrm>
          <a:prstGeom prst="rect">
            <a:avLst/>
          </a:prstGeom>
        </p:spPr>
        <p:txBody>
          <a:bodyPr wrap="square">
            <a:spAutoFit/>
          </a:bodyPr>
          <a:lstStyle/>
          <a:p>
            <a:pPr algn="r"/>
            <a:r>
              <a:rPr lang="en-US" sz="1200" dirty="0">
                <a:solidFill>
                  <a:schemeClr val="bg1"/>
                </a:solidFill>
              </a:rPr>
              <a:t>http://incerio.com/planning-nextgen-version-5-8-upgrade-things-know-diagnosis-module/</a:t>
            </a:r>
          </a:p>
        </p:txBody>
      </p:sp>
    </p:spTree>
    <p:extLst>
      <p:ext uri="{BB962C8B-B14F-4D97-AF65-F5344CB8AC3E}">
        <p14:creationId xmlns:p14="http://schemas.microsoft.com/office/powerpoint/2010/main" val="3506698740"/>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1235273"/>
            <a:ext cx="8610600" cy="5539978"/>
            <a:chOff x="304800" y="1235273"/>
            <a:chExt cx="7925246" cy="5539978"/>
          </a:xfrm>
          <a:solidFill>
            <a:schemeClr val="bg1"/>
          </a:solidFill>
        </p:grpSpPr>
        <p:sp>
          <p:nvSpPr>
            <p:cNvPr id="4" name="Rectangle 1"/>
            <p:cNvSpPr>
              <a:spLocks noChangeArrowheads="1"/>
            </p:cNvSpPr>
            <p:nvPr/>
          </p:nvSpPr>
          <p:spPr bwMode="auto">
            <a:xfrm>
              <a:off x="304800" y="1235273"/>
              <a:ext cx="7925246" cy="553997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9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0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hlinkClick r:id="rId2"/>
                </a:rPr>
                <a:t>4</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
                </a:rPr>
                <a:t>82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Other bacterial pneumonia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
                </a:rPr>
                <a:t>482.0</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klebsiella</a:t>
              </a:r>
              <a:r>
                <a:rPr kumimoji="0" lang="en-US" altLang="en-US" sz="1800" b="0" i="0" u="none" strike="noStrike" cap="none" normalizeH="0" baseline="0" dirty="0" smtClean="0" bmk="">
                  <a:ln>
                    <a:noFill/>
                  </a:ln>
                  <a:solidFill>
                    <a:schemeClr val="tx1"/>
                  </a:solidFill>
                  <a:effectLst/>
                  <a:latin typeface="Arial" panose="020B0604020202020204" pitchFamily="34" charset="0"/>
                </a:rPr>
                <a:t> pneumoniae </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4"/>
                </a:rPr>
                <a:t>482.1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pseudomonas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5"/>
                </a:rPr>
                <a:t>convert 482.1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6"/>
                </a:rPr>
                <a:t>482.2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hemophilus</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influenzae</a:t>
              </a:r>
              <a:r>
                <a:rPr kumimoji="0" lang="en-US" altLang="en-US" sz="1800" b="0" i="0" u="none" strike="noStrike" cap="none" normalizeH="0" baseline="0" dirty="0" smtClean="0" bmk="">
                  <a:ln>
                    <a:noFill/>
                  </a:ln>
                  <a:solidFill>
                    <a:schemeClr val="tx1"/>
                  </a:solidFill>
                  <a:effectLst/>
                  <a:latin typeface="Arial" panose="020B0604020202020204" pitchFamily="34" charset="0"/>
                </a:rPr>
                <a:t> (h.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Influenzae</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7"/>
                </a:rPr>
                <a:t>convert 482.2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8"/>
                </a:rPr>
                <a:t>482.3</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9"/>
                </a:rPr>
                <a:t>482.30</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unspecified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0"/>
                </a:rPr>
                <a:t>convert 482.30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1"/>
                </a:rPr>
                <a:t>482.31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group 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2"/>
                </a:rPr>
                <a:t>convert 482.31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3"/>
                </a:rPr>
                <a:t>482.32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group b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4"/>
                </a:rPr>
                <a:t>convert 482.32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5"/>
                </a:rPr>
                <a:t>482.39</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streptococcus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6"/>
                </a:rPr>
                <a:t>convert 482.39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7"/>
                </a:rPr>
                <a:t>482.4</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8"/>
                </a:rPr>
                <a:t>482.40</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unspecified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9"/>
                </a:rPr>
                <a:t>convert 482.40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0"/>
                </a:rPr>
                <a:t>482.41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aureus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1"/>
                </a:rPr>
                <a:t>convert 482.41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2"/>
                </a:rPr>
                <a:t>482.49</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Other staphylococcus pneumonia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3"/>
                </a:rPr>
                <a:t>convert 482.49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4"/>
                </a:rPr>
                <a:t>482.8</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specified bacteria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5"/>
                </a:rPr>
                <a:t>482.81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anaerobes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6"/>
                </a:rPr>
                <a:t>convert 482.81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7"/>
                </a:rPr>
                <a:t>482.82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escherichia</a:t>
              </a:r>
              <a:r>
                <a:rPr kumimoji="0" lang="en-US" altLang="en-US" sz="1800" b="0" i="0" u="none" strike="noStrike" cap="none" normalizeH="0" baseline="0" dirty="0" smtClean="0" bmk="">
                  <a:ln>
                    <a:noFill/>
                  </a:ln>
                  <a:solidFill>
                    <a:schemeClr val="tx1"/>
                  </a:solidFill>
                  <a:effectLst/>
                  <a:latin typeface="Arial" panose="020B0604020202020204" pitchFamily="34" charset="0"/>
                </a:rPr>
                <a:t> coli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e.coli</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8"/>
                </a:rPr>
                <a:t>convert 482.82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9"/>
                </a:rPr>
                <a:t>482.83</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gram-negative bacteria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30"/>
                </a:rPr>
                <a:t>convert 482.83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1"/>
                </a:rPr>
                <a:t>482.84</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legionnaires' disease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32"/>
                </a:rPr>
                <a:t>convert 482.84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3"/>
                </a:rPr>
                <a:t>482.89</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specified bacteria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34"/>
                </a:rPr>
                <a:t>convert 482.89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5"/>
                </a:rPr>
                <a:t>482.9</a:t>
              </a:r>
              <a:r>
                <a:rPr kumimoji="0" lang="en-US" altLang="en-US" sz="600" b="0" i="0" u="none" strike="noStrike" cap="none" normalizeH="0" baseline="0" dirty="0" smtClean="0">
                  <a:ln>
                    <a:noFill/>
                  </a:ln>
                  <a:solidFill>
                    <a:schemeClr val="tx1"/>
                  </a:solidFill>
                  <a:effectLst/>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Bacterial pneumonia unspecified </a:t>
              </a:r>
              <a:r>
                <a:rPr kumimoji="0" lang="en-US" altLang="en-US" sz="700" b="0" i="0" u="none" strike="noStrike" cap="none" normalizeH="0" baseline="0" dirty="0" smtClean="0">
                  <a:ln>
                    <a:noFill/>
                  </a:ln>
                  <a:solidFill>
                    <a:schemeClr val="tx1"/>
                  </a:solidFill>
                  <a:effectLst/>
                  <a:latin typeface="Arial" panose="020B0604020202020204" pitchFamily="34" charset="0"/>
                  <a:hlinkClick r:id="rId36"/>
                </a:rPr>
                <a:t>convert 482.9 to ICD-10-CM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60450" name="Picture 2"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47675" y="1258887"/>
              <a:ext cx="152400" cy="152400"/>
            </a:xfrm>
            <a:prstGeom prst="rect">
              <a:avLst/>
            </a:prstGeom>
            <a:grpFill/>
            <a:extLst/>
          </p:spPr>
        </p:pic>
        <p:pic>
          <p:nvPicPr>
            <p:cNvPr id="360451" name="Picture 3"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1533524"/>
              <a:ext cx="180975" cy="152400"/>
            </a:xfrm>
            <a:prstGeom prst="rect">
              <a:avLst/>
            </a:prstGeom>
            <a:grpFill/>
            <a:extLst/>
          </p:spPr>
        </p:pic>
        <p:pic>
          <p:nvPicPr>
            <p:cNvPr id="360452" name="Picture 4"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1533524"/>
              <a:ext cx="152400" cy="152400"/>
            </a:xfrm>
            <a:prstGeom prst="rect">
              <a:avLst/>
            </a:prstGeom>
            <a:grpFill/>
            <a:extLst/>
          </p:spPr>
        </p:pic>
        <p:pic>
          <p:nvPicPr>
            <p:cNvPr id="360453" name="Picture 5"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1808162"/>
              <a:ext cx="180975" cy="152400"/>
            </a:xfrm>
            <a:prstGeom prst="rect">
              <a:avLst/>
            </a:prstGeom>
            <a:grpFill/>
            <a:extLst/>
          </p:spPr>
        </p:pic>
        <p:pic>
          <p:nvPicPr>
            <p:cNvPr id="360454" name="Picture 6"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1808162"/>
              <a:ext cx="152400" cy="152400"/>
            </a:xfrm>
            <a:prstGeom prst="rect">
              <a:avLst/>
            </a:prstGeom>
            <a:grpFill/>
            <a:extLst/>
          </p:spPr>
        </p:pic>
        <p:pic>
          <p:nvPicPr>
            <p:cNvPr id="360455" name="Picture 7"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2082799"/>
              <a:ext cx="180975" cy="152400"/>
            </a:xfrm>
            <a:prstGeom prst="rect">
              <a:avLst/>
            </a:prstGeom>
            <a:grpFill/>
            <a:extLst/>
          </p:spPr>
        </p:pic>
        <p:pic>
          <p:nvPicPr>
            <p:cNvPr id="360456" name="Picture 8"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2082799"/>
              <a:ext cx="152400" cy="152400"/>
            </a:xfrm>
            <a:prstGeom prst="rect">
              <a:avLst/>
            </a:prstGeom>
            <a:grpFill/>
            <a:extLst/>
          </p:spPr>
        </p:pic>
        <p:pic>
          <p:nvPicPr>
            <p:cNvPr id="360457" name="Picture 9"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2357437"/>
              <a:ext cx="180975" cy="152400"/>
            </a:xfrm>
            <a:prstGeom prst="rect">
              <a:avLst/>
            </a:prstGeom>
            <a:grpFill/>
            <a:extLst/>
          </p:spPr>
        </p:pic>
        <p:pic>
          <p:nvPicPr>
            <p:cNvPr id="360458" name="Picture 10"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69925" y="2357437"/>
              <a:ext cx="152400" cy="152400"/>
            </a:xfrm>
            <a:prstGeom prst="rect">
              <a:avLst/>
            </a:prstGeom>
            <a:grpFill/>
            <a:extLst/>
          </p:spPr>
        </p:pic>
        <p:pic>
          <p:nvPicPr>
            <p:cNvPr id="360459" name="Picture 11"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2632074"/>
              <a:ext cx="152400" cy="152400"/>
            </a:xfrm>
            <a:prstGeom prst="rect">
              <a:avLst/>
            </a:prstGeom>
            <a:grpFill/>
            <a:extLst/>
          </p:spPr>
        </p:pic>
        <p:pic>
          <p:nvPicPr>
            <p:cNvPr id="360460" name="Picture 12"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2632074"/>
              <a:ext cx="180975" cy="152400"/>
            </a:xfrm>
            <a:prstGeom prst="rect">
              <a:avLst/>
            </a:prstGeom>
            <a:grpFill/>
            <a:extLst/>
          </p:spPr>
        </p:pic>
        <p:pic>
          <p:nvPicPr>
            <p:cNvPr id="360461" name="Picture 13"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2632074"/>
              <a:ext cx="152400" cy="152400"/>
            </a:xfrm>
            <a:prstGeom prst="rect">
              <a:avLst/>
            </a:prstGeom>
            <a:grpFill/>
            <a:extLst/>
          </p:spPr>
        </p:pic>
        <p:pic>
          <p:nvPicPr>
            <p:cNvPr id="360462" name="Picture 14"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2906712"/>
              <a:ext cx="152400" cy="152400"/>
            </a:xfrm>
            <a:prstGeom prst="rect">
              <a:avLst/>
            </a:prstGeom>
            <a:grpFill/>
            <a:extLst/>
          </p:spPr>
        </p:pic>
        <p:pic>
          <p:nvPicPr>
            <p:cNvPr id="360463" name="Picture 15"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2906712"/>
              <a:ext cx="180975" cy="152400"/>
            </a:xfrm>
            <a:prstGeom prst="rect">
              <a:avLst/>
            </a:prstGeom>
            <a:grpFill/>
            <a:extLst/>
          </p:spPr>
        </p:pic>
        <p:pic>
          <p:nvPicPr>
            <p:cNvPr id="360464" name="Picture 16"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2906712"/>
              <a:ext cx="152400" cy="152400"/>
            </a:xfrm>
            <a:prstGeom prst="rect">
              <a:avLst/>
            </a:prstGeom>
            <a:grpFill/>
            <a:extLst/>
          </p:spPr>
        </p:pic>
        <p:pic>
          <p:nvPicPr>
            <p:cNvPr id="360465" name="Picture 17"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3181349"/>
              <a:ext cx="152400" cy="152400"/>
            </a:xfrm>
            <a:prstGeom prst="rect">
              <a:avLst/>
            </a:prstGeom>
            <a:grpFill/>
            <a:extLst/>
          </p:spPr>
        </p:pic>
        <p:pic>
          <p:nvPicPr>
            <p:cNvPr id="360466" name="Picture 18"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3181349"/>
              <a:ext cx="180975" cy="152400"/>
            </a:xfrm>
            <a:prstGeom prst="rect">
              <a:avLst/>
            </a:prstGeom>
            <a:grpFill/>
            <a:extLst/>
          </p:spPr>
        </p:pic>
        <p:pic>
          <p:nvPicPr>
            <p:cNvPr id="360467" name="Picture 19"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3181349"/>
              <a:ext cx="152400" cy="152400"/>
            </a:xfrm>
            <a:prstGeom prst="rect">
              <a:avLst/>
            </a:prstGeom>
            <a:grpFill/>
            <a:extLst/>
          </p:spPr>
        </p:pic>
        <p:pic>
          <p:nvPicPr>
            <p:cNvPr id="360468" name="Picture 20"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3455987"/>
              <a:ext cx="152400" cy="152400"/>
            </a:xfrm>
            <a:prstGeom prst="rect">
              <a:avLst/>
            </a:prstGeom>
            <a:grpFill/>
            <a:extLst/>
          </p:spPr>
        </p:pic>
        <p:pic>
          <p:nvPicPr>
            <p:cNvPr id="360469" name="Picture 21"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9925" y="3455987"/>
              <a:ext cx="180975" cy="152400"/>
            </a:xfrm>
            <a:prstGeom prst="rect">
              <a:avLst/>
            </a:prstGeom>
            <a:grpFill/>
            <a:extLst/>
          </p:spPr>
        </p:pic>
        <p:pic>
          <p:nvPicPr>
            <p:cNvPr id="360470" name="Picture 22"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3455987"/>
              <a:ext cx="152400" cy="152400"/>
            </a:xfrm>
            <a:prstGeom prst="rect">
              <a:avLst/>
            </a:prstGeom>
            <a:grpFill/>
            <a:extLst/>
          </p:spPr>
        </p:pic>
        <p:pic>
          <p:nvPicPr>
            <p:cNvPr id="360471" name="Picture 23"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3730624"/>
              <a:ext cx="180975" cy="152400"/>
            </a:xfrm>
            <a:prstGeom prst="rect">
              <a:avLst/>
            </a:prstGeom>
            <a:grpFill/>
            <a:extLst/>
          </p:spPr>
        </p:pic>
        <p:pic>
          <p:nvPicPr>
            <p:cNvPr id="360472" name="Picture 24"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69925" y="3730624"/>
              <a:ext cx="152400" cy="152400"/>
            </a:xfrm>
            <a:prstGeom prst="rect">
              <a:avLst/>
            </a:prstGeom>
            <a:grpFill/>
            <a:extLst/>
          </p:spPr>
        </p:pic>
        <p:pic>
          <p:nvPicPr>
            <p:cNvPr id="360473" name="Picture 25"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4005262"/>
              <a:ext cx="152400" cy="152400"/>
            </a:xfrm>
            <a:prstGeom prst="rect">
              <a:avLst/>
            </a:prstGeom>
            <a:grpFill/>
            <a:extLst/>
          </p:spPr>
        </p:pic>
        <p:pic>
          <p:nvPicPr>
            <p:cNvPr id="360474" name="Picture 26"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4005262"/>
              <a:ext cx="180975" cy="152400"/>
            </a:xfrm>
            <a:prstGeom prst="rect">
              <a:avLst/>
            </a:prstGeom>
            <a:grpFill/>
            <a:extLst/>
          </p:spPr>
        </p:pic>
        <p:pic>
          <p:nvPicPr>
            <p:cNvPr id="360475" name="Picture 27"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4005262"/>
              <a:ext cx="152400" cy="152400"/>
            </a:xfrm>
            <a:prstGeom prst="rect">
              <a:avLst/>
            </a:prstGeom>
            <a:grpFill/>
            <a:extLst/>
          </p:spPr>
        </p:pic>
        <p:pic>
          <p:nvPicPr>
            <p:cNvPr id="360476" name="Picture 28"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4279900"/>
              <a:ext cx="152400" cy="152400"/>
            </a:xfrm>
            <a:prstGeom prst="rect">
              <a:avLst/>
            </a:prstGeom>
            <a:grpFill/>
            <a:extLst/>
          </p:spPr>
        </p:pic>
        <p:pic>
          <p:nvPicPr>
            <p:cNvPr id="360477" name="Picture 29"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4279900"/>
              <a:ext cx="180975" cy="152400"/>
            </a:xfrm>
            <a:prstGeom prst="rect">
              <a:avLst/>
            </a:prstGeom>
            <a:grpFill/>
            <a:extLst/>
          </p:spPr>
        </p:pic>
        <p:pic>
          <p:nvPicPr>
            <p:cNvPr id="360478" name="Picture 30"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4279900"/>
              <a:ext cx="152400" cy="152400"/>
            </a:xfrm>
            <a:prstGeom prst="rect">
              <a:avLst/>
            </a:prstGeom>
            <a:grpFill/>
            <a:extLst/>
          </p:spPr>
        </p:pic>
        <p:pic>
          <p:nvPicPr>
            <p:cNvPr id="360479" name="Picture 31"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4554537"/>
              <a:ext cx="152400" cy="152400"/>
            </a:xfrm>
            <a:prstGeom prst="rect">
              <a:avLst/>
            </a:prstGeom>
            <a:grpFill/>
            <a:extLst/>
          </p:spPr>
        </p:pic>
        <p:pic>
          <p:nvPicPr>
            <p:cNvPr id="360480" name="Picture 32"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9925" y="4554537"/>
              <a:ext cx="180975" cy="152400"/>
            </a:xfrm>
            <a:prstGeom prst="rect">
              <a:avLst/>
            </a:prstGeom>
            <a:grpFill/>
            <a:extLst/>
          </p:spPr>
        </p:pic>
        <p:pic>
          <p:nvPicPr>
            <p:cNvPr id="360481" name="Picture 33"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4554537"/>
              <a:ext cx="152400" cy="152400"/>
            </a:xfrm>
            <a:prstGeom prst="rect">
              <a:avLst/>
            </a:prstGeom>
            <a:grpFill/>
            <a:extLst/>
          </p:spPr>
        </p:pic>
        <p:pic>
          <p:nvPicPr>
            <p:cNvPr id="360482" name="Picture 34"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4829175"/>
              <a:ext cx="180975" cy="152400"/>
            </a:xfrm>
            <a:prstGeom prst="rect">
              <a:avLst/>
            </a:prstGeom>
            <a:grpFill/>
            <a:extLst/>
          </p:spPr>
        </p:pic>
        <p:pic>
          <p:nvPicPr>
            <p:cNvPr id="360483" name="Picture 35"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69925" y="4829175"/>
              <a:ext cx="152400" cy="152400"/>
            </a:xfrm>
            <a:prstGeom prst="rect">
              <a:avLst/>
            </a:prstGeom>
            <a:grpFill/>
            <a:extLst/>
          </p:spPr>
        </p:pic>
        <p:pic>
          <p:nvPicPr>
            <p:cNvPr id="360484" name="Picture 36"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103812"/>
              <a:ext cx="152400" cy="152400"/>
            </a:xfrm>
            <a:prstGeom prst="rect">
              <a:avLst/>
            </a:prstGeom>
            <a:grpFill/>
            <a:extLst/>
          </p:spPr>
        </p:pic>
        <p:pic>
          <p:nvPicPr>
            <p:cNvPr id="360485" name="Picture 37"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103812"/>
              <a:ext cx="180975" cy="152400"/>
            </a:xfrm>
            <a:prstGeom prst="rect">
              <a:avLst/>
            </a:prstGeom>
            <a:grpFill/>
            <a:extLst/>
          </p:spPr>
        </p:pic>
        <p:pic>
          <p:nvPicPr>
            <p:cNvPr id="360486" name="Picture 38"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103812"/>
              <a:ext cx="152400" cy="152400"/>
            </a:xfrm>
            <a:prstGeom prst="rect">
              <a:avLst/>
            </a:prstGeom>
            <a:grpFill/>
            <a:extLst/>
          </p:spPr>
        </p:pic>
        <p:pic>
          <p:nvPicPr>
            <p:cNvPr id="360487" name="Picture 39"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378450"/>
              <a:ext cx="152400" cy="152400"/>
            </a:xfrm>
            <a:prstGeom prst="rect">
              <a:avLst/>
            </a:prstGeom>
            <a:grpFill/>
            <a:extLst/>
          </p:spPr>
        </p:pic>
        <p:pic>
          <p:nvPicPr>
            <p:cNvPr id="360488" name="Picture 40"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378450"/>
              <a:ext cx="180975" cy="152400"/>
            </a:xfrm>
            <a:prstGeom prst="rect">
              <a:avLst/>
            </a:prstGeom>
            <a:grpFill/>
            <a:extLst/>
          </p:spPr>
        </p:pic>
        <p:pic>
          <p:nvPicPr>
            <p:cNvPr id="360489" name="Picture 41"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378450"/>
              <a:ext cx="152400" cy="152400"/>
            </a:xfrm>
            <a:prstGeom prst="rect">
              <a:avLst/>
            </a:prstGeom>
            <a:grpFill/>
            <a:extLst/>
          </p:spPr>
        </p:pic>
        <p:pic>
          <p:nvPicPr>
            <p:cNvPr id="360490" name="Picture 42"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653087"/>
              <a:ext cx="152400" cy="152400"/>
            </a:xfrm>
            <a:prstGeom prst="rect">
              <a:avLst/>
            </a:prstGeom>
            <a:grpFill/>
            <a:extLst/>
          </p:spPr>
        </p:pic>
        <p:pic>
          <p:nvPicPr>
            <p:cNvPr id="360491" name="Picture 43"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653087"/>
              <a:ext cx="180975" cy="152400"/>
            </a:xfrm>
            <a:prstGeom prst="rect">
              <a:avLst/>
            </a:prstGeom>
            <a:grpFill/>
            <a:extLst/>
          </p:spPr>
        </p:pic>
        <p:pic>
          <p:nvPicPr>
            <p:cNvPr id="360492" name="Picture 44"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653087"/>
              <a:ext cx="152400" cy="152400"/>
            </a:xfrm>
            <a:prstGeom prst="rect">
              <a:avLst/>
            </a:prstGeom>
            <a:grpFill/>
            <a:extLst/>
          </p:spPr>
        </p:pic>
        <p:pic>
          <p:nvPicPr>
            <p:cNvPr id="360493" name="Picture 45"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927725"/>
              <a:ext cx="152400" cy="152400"/>
            </a:xfrm>
            <a:prstGeom prst="rect">
              <a:avLst/>
            </a:prstGeom>
            <a:grpFill/>
            <a:extLst/>
          </p:spPr>
        </p:pic>
        <p:pic>
          <p:nvPicPr>
            <p:cNvPr id="360494" name="Picture 46"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927725"/>
              <a:ext cx="180975" cy="152400"/>
            </a:xfrm>
            <a:prstGeom prst="rect">
              <a:avLst/>
            </a:prstGeom>
            <a:grpFill/>
            <a:extLst/>
          </p:spPr>
        </p:pic>
        <p:pic>
          <p:nvPicPr>
            <p:cNvPr id="360495" name="Picture 47"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927725"/>
              <a:ext cx="152400" cy="152400"/>
            </a:xfrm>
            <a:prstGeom prst="rect">
              <a:avLst/>
            </a:prstGeom>
            <a:grpFill/>
            <a:extLst/>
          </p:spPr>
        </p:pic>
        <p:pic>
          <p:nvPicPr>
            <p:cNvPr id="360496" name="Picture 48"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6202362"/>
              <a:ext cx="152400" cy="152400"/>
            </a:xfrm>
            <a:prstGeom prst="rect">
              <a:avLst/>
            </a:prstGeom>
            <a:grpFill/>
            <a:extLst/>
          </p:spPr>
        </p:pic>
        <p:pic>
          <p:nvPicPr>
            <p:cNvPr id="360497" name="Picture 49"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9925" y="6202362"/>
              <a:ext cx="180975" cy="152400"/>
            </a:xfrm>
            <a:prstGeom prst="rect">
              <a:avLst/>
            </a:prstGeom>
            <a:grpFill/>
            <a:extLst/>
          </p:spPr>
        </p:pic>
        <p:pic>
          <p:nvPicPr>
            <p:cNvPr id="360498" name="Picture 50"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6202362"/>
              <a:ext cx="152400" cy="152400"/>
            </a:xfrm>
            <a:prstGeom prst="rect">
              <a:avLst/>
            </a:prstGeom>
            <a:grpFill/>
            <a:extLst/>
          </p:spPr>
        </p:pic>
        <p:pic>
          <p:nvPicPr>
            <p:cNvPr id="360499" name="Picture 51"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47675" y="6477000"/>
              <a:ext cx="180975" cy="152400"/>
            </a:xfrm>
            <a:prstGeom prst="rect">
              <a:avLst/>
            </a:prstGeom>
            <a:grpFill/>
            <a:extLst/>
          </p:spPr>
        </p:pic>
        <p:pic>
          <p:nvPicPr>
            <p:cNvPr id="360500" name="Picture 52"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6477000"/>
              <a:ext cx="152400" cy="152400"/>
            </a:xfrm>
            <a:prstGeom prst="rect">
              <a:avLst/>
            </a:prstGeom>
            <a:grpFill/>
            <a:extLst/>
          </p:spPr>
        </p:pic>
      </p:grpSp>
      <p:sp>
        <p:nvSpPr>
          <p:cNvPr id="6" name="Title 5"/>
          <p:cNvSpPr>
            <a:spLocks noGrp="1"/>
          </p:cNvSpPr>
          <p:nvPr>
            <p:ph type="title"/>
          </p:nvPr>
        </p:nvSpPr>
        <p:spPr>
          <a:xfrm>
            <a:off x="228600" y="542130"/>
            <a:ext cx="8686800" cy="762000"/>
          </a:xfrm>
        </p:spPr>
        <p:txBody>
          <a:bodyPr/>
          <a:lstStyle/>
          <a:p>
            <a:r>
              <a:rPr lang="en-US" dirty="0" smtClean="0"/>
              <a:t>ICD-9-CM (2006)</a:t>
            </a:r>
            <a:endParaRPr lang="en-US" dirty="0"/>
          </a:p>
        </p:txBody>
      </p:sp>
    </p:spTree>
    <p:extLst>
      <p:ext uri="{BB962C8B-B14F-4D97-AF65-F5344CB8AC3E}">
        <p14:creationId xmlns:p14="http://schemas.microsoft.com/office/powerpoint/2010/main" val="266549854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Problems with changes</a:t>
            </a:r>
            <a:endParaRPr lang="en-US" dirty="0"/>
          </a:p>
        </p:txBody>
      </p:sp>
      <p:sp>
        <p:nvSpPr>
          <p:cNvPr id="3" name="Content Placeholder 2"/>
          <p:cNvSpPr>
            <a:spLocks noGrp="1"/>
          </p:cNvSpPr>
          <p:nvPr>
            <p:ph idx="1"/>
          </p:nvPr>
        </p:nvSpPr>
        <p:spPr/>
        <p:txBody>
          <a:bodyPr/>
          <a:lstStyle/>
          <a:p>
            <a:r>
              <a:rPr lang="en-US" dirty="0" smtClean="0"/>
              <a:t>ICD-9-CM in 2006</a:t>
            </a:r>
          </a:p>
          <a:p>
            <a:endParaRPr lang="en-US" dirty="0"/>
          </a:p>
          <a:p>
            <a:endParaRPr lang="en-US" dirty="0" smtClean="0"/>
          </a:p>
          <a:p>
            <a:endParaRPr lang="en-US" dirty="0"/>
          </a:p>
          <a:p>
            <a:r>
              <a:rPr lang="en-US" dirty="0"/>
              <a:t>ICD-9-CM in </a:t>
            </a:r>
            <a:r>
              <a:rPr lang="en-US" dirty="0" smtClean="0"/>
              <a:t>2009</a:t>
            </a:r>
          </a:p>
          <a:p>
            <a:endParaRPr lang="en-US" dirty="0"/>
          </a:p>
          <a:p>
            <a:endParaRPr lang="en-US" dirty="0" smtClean="0"/>
          </a:p>
          <a:p>
            <a:endParaRPr lang="en-US" dirty="0"/>
          </a:p>
          <a:p>
            <a:endParaRPr lang="en-US" dirty="0" smtClean="0"/>
          </a:p>
          <a:p>
            <a:r>
              <a:rPr lang="en-US" dirty="0" smtClean="0"/>
              <a:t>Consequence for some </a:t>
            </a:r>
            <a:r>
              <a:rPr lang="en-US" dirty="0" smtClean="0"/>
              <a:t>EHRs? </a:t>
            </a:r>
            <a:endParaRPr lang="en-US" dirty="0"/>
          </a:p>
          <a:p>
            <a:endParaRPr lang="en-US" dirty="0" smtClean="0"/>
          </a:p>
        </p:txBody>
      </p:sp>
      <p:grpSp>
        <p:nvGrpSpPr>
          <p:cNvPr id="5" name="Group 4"/>
          <p:cNvGrpSpPr/>
          <p:nvPr/>
        </p:nvGrpSpPr>
        <p:grpSpPr>
          <a:xfrm>
            <a:off x="513080" y="2205077"/>
            <a:ext cx="6540252" cy="1107996"/>
            <a:chOff x="0" y="-553998"/>
            <a:chExt cx="5709676" cy="1107996"/>
          </a:xfrm>
          <a:solidFill>
            <a:srgbClr val="FFFFFF"/>
          </a:solidFill>
        </p:grpSpPr>
        <p:sp>
          <p:nvSpPr>
            <p:cNvPr id="4" name="Rectangle 1"/>
            <p:cNvSpPr>
              <a:spLocks noChangeArrowheads="1"/>
            </p:cNvSpPr>
            <p:nvPr/>
          </p:nvSpPr>
          <p:spPr bwMode="auto">
            <a:xfrm>
              <a:off x="0" y="-553998"/>
              <a:ext cx="5709676" cy="110799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rgbClr val="551A8B"/>
                  </a:solidFill>
                  <a:effectLst/>
                  <a:latin typeface="Consolas" panose="020B0609020204030204" pitchFamily="49" charset="0"/>
                  <a:cs typeface="Consolas" panose="020B0609020204030204" pitchFamily="49" charset="0"/>
                  <a:hlinkClick r:id="rId2"/>
                </a:rPr>
                <a:t>4</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2"/>
                </a:rPr>
                <a:t>82.4</a:t>
              </a:r>
              <a:r>
                <a:rPr kumimoji="0" lang="en-US" altLang="en-US" sz="18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3"/>
                </a:rPr>
                <a:t>482.40</a:t>
              </a:r>
              <a:r>
                <a:rPr kumimoji="0" lang="en-US" altLang="en-US" sz="18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unspecified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4"/>
                </a:rPr>
                <a:t>482.41</a:t>
              </a:r>
              <a:r>
                <a:rPr kumimoji="0" lang="en-US" altLang="en-US" sz="18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aureus</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5"/>
                </a:rPr>
                <a:t>482.49</a:t>
              </a:r>
              <a:r>
                <a:rPr kumimoji="0" lang="en-US" altLang="en-US" sz="1800" b="0" i="0" u="none" strike="noStrike" cap="none" normalizeH="0" baseline="0" dirty="0" smtClean="0">
                  <a:ln>
                    <a:noFill/>
                  </a:ln>
                  <a:solidFill>
                    <a:schemeClr val="tx1"/>
                  </a:solidFill>
                  <a:effectLst/>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Other staphylococcus pneumonia</a:t>
              </a:r>
            </a:p>
          </p:txBody>
        </p:sp>
        <p:pic>
          <p:nvPicPr>
            <p:cNvPr id="361474" name="Picture 2" descr="http://www.icd9data.com/images/h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549275"/>
              <a:ext cx="180975" cy="152400"/>
            </a:xfrm>
            <a:prstGeom prst="rect">
              <a:avLst/>
            </a:prstGeom>
            <a:grpFill/>
            <a:extLst/>
          </p:spPr>
        </p:pic>
        <p:pic>
          <p:nvPicPr>
            <p:cNvPr id="361475" name="Picture 3" descr="Non-specific co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5" y="-549275"/>
              <a:ext cx="152400" cy="152400"/>
            </a:xfrm>
            <a:prstGeom prst="rect">
              <a:avLst/>
            </a:prstGeom>
            <a:grpFill/>
            <a:extLst/>
          </p:spPr>
        </p:pic>
        <p:pic>
          <p:nvPicPr>
            <p:cNvPr id="361476" name="Picture 4" descr="http://www.icd9data.com/images/vertic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274638"/>
              <a:ext cx="152400" cy="152400"/>
            </a:xfrm>
            <a:prstGeom prst="rect">
              <a:avLst/>
            </a:prstGeom>
            <a:grpFill/>
            <a:extLst/>
          </p:spPr>
        </p:pic>
        <p:pic>
          <p:nvPicPr>
            <p:cNvPr id="361477" name="Picture 5" descr="http://www.icd9data.com/images/h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274638"/>
              <a:ext cx="180975" cy="152400"/>
            </a:xfrm>
            <a:prstGeom prst="rect">
              <a:avLst/>
            </a:prstGeom>
            <a:grpFill/>
            <a:extLst/>
          </p:spPr>
        </p:pic>
        <p:pic>
          <p:nvPicPr>
            <p:cNvPr id="361478" name="Picture 6" descr="Specific co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274638"/>
              <a:ext cx="152400" cy="152400"/>
            </a:xfrm>
            <a:prstGeom prst="rect">
              <a:avLst/>
            </a:prstGeom>
            <a:grpFill/>
            <a:extLst/>
          </p:spPr>
        </p:pic>
        <p:pic>
          <p:nvPicPr>
            <p:cNvPr id="361479" name="Picture 7" descr="http://www.icd9data.com/images/vertic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0"/>
              <a:ext cx="152400" cy="152400"/>
            </a:xfrm>
            <a:prstGeom prst="rect">
              <a:avLst/>
            </a:prstGeom>
            <a:grpFill/>
            <a:extLst/>
          </p:spPr>
        </p:pic>
        <p:pic>
          <p:nvPicPr>
            <p:cNvPr id="361480" name="Picture 8" descr="http://www.icd9data.com/images/h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0"/>
              <a:ext cx="180975" cy="152400"/>
            </a:xfrm>
            <a:prstGeom prst="rect">
              <a:avLst/>
            </a:prstGeom>
            <a:grpFill/>
            <a:extLst/>
          </p:spPr>
        </p:pic>
        <p:pic>
          <p:nvPicPr>
            <p:cNvPr id="361481" name="Picture 9" descr="Specific co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0"/>
              <a:ext cx="152400" cy="152400"/>
            </a:xfrm>
            <a:prstGeom prst="rect">
              <a:avLst/>
            </a:prstGeom>
            <a:grpFill/>
            <a:extLst/>
          </p:spPr>
        </p:pic>
        <p:pic>
          <p:nvPicPr>
            <p:cNvPr id="361482" name="Picture 10" descr="http://www.icd9data.com/images/vertic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274638"/>
              <a:ext cx="152400" cy="152400"/>
            </a:xfrm>
            <a:prstGeom prst="rect">
              <a:avLst/>
            </a:prstGeom>
            <a:grpFill/>
            <a:extLst/>
          </p:spPr>
        </p:pic>
        <p:pic>
          <p:nvPicPr>
            <p:cNvPr id="361483" name="Picture 11" descr="http://www.icd9data.com/images/hr_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25" y="274638"/>
              <a:ext cx="180975" cy="152400"/>
            </a:xfrm>
            <a:prstGeom prst="rect">
              <a:avLst/>
            </a:prstGeom>
            <a:grpFill/>
            <a:extLst/>
          </p:spPr>
        </p:pic>
        <p:pic>
          <p:nvPicPr>
            <p:cNvPr id="361484" name="Picture 12" descr="Specific co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274638"/>
              <a:ext cx="152400" cy="152400"/>
            </a:xfrm>
            <a:prstGeom prst="rect">
              <a:avLst/>
            </a:prstGeom>
            <a:grpFill/>
            <a:extLst/>
          </p:spPr>
        </p:pic>
      </p:grpSp>
      <p:grpSp>
        <p:nvGrpSpPr>
          <p:cNvPr id="7" name="Group 6"/>
          <p:cNvGrpSpPr/>
          <p:nvPr/>
        </p:nvGrpSpPr>
        <p:grpSpPr>
          <a:xfrm>
            <a:off x="533400" y="4006026"/>
            <a:ext cx="8284319" cy="1384995"/>
            <a:chOff x="0" y="-692497"/>
            <a:chExt cx="9334269" cy="1384995"/>
          </a:xfrm>
          <a:solidFill>
            <a:schemeClr val="bg1"/>
          </a:solidFill>
        </p:grpSpPr>
        <p:sp>
          <p:nvSpPr>
            <p:cNvPr id="6" name="Rectangle 13"/>
            <p:cNvSpPr>
              <a:spLocks noChangeArrowheads="1"/>
            </p:cNvSpPr>
            <p:nvPr/>
          </p:nvSpPr>
          <p:spPr bwMode="auto">
            <a:xfrm>
              <a:off x="0" y="-692497"/>
              <a:ext cx="9334269" cy="1384995"/>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rgbClr val="551A8B"/>
                  </a:solidFill>
                  <a:effectLst/>
                  <a:latin typeface="Consolas" panose="020B0609020204030204" pitchFamily="49" charset="0"/>
                  <a:cs typeface="Consolas" panose="020B0609020204030204" pitchFamily="49" charset="0"/>
                  <a:hlinkClick r:id="rId11"/>
                </a:rPr>
                <a:t>4</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11"/>
                </a:rPr>
                <a:t>82.4</a:t>
              </a:r>
              <a:r>
                <a:rPr kumimoji="0" lang="en-US" altLang="en-US" sz="18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12"/>
                </a:rPr>
                <a:t>482.40</a:t>
              </a:r>
              <a:r>
                <a:rPr kumimoji="0" lang="en-US" altLang="en-US" sz="18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unspecified</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13"/>
                </a:rPr>
                <a:t>482.41</a:t>
              </a:r>
              <a:r>
                <a:rPr kumimoji="0" lang="en-US" altLang="en-US" sz="18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Methicillin susceptible pneumonia due to staphylococcus aureus</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14"/>
                </a:rPr>
                <a:t>482.42</a:t>
              </a:r>
              <a:r>
                <a:rPr kumimoji="0" lang="en-US" altLang="en-US" sz="18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Methicillin resistant pneumonia due to staphylococcus aureus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rgbClr val="551A8B"/>
                  </a:solidFill>
                  <a:effectLst/>
                  <a:latin typeface="Consolas" panose="020B0609020204030204" pitchFamily="49" charset="0"/>
                  <a:cs typeface="Consolas" panose="020B0609020204030204" pitchFamily="49" charset="0"/>
                  <a:hlinkClick r:id="rId15"/>
                </a:rPr>
                <a:t>482.49</a:t>
              </a:r>
              <a:r>
                <a:rPr kumimoji="0" lang="en-US" altLang="en-US" sz="1800" b="0" i="0" u="none" strike="noStrike" cap="none" normalizeH="0" baseline="0" dirty="0" smtClean="0">
                  <a:ln>
                    <a:noFill/>
                  </a:ln>
                  <a:solidFill>
                    <a:schemeClr val="tx1"/>
                  </a:solidFill>
                  <a:effectLst/>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Other staphylococcus pneumonia</a:t>
              </a:r>
            </a:p>
          </p:txBody>
        </p:sp>
        <p:pic>
          <p:nvPicPr>
            <p:cNvPr id="361486" name="Picture 14" descr="http://www.icd9data.com/images/h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2875" y="-685800"/>
              <a:ext cx="180975" cy="152400"/>
            </a:xfrm>
            <a:prstGeom prst="rect">
              <a:avLst/>
            </a:prstGeom>
            <a:grpFill/>
            <a:extLst/>
          </p:spPr>
        </p:pic>
        <p:pic>
          <p:nvPicPr>
            <p:cNvPr id="361487" name="Picture 15" descr="Non-specific cod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5" y="-685800"/>
              <a:ext cx="152400" cy="152400"/>
            </a:xfrm>
            <a:prstGeom prst="rect">
              <a:avLst/>
            </a:prstGeom>
            <a:grpFill/>
            <a:extLst/>
          </p:spPr>
        </p:pic>
        <p:pic>
          <p:nvPicPr>
            <p:cNvPr id="361488" name="Picture 16" descr="http://www.icd9data.com/images/vertic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411163"/>
              <a:ext cx="152400" cy="152400"/>
            </a:xfrm>
            <a:prstGeom prst="rect">
              <a:avLst/>
            </a:prstGeom>
            <a:grpFill/>
            <a:extLst/>
          </p:spPr>
        </p:pic>
        <p:pic>
          <p:nvPicPr>
            <p:cNvPr id="361489" name="Picture 17" descr="http://www.icd9data.com/images/h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411163"/>
              <a:ext cx="180975" cy="152400"/>
            </a:xfrm>
            <a:prstGeom prst="rect">
              <a:avLst/>
            </a:prstGeom>
            <a:grpFill/>
            <a:extLst/>
          </p:spPr>
        </p:pic>
        <p:pic>
          <p:nvPicPr>
            <p:cNvPr id="361490" name="Picture 18" descr="Specific co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411163"/>
              <a:ext cx="152400" cy="152400"/>
            </a:xfrm>
            <a:prstGeom prst="rect">
              <a:avLst/>
            </a:prstGeom>
            <a:grpFill/>
            <a:extLst/>
          </p:spPr>
        </p:pic>
        <p:pic>
          <p:nvPicPr>
            <p:cNvPr id="361491" name="Picture 19" descr="http://www.icd9data.com/images/vertic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136525"/>
              <a:ext cx="152400" cy="152400"/>
            </a:xfrm>
            <a:prstGeom prst="rect">
              <a:avLst/>
            </a:prstGeom>
            <a:grpFill/>
            <a:extLst/>
          </p:spPr>
        </p:pic>
        <p:pic>
          <p:nvPicPr>
            <p:cNvPr id="361492" name="Picture 20" descr="http://www.icd9data.com/images/h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136525"/>
              <a:ext cx="180975" cy="152400"/>
            </a:xfrm>
            <a:prstGeom prst="rect">
              <a:avLst/>
            </a:prstGeom>
            <a:grpFill/>
            <a:extLst/>
          </p:spPr>
        </p:pic>
        <p:pic>
          <p:nvPicPr>
            <p:cNvPr id="361493" name="Picture 21" descr="Specific co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136525"/>
              <a:ext cx="152400" cy="152400"/>
            </a:xfrm>
            <a:prstGeom prst="rect">
              <a:avLst/>
            </a:prstGeom>
            <a:grpFill/>
            <a:extLst/>
          </p:spPr>
        </p:pic>
        <p:pic>
          <p:nvPicPr>
            <p:cNvPr id="361494" name="Picture 22" descr="http://www.icd9data.com/images/vertic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138113"/>
              <a:ext cx="152400" cy="152400"/>
            </a:xfrm>
            <a:prstGeom prst="rect">
              <a:avLst/>
            </a:prstGeom>
            <a:grpFill/>
            <a:extLst/>
          </p:spPr>
        </p:pic>
        <p:pic>
          <p:nvPicPr>
            <p:cNvPr id="361495" name="Picture 23" descr="http://www.icd9data.com/images/hr.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5125" y="138113"/>
              <a:ext cx="180975" cy="152400"/>
            </a:xfrm>
            <a:prstGeom prst="rect">
              <a:avLst/>
            </a:prstGeom>
            <a:grpFill/>
            <a:extLst/>
          </p:spPr>
        </p:pic>
        <p:pic>
          <p:nvPicPr>
            <p:cNvPr id="361496" name="Picture 24" descr="Specific co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138113"/>
              <a:ext cx="152400" cy="152400"/>
            </a:xfrm>
            <a:prstGeom prst="rect">
              <a:avLst/>
            </a:prstGeom>
            <a:grpFill/>
            <a:extLst/>
          </p:spPr>
        </p:pic>
        <p:pic>
          <p:nvPicPr>
            <p:cNvPr id="361497" name="Picture 25" descr="http://www.icd9data.com/images/vertical.gif"/>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2875" y="412750"/>
              <a:ext cx="152400" cy="152400"/>
            </a:xfrm>
            <a:prstGeom prst="rect">
              <a:avLst/>
            </a:prstGeom>
            <a:grpFill/>
            <a:extLst/>
          </p:spPr>
        </p:pic>
        <p:pic>
          <p:nvPicPr>
            <p:cNvPr id="361498" name="Picture 26" descr="http://www.icd9data.com/images/hr_L.gif"/>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65125" y="412750"/>
              <a:ext cx="180975" cy="152400"/>
            </a:xfrm>
            <a:prstGeom prst="rect">
              <a:avLst/>
            </a:prstGeom>
            <a:grpFill/>
            <a:extLst/>
          </p:spPr>
        </p:pic>
        <p:pic>
          <p:nvPicPr>
            <p:cNvPr id="361499" name="Picture 27" descr="Specific cod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7375" y="412750"/>
              <a:ext cx="152400" cy="152400"/>
            </a:xfrm>
            <a:prstGeom prst="rect">
              <a:avLst/>
            </a:prstGeom>
            <a:grpFill/>
            <a:extLst/>
          </p:spPr>
        </p:pic>
      </p:grpSp>
      <p:sp>
        <p:nvSpPr>
          <p:cNvPr id="33" name="Rectangle 32"/>
          <p:cNvSpPr/>
          <p:nvPr/>
        </p:nvSpPr>
        <p:spPr bwMode="auto">
          <a:xfrm>
            <a:off x="992713" y="2767647"/>
            <a:ext cx="5941488" cy="26606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34" name="Rectangle 33"/>
          <p:cNvSpPr/>
          <p:nvPr/>
        </p:nvSpPr>
        <p:spPr bwMode="auto">
          <a:xfrm>
            <a:off x="1111843" y="4576255"/>
            <a:ext cx="7705875" cy="26606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755672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33"/>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4"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04800" y="1235273"/>
            <a:ext cx="8610600" cy="5539978"/>
            <a:chOff x="304800" y="1235273"/>
            <a:chExt cx="7925246" cy="5539978"/>
          </a:xfrm>
          <a:solidFill>
            <a:schemeClr val="bg1"/>
          </a:solidFill>
        </p:grpSpPr>
        <p:sp>
          <p:nvSpPr>
            <p:cNvPr id="4" name="Rectangle 1"/>
            <p:cNvSpPr>
              <a:spLocks noChangeArrowheads="1"/>
            </p:cNvSpPr>
            <p:nvPr/>
          </p:nvSpPr>
          <p:spPr bwMode="auto">
            <a:xfrm>
              <a:off x="304800" y="1235273"/>
              <a:ext cx="7925246" cy="553997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900" b="0" i="0" u="none" strike="noStrike" cap="none" normalizeH="0" baseline="0" dirty="0" smtClean="0">
                  <a:ln>
                    <a:noFill/>
                  </a:ln>
                  <a:solidFill>
                    <a:schemeClr val="tx1"/>
                  </a:solidFill>
                  <a:effectLst/>
                  <a:latin typeface="Arial" panose="020B0604020202020204" pitchFamily="34" charset="0"/>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  </a:t>
              </a:r>
              <a:r>
                <a:rPr kumimoji="0" lang="en-US" altLang="en-US" sz="1000" b="0" i="0" u="none" strike="noStrike" cap="none" normalizeH="0" baseline="0" dirty="0" smtClean="0">
                  <a:ln>
                    <a:noFill/>
                  </a:ln>
                  <a:solidFill>
                    <a:schemeClr val="tx1"/>
                  </a:solidFill>
                  <a:effectLst/>
                  <a:latin typeface="Consolas" panose="020B0609020204030204" pitchFamily="49" charset="0"/>
                  <a:cs typeface="Consolas" panose="020B0609020204030204" pitchFamily="49" charset="0"/>
                  <a:hlinkClick r:id="rId2"/>
                </a:rPr>
                <a:t>4</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
                </a:rPr>
                <a:t>82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Other bacterial pneumonia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
                </a:rPr>
                <a:t>482.0</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klebsiella</a:t>
              </a:r>
              <a:r>
                <a:rPr kumimoji="0" lang="en-US" altLang="en-US" sz="1800" b="0" i="0" u="none" strike="noStrike" cap="none" normalizeH="0" baseline="0" dirty="0" smtClean="0" bmk="">
                  <a:ln>
                    <a:noFill/>
                  </a:ln>
                  <a:solidFill>
                    <a:schemeClr val="tx1"/>
                  </a:solidFill>
                  <a:effectLst/>
                  <a:latin typeface="Arial" panose="020B0604020202020204" pitchFamily="34" charset="0"/>
                </a:rPr>
                <a:t> pneumoniae </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4"/>
                </a:rPr>
                <a:t>482.1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pseudomonas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5"/>
                </a:rPr>
                <a:t>convert 482.1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6"/>
                </a:rPr>
                <a:t>482.2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hemophilus</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influenzae</a:t>
              </a:r>
              <a:r>
                <a:rPr kumimoji="0" lang="en-US" altLang="en-US" sz="1800" b="0" i="0" u="none" strike="noStrike" cap="none" normalizeH="0" baseline="0" dirty="0" smtClean="0" bmk="">
                  <a:ln>
                    <a:noFill/>
                  </a:ln>
                  <a:solidFill>
                    <a:schemeClr val="tx1"/>
                  </a:solidFill>
                  <a:effectLst/>
                  <a:latin typeface="Arial" panose="020B0604020202020204" pitchFamily="34" charset="0"/>
                </a:rPr>
                <a:t> (h.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Influenzae</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7"/>
                </a:rPr>
                <a:t>convert 482.2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8"/>
                </a:rPr>
                <a:t>482.3</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9"/>
                </a:rPr>
                <a:t>482.30</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unspecified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0"/>
                </a:rPr>
                <a:t>convert 482.30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1"/>
                </a:rPr>
                <a:t>482.31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group 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2"/>
                </a:rPr>
                <a:t>convert 482.31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3"/>
                </a:rPr>
                <a:t>482.32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streptococcus group b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4"/>
                </a:rPr>
                <a:t>convert 482.32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5"/>
                </a:rPr>
                <a:t>482.39</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streptococcus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6"/>
                </a:rPr>
                <a:t>convert 482.39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7"/>
                </a:rPr>
                <a:t>482.4</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18"/>
                </a:rPr>
                <a:t>482.40</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unspecified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19"/>
                </a:rPr>
                <a:t>convert 482.40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0"/>
                </a:rPr>
                <a:t>482.41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staphylococcus aureus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1"/>
                </a:rPr>
                <a:t>convert 482.41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2"/>
                </a:rPr>
                <a:t>482.49</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Other staphylococcus pneumonia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3"/>
                </a:rPr>
                <a:t>convert 482.49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4"/>
                </a:rPr>
                <a:t>482.8</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specified bacteria </a:t>
              </a: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5"/>
                </a:rPr>
                <a:t>482.81</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anaerobes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6"/>
                </a:rPr>
                <a:t>convert 482.81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7"/>
                </a:rPr>
                <a:t>482.82</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escherichia</a:t>
              </a:r>
              <a:r>
                <a:rPr kumimoji="0" lang="en-US" altLang="en-US" sz="1800" b="0" i="0" u="none" strike="noStrike" cap="none" normalizeH="0" baseline="0" dirty="0" smtClean="0" bmk="">
                  <a:ln>
                    <a:noFill/>
                  </a:ln>
                  <a:solidFill>
                    <a:schemeClr val="tx1"/>
                  </a:solidFill>
                  <a:effectLst/>
                  <a:latin typeface="Arial" panose="020B0604020202020204" pitchFamily="34" charset="0"/>
                </a:rPr>
                <a:t> coli [</a:t>
              </a:r>
              <a:r>
                <a:rPr kumimoji="0" lang="en-US" altLang="en-US" sz="1800" b="0" i="0" u="none" strike="noStrike" cap="none" normalizeH="0" baseline="0" dirty="0" err="1" smtClean="0" bmk="">
                  <a:ln>
                    <a:noFill/>
                  </a:ln>
                  <a:solidFill>
                    <a:schemeClr val="tx1"/>
                  </a:solidFill>
                  <a:effectLst/>
                  <a:latin typeface="Arial" panose="020B0604020202020204" pitchFamily="34" charset="0"/>
                </a:rPr>
                <a:t>e.coli</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28"/>
                </a:rPr>
                <a:t>convert 482.82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29"/>
                </a:rPr>
                <a:t>482.83</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gram-negative bacteria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30"/>
                </a:rPr>
                <a:t>convert 482.83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1"/>
                </a:rPr>
                <a:t>482.84</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legionnaires' disease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32"/>
                </a:rPr>
                <a:t>convert 482.84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3"/>
                </a:rPr>
                <a:t>482.89</a:t>
              </a:r>
              <a:r>
                <a:rPr kumimoji="0" lang="en-US" altLang="en-US" sz="600" b="0" i="0" u="none" strike="noStrike" cap="none" normalizeH="0" baseline="0" dirty="0" smtClean="0" bmk="">
                  <a:ln>
                    <a:noFill/>
                  </a:ln>
                  <a:solidFill>
                    <a:schemeClr val="tx1"/>
                  </a:solidFill>
                  <a:effectLst/>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Pneumonia due to other specified bacteria </a:t>
              </a:r>
              <a:r>
                <a:rPr kumimoji="0" lang="en-US" altLang="en-US" sz="700" b="0" i="0" u="none" strike="noStrike" cap="none" normalizeH="0" baseline="0" dirty="0" smtClean="0" bmk="">
                  <a:ln>
                    <a:noFill/>
                  </a:ln>
                  <a:solidFill>
                    <a:schemeClr val="tx1"/>
                  </a:solidFill>
                  <a:effectLst/>
                  <a:latin typeface="Arial" panose="020B0604020202020204" pitchFamily="34" charset="0"/>
                  <a:hlinkClick r:id="rId34"/>
                </a:rPr>
                <a:t>convert 482.89 to ICD-10-CM</a:t>
              </a:r>
              <a:endParaRPr kumimoji="0" lang="en-US" altLang="en-US" sz="600" b="0" i="0" u="none" strike="noStrike" cap="none" normalizeH="0" baseline="0" dirty="0" smtClean="0" bmk="">
                <a:ln>
                  <a:noFill/>
                </a:ln>
                <a:solidFill>
                  <a:schemeClr val="tx1"/>
                </a:solidFill>
                <a:effectLst/>
                <a:latin typeface="Arial" panose="020B0604020202020204" pitchFamily="34" charset="0"/>
              </a:endParaRPr>
            </a:p>
            <a:p>
              <a:pPr marL="0" marR="0" lvl="0" indent="0" algn="l" defTabSz="914400" rtl="0" eaLnBrk="0" fontAlgn="ctr" latinLnBrk="0" hangingPunct="0">
                <a:lnSpc>
                  <a:spcPct val="100000"/>
                </a:lnSpc>
                <a:spcBef>
                  <a:spcPct val="0"/>
                </a:spcBef>
                <a:spcAft>
                  <a:spcPct val="0"/>
                </a:spcAft>
                <a:buClrTx/>
                <a:buSzTx/>
                <a:buFontTx/>
                <a:buChar char="•"/>
                <a:tabLst/>
              </a:pP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900" b="0" i="0" u="none" strike="noStrike" cap="none" normalizeH="0" baseline="0" dirty="0" smtClean="0" bmk="">
                  <a:ln>
                    <a:noFill/>
                  </a:ln>
                  <a:solidFill>
                    <a:schemeClr val="tx1"/>
                  </a:solidFill>
                  <a:effectLst/>
                  <a:latin typeface="Arial" panose="020B0604020202020204" pitchFamily="34" charset="0"/>
                </a:rPr>
                <a:t> </a:t>
              </a:r>
              <a:r>
                <a:rPr kumimoji="0" lang="en-US" altLang="en-US" sz="1800" b="0" i="0" u="none" strike="noStrike" cap="none" normalizeH="0" baseline="0" dirty="0" smtClean="0" bmk="">
                  <a:ln>
                    <a:noFill/>
                  </a:ln>
                  <a:solidFill>
                    <a:schemeClr val="tx1"/>
                  </a:solidFill>
                  <a:effectLst/>
                  <a:latin typeface="Arial" panose="020B0604020202020204" pitchFamily="34" charset="0"/>
                </a:rPr>
                <a:t>  </a:t>
              </a:r>
              <a:r>
                <a:rPr kumimoji="0" lang="en-US" altLang="en-US" sz="1000" b="0" i="0" u="none" strike="noStrike" cap="none" normalizeH="0" baseline="0" dirty="0" smtClean="0" bmk="">
                  <a:ln>
                    <a:noFill/>
                  </a:ln>
                  <a:solidFill>
                    <a:schemeClr val="tx1"/>
                  </a:solidFill>
                  <a:effectLst/>
                  <a:latin typeface="Consolas" panose="020B0609020204030204" pitchFamily="49" charset="0"/>
                  <a:cs typeface="Consolas" panose="020B0609020204030204" pitchFamily="49" charset="0"/>
                  <a:hlinkClick r:id="rId35"/>
                </a:rPr>
                <a:t>482.9</a:t>
              </a:r>
              <a:r>
                <a:rPr kumimoji="0" lang="en-US" altLang="en-US" sz="600" b="0" i="0" u="none" strike="noStrike" cap="none" normalizeH="0" baseline="0" dirty="0" smtClean="0">
                  <a:ln>
                    <a:noFill/>
                  </a:ln>
                  <a:solidFill>
                    <a:schemeClr val="tx1"/>
                  </a:solidFill>
                  <a:effectLst/>
                </a:rPr>
                <a:t> </a:t>
              </a:r>
              <a:r>
                <a:rPr kumimoji="0" lang="en-US" altLang="en-US" sz="1800" b="0" i="0" u="none" strike="noStrike" cap="none" normalizeH="0" baseline="0" dirty="0" smtClean="0">
                  <a:ln>
                    <a:noFill/>
                  </a:ln>
                  <a:solidFill>
                    <a:schemeClr val="tx1"/>
                  </a:solidFill>
                  <a:effectLst/>
                  <a:latin typeface="Arial" panose="020B0604020202020204" pitchFamily="34" charset="0"/>
                </a:rPr>
                <a:t>Bacterial pneumonia unspecified </a:t>
              </a:r>
              <a:r>
                <a:rPr kumimoji="0" lang="en-US" altLang="en-US" sz="700" b="0" i="0" u="none" strike="noStrike" cap="none" normalizeH="0" baseline="0" dirty="0" smtClean="0">
                  <a:ln>
                    <a:noFill/>
                  </a:ln>
                  <a:solidFill>
                    <a:schemeClr val="tx1"/>
                  </a:solidFill>
                  <a:effectLst/>
                  <a:latin typeface="Arial" panose="020B0604020202020204" pitchFamily="34" charset="0"/>
                  <a:hlinkClick r:id="rId36"/>
                </a:rPr>
                <a:t>convert 482.9 to ICD-10-CM</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pic>
          <p:nvPicPr>
            <p:cNvPr id="360450" name="Picture 2"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447675" y="1258887"/>
              <a:ext cx="152400" cy="152400"/>
            </a:xfrm>
            <a:prstGeom prst="rect">
              <a:avLst/>
            </a:prstGeom>
            <a:grpFill/>
            <a:extLst/>
          </p:spPr>
        </p:pic>
        <p:pic>
          <p:nvPicPr>
            <p:cNvPr id="360451" name="Picture 3"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1533524"/>
              <a:ext cx="180975" cy="152400"/>
            </a:xfrm>
            <a:prstGeom prst="rect">
              <a:avLst/>
            </a:prstGeom>
            <a:grpFill/>
            <a:extLst/>
          </p:spPr>
        </p:pic>
        <p:pic>
          <p:nvPicPr>
            <p:cNvPr id="360452" name="Picture 4"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1533524"/>
              <a:ext cx="152400" cy="152400"/>
            </a:xfrm>
            <a:prstGeom prst="rect">
              <a:avLst/>
            </a:prstGeom>
            <a:grpFill/>
            <a:extLst/>
          </p:spPr>
        </p:pic>
        <p:pic>
          <p:nvPicPr>
            <p:cNvPr id="360453" name="Picture 5"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1808162"/>
              <a:ext cx="180975" cy="152400"/>
            </a:xfrm>
            <a:prstGeom prst="rect">
              <a:avLst/>
            </a:prstGeom>
            <a:grpFill/>
            <a:extLst/>
          </p:spPr>
        </p:pic>
        <p:pic>
          <p:nvPicPr>
            <p:cNvPr id="360454" name="Picture 6"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1808162"/>
              <a:ext cx="152400" cy="152400"/>
            </a:xfrm>
            <a:prstGeom prst="rect">
              <a:avLst/>
            </a:prstGeom>
            <a:grpFill/>
            <a:extLst/>
          </p:spPr>
        </p:pic>
        <p:pic>
          <p:nvPicPr>
            <p:cNvPr id="360455" name="Picture 7"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2082799"/>
              <a:ext cx="180975" cy="152400"/>
            </a:xfrm>
            <a:prstGeom prst="rect">
              <a:avLst/>
            </a:prstGeom>
            <a:grpFill/>
            <a:extLst/>
          </p:spPr>
        </p:pic>
        <p:pic>
          <p:nvPicPr>
            <p:cNvPr id="360456" name="Picture 8"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2082799"/>
              <a:ext cx="152400" cy="152400"/>
            </a:xfrm>
            <a:prstGeom prst="rect">
              <a:avLst/>
            </a:prstGeom>
            <a:grpFill/>
            <a:extLst/>
          </p:spPr>
        </p:pic>
        <p:pic>
          <p:nvPicPr>
            <p:cNvPr id="360457" name="Picture 9"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2357437"/>
              <a:ext cx="180975" cy="152400"/>
            </a:xfrm>
            <a:prstGeom prst="rect">
              <a:avLst/>
            </a:prstGeom>
            <a:grpFill/>
            <a:extLst/>
          </p:spPr>
        </p:pic>
        <p:pic>
          <p:nvPicPr>
            <p:cNvPr id="360458" name="Picture 10"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69925" y="2357437"/>
              <a:ext cx="152400" cy="152400"/>
            </a:xfrm>
            <a:prstGeom prst="rect">
              <a:avLst/>
            </a:prstGeom>
            <a:grpFill/>
            <a:extLst/>
          </p:spPr>
        </p:pic>
        <p:pic>
          <p:nvPicPr>
            <p:cNvPr id="360459" name="Picture 11"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2632074"/>
              <a:ext cx="152400" cy="152400"/>
            </a:xfrm>
            <a:prstGeom prst="rect">
              <a:avLst/>
            </a:prstGeom>
            <a:grpFill/>
            <a:extLst/>
          </p:spPr>
        </p:pic>
        <p:pic>
          <p:nvPicPr>
            <p:cNvPr id="360460" name="Picture 12"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2632074"/>
              <a:ext cx="180975" cy="152400"/>
            </a:xfrm>
            <a:prstGeom prst="rect">
              <a:avLst/>
            </a:prstGeom>
            <a:grpFill/>
            <a:extLst/>
          </p:spPr>
        </p:pic>
        <p:pic>
          <p:nvPicPr>
            <p:cNvPr id="360461" name="Picture 13"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2632074"/>
              <a:ext cx="152400" cy="152400"/>
            </a:xfrm>
            <a:prstGeom prst="rect">
              <a:avLst/>
            </a:prstGeom>
            <a:grpFill/>
            <a:extLst/>
          </p:spPr>
        </p:pic>
        <p:pic>
          <p:nvPicPr>
            <p:cNvPr id="360462" name="Picture 14"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2906712"/>
              <a:ext cx="152400" cy="152400"/>
            </a:xfrm>
            <a:prstGeom prst="rect">
              <a:avLst/>
            </a:prstGeom>
            <a:grpFill/>
            <a:extLst/>
          </p:spPr>
        </p:pic>
        <p:pic>
          <p:nvPicPr>
            <p:cNvPr id="360463" name="Picture 15"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2906712"/>
              <a:ext cx="180975" cy="152400"/>
            </a:xfrm>
            <a:prstGeom prst="rect">
              <a:avLst/>
            </a:prstGeom>
            <a:grpFill/>
            <a:extLst/>
          </p:spPr>
        </p:pic>
        <p:pic>
          <p:nvPicPr>
            <p:cNvPr id="360464" name="Picture 16"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2906712"/>
              <a:ext cx="152400" cy="152400"/>
            </a:xfrm>
            <a:prstGeom prst="rect">
              <a:avLst/>
            </a:prstGeom>
            <a:grpFill/>
            <a:extLst/>
          </p:spPr>
        </p:pic>
        <p:pic>
          <p:nvPicPr>
            <p:cNvPr id="360465" name="Picture 17"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3181349"/>
              <a:ext cx="152400" cy="152400"/>
            </a:xfrm>
            <a:prstGeom prst="rect">
              <a:avLst/>
            </a:prstGeom>
            <a:grpFill/>
            <a:extLst/>
          </p:spPr>
        </p:pic>
        <p:pic>
          <p:nvPicPr>
            <p:cNvPr id="360466" name="Picture 18"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3181349"/>
              <a:ext cx="180975" cy="152400"/>
            </a:xfrm>
            <a:prstGeom prst="rect">
              <a:avLst/>
            </a:prstGeom>
            <a:grpFill/>
            <a:extLst/>
          </p:spPr>
        </p:pic>
        <p:pic>
          <p:nvPicPr>
            <p:cNvPr id="360467" name="Picture 19"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3181349"/>
              <a:ext cx="152400" cy="152400"/>
            </a:xfrm>
            <a:prstGeom prst="rect">
              <a:avLst/>
            </a:prstGeom>
            <a:grpFill/>
            <a:extLst/>
          </p:spPr>
        </p:pic>
        <p:pic>
          <p:nvPicPr>
            <p:cNvPr id="360468" name="Picture 20"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3455987"/>
              <a:ext cx="152400" cy="152400"/>
            </a:xfrm>
            <a:prstGeom prst="rect">
              <a:avLst/>
            </a:prstGeom>
            <a:grpFill/>
            <a:extLst/>
          </p:spPr>
        </p:pic>
        <p:pic>
          <p:nvPicPr>
            <p:cNvPr id="360469" name="Picture 21"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9925" y="3455987"/>
              <a:ext cx="180975" cy="152400"/>
            </a:xfrm>
            <a:prstGeom prst="rect">
              <a:avLst/>
            </a:prstGeom>
            <a:grpFill/>
            <a:extLst/>
          </p:spPr>
        </p:pic>
        <p:pic>
          <p:nvPicPr>
            <p:cNvPr id="360470" name="Picture 22"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3455987"/>
              <a:ext cx="152400" cy="152400"/>
            </a:xfrm>
            <a:prstGeom prst="rect">
              <a:avLst/>
            </a:prstGeom>
            <a:grpFill/>
            <a:extLst/>
          </p:spPr>
        </p:pic>
        <p:pic>
          <p:nvPicPr>
            <p:cNvPr id="360471" name="Picture 23"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3730624"/>
              <a:ext cx="180975" cy="152400"/>
            </a:xfrm>
            <a:prstGeom prst="rect">
              <a:avLst/>
            </a:prstGeom>
            <a:grpFill/>
            <a:extLst/>
          </p:spPr>
        </p:pic>
        <p:pic>
          <p:nvPicPr>
            <p:cNvPr id="360472" name="Picture 24"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69925" y="3730624"/>
              <a:ext cx="152400" cy="152400"/>
            </a:xfrm>
            <a:prstGeom prst="rect">
              <a:avLst/>
            </a:prstGeom>
            <a:grpFill/>
            <a:extLst/>
          </p:spPr>
        </p:pic>
        <p:pic>
          <p:nvPicPr>
            <p:cNvPr id="360473" name="Picture 25"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4005262"/>
              <a:ext cx="152400" cy="152400"/>
            </a:xfrm>
            <a:prstGeom prst="rect">
              <a:avLst/>
            </a:prstGeom>
            <a:grpFill/>
            <a:extLst/>
          </p:spPr>
        </p:pic>
        <p:pic>
          <p:nvPicPr>
            <p:cNvPr id="360474" name="Picture 26"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4005262"/>
              <a:ext cx="180975" cy="152400"/>
            </a:xfrm>
            <a:prstGeom prst="rect">
              <a:avLst/>
            </a:prstGeom>
            <a:grpFill/>
            <a:extLst/>
          </p:spPr>
        </p:pic>
        <p:pic>
          <p:nvPicPr>
            <p:cNvPr id="360475" name="Picture 27"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4005262"/>
              <a:ext cx="152400" cy="152400"/>
            </a:xfrm>
            <a:prstGeom prst="rect">
              <a:avLst/>
            </a:prstGeom>
            <a:grpFill/>
            <a:extLst/>
          </p:spPr>
        </p:pic>
        <p:pic>
          <p:nvPicPr>
            <p:cNvPr id="360476" name="Picture 28"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4279900"/>
              <a:ext cx="152400" cy="152400"/>
            </a:xfrm>
            <a:prstGeom prst="rect">
              <a:avLst/>
            </a:prstGeom>
            <a:grpFill/>
            <a:extLst/>
          </p:spPr>
        </p:pic>
        <p:pic>
          <p:nvPicPr>
            <p:cNvPr id="360477" name="Picture 29"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4279900"/>
              <a:ext cx="180975" cy="152400"/>
            </a:xfrm>
            <a:prstGeom prst="rect">
              <a:avLst/>
            </a:prstGeom>
            <a:grpFill/>
            <a:extLst/>
          </p:spPr>
        </p:pic>
        <p:pic>
          <p:nvPicPr>
            <p:cNvPr id="360478" name="Picture 30"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4279900"/>
              <a:ext cx="152400" cy="152400"/>
            </a:xfrm>
            <a:prstGeom prst="rect">
              <a:avLst/>
            </a:prstGeom>
            <a:grpFill/>
            <a:extLst/>
          </p:spPr>
        </p:pic>
        <p:pic>
          <p:nvPicPr>
            <p:cNvPr id="360479" name="Picture 31"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4554537"/>
              <a:ext cx="152400" cy="152400"/>
            </a:xfrm>
            <a:prstGeom prst="rect">
              <a:avLst/>
            </a:prstGeom>
            <a:grpFill/>
            <a:extLst/>
          </p:spPr>
        </p:pic>
        <p:pic>
          <p:nvPicPr>
            <p:cNvPr id="360480" name="Picture 32"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9925" y="4554537"/>
              <a:ext cx="180975" cy="152400"/>
            </a:xfrm>
            <a:prstGeom prst="rect">
              <a:avLst/>
            </a:prstGeom>
            <a:grpFill/>
            <a:extLst/>
          </p:spPr>
        </p:pic>
        <p:pic>
          <p:nvPicPr>
            <p:cNvPr id="360481" name="Picture 33"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4554537"/>
              <a:ext cx="152400" cy="152400"/>
            </a:xfrm>
            <a:prstGeom prst="rect">
              <a:avLst/>
            </a:prstGeom>
            <a:grpFill/>
            <a:extLst/>
          </p:spPr>
        </p:pic>
        <p:pic>
          <p:nvPicPr>
            <p:cNvPr id="360482" name="Picture 34"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447675" y="4829175"/>
              <a:ext cx="180975" cy="152400"/>
            </a:xfrm>
            <a:prstGeom prst="rect">
              <a:avLst/>
            </a:prstGeom>
            <a:grpFill/>
            <a:extLst/>
          </p:spPr>
        </p:pic>
        <p:pic>
          <p:nvPicPr>
            <p:cNvPr id="360483" name="Picture 35" descr="Non-specific code"/>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669925" y="4829175"/>
              <a:ext cx="152400" cy="152400"/>
            </a:xfrm>
            <a:prstGeom prst="rect">
              <a:avLst/>
            </a:prstGeom>
            <a:grpFill/>
            <a:extLst/>
          </p:spPr>
        </p:pic>
        <p:pic>
          <p:nvPicPr>
            <p:cNvPr id="360484" name="Picture 36"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103812"/>
              <a:ext cx="152400" cy="152400"/>
            </a:xfrm>
            <a:prstGeom prst="rect">
              <a:avLst/>
            </a:prstGeom>
            <a:grpFill/>
            <a:extLst/>
          </p:spPr>
        </p:pic>
        <p:pic>
          <p:nvPicPr>
            <p:cNvPr id="360485" name="Picture 37"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103812"/>
              <a:ext cx="180975" cy="152400"/>
            </a:xfrm>
            <a:prstGeom prst="rect">
              <a:avLst/>
            </a:prstGeom>
            <a:grpFill/>
            <a:extLst/>
          </p:spPr>
        </p:pic>
        <p:pic>
          <p:nvPicPr>
            <p:cNvPr id="360486" name="Picture 38"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103812"/>
              <a:ext cx="152400" cy="152400"/>
            </a:xfrm>
            <a:prstGeom prst="rect">
              <a:avLst/>
            </a:prstGeom>
            <a:grpFill/>
            <a:extLst/>
          </p:spPr>
        </p:pic>
        <p:pic>
          <p:nvPicPr>
            <p:cNvPr id="360487" name="Picture 39"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378450"/>
              <a:ext cx="152400" cy="152400"/>
            </a:xfrm>
            <a:prstGeom prst="rect">
              <a:avLst/>
            </a:prstGeom>
            <a:grpFill/>
            <a:extLst/>
          </p:spPr>
        </p:pic>
        <p:pic>
          <p:nvPicPr>
            <p:cNvPr id="360488" name="Picture 40"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378450"/>
              <a:ext cx="180975" cy="152400"/>
            </a:xfrm>
            <a:prstGeom prst="rect">
              <a:avLst/>
            </a:prstGeom>
            <a:grpFill/>
            <a:extLst/>
          </p:spPr>
        </p:pic>
        <p:pic>
          <p:nvPicPr>
            <p:cNvPr id="360489" name="Picture 41"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378450"/>
              <a:ext cx="152400" cy="152400"/>
            </a:xfrm>
            <a:prstGeom prst="rect">
              <a:avLst/>
            </a:prstGeom>
            <a:grpFill/>
            <a:extLst/>
          </p:spPr>
        </p:pic>
        <p:pic>
          <p:nvPicPr>
            <p:cNvPr id="360490" name="Picture 42"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653087"/>
              <a:ext cx="152400" cy="152400"/>
            </a:xfrm>
            <a:prstGeom prst="rect">
              <a:avLst/>
            </a:prstGeom>
            <a:grpFill/>
            <a:extLst/>
          </p:spPr>
        </p:pic>
        <p:pic>
          <p:nvPicPr>
            <p:cNvPr id="360491" name="Picture 43"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653087"/>
              <a:ext cx="180975" cy="152400"/>
            </a:xfrm>
            <a:prstGeom prst="rect">
              <a:avLst/>
            </a:prstGeom>
            <a:grpFill/>
            <a:extLst/>
          </p:spPr>
        </p:pic>
        <p:pic>
          <p:nvPicPr>
            <p:cNvPr id="360492" name="Picture 44"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653087"/>
              <a:ext cx="152400" cy="152400"/>
            </a:xfrm>
            <a:prstGeom prst="rect">
              <a:avLst/>
            </a:prstGeom>
            <a:grpFill/>
            <a:extLst/>
          </p:spPr>
        </p:pic>
        <p:pic>
          <p:nvPicPr>
            <p:cNvPr id="360493" name="Picture 45"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5927725"/>
              <a:ext cx="152400" cy="152400"/>
            </a:xfrm>
            <a:prstGeom prst="rect">
              <a:avLst/>
            </a:prstGeom>
            <a:grpFill/>
            <a:extLst/>
          </p:spPr>
        </p:pic>
        <p:pic>
          <p:nvPicPr>
            <p:cNvPr id="360494" name="Picture 46" descr="http://www.icd9data.com/images/hr.gif"/>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69925" y="5927725"/>
              <a:ext cx="180975" cy="152400"/>
            </a:xfrm>
            <a:prstGeom prst="rect">
              <a:avLst/>
            </a:prstGeom>
            <a:grpFill/>
            <a:extLst/>
          </p:spPr>
        </p:pic>
        <p:pic>
          <p:nvPicPr>
            <p:cNvPr id="360495" name="Picture 47"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5927725"/>
              <a:ext cx="152400" cy="152400"/>
            </a:xfrm>
            <a:prstGeom prst="rect">
              <a:avLst/>
            </a:prstGeom>
            <a:grpFill/>
            <a:extLst/>
          </p:spPr>
        </p:pic>
        <p:pic>
          <p:nvPicPr>
            <p:cNvPr id="360496" name="Picture 48" descr="http://www.icd9data.com/images/vertical.gif"/>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447675" y="6202362"/>
              <a:ext cx="152400" cy="152400"/>
            </a:xfrm>
            <a:prstGeom prst="rect">
              <a:avLst/>
            </a:prstGeom>
            <a:grpFill/>
            <a:extLst/>
          </p:spPr>
        </p:pic>
        <p:pic>
          <p:nvPicPr>
            <p:cNvPr id="360497" name="Picture 49"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669925" y="6202362"/>
              <a:ext cx="180975" cy="152400"/>
            </a:xfrm>
            <a:prstGeom prst="rect">
              <a:avLst/>
            </a:prstGeom>
            <a:grpFill/>
            <a:extLst/>
          </p:spPr>
        </p:pic>
        <p:pic>
          <p:nvPicPr>
            <p:cNvPr id="360498" name="Picture 50"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892175" y="6202362"/>
              <a:ext cx="152400" cy="152400"/>
            </a:xfrm>
            <a:prstGeom prst="rect">
              <a:avLst/>
            </a:prstGeom>
            <a:grpFill/>
            <a:extLst/>
          </p:spPr>
        </p:pic>
        <p:pic>
          <p:nvPicPr>
            <p:cNvPr id="360499" name="Picture 51" descr="http://www.icd9data.com/images/hr_L.gif"/>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447675" y="6477000"/>
              <a:ext cx="180975" cy="152400"/>
            </a:xfrm>
            <a:prstGeom prst="rect">
              <a:avLst/>
            </a:prstGeom>
            <a:grpFill/>
            <a:extLst/>
          </p:spPr>
        </p:pic>
        <p:pic>
          <p:nvPicPr>
            <p:cNvPr id="360500" name="Picture 52" descr="Specific code"/>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669925" y="6477000"/>
              <a:ext cx="152400" cy="152400"/>
            </a:xfrm>
            <a:prstGeom prst="rect">
              <a:avLst/>
            </a:prstGeom>
            <a:grpFill/>
            <a:extLst/>
          </p:spPr>
        </p:pic>
      </p:grpSp>
      <p:sp>
        <p:nvSpPr>
          <p:cNvPr id="6" name="Title 5"/>
          <p:cNvSpPr>
            <a:spLocks noGrp="1"/>
          </p:cNvSpPr>
          <p:nvPr>
            <p:ph type="title"/>
          </p:nvPr>
        </p:nvSpPr>
        <p:spPr>
          <a:xfrm>
            <a:off x="228600" y="542130"/>
            <a:ext cx="8686800" cy="762000"/>
          </a:xfrm>
        </p:spPr>
        <p:txBody>
          <a:bodyPr/>
          <a:lstStyle/>
          <a:p>
            <a:r>
              <a:rPr lang="en-US" dirty="0" smtClean="0"/>
              <a:t>Ontological problems in ICD-9-CM</a:t>
            </a:r>
            <a:endParaRPr lang="en-US" dirty="0"/>
          </a:p>
        </p:txBody>
      </p:sp>
      <p:grpSp>
        <p:nvGrpSpPr>
          <p:cNvPr id="3" name="Group 2"/>
          <p:cNvGrpSpPr/>
          <p:nvPr/>
        </p:nvGrpSpPr>
        <p:grpSpPr>
          <a:xfrm>
            <a:off x="3276600" y="2550794"/>
            <a:ext cx="3149600" cy="4307206"/>
            <a:chOff x="3276600" y="2550794"/>
            <a:chExt cx="3149600" cy="4307206"/>
          </a:xfrm>
        </p:grpSpPr>
        <p:sp>
          <p:nvSpPr>
            <p:cNvPr id="2" name="Oval 1"/>
            <p:cNvSpPr/>
            <p:nvPr/>
          </p:nvSpPr>
          <p:spPr bwMode="auto">
            <a:xfrm>
              <a:off x="4836160" y="2550794"/>
              <a:ext cx="1447800" cy="45751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7" name="Oval 56"/>
            <p:cNvSpPr/>
            <p:nvPr/>
          </p:nvSpPr>
          <p:spPr bwMode="auto">
            <a:xfrm>
              <a:off x="4978400" y="3906520"/>
              <a:ext cx="1447800" cy="45751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8" name="Oval 57"/>
            <p:cNvSpPr/>
            <p:nvPr/>
          </p:nvSpPr>
          <p:spPr bwMode="auto">
            <a:xfrm>
              <a:off x="3581400" y="4724400"/>
              <a:ext cx="1447800" cy="45751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9" name="Oval 58"/>
            <p:cNvSpPr/>
            <p:nvPr/>
          </p:nvSpPr>
          <p:spPr bwMode="auto">
            <a:xfrm>
              <a:off x="3733800" y="6095682"/>
              <a:ext cx="1447800" cy="45751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0" name="Oval 59"/>
            <p:cNvSpPr/>
            <p:nvPr/>
          </p:nvSpPr>
          <p:spPr bwMode="auto">
            <a:xfrm>
              <a:off x="3276600" y="6400482"/>
              <a:ext cx="1447800" cy="457518"/>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341413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Ontology in action</a:t>
            </a:r>
            <a:endParaRPr lang="en-US" dirty="0"/>
          </a:p>
        </p:txBody>
      </p:sp>
      <p:sp>
        <p:nvSpPr>
          <p:cNvPr id="3" name="Content Placeholder 2"/>
          <p:cNvSpPr>
            <a:spLocks noGrp="1"/>
          </p:cNvSpPr>
          <p:nvPr>
            <p:ph idx="1"/>
          </p:nvPr>
        </p:nvSpPr>
        <p:spPr>
          <a:xfrm>
            <a:off x="228600" y="1676400"/>
            <a:ext cx="8915400" cy="4953000"/>
          </a:xfrm>
        </p:spPr>
        <p:txBody>
          <a:bodyPr/>
          <a:lstStyle/>
          <a:p>
            <a:pPr marL="1147763" indent="-1147763"/>
            <a:r>
              <a:rPr lang="en-US" dirty="0" smtClean="0"/>
              <a:t>Goal 1:	determining what sorts of biomedical entities exist.</a:t>
            </a:r>
          </a:p>
          <a:p>
            <a:pPr marL="1147763" indent="-1147763"/>
            <a:r>
              <a:rPr lang="en-US" dirty="0" smtClean="0"/>
              <a:t>Goal 2: 	supporting the creation and use of adequate biomedical terminology.</a:t>
            </a:r>
          </a:p>
          <a:p>
            <a:pPr marL="1147763" indent="-1147763"/>
            <a:r>
              <a:rPr lang="en-US" dirty="0" smtClean="0"/>
              <a:t>Goal 3:	supporting the creation of adequate coding and classification systems.</a:t>
            </a:r>
          </a:p>
          <a:p>
            <a:pPr marL="1147763" indent="-1147763"/>
            <a:r>
              <a:rPr lang="en-US" dirty="0" smtClean="0"/>
              <a:t>Goal 4:	providing directions for how to improve the design and use of EHR systems.</a:t>
            </a:r>
          </a:p>
          <a:p>
            <a:pPr marL="1147763" indent="-1147763"/>
            <a:endParaRPr lang="en-US" dirty="0"/>
          </a:p>
          <a:p>
            <a:pPr marL="1147763" indent="-1147763"/>
            <a:endParaRPr lang="en-US" dirty="0" smtClean="0"/>
          </a:p>
        </p:txBody>
      </p:sp>
      <p:sp>
        <p:nvSpPr>
          <p:cNvPr id="4" name="Rectangle 3"/>
          <p:cNvSpPr/>
          <p:nvPr/>
        </p:nvSpPr>
        <p:spPr bwMode="auto">
          <a:xfrm>
            <a:off x="228600" y="3733800"/>
            <a:ext cx="8839200" cy="9144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634455334"/>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Practicing medicine (1)</a:t>
            </a:r>
            <a:endParaRPr lang="en-US" dirty="0"/>
          </a:p>
        </p:txBody>
      </p:sp>
      <p:pic>
        <p:nvPicPr>
          <p:cNvPr id="6" name="Content Placeholder 5"/>
          <p:cNvPicPr>
            <a:picLocks noGrp="1" noChangeAspect="1"/>
          </p:cNvPicPr>
          <p:nvPr>
            <p:ph idx="1"/>
          </p:nvPr>
        </p:nvPicPr>
        <p:blipFill>
          <a:blip r:embed="rId2"/>
          <a:stretch>
            <a:fillRect/>
          </a:stretch>
        </p:blipFill>
        <p:spPr>
          <a:xfrm>
            <a:off x="228600" y="1676400"/>
            <a:ext cx="8686800" cy="4487493"/>
          </a:xfrm>
          <a:prstGeom prst="rect">
            <a:avLst/>
          </a:prstGeom>
        </p:spPr>
      </p:pic>
      <p:sp>
        <p:nvSpPr>
          <p:cNvPr id="7" name="Rectangle 6"/>
          <p:cNvSpPr/>
          <p:nvPr/>
        </p:nvSpPr>
        <p:spPr>
          <a:xfrm>
            <a:off x="0" y="6334780"/>
            <a:ext cx="9144000" cy="523220"/>
          </a:xfrm>
          <a:prstGeom prst="rect">
            <a:avLst/>
          </a:prstGeom>
        </p:spPr>
        <p:txBody>
          <a:bodyPr wrap="square">
            <a:spAutoFit/>
          </a:bodyPr>
          <a:lstStyle/>
          <a:p>
            <a:pPr algn="r"/>
            <a:r>
              <a:rPr lang="en-US" sz="1400" b="0" dirty="0">
                <a:solidFill>
                  <a:schemeClr val="bg1"/>
                </a:solidFill>
                <a:cs typeface="Times New Roman" panose="02020603050405020304" pitchFamily="18" charset="0"/>
              </a:rPr>
              <a:t>National Academies of Sciences, Engineering, and Medicine</a:t>
            </a:r>
            <a:r>
              <a:rPr lang="en-US" sz="1400" b="0" dirty="0" smtClean="0">
                <a:solidFill>
                  <a:schemeClr val="bg1"/>
                </a:solidFill>
                <a:cs typeface="Times New Roman" panose="02020603050405020304" pitchFamily="18" charset="0"/>
              </a:rPr>
              <a:t>. 2015</a:t>
            </a:r>
            <a:r>
              <a:rPr lang="en-US" sz="1400" b="0" dirty="0">
                <a:solidFill>
                  <a:schemeClr val="bg1"/>
                </a:solidFill>
                <a:cs typeface="Times New Roman" panose="02020603050405020304" pitchFamily="18" charset="0"/>
              </a:rPr>
              <a:t>. </a:t>
            </a:r>
            <a:r>
              <a:rPr lang="en-US" sz="1400" b="0" i="1" dirty="0">
                <a:solidFill>
                  <a:schemeClr val="bg1"/>
                </a:solidFill>
                <a:cs typeface="Times New Roman" panose="02020603050405020304" pitchFamily="18" charset="0"/>
              </a:rPr>
              <a:t>Improving diagnosis in health care. </a:t>
            </a:r>
            <a:r>
              <a:rPr lang="en-US" sz="1400" b="0" dirty="0">
                <a:solidFill>
                  <a:schemeClr val="bg1"/>
                </a:solidFill>
                <a:cs typeface="Times New Roman" panose="02020603050405020304" pitchFamily="18" charset="0"/>
              </a:rPr>
              <a:t>Washington, DC: The National </a:t>
            </a:r>
            <a:r>
              <a:rPr lang="en-US" sz="1400" b="0" dirty="0" smtClean="0">
                <a:solidFill>
                  <a:schemeClr val="bg1"/>
                </a:solidFill>
                <a:cs typeface="Times New Roman" panose="02020603050405020304" pitchFamily="18" charset="0"/>
              </a:rPr>
              <a:t>Academies Press</a:t>
            </a:r>
            <a:r>
              <a:rPr lang="en-US" sz="1400" b="0" dirty="0">
                <a:solidFill>
                  <a:schemeClr val="bg1"/>
                </a:solidFill>
                <a:cs typeface="Times New Roman" panose="02020603050405020304" pitchFamily="18" charset="0"/>
              </a:rPr>
              <a:t>.</a:t>
            </a:r>
            <a:endParaRPr lang="en-US" sz="1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335995706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a:t>Practicing </a:t>
            </a:r>
            <a:r>
              <a:rPr lang="en-US" dirty="0" smtClean="0"/>
              <a:t>medicine: not a ‘just me’ business</a:t>
            </a:r>
            <a:endParaRPr lang="en-US" dirty="0"/>
          </a:p>
        </p:txBody>
      </p:sp>
      <p:pic>
        <p:nvPicPr>
          <p:cNvPr id="4" name="Content Placeholder 3"/>
          <p:cNvPicPr>
            <a:picLocks noGrp="1" noChangeAspect="1"/>
          </p:cNvPicPr>
          <p:nvPr>
            <p:ph idx="1"/>
          </p:nvPr>
        </p:nvPicPr>
        <p:blipFill>
          <a:blip r:embed="rId2"/>
          <a:stretch>
            <a:fillRect/>
          </a:stretch>
        </p:blipFill>
        <p:spPr>
          <a:xfrm>
            <a:off x="652633" y="1470835"/>
            <a:ext cx="7838734" cy="4800600"/>
          </a:xfrm>
          <a:prstGeom prst="rect">
            <a:avLst/>
          </a:prstGeom>
        </p:spPr>
      </p:pic>
      <p:sp>
        <p:nvSpPr>
          <p:cNvPr id="5" name="Rectangle 4"/>
          <p:cNvSpPr/>
          <p:nvPr/>
        </p:nvSpPr>
        <p:spPr>
          <a:xfrm>
            <a:off x="0" y="6334780"/>
            <a:ext cx="9144000" cy="523220"/>
          </a:xfrm>
          <a:prstGeom prst="rect">
            <a:avLst/>
          </a:prstGeom>
        </p:spPr>
        <p:txBody>
          <a:bodyPr wrap="square">
            <a:spAutoFit/>
          </a:bodyPr>
          <a:lstStyle/>
          <a:p>
            <a:pPr algn="r"/>
            <a:r>
              <a:rPr lang="en-US" sz="1400" b="0" dirty="0">
                <a:solidFill>
                  <a:schemeClr val="bg1"/>
                </a:solidFill>
                <a:cs typeface="Times New Roman" panose="02020603050405020304" pitchFamily="18" charset="0"/>
              </a:rPr>
              <a:t>National Academies of Sciences, Engineering, and Medicine</a:t>
            </a:r>
            <a:r>
              <a:rPr lang="en-US" sz="1400" b="0" dirty="0" smtClean="0">
                <a:solidFill>
                  <a:schemeClr val="bg1"/>
                </a:solidFill>
                <a:cs typeface="Times New Roman" panose="02020603050405020304" pitchFamily="18" charset="0"/>
              </a:rPr>
              <a:t>. 2015</a:t>
            </a:r>
            <a:r>
              <a:rPr lang="en-US" sz="1400" b="0" dirty="0">
                <a:solidFill>
                  <a:schemeClr val="bg1"/>
                </a:solidFill>
                <a:cs typeface="Times New Roman" panose="02020603050405020304" pitchFamily="18" charset="0"/>
              </a:rPr>
              <a:t>. </a:t>
            </a:r>
            <a:r>
              <a:rPr lang="en-US" sz="1400" b="0" i="1" dirty="0">
                <a:solidFill>
                  <a:schemeClr val="bg1"/>
                </a:solidFill>
                <a:cs typeface="Times New Roman" panose="02020603050405020304" pitchFamily="18" charset="0"/>
              </a:rPr>
              <a:t>Improving diagnosis in health care. </a:t>
            </a:r>
            <a:r>
              <a:rPr lang="en-US" sz="1400" b="0" dirty="0">
                <a:solidFill>
                  <a:schemeClr val="bg1"/>
                </a:solidFill>
                <a:cs typeface="Times New Roman" panose="02020603050405020304" pitchFamily="18" charset="0"/>
              </a:rPr>
              <a:t>Washington, DC: The National </a:t>
            </a:r>
            <a:r>
              <a:rPr lang="en-US" sz="1400" b="0" dirty="0" smtClean="0">
                <a:solidFill>
                  <a:schemeClr val="bg1"/>
                </a:solidFill>
                <a:cs typeface="Times New Roman" panose="02020603050405020304" pitchFamily="18" charset="0"/>
              </a:rPr>
              <a:t>Academies Press</a:t>
            </a:r>
            <a:r>
              <a:rPr lang="en-US" sz="1400" b="0" dirty="0">
                <a:solidFill>
                  <a:schemeClr val="bg1"/>
                </a:solidFill>
                <a:cs typeface="Times New Roman" panose="02020603050405020304" pitchFamily="18" charset="0"/>
              </a:rPr>
              <a:t>.</a:t>
            </a:r>
            <a:endParaRPr lang="en-US" sz="1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81097110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Developers’ view on the EHR</a:t>
            </a:r>
            <a:endParaRPr lang="en-US" dirty="0"/>
          </a:p>
        </p:txBody>
      </p:sp>
      <p:pic>
        <p:nvPicPr>
          <p:cNvPr id="6" name="Content Placeholder 5"/>
          <p:cNvPicPr>
            <a:picLocks noGrp="1" noChangeAspect="1"/>
          </p:cNvPicPr>
          <p:nvPr>
            <p:ph idx="1"/>
          </p:nvPr>
        </p:nvPicPr>
        <p:blipFill>
          <a:blip r:embed="rId2"/>
          <a:stretch>
            <a:fillRect/>
          </a:stretch>
        </p:blipFill>
        <p:spPr>
          <a:xfrm>
            <a:off x="572939" y="1447800"/>
            <a:ext cx="7998122" cy="4953000"/>
          </a:xfrm>
          <a:prstGeom prst="rect">
            <a:avLst/>
          </a:prstGeom>
        </p:spPr>
      </p:pic>
      <p:sp>
        <p:nvSpPr>
          <p:cNvPr id="7" name="Rectangle 6"/>
          <p:cNvSpPr/>
          <p:nvPr/>
        </p:nvSpPr>
        <p:spPr>
          <a:xfrm>
            <a:off x="2514600" y="6504801"/>
            <a:ext cx="6595946" cy="276999"/>
          </a:xfrm>
          <a:prstGeom prst="rect">
            <a:avLst/>
          </a:prstGeom>
        </p:spPr>
        <p:txBody>
          <a:bodyPr wrap="square">
            <a:spAutoFit/>
          </a:bodyPr>
          <a:lstStyle/>
          <a:p>
            <a:pPr algn="r"/>
            <a:r>
              <a:rPr lang="en-US" sz="1200" dirty="0">
                <a:solidFill>
                  <a:schemeClr val="bg1"/>
                </a:solidFill>
              </a:rPr>
              <a:t>http://cmapspublic2.ihmc.us/rid=1GM0728VN-15TD0DN-12W4/ehr10dimensions.png</a:t>
            </a:r>
          </a:p>
        </p:txBody>
      </p:sp>
      <p:sp>
        <p:nvSpPr>
          <p:cNvPr id="3" name="Rectangle 2"/>
          <p:cNvSpPr/>
          <p:nvPr/>
        </p:nvSpPr>
        <p:spPr bwMode="auto">
          <a:xfrm>
            <a:off x="5410200" y="2057400"/>
            <a:ext cx="3160861" cy="3810000"/>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105214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a:t>
            </a:r>
            <a:r>
              <a:rPr lang="en-US" sz="1400" dirty="0" smtClean="0"/>
              <a:t> </a:t>
            </a:r>
            <a:r>
              <a:rPr lang="en-US" sz="1400" dirty="0"/>
              <a:t> </a:t>
            </a:r>
            <a:r>
              <a:rPr lang="en-US" dirty="0" smtClean="0"/>
              <a:t>         representation</a:t>
            </a:r>
            <a:endParaRPr lang="en-US" dirty="0"/>
          </a:p>
        </p:txBody>
      </p:sp>
      <p:pic>
        <p:nvPicPr>
          <p:cNvPr id="11" name="Picture 10"/>
          <p:cNvPicPr>
            <a:picLocks noChangeAspect="1"/>
          </p:cNvPicPr>
          <p:nvPr/>
        </p:nvPicPr>
        <p:blipFill>
          <a:blip r:embed="rId2"/>
          <a:stretch>
            <a:fillRect/>
          </a:stretch>
        </p:blipFill>
        <p:spPr>
          <a:xfrm>
            <a:off x="4478775" y="1568479"/>
            <a:ext cx="4817625" cy="3536921"/>
          </a:xfrm>
          <a:prstGeom prst="rect">
            <a:avLst/>
          </a:prstGeom>
          <a:scene3d>
            <a:camera prst="perspectiveContrastingRightFacing" fov="4500000">
              <a:rot lat="639963" lon="18658966" rev="157485"/>
            </a:camera>
            <a:lightRig rig="threePt" dir="t"/>
          </a:scene3d>
        </p:spPr>
      </p:pic>
      <p:pic>
        <p:nvPicPr>
          <p:cNvPr id="10" name="Picture 2" descr="https://www.statnews.com/wp-content/uploads/2016/03/PHILLIPS_14-1024x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4711084" cy="3133055"/>
          </a:xfrm>
          <a:prstGeom prst="rect">
            <a:avLst/>
          </a:prstGeom>
          <a:noFill/>
          <a:scene3d>
            <a:camera prst="perspectiveContrastingRightFacing" fov="4500000">
              <a:rot lat="639963" lon="18658966" rev="157485"/>
            </a:camera>
            <a:lightRig rig="threePt" dir="t"/>
          </a:scene3d>
          <a:extLst>
            <a:ext uri="{909E8E84-426E-40DD-AFC4-6F175D3DCCD1}">
              <a14:hiddenFill xmlns:a14="http://schemas.microsoft.com/office/drawing/2010/main">
                <a:solidFill>
                  <a:srgbClr val="FFFFFF"/>
                </a:solidFill>
              </a14:hiddenFill>
            </a:ext>
          </a:extLst>
        </p:spPr>
      </p:pic>
      <p:sp>
        <p:nvSpPr>
          <p:cNvPr id="13" name="Rectangle 12"/>
          <p:cNvSpPr/>
          <p:nvPr/>
        </p:nvSpPr>
        <p:spPr>
          <a:xfrm rot="20149433">
            <a:off x="5430268" y="4096700"/>
            <a:ext cx="2637845" cy="461665"/>
          </a:xfrm>
          <a:prstGeom prst="rect">
            <a:avLst/>
          </a:prstGeom>
        </p:spPr>
        <p:txBody>
          <a:bodyPr wrap="square">
            <a:spAutoFit/>
          </a:bodyPr>
          <a:lstStyle/>
          <a:p>
            <a:pPr algn="r"/>
            <a:r>
              <a:rPr lang="en-US" sz="1200" dirty="0">
                <a:solidFill>
                  <a:schemeClr val="bg1"/>
                </a:solidFill>
              </a:rPr>
              <a:t>https://www.statnews.com/2016/03/24/appendix-cancer-treatment/</a:t>
            </a:r>
          </a:p>
        </p:txBody>
      </p:sp>
    </p:spTree>
    <p:extLst>
      <p:ext uri="{BB962C8B-B14F-4D97-AF65-F5344CB8AC3E}">
        <p14:creationId xmlns:p14="http://schemas.microsoft.com/office/powerpoint/2010/main" val="44341804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Medicine: not just a ‘practice’ business</a:t>
            </a:r>
            <a:endParaRPr lang="en-US" dirty="0"/>
          </a:p>
        </p:txBody>
      </p:sp>
      <p:pic>
        <p:nvPicPr>
          <p:cNvPr id="4" name="Content Placeholder 3"/>
          <p:cNvPicPr>
            <a:picLocks noGrp="1" noChangeAspect="1"/>
          </p:cNvPicPr>
          <p:nvPr>
            <p:ph idx="1"/>
          </p:nvPr>
        </p:nvPicPr>
        <p:blipFill>
          <a:blip r:embed="rId2"/>
          <a:stretch>
            <a:fillRect/>
          </a:stretch>
        </p:blipFill>
        <p:spPr>
          <a:xfrm>
            <a:off x="244021" y="1447800"/>
            <a:ext cx="8655957" cy="4876800"/>
          </a:xfrm>
          <a:prstGeom prst="rect">
            <a:avLst/>
          </a:prstGeom>
        </p:spPr>
      </p:pic>
      <p:sp>
        <p:nvSpPr>
          <p:cNvPr id="5" name="Rectangle 4"/>
          <p:cNvSpPr/>
          <p:nvPr/>
        </p:nvSpPr>
        <p:spPr>
          <a:xfrm>
            <a:off x="0" y="6334780"/>
            <a:ext cx="9144000" cy="523220"/>
          </a:xfrm>
          <a:prstGeom prst="rect">
            <a:avLst/>
          </a:prstGeom>
        </p:spPr>
        <p:txBody>
          <a:bodyPr wrap="square">
            <a:spAutoFit/>
          </a:bodyPr>
          <a:lstStyle/>
          <a:p>
            <a:pPr algn="r"/>
            <a:r>
              <a:rPr lang="en-US" sz="1400" b="0" dirty="0">
                <a:solidFill>
                  <a:schemeClr val="bg1"/>
                </a:solidFill>
                <a:cs typeface="Times New Roman" panose="02020603050405020304" pitchFamily="18" charset="0"/>
              </a:rPr>
              <a:t>National Academies of Sciences, Engineering, and Medicine</a:t>
            </a:r>
            <a:r>
              <a:rPr lang="en-US" sz="1400" b="0" dirty="0" smtClean="0">
                <a:solidFill>
                  <a:schemeClr val="bg1"/>
                </a:solidFill>
                <a:cs typeface="Times New Roman" panose="02020603050405020304" pitchFamily="18" charset="0"/>
              </a:rPr>
              <a:t>. 2015</a:t>
            </a:r>
            <a:r>
              <a:rPr lang="en-US" sz="1400" b="0" dirty="0">
                <a:solidFill>
                  <a:schemeClr val="bg1"/>
                </a:solidFill>
                <a:cs typeface="Times New Roman" panose="02020603050405020304" pitchFamily="18" charset="0"/>
              </a:rPr>
              <a:t>. </a:t>
            </a:r>
            <a:r>
              <a:rPr lang="en-US" sz="1400" b="0" i="1" dirty="0">
                <a:solidFill>
                  <a:schemeClr val="bg1"/>
                </a:solidFill>
                <a:cs typeface="Times New Roman" panose="02020603050405020304" pitchFamily="18" charset="0"/>
              </a:rPr>
              <a:t>Improving diagnosis in health care. </a:t>
            </a:r>
            <a:r>
              <a:rPr lang="en-US" sz="1400" b="0" dirty="0">
                <a:solidFill>
                  <a:schemeClr val="bg1"/>
                </a:solidFill>
                <a:cs typeface="Times New Roman" panose="02020603050405020304" pitchFamily="18" charset="0"/>
              </a:rPr>
              <a:t>Washington, DC: The National </a:t>
            </a:r>
            <a:r>
              <a:rPr lang="en-US" sz="1400" b="0" dirty="0" smtClean="0">
                <a:solidFill>
                  <a:schemeClr val="bg1"/>
                </a:solidFill>
                <a:cs typeface="Times New Roman" panose="02020603050405020304" pitchFamily="18" charset="0"/>
              </a:rPr>
              <a:t>Academies Press</a:t>
            </a:r>
            <a:r>
              <a:rPr lang="en-US" sz="1400" b="0" dirty="0">
                <a:solidFill>
                  <a:schemeClr val="bg1"/>
                </a:solidFill>
                <a:cs typeface="Times New Roman" panose="02020603050405020304" pitchFamily="18" charset="0"/>
              </a:rPr>
              <a:t>.</a:t>
            </a:r>
            <a:endParaRPr lang="en-US" sz="1400" dirty="0">
              <a:solidFill>
                <a:schemeClr val="bg1"/>
              </a:solidFill>
              <a:cs typeface="Times New Roman" panose="02020603050405020304" pitchFamily="18" charset="0"/>
            </a:endParaRPr>
          </a:p>
        </p:txBody>
      </p:sp>
      <p:sp>
        <p:nvSpPr>
          <p:cNvPr id="6" name="TextBox 5"/>
          <p:cNvSpPr txBox="1"/>
          <p:nvPr/>
        </p:nvSpPr>
        <p:spPr>
          <a:xfrm>
            <a:off x="1124913" y="1639202"/>
            <a:ext cx="1620958" cy="584775"/>
          </a:xfrm>
          <a:prstGeom prst="rect">
            <a:avLst/>
          </a:prstGeom>
          <a:noFill/>
        </p:spPr>
        <p:txBody>
          <a:bodyPr wrap="none" rtlCol="0">
            <a:spAutoFit/>
          </a:bodyPr>
          <a:lstStyle/>
          <a:p>
            <a:r>
              <a:rPr lang="en-US" dirty="0" smtClean="0"/>
              <a:t>Practice</a:t>
            </a:r>
            <a:endParaRPr lang="en-US" dirty="0"/>
          </a:p>
        </p:txBody>
      </p:sp>
      <p:sp>
        <p:nvSpPr>
          <p:cNvPr id="7" name="TextBox 6"/>
          <p:cNvSpPr txBox="1"/>
          <p:nvPr/>
        </p:nvSpPr>
        <p:spPr>
          <a:xfrm>
            <a:off x="6433605" y="1639202"/>
            <a:ext cx="1900457" cy="584775"/>
          </a:xfrm>
          <a:prstGeom prst="rect">
            <a:avLst/>
          </a:prstGeom>
          <a:noFill/>
        </p:spPr>
        <p:txBody>
          <a:bodyPr wrap="none" rtlCol="0">
            <a:spAutoFit/>
          </a:bodyPr>
          <a:lstStyle/>
          <a:p>
            <a:r>
              <a:rPr lang="en-US" dirty="0" smtClean="0"/>
              <a:t>Rese arch</a:t>
            </a:r>
            <a:endParaRPr lang="en-US" dirty="0"/>
          </a:p>
        </p:txBody>
      </p:sp>
    </p:spTree>
    <p:extLst>
      <p:ext uri="{BB962C8B-B14F-4D97-AF65-F5344CB8AC3E}">
        <p14:creationId xmlns:p14="http://schemas.microsoft.com/office/powerpoint/2010/main" val="1766782950"/>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533400"/>
          </a:xfrm>
        </p:spPr>
        <p:txBody>
          <a:bodyPr/>
          <a:lstStyle/>
          <a:p>
            <a:r>
              <a:rPr lang="en-US" sz="2800" dirty="0"/>
              <a:t>Caveats </a:t>
            </a:r>
            <a:r>
              <a:rPr lang="en-US" sz="2800" dirty="0" smtClean="0"/>
              <a:t>for secondary use of EHR data</a:t>
            </a:r>
            <a:endParaRPr lang="en-US" sz="2800" dirty="0"/>
          </a:p>
        </p:txBody>
      </p:sp>
      <p:pic>
        <p:nvPicPr>
          <p:cNvPr id="11" name="Picture 10"/>
          <p:cNvPicPr>
            <a:picLocks noChangeAspect="1"/>
          </p:cNvPicPr>
          <p:nvPr/>
        </p:nvPicPr>
        <p:blipFill>
          <a:blip r:embed="rId2"/>
          <a:stretch>
            <a:fillRect/>
          </a:stretch>
        </p:blipFill>
        <p:spPr>
          <a:xfrm>
            <a:off x="457200" y="1295400"/>
            <a:ext cx="8305800" cy="5410200"/>
          </a:xfrm>
          <a:prstGeom prst="rect">
            <a:avLst/>
          </a:prstGeom>
        </p:spPr>
      </p:pic>
      <p:sp>
        <p:nvSpPr>
          <p:cNvPr id="4" name="Rectangle 3"/>
          <p:cNvSpPr/>
          <p:nvPr/>
        </p:nvSpPr>
        <p:spPr>
          <a:xfrm>
            <a:off x="5562600" y="5715000"/>
            <a:ext cx="3200400" cy="1015663"/>
          </a:xfrm>
          <a:prstGeom prst="rect">
            <a:avLst/>
          </a:prstGeom>
        </p:spPr>
        <p:txBody>
          <a:bodyPr wrap="square">
            <a:spAutoFit/>
          </a:bodyPr>
          <a:lstStyle/>
          <a:p>
            <a:pPr algn="r"/>
            <a:r>
              <a:rPr lang="en-US" sz="1200" dirty="0" err="1">
                <a:latin typeface="Georgia" panose="02040502050405020303" pitchFamily="18" charset="0"/>
              </a:rPr>
              <a:t>Hersh</a:t>
            </a:r>
            <a:r>
              <a:rPr lang="en-US" sz="1200" dirty="0">
                <a:latin typeface="Georgia" panose="02040502050405020303" pitchFamily="18" charset="0"/>
              </a:rPr>
              <a:t>, WR, Weiner, MG, et al. (2013). Caveats for the use of operational electronic health record data in comparative effectiveness research. </a:t>
            </a:r>
            <a:r>
              <a:rPr lang="en-US" sz="1200" i="1" dirty="0">
                <a:latin typeface="Georgia" panose="02040502050405020303" pitchFamily="18" charset="0"/>
              </a:rPr>
              <a:t>Medical Care</a:t>
            </a:r>
            <a:r>
              <a:rPr lang="en-US" sz="1200" dirty="0">
                <a:latin typeface="Georgia" panose="02040502050405020303" pitchFamily="18" charset="0"/>
              </a:rPr>
              <a:t>. 51(</a:t>
            </a:r>
            <a:r>
              <a:rPr lang="en-US" sz="1200" dirty="0" err="1">
                <a:latin typeface="Georgia" panose="02040502050405020303" pitchFamily="18" charset="0"/>
              </a:rPr>
              <a:t>Suppl</a:t>
            </a:r>
            <a:r>
              <a:rPr lang="en-US" sz="1200" dirty="0">
                <a:latin typeface="Georgia" panose="02040502050405020303" pitchFamily="18" charset="0"/>
              </a:rPr>
              <a:t> 3): S30-S37.</a:t>
            </a:r>
            <a:endParaRPr lang="en-US" sz="1200" dirty="0"/>
          </a:p>
        </p:txBody>
      </p:sp>
      <p:sp>
        <p:nvSpPr>
          <p:cNvPr id="3" name="Rectangle 2"/>
          <p:cNvSpPr/>
          <p:nvPr/>
        </p:nvSpPr>
        <p:spPr bwMode="auto">
          <a:xfrm>
            <a:off x="477520" y="1676400"/>
            <a:ext cx="3124200" cy="3657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ectangle 5"/>
          <p:cNvSpPr/>
          <p:nvPr/>
        </p:nvSpPr>
        <p:spPr bwMode="auto">
          <a:xfrm>
            <a:off x="5740168" y="1828800"/>
            <a:ext cx="2946631" cy="36576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183001621"/>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0"/>
            <a:ext cx="8686800" cy="533400"/>
          </a:xfrm>
        </p:spPr>
        <p:txBody>
          <a:bodyPr/>
          <a:lstStyle/>
          <a:p>
            <a:r>
              <a:rPr lang="en-US" sz="2800" dirty="0"/>
              <a:t>Caveats </a:t>
            </a:r>
            <a:r>
              <a:rPr lang="en-US" sz="2800" dirty="0" smtClean="0"/>
              <a:t>for secondary use of EHR data</a:t>
            </a:r>
            <a:endParaRPr lang="en-US" sz="2800" dirty="0"/>
          </a:p>
        </p:txBody>
      </p:sp>
      <p:pic>
        <p:nvPicPr>
          <p:cNvPr id="11" name="Picture 10"/>
          <p:cNvPicPr>
            <a:picLocks noChangeAspect="1"/>
          </p:cNvPicPr>
          <p:nvPr/>
        </p:nvPicPr>
        <p:blipFill>
          <a:blip r:embed="rId2"/>
          <a:stretch>
            <a:fillRect/>
          </a:stretch>
        </p:blipFill>
        <p:spPr>
          <a:xfrm>
            <a:off x="457200" y="1295400"/>
            <a:ext cx="8305800" cy="5410200"/>
          </a:xfrm>
          <a:prstGeom prst="rect">
            <a:avLst/>
          </a:prstGeom>
        </p:spPr>
      </p:pic>
      <p:sp>
        <p:nvSpPr>
          <p:cNvPr id="4" name="Rectangle 3"/>
          <p:cNvSpPr/>
          <p:nvPr/>
        </p:nvSpPr>
        <p:spPr>
          <a:xfrm>
            <a:off x="5562600" y="5715000"/>
            <a:ext cx="3200400" cy="1015663"/>
          </a:xfrm>
          <a:prstGeom prst="rect">
            <a:avLst/>
          </a:prstGeom>
        </p:spPr>
        <p:txBody>
          <a:bodyPr wrap="square">
            <a:spAutoFit/>
          </a:bodyPr>
          <a:lstStyle/>
          <a:p>
            <a:pPr algn="r"/>
            <a:r>
              <a:rPr lang="en-US" sz="1200" dirty="0" err="1">
                <a:latin typeface="Georgia" panose="02040502050405020303" pitchFamily="18" charset="0"/>
              </a:rPr>
              <a:t>Hersh</a:t>
            </a:r>
            <a:r>
              <a:rPr lang="en-US" sz="1200" dirty="0">
                <a:latin typeface="Georgia" panose="02040502050405020303" pitchFamily="18" charset="0"/>
              </a:rPr>
              <a:t>, WR, Weiner, MG, et al. (2013). Caveats for the use of operational electronic health record data in comparative effectiveness research. </a:t>
            </a:r>
            <a:r>
              <a:rPr lang="en-US" sz="1200" i="1" dirty="0">
                <a:latin typeface="Georgia" panose="02040502050405020303" pitchFamily="18" charset="0"/>
              </a:rPr>
              <a:t>Medical Care</a:t>
            </a:r>
            <a:r>
              <a:rPr lang="en-US" sz="1200" dirty="0">
                <a:latin typeface="Georgia" panose="02040502050405020303" pitchFamily="18" charset="0"/>
              </a:rPr>
              <a:t>. 51(</a:t>
            </a:r>
            <a:r>
              <a:rPr lang="en-US" sz="1200" dirty="0" err="1">
                <a:latin typeface="Georgia" panose="02040502050405020303" pitchFamily="18" charset="0"/>
              </a:rPr>
              <a:t>Suppl</a:t>
            </a:r>
            <a:r>
              <a:rPr lang="en-US" sz="1200" dirty="0">
                <a:latin typeface="Georgia" panose="02040502050405020303" pitchFamily="18" charset="0"/>
              </a:rPr>
              <a:t> 3): S30-S37.</a:t>
            </a:r>
            <a:endParaRPr lang="en-US" sz="1200" dirty="0"/>
          </a:p>
        </p:txBody>
      </p:sp>
    </p:spTree>
    <p:extLst>
      <p:ext uri="{BB962C8B-B14F-4D97-AF65-F5344CB8AC3E}">
        <p14:creationId xmlns:p14="http://schemas.microsoft.com/office/powerpoint/2010/main" val="164185317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Idiosyncrasies of …</a:t>
            </a:r>
            <a:endParaRPr lang="en-US" dirty="0"/>
          </a:p>
        </p:txBody>
      </p:sp>
      <p:sp>
        <p:nvSpPr>
          <p:cNvPr id="3" name="Content Placeholder 2"/>
          <p:cNvSpPr>
            <a:spLocks noGrp="1"/>
          </p:cNvSpPr>
          <p:nvPr>
            <p:ph idx="1"/>
          </p:nvPr>
        </p:nvSpPr>
        <p:spPr>
          <a:xfrm>
            <a:off x="228600" y="1676400"/>
            <a:ext cx="8839200" cy="4953000"/>
          </a:xfrm>
        </p:spPr>
        <p:txBody>
          <a:bodyPr/>
          <a:lstStyle/>
          <a:p>
            <a:pPr>
              <a:buFont typeface="Arial" panose="020B0604020202020204" pitchFamily="34" charset="0"/>
              <a:buChar char="•"/>
            </a:pPr>
            <a:r>
              <a:rPr lang="en-US" dirty="0" smtClean="0"/>
              <a:t>The diagnostic process:</a:t>
            </a:r>
            <a:endParaRPr lang="en-US" dirty="0"/>
          </a:p>
          <a:p>
            <a:pPr lvl="1">
              <a:buFont typeface="Arial" panose="020B0604020202020204" pitchFamily="34" charset="0"/>
              <a:buChar char="•"/>
            </a:pPr>
            <a:r>
              <a:rPr lang="en-US" sz="2000" dirty="0"/>
              <a:t>Diagnosis may be recorded when there is only </a:t>
            </a:r>
            <a:r>
              <a:rPr lang="en-US" sz="2000" dirty="0" smtClean="0"/>
              <a:t>a suspicion </a:t>
            </a:r>
            <a:r>
              <a:rPr lang="en-US" sz="2000" dirty="0"/>
              <a:t>of </a:t>
            </a:r>
            <a:r>
              <a:rPr lang="en-US" sz="2000" dirty="0" smtClean="0"/>
              <a:t>disease;</a:t>
            </a:r>
            <a:endParaRPr lang="en-US" sz="2000" dirty="0"/>
          </a:p>
          <a:p>
            <a:pPr lvl="1">
              <a:buFont typeface="Arial" panose="020B0604020202020204" pitchFamily="34" charset="0"/>
              <a:buChar char="•"/>
            </a:pPr>
            <a:r>
              <a:rPr lang="en-US" sz="2000" dirty="0" smtClean="0"/>
              <a:t>Some </a:t>
            </a:r>
            <a:r>
              <a:rPr lang="en-US" sz="2000" dirty="0"/>
              <a:t>overlapping clinical conditions are difficult </a:t>
            </a:r>
            <a:r>
              <a:rPr lang="en-US" sz="2000" dirty="0" smtClean="0"/>
              <a:t>to distinguish reliably;</a:t>
            </a:r>
            <a:endParaRPr lang="en-US" sz="2000" dirty="0"/>
          </a:p>
          <a:p>
            <a:pPr lvl="1">
              <a:buFont typeface="Arial" panose="020B0604020202020204" pitchFamily="34" charset="0"/>
              <a:buChar char="•"/>
            </a:pPr>
            <a:r>
              <a:rPr lang="en-US" sz="2000" dirty="0" smtClean="0"/>
              <a:t>Patients </a:t>
            </a:r>
            <a:r>
              <a:rPr lang="en-US" sz="2000" dirty="0"/>
              <a:t>may only partially fit diagnostic </a:t>
            </a:r>
            <a:r>
              <a:rPr lang="en-US" sz="2000" dirty="0" smtClean="0"/>
              <a:t>criteria;</a:t>
            </a:r>
          </a:p>
          <a:p>
            <a:pPr lvl="1">
              <a:buFont typeface="Arial" panose="020B0604020202020204" pitchFamily="34" charset="0"/>
              <a:buChar char="•"/>
            </a:pPr>
            <a:r>
              <a:rPr lang="en-US" sz="2000" dirty="0" smtClean="0"/>
              <a:t>Patients </a:t>
            </a:r>
            <a:r>
              <a:rPr lang="en-US" sz="2000" dirty="0"/>
              <a:t>in whom diagnostic testing is done </a:t>
            </a:r>
            <a:r>
              <a:rPr lang="en-US" sz="2000" dirty="0" smtClean="0"/>
              <a:t>are </a:t>
            </a:r>
            <a:r>
              <a:rPr lang="en-US" sz="2000" dirty="0"/>
              <a:t>still more likely to have </a:t>
            </a:r>
            <a:r>
              <a:rPr lang="en-US" sz="2000" dirty="0" smtClean="0"/>
              <a:t>disease even if the result of the test is negative.</a:t>
            </a:r>
            <a:endParaRPr lang="en-US" sz="2000" dirty="0"/>
          </a:p>
          <a:p>
            <a:pPr>
              <a:buFont typeface="Arial" panose="020B0604020202020204" pitchFamily="34" charset="0"/>
              <a:buChar char="•"/>
            </a:pPr>
            <a:r>
              <a:rPr lang="en-US" dirty="0" smtClean="0"/>
              <a:t>Reporting a diagnosis:</a:t>
            </a:r>
            <a:endParaRPr lang="en-US" dirty="0"/>
          </a:p>
          <a:p>
            <a:pPr lvl="1">
              <a:buFont typeface="Arial" panose="020B0604020202020204" pitchFamily="34" charset="0"/>
              <a:buChar char="•"/>
            </a:pPr>
            <a:r>
              <a:rPr lang="en-US" sz="2000" dirty="0"/>
              <a:t>Repeated diagnosis codes over time may </a:t>
            </a:r>
            <a:r>
              <a:rPr lang="en-US" sz="2000" dirty="0" smtClean="0"/>
              <a:t>represent a </a:t>
            </a:r>
            <a:r>
              <a:rPr lang="en-US" sz="2000" dirty="0"/>
              <a:t>new event or a follow-up to an earlier </a:t>
            </a:r>
            <a:r>
              <a:rPr lang="en-US" sz="2000" dirty="0" smtClean="0"/>
              <a:t>event;</a:t>
            </a:r>
            <a:endParaRPr lang="en-US" sz="2000" dirty="0"/>
          </a:p>
          <a:p>
            <a:pPr lvl="1">
              <a:buFont typeface="Arial" panose="020B0604020202020204" pitchFamily="34" charset="0"/>
              <a:buChar char="•"/>
            </a:pPr>
            <a:r>
              <a:rPr lang="en-US" sz="2000" dirty="0" smtClean="0"/>
              <a:t>First </a:t>
            </a:r>
            <a:r>
              <a:rPr lang="en-US" sz="2000" dirty="0"/>
              <a:t>diagnosis in a database is not necessarily </a:t>
            </a:r>
            <a:r>
              <a:rPr lang="en-US" sz="2000" dirty="0" smtClean="0"/>
              <a:t>an incident </a:t>
            </a:r>
            <a:r>
              <a:rPr lang="en-US" sz="2000" dirty="0"/>
              <a:t>case of </a:t>
            </a:r>
            <a:r>
              <a:rPr lang="en-US" sz="2000" dirty="0" smtClean="0"/>
              <a:t>disease.</a:t>
            </a:r>
            <a:endParaRPr lang="en-US" sz="2000" dirty="0"/>
          </a:p>
        </p:txBody>
      </p:sp>
      <p:sp>
        <p:nvSpPr>
          <p:cNvPr id="4" name="Rectangle 3"/>
          <p:cNvSpPr/>
          <p:nvPr/>
        </p:nvSpPr>
        <p:spPr>
          <a:xfrm>
            <a:off x="1600200" y="6135469"/>
            <a:ext cx="7467600" cy="646331"/>
          </a:xfrm>
          <a:prstGeom prst="rect">
            <a:avLst/>
          </a:prstGeom>
        </p:spPr>
        <p:txBody>
          <a:bodyPr wrap="square">
            <a:spAutoFit/>
          </a:bodyPr>
          <a:lstStyle/>
          <a:p>
            <a:pPr algn="r"/>
            <a:r>
              <a:rPr lang="en-US" sz="1200" dirty="0" err="1">
                <a:solidFill>
                  <a:schemeClr val="bg1"/>
                </a:solidFill>
                <a:latin typeface="Georgia" panose="02040502050405020303" pitchFamily="18" charset="0"/>
              </a:rPr>
              <a:t>Hersh</a:t>
            </a:r>
            <a:r>
              <a:rPr lang="en-US" sz="1200" dirty="0">
                <a:solidFill>
                  <a:schemeClr val="bg1"/>
                </a:solidFill>
                <a:latin typeface="Georgia" panose="02040502050405020303" pitchFamily="18" charset="0"/>
              </a:rPr>
              <a:t>, WR, Weiner, MG, et al. (2013). </a:t>
            </a:r>
            <a:endParaRPr lang="en-US" sz="1200" dirty="0" smtClean="0">
              <a:solidFill>
                <a:schemeClr val="bg1"/>
              </a:solidFill>
              <a:latin typeface="Georgia" panose="02040502050405020303" pitchFamily="18" charset="0"/>
            </a:endParaRPr>
          </a:p>
          <a:p>
            <a:pPr algn="r"/>
            <a:r>
              <a:rPr lang="en-US" sz="1200" dirty="0" smtClean="0">
                <a:solidFill>
                  <a:schemeClr val="bg1"/>
                </a:solidFill>
                <a:latin typeface="Georgia" panose="02040502050405020303" pitchFamily="18" charset="0"/>
              </a:rPr>
              <a:t>Caveats </a:t>
            </a:r>
            <a:r>
              <a:rPr lang="en-US" sz="1200" dirty="0">
                <a:solidFill>
                  <a:schemeClr val="bg1"/>
                </a:solidFill>
                <a:latin typeface="Georgia" panose="02040502050405020303" pitchFamily="18" charset="0"/>
              </a:rPr>
              <a:t>for the use of operational electronic health record data in comparative effectiveness research. </a:t>
            </a:r>
            <a:r>
              <a:rPr lang="en-US" sz="1200" i="1" dirty="0">
                <a:solidFill>
                  <a:schemeClr val="bg1"/>
                </a:solidFill>
                <a:latin typeface="Georgia" panose="02040502050405020303" pitchFamily="18" charset="0"/>
              </a:rPr>
              <a:t>Medical Care</a:t>
            </a:r>
            <a:r>
              <a:rPr lang="en-US" sz="1200" dirty="0">
                <a:solidFill>
                  <a:schemeClr val="bg1"/>
                </a:solidFill>
                <a:latin typeface="Georgia" panose="02040502050405020303" pitchFamily="18" charset="0"/>
              </a:rPr>
              <a:t>. 51(</a:t>
            </a:r>
            <a:r>
              <a:rPr lang="en-US" sz="1200" dirty="0" err="1">
                <a:solidFill>
                  <a:schemeClr val="bg1"/>
                </a:solidFill>
                <a:latin typeface="Georgia" panose="02040502050405020303" pitchFamily="18" charset="0"/>
              </a:rPr>
              <a:t>Suppl</a:t>
            </a:r>
            <a:r>
              <a:rPr lang="en-US" sz="1200" dirty="0">
                <a:solidFill>
                  <a:schemeClr val="bg1"/>
                </a:solidFill>
                <a:latin typeface="Georgia" panose="02040502050405020303" pitchFamily="18" charset="0"/>
              </a:rPr>
              <a:t> 3): S30-S37.</a:t>
            </a:r>
            <a:endParaRPr lang="en-US" sz="1200" dirty="0">
              <a:solidFill>
                <a:schemeClr val="bg1"/>
              </a:solidFill>
            </a:endParaRPr>
          </a:p>
        </p:txBody>
      </p:sp>
    </p:spTree>
    <p:extLst>
      <p:ext uri="{BB962C8B-B14F-4D97-AF65-F5344CB8AC3E}">
        <p14:creationId xmlns:p14="http://schemas.microsoft.com/office/powerpoint/2010/main" val="280433630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Idiosyncrasies in problem entry updates</a:t>
            </a:r>
            <a:endParaRPr lang="en-US" dirty="0"/>
          </a:p>
        </p:txBody>
      </p:sp>
      <p:sp>
        <p:nvSpPr>
          <p:cNvPr id="3" name="Content Placeholder 2"/>
          <p:cNvSpPr>
            <a:spLocks noGrp="1"/>
          </p:cNvSpPr>
          <p:nvPr>
            <p:ph idx="1"/>
          </p:nvPr>
        </p:nvSpPr>
        <p:spPr>
          <a:xfrm>
            <a:off x="228600" y="1676400"/>
            <a:ext cx="3810000" cy="3657600"/>
          </a:xfrm>
        </p:spPr>
        <p:txBody>
          <a:bodyPr/>
          <a:lstStyle/>
          <a:p>
            <a:pPr>
              <a:buFont typeface="Arial" panose="020B0604020202020204" pitchFamily="34" charset="0"/>
              <a:buChar char="•"/>
            </a:pPr>
            <a:r>
              <a:rPr lang="en-US" sz="1400" dirty="0">
                <a:solidFill>
                  <a:srgbClr val="FFFF00"/>
                </a:solidFill>
              </a:rPr>
              <a:t>e1ph1: Diabetes mellitus type II (NIDDM)</a:t>
            </a:r>
          </a:p>
          <a:p>
            <a:pPr>
              <a:buFont typeface="Arial" panose="020B0604020202020204" pitchFamily="34" charset="0"/>
              <a:buChar char="•"/>
            </a:pPr>
            <a:r>
              <a:rPr lang="en-US" sz="1400" dirty="0">
                <a:solidFill>
                  <a:srgbClr val="FFFF00"/>
                </a:solidFill>
              </a:rPr>
              <a:t>e1ph2: Diabetes Mellitus With </a:t>
            </a:r>
            <a:r>
              <a:rPr lang="en-US" sz="1400" dirty="0" smtClean="0">
                <a:solidFill>
                  <a:srgbClr val="FFFF00"/>
                </a:solidFill>
              </a:rPr>
              <a:t>	Complication</a:t>
            </a:r>
            <a:endParaRPr lang="en-US" sz="1400" dirty="0">
              <a:solidFill>
                <a:srgbClr val="FFFF00"/>
              </a:solidFill>
            </a:endParaRPr>
          </a:p>
          <a:p>
            <a:pPr>
              <a:buFont typeface="Arial" panose="020B0604020202020204" pitchFamily="34" charset="0"/>
              <a:buChar char="•"/>
            </a:pPr>
            <a:r>
              <a:rPr lang="en-US" sz="1400" dirty="0">
                <a:solidFill>
                  <a:srgbClr val="FFFF00"/>
                </a:solidFill>
              </a:rPr>
              <a:t>e1ph3: Diabetes mellitus</a:t>
            </a:r>
          </a:p>
          <a:p>
            <a:pPr>
              <a:buFont typeface="Arial" panose="020B0604020202020204" pitchFamily="34" charset="0"/>
              <a:buChar char="•"/>
            </a:pPr>
            <a:r>
              <a:rPr lang="en-US" sz="1400" dirty="0">
                <a:solidFill>
                  <a:srgbClr val="FFFF00"/>
                </a:solidFill>
              </a:rPr>
              <a:t>e1ph4: DM (diabetes mellitus), type 1, </a:t>
            </a:r>
            <a:r>
              <a:rPr lang="en-US" sz="1400" dirty="0" smtClean="0">
                <a:solidFill>
                  <a:srgbClr val="FFFF00"/>
                </a:solidFill>
              </a:rPr>
              <a:t>	uncontrolled</a:t>
            </a:r>
            <a:endParaRPr lang="en-US" sz="1400" dirty="0">
              <a:solidFill>
                <a:srgbClr val="FFFF00"/>
              </a:solidFill>
            </a:endParaRPr>
          </a:p>
          <a:p>
            <a:pPr>
              <a:buFont typeface="Arial" panose="020B0604020202020204" pitchFamily="34" charset="0"/>
              <a:buChar char="•"/>
            </a:pPr>
            <a:r>
              <a:rPr lang="en-US" sz="1400" dirty="0">
                <a:solidFill>
                  <a:srgbClr val="FFFF00"/>
                </a:solidFill>
              </a:rPr>
              <a:t>e1ph5: Diabetes mellitus with </a:t>
            </a:r>
            <a:r>
              <a:rPr lang="en-US" sz="1400" dirty="0" smtClean="0">
                <a:solidFill>
                  <a:srgbClr val="FFFF00"/>
                </a:solidFill>
              </a:rPr>
              <a:t>	complication</a:t>
            </a:r>
            <a:endParaRPr lang="en-US" sz="1400" dirty="0">
              <a:solidFill>
                <a:srgbClr val="FFFF00"/>
              </a:solidFill>
            </a:endParaRPr>
          </a:p>
          <a:p>
            <a:pPr>
              <a:buFont typeface="Arial" panose="020B0604020202020204" pitchFamily="34" charset="0"/>
              <a:buChar char="•"/>
            </a:pPr>
            <a:r>
              <a:rPr lang="en-US" sz="1400" dirty="0">
                <a:solidFill>
                  <a:srgbClr val="FF5050"/>
                </a:solidFill>
              </a:rPr>
              <a:t>e2ph1: Type 1 Diabetes Mellitus - </a:t>
            </a:r>
            <a:r>
              <a:rPr lang="en-US" sz="1400" dirty="0" smtClean="0">
                <a:solidFill>
                  <a:srgbClr val="FF5050"/>
                </a:solidFill>
              </a:rPr>
              <a:t>	Uncontrolled</a:t>
            </a:r>
            <a:endParaRPr lang="en-US" sz="1400" dirty="0">
              <a:solidFill>
                <a:srgbClr val="FF5050"/>
              </a:solidFill>
            </a:endParaRPr>
          </a:p>
          <a:p>
            <a:pPr>
              <a:buFont typeface="Arial" panose="020B0604020202020204" pitchFamily="34" charset="0"/>
              <a:buChar char="•"/>
            </a:pPr>
            <a:r>
              <a:rPr lang="en-US" sz="1400" dirty="0">
                <a:solidFill>
                  <a:srgbClr val="FF5050"/>
                </a:solidFill>
              </a:rPr>
              <a:t>e2ph2: Type II diabetes mellitus with </a:t>
            </a:r>
            <a:r>
              <a:rPr lang="en-US" sz="1400" dirty="0" smtClean="0">
                <a:solidFill>
                  <a:srgbClr val="FF5050"/>
                </a:solidFill>
              </a:rPr>
              <a:t>	ketoacidosis</a:t>
            </a:r>
            <a:endParaRPr lang="en-US" sz="1400" dirty="0">
              <a:solidFill>
                <a:srgbClr val="FF5050"/>
              </a:solidFill>
            </a:endParaRPr>
          </a:p>
          <a:p>
            <a:pPr>
              <a:buFont typeface="Arial" panose="020B0604020202020204" pitchFamily="34" charset="0"/>
              <a:buChar char="•"/>
            </a:pPr>
            <a:r>
              <a:rPr lang="en-US" sz="1400" dirty="0">
                <a:solidFill>
                  <a:srgbClr val="FF5050"/>
                </a:solidFill>
              </a:rPr>
              <a:t>e2ph3: Type 2 Diabetes Mellitus - </a:t>
            </a:r>
            <a:r>
              <a:rPr lang="en-US" sz="1400" dirty="0" smtClean="0">
                <a:solidFill>
                  <a:srgbClr val="FF5050"/>
                </a:solidFill>
              </a:rPr>
              <a:t>	Uncomplicated</a:t>
            </a:r>
            <a:r>
              <a:rPr lang="en-US" sz="1400" dirty="0">
                <a:solidFill>
                  <a:srgbClr val="FF5050"/>
                </a:solidFill>
              </a:rPr>
              <a:t>, Uncontrolled</a:t>
            </a:r>
          </a:p>
          <a:p>
            <a:pPr>
              <a:buFont typeface="Arial" panose="020B0604020202020204" pitchFamily="34" charset="0"/>
              <a:buChar char="•"/>
            </a:pPr>
            <a:r>
              <a:rPr lang="en-US" sz="1400" dirty="0">
                <a:solidFill>
                  <a:srgbClr val="FF5050"/>
                </a:solidFill>
              </a:rPr>
              <a:t>e2ph4: Acanthosis </a:t>
            </a:r>
            <a:r>
              <a:rPr lang="en-US" sz="1400" dirty="0" err="1" smtClean="0">
                <a:solidFill>
                  <a:srgbClr val="FF5050"/>
                </a:solidFill>
              </a:rPr>
              <a:t>nigricans</a:t>
            </a:r>
            <a:endParaRPr lang="en-US" sz="1400" dirty="0">
              <a:solidFill>
                <a:srgbClr val="FF5050"/>
              </a:solidFill>
            </a:endParaRPr>
          </a:p>
        </p:txBody>
      </p:sp>
      <p:sp>
        <p:nvSpPr>
          <p:cNvPr id="6" name="Content Placeholder 2"/>
          <p:cNvSpPr txBox="1">
            <a:spLocks/>
          </p:cNvSpPr>
          <p:nvPr/>
        </p:nvSpPr>
        <p:spPr>
          <a:xfrm>
            <a:off x="228600" y="5276565"/>
            <a:ext cx="6477000" cy="3334327"/>
          </a:xfrm>
          <a:prstGeom prst="rect">
            <a:avLst/>
          </a:prstGeom>
        </p:spPr>
        <p:txBody>
          <a:bodyPr/>
          <a:lstStyle>
            <a:lvl1pPr marL="342900" indent="-342900" algn="l" rtl="0" eaLnBrk="0" fontAlgn="base" hangingPunct="0">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0" fontAlgn="base" hangingPunct="0">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0" fontAlgn="base" hangingPunct="0">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0" fontAlgn="base" hangingPunct="0">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0" fontAlgn="base" hangingPunct="0">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fontAlgn="base">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sz="1400" kern="0" dirty="0" smtClean="0">
                <a:solidFill>
                  <a:srgbClr val="19FF81"/>
                </a:solidFill>
              </a:rPr>
              <a:t>e3ph1: Closed Fracture Of The Shaft Of The </a:t>
            </a:r>
            <a:r>
              <a:rPr lang="en-US" sz="1400" kern="0" dirty="0" err="1" smtClean="0">
                <a:solidFill>
                  <a:srgbClr val="19FF81"/>
                </a:solidFill>
              </a:rPr>
              <a:t>Humerus</a:t>
            </a:r>
            <a:endParaRPr lang="en-US" sz="1400" kern="0" dirty="0" smtClean="0">
              <a:solidFill>
                <a:srgbClr val="19FF81"/>
              </a:solidFill>
            </a:endParaRPr>
          </a:p>
          <a:p>
            <a:pPr>
              <a:buFont typeface="Arial" panose="020B0604020202020204" pitchFamily="34" charset="0"/>
              <a:buChar char="•"/>
            </a:pPr>
            <a:r>
              <a:rPr lang="en-US" sz="1400" kern="0" dirty="0" smtClean="0">
                <a:solidFill>
                  <a:srgbClr val="19FF81"/>
                </a:solidFill>
              </a:rPr>
              <a:t>e3ph2: Closed Fracture Of Neck Of Femur - </a:t>
            </a:r>
            <a:r>
              <a:rPr lang="en-US" sz="1400" kern="0" dirty="0" err="1" smtClean="0">
                <a:solidFill>
                  <a:srgbClr val="19FF81"/>
                </a:solidFill>
              </a:rPr>
              <a:t>Transcervical</a:t>
            </a:r>
            <a:endParaRPr lang="en-US" sz="1400" kern="0" dirty="0" smtClean="0">
              <a:solidFill>
                <a:srgbClr val="19FF81"/>
              </a:solidFill>
            </a:endParaRPr>
          </a:p>
          <a:p>
            <a:pPr>
              <a:buFont typeface="Arial" panose="020B0604020202020204" pitchFamily="34" charset="0"/>
              <a:buChar char="•"/>
            </a:pPr>
            <a:r>
              <a:rPr lang="en-US" sz="1400" kern="0" dirty="0" smtClean="0">
                <a:solidFill>
                  <a:srgbClr val="19FF81"/>
                </a:solidFill>
              </a:rPr>
              <a:t>e3ph3: Closed Fracture Of The </a:t>
            </a:r>
            <a:r>
              <a:rPr lang="en-US" sz="1400" kern="0" dirty="0" err="1" smtClean="0">
                <a:solidFill>
                  <a:srgbClr val="19FF81"/>
                </a:solidFill>
              </a:rPr>
              <a:t>Humerus</a:t>
            </a:r>
            <a:endParaRPr lang="en-US" sz="1400" kern="0" dirty="0" smtClean="0">
              <a:solidFill>
                <a:srgbClr val="19FF81"/>
              </a:solidFill>
            </a:endParaRPr>
          </a:p>
          <a:p>
            <a:pPr>
              <a:buFont typeface="Arial" panose="020B0604020202020204" pitchFamily="34" charset="0"/>
              <a:buChar char="•"/>
            </a:pPr>
            <a:r>
              <a:rPr lang="en-US" sz="1400" kern="0" dirty="0" smtClean="0">
                <a:solidFill>
                  <a:srgbClr val="00B0F0"/>
                </a:solidFill>
              </a:rPr>
              <a:t>e4ph1: Open Treatment Of Humeral Shaft Fracture w Plate/Screws</a:t>
            </a:r>
          </a:p>
          <a:p>
            <a:pPr>
              <a:buFont typeface="Arial" panose="020B0604020202020204" pitchFamily="34" charset="0"/>
              <a:buChar char="•"/>
            </a:pPr>
            <a:r>
              <a:rPr lang="en-US" sz="1400" kern="0" dirty="0" smtClean="0">
                <a:solidFill>
                  <a:srgbClr val="00B0F0"/>
                </a:solidFill>
              </a:rPr>
              <a:t>e4ph3: Fracture of left </a:t>
            </a:r>
            <a:r>
              <a:rPr lang="en-US" sz="1400" kern="0" dirty="0" err="1" smtClean="0">
                <a:solidFill>
                  <a:srgbClr val="00B0F0"/>
                </a:solidFill>
              </a:rPr>
              <a:t>humerus</a:t>
            </a:r>
            <a:endParaRPr lang="en-US" sz="1400" kern="0" dirty="0">
              <a:solidFill>
                <a:srgbClr val="00B0F0"/>
              </a:solidFill>
            </a:endParaRPr>
          </a:p>
        </p:txBody>
      </p:sp>
      <p:grpSp>
        <p:nvGrpSpPr>
          <p:cNvPr id="11" name="Group 10"/>
          <p:cNvGrpSpPr/>
          <p:nvPr/>
        </p:nvGrpSpPr>
        <p:grpSpPr>
          <a:xfrm>
            <a:off x="4038600" y="1676400"/>
            <a:ext cx="4876800" cy="3447765"/>
            <a:chOff x="4038600" y="1676400"/>
            <a:chExt cx="4876800" cy="3447765"/>
          </a:xfrm>
        </p:grpSpPr>
        <p:pic>
          <p:nvPicPr>
            <p:cNvPr id="4" name="Picture 3"/>
            <p:cNvPicPr>
              <a:picLocks noChangeAspect="1"/>
            </p:cNvPicPr>
            <p:nvPr/>
          </p:nvPicPr>
          <p:blipFill>
            <a:blip r:embed="rId3"/>
            <a:stretch>
              <a:fillRect/>
            </a:stretch>
          </p:blipFill>
          <p:spPr>
            <a:xfrm>
              <a:off x="4038600" y="1676400"/>
              <a:ext cx="4876800" cy="3447765"/>
            </a:xfrm>
            <a:prstGeom prst="rect">
              <a:avLst/>
            </a:prstGeom>
          </p:spPr>
        </p:pic>
        <p:sp>
          <p:nvSpPr>
            <p:cNvPr id="7" name="Rounded Rectangle 6"/>
            <p:cNvSpPr/>
            <p:nvPr/>
          </p:nvSpPr>
          <p:spPr bwMode="auto">
            <a:xfrm>
              <a:off x="4114800" y="1752600"/>
              <a:ext cx="3200400" cy="1828800"/>
            </a:xfrm>
            <a:prstGeom prst="roundRect">
              <a:avLst>
                <a:gd name="adj" fmla="val 991"/>
              </a:avLst>
            </a:prstGeom>
            <a:solidFill>
              <a:srgbClr val="FFFF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8" name="Rounded Rectangle 7"/>
            <p:cNvSpPr/>
            <p:nvPr/>
          </p:nvSpPr>
          <p:spPr bwMode="auto">
            <a:xfrm>
              <a:off x="4127157" y="3626979"/>
              <a:ext cx="1676400" cy="1402221"/>
            </a:xfrm>
            <a:prstGeom prst="roundRect">
              <a:avLst>
                <a:gd name="adj" fmla="val 4256"/>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ounded Rectangle 8"/>
            <p:cNvSpPr/>
            <p:nvPr/>
          </p:nvSpPr>
          <p:spPr bwMode="auto">
            <a:xfrm>
              <a:off x="5867400" y="3653481"/>
              <a:ext cx="1447800" cy="1371600"/>
            </a:xfrm>
            <a:prstGeom prst="roundRect">
              <a:avLst>
                <a:gd name="adj" fmla="val 5137"/>
              </a:avLst>
            </a:prstGeom>
            <a:solidFill>
              <a:srgbClr val="19FF81">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0" name="Rounded Rectangle 9"/>
            <p:cNvSpPr/>
            <p:nvPr/>
          </p:nvSpPr>
          <p:spPr bwMode="auto">
            <a:xfrm>
              <a:off x="7391400" y="3653481"/>
              <a:ext cx="1447800" cy="1371600"/>
            </a:xfrm>
            <a:prstGeom prst="roundRect">
              <a:avLst>
                <a:gd name="adj" fmla="val 5137"/>
              </a:avLst>
            </a:prstGeom>
            <a:solidFill>
              <a:srgbClr val="00B0F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12" name="Rectangle 11"/>
          <p:cNvSpPr/>
          <p:nvPr/>
        </p:nvSpPr>
        <p:spPr>
          <a:xfrm>
            <a:off x="6400800" y="5470524"/>
            <a:ext cx="2657475" cy="1200329"/>
          </a:xfrm>
          <a:prstGeom prst="rect">
            <a:avLst/>
          </a:prstGeom>
        </p:spPr>
        <p:txBody>
          <a:bodyPr wrap="square">
            <a:spAutoFit/>
          </a:bodyPr>
          <a:lstStyle/>
          <a:p>
            <a:pPr algn="r"/>
            <a:r>
              <a:rPr lang="en-US" sz="1200" dirty="0">
                <a:solidFill>
                  <a:schemeClr val="bg1"/>
                </a:solidFill>
              </a:rPr>
              <a:t>Bona J, Ceusters W. Replacing EHR structured data with explicit representations. International Conference on Biomedical Ontologies, ICBO 2015, Early career track, Lisbon, Portugal, July 27-30, 2015;85-86</a:t>
            </a:r>
          </a:p>
        </p:txBody>
      </p:sp>
    </p:spTree>
    <p:extLst>
      <p:ext uri="{BB962C8B-B14F-4D97-AF65-F5344CB8AC3E}">
        <p14:creationId xmlns:p14="http://schemas.microsoft.com/office/powerpoint/2010/main" val="94432381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smtClean="0"/>
              <a:t>EHR Information Models (simplified)</a:t>
            </a:r>
          </a:p>
        </p:txBody>
      </p:sp>
      <p:sp>
        <p:nvSpPr>
          <p:cNvPr id="2" name="Content Placeholder 1"/>
          <p:cNvSpPr>
            <a:spLocks noGrp="1"/>
          </p:cNvSpPr>
          <p:nvPr>
            <p:ph idx="1"/>
          </p:nvPr>
        </p:nvSpPr>
        <p:spPr/>
        <p:txBody>
          <a:bodyPr/>
          <a:lstStyle/>
          <a:p>
            <a:endParaRPr lang="en-US"/>
          </a:p>
        </p:txBody>
      </p:sp>
      <p:grpSp>
        <p:nvGrpSpPr>
          <p:cNvPr id="54275" name="Group 41"/>
          <p:cNvGrpSpPr>
            <a:grpSpLocks/>
          </p:cNvGrpSpPr>
          <p:nvPr/>
        </p:nvGrpSpPr>
        <p:grpSpPr bwMode="auto">
          <a:xfrm>
            <a:off x="304800" y="2743200"/>
            <a:ext cx="3257550" cy="3417888"/>
            <a:chOff x="304800" y="2743200"/>
            <a:chExt cx="3257473" cy="3418463"/>
          </a:xfrm>
        </p:grpSpPr>
        <p:sp>
          <p:nvSpPr>
            <p:cNvPr id="54287" name="Rounded Rectangle 3"/>
            <p:cNvSpPr>
              <a:spLocks noChangeArrowheads="1"/>
            </p:cNvSpPr>
            <p:nvPr/>
          </p:nvSpPr>
          <p:spPr bwMode="auto">
            <a:xfrm>
              <a:off x="1371600" y="4114800"/>
              <a:ext cx="1203738" cy="675263"/>
            </a:xfrm>
            <a:prstGeom prst="roundRect">
              <a:avLst>
                <a:gd name="adj" fmla="val 23463"/>
              </a:avLst>
            </a:prstGeom>
            <a:solidFill>
              <a:srgbClr val="FF0000"/>
            </a:solidFill>
            <a:ln w="9525" algn="ctr">
              <a:noFill/>
              <a:round/>
              <a:headEnd/>
              <a:tailEnd/>
            </a:ln>
          </p:spPr>
          <p:txBody>
            <a:bodyPr wrap="none" lIns="0" tIns="0" rIns="0" bIns="91440" anchor="ctr">
              <a:spAutoFit/>
            </a:bodyPr>
            <a:lstStyle/>
            <a:p>
              <a:r>
                <a:rPr lang="en-US" b="0">
                  <a:solidFill>
                    <a:schemeClr val="bg1"/>
                  </a:solidFill>
                </a:rPr>
                <a:t>patient</a:t>
              </a:r>
            </a:p>
          </p:txBody>
        </p:sp>
        <p:sp>
          <p:nvSpPr>
            <p:cNvPr id="54288" name="Rounded Rectangle 5"/>
            <p:cNvSpPr>
              <a:spLocks noChangeArrowheads="1"/>
            </p:cNvSpPr>
            <p:nvPr/>
          </p:nvSpPr>
          <p:spPr bwMode="auto">
            <a:xfrm>
              <a:off x="304800" y="2743200"/>
              <a:ext cx="1641748" cy="675263"/>
            </a:xfrm>
            <a:prstGeom prst="roundRect">
              <a:avLst>
                <a:gd name="adj" fmla="val 23463"/>
              </a:avLst>
            </a:prstGeom>
            <a:solidFill>
              <a:srgbClr val="00B050"/>
            </a:solidFill>
            <a:ln w="9525" algn="ctr">
              <a:noFill/>
              <a:round/>
              <a:headEnd/>
              <a:tailEnd/>
            </a:ln>
          </p:spPr>
          <p:txBody>
            <a:bodyPr wrap="none" lIns="0" tIns="0" rIns="0" bIns="91440" anchor="ctr">
              <a:spAutoFit/>
            </a:bodyPr>
            <a:lstStyle/>
            <a:p>
              <a:r>
                <a:rPr lang="en-US" b="0">
                  <a:solidFill>
                    <a:schemeClr val="bg1"/>
                  </a:solidFill>
                </a:rPr>
                <a:t>diagnosis</a:t>
              </a:r>
            </a:p>
          </p:txBody>
        </p:sp>
        <p:sp>
          <p:nvSpPr>
            <p:cNvPr id="54289" name="Rounded Rectangle 6"/>
            <p:cNvSpPr>
              <a:spLocks noChangeArrowheads="1"/>
            </p:cNvSpPr>
            <p:nvPr/>
          </p:nvSpPr>
          <p:spPr bwMode="auto">
            <a:xfrm>
              <a:off x="1553940" y="5486400"/>
              <a:ext cx="839059" cy="675263"/>
            </a:xfrm>
            <a:prstGeom prst="roundRect">
              <a:avLst>
                <a:gd name="adj" fmla="val 23463"/>
              </a:avLst>
            </a:prstGeom>
            <a:solidFill>
              <a:srgbClr val="0070C0"/>
            </a:solidFill>
            <a:ln w="9525" algn="ctr">
              <a:noFill/>
              <a:round/>
              <a:headEnd/>
              <a:tailEnd/>
            </a:ln>
          </p:spPr>
          <p:txBody>
            <a:bodyPr wrap="none" lIns="0" tIns="0" rIns="0" bIns="91440" anchor="ctr">
              <a:spAutoFit/>
            </a:bodyPr>
            <a:lstStyle/>
            <a:p>
              <a:r>
                <a:rPr lang="en-US" b="0">
                  <a:solidFill>
                    <a:schemeClr val="bg1"/>
                  </a:solidFill>
                </a:rPr>
                <a:t>drug</a:t>
              </a:r>
            </a:p>
          </p:txBody>
        </p:sp>
        <p:sp>
          <p:nvSpPr>
            <p:cNvPr id="54290" name="Rounded Rectangle 11"/>
            <p:cNvSpPr>
              <a:spLocks noChangeArrowheads="1"/>
            </p:cNvSpPr>
            <p:nvPr/>
          </p:nvSpPr>
          <p:spPr bwMode="auto">
            <a:xfrm>
              <a:off x="2286000" y="2743200"/>
              <a:ext cx="1276273" cy="675263"/>
            </a:xfrm>
            <a:prstGeom prst="roundRect">
              <a:avLst>
                <a:gd name="adj" fmla="val 23463"/>
              </a:avLst>
            </a:prstGeom>
            <a:solidFill>
              <a:srgbClr val="FF5050"/>
            </a:solidFill>
            <a:ln w="9525" algn="ctr">
              <a:noFill/>
              <a:round/>
              <a:headEnd/>
              <a:tailEnd/>
            </a:ln>
          </p:spPr>
          <p:txBody>
            <a:bodyPr wrap="none" lIns="0" tIns="0" rIns="0" bIns="91440" anchor="ctr">
              <a:spAutoFit/>
            </a:bodyPr>
            <a:lstStyle/>
            <a:p>
              <a:r>
                <a:rPr lang="en-US" b="0">
                  <a:solidFill>
                    <a:schemeClr val="bg1"/>
                  </a:solidFill>
                </a:rPr>
                <a:t>finding</a:t>
              </a:r>
            </a:p>
          </p:txBody>
        </p:sp>
        <p:cxnSp>
          <p:nvCxnSpPr>
            <p:cNvPr id="54291" name="Elbow Connector 14"/>
            <p:cNvCxnSpPr>
              <a:cxnSpLocks noChangeShapeType="1"/>
              <a:stCxn id="54287" idx="1"/>
              <a:endCxn id="54288" idx="2"/>
            </p:cNvCxnSpPr>
            <p:nvPr/>
          </p:nvCxnSpPr>
          <p:spPr bwMode="auto">
            <a:xfrm rot="10800000">
              <a:off x="1125674" y="3418464"/>
              <a:ext cx="245926" cy="1033969"/>
            </a:xfrm>
            <a:prstGeom prst="bentConnector2">
              <a:avLst/>
            </a:prstGeom>
            <a:noFill/>
            <a:ln w="38100" algn="ctr">
              <a:solidFill>
                <a:schemeClr val="bg1"/>
              </a:solidFill>
              <a:round/>
              <a:headEnd/>
              <a:tailEnd type="arrow" w="med" len="med"/>
            </a:ln>
          </p:spPr>
        </p:cxnSp>
        <p:cxnSp>
          <p:nvCxnSpPr>
            <p:cNvPr id="54292" name="Elbow Connector 16"/>
            <p:cNvCxnSpPr>
              <a:cxnSpLocks noChangeShapeType="1"/>
              <a:stCxn id="54287" idx="3"/>
              <a:endCxn id="54290" idx="2"/>
            </p:cNvCxnSpPr>
            <p:nvPr/>
          </p:nvCxnSpPr>
          <p:spPr bwMode="auto">
            <a:xfrm flipV="1">
              <a:off x="2575338" y="3418463"/>
              <a:ext cx="348799" cy="1033969"/>
            </a:xfrm>
            <a:prstGeom prst="bentConnector2">
              <a:avLst/>
            </a:prstGeom>
            <a:noFill/>
            <a:ln w="38100" algn="ctr">
              <a:solidFill>
                <a:schemeClr val="bg1"/>
              </a:solidFill>
              <a:round/>
              <a:headEnd/>
              <a:tailEnd type="arrow" w="med" len="med"/>
            </a:ln>
          </p:spPr>
        </p:cxnSp>
        <p:cxnSp>
          <p:nvCxnSpPr>
            <p:cNvPr id="54293" name="Elbow Connector 20"/>
            <p:cNvCxnSpPr>
              <a:cxnSpLocks noChangeShapeType="1"/>
            </p:cNvCxnSpPr>
            <p:nvPr/>
          </p:nvCxnSpPr>
          <p:spPr bwMode="auto">
            <a:xfrm rot="16200000" flipH="1">
              <a:off x="1625301" y="5138230"/>
              <a:ext cx="696337" cy="1"/>
            </a:xfrm>
            <a:prstGeom prst="bentConnector3">
              <a:avLst>
                <a:gd name="adj1" fmla="val 50000"/>
              </a:avLst>
            </a:prstGeom>
            <a:noFill/>
            <a:ln w="38100" algn="ctr">
              <a:solidFill>
                <a:schemeClr val="bg1"/>
              </a:solidFill>
              <a:round/>
              <a:headEnd/>
              <a:tailEnd type="arrow" w="med" len="med"/>
            </a:ln>
          </p:spPr>
        </p:cxnSp>
      </p:grpSp>
      <p:grpSp>
        <p:nvGrpSpPr>
          <p:cNvPr id="3" name="Group 40"/>
          <p:cNvGrpSpPr>
            <a:grpSpLocks/>
          </p:cNvGrpSpPr>
          <p:nvPr/>
        </p:nvGrpSpPr>
        <p:grpSpPr bwMode="auto">
          <a:xfrm>
            <a:off x="4038600" y="2209800"/>
            <a:ext cx="4724400" cy="4343400"/>
            <a:chOff x="4038600" y="2209800"/>
            <a:chExt cx="4724400" cy="4343400"/>
          </a:xfrm>
        </p:grpSpPr>
        <p:sp>
          <p:nvSpPr>
            <p:cNvPr id="54277" name="Rounded Rectangle 7"/>
            <p:cNvSpPr>
              <a:spLocks noChangeArrowheads="1"/>
            </p:cNvSpPr>
            <p:nvPr/>
          </p:nvSpPr>
          <p:spPr bwMode="auto">
            <a:xfrm>
              <a:off x="5846477" y="4114800"/>
              <a:ext cx="1697323" cy="675263"/>
            </a:xfrm>
            <a:prstGeom prst="roundRect">
              <a:avLst>
                <a:gd name="adj" fmla="val 23463"/>
              </a:avLst>
            </a:prstGeom>
            <a:solidFill>
              <a:srgbClr val="FF00FF"/>
            </a:solidFill>
            <a:ln w="9525" algn="ctr">
              <a:noFill/>
              <a:round/>
              <a:headEnd/>
              <a:tailEnd/>
            </a:ln>
          </p:spPr>
          <p:txBody>
            <a:bodyPr wrap="none" lIns="0" tIns="0" rIns="0" bIns="91440" anchor="ctr">
              <a:spAutoFit/>
            </a:bodyPr>
            <a:lstStyle/>
            <a:p>
              <a:r>
                <a:rPr lang="en-US" b="0">
                  <a:solidFill>
                    <a:schemeClr val="bg1"/>
                  </a:solidFill>
                </a:rPr>
                <a:t>encounter</a:t>
              </a:r>
            </a:p>
          </p:txBody>
        </p:sp>
        <p:sp>
          <p:nvSpPr>
            <p:cNvPr id="54278" name="Rounded Rectangle 8"/>
            <p:cNvSpPr>
              <a:spLocks noChangeArrowheads="1"/>
            </p:cNvSpPr>
            <p:nvPr/>
          </p:nvSpPr>
          <p:spPr bwMode="auto">
            <a:xfrm>
              <a:off x="4282662" y="4114800"/>
              <a:ext cx="1203738" cy="675263"/>
            </a:xfrm>
            <a:prstGeom prst="roundRect">
              <a:avLst>
                <a:gd name="adj" fmla="val 23463"/>
              </a:avLst>
            </a:prstGeom>
            <a:solidFill>
              <a:srgbClr val="FF0000"/>
            </a:solidFill>
            <a:ln w="9525" algn="ctr">
              <a:noFill/>
              <a:round/>
              <a:headEnd/>
              <a:tailEnd/>
            </a:ln>
          </p:spPr>
          <p:txBody>
            <a:bodyPr wrap="none" lIns="0" tIns="0" rIns="0" bIns="91440" anchor="ctr">
              <a:spAutoFit/>
            </a:bodyPr>
            <a:lstStyle/>
            <a:p>
              <a:r>
                <a:rPr lang="en-US" b="0">
                  <a:solidFill>
                    <a:schemeClr val="bg1"/>
                  </a:solidFill>
                </a:rPr>
                <a:t>patient</a:t>
              </a:r>
            </a:p>
          </p:txBody>
        </p:sp>
        <p:sp>
          <p:nvSpPr>
            <p:cNvPr id="54279" name="Rounded Rectangle 9"/>
            <p:cNvSpPr>
              <a:spLocks noChangeArrowheads="1"/>
            </p:cNvSpPr>
            <p:nvPr/>
          </p:nvSpPr>
          <p:spPr bwMode="auto">
            <a:xfrm>
              <a:off x="5874264" y="5486400"/>
              <a:ext cx="1641748" cy="675263"/>
            </a:xfrm>
            <a:prstGeom prst="roundRect">
              <a:avLst>
                <a:gd name="adj" fmla="val 23463"/>
              </a:avLst>
            </a:prstGeom>
            <a:solidFill>
              <a:srgbClr val="00B050"/>
            </a:solidFill>
            <a:ln w="9525" algn="ctr">
              <a:noFill/>
              <a:round/>
              <a:headEnd/>
              <a:tailEnd/>
            </a:ln>
          </p:spPr>
          <p:txBody>
            <a:bodyPr wrap="none" lIns="0" tIns="0" rIns="0" bIns="91440" anchor="ctr">
              <a:spAutoFit/>
            </a:bodyPr>
            <a:lstStyle/>
            <a:p>
              <a:r>
                <a:rPr lang="en-US" b="0">
                  <a:solidFill>
                    <a:schemeClr val="bg1"/>
                  </a:solidFill>
                </a:rPr>
                <a:t>diagnosis</a:t>
              </a:r>
            </a:p>
          </p:txBody>
        </p:sp>
        <p:sp>
          <p:nvSpPr>
            <p:cNvPr id="54280" name="Rounded Rectangle 10"/>
            <p:cNvSpPr>
              <a:spLocks noChangeArrowheads="1"/>
            </p:cNvSpPr>
            <p:nvPr/>
          </p:nvSpPr>
          <p:spPr bwMode="auto">
            <a:xfrm>
              <a:off x="7923941" y="4114800"/>
              <a:ext cx="839059" cy="675263"/>
            </a:xfrm>
            <a:prstGeom prst="roundRect">
              <a:avLst>
                <a:gd name="adj" fmla="val 23463"/>
              </a:avLst>
            </a:prstGeom>
            <a:solidFill>
              <a:srgbClr val="0070C0"/>
            </a:solidFill>
            <a:ln w="9525" algn="ctr">
              <a:noFill/>
              <a:round/>
              <a:headEnd/>
              <a:tailEnd/>
            </a:ln>
          </p:spPr>
          <p:txBody>
            <a:bodyPr wrap="none" lIns="0" tIns="0" rIns="0" bIns="91440" anchor="ctr">
              <a:spAutoFit/>
            </a:bodyPr>
            <a:lstStyle/>
            <a:p>
              <a:r>
                <a:rPr lang="en-US" b="0">
                  <a:solidFill>
                    <a:schemeClr val="bg1"/>
                  </a:solidFill>
                </a:rPr>
                <a:t>drug</a:t>
              </a:r>
            </a:p>
          </p:txBody>
        </p:sp>
        <p:sp>
          <p:nvSpPr>
            <p:cNvPr id="54281" name="Rounded Rectangle 12"/>
            <p:cNvSpPr>
              <a:spLocks noChangeArrowheads="1"/>
            </p:cNvSpPr>
            <p:nvPr/>
          </p:nvSpPr>
          <p:spPr bwMode="auto">
            <a:xfrm>
              <a:off x="6057002" y="2743200"/>
              <a:ext cx="1276273" cy="675263"/>
            </a:xfrm>
            <a:prstGeom prst="roundRect">
              <a:avLst>
                <a:gd name="adj" fmla="val 23463"/>
              </a:avLst>
            </a:prstGeom>
            <a:solidFill>
              <a:srgbClr val="FF5050"/>
            </a:solidFill>
            <a:ln w="9525" algn="ctr">
              <a:noFill/>
              <a:round/>
              <a:headEnd/>
              <a:tailEnd/>
            </a:ln>
          </p:spPr>
          <p:txBody>
            <a:bodyPr wrap="none" lIns="0" tIns="0" rIns="0" bIns="91440" anchor="ctr">
              <a:spAutoFit/>
            </a:bodyPr>
            <a:lstStyle/>
            <a:p>
              <a:r>
                <a:rPr lang="en-US" b="0">
                  <a:solidFill>
                    <a:schemeClr val="bg1"/>
                  </a:solidFill>
                </a:rPr>
                <a:t>finding</a:t>
              </a:r>
            </a:p>
          </p:txBody>
        </p:sp>
        <p:cxnSp>
          <p:nvCxnSpPr>
            <p:cNvPr id="54282" name="Elbow Connector 25"/>
            <p:cNvCxnSpPr>
              <a:cxnSpLocks noChangeShapeType="1"/>
              <a:stCxn id="54277" idx="2"/>
              <a:endCxn id="54279" idx="0"/>
            </p:cNvCxnSpPr>
            <p:nvPr/>
          </p:nvCxnSpPr>
          <p:spPr bwMode="auto">
            <a:xfrm rot="5400000">
              <a:off x="6346971" y="5138231"/>
              <a:ext cx="696337" cy="1"/>
            </a:xfrm>
            <a:prstGeom prst="bentConnector3">
              <a:avLst>
                <a:gd name="adj1" fmla="val 50000"/>
              </a:avLst>
            </a:prstGeom>
            <a:noFill/>
            <a:ln w="38100" algn="ctr">
              <a:solidFill>
                <a:schemeClr val="bg1"/>
              </a:solidFill>
              <a:round/>
              <a:headEnd/>
              <a:tailEnd type="arrow" w="med" len="med"/>
            </a:ln>
          </p:spPr>
        </p:cxnSp>
        <p:cxnSp>
          <p:nvCxnSpPr>
            <p:cNvPr id="54283" name="Elbow Connector 28"/>
            <p:cNvCxnSpPr>
              <a:cxnSpLocks noChangeShapeType="1"/>
              <a:stCxn id="54277" idx="1"/>
              <a:endCxn id="54278" idx="3"/>
            </p:cNvCxnSpPr>
            <p:nvPr/>
          </p:nvCxnSpPr>
          <p:spPr bwMode="auto">
            <a:xfrm rot="10800000">
              <a:off x="5486401" y="4452432"/>
              <a:ext cx="360077" cy="1588"/>
            </a:xfrm>
            <a:prstGeom prst="bentConnector3">
              <a:avLst>
                <a:gd name="adj1" fmla="val 50000"/>
              </a:avLst>
            </a:prstGeom>
            <a:noFill/>
            <a:ln w="38100" algn="ctr">
              <a:solidFill>
                <a:schemeClr val="bg1"/>
              </a:solidFill>
              <a:round/>
              <a:headEnd/>
              <a:tailEnd type="arrow" w="med" len="med"/>
            </a:ln>
          </p:spPr>
        </p:cxnSp>
        <p:cxnSp>
          <p:nvCxnSpPr>
            <p:cNvPr id="54284" name="Elbow Connector 31"/>
            <p:cNvCxnSpPr>
              <a:cxnSpLocks noChangeShapeType="1"/>
              <a:stCxn id="54277" idx="0"/>
              <a:endCxn id="54281" idx="2"/>
            </p:cNvCxnSpPr>
            <p:nvPr/>
          </p:nvCxnSpPr>
          <p:spPr bwMode="auto">
            <a:xfrm rot="5400000" flipH="1" flipV="1">
              <a:off x="6346971" y="3766632"/>
              <a:ext cx="696337" cy="1588"/>
            </a:xfrm>
            <a:prstGeom prst="bentConnector3">
              <a:avLst>
                <a:gd name="adj1" fmla="val 50000"/>
              </a:avLst>
            </a:prstGeom>
            <a:noFill/>
            <a:ln w="38100" algn="ctr">
              <a:solidFill>
                <a:schemeClr val="bg1"/>
              </a:solidFill>
              <a:round/>
              <a:headEnd/>
              <a:tailEnd type="arrow" w="med" len="med"/>
            </a:ln>
          </p:spPr>
        </p:cxnSp>
        <p:cxnSp>
          <p:nvCxnSpPr>
            <p:cNvPr id="54285" name="Elbow Connector 34"/>
            <p:cNvCxnSpPr>
              <a:cxnSpLocks noChangeShapeType="1"/>
              <a:stCxn id="54277" idx="3"/>
              <a:endCxn id="54280" idx="1"/>
            </p:cNvCxnSpPr>
            <p:nvPr/>
          </p:nvCxnSpPr>
          <p:spPr bwMode="auto">
            <a:xfrm>
              <a:off x="7543800" y="4452432"/>
              <a:ext cx="380141" cy="1588"/>
            </a:xfrm>
            <a:prstGeom prst="bentConnector3">
              <a:avLst>
                <a:gd name="adj1" fmla="val 50000"/>
              </a:avLst>
            </a:prstGeom>
            <a:noFill/>
            <a:ln w="38100" algn="ctr">
              <a:solidFill>
                <a:schemeClr val="bg1"/>
              </a:solidFill>
              <a:round/>
              <a:headEnd/>
              <a:tailEnd type="arrow" w="med" len="med"/>
            </a:ln>
          </p:spPr>
        </p:cxnSp>
        <p:cxnSp>
          <p:nvCxnSpPr>
            <p:cNvPr id="54286" name="Straight Connector 38"/>
            <p:cNvCxnSpPr>
              <a:cxnSpLocks noChangeShapeType="1"/>
            </p:cNvCxnSpPr>
            <p:nvPr/>
          </p:nvCxnSpPr>
          <p:spPr bwMode="auto">
            <a:xfrm rot="5400000">
              <a:off x="1866900" y="4381500"/>
              <a:ext cx="4343400" cy="0"/>
            </a:xfrm>
            <a:prstGeom prst="line">
              <a:avLst/>
            </a:prstGeom>
            <a:noFill/>
            <a:ln w="9525" algn="ctr">
              <a:solidFill>
                <a:schemeClr val="bg1"/>
              </a:solidFill>
              <a:round/>
              <a:headEnd/>
              <a:tailEnd/>
            </a:ln>
          </p:spPr>
        </p:cxnSp>
      </p:grpSp>
    </p:spTree>
    <p:extLst>
      <p:ext uri="{BB962C8B-B14F-4D97-AF65-F5344CB8AC3E}">
        <p14:creationId xmlns:p14="http://schemas.microsoft.com/office/powerpoint/2010/main" val="296328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Observation / Claim</a:t>
            </a:r>
            <a:endParaRPr lang="en-US" dirty="0"/>
          </a:p>
        </p:txBody>
      </p:sp>
      <p:sp>
        <p:nvSpPr>
          <p:cNvPr id="5" name="Content Placeholder 4"/>
          <p:cNvSpPr>
            <a:spLocks noGrp="1"/>
          </p:cNvSpPr>
          <p:nvPr>
            <p:ph idx="1"/>
          </p:nvPr>
        </p:nvSpPr>
        <p:spPr/>
        <p:txBody>
          <a:bodyPr/>
          <a:lstStyle/>
          <a:p>
            <a:r>
              <a:rPr lang="en-US" b="1" dirty="0" smtClean="0">
                <a:solidFill>
                  <a:srgbClr val="FFFF00"/>
                </a:solidFill>
              </a:rPr>
              <a:t>Patient data</a:t>
            </a:r>
            <a:r>
              <a:rPr lang="en-US" dirty="0" smtClean="0"/>
              <a:t>, </a:t>
            </a:r>
          </a:p>
          <a:p>
            <a:r>
              <a:rPr lang="en-US" dirty="0"/>
              <a:t>	</a:t>
            </a:r>
            <a:r>
              <a:rPr lang="en-US" dirty="0" smtClean="0"/>
              <a:t>as currently </a:t>
            </a:r>
            <a:r>
              <a:rPr lang="en-US" i="1" dirty="0" smtClean="0"/>
              <a:t>gathered</a:t>
            </a:r>
            <a:r>
              <a:rPr lang="en-US" dirty="0" smtClean="0"/>
              <a:t> through EHRs, </a:t>
            </a:r>
          </a:p>
          <a:p>
            <a:r>
              <a:rPr lang="en-US" dirty="0"/>
              <a:t>	</a:t>
            </a:r>
            <a:r>
              <a:rPr lang="en-US" i="1" dirty="0" smtClean="0"/>
              <a:t>communicated</a:t>
            </a:r>
            <a:r>
              <a:rPr lang="en-US" dirty="0" smtClean="0"/>
              <a:t> over RHIOs, and </a:t>
            </a:r>
          </a:p>
          <a:p>
            <a:r>
              <a:rPr lang="en-US" dirty="0"/>
              <a:t>	</a:t>
            </a:r>
            <a:r>
              <a:rPr lang="en-US" i="1" dirty="0" smtClean="0"/>
              <a:t>collected</a:t>
            </a:r>
            <a:r>
              <a:rPr lang="en-US" dirty="0" smtClean="0"/>
              <a:t> and </a:t>
            </a:r>
            <a:r>
              <a:rPr lang="en-US" i="1" dirty="0" smtClean="0"/>
              <a:t>aggregated</a:t>
            </a:r>
            <a:r>
              <a:rPr lang="en-US" dirty="0" smtClean="0"/>
              <a:t> in data warehouses,</a:t>
            </a:r>
          </a:p>
          <a:p>
            <a:r>
              <a:rPr lang="en-US" b="1" dirty="0" smtClean="0">
                <a:solidFill>
                  <a:srgbClr val="FFFF00"/>
                </a:solidFill>
              </a:rPr>
              <a:t>have minimal</a:t>
            </a:r>
            <a:r>
              <a:rPr lang="en-US" dirty="0" smtClean="0"/>
              <a:t>, if not missing at all, </a:t>
            </a:r>
            <a:r>
              <a:rPr lang="en-US" b="1" dirty="0" smtClean="0">
                <a:solidFill>
                  <a:srgbClr val="FFFF00"/>
                </a:solidFill>
              </a:rPr>
              <a:t>background</a:t>
            </a:r>
            <a:r>
              <a:rPr lang="en-US" b="1" dirty="0" smtClean="0"/>
              <a:t> </a:t>
            </a:r>
            <a:r>
              <a:rPr lang="en-US" b="1" dirty="0" smtClean="0">
                <a:solidFill>
                  <a:srgbClr val="FFFF00"/>
                </a:solidFill>
              </a:rPr>
              <a:t>information</a:t>
            </a:r>
            <a:r>
              <a:rPr lang="en-US" dirty="0" smtClean="0"/>
              <a:t>,</a:t>
            </a:r>
          </a:p>
          <a:p>
            <a:r>
              <a:rPr lang="en-US" dirty="0"/>
              <a:t>	</a:t>
            </a:r>
            <a:r>
              <a:rPr lang="en-US" dirty="0" smtClean="0"/>
              <a:t>and </a:t>
            </a:r>
          </a:p>
          <a:p>
            <a:r>
              <a:rPr lang="en-US" b="1" dirty="0">
                <a:solidFill>
                  <a:srgbClr val="FFFF00"/>
                </a:solidFill>
              </a:rPr>
              <a:t>a</a:t>
            </a:r>
            <a:r>
              <a:rPr lang="en-US" b="1" dirty="0" smtClean="0">
                <a:solidFill>
                  <a:srgbClr val="FFFF00"/>
                </a:solidFill>
              </a:rPr>
              <a:t>re</a:t>
            </a:r>
            <a:r>
              <a:rPr lang="en-US" b="1" dirty="0" smtClean="0"/>
              <a:t> </a:t>
            </a:r>
            <a:r>
              <a:rPr lang="en-US" b="1" dirty="0" smtClean="0">
                <a:solidFill>
                  <a:srgbClr val="FFFF00"/>
                </a:solidFill>
              </a:rPr>
              <a:t>insufficiently</a:t>
            </a:r>
            <a:r>
              <a:rPr lang="en-US" b="1" dirty="0" smtClean="0"/>
              <a:t> </a:t>
            </a:r>
            <a:r>
              <a:rPr lang="en-US" b="1" dirty="0" smtClean="0">
                <a:solidFill>
                  <a:srgbClr val="FFFF00"/>
                </a:solidFill>
              </a:rPr>
              <a:t>precise</a:t>
            </a:r>
            <a:r>
              <a:rPr lang="en-US" b="1" dirty="0" smtClean="0"/>
              <a:t> </a:t>
            </a:r>
            <a:r>
              <a:rPr lang="en-US" dirty="0" smtClean="0"/>
              <a:t>to allow the construction of </a:t>
            </a:r>
            <a:r>
              <a:rPr lang="en-US" dirty="0"/>
              <a:t>a completely accurate view on what is (and has been) the case in </a:t>
            </a:r>
            <a:r>
              <a:rPr lang="en-US" dirty="0" smtClean="0"/>
              <a:t>reality.</a:t>
            </a:r>
            <a:endParaRPr lang="en-US" dirty="0"/>
          </a:p>
        </p:txBody>
      </p:sp>
    </p:spTree>
    <p:extLst>
      <p:ext uri="{BB962C8B-B14F-4D97-AF65-F5344CB8AC3E}">
        <p14:creationId xmlns:p14="http://schemas.microsoft.com/office/powerpoint/2010/main" val="2077912468"/>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5. Ontology of General Medical Science</a:t>
            </a:r>
            <a:br>
              <a:rPr lang="en-US" dirty="0" smtClean="0"/>
            </a:br>
            <a:r>
              <a:rPr lang="en-US" dirty="0" smtClean="0"/>
              <a:t>(OGMS)</a:t>
            </a:r>
            <a:endParaRPr lang="en-US" dirty="0"/>
          </a:p>
        </p:txBody>
      </p:sp>
      <p:sp>
        <p:nvSpPr>
          <p:cNvPr id="5" name="Subtitle 4"/>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91441942"/>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14" name="AutoShape 26"/>
          <p:cNvSpPr>
            <a:spLocks noGrp="1" noChangeArrowheads="1"/>
          </p:cNvSpPr>
          <p:nvPr>
            <p:ph type="title"/>
          </p:nvPr>
        </p:nvSpPr>
        <p:spPr>
          <a:xfrm>
            <a:off x="255587" y="793252"/>
            <a:ext cx="8632825" cy="730748"/>
          </a:xfrm>
        </p:spPr>
        <p:txBody>
          <a:bodyPr/>
          <a:lstStyle/>
          <a:p>
            <a:pPr eaLnBrk="1" hangingPunct="1"/>
            <a:r>
              <a:rPr lang="en-US" altLang="en-US" dirty="0" smtClean="0"/>
              <a:t>Practicing Medicine</a:t>
            </a:r>
            <a:endParaRPr lang="en-US" altLang="en-US" sz="2000" dirty="0" smtClean="0"/>
          </a:p>
        </p:txBody>
      </p:sp>
      <p:sp>
        <p:nvSpPr>
          <p:cNvPr id="29716" name="Rectangle 33"/>
          <p:cNvSpPr>
            <a:spLocks noChangeArrowheads="1"/>
          </p:cNvSpPr>
          <p:nvPr/>
        </p:nvSpPr>
        <p:spPr bwMode="auto">
          <a:xfrm>
            <a:off x="381000" y="6258580"/>
            <a:ext cx="8763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400" b="0" dirty="0" err="1">
                <a:solidFill>
                  <a:schemeClr val="bg1"/>
                </a:solidFill>
              </a:rPr>
              <a:t>Scheuermann</a:t>
            </a:r>
            <a:r>
              <a:rPr lang="en-US" altLang="en-US" sz="1400" b="0" dirty="0">
                <a:solidFill>
                  <a:schemeClr val="bg1"/>
                </a:solidFill>
              </a:rPr>
              <a:t> R, Ceusters W, Smith B. Toward an Ontological Treatment of Disease and Diagnosis. 2009 AMIA Summit on Translational Bioinformatics, San Francisco, California, March 15-17, 2009;: 116-120</a:t>
            </a:r>
            <a:r>
              <a:rPr lang="en-US" altLang="en-US" sz="1400" b="0" dirty="0" smtClean="0">
                <a:solidFill>
                  <a:schemeClr val="bg1"/>
                </a:solidFill>
              </a:rPr>
              <a:t>.</a:t>
            </a:r>
            <a:endParaRPr lang="en-US" altLang="en-US" sz="1400" b="0" dirty="0">
              <a:solidFill>
                <a:schemeClr val="bg1"/>
              </a:solidFill>
            </a:endParaRPr>
          </a:p>
        </p:txBody>
      </p:sp>
      <p:pic>
        <p:nvPicPr>
          <p:cNvPr id="44" name="Picture 3"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2499" t="7011" r="4861" b="8989"/>
          <a:stretch>
            <a:fillRect/>
          </a:stretch>
        </p:blipFill>
        <p:spPr bwMode="auto">
          <a:xfrm>
            <a:off x="236094" y="1532859"/>
            <a:ext cx="8652318" cy="4774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028158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5"/>
          <p:cNvGrpSpPr>
            <a:grpSpLocks/>
          </p:cNvGrpSpPr>
          <p:nvPr/>
        </p:nvGrpSpPr>
        <p:grpSpPr bwMode="auto">
          <a:xfrm>
            <a:off x="87313" y="3138488"/>
            <a:ext cx="5800725" cy="2098675"/>
            <a:chOff x="87083" y="3138196"/>
            <a:chExt cx="5800532" cy="2099387"/>
          </a:xfrm>
        </p:grpSpPr>
        <p:sp>
          <p:nvSpPr>
            <p:cNvPr id="29731" name="Rectangle 40"/>
            <p:cNvSpPr>
              <a:spLocks noChangeArrowheads="1"/>
            </p:cNvSpPr>
            <p:nvPr/>
          </p:nvSpPr>
          <p:spPr bwMode="auto">
            <a:xfrm>
              <a:off x="4892350" y="3138196"/>
              <a:ext cx="995265" cy="466531"/>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2" name="Rectangle 37"/>
            <p:cNvSpPr>
              <a:spLocks noChangeArrowheads="1"/>
            </p:cNvSpPr>
            <p:nvPr/>
          </p:nvSpPr>
          <p:spPr bwMode="auto">
            <a:xfrm>
              <a:off x="87083" y="4771052"/>
              <a:ext cx="1219202" cy="466531"/>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3" name="Rectangle 36"/>
            <p:cNvSpPr>
              <a:spLocks noChangeArrowheads="1"/>
            </p:cNvSpPr>
            <p:nvPr/>
          </p:nvSpPr>
          <p:spPr bwMode="auto">
            <a:xfrm>
              <a:off x="2883159" y="3144416"/>
              <a:ext cx="1101012" cy="466531"/>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nvGrpSpPr>
            <p:cNvPr id="29734" name="Group 35"/>
            <p:cNvGrpSpPr>
              <a:grpSpLocks/>
            </p:cNvGrpSpPr>
            <p:nvPr/>
          </p:nvGrpSpPr>
          <p:grpSpPr bwMode="auto">
            <a:xfrm rot="-1765470">
              <a:off x="889521" y="3934405"/>
              <a:ext cx="2002969" cy="382555"/>
              <a:chOff x="171061" y="4195665"/>
              <a:chExt cx="2002969" cy="382555"/>
            </a:xfrm>
          </p:grpSpPr>
          <p:sp>
            <p:nvSpPr>
              <p:cNvPr id="29738" name="Right Arrow 33"/>
              <p:cNvSpPr>
                <a:spLocks noChangeArrowheads="1"/>
              </p:cNvSpPr>
              <p:nvPr/>
            </p:nvSpPr>
            <p:spPr bwMode="auto">
              <a:xfrm>
                <a:off x="1166324"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9" name="Right Arrow 34"/>
              <p:cNvSpPr>
                <a:spLocks noChangeArrowheads="1"/>
              </p:cNvSpPr>
              <p:nvPr/>
            </p:nvSpPr>
            <p:spPr bwMode="auto">
              <a:xfrm flipH="1">
                <a:off x="171061"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grpSp>
          <p:nvGrpSpPr>
            <p:cNvPr id="29735" name="Group 42"/>
            <p:cNvGrpSpPr>
              <a:grpSpLocks/>
            </p:cNvGrpSpPr>
            <p:nvPr/>
          </p:nvGrpSpPr>
          <p:grpSpPr bwMode="auto">
            <a:xfrm>
              <a:off x="4002833" y="3200396"/>
              <a:ext cx="889517" cy="382559"/>
              <a:chOff x="171061" y="4195665"/>
              <a:chExt cx="2002969" cy="382555"/>
            </a:xfrm>
          </p:grpSpPr>
          <p:sp>
            <p:nvSpPr>
              <p:cNvPr id="29736" name="Right Arrow 43"/>
              <p:cNvSpPr>
                <a:spLocks noChangeArrowheads="1"/>
              </p:cNvSpPr>
              <p:nvPr/>
            </p:nvSpPr>
            <p:spPr bwMode="auto">
              <a:xfrm>
                <a:off x="1166324"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7" name="Right Arrow 44"/>
              <p:cNvSpPr>
                <a:spLocks noChangeArrowheads="1"/>
              </p:cNvSpPr>
              <p:nvPr/>
            </p:nvSpPr>
            <p:spPr bwMode="auto">
              <a:xfrm flipH="1">
                <a:off x="171061"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grpSp>
      <p:sp>
        <p:nvSpPr>
          <p:cNvPr id="29699" name="Rectangle 4"/>
          <p:cNvSpPr>
            <a:spLocks noChangeArrowheads="1"/>
          </p:cNvSpPr>
          <p:nvPr/>
        </p:nvSpPr>
        <p:spPr bwMode="auto">
          <a:xfrm>
            <a:off x="71438" y="3170238"/>
            <a:ext cx="209550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etiological process</a:t>
            </a:r>
          </a:p>
        </p:txBody>
      </p:sp>
      <p:sp>
        <p:nvSpPr>
          <p:cNvPr id="29700" name="Rectangle 6"/>
          <p:cNvSpPr>
            <a:spLocks noChangeArrowheads="1"/>
          </p:cNvSpPr>
          <p:nvPr/>
        </p:nvSpPr>
        <p:spPr bwMode="auto">
          <a:xfrm>
            <a:off x="2924175" y="3170238"/>
            <a:ext cx="102235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disorder</a:t>
            </a:r>
          </a:p>
        </p:txBody>
      </p:sp>
      <p:sp>
        <p:nvSpPr>
          <p:cNvPr id="29701" name="Rectangle 8"/>
          <p:cNvSpPr>
            <a:spLocks noChangeArrowheads="1"/>
          </p:cNvSpPr>
          <p:nvPr/>
        </p:nvSpPr>
        <p:spPr bwMode="auto">
          <a:xfrm>
            <a:off x="4937125" y="3170238"/>
            <a:ext cx="9239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disease</a:t>
            </a:r>
          </a:p>
        </p:txBody>
      </p:sp>
      <p:sp>
        <p:nvSpPr>
          <p:cNvPr id="29702" name="Rectangle 10"/>
          <p:cNvSpPr>
            <a:spLocks noChangeArrowheads="1"/>
          </p:cNvSpPr>
          <p:nvPr/>
        </p:nvSpPr>
        <p:spPr bwMode="auto">
          <a:xfrm>
            <a:off x="6783388" y="3170238"/>
            <a:ext cx="22828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pathological process</a:t>
            </a:r>
          </a:p>
        </p:txBody>
      </p:sp>
      <p:sp>
        <p:nvSpPr>
          <p:cNvPr id="29703" name="Rectangle 12"/>
          <p:cNvSpPr>
            <a:spLocks noChangeArrowheads="1"/>
          </p:cNvSpPr>
          <p:nvPr/>
        </p:nvSpPr>
        <p:spPr bwMode="auto">
          <a:xfrm>
            <a:off x="6346825" y="4808538"/>
            <a:ext cx="274320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abnormal bodily features</a:t>
            </a:r>
          </a:p>
        </p:txBody>
      </p:sp>
      <p:sp>
        <p:nvSpPr>
          <p:cNvPr id="29704" name="Rectangle 14"/>
          <p:cNvSpPr>
            <a:spLocks noChangeArrowheads="1"/>
          </p:cNvSpPr>
          <p:nvPr/>
        </p:nvSpPr>
        <p:spPr bwMode="auto">
          <a:xfrm>
            <a:off x="4030663" y="4808538"/>
            <a:ext cx="208915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signs &amp; symptoms</a:t>
            </a:r>
          </a:p>
        </p:txBody>
      </p:sp>
      <p:sp>
        <p:nvSpPr>
          <p:cNvPr id="29705" name="Rectangle 15"/>
          <p:cNvSpPr>
            <a:spLocks noChangeArrowheads="1"/>
          </p:cNvSpPr>
          <p:nvPr/>
        </p:nvSpPr>
        <p:spPr bwMode="auto">
          <a:xfrm>
            <a:off x="1579563" y="4808538"/>
            <a:ext cx="21939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interpretive process</a:t>
            </a:r>
          </a:p>
        </p:txBody>
      </p:sp>
      <p:sp>
        <p:nvSpPr>
          <p:cNvPr id="29706" name="Rectangle 17"/>
          <p:cNvSpPr>
            <a:spLocks noChangeArrowheads="1"/>
          </p:cNvSpPr>
          <p:nvPr/>
        </p:nvSpPr>
        <p:spPr bwMode="auto">
          <a:xfrm>
            <a:off x="120650" y="4808538"/>
            <a:ext cx="11525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diagnosis</a:t>
            </a:r>
          </a:p>
        </p:txBody>
      </p:sp>
      <p:grpSp>
        <p:nvGrpSpPr>
          <p:cNvPr id="29707" name="Group 25"/>
          <p:cNvGrpSpPr>
            <a:grpSpLocks/>
          </p:cNvGrpSpPr>
          <p:nvPr/>
        </p:nvGrpSpPr>
        <p:grpSpPr bwMode="auto">
          <a:xfrm>
            <a:off x="1854200" y="2395538"/>
            <a:ext cx="1346200" cy="749300"/>
            <a:chOff x="1854200" y="2908300"/>
            <a:chExt cx="1346200" cy="749300"/>
          </a:xfrm>
        </p:grpSpPr>
        <p:sp>
          <p:nvSpPr>
            <p:cNvPr id="29729" name="Rectangle 5"/>
            <p:cNvSpPr>
              <a:spLocks noChangeArrowheads="1"/>
            </p:cNvSpPr>
            <p:nvPr/>
          </p:nvSpPr>
          <p:spPr bwMode="auto">
            <a:xfrm>
              <a:off x="1905000" y="2908300"/>
              <a:ext cx="111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produces</a:t>
              </a:r>
            </a:p>
          </p:txBody>
        </p:sp>
        <p:sp>
          <p:nvSpPr>
            <p:cNvPr id="29730" name="AutoShape 19"/>
            <p:cNvSpPr>
              <a:spLocks noChangeArrowheads="1"/>
            </p:cNvSpPr>
            <p:nvPr/>
          </p:nvSpPr>
          <p:spPr bwMode="auto">
            <a:xfrm>
              <a:off x="18542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08" name="Group 26"/>
          <p:cNvGrpSpPr>
            <a:grpSpLocks/>
          </p:cNvGrpSpPr>
          <p:nvPr/>
        </p:nvGrpSpPr>
        <p:grpSpPr bwMode="auto">
          <a:xfrm>
            <a:off x="3695700" y="2395538"/>
            <a:ext cx="1346200" cy="749300"/>
            <a:chOff x="3695700" y="2908300"/>
            <a:chExt cx="1346200" cy="749300"/>
          </a:xfrm>
        </p:grpSpPr>
        <p:sp>
          <p:nvSpPr>
            <p:cNvPr id="29727" name="Rectangle 7"/>
            <p:cNvSpPr>
              <a:spLocks noChangeArrowheads="1"/>
            </p:cNvSpPr>
            <p:nvPr/>
          </p:nvSpPr>
          <p:spPr bwMode="auto">
            <a:xfrm>
              <a:off x="3965575" y="2908300"/>
              <a:ext cx="75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bears</a:t>
              </a:r>
            </a:p>
          </p:txBody>
        </p:sp>
        <p:sp>
          <p:nvSpPr>
            <p:cNvPr id="29728" name="AutoShape 20"/>
            <p:cNvSpPr>
              <a:spLocks noChangeArrowheads="1"/>
            </p:cNvSpPr>
            <p:nvPr/>
          </p:nvSpPr>
          <p:spPr bwMode="auto">
            <a:xfrm>
              <a:off x="36957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09" name="Group 27"/>
          <p:cNvGrpSpPr>
            <a:grpSpLocks/>
          </p:cNvGrpSpPr>
          <p:nvPr/>
        </p:nvGrpSpPr>
        <p:grpSpPr bwMode="auto">
          <a:xfrm>
            <a:off x="5775325" y="2395538"/>
            <a:ext cx="1387475" cy="749300"/>
            <a:chOff x="5775325" y="2908300"/>
            <a:chExt cx="1387475" cy="749300"/>
          </a:xfrm>
        </p:grpSpPr>
        <p:sp>
          <p:nvSpPr>
            <p:cNvPr id="29725" name="Rectangle 9"/>
            <p:cNvSpPr>
              <a:spLocks noChangeArrowheads="1"/>
            </p:cNvSpPr>
            <p:nvPr/>
          </p:nvSpPr>
          <p:spPr bwMode="auto">
            <a:xfrm>
              <a:off x="5775325" y="290830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realized_in</a:t>
              </a:r>
            </a:p>
          </p:txBody>
        </p:sp>
        <p:sp>
          <p:nvSpPr>
            <p:cNvPr id="29726" name="AutoShape 21"/>
            <p:cNvSpPr>
              <a:spLocks noChangeArrowheads="1"/>
            </p:cNvSpPr>
            <p:nvPr/>
          </p:nvSpPr>
          <p:spPr bwMode="auto">
            <a:xfrm>
              <a:off x="58166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0" name="Group 31"/>
          <p:cNvGrpSpPr>
            <a:grpSpLocks/>
          </p:cNvGrpSpPr>
          <p:nvPr/>
        </p:nvGrpSpPr>
        <p:grpSpPr bwMode="auto">
          <a:xfrm>
            <a:off x="723900" y="5189538"/>
            <a:ext cx="1346200" cy="730250"/>
            <a:chOff x="723900" y="5702300"/>
            <a:chExt cx="1346200" cy="730250"/>
          </a:xfrm>
        </p:grpSpPr>
        <p:sp>
          <p:nvSpPr>
            <p:cNvPr id="29723" name="Rectangle 11"/>
            <p:cNvSpPr>
              <a:spLocks noChangeArrowheads="1"/>
            </p:cNvSpPr>
            <p:nvPr/>
          </p:nvSpPr>
          <p:spPr bwMode="auto">
            <a:xfrm>
              <a:off x="863600" y="6032500"/>
              <a:ext cx="111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produces</a:t>
              </a:r>
            </a:p>
          </p:txBody>
        </p:sp>
        <p:sp>
          <p:nvSpPr>
            <p:cNvPr id="29724" name="AutoShape 22"/>
            <p:cNvSpPr>
              <a:spLocks noChangeArrowheads="1"/>
            </p:cNvSpPr>
            <p:nvPr/>
          </p:nvSpPr>
          <p:spPr bwMode="auto">
            <a:xfrm flipH="1" flipV="1">
              <a:off x="723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1" name="Group 30"/>
          <p:cNvGrpSpPr>
            <a:grpSpLocks/>
          </p:cNvGrpSpPr>
          <p:nvPr/>
        </p:nvGrpSpPr>
        <p:grpSpPr bwMode="auto">
          <a:xfrm>
            <a:off x="3005138" y="5189538"/>
            <a:ext cx="1733550" cy="730250"/>
            <a:chOff x="3005138" y="5702300"/>
            <a:chExt cx="1733550" cy="730250"/>
          </a:xfrm>
        </p:grpSpPr>
        <p:sp>
          <p:nvSpPr>
            <p:cNvPr id="29721" name="Rectangle 18"/>
            <p:cNvSpPr>
              <a:spLocks noChangeArrowheads="1"/>
            </p:cNvSpPr>
            <p:nvPr/>
          </p:nvSpPr>
          <p:spPr bwMode="auto">
            <a:xfrm>
              <a:off x="3005138" y="6032500"/>
              <a:ext cx="173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participates_in</a:t>
              </a:r>
            </a:p>
          </p:txBody>
        </p:sp>
        <p:sp>
          <p:nvSpPr>
            <p:cNvPr id="29722" name="AutoShape 23"/>
            <p:cNvSpPr>
              <a:spLocks noChangeArrowheads="1"/>
            </p:cNvSpPr>
            <p:nvPr/>
          </p:nvSpPr>
          <p:spPr bwMode="auto">
            <a:xfrm flipH="1" flipV="1">
              <a:off x="3136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2" name="Group 29"/>
          <p:cNvGrpSpPr>
            <a:grpSpLocks/>
          </p:cNvGrpSpPr>
          <p:nvPr/>
        </p:nvGrpSpPr>
        <p:grpSpPr bwMode="auto">
          <a:xfrm>
            <a:off x="5408613" y="5189538"/>
            <a:ext cx="1654175" cy="730250"/>
            <a:chOff x="5408613" y="5702300"/>
            <a:chExt cx="1654175" cy="730250"/>
          </a:xfrm>
        </p:grpSpPr>
        <p:sp>
          <p:nvSpPr>
            <p:cNvPr id="29719" name="Rectangle 13"/>
            <p:cNvSpPr>
              <a:spLocks noChangeArrowheads="1"/>
            </p:cNvSpPr>
            <p:nvPr/>
          </p:nvSpPr>
          <p:spPr bwMode="auto">
            <a:xfrm>
              <a:off x="5408613" y="6032500"/>
              <a:ext cx="165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recognized_as</a:t>
              </a:r>
            </a:p>
          </p:txBody>
        </p:sp>
        <p:sp>
          <p:nvSpPr>
            <p:cNvPr id="29720" name="AutoShape 24"/>
            <p:cNvSpPr>
              <a:spLocks noChangeArrowheads="1"/>
            </p:cNvSpPr>
            <p:nvPr/>
          </p:nvSpPr>
          <p:spPr bwMode="auto">
            <a:xfrm flipH="1" flipV="1">
              <a:off x="55372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3" name="Group 28"/>
          <p:cNvGrpSpPr>
            <a:grpSpLocks/>
          </p:cNvGrpSpPr>
          <p:nvPr/>
        </p:nvGrpSpPr>
        <p:grpSpPr bwMode="auto">
          <a:xfrm>
            <a:off x="7200900" y="3538538"/>
            <a:ext cx="1320800" cy="1346200"/>
            <a:chOff x="7200900" y="4051300"/>
            <a:chExt cx="1320800" cy="1346200"/>
          </a:xfrm>
        </p:grpSpPr>
        <p:sp>
          <p:nvSpPr>
            <p:cNvPr id="53263" name="Rectangle 16"/>
            <p:cNvSpPr>
              <a:spLocks noChangeArrowheads="1"/>
            </p:cNvSpPr>
            <p:nvPr/>
          </p:nvSpPr>
          <p:spPr bwMode="auto">
            <a:xfrm>
              <a:off x="7200900" y="4483100"/>
              <a:ext cx="1114425" cy="400050"/>
            </a:xfrm>
            <a:prstGeom prst="rect">
              <a:avLst/>
            </a:prstGeom>
            <a:noFill/>
            <a:ln w="9525">
              <a:noFill/>
              <a:miter lim="800000"/>
              <a:headEnd/>
              <a:tailEnd/>
            </a:ln>
          </p:spPr>
          <p:txBody>
            <a:bodyPr wrap="none">
              <a:spAutoFit/>
            </a:bodyPr>
            <a:lstStyle/>
            <a:p>
              <a:pPr eaLnBrk="0" hangingPunct="0">
                <a:defRPr/>
              </a:pPr>
              <a:r>
                <a:rPr lang="en-US" sz="2000" b="0" i="1" dirty="0">
                  <a:solidFill>
                    <a:schemeClr val="accent3"/>
                  </a:solidFill>
                  <a:ea typeface="ＭＳ Ｐゴシック" pitchFamily="34" charset="-128"/>
                </a:rPr>
                <a:t>produces</a:t>
              </a:r>
            </a:p>
          </p:txBody>
        </p:sp>
        <p:sp>
          <p:nvSpPr>
            <p:cNvPr id="29718" name="AutoShape 25"/>
            <p:cNvSpPr>
              <a:spLocks noChangeArrowheads="1"/>
            </p:cNvSpPr>
            <p:nvPr/>
          </p:nvSpPr>
          <p:spPr bwMode="auto">
            <a:xfrm rot="-5400000" flipH="1" flipV="1">
              <a:off x="7670800" y="45466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sp>
        <p:nvSpPr>
          <p:cNvPr id="29714" name="AutoShape 26"/>
          <p:cNvSpPr>
            <a:spLocks noGrp="1" noChangeArrowheads="1"/>
          </p:cNvSpPr>
          <p:nvPr>
            <p:ph type="title"/>
          </p:nvPr>
        </p:nvSpPr>
        <p:spPr>
          <a:xfrm>
            <a:off x="255588" y="1072397"/>
            <a:ext cx="8632825" cy="1055608"/>
          </a:xfrm>
        </p:spPr>
        <p:txBody>
          <a:bodyPr/>
          <a:lstStyle/>
          <a:p>
            <a:pPr eaLnBrk="1" hangingPunct="1"/>
            <a:r>
              <a:rPr lang="en-US" altLang="en-US" sz="2800" dirty="0" smtClean="0"/>
              <a:t>Example: The dimensions/axes of the </a:t>
            </a:r>
            <a:br>
              <a:rPr lang="en-US" altLang="en-US" sz="2800" dirty="0" smtClean="0"/>
            </a:br>
            <a:r>
              <a:rPr lang="en-US" altLang="en-US" sz="2800" dirty="0" smtClean="0"/>
              <a:t>Ontology of General Medical Science </a:t>
            </a:r>
            <a:r>
              <a:rPr lang="en-US" altLang="en-US" sz="2000" dirty="0" smtClean="0"/>
              <a:t>(OGMS)</a:t>
            </a:r>
          </a:p>
        </p:txBody>
      </p:sp>
      <p:sp>
        <p:nvSpPr>
          <p:cNvPr id="29715" name="Rectangle 32"/>
          <p:cNvSpPr>
            <a:spLocks noChangeArrowheads="1"/>
          </p:cNvSpPr>
          <p:nvPr/>
        </p:nvSpPr>
        <p:spPr bwMode="auto">
          <a:xfrm>
            <a:off x="4572000" y="65309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400" b="0">
                <a:solidFill>
                  <a:schemeClr val="bg1"/>
                </a:solidFill>
                <a:hlinkClick r:id="rId3"/>
              </a:rPr>
              <a:t>http://code.google.com/p/ogms/</a:t>
            </a:r>
            <a:endParaRPr lang="en-US" altLang="en-US" sz="1400" b="0">
              <a:solidFill>
                <a:schemeClr val="bg1"/>
              </a:solidFill>
            </a:endParaRPr>
          </a:p>
        </p:txBody>
      </p:sp>
      <p:sp>
        <p:nvSpPr>
          <p:cNvPr id="29716" name="Rectangle 33"/>
          <p:cNvSpPr>
            <a:spLocks noChangeArrowheads="1"/>
          </p:cNvSpPr>
          <p:nvPr/>
        </p:nvSpPr>
        <p:spPr bwMode="auto">
          <a:xfrm>
            <a:off x="381000" y="6100763"/>
            <a:ext cx="8763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altLang="en-US" sz="1400" b="0" dirty="0" err="1">
                <a:solidFill>
                  <a:schemeClr val="bg1"/>
                </a:solidFill>
              </a:rPr>
              <a:t>Scheuermann</a:t>
            </a:r>
            <a:r>
              <a:rPr lang="en-US" altLang="en-US" sz="1400" b="0" dirty="0">
                <a:solidFill>
                  <a:schemeClr val="bg1"/>
                </a:solidFill>
              </a:rPr>
              <a:t> R, Ceusters W, Smith B. Toward an Ontological Treatment of Disease and Diagnosis. 2009 AMIA Summit on Translational Bioinformatics, San Francisco, California, March 15-17, 2009;: 116-120.</a:t>
            </a:r>
          </a:p>
          <a:p>
            <a:pPr algn="l" eaLnBrk="1" hangingPunct="1"/>
            <a:r>
              <a:rPr lang="en-US" altLang="en-US" sz="1400" b="0" dirty="0">
                <a:solidFill>
                  <a:schemeClr val="bg1"/>
                </a:solidFill>
                <a:hlinkClick r:id="rId4"/>
              </a:rPr>
              <a:t>http://www.referent-tracking.com/RTU/sendfile/?file=AMIA-0075-T2009.pdf </a:t>
            </a:r>
            <a:endParaRPr lang="en-US" altLang="en-US" sz="1400" b="0" dirty="0">
              <a:solidFill>
                <a:schemeClr val="bg1"/>
              </a:solidFill>
            </a:endParaRPr>
          </a:p>
        </p:txBody>
      </p:sp>
    </p:spTree>
    <p:extLst>
      <p:ext uri="{BB962C8B-B14F-4D97-AF65-F5344CB8AC3E}">
        <p14:creationId xmlns:p14="http://schemas.microsoft.com/office/powerpoint/2010/main" val="28524637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152400" y="4419600"/>
            <a:ext cx="8763000" cy="1371600"/>
          </a:xfrm>
          <a:prstGeom prst="rect">
            <a:avLst/>
          </a:prstGeom>
          <a:solidFill>
            <a:srgbClr val="FFFF00"/>
          </a:solid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 name="Title 1"/>
          <p:cNvSpPr>
            <a:spLocks noGrp="1"/>
          </p:cNvSpPr>
          <p:nvPr>
            <p:ph type="title"/>
          </p:nvPr>
        </p:nvSpPr>
        <p:spPr>
          <a:xfrm>
            <a:off x="0" y="762000"/>
            <a:ext cx="9144000" cy="762000"/>
          </a:xfrm>
        </p:spPr>
        <p:txBody>
          <a:bodyPr/>
          <a:lstStyle/>
          <a:p>
            <a:r>
              <a:rPr lang="en-US" dirty="0" smtClean="0"/>
              <a:t>Uses of (biomedical)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0" indent="0" algn="ctr"/>
            <a:r>
              <a:rPr lang="en-US" dirty="0" smtClean="0">
                <a:solidFill>
                  <a:schemeClr val="tx1"/>
                </a:solidFill>
              </a:rPr>
              <a:t>Human annotation </a:t>
            </a:r>
            <a:r>
              <a:rPr lang="en-US" dirty="0" smtClean="0">
                <a:solidFill>
                  <a:schemeClr val="tx1"/>
                </a:solidFill>
              </a:rPr>
              <a:t>of data (literature, databases, electronic healthcare record data, …) for better integration, use and reuse.</a:t>
            </a:r>
            <a:endParaRPr lang="en-US" dirty="0">
              <a:solidFill>
                <a:schemeClr val="tx1"/>
              </a:solidFill>
            </a:endParaRPr>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
        <p:nvSpPr>
          <p:cNvPr id="4" name="Rectangle 3"/>
          <p:cNvSpPr/>
          <p:nvPr/>
        </p:nvSpPr>
        <p:spPr bwMode="auto">
          <a:xfrm>
            <a:off x="152400" y="1595130"/>
            <a:ext cx="8763000" cy="282447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826870214"/>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31" name="Rectangle 40"/>
          <p:cNvSpPr>
            <a:spLocks noChangeArrowheads="1"/>
          </p:cNvSpPr>
          <p:nvPr/>
        </p:nvSpPr>
        <p:spPr bwMode="auto">
          <a:xfrm>
            <a:off x="4911212" y="2722416"/>
            <a:ext cx="995298" cy="466373"/>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2" name="Rectangle 37"/>
          <p:cNvSpPr>
            <a:spLocks noChangeArrowheads="1"/>
          </p:cNvSpPr>
          <p:nvPr/>
        </p:nvSpPr>
        <p:spPr bwMode="auto">
          <a:xfrm>
            <a:off x="105404" y="4775376"/>
            <a:ext cx="1219243" cy="466373"/>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3" name="Rectangle 36"/>
          <p:cNvSpPr>
            <a:spLocks noChangeArrowheads="1"/>
          </p:cNvSpPr>
          <p:nvPr/>
        </p:nvSpPr>
        <p:spPr bwMode="auto">
          <a:xfrm>
            <a:off x="2901954" y="2728634"/>
            <a:ext cx="1101049" cy="466373"/>
          </a:xfrm>
          <a:prstGeom prst="rect">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nvGrpSpPr>
          <p:cNvPr id="29734" name="Group 35"/>
          <p:cNvGrpSpPr>
            <a:grpSpLocks/>
          </p:cNvGrpSpPr>
          <p:nvPr/>
        </p:nvGrpSpPr>
        <p:grpSpPr bwMode="auto">
          <a:xfrm rot="19092700">
            <a:off x="1256164" y="3803568"/>
            <a:ext cx="2076068" cy="382425"/>
            <a:chOff x="171061" y="4195665"/>
            <a:chExt cx="2002969" cy="382555"/>
          </a:xfrm>
        </p:grpSpPr>
        <p:sp>
          <p:nvSpPr>
            <p:cNvPr id="29738" name="Right Arrow 33"/>
            <p:cNvSpPr>
              <a:spLocks noChangeArrowheads="1"/>
            </p:cNvSpPr>
            <p:nvPr/>
          </p:nvSpPr>
          <p:spPr bwMode="auto">
            <a:xfrm>
              <a:off x="1166324"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9" name="Right Arrow 34"/>
            <p:cNvSpPr>
              <a:spLocks noChangeArrowheads="1"/>
            </p:cNvSpPr>
            <p:nvPr/>
          </p:nvSpPr>
          <p:spPr bwMode="auto">
            <a:xfrm flipH="1">
              <a:off x="171061"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grpSp>
        <p:nvGrpSpPr>
          <p:cNvPr id="29735" name="Group 42"/>
          <p:cNvGrpSpPr>
            <a:grpSpLocks/>
          </p:cNvGrpSpPr>
          <p:nvPr/>
        </p:nvGrpSpPr>
        <p:grpSpPr bwMode="auto">
          <a:xfrm>
            <a:off x="4021665" y="2784595"/>
            <a:ext cx="889547" cy="382429"/>
            <a:chOff x="171061" y="4195665"/>
            <a:chExt cx="2002969" cy="382555"/>
          </a:xfrm>
        </p:grpSpPr>
        <p:sp>
          <p:nvSpPr>
            <p:cNvPr id="29736" name="Right Arrow 43"/>
            <p:cNvSpPr>
              <a:spLocks noChangeArrowheads="1"/>
            </p:cNvSpPr>
            <p:nvPr/>
          </p:nvSpPr>
          <p:spPr bwMode="auto">
            <a:xfrm>
              <a:off x="1166324"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sp>
          <p:nvSpPr>
            <p:cNvPr id="29737" name="Right Arrow 44"/>
            <p:cNvSpPr>
              <a:spLocks noChangeArrowheads="1"/>
            </p:cNvSpPr>
            <p:nvPr/>
          </p:nvSpPr>
          <p:spPr bwMode="auto">
            <a:xfrm flipH="1">
              <a:off x="171061" y="4195665"/>
              <a:ext cx="1007706" cy="382555"/>
            </a:xfrm>
            <a:prstGeom prst="rightArrow">
              <a:avLst>
                <a:gd name="adj1" fmla="val 50000"/>
                <a:gd name="adj2" fmla="val 50000"/>
              </a:avLst>
            </a:prstGeom>
            <a:solidFill>
              <a:srgbClr val="FF0000"/>
            </a:solidFill>
            <a:ln>
              <a:noFill/>
            </a:ln>
            <a:extLst>
              <a:ext uri="{91240B29-F687-4F45-9708-019B960494DF}">
                <a14:hiddenLine xmlns:a14="http://schemas.microsoft.com/office/drawing/2010/main" w="9525" algn="ctr">
                  <a:solidFill>
                    <a:srgbClr val="000000"/>
                  </a:solidFill>
                  <a:round/>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29699" name="Rectangle 4"/>
          <p:cNvSpPr>
            <a:spLocks noChangeArrowheads="1"/>
          </p:cNvSpPr>
          <p:nvPr/>
        </p:nvSpPr>
        <p:spPr bwMode="auto">
          <a:xfrm>
            <a:off x="71438" y="2755900"/>
            <a:ext cx="209550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etiological process</a:t>
            </a:r>
          </a:p>
        </p:txBody>
      </p:sp>
      <p:sp>
        <p:nvSpPr>
          <p:cNvPr id="29700" name="Rectangle 6"/>
          <p:cNvSpPr>
            <a:spLocks noChangeArrowheads="1"/>
          </p:cNvSpPr>
          <p:nvPr/>
        </p:nvSpPr>
        <p:spPr bwMode="auto">
          <a:xfrm>
            <a:off x="2924175" y="2755900"/>
            <a:ext cx="102235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disorder</a:t>
            </a:r>
          </a:p>
        </p:txBody>
      </p:sp>
      <p:sp>
        <p:nvSpPr>
          <p:cNvPr id="29701" name="Rectangle 8"/>
          <p:cNvSpPr>
            <a:spLocks noChangeArrowheads="1"/>
          </p:cNvSpPr>
          <p:nvPr/>
        </p:nvSpPr>
        <p:spPr bwMode="auto">
          <a:xfrm>
            <a:off x="4937125" y="2755900"/>
            <a:ext cx="9239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disease</a:t>
            </a:r>
          </a:p>
        </p:txBody>
      </p:sp>
      <p:sp>
        <p:nvSpPr>
          <p:cNvPr id="29702" name="Rectangle 10"/>
          <p:cNvSpPr>
            <a:spLocks noChangeArrowheads="1"/>
          </p:cNvSpPr>
          <p:nvPr/>
        </p:nvSpPr>
        <p:spPr bwMode="auto">
          <a:xfrm>
            <a:off x="6783388" y="2755900"/>
            <a:ext cx="22828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pathological process</a:t>
            </a:r>
          </a:p>
        </p:txBody>
      </p:sp>
      <p:sp>
        <p:nvSpPr>
          <p:cNvPr id="29703" name="Rectangle 12"/>
          <p:cNvSpPr>
            <a:spLocks noChangeArrowheads="1"/>
          </p:cNvSpPr>
          <p:nvPr/>
        </p:nvSpPr>
        <p:spPr bwMode="auto">
          <a:xfrm>
            <a:off x="6346825" y="4808538"/>
            <a:ext cx="274320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abnormal bodily features</a:t>
            </a:r>
          </a:p>
        </p:txBody>
      </p:sp>
      <p:sp>
        <p:nvSpPr>
          <p:cNvPr id="29704" name="Rectangle 14"/>
          <p:cNvSpPr>
            <a:spLocks noChangeArrowheads="1"/>
          </p:cNvSpPr>
          <p:nvPr/>
        </p:nvSpPr>
        <p:spPr bwMode="auto">
          <a:xfrm>
            <a:off x="4030663" y="4808538"/>
            <a:ext cx="2089150"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signs &amp; symptoms</a:t>
            </a:r>
          </a:p>
        </p:txBody>
      </p:sp>
      <p:sp>
        <p:nvSpPr>
          <p:cNvPr id="29705" name="Rectangle 15"/>
          <p:cNvSpPr>
            <a:spLocks noChangeArrowheads="1"/>
          </p:cNvSpPr>
          <p:nvPr/>
        </p:nvSpPr>
        <p:spPr bwMode="auto">
          <a:xfrm>
            <a:off x="1579563" y="4808538"/>
            <a:ext cx="21939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interpretive process</a:t>
            </a:r>
          </a:p>
        </p:txBody>
      </p:sp>
      <p:sp>
        <p:nvSpPr>
          <p:cNvPr id="29706" name="Rectangle 17"/>
          <p:cNvSpPr>
            <a:spLocks noChangeArrowheads="1"/>
          </p:cNvSpPr>
          <p:nvPr/>
        </p:nvSpPr>
        <p:spPr bwMode="auto">
          <a:xfrm>
            <a:off x="120650" y="4808538"/>
            <a:ext cx="1152525" cy="400050"/>
          </a:xfrm>
          <a:prstGeom prst="rect">
            <a:avLst/>
          </a:prstGeom>
          <a:solidFill>
            <a:srgbClr val="66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a:ea typeface="MS PGothic" panose="020B0600070205080204" pitchFamily="34" charset="-128"/>
              </a:rPr>
              <a:t>diagnosis</a:t>
            </a:r>
          </a:p>
        </p:txBody>
      </p:sp>
      <p:grpSp>
        <p:nvGrpSpPr>
          <p:cNvPr id="29707" name="Group 25"/>
          <p:cNvGrpSpPr>
            <a:grpSpLocks/>
          </p:cNvGrpSpPr>
          <p:nvPr/>
        </p:nvGrpSpPr>
        <p:grpSpPr bwMode="auto">
          <a:xfrm>
            <a:off x="1854200" y="1981200"/>
            <a:ext cx="1346200" cy="749300"/>
            <a:chOff x="1854200" y="2908300"/>
            <a:chExt cx="1346200" cy="749300"/>
          </a:xfrm>
        </p:grpSpPr>
        <p:sp>
          <p:nvSpPr>
            <p:cNvPr id="29729" name="Rectangle 5"/>
            <p:cNvSpPr>
              <a:spLocks noChangeArrowheads="1"/>
            </p:cNvSpPr>
            <p:nvPr/>
          </p:nvSpPr>
          <p:spPr bwMode="auto">
            <a:xfrm>
              <a:off x="1905000" y="2908300"/>
              <a:ext cx="111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produces</a:t>
              </a:r>
            </a:p>
          </p:txBody>
        </p:sp>
        <p:sp>
          <p:nvSpPr>
            <p:cNvPr id="29730" name="AutoShape 19"/>
            <p:cNvSpPr>
              <a:spLocks noChangeArrowheads="1"/>
            </p:cNvSpPr>
            <p:nvPr/>
          </p:nvSpPr>
          <p:spPr bwMode="auto">
            <a:xfrm>
              <a:off x="18542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08" name="Group 26"/>
          <p:cNvGrpSpPr>
            <a:grpSpLocks/>
          </p:cNvGrpSpPr>
          <p:nvPr/>
        </p:nvGrpSpPr>
        <p:grpSpPr bwMode="auto">
          <a:xfrm>
            <a:off x="3695700" y="1981200"/>
            <a:ext cx="1346200" cy="749300"/>
            <a:chOff x="3695700" y="2908300"/>
            <a:chExt cx="1346200" cy="749300"/>
          </a:xfrm>
        </p:grpSpPr>
        <p:sp>
          <p:nvSpPr>
            <p:cNvPr id="29727" name="Rectangle 7"/>
            <p:cNvSpPr>
              <a:spLocks noChangeArrowheads="1"/>
            </p:cNvSpPr>
            <p:nvPr/>
          </p:nvSpPr>
          <p:spPr bwMode="auto">
            <a:xfrm>
              <a:off x="3965575" y="2908300"/>
              <a:ext cx="752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bears</a:t>
              </a:r>
            </a:p>
          </p:txBody>
        </p:sp>
        <p:sp>
          <p:nvSpPr>
            <p:cNvPr id="29728" name="AutoShape 20"/>
            <p:cNvSpPr>
              <a:spLocks noChangeArrowheads="1"/>
            </p:cNvSpPr>
            <p:nvPr/>
          </p:nvSpPr>
          <p:spPr bwMode="auto">
            <a:xfrm>
              <a:off x="36957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09" name="Group 27"/>
          <p:cNvGrpSpPr>
            <a:grpSpLocks/>
          </p:cNvGrpSpPr>
          <p:nvPr/>
        </p:nvGrpSpPr>
        <p:grpSpPr bwMode="auto">
          <a:xfrm>
            <a:off x="5775325" y="1981200"/>
            <a:ext cx="1387475" cy="749300"/>
            <a:chOff x="5775325" y="2908300"/>
            <a:chExt cx="1387475" cy="749300"/>
          </a:xfrm>
        </p:grpSpPr>
        <p:sp>
          <p:nvSpPr>
            <p:cNvPr id="29725" name="Rectangle 9"/>
            <p:cNvSpPr>
              <a:spLocks noChangeArrowheads="1"/>
            </p:cNvSpPr>
            <p:nvPr/>
          </p:nvSpPr>
          <p:spPr bwMode="auto">
            <a:xfrm>
              <a:off x="5775325" y="2908300"/>
              <a:ext cx="13271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realized_in</a:t>
              </a:r>
            </a:p>
          </p:txBody>
        </p:sp>
        <p:sp>
          <p:nvSpPr>
            <p:cNvPr id="29726" name="AutoShape 21"/>
            <p:cNvSpPr>
              <a:spLocks noChangeArrowheads="1"/>
            </p:cNvSpPr>
            <p:nvPr/>
          </p:nvSpPr>
          <p:spPr bwMode="auto">
            <a:xfrm>
              <a:off x="5816600" y="33020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0" name="Group 31"/>
          <p:cNvGrpSpPr>
            <a:grpSpLocks/>
          </p:cNvGrpSpPr>
          <p:nvPr/>
        </p:nvGrpSpPr>
        <p:grpSpPr bwMode="auto">
          <a:xfrm>
            <a:off x="723900" y="5189538"/>
            <a:ext cx="1346200" cy="730250"/>
            <a:chOff x="723900" y="5702300"/>
            <a:chExt cx="1346200" cy="730250"/>
          </a:xfrm>
        </p:grpSpPr>
        <p:sp>
          <p:nvSpPr>
            <p:cNvPr id="29723" name="Rectangle 11"/>
            <p:cNvSpPr>
              <a:spLocks noChangeArrowheads="1"/>
            </p:cNvSpPr>
            <p:nvPr/>
          </p:nvSpPr>
          <p:spPr bwMode="auto">
            <a:xfrm>
              <a:off x="863600" y="6032500"/>
              <a:ext cx="11144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produces</a:t>
              </a:r>
            </a:p>
          </p:txBody>
        </p:sp>
        <p:sp>
          <p:nvSpPr>
            <p:cNvPr id="29724" name="AutoShape 22"/>
            <p:cNvSpPr>
              <a:spLocks noChangeArrowheads="1"/>
            </p:cNvSpPr>
            <p:nvPr/>
          </p:nvSpPr>
          <p:spPr bwMode="auto">
            <a:xfrm flipH="1" flipV="1">
              <a:off x="723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1" name="Group 30"/>
          <p:cNvGrpSpPr>
            <a:grpSpLocks/>
          </p:cNvGrpSpPr>
          <p:nvPr/>
        </p:nvGrpSpPr>
        <p:grpSpPr bwMode="auto">
          <a:xfrm>
            <a:off x="3005138" y="5189538"/>
            <a:ext cx="1733550" cy="730250"/>
            <a:chOff x="3005138" y="5702300"/>
            <a:chExt cx="1733550" cy="730250"/>
          </a:xfrm>
        </p:grpSpPr>
        <p:sp>
          <p:nvSpPr>
            <p:cNvPr id="29721" name="Rectangle 18"/>
            <p:cNvSpPr>
              <a:spLocks noChangeArrowheads="1"/>
            </p:cNvSpPr>
            <p:nvPr/>
          </p:nvSpPr>
          <p:spPr bwMode="auto">
            <a:xfrm>
              <a:off x="3005138" y="6032500"/>
              <a:ext cx="1733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participates_in</a:t>
              </a:r>
            </a:p>
          </p:txBody>
        </p:sp>
        <p:sp>
          <p:nvSpPr>
            <p:cNvPr id="29722" name="AutoShape 23"/>
            <p:cNvSpPr>
              <a:spLocks noChangeArrowheads="1"/>
            </p:cNvSpPr>
            <p:nvPr/>
          </p:nvSpPr>
          <p:spPr bwMode="auto">
            <a:xfrm flipH="1" flipV="1">
              <a:off x="31369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2" name="Group 29"/>
          <p:cNvGrpSpPr>
            <a:grpSpLocks/>
          </p:cNvGrpSpPr>
          <p:nvPr/>
        </p:nvGrpSpPr>
        <p:grpSpPr bwMode="auto">
          <a:xfrm>
            <a:off x="5408613" y="5189538"/>
            <a:ext cx="1654175" cy="730250"/>
            <a:chOff x="5408613" y="5702300"/>
            <a:chExt cx="1654175" cy="730250"/>
          </a:xfrm>
        </p:grpSpPr>
        <p:sp>
          <p:nvSpPr>
            <p:cNvPr id="29719" name="Rectangle 13"/>
            <p:cNvSpPr>
              <a:spLocks noChangeArrowheads="1"/>
            </p:cNvSpPr>
            <p:nvPr/>
          </p:nvSpPr>
          <p:spPr bwMode="auto">
            <a:xfrm>
              <a:off x="5408613" y="6032500"/>
              <a:ext cx="1654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r>
                <a:rPr lang="en-US" altLang="en-US" sz="2000" b="0" i="1">
                  <a:solidFill>
                    <a:schemeClr val="bg1"/>
                  </a:solidFill>
                  <a:ea typeface="MS PGothic" panose="020B0600070205080204" pitchFamily="34" charset="-128"/>
                </a:rPr>
                <a:t>recognized_as</a:t>
              </a:r>
            </a:p>
          </p:txBody>
        </p:sp>
        <p:sp>
          <p:nvSpPr>
            <p:cNvPr id="29720" name="AutoShape 24"/>
            <p:cNvSpPr>
              <a:spLocks noChangeArrowheads="1"/>
            </p:cNvSpPr>
            <p:nvPr/>
          </p:nvSpPr>
          <p:spPr bwMode="auto">
            <a:xfrm flipH="1" flipV="1">
              <a:off x="5537200" y="57023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grpSp>
        <p:nvGrpSpPr>
          <p:cNvPr id="29713" name="Group 28"/>
          <p:cNvGrpSpPr>
            <a:grpSpLocks/>
          </p:cNvGrpSpPr>
          <p:nvPr/>
        </p:nvGrpSpPr>
        <p:grpSpPr bwMode="auto">
          <a:xfrm>
            <a:off x="7200900" y="3124199"/>
            <a:ext cx="1320800" cy="1704877"/>
            <a:chOff x="7200900" y="4051300"/>
            <a:chExt cx="1320800" cy="1346200"/>
          </a:xfrm>
        </p:grpSpPr>
        <p:sp>
          <p:nvSpPr>
            <p:cNvPr id="53263" name="Rectangle 16"/>
            <p:cNvSpPr>
              <a:spLocks noChangeArrowheads="1"/>
            </p:cNvSpPr>
            <p:nvPr/>
          </p:nvSpPr>
          <p:spPr bwMode="auto">
            <a:xfrm>
              <a:off x="7200900" y="4483100"/>
              <a:ext cx="1114425" cy="400050"/>
            </a:xfrm>
            <a:prstGeom prst="rect">
              <a:avLst/>
            </a:prstGeom>
            <a:noFill/>
            <a:ln w="9525">
              <a:noFill/>
              <a:miter lim="800000"/>
              <a:headEnd/>
              <a:tailEnd/>
            </a:ln>
          </p:spPr>
          <p:txBody>
            <a:bodyPr wrap="none">
              <a:spAutoFit/>
            </a:bodyPr>
            <a:lstStyle/>
            <a:p>
              <a:pPr eaLnBrk="0" hangingPunct="0">
                <a:defRPr/>
              </a:pPr>
              <a:r>
                <a:rPr lang="en-US" sz="2000" b="0" i="1" dirty="0">
                  <a:solidFill>
                    <a:schemeClr val="accent3"/>
                  </a:solidFill>
                  <a:ea typeface="ＭＳ Ｐゴシック" pitchFamily="34" charset="-128"/>
                </a:rPr>
                <a:t>produces</a:t>
              </a:r>
            </a:p>
          </p:txBody>
        </p:sp>
        <p:sp>
          <p:nvSpPr>
            <p:cNvPr id="29718" name="AutoShape 25"/>
            <p:cNvSpPr>
              <a:spLocks noChangeArrowheads="1"/>
            </p:cNvSpPr>
            <p:nvPr/>
          </p:nvSpPr>
          <p:spPr bwMode="auto">
            <a:xfrm rot="-5400000" flipH="1" flipV="1">
              <a:off x="7670800" y="4546600"/>
              <a:ext cx="1346200" cy="355600"/>
            </a:xfrm>
            <a:prstGeom prst="curvedDownArrow">
              <a:avLst>
                <a:gd name="adj1" fmla="val 22048"/>
                <a:gd name="adj2" fmla="val 97763"/>
                <a:gd name="adj3" fmla="val 33333"/>
              </a:avLst>
            </a:prstGeom>
            <a:solidFill>
              <a:schemeClr val="hlink"/>
            </a:solidFill>
            <a:ln w="9525">
              <a:solidFill>
                <a:schemeClr val="tx1"/>
              </a:solidFill>
              <a:miter lim="800000"/>
              <a:headEnd/>
              <a:tailEnd/>
            </a:ln>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600"/>
            </a:p>
          </p:txBody>
        </p:sp>
      </p:grpSp>
      <p:sp>
        <p:nvSpPr>
          <p:cNvPr id="29715" name="Rectangle 32"/>
          <p:cNvSpPr>
            <a:spLocks noChangeArrowheads="1"/>
          </p:cNvSpPr>
          <p:nvPr/>
        </p:nvSpPr>
        <p:spPr bwMode="auto">
          <a:xfrm>
            <a:off x="4572000" y="6530975"/>
            <a:ext cx="4572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400" b="0">
                <a:solidFill>
                  <a:schemeClr val="bg1"/>
                </a:solidFill>
                <a:hlinkClick r:id="rId3"/>
              </a:rPr>
              <a:t>http://code.google.com/p/ogms/</a:t>
            </a:r>
            <a:endParaRPr lang="en-US" altLang="en-US" sz="1400" b="0">
              <a:solidFill>
                <a:schemeClr val="bg1"/>
              </a:solidFill>
            </a:endParaRPr>
          </a:p>
        </p:txBody>
      </p:sp>
      <p:sp>
        <p:nvSpPr>
          <p:cNvPr id="29716" name="Rectangle 33"/>
          <p:cNvSpPr>
            <a:spLocks noChangeArrowheads="1"/>
          </p:cNvSpPr>
          <p:nvPr/>
        </p:nvSpPr>
        <p:spPr bwMode="auto">
          <a:xfrm>
            <a:off x="381000" y="6100763"/>
            <a:ext cx="8763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altLang="en-US" sz="1400" b="0" dirty="0" err="1">
                <a:solidFill>
                  <a:schemeClr val="bg1"/>
                </a:solidFill>
              </a:rPr>
              <a:t>Scheuermann</a:t>
            </a:r>
            <a:r>
              <a:rPr lang="en-US" altLang="en-US" sz="1400" b="0" dirty="0">
                <a:solidFill>
                  <a:schemeClr val="bg1"/>
                </a:solidFill>
              </a:rPr>
              <a:t> R, Ceusters W, Smith B. Toward an Ontological Treatment of Disease and Diagnosis. 2009 AMIA Summit on Translational Bioinformatics, San Francisco, California, March 15-17, 2009;: 116-120.</a:t>
            </a:r>
          </a:p>
          <a:p>
            <a:pPr algn="l" eaLnBrk="1" hangingPunct="1"/>
            <a:r>
              <a:rPr lang="en-US" altLang="en-US" sz="1400" b="0" dirty="0">
                <a:solidFill>
                  <a:schemeClr val="bg1"/>
                </a:solidFill>
                <a:hlinkClick r:id="rId4"/>
              </a:rPr>
              <a:t>http://www.referent-tracking.com/RTU/sendfile/?file=AMIA-0075-T2009.pdf </a:t>
            </a:r>
            <a:endParaRPr lang="en-US" altLang="en-US" sz="1400" b="0" dirty="0">
              <a:solidFill>
                <a:schemeClr val="bg1"/>
              </a:solidFill>
            </a:endParaRPr>
          </a:p>
        </p:txBody>
      </p:sp>
      <p:sp>
        <p:nvSpPr>
          <p:cNvPr id="3" name="Rectangle 2"/>
          <p:cNvSpPr/>
          <p:nvPr/>
        </p:nvSpPr>
        <p:spPr>
          <a:xfrm>
            <a:off x="1100519" y="685800"/>
            <a:ext cx="6900481" cy="1200329"/>
          </a:xfrm>
          <a:prstGeom prst="rect">
            <a:avLst/>
          </a:prstGeom>
        </p:spPr>
        <p:txBody>
          <a:bodyPr wrap="square">
            <a:spAutoFit/>
          </a:bodyPr>
          <a:lstStyle/>
          <a:p>
            <a:r>
              <a:rPr lang="en-US" altLang="en-US" sz="3600" dirty="0" smtClean="0">
                <a:solidFill>
                  <a:schemeClr val="bg1"/>
                </a:solidFill>
              </a:rPr>
              <a:t>No </a:t>
            </a:r>
            <a:r>
              <a:rPr lang="en-US" altLang="en-US" sz="3600" dirty="0">
                <a:solidFill>
                  <a:schemeClr val="bg1"/>
                </a:solidFill>
              </a:rPr>
              <a:t>conflation of </a:t>
            </a:r>
            <a:endParaRPr lang="en-US" altLang="en-US" sz="3600" dirty="0" smtClean="0">
              <a:solidFill>
                <a:schemeClr val="bg1"/>
              </a:solidFill>
            </a:endParaRPr>
          </a:p>
          <a:p>
            <a:r>
              <a:rPr lang="en-US" altLang="en-US" sz="3600" i="1" u="sng" dirty="0" smtClean="0">
                <a:solidFill>
                  <a:schemeClr val="bg1"/>
                </a:solidFill>
              </a:rPr>
              <a:t>diagnosis</a:t>
            </a:r>
            <a:r>
              <a:rPr lang="en-US" altLang="en-US" sz="3600" dirty="0">
                <a:solidFill>
                  <a:schemeClr val="bg1"/>
                </a:solidFill>
              </a:rPr>
              <a:t>, </a:t>
            </a:r>
            <a:r>
              <a:rPr lang="en-US" altLang="en-US" sz="3600" i="1" u="sng" dirty="0" smtClean="0">
                <a:solidFill>
                  <a:schemeClr val="bg1"/>
                </a:solidFill>
              </a:rPr>
              <a:t>disease</a:t>
            </a:r>
            <a:r>
              <a:rPr lang="en-US" altLang="en-US" sz="3600" dirty="0">
                <a:solidFill>
                  <a:schemeClr val="bg1"/>
                </a:solidFill>
              </a:rPr>
              <a:t>, and </a:t>
            </a:r>
            <a:r>
              <a:rPr lang="en-US" altLang="en-US" sz="3600" i="1" u="sng" dirty="0" smtClean="0">
                <a:solidFill>
                  <a:schemeClr val="bg1"/>
                </a:solidFill>
              </a:rPr>
              <a:t>disorder</a:t>
            </a:r>
            <a:endParaRPr lang="en-US" sz="3600" dirty="0">
              <a:solidFill>
                <a:schemeClr val="bg1"/>
              </a:solidFill>
            </a:endParaRPr>
          </a:p>
        </p:txBody>
      </p:sp>
      <p:pic>
        <p:nvPicPr>
          <p:cNvPr id="46"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5374" y="3276085"/>
            <a:ext cx="1137801" cy="1441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6916" y="3257950"/>
            <a:ext cx="1622793" cy="147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 name="Straight Arrow Connector 5"/>
          <p:cNvCxnSpPr/>
          <p:nvPr/>
        </p:nvCxnSpPr>
        <p:spPr bwMode="auto">
          <a:xfrm flipV="1">
            <a:off x="381000" y="3671046"/>
            <a:ext cx="0" cy="1104330"/>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cxnSp>
        <p:nvCxnSpPr>
          <p:cNvPr id="50" name="Straight Arrow Connector 49"/>
          <p:cNvCxnSpPr/>
          <p:nvPr/>
        </p:nvCxnSpPr>
        <p:spPr bwMode="auto">
          <a:xfrm flipH="1" flipV="1">
            <a:off x="3581400" y="3188789"/>
            <a:ext cx="866912" cy="46227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
        <p:nvSpPr>
          <p:cNvPr id="8" name="Right Brace 7"/>
          <p:cNvSpPr/>
          <p:nvPr/>
        </p:nvSpPr>
        <p:spPr bwMode="auto">
          <a:xfrm>
            <a:off x="4866449" y="3651066"/>
            <a:ext cx="230187" cy="1066984"/>
          </a:xfrm>
          <a:prstGeom prst="rightBrace">
            <a:avLst>
              <a:gd name="adj1" fmla="val 96609"/>
              <a:gd name="adj2" fmla="val 50000"/>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53" name="Straight Arrow Connector 52"/>
          <p:cNvCxnSpPr>
            <a:stCxn id="29731" idx="2"/>
          </p:cNvCxnSpPr>
          <p:nvPr/>
        </p:nvCxnSpPr>
        <p:spPr bwMode="auto">
          <a:xfrm flipH="1">
            <a:off x="5096636" y="3188789"/>
            <a:ext cx="312225" cy="927787"/>
          </a:xfrm>
          <a:prstGeom prst="straightConnector1">
            <a:avLst/>
          </a:prstGeom>
          <a:solidFill>
            <a:schemeClr val="accent1"/>
          </a:solidFill>
          <a:ln w="381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400846720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OGMS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05876771"/>
              </p:ext>
            </p:extLst>
          </p:nvPr>
        </p:nvGraphicFramePr>
        <p:xfrm>
          <a:off x="457199" y="1676400"/>
          <a:ext cx="8229601" cy="3980682"/>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DISORDER</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r>
              <a:tr h="912645">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DISEASE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28512846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p:cNvSpPr>
            <a:spLocks noGrp="1" noChangeArrowheads="1"/>
          </p:cNvSpPr>
          <p:nvPr>
            <p:ph type="title"/>
          </p:nvPr>
        </p:nvSpPr>
        <p:spPr>
          <a:xfrm>
            <a:off x="0" y="609600"/>
            <a:ext cx="9144000" cy="685800"/>
          </a:xfrm>
        </p:spPr>
        <p:txBody>
          <a:bodyPr/>
          <a:lstStyle/>
          <a:p>
            <a:pPr eaLnBrk="1" hangingPunct="1"/>
            <a:r>
              <a:rPr lang="en-US" dirty="0" smtClean="0"/>
              <a:t>Basic Formal Ontology</a:t>
            </a:r>
          </a:p>
        </p:txBody>
      </p:sp>
      <p:sp>
        <p:nvSpPr>
          <p:cNvPr id="311299" name="Rectangle 3"/>
          <p:cNvSpPr>
            <a:spLocks noChangeArrowheads="1"/>
          </p:cNvSpPr>
          <p:nvPr/>
        </p:nvSpPr>
        <p:spPr bwMode="auto">
          <a:xfrm>
            <a:off x="914400" y="1600200"/>
            <a:ext cx="2743200" cy="129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Continuant</a:t>
            </a:r>
          </a:p>
        </p:txBody>
      </p:sp>
      <p:sp>
        <p:nvSpPr>
          <p:cNvPr id="311300" name="Rectangle 4"/>
          <p:cNvSpPr>
            <a:spLocks noChangeArrowheads="1"/>
          </p:cNvSpPr>
          <p:nvPr/>
        </p:nvSpPr>
        <p:spPr bwMode="auto">
          <a:xfrm>
            <a:off x="5461000" y="1606550"/>
            <a:ext cx="2692400" cy="128905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Occurrent</a:t>
            </a:r>
          </a:p>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(Process)</a:t>
            </a:r>
          </a:p>
        </p:txBody>
      </p:sp>
      <p:sp>
        <p:nvSpPr>
          <p:cNvPr id="311301" name="Rectangle 5"/>
          <p:cNvSpPr>
            <a:spLocks noChangeArrowheads="1"/>
          </p:cNvSpPr>
          <p:nvPr/>
        </p:nvSpPr>
        <p:spPr bwMode="auto">
          <a:xfrm>
            <a:off x="304800" y="3429000"/>
            <a:ext cx="1905000" cy="2286000"/>
          </a:xfrm>
          <a:prstGeom prst="rect">
            <a:avLst/>
          </a:prstGeom>
          <a:solidFill>
            <a:srgbClr val="00B050"/>
          </a:solidFill>
          <a:ln w="9525">
            <a:solidFill>
              <a:schemeClr val="bg1"/>
            </a:solidFill>
            <a:miter lim="800000"/>
            <a:headEnd/>
            <a:tailEnd/>
          </a:ln>
          <a:extLst/>
        </p:spPr>
        <p:txBody>
          <a:bodyPr wrap="none" anchor="ctr"/>
          <a:lstStyle/>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Independent</a:t>
            </a:r>
          </a:p>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Continuant</a:t>
            </a:r>
          </a:p>
          <a:p>
            <a:pPr algn="ctr" eaLnBrk="0" fontAlgn="base" hangingPunct="0">
              <a:spcBef>
                <a:spcPct val="0"/>
              </a:spcBef>
              <a:spcAft>
                <a:spcPct val="0"/>
              </a:spcAft>
            </a:pPr>
            <a:endParaRPr lang="en-US" sz="2400" dirty="0">
              <a:solidFill>
                <a:schemeClr val="bg1"/>
              </a:solidFill>
              <a:latin typeface="Arial Narrow" panose="020B0606020202030204" pitchFamily="34" charset="0"/>
              <a:ea typeface="MS PGothic" pitchFamily="34" charset="-128"/>
              <a:cs typeface="Times New Roman" pitchFamily="18" charset="0"/>
            </a:endParaRPr>
          </a:p>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a:t>
            </a:r>
            <a:r>
              <a:rPr lang="en-US" sz="2400" i="1" dirty="0">
                <a:solidFill>
                  <a:schemeClr val="bg1"/>
                </a:solidFill>
                <a:latin typeface="Arial Narrow" panose="020B0606020202030204" pitchFamily="34" charset="0"/>
                <a:ea typeface="MS PGothic" pitchFamily="34" charset="-128"/>
                <a:cs typeface="Times New Roman" pitchFamily="18" charset="0"/>
              </a:rPr>
              <a:t>molecule, </a:t>
            </a:r>
          </a:p>
          <a:p>
            <a:pPr algn="ctr" eaLnBrk="0" fontAlgn="base" hangingPunct="0">
              <a:spcBef>
                <a:spcPct val="0"/>
              </a:spcBef>
              <a:spcAft>
                <a:spcPct val="0"/>
              </a:spcAft>
            </a:pPr>
            <a:r>
              <a:rPr lang="en-US" sz="2400" i="1" dirty="0">
                <a:solidFill>
                  <a:schemeClr val="bg1"/>
                </a:solidFill>
                <a:latin typeface="Arial Narrow" panose="020B0606020202030204" pitchFamily="34" charset="0"/>
                <a:ea typeface="MS PGothic" pitchFamily="34" charset="-128"/>
                <a:cs typeface="Times New Roman" pitchFamily="18" charset="0"/>
              </a:rPr>
              <a:t>cell, organ,</a:t>
            </a:r>
          </a:p>
          <a:p>
            <a:pPr algn="ctr" eaLnBrk="0" fontAlgn="base" hangingPunct="0">
              <a:spcBef>
                <a:spcPct val="0"/>
              </a:spcBef>
              <a:spcAft>
                <a:spcPct val="0"/>
              </a:spcAft>
            </a:pPr>
            <a:r>
              <a:rPr lang="en-US" sz="2400" i="1" dirty="0">
                <a:solidFill>
                  <a:schemeClr val="bg1"/>
                </a:solidFill>
                <a:latin typeface="Arial Narrow" panose="020B0606020202030204" pitchFamily="34" charset="0"/>
                <a:ea typeface="MS PGothic" pitchFamily="34" charset="-128"/>
                <a:cs typeface="Times New Roman" pitchFamily="18" charset="0"/>
              </a:rPr>
              <a:t>organism</a:t>
            </a:r>
            <a:r>
              <a:rPr lang="en-US" sz="2400" dirty="0">
                <a:solidFill>
                  <a:schemeClr val="bg1"/>
                </a:solidFill>
                <a:latin typeface="Arial Narrow" panose="020B0606020202030204" pitchFamily="34" charset="0"/>
                <a:ea typeface="MS PGothic" pitchFamily="34" charset="-128"/>
                <a:cs typeface="Times New Roman" pitchFamily="18" charset="0"/>
              </a:rPr>
              <a:t>)</a:t>
            </a:r>
            <a:r>
              <a:rPr lang="en-US" sz="2400" i="1" dirty="0">
                <a:solidFill>
                  <a:schemeClr val="bg1"/>
                </a:solidFill>
                <a:latin typeface="Arial Narrow" panose="020B0606020202030204" pitchFamily="34" charset="0"/>
                <a:ea typeface="MS PGothic" pitchFamily="34" charset="-128"/>
                <a:cs typeface="Times New Roman" pitchFamily="18" charset="0"/>
              </a:rPr>
              <a:t> </a:t>
            </a:r>
            <a:endParaRPr lang="en-US" sz="2400" dirty="0">
              <a:solidFill>
                <a:schemeClr val="bg1"/>
              </a:solidFill>
              <a:latin typeface="Arial Narrow" panose="020B0606020202030204" pitchFamily="34" charset="0"/>
              <a:ea typeface="MS PGothic" pitchFamily="34" charset="-128"/>
              <a:cs typeface="Times New Roman" pitchFamily="18" charset="0"/>
            </a:endParaRPr>
          </a:p>
        </p:txBody>
      </p:sp>
      <p:sp>
        <p:nvSpPr>
          <p:cNvPr id="311302" name="Rectangle 6"/>
          <p:cNvSpPr>
            <a:spLocks noChangeArrowheads="1"/>
          </p:cNvSpPr>
          <p:nvPr/>
        </p:nvSpPr>
        <p:spPr bwMode="auto">
          <a:xfrm>
            <a:off x="2438400" y="3429000"/>
            <a:ext cx="1752600" cy="22860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Dependent</a:t>
            </a:r>
          </a:p>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Continuant</a:t>
            </a:r>
          </a:p>
          <a:p>
            <a:pPr algn="ctr" eaLnBrk="0" fontAlgn="base" hangingPunct="0">
              <a:spcBef>
                <a:spcPct val="0"/>
              </a:spcBef>
              <a:spcAft>
                <a:spcPct val="0"/>
              </a:spcAft>
            </a:pPr>
            <a:endParaRPr lang="en-US" sz="2400" dirty="0">
              <a:solidFill>
                <a:schemeClr val="bg1"/>
              </a:solidFill>
              <a:latin typeface="Arial Narrow" panose="020B0606020202030204" pitchFamily="34" charset="0"/>
              <a:ea typeface="MS PGothic" pitchFamily="34" charset="-128"/>
              <a:cs typeface="Times New Roman" pitchFamily="18" charset="0"/>
            </a:endParaRPr>
          </a:p>
          <a:p>
            <a:pPr algn="ctr" eaLnBrk="0" fontAlgn="base" hangingPunct="0">
              <a:spcBef>
                <a:spcPct val="0"/>
              </a:spcBef>
              <a:spcAft>
                <a:spcPct val="0"/>
              </a:spcAft>
            </a:pPr>
            <a:r>
              <a:rPr lang="en-US" sz="2400" dirty="0">
                <a:solidFill>
                  <a:schemeClr val="bg1"/>
                </a:solidFill>
                <a:latin typeface="Arial Narrow" panose="020B0606020202030204" pitchFamily="34" charset="0"/>
                <a:ea typeface="MS PGothic" pitchFamily="34" charset="-128"/>
                <a:cs typeface="Times New Roman" pitchFamily="18" charset="0"/>
              </a:rPr>
              <a:t>(</a:t>
            </a:r>
            <a:r>
              <a:rPr lang="en-US" sz="2400" i="1" dirty="0">
                <a:solidFill>
                  <a:schemeClr val="bg1"/>
                </a:solidFill>
                <a:latin typeface="Arial Narrow" panose="020B0606020202030204" pitchFamily="34" charset="0"/>
                <a:ea typeface="MS PGothic" pitchFamily="34" charset="-128"/>
                <a:cs typeface="Times New Roman" pitchFamily="18" charset="0"/>
              </a:rPr>
              <a:t>quality, </a:t>
            </a:r>
          </a:p>
          <a:p>
            <a:pPr algn="ctr" eaLnBrk="0" fontAlgn="base" hangingPunct="0">
              <a:spcBef>
                <a:spcPct val="0"/>
              </a:spcBef>
              <a:spcAft>
                <a:spcPct val="0"/>
              </a:spcAft>
            </a:pPr>
            <a:r>
              <a:rPr lang="en-US" sz="2400" i="1" dirty="0">
                <a:solidFill>
                  <a:schemeClr val="bg1"/>
                </a:solidFill>
                <a:latin typeface="Arial Narrow" panose="020B0606020202030204" pitchFamily="34" charset="0"/>
                <a:ea typeface="MS PGothic" pitchFamily="34" charset="-128"/>
                <a:cs typeface="Times New Roman" pitchFamily="18" charset="0"/>
              </a:rPr>
              <a:t>function,</a:t>
            </a:r>
          </a:p>
          <a:p>
            <a:pPr algn="ctr" eaLnBrk="0" fontAlgn="base" hangingPunct="0">
              <a:spcBef>
                <a:spcPct val="0"/>
              </a:spcBef>
              <a:spcAft>
                <a:spcPct val="0"/>
              </a:spcAft>
            </a:pPr>
            <a:r>
              <a:rPr lang="en-US" sz="2400" i="1" dirty="0">
                <a:solidFill>
                  <a:schemeClr val="bg1"/>
                </a:solidFill>
                <a:latin typeface="Arial Narrow" panose="020B0606020202030204" pitchFamily="34" charset="0"/>
                <a:ea typeface="MS PGothic" pitchFamily="34" charset="-128"/>
                <a:cs typeface="Times New Roman" pitchFamily="18" charset="0"/>
              </a:rPr>
              <a:t>disease</a:t>
            </a:r>
            <a:r>
              <a:rPr lang="en-US" sz="2400" dirty="0">
                <a:solidFill>
                  <a:schemeClr val="bg1"/>
                </a:solidFill>
                <a:latin typeface="Arial Narrow" panose="020B0606020202030204" pitchFamily="34" charset="0"/>
                <a:ea typeface="MS PGothic" pitchFamily="34" charset="-128"/>
                <a:cs typeface="Times New Roman" pitchFamily="18" charset="0"/>
              </a:rPr>
              <a:t>)</a:t>
            </a:r>
          </a:p>
        </p:txBody>
      </p:sp>
      <p:cxnSp>
        <p:nvCxnSpPr>
          <p:cNvPr id="311305" name="AutoShape 9"/>
          <p:cNvCxnSpPr>
            <a:cxnSpLocks noChangeShapeType="1"/>
            <a:stCxn id="311299" idx="2"/>
            <a:endCxn id="311301" idx="0"/>
          </p:cNvCxnSpPr>
          <p:nvPr/>
        </p:nvCxnSpPr>
        <p:spPr bwMode="auto">
          <a:xfrm flipH="1">
            <a:off x="1257300" y="2895600"/>
            <a:ext cx="1028700" cy="533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311306" name="AutoShape 10"/>
          <p:cNvCxnSpPr>
            <a:cxnSpLocks noChangeShapeType="1"/>
            <a:stCxn id="311299" idx="2"/>
            <a:endCxn id="311302" idx="0"/>
          </p:cNvCxnSpPr>
          <p:nvPr/>
        </p:nvCxnSpPr>
        <p:spPr bwMode="auto">
          <a:xfrm>
            <a:off x="2286000" y="2895600"/>
            <a:ext cx="1028700" cy="533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311309" name="Line 13"/>
          <p:cNvSpPr>
            <a:spLocks noChangeShapeType="1"/>
          </p:cNvSpPr>
          <p:nvPr/>
        </p:nvSpPr>
        <p:spPr bwMode="auto">
          <a:xfrm>
            <a:off x="0" y="5943600"/>
            <a:ext cx="9144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dirty="0">
              <a:solidFill>
                <a:schemeClr val="bg1"/>
              </a:solidFill>
              <a:latin typeface="Arial Narrow" panose="020B0606020202030204" pitchFamily="34" charset="0"/>
            </a:endParaRPr>
          </a:p>
        </p:txBody>
      </p:sp>
      <p:sp>
        <p:nvSpPr>
          <p:cNvPr id="311310" name="Text Box 14"/>
          <p:cNvSpPr txBox="1">
            <a:spLocks noChangeArrowheads="1"/>
          </p:cNvSpPr>
          <p:nvPr/>
        </p:nvSpPr>
        <p:spPr bwMode="auto">
          <a:xfrm>
            <a:off x="76200" y="5562600"/>
            <a:ext cx="9067800" cy="101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0" fontAlgn="base" hangingPunct="0">
              <a:lnSpc>
                <a:spcPct val="55000"/>
              </a:lnSpc>
              <a:spcBef>
                <a:spcPct val="50000"/>
              </a:spcBef>
              <a:spcAft>
                <a:spcPct val="0"/>
              </a:spcAft>
              <a:buClr>
                <a:srgbClr val="000000"/>
              </a:buClr>
              <a:buSzPct val="100000"/>
              <a:buFont typeface="Times New Roman" pitchFamily="18" charset="0"/>
              <a:buNone/>
            </a:pPr>
            <a:r>
              <a:rPr lang="en-US" sz="11000" dirty="0">
                <a:solidFill>
                  <a:schemeClr val="bg1"/>
                </a:solidFill>
                <a:latin typeface="Arial Narrow" panose="020B0606020202030204" pitchFamily="34" charset="0"/>
                <a:cs typeface="Lucida Sans Unicode" pitchFamily="34" charset="0"/>
              </a:rPr>
              <a:t>.....  .....  ....  .....</a:t>
            </a:r>
          </a:p>
        </p:txBody>
      </p:sp>
    </p:spTree>
    <p:extLst>
      <p:ext uri="{BB962C8B-B14F-4D97-AF65-F5344CB8AC3E}">
        <p14:creationId xmlns:p14="http://schemas.microsoft.com/office/powerpoint/2010/main" val="2091822636"/>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mtClean="0"/>
              <a:t>Physical Disorder</a:t>
            </a:r>
          </a:p>
        </p:txBody>
      </p:sp>
      <p:sp>
        <p:nvSpPr>
          <p:cNvPr id="78851" name="Text Placeholder 2"/>
          <p:cNvSpPr>
            <a:spLocks noGrp="1"/>
          </p:cNvSpPr>
          <p:nvPr>
            <p:ph idx="1"/>
          </p:nvPr>
        </p:nvSpPr>
        <p:spPr>
          <a:xfrm>
            <a:off x="228600" y="1676400"/>
            <a:ext cx="6043613" cy="4953000"/>
          </a:xfrm>
        </p:spPr>
        <p:txBody>
          <a:bodyPr/>
          <a:lstStyle/>
          <a:p>
            <a:pPr marL="914400" lvl="1" indent="-514350">
              <a:buFontTx/>
              <a:buNone/>
              <a:defRPr/>
            </a:pPr>
            <a:r>
              <a:rPr lang="en-US" sz="4000" dirty="0" smtClean="0">
                <a:latin typeface="Arial" pitchFamily="34" charset="0"/>
                <a:ea typeface="Calibri" pitchFamily="34" charset="0"/>
                <a:cs typeface="Arial" pitchFamily="34" charset="0"/>
                <a:sym typeface="Wingdings" pitchFamily="2" charset="2"/>
              </a:rPr>
              <a:t>– independent continuant</a:t>
            </a:r>
          </a:p>
          <a:p>
            <a:pPr marL="1606550" lvl="2" indent="-525463"/>
            <a:r>
              <a:rPr lang="en-US" sz="3200" dirty="0" smtClean="0">
                <a:latin typeface="Arial" pitchFamily="34" charset="0"/>
                <a:ea typeface="Calibri" pitchFamily="34" charset="0"/>
                <a:cs typeface="Arial" pitchFamily="34" charset="0"/>
                <a:sym typeface="Wingdings" pitchFamily="2" charset="2"/>
              </a:rPr>
              <a:t>	</a:t>
            </a:r>
            <a:r>
              <a:rPr lang="en-US" sz="3200" dirty="0" smtClean="0">
                <a:latin typeface="Times New Roman" pitchFamily="18" charset="0"/>
                <a:ea typeface="Calibri" pitchFamily="34" charset="0"/>
                <a:cs typeface="Times New Roman" pitchFamily="18" charset="0"/>
                <a:sym typeface="Wingdings" pitchFamily="2" charset="2"/>
              </a:rPr>
              <a:t>objects</a:t>
            </a:r>
            <a:endParaRPr lang="en-US" sz="3200" dirty="0">
              <a:latin typeface="Times New Roman" pitchFamily="18" charset="0"/>
              <a:ea typeface="Calibri" pitchFamily="34" charset="0"/>
              <a:cs typeface="Times New Roman" pitchFamily="18" charset="0"/>
              <a:sym typeface="Wingdings" pitchFamily="2" charset="2"/>
            </a:endParaRPr>
          </a:p>
          <a:p>
            <a:pPr marL="1606550" lvl="2" indent="-525463"/>
            <a:r>
              <a:rPr lang="en-US" sz="3200" dirty="0">
                <a:latin typeface="Times New Roman" pitchFamily="18" charset="0"/>
                <a:ea typeface="Calibri" pitchFamily="34" charset="0"/>
                <a:cs typeface="Times New Roman" pitchFamily="18" charset="0"/>
                <a:sym typeface="Wingdings" pitchFamily="2" charset="2"/>
              </a:rPr>
              <a:t>	fiat object </a:t>
            </a:r>
            <a:r>
              <a:rPr lang="en-US" sz="3200" dirty="0" smtClean="0">
                <a:latin typeface="Times New Roman" pitchFamily="18" charset="0"/>
                <a:ea typeface="Calibri" pitchFamily="34" charset="0"/>
                <a:cs typeface="Times New Roman" pitchFamily="18" charset="0"/>
                <a:sym typeface="Wingdings" pitchFamily="2" charset="2"/>
              </a:rPr>
              <a:t>parts</a:t>
            </a:r>
            <a:endParaRPr lang="en-US" sz="3200" dirty="0">
              <a:latin typeface="Times New Roman" pitchFamily="18" charset="0"/>
              <a:ea typeface="Calibri" pitchFamily="34" charset="0"/>
              <a:cs typeface="Times New Roman" pitchFamily="18" charset="0"/>
              <a:sym typeface="Wingdings" pitchFamily="2" charset="2"/>
            </a:endParaRPr>
          </a:p>
          <a:p>
            <a:pPr marL="1606550" lvl="2" indent="-525463"/>
            <a:r>
              <a:rPr lang="en-US" sz="3200" dirty="0">
                <a:latin typeface="Times New Roman" pitchFamily="18" charset="0"/>
                <a:ea typeface="Calibri" pitchFamily="34" charset="0"/>
                <a:cs typeface="Times New Roman" pitchFamily="18" charset="0"/>
                <a:sym typeface="Wingdings" pitchFamily="2" charset="2"/>
              </a:rPr>
              <a:t>	object </a:t>
            </a:r>
            <a:r>
              <a:rPr lang="en-US" sz="3200" dirty="0" smtClean="0">
                <a:latin typeface="Times New Roman" pitchFamily="18" charset="0"/>
                <a:ea typeface="Calibri" pitchFamily="34" charset="0"/>
                <a:cs typeface="Times New Roman" pitchFamily="18" charset="0"/>
                <a:sym typeface="Wingdings" pitchFamily="2" charset="2"/>
              </a:rPr>
              <a:t>aggregates</a:t>
            </a:r>
            <a:endParaRPr lang="en-US" sz="3200" dirty="0">
              <a:ea typeface="Calibri" pitchFamily="34" charset="0"/>
              <a:cs typeface="Times New Roman" pitchFamily="18" charset="0"/>
              <a:sym typeface="Wingdings" pitchFamily="2" charset="2"/>
            </a:endParaRPr>
          </a:p>
          <a:p>
            <a:pPr marL="514350" lvl="2" indent="-514350">
              <a:buFontTx/>
              <a:buNone/>
              <a:defRPr/>
            </a:pPr>
            <a:r>
              <a:rPr lang="en-US" sz="3200" dirty="0" smtClean="0">
                <a:latin typeface="Arial" pitchFamily="34" charset="0"/>
                <a:ea typeface="Calibri" pitchFamily="34" charset="0"/>
                <a:cs typeface="Arial" pitchFamily="34" charset="0"/>
                <a:sym typeface="Wingdings" pitchFamily="2" charset="2"/>
              </a:rPr>
              <a:t>	A causally linked combination of physical components of the extended organism.</a:t>
            </a:r>
          </a:p>
          <a:p>
            <a:pPr marL="514350" indent="-514350">
              <a:buFontTx/>
              <a:buAutoNum type="arabicPeriod"/>
              <a:defRPr/>
            </a:pPr>
            <a:endParaRPr lang="en-US" dirty="0" smtClean="0">
              <a:latin typeface="Times New Roman" pitchFamily="18" charset="0"/>
              <a:ea typeface="Calibri" pitchFamily="34" charset="0"/>
              <a:cs typeface="Times New Roman" pitchFamily="18" charset="0"/>
              <a:sym typeface="Wingdings" pitchFamily="2" charset="2"/>
            </a:endParaRPr>
          </a:p>
          <a:p>
            <a:pPr marL="514350" indent="-514350">
              <a:defRPr/>
            </a:pPr>
            <a:endParaRPr lang="en-US" dirty="0" smtClean="0">
              <a:latin typeface="Times New Roman" pitchFamily="18" charset="0"/>
              <a:ea typeface="Calibri" pitchFamily="34" charset="0"/>
              <a:cs typeface="Times New Roman" pitchFamily="18" charset="0"/>
              <a:sym typeface="Wingdings" pitchFamily="2" charset="2"/>
            </a:endParaRPr>
          </a:p>
          <a:p>
            <a:pPr marL="514350" indent="-514350">
              <a:defRPr/>
            </a:pPr>
            <a:endParaRPr lang="en-US" dirty="0" smtClean="0"/>
          </a:p>
        </p:txBody>
      </p:sp>
      <p:pic>
        <p:nvPicPr>
          <p:cNvPr id="58373" name="Picture 4" descr="Big Picture v3"/>
          <p:cNvPicPr>
            <a:picLocks noChangeAspect="1" noChangeArrowheads="1"/>
          </p:cNvPicPr>
          <p:nvPr/>
        </p:nvPicPr>
        <p:blipFill>
          <a:blip r:embed="rId3">
            <a:extLst>
              <a:ext uri="{28A0092B-C50C-407E-A947-70E740481C1C}">
                <a14:useLocalDpi xmlns:a14="http://schemas.microsoft.com/office/drawing/2010/main" val="0"/>
              </a:ext>
            </a:extLst>
          </a:blip>
          <a:srcRect l="20787" t="21719" r="71461" b="51324"/>
          <a:stretch>
            <a:fillRect/>
          </a:stretch>
        </p:blipFill>
        <p:spPr bwMode="auto">
          <a:xfrm>
            <a:off x="6471772" y="1600200"/>
            <a:ext cx="223361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8374" name="Straight Arrow Connector 6"/>
          <p:cNvCxnSpPr>
            <a:cxnSpLocks noChangeShapeType="1"/>
          </p:cNvCxnSpPr>
          <p:nvPr/>
        </p:nvCxnSpPr>
        <p:spPr bwMode="auto">
          <a:xfrm rot="5400000">
            <a:off x="8130168" y="3581400"/>
            <a:ext cx="914400" cy="914400"/>
          </a:xfrm>
          <a:prstGeom prst="straightConnector1">
            <a:avLst/>
          </a:prstGeom>
          <a:noFill/>
          <a:ln w="476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58615973"/>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Extended organism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73452" y="1490546"/>
            <a:ext cx="6997095" cy="4491334"/>
          </a:xfrm>
        </p:spPr>
      </p:pic>
      <p:sp>
        <p:nvSpPr>
          <p:cNvPr id="5" name="Rectangle 4"/>
          <p:cNvSpPr/>
          <p:nvPr/>
        </p:nvSpPr>
        <p:spPr>
          <a:xfrm>
            <a:off x="2362200" y="6477000"/>
            <a:ext cx="6705599" cy="307777"/>
          </a:xfrm>
          <a:prstGeom prst="rect">
            <a:avLst/>
          </a:prstGeom>
        </p:spPr>
        <p:txBody>
          <a:bodyPr wrap="square">
            <a:spAutoFit/>
          </a:bodyPr>
          <a:lstStyle/>
          <a:p>
            <a:pPr algn="r"/>
            <a:r>
              <a:rPr lang="en-US" sz="1400" dirty="0">
                <a:solidFill>
                  <a:schemeClr val="bg1"/>
                </a:solidFill>
              </a:rPr>
              <a:t>https://biodesign.asu.edu/sites/default/files/news/AthenaHostcooperation7.png</a:t>
            </a:r>
          </a:p>
        </p:txBody>
      </p:sp>
      <p:sp>
        <p:nvSpPr>
          <p:cNvPr id="6" name="Rectangle 5"/>
          <p:cNvSpPr/>
          <p:nvPr/>
        </p:nvSpPr>
        <p:spPr>
          <a:xfrm>
            <a:off x="3428999" y="6276201"/>
            <a:ext cx="5638800" cy="276999"/>
          </a:xfrm>
          <a:prstGeom prst="rect">
            <a:avLst/>
          </a:prstGeom>
        </p:spPr>
        <p:txBody>
          <a:bodyPr wrap="square">
            <a:spAutoFit/>
          </a:bodyPr>
          <a:lstStyle/>
          <a:p>
            <a:pPr algn="r"/>
            <a:r>
              <a:rPr lang="en-US" sz="1200" b="1" dirty="0" err="1" smtClean="0">
                <a:solidFill>
                  <a:schemeClr val="bg1"/>
                </a:solidFill>
              </a:rPr>
              <a:t>Harth</a:t>
            </a:r>
            <a:r>
              <a:rPr lang="en-US" sz="1200" b="1" dirty="0" smtClean="0">
                <a:solidFill>
                  <a:schemeClr val="bg1"/>
                </a:solidFill>
              </a:rPr>
              <a:t> R. War </a:t>
            </a:r>
            <a:r>
              <a:rPr lang="en-US" sz="1200" b="1" dirty="0">
                <a:solidFill>
                  <a:schemeClr val="bg1"/>
                </a:solidFill>
              </a:rPr>
              <a:t>and peace in the human gut: probing the microbiome</a:t>
            </a:r>
            <a:endParaRPr lang="en-US" sz="1200" dirty="0">
              <a:solidFill>
                <a:schemeClr val="bg1"/>
              </a:solidFill>
            </a:endParaRPr>
          </a:p>
        </p:txBody>
      </p:sp>
    </p:spTree>
    <p:extLst>
      <p:ext uri="{BB962C8B-B14F-4D97-AF65-F5344CB8AC3E}">
        <p14:creationId xmlns:p14="http://schemas.microsoft.com/office/powerpoint/2010/main" val="3267353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AutoShape 2"/>
          <p:cNvSpPr>
            <a:spLocks noGrp="1" noChangeArrowheads="1"/>
          </p:cNvSpPr>
          <p:nvPr>
            <p:ph type="title"/>
          </p:nvPr>
        </p:nvSpPr>
        <p:spPr/>
        <p:txBody>
          <a:bodyPr/>
          <a:lstStyle/>
          <a:p>
            <a:pPr eaLnBrk="1" hangingPunct="1"/>
            <a:r>
              <a:rPr lang="en-US" altLang="en-US" i="1" smtClean="0"/>
              <a:t>Clinically abnormal</a:t>
            </a:r>
            <a:r>
              <a:rPr lang="en-US" altLang="en-US" smtClean="0"/>
              <a:t> </a:t>
            </a:r>
          </a:p>
        </p:txBody>
      </p:sp>
      <p:sp>
        <p:nvSpPr>
          <p:cNvPr id="94211" name="Rectangle 3"/>
          <p:cNvSpPr>
            <a:spLocks noGrp="1" noChangeArrowheads="1"/>
          </p:cNvSpPr>
          <p:nvPr>
            <p:ph idx="1"/>
          </p:nvPr>
        </p:nvSpPr>
        <p:spPr/>
        <p:txBody>
          <a:bodyPr/>
          <a:lstStyle/>
          <a:p>
            <a:pPr marL="457200" indent="-457200" eaLnBrk="1" hangingPunct="1">
              <a:buFontTx/>
              <a:buChar char="-"/>
            </a:pPr>
            <a:r>
              <a:rPr lang="en-US" altLang="en-US" sz="2800" dirty="0" smtClean="0"/>
              <a:t>something is clinically abnormal if:</a:t>
            </a:r>
          </a:p>
          <a:p>
            <a:pPr marL="457200" indent="-457200" eaLnBrk="1" hangingPunct="1">
              <a:buFontTx/>
              <a:buChar char="-"/>
            </a:pPr>
            <a:endParaRPr lang="en-US" altLang="en-US" sz="2800" dirty="0" smtClean="0"/>
          </a:p>
          <a:p>
            <a:pPr marL="1085850" lvl="1" indent="-457200" eaLnBrk="1" hangingPunct="1">
              <a:buFont typeface="+mj-lt"/>
              <a:buAutoNum type="arabicPeriod"/>
              <a:tabLst>
                <a:tab pos="1371600" algn="l"/>
              </a:tabLst>
            </a:pPr>
            <a:r>
              <a:rPr lang="en-US" altLang="en-US" dirty="0" smtClean="0"/>
              <a:t>is not part of the life plan for an organism of the relevant type (unlike aging or pregnancy), </a:t>
            </a:r>
          </a:p>
          <a:p>
            <a:pPr marL="1085850" lvl="1" indent="-457200" eaLnBrk="1" hangingPunct="1">
              <a:buFont typeface="+mj-lt"/>
              <a:buAutoNum type="arabicPeriod"/>
              <a:tabLst>
                <a:tab pos="1371600" algn="l"/>
              </a:tabLst>
            </a:pPr>
            <a:endParaRPr lang="en-US" altLang="en-US" dirty="0" smtClean="0"/>
          </a:p>
          <a:p>
            <a:pPr marL="1085850" lvl="1" indent="-457200" eaLnBrk="1" hangingPunct="1">
              <a:buFont typeface="+mj-lt"/>
              <a:buAutoNum type="arabicPeriod"/>
              <a:tabLst>
                <a:tab pos="1371600" algn="l"/>
              </a:tabLst>
            </a:pPr>
            <a:r>
              <a:rPr lang="en-US" altLang="en-US" dirty="0" smtClean="0"/>
              <a:t>is causally linked to an elevated risk either of pain or other feelings of illness, or of death or dysfunction, and </a:t>
            </a:r>
          </a:p>
          <a:p>
            <a:pPr marL="1085850" lvl="1" indent="-457200" eaLnBrk="1" hangingPunct="1">
              <a:buFont typeface="+mj-lt"/>
              <a:buAutoNum type="arabicPeriod"/>
              <a:tabLst>
                <a:tab pos="1371600" algn="l"/>
              </a:tabLst>
            </a:pPr>
            <a:endParaRPr lang="en-US" altLang="en-US" dirty="0" smtClean="0"/>
          </a:p>
          <a:p>
            <a:pPr marL="1085850" lvl="1" indent="-457200" eaLnBrk="1" hangingPunct="1">
              <a:buFont typeface="+mj-lt"/>
              <a:buAutoNum type="arabicPeriod"/>
              <a:tabLst>
                <a:tab pos="1371600" algn="l"/>
              </a:tabLst>
            </a:pPr>
            <a:r>
              <a:rPr lang="en-US" altLang="en-US" dirty="0" smtClean="0"/>
              <a:t>is such that the elevated risk exceeds a certain threshold level.</a:t>
            </a:r>
          </a:p>
        </p:txBody>
      </p:sp>
    </p:spTree>
    <p:extLst>
      <p:ext uri="{BB962C8B-B14F-4D97-AF65-F5344CB8AC3E}">
        <p14:creationId xmlns:p14="http://schemas.microsoft.com/office/powerpoint/2010/main" val="2288603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4211">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4211">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42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OGMS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849263335"/>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DISORDER</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DISEASE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PATHOLOGICAL </a:t>
                      </a:r>
                      <a:r>
                        <a:rPr lang="en-US" sz="1800" dirty="0" err="1">
                          <a:solidFill>
                            <a:schemeClr val="bg1"/>
                          </a:solidFill>
                          <a:effectLst/>
                          <a:latin typeface="Cambria" panose="02040503050406030204" pitchFamily="18" charset="0"/>
                        </a:rPr>
                        <a:t>PROCESSes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r>
              <a:tr h="631833">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105825882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3"/>
          <p:cNvSpPr>
            <a:spLocks noChangeArrowheads="1"/>
          </p:cNvSpPr>
          <p:nvPr/>
        </p:nvSpPr>
        <p:spPr bwMode="auto">
          <a:xfrm>
            <a:off x="2209800" y="838200"/>
            <a:ext cx="2743200" cy="6858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Continuant</a:t>
            </a:r>
          </a:p>
        </p:txBody>
      </p:sp>
      <p:sp>
        <p:nvSpPr>
          <p:cNvPr id="26627" name="Rectangle 5"/>
          <p:cNvSpPr>
            <a:spLocks noChangeArrowheads="1"/>
          </p:cNvSpPr>
          <p:nvPr/>
        </p:nvSpPr>
        <p:spPr bwMode="auto">
          <a:xfrm>
            <a:off x="1524000" y="1981200"/>
            <a:ext cx="1905000" cy="129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Independent</a:t>
            </a:r>
          </a:p>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Continuant</a:t>
            </a:r>
          </a:p>
        </p:txBody>
      </p:sp>
      <p:sp>
        <p:nvSpPr>
          <p:cNvPr id="26628" name="Rectangle 6"/>
          <p:cNvSpPr>
            <a:spLocks noChangeArrowheads="1"/>
          </p:cNvSpPr>
          <p:nvPr/>
        </p:nvSpPr>
        <p:spPr bwMode="auto">
          <a:xfrm>
            <a:off x="3733800" y="2057400"/>
            <a:ext cx="1752600" cy="12192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Dependent</a:t>
            </a:r>
          </a:p>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Continuant</a:t>
            </a:r>
          </a:p>
        </p:txBody>
      </p:sp>
      <p:cxnSp>
        <p:nvCxnSpPr>
          <p:cNvPr id="26629" name="AutoShape 9"/>
          <p:cNvCxnSpPr>
            <a:cxnSpLocks noChangeShapeType="1"/>
            <a:stCxn id="26626" idx="2"/>
            <a:endCxn id="26627" idx="0"/>
          </p:cNvCxnSpPr>
          <p:nvPr/>
        </p:nvCxnSpPr>
        <p:spPr bwMode="auto">
          <a:xfrm flipH="1">
            <a:off x="2476500" y="1524000"/>
            <a:ext cx="1104900" cy="4572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26630" name="AutoShape 10"/>
          <p:cNvCxnSpPr>
            <a:cxnSpLocks noChangeShapeType="1"/>
            <a:stCxn id="26626" idx="2"/>
            <a:endCxn id="26628" idx="0"/>
          </p:cNvCxnSpPr>
          <p:nvPr/>
        </p:nvCxnSpPr>
        <p:spPr bwMode="auto">
          <a:xfrm>
            <a:off x="3581400" y="1524000"/>
            <a:ext cx="1028700" cy="533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26631" name="Line 13"/>
          <p:cNvSpPr>
            <a:spLocks noChangeShapeType="1"/>
          </p:cNvSpPr>
          <p:nvPr/>
        </p:nvSpPr>
        <p:spPr bwMode="auto">
          <a:xfrm>
            <a:off x="0" y="5943600"/>
            <a:ext cx="93726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schemeClr val="bg1"/>
              </a:solidFill>
              <a:latin typeface="Arial Narrow" panose="020B0606020202030204" pitchFamily="34" charset="0"/>
            </a:endParaRPr>
          </a:p>
        </p:txBody>
      </p:sp>
      <p:sp>
        <p:nvSpPr>
          <p:cNvPr id="26632" name="Text Box 14"/>
          <p:cNvSpPr txBox="1">
            <a:spLocks noChangeArrowheads="1"/>
          </p:cNvSpPr>
          <p:nvPr/>
        </p:nvSpPr>
        <p:spPr bwMode="auto">
          <a:xfrm>
            <a:off x="76200" y="5562600"/>
            <a:ext cx="9296400" cy="102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55000"/>
              </a:lnSpc>
              <a:spcBef>
                <a:spcPct val="50000"/>
              </a:spcBef>
              <a:buClr>
                <a:srgbClr val="000000"/>
              </a:buClr>
              <a:buSzPct val="100000"/>
              <a:buFont typeface="Times New Roman" panose="02020603050405020304" pitchFamily="18" charset="0"/>
              <a:buNone/>
            </a:pPr>
            <a:r>
              <a:rPr lang="en-US" altLang="en-US" sz="11000">
                <a:solidFill>
                  <a:schemeClr val="bg1"/>
                </a:solidFill>
                <a:latin typeface="Arial Narrow" panose="020B0606020202030204" pitchFamily="34" charset="0"/>
                <a:ea typeface="Lucida Sans Unicode" panose="020B0602030504020204" pitchFamily="34" charset="0"/>
                <a:cs typeface="Lucida Sans Unicode" panose="020B0602030504020204" pitchFamily="34" charset="0"/>
              </a:rPr>
              <a:t>      .....    .....</a:t>
            </a:r>
          </a:p>
        </p:txBody>
      </p:sp>
      <p:sp>
        <p:nvSpPr>
          <p:cNvPr id="26633" name="Rectangle 5"/>
          <p:cNvSpPr>
            <a:spLocks noChangeArrowheads="1"/>
          </p:cNvSpPr>
          <p:nvPr/>
        </p:nvSpPr>
        <p:spPr bwMode="auto">
          <a:xfrm>
            <a:off x="2133600" y="3733800"/>
            <a:ext cx="2362200" cy="2057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Non-realizable</a:t>
            </a:r>
          </a:p>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Dependent</a:t>
            </a:r>
          </a:p>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Continuant</a:t>
            </a:r>
          </a:p>
          <a:p>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a:t>
            </a:r>
            <a:r>
              <a:rPr lang="en-US" altLang="en-US" sz="2400" i="1">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quality</a:t>
            </a:r>
            <a:r>
              <a:rPr lang="en-US" altLang="en-US" sz="240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a:t>
            </a:r>
          </a:p>
        </p:txBody>
      </p:sp>
      <p:sp>
        <p:nvSpPr>
          <p:cNvPr id="26634" name="Rectangle 6"/>
          <p:cNvSpPr>
            <a:spLocks noChangeArrowheads="1"/>
          </p:cNvSpPr>
          <p:nvPr/>
        </p:nvSpPr>
        <p:spPr bwMode="auto">
          <a:xfrm>
            <a:off x="4953000" y="3733800"/>
            <a:ext cx="2438400" cy="2057400"/>
          </a:xfrm>
          <a:prstGeom prst="rect">
            <a:avLst/>
          </a:prstGeom>
          <a:solidFill>
            <a:srgbClr val="00B050"/>
          </a:solidFill>
          <a:ln w="9525">
            <a:solidFill>
              <a:schemeClr val="bg1"/>
            </a:solidFill>
            <a:miter lim="800000"/>
            <a:headEnd/>
            <a:tailEnd/>
          </a:ln>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Realizable </a:t>
            </a:r>
          </a:p>
          <a:p>
            <a:r>
              <a:rPr lang="en-US" altLang="en-US" sz="2400"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Dependent</a:t>
            </a:r>
          </a:p>
          <a:p>
            <a:r>
              <a:rPr lang="en-US" altLang="en-US" sz="2400"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Continuant</a:t>
            </a:r>
          </a:p>
          <a:p>
            <a:r>
              <a:rPr lang="en-US" altLang="en-US" sz="2400"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a:t>
            </a:r>
            <a:r>
              <a:rPr lang="en-US" altLang="en-US" sz="2400" i="1"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function</a:t>
            </a:r>
            <a:r>
              <a:rPr lang="en-US" altLang="en-US" sz="2400"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 </a:t>
            </a:r>
            <a:r>
              <a:rPr lang="en-US" altLang="en-US" sz="2400" i="1"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role</a:t>
            </a:r>
            <a:r>
              <a:rPr lang="en-US" altLang="en-US" sz="2400"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 </a:t>
            </a:r>
          </a:p>
          <a:p>
            <a:r>
              <a:rPr lang="en-US" altLang="en-US" sz="2400" i="1"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disposition</a:t>
            </a:r>
            <a:r>
              <a:rPr lang="en-US" altLang="en-US" sz="2400" dirty="0">
                <a:solidFill>
                  <a:schemeClr val="bg1"/>
                </a:solidFill>
                <a:latin typeface="Arial Narrow" panose="020B0606020202030204" pitchFamily="34" charset="0"/>
                <a:ea typeface="ＭＳ Ｐゴシック" panose="020B0600070205080204" pitchFamily="34" charset="-128"/>
                <a:cs typeface="Times New Roman" panose="02020603050405020304" pitchFamily="18" charset="0"/>
              </a:rPr>
              <a:t>)</a:t>
            </a:r>
          </a:p>
        </p:txBody>
      </p:sp>
      <p:cxnSp>
        <p:nvCxnSpPr>
          <p:cNvPr id="26635" name="AutoShape 9"/>
          <p:cNvCxnSpPr>
            <a:cxnSpLocks noChangeShapeType="1"/>
            <a:stCxn id="26628" idx="2"/>
            <a:endCxn id="26633" idx="0"/>
          </p:cNvCxnSpPr>
          <p:nvPr/>
        </p:nvCxnSpPr>
        <p:spPr bwMode="auto">
          <a:xfrm rot="5400000">
            <a:off x="3733800" y="2857500"/>
            <a:ext cx="457200" cy="1295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26636" name="AutoShape 10"/>
          <p:cNvCxnSpPr>
            <a:cxnSpLocks noChangeShapeType="1"/>
            <a:stCxn id="26628" idx="2"/>
            <a:endCxn id="26634" idx="0"/>
          </p:cNvCxnSpPr>
          <p:nvPr/>
        </p:nvCxnSpPr>
        <p:spPr bwMode="auto">
          <a:xfrm rot="16200000" flipH="1">
            <a:off x="5162550" y="2724150"/>
            <a:ext cx="457200" cy="15621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11700758"/>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lstStyle/>
          <a:p>
            <a:pPr eaLnBrk="1" hangingPunct="1"/>
            <a:r>
              <a:rPr lang="en-US" altLang="en-US" sz="4000" smtClean="0"/>
              <a:t>Realizable dependent continuants</a:t>
            </a:r>
          </a:p>
        </p:txBody>
      </p:sp>
      <p:sp>
        <p:nvSpPr>
          <p:cNvPr id="27651" name="Rectangle 3"/>
          <p:cNvSpPr>
            <a:spLocks noGrp="1" noChangeArrowheads="1"/>
          </p:cNvSpPr>
          <p:nvPr>
            <p:ph type="body" idx="1"/>
          </p:nvPr>
        </p:nvSpPr>
        <p:spPr>
          <a:xfrm>
            <a:off x="1219200" y="2133600"/>
            <a:ext cx="7467600" cy="3581400"/>
          </a:xfrm>
        </p:spPr>
        <p:txBody>
          <a:bodyPr/>
          <a:lstStyle/>
          <a:p>
            <a:pPr eaLnBrk="1" hangingPunct="1">
              <a:buFontTx/>
              <a:buNone/>
            </a:pPr>
            <a:r>
              <a:rPr lang="en-US" altLang="en-US" sz="3200" b="1" dirty="0" smtClean="0"/>
              <a:t>plan</a:t>
            </a:r>
          </a:p>
          <a:p>
            <a:pPr eaLnBrk="1" hangingPunct="1">
              <a:buFontTx/>
              <a:buNone/>
            </a:pPr>
            <a:r>
              <a:rPr lang="en-US" altLang="en-US" sz="3200" b="1" dirty="0" smtClean="0"/>
              <a:t>function</a:t>
            </a:r>
          </a:p>
          <a:p>
            <a:pPr eaLnBrk="1" hangingPunct="1">
              <a:buFontTx/>
              <a:buNone/>
            </a:pPr>
            <a:r>
              <a:rPr lang="en-US" altLang="en-US" sz="3200" b="1" dirty="0" smtClean="0"/>
              <a:t>role</a:t>
            </a:r>
          </a:p>
          <a:p>
            <a:pPr eaLnBrk="1" hangingPunct="1">
              <a:buFontTx/>
              <a:buNone/>
            </a:pPr>
            <a:r>
              <a:rPr lang="en-US" altLang="en-US" sz="3200" b="1" dirty="0" smtClean="0"/>
              <a:t>disposition</a:t>
            </a:r>
          </a:p>
          <a:p>
            <a:pPr eaLnBrk="1" hangingPunct="1">
              <a:buFontTx/>
              <a:buNone/>
            </a:pPr>
            <a:r>
              <a:rPr lang="en-US" altLang="en-US" sz="3200" b="1" dirty="0" smtClean="0"/>
              <a:t>capability</a:t>
            </a:r>
          </a:p>
          <a:p>
            <a:pPr eaLnBrk="1" hangingPunct="1">
              <a:buFontTx/>
              <a:buNone/>
            </a:pPr>
            <a:r>
              <a:rPr lang="en-US" altLang="en-US" sz="3200" b="1" dirty="0" smtClean="0"/>
              <a:t>tendency</a:t>
            </a:r>
          </a:p>
          <a:p>
            <a:pPr eaLnBrk="1" hangingPunct="1">
              <a:buFontTx/>
              <a:buNone/>
            </a:pPr>
            <a:endParaRPr lang="en-US" altLang="en-US" sz="3200" b="1" dirty="0" smtClean="0"/>
          </a:p>
        </p:txBody>
      </p:sp>
      <p:grpSp>
        <p:nvGrpSpPr>
          <p:cNvPr id="2" name="Group 4"/>
          <p:cNvGrpSpPr>
            <a:grpSpLocks/>
          </p:cNvGrpSpPr>
          <p:nvPr/>
        </p:nvGrpSpPr>
        <p:grpSpPr bwMode="auto">
          <a:xfrm>
            <a:off x="3657600" y="2286000"/>
            <a:ext cx="4137025" cy="3352800"/>
            <a:chOff x="2256" y="1440"/>
            <a:chExt cx="2660" cy="1968"/>
          </a:xfrm>
        </p:grpSpPr>
        <p:sp>
          <p:nvSpPr>
            <p:cNvPr id="27654" name="AutoShape 5"/>
            <p:cNvSpPr>
              <a:spLocks/>
            </p:cNvSpPr>
            <p:nvPr/>
          </p:nvSpPr>
          <p:spPr bwMode="auto">
            <a:xfrm>
              <a:off x="2256" y="1440"/>
              <a:ext cx="336" cy="1968"/>
            </a:xfrm>
            <a:prstGeom prst="rightBrace">
              <a:avLst>
                <a:gd name="adj1" fmla="val 48810"/>
                <a:gd name="adj2" fmla="val 50000"/>
              </a:avLst>
            </a:pr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solidFill>
                  <a:schemeClr val="bg1"/>
                </a:solidFill>
              </a:endParaRPr>
            </a:p>
          </p:txBody>
        </p:sp>
        <p:sp>
          <p:nvSpPr>
            <p:cNvPr id="27655" name="Text Box 6"/>
            <p:cNvSpPr txBox="1">
              <a:spLocks noChangeArrowheads="1"/>
            </p:cNvSpPr>
            <p:nvPr/>
          </p:nvSpPr>
          <p:spPr bwMode="auto">
            <a:xfrm>
              <a:off x="2648" y="2161"/>
              <a:ext cx="2268" cy="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a:solidFill>
                    <a:schemeClr val="bg1"/>
                  </a:solidFill>
                </a:rPr>
                <a:t>continuants</a:t>
              </a:r>
            </a:p>
          </p:txBody>
        </p:sp>
      </p:grpSp>
    </p:spTree>
    <p:extLst>
      <p:ext uri="{BB962C8B-B14F-4D97-AF65-F5344CB8AC3E}">
        <p14:creationId xmlns:p14="http://schemas.microsoft.com/office/powerpoint/2010/main" val="368135678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sz="4000" smtClean="0"/>
              <a:t>Their realizations </a:t>
            </a:r>
          </a:p>
        </p:txBody>
      </p:sp>
      <p:sp>
        <p:nvSpPr>
          <p:cNvPr id="28675" name="Rectangle 3"/>
          <p:cNvSpPr>
            <a:spLocks noGrp="1" noChangeArrowheads="1"/>
          </p:cNvSpPr>
          <p:nvPr>
            <p:ph type="body" idx="1"/>
          </p:nvPr>
        </p:nvSpPr>
        <p:spPr>
          <a:xfrm>
            <a:off x="1219200" y="2209800"/>
            <a:ext cx="7467600" cy="3581400"/>
          </a:xfrm>
        </p:spPr>
        <p:txBody>
          <a:bodyPr/>
          <a:lstStyle/>
          <a:p>
            <a:pPr eaLnBrk="1" hangingPunct="1">
              <a:buFontTx/>
              <a:buNone/>
            </a:pPr>
            <a:r>
              <a:rPr lang="en-US" altLang="en-US" sz="3200" b="1" dirty="0" smtClean="0"/>
              <a:t>execution </a:t>
            </a:r>
          </a:p>
          <a:p>
            <a:pPr eaLnBrk="1" hangingPunct="1">
              <a:buFontTx/>
              <a:buNone/>
            </a:pPr>
            <a:r>
              <a:rPr lang="en-US" altLang="en-US" sz="3200" b="1" dirty="0" smtClean="0"/>
              <a:t>expression </a:t>
            </a:r>
          </a:p>
          <a:p>
            <a:pPr eaLnBrk="1" hangingPunct="1">
              <a:buFontTx/>
              <a:buNone/>
            </a:pPr>
            <a:r>
              <a:rPr lang="en-US" altLang="en-US" sz="3200" b="1" dirty="0" smtClean="0"/>
              <a:t>exercise  </a:t>
            </a:r>
          </a:p>
          <a:p>
            <a:pPr eaLnBrk="1" hangingPunct="1">
              <a:buFontTx/>
              <a:buNone/>
            </a:pPr>
            <a:r>
              <a:rPr lang="en-US" altLang="en-US" sz="3200" b="1" dirty="0" smtClean="0"/>
              <a:t>realization </a:t>
            </a:r>
          </a:p>
          <a:p>
            <a:pPr eaLnBrk="1" hangingPunct="1">
              <a:buFontTx/>
              <a:buNone/>
            </a:pPr>
            <a:r>
              <a:rPr lang="en-US" altLang="en-US" sz="3200" b="1" dirty="0" smtClean="0"/>
              <a:t>application</a:t>
            </a:r>
          </a:p>
          <a:p>
            <a:pPr eaLnBrk="1" hangingPunct="1">
              <a:buFontTx/>
              <a:buNone/>
            </a:pPr>
            <a:r>
              <a:rPr lang="en-US" altLang="en-US" sz="3200" b="1" dirty="0" smtClean="0"/>
              <a:t>course</a:t>
            </a:r>
          </a:p>
        </p:txBody>
      </p:sp>
      <p:sp>
        <p:nvSpPr>
          <p:cNvPr id="1562628" name="AutoShape 4"/>
          <p:cNvSpPr>
            <a:spLocks/>
          </p:cNvSpPr>
          <p:nvPr/>
        </p:nvSpPr>
        <p:spPr bwMode="auto">
          <a:xfrm>
            <a:off x="3505200" y="2286000"/>
            <a:ext cx="533400" cy="3657600"/>
          </a:xfrm>
          <a:prstGeom prst="rightBrace">
            <a:avLst>
              <a:gd name="adj1" fmla="val 57143"/>
              <a:gd name="adj2" fmla="val 50000"/>
            </a:avLst>
          </a:prstGeom>
          <a:noFill/>
          <a:ln w="88900">
            <a:solidFill>
              <a:schemeClr val="bg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US" altLang="en-US"/>
          </a:p>
        </p:txBody>
      </p:sp>
      <p:sp>
        <p:nvSpPr>
          <p:cNvPr id="1562629" name="Text Box 5"/>
          <p:cNvSpPr txBox="1">
            <a:spLocks noChangeArrowheads="1"/>
          </p:cNvSpPr>
          <p:nvPr/>
        </p:nvSpPr>
        <p:spPr bwMode="auto">
          <a:xfrm>
            <a:off x="4267200" y="3657600"/>
            <a:ext cx="3352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88900">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4400" b="1" dirty="0" err="1">
                <a:solidFill>
                  <a:schemeClr val="bg1"/>
                </a:solidFill>
              </a:rPr>
              <a:t>occurrents</a:t>
            </a:r>
            <a:endParaRPr lang="en-US" altLang="en-US" sz="4400" b="1" dirty="0">
              <a:solidFill>
                <a:schemeClr val="bg1"/>
              </a:solidFill>
            </a:endParaRPr>
          </a:p>
        </p:txBody>
      </p:sp>
    </p:spTree>
    <p:extLst>
      <p:ext uri="{BB962C8B-B14F-4D97-AF65-F5344CB8AC3E}">
        <p14:creationId xmlns:p14="http://schemas.microsoft.com/office/powerpoint/2010/main" val="9195391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562628"/>
                                        </p:tgtEl>
                                        <p:attrNameLst>
                                          <p:attrName>style.visibility</p:attrName>
                                        </p:attrNameLst>
                                      </p:cBhvr>
                                      <p:to>
                                        <p:strVal val="visible"/>
                                      </p:to>
                                    </p:set>
                                    <p:anim calcmode="lin" valueType="num">
                                      <p:cBhvr additive="base">
                                        <p:cTn id="7" dur="500" fill="hold"/>
                                        <p:tgtEl>
                                          <p:spTgt spid="1562628"/>
                                        </p:tgtEl>
                                        <p:attrNameLst>
                                          <p:attrName>ppt_x</p:attrName>
                                        </p:attrNameLst>
                                      </p:cBhvr>
                                      <p:tavLst>
                                        <p:tav tm="0">
                                          <p:val>
                                            <p:strVal val="1+#ppt_w/2"/>
                                          </p:val>
                                        </p:tav>
                                        <p:tav tm="100000">
                                          <p:val>
                                            <p:strVal val="#ppt_x"/>
                                          </p:val>
                                        </p:tav>
                                      </p:tavLst>
                                    </p:anim>
                                    <p:anim calcmode="lin" valueType="num">
                                      <p:cBhvr additive="base">
                                        <p:cTn id="8" dur="500" fill="hold"/>
                                        <p:tgtEl>
                                          <p:spTgt spid="1562628"/>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1562629"/>
                                        </p:tgtEl>
                                        <p:attrNameLst>
                                          <p:attrName>style.visibility</p:attrName>
                                        </p:attrNameLst>
                                      </p:cBhvr>
                                      <p:to>
                                        <p:strVal val="visible"/>
                                      </p:to>
                                    </p:set>
                                    <p:anim calcmode="lin" valueType="num">
                                      <p:cBhvr additive="base">
                                        <p:cTn id="11" dur="500" fill="hold"/>
                                        <p:tgtEl>
                                          <p:spTgt spid="1562629"/>
                                        </p:tgtEl>
                                        <p:attrNameLst>
                                          <p:attrName>ppt_x</p:attrName>
                                        </p:attrNameLst>
                                      </p:cBhvr>
                                      <p:tavLst>
                                        <p:tav tm="0">
                                          <p:val>
                                            <p:strVal val="1+#ppt_w/2"/>
                                          </p:val>
                                        </p:tav>
                                        <p:tav tm="100000">
                                          <p:val>
                                            <p:strVal val="#ppt_x"/>
                                          </p:val>
                                        </p:tav>
                                      </p:tavLst>
                                    </p:anim>
                                    <p:anim calcmode="lin" valueType="num">
                                      <p:cBhvr additive="base">
                                        <p:cTn id="12" dur="500" fill="hold"/>
                                        <p:tgtEl>
                                          <p:spTgt spid="15626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628" grpId="0" animBg="1"/>
      <p:bldP spid="156262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AutoShape 2"/>
          <p:cNvSpPr>
            <a:spLocks noGrp="1" noChangeArrowheads="1"/>
          </p:cNvSpPr>
          <p:nvPr>
            <p:ph type="title"/>
          </p:nvPr>
        </p:nvSpPr>
        <p:spPr/>
        <p:txBody>
          <a:bodyPr/>
          <a:lstStyle/>
          <a:p>
            <a:pPr eaLnBrk="1" hangingPunct="1"/>
            <a:r>
              <a:rPr lang="en-US" altLang="en-US" dirty="0" smtClean="0"/>
              <a:t>Using ontologies to annotate data collections </a:t>
            </a:r>
          </a:p>
        </p:txBody>
      </p:sp>
      <p:sp>
        <p:nvSpPr>
          <p:cNvPr id="2" name="Content Placeholder 1"/>
          <p:cNvSpPr>
            <a:spLocks noGrp="1"/>
          </p:cNvSpPr>
          <p:nvPr>
            <p:ph idx="1"/>
          </p:nvPr>
        </p:nvSpPr>
        <p:spPr/>
        <p:txBody>
          <a:bodyPr/>
          <a:lstStyle/>
          <a:p>
            <a:endParaRPr lang="en-US" dirty="0"/>
          </a:p>
        </p:txBody>
      </p:sp>
      <p:pic>
        <p:nvPicPr>
          <p:cNvPr id="7577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39624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8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2133600"/>
            <a:ext cx="4038600" cy="22098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7578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600" y="4648200"/>
            <a:ext cx="4038600" cy="1905000"/>
          </a:xfrm>
          <a:prstGeom prst="rect">
            <a:avLst/>
          </a:prstGeom>
          <a:noFill/>
          <a:ln w="38100">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7578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4648200"/>
            <a:ext cx="3962400" cy="1905000"/>
          </a:xfrm>
          <a:prstGeom prst="rect">
            <a:avLst/>
          </a:prstGeom>
          <a:noFill/>
          <a:ln w="38100">
            <a:solidFill>
              <a:srgbClr val="FF3300"/>
            </a:solidFill>
            <a:miter lim="800000"/>
            <a:headEnd/>
            <a:tailEnd/>
          </a:ln>
          <a:extLst>
            <a:ext uri="{909E8E84-426E-40DD-AFC4-6F175D3DCCD1}">
              <a14:hiddenFill xmlns:a14="http://schemas.microsoft.com/office/drawing/2010/main">
                <a:solidFill>
                  <a:srgbClr val="FFFFFF"/>
                </a:solidFill>
              </a14:hiddenFill>
            </a:ext>
          </a:extLst>
        </p:spPr>
      </p:pic>
      <p:sp>
        <p:nvSpPr>
          <p:cNvPr id="956425" name="Line 9"/>
          <p:cNvSpPr>
            <a:spLocks noChangeShapeType="1"/>
          </p:cNvSpPr>
          <p:nvPr/>
        </p:nvSpPr>
        <p:spPr bwMode="auto">
          <a:xfrm flipV="1">
            <a:off x="1219200" y="4267200"/>
            <a:ext cx="914400" cy="6858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6" name="Line 10"/>
          <p:cNvSpPr>
            <a:spLocks noChangeShapeType="1"/>
          </p:cNvSpPr>
          <p:nvPr/>
        </p:nvSpPr>
        <p:spPr bwMode="auto">
          <a:xfrm flipV="1">
            <a:off x="2590800" y="3124200"/>
            <a:ext cx="228600" cy="1828800"/>
          </a:xfrm>
          <a:prstGeom prst="line">
            <a:avLst/>
          </a:prstGeom>
          <a:noFill/>
          <a:ln w="28575">
            <a:solidFill>
              <a:srgbClr val="FF33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7" name="Line 11"/>
          <p:cNvSpPr>
            <a:spLocks noChangeShapeType="1"/>
          </p:cNvSpPr>
          <p:nvPr/>
        </p:nvSpPr>
        <p:spPr bwMode="auto">
          <a:xfrm flipH="1" flipV="1">
            <a:off x="3657600" y="4038600"/>
            <a:ext cx="1828800" cy="9144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8" name="Line 12"/>
          <p:cNvSpPr>
            <a:spLocks noChangeShapeType="1"/>
          </p:cNvSpPr>
          <p:nvPr/>
        </p:nvSpPr>
        <p:spPr bwMode="auto">
          <a:xfrm flipH="1" flipV="1">
            <a:off x="2895600" y="3657600"/>
            <a:ext cx="3200400" cy="12954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29" name="Line 13"/>
          <p:cNvSpPr>
            <a:spLocks noChangeShapeType="1"/>
          </p:cNvSpPr>
          <p:nvPr/>
        </p:nvSpPr>
        <p:spPr bwMode="auto">
          <a:xfrm flipH="1" flipV="1">
            <a:off x="3352800" y="2819400"/>
            <a:ext cx="4267200" cy="2133600"/>
          </a:xfrm>
          <a:prstGeom prst="line">
            <a:avLst/>
          </a:prstGeom>
          <a:noFill/>
          <a:ln w="28575">
            <a:solidFill>
              <a:schemeClr val="accent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30" name="Line 14"/>
          <p:cNvSpPr>
            <a:spLocks noChangeShapeType="1"/>
          </p:cNvSpPr>
          <p:nvPr/>
        </p:nvSpPr>
        <p:spPr bwMode="auto">
          <a:xfrm flipH="1">
            <a:off x="3429000" y="2514600"/>
            <a:ext cx="2057400" cy="2286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
        <p:nvSpPr>
          <p:cNvPr id="956431" name="Line 15"/>
          <p:cNvSpPr>
            <a:spLocks noChangeShapeType="1"/>
          </p:cNvSpPr>
          <p:nvPr/>
        </p:nvSpPr>
        <p:spPr bwMode="auto">
          <a:xfrm flipH="1">
            <a:off x="2971800" y="2514600"/>
            <a:ext cx="4572000" cy="1447800"/>
          </a:xfrm>
          <a:prstGeom prst="line">
            <a:avLst/>
          </a:prstGeom>
          <a:noFill/>
          <a:ln w="28575">
            <a:solidFill>
              <a:srgbClr val="FFFF00"/>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spTree>
    <p:extLst>
      <p:ext uri="{BB962C8B-B14F-4D97-AF65-F5344CB8AC3E}">
        <p14:creationId xmlns:p14="http://schemas.microsoft.com/office/powerpoint/2010/main" val="23607584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56425"/>
                                        </p:tgtEl>
                                        <p:attrNameLst>
                                          <p:attrName>style.visibility</p:attrName>
                                        </p:attrNameLst>
                                      </p:cBhvr>
                                      <p:to>
                                        <p:strVal val="visible"/>
                                      </p:to>
                                    </p:set>
                                    <p:animEffect transition="in" filter="dissolve">
                                      <p:cBhvr>
                                        <p:cTn id="7" dur="500"/>
                                        <p:tgtEl>
                                          <p:spTgt spid="95642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956426"/>
                                        </p:tgtEl>
                                        <p:attrNameLst>
                                          <p:attrName>style.visibility</p:attrName>
                                        </p:attrNameLst>
                                      </p:cBhvr>
                                      <p:to>
                                        <p:strVal val="visible"/>
                                      </p:to>
                                    </p:set>
                                    <p:animEffect transition="in" filter="dissolve">
                                      <p:cBhvr>
                                        <p:cTn id="10" dur="500"/>
                                        <p:tgtEl>
                                          <p:spTgt spid="956426"/>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56427"/>
                                        </p:tgtEl>
                                        <p:attrNameLst>
                                          <p:attrName>style.visibility</p:attrName>
                                        </p:attrNameLst>
                                      </p:cBhvr>
                                      <p:to>
                                        <p:strVal val="visible"/>
                                      </p:to>
                                    </p:set>
                                    <p:animEffect transition="in" filter="dissolve">
                                      <p:cBhvr>
                                        <p:cTn id="13" dur="500"/>
                                        <p:tgtEl>
                                          <p:spTgt spid="956427"/>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956428"/>
                                        </p:tgtEl>
                                        <p:attrNameLst>
                                          <p:attrName>style.visibility</p:attrName>
                                        </p:attrNameLst>
                                      </p:cBhvr>
                                      <p:to>
                                        <p:strVal val="visible"/>
                                      </p:to>
                                    </p:set>
                                    <p:animEffect transition="in" filter="dissolve">
                                      <p:cBhvr>
                                        <p:cTn id="16" dur="500"/>
                                        <p:tgtEl>
                                          <p:spTgt spid="956428"/>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956429"/>
                                        </p:tgtEl>
                                        <p:attrNameLst>
                                          <p:attrName>style.visibility</p:attrName>
                                        </p:attrNameLst>
                                      </p:cBhvr>
                                      <p:to>
                                        <p:strVal val="visible"/>
                                      </p:to>
                                    </p:set>
                                    <p:animEffect transition="in" filter="dissolve">
                                      <p:cBhvr>
                                        <p:cTn id="19" dur="500"/>
                                        <p:tgtEl>
                                          <p:spTgt spid="956429"/>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956430"/>
                                        </p:tgtEl>
                                        <p:attrNameLst>
                                          <p:attrName>style.visibility</p:attrName>
                                        </p:attrNameLst>
                                      </p:cBhvr>
                                      <p:to>
                                        <p:strVal val="visible"/>
                                      </p:to>
                                    </p:set>
                                    <p:animEffect transition="in" filter="dissolve">
                                      <p:cBhvr>
                                        <p:cTn id="22" dur="500"/>
                                        <p:tgtEl>
                                          <p:spTgt spid="956430"/>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956431"/>
                                        </p:tgtEl>
                                        <p:attrNameLst>
                                          <p:attrName>style.visibility</p:attrName>
                                        </p:attrNameLst>
                                      </p:cBhvr>
                                      <p:to>
                                        <p:strVal val="visible"/>
                                      </p:to>
                                    </p:set>
                                    <p:animEffect transition="in" filter="dissolve">
                                      <p:cBhvr>
                                        <p:cTn id="25" dur="500"/>
                                        <p:tgtEl>
                                          <p:spTgt spid="956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6425" grpId="0" animBg="1"/>
      <p:bldP spid="956426" grpId="0" animBg="1"/>
      <p:bldP spid="956427" grpId="0" animBg="1"/>
      <p:bldP spid="956428" grpId="0" animBg="1"/>
      <p:bldP spid="956429" grpId="0" animBg="1"/>
      <p:bldP spid="956430" grpId="0" animBg="1"/>
      <p:bldP spid="956431"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r>
              <a:rPr lang="en-US" altLang="en-US" b="1" dirty="0" smtClean="0"/>
              <a:t>Disposition</a:t>
            </a:r>
          </a:p>
        </p:txBody>
      </p:sp>
      <p:sp>
        <p:nvSpPr>
          <p:cNvPr id="111619" name="Content Placeholder 2"/>
          <p:cNvSpPr>
            <a:spLocks noGrp="1"/>
          </p:cNvSpPr>
          <p:nvPr>
            <p:ph idx="1"/>
          </p:nvPr>
        </p:nvSpPr>
        <p:spPr/>
        <p:txBody>
          <a:bodyPr/>
          <a:lstStyle/>
          <a:p>
            <a:pPr>
              <a:buFontTx/>
              <a:buNone/>
            </a:pPr>
            <a:r>
              <a:rPr lang="en-US" altLang="en-US" sz="3600" dirty="0" smtClean="0"/>
              <a:t>	- of a glass vase, to shatter if dropped</a:t>
            </a:r>
          </a:p>
          <a:p>
            <a:pPr>
              <a:buFontTx/>
              <a:buNone/>
            </a:pPr>
            <a:r>
              <a:rPr lang="en-US" altLang="en-US" sz="3600" dirty="0" smtClean="0"/>
              <a:t>	- of a human, to eat </a:t>
            </a:r>
          </a:p>
          <a:p>
            <a:pPr>
              <a:buFontTx/>
              <a:buNone/>
            </a:pPr>
            <a:r>
              <a:rPr lang="en-US" altLang="en-US" sz="3600" dirty="0" smtClean="0"/>
              <a:t>	- of a banana, to ripen</a:t>
            </a:r>
          </a:p>
          <a:p>
            <a:pPr>
              <a:buFontTx/>
              <a:buNone/>
            </a:pPr>
            <a:r>
              <a:rPr lang="en-US" altLang="en-US" sz="3600" dirty="0" smtClean="0"/>
              <a:t>	- of John, to lose hair</a:t>
            </a:r>
          </a:p>
          <a:p>
            <a:pPr>
              <a:buFontTx/>
              <a:buNone/>
            </a:pPr>
            <a:r>
              <a:rPr lang="en-US" altLang="en-US" sz="3600" dirty="0" smtClean="0"/>
              <a:t/>
            </a:r>
            <a:br>
              <a:rPr lang="en-US" altLang="en-US" sz="3600" dirty="0" smtClean="0"/>
            </a:br>
            <a:r>
              <a:rPr lang="en-US" altLang="en-US" sz="3600" dirty="0" smtClean="0"/>
              <a:t>dispositions must have some physical basis</a:t>
            </a:r>
          </a:p>
        </p:txBody>
      </p:sp>
    </p:spTree>
    <p:extLst>
      <p:ext uri="{BB962C8B-B14F-4D97-AF65-F5344CB8AC3E}">
        <p14:creationId xmlns:p14="http://schemas.microsoft.com/office/powerpoint/2010/main" val="40375869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en-US" b="1" dirty="0" smtClean="0"/>
              <a:t>Disposition</a:t>
            </a:r>
          </a:p>
        </p:txBody>
      </p:sp>
      <p:sp>
        <p:nvSpPr>
          <p:cNvPr id="53251" name="Content Placeholder 2"/>
          <p:cNvSpPr>
            <a:spLocks noGrp="1"/>
          </p:cNvSpPr>
          <p:nvPr>
            <p:ph idx="1"/>
          </p:nvPr>
        </p:nvSpPr>
        <p:spPr/>
        <p:txBody>
          <a:bodyPr/>
          <a:lstStyle/>
          <a:p>
            <a:pPr>
              <a:buFont typeface="Arial" panose="020B0604020202020204" pitchFamily="34" charset="0"/>
              <a:buChar char="•"/>
            </a:pPr>
            <a:r>
              <a:rPr lang="en-US" sz="3200" dirty="0" smtClean="0"/>
              <a:t>if it ceases to exist, then its bearer and/or its immediate surrounding environment is physically changed;</a:t>
            </a:r>
          </a:p>
          <a:p>
            <a:pPr>
              <a:buFont typeface="Arial" panose="020B0604020202020204" pitchFamily="34" charset="0"/>
              <a:buChar char="•"/>
            </a:pPr>
            <a:endParaRPr lang="en-US" sz="3200" dirty="0" smtClean="0"/>
          </a:p>
          <a:p>
            <a:pPr>
              <a:buFont typeface="Arial" panose="020B0604020202020204" pitchFamily="34" charset="0"/>
              <a:buChar char="•"/>
            </a:pPr>
            <a:r>
              <a:rPr lang="en-US" sz="3200" dirty="0" smtClean="0"/>
              <a:t>its realization occurs when its bearer is in some special physical circumstances;</a:t>
            </a:r>
          </a:p>
          <a:p>
            <a:pPr>
              <a:buFont typeface="Arial" panose="020B0604020202020204" pitchFamily="34" charset="0"/>
              <a:buChar char="•"/>
            </a:pPr>
            <a:endParaRPr lang="en-US" sz="3200" dirty="0" smtClean="0"/>
          </a:p>
          <a:p>
            <a:pPr>
              <a:buFont typeface="Arial" panose="020B0604020202020204" pitchFamily="34" charset="0"/>
              <a:buChar char="•"/>
            </a:pPr>
            <a:r>
              <a:rPr lang="en-US" sz="3200" dirty="0" smtClean="0"/>
              <a:t>its realization is what it is in virtue of the bearer’s physical make-up.</a:t>
            </a:r>
          </a:p>
        </p:txBody>
      </p:sp>
    </p:spTree>
    <p:extLst>
      <p:ext uri="{BB962C8B-B14F-4D97-AF65-F5344CB8AC3E}">
        <p14:creationId xmlns:p14="http://schemas.microsoft.com/office/powerpoint/2010/main" val="3060984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6"/>
          <p:cNvSpPr>
            <a:spLocks noChangeArrowheads="1"/>
          </p:cNvSpPr>
          <p:nvPr/>
        </p:nvSpPr>
        <p:spPr bwMode="auto">
          <a:xfrm>
            <a:off x="748993" y="1524000"/>
            <a:ext cx="1905000" cy="1070412"/>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dependent</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continuant</a:t>
            </a:r>
          </a:p>
        </p:txBody>
      </p:sp>
      <p:sp>
        <p:nvSpPr>
          <p:cNvPr id="22" name="Rectangle 21"/>
          <p:cNvSpPr/>
          <p:nvPr/>
        </p:nvSpPr>
        <p:spPr>
          <a:xfrm>
            <a:off x="674381" y="2899212"/>
            <a:ext cx="20574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2400" dirty="0" smtClean="0">
                <a:solidFill>
                  <a:schemeClr val="bg1"/>
                </a:solidFill>
                <a:latin typeface="Arial Narrow" panose="020B0606020202030204" pitchFamily="34" charset="0"/>
              </a:rPr>
              <a:t>disposition</a:t>
            </a:r>
            <a:endParaRPr lang="en-US" sz="2400" dirty="0">
              <a:solidFill>
                <a:schemeClr val="bg1"/>
              </a:solidFill>
              <a:latin typeface="Arial Narrow" panose="020B0606020202030204" pitchFamily="34" charset="0"/>
            </a:endParaRPr>
          </a:p>
        </p:txBody>
      </p:sp>
      <p:sp>
        <p:nvSpPr>
          <p:cNvPr id="11" name="Rectangle 10"/>
          <p:cNvSpPr/>
          <p:nvPr/>
        </p:nvSpPr>
        <p:spPr>
          <a:xfrm>
            <a:off x="491818" y="4042212"/>
            <a:ext cx="24384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3000" dirty="0" smtClean="0">
                <a:solidFill>
                  <a:schemeClr val="bg1"/>
                </a:solidFill>
                <a:latin typeface="Arial Narrow" panose="020B0606020202030204" pitchFamily="34" charset="0"/>
              </a:rPr>
              <a:t>to ripen</a:t>
            </a:r>
            <a:endParaRPr lang="en-US" sz="3000" dirty="0">
              <a:solidFill>
                <a:schemeClr val="bg1"/>
              </a:solidFill>
              <a:latin typeface="Arial Narrow" panose="020B0606020202030204" pitchFamily="34" charset="0"/>
            </a:endParaRPr>
          </a:p>
        </p:txBody>
      </p:sp>
      <p:cxnSp>
        <p:nvCxnSpPr>
          <p:cNvPr id="114694" name="AutoShape 8"/>
          <p:cNvCxnSpPr>
            <a:cxnSpLocks noChangeShapeType="1"/>
            <a:stCxn id="114691" idx="2"/>
            <a:endCxn id="22" idx="0"/>
          </p:cNvCxnSpPr>
          <p:nvPr/>
        </p:nvCxnSpPr>
        <p:spPr bwMode="auto">
          <a:xfrm>
            <a:off x="1701493" y="2594412"/>
            <a:ext cx="1588" cy="3048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114695" name="AutoShape 8"/>
          <p:cNvCxnSpPr>
            <a:cxnSpLocks noChangeShapeType="1"/>
            <a:stCxn id="22" idx="2"/>
            <a:endCxn id="11" idx="0"/>
          </p:cNvCxnSpPr>
          <p:nvPr/>
        </p:nvCxnSpPr>
        <p:spPr bwMode="auto">
          <a:xfrm rot="16200000" flipH="1">
            <a:off x="1554650" y="3885843"/>
            <a:ext cx="304800" cy="7937"/>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14696" name="Line 9"/>
          <p:cNvSpPr>
            <a:spLocks noChangeShapeType="1"/>
          </p:cNvSpPr>
          <p:nvPr/>
        </p:nvSpPr>
        <p:spPr bwMode="auto">
          <a:xfrm flipH="1">
            <a:off x="152400" y="5174334"/>
            <a:ext cx="84582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chemeClr val="bg1"/>
              </a:solidFill>
              <a:latin typeface="Arial Narrow" panose="020B0606020202030204" pitchFamily="34" charset="0"/>
              <a:cs typeface="Arial" charset="0"/>
            </a:endParaRPr>
          </a:p>
        </p:txBody>
      </p:sp>
      <p:sp>
        <p:nvSpPr>
          <p:cNvPr id="114700" name="Rectangle 6"/>
          <p:cNvSpPr>
            <a:spLocks noChangeArrowheads="1"/>
          </p:cNvSpPr>
          <p:nvPr/>
        </p:nvSpPr>
        <p:spPr bwMode="auto">
          <a:xfrm>
            <a:off x="339418" y="5555334"/>
            <a:ext cx="2895600" cy="1143000"/>
          </a:xfrm>
          <a:prstGeom prst="rect">
            <a:avLst/>
          </a:prstGeom>
          <a:noFill/>
          <a:ln w="47625" cmpd="dbl">
            <a:solidFill>
              <a:schemeClr val="bg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disposition of this </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fruit: to ripen</a:t>
            </a:r>
          </a:p>
        </p:txBody>
      </p:sp>
      <p:sp>
        <p:nvSpPr>
          <p:cNvPr id="114701" name="Rectangle 4"/>
          <p:cNvSpPr>
            <a:spLocks noChangeArrowheads="1"/>
          </p:cNvSpPr>
          <p:nvPr/>
        </p:nvSpPr>
        <p:spPr bwMode="auto">
          <a:xfrm>
            <a:off x="4837970" y="1524000"/>
            <a:ext cx="2692400" cy="678534"/>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endParaRPr lang="en-US" altLang="en-US" sz="2000" dirty="0" smtClean="0">
              <a:solidFill>
                <a:schemeClr val="bg1"/>
              </a:solidFill>
              <a:latin typeface="Arial Narrow" panose="020B0606020202030204" pitchFamily="34" charset="0"/>
              <a:cs typeface="Times New Roman" pitchFamily="18" charset="0"/>
            </a:endParaRPr>
          </a:p>
          <a:p>
            <a:pPr algn="ctr" defTabSz="914400" fontAlgn="base">
              <a:spcBef>
                <a:spcPct val="0"/>
              </a:spcBef>
              <a:spcAft>
                <a:spcPct val="0"/>
              </a:spcAft>
              <a:buFontTx/>
              <a:buNone/>
            </a:pPr>
            <a:r>
              <a:rPr lang="en-US" altLang="en-US" sz="2800" dirty="0" err="1" smtClean="0">
                <a:solidFill>
                  <a:schemeClr val="bg1"/>
                </a:solidFill>
                <a:latin typeface="Arial Narrow" panose="020B0606020202030204" pitchFamily="34" charset="0"/>
                <a:cs typeface="Times New Roman" pitchFamily="18" charset="0"/>
              </a:rPr>
              <a:t>occurrent</a:t>
            </a:r>
            <a:endParaRPr lang="en-US" altLang="en-US" sz="2800" dirty="0" smtClean="0">
              <a:solidFill>
                <a:schemeClr val="bg1"/>
              </a:solidFill>
              <a:latin typeface="Arial Narrow" panose="020B0606020202030204" pitchFamily="34" charset="0"/>
              <a:cs typeface="Times New Roman" pitchFamily="18" charset="0"/>
            </a:endParaRPr>
          </a:p>
          <a:p>
            <a:pPr algn="ctr" defTabSz="914400" fontAlgn="base">
              <a:spcBef>
                <a:spcPct val="0"/>
              </a:spcBef>
              <a:spcAft>
                <a:spcPct val="0"/>
              </a:spcAft>
              <a:buFontTx/>
              <a:buNone/>
            </a:pPr>
            <a:endParaRPr lang="en-US" altLang="en-US" sz="1000" dirty="0" smtClean="0">
              <a:solidFill>
                <a:schemeClr val="bg1"/>
              </a:solidFill>
              <a:latin typeface="Arial Narrow" panose="020B0606020202030204" pitchFamily="34" charset="0"/>
              <a:cs typeface="Times New Roman" pitchFamily="18" charset="0"/>
            </a:endParaRPr>
          </a:p>
          <a:p>
            <a:pPr algn="ctr" defTabSz="914400" fontAlgn="base">
              <a:spcBef>
                <a:spcPct val="0"/>
              </a:spcBef>
              <a:spcAft>
                <a:spcPct val="0"/>
              </a:spcAft>
              <a:buFontTx/>
              <a:buNone/>
            </a:pPr>
            <a:endParaRPr lang="en-US" altLang="en-US" sz="1000" dirty="0" smtClean="0">
              <a:solidFill>
                <a:schemeClr val="bg1"/>
              </a:solidFill>
              <a:latin typeface="Arial Narrow" panose="020B0606020202030204" pitchFamily="34" charset="0"/>
              <a:cs typeface="Times New Roman" pitchFamily="18" charset="0"/>
            </a:endParaRPr>
          </a:p>
        </p:txBody>
      </p:sp>
      <p:sp>
        <p:nvSpPr>
          <p:cNvPr id="24" name="Rectangle 23"/>
          <p:cNvSpPr/>
          <p:nvPr/>
        </p:nvSpPr>
        <p:spPr>
          <a:xfrm>
            <a:off x="4849082" y="2431134"/>
            <a:ext cx="26670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3000" dirty="0">
                <a:solidFill>
                  <a:schemeClr val="bg1"/>
                </a:solidFill>
                <a:latin typeface="Arial Narrow" panose="020B0606020202030204" pitchFamily="34" charset="0"/>
              </a:rPr>
              <a:t>process</a:t>
            </a:r>
          </a:p>
        </p:txBody>
      </p:sp>
      <p:sp>
        <p:nvSpPr>
          <p:cNvPr id="26" name="Rectangle 25"/>
          <p:cNvSpPr/>
          <p:nvPr/>
        </p:nvSpPr>
        <p:spPr>
          <a:xfrm>
            <a:off x="3768418" y="3497934"/>
            <a:ext cx="4842182" cy="14478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3000" dirty="0" smtClean="0">
                <a:solidFill>
                  <a:schemeClr val="bg1"/>
                </a:solidFill>
                <a:latin typeface="Arial Narrow" panose="020B0606020202030204" pitchFamily="34" charset="0"/>
              </a:rPr>
              <a:t>ripen</a:t>
            </a:r>
            <a:r>
              <a:rPr lang="en-US" sz="3000" i="1" dirty="0" smtClean="0">
                <a:solidFill>
                  <a:schemeClr val="bg1"/>
                </a:solidFill>
                <a:latin typeface="Arial Narrow" panose="020B0606020202030204" pitchFamily="34" charset="0"/>
              </a:rPr>
              <a:t>ing</a:t>
            </a:r>
            <a:endParaRPr lang="en-US" sz="3000" i="1" dirty="0">
              <a:solidFill>
                <a:schemeClr val="bg1"/>
              </a:solidFill>
              <a:latin typeface="Arial Narrow" panose="020B0606020202030204" pitchFamily="34" charset="0"/>
            </a:endParaRPr>
          </a:p>
        </p:txBody>
      </p:sp>
      <p:cxnSp>
        <p:nvCxnSpPr>
          <p:cNvPr id="114704" name="AutoShape 8"/>
          <p:cNvCxnSpPr>
            <a:cxnSpLocks noChangeShapeType="1"/>
            <a:stCxn id="114701" idx="2"/>
            <a:endCxn id="24" idx="0"/>
          </p:cNvCxnSpPr>
          <p:nvPr/>
        </p:nvCxnSpPr>
        <p:spPr bwMode="auto">
          <a:xfrm flipH="1">
            <a:off x="6182582" y="2202534"/>
            <a:ext cx="1588" cy="2286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114705" name="AutoShape 8"/>
          <p:cNvCxnSpPr>
            <a:cxnSpLocks noChangeShapeType="1"/>
            <a:stCxn id="24" idx="2"/>
            <a:endCxn id="26" idx="0"/>
          </p:cNvCxnSpPr>
          <p:nvPr/>
        </p:nvCxnSpPr>
        <p:spPr bwMode="auto">
          <a:xfrm>
            <a:off x="6182582" y="3269334"/>
            <a:ext cx="6927" cy="2286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14706" name="Line 9"/>
          <p:cNvSpPr>
            <a:spLocks noChangeShapeType="1"/>
          </p:cNvSpPr>
          <p:nvPr/>
        </p:nvSpPr>
        <p:spPr bwMode="auto">
          <a:xfrm flipH="1">
            <a:off x="3463618" y="1524000"/>
            <a:ext cx="28152" cy="4876799"/>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chemeClr val="bg1"/>
              </a:solidFill>
              <a:latin typeface="Arial Narrow" panose="020B0606020202030204" pitchFamily="34" charset="0"/>
              <a:cs typeface="Arial" charset="0"/>
            </a:endParaRPr>
          </a:p>
        </p:txBody>
      </p:sp>
      <p:sp>
        <p:nvSpPr>
          <p:cNvPr id="114707" name="Rectangle 6"/>
          <p:cNvSpPr>
            <a:spLocks noChangeArrowheads="1"/>
          </p:cNvSpPr>
          <p:nvPr/>
        </p:nvSpPr>
        <p:spPr bwMode="auto">
          <a:xfrm>
            <a:off x="3844618" y="5555334"/>
            <a:ext cx="4765982" cy="1143000"/>
          </a:xfrm>
          <a:prstGeom prst="rect">
            <a:avLst/>
          </a:prstGeom>
          <a:noFill/>
          <a:ln w="47625" cmpd="dbl">
            <a:solidFill>
              <a:schemeClr val="bg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process of ripen</a:t>
            </a:r>
            <a:r>
              <a:rPr lang="en-US" altLang="en-US" sz="2800" i="1" dirty="0" smtClean="0">
                <a:solidFill>
                  <a:schemeClr val="bg1"/>
                </a:solidFill>
                <a:latin typeface="Arial Narrow" panose="020B0606020202030204" pitchFamily="34" charset="0"/>
                <a:cs typeface="Times New Roman" pitchFamily="18" charset="0"/>
              </a:rPr>
              <a:t>ing</a:t>
            </a:r>
            <a:r>
              <a:rPr lang="en-US" altLang="en-US" sz="2800" dirty="0" smtClean="0">
                <a:solidFill>
                  <a:schemeClr val="bg1"/>
                </a:solidFill>
                <a:latin typeface="Arial Narrow" panose="020B0606020202030204" pitchFamily="34" charset="0"/>
                <a:cs typeface="Times New Roman" pitchFamily="18" charset="0"/>
              </a:rPr>
              <a:t> </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in this fruit</a:t>
            </a:r>
          </a:p>
          <a:p>
            <a:pPr algn="ctr" defTabSz="914400" fontAlgn="base">
              <a:spcBef>
                <a:spcPct val="0"/>
              </a:spcBef>
              <a:spcAft>
                <a:spcPct val="0"/>
              </a:spcAft>
              <a:buFontTx/>
              <a:buNone/>
            </a:pPr>
            <a:endParaRPr lang="en-US" altLang="en-US" sz="600" dirty="0" smtClean="0">
              <a:solidFill>
                <a:schemeClr val="bg1"/>
              </a:solidFill>
              <a:latin typeface="Arial Narrow" panose="020B0606020202030204" pitchFamily="34" charset="0"/>
              <a:cs typeface="Times New Roman" pitchFamily="18" charset="0"/>
            </a:endParaRPr>
          </a:p>
        </p:txBody>
      </p:sp>
      <p:sp>
        <p:nvSpPr>
          <p:cNvPr id="18" name="Title 1"/>
          <p:cNvSpPr>
            <a:spLocks noGrp="1"/>
          </p:cNvSpPr>
          <p:nvPr>
            <p:ph type="title"/>
          </p:nvPr>
        </p:nvSpPr>
        <p:spPr/>
        <p:txBody>
          <a:bodyPr/>
          <a:lstStyle/>
          <a:p>
            <a:r>
              <a:rPr lang="en-US" sz="3600" dirty="0" smtClean="0">
                <a:latin typeface="+mn-lt"/>
              </a:rPr>
              <a:t>Dispositions are realized in processes</a:t>
            </a:r>
            <a:endParaRPr lang="en-US" sz="3600" dirty="0">
              <a:latin typeface="+mn-lt"/>
            </a:endParaRPr>
          </a:p>
        </p:txBody>
      </p:sp>
    </p:spTree>
    <p:extLst>
      <p:ext uri="{BB962C8B-B14F-4D97-AF65-F5344CB8AC3E}">
        <p14:creationId xmlns:p14="http://schemas.microsoft.com/office/powerpoint/2010/main" val="3138237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5"/>
          <p:cNvSpPr>
            <a:spLocks noChangeArrowheads="1"/>
          </p:cNvSpPr>
          <p:nvPr/>
        </p:nvSpPr>
        <p:spPr bwMode="auto">
          <a:xfrm>
            <a:off x="384624" y="678544"/>
            <a:ext cx="2133600" cy="129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independent</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continuant</a:t>
            </a:r>
          </a:p>
        </p:txBody>
      </p:sp>
      <p:sp>
        <p:nvSpPr>
          <p:cNvPr id="114691" name="Rectangle 6"/>
          <p:cNvSpPr>
            <a:spLocks noChangeArrowheads="1"/>
          </p:cNvSpPr>
          <p:nvPr/>
        </p:nvSpPr>
        <p:spPr bwMode="auto">
          <a:xfrm>
            <a:off x="3080199" y="678544"/>
            <a:ext cx="1905000" cy="129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smtClean="0">
                <a:solidFill>
                  <a:schemeClr val="bg1"/>
                </a:solidFill>
                <a:latin typeface="Arial Narrow" panose="020B0606020202030204" pitchFamily="34" charset="0"/>
                <a:cs typeface="Times New Roman" pitchFamily="18" charset="0"/>
              </a:rPr>
              <a:t>dependent</a:t>
            </a:r>
          </a:p>
          <a:p>
            <a:pPr algn="ctr" defTabSz="914400" fontAlgn="base">
              <a:spcBef>
                <a:spcPct val="0"/>
              </a:spcBef>
              <a:spcAft>
                <a:spcPct val="0"/>
              </a:spcAft>
              <a:buFontTx/>
              <a:buNone/>
            </a:pPr>
            <a:r>
              <a:rPr lang="en-US" altLang="en-US" sz="2800" smtClean="0">
                <a:solidFill>
                  <a:schemeClr val="bg1"/>
                </a:solidFill>
                <a:latin typeface="Arial Narrow" panose="020B0606020202030204" pitchFamily="34" charset="0"/>
                <a:cs typeface="Times New Roman" pitchFamily="18" charset="0"/>
              </a:rPr>
              <a:t>continuant</a:t>
            </a:r>
          </a:p>
        </p:txBody>
      </p:sp>
      <p:sp>
        <p:nvSpPr>
          <p:cNvPr id="22" name="Rectangle 21"/>
          <p:cNvSpPr/>
          <p:nvPr/>
        </p:nvSpPr>
        <p:spPr>
          <a:xfrm>
            <a:off x="3005587" y="2278744"/>
            <a:ext cx="20574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3000" dirty="0" smtClean="0">
                <a:solidFill>
                  <a:schemeClr val="bg1"/>
                </a:solidFill>
                <a:latin typeface="Arial Narrow" panose="020B0606020202030204" pitchFamily="34" charset="0"/>
              </a:rPr>
              <a:t>disposition</a:t>
            </a:r>
            <a:endParaRPr lang="en-US" sz="3000" dirty="0">
              <a:solidFill>
                <a:schemeClr val="bg1"/>
              </a:solidFill>
              <a:latin typeface="Arial Narrow" panose="020B0606020202030204" pitchFamily="34" charset="0"/>
            </a:endParaRPr>
          </a:p>
        </p:txBody>
      </p:sp>
      <p:sp>
        <p:nvSpPr>
          <p:cNvPr id="11" name="Rectangle 10"/>
          <p:cNvSpPr/>
          <p:nvPr/>
        </p:nvSpPr>
        <p:spPr>
          <a:xfrm>
            <a:off x="2823024" y="3421744"/>
            <a:ext cx="24384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3000" dirty="0">
                <a:solidFill>
                  <a:schemeClr val="bg1"/>
                </a:solidFill>
                <a:latin typeface="Arial Narrow" panose="020B0606020202030204" pitchFamily="34" charset="0"/>
              </a:rPr>
              <a:t>to </a:t>
            </a:r>
            <a:r>
              <a:rPr lang="en-US" sz="3000" dirty="0" smtClean="0">
                <a:solidFill>
                  <a:schemeClr val="bg1"/>
                </a:solidFill>
                <a:latin typeface="Arial Narrow" panose="020B0606020202030204" pitchFamily="34" charset="0"/>
              </a:rPr>
              <a:t>go bald</a:t>
            </a:r>
            <a:endParaRPr lang="en-US" sz="3000" dirty="0">
              <a:solidFill>
                <a:schemeClr val="bg1"/>
              </a:solidFill>
              <a:latin typeface="Arial Narrow" panose="020B0606020202030204" pitchFamily="34" charset="0"/>
            </a:endParaRPr>
          </a:p>
        </p:txBody>
      </p:sp>
      <p:cxnSp>
        <p:nvCxnSpPr>
          <p:cNvPr id="114694" name="AutoShape 8"/>
          <p:cNvCxnSpPr>
            <a:cxnSpLocks noChangeShapeType="1"/>
            <a:stCxn id="114691" idx="2"/>
            <a:endCxn id="22" idx="0"/>
          </p:cNvCxnSpPr>
          <p:nvPr/>
        </p:nvCxnSpPr>
        <p:spPr bwMode="auto">
          <a:xfrm rot="16200000" flipH="1">
            <a:off x="3881093" y="2125550"/>
            <a:ext cx="304800" cy="1588"/>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114695" name="AutoShape 8"/>
          <p:cNvCxnSpPr>
            <a:cxnSpLocks noChangeShapeType="1"/>
            <a:stCxn id="22" idx="2"/>
            <a:endCxn id="11" idx="0"/>
          </p:cNvCxnSpPr>
          <p:nvPr/>
        </p:nvCxnSpPr>
        <p:spPr bwMode="auto">
          <a:xfrm rot="16200000" flipH="1">
            <a:off x="3885856" y="3265375"/>
            <a:ext cx="304800" cy="7937"/>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14696" name="Line 9"/>
          <p:cNvSpPr>
            <a:spLocks noChangeShapeType="1"/>
          </p:cNvSpPr>
          <p:nvPr/>
        </p:nvSpPr>
        <p:spPr bwMode="auto">
          <a:xfrm flipH="1">
            <a:off x="384624" y="4945744"/>
            <a:ext cx="84582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chemeClr val="bg1"/>
              </a:solidFill>
              <a:latin typeface="Arial Narrow" panose="020B0606020202030204" pitchFamily="34" charset="0"/>
              <a:cs typeface="Arial" charset="0"/>
            </a:endParaRPr>
          </a:p>
        </p:txBody>
      </p:sp>
      <p:cxnSp>
        <p:nvCxnSpPr>
          <p:cNvPr id="114697" name="AutoShape 7"/>
          <p:cNvCxnSpPr>
            <a:cxnSpLocks noChangeShapeType="1"/>
            <a:stCxn id="114690" idx="2"/>
            <a:endCxn id="114698" idx="0"/>
          </p:cNvCxnSpPr>
          <p:nvPr/>
        </p:nvCxnSpPr>
        <p:spPr bwMode="auto">
          <a:xfrm>
            <a:off x="1451424" y="1973944"/>
            <a:ext cx="0" cy="8382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14698" name="Rectangle 6"/>
          <p:cNvSpPr>
            <a:spLocks noChangeArrowheads="1"/>
          </p:cNvSpPr>
          <p:nvPr/>
        </p:nvSpPr>
        <p:spPr bwMode="auto">
          <a:xfrm>
            <a:off x="232224" y="2812144"/>
            <a:ext cx="2438400" cy="1446213"/>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sz="2800" dirty="0" smtClean="0">
                <a:solidFill>
                  <a:schemeClr val="bg1"/>
                </a:solidFill>
                <a:latin typeface="Arial Narrow" panose="020B0606020202030204" pitchFamily="34" charset="0"/>
                <a:ea typeface="Tahoma" panose="020B0604030504040204" pitchFamily="34" charset="0"/>
                <a:cs typeface="Tahoma" panose="020B0604030504040204" pitchFamily="34" charset="0"/>
              </a:rPr>
              <a:t>integumentary</a:t>
            </a:r>
            <a:r>
              <a:rPr lang="en-US" sz="2800" dirty="0">
                <a:solidFill>
                  <a:schemeClr val="bg1"/>
                </a:solidFill>
                <a:latin typeface="Arial Narrow" panose="020B0606020202030204" pitchFamily="34" charset="0"/>
                <a:ea typeface="Tahoma" panose="020B0604030504040204" pitchFamily="34" charset="0"/>
                <a:cs typeface="Tahoma" panose="020B0604030504040204" pitchFamily="34" charset="0"/>
              </a:rPr>
              <a:t> </a:t>
            </a:r>
            <a:endParaRPr lang="en-US" sz="2800" dirty="0" smtClean="0">
              <a:solidFill>
                <a:schemeClr val="bg1"/>
              </a:solidFill>
              <a:latin typeface="Arial Narrow" panose="020B0606020202030204" pitchFamily="34" charset="0"/>
              <a:ea typeface="Tahoma" panose="020B0604030504040204" pitchFamily="34" charset="0"/>
              <a:cs typeface="Tahoma" panose="020B0604030504040204" pitchFamily="34" charset="0"/>
            </a:endParaRPr>
          </a:p>
          <a:p>
            <a:pPr algn="ctr" defTabSz="914400" fontAlgn="base">
              <a:spcBef>
                <a:spcPct val="0"/>
              </a:spcBef>
              <a:spcAft>
                <a:spcPct val="0"/>
              </a:spcAft>
              <a:buFontTx/>
              <a:buNone/>
            </a:pPr>
            <a:r>
              <a:rPr lang="en-US" sz="2800" dirty="0" smtClean="0">
                <a:solidFill>
                  <a:schemeClr val="bg1"/>
                </a:solidFill>
                <a:latin typeface="Arial Narrow" panose="020B0606020202030204" pitchFamily="34" charset="0"/>
                <a:ea typeface="Tahoma" panose="020B0604030504040204" pitchFamily="34" charset="0"/>
                <a:cs typeface="Tahoma" panose="020B0604030504040204" pitchFamily="34" charset="0"/>
              </a:rPr>
              <a:t>system</a:t>
            </a:r>
            <a:endParaRPr lang="en-US" altLang="en-US" sz="600" dirty="0" smtClean="0">
              <a:solidFill>
                <a:schemeClr val="bg1"/>
              </a:solidFill>
              <a:latin typeface="Arial Narrow" panose="020B0606020202030204" pitchFamily="34" charset="0"/>
              <a:cs typeface="Times New Roman" pitchFamily="18" charset="0"/>
            </a:endParaRPr>
          </a:p>
        </p:txBody>
      </p:sp>
      <p:sp>
        <p:nvSpPr>
          <p:cNvPr id="114699" name="Rectangle 6"/>
          <p:cNvSpPr>
            <a:spLocks noChangeArrowheads="1"/>
          </p:cNvSpPr>
          <p:nvPr/>
        </p:nvSpPr>
        <p:spPr bwMode="auto">
          <a:xfrm>
            <a:off x="232224" y="5326744"/>
            <a:ext cx="2590800" cy="1455056"/>
          </a:xfrm>
          <a:prstGeom prst="rect">
            <a:avLst/>
          </a:prstGeom>
          <a:noFill/>
          <a:ln w="47625" cmpd="dbl">
            <a:solidFill>
              <a:schemeClr val="bg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John’s </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integumentary</a:t>
            </a:r>
            <a:r>
              <a:rPr lang="en-US" altLang="en-US" sz="2800" dirty="0">
                <a:solidFill>
                  <a:schemeClr val="bg1"/>
                </a:solidFill>
                <a:latin typeface="Arial Narrow" panose="020B0606020202030204" pitchFamily="34" charset="0"/>
                <a:cs typeface="Times New Roman" pitchFamily="18" charset="0"/>
              </a:rPr>
              <a:t> </a:t>
            </a:r>
          </a:p>
          <a:p>
            <a:pPr algn="ctr" defTabSz="914400" fontAlgn="base">
              <a:spcBef>
                <a:spcPct val="0"/>
              </a:spcBef>
              <a:spcAft>
                <a:spcPct val="0"/>
              </a:spcAft>
              <a:buFontTx/>
              <a:buNone/>
            </a:pPr>
            <a:r>
              <a:rPr lang="en-US" altLang="en-US" sz="2800" dirty="0">
                <a:solidFill>
                  <a:schemeClr val="bg1"/>
                </a:solidFill>
                <a:latin typeface="Arial Narrow" panose="020B0606020202030204" pitchFamily="34" charset="0"/>
                <a:cs typeface="Times New Roman" pitchFamily="18" charset="0"/>
              </a:rPr>
              <a:t>system</a:t>
            </a:r>
          </a:p>
          <a:p>
            <a:pPr algn="ctr" defTabSz="914400" fontAlgn="base">
              <a:spcBef>
                <a:spcPct val="0"/>
              </a:spcBef>
              <a:spcAft>
                <a:spcPct val="0"/>
              </a:spcAft>
              <a:buFontTx/>
              <a:buNone/>
            </a:pPr>
            <a:endParaRPr lang="en-US" altLang="en-US" sz="600" dirty="0" smtClean="0">
              <a:solidFill>
                <a:schemeClr val="bg1"/>
              </a:solidFill>
              <a:latin typeface="Arial Narrow" panose="020B0606020202030204" pitchFamily="34" charset="0"/>
              <a:cs typeface="Times New Roman" pitchFamily="18" charset="0"/>
            </a:endParaRPr>
          </a:p>
        </p:txBody>
      </p:sp>
      <p:sp>
        <p:nvSpPr>
          <p:cNvPr id="114700" name="Rectangle 6"/>
          <p:cNvSpPr>
            <a:spLocks noChangeArrowheads="1"/>
          </p:cNvSpPr>
          <p:nvPr/>
        </p:nvSpPr>
        <p:spPr bwMode="auto">
          <a:xfrm>
            <a:off x="3005586" y="5326743"/>
            <a:ext cx="2560637" cy="1455057"/>
          </a:xfrm>
          <a:prstGeom prst="rect">
            <a:avLst/>
          </a:prstGeom>
          <a:noFill/>
          <a:ln w="47625" cmpd="dbl">
            <a:solidFill>
              <a:schemeClr val="bg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John’s </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disposition: </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to go bald</a:t>
            </a:r>
          </a:p>
        </p:txBody>
      </p:sp>
      <p:sp>
        <p:nvSpPr>
          <p:cNvPr id="114701" name="Rectangle 4"/>
          <p:cNvSpPr>
            <a:spLocks noChangeArrowheads="1"/>
          </p:cNvSpPr>
          <p:nvPr/>
        </p:nvSpPr>
        <p:spPr bwMode="auto">
          <a:xfrm>
            <a:off x="6088512" y="678544"/>
            <a:ext cx="2692400" cy="1295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endParaRPr lang="en-US" altLang="en-US" sz="2000" smtClean="0">
              <a:solidFill>
                <a:schemeClr val="bg1"/>
              </a:solidFill>
              <a:latin typeface="Arial Narrow" panose="020B0606020202030204" pitchFamily="34" charset="0"/>
              <a:cs typeface="Times New Roman" pitchFamily="18" charset="0"/>
            </a:endParaRPr>
          </a:p>
          <a:p>
            <a:pPr algn="ctr" defTabSz="914400" fontAlgn="base">
              <a:spcBef>
                <a:spcPct val="0"/>
              </a:spcBef>
              <a:spcAft>
                <a:spcPct val="0"/>
              </a:spcAft>
              <a:buFontTx/>
              <a:buNone/>
            </a:pPr>
            <a:r>
              <a:rPr lang="en-US" altLang="en-US" sz="2800" smtClean="0">
                <a:solidFill>
                  <a:schemeClr val="bg1"/>
                </a:solidFill>
                <a:latin typeface="Arial Narrow" panose="020B0606020202030204" pitchFamily="34" charset="0"/>
                <a:cs typeface="Times New Roman" pitchFamily="18" charset="0"/>
              </a:rPr>
              <a:t>occurrent</a:t>
            </a:r>
          </a:p>
          <a:p>
            <a:pPr algn="ctr" defTabSz="914400" fontAlgn="base">
              <a:spcBef>
                <a:spcPct val="0"/>
              </a:spcBef>
              <a:spcAft>
                <a:spcPct val="0"/>
              </a:spcAft>
              <a:buFontTx/>
              <a:buNone/>
            </a:pPr>
            <a:endParaRPr lang="en-US" altLang="en-US" sz="1000" smtClean="0">
              <a:solidFill>
                <a:schemeClr val="bg1"/>
              </a:solidFill>
              <a:latin typeface="Arial Narrow" panose="020B0606020202030204" pitchFamily="34" charset="0"/>
              <a:cs typeface="Times New Roman" pitchFamily="18" charset="0"/>
            </a:endParaRPr>
          </a:p>
          <a:p>
            <a:pPr algn="ctr" defTabSz="914400" fontAlgn="base">
              <a:spcBef>
                <a:spcPct val="0"/>
              </a:spcBef>
              <a:spcAft>
                <a:spcPct val="0"/>
              </a:spcAft>
              <a:buFontTx/>
              <a:buNone/>
            </a:pPr>
            <a:endParaRPr lang="en-US" altLang="en-US" sz="1000" smtClean="0">
              <a:solidFill>
                <a:schemeClr val="bg1"/>
              </a:solidFill>
              <a:latin typeface="Arial Narrow" panose="020B0606020202030204" pitchFamily="34" charset="0"/>
              <a:cs typeface="Times New Roman" pitchFamily="18" charset="0"/>
            </a:endParaRPr>
          </a:p>
        </p:txBody>
      </p:sp>
      <p:sp>
        <p:nvSpPr>
          <p:cNvPr id="24" name="Rectangle 23"/>
          <p:cNvSpPr/>
          <p:nvPr/>
        </p:nvSpPr>
        <p:spPr>
          <a:xfrm>
            <a:off x="6099624" y="2202544"/>
            <a:ext cx="26670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3000" dirty="0">
                <a:solidFill>
                  <a:schemeClr val="bg1"/>
                </a:solidFill>
                <a:latin typeface="Arial Narrow" panose="020B0606020202030204" pitchFamily="34" charset="0"/>
              </a:rPr>
              <a:t>process</a:t>
            </a:r>
          </a:p>
        </p:txBody>
      </p:sp>
      <p:sp>
        <p:nvSpPr>
          <p:cNvPr id="26" name="Rectangle 25"/>
          <p:cNvSpPr/>
          <p:nvPr/>
        </p:nvSpPr>
        <p:spPr>
          <a:xfrm>
            <a:off x="6099624" y="3269344"/>
            <a:ext cx="2667000" cy="14478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eaLnBrk="0" hangingPunct="0">
              <a:defRPr/>
            </a:pPr>
            <a:r>
              <a:rPr lang="en-US" sz="3000" dirty="0">
                <a:solidFill>
                  <a:schemeClr val="bg1"/>
                </a:solidFill>
                <a:latin typeface="Arial Narrow" panose="020B0606020202030204" pitchFamily="34" charset="0"/>
              </a:rPr>
              <a:t>process of </a:t>
            </a:r>
            <a:r>
              <a:rPr lang="en-US" sz="3000" dirty="0" smtClean="0">
                <a:solidFill>
                  <a:schemeClr val="bg1"/>
                </a:solidFill>
                <a:latin typeface="Arial Narrow" panose="020B0606020202030204" pitchFamily="34" charset="0"/>
              </a:rPr>
              <a:t>going bald</a:t>
            </a:r>
            <a:endParaRPr lang="en-US" sz="3000" dirty="0">
              <a:solidFill>
                <a:schemeClr val="bg1"/>
              </a:solidFill>
              <a:latin typeface="Arial Narrow" panose="020B0606020202030204" pitchFamily="34" charset="0"/>
            </a:endParaRPr>
          </a:p>
        </p:txBody>
      </p:sp>
      <p:cxnSp>
        <p:nvCxnSpPr>
          <p:cNvPr id="114704" name="AutoShape 8"/>
          <p:cNvCxnSpPr>
            <a:cxnSpLocks noChangeShapeType="1"/>
            <a:stCxn id="114701" idx="2"/>
            <a:endCxn id="24" idx="0"/>
          </p:cNvCxnSpPr>
          <p:nvPr/>
        </p:nvCxnSpPr>
        <p:spPr bwMode="auto">
          <a:xfrm rot="5400000">
            <a:off x="7319618" y="2087450"/>
            <a:ext cx="228600" cy="1588"/>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114705" name="AutoShape 8"/>
          <p:cNvCxnSpPr>
            <a:cxnSpLocks noChangeShapeType="1"/>
            <a:stCxn id="24" idx="2"/>
            <a:endCxn id="26" idx="0"/>
          </p:cNvCxnSpPr>
          <p:nvPr/>
        </p:nvCxnSpPr>
        <p:spPr bwMode="auto">
          <a:xfrm rot="5400000">
            <a:off x="7318825" y="3155044"/>
            <a:ext cx="228600" cy="3175"/>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114706" name="Line 9"/>
          <p:cNvSpPr>
            <a:spLocks noChangeShapeType="1"/>
          </p:cNvSpPr>
          <p:nvPr/>
        </p:nvSpPr>
        <p:spPr bwMode="auto">
          <a:xfrm>
            <a:off x="5794824" y="609600"/>
            <a:ext cx="0" cy="61722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defTabSz="914400" fontAlgn="base">
              <a:spcBef>
                <a:spcPct val="0"/>
              </a:spcBef>
              <a:spcAft>
                <a:spcPct val="0"/>
              </a:spcAft>
            </a:pPr>
            <a:endParaRPr lang="en-US" smtClean="0">
              <a:solidFill>
                <a:schemeClr val="bg1"/>
              </a:solidFill>
              <a:latin typeface="Arial Narrow" panose="020B0606020202030204" pitchFamily="34" charset="0"/>
              <a:cs typeface="Arial" charset="0"/>
            </a:endParaRPr>
          </a:p>
        </p:txBody>
      </p:sp>
      <p:sp>
        <p:nvSpPr>
          <p:cNvPr id="114707" name="Rectangle 6"/>
          <p:cNvSpPr>
            <a:spLocks noChangeArrowheads="1"/>
          </p:cNvSpPr>
          <p:nvPr/>
        </p:nvSpPr>
        <p:spPr bwMode="auto">
          <a:xfrm>
            <a:off x="6088512" y="5326744"/>
            <a:ext cx="2754312" cy="1455056"/>
          </a:xfrm>
          <a:prstGeom prst="rect">
            <a:avLst/>
          </a:prstGeom>
          <a:noFill/>
          <a:ln w="47625" cmpd="dbl">
            <a:solidFill>
              <a:schemeClr val="bg1"/>
            </a:solidFill>
            <a:prstDash val="dashDot"/>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rgbClr val="333333"/>
                </a:solidFill>
                <a:latin typeface="Trebuchet MS" pitchFamily="34" charset="0"/>
              </a:defRPr>
            </a:lvl1pPr>
            <a:lvl2pPr marL="742950" indent="-285750" eaLnBrk="0" hangingPunct="0">
              <a:spcBef>
                <a:spcPct val="20000"/>
              </a:spcBef>
              <a:buChar char="–"/>
              <a:defRPr sz="2800">
                <a:solidFill>
                  <a:srgbClr val="333333"/>
                </a:solidFill>
                <a:latin typeface="Trebuchet MS" pitchFamily="34" charset="0"/>
              </a:defRPr>
            </a:lvl2pPr>
            <a:lvl3pPr marL="1143000" indent="-228600" eaLnBrk="0" hangingPunct="0">
              <a:spcBef>
                <a:spcPct val="20000"/>
              </a:spcBef>
              <a:buChar char="•"/>
              <a:defRPr sz="2400">
                <a:solidFill>
                  <a:srgbClr val="333333"/>
                </a:solidFill>
                <a:latin typeface="Trebuchet MS" pitchFamily="34" charset="0"/>
              </a:defRPr>
            </a:lvl3pPr>
            <a:lvl4pPr marL="1600200" indent="-228600" eaLnBrk="0" hangingPunct="0">
              <a:spcBef>
                <a:spcPct val="20000"/>
              </a:spcBef>
              <a:buChar char="–"/>
              <a:defRPr sz="2000">
                <a:solidFill>
                  <a:srgbClr val="333333"/>
                </a:solidFill>
                <a:latin typeface="Trebuchet MS" pitchFamily="34" charset="0"/>
              </a:defRPr>
            </a:lvl4pPr>
            <a:lvl5pPr marL="2057400" indent="-228600" eaLnBrk="0" hangingPunct="0">
              <a:spcBef>
                <a:spcPct val="20000"/>
              </a:spcBef>
              <a:buChar char="»"/>
              <a:defRPr sz="2000">
                <a:solidFill>
                  <a:srgbClr val="333333"/>
                </a:solidFill>
                <a:latin typeface="Trebuchet MS" pitchFamily="34" charset="0"/>
              </a:defRPr>
            </a:lvl5pPr>
            <a:lvl6pPr marL="2514600" indent="-228600" eaLnBrk="0" fontAlgn="base" hangingPunct="0">
              <a:spcBef>
                <a:spcPct val="20000"/>
              </a:spcBef>
              <a:spcAft>
                <a:spcPct val="0"/>
              </a:spcAft>
              <a:buChar char="»"/>
              <a:defRPr sz="2000">
                <a:solidFill>
                  <a:srgbClr val="333333"/>
                </a:solidFill>
                <a:latin typeface="Trebuchet MS" pitchFamily="34" charset="0"/>
              </a:defRPr>
            </a:lvl6pPr>
            <a:lvl7pPr marL="2971800" indent="-228600" eaLnBrk="0" fontAlgn="base" hangingPunct="0">
              <a:spcBef>
                <a:spcPct val="20000"/>
              </a:spcBef>
              <a:spcAft>
                <a:spcPct val="0"/>
              </a:spcAft>
              <a:buChar char="»"/>
              <a:defRPr sz="2000">
                <a:solidFill>
                  <a:srgbClr val="333333"/>
                </a:solidFill>
                <a:latin typeface="Trebuchet MS" pitchFamily="34" charset="0"/>
              </a:defRPr>
            </a:lvl7pPr>
            <a:lvl8pPr marL="3429000" indent="-228600" eaLnBrk="0" fontAlgn="base" hangingPunct="0">
              <a:spcBef>
                <a:spcPct val="20000"/>
              </a:spcBef>
              <a:spcAft>
                <a:spcPct val="0"/>
              </a:spcAft>
              <a:buChar char="»"/>
              <a:defRPr sz="2000">
                <a:solidFill>
                  <a:srgbClr val="333333"/>
                </a:solidFill>
                <a:latin typeface="Trebuchet MS" pitchFamily="34" charset="0"/>
              </a:defRPr>
            </a:lvl8pPr>
            <a:lvl9pPr marL="3886200" indent="-228600" eaLnBrk="0" fontAlgn="base" hangingPunct="0">
              <a:spcBef>
                <a:spcPct val="20000"/>
              </a:spcBef>
              <a:spcAft>
                <a:spcPct val="0"/>
              </a:spcAft>
              <a:buChar char="»"/>
              <a:defRPr sz="2000">
                <a:solidFill>
                  <a:srgbClr val="333333"/>
                </a:solidFill>
                <a:latin typeface="Trebuchet MS" pitchFamily="34" charset="0"/>
              </a:defRPr>
            </a:lvl9pPr>
          </a:lstStyle>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John’s going </a:t>
            </a:r>
          </a:p>
          <a:p>
            <a:pPr algn="ctr" defTabSz="914400" fontAlgn="base">
              <a:spcBef>
                <a:spcPct val="0"/>
              </a:spcBef>
              <a:spcAft>
                <a:spcPct val="0"/>
              </a:spcAft>
              <a:buFontTx/>
              <a:buNone/>
            </a:pPr>
            <a:r>
              <a:rPr lang="en-US" altLang="en-US" sz="2800" dirty="0" smtClean="0">
                <a:solidFill>
                  <a:schemeClr val="bg1"/>
                </a:solidFill>
                <a:latin typeface="Arial Narrow" panose="020B0606020202030204" pitchFamily="34" charset="0"/>
                <a:cs typeface="Times New Roman" pitchFamily="18" charset="0"/>
              </a:rPr>
              <a:t>bald</a:t>
            </a:r>
          </a:p>
          <a:p>
            <a:pPr algn="ctr" defTabSz="914400" fontAlgn="base">
              <a:spcBef>
                <a:spcPct val="0"/>
              </a:spcBef>
              <a:spcAft>
                <a:spcPct val="0"/>
              </a:spcAft>
              <a:buFontTx/>
              <a:buNone/>
            </a:pPr>
            <a:endParaRPr lang="en-US" altLang="en-US" sz="600" dirty="0" smtClean="0">
              <a:solidFill>
                <a:schemeClr val="bg1"/>
              </a:solidFill>
              <a:latin typeface="Arial Narrow" panose="020B0606020202030204" pitchFamily="34" charset="0"/>
              <a:cs typeface="Times New Roman" pitchFamily="18" charset="0"/>
            </a:endParaRPr>
          </a:p>
        </p:txBody>
      </p:sp>
    </p:spTree>
    <p:extLst>
      <p:ext uri="{BB962C8B-B14F-4D97-AF65-F5344CB8AC3E}">
        <p14:creationId xmlns:p14="http://schemas.microsoft.com/office/powerpoint/2010/main" val="1345377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Arterial aneurysm</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8600" y="1559312"/>
            <a:ext cx="3992252" cy="495300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19600" y="1559313"/>
            <a:ext cx="4495800" cy="3438246"/>
          </a:xfrm>
          <a:prstGeom prst="rect">
            <a:avLst/>
          </a:prstGeom>
        </p:spPr>
      </p:pic>
      <p:sp>
        <p:nvSpPr>
          <p:cNvPr id="6" name="Rectangle 5"/>
          <p:cNvSpPr/>
          <p:nvPr/>
        </p:nvSpPr>
        <p:spPr>
          <a:xfrm>
            <a:off x="4419600" y="5042118"/>
            <a:ext cx="4648200" cy="1815882"/>
          </a:xfrm>
          <a:prstGeom prst="rect">
            <a:avLst/>
          </a:prstGeom>
        </p:spPr>
        <p:txBody>
          <a:bodyPr wrap="square">
            <a:spAutoFit/>
          </a:bodyPr>
          <a:lstStyle/>
          <a:p>
            <a:r>
              <a:rPr lang="en-US" sz="1400" b="1" dirty="0" err="1">
                <a:solidFill>
                  <a:schemeClr val="bg1"/>
                </a:solidFill>
                <a:hlinkClick r:id="rId4"/>
              </a:rPr>
              <a:t>Jornal</a:t>
            </a:r>
            <a:r>
              <a:rPr lang="en-US" sz="1400" b="1" dirty="0">
                <a:solidFill>
                  <a:schemeClr val="bg1"/>
                </a:solidFill>
                <a:hlinkClick r:id="rId4"/>
              </a:rPr>
              <a:t> Vascular </a:t>
            </a:r>
            <a:r>
              <a:rPr lang="en-US" sz="1400" b="1" dirty="0" err="1" smtClean="0">
                <a:solidFill>
                  <a:schemeClr val="bg1"/>
                </a:solidFill>
                <a:hlinkClick r:id="rId4"/>
              </a:rPr>
              <a:t>Brasileiro</a:t>
            </a:r>
            <a:r>
              <a:rPr lang="en-US" sz="1400" b="1" dirty="0" smtClean="0">
                <a:solidFill>
                  <a:schemeClr val="bg1"/>
                </a:solidFill>
              </a:rPr>
              <a:t> </a:t>
            </a:r>
            <a:r>
              <a:rPr lang="en-US" sz="1400" b="1" i="1" dirty="0" smtClean="0">
                <a:solidFill>
                  <a:schemeClr val="bg1"/>
                </a:solidFill>
              </a:rPr>
              <a:t>Print</a:t>
            </a:r>
            <a:r>
              <a:rPr lang="en-US" sz="1400" b="1" i="1" dirty="0">
                <a:solidFill>
                  <a:schemeClr val="bg1"/>
                </a:solidFill>
              </a:rPr>
              <a:t> version</a:t>
            </a:r>
            <a:r>
              <a:rPr lang="en-US" sz="1400" b="1" dirty="0">
                <a:solidFill>
                  <a:schemeClr val="bg1"/>
                </a:solidFill>
              </a:rPr>
              <a:t> ISSN 1677-5449</a:t>
            </a:r>
            <a:br>
              <a:rPr lang="en-US" sz="1400" b="1" dirty="0">
                <a:solidFill>
                  <a:schemeClr val="bg1"/>
                </a:solidFill>
              </a:rPr>
            </a:br>
            <a:r>
              <a:rPr lang="en-US" sz="1400" b="1" dirty="0" smtClean="0">
                <a:solidFill>
                  <a:schemeClr val="bg1"/>
                </a:solidFill>
              </a:rPr>
              <a:t>J</a:t>
            </a:r>
            <a:r>
              <a:rPr lang="en-US" sz="1400" b="1" dirty="0">
                <a:solidFill>
                  <a:schemeClr val="bg1"/>
                </a:solidFill>
              </a:rPr>
              <a:t>. </a:t>
            </a:r>
            <a:r>
              <a:rPr lang="en-US" sz="1400" b="1" dirty="0" err="1">
                <a:solidFill>
                  <a:schemeClr val="bg1"/>
                </a:solidFill>
              </a:rPr>
              <a:t>vasc</a:t>
            </a:r>
            <a:r>
              <a:rPr lang="en-US" sz="1400" b="1" dirty="0">
                <a:solidFill>
                  <a:schemeClr val="bg1"/>
                </a:solidFill>
              </a:rPr>
              <a:t>. bras. vol.12 no.4 Porto Alegre Oct./Dec. 2013  </a:t>
            </a:r>
            <a:r>
              <a:rPr lang="en-US" sz="1400" b="1" dirty="0" err="1">
                <a:solidFill>
                  <a:schemeClr val="bg1"/>
                </a:solidFill>
              </a:rPr>
              <a:t>Epub</a:t>
            </a:r>
            <a:r>
              <a:rPr lang="en-US" sz="1400" b="1" dirty="0">
                <a:solidFill>
                  <a:schemeClr val="bg1"/>
                </a:solidFill>
              </a:rPr>
              <a:t> Dec 15, 2013</a:t>
            </a:r>
          </a:p>
          <a:p>
            <a:r>
              <a:rPr lang="en-US" sz="1400" b="1" dirty="0">
                <a:solidFill>
                  <a:schemeClr val="bg1"/>
                </a:solidFill>
              </a:rPr>
              <a:t>http://dx.doi.org/10.1590/jvb.2013.054  </a:t>
            </a:r>
          </a:p>
          <a:p>
            <a:r>
              <a:rPr lang="en-US" sz="1400" dirty="0" smtClean="0">
                <a:solidFill>
                  <a:schemeClr val="bg1"/>
                </a:solidFill>
              </a:rPr>
              <a:t>Subclavian </a:t>
            </a:r>
            <a:r>
              <a:rPr lang="en-US" sz="1400" dirty="0">
                <a:solidFill>
                  <a:schemeClr val="bg1"/>
                </a:solidFill>
              </a:rPr>
              <a:t>and axillary arterial aneurysms: two case reports</a:t>
            </a:r>
          </a:p>
          <a:p>
            <a:r>
              <a:rPr lang="en-US" sz="1400" dirty="0">
                <a:solidFill>
                  <a:schemeClr val="bg1"/>
                </a:solidFill>
              </a:rPr>
              <a:t>Fernando </a:t>
            </a:r>
            <a:r>
              <a:rPr lang="en-US" sz="1400" dirty="0" err="1">
                <a:solidFill>
                  <a:schemeClr val="bg1"/>
                </a:solidFill>
              </a:rPr>
              <a:t>Pinho</a:t>
            </a:r>
            <a:r>
              <a:rPr lang="en-US" sz="1400" dirty="0">
                <a:solidFill>
                  <a:schemeClr val="bg1"/>
                </a:solidFill>
              </a:rPr>
              <a:t> Esteves</a:t>
            </a:r>
            <a:r>
              <a:rPr lang="en-US" sz="1400" baseline="30000" dirty="0">
                <a:solidFill>
                  <a:schemeClr val="bg1"/>
                </a:solidFill>
                <a:hlinkClick r:id="rId5"/>
              </a:rPr>
              <a:t>1</a:t>
            </a:r>
            <a:r>
              <a:rPr lang="en-US" sz="1400" baseline="30000" dirty="0">
                <a:solidFill>
                  <a:schemeClr val="bg1"/>
                </a:solidFill>
              </a:rPr>
              <a:t>  </a:t>
            </a:r>
            <a:r>
              <a:rPr lang="en-US" sz="1400" dirty="0">
                <a:solidFill>
                  <a:schemeClr val="bg1"/>
                </a:solidFill>
              </a:rPr>
              <a:t>, André Ventura Ferreira</a:t>
            </a:r>
            <a:r>
              <a:rPr lang="en-US" sz="1400" baseline="30000" dirty="0">
                <a:solidFill>
                  <a:schemeClr val="bg1"/>
                </a:solidFill>
                <a:hlinkClick r:id="rId5"/>
              </a:rPr>
              <a:t>1</a:t>
            </a:r>
            <a:r>
              <a:rPr lang="en-US" sz="1400" baseline="30000" dirty="0">
                <a:solidFill>
                  <a:schemeClr val="bg1"/>
                </a:solidFill>
              </a:rPr>
              <a:t>  </a:t>
            </a:r>
            <a:r>
              <a:rPr lang="en-US" sz="1400" dirty="0">
                <a:solidFill>
                  <a:schemeClr val="bg1"/>
                </a:solidFill>
              </a:rPr>
              <a:t>, Vanessa Prado dos Santos</a:t>
            </a:r>
            <a:r>
              <a:rPr lang="en-US" sz="1400" baseline="30000" dirty="0">
                <a:solidFill>
                  <a:schemeClr val="bg1"/>
                </a:solidFill>
                <a:hlinkClick r:id="rId6"/>
              </a:rPr>
              <a:t>2</a:t>
            </a:r>
            <a:r>
              <a:rPr lang="en-US" sz="1400" baseline="30000" dirty="0">
                <a:solidFill>
                  <a:schemeClr val="bg1"/>
                </a:solidFill>
              </a:rPr>
              <a:t>  </a:t>
            </a:r>
            <a:r>
              <a:rPr lang="en-US" sz="1400" dirty="0">
                <a:solidFill>
                  <a:schemeClr val="bg1"/>
                </a:solidFill>
              </a:rPr>
              <a:t>, Gabriel Santos Novaes</a:t>
            </a:r>
            <a:r>
              <a:rPr lang="en-US" sz="1400" baseline="30000" dirty="0">
                <a:solidFill>
                  <a:schemeClr val="bg1"/>
                </a:solidFill>
                <a:hlinkClick r:id="rId5"/>
              </a:rPr>
              <a:t>1</a:t>
            </a:r>
            <a:r>
              <a:rPr lang="en-US" sz="1400" baseline="30000" dirty="0">
                <a:solidFill>
                  <a:schemeClr val="bg1"/>
                </a:solidFill>
              </a:rPr>
              <a:t>  </a:t>
            </a:r>
            <a:r>
              <a:rPr lang="en-US" sz="1400" dirty="0">
                <a:solidFill>
                  <a:schemeClr val="bg1"/>
                </a:solidFill>
              </a:rPr>
              <a:t>, Álvaro </a:t>
            </a:r>
            <a:r>
              <a:rPr lang="en-US" sz="1400" dirty="0" err="1">
                <a:solidFill>
                  <a:schemeClr val="bg1"/>
                </a:solidFill>
              </a:rPr>
              <a:t>Razuk</a:t>
            </a:r>
            <a:r>
              <a:rPr lang="en-US" sz="1400" dirty="0">
                <a:solidFill>
                  <a:schemeClr val="bg1"/>
                </a:solidFill>
              </a:rPr>
              <a:t> Filho</a:t>
            </a:r>
            <a:r>
              <a:rPr lang="en-US" sz="1400" baseline="30000" dirty="0">
                <a:solidFill>
                  <a:schemeClr val="bg1"/>
                </a:solidFill>
                <a:hlinkClick r:id="rId5"/>
              </a:rPr>
              <a:t>1</a:t>
            </a:r>
            <a:r>
              <a:rPr lang="en-US" sz="1400" baseline="30000" dirty="0">
                <a:solidFill>
                  <a:schemeClr val="bg1"/>
                </a:solidFill>
              </a:rPr>
              <a:t>  </a:t>
            </a:r>
            <a:r>
              <a:rPr lang="en-US" sz="1400" dirty="0">
                <a:solidFill>
                  <a:schemeClr val="bg1"/>
                </a:solidFill>
              </a:rPr>
              <a:t>, Roberto Augusto Caffaro</a:t>
            </a:r>
            <a:r>
              <a:rPr lang="en-US" sz="1400" baseline="30000" dirty="0">
                <a:solidFill>
                  <a:schemeClr val="bg1"/>
                </a:solidFill>
                <a:hlinkClick r:id="rId5"/>
              </a:rPr>
              <a:t>1</a:t>
            </a:r>
            <a:r>
              <a:rPr lang="en-US" sz="1400" baseline="30000" dirty="0">
                <a:solidFill>
                  <a:schemeClr val="bg1"/>
                </a:solidFill>
              </a:rPr>
              <a:t>  </a:t>
            </a:r>
            <a:endParaRPr lang="en-US" sz="1400" dirty="0">
              <a:solidFill>
                <a:schemeClr val="bg1"/>
              </a:solidFill>
            </a:endParaRPr>
          </a:p>
        </p:txBody>
      </p:sp>
    </p:spTree>
    <p:extLst>
      <p:ext uri="{BB962C8B-B14F-4D97-AF65-F5344CB8AC3E}">
        <p14:creationId xmlns:p14="http://schemas.microsoft.com/office/powerpoint/2010/main" val="241586419"/>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n-US" altLang="en-US" dirty="0" smtClean="0"/>
              <a:t>Arterial aneurysm</a:t>
            </a:r>
            <a:endParaRPr lang="en-US" altLang="en-US" dirty="0" smtClean="0">
              <a:latin typeface="Arial" panose="020B0604020202020204" pitchFamily="34" charset="0"/>
              <a:cs typeface="Arial" panose="020B0604020202020204" pitchFamily="34" charset="0"/>
            </a:endParaRPr>
          </a:p>
        </p:txBody>
      </p:sp>
      <p:sp>
        <p:nvSpPr>
          <p:cNvPr id="176131" name="Rectangle 3"/>
          <p:cNvSpPr>
            <a:spLocks noGrp="1" noChangeArrowheads="1"/>
          </p:cNvSpPr>
          <p:nvPr>
            <p:ph idx="1"/>
          </p:nvPr>
        </p:nvSpPr>
        <p:spPr/>
        <p:txBody>
          <a:bodyPr rtlCol="0">
            <a:normAutofit fontScale="70000" lnSpcReduction="20000"/>
          </a:bodyPr>
          <a:lstStyle/>
          <a:p>
            <a:pPr eaLnBrk="1" fontAlgn="auto" hangingPunct="1">
              <a:lnSpc>
                <a:spcPct val="90000"/>
              </a:lnSpc>
              <a:spcAft>
                <a:spcPts val="0"/>
              </a:spcAft>
              <a:defRPr/>
            </a:pPr>
            <a:r>
              <a:rPr lang="en-US" sz="2200" dirty="0" smtClean="0">
                <a:solidFill>
                  <a:srgbClr val="FFFF00"/>
                </a:solidFill>
                <a:latin typeface="Arial" charset="0"/>
                <a:cs typeface="Arial" charset="0"/>
              </a:rPr>
              <a:t>Disposition</a:t>
            </a:r>
            <a:r>
              <a:rPr lang="en-US" sz="2200" dirty="0" smtClean="0">
                <a:latin typeface="Arial" charset="0"/>
                <a:cs typeface="Arial" charset="0"/>
              </a:rPr>
              <a:t> – atherosclerosis</a:t>
            </a:r>
          </a:p>
          <a:p>
            <a:pPr lvl="1" eaLnBrk="1" fontAlgn="auto" hangingPunct="1">
              <a:lnSpc>
                <a:spcPct val="90000"/>
              </a:lnSpc>
              <a:spcAft>
                <a:spcPts val="0"/>
              </a:spcAft>
              <a:defRPr/>
            </a:pPr>
            <a:r>
              <a:rPr lang="en-US" sz="2200" i="1" dirty="0" smtClean="0">
                <a:latin typeface="Arial" charset="0"/>
                <a:cs typeface="Arial" charset="0"/>
              </a:rPr>
              <a:t>realized in</a:t>
            </a:r>
          </a:p>
          <a:p>
            <a:pPr eaLnBrk="1" fontAlgn="auto" hangingPunct="1">
              <a:lnSpc>
                <a:spcPct val="90000"/>
              </a:lnSpc>
              <a:spcAft>
                <a:spcPts val="0"/>
              </a:spcAft>
              <a:defRPr/>
            </a:pPr>
            <a:r>
              <a:rPr lang="en-US" sz="2200" dirty="0" smtClean="0">
                <a:solidFill>
                  <a:srgbClr val="FF0000"/>
                </a:solidFill>
                <a:latin typeface="Arial" charset="0"/>
                <a:cs typeface="Arial" charset="0"/>
              </a:rPr>
              <a:t>Pathological process </a:t>
            </a:r>
            <a:r>
              <a:rPr lang="en-US" sz="2200" dirty="0" smtClean="0">
                <a:latin typeface="Arial" charset="0"/>
                <a:cs typeface="Arial" charset="0"/>
              </a:rPr>
              <a:t>– fatty material collects within the walls of arteries</a:t>
            </a:r>
          </a:p>
          <a:p>
            <a:pPr lvl="1" eaLnBrk="1" fontAlgn="auto" hangingPunct="1">
              <a:lnSpc>
                <a:spcPct val="90000"/>
              </a:lnSpc>
              <a:spcAft>
                <a:spcPts val="0"/>
              </a:spcAft>
              <a:defRPr/>
            </a:pPr>
            <a:r>
              <a:rPr lang="en-US" sz="2300" i="1" dirty="0" smtClean="0">
                <a:latin typeface="Arial" charset="0"/>
                <a:cs typeface="Arial" charset="0"/>
              </a:rPr>
              <a:t>produces</a:t>
            </a:r>
            <a:endParaRPr lang="en-US" sz="2300" dirty="0" smtClean="0">
              <a:latin typeface="Arial" charset="0"/>
              <a:cs typeface="Arial" charset="0"/>
            </a:endParaRPr>
          </a:p>
          <a:p>
            <a:pPr eaLnBrk="1" fontAlgn="auto" hangingPunct="1">
              <a:lnSpc>
                <a:spcPct val="90000"/>
              </a:lnSpc>
              <a:spcAft>
                <a:spcPts val="0"/>
              </a:spcAft>
              <a:defRPr/>
            </a:pPr>
            <a:r>
              <a:rPr lang="en-US" sz="2200" dirty="0" smtClean="0">
                <a:solidFill>
                  <a:srgbClr val="00B0F0"/>
                </a:solidFill>
                <a:latin typeface="Arial" charset="0"/>
                <a:cs typeface="Arial" charset="0"/>
              </a:rPr>
              <a:t>Disorder</a:t>
            </a:r>
            <a:r>
              <a:rPr lang="en-US" sz="2200" dirty="0" smtClean="0">
                <a:latin typeface="Arial" charset="0"/>
                <a:cs typeface="Arial" charset="0"/>
              </a:rPr>
              <a:t> – </a:t>
            </a:r>
            <a:r>
              <a:rPr lang="en-US" sz="2100" dirty="0" smtClean="0">
                <a:latin typeface="Arial" charset="0"/>
                <a:cs typeface="Arial" charset="0"/>
              </a:rPr>
              <a:t>artery </a:t>
            </a:r>
            <a:r>
              <a:rPr lang="en-US" sz="2200" dirty="0" smtClean="0">
                <a:latin typeface="Arial" charset="0"/>
                <a:cs typeface="Arial" charset="0"/>
              </a:rPr>
              <a:t>with weakened wall </a:t>
            </a:r>
            <a:endParaRPr lang="en-US" sz="2200" dirty="0">
              <a:latin typeface="Arial" charset="0"/>
              <a:cs typeface="Arial" charset="0"/>
            </a:endParaRPr>
          </a:p>
          <a:p>
            <a:pPr lvl="1" eaLnBrk="1" fontAlgn="auto" hangingPunct="1">
              <a:lnSpc>
                <a:spcPct val="90000"/>
              </a:lnSpc>
              <a:spcAft>
                <a:spcPts val="0"/>
              </a:spcAft>
              <a:defRPr/>
            </a:pPr>
            <a:r>
              <a:rPr lang="en-US" sz="2200" i="1" dirty="0" smtClean="0">
                <a:latin typeface="Arial" charset="0"/>
                <a:cs typeface="Arial" charset="0"/>
              </a:rPr>
              <a:t>bears</a:t>
            </a:r>
            <a:endParaRPr lang="en-US" sz="2200" dirty="0" smtClean="0">
              <a:latin typeface="Arial" charset="0"/>
              <a:cs typeface="Arial" charset="0"/>
            </a:endParaRPr>
          </a:p>
          <a:p>
            <a:pPr eaLnBrk="1" fontAlgn="auto" hangingPunct="1">
              <a:lnSpc>
                <a:spcPct val="90000"/>
              </a:lnSpc>
              <a:spcAft>
                <a:spcPts val="0"/>
              </a:spcAft>
              <a:defRPr/>
            </a:pPr>
            <a:r>
              <a:rPr lang="en-US" sz="2200" dirty="0" smtClean="0">
                <a:solidFill>
                  <a:srgbClr val="FFFF00"/>
                </a:solidFill>
                <a:latin typeface="Arial" charset="0"/>
                <a:cs typeface="Arial" charset="0"/>
              </a:rPr>
              <a:t>Disposition</a:t>
            </a:r>
            <a:r>
              <a:rPr lang="en-US" sz="2200" dirty="0" smtClean="0">
                <a:latin typeface="Arial" charset="0"/>
                <a:cs typeface="Arial" charset="0"/>
              </a:rPr>
              <a:t> – of artery to become distended</a:t>
            </a:r>
          </a:p>
          <a:p>
            <a:pPr lvl="1" eaLnBrk="1" fontAlgn="auto" hangingPunct="1">
              <a:lnSpc>
                <a:spcPct val="90000"/>
              </a:lnSpc>
              <a:spcAft>
                <a:spcPts val="0"/>
              </a:spcAft>
              <a:defRPr/>
            </a:pPr>
            <a:r>
              <a:rPr lang="en-US" sz="2200" i="1" dirty="0" err="1" smtClean="0">
                <a:latin typeface="Arial" charset="0"/>
                <a:cs typeface="Arial" charset="0"/>
              </a:rPr>
              <a:t>realized_in</a:t>
            </a:r>
            <a:endParaRPr lang="en-US" sz="2200" dirty="0" smtClean="0">
              <a:latin typeface="Arial" charset="0"/>
              <a:cs typeface="Arial" charset="0"/>
            </a:endParaRPr>
          </a:p>
          <a:p>
            <a:pPr eaLnBrk="1" fontAlgn="auto" hangingPunct="1">
              <a:lnSpc>
                <a:spcPct val="90000"/>
              </a:lnSpc>
              <a:spcAft>
                <a:spcPts val="0"/>
              </a:spcAft>
              <a:defRPr/>
            </a:pPr>
            <a:r>
              <a:rPr lang="en-US" sz="2200" dirty="0" smtClean="0">
                <a:solidFill>
                  <a:srgbClr val="FF0000"/>
                </a:solidFill>
                <a:latin typeface="Arial" charset="0"/>
                <a:cs typeface="Arial" charset="0"/>
              </a:rPr>
              <a:t>Pathological process </a:t>
            </a:r>
            <a:r>
              <a:rPr lang="en-US" sz="2200" dirty="0" smtClean="0">
                <a:latin typeface="Arial" charset="0"/>
                <a:cs typeface="Arial" charset="0"/>
              </a:rPr>
              <a:t>– process of distending</a:t>
            </a:r>
          </a:p>
          <a:p>
            <a:pPr lvl="1" eaLnBrk="1" fontAlgn="auto" hangingPunct="1">
              <a:lnSpc>
                <a:spcPct val="90000"/>
              </a:lnSpc>
              <a:spcAft>
                <a:spcPts val="0"/>
              </a:spcAft>
              <a:defRPr/>
            </a:pPr>
            <a:r>
              <a:rPr lang="en-US" sz="2200" i="1" dirty="0" smtClean="0">
                <a:latin typeface="Arial" charset="0"/>
                <a:cs typeface="Arial" charset="0"/>
              </a:rPr>
              <a:t>produces</a:t>
            </a:r>
            <a:endParaRPr lang="en-US" sz="2200" dirty="0" smtClean="0">
              <a:latin typeface="Arial" charset="0"/>
              <a:cs typeface="Arial" charset="0"/>
            </a:endParaRPr>
          </a:p>
          <a:p>
            <a:pPr eaLnBrk="1" fontAlgn="auto" hangingPunct="1">
              <a:lnSpc>
                <a:spcPct val="90000"/>
              </a:lnSpc>
              <a:spcAft>
                <a:spcPts val="0"/>
              </a:spcAft>
              <a:defRPr/>
            </a:pPr>
            <a:r>
              <a:rPr lang="en-US" sz="2200" dirty="0" smtClean="0">
                <a:solidFill>
                  <a:srgbClr val="00B0F0"/>
                </a:solidFill>
                <a:latin typeface="Arial" charset="0"/>
                <a:cs typeface="Arial" charset="0"/>
              </a:rPr>
              <a:t>Disorder</a:t>
            </a:r>
            <a:r>
              <a:rPr lang="en-US" sz="2200" dirty="0" smtClean="0">
                <a:latin typeface="Arial" charset="0"/>
                <a:cs typeface="Arial" charset="0"/>
              </a:rPr>
              <a:t> – arterial aneurysm</a:t>
            </a:r>
          </a:p>
          <a:p>
            <a:pPr lvl="1" eaLnBrk="1" fontAlgn="auto" hangingPunct="1">
              <a:lnSpc>
                <a:spcPct val="90000"/>
              </a:lnSpc>
              <a:spcAft>
                <a:spcPts val="0"/>
              </a:spcAft>
              <a:defRPr/>
            </a:pPr>
            <a:r>
              <a:rPr lang="en-US" sz="2200" i="1" dirty="0" smtClean="0">
                <a:latin typeface="Arial" charset="0"/>
                <a:cs typeface="Arial" charset="0"/>
              </a:rPr>
              <a:t>bears</a:t>
            </a:r>
            <a:endParaRPr lang="en-US" sz="2200" dirty="0" smtClean="0">
              <a:latin typeface="Arial" charset="0"/>
              <a:cs typeface="Arial" charset="0"/>
            </a:endParaRPr>
          </a:p>
          <a:p>
            <a:pPr eaLnBrk="1" fontAlgn="auto" hangingPunct="1">
              <a:lnSpc>
                <a:spcPct val="90000"/>
              </a:lnSpc>
              <a:spcAft>
                <a:spcPts val="0"/>
              </a:spcAft>
              <a:defRPr/>
            </a:pPr>
            <a:r>
              <a:rPr lang="en-US" sz="2200" dirty="0" smtClean="0">
                <a:solidFill>
                  <a:srgbClr val="FFFF00"/>
                </a:solidFill>
                <a:latin typeface="Arial" charset="0"/>
                <a:cs typeface="Arial" charset="0"/>
              </a:rPr>
              <a:t>Disposition</a:t>
            </a:r>
            <a:r>
              <a:rPr lang="en-US" sz="2200" dirty="0" smtClean="0">
                <a:latin typeface="Arial" charset="0"/>
                <a:cs typeface="Arial" charset="0"/>
              </a:rPr>
              <a:t> – of artery to rupture</a:t>
            </a:r>
          </a:p>
          <a:p>
            <a:pPr lvl="1" eaLnBrk="1" fontAlgn="auto" hangingPunct="1">
              <a:lnSpc>
                <a:spcPct val="90000"/>
              </a:lnSpc>
              <a:spcAft>
                <a:spcPts val="0"/>
              </a:spcAft>
              <a:defRPr/>
            </a:pPr>
            <a:r>
              <a:rPr lang="en-US" sz="2200" i="1" dirty="0" smtClean="0">
                <a:latin typeface="Arial" charset="0"/>
                <a:cs typeface="Arial" charset="0"/>
              </a:rPr>
              <a:t>realized in</a:t>
            </a:r>
          </a:p>
          <a:p>
            <a:pPr eaLnBrk="1" fontAlgn="auto" hangingPunct="1">
              <a:lnSpc>
                <a:spcPct val="90000"/>
              </a:lnSpc>
              <a:spcAft>
                <a:spcPts val="0"/>
              </a:spcAft>
              <a:defRPr/>
            </a:pPr>
            <a:r>
              <a:rPr lang="en-US" sz="2200" dirty="0" smtClean="0">
                <a:solidFill>
                  <a:srgbClr val="FF0000"/>
                </a:solidFill>
                <a:latin typeface="Arial" charset="0"/>
                <a:cs typeface="Arial" charset="0"/>
              </a:rPr>
              <a:t>Pathological process </a:t>
            </a:r>
            <a:r>
              <a:rPr lang="en-US" sz="2200" dirty="0">
                <a:latin typeface="Arial" charset="0"/>
                <a:cs typeface="Arial" charset="0"/>
              </a:rPr>
              <a:t>– (catastrophic event) of </a:t>
            </a:r>
            <a:r>
              <a:rPr lang="en-US" sz="2200" dirty="0" smtClean="0">
                <a:latin typeface="Arial" charset="0"/>
                <a:cs typeface="Arial" charset="0"/>
              </a:rPr>
              <a:t>rupturing</a:t>
            </a:r>
          </a:p>
          <a:p>
            <a:pPr lvl="1" eaLnBrk="1" fontAlgn="auto" hangingPunct="1">
              <a:lnSpc>
                <a:spcPct val="90000"/>
              </a:lnSpc>
              <a:spcAft>
                <a:spcPts val="0"/>
              </a:spcAft>
              <a:defRPr/>
            </a:pPr>
            <a:r>
              <a:rPr lang="en-US" sz="2200" i="1" dirty="0" smtClean="0">
                <a:latin typeface="Arial" charset="0"/>
                <a:cs typeface="Arial" charset="0"/>
              </a:rPr>
              <a:t>produces</a:t>
            </a:r>
          </a:p>
          <a:p>
            <a:pPr eaLnBrk="1" fontAlgn="auto" hangingPunct="1">
              <a:lnSpc>
                <a:spcPct val="90000"/>
              </a:lnSpc>
              <a:spcAft>
                <a:spcPts val="0"/>
              </a:spcAft>
              <a:defRPr/>
            </a:pPr>
            <a:r>
              <a:rPr lang="en-US" sz="2200" dirty="0" smtClean="0">
                <a:solidFill>
                  <a:srgbClr val="00B0F0"/>
                </a:solidFill>
                <a:latin typeface="Arial" charset="0"/>
                <a:cs typeface="Arial" charset="0"/>
              </a:rPr>
              <a:t>Disorder</a:t>
            </a:r>
            <a:r>
              <a:rPr lang="en-US" sz="2200" dirty="0" smtClean="0">
                <a:latin typeface="Arial" charset="0"/>
                <a:cs typeface="Arial" charset="0"/>
              </a:rPr>
              <a:t> – </a:t>
            </a:r>
            <a:r>
              <a:rPr lang="en-US" sz="2200" dirty="0">
                <a:latin typeface="Arial" charset="0"/>
                <a:cs typeface="Arial" charset="0"/>
              </a:rPr>
              <a:t>ruptured </a:t>
            </a:r>
            <a:r>
              <a:rPr lang="en-US" sz="2200" dirty="0" smtClean="0">
                <a:latin typeface="Arial" charset="0"/>
                <a:cs typeface="Arial" charset="0"/>
              </a:rPr>
              <a:t>artery, arterial system with dangerously low blood pressure</a:t>
            </a:r>
          </a:p>
          <a:p>
            <a:pPr lvl="1" eaLnBrk="1" fontAlgn="auto" hangingPunct="1">
              <a:lnSpc>
                <a:spcPct val="90000"/>
              </a:lnSpc>
              <a:spcAft>
                <a:spcPts val="0"/>
              </a:spcAft>
              <a:defRPr/>
            </a:pPr>
            <a:r>
              <a:rPr lang="en-US" sz="2200" i="1" dirty="0" smtClean="0">
                <a:latin typeface="Arial" charset="0"/>
                <a:cs typeface="Arial" charset="0"/>
              </a:rPr>
              <a:t>bears</a:t>
            </a:r>
            <a:endParaRPr lang="en-US" sz="2200" dirty="0" smtClean="0">
              <a:latin typeface="Arial" charset="0"/>
              <a:cs typeface="Arial" charset="0"/>
            </a:endParaRPr>
          </a:p>
          <a:p>
            <a:pPr eaLnBrk="1" fontAlgn="auto" hangingPunct="1">
              <a:lnSpc>
                <a:spcPct val="90000"/>
              </a:lnSpc>
              <a:spcAft>
                <a:spcPts val="0"/>
              </a:spcAft>
              <a:defRPr/>
            </a:pPr>
            <a:r>
              <a:rPr lang="en-US" sz="2200" dirty="0" smtClean="0">
                <a:solidFill>
                  <a:srgbClr val="FFFF00"/>
                </a:solidFill>
                <a:latin typeface="Arial" charset="0"/>
                <a:cs typeface="Arial" charset="0"/>
              </a:rPr>
              <a:t>Disposition</a:t>
            </a:r>
            <a:r>
              <a:rPr lang="en-US" sz="2200" dirty="0" smtClean="0">
                <a:latin typeface="Arial" charset="0"/>
                <a:cs typeface="Arial" charset="0"/>
              </a:rPr>
              <a:t> – circulatory failure</a:t>
            </a:r>
          </a:p>
          <a:p>
            <a:pPr lvl="1" eaLnBrk="1" fontAlgn="auto" hangingPunct="1">
              <a:lnSpc>
                <a:spcPct val="90000"/>
              </a:lnSpc>
              <a:spcAft>
                <a:spcPts val="0"/>
              </a:spcAft>
              <a:defRPr/>
            </a:pPr>
            <a:r>
              <a:rPr lang="en-US" sz="2200" i="1" dirty="0" smtClean="0">
                <a:latin typeface="Arial" charset="0"/>
                <a:cs typeface="Arial" charset="0"/>
              </a:rPr>
              <a:t>realized in</a:t>
            </a:r>
          </a:p>
          <a:p>
            <a:pPr eaLnBrk="1" fontAlgn="auto" hangingPunct="1">
              <a:lnSpc>
                <a:spcPct val="90000"/>
              </a:lnSpc>
              <a:spcAft>
                <a:spcPts val="0"/>
              </a:spcAft>
              <a:defRPr/>
            </a:pPr>
            <a:r>
              <a:rPr lang="en-US" sz="2200" dirty="0" smtClean="0">
                <a:solidFill>
                  <a:srgbClr val="FF0000"/>
                </a:solidFill>
                <a:latin typeface="Arial" charset="0"/>
                <a:cs typeface="Arial" charset="0"/>
              </a:rPr>
              <a:t>Pathological process </a:t>
            </a:r>
            <a:r>
              <a:rPr lang="en-US" sz="2200" dirty="0" smtClean="0">
                <a:latin typeface="Arial" charset="0"/>
                <a:cs typeface="Arial" charset="0"/>
              </a:rPr>
              <a:t>– </a:t>
            </a:r>
            <a:r>
              <a:rPr lang="en-US" sz="2200" dirty="0" err="1" smtClean="0">
                <a:latin typeface="Arial" charset="0"/>
                <a:cs typeface="Arial" charset="0"/>
              </a:rPr>
              <a:t>exsanguination</a:t>
            </a:r>
            <a:r>
              <a:rPr lang="en-US" sz="2200" dirty="0" smtClean="0">
                <a:latin typeface="Arial" charset="0"/>
                <a:cs typeface="Arial" charset="0"/>
              </a:rPr>
              <a:t>, failure of homeostasis</a:t>
            </a:r>
          </a:p>
          <a:p>
            <a:pPr lvl="1" eaLnBrk="1" fontAlgn="auto" hangingPunct="1">
              <a:lnSpc>
                <a:spcPct val="90000"/>
              </a:lnSpc>
              <a:spcAft>
                <a:spcPts val="0"/>
              </a:spcAft>
              <a:defRPr/>
            </a:pPr>
            <a:r>
              <a:rPr lang="en-US" sz="1800" i="1" dirty="0">
                <a:latin typeface="Arial" charset="0"/>
                <a:cs typeface="Arial" charset="0"/>
              </a:rPr>
              <a:t>produces</a:t>
            </a:r>
          </a:p>
          <a:p>
            <a:pPr eaLnBrk="1" fontAlgn="auto" hangingPunct="1">
              <a:lnSpc>
                <a:spcPct val="90000"/>
              </a:lnSpc>
              <a:spcAft>
                <a:spcPts val="0"/>
              </a:spcAft>
              <a:defRPr/>
            </a:pPr>
            <a:r>
              <a:rPr lang="en-US" sz="2300" dirty="0" smtClean="0">
                <a:latin typeface="Arial" charset="0"/>
                <a:cs typeface="Arial" charset="0"/>
              </a:rPr>
              <a:t>Death</a:t>
            </a:r>
            <a:endParaRPr lang="en-US" sz="2300" dirty="0">
              <a:latin typeface="Arial" charset="0"/>
              <a:cs typeface="Arial" charset="0"/>
            </a:endParaRPr>
          </a:p>
        </p:txBody>
      </p:sp>
    </p:spTree>
    <p:extLst>
      <p:ext uri="{BB962C8B-B14F-4D97-AF65-F5344CB8AC3E}">
        <p14:creationId xmlns:p14="http://schemas.microsoft.com/office/powerpoint/2010/main" val="613095769"/>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OGMS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019574439"/>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DISORDER</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DISEASE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PATHOLOGICAL </a:t>
                      </a:r>
                      <a:r>
                        <a:rPr lang="en-US" sz="1800" dirty="0" err="1">
                          <a:solidFill>
                            <a:schemeClr val="bg1"/>
                          </a:solidFill>
                          <a:effectLst/>
                          <a:latin typeface="Cambria" panose="02040503050406030204" pitchFamily="18" charset="0"/>
                        </a:rPr>
                        <a:t>PROCESSes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350888983"/>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819400" y="990600"/>
            <a:ext cx="2971800" cy="9906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2000" dirty="0">
                <a:solidFill>
                  <a:schemeClr val="bg1"/>
                </a:solidFill>
                <a:latin typeface="Times New Roman" panose="02020603050405020304" pitchFamily="18" charset="0"/>
                <a:cs typeface="Times New Roman" panose="02020603050405020304" pitchFamily="18" charset="0"/>
              </a:rPr>
              <a:t>coronary heart disease</a:t>
            </a:r>
          </a:p>
        </p:txBody>
      </p:sp>
      <p:sp>
        <p:nvSpPr>
          <p:cNvPr id="220163" name="Rectangle 6"/>
          <p:cNvSpPr>
            <a:spLocks noChangeArrowheads="1"/>
          </p:cNvSpPr>
          <p:nvPr/>
        </p:nvSpPr>
        <p:spPr bwMode="auto">
          <a:xfrm>
            <a:off x="-228600" y="5486400"/>
            <a:ext cx="9601200" cy="914400"/>
          </a:xfrm>
          <a:prstGeom prst="rect">
            <a:avLst/>
          </a:prstGeom>
          <a:noFill/>
          <a:ln w="47625" cmpd="dbl">
            <a:solidFill>
              <a:schemeClr val="bg1"/>
            </a:solidFill>
            <a:prstDash val="dashDot"/>
            <a:miter lim="800000"/>
            <a:headEnd/>
            <a:tailEnd/>
          </a:ln>
          <a:extLst/>
        </p:spPr>
        <p:txBody>
          <a:bodyPr wrap="none" anchor="ctr"/>
          <a:lstStyle/>
          <a:p>
            <a:pPr algn="ctr" eaLnBrk="0" hangingPunct="0"/>
            <a:r>
              <a:rPr lang="en-US" sz="2000">
                <a:solidFill>
                  <a:schemeClr val="bg1"/>
                </a:solidFill>
                <a:latin typeface="Times New Roman" panose="02020603050405020304" pitchFamily="18" charset="0"/>
                <a:cs typeface="Times New Roman" panose="02020603050405020304" pitchFamily="18" charset="0"/>
              </a:rPr>
              <a:t>John’s coronary heart disease</a:t>
            </a:r>
          </a:p>
          <a:p>
            <a:pPr algn="ctr" eaLnBrk="0" hangingPunct="0"/>
            <a:endParaRPr lang="en-US" sz="2000">
              <a:solidFill>
                <a:schemeClr val="bg1"/>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133600" y="2514600"/>
            <a:ext cx="1828800" cy="152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2000" dirty="0">
                <a:solidFill>
                  <a:schemeClr val="bg1"/>
                </a:solidFill>
                <a:latin typeface="Times New Roman" panose="02020603050405020304" pitchFamily="18" charset="0"/>
                <a:cs typeface="Times New Roman" panose="02020603050405020304" pitchFamily="18" charset="0"/>
              </a:rPr>
              <a:t>disease associated with asymptomatic (‘silent’) infarction</a:t>
            </a:r>
          </a:p>
        </p:txBody>
      </p:sp>
      <p:cxnSp>
        <p:nvCxnSpPr>
          <p:cNvPr id="220165" name="AutoShape 7"/>
          <p:cNvCxnSpPr>
            <a:cxnSpLocks noChangeShapeType="1"/>
            <a:stCxn id="11" idx="2"/>
            <a:endCxn id="15" idx="0"/>
          </p:cNvCxnSpPr>
          <p:nvPr/>
        </p:nvCxnSpPr>
        <p:spPr bwMode="auto">
          <a:xfrm flipH="1">
            <a:off x="3048000" y="1981200"/>
            <a:ext cx="1257300" cy="533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21" name="Rectangle 20"/>
          <p:cNvSpPr/>
          <p:nvPr/>
        </p:nvSpPr>
        <p:spPr>
          <a:xfrm>
            <a:off x="76200" y="2209800"/>
            <a:ext cx="1676400" cy="18288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2000" dirty="0">
                <a:solidFill>
                  <a:schemeClr val="bg1"/>
                </a:solidFill>
                <a:latin typeface="Times New Roman" panose="02020603050405020304" pitchFamily="18" charset="0"/>
                <a:cs typeface="Times New Roman" panose="02020603050405020304" pitchFamily="18" charset="0"/>
              </a:rPr>
              <a:t>disease associated with early lesions and small fibrous plaques</a:t>
            </a:r>
          </a:p>
        </p:txBody>
      </p:sp>
      <p:cxnSp>
        <p:nvCxnSpPr>
          <p:cNvPr id="220167" name="AutoShape 7"/>
          <p:cNvCxnSpPr>
            <a:cxnSpLocks noChangeShapeType="1"/>
            <a:stCxn id="11" idx="2"/>
            <a:endCxn id="21" idx="0"/>
          </p:cNvCxnSpPr>
          <p:nvPr/>
        </p:nvCxnSpPr>
        <p:spPr bwMode="auto">
          <a:xfrm flipH="1">
            <a:off x="914400" y="1981200"/>
            <a:ext cx="3390900" cy="2286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23" name="Rectangle 22"/>
          <p:cNvSpPr/>
          <p:nvPr/>
        </p:nvSpPr>
        <p:spPr>
          <a:xfrm>
            <a:off x="8001000" y="2819400"/>
            <a:ext cx="1025525"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2000" dirty="0">
                <a:solidFill>
                  <a:schemeClr val="bg1"/>
                </a:solidFill>
                <a:latin typeface="Times New Roman" panose="02020603050405020304" pitchFamily="18" charset="0"/>
                <a:cs typeface="Times New Roman" panose="02020603050405020304" pitchFamily="18" charset="0"/>
              </a:rPr>
              <a:t>stable angina</a:t>
            </a:r>
          </a:p>
        </p:txBody>
      </p:sp>
      <p:cxnSp>
        <p:nvCxnSpPr>
          <p:cNvPr id="220169" name="AutoShape 7"/>
          <p:cNvCxnSpPr>
            <a:cxnSpLocks noChangeShapeType="1"/>
            <a:stCxn id="11" idx="2"/>
            <a:endCxn id="23" idx="0"/>
          </p:cNvCxnSpPr>
          <p:nvPr/>
        </p:nvCxnSpPr>
        <p:spPr bwMode="auto">
          <a:xfrm>
            <a:off x="4305300" y="1981200"/>
            <a:ext cx="4208463" cy="8382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27" name="Rectangle 26"/>
          <p:cNvSpPr/>
          <p:nvPr/>
        </p:nvSpPr>
        <p:spPr>
          <a:xfrm>
            <a:off x="4267200" y="2514600"/>
            <a:ext cx="1600200" cy="15240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2000" dirty="0">
                <a:solidFill>
                  <a:schemeClr val="bg1"/>
                </a:solidFill>
                <a:latin typeface="Times New Roman" panose="02020603050405020304" pitchFamily="18" charset="0"/>
                <a:cs typeface="Times New Roman" panose="02020603050405020304" pitchFamily="18" charset="0"/>
              </a:rPr>
              <a:t>disease associated with surface disruption of plaque</a:t>
            </a:r>
          </a:p>
        </p:txBody>
      </p:sp>
      <p:cxnSp>
        <p:nvCxnSpPr>
          <p:cNvPr id="220171" name="AutoShape 7"/>
          <p:cNvCxnSpPr>
            <a:cxnSpLocks noChangeShapeType="1"/>
            <a:stCxn id="11" idx="2"/>
            <a:endCxn id="27" idx="0"/>
          </p:cNvCxnSpPr>
          <p:nvPr/>
        </p:nvCxnSpPr>
        <p:spPr bwMode="auto">
          <a:xfrm>
            <a:off x="4305300" y="1981200"/>
            <a:ext cx="762000" cy="5334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29" name="Rectangle 28"/>
          <p:cNvSpPr/>
          <p:nvPr/>
        </p:nvSpPr>
        <p:spPr>
          <a:xfrm>
            <a:off x="6248400" y="2819400"/>
            <a:ext cx="1295400" cy="1219200"/>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auto" hangingPunct="0">
              <a:spcBef>
                <a:spcPts val="0"/>
              </a:spcBef>
              <a:spcAft>
                <a:spcPts val="0"/>
              </a:spcAft>
              <a:defRPr/>
            </a:pPr>
            <a:r>
              <a:rPr lang="en-US" sz="2000" dirty="0">
                <a:solidFill>
                  <a:schemeClr val="bg1"/>
                </a:solidFill>
                <a:latin typeface="Times New Roman" panose="02020603050405020304" pitchFamily="18" charset="0"/>
                <a:cs typeface="Times New Roman" panose="02020603050405020304" pitchFamily="18" charset="0"/>
              </a:rPr>
              <a:t>unstable angina</a:t>
            </a:r>
          </a:p>
        </p:txBody>
      </p:sp>
      <p:cxnSp>
        <p:nvCxnSpPr>
          <p:cNvPr id="220173" name="AutoShape 7"/>
          <p:cNvCxnSpPr>
            <a:cxnSpLocks noChangeShapeType="1"/>
            <a:stCxn id="11" idx="2"/>
            <a:endCxn id="29" idx="0"/>
          </p:cNvCxnSpPr>
          <p:nvPr/>
        </p:nvCxnSpPr>
        <p:spPr bwMode="auto">
          <a:xfrm rot="16200000" flipH="1">
            <a:off x="5181600" y="1104900"/>
            <a:ext cx="838200" cy="25908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220174" name="TextBox 25"/>
          <p:cNvSpPr txBox="1">
            <a:spLocks noChangeArrowheads="1"/>
          </p:cNvSpPr>
          <p:nvPr/>
        </p:nvSpPr>
        <p:spPr bwMode="auto">
          <a:xfrm>
            <a:off x="685800" y="4840288"/>
            <a:ext cx="1447800" cy="58477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dirty="0">
                <a:solidFill>
                  <a:schemeClr val="bg1"/>
                </a:solidFill>
                <a:latin typeface="Times New Roman" panose="02020603050405020304" pitchFamily="18" charset="0"/>
                <a:cs typeface="Times New Roman" panose="02020603050405020304" pitchFamily="18" charset="0"/>
              </a:rPr>
              <a:t>instantiates at t</a:t>
            </a:r>
            <a:r>
              <a:rPr lang="en-US" sz="1600" baseline="-25000" dirty="0">
                <a:solidFill>
                  <a:schemeClr val="bg1"/>
                </a:solidFill>
                <a:latin typeface="Times New Roman" panose="02020603050405020304" pitchFamily="18" charset="0"/>
                <a:cs typeface="Times New Roman" panose="02020603050405020304" pitchFamily="18" charset="0"/>
              </a:rPr>
              <a:t>1</a:t>
            </a:r>
          </a:p>
        </p:txBody>
      </p:sp>
      <p:cxnSp>
        <p:nvCxnSpPr>
          <p:cNvPr id="220175" name="Straight Arrow Connector 53"/>
          <p:cNvCxnSpPr>
            <a:cxnSpLocks noChangeShapeType="1"/>
          </p:cNvCxnSpPr>
          <p:nvPr/>
        </p:nvCxnSpPr>
        <p:spPr bwMode="auto">
          <a:xfrm rot="5400000" flipH="1" flipV="1">
            <a:off x="24606" y="4749007"/>
            <a:ext cx="1474787" cy="0"/>
          </a:xfrm>
          <a:prstGeom prst="straightConnector1">
            <a:avLst/>
          </a:prstGeom>
          <a:noFill/>
          <a:ln w="47625"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220176" name="TextBox 25"/>
          <p:cNvSpPr txBox="1">
            <a:spLocks noChangeArrowheads="1"/>
          </p:cNvSpPr>
          <p:nvPr/>
        </p:nvSpPr>
        <p:spPr bwMode="auto">
          <a:xfrm>
            <a:off x="1593057" y="4216913"/>
            <a:ext cx="1447800" cy="58477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dirty="0">
                <a:solidFill>
                  <a:schemeClr val="bg1"/>
                </a:solidFill>
                <a:latin typeface="Times New Roman" panose="02020603050405020304" pitchFamily="18" charset="0"/>
                <a:cs typeface="Times New Roman" panose="02020603050405020304" pitchFamily="18" charset="0"/>
              </a:rPr>
              <a:t>instantiates at t</a:t>
            </a:r>
            <a:r>
              <a:rPr lang="en-US" sz="1600" baseline="-25000" dirty="0">
                <a:solidFill>
                  <a:schemeClr val="bg1"/>
                </a:solidFill>
                <a:latin typeface="Times New Roman" panose="02020603050405020304" pitchFamily="18" charset="0"/>
                <a:cs typeface="Times New Roman" panose="02020603050405020304" pitchFamily="18" charset="0"/>
              </a:rPr>
              <a:t>2</a:t>
            </a:r>
          </a:p>
        </p:txBody>
      </p:sp>
      <p:cxnSp>
        <p:nvCxnSpPr>
          <p:cNvPr id="220177" name="Straight Arrow Connector 55"/>
          <p:cNvCxnSpPr>
            <a:cxnSpLocks noChangeShapeType="1"/>
          </p:cNvCxnSpPr>
          <p:nvPr/>
        </p:nvCxnSpPr>
        <p:spPr bwMode="auto">
          <a:xfrm rot="5400000" flipH="1" flipV="1">
            <a:off x="2221706" y="4774407"/>
            <a:ext cx="1471613" cy="0"/>
          </a:xfrm>
          <a:prstGeom prst="straightConnector1">
            <a:avLst/>
          </a:prstGeom>
          <a:noFill/>
          <a:ln w="47625"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220178" name="TextBox 25"/>
          <p:cNvSpPr txBox="1">
            <a:spLocks noChangeArrowheads="1"/>
          </p:cNvSpPr>
          <p:nvPr/>
        </p:nvSpPr>
        <p:spPr bwMode="auto">
          <a:xfrm>
            <a:off x="3278460" y="4462678"/>
            <a:ext cx="1447800" cy="58477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dirty="0">
                <a:solidFill>
                  <a:schemeClr val="bg1"/>
                </a:solidFill>
                <a:latin typeface="Times New Roman" panose="02020603050405020304" pitchFamily="18" charset="0"/>
                <a:cs typeface="Times New Roman" panose="02020603050405020304" pitchFamily="18" charset="0"/>
              </a:rPr>
              <a:t>instantiates at t</a:t>
            </a:r>
            <a:r>
              <a:rPr lang="en-US" sz="1600" baseline="-25000" dirty="0">
                <a:solidFill>
                  <a:schemeClr val="bg1"/>
                </a:solidFill>
                <a:latin typeface="Times New Roman" panose="02020603050405020304" pitchFamily="18" charset="0"/>
                <a:cs typeface="Times New Roman" panose="02020603050405020304" pitchFamily="18" charset="0"/>
              </a:rPr>
              <a:t>3</a:t>
            </a:r>
          </a:p>
        </p:txBody>
      </p:sp>
      <p:cxnSp>
        <p:nvCxnSpPr>
          <p:cNvPr id="220179" name="Straight Arrow Connector 57"/>
          <p:cNvCxnSpPr>
            <a:cxnSpLocks noChangeShapeType="1"/>
          </p:cNvCxnSpPr>
          <p:nvPr/>
        </p:nvCxnSpPr>
        <p:spPr bwMode="auto">
          <a:xfrm rot="5400000" flipH="1" flipV="1">
            <a:off x="3929063" y="4757738"/>
            <a:ext cx="1438275" cy="3175"/>
          </a:xfrm>
          <a:prstGeom prst="straightConnector1">
            <a:avLst/>
          </a:prstGeom>
          <a:noFill/>
          <a:ln w="47625"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220180" name="TextBox 25"/>
          <p:cNvSpPr txBox="1">
            <a:spLocks noChangeArrowheads="1"/>
          </p:cNvSpPr>
          <p:nvPr/>
        </p:nvSpPr>
        <p:spPr bwMode="auto">
          <a:xfrm>
            <a:off x="5410200" y="4462678"/>
            <a:ext cx="1371600" cy="58477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dirty="0">
                <a:solidFill>
                  <a:schemeClr val="bg1"/>
                </a:solidFill>
                <a:latin typeface="Times New Roman" panose="02020603050405020304" pitchFamily="18" charset="0"/>
                <a:cs typeface="Times New Roman" panose="02020603050405020304" pitchFamily="18" charset="0"/>
              </a:rPr>
              <a:t>instantiates at t</a:t>
            </a:r>
            <a:r>
              <a:rPr lang="en-US" sz="1600" baseline="-25000" dirty="0">
                <a:solidFill>
                  <a:schemeClr val="bg1"/>
                </a:solidFill>
                <a:latin typeface="Times New Roman" panose="02020603050405020304" pitchFamily="18" charset="0"/>
                <a:cs typeface="Times New Roman" panose="02020603050405020304" pitchFamily="18" charset="0"/>
              </a:rPr>
              <a:t>4</a:t>
            </a:r>
          </a:p>
        </p:txBody>
      </p:sp>
      <p:cxnSp>
        <p:nvCxnSpPr>
          <p:cNvPr id="220181" name="Straight Arrow Connector 59"/>
          <p:cNvCxnSpPr>
            <a:cxnSpLocks noChangeShapeType="1"/>
          </p:cNvCxnSpPr>
          <p:nvPr/>
        </p:nvCxnSpPr>
        <p:spPr bwMode="auto">
          <a:xfrm rot="5400000" flipH="1" flipV="1">
            <a:off x="6057107" y="4763294"/>
            <a:ext cx="1447800" cy="1587"/>
          </a:xfrm>
          <a:prstGeom prst="straightConnector1">
            <a:avLst/>
          </a:prstGeom>
          <a:noFill/>
          <a:ln w="47625"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220182" name="TextBox 25"/>
          <p:cNvSpPr txBox="1">
            <a:spLocks noChangeArrowheads="1"/>
          </p:cNvSpPr>
          <p:nvPr/>
        </p:nvSpPr>
        <p:spPr bwMode="auto">
          <a:xfrm>
            <a:off x="7256464" y="4462678"/>
            <a:ext cx="1371600" cy="584775"/>
          </a:xfrm>
          <a:prstGeom prst="rect">
            <a:avLst/>
          </a:prstGeom>
          <a:noFill/>
          <a:ln>
            <a:noFill/>
          </a:ln>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r>
              <a:rPr lang="en-US" sz="1600" dirty="0">
                <a:solidFill>
                  <a:schemeClr val="bg1"/>
                </a:solidFill>
                <a:latin typeface="Times New Roman" panose="02020603050405020304" pitchFamily="18" charset="0"/>
                <a:cs typeface="Times New Roman" panose="02020603050405020304" pitchFamily="18" charset="0"/>
              </a:rPr>
              <a:t>instantiates at t</a:t>
            </a:r>
            <a:r>
              <a:rPr lang="en-US" sz="1600" baseline="-25000" dirty="0">
                <a:solidFill>
                  <a:schemeClr val="bg1"/>
                </a:solidFill>
                <a:latin typeface="Times New Roman" panose="02020603050405020304" pitchFamily="18" charset="0"/>
                <a:cs typeface="Times New Roman" panose="02020603050405020304" pitchFamily="18" charset="0"/>
              </a:rPr>
              <a:t>5</a:t>
            </a:r>
          </a:p>
        </p:txBody>
      </p:sp>
      <p:cxnSp>
        <p:nvCxnSpPr>
          <p:cNvPr id="220183" name="Straight Arrow Connector 61"/>
          <p:cNvCxnSpPr>
            <a:cxnSpLocks noChangeShapeType="1"/>
          </p:cNvCxnSpPr>
          <p:nvPr/>
        </p:nvCxnSpPr>
        <p:spPr bwMode="auto">
          <a:xfrm rot="16200000" flipV="1">
            <a:off x="7913688" y="4735512"/>
            <a:ext cx="1411288" cy="17463"/>
          </a:xfrm>
          <a:prstGeom prst="straightConnector1">
            <a:avLst/>
          </a:prstGeom>
          <a:noFill/>
          <a:ln w="47625" algn="ctr">
            <a:solidFill>
              <a:schemeClr val="bg1"/>
            </a:solidFill>
            <a:round/>
            <a:headEnd/>
            <a:tailEnd type="arrow" w="med" len="med"/>
          </a:ln>
          <a:extLst>
            <a:ext uri="{909E8E84-426E-40DD-AFC4-6F175D3DCCD1}">
              <a14:hiddenFill xmlns:a14="http://schemas.microsoft.com/office/drawing/2010/main">
                <a:noFill/>
              </a14:hiddenFill>
            </a:ext>
          </a:extLst>
        </p:spPr>
      </p:cxnSp>
      <p:cxnSp>
        <p:nvCxnSpPr>
          <p:cNvPr id="220184" name="Straight Arrow Connector 25"/>
          <p:cNvCxnSpPr>
            <a:cxnSpLocks noChangeShapeType="1"/>
          </p:cNvCxnSpPr>
          <p:nvPr/>
        </p:nvCxnSpPr>
        <p:spPr bwMode="auto">
          <a:xfrm>
            <a:off x="2590800" y="6096000"/>
            <a:ext cx="3733800" cy="1588"/>
          </a:xfrm>
          <a:prstGeom prst="straightConnector1">
            <a:avLst/>
          </a:prstGeom>
          <a:noFill/>
          <a:ln w="60325" algn="ctr">
            <a:solidFill>
              <a:schemeClr val="bg1"/>
            </a:solidFill>
            <a:round/>
            <a:headEnd/>
            <a:tailEnd type="arrow" w="med" len="med"/>
          </a:ln>
          <a:extLst>
            <a:ext uri="{909E8E84-426E-40DD-AFC4-6F175D3DCCD1}">
              <a14:hiddenFill xmlns:a14="http://schemas.microsoft.com/office/drawing/2010/main">
                <a:noFill/>
              </a14:hiddenFill>
            </a:ext>
          </a:extLst>
        </p:spPr>
      </p:cxnSp>
      <p:sp>
        <p:nvSpPr>
          <p:cNvPr id="220185" name="Rectangle 27"/>
          <p:cNvSpPr>
            <a:spLocks noChangeArrowheads="1"/>
          </p:cNvSpPr>
          <p:nvPr/>
        </p:nvSpPr>
        <p:spPr bwMode="auto">
          <a:xfrm>
            <a:off x="4191000" y="6324600"/>
            <a:ext cx="625492" cy="400110"/>
          </a:xfrm>
          <a:prstGeom prst="rect">
            <a:avLst/>
          </a:prstGeom>
          <a:noFill/>
          <a:ln>
            <a:solidFill>
              <a:schemeClr val="bg1"/>
            </a:solidFill>
          </a:ln>
          <a:extLst/>
        </p:spPr>
        <p:txBody>
          <a:bodyPr wrap="none">
            <a:spAutoFit/>
          </a:bodyPr>
          <a:lstStyle/>
          <a:p>
            <a:pPr eaLnBrk="0" hangingPunct="0"/>
            <a:r>
              <a:rPr lang="en-US" sz="2000" i="1">
                <a:solidFill>
                  <a:schemeClr val="bg1"/>
                </a:solidFill>
                <a:latin typeface="Times New Roman" panose="02020603050405020304" pitchFamily="18" charset="0"/>
                <a:cs typeface="Times New Roman" panose="02020603050405020304" pitchFamily="18" charset="0"/>
              </a:rPr>
              <a:t>time</a:t>
            </a:r>
          </a:p>
        </p:txBody>
      </p:sp>
    </p:spTree>
    <p:extLst>
      <p:ext uri="{BB962C8B-B14F-4D97-AF65-F5344CB8AC3E}">
        <p14:creationId xmlns:p14="http://schemas.microsoft.com/office/powerpoint/2010/main" val="4247895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ChangeArrowheads="1"/>
          </p:cNvSpPr>
          <p:nvPr/>
        </p:nvSpPr>
        <p:spPr bwMode="auto">
          <a:xfrm>
            <a:off x="152400" y="838200"/>
            <a:ext cx="2133600" cy="1295400"/>
          </a:xfrm>
          <a:prstGeom prst="rect">
            <a:avLst/>
          </a:prstGeom>
          <a:noFill/>
          <a:ln w="9525">
            <a:solidFill>
              <a:schemeClr val="bg1"/>
            </a:solidFill>
            <a:miter lim="800000"/>
            <a:headEnd/>
            <a:tailEnd/>
          </a:ln>
          <a:extLst/>
        </p:spPr>
        <p:txBody>
          <a:bodyPr wrap="none" anchor="ctr"/>
          <a:lstStyle/>
          <a:p>
            <a:pPr algn="ctr" eaLnBrk="0" fontAlgn="base" hangingPunct="0">
              <a:spcBef>
                <a:spcPct val="0"/>
              </a:spcBef>
              <a:spcAft>
                <a:spcPct val="0"/>
              </a:spcAft>
            </a:pPr>
            <a:r>
              <a:rPr lang="en-US" sz="2800" smtClean="0">
                <a:solidFill>
                  <a:schemeClr val="bg1"/>
                </a:solidFill>
                <a:latin typeface="Arial Narrow" panose="020B0606020202030204" pitchFamily="34" charset="0"/>
                <a:cs typeface="Times New Roman" pitchFamily="18" charset="0"/>
              </a:rPr>
              <a:t>independent</a:t>
            </a:r>
          </a:p>
          <a:p>
            <a:pPr algn="ctr" eaLnBrk="0" fontAlgn="base" hangingPunct="0">
              <a:spcBef>
                <a:spcPct val="0"/>
              </a:spcBef>
              <a:spcAft>
                <a:spcPct val="0"/>
              </a:spcAft>
            </a:pPr>
            <a:r>
              <a:rPr lang="en-US" sz="2800" smtClean="0">
                <a:solidFill>
                  <a:schemeClr val="bg1"/>
                </a:solidFill>
                <a:latin typeface="Arial Narrow" panose="020B0606020202030204" pitchFamily="34" charset="0"/>
                <a:cs typeface="Times New Roman" pitchFamily="18" charset="0"/>
              </a:rPr>
              <a:t>continuant</a:t>
            </a:r>
          </a:p>
        </p:txBody>
      </p:sp>
      <p:sp>
        <p:nvSpPr>
          <p:cNvPr id="55299" name="Rectangle 6"/>
          <p:cNvSpPr>
            <a:spLocks noChangeArrowheads="1"/>
          </p:cNvSpPr>
          <p:nvPr/>
        </p:nvSpPr>
        <p:spPr bwMode="auto">
          <a:xfrm>
            <a:off x="3009900" y="838200"/>
            <a:ext cx="1905000" cy="1295400"/>
          </a:xfrm>
          <a:prstGeom prst="rect">
            <a:avLst/>
          </a:prstGeom>
          <a:noFill/>
          <a:ln w="9525">
            <a:solidFill>
              <a:schemeClr val="bg1"/>
            </a:solidFill>
            <a:miter lim="800000"/>
            <a:headEnd/>
            <a:tailEnd/>
          </a:ln>
          <a:extLst/>
        </p:spPr>
        <p:txBody>
          <a:bodyPr wrap="none" anchor="ctr"/>
          <a:lstStyle/>
          <a:p>
            <a:pPr algn="ctr" eaLnBrk="0" fontAlgn="base" hangingPunct="0">
              <a:spcBef>
                <a:spcPct val="0"/>
              </a:spcBef>
              <a:spcAft>
                <a:spcPct val="0"/>
              </a:spcAft>
            </a:pPr>
            <a:r>
              <a:rPr lang="en-US" sz="2800" dirty="0" smtClean="0">
                <a:solidFill>
                  <a:schemeClr val="bg1"/>
                </a:solidFill>
                <a:latin typeface="Arial Narrow" panose="020B0606020202030204" pitchFamily="34" charset="0"/>
                <a:cs typeface="Times New Roman" pitchFamily="18" charset="0"/>
              </a:rPr>
              <a:t>dependent</a:t>
            </a:r>
          </a:p>
          <a:p>
            <a:pPr algn="ctr" eaLnBrk="0" fontAlgn="base" hangingPunct="0">
              <a:spcBef>
                <a:spcPct val="0"/>
              </a:spcBef>
              <a:spcAft>
                <a:spcPct val="0"/>
              </a:spcAft>
            </a:pPr>
            <a:r>
              <a:rPr lang="en-US" sz="2800" dirty="0" smtClean="0">
                <a:solidFill>
                  <a:schemeClr val="bg1"/>
                </a:solidFill>
                <a:latin typeface="Arial Narrow" panose="020B0606020202030204" pitchFamily="34" charset="0"/>
                <a:cs typeface="Times New Roman" pitchFamily="18" charset="0"/>
              </a:rPr>
              <a:t>continuant</a:t>
            </a:r>
          </a:p>
        </p:txBody>
      </p:sp>
      <p:sp>
        <p:nvSpPr>
          <p:cNvPr id="22" name="Rectangle 21"/>
          <p:cNvSpPr/>
          <p:nvPr/>
        </p:nvSpPr>
        <p:spPr>
          <a:xfrm>
            <a:off x="2933700" y="2438400"/>
            <a:ext cx="20574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3000" dirty="0" smtClean="0">
                <a:solidFill>
                  <a:schemeClr val="bg1"/>
                </a:solidFill>
                <a:latin typeface="Arial Narrow" panose="020B0606020202030204" pitchFamily="34" charset="0"/>
              </a:rPr>
              <a:t>disposition</a:t>
            </a:r>
            <a:endParaRPr lang="en-US" sz="3000" dirty="0">
              <a:solidFill>
                <a:schemeClr val="bg1"/>
              </a:solidFill>
              <a:latin typeface="Arial Narrow" panose="020B0606020202030204" pitchFamily="34" charset="0"/>
            </a:endParaRPr>
          </a:p>
        </p:txBody>
      </p:sp>
      <p:sp>
        <p:nvSpPr>
          <p:cNvPr id="11" name="Rectangle 10"/>
          <p:cNvSpPr/>
          <p:nvPr/>
        </p:nvSpPr>
        <p:spPr>
          <a:xfrm>
            <a:off x="2590800" y="3581400"/>
            <a:ext cx="27432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3000" dirty="0" smtClean="0">
                <a:solidFill>
                  <a:schemeClr val="bg1"/>
                </a:solidFill>
                <a:latin typeface="Arial Narrow" panose="020B0606020202030204" pitchFamily="34" charset="0"/>
              </a:rPr>
              <a:t>coronary heart disease</a:t>
            </a:r>
            <a:endParaRPr lang="en-US" sz="3000" dirty="0">
              <a:solidFill>
                <a:schemeClr val="bg1"/>
              </a:solidFill>
              <a:latin typeface="Arial Narrow" panose="020B0606020202030204" pitchFamily="34" charset="0"/>
            </a:endParaRPr>
          </a:p>
        </p:txBody>
      </p:sp>
      <p:cxnSp>
        <p:nvCxnSpPr>
          <p:cNvPr id="55302" name="AutoShape 8"/>
          <p:cNvCxnSpPr>
            <a:cxnSpLocks noChangeShapeType="1"/>
            <a:stCxn id="55299" idx="2"/>
            <a:endCxn id="22" idx="0"/>
          </p:cNvCxnSpPr>
          <p:nvPr/>
        </p:nvCxnSpPr>
        <p:spPr bwMode="auto">
          <a:xfrm>
            <a:off x="3962400" y="2133600"/>
            <a:ext cx="0" cy="3048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55303" name="AutoShape 8"/>
          <p:cNvCxnSpPr>
            <a:cxnSpLocks noChangeShapeType="1"/>
            <a:stCxn id="22" idx="2"/>
            <a:endCxn id="11" idx="0"/>
          </p:cNvCxnSpPr>
          <p:nvPr/>
        </p:nvCxnSpPr>
        <p:spPr bwMode="auto">
          <a:xfrm>
            <a:off x="3962400" y="3276600"/>
            <a:ext cx="0" cy="304800"/>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55304" name="Line 9"/>
          <p:cNvSpPr>
            <a:spLocks noChangeShapeType="1"/>
          </p:cNvSpPr>
          <p:nvPr/>
        </p:nvSpPr>
        <p:spPr bwMode="auto">
          <a:xfrm flipH="1">
            <a:off x="152400" y="5105400"/>
            <a:ext cx="84582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chemeClr val="bg1"/>
              </a:solidFill>
              <a:latin typeface="Arial Narrow" panose="020B0606020202030204" pitchFamily="34" charset="0"/>
            </a:endParaRPr>
          </a:p>
        </p:txBody>
      </p:sp>
      <p:cxnSp>
        <p:nvCxnSpPr>
          <p:cNvPr id="55305" name="AutoShape 7"/>
          <p:cNvCxnSpPr>
            <a:cxnSpLocks noChangeShapeType="1"/>
            <a:stCxn id="55298" idx="2"/>
            <a:endCxn id="55306" idx="0"/>
          </p:cNvCxnSpPr>
          <p:nvPr/>
        </p:nvCxnSpPr>
        <p:spPr bwMode="auto">
          <a:xfrm rot="16200000" flipH="1">
            <a:off x="804069" y="2548731"/>
            <a:ext cx="838200" cy="7938"/>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55306" name="Rectangle 6"/>
          <p:cNvSpPr>
            <a:spLocks noChangeArrowheads="1"/>
          </p:cNvSpPr>
          <p:nvPr/>
        </p:nvSpPr>
        <p:spPr bwMode="auto">
          <a:xfrm>
            <a:off x="274638" y="2971800"/>
            <a:ext cx="1905000" cy="1446213"/>
          </a:xfrm>
          <a:prstGeom prst="rect">
            <a:avLst/>
          </a:prstGeom>
          <a:noFill/>
          <a:ln w="9525">
            <a:solidFill>
              <a:schemeClr val="bg1"/>
            </a:solidFill>
            <a:miter lim="800000"/>
            <a:headEnd/>
            <a:tailEnd/>
          </a:ln>
          <a:extLst/>
        </p:spPr>
        <p:txBody>
          <a:bodyPr wrap="none" anchor="ctr"/>
          <a:lstStyle/>
          <a:p>
            <a:pPr algn="ctr" eaLnBrk="0" fontAlgn="base" hangingPunct="0">
              <a:spcBef>
                <a:spcPct val="0"/>
              </a:spcBef>
              <a:spcAft>
                <a:spcPct val="0"/>
              </a:spcAft>
            </a:pPr>
            <a:r>
              <a:rPr lang="en-US" sz="2800" dirty="0" smtClean="0">
                <a:solidFill>
                  <a:schemeClr val="bg1"/>
                </a:solidFill>
                <a:latin typeface="Arial Narrow" panose="020B0606020202030204" pitchFamily="34" charset="0"/>
                <a:cs typeface="Times New Roman" pitchFamily="18" charset="0"/>
              </a:rPr>
              <a:t>heart</a:t>
            </a:r>
          </a:p>
          <a:p>
            <a:pPr algn="ctr" eaLnBrk="0" fontAlgn="base" hangingPunct="0">
              <a:spcBef>
                <a:spcPct val="0"/>
              </a:spcBef>
              <a:spcAft>
                <a:spcPct val="0"/>
              </a:spcAft>
            </a:pPr>
            <a:endParaRPr lang="en-US" sz="600" dirty="0" smtClean="0">
              <a:solidFill>
                <a:schemeClr val="bg1"/>
              </a:solidFill>
              <a:latin typeface="Arial Narrow" panose="020B0606020202030204" pitchFamily="34" charset="0"/>
              <a:cs typeface="Times New Roman" pitchFamily="18" charset="0"/>
            </a:endParaRPr>
          </a:p>
        </p:txBody>
      </p:sp>
      <p:sp>
        <p:nvSpPr>
          <p:cNvPr id="55307" name="Rectangle 6"/>
          <p:cNvSpPr>
            <a:spLocks noChangeArrowheads="1"/>
          </p:cNvSpPr>
          <p:nvPr/>
        </p:nvSpPr>
        <p:spPr bwMode="auto">
          <a:xfrm>
            <a:off x="152400" y="5486400"/>
            <a:ext cx="2057400" cy="1143000"/>
          </a:xfrm>
          <a:prstGeom prst="rect">
            <a:avLst/>
          </a:prstGeom>
          <a:noFill/>
          <a:ln w="47625" cmpd="dbl">
            <a:solidFill>
              <a:schemeClr val="bg1"/>
            </a:solidFill>
            <a:prstDash val="dashDot"/>
            <a:miter lim="800000"/>
            <a:headEnd/>
            <a:tailEnd/>
          </a:ln>
          <a:extLst/>
        </p:spPr>
        <p:txBody>
          <a:bodyPr wrap="none" anchor="ctr"/>
          <a:lstStyle/>
          <a:p>
            <a:pPr algn="ctr" eaLnBrk="0" fontAlgn="base" hangingPunct="0">
              <a:spcBef>
                <a:spcPct val="0"/>
              </a:spcBef>
              <a:spcAft>
                <a:spcPct val="0"/>
              </a:spcAft>
            </a:pPr>
            <a:r>
              <a:rPr lang="en-US" sz="2000" dirty="0" smtClean="0">
                <a:solidFill>
                  <a:schemeClr val="bg1"/>
                </a:solidFill>
                <a:latin typeface="Arial Narrow" panose="020B0606020202030204" pitchFamily="34" charset="0"/>
                <a:cs typeface="Times New Roman" pitchFamily="18" charset="0"/>
              </a:rPr>
              <a:t>John’s heart</a:t>
            </a:r>
          </a:p>
          <a:p>
            <a:pPr algn="ctr" eaLnBrk="0" fontAlgn="base" hangingPunct="0">
              <a:spcBef>
                <a:spcPct val="0"/>
              </a:spcBef>
              <a:spcAft>
                <a:spcPct val="0"/>
              </a:spcAft>
            </a:pPr>
            <a:endParaRPr lang="en-US" sz="2000" dirty="0" smtClean="0">
              <a:solidFill>
                <a:schemeClr val="bg1"/>
              </a:solidFill>
              <a:latin typeface="Arial Narrow" panose="020B0606020202030204" pitchFamily="34" charset="0"/>
              <a:cs typeface="Times New Roman" pitchFamily="18" charset="0"/>
            </a:endParaRPr>
          </a:p>
        </p:txBody>
      </p:sp>
      <p:sp>
        <p:nvSpPr>
          <p:cNvPr id="55308" name="Rectangle 6"/>
          <p:cNvSpPr>
            <a:spLocks noChangeArrowheads="1"/>
          </p:cNvSpPr>
          <p:nvPr/>
        </p:nvSpPr>
        <p:spPr bwMode="auto">
          <a:xfrm>
            <a:off x="2438400" y="5486400"/>
            <a:ext cx="2895600" cy="1143000"/>
          </a:xfrm>
          <a:prstGeom prst="rect">
            <a:avLst/>
          </a:prstGeom>
          <a:noFill/>
          <a:ln w="47625" cmpd="dbl">
            <a:solidFill>
              <a:schemeClr val="bg1"/>
            </a:solidFill>
            <a:prstDash val="dashDot"/>
            <a:miter lim="800000"/>
            <a:headEnd/>
            <a:tailEnd/>
          </a:ln>
          <a:extLst/>
        </p:spPr>
        <p:txBody>
          <a:bodyPr wrap="none" anchor="ctr"/>
          <a:lstStyle/>
          <a:p>
            <a:pPr algn="ctr" eaLnBrk="0" fontAlgn="base" hangingPunct="0">
              <a:spcBef>
                <a:spcPct val="0"/>
              </a:spcBef>
              <a:spcAft>
                <a:spcPct val="0"/>
              </a:spcAft>
            </a:pPr>
            <a:r>
              <a:rPr lang="en-US" sz="2000" dirty="0" smtClean="0">
                <a:solidFill>
                  <a:schemeClr val="bg1"/>
                </a:solidFill>
                <a:latin typeface="Arial Narrow" panose="020B0606020202030204" pitchFamily="34" charset="0"/>
                <a:cs typeface="Times New Roman" pitchFamily="18" charset="0"/>
              </a:rPr>
              <a:t>John’s coronary </a:t>
            </a:r>
          </a:p>
          <a:p>
            <a:pPr algn="ctr" eaLnBrk="0" fontAlgn="base" hangingPunct="0">
              <a:spcBef>
                <a:spcPct val="0"/>
              </a:spcBef>
              <a:spcAft>
                <a:spcPct val="0"/>
              </a:spcAft>
            </a:pPr>
            <a:r>
              <a:rPr lang="en-US" sz="2000" dirty="0" smtClean="0">
                <a:solidFill>
                  <a:schemeClr val="bg1"/>
                </a:solidFill>
                <a:latin typeface="Arial Narrow" panose="020B0606020202030204" pitchFamily="34" charset="0"/>
                <a:cs typeface="Times New Roman" pitchFamily="18" charset="0"/>
              </a:rPr>
              <a:t>heart disease</a:t>
            </a:r>
          </a:p>
        </p:txBody>
      </p:sp>
      <p:sp>
        <p:nvSpPr>
          <p:cNvPr id="55309" name="Rectangle 4"/>
          <p:cNvSpPr>
            <a:spLocks noChangeArrowheads="1"/>
          </p:cNvSpPr>
          <p:nvPr/>
        </p:nvSpPr>
        <p:spPr bwMode="auto">
          <a:xfrm>
            <a:off x="5856288" y="838200"/>
            <a:ext cx="2692400" cy="1295400"/>
          </a:xfrm>
          <a:prstGeom prst="rect">
            <a:avLst/>
          </a:prstGeom>
          <a:noFill/>
          <a:ln w="9525">
            <a:solidFill>
              <a:schemeClr val="bg1"/>
            </a:solidFill>
            <a:miter lim="800000"/>
            <a:headEnd/>
            <a:tailEnd/>
          </a:ln>
          <a:extLst/>
        </p:spPr>
        <p:txBody>
          <a:bodyPr wrap="none" anchor="ctr"/>
          <a:lstStyle/>
          <a:p>
            <a:pPr algn="ctr" eaLnBrk="0" fontAlgn="base" hangingPunct="0">
              <a:spcBef>
                <a:spcPct val="0"/>
              </a:spcBef>
              <a:spcAft>
                <a:spcPct val="0"/>
              </a:spcAft>
            </a:pPr>
            <a:endParaRPr lang="en-US" sz="2000" smtClean="0">
              <a:solidFill>
                <a:schemeClr val="bg1"/>
              </a:solidFill>
              <a:latin typeface="Arial Narrow" panose="020B0606020202030204" pitchFamily="34" charset="0"/>
              <a:cs typeface="Times New Roman" pitchFamily="18" charset="0"/>
            </a:endParaRPr>
          </a:p>
          <a:p>
            <a:pPr algn="ctr" eaLnBrk="0" fontAlgn="base" hangingPunct="0">
              <a:spcBef>
                <a:spcPct val="0"/>
              </a:spcBef>
              <a:spcAft>
                <a:spcPct val="0"/>
              </a:spcAft>
            </a:pPr>
            <a:r>
              <a:rPr lang="en-US" sz="2800" smtClean="0">
                <a:solidFill>
                  <a:schemeClr val="bg1"/>
                </a:solidFill>
                <a:latin typeface="Arial Narrow" panose="020B0606020202030204" pitchFamily="34" charset="0"/>
                <a:cs typeface="Times New Roman" pitchFamily="18" charset="0"/>
              </a:rPr>
              <a:t>occurrent</a:t>
            </a:r>
          </a:p>
          <a:p>
            <a:pPr algn="ctr" eaLnBrk="0" fontAlgn="base" hangingPunct="0">
              <a:spcBef>
                <a:spcPct val="0"/>
              </a:spcBef>
              <a:spcAft>
                <a:spcPct val="0"/>
              </a:spcAft>
            </a:pPr>
            <a:endParaRPr lang="en-US" sz="1000" smtClean="0">
              <a:solidFill>
                <a:schemeClr val="bg1"/>
              </a:solidFill>
              <a:latin typeface="Arial Narrow" panose="020B0606020202030204" pitchFamily="34" charset="0"/>
              <a:cs typeface="Times New Roman" pitchFamily="18" charset="0"/>
            </a:endParaRPr>
          </a:p>
          <a:p>
            <a:pPr algn="ctr" eaLnBrk="0" fontAlgn="base" hangingPunct="0">
              <a:spcBef>
                <a:spcPct val="0"/>
              </a:spcBef>
              <a:spcAft>
                <a:spcPct val="0"/>
              </a:spcAft>
            </a:pPr>
            <a:endParaRPr lang="en-US" sz="1000" smtClean="0">
              <a:solidFill>
                <a:schemeClr val="bg1"/>
              </a:solidFill>
              <a:latin typeface="Arial Narrow" panose="020B0606020202030204" pitchFamily="34" charset="0"/>
              <a:cs typeface="Times New Roman" pitchFamily="18" charset="0"/>
            </a:endParaRPr>
          </a:p>
        </p:txBody>
      </p:sp>
      <p:sp>
        <p:nvSpPr>
          <p:cNvPr id="24" name="Rectangle 23"/>
          <p:cNvSpPr/>
          <p:nvPr/>
        </p:nvSpPr>
        <p:spPr>
          <a:xfrm>
            <a:off x="5867400" y="2362200"/>
            <a:ext cx="2667000" cy="8382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3000" dirty="0">
                <a:solidFill>
                  <a:schemeClr val="bg1"/>
                </a:solidFill>
                <a:latin typeface="Arial Narrow" panose="020B0606020202030204" pitchFamily="34" charset="0"/>
              </a:rPr>
              <a:t>process</a:t>
            </a:r>
          </a:p>
        </p:txBody>
      </p:sp>
      <p:sp>
        <p:nvSpPr>
          <p:cNvPr id="26" name="Rectangle 25"/>
          <p:cNvSpPr/>
          <p:nvPr/>
        </p:nvSpPr>
        <p:spPr>
          <a:xfrm>
            <a:off x="5867400" y="3429000"/>
            <a:ext cx="2667000" cy="144780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hangingPunct="0">
              <a:defRPr/>
            </a:pPr>
            <a:r>
              <a:rPr lang="en-US" sz="3000" dirty="0" smtClean="0">
                <a:solidFill>
                  <a:schemeClr val="bg1"/>
                </a:solidFill>
                <a:latin typeface="Arial Narrow" panose="020B0606020202030204" pitchFamily="34" charset="0"/>
              </a:rPr>
              <a:t>disease course</a:t>
            </a:r>
            <a:endParaRPr lang="en-US" sz="3000" dirty="0">
              <a:solidFill>
                <a:schemeClr val="bg1"/>
              </a:solidFill>
              <a:latin typeface="Arial Narrow" panose="020B0606020202030204" pitchFamily="34" charset="0"/>
            </a:endParaRPr>
          </a:p>
        </p:txBody>
      </p:sp>
      <p:cxnSp>
        <p:nvCxnSpPr>
          <p:cNvPr id="55312" name="AutoShape 8"/>
          <p:cNvCxnSpPr>
            <a:cxnSpLocks noChangeShapeType="1"/>
            <a:stCxn id="55309" idx="2"/>
            <a:endCxn id="24" idx="0"/>
          </p:cNvCxnSpPr>
          <p:nvPr/>
        </p:nvCxnSpPr>
        <p:spPr bwMode="auto">
          <a:xfrm rot="5400000">
            <a:off x="7087394" y="2247106"/>
            <a:ext cx="228600" cy="1588"/>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cxnSp>
        <p:nvCxnSpPr>
          <p:cNvPr id="55313" name="AutoShape 8"/>
          <p:cNvCxnSpPr>
            <a:cxnSpLocks noChangeShapeType="1"/>
            <a:stCxn id="24" idx="2"/>
            <a:endCxn id="26" idx="0"/>
          </p:cNvCxnSpPr>
          <p:nvPr/>
        </p:nvCxnSpPr>
        <p:spPr bwMode="auto">
          <a:xfrm rot="5400000">
            <a:off x="7086601" y="3314700"/>
            <a:ext cx="228600" cy="3175"/>
          </a:xfrm>
          <a:prstGeom prst="straightConnector1">
            <a:avLst/>
          </a:prstGeom>
          <a:noFill/>
          <a:ln w="9525">
            <a:solidFill>
              <a:schemeClr val="bg1"/>
            </a:solidFill>
            <a:round/>
            <a:headEnd/>
            <a:tailEnd/>
          </a:ln>
          <a:extLst>
            <a:ext uri="{909E8E84-426E-40DD-AFC4-6F175D3DCCD1}">
              <a14:hiddenFill xmlns:a14="http://schemas.microsoft.com/office/drawing/2010/main">
                <a:noFill/>
              </a14:hiddenFill>
            </a:ext>
          </a:extLst>
        </p:spPr>
      </p:cxnSp>
      <p:sp>
        <p:nvSpPr>
          <p:cNvPr id="55314" name="Line 9"/>
          <p:cNvSpPr>
            <a:spLocks noChangeShapeType="1"/>
          </p:cNvSpPr>
          <p:nvPr/>
        </p:nvSpPr>
        <p:spPr bwMode="auto">
          <a:xfrm>
            <a:off x="5562600" y="609600"/>
            <a:ext cx="0" cy="61722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mtClean="0">
              <a:solidFill>
                <a:schemeClr val="bg1"/>
              </a:solidFill>
              <a:latin typeface="Arial Narrow" panose="020B0606020202030204" pitchFamily="34" charset="0"/>
            </a:endParaRPr>
          </a:p>
        </p:txBody>
      </p:sp>
      <p:sp>
        <p:nvSpPr>
          <p:cNvPr id="55315" name="Rectangle 6"/>
          <p:cNvSpPr>
            <a:spLocks noChangeArrowheads="1"/>
          </p:cNvSpPr>
          <p:nvPr/>
        </p:nvSpPr>
        <p:spPr bwMode="auto">
          <a:xfrm>
            <a:off x="5943600" y="5486400"/>
            <a:ext cx="2971800" cy="1143000"/>
          </a:xfrm>
          <a:prstGeom prst="rect">
            <a:avLst/>
          </a:prstGeom>
          <a:noFill/>
          <a:ln w="47625" cmpd="dbl">
            <a:solidFill>
              <a:schemeClr val="bg1"/>
            </a:solidFill>
            <a:prstDash val="dashDot"/>
            <a:miter lim="800000"/>
            <a:headEnd/>
            <a:tailEnd/>
          </a:ln>
          <a:extLst/>
        </p:spPr>
        <p:txBody>
          <a:bodyPr wrap="none" anchor="ctr"/>
          <a:lstStyle/>
          <a:p>
            <a:pPr algn="ctr" eaLnBrk="0" fontAlgn="base" hangingPunct="0">
              <a:spcBef>
                <a:spcPct val="0"/>
              </a:spcBef>
              <a:spcAft>
                <a:spcPct val="0"/>
              </a:spcAft>
            </a:pPr>
            <a:endParaRPr lang="en-US" sz="2000" dirty="0" smtClean="0">
              <a:solidFill>
                <a:schemeClr val="bg1"/>
              </a:solidFill>
              <a:latin typeface="Arial Narrow" panose="020B0606020202030204" pitchFamily="34" charset="0"/>
              <a:cs typeface="Times New Roman" pitchFamily="18" charset="0"/>
            </a:endParaRPr>
          </a:p>
          <a:p>
            <a:pPr algn="ctr" eaLnBrk="0" fontAlgn="base" hangingPunct="0">
              <a:spcBef>
                <a:spcPct val="0"/>
              </a:spcBef>
              <a:spcAft>
                <a:spcPct val="0"/>
              </a:spcAft>
            </a:pPr>
            <a:r>
              <a:rPr lang="en-US" sz="2000" dirty="0" smtClean="0">
                <a:solidFill>
                  <a:schemeClr val="bg1"/>
                </a:solidFill>
                <a:latin typeface="Arial Narrow" panose="020B0606020202030204" pitchFamily="34" charset="0"/>
                <a:cs typeface="Times New Roman" pitchFamily="18" charset="0"/>
              </a:rPr>
              <a:t>course of John’s </a:t>
            </a:r>
          </a:p>
          <a:p>
            <a:pPr algn="ctr" eaLnBrk="0" fontAlgn="base" hangingPunct="0">
              <a:spcBef>
                <a:spcPct val="0"/>
              </a:spcBef>
              <a:spcAft>
                <a:spcPct val="0"/>
              </a:spcAft>
            </a:pPr>
            <a:r>
              <a:rPr lang="en-US" sz="2000" dirty="0" smtClean="0">
                <a:solidFill>
                  <a:schemeClr val="bg1"/>
                </a:solidFill>
                <a:latin typeface="Arial Narrow" panose="020B0606020202030204" pitchFamily="34" charset="0"/>
                <a:cs typeface="Times New Roman" pitchFamily="18" charset="0"/>
              </a:rPr>
              <a:t>coronary heart disease</a:t>
            </a:r>
          </a:p>
          <a:p>
            <a:pPr algn="ctr" eaLnBrk="0" fontAlgn="base" hangingPunct="0">
              <a:spcBef>
                <a:spcPct val="0"/>
              </a:spcBef>
              <a:spcAft>
                <a:spcPct val="0"/>
              </a:spcAft>
            </a:pPr>
            <a:endParaRPr lang="en-US" sz="2000" dirty="0" smtClean="0">
              <a:solidFill>
                <a:schemeClr val="bg1"/>
              </a:solidFill>
              <a:latin typeface="Arial Narrow" panose="020B0606020202030204" pitchFamily="34" charset="0"/>
              <a:cs typeface="Times New Roman" pitchFamily="18" charset="0"/>
            </a:endParaRPr>
          </a:p>
        </p:txBody>
      </p:sp>
    </p:spTree>
    <p:extLst>
      <p:ext uri="{BB962C8B-B14F-4D97-AF65-F5344CB8AC3E}">
        <p14:creationId xmlns:p14="http://schemas.microsoft.com/office/powerpoint/2010/main" val="1607285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Key OGMS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123517307"/>
              </p:ext>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DISORDER</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DISEASE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PATHOLOGICAL </a:t>
                      </a:r>
                      <a:r>
                        <a:rPr lang="en-US" sz="1800" dirty="0" err="1">
                          <a:solidFill>
                            <a:schemeClr val="bg1"/>
                          </a:solidFill>
                          <a:effectLst/>
                          <a:latin typeface="Cambria" panose="02040503050406030204" pitchFamily="18" charset="0"/>
                        </a:rPr>
                        <a:t>PROCESSes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patient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solidFill>
                      <a:srgbClr val="FF0000"/>
                    </a:solid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24185868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AutoShape 2"/>
          <p:cNvSpPr>
            <a:spLocks noGrp="1" noChangeArrowheads="1"/>
          </p:cNvSpPr>
          <p:nvPr>
            <p:ph type="title"/>
          </p:nvPr>
        </p:nvSpPr>
        <p:spPr/>
        <p:txBody>
          <a:bodyPr/>
          <a:lstStyle/>
          <a:p>
            <a:pPr eaLnBrk="1" hangingPunct="1"/>
            <a:r>
              <a:rPr lang="en-US" altLang="en-US" dirty="0" smtClean="0"/>
              <a:t>The positive effects of appropriate annotations</a:t>
            </a:r>
          </a:p>
        </p:txBody>
      </p:sp>
      <p:sp>
        <p:nvSpPr>
          <p:cNvPr id="77827" name="Rectangle 3"/>
          <p:cNvSpPr>
            <a:spLocks noGrp="1" noChangeArrowheads="1"/>
          </p:cNvSpPr>
          <p:nvPr>
            <p:ph idx="1"/>
          </p:nvPr>
        </p:nvSpPr>
        <p:spPr>
          <a:xfrm>
            <a:off x="4724400" y="1981200"/>
            <a:ext cx="4191000" cy="4648200"/>
          </a:xfrm>
        </p:spPr>
        <p:txBody>
          <a:bodyPr/>
          <a:lstStyle/>
          <a:p>
            <a:pPr eaLnBrk="1" hangingPunct="1">
              <a:lnSpc>
                <a:spcPct val="90000"/>
              </a:lnSpc>
            </a:pPr>
            <a:r>
              <a:rPr lang="en-US" altLang="en-US" sz="2400" dirty="0" smtClean="0"/>
              <a:t>more precise and comparable semantics of what data items in distinct data collections denote </a:t>
            </a:r>
          </a:p>
          <a:p>
            <a:pPr eaLnBrk="1" hangingPunct="1">
              <a:lnSpc>
                <a:spcPct val="90000"/>
              </a:lnSpc>
            </a:pPr>
            <a:r>
              <a:rPr lang="en-US" altLang="en-US" sz="2400" dirty="0" smtClean="0"/>
              <a:t>identification of ontological relations prior to statistical correlation:</a:t>
            </a:r>
          </a:p>
          <a:p>
            <a:pPr lvl="1" eaLnBrk="1" hangingPunct="1">
              <a:lnSpc>
                <a:spcPct val="90000"/>
              </a:lnSpc>
            </a:pPr>
            <a:r>
              <a:rPr lang="en-US" altLang="en-US" sz="2000" dirty="0" smtClean="0">
                <a:solidFill>
                  <a:srgbClr val="FF3300"/>
                </a:solidFill>
              </a:rPr>
              <a:t>ch1</a:t>
            </a:r>
            <a:r>
              <a:rPr lang="en-US" altLang="en-US" sz="2000" dirty="0" smtClean="0"/>
              <a:t> and </a:t>
            </a:r>
            <a:r>
              <a:rPr lang="en-US" altLang="en-US" sz="2000" dirty="0" smtClean="0">
                <a:solidFill>
                  <a:srgbClr val="FF3300"/>
                </a:solidFill>
              </a:rPr>
              <a:t>ch4</a:t>
            </a:r>
          </a:p>
          <a:p>
            <a:pPr lvl="1" eaLnBrk="1" hangingPunct="1">
              <a:lnSpc>
                <a:spcPct val="90000"/>
              </a:lnSpc>
            </a:pPr>
            <a:r>
              <a:rPr lang="en-US" altLang="en-US" sz="2000" dirty="0" smtClean="0">
                <a:solidFill>
                  <a:srgbClr val="FFFF00"/>
                </a:solidFill>
              </a:rPr>
              <a:t>ch1</a:t>
            </a:r>
            <a:r>
              <a:rPr lang="en-US" altLang="en-US" sz="2000" dirty="0" smtClean="0"/>
              <a:t> and </a:t>
            </a:r>
            <a:r>
              <a:rPr lang="en-US" altLang="en-US" sz="2000" dirty="0" smtClean="0">
                <a:solidFill>
                  <a:srgbClr val="FFFF00"/>
                </a:solidFill>
              </a:rPr>
              <a:t>ch5</a:t>
            </a:r>
          </a:p>
          <a:p>
            <a:pPr lvl="1" eaLnBrk="1" hangingPunct="1">
              <a:lnSpc>
                <a:spcPct val="90000"/>
              </a:lnSpc>
            </a:pPr>
            <a:r>
              <a:rPr lang="en-US" altLang="en-US" sz="2000" dirty="0" smtClean="0">
                <a:solidFill>
                  <a:srgbClr val="FF3300"/>
                </a:solidFill>
              </a:rPr>
              <a:t>ch1</a:t>
            </a:r>
            <a:r>
              <a:rPr lang="en-US" altLang="en-US" sz="2000" dirty="0" smtClean="0">
                <a:solidFill>
                  <a:schemeClr val="bg1"/>
                </a:solidFill>
              </a:rPr>
              <a:t> and </a:t>
            </a:r>
            <a:r>
              <a:rPr lang="en-US" altLang="en-US" sz="2000" dirty="0" smtClean="0">
                <a:solidFill>
                  <a:schemeClr val="accent1"/>
                </a:solidFill>
              </a:rPr>
              <a:t>ch2</a:t>
            </a:r>
          </a:p>
          <a:p>
            <a:pPr lvl="1" eaLnBrk="1" hangingPunct="1">
              <a:lnSpc>
                <a:spcPct val="90000"/>
              </a:lnSpc>
            </a:pPr>
            <a:r>
              <a:rPr lang="en-US" altLang="en-US" sz="2000" dirty="0" smtClean="0">
                <a:solidFill>
                  <a:schemeClr val="bg1"/>
                </a:solidFill>
              </a:rPr>
              <a:t>…</a:t>
            </a:r>
          </a:p>
        </p:txBody>
      </p:sp>
      <p:pic>
        <p:nvPicPr>
          <p:cNvPr id="778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1981200"/>
            <a:ext cx="430212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11351304"/>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Disorder related configurations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No disorder instance 	</a:t>
            </a:r>
            <a:r>
              <a:rPr lang="en-US" dirty="0" smtClean="0">
                <a:sym typeface="Wingdings" panose="05000000000000000000" pitchFamily="2" charset="2"/>
              </a:rPr>
              <a:t> no disease instance,</a:t>
            </a:r>
          </a:p>
          <a:p>
            <a:pPr marL="0" indent="0">
              <a:spcBef>
                <a:spcPts val="0"/>
              </a:spcBef>
            </a:pPr>
            <a:r>
              <a:rPr lang="en-US" dirty="0" smtClean="0"/>
              <a:t>				</a:t>
            </a:r>
            <a:r>
              <a:rPr lang="en-US" dirty="0" smtClean="0">
                <a:sym typeface="Wingdings" panose="05000000000000000000" pitchFamily="2" charset="2"/>
              </a:rPr>
              <a:t> no pathological processes;</a:t>
            </a:r>
          </a:p>
          <a:p>
            <a:pPr>
              <a:buFont typeface="Arial" panose="020B0604020202020204" pitchFamily="34" charset="0"/>
              <a:buChar char="•"/>
            </a:pPr>
            <a:r>
              <a:rPr lang="en-US" dirty="0" smtClean="0">
                <a:sym typeface="Wingdings" panose="05000000000000000000" pitchFamily="2" charset="2"/>
              </a:rPr>
              <a:t>A disorder instance can eliminate the range of circumstances under which another disorder instance can lead to pathological processes	     no disease instance;</a:t>
            </a:r>
          </a:p>
          <a:p>
            <a:pPr>
              <a:buFont typeface="Arial" panose="020B0604020202020204" pitchFamily="34" charset="0"/>
              <a:buChar char="•"/>
            </a:pPr>
            <a:r>
              <a:rPr lang="en-US" dirty="0" smtClean="0"/>
              <a:t>Disorders of the same type in distinct patients, or in the same patient at distinct times, may lead to diseases of distinct types;</a:t>
            </a:r>
          </a:p>
          <a:p>
            <a:pPr>
              <a:buFont typeface="Arial" panose="020B0604020202020204" pitchFamily="34" charset="0"/>
              <a:buChar char="•"/>
            </a:pPr>
            <a:r>
              <a:rPr lang="en-US" dirty="0" smtClean="0"/>
              <a:t>Diseases of the same type may lead to disease courses of distinct types;</a:t>
            </a:r>
          </a:p>
          <a:p>
            <a:pPr>
              <a:buFont typeface="Arial" panose="020B0604020202020204" pitchFamily="34" charset="0"/>
              <a:buChar char="•"/>
            </a:pPr>
            <a:r>
              <a:rPr lang="en-US" dirty="0" smtClean="0"/>
              <a:t>Diseases of distinct types may lead to disease courses of the same type;</a:t>
            </a:r>
          </a:p>
          <a:p>
            <a:pPr>
              <a:buFont typeface="Arial" panose="020B0604020202020204" pitchFamily="34" charset="0"/>
              <a:buChar char="•"/>
            </a:pPr>
            <a:r>
              <a:rPr lang="en-US" dirty="0" smtClean="0"/>
              <a:t>…</a:t>
            </a:r>
            <a:endParaRPr lang="en-US" dirty="0"/>
          </a:p>
        </p:txBody>
      </p:sp>
    </p:spTree>
    <p:extLst>
      <p:ext uri="{BB962C8B-B14F-4D97-AF65-F5344CB8AC3E}">
        <p14:creationId xmlns:p14="http://schemas.microsoft.com/office/powerpoint/2010/main" val="531045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5" name="Rectangle 4"/>
          <p:cNvSpPr/>
          <p:nvPr/>
        </p:nvSpPr>
        <p:spPr>
          <a:xfrm>
            <a:off x="1524000" y="6043136"/>
            <a:ext cx="7620000" cy="738664"/>
          </a:xfrm>
          <a:prstGeom prst="rect">
            <a:avLst/>
          </a:prstGeom>
        </p:spPr>
        <p:txBody>
          <a:bodyPr wrap="square">
            <a:spAutoFit/>
          </a:bodyPr>
          <a:lstStyle/>
          <a:p>
            <a:pPr algn="r"/>
            <a:r>
              <a:rPr lang="en-US" sz="1400" dirty="0" err="1">
                <a:solidFill>
                  <a:schemeClr val="bg1"/>
                </a:solidFill>
              </a:rPr>
              <a:t>Scheuermann</a:t>
            </a:r>
            <a:r>
              <a:rPr lang="en-US" sz="1400" dirty="0">
                <a:solidFill>
                  <a:schemeClr val="bg1"/>
                </a:solidFill>
              </a:rPr>
              <a:t> R, Ceusters W, Smith B. </a:t>
            </a:r>
            <a:r>
              <a:rPr lang="en-US" sz="1400" b="1" i="1" dirty="0">
                <a:solidFill>
                  <a:schemeClr val="bg1"/>
                </a:solidFill>
              </a:rPr>
              <a:t>Toward an Ontological Treatment of Disease and Diagnosis</a:t>
            </a:r>
            <a:r>
              <a:rPr lang="en-US" sz="1400" dirty="0">
                <a:solidFill>
                  <a:schemeClr val="bg1"/>
                </a:solidFill>
              </a:rPr>
              <a:t>. </a:t>
            </a:r>
            <a:r>
              <a:rPr lang="en-US" sz="1400" dirty="0">
                <a:solidFill>
                  <a:schemeClr val="bg1"/>
                </a:solidFill>
                <a:hlinkClick r:id="rId2"/>
              </a:rPr>
              <a:t>2009 AMIA Summit on Translational Bioinformatics</a:t>
            </a:r>
            <a:r>
              <a:rPr lang="en-US" sz="1400" dirty="0">
                <a:solidFill>
                  <a:schemeClr val="bg1"/>
                </a:solidFill>
              </a:rPr>
              <a:t>, San Francisco, California, March 15-17, 2009;: 116-120. </a:t>
            </a:r>
            <a:r>
              <a:rPr lang="en-US" sz="1400" dirty="0" err="1">
                <a:solidFill>
                  <a:schemeClr val="bg1"/>
                </a:solidFill>
              </a:rPr>
              <a:t>Omnipress</a:t>
            </a:r>
            <a:r>
              <a:rPr lang="en-US" sz="1400" dirty="0">
                <a:solidFill>
                  <a:schemeClr val="bg1"/>
                </a:solidFill>
              </a:rPr>
              <a:t> ISBN:0-9647743-7-2</a:t>
            </a:r>
          </a:p>
        </p:txBody>
      </p:sp>
    </p:spTree>
    <p:extLst>
      <p:ext uri="{BB962C8B-B14F-4D97-AF65-F5344CB8AC3E}">
        <p14:creationId xmlns:p14="http://schemas.microsoft.com/office/powerpoint/2010/main" val="1935150188"/>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781.2 Abnormality of gait</a:t>
            </a: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2027590710"/>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6" name="Rectangle 5"/>
          <p:cNvSpPr/>
          <p:nvPr/>
        </p:nvSpPr>
        <p:spPr bwMode="auto">
          <a:xfrm>
            <a:off x="5334000" y="2590800"/>
            <a:ext cx="2514600" cy="3810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781.2 Abnormality of gait</a:t>
            </a: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549934948"/>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256.0 </a:t>
            </a:r>
            <a:r>
              <a:rPr lang="en-US" dirty="0" smtClean="0">
                <a:solidFill>
                  <a:schemeClr val="bg1"/>
                </a:solidFill>
              </a:rPr>
              <a:t>- </a:t>
            </a:r>
            <a:r>
              <a:rPr lang="en-US" dirty="0" err="1" smtClean="0">
                <a:solidFill>
                  <a:schemeClr val="bg1"/>
                </a:solidFill>
              </a:rPr>
              <a:t>Hyperestrogenism</a:t>
            </a:r>
            <a:endParaRPr lang="en-US"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2048352100"/>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 y="2590800"/>
            <a:ext cx="1828800" cy="9144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aphicFrame>
        <p:nvGraphicFramePr>
          <p:cNvPr id="4" name="Table 3"/>
          <p:cNvGraphicFramePr>
            <a:graphicFrameLocks noGrp="1"/>
          </p:cNvGraphicFramePr>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1219200" y="5943600"/>
            <a:ext cx="57912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256.0 </a:t>
            </a:r>
            <a:r>
              <a:rPr lang="en-US" dirty="0" smtClean="0">
                <a:solidFill>
                  <a:schemeClr val="bg1"/>
                </a:solidFill>
              </a:rPr>
              <a:t>- </a:t>
            </a:r>
            <a:r>
              <a:rPr lang="en-US" dirty="0" err="1" smtClean="0">
                <a:solidFill>
                  <a:schemeClr val="bg1"/>
                </a:solidFill>
              </a:rPr>
              <a:t>Hyperestrogenism</a:t>
            </a:r>
            <a:endParaRPr lang="en-US"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1628960419"/>
      </p:ext>
    </p:extLst>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0" y="5943600"/>
            <a:ext cx="91440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dirty="0">
                <a:solidFill>
                  <a:schemeClr val="bg1"/>
                </a:solidFill>
              </a:rPr>
              <a:t>250.23 Diabetes with </a:t>
            </a:r>
            <a:r>
              <a:rPr lang="en-US" sz="2800" dirty="0" err="1">
                <a:solidFill>
                  <a:schemeClr val="bg1"/>
                </a:solidFill>
              </a:rPr>
              <a:t>hyperosmolarity</a:t>
            </a:r>
            <a:r>
              <a:rPr lang="en-US" sz="2800" dirty="0">
                <a:solidFill>
                  <a:schemeClr val="bg1"/>
                </a:solidFill>
              </a:rPr>
              <a:t>, type </a:t>
            </a:r>
            <a:r>
              <a:rPr lang="en-US" sz="2800" dirty="0" smtClean="0">
                <a:solidFill>
                  <a:schemeClr val="bg1"/>
                </a:solidFill>
              </a:rPr>
              <a:t>I, uncontrolled</a:t>
            </a:r>
            <a:endParaRPr lang="en-US" sz="2800"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3691752312"/>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 y="3505200"/>
            <a:ext cx="1828800" cy="6096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0" y="5943600"/>
            <a:ext cx="91440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800" dirty="0">
                <a:solidFill>
                  <a:schemeClr val="bg1"/>
                </a:solidFill>
              </a:rPr>
              <a:t>250.23 Diabetes with </a:t>
            </a:r>
            <a:r>
              <a:rPr lang="en-US" sz="2800" dirty="0" err="1">
                <a:solidFill>
                  <a:schemeClr val="bg1"/>
                </a:solidFill>
              </a:rPr>
              <a:t>hyperosmolarity</a:t>
            </a:r>
            <a:r>
              <a:rPr lang="en-US" sz="2800" dirty="0">
                <a:solidFill>
                  <a:schemeClr val="bg1"/>
                </a:solidFill>
              </a:rPr>
              <a:t>, type </a:t>
            </a:r>
            <a:r>
              <a:rPr lang="en-US" sz="2800" dirty="0" smtClean="0">
                <a:solidFill>
                  <a:schemeClr val="bg1"/>
                </a:solidFill>
              </a:rPr>
              <a:t>I, uncontrolled</a:t>
            </a:r>
            <a:endParaRPr lang="en-US" sz="2800"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467237703"/>
      </p:ext>
    </p:extLst>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a:t>
                      </a:r>
                      <a:r>
                        <a:rPr lang="en-US" sz="1800" dirty="0">
                          <a:solidFill>
                            <a:srgbClr val="FFFF00"/>
                          </a:solidFill>
                          <a:effectLst/>
                          <a:latin typeface="Cambria" panose="02040503050406030204" pitchFamily="18" charset="0"/>
                        </a:rPr>
                        <a:t> </a:t>
                      </a:r>
                      <a:r>
                        <a:rPr lang="en-US" sz="1800" dirty="0">
                          <a:solidFill>
                            <a:schemeClr val="bg1"/>
                          </a:solidFill>
                          <a:effectLst/>
                          <a:latin typeface="Cambria" panose="02040503050406030204" pitchFamily="18" charset="0"/>
                        </a:rPr>
                        <a:t>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3" name="Rectangle 2"/>
          <p:cNvSpPr/>
          <p:nvPr/>
        </p:nvSpPr>
        <p:spPr bwMode="auto">
          <a:xfrm>
            <a:off x="457200" y="5943600"/>
            <a:ext cx="82296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749.01 </a:t>
            </a:r>
            <a:r>
              <a:rPr lang="en-US" dirty="0" smtClean="0">
                <a:solidFill>
                  <a:schemeClr val="bg1"/>
                </a:solidFill>
              </a:rPr>
              <a:t>- Cleft </a:t>
            </a:r>
            <a:r>
              <a:rPr lang="en-US" dirty="0">
                <a:solidFill>
                  <a:schemeClr val="bg1"/>
                </a:solidFill>
              </a:rPr>
              <a:t>palate, unilateral, complete</a:t>
            </a:r>
          </a:p>
        </p:txBody>
      </p:sp>
      <p:sp>
        <p:nvSpPr>
          <p:cNvPr id="7"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2086778248"/>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457200" y="1676400"/>
            <a:ext cx="1828800" cy="9144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a:t>
                      </a:r>
                      <a:r>
                        <a:rPr lang="en-US" sz="1800" dirty="0">
                          <a:solidFill>
                            <a:srgbClr val="FFFF00"/>
                          </a:solidFill>
                          <a:effectLst/>
                          <a:latin typeface="Cambria" panose="02040503050406030204" pitchFamily="18" charset="0"/>
                        </a:rPr>
                        <a:t> </a:t>
                      </a:r>
                      <a:r>
                        <a:rPr lang="en-US" sz="1800" dirty="0">
                          <a:solidFill>
                            <a:schemeClr val="bg1"/>
                          </a:solidFill>
                          <a:effectLst/>
                          <a:latin typeface="Cambria" panose="02040503050406030204" pitchFamily="18" charset="0"/>
                        </a:rPr>
                        <a:t>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3" name="Rectangle 2"/>
          <p:cNvSpPr/>
          <p:nvPr/>
        </p:nvSpPr>
        <p:spPr bwMode="auto">
          <a:xfrm>
            <a:off x="457200" y="5943600"/>
            <a:ext cx="82296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dirty="0">
                <a:solidFill>
                  <a:schemeClr val="bg1"/>
                </a:solidFill>
              </a:rPr>
              <a:t>749.01 </a:t>
            </a:r>
            <a:r>
              <a:rPr lang="en-US" dirty="0" smtClean="0">
                <a:solidFill>
                  <a:schemeClr val="bg1"/>
                </a:solidFill>
              </a:rPr>
              <a:t>- Cleft </a:t>
            </a:r>
            <a:r>
              <a:rPr lang="en-US" dirty="0">
                <a:solidFill>
                  <a:schemeClr val="bg1"/>
                </a:solidFill>
              </a:rPr>
              <a:t>palate, unilateral, complete</a:t>
            </a:r>
          </a:p>
        </p:txBody>
      </p:sp>
      <p:sp>
        <p:nvSpPr>
          <p:cNvPr id="7"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36899822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Uses of (biomedical)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457200" indent="-457200">
              <a:buFont typeface="+mj-lt"/>
              <a:buAutoNum type="arabicPeriod"/>
            </a:pPr>
            <a:r>
              <a:rPr lang="en-US" b="1" u="sng" dirty="0" smtClean="0"/>
              <a:t>Formal </a:t>
            </a:r>
            <a:r>
              <a:rPr lang="en-US" b="1" u="sng" dirty="0"/>
              <a:t>definitions</a:t>
            </a:r>
            <a:r>
              <a:rPr lang="en-US" dirty="0"/>
              <a:t> and </a:t>
            </a:r>
            <a:r>
              <a:rPr lang="en-US" b="1" u="sng" dirty="0"/>
              <a:t>axioms</a:t>
            </a:r>
            <a:r>
              <a:rPr lang="en-US" dirty="0"/>
              <a:t> that provide </a:t>
            </a:r>
            <a:r>
              <a:rPr lang="en-US" dirty="0" smtClean="0"/>
              <a:t>in a way ‘understandable’ to specialized software what is </a:t>
            </a:r>
            <a:r>
              <a:rPr lang="en-US" dirty="0"/>
              <a:t>considered to be true within </a:t>
            </a:r>
            <a:r>
              <a:rPr lang="en-US" dirty="0" smtClean="0"/>
              <a:t>the </a:t>
            </a:r>
            <a:r>
              <a:rPr lang="en-US" dirty="0"/>
              <a:t>domain </a:t>
            </a:r>
            <a:r>
              <a:rPr lang="en-US" dirty="0" smtClean="0"/>
              <a:t>covered by the ontology.</a:t>
            </a:r>
            <a:endParaRPr lang="en-US"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
        <p:nvSpPr>
          <p:cNvPr id="4" name="Rectangle 3"/>
          <p:cNvSpPr/>
          <p:nvPr/>
        </p:nvSpPr>
        <p:spPr bwMode="auto">
          <a:xfrm>
            <a:off x="152400" y="4572000"/>
            <a:ext cx="8763000" cy="15240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152400" y="1525012"/>
            <a:ext cx="8763000" cy="3046988"/>
          </a:xfrm>
          <a:prstGeom prst="rect">
            <a:avLst/>
          </a:prstGeom>
          <a:solidFill>
            <a:srgbClr val="FFFF00"/>
          </a:solidFill>
          <a:ln w="38100">
            <a:solidFill>
              <a:srgbClr val="FFFF00"/>
            </a:solidFill>
          </a:ln>
        </p:spPr>
        <p:txBody>
          <a:bodyPr wrap="square" rtlCol="0">
            <a:spAutoFit/>
          </a:bodyPr>
          <a:lstStyle/>
          <a:p>
            <a:r>
              <a:rPr lang="en-US" sz="2400" b="0" dirty="0" smtClean="0">
                <a:latin typeface="Trebuchet MS" panose="020B0603020202020204" pitchFamily="34" charset="0"/>
              </a:rPr>
              <a:t>Providing decision support under operational conditions:</a:t>
            </a:r>
          </a:p>
          <a:p>
            <a:pPr marL="1147763" indent="457200" algn="l">
              <a:buFont typeface="Arial" panose="020B0604020202020204" pitchFamily="34" charset="0"/>
              <a:buChar char="•"/>
            </a:pPr>
            <a:r>
              <a:rPr lang="en-US" sz="2400" b="0" dirty="0">
                <a:latin typeface="Trebuchet MS" panose="020B0603020202020204" pitchFamily="34" charset="0"/>
              </a:rPr>
              <a:t>Using correct codes for </a:t>
            </a:r>
            <a:r>
              <a:rPr lang="en-US" sz="2400" b="0" dirty="0" smtClean="0">
                <a:latin typeface="Trebuchet MS" panose="020B0603020202020204" pitchFamily="34" charset="0"/>
              </a:rPr>
              <a:t>billing,</a:t>
            </a:r>
            <a:endParaRPr lang="en-US" sz="2400" b="0" dirty="0">
              <a:latin typeface="Trebuchet MS" panose="020B0603020202020204" pitchFamily="34" charset="0"/>
            </a:endParaRPr>
          </a:p>
          <a:p>
            <a:pPr marL="1147763" indent="457200" algn="l">
              <a:buFont typeface="Arial" panose="020B0604020202020204" pitchFamily="34" charset="0"/>
              <a:buChar char="•"/>
            </a:pPr>
            <a:r>
              <a:rPr lang="en-US" sz="2400" b="0" dirty="0">
                <a:latin typeface="Trebuchet MS" panose="020B0603020202020204" pitchFamily="34" charset="0"/>
              </a:rPr>
              <a:t>Practice </a:t>
            </a:r>
            <a:r>
              <a:rPr lang="en-US" sz="2400" b="0" dirty="0" smtClean="0">
                <a:latin typeface="Trebuchet MS" panose="020B0603020202020204" pitchFamily="34" charset="0"/>
              </a:rPr>
              <a:t>management,</a:t>
            </a:r>
            <a:endParaRPr lang="en-US" sz="2400" b="0" dirty="0">
              <a:latin typeface="Trebuchet MS" panose="020B0603020202020204" pitchFamily="34" charset="0"/>
            </a:endParaRPr>
          </a:p>
          <a:p>
            <a:pPr marL="1147763" indent="457200" algn="l">
              <a:buFont typeface="Arial" panose="020B0604020202020204" pitchFamily="34" charset="0"/>
              <a:buChar char="•"/>
            </a:pPr>
            <a:r>
              <a:rPr lang="en-US" sz="2400" b="0" dirty="0" smtClean="0">
                <a:latin typeface="Trebuchet MS" panose="020B0603020202020204" pitchFamily="34" charset="0"/>
              </a:rPr>
              <a:t>Reducing medical errors:</a:t>
            </a:r>
          </a:p>
          <a:p>
            <a:pPr marL="2397125" indent="-457200" algn="l">
              <a:buFont typeface="Arial" panose="020B0604020202020204" pitchFamily="34" charset="0"/>
              <a:buChar char="•"/>
            </a:pPr>
            <a:r>
              <a:rPr lang="en-US" sz="2400" b="0" dirty="0" smtClean="0">
                <a:latin typeface="Trebuchet MS" panose="020B0603020202020204" pitchFamily="34" charset="0"/>
              </a:rPr>
              <a:t>Diagnostic mistakes,</a:t>
            </a:r>
          </a:p>
          <a:p>
            <a:pPr marL="2397125" indent="-457200" algn="l">
              <a:buFont typeface="Arial" panose="020B0604020202020204" pitchFamily="34" charset="0"/>
              <a:buChar char="•"/>
            </a:pPr>
            <a:r>
              <a:rPr lang="en-US" sz="2400" b="0" dirty="0" smtClean="0">
                <a:latin typeface="Trebuchet MS" panose="020B0603020202020204" pitchFamily="34" charset="0"/>
              </a:rPr>
              <a:t>Erroneous treatment decisions,</a:t>
            </a:r>
          </a:p>
          <a:p>
            <a:pPr marL="2397125" indent="-457200" algn="l">
              <a:buFont typeface="Arial" panose="020B0604020202020204" pitchFamily="34" charset="0"/>
              <a:buChar char="•"/>
            </a:pPr>
            <a:r>
              <a:rPr lang="en-US" sz="2400" b="0" dirty="0" smtClean="0">
                <a:latin typeface="Trebuchet MS" panose="020B0603020202020204" pitchFamily="34" charset="0"/>
              </a:rPr>
              <a:t>Communication errors,</a:t>
            </a:r>
          </a:p>
          <a:p>
            <a:pPr marL="1604963" indent="-457200" algn="l">
              <a:buFont typeface="Arial" panose="020B0604020202020204" pitchFamily="34" charset="0"/>
              <a:buChar char="•"/>
            </a:pPr>
            <a:r>
              <a:rPr lang="en-US" sz="2400" b="0" dirty="0" smtClean="0">
                <a:latin typeface="Trebuchet MS" panose="020B0603020202020204" pitchFamily="34" charset="0"/>
              </a:rPr>
              <a:t>…</a:t>
            </a:r>
            <a:endParaRPr lang="en-US" sz="2400" b="0" dirty="0">
              <a:latin typeface="Trebuchet MS" panose="020B0603020202020204" pitchFamily="34" charset="0"/>
            </a:endParaRPr>
          </a:p>
        </p:txBody>
      </p:sp>
    </p:spTree>
    <p:extLst>
      <p:ext uri="{BB962C8B-B14F-4D97-AF65-F5344CB8AC3E}">
        <p14:creationId xmlns:p14="http://schemas.microsoft.com/office/powerpoint/2010/main" val="1770425983"/>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7" name="Rectangle 6"/>
          <p:cNvSpPr/>
          <p:nvPr/>
        </p:nvSpPr>
        <p:spPr bwMode="auto">
          <a:xfrm>
            <a:off x="0" y="5943600"/>
            <a:ext cx="91440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300" dirty="0" smtClean="0">
                <a:solidFill>
                  <a:schemeClr val="bg1"/>
                </a:solidFill>
              </a:rPr>
              <a:t>V65.5 - Person with feared complaint in whom no diagnosis was made</a:t>
            </a:r>
            <a:endParaRPr lang="en-US" sz="2300"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2384785159"/>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457199" y="1676400"/>
          <a:ext cx="8229601" cy="3982437"/>
        </p:xfrm>
        <a:graphic>
          <a:graphicData uri="http://schemas.openxmlformats.org/drawingml/2006/table">
            <a:tbl>
              <a:tblPr>
                <a:tableStyleId>{5C22544A-7EE6-4342-B048-85BDC9FD1C3A}</a:tableStyleId>
              </a:tblPr>
              <a:tblGrid>
                <a:gridCol w="1828801"/>
                <a:gridCol w="6400800"/>
              </a:tblGrid>
              <a:tr h="904364">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DISORDER</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causally relatively isolated combination of physical components that is (a) clinically abnormal and (b) maximal, in the sense that it is not a part of some larger such combination.</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912645">
                <a:tc>
                  <a:txBody>
                    <a:bodyPr/>
                    <a:lstStyle/>
                    <a:p>
                      <a:pPr marL="0" marR="0">
                        <a:lnSpc>
                          <a:spcPct val="100000"/>
                        </a:lnSpc>
                        <a:spcBef>
                          <a:spcPts val="0"/>
                        </a:spcBef>
                        <a:spcAft>
                          <a:spcPts val="0"/>
                        </a:spcAft>
                      </a:pPr>
                      <a:r>
                        <a:rPr lang="en-US" sz="1800" dirty="0">
                          <a:solidFill>
                            <a:srgbClr val="FFFF00"/>
                          </a:solidFill>
                          <a:effectLst/>
                          <a:latin typeface="Cambria" panose="02040503050406030204" pitchFamily="18" charset="0"/>
                        </a:rPr>
                        <a:t>DISEASE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DISPOSITION (</a:t>
                      </a:r>
                      <a:r>
                        <a:rPr lang="en-US" sz="1800" dirty="0" err="1">
                          <a:solidFill>
                            <a:schemeClr val="bg1"/>
                          </a:solidFill>
                          <a:effectLst/>
                          <a:latin typeface="Cambria" panose="02040503050406030204" pitchFamily="18" charset="0"/>
                        </a:rPr>
                        <a:t>i</a:t>
                      </a:r>
                      <a:r>
                        <a:rPr lang="en-US" sz="1800" dirty="0">
                          <a:solidFill>
                            <a:schemeClr val="bg1"/>
                          </a:solidFill>
                          <a:effectLst/>
                          <a:latin typeface="Cambria" panose="02040503050406030204" pitchFamily="18" charset="0"/>
                        </a:rPr>
                        <a:t>) to undergo </a:t>
                      </a:r>
                      <a:r>
                        <a:rPr lang="en-US" sz="1800" dirty="0">
                          <a:solidFill>
                            <a:srgbClr val="FFFF00"/>
                          </a:solidFill>
                          <a:effectLst/>
                          <a:latin typeface="Cambria" panose="02040503050406030204" pitchFamily="18" charset="0"/>
                        </a:rPr>
                        <a:t>PATHOLOGICAL </a:t>
                      </a:r>
                      <a:r>
                        <a:rPr lang="en-US" sz="1800" dirty="0" err="1">
                          <a:solidFill>
                            <a:srgbClr val="FFFF00"/>
                          </a:solidFill>
                          <a:effectLst/>
                          <a:latin typeface="Cambria" panose="02040503050406030204" pitchFamily="18" charset="0"/>
                        </a:rPr>
                        <a:t>PROCESS</a:t>
                      </a:r>
                      <a:r>
                        <a:rPr lang="en-US" sz="1800" dirty="0" err="1">
                          <a:solidFill>
                            <a:schemeClr val="bg1"/>
                          </a:solidFill>
                          <a:effectLst/>
                          <a:latin typeface="Cambria" panose="02040503050406030204" pitchFamily="18" charset="0"/>
                        </a:rPr>
                        <a:t>es</a:t>
                      </a:r>
                      <a:r>
                        <a:rPr lang="en-US" sz="1800" dirty="0">
                          <a:solidFill>
                            <a:schemeClr val="bg1"/>
                          </a:solidFill>
                          <a:effectLst/>
                          <a:latin typeface="Cambria" panose="02040503050406030204" pitchFamily="18" charset="0"/>
                        </a:rPr>
                        <a:t> that (ii) exists in an ORGANISM because of one or more DISORDERs in that ORGANISM.</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631833">
                <a:tc>
                  <a:txBody>
                    <a:bodyPr/>
                    <a:lstStyle/>
                    <a:p>
                      <a:pPr marL="0" marR="0">
                        <a:lnSpc>
                          <a:spcPct val="100000"/>
                        </a:lnSpc>
                        <a:spcBef>
                          <a:spcPts val="0"/>
                        </a:spcBef>
                        <a:spcAft>
                          <a:spcPts val="0"/>
                        </a:spcAft>
                      </a:pPr>
                      <a:r>
                        <a:rPr lang="en-US" sz="180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DISEASE</a:t>
                      </a:r>
                      <a:r>
                        <a:rPr lang="en-US" sz="1800" baseline="0" dirty="0" smtClean="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rPr>
                        <a:t> COURSE</a:t>
                      </a:r>
                      <a:endParaRPr lang="en-US" sz="1800" dirty="0">
                        <a:solidFill>
                          <a:srgbClr val="FFFF00"/>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The totality of all </a:t>
                      </a:r>
                      <a:r>
                        <a:rPr lang="en-US" sz="1800" dirty="0" err="1"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PROCESSes</a:t>
                      </a:r>
                      <a:r>
                        <a:rPr lang="en-US" sz="1800" dirty="0" smtClean="0">
                          <a:solidFill>
                            <a:schemeClr val="bg1"/>
                          </a:solidFill>
                          <a:effectLst/>
                          <a:latin typeface="Cambria" panose="02040503050406030204" pitchFamily="18" charset="0"/>
                          <a:ea typeface="MS Mincho" panose="02020609040205080304" pitchFamily="49" charset="-128"/>
                          <a:cs typeface="Times New Roman" panose="02020603050405020304" pitchFamily="18" charset="0"/>
                        </a:rPr>
                        <a:t> through which a given DISEASE instance is realized. </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r h="1513557">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DIAGNOSIS</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c>
                  <a:txBody>
                    <a:bodyPr/>
                    <a:lstStyle/>
                    <a:p>
                      <a:pPr marL="0" marR="0">
                        <a:lnSpc>
                          <a:spcPct val="100000"/>
                        </a:lnSpc>
                        <a:spcBef>
                          <a:spcPts val="0"/>
                        </a:spcBef>
                        <a:spcAft>
                          <a:spcPts val="0"/>
                        </a:spcAft>
                      </a:pPr>
                      <a:r>
                        <a:rPr lang="en-US" sz="1800" dirty="0">
                          <a:solidFill>
                            <a:schemeClr val="bg1"/>
                          </a:solidFill>
                          <a:effectLst/>
                          <a:latin typeface="Cambria" panose="02040503050406030204" pitchFamily="18" charset="0"/>
                        </a:rPr>
                        <a:t>A conclusion of an interpretive PROCESS that has as input a CLINICAL PICTURE of a given </a:t>
                      </a:r>
                      <a:r>
                        <a:rPr lang="en-US" sz="1800" dirty="0">
                          <a:solidFill>
                            <a:srgbClr val="FFFF00"/>
                          </a:solidFill>
                          <a:effectLst/>
                          <a:latin typeface="Cambria" panose="02040503050406030204" pitchFamily="18" charset="0"/>
                        </a:rPr>
                        <a:t>patient</a:t>
                      </a:r>
                      <a:r>
                        <a:rPr lang="en-US" sz="1800" dirty="0">
                          <a:solidFill>
                            <a:schemeClr val="bg1"/>
                          </a:solidFill>
                          <a:effectLst/>
                          <a:latin typeface="Cambria" panose="02040503050406030204" pitchFamily="18" charset="0"/>
                        </a:rPr>
                        <a:t> and as output an assertion (diagnostic statement) to the effect that the patient has a DISEASE of such and such a type.</a:t>
                      </a:r>
                      <a:endParaRPr lang="en-US" sz="1800" dirty="0">
                        <a:solidFill>
                          <a:schemeClr val="bg1"/>
                        </a:solidFill>
                        <a:effectLst/>
                        <a:latin typeface="Cambria" panose="02040503050406030204" pitchFamily="18" charset="0"/>
                        <a:ea typeface="MS Mincho" panose="02020609040205080304" pitchFamily="49" charset="-128"/>
                        <a:cs typeface="Times New Roman" panose="02020603050405020304" pitchFamily="18" charset="0"/>
                      </a:endParaRPr>
                    </a:p>
                  </a:txBody>
                  <a:tcPr>
                    <a:noFill/>
                  </a:tcPr>
                </a:tc>
              </a:tr>
            </a:tbl>
          </a:graphicData>
        </a:graphic>
      </p:graphicFrame>
      <p:sp>
        <p:nvSpPr>
          <p:cNvPr id="6" name="Rectangle 5"/>
          <p:cNvSpPr/>
          <p:nvPr/>
        </p:nvSpPr>
        <p:spPr bwMode="auto">
          <a:xfrm>
            <a:off x="5257800" y="4495800"/>
            <a:ext cx="762000" cy="304800"/>
          </a:xfrm>
          <a:prstGeom prst="rect">
            <a:avLst/>
          </a:prstGeom>
          <a:solidFill>
            <a:srgbClr val="FF0000">
              <a:alpha val="50196"/>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0" y="5943600"/>
            <a:ext cx="9144000" cy="533400"/>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US" sz="2300" dirty="0" smtClean="0">
                <a:solidFill>
                  <a:schemeClr val="bg1"/>
                </a:solidFill>
              </a:rPr>
              <a:t>V65.5 - Person with feared complaint in whom no diagnosis was made</a:t>
            </a:r>
            <a:endParaRPr lang="en-US" sz="2300" dirty="0">
              <a:solidFill>
                <a:schemeClr val="bg1"/>
              </a:solidFill>
            </a:endParaRPr>
          </a:p>
        </p:txBody>
      </p:sp>
      <p:sp>
        <p:nvSpPr>
          <p:cNvPr id="8" name="Title 1"/>
          <p:cNvSpPr>
            <a:spLocks noGrp="1"/>
          </p:cNvSpPr>
          <p:nvPr>
            <p:ph type="title"/>
          </p:nvPr>
        </p:nvSpPr>
        <p:spPr>
          <a:xfrm>
            <a:off x="228600" y="762000"/>
            <a:ext cx="8686800" cy="762000"/>
          </a:xfrm>
        </p:spPr>
        <p:txBody>
          <a:bodyPr/>
          <a:lstStyle/>
          <a:p>
            <a:r>
              <a:rPr lang="en-US" sz="3200" dirty="0" smtClean="0">
                <a:solidFill>
                  <a:srgbClr val="FFFF00"/>
                </a:solidFill>
              </a:rPr>
              <a:t>What</a:t>
            </a:r>
            <a:r>
              <a:rPr lang="en-US" sz="3200" dirty="0" smtClean="0"/>
              <a:t> are diagnoses in EHRs </a:t>
            </a:r>
            <a:r>
              <a:rPr lang="en-US" sz="3200" dirty="0" smtClean="0">
                <a:solidFill>
                  <a:srgbClr val="FFFF00"/>
                </a:solidFill>
              </a:rPr>
              <a:t>about</a:t>
            </a:r>
            <a:r>
              <a:rPr lang="en-US" sz="3200" dirty="0" smtClean="0"/>
              <a:t>?</a:t>
            </a:r>
            <a:br>
              <a:rPr lang="en-US" sz="3200" dirty="0" smtClean="0"/>
            </a:br>
            <a:r>
              <a:rPr lang="en-US" sz="1600" dirty="0" smtClean="0"/>
              <a:t>(What are the options?)</a:t>
            </a:r>
            <a:endParaRPr lang="en-US" sz="1600" dirty="0"/>
          </a:p>
        </p:txBody>
      </p:sp>
    </p:spTree>
    <p:extLst>
      <p:ext uri="{BB962C8B-B14F-4D97-AF65-F5344CB8AC3E}">
        <p14:creationId xmlns:p14="http://schemas.microsoft.com/office/powerpoint/2010/main" val="1671670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Uses of (biomedical)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457200" indent="-457200">
              <a:buFont typeface="+mj-lt"/>
              <a:buAutoNum type="arabicPeriod"/>
            </a:pPr>
            <a:r>
              <a:rPr lang="en-US" b="1" u="sng" dirty="0" smtClean="0"/>
              <a:t>Formal </a:t>
            </a:r>
            <a:r>
              <a:rPr lang="en-US" b="1" u="sng" dirty="0"/>
              <a:t>definitions</a:t>
            </a:r>
            <a:r>
              <a:rPr lang="en-US" dirty="0"/>
              <a:t> and </a:t>
            </a:r>
            <a:r>
              <a:rPr lang="en-US" b="1" u="sng" dirty="0"/>
              <a:t>axioms</a:t>
            </a:r>
            <a:r>
              <a:rPr lang="en-US" dirty="0"/>
              <a:t> that provide </a:t>
            </a:r>
            <a:r>
              <a:rPr lang="en-US" dirty="0" smtClean="0"/>
              <a:t>in a way ‘understandable’ to specialized software what is </a:t>
            </a:r>
            <a:r>
              <a:rPr lang="en-US" dirty="0"/>
              <a:t>considered to be true within </a:t>
            </a:r>
            <a:r>
              <a:rPr lang="en-US" dirty="0" smtClean="0"/>
              <a:t>the </a:t>
            </a:r>
            <a:r>
              <a:rPr lang="en-US" dirty="0"/>
              <a:t>domain </a:t>
            </a:r>
            <a:r>
              <a:rPr lang="en-US" dirty="0" smtClean="0"/>
              <a:t>covered by the ontology.</a:t>
            </a:r>
            <a:endParaRPr lang="en-US"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
        <p:nvSpPr>
          <p:cNvPr id="4" name="Rectangle 3"/>
          <p:cNvSpPr/>
          <p:nvPr/>
        </p:nvSpPr>
        <p:spPr bwMode="auto">
          <a:xfrm>
            <a:off x="152400" y="4572000"/>
            <a:ext cx="8763000" cy="15240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TextBox 5"/>
          <p:cNvSpPr txBox="1"/>
          <p:nvPr/>
        </p:nvSpPr>
        <p:spPr>
          <a:xfrm>
            <a:off x="152400" y="1525012"/>
            <a:ext cx="8763000" cy="3046988"/>
          </a:xfrm>
          <a:prstGeom prst="rect">
            <a:avLst/>
          </a:prstGeom>
          <a:solidFill>
            <a:srgbClr val="FFFF00"/>
          </a:solidFill>
          <a:ln w="38100">
            <a:solidFill>
              <a:srgbClr val="FFFF00"/>
            </a:solidFill>
          </a:ln>
        </p:spPr>
        <p:txBody>
          <a:bodyPr wrap="square" rtlCol="0">
            <a:spAutoFit/>
          </a:bodyPr>
          <a:lstStyle/>
          <a:p>
            <a:r>
              <a:rPr lang="en-US" sz="2400" b="0" dirty="0" smtClean="0">
                <a:latin typeface="Trebuchet MS" panose="020B0603020202020204" pitchFamily="34" charset="0"/>
              </a:rPr>
              <a:t>Providing decision support under operational conditions:</a:t>
            </a:r>
          </a:p>
          <a:p>
            <a:pPr marL="1147763" indent="457200" algn="l">
              <a:buFont typeface="Arial" panose="020B0604020202020204" pitchFamily="34" charset="0"/>
              <a:buChar char="•"/>
            </a:pPr>
            <a:r>
              <a:rPr lang="en-US" sz="2400" b="0" dirty="0">
                <a:latin typeface="Trebuchet MS" panose="020B0603020202020204" pitchFamily="34" charset="0"/>
              </a:rPr>
              <a:t>Using correct codes for </a:t>
            </a:r>
            <a:r>
              <a:rPr lang="en-US" sz="2400" b="0" dirty="0" smtClean="0">
                <a:latin typeface="Trebuchet MS" panose="020B0603020202020204" pitchFamily="34" charset="0"/>
              </a:rPr>
              <a:t>billing,</a:t>
            </a:r>
            <a:endParaRPr lang="en-US" sz="2400" b="0" dirty="0">
              <a:latin typeface="Trebuchet MS" panose="020B0603020202020204" pitchFamily="34" charset="0"/>
            </a:endParaRPr>
          </a:p>
          <a:p>
            <a:pPr marL="1147763" indent="457200" algn="l">
              <a:buFont typeface="Arial" panose="020B0604020202020204" pitchFamily="34" charset="0"/>
              <a:buChar char="•"/>
            </a:pPr>
            <a:r>
              <a:rPr lang="en-US" sz="2400" b="0" dirty="0">
                <a:latin typeface="Trebuchet MS" panose="020B0603020202020204" pitchFamily="34" charset="0"/>
              </a:rPr>
              <a:t>Practice </a:t>
            </a:r>
            <a:r>
              <a:rPr lang="en-US" sz="2400" b="0" dirty="0" smtClean="0">
                <a:latin typeface="Trebuchet MS" panose="020B0603020202020204" pitchFamily="34" charset="0"/>
              </a:rPr>
              <a:t>management,</a:t>
            </a:r>
            <a:endParaRPr lang="en-US" sz="2400" b="0" dirty="0">
              <a:latin typeface="Trebuchet MS" panose="020B0603020202020204" pitchFamily="34" charset="0"/>
            </a:endParaRPr>
          </a:p>
          <a:p>
            <a:pPr marL="1147763" indent="457200" algn="l">
              <a:buFont typeface="Arial" panose="020B0604020202020204" pitchFamily="34" charset="0"/>
              <a:buChar char="•"/>
            </a:pPr>
            <a:r>
              <a:rPr lang="en-US" sz="2400" b="0" dirty="0" smtClean="0">
                <a:latin typeface="Trebuchet MS" panose="020B0603020202020204" pitchFamily="34" charset="0"/>
              </a:rPr>
              <a:t>Reducing medical errors:</a:t>
            </a:r>
          </a:p>
          <a:p>
            <a:pPr marL="2397125" indent="-457200" algn="l">
              <a:buFont typeface="Arial" panose="020B0604020202020204" pitchFamily="34" charset="0"/>
              <a:buChar char="•"/>
            </a:pPr>
            <a:r>
              <a:rPr lang="en-US" sz="2400" b="0" dirty="0" smtClean="0">
                <a:latin typeface="Trebuchet MS" panose="020B0603020202020204" pitchFamily="34" charset="0"/>
              </a:rPr>
              <a:t>Diagnostic mistakes,</a:t>
            </a:r>
          </a:p>
          <a:p>
            <a:pPr marL="2397125" indent="-457200" algn="l">
              <a:buFont typeface="Arial" panose="020B0604020202020204" pitchFamily="34" charset="0"/>
              <a:buChar char="•"/>
            </a:pPr>
            <a:r>
              <a:rPr lang="en-US" sz="2400" b="0" dirty="0" smtClean="0">
                <a:latin typeface="Trebuchet MS" panose="020B0603020202020204" pitchFamily="34" charset="0"/>
              </a:rPr>
              <a:t>Erroneous treatment decisions,</a:t>
            </a:r>
          </a:p>
          <a:p>
            <a:pPr marL="2397125" indent="-457200" algn="l">
              <a:buFont typeface="Arial" panose="020B0604020202020204" pitchFamily="34" charset="0"/>
              <a:buChar char="•"/>
            </a:pPr>
            <a:r>
              <a:rPr lang="en-US" sz="2400" b="0" dirty="0" smtClean="0">
                <a:latin typeface="Trebuchet MS" panose="020B0603020202020204" pitchFamily="34" charset="0"/>
              </a:rPr>
              <a:t>Communication errors,</a:t>
            </a:r>
          </a:p>
          <a:p>
            <a:pPr marL="1604963" indent="-457200" algn="l">
              <a:buFont typeface="Arial" panose="020B0604020202020204" pitchFamily="34" charset="0"/>
              <a:buChar char="•"/>
            </a:pPr>
            <a:r>
              <a:rPr lang="en-US" sz="2400" b="0" dirty="0" smtClean="0">
                <a:latin typeface="Trebuchet MS" panose="020B0603020202020204" pitchFamily="34" charset="0"/>
              </a:rPr>
              <a:t>…</a:t>
            </a:r>
            <a:endParaRPr lang="en-US" sz="2400" b="0" dirty="0">
              <a:latin typeface="Trebuchet MS" panose="020B0603020202020204" pitchFamily="34" charset="0"/>
            </a:endParaRPr>
          </a:p>
        </p:txBody>
      </p:sp>
      <p:sp>
        <p:nvSpPr>
          <p:cNvPr id="7" name="Rounded Rectangle 6"/>
          <p:cNvSpPr/>
          <p:nvPr/>
        </p:nvSpPr>
        <p:spPr bwMode="auto">
          <a:xfrm>
            <a:off x="2438400" y="3048000"/>
            <a:ext cx="4648200" cy="1143000"/>
          </a:xfrm>
          <a:prstGeom prst="roundRect">
            <a:avLst/>
          </a:prstGeom>
          <a:solidFill>
            <a:srgbClr val="FF0000">
              <a:alpha val="40000"/>
            </a:srgb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TextBox 8"/>
          <p:cNvSpPr txBox="1"/>
          <p:nvPr/>
        </p:nvSpPr>
        <p:spPr>
          <a:xfrm>
            <a:off x="3581400" y="4061192"/>
            <a:ext cx="3881575" cy="584775"/>
          </a:xfrm>
          <a:prstGeom prst="rect">
            <a:avLst/>
          </a:prstGeom>
          <a:noFill/>
        </p:spPr>
        <p:txBody>
          <a:bodyPr wrap="none" rtlCol="0">
            <a:spAutoFit/>
          </a:bodyPr>
          <a:lstStyle/>
          <a:p>
            <a:r>
              <a:rPr lang="en-US" dirty="0" smtClean="0">
                <a:solidFill>
                  <a:srgbClr val="FF0000"/>
                </a:solidFill>
              </a:rPr>
              <a:t>A serious problem !!!</a:t>
            </a:r>
            <a:endParaRPr lang="en-US" dirty="0">
              <a:solidFill>
                <a:srgbClr val="FF0000"/>
              </a:solidFill>
            </a:endParaRPr>
          </a:p>
        </p:txBody>
      </p:sp>
    </p:spTree>
    <p:extLst>
      <p:ext uri="{BB962C8B-B14F-4D97-AF65-F5344CB8AC3E}">
        <p14:creationId xmlns:p14="http://schemas.microsoft.com/office/powerpoint/2010/main" val="37705579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641044"/>
            <a:ext cx="5328948" cy="6177970"/>
            <a:chOff x="0" y="641044"/>
            <a:chExt cx="5328948" cy="6177970"/>
          </a:xfrm>
        </p:grpSpPr>
        <p:pic>
          <p:nvPicPr>
            <p:cNvPr id="4" name="Picture 3"/>
            <p:cNvPicPr>
              <a:picLocks noChangeAspect="1"/>
            </p:cNvPicPr>
            <p:nvPr/>
          </p:nvPicPr>
          <p:blipFill>
            <a:blip r:embed="rId2"/>
            <a:stretch>
              <a:fillRect/>
            </a:stretch>
          </p:blipFill>
          <p:spPr>
            <a:xfrm>
              <a:off x="0" y="641044"/>
              <a:ext cx="5328948" cy="4211963"/>
            </a:xfrm>
            <a:prstGeom prst="rect">
              <a:avLst/>
            </a:prstGeom>
          </p:spPr>
        </p:pic>
        <p:sp>
          <p:nvSpPr>
            <p:cNvPr id="7" name="Rectangle 6"/>
            <p:cNvSpPr/>
            <p:nvPr/>
          </p:nvSpPr>
          <p:spPr>
            <a:xfrm>
              <a:off x="416574" y="5434019"/>
              <a:ext cx="3200400" cy="1384995"/>
            </a:xfrm>
            <a:prstGeom prst="rect">
              <a:avLst/>
            </a:prstGeom>
          </p:spPr>
          <p:txBody>
            <a:bodyPr wrap="square">
              <a:spAutoFit/>
            </a:bodyPr>
            <a:lstStyle/>
            <a:p>
              <a:r>
                <a:rPr lang="en-US" sz="1400" dirty="0">
                  <a:solidFill>
                    <a:schemeClr val="bg1"/>
                  </a:solidFill>
                </a:rPr>
                <a:t>Martin A </a:t>
              </a:r>
              <a:r>
                <a:rPr lang="en-US" sz="1400" dirty="0" err="1" smtClean="0">
                  <a:solidFill>
                    <a:schemeClr val="bg1"/>
                  </a:solidFill>
                </a:rPr>
                <a:t>Makary</a:t>
              </a:r>
              <a:r>
                <a:rPr lang="en-US" sz="1400" dirty="0" smtClean="0">
                  <a:solidFill>
                    <a:schemeClr val="bg1"/>
                  </a:solidFill>
                </a:rPr>
                <a:t> &amp; Michael </a:t>
              </a:r>
              <a:r>
                <a:rPr lang="en-US" sz="1400" dirty="0">
                  <a:solidFill>
                    <a:schemeClr val="bg1"/>
                  </a:solidFill>
                </a:rPr>
                <a:t>Daniel</a:t>
              </a:r>
            </a:p>
            <a:p>
              <a:r>
                <a:rPr lang="en-US" sz="1400" i="1" dirty="0" smtClean="0">
                  <a:solidFill>
                    <a:schemeClr val="bg1"/>
                  </a:solidFill>
                </a:rPr>
                <a:t>Medical </a:t>
              </a:r>
              <a:r>
                <a:rPr lang="en-US" sz="1400" i="1" dirty="0">
                  <a:solidFill>
                    <a:schemeClr val="bg1"/>
                  </a:solidFill>
                </a:rPr>
                <a:t>error—the third leading cause of death in the US</a:t>
              </a:r>
            </a:p>
            <a:p>
              <a:r>
                <a:rPr lang="en-US" sz="1400" i="1" dirty="0">
                  <a:solidFill>
                    <a:schemeClr val="bg1"/>
                  </a:solidFill>
                </a:rPr>
                <a:t>BMJ 2016; 353 </a:t>
              </a:r>
              <a:r>
                <a:rPr lang="en-US" sz="1400" i="1" dirty="0" err="1">
                  <a:solidFill>
                    <a:schemeClr val="bg1"/>
                  </a:solidFill>
                </a:rPr>
                <a:t>doi</a:t>
              </a:r>
              <a:r>
                <a:rPr lang="en-US" sz="1400" i="1" dirty="0">
                  <a:solidFill>
                    <a:schemeClr val="bg1"/>
                  </a:solidFill>
                </a:rPr>
                <a:t>: </a:t>
              </a:r>
              <a:r>
                <a:rPr lang="en-US" sz="1400" i="1" dirty="0">
                  <a:solidFill>
                    <a:schemeClr val="bg1"/>
                  </a:solidFill>
                  <a:hlinkClick r:id="rId3"/>
                </a:rPr>
                <a:t>https://doi.org/10.1136/bmj.i2139</a:t>
              </a:r>
              <a:r>
                <a:rPr lang="en-US" sz="1400" i="1" dirty="0">
                  <a:solidFill>
                    <a:schemeClr val="bg1"/>
                  </a:solidFill>
                </a:rPr>
                <a:t> (Published 03 May 2016) </a:t>
              </a:r>
              <a:endParaRPr lang="en-US" sz="1400" dirty="0">
                <a:solidFill>
                  <a:schemeClr val="bg1"/>
                </a:solidFill>
              </a:endParaRPr>
            </a:p>
          </p:txBody>
        </p:sp>
        <p:sp>
          <p:nvSpPr>
            <p:cNvPr id="8" name="Down Arrow 7"/>
            <p:cNvSpPr/>
            <p:nvPr/>
          </p:nvSpPr>
          <p:spPr bwMode="auto">
            <a:xfrm flipV="1">
              <a:off x="1864374" y="4906170"/>
              <a:ext cx="304800"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
        <p:nvSpPr>
          <p:cNvPr id="2" name="Title 1"/>
          <p:cNvSpPr>
            <a:spLocks noGrp="1"/>
          </p:cNvSpPr>
          <p:nvPr>
            <p:ph type="title"/>
          </p:nvPr>
        </p:nvSpPr>
        <p:spPr>
          <a:xfrm>
            <a:off x="5638800" y="533400"/>
            <a:ext cx="3276600" cy="762000"/>
          </a:xfrm>
        </p:spPr>
        <p:txBody>
          <a:bodyPr/>
          <a:lstStyle/>
          <a:p>
            <a:r>
              <a:rPr lang="en-US" dirty="0" smtClean="0"/>
              <a:t>US causes of death</a:t>
            </a:r>
            <a:endParaRPr lang="en-US" dirty="0"/>
          </a:p>
        </p:txBody>
      </p:sp>
      <p:grpSp>
        <p:nvGrpSpPr>
          <p:cNvPr id="13" name="Group 12"/>
          <p:cNvGrpSpPr/>
          <p:nvPr/>
        </p:nvGrpSpPr>
        <p:grpSpPr>
          <a:xfrm>
            <a:off x="3886200" y="1748135"/>
            <a:ext cx="5257800" cy="5079739"/>
            <a:chOff x="3886200" y="1748135"/>
            <a:chExt cx="5257800" cy="5079739"/>
          </a:xfrm>
        </p:grpSpPr>
        <p:pic>
          <p:nvPicPr>
            <p:cNvPr id="5" name="Picture 4"/>
            <p:cNvPicPr>
              <a:picLocks noChangeAspect="1"/>
            </p:cNvPicPr>
            <p:nvPr/>
          </p:nvPicPr>
          <p:blipFill>
            <a:blip r:embed="rId4"/>
            <a:stretch>
              <a:fillRect/>
            </a:stretch>
          </p:blipFill>
          <p:spPr>
            <a:xfrm>
              <a:off x="3886200" y="2430923"/>
              <a:ext cx="5257800" cy="4396951"/>
            </a:xfrm>
            <a:prstGeom prst="rect">
              <a:avLst/>
            </a:prstGeom>
          </p:spPr>
        </p:pic>
        <p:sp>
          <p:nvSpPr>
            <p:cNvPr id="6" name="Down Arrow 5"/>
            <p:cNvSpPr/>
            <p:nvPr/>
          </p:nvSpPr>
          <p:spPr bwMode="auto">
            <a:xfrm>
              <a:off x="5562600" y="1752600"/>
              <a:ext cx="304800" cy="5334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2" name="TextBox 11"/>
            <p:cNvSpPr txBox="1"/>
            <p:nvPr/>
          </p:nvSpPr>
          <p:spPr>
            <a:xfrm>
              <a:off x="5791200" y="1748135"/>
              <a:ext cx="853119" cy="461665"/>
            </a:xfrm>
            <a:prstGeom prst="rect">
              <a:avLst/>
            </a:prstGeom>
            <a:noFill/>
          </p:spPr>
          <p:txBody>
            <a:bodyPr wrap="none" rtlCol="0">
              <a:spAutoFit/>
            </a:bodyPr>
            <a:lstStyle/>
            <a:p>
              <a:r>
                <a:rPr lang="en-US" sz="2400" dirty="0" smtClean="0">
                  <a:solidFill>
                    <a:schemeClr val="bg1"/>
                  </a:solidFill>
                </a:rPr>
                <a:t>CDC</a:t>
              </a:r>
              <a:endParaRPr lang="en-US" sz="2400" dirty="0">
                <a:solidFill>
                  <a:schemeClr val="bg1"/>
                </a:solidFill>
              </a:endParaRPr>
            </a:p>
          </p:txBody>
        </p:sp>
      </p:grpSp>
      <p:sp>
        <p:nvSpPr>
          <p:cNvPr id="14" name="Rectangle 13"/>
          <p:cNvSpPr/>
          <p:nvPr/>
        </p:nvSpPr>
        <p:spPr bwMode="auto">
          <a:xfrm>
            <a:off x="304800" y="1424765"/>
            <a:ext cx="3200400" cy="3667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222248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6096000" y="827425"/>
            <a:ext cx="1936750" cy="748169"/>
          </a:xfrm>
          <a:prstGeom prst="rect">
            <a:avLst/>
          </a:prstGeom>
        </p:spPr>
      </p:pic>
      <p:pic>
        <p:nvPicPr>
          <p:cNvPr id="8194" name="Picture 3" descr="demoo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4953000"/>
            <a:ext cx="10382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4" descr="Smit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96200" y="4876800"/>
            <a:ext cx="1214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196" name="Group 5"/>
          <p:cNvGrpSpPr>
            <a:grpSpLocks/>
          </p:cNvGrpSpPr>
          <p:nvPr/>
        </p:nvGrpSpPr>
        <p:grpSpPr bwMode="auto">
          <a:xfrm>
            <a:off x="304800" y="2057400"/>
            <a:ext cx="996950" cy="1219200"/>
            <a:chOff x="2736" y="1344"/>
            <a:chExt cx="724" cy="941"/>
          </a:xfrm>
        </p:grpSpPr>
        <p:sp>
          <p:nvSpPr>
            <p:cNvPr id="8226" name="Rectangle 6"/>
            <p:cNvSpPr>
              <a:spLocks noChangeArrowheads="1"/>
            </p:cNvSpPr>
            <p:nvPr/>
          </p:nvSpPr>
          <p:spPr bwMode="auto">
            <a:xfrm>
              <a:off x="2736" y="1344"/>
              <a:ext cx="720" cy="912"/>
            </a:xfrm>
            <a:prstGeom prst="rect">
              <a:avLst/>
            </a:prstGeom>
            <a:solidFill>
              <a:schemeClr val="folHlink"/>
            </a:solidFill>
            <a:ln w="9525">
              <a:solidFill>
                <a:schemeClr val="hlink"/>
              </a:solidFill>
              <a:miter lim="800000"/>
              <a:headEnd/>
              <a:tailEnd/>
            </a:ln>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pic>
          <p:nvPicPr>
            <p:cNvPr id="8227" name="Picture 7" descr="aristotl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6" y="1344"/>
              <a:ext cx="724" cy="9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197" name="Picture 8" descr="HIPPOCRATES">
            <a:hlinkClick r:id="rId8"/>
          </p:cNvPr>
          <p:cNvPicPr>
            <a:picLocks noChangeAspect="1" noChangeArrowheads="1"/>
          </p:cNvPicPr>
          <p:nvPr/>
        </p:nvPicPr>
        <p:blipFill>
          <a:blip r:embed="rId9">
            <a:lum bright="14000"/>
            <a:extLst>
              <a:ext uri="{28A0092B-C50C-407E-A947-70E740481C1C}">
                <a14:useLocalDpi xmlns:a14="http://schemas.microsoft.com/office/drawing/2010/main" val="0"/>
              </a:ext>
            </a:extLst>
          </a:blip>
          <a:srcRect/>
          <a:stretch>
            <a:fillRect/>
          </a:stretch>
        </p:blipFill>
        <p:spPr bwMode="auto">
          <a:xfrm>
            <a:off x="1219200" y="838200"/>
            <a:ext cx="8778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8" name="Picture 9" descr="trans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93560" y="2312988"/>
            <a:ext cx="1806575" cy="7540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8199" name="Picture 10" descr="ceusters"/>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638675" y="938213"/>
            <a:ext cx="1041400" cy="1371600"/>
          </a:xfrm>
          <a:prstGeom prst="rect">
            <a:avLst/>
          </a:prstGeom>
          <a:noFill/>
          <a:ln w="28575">
            <a:solidFill>
              <a:srgbClr val="FFFFCC"/>
            </a:solidFill>
            <a:miter lim="800000"/>
            <a:headEnd/>
            <a:tailEnd/>
          </a:ln>
          <a:extLst>
            <a:ext uri="{909E8E84-426E-40DD-AFC4-6F175D3DCCD1}">
              <a14:hiddenFill xmlns:a14="http://schemas.microsoft.com/office/drawing/2010/main">
                <a:solidFill>
                  <a:srgbClr val="FFFFFF"/>
                </a:solidFill>
              </a14:hiddenFill>
            </a:ext>
          </a:extLst>
        </p:spPr>
      </p:pic>
      <p:sp>
        <p:nvSpPr>
          <p:cNvPr id="8200" name="AutoShape 11"/>
          <p:cNvSpPr>
            <a:spLocks noGrp="1" noChangeArrowheads="1"/>
          </p:cNvSpPr>
          <p:nvPr>
            <p:ph type="title"/>
          </p:nvPr>
        </p:nvSpPr>
        <p:spPr>
          <a:xfrm>
            <a:off x="3048000" y="3124200"/>
            <a:ext cx="2819400" cy="1041400"/>
          </a:xfrm>
        </p:spPr>
        <p:txBody>
          <a:bodyPr/>
          <a:lstStyle/>
          <a:p>
            <a:pPr algn="ctr" eaLnBrk="1" hangingPunct="1"/>
            <a:r>
              <a:rPr lang="nl-BE" altLang="en-US" sz="2800" dirty="0" smtClean="0"/>
              <a:t>Short </a:t>
            </a:r>
            <a:r>
              <a:rPr lang="nl-BE" altLang="en-US" sz="2800" dirty="0" smtClean="0">
                <a:solidFill>
                  <a:schemeClr val="bg1"/>
                </a:solidFill>
              </a:rPr>
              <a:t>professional </a:t>
            </a:r>
            <a:r>
              <a:rPr lang="nl-BE" altLang="en-US" sz="2800" dirty="0" err="1" smtClean="0">
                <a:solidFill>
                  <a:schemeClr val="bg1"/>
                </a:solidFill>
              </a:rPr>
              <a:t>history</a:t>
            </a:r>
            <a:endParaRPr lang="nl-NL" altLang="en-US" sz="2800" dirty="0" smtClean="0">
              <a:solidFill>
                <a:schemeClr val="bg1"/>
              </a:solidFill>
            </a:endParaRPr>
          </a:p>
        </p:txBody>
      </p:sp>
      <p:grpSp>
        <p:nvGrpSpPr>
          <p:cNvPr id="8201" name="Group 12"/>
          <p:cNvGrpSpPr>
            <a:grpSpLocks/>
          </p:cNvGrpSpPr>
          <p:nvPr/>
        </p:nvGrpSpPr>
        <p:grpSpPr bwMode="auto">
          <a:xfrm>
            <a:off x="3203575" y="914400"/>
            <a:ext cx="1903413" cy="1985963"/>
            <a:chOff x="2640" y="720"/>
            <a:chExt cx="1199" cy="1251"/>
          </a:xfrm>
        </p:grpSpPr>
        <p:pic>
          <p:nvPicPr>
            <p:cNvPr id="8224" name="Picture 13" descr="cb-baby"/>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36" y="720"/>
              <a:ext cx="652" cy="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5" name="Text Box 14"/>
            <p:cNvSpPr txBox="1">
              <a:spLocks noChangeArrowheads="1"/>
            </p:cNvSpPr>
            <p:nvPr/>
          </p:nvSpPr>
          <p:spPr bwMode="auto">
            <a:xfrm>
              <a:off x="2640" y="1680"/>
              <a:ext cx="119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a:solidFill>
                    <a:schemeClr val="bg1"/>
                  </a:solidFill>
                  <a:cs typeface="Times New Roman" panose="02020603050405020304" pitchFamily="18" charset="0"/>
                </a:rPr>
                <a:t>  1959</a:t>
              </a:r>
              <a:r>
                <a:rPr lang="nl-BE" altLang="en-US" sz="2400" dirty="0">
                  <a:solidFill>
                    <a:srgbClr val="FF3300"/>
                  </a:solidFill>
                  <a:cs typeface="Times New Roman" panose="02020603050405020304" pitchFamily="18" charset="0"/>
                </a:rPr>
                <a:t>     </a:t>
              </a:r>
              <a:r>
                <a:rPr lang="nl-BE" altLang="en-US" sz="2400" dirty="0">
                  <a:solidFill>
                    <a:schemeClr val="bg1"/>
                  </a:solidFill>
                  <a:cs typeface="Times New Roman" panose="02020603050405020304" pitchFamily="18" charset="0"/>
                </a:rPr>
                <a:t>- </a:t>
              </a:r>
              <a:r>
                <a:rPr lang="nl-BE" altLang="en-US" sz="2400" dirty="0">
                  <a:solidFill>
                    <a:srgbClr val="FF3300"/>
                  </a:solidFill>
                  <a:cs typeface="Times New Roman" panose="02020603050405020304" pitchFamily="18" charset="0"/>
                </a:rPr>
                <a:t>     </a:t>
              </a:r>
              <a:endParaRPr lang="nl-NL" altLang="en-US" sz="2400" dirty="0">
                <a:solidFill>
                  <a:srgbClr val="FF3300"/>
                </a:solidFill>
                <a:cs typeface="Times New Roman" panose="02020603050405020304" pitchFamily="18" charset="0"/>
              </a:endParaRPr>
            </a:p>
          </p:txBody>
        </p:sp>
      </p:grpSp>
      <p:pic>
        <p:nvPicPr>
          <p:cNvPr id="8202" name="Picture 15" descr="Bikit (2938 bytes)"/>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95400" y="2667000"/>
            <a:ext cx="14478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3" name="Picture 16" descr="Ramit"/>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19200" y="4038600"/>
            <a:ext cx="14478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4" name="Picture 17" descr="logosmall"/>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24000" y="5410200"/>
            <a:ext cx="1524000"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205" name="Object 18"/>
          <p:cNvGraphicFramePr>
            <a:graphicFrameLocks noChangeAspect="1"/>
          </p:cNvGraphicFramePr>
          <p:nvPr>
            <p:extLst/>
          </p:nvPr>
        </p:nvGraphicFramePr>
        <p:xfrm>
          <a:off x="4724400" y="5029200"/>
          <a:ext cx="1143000" cy="577850"/>
        </p:xfrm>
        <a:graphic>
          <a:graphicData uri="http://schemas.openxmlformats.org/presentationml/2006/ole">
            <mc:AlternateContent xmlns:mc="http://schemas.openxmlformats.org/markup-compatibility/2006">
              <mc:Choice xmlns:v="urn:schemas-microsoft-com:vml" Requires="v">
                <p:oleObj spid="_x0000_s358529" name="Photo Editor-foto" r:id="rId16" imgW="809738" imgH="409632" progId="MSPhotoEd.3">
                  <p:embed/>
                </p:oleObj>
              </mc:Choice>
              <mc:Fallback>
                <p:oleObj name="Photo Editor-foto" r:id="rId16" imgW="809738" imgH="409632" progId="MSPhotoEd.3">
                  <p:embed/>
                  <p:pic>
                    <p:nvPicPr>
                      <p:cNvPr id="0" name=""/>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24400" y="5029200"/>
                        <a:ext cx="114300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8206" name="Picture 19" descr="ecorlogo"/>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6172200" y="3200400"/>
            <a:ext cx="1371600" cy="88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07" name="Picture 20" descr="IFOMIS logo">
            <a:hlinkClick r:id="rId19"/>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6096000" y="4343400"/>
            <a:ext cx="156527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08" name="Text Box 21"/>
          <p:cNvSpPr txBox="1">
            <a:spLocks noChangeArrowheads="1"/>
          </p:cNvSpPr>
          <p:nvPr/>
        </p:nvSpPr>
        <p:spPr bwMode="auto">
          <a:xfrm>
            <a:off x="1981200" y="20574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1977</a:t>
            </a:r>
            <a:endParaRPr lang="nl-NL" altLang="en-US" sz="2400">
              <a:solidFill>
                <a:schemeClr val="bg1"/>
              </a:solidFill>
              <a:cs typeface="Times New Roman" panose="02020603050405020304" pitchFamily="18" charset="0"/>
            </a:endParaRPr>
          </a:p>
        </p:txBody>
      </p:sp>
      <p:sp>
        <p:nvSpPr>
          <p:cNvPr id="8209" name="Text Box 22"/>
          <p:cNvSpPr txBox="1">
            <a:spLocks noChangeArrowheads="1"/>
          </p:cNvSpPr>
          <p:nvPr/>
        </p:nvSpPr>
        <p:spPr bwMode="auto">
          <a:xfrm>
            <a:off x="990600" y="35052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1989</a:t>
            </a:r>
            <a:endParaRPr lang="nl-NL" altLang="en-US" sz="2400">
              <a:solidFill>
                <a:schemeClr val="bg1"/>
              </a:solidFill>
              <a:cs typeface="Times New Roman" panose="02020603050405020304" pitchFamily="18" charset="0"/>
            </a:endParaRPr>
          </a:p>
        </p:txBody>
      </p:sp>
      <p:sp>
        <p:nvSpPr>
          <p:cNvPr id="8210" name="Text Box 23"/>
          <p:cNvSpPr txBox="1">
            <a:spLocks noChangeArrowheads="1"/>
          </p:cNvSpPr>
          <p:nvPr/>
        </p:nvSpPr>
        <p:spPr bwMode="auto">
          <a:xfrm>
            <a:off x="1676400" y="4800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1992</a:t>
            </a:r>
            <a:endParaRPr lang="nl-NL" altLang="en-US" sz="2400">
              <a:solidFill>
                <a:schemeClr val="bg1"/>
              </a:solidFill>
              <a:cs typeface="Times New Roman" panose="02020603050405020304" pitchFamily="18" charset="0"/>
            </a:endParaRPr>
          </a:p>
        </p:txBody>
      </p:sp>
      <p:sp>
        <p:nvSpPr>
          <p:cNvPr id="8211" name="Text Box 24"/>
          <p:cNvSpPr txBox="1">
            <a:spLocks noChangeArrowheads="1"/>
          </p:cNvSpPr>
          <p:nvPr/>
        </p:nvSpPr>
        <p:spPr bwMode="auto">
          <a:xfrm>
            <a:off x="4800600" y="5638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1998</a:t>
            </a:r>
            <a:endParaRPr lang="nl-NL" altLang="en-US" sz="2400">
              <a:solidFill>
                <a:schemeClr val="bg1"/>
              </a:solidFill>
              <a:cs typeface="Times New Roman" panose="02020603050405020304" pitchFamily="18" charset="0"/>
            </a:endParaRPr>
          </a:p>
        </p:txBody>
      </p:sp>
      <p:sp>
        <p:nvSpPr>
          <p:cNvPr id="8212" name="Text Box 25"/>
          <p:cNvSpPr txBox="1">
            <a:spLocks noChangeArrowheads="1"/>
          </p:cNvSpPr>
          <p:nvPr/>
        </p:nvSpPr>
        <p:spPr bwMode="auto">
          <a:xfrm>
            <a:off x="6248400" y="51816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2002</a:t>
            </a:r>
            <a:endParaRPr lang="nl-NL" altLang="en-US" sz="2400">
              <a:solidFill>
                <a:schemeClr val="bg1"/>
              </a:solidFill>
              <a:cs typeface="Times New Roman" panose="02020603050405020304" pitchFamily="18" charset="0"/>
            </a:endParaRPr>
          </a:p>
        </p:txBody>
      </p:sp>
      <p:sp>
        <p:nvSpPr>
          <p:cNvPr id="8213" name="Text Box 26"/>
          <p:cNvSpPr txBox="1">
            <a:spLocks noChangeArrowheads="1"/>
          </p:cNvSpPr>
          <p:nvPr/>
        </p:nvSpPr>
        <p:spPr bwMode="auto">
          <a:xfrm>
            <a:off x="7543800" y="34290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2004</a:t>
            </a:r>
            <a:endParaRPr lang="nl-NL" altLang="en-US" sz="2400">
              <a:solidFill>
                <a:schemeClr val="bg1"/>
              </a:solidFill>
              <a:cs typeface="Times New Roman" panose="02020603050405020304" pitchFamily="18" charset="0"/>
            </a:endParaRPr>
          </a:p>
        </p:txBody>
      </p:sp>
      <p:pic>
        <p:nvPicPr>
          <p:cNvPr id="8214" name="Picture 27" descr="rug">
            <a:hlinkClick r:id="rId2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2362200" y="1295400"/>
            <a:ext cx="83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15" name="Picture 35"/>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823744" y="1743076"/>
            <a:ext cx="1643062"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16" name="AutoShape 29"/>
          <p:cNvSpPr>
            <a:spLocks noChangeArrowheads="1"/>
          </p:cNvSpPr>
          <p:nvPr/>
        </p:nvSpPr>
        <p:spPr bwMode="auto">
          <a:xfrm flipV="1">
            <a:off x="609600" y="838200"/>
            <a:ext cx="8001000" cy="5486400"/>
          </a:xfrm>
          <a:custGeom>
            <a:avLst/>
            <a:gdLst>
              <a:gd name="T0" fmla="*/ 2147483646 w 21600"/>
              <a:gd name="T1" fmla="*/ 0 h 21600"/>
              <a:gd name="T2" fmla="*/ 2147483646 w 21600"/>
              <a:gd name="T3" fmla="*/ 2147483646 h 21600"/>
              <a:gd name="T4" fmla="*/ 2147483646 w 21600"/>
              <a:gd name="T5" fmla="*/ 2147483646 h 21600"/>
              <a:gd name="T6" fmla="*/ 2147483646 w 21600"/>
              <a:gd name="T7" fmla="*/ 2147483646 h 21600"/>
              <a:gd name="T8" fmla="*/ 0 60000 65536"/>
              <a:gd name="T9" fmla="*/ 0 60000 65536"/>
              <a:gd name="T10" fmla="*/ 0 60000 65536"/>
              <a:gd name="T11" fmla="*/ 0 60000 65536"/>
              <a:gd name="T12" fmla="*/ 0 w 21600"/>
              <a:gd name="T13" fmla="*/ 0 h 21600"/>
              <a:gd name="T14" fmla="*/ 21600 w 21600"/>
              <a:gd name="T15" fmla="*/ 20392 h 21600"/>
            </a:gdLst>
            <a:ahLst/>
            <a:cxnLst>
              <a:cxn ang="T8">
                <a:pos x="T0" y="T1"/>
              </a:cxn>
              <a:cxn ang="T9">
                <a:pos x="T2" y="T3"/>
              </a:cxn>
              <a:cxn ang="T10">
                <a:pos x="T4" y="T5"/>
              </a:cxn>
              <a:cxn ang="T11">
                <a:pos x="T6" y="T7"/>
              </a:cxn>
            </a:cxnLst>
            <a:rect l="T12" t="T13" r="T14" b="T15"/>
            <a:pathLst>
              <a:path w="21600" h="21600">
                <a:moveTo>
                  <a:pt x="7701" y="20661"/>
                </a:moveTo>
                <a:cubicBezTo>
                  <a:pt x="3393" y="19307"/>
                  <a:pt x="463" y="15315"/>
                  <a:pt x="463" y="10800"/>
                </a:cubicBezTo>
                <a:cubicBezTo>
                  <a:pt x="463" y="5091"/>
                  <a:pt x="5091" y="463"/>
                  <a:pt x="10800" y="463"/>
                </a:cubicBezTo>
                <a:cubicBezTo>
                  <a:pt x="16508" y="463"/>
                  <a:pt x="21137" y="5091"/>
                  <a:pt x="21137" y="10800"/>
                </a:cubicBezTo>
                <a:cubicBezTo>
                  <a:pt x="21137" y="15315"/>
                  <a:pt x="18206" y="19307"/>
                  <a:pt x="13898" y="20661"/>
                </a:cubicBezTo>
                <a:lnTo>
                  <a:pt x="14037" y="21103"/>
                </a:lnTo>
                <a:cubicBezTo>
                  <a:pt x="18538" y="19689"/>
                  <a:pt x="21600" y="15517"/>
                  <a:pt x="21600" y="10800"/>
                </a:cubicBezTo>
                <a:cubicBezTo>
                  <a:pt x="21600" y="4835"/>
                  <a:pt x="16764" y="0"/>
                  <a:pt x="10800" y="0"/>
                </a:cubicBezTo>
                <a:cubicBezTo>
                  <a:pt x="4835" y="0"/>
                  <a:pt x="0" y="4835"/>
                  <a:pt x="0" y="10800"/>
                </a:cubicBezTo>
                <a:cubicBezTo>
                  <a:pt x="-1" y="15517"/>
                  <a:pt x="3061" y="19689"/>
                  <a:pt x="7562" y="21103"/>
                </a:cubicBezTo>
                <a:lnTo>
                  <a:pt x="7701" y="20661"/>
                </a:lnTo>
                <a:close/>
              </a:path>
            </a:pathLst>
          </a:custGeom>
          <a:gradFill rotWithShape="0">
            <a:gsLst>
              <a:gs pos="0">
                <a:srgbClr val="66FF33"/>
              </a:gs>
              <a:gs pos="100000">
                <a:srgbClr val="FF0000"/>
              </a:gs>
            </a:gsLst>
            <a:lin ang="2700000" scaled="1"/>
          </a:gradFill>
          <a:ln w="9525">
            <a:solidFill>
              <a:schemeClr val="tx1"/>
            </a:solidFill>
            <a:miter lim="800000"/>
            <a:headEnd/>
            <a:tailEnd/>
          </a:ln>
        </p:spPr>
        <p:txBody>
          <a:bodyPr wrap="none" anchor="ctr"/>
          <a:lstStyle/>
          <a:p>
            <a:endParaRPr lang="en-US"/>
          </a:p>
        </p:txBody>
      </p:sp>
      <p:sp>
        <p:nvSpPr>
          <p:cNvPr id="8217" name="AutoShape 30"/>
          <p:cNvSpPr>
            <a:spLocks noChangeArrowheads="1"/>
          </p:cNvSpPr>
          <p:nvPr/>
        </p:nvSpPr>
        <p:spPr bwMode="auto">
          <a:xfrm rot="891021">
            <a:off x="5695950" y="923925"/>
            <a:ext cx="381000" cy="228600"/>
          </a:xfrm>
          <a:prstGeom prst="leftArrow">
            <a:avLst>
              <a:gd name="adj1" fmla="val 50000"/>
              <a:gd name="adj2" fmla="val 41667"/>
            </a:avLst>
          </a:prstGeom>
          <a:gradFill rotWithShape="1">
            <a:gsLst>
              <a:gs pos="0">
                <a:srgbClr val="74DC3A"/>
              </a:gs>
              <a:gs pos="100000">
                <a:srgbClr val="AAE600"/>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ctr" eaLnBrk="1" hangingPunct="1">
              <a:spcBef>
                <a:spcPct val="0"/>
              </a:spcBef>
              <a:buFontTx/>
              <a:buNone/>
            </a:pPr>
            <a:endParaRPr lang="en-US" altLang="en-US" sz="2400">
              <a:solidFill>
                <a:schemeClr val="tx1"/>
              </a:solidFill>
            </a:endParaRPr>
          </a:p>
        </p:txBody>
      </p:sp>
      <p:sp>
        <p:nvSpPr>
          <p:cNvPr id="8218" name="Text Box 31"/>
          <p:cNvSpPr txBox="1">
            <a:spLocks noChangeArrowheads="1"/>
          </p:cNvSpPr>
          <p:nvPr/>
        </p:nvSpPr>
        <p:spPr bwMode="auto">
          <a:xfrm>
            <a:off x="6082665" y="2733675"/>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a:solidFill>
                  <a:schemeClr val="bg1"/>
                </a:solidFill>
                <a:cs typeface="Times New Roman" panose="02020603050405020304" pitchFamily="18" charset="0"/>
              </a:rPr>
              <a:t>2006</a:t>
            </a:r>
            <a:endParaRPr lang="nl-NL" altLang="en-US" sz="2400" dirty="0">
              <a:solidFill>
                <a:schemeClr val="bg1"/>
              </a:solidFill>
              <a:cs typeface="Times New Roman" panose="02020603050405020304" pitchFamily="18" charset="0"/>
            </a:endParaRPr>
          </a:p>
        </p:txBody>
      </p:sp>
      <p:pic>
        <p:nvPicPr>
          <p:cNvPr id="8219" name="Picture 32" descr="ub_blue"/>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915467" y="2364423"/>
            <a:ext cx="838200" cy="20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0" name="Text Box 33"/>
          <p:cNvSpPr txBox="1">
            <a:spLocks noChangeArrowheads="1"/>
          </p:cNvSpPr>
          <p:nvPr/>
        </p:nvSpPr>
        <p:spPr bwMode="auto">
          <a:xfrm>
            <a:off x="2057400" y="6019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1993</a:t>
            </a:r>
            <a:endParaRPr lang="nl-NL" altLang="en-US" sz="2400">
              <a:solidFill>
                <a:schemeClr val="bg1"/>
              </a:solidFill>
              <a:cs typeface="Times New Roman" panose="02020603050405020304" pitchFamily="18" charset="0"/>
            </a:endParaRPr>
          </a:p>
        </p:txBody>
      </p:sp>
      <p:sp>
        <p:nvSpPr>
          <p:cNvPr id="8221" name="Text Box 34"/>
          <p:cNvSpPr txBox="1">
            <a:spLocks noChangeArrowheads="1"/>
          </p:cNvSpPr>
          <p:nvPr/>
        </p:nvSpPr>
        <p:spPr bwMode="auto">
          <a:xfrm>
            <a:off x="3429000" y="5638800"/>
            <a:ext cx="7937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a:solidFill>
                  <a:schemeClr val="bg1"/>
                </a:solidFill>
                <a:cs typeface="Times New Roman" panose="02020603050405020304" pitchFamily="18" charset="0"/>
              </a:rPr>
              <a:t>1995</a:t>
            </a:r>
            <a:endParaRPr lang="nl-NL" altLang="en-US" sz="2400">
              <a:solidFill>
                <a:schemeClr val="bg1"/>
              </a:solidFill>
              <a:cs typeface="Times New Roman" panose="02020603050405020304" pitchFamily="18" charset="0"/>
            </a:endParaRPr>
          </a:p>
        </p:txBody>
      </p:sp>
      <p:pic>
        <p:nvPicPr>
          <p:cNvPr id="8222" name="Picture 35" descr="Logo PROREC-BE">
            <a:hlinkClick r:id="rId25"/>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3352800" y="4953000"/>
            <a:ext cx="1066800" cy="74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23" name="Text Box 31"/>
          <p:cNvSpPr txBox="1">
            <a:spLocks noChangeArrowheads="1"/>
          </p:cNvSpPr>
          <p:nvPr/>
        </p:nvSpPr>
        <p:spPr bwMode="auto">
          <a:xfrm>
            <a:off x="7503319" y="1747837"/>
            <a:ext cx="800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a:solidFill>
                  <a:schemeClr val="bg1"/>
                </a:solidFill>
                <a:cs typeface="Times New Roman" panose="02020603050405020304" pitchFamily="18" charset="0"/>
              </a:rPr>
              <a:t>2012</a:t>
            </a:r>
            <a:endParaRPr lang="nl-NL" altLang="en-US" sz="2400" dirty="0">
              <a:solidFill>
                <a:schemeClr val="bg1"/>
              </a:solidFill>
              <a:cs typeface="Times New Roman" panose="02020603050405020304" pitchFamily="18" charset="0"/>
            </a:endParaRPr>
          </a:p>
        </p:txBody>
      </p:sp>
      <p:sp>
        <p:nvSpPr>
          <p:cNvPr id="37" name="Text Box 31"/>
          <p:cNvSpPr txBox="1">
            <a:spLocks noChangeArrowheads="1"/>
          </p:cNvSpPr>
          <p:nvPr/>
        </p:nvSpPr>
        <p:spPr bwMode="auto">
          <a:xfrm>
            <a:off x="8092344" y="964123"/>
            <a:ext cx="8002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eaLnBrk="1" hangingPunct="1">
              <a:spcBef>
                <a:spcPct val="0"/>
              </a:spcBef>
              <a:buFontTx/>
              <a:buNone/>
            </a:pPr>
            <a:r>
              <a:rPr lang="nl-BE" altLang="en-US" sz="2400" dirty="0" smtClean="0">
                <a:solidFill>
                  <a:schemeClr val="bg1"/>
                </a:solidFill>
                <a:cs typeface="Times New Roman" panose="02020603050405020304" pitchFamily="18" charset="0"/>
              </a:rPr>
              <a:t>2014</a:t>
            </a:r>
            <a:endParaRPr lang="nl-NL" altLang="en-US" sz="2400" dirty="0">
              <a:solidFill>
                <a:schemeClr val="bg1"/>
              </a:solidFill>
              <a:cs typeface="Times New Roman" panose="02020603050405020304" pitchFamily="18" charset="0"/>
            </a:endParaRPr>
          </a:p>
        </p:txBody>
      </p:sp>
      <p:grpSp>
        <p:nvGrpSpPr>
          <p:cNvPr id="8" name="Group 7"/>
          <p:cNvGrpSpPr/>
          <p:nvPr/>
        </p:nvGrpSpPr>
        <p:grpSpPr>
          <a:xfrm>
            <a:off x="1858848" y="964123"/>
            <a:ext cx="6711402" cy="5208077"/>
            <a:chOff x="1858848" y="964123"/>
            <a:chExt cx="6711402" cy="5208077"/>
          </a:xfrm>
        </p:grpSpPr>
        <p:sp>
          <p:nvSpPr>
            <p:cNvPr id="6" name="Chord 5"/>
            <p:cNvSpPr/>
            <p:nvPr/>
          </p:nvSpPr>
          <p:spPr bwMode="auto">
            <a:xfrm flipH="1">
              <a:off x="1858848" y="964123"/>
              <a:ext cx="6660311" cy="5208077"/>
            </a:xfrm>
            <a:prstGeom prst="chord">
              <a:avLst>
                <a:gd name="adj1" fmla="val 5272860"/>
                <a:gd name="adj2" fmla="val 15648039"/>
              </a:avLst>
            </a:prstGeom>
            <a:solidFill>
              <a:srgbClr val="FFFFFF">
                <a:alpha val="6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Times" pitchFamily="122" charset="0"/>
              </a:endParaRPr>
            </a:p>
          </p:txBody>
        </p:sp>
        <p:sp>
          <p:nvSpPr>
            <p:cNvPr id="7" name="TextBox 6"/>
            <p:cNvSpPr txBox="1"/>
            <p:nvPr/>
          </p:nvSpPr>
          <p:spPr>
            <a:xfrm rot="2492645">
              <a:off x="5654067" y="2881610"/>
              <a:ext cx="2916183" cy="923330"/>
            </a:xfrm>
            <a:prstGeom prst="rect">
              <a:avLst/>
            </a:prstGeom>
            <a:solidFill>
              <a:schemeClr val="bg1"/>
            </a:solidFill>
            <a:ln>
              <a:noFill/>
            </a:ln>
          </p:spPr>
          <p:txBody>
            <a:bodyPr wrap="none" rtlCol="0">
              <a:spAutoFit/>
            </a:bodyPr>
            <a:lstStyle/>
            <a:p>
              <a:r>
                <a:rPr lang="en-US" sz="5400" dirty="0" smtClean="0">
                  <a:solidFill>
                    <a:srgbClr val="FF0000"/>
                  </a:solidFill>
                </a:rPr>
                <a:t>Ontology</a:t>
              </a:r>
              <a:endParaRPr lang="en-US" sz="5400" dirty="0">
                <a:solidFill>
                  <a:srgbClr val="FF0000"/>
                </a:solidFill>
              </a:endParaRPr>
            </a:p>
          </p:txBody>
        </p:sp>
      </p:grpSp>
    </p:spTree>
    <p:extLst>
      <p:ext uri="{BB962C8B-B14F-4D97-AF65-F5344CB8AC3E}">
        <p14:creationId xmlns:p14="http://schemas.microsoft.com/office/powerpoint/2010/main" val="3453509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sz="3100" dirty="0" smtClean="0"/>
              <a:t>Medical </a:t>
            </a:r>
            <a:r>
              <a:rPr lang="en-US" sz="3100" dirty="0" smtClean="0"/>
              <a:t>errors occur throughout the entire process</a:t>
            </a:r>
            <a:endParaRPr lang="en-US" sz="3100" dirty="0"/>
          </a:p>
        </p:txBody>
      </p:sp>
      <p:pic>
        <p:nvPicPr>
          <p:cNvPr id="6" name="Content Placeholder 5"/>
          <p:cNvPicPr>
            <a:picLocks noGrp="1" noChangeAspect="1"/>
          </p:cNvPicPr>
          <p:nvPr>
            <p:ph idx="1"/>
          </p:nvPr>
        </p:nvPicPr>
        <p:blipFill>
          <a:blip r:embed="rId2"/>
          <a:stretch>
            <a:fillRect/>
          </a:stretch>
        </p:blipFill>
        <p:spPr>
          <a:xfrm>
            <a:off x="228600" y="1604353"/>
            <a:ext cx="8686800" cy="4487493"/>
          </a:xfrm>
          <a:prstGeom prst="rect">
            <a:avLst/>
          </a:prstGeom>
        </p:spPr>
      </p:pic>
      <p:sp>
        <p:nvSpPr>
          <p:cNvPr id="7" name="Rectangle 6"/>
          <p:cNvSpPr/>
          <p:nvPr/>
        </p:nvSpPr>
        <p:spPr>
          <a:xfrm>
            <a:off x="0" y="6334780"/>
            <a:ext cx="9144000" cy="523220"/>
          </a:xfrm>
          <a:prstGeom prst="rect">
            <a:avLst/>
          </a:prstGeom>
        </p:spPr>
        <p:txBody>
          <a:bodyPr wrap="square">
            <a:spAutoFit/>
          </a:bodyPr>
          <a:lstStyle/>
          <a:p>
            <a:pPr algn="r"/>
            <a:r>
              <a:rPr lang="en-US" sz="1400" b="0" dirty="0">
                <a:solidFill>
                  <a:schemeClr val="bg1"/>
                </a:solidFill>
                <a:cs typeface="Times New Roman" panose="02020603050405020304" pitchFamily="18" charset="0"/>
              </a:rPr>
              <a:t>National Academies of Sciences, Engineering, and Medicine</a:t>
            </a:r>
            <a:r>
              <a:rPr lang="en-US" sz="1400" b="0" dirty="0" smtClean="0">
                <a:solidFill>
                  <a:schemeClr val="bg1"/>
                </a:solidFill>
                <a:cs typeface="Times New Roman" panose="02020603050405020304" pitchFamily="18" charset="0"/>
              </a:rPr>
              <a:t>. 2015</a:t>
            </a:r>
            <a:r>
              <a:rPr lang="en-US" sz="1400" b="0" dirty="0">
                <a:solidFill>
                  <a:schemeClr val="bg1"/>
                </a:solidFill>
                <a:cs typeface="Times New Roman" panose="02020603050405020304" pitchFamily="18" charset="0"/>
              </a:rPr>
              <a:t>. </a:t>
            </a:r>
            <a:r>
              <a:rPr lang="en-US" sz="1400" b="0" i="1" dirty="0">
                <a:solidFill>
                  <a:schemeClr val="bg1"/>
                </a:solidFill>
                <a:cs typeface="Times New Roman" panose="02020603050405020304" pitchFamily="18" charset="0"/>
              </a:rPr>
              <a:t>Improving diagnosis in health care. </a:t>
            </a:r>
            <a:r>
              <a:rPr lang="en-US" sz="1400" b="0" dirty="0">
                <a:solidFill>
                  <a:schemeClr val="bg1"/>
                </a:solidFill>
                <a:cs typeface="Times New Roman" panose="02020603050405020304" pitchFamily="18" charset="0"/>
              </a:rPr>
              <a:t>Washington, DC: The National </a:t>
            </a:r>
            <a:r>
              <a:rPr lang="en-US" sz="1400" b="0" dirty="0" smtClean="0">
                <a:solidFill>
                  <a:schemeClr val="bg1"/>
                </a:solidFill>
                <a:cs typeface="Times New Roman" panose="02020603050405020304" pitchFamily="18" charset="0"/>
              </a:rPr>
              <a:t>Academies Press</a:t>
            </a:r>
            <a:r>
              <a:rPr lang="en-US" sz="1400" b="0" dirty="0">
                <a:solidFill>
                  <a:schemeClr val="bg1"/>
                </a:solidFill>
                <a:cs typeface="Times New Roman" panose="02020603050405020304" pitchFamily="18" charset="0"/>
              </a:rPr>
              <a:t>.</a:t>
            </a:r>
            <a:endParaRPr lang="en-US" sz="1400" dirty="0">
              <a:solidFill>
                <a:schemeClr val="bg1"/>
              </a:solidFill>
              <a:cs typeface="Times New Roman" panose="02020603050405020304" pitchFamily="18" charset="0"/>
            </a:endParaRPr>
          </a:p>
        </p:txBody>
      </p:sp>
      <p:sp>
        <p:nvSpPr>
          <p:cNvPr id="2" name="TextBox 1"/>
          <p:cNvSpPr txBox="1"/>
          <p:nvPr/>
        </p:nvSpPr>
        <p:spPr>
          <a:xfrm>
            <a:off x="381000" y="1524000"/>
            <a:ext cx="2031326" cy="584775"/>
          </a:xfrm>
          <a:prstGeom prst="rect">
            <a:avLst/>
          </a:prstGeom>
          <a:noFill/>
        </p:spPr>
        <p:txBody>
          <a:bodyPr wrap="none" rtlCol="0">
            <a:spAutoFit/>
          </a:bodyPr>
          <a:lstStyle/>
          <a:p>
            <a:r>
              <a:rPr lang="en-US" dirty="0" smtClean="0"/>
              <a:t>Diagnostic</a:t>
            </a:r>
            <a:endParaRPr lang="en-US" dirty="0"/>
          </a:p>
        </p:txBody>
      </p:sp>
      <p:sp>
        <p:nvSpPr>
          <p:cNvPr id="8" name="TextBox 7"/>
          <p:cNvSpPr txBox="1"/>
          <p:nvPr/>
        </p:nvSpPr>
        <p:spPr>
          <a:xfrm>
            <a:off x="5181600" y="1752600"/>
            <a:ext cx="2615396" cy="1077218"/>
          </a:xfrm>
          <a:prstGeom prst="rect">
            <a:avLst/>
          </a:prstGeom>
          <a:noFill/>
        </p:spPr>
        <p:txBody>
          <a:bodyPr wrap="none" rtlCol="0">
            <a:spAutoFit/>
          </a:bodyPr>
          <a:lstStyle/>
          <a:p>
            <a:r>
              <a:rPr lang="en-US" dirty="0" smtClean="0"/>
              <a:t>Failure or </a:t>
            </a:r>
          </a:p>
          <a:p>
            <a:r>
              <a:rPr lang="en-US" dirty="0" smtClean="0"/>
              <a:t>inappropriate</a:t>
            </a:r>
            <a:endParaRPr lang="en-US" dirty="0"/>
          </a:p>
        </p:txBody>
      </p:sp>
    </p:spTree>
    <p:extLst>
      <p:ext uri="{BB962C8B-B14F-4D97-AF65-F5344CB8AC3E}">
        <p14:creationId xmlns:p14="http://schemas.microsoft.com/office/powerpoint/2010/main" val="32169339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762000"/>
            <a:ext cx="9144000" cy="762000"/>
          </a:xfrm>
        </p:spPr>
        <p:txBody>
          <a:bodyPr/>
          <a:lstStyle/>
          <a:p>
            <a:r>
              <a:rPr lang="en-US" dirty="0" smtClean="0"/>
              <a:t>Diagnostic error</a:t>
            </a:r>
            <a:endParaRPr lang="en-US" dirty="0"/>
          </a:p>
        </p:txBody>
      </p:sp>
      <p:sp>
        <p:nvSpPr>
          <p:cNvPr id="5" name="Content Placeholder 4"/>
          <p:cNvSpPr>
            <a:spLocks noGrp="1"/>
          </p:cNvSpPr>
          <p:nvPr>
            <p:ph idx="1"/>
          </p:nvPr>
        </p:nvSpPr>
        <p:spPr/>
        <p:txBody>
          <a:bodyPr/>
          <a:lstStyle/>
          <a:p>
            <a:pPr>
              <a:buFont typeface="Arial" panose="020B0604020202020204" pitchFamily="34" charset="0"/>
              <a:buChar char="•"/>
            </a:pPr>
            <a:r>
              <a:rPr lang="en-US" dirty="0" smtClean="0"/>
              <a:t>At least 5 </a:t>
            </a:r>
            <a:r>
              <a:rPr lang="en-US" dirty="0"/>
              <a:t>percent of U.S. adults </a:t>
            </a:r>
            <a:r>
              <a:rPr lang="en-US" dirty="0" smtClean="0"/>
              <a:t>who seek </a:t>
            </a:r>
            <a:r>
              <a:rPr lang="en-US" b="1" u="sng" dirty="0"/>
              <a:t>outpatient care </a:t>
            </a:r>
            <a:r>
              <a:rPr lang="en-US" dirty="0"/>
              <a:t>each year experience a diagnostic error.</a:t>
            </a:r>
          </a:p>
          <a:p>
            <a:pPr>
              <a:buFont typeface="Arial" panose="020B0604020202020204" pitchFamily="34" charset="0"/>
              <a:buChar char="•"/>
            </a:pPr>
            <a:r>
              <a:rPr lang="en-US" dirty="0" smtClean="0"/>
              <a:t>Postmortem </a:t>
            </a:r>
            <a:r>
              <a:rPr lang="en-US" dirty="0"/>
              <a:t>examination research </a:t>
            </a:r>
            <a:r>
              <a:rPr lang="en-US" dirty="0" smtClean="0"/>
              <a:t>has shown that </a:t>
            </a:r>
            <a:r>
              <a:rPr lang="en-US" dirty="0"/>
              <a:t>diagnostic errors contribute to approximately 10 percent </a:t>
            </a:r>
            <a:r>
              <a:rPr lang="en-US" dirty="0" smtClean="0"/>
              <a:t>of </a:t>
            </a:r>
            <a:r>
              <a:rPr lang="en-US" b="1" u="sng" dirty="0" smtClean="0"/>
              <a:t>patient </a:t>
            </a:r>
            <a:r>
              <a:rPr lang="en-US" b="1" u="sng" dirty="0"/>
              <a:t>deaths</a:t>
            </a:r>
            <a:r>
              <a:rPr lang="en-US" dirty="0"/>
              <a:t>.</a:t>
            </a:r>
          </a:p>
          <a:p>
            <a:pPr>
              <a:buFont typeface="Arial" panose="020B0604020202020204" pitchFamily="34" charset="0"/>
              <a:buChar char="•"/>
            </a:pPr>
            <a:r>
              <a:rPr lang="en-US" dirty="0" smtClean="0"/>
              <a:t>Medical </a:t>
            </a:r>
            <a:r>
              <a:rPr lang="en-US" dirty="0"/>
              <a:t>record reviews suggest that diagnostic errors account </a:t>
            </a:r>
            <a:r>
              <a:rPr lang="en-US" dirty="0" smtClean="0"/>
              <a:t>for 6 </a:t>
            </a:r>
            <a:r>
              <a:rPr lang="en-US" dirty="0"/>
              <a:t>to 17 percent of </a:t>
            </a:r>
            <a:r>
              <a:rPr lang="en-US" b="1" u="sng" dirty="0"/>
              <a:t>hospital adverse events</a:t>
            </a:r>
            <a:r>
              <a:rPr lang="en-US" dirty="0"/>
              <a:t>.</a:t>
            </a:r>
          </a:p>
          <a:p>
            <a:pPr>
              <a:buFont typeface="Arial" panose="020B0604020202020204" pitchFamily="34" charset="0"/>
              <a:buChar char="•"/>
            </a:pPr>
            <a:r>
              <a:rPr lang="en-US" dirty="0" smtClean="0"/>
              <a:t>Diagnostic </a:t>
            </a:r>
            <a:r>
              <a:rPr lang="en-US" dirty="0"/>
              <a:t>errors are the leading type of paid </a:t>
            </a:r>
            <a:r>
              <a:rPr lang="en-US" b="1" dirty="0"/>
              <a:t>medical </a:t>
            </a:r>
            <a:r>
              <a:rPr lang="en-US" b="1" u="sng" dirty="0" smtClean="0"/>
              <a:t>malpractice claims</a:t>
            </a:r>
            <a:r>
              <a:rPr lang="en-US" dirty="0"/>
              <a:t>, are almost twice as likely to have resulted in the </a:t>
            </a:r>
            <a:r>
              <a:rPr lang="en-US" dirty="0" smtClean="0"/>
              <a:t>patient’s death </a:t>
            </a:r>
            <a:r>
              <a:rPr lang="en-US" dirty="0"/>
              <a:t>compared to other claims, and represent the highest </a:t>
            </a:r>
            <a:r>
              <a:rPr lang="en-US" dirty="0" smtClean="0"/>
              <a:t>proportion of </a:t>
            </a:r>
            <a:r>
              <a:rPr lang="en-US" dirty="0"/>
              <a:t>total payments.</a:t>
            </a:r>
          </a:p>
        </p:txBody>
      </p:sp>
      <p:sp>
        <p:nvSpPr>
          <p:cNvPr id="6" name="Rectangle 5"/>
          <p:cNvSpPr/>
          <p:nvPr/>
        </p:nvSpPr>
        <p:spPr>
          <a:xfrm>
            <a:off x="0" y="6334780"/>
            <a:ext cx="9144000" cy="523220"/>
          </a:xfrm>
          <a:prstGeom prst="rect">
            <a:avLst/>
          </a:prstGeom>
        </p:spPr>
        <p:txBody>
          <a:bodyPr wrap="square">
            <a:spAutoFit/>
          </a:bodyPr>
          <a:lstStyle/>
          <a:p>
            <a:pPr algn="r"/>
            <a:r>
              <a:rPr lang="en-US" sz="1400" b="0" dirty="0">
                <a:solidFill>
                  <a:schemeClr val="bg1"/>
                </a:solidFill>
                <a:cs typeface="Times New Roman" panose="02020603050405020304" pitchFamily="18" charset="0"/>
              </a:rPr>
              <a:t>National Academies of Sciences, Engineering, and Medicine</a:t>
            </a:r>
            <a:r>
              <a:rPr lang="en-US" sz="1400" b="0" dirty="0" smtClean="0">
                <a:solidFill>
                  <a:schemeClr val="bg1"/>
                </a:solidFill>
                <a:cs typeface="Times New Roman" panose="02020603050405020304" pitchFamily="18" charset="0"/>
              </a:rPr>
              <a:t>. 2015</a:t>
            </a:r>
            <a:r>
              <a:rPr lang="en-US" sz="1400" b="0" dirty="0">
                <a:solidFill>
                  <a:schemeClr val="bg1"/>
                </a:solidFill>
                <a:cs typeface="Times New Roman" panose="02020603050405020304" pitchFamily="18" charset="0"/>
              </a:rPr>
              <a:t>. </a:t>
            </a:r>
            <a:r>
              <a:rPr lang="en-US" sz="1400" b="0" i="1" dirty="0">
                <a:solidFill>
                  <a:schemeClr val="bg1"/>
                </a:solidFill>
                <a:cs typeface="Times New Roman" panose="02020603050405020304" pitchFamily="18" charset="0"/>
              </a:rPr>
              <a:t>Improving diagnosis in health care. </a:t>
            </a:r>
            <a:r>
              <a:rPr lang="en-US" sz="1400" b="0" dirty="0">
                <a:solidFill>
                  <a:schemeClr val="bg1"/>
                </a:solidFill>
                <a:cs typeface="Times New Roman" panose="02020603050405020304" pitchFamily="18" charset="0"/>
              </a:rPr>
              <a:t>Washington, DC: The National </a:t>
            </a:r>
            <a:r>
              <a:rPr lang="en-US" sz="1400" b="0" dirty="0" smtClean="0">
                <a:solidFill>
                  <a:schemeClr val="bg1"/>
                </a:solidFill>
                <a:cs typeface="Times New Roman" panose="02020603050405020304" pitchFamily="18" charset="0"/>
              </a:rPr>
              <a:t>Academies Press</a:t>
            </a:r>
            <a:r>
              <a:rPr lang="en-US" sz="1400" b="0" dirty="0">
                <a:solidFill>
                  <a:schemeClr val="bg1"/>
                </a:solidFill>
                <a:cs typeface="Times New Roman" panose="02020603050405020304" pitchFamily="18" charset="0"/>
              </a:rPr>
              <a:t>.</a:t>
            </a:r>
            <a:endParaRPr lang="en-US" sz="1400" dirty="0">
              <a:solidFill>
                <a:schemeClr val="bg1"/>
              </a:solidFill>
              <a:cs typeface="Times New Roman" panose="02020603050405020304" pitchFamily="18" charset="0"/>
            </a:endParaRPr>
          </a:p>
        </p:txBody>
      </p:sp>
    </p:spTree>
    <p:extLst>
      <p:ext uri="{BB962C8B-B14F-4D97-AF65-F5344CB8AC3E}">
        <p14:creationId xmlns:p14="http://schemas.microsoft.com/office/powerpoint/2010/main" val="22190953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 status US / OECD</a:t>
            </a:r>
            <a:endParaRPr lang="en-US" dirty="0"/>
          </a:p>
        </p:txBody>
      </p:sp>
      <p:pic>
        <p:nvPicPr>
          <p:cNvPr id="5" name="Content Placeholder 4"/>
          <p:cNvPicPr>
            <a:picLocks noGrp="1" noChangeAspect="1"/>
          </p:cNvPicPr>
          <p:nvPr>
            <p:ph idx="1"/>
          </p:nvPr>
        </p:nvPicPr>
        <p:blipFill>
          <a:blip r:embed="rId2"/>
          <a:stretch>
            <a:fillRect/>
          </a:stretch>
        </p:blipFill>
        <p:spPr>
          <a:xfrm>
            <a:off x="0" y="609600"/>
            <a:ext cx="9139737" cy="6248400"/>
          </a:xfrm>
          <a:prstGeom prst="rect">
            <a:avLst/>
          </a:prstGeom>
        </p:spPr>
      </p:pic>
      <p:sp>
        <p:nvSpPr>
          <p:cNvPr id="6" name="TextBox 5"/>
          <p:cNvSpPr txBox="1"/>
          <p:nvPr/>
        </p:nvSpPr>
        <p:spPr>
          <a:xfrm>
            <a:off x="586898" y="990600"/>
            <a:ext cx="6194902" cy="584775"/>
          </a:xfrm>
          <a:prstGeom prst="rect">
            <a:avLst/>
          </a:prstGeom>
          <a:noFill/>
        </p:spPr>
        <p:txBody>
          <a:bodyPr wrap="none" rtlCol="0">
            <a:spAutoFit/>
          </a:bodyPr>
          <a:lstStyle/>
          <a:p>
            <a:r>
              <a:rPr lang="en-US" dirty="0" smtClean="0"/>
              <a:t>How good </a:t>
            </a:r>
            <a:r>
              <a:rPr lang="en-US" dirty="0" smtClean="0"/>
              <a:t>is healthcare in the US?</a:t>
            </a:r>
            <a:endParaRPr lang="en-US" dirty="0"/>
          </a:p>
        </p:txBody>
      </p:sp>
      <p:sp>
        <p:nvSpPr>
          <p:cNvPr id="7" name="Rectangle 6"/>
          <p:cNvSpPr/>
          <p:nvPr/>
        </p:nvSpPr>
        <p:spPr>
          <a:xfrm>
            <a:off x="5530700" y="6129842"/>
            <a:ext cx="3595577" cy="707886"/>
          </a:xfrm>
          <a:prstGeom prst="rect">
            <a:avLst/>
          </a:prstGeom>
        </p:spPr>
        <p:txBody>
          <a:bodyPr wrap="square">
            <a:spAutoFit/>
          </a:bodyPr>
          <a:lstStyle/>
          <a:p>
            <a:r>
              <a:rPr lang="en-US" sz="2000" b="0" dirty="0">
                <a:latin typeface="Arial" panose="020B0604020202020204" pitchFamily="34" charset="0"/>
              </a:rPr>
              <a:t>Health at a Glance 2017: </a:t>
            </a:r>
            <a:endParaRPr lang="en-US" sz="2000" b="0" dirty="0" smtClean="0">
              <a:latin typeface="Arial" panose="020B0604020202020204" pitchFamily="34" charset="0"/>
            </a:endParaRPr>
          </a:p>
          <a:p>
            <a:r>
              <a:rPr lang="en-US" sz="2000" b="0" dirty="0" smtClean="0">
                <a:latin typeface="Arial" panose="020B0604020202020204" pitchFamily="34" charset="0"/>
              </a:rPr>
              <a:t>USA/OECD </a:t>
            </a:r>
            <a:r>
              <a:rPr lang="en-US" sz="2000" b="0" dirty="0">
                <a:latin typeface="Arial" panose="020B0604020202020204" pitchFamily="34" charset="0"/>
              </a:rPr>
              <a:t>Indicators</a:t>
            </a:r>
            <a:endParaRPr lang="en-US" sz="2000" dirty="0"/>
          </a:p>
        </p:txBody>
      </p:sp>
    </p:spTree>
    <p:extLst>
      <p:ext uri="{BB962C8B-B14F-4D97-AF65-F5344CB8AC3E}">
        <p14:creationId xmlns:p14="http://schemas.microsoft.com/office/powerpoint/2010/main" val="155412844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USA compared to OECD</a:t>
            </a:r>
            <a:endParaRPr lang="en-US" dirty="0"/>
          </a:p>
        </p:txBody>
      </p:sp>
      <p:sp>
        <p:nvSpPr>
          <p:cNvPr id="3" name="Content Placeholder 2"/>
          <p:cNvSpPr>
            <a:spLocks noGrp="1"/>
          </p:cNvSpPr>
          <p:nvPr>
            <p:ph idx="1"/>
          </p:nvPr>
        </p:nvSpPr>
        <p:spPr>
          <a:xfrm>
            <a:off x="228600" y="1524000"/>
            <a:ext cx="8686800" cy="4953000"/>
          </a:xfrm>
        </p:spPr>
        <p:txBody>
          <a:bodyPr/>
          <a:lstStyle/>
          <a:p>
            <a:pPr>
              <a:buFont typeface="Arial" panose="020B0604020202020204" pitchFamily="34" charset="0"/>
              <a:buChar char="•"/>
            </a:pPr>
            <a:r>
              <a:rPr lang="en-US" sz="2200" b="1" u="sng" dirty="0" smtClean="0"/>
              <a:t>Health </a:t>
            </a:r>
            <a:r>
              <a:rPr lang="en-US" sz="2200" b="1" u="sng" dirty="0"/>
              <a:t>status</a:t>
            </a:r>
            <a:r>
              <a:rPr lang="en-US" sz="2200" dirty="0"/>
              <a:t>: life expectancy at birth was </a:t>
            </a:r>
            <a:r>
              <a:rPr lang="en-US" sz="2200" dirty="0" smtClean="0"/>
              <a:t>in 1970 one </a:t>
            </a:r>
            <a:r>
              <a:rPr lang="en-US" sz="2200" dirty="0"/>
              <a:t>year above the </a:t>
            </a:r>
            <a:r>
              <a:rPr lang="en-US" sz="2200" dirty="0" smtClean="0"/>
              <a:t>OECD, but </a:t>
            </a:r>
            <a:r>
              <a:rPr lang="en-US" sz="2200" dirty="0"/>
              <a:t>now almost two years below </a:t>
            </a:r>
            <a:r>
              <a:rPr lang="en-US" sz="2200" dirty="0" smtClean="0"/>
              <a:t>average</a:t>
            </a:r>
            <a:r>
              <a:rPr lang="en-US" sz="2200" dirty="0"/>
              <a:t>.</a:t>
            </a:r>
          </a:p>
          <a:p>
            <a:pPr>
              <a:buFont typeface="Arial" panose="020B0604020202020204" pitchFamily="34" charset="0"/>
              <a:buChar char="•"/>
            </a:pPr>
            <a:r>
              <a:rPr lang="en-US" sz="2200" b="1" u="sng" dirty="0" smtClean="0"/>
              <a:t>Risk </a:t>
            </a:r>
            <a:r>
              <a:rPr lang="en-US" sz="2200" b="1" u="sng" dirty="0"/>
              <a:t>factors</a:t>
            </a:r>
            <a:r>
              <a:rPr lang="en-US" sz="2200" dirty="0"/>
              <a:t>: </a:t>
            </a:r>
            <a:r>
              <a:rPr lang="en-US" sz="2200" dirty="0" smtClean="0"/>
              <a:t>38</a:t>
            </a:r>
            <a:r>
              <a:rPr lang="en-US" sz="2200" dirty="0"/>
              <a:t>% of </a:t>
            </a:r>
            <a:r>
              <a:rPr lang="en-US" sz="2200" dirty="0" smtClean="0"/>
              <a:t>adults obese (OECD average 19.4</a:t>
            </a:r>
            <a:r>
              <a:rPr lang="en-US" sz="2200" dirty="0"/>
              <a:t>%), </a:t>
            </a:r>
            <a:r>
              <a:rPr lang="en-US" sz="2200" dirty="0" smtClean="0"/>
              <a:t>70</a:t>
            </a:r>
            <a:r>
              <a:rPr lang="en-US" sz="2200" dirty="0"/>
              <a:t>%</a:t>
            </a:r>
            <a:r>
              <a:rPr lang="en-US" sz="2200" dirty="0" smtClean="0"/>
              <a:t> </a:t>
            </a:r>
            <a:r>
              <a:rPr lang="en-US" sz="2200" dirty="0"/>
              <a:t>overweight or </a:t>
            </a:r>
            <a:r>
              <a:rPr lang="en-US" sz="2200" dirty="0" smtClean="0"/>
              <a:t>obese.</a:t>
            </a:r>
          </a:p>
          <a:p>
            <a:pPr>
              <a:buFont typeface="Arial" panose="020B0604020202020204" pitchFamily="34" charset="0"/>
              <a:buChar char="•"/>
            </a:pPr>
            <a:r>
              <a:rPr lang="en-US" sz="2200" b="1" u="sng" dirty="0" smtClean="0"/>
              <a:t>Access</a:t>
            </a:r>
            <a:r>
              <a:rPr lang="en-US" sz="2200" dirty="0"/>
              <a:t>: </a:t>
            </a:r>
            <a:r>
              <a:rPr lang="en-US" sz="2200" dirty="0" smtClean="0"/>
              <a:t>US trails </a:t>
            </a:r>
            <a:r>
              <a:rPr lang="en-US" sz="2200" dirty="0"/>
              <a:t>many other OECD countries in access to care indicators. </a:t>
            </a:r>
            <a:r>
              <a:rPr lang="en-US" sz="2200" dirty="0" smtClean="0"/>
              <a:t>Only </a:t>
            </a:r>
            <a:r>
              <a:rPr lang="en-US" sz="2200" dirty="0"/>
              <a:t>91% of the population covered by insurance </a:t>
            </a:r>
            <a:r>
              <a:rPr lang="en-US" sz="2200" dirty="0" smtClean="0"/>
              <a:t>(2</a:t>
            </a:r>
            <a:r>
              <a:rPr lang="en-US" sz="2200" baseline="30000" dirty="0" smtClean="0"/>
              <a:t>nd</a:t>
            </a:r>
            <a:r>
              <a:rPr lang="en-US" sz="2200" dirty="0" smtClean="0"/>
              <a:t> lowest coverage rate). </a:t>
            </a:r>
          </a:p>
          <a:p>
            <a:pPr lvl="1">
              <a:buFont typeface="Arial" panose="020B0604020202020204" pitchFamily="34" charset="0"/>
              <a:buChar char="•"/>
            </a:pPr>
            <a:r>
              <a:rPr lang="en-US" sz="2200" dirty="0" smtClean="0"/>
              <a:t>22</a:t>
            </a:r>
            <a:r>
              <a:rPr lang="en-US" sz="2200" dirty="0"/>
              <a:t>% of Americans skipped consultations due to cost </a:t>
            </a:r>
            <a:r>
              <a:rPr lang="en-US" sz="2200" dirty="0" smtClean="0"/>
              <a:t>(OECD </a:t>
            </a:r>
            <a:r>
              <a:rPr lang="en-US" sz="2200" dirty="0"/>
              <a:t>average of 9.1%).</a:t>
            </a:r>
          </a:p>
          <a:p>
            <a:pPr>
              <a:buFont typeface="Arial" panose="020B0604020202020204" pitchFamily="34" charset="0"/>
              <a:buChar char="•"/>
            </a:pPr>
            <a:r>
              <a:rPr lang="en-US" sz="2200" b="1" u="sng" dirty="0" smtClean="0"/>
              <a:t>Quality</a:t>
            </a:r>
            <a:r>
              <a:rPr lang="en-US" sz="2200" dirty="0"/>
              <a:t>: for most quality of care indicators, the United States performs close to the OECD average.</a:t>
            </a:r>
          </a:p>
          <a:p>
            <a:pPr>
              <a:buFont typeface="Arial" panose="020B0604020202020204" pitchFamily="34" charset="0"/>
              <a:buChar char="•"/>
            </a:pPr>
            <a:r>
              <a:rPr lang="en-US" sz="2200" b="1" u="sng" dirty="0" smtClean="0"/>
              <a:t>Resources</a:t>
            </a:r>
            <a:r>
              <a:rPr lang="en-US" sz="2200" dirty="0"/>
              <a:t>: health spending averages $9 892 per person (adjusted for local costs), </a:t>
            </a:r>
            <a:r>
              <a:rPr lang="en-US" sz="2200" dirty="0" smtClean="0"/>
              <a:t>almost double than </a:t>
            </a:r>
            <a:r>
              <a:rPr lang="en-US" sz="2200" dirty="0"/>
              <a:t>in all other </a:t>
            </a:r>
            <a:r>
              <a:rPr lang="en-US" sz="2200" dirty="0" smtClean="0"/>
              <a:t>countries.</a:t>
            </a:r>
            <a:endParaRPr lang="en-US" sz="2200" dirty="0"/>
          </a:p>
        </p:txBody>
      </p:sp>
      <p:sp>
        <p:nvSpPr>
          <p:cNvPr id="4" name="Rectangle 3"/>
          <p:cNvSpPr/>
          <p:nvPr/>
        </p:nvSpPr>
        <p:spPr>
          <a:xfrm>
            <a:off x="3980123" y="6474023"/>
            <a:ext cx="5163877" cy="307777"/>
          </a:xfrm>
          <a:prstGeom prst="rect">
            <a:avLst/>
          </a:prstGeom>
        </p:spPr>
        <p:txBody>
          <a:bodyPr wrap="square">
            <a:spAutoFit/>
          </a:bodyPr>
          <a:lstStyle/>
          <a:p>
            <a:pPr algn="r"/>
            <a:r>
              <a:rPr lang="en-US" sz="1400" b="0" dirty="0">
                <a:solidFill>
                  <a:schemeClr val="bg1"/>
                </a:solidFill>
                <a:latin typeface="Arial" panose="020B0604020202020204" pitchFamily="34" charset="0"/>
              </a:rPr>
              <a:t>Health at a Glance 2017: </a:t>
            </a:r>
            <a:r>
              <a:rPr lang="en-US" sz="1400" b="0" dirty="0" smtClean="0">
                <a:solidFill>
                  <a:schemeClr val="bg1"/>
                </a:solidFill>
                <a:latin typeface="Arial" panose="020B0604020202020204" pitchFamily="34" charset="0"/>
              </a:rPr>
              <a:t>USA/OECD </a:t>
            </a:r>
            <a:r>
              <a:rPr lang="en-US" sz="1400" b="0" dirty="0">
                <a:solidFill>
                  <a:schemeClr val="bg1"/>
                </a:solidFill>
                <a:latin typeface="Arial" panose="020B0604020202020204" pitchFamily="34" charset="0"/>
              </a:rPr>
              <a:t>Indicators</a:t>
            </a:r>
            <a:endParaRPr lang="en-US" sz="1400" dirty="0">
              <a:solidFill>
                <a:schemeClr val="bg1"/>
              </a:solidFill>
            </a:endParaRPr>
          </a:p>
        </p:txBody>
      </p:sp>
    </p:spTree>
    <p:extLst>
      <p:ext uri="{BB962C8B-B14F-4D97-AF65-F5344CB8AC3E}">
        <p14:creationId xmlns:p14="http://schemas.microsoft.com/office/powerpoint/2010/main" val="70433253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0" y="5316"/>
            <a:ext cx="9144000" cy="519245"/>
          </a:xfrm>
          <a:prstGeom prst="rect">
            <a:avLst/>
          </a:prstGeom>
        </p:spPr>
      </p:pic>
      <p:pic>
        <p:nvPicPr>
          <p:cNvPr id="5" name="Picture 4"/>
          <p:cNvPicPr>
            <a:picLocks noChangeAspect="1"/>
          </p:cNvPicPr>
          <p:nvPr/>
        </p:nvPicPr>
        <p:blipFill>
          <a:blip r:embed="rId3"/>
          <a:stretch>
            <a:fillRect/>
          </a:stretch>
        </p:blipFill>
        <p:spPr>
          <a:xfrm>
            <a:off x="0" y="533400"/>
            <a:ext cx="9144000" cy="1635654"/>
          </a:xfrm>
          <a:prstGeom prst="rect">
            <a:avLst/>
          </a:prstGeom>
        </p:spPr>
      </p:pic>
      <p:pic>
        <p:nvPicPr>
          <p:cNvPr id="6" name="Picture 5"/>
          <p:cNvPicPr>
            <a:picLocks noChangeAspect="1"/>
          </p:cNvPicPr>
          <p:nvPr/>
        </p:nvPicPr>
        <p:blipFill>
          <a:blip r:embed="rId4"/>
          <a:stretch>
            <a:fillRect/>
          </a:stretch>
        </p:blipFill>
        <p:spPr>
          <a:xfrm>
            <a:off x="0" y="3079415"/>
            <a:ext cx="9144000" cy="3778585"/>
          </a:xfrm>
          <a:prstGeom prst="rect">
            <a:avLst/>
          </a:prstGeom>
        </p:spPr>
      </p:pic>
      <p:pic>
        <p:nvPicPr>
          <p:cNvPr id="7" name="Picture 6"/>
          <p:cNvPicPr>
            <a:picLocks noChangeAspect="1"/>
          </p:cNvPicPr>
          <p:nvPr/>
        </p:nvPicPr>
        <p:blipFill>
          <a:blip r:embed="rId5"/>
          <a:stretch>
            <a:fillRect/>
          </a:stretch>
        </p:blipFill>
        <p:spPr>
          <a:xfrm>
            <a:off x="0" y="1763233"/>
            <a:ext cx="9144000" cy="1322552"/>
          </a:xfrm>
          <a:prstGeom prst="rect">
            <a:avLst/>
          </a:prstGeom>
        </p:spPr>
      </p:pic>
      <p:pic>
        <p:nvPicPr>
          <p:cNvPr id="8" name="Picture 7"/>
          <p:cNvPicPr>
            <a:picLocks noChangeAspect="1"/>
          </p:cNvPicPr>
          <p:nvPr/>
        </p:nvPicPr>
        <p:blipFill>
          <a:blip r:embed="rId6"/>
          <a:stretch>
            <a:fillRect/>
          </a:stretch>
        </p:blipFill>
        <p:spPr>
          <a:xfrm>
            <a:off x="184299" y="762000"/>
            <a:ext cx="8086725" cy="323850"/>
          </a:xfrm>
          <a:prstGeom prst="rect">
            <a:avLst/>
          </a:prstGeom>
        </p:spPr>
      </p:pic>
      <p:sp>
        <p:nvSpPr>
          <p:cNvPr id="9" name="Rectangle 8"/>
          <p:cNvSpPr/>
          <p:nvPr/>
        </p:nvSpPr>
        <p:spPr bwMode="auto">
          <a:xfrm>
            <a:off x="76200" y="6172200"/>
            <a:ext cx="8458200" cy="60960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27242187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medical errors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Flaws in clinical reasoning</a:t>
            </a:r>
          </a:p>
          <a:p>
            <a:pPr>
              <a:buFont typeface="Arial" panose="020B0604020202020204" pitchFamily="34" charset="0"/>
              <a:buChar char="•"/>
            </a:pPr>
            <a:r>
              <a:rPr lang="en-US" dirty="0" smtClean="0"/>
              <a:t>Clinical reasoning is based on ‘dual processing model’</a:t>
            </a:r>
            <a:endParaRPr lang="en-US" dirty="0"/>
          </a:p>
          <a:p>
            <a:pPr lvl="1">
              <a:buFont typeface="Arial" panose="020B0604020202020204" pitchFamily="34" charset="0"/>
              <a:buChar char="•"/>
            </a:pPr>
            <a:r>
              <a:rPr lang="en-US" dirty="0" smtClean="0"/>
              <a:t>rapid, intuitive </a:t>
            </a:r>
            <a:r>
              <a:rPr lang="en-US" dirty="0"/>
              <a:t>component (Type 1</a:t>
            </a:r>
            <a:r>
              <a:rPr lang="en-US" dirty="0" smtClean="0"/>
              <a:t>),</a:t>
            </a:r>
          </a:p>
          <a:p>
            <a:pPr lvl="1">
              <a:buFont typeface="Arial" panose="020B0604020202020204" pitchFamily="34" charset="0"/>
              <a:buChar char="•"/>
            </a:pPr>
            <a:r>
              <a:rPr lang="en-US" dirty="0" smtClean="0"/>
              <a:t>slower</a:t>
            </a:r>
            <a:r>
              <a:rPr lang="en-US" dirty="0"/>
              <a:t>, logical and analytical </a:t>
            </a:r>
            <a:r>
              <a:rPr lang="en-US" dirty="0" smtClean="0"/>
              <a:t>component (Type </a:t>
            </a:r>
            <a:r>
              <a:rPr lang="en-US" dirty="0"/>
              <a:t>2</a:t>
            </a:r>
            <a:r>
              <a:rPr lang="en-US" dirty="0" smtClean="0"/>
              <a:t>).</a:t>
            </a:r>
          </a:p>
          <a:p>
            <a:pPr>
              <a:buFont typeface="Arial" panose="020B0604020202020204" pitchFamily="34" charset="0"/>
              <a:buChar char="•"/>
            </a:pPr>
            <a:r>
              <a:rPr lang="en-US" dirty="0" smtClean="0"/>
              <a:t>Errors in type 1 might come from the </a:t>
            </a:r>
            <a:r>
              <a:rPr lang="en-US" dirty="0"/>
              <a:t>associative nature of memory</a:t>
            </a:r>
            <a:r>
              <a:rPr lang="en-US" dirty="0" smtClean="0"/>
              <a:t>, which </a:t>
            </a:r>
            <a:r>
              <a:rPr lang="en-US" dirty="0"/>
              <a:t>can lead to cognitive biases</a:t>
            </a:r>
            <a:r>
              <a:rPr lang="en-US" dirty="0" smtClean="0"/>
              <a:t>.</a:t>
            </a:r>
          </a:p>
        </p:txBody>
      </p:sp>
      <p:sp>
        <p:nvSpPr>
          <p:cNvPr id="4" name="Rectangle 3"/>
          <p:cNvSpPr/>
          <p:nvPr/>
        </p:nvSpPr>
        <p:spPr>
          <a:xfrm>
            <a:off x="1361440" y="6078696"/>
            <a:ext cx="7772400" cy="738664"/>
          </a:xfrm>
          <a:prstGeom prst="rect">
            <a:avLst/>
          </a:prstGeom>
        </p:spPr>
        <p:txBody>
          <a:bodyPr wrap="square">
            <a:spAutoFit/>
          </a:bodyPr>
          <a:lstStyle/>
          <a:p>
            <a:pPr algn="r"/>
            <a:r>
              <a:rPr lang="en-US" sz="1400" b="0" dirty="0">
                <a:solidFill>
                  <a:schemeClr val="bg1"/>
                </a:solidFill>
              </a:rPr>
              <a:t>Norman GR, Monteiro SD, </a:t>
            </a:r>
            <a:r>
              <a:rPr lang="en-US" sz="1400" b="0" dirty="0" err="1">
                <a:solidFill>
                  <a:schemeClr val="bg1"/>
                </a:solidFill>
              </a:rPr>
              <a:t>Sherbino</a:t>
            </a:r>
            <a:r>
              <a:rPr lang="en-US" sz="1400" b="0" dirty="0">
                <a:solidFill>
                  <a:schemeClr val="bg1"/>
                </a:solidFill>
              </a:rPr>
              <a:t> J, </a:t>
            </a:r>
            <a:r>
              <a:rPr lang="en-US" sz="1400" b="0" dirty="0" err="1">
                <a:solidFill>
                  <a:schemeClr val="bg1"/>
                </a:solidFill>
              </a:rPr>
              <a:t>Ilgen</a:t>
            </a:r>
            <a:r>
              <a:rPr lang="en-US" sz="1400" b="0" dirty="0">
                <a:solidFill>
                  <a:schemeClr val="bg1"/>
                </a:solidFill>
              </a:rPr>
              <a:t> JS, Schmidt HG, </a:t>
            </a:r>
            <a:r>
              <a:rPr lang="en-US" sz="1400" b="0" dirty="0" err="1">
                <a:solidFill>
                  <a:schemeClr val="bg1"/>
                </a:solidFill>
              </a:rPr>
              <a:t>Mamede</a:t>
            </a:r>
            <a:r>
              <a:rPr lang="en-US" sz="1400" b="0" dirty="0">
                <a:solidFill>
                  <a:schemeClr val="bg1"/>
                </a:solidFill>
              </a:rPr>
              <a:t> </a:t>
            </a:r>
            <a:r>
              <a:rPr lang="en-US" sz="1400" b="0" dirty="0" smtClean="0">
                <a:solidFill>
                  <a:schemeClr val="bg1"/>
                </a:solidFill>
              </a:rPr>
              <a:t>S.</a:t>
            </a:r>
          </a:p>
          <a:p>
            <a:pPr algn="r"/>
            <a:r>
              <a:rPr lang="en-US" sz="1400" b="0" dirty="0" smtClean="0">
                <a:solidFill>
                  <a:schemeClr val="bg1"/>
                </a:solidFill>
              </a:rPr>
              <a:t>The </a:t>
            </a:r>
            <a:r>
              <a:rPr lang="en-US" sz="1400" b="0" dirty="0">
                <a:solidFill>
                  <a:schemeClr val="bg1"/>
                </a:solidFill>
              </a:rPr>
              <a:t>causes of errors in clinical reasoning: cognitive biases, knowledge deficits, and dual process thinking</a:t>
            </a:r>
            <a:r>
              <a:rPr lang="en-US" sz="1400" b="0" dirty="0" smtClean="0">
                <a:solidFill>
                  <a:schemeClr val="bg1"/>
                </a:solidFill>
              </a:rPr>
              <a:t>.</a:t>
            </a:r>
          </a:p>
          <a:p>
            <a:pPr algn="r"/>
            <a:r>
              <a:rPr lang="en-US" sz="1400" b="0" dirty="0" smtClean="0">
                <a:solidFill>
                  <a:schemeClr val="bg1"/>
                </a:solidFill>
              </a:rPr>
              <a:t> </a:t>
            </a:r>
            <a:r>
              <a:rPr lang="en-US" sz="1400" b="0" dirty="0" err="1">
                <a:solidFill>
                  <a:schemeClr val="bg1"/>
                </a:solidFill>
              </a:rPr>
              <a:t>Acad</a:t>
            </a:r>
            <a:r>
              <a:rPr lang="en-US" sz="1400" b="0" dirty="0">
                <a:solidFill>
                  <a:schemeClr val="bg1"/>
                </a:solidFill>
              </a:rPr>
              <a:t> Med. 2017;92(1):23–30.</a:t>
            </a:r>
          </a:p>
        </p:txBody>
      </p:sp>
    </p:spTree>
    <p:extLst>
      <p:ext uri="{BB962C8B-B14F-4D97-AF65-F5344CB8AC3E}">
        <p14:creationId xmlns:p14="http://schemas.microsoft.com/office/powerpoint/2010/main" val="32371952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examples of cognitive biases</a:t>
            </a:r>
            <a:endParaRPr lang="en-US" dirty="0"/>
          </a:p>
        </p:txBody>
      </p:sp>
      <p:sp>
        <p:nvSpPr>
          <p:cNvPr id="3" name="Content Placeholder 2"/>
          <p:cNvSpPr>
            <a:spLocks noGrp="1"/>
          </p:cNvSpPr>
          <p:nvPr>
            <p:ph idx="1"/>
          </p:nvPr>
        </p:nvSpPr>
        <p:spPr>
          <a:xfrm>
            <a:off x="228600" y="1524000"/>
            <a:ext cx="8839200" cy="4953000"/>
          </a:xfrm>
        </p:spPr>
        <p:txBody>
          <a:bodyPr/>
          <a:lstStyle/>
          <a:p>
            <a:pPr>
              <a:buFont typeface="Arial" panose="020B0604020202020204" pitchFamily="34" charset="0"/>
              <a:buChar char="•"/>
            </a:pPr>
            <a:r>
              <a:rPr lang="en-US" sz="2200" b="1" u="sng" dirty="0"/>
              <a:t>A</a:t>
            </a:r>
            <a:r>
              <a:rPr lang="en-US" sz="2200" b="1" u="sng" dirty="0" smtClean="0"/>
              <a:t>vailability </a:t>
            </a:r>
            <a:r>
              <a:rPr lang="en-US" sz="2200" b="1" u="sng" dirty="0" smtClean="0"/>
              <a:t>bias</a:t>
            </a:r>
            <a:r>
              <a:rPr lang="en-US" sz="2200" dirty="0" smtClean="0"/>
              <a:t>: the </a:t>
            </a:r>
            <a:r>
              <a:rPr lang="en-US" sz="2200" dirty="0"/>
              <a:t>likelihood of </a:t>
            </a:r>
            <a:r>
              <a:rPr lang="en-US" sz="2200" dirty="0" smtClean="0"/>
              <a:t>disease is judged </a:t>
            </a:r>
            <a:r>
              <a:rPr lang="en-US" sz="2200" dirty="0"/>
              <a:t>by the ease with which examples come to </a:t>
            </a:r>
            <a:r>
              <a:rPr lang="en-US" sz="2200" dirty="0" smtClean="0"/>
              <a:t>mind.</a:t>
            </a:r>
            <a:endParaRPr lang="en-US" sz="2200" dirty="0"/>
          </a:p>
          <a:p>
            <a:pPr>
              <a:buFont typeface="Arial" panose="020B0604020202020204" pitchFamily="34" charset="0"/>
              <a:buChar char="•"/>
            </a:pPr>
            <a:r>
              <a:rPr lang="en-US" sz="2200" b="1" u="sng" dirty="0"/>
              <a:t>B</a:t>
            </a:r>
            <a:r>
              <a:rPr lang="en-US" sz="2200" b="1" u="sng" dirty="0" smtClean="0"/>
              <a:t>ase </a:t>
            </a:r>
            <a:r>
              <a:rPr lang="en-US" sz="2200" b="1" u="sng" dirty="0"/>
              <a:t>rate </a:t>
            </a:r>
            <a:r>
              <a:rPr lang="en-US" sz="2200" b="1" u="sng" dirty="0" smtClean="0"/>
              <a:t>neglect</a:t>
            </a:r>
            <a:r>
              <a:rPr lang="en-US" sz="2200" dirty="0" smtClean="0"/>
              <a:t>: ignoring </a:t>
            </a:r>
            <a:r>
              <a:rPr lang="en-US" sz="2200" dirty="0"/>
              <a:t>the prevalence of a disease in our diagnostic </a:t>
            </a:r>
            <a:r>
              <a:rPr lang="en-US" sz="2200" dirty="0" smtClean="0"/>
              <a:t>reasoning.</a:t>
            </a:r>
            <a:endParaRPr lang="en-US" sz="2200" dirty="0"/>
          </a:p>
          <a:p>
            <a:pPr>
              <a:buFont typeface="Arial" panose="020B0604020202020204" pitchFamily="34" charset="0"/>
              <a:buChar char="•"/>
            </a:pPr>
            <a:r>
              <a:rPr lang="en-US" sz="2200" b="1" u="sng" dirty="0" smtClean="0"/>
              <a:t>Anchoring</a:t>
            </a:r>
            <a:r>
              <a:rPr lang="en-US" sz="2200" dirty="0" smtClean="0"/>
              <a:t>: seizing </a:t>
            </a:r>
            <a:r>
              <a:rPr lang="en-US" sz="2200" dirty="0"/>
              <a:t>a diagnosis based on early information and failing to adjust </a:t>
            </a:r>
            <a:r>
              <a:rPr lang="en-US" sz="2200" dirty="0" smtClean="0"/>
              <a:t>when </a:t>
            </a:r>
            <a:r>
              <a:rPr lang="en-US" sz="2200" dirty="0"/>
              <a:t>new information </a:t>
            </a:r>
            <a:r>
              <a:rPr lang="en-US" sz="2200" dirty="0" smtClean="0"/>
              <a:t>comes in.</a:t>
            </a:r>
            <a:endParaRPr lang="en-US" sz="2200" dirty="0"/>
          </a:p>
          <a:p>
            <a:pPr>
              <a:buFont typeface="Arial" panose="020B0604020202020204" pitchFamily="34" charset="0"/>
              <a:buChar char="•"/>
            </a:pPr>
            <a:r>
              <a:rPr lang="en-US" sz="2200" b="1" u="sng" dirty="0"/>
              <a:t>C</a:t>
            </a:r>
            <a:r>
              <a:rPr lang="en-US" sz="2200" b="1" u="sng" dirty="0" smtClean="0"/>
              <a:t>onfirmation </a:t>
            </a:r>
            <a:r>
              <a:rPr lang="en-US" sz="2200" b="1" u="sng" dirty="0" smtClean="0"/>
              <a:t>bias</a:t>
            </a:r>
            <a:r>
              <a:rPr lang="en-US" sz="2200" dirty="0" smtClean="0"/>
              <a:t>: giving </a:t>
            </a:r>
            <a:r>
              <a:rPr lang="en-US" sz="2200" dirty="0"/>
              <a:t>more weight to information which seems to align with what we already </a:t>
            </a:r>
            <a:r>
              <a:rPr lang="en-US" sz="2200" dirty="0" smtClean="0"/>
              <a:t>think.</a:t>
            </a:r>
            <a:endParaRPr lang="en-US" sz="2200" dirty="0"/>
          </a:p>
          <a:p>
            <a:pPr>
              <a:buFont typeface="Arial" panose="020B0604020202020204" pitchFamily="34" charset="0"/>
              <a:buChar char="•"/>
            </a:pPr>
            <a:r>
              <a:rPr lang="en-US" sz="2200" b="1" u="sng" dirty="0"/>
              <a:t>S</a:t>
            </a:r>
            <a:r>
              <a:rPr lang="en-US" sz="2200" b="1" u="sng" dirty="0" smtClean="0"/>
              <a:t>earch </a:t>
            </a:r>
            <a:r>
              <a:rPr lang="en-US" sz="2200" b="1" u="sng" dirty="0" smtClean="0"/>
              <a:t>satisfaction</a:t>
            </a:r>
            <a:r>
              <a:rPr lang="en-US" sz="2200" dirty="0" smtClean="0"/>
              <a:t>: stopping </a:t>
            </a:r>
            <a:r>
              <a:rPr lang="en-US" sz="2200" dirty="0"/>
              <a:t>once we have found </a:t>
            </a:r>
            <a:r>
              <a:rPr lang="en-US" sz="2200" dirty="0" smtClean="0"/>
              <a:t>something.</a:t>
            </a:r>
            <a:endParaRPr lang="en-US" sz="2200" dirty="0"/>
          </a:p>
          <a:p>
            <a:pPr>
              <a:buFont typeface="Arial" panose="020B0604020202020204" pitchFamily="34" charset="0"/>
              <a:buChar char="•"/>
            </a:pPr>
            <a:r>
              <a:rPr lang="en-US" sz="2200" b="1" u="sng" dirty="0"/>
              <a:t>P</a:t>
            </a:r>
            <a:r>
              <a:rPr lang="en-US" sz="2200" b="1" u="sng" dirty="0" smtClean="0"/>
              <a:t>remature </a:t>
            </a:r>
            <a:r>
              <a:rPr lang="en-US" sz="2200" b="1" u="sng" dirty="0" smtClean="0"/>
              <a:t>closure</a:t>
            </a:r>
            <a:r>
              <a:rPr lang="en-US" sz="2200" dirty="0" smtClean="0"/>
              <a:t>: stopping </a:t>
            </a:r>
            <a:r>
              <a:rPr lang="en-US" sz="2200" dirty="0"/>
              <a:t>too early in the diagnostic process because we think we have an </a:t>
            </a:r>
            <a:r>
              <a:rPr lang="en-US" sz="2200" dirty="0" smtClean="0"/>
              <a:t>answer.</a:t>
            </a:r>
          </a:p>
          <a:p>
            <a:pPr>
              <a:buFont typeface="Arial" panose="020B0604020202020204" pitchFamily="34" charset="0"/>
              <a:buChar char="•"/>
            </a:pPr>
            <a:r>
              <a:rPr lang="en-US" sz="2200" b="1" u="sng" dirty="0"/>
              <a:t>F</a:t>
            </a:r>
            <a:r>
              <a:rPr lang="en-US" sz="2200" b="1" u="sng" dirty="0" smtClean="0"/>
              <a:t>raming </a:t>
            </a:r>
            <a:r>
              <a:rPr lang="en-US" sz="2200" b="1" u="sng" dirty="0" smtClean="0"/>
              <a:t>bias</a:t>
            </a:r>
            <a:r>
              <a:rPr lang="en-US" sz="2200" dirty="0" smtClean="0"/>
              <a:t>: </a:t>
            </a:r>
            <a:r>
              <a:rPr lang="en-US" sz="2000" dirty="0"/>
              <a:t>the context </a:t>
            </a:r>
            <a:r>
              <a:rPr lang="en-US" sz="2000" dirty="0" smtClean="0"/>
              <a:t>within which </a:t>
            </a:r>
            <a:r>
              <a:rPr lang="en-US" sz="2000" dirty="0"/>
              <a:t>information is presented </a:t>
            </a:r>
            <a:r>
              <a:rPr lang="en-US" sz="2000" dirty="0" smtClean="0"/>
              <a:t>distorts interpretation.</a:t>
            </a:r>
            <a:endParaRPr lang="en-US" sz="2200" dirty="0" smtClean="0"/>
          </a:p>
          <a:p>
            <a:pPr marL="0" indent="0"/>
            <a:endParaRPr lang="en-US" sz="2200" dirty="0"/>
          </a:p>
        </p:txBody>
      </p:sp>
      <p:sp>
        <p:nvSpPr>
          <p:cNvPr id="4" name="Rectangle 3"/>
          <p:cNvSpPr/>
          <p:nvPr/>
        </p:nvSpPr>
        <p:spPr>
          <a:xfrm>
            <a:off x="767080" y="6319540"/>
            <a:ext cx="8153400" cy="523220"/>
          </a:xfrm>
          <a:prstGeom prst="rect">
            <a:avLst/>
          </a:prstGeom>
        </p:spPr>
        <p:txBody>
          <a:bodyPr wrap="square">
            <a:spAutoFit/>
          </a:bodyPr>
          <a:lstStyle/>
          <a:p>
            <a:pPr algn="r"/>
            <a:r>
              <a:rPr lang="en-US" sz="1400" b="0" dirty="0">
                <a:solidFill>
                  <a:schemeClr val="bg1"/>
                </a:solidFill>
                <a:latin typeface="Trebuchet MS" panose="020B0603020202020204" pitchFamily="34" charset="0"/>
              </a:rPr>
              <a:t>Natalie </a:t>
            </a:r>
            <a:r>
              <a:rPr lang="en-US" sz="1400" b="0" dirty="0" smtClean="0">
                <a:solidFill>
                  <a:schemeClr val="bg1"/>
                </a:solidFill>
                <a:latin typeface="Trebuchet MS" panose="020B0603020202020204" pitchFamily="34" charset="0"/>
              </a:rPr>
              <a:t>May. When </a:t>
            </a:r>
            <a:r>
              <a:rPr lang="en-US" sz="1400" b="0" dirty="0">
                <a:solidFill>
                  <a:schemeClr val="bg1"/>
                </a:solidFill>
                <a:latin typeface="Trebuchet MS" panose="020B0603020202020204" pitchFamily="34" charset="0"/>
              </a:rPr>
              <a:t>is a Door Not a Door? Bias, Heuristics </a:t>
            </a:r>
            <a:r>
              <a:rPr lang="en-US" sz="1400" b="0" dirty="0" smtClean="0">
                <a:solidFill>
                  <a:schemeClr val="bg1"/>
                </a:solidFill>
                <a:latin typeface="Trebuchet MS" panose="020B0603020202020204" pitchFamily="34" charset="0"/>
              </a:rPr>
              <a:t>&amp; Metacognition. </a:t>
            </a:r>
            <a:r>
              <a:rPr lang="en-US" sz="1400" b="0" dirty="0">
                <a:solidFill>
                  <a:schemeClr val="bg1"/>
                </a:solidFill>
                <a:latin typeface="Trebuchet MS" panose="020B0603020202020204" pitchFamily="34" charset="0"/>
              </a:rPr>
              <a:t>April 4, </a:t>
            </a:r>
            <a:r>
              <a:rPr lang="en-US" sz="1400" b="0" dirty="0" smtClean="0">
                <a:solidFill>
                  <a:schemeClr val="bg1"/>
                </a:solidFill>
                <a:latin typeface="Trebuchet MS" panose="020B0603020202020204" pitchFamily="34" charset="0"/>
              </a:rPr>
              <a:t>2017. </a:t>
            </a:r>
            <a:r>
              <a:rPr lang="en-US" sz="1400" b="0" dirty="0">
                <a:solidFill>
                  <a:schemeClr val="bg1"/>
                </a:solidFill>
                <a:latin typeface="Trebuchet MS" panose="020B0603020202020204" pitchFamily="34" charset="0"/>
              </a:rPr>
              <a:t>http://stemlynsblog.org/when-is-a-door-not-a-door/</a:t>
            </a:r>
          </a:p>
        </p:txBody>
      </p:sp>
    </p:spTree>
    <p:extLst>
      <p:ext uri="{BB962C8B-B14F-4D97-AF65-F5344CB8AC3E}">
        <p14:creationId xmlns:p14="http://schemas.microsoft.com/office/powerpoint/2010/main" val="19759159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Causes of medical errors</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solidFill>
                  <a:schemeClr val="accent2">
                    <a:lumMod val="60000"/>
                    <a:lumOff val="40000"/>
                  </a:schemeClr>
                </a:solidFill>
              </a:rPr>
              <a:t>Flaws in clinical reasoning</a:t>
            </a:r>
          </a:p>
          <a:p>
            <a:pPr>
              <a:buFont typeface="Arial" panose="020B0604020202020204" pitchFamily="34" charset="0"/>
              <a:buChar char="•"/>
            </a:pPr>
            <a:r>
              <a:rPr lang="en-US" dirty="0" smtClean="0">
                <a:solidFill>
                  <a:schemeClr val="accent2">
                    <a:lumMod val="60000"/>
                    <a:lumOff val="40000"/>
                  </a:schemeClr>
                </a:solidFill>
              </a:rPr>
              <a:t>Clinical reasoning is based on ‘dual processing model’</a:t>
            </a:r>
            <a:endParaRPr lang="en-US" dirty="0">
              <a:solidFill>
                <a:schemeClr val="accent2">
                  <a:lumMod val="60000"/>
                  <a:lumOff val="40000"/>
                </a:schemeClr>
              </a:solidFill>
            </a:endParaRPr>
          </a:p>
          <a:p>
            <a:pPr lvl="1">
              <a:buFont typeface="Arial" panose="020B0604020202020204" pitchFamily="34" charset="0"/>
              <a:buChar char="•"/>
            </a:pPr>
            <a:r>
              <a:rPr lang="en-US" dirty="0" smtClean="0">
                <a:solidFill>
                  <a:schemeClr val="accent2">
                    <a:lumMod val="60000"/>
                    <a:lumOff val="40000"/>
                  </a:schemeClr>
                </a:solidFill>
              </a:rPr>
              <a:t>rapid, intuitive </a:t>
            </a:r>
            <a:r>
              <a:rPr lang="en-US" dirty="0">
                <a:solidFill>
                  <a:schemeClr val="accent2">
                    <a:lumMod val="60000"/>
                    <a:lumOff val="40000"/>
                  </a:schemeClr>
                </a:solidFill>
              </a:rPr>
              <a:t>component (Type 1</a:t>
            </a:r>
            <a:r>
              <a:rPr lang="en-US" dirty="0" smtClean="0">
                <a:solidFill>
                  <a:schemeClr val="accent2">
                    <a:lumMod val="60000"/>
                    <a:lumOff val="40000"/>
                  </a:schemeClr>
                </a:solidFill>
              </a:rPr>
              <a:t>),</a:t>
            </a:r>
          </a:p>
          <a:p>
            <a:pPr lvl="1">
              <a:buFont typeface="Arial" panose="020B0604020202020204" pitchFamily="34" charset="0"/>
              <a:buChar char="•"/>
            </a:pPr>
            <a:r>
              <a:rPr lang="en-US" dirty="0" smtClean="0">
                <a:solidFill>
                  <a:schemeClr val="accent2">
                    <a:lumMod val="60000"/>
                    <a:lumOff val="40000"/>
                  </a:schemeClr>
                </a:solidFill>
              </a:rPr>
              <a:t>slower</a:t>
            </a:r>
            <a:r>
              <a:rPr lang="en-US" dirty="0">
                <a:solidFill>
                  <a:schemeClr val="accent2">
                    <a:lumMod val="60000"/>
                    <a:lumOff val="40000"/>
                  </a:schemeClr>
                </a:solidFill>
              </a:rPr>
              <a:t>, logical and analytical </a:t>
            </a:r>
            <a:r>
              <a:rPr lang="en-US" dirty="0" smtClean="0">
                <a:solidFill>
                  <a:schemeClr val="accent2">
                    <a:lumMod val="60000"/>
                    <a:lumOff val="40000"/>
                  </a:schemeClr>
                </a:solidFill>
              </a:rPr>
              <a:t>component (Type </a:t>
            </a:r>
            <a:r>
              <a:rPr lang="en-US" dirty="0">
                <a:solidFill>
                  <a:schemeClr val="accent2">
                    <a:lumMod val="60000"/>
                    <a:lumOff val="40000"/>
                  </a:schemeClr>
                </a:solidFill>
              </a:rPr>
              <a:t>2</a:t>
            </a:r>
            <a:r>
              <a:rPr lang="en-US" dirty="0" smtClean="0">
                <a:solidFill>
                  <a:schemeClr val="accent2">
                    <a:lumMod val="60000"/>
                    <a:lumOff val="40000"/>
                  </a:schemeClr>
                </a:solidFill>
              </a:rPr>
              <a:t>).</a:t>
            </a:r>
          </a:p>
          <a:p>
            <a:pPr>
              <a:buFont typeface="Arial" panose="020B0604020202020204" pitchFamily="34" charset="0"/>
              <a:buChar char="•"/>
            </a:pPr>
            <a:r>
              <a:rPr lang="en-US" dirty="0" smtClean="0">
                <a:solidFill>
                  <a:schemeClr val="accent2">
                    <a:lumMod val="60000"/>
                    <a:lumOff val="40000"/>
                  </a:schemeClr>
                </a:solidFill>
              </a:rPr>
              <a:t>Errors in type 1 might come from the </a:t>
            </a:r>
            <a:r>
              <a:rPr lang="en-US" dirty="0">
                <a:solidFill>
                  <a:schemeClr val="accent2">
                    <a:lumMod val="60000"/>
                    <a:lumOff val="40000"/>
                  </a:schemeClr>
                </a:solidFill>
              </a:rPr>
              <a:t>associative nature of memory</a:t>
            </a:r>
            <a:r>
              <a:rPr lang="en-US" dirty="0" smtClean="0">
                <a:solidFill>
                  <a:schemeClr val="accent2">
                    <a:lumMod val="60000"/>
                    <a:lumOff val="40000"/>
                  </a:schemeClr>
                </a:solidFill>
              </a:rPr>
              <a:t>, which </a:t>
            </a:r>
            <a:r>
              <a:rPr lang="en-US" dirty="0">
                <a:solidFill>
                  <a:schemeClr val="accent2">
                    <a:lumMod val="60000"/>
                    <a:lumOff val="40000"/>
                  </a:schemeClr>
                </a:solidFill>
              </a:rPr>
              <a:t>can lead to cognitive biases</a:t>
            </a:r>
            <a:r>
              <a:rPr lang="en-US" dirty="0" smtClean="0">
                <a:solidFill>
                  <a:schemeClr val="accent2">
                    <a:lumMod val="60000"/>
                    <a:lumOff val="40000"/>
                  </a:schemeClr>
                </a:solidFill>
              </a:rPr>
              <a:t>.</a:t>
            </a:r>
          </a:p>
          <a:p>
            <a:pPr>
              <a:buFont typeface="Arial" panose="020B0604020202020204" pitchFamily="34" charset="0"/>
              <a:buChar char="•"/>
            </a:pPr>
            <a:r>
              <a:rPr lang="en-US" dirty="0" smtClean="0"/>
              <a:t>Errors in type 2 may </a:t>
            </a:r>
            <a:r>
              <a:rPr lang="en-US" dirty="0"/>
              <a:t>result from the limited </a:t>
            </a:r>
            <a:r>
              <a:rPr lang="en-US" dirty="0" smtClean="0"/>
              <a:t>capacity of </a:t>
            </a:r>
            <a:r>
              <a:rPr lang="en-US" dirty="0"/>
              <a:t>working </a:t>
            </a:r>
            <a:r>
              <a:rPr lang="en-US" dirty="0" smtClean="0"/>
              <a:t>memory.</a:t>
            </a:r>
          </a:p>
          <a:p>
            <a:pPr>
              <a:buFont typeface="Arial" panose="020B0604020202020204" pitchFamily="34" charset="0"/>
              <a:buChar char="•"/>
            </a:pPr>
            <a:r>
              <a:rPr lang="en-US" dirty="0" smtClean="0"/>
              <a:t>Strategies to recognize bias [strangely] don’t seem to reduce medical errors. Increasing knowledge does.</a:t>
            </a:r>
          </a:p>
        </p:txBody>
      </p:sp>
      <p:sp>
        <p:nvSpPr>
          <p:cNvPr id="4" name="Rectangle 3"/>
          <p:cNvSpPr/>
          <p:nvPr/>
        </p:nvSpPr>
        <p:spPr>
          <a:xfrm>
            <a:off x="1361440" y="6078696"/>
            <a:ext cx="7772400" cy="738664"/>
          </a:xfrm>
          <a:prstGeom prst="rect">
            <a:avLst/>
          </a:prstGeom>
        </p:spPr>
        <p:txBody>
          <a:bodyPr wrap="square">
            <a:spAutoFit/>
          </a:bodyPr>
          <a:lstStyle/>
          <a:p>
            <a:pPr algn="r"/>
            <a:r>
              <a:rPr lang="en-US" sz="1400" b="0" dirty="0">
                <a:solidFill>
                  <a:schemeClr val="bg1"/>
                </a:solidFill>
              </a:rPr>
              <a:t>Norman GR, Monteiro SD, </a:t>
            </a:r>
            <a:r>
              <a:rPr lang="en-US" sz="1400" b="0" dirty="0" err="1">
                <a:solidFill>
                  <a:schemeClr val="bg1"/>
                </a:solidFill>
              </a:rPr>
              <a:t>Sherbino</a:t>
            </a:r>
            <a:r>
              <a:rPr lang="en-US" sz="1400" b="0" dirty="0">
                <a:solidFill>
                  <a:schemeClr val="bg1"/>
                </a:solidFill>
              </a:rPr>
              <a:t> J, </a:t>
            </a:r>
            <a:r>
              <a:rPr lang="en-US" sz="1400" b="0" dirty="0" err="1">
                <a:solidFill>
                  <a:schemeClr val="bg1"/>
                </a:solidFill>
              </a:rPr>
              <a:t>Ilgen</a:t>
            </a:r>
            <a:r>
              <a:rPr lang="en-US" sz="1400" b="0" dirty="0">
                <a:solidFill>
                  <a:schemeClr val="bg1"/>
                </a:solidFill>
              </a:rPr>
              <a:t> JS, Schmidt HG, </a:t>
            </a:r>
            <a:r>
              <a:rPr lang="en-US" sz="1400" b="0" dirty="0" err="1">
                <a:solidFill>
                  <a:schemeClr val="bg1"/>
                </a:solidFill>
              </a:rPr>
              <a:t>Mamede</a:t>
            </a:r>
            <a:r>
              <a:rPr lang="en-US" sz="1400" b="0" dirty="0">
                <a:solidFill>
                  <a:schemeClr val="bg1"/>
                </a:solidFill>
              </a:rPr>
              <a:t> </a:t>
            </a:r>
            <a:r>
              <a:rPr lang="en-US" sz="1400" b="0" dirty="0" smtClean="0">
                <a:solidFill>
                  <a:schemeClr val="bg1"/>
                </a:solidFill>
              </a:rPr>
              <a:t>S.</a:t>
            </a:r>
          </a:p>
          <a:p>
            <a:pPr algn="r"/>
            <a:r>
              <a:rPr lang="en-US" sz="1400" b="0" dirty="0" smtClean="0">
                <a:solidFill>
                  <a:schemeClr val="bg1"/>
                </a:solidFill>
              </a:rPr>
              <a:t>The </a:t>
            </a:r>
            <a:r>
              <a:rPr lang="en-US" sz="1400" b="0" dirty="0">
                <a:solidFill>
                  <a:schemeClr val="bg1"/>
                </a:solidFill>
              </a:rPr>
              <a:t>causes of errors in clinical reasoning: cognitive biases, knowledge deficits, and dual process thinking</a:t>
            </a:r>
            <a:r>
              <a:rPr lang="en-US" sz="1400" b="0" dirty="0" smtClean="0">
                <a:solidFill>
                  <a:schemeClr val="bg1"/>
                </a:solidFill>
              </a:rPr>
              <a:t>.</a:t>
            </a:r>
          </a:p>
          <a:p>
            <a:pPr algn="r"/>
            <a:r>
              <a:rPr lang="en-US" sz="1400" b="0" dirty="0" smtClean="0">
                <a:solidFill>
                  <a:schemeClr val="bg1"/>
                </a:solidFill>
              </a:rPr>
              <a:t> </a:t>
            </a:r>
            <a:r>
              <a:rPr lang="en-US" sz="1400" b="0" dirty="0" err="1">
                <a:solidFill>
                  <a:schemeClr val="bg1"/>
                </a:solidFill>
              </a:rPr>
              <a:t>Acad</a:t>
            </a:r>
            <a:r>
              <a:rPr lang="en-US" sz="1400" b="0" dirty="0">
                <a:solidFill>
                  <a:schemeClr val="bg1"/>
                </a:solidFill>
              </a:rPr>
              <a:t> Med. 2017;92(1):23–30.</a:t>
            </a:r>
          </a:p>
        </p:txBody>
      </p:sp>
    </p:spTree>
    <p:extLst>
      <p:ext uri="{BB962C8B-B14F-4D97-AF65-F5344CB8AC3E}">
        <p14:creationId xmlns:p14="http://schemas.microsoft.com/office/powerpoint/2010/main" val="32338365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Informatics to the rescue</a:t>
            </a:r>
            <a:endParaRPr lang="en-US" dirty="0"/>
          </a:p>
        </p:txBody>
      </p:sp>
      <p:sp>
        <p:nvSpPr>
          <p:cNvPr id="5" name="Content Placeholder 4"/>
          <p:cNvSpPr>
            <a:spLocks noGrp="1"/>
          </p:cNvSpPr>
          <p:nvPr>
            <p:ph idx="1"/>
          </p:nvPr>
        </p:nvSpPr>
        <p:spPr>
          <a:xfrm>
            <a:off x="228600" y="1676400"/>
            <a:ext cx="8686800" cy="3886200"/>
          </a:xfrm>
        </p:spPr>
        <p:txBody>
          <a:bodyPr/>
          <a:lstStyle/>
          <a:p>
            <a:r>
              <a:rPr lang="en-US" b="1" u="sng" dirty="0" smtClean="0"/>
              <a:t>Definition</a:t>
            </a:r>
            <a:r>
              <a:rPr lang="en-US" dirty="0" smtClean="0"/>
              <a:t>:</a:t>
            </a:r>
          </a:p>
          <a:p>
            <a:endParaRPr lang="en-US" dirty="0"/>
          </a:p>
          <a:p>
            <a:pPr marL="0" indent="0"/>
            <a:r>
              <a:rPr lang="en-US" i="1" dirty="0"/>
              <a:t>Biomedical informatics (BMI) is </a:t>
            </a:r>
            <a:endParaRPr lang="en-US" i="1" dirty="0" smtClean="0"/>
          </a:p>
          <a:p>
            <a:pPr>
              <a:buFont typeface="Arial" panose="020B0604020202020204" pitchFamily="34" charset="0"/>
              <a:buChar char="•"/>
            </a:pPr>
            <a:r>
              <a:rPr lang="en-US" i="1" dirty="0" smtClean="0"/>
              <a:t>the </a:t>
            </a:r>
            <a:r>
              <a:rPr lang="en-US" i="1" dirty="0"/>
              <a:t>interdisciplinary field </a:t>
            </a:r>
            <a:endParaRPr lang="en-US" i="1" dirty="0" smtClean="0"/>
          </a:p>
          <a:p>
            <a:pPr>
              <a:buFont typeface="Arial" panose="020B0604020202020204" pitchFamily="34" charset="0"/>
              <a:buChar char="•"/>
            </a:pPr>
            <a:r>
              <a:rPr lang="en-US" i="1" dirty="0" smtClean="0"/>
              <a:t>that </a:t>
            </a:r>
            <a:r>
              <a:rPr lang="en-US" i="1" dirty="0"/>
              <a:t>studies and pursues the effective uses of biomedical data, information, and knowledge </a:t>
            </a:r>
            <a:endParaRPr lang="en-US" i="1" dirty="0" smtClean="0"/>
          </a:p>
          <a:p>
            <a:pPr>
              <a:buFont typeface="Arial" panose="020B0604020202020204" pitchFamily="34" charset="0"/>
              <a:buChar char="•"/>
            </a:pPr>
            <a:r>
              <a:rPr lang="en-US" i="1" dirty="0" smtClean="0"/>
              <a:t>for </a:t>
            </a:r>
            <a:r>
              <a:rPr lang="en-US" i="1" dirty="0"/>
              <a:t>scientific inquiry, problem solving, and decision making</a:t>
            </a:r>
            <a:r>
              <a:rPr lang="en-US" i="1" dirty="0" smtClean="0"/>
              <a:t>,</a:t>
            </a:r>
          </a:p>
          <a:p>
            <a:pPr>
              <a:buFont typeface="Arial" panose="020B0604020202020204" pitchFamily="34" charset="0"/>
              <a:buChar char="•"/>
            </a:pPr>
            <a:r>
              <a:rPr lang="en-US" i="1" dirty="0" smtClean="0"/>
              <a:t>driven </a:t>
            </a:r>
            <a:r>
              <a:rPr lang="en-US" i="1" dirty="0"/>
              <a:t>by efforts to improve human health.</a:t>
            </a:r>
          </a:p>
        </p:txBody>
      </p:sp>
      <p:sp>
        <p:nvSpPr>
          <p:cNvPr id="6" name="Rectangle 5"/>
          <p:cNvSpPr/>
          <p:nvPr/>
        </p:nvSpPr>
        <p:spPr>
          <a:xfrm>
            <a:off x="293255" y="5903893"/>
            <a:ext cx="8850745" cy="954107"/>
          </a:xfrm>
          <a:prstGeom prst="rect">
            <a:avLst/>
          </a:prstGeom>
        </p:spPr>
        <p:txBody>
          <a:bodyPr wrap="square">
            <a:spAutoFit/>
          </a:bodyPr>
          <a:lstStyle/>
          <a:p>
            <a:pPr algn="r"/>
            <a:r>
              <a:rPr lang="en-US" sz="1400" dirty="0" smtClean="0">
                <a:solidFill>
                  <a:schemeClr val="bg1"/>
                </a:solidFill>
              </a:rPr>
              <a:t>CA </a:t>
            </a:r>
            <a:r>
              <a:rPr lang="en-US" sz="1400" dirty="0" err="1">
                <a:solidFill>
                  <a:schemeClr val="bg1"/>
                </a:solidFill>
              </a:rPr>
              <a:t>Kulikowski</a:t>
            </a:r>
            <a:r>
              <a:rPr lang="en-US" sz="1400" dirty="0">
                <a:solidFill>
                  <a:schemeClr val="bg1"/>
                </a:solidFill>
              </a:rPr>
              <a:t>, </a:t>
            </a:r>
            <a:r>
              <a:rPr lang="en-US" sz="1400" dirty="0" smtClean="0">
                <a:solidFill>
                  <a:schemeClr val="bg1"/>
                </a:solidFill>
              </a:rPr>
              <a:t>EH </a:t>
            </a:r>
            <a:r>
              <a:rPr lang="en-US" sz="1400" dirty="0" err="1">
                <a:solidFill>
                  <a:schemeClr val="bg1"/>
                </a:solidFill>
              </a:rPr>
              <a:t>Shortliffe</a:t>
            </a:r>
            <a:r>
              <a:rPr lang="en-US" sz="1400" dirty="0">
                <a:solidFill>
                  <a:schemeClr val="bg1"/>
                </a:solidFill>
              </a:rPr>
              <a:t>, </a:t>
            </a:r>
            <a:r>
              <a:rPr lang="en-US" sz="1400" dirty="0" smtClean="0">
                <a:solidFill>
                  <a:schemeClr val="bg1"/>
                </a:solidFill>
              </a:rPr>
              <a:t>LM </a:t>
            </a:r>
            <a:r>
              <a:rPr lang="en-US" sz="1400" dirty="0">
                <a:solidFill>
                  <a:schemeClr val="bg1"/>
                </a:solidFill>
              </a:rPr>
              <a:t>Currie, </a:t>
            </a:r>
            <a:r>
              <a:rPr lang="en-US" sz="1400" dirty="0" smtClean="0">
                <a:solidFill>
                  <a:schemeClr val="bg1"/>
                </a:solidFill>
              </a:rPr>
              <a:t>PL </a:t>
            </a:r>
            <a:r>
              <a:rPr lang="en-US" sz="1400" dirty="0">
                <a:solidFill>
                  <a:schemeClr val="bg1"/>
                </a:solidFill>
              </a:rPr>
              <a:t>Elkin, </a:t>
            </a:r>
            <a:r>
              <a:rPr lang="en-US" sz="1400" dirty="0" smtClean="0">
                <a:solidFill>
                  <a:schemeClr val="bg1"/>
                </a:solidFill>
              </a:rPr>
              <a:t>LE </a:t>
            </a:r>
            <a:r>
              <a:rPr lang="en-US" sz="1400" dirty="0">
                <a:solidFill>
                  <a:schemeClr val="bg1"/>
                </a:solidFill>
              </a:rPr>
              <a:t>Hunter, </a:t>
            </a:r>
            <a:r>
              <a:rPr lang="en-US" sz="1400" dirty="0" smtClean="0">
                <a:solidFill>
                  <a:schemeClr val="bg1"/>
                </a:solidFill>
              </a:rPr>
              <a:t>TR </a:t>
            </a:r>
            <a:r>
              <a:rPr lang="en-US" sz="1400" dirty="0">
                <a:solidFill>
                  <a:schemeClr val="bg1"/>
                </a:solidFill>
              </a:rPr>
              <a:t>Johnson, </a:t>
            </a:r>
            <a:r>
              <a:rPr lang="en-US" sz="1400" dirty="0" smtClean="0">
                <a:solidFill>
                  <a:schemeClr val="bg1"/>
                </a:solidFill>
              </a:rPr>
              <a:t>IJ </a:t>
            </a:r>
            <a:r>
              <a:rPr lang="en-US" sz="1400" dirty="0" err="1">
                <a:solidFill>
                  <a:schemeClr val="bg1"/>
                </a:solidFill>
              </a:rPr>
              <a:t>Kalet</a:t>
            </a:r>
            <a:r>
              <a:rPr lang="en-US" sz="1400" dirty="0">
                <a:solidFill>
                  <a:schemeClr val="bg1"/>
                </a:solidFill>
              </a:rPr>
              <a:t>, </a:t>
            </a:r>
            <a:r>
              <a:rPr lang="en-US" sz="1400" dirty="0" smtClean="0">
                <a:solidFill>
                  <a:schemeClr val="bg1"/>
                </a:solidFill>
              </a:rPr>
              <a:t>LA </a:t>
            </a:r>
            <a:r>
              <a:rPr lang="en-US" sz="1400" dirty="0" err="1">
                <a:solidFill>
                  <a:schemeClr val="bg1"/>
                </a:solidFill>
              </a:rPr>
              <a:t>Lenert</a:t>
            </a:r>
            <a:r>
              <a:rPr lang="en-US" sz="1400" dirty="0">
                <a:solidFill>
                  <a:schemeClr val="bg1"/>
                </a:solidFill>
              </a:rPr>
              <a:t>, </a:t>
            </a:r>
            <a:r>
              <a:rPr lang="en-US" sz="1400" dirty="0" smtClean="0">
                <a:solidFill>
                  <a:schemeClr val="bg1"/>
                </a:solidFill>
              </a:rPr>
              <a:t>MA </a:t>
            </a:r>
            <a:r>
              <a:rPr lang="en-US" sz="1400" dirty="0" err="1">
                <a:solidFill>
                  <a:schemeClr val="bg1"/>
                </a:solidFill>
              </a:rPr>
              <a:t>Musen</a:t>
            </a:r>
            <a:r>
              <a:rPr lang="en-US" sz="1400" dirty="0">
                <a:solidFill>
                  <a:schemeClr val="bg1"/>
                </a:solidFill>
              </a:rPr>
              <a:t>, </a:t>
            </a:r>
            <a:r>
              <a:rPr lang="en-US" sz="1400" dirty="0" smtClean="0">
                <a:solidFill>
                  <a:schemeClr val="bg1"/>
                </a:solidFill>
              </a:rPr>
              <a:t>JG </a:t>
            </a:r>
            <a:r>
              <a:rPr lang="en-US" sz="1400" dirty="0" err="1">
                <a:solidFill>
                  <a:schemeClr val="bg1"/>
                </a:solidFill>
              </a:rPr>
              <a:t>Ozbolt</a:t>
            </a:r>
            <a:r>
              <a:rPr lang="en-US" sz="1400" dirty="0">
                <a:solidFill>
                  <a:schemeClr val="bg1"/>
                </a:solidFill>
              </a:rPr>
              <a:t>, </a:t>
            </a:r>
            <a:r>
              <a:rPr lang="en-US" sz="1400" dirty="0" smtClean="0">
                <a:solidFill>
                  <a:schemeClr val="bg1"/>
                </a:solidFill>
              </a:rPr>
              <a:t>JW </a:t>
            </a:r>
            <a:r>
              <a:rPr lang="en-US" sz="1400" dirty="0">
                <a:solidFill>
                  <a:schemeClr val="bg1"/>
                </a:solidFill>
              </a:rPr>
              <a:t>Smith, </a:t>
            </a:r>
            <a:r>
              <a:rPr lang="en-US" sz="1400" dirty="0" smtClean="0">
                <a:solidFill>
                  <a:schemeClr val="bg1"/>
                </a:solidFill>
              </a:rPr>
              <a:t>PZ </a:t>
            </a:r>
            <a:r>
              <a:rPr lang="en-US" sz="1400" dirty="0" err="1">
                <a:solidFill>
                  <a:schemeClr val="bg1"/>
                </a:solidFill>
              </a:rPr>
              <a:t>Tarczy-Hornoch</a:t>
            </a:r>
            <a:r>
              <a:rPr lang="en-US" sz="1400" dirty="0">
                <a:solidFill>
                  <a:schemeClr val="bg1"/>
                </a:solidFill>
              </a:rPr>
              <a:t>, </a:t>
            </a:r>
            <a:r>
              <a:rPr lang="en-US" sz="1400" dirty="0" err="1" smtClean="0">
                <a:solidFill>
                  <a:schemeClr val="bg1"/>
                </a:solidFill>
              </a:rPr>
              <a:t>JWilliamson</a:t>
            </a:r>
            <a:r>
              <a:rPr lang="en-US" sz="1400" dirty="0">
                <a:solidFill>
                  <a:schemeClr val="bg1"/>
                </a:solidFill>
              </a:rPr>
              <a:t>; AMIA Board white paper: definition of biomedical informatics and specification of core competencies for graduate education in the discipline, </a:t>
            </a:r>
            <a:r>
              <a:rPr lang="en-US" sz="1400" i="1" dirty="0">
                <a:solidFill>
                  <a:schemeClr val="bg1"/>
                </a:solidFill>
              </a:rPr>
              <a:t>Journal of the American Medical Informatics Association</a:t>
            </a:r>
            <a:r>
              <a:rPr lang="en-US" sz="1400" dirty="0">
                <a:solidFill>
                  <a:schemeClr val="bg1"/>
                </a:solidFill>
              </a:rPr>
              <a:t>, Volume 19, Issue 6, 1 November 2012, Pages 931–938, https://doi.org/10.1136/amiajnl-2012-001053</a:t>
            </a:r>
          </a:p>
        </p:txBody>
      </p:sp>
    </p:spTree>
    <p:extLst>
      <p:ext uri="{BB962C8B-B14F-4D97-AF65-F5344CB8AC3E}">
        <p14:creationId xmlns:p14="http://schemas.microsoft.com/office/powerpoint/2010/main" val="3001513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0" y="10160"/>
            <a:ext cx="9144000" cy="665480"/>
          </a:xfrm>
          <a:gradFill flip="none" rotWithShape="1">
            <a:gsLst>
              <a:gs pos="0">
                <a:schemeClr val="accent6">
                  <a:lumMod val="75000"/>
                  <a:shade val="30000"/>
                  <a:satMod val="115000"/>
                </a:schemeClr>
              </a:gs>
              <a:gs pos="50000">
                <a:schemeClr val="accent6">
                  <a:lumMod val="75000"/>
                  <a:shade val="67500"/>
                  <a:satMod val="115000"/>
                </a:schemeClr>
              </a:gs>
              <a:gs pos="100000">
                <a:schemeClr val="accent6">
                  <a:lumMod val="75000"/>
                  <a:shade val="100000"/>
                  <a:satMod val="115000"/>
                </a:schemeClr>
              </a:gs>
            </a:gsLst>
            <a:path path="circle">
              <a:fillToRect l="50000" t="50000" r="50000" b="50000"/>
            </a:path>
            <a:tileRect/>
          </a:gradFill>
          <a:ln>
            <a:noFill/>
          </a:ln>
        </p:spPr>
        <p:txBody>
          <a:bodyPr/>
          <a:lstStyle/>
          <a:p>
            <a:r>
              <a:rPr lang="en-US" dirty="0" smtClean="0"/>
              <a:t>Biomedical Informatics to the </a:t>
            </a:r>
            <a:r>
              <a:rPr lang="en-US" dirty="0" smtClean="0"/>
              <a:t>rescue ?</a:t>
            </a:r>
            <a:endParaRPr lang="en-US" dirty="0"/>
          </a:p>
        </p:txBody>
      </p:sp>
      <p:pic>
        <p:nvPicPr>
          <p:cNvPr id="3" name="Picture 2"/>
          <p:cNvPicPr>
            <a:picLocks noChangeAspect="1"/>
          </p:cNvPicPr>
          <p:nvPr/>
        </p:nvPicPr>
        <p:blipFill>
          <a:blip r:embed="rId2"/>
          <a:stretch>
            <a:fillRect/>
          </a:stretch>
        </p:blipFill>
        <p:spPr>
          <a:xfrm>
            <a:off x="-1" y="675640"/>
            <a:ext cx="5086859" cy="6182360"/>
          </a:xfrm>
          <a:prstGeom prst="rect">
            <a:avLst/>
          </a:prstGeom>
          <a:ln w="38100">
            <a:solidFill>
              <a:srgbClr val="16165D"/>
            </a:solidFill>
          </a:ln>
        </p:spPr>
      </p:pic>
      <p:pic>
        <p:nvPicPr>
          <p:cNvPr id="7" name="Picture 6"/>
          <p:cNvPicPr>
            <a:picLocks noChangeAspect="1"/>
          </p:cNvPicPr>
          <p:nvPr/>
        </p:nvPicPr>
        <p:blipFill>
          <a:blip r:embed="rId3"/>
          <a:stretch>
            <a:fillRect/>
          </a:stretch>
        </p:blipFill>
        <p:spPr>
          <a:xfrm>
            <a:off x="5102969" y="675640"/>
            <a:ext cx="4041031" cy="6182360"/>
          </a:xfrm>
          <a:prstGeom prst="rect">
            <a:avLst/>
          </a:prstGeom>
          <a:ln w="38100">
            <a:solidFill>
              <a:schemeClr val="tx1"/>
            </a:solidFill>
          </a:ln>
        </p:spPr>
      </p:pic>
      <p:sp>
        <p:nvSpPr>
          <p:cNvPr id="8" name="Freeform 7"/>
          <p:cNvSpPr/>
          <p:nvPr/>
        </p:nvSpPr>
        <p:spPr bwMode="auto">
          <a:xfrm>
            <a:off x="5273040" y="6024880"/>
            <a:ext cx="3850640" cy="843280"/>
          </a:xfrm>
          <a:custGeom>
            <a:avLst/>
            <a:gdLst>
              <a:gd name="connsiteX0" fmla="*/ 1148080 w 3850640"/>
              <a:gd name="connsiteY0" fmla="*/ 0 h 843280"/>
              <a:gd name="connsiteX1" fmla="*/ 3850640 w 3850640"/>
              <a:gd name="connsiteY1" fmla="*/ 0 h 843280"/>
              <a:gd name="connsiteX2" fmla="*/ 3850640 w 3850640"/>
              <a:gd name="connsiteY2" fmla="*/ 629920 h 843280"/>
              <a:gd name="connsiteX3" fmla="*/ 457200 w 3850640"/>
              <a:gd name="connsiteY3" fmla="*/ 629920 h 843280"/>
              <a:gd name="connsiteX4" fmla="*/ 457200 w 3850640"/>
              <a:gd name="connsiteY4" fmla="*/ 843280 h 843280"/>
              <a:gd name="connsiteX5" fmla="*/ 0 w 3850640"/>
              <a:gd name="connsiteY5" fmla="*/ 843280 h 843280"/>
              <a:gd name="connsiteX6" fmla="*/ 0 w 3850640"/>
              <a:gd name="connsiteY6" fmla="*/ 213360 h 843280"/>
              <a:gd name="connsiteX7" fmla="*/ 1178560 w 3850640"/>
              <a:gd name="connsiteY7" fmla="*/ 213360 h 843280"/>
              <a:gd name="connsiteX8" fmla="*/ 1148080 w 3850640"/>
              <a:gd name="connsiteY8" fmla="*/ 0 h 843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50640" h="843280">
                <a:moveTo>
                  <a:pt x="1148080" y="0"/>
                </a:moveTo>
                <a:lnTo>
                  <a:pt x="3850640" y="0"/>
                </a:lnTo>
                <a:lnTo>
                  <a:pt x="3850640" y="629920"/>
                </a:lnTo>
                <a:lnTo>
                  <a:pt x="457200" y="629920"/>
                </a:lnTo>
                <a:lnTo>
                  <a:pt x="457200" y="843280"/>
                </a:lnTo>
                <a:lnTo>
                  <a:pt x="0" y="843280"/>
                </a:lnTo>
                <a:lnTo>
                  <a:pt x="0" y="213360"/>
                </a:lnTo>
                <a:lnTo>
                  <a:pt x="1178560" y="213360"/>
                </a:lnTo>
                <a:lnTo>
                  <a:pt x="1148080" y="0"/>
                </a:lnTo>
                <a:close/>
              </a:path>
            </a:pathLst>
          </a:custGeom>
          <a:noFill/>
          <a:ln w="28575"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8216634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Before we start: discuss …</a:t>
            </a:r>
            <a:endParaRPr lang="en-US" dirty="0"/>
          </a:p>
        </p:txBody>
      </p:sp>
      <p:sp>
        <p:nvSpPr>
          <p:cNvPr id="3" name="Content Placeholder 2"/>
          <p:cNvSpPr>
            <a:spLocks noGrp="1"/>
          </p:cNvSpPr>
          <p:nvPr>
            <p:ph idx="1"/>
          </p:nvPr>
        </p:nvSpPr>
        <p:spPr>
          <a:xfrm>
            <a:off x="0" y="1676400"/>
            <a:ext cx="9144000" cy="4953000"/>
          </a:xfrm>
        </p:spPr>
        <p:txBody>
          <a:bodyPr/>
          <a:lstStyle/>
          <a:p>
            <a:pPr marL="0" indent="0" algn="ctr"/>
            <a:r>
              <a:rPr lang="en-US" dirty="0" smtClean="0"/>
              <a:t>‘</a:t>
            </a:r>
            <a:r>
              <a:rPr lang="en-US" i="1" dirty="0" smtClean="0"/>
              <a:t>You </a:t>
            </a:r>
            <a:r>
              <a:rPr lang="en-US" i="1" dirty="0"/>
              <a:t>don't make mistakes. </a:t>
            </a:r>
            <a:endParaRPr lang="en-US" i="1" dirty="0" smtClean="0"/>
          </a:p>
          <a:p>
            <a:pPr marL="0" indent="0" algn="ctr"/>
            <a:r>
              <a:rPr lang="en-US" i="1" dirty="0" smtClean="0"/>
              <a:t>Mistakes </a:t>
            </a:r>
            <a:r>
              <a:rPr lang="en-US" i="1" dirty="0"/>
              <a:t>make you, mistakes make you smarter. </a:t>
            </a:r>
            <a:endParaRPr lang="en-US" i="1" dirty="0" smtClean="0"/>
          </a:p>
          <a:p>
            <a:pPr marL="0" indent="0" algn="ctr"/>
            <a:r>
              <a:rPr lang="en-US" i="1" dirty="0" smtClean="0"/>
              <a:t>They </a:t>
            </a:r>
            <a:r>
              <a:rPr lang="en-US" i="1" dirty="0"/>
              <a:t>make you stronger, and they make you more </a:t>
            </a:r>
            <a:r>
              <a:rPr lang="en-US" i="1" dirty="0" smtClean="0"/>
              <a:t>self-reliant</a:t>
            </a:r>
            <a:r>
              <a:rPr lang="en-US" dirty="0" smtClean="0"/>
              <a:t>’</a:t>
            </a:r>
          </a:p>
          <a:p>
            <a:endParaRPr lang="en-US" dirty="0"/>
          </a:p>
          <a:p>
            <a:pPr algn="r"/>
            <a:r>
              <a:rPr lang="en-US" dirty="0" smtClean="0"/>
              <a:t>Harriet </a:t>
            </a:r>
            <a:r>
              <a:rPr lang="en-US" dirty="0" err="1" smtClean="0"/>
              <a:t>Lauler</a:t>
            </a:r>
            <a:r>
              <a:rPr lang="en-US" dirty="0" smtClean="0"/>
              <a:t>  (Shirley MacLaine)</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033" y="3996068"/>
            <a:ext cx="8780780" cy="2715705"/>
          </a:xfrm>
          <a:prstGeom prst="rect">
            <a:avLst/>
          </a:prstGeom>
        </p:spPr>
      </p:pic>
    </p:spTree>
    <p:extLst>
      <p:ext uri="{BB962C8B-B14F-4D97-AF65-F5344CB8AC3E}">
        <p14:creationId xmlns:p14="http://schemas.microsoft.com/office/powerpoint/2010/main" val="360413685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0105168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171950" cy="2359025"/>
            <a:chOff x="672" y="1008"/>
            <a:chExt cx="2628"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878" y="1008"/>
              <a:ext cx="262" cy="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a:solidFill>
                    <a:schemeClr val="bg1"/>
                  </a:solidFill>
                </a:rPr>
                <a:t>?</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4"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11478889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600200"/>
            <a:ext cx="4527550" cy="2359025"/>
            <a:chOff x="672" y="1008"/>
            <a:chExt cx="2852" cy="2145"/>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8" name="Text Box 6"/>
            <p:cNvSpPr txBox="1">
              <a:spLocks noChangeArrowheads="1"/>
            </p:cNvSpPr>
            <p:nvPr/>
          </p:nvSpPr>
          <p:spPr bwMode="auto">
            <a:xfrm>
              <a:off x="2496" y="1008"/>
              <a:ext cx="1028"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dirty="0" err="1">
                  <a:solidFill>
                    <a:schemeClr val="bg1"/>
                  </a:solidFill>
                </a:rPr>
                <a:t>wisdom</a:t>
              </a:r>
              <a:endParaRPr lang="en-GB" altLang="en-US" sz="3600" dirty="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15"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Current</a:t>
            </a:r>
            <a:r>
              <a:rPr lang="nl-BE" altLang="en-US" dirty="0" smtClean="0"/>
              <a:t> mainstream </a:t>
            </a:r>
            <a:r>
              <a:rPr lang="nl-BE" altLang="en-US" dirty="0" err="1" smtClean="0"/>
              <a:t>informatics</a:t>
            </a:r>
            <a:r>
              <a:rPr lang="nl-BE" altLang="en-US" dirty="0" smtClean="0"/>
              <a:t> thinking</a:t>
            </a:r>
            <a:endParaRPr lang="en-GB" altLang="en-US" dirty="0" smtClean="0"/>
          </a:p>
        </p:txBody>
      </p:sp>
    </p:spTree>
    <p:extLst>
      <p:ext uri="{BB962C8B-B14F-4D97-AF65-F5344CB8AC3E}">
        <p14:creationId xmlns:p14="http://schemas.microsoft.com/office/powerpoint/2010/main" val="373610194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927475"/>
            <a:ext cx="7391400" cy="1863725"/>
            <a:chOff x="672" y="2474"/>
            <a:chExt cx="4656" cy="1174"/>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68" y="2474"/>
              <a:ext cx="336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dirty="0" err="1">
                  <a:solidFill>
                    <a:schemeClr val="bg1"/>
                  </a:solidFill>
                </a:rPr>
                <a:t>What</a:t>
              </a:r>
              <a:r>
                <a:rPr lang="nl-BE" altLang="en-US" sz="2000" dirty="0">
                  <a:solidFill>
                    <a:schemeClr val="bg1"/>
                  </a:solidFill>
                </a:rPr>
                <a:t> part of </a:t>
              </a:r>
              <a:r>
                <a:rPr lang="nl-BE" altLang="en-US" sz="2000" dirty="0" err="1">
                  <a:solidFill>
                    <a:schemeClr val="bg1"/>
                  </a:solidFill>
                </a:rPr>
                <a:t>our</a:t>
              </a:r>
              <a:r>
                <a:rPr lang="nl-BE" altLang="en-US" sz="2000" dirty="0">
                  <a:solidFill>
                    <a:schemeClr val="bg1"/>
                  </a:solidFill>
                </a:rPr>
                <a:t> data </a:t>
              </a:r>
              <a:r>
                <a:rPr lang="nl-BE" altLang="en-US" sz="2000" dirty="0" err="1">
                  <a:solidFill>
                    <a:schemeClr val="bg1"/>
                  </a:solidFill>
                </a:rPr>
                <a:t>corresponds</a:t>
              </a:r>
              <a:r>
                <a:rPr lang="nl-BE" altLang="en-US" sz="2000" dirty="0">
                  <a:solidFill>
                    <a:schemeClr val="bg1"/>
                  </a:solidFill>
                </a:rPr>
                <a:t> </a:t>
              </a:r>
              <a:r>
                <a:rPr lang="nl-BE" altLang="en-US" sz="2000" dirty="0" err="1">
                  <a:solidFill>
                    <a:schemeClr val="bg1"/>
                  </a:solidFill>
                </a:rPr>
                <a:t>with</a:t>
              </a:r>
              <a:r>
                <a:rPr lang="nl-BE" altLang="en-US" sz="2000" dirty="0">
                  <a:solidFill>
                    <a:schemeClr val="bg1"/>
                  </a:solidFill>
                </a:rPr>
                <a:t> </a:t>
              </a:r>
              <a:r>
                <a:rPr lang="nl-BE" altLang="en-US" sz="2000" dirty="0" err="1">
                  <a:solidFill>
                    <a:schemeClr val="bg1"/>
                  </a:solidFill>
                </a:rPr>
                <a:t>something</a:t>
              </a:r>
              <a:r>
                <a:rPr lang="nl-BE" altLang="en-US" sz="2000" dirty="0">
                  <a:solidFill>
                    <a:schemeClr val="bg1"/>
                  </a:solidFill>
                </a:rPr>
                <a:t> out </a:t>
              </a:r>
              <a:r>
                <a:rPr lang="nl-BE" altLang="en-US" sz="2000" dirty="0" err="1">
                  <a:solidFill>
                    <a:schemeClr val="bg1"/>
                  </a:solidFill>
                </a:rPr>
                <a:t>there</a:t>
              </a:r>
              <a:r>
                <a:rPr lang="nl-BE" altLang="en-US" sz="2000" dirty="0">
                  <a:solidFill>
                    <a:schemeClr val="bg1"/>
                  </a:solidFill>
                </a:rPr>
                <a:t> in </a:t>
              </a:r>
              <a:r>
                <a:rPr lang="nl-BE" altLang="en-US" sz="2000" dirty="0" err="1">
                  <a:solidFill>
                    <a:schemeClr val="bg1"/>
                  </a:solidFill>
                </a:rPr>
                <a:t>reality</a:t>
              </a:r>
              <a:r>
                <a:rPr lang="nl-BE" altLang="en-US" sz="2000" dirty="0">
                  <a:solidFill>
                    <a:schemeClr val="bg1"/>
                  </a:solidFill>
                </a:rPr>
                <a:t> ?</a:t>
              </a:r>
            </a:p>
            <a:p>
              <a:pPr algn="l" eaLnBrk="1" hangingPunct="1">
                <a:buFontTx/>
                <a:buChar char="•"/>
              </a:pPr>
              <a:r>
                <a:rPr lang="nl-BE" altLang="en-US" sz="2000" dirty="0" err="1">
                  <a:solidFill>
                    <a:schemeClr val="bg1"/>
                  </a:solidFill>
                </a:rPr>
                <a:t>What</a:t>
              </a:r>
              <a:r>
                <a:rPr lang="nl-BE" altLang="en-US" sz="2000" dirty="0">
                  <a:solidFill>
                    <a:schemeClr val="bg1"/>
                  </a:solidFill>
                </a:rPr>
                <a:t> part of </a:t>
              </a:r>
              <a:r>
                <a:rPr lang="nl-BE" altLang="en-US" sz="2000" dirty="0" err="1">
                  <a:solidFill>
                    <a:schemeClr val="bg1"/>
                  </a:solidFill>
                </a:rPr>
                <a:t>reality</a:t>
              </a:r>
              <a:r>
                <a:rPr lang="nl-BE" altLang="en-US" sz="2000" dirty="0">
                  <a:solidFill>
                    <a:schemeClr val="bg1"/>
                  </a:solidFill>
                </a:rPr>
                <a:t> is </a:t>
              </a:r>
              <a:r>
                <a:rPr lang="nl-BE" altLang="en-US" sz="2000" dirty="0" err="1">
                  <a:solidFill>
                    <a:schemeClr val="bg1"/>
                  </a:solidFill>
                </a:rPr>
                <a:t>not</a:t>
              </a:r>
              <a:r>
                <a:rPr lang="nl-BE" altLang="en-US" sz="2000" dirty="0">
                  <a:solidFill>
                    <a:schemeClr val="bg1"/>
                  </a:solidFill>
                </a:rPr>
                <a:t> </a:t>
              </a:r>
              <a:r>
                <a:rPr lang="nl-BE" altLang="en-US" sz="2000" dirty="0" err="1">
                  <a:solidFill>
                    <a:schemeClr val="bg1"/>
                  </a:solidFill>
                </a:rPr>
                <a:t>captured</a:t>
              </a:r>
              <a:r>
                <a:rPr lang="nl-BE" altLang="en-US" sz="2000" dirty="0">
                  <a:solidFill>
                    <a:schemeClr val="bg1"/>
                  </a:solidFill>
                </a:rPr>
                <a:t> </a:t>
              </a:r>
              <a:r>
                <a:rPr lang="nl-BE" altLang="en-US" sz="2000" dirty="0" err="1">
                  <a:solidFill>
                    <a:schemeClr val="bg1"/>
                  </a:solidFill>
                </a:rPr>
                <a:t>by</a:t>
              </a:r>
              <a:r>
                <a:rPr lang="nl-BE" altLang="en-US" sz="2000" dirty="0">
                  <a:solidFill>
                    <a:schemeClr val="bg1"/>
                  </a:solidFill>
                </a:rPr>
                <a:t> </a:t>
              </a:r>
              <a:r>
                <a:rPr lang="nl-BE" altLang="en-US" sz="2000" dirty="0" err="1">
                  <a:solidFill>
                    <a:schemeClr val="bg1"/>
                  </a:solidFill>
                </a:rPr>
                <a:t>our</a:t>
              </a:r>
              <a:r>
                <a:rPr lang="nl-BE" altLang="en-US" sz="2000" dirty="0">
                  <a:solidFill>
                    <a:schemeClr val="bg1"/>
                  </a:solidFill>
                </a:rPr>
                <a:t> data, but </a:t>
              </a:r>
              <a:r>
                <a:rPr lang="nl-BE" altLang="en-US" sz="2000" dirty="0" err="1">
                  <a:solidFill>
                    <a:schemeClr val="bg1"/>
                  </a:solidFill>
                </a:rPr>
                <a:t>should</a:t>
              </a:r>
              <a:r>
                <a:rPr lang="nl-BE" altLang="en-US" sz="2000" dirty="0">
                  <a:solidFill>
                    <a:schemeClr val="bg1"/>
                  </a:solidFill>
                </a:rPr>
                <a:t> </a:t>
              </a:r>
              <a:r>
                <a:rPr lang="nl-BE" altLang="en-US" sz="2000" dirty="0" err="1">
                  <a:solidFill>
                    <a:schemeClr val="bg1"/>
                  </a:solidFill>
                </a:rPr>
                <a:t>because</a:t>
              </a:r>
              <a:r>
                <a:rPr lang="nl-BE" altLang="en-US" sz="2000" dirty="0">
                  <a:solidFill>
                    <a:schemeClr val="bg1"/>
                  </a:solidFill>
                </a:rPr>
                <a:t> </a:t>
              </a:r>
              <a:r>
                <a:rPr lang="nl-BE" altLang="en-US" sz="2000" dirty="0" err="1">
                  <a:solidFill>
                    <a:schemeClr val="bg1"/>
                  </a:solidFill>
                </a:rPr>
                <a:t>it</a:t>
              </a:r>
              <a:r>
                <a:rPr lang="nl-BE" altLang="en-US" sz="2000" dirty="0">
                  <a:solidFill>
                    <a:schemeClr val="bg1"/>
                  </a:solidFill>
                </a:rPr>
                <a:t> is relevant ?</a:t>
              </a:r>
              <a:endParaRPr lang="en-GB" altLang="en-US" sz="200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Tree>
    <p:extLst>
      <p:ext uri="{BB962C8B-B14F-4D97-AF65-F5344CB8AC3E}">
        <p14:creationId xmlns:p14="http://schemas.microsoft.com/office/powerpoint/2010/main" val="287978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927475"/>
            <a:ext cx="7391400" cy="1863725"/>
            <a:chOff x="672" y="2474"/>
            <a:chExt cx="4656" cy="1174"/>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68" y="2474"/>
              <a:ext cx="336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dirty="0" err="1">
                  <a:solidFill>
                    <a:schemeClr val="bg1"/>
                  </a:solidFill>
                </a:rPr>
                <a:t>What</a:t>
              </a:r>
              <a:r>
                <a:rPr lang="nl-BE" altLang="en-US" sz="2000" dirty="0">
                  <a:solidFill>
                    <a:schemeClr val="bg1"/>
                  </a:solidFill>
                </a:rPr>
                <a:t> part of </a:t>
              </a:r>
              <a:r>
                <a:rPr lang="nl-BE" altLang="en-US" sz="2000" dirty="0" err="1">
                  <a:solidFill>
                    <a:schemeClr val="bg1"/>
                  </a:solidFill>
                </a:rPr>
                <a:t>our</a:t>
              </a:r>
              <a:r>
                <a:rPr lang="nl-BE" altLang="en-US" sz="2000" dirty="0">
                  <a:solidFill>
                    <a:schemeClr val="bg1"/>
                  </a:solidFill>
                </a:rPr>
                <a:t> data </a:t>
              </a:r>
              <a:r>
                <a:rPr lang="nl-BE" altLang="en-US" sz="2000" dirty="0" err="1">
                  <a:solidFill>
                    <a:schemeClr val="bg1"/>
                  </a:solidFill>
                </a:rPr>
                <a:t>corresponds</a:t>
              </a:r>
              <a:r>
                <a:rPr lang="nl-BE" altLang="en-US" sz="2000" dirty="0">
                  <a:solidFill>
                    <a:schemeClr val="bg1"/>
                  </a:solidFill>
                </a:rPr>
                <a:t> </a:t>
              </a:r>
              <a:r>
                <a:rPr lang="nl-BE" altLang="en-US" sz="2000" dirty="0" err="1">
                  <a:solidFill>
                    <a:schemeClr val="bg1"/>
                  </a:solidFill>
                </a:rPr>
                <a:t>with</a:t>
              </a:r>
              <a:r>
                <a:rPr lang="nl-BE" altLang="en-US" sz="2000" dirty="0">
                  <a:solidFill>
                    <a:schemeClr val="bg1"/>
                  </a:solidFill>
                </a:rPr>
                <a:t> </a:t>
              </a:r>
              <a:r>
                <a:rPr lang="nl-BE" altLang="en-US" sz="2000" dirty="0" err="1">
                  <a:solidFill>
                    <a:schemeClr val="bg1"/>
                  </a:solidFill>
                </a:rPr>
                <a:t>something</a:t>
              </a:r>
              <a:r>
                <a:rPr lang="nl-BE" altLang="en-US" sz="2000" dirty="0">
                  <a:solidFill>
                    <a:schemeClr val="bg1"/>
                  </a:solidFill>
                </a:rPr>
                <a:t> out </a:t>
              </a:r>
              <a:r>
                <a:rPr lang="nl-BE" altLang="en-US" sz="2000" dirty="0" err="1">
                  <a:solidFill>
                    <a:schemeClr val="bg1"/>
                  </a:solidFill>
                </a:rPr>
                <a:t>there</a:t>
              </a:r>
              <a:r>
                <a:rPr lang="nl-BE" altLang="en-US" sz="2000" dirty="0">
                  <a:solidFill>
                    <a:schemeClr val="bg1"/>
                  </a:solidFill>
                </a:rPr>
                <a:t> in </a:t>
              </a:r>
              <a:r>
                <a:rPr lang="nl-BE" altLang="en-US" sz="2000" dirty="0" err="1">
                  <a:solidFill>
                    <a:schemeClr val="bg1"/>
                  </a:solidFill>
                </a:rPr>
                <a:t>reality</a:t>
              </a:r>
              <a:r>
                <a:rPr lang="nl-BE" altLang="en-US" sz="2000" dirty="0">
                  <a:solidFill>
                    <a:schemeClr val="bg1"/>
                  </a:solidFill>
                </a:rPr>
                <a:t> ?</a:t>
              </a:r>
            </a:p>
            <a:p>
              <a:pPr algn="l" eaLnBrk="1" hangingPunct="1">
                <a:buFontTx/>
                <a:buChar char="•"/>
              </a:pPr>
              <a:r>
                <a:rPr lang="nl-BE" altLang="en-US" sz="2000" dirty="0" err="1">
                  <a:solidFill>
                    <a:schemeClr val="bg1"/>
                  </a:solidFill>
                </a:rPr>
                <a:t>What</a:t>
              </a:r>
              <a:r>
                <a:rPr lang="nl-BE" altLang="en-US" sz="2000" dirty="0">
                  <a:solidFill>
                    <a:schemeClr val="bg1"/>
                  </a:solidFill>
                </a:rPr>
                <a:t> part of </a:t>
              </a:r>
              <a:r>
                <a:rPr lang="nl-BE" altLang="en-US" sz="2000" dirty="0" err="1">
                  <a:solidFill>
                    <a:schemeClr val="bg1"/>
                  </a:solidFill>
                </a:rPr>
                <a:t>reality</a:t>
              </a:r>
              <a:r>
                <a:rPr lang="nl-BE" altLang="en-US" sz="2000" dirty="0">
                  <a:solidFill>
                    <a:schemeClr val="bg1"/>
                  </a:solidFill>
                </a:rPr>
                <a:t> is </a:t>
              </a:r>
              <a:r>
                <a:rPr lang="nl-BE" altLang="en-US" sz="2000" dirty="0" err="1">
                  <a:solidFill>
                    <a:schemeClr val="bg1"/>
                  </a:solidFill>
                </a:rPr>
                <a:t>not</a:t>
              </a:r>
              <a:r>
                <a:rPr lang="nl-BE" altLang="en-US" sz="2000" dirty="0">
                  <a:solidFill>
                    <a:schemeClr val="bg1"/>
                  </a:solidFill>
                </a:rPr>
                <a:t> </a:t>
              </a:r>
              <a:r>
                <a:rPr lang="nl-BE" altLang="en-US" sz="2000" dirty="0" err="1">
                  <a:solidFill>
                    <a:schemeClr val="bg1"/>
                  </a:solidFill>
                </a:rPr>
                <a:t>captured</a:t>
              </a:r>
              <a:r>
                <a:rPr lang="nl-BE" altLang="en-US" sz="2000" dirty="0">
                  <a:solidFill>
                    <a:schemeClr val="bg1"/>
                  </a:solidFill>
                </a:rPr>
                <a:t> </a:t>
              </a:r>
              <a:r>
                <a:rPr lang="nl-BE" altLang="en-US" sz="2000" dirty="0" err="1">
                  <a:solidFill>
                    <a:schemeClr val="bg1"/>
                  </a:solidFill>
                </a:rPr>
                <a:t>by</a:t>
              </a:r>
              <a:r>
                <a:rPr lang="nl-BE" altLang="en-US" sz="2000" dirty="0">
                  <a:solidFill>
                    <a:schemeClr val="bg1"/>
                  </a:solidFill>
                </a:rPr>
                <a:t> </a:t>
              </a:r>
              <a:r>
                <a:rPr lang="nl-BE" altLang="en-US" sz="2000" dirty="0" err="1">
                  <a:solidFill>
                    <a:schemeClr val="bg1"/>
                  </a:solidFill>
                </a:rPr>
                <a:t>our</a:t>
              </a:r>
              <a:r>
                <a:rPr lang="nl-BE" altLang="en-US" sz="2000" dirty="0">
                  <a:solidFill>
                    <a:schemeClr val="bg1"/>
                  </a:solidFill>
                </a:rPr>
                <a:t> data, but </a:t>
              </a:r>
              <a:r>
                <a:rPr lang="nl-BE" altLang="en-US" sz="2000" dirty="0" err="1">
                  <a:solidFill>
                    <a:schemeClr val="bg1"/>
                  </a:solidFill>
                </a:rPr>
                <a:t>should</a:t>
              </a:r>
              <a:r>
                <a:rPr lang="nl-BE" altLang="en-US" sz="2000" dirty="0">
                  <a:solidFill>
                    <a:schemeClr val="bg1"/>
                  </a:solidFill>
                </a:rPr>
                <a:t> </a:t>
              </a:r>
              <a:r>
                <a:rPr lang="nl-BE" altLang="en-US" sz="2000" dirty="0" err="1">
                  <a:solidFill>
                    <a:schemeClr val="bg1"/>
                  </a:solidFill>
                </a:rPr>
                <a:t>because</a:t>
              </a:r>
              <a:r>
                <a:rPr lang="nl-BE" altLang="en-US" sz="2000" dirty="0">
                  <a:solidFill>
                    <a:schemeClr val="bg1"/>
                  </a:solidFill>
                </a:rPr>
                <a:t> </a:t>
              </a:r>
              <a:r>
                <a:rPr lang="nl-BE" altLang="en-US" sz="2000" dirty="0" err="1">
                  <a:solidFill>
                    <a:schemeClr val="bg1"/>
                  </a:solidFill>
                </a:rPr>
                <a:t>it</a:t>
              </a:r>
              <a:r>
                <a:rPr lang="nl-BE" altLang="en-US" sz="2000" dirty="0">
                  <a:solidFill>
                    <a:schemeClr val="bg1"/>
                  </a:solidFill>
                </a:rPr>
                <a:t> is relevant ?</a:t>
              </a:r>
              <a:endParaRPr lang="en-GB" altLang="en-US" sz="200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Where</a:t>
            </a:r>
            <a:r>
              <a:rPr lang="nl-BE" altLang="en-US" dirty="0" smtClean="0"/>
              <a:t> do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26" name="Rectangle 25"/>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rgbClr val="1FE115"/>
                </a:solidFill>
              </a:rPr>
              <a:t>Ontology</a:t>
            </a:r>
            <a:endParaRPr lang="en-US" altLang="en-US" dirty="0">
              <a:solidFill>
                <a:srgbClr val="1FE115"/>
              </a:solidFill>
            </a:endParaRPr>
          </a:p>
        </p:txBody>
      </p:sp>
    </p:spTree>
    <p:extLst>
      <p:ext uri="{BB962C8B-B14F-4D97-AF65-F5344CB8AC3E}">
        <p14:creationId xmlns:p14="http://schemas.microsoft.com/office/powerpoint/2010/main" val="17221250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Considered to be true in NDO</a:t>
            </a:r>
          </a:p>
        </p:txBody>
      </p:sp>
      <p:pic>
        <p:nvPicPr>
          <p:cNvPr id="4" name="Content Placeholder 3"/>
          <p:cNvPicPr>
            <a:picLocks noGrp="1" noChangeAspect="1"/>
          </p:cNvPicPr>
          <p:nvPr>
            <p:ph idx="1"/>
          </p:nvPr>
        </p:nvPicPr>
        <p:blipFill>
          <a:blip r:embed="rId2"/>
          <a:stretch>
            <a:fillRect/>
          </a:stretch>
        </p:blipFill>
        <p:spPr>
          <a:xfrm>
            <a:off x="304800" y="1676400"/>
            <a:ext cx="4564062" cy="4953000"/>
          </a:xfrm>
          <a:prstGeom prst="rect">
            <a:avLst/>
          </a:prstGeom>
        </p:spPr>
      </p:pic>
      <p:sp>
        <p:nvSpPr>
          <p:cNvPr id="5" name="Content Placeholder 2"/>
          <p:cNvSpPr txBox="1">
            <a:spLocks/>
          </p:cNvSpPr>
          <p:nvPr/>
        </p:nvSpPr>
        <p:spPr>
          <a:xfrm>
            <a:off x="4953000" y="1676400"/>
            <a:ext cx="3962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sz="25000" kern="0" dirty="0" smtClean="0"/>
              <a:t> </a:t>
            </a:r>
            <a:endParaRPr lang="en-US" sz="25000" kern="0" dirty="0"/>
          </a:p>
        </p:txBody>
      </p:sp>
      <p:sp>
        <p:nvSpPr>
          <p:cNvPr id="3" name="Oval 2"/>
          <p:cNvSpPr/>
          <p:nvPr/>
        </p:nvSpPr>
        <p:spPr bwMode="auto">
          <a:xfrm>
            <a:off x="220662" y="1524000"/>
            <a:ext cx="2217738" cy="53340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Content Placeholder 2"/>
          <p:cNvSpPr txBox="1">
            <a:spLocks/>
          </p:cNvSpPr>
          <p:nvPr/>
        </p:nvSpPr>
        <p:spPr>
          <a:xfrm>
            <a:off x="5105400" y="1676400"/>
            <a:ext cx="38100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kern="0" dirty="0" smtClean="0"/>
              <a:t>Here is a problem!</a:t>
            </a:r>
          </a:p>
          <a:p>
            <a:pPr>
              <a:buFont typeface="Arial" panose="020B0604020202020204" pitchFamily="34" charset="0"/>
              <a:buChar char="•"/>
            </a:pPr>
            <a:endParaRPr lang="en-US" kern="0" dirty="0" smtClean="0"/>
          </a:p>
          <a:p>
            <a:pPr>
              <a:buFont typeface="Arial" panose="020B0604020202020204" pitchFamily="34" charset="0"/>
              <a:buChar char="•"/>
            </a:pPr>
            <a:r>
              <a:rPr lang="en-US" kern="0" dirty="0" smtClean="0"/>
              <a:t>And therefore, this will go wrong</a:t>
            </a:r>
          </a:p>
          <a:p>
            <a:pPr>
              <a:buFont typeface="Arial" panose="020B0604020202020204" pitchFamily="34" charset="0"/>
              <a:buChar char="•"/>
            </a:pPr>
            <a:endParaRPr lang="en-US" kern="0" dirty="0"/>
          </a:p>
        </p:txBody>
      </p:sp>
      <p:grpSp>
        <p:nvGrpSpPr>
          <p:cNvPr id="10" name="Group 9"/>
          <p:cNvGrpSpPr/>
          <p:nvPr/>
        </p:nvGrpSpPr>
        <p:grpSpPr>
          <a:xfrm>
            <a:off x="4953000" y="2514600"/>
            <a:ext cx="4103166" cy="3048000"/>
            <a:chOff x="4953000" y="2514600"/>
            <a:chExt cx="4103166" cy="3048000"/>
          </a:xfrm>
        </p:grpSpPr>
        <p:pic>
          <p:nvPicPr>
            <p:cNvPr id="7" name="Picture 6"/>
            <p:cNvPicPr>
              <a:picLocks noChangeAspect="1"/>
            </p:cNvPicPr>
            <p:nvPr/>
          </p:nvPicPr>
          <p:blipFill>
            <a:blip r:embed="rId3"/>
            <a:stretch>
              <a:fillRect/>
            </a:stretch>
          </p:blipFill>
          <p:spPr>
            <a:xfrm>
              <a:off x="4964634" y="4419600"/>
              <a:ext cx="4091532" cy="990600"/>
            </a:xfrm>
            <a:prstGeom prst="rect">
              <a:avLst/>
            </a:prstGeom>
          </p:spPr>
        </p:pic>
        <p:sp>
          <p:nvSpPr>
            <p:cNvPr id="8" name="Down Arrow 7"/>
            <p:cNvSpPr/>
            <p:nvPr/>
          </p:nvSpPr>
          <p:spPr bwMode="auto">
            <a:xfrm>
              <a:off x="6934200" y="3429000"/>
              <a:ext cx="381000" cy="762000"/>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Rectangle 8"/>
            <p:cNvSpPr/>
            <p:nvPr/>
          </p:nvSpPr>
          <p:spPr bwMode="auto">
            <a:xfrm>
              <a:off x="4953000" y="2514600"/>
              <a:ext cx="4103166" cy="30480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grpSp>
    </p:spTree>
    <p:extLst>
      <p:ext uri="{BB962C8B-B14F-4D97-AF65-F5344CB8AC3E}">
        <p14:creationId xmlns:p14="http://schemas.microsoft.com/office/powerpoint/2010/main" val="266042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Considered to be true in NDO</a:t>
            </a:r>
          </a:p>
        </p:txBody>
      </p:sp>
      <p:pic>
        <p:nvPicPr>
          <p:cNvPr id="4" name="Content Placeholder 3"/>
          <p:cNvPicPr>
            <a:picLocks noGrp="1" noChangeAspect="1"/>
          </p:cNvPicPr>
          <p:nvPr>
            <p:ph idx="1"/>
          </p:nvPr>
        </p:nvPicPr>
        <p:blipFill>
          <a:blip r:embed="rId2"/>
          <a:stretch>
            <a:fillRect/>
          </a:stretch>
        </p:blipFill>
        <p:spPr>
          <a:xfrm>
            <a:off x="304800" y="1676400"/>
            <a:ext cx="4564062" cy="4953000"/>
          </a:xfrm>
          <a:prstGeom prst="rect">
            <a:avLst/>
          </a:prstGeom>
        </p:spPr>
      </p:pic>
      <p:sp>
        <p:nvSpPr>
          <p:cNvPr id="5" name="Content Placeholder 2"/>
          <p:cNvSpPr txBox="1">
            <a:spLocks/>
          </p:cNvSpPr>
          <p:nvPr/>
        </p:nvSpPr>
        <p:spPr>
          <a:xfrm>
            <a:off x="4953000" y="1676400"/>
            <a:ext cx="3962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sz="25000" kern="0" dirty="0" smtClean="0"/>
              <a:t> </a:t>
            </a:r>
            <a:endParaRPr lang="en-US" sz="25000" kern="0" dirty="0"/>
          </a:p>
        </p:txBody>
      </p:sp>
      <p:sp>
        <p:nvSpPr>
          <p:cNvPr id="3" name="Oval 2"/>
          <p:cNvSpPr/>
          <p:nvPr/>
        </p:nvSpPr>
        <p:spPr bwMode="auto">
          <a:xfrm>
            <a:off x="220662" y="1524000"/>
            <a:ext cx="2217738" cy="53340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Content Placeholder 2"/>
          <p:cNvSpPr txBox="1">
            <a:spLocks/>
          </p:cNvSpPr>
          <p:nvPr/>
        </p:nvSpPr>
        <p:spPr>
          <a:xfrm>
            <a:off x="5105400" y="1676400"/>
            <a:ext cx="38100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kern="0" dirty="0" smtClean="0"/>
              <a:t>Here is a problem!</a:t>
            </a:r>
          </a:p>
          <a:p>
            <a:pPr>
              <a:buFont typeface="Arial" panose="020B0604020202020204" pitchFamily="34" charset="0"/>
              <a:buChar char="•"/>
            </a:pPr>
            <a:endParaRPr lang="en-US" kern="0" dirty="0"/>
          </a:p>
          <a:p>
            <a:pPr>
              <a:buFont typeface="Arial" panose="020B0604020202020204" pitchFamily="34" charset="0"/>
              <a:buChar char="•"/>
            </a:pPr>
            <a:r>
              <a:rPr lang="en-US" kern="0" dirty="0" smtClean="0"/>
              <a:t>To see it, you need …</a:t>
            </a:r>
            <a:endParaRPr lang="en-US" kern="0" dirty="0"/>
          </a:p>
        </p:txBody>
      </p:sp>
    </p:spTree>
    <p:extLst>
      <p:ext uri="{BB962C8B-B14F-4D97-AF65-F5344CB8AC3E}">
        <p14:creationId xmlns:p14="http://schemas.microsoft.com/office/powerpoint/2010/main" val="28979019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‘Ontology’ ?</a:t>
            </a:r>
            <a:endParaRPr lang="en-US" sz="5400" dirty="0"/>
          </a:p>
        </p:txBody>
      </p:sp>
      <p:sp>
        <p:nvSpPr>
          <p:cNvPr id="5" name="Content Placeholder 4"/>
          <p:cNvSpPr>
            <a:spLocks noGrp="1"/>
          </p:cNvSpPr>
          <p:nvPr>
            <p:ph idx="1"/>
          </p:nvPr>
        </p:nvSpPr>
        <p:spPr>
          <a:xfrm>
            <a:off x="228600" y="1752600"/>
            <a:ext cx="8686800" cy="4876800"/>
          </a:xfrm>
        </p:spPr>
        <p:txBody>
          <a:bodyPr/>
          <a:lstStyle/>
          <a:p>
            <a:pPr marL="630238" indent="-630238">
              <a:buFont typeface="+mj-lt"/>
              <a:buAutoNum type="arabicPeriod"/>
            </a:pPr>
            <a:r>
              <a:rPr lang="en-US" sz="4400" dirty="0" smtClean="0"/>
              <a:t>‘</a:t>
            </a:r>
            <a:r>
              <a:rPr lang="en-US" sz="4400" i="1" dirty="0" smtClean="0"/>
              <a:t>Ontology</a:t>
            </a:r>
            <a:r>
              <a:rPr lang="en-US" sz="4400" dirty="0" smtClean="0"/>
              <a:t>’</a:t>
            </a:r>
          </a:p>
          <a:p>
            <a:pPr marL="400050" lvl="1" indent="0">
              <a:buNone/>
            </a:pPr>
            <a:r>
              <a:rPr lang="en-US" sz="3600" dirty="0" smtClean="0"/>
              <a:t>A branch of </a:t>
            </a:r>
            <a:r>
              <a:rPr lang="en-US" sz="3600" u="sng" dirty="0"/>
              <a:t>p</a:t>
            </a:r>
            <a:r>
              <a:rPr lang="en-US" sz="3600" u="sng" dirty="0" smtClean="0"/>
              <a:t>hilosophy</a:t>
            </a:r>
            <a:r>
              <a:rPr lang="en-US" sz="3600" dirty="0" smtClean="0"/>
              <a:t> in which scholars study …</a:t>
            </a:r>
          </a:p>
          <a:p>
            <a:pPr marL="400050" lvl="1" indent="0">
              <a:buNone/>
            </a:pPr>
            <a:endParaRPr lang="en-US" sz="3600" dirty="0" smtClean="0"/>
          </a:p>
          <a:p>
            <a:pPr marL="630238" indent="-630238">
              <a:buFont typeface="+mj-lt"/>
              <a:buAutoNum type="arabicPeriod"/>
            </a:pPr>
            <a:r>
              <a:rPr lang="en-US" sz="4400" dirty="0" smtClean="0">
                <a:solidFill>
                  <a:schemeClr val="accent2">
                    <a:lumMod val="60000"/>
                    <a:lumOff val="40000"/>
                  </a:schemeClr>
                </a:solidFill>
              </a:rPr>
              <a:t>‘</a:t>
            </a:r>
            <a:r>
              <a:rPr lang="en-US" sz="4400" i="1" dirty="0" smtClean="0">
                <a:solidFill>
                  <a:schemeClr val="accent2">
                    <a:lumMod val="60000"/>
                    <a:lumOff val="40000"/>
                  </a:schemeClr>
                </a:solidFill>
              </a:rPr>
              <a:t>An ontology</a:t>
            </a:r>
            <a:r>
              <a:rPr lang="en-US" sz="4400" dirty="0" smtClean="0">
                <a:solidFill>
                  <a:schemeClr val="accent2">
                    <a:lumMod val="60000"/>
                    <a:lumOff val="40000"/>
                  </a:schemeClr>
                </a:solidFill>
              </a:rPr>
              <a:t>’</a:t>
            </a:r>
          </a:p>
          <a:p>
            <a:pPr marL="400050" lvl="1" indent="0">
              <a:buNone/>
            </a:pPr>
            <a:r>
              <a:rPr lang="en-US" sz="3600" dirty="0" smtClean="0">
                <a:solidFill>
                  <a:schemeClr val="accent2">
                    <a:lumMod val="60000"/>
                    <a:lumOff val="40000"/>
                  </a:schemeClr>
                </a:solidFill>
              </a:rPr>
              <a:t>A </a:t>
            </a:r>
            <a:r>
              <a:rPr lang="en-US" sz="3600" u="sng" dirty="0" smtClean="0">
                <a:solidFill>
                  <a:schemeClr val="accent2">
                    <a:lumMod val="60000"/>
                    <a:lumOff val="40000"/>
                  </a:schemeClr>
                </a:solidFill>
              </a:rPr>
              <a:t>representational artifact</a:t>
            </a:r>
            <a:r>
              <a:rPr lang="en-US" sz="3600" dirty="0" smtClean="0">
                <a:solidFill>
                  <a:schemeClr val="accent2">
                    <a:lumMod val="60000"/>
                    <a:lumOff val="40000"/>
                  </a:schemeClr>
                </a:solidFill>
              </a:rPr>
              <a:t> which represents …</a:t>
            </a:r>
            <a:endParaRPr lang="en-US" sz="3600" dirty="0">
              <a:solidFill>
                <a:schemeClr val="accent2">
                  <a:lumMod val="60000"/>
                  <a:lumOff val="40000"/>
                </a:schemeClr>
              </a:solidFill>
            </a:endParaRPr>
          </a:p>
        </p:txBody>
      </p:sp>
    </p:spTree>
    <p:extLst>
      <p:ext uri="{BB962C8B-B14F-4D97-AF65-F5344CB8AC3E}">
        <p14:creationId xmlns:p14="http://schemas.microsoft.com/office/powerpoint/2010/main" val="398039545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le 1"/>
          <p:cNvSpPr txBox="1">
            <a:spLocks/>
          </p:cNvSpPr>
          <p:nvPr/>
        </p:nvSpPr>
        <p:spPr>
          <a:xfrm>
            <a:off x="208280" y="762000"/>
            <a:ext cx="68580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sz="8800" kern="0" dirty="0" smtClean="0"/>
              <a:t>Philosophy </a:t>
            </a:r>
            <a:endParaRPr lang="en-US" sz="8800" kern="0" dirty="0"/>
          </a:p>
        </p:txBody>
      </p:sp>
    </p:spTree>
    <p:extLst>
      <p:ext uri="{BB962C8B-B14F-4D97-AF65-F5344CB8AC3E}">
        <p14:creationId xmlns:p14="http://schemas.microsoft.com/office/powerpoint/2010/main" val="140268517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8800" dirty="0"/>
              <a:t>Philosophy </a:t>
            </a:r>
            <a:r>
              <a:rPr lang="en-US" sz="8800" dirty="0" smtClean="0"/>
              <a:t>???</a:t>
            </a:r>
            <a:endParaRPr lang="en-US" sz="8800" dirty="0"/>
          </a:p>
        </p:txBody>
      </p:sp>
      <p:sp>
        <p:nvSpPr>
          <p:cNvPr id="3" name="Content Placeholder 2"/>
          <p:cNvSpPr>
            <a:spLocks noGrp="1"/>
          </p:cNvSpPr>
          <p:nvPr>
            <p:ph idx="1"/>
          </p:nvPr>
        </p:nvSpPr>
        <p:spPr>
          <a:xfrm>
            <a:off x="228600" y="2438400"/>
            <a:ext cx="8686800" cy="4191000"/>
          </a:xfrm>
        </p:spPr>
        <p:txBody>
          <a:bodyPr/>
          <a:lstStyle/>
          <a:p>
            <a:pPr algn="ctr">
              <a:spcAft>
                <a:spcPts val="1800"/>
              </a:spcAft>
            </a:pPr>
            <a:r>
              <a:rPr lang="en-US" sz="4800" dirty="0" smtClean="0"/>
              <a:t>What has that do with medicine ???</a:t>
            </a:r>
          </a:p>
          <a:p>
            <a:pPr algn="ctr">
              <a:spcAft>
                <a:spcPts val="1800"/>
              </a:spcAft>
            </a:pPr>
            <a:r>
              <a:rPr lang="en-US" sz="4800" dirty="0" smtClean="0"/>
              <a:t>Why would I need it ??</a:t>
            </a:r>
          </a:p>
          <a:p>
            <a:pPr algn="ctr">
              <a:spcAft>
                <a:spcPts val="1800"/>
              </a:spcAft>
            </a:pPr>
            <a:r>
              <a:rPr lang="en-US" sz="4800" dirty="0" smtClean="0"/>
              <a:t>What is it, after all ?</a:t>
            </a:r>
            <a:endParaRPr lang="en-US" sz="4800" dirty="0"/>
          </a:p>
        </p:txBody>
      </p:sp>
      <p:sp>
        <p:nvSpPr>
          <p:cNvPr id="4" name="Rounded Rectangle 3"/>
          <p:cNvSpPr/>
          <p:nvPr/>
        </p:nvSpPr>
        <p:spPr bwMode="auto">
          <a:xfrm>
            <a:off x="6477000" y="762000"/>
            <a:ext cx="1981200" cy="1371600"/>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Rounded Rectangle 4"/>
          <p:cNvSpPr/>
          <p:nvPr/>
        </p:nvSpPr>
        <p:spPr bwMode="auto">
          <a:xfrm>
            <a:off x="1085850" y="2449032"/>
            <a:ext cx="6934200" cy="1513367"/>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ounded Rectangle 5"/>
          <p:cNvSpPr/>
          <p:nvPr/>
        </p:nvSpPr>
        <p:spPr bwMode="auto">
          <a:xfrm>
            <a:off x="1085850" y="4348724"/>
            <a:ext cx="6934200" cy="761999"/>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ounded Rectangle 6"/>
          <p:cNvSpPr/>
          <p:nvPr/>
        </p:nvSpPr>
        <p:spPr bwMode="auto">
          <a:xfrm>
            <a:off x="1066800" y="5440331"/>
            <a:ext cx="6934200" cy="761999"/>
          </a:xfrm>
          <a:prstGeom prst="roundRect">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9" name="Elbow Connector 8"/>
          <p:cNvCxnSpPr>
            <a:stCxn id="4" idx="3"/>
            <a:endCxn id="5" idx="3"/>
          </p:cNvCxnSpPr>
          <p:nvPr/>
        </p:nvCxnSpPr>
        <p:spPr bwMode="auto">
          <a:xfrm flipH="1">
            <a:off x="8020050" y="1447800"/>
            <a:ext cx="438150" cy="1757916"/>
          </a:xfrm>
          <a:prstGeom prst="bentConnector3">
            <a:avLst>
              <a:gd name="adj1" fmla="val -52174"/>
            </a:avLst>
          </a:prstGeom>
          <a:solidFill>
            <a:schemeClr val="accent1"/>
          </a:solidFill>
          <a:ln w="38100" cap="flat" cmpd="sng" algn="ctr">
            <a:solidFill>
              <a:schemeClr val="bg1"/>
            </a:solidFill>
            <a:prstDash val="solid"/>
            <a:round/>
            <a:headEnd type="none" w="med" len="med"/>
            <a:tailEnd type="none" w="med" len="med"/>
          </a:ln>
          <a:effectLst/>
        </p:spPr>
      </p:cxnSp>
      <p:cxnSp>
        <p:nvCxnSpPr>
          <p:cNvPr id="12" name="Elbow Connector 11"/>
          <p:cNvCxnSpPr>
            <a:stCxn id="4" idx="3"/>
            <a:endCxn id="6" idx="3"/>
          </p:cNvCxnSpPr>
          <p:nvPr/>
        </p:nvCxnSpPr>
        <p:spPr bwMode="auto">
          <a:xfrm flipH="1">
            <a:off x="8020050" y="1447800"/>
            <a:ext cx="438150" cy="3281924"/>
          </a:xfrm>
          <a:prstGeom prst="bentConnector3">
            <a:avLst>
              <a:gd name="adj1" fmla="val -52174"/>
            </a:avLst>
          </a:prstGeom>
          <a:solidFill>
            <a:schemeClr val="accent1"/>
          </a:solidFill>
          <a:ln w="38100" cap="flat" cmpd="sng" algn="ctr">
            <a:solidFill>
              <a:schemeClr val="bg1"/>
            </a:solidFill>
            <a:prstDash val="solid"/>
            <a:round/>
            <a:headEnd type="none" w="med" len="med"/>
            <a:tailEnd type="none" w="med" len="med"/>
          </a:ln>
          <a:effectLst/>
        </p:spPr>
      </p:cxnSp>
      <p:cxnSp>
        <p:nvCxnSpPr>
          <p:cNvPr id="21" name="Elbow Connector 20"/>
          <p:cNvCxnSpPr>
            <a:endCxn id="7" idx="3"/>
          </p:cNvCxnSpPr>
          <p:nvPr/>
        </p:nvCxnSpPr>
        <p:spPr bwMode="auto">
          <a:xfrm rot="5400000">
            <a:off x="6169982" y="3304512"/>
            <a:ext cx="4347837" cy="685800"/>
          </a:xfrm>
          <a:prstGeom prst="bentConnector2">
            <a:avLst/>
          </a:prstGeom>
          <a:solidFill>
            <a:schemeClr val="accent1"/>
          </a:solidFill>
          <a:ln w="3810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7276989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‘Biomedical Ontology’?</a:t>
            </a:r>
            <a:endParaRPr lang="en-US" dirty="0"/>
          </a:p>
        </p:txBody>
      </p:sp>
      <p:sp>
        <p:nvSpPr>
          <p:cNvPr id="5" name="Content Placeholder 4"/>
          <p:cNvSpPr>
            <a:spLocks noGrp="1"/>
          </p:cNvSpPr>
          <p:nvPr>
            <p:ph idx="1"/>
          </p:nvPr>
        </p:nvSpPr>
        <p:spPr/>
        <p:txBody>
          <a:bodyPr/>
          <a:lstStyle/>
          <a:p>
            <a:endParaRPr lang="en-US"/>
          </a:p>
        </p:txBody>
      </p:sp>
      <p:pic>
        <p:nvPicPr>
          <p:cNvPr id="6" name="Picture 5"/>
          <p:cNvPicPr>
            <a:picLocks noChangeAspect="1"/>
          </p:cNvPicPr>
          <p:nvPr/>
        </p:nvPicPr>
        <p:blipFill>
          <a:blip r:embed="rId2"/>
          <a:stretch>
            <a:fillRect/>
          </a:stretch>
        </p:blipFill>
        <p:spPr>
          <a:xfrm>
            <a:off x="0" y="1524000"/>
            <a:ext cx="9144000" cy="5334000"/>
          </a:xfrm>
          <a:prstGeom prst="rect">
            <a:avLst/>
          </a:prstGeom>
        </p:spPr>
      </p:pic>
    </p:spTree>
    <p:extLst>
      <p:ext uri="{BB962C8B-B14F-4D97-AF65-F5344CB8AC3E}">
        <p14:creationId xmlns:p14="http://schemas.microsoft.com/office/powerpoint/2010/main" val="206769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0" y="533400"/>
            <a:ext cx="9144000" cy="6324600"/>
          </a:xfrm>
          <a:prstGeom prst="rect">
            <a:avLst/>
          </a:prstGeom>
        </p:spPr>
      </p:pic>
      <p:sp>
        <p:nvSpPr>
          <p:cNvPr id="6" name="TextBox 5"/>
          <p:cNvSpPr txBox="1"/>
          <p:nvPr/>
        </p:nvSpPr>
        <p:spPr>
          <a:xfrm>
            <a:off x="7299495" y="0"/>
            <a:ext cx="1843773" cy="461665"/>
          </a:xfrm>
          <a:prstGeom prst="rect">
            <a:avLst/>
          </a:prstGeom>
          <a:noFill/>
        </p:spPr>
        <p:txBody>
          <a:bodyPr wrap="none" rtlCol="0">
            <a:spAutoFit/>
          </a:bodyPr>
          <a:lstStyle/>
          <a:p>
            <a:r>
              <a:rPr lang="en-US" sz="2400" dirty="0" smtClean="0">
                <a:solidFill>
                  <a:schemeClr val="bg1"/>
                </a:solidFill>
              </a:rPr>
              <a:t>‘Philosophy’</a:t>
            </a:r>
            <a:endParaRPr lang="en-US" sz="2400" dirty="0">
              <a:solidFill>
                <a:schemeClr val="bg1"/>
              </a:solidFill>
            </a:endParaRPr>
          </a:p>
        </p:txBody>
      </p:sp>
    </p:spTree>
    <p:extLst>
      <p:ext uri="{BB962C8B-B14F-4D97-AF65-F5344CB8AC3E}">
        <p14:creationId xmlns:p14="http://schemas.microsoft.com/office/powerpoint/2010/main" val="5005261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Philosophy ?</a:t>
            </a:r>
            <a:endParaRPr lang="en-US" sz="5400" dirty="0"/>
          </a:p>
        </p:txBody>
      </p:sp>
      <p:sp>
        <p:nvSpPr>
          <p:cNvPr id="3" name="Content Placeholder 2"/>
          <p:cNvSpPr>
            <a:spLocks noGrp="1"/>
          </p:cNvSpPr>
          <p:nvPr>
            <p:ph idx="1"/>
          </p:nvPr>
        </p:nvSpPr>
        <p:spPr>
          <a:xfrm>
            <a:off x="228600" y="1905000"/>
            <a:ext cx="8686800" cy="4724400"/>
          </a:xfrm>
        </p:spPr>
        <p:txBody>
          <a:bodyPr/>
          <a:lstStyle/>
          <a:p>
            <a:pPr>
              <a:buFont typeface="Arial" panose="020B0604020202020204" pitchFamily="34" charset="0"/>
              <a:buChar char="•"/>
            </a:pPr>
            <a:r>
              <a:rPr lang="en-US" dirty="0" smtClean="0"/>
              <a:t>From the Greek words for ‘love’ and ‘wisdom’. </a:t>
            </a:r>
          </a:p>
          <a:p>
            <a:pPr lvl="1">
              <a:buFont typeface="Arial" panose="020B0604020202020204" pitchFamily="34" charset="0"/>
              <a:buChar char="•"/>
            </a:pPr>
            <a:r>
              <a:rPr lang="en-US" dirty="0" smtClean="0">
                <a:sym typeface="Wingdings" panose="05000000000000000000" pitchFamily="2" charset="2"/>
              </a:rPr>
              <a:t> ‘love of wisdom’, ‘pursuit of wisdom’.</a:t>
            </a:r>
          </a:p>
          <a:p>
            <a:pPr>
              <a:buFont typeface="Arial" panose="020B0604020202020204" pitchFamily="34" charset="0"/>
              <a:buChar char="•"/>
            </a:pPr>
            <a:r>
              <a:rPr lang="en-US" dirty="0" smtClean="0"/>
              <a:t>‘</a:t>
            </a:r>
            <a:r>
              <a:rPr lang="en-US" i="1" dirty="0" smtClean="0"/>
              <a:t>Philosophy </a:t>
            </a:r>
            <a:r>
              <a:rPr lang="en-US" i="1" dirty="0"/>
              <a:t>is the systematic and critical study of fundamental questions that arise both in everyday life and through the practice of other </a:t>
            </a:r>
            <a:r>
              <a:rPr lang="en-US" i="1" dirty="0" smtClean="0"/>
              <a:t>disciplines</a:t>
            </a:r>
            <a:r>
              <a:rPr lang="en-US" dirty="0" smtClean="0"/>
              <a:t>’.</a:t>
            </a:r>
          </a:p>
          <a:p>
            <a:pPr marL="2743200" lvl="6" indent="0"/>
            <a:r>
              <a:rPr lang="en-US" sz="1000" dirty="0"/>
              <a:t>https://</a:t>
            </a:r>
            <a:r>
              <a:rPr lang="en-US" sz="1000" dirty="0" smtClean="0"/>
              <a:t>www.brown.edu/academics/philosophy/undergraduate/philosophy-what-and-why</a:t>
            </a:r>
            <a:endParaRPr lang="en-US" sz="1000" dirty="0"/>
          </a:p>
        </p:txBody>
      </p:sp>
    </p:spTree>
    <p:extLst>
      <p:ext uri="{BB962C8B-B14F-4D97-AF65-F5344CB8AC3E}">
        <p14:creationId xmlns:p14="http://schemas.microsoft.com/office/powerpoint/2010/main" val="106354488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Philosophy</a:t>
            </a:r>
            <a:endParaRPr lang="en-US" sz="5400"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Correction of misconceptions:</a:t>
            </a:r>
          </a:p>
          <a:p>
            <a:pPr lvl="1">
              <a:buFont typeface="Arial" panose="020B0604020202020204" pitchFamily="34" charset="0"/>
              <a:buChar char="•"/>
            </a:pPr>
            <a:r>
              <a:rPr lang="en-US" sz="2000" dirty="0" smtClean="0"/>
              <a:t>Philosophy is not a </a:t>
            </a:r>
            <a:r>
              <a:rPr lang="en-US" sz="2000" dirty="0"/>
              <a:t>"Way of Life" . </a:t>
            </a:r>
            <a:endParaRPr lang="en-US" sz="2000" dirty="0" smtClean="0"/>
          </a:p>
          <a:p>
            <a:pPr lvl="1">
              <a:buFont typeface="Arial" panose="020B0604020202020204" pitchFamily="34" charset="0"/>
              <a:buChar char="•"/>
            </a:pPr>
            <a:r>
              <a:rPr lang="en-US" sz="2000" dirty="0" smtClean="0"/>
              <a:t>Every </a:t>
            </a:r>
            <a:r>
              <a:rPr lang="en-US" sz="2000" dirty="0"/>
              <a:t>person does not have his or her own </a:t>
            </a:r>
            <a:r>
              <a:rPr lang="en-US" sz="2000" dirty="0" smtClean="0"/>
              <a:t>“philosophy".</a:t>
            </a:r>
          </a:p>
          <a:p>
            <a:pPr lvl="1">
              <a:buFont typeface="Arial" panose="020B0604020202020204" pitchFamily="34" charset="0"/>
              <a:buChar char="•"/>
            </a:pPr>
            <a:r>
              <a:rPr lang="en-US" sz="2000" dirty="0" smtClean="0"/>
              <a:t>Philosophy </a:t>
            </a:r>
            <a:r>
              <a:rPr lang="en-US" sz="2000" dirty="0"/>
              <a:t>is not simply a theory about </a:t>
            </a:r>
            <a:r>
              <a:rPr lang="en-US" sz="2000" dirty="0" smtClean="0"/>
              <a:t>something, nor </a:t>
            </a:r>
            <a:r>
              <a:rPr lang="en-US" sz="2000" dirty="0"/>
              <a:t>is </a:t>
            </a:r>
            <a:r>
              <a:rPr lang="en-US" sz="2000" dirty="0" smtClean="0"/>
              <a:t>philosophy </a:t>
            </a:r>
            <a:r>
              <a:rPr lang="en-US" sz="2000" dirty="0"/>
              <a:t>a belief or a wish</a:t>
            </a:r>
            <a:r>
              <a:rPr lang="en-US" sz="2000" dirty="0" smtClean="0"/>
              <a:t>.</a:t>
            </a:r>
          </a:p>
          <a:p>
            <a:pPr>
              <a:buFont typeface="Arial" panose="020B0604020202020204" pitchFamily="34" charset="0"/>
              <a:buChar char="•"/>
            </a:pPr>
            <a:r>
              <a:rPr lang="en-US" dirty="0" smtClean="0"/>
              <a:t>Philosophy: </a:t>
            </a:r>
          </a:p>
          <a:p>
            <a:pPr lvl="1">
              <a:buFont typeface="Arial" panose="020B0604020202020204" pitchFamily="34" charset="0"/>
              <a:buChar char="•"/>
            </a:pPr>
            <a:r>
              <a:rPr lang="en-US" sz="2000" dirty="0" smtClean="0"/>
              <a:t>attempts </a:t>
            </a:r>
            <a:r>
              <a:rPr lang="en-US" sz="2000" dirty="0"/>
              <a:t>to criticize assumptions, meanings, word usages,   beliefs, and </a:t>
            </a:r>
            <a:r>
              <a:rPr lang="en-US" sz="2000" dirty="0" smtClean="0"/>
              <a:t>theories</a:t>
            </a:r>
            <a:r>
              <a:rPr lang="en-US" sz="2000" dirty="0"/>
              <a:t>,</a:t>
            </a:r>
          </a:p>
          <a:p>
            <a:pPr lvl="1">
              <a:buFont typeface="Arial" panose="020B0604020202020204" pitchFamily="34" charset="0"/>
              <a:buChar char="•"/>
            </a:pPr>
            <a:r>
              <a:rPr lang="en-US" sz="2000" dirty="0" smtClean="0"/>
              <a:t>it </a:t>
            </a:r>
            <a:r>
              <a:rPr lang="en-US" sz="2000" dirty="0"/>
              <a:t>attempts to develop clear definitions and formulations of </a:t>
            </a:r>
            <a:r>
              <a:rPr lang="en-US" sz="2000" dirty="0" smtClean="0"/>
              <a:t>propositions </a:t>
            </a:r>
            <a:r>
              <a:rPr lang="en-US" sz="2000" dirty="0"/>
              <a:t>and to retain maximum precision in </a:t>
            </a:r>
            <a:r>
              <a:rPr lang="en-US" sz="2000" dirty="0" smtClean="0"/>
              <a:t>expression</a:t>
            </a:r>
            <a:r>
              <a:rPr lang="en-US" sz="2000" dirty="0"/>
              <a:t>,</a:t>
            </a:r>
          </a:p>
          <a:p>
            <a:pPr lvl="1">
              <a:buFont typeface="Arial" panose="020B0604020202020204" pitchFamily="34" charset="0"/>
              <a:buChar char="•"/>
            </a:pPr>
            <a:r>
              <a:rPr lang="en-US" sz="2000" dirty="0" smtClean="0"/>
              <a:t>it </a:t>
            </a:r>
            <a:r>
              <a:rPr lang="en-US" sz="2000" dirty="0"/>
              <a:t>holds the </a:t>
            </a:r>
            <a:r>
              <a:rPr lang="en-US" sz="2000" dirty="0" smtClean="0"/>
              <a:t>logical criteria </a:t>
            </a:r>
            <a:r>
              <a:rPr lang="en-US" sz="2000" dirty="0"/>
              <a:t>of consistency and coherency to be </a:t>
            </a:r>
            <a:r>
              <a:rPr lang="en-US" sz="2000" dirty="0" smtClean="0"/>
              <a:t>valuable,</a:t>
            </a:r>
            <a:endParaRPr lang="en-US" sz="2000" dirty="0"/>
          </a:p>
          <a:p>
            <a:pPr lvl="1">
              <a:buFont typeface="Arial" panose="020B0604020202020204" pitchFamily="34" charset="0"/>
              <a:buChar char="•"/>
            </a:pPr>
            <a:r>
              <a:rPr lang="en-US" sz="2000" dirty="0" smtClean="0"/>
              <a:t>it </a:t>
            </a:r>
            <a:r>
              <a:rPr lang="en-US" sz="2000" dirty="0"/>
              <a:t>holds the </a:t>
            </a:r>
            <a:r>
              <a:rPr lang="en-US" sz="2000" dirty="0" smtClean="0"/>
              <a:t>empirical criteria </a:t>
            </a:r>
            <a:r>
              <a:rPr lang="en-US" sz="2000" dirty="0"/>
              <a:t>of adequacy and </a:t>
            </a:r>
            <a:r>
              <a:rPr lang="en-US" sz="2000" dirty="0" smtClean="0"/>
              <a:t>applicability to be valuable.</a:t>
            </a:r>
            <a:r>
              <a:rPr lang="en-US" sz="1000" dirty="0" smtClean="0"/>
              <a:t>		</a:t>
            </a:r>
          </a:p>
          <a:p>
            <a:pPr marL="3657600" lvl="8" indent="0"/>
            <a:r>
              <a:rPr lang="en-US" sz="1000" dirty="0"/>
              <a:t>	</a:t>
            </a:r>
            <a:r>
              <a:rPr lang="en-US" sz="1000" dirty="0" smtClean="0"/>
              <a:t>	Philip </a:t>
            </a:r>
            <a:r>
              <a:rPr lang="en-US" sz="1000" dirty="0"/>
              <a:t>A. </a:t>
            </a:r>
            <a:r>
              <a:rPr lang="en-US" sz="1000" dirty="0" smtClean="0"/>
              <a:t>Pecorino. Introduction </a:t>
            </a:r>
            <a:r>
              <a:rPr lang="en-US" sz="1000" dirty="0"/>
              <a:t>to </a:t>
            </a:r>
            <a:r>
              <a:rPr lang="en-US" sz="1000" dirty="0" smtClean="0"/>
              <a:t>Philosophy.</a:t>
            </a:r>
            <a:endParaRPr lang="en-US" sz="1000" dirty="0"/>
          </a:p>
        </p:txBody>
      </p:sp>
    </p:spTree>
    <p:extLst>
      <p:ext uri="{BB962C8B-B14F-4D97-AF65-F5344CB8AC3E}">
        <p14:creationId xmlns:p14="http://schemas.microsoft.com/office/powerpoint/2010/main" val="3404128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dirty="0" smtClean="0"/>
              <a:t>Philosophy</a:t>
            </a:r>
            <a:endParaRPr lang="en-US" sz="5400" dirty="0"/>
          </a:p>
        </p:txBody>
      </p:sp>
      <p:sp>
        <p:nvSpPr>
          <p:cNvPr id="3" name="Content Placeholder 2"/>
          <p:cNvSpPr>
            <a:spLocks noGrp="1"/>
          </p:cNvSpPr>
          <p:nvPr>
            <p:ph idx="1"/>
          </p:nvPr>
        </p:nvSpPr>
        <p:spPr>
          <a:xfrm>
            <a:off x="228600" y="1905000"/>
            <a:ext cx="8686800" cy="4724400"/>
          </a:xfrm>
        </p:spPr>
        <p:txBody>
          <a:bodyPr/>
          <a:lstStyle/>
          <a:p>
            <a:pPr>
              <a:buFont typeface="Arial" panose="020B0604020202020204" pitchFamily="34" charset="0"/>
              <a:buChar char="•"/>
            </a:pPr>
            <a:r>
              <a:rPr lang="en-US" dirty="0" smtClean="0">
                <a:solidFill>
                  <a:schemeClr val="accent5">
                    <a:lumMod val="50000"/>
                  </a:schemeClr>
                </a:solidFill>
              </a:rPr>
              <a:t>From the Greek words for ‘love’ and ‘wisdom’. </a:t>
            </a:r>
          </a:p>
          <a:p>
            <a:pPr lvl="1">
              <a:buFont typeface="Arial" panose="020B0604020202020204" pitchFamily="34" charset="0"/>
              <a:buChar char="•"/>
            </a:pPr>
            <a:r>
              <a:rPr lang="en-US" dirty="0" smtClean="0">
                <a:solidFill>
                  <a:schemeClr val="accent5">
                    <a:lumMod val="50000"/>
                  </a:schemeClr>
                </a:solidFill>
                <a:sym typeface="Wingdings" panose="05000000000000000000" pitchFamily="2" charset="2"/>
              </a:rPr>
              <a:t> ‘love of wisdom’, ‘pursuit of wisdom’.</a:t>
            </a:r>
          </a:p>
          <a:p>
            <a:pPr>
              <a:buFont typeface="Arial" panose="020B0604020202020204" pitchFamily="34" charset="0"/>
              <a:buChar char="•"/>
            </a:pPr>
            <a:r>
              <a:rPr lang="en-US" dirty="0" smtClean="0">
                <a:solidFill>
                  <a:schemeClr val="accent5">
                    <a:lumMod val="50000"/>
                  </a:schemeClr>
                </a:solidFill>
              </a:rPr>
              <a:t>‘</a:t>
            </a:r>
            <a:r>
              <a:rPr lang="en-US" i="1" dirty="0" smtClean="0">
                <a:solidFill>
                  <a:schemeClr val="accent5">
                    <a:lumMod val="50000"/>
                  </a:schemeClr>
                </a:solidFill>
              </a:rPr>
              <a:t>Philosophy </a:t>
            </a:r>
            <a:r>
              <a:rPr lang="en-US" i="1" dirty="0">
                <a:solidFill>
                  <a:schemeClr val="accent5">
                    <a:lumMod val="50000"/>
                  </a:schemeClr>
                </a:solidFill>
              </a:rPr>
              <a:t>is the systematic and critical study of fundamental questions that arise both in everyday life and through the practice of other </a:t>
            </a:r>
            <a:r>
              <a:rPr lang="en-US" i="1" dirty="0" smtClean="0">
                <a:solidFill>
                  <a:schemeClr val="accent5">
                    <a:lumMod val="50000"/>
                  </a:schemeClr>
                </a:solidFill>
              </a:rPr>
              <a:t>disciplines</a:t>
            </a:r>
            <a:r>
              <a:rPr lang="en-US" dirty="0" smtClean="0">
                <a:solidFill>
                  <a:schemeClr val="accent5">
                    <a:lumMod val="50000"/>
                  </a:schemeClr>
                </a:solidFill>
              </a:rPr>
              <a:t>’.</a:t>
            </a:r>
          </a:p>
          <a:p>
            <a:pPr marL="2743200" lvl="6" indent="0"/>
            <a:r>
              <a:rPr lang="en-US" sz="1000" dirty="0">
                <a:solidFill>
                  <a:schemeClr val="accent5">
                    <a:lumMod val="50000"/>
                  </a:schemeClr>
                </a:solidFill>
              </a:rPr>
              <a:t>https://www.brown.edu/academics/philosophy/undergraduate/philosophy-what-and-why</a:t>
            </a:r>
          </a:p>
          <a:p>
            <a:pPr>
              <a:buFont typeface="Arial" panose="020B0604020202020204" pitchFamily="34" charset="0"/>
              <a:buChar char="•"/>
            </a:pPr>
            <a:r>
              <a:rPr lang="en-US" dirty="0" err="1" smtClean="0"/>
              <a:t>Subdisciplines</a:t>
            </a:r>
            <a:r>
              <a:rPr lang="en-US" dirty="0" smtClean="0"/>
              <a:t> according to:</a:t>
            </a:r>
          </a:p>
          <a:p>
            <a:pPr lvl="1">
              <a:buFont typeface="Arial" panose="020B0604020202020204" pitchFamily="34" charset="0"/>
              <a:buChar char="•"/>
            </a:pPr>
            <a:r>
              <a:rPr lang="en-US" i="1" u="sng" dirty="0"/>
              <a:t>t</a:t>
            </a:r>
            <a:r>
              <a:rPr lang="en-US" i="1" u="sng" dirty="0" smtClean="0"/>
              <a:t>ype of inquiry</a:t>
            </a:r>
            <a:r>
              <a:rPr lang="en-US" dirty="0" smtClean="0"/>
              <a:t>: metaphysics, ethics, logic, epistemology, history of philosophy, </a:t>
            </a:r>
            <a:r>
              <a:rPr lang="en-US" dirty="0" smtClean="0">
                <a:solidFill>
                  <a:srgbClr val="FFFF00"/>
                </a:solidFill>
              </a:rPr>
              <a:t>ontology</a:t>
            </a:r>
            <a:r>
              <a:rPr lang="en-US" dirty="0" smtClean="0"/>
              <a:t>, …</a:t>
            </a:r>
          </a:p>
          <a:p>
            <a:pPr lvl="1">
              <a:buFont typeface="Arial" panose="020B0604020202020204" pitchFamily="34" charset="0"/>
              <a:buChar char="•"/>
            </a:pPr>
            <a:r>
              <a:rPr lang="en-US" i="1" u="sng" dirty="0"/>
              <a:t>d</a:t>
            </a:r>
            <a:r>
              <a:rPr lang="en-US" i="1" u="sng" dirty="0" smtClean="0"/>
              <a:t>omain</a:t>
            </a:r>
            <a:r>
              <a:rPr lang="en-US" dirty="0" smtClean="0"/>
              <a:t>: philosophy of language, philosophy of law, philosophy of science, …</a:t>
            </a:r>
          </a:p>
        </p:txBody>
      </p:sp>
    </p:spTree>
    <p:extLst>
      <p:ext uri="{BB962C8B-B14F-4D97-AF65-F5344CB8AC3E}">
        <p14:creationId xmlns:p14="http://schemas.microsoft.com/office/powerpoint/2010/main" val="24817998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a:t>
            </a:r>
            <a:r>
              <a:rPr lang="en-US" dirty="0"/>
              <a:t>of </a:t>
            </a:r>
            <a:r>
              <a:rPr lang="en-US" dirty="0" smtClean="0"/>
              <a:t>science: use(</a:t>
            </a:r>
            <a:r>
              <a:rPr lang="en-US" dirty="0" err="1" smtClean="0"/>
              <a:t>ful</a:t>
            </a:r>
            <a:r>
              <a:rPr lang="en-US" dirty="0" smtClean="0"/>
              <a:t>/less)?</a:t>
            </a:r>
            <a:endParaRPr lang="en-US" dirty="0"/>
          </a:p>
        </p:txBody>
      </p:sp>
      <p:sp>
        <p:nvSpPr>
          <p:cNvPr id="3" name="Content Placeholder 2"/>
          <p:cNvSpPr>
            <a:spLocks noGrp="1"/>
          </p:cNvSpPr>
          <p:nvPr>
            <p:ph idx="1"/>
          </p:nvPr>
        </p:nvSpPr>
        <p:spPr>
          <a:xfrm>
            <a:off x="2209799" y="1600200"/>
            <a:ext cx="6837505" cy="2133600"/>
          </a:xfrm>
        </p:spPr>
        <p:txBody>
          <a:bodyPr/>
          <a:lstStyle/>
          <a:p>
            <a:pPr>
              <a:buFont typeface="Arial" panose="020B0604020202020204" pitchFamily="34" charset="0"/>
              <a:buChar char="•"/>
            </a:pPr>
            <a:r>
              <a:rPr lang="en-US" sz="2800" i="1" dirty="0" smtClean="0"/>
              <a:t>‘Philosophy </a:t>
            </a:r>
            <a:r>
              <a:rPr lang="en-US" sz="2800" i="1" dirty="0"/>
              <a:t>of science is </a:t>
            </a:r>
            <a:r>
              <a:rPr lang="en-US" sz="2800" i="1" dirty="0" smtClean="0"/>
              <a:t>about as </a:t>
            </a:r>
            <a:r>
              <a:rPr lang="en-US" sz="2800" i="1" dirty="0"/>
              <a:t>useful to scientists as ornithology is to </a:t>
            </a:r>
            <a:r>
              <a:rPr lang="en-US" sz="2800" i="1" dirty="0" smtClean="0"/>
              <a:t>birds’</a:t>
            </a:r>
            <a:r>
              <a:rPr lang="en-US" sz="2800" dirty="0" smtClean="0"/>
              <a:t>.</a:t>
            </a:r>
          </a:p>
          <a:p>
            <a:pPr lvl="2">
              <a:buFont typeface="Arial" panose="020B0604020202020204" pitchFamily="34" charset="0"/>
              <a:buChar char="•"/>
            </a:pPr>
            <a:r>
              <a:rPr lang="en-US" sz="1400" dirty="0" smtClean="0"/>
              <a:t>Attributed </a:t>
            </a:r>
            <a:r>
              <a:rPr lang="en-US" sz="1400" dirty="0"/>
              <a:t>to Richard Feynman in Donald E. </a:t>
            </a:r>
            <a:r>
              <a:rPr lang="en-US" sz="1400" dirty="0" err="1"/>
              <a:t>Simanek</a:t>
            </a:r>
            <a:r>
              <a:rPr lang="en-US" sz="1400" dirty="0"/>
              <a:t> and John C. Holden, Science Askew: A Light-Hearted Look at the Scientific World (Philadelphia: Institute of Physics Publishing, 2002) , 215.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2" y="1686560"/>
            <a:ext cx="1681655" cy="2438400"/>
          </a:xfrm>
          <a:prstGeom prst="rect">
            <a:avLst/>
          </a:prstGeom>
        </p:spPr>
      </p:pic>
      <p:sp>
        <p:nvSpPr>
          <p:cNvPr id="6" name="Rectangle 5"/>
          <p:cNvSpPr/>
          <p:nvPr/>
        </p:nvSpPr>
        <p:spPr>
          <a:xfrm>
            <a:off x="2136226" y="3692425"/>
            <a:ext cx="1673773" cy="400110"/>
          </a:xfrm>
          <a:prstGeom prst="rect">
            <a:avLst/>
          </a:prstGeom>
        </p:spPr>
        <p:txBody>
          <a:bodyPr wrap="square">
            <a:spAutoFit/>
          </a:bodyPr>
          <a:lstStyle/>
          <a:p>
            <a:pPr algn="l"/>
            <a:r>
              <a:rPr lang="en-US" sz="1000" dirty="0">
                <a:solidFill>
                  <a:schemeClr val="bg1"/>
                </a:solidFill>
              </a:rPr>
              <a:t>Feynman photo © Richard </a:t>
            </a:r>
            <a:r>
              <a:rPr lang="en-US" sz="1000" dirty="0" err="1">
                <a:solidFill>
                  <a:schemeClr val="bg1"/>
                </a:solidFill>
              </a:rPr>
              <a:t>Hartt</a:t>
            </a:r>
            <a:r>
              <a:rPr lang="en-US" sz="1000" dirty="0">
                <a:solidFill>
                  <a:schemeClr val="bg1"/>
                </a:solidFill>
              </a:rPr>
              <a:t>/Caltech archives</a:t>
            </a:r>
          </a:p>
        </p:txBody>
      </p:sp>
    </p:spTree>
    <p:extLst>
      <p:ext uri="{BB962C8B-B14F-4D97-AF65-F5344CB8AC3E}">
        <p14:creationId xmlns:p14="http://schemas.microsoft.com/office/powerpoint/2010/main" val="137223327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Philosophy </a:t>
            </a:r>
            <a:r>
              <a:rPr lang="en-US" dirty="0"/>
              <a:t>of </a:t>
            </a:r>
            <a:r>
              <a:rPr lang="en-US" dirty="0" smtClean="0"/>
              <a:t>science: use(</a:t>
            </a:r>
            <a:r>
              <a:rPr lang="en-US" dirty="0" err="1" smtClean="0"/>
              <a:t>ful</a:t>
            </a:r>
            <a:r>
              <a:rPr lang="en-US" dirty="0" smtClean="0"/>
              <a:t>/less)?</a:t>
            </a:r>
            <a:endParaRPr lang="en-US" dirty="0"/>
          </a:p>
        </p:txBody>
      </p:sp>
      <p:sp>
        <p:nvSpPr>
          <p:cNvPr id="3" name="Content Placeholder 2"/>
          <p:cNvSpPr>
            <a:spLocks noGrp="1"/>
          </p:cNvSpPr>
          <p:nvPr>
            <p:ph idx="1"/>
          </p:nvPr>
        </p:nvSpPr>
        <p:spPr>
          <a:xfrm>
            <a:off x="2209799" y="1600200"/>
            <a:ext cx="6837505" cy="2133600"/>
          </a:xfrm>
        </p:spPr>
        <p:txBody>
          <a:bodyPr/>
          <a:lstStyle/>
          <a:p>
            <a:pPr>
              <a:buFont typeface="Arial" panose="020B0604020202020204" pitchFamily="34" charset="0"/>
              <a:buChar char="•"/>
            </a:pPr>
            <a:r>
              <a:rPr lang="en-US" sz="2800" i="1" dirty="0" smtClean="0"/>
              <a:t>‘Philosophy </a:t>
            </a:r>
            <a:r>
              <a:rPr lang="en-US" sz="2800" i="1" dirty="0"/>
              <a:t>of science is </a:t>
            </a:r>
            <a:r>
              <a:rPr lang="en-US" sz="2800" i="1" dirty="0" smtClean="0"/>
              <a:t>about as </a:t>
            </a:r>
            <a:r>
              <a:rPr lang="en-US" sz="2800" i="1" dirty="0"/>
              <a:t>useful to scientists as ornithology is to </a:t>
            </a:r>
            <a:r>
              <a:rPr lang="en-US" sz="2800" i="1" dirty="0" smtClean="0"/>
              <a:t>birds’</a:t>
            </a:r>
            <a:r>
              <a:rPr lang="en-US" sz="2800" dirty="0" smtClean="0"/>
              <a:t>.</a:t>
            </a:r>
          </a:p>
          <a:p>
            <a:pPr lvl="2">
              <a:buFont typeface="Arial" panose="020B0604020202020204" pitchFamily="34" charset="0"/>
              <a:buChar char="•"/>
            </a:pPr>
            <a:r>
              <a:rPr lang="en-US" sz="1400" dirty="0" smtClean="0"/>
              <a:t>Attributed </a:t>
            </a:r>
            <a:r>
              <a:rPr lang="en-US" sz="1400" dirty="0"/>
              <a:t>to Richard Feynman in Donald E. </a:t>
            </a:r>
            <a:r>
              <a:rPr lang="en-US" sz="1400" dirty="0" err="1"/>
              <a:t>Simanek</a:t>
            </a:r>
            <a:r>
              <a:rPr lang="en-US" sz="1400" dirty="0"/>
              <a:t> and John C. Holden, Science Askew: A Light-Hearted Look at the Scientific World (Philadelphia: Institute of Physics Publishing, 2002) , 215.</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4572" y="1686560"/>
            <a:ext cx="1681655" cy="2438400"/>
          </a:xfrm>
          <a:prstGeom prst="rect">
            <a:avLst/>
          </a:prstGeom>
        </p:spPr>
      </p:pic>
      <p:sp>
        <p:nvSpPr>
          <p:cNvPr id="6" name="Rectangle 5"/>
          <p:cNvSpPr/>
          <p:nvPr/>
        </p:nvSpPr>
        <p:spPr>
          <a:xfrm>
            <a:off x="2136226" y="3692425"/>
            <a:ext cx="1673773" cy="400110"/>
          </a:xfrm>
          <a:prstGeom prst="rect">
            <a:avLst/>
          </a:prstGeom>
        </p:spPr>
        <p:txBody>
          <a:bodyPr wrap="square">
            <a:spAutoFit/>
          </a:bodyPr>
          <a:lstStyle/>
          <a:p>
            <a:pPr algn="l"/>
            <a:r>
              <a:rPr lang="en-US" sz="1000" dirty="0">
                <a:solidFill>
                  <a:schemeClr val="bg1"/>
                </a:solidFill>
              </a:rPr>
              <a:t>Feynman photo © Richard </a:t>
            </a:r>
            <a:r>
              <a:rPr lang="en-US" sz="1000" dirty="0" err="1">
                <a:solidFill>
                  <a:schemeClr val="bg1"/>
                </a:solidFill>
              </a:rPr>
              <a:t>Hartt</a:t>
            </a:r>
            <a:r>
              <a:rPr lang="en-US" sz="1000" dirty="0">
                <a:solidFill>
                  <a:schemeClr val="bg1"/>
                </a:solidFill>
              </a:rPr>
              <a:t>/Caltech archives</a:t>
            </a:r>
          </a:p>
        </p:txBody>
      </p:sp>
      <p:sp>
        <p:nvSpPr>
          <p:cNvPr id="7" name="Content Placeholder 2"/>
          <p:cNvSpPr txBox="1">
            <a:spLocks/>
          </p:cNvSpPr>
          <p:nvPr/>
        </p:nvSpPr>
        <p:spPr>
          <a:xfrm>
            <a:off x="391247" y="4343400"/>
            <a:ext cx="6009554" cy="20117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r>
              <a:rPr lang="en-US" sz="2800" i="1" kern="0" dirty="0"/>
              <a:t>‘Science can't be free of philosophy any more than baseball can be free of physics’</a:t>
            </a:r>
            <a:r>
              <a:rPr lang="en-US" sz="2800" kern="0" dirty="0" smtClean="0"/>
              <a:t>.</a:t>
            </a:r>
          </a:p>
          <a:p>
            <a:pPr lvl="2">
              <a:buFont typeface="Arial" panose="020B0604020202020204" pitchFamily="34" charset="0"/>
              <a:buChar char="•"/>
            </a:pPr>
            <a:r>
              <a:rPr lang="en-US" sz="1400" kern="0" dirty="0"/>
              <a:t>Jeffrey L. </a:t>
            </a:r>
            <a:r>
              <a:rPr lang="en-US" sz="1400" kern="0" dirty="0" err="1"/>
              <a:t>Kasser</a:t>
            </a:r>
            <a:r>
              <a:rPr lang="en-US" sz="1400" kern="0" dirty="0"/>
              <a:t>, Ph.D. http://www.thegreatcourses.com/courses/philosophy-of-science.html#BVRRWidgetID</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0" y="4368800"/>
            <a:ext cx="1508775" cy="2011700"/>
          </a:xfrm>
          <a:prstGeom prst="rect">
            <a:avLst/>
          </a:prstGeom>
        </p:spPr>
      </p:pic>
    </p:spTree>
    <p:extLst>
      <p:ext uri="{BB962C8B-B14F-4D97-AF65-F5344CB8AC3E}">
        <p14:creationId xmlns:p14="http://schemas.microsoft.com/office/powerpoint/2010/main" val="344877242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3875" y="838200"/>
            <a:ext cx="8096250" cy="5924550"/>
          </a:xfrm>
          <a:prstGeom prst="rect">
            <a:avLst/>
          </a:prstGeom>
        </p:spPr>
      </p:pic>
      <p:sp>
        <p:nvSpPr>
          <p:cNvPr id="5" name="Rectangle 4"/>
          <p:cNvSpPr/>
          <p:nvPr/>
        </p:nvSpPr>
        <p:spPr>
          <a:xfrm>
            <a:off x="228600" y="6590863"/>
            <a:ext cx="8839200" cy="276999"/>
          </a:xfrm>
          <a:prstGeom prst="rect">
            <a:avLst/>
          </a:prstGeom>
        </p:spPr>
        <p:txBody>
          <a:bodyPr wrap="square">
            <a:spAutoFit/>
          </a:bodyPr>
          <a:lstStyle/>
          <a:p>
            <a:pPr algn="r"/>
            <a:r>
              <a:rPr lang="en-US" sz="1200" dirty="0">
                <a:solidFill>
                  <a:schemeClr val="bg1"/>
                </a:solidFill>
              </a:rPr>
              <a:t>By </a:t>
            </a:r>
            <a:r>
              <a:rPr lang="en-US" sz="1200" dirty="0" err="1">
                <a:solidFill>
                  <a:schemeClr val="bg1"/>
                </a:solidFill>
              </a:rPr>
              <a:t>ArchonMagnus</a:t>
            </a:r>
            <a:r>
              <a:rPr lang="en-US" sz="1200" dirty="0">
                <a:solidFill>
                  <a:schemeClr val="bg1"/>
                </a:solidFill>
              </a:rPr>
              <a:t> - Own work, CC BY-SA 4.0, https://commons.wikimedia.org/w/index.php?curid=42164616</a:t>
            </a:r>
          </a:p>
        </p:txBody>
      </p:sp>
      <p:sp>
        <p:nvSpPr>
          <p:cNvPr id="2" name="Title 1"/>
          <p:cNvSpPr>
            <a:spLocks noGrp="1"/>
          </p:cNvSpPr>
          <p:nvPr>
            <p:ph type="title"/>
          </p:nvPr>
        </p:nvSpPr>
        <p:spPr>
          <a:xfrm>
            <a:off x="228600" y="762000"/>
            <a:ext cx="8686800" cy="533400"/>
          </a:xfrm>
          <a:solidFill>
            <a:schemeClr val="bg1"/>
          </a:solidFill>
        </p:spPr>
        <p:txBody>
          <a:bodyPr/>
          <a:lstStyle/>
          <a:p>
            <a:r>
              <a:rPr lang="en-US" sz="2600" dirty="0" smtClean="0">
                <a:solidFill>
                  <a:schemeClr val="tx1"/>
                </a:solidFill>
              </a:rPr>
              <a:t>A product of philosophy of science: the scientific method</a:t>
            </a:r>
            <a:endParaRPr lang="en-US" sz="2600" dirty="0">
              <a:solidFill>
                <a:schemeClr val="tx1"/>
              </a:solidFill>
            </a:endParaRPr>
          </a:p>
        </p:txBody>
      </p:sp>
    </p:spTree>
    <p:extLst>
      <p:ext uri="{BB962C8B-B14F-4D97-AF65-F5344CB8AC3E}">
        <p14:creationId xmlns:p14="http://schemas.microsoft.com/office/powerpoint/2010/main" val="386008004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609600"/>
            <a:ext cx="8686800" cy="762000"/>
          </a:xfrm>
        </p:spPr>
        <p:txBody>
          <a:bodyPr/>
          <a:lstStyle/>
          <a:p>
            <a:r>
              <a:rPr lang="en-US" smtClean="0"/>
              <a:t>‘Philosophy of Medicine’</a:t>
            </a:r>
            <a:endParaRPr lang="en-US" dirty="0"/>
          </a:p>
        </p:txBody>
      </p:sp>
      <p:sp>
        <p:nvSpPr>
          <p:cNvPr id="3" name="Content Placeholder 2"/>
          <p:cNvSpPr>
            <a:spLocks noGrp="1"/>
          </p:cNvSpPr>
          <p:nvPr>
            <p:ph idx="1"/>
          </p:nvPr>
        </p:nvSpPr>
        <p:spPr>
          <a:xfrm>
            <a:off x="228600" y="1371600"/>
            <a:ext cx="8839200" cy="4953000"/>
          </a:xfrm>
        </p:spPr>
        <p:txBody>
          <a:bodyPr/>
          <a:lstStyle/>
          <a:p>
            <a:pPr marL="457200" indent="-457200">
              <a:buFont typeface="Arial" panose="020B0604020202020204" pitchFamily="34" charset="0"/>
              <a:buChar char="•"/>
            </a:pPr>
            <a:r>
              <a:rPr lang="en-US" dirty="0" smtClean="0"/>
              <a:t>How </a:t>
            </a:r>
            <a:r>
              <a:rPr lang="en-US" dirty="0"/>
              <a:t>Should We Define Health and Disease?</a:t>
            </a:r>
          </a:p>
          <a:p>
            <a:pPr marL="457200" indent="-457200">
              <a:buFont typeface="Arial" panose="020B0604020202020204" pitchFamily="34" charset="0"/>
              <a:buChar char="•"/>
            </a:pPr>
            <a:r>
              <a:rPr lang="en-US" dirty="0" smtClean="0"/>
              <a:t>Contested </a:t>
            </a:r>
            <a:r>
              <a:rPr lang="en-US" dirty="0"/>
              <a:t>and Controversial Disease Categories</a:t>
            </a:r>
          </a:p>
          <a:p>
            <a:pPr marL="457200" indent="-457200">
              <a:buFont typeface="Arial" panose="020B0604020202020204" pitchFamily="34" charset="0"/>
              <a:buChar char="•"/>
            </a:pPr>
            <a:r>
              <a:rPr lang="en-US" dirty="0" smtClean="0"/>
              <a:t>Theories</a:t>
            </a:r>
            <a:r>
              <a:rPr lang="en-US" dirty="0"/>
              <a:t>, Causes, and Explanations in Medicine</a:t>
            </a:r>
          </a:p>
          <a:p>
            <a:pPr marL="457200" indent="-457200">
              <a:buFont typeface="Arial" panose="020B0604020202020204" pitchFamily="34" charset="0"/>
              <a:buChar char="•"/>
            </a:pPr>
            <a:r>
              <a:rPr lang="en-US" dirty="0" smtClean="0"/>
              <a:t>Reductionism </a:t>
            </a:r>
            <a:r>
              <a:rPr lang="en-US" dirty="0"/>
              <a:t>and Holism in Medicine</a:t>
            </a:r>
          </a:p>
          <a:p>
            <a:pPr marL="457200" indent="-457200">
              <a:buFont typeface="Arial" panose="020B0604020202020204" pitchFamily="34" charset="0"/>
              <a:buChar char="•"/>
            </a:pPr>
            <a:r>
              <a:rPr lang="en-US" dirty="0" smtClean="0"/>
              <a:t>Randomized </a:t>
            </a:r>
            <a:r>
              <a:rPr lang="en-US" dirty="0"/>
              <a:t>Controlled Trials and Evidence-Based Medicine</a:t>
            </a:r>
          </a:p>
          <a:p>
            <a:pPr marL="457200" indent="-457200">
              <a:buFont typeface="Arial" panose="020B0604020202020204" pitchFamily="34" charset="0"/>
              <a:buChar char="•"/>
            </a:pPr>
            <a:r>
              <a:rPr lang="en-US" dirty="0" smtClean="0"/>
              <a:t>Animal </a:t>
            </a:r>
            <a:r>
              <a:rPr lang="en-US" dirty="0"/>
              <a:t>Models</a:t>
            </a:r>
          </a:p>
          <a:p>
            <a:pPr marL="457200" indent="-457200">
              <a:buFont typeface="Arial" panose="020B0604020202020204" pitchFamily="34" charset="0"/>
              <a:buChar char="•"/>
            </a:pPr>
            <a:r>
              <a:rPr lang="en-US" dirty="0" smtClean="0"/>
              <a:t>Observational </a:t>
            </a:r>
            <a:r>
              <a:rPr lang="en-US" dirty="0"/>
              <a:t>Studies and Case Reports</a:t>
            </a:r>
          </a:p>
          <a:p>
            <a:pPr marL="457200" indent="-457200">
              <a:buFont typeface="Arial" panose="020B0604020202020204" pitchFamily="34" charset="0"/>
              <a:buChar char="•"/>
            </a:pPr>
            <a:r>
              <a:rPr lang="en-US" dirty="0" smtClean="0"/>
              <a:t>Diagnosis</a:t>
            </a:r>
            <a:endParaRPr lang="en-US" dirty="0"/>
          </a:p>
          <a:p>
            <a:pPr marL="457200" indent="-457200">
              <a:buFont typeface="Arial" panose="020B0604020202020204" pitchFamily="34" charset="0"/>
              <a:buChar char="•"/>
            </a:pPr>
            <a:r>
              <a:rPr lang="en-US" dirty="0" smtClean="0"/>
              <a:t>Clinician </a:t>
            </a:r>
            <a:r>
              <a:rPr lang="en-US" dirty="0"/>
              <a:t>Judgement and the Role of Expertise</a:t>
            </a:r>
          </a:p>
          <a:p>
            <a:pPr marL="457200" indent="-457200">
              <a:buFont typeface="Arial" panose="020B0604020202020204" pitchFamily="34" charset="0"/>
              <a:buChar char="•"/>
            </a:pPr>
            <a:r>
              <a:rPr lang="en-US" dirty="0" smtClean="0"/>
              <a:t>How </a:t>
            </a:r>
            <a:r>
              <a:rPr lang="en-US" dirty="0"/>
              <a:t>Are Collective Expert Judgments Made in Medicine?</a:t>
            </a:r>
          </a:p>
          <a:p>
            <a:pPr marL="457200" indent="-457200">
              <a:buFont typeface="Arial" panose="020B0604020202020204" pitchFamily="34" charset="0"/>
              <a:buChar char="•"/>
            </a:pPr>
            <a:r>
              <a:rPr lang="en-US" dirty="0" smtClean="0"/>
              <a:t>Values </a:t>
            </a:r>
            <a:r>
              <a:rPr lang="en-US" dirty="0"/>
              <a:t>in Medical Research</a:t>
            </a:r>
          </a:p>
          <a:p>
            <a:pPr marL="457200" indent="-457200">
              <a:buFont typeface="Arial" panose="020B0604020202020204" pitchFamily="34" charset="0"/>
              <a:buChar char="•"/>
            </a:pPr>
            <a:r>
              <a:rPr lang="en-US" dirty="0" smtClean="0"/>
              <a:t>Measuring </a:t>
            </a:r>
            <a:r>
              <a:rPr lang="en-US" dirty="0"/>
              <a:t>Medical Outcomes</a:t>
            </a:r>
          </a:p>
          <a:p>
            <a:endParaRPr lang="en-US" dirty="0"/>
          </a:p>
        </p:txBody>
      </p:sp>
      <p:sp>
        <p:nvSpPr>
          <p:cNvPr id="4" name="Rectangle 3"/>
          <p:cNvSpPr/>
          <p:nvPr/>
        </p:nvSpPr>
        <p:spPr>
          <a:xfrm>
            <a:off x="5806440" y="6477000"/>
            <a:ext cx="3261360" cy="307777"/>
          </a:xfrm>
          <a:prstGeom prst="rect">
            <a:avLst/>
          </a:prstGeom>
        </p:spPr>
        <p:txBody>
          <a:bodyPr wrap="square">
            <a:spAutoFit/>
          </a:bodyPr>
          <a:lstStyle/>
          <a:p>
            <a:r>
              <a:rPr lang="en-US" sz="1400" b="0" dirty="0">
                <a:solidFill>
                  <a:schemeClr val="bg1"/>
                </a:solidFill>
              </a:rPr>
              <a:t>https://plato.stanford.edu/entries/medicine/</a:t>
            </a:r>
          </a:p>
        </p:txBody>
      </p:sp>
    </p:spTree>
    <p:extLst>
      <p:ext uri="{BB962C8B-B14F-4D97-AF65-F5344CB8AC3E}">
        <p14:creationId xmlns:p14="http://schemas.microsoft.com/office/powerpoint/2010/main" val="29271197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Division of labor</a:t>
            </a:r>
            <a:endParaRPr lang="en-US" dirty="0"/>
          </a:p>
        </p:txBody>
      </p:sp>
      <p:sp>
        <p:nvSpPr>
          <p:cNvPr id="3" name="Content Placeholder 2"/>
          <p:cNvSpPr>
            <a:spLocks noGrp="1"/>
          </p:cNvSpPr>
          <p:nvPr>
            <p:ph idx="1"/>
          </p:nvPr>
        </p:nvSpPr>
        <p:spPr/>
        <p:txBody>
          <a:bodyPr/>
          <a:lstStyle/>
          <a:p>
            <a:pPr marL="0" indent="0" algn="just"/>
            <a:r>
              <a:rPr lang="en-US" dirty="0" smtClean="0"/>
              <a:t>‘</a:t>
            </a:r>
            <a:r>
              <a:rPr lang="en-US" i="1" dirty="0" smtClean="0"/>
              <a:t>It </a:t>
            </a:r>
            <a:r>
              <a:rPr lang="en-US" i="1" dirty="0"/>
              <a:t>shows that </a:t>
            </a:r>
            <a:r>
              <a:rPr lang="en-US" i="1" dirty="0" smtClean="0"/>
              <a:t>to make </a:t>
            </a:r>
            <a:r>
              <a:rPr lang="en-US" i="1" dirty="0"/>
              <a:t>progress in ontology-driven </a:t>
            </a:r>
            <a:r>
              <a:rPr lang="en-US" i="1" dirty="0" smtClean="0"/>
              <a:t>biomedical informatics </a:t>
            </a:r>
            <a:r>
              <a:rPr lang="en-US" i="1" dirty="0"/>
              <a:t>it takes a </a:t>
            </a:r>
            <a:r>
              <a:rPr lang="en-US" i="1" dirty="0" smtClean="0"/>
              <a:t>collaborative effort </a:t>
            </a:r>
            <a:r>
              <a:rPr lang="en-US" i="1" dirty="0"/>
              <a:t>resting on a division of labor </a:t>
            </a:r>
            <a:r>
              <a:rPr lang="en-US" i="1" dirty="0" smtClean="0"/>
              <a:t>between domain </a:t>
            </a:r>
            <a:r>
              <a:rPr lang="en-US" i="1" dirty="0"/>
              <a:t>experts familiar with the state </a:t>
            </a:r>
            <a:r>
              <a:rPr lang="en-US" i="1" dirty="0" smtClean="0"/>
              <a:t>of the </a:t>
            </a:r>
            <a:r>
              <a:rPr lang="en-US" i="1" dirty="0"/>
              <a:t>art in a number of disciplines – </a:t>
            </a:r>
            <a:r>
              <a:rPr lang="en-US" i="1" dirty="0" smtClean="0"/>
              <a:t>natural scientists</a:t>
            </a:r>
            <a:r>
              <a:rPr lang="en-US" i="1" dirty="0"/>
              <a:t>, </a:t>
            </a:r>
            <a:r>
              <a:rPr lang="en-US" i="1" dirty="0" err="1"/>
              <a:t>informaticians</a:t>
            </a:r>
            <a:r>
              <a:rPr lang="en-US" i="1" dirty="0"/>
              <a:t>, database engineers</a:t>
            </a:r>
            <a:r>
              <a:rPr lang="en-US" i="1" dirty="0" smtClean="0"/>
              <a:t>, together </a:t>
            </a:r>
            <a:r>
              <a:rPr lang="en-US" i="1" dirty="0"/>
              <a:t>with a small, a very small</a:t>
            </a:r>
            <a:r>
              <a:rPr lang="en-US" i="1" dirty="0" smtClean="0"/>
              <a:t>, portion </a:t>
            </a:r>
            <a:r>
              <a:rPr lang="en-US" i="1" dirty="0"/>
              <a:t>of trained </a:t>
            </a:r>
            <a:r>
              <a:rPr lang="en-US" i="1" dirty="0" smtClean="0"/>
              <a:t>philosophers</a:t>
            </a:r>
            <a:r>
              <a:rPr lang="en-US" dirty="0" smtClean="0"/>
              <a:t>’.</a:t>
            </a:r>
          </a:p>
          <a:p>
            <a:pPr marL="0" indent="0" algn="r"/>
            <a:r>
              <a:rPr lang="en-US" dirty="0"/>
              <a:t>	</a:t>
            </a:r>
            <a:r>
              <a:rPr lang="en-US" dirty="0" smtClean="0"/>
              <a:t>Matthias </a:t>
            </a:r>
            <a:r>
              <a:rPr lang="en-US" dirty="0" err="1" smtClean="0"/>
              <a:t>Brochhausen</a:t>
            </a:r>
            <a:endParaRPr lang="en-US" dirty="0"/>
          </a:p>
        </p:txBody>
      </p:sp>
      <p:sp>
        <p:nvSpPr>
          <p:cNvPr id="4" name="Rectangle 3"/>
          <p:cNvSpPr/>
          <p:nvPr/>
        </p:nvSpPr>
        <p:spPr>
          <a:xfrm>
            <a:off x="1219200" y="5704582"/>
            <a:ext cx="7924800" cy="1077218"/>
          </a:xfrm>
          <a:prstGeom prst="rect">
            <a:avLst/>
          </a:prstGeom>
        </p:spPr>
        <p:txBody>
          <a:bodyPr wrap="square">
            <a:spAutoFit/>
          </a:bodyPr>
          <a:lstStyle/>
          <a:p>
            <a:pPr algn="r"/>
            <a:r>
              <a:rPr lang="en-US" sz="1600" b="0" dirty="0" err="1">
                <a:solidFill>
                  <a:schemeClr val="bg1"/>
                </a:solidFill>
              </a:rPr>
              <a:t>Brochhausen</a:t>
            </a:r>
            <a:r>
              <a:rPr lang="en-US" sz="1600" b="0" dirty="0">
                <a:solidFill>
                  <a:schemeClr val="bg1"/>
                </a:solidFill>
              </a:rPr>
              <a:t> M, </a:t>
            </a:r>
            <a:r>
              <a:rPr lang="en-US" sz="1600" b="0" dirty="0" err="1">
                <a:solidFill>
                  <a:schemeClr val="bg1"/>
                </a:solidFill>
              </a:rPr>
              <a:t>Burgun-Parenthoine</a:t>
            </a:r>
            <a:r>
              <a:rPr lang="en-US" sz="1600" b="0" dirty="0">
                <a:solidFill>
                  <a:schemeClr val="bg1"/>
                </a:solidFill>
              </a:rPr>
              <a:t> A, Ceusters W, </a:t>
            </a:r>
            <a:r>
              <a:rPr lang="en-US" sz="1600" b="0" dirty="0" err="1">
                <a:solidFill>
                  <a:schemeClr val="bg1"/>
                </a:solidFill>
              </a:rPr>
              <a:t>Hasman</a:t>
            </a:r>
            <a:r>
              <a:rPr lang="en-US" sz="1600" b="0" dirty="0">
                <a:solidFill>
                  <a:schemeClr val="bg1"/>
                </a:solidFill>
              </a:rPr>
              <a:t> A, Leong TY, </a:t>
            </a:r>
            <a:r>
              <a:rPr lang="en-US" sz="1600" b="0" dirty="0" err="1">
                <a:solidFill>
                  <a:schemeClr val="bg1"/>
                </a:solidFill>
              </a:rPr>
              <a:t>Musen</a:t>
            </a:r>
            <a:r>
              <a:rPr lang="en-US" sz="1600" b="0" dirty="0">
                <a:solidFill>
                  <a:schemeClr val="bg1"/>
                </a:solidFill>
              </a:rPr>
              <a:t> M, Oliveira J, Peleg M, Rector A, Schulz S. </a:t>
            </a:r>
            <a:endParaRPr lang="en-US" sz="1600" b="0" dirty="0" smtClean="0">
              <a:solidFill>
                <a:schemeClr val="bg1"/>
              </a:solidFill>
            </a:endParaRPr>
          </a:p>
          <a:p>
            <a:pPr algn="r"/>
            <a:r>
              <a:rPr lang="en-US" sz="1600" b="0" dirty="0" smtClean="0">
                <a:solidFill>
                  <a:schemeClr val="bg1"/>
                </a:solidFill>
              </a:rPr>
              <a:t>Discussion </a:t>
            </a:r>
            <a:r>
              <a:rPr lang="en-US" sz="1600" b="0" dirty="0">
                <a:solidFill>
                  <a:schemeClr val="bg1"/>
                </a:solidFill>
              </a:rPr>
              <a:t>of “Biomedical Ontologies: Toward Scientific Debate”, </a:t>
            </a:r>
            <a:endParaRPr lang="en-US" sz="1600" b="0" dirty="0" smtClean="0">
              <a:solidFill>
                <a:schemeClr val="bg1"/>
              </a:solidFill>
            </a:endParaRPr>
          </a:p>
          <a:p>
            <a:pPr algn="r"/>
            <a:r>
              <a:rPr lang="en-US" sz="1600" b="0" dirty="0" smtClean="0">
                <a:solidFill>
                  <a:schemeClr val="bg1"/>
                </a:solidFill>
              </a:rPr>
              <a:t>Methods </a:t>
            </a:r>
            <a:r>
              <a:rPr lang="en-US" sz="1600" b="0" dirty="0">
                <a:solidFill>
                  <a:schemeClr val="bg1"/>
                </a:solidFill>
              </a:rPr>
              <a:t>of Information in Medicine, 2011;50(3):217-36.</a:t>
            </a:r>
          </a:p>
        </p:txBody>
      </p:sp>
    </p:spTree>
    <p:extLst>
      <p:ext uri="{BB962C8B-B14F-4D97-AF65-F5344CB8AC3E}">
        <p14:creationId xmlns:p14="http://schemas.microsoft.com/office/powerpoint/2010/main" val="186624147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‘Ontology</a:t>
            </a:r>
            <a:r>
              <a:rPr lang="en-US" sz="5400" dirty="0" smtClean="0"/>
              <a:t>’</a:t>
            </a:r>
            <a:endParaRPr lang="en-US" sz="5400" dirty="0"/>
          </a:p>
        </p:txBody>
      </p:sp>
      <p:sp>
        <p:nvSpPr>
          <p:cNvPr id="5" name="Content Placeholder 4"/>
          <p:cNvSpPr>
            <a:spLocks noGrp="1"/>
          </p:cNvSpPr>
          <p:nvPr>
            <p:ph idx="1"/>
          </p:nvPr>
        </p:nvSpPr>
        <p:spPr>
          <a:xfrm>
            <a:off x="228600" y="1752600"/>
            <a:ext cx="8686800" cy="4876800"/>
          </a:xfrm>
        </p:spPr>
        <p:txBody>
          <a:bodyPr/>
          <a:lstStyle/>
          <a:p>
            <a:pPr marL="630238" indent="-630238">
              <a:buFont typeface="+mj-lt"/>
              <a:buAutoNum type="arabicPeriod"/>
            </a:pPr>
            <a:r>
              <a:rPr lang="en-US" sz="4400" dirty="0" smtClean="0"/>
              <a:t>‘</a:t>
            </a:r>
            <a:r>
              <a:rPr lang="en-US" sz="4400" i="1" dirty="0" smtClean="0"/>
              <a:t>Ontology</a:t>
            </a:r>
            <a:r>
              <a:rPr lang="en-US" sz="4400" dirty="0" smtClean="0"/>
              <a:t>’</a:t>
            </a:r>
          </a:p>
          <a:p>
            <a:pPr marL="400050" lvl="1" indent="0">
              <a:buNone/>
            </a:pPr>
            <a:r>
              <a:rPr lang="en-US" sz="3600" dirty="0" smtClean="0"/>
              <a:t>A branch of </a:t>
            </a:r>
            <a:r>
              <a:rPr lang="en-US" sz="3600" u="sng" dirty="0"/>
              <a:t>p</a:t>
            </a:r>
            <a:r>
              <a:rPr lang="en-US" sz="3600" u="sng" dirty="0" smtClean="0"/>
              <a:t>hilosophy</a:t>
            </a:r>
            <a:r>
              <a:rPr lang="en-US" sz="3600" dirty="0" smtClean="0"/>
              <a:t> in which scholars study …</a:t>
            </a:r>
          </a:p>
          <a:p>
            <a:pPr marL="400050" lvl="1" indent="0">
              <a:buNone/>
            </a:pPr>
            <a:endParaRPr lang="en-US" sz="3600" dirty="0" smtClean="0"/>
          </a:p>
          <a:p>
            <a:pPr marL="630238" indent="-630238">
              <a:buFont typeface="+mj-lt"/>
              <a:buAutoNum type="arabicPeriod"/>
            </a:pPr>
            <a:r>
              <a:rPr lang="en-US" sz="4400" dirty="0" smtClean="0"/>
              <a:t>‘</a:t>
            </a:r>
            <a:r>
              <a:rPr lang="en-US" sz="4400" i="1" dirty="0" smtClean="0"/>
              <a:t>An ontology</a:t>
            </a:r>
            <a:r>
              <a:rPr lang="en-US" sz="4400" dirty="0" smtClean="0"/>
              <a:t>’</a:t>
            </a:r>
          </a:p>
          <a:p>
            <a:pPr marL="400050" lvl="1" indent="0">
              <a:buNone/>
            </a:pPr>
            <a:r>
              <a:rPr lang="en-US" sz="3600" dirty="0" smtClean="0"/>
              <a:t>A </a:t>
            </a:r>
            <a:r>
              <a:rPr lang="en-US" sz="3600" u="sng" dirty="0" smtClean="0"/>
              <a:t>representational artifact</a:t>
            </a:r>
            <a:r>
              <a:rPr lang="en-US" sz="3600" dirty="0" smtClean="0"/>
              <a:t> which represents …</a:t>
            </a:r>
            <a:endParaRPr lang="en-US" sz="3600" dirty="0"/>
          </a:p>
        </p:txBody>
      </p:sp>
      <p:sp>
        <p:nvSpPr>
          <p:cNvPr id="2" name="Rectangle 1"/>
          <p:cNvSpPr/>
          <p:nvPr/>
        </p:nvSpPr>
        <p:spPr bwMode="auto">
          <a:xfrm>
            <a:off x="838200" y="1600200"/>
            <a:ext cx="2895600" cy="990600"/>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ectangle 5"/>
          <p:cNvSpPr/>
          <p:nvPr/>
        </p:nvSpPr>
        <p:spPr bwMode="auto">
          <a:xfrm>
            <a:off x="914400" y="4267200"/>
            <a:ext cx="3505200" cy="990600"/>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841872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 y="609600"/>
            <a:ext cx="9144001" cy="6248400"/>
          </a:xfrm>
        </p:spPr>
      </p:pic>
      <p:sp>
        <p:nvSpPr>
          <p:cNvPr id="2" name="Title 1"/>
          <p:cNvSpPr>
            <a:spLocks noGrp="1"/>
          </p:cNvSpPr>
          <p:nvPr>
            <p:ph type="title"/>
          </p:nvPr>
        </p:nvSpPr>
        <p:spPr>
          <a:xfrm>
            <a:off x="304800" y="533400"/>
            <a:ext cx="8686800" cy="762000"/>
          </a:xfrm>
        </p:spPr>
        <p:txBody>
          <a:bodyPr/>
          <a:lstStyle/>
          <a:p>
            <a:r>
              <a:rPr lang="en-US" dirty="0" smtClean="0">
                <a:solidFill>
                  <a:schemeClr val="accent6">
                    <a:lumMod val="75000"/>
                  </a:schemeClr>
                </a:solidFill>
              </a:rPr>
              <a:t>Neurological disease ontology (NDO)</a:t>
            </a:r>
            <a:endParaRPr lang="en-US" dirty="0">
              <a:solidFill>
                <a:schemeClr val="accent6">
                  <a:lumMod val="75000"/>
                </a:schemeClr>
              </a:solidFill>
            </a:endParaRPr>
          </a:p>
        </p:txBody>
      </p:sp>
    </p:spTree>
    <p:extLst>
      <p:ext uri="{BB962C8B-B14F-4D97-AF65-F5344CB8AC3E}">
        <p14:creationId xmlns:p14="http://schemas.microsoft.com/office/powerpoint/2010/main" val="41758479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5400" dirty="0" smtClean="0"/>
              <a:t>‘Ontology</a:t>
            </a:r>
            <a:r>
              <a:rPr lang="en-US" sz="5400" dirty="0" smtClean="0"/>
              <a:t>’</a:t>
            </a:r>
            <a:endParaRPr lang="en-US" sz="5400" dirty="0"/>
          </a:p>
        </p:txBody>
      </p:sp>
      <p:sp>
        <p:nvSpPr>
          <p:cNvPr id="5" name="Content Placeholder 4"/>
          <p:cNvSpPr>
            <a:spLocks noGrp="1"/>
          </p:cNvSpPr>
          <p:nvPr>
            <p:ph idx="1"/>
          </p:nvPr>
        </p:nvSpPr>
        <p:spPr>
          <a:xfrm>
            <a:off x="228600" y="1752600"/>
            <a:ext cx="8686800" cy="4876800"/>
          </a:xfrm>
        </p:spPr>
        <p:txBody>
          <a:bodyPr/>
          <a:lstStyle/>
          <a:p>
            <a:pPr marL="630238" indent="-630238">
              <a:buFont typeface="+mj-lt"/>
              <a:buAutoNum type="arabicPeriod"/>
            </a:pPr>
            <a:r>
              <a:rPr lang="en-US" sz="4400" dirty="0" smtClean="0"/>
              <a:t>‘</a:t>
            </a:r>
            <a:r>
              <a:rPr lang="en-US" sz="4400" i="1" dirty="0" smtClean="0"/>
              <a:t>Ontology</a:t>
            </a:r>
            <a:r>
              <a:rPr lang="en-US" sz="4400" dirty="0" smtClean="0"/>
              <a:t>’</a:t>
            </a:r>
          </a:p>
          <a:p>
            <a:pPr marL="400050" lvl="1" indent="0">
              <a:buNone/>
            </a:pPr>
            <a:r>
              <a:rPr lang="en-US" sz="4400" dirty="0" smtClean="0"/>
              <a:t>		</a:t>
            </a:r>
            <a:r>
              <a:rPr lang="en-US" sz="4400" dirty="0" smtClean="0">
                <a:sym typeface="Wingdings" panose="05000000000000000000" pitchFamily="2" charset="2"/>
              </a:rPr>
              <a:t> mass noun</a:t>
            </a:r>
            <a:endParaRPr lang="en-US" sz="4400" dirty="0"/>
          </a:p>
          <a:p>
            <a:pPr marL="630238" indent="-630238">
              <a:buFont typeface="+mj-lt"/>
              <a:buAutoNum type="arabicPeriod"/>
            </a:pPr>
            <a:endParaRPr lang="en-US" sz="1600" dirty="0" smtClean="0"/>
          </a:p>
          <a:p>
            <a:pPr marL="630238" indent="-630238">
              <a:buFont typeface="+mj-lt"/>
              <a:buAutoNum type="arabicPeriod"/>
            </a:pPr>
            <a:endParaRPr lang="en-US" sz="3600" dirty="0"/>
          </a:p>
          <a:p>
            <a:pPr marL="630238" indent="-630238">
              <a:buFont typeface="+mj-lt"/>
              <a:buAutoNum type="arabicPeriod"/>
            </a:pPr>
            <a:r>
              <a:rPr lang="en-US" sz="4400" dirty="0" smtClean="0"/>
              <a:t>‘</a:t>
            </a:r>
            <a:r>
              <a:rPr lang="en-US" sz="4400" i="1" dirty="0" smtClean="0"/>
              <a:t>An</a:t>
            </a:r>
            <a:r>
              <a:rPr lang="en-US" sz="4400" dirty="0" smtClean="0"/>
              <a:t> </a:t>
            </a:r>
            <a:r>
              <a:rPr lang="en-US" sz="4400" i="1" dirty="0" smtClean="0"/>
              <a:t>ontology</a:t>
            </a:r>
            <a:r>
              <a:rPr lang="en-US" sz="4400" dirty="0" smtClean="0"/>
              <a:t>’</a:t>
            </a:r>
          </a:p>
          <a:p>
            <a:pPr marL="0" indent="0"/>
            <a:r>
              <a:rPr lang="en-US" sz="4400" dirty="0"/>
              <a:t>	</a:t>
            </a:r>
            <a:r>
              <a:rPr lang="en-US" sz="4400" dirty="0" smtClean="0"/>
              <a:t>	</a:t>
            </a:r>
            <a:r>
              <a:rPr lang="en-US" sz="4400" dirty="0" smtClean="0">
                <a:sym typeface="Wingdings" panose="05000000000000000000" pitchFamily="2" charset="2"/>
              </a:rPr>
              <a:t> count noun</a:t>
            </a:r>
            <a:endParaRPr lang="en-US" sz="4400" dirty="0" smtClean="0"/>
          </a:p>
        </p:txBody>
      </p:sp>
      <p:sp>
        <p:nvSpPr>
          <p:cNvPr id="6" name="Rectangle 5"/>
          <p:cNvSpPr/>
          <p:nvPr/>
        </p:nvSpPr>
        <p:spPr bwMode="auto">
          <a:xfrm>
            <a:off x="838200" y="1600200"/>
            <a:ext cx="2895600" cy="990600"/>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Rectangle 6"/>
          <p:cNvSpPr/>
          <p:nvPr/>
        </p:nvSpPr>
        <p:spPr bwMode="auto">
          <a:xfrm>
            <a:off x="914400" y="4267200"/>
            <a:ext cx="3505200" cy="990600"/>
          </a:xfrm>
          <a:prstGeom prst="rect">
            <a:avLst/>
          </a:prstGeom>
          <a:noFill/>
          <a:ln w="2857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9926296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Mass nouns </a:t>
            </a:r>
            <a:r>
              <a:rPr lang="en-US" dirty="0" smtClean="0"/>
              <a:t>versus </a:t>
            </a:r>
            <a:r>
              <a:rPr lang="en-US" b="1" i="1" dirty="0" smtClean="0"/>
              <a:t>count nouns</a:t>
            </a:r>
            <a:endParaRPr lang="en-US" b="1" i="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u="sng" dirty="0" smtClean="0"/>
              <a:t>Mass noun</a:t>
            </a:r>
            <a:r>
              <a:rPr lang="en-US" dirty="0" smtClean="0"/>
              <a:t>: </a:t>
            </a:r>
          </a:p>
          <a:p>
            <a:pPr lvl="1">
              <a:buFont typeface="Arial" panose="020B0604020202020204" pitchFamily="34" charset="0"/>
              <a:buChar char="•"/>
            </a:pPr>
            <a:r>
              <a:rPr lang="en-US" sz="2000" dirty="0" smtClean="0"/>
              <a:t>a noun </a:t>
            </a:r>
            <a:r>
              <a:rPr lang="en-US" sz="2000" dirty="0"/>
              <a:t>that typically </a:t>
            </a:r>
            <a:r>
              <a:rPr lang="en-US" sz="2000" dirty="0" smtClean="0"/>
              <a:t>denotes an </a:t>
            </a:r>
            <a:r>
              <a:rPr lang="en-US" sz="2000" dirty="0"/>
              <a:t>indefinitely divisible substance or an </a:t>
            </a:r>
            <a:r>
              <a:rPr lang="en-US" sz="2000" dirty="0" smtClean="0"/>
              <a:t>‘abstract’ </a:t>
            </a:r>
            <a:r>
              <a:rPr lang="en-US" sz="2000" dirty="0"/>
              <a:t>notion, and that in English cannot be used, in such a sense, with the indefinite article or in the plural. </a:t>
            </a:r>
            <a:endParaRPr lang="en-US" sz="2000" dirty="0" smtClean="0"/>
          </a:p>
          <a:p>
            <a:pPr lvl="2">
              <a:buFont typeface="Arial" panose="020B0604020202020204" pitchFamily="34" charset="0"/>
              <a:buChar char="•"/>
            </a:pPr>
            <a:r>
              <a:rPr lang="en-US" sz="1600" dirty="0" smtClean="0">
                <a:solidFill>
                  <a:srgbClr val="FFFF00"/>
                </a:solidFill>
              </a:rPr>
              <a:t>Examples</a:t>
            </a:r>
            <a:r>
              <a:rPr lang="en-US" sz="1600" dirty="0" smtClean="0"/>
              <a:t>:</a:t>
            </a:r>
          </a:p>
          <a:p>
            <a:pPr lvl="1">
              <a:buFont typeface="Arial" panose="020B0604020202020204" pitchFamily="34" charset="0"/>
              <a:buChar char="•"/>
            </a:pPr>
            <a:r>
              <a:rPr lang="en-US" sz="2000" dirty="0" smtClean="0"/>
              <a:t>When used with the indefinite article or in the plural, it denotes a type or portion, resp. types or portions of that what it would denote in the singular.</a:t>
            </a:r>
            <a:endParaRPr lang="en-US" sz="1600" dirty="0" smtClean="0"/>
          </a:p>
          <a:p>
            <a:pPr>
              <a:buFont typeface="Arial" panose="020B0604020202020204" pitchFamily="34" charset="0"/>
              <a:buChar char="•"/>
            </a:pPr>
            <a:r>
              <a:rPr lang="en-US" u="sng" dirty="0" smtClean="0"/>
              <a:t>Count noun</a:t>
            </a:r>
            <a:r>
              <a:rPr lang="en-US" dirty="0" smtClean="0"/>
              <a:t>:</a:t>
            </a:r>
          </a:p>
          <a:p>
            <a:pPr lvl="1">
              <a:buFont typeface="Arial" panose="020B0604020202020204" pitchFamily="34" charset="0"/>
              <a:buChar char="•"/>
            </a:pPr>
            <a:r>
              <a:rPr lang="en-US" sz="2000" dirty="0"/>
              <a:t>a </a:t>
            </a:r>
            <a:r>
              <a:rPr lang="en-US" sz="2000" dirty="0" smtClean="0"/>
              <a:t>noun that </a:t>
            </a:r>
            <a:r>
              <a:rPr lang="en-US" sz="2000" dirty="0"/>
              <a:t>typically </a:t>
            </a:r>
            <a:r>
              <a:rPr lang="en-US" sz="2000" dirty="0" smtClean="0"/>
              <a:t>denotes a </a:t>
            </a:r>
            <a:r>
              <a:rPr lang="en-US" sz="2000" dirty="0"/>
              <a:t>countable thing and that in English can be used in </a:t>
            </a:r>
            <a:r>
              <a:rPr lang="en-US" sz="2000" dirty="0" smtClean="0"/>
              <a:t>the </a:t>
            </a:r>
            <a:r>
              <a:rPr lang="en-US" sz="2000" dirty="0"/>
              <a:t>singular and the plural and can be preceded by the indefinite article </a:t>
            </a:r>
            <a:r>
              <a:rPr lang="en-US" sz="2000" dirty="0" smtClean="0"/>
              <a:t>and </a:t>
            </a:r>
            <a:r>
              <a:rPr lang="en-US" sz="2000" dirty="0"/>
              <a:t>by numerals. </a:t>
            </a:r>
            <a:endParaRPr lang="en-US" sz="2000" dirty="0" smtClean="0"/>
          </a:p>
          <a:p>
            <a:pPr lvl="2">
              <a:buFont typeface="Arial" panose="020B0604020202020204" pitchFamily="34" charset="0"/>
              <a:buChar char="•"/>
            </a:pPr>
            <a:r>
              <a:rPr lang="en-US" sz="1600" dirty="0" smtClean="0">
                <a:solidFill>
                  <a:srgbClr val="FFFF00"/>
                </a:solidFill>
              </a:rPr>
              <a:t>Examples</a:t>
            </a:r>
            <a:r>
              <a:rPr lang="en-US" sz="1600" dirty="0" smtClean="0"/>
              <a:t>:</a:t>
            </a:r>
            <a:endParaRPr lang="en-US" dirty="0"/>
          </a:p>
        </p:txBody>
      </p:sp>
    </p:spTree>
    <p:extLst>
      <p:ext uri="{BB962C8B-B14F-4D97-AF65-F5344CB8AC3E}">
        <p14:creationId xmlns:p14="http://schemas.microsoft.com/office/powerpoint/2010/main" val="2991345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smtClean="0"/>
              <a:t>Mass nouns </a:t>
            </a:r>
            <a:r>
              <a:rPr lang="en-US" dirty="0" smtClean="0"/>
              <a:t>versus </a:t>
            </a:r>
            <a:r>
              <a:rPr lang="en-US" b="1" i="1" dirty="0" smtClean="0"/>
              <a:t>count nouns</a:t>
            </a:r>
            <a:endParaRPr lang="en-US" b="1" i="1"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u="sng" dirty="0" smtClean="0"/>
              <a:t>Mass noun</a:t>
            </a:r>
            <a:r>
              <a:rPr lang="en-US" dirty="0" smtClean="0"/>
              <a:t>: </a:t>
            </a:r>
          </a:p>
          <a:p>
            <a:pPr lvl="1">
              <a:buFont typeface="Arial" panose="020B0604020202020204" pitchFamily="34" charset="0"/>
              <a:buChar char="•"/>
            </a:pPr>
            <a:r>
              <a:rPr lang="en-US" sz="2000" dirty="0" smtClean="0"/>
              <a:t>a noun </a:t>
            </a:r>
            <a:r>
              <a:rPr lang="en-US" sz="2000" dirty="0"/>
              <a:t>that typically </a:t>
            </a:r>
            <a:r>
              <a:rPr lang="en-US" sz="2000" dirty="0" smtClean="0"/>
              <a:t>denotes an </a:t>
            </a:r>
            <a:r>
              <a:rPr lang="en-US" sz="2000" dirty="0"/>
              <a:t>indefinitely divisible substance or an </a:t>
            </a:r>
            <a:r>
              <a:rPr lang="en-US" sz="2000" dirty="0" smtClean="0"/>
              <a:t>‘abstract’ </a:t>
            </a:r>
            <a:r>
              <a:rPr lang="en-US" sz="2000" dirty="0"/>
              <a:t>notion, and that in English cannot be used, in such a sense, with the indefinite article or in the plural. </a:t>
            </a:r>
            <a:endParaRPr lang="en-US" sz="2000" dirty="0" smtClean="0"/>
          </a:p>
          <a:p>
            <a:pPr lvl="2">
              <a:buFont typeface="Arial" panose="020B0604020202020204" pitchFamily="34" charset="0"/>
              <a:buChar char="•"/>
            </a:pPr>
            <a:r>
              <a:rPr lang="en-US" sz="1600" dirty="0" smtClean="0">
                <a:solidFill>
                  <a:srgbClr val="FFFF00"/>
                </a:solidFill>
              </a:rPr>
              <a:t>Examples: ‘water’, ‘blood’, ‘urine’, ‘saliva’, ‘sickness’, ‘hypertension’.</a:t>
            </a:r>
          </a:p>
          <a:p>
            <a:pPr lvl="1">
              <a:buFont typeface="Arial" panose="020B0604020202020204" pitchFamily="34" charset="0"/>
              <a:buChar char="•"/>
            </a:pPr>
            <a:r>
              <a:rPr lang="en-US" sz="2000" dirty="0" smtClean="0"/>
              <a:t>When used </a:t>
            </a:r>
            <a:r>
              <a:rPr lang="en-US" sz="2000" dirty="0"/>
              <a:t>with the indefinite article or in the </a:t>
            </a:r>
            <a:r>
              <a:rPr lang="en-US" sz="2000" dirty="0" smtClean="0"/>
              <a:t>plural, it denotes a type or portion, resp. types or portions of that what it would denote in the singular.</a:t>
            </a:r>
            <a:endParaRPr lang="en-US" sz="1600" dirty="0" smtClean="0"/>
          </a:p>
          <a:p>
            <a:pPr>
              <a:buFont typeface="Arial" panose="020B0604020202020204" pitchFamily="34" charset="0"/>
              <a:buChar char="•"/>
            </a:pPr>
            <a:r>
              <a:rPr lang="en-US" u="sng" dirty="0" smtClean="0"/>
              <a:t>Count noun</a:t>
            </a:r>
            <a:r>
              <a:rPr lang="en-US" dirty="0" smtClean="0"/>
              <a:t>:</a:t>
            </a:r>
          </a:p>
          <a:p>
            <a:pPr lvl="1">
              <a:buFont typeface="Arial" panose="020B0604020202020204" pitchFamily="34" charset="0"/>
              <a:buChar char="•"/>
            </a:pPr>
            <a:r>
              <a:rPr lang="en-US" sz="2000" dirty="0"/>
              <a:t>a </a:t>
            </a:r>
            <a:r>
              <a:rPr lang="en-US" sz="2000" dirty="0" smtClean="0"/>
              <a:t>noun that </a:t>
            </a:r>
            <a:r>
              <a:rPr lang="en-US" sz="2000" dirty="0"/>
              <a:t>typically </a:t>
            </a:r>
            <a:r>
              <a:rPr lang="en-US" sz="2000" dirty="0" smtClean="0"/>
              <a:t>denotes a </a:t>
            </a:r>
            <a:r>
              <a:rPr lang="en-US" sz="2000" dirty="0"/>
              <a:t>countable thing and that in English can be used in </a:t>
            </a:r>
            <a:r>
              <a:rPr lang="en-US" sz="2000" dirty="0" smtClean="0"/>
              <a:t>the </a:t>
            </a:r>
            <a:r>
              <a:rPr lang="en-US" sz="2000" dirty="0"/>
              <a:t>singular and the plural and can be preceded by the indefinite article </a:t>
            </a:r>
            <a:r>
              <a:rPr lang="en-US" sz="2000" dirty="0" smtClean="0"/>
              <a:t>and </a:t>
            </a:r>
            <a:r>
              <a:rPr lang="en-US" sz="2000" dirty="0"/>
              <a:t>by numerals. </a:t>
            </a:r>
            <a:endParaRPr lang="en-US" sz="2000" dirty="0" smtClean="0"/>
          </a:p>
          <a:p>
            <a:pPr lvl="2">
              <a:buFont typeface="Arial" panose="020B0604020202020204" pitchFamily="34" charset="0"/>
              <a:buChar char="•"/>
            </a:pPr>
            <a:r>
              <a:rPr lang="en-US" sz="1600" dirty="0" smtClean="0">
                <a:solidFill>
                  <a:srgbClr val="FFFF00"/>
                </a:solidFill>
              </a:rPr>
              <a:t>Examples: ‘lake’, ‘blood sample’, ‘disease’, ‘tumor’.</a:t>
            </a:r>
            <a:endParaRPr lang="en-US" sz="1600" dirty="0">
              <a:solidFill>
                <a:srgbClr val="FFFF00"/>
              </a:solidFill>
            </a:endParaRPr>
          </a:p>
          <a:p>
            <a:pPr>
              <a:buFont typeface="Arial" panose="020B0604020202020204" pitchFamily="34" charset="0"/>
              <a:buChar char="•"/>
            </a:pPr>
            <a:endParaRPr lang="en-US" dirty="0"/>
          </a:p>
        </p:txBody>
      </p:sp>
    </p:spTree>
    <p:extLst>
      <p:ext uri="{BB962C8B-B14F-4D97-AF65-F5344CB8AC3E}">
        <p14:creationId xmlns:p14="http://schemas.microsoft.com/office/powerpoint/2010/main" val="17272375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do/can we mean when using …</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‘two waters’</a:t>
            </a:r>
          </a:p>
          <a:p>
            <a:pPr marL="457200" lvl="1" indent="0">
              <a:buNone/>
            </a:pPr>
            <a:r>
              <a:rPr lang="en-US" dirty="0" smtClean="0"/>
              <a:t> </a:t>
            </a:r>
          </a:p>
          <a:p>
            <a:pPr marL="457200" lvl="1" indent="0">
              <a:buNone/>
            </a:pPr>
            <a:r>
              <a:rPr lang="en-US" dirty="0" smtClean="0"/>
              <a:t> </a:t>
            </a:r>
          </a:p>
          <a:p>
            <a:pPr marL="457200" lvl="1" indent="0">
              <a:buNone/>
            </a:pPr>
            <a:endParaRPr lang="en-US" dirty="0" smtClean="0"/>
          </a:p>
          <a:p>
            <a:pPr>
              <a:buFont typeface="Arial" panose="020B0604020202020204" pitchFamily="34" charset="0"/>
              <a:buChar char="•"/>
            </a:pPr>
            <a:r>
              <a:rPr lang="en-US" dirty="0" smtClean="0"/>
              <a:t>‘some bloods’</a:t>
            </a:r>
          </a:p>
          <a:p>
            <a:pPr marL="457200" lvl="1" indent="0">
              <a:buNone/>
            </a:pPr>
            <a:endParaRPr lang="en-US" dirty="0" smtClean="0"/>
          </a:p>
          <a:p>
            <a:pPr marL="457200" lvl="1" indent="0">
              <a:buNone/>
            </a:pPr>
            <a:endParaRPr lang="en-US" dirty="0"/>
          </a:p>
          <a:p>
            <a:pPr marL="457200" lvl="1" indent="0">
              <a:buNone/>
            </a:pPr>
            <a:r>
              <a:rPr lang="en-US" dirty="0" smtClean="0"/>
              <a:t> </a:t>
            </a:r>
          </a:p>
          <a:p>
            <a:pPr>
              <a:buFont typeface="Arial" panose="020B0604020202020204" pitchFamily="34" charset="0"/>
              <a:buChar char="•"/>
            </a:pPr>
            <a:r>
              <a:rPr lang="en-US" dirty="0" smtClean="0"/>
              <a:t>‘this patient has two hypertensions’</a:t>
            </a:r>
          </a:p>
          <a:p>
            <a:pPr marL="0" indent="0"/>
            <a:r>
              <a:rPr lang="en-US" dirty="0" smtClean="0"/>
              <a:t> </a:t>
            </a:r>
            <a:endParaRPr lang="en-US" dirty="0"/>
          </a:p>
        </p:txBody>
      </p:sp>
    </p:spTree>
    <p:extLst>
      <p:ext uri="{BB962C8B-B14F-4D97-AF65-F5344CB8AC3E}">
        <p14:creationId xmlns:p14="http://schemas.microsoft.com/office/powerpoint/2010/main" val="5284596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do/can we mean when using …</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‘two waters’</a:t>
            </a:r>
          </a:p>
          <a:p>
            <a:pPr lvl="1">
              <a:buFont typeface="Arial" panose="020B0604020202020204" pitchFamily="34" charset="0"/>
              <a:buChar char="•"/>
            </a:pPr>
            <a:r>
              <a:rPr lang="en-US" dirty="0" smtClean="0"/>
              <a:t>Two glasses of water</a:t>
            </a:r>
          </a:p>
          <a:p>
            <a:pPr lvl="1">
              <a:buFont typeface="Arial" panose="020B0604020202020204" pitchFamily="34" charset="0"/>
              <a:buChar char="•"/>
            </a:pPr>
            <a:r>
              <a:rPr lang="en-US" dirty="0" smtClean="0"/>
              <a:t>Two types of waters, one still, one sparkling</a:t>
            </a:r>
          </a:p>
          <a:p>
            <a:pPr lvl="1">
              <a:buFont typeface="Arial" panose="020B0604020202020204" pitchFamily="34" charset="0"/>
              <a:buChar char="•"/>
            </a:pPr>
            <a:endParaRPr lang="en-US" dirty="0" smtClean="0"/>
          </a:p>
          <a:p>
            <a:pPr>
              <a:buFont typeface="Arial" panose="020B0604020202020204" pitchFamily="34" charset="0"/>
              <a:buChar char="•"/>
            </a:pPr>
            <a:r>
              <a:rPr lang="en-US" dirty="0" smtClean="0"/>
              <a:t>‘some bloods’</a:t>
            </a:r>
          </a:p>
          <a:p>
            <a:pPr lvl="1">
              <a:buFont typeface="Arial" panose="020B0604020202020204" pitchFamily="34" charset="0"/>
              <a:buChar char="•"/>
            </a:pPr>
            <a:r>
              <a:rPr lang="en-US" dirty="0" smtClean="0"/>
              <a:t>Some blood types (e.g. human versus horse)</a:t>
            </a:r>
          </a:p>
          <a:p>
            <a:pPr lvl="1">
              <a:buFont typeface="Arial" panose="020B0604020202020204" pitchFamily="34" charset="0"/>
              <a:buChar char="•"/>
            </a:pPr>
            <a:endParaRPr lang="en-US" dirty="0"/>
          </a:p>
          <a:p>
            <a:pPr lvl="1">
              <a:buFont typeface="Arial" panose="020B0604020202020204" pitchFamily="34" charset="0"/>
              <a:buChar char="•"/>
            </a:pPr>
            <a:endParaRPr lang="en-US" dirty="0" smtClean="0"/>
          </a:p>
          <a:p>
            <a:pPr>
              <a:buFont typeface="Arial" panose="020B0604020202020204" pitchFamily="34" charset="0"/>
              <a:buChar char="•"/>
            </a:pPr>
            <a:r>
              <a:rPr lang="en-US" dirty="0" smtClean="0"/>
              <a:t>‘this patient has two hypertensions’</a:t>
            </a:r>
          </a:p>
          <a:p>
            <a:pPr lvl="1">
              <a:buFont typeface="Arial" panose="020B0604020202020204" pitchFamily="34" charset="0"/>
              <a:buChar char="•"/>
            </a:pPr>
            <a:r>
              <a:rPr lang="en-US" dirty="0" smtClean="0"/>
              <a:t>Two different types of hypertension</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36892763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do/can we mean when using …</a:t>
            </a:r>
            <a:endParaRPr lang="en-US" dirty="0"/>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smtClean="0"/>
              <a:t>‘two waters’</a:t>
            </a:r>
          </a:p>
          <a:p>
            <a:pPr lvl="1">
              <a:buFont typeface="Arial" panose="020B0604020202020204" pitchFamily="34" charset="0"/>
              <a:buChar char="•"/>
            </a:pPr>
            <a:r>
              <a:rPr lang="en-US" dirty="0" smtClean="0"/>
              <a:t>Two glasses of water</a:t>
            </a:r>
          </a:p>
          <a:p>
            <a:pPr lvl="1">
              <a:buFont typeface="Arial" panose="020B0604020202020204" pitchFamily="34" charset="0"/>
              <a:buChar char="•"/>
            </a:pPr>
            <a:r>
              <a:rPr lang="en-US" dirty="0" smtClean="0"/>
              <a:t>Two types of waters, one still, one sparkling</a:t>
            </a:r>
          </a:p>
          <a:p>
            <a:pPr lvl="1">
              <a:buFont typeface="Arial" panose="020B0604020202020204" pitchFamily="34" charset="0"/>
              <a:buChar char="•"/>
            </a:pPr>
            <a:endParaRPr lang="en-US" dirty="0" smtClean="0"/>
          </a:p>
          <a:p>
            <a:pPr>
              <a:buFont typeface="Arial" panose="020B0604020202020204" pitchFamily="34" charset="0"/>
              <a:buChar char="•"/>
            </a:pPr>
            <a:r>
              <a:rPr lang="en-US" dirty="0" smtClean="0"/>
              <a:t>‘some bloods’</a:t>
            </a:r>
          </a:p>
          <a:p>
            <a:pPr lvl="1">
              <a:buFont typeface="Arial" panose="020B0604020202020204" pitchFamily="34" charset="0"/>
              <a:buChar char="•"/>
            </a:pPr>
            <a:r>
              <a:rPr lang="en-US" dirty="0" smtClean="0"/>
              <a:t>Some blood types (e.g. human versus horse)</a:t>
            </a:r>
          </a:p>
          <a:p>
            <a:pPr lvl="1">
              <a:buFont typeface="Arial" panose="020B0604020202020204" pitchFamily="34" charset="0"/>
              <a:buChar char="•"/>
            </a:pPr>
            <a:endParaRPr lang="en-US" dirty="0"/>
          </a:p>
          <a:p>
            <a:pPr lvl="1">
              <a:buFont typeface="Arial" panose="020B0604020202020204" pitchFamily="34" charset="0"/>
              <a:buChar char="•"/>
            </a:pPr>
            <a:endParaRPr lang="en-US" dirty="0" smtClean="0"/>
          </a:p>
          <a:p>
            <a:pPr>
              <a:buFont typeface="Arial" panose="020B0604020202020204" pitchFamily="34" charset="0"/>
              <a:buChar char="•"/>
            </a:pPr>
            <a:r>
              <a:rPr lang="en-US" dirty="0" smtClean="0"/>
              <a:t>‘this patient has two hypertensions’</a:t>
            </a:r>
          </a:p>
          <a:p>
            <a:pPr lvl="1">
              <a:buFont typeface="Arial" panose="020B0604020202020204" pitchFamily="34" charset="0"/>
              <a:buChar char="•"/>
            </a:pPr>
            <a:r>
              <a:rPr lang="en-US" dirty="0" smtClean="0"/>
              <a:t>Two different types of hypertension</a:t>
            </a:r>
          </a:p>
          <a:p>
            <a:pPr>
              <a:buFont typeface="Arial" panose="020B0604020202020204" pitchFamily="34" charset="0"/>
              <a:buChar char="•"/>
            </a:pPr>
            <a:endParaRPr lang="en-US" dirty="0"/>
          </a:p>
        </p:txBody>
      </p:sp>
      <p:sp>
        <p:nvSpPr>
          <p:cNvPr id="4" name="Rectangle 3"/>
          <p:cNvSpPr/>
          <p:nvPr/>
        </p:nvSpPr>
        <p:spPr bwMode="auto">
          <a:xfrm>
            <a:off x="1676400" y="2590800"/>
            <a:ext cx="838200" cy="4572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5" name="Rectangle 4"/>
          <p:cNvSpPr/>
          <p:nvPr/>
        </p:nvSpPr>
        <p:spPr bwMode="auto">
          <a:xfrm>
            <a:off x="2692400" y="3886200"/>
            <a:ext cx="838200" cy="4572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Rectangle 5"/>
          <p:cNvSpPr/>
          <p:nvPr/>
        </p:nvSpPr>
        <p:spPr bwMode="auto">
          <a:xfrm>
            <a:off x="2981960" y="5638800"/>
            <a:ext cx="838200" cy="457200"/>
          </a:xfrm>
          <a:prstGeom prst="rect">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TextBox 6"/>
          <p:cNvSpPr txBox="1"/>
          <p:nvPr/>
        </p:nvSpPr>
        <p:spPr>
          <a:xfrm>
            <a:off x="4912360" y="6096000"/>
            <a:ext cx="3322320" cy="584775"/>
          </a:xfrm>
          <a:prstGeom prst="rect">
            <a:avLst/>
          </a:prstGeom>
          <a:noFill/>
        </p:spPr>
        <p:txBody>
          <a:bodyPr wrap="none" rtlCol="0">
            <a:spAutoFit/>
          </a:bodyPr>
          <a:lstStyle/>
          <a:p>
            <a:r>
              <a:rPr lang="en-US" dirty="0" smtClean="0">
                <a:solidFill>
                  <a:srgbClr val="FFFF00"/>
                </a:solidFill>
              </a:rPr>
              <a:t>What are ‘types’?</a:t>
            </a:r>
            <a:endParaRPr lang="en-US" dirty="0">
              <a:solidFill>
                <a:srgbClr val="FFFF00"/>
              </a:solidFill>
            </a:endParaRPr>
          </a:p>
        </p:txBody>
      </p:sp>
    </p:spTree>
    <p:extLst>
      <p:ext uri="{BB962C8B-B14F-4D97-AF65-F5344CB8AC3E}">
        <p14:creationId xmlns:p14="http://schemas.microsoft.com/office/powerpoint/2010/main" val="676029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2"/>
          <p:cNvGrpSpPr>
            <a:grpSpLocks/>
          </p:cNvGrpSpPr>
          <p:nvPr/>
        </p:nvGrpSpPr>
        <p:grpSpPr bwMode="auto">
          <a:xfrm>
            <a:off x="1066800" y="1705779"/>
            <a:ext cx="4171950" cy="2253446"/>
            <a:chOff x="672" y="1104"/>
            <a:chExt cx="2628" cy="2049"/>
          </a:xfrm>
        </p:grpSpPr>
        <p:sp>
          <p:nvSpPr>
            <p:cNvPr id="9235" name="Text Box 3"/>
            <p:cNvSpPr txBox="1">
              <a:spLocks noChangeArrowheads="1"/>
            </p:cNvSpPr>
            <p:nvPr/>
          </p:nvSpPr>
          <p:spPr bwMode="auto">
            <a:xfrm>
              <a:off x="902" y="2570"/>
              <a:ext cx="596"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data</a:t>
              </a:r>
              <a:endParaRPr lang="en-GB" altLang="en-US" sz="3600">
                <a:solidFill>
                  <a:schemeClr val="bg1"/>
                </a:solidFill>
              </a:endParaRPr>
            </a:p>
          </p:txBody>
        </p:sp>
        <p:sp>
          <p:nvSpPr>
            <p:cNvPr id="9236" name="Text Box 4"/>
            <p:cNvSpPr txBox="1">
              <a:spLocks noChangeArrowheads="1"/>
            </p:cNvSpPr>
            <p:nvPr/>
          </p:nvSpPr>
          <p:spPr bwMode="auto">
            <a:xfrm>
              <a:off x="1296" y="2112"/>
              <a:ext cx="1476" cy="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information</a:t>
              </a:r>
              <a:endParaRPr lang="en-GB" altLang="en-US" sz="3600">
                <a:solidFill>
                  <a:schemeClr val="bg1"/>
                </a:solidFill>
              </a:endParaRPr>
            </a:p>
          </p:txBody>
        </p:sp>
        <p:sp>
          <p:nvSpPr>
            <p:cNvPr id="9237" name="Text Box 5"/>
            <p:cNvSpPr txBox="1">
              <a:spLocks noChangeArrowheads="1"/>
            </p:cNvSpPr>
            <p:nvPr/>
          </p:nvSpPr>
          <p:spPr bwMode="auto">
            <a:xfrm>
              <a:off x="1920" y="1584"/>
              <a:ext cx="1380" cy="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sz="3600">
                  <a:solidFill>
                    <a:schemeClr val="bg1"/>
                  </a:solidFill>
                </a:rPr>
                <a:t>knowledge</a:t>
              </a:r>
              <a:endParaRPr lang="en-GB" altLang="en-US" sz="3600">
                <a:solidFill>
                  <a:schemeClr val="bg1"/>
                </a:solidFill>
              </a:endParaRPr>
            </a:p>
          </p:txBody>
        </p:sp>
        <p:sp>
          <p:nvSpPr>
            <p:cNvPr id="9239" name="Line 7"/>
            <p:cNvSpPr>
              <a:spLocks noChangeShapeType="1"/>
            </p:cNvSpPr>
            <p:nvPr/>
          </p:nvSpPr>
          <p:spPr bwMode="auto">
            <a:xfrm flipV="1">
              <a:off x="672" y="1104"/>
              <a:ext cx="1728" cy="1728"/>
            </a:xfrm>
            <a:prstGeom prst="line">
              <a:avLst/>
            </a:prstGeom>
            <a:noFill/>
            <a:ln w="57150">
              <a:solidFill>
                <a:schemeClr val="bg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4" name="Group 28"/>
          <p:cNvGrpSpPr>
            <a:grpSpLocks/>
          </p:cNvGrpSpPr>
          <p:nvPr/>
        </p:nvGrpSpPr>
        <p:grpSpPr bwMode="auto">
          <a:xfrm>
            <a:off x="1066800" y="3927475"/>
            <a:ext cx="7391400" cy="1863725"/>
            <a:chOff x="672" y="2474"/>
            <a:chExt cx="4656" cy="1174"/>
          </a:xfrm>
        </p:grpSpPr>
        <p:grpSp>
          <p:nvGrpSpPr>
            <p:cNvPr id="9227" name="Group 27"/>
            <p:cNvGrpSpPr>
              <a:grpSpLocks/>
            </p:cNvGrpSpPr>
            <p:nvPr/>
          </p:nvGrpSpPr>
          <p:grpSpPr bwMode="auto">
            <a:xfrm>
              <a:off x="672" y="2544"/>
              <a:ext cx="1248" cy="1104"/>
              <a:chOff x="672" y="2544"/>
              <a:chExt cx="1248" cy="1104"/>
            </a:xfrm>
          </p:grpSpPr>
          <p:sp>
            <p:nvSpPr>
              <p:cNvPr id="9229" name="Oval 24"/>
              <p:cNvSpPr>
                <a:spLocks noChangeArrowheads="1"/>
              </p:cNvSpPr>
              <p:nvPr/>
            </p:nvSpPr>
            <p:spPr bwMode="auto">
              <a:xfrm>
                <a:off x="672" y="2544"/>
                <a:ext cx="1200" cy="768"/>
              </a:xfrm>
              <a:prstGeom prst="ellipse">
                <a:avLst/>
              </a:prstGeom>
              <a:solidFill>
                <a:srgbClr val="8EA0CC">
                  <a:alpha val="50195"/>
                </a:srgb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sp>
            <p:nvSpPr>
              <p:cNvPr id="9230" name="Oval 25"/>
              <p:cNvSpPr>
                <a:spLocks noChangeArrowheads="1"/>
              </p:cNvSpPr>
              <p:nvPr/>
            </p:nvSpPr>
            <p:spPr bwMode="auto">
              <a:xfrm>
                <a:off x="672" y="2832"/>
                <a:ext cx="1248" cy="816"/>
              </a:xfrm>
              <a:prstGeom prst="ellipse">
                <a:avLst/>
              </a:prstGeom>
              <a:solidFill>
                <a:schemeClr val="accent1">
                  <a:alpha val="50195"/>
                </a:schemeClr>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en-US" altLang="en-US"/>
              </a:p>
            </p:txBody>
          </p:sp>
        </p:grpSp>
        <p:sp>
          <p:nvSpPr>
            <p:cNvPr id="9228" name="Text Box 26"/>
            <p:cNvSpPr txBox="1">
              <a:spLocks noChangeArrowheads="1"/>
            </p:cNvSpPr>
            <p:nvPr/>
          </p:nvSpPr>
          <p:spPr bwMode="auto">
            <a:xfrm>
              <a:off x="1968" y="2474"/>
              <a:ext cx="3360" cy="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81000" indent="-381000"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l" eaLnBrk="1" hangingPunct="1"/>
              <a:r>
                <a:rPr lang="nl-BE" altLang="en-US" dirty="0" err="1">
                  <a:solidFill>
                    <a:schemeClr val="bg1"/>
                  </a:solidFill>
                </a:rPr>
                <a:t>Questions</a:t>
              </a:r>
              <a:r>
                <a:rPr lang="nl-BE" altLang="en-US" dirty="0">
                  <a:solidFill>
                    <a:schemeClr val="bg1"/>
                  </a:solidFill>
                </a:rPr>
                <a:t> </a:t>
              </a:r>
              <a:r>
                <a:rPr lang="nl-BE" altLang="en-US" dirty="0" err="1">
                  <a:solidFill>
                    <a:schemeClr val="bg1"/>
                  </a:solidFill>
                </a:rPr>
                <a:t>not</a:t>
              </a:r>
              <a:r>
                <a:rPr lang="nl-BE" altLang="en-US" dirty="0">
                  <a:solidFill>
                    <a:schemeClr val="bg1"/>
                  </a:solidFill>
                </a:rPr>
                <a:t> </a:t>
              </a:r>
              <a:r>
                <a:rPr lang="nl-BE" altLang="en-US" dirty="0" err="1">
                  <a:solidFill>
                    <a:schemeClr val="bg1"/>
                  </a:solidFill>
                </a:rPr>
                <a:t>often</a:t>
              </a:r>
              <a:r>
                <a:rPr lang="nl-BE" altLang="en-US" dirty="0">
                  <a:solidFill>
                    <a:schemeClr val="bg1"/>
                  </a:solidFill>
                </a:rPr>
                <a:t> </a:t>
              </a:r>
              <a:r>
                <a:rPr lang="nl-BE" altLang="en-US" dirty="0" err="1">
                  <a:solidFill>
                    <a:schemeClr val="bg1"/>
                  </a:solidFill>
                </a:rPr>
                <a:t>enough</a:t>
              </a:r>
              <a:r>
                <a:rPr lang="nl-BE" altLang="en-US" dirty="0">
                  <a:solidFill>
                    <a:schemeClr val="bg1"/>
                  </a:solidFill>
                </a:rPr>
                <a:t> </a:t>
              </a:r>
              <a:r>
                <a:rPr lang="nl-BE" altLang="en-US" dirty="0" err="1">
                  <a:solidFill>
                    <a:schemeClr val="bg1"/>
                  </a:solidFill>
                </a:rPr>
                <a:t>asked</a:t>
              </a:r>
              <a:r>
                <a:rPr lang="nl-BE" altLang="en-US" dirty="0">
                  <a:solidFill>
                    <a:schemeClr val="bg1"/>
                  </a:solidFill>
                </a:rPr>
                <a:t>:</a:t>
              </a:r>
            </a:p>
            <a:p>
              <a:pPr algn="l" eaLnBrk="1" hangingPunct="1">
                <a:buFontTx/>
                <a:buChar char="•"/>
              </a:pPr>
              <a:r>
                <a:rPr lang="nl-BE" altLang="en-US" sz="2000" dirty="0" err="1">
                  <a:solidFill>
                    <a:schemeClr val="bg1"/>
                  </a:solidFill>
                </a:rPr>
                <a:t>What</a:t>
              </a:r>
              <a:r>
                <a:rPr lang="nl-BE" altLang="en-US" sz="2000" dirty="0">
                  <a:solidFill>
                    <a:schemeClr val="bg1"/>
                  </a:solidFill>
                </a:rPr>
                <a:t> part of </a:t>
              </a:r>
              <a:r>
                <a:rPr lang="nl-BE" altLang="en-US" sz="2000" dirty="0" err="1">
                  <a:solidFill>
                    <a:schemeClr val="bg1"/>
                  </a:solidFill>
                </a:rPr>
                <a:t>our</a:t>
              </a:r>
              <a:r>
                <a:rPr lang="nl-BE" altLang="en-US" sz="2000" dirty="0">
                  <a:solidFill>
                    <a:schemeClr val="bg1"/>
                  </a:solidFill>
                </a:rPr>
                <a:t> data </a:t>
              </a:r>
              <a:r>
                <a:rPr lang="nl-BE" altLang="en-US" sz="2000" dirty="0" err="1">
                  <a:solidFill>
                    <a:schemeClr val="bg1"/>
                  </a:solidFill>
                </a:rPr>
                <a:t>corresponds</a:t>
              </a:r>
              <a:r>
                <a:rPr lang="nl-BE" altLang="en-US" sz="2000" dirty="0">
                  <a:solidFill>
                    <a:schemeClr val="bg1"/>
                  </a:solidFill>
                </a:rPr>
                <a:t> </a:t>
              </a:r>
              <a:r>
                <a:rPr lang="nl-BE" altLang="en-US" sz="2000" dirty="0" err="1">
                  <a:solidFill>
                    <a:schemeClr val="bg1"/>
                  </a:solidFill>
                </a:rPr>
                <a:t>with</a:t>
              </a:r>
              <a:r>
                <a:rPr lang="nl-BE" altLang="en-US" sz="2000" dirty="0">
                  <a:solidFill>
                    <a:schemeClr val="bg1"/>
                  </a:solidFill>
                </a:rPr>
                <a:t> </a:t>
              </a:r>
              <a:r>
                <a:rPr lang="nl-BE" altLang="en-US" sz="2000" dirty="0" err="1">
                  <a:solidFill>
                    <a:schemeClr val="bg1"/>
                  </a:solidFill>
                </a:rPr>
                <a:t>something</a:t>
              </a:r>
              <a:r>
                <a:rPr lang="nl-BE" altLang="en-US" sz="2000" dirty="0">
                  <a:solidFill>
                    <a:schemeClr val="bg1"/>
                  </a:solidFill>
                </a:rPr>
                <a:t> out </a:t>
              </a:r>
              <a:r>
                <a:rPr lang="nl-BE" altLang="en-US" sz="2000" dirty="0" err="1">
                  <a:solidFill>
                    <a:schemeClr val="bg1"/>
                  </a:solidFill>
                </a:rPr>
                <a:t>there</a:t>
              </a:r>
              <a:r>
                <a:rPr lang="nl-BE" altLang="en-US" sz="2000" dirty="0">
                  <a:solidFill>
                    <a:schemeClr val="bg1"/>
                  </a:solidFill>
                </a:rPr>
                <a:t> in </a:t>
              </a:r>
              <a:r>
                <a:rPr lang="nl-BE" altLang="en-US" sz="2000" dirty="0" err="1">
                  <a:solidFill>
                    <a:schemeClr val="bg1"/>
                  </a:solidFill>
                </a:rPr>
                <a:t>reality</a:t>
              </a:r>
              <a:r>
                <a:rPr lang="nl-BE" altLang="en-US" sz="2000" dirty="0">
                  <a:solidFill>
                    <a:schemeClr val="bg1"/>
                  </a:solidFill>
                </a:rPr>
                <a:t> ?</a:t>
              </a:r>
            </a:p>
            <a:p>
              <a:pPr algn="l" eaLnBrk="1" hangingPunct="1">
                <a:buFontTx/>
                <a:buChar char="•"/>
              </a:pPr>
              <a:r>
                <a:rPr lang="nl-BE" altLang="en-US" sz="2000" dirty="0" err="1">
                  <a:solidFill>
                    <a:schemeClr val="bg1"/>
                  </a:solidFill>
                </a:rPr>
                <a:t>What</a:t>
              </a:r>
              <a:r>
                <a:rPr lang="nl-BE" altLang="en-US" sz="2000" dirty="0">
                  <a:solidFill>
                    <a:schemeClr val="bg1"/>
                  </a:solidFill>
                </a:rPr>
                <a:t> part of </a:t>
              </a:r>
              <a:r>
                <a:rPr lang="nl-BE" altLang="en-US" sz="2000" dirty="0" err="1">
                  <a:solidFill>
                    <a:schemeClr val="bg1"/>
                  </a:solidFill>
                </a:rPr>
                <a:t>reality</a:t>
              </a:r>
              <a:r>
                <a:rPr lang="nl-BE" altLang="en-US" sz="2000" dirty="0">
                  <a:solidFill>
                    <a:schemeClr val="bg1"/>
                  </a:solidFill>
                </a:rPr>
                <a:t> is </a:t>
              </a:r>
              <a:r>
                <a:rPr lang="nl-BE" altLang="en-US" sz="2000" dirty="0" err="1">
                  <a:solidFill>
                    <a:schemeClr val="bg1"/>
                  </a:solidFill>
                </a:rPr>
                <a:t>not</a:t>
              </a:r>
              <a:r>
                <a:rPr lang="nl-BE" altLang="en-US" sz="2000" dirty="0">
                  <a:solidFill>
                    <a:schemeClr val="bg1"/>
                  </a:solidFill>
                </a:rPr>
                <a:t> </a:t>
              </a:r>
              <a:r>
                <a:rPr lang="nl-BE" altLang="en-US" sz="2000" dirty="0" err="1">
                  <a:solidFill>
                    <a:schemeClr val="bg1"/>
                  </a:solidFill>
                </a:rPr>
                <a:t>captured</a:t>
              </a:r>
              <a:r>
                <a:rPr lang="nl-BE" altLang="en-US" sz="2000" dirty="0">
                  <a:solidFill>
                    <a:schemeClr val="bg1"/>
                  </a:solidFill>
                </a:rPr>
                <a:t> </a:t>
              </a:r>
              <a:r>
                <a:rPr lang="nl-BE" altLang="en-US" sz="2000" dirty="0" err="1">
                  <a:solidFill>
                    <a:schemeClr val="bg1"/>
                  </a:solidFill>
                </a:rPr>
                <a:t>by</a:t>
              </a:r>
              <a:r>
                <a:rPr lang="nl-BE" altLang="en-US" sz="2000" dirty="0">
                  <a:solidFill>
                    <a:schemeClr val="bg1"/>
                  </a:solidFill>
                </a:rPr>
                <a:t> </a:t>
              </a:r>
              <a:r>
                <a:rPr lang="nl-BE" altLang="en-US" sz="2000" dirty="0" err="1">
                  <a:solidFill>
                    <a:schemeClr val="bg1"/>
                  </a:solidFill>
                </a:rPr>
                <a:t>our</a:t>
              </a:r>
              <a:r>
                <a:rPr lang="nl-BE" altLang="en-US" sz="2000" dirty="0">
                  <a:solidFill>
                    <a:schemeClr val="bg1"/>
                  </a:solidFill>
                </a:rPr>
                <a:t> data, but </a:t>
              </a:r>
              <a:r>
                <a:rPr lang="nl-BE" altLang="en-US" sz="2000" dirty="0" err="1">
                  <a:solidFill>
                    <a:schemeClr val="bg1"/>
                  </a:solidFill>
                </a:rPr>
                <a:t>should</a:t>
              </a:r>
              <a:r>
                <a:rPr lang="nl-BE" altLang="en-US" sz="2000" dirty="0">
                  <a:solidFill>
                    <a:schemeClr val="bg1"/>
                  </a:solidFill>
                </a:rPr>
                <a:t> </a:t>
              </a:r>
              <a:r>
                <a:rPr lang="nl-BE" altLang="en-US" sz="2000" dirty="0" err="1">
                  <a:solidFill>
                    <a:schemeClr val="bg1"/>
                  </a:solidFill>
                </a:rPr>
                <a:t>because</a:t>
              </a:r>
              <a:r>
                <a:rPr lang="nl-BE" altLang="en-US" sz="2000" dirty="0">
                  <a:solidFill>
                    <a:schemeClr val="bg1"/>
                  </a:solidFill>
                </a:rPr>
                <a:t> </a:t>
              </a:r>
              <a:r>
                <a:rPr lang="nl-BE" altLang="en-US" sz="2000" dirty="0" err="1">
                  <a:solidFill>
                    <a:schemeClr val="bg1"/>
                  </a:solidFill>
                </a:rPr>
                <a:t>it</a:t>
              </a:r>
              <a:r>
                <a:rPr lang="nl-BE" altLang="en-US" sz="2000" dirty="0">
                  <a:solidFill>
                    <a:schemeClr val="bg1"/>
                  </a:solidFill>
                </a:rPr>
                <a:t> is relevant ?</a:t>
              </a:r>
              <a:endParaRPr lang="en-GB" altLang="en-US" sz="2000" dirty="0">
                <a:solidFill>
                  <a:schemeClr val="bg1"/>
                </a:solidFill>
              </a:endParaRPr>
            </a:p>
          </p:txBody>
        </p:sp>
      </p:grpSp>
      <p:grpSp>
        <p:nvGrpSpPr>
          <p:cNvPr id="6" name="Group 31"/>
          <p:cNvGrpSpPr>
            <a:grpSpLocks/>
          </p:cNvGrpSpPr>
          <p:nvPr/>
        </p:nvGrpSpPr>
        <p:grpSpPr bwMode="auto">
          <a:xfrm>
            <a:off x="914400" y="3962401"/>
            <a:ext cx="8077201" cy="2735263"/>
            <a:chOff x="576" y="2496"/>
            <a:chExt cx="5088" cy="1723"/>
          </a:xfrm>
        </p:grpSpPr>
        <p:grpSp>
          <p:nvGrpSpPr>
            <p:cNvPr id="9223" name="Group 29"/>
            <p:cNvGrpSpPr>
              <a:grpSpLocks/>
            </p:cNvGrpSpPr>
            <p:nvPr/>
          </p:nvGrpSpPr>
          <p:grpSpPr bwMode="auto">
            <a:xfrm>
              <a:off x="576" y="3120"/>
              <a:ext cx="5088" cy="1099"/>
              <a:chOff x="576" y="3120"/>
              <a:chExt cx="5088" cy="1099"/>
            </a:xfrm>
          </p:grpSpPr>
          <p:sp>
            <p:nvSpPr>
              <p:cNvPr id="9225" name="Line 14"/>
              <p:cNvSpPr>
                <a:spLocks noChangeShapeType="1"/>
              </p:cNvSpPr>
              <p:nvPr/>
            </p:nvSpPr>
            <p:spPr bwMode="auto">
              <a:xfrm>
                <a:off x="576" y="3120"/>
                <a:ext cx="5088" cy="0"/>
              </a:xfrm>
              <a:prstGeom prst="line">
                <a:avLst/>
              </a:prstGeom>
              <a:noFill/>
              <a:ln w="57150" cap="rnd">
                <a:solidFill>
                  <a:schemeClr val="bg1"/>
                </a:solidFill>
                <a:prstDash val="sysDot"/>
                <a:round/>
                <a:headEnd/>
                <a:tailEnd/>
              </a:ln>
              <a:extLst>
                <a:ext uri="{909E8E84-426E-40DD-AFC4-6F175D3DCCD1}">
                  <a14:hiddenFill xmlns:a14="http://schemas.microsoft.com/office/drawing/2010/main">
                    <a:noFill/>
                  </a14:hiddenFill>
                </a:ext>
              </a:extLst>
            </p:spPr>
            <p:txBody>
              <a:bodyPr/>
              <a:lstStyle/>
              <a:p>
                <a:endParaRPr lang="en-US"/>
              </a:p>
            </p:txBody>
          </p:sp>
          <p:sp>
            <p:nvSpPr>
              <p:cNvPr id="9226" name="Text Box 15"/>
              <p:cNvSpPr txBox="1">
                <a:spLocks noChangeArrowheads="1"/>
              </p:cNvSpPr>
              <p:nvPr/>
            </p:nvSpPr>
            <p:spPr bwMode="auto">
              <a:xfrm>
                <a:off x="816" y="3696"/>
                <a:ext cx="3105" cy="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cs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cs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cs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cs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r>
                  <a:rPr lang="nl-BE" altLang="en-US" dirty="0" err="1">
                    <a:solidFill>
                      <a:schemeClr val="bg1"/>
                    </a:solidFill>
                  </a:rPr>
                  <a:t>Reality</a:t>
                </a:r>
                <a:endParaRPr lang="nl-BE" altLang="en-US" dirty="0">
                  <a:solidFill>
                    <a:schemeClr val="bg1"/>
                  </a:solidFill>
                </a:endParaRPr>
              </a:p>
              <a:p>
                <a:pPr eaLnBrk="1" hangingPunct="1"/>
                <a:r>
                  <a:rPr lang="nl-BE" altLang="en-US" dirty="0" err="1">
                    <a:solidFill>
                      <a:schemeClr val="bg1"/>
                    </a:solidFill>
                  </a:rPr>
                  <a:t>What</a:t>
                </a:r>
                <a:r>
                  <a:rPr lang="nl-BE" altLang="en-US" dirty="0">
                    <a:solidFill>
                      <a:schemeClr val="bg1"/>
                    </a:solidFill>
                  </a:rPr>
                  <a:t> is </a:t>
                </a:r>
                <a:r>
                  <a:rPr lang="nl-BE" altLang="en-US" dirty="0" err="1">
                    <a:solidFill>
                      <a:schemeClr val="bg1"/>
                    </a:solidFill>
                  </a:rPr>
                  <a:t>there</a:t>
                </a:r>
                <a:r>
                  <a:rPr lang="nl-BE" altLang="en-US" dirty="0">
                    <a:solidFill>
                      <a:schemeClr val="bg1"/>
                    </a:solidFill>
                  </a:rPr>
                  <a:t> on </a:t>
                </a:r>
                <a:r>
                  <a:rPr lang="nl-BE" altLang="en-US" dirty="0" err="1">
                    <a:solidFill>
                      <a:schemeClr val="bg1"/>
                    </a:solidFill>
                  </a:rPr>
                  <a:t>the</a:t>
                </a:r>
                <a:r>
                  <a:rPr lang="nl-BE" altLang="en-US" dirty="0">
                    <a:solidFill>
                      <a:schemeClr val="bg1"/>
                    </a:solidFill>
                  </a:rPr>
                  <a:t> side of </a:t>
                </a:r>
                <a:r>
                  <a:rPr lang="nl-BE" altLang="en-US" dirty="0" err="1">
                    <a:solidFill>
                      <a:schemeClr val="bg1"/>
                    </a:solidFill>
                  </a:rPr>
                  <a:t>the</a:t>
                </a:r>
                <a:r>
                  <a:rPr lang="nl-BE" altLang="en-US" dirty="0">
                    <a:solidFill>
                      <a:schemeClr val="bg1"/>
                    </a:solidFill>
                  </a:rPr>
                  <a:t> </a:t>
                </a:r>
                <a:r>
                  <a:rPr lang="nl-BE" altLang="en-US" dirty="0" err="1">
                    <a:solidFill>
                      <a:schemeClr val="bg1"/>
                    </a:solidFill>
                  </a:rPr>
                  <a:t>patient</a:t>
                </a:r>
                <a:endParaRPr lang="en-GB" altLang="en-US" dirty="0">
                  <a:solidFill>
                    <a:schemeClr val="bg1"/>
                  </a:solidFill>
                </a:endParaRPr>
              </a:p>
            </p:txBody>
          </p:sp>
        </p:grpSp>
        <p:sp>
          <p:nvSpPr>
            <p:cNvPr id="9224" name="Line 30"/>
            <p:cNvSpPr>
              <a:spLocks noChangeShapeType="1"/>
            </p:cNvSpPr>
            <p:nvPr/>
          </p:nvSpPr>
          <p:spPr bwMode="auto">
            <a:xfrm>
              <a:off x="1248" y="2496"/>
              <a:ext cx="0" cy="1200"/>
            </a:xfrm>
            <a:prstGeom prst="line">
              <a:avLst/>
            </a:prstGeom>
            <a:noFill/>
            <a:ln w="38100">
              <a:solidFill>
                <a:schemeClr val="bg1"/>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grpSp>
      <p:sp>
        <p:nvSpPr>
          <p:cNvPr id="27" name="AutoShape 2"/>
          <p:cNvSpPr>
            <a:spLocks noGrp="1" noChangeArrowheads="1"/>
          </p:cNvSpPr>
          <p:nvPr>
            <p:ph type="title"/>
          </p:nvPr>
        </p:nvSpPr>
        <p:spPr>
          <a:xfrm>
            <a:off x="152400" y="762000"/>
            <a:ext cx="8839200" cy="642938"/>
          </a:xfrm>
        </p:spPr>
        <p:txBody>
          <a:bodyPr/>
          <a:lstStyle/>
          <a:p>
            <a:pPr algn="ctr" eaLnBrk="1" hangingPunct="1"/>
            <a:r>
              <a:rPr lang="nl-BE" altLang="en-US" dirty="0" err="1" smtClean="0"/>
              <a:t>Remember</a:t>
            </a:r>
            <a:r>
              <a:rPr lang="nl-BE" altLang="en-US" dirty="0" smtClean="0"/>
              <a:t> </a:t>
            </a:r>
            <a:r>
              <a:rPr lang="nl-BE" altLang="en-US" dirty="0" err="1" smtClean="0"/>
              <a:t>where</a:t>
            </a:r>
            <a:r>
              <a:rPr lang="nl-BE" altLang="en-US" dirty="0" smtClean="0"/>
              <a:t> data </a:t>
            </a:r>
            <a:r>
              <a:rPr lang="nl-BE" altLang="en-US" dirty="0" err="1" smtClean="0"/>
              <a:t>come</a:t>
            </a:r>
            <a:r>
              <a:rPr lang="nl-BE" altLang="en-US" dirty="0" smtClean="0"/>
              <a:t> </a:t>
            </a:r>
            <a:r>
              <a:rPr lang="nl-BE" altLang="en-US" dirty="0" err="1" smtClean="0"/>
              <a:t>from</a:t>
            </a:r>
            <a:r>
              <a:rPr lang="nl-BE" altLang="en-US" dirty="0" smtClean="0"/>
              <a:t>?</a:t>
            </a:r>
            <a:endParaRPr lang="en-GB" altLang="en-US" dirty="0" smtClean="0"/>
          </a:p>
        </p:txBody>
      </p:sp>
      <p:sp>
        <p:nvSpPr>
          <p:cNvPr id="26" name="Rectangle 25"/>
          <p:cNvSpPr/>
          <p:nvPr/>
        </p:nvSpPr>
        <p:spPr bwMode="auto">
          <a:xfrm>
            <a:off x="342900" y="5918381"/>
            <a:ext cx="8458200" cy="787217"/>
          </a:xfrm>
          <a:prstGeom prst="rect">
            <a:avLst/>
          </a:prstGeom>
          <a:noFill/>
          <a:ln w="28575" cap="flat" cmpd="sng" algn="ctr">
            <a:solidFill>
              <a:srgbClr val="1FE115"/>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28" name="Text Box 39"/>
          <p:cNvSpPr txBox="1">
            <a:spLocks noChangeArrowheads="1"/>
          </p:cNvSpPr>
          <p:nvPr/>
        </p:nvSpPr>
        <p:spPr bwMode="auto">
          <a:xfrm>
            <a:off x="396564" y="5867401"/>
            <a:ext cx="13981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rgbClr val="1FE115"/>
                </a:solidFill>
              </a:rPr>
              <a:t>Ontology</a:t>
            </a:r>
            <a:endParaRPr lang="en-US" altLang="en-US" dirty="0">
              <a:solidFill>
                <a:srgbClr val="1FE115"/>
              </a:solidFill>
            </a:endParaRPr>
          </a:p>
        </p:txBody>
      </p:sp>
    </p:spTree>
    <p:extLst>
      <p:ext uri="{BB962C8B-B14F-4D97-AF65-F5344CB8AC3E}">
        <p14:creationId xmlns:p14="http://schemas.microsoft.com/office/powerpoint/2010/main" val="31156206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Ontology in action</a:t>
            </a:r>
            <a:endParaRPr lang="en-US" dirty="0"/>
          </a:p>
        </p:txBody>
      </p:sp>
      <p:sp>
        <p:nvSpPr>
          <p:cNvPr id="3" name="Content Placeholder 2"/>
          <p:cNvSpPr>
            <a:spLocks noGrp="1"/>
          </p:cNvSpPr>
          <p:nvPr>
            <p:ph idx="1"/>
          </p:nvPr>
        </p:nvSpPr>
        <p:spPr/>
        <p:txBody>
          <a:bodyPr/>
          <a:lstStyle/>
          <a:p>
            <a:pPr marL="1147763" indent="-1147763"/>
            <a:r>
              <a:rPr lang="en-US" dirty="0" smtClean="0"/>
              <a:t>Goal 1:	determining what sorts of biomedical entities exist.</a:t>
            </a:r>
          </a:p>
        </p:txBody>
      </p:sp>
    </p:spTree>
    <p:extLst>
      <p:ext uri="{BB962C8B-B14F-4D97-AF65-F5344CB8AC3E}">
        <p14:creationId xmlns:p14="http://schemas.microsoft.com/office/powerpoint/2010/main" val="2882072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Four notions of ‘ontology’ as a study</a:t>
            </a:r>
            <a:endParaRPr lang="en-US" dirty="0"/>
          </a:p>
        </p:txBody>
      </p:sp>
      <p:sp>
        <p:nvSpPr>
          <p:cNvPr id="3" name="Content Placeholder 2"/>
          <p:cNvSpPr>
            <a:spLocks noGrp="1"/>
          </p:cNvSpPr>
          <p:nvPr>
            <p:ph idx="1"/>
          </p:nvPr>
        </p:nvSpPr>
        <p:spPr>
          <a:xfrm>
            <a:off x="228600" y="1524000"/>
            <a:ext cx="8686800" cy="4419600"/>
          </a:xfrm>
        </p:spPr>
        <p:txBody>
          <a:bodyPr/>
          <a:lstStyle/>
          <a:p>
            <a:pPr marL="803275" indent="-803275"/>
            <a:r>
              <a:rPr lang="en-US" dirty="0" smtClean="0"/>
              <a:t>Ontology is a </a:t>
            </a:r>
            <a:r>
              <a:rPr lang="en-US" b="1" u="sng" dirty="0" smtClean="0"/>
              <a:t>branch of philosophy</a:t>
            </a:r>
            <a:r>
              <a:rPr lang="en-US" b="1" dirty="0" smtClean="0"/>
              <a:t> </a:t>
            </a:r>
            <a:r>
              <a:rPr lang="en-US" dirty="0" smtClean="0"/>
              <a:t>in which scholars study:</a:t>
            </a:r>
          </a:p>
          <a:p>
            <a:pPr marL="803275" indent="-803275"/>
            <a:endParaRPr lang="en-US" sz="800" dirty="0" smtClean="0"/>
          </a:p>
          <a:p>
            <a:pPr marL="803275" indent="-803275"/>
            <a:r>
              <a:rPr lang="en-US" dirty="0" smtClean="0"/>
              <a:t>(O1) </a:t>
            </a:r>
            <a:r>
              <a:rPr lang="en-US" dirty="0"/>
              <a:t>	</a:t>
            </a:r>
            <a:r>
              <a:rPr lang="en-US" dirty="0" smtClean="0"/>
              <a:t>what </a:t>
            </a:r>
            <a:r>
              <a:rPr lang="en-US" dirty="0"/>
              <a:t>there is,</a:t>
            </a:r>
          </a:p>
          <a:p>
            <a:pPr marL="803275" indent="-803275"/>
            <a:r>
              <a:rPr lang="en-US" dirty="0"/>
              <a:t>(</a:t>
            </a:r>
            <a:r>
              <a:rPr lang="en-US" dirty="0" smtClean="0"/>
              <a:t>O2) </a:t>
            </a:r>
            <a:r>
              <a:rPr lang="en-US" dirty="0"/>
              <a:t>	</a:t>
            </a:r>
            <a:r>
              <a:rPr lang="en-US" dirty="0" smtClean="0"/>
              <a:t>the </a:t>
            </a:r>
            <a:r>
              <a:rPr lang="en-US" dirty="0"/>
              <a:t>most general features of what there is, and how the things there are relate to each other in the metaphysically most general ways,</a:t>
            </a:r>
          </a:p>
          <a:p>
            <a:pPr marL="803275" indent="-803275"/>
            <a:r>
              <a:rPr lang="en-US" dirty="0" smtClean="0"/>
              <a:t>(O3)	ontological </a:t>
            </a:r>
            <a:r>
              <a:rPr lang="en-US" dirty="0"/>
              <a:t>commitment, i.e. what </a:t>
            </a:r>
            <a:r>
              <a:rPr lang="en-US" dirty="0" smtClean="0"/>
              <a:t>entities we </a:t>
            </a:r>
            <a:r>
              <a:rPr lang="en-US" dirty="0"/>
              <a:t>or others are committed to,</a:t>
            </a:r>
          </a:p>
          <a:p>
            <a:pPr marL="803275" indent="-803275"/>
            <a:r>
              <a:rPr lang="en-US" dirty="0" smtClean="0"/>
              <a:t>(</a:t>
            </a:r>
            <a:r>
              <a:rPr lang="en-US" dirty="0"/>
              <a:t>O4) </a:t>
            </a:r>
            <a:r>
              <a:rPr lang="en-US" dirty="0" smtClean="0"/>
              <a:t>	what </a:t>
            </a:r>
            <a:r>
              <a:rPr lang="en-US" dirty="0"/>
              <a:t>task it is that the discipline of ontology should aim to accomplish, if any, how the questions it aims to answer should be understood, and with what methodology they can be answered</a:t>
            </a:r>
            <a:r>
              <a:rPr lang="en-US" dirty="0" smtClean="0"/>
              <a:t>.</a:t>
            </a:r>
          </a:p>
          <a:p>
            <a:pPr marL="803275" indent="-803275">
              <a:spcBef>
                <a:spcPts val="0"/>
              </a:spcBef>
            </a:pPr>
            <a:r>
              <a:rPr lang="en-US" dirty="0"/>
              <a:t>	</a:t>
            </a:r>
            <a:r>
              <a:rPr lang="en-US" dirty="0" smtClean="0"/>
              <a:t>		</a:t>
            </a:r>
            <a:r>
              <a:rPr lang="en-US" sz="1800" dirty="0" smtClean="0">
                <a:sym typeface="Wingdings" panose="05000000000000000000" pitchFamily="2" charset="2"/>
              </a:rPr>
              <a:t> would better be named ‘meta-ontology’</a:t>
            </a:r>
            <a:endParaRPr lang="en-US" sz="1800" dirty="0"/>
          </a:p>
          <a:p>
            <a:endParaRPr lang="en-US" dirty="0"/>
          </a:p>
        </p:txBody>
      </p:sp>
      <p:sp>
        <p:nvSpPr>
          <p:cNvPr id="4" name="Rectangle 3"/>
          <p:cNvSpPr/>
          <p:nvPr/>
        </p:nvSpPr>
        <p:spPr>
          <a:xfrm>
            <a:off x="3886200" y="6400800"/>
            <a:ext cx="5410200" cy="307777"/>
          </a:xfrm>
          <a:prstGeom prst="rect">
            <a:avLst/>
          </a:prstGeom>
        </p:spPr>
        <p:txBody>
          <a:bodyPr wrap="square">
            <a:spAutoFit/>
          </a:bodyPr>
          <a:lstStyle/>
          <a:p>
            <a:r>
              <a:rPr lang="en-US" sz="1400" dirty="0">
                <a:solidFill>
                  <a:schemeClr val="bg1"/>
                </a:solidFill>
              </a:rPr>
              <a:t>http://plato.stanford.edu/entries/logic-ontology/#DifConOnt</a:t>
            </a:r>
          </a:p>
        </p:txBody>
      </p:sp>
    </p:spTree>
    <p:extLst>
      <p:ext uri="{BB962C8B-B14F-4D97-AF65-F5344CB8AC3E}">
        <p14:creationId xmlns:p14="http://schemas.microsoft.com/office/powerpoint/2010/main" val="10305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UDF-77786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0960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AutoShape 5"/>
          <p:cNvSpPr>
            <a:spLocks noGrp="1" noChangeArrowheads="1"/>
          </p:cNvSpPr>
          <p:nvPr>
            <p:ph type="title"/>
          </p:nvPr>
        </p:nvSpPr>
        <p:spPr/>
        <p:txBody>
          <a:bodyPr/>
          <a:lstStyle/>
          <a:p>
            <a:r>
              <a:rPr lang="en-US" altLang="en-US" dirty="0" smtClean="0"/>
              <a:t>The basis of Ontological Realism (O.R.)</a:t>
            </a:r>
          </a:p>
        </p:txBody>
      </p:sp>
      <p:sp>
        <p:nvSpPr>
          <p:cNvPr id="30723" name="Rectangle 3"/>
          <p:cNvSpPr>
            <a:spLocks noGrp="1" noChangeArrowheads="1"/>
          </p:cNvSpPr>
          <p:nvPr>
            <p:ph idx="1"/>
          </p:nvPr>
        </p:nvSpPr>
        <p:spPr>
          <a:xfrm>
            <a:off x="3124200" y="1676400"/>
            <a:ext cx="5791200" cy="4953000"/>
          </a:xfrm>
          <a:solidFill>
            <a:srgbClr val="000000">
              <a:alpha val="50195"/>
            </a:srgbClr>
          </a:solidFill>
          <a:ln>
            <a:solidFill>
              <a:schemeClr val="tx1"/>
            </a:solidFill>
            <a:miter lim="800000"/>
            <a:headEnd/>
            <a:tailEnd/>
          </a:ln>
        </p:spPr>
        <p:txBody>
          <a:bodyPr/>
          <a:lstStyle/>
          <a:p>
            <a:pPr marL="533400" indent="-533400">
              <a:buFontTx/>
              <a:buAutoNum type="arabicPeriod"/>
            </a:pPr>
            <a:r>
              <a:rPr lang="en-US" altLang="en-US" sz="2800" dirty="0" smtClean="0"/>
              <a:t>There is an external reality which is ‘objectively’ the way it is;</a:t>
            </a:r>
          </a:p>
          <a:p>
            <a:pPr marL="533400" indent="-533400">
              <a:buFontTx/>
              <a:buAutoNum type="arabicPeriod"/>
            </a:pPr>
            <a:r>
              <a:rPr lang="en-US" altLang="en-US" sz="2800" dirty="0" smtClean="0"/>
              <a:t>That reality is accessible to us;</a:t>
            </a:r>
          </a:p>
          <a:p>
            <a:pPr marL="533400" indent="-533400">
              <a:buFontTx/>
              <a:buAutoNum type="arabicPeriod"/>
            </a:pPr>
            <a:r>
              <a:rPr lang="en-US" altLang="en-US" sz="2800" dirty="0" smtClean="0"/>
              <a:t>We build in our brains cognitive representations of  reality; </a:t>
            </a:r>
          </a:p>
          <a:p>
            <a:pPr marL="533400" indent="-533400">
              <a:buFontTx/>
              <a:buAutoNum type="arabicPeriod"/>
            </a:pPr>
            <a:r>
              <a:rPr lang="en-US" altLang="en-US" sz="2800" dirty="0" smtClean="0"/>
              <a:t>We communicate with others about what is there, and what we believe there is there.</a:t>
            </a:r>
          </a:p>
        </p:txBody>
      </p:sp>
      <p:pic>
        <p:nvPicPr>
          <p:cNvPr id="23556" name="Picture 4" descr="glob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3350" y="2438400"/>
            <a:ext cx="28575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Rectangle 6"/>
          <p:cNvSpPr>
            <a:spLocks noChangeArrowheads="1"/>
          </p:cNvSpPr>
          <p:nvPr/>
        </p:nvSpPr>
        <p:spPr bwMode="auto">
          <a:xfrm>
            <a:off x="388938" y="6400800"/>
            <a:ext cx="875506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altLang="en-US" sz="1200" b="0">
                <a:solidFill>
                  <a:schemeClr val="bg1"/>
                </a:solidFill>
              </a:rPr>
              <a:t>Smith B, Kusnierczyk W, Schober D, Ceusters W. Towards a Reference Terminology for Ontology Research and Development in the Biomedical Domain. Proceedings of KR-MED 2006, Biomedical Ontology in Action, November 8, 2006, Baltimore MD, USA</a:t>
            </a:r>
            <a:r>
              <a:rPr lang="en-US" altLang="en-US" sz="1200">
                <a:solidFill>
                  <a:schemeClr val="bg1"/>
                </a:solidFill>
              </a:rPr>
              <a:t> </a:t>
            </a:r>
          </a:p>
        </p:txBody>
      </p:sp>
    </p:spTree>
    <p:extLst>
      <p:ext uri="{BB962C8B-B14F-4D97-AF65-F5344CB8AC3E}">
        <p14:creationId xmlns:p14="http://schemas.microsoft.com/office/powerpoint/2010/main" val="39813694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0723">
                                            <p:bg/>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723">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0723">
                                            <p:txEl>
                                              <p:pRg st="1" end="1"/>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723">
                                            <p:txEl>
                                              <p:pRg st="2" end="2"/>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72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pic>
        <p:nvPicPr>
          <p:cNvPr id="6" name="Content Placeholder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28800" y="2172990"/>
            <a:ext cx="5867400" cy="4009390"/>
          </a:xfrm>
          <a:prstGeom prst="rect">
            <a:avLst/>
          </a:prstGeom>
        </p:spPr>
      </p:pic>
      <p:cxnSp>
        <p:nvCxnSpPr>
          <p:cNvPr id="8" name="Straight Arrow Connector 7"/>
          <p:cNvCxnSpPr/>
          <p:nvPr/>
        </p:nvCxnSpPr>
        <p:spPr bwMode="auto">
          <a:xfrm>
            <a:off x="1295400" y="2172990"/>
            <a:ext cx="1295400" cy="798810"/>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9" name="Straight Arrow Connector 8"/>
          <p:cNvCxnSpPr/>
          <p:nvPr/>
        </p:nvCxnSpPr>
        <p:spPr bwMode="auto">
          <a:xfrm>
            <a:off x="1219200" y="2096790"/>
            <a:ext cx="1968500" cy="633095"/>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11" name="Straight Arrow Connector 10"/>
          <p:cNvCxnSpPr/>
          <p:nvPr/>
        </p:nvCxnSpPr>
        <p:spPr bwMode="auto">
          <a:xfrm>
            <a:off x="1219200" y="2096790"/>
            <a:ext cx="990600" cy="1129685"/>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16" name="Straight Arrow Connector 15"/>
          <p:cNvCxnSpPr/>
          <p:nvPr/>
        </p:nvCxnSpPr>
        <p:spPr bwMode="auto">
          <a:xfrm flipH="1">
            <a:off x="5715000" y="2096790"/>
            <a:ext cx="76200" cy="564842"/>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19" name="Straight Arrow Connector 18"/>
          <p:cNvCxnSpPr/>
          <p:nvPr/>
        </p:nvCxnSpPr>
        <p:spPr bwMode="auto">
          <a:xfrm>
            <a:off x="5791200" y="2172990"/>
            <a:ext cx="533400" cy="1718300"/>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sp>
        <p:nvSpPr>
          <p:cNvPr id="4" name="Rectangle 3"/>
          <p:cNvSpPr/>
          <p:nvPr/>
        </p:nvSpPr>
        <p:spPr bwMode="auto">
          <a:xfrm>
            <a:off x="685800" y="1752600"/>
            <a:ext cx="1143000" cy="344190"/>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0" name="Straight Connector 9"/>
          <p:cNvCxnSpPr/>
          <p:nvPr/>
        </p:nvCxnSpPr>
        <p:spPr bwMode="auto">
          <a:xfrm>
            <a:off x="5344160" y="2056150"/>
            <a:ext cx="1295400" cy="0"/>
          </a:xfrm>
          <a:prstGeom prst="line">
            <a:avLst/>
          </a:prstGeom>
          <a:solidFill>
            <a:schemeClr val="accent1"/>
          </a:solidFill>
          <a:ln w="38100" cap="flat" cmpd="sng" algn="ctr">
            <a:solidFill>
              <a:srgbClr val="FF6600"/>
            </a:solidFill>
            <a:prstDash val="solid"/>
            <a:round/>
            <a:headEnd type="none" w="med" len="med"/>
            <a:tailEnd type="none" w="med" len="med"/>
          </a:ln>
          <a:effectLst/>
        </p:spPr>
      </p:cxnSp>
    </p:spTree>
    <p:extLst>
      <p:ext uri="{BB962C8B-B14F-4D97-AF65-F5344CB8AC3E}">
        <p14:creationId xmlns:p14="http://schemas.microsoft.com/office/powerpoint/2010/main" val="36694202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AutoShape 2"/>
          <p:cNvSpPr>
            <a:spLocks noGrp="1" noChangeArrowheads="1"/>
          </p:cNvSpPr>
          <p:nvPr>
            <p:ph type="title"/>
          </p:nvPr>
        </p:nvSpPr>
        <p:spPr/>
        <p:txBody>
          <a:bodyPr/>
          <a:lstStyle/>
          <a:p>
            <a:pPr eaLnBrk="1" hangingPunct="1"/>
            <a:r>
              <a:rPr lang="en-US" smtClean="0"/>
              <a:t>A useful parallel: Alberti’s grid</a:t>
            </a:r>
          </a:p>
        </p:txBody>
      </p:sp>
      <p:pic>
        <p:nvPicPr>
          <p:cNvPr id="57347" name="Picture 3" descr="durer_reverse"/>
          <p:cNvPicPr>
            <a:picLocks noChangeAspect="1" noChangeArrowheads="1"/>
          </p:cNvPicPr>
          <p:nvPr/>
        </p:nvPicPr>
        <p:blipFill>
          <a:blip r:embed="rId3" cstate="print"/>
          <a:srcRect/>
          <a:stretch>
            <a:fillRect/>
          </a:stretch>
        </p:blipFill>
        <p:spPr bwMode="auto">
          <a:xfrm>
            <a:off x="0" y="3094037"/>
            <a:ext cx="7162800" cy="2865438"/>
          </a:xfrm>
          <a:prstGeom prst="rect">
            <a:avLst/>
          </a:prstGeom>
          <a:noFill/>
          <a:ln w="9525">
            <a:noFill/>
            <a:miter lim="800000"/>
            <a:headEnd/>
            <a:tailEnd/>
          </a:ln>
        </p:spPr>
      </p:pic>
      <p:pic>
        <p:nvPicPr>
          <p:cNvPr id="57348" name="Picture 4" descr="alberti_grid"/>
          <p:cNvPicPr>
            <a:picLocks noChangeAspect="1" noChangeArrowheads="1"/>
          </p:cNvPicPr>
          <p:nvPr/>
        </p:nvPicPr>
        <p:blipFill>
          <a:blip r:embed="rId4" cstate="print"/>
          <a:srcRect/>
          <a:stretch>
            <a:fillRect/>
          </a:stretch>
        </p:blipFill>
        <p:spPr bwMode="auto">
          <a:xfrm>
            <a:off x="5634038" y="1752600"/>
            <a:ext cx="3509962" cy="4694237"/>
          </a:xfrm>
          <a:prstGeom prst="rect">
            <a:avLst/>
          </a:prstGeom>
          <a:noFill/>
          <a:ln w="9525">
            <a:noFill/>
            <a:miter lim="800000"/>
            <a:headEnd/>
            <a:tailEnd/>
          </a:ln>
        </p:spPr>
      </p:pic>
      <p:sp>
        <p:nvSpPr>
          <p:cNvPr id="57349" name="AutoShape 5"/>
          <p:cNvSpPr>
            <a:spLocks noChangeArrowheads="1"/>
          </p:cNvSpPr>
          <p:nvPr/>
        </p:nvSpPr>
        <p:spPr bwMode="auto">
          <a:xfrm rot="5400000">
            <a:off x="2139157" y="3913981"/>
            <a:ext cx="2243137" cy="581025"/>
          </a:xfrm>
          <a:custGeom>
            <a:avLst/>
            <a:gdLst>
              <a:gd name="T0" fmla="*/ 203828956 w 21600"/>
              <a:gd name="T1" fmla="*/ 7814598 h 21600"/>
              <a:gd name="T2" fmla="*/ 116473756 w 21600"/>
              <a:gd name="T3" fmla="*/ 15629170 h 21600"/>
              <a:gd name="T4" fmla="*/ 29118413 w 21600"/>
              <a:gd name="T5" fmla="*/ 7814598 h 21600"/>
              <a:gd name="T6" fmla="*/ 116473756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noFill/>
          <a:ln w="76200">
            <a:solidFill>
              <a:srgbClr val="FF3300"/>
            </a:solidFill>
            <a:miter lim="800000"/>
            <a:headEnd/>
            <a:tailEnd/>
          </a:ln>
        </p:spPr>
        <p:txBody>
          <a:bodyPr wrap="none" anchor="ctr"/>
          <a:lstStyle/>
          <a:p>
            <a:endParaRPr lang="en-US"/>
          </a:p>
        </p:txBody>
      </p:sp>
      <p:sp>
        <p:nvSpPr>
          <p:cNvPr id="57350" name="Rectangle 6"/>
          <p:cNvSpPr>
            <a:spLocks noChangeArrowheads="1"/>
          </p:cNvSpPr>
          <p:nvPr/>
        </p:nvSpPr>
        <p:spPr bwMode="auto">
          <a:xfrm>
            <a:off x="6983413" y="4500562"/>
            <a:ext cx="914400" cy="512763"/>
          </a:xfrm>
          <a:prstGeom prst="rect">
            <a:avLst/>
          </a:prstGeom>
          <a:noFill/>
          <a:ln w="76200">
            <a:solidFill>
              <a:srgbClr val="FF3300"/>
            </a:solidFill>
            <a:miter lim="800000"/>
            <a:headEnd/>
            <a:tailEnd/>
          </a:ln>
        </p:spPr>
        <p:txBody>
          <a:bodyPr wrap="none" anchor="ctr"/>
          <a:lstStyle/>
          <a:p>
            <a:endParaRPr lang="en-US"/>
          </a:p>
        </p:txBody>
      </p:sp>
      <p:sp>
        <p:nvSpPr>
          <p:cNvPr id="57351" name="Text Box 7"/>
          <p:cNvSpPr txBox="1">
            <a:spLocks noChangeArrowheads="1"/>
          </p:cNvSpPr>
          <p:nvPr/>
        </p:nvSpPr>
        <p:spPr bwMode="auto">
          <a:xfrm>
            <a:off x="3511550" y="1801812"/>
            <a:ext cx="1028700" cy="457200"/>
          </a:xfrm>
          <a:prstGeom prst="rect">
            <a:avLst/>
          </a:prstGeom>
          <a:noFill/>
          <a:ln w="9525" algn="ctr">
            <a:noFill/>
            <a:miter lim="800000"/>
            <a:headEnd/>
            <a:tailEnd/>
          </a:ln>
        </p:spPr>
        <p:txBody>
          <a:bodyPr wrap="none">
            <a:spAutoFit/>
          </a:bodyPr>
          <a:lstStyle/>
          <a:p>
            <a:r>
              <a:rPr lang="en-US">
                <a:solidFill>
                  <a:schemeClr val="accent1"/>
                </a:solidFill>
              </a:rPr>
              <a:t>reality</a:t>
            </a:r>
          </a:p>
        </p:txBody>
      </p:sp>
      <p:sp>
        <p:nvSpPr>
          <p:cNvPr id="57352" name="Line 8"/>
          <p:cNvSpPr>
            <a:spLocks noChangeShapeType="1"/>
          </p:cNvSpPr>
          <p:nvPr/>
        </p:nvSpPr>
        <p:spPr bwMode="auto">
          <a:xfrm>
            <a:off x="4729163" y="2052637"/>
            <a:ext cx="1951037" cy="401638"/>
          </a:xfrm>
          <a:prstGeom prst="line">
            <a:avLst/>
          </a:prstGeom>
          <a:noFill/>
          <a:ln w="38100">
            <a:solidFill>
              <a:schemeClr val="accent1"/>
            </a:solidFill>
            <a:round/>
            <a:headEnd/>
            <a:tailEnd type="triangle" w="med" len="med"/>
          </a:ln>
        </p:spPr>
        <p:txBody>
          <a:bodyPr wrap="none" anchor="ctr"/>
          <a:lstStyle/>
          <a:p>
            <a:endParaRPr lang="en-US"/>
          </a:p>
        </p:txBody>
      </p:sp>
      <p:sp>
        <p:nvSpPr>
          <p:cNvPr id="57353" name="Line 9"/>
          <p:cNvSpPr>
            <a:spLocks noChangeShapeType="1"/>
          </p:cNvSpPr>
          <p:nvPr/>
        </p:nvSpPr>
        <p:spPr bwMode="auto">
          <a:xfrm>
            <a:off x="4003675" y="2276475"/>
            <a:ext cx="1116013" cy="1193800"/>
          </a:xfrm>
          <a:prstGeom prst="line">
            <a:avLst/>
          </a:prstGeom>
          <a:noFill/>
          <a:ln w="38100">
            <a:solidFill>
              <a:schemeClr val="accent1"/>
            </a:solidFill>
            <a:round/>
            <a:headEnd/>
            <a:tailEnd type="triangle" w="med" len="med"/>
          </a:ln>
        </p:spPr>
        <p:txBody>
          <a:bodyPr wrap="none" anchor="ctr"/>
          <a:lstStyle/>
          <a:p>
            <a:endParaRPr lang="en-US"/>
          </a:p>
        </p:txBody>
      </p:sp>
      <p:sp>
        <p:nvSpPr>
          <p:cNvPr id="57354" name="Text Box 10"/>
          <p:cNvSpPr txBox="1">
            <a:spLocks noChangeArrowheads="1"/>
          </p:cNvSpPr>
          <p:nvPr/>
        </p:nvSpPr>
        <p:spPr bwMode="auto">
          <a:xfrm>
            <a:off x="1346200" y="5989637"/>
            <a:ext cx="2079625" cy="457200"/>
          </a:xfrm>
          <a:prstGeom prst="rect">
            <a:avLst/>
          </a:prstGeom>
          <a:noFill/>
          <a:ln w="9525" algn="ctr">
            <a:noFill/>
            <a:miter lim="800000"/>
            <a:headEnd/>
            <a:tailEnd/>
          </a:ln>
        </p:spPr>
        <p:txBody>
          <a:bodyPr wrap="none">
            <a:spAutoFit/>
          </a:bodyPr>
          <a:lstStyle/>
          <a:p>
            <a:r>
              <a:rPr lang="en-US" sz="2400" dirty="0">
                <a:solidFill>
                  <a:srgbClr val="FFFF00"/>
                </a:solidFill>
              </a:rPr>
              <a:t>representation</a:t>
            </a:r>
          </a:p>
        </p:txBody>
      </p:sp>
      <p:sp>
        <p:nvSpPr>
          <p:cNvPr id="57355" name="Line 11"/>
          <p:cNvSpPr>
            <a:spLocks noChangeShapeType="1"/>
          </p:cNvSpPr>
          <p:nvPr/>
        </p:nvSpPr>
        <p:spPr bwMode="auto">
          <a:xfrm flipV="1">
            <a:off x="3560763" y="5397500"/>
            <a:ext cx="4564062" cy="889000"/>
          </a:xfrm>
          <a:prstGeom prst="line">
            <a:avLst/>
          </a:prstGeom>
          <a:noFill/>
          <a:ln w="38100">
            <a:solidFill>
              <a:srgbClr val="FFFF00"/>
            </a:solidFill>
            <a:round/>
            <a:headEnd/>
            <a:tailEnd type="triangle" w="med" len="med"/>
          </a:ln>
        </p:spPr>
        <p:txBody>
          <a:bodyPr wrap="none" anchor="ctr"/>
          <a:lstStyle/>
          <a:p>
            <a:endParaRPr lang="en-US"/>
          </a:p>
        </p:txBody>
      </p:sp>
      <p:sp>
        <p:nvSpPr>
          <p:cNvPr id="57356" name="Line 12"/>
          <p:cNvSpPr>
            <a:spLocks noChangeShapeType="1"/>
          </p:cNvSpPr>
          <p:nvPr/>
        </p:nvSpPr>
        <p:spPr bwMode="auto">
          <a:xfrm flipH="1" flipV="1">
            <a:off x="2008188" y="5194300"/>
            <a:ext cx="173037" cy="876300"/>
          </a:xfrm>
          <a:prstGeom prst="line">
            <a:avLst/>
          </a:prstGeom>
          <a:noFill/>
          <a:ln w="38100">
            <a:solidFill>
              <a:srgbClr val="FFFF00"/>
            </a:solidFill>
            <a:round/>
            <a:headEnd/>
            <a:tailEnd type="triangle" w="med" len="med"/>
          </a:ln>
        </p:spPr>
        <p:txBody>
          <a:bodyPr wrap="none" anchor="ctr"/>
          <a:lstStyle/>
          <a:p>
            <a:endParaRPr lang="en-US"/>
          </a:p>
        </p:txBody>
      </p:sp>
      <p:sp>
        <p:nvSpPr>
          <p:cNvPr id="57357" name="Text Box 13"/>
          <p:cNvSpPr txBox="1">
            <a:spLocks noChangeArrowheads="1"/>
          </p:cNvSpPr>
          <p:nvPr/>
        </p:nvSpPr>
        <p:spPr bwMode="auto">
          <a:xfrm>
            <a:off x="1128713" y="1965325"/>
            <a:ext cx="1689100" cy="822325"/>
          </a:xfrm>
          <a:prstGeom prst="rect">
            <a:avLst/>
          </a:prstGeom>
          <a:noFill/>
          <a:ln w="9525" algn="ctr">
            <a:noFill/>
            <a:miter lim="800000"/>
            <a:headEnd/>
            <a:tailEnd/>
          </a:ln>
        </p:spPr>
        <p:txBody>
          <a:bodyPr wrap="none">
            <a:spAutoFit/>
          </a:bodyPr>
          <a:lstStyle/>
          <a:p>
            <a:r>
              <a:rPr lang="en-US">
                <a:solidFill>
                  <a:srgbClr val="FF3300"/>
                </a:solidFill>
              </a:rPr>
              <a:t>Ontological</a:t>
            </a:r>
          </a:p>
          <a:p>
            <a:r>
              <a:rPr lang="en-US">
                <a:solidFill>
                  <a:srgbClr val="FF3300"/>
                </a:solidFill>
              </a:rPr>
              <a:t>theory</a:t>
            </a:r>
          </a:p>
        </p:txBody>
      </p:sp>
      <p:sp>
        <p:nvSpPr>
          <p:cNvPr id="57358" name="Line 14"/>
          <p:cNvSpPr>
            <a:spLocks noChangeShapeType="1"/>
          </p:cNvSpPr>
          <p:nvPr/>
        </p:nvSpPr>
        <p:spPr bwMode="auto">
          <a:xfrm>
            <a:off x="2520950" y="2744787"/>
            <a:ext cx="871538" cy="287338"/>
          </a:xfrm>
          <a:prstGeom prst="line">
            <a:avLst/>
          </a:prstGeom>
          <a:noFill/>
          <a:ln w="38100">
            <a:solidFill>
              <a:srgbClr val="FF3300"/>
            </a:solidFill>
            <a:round/>
            <a:headEnd/>
            <a:tailEnd type="triangle" w="med" len="med"/>
          </a:ln>
        </p:spPr>
        <p:txBody>
          <a:bodyPr wrap="none" anchor="ctr"/>
          <a:lstStyle/>
          <a:p>
            <a:endParaRPr lang="en-US"/>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Most important distinctions</a:t>
            </a:r>
            <a:endParaRPr lang="en-US" dirty="0"/>
          </a:p>
        </p:txBody>
      </p:sp>
      <p:sp>
        <p:nvSpPr>
          <p:cNvPr id="3" name="Content Placeholder 2"/>
          <p:cNvSpPr>
            <a:spLocks noGrp="1"/>
          </p:cNvSpPr>
          <p:nvPr>
            <p:ph idx="1"/>
          </p:nvPr>
        </p:nvSpPr>
        <p:spPr/>
        <p:txBody>
          <a:bodyPr/>
          <a:lstStyle/>
          <a:p>
            <a:pPr marL="457200" indent="-457200" algn="ctr">
              <a:buFont typeface="+mj-lt"/>
              <a:buAutoNum type="arabicPeriod"/>
            </a:pPr>
            <a:r>
              <a:rPr lang="en-US" sz="4400" dirty="0" smtClean="0"/>
              <a:t>Types versus particulars</a:t>
            </a:r>
          </a:p>
          <a:p>
            <a:pPr marL="457200" indent="-457200" algn="ctr">
              <a:buFont typeface="+mj-lt"/>
              <a:buAutoNum type="arabicPeriod"/>
            </a:pPr>
            <a:endParaRPr lang="en-US" sz="4400" dirty="0"/>
          </a:p>
          <a:p>
            <a:pPr marL="457200" indent="-457200" algn="ctr">
              <a:buFont typeface="+mj-lt"/>
              <a:buAutoNum type="arabicPeriod"/>
            </a:pPr>
            <a:r>
              <a:rPr lang="en-US" sz="4400" dirty="0" smtClean="0"/>
              <a:t>Continuants versus </a:t>
            </a:r>
            <a:r>
              <a:rPr lang="en-US" sz="4400" dirty="0" err="1" smtClean="0"/>
              <a:t>occurrents</a:t>
            </a:r>
            <a:endParaRPr lang="en-US" sz="4400" dirty="0" smtClean="0"/>
          </a:p>
          <a:p>
            <a:pPr marL="457200" indent="-457200" algn="ctr">
              <a:buFont typeface="+mj-lt"/>
              <a:buAutoNum type="arabicPeriod"/>
            </a:pPr>
            <a:endParaRPr lang="en-US" sz="4400" dirty="0"/>
          </a:p>
          <a:p>
            <a:pPr marL="457200" indent="-457200" algn="ctr">
              <a:buFont typeface="+mj-lt"/>
              <a:buAutoNum type="arabicPeriod"/>
            </a:pPr>
            <a:r>
              <a:rPr lang="en-US" sz="4400" dirty="0" smtClean="0"/>
              <a:t>Representations versus what they are about</a:t>
            </a:r>
          </a:p>
          <a:p>
            <a:pPr marL="457200" indent="-457200" algn="ctr">
              <a:buFont typeface="+mj-lt"/>
              <a:buAutoNum type="arabicPeriod"/>
            </a:pPr>
            <a:endParaRPr lang="en-US" sz="4400" dirty="0"/>
          </a:p>
        </p:txBody>
      </p:sp>
    </p:spTree>
    <p:extLst>
      <p:ext uri="{BB962C8B-B14F-4D97-AF65-F5344CB8AC3E}">
        <p14:creationId xmlns:p14="http://schemas.microsoft.com/office/powerpoint/2010/main" val="138556461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What is out there …</a:t>
            </a:r>
            <a:br>
              <a:rPr lang="en-US" altLang="en-US" dirty="0" smtClean="0"/>
            </a:br>
            <a:r>
              <a:rPr lang="en-US" altLang="en-US" dirty="0" smtClean="0"/>
              <a:t>(… we want/need to deal with)?</a:t>
            </a:r>
          </a:p>
        </p:txBody>
      </p:sp>
      <p:grpSp>
        <p:nvGrpSpPr>
          <p:cNvPr id="4" name="Group 3"/>
          <p:cNvGrpSpPr/>
          <p:nvPr/>
        </p:nvGrpSpPr>
        <p:grpSpPr>
          <a:xfrm>
            <a:off x="381000" y="2209800"/>
            <a:ext cx="8458200" cy="4419600"/>
            <a:chOff x="381000" y="2209800"/>
            <a:chExt cx="8458200" cy="4419600"/>
          </a:xfrm>
        </p:grpSpPr>
        <p:sp>
          <p:nvSpPr>
            <p:cNvPr id="19459" name="TextBox 3"/>
            <p:cNvSpPr txBox="1">
              <a:spLocks noChangeArrowheads="1"/>
            </p:cNvSpPr>
            <p:nvPr/>
          </p:nvSpPr>
          <p:spPr bwMode="auto">
            <a:xfrm>
              <a:off x="381000" y="2209800"/>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portions of reality</a:t>
              </a:r>
            </a:p>
          </p:txBody>
        </p:sp>
        <p:sp>
          <p:nvSpPr>
            <p:cNvPr id="19467" name="Rectangle 11"/>
            <p:cNvSpPr>
              <a:spLocks noChangeArrowheads="1"/>
            </p:cNvSpPr>
            <p:nvPr/>
          </p:nvSpPr>
          <p:spPr bwMode="auto">
            <a:xfrm>
              <a:off x="381000" y="2209800"/>
              <a:ext cx="8458200" cy="44196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grpSp>
      <p:grpSp>
        <p:nvGrpSpPr>
          <p:cNvPr id="5" name="Group 4"/>
          <p:cNvGrpSpPr/>
          <p:nvPr/>
        </p:nvGrpSpPr>
        <p:grpSpPr>
          <a:xfrm>
            <a:off x="533400" y="2362200"/>
            <a:ext cx="8153400" cy="4114800"/>
            <a:chOff x="533400" y="2362200"/>
            <a:chExt cx="8153400" cy="4114800"/>
          </a:xfrm>
        </p:grpSpPr>
        <p:sp>
          <p:nvSpPr>
            <p:cNvPr id="19461" name="TextBox 5"/>
            <p:cNvSpPr txBox="1">
              <a:spLocks noChangeArrowheads="1"/>
            </p:cNvSpPr>
            <p:nvPr/>
          </p:nvSpPr>
          <p:spPr bwMode="auto">
            <a:xfrm>
              <a:off x="3124200" y="3305810"/>
              <a:ext cx="163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particulars</a:t>
              </a:r>
            </a:p>
          </p:txBody>
        </p:sp>
        <p:sp>
          <p:nvSpPr>
            <p:cNvPr id="19462" name="TextBox 6"/>
            <p:cNvSpPr txBox="1">
              <a:spLocks noChangeArrowheads="1"/>
            </p:cNvSpPr>
            <p:nvPr/>
          </p:nvSpPr>
          <p:spPr bwMode="auto">
            <a:xfrm>
              <a:off x="1022311" y="3320191"/>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chemeClr val="bg1"/>
                  </a:solidFill>
                </a:rPr>
                <a:t>types</a:t>
              </a:r>
              <a:endParaRPr lang="en-US" altLang="en-US" dirty="0">
                <a:solidFill>
                  <a:schemeClr val="bg1"/>
                </a:solidFill>
              </a:endParaRPr>
            </a:p>
          </p:txBody>
        </p:sp>
        <p:sp>
          <p:nvSpPr>
            <p:cNvPr id="19463" name="TextBox 7"/>
            <p:cNvSpPr txBox="1">
              <a:spLocks noChangeArrowheads="1"/>
            </p:cNvSpPr>
            <p:nvPr/>
          </p:nvSpPr>
          <p:spPr bwMode="auto">
            <a:xfrm>
              <a:off x="5181600" y="23622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configurations</a:t>
              </a:r>
            </a:p>
          </p:txBody>
        </p:sp>
        <p:sp>
          <p:nvSpPr>
            <p:cNvPr id="19464" name="TextBox 8"/>
            <p:cNvSpPr txBox="1">
              <a:spLocks noChangeArrowheads="1"/>
            </p:cNvSpPr>
            <p:nvPr/>
          </p:nvSpPr>
          <p:spPr bwMode="auto">
            <a:xfrm>
              <a:off x="3124200" y="2362200"/>
              <a:ext cx="1323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relations</a:t>
              </a:r>
            </a:p>
          </p:txBody>
        </p:sp>
        <p:sp>
          <p:nvSpPr>
            <p:cNvPr id="19468" name="Rectangle 12"/>
            <p:cNvSpPr>
              <a:spLocks noChangeArrowheads="1"/>
            </p:cNvSpPr>
            <p:nvPr/>
          </p:nvSpPr>
          <p:spPr bwMode="auto">
            <a:xfrm>
              <a:off x="2895600" y="3276600"/>
              <a:ext cx="5791200" cy="3200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9" name="Rectangle 13"/>
            <p:cNvSpPr>
              <a:spLocks noChangeArrowheads="1"/>
            </p:cNvSpPr>
            <p:nvPr/>
          </p:nvSpPr>
          <p:spPr bwMode="auto">
            <a:xfrm>
              <a:off x="5181600" y="2362200"/>
              <a:ext cx="35052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0" name="Rectangle 14"/>
            <p:cNvSpPr>
              <a:spLocks noChangeArrowheads="1"/>
            </p:cNvSpPr>
            <p:nvPr/>
          </p:nvSpPr>
          <p:spPr bwMode="auto">
            <a:xfrm>
              <a:off x="3124200" y="2362200"/>
              <a:ext cx="18288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3" name="Rectangle 17"/>
            <p:cNvSpPr>
              <a:spLocks noChangeArrowheads="1"/>
            </p:cNvSpPr>
            <p:nvPr/>
          </p:nvSpPr>
          <p:spPr bwMode="auto">
            <a:xfrm>
              <a:off x="533400" y="3276600"/>
              <a:ext cx="2209800" cy="3200400"/>
            </a:xfrm>
            <a:prstGeom prst="rect">
              <a:avLst/>
            </a:prstGeom>
            <a:noFill/>
            <a:ln w="9525" algn="ctr">
              <a:solidFill>
                <a:schemeClr val="bg1"/>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grpSp>
      <p:grpSp>
        <p:nvGrpSpPr>
          <p:cNvPr id="8" name="Group 7"/>
          <p:cNvGrpSpPr/>
          <p:nvPr/>
        </p:nvGrpSpPr>
        <p:grpSpPr>
          <a:xfrm>
            <a:off x="1524000" y="2743200"/>
            <a:ext cx="7192758" cy="3448050"/>
            <a:chOff x="1524000" y="2743200"/>
            <a:chExt cx="7192758" cy="3448050"/>
          </a:xfrm>
        </p:grpSpPr>
        <p:sp>
          <p:nvSpPr>
            <p:cNvPr id="19475" name="TextBox 19"/>
            <p:cNvSpPr txBox="1">
              <a:spLocks noChangeArrowheads="1"/>
            </p:cNvSpPr>
            <p:nvPr/>
          </p:nvSpPr>
          <p:spPr bwMode="auto">
            <a:xfrm>
              <a:off x="3374453" y="2743200"/>
              <a:ext cx="156324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smtClean="0">
                  <a:solidFill>
                    <a:srgbClr val="FFC000"/>
                  </a:solidFill>
                </a:rPr>
                <a:t>instantiation</a:t>
              </a:r>
              <a:endParaRPr lang="en-US" altLang="en-US" sz="2000" dirty="0">
                <a:solidFill>
                  <a:srgbClr val="FFC000"/>
                </a:solidFill>
              </a:endParaRPr>
            </a:p>
          </p:txBody>
        </p:sp>
        <p:sp>
          <p:nvSpPr>
            <p:cNvPr id="19476" name="TextBox 20"/>
            <p:cNvSpPr txBox="1">
              <a:spLocks noChangeArrowheads="1"/>
            </p:cNvSpPr>
            <p:nvPr/>
          </p:nvSpPr>
          <p:spPr bwMode="auto">
            <a:xfrm>
              <a:off x="5673937" y="2743200"/>
              <a:ext cx="304282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 </a:t>
              </a:r>
              <a:r>
                <a:rPr lang="en-US" altLang="en-US" sz="2000" dirty="0" smtClean="0">
                  <a:solidFill>
                    <a:srgbClr val="FFC000"/>
                  </a:solidFill>
                </a:rPr>
                <a:t>instantiating organism</a:t>
              </a:r>
              <a:endParaRPr lang="en-US" altLang="en-US" sz="2000" dirty="0">
                <a:solidFill>
                  <a:srgbClr val="FFC000"/>
                </a:solidFill>
              </a:endParaRPr>
            </a:p>
          </p:txBody>
        </p:sp>
        <p:sp>
          <p:nvSpPr>
            <p:cNvPr id="19477" name="TextBox 21"/>
            <p:cNvSpPr txBox="1">
              <a:spLocks noChangeArrowheads="1"/>
            </p:cNvSpPr>
            <p:nvPr/>
          </p:nvSpPr>
          <p:spPr bwMode="auto">
            <a:xfrm>
              <a:off x="1524000" y="5791200"/>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organism</a:t>
              </a:r>
            </a:p>
          </p:txBody>
        </p:sp>
        <p:sp>
          <p:nvSpPr>
            <p:cNvPr id="19478" name="TextBox 22"/>
            <p:cNvSpPr txBox="1">
              <a:spLocks noChangeArrowheads="1"/>
            </p:cNvSpPr>
            <p:nvPr/>
          </p:nvSpPr>
          <p:spPr bwMode="auto">
            <a:xfrm>
              <a:off x="4703762" y="4409758"/>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a:t>
              </a:r>
            </a:p>
          </p:txBody>
        </p:sp>
      </p:grpSp>
    </p:spTree>
    <p:extLst>
      <p:ext uri="{BB962C8B-B14F-4D97-AF65-F5344CB8AC3E}">
        <p14:creationId xmlns:p14="http://schemas.microsoft.com/office/powerpoint/2010/main" val="1894773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Types versus particulars</a:t>
            </a:r>
            <a:endParaRPr lang="en-US" dirty="0"/>
          </a:p>
        </p:txBody>
      </p:sp>
      <p:sp>
        <p:nvSpPr>
          <p:cNvPr id="269325" name="Rectangle 13">
            <a:hlinkClick r:id="rId2"/>
          </p:cNvPr>
          <p:cNvSpPr>
            <a:spLocks noChangeArrowheads="1"/>
          </p:cNvSpPr>
          <p:nvPr/>
        </p:nvSpPr>
        <p:spPr bwMode="auto">
          <a:xfrm>
            <a:off x="0" y="19050"/>
            <a:ext cx="681038" cy="0"/>
          </a:xfrm>
          <a:prstGeom prst="rect">
            <a:avLst/>
          </a:prstGeom>
          <a:noFill/>
          <a:ln w="9525">
            <a:noFill/>
            <a:miter lim="800000"/>
            <a:headEnd/>
            <a:tailEnd/>
          </a:ln>
          <a:effectLst/>
        </p:spPr>
        <p:txBody>
          <a:bodyPr vert="horz" wrap="square" lIns="11109" tIns="12696" rIns="11109" bIns="12696" numCol="1" anchor="t" anchorCtr="0" compatLnSpc="1">
            <a:prstTxWarp prst="textNoShape">
              <a:avLst/>
            </a:prstTxWarp>
            <a:spAutoFit/>
          </a:bodyPr>
          <a:lstStyle/>
          <a:p>
            <a:endParaRPr lang="en-US"/>
          </a:p>
        </p:txBody>
      </p:sp>
      <p:pic>
        <p:nvPicPr>
          <p:cNvPr id="269314" name="Picture 2" descr="https://encrypted-tbn3.gstatic.com/images?q=tbn:ANd9GcTM-GIh25fYhqb2R2H0pZamjtqZC32MYyKcK9hPdMORwzrD7ATcvCXhhD62">
            <a:hlinkClick r:id="rId3"/>
          </p:cNvPr>
          <p:cNvPicPr>
            <a:picLocks noChangeAspect="1" noChangeArrowheads="1"/>
          </p:cNvPicPr>
          <p:nvPr/>
        </p:nvPicPr>
        <p:blipFill>
          <a:blip r:embed="rId4" cstate="print"/>
          <a:srcRect/>
          <a:stretch>
            <a:fillRect/>
          </a:stretch>
        </p:blipFill>
        <p:spPr bwMode="auto">
          <a:xfrm>
            <a:off x="381000" y="4619625"/>
            <a:ext cx="1152525" cy="1533525"/>
          </a:xfrm>
          <a:prstGeom prst="rect">
            <a:avLst/>
          </a:prstGeom>
          <a:noFill/>
        </p:spPr>
      </p:pic>
      <p:pic>
        <p:nvPicPr>
          <p:cNvPr id="269316" name="Picture 4" descr="https://encrypted-tbn1.gstatic.com/images?q=tbn:ANd9GcREsxmdyg7ikvB64eCQMTaZfXmFYQ45ue49r6dHMn72KqdM0E9vrH_O-Gg">
            <a:hlinkClick r:id="rId5"/>
          </p:cNvPr>
          <p:cNvPicPr>
            <a:picLocks noChangeAspect="1" noChangeArrowheads="1"/>
          </p:cNvPicPr>
          <p:nvPr/>
        </p:nvPicPr>
        <p:blipFill>
          <a:blip r:embed="rId6" cstate="print"/>
          <a:srcRect/>
          <a:stretch>
            <a:fillRect/>
          </a:stretch>
        </p:blipFill>
        <p:spPr bwMode="auto">
          <a:xfrm>
            <a:off x="2195512" y="4595812"/>
            <a:ext cx="1114425" cy="1581150"/>
          </a:xfrm>
          <a:prstGeom prst="rect">
            <a:avLst/>
          </a:prstGeom>
          <a:noFill/>
        </p:spPr>
      </p:pic>
      <p:pic>
        <p:nvPicPr>
          <p:cNvPr id="269318" name="Picture 6" descr="https://encrypted-tbn3.gstatic.com/images?q=tbn:ANd9GcREGJl3rKpefAnc50aGAh0v4K95nJIZrFDWotLNoKlGhj3GcV7U2HlACQXE">
            <a:hlinkClick r:id="rId7"/>
          </p:cNvPr>
          <p:cNvPicPr>
            <a:picLocks noChangeAspect="1" noChangeArrowheads="1"/>
          </p:cNvPicPr>
          <p:nvPr/>
        </p:nvPicPr>
        <p:blipFill>
          <a:blip r:embed="rId8" cstate="print"/>
          <a:srcRect/>
          <a:stretch>
            <a:fillRect/>
          </a:stretch>
        </p:blipFill>
        <p:spPr bwMode="auto">
          <a:xfrm>
            <a:off x="3971924" y="4572000"/>
            <a:ext cx="1085850" cy="1628775"/>
          </a:xfrm>
          <a:prstGeom prst="rect">
            <a:avLst/>
          </a:prstGeom>
          <a:noFill/>
        </p:spPr>
      </p:pic>
      <p:pic>
        <p:nvPicPr>
          <p:cNvPr id="269320" name="Picture 8" descr="https://encrypted-tbn2.gstatic.com/images?q=tbn:ANd9GcR2RsdemFj41FjhNR6d2koWQJoQHCSjFDadDc2ZY0fYAZ-NEIiaxbAkTas">
            <a:hlinkClick r:id="rId9"/>
          </p:cNvPr>
          <p:cNvPicPr>
            <a:picLocks noChangeAspect="1" noChangeArrowheads="1"/>
          </p:cNvPicPr>
          <p:nvPr/>
        </p:nvPicPr>
        <p:blipFill>
          <a:blip r:embed="rId10" cstate="print"/>
          <a:srcRect/>
          <a:stretch>
            <a:fillRect/>
          </a:stretch>
        </p:blipFill>
        <p:spPr bwMode="auto">
          <a:xfrm>
            <a:off x="5719762" y="4629150"/>
            <a:ext cx="1162050" cy="1514475"/>
          </a:xfrm>
          <a:prstGeom prst="rect">
            <a:avLst/>
          </a:prstGeom>
          <a:noFill/>
        </p:spPr>
      </p:pic>
      <p:pic>
        <p:nvPicPr>
          <p:cNvPr id="269322" name="Picture 10" descr="https://encrypted-tbn2.gstatic.com/images?q=tbn:ANd9GcR25xibVdlSSSW8NwWFWbLRPKZicAuGjcrQPZ1H0Hlc0OJUw_-4fuCxEyw">
            <a:hlinkClick r:id="rId11"/>
          </p:cNvPr>
          <p:cNvPicPr>
            <a:picLocks noChangeAspect="1" noChangeArrowheads="1"/>
          </p:cNvPicPr>
          <p:nvPr/>
        </p:nvPicPr>
        <p:blipFill>
          <a:blip r:embed="rId12" cstate="print"/>
          <a:srcRect/>
          <a:stretch>
            <a:fillRect/>
          </a:stretch>
        </p:blipFill>
        <p:spPr bwMode="auto">
          <a:xfrm>
            <a:off x="7543800" y="4600575"/>
            <a:ext cx="1123950" cy="1571625"/>
          </a:xfrm>
          <a:prstGeom prst="rect">
            <a:avLst/>
          </a:prstGeom>
          <a:noFill/>
        </p:spPr>
      </p:pic>
      <p:cxnSp>
        <p:nvCxnSpPr>
          <p:cNvPr id="12" name="Straight Arrow Connector 11"/>
          <p:cNvCxnSpPr>
            <a:stCxn id="269314" idx="0"/>
            <a:endCxn id="17" idx="2"/>
          </p:cNvCxnSpPr>
          <p:nvPr/>
        </p:nvCxnSpPr>
        <p:spPr bwMode="auto">
          <a:xfrm flipV="1">
            <a:off x="957263" y="2718375"/>
            <a:ext cx="3614384" cy="1901250"/>
          </a:xfrm>
          <a:prstGeom prst="straightConnector1">
            <a:avLst/>
          </a:prstGeom>
          <a:noFill/>
          <a:ln w="38100" cap="flat" cmpd="sng" algn="ctr">
            <a:solidFill>
              <a:schemeClr val="bg1"/>
            </a:solidFill>
            <a:prstDash val="solid"/>
            <a:round/>
            <a:headEnd type="none" w="med" len="med"/>
            <a:tailEnd type="arrow"/>
          </a:ln>
          <a:effectLst/>
        </p:spPr>
      </p:cxnSp>
      <p:cxnSp>
        <p:nvCxnSpPr>
          <p:cNvPr id="13" name="Straight Arrow Connector 12"/>
          <p:cNvCxnSpPr>
            <a:stCxn id="269316" idx="0"/>
            <a:endCxn id="17" idx="2"/>
          </p:cNvCxnSpPr>
          <p:nvPr/>
        </p:nvCxnSpPr>
        <p:spPr bwMode="auto">
          <a:xfrm flipV="1">
            <a:off x="2752725" y="2718375"/>
            <a:ext cx="1818922" cy="1877437"/>
          </a:xfrm>
          <a:prstGeom prst="straightConnector1">
            <a:avLst/>
          </a:prstGeom>
          <a:noFill/>
          <a:ln w="38100" cap="flat" cmpd="sng" algn="ctr">
            <a:solidFill>
              <a:schemeClr val="bg1"/>
            </a:solidFill>
            <a:prstDash val="solid"/>
            <a:round/>
            <a:headEnd type="none" w="med" len="med"/>
            <a:tailEnd type="arrow"/>
          </a:ln>
          <a:effectLst/>
        </p:spPr>
      </p:cxnSp>
      <p:cxnSp>
        <p:nvCxnSpPr>
          <p:cNvPr id="14" name="Straight Arrow Connector 13"/>
          <p:cNvCxnSpPr>
            <a:stCxn id="269318" idx="0"/>
            <a:endCxn id="17" idx="2"/>
          </p:cNvCxnSpPr>
          <p:nvPr/>
        </p:nvCxnSpPr>
        <p:spPr bwMode="auto">
          <a:xfrm flipV="1">
            <a:off x="4514849" y="2718375"/>
            <a:ext cx="56798" cy="1853625"/>
          </a:xfrm>
          <a:prstGeom prst="straightConnector1">
            <a:avLst/>
          </a:prstGeom>
          <a:noFill/>
          <a:ln w="38100" cap="flat" cmpd="sng" algn="ctr">
            <a:solidFill>
              <a:schemeClr val="bg1"/>
            </a:solidFill>
            <a:prstDash val="solid"/>
            <a:round/>
            <a:headEnd type="none" w="med" len="med"/>
            <a:tailEnd type="arrow"/>
          </a:ln>
          <a:effectLst/>
        </p:spPr>
      </p:cxnSp>
      <p:cxnSp>
        <p:nvCxnSpPr>
          <p:cNvPr id="15" name="Straight Arrow Connector 14"/>
          <p:cNvCxnSpPr>
            <a:stCxn id="269320" idx="0"/>
            <a:endCxn id="17" idx="2"/>
          </p:cNvCxnSpPr>
          <p:nvPr/>
        </p:nvCxnSpPr>
        <p:spPr bwMode="auto">
          <a:xfrm flipH="1" flipV="1">
            <a:off x="4571647" y="2718375"/>
            <a:ext cx="1729140" cy="1910775"/>
          </a:xfrm>
          <a:prstGeom prst="straightConnector1">
            <a:avLst/>
          </a:prstGeom>
          <a:noFill/>
          <a:ln w="38100" cap="flat" cmpd="sng" algn="ctr">
            <a:solidFill>
              <a:schemeClr val="bg1"/>
            </a:solidFill>
            <a:prstDash val="solid"/>
            <a:round/>
            <a:headEnd type="none" w="med" len="med"/>
            <a:tailEnd type="arrow"/>
          </a:ln>
          <a:effectLst/>
        </p:spPr>
      </p:cxnSp>
      <p:cxnSp>
        <p:nvCxnSpPr>
          <p:cNvPr id="16" name="Straight Arrow Connector 15"/>
          <p:cNvCxnSpPr>
            <a:stCxn id="269322" idx="0"/>
            <a:endCxn id="17" idx="2"/>
          </p:cNvCxnSpPr>
          <p:nvPr/>
        </p:nvCxnSpPr>
        <p:spPr bwMode="auto">
          <a:xfrm flipH="1" flipV="1">
            <a:off x="4571647" y="2718375"/>
            <a:ext cx="3534128" cy="1882200"/>
          </a:xfrm>
          <a:prstGeom prst="straightConnector1">
            <a:avLst/>
          </a:prstGeom>
          <a:noFill/>
          <a:ln w="38100" cap="flat" cmpd="sng" algn="ctr">
            <a:solidFill>
              <a:schemeClr val="bg1"/>
            </a:solidFill>
            <a:prstDash val="solid"/>
            <a:round/>
            <a:headEnd type="none" w="med" len="med"/>
            <a:tailEnd type="arrow"/>
          </a:ln>
          <a:effectLst/>
        </p:spPr>
      </p:cxnSp>
      <p:sp>
        <p:nvSpPr>
          <p:cNvPr id="17" name="TextBox 16"/>
          <p:cNvSpPr txBox="1"/>
          <p:nvPr/>
        </p:nvSpPr>
        <p:spPr>
          <a:xfrm>
            <a:off x="3289084" y="2133600"/>
            <a:ext cx="2565126" cy="584775"/>
          </a:xfrm>
          <a:prstGeom prst="rect">
            <a:avLst/>
          </a:prstGeom>
          <a:noFill/>
        </p:spPr>
        <p:txBody>
          <a:bodyPr wrap="none" rtlCol="0">
            <a:spAutoFit/>
          </a:bodyPr>
          <a:lstStyle/>
          <a:p>
            <a:r>
              <a:rPr lang="en-US" dirty="0" smtClean="0">
                <a:solidFill>
                  <a:schemeClr val="bg1"/>
                </a:solidFill>
              </a:rPr>
              <a:t>Human being</a:t>
            </a:r>
            <a:endParaRPr lang="en-US" dirty="0">
              <a:solidFill>
                <a:schemeClr val="bg1"/>
              </a:solidFill>
            </a:endParaRPr>
          </a:p>
        </p:txBody>
      </p:sp>
      <p:sp>
        <p:nvSpPr>
          <p:cNvPr id="28" name="TextBox 27"/>
          <p:cNvSpPr txBox="1"/>
          <p:nvPr/>
        </p:nvSpPr>
        <p:spPr>
          <a:xfrm>
            <a:off x="522437" y="2869912"/>
            <a:ext cx="2680541" cy="584775"/>
          </a:xfrm>
          <a:prstGeom prst="rect">
            <a:avLst/>
          </a:prstGeom>
          <a:noFill/>
        </p:spPr>
        <p:txBody>
          <a:bodyPr wrap="none" rtlCol="0">
            <a:spAutoFit/>
          </a:bodyPr>
          <a:lstStyle/>
          <a:p>
            <a:r>
              <a:rPr lang="en-US" i="1" dirty="0" smtClean="0">
                <a:solidFill>
                  <a:schemeClr val="bg1"/>
                </a:solidFill>
              </a:rPr>
              <a:t>instance of at t</a:t>
            </a:r>
            <a:endParaRPr lang="en-US" i="1" dirty="0">
              <a:solidFill>
                <a:schemeClr val="bg1"/>
              </a:solidFill>
            </a:endParaRPr>
          </a:p>
        </p:txBody>
      </p:sp>
      <p:cxnSp>
        <p:nvCxnSpPr>
          <p:cNvPr id="30" name="Straight Connector 29"/>
          <p:cNvCxnSpPr/>
          <p:nvPr/>
        </p:nvCxnSpPr>
        <p:spPr bwMode="auto">
          <a:xfrm>
            <a:off x="0" y="4191000"/>
            <a:ext cx="9144000" cy="0"/>
          </a:xfrm>
          <a:prstGeom prst="line">
            <a:avLst/>
          </a:prstGeom>
          <a:noFill/>
          <a:ln w="9525" cap="flat" cmpd="sng" algn="ctr">
            <a:solidFill>
              <a:schemeClr val="bg1"/>
            </a:solidFill>
            <a:prstDash val="solid"/>
            <a:round/>
            <a:headEnd type="none" w="med" len="med"/>
            <a:tailEnd type="triangle" w="med" len="med"/>
          </a:ln>
          <a:effectLst/>
        </p:spPr>
      </p:cxnSp>
      <p:sp>
        <p:nvSpPr>
          <p:cNvPr id="31" name="TextBox 30"/>
          <p:cNvSpPr txBox="1"/>
          <p:nvPr/>
        </p:nvSpPr>
        <p:spPr>
          <a:xfrm>
            <a:off x="3869883" y="6273225"/>
            <a:ext cx="1393330" cy="400110"/>
          </a:xfrm>
          <a:prstGeom prst="rect">
            <a:avLst/>
          </a:prstGeom>
          <a:noFill/>
        </p:spPr>
        <p:txBody>
          <a:bodyPr wrap="none" rtlCol="0">
            <a:spAutoFit/>
          </a:bodyPr>
          <a:lstStyle/>
          <a:p>
            <a:r>
              <a:rPr lang="en-US" sz="2000" dirty="0" smtClean="0">
                <a:solidFill>
                  <a:schemeClr val="bg1"/>
                </a:solidFill>
              </a:rPr>
              <a:t>particulars</a:t>
            </a:r>
            <a:endParaRPr lang="en-US" sz="2000" dirty="0">
              <a:solidFill>
                <a:schemeClr val="bg1"/>
              </a:solidFill>
            </a:endParaRPr>
          </a:p>
        </p:txBody>
      </p:sp>
    </p:spTree>
    <p:extLst>
      <p:ext uri="{BB962C8B-B14F-4D97-AF65-F5344CB8AC3E}">
        <p14:creationId xmlns:p14="http://schemas.microsoft.com/office/powerpoint/2010/main" val="115338827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r>
              <a:rPr lang="en-US" altLang="en-US" dirty="0" smtClean="0"/>
              <a:t>What is out there …</a:t>
            </a:r>
            <a:br>
              <a:rPr lang="en-US" altLang="en-US" dirty="0" smtClean="0"/>
            </a:br>
            <a:r>
              <a:rPr lang="en-US" altLang="en-US" dirty="0" smtClean="0"/>
              <a:t>(… we want/need to deal with)?</a:t>
            </a:r>
          </a:p>
        </p:txBody>
      </p:sp>
      <p:grpSp>
        <p:nvGrpSpPr>
          <p:cNvPr id="4" name="Group 3"/>
          <p:cNvGrpSpPr/>
          <p:nvPr/>
        </p:nvGrpSpPr>
        <p:grpSpPr>
          <a:xfrm>
            <a:off x="381000" y="2209800"/>
            <a:ext cx="8458200" cy="4419600"/>
            <a:chOff x="381000" y="2209800"/>
            <a:chExt cx="8458200" cy="4419600"/>
          </a:xfrm>
        </p:grpSpPr>
        <p:sp>
          <p:nvSpPr>
            <p:cNvPr id="19459" name="TextBox 3"/>
            <p:cNvSpPr txBox="1">
              <a:spLocks noChangeArrowheads="1"/>
            </p:cNvSpPr>
            <p:nvPr/>
          </p:nvSpPr>
          <p:spPr bwMode="auto">
            <a:xfrm>
              <a:off x="381000" y="2209800"/>
              <a:ext cx="2536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portions of reality</a:t>
              </a:r>
            </a:p>
          </p:txBody>
        </p:sp>
        <p:sp>
          <p:nvSpPr>
            <p:cNvPr id="19467" name="Rectangle 11"/>
            <p:cNvSpPr>
              <a:spLocks noChangeArrowheads="1"/>
            </p:cNvSpPr>
            <p:nvPr/>
          </p:nvSpPr>
          <p:spPr bwMode="auto">
            <a:xfrm>
              <a:off x="381000" y="2209800"/>
              <a:ext cx="8458200" cy="44196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grpSp>
      <p:grpSp>
        <p:nvGrpSpPr>
          <p:cNvPr id="6" name="Group 5"/>
          <p:cNvGrpSpPr/>
          <p:nvPr/>
        </p:nvGrpSpPr>
        <p:grpSpPr>
          <a:xfrm>
            <a:off x="3190877" y="3890964"/>
            <a:ext cx="5206360" cy="2128499"/>
            <a:chOff x="3190877" y="3890964"/>
            <a:chExt cx="5206360" cy="2128499"/>
          </a:xfrm>
        </p:grpSpPr>
        <p:sp>
          <p:nvSpPr>
            <p:cNvPr id="19465" name="TextBox 9"/>
            <p:cNvSpPr txBox="1">
              <a:spLocks noChangeArrowheads="1"/>
            </p:cNvSpPr>
            <p:nvPr/>
          </p:nvSpPr>
          <p:spPr bwMode="auto">
            <a:xfrm>
              <a:off x="3241675" y="3947795"/>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continuants</a:t>
              </a:r>
            </a:p>
          </p:txBody>
        </p:sp>
        <p:sp>
          <p:nvSpPr>
            <p:cNvPr id="19466" name="TextBox 10"/>
            <p:cNvSpPr txBox="1">
              <a:spLocks noChangeArrowheads="1"/>
            </p:cNvSpPr>
            <p:nvPr/>
          </p:nvSpPr>
          <p:spPr bwMode="auto">
            <a:xfrm>
              <a:off x="5583237" y="4495800"/>
              <a:ext cx="15795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err="1">
                  <a:solidFill>
                    <a:schemeClr val="bg1"/>
                  </a:solidFill>
                </a:rPr>
                <a:t>occurrents</a:t>
              </a:r>
              <a:endParaRPr lang="en-US" altLang="en-US" dirty="0">
                <a:solidFill>
                  <a:schemeClr val="bg1"/>
                </a:solidFill>
              </a:endParaRPr>
            </a:p>
          </p:txBody>
        </p:sp>
        <p:sp>
          <p:nvSpPr>
            <p:cNvPr id="19471" name="Rectangle 15"/>
            <p:cNvSpPr>
              <a:spLocks noChangeArrowheads="1"/>
            </p:cNvSpPr>
            <p:nvPr/>
          </p:nvSpPr>
          <p:spPr bwMode="auto">
            <a:xfrm>
              <a:off x="3190877" y="3890964"/>
              <a:ext cx="2230435" cy="212612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2" name="Rectangle 16"/>
            <p:cNvSpPr>
              <a:spLocks noChangeArrowheads="1"/>
            </p:cNvSpPr>
            <p:nvPr/>
          </p:nvSpPr>
          <p:spPr bwMode="auto">
            <a:xfrm>
              <a:off x="5598474" y="4495463"/>
              <a:ext cx="2798763" cy="1524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grpSp>
      <p:grpSp>
        <p:nvGrpSpPr>
          <p:cNvPr id="5" name="Group 4"/>
          <p:cNvGrpSpPr/>
          <p:nvPr/>
        </p:nvGrpSpPr>
        <p:grpSpPr>
          <a:xfrm>
            <a:off x="533400" y="2362200"/>
            <a:ext cx="8153400" cy="4114800"/>
            <a:chOff x="533400" y="2362200"/>
            <a:chExt cx="8153400" cy="4114800"/>
          </a:xfrm>
        </p:grpSpPr>
        <p:sp>
          <p:nvSpPr>
            <p:cNvPr id="19461" name="TextBox 5"/>
            <p:cNvSpPr txBox="1">
              <a:spLocks noChangeArrowheads="1"/>
            </p:cNvSpPr>
            <p:nvPr/>
          </p:nvSpPr>
          <p:spPr bwMode="auto">
            <a:xfrm>
              <a:off x="3124200" y="3305810"/>
              <a:ext cx="163671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particulars</a:t>
              </a:r>
            </a:p>
          </p:txBody>
        </p:sp>
        <p:sp>
          <p:nvSpPr>
            <p:cNvPr id="19462" name="TextBox 6"/>
            <p:cNvSpPr txBox="1">
              <a:spLocks noChangeArrowheads="1"/>
            </p:cNvSpPr>
            <p:nvPr/>
          </p:nvSpPr>
          <p:spPr bwMode="auto">
            <a:xfrm>
              <a:off x="1022311" y="3320191"/>
              <a:ext cx="8691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chemeClr val="bg1"/>
                  </a:solidFill>
                </a:rPr>
                <a:t>types</a:t>
              </a:r>
              <a:endParaRPr lang="en-US" altLang="en-US" dirty="0">
                <a:solidFill>
                  <a:schemeClr val="bg1"/>
                </a:solidFill>
              </a:endParaRPr>
            </a:p>
          </p:txBody>
        </p:sp>
        <p:sp>
          <p:nvSpPr>
            <p:cNvPr id="19463" name="TextBox 7"/>
            <p:cNvSpPr txBox="1">
              <a:spLocks noChangeArrowheads="1"/>
            </p:cNvSpPr>
            <p:nvPr/>
          </p:nvSpPr>
          <p:spPr bwMode="auto">
            <a:xfrm>
              <a:off x="5181600" y="2362200"/>
              <a:ext cx="2082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configurations</a:t>
              </a:r>
            </a:p>
          </p:txBody>
        </p:sp>
        <p:sp>
          <p:nvSpPr>
            <p:cNvPr id="19464" name="TextBox 8"/>
            <p:cNvSpPr txBox="1">
              <a:spLocks noChangeArrowheads="1"/>
            </p:cNvSpPr>
            <p:nvPr/>
          </p:nvSpPr>
          <p:spPr bwMode="auto">
            <a:xfrm>
              <a:off x="3124200" y="2362200"/>
              <a:ext cx="13239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a:solidFill>
                    <a:schemeClr val="bg1"/>
                  </a:solidFill>
                </a:rPr>
                <a:t>relations</a:t>
              </a:r>
            </a:p>
          </p:txBody>
        </p:sp>
        <p:sp>
          <p:nvSpPr>
            <p:cNvPr id="19468" name="Rectangle 12"/>
            <p:cNvSpPr>
              <a:spLocks noChangeArrowheads="1"/>
            </p:cNvSpPr>
            <p:nvPr/>
          </p:nvSpPr>
          <p:spPr bwMode="auto">
            <a:xfrm>
              <a:off x="2895600" y="3276600"/>
              <a:ext cx="5791200" cy="32004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69" name="Rectangle 13"/>
            <p:cNvSpPr>
              <a:spLocks noChangeArrowheads="1"/>
            </p:cNvSpPr>
            <p:nvPr/>
          </p:nvSpPr>
          <p:spPr bwMode="auto">
            <a:xfrm>
              <a:off x="5181600" y="2362200"/>
              <a:ext cx="35052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0" name="Rectangle 14"/>
            <p:cNvSpPr>
              <a:spLocks noChangeArrowheads="1"/>
            </p:cNvSpPr>
            <p:nvPr/>
          </p:nvSpPr>
          <p:spPr bwMode="auto">
            <a:xfrm>
              <a:off x="3124200" y="2362200"/>
              <a:ext cx="1828800" cy="762000"/>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19473" name="Rectangle 17"/>
            <p:cNvSpPr>
              <a:spLocks noChangeArrowheads="1"/>
            </p:cNvSpPr>
            <p:nvPr/>
          </p:nvSpPr>
          <p:spPr bwMode="auto">
            <a:xfrm>
              <a:off x="533400" y="3276600"/>
              <a:ext cx="2209800" cy="3200400"/>
            </a:xfrm>
            <a:prstGeom prst="rect">
              <a:avLst/>
            </a:prstGeom>
            <a:noFill/>
            <a:ln w="9525" algn="ctr">
              <a:solidFill>
                <a:schemeClr val="bg1"/>
              </a:solidFill>
              <a:prstDash val="solid"/>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grpSp>
      <p:grpSp>
        <p:nvGrpSpPr>
          <p:cNvPr id="9" name="Group 8"/>
          <p:cNvGrpSpPr/>
          <p:nvPr/>
        </p:nvGrpSpPr>
        <p:grpSpPr>
          <a:xfrm>
            <a:off x="533400" y="2693988"/>
            <a:ext cx="7950200" cy="1132680"/>
            <a:chOff x="533400" y="2693988"/>
            <a:chExt cx="7950200" cy="1132680"/>
          </a:xfrm>
        </p:grpSpPr>
        <p:grpSp>
          <p:nvGrpSpPr>
            <p:cNvPr id="2" name="Group 28"/>
            <p:cNvGrpSpPr>
              <a:grpSpLocks/>
            </p:cNvGrpSpPr>
            <p:nvPr/>
          </p:nvGrpSpPr>
          <p:grpSpPr bwMode="auto">
            <a:xfrm>
              <a:off x="533400" y="2693988"/>
              <a:ext cx="2438400" cy="461962"/>
              <a:chOff x="533400" y="2694560"/>
              <a:chExt cx="2438400" cy="461665"/>
            </a:xfrm>
          </p:grpSpPr>
          <p:sp>
            <p:nvSpPr>
              <p:cNvPr id="19484" name="Rectangle 24"/>
              <p:cNvSpPr>
                <a:spLocks noChangeArrowheads="1"/>
              </p:cNvSpPr>
              <p:nvPr/>
            </p:nvSpPr>
            <p:spPr bwMode="auto">
              <a:xfrm>
                <a:off x="533400" y="2743200"/>
                <a:ext cx="2438400" cy="381000"/>
              </a:xfrm>
              <a:prstGeom prst="rect">
                <a:avLst/>
              </a:prstGeom>
              <a:noFill/>
              <a:ln w="9525" algn="ctr">
                <a:solidFill>
                  <a:srgbClr val="FF0000"/>
                </a:solidFill>
                <a:prstDash val="lgDash"/>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200">
                  <a:solidFill>
                    <a:srgbClr val="000066"/>
                  </a:solidFill>
                </a:endParaRPr>
              </a:p>
            </p:txBody>
          </p:sp>
          <p:sp>
            <p:nvSpPr>
              <p:cNvPr id="19485" name="TextBox 26"/>
              <p:cNvSpPr txBox="1">
                <a:spLocks noChangeArrowheads="1"/>
              </p:cNvSpPr>
              <p:nvPr/>
            </p:nvSpPr>
            <p:spPr bwMode="auto">
              <a:xfrm>
                <a:off x="533400" y="269456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a:t>
                </a:r>
              </a:p>
            </p:txBody>
          </p:sp>
        </p:grpSp>
        <p:grpSp>
          <p:nvGrpSpPr>
            <p:cNvPr id="30" name="Group 28"/>
            <p:cNvGrpSpPr>
              <a:grpSpLocks/>
            </p:cNvGrpSpPr>
            <p:nvPr/>
          </p:nvGrpSpPr>
          <p:grpSpPr bwMode="auto">
            <a:xfrm>
              <a:off x="6045200" y="3364706"/>
              <a:ext cx="2438400" cy="461962"/>
              <a:chOff x="533400" y="2694560"/>
              <a:chExt cx="2438400" cy="461665"/>
            </a:xfrm>
          </p:grpSpPr>
          <p:sp>
            <p:nvSpPr>
              <p:cNvPr id="31" name="Rectangle 24"/>
              <p:cNvSpPr>
                <a:spLocks noChangeArrowheads="1"/>
              </p:cNvSpPr>
              <p:nvPr/>
            </p:nvSpPr>
            <p:spPr bwMode="auto">
              <a:xfrm>
                <a:off x="533400" y="2743200"/>
                <a:ext cx="2438400" cy="381000"/>
              </a:xfrm>
              <a:prstGeom prst="rect">
                <a:avLst/>
              </a:prstGeom>
              <a:noFill/>
              <a:ln w="9525" algn="ctr">
                <a:solidFill>
                  <a:srgbClr val="FF0000"/>
                </a:solidFill>
                <a:prstDash val="lgDash"/>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sz="3200">
                  <a:solidFill>
                    <a:srgbClr val="000066"/>
                  </a:solidFill>
                </a:endParaRPr>
              </a:p>
            </p:txBody>
          </p:sp>
          <p:sp>
            <p:nvSpPr>
              <p:cNvPr id="32" name="TextBox 26"/>
              <p:cNvSpPr txBox="1">
                <a:spLocks noChangeArrowheads="1"/>
              </p:cNvSpPr>
              <p:nvPr/>
            </p:nvSpPr>
            <p:spPr bwMode="auto">
              <a:xfrm>
                <a:off x="533400" y="2694560"/>
                <a:ext cx="3385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0000"/>
                    </a:solidFill>
                  </a:rPr>
                  <a:t>?</a:t>
                </a:r>
              </a:p>
            </p:txBody>
          </p:sp>
        </p:grpSp>
      </p:grpSp>
      <p:grpSp>
        <p:nvGrpSpPr>
          <p:cNvPr id="7" name="Group 6"/>
          <p:cNvGrpSpPr/>
          <p:nvPr/>
        </p:nvGrpSpPr>
        <p:grpSpPr>
          <a:xfrm>
            <a:off x="3190877" y="4793140"/>
            <a:ext cx="2230435" cy="1083467"/>
            <a:chOff x="3190877" y="4793140"/>
            <a:chExt cx="2230435" cy="1083467"/>
          </a:xfrm>
        </p:grpSpPr>
        <p:sp>
          <p:nvSpPr>
            <p:cNvPr id="33" name="Rectangle 15"/>
            <p:cNvSpPr>
              <a:spLocks noChangeArrowheads="1"/>
            </p:cNvSpPr>
            <p:nvPr/>
          </p:nvSpPr>
          <p:spPr bwMode="auto">
            <a:xfrm>
              <a:off x="3271520" y="4834572"/>
              <a:ext cx="2068512" cy="1042035"/>
            </a:xfrm>
            <a:prstGeom prst="rect">
              <a:avLst/>
            </a:prstGeom>
            <a:noFill/>
            <a:ln w="9525" algn="ctr">
              <a:solidFill>
                <a:schemeClr val="bg1"/>
              </a:solidFill>
              <a:round/>
              <a:headEnd/>
              <a:tailEnd type="triangle" w="med" len="med"/>
            </a:ln>
            <a:extLst>
              <a:ext uri="{909E8E84-426E-40DD-AFC4-6F175D3DCCD1}">
                <a14:hiddenFill xmlns:a14="http://schemas.microsoft.com/office/drawing/2010/main">
                  <a:solidFill>
                    <a:srgbClr val="FFFFFF"/>
                  </a:solidFill>
                </a14:hiddenFill>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solidFill>
                  <a:srgbClr val="000066"/>
                </a:solidFill>
              </a:endParaRPr>
            </a:p>
          </p:txBody>
        </p:sp>
        <p:sp>
          <p:nvSpPr>
            <p:cNvPr id="34" name="TextBox 9"/>
            <p:cNvSpPr txBox="1">
              <a:spLocks noChangeArrowheads="1"/>
            </p:cNvSpPr>
            <p:nvPr/>
          </p:nvSpPr>
          <p:spPr bwMode="auto">
            <a:xfrm>
              <a:off x="3190877" y="4793140"/>
              <a:ext cx="223043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dirty="0" smtClean="0">
                  <a:solidFill>
                    <a:schemeClr val="bg1"/>
                  </a:solidFill>
                </a:rPr>
                <a:t>representations</a:t>
              </a:r>
              <a:endParaRPr lang="en-US" altLang="en-US" dirty="0">
                <a:solidFill>
                  <a:schemeClr val="bg1"/>
                </a:solidFill>
              </a:endParaRPr>
            </a:p>
          </p:txBody>
        </p:sp>
      </p:grpSp>
      <p:grpSp>
        <p:nvGrpSpPr>
          <p:cNvPr id="8" name="Group 7"/>
          <p:cNvGrpSpPr/>
          <p:nvPr/>
        </p:nvGrpSpPr>
        <p:grpSpPr>
          <a:xfrm>
            <a:off x="1524000" y="2743200"/>
            <a:ext cx="7213600" cy="3448050"/>
            <a:chOff x="1524000" y="2743200"/>
            <a:chExt cx="7213600" cy="3448050"/>
          </a:xfrm>
        </p:grpSpPr>
        <p:sp>
          <p:nvSpPr>
            <p:cNvPr id="19475" name="TextBox 19"/>
            <p:cNvSpPr txBox="1">
              <a:spLocks noChangeArrowheads="1"/>
            </p:cNvSpPr>
            <p:nvPr/>
          </p:nvSpPr>
          <p:spPr bwMode="auto">
            <a:xfrm>
              <a:off x="3352800" y="2743200"/>
              <a:ext cx="16065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participation</a:t>
              </a:r>
            </a:p>
          </p:txBody>
        </p:sp>
        <p:sp>
          <p:nvSpPr>
            <p:cNvPr id="19476" name="TextBox 20"/>
            <p:cNvSpPr txBox="1">
              <a:spLocks noChangeArrowheads="1"/>
            </p:cNvSpPr>
            <p:nvPr/>
          </p:nvSpPr>
          <p:spPr bwMode="auto">
            <a:xfrm>
              <a:off x="5653088" y="2743200"/>
              <a:ext cx="30845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me participating in my life</a:t>
              </a:r>
            </a:p>
          </p:txBody>
        </p:sp>
        <p:sp>
          <p:nvSpPr>
            <p:cNvPr id="19477" name="TextBox 21"/>
            <p:cNvSpPr txBox="1">
              <a:spLocks noChangeArrowheads="1"/>
            </p:cNvSpPr>
            <p:nvPr/>
          </p:nvSpPr>
          <p:spPr bwMode="auto">
            <a:xfrm>
              <a:off x="1524000" y="5791200"/>
              <a:ext cx="12096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organism</a:t>
              </a:r>
            </a:p>
          </p:txBody>
        </p:sp>
        <p:sp>
          <p:nvSpPr>
            <p:cNvPr id="19478" name="TextBox 22"/>
            <p:cNvSpPr txBox="1">
              <a:spLocks noChangeArrowheads="1"/>
            </p:cNvSpPr>
            <p:nvPr/>
          </p:nvSpPr>
          <p:spPr bwMode="auto">
            <a:xfrm>
              <a:off x="4703762" y="4409758"/>
              <a:ext cx="5111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dirty="0">
                  <a:solidFill>
                    <a:srgbClr val="FFC000"/>
                  </a:solidFill>
                </a:rPr>
                <a:t>me</a:t>
              </a:r>
            </a:p>
          </p:txBody>
        </p:sp>
        <p:sp>
          <p:nvSpPr>
            <p:cNvPr id="19479" name="TextBox 23"/>
            <p:cNvSpPr txBox="1">
              <a:spLocks noChangeArrowheads="1"/>
            </p:cNvSpPr>
            <p:nvPr/>
          </p:nvSpPr>
          <p:spPr bwMode="auto">
            <a:xfrm>
              <a:off x="6921500" y="5486400"/>
              <a:ext cx="930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sz="2000">
                  <a:solidFill>
                    <a:srgbClr val="FFC000"/>
                  </a:solidFill>
                </a:rPr>
                <a:t>my life</a:t>
              </a:r>
            </a:p>
          </p:txBody>
        </p:sp>
        <p:graphicFrame>
          <p:nvGraphicFramePr>
            <p:cNvPr id="35" name="Object 4"/>
            <p:cNvGraphicFramePr>
              <a:graphicFrameLocks noChangeAspect="1"/>
            </p:cNvGraphicFramePr>
            <p:nvPr/>
          </p:nvGraphicFramePr>
          <p:xfrm>
            <a:off x="4610100" y="5254645"/>
            <a:ext cx="504457" cy="491182"/>
          </p:xfrm>
          <a:graphic>
            <a:graphicData uri="http://schemas.openxmlformats.org/presentationml/2006/ole">
              <mc:AlternateContent xmlns:mc="http://schemas.openxmlformats.org/markup-compatibility/2006">
                <mc:Choice xmlns:v="urn:schemas-microsoft-com:vml" Requires="v">
                  <p:oleObj spid="_x0000_s361503" name="Photo Editor-foto" r:id="rId3" imgW="5447619" imgH="5304762" progId="MSPhotoEd.3">
                    <p:embed/>
                  </p:oleObj>
                </mc:Choice>
                <mc:Fallback>
                  <p:oleObj name="Photo Editor-foto" r:id="rId3" imgW="5447619" imgH="5304762" progId="MSPhotoEd.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0100" y="5254645"/>
                          <a:ext cx="504457" cy="491182"/>
                        </a:xfrm>
                        <a:prstGeom prst="rect">
                          <a:avLst/>
                        </a:prstGeom>
                        <a:noFill/>
                        <a:ln w="9525">
                          <a:solidFill>
                            <a:schemeClr val="bg1"/>
                          </a:solidFill>
                          <a:miter lim="800000"/>
                          <a:headEnd/>
                          <a:tailEnd/>
                        </a:ln>
                        <a:effectLst/>
                        <a:extLst/>
                      </p:spPr>
                    </p:pic>
                  </p:oleObj>
                </mc:Fallback>
              </mc:AlternateContent>
            </a:graphicData>
          </a:graphic>
        </p:graphicFrame>
      </p:grpSp>
    </p:spTree>
    <p:extLst>
      <p:ext uri="{BB962C8B-B14F-4D97-AF65-F5344CB8AC3E}">
        <p14:creationId xmlns:p14="http://schemas.microsoft.com/office/powerpoint/2010/main" val="367402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AutoShape 2"/>
          <p:cNvSpPr>
            <a:spLocks noGrp="1" noChangeArrowheads="1"/>
          </p:cNvSpPr>
          <p:nvPr>
            <p:ph type="title"/>
          </p:nvPr>
        </p:nvSpPr>
        <p:spPr/>
        <p:txBody>
          <a:bodyPr/>
          <a:lstStyle/>
          <a:p>
            <a:pPr eaLnBrk="1" hangingPunct="1"/>
            <a:r>
              <a:rPr lang="en-US" dirty="0" smtClean="0"/>
              <a:t>Continuants versus </a:t>
            </a:r>
            <a:r>
              <a:rPr lang="en-US" dirty="0" err="1" smtClean="0"/>
              <a:t>Occurrents</a:t>
            </a:r>
            <a:endParaRPr lang="en-US" dirty="0" smtClean="0"/>
          </a:p>
        </p:txBody>
      </p:sp>
      <p:sp>
        <p:nvSpPr>
          <p:cNvPr id="31747" name="Rectangle 3"/>
          <p:cNvSpPr>
            <a:spLocks noChangeArrowheads="1"/>
          </p:cNvSpPr>
          <p:nvPr/>
        </p:nvSpPr>
        <p:spPr bwMode="auto">
          <a:xfrm>
            <a:off x="1270000" y="2133600"/>
            <a:ext cx="2743200" cy="60960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Continuant</a:t>
            </a:r>
          </a:p>
        </p:txBody>
      </p:sp>
      <p:sp>
        <p:nvSpPr>
          <p:cNvPr id="31748" name="Rectangle 4"/>
          <p:cNvSpPr>
            <a:spLocks noChangeArrowheads="1"/>
          </p:cNvSpPr>
          <p:nvPr/>
        </p:nvSpPr>
        <p:spPr bwMode="auto">
          <a:xfrm>
            <a:off x="5765800" y="2133600"/>
            <a:ext cx="2692400" cy="273685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Occurrent</a:t>
            </a:r>
          </a:p>
          <a:p>
            <a:pPr eaLnBrk="0" hangingPunct="0"/>
            <a:endParaRPr lang="en-US" sz="2400" b="0">
              <a:solidFill>
                <a:schemeClr val="bg1"/>
              </a:solidFill>
              <a:latin typeface="Tahoma" pitchFamily="34" charset="0"/>
              <a:ea typeface="ＭＳ Ｐゴシック" pitchFamily="34" charset="-128"/>
              <a:cs typeface="Times New Roman" pitchFamily="18" charset="0"/>
            </a:endParaRPr>
          </a:p>
          <a:p>
            <a:pPr eaLnBrk="0" hangingPunct="0"/>
            <a:endParaRPr lang="en-US" sz="2400" b="0">
              <a:solidFill>
                <a:schemeClr val="bg1"/>
              </a:solidFill>
              <a:latin typeface="Tahoma" pitchFamily="34" charset="0"/>
              <a:ea typeface="ＭＳ Ｐゴシック" pitchFamily="34" charset="-128"/>
              <a:cs typeface="Times New Roman" pitchFamily="18" charset="0"/>
            </a:endParaRPr>
          </a:p>
          <a:p>
            <a:pPr eaLnBrk="0" hangingPunct="0"/>
            <a:endParaRPr lang="en-US" sz="4800" b="0">
              <a:solidFill>
                <a:schemeClr val="bg1"/>
              </a:solidFill>
              <a:latin typeface="Tahoma" pitchFamily="34" charset="0"/>
              <a:ea typeface="ＭＳ Ｐゴシック" pitchFamily="34" charset="-128"/>
              <a:cs typeface="Times New Roman" pitchFamily="18" charset="0"/>
            </a:endParaRPr>
          </a:p>
          <a:p>
            <a:pPr eaLnBrk="0" hangingPunct="0"/>
            <a:r>
              <a:rPr lang="en-US" sz="2000" b="0">
                <a:solidFill>
                  <a:srgbClr val="FFC000"/>
                </a:solidFill>
                <a:latin typeface="Tahoma" pitchFamily="34" charset="0"/>
                <a:ea typeface="ＭＳ Ｐゴシック" pitchFamily="34" charset="-128"/>
                <a:cs typeface="Times New Roman" pitchFamily="18" charset="0"/>
              </a:rPr>
              <a:t>e.g. pathological </a:t>
            </a:r>
          </a:p>
          <a:p>
            <a:pPr eaLnBrk="0" hangingPunct="0"/>
            <a:r>
              <a:rPr lang="en-US" sz="2000" b="0">
                <a:solidFill>
                  <a:srgbClr val="FFC000"/>
                </a:solidFill>
                <a:latin typeface="Tahoma" pitchFamily="34" charset="0"/>
                <a:ea typeface="ＭＳ Ｐゴシック" pitchFamily="34" charset="-128"/>
                <a:cs typeface="Times New Roman" pitchFamily="18" charset="0"/>
              </a:rPr>
              <a:t>process</a:t>
            </a:r>
          </a:p>
        </p:txBody>
      </p:sp>
      <p:sp>
        <p:nvSpPr>
          <p:cNvPr id="31749" name="Rectangle 5"/>
          <p:cNvSpPr>
            <a:spLocks noChangeArrowheads="1"/>
          </p:cNvSpPr>
          <p:nvPr/>
        </p:nvSpPr>
        <p:spPr bwMode="auto">
          <a:xfrm>
            <a:off x="660400" y="3276600"/>
            <a:ext cx="1905000" cy="182880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Independent</a:t>
            </a:r>
          </a:p>
          <a:p>
            <a:pPr eaLnBrk="0" hangingPunct="0"/>
            <a:r>
              <a:rPr lang="en-US" sz="2400" b="0">
                <a:solidFill>
                  <a:schemeClr val="bg1"/>
                </a:solidFill>
                <a:latin typeface="Tahoma" pitchFamily="34" charset="0"/>
                <a:ea typeface="ＭＳ Ｐゴシック" pitchFamily="34" charset="-128"/>
                <a:cs typeface="Times New Roman" pitchFamily="18" charset="0"/>
              </a:rPr>
              <a:t>Continuant</a:t>
            </a:r>
          </a:p>
          <a:p>
            <a:pPr eaLnBrk="0" hangingPunct="0"/>
            <a:endParaRPr lang="en-US" sz="4000" b="0">
              <a:solidFill>
                <a:schemeClr val="bg1"/>
              </a:solidFill>
              <a:latin typeface="Tahoma" pitchFamily="34" charset="0"/>
              <a:ea typeface="ＭＳ Ｐゴシック" pitchFamily="34" charset="-128"/>
              <a:cs typeface="Times New Roman" pitchFamily="18" charset="0"/>
            </a:endParaRPr>
          </a:p>
          <a:p>
            <a:pPr eaLnBrk="0" hangingPunct="0"/>
            <a:r>
              <a:rPr lang="en-US" sz="2000" b="0">
                <a:solidFill>
                  <a:srgbClr val="FFC000"/>
                </a:solidFill>
                <a:latin typeface="Tahoma" pitchFamily="34" charset="0"/>
                <a:ea typeface="ＭＳ Ｐゴシック" pitchFamily="34" charset="-128"/>
                <a:cs typeface="Times New Roman" pitchFamily="18" charset="0"/>
              </a:rPr>
              <a:t>e.g. organism</a:t>
            </a:r>
          </a:p>
        </p:txBody>
      </p:sp>
      <p:sp>
        <p:nvSpPr>
          <p:cNvPr id="31750" name="Rectangle 6"/>
          <p:cNvSpPr>
            <a:spLocks noChangeArrowheads="1"/>
          </p:cNvSpPr>
          <p:nvPr/>
        </p:nvSpPr>
        <p:spPr bwMode="auto">
          <a:xfrm>
            <a:off x="2794000" y="3276600"/>
            <a:ext cx="1752600" cy="1828800"/>
          </a:xfrm>
          <a:prstGeom prst="rect">
            <a:avLst/>
          </a:prstGeom>
          <a:noFill/>
          <a:ln w="9525">
            <a:solidFill>
              <a:schemeClr val="bg1"/>
            </a:solidFill>
            <a:miter lim="800000"/>
            <a:headEnd/>
            <a:tailEnd/>
          </a:ln>
        </p:spPr>
        <p:txBody>
          <a:bodyPr wrap="none" anchor="ctr"/>
          <a:lstStyle/>
          <a:p>
            <a:pPr eaLnBrk="0" hangingPunct="0"/>
            <a:r>
              <a:rPr lang="en-US" sz="2400" b="0">
                <a:solidFill>
                  <a:schemeClr val="bg1"/>
                </a:solidFill>
                <a:latin typeface="Tahoma" pitchFamily="34" charset="0"/>
                <a:ea typeface="ＭＳ Ｐゴシック" pitchFamily="34" charset="-128"/>
                <a:cs typeface="Times New Roman" pitchFamily="18" charset="0"/>
              </a:rPr>
              <a:t>Dependent</a:t>
            </a:r>
          </a:p>
          <a:p>
            <a:pPr eaLnBrk="0" hangingPunct="0"/>
            <a:r>
              <a:rPr lang="en-US" sz="2400" b="0">
                <a:solidFill>
                  <a:schemeClr val="bg1"/>
                </a:solidFill>
                <a:latin typeface="Tahoma" pitchFamily="34" charset="0"/>
                <a:ea typeface="ＭＳ Ｐゴシック" pitchFamily="34" charset="-128"/>
                <a:cs typeface="Times New Roman" pitchFamily="18" charset="0"/>
              </a:rPr>
              <a:t>Continuant</a:t>
            </a:r>
          </a:p>
          <a:p>
            <a:pPr eaLnBrk="0" hangingPunct="0"/>
            <a:endParaRPr lang="en-US" sz="2400" b="0">
              <a:solidFill>
                <a:schemeClr val="bg1"/>
              </a:solidFill>
              <a:latin typeface="Tahoma" pitchFamily="34" charset="0"/>
              <a:ea typeface="ＭＳ Ｐゴシック" pitchFamily="34" charset="-128"/>
              <a:cs typeface="Times New Roman" pitchFamily="18" charset="0"/>
            </a:endParaRPr>
          </a:p>
          <a:p>
            <a:pPr eaLnBrk="0" hangingPunct="0"/>
            <a:r>
              <a:rPr lang="en-US" sz="2000" b="0">
                <a:solidFill>
                  <a:srgbClr val="FFC000"/>
                </a:solidFill>
                <a:latin typeface="Tahoma" pitchFamily="34" charset="0"/>
                <a:ea typeface="ＭＳ Ｐゴシック" pitchFamily="34" charset="-128"/>
                <a:cs typeface="Times New Roman" pitchFamily="18" charset="0"/>
              </a:rPr>
              <a:t>e.g. patient</a:t>
            </a:r>
          </a:p>
          <a:p>
            <a:pPr eaLnBrk="0" hangingPunct="0"/>
            <a:r>
              <a:rPr lang="en-US" sz="2000" b="0">
                <a:solidFill>
                  <a:srgbClr val="FFC000"/>
                </a:solidFill>
                <a:latin typeface="Tahoma" pitchFamily="34" charset="0"/>
                <a:ea typeface="ＭＳ Ｐゴシック" pitchFamily="34" charset="-128"/>
                <a:cs typeface="Times New Roman" pitchFamily="18" charset="0"/>
              </a:rPr>
              <a:t>role</a:t>
            </a:r>
          </a:p>
        </p:txBody>
      </p:sp>
      <p:cxnSp>
        <p:nvCxnSpPr>
          <p:cNvPr id="31751" name="AutoShape 7"/>
          <p:cNvCxnSpPr>
            <a:cxnSpLocks noChangeShapeType="1"/>
            <a:stCxn id="31747" idx="2"/>
            <a:endCxn id="31749" idx="0"/>
          </p:cNvCxnSpPr>
          <p:nvPr/>
        </p:nvCxnSpPr>
        <p:spPr bwMode="auto">
          <a:xfrm flipH="1">
            <a:off x="1612900" y="2743200"/>
            <a:ext cx="1028700" cy="533400"/>
          </a:xfrm>
          <a:prstGeom prst="straightConnector1">
            <a:avLst/>
          </a:prstGeom>
          <a:noFill/>
          <a:ln w="28575">
            <a:solidFill>
              <a:srgbClr val="FFFF00"/>
            </a:solidFill>
            <a:round/>
            <a:headEnd type="triangle" w="med" len="med"/>
            <a:tailEnd/>
          </a:ln>
        </p:spPr>
      </p:cxnSp>
      <p:cxnSp>
        <p:nvCxnSpPr>
          <p:cNvPr id="31752" name="AutoShape 8"/>
          <p:cNvCxnSpPr>
            <a:cxnSpLocks noChangeShapeType="1"/>
            <a:stCxn id="31747" idx="2"/>
            <a:endCxn id="31750" idx="0"/>
          </p:cNvCxnSpPr>
          <p:nvPr/>
        </p:nvCxnSpPr>
        <p:spPr bwMode="auto">
          <a:xfrm>
            <a:off x="2641600" y="2743200"/>
            <a:ext cx="1028700" cy="533400"/>
          </a:xfrm>
          <a:prstGeom prst="straightConnector1">
            <a:avLst/>
          </a:prstGeom>
          <a:noFill/>
          <a:ln w="28575">
            <a:solidFill>
              <a:srgbClr val="FFFF00"/>
            </a:solidFill>
            <a:round/>
            <a:headEnd type="triangle" w="med" len="med"/>
            <a:tailEnd/>
          </a:ln>
        </p:spPr>
      </p:cxnSp>
      <p:sp>
        <p:nvSpPr>
          <p:cNvPr id="31753" name="Line 9"/>
          <p:cNvSpPr>
            <a:spLocks noChangeShapeType="1"/>
          </p:cNvSpPr>
          <p:nvPr/>
        </p:nvSpPr>
        <p:spPr bwMode="auto">
          <a:xfrm>
            <a:off x="0" y="5943600"/>
            <a:ext cx="9144000" cy="0"/>
          </a:xfrm>
          <a:prstGeom prst="line">
            <a:avLst/>
          </a:prstGeom>
          <a:noFill/>
          <a:ln w="9525">
            <a:solidFill>
              <a:schemeClr val="bg1"/>
            </a:solidFill>
            <a:round/>
            <a:headEnd/>
            <a:tailEnd/>
          </a:ln>
        </p:spPr>
        <p:txBody>
          <a:bodyPr/>
          <a:lstStyle/>
          <a:p>
            <a:endParaRPr lang="en-US"/>
          </a:p>
        </p:txBody>
      </p:sp>
      <p:sp>
        <p:nvSpPr>
          <p:cNvPr id="31754" name="Text Box 10"/>
          <p:cNvSpPr txBox="1">
            <a:spLocks noChangeArrowheads="1"/>
          </p:cNvSpPr>
          <p:nvPr/>
        </p:nvSpPr>
        <p:spPr bwMode="auto">
          <a:xfrm>
            <a:off x="76200" y="5562600"/>
            <a:ext cx="9067800" cy="1014413"/>
          </a:xfrm>
          <a:prstGeom prst="rect">
            <a:avLst/>
          </a:prstGeom>
          <a:noFill/>
          <a:ln w="9525">
            <a:noFill/>
            <a:miter lim="800000"/>
            <a:headEnd/>
            <a:tailEnd/>
          </a:ln>
        </p:spPr>
        <p:txBody>
          <a:bodyPr>
            <a:spAutoFit/>
          </a:bodyPr>
          <a:lstStyle/>
          <a:p>
            <a:pPr algn="l" eaLnBrk="0" hangingPunct="0">
              <a:lnSpc>
                <a:spcPct val="55000"/>
              </a:lnSpc>
              <a:spcBef>
                <a:spcPct val="50000"/>
              </a:spcBef>
              <a:buClr>
                <a:srgbClr val="000000"/>
              </a:buClr>
              <a:buSzPct val="100000"/>
              <a:buFont typeface="Times New Roman" pitchFamily="18" charset="0"/>
              <a:buNone/>
            </a:pPr>
            <a:r>
              <a:rPr lang="en-US" sz="11000" b="0">
                <a:solidFill>
                  <a:schemeClr val="bg1"/>
                </a:solidFill>
                <a:cs typeface="Arial" charset="0"/>
              </a:rPr>
              <a:t> ....  .....    .......</a:t>
            </a:r>
          </a:p>
        </p:txBody>
      </p:sp>
      <p:sp>
        <p:nvSpPr>
          <p:cNvPr id="31755" name="TextBox 10"/>
          <p:cNvSpPr txBox="1">
            <a:spLocks noChangeArrowheads="1"/>
          </p:cNvSpPr>
          <p:nvPr/>
        </p:nvSpPr>
        <p:spPr bwMode="auto">
          <a:xfrm>
            <a:off x="7315200" y="5257800"/>
            <a:ext cx="1676400" cy="519113"/>
          </a:xfrm>
          <a:prstGeom prst="rect">
            <a:avLst/>
          </a:prstGeom>
          <a:noFill/>
          <a:ln w="9525">
            <a:noFill/>
            <a:miter lim="800000"/>
            <a:headEnd/>
            <a:tailEnd/>
          </a:ln>
        </p:spPr>
        <p:txBody>
          <a:bodyPr>
            <a:spAutoFit/>
          </a:bodyPr>
          <a:lstStyle/>
          <a:p>
            <a:pPr algn="l" eaLnBrk="0" hangingPunct="0"/>
            <a:r>
              <a:rPr lang="en-US" sz="2800">
                <a:solidFill>
                  <a:schemeClr val="bg1"/>
                </a:solidFill>
                <a:latin typeface="Calibri" pitchFamily="34" charset="0"/>
                <a:cs typeface="Arial" charset="0"/>
              </a:rPr>
              <a:t>universals</a:t>
            </a:r>
            <a:endParaRPr lang="en-US" sz="2000">
              <a:solidFill>
                <a:schemeClr val="bg1"/>
              </a:solidFill>
              <a:latin typeface="Calibri" pitchFamily="34" charset="0"/>
              <a:cs typeface="Arial" charset="0"/>
            </a:endParaRPr>
          </a:p>
        </p:txBody>
      </p:sp>
      <p:sp>
        <p:nvSpPr>
          <p:cNvPr id="31756" name="TextBox 11"/>
          <p:cNvSpPr txBox="1">
            <a:spLocks noChangeArrowheads="1"/>
          </p:cNvSpPr>
          <p:nvPr/>
        </p:nvSpPr>
        <p:spPr bwMode="auto">
          <a:xfrm>
            <a:off x="0" y="6338888"/>
            <a:ext cx="2362200" cy="519112"/>
          </a:xfrm>
          <a:prstGeom prst="rect">
            <a:avLst/>
          </a:prstGeom>
          <a:noFill/>
          <a:ln w="9525">
            <a:noFill/>
            <a:miter lim="800000"/>
            <a:headEnd/>
            <a:tailEnd/>
          </a:ln>
        </p:spPr>
        <p:txBody>
          <a:bodyPr>
            <a:spAutoFit/>
          </a:bodyPr>
          <a:lstStyle/>
          <a:p>
            <a:pPr algn="l" eaLnBrk="0" hangingPunct="0"/>
            <a:r>
              <a:rPr lang="en-US" sz="2800" dirty="0">
                <a:solidFill>
                  <a:schemeClr val="bg1"/>
                </a:solidFill>
                <a:latin typeface="Calibri" pitchFamily="34" charset="0"/>
                <a:cs typeface="Arial" charset="0"/>
              </a:rPr>
              <a:t>particulars</a:t>
            </a:r>
            <a:endParaRPr lang="en-US" sz="2000" dirty="0">
              <a:solidFill>
                <a:schemeClr val="bg1"/>
              </a:solidFill>
              <a:latin typeface="Calibri" pitchFamily="34" charset="0"/>
              <a:cs typeface="Arial" charset="0"/>
            </a:endParaRPr>
          </a:p>
        </p:txBody>
      </p:sp>
      <p:sp>
        <p:nvSpPr>
          <p:cNvPr id="31757" name="Line 13"/>
          <p:cNvSpPr>
            <a:spLocks noChangeShapeType="1"/>
          </p:cNvSpPr>
          <p:nvPr/>
        </p:nvSpPr>
        <p:spPr bwMode="auto">
          <a:xfrm flipH="1">
            <a:off x="4010025" y="2438400"/>
            <a:ext cx="1752600" cy="0"/>
          </a:xfrm>
          <a:prstGeom prst="line">
            <a:avLst/>
          </a:prstGeom>
          <a:noFill/>
          <a:ln w="38100">
            <a:solidFill>
              <a:schemeClr val="accent1"/>
            </a:solidFill>
            <a:round/>
            <a:headEnd/>
            <a:tailEnd type="triangle" w="med" len="med"/>
          </a:ln>
        </p:spPr>
        <p:txBody>
          <a:bodyPr anchor="ctr"/>
          <a:lstStyle/>
          <a:p>
            <a:endParaRPr lang="en-US"/>
          </a:p>
        </p:txBody>
      </p:sp>
      <p:sp>
        <p:nvSpPr>
          <p:cNvPr id="31758" name="Text Box 14"/>
          <p:cNvSpPr txBox="1">
            <a:spLocks noChangeArrowheads="1"/>
          </p:cNvSpPr>
          <p:nvPr/>
        </p:nvSpPr>
        <p:spPr bwMode="auto">
          <a:xfrm>
            <a:off x="3933825" y="2024063"/>
            <a:ext cx="1889125" cy="396875"/>
          </a:xfrm>
          <a:prstGeom prst="rect">
            <a:avLst/>
          </a:prstGeom>
          <a:noFill/>
          <a:ln w="9525">
            <a:noFill/>
            <a:miter lim="800000"/>
            <a:headEnd/>
            <a:tailEnd/>
          </a:ln>
        </p:spPr>
        <p:txBody>
          <a:bodyPr wrap="none">
            <a:spAutoFit/>
          </a:bodyPr>
          <a:lstStyle/>
          <a:p>
            <a:r>
              <a:rPr lang="en-US" sz="2000">
                <a:solidFill>
                  <a:schemeClr val="accent1"/>
                </a:solidFill>
              </a:rPr>
              <a:t>has_participant</a:t>
            </a:r>
          </a:p>
        </p:txBody>
      </p:sp>
      <p:sp>
        <p:nvSpPr>
          <p:cNvPr id="31759" name="Text Box 15"/>
          <p:cNvSpPr txBox="1">
            <a:spLocks noChangeArrowheads="1"/>
          </p:cNvSpPr>
          <p:nvPr/>
        </p:nvSpPr>
        <p:spPr bwMode="auto">
          <a:xfrm>
            <a:off x="1970088" y="5124450"/>
            <a:ext cx="1311275" cy="396875"/>
          </a:xfrm>
          <a:prstGeom prst="rect">
            <a:avLst/>
          </a:prstGeom>
          <a:noFill/>
          <a:ln w="9525">
            <a:noFill/>
            <a:miter lim="800000"/>
            <a:headEnd/>
            <a:tailEnd/>
          </a:ln>
        </p:spPr>
        <p:txBody>
          <a:bodyPr wrap="none">
            <a:spAutoFit/>
          </a:bodyPr>
          <a:lstStyle/>
          <a:p>
            <a:r>
              <a:rPr lang="en-US" sz="2000">
                <a:solidFill>
                  <a:schemeClr val="accent1"/>
                </a:solidFill>
              </a:rPr>
              <a:t>inheres_in</a:t>
            </a:r>
          </a:p>
        </p:txBody>
      </p:sp>
      <p:sp>
        <p:nvSpPr>
          <p:cNvPr id="31760" name="Line 16"/>
          <p:cNvSpPr>
            <a:spLocks noChangeShapeType="1"/>
          </p:cNvSpPr>
          <p:nvPr/>
        </p:nvSpPr>
        <p:spPr bwMode="auto">
          <a:xfrm flipH="1" flipV="1">
            <a:off x="1371600" y="5105400"/>
            <a:ext cx="0" cy="457200"/>
          </a:xfrm>
          <a:prstGeom prst="line">
            <a:avLst/>
          </a:prstGeom>
          <a:noFill/>
          <a:ln w="38100">
            <a:solidFill>
              <a:schemeClr val="accent1"/>
            </a:solidFill>
            <a:round/>
            <a:headEnd/>
            <a:tailEnd type="triangle" w="med" len="med"/>
          </a:ln>
        </p:spPr>
        <p:txBody>
          <a:bodyPr anchor="ctr"/>
          <a:lstStyle/>
          <a:p>
            <a:endParaRPr lang="en-US"/>
          </a:p>
        </p:txBody>
      </p:sp>
      <p:sp>
        <p:nvSpPr>
          <p:cNvPr id="31761" name="Line 17"/>
          <p:cNvSpPr>
            <a:spLocks noChangeShapeType="1"/>
          </p:cNvSpPr>
          <p:nvPr/>
        </p:nvSpPr>
        <p:spPr bwMode="auto">
          <a:xfrm flipH="1" flipV="1">
            <a:off x="3733800" y="5105400"/>
            <a:ext cx="0" cy="457200"/>
          </a:xfrm>
          <a:prstGeom prst="line">
            <a:avLst/>
          </a:prstGeom>
          <a:noFill/>
          <a:ln w="38100">
            <a:solidFill>
              <a:schemeClr val="accent1"/>
            </a:solidFill>
            <a:round/>
            <a:headEnd/>
            <a:tailEnd/>
          </a:ln>
        </p:spPr>
        <p:txBody>
          <a:bodyPr anchor="ctr"/>
          <a:lstStyle/>
          <a:p>
            <a:endParaRPr lang="en-US"/>
          </a:p>
        </p:txBody>
      </p:sp>
      <p:sp>
        <p:nvSpPr>
          <p:cNvPr id="31762" name="Line 18"/>
          <p:cNvSpPr>
            <a:spLocks noChangeShapeType="1"/>
          </p:cNvSpPr>
          <p:nvPr/>
        </p:nvSpPr>
        <p:spPr bwMode="auto">
          <a:xfrm flipH="1" flipV="1">
            <a:off x="1362075" y="5543550"/>
            <a:ext cx="2362200" cy="0"/>
          </a:xfrm>
          <a:prstGeom prst="line">
            <a:avLst/>
          </a:prstGeom>
          <a:noFill/>
          <a:ln w="38100">
            <a:solidFill>
              <a:schemeClr val="accent1"/>
            </a:solidFill>
            <a:round/>
            <a:headEnd/>
            <a:tailEnd/>
          </a:ln>
        </p:spPr>
        <p:txBody>
          <a:bodyPr anchor="ctr"/>
          <a:lstStyle/>
          <a:p>
            <a:endParaRPr lang="en-US"/>
          </a:p>
        </p:txBody>
      </p:sp>
      <p:sp>
        <p:nvSpPr>
          <p:cNvPr id="31763" name="Line 19"/>
          <p:cNvSpPr>
            <a:spLocks noChangeShapeType="1"/>
          </p:cNvSpPr>
          <p:nvPr/>
        </p:nvSpPr>
        <p:spPr bwMode="auto">
          <a:xfrm flipH="1" flipV="1">
            <a:off x="6858000" y="5048250"/>
            <a:ext cx="0" cy="1066800"/>
          </a:xfrm>
          <a:prstGeom prst="line">
            <a:avLst/>
          </a:prstGeom>
          <a:noFill/>
          <a:ln w="38100">
            <a:solidFill>
              <a:srgbClr val="FF3300"/>
            </a:solidFill>
            <a:round/>
            <a:headEnd/>
            <a:tailEnd type="triangle" w="med" len="med"/>
          </a:ln>
        </p:spPr>
        <p:txBody>
          <a:bodyPr anchor="ctr"/>
          <a:lstStyle/>
          <a:p>
            <a:endParaRPr lang="en-US"/>
          </a:p>
        </p:txBody>
      </p:sp>
      <p:sp>
        <p:nvSpPr>
          <p:cNvPr id="31764" name="Text Box 20"/>
          <p:cNvSpPr txBox="1">
            <a:spLocks noChangeArrowheads="1"/>
          </p:cNvSpPr>
          <p:nvPr/>
        </p:nvSpPr>
        <p:spPr bwMode="auto">
          <a:xfrm>
            <a:off x="5283200" y="5251450"/>
            <a:ext cx="1422400" cy="400050"/>
          </a:xfrm>
          <a:prstGeom prst="rect">
            <a:avLst/>
          </a:prstGeom>
          <a:noFill/>
          <a:ln w="9525">
            <a:noFill/>
            <a:miter lim="800000"/>
            <a:headEnd/>
            <a:tailEnd/>
          </a:ln>
        </p:spPr>
        <p:txBody>
          <a:bodyPr wrap="none">
            <a:spAutoFit/>
          </a:bodyPr>
          <a:lstStyle/>
          <a:p>
            <a:r>
              <a:rPr lang="en-US" sz="2000" dirty="0" err="1">
                <a:solidFill>
                  <a:srgbClr val="FF3300"/>
                </a:solidFill>
              </a:rPr>
              <a:t>instance_of</a:t>
            </a:r>
            <a:endParaRPr lang="en-US" sz="2000" dirty="0">
              <a:solidFill>
                <a:srgbClr val="FF3300"/>
              </a:solidFill>
            </a:endParaRPr>
          </a:p>
        </p:txBody>
      </p:sp>
      <p:sp>
        <p:nvSpPr>
          <p:cNvPr id="31765" name="Text Box 21"/>
          <p:cNvSpPr txBox="1">
            <a:spLocks noChangeArrowheads="1"/>
          </p:cNvSpPr>
          <p:nvPr/>
        </p:nvSpPr>
        <p:spPr bwMode="auto">
          <a:xfrm>
            <a:off x="1295400" y="2819400"/>
            <a:ext cx="609600" cy="400050"/>
          </a:xfrm>
          <a:prstGeom prst="rect">
            <a:avLst/>
          </a:prstGeom>
          <a:noFill/>
          <a:ln w="9525">
            <a:noFill/>
            <a:miter lim="800000"/>
            <a:headEnd/>
            <a:tailEnd/>
          </a:ln>
        </p:spPr>
        <p:txBody>
          <a:bodyPr wrap="none">
            <a:spAutoFit/>
          </a:bodyPr>
          <a:lstStyle/>
          <a:p>
            <a:r>
              <a:rPr lang="en-US" sz="2000">
                <a:solidFill>
                  <a:srgbClr val="FFFF00"/>
                </a:solidFill>
              </a:rPr>
              <a:t>is_a</a:t>
            </a:r>
          </a:p>
        </p:txBody>
      </p:sp>
      <p:sp>
        <p:nvSpPr>
          <p:cNvPr id="31766" name="Text Box 22"/>
          <p:cNvSpPr txBox="1">
            <a:spLocks noChangeArrowheads="1"/>
          </p:cNvSpPr>
          <p:nvPr/>
        </p:nvSpPr>
        <p:spPr bwMode="auto">
          <a:xfrm>
            <a:off x="3287713" y="2819400"/>
            <a:ext cx="609600" cy="400050"/>
          </a:xfrm>
          <a:prstGeom prst="rect">
            <a:avLst/>
          </a:prstGeom>
          <a:noFill/>
          <a:ln w="9525">
            <a:noFill/>
            <a:miter lim="800000"/>
            <a:headEnd/>
            <a:tailEnd/>
          </a:ln>
        </p:spPr>
        <p:txBody>
          <a:bodyPr wrap="none">
            <a:spAutoFit/>
          </a:bodyPr>
          <a:lstStyle/>
          <a:p>
            <a:r>
              <a:rPr lang="en-US" sz="2000">
                <a:solidFill>
                  <a:srgbClr val="FFFF00"/>
                </a:solidFill>
              </a:rPr>
              <a:t>is_a</a:t>
            </a:r>
          </a:p>
        </p:txBody>
      </p:sp>
      <p:sp>
        <p:nvSpPr>
          <p:cNvPr id="24" name="Line 19"/>
          <p:cNvSpPr>
            <a:spLocks noChangeShapeType="1"/>
          </p:cNvSpPr>
          <p:nvPr/>
        </p:nvSpPr>
        <p:spPr bwMode="auto">
          <a:xfrm flipH="1" flipV="1">
            <a:off x="419100" y="5029200"/>
            <a:ext cx="0" cy="1066800"/>
          </a:xfrm>
          <a:prstGeom prst="line">
            <a:avLst/>
          </a:prstGeom>
          <a:noFill/>
          <a:ln w="38100">
            <a:solidFill>
              <a:srgbClr val="FF3300"/>
            </a:solidFill>
            <a:round/>
            <a:headEnd/>
            <a:tailEnd type="triangle" w="med" len="med"/>
          </a:ln>
        </p:spPr>
        <p:txBody>
          <a:bodyPr anchor="ctr"/>
          <a:lstStyle/>
          <a:p>
            <a:endParaRPr lang="en-US"/>
          </a:p>
        </p:txBody>
      </p:sp>
      <p:sp>
        <p:nvSpPr>
          <p:cNvPr id="25" name="Text Box 20"/>
          <p:cNvSpPr txBox="1">
            <a:spLocks noChangeArrowheads="1"/>
          </p:cNvSpPr>
          <p:nvPr/>
        </p:nvSpPr>
        <p:spPr bwMode="auto">
          <a:xfrm>
            <a:off x="513616" y="5514975"/>
            <a:ext cx="1848584" cy="400110"/>
          </a:xfrm>
          <a:prstGeom prst="rect">
            <a:avLst/>
          </a:prstGeom>
          <a:noFill/>
          <a:ln w="9525">
            <a:noFill/>
            <a:miter lim="800000"/>
            <a:headEnd/>
            <a:tailEnd/>
          </a:ln>
        </p:spPr>
        <p:txBody>
          <a:bodyPr wrap="none">
            <a:spAutoFit/>
          </a:bodyPr>
          <a:lstStyle/>
          <a:p>
            <a:r>
              <a:rPr lang="en-US" sz="2000" dirty="0" err="1" smtClean="0">
                <a:solidFill>
                  <a:srgbClr val="FF3300"/>
                </a:solidFill>
              </a:rPr>
              <a:t>instance_of</a:t>
            </a:r>
            <a:r>
              <a:rPr lang="en-US" sz="2000" dirty="0" smtClean="0">
                <a:solidFill>
                  <a:srgbClr val="FF3300"/>
                </a:solidFill>
              </a:rPr>
              <a:t> at t</a:t>
            </a:r>
            <a:endParaRPr lang="en-US" sz="2000" dirty="0">
              <a:solidFill>
                <a:srgbClr val="FF3300"/>
              </a:solidFill>
            </a:endParaRPr>
          </a:p>
        </p:txBody>
      </p:sp>
    </p:spTree>
    <p:extLst>
      <p:ext uri="{BB962C8B-B14F-4D97-AF65-F5344CB8AC3E}">
        <p14:creationId xmlns:p14="http://schemas.microsoft.com/office/powerpoint/2010/main" val="303683791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9" name="AutoShape 8"/>
          <p:cNvSpPr>
            <a:spLocks noGrp="1" noChangeArrowheads="1"/>
          </p:cNvSpPr>
          <p:nvPr>
            <p:ph type="title"/>
          </p:nvPr>
        </p:nvSpPr>
        <p:spPr>
          <a:xfrm>
            <a:off x="0" y="533400"/>
            <a:ext cx="9144000" cy="762000"/>
          </a:xfrm>
        </p:spPr>
        <p:txBody>
          <a:bodyPr/>
          <a:lstStyle/>
          <a:p>
            <a:pPr eaLnBrk="1" hangingPunct="1"/>
            <a:r>
              <a:rPr lang="nl-BE" sz="3200" dirty="0" err="1" smtClean="0"/>
              <a:t>Continuants</a:t>
            </a:r>
            <a:r>
              <a:rPr lang="nl-BE" sz="3200" dirty="0" smtClean="0"/>
              <a:t> preserve </a:t>
            </a:r>
            <a:r>
              <a:rPr lang="nl-BE" sz="3200" dirty="0" err="1" smtClean="0"/>
              <a:t>identity</a:t>
            </a:r>
            <a:r>
              <a:rPr lang="nl-BE" sz="3200" dirty="0" smtClean="0"/>
              <a:t> </a:t>
            </a:r>
            <a:r>
              <a:rPr lang="nl-BE" sz="3200" dirty="0" err="1" smtClean="0"/>
              <a:t>while</a:t>
            </a:r>
            <a:r>
              <a:rPr lang="nl-BE" sz="3200" dirty="0" smtClean="0"/>
              <a:t> </a:t>
            </a:r>
            <a:r>
              <a:rPr lang="nl-BE" sz="3200" dirty="0" err="1" smtClean="0"/>
              <a:t>changing</a:t>
            </a:r>
            <a:endParaRPr lang="nl-NL" sz="3200" dirty="0" smtClean="0"/>
          </a:p>
        </p:txBody>
      </p:sp>
      <p:grpSp>
        <p:nvGrpSpPr>
          <p:cNvPr id="2" name="Group 2"/>
          <p:cNvGrpSpPr>
            <a:grpSpLocks/>
          </p:cNvGrpSpPr>
          <p:nvPr/>
        </p:nvGrpSpPr>
        <p:grpSpPr bwMode="auto">
          <a:xfrm>
            <a:off x="5943600" y="1219200"/>
            <a:ext cx="2362200" cy="2209800"/>
            <a:chOff x="3744" y="768"/>
            <a:chExt cx="1488" cy="1392"/>
          </a:xfrm>
        </p:grpSpPr>
        <p:sp>
          <p:nvSpPr>
            <p:cNvPr id="5154" name="Rectangle 3"/>
            <p:cNvSpPr>
              <a:spLocks noChangeArrowheads="1"/>
            </p:cNvSpPr>
            <p:nvPr/>
          </p:nvSpPr>
          <p:spPr bwMode="auto">
            <a:xfrm>
              <a:off x="3744" y="768"/>
              <a:ext cx="1488" cy="1392"/>
            </a:xfrm>
            <a:prstGeom prst="rect">
              <a:avLst/>
            </a:prstGeom>
            <a:solidFill>
              <a:schemeClr val="accent1"/>
            </a:solidFill>
            <a:ln w="9525">
              <a:noFill/>
              <a:miter lim="800000"/>
              <a:headEnd/>
              <a:tailEnd/>
            </a:ln>
          </p:spPr>
          <p:txBody>
            <a:bodyPr wrap="none" anchor="ctr"/>
            <a:lstStyle/>
            <a:p>
              <a:endParaRPr lang="en-US"/>
            </a:p>
          </p:txBody>
        </p:sp>
        <p:graphicFrame>
          <p:nvGraphicFramePr>
            <p:cNvPr id="5125" name="Object 4"/>
            <p:cNvGraphicFramePr>
              <a:graphicFrameLocks noChangeAspect="1"/>
            </p:cNvGraphicFramePr>
            <p:nvPr/>
          </p:nvGraphicFramePr>
          <p:xfrm>
            <a:off x="3936" y="864"/>
            <a:ext cx="1140" cy="1110"/>
          </p:xfrm>
          <a:graphic>
            <a:graphicData uri="http://schemas.openxmlformats.org/presentationml/2006/ole">
              <mc:AlternateContent xmlns:mc="http://schemas.openxmlformats.org/markup-compatibility/2006">
                <mc:Choice xmlns:v="urn:schemas-microsoft-com:vml" Requires="v">
                  <p:oleObj spid="_x0000_s356334" name="Photo Editor-foto" r:id="rId4" imgW="5447619" imgH="5304762" progId="MSPhotoEd.3">
                    <p:embed/>
                  </p:oleObj>
                </mc:Choice>
                <mc:Fallback>
                  <p:oleObj name="Photo Editor-foto" r:id="rId4" imgW="5447619" imgH="5304762" progId="MSPhotoEd.3">
                    <p:embed/>
                    <p:pic>
                      <p:nvPicPr>
                        <p:cNvPr id="0"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6" y="864"/>
                          <a:ext cx="1140" cy="1110"/>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3" name="Group 5"/>
          <p:cNvGrpSpPr>
            <a:grpSpLocks/>
          </p:cNvGrpSpPr>
          <p:nvPr/>
        </p:nvGrpSpPr>
        <p:grpSpPr bwMode="auto">
          <a:xfrm>
            <a:off x="3276600" y="1219200"/>
            <a:ext cx="2362200" cy="2209800"/>
            <a:chOff x="2064" y="768"/>
            <a:chExt cx="1488" cy="1392"/>
          </a:xfrm>
        </p:grpSpPr>
        <p:sp>
          <p:nvSpPr>
            <p:cNvPr id="5153" name="Rectangle 6"/>
            <p:cNvSpPr>
              <a:spLocks noChangeArrowheads="1"/>
            </p:cNvSpPr>
            <p:nvPr/>
          </p:nvSpPr>
          <p:spPr bwMode="auto">
            <a:xfrm>
              <a:off x="2064" y="768"/>
              <a:ext cx="1488" cy="1392"/>
            </a:xfrm>
            <a:prstGeom prst="rect">
              <a:avLst/>
            </a:prstGeom>
            <a:solidFill>
              <a:schemeClr val="accent1"/>
            </a:solidFill>
            <a:ln w="9525">
              <a:noFill/>
              <a:miter lim="800000"/>
              <a:headEnd/>
              <a:tailEnd/>
            </a:ln>
          </p:spPr>
          <p:txBody>
            <a:bodyPr wrap="none" anchor="ctr"/>
            <a:lstStyle/>
            <a:p>
              <a:endParaRPr lang="en-US" sz="3200">
                <a:solidFill>
                  <a:srgbClr val="000066"/>
                </a:solidFill>
              </a:endParaRPr>
            </a:p>
          </p:txBody>
        </p:sp>
        <p:graphicFrame>
          <p:nvGraphicFramePr>
            <p:cNvPr id="5124" name="Object 7"/>
            <p:cNvGraphicFramePr>
              <a:graphicFrameLocks noChangeAspect="1"/>
            </p:cNvGraphicFramePr>
            <p:nvPr/>
          </p:nvGraphicFramePr>
          <p:xfrm>
            <a:off x="2208" y="864"/>
            <a:ext cx="1200" cy="1146"/>
          </p:xfrm>
          <a:graphic>
            <a:graphicData uri="http://schemas.openxmlformats.org/presentationml/2006/ole">
              <mc:AlternateContent xmlns:mc="http://schemas.openxmlformats.org/markup-compatibility/2006">
                <mc:Choice xmlns:v="urn:schemas-microsoft-com:vml" Requires="v">
                  <p:oleObj spid="_x0000_s356335" name="Photo Editor-foto" r:id="rId6" imgW="6428571" imgH="6133333" progId="MSPhotoEd.3">
                    <p:embed/>
                  </p:oleObj>
                </mc:Choice>
                <mc:Fallback>
                  <p:oleObj name="Photo Editor-foto" r:id="rId6" imgW="6428571" imgH="6133333" progId="MSPhotoEd.3">
                    <p:embed/>
                    <p:pic>
                      <p:nvPicPr>
                        <p:cNvPr id="0" name="Object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08" y="864"/>
                          <a:ext cx="1200" cy="1146"/>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4" name="Group 9"/>
          <p:cNvGrpSpPr>
            <a:grpSpLocks/>
          </p:cNvGrpSpPr>
          <p:nvPr/>
        </p:nvGrpSpPr>
        <p:grpSpPr bwMode="auto">
          <a:xfrm>
            <a:off x="1981200" y="4114800"/>
            <a:ext cx="6324600" cy="2524125"/>
            <a:chOff x="1248" y="2592"/>
            <a:chExt cx="3984" cy="1590"/>
          </a:xfrm>
        </p:grpSpPr>
        <p:grpSp>
          <p:nvGrpSpPr>
            <p:cNvPr id="5" name="Group 10"/>
            <p:cNvGrpSpPr>
              <a:grpSpLocks/>
            </p:cNvGrpSpPr>
            <p:nvPr/>
          </p:nvGrpSpPr>
          <p:grpSpPr bwMode="auto">
            <a:xfrm>
              <a:off x="2064" y="2592"/>
              <a:ext cx="1488" cy="1392"/>
              <a:chOff x="2064" y="2592"/>
              <a:chExt cx="1488" cy="1392"/>
            </a:xfrm>
          </p:grpSpPr>
          <p:sp>
            <p:nvSpPr>
              <p:cNvPr id="5152" name="Rectangle 11"/>
              <p:cNvSpPr>
                <a:spLocks noChangeArrowheads="1"/>
              </p:cNvSpPr>
              <p:nvPr/>
            </p:nvSpPr>
            <p:spPr bwMode="auto">
              <a:xfrm>
                <a:off x="2064" y="2592"/>
                <a:ext cx="1488" cy="1392"/>
              </a:xfrm>
              <a:prstGeom prst="rect">
                <a:avLst/>
              </a:prstGeom>
              <a:solidFill>
                <a:schemeClr val="accent1"/>
              </a:solidFill>
              <a:ln w="9525">
                <a:noFill/>
                <a:miter lim="800000"/>
                <a:headEnd/>
                <a:tailEnd/>
              </a:ln>
            </p:spPr>
            <p:txBody>
              <a:bodyPr wrap="none" anchor="ctr"/>
              <a:lstStyle/>
              <a:p>
                <a:endParaRPr lang="en-US"/>
              </a:p>
            </p:txBody>
          </p:sp>
          <p:graphicFrame>
            <p:nvGraphicFramePr>
              <p:cNvPr id="5123" name="Object 12"/>
              <p:cNvGraphicFramePr>
                <a:graphicFrameLocks noChangeAspect="1"/>
              </p:cNvGraphicFramePr>
              <p:nvPr/>
            </p:nvGraphicFramePr>
            <p:xfrm>
              <a:off x="2208" y="2688"/>
              <a:ext cx="1200" cy="1124"/>
            </p:xfrm>
            <a:graphic>
              <a:graphicData uri="http://schemas.openxmlformats.org/presentationml/2006/ole">
                <mc:AlternateContent xmlns:mc="http://schemas.openxmlformats.org/markup-compatibility/2006">
                  <mc:Choice xmlns:v="urn:schemas-microsoft-com:vml" Requires="v">
                    <p:oleObj spid="_x0000_s356336" name="Photo Editor-foto" r:id="rId8" imgW="1352381" imgH="1267002" progId="MSPhotoEd.3">
                      <p:embed/>
                    </p:oleObj>
                  </mc:Choice>
                  <mc:Fallback>
                    <p:oleObj name="Photo Editor-foto" r:id="rId8" imgW="1352381" imgH="1267002" progId="MSPhotoEd.3">
                      <p:embed/>
                      <p:pic>
                        <p:nvPicPr>
                          <p:cNvPr id="0" name="Object 1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08" y="2688"/>
                            <a:ext cx="1200" cy="1124"/>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grpSp>
          <p:nvGrpSpPr>
            <p:cNvPr id="6" name="Group 13"/>
            <p:cNvGrpSpPr>
              <a:grpSpLocks/>
            </p:cNvGrpSpPr>
            <p:nvPr/>
          </p:nvGrpSpPr>
          <p:grpSpPr bwMode="auto">
            <a:xfrm>
              <a:off x="3744" y="2592"/>
              <a:ext cx="1488" cy="1392"/>
              <a:chOff x="3744" y="2592"/>
              <a:chExt cx="1488" cy="1392"/>
            </a:xfrm>
          </p:grpSpPr>
          <p:sp>
            <p:nvSpPr>
              <p:cNvPr id="5151" name="Rectangle 14"/>
              <p:cNvSpPr>
                <a:spLocks noChangeArrowheads="1"/>
              </p:cNvSpPr>
              <p:nvPr/>
            </p:nvSpPr>
            <p:spPr bwMode="auto">
              <a:xfrm>
                <a:off x="3744" y="2592"/>
                <a:ext cx="1488" cy="1392"/>
              </a:xfrm>
              <a:prstGeom prst="rect">
                <a:avLst/>
              </a:prstGeom>
              <a:solidFill>
                <a:schemeClr val="accent1"/>
              </a:solidFill>
              <a:ln w="9525">
                <a:noFill/>
                <a:miter lim="800000"/>
                <a:headEnd/>
                <a:tailEnd/>
              </a:ln>
            </p:spPr>
            <p:txBody>
              <a:bodyPr wrap="none" anchor="ctr"/>
              <a:lstStyle/>
              <a:p>
                <a:endParaRPr lang="en-US"/>
              </a:p>
            </p:txBody>
          </p:sp>
          <p:graphicFrame>
            <p:nvGraphicFramePr>
              <p:cNvPr id="5122" name="Object 15"/>
              <p:cNvGraphicFramePr>
                <a:graphicFrameLocks noChangeAspect="1"/>
              </p:cNvGraphicFramePr>
              <p:nvPr/>
            </p:nvGraphicFramePr>
            <p:xfrm>
              <a:off x="3883" y="2688"/>
              <a:ext cx="1200" cy="1148"/>
            </p:xfrm>
            <a:graphic>
              <a:graphicData uri="http://schemas.openxmlformats.org/presentationml/2006/ole">
                <mc:AlternateContent xmlns:mc="http://schemas.openxmlformats.org/markup-compatibility/2006">
                  <mc:Choice xmlns:v="urn:schemas-microsoft-com:vml" Requires="v">
                    <p:oleObj spid="_x0000_s356337" name="Photo Editor-foto" r:id="rId10" imgW="1324160" imgH="1267002" progId="MSPhotoEd.3">
                      <p:embed/>
                    </p:oleObj>
                  </mc:Choice>
                  <mc:Fallback>
                    <p:oleObj name="Photo Editor-foto" r:id="rId10" imgW="1324160" imgH="1267002" progId="MSPhotoEd.3">
                      <p:embed/>
                      <p:pic>
                        <p:nvPicPr>
                          <p:cNvPr id="0" name="Object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83" y="2688"/>
                            <a:ext cx="1200" cy="1148"/>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sp>
          <p:nvSpPr>
            <p:cNvPr id="5148" name="Text Box 16"/>
            <p:cNvSpPr txBox="1">
              <a:spLocks noChangeArrowheads="1"/>
            </p:cNvSpPr>
            <p:nvPr/>
          </p:nvSpPr>
          <p:spPr bwMode="auto">
            <a:xfrm>
              <a:off x="2352" y="3888"/>
              <a:ext cx="984"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caterpillar</a:t>
              </a:r>
              <a:endParaRPr lang="nl-NL" sz="2400" dirty="0">
                <a:solidFill>
                  <a:schemeClr val="accent2"/>
                </a:solidFill>
                <a:cs typeface="Times New Roman" pitchFamily="18" charset="0"/>
              </a:endParaRPr>
            </a:p>
          </p:txBody>
        </p:sp>
        <p:sp>
          <p:nvSpPr>
            <p:cNvPr id="5149" name="Text Box 17"/>
            <p:cNvSpPr txBox="1">
              <a:spLocks noChangeArrowheads="1"/>
            </p:cNvSpPr>
            <p:nvPr/>
          </p:nvSpPr>
          <p:spPr bwMode="auto">
            <a:xfrm>
              <a:off x="4128" y="3888"/>
              <a:ext cx="937" cy="294"/>
            </a:xfrm>
            <a:prstGeom prst="rect">
              <a:avLst/>
            </a:prstGeom>
            <a:solidFill>
              <a:srgbClr val="FFFF00"/>
            </a:solidFill>
            <a:ln w="9525">
              <a:solidFill>
                <a:schemeClr val="bg1"/>
              </a:solidFill>
              <a:miter lim="800000"/>
              <a:headEnd/>
              <a:tailEnd/>
            </a:ln>
          </p:spPr>
          <p:txBody>
            <a:bodyPr>
              <a:spAutoFit/>
            </a:bodyPr>
            <a:lstStyle/>
            <a:p>
              <a:pPr algn="l"/>
              <a:r>
                <a:rPr lang="nl-BE" sz="2400" dirty="0">
                  <a:solidFill>
                    <a:schemeClr val="accent2"/>
                  </a:solidFill>
                  <a:cs typeface="Times New Roman" pitchFamily="18" charset="0"/>
                </a:rPr>
                <a:t>butterfly</a:t>
              </a:r>
              <a:endParaRPr lang="nl-NL" sz="2400" dirty="0">
                <a:solidFill>
                  <a:schemeClr val="accent2"/>
                </a:solidFill>
                <a:cs typeface="Times New Roman" pitchFamily="18" charset="0"/>
              </a:endParaRPr>
            </a:p>
          </p:txBody>
        </p:sp>
        <p:sp>
          <p:nvSpPr>
            <p:cNvPr id="5150" name="Text Box 18"/>
            <p:cNvSpPr txBox="1">
              <a:spLocks noChangeArrowheads="1"/>
            </p:cNvSpPr>
            <p:nvPr/>
          </p:nvSpPr>
          <p:spPr bwMode="auto">
            <a:xfrm>
              <a:off x="1248" y="3072"/>
              <a:ext cx="687"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animal</a:t>
              </a:r>
              <a:endParaRPr lang="nl-NL" sz="2400" dirty="0">
                <a:solidFill>
                  <a:schemeClr val="accent2"/>
                </a:solidFill>
                <a:cs typeface="Times New Roman" pitchFamily="18" charset="0"/>
              </a:endParaRPr>
            </a:p>
          </p:txBody>
        </p:sp>
      </p:grpSp>
      <p:grpSp>
        <p:nvGrpSpPr>
          <p:cNvPr id="7" name="Group 19"/>
          <p:cNvGrpSpPr>
            <a:grpSpLocks/>
          </p:cNvGrpSpPr>
          <p:nvPr/>
        </p:nvGrpSpPr>
        <p:grpSpPr bwMode="auto">
          <a:xfrm>
            <a:off x="304800" y="2133600"/>
            <a:ext cx="8458200" cy="2203450"/>
            <a:chOff x="192" y="1344"/>
            <a:chExt cx="5328" cy="1388"/>
          </a:xfrm>
        </p:grpSpPr>
        <p:sp>
          <p:nvSpPr>
            <p:cNvPr id="5142" name="Line 20"/>
            <p:cNvSpPr>
              <a:spLocks noChangeShapeType="1"/>
            </p:cNvSpPr>
            <p:nvPr/>
          </p:nvSpPr>
          <p:spPr bwMode="auto">
            <a:xfrm>
              <a:off x="1968" y="2496"/>
              <a:ext cx="3552" cy="0"/>
            </a:xfrm>
            <a:prstGeom prst="line">
              <a:avLst/>
            </a:prstGeom>
            <a:noFill/>
            <a:ln w="76200">
              <a:solidFill>
                <a:srgbClr val="0099FF"/>
              </a:solidFill>
              <a:round/>
              <a:headEnd/>
              <a:tailEnd type="triangle" w="med" len="med"/>
            </a:ln>
          </p:spPr>
          <p:txBody>
            <a:bodyPr/>
            <a:lstStyle/>
            <a:p>
              <a:endParaRPr lang="en-US"/>
            </a:p>
          </p:txBody>
        </p:sp>
        <p:sp>
          <p:nvSpPr>
            <p:cNvPr id="5143" name="Text Box 21"/>
            <p:cNvSpPr txBox="1">
              <a:spLocks noChangeArrowheads="1"/>
            </p:cNvSpPr>
            <p:nvPr/>
          </p:nvSpPr>
          <p:spPr bwMode="auto">
            <a:xfrm>
              <a:off x="5232" y="1940"/>
              <a:ext cx="223" cy="442"/>
            </a:xfrm>
            <a:prstGeom prst="rect">
              <a:avLst/>
            </a:prstGeom>
            <a:noFill/>
            <a:ln w="9525">
              <a:noFill/>
              <a:miter lim="800000"/>
              <a:headEnd/>
              <a:tailEnd/>
            </a:ln>
          </p:spPr>
          <p:txBody>
            <a:bodyPr wrap="none">
              <a:spAutoFit/>
            </a:bodyPr>
            <a:lstStyle/>
            <a:p>
              <a:pPr algn="l"/>
              <a:r>
                <a:rPr lang="nl-BE" sz="4000">
                  <a:solidFill>
                    <a:srgbClr val="0099FF"/>
                  </a:solidFill>
                  <a:cs typeface="Times New Roman" pitchFamily="18" charset="0"/>
                </a:rPr>
                <a:t>t</a:t>
              </a:r>
              <a:endParaRPr lang="nl-NL" sz="4000">
                <a:solidFill>
                  <a:srgbClr val="0099FF"/>
                </a:solidFill>
                <a:cs typeface="Times New Roman" pitchFamily="18" charset="0"/>
              </a:endParaRPr>
            </a:p>
          </p:txBody>
        </p:sp>
        <p:sp>
          <p:nvSpPr>
            <p:cNvPr id="5144" name="Text Box 22"/>
            <p:cNvSpPr txBox="1">
              <a:spLocks noChangeArrowheads="1"/>
            </p:cNvSpPr>
            <p:nvPr/>
          </p:nvSpPr>
          <p:spPr bwMode="auto">
            <a:xfrm>
              <a:off x="1248" y="1344"/>
              <a:ext cx="699" cy="52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human</a:t>
              </a:r>
            </a:p>
            <a:p>
              <a:pPr algn="l"/>
              <a:r>
                <a:rPr lang="nl-BE" sz="2400" dirty="0">
                  <a:solidFill>
                    <a:schemeClr val="accent2"/>
                  </a:solidFill>
                  <a:cs typeface="Times New Roman" pitchFamily="18" charset="0"/>
                </a:rPr>
                <a:t> being</a:t>
              </a:r>
              <a:endParaRPr lang="nl-NL" sz="2400" dirty="0">
                <a:solidFill>
                  <a:schemeClr val="accent2"/>
                </a:solidFill>
                <a:cs typeface="Times New Roman" pitchFamily="18" charset="0"/>
              </a:endParaRPr>
            </a:p>
          </p:txBody>
        </p:sp>
        <p:sp>
          <p:nvSpPr>
            <p:cNvPr id="5145" name="Text Box 23"/>
            <p:cNvSpPr txBox="1">
              <a:spLocks noChangeArrowheads="1"/>
            </p:cNvSpPr>
            <p:nvPr/>
          </p:nvSpPr>
          <p:spPr bwMode="auto">
            <a:xfrm>
              <a:off x="192" y="2208"/>
              <a:ext cx="814" cy="524"/>
            </a:xfrm>
            <a:prstGeom prst="rect">
              <a:avLst/>
            </a:prstGeom>
            <a:solidFill>
              <a:srgbClr val="FFFF00"/>
            </a:solidFill>
            <a:ln w="9525">
              <a:solidFill>
                <a:schemeClr val="bg1"/>
              </a:solidFill>
              <a:miter lim="800000"/>
              <a:headEnd/>
              <a:tailEnd/>
            </a:ln>
          </p:spPr>
          <p:txBody>
            <a:bodyPr wrap="none">
              <a:spAutoFit/>
            </a:bodyPr>
            <a:lstStyle/>
            <a:p>
              <a:r>
                <a:rPr lang="nl-BE" sz="2400" dirty="0">
                  <a:solidFill>
                    <a:schemeClr val="accent2"/>
                  </a:solidFill>
                  <a:cs typeface="Times New Roman" pitchFamily="18" charset="0"/>
                </a:rPr>
                <a:t>living</a:t>
              </a:r>
            </a:p>
            <a:p>
              <a:r>
                <a:rPr lang="nl-BE" sz="2400" dirty="0">
                  <a:solidFill>
                    <a:schemeClr val="accent2"/>
                  </a:solidFill>
                  <a:cs typeface="Times New Roman" pitchFamily="18" charset="0"/>
                </a:rPr>
                <a:t>creature</a:t>
              </a:r>
              <a:endParaRPr lang="nl-NL" sz="2400" dirty="0">
                <a:solidFill>
                  <a:schemeClr val="accent2"/>
                </a:solidFill>
                <a:cs typeface="Times New Roman" pitchFamily="18" charset="0"/>
              </a:endParaRPr>
            </a:p>
          </p:txBody>
        </p:sp>
      </p:grpSp>
      <p:grpSp>
        <p:nvGrpSpPr>
          <p:cNvPr id="8" name="Group 24"/>
          <p:cNvGrpSpPr>
            <a:grpSpLocks/>
          </p:cNvGrpSpPr>
          <p:nvPr/>
        </p:nvGrpSpPr>
        <p:grpSpPr bwMode="auto">
          <a:xfrm>
            <a:off x="2819400" y="3124200"/>
            <a:ext cx="2132013" cy="869950"/>
            <a:chOff x="1776" y="1968"/>
            <a:chExt cx="1343" cy="548"/>
          </a:xfrm>
        </p:grpSpPr>
        <p:sp>
          <p:nvSpPr>
            <p:cNvPr id="5138" name="Text Box 25"/>
            <p:cNvSpPr txBox="1">
              <a:spLocks noChangeArrowheads="1"/>
            </p:cNvSpPr>
            <p:nvPr/>
          </p:nvSpPr>
          <p:spPr bwMode="auto">
            <a:xfrm>
              <a:off x="2064" y="1968"/>
              <a:ext cx="300" cy="231"/>
            </a:xfrm>
            <a:prstGeom prst="rect">
              <a:avLst/>
            </a:prstGeom>
            <a:noFill/>
            <a:ln w="9525">
              <a:noFill/>
              <a:miter lim="800000"/>
              <a:headEnd/>
              <a:tailEnd/>
            </a:ln>
          </p:spPr>
          <p:txBody>
            <a:bodyPr wrap="none">
              <a:spAutoFit/>
            </a:bodyPr>
            <a:lstStyle/>
            <a:p>
              <a:r>
                <a:rPr lang="en-US" sz="1800">
                  <a:solidFill>
                    <a:schemeClr val="bg1"/>
                  </a:solidFill>
                </a:rPr>
                <a:t>me</a:t>
              </a:r>
            </a:p>
          </p:txBody>
        </p:sp>
        <p:grpSp>
          <p:nvGrpSpPr>
            <p:cNvPr id="9" name="Group 26"/>
            <p:cNvGrpSpPr>
              <a:grpSpLocks/>
            </p:cNvGrpSpPr>
            <p:nvPr/>
          </p:nvGrpSpPr>
          <p:grpSpPr bwMode="auto">
            <a:xfrm>
              <a:off x="1776" y="2064"/>
              <a:ext cx="1343" cy="452"/>
              <a:chOff x="1776" y="2064"/>
              <a:chExt cx="1343" cy="452"/>
            </a:xfrm>
          </p:grpSpPr>
          <p:sp>
            <p:nvSpPr>
              <p:cNvPr id="5140" name="Text Box 27"/>
              <p:cNvSpPr txBox="1">
                <a:spLocks noChangeArrowheads="1"/>
              </p:cNvSpPr>
              <p:nvPr/>
            </p:nvSpPr>
            <p:spPr bwMode="auto">
              <a:xfrm>
                <a:off x="2592" y="2064"/>
                <a:ext cx="527"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child</a:t>
                </a:r>
                <a:endParaRPr lang="nl-NL" sz="2400" dirty="0">
                  <a:solidFill>
                    <a:schemeClr val="accent2"/>
                  </a:solidFill>
                  <a:cs typeface="Times New Roman" pitchFamily="18" charset="0"/>
                </a:endParaRPr>
              </a:p>
            </p:txBody>
          </p:sp>
          <p:sp>
            <p:nvSpPr>
              <p:cNvPr id="5141" name="Text Box 28"/>
              <p:cNvSpPr txBox="1">
                <a:spLocks noChangeArrowheads="1"/>
              </p:cNvSpPr>
              <p:nvPr/>
            </p:nvSpPr>
            <p:spPr bwMode="auto">
              <a:xfrm>
                <a:off x="1776" y="2112"/>
                <a:ext cx="846" cy="404"/>
              </a:xfrm>
              <a:prstGeom prst="rect">
                <a:avLst/>
              </a:prstGeom>
              <a:noFill/>
              <a:ln w="9525">
                <a:noFill/>
                <a:miter lim="800000"/>
                <a:headEnd/>
                <a:tailEnd/>
              </a:ln>
            </p:spPr>
            <p:txBody>
              <a:bodyPr>
                <a:spAutoFit/>
              </a:bodyPr>
              <a:lstStyle/>
              <a:p>
                <a:pPr algn="l"/>
                <a:r>
                  <a:rPr lang="en-US" sz="1800">
                    <a:solidFill>
                      <a:schemeClr val="bg1"/>
                    </a:solidFill>
                  </a:rPr>
                  <a:t>Instance-of                 </a:t>
                </a:r>
              </a:p>
              <a:p>
                <a:pPr algn="l"/>
                <a:r>
                  <a:rPr lang="en-US" sz="1800">
                    <a:solidFill>
                      <a:schemeClr val="bg1"/>
                    </a:solidFill>
                  </a:rPr>
                  <a:t>in 1960  </a:t>
                </a:r>
              </a:p>
            </p:txBody>
          </p:sp>
        </p:grpSp>
      </p:grpSp>
      <p:grpSp>
        <p:nvGrpSpPr>
          <p:cNvPr id="10" name="Group 29"/>
          <p:cNvGrpSpPr>
            <a:grpSpLocks/>
          </p:cNvGrpSpPr>
          <p:nvPr/>
        </p:nvGrpSpPr>
        <p:grpSpPr bwMode="auto">
          <a:xfrm>
            <a:off x="5638800" y="3124200"/>
            <a:ext cx="2090738" cy="869950"/>
            <a:chOff x="3552" y="1968"/>
            <a:chExt cx="1317" cy="548"/>
          </a:xfrm>
        </p:grpSpPr>
        <p:sp>
          <p:nvSpPr>
            <p:cNvPr id="5135" name="Text Box 30"/>
            <p:cNvSpPr txBox="1">
              <a:spLocks noChangeArrowheads="1"/>
            </p:cNvSpPr>
            <p:nvPr/>
          </p:nvSpPr>
          <p:spPr bwMode="auto">
            <a:xfrm>
              <a:off x="4320" y="2064"/>
              <a:ext cx="549" cy="294"/>
            </a:xfrm>
            <a:prstGeom prst="rect">
              <a:avLst/>
            </a:prstGeom>
            <a:solidFill>
              <a:srgbClr val="FFFF00"/>
            </a:solidFill>
            <a:ln w="9525">
              <a:solidFill>
                <a:schemeClr val="bg1"/>
              </a:solidFill>
              <a:miter lim="800000"/>
              <a:headEnd/>
              <a:tailEnd/>
            </a:ln>
          </p:spPr>
          <p:txBody>
            <a:bodyPr wrap="none">
              <a:spAutoFit/>
            </a:bodyPr>
            <a:lstStyle/>
            <a:p>
              <a:pPr algn="l"/>
              <a:r>
                <a:rPr lang="nl-BE" sz="2400" dirty="0">
                  <a:solidFill>
                    <a:schemeClr val="accent2"/>
                  </a:solidFill>
                  <a:cs typeface="Times New Roman" pitchFamily="18" charset="0"/>
                </a:rPr>
                <a:t>adult</a:t>
              </a:r>
              <a:endParaRPr lang="nl-NL" sz="2400" dirty="0">
                <a:solidFill>
                  <a:schemeClr val="accent2"/>
                </a:solidFill>
                <a:cs typeface="Times New Roman" pitchFamily="18" charset="0"/>
              </a:endParaRPr>
            </a:p>
          </p:txBody>
        </p:sp>
        <p:sp>
          <p:nvSpPr>
            <p:cNvPr id="5136" name="Text Box 31"/>
            <p:cNvSpPr txBox="1">
              <a:spLocks noChangeArrowheads="1"/>
            </p:cNvSpPr>
            <p:nvPr/>
          </p:nvSpPr>
          <p:spPr bwMode="auto">
            <a:xfrm>
              <a:off x="3744" y="1968"/>
              <a:ext cx="300" cy="231"/>
            </a:xfrm>
            <a:prstGeom prst="rect">
              <a:avLst/>
            </a:prstGeom>
            <a:noFill/>
            <a:ln w="9525">
              <a:noFill/>
              <a:miter lim="800000"/>
              <a:headEnd/>
              <a:tailEnd/>
            </a:ln>
          </p:spPr>
          <p:txBody>
            <a:bodyPr wrap="none">
              <a:spAutoFit/>
            </a:bodyPr>
            <a:lstStyle/>
            <a:p>
              <a:r>
                <a:rPr lang="en-US" sz="1800">
                  <a:solidFill>
                    <a:schemeClr val="bg1"/>
                  </a:solidFill>
                </a:rPr>
                <a:t>me</a:t>
              </a:r>
            </a:p>
          </p:txBody>
        </p:sp>
        <p:sp>
          <p:nvSpPr>
            <p:cNvPr id="5137" name="Text Box 32"/>
            <p:cNvSpPr txBox="1">
              <a:spLocks noChangeArrowheads="1"/>
            </p:cNvSpPr>
            <p:nvPr/>
          </p:nvSpPr>
          <p:spPr bwMode="auto">
            <a:xfrm>
              <a:off x="3552" y="2112"/>
              <a:ext cx="846" cy="404"/>
            </a:xfrm>
            <a:prstGeom prst="rect">
              <a:avLst/>
            </a:prstGeom>
            <a:noFill/>
            <a:ln w="9525">
              <a:noFill/>
              <a:miter lim="800000"/>
              <a:headEnd/>
              <a:tailEnd/>
            </a:ln>
          </p:spPr>
          <p:txBody>
            <a:bodyPr>
              <a:spAutoFit/>
            </a:bodyPr>
            <a:lstStyle/>
            <a:p>
              <a:pPr algn="l"/>
              <a:r>
                <a:rPr lang="en-US" sz="1800">
                  <a:solidFill>
                    <a:schemeClr val="bg1"/>
                  </a:solidFill>
                </a:rPr>
                <a:t>Instance-of                 </a:t>
              </a:r>
            </a:p>
            <a:p>
              <a:pPr algn="l"/>
              <a:r>
                <a:rPr lang="en-US" sz="1800">
                  <a:solidFill>
                    <a:schemeClr val="bg1"/>
                  </a:solidFill>
                </a:rPr>
                <a:t>since 1980  </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2" presetClass="entr" presetSubtype="8"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Left)">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Content Placeholder 2"/>
          <p:cNvSpPr>
            <a:spLocks noGrp="1"/>
          </p:cNvSpPr>
          <p:nvPr>
            <p:ph idx="1"/>
          </p:nvPr>
        </p:nvSpPr>
        <p:spPr/>
        <p:txBody>
          <a:bodyPr/>
          <a:lstStyle/>
          <a:p>
            <a:pPr eaLnBrk="1" hangingPunct="1"/>
            <a:endParaRPr lang="en-US" altLang="en-US" smtClean="0"/>
          </a:p>
        </p:txBody>
      </p:sp>
      <p:pic>
        <p:nvPicPr>
          <p:cNvPr id="26627" name="Picture 2" descr="http://3.bp.blogspot.com/_2cxvSmlPoaM/Ss-JdUAcxwI/AAAAAAAADM4/fOmasxsNiCg/s800/rembrand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28"/>
          <p:cNvSpPr>
            <a:spLocks noChangeArrowheads="1"/>
          </p:cNvSpPr>
          <p:nvPr/>
        </p:nvSpPr>
        <p:spPr bwMode="auto">
          <a:xfrm>
            <a:off x="0" y="4724400"/>
            <a:ext cx="9144000" cy="152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nvGrpSpPr>
          <p:cNvPr id="26629" name="Group 22"/>
          <p:cNvGrpSpPr>
            <a:grpSpLocks/>
          </p:cNvGrpSpPr>
          <p:nvPr/>
        </p:nvGrpSpPr>
        <p:grpSpPr bwMode="auto">
          <a:xfrm>
            <a:off x="0" y="0"/>
            <a:ext cx="9144000" cy="1143000"/>
            <a:chOff x="-1" y="0"/>
            <a:chExt cx="9144001" cy="1143000"/>
          </a:xfrm>
        </p:grpSpPr>
        <p:pic>
          <p:nvPicPr>
            <p:cNvPr id="2663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40" name="Rectangle 21"/>
            <p:cNvSpPr>
              <a:spLocks noChangeArrowheads="1"/>
            </p:cNvSpPr>
            <p:nvPr/>
          </p:nvSpPr>
          <p:spPr bwMode="auto">
            <a:xfrm>
              <a:off x="0" y="990600"/>
              <a:ext cx="9144000" cy="152400"/>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type="triangle" w="med" len="med"/>
                </a14:hiddenLine>
              </a:ext>
            </a:extLst>
          </p:spPr>
          <p:txBody>
            <a:bodyPr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ltLang="en-US"/>
            </a:p>
          </p:txBody>
        </p:sp>
      </p:grpSp>
      <p:sp>
        <p:nvSpPr>
          <p:cNvPr id="26630" name="TextBox 24"/>
          <p:cNvSpPr txBox="1">
            <a:spLocks noChangeArrowheads="1"/>
          </p:cNvSpPr>
          <p:nvPr/>
        </p:nvSpPr>
        <p:spPr bwMode="auto">
          <a:xfrm>
            <a:off x="106363" y="6096000"/>
            <a:ext cx="755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L1</a:t>
            </a:r>
            <a:r>
              <a:rPr lang="en-US" altLang="en-US" baseline="30000">
                <a:solidFill>
                  <a:schemeClr val="bg1"/>
                </a:solidFill>
              </a:rPr>
              <a:t>-</a:t>
            </a:r>
          </a:p>
        </p:txBody>
      </p:sp>
      <p:sp>
        <p:nvSpPr>
          <p:cNvPr id="26631" name="TextBox 25"/>
          <p:cNvSpPr txBox="1">
            <a:spLocks noChangeArrowheads="1"/>
          </p:cNvSpPr>
          <p:nvPr/>
        </p:nvSpPr>
        <p:spPr bwMode="auto">
          <a:xfrm>
            <a:off x="152400" y="1371600"/>
            <a:ext cx="6635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L2</a:t>
            </a:r>
          </a:p>
        </p:txBody>
      </p:sp>
      <p:sp>
        <p:nvSpPr>
          <p:cNvPr id="26632" name="TextBox 27"/>
          <p:cNvSpPr txBox="1">
            <a:spLocks noChangeArrowheads="1"/>
          </p:cNvSpPr>
          <p:nvPr/>
        </p:nvSpPr>
        <p:spPr bwMode="auto">
          <a:xfrm>
            <a:off x="152400" y="152400"/>
            <a:ext cx="663575" cy="584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chemeClr val="bg1"/>
                </a:solidFill>
              </a:rPr>
              <a:t>L3</a:t>
            </a:r>
          </a:p>
        </p:txBody>
      </p:sp>
      <p:sp>
        <p:nvSpPr>
          <p:cNvPr id="26633" name="Slide Number Placeholder 10"/>
          <p:cNvSpPr>
            <a:spLocks noGrp="1"/>
          </p:cNvSpPr>
          <p:nvPr>
            <p:ph type="sldNum" sz="quarter" idx="4294967295"/>
          </p:nvPr>
        </p:nvSpPr>
        <p:spPr>
          <a:xfrm>
            <a:off x="-225425"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C0121FBA-3C66-4326-891E-798A141C34E2}" type="slidenum">
              <a:rPr lang="en-US" altLang="en-US" sz="1400" b="0">
                <a:solidFill>
                  <a:schemeClr val="bg1"/>
                </a:solidFill>
              </a:rPr>
              <a:pPr eaLnBrk="1" hangingPunct="1"/>
              <a:t>67</a:t>
            </a:fld>
            <a:endParaRPr lang="en-US" altLang="en-US" sz="1400" b="0">
              <a:solidFill>
                <a:schemeClr val="bg1"/>
              </a:solidFill>
            </a:endParaRPr>
          </a:p>
        </p:txBody>
      </p:sp>
      <p:sp>
        <p:nvSpPr>
          <p:cNvPr id="26634" name="Rectangle 11"/>
          <p:cNvSpPr>
            <a:spLocks noChangeArrowheads="1"/>
          </p:cNvSpPr>
          <p:nvPr/>
        </p:nvSpPr>
        <p:spPr bwMode="auto">
          <a:xfrm>
            <a:off x="914400" y="152400"/>
            <a:ext cx="8229600"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t>Linguistic representations </a:t>
            </a:r>
            <a:r>
              <a:rPr lang="en-US" altLang="en-US" i="1"/>
              <a:t>about</a:t>
            </a:r>
            <a:r>
              <a:rPr lang="en-US" altLang="en-US"/>
              <a:t> (L1</a:t>
            </a:r>
            <a:r>
              <a:rPr lang="en-US" altLang="en-US" baseline="30000"/>
              <a:t>-</a:t>
            </a:r>
            <a:r>
              <a:rPr lang="en-US" altLang="en-US"/>
              <a:t>), (L2) or (L3) </a:t>
            </a:r>
          </a:p>
        </p:txBody>
      </p:sp>
      <p:sp>
        <p:nvSpPr>
          <p:cNvPr id="26635" name="Rectangle 12"/>
          <p:cNvSpPr>
            <a:spLocks noChangeArrowheads="1"/>
          </p:cNvSpPr>
          <p:nvPr/>
        </p:nvSpPr>
        <p:spPr bwMode="auto">
          <a:xfrm>
            <a:off x="914400" y="1371600"/>
            <a:ext cx="5029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FFFFFF"/>
                </a:solidFill>
              </a:rPr>
              <a:t>Beliefs </a:t>
            </a:r>
            <a:r>
              <a:rPr lang="en-US" altLang="en-US" i="1">
                <a:solidFill>
                  <a:srgbClr val="FFFFFF"/>
                </a:solidFill>
              </a:rPr>
              <a:t>about</a:t>
            </a:r>
            <a:r>
              <a:rPr lang="en-US" altLang="en-US">
                <a:solidFill>
                  <a:srgbClr val="FFFFFF"/>
                </a:solidFill>
              </a:rPr>
              <a:t> (1) </a:t>
            </a:r>
            <a:endParaRPr lang="en-US" altLang="en-US"/>
          </a:p>
        </p:txBody>
      </p:sp>
      <p:sp>
        <p:nvSpPr>
          <p:cNvPr id="26636" name="Rectangle 13"/>
          <p:cNvSpPr>
            <a:spLocks noChangeArrowheads="1"/>
          </p:cNvSpPr>
          <p:nvPr/>
        </p:nvSpPr>
        <p:spPr bwMode="auto">
          <a:xfrm>
            <a:off x="1066800" y="5562600"/>
            <a:ext cx="8077200" cy="1077913"/>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l" eaLnBrk="1" hangingPunct="1"/>
            <a:r>
              <a:rPr lang="en-US" altLang="en-US">
                <a:solidFill>
                  <a:srgbClr val="FFFFFF"/>
                </a:solidFill>
              </a:rPr>
              <a:t>Entities (particular or generic) with objective existence which are </a:t>
            </a:r>
            <a:r>
              <a:rPr lang="en-US" altLang="en-US" i="1">
                <a:solidFill>
                  <a:srgbClr val="FFFFFF"/>
                </a:solidFill>
              </a:rPr>
              <a:t>not about anything</a:t>
            </a:r>
            <a:endParaRPr lang="en-US" altLang="en-US"/>
          </a:p>
        </p:txBody>
      </p:sp>
      <p:sp>
        <p:nvSpPr>
          <p:cNvPr id="26637" name="Text Box 4"/>
          <p:cNvSpPr txBox="1">
            <a:spLocks noChangeArrowheads="1"/>
          </p:cNvSpPr>
          <p:nvPr/>
        </p:nvSpPr>
        <p:spPr bwMode="auto">
          <a:xfrm rot="2140383">
            <a:off x="5680075" y="1354138"/>
            <a:ext cx="30051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00CC99"/>
                </a:solidFill>
              </a:rPr>
              <a:t>Representations</a:t>
            </a:r>
          </a:p>
        </p:txBody>
      </p:sp>
      <p:sp>
        <p:nvSpPr>
          <p:cNvPr id="26638" name="Text Box 5"/>
          <p:cNvSpPr txBox="1">
            <a:spLocks noChangeArrowheads="1"/>
          </p:cNvSpPr>
          <p:nvPr/>
        </p:nvSpPr>
        <p:spPr bwMode="auto">
          <a:xfrm>
            <a:off x="5486400" y="4953000"/>
            <a:ext cx="354806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ltLang="en-US">
                <a:solidFill>
                  <a:srgbClr val="00CC99"/>
                </a:solidFill>
              </a:rPr>
              <a:t>First Order Reality</a:t>
            </a:r>
          </a:p>
        </p:txBody>
      </p:sp>
    </p:spTree>
    <p:extLst>
      <p:ext uri="{BB962C8B-B14F-4D97-AF65-F5344CB8AC3E}">
        <p14:creationId xmlns:p14="http://schemas.microsoft.com/office/powerpoint/2010/main" val="236145894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a:t>
            </a:r>
            <a:r>
              <a:rPr lang="en-US" sz="1400" dirty="0" smtClean="0"/>
              <a:t> </a:t>
            </a:r>
            <a:r>
              <a:rPr lang="en-US" sz="1400" dirty="0"/>
              <a:t> </a:t>
            </a:r>
            <a:r>
              <a:rPr lang="en-US" dirty="0" smtClean="0"/>
              <a:t>         representation</a:t>
            </a:r>
            <a:endParaRPr lang="en-US" dirty="0"/>
          </a:p>
        </p:txBody>
      </p:sp>
      <p:pic>
        <p:nvPicPr>
          <p:cNvPr id="11" name="Picture 10"/>
          <p:cNvPicPr>
            <a:picLocks noChangeAspect="1"/>
          </p:cNvPicPr>
          <p:nvPr/>
        </p:nvPicPr>
        <p:blipFill>
          <a:blip r:embed="rId2"/>
          <a:stretch>
            <a:fillRect/>
          </a:stretch>
        </p:blipFill>
        <p:spPr>
          <a:xfrm>
            <a:off x="4478775" y="1568479"/>
            <a:ext cx="4817625" cy="3536921"/>
          </a:xfrm>
          <a:prstGeom prst="rect">
            <a:avLst/>
          </a:prstGeom>
          <a:scene3d>
            <a:camera prst="perspectiveContrastingRightFacing" fov="4500000">
              <a:rot lat="639963" lon="18658966" rev="157485"/>
            </a:camera>
            <a:lightRig rig="threePt" dir="t"/>
          </a:scene3d>
        </p:spPr>
      </p:pic>
      <p:pic>
        <p:nvPicPr>
          <p:cNvPr id="10" name="Picture 2" descr="https://www.statnews.com/wp-content/uploads/2016/03/PHILLIPS_14-1024x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4711084" cy="3133055"/>
          </a:xfrm>
          <a:prstGeom prst="rect">
            <a:avLst/>
          </a:prstGeom>
          <a:noFill/>
          <a:scene3d>
            <a:camera prst="perspectiveContrastingRightFacing" fov="4500000">
              <a:rot lat="639963" lon="18658966" rev="157485"/>
            </a:camera>
            <a:lightRig rig="threePt" dir="t"/>
          </a:scene3d>
          <a:extLst>
            <a:ext uri="{909E8E84-426E-40DD-AFC4-6F175D3DCCD1}">
              <a14:hiddenFill xmlns:a14="http://schemas.microsoft.com/office/drawing/2010/main">
                <a:solidFill>
                  <a:srgbClr val="FFFFFF"/>
                </a:solidFill>
              </a14:hiddenFill>
            </a:ext>
          </a:extLst>
        </p:spPr>
      </p:pic>
      <p:sp>
        <p:nvSpPr>
          <p:cNvPr id="13" name="Rectangle 12"/>
          <p:cNvSpPr/>
          <p:nvPr/>
        </p:nvSpPr>
        <p:spPr>
          <a:xfrm rot="20149433">
            <a:off x="5430268" y="4096700"/>
            <a:ext cx="2637845" cy="461665"/>
          </a:xfrm>
          <a:prstGeom prst="rect">
            <a:avLst/>
          </a:prstGeom>
        </p:spPr>
        <p:txBody>
          <a:bodyPr wrap="square">
            <a:spAutoFit/>
          </a:bodyPr>
          <a:lstStyle/>
          <a:p>
            <a:pPr algn="r"/>
            <a:r>
              <a:rPr lang="en-US" sz="1200" dirty="0">
                <a:solidFill>
                  <a:schemeClr val="bg1"/>
                </a:solidFill>
              </a:rPr>
              <a:t>https://www.statnews.com/2016/03/24/appendix-cancer-treatment/</a:t>
            </a:r>
          </a:p>
        </p:txBody>
      </p:sp>
    </p:spTree>
    <p:extLst>
      <p:ext uri="{BB962C8B-B14F-4D97-AF65-F5344CB8AC3E}">
        <p14:creationId xmlns:p14="http://schemas.microsoft.com/office/powerpoint/2010/main" val="31082973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through    representation</a:t>
            </a:r>
            <a:endParaRPr lang="en-US" dirty="0"/>
          </a:p>
        </p:txBody>
      </p:sp>
      <p:pic>
        <p:nvPicPr>
          <p:cNvPr id="11" name="Picture 10"/>
          <p:cNvPicPr>
            <a:picLocks noChangeAspect="1"/>
          </p:cNvPicPr>
          <p:nvPr/>
        </p:nvPicPr>
        <p:blipFill>
          <a:blip r:embed="rId2"/>
          <a:stretch>
            <a:fillRect/>
          </a:stretch>
        </p:blipFill>
        <p:spPr>
          <a:xfrm>
            <a:off x="4478775" y="1568479"/>
            <a:ext cx="4817625" cy="3536921"/>
          </a:xfrm>
          <a:prstGeom prst="rect">
            <a:avLst/>
          </a:prstGeom>
          <a:scene3d>
            <a:camera prst="perspectiveContrastingRightFacing" fov="4500000">
              <a:rot lat="639963" lon="18658966" rev="157485"/>
            </a:camera>
            <a:lightRig rig="threePt" dir="t"/>
          </a:scene3d>
        </p:spPr>
      </p:pic>
      <p:pic>
        <p:nvPicPr>
          <p:cNvPr id="10" name="Picture 2" descr="https://www.statnews.com/wp-content/uploads/2016/03/PHILLIPS_14-1024x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4711084" cy="3133055"/>
          </a:xfrm>
          <a:prstGeom prst="rect">
            <a:avLst/>
          </a:prstGeom>
          <a:noFill/>
          <a:scene3d>
            <a:camera prst="perspectiveContrastingRightFacing" fov="4500000">
              <a:rot lat="639963" lon="18658966" rev="157485"/>
            </a:camera>
            <a:lightRig rig="threePt" dir="t"/>
          </a:scene3d>
          <a:extLst>
            <a:ext uri="{909E8E84-426E-40DD-AFC4-6F175D3DCCD1}">
              <a14:hiddenFill xmlns:a14="http://schemas.microsoft.com/office/drawing/2010/main">
                <a:solidFill>
                  <a:srgbClr val="FFFFFF"/>
                </a:solidFill>
              </a14:hiddenFill>
            </a:ext>
          </a:extLst>
        </p:spPr>
      </p:pic>
      <p:sp>
        <p:nvSpPr>
          <p:cNvPr id="13" name="Rectangle 12"/>
          <p:cNvSpPr/>
          <p:nvPr/>
        </p:nvSpPr>
        <p:spPr>
          <a:xfrm rot="20149433">
            <a:off x="5430268" y="4096700"/>
            <a:ext cx="2637845" cy="461665"/>
          </a:xfrm>
          <a:prstGeom prst="rect">
            <a:avLst/>
          </a:prstGeom>
        </p:spPr>
        <p:txBody>
          <a:bodyPr wrap="square">
            <a:spAutoFit/>
          </a:bodyPr>
          <a:lstStyle/>
          <a:p>
            <a:pPr algn="r"/>
            <a:r>
              <a:rPr lang="en-US" sz="1200" dirty="0">
                <a:solidFill>
                  <a:schemeClr val="bg1"/>
                </a:solidFill>
              </a:rPr>
              <a:t>https://www.statnews.com/2016/03/24/appendix-cancer-treatment/</a:t>
            </a:r>
          </a:p>
        </p:txBody>
      </p:sp>
      <p:sp>
        <p:nvSpPr>
          <p:cNvPr id="3" name="Oval 2"/>
          <p:cNvSpPr/>
          <p:nvPr/>
        </p:nvSpPr>
        <p:spPr bwMode="auto">
          <a:xfrm>
            <a:off x="2668809" y="4572000"/>
            <a:ext cx="381000" cy="5334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7" name="Oval 6"/>
          <p:cNvSpPr/>
          <p:nvPr/>
        </p:nvSpPr>
        <p:spPr bwMode="auto">
          <a:xfrm>
            <a:off x="6908799" y="4038600"/>
            <a:ext cx="314984" cy="4572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6" name="Straight Arrow Connector 15"/>
          <p:cNvCxnSpPr>
            <a:stCxn id="17" idx="0"/>
            <a:endCxn id="3" idx="4"/>
          </p:cNvCxnSpPr>
          <p:nvPr/>
        </p:nvCxnSpPr>
        <p:spPr bwMode="auto">
          <a:xfrm flipV="1">
            <a:off x="2844304" y="5105400"/>
            <a:ext cx="15005" cy="495543"/>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17" name="TextBox 16"/>
          <p:cNvSpPr txBox="1"/>
          <p:nvPr/>
        </p:nvSpPr>
        <p:spPr>
          <a:xfrm>
            <a:off x="2182905" y="5600943"/>
            <a:ext cx="1322798" cy="461665"/>
          </a:xfrm>
          <a:prstGeom prst="rect">
            <a:avLst/>
          </a:prstGeom>
          <a:noFill/>
        </p:spPr>
        <p:txBody>
          <a:bodyPr wrap="none" rtlCol="0">
            <a:spAutoFit/>
          </a:bodyPr>
          <a:lstStyle/>
          <a:p>
            <a:r>
              <a:rPr lang="en-US" sz="2400" dirty="0">
                <a:solidFill>
                  <a:srgbClr val="FFFF00"/>
                </a:solidFill>
              </a:rPr>
              <a:t>t</a:t>
            </a:r>
            <a:r>
              <a:rPr lang="en-US" sz="2400" dirty="0" smtClean="0">
                <a:solidFill>
                  <a:srgbClr val="FFFF00"/>
                </a:solidFill>
              </a:rPr>
              <a:t>his man</a:t>
            </a:r>
            <a:endParaRPr lang="en-US" sz="2400" dirty="0">
              <a:solidFill>
                <a:srgbClr val="FFFF00"/>
              </a:solidFill>
            </a:endParaRPr>
          </a:p>
        </p:txBody>
      </p:sp>
      <p:cxnSp>
        <p:nvCxnSpPr>
          <p:cNvPr id="20" name="Straight Arrow Connector 19"/>
          <p:cNvCxnSpPr/>
          <p:nvPr/>
        </p:nvCxnSpPr>
        <p:spPr bwMode="auto">
          <a:xfrm flipH="1" flipV="1">
            <a:off x="7078883" y="4521200"/>
            <a:ext cx="7717" cy="1018886"/>
          </a:xfrm>
          <a:prstGeom prst="straightConnector1">
            <a:avLst/>
          </a:prstGeom>
          <a:solidFill>
            <a:schemeClr val="accent1"/>
          </a:solidFill>
          <a:ln w="22225" cap="flat" cmpd="sng" algn="ctr">
            <a:solidFill>
              <a:schemeClr val="bg1"/>
            </a:solidFill>
            <a:prstDash val="solid"/>
            <a:round/>
            <a:headEnd type="none" w="med" len="med"/>
            <a:tailEnd type="triangle"/>
          </a:ln>
          <a:effectLst/>
        </p:spPr>
      </p:cxnSp>
      <p:sp>
        <p:nvSpPr>
          <p:cNvPr id="21" name="TextBox 20"/>
          <p:cNvSpPr txBox="1"/>
          <p:nvPr/>
        </p:nvSpPr>
        <p:spPr>
          <a:xfrm>
            <a:off x="6417485" y="5564977"/>
            <a:ext cx="1322798" cy="461665"/>
          </a:xfrm>
          <a:prstGeom prst="rect">
            <a:avLst/>
          </a:prstGeom>
          <a:noFill/>
        </p:spPr>
        <p:txBody>
          <a:bodyPr wrap="none" rtlCol="0">
            <a:spAutoFit/>
          </a:bodyPr>
          <a:lstStyle/>
          <a:p>
            <a:r>
              <a:rPr lang="en-US" sz="2400" dirty="0">
                <a:solidFill>
                  <a:schemeClr val="bg1"/>
                </a:solidFill>
              </a:rPr>
              <a:t>t</a:t>
            </a:r>
            <a:r>
              <a:rPr lang="en-US" sz="2400" dirty="0" smtClean="0">
                <a:solidFill>
                  <a:schemeClr val="bg1"/>
                </a:solidFill>
              </a:rPr>
              <a:t>his man</a:t>
            </a:r>
            <a:endParaRPr lang="en-US" sz="2400" dirty="0">
              <a:solidFill>
                <a:schemeClr val="bg1"/>
              </a:solidFill>
            </a:endParaRPr>
          </a:p>
        </p:txBody>
      </p:sp>
      <p:sp>
        <p:nvSpPr>
          <p:cNvPr id="23" name="TextBox 22"/>
          <p:cNvSpPr txBox="1"/>
          <p:nvPr/>
        </p:nvSpPr>
        <p:spPr>
          <a:xfrm>
            <a:off x="2557366" y="6026642"/>
            <a:ext cx="492443" cy="461665"/>
          </a:xfrm>
          <a:prstGeom prst="rect">
            <a:avLst/>
          </a:prstGeom>
          <a:noFill/>
        </p:spPr>
        <p:txBody>
          <a:bodyPr wrap="none" rtlCol="0">
            <a:spAutoFit/>
          </a:bodyPr>
          <a:lstStyle/>
          <a:p>
            <a:r>
              <a:rPr lang="en-US" sz="2400" dirty="0" smtClean="0">
                <a:solidFill>
                  <a:srgbClr val="FFFF00"/>
                </a:solidFill>
              </a:rPr>
              <a:t>#1</a:t>
            </a:r>
            <a:endParaRPr lang="en-US" sz="2400" dirty="0">
              <a:solidFill>
                <a:srgbClr val="FFFF00"/>
              </a:solidFill>
            </a:endParaRPr>
          </a:p>
        </p:txBody>
      </p:sp>
      <p:sp>
        <p:nvSpPr>
          <p:cNvPr id="24" name="TextBox 23"/>
          <p:cNvSpPr txBox="1"/>
          <p:nvPr/>
        </p:nvSpPr>
        <p:spPr>
          <a:xfrm>
            <a:off x="6840378" y="5999663"/>
            <a:ext cx="492443" cy="461665"/>
          </a:xfrm>
          <a:prstGeom prst="rect">
            <a:avLst/>
          </a:prstGeom>
          <a:noFill/>
        </p:spPr>
        <p:txBody>
          <a:bodyPr wrap="none" rtlCol="0">
            <a:spAutoFit/>
          </a:bodyPr>
          <a:lstStyle/>
          <a:p>
            <a:r>
              <a:rPr lang="en-US" sz="2400" dirty="0" smtClean="0">
                <a:solidFill>
                  <a:schemeClr val="bg1"/>
                </a:solidFill>
              </a:rPr>
              <a:t>#1</a:t>
            </a:r>
            <a:endParaRPr lang="en-US" sz="2400" dirty="0">
              <a:solidFill>
                <a:schemeClr val="bg1"/>
              </a:solidFill>
            </a:endParaRPr>
          </a:p>
        </p:txBody>
      </p:sp>
    </p:spTree>
    <p:extLst>
      <p:ext uri="{BB962C8B-B14F-4D97-AF65-F5344CB8AC3E}">
        <p14:creationId xmlns:p14="http://schemas.microsoft.com/office/powerpoint/2010/main" val="19302777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a:xfrm>
            <a:off x="228600" y="1676400"/>
            <a:ext cx="3810000" cy="4953000"/>
          </a:xfrm>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solidFill>
                  <a:srgbClr val="FF6600"/>
                </a:solidFill>
              </a:rPr>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pic>
        <p:nvPicPr>
          <p:cNvPr id="6" name="Picture 5"/>
          <p:cNvPicPr>
            <a:picLocks noChangeAspect="1"/>
          </p:cNvPicPr>
          <p:nvPr/>
        </p:nvPicPr>
        <p:blipFill>
          <a:blip r:embed="rId2"/>
          <a:stretch>
            <a:fillRect/>
          </a:stretch>
        </p:blipFill>
        <p:spPr>
          <a:xfrm>
            <a:off x="4800600" y="1691570"/>
            <a:ext cx="3253379" cy="4379050"/>
          </a:xfrm>
          <a:prstGeom prst="rect">
            <a:avLst/>
          </a:prstGeom>
        </p:spPr>
      </p:pic>
      <p:cxnSp>
        <p:nvCxnSpPr>
          <p:cNvPr id="7" name="Straight Arrow Connector 6"/>
          <p:cNvCxnSpPr>
            <a:stCxn id="8" idx="3"/>
          </p:cNvCxnSpPr>
          <p:nvPr/>
        </p:nvCxnSpPr>
        <p:spPr bwMode="auto">
          <a:xfrm>
            <a:off x="1828800" y="1924695"/>
            <a:ext cx="3124200" cy="666105"/>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cxnSp>
        <p:nvCxnSpPr>
          <p:cNvPr id="9" name="Straight Arrow Connector 8"/>
          <p:cNvCxnSpPr/>
          <p:nvPr/>
        </p:nvCxnSpPr>
        <p:spPr bwMode="auto">
          <a:xfrm>
            <a:off x="2667000" y="2895600"/>
            <a:ext cx="2286000" cy="228600"/>
          </a:xfrm>
          <a:prstGeom prst="straightConnector1">
            <a:avLst/>
          </a:prstGeom>
          <a:solidFill>
            <a:schemeClr val="accent1"/>
          </a:solidFill>
          <a:ln w="76200" cap="flat" cmpd="sng" algn="ctr">
            <a:solidFill>
              <a:srgbClr val="FF6600"/>
            </a:solidFill>
            <a:prstDash val="solid"/>
            <a:round/>
            <a:headEnd type="none" w="med" len="med"/>
            <a:tailEnd type="triangle"/>
          </a:ln>
          <a:effectLst/>
        </p:spPr>
      </p:cxnSp>
      <p:sp>
        <p:nvSpPr>
          <p:cNvPr id="8" name="Rectangle 7"/>
          <p:cNvSpPr/>
          <p:nvPr/>
        </p:nvSpPr>
        <p:spPr bwMode="auto">
          <a:xfrm>
            <a:off x="685800" y="1752600"/>
            <a:ext cx="1143000" cy="344190"/>
          </a:xfrm>
          <a:prstGeom prst="rect">
            <a:avLst/>
          </a:prstGeom>
          <a:noFill/>
          <a:ln w="38100" cap="flat" cmpd="sng" algn="ctr">
            <a:solidFill>
              <a:srgbClr val="FF66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5689466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Reality         and </a:t>
            </a:r>
            <a:r>
              <a:rPr lang="en-US" sz="3200" dirty="0" smtClean="0"/>
              <a:t> </a:t>
            </a:r>
            <a:r>
              <a:rPr lang="en-US" dirty="0" smtClean="0"/>
              <a:t>     representation</a:t>
            </a:r>
            <a:endParaRPr lang="en-US" dirty="0"/>
          </a:p>
        </p:txBody>
      </p:sp>
      <p:pic>
        <p:nvPicPr>
          <p:cNvPr id="11" name="Picture 10"/>
          <p:cNvPicPr>
            <a:picLocks noChangeAspect="1"/>
          </p:cNvPicPr>
          <p:nvPr/>
        </p:nvPicPr>
        <p:blipFill>
          <a:blip r:embed="rId2"/>
          <a:stretch>
            <a:fillRect/>
          </a:stretch>
        </p:blipFill>
        <p:spPr>
          <a:xfrm>
            <a:off x="4478775" y="1568479"/>
            <a:ext cx="4817625" cy="3536921"/>
          </a:xfrm>
          <a:prstGeom prst="rect">
            <a:avLst/>
          </a:prstGeom>
          <a:scene3d>
            <a:camera prst="perspectiveContrastingRightFacing" fov="4500000">
              <a:rot lat="639963" lon="18658966" rev="157485"/>
            </a:camera>
            <a:lightRig rig="threePt" dir="t"/>
          </a:scene3d>
        </p:spPr>
      </p:pic>
      <p:pic>
        <p:nvPicPr>
          <p:cNvPr id="10" name="Picture 2" descr="https://www.statnews.com/wp-content/uploads/2016/03/PHILLIPS_14-1024x68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133600"/>
            <a:ext cx="4711084" cy="3133055"/>
          </a:xfrm>
          <a:prstGeom prst="rect">
            <a:avLst/>
          </a:prstGeom>
          <a:noFill/>
          <a:scene3d>
            <a:camera prst="perspectiveContrastingRightFacing" fov="4500000">
              <a:rot lat="639963" lon="18658966" rev="157485"/>
            </a:camera>
            <a:lightRig rig="threePt" dir="t"/>
          </a:scene3d>
          <a:extLst>
            <a:ext uri="{909E8E84-426E-40DD-AFC4-6F175D3DCCD1}">
              <a14:hiddenFill xmlns:a14="http://schemas.microsoft.com/office/drawing/2010/main">
                <a:solidFill>
                  <a:srgbClr val="FFFFFF"/>
                </a:solidFill>
              </a14:hiddenFill>
            </a:ext>
          </a:extLst>
        </p:spPr>
      </p:pic>
      <p:sp>
        <p:nvSpPr>
          <p:cNvPr id="13" name="Rectangle 12"/>
          <p:cNvSpPr/>
          <p:nvPr/>
        </p:nvSpPr>
        <p:spPr>
          <a:xfrm rot="20149433">
            <a:off x="5430268" y="4096700"/>
            <a:ext cx="2637845" cy="461665"/>
          </a:xfrm>
          <a:prstGeom prst="rect">
            <a:avLst/>
          </a:prstGeom>
        </p:spPr>
        <p:txBody>
          <a:bodyPr wrap="square">
            <a:spAutoFit/>
          </a:bodyPr>
          <a:lstStyle/>
          <a:p>
            <a:pPr algn="r"/>
            <a:r>
              <a:rPr lang="en-US" sz="1200" dirty="0">
                <a:solidFill>
                  <a:schemeClr val="bg1"/>
                </a:solidFill>
              </a:rPr>
              <a:t>https://www.statnews.com/2016/03/24/appendix-cancer-treatment/</a:t>
            </a:r>
          </a:p>
        </p:txBody>
      </p:sp>
      <p:sp>
        <p:nvSpPr>
          <p:cNvPr id="19" name="TextBox 18"/>
          <p:cNvSpPr txBox="1"/>
          <p:nvPr/>
        </p:nvSpPr>
        <p:spPr>
          <a:xfrm>
            <a:off x="2182905" y="5600943"/>
            <a:ext cx="1322798" cy="461665"/>
          </a:xfrm>
          <a:prstGeom prst="rect">
            <a:avLst/>
          </a:prstGeom>
          <a:noFill/>
        </p:spPr>
        <p:txBody>
          <a:bodyPr wrap="none" rtlCol="0">
            <a:spAutoFit/>
          </a:bodyPr>
          <a:lstStyle/>
          <a:p>
            <a:r>
              <a:rPr lang="en-US" sz="2400" dirty="0">
                <a:solidFill>
                  <a:srgbClr val="FFFF00"/>
                </a:solidFill>
              </a:rPr>
              <a:t>t</a:t>
            </a:r>
            <a:r>
              <a:rPr lang="en-US" sz="2400" dirty="0" smtClean="0">
                <a:solidFill>
                  <a:srgbClr val="FFFF00"/>
                </a:solidFill>
              </a:rPr>
              <a:t>his man</a:t>
            </a:r>
            <a:endParaRPr lang="en-US" sz="2400" dirty="0">
              <a:solidFill>
                <a:srgbClr val="FFFF00"/>
              </a:solidFill>
            </a:endParaRPr>
          </a:p>
        </p:txBody>
      </p:sp>
      <p:sp>
        <p:nvSpPr>
          <p:cNvPr id="8" name="Oval 7"/>
          <p:cNvSpPr/>
          <p:nvPr/>
        </p:nvSpPr>
        <p:spPr bwMode="auto">
          <a:xfrm>
            <a:off x="2668809" y="4572000"/>
            <a:ext cx="381000" cy="5334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Oval 8"/>
          <p:cNvSpPr/>
          <p:nvPr/>
        </p:nvSpPr>
        <p:spPr bwMode="auto">
          <a:xfrm>
            <a:off x="6908799" y="4038600"/>
            <a:ext cx="314984" cy="4572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2" name="Straight Arrow Connector 11"/>
          <p:cNvCxnSpPr>
            <a:stCxn id="14" idx="0"/>
            <a:endCxn id="24" idx="5"/>
          </p:cNvCxnSpPr>
          <p:nvPr/>
        </p:nvCxnSpPr>
        <p:spPr bwMode="auto">
          <a:xfrm flipH="1" flipV="1">
            <a:off x="7200138" y="4462014"/>
            <a:ext cx="1189579" cy="1161014"/>
          </a:xfrm>
          <a:prstGeom prst="straightConnector1">
            <a:avLst/>
          </a:prstGeom>
          <a:solidFill>
            <a:schemeClr val="accent1"/>
          </a:solidFill>
          <a:ln w="22225" cap="flat" cmpd="sng" algn="ctr">
            <a:solidFill>
              <a:schemeClr val="bg1"/>
            </a:solidFill>
            <a:prstDash val="solid"/>
            <a:round/>
            <a:headEnd type="none" w="med" len="med"/>
            <a:tailEnd type="triangle"/>
          </a:ln>
          <a:effectLst/>
        </p:spPr>
      </p:cxnSp>
      <p:sp>
        <p:nvSpPr>
          <p:cNvPr id="14" name="TextBox 13"/>
          <p:cNvSpPr txBox="1"/>
          <p:nvPr/>
        </p:nvSpPr>
        <p:spPr>
          <a:xfrm>
            <a:off x="7728318" y="5623028"/>
            <a:ext cx="1322798" cy="461665"/>
          </a:xfrm>
          <a:prstGeom prst="rect">
            <a:avLst/>
          </a:prstGeom>
          <a:noFill/>
        </p:spPr>
        <p:txBody>
          <a:bodyPr wrap="none" rtlCol="0">
            <a:spAutoFit/>
          </a:bodyPr>
          <a:lstStyle/>
          <a:p>
            <a:r>
              <a:rPr lang="en-US" sz="2400" dirty="0">
                <a:solidFill>
                  <a:schemeClr val="bg1"/>
                </a:solidFill>
              </a:rPr>
              <a:t>t</a:t>
            </a:r>
            <a:r>
              <a:rPr lang="en-US" sz="2400" dirty="0" smtClean="0">
                <a:solidFill>
                  <a:schemeClr val="bg1"/>
                </a:solidFill>
              </a:rPr>
              <a:t>his man</a:t>
            </a:r>
            <a:endParaRPr lang="en-US" sz="2400" dirty="0">
              <a:solidFill>
                <a:schemeClr val="bg1"/>
              </a:solidFill>
            </a:endParaRPr>
          </a:p>
        </p:txBody>
      </p:sp>
      <p:sp>
        <p:nvSpPr>
          <p:cNvPr id="16" name="TextBox 15"/>
          <p:cNvSpPr txBox="1"/>
          <p:nvPr/>
        </p:nvSpPr>
        <p:spPr>
          <a:xfrm>
            <a:off x="2557366" y="6026642"/>
            <a:ext cx="492443" cy="461665"/>
          </a:xfrm>
          <a:prstGeom prst="rect">
            <a:avLst/>
          </a:prstGeom>
          <a:noFill/>
        </p:spPr>
        <p:txBody>
          <a:bodyPr wrap="none" rtlCol="0">
            <a:spAutoFit/>
          </a:bodyPr>
          <a:lstStyle/>
          <a:p>
            <a:r>
              <a:rPr lang="en-US" sz="2400" dirty="0" smtClean="0">
                <a:solidFill>
                  <a:srgbClr val="FFFF00"/>
                </a:solidFill>
              </a:rPr>
              <a:t>#1</a:t>
            </a:r>
            <a:endParaRPr lang="en-US" sz="2400" dirty="0">
              <a:solidFill>
                <a:srgbClr val="FFFF00"/>
              </a:solidFill>
            </a:endParaRPr>
          </a:p>
        </p:txBody>
      </p:sp>
      <p:sp>
        <p:nvSpPr>
          <p:cNvPr id="17" name="TextBox 16"/>
          <p:cNvSpPr txBox="1"/>
          <p:nvPr/>
        </p:nvSpPr>
        <p:spPr>
          <a:xfrm>
            <a:off x="8128489" y="6015335"/>
            <a:ext cx="492443" cy="461665"/>
          </a:xfrm>
          <a:prstGeom prst="rect">
            <a:avLst/>
          </a:prstGeom>
          <a:noFill/>
        </p:spPr>
        <p:txBody>
          <a:bodyPr wrap="none" rtlCol="0">
            <a:spAutoFit/>
          </a:bodyPr>
          <a:lstStyle/>
          <a:p>
            <a:r>
              <a:rPr lang="en-US" sz="2400" dirty="0" smtClean="0">
                <a:solidFill>
                  <a:schemeClr val="bg1"/>
                </a:solidFill>
              </a:rPr>
              <a:t>#1</a:t>
            </a:r>
            <a:endParaRPr lang="en-US" sz="2400" dirty="0">
              <a:solidFill>
                <a:schemeClr val="bg1"/>
              </a:solidFill>
            </a:endParaRPr>
          </a:p>
        </p:txBody>
      </p:sp>
      <p:cxnSp>
        <p:nvCxnSpPr>
          <p:cNvPr id="18" name="Straight Arrow Connector 17"/>
          <p:cNvCxnSpPr/>
          <p:nvPr/>
        </p:nvCxnSpPr>
        <p:spPr bwMode="auto">
          <a:xfrm flipH="1" flipV="1">
            <a:off x="3049810" y="6322975"/>
            <a:ext cx="3105565" cy="1625"/>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21" name="Straight Arrow Connector 20"/>
          <p:cNvCxnSpPr/>
          <p:nvPr/>
        </p:nvCxnSpPr>
        <p:spPr bwMode="auto">
          <a:xfrm flipV="1">
            <a:off x="2844304" y="5105400"/>
            <a:ext cx="15005" cy="495543"/>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22" name="TextBox 21"/>
          <p:cNvSpPr txBox="1"/>
          <p:nvPr/>
        </p:nvSpPr>
        <p:spPr>
          <a:xfrm>
            <a:off x="5384994" y="5613884"/>
            <a:ext cx="2315891" cy="461665"/>
          </a:xfrm>
          <a:prstGeom prst="rect">
            <a:avLst/>
          </a:prstGeom>
          <a:noFill/>
        </p:spPr>
        <p:txBody>
          <a:bodyPr wrap="none" rtlCol="0">
            <a:spAutoFit/>
          </a:bodyPr>
          <a:lstStyle/>
          <a:p>
            <a:r>
              <a:rPr lang="en-US" sz="2400" dirty="0">
                <a:solidFill>
                  <a:srgbClr val="FFFF00"/>
                </a:solidFill>
              </a:rPr>
              <a:t>t</a:t>
            </a:r>
            <a:r>
              <a:rPr lang="en-US" sz="2400" dirty="0" smtClean="0">
                <a:solidFill>
                  <a:srgbClr val="FFFF00"/>
                </a:solidFill>
              </a:rPr>
              <a:t>his picture part</a:t>
            </a:r>
            <a:endParaRPr lang="en-US" sz="2400" dirty="0">
              <a:solidFill>
                <a:srgbClr val="FFFF00"/>
              </a:solidFill>
            </a:endParaRPr>
          </a:p>
        </p:txBody>
      </p:sp>
      <p:sp>
        <p:nvSpPr>
          <p:cNvPr id="23" name="TextBox 22"/>
          <p:cNvSpPr txBox="1"/>
          <p:nvPr/>
        </p:nvSpPr>
        <p:spPr>
          <a:xfrm>
            <a:off x="6296719" y="5993249"/>
            <a:ext cx="492443" cy="461665"/>
          </a:xfrm>
          <a:prstGeom prst="rect">
            <a:avLst/>
          </a:prstGeom>
          <a:noFill/>
        </p:spPr>
        <p:txBody>
          <a:bodyPr wrap="none" rtlCol="0">
            <a:spAutoFit/>
          </a:bodyPr>
          <a:lstStyle/>
          <a:p>
            <a:r>
              <a:rPr lang="en-US" sz="2400" dirty="0" smtClean="0">
                <a:solidFill>
                  <a:srgbClr val="FFFF00"/>
                </a:solidFill>
              </a:rPr>
              <a:t>#2</a:t>
            </a:r>
            <a:endParaRPr lang="en-US" sz="2400" dirty="0">
              <a:solidFill>
                <a:srgbClr val="FFFF00"/>
              </a:solidFill>
            </a:endParaRPr>
          </a:p>
        </p:txBody>
      </p:sp>
      <p:sp>
        <p:nvSpPr>
          <p:cNvPr id="24" name="Oval 23"/>
          <p:cNvSpPr/>
          <p:nvPr/>
        </p:nvSpPr>
        <p:spPr bwMode="auto">
          <a:xfrm>
            <a:off x="6874934" y="4006729"/>
            <a:ext cx="381000" cy="5334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25" name="Straight Arrow Connector 24"/>
          <p:cNvCxnSpPr>
            <a:endCxn id="24" idx="3"/>
          </p:cNvCxnSpPr>
          <p:nvPr/>
        </p:nvCxnSpPr>
        <p:spPr bwMode="auto">
          <a:xfrm flipV="1">
            <a:off x="6611915" y="4462014"/>
            <a:ext cx="318815" cy="1250407"/>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27" name="TextBox 26"/>
          <p:cNvSpPr txBox="1"/>
          <p:nvPr/>
        </p:nvSpPr>
        <p:spPr>
          <a:xfrm>
            <a:off x="3901784" y="6252428"/>
            <a:ext cx="1725152" cy="461665"/>
          </a:xfrm>
          <a:prstGeom prst="rect">
            <a:avLst/>
          </a:prstGeom>
          <a:noFill/>
        </p:spPr>
        <p:txBody>
          <a:bodyPr wrap="none" rtlCol="0">
            <a:spAutoFit/>
          </a:bodyPr>
          <a:lstStyle/>
          <a:p>
            <a:r>
              <a:rPr lang="en-US" sz="2400" dirty="0" err="1" smtClean="0">
                <a:solidFill>
                  <a:srgbClr val="FF0000"/>
                </a:solidFill>
              </a:rPr>
              <a:t>isAbout</a:t>
            </a:r>
            <a:r>
              <a:rPr lang="en-US" sz="2400" dirty="0" smtClean="0">
                <a:solidFill>
                  <a:srgbClr val="FF0000"/>
                </a:solidFill>
              </a:rPr>
              <a:t> at t</a:t>
            </a:r>
            <a:endParaRPr lang="en-US" sz="2400" dirty="0">
              <a:solidFill>
                <a:srgbClr val="FF0000"/>
              </a:solidFill>
            </a:endParaRPr>
          </a:p>
        </p:txBody>
      </p:sp>
    </p:spTree>
    <p:extLst>
      <p:ext uri="{BB962C8B-B14F-4D97-AF65-F5344CB8AC3E}">
        <p14:creationId xmlns:p14="http://schemas.microsoft.com/office/powerpoint/2010/main" val="3406522612"/>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4360" y="1436426"/>
            <a:ext cx="4762500" cy="3971925"/>
          </a:xfrm>
          <a:prstGeom prst="rect">
            <a:avLst/>
          </a:prstGeom>
          <a:scene3d>
            <a:camera prst="perspectiveContrastingRightFacing"/>
            <a:lightRig rig="threePt" dir="t"/>
          </a:scene3d>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8174" y="1700879"/>
            <a:ext cx="4526186" cy="4095638"/>
          </a:xfrm>
          <a:prstGeom prst="rect">
            <a:avLst/>
          </a:prstGeom>
          <a:scene3d>
            <a:camera prst="perspectiveContrastingRightFacing"/>
            <a:lightRig rig="threePt" dir="t"/>
          </a:scene3d>
        </p:spPr>
      </p:pic>
      <p:sp>
        <p:nvSpPr>
          <p:cNvPr id="2" name="Title 1"/>
          <p:cNvSpPr>
            <a:spLocks noGrp="1"/>
          </p:cNvSpPr>
          <p:nvPr>
            <p:ph type="title"/>
          </p:nvPr>
        </p:nvSpPr>
        <p:spPr/>
        <p:txBody>
          <a:bodyPr/>
          <a:lstStyle/>
          <a:p>
            <a:r>
              <a:rPr lang="en-US" dirty="0" smtClean="0"/>
              <a:t>Reality         and </a:t>
            </a:r>
            <a:r>
              <a:rPr lang="en-US" sz="3200" dirty="0" smtClean="0"/>
              <a:t> </a:t>
            </a:r>
            <a:r>
              <a:rPr lang="en-US" dirty="0" smtClean="0"/>
              <a:t>     representation</a:t>
            </a:r>
            <a:endParaRPr lang="en-US" dirty="0"/>
          </a:p>
        </p:txBody>
      </p:sp>
      <p:sp>
        <p:nvSpPr>
          <p:cNvPr id="19" name="TextBox 18"/>
          <p:cNvSpPr txBox="1"/>
          <p:nvPr/>
        </p:nvSpPr>
        <p:spPr>
          <a:xfrm>
            <a:off x="2440353" y="5613883"/>
            <a:ext cx="1441420" cy="461665"/>
          </a:xfrm>
          <a:prstGeom prst="rect">
            <a:avLst/>
          </a:prstGeom>
          <a:noFill/>
        </p:spPr>
        <p:txBody>
          <a:bodyPr wrap="none" rtlCol="0">
            <a:spAutoFit/>
          </a:bodyPr>
          <a:lstStyle/>
          <a:p>
            <a:r>
              <a:rPr lang="en-US" sz="2400" dirty="0">
                <a:solidFill>
                  <a:srgbClr val="FFFF00"/>
                </a:solidFill>
              </a:rPr>
              <a:t>t</a:t>
            </a:r>
            <a:r>
              <a:rPr lang="en-US" sz="2400" dirty="0" smtClean="0">
                <a:solidFill>
                  <a:srgbClr val="FFFF00"/>
                </a:solidFill>
              </a:rPr>
              <a:t>his heart</a:t>
            </a:r>
            <a:endParaRPr lang="en-US" sz="2400" dirty="0">
              <a:solidFill>
                <a:srgbClr val="FFFF00"/>
              </a:solidFill>
            </a:endParaRPr>
          </a:p>
        </p:txBody>
      </p:sp>
      <p:sp>
        <p:nvSpPr>
          <p:cNvPr id="8" name="Oval 7"/>
          <p:cNvSpPr/>
          <p:nvPr/>
        </p:nvSpPr>
        <p:spPr bwMode="auto">
          <a:xfrm>
            <a:off x="1905000" y="3215298"/>
            <a:ext cx="1295399" cy="1585302"/>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9" name="Oval 8"/>
          <p:cNvSpPr/>
          <p:nvPr/>
        </p:nvSpPr>
        <p:spPr bwMode="auto">
          <a:xfrm>
            <a:off x="6908799" y="2971801"/>
            <a:ext cx="990600" cy="1447800"/>
          </a:xfrm>
          <a:prstGeom prst="ellipse">
            <a:avLst/>
          </a:prstGeom>
          <a:noFill/>
          <a:ln w="3810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12" name="Straight Arrow Connector 11"/>
          <p:cNvCxnSpPr>
            <a:stCxn id="14" idx="0"/>
            <a:endCxn id="24" idx="5"/>
          </p:cNvCxnSpPr>
          <p:nvPr/>
        </p:nvCxnSpPr>
        <p:spPr bwMode="auto">
          <a:xfrm flipH="1" flipV="1">
            <a:off x="7771051" y="4207576"/>
            <a:ext cx="661145" cy="1415452"/>
          </a:xfrm>
          <a:prstGeom prst="straightConnector1">
            <a:avLst/>
          </a:prstGeom>
          <a:solidFill>
            <a:schemeClr val="accent1"/>
          </a:solidFill>
          <a:ln w="22225" cap="flat" cmpd="sng" algn="ctr">
            <a:solidFill>
              <a:schemeClr val="bg1"/>
            </a:solidFill>
            <a:prstDash val="solid"/>
            <a:round/>
            <a:headEnd type="none" w="med" len="med"/>
            <a:tailEnd type="triangle"/>
          </a:ln>
          <a:effectLst/>
        </p:spPr>
      </p:cxnSp>
      <p:sp>
        <p:nvSpPr>
          <p:cNvPr id="14" name="TextBox 13"/>
          <p:cNvSpPr txBox="1"/>
          <p:nvPr/>
        </p:nvSpPr>
        <p:spPr>
          <a:xfrm>
            <a:off x="7711486" y="5623028"/>
            <a:ext cx="1441420" cy="461665"/>
          </a:xfrm>
          <a:prstGeom prst="rect">
            <a:avLst/>
          </a:prstGeom>
          <a:noFill/>
        </p:spPr>
        <p:txBody>
          <a:bodyPr wrap="none" rtlCol="0">
            <a:spAutoFit/>
          </a:bodyPr>
          <a:lstStyle/>
          <a:p>
            <a:r>
              <a:rPr lang="en-US" sz="2400" dirty="0">
                <a:solidFill>
                  <a:schemeClr val="bg1"/>
                </a:solidFill>
              </a:rPr>
              <a:t>t</a:t>
            </a:r>
            <a:r>
              <a:rPr lang="en-US" sz="2400" dirty="0" smtClean="0">
                <a:solidFill>
                  <a:schemeClr val="bg1"/>
                </a:solidFill>
              </a:rPr>
              <a:t>his heart</a:t>
            </a:r>
            <a:endParaRPr lang="en-US" sz="2400" dirty="0">
              <a:solidFill>
                <a:schemeClr val="bg1"/>
              </a:solidFill>
            </a:endParaRPr>
          </a:p>
        </p:txBody>
      </p:sp>
      <p:sp>
        <p:nvSpPr>
          <p:cNvPr id="16" name="TextBox 15"/>
          <p:cNvSpPr txBox="1"/>
          <p:nvPr/>
        </p:nvSpPr>
        <p:spPr>
          <a:xfrm>
            <a:off x="2403479" y="6015335"/>
            <a:ext cx="646331" cy="461665"/>
          </a:xfrm>
          <a:prstGeom prst="rect">
            <a:avLst/>
          </a:prstGeom>
          <a:noFill/>
        </p:spPr>
        <p:txBody>
          <a:bodyPr wrap="none" rtlCol="0">
            <a:spAutoFit/>
          </a:bodyPr>
          <a:lstStyle/>
          <a:p>
            <a:r>
              <a:rPr lang="en-US" sz="2400" dirty="0" smtClean="0">
                <a:solidFill>
                  <a:srgbClr val="FFFF00"/>
                </a:solidFill>
              </a:rPr>
              <a:t>#12</a:t>
            </a:r>
            <a:endParaRPr lang="en-US" sz="2400" dirty="0">
              <a:solidFill>
                <a:srgbClr val="FFFF00"/>
              </a:solidFill>
            </a:endParaRPr>
          </a:p>
        </p:txBody>
      </p:sp>
      <p:sp>
        <p:nvSpPr>
          <p:cNvPr id="17" name="TextBox 16"/>
          <p:cNvSpPr txBox="1"/>
          <p:nvPr/>
        </p:nvSpPr>
        <p:spPr>
          <a:xfrm>
            <a:off x="8128489" y="6015335"/>
            <a:ext cx="646331" cy="461665"/>
          </a:xfrm>
          <a:prstGeom prst="rect">
            <a:avLst/>
          </a:prstGeom>
          <a:noFill/>
        </p:spPr>
        <p:txBody>
          <a:bodyPr wrap="none" rtlCol="0">
            <a:spAutoFit/>
          </a:bodyPr>
          <a:lstStyle/>
          <a:p>
            <a:r>
              <a:rPr lang="en-US" sz="2400" dirty="0" smtClean="0">
                <a:solidFill>
                  <a:schemeClr val="bg1"/>
                </a:solidFill>
              </a:rPr>
              <a:t>#12</a:t>
            </a:r>
            <a:endParaRPr lang="en-US" sz="2400" dirty="0">
              <a:solidFill>
                <a:schemeClr val="bg1"/>
              </a:solidFill>
            </a:endParaRPr>
          </a:p>
        </p:txBody>
      </p:sp>
      <p:cxnSp>
        <p:nvCxnSpPr>
          <p:cNvPr id="18" name="Straight Arrow Connector 17"/>
          <p:cNvCxnSpPr/>
          <p:nvPr/>
        </p:nvCxnSpPr>
        <p:spPr bwMode="auto">
          <a:xfrm flipH="1" flipV="1">
            <a:off x="3049810" y="6322975"/>
            <a:ext cx="3105565" cy="1625"/>
          </a:xfrm>
          <a:prstGeom prst="straightConnector1">
            <a:avLst/>
          </a:prstGeom>
          <a:solidFill>
            <a:schemeClr val="accent1"/>
          </a:solidFill>
          <a:ln w="22225" cap="flat" cmpd="sng" algn="ctr">
            <a:solidFill>
              <a:srgbClr val="FF0000"/>
            </a:solidFill>
            <a:prstDash val="solid"/>
            <a:round/>
            <a:headEnd type="none" w="med" len="med"/>
            <a:tailEnd type="triangle"/>
          </a:ln>
          <a:effectLst/>
        </p:spPr>
      </p:cxnSp>
      <p:cxnSp>
        <p:nvCxnSpPr>
          <p:cNvPr id="21" name="Straight Arrow Connector 20"/>
          <p:cNvCxnSpPr>
            <a:endCxn id="8" idx="4"/>
          </p:cNvCxnSpPr>
          <p:nvPr/>
        </p:nvCxnSpPr>
        <p:spPr bwMode="auto">
          <a:xfrm flipH="1" flipV="1">
            <a:off x="2552700" y="4800600"/>
            <a:ext cx="291604" cy="800344"/>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22" name="TextBox 21"/>
          <p:cNvSpPr txBox="1"/>
          <p:nvPr/>
        </p:nvSpPr>
        <p:spPr>
          <a:xfrm>
            <a:off x="5384994" y="5613884"/>
            <a:ext cx="2315891" cy="461665"/>
          </a:xfrm>
          <a:prstGeom prst="rect">
            <a:avLst/>
          </a:prstGeom>
          <a:noFill/>
        </p:spPr>
        <p:txBody>
          <a:bodyPr wrap="none" rtlCol="0">
            <a:spAutoFit/>
          </a:bodyPr>
          <a:lstStyle/>
          <a:p>
            <a:r>
              <a:rPr lang="en-US" sz="2400" dirty="0">
                <a:solidFill>
                  <a:srgbClr val="FFFF00"/>
                </a:solidFill>
              </a:rPr>
              <a:t>t</a:t>
            </a:r>
            <a:r>
              <a:rPr lang="en-US" sz="2400" dirty="0" smtClean="0">
                <a:solidFill>
                  <a:srgbClr val="FFFF00"/>
                </a:solidFill>
              </a:rPr>
              <a:t>his picture part</a:t>
            </a:r>
            <a:endParaRPr lang="en-US" sz="2400" dirty="0">
              <a:solidFill>
                <a:srgbClr val="FFFF00"/>
              </a:solidFill>
            </a:endParaRPr>
          </a:p>
        </p:txBody>
      </p:sp>
      <p:sp>
        <p:nvSpPr>
          <p:cNvPr id="23" name="TextBox 22"/>
          <p:cNvSpPr txBox="1"/>
          <p:nvPr/>
        </p:nvSpPr>
        <p:spPr>
          <a:xfrm>
            <a:off x="6296719" y="5993249"/>
            <a:ext cx="800219" cy="461665"/>
          </a:xfrm>
          <a:prstGeom prst="rect">
            <a:avLst/>
          </a:prstGeom>
          <a:noFill/>
        </p:spPr>
        <p:txBody>
          <a:bodyPr wrap="none" rtlCol="0">
            <a:spAutoFit/>
          </a:bodyPr>
          <a:lstStyle/>
          <a:p>
            <a:r>
              <a:rPr lang="en-US" sz="2400" dirty="0" smtClean="0">
                <a:solidFill>
                  <a:srgbClr val="FFFF00"/>
                </a:solidFill>
              </a:rPr>
              <a:t>#245</a:t>
            </a:r>
            <a:endParaRPr lang="en-US" sz="2400" dirty="0">
              <a:solidFill>
                <a:srgbClr val="FFFF00"/>
              </a:solidFill>
            </a:endParaRPr>
          </a:p>
        </p:txBody>
      </p:sp>
      <p:sp>
        <p:nvSpPr>
          <p:cNvPr id="24" name="Oval 23"/>
          <p:cNvSpPr/>
          <p:nvPr/>
        </p:nvSpPr>
        <p:spPr bwMode="auto">
          <a:xfrm>
            <a:off x="6874934" y="2971801"/>
            <a:ext cx="1049866" cy="1447800"/>
          </a:xfrm>
          <a:prstGeom prst="ellipse">
            <a:avLst/>
          </a:prstGeom>
          <a:noFill/>
          <a:ln w="3810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cxnSp>
        <p:nvCxnSpPr>
          <p:cNvPr id="25" name="Straight Arrow Connector 24"/>
          <p:cNvCxnSpPr>
            <a:endCxn id="24" idx="3"/>
          </p:cNvCxnSpPr>
          <p:nvPr/>
        </p:nvCxnSpPr>
        <p:spPr bwMode="auto">
          <a:xfrm flipV="1">
            <a:off x="6611915" y="4207576"/>
            <a:ext cx="416768" cy="1504848"/>
          </a:xfrm>
          <a:prstGeom prst="straightConnector1">
            <a:avLst/>
          </a:prstGeom>
          <a:solidFill>
            <a:schemeClr val="accent1"/>
          </a:solidFill>
          <a:ln w="22225" cap="flat" cmpd="sng" algn="ctr">
            <a:solidFill>
              <a:srgbClr val="FFFF00"/>
            </a:solidFill>
            <a:prstDash val="solid"/>
            <a:round/>
            <a:headEnd type="none" w="med" len="med"/>
            <a:tailEnd type="triangle"/>
          </a:ln>
          <a:effectLst/>
        </p:spPr>
      </p:cxnSp>
      <p:sp>
        <p:nvSpPr>
          <p:cNvPr id="27" name="TextBox 26"/>
          <p:cNvSpPr txBox="1"/>
          <p:nvPr/>
        </p:nvSpPr>
        <p:spPr>
          <a:xfrm>
            <a:off x="3901784" y="6252428"/>
            <a:ext cx="1725152" cy="461665"/>
          </a:xfrm>
          <a:prstGeom prst="rect">
            <a:avLst/>
          </a:prstGeom>
          <a:noFill/>
        </p:spPr>
        <p:txBody>
          <a:bodyPr wrap="none" rtlCol="0">
            <a:spAutoFit/>
          </a:bodyPr>
          <a:lstStyle/>
          <a:p>
            <a:r>
              <a:rPr lang="en-US" sz="2400" dirty="0" err="1" smtClean="0">
                <a:solidFill>
                  <a:srgbClr val="FF0000"/>
                </a:solidFill>
              </a:rPr>
              <a:t>isAbout</a:t>
            </a:r>
            <a:r>
              <a:rPr lang="en-US" sz="2400" dirty="0" smtClean="0">
                <a:solidFill>
                  <a:srgbClr val="FF0000"/>
                </a:solidFill>
              </a:rPr>
              <a:t> at t</a:t>
            </a:r>
            <a:endParaRPr lang="en-US" sz="2400" dirty="0">
              <a:solidFill>
                <a:srgbClr val="FF0000"/>
              </a:solidFill>
            </a:endParaRPr>
          </a:p>
        </p:txBody>
      </p:sp>
    </p:spTree>
    <p:extLst>
      <p:ext uri="{BB962C8B-B14F-4D97-AF65-F5344CB8AC3E}">
        <p14:creationId xmlns:p14="http://schemas.microsoft.com/office/powerpoint/2010/main" val="33230361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AutoShape 2"/>
          <p:cNvSpPr>
            <a:spLocks noGrp="1" noChangeArrowheads="1"/>
          </p:cNvSpPr>
          <p:nvPr>
            <p:ph type="title"/>
          </p:nvPr>
        </p:nvSpPr>
        <p:spPr/>
        <p:txBody>
          <a:bodyPr/>
          <a:lstStyle/>
          <a:p>
            <a:r>
              <a:rPr lang="en-US" altLang="en-US" sz="2700" dirty="0" smtClean="0"/>
              <a:t>Images as representations: need for various assertions</a:t>
            </a:r>
            <a:endParaRPr lang="en-US" altLang="en-US" sz="2700" dirty="0"/>
          </a:p>
        </p:txBody>
      </p:sp>
      <p:sp>
        <p:nvSpPr>
          <p:cNvPr id="50182" name="Rectangle 6"/>
          <p:cNvSpPr>
            <a:spLocks noGrp="1" noChangeArrowheads="1"/>
          </p:cNvSpPr>
          <p:nvPr>
            <p:ph idx="1"/>
          </p:nvPr>
        </p:nvSpPr>
        <p:spPr>
          <a:xfrm>
            <a:off x="4800600" y="1828800"/>
            <a:ext cx="4114800" cy="4419600"/>
          </a:xfrm>
        </p:spPr>
        <p:txBody>
          <a:bodyPr/>
          <a:lstStyle/>
          <a:p>
            <a:r>
              <a:rPr lang="en-US" altLang="en-US" dirty="0"/>
              <a:t>An image is a </a:t>
            </a:r>
            <a:r>
              <a:rPr lang="en-US" altLang="en-US" dirty="0" smtClean="0"/>
              <a:t>representation </a:t>
            </a:r>
            <a:r>
              <a:rPr lang="en-US" altLang="en-US" dirty="0"/>
              <a:t>of reality itself;</a:t>
            </a:r>
          </a:p>
          <a:p>
            <a:r>
              <a:rPr lang="en-US" altLang="en-US" dirty="0"/>
              <a:t>It may suffer from various types of errors:</a:t>
            </a:r>
          </a:p>
          <a:p>
            <a:pPr lvl="1"/>
            <a:r>
              <a:rPr lang="en-US" altLang="en-US" dirty="0"/>
              <a:t>Some image portions </a:t>
            </a:r>
            <a:r>
              <a:rPr lang="en-US" altLang="en-US" dirty="0" smtClean="0"/>
              <a:t>represent wrongly</a:t>
            </a:r>
            <a:r>
              <a:rPr lang="en-US" altLang="en-US" dirty="0"/>
              <a:t>;</a:t>
            </a:r>
          </a:p>
        </p:txBody>
      </p:sp>
      <p:pic>
        <p:nvPicPr>
          <p:cNvPr id="50181" name="Picture 5"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114800" cy="4271963"/>
          </a:xfrm>
          <a:prstGeom prst="rect">
            <a:avLst/>
          </a:prstGeom>
          <a:noFill/>
          <a:extLst>
            <a:ext uri="{909E8E84-426E-40DD-AFC4-6F175D3DCCD1}">
              <a14:hiddenFill xmlns:a14="http://schemas.microsoft.com/office/drawing/2010/main">
                <a:solidFill>
                  <a:srgbClr val="FFFFFF"/>
                </a:solidFill>
              </a14:hiddenFill>
            </a:ext>
          </a:extLst>
        </p:spPr>
      </p:pic>
      <p:grpSp>
        <p:nvGrpSpPr>
          <p:cNvPr id="50186" name="Group 10"/>
          <p:cNvGrpSpPr>
            <a:grpSpLocks/>
          </p:cNvGrpSpPr>
          <p:nvPr/>
        </p:nvGrpSpPr>
        <p:grpSpPr bwMode="auto">
          <a:xfrm>
            <a:off x="457200" y="3276600"/>
            <a:ext cx="3505200" cy="2209800"/>
            <a:chOff x="288" y="2304"/>
            <a:chExt cx="2208" cy="1392"/>
          </a:xfrm>
        </p:grpSpPr>
        <p:sp>
          <p:nvSpPr>
            <p:cNvPr id="50183" name="Oval 7"/>
            <p:cNvSpPr>
              <a:spLocks noChangeArrowheads="1"/>
            </p:cNvSpPr>
            <p:nvPr/>
          </p:nvSpPr>
          <p:spPr bwMode="auto">
            <a:xfrm>
              <a:off x="432" y="2304"/>
              <a:ext cx="432" cy="43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4" name="Oval 8"/>
            <p:cNvSpPr>
              <a:spLocks noChangeArrowheads="1"/>
            </p:cNvSpPr>
            <p:nvPr/>
          </p:nvSpPr>
          <p:spPr bwMode="auto">
            <a:xfrm>
              <a:off x="2064" y="2688"/>
              <a:ext cx="432" cy="432"/>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0185" name="Text Box 9"/>
            <p:cNvSpPr txBox="1">
              <a:spLocks noChangeArrowheads="1"/>
            </p:cNvSpPr>
            <p:nvPr/>
          </p:nvSpPr>
          <p:spPr bwMode="auto">
            <a:xfrm>
              <a:off x="288" y="3024"/>
              <a:ext cx="2102" cy="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0000"/>
                  </a:solidFill>
                </a:rPr>
                <a:t>These things are not IN the body</a:t>
              </a:r>
            </a:p>
          </p:txBody>
        </p:sp>
      </p:grpSp>
    </p:spTree>
    <p:extLst>
      <p:ext uri="{BB962C8B-B14F-4D97-AF65-F5344CB8AC3E}">
        <p14:creationId xmlns:p14="http://schemas.microsoft.com/office/powerpoint/2010/main" val="38115194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018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018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018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01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2" grpId="0" build="p" bldLvl="2"/>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AutoShape 2"/>
          <p:cNvSpPr>
            <a:spLocks noGrp="1" noChangeArrowheads="1"/>
          </p:cNvSpPr>
          <p:nvPr>
            <p:ph type="title"/>
          </p:nvPr>
        </p:nvSpPr>
        <p:spPr/>
        <p:txBody>
          <a:bodyPr/>
          <a:lstStyle/>
          <a:p>
            <a:r>
              <a:rPr lang="en-US" altLang="en-US" sz="2700" dirty="0" smtClean="0"/>
              <a:t>Images as representations: need for various assertions</a:t>
            </a:r>
            <a:endParaRPr lang="en-US" altLang="en-US" sz="2700" dirty="0"/>
          </a:p>
        </p:txBody>
      </p:sp>
      <p:sp>
        <p:nvSpPr>
          <p:cNvPr id="52228" name="Rectangle 4"/>
          <p:cNvSpPr>
            <a:spLocks noGrp="1" noChangeArrowheads="1"/>
          </p:cNvSpPr>
          <p:nvPr>
            <p:ph idx="1"/>
          </p:nvPr>
        </p:nvSpPr>
        <p:spPr>
          <a:xfrm>
            <a:off x="4800600" y="1828800"/>
            <a:ext cx="4114800" cy="4419600"/>
          </a:xfrm>
        </p:spPr>
        <p:txBody>
          <a:bodyPr/>
          <a:lstStyle/>
          <a:p>
            <a:r>
              <a:rPr lang="en-US" altLang="en-US" dirty="0"/>
              <a:t>An image is a </a:t>
            </a:r>
            <a:r>
              <a:rPr lang="en-US" altLang="en-US" dirty="0" smtClean="0"/>
              <a:t>representation </a:t>
            </a:r>
            <a:r>
              <a:rPr lang="en-US" altLang="en-US" dirty="0"/>
              <a:t>of reality itself;</a:t>
            </a:r>
          </a:p>
          <a:p>
            <a:r>
              <a:rPr lang="en-US" altLang="en-US" dirty="0"/>
              <a:t>It may suffer from various types of errors:</a:t>
            </a:r>
          </a:p>
          <a:p>
            <a:pPr lvl="1"/>
            <a:r>
              <a:rPr lang="en-US" altLang="en-US" dirty="0"/>
              <a:t>Some image portions </a:t>
            </a:r>
            <a:r>
              <a:rPr lang="en-US" altLang="en-US" dirty="0" smtClean="0"/>
              <a:t>represent wrongly</a:t>
            </a:r>
            <a:r>
              <a:rPr lang="en-US" altLang="en-US" dirty="0"/>
              <a:t>;</a:t>
            </a:r>
          </a:p>
          <a:p>
            <a:pPr lvl="1"/>
            <a:r>
              <a:rPr lang="en-US" altLang="en-US" dirty="0"/>
              <a:t>Some image portions </a:t>
            </a:r>
            <a:r>
              <a:rPr lang="en-US" altLang="en-US" dirty="0" smtClean="0"/>
              <a:t>do not represent at all;</a:t>
            </a:r>
            <a:endParaRPr lang="en-US" altLang="en-US" dirty="0"/>
          </a:p>
          <a:p>
            <a:pPr lvl="1"/>
            <a:r>
              <a:rPr lang="en-US" altLang="en-US" dirty="0"/>
              <a:t>…</a:t>
            </a:r>
          </a:p>
        </p:txBody>
      </p:sp>
      <p:pic>
        <p:nvPicPr>
          <p:cNvPr id="52227" name="Picture 3" descr="figur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28800"/>
            <a:ext cx="4114800" cy="4271963"/>
          </a:xfrm>
          <a:prstGeom prst="rect">
            <a:avLst/>
          </a:prstGeom>
          <a:noFill/>
          <a:extLst>
            <a:ext uri="{909E8E84-426E-40DD-AFC4-6F175D3DCCD1}">
              <a14:hiddenFill xmlns:a14="http://schemas.microsoft.com/office/drawing/2010/main">
                <a:solidFill>
                  <a:srgbClr val="FFFFFF"/>
                </a:solidFill>
              </a14:hiddenFill>
            </a:ext>
          </a:extLst>
        </p:spPr>
      </p:pic>
      <p:sp>
        <p:nvSpPr>
          <p:cNvPr id="52230" name="Oval 6"/>
          <p:cNvSpPr>
            <a:spLocks noChangeArrowheads="1"/>
          </p:cNvSpPr>
          <p:nvPr/>
        </p:nvSpPr>
        <p:spPr bwMode="auto">
          <a:xfrm>
            <a:off x="2667000" y="2438400"/>
            <a:ext cx="1600200" cy="1828800"/>
          </a:xfrm>
          <a:prstGeom prst="ellipse">
            <a:avLst/>
          </a:prstGeom>
          <a:noFill/>
          <a:ln w="5715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231" name="Text Box 7"/>
          <p:cNvSpPr txBox="1">
            <a:spLocks noChangeArrowheads="1"/>
          </p:cNvSpPr>
          <p:nvPr/>
        </p:nvSpPr>
        <p:spPr bwMode="auto">
          <a:xfrm>
            <a:off x="457200" y="4419600"/>
            <a:ext cx="333692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a:solidFill>
                  <a:srgbClr val="FF0000"/>
                </a:solidFill>
              </a:rPr>
              <a:t>This shadow is an artifact</a:t>
            </a:r>
          </a:p>
        </p:txBody>
      </p:sp>
    </p:spTree>
    <p:extLst>
      <p:ext uri="{BB962C8B-B14F-4D97-AF65-F5344CB8AC3E}">
        <p14:creationId xmlns:p14="http://schemas.microsoft.com/office/powerpoint/2010/main" val="15664370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p:cNvSpPr>
            <a:spLocks noGrp="1" noChangeArrowheads="1"/>
          </p:cNvSpPr>
          <p:nvPr>
            <p:ph type="title"/>
          </p:nvPr>
        </p:nvSpPr>
        <p:spPr/>
        <p:txBody>
          <a:bodyPr/>
          <a:lstStyle/>
          <a:p>
            <a:pPr eaLnBrk="1" hangingPunct="1"/>
            <a:r>
              <a:rPr lang="en-US" smtClean="0"/>
              <a:t>A non-trivial relation</a:t>
            </a:r>
          </a:p>
        </p:txBody>
      </p:sp>
      <p:sp>
        <p:nvSpPr>
          <p:cNvPr id="9219" name="AutoShape 6"/>
          <p:cNvSpPr>
            <a:spLocks noChangeArrowheads="1"/>
          </p:cNvSpPr>
          <p:nvPr/>
        </p:nvSpPr>
        <p:spPr bwMode="auto">
          <a:xfrm>
            <a:off x="3352800" y="3916363"/>
            <a:ext cx="2133600" cy="609600"/>
          </a:xfrm>
          <a:prstGeom prst="rightArrow">
            <a:avLst>
              <a:gd name="adj1" fmla="val 50000"/>
              <a:gd name="adj2" fmla="val 62757"/>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grpSp>
        <p:nvGrpSpPr>
          <p:cNvPr id="9220" name="Group 26"/>
          <p:cNvGrpSpPr>
            <a:grpSpLocks/>
          </p:cNvGrpSpPr>
          <p:nvPr/>
        </p:nvGrpSpPr>
        <p:grpSpPr bwMode="auto">
          <a:xfrm>
            <a:off x="3810000" y="2544763"/>
            <a:ext cx="914400" cy="3429000"/>
            <a:chOff x="2256" y="1488"/>
            <a:chExt cx="576" cy="2160"/>
          </a:xfrm>
        </p:grpSpPr>
        <p:sp>
          <p:nvSpPr>
            <p:cNvPr id="9233" name="AutoShape 15"/>
            <p:cNvSpPr>
              <a:spLocks noChangeArrowheads="1"/>
            </p:cNvSpPr>
            <p:nvPr/>
          </p:nvSpPr>
          <p:spPr bwMode="auto">
            <a:xfrm rot="5400000">
              <a:off x="1464" y="2280"/>
              <a:ext cx="216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alpha val="50195"/>
              </a:srgbClr>
            </a:solidFill>
            <a:ln w="9525">
              <a:solidFill>
                <a:schemeClr val="bg1"/>
              </a:solidFill>
              <a:miter lim="800000"/>
              <a:headEnd/>
              <a:tailEnd/>
            </a:ln>
          </p:spPr>
          <p:txBody>
            <a:bodyPr wrap="none" anchor="ctr"/>
            <a:lstStyle/>
            <a:p>
              <a:endParaRPr lang="en-US"/>
            </a:p>
          </p:txBody>
        </p:sp>
        <p:sp>
          <p:nvSpPr>
            <p:cNvPr id="9234" name="Line 16"/>
            <p:cNvSpPr>
              <a:spLocks noChangeShapeType="1"/>
            </p:cNvSpPr>
            <p:nvPr/>
          </p:nvSpPr>
          <p:spPr bwMode="auto">
            <a:xfrm rot="5400000">
              <a:off x="2353" y="1645"/>
              <a:ext cx="381"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5" name="Line 17"/>
            <p:cNvSpPr>
              <a:spLocks noChangeShapeType="1"/>
            </p:cNvSpPr>
            <p:nvPr/>
          </p:nvSpPr>
          <p:spPr bwMode="auto">
            <a:xfrm rot="5400000">
              <a:off x="2449" y="1867"/>
              <a:ext cx="19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6" name="Line 18"/>
            <p:cNvSpPr>
              <a:spLocks noChangeShapeType="1"/>
            </p:cNvSpPr>
            <p:nvPr/>
          </p:nvSpPr>
          <p:spPr bwMode="auto">
            <a:xfrm rot="5400000">
              <a:off x="2512" y="2058"/>
              <a:ext cx="63"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7" name="Line 19"/>
            <p:cNvSpPr>
              <a:spLocks noChangeShapeType="1"/>
            </p:cNvSpPr>
            <p:nvPr/>
          </p:nvSpPr>
          <p:spPr bwMode="auto">
            <a:xfrm rot="5400000">
              <a:off x="2544" y="2216"/>
              <a:ext cx="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8" name="Line 20"/>
            <p:cNvSpPr>
              <a:spLocks noChangeShapeType="1"/>
            </p:cNvSpPr>
            <p:nvPr/>
          </p:nvSpPr>
          <p:spPr bwMode="auto">
            <a:xfrm rot="5400000" flipV="1">
              <a:off x="2449" y="2439"/>
              <a:ext cx="190"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39" name="Line 21"/>
            <p:cNvSpPr>
              <a:spLocks noChangeShapeType="1"/>
            </p:cNvSpPr>
            <p:nvPr/>
          </p:nvSpPr>
          <p:spPr bwMode="auto">
            <a:xfrm rot="5400000" flipV="1">
              <a:off x="2417" y="2598"/>
              <a:ext cx="254"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0" name="Line 22"/>
            <p:cNvSpPr>
              <a:spLocks noChangeShapeType="1"/>
            </p:cNvSpPr>
            <p:nvPr/>
          </p:nvSpPr>
          <p:spPr bwMode="auto">
            <a:xfrm rot="5400000" flipV="1">
              <a:off x="2353" y="2852"/>
              <a:ext cx="381" cy="576"/>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1" name="Line 23"/>
            <p:cNvSpPr>
              <a:spLocks noChangeShapeType="1"/>
            </p:cNvSpPr>
            <p:nvPr/>
          </p:nvSpPr>
          <p:spPr bwMode="auto">
            <a:xfrm rot="5400000">
              <a:off x="1739" y="2572"/>
              <a:ext cx="1898"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2" name="Line 24"/>
            <p:cNvSpPr>
              <a:spLocks noChangeShapeType="1"/>
            </p:cNvSpPr>
            <p:nvPr/>
          </p:nvSpPr>
          <p:spPr bwMode="auto">
            <a:xfrm rot="5400000">
              <a:off x="1726" y="2576"/>
              <a:ext cx="1636"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sp>
          <p:nvSpPr>
            <p:cNvPr id="9243" name="Line 25"/>
            <p:cNvSpPr>
              <a:spLocks noChangeShapeType="1"/>
            </p:cNvSpPr>
            <p:nvPr/>
          </p:nvSpPr>
          <p:spPr bwMode="auto">
            <a:xfrm rot="5400000">
              <a:off x="1721" y="2569"/>
              <a:ext cx="135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nchor="ctr"/>
            <a:lstStyle/>
            <a:p>
              <a:endParaRPr lang="en-US"/>
            </a:p>
          </p:txBody>
        </p:sp>
      </p:grpSp>
      <p:sp>
        <p:nvSpPr>
          <p:cNvPr id="9221" name="AutoShape 27"/>
          <p:cNvSpPr>
            <a:spLocks noChangeArrowheads="1"/>
          </p:cNvSpPr>
          <p:nvPr/>
        </p:nvSpPr>
        <p:spPr bwMode="auto">
          <a:xfrm>
            <a:off x="3124200" y="3916363"/>
            <a:ext cx="914400" cy="609600"/>
          </a:xfrm>
          <a:prstGeom prst="leftArrow">
            <a:avLst>
              <a:gd name="adj1" fmla="val 50000"/>
              <a:gd name="adj2" fmla="val 61979"/>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9222" name="Text Box 39"/>
          <p:cNvSpPr txBox="1">
            <a:spLocks noChangeArrowheads="1"/>
          </p:cNvSpPr>
          <p:nvPr/>
        </p:nvSpPr>
        <p:spPr bwMode="auto">
          <a:xfrm>
            <a:off x="965200" y="6278563"/>
            <a:ext cx="144303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FF00"/>
                </a:solidFill>
              </a:rPr>
              <a:t>Referents</a:t>
            </a:r>
          </a:p>
        </p:txBody>
      </p:sp>
      <p:sp>
        <p:nvSpPr>
          <p:cNvPr id="9223" name="Text Box 40"/>
          <p:cNvSpPr txBox="1">
            <a:spLocks noChangeArrowheads="1"/>
          </p:cNvSpPr>
          <p:nvPr/>
        </p:nvSpPr>
        <p:spPr bwMode="auto">
          <a:xfrm>
            <a:off x="6137275" y="6278563"/>
            <a:ext cx="16129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r>
              <a:rPr lang="en-US">
                <a:solidFill>
                  <a:srgbClr val="FFFF00"/>
                </a:solidFill>
              </a:rPr>
              <a:t>References</a:t>
            </a:r>
          </a:p>
        </p:txBody>
      </p:sp>
      <p:pic>
        <p:nvPicPr>
          <p:cNvPr id="9224" name="Picture 5" descr="CT scann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2544763"/>
            <a:ext cx="221932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5" name="Group 9"/>
          <p:cNvGrpSpPr>
            <a:grpSpLocks/>
          </p:cNvGrpSpPr>
          <p:nvPr/>
        </p:nvGrpSpPr>
        <p:grpSpPr bwMode="auto">
          <a:xfrm>
            <a:off x="5715000" y="2392363"/>
            <a:ext cx="2743200" cy="3771900"/>
            <a:chOff x="3120" y="816"/>
            <a:chExt cx="2334" cy="3048"/>
          </a:xfrm>
        </p:grpSpPr>
        <p:pic>
          <p:nvPicPr>
            <p:cNvPr id="923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0" y="864"/>
              <a:ext cx="2328" cy="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0" y="816"/>
              <a:ext cx="2334" cy="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9226" name="Freeform 35"/>
          <p:cNvSpPr>
            <a:spLocks/>
          </p:cNvSpPr>
          <p:nvPr/>
        </p:nvSpPr>
        <p:spPr bwMode="auto">
          <a:xfrm>
            <a:off x="2590800" y="2519363"/>
            <a:ext cx="3962400"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227" name="Freeform 37"/>
          <p:cNvSpPr>
            <a:spLocks/>
          </p:cNvSpPr>
          <p:nvPr/>
        </p:nvSpPr>
        <p:spPr bwMode="auto">
          <a:xfrm rot="20395306" flipV="1">
            <a:off x="2362200" y="4525963"/>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chemeClr val="accent1"/>
            </a:solidFill>
            <a:prstDash val="solid"/>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nchor="ctr"/>
          <a:lstStyle/>
          <a:p>
            <a:endParaRPr lang="en-US"/>
          </a:p>
        </p:txBody>
      </p:sp>
      <p:sp>
        <p:nvSpPr>
          <p:cNvPr id="9228" name="Rectangle 36"/>
          <p:cNvSpPr>
            <a:spLocks noChangeArrowheads="1"/>
          </p:cNvSpPr>
          <p:nvPr/>
        </p:nvSpPr>
        <p:spPr bwMode="auto">
          <a:xfrm>
            <a:off x="6484938" y="3582988"/>
            <a:ext cx="1524000" cy="152400"/>
          </a:xfrm>
          <a:prstGeom prst="rect">
            <a:avLst/>
          </a:prstGeom>
          <a:solidFill>
            <a:srgbClr val="FF505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
        <p:nvSpPr>
          <p:cNvPr id="9229" name="Rectangle 38"/>
          <p:cNvSpPr>
            <a:spLocks noChangeArrowheads="1"/>
          </p:cNvSpPr>
          <p:nvPr/>
        </p:nvSpPr>
        <p:spPr bwMode="auto">
          <a:xfrm>
            <a:off x="6510338" y="4225925"/>
            <a:ext cx="1524000" cy="152400"/>
          </a:xfrm>
          <a:prstGeom prst="rect">
            <a:avLst/>
          </a:prstGeom>
          <a:solidFill>
            <a:srgbClr val="00CC99">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endParaRPr lang="en-US"/>
          </a:p>
        </p:txBody>
      </p:sp>
    </p:spTree>
    <p:extLst>
      <p:ext uri="{BB962C8B-B14F-4D97-AF65-F5344CB8AC3E}">
        <p14:creationId xmlns:p14="http://schemas.microsoft.com/office/powerpoint/2010/main" val="248765476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9" name="Picture 3"/>
          <p:cNvPicPr>
            <a:picLocks noChangeAspect="1" noChangeArrowheads="1"/>
          </p:cNvPicPr>
          <p:nvPr/>
        </p:nvPicPr>
        <p:blipFill>
          <a:blip r:embed="rId3" cstate="print"/>
          <a:srcRect/>
          <a:stretch>
            <a:fillRect/>
          </a:stretch>
        </p:blipFill>
        <p:spPr bwMode="auto">
          <a:xfrm>
            <a:off x="5334000" y="3505200"/>
            <a:ext cx="3614739" cy="1938338"/>
          </a:xfrm>
          <a:prstGeom prst="rect">
            <a:avLst/>
          </a:prstGeom>
          <a:noFill/>
          <a:ln w="9525">
            <a:noFill/>
            <a:miter lim="800000"/>
            <a:headEnd/>
            <a:tailEnd/>
          </a:ln>
          <a:effectLst/>
        </p:spPr>
      </p:pic>
      <p:grpSp>
        <p:nvGrpSpPr>
          <p:cNvPr id="2" name="Group 284"/>
          <p:cNvGrpSpPr>
            <a:grpSpLocks/>
          </p:cNvGrpSpPr>
          <p:nvPr/>
        </p:nvGrpSpPr>
        <p:grpSpPr bwMode="auto">
          <a:xfrm>
            <a:off x="255588" y="2990850"/>
            <a:ext cx="2743200" cy="2743200"/>
            <a:chOff x="161" y="2460"/>
            <a:chExt cx="1728" cy="1728"/>
          </a:xfrm>
        </p:grpSpPr>
        <p:pic>
          <p:nvPicPr>
            <p:cNvPr id="9249" name="Picture 285" descr="globe"/>
            <p:cNvPicPr>
              <a:picLocks noChangeAspect="1" noChangeArrowheads="1"/>
            </p:cNvPicPr>
            <p:nvPr/>
          </p:nvPicPr>
          <p:blipFill>
            <a:blip r:embed="rId4" cstate="print"/>
            <a:srcRect/>
            <a:stretch>
              <a:fillRect/>
            </a:stretch>
          </p:blipFill>
          <p:spPr bwMode="auto">
            <a:xfrm>
              <a:off x="161" y="2460"/>
              <a:ext cx="1728" cy="1728"/>
            </a:xfrm>
            <a:prstGeom prst="rect">
              <a:avLst/>
            </a:prstGeom>
            <a:noFill/>
            <a:ln w="9525">
              <a:noFill/>
              <a:miter lim="800000"/>
              <a:headEnd/>
              <a:tailEnd/>
            </a:ln>
          </p:spPr>
        </p:pic>
        <p:sp>
          <p:nvSpPr>
            <p:cNvPr id="9250" name="Oval 286"/>
            <p:cNvSpPr>
              <a:spLocks noChangeArrowheads="1"/>
            </p:cNvSpPr>
            <p:nvPr/>
          </p:nvSpPr>
          <p:spPr bwMode="auto">
            <a:xfrm>
              <a:off x="257" y="2546"/>
              <a:ext cx="1524" cy="1524"/>
            </a:xfrm>
            <a:prstGeom prst="ellipse">
              <a:avLst/>
            </a:prstGeom>
            <a:solidFill>
              <a:srgbClr val="B2B2B2">
                <a:alpha val="50195"/>
              </a:srgbClr>
            </a:solidFill>
            <a:ln w="9525">
              <a:noFill/>
              <a:round/>
              <a:headEnd/>
              <a:tailEnd/>
            </a:ln>
          </p:spPr>
          <p:txBody>
            <a:bodyPr wrap="none" anchor="ctr"/>
            <a:lstStyle/>
            <a:p>
              <a:endParaRPr lang="en-US"/>
            </a:p>
          </p:txBody>
        </p:sp>
      </p:grpSp>
      <p:sp>
        <p:nvSpPr>
          <p:cNvPr id="9221" name="AutoShape 2"/>
          <p:cNvSpPr>
            <a:spLocks noGrp="1" noChangeArrowheads="1"/>
          </p:cNvSpPr>
          <p:nvPr>
            <p:ph type="title"/>
          </p:nvPr>
        </p:nvSpPr>
        <p:spPr/>
        <p:txBody>
          <a:bodyPr/>
          <a:lstStyle/>
          <a:p>
            <a:pPr eaLnBrk="1" hangingPunct="1"/>
            <a:r>
              <a:rPr lang="en-US" sz="2900" dirty="0" smtClean="0"/>
              <a:t>Data must be unambiguous and faithful to reality …</a:t>
            </a:r>
          </a:p>
        </p:txBody>
      </p:sp>
      <p:sp>
        <p:nvSpPr>
          <p:cNvPr id="9222" name="AutoShape 6"/>
          <p:cNvSpPr>
            <a:spLocks noChangeArrowheads="1"/>
          </p:cNvSpPr>
          <p:nvPr/>
        </p:nvSpPr>
        <p:spPr bwMode="auto">
          <a:xfrm>
            <a:off x="3352800" y="3562350"/>
            <a:ext cx="2133600" cy="609600"/>
          </a:xfrm>
          <a:prstGeom prst="rightArrow">
            <a:avLst>
              <a:gd name="adj1" fmla="val 50000"/>
              <a:gd name="adj2" fmla="val 62757"/>
            </a:avLst>
          </a:prstGeom>
          <a:solidFill>
            <a:schemeClr val="bg1"/>
          </a:solidFill>
          <a:ln w="9525">
            <a:noFill/>
            <a:miter lim="800000"/>
            <a:headEnd/>
            <a:tailEnd/>
          </a:ln>
        </p:spPr>
        <p:txBody>
          <a:bodyPr wrap="none" anchor="ctr"/>
          <a:lstStyle/>
          <a:p>
            <a:endParaRPr lang="en-US"/>
          </a:p>
        </p:txBody>
      </p:sp>
      <p:grpSp>
        <p:nvGrpSpPr>
          <p:cNvPr id="5" name="Group 26"/>
          <p:cNvGrpSpPr>
            <a:grpSpLocks/>
          </p:cNvGrpSpPr>
          <p:nvPr/>
        </p:nvGrpSpPr>
        <p:grpSpPr bwMode="auto">
          <a:xfrm>
            <a:off x="3810000" y="2190750"/>
            <a:ext cx="914400" cy="3429000"/>
            <a:chOff x="2256" y="1488"/>
            <a:chExt cx="576" cy="2160"/>
          </a:xfrm>
        </p:grpSpPr>
        <p:sp>
          <p:nvSpPr>
            <p:cNvPr id="9234" name="AutoShape 15"/>
            <p:cNvSpPr>
              <a:spLocks noChangeArrowheads="1"/>
            </p:cNvSpPr>
            <p:nvPr/>
          </p:nvSpPr>
          <p:spPr bwMode="auto">
            <a:xfrm rot="5400000">
              <a:off x="1464" y="2280"/>
              <a:ext cx="2160" cy="576"/>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000066">
                <a:alpha val="50195"/>
              </a:srgbClr>
            </a:solidFill>
            <a:ln w="9525">
              <a:solidFill>
                <a:schemeClr val="bg1"/>
              </a:solidFill>
              <a:miter lim="800000"/>
              <a:headEnd/>
              <a:tailEnd/>
            </a:ln>
          </p:spPr>
          <p:txBody>
            <a:bodyPr wrap="none" anchor="ctr"/>
            <a:lstStyle/>
            <a:p>
              <a:endParaRPr lang="en-US"/>
            </a:p>
          </p:txBody>
        </p:sp>
        <p:sp>
          <p:nvSpPr>
            <p:cNvPr id="9235" name="Line 16"/>
            <p:cNvSpPr>
              <a:spLocks noChangeShapeType="1"/>
            </p:cNvSpPr>
            <p:nvPr/>
          </p:nvSpPr>
          <p:spPr bwMode="auto">
            <a:xfrm rot="5400000">
              <a:off x="2353" y="1645"/>
              <a:ext cx="381" cy="576"/>
            </a:xfrm>
            <a:prstGeom prst="line">
              <a:avLst/>
            </a:prstGeom>
            <a:noFill/>
            <a:ln w="9525">
              <a:solidFill>
                <a:schemeClr val="bg1"/>
              </a:solidFill>
              <a:round/>
              <a:headEnd/>
              <a:tailEnd/>
            </a:ln>
          </p:spPr>
          <p:txBody>
            <a:bodyPr anchor="ctr"/>
            <a:lstStyle/>
            <a:p>
              <a:endParaRPr lang="en-US"/>
            </a:p>
          </p:txBody>
        </p:sp>
        <p:sp>
          <p:nvSpPr>
            <p:cNvPr id="9236" name="Line 17"/>
            <p:cNvSpPr>
              <a:spLocks noChangeShapeType="1"/>
            </p:cNvSpPr>
            <p:nvPr/>
          </p:nvSpPr>
          <p:spPr bwMode="auto">
            <a:xfrm rot="5400000">
              <a:off x="2449" y="1867"/>
              <a:ext cx="190" cy="576"/>
            </a:xfrm>
            <a:prstGeom prst="line">
              <a:avLst/>
            </a:prstGeom>
            <a:noFill/>
            <a:ln w="9525">
              <a:solidFill>
                <a:schemeClr val="bg1"/>
              </a:solidFill>
              <a:round/>
              <a:headEnd/>
              <a:tailEnd/>
            </a:ln>
          </p:spPr>
          <p:txBody>
            <a:bodyPr anchor="ctr"/>
            <a:lstStyle/>
            <a:p>
              <a:endParaRPr lang="en-US"/>
            </a:p>
          </p:txBody>
        </p:sp>
        <p:sp>
          <p:nvSpPr>
            <p:cNvPr id="9237" name="Line 18"/>
            <p:cNvSpPr>
              <a:spLocks noChangeShapeType="1"/>
            </p:cNvSpPr>
            <p:nvPr/>
          </p:nvSpPr>
          <p:spPr bwMode="auto">
            <a:xfrm rot="5400000">
              <a:off x="2512" y="2058"/>
              <a:ext cx="63" cy="576"/>
            </a:xfrm>
            <a:prstGeom prst="line">
              <a:avLst/>
            </a:prstGeom>
            <a:noFill/>
            <a:ln w="9525">
              <a:solidFill>
                <a:schemeClr val="bg1"/>
              </a:solidFill>
              <a:round/>
              <a:headEnd/>
              <a:tailEnd/>
            </a:ln>
          </p:spPr>
          <p:txBody>
            <a:bodyPr anchor="ctr"/>
            <a:lstStyle/>
            <a:p>
              <a:endParaRPr lang="en-US"/>
            </a:p>
          </p:txBody>
        </p:sp>
        <p:sp>
          <p:nvSpPr>
            <p:cNvPr id="9238" name="Line 19"/>
            <p:cNvSpPr>
              <a:spLocks noChangeShapeType="1"/>
            </p:cNvSpPr>
            <p:nvPr/>
          </p:nvSpPr>
          <p:spPr bwMode="auto">
            <a:xfrm rot="5400000">
              <a:off x="2544" y="2216"/>
              <a:ext cx="0" cy="576"/>
            </a:xfrm>
            <a:prstGeom prst="line">
              <a:avLst/>
            </a:prstGeom>
            <a:noFill/>
            <a:ln w="9525">
              <a:solidFill>
                <a:schemeClr val="bg1"/>
              </a:solidFill>
              <a:round/>
              <a:headEnd/>
              <a:tailEnd/>
            </a:ln>
          </p:spPr>
          <p:txBody>
            <a:bodyPr anchor="ctr"/>
            <a:lstStyle/>
            <a:p>
              <a:endParaRPr lang="en-US"/>
            </a:p>
          </p:txBody>
        </p:sp>
        <p:sp>
          <p:nvSpPr>
            <p:cNvPr id="9239" name="Line 20"/>
            <p:cNvSpPr>
              <a:spLocks noChangeShapeType="1"/>
            </p:cNvSpPr>
            <p:nvPr/>
          </p:nvSpPr>
          <p:spPr bwMode="auto">
            <a:xfrm rot="5400000" flipV="1">
              <a:off x="2449" y="2439"/>
              <a:ext cx="190" cy="576"/>
            </a:xfrm>
            <a:prstGeom prst="line">
              <a:avLst/>
            </a:prstGeom>
            <a:noFill/>
            <a:ln w="9525">
              <a:solidFill>
                <a:schemeClr val="bg1"/>
              </a:solidFill>
              <a:round/>
              <a:headEnd/>
              <a:tailEnd/>
            </a:ln>
          </p:spPr>
          <p:txBody>
            <a:bodyPr anchor="ctr"/>
            <a:lstStyle/>
            <a:p>
              <a:endParaRPr lang="en-US"/>
            </a:p>
          </p:txBody>
        </p:sp>
        <p:sp>
          <p:nvSpPr>
            <p:cNvPr id="9240" name="Line 21"/>
            <p:cNvSpPr>
              <a:spLocks noChangeShapeType="1"/>
            </p:cNvSpPr>
            <p:nvPr/>
          </p:nvSpPr>
          <p:spPr bwMode="auto">
            <a:xfrm rot="5400000" flipV="1">
              <a:off x="2417" y="2598"/>
              <a:ext cx="254" cy="576"/>
            </a:xfrm>
            <a:prstGeom prst="line">
              <a:avLst/>
            </a:prstGeom>
            <a:noFill/>
            <a:ln w="9525">
              <a:solidFill>
                <a:schemeClr val="bg1"/>
              </a:solidFill>
              <a:round/>
              <a:headEnd/>
              <a:tailEnd/>
            </a:ln>
          </p:spPr>
          <p:txBody>
            <a:bodyPr anchor="ctr"/>
            <a:lstStyle/>
            <a:p>
              <a:endParaRPr lang="en-US"/>
            </a:p>
          </p:txBody>
        </p:sp>
        <p:sp>
          <p:nvSpPr>
            <p:cNvPr id="9241" name="Line 22"/>
            <p:cNvSpPr>
              <a:spLocks noChangeShapeType="1"/>
            </p:cNvSpPr>
            <p:nvPr/>
          </p:nvSpPr>
          <p:spPr bwMode="auto">
            <a:xfrm rot="5400000" flipV="1">
              <a:off x="2353" y="2852"/>
              <a:ext cx="381" cy="576"/>
            </a:xfrm>
            <a:prstGeom prst="line">
              <a:avLst/>
            </a:prstGeom>
            <a:noFill/>
            <a:ln w="9525">
              <a:solidFill>
                <a:schemeClr val="bg1"/>
              </a:solidFill>
              <a:round/>
              <a:headEnd/>
              <a:tailEnd/>
            </a:ln>
          </p:spPr>
          <p:txBody>
            <a:bodyPr anchor="ctr"/>
            <a:lstStyle/>
            <a:p>
              <a:endParaRPr lang="en-US"/>
            </a:p>
          </p:txBody>
        </p:sp>
        <p:sp>
          <p:nvSpPr>
            <p:cNvPr id="9242" name="Line 23"/>
            <p:cNvSpPr>
              <a:spLocks noChangeShapeType="1"/>
            </p:cNvSpPr>
            <p:nvPr/>
          </p:nvSpPr>
          <p:spPr bwMode="auto">
            <a:xfrm rot="5400000">
              <a:off x="1739" y="2572"/>
              <a:ext cx="1898" cy="0"/>
            </a:xfrm>
            <a:prstGeom prst="line">
              <a:avLst/>
            </a:prstGeom>
            <a:noFill/>
            <a:ln w="9525">
              <a:solidFill>
                <a:schemeClr val="bg1"/>
              </a:solidFill>
              <a:round/>
              <a:headEnd/>
              <a:tailEnd/>
            </a:ln>
          </p:spPr>
          <p:txBody>
            <a:bodyPr anchor="ctr"/>
            <a:lstStyle/>
            <a:p>
              <a:endParaRPr lang="en-US"/>
            </a:p>
          </p:txBody>
        </p:sp>
        <p:sp>
          <p:nvSpPr>
            <p:cNvPr id="9243" name="Line 24"/>
            <p:cNvSpPr>
              <a:spLocks noChangeShapeType="1"/>
            </p:cNvSpPr>
            <p:nvPr/>
          </p:nvSpPr>
          <p:spPr bwMode="auto">
            <a:xfrm rot="5400000">
              <a:off x="1726" y="2576"/>
              <a:ext cx="1636" cy="0"/>
            </a:xfrm>
            <a:prstGeom prst="line">
              <a:avLst/>
            </a:prstGeom>
            <a:noFill/>
            <a:ln w="9525">
              <a:solidFill>
                <a:schemeClr val="bg1"/>
              </a:solidFill>
              <a:round/>
              <a:headEnd/>
              <a:tailEnd/>
            </a:ln>
          </p:spPr>
          <p:txBody>
            <a:bodyPr anchor="ctr"/>
            <a:lstStyle/>
            <a:p>
              <a:endParaRPr lang="en-US"/>
            </a:p>
          </p:txBody>
        </p:sp>
        <p:sp>
          <p:nvSpPr>
            <p:cNvPr id="9244" name="Line 25"/>
            <p:cNvSpPr>
              <a:spLocks noChangeShapeType="1"/>
            </p:cNvSpPr>
            <p:nvPr/>
          </p:nvSpPr>
          <p:spPr bwMode="auto">
            <a:xfrm rot="5400000">
              <a:off x="1721" y="2569"/>
              <a:ext cx="1357" cy="0"/>
            </a:xfrm>
            <a:prstGeom prst="line">
              <a:avLst/>
            </a:prstGeom>
            <a:noFill/>
            <a:ln w="9525">
              <a:solidFill>
                <a:schemeClr val="bg1"/>
              </a:solidFill>
              <a:round/>
              <a:headEnd/>
              <a:tailEnd/>
            </a:ln>
          </p:spPr>
          <p:txBody>
            <a:bodyPr anchor="ctr"/>
            <a:lstStyle/>
            <a:p>
              <a:endParaRPr lang="en-US"/>
            </a:p>
          </p:txBody>
        </p:sp>
      </p:grpSp>
      <p:sp>
        <p:nvSpPr>
          <p:cNvPr id="9224" name="AutoShape 27"/>
          <p:cNvSpPr>
            <a:spLocks noChangeArrowheads="1"/>
          </p:cNvSpPr>
          <p:nvPr/>
        </p:nvSpPr>
        <p:spPr bwMode="auto">
          <a:xfrm>
            <a:off x="3124200" y="3562350"/>
            <a:ext cx="914400" cy="609600"/>
          </a:xfrm>
          <a:prstGeom prst="leftArrow">
            <a:avLst>
              <a:gd name="adj1" fmla="val 50000"/>
              <a:gd name="adj2" fmla="val 61979"/>
            </a:avLst>
          </a:prstGeom>
          <a:solidFill>
            <a:schemeClr val="bg1"/>
          </a:solidFill>
          <a:ln w="9525">
            <a:noFill/>
            <a:miter lim="800000"/>
            <a:headEnd/>
            <a:tailEnd/>
          </a:ln>
        </p:spPr>
        <p:txBody>
          <a:bodyPr wrap="none" anchor="ctr"/>
          <a:lstStyle/>
          <a:p>
            <a:endParaRPr lang="en-US"/>
          </a:p>
        </p:txBody>
      </p:sp>
      <p:sp>
        <p:nvSpPr>
          <p:cNvPr id="9225" name="Text Box 39"/>
          <p:cNvSpPr txBox="1">
            <a:spLocks noChangeArrowheads="1"/>
          </p:cNvSpPr>
          <p:nvPr/>
        </p:nvSpPr>
        <p:spPr bwMode="auto">
          <a:xfrm>
            <a:off x="265580" y="5715000"/>
            <a:ext cx="2740687" cy="830997"/>
          </a:xfrm>
          <a:prstGeom prst="rect">
            <a:avLst/>
          </a:prstGeom>
          <a:noFill/>
          <a:ln w="9525">
            <a:noFill/>
            <a:miter lim="800000"/>
            <a:headEnd/>
            <a:tailEnd/>
          </a:ln>
        </p:spPr>
        <p:txBody>
          <a:bodyPr wrap="none">
            <a:spAutoFit/>
          </a:bodyPr>
          <a:lstStyle/>
          <a:p>
            <a:r>
              <a:rPr lang="en-US" sz="2400" dirty="0" smtClean="0">
                <a:solidFill>
                  <a:srgbClr val="FFFF00"/>
                </a:solidFill>
              </a:rPr>
              <a:t>Referents</a:t>
            </a:r>
          </a:p>
          <a:p>
            <a:r>
              <a:rPr lang="en-US" sz="2400" dirty="0" smtClean="0">
                <a:solidFill>
                  <a:srgbClr val="FFFF00"/>
                </a:solidFill>
              </a:rPr>
              <a:t>organized in </a:t>
            </a:r>
            <a:r>
              <a:rPr lang="en-US" sz="2400" i="1" dirty="0" smtClean="0">
                <a:solidFill>
                  <a:srgbClr val="FFFF00"/>
                </a:solidFill>
              </a:rPr>
              <a:t>reality</a:t>
            </a:r>
            <a:endParaRPr lang="en-US" sz="2400" i="1" dirty="0">
              <a:solidFill>
                <a:srgbClr val="FFFF00"/>
              </a:solidFill>
            </a:endParaRPr>
          </a:p>
        </p:txBody>
      </p:sp>
      <p:sp>
        <p:nvSpPr>
          <p:cNvPr id="9226" name="Text Box 40"/>
          <p:cNvSpPr txBox="1">
            <a:spLocks noChangeArrowheads="1"/>
          </p:cNvSpPr>
          <p:nvPr/>
        </p:nvSpPr>
        <p:spPr bwMode="auto">
          <a:xfrm>
            <a:off x="5621338" y="5715000"/>
            <a:ext cx="2989262" cy="830263"/>
          </a:xfrm>
          <a:prstGeom prst="rect">
            <a:avLst/>
          </a:prstGeom>
          <a:noFill/>
          <a:ln w="9525">
            <a:noFill/>
            <a:miter lim="800000"/>
            <a:headEnd/>
            <a:tailEnd/>
          </a:ln>
        </p:spPr>
        <p:txBody>
          <a:bodyPr wrap="none">
            <a:spAutoFit/>
          </a:bodyPr>
          <a:lstStyle/>
          <a:p>
            <a:r>
              <a:rPr lang="en-US" sz="2400">
                <a:solidFill>
                  <a:srgbClr val="FFFF00"/>
                </a:solidFill>
              </a:rPr>
              <a:t>References organized</a:t>
            </a:r>
          </a:p>
          <a:p>
            <a:r>
              <a:rPr lang="en-US" sz="2400">
                <a:solidFill>
                  <a:srgbClr val="FFFF00"/>
                </a:solidFill>
              </a:rPr>
              <a:t>in a </a:t>
            </a:r>
            <a:r>
              <a:rPr lang="en-US" sz="2400" i="1">
                <a:solidFill>
                  <a:srgbClr val="FFFF00"/>
                </a:solidFill>
              </a:rPr>
              <a:t>data collection</a:t>
            </a:r>
          </a:p>
        </p:txBody>
      </p:sp>
      <p:sp>
        <p:nvSpPr>
          <p:cNvPr id="9228" name="Freeform 35"/>
          <p:cNvSpPr>
            <a:spLocks/>
          </p:cNvSpPr>
          <p:nvPr/>
        </p:nvSpPr>
        <p:spPr bwMode="auto">
          <a:xfrm rot="560415">
            <a:off x="2696919" y="2437582"/>
            <a:ext cx="4824049" cy="17018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5050"/>
            </a:solidFill>
            <a:prstDash val="solid"/>
            <a:round/>
            <a:headEnd type="triangle" w="med" len="med"/>
            <a:tailEnd type="triangle" w="med" len="med"/>
          </a:ln>
        </p:spPr>
        <p:txBody>
          <a:bodyPr anchor="ctr"/>
          <a:lstStyle/>
          <a:p>
            <a:endParaRPr lang="en-US"/>
          </a:p>
        </p:txBody>
      </p:sp>
      <p:sp>
        <p:nvSpPr>
          <p:cNvPr id="9229" name="Freeform 37"/>
          <p:cNvSpPr>
            <a:spLocks/>
          </p:cNvSpPr>
          <p:nvPr/>
        </p:nvSpPr>
        <p:spPr bwMode="auto">
          <a:xfrm rot="20395306" flipV="1">
            <a:off x="2362200" y="4171950"/>
            <a:ext cx="4343400" cy="1473200"/>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FFFF00"/>
            </a:solidFill>
            <a:prstDash val="solid"/>
            <a:round/>
            <a:headEnd type="triangle" w="med" len="med"/>
            <a:tailEnd type="triangle" w="med" len="med"/>
          </a:ln>
        </p:spPr>
        <p:txBody>
          <a:bodyPr anchor="ctr"/>
          <a:lstStyle/>
          <a:p>
            <a:endParaRPr lang="en-US"/>
          </a:p>
        </p:txBody>
      </p:sp>
      <p:sp>
        <p:nvSpPr>
          <p:cNvPr id="9230" name="Rectangle 36"/>
          <p:cNvSpPr>
            <a:spLocks noChangeArrowheads="1"/>
          </p:cNvSpPr>
          <p:nvPr/>
        </p:nvSpPr>
        <p:spPr bwMode="auto">
          <a:xfrm>
            <a:off x="7162800" y="3962400"/>
            <a:ext cx="457200" cy="152400"/>
          </a:xfrm>
          <a:prstGeom prst="rect">
            <a:avLst/>
          </a:prstGeom>
          <a:solidFill>
            <a:srgbClr val="FF5050">
              <a:alpha val="50195"/>
            </a:srgbClr>
          </a:solidFill>
          <a:ln w="9525">
            <a:noFill/>
            <a:miter lim="800000"/>
            <a:headEnd/>
            <a:tailEnd/>
          </a:ln>
        </p:spPr>
        <p:txBody>
          <a:bodyPr wrap="none" anchor="ctr"/>
          <a:lstStyle/>
          <a:p>
            <a:endParaRPr lang="en-US"/>
          </a:p>
        </p:txBody>
      </p:sp>
      <p:sp>
        <p:nvSpPr>
          <p:cNvPr id="9231" name="Rectangle 38"/>
          <p:cNvSpPr>
            <a:spLocks noChangeArrowheads="1"/>
          </p:cNvSpPr>
          <p:nvPr/>
        </p:nvSpPr>
        <p:spPr bwMode="auto">
          <a:xfrm>
            <a:off x="6324600" y="3962400"/>
            <a:ext cx="381000" cy="228600"/>
          </a:xfrm>
          <a:prstGeom prst="rect">
            <a:avLst/>
          </a:prstGeom>
          <a:solidFill>
            <a:srgbClr val="FFFF00">
              <a:alpha val="50195"/>
            </a:srgbClr>
          </a:solidFill>
          <a:ln w="9525">
            <a:noFill/>
            <a:miter lim="800000"/>
            <a:headEnd/>
            <a:tailEnd/>
          </a:ln>
        </p:spPr>
        <p:txBody>
          <a:bodyPr wrap="none" anchor="ctr"/>
          <a:lstStyle/>
          <a:p>
            <a:endParaRPr lang="en-US"/>
          </a:p>
        </p:txBody>
      </p:sp>
      <p:sp>
        <p:nvSpPr>
          <p:cNvPr id="35" name="Freeform 35"/>
          <p:cNvSpPr>
            <a:spLocks/>
          </p:cNvSpPr>
          <p:nvPr/>
        </p:nvSpPr>
        <p:spPr bwMode="auto">
          <a:xfrm rot="18629858">
            <a:off x="1439750" y="3193643"/>
            <a:ext cx="1162153" cy="1689916"/>
          </a:xfrm>
          <a:custGeom>
            <a:avLst/>
            <a:gdLst>
              <a:gd name="T0" fmla="*/ 0 w 2496"/>
              <a:gd name="T1" fmla="*/ 2147483647 h 1072"/>
              <a:gd name="T2" fmla="*/ 2147483647 w 2496"/>
              <a:gd name="T3" fmla="*/ 2147483647 h 1072"/>
              <a:gd name="T4" fmla="*/ 2147483647 w 2496"/>
              <a:gd name="T5" fmla="*/ 2147483647 h 1072"/>
              <a:gd name="T6" fmla="*/ 0 60000 65536"/>
              <a:gd name="T7" fmla="*/ 0 60000 65536"/>
              <a:gd name="T8" fmla="*/ 0 60000 65536"/>
              <a:gd name="T9" fmla="*/ 0 w 2496"/>
              <a:gd name="T10" fmla="*/ 0 h 1072"/>
              <a:gd name="T11" fmla="*/ 2496 w 2496"/>
              <a:gd name="T12" fmla="*/ 1072 h 1072"/>
            </a:gdLst>
            <a:ahLst/>
            <a:cxnLst>
              <a:cxn ang="T6">
                <a:pos x="T0" y="T1"/>
              </a:cxn>
              <a:cxn ang="T7">
                <a:pos x="T2" y="T3"/>
              </a:cxn>
              <a:cxn ang="T8">
                <a:pos x="T4" y="T5"/>
              </a:cxn>
            </a:cxnLst>
            <a:rect l="T9" t="T10" r="T11" b="T12"/>
            <a:pathLst>
              <a:path w="2496" h="1072">
                <a:moveTo>
                  <a:pt x="0" y="1072"/>
                </a:moveTo>
                <a:cubicBezTo>
                  <a:pt x="224" y="600"/>
                  <a:pt x="448" y="128"/>
                  <a:pt x="864" y="64"/>
                </a:cubicBezTo>
                <a:cubicBezTo>
                  <a:pt x="1280" y="0"/>
                  <a:pt x="1888" y="344"/>
                  <a:pt x="2496" y="688"/>
                </a:cubicBezTo>
              </a:path>
            </a:pathLst>
          </a:custGeom>
          <a:noFill/>
          <a:ln w="57150" cap="flat" cmpd="sng">
            <a:solidFill>
              <a:srgbClr val="1FE115"/>
            </a:solidFill>
            <a:prstDash val="solid"/>
            <a:round/>
            <a:headEnd type="triangle" w="med" len="med"/>
            <a:tailEnd type="triangle" w="med" len="med"/>
          </a:ln>
        </p:spPr>
        <p:txBody>
          <a:bodyPr anchor="ctr"/>
          <a:lstStyle/>
          <a:p>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For instance: source and impact of changes</a:t>
            </a:r>
          </a:p>
        </p:txBody>
      </p:sp>
      <p:sp>
        <p:nvSpPr>
          <p:cNvPr id="3" name="Content Placeholder 2"/>
          <p:cNvSpPr>
            <a:spLocks noGrp="1"/>
          </p:cNvSpPr>
          <p:nvPr>
            <p:ph idx="1"/>
          </p:nvPr>
        </p:nvSpPr>
        <p:spPr>
          <a:xfrm>
            <a:off x="228600" y="3415520"/>
            <a:ext cx="8686800" cy="3213879"/>
          </a:xfrm>
        </p:spPr>
        <p:txBody>
          <a:bodyPr>
            <a:normAutofit/>
          </a:bodyPr>
          <a:lstStyle/>
          <a:p>
            <a:pPr>
              <a:defRPr/>
            </a:pPr>
            <a:r>
              <a:rPr lang="en-US" dirty="0" smtClean="0"/>
              <a:t>Are differences in data about the same entities in reality at different points in time due to:</a:t>
            </a:r>
          </a:p>
        </p:txBody>
      </p:sp>
      <p:sp>
        <p:nvSpPr>
          <p:cNvPr id="10244" name="Rectangle 5"/>
          <p:cNvSpPr>
            <a:spLocks noChangeArrowheads="1"/>
          </p:cNvSpPr>
          <p:nvPr/>
        </p:nvSpPr>
        <p:spPr bwMode="auto">
          <a:xfrm>
            <a:off x="0" y="638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sz="1200" b="0">
                <a:solidFill>
                  <a:schemeClr val="bg1"/>
                </a:solidFill>
              </a:rPr>
              <a:t>Ceusters W, Smith B. A Realism-Based Approach to the Evolution of Biomedical Ontologies. </a:t>
            </a:r>
            <a:r>
              <a:rPr lang="en-US" sz="1200" b="0">
                <a:solidFill>
                  <a:schemeClr val="bg1"/>
                </a:solidFill>
                <a:hlinkClick r:id="rId2"/>
              </a:rPr>
              <a:t>AMIA 2006</a:t>
            </a:r>
            <a:r>
              <a:rPr lang="en-US" sz="1200" b="0">
                <a:solidFill>
                  <a:schemeClr val="bg1"/>
                </a:solidFill>
              </a:rPr>
              <a:t> Proceedings, Washington DC, 2006;:121-125. </a:t>
            </a:r>
            <a:r>
              <a:rPr lang="en-US" sz="1200" b="0">
                <a:solidFill>
                  <a:schemeClr val="bg1"/>
                </a:solidFill>
                <a:hlinkClick r:id="rId3"/>
              </a:rPr>
              <a:t>http://www.referent-tracking.com/RTU/sendfile/?file=CeustersAMIA2006FINAL.pdf</a:t>
            </a:r>
            <a:endParaRPr lang="en-US" sz="1200" b="0">
              <a:solidFill>
                <a:schemeClr val="bg1"/>
              </a:solidFill>
            </a:endParaRPr>
          </a:p>
        </p:txBody>
      </p:sp>
      <p:grpSp>
        <p:nvGrpSpPr>
          <p:cNvPr id="10245" name="Group 7"/>
          <p:cNvGrpSpPr>
            <a:grpSpLocks/>
          </p:cNvGrpSpPr>
          <p:nvPr/>
        </p:nvGrpSpPr>
        <p:grpSpPr bwMode="auto">
          <a:xfrm>
            <a:off x="177800" y="2057400"/>
            <a:ext cx="8742363" cy="1366838"/>
            <a:chOff x="177283" y="2057400"/>
            <a:chExt cx="8742782" cy="1366935"/>
          </a:xfrm>
        </p:grpSpPr>
        <p:pic>
          <p:nvPicPr>
            <p:cNvPr id="10246" name="Picture 29" descr="sk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Tree>
    <p:extLst>
      <p:ext uri="{BB962C8B-B14F-4D97-AF65-F5344CB8AC3E}">
        <p14:creationId xmlns:p14="http://schemas.microsoft.com/office/powerpoint/2010/main" val="18981983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smtClean="0"/>
              <a:t>For instance: source and impact of changes</a:t>
            </a:r>
          </a:p>
        </p:txBody>
      </p:sp>
      <p:sp>
        <p:nvSpPr>
          <p:cNvPr id="3" name="Content Placeholder 2"/>
          <p:cNvSpPr>
            <a:spLocks noGrp="1"/>
          </p:cNvSpPr>
          <p:nvPr>
            <p:ph idx="1"/>
          </p:nvPr>
        </p:nvSpPr>
        <p:spPr>
          <a:xfrm>
            <a:off x="228600" y="3415520"/>
            <a:ext cx="8686800" cy="3213879"/>
          </a:xfrm>
        </p:spPr>
        <p:txBody>
          <a:bodyPr>
            <a:normAutofit/>
          </a:bodyPr>
          <a:lstStyle/>
          <a:p>
            <a:pPr>
              <a:defRPr/>
            </a:pPr>
            <a:r>
              <a:rPr lang="en-US" dirty="0" smtClean="0"/>
              <a:t>Are differences in data about the same entities in reality at different points in time due to:</a:t>
            </a:r>
          </a:p>
          <a:p>
            <a:pPr lvl="1">
              <a:defRPr/>
            </a:pPr>
            <a:r>
              <a:rPr lang="en-US" dirty="0" smtClean="0"/>
              <a:t>changes in first-order reality ?</a:t>
            </a:r>
          </a:p>
          <a:p>
            <a:pPr lvl="1">
              <a:defRPr/>
            </a:pPr>
            <a:r>
              <a:rPr lang="en-US" dirty="0" smtClean="0"/>
              <a:t>changes in our understanding of reality ?</a:t>
            </a:r>
          </a:p>
          <a:p>
            <a:pPr lvl="1">
              <a:defRPr/>
            </a:pPr>
            <a:r>
              <a:rPr lang="en-US" dirty="0" smtClean="0"/>
              <a:t>inaccurate observations ?</a:t>
            </a:r>
          </a:p>
          <a:p>
            <a:pPr lvl="1">
              <a:defRPr/>
            </a:pPr>
            <a:r>
              <a:rPr lang="en-US" dirty="0" smtClean="0"/>
              <a:t>differences in perspectives ?</a:t>
            </a:r>
          </a:p>
          <a:p>
            <a:pPr lvl="1">
              <a:defRPr/>
            </a:pPr>
            <a:r>
              <a:rPr lang="en-US" dirty="0" smtClean="0"/>
              <a:t>registration mistakes ?</a:t>
            </a:r>
            <a:endParaRPr lang="en-US" dirty="0"/>
          </a:p>
        </p:txBody>
      </p:sp>
      <p:sp>
        <p:nvSpPr>
          <p:cNvPr id="10244" name="Rectangle 5"/>
          <p:cNvSpPr>
            <a:spLocks noChangeArrowheads="1"/>
          </p:cNvSpPr>
          <p:nvPr/>
        </p:nvSpPr>
        <p:spPr bwMode="auto">
          <a:xfrm>
            <a:off x="0" y="6381750"/>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algn="r" eaLnBrk="1" hangingPunct="1"/>
            <a:r>
              <a:rPr lang="en-US" sz="1200" b="0">
                <a:solidFill>
                  <a:schemeClr val="bg1"/>
                </a:solidFill>
              </a:rPr>
              <a:t>Ceusters W, Smith B. A Realism-Based Approach to the Evolution of Biomedical Ontologies. </a:t>
            </a:r>
            <a:r>
              <a:rPr lang="en-US" sz="1200" b="0">
                <a:solidFill>
                  <a:schemeClr val="bg1"/>
                </a:solidFill>
                <a:hlinkClick r:id="rId2"/>
              </a:rPr>
              <a:t>AMIA 2006</a:t>
            </a:r>
            <a:r>
              <a:rPr lang="en-US" sz="1200" b="0">
                <a:solidFill>
                  <a:schemeClr val="bg1"/>
                </a:solidFill>
              </a:rPr>
              <a:t> Proceedings, Washington DC, 2006;:121-125. </a:t>
            </a:r>
            <a:r>
              <a:rPr lang="en-US" sz="1200" b="0">
                <a:solidFill>
                  <a:schemeClr val="bg1"/>
                </a:solidFill>
                <a:hlinkClick r:id="rId3"/>
              </a:rPr>
              <a:t>http://www.referent-tracking.com/RTU/sendfile/?file=CeustersAMIA2006FINAL.pdf</a:t>
            </a:r>
            <a:endParaRPr lang="en-US" sz="1200" b="0">
              <a:solidFill>
                <a:schemeClr val="bg1"/>
              </a:solidFill>
            </a:endParaRPr>
          </a:p>
        </p:txBody>
      </p:sp>
      <p:grpSp>
        <p:nvGrpSpPr>
          <p:cNvPr id="10245" name="Group 7"/>
          <p:cNvGrpSpPr>
            <a:grpSpLocks/>
          </p:cNvGrpSpPr>
          <p:nvPr/>
        </p:nvGrpSpPr>
        <p:grpSpPr bwMode="auto">
          <a:xfrm>
            <a:off x="177800" y="2057400"/>
            <a:ext cx="8742363" cy="1366838"/>
            <a:chOff x="177283" y="2057400"/>
            <a:chExt cx="8742782" cy="1366935"/>
          </a:xfrm>
        </p:grpSpPr>
        <p:pic>
          <p:nvPicPr>
            <p:cNvPr id="10246" name="Picture 29" descr="skew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7" name="Picture 4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8"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Tree>
    <p:extLst>
      <p:ext uri="{BB962C8B-B14F-4D97-AF65-F5344CB8AC3E}">
        <p14:creationId xmlns:p14="http://schemas.microsoft.com/office/powerpoint/2010/main" val="303012154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p:cNvSpPr>
            <a:spLocks noGrp="1" noChangeArrowheads="1"/>
          </p:cNvSpPr>
          <p:nvPr>
            <p:ph type="title"/>
          </p:nvPr>
        </p:nvSpPr>
        <p:spPr/>
        <p:txBody>
          <a:bodyPr/>
          <a:lstStyle/>
          <a:p>
            <a:pPr eaLnBrk="1" hangingPunct="1"/>
            <a:r>
              <a:rPr lang="en-US" altLang="en-US" dirty="0" smtClean="0"/>
              <a:t>What makes it non-trivial?</a:t>
            </a:r>
          </a:p>
        </p:txBody>
      </p:sp>
      <p:sp>
        <p:nvSpPr>
          <p:cNvPr id="11267" name="Content Placeholder 23"/>
          <p:cNvSpPr>
            <a:spLocks noGrp="1"/>
          </p:cNvSpPr>
          <p:nvPr>
            <p:ph idx="1"/>
          </p:nvPr>
        </p:nvSpPr>
        <p:spPr>
          <a:xfrm>
            <a:off x="228600" y="3200400"/>
            <a:ext cx="2667000" cy="3167062"/>
          </a:xfrm>
        </p:spPr>
        <p:txBody>
          <a:bodyPr/>
          <a:lstStyle/>
          <a:p>
            <a:pPr marL="233363" indent="-233363"/>
            <a:r>
              <a:rPr lang="en-US" altLang="en-US" sz="2400" dirty="0" smtClean="0">
                <a:solidFill>
                  <a:srgbClr val="FFFF00"/>
                </a:solidFill>
              </a:rPr>
              <a:t>Referents</a:t>
            </a:r>
          </a:p>
          <a:p>
            <a:pPr marL="401638" lvl="1" indent="-233363"/>
            <a:r>
              <a:rPr lang="en-US" altLang="en-US" sz="1600" dirty="0" smtClean="0"/>
              <a:t>are (meta-) physically the way they are,</a:t>
            </a:r>
          </a:p>
          <a:p>
            <a:pPr marL="401638" lvl="1" indent="-233363"/>
            <a:r>
              <a:rPr lang="en-US" altLang="en-US" sz="1600" dirty="0" smtClean="0"/>
              <a:t>relate to each other in an objective way,</a:t>
            </a:r>
          </a:p>
          <a:p>
            <a:pPr marL="401638" lvl="1" indent="-233363"/>
            <a:r>
              <a:rPr lang="en-US" altLang="en-US" sz="1600" dirty="0" smtClean="0"/>
              <a:t>follow laws of nature.</a:t>
            </a:r>
          </a:p>
        </p:txBody>
      </p:sp>
      <p:sp>
        <p:nvSpPr>
          <p:cNvPr id="25" name="Content Placeholder 24"/>
          <p:cNvSpPr>
            <a:spLocks noGrp="1"/>
          </p:cNvSpPr>
          <p:nvPr>
            <p:ph sz="half" idx="4294967295"/>
          </p:nvPr>
        </p:nvSpPr>
        <p:spPr>
          <a:xfrm>
            <a:off x="5775325" y="3200400"/>
            <a:ext cx="3368675" cy="3282950"/>
          </a:xfrm>
          <a:prstGeom prst="rect">
            <a:avLst/>
          </a:prstGeom>
        </p:spPr>
        <p:txBody>
          <a:bodyPr/>
          <a:lstStyle/>
          <a:p>
            <a:pPr marL="569913" indent="-280988"/>
            <a:r>
              <a:rPr lang="en-US" altLang="en-US" sz="2400" dirty="0" smtClean="0">
                <a:solidFill>
                  <a:srgbClr val="FFFF00"/>
                </a:solidFill>
              </a:rPr>
              <a:t>References</a:t>
            </a:r>
          </a:p>
          <a:p>
            <a:pPr marL="457200" lvl="1" indent="-223838"/>
            <a:r>
              <a:rPr lang="en-US" altLang="en-US" sz="1600" dirty="0" smtClean="0"/>
              <a:t>follow, ideally, the syntactic-semantic conventions of some representation language,</a:t>
            </a:r>
          </a:p>
          <a:p>
            <a:pPr marL="457200" lvl="1" indent="-223838"/>
            <a:r>
              <a:rPr lang="en-US" altLang="en-US" sz="1600" dirty="0" smtClean="0"/>
              <a:t>are restricted by the expressivity of that language,</a:t>
            </a:r>
          </a:p>
          <a:p>
            <a:pPr marL="457200" lvl="1" indent="-223838"/>
            <a:r>
              <a:rPr lang="en-US" altLang="en-US" sz="1600" dirty="0" smtClean="0"/>
              <a:t>to </a:t>
            </a:r>
            <a:r>
              <a:rPr lang="en-US" altLang="en-US" sz="1600" dirty="0"/>
              <a:t>be interpreted correctly, reference collections need external documentation.</a:t>
            </a:r>
          </a:p>
        </p:txBody>
      </p:sp>
      <p:grpSp>
        <p:nvGrpSpPr>
          <p:cNvPr id="11269" name="Group 28"/>
          <p:cNvGrpSpPr>
            <a:grpSpLocks/>
          </p:cNvGrpSpPr>
          <p:nvPr/>
        </p:nvGrpSpPr>
        <p:grpSpPr bwMode="auto">
          <a:xfrm>
            <a:off x="177800" y="1752600"/>
            <a:ext cx="8742363" cy="1366838"/>
            <a:chOff x="177283" y="2057400"/>
            <a:chExt cx="8742782" cy="1366935"/>
          </a:xfrm>
        </p:grpSpPr>
        <p:pic>
          <p:nvPicPr>
            <p:cNvPr id="11272" name="Picture 29" descr="ske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283" y="2057400"/>
              <a:ext cx="8742782" cy="1366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0818" y="2326428"/>
              <a:ext cx="1316631" cy="820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4" name="Line 60"/>
            <p:cNvSpPr>
              <a:spLocks noChangeShapeType="1"/>
            </p:cNvSpPr>
            <p:nvPr/>
          </p:nvSpPr>
          <p:spPr bwMode="auto">
            <a:xfrm flipH="1">
              <a:off x="7051813" y="2438400"/>
              <a:ext cx="448851" cy="136693"/>
            </a:xfrm>
            <a:prstGeom prst="line">
              <a:avLst/>
            </a:prstGeom>
            <a:noFill/>
            <a:ln w="38100">
              <a:solidFill>
                <a:schemeClr val="bg1"/>
              </a:solidFill>
              <a:round/>
              <a:headEnd/>
              <a:tailEnd type="triangle" w="med" len="med"/>
            </a:ln>
            <a:extLst>
              <a:ext uri="{909E8E84-426E-40DD-AFC4-6F175D3DCCD1}">
                <a14:hiddenFill xmlns:a14="http://schemas.microsoft.com/office/drawing/2010/main">
                  <a:noFill/>
                </a14:hiddenFill>
              </a:ext>
            </a:extLst>
          </p:spPr>
          <p:txBody>
            <a:bodyPr anchor="ctr"/>
            <a:lstStyle/>
            <a:p>
              <a:endParaRPr lang="en-US"/>
            </a:p>
          </p:txBody>
        </p:sp>
      </p:grpSp>
      <p:sp>
        <p:nvSpPr>
          <p:cNvPr id="26" name="Content Placeholder 24"/>
          <p:cNvSpPr txBox="1">
            <a:spLocks/>
          </p:cNvSpPr>
          <p:nvPr/>
        </p:nvSpPr>
        <p:spPr bwMode="auto">
          <a:xfrm>
            <a:off x="2827338" y="3200400"/>
            <a:ext cx="3051175" cy="3282950"/>
          </a:xfrm>
          <a:prstGeom prst="rect">
            <a:avLst/>
          </a:prstGeom>
          <a:noFill/>
          <a:ln w="9525">
            <a:noFill/>
            <a:miter lim="800000"/>
            <a:headEnd/>
            <a:tailEnd/>
          </a:ln>
        </p:spPr>
        <p:txBody>
          <a:bodyPr/>
          <a:lstStyle/>
          <a:p>
            <a:pPr algn="l" eaLnBrk="0" hangingPunct="0">
              <a:spcBef>
                <a:spcPct val="20000"/>
              </a:spcBef>
              <a:defRPr/>
            </a:pPr>
            <a:r>
              <a:rPr lang="en-US" sz="2400" b="0" kern="0" dirty="0">
                <a:solidFill>
                  <a:srgbClr val="FFFF00"/>
                </a:solidFill>
                <a:latin typeface="+mn-lt"/>
              </a:rPr>
              <a:t>Window on reality</a:t>
            </a:r>
          </a:p>
          <a:p>
            <a:pPr marL="401638" lvl="1" indent="-233363" algn="l" eaLnBrk="0" hangingPunct="0">
              <a:spcBef>
                <a:spcPct val="20000"/>
              </a:spcBef>
              <a:defRPr/>
            </a:pPr>
            <a:r>
              <a:rPr lang="en-US" sz="1600" b="0" kern="0" dirty="0">
                <a:solidFill>
                  <a:srgbClr val="EBE6FC"/>
                </a:solidFill>
                <a:latin typeface="+mn-lt"/>
              </a:rPr>
              <a:t>restricted by:</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what is physically and technically observable,</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what is measured and what we think is measured,</a:t>
            </a:r>
          </a:p>
          <a:p>
            <a:pPr marL="401638" lvl="1" indent="-233363" algn="l" eaLnBrk="0" hangingPunct="0">
              <a:spcBef>
                <a:spcPct val="20000"/>
              </a:spcBef>
              <a:buFont typeface="Times New Roman" pitchFamily="18" charset="0"/>
              <a:buChar char="−"/>
              <a:defRPr/>
            </a:pPr>
            <a:r>
              <a:rPr lang="en-US" sz="1600" b="0" kern="0" dirty="0">
                <a:solidFill>
                  <a:srgbClr val="EBE6FC"/>
                </a:solidFill>
                <a:latin typeface="+mn-lt"/>
              </a:rPr>
              <a:t>fit between established knowledge and </a:t>
            </a:r>
            <a:r>
              <a:rPr lang="en-US" sz="1600" b="0" kern="0" dirty="0" smtClean="0">
                <a:solidFill>
                  <a:srgbClr val="EBE6FC"/>
                </a:solidFill>
                <a:latin typeface="+mn-lt"/>
              </a:rPr>
              <a:t>laws </a:t>
            </a:r>
            <a:r>
              <a:rPr lang="en-US" sz="1600" b="0" kern="0" dirty="0">
                <a:solidFill>
                  <a:srgbClr val="EBE6FC"/>
                </a:solidFill>
                <a:latin typeface="+mn-lt"/>
              </a:rPr>
              <a:t>of </a:t>
            </a:r>
            <a:r>
              <a:rPr lang="en-US" sz="1600" b="0" kern="0" dirty="0" smtClean="0">
                <a:solidFill>
                  <a:srgbClr val="EBE6FC"/>
                </a:solidFill>
                <a:latin typeface="+mn-lt"/>
              </a:rPr>
              <a:t>nature.</a:t>
            </a:r>
            <a:endParaRPr lang="en-US" sz="1600" b="0" kern="0" dirty="0">
              <a:solidFill>
                <a:srgbClr val="EBE6FC"/>
              </a:solidFill>
              <a:latin typeface="+mn-lt"/>
            </a:endParaRPr>
          </a:p>
        </p:txBody>
      </p:sp>
    </p:spTree>
    <p:extLst>
      <p:ext uri="{BB962C8B-B14F-4D97-AF65-F5344CB8AC3E}">
        <p14:creationId xmlns:p14="http://schemas.microsoft.com/office/powerpoint/2010/main" val="5200341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6">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xEl>
                                              <p:pRg st="0" end="0"/>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5">
                                            <p:txEl>
                                              <p:pRg st="2" end="2"/>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uiExpand="1" build="p"/>
      <p:bldP spid="2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Satellite view</a:t>
            </a:r>
            <a:endParaRPr lang="en-US" dirty="0"/>
          </a:p>
        </p:txBody>
      </p:sp>
      <p:sp>
        <p:nvSpPr>
          <p:cNvPr id="5" name="Content Placeholder 4"/>
          <p:cNvSpPr>
            <a:spLocks noGrp="1"/>
          </p:cNvSpPr>
          <p:nvPr>
            <p:ph idx="1"/>
          </p:nvPr>
        </p:nvSpPr>
        <p:spPr/>
        <p:txBody>
          <a:bodyPr/>
          <a:lstStyle/>
          <a:p>
            <a:endParaRPr lang="en-US"/>
          </a:p>
        </p:txBody>
      </p:sp>
      <p:pic>
        <p:nvPicPr>
          <p:cNvPr id="267266" name="Picture 2"/>
          <p:cNvPicPr>
            <a:picLocks noChangeAspect="1" noChangeArrowheads="1"/>
          </p:cNvPicPr>
          <p:nvPr/>
        </p:nvPicPr>
        <p:blipFill>
          <a:blip r:embed="rId2" cstate="print"/>
          <a:srcRect/>
          <a:stretch>
            <a:fillRect/>
          </a:stretch>
        </p:blipFill>
        <p:spPr bwMode="auto">
          <a:xfrm>
            <a:off x="633943" y="2010500"/>
            <a:ext cx="7830752" cy="46102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400050" lvl="1" indent="0">
              <a:buNone/>
            </a:pPr>
            <a:r>
              <a:rPr lang="en-US" dirty="0" smtClean="0">
                <a:solidFill>
                  <a:srgbClr val="FFFF00"/>
                </a:solidFill>
              </a:rPr>
              <a:t>e.g.: </a:t>
            </a:r>
            <a:r>
              <a:rPr lang="en-US" i="1" dirty="0" smtClean="0">
                <a:solidFill>
                  <a:srgbClr val="FFFF00"/>
                </a:solidFill>
              </a:rPr>
              <a:t>Disease (OGMS</a:t>
            </a:r>
            <a:r>
              <a:rPr lang="en-US" i="1" dirty="0">
                <a:solidFill>
                  <a:srgbClr val="FFFF00"/>
                </a:solidFill>
              </a:rPr>
              <a:t>): A disposition (</a:t>
            </a:r>
            <a:r>
              <a:rPr lang="en-US" i="1" dirty="0" err="1">
                <a:solidFill>
                  <a:srgbClr val="FFFF00"/>
                </a:solidFill>
              </a:rPr>
              <a:t>i</a:t>
            </a:r>
            <a:r>
              <a:rPr lang="en-US" i="1" dirty="0">
                <a:solidFill>
                  <a:srgbClr val="FFFF00"/>
                </a:solidFill>
              </a:rPr>
              <a:t>) to undergo pathological processes that (ii) exists in an organism because of one or more disorders in that organism.</a:t>
            </a:r>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Tree>
    <p:extLst>
      <p:ext uri="{BB962C8B-B14F-4D97-AF65-F5344CB8AC3E}">
        <p14:creationId xmlns:p14="http://schemas.microsoft.com/office/powerpoint/2010/main" val="17525526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7" name="Picture 3"/>
          <p:cNvPicPr>
            <a:picLocks noChangeAspect="1" noChangeArrowheads="1"/>
          </p:cNvPicPr>
          <p:nvPr/>
        </p:nvPicPr>
        <p:blipFill>
          <a:blip r:embed="rId2" cstate="print"/>
          <a:srcRect/>
          <a:stretch>
            <a:fillRect/>
          </a:stretch>
        </p:blipFill>
        <p:spPr bwMode="auto">
          <a:xfrm>
            <a:off x="641060" y="1993857"/>
            <a:ext cx="7814109" cy="4626884"/>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Map</a:t>
            </a:r>
            <a:endParaRPr lang="en-US" dirty="0"/>
          </a:p>
        </p:txBody>
      </p:sp>
      <p:sp>
        <p:nvSpPr>
          <p:cNvPr id="2" name="Content Placeholder 1"/>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8" name="Picture 4"/>
          <p:cNvPicPr>
            <a:picLocks noChangeAspect="1" noChangeArrowheads="1"/>
          </p:cNvPicPr>
          <p:nvPr/>
        </p:nvPicPr>
        <p:blipFill>
          <a:blip r:embed="rId2" cstate="print"/>
          <a:srcRect/>
          <a:stretch>
            <a:fillRect/>
          </a:stretch>
        </p:blipFill>
        <p:spPr bwMode="auto">
          <a:xfrm>
            <a:off x="630382" y="2019159"/>
            <a:ext cx="7839074" cy="4610241"/>
          </a:xfrm>
          <a:prstGeom prst="rect">
            <a:avLst/>
          </a:prstGeom>
          <a:noFill/>
          <a:ln w="9525">
            <a:noFill/>
            <a:miter lim="800000"/>
            <a:headEnd/>
            <a:tailEnd/>
          </a:ln>
        </p:spPr>
      </p:pic>
      <p:sp>
        <p:nvSpPr>
          <p:cNvPr id="4" name="Title 3"/>
          <p:cNvSpPr>
            <a:spLocks noGrp="1"/>
          </p:cNvSpPr>
          <p:nvPr>
            <p:ph type="title"/>
          </p:nvPr>
        </p:nvSpPr>
        <p:spPr/>
        <p:txBody>
          <a:bodyPr/>
          <a:lstStyle/>
          <a:p>
            <a:r>
              <a:rPr lang="en-US" dirty="0" smtClean="0"/>
              <a:t>(Near-)perfect map overlay</a:t>
            </a:r>
            <a:br>
              <a:rPr lang="en-US" dirty="0" smtClean="0"/>
            </a:br>
            <a:r>
              <a:rPr lang="en-US" dirty="0" smtClean="0"/>
              <a:t>What ontologies should achieve !</a:t>
            </a:r>
            <a:endParaRPr lang="en-US" dirty="0"/>
          </a:p>
        </p:txBody>
      </p:sp>
      <p:sp>
        <p:nvSpPr>
          <p:cNvPr id="2" name="Content Placeholder 1"/>
          <p:cNvSpPr>
            <a:spLocks noGrp="1"/>
          </p:cNvSpPr>
          <p:nvPr>
            <p:ph idx="1"/>
          </p:nvPr>
        </p:nvSpPr>
        <p:spPr/>
        <p:txBody>
          <a:bodyPr/>
          <a:lstStyle/>
          <a:p>
            <a:endParaRPr lang="en-US"/>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do </a:t>
            </a:r>
            <a:r>
              <a:rPr lang="en-US" dirty="0" smtClean="0"/>
              <a:t>you see the problem now?</a:t>
            </a:r>
            <a:endParaRPr lang="en-US" dirty="0"/>
          </a:p>
        </p:txBody>
      </p:sp>
      <p:pic>
        <p:nvPicPr>
          <p:cNvPr id="4" name="Content Placeholder 3"/>
          <p:cNvPicPr>
            <a:picLocks noGrp="1" noChangeAspect="1"/>
          </p:cNvPicPr>
          <p:nvPr>
            <p:ph idx="1"/>
          </p:nvPr>
        </p:nvPicPr>
        <p:blipFill>
          <a:blip r:embed="rId2"/>
          <a:stretch>
            <a:fillRect/>
          </a:stretch>
        </p:blipFill>
        <p:spPr>
          <a:xfrm>
            <a:off x="304800" y="1676400"/>
            <a:ext cx="4564062" cy="4953000"/>
          </a:xfrm>
          <a:prstGeom prst="rect">
            <a:avLst/>
          </a:prstGeom>
        </p:spPr>
      </p:pic>
      <p:sp>
        <p:nvSpPr>
          <p:cNvPr id="5" name="Content Placeholder 2"/>
          <p:cNvSpPr txBox="1">
            <a:spLocks/>
          </p:cNvSpPr>
          <p:nvPr/>
        </p:nvSpPr>
        <p:spPr>
          <a:xfrm>
            <a:off x="4953000" y="1676400"/>
            <a:ext cx="39624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indent="0"/>
            <a:r>
              <a:rPr lang="en-US" sz="25000" kern="0" dirty="0" smtClean="0"/>
              <a:t> </a:t>
            </a:r>
            <a:endParaRPr lang="en-US" sz="25000" kern="0" dirty="0"/>
          </a:p>
        </p:txBody>
      </p:sp>
      <p:sp>
        <p:nvSpPr>
          <p:cNvPr id="3" name="Oval 2"/>
          <p:cNvSpPr/>
          <p:nvPr/>
        </p:nvSpPr>
        <p:spPr bwMode="auto">
          <a:xfrm>
            <a:off x="220662" y="1524000"/>
            <a:ext cx="2217738" cy="5334000"/>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6" name="Content Placeholder 2"/>
          <p:cNvSpPr txBox="1">
            <a:spLocks/>
          </p:cNvSpPr>
          <p:nvPr/>
        </p:nvSpPr>
        <p:spPr>
          <a:xfrm>
            <a:off x="5105400" y="1676400"/>
            <a:ext cx="3810000" cy="49530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a:buFont typeface="Arial" panose="020B0604020202020204" pitchFamily="34" charset="0"/>
              <a:buChar char="•"/>
            </a:pPr>
            <a:endParaRPr lang="en-US" kern="0" dirty="0" smtClean="0"/>
          </a:p>
          <a:p>
            <a:pPr>
              <a:buFont typeface="Arial" panose="020B0604020202020204" pitchFamily="34" charset="0"/>
              <a:buChar char="•"/>
            </a:pPr>
            <a:r>
              <a:rPr lang="en-US" kern="0" dirty="0" smtClean="0"/>
              <a:t>The philosophical approach to ontology is required not only to build faithful ontologies as representations, but also to find incoherencies and ambiguities in any type of representation, assertions included !!!</a:t>
            </a:r>
            <a:endParaRPr lang="en-US" kern="0" dirty="0"/>
          </a:p>
        </p:txBody>
      </p:sp>
    </p:spTree>
    <p:extLst>
      <p:ext uri="{BB962C8B-B14F-4D97-AF65-F5344CB8AC3E}">
        <p14:creationId xmlns:p14="http://schemas.microsoft.com/office/powerpoint/2010/main" val="1091630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Ontology in action</a:t>
            </a:r>
            <a:endParaRPr lang="en-US" dirty="0"/>
          </a:p>
        </p:txBody>
      </p:sp>
      <p:sp>
        <p:nvSpPr>
          <p:cNvPr id="3" name="Content Placeholder 2"/>
          <p:cNvSpPr>
            <a:spLocks noGrp="1"/>
          </p:cNvSpPr>
          <p:nvPr>
            <p:ph idx="1"/>
          </p:nvPr>
        </p:nvSpPr>
        <p:spPr>
          <a:xfrm>
            <a:off x="228600" y="1676400"/>
            <a:ext cx="8915400" cy="4953000"/>
          </a:xfrm>
        </p:spPr>
        <p:txBody>
          <a:bodyPr/>
          <a:lstStyle/>
          <a:p>
            <a:pPr marL="1147763" indent="-1147763"/>
            <a:r>
              <a:rPr lang="en-US" dirty="0" smtClean="0"/>
              <a:t>Goal 1:	determining what sorts of biomedical entities exist.</a:t>
            </a:r>
          </a:p>
          <a:p>
            <a:pPr marL="1147763" indent="-1147763"/>
            <a:r>
              <a:rPr lang="en-US" dirty="0" smtClean="0"/>
              <a:t>Goal 2: 	supporting the creation and use of adequate biomedical terminology.</a:t>
            </a:r>
          </a:p>
          <a:p>
            <a:pPr marL="1147763" indent="-1147763"/>
            <a:endParaRPr lang="en-US" dirty="0"/>
          </a:p>
          <a:p>
            <a:pPr marL="111125" indent="0"/>
            <a:r>
              <a:rPr lang="en-US" dirty="0" smtClean="0">
                <a:sym typeface="Wingdings" panose="05000000000000000000" pitchFamily="2" charset="2"/>
              </a:rPr>
              <a:t> </a:t>
            </a:r>
            <a:r>
              <a:rPr lang="en-US" dirty="0" smtClean="0"/>
              <a:t>Reflects the position of ontology within philosophy.</a:t>
            </a:r>
            <a:endParaRPr lang="en-US" dirty="0" smtClean="0"/>
          </a:p>
        </p:txBody>
      </p:sp>
      <p:sp>
        <p:nvSpPr>
          <p:cNvPr id="4" name="Rectangle 3"/>
          <p:cNvSpPr/>
          <p:nvPr/>
        </p:nvSpPr>
        <p:spPr bwMode="auto">
          <a:xfrm>
            <a:off x="228600" y="2133600"/>
            <a:ext cx="8686800" cy="9144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328301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1981200"/>
          </a:xfrm>
        </p:spPr>
        <p:txBody>
          <a:bodyPr/>
          <a:lstStyle/>
          <a:p>
            <a:pPr algn="l"/>
            <a:r>
              <a:rPr lang="en-US" b="1" i="1" dirty="0" smtClean="0"/>
              <a:t>                  ‘blood’  </a:t>
            </a:r>
            <a:r>
              <a:rPr lang="en-US" dirty="0" smtClean="0"/>
              <a:t>versus  </a:t>
            </a:r>
            <a:r>
              <a:rPr lang="en-US" b="1" i="1" dirty="0" smtClean="0"/>
              <a:t>blood</a:t>
            </a:r>
            <a:br>
              <a:rPr lang="en-US" b="1" i="1" dirty="0" smtClean="0"/>
            </a:br>
            <a:r>
              <a:rPr lang="en-US" b="1" i="1" dirty="0" smtClean="0"/>
              <a:t>          ‘black bile’  </a:t>
            </a:r>
            <a:r>
              <a:rPr lang="en-US" dirty="0" smtClean="0"/>
              <a:t>versus</a:t>
            </a:r>
            <a:r>
              <a:rPr lang="en-US" b="1" i="1" dirty="0" smtClean="0"/>
              <a:t>  black bile</a:t>
            </a:r>
            <a:br>
              <a:rPr lang="en-US" b="1" i="1" dirty="0" smtClean="0"/>
            </a:br>
            <a:r>
              <a:rPr lang="en-US" b="1" i="1" dirty="0" smtClean="0"/>
              <a:t>            ‘diabolic</a:t>
            </a:r>
            <a:endParaRPr lang="en-US" b="1" i="1" dirty="0"/>
          </a:p>
        </p:txBody>
      </p:sp>
      <p:sp>
        <p:nvSpPr>
          <p:cNvPr id="3" name="Content Placeholder 2"/>
          <p:cNvSpPr>
            <a:spLocks noGrp="1"/>
          </p:cNvSpPr>
          <p:nvPr>
            <p:ph idx="1"/>
          </p:nvPr>
        </p:nvSpPr>
        <p:spPr>
          <a:xfrm>
            <a:off x="1485900" y="3583940"/>
            <a:ext cx="2057400" cy="833120"/>
          </a:xfrm>
        </p:spPr>
        <p:txBody>
          <a:bodyPr/>
          <a:lstStyle/>
          <a:p>
            <a:r>
              <a:rPr lang="en-US" sz="4800" dirty="0" smtClean="0"/>
              <a:t>TERMS</a:t>
            </a:r>
            <a:endParaRPr lang="en-US" sz="4800" dirty="0"/>
          </a:p>
        </p:txBody>
      </p:sp>
      <p:sp>
        <p:nvSpPr>
          <p:cNvPr id="4" name="Title 1"/>
          <p:cNvSpPr txBox="1">
            <a:spLocks/>
          </p:cNvSpPr>
          <p:nvPr/>
        </p:nvSpPr>
        <p:spPr>
          <a:xfrm>
            <a:off x="762000" y="2184400"/>
            <a:ext cx="35052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b="1" i="1" kern="0" dirty="0" smtClean="0"/>
              <a:t>possession’</a:t>
            </a:r>
            <a:endParaRPr lang="en-US" b="1" i="1" kern="0" dirty="0"/>
          </a:p>
        </p:txBody>
      </p:sp>
      <p:sp>
        <p:nvSpPr>
          <p:cNvPr id="5" name="Title 1"/>
          <p:cNvSpPr txBox="1">
            <a:spLocks/>
          </p:cNvSpPr>
          <p:nvPr/>
        </p:nvSpPr>
        <p:spPr>
          <a:xfrm>
            <a:off x="2095500" y="1965960"/>
            <a:ext cx="6210300" cy="6096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pPr algn="l"/>
            <a:r>
              <a:rPr lang="en-US" b="1" i="1" kern="0" dirty="0" smtClean="0"/>
              <a:t>                </a:t>
            </a:r>
            <a:r>
              <a:rPr lang="en-US" kern="0" dirty="0" smtClean="0"/>
              <a:t>versus </a:t>
            </a:r>
            <a:r>
              <a:rPr lang="en-US" b="1" i="1" kern="0" dirty="0" smtClean="0"/>
              <a:t> psychosis</a:t>
            </a:r>
            <a:endParaRPr lang="en-US" b="1" i="1" kern="0" dirty="0"/>
          </a:p>
        </p:txBody>
      </p:sp>
      <p:sp>
        <p:nvSpPr>
          <p:cNvPr id="6" name="Content Placeholder 2"/>
          <p:cNvSpPr txBox="1">
            <a:spLocks/>
          </p:cNvSpPr>
          <p:nvPr/>
        </p:nvSpPr>
        <p:spPr>
          <a:xfrm>
            <a:off x="5257800" y="3594100"/>
            <a:ext cx="2895600" cy="8128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algn="ctr">
              <a:spcBef>
                <a:spcPts val="0"/>
              </a:spcBef>
            </a:pPr>
            <a:r>
              <a:rPr lang="en-US" sz="4800" kern="0" dirty="0" smtClean="0"/>
              <a:t>ENTITIES</a:t>
            </a:r>
            <a:endParaRPr lang="en-US" sz="4800" kern="0" dirty="0"/>
          </a:p>
        </p:txBody>
      </p:sp>
      <p:sp>
        <p:nvSpPr>
          <p:cNvPr id="7" name="Title 1"/>
          <p:cNvSpPr txBox="1">
            <a:spLocks/>
          </p:cNvSpPr>
          <p:nvPr/>
        </p:nvSpPr>
        <p:spPr>
          <a:xfrm>
            <a:off x="0" y="4572000"/>
            <a:ext cx="9144000" cy="19812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pPr algn="l"/>
            <a:r>
              <a:rPr lang="en-US" b="1" i="1" kern="0" smtClean="0"/>
              <a:t>                  ‘blood’  </a:t>
            </a:r>
            <a:r>
              <a:rPr lang="en-US" kern="0" smtClean="0"/>
              <a:t>versus  </a:t>
            </a:r>
            <a:r>
              <a:rPr lang="en-US" b="1" i="1" kern="0" smtClean="0"/>
              <a:t>blood</a:t>
            </a:r>
            <a:br>
              <a:rPr lang="en-US" b="1" i="1" kern="0" smtClean="0"/>
            </a:br>
            <a:r>
              <a:rPr lang="en-US" b="1" i="1" kern="0" smtClean="0"/>
              <a:t>          ‘black bile’  </a:t>
            </a:r>
            <a:r>
              <a:rPr lang="en-US" kern="0" smtClean="0"/>
              <a:t>versus</a:t>
            </a:r>
            <a:r>
              <a:rPr lang="en-US" b="1" i="1" kern="0" smtClean="0"/>
              <a:t>  black bile</a:t>
            </a:r>
            <a:br>
              <a:rPr lang="en-US" b="1" i="1" kern="0" smtClean="0"/>
            </a:br>
            <a:r>
              <a:rPr lang="en-US" b="1" i="1" kern="0" smtClean="0"/>
              <a:t>            ‘diabolic</a:t>
            </a:r>
            <a:endParaRPr lang="en-US" b="1" i="1" kern="0" dirty="0"/>
          </a:p>
        </p:txBody>
      </p:sp>
      <p:sp>
        <p:nvSpPr>
          <p:cNvPr id="8" name="Title 1"/>
          <p:cNvSpPr txBox="1">
            <a:spLocks/>
          </p:cNvSpPr>
          <p:nvPr/>
        </p:nvSpPr>
        <p:spPr>
          <a:xfrm>
            <a:off x="762000" y="6019800"/>
            <a:ext cx="35052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b="1" i="1" kern="0" dirty="0" smtClean="0"/>
              <a:t>possession’</a:t>
            </a:r>
            <a:endParaRPr lang="en-US" b="1" i="1" kern="0" dirty="0"/>
          </a:p>
        </p:txBody>
      </p:sp>
      <p:sp>
        <p:nvSpPr>
          <p:cNvPr id="9" name="Title 1"/>
          <p:cNvSpPr txBox="1">
            <a:spLocks/>
          </p:cNvSpPr>
          <p:nvPr/>
        </p:nvSpPr>
        <p:spPr>
          <a:xfrm>
            <a:off x="2095500" y="5801360"/>
            <a:ext cx="6210300" cy="6096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pPr algn="l"/>
            <a:r>
              <a:rPr lang="en-US" b="1" i="1" kern="0" dirty="0" smtClean="0"/>
              <a:t>                </a:t>
            </a:r>
            <a:r>
              <a:rPr lang="en-US" kern="0" dirty="0" smtClean="0"/>
              <a:t>versus </a:t>
            </a:r>
            <a:r>
              <a:rPr lang="en-US" b="1" i="1" kern="0" dirty="0" smtClean="0"/>
              <a:t> psychosis</a:t>
            </a:r>
            <a:endParaRPr lang="en-US" b="1" i="1" kern="0" dirty="0"/>
          </a:p>
        </p:txBody>
      </p:sp>
      <p:cxnSp>
        <p:nvCxnSpPr>
          <p:cNvPr id="11" name="Straight Connector 10"/>
          <p:cNvCxnSpPr/>
          <p:nvPr/>
        </p:nvCxnSpPr>
        <p:spPr bwMode="auto">
          <a:xfrm>
            <a:off x="5410200" y="5181600"/>
            <a:ext cx="2667000" cy="6096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2" name="Straight Connector 11"/>
          <p:cNvCxnSpPr/>
          <p:nvPr/>
        </p:nvCxnSpPr>
        <p:spPr bwMode="auto">
          <a:xfrm flipV="1">
            <a:off x="5410200" y="5181600"/>
            <a:ext cx="2667000" cy="6096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15" name="Group 14"/>
          <p:cNvGrpSpPr/>
          <p:nvPr/>
        </p:nvGrpSpPr>
        <p:grpSpPr>
          <a:xfrm>
            <a:off x="5318760" y="2656582"/>
            <a:ext cx="2895600" cy="1077218"/>
            <a:chOff x="5318760" y="2656582"/>
            <a:chExt cx="2895600" cy="1077218"/>
          </a:xfrm>
        </p:grpSpPr>
        <p:sp>
          <p:nvSpPr>
            <p:cNvPr id="13" name="Rectangle 12"/>
            <p:cNvSpPr/>
            <p:nvPr/>
          </p:nvSpPr>
          <p:spPr bwMode="auto">
            <a:xfrm>
              <a:off x="5318760" y="2677160"/>
              <a:ext cx="2895600" cy="98044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5321676" y="2656582"/>
              <a:ext cx="2844048" cy="1077218"/>
            </a:xfrm>
            <a:prstGeom prst="rect">
              <a:avLst/>
            </a:prstGeom>
            <a:noFill/>
          </p:spPr>
          <p:txBody>
            <a:bodyPr wrap="none" rtlCol="0">
              <a:spAutoFit/>
            </a:bodyPr>
            <a:lstStyle/>
            <a:p>
              <a:r>
                <a:rPr lang="en-US" dirty="0" smtClean="0">
                  <a:solidFill>
                    <a:srgbClr val="FFFF00"/>
                  </a:solidFill>
                </a:rPr>
                <a:t>INTENDED or</a:t>
              </a:r>
            </a:p>
            <a:p>
              <a:r>
                <a:rPr lang="en-US" dirty="0" smtClean="0">
                  <a:solidFill>
                    <a:srgbClr val="FFFF00"/>
                  </a:solidFill>
                </a:rPr>
                <a:t>DENOTED</a:t>
              </a:r>
              <a:endParaRPr lang="en-US" dirty="0">
                <a:solidFill>
                  <a:srgbClr val="FFFF00"/>
                </a:solidFill>
              </a:endParaRPr>
            </a:p>
          </p:txBody>
        </p:sp>
      </p:grpSp>
    </p:spTree>
    <p:extLst>
      <p:ext uri="{BB962C8B-B14F-4D97-AF65-F5344CB8AC3E}">
        <p14:creationId xmlns:p14="http://schemas.microsoft.com/office/powerpoint/2010/main" val="2737611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P spid="7" grpId="0"/>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ontology in action (1)</a:t>
            </a:r>
            <a:endParaRPr lang="en-US" dirty="0"/>
          </a:p>
        </p:txBody>
      </p:sp>
      <p:sp>
        <p:nvSpPr>
          <p:cNvPr id="4" name="Content Placeholder 2"/>
          <p:cNvSpPr>
            <a:spLocks noGrp="1"/>
          </p:cNvSpPr>
          <p:nvPr>
            <p:ph idx="1"/>
          </p:nvPr>
        </p:nvSpPr>
        <p:spPr>
          <a:xfrm>
            <a:off x="1485900" y="3583940"/>
            <a:ext cx="2057400" cy="833120"/>
          </a:xfrm>
        </p:spPr>
        <p:txBody>
          <a:bodyPr/>
          <a:lstStyle/>
          <a:p>
            <a:r>
              <a:rPr lang="en-US" sz="4800" dirty="0" smtClean="0"/>
              <a:t>TERMS</a:t>
            </a:r>
            <a:endParaRPr lang="en-US" sz="4800" dirty="0"/>
          </a:p>
        </p:txBody>
      </p:sp>
      <p:sp>
        <p:nvSpPr>
          <p:cNvPr id="6" name="Content Placeholder 2"/>
          <p:cNvSpPr txBox="1">
            <a:spLocks/>
          </p:cNvSpPr>
          <p:nvPr/>
        </p:nvSpPr>
        <p:spPr>
          <a:xfrm>
            <a:off x="5257800" y="3594100"/>
            <a:ext cx="2895600" cy="812800"/>
          </a:xfrm>
          <a:prstGeom prst="rect">
            <a:avLst/>
          </a:prstGeom>
        </p:spPr>
        <p:txBody>
          <a:bodyPr/>
          <a:lstStyle>
            <a:lvl1pPr marL="342900" indent="-342900" algn="l" rtl="0" eaLnBrk="1" fontAlgn="base" hangingPunct="1">
              <a:spcBef>
                <a:spcPct val="20000"/>
              </a:spcBef>
              <a:spcAft>
                <a:spcPct val="0"/>
              </a:spcAft>
              <a:buClr>
                <a:schemeClr val="bg1"/>
              </a:buClr>
              <a:defRPr sz="2400" b="0" i="0">
                <a:solidFill>
                  <a:schemeClr val="bg1"/>
                </a:solidFill>
                <a:latin typeface="Trebuchet MS"/>
                <a:ea typeface="ＭＳ Ｐゴシック" pitchFamily="122" charset="-128"/>
                <a:cs typeface="Trebuchet MS"/>
              </a:defRPr>
            </a:lvl1pPr>
            <a:lvl2pPr marL="742950" indent="-285750" algn="l" rtl="0" eaLnBrk="1" fontAlgn="base" hangingPunct="1">
              <a:spcBef>
                <a:spcPct val="20000"/>
              </a:spcBef>
              <a:spcAft>
                <a:spcPct val="0"/>
              </a:spcAft>
              <a:buClr>
                <a:schemeClr val="bg1"/>
              </a:buClr>
              <a:buSzPct val="80000"/>
              <a:buFont typeface="Times" charset="0"/>
              <a:buChar char="•"/>
              <a:defRPr lang="en-US" sz="2400" b="0" i="0" dirty="0" smtClean="0">
                <a:solidFill>
                  <a:schemeClr val="bg1"/>
                </a:solidFill>
                <a:latin typeface="Trebuchet MS"/>
                <a:ea typeface="ＭＳ Ｐゴシック" pitchFamily="122" charset="-128"/>
                <a:cs typeface="Trebuchet MS"/>
              </a:defRPr>
            </a:lvl2pPr>
            <a:lvl3pPr marL="1143000" indent="-228600" algn="l" rtl="0" eaLnBrk="1" fontAlgn="base" hangingPunct="1">
              <a:spcBef>
                <a:spcPct val="20000"/>
              </a:spcBef>
              <a:spcAft>
                <a:spcPct val="0"/>
              </a:spcAft>
              <a:buClr>
                <a:schemeClr val="bg1"/>
              </a:buClr>
              <a:buChar char="•"/>
              <a:defRPr sz="2000" b="0" i="0">
                <a:solidFill>
                  <a:schemeClr val="bg1"/>
                </a:solidFill>
                <a:latin typeface="Trebuchet MS"/>
                <a:ea typeface="ＭＳ Ｐゴシック" pitchFamily="122" charset="-128"/>
                <a:cs typeface="Trebuchet MS"/>
              </a:defRPr>
            </a:lvl3pPr>
            <a:lvl4pPr marL="1600200" indent="-228600" algn="l" rtl="0" eaLnBrk="1" fontAlgn="base" hangingPunct="1">
              <a:spcBef>
                <a:spcPct val="20000"/>
              </a:spcBef>
              <a:spcAft>
                <a:spcPct val="0"/>
              </a:spcAft>
              <a:buClr>
                <a:schemeClr val="bg1"/>
              </a:buClr>
              <a:buSzPct val="95000"/>
              <a:buFont typeface="Times" charset="0"/>
              <a:buChar char="•"/>
              <a:defRPr sz="2000" b="0" i="0">
                <a:solidFill>
                  <a:schemeClr val="bg1"/>
                </a:solidFill>
                <a:latin typeface="Trebuchet MS"/>
                <a:ea typeface="ＭＳ Ｐゴシック" pitchFamily="122" charset="-128"/>
                <a:cs typeface="Trebuchet MS"/>
              </a:defRPr>
            </a:lvl4pPr>
            <a:lvl5pPr marL="2057400" indent="-228600" algn="l" rtl="0" eaLnBrk="1" fontAlgn="base" hangingPunct="1">
              <a:spcBef>
                <a:spcPct val="20000"/>
              </a:spcBef>
              <a:spcAft>
                <a:spcPct val="0"/>
              </a:spcAft>
              <a:buClr>
                <a:schemeClr val="bg1"/>
              </a:buClr>
              <a:defRPr sz="2000" b="0" i="1">
                <a:solidFill>
                  <a:schemeClr val="bg1"/>
                </a:solidFill>
                <a:latin typeface="Trebuchet MS"/>
                <a:ea typeface="ＭＳ Ｐゴシック" pitchFamily="122" charset="-128"/>
                <a:cs typeface="Trebuchet MS"/>
              </a:defRPr>
            </a:lvl5pPr>
            <a:lvl6pPr marL="25146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6pPr>
            <a:lvl7pPr marL="29718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7pPr>
            <a:lvl8pPr marL="34290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8pPr>
            <a:lvl9pPr marL="3886200" indent="-228600" algn="l" rtl="0" eaLnBrk="1" fontAlgn="base" hangingPunct="1">
              <a:spcBef>
                <a:spcPct val="20000"/>
              </a:spcBef>
              <a:spcAft>
                <a:spcPct val="0"/>
              </a:spcAft>
              <a:buClr>
                <a:schemeClr val="bg1"/>
              </a:buClr>
              <a:defRPr sz="2000">
                <a:solidFill>
                  <a:schemeClr val="bg1"/>
                </a:solidFill>
                <a:latin typeface="+mn-lt"/>
                <a:ea typeface="ＭＳ Ｐゴシック" pitchFamily="122" charset="-128"/>
              </a:defRPr>
            </a:lvl9pPr>
          </a:lstStyle>
          <a:p>
            <a:pPr marL="0" algn="ctr">
              <a:spcBef>
                <a:spcPts val="0"/>
              </a:spcBef>
            </a:pPr>
            <a:r>
              <a:rPr lang="en-US" sz="4800" kern="0" dirty="0" smtClean="0"/>
              <a:t>ENTITIES</a:t>
            </a:r>
            <a:endParaRPr lang="en-US" sz="4800" kern="0" dirty="0"/>
          </a:p>
        </p:txBody>
      </p:sp>
      <p:sp>
        <p:nvSpPr>
          <p:cNvPr id="7" name="Title 1"/>
          <p:cNvSpPr txBox="1">
            <a:spLocks/>
          </p:cNvSpPr>
          <p:nvPr/>
        </p:nvSpPr>
        <p:spPr>
          <a:xfrm>
            <a:off x="0" y="4572000"/>
            <a:ext cx="9144000" cy="19812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pPr algn="l"/>
            <a:r>
              <a:rPr lang="en-US" b="1" i="1" kern="0" smtClean="0"/>
              <a:t>                  ‘blood’  </a:t>
            </a:r>
            <a:r>
              <a:rPr lang="en-US" kern="0" smtClean="0"/>
              <a:t>versus  </a:t>
            </a:r>
            <a:r>
              <a:rPr lang="en-US" b="1" i="1" kern="0" smtClean="0"/>
              <a:t>blood</a:t>
            </a:r>
            <a:br>
              <a:rPr lang="en-US" b="1" i="1" kern="0" smtClean="0"/>
            </a:br>
            <a:r>
              <a:rPr lang="en-US" b="1" i="1" kern="0" smtClean="0"/>
              <a:t>          ‘black bile’  </a:t>
            </a:r>
            <a:r>
              <a:rPr lang="en-US" kern="0" smtClean="0"/>
              <a:t>versus</a:t>
            </a:r>
            <a:r>
              <a:rPr lang="en-US" b="1" i="1" kern="0" smtClean="0"/>
              <a:t>  black bile</a:t>
            </a:r>
            <a:br>
              <a:rPr lang="en-US" b="1" i="1" kern="0" smtClean="0"/>
            </a:br>
            <a:r>
              <a:rPr lang="en-US" b="1" i="1" kern="0" smtClean="0"/>
              <a:t>            ‘diabolic</a:t>
            </a:r>
            <a:endParaRPr lang="en-US" b="1" i="1" kern="0" dirty="0"/>
          </a:p>
        </p:txBody>
      </p:sp>
      <p:sp>
        <p:nvSpPr>
          <p:cNvPr id="8" name="Title 1"/>
          <p:cNvSpPr txBox="1">
            <a:spLocks/>
          </p:cNvSpPr>
          <p:nvPr/>
        </p:nvSpPr>
        <p:spPr>
          <a:xfrm>
            <a:off x="762000" y="6019800"/>
            <a:ext cx="3505200" cy="7620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r>
              <a:rPr lang="en-US" b="1" i="1" kern="0" dirty="0" smtClean="0"/>
              <a:t>possession’</a:t>
            </a:r>
            <a:endParaRPr lang="en-US" b="1" i="1" kern="0" dirty="0"/>
          </a:p>
        </p:txBody>
      </p:sp>
      <p:sp>
        <p:nvSpPr>
          <p:cNvPr id="9" name="Title 1"/>
          <p:cNvSpPr txBox="1">
            <a:spLocks/>
          </p:cNvSpPr>
          <p:nvPr/>
        </p:nvSpPr>
        <p:spPr>
          <a:xfrm>
            <a:off x="2095500" y="5801360"/>
            <a:ext cx="6210300" cy="609600"/>
          </a:xfrm>
          <a:prstGeom prst="rect">
            <a:avLst/>
          </a:prstGeom>
        </p:spPr>
        <p:txBody>
          <a:bodyPr/>
          <a:lstStyle>
            <a:lvl1pPr algn="ctr" rtl="0" eaLnBrk="1" fontAlgn="base" hangingPunct="1">
              <a:spcBef>
                <a:spcPct val="0"/>
              </a:spcBef>
              <a:spcAft>
                <a:spcPct val="0"/>
              </a:spcAft>
              <a:defRPr sz="3600" b="0" i="0">
                <a:solidFill>
                  <a:schemeClr val="bg1"/>
                </a:solidFill>
                <a:latin typeface="Georgia"/>
                <a:ea typeface="ＭＳ Ｐゴシック" pitchFamily="122" charset="-128"/>
                <a:cs typeface="Georgia"/>
              </a:defRPr>
            </a:lvl1pPr>
            <a:lvl2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2pPr>
            <a:lvl3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3pPr>
            <a:lvl4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4pPr>
            <a:lvl5pPr algn="l" rtl="0" eaLnBrk="1" fontAlgn="base" hangingPunct="1">
              <a:spcBef>
                <a:spcPct val="0"/>
              </a:spcBef>
              <a:spcAft>
                <a:spcPct val="0"/>
              </a:spcAft>
              <a:defRPr sz="3600">
                <a:solidFill>
                  <a:schemeClr val="bg1"/>
                </a:solidFill>
                <a:latin typeface="Georgia" pitchFamily="125" charset="0"/>
                <a:ea typeface="ＭＳ Ｐゴシック" pitchFamily="122" charset="-128"/>
                <a:cs typeface="ＭＳ Ｐゴシック" pitchFamily="122" charset="-128"/>
              </a:defRPr>
            </a:lvl5pPr>
            <a:lvl6pPr marL="457200" algn="l" rtl="0" eaLnBrk="1" fontAlgn="base" hangingPunct="1">
              <a:spcBef>
                <a:spcPct val="0"/>
              </a:spcBef>
              <a:spcAft>
                <a:spcPct val="0"/>
              </a:spcAft>
              <a:defRPr sz="3600">
                <a:solidFill>
                  <a:schemeClr val="bg1"/>
                </a:solidFill>
                <a:latin typeface="Times" pitchFamily="122" charset="0"/>
              </a:defRPr>
            </a:lvl6pPr>
            <a:lvl7pPr marL="914400" algn="l" rtl="0" eaLnBrk="1" fontAlgn="base" hangingPunct="1">
              <a:spcBef>
                <a:spcPct val="0"/>
              </a:spcBef>
              <a:spcAft>
                <a:spcPct val="0"/>
              </a:spcAft>
              <a:defRPr sz="3600">
                <a:solidFill>
                  <a:schemeClr val="bg1"/>
                </a:solidFill>
                <a:latin typeface="Times" pitchFamily="122" charset="0"/>
              </a:defRPr>
            </a:lvl7pPr>
            <a:lvl8pPr marL="1371600" algn="l" rtl="0" eaLnBrk="1" fontAlgn="base" hangingPunct="1">
              <a:spcBef>
                <a:spcPct val="0"/>
              </a:spcBef>
              <a:spcAft>
                <a:spcPct val="0"/>
              </a:spcAft>
              <a:defRPr sz="3600">
                <a:solidFill>
                  <a:schemeClr val="bg1"/>
                </a:solidFill>
                <a:latin typeface="Times" pitchFamily="122" charset="0"/>
              </a:defRPr>
            </a:lvl8pPr>
            <a:lvl9pPr marL="1828800" algn="l" rtl="0" eaLnBrk="1" fontAlgn="base" hangingPunct="1">
              <a:spcBef>
                <a:spcPct val="0"/>
              </a:spcBef>
              <a:spcAft>
                <a:spcPct val="0"/>
              </a:spcAft>
              <a:defRPr sz="3600">
                <a:solidFill>
                  <a:schemeClr val="bg1"/>
                </a:solidFill>
                <a:latin typeface="Times" pitchFamily="122" charset="0"/>
              </a:defRPr>
            </a:lvl9pPr>
          </a:lstStyle>
          <a:p>
            <a:pPr algn="l"/>
            <a:r>
              <a:rPr lang="en-US" b="1" i="1" kern="0" dirty="0" smtClean="0"/>
              <a:t>                </a:t>
            </a:r>
            <a:r>
              <a:rPr lang="en-US" kern="0" dirty="0" smtClean="0"/>
              <a:t>versus </a:t>
            </a:r>
            <a:r>
              <a:rPr lang="en-US" b="1" i="1" kern="0" dirty="0" smtClean="0"/>
              <a:t> psychosis</a:t>
            </a:r>
            <a:endParaRPr lang="en-US" b="1" i="1" kern="0" dirty="0"/>
          </a:p>
        </p:txBody>
      </p:sp>
      <p:cxnSp>
        <p:nvCxnSpPr>
          <p:cNvPr id="10" name="Straight Connector 9"/>
          <p:cNvCxnSpPr/>
          <p:nvPr/>
        </p:nvCxnSpPr>
        <p:spPr bwMode="auto">
          <a:xfrm>
            <a:off x="5410200" y="5181600"/>
            <a:ext cx="2667000" cy="6096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cxnSp>
        <p:nvCxnSpPr>
          <p:cNvPr id="11" name="Straight Connector 10"/>
          <p:cNvCxnSpPr/>
          <p:nvPr/>
        </p:nvCxnSpPr>
        <p:spPr bwMode="auto">
          <a:xfrm flipV="1">
            <a:off x="5410200" y="5181600"/>
            <a:ext cx="2667000" cy="609600"/>
          </a:xfrm>
          <a:prstGeom prst="line">
            <a:avLst/>
          </a:prstGeom>
          <a:solidFill>
            <a:schemeClr val="accent1"/>
          </a:solidFill>
          <a:ln w="76200" cap="flat" cmpd="sng" algn="ctr">
            <a:solidFill>
              <a:srgbClr val="FF0000"/>
            </a:solidFill>
            <a:prstDash val="solid"/>
            <a:round/>
            <a:headEnd type="none" w="med" len="med"/>
            <a:tailEnd type="none" w="med" len="med"/>
          </a:ln>
          <a:effectLst/>
        </p:spPr>
      </p:cxnSp>
      <p:grpSp>
        <p:nvGrpSpPr>
          <p:cNvPr id="12" name="Group 11"/>
          <p:cNvGrpSpPr/>
          <p:nvPr/>
        </p:nvGrpSpPr>
        <p:grpSpPr>
          <a:xfrm>
            <a:off x="5318760" y="2656582"/>
            <a:ext cx="2895600" cy="1077218"/>
            <a:chOff x="5318760" y="2656582"/>
            <a:chExt cx="2895600" cy="1077218"/>
          </a:xfrm>
        </p:grpSpPr>
        <p:sp>
          <p:nvSpPr>
            <p:cNvPr id="13" name="Rectangle 12"/>
            <p:cNvSpPr/>
            <p:nvPr/>
          </p:nvSpPr>
          <p:spPr bwMode="auto">
            <a:xfrm>
              <a:off x="5318760" y="2677160"/>
              <a:ext cx="2895600" cy="980440"/>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
          <p:nvSpPr>
            <p:cNvPr id="14" name="TextBox 13"/>
            <p:cNvSpPr txBox="1"/>
            <p:nvPr/>
          </p:nvSpPr>
          <p:spPr>
            <a:xfrm>
              <a:off x="5321676" y="2656582"/>
              <a:ext cx="2844048" cy="1077218"/>
            </a:xfrm>
            <a:prstGeom prst="rect">
              <a:avLst/>
            </a:prstGeom>
            <a:noFill/>
          </p:spPr>
          <p:txBody>
            <a:bodyPr wrap="none" rtlCol="0">
              <a:spAutoFit/>
            </a:bodyPr>
            <a:lstStyle/>
            <a:p>
              <a:r>
                <a:rPr lang="en-US" dirty="0" smtClean="0">
                  <a:solidFill>
                    <a:srgbClr val="FFFF00"/>
                  </a:solidFill>
                </a:rPr>
                <a:t>INTENDED or</a:t>
              </a:r>
            </a:p>
            <a:p>
              <a:r>
                <a:rPr lang="en-US" dirty="0" smtClean="0">
                  <a:solidFill>
                    <a:srgbClr val="FFFF00"/>
                  </a:solidFill>
                </a:rPr>
                <a:t>DENOTED</a:t>
              </a:r>
              <a:endParaRPr lang="en-US" dirty="0">
                <a:solidFill>
                  <a:srgbClr val="FFFF00"/>
                </a:solidFill>
              </a:endParaRPr>
            </a:p>
          </p:txBody>
        </p:sp>
      </p:grpSp>
      <p:cxnSp>
        <p:nvCxnSpPr>
          <p:cNvPr id="16" name="Straight Connector 15"/>
          <p:cNvCxnSpPr>
            <a:stCxn id="2" idx="2"/>
          </p:cNvCxnSpPr>
          <p:nvPr/>
        </p:nvCxnSpPr>
        <p:spPr bwMode="auto">
          <a:xfrm>
            <a:off x="4572000" y="1524000"/>
            <a:ext cx="40640" cy="502920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
        <p:nvSpPr>
          <p:cNvPr id="18" name="TextBox 17"/>
          <p:cNvSpPr txBox="1"/>
          <p:nvPr/>
        </p:nvSpPr>
        <p:spPr>
          <a:xfrm>
            <a:off x="767967" y="1609498"/>
            <a:ext cx="7328866" cy="830997"/>
          </a:xfrm>
          <a:prstGeom prst="rect">
            <a:avLst/>
          </a:prstGeom>
          <a:noFill/>
        </p:spPr>
        <p:txBody>
          <a:bodyPr wrap="none" rtlCol="0">
            <a:spAutoFit/>
          </a:bodyPr>
          <a:lstStyle/>
          <a:p>
            <a:r>
              <a:rPr lang="en-US" sz="4800" dirty="0" smtClean="0">
                <a:solidFill>
                  <a:schemeClr val="bg1"/>
                </a:solidFill>
              </a:rPr>
              <a:t>Terminology        Ontology</a:t>
            </a:r>
            <a:endParaRPr lang="en-US" sz="4800" dirty="0">
              <a:solidFill>
                <a:schemeClr val="bg1"/>
              </a:solidFill>
            </a:endParaRPr>
          </a:p>
        </p:txBody>
      </p:sp>
    </p:spTree>
    <p:extLst>
      <p:ext uri="{BB962C8B-B14F-4D97-AF65-F5344CB8AC3E}">
        <p14:creationId xmlns:p14="http://schemas.microsoft.com/office/powerpoint/2010/main" val="134290206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
          <p:cNvSpPr>
            <a:spLocks noGrp="1" noChangeArrowheads="1"/>
          </p:cNvSpPr>
          <p:nvPr>
            <p:ph type="title"/>
          </p:nvPr>
        </p:nvSpPr>
        <p:spPr/>
        <p:txBody>
          <a:bodyPr/>
          <a:lstStyle/>
          <a:p>
            <a:pPr eaLnBrk="1" hangingPunct="1"/>
            <a:r>
              <a:rPr lang="en-US" altLang="en-US" i="1" dirty="0" smtClean="0"/>
              <a:t>Example: ‘Pharmaco</a:t>
            </a:r>
            <a:r>
              <a:rPr lang="en-US" altLang="en-US" i="1" dirty="0" smtClean="0">
                <a:solidFill>
                  <a:srgbClr val="FF0000"/>
                </a:solidFill>
              </a:rPr>
              <a:t>gen</a:t>
            </a:r>
            <a:r>
              <a:rPr lang="en-US" altLang="en-US" i="1" dirty="0" smtClean="0"/>
              <a:t>omics’</a:t>
            </a:r>
          </a:p>
        </p:txBody>
      </p:sp>
      <p:sp>
        <p:nvSpPr>
          <p:cNvPr id="15363" name="Rectangle 3"/>
          <p:cNvSpPr>
            <a:spLocks noGrp="1" noChangeArrowheads="1"/>
          </p:cNvSpPr>
          <p:nvPr>
            <p:ph idx="1"/>
          </p:nvPr>
        </p:nvSpPr>
        <p:spPr/>
        <p:txBody>
          <a:bodyPr/>
          <a:lstStyle/>
          <a:p>
            <a:pPr eaLnBrk="1" hangingPunct="1"/>
            <a:r>
              <a:rPr lang="en-GB" altLang="en-US" smtClean="0"/>
              <a:t>‘The branch of pharmacology which deals with the influence of </a:t>
            </a:r>
            <a:r>
              <a:rPr lang="en-GB" altLang="en-US" smtClean="0">
                <a:solidFill>
                  <a:srgbClr val="FF0000"/>
                </a:solidFill>
              </a:rPr>
              <a:t>gene</a:t>
            </a:r>
            <a:r>
              <a:rPr lang="en-GB" altLang="en-US" smtClean="0"/>
              <a:t>tic variation on drug response in patients by correlating </a:t>
            </a:r>
            <a:r>
              <a:rPr lang="en-GB" altLang="en-US" smtClean="0">
                <a:solidFill>
                  <a:srgbClr val="FF0000"/>
                </a:solidFill>
              </a:rPr>
              <a:t>gene</a:t>
            </a:r>
            <a:r>
              <a:rPr lang="en-GB" altLang="en-US" smtClean="0"/>
              <a:t> </a:t>
            </a:r>
            <a:r>
              <a:rPr lang="en-GB" altLang="en-US" smtClean="0">
                <a:solidFill>
                  <a:srgbClr val="FFC000"/>
                </a:solidFill>
              </a:rPr>
              <a:t>expression</a:t>
            </a:r>
            <a:r>
              <a:rPr lang="en-GB" altLang="en-US" smtClean="0"/>
              <a:t> or single-nucleotide polymorphisms with a drug's efficacy or toxicity’.</a:t>
            </a:r>
          </a:p>
          <a:p>
            <a:pPr eaLnBrk="1" hangingPunct="1"/>
            <a:r>
              <a:rPr lang="en-GB" altLang="en-US" smtClean="0"/>
              <a:t>‘Pharmaco</a:t>
            </a:r>
            <a:r>
              <a:rPr lang="en-GB" altLang="en-US" smtClean="0">
                <a:solidFill>
                  <a:srgbClr val="FF0000"/>
                </a:solidFill>
              </a:rPr>
              <a:t>gen</a:t>
            </a:r>
            <a:r>
              <a:rPr lang="en-GB" altLang="en-US" smtClean="0"/>
              <a:t>omics is the whole </a:t>
            </a:r>
            <a:r>
              <a:rPr lang="en-GB" altLang="en-US" smtClean="0">
                <a:solidFill>
                  <a:srgbClr val="FF0000"/>
                </a:solidFill>
              </a:rPr>
              <a:t>gen</a:t>
            </a:r>
            <a:r>
              <a:rPr lang="en-GB" altLang="en-US" smtClean="0"/>
              <a:t>ome application of </a:t>
            </a:r>
            <a:r>
              <a:rPr lang="en-GB" altLang="en-US" u="sng" smtClean="0"/>
              <a:t>pharmaco</a:t>
            </a:r>
            <a:r>
              <a:rPr lang="en-GB" altLang="en-US" u="sng" smtClean="0">
                <a:solidFill>
                  <a:srgbClr val="FF0000"/>
                </a:solidFill>
              </a:rPr>
              <a:t>gene</a:t>
            </a:r>
            <a:r>
              <a:rPr lang="en-GB" altLang="en-US" u="sng" smtClean="0"/>
              <a:t>tics</a:t>
            </a:r>
            <a:r>
              <a:rPr lang="en-GB" altLang="en-US" smtClean="0"/>
              <a:t>, which examines the single </a:t>
            </a:r>
            <a:r>
              <a:rPr lang="en-GB" altLang="en-US" smtClean="0">
                <a:solidFill>
                  <a:srgbClr val="FF0000"/>
                </a:solidFill>
              </a:rPr>
              <a:t>gene</a:t>
            </a:r>
            <a:r>
              <a:rPr lang="en-GB" altLang="en-US" smtClean="0"/>
              <a:t> </a:t>
            </a:r>
            <a:r>
              <a:rPr lang="en-GB" altLang="en-US" smtClean="0">
                <a:solidFill>
                  <a:srgbClr val="00B0F0"/>
                </a:solidFill>
              </a:rPr>
              <a:t>interactions</a:t>
            </a:r>
            <a:r>
              <a:rPr lang="en-GB" altLang="en-US" smtClean="0"/>
              <a:t> with drugs’.</a:t>
            </a:r>
          </a:p>
          <a:p>
            <a:pPr lvl="4" eaLnBrk="1" hangingPunct="1"/>
            <a:r>
              <a:rPr lang="en-US" altLang="en-US" smtClean="0"/>
              <a:t>http://en.wikipedia.org/wiki/Pharmacogenomics</a:t>
            </a:r>
          </a:p>
        </p:txBody>
      </p:sp>
    </p:spTree>
    <p:extLst>
      <p:ext uri="{BB962C8B-B14F-4D97-AF65-F5344CB8AC3E}">
        <p14:creationId xmlns:p14="http://schemas.microsoft.com/office/powerpoint/2010/main" val="89441830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pPr eaLnBrk="1" hangingPunct="1"/>
            <a:r>
              <a:rPr lang="en-US" altLang="en-US" smtClean="0"/>
              <a:t>‘</a:t>
            </a:r>
            <a:r>
              <a:rPr lang="en-US" altLang="en-US" i="1" smtClean="0"/>
              <a:t>Ontology</a:t>
            </a:r>
            <a:r>
              <a:rPr lang="en-US" altLang="en-US" smtClean="0"/>
              <a:t>’ and ‘</a:t>
            </a:r>
            <a:r>
              <a:rPr lang="en-US" altLang="en-US" i="1" smtClean="0"/>
              <a:t>Pharmacogenomics</a:t>
            </a:r>
            <a:r>
              <a:rPr lang="en-US" altLang="en-US" smtClean="0"/>
              <a:t>’</a:t>
            </a:r>
          </a:p>
        </p:txBody>
      </p:sp>
      <p:sp>
        <p:nvSpPr>
          <p:cNvPr id="53251" name="Rectangle 3"/>
          <p:cNvSpPr>
            <a:spLocks noGrp="1" noChangeArrowheads="1"/>
          </p:cNvSpPr>
          <p:nvPr>
            <p:ph idx="1"/>
          </p:nvPr>
        </p:nvSpPr>
        <p:spPr/>
        <p:txBody>
          <a:bodyPr/>
          <a:lstStyle/>
          <a:p>
            <a:pPr eaLnBrk="1" hangingPunct="1">
              <a:lnSpc>
                <a:spcPct val="90000"/>
              </a:lnSpc>
            </a:pPr>
            <a:r>
              <a:rPr lang="en-US" altLang="en-US" sz="2800" dirty="0" smtClean="0">
                <a:solidFill>
                  <a:srgbClr val="FFFF00"/>
                </a:solidFill>
              </a:rPr>
              <a:t>metaphysics</a:t>
            </a:r>
            <a:r>
              <a:rPr lang="en-US" altLang="en-US" sz="2800" dirty="0" smtClean="0">
                <a:solidFill>
                  <a:srgbClr val="00B050"/>
                </a:solidFill>
              </a:rPr>
              <a:t> </a:t>
            </a:r>
            <a:r>
              <a:rPr lang="en-US" altLang="en-US" sz="2800" dirty="0" smtClean="0">
                <a:solidFill>
                  <a:schemeClr val="bg1"/>
                </a:solidFill>
                <a:sym typeface="Wingdings" panose="05000000000000000000" pitchFamily="2" charset="2"/>
              </a:rPr>
              <a:t> studies ‘</a:t>
            </a:r>
            <a:r>
              <a:rPr lang="en-US" altLang="en-US" sz="2800" i="1" dirty="0" smtClean="0">
                <a:solidFill>
                  <a:schemeClr val="bg1"/>
                </a:solidFill>
                <a:sym typeface="Wingdings" panose="05000000000000000000" pitchFamily="2" charset="2"/>
              </a:rPr>
              <a:t>how</a:t>
            </a:r>
            <a:r>
              <a:rPr lang="en-US" altLang="en-US" sz="2800" dirty="0" smtClean="0">
                <a:solidFill>
                  <a:schemeClr val="bg1"/>
                </a:solidFill>
                <a:sym typeface="Wingdings" panose="05000000000000000000" pitchFamily="2" charset="2"/>
              </a:rPr>
              <a:t> is the world?’</a:t>
            </a:r>
            <a:endParaRPr lang="en-US" altLang="en-US" sz="2800" dirty="0" smtClean="0">
              <a:solidFill>
                <a:schemeClr val="bg1"/>
              </a:solidFill>
            </a:endParaRPr>
          </a:p>
          <a:p>
            <a:pPr lvl="1" eaLnBrk="1" hangingPunct="1">
              <a:lnSpc>
                <a:spcPct val="90000"/>
              </a:lnSpc>
            </a:pPr>
            <a:r>
              <a:rPr lang="en-US" altLang="en-US" dirty="0" smtClean="0">
                <a:solidFill>
                  <a:srgbClr val="FFFF00"/>
                </a:solidFill>
              </a:rPr>
              <a:t>general metaphysics </a:t>
            </a:r>
            <a:r>
              <a:rPr lang="en-US" altLang="en-US" dirty="0" smtClean="0">
                <a:solidFill>
                  <a:schemeClr val="bg1"/>
                </a:solidFill>
                <a:sym typeface="Wingdings" panose="05000000000000000000" pitchFamily="2" charset="2"/>
              </a:rPr>
              <a:t> studies general principles and ‘laws’ about the world</a:t>
            </a:r>
            <a:endParaRPr lang="en-US" altLang="en-US" dirty="0" smtClean="0">
              <a:solidFill>
                <a:schemeClr val="bg1"/>
              </a:solidFill>
            </a:endParaRPr>
          </a:p>
          <a:p>
            <a:pPr lvl="3" eaLnBrk="1" hangingPunct="1">
              <a:lnSpc>
                <a:spcPct val="90000"/>
              </a:lnSpc>
            </a:pPr>
            <a:r>
              <a:rPr lang="en-US" altLang="en-US" sz="2800" dirty="0" smtClean="0">
                <a:solidFill>
                  <a:srgbClr val="FFFF00"/>
                </a:solidFill>
              </a:rPr>
              <a:t>ontology </a:t>
            </a:r>
            <a:r>
              <a:rPr lang="en-US" altLang="en-US" sz="2800" dirty="0" smtClean="0">
                <a:solidFill>
                  <a:schemeClr val="bg1"/>
                </a:solidFill>
                <a:sym typeface="Wingdings" panose="05000000000000000000" pitchFamily="2" charset="2"/>
              </a:rPr>
              <a:t> studies what type of entities exist in the world</a:t>
            </a:r>
          </a:p>
          <a:p>
            <a:pPr eaLnBrk="1" hangingPunct="1">
              <a:lnSpc>
                <a:spcPct val="90000"/>
              </a:lnSpc>
            </a:pPr>
            <a:r>
              <a:rPr lang="en-US" altLang="en-US" sz="2800" dirty="0" smtClean="0">
                <a:solidFill>
                  <a:schemeClr val="bg1"/>
                </a:solidFill>
                <a:sym typeface="Wingdings" panose="05000000000000000000" pitchFamily="2" charset="2"/>
              </a:rPr>
              <a:t>Some questions:</a:t>
            </a:r>
          </a:p>
          <a:p>
            <a:pPr lvl="2" eaLnBrk="1" hangingPunct="1">
              <a:lnSpc>
                <a:spcPct val="90000"/>
              </a:lnSpc>
            </a:pPr>
            <a:r>
              <a:rPr lang="en-US" altLang="en-US" sz="2000" dirty="0" smtClean="0">
                <a:solidFill>
                  <a:schemeClr val="bg1"/>
                </a:solidFill>
                <a:sym typeface="Wingdings" panose="05000000000000000000" pitchFamily="2" charset="2"/>
              </a:rPr>
              <a:t>How do </a:t>
            </a:r>
            <a:r>
              <a:rPr lang="en-US" altLang="en-US" sz="2000" dirty="0" smtClean="0">
                <a:solidFill>
                  <a:srgbClr val="FF0000"/>
                </a:solidFill>
                <a:sym typeface="Wingdings" panose="05000000000000000000" pitchFamily="2" charset="2"/>
              </a:rPr>
              <a:t>gene</a:t>
            </a:r>
            <a:r>
              <a:rPr lang="en-US" altLang="en-US" sz="2000" dirty="0" smtClean="0">
                <a:solidFill>
                  <a:schemeClr val="bg1"/>
                </a:solidFill>
                <a:sym typeface="Wingdings" panose="05000000000000000000" pitchFamily="2" charset="2"/>
              </a:rPr>
              <a:t> </a:t>
            </a:r>
            <a:r>
              <a:rPr lang="en-US" altLang="en-US" sz="2000" dirty="0" smtClean="0">
                <a:solidFill>
                  <a:srgbClr val="FFC000"/>
                </a:solidFill>
                <a:sym typeface="Wingdings" panose="05000000000000000000" pitchFamily="2" charset="2"/>
              </a:rPr>
              <a:t>expression</a:t>
            </a:r>
            <a:r>
              <a:rPr lang="en-US" altLang="en-US" sz="2000" dirty="0" smtClean="0">
                <a:solidFill>
                  <a:schemeClr val="bg1"/>
                </a:solidFill>
                <a:sym typeface="Wingdings" panose="05000000000000000000" pitchFamily="2" charset="2"/>
              </a:rPr>
              <a:t> and </a:t>
            </a:r>
            <a:r>
              <a:rPr lang="en-US" altLang="en-US" sz="2000" dirty="0" smtClean="0">
                <a:solidFill>
                  <a:srgbClr val="FF0000"/>
                </a:solidFill>
                <a:sym typeface="Wingdings" panose="05000000000000000000" pitchFamily="2" charset="2"/>
              </a:rPr>
              <a:t>gene</a:t>
            </a:r>
            <a:r>
              <a:rPr lang="en-US" altLang="en-US" sz="2000" dirty="0" smtClean="0">
                <a:solidFill>
                  <a:schemeClr val="bg1"/>
                </a:solidFill>
                <a:sym typeface="Wingdings" panose="05000000000000000000" pitchFamily="2" charset="2"/>
              </a:rPr>
              <a:t> </a:t>
            </a:r>
            <a:r>
              <a:rPr lang="en-US" altLang="en-US" sz="2000" dirty="0" smtClean="0">
                <a:solidFill>
                  <a:srgbClr val="00B0F0"/>
                </a:solidFill>
                <a:sym typeface="Wingdings" panose="05000000000000000000" pitchFamily="2" charset="2"/>
              </a:rPr>
              <a:t>interaction</a:t>
            </a:r>
            <a:r>
              <a:rPr lang="en-US" altLang="en-US" sz="2000" dirty="0" smtClean="0">
                <a:solidFill>
                  <a:schemeClr val="bg1"/>
                </a:solidFill>
                <a:sym typeface="Wingdings" panose="05000000000000000000" pitchFamily="2" charset="2"/>
              </a:rPr>
              <a:t> work?</a:t>
            </a:r>
          </a:p>
          <a:p>
            <a:pPr lvl="2" eaLnBrk="1" hangingPunct="1">
              <a:lnSpc>
                <a:spcPct val="90000"/>
              </a:lnSpc>
            </a:pPr>
            <a:r>
              <a:rPr lang="en-US" altLang="en-US" sz="2000" dirty="0" smtClean="0">
                <a:solidFill>
                  <a:schemeClr val="bg1"/>
                </a:solidFill>
                <a:sym typeface="Wingdings" panose="05000000000000000000" pitchFamily="2" charset="2"/>
              </a:rPr>
              <a:t>Do </a:t>
            </a:r>
            <a:r>
              <a:rPr lang="en-US" altLang="en-US" sz="2000" dirty="0" smtClean="0">
                <a:solidFill>
                  <a:srgbClr val="FF0000"/>
                </a:solidFill>
                <a:sym typeface="Wingdings" panose="05000000000000000000" pitchFamily="2" charset="2"/>
              </a:rPr>
              <a:t>gene</a:t>
            </a:r>
            <a:r>
              <a:rPr lang="en-US" altLang="en-US" sz="2000" dirty="0" smtClean="0">
                <a:solidFill>
                  <a:schemeClr val="bg1"/>
                </a:solidFill>
                <a:sym typeface="Wingdings" panose="05000000000000000000" pitchFamily="2" charset="2"/>
              </a:rPr>
              <a:t> </a:t>
            </a:r>
            <a:r>
              <a:rPr lang="en-US" altLang="en-US" sz="2000" dirty="0" smtClean="0">
                <a:solidFill>
                  <a:srgbClr val="FFC000"/>
                </a:solidFill>
                <a:sym typeface="Wingdings" panose="05000000000000000000" pitchFamily="2" charset="2"/>
              </a:rPr>
              <a:t>expression</a:t>
            </a:r>
            <a:r>
              <a:rPr lang="en-US" altLang="en-US" sz="2000" dirty="0" smtClean="0">
                <a:solidFill>
                  <a:schemeClr val="bg1"/>
                </a:solidFill>
                <a:sym typeface="Wingdings" panose="05000000000000000000" pitchFamily="2" charset="2"/>
              </a:rPr>
              <a:t> and </a:t>
            </a:r>
            <a:r>
              <a:rPr lang="en-US" altLang="en-US" sz="2000" dirty="0" smtClean="0">
                <a:solidFill>
                  <a:srgbClr val="FF0000"/>
                </a:solidFill>
                <a:sym typeface="Wingdings" panose="05000000000000000000" pitchFamily="2" charset="2"/>
              </a:rPr>
              <a:t>gene</a:t>
            </a:r>
            <a:r>
              <a:rPr lang="en-US" altLang="en-US" sz="2000" dirty="0" smtClean="0">
                <a:solidFill>
                  <a:schemeClr val="bg1"/>
                </a:solidFill>
                <a:sym typeface="Wingdings" panose="05000000000000000000" pitchFamily="2" charset="2"/>
              </a:rPr>
              <a:t> </a:t>
            </a:r>
            <a:r>
              <a:rPr lang="en-US" altLang="en-US" sz="2000" dirty="0" smtClean="0">
                <a:solidFill>
                  <a:srgbClr val="00B0F0"/>
                </a:solidFill>
                <a:sym typeface="Wingdings" panose="05000000000000000000" pitchFamily="2" charset="2"/>
              </a:rPr>
              <a:t>interaction</a:t>
            </a:r>
            <a:r>
              <a:rPr lang="en-US" altLang="en-US" sz="2000" dirty="0" smtClean="0">
                <a:solidFill>
                  <a:schemeClr val="bg1"/>
                </a:solidFill>
                <a:sym typeface="Wingdings" panose="05000000000000000000" pitchFamily="2" charset="2"/>
              </a:rPr>
              <a:t> exist ?</a:t>
            </a:r>
          </a:p>
          <a:p>
            <a:pPr lvl="2" eaLnBrk="1" hangingPunct="1">
              <a:lnSpc>
                <a:spcPct val="90000"/>
              </a:lnSpc>
            </a:pPr>
            <a:r>
              <a:rPr lang="en-US" altLang="en-US" sz="2000" dirty="0" smtClean="0">
                <a:solidFill>
                  <a:schemeClr val="bg1"/>
                </a:solidFill>
                <a:sym typeface="Wingdings" panose="05000000000000000000" pitchFamily="2" charset="2"/>
              </a:rPr>
              <a:t>What do </a:t>
            </a:r>
            <a:r>
              <a:rPr lang="en-US" altLang="en-US" sz="2000" dirty="0" smtClean="0">
                <a:solidFill>
                  <a:srgbClr val="FF0000"/>
                </a:solidFill>
                <a:sym typeface="Wingdings" panose="05000000000000000000" pitchFamily="2" charset="2"/>
              </a:rPr>
              <a:t>genes</a:t>
            </a:r>
            <a:r>
              <a:rPr lang="en-US" altLang="en-US" sz="2000" dirty="0" smtClean="0">
                <a:solidFill>
                  <a:schemeClr val="bg1"/>
                </a:solidFill>
                <a:sym typeface="Wingdings" panose="05000000000000000000" pitchFamily="2" charset="2"/>
              </a:rPr>
              <a:t> do?</a:t>
            </a:r>
          </a:p>
          <a:p>
            <a:pPr lvl="2" eaLnBrk="1" hangingPunct="1">
              <a:lnSpc>
                <a:spcPct val="90000"/>
              </a:lnSpc>
            </a:pPr>
            <a:r>
              <a:rPr lang="en-US" altLang="en-US" sz="2000" dirty="0" smtClean="0">
                <a:solidFill>
                  <a:schemeClr val="bg1"/>
                </a:solidFill>
                <a:sym typeface="Wingdings" panose="05000000000000000000" pitchFamily="2" charset="2"/>
              </a:rPr>
              <a:t>Do </a:t>
            </a:r>
            <a:r>
              <a:rPr lang="en-US" altLang="en-US" sz="2000" dirty="0" smtClean="0">
                <a:solidFill>
                  <a:srgbClr val="FF0000"/>
                </a:solidFill>
                <a:sym typeface="Wingdings" panose="05000000000000000000" pitchFamily="2" charset="2"/>
              </a:rPr>
              <a:t>genes</a:t>
            </a:r>
            <a:r>
              <a:rPr lang="en-US" altLang="en-US" sz="2000" dirty="0" smtClean="0">
                <a:solidFill>
                  <a:schemeClr val="bg1"/>
                </a:solidFill>
                <a:sym typeface="Wingdings" panose="05000000000000000000" pitchFamily="2" charset="2"/>
              </a:rPr>
              <a:t> exist?</a:t>
            </a:r>
          </a:p>
          <a:p>
            <a:pPr lvl="2" eaLnBrk="1" hangingPunct="1">
              <a:lnSpc>
                <a:spcPct val="90000"/>
              </a:lnSpc>
            </a:pPr>
            <a:r>
              <a:rPr lang="en-US" altLang="en-US" sz="2000" dirty="0" smtClean="0">
                <a:solidFill>
                  <a:schemeClr val="bg1"/>
                </a:solidFill>
                <a:sym typeface="Wingdings" panose="05000000000000000000" pitchFamily="2" charset="2"/>
              </a:rPr>
              <a:t>What type of entities are – if they exist – </a:t>
            </a:r>
            <a:r>
              <a:rPr lang="en-US" altLang="en-US" sz="2000" dirty="0" smtClean="0">
                <a:solidFill>
                  <a:srgbClr val="FF0000"/>
                </a:solidFill>
                <a:sym typeface="Wingdings" panose="05000000000000000000" pitchFamily="2" charset="2"/>
              </a:rPr>
              <a:t>gene</a:t>
            </a:r>
            <a:r>
              <a:rPr lang="en-US" altLang="en-US" sz="2000" dirty="0" smtClean="0">
                <a:solidFill>
                  <a:schemeClr val="bg1"/>
                </a:solidFill>
                <a:sym typeface="Wingdings" panose="05000000000000000000" pitchFamily="2" charset="2"/>
              </a:rPr>
              <a:t> </a:t>
            </a:r>
            <a:r>
              <a:rPr lang="en-US" altLang="en-US" sz="2000" dirty="0" smtClean="0">
                <a:solidFill>
                  <a:srgbClr val="FFC000"/>
                </a:solidFill>
                <a:sym typeface="Wingdings" panose="05000000000000000000" pitchFamily="2" charset="2"/>
              </a:rPr>
              <a:t>expressions</a:t>
            </a:r>
            <a:r>
              <a:rPr lang="en-US" altLang="en-US" sz="2000" dirty="0" smtClean="0">
                <a:solidFill>
                  <a:schemeClr val="bg1"/>
                </a:solidFill>
                <a:sym typeface="Wingdings" panose="05000000000000000000" pitchFamily="2" charset="2"/>
              </a:rPr>
              <a:t>, </a:t>
            </a:r>
            <a:r>
              <a:rPr lang="en-US" altLang="en-US" sz="2000" dirty="0" smtClean="0">
                <a:solidFill>
                  <a:srgbClr val="FF0000"/>
                </a:solidFill>
                <a:sym typeface="Wingdings" panose="05000000000000000000" pitchFamily="2" charset="2"/>
              </a:rPr>
              <a:t>gene</a:t>
            </a:r>
            <a:r>
              <a:rPr lang="en-US" altLang="en-US" sz="2000" dirty="0" smtClean="0">
                <a:solidFill>
                  <a:schemeClr val="bg1"/>
                </a:solidFill>
                <a:sym typeface="Wingdings" panose="05000000000000000000" pitchFamily="2" charset="2"/>
              </a:rPr>
              <a:t> </a:t>
            </a:r>
            <a:r>
              <a:rPr lang="en-US" altLang="en-US" sz="2000" dirty="0" smtClean="0">
                <a:solidFill>
                  <a:srgbClr val="00B0F0"/>
                </a:solidFill>
                <a:sym typeface="Wingdings" panose="05000000000000000000" pitchFamily="2" charset="2"/>
              </a:rPr>
              <a:t>interactions</a:t>
            </a:r>
            <a:r>
              <a:rPr lang="en-US" altLang="en-US" sz="2000" dirty="0" smtClean="0">
                <a:solidFill>
                  <a:schemeClr val="bg1"/>
                </a:solidFill>
                <a:sym typeface="Wingdings" panose="05000000000000000000" pitchFamily="2" charset="2"/>
              </a:rPr>
              <a:t> and </a:t>
            </a:r>
            <a:r>
              <a:rPr lang="en-US" altLang="en-US" sz="2000" dirty="0" smtClean="0">
                <a:solidFill>
                  <a:srgbClr val="FF0000"/>
                </a:solidFill>
                <a:sym typeface="Wingdings" panose="05000000000000000000" pitchFamily="2" charset="2"/>
              </a:rPr>
              <a:t>genes</a:t>
            </a:r>
            <a:r>
              <a:rPr lang="en-US" altLang="en-US" sz="2000" dirty="0" smtClean="0">
                <a:solidFill>
                  <a:schemeClr val="bg1"/>
                </a:solidFill>
                <a:sym typeface="Wingdings" panose="05000000000000000000" pitchFamily="2" charset="2"/>
              </a:rPr>
              <a:t> ?</a:t>
            </a:r>
          </a:p>
        </p:txBody>
      </p:sp>
    </p:spTree>
    <p:extLst>
      <p:ext uri="{BB962C8B-B14F-4D97-AF65-F5344CB8AC3E}">
        <p14:creationId xmlns:p14="http://schemas.microsoft.com/office/powerpoint/2010/main" val="1923996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251">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251">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3251">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3251">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3251">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3251">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251">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smtClean="0"/>
              <a:t>Do genes exist, and if so, what </a:t>
            </a:r>
            <a:r>
              <a:rPr lang="en-US" altLang="en-US" dirty="0" smtClean="0"/>
              <a:t>are </a:t>
            </a:r>
            <a:r>
              <a:rPr lang="en-US" altLang="en-US" dirty="0" smtClean="0"/>
              <a:t>they?</a:t>
            </a:r>
            <a:endParaRPr lang="en-US" altLang="en-US" dirty="0" smtClean="0"/>
          </a:p>
        </p:txBody>
      </p:sp>
      <p:sp>
        <p:nvSpPr>
          <p:cNvPr id="20483" name="Content Placeholder 2"/>
          <p:cNvSpPr>
            <a:spLocks noGrp="1"/>
          </p:cNvSpPr>
          <p:nvPr>
            <p:ph idx="1"/>
          </p:nvPr>
        </p:nvSpPr>
        <p:spPr/>
        <p:txBody>
          <a:bodyPr/>
          <a:lstStyle/>
          <a:p>
            <a:r>
              <a:rPr lang="en-US" altLang="en-US" i="1" smtClean="0"/>
              <a:t>There is not much consensus of opinion among geneticists as to what genes are — whether they are real or purely fictitious — because at the level at which the genetic experiments lie, it does not make the slightest difference whether the gene is a hypothetical unit, or whether the gene is a material particle.</a:t>
            </a:r>
          </a:p>
        </p:txBody>
      </p:sp>
      <p:sp>
        <p:nvSpPr>
          <p:cNvPr id="20484" name="Slide Number Placeholder 3"/>
          <p:cNvSpPr>
            <a:spLocks noGrp="1"/>
          </p:cNvSpPr>
          <p:nvPr>
            <p:ph type="sldNum" sz="quarter" idx="4294967295"/>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6C27A033-2C70-4279-A486-9F5C8DF2D459}" type="slidenum">
              <a:rPr lang="en-US" altLang="en-US" sz="1400" smtClean="0">
                <a:solidFill>
                  <a:schemeClr val="bg1"/>
                </a:solidFill>
              </a:rPr>
              <a:pPr>
                <a:spcBef>
                  <a:spcPct val="0"/>
                </a:spcBef>
                <a:buFontTx/>
                <a:buNone/>
              </a:pPr>
              <a:t>88</a:t>
            </a:fld>
            <a:endParaRPr lang="en-US" altLang="en-US" sz="1400" smtClean="0">
              <a:solidFill>
                <a:schemeClr val="bg1"/>
              </a:solidFill>
            </a:endParaRPr>
          </a:p>
        </p:txBody>
      </p:sp>
      <p:sp>
        <p:nvSpPr>
          <p:cNvPr id="20485" name="Rectangle 4"/>
          <p:cNvSpPr>
            <a:spLocks noChangeArrowheads="1"/>
          </p:cNvSpPr>
          <p:nvPr/>
        </p:nvSpPr>
        <p:spPr bwMode="auto">
          <a:xfrm>
            <a:off x="344488" y="5903913"/>
            <a:ext cx="879951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r" eaLnBrk="1" hangingPunct="1">
              <a:spcBef>
                <a:spcPct val="0"/>
              </a:spcBef>
              <a:buFontTx/>
              <a:buNone/>
            </a:pPr>
            <a:r>
              <a:rPr lang="en-US" altLang="en-US" sz="1400">
                <a:solidFill>
                  <a:schemeClr val="bg1"/>
                </a:solidFill>
              </a:rPr>
              <a:t>Morgan, T. H. (1934). The relation of genetics to physiology and medicine. </a:t>
            </a:r>
          </a:p>
          <a:p>
            <a:pPr algn="r" eaLnBrk="1" hangingPunct="1">
              <a:spcBef>
                <a:spcPct val="0"/>
              </a:spcBef>
              <a:buFontTx/>
              <a:buNone/>
            </a:pPr>
            <a:r>
              <a:rPr lang="en-US" altLang="en-US" sz="1400">
                <a:solidFill>
                  <a:schemeClr val="bg1"/>
                </a:solidFill>
              </a:rPr>
              <a:t>In Nobelprize.org (1965). Nobel Lectures, Physiology or Medicine, 1922–1941.</a:t>
            </a:r>
          </a:p>
          <a:p>
            <a:pPr algn="r" eaLnBrk="1" hangingPunct="1">
              <a:spcBef>
                <a:spcPct val="0"/>
              </a:spcBef>
              <a:buFontTx/>
              <a:buNone/>
            </a:pPr>
            <a:r>
              <a:rPr lang="en-US" altLang="en-US" sz="1400">
                <a:solidFill>
                  <a:schemeClr val="bg1"/>
                </a:solidFill>
              </a:rPr>
              <a:t>Amsterdam: Elsevier Publishing Company, 1965. </a:t>
            </a:r>
          </a:p>
          <a:p>
            <a:pPr algn="r" eaLnBrk="1" hangingPunct="1">
              <a:spcBef>
                <a:spcPct val="0"/>
              </a:spcBef>
              <a:buFontTx/>
              <a:buNone/>
            </a:pPr>
            <a:r>
              <a:rPr lang="en-US" altLang="en-US" sz="1400">
                <a:solidFill>
                  <a:schemeClr val="bg1"/>
                </a:solidFill>
              </a:rPr>
              <a:t>(http://nobelprize.org/nobel_organizations/nobelfoundation/publications/lectures/medicine.html).</a:t>
            </a:r>
          </a:p>
        </p:txBody>
      </p:sp>
    </p:spTree>
    <p:extLst>
      <p:ext uri="{BB962C8B-B14F-4D97-AF65-F5344CB8AC3E}">
        <p14:creationId xmlns:p14="http://schemas.microsoft.com/office/powerpoint/2010/main" val="127638955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r>
              <a:rPr lang="en-US" altLang="en-US" dirty="0"/>
              <a:t>Do genes exist, and if so, what are they?</a:t>
            </a:r>
            <a:endParaRPr lang="en-US" altLang="en-US" dirty="0" smtClean="0"/>
          </a:p>
        </p:txBody>
      </p:sp>
      <p:sp>
        <p:nvSpPr>
          <p:cNvPr id="21507" name="Content Placeholder 2"/>
          <p:cNvSpPr>
            <a:spLocks noGrp="1"/>
          </p:cNvSpPr>
          <p:nvPr>
            <p:ph idx="1"/>
          </p:nvPr>
        </p:nvSpPr>
        <p:spPr/>
        <p:txBody>
          <a:bodyPr/>
          <a:lstStyle/>
          <a:p>
            <a:r>
              <a:rPr lang="de-DE" altLang="en-US" sz="2400" i="1" dirty="0" smtClean="0"/>
              <a:t>Bloß die einfache Vorstellung soll Ausdruck finden, daß durch ‘‘etwas’’ in den Gameten eine Eigenschaft des sich entwickelnden Organismus bedingt oder mitbestimmt wird oder werden kann. </a:t>
            </a:r>
            <a:r>
              <a:rPr lang="de-DE" altLang="en-US" sz="2400" i="1" dirty="0" smtClean="0">
                <a:solidFill>
                  <a:srgbClr val="FFFF00"/>
                </a:solidFill>
              </a:rPr>
              <a:t>Keine Hypothese über das Wesen dieses ‘‘etwas’’ sollte dabei aufgestellt oder gestüzt werden. Das Wort Gen ist völlig frei von jeder Hypothese</a:t>
            </a:r>
            <a:r>
              <a:rPr lang="de-DE" altLang="en-US" sz="2400" i="1" dirty="0" smtClean="0"/>
              <a:t>; es drückt nur die sichergestellte Tatsache aus,daß jedenfalls viele Eigenschaften des Organismus durch in den Gameten vorkommende besondere, trennbare und somit selbstständige ‘‘Zustände’’, ‘‘Grundlagen’’, ‘‘Anlagen’’— kurz, was wir eben Gene nennen wollen—bedingt sind.</a:t>
            </a:r>
            <a:endParaRPr lang="en-US" altLang="en-US" sz="2400" i="1" dirty="0" smtClean="0"/>
          </a:p>
        </p:txBody>
      </p:sp>
      <p:sp>
        <p:nvSpPr>
          <p:cNvPr id="21508" name="Slide Number Placeholder 3"/>
          <p:cNvSpPr>
            <a:spLocks noGrp="1"/>
          </p:cNvSpPr>
          <p:nvPr>
            <p:ph type="sldNum" sz="quarter" idx="4294967295"/>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5B62D275-B478-4BCC-B8F3-A0CFD0E25338}" type="slidenum">
              <a:rPr lang="en-US" altLang="en-US" sz="1400" smtClean="0">
                <a:solidFill>
                  <a:schemeClr val="bg1"/>
                </a:solidFill>
              </a:rPr>
              <a:pPr>
                <a:spcBef>
                  <a:spcPct val="0"/>
                </a:spcBef>
                <a:buFontTx/>
                <a:buNone/>
              </a:pPr>
              <a:t>89</a:t>
            </a:fld>
            <a:endParaRPr lang="en-US" altLang="en-US" sz="1400" smtClean="0">
              <a:solidFill>
                <a:schemeClr val="bg1"/>
              </a:solidFill>
            </a:endParaRPr>
          </a:p>
        </p:txBody>
      </p:sp>
      <p:sp>
        <p:nvSpPr>
          <p:cNvPr id="21509" name="Rectangle 4"/>
          <p:cNvSpPr>
            <a:spLocks noChangeArrowheads="1"/>
          </p:cNvSpPr>
          <p:nvPr/>
        </p:nvSpPr>
        <p:spPr bwMode="auto">
          <a:xfrm>
            <a:off x="1922463" y="5805488"/>
            <a:ext cx="7221537"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r" eaLnBrk="1" hangingPunct="1">
              <a:spcBef>
                <a:spcPct val="0"/>
              </a:spcBef>
              <a:buFontTx/>
              <a:buNone/>
            </a:pPr>
            <a:r>
              <a:rPr lang="de-DE" altLang="en-US" sz="1600" b="0">
                <a:solidFill>
                  <a:schemeClr val="bg1"/>
                </a:solidFill>
              </a:rPr>
              <a:t>Johannsen, W. (1909). Elemente der exakten Erblichkeitslehre. Jena: Gustav Fischer.</a:t>
            </a:r>
            <a:endParaRPr lang="en-US" altLang="en-US" sz="1600" b="0">
              <a:solidFill>
                <a:schemeClr val="bg1"/>
              </a:solidFill>
            </a:endParaRPr>
          </a:p>
        </p:txBody>
      </p:sp>
      <p:sp>
        <p:nvSpPr>
          <p:cNvPr id="21510" name="Rectangle 5"/>
          <p:cNvSpPr>
            <a:spLocks noChangeArrowheads="1"/>
          </p:cNvSpPr>
          <p:nvPr/>
        </p:nvSpPr>
        <p:spPr bwMode="auto">
          <a:xfrm>
            <a:off x="522288" y="6273800"/>
            <a:ext cx="8621712"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r" eaLnBrk="1" hangingPunct="1">
              <a:spcBef>
                <a:spcPct val="0"/>
              </a:spcBef>
              <a:buFontTx/>
              <a:buNone/>
            </a:pPr>
            <a:r>
              <a:rPr lang="en-US" altLang="en-US" sz="1600" b="0">
                <a:solidFill>
                  <a:schemeClr val="bg1"/>
                </a:solidFill>
              </a:rPr>
              <a:t>See: Raphael Falk.  What is a gene?—Revisited. </a:t>
            </a:r>
          </a:p>
          <a:p>
            <a:pPr algn="r" eaLnBrk="1" hangingPunct="1">
              <a:spcBef>
                <a:spcPct val="0"/>
              </a:spcBef>
              <a:buFontTx/>
              <a:buNone/>
            </a:pPr>
            <a:r>
              <a:rPr lang="en-US" altLang="en-US" sz="1600" b="0">
                <a:solidFill>
                  <a:schemeClr val="bg1"/>
                </a:solidFill>
              </a:rPr>
              <a:t>Studies in History and Philosophy of Biological and Biomedical Sciences 41 (2010) 396–406</a:t>
            </a:r>
          </a:p>
        </p:txBody>
      </p:sp>
    </p:spTree>
    <p:extLst>
      <p:ext uri="{BB962C8B-B14F-4D97-AF65-F5344CB8AC3E}">
        <p14:creationId xmlns:p14="http://schemas.microsoft.com/office/powerpoint/2010/main" val="8073289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0"/>
            <a:ext cx="9144000" cy="762000"/>
          </a:xfrm>
        </p:spPr>
        <p:txBody>
          <a:bodyPr/>
          <a:lstStyle/>
          <a:p>
            <a:r>
              <a:rPr lang="en-US" dirty="0" smtClean="0"/>
              <a:t>Necessary components for ontologies</a:t>
            </a:r>
            <a:endParaRPr lang="en-US" dirty="0"/>
          </a:p>
        </p:txBody>
      </p:sp>
      <p:sp>
        <p:nvSpPr>
          <p:cNvPr id="3" name="Content Placeholder 2"/>
          <p:cNvSpPr>
            <a:spLocks noGrp="1"/>
          </p:cNvSpPr>
          <p:nvPr>
            <p:ph idx="1"/>
          </p:nvPr>
        </p:nvSpPr>
        <p:spPr/>
        <p:txBody>
          <a:bodyPr/>
          <a:lstStyle/>
          <a:p>
            <a:pPr marL="457200" indent="-457200">
              <a:buFont typeface="+mj-lt"/>
              <a:buAutoNum type="arabicPeriod"/>
            </a:pPr>
            <a:r>
              <a:rPr lang="en-US" b="1" u="sng" dirty="0" smtClean="0"/>
              <a:t>Classes</a:t>
            </a:r>
            <a:r>
              <a:rPr lang="en-US" dirty="0" smtClean="0"/>
              <a:t> amongst which there are </a:t>
            </a:r>
            <a:r>
              <a:rPr lang="en-US" b="1" u="sng" dirty="0" smtClean="0"/>
              <a:t>relations</a:t>
            </a:r>
            <a:r>
              <a:rPr lang="en-US" dirty="0" smtClean="0"/>
              <a:t>;</a:t>
            </a:r>
            <a:endParaRPr lang="en-US" dirty="0"/>
          </a:p>
          <a:p>
            <a:pPr marL="457200" indent="-457200">
              <a:buFont typeface="+mj-lt"/>
              <a:buAutoNum type="arabicPeriod"/>
            </a:pPr>
            <a:endParaRPr lang="en-US" sz="800" dirty="0"/>
          </a:p>
          <a:p>
            <a:pPr marL="457200" indent="-457200">
              <a:buFont typeface="+mj-lt"/>
              <a:buAutoNum type="arabicPeriod"/>
            </a:pPr>
            <a:r>
              <a:rPr lang="en-US" dirty="0" smtClean="0"/>
              <a:t>A </a:t>
            </a:r>
            <a:r>
              <a:rPr lang="en-US" b="1" u="sng" dirty="0" smtClean="0"/>
              <a:t>vocabulary</a:t>
            </a:r>
            <a:r>
              <a:rPr lang="en-US" dirty="0"/>
              <a:t>, i.e. a list of terms associated with the ontology’s classes and relations;</a:t>
            </a:r>
          </a:p>
          <a:p>
            <a:pPr marL="457200" indent="-457200">
              <a:buFont typeface="+mj-lt"/>
              <a:buAutoNum type="arabicPeriod"/>
            </a:pPr>
            <a:endParaRPr lang="en-US" sz="800" dirty="0"/>
          </a:p>
          <a:p>
            <a:pPr marL="457200" indent="-457200">
              <a:buFont typeface="+mj-lt"/>
              <a:buAutoNum type="arabicPeriod"/>
            </a:pPr>
            <a:r>
              <a:rPr lang="en-US" b="1" u="sng" dirty="0" smtClean="0"/>
              <a:t>Textual </a:t>
            </a:r>
            <a:r>
              <a:rPr lang="en-US" b="1" u="sng" dirty="0"/>
              <a:t>definitions</a:t>
            </a:r>
            <a:r>
              <a:rPr lang="en-US" b="1" dirty="0"/>
              <a:t> </a:t>
            </a:r>
            <a:r>
              <a:rPr lang="en-US" dirty="0"/>
              <a:t>and </a:t>
            </a:r>
            <a:r>
              <a:rPr lang="en-US" b="1" u="sng" dirty="0"/>
              <a:t>descriptions</a:t>
            </a:r>
            <a:r>
              <a:rPr lang="en-US" dirty="0"/>
              <a:t> that provide additional information about what </a:t>
            </a:r>
            <a:r>
              <a:rPr lang="en-US" dirty="0" smtClean="0"/>
              <a:t>a </a:t>
            </a:r>
            <a:r>
              <a:rPr lang="en-US" dirty="0"/>
              <a:t>class or relation </a:t>
            </a:r>
            <a:r>
              <a:rPr lang="en-US" dirty="0" smtClean="0"/>
              <a:t>denotes;</a:t>
            </a:r>
            <a:endParaRPr lang="en-US" dirty="0"/>
          </a:p>
          <a:p>
            <a:pPr marL="457200" indent="-457200">
              <a:buFont typeface="+mj-lt"/>
              <a:buAutoNum type="arabicPeriod"/>
            </a:pPr>
            <a:endParaRPr lang="en-US" sz="800" dirty="0" smtClean="0"/>
          </a:p>
          <a:p>
            <a:pPr marL="457200" indent="-457200">
              <a:buFont typeface="+mj-lt"/>
              <a:buAutoNum type="arabicPeriod"/>
            </a:pPr>
            <a:r>
              <a:rPr lang="en-US" b="1" u="sng" dirty="0" smtClean="0"/>
              <a:t>Formal </a:t>
            </a:r>
            <a:r>
              <a:rPr lang="en-US" b="1" u="sng" dirty="0"/>
              <a:t>definitions</a:t>
            </a:r>
            <a:r>
              <a:rPr lang="en-US" dirty="0"/>
              <a:t> and </a:t>
            </a:r>
            <a:r>
              <a:rPr lang="en-US" b="1" u="sng" dirty="0"/>
              <a:t>axioms</a:t>
            </a:r>
            <a:r>
              <a:rPr lang="en-US" dirty="0"/>
              <a:t> that provide </a:t>
            </a:r>
            <a:r>
              <a:rPr lang="en-US" dirty="0" smtClean="0"/>
              <a:t>in a way ‘understandable’ to specialized software what is </a:t>
            </a:r>
            <a:r>
              <a:rPr lang="en-US" dirty="0"/>
              <a:t>considered to be true within </a:t>
            </a:r>
            <a:r>
              <a:rPr lang="en-US" dirty="0" smtClean="0"/>
              <a:t>the </a:t>
            </a:r>
            <a:r>
              <a:rPr lang="en-US" dirty="0"/>
              <a:t>domain </a:t>
            </a:r>
            <a:r>
              <a:rPr lang="en-US" dirty="0" smtClean="0"/>
              <a:t>covered by the ontology.</a:t>
            </a:r>
            <a:endParaRPr lang="en-US" dirty="0"/>
          </a:p>
          <a:p>
            <a:pPr marL="457200" indent="-457200">
              <a:buFont typeface="+mj-lt"/>
              <a:buAutoNum type="arabicPeriod"/>
            </a:pPr>
            <a:endParaRPr lang="en-US" dirty="0"/>
          </a:p>
        </p:txBody>
      </p:sp>
      <p:sp>
        <p:nvSpPr>
          <p:cNvPr id="5" name="Rectangle 4"/>
          <p:cNvSpPr/>
          <p:nvPr/>
        </p:nvSpPr>
        <p:spPr>
          <a:xfrm>
            <a:off x="1295400" y="6258580"/>
            <a:ext cx="7848600" cy="523220"/>
          </a:xfrm>
          <a:prstGeom prst="rect">
            <a:avLst/>
          </a:prstGeom>
        </p:spPr>
        <p:txBody>
          <a:bodyPr wrap="square">
            <a:spAutoFit/>
          </a:bodyPr>
          <a:lstStyle/>
          <a:p>
            <a:pPr algn="r"/>
            <a:r>
              <a:rPr lang="en-US" sz="1400" b="0" dirty="0" smtClean="0">
                <a:solidFill>
                  <a:schemeClr val="bg1"/>
                </a:solidFill>
              </a:rPr>
              <a:t>Adapted from: R.  </a:t>
            </a:r>
            <a:r>
              <a:rPr lang="en-US" sz="1400" b="0" dirty="0" err="1">
                <a:solidFill>
                  <a:schemeClr val="bg1"/>
                </a:solidFill>
              </a:rPr>
              <a:t>Hoehndorf</a:t>
            </a:r>
            <a:r>
              <a:rPr lang="en-US" sz="1400" b="0" dirty="0" smtClean="0">
                <a:solidFill>
                  <a:schemeClr val="bg1"/>
                </a:solidFill>
              </a:rPr>
              <a:t>, P.N</a:t>
            </a:r>
            <a:r>
              <a:rPr lang="en-US" sz="1400" b="0" dirty="0">
                <a:solidFill>
                  <a:schemeClr val="bg1"/>
                </a:solidFill>
              </a:rPr>
              <a:t>. Schofield</a:t>
            </a:r>
            <a:r>
              <a:rPr lang="en-US" sz="1400" b="0" dirty="0" smtClean="0">
                <a:solidFill>
                  <a:schemeClr val="bg1"/>
                </a:solidFill>
              </a:rPr>
              <a:t>, </a:t>
            </a:r>
            <a:r>
              <a:rPr lang="en-US" sz="1400" b="0" dirty="0">
                <a:solidFill>
                  <a:schemeClr val="bg1"/>
                </a:solidFill>
              </a:rPr>
              <a:t>and </a:t>
            </a:r>
            <a:r>
              <a:rPr lang="en-US" sz="1400" b="0" dirty="0" smtClean="0">
                <a:solidFill>
                  <a:schemeClr val="bg1"/>
                </a:solidFill>
              </a:rPr>
              <a:t>G.V</a:t>
            </a:r>
            <a:r>
              <a:rPr lang="en-US" sz="1400" b="0" dirty="0">
                <a:solidFill>
                  <a:schemeClr val="bg1"/>
                </a:solidFill>
              </a:rPr>
              <a:t>. </a:t>
            </a:r>
            <a:r>
              <a:rPr lang="en-US" sz="1400" b="0" dirty="0" err="1" smtClean="0">
                <a:solidFill>
                  <a:schemeClr val="bg1"/>
                </a:solidFill>
              </a:rPr>
              <a:t>Gkoutos</a:t>
            </a:r>
            <a:r>
              <a:rPr lang="en-US" sz="1400" b="0" dirty="0" smtClean="0">
                <a:solidFill>
                  <a:schemeClr val="bg1"/>
                </a:solidFill>
              </a:rPr>
              <a:t>.</a:t>
            </a:r>
            <a:r>
              <a:rPr lang="en-US" sz="1400" b="0" dirty="0">
                <a:solidFill>
                  <a:schemeClr val="bg1"/>
                </a:solidFill>
              </a:rPr>
              <a:t> The role of ontologies in biological and biomedical research: a functional </a:t>
            </a:r>
            <a:r>
              <a:rPr lang="en-US" sz="1400" b="0" dirty="0" smtClean="0">
                <a:solidFill>
                  <a:schemeClr val="bg1"/>
                </a:solidFill>
              </a:rPr>
              <a:t>perspective. Brief </a:t>
            </a:r>
            <a:r>
              <a:rPr lang="en-US" sz="1400" b="0" dirty="0" err="1">
                <a:solidFill>
                  <a:schemeClr val="bg1"/>
                </a:solidFill>
              </a:rPr>
              <a:t>Bioinform</a:t>
            </a:r>
            <a:r>
              <a:rPr lang="en-US" sz="1400" b="0" dirty="0">
                <a:solidFill>
                  <a:schemeClr val="bg1"/>
                </a:solidFill>
              </a:rPr>
              <a:t>. 2015 Nov; 16(6): 1069–1080. </a:t>
            </a:r>
          </a:p>
        </p:txBody>
      </p:sp>
    </p:spTree>
    <p:extLst>
      <p:ext uri="{BB962C8B-B14F-4D97-AF65-F5344CB8AC3E}">
        <p14:creationId xmlns:p14="http://schemas.microsoft.com/office/powerpoint/2010/main" val="392305052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altLang="en-US" sz="3200" dirty="0"/>
              <a:t>Do genes exist, and if so, what are they?</a:t>
            </a:r>
            <a:endParaRPr lang="en-US" altLang="en-US" sz="3200" dirty="0" smtClean="0"/>
          </a:p>
        </p:txBody>
      </p:sp>
      <p:sp>
        <p:nvSpPr>
          <p:cNvPr id="3" name="Content Placeholder 2"/>
          <p:cNvSpPr>
            <a:spLocks noGrp="1"/>
          </p:cNvSpPr>
          <p:nvPr>
            <p:ph idx="1"/>
          </p:nvPr>
        </p:nvSpPr>
        <p:spPr/>
        <p:txBody>
          <a:bodyPr/>
          <a:lstStyle/>
          <a:p>
            <a:r>
              <a:rPr lang="en-US" altLang="en-US" i="1" dirty="0" smtClean="0"/>
              <a:t>Obviously, the century-old discussion of ‘what is a gene’ has not been resolved, …</a:t>
            </a:r>
          </a:p>
          <a:p>
            <a:endParaRPr lang="en-US" altLang="en-US" i="1" dirty="0" smtClean="0"/>
          </a:p>
          <a:p>
            <a:endParaRPr lang="en-US" altLang="en-US" i="1" dirty="0" smtClean="0"/>
          </a:p>
          <a:p>
            <a:endParaRPr lang="en-US" altLang="en-US" i="1" dirty="0" smtClean="0"/>
          </a:p>
          <a:p>
            <a:r>
              <a:rPr lang="en-US" altLang="en-US" dirty="0" smtClean="0"/>
              <a:t>Does this mean </a:t>
            </a:r>
            <a:r>
              <a:rPr lang="en-US" altLang="en-US" dirty="0" err="1" smtClean="0"/>
              <a:t>pharmacogenomic</a:t>
            </a:r>
            <a:r>
              <a:rPr lang="en-US" altLang="en-US" dirty="0" smtClean="0"/>
              <a:t> research is nonsense and building </a:t>
            </a:r>
            <a:r>
              <a:rPr lang="en-US" altLang="en-US" dirty="0" err="1" smtClean="0"/>
              <a:t>pharmacogenomic</a:t>
            </a:r>
            <a:r>
              <a:rPr lang="en-US" altLang="en-US" dirty="0" smtClean="0"/>
              <a:t> research data collections futile?</a:t>
            </a:r>
            <a:endParaRPr lang="en-US" altLang="en-US" i="1" dirty="0" smtClean="0"/>
          </a:p>
        </p:txBody>
      </p:sp>
      <p:sp>
        <p:nvSpPr>
          <p:cNvPr id="28676" name="Slide Number Placeholder 3"/>
          <p:cNvSpPr>
            <a:spLocks noGrp="1"/>
          </p:cNvSpPr>
          <p:nvPr>
            <p:ph type="sldNum" sz="quarter" idx="4294967295"/>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3D338BA5-04A8-434F-8304-C07782AAD172}" type="slidenum">
              <a:rPr lang="en-US" altLang="en-US" sz="1400" smtClean="0">
                <a:solidFill>
                  <a:schemeClr val="bg1"/>
                </a:solidFill>
              </a:rPr>
              <a:pPr>
                <a:spcBef>
                  <a:spcPct val="0"/>
                </a:spcBef>
                <a:buFontTx/>
                <a:buNone/>
              </a:pPr>
              <a:t>90</a:t>
            </a:fld>
            <a:endParaRPr lang="en-US" altLang="en-US" sz="1400" smtClean="0">
              <a:solidFill>
                <a:schemeClr val="bg1"/>
              </a:solidFill>
            </a:endParaRPr>
          </a:p>
        </p:txBody>
      </p:sp>
      <p:sp>
        <p:nvSpPr>
          <p:cNvPr id="5" name="Rectangle 4"/>
          <p:cNvSpPr>
            <a:spLocks noChangeArrowheads="1"/>
          </p:cNvSpPr>
          <p:nvPr/>
        </p:nvSpPr>
        <p:spPr bwMode="auto">
          <a:xfrm>
            <a:off x="522288" y="2590800"/>
            <a:ext cx="8621712"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lgn="r" eaLnBrk="1" hangingPunct="1">
              <a:spcBef>
                <a:spcPct val="0"/>
              </a:spcBef>
              <a:buFontTx/>
              <a:buNone/>
            </a:pPr>
            <a:r>
              <a:rPr lang="en-US" altLang="en-US" sz="1600" b="0" dirty="0">
                <a:solidFill>
                  <a:schemeClr val="bg1"/>
                </a:solidFill>
              </a:rPr>
              <a:t>Raphael Falk.  What is a gene?—Revisited. </a:t>
            </a:r>
          </a:p>
          <a:p>
            <a:pPr algn="r" eaLnBrk="1" hangingPunct="1">
              <a:spcBef>
                <a:spcPct val="0"/>
              </a:spcBef>
              <a:buFontTx/>
              <a:buNone/>
            </a:pPr>
            <a:r>
              <a:rPr lang="en-US" altLang="en-US" sz="1600" b="0" dirty="0">
                <a:solidFill>
                  <a:schemeClr val="bg1"/>
                </a:solidFill>
              </a:rPr>
              <a:t>Studies in History and Philosophy of Biological and Biomedical Sciences 41 (</a:t>
            </a:r>
            <a:r>
              <a:rPr lang="en-US" altLang="en-US" sz="1600" dirty="0">
                <a:solidFill>
                  <a:srgbClr val="FF0000"/>
                </a:solidFill>
              </a:rPr>
              <a:t>2010</a:t>
            </a:r>
            <a:r>
              <a:rPr lang="en-US" altLang="en-US" sz="1600" b="0" dirty="0">
                <a:solidFill>
                  <a:schemeClr val="bg1"/>
                </a:solidFill>
              </a:rPr>
              <a:t>) 396–406</a:t>
            </a:r>
          </a:p>
        </p:txBody>
      </p:sp>
    </p:spTree>
    <p:extLst>
      <p:ext uri="{BB962C8B-B14F-4D97-AF65-F5344CB8AC3E}">
        <p14:creationId xmlns:p14="http://schemas.microsoft.com/office/powerpoint/2010/main" val="11912059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smtClean="0"/>
              <a:t>One more question …</a:t>
            </a:r>
          </a:p>
        </p:txBody>
      </p:sp>
      <p:sp>
        <p:nvSpPr>
          <p:cNvPr id="3" name="Content Placeholder 2"/>
          <p:cNvSpPr>
            <a:spLocks noGrp="1"/>
          </p:cNvSpPr>
          <p:nvPr>
            <p:ph idx="1"/>
          </p:nvPr>
        </p:nvSpPr>
        <p:spPr/>
        <p:txBody>
          <a:bodyPr/>
          <a:lstStyle/>
          <a:p>
            <a:pPr marL="342900" lvl="2" indent="-342900"/>
            <a:r>
              <a:rPr lang="en-US" altLang="en-US" sz="3200" dirty="0" smtClean="0"/>
              <a:t>If the answer to the question ‘</a:t>
            </a:r>
            <a:r>
              <a:rPr lang="en-US" altLang="en-US" sz="3200" i="1" dirty="0" smtClean="0">
                <a:solidFill>
                  <a:schemeClr val="bg1"/>
                </a:solidFill>
                <a:sym typeface="Wingdings" panose="05000000000000000000" pitchFamily="2" charset="2"/>
              </a:rPr>
              <a:t>Do </a:t>
            </a:r>
            <a:r>
              <a:rPr lang="en-US" altLang="en-US" sz="3200" i="1" dirty="0" smtClean="0">
                <a:solidFill>
                  <a:srgbClr val="FF0000"/>
                </a:solidFill>
                <a:sym typeface="Wingdings" panose="05000000000000000000" pitchFamily="2" charset="2"/>
              </a:rPr>
              <a:t>genes</a:t>
            </a:r>
            <a:r>
              <a:rPr lang="en-US" altLang="en-US" sz="3200" i="1" dirty="0" smtClean="0">
                <a:solidFill>
                  <a:schemeClr val="bg1"/>
                </a:solidFill>
                <a:sym typeface="Wingdings" panose="05000000000000000000" pitchFamily="2" charset="2"/>
              </a:rPr>
              <a:t> exist?</a:t>
            </a:r>
            <a:r>
              <a:rPr lang="en-US" altLang="en-US" sz="3200" dirty="0" smtClean="0"/>
              <a:t>’ is ‘</a:t>
            </a:r>
            <a:r>
              <a:rPr lang="en-US" altLang="en-US" sz="3200" i="1" dirty="0" smtClean="0"/>
              <a:t>no</a:t>
            </a:r>
            <a:r>
              <a:rPr lang="en-US" altLang="en-US" sz="3200" dirty="0" smtClean="0"/>
              <a:t>’, would the question ‘</a:t>
            </a:r>
            <a:r>
              <a:rPr lang="en-US" altLang="en-US" sz="3200" i="1" dirty="0" smtClean="0">
                <a:solidFill>
                  <a:schemeClr val="bg1"/>
                </a:solidFill>
                <a:sym typeface="Wingdings" panose="05000000000000000000" pitchFamily="2" charset="2"/>
              </a:rPr>
              <a:t>What do </a:t>
            </a:r>
            <a:r>
              <a:rPr lang="en-US" altLang="en-US" sz="3200" i="1" dirty="0" smtClean="0">
                <a:solidFill>
                  <a:srgbClr val="FF0000"/>
                </a:solidFill>
                <a:sym typeface="Wingdings" panose="05000000000000000000" pitchFamily="2" charset="2"/>
              </a:rPr>
              <a:t>genes</a:t>
            </a:r>
            <a:r>
              <a:rPr lang="en-US" altLang="en-US" sz="3200" i="1" dirty="0" smtClean="0">
                <a:solidFill>
                  <a:schemeClr val="bg1"/>
                </a:solidFill>
                <a:sym typeface="Wingdings" panose="05000000000000000000" pitchFamily="2" charset="2"/>
              </a:rPr>
              <a:t> do?</a:t>
            </a:r>
            <a:r>
              <a:rPr lang="en-US" altLang="en-US" sz="3200" dirty="0" smtClean="0">
                <a:sym typeface="Wingdings" panose="05000000000000000000" pitchFamily="2" charset="2"/>
              </a:rPr>
              <a:t>’ be a sensible question?</a:t>
            </a:r>
          </a:p>
          <a:p>
            <a:pPr marL="342900" lvl="2" indent="-342900"/>
            <a:r>
              <a:rPr lang="en-US" altLang="en-US" sz="3200" dirty="0" smtClean="0">
                <a:solidFill>
                  <a:schemeClr val="bg1"/>
                </a:solidFill>
                <a:sym typeface="Wingdings" panose="05000000000000000000" pitchFamily="2" charset="2"/>
              </a:rPr>
              <a:t>Yes:</a:t>
            </a:r>
          </a:p>
          <a:p>
            <a:pPr marL="800100" lvl="3" indent="-342900"/>
            <a:r>
              <a:rPr lang="en-US" altLang="en-US" sz="2800" dirty="0" smtClean="0"/>
              <a:t>‘</a:t>
            </a:r>
            <a:r>
              <a:rPr lang="en-US" altLang="en-US" sz="2800" i="1" dirty="0" smtClean="0">
                <a:solidFill>
                  <a:schemeClr val="bg1"/>
                </a:solidFill>
                <a:sym typeface="Wingdings" panose="05000000000000000000" pitchFamily="2" charset="2"/>
              </a:rPr>
              <a:t>What do </a:t>
            </a:r>
            <a:r>
              <a:rPr lang="en-US" altLang="en-US" sz="2800" i="1" dirty="0" smtClean="0">
                <a:solidFill>
                  <a:srgbClr val="FF0000"/>
                </a:solidFill>
                <a:sym typeface="Wingdings" panose="05000000000000000000" pitchFamily="2" charset="2"/>
              </a:rPr>
              <a:t>genes</a:t>
            </a:r>
            <a:r>
              <a:rPr lang="en-US" altLang="en-US" sz="2800" i="1" dirty="0" smtClean="0">
                <a:solidFill>
                  <a:schemeClr val="bg1"/>
                </a:solidFill>
                <a:sym typeface="Wingdings" panose="05000000000000000000" pitchFamily="2" charset="2"/>
              </a:rPr>
              <a:t> do?</a:t>
            </a:r>
            <a:r>
              <a:rPr lang="en-US" altLang="en-US" sz="2800" dirty="0" smtClean="0">
                <a:sym typeface="Wingdings" panose="05000000000000000000" pitchFamily="2" charset="2"/>
              </a:rPr>
              <a:t>’   metaphysical question</a:t>
            </a:r>
          </a:p>
          <a:p>
            <a:pPr marL="800100" lvl="3" indent="-342900"/>
            <a:r>
              <a:rPr lang="en-US" altLang="en-US" sz="2800" dirty="0" smtClean="0"/>
              <a:t>‘</a:t>
            </a:r>
            <a:r>
              <a:rPr lang="en-US" altLang="en-US" sz="2800" i="1" dirty="0" smtClean="0">
                <a:solidFill>
                  <a:schemeClr val="bg1"/>
                </a:solidFill>
                <a:sym typeface="Wingdings" panose="05000000000000000000" pitchFamily="2" charset="2"/>
              </a:rPr>
              <a:t>Do </a:t>
            </a:r>
            <a:r>
              <a:rPr lang="en-US" altLang="en-US" sz="2800" i="1" dirty="0" smtClean="0">
                <a:solidFill>
                  <a:srgbClr val="FF0000"/>
                </a:solidFill>
                <a:sym typeface="Wingdings" panose="05000000000000000000" pitchFamily="2" charset="2"/>
              </a:rPr>
              <a:t>genes</a:t>
            </a:r>
            <a:r>
              <a:rPr lang="en-US" altLang="en-US" sz="2800" i="1" dirty="0" smtClean="0">
                <a:solidFill>
                  <a:schemeClr val="bg1"/>
                </a:solidFill>
                <a:sym typeface="Wingdings" panose="05000000000000000000" pitchFamily="2" charset="2"/>
              </a:rPr>
              <a:t> exist?</a:t>
            </a:r>
            <a:r>
              <a:rPr lang="en-US" altLang="en-US" sz="2800" dirty="0" smtClean="0"/>
              <a:t>’  </a:t>
            </a:r>
            <a:r>
              <a:rPr lang="en-US" altLang="en-US" sz="2800" dirty="0" smtClean="0">
                <a:sym typeface="Wingdings" panose="05000000000000000000" pitchFamily="2" charset="2"/>
              </a:rPr>
              <a:t> ontological question</a:t>
            </a:r>
          </a:p>
          <a:p>
            <a:pPr marL="342900" lvl="2" indent="-342900"/>
            <a:r>
              <a:rPr lang="en-US" altLang="en-US" sz="3200" dirty="0" smtClean="0">
                <a:solidFill>
                  <a:schemeClr val="bg1"/>
                </a:solidFill>
                <a:sym typeface="Wingdings" panose="05000000000000000000" pitchFamily="2" charset="2"/>
              </a:rPr>
              <a:t>This raises two further questions: which one?</a:t>
            </a:r>
          </a:p>
        </p:txBody>
      </p:sp>
      <p:sp>
        <p:nvSpPr>
          <p:cNvPr id="22532" name="Slide Number Placeholder 3"/>
          <p:cNvSpPr>
            <a:spLocks noGrp="1"/>
          </p:cNvSpPr>
          <p:nvPr>
            <p:ph type="sldNum" sz="quarter" idx="4294967295"/>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C790D1F9-4881-4BB5-AE3B-9AC64A201DE7}" type="slidenum">
              <a:rPr lang="en-US" altLang="en-US" sz="1400" smtClean="0">
                <a:solidFill>
                  <a:schemeClr val="bg1"/>
                </a:solidFill>
              </a:rPr>
              <a:pPr>
                <a:spcBef>
                  <a:spcPct val="0"/>
                </a:spcBef>
                <a:buFontTx/>
                <a:buNone/>
              </a:pPr>
              <a:t>91</a:t>
            </a:fld>
            <a:endParaRPr lang="en-US" altLang="en-US" sz="1400" smtClean="0">
              <a:solidFill>
                <a:schemeClr val="bg1"/>
              </a:solidFill>
            </a:endParaRPr>
          </a:p>
        </p:txBody>
      </p:sp>
    </p:spTree>
    <p:extLst>
      <p:ext uri="{BB962C8B-B14F-4D97-AF65-F5344CB8AC3E}">
        <p14:creationId xmlns:p14="http://schemas.microsoft.com/office/powerpoint/2010/main" val="23420133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smtClean="0"/>
              <a:t>Two further questions</a:t>
            </a:r>
          </a:p>
        </p:txBody>
      </p:sp>
      <p:sp>
        <p:nvSpPr>
          <p:cNvPr id="3" name="Content Placeholder 2"/>
          <p:cNvSpPr>
            <a:spLocks noGrp="1"/>
          </p:cNvSpPr>
          <p:nvPr>
            <p:ph idx="1"/>
          </p:nvPr>
        </p:nvSpPr>
        <p:spPr/>
        <p:txBody>
          <a:bodyPr/>
          <a:lstStyle/>
          <a:p>
            <a:pPr>
              <a:defRPr/>
            </a:pPr>
            <a:r>
              <a:rPr lang="en-US" dirty="0" smtClean="0"/>
              <a:t>To be able to answer the question ‘</a:t>
            </a:r>
            <a:r>
              <a:rPr lang="en-US" i="1" dirty="0" smtClean="0">
                <a:solidFill>
                  <a:schemeClr val="bg1"/>
                </a:solidFill>
                <a:sym typeface="Wingdings" pitchFamily="2" charset="2"/>
              </a:rPr>
              <a:t>Do </a:t>
            </a:r>
            <a:r>
              <a:rPr lang="en-US" i="1" dirty="0" smtClean="0">
                <a:solidFill>
                  <a:srgbClr val="FF0000"/>
                </a:solidFill>
                <a:sym typeface="Wingdings" pitchFamily="2" charset="2"/>
              </a:rPr>
              <a:t>genes</a:t>
            </a:r>
            <a:r>
              <a:rPr lang="en-US" i="1" dirty="0" smtClean="0">
                <a:solidFill>
                  <a:schemeClr val="bg1"/>
                </a:solidFill>
                <a:sym typeface="Wingdings" pitchFamily="2" charset="2"/>
              </a:rPr>
              <a:t> exist?</a:t>
            </a:r>
            <a:r>
              <a:rPr lang="en-US" dirty="0" smtClean="0"/>
              <a:t>’ one must ask …</a:t>
            </a:r>
          </a:p>
          <a:p>
            <a:pPr lvl="1">
              <a:defRPr/>
            </a:pPr>
            <a:r>
              <a:rPr lang="en-US" dirty="0" smtClean="0"/>
              <a:t>How can we find out whether genes exist?</a:t>
            </a:r>
          </a:p>
          <a:p>
            <a:pPr lvl="2">
              <a:defRPr/>
            </a:pPr>
            <a:r>
              <a:rPr lang="en-US" dirty="0" smtClean="0">
                <a:solidFill>
                  <a:srgbClr val="FFFF00"/>
                </a:solidFill>
                <a:sym typeface="Wingdings" pitchFamily="2" charset="2"/>
              </a:rPr>
              <a:t> epistemological question</a:t>
            </a:r>
            <a:endParaRPr lang="en-US" dirty="0" smtClean="0">
              <a:solidFill>
                <a:srgbClr val="FFFF00"/>
              </a:solidFill>
            </a:endParaRPr>
          </a:p>
          <a:p>
            <a:pPr marL="342900" lvl="2" indent="-342900">
              <a:defRPr/>
            </a:pPr>
            <a:r>
              <a:rPr lang="en-US" sz="3200" dirty="0" smtClean="0"/>
              <a:t>If the answer to the question ‘</a:t>
            </a:r>
            <a:r>
              <a:rPr lang="en-US" sz="3200" i="1" dirty="0" smtClean="0">
                <a:solidFill>
                  <a:schemeClr val="bg1"/>
                </a:solidFill>
                <a:sym typeface="Wingdings" pitchFamily="2" charset="2"/>
              </a:rPr>
              <a:t>Do </a:t>
            </a:r>
            <a:r>
              <a:rPr lang="en-US" sz="3200" i="1" dirty="0" smtClean="0">
                <a:solidFill>
                  <a:srgbClr val="FF0000"/>
                </a:solidFill>
                <a:sym typeface="Wingdings" pitchFamily="2" charset="2"/>
              </a:rPr>
              <a:t>genes</a:t>
            </a:r>
            <a:r>
              <a:rPr lang="en-US" sz="3200" i="1" dirty="0" smtClean="0">
                <a:solidFill>
                  <a:schemeClr val="bg1"/>
                </a:solidFill>
                <a:sym typeface="Wingdings" pitchFamily="2" charset="2"/>
              </a:rPr>
              <a:t> exist?</a:t>
            </a:r>
            <a:r>
              <a:rPr lang="en-US" sz="3200" dirty="0" smtClean="0"/>
              <a:t>’ is ‘</a:t>
            </a:r>
            <a:r>
              <a:rPr lang="en-US" sz="3200" i="1" dirty="0" smtClean="0"/>
              <a:t>no</a:t>
            </a:r>
            <a:r>
              <a:rPr lang="en-US" sz="3200" dirty="0" smtClean="0"/>
              <a:t>’, and the answer to the question ‘</a:t>
            </a:r>
            <a:r>
              <a:rPr lang="en-US" sz="3200" i="1" dirty="0" smtClean="0">
                <a:solidFill>
                  <a:schemeClr val="bg1"/>
                </a:solidFill>
                <a:sym typeface="Wingdings" pitchFamily="2" charset="2"/>
              </a:rPr>
              <a:t>What do </a:t>
            </a:r>
            <a:r>
              <a:rPr lang="en-US" sz="3200" i="1" dirty="0" smtClean="0">
                <a:solidFill>
                  <a:srgbClr val="FF0000"/>
                </a:solidFill>
                <a:sym typeface="Wingdings" pitchFamily="2" charset="2"/>
              </a:rPr>
              <a:t>genes</a:t>
            </a:r>
            <a:r>
              <a:rPr lang="en-US" sz="3200" i="1" dirty="0" smtClean="0">
                <a:solidFill>
                  <a:schemeClr val="bg1"/>
                </a:solidFill>
                <a:sym typeface="Wingdings" pitchFamily="2" charset="2"/>
              </a:rPr>
              <a:t> do?</a:t>
            </a:r>
            <a:r>
              <a:rPr lang="en-US" sz="3200" dirty="0" smtClean="0">
                <a:sym typeface="Wingdings" pitchFamily="2" charset="2"/>
              </a:rPr>
              <a:t>’ is sensible, one may ask …</a:t>
            </a:r>
          </a:p>
          <a:p>
            <a:pPr marL="800100" lvl="3" indent="-342900">
              <a:defRPr/>
            </a:pPr>
            <a:r>
              <a:rPr lang="en-US" sz="2800" dirty="0" smtClean="0">
                <a:sym typeface="Wingdings" pitchFamily="2" charset="2"/>
              </a:rPr>
              <a:t>What does the word ‘gene’ then mean?</a:t>
            </a:r>
          </a:p>
          <a:p>
            <a:pPr marL="1257300" lvl="4" indent="-342900">
              <a:buFont typeface="Arial" pitchFamily="34" charset="0"/>
              <a:buChar char="•"/>
              <a:defRPr/>
            </a:pPr>
            <a:r>
              <a:rPr lang="en-US" sz="2400" dirty="0" smtClean="0">
                <a:solidFill>
                  <a:srgbClr val="FFFF00"/>
                </a:solidFill>
                <a:sym typeface="Wingdings" pitchFamily="2" charset="2"/>
              </a:rPr>
              <a:t> terminological question</a:t>
            </a:r>
            <a:endParaRPr lang="en-US" sz="2800" dirty="0" smtClean="0">
              <a:solidFill>
                <a:srgbClr val="FFFF00"/>
              </a:solidFill>
              <a:sym typeface="Wingdings" pitchFamily="2" charset="2"/>
            </a:endParaRPr>
          </a:p>
        </p:txBody>
      </p:sp>
      <p:sp>
        <p:nvSpPr>
          <p:cNvPr id="23556" name="Slide Number Placeholder 3"/>
          <p:cNvSpPr>
            <a:spLocks noGrp="1"/>
          </p:cNvSpPr>
          <p:nvPr>
            <p:ph type="sldNum" sz="quarter" idx="4294967295"/>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rgbClr val="EBE6FC"/>
                </a:solidFill>
                <a:latin typeface="Times New Roman" panose="02020603050405020304" pitchFamily="18" charset="0"/>
              </a:defRPr>
            </a:lvl1pPr>
            <a:lvl2pPr marL="742950" indent="-285750">
              <a:spcBef>
                <a:spcPct val="20000"/>
              </a:spcBef>
              <a:buChar char="–"/>
              <a:defRPr sz="2800">
                <a:solidFill>
                  <a:srgbClr val="EBE6FC"/>
                </a:solidFill>
                <a:latin typeface="Times New Roman" panose="02020603050405020304" pitchFamily="18" charset="0"/>
              </a:defRPr>
            </a:lvl2pPr>
            <a:lvl3pPr marL="1143000" indent="-228600">
              <a:spcBef>
                <a:spcPct val="20000"/>
              </a:spcBef>
              <a:buChar char="•"/>
              <a:defRPr sz="2400">
                <a:solidFill>
                  <a:srgbClr val="EBE6FC"/>
                </a:solidFill>
                <a:latin typeface="Times New Roman" panose="02020603050405020304" pitchFamily="18" charset="0"/>
              </a:defRPr>
            </a:lvl3pPr>
            <a:lvl4pPr marL="1600200" indent="-228600">
              <a:spcBef>
                <a:spcPct val="20000"/>
              </a:spcBef>
              <a:buChar char="–"/>
              <a:defRPr sz="2000">
                <a:solidFill>
                  <a:srgbClr val="EBE6FC"/>
                </a:solidFill>
                <a:latin typeface="Times New Roman" panose="02020603050405020304" pitchFamily="18" charset="0"/>
              </a:defRPr>
            </a:lvl4pPr>
            <a:lvl5pPr marL="2057400" indent="-228600">
              <a:spcBef>
                <a:spcPct val="20000"/>
              </a:spcBef>
              <a:buChar char="»"/>
              <a:defRPr sz="2000">
                <a:solidFill>
                  <a:srgbClr val="EBE6FC"/>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rgbClr val="EBE6FC"/>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rgbClr val="EBE6FC"/>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rgbClr val="EBE6FC"/>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rgbClr val="EBE6FC"/>
                </a:solidFill>
                <a:latin typeface="Times New Roman" panose="02020603050405020304" pitchFamily="18" charset="0"/>
              </a:defRPr>
            </a:lvl9pPr>
          </a:lstStyle>
          <a:p>
            <a:pPr>
              <a:spcBef>
                <a:spcPct val="0"/>
              </a:spcBef>
              <a:buFontTx/>
              <a:buNone/>
            </a:pPr>
            <a:fld id="{8403D1EB-74D8-427F-8732-3905081E3D26}" type="slidenum">
              <a:rPr lang="en-US" altLang="en-US" sz="1400" smtClean="0">
                <a:solidFill>
                  <a:schemeClr val="bg1"/>
                </a:solidFill>
              </a:rPr>
              <a:pPr>
                <a:spcBef>
                  <a:spcPct val="0"/>
                </a:spcBef>
                <a:buFontTx/>
                <a:buNone/>
              </a:pPr>
              <a:t>92</a:t>
            </a:fld>
            <a:endParaRPr lang="en-US" altLang="en-US" sz="1400" smtClean="0">
              <a:solidFill>
                <a:schemeClr val="bg1"/>
              </a:solidFill>
            </a:endParaRPr>
          </a:p>
        </p:txBody>
      </p:sp>
    </p:spTree>
    <p:extLst>
      <p:ext uri="{BB962C8B-B14F-4D97-AF65-F5344CB8AC3E}">
        <p14:creationId xmlns:p14="http://schemas.microsoft.com/office/powerpoint/2010/main" val="5511903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AutoShape 2"/>
          <p:cNvSpPr>
            <a:spLocks noGrp="1" noChangeArrowheads="1"/>
          </p:cNvSpPr>
          <p:nvPr>
            <p:ph type="title"/>
          </p:nvPr>
        </p:nvSpPr>
        <p:spPr/>
        <p:txBody>
          <a:bodyPr/>
          <a:lstStyle/>
          <a:p>
            <a:pPr eaLnBrk="1" hangingPunct="1"/>
            <a:r>
              <a:rPr lang="en-US" altLang="en-US" dirty="0" smtClean="0"/>
              <a:t>‘</a:t>
            </a:r>
            <a:r>
              <a:rPr lang="en-US" altLang="en-US" i="1" dirty="0" smtClean="0"/>
              <a:t>Ontology</a:t>
            </a:r>
            <a:r>
              <a:rPr lang="en-US" altLang="en-US" dirty="0" smtClean="0"/>
              <a:t>’ as philosophical discipline</a:t>
            </a:r>
          </a:p>
        </p:txBody>
      </p:sp>
      <p:sp>
        <p:nvSpPr>
          <p:cNvPr id="10243" name="Rectangle 3"/>
          <p:cNvSpPr>
            <a:spLocks noGrp="1" noChangeArrowheads="1"/>
          </p:cNvSpPr>
          <p:nvPr>
            <p:ph idx="1"/>
          </p:nvPr>
        </p:nvSpPr>
        <p:spPr>
          <a:xfrm>
            <a:off x="228600" y="1524000"/>
            <a:ext cx="8686800" cy="4953000"/>
          </a:xfrm>
        </p:spPr>
        <p:txBody>
          <a:bodyPr/>
          <a:lstStyle/>
          <a:p>
            <a:pPr>
              <a:lnSpc>
                <a:spcPct val="90000"/>
              </a:lnSpc>
              <a:buFont typeface="Arial" panose="020B0604020202020204" pitchFamily="34" charset="0"/>
              <a:buChar char="•"/>
            </a:pPr>
            <a:r>
              <a:rPr lang="en-US" altLang="en-US" b="1" i="1" u="sng" dirty="0" smtClean="0">
                <a:solidFill>
                  <a:srgbClr val="FFFF00"/>
                </a:solidFill>
              </a:rPr>
              <a:t>Ontology</a:t>
            </a:r>
            <a:r>
              <a:rPr lang="en-US" altLang="en-US" dirty="0" smtClean="0"/>
              <a:t> </a:t>
            </a:r>
            <a:r>
              <a:rPr lang="en-US" altLang="en-US" sz="1600" dirty="0" smtClean="0"/>
              <a:t>(no plural)</a:t>
            </a:r>
            <a:r>
              <a:rPr lang="en-US" altLang="en-US" dirty="0" smtClean="0"/>
              <a:t> is the study of what entities exist and how they relate to each other;</a:t>
            </a:r>
          </a:p>
          <a:p>
            <a:pPr>
              <a:lnSpc>
                <a:spcPct val="90000"/>
              </a:lnSpc>
              <a:buFont typeface="Arial" panose="020B0604020202020204" pitchFamily="34" charset="0"/>
              <a:buChar char="•"/>
            </a:pPr>
            <a:r>
              <a:rPr lang="en-US" altLang="en-US" sz="2000" dirty="0" smtClean="0"/>
              <a:t>by some philosophers taken to be synonymous with </a:t>
            </a:r>
            <a:r>
              <a:rPr lang="en-US" altLang="en-US" dirty="0" smtClean="0"/>
              <a:t>‘</a:t>
            </a:r>
            <a:r>
              <a:rPr lang="en-US" altLang="en-US" b="1" i="1" u="sng" dirty="0" smtClean="0">
                <a:solidFill>
                  <a:srgbClr val="FFFF00"/>
                </a:solidFill>
              </a:rPr>
              <a:t>metaphysics</a:t>
            </a:r>
            <a:r>
              <a:rPr lang="en-US" altLang="en-US" dirty="0" smtClean="0"/>
              <a:t>’ </a:t>
            </a:r>
            <a:r>
              <a:rPr lang="en-US" altLang="en-US" sz="2000" dirty="0" smtClean="0"/>
              <a:t>while others draw distinctions in many distinct ways</a:t>
            </a:r>
            <a:r>
              <a:rPr lang="en-US" altLang="en-US" dirty="0" smtClean="0"/>
              <a:t> </a:t>
            </a:r>
            <a:r>
              <a:rPr lang="en-US" altLang="en-US" sz="1200" dirty="0" smtClean="0"/>
              <a:t>(the distinctions being irrelevant for this talk)</a:t>
            </a:r>
            <a:r>
              <a:rPr lang="en-US" altLang="en-US" dirty="0" smtClean="0"/>
              <a:t>, </a:t>
            </a:r>
            <a:r>
              <a:rPr lang="en-US" altLang="en-US" sz="2000" dirty="0" smtClean="0"/>
              <a:t>but almost agreeing on the following classification:</a:t>
            </a:r>
          </a:p>
          <a:p>
            <a:pPr>
              <a:lnSpc>
                <a:spcPct val="90000"/>
              </a:lnSpc>
              <a:buFont typeface="Arial" panose="020B0604020202020204" pitchFamily="34" charset="0"/>
              <a:buChar char="•"/>
            </a:pPr>
            <a:endParaRPr lang="en-US" altLang="en-US" sz="2000" dirty="0" smtClean="0"/>
          </a:p>
          <a:p>
            <a:pPr lvl="2" eaLnBrk="1" hangingPunct="1">
              <a:lnSpc>
                <a:spcPct val="90000"/>
              </a:lnSpc>
            </a:pPr>
            <a:r>
              <a:rPr lang="en-US" altLang="en-US" sz="2000" dirty="0" smtClean="0">
                <a:solidFill>
                  <a:srgbClr val="FFFF00"/>
                </a:solidFill>
              </a:rPr>
              <a:t>metaphysics</a:t>
            </a:r>
            <a:r>
              <a:rPr lang="en-US" altLang="en-US" sz="2000" dirty="0" smtClean="0">
                <a:solidFill>
                  <a:srgbClr val="00B050"/>
                </a:solidFill>
              </a:rPr>
              <a:t> </a:t>
            </a:r>
            <a:r>
              <a:rPr lang="en-US" altLang="en-US" sz="2000" dirty="0" smtClean="0">
                <a:solidFill>
                  <a:schemeClr val="bg1"/>
                </a:solidFill>
                <a:sym typeface="Wingdings" panose="05000000000000000000" pitchFamily="2" charset="2"/>
              </a:rPr>
              <a:t> studies ‘</a:t>
            </a:r>
            <a:r>
              <a:rPr lang="en-US" altLang="en-US" sz="2000" i="1" dirty="0" smtClean="0">
                <a:solidFill>
                  <a:schemeClr val="bg1"/>
                </a:solidFill>
                <a:sym typeface="Wingdings" panose="05000000000000000000" pitchFamily="2" charset="2"/>
              </a:rPr>
              <a:t>how</a:t>
            </a:r>
            <a:r>
              <a:rPr lang="en-US" altLang="en-US" sz="2000" dirty="0" smtClean="0">
                <a:solidFill>
                  <a:schemeClr val="bg1"/>
                </a:solidFill>
                <a:sym typeface="Wingdings" panose="05000000000000000000" pitchFamily="2" charset="2"/>
              </a:rPr>
              <a:t> is the world?’</a:t>
            </a:r>
            <a:endParaRPr lang="en-US" altLang="en-US" sz="2000" dirty="0" smtClean="0">
              <a:solidFill>
                <a:schemeClr val="bg1"/>
              </a:solidFill>
            </a:endParaRPr>
          </a:p>
          <a:p>
            <a:pPr lvl="3" eaLnBrk="1" hangingPunct="1">
              <a:lnSpc>
                <a:spcPct val="90000"/>
              </a:lnSpc>
            </a:pPr>
            <a:r>
              <a:rPr lang="en-US" altLang="en-US" sz="1600" dirty="0" smtClean="0">
                <a:solidFill>
                  <a:srgbClr val="FFFF00"/>
                </a:solidFill>
              </a:rPr>
              <a:t>general</a:t>
            </a:r>
            <a:r>
              <a:rPr lang="en-US" altLang="en-US" sz="1600" dirty="0" smtClean="0">
                <a:solidFill>
                  <a:srgbClr val="00B050"/>
                </a:solidFill>
              </a:rPr>
              <a:t> </a:t>
            </a:r>
            <a:r>
              <a:rPr lang="en-US" altLang="en-US" sz="1600" dirty="0" smtClean="0">
                <a:solidFill>
                  <a:srgbClr val="FFFF00"/>
                </a:solidFill>
              </a:rPr>
              <a:t>metaphysics</a:t>
            </a:r>
            <a:r>
              <a:rPr lang="en-US" altLang="en-US" sz="1600" dirty="0" smtClean="0">
                <a:solidFill>
                  <a:srgbClr val="00B050"/>
                </a:solidFill>
              </a:rPr>
              <a:t> </a:t>
            </a:r>
            <a:r>
              <a:rPr lang="en-US" altLang="en-US" sz="1600" dirty="0" smtClean="0">
                <a:solidFill>
                  <a:schemeClr val="bg1"/>
                </a:solidFill>
                <a:sym typeface="Wingdings" panose="05000000000000000000" pitchFamily="2" charset="2"/>
              </a:rPr>
              <a:t> studies general principles and ‘laws’ about the world</a:t>
            </a:r>
            <a:endParaRPr lang="en-US" altLang="en-US" sz="1600" dirty="0" smtClean="0">
              <a:solidFill>
                <a:schemeClr val="bg1"/>
              </a:solidFill>
            </a:endParaRPr>
          </a:p>
          <a:p>
            <a:pPr marL="2114550" lvl="4" indent="-285750" eaLnBrk="1" hangingPunct="1">
              <a:lnSpc>
                <a:spcPct val="90000"/>
              </a:lnSpc>
              <a:buFont typeface="Arial" panose="020B0604020202020204" pitchFamily="34" charset="0"/>
              <a:buChar char="•"/>
            </a:pPr>
            <a:r>
              <a:rPr lang="en-US" altLang="en-US" sz="1600" dirty="0" smtClean="0">
                <a:solidFill>
                  <a:srgbClr val="FFFF00"/>
                </a:solidFill>
              </a:rPr>
              <a:t>ontology </a:t>
            </a:r>
            <a:r>
              <a:rPr lang="en-US" altLang="en-US" sz="1600" dirty="0" smtClean="0">
                <a:solidFill>
                  <a:schemeClr val="bg1"/>
                </a:solidFill>
                <a:sym typeface="Wingdings" panose="05000000000000000000" pitchFamily="2" charset="2"/>
              </a:rPr>
              <a:t> studies what type of entities exist in the world</a:t>
            </a:r>
            <a:endParaRPr lang="en-US" altLang="en-US" sz="1600" dirty="0" smtClean="0">
              <a:solidFill>
                <a:schemeClr val="bg1"/>
              </a:solidFill>
            </a:endParaRPr>
          </a:p>
          <a:p>
            <a:pPr lvl="3" eaLnBrk="1" hangingPunct="1">
              <a:lnSpc>
                <a:spcPct val="90000"/>
              </a:lnSpc>
            </a:pPr>
            <a:r>
              <a:rPr lang="en-US" altLang="en-US" sz="1600" dirty="0" smtClean="0">
                <a:solidFill>
                  <a:srgbClr val="FFFF00"/>
                </a:solidFill>
              </a:rPr>
              <a:t>special</a:t>
            </a:r>
            <a:r>
              <a:rPr lang="en-US" altLang="en-US" sz="1600" dirty="0" smtClean="0">
                <a:solidFill>
                  <a:srgbClr val="00B050"/>
                </a:solidFill>
              </a:rPr>
              <a:t> </a:t>
            </a:r>
            <a:r>
              <a:rPr lang="en-US" altLang="en-US" sz="1600" dirty="0" smtClean="0">
                <a:solidFill>
                  <a:srgbClr val="FFFF00"/>
                </a:solidFill>
              </a:rPr>
              <a:t>metaphysics</a:t>
            </a:r>
            <a:r>
              <a:rPr lang="en-US" altLang="en-US" sz="1600" dirty="0" smtClean="0">
                <a:solidFill>
                  <a:srgbClr val="00B050"/>
                </a:solidFill>
              </a:rPr>
              <a:t> </a:t>
            </a:r>
            <a:r>
              <a:rPr lang="en-US" altLang="en-US" sz="1600" dirty="0" smtClean="0">
                <a:solidFill>
                  <a:schemeClr val="bg1"/>
                </a:solidFill>
                <a:sym typeface="Wingdings" panose="05000000000000000000" pitchFamily="2" charset="2"/>
              </a:rPr>
              <a:t> focuses on specific principles and entities </a:t>
            </a:r>
          </a:p>
          <a:p>
            <a:pPr lvl="3" eaLnBrk="1" hangingPunct="1">
              <a:lnSpc>
                <a:spcPct val="90000"/>
              </a:lnSpc>
            </a:pPr>
            <a:endParaRPr lang="en-US" altLang="en-US" sz="1600" dirty="0" smtClean="0">
              <a:solidFill>
                <a:schemeClr val="bg1"/>
              </a:solidFill>
            </a:endParaRPr>
          </a:p>
          <a:p>
            <a:pPr>
              <a:lnSpc>
                <a:spcPct val="90000"/>
              </a:lnSpc>
              <a:buFont typeface="Arial" panose="020B0604020202020204" pitchFamily="34" charset="0"/>
              <a:buChar char="•"/>
            </a:pPr>
            <a:r>
              <a:rPr lang="en-US" altLang="en-US" sz="2000" dirty="0" smtClean="0"/>
              <a:t>distinct from ‘</a:t>
            </a:r>
            <a:r>
              <a:rPr lang="en-US" altLang="en-US" sz="2000" b="1" i="1" u="sng" dirty="0" smtClean="0">
                <a:solidFill>
                  <a:srgbClr val="FFFF00"/>
                </a:solidFill>
              </a:rPr>
              <a:t>epistemology</a:t>
            </a:r>
            <a:r>
              <a:rPr lang="en-US" altLang="en-US" sz="2000" dirty="0" smtClean="0"/>
              <a:t>’: </a:t>
            </a:r>
          </a:p>
          <a:p>
            <a:pPr lvl="2">
              <a:lnSpc>
                <a:spcPct val="90000"/>
              </a:lnSpc>
              <a:buFont typeface="Arial" panose="020B0604020202020204" pitchFamily="34" charset="0"/>
              <a:buChar char="•"/>
            </a:pPr>
            <a:r>
              <a:rPr lang="en-US" altLang="en-US" sz="1600" dirty="0" smtClean="0"/>
              <a:t>the study of how we can come to know about what exists.</a:t>
            </a:r>
          </a:p>
          <a:p>
            <a:pPr>
              <a:lnSpc>
                <a:spcPct val="90000"/>
              </a:lnSpc>
              <a:buFont typeface="Arial" panose="020B0604020202020204" pitchFamily="34" charset="0"/>
              <a:buChar char="•"/>
            </a:pPr>
            <a:r>
              <a:rPr lang="en-US" altLang="en-US" sz="2000" dirty="0" smtClean="0"/>
              <a:t>distinct from ‘</a:t>
            </a:r>
            <a:r>
              <a:rPr lang="en-US" altLang="en-US" sz="2000" b="1" i="1" u="sng" dirty="0" smtClean="0">
                <a:solidFill>
                  <a:srgbClr val="FFFF00"/>
                </a:solidFill>
              </a:rPr>
              <a:t>terminology</a:t>
            </a:r>
            <a:r>
              <a:rPr lang="en-US" altLang="en-US" sz="2000" dirty="0" smtClean="0"/>
              <a:t>’:</a:t>
            </a:r>
          </a:p>
          <a:p>
            <a:pPr lvl="2">
              <a:lnSpc>
                <a:spcPct val="90000"/>
              </a:lnSpc>
              <a:buFont typeface="Arial" panose="020B0604020202020204" pitchFamily="34" charset="0"/>
              <a:buChar char="•"/>
            </a:pPr>
            <a:r>
              <a:rPr lang="en-US" altLang="en-US" sz="1600" dirty="0" smtClean="0"/>
              <a:t>the study of what terms mean and how to name things.</a:t>
            </a:r>
            <a:endParaRPr lang="en-US" altLang="en-US" dirty="0" smtClean="0"/>
          </a:p>
        </p:txBody>
      </p:sp>
    </p:spTree>
    <p:extLst>
      <p:ext uri="{BB962C8B-B14F-4D97-AF65-F5344CB8AC3E}">
        <p14:creationId xmlns:p14="http://schemas.microsoft.com/office/powerpoint/2010/main" val="1646071907"/>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a:xfrm>
            <a:off x="228600" y="533400"/>
            <a:ext cx="8686800" cy="762000"/>
          </a:xfrm>
        </p:spPr>
        <p:txBody>
          <a:bodyPr/>
          <a:lstStyle/>
          <a:p>
            <a:r>
              <a:rPr lang="en-US" altLang="en-US" dirty="0" smtClean="0"/>
              <a:t>Test about distinct sorts of questions. What </a:t>
            </a:r>
            <a:r>
              <a:rPr lang="en-US" altLang="en-US" dirty="0" smtClean="0"/>
              <a:t>sorts are these questions </a:t>
            </a:r>
            <a:r>
              <a:rPr lang="en-US" altLang="en-US" dirty="0" smtClean="0"/>
              <a:t>of?</a:t>
            </a:r>
          </a:p>
        </p:txBody>
      </p:sp>
      <p:sp>
        <p:nvSpPr>
          <p:cNvPr id="53251" name="Content Placeholder 2"/>
          <p:cNvSpPr>
            <a:spLocks noGrp="1"/>
          </p:cNvSpPr>
          <p:nvPr>
            <p:ph idx="1"/>
          </p:nvPr>
        </p:nvSpPr>
        <p:spPr/>
        <p:txBody>
          <a:bodyPr>
            <a:normAutofit/>
          </a:bodyPr>
          <a:lstStyle/>
          <a:p>
            <a:pPr>
              <a:defRPr/>
            </a:pPr>
            <a:r>
              <a:rPr lang="en-US" dirty="0" smtClean="0">
                <a:solidFill>
                  <a:srgbClr val="FFFF00"/>
                </a:solidFill>
              </a:rPr>
              <a:t>Terminological</a:t>
            </a:r>
            <a:r>
              <a:rPr lang="en-US" dirty="0" smtClean="0">
                <a:solidFill>
                  <a:schemeClr val="bg1"/>
                </a:solidFill>
              </a:rPr>
              <a:t>: </a:t>
            </a:r>
          </a:p>
          <a:p>
            <a:pPr lvl="1">
              <a:defRPr/>
            </a:pPr>
            <a:r>
              <a:rPr lang="en-US" i="1" dirty="0" smtClean="0">
                <a:solidFill>
                  <a:schemeClr val="bg1"/>
                </a:solidFill>
              </a:rPr>
              <a:t>what does ‘pain’ mean ?</a:t>
            </a:r>
          </a:p>
          <a:p>
            <a:pPr>
              <a:defRPr/>
            </a:pPr>
            <a:r>
              <a:rPr lang="en-US" dirty="0" smtClean="0">
                <a:solidFill>
                  <a:srgbClr val="FFFF00"/>
                </a:solidFill>
              </a:rPr>
              <a:t>Metaphysical</a:t>
            </a:r>
            <a:r>
              <a:rPr lang="en-US" dirty="0" smtClean="0">
                <a:solidFill>
                  <a:schemeClr val="bg1"/>
                </a:solidFill>
              </a:rPr>
              <a:t>: </a:t>
            </a:r>
          </a:p>
          <a:p>
            <a:pPr lvl="1">
              <a:defRPr/>
            </a:pPr>
            <a:r>
              <a:rPr lang="en-US" i="1" dirty="0" smtClean="0">
                <a:solidFill>
                  <a:schemeClr val="bg1"/>
                </a:solidFill>
              </a:rPr>
              <a:t>what have all pains in common in virtue of which they are pains?</a:t>
            </a:r>
          </a:p>
          <a:p>
            <a:pPr>
              <a:defRPr/>
            </a:pPr>
            <a:r>
              <a:rPr lang="en-US" dirty="0" smtClean="0">
                <a:solidFill>
                  <a:srgbClr val="FFFF00"/>
                </a:solidFill>
              </a:rPr>
              <a:t>Ontological</a:t>
            </a:r>
            <a:r>
              <a:rPr lang="en-US" dirty="0" smtClean="0">
                <a:solidFill>
                  <a:schemeClr val="bg1"/>
                </a:solidFill>
              </a:rPr>
              <a:t>: </a:t>
            </a:r>
          </a:p>
          <a:p>
            <a:pPr lvl="1">
              <a:defRPr/>
            </a:pPr>
            <a:r>
              <a:rPr lang="en-US" i="1" dirty="0" smtClean="0">
                <a:solidFill>
                  <a:schemeClr val="bg1"/>
                </a:solidFill>
              </a:rPr>
              <a:t>what type of entity is pain?</a:t>
            </a:r>
          </a:p>
          <a:p>
            <a:pPr>
              <a:defRPr/>
            </a:pPr>
            <a:r>
              <a:rPr lang="en-US" dirty="0" smtClean="0">
                <a:solidFill>
                  <a:srgbClr val="FFFF00"/>
                </a:solidFill>
              </a:rPr>
              <a:t>Onto-terminological</a:t>
            </a:r>
            <a:r>
              <a:rPr lang="en-US" dirty="0" smtClean="0">
                <a:solidFill>
                  <a:schemeClr val="bg1"/>
                </a:solidFill>
              </a:rPr>
              <a:t>:</a:t>
            </a:r>
          </a:p>
          <a:p>
            <a:pPr lvl="1">
              <a:defRPr/>
            </a:pPr>
            <a:r>
              <a:rPr lang="en-US" i="1" dirty="0" smtClean="0">
                <a:solidFill>
                  <a:schemeClr val="bg1"/>
                </a:solidFill>
              </a:rPr>
              <a:t>what, if anything at all, does ‘pain’ denote?</a:t>
            </a:r>
          </a:p>
          <a:p>
            <a:pPr>
              <a:defRPr/>
            </a:pPr>
            <a:r>
              <a:rPr lang="en-US" dirty="0" smtClean="0">
                <a:solidFill>
                  <a:srgbClr val="FFFF00"/>
                </a:solidFill>
              </a:rPr>
              <a:t>Epistemological</a:t>
            </a:r>
            <a:r>
              <a:rPr lang="en-US" dirty="0" smtClean="0">
                <a:solidFill>
                  <a:schemeClr val="bg1"/>
                </a:solidFill>
              </a:rPr>
              <a:t>: </a:t>
            </a:r>
          </a:p>
          <a:p>
            <a:pPr lvl="1">
              <a:defRPr/>
            </a:pPr>
            <a:r>
              <a:rPr lang="en-US" i="1" dirty="0" smtClean="0">
                <a:solidFill>
                  <a:schemeClr val="bg1"/>
                </a:solidFill>
              </a:rPr>
              <a:t>how can we find out whether something is pain?</a:t>
            </a:r>
          </a:p>
        </p:txBody>
      </p:sp>
      <p:sp>
        <p:nvSpPr>
          <p:cNvPr id="57348" name="Slide Number Placeholder 3"/>
          <p:cNvSpPr>
            <a:spLocks noGrp="1"/>
          </p:cNvSpPr>
          <p:nvPr>
            <p:ph type="sldNum" sz="quarter" idx="4294967295"/>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E373800-A605-43FC-892D-97443D025EEC}" type="slidenum">
              <a:rPr lang="en-US" altLang="en-US" sz="1400" b="0">
                <a:solidFill>
                  <a:schemeClr val="bg1"/>
                </a:solidFill>
              </a:rPr>
              <a:pPr eaLnBrk="1" hangingPunct="1"/>
              <a:t>94</a:t>
            </a:fld>
            <a:endParaRPr lang="en-US" altLang="en-US" sz="1400" b="0">
              <a:solidFill>
                <a:schemeClr val="bg1"/>
              </a:solidFill>
            </a:endParaRPr>
          </a:p>
        </p:txBody>
      </p:sp>
    </p:spTree>
    <p:extLst>
      <p:ext uri="{BB962C8B-B14F-4D97-AF65-F5344CB8AC3E}">
        <p14:creationId xmlns:p14="http://schemas.microsoft.com/office/powerpoint/2010/main" val="93258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53251">
                                            <p:txEl>
                                              <p:pRg st="1" end="1"/>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3251">
                                            <p:txEl>
                                              <p:pRg st="3" end="3"/>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251">
                                            <p:txEl>
                                              <p:pRg st="5" end="5"/>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251">
                                            <p:txEl>
                                              <p:pRg st="7" end="7"/>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251">
                                            <p:txEl>
                                              <p:pRg st="9" end="9"/>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251">
                                            <p:txEl>
                                              <p:pRg st="0" end="0"/>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3251">
                                            <p:txEl>
                                              <p:pRg st="2" end="2"/>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251">
                                            <p:txEl>
                                              <p:pRg st="4" end="4"/>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25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251">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1" grpId="0" build="p"/>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dirty="0" smtClean="0"/>
              <a:t>Remember the type of questions</a:t>
            </a:r>
          </a:p>
        </p:txBody>
      </p:sp>
      <p:sp>
        <p:nvSpPr>
          <p:cNvPr id="53251" name="Content Placeholder 2"/>
          <p:cNvSpPr>
            <a:spLocks noGrp="1"/>
          </p:cNvSpPr>
          <p:nvPr>
            <p:ph idx="1"/>
          </p:nvPr>
        </p:nvSpPr>
        <p:spPr/>
        <p:txBody>
          <a:bodyPr>
            <a:normAutofit/>
          </a:bodyPr>
          <a:lstStyle/>
          <a:p>
            <a:pPr>
              <a:defRPr/>
            </a:pPr>
            <a:r>
              <a:rPr lang="en-US" dirty="0" smtClean="0">
                <a:solidFill>
                  <a:srgbClr val="FFFF00"/>
                </a:solidFill>
              </a:rPr>
              <a:t>Terminological</a:t>
            </a:r>
            <a:r>
              <a:rPr lang="en-US" dirty="0" smtClean="0">
                <a:solidFill>
                  <a:schemeClr val="bg1"/>
                </a:solidFill>
              </a:rPr>
              <a:t>: </a:t>
            </a:r>
          </a:p>
          <a:p>
            <a:pPr lvl="1">
              <a:defRPr/>
            </a:pPr>
            <a:r>
              <a:rPr lang="en-US" i="1" dirty="0" smtClean="0">
                <a:solidFill>
                  <a:schemeClr val="bg1"/>
                </a:solidFill>
              </a:rPr>
              <a:t>what does ‘pain’ mean ?</a:t>
            </a:r>
          </a:p>
          <a:p>
            <a:pPr>
              <a:defRPr/>
            </a:pPr>
            <a:r>
              <a:rPr lang="en-US" dirty="0" smtClean="0">
                <a:solidFill>
                  <a:srgbClr val="FFFF00"/>
                </a:solidFill>
              </a:rPr>
              <a:t>Metaphysical</a:t>
            </a:r>
            <a:r>
              <a:rPr lang="en-US" dirty="0" smtClean="0">
                <a:solidFill>
                  <a:schemeClr val="bg1"/>
                </a:solidFill>
              </a:rPr>
              <a:t>: </a:t>
            </a:r>
          </a:p>
          <a:p>
            <a:pPr lvl="1">
              <a:defRPr/>
            </a:pPr>
            <a:r>
              <a:rPr lang="en-US" i="1" dirty="0" smtClean="0">
                <a:solidFill>
                  <a:schemeClr val="bg1"/>
                </a:solidFill>
              </a:rPr>
              <a:t>what have all pains in common in virtue of which they are pains?</a:t>
            </a:r>
          </a:p>
          <a:p>
            <a:pPr>
              <a:defRPr/>
            </a:pPr>
            <a:r>
              <a:rPr lang="en-US" dirty="0" smtClean="0">
                <a:solidFill>
                  <a:srgbClr val="FFFF00"/>
                </a:solidFill>
              </a:rPr>
              <a:t>Ontological</a:t>
            </a:r>
            <a:r>
              <a:rPr lang="en-US" dirty="0" smtClean="0">
                <a:solidFill>
                  <a:schemeClr val="bg1"/>
                </a:solidFill>
              </a:rPr>
              <a:t>: </a:t>
            </a:r>
          </a:p>
          <a:p>
            <a:pPr lvl="1">
              <a:defRPr/>
            </a:pPr>
            <a:r>
              <a:rPr lang="en-US" i="1" dirty="0" smtClean="0">
                <a:solidFill>
                  <a:schemeClr val="bg1"/>
                </a:solidFill>
              </a:rPr>
              <a:t>what type of entity is pain?</a:t>
            </a:r>
          </a:p>
          <a:p>
            <a:pPr>
              <a:defRPr/>
            </a:pPr>
            <a:r>
              <a:rPr lang="en-US" dirty="0" smtClean="0">
                <a:solidFill>
                  <a:srgbClr val="FFFF00"/>
                </a:solidFill>
              </a:rPr>
              <a:t>Onto-terminological</a:t>
            </a:r>
            <a:r>
              <a:rPr lang="en-US" dirty="0" smtClean="0">
                <a:solidFill>
                  <a:schemeClr val="bg1"/>
                </a:solidFill>
              </a:rPr>
              <a:t>:</a:t>
            </a:r>
          </a:p>
          <a:p>
            <a:pPr lvl="1">
              <a:defRPr/>
            </a:pPr>
            <a:r>
              <a:rPr lang="en-US" i="1" dirty="0" smtClean="0">
                <a:solidFill>
                  <a:schemeClr val="bg1"/>
                </a:solidFill>
              </a:rPr>
              <a:t>what, if anything at all, does ‘pain’ denote?</a:t>
            </a:r>
          </a:p>
          <a:p>
            <a:pPr>
              <a:defRPr/>
            </a:pPr>
            <a:r>
              <a:rPr lang="en-US" dirty="0" smtClean="0">
                <a:solidFill>
                  <a:srgbClr val="FFFF00"/>
                </a:solidFill>
              </a:rPr>
              <a:t>Epistemological</a:t>
            </a:r>
            <a:r>
              <a:rPr lang="en-US" dirty="0" smtClean="0">
                <a:solidFill>
                  <a:schemeClr val="bg1"/>
                </a:solidFill>
              </a:rPr>
              <a:t>: </a:t>
            </a:r>
          </a:p>
          <a:p>
            <a:pPr lvl="1">
              <a:defRPr/>
            </a:pPr>
            <a:r>
              <a:rPr lang="en-US" i="1" dirty="0" smtClean="0">
                <a:solidFill>
                  <a:schemeClr val="bg1"/>
                </a:solidFill>
              </a:rPr>
              <a:t>how can we find out whether something is pain?</a:t>
            </a:r>
          </a:p>
        </p:txBody>
      </p:sp>
      <p:sp>
        <p:nvSpPr>
          <p:cNvPr id="57348" name="Slide Number Placeholder 3"/>
          <p:cNvSpPr>
            <a:spLocks noGrp="1"/>
          </p:cNvSpPr>
          <p:nvPr>
            <p:ph type="sldNum" sz="quarter" idx="4294967295"/>
          </p:nvPr>
        </p:nvSpPr>
        <p:spPr>
          <a:xfrm>
            <a:off x="0" y="6553200"/>
            <a:ext cx="614363"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b="1">
                <a:solidFill>
                  <a:schemeClr val="tx1"/>
                </a:solidFill>
                <a:latin typeface="Times New Roman" panose="02020603050405020304" pitchFamily="18" charset="0"/>
              </a:defRPr>
            </a:lvl1pPr>
            <a:lvl2pPr marL="742950" indent="-285750" eaLnBrk="0" hangingPunct="0">
              <a:defRPr sz="2400" b="1">
                <a:solidFill>
                  <a:schemeClr val="tx1"/>
                </a:solidFill>
                <a:latin typeface="Times New Roman" panose="02020603050405020304" pitchFamily="18" charset="0"/>
              </a:defRPr>
            </a:lvl2pPr>
            <a:lvl3pPr marL="1143000" indent="-228600" eaLnBrk="0" hangingPunct="0">
              <a:defRPr sz="2400" b="1">
                <a:solidFill>
                  <a:schemeClr val="tx1"/>
                </a:solidFill>
                <a:latin typeface="Times New Roman" panose="02020603050405020304" pitchFamily="18" charset="0"/>
              </a:defRPr>
            </a:lvl3pPr>
            <a:lvl4pPr marL="1600200" indent="-228600" eaLnBrk="0" hangingPunct="0">
              <a:defRPr sz="2400" b="1">
                <a:solidFill>
                  <a:schemeClr val="tx1"/>
                </a:solidFill>
                <a:latin typeface="Times New Roman" panose="02020603050405020304" pitchFamily="18" charset="0"/>
              </a:defRPr>
            </a:lvl4pPr>
            <a:lvl5pPr marL="2057400" indent="-228600" eaLnBrk="0" hangingPunct="0">
              <a:defRPr sz="2400" b="1">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b="1">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b="1">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b="1">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b="1">
                <a:solidFill>
                  <a:schemeClr val="tx1"/>
                </a:solidFill>
                <a:latin typeface="Times New Roman" panose="02020603050405020304" pitchFamily="18" charset="0"/>
              </a:defRPr>
            </a:lvl9pPr>
          </a:lstStyle>
          <a:p>
            <a:pPr eaLnBrk="1" hangingPunct="1"/>
            <a:fld id="{BE373800-A605-43FC-892D-97443D025EEC}" type="slidenum">
              <a:rPr lang="en-US" altLang="en-US" sz="1400" b="0">
                <a:solidFill>
                  <a:schemeClr val="bg1"/>
                </a:solidFill>
              </a:rPr>
              <a:pPr eaLnBrk="1" hangingPunct="1"/>
              <a:t>95</a:t>
            </a:fld>
            <a:endParaRPr lang="en-US" altLang="en-US" sz="1400" b="0">
              <a:solidFill>
                <a:schemeClr val="bg1"/>
              </a:solidFill>
            </a:endParaRPr>
          </a:p>
        </p:txBody>
      </p:sp>
      <p:sp>
        <p:nvSpPr>
          <p:cNvPr id="2" name="Rectangle 1"/>
          <p:cNvSpPr/>
          <p:nvPr/>
        </p:nvSpPr>
        <p:spPr bwMode="auto">
          <a:xfrm>
            <a:off x="228600" y="4724400"/>
            <a:ext cx="7162800" cy="9144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1542370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Biomedical Ontology in action</a:t>
            </a:r>
            <a:endParaRPr lang="en-US" dirty="0"/>
          </a:p>
        </p:txBody>
      </p:sp>
      <p:sp>
        <p:nvSpPr>
          <p:cNvPr id="3" name="Content Placeholder 2"/>
          <p:cNvSpPr>
            <a:spLocks noGrp="1"/>
          </p:cNvSpPr>
          <p:nvPr>
            <p:ph idx="1"/>
          </p:nvPr>
        </p:nvSpPr>
        <p:spPr>
          <a:xfrm>
            <a:off x="228600" y="1676400"/>
            <a:ext cx="8915400" cy="4953000"/>
          </a:xfrm>
        </p:spPr>
        <p:txBody>
          <a:bodyPr/>
          <a:lstStyle/>
          <a:p>
            <a:pPr marL="1147763" indent="-1147763"/>
            <a:r>
              <a:rPr lang="en-US" dirty="0" smtClean="0"/>
              <a:t>Goal 1:	determining what sorts of biomedical entities exist.</a:t>
            </a:r>
          </a:p>
          <a:p>
            <a:pPr marL="1147763" indent="-1147763"/>
            <a:r>
              <a:rPr lang="en-US" dirty="0" smtClean="0"/>
              <a:t>Goal 2: 	supporting the creation and use of adequate biomedical terminology.</a:t>
            </a:r>
          </a:p>
          <a:p>
            <a:pPr marL="1147763" indent="-1147763"/>
            <a:endParaRPr lang="en-US" dirty="0"/>
          </a:p>
          <a:p>
            <a:pPr marL="396875" indent="-285750">
              <a:buFont typeface="Arial" panose="020B0604020202020204" pitchFamily="34" charset="0"/>
              <a:buChar char="•"/>
            </a:pPr>
            <a:r>
              <a:rPr lang="en-US" dirty="0" smtClean="0"/>
              <a:t>Traditional (mainstream) biomedical terminology approach:</a:t>
            </a:r>
          </a:p>
          <a:p>
            <a:pPr marL="796925" lvl="2">
              <a:buFont typeface="Arial" panose="020B0604020202020204" pitchFamily="34" charset="0"/>
              <a:buChar char="•"/>
            </a:pPr>
            <a:r>
              <a:rPr lang="en-US" dirty="0" smtClean="0"/>
              <a:t>is concept-based,</a:t>
            </a:r>
          </a:p>
          <a:p>
            <a:pPr marL="796925" lvl="2">
              <a:buFont typeface="Arial" panose="020B0604020202020204" pitchFamily="34" charset="0"/>
              <a:buChar char="•"/>
            </a:pPr>
            <a:r>
              <a:rPr lang="en-US" dirty="0" smtClean="0"/>
              <a:t>uses the semantic/semiotic triangle as foundation.</a:t>
            </a:r>
          </a:p>
          <a:p>
            <a:pPr marL="396875" indent="-285750">
              <a:buFont typeface="Arial" panose="020B0604020202020204" pitchFamily="34" charset="0"/>
              <a:buChar char="•"/>
            </a:pPr>
            <a:endParaRPr lang="en-US" dirty="0"/>
          </a:p>
          <a:p>
            <a:pPr marL="396875" indent="-285750">
              <a:buFont typeface="Arial" panose="020B0604020202020204" pitchFamily="34" charset="0"/>
              <a:buChar char="•"/>
            </a:pPr>
            <a:r>
              <a:rPr lang="en-US" dirty="0" smtClean="0"/>
              <a:t> Ontology-based biomedical terminology:</a:t>
            </a:r>
          </a:p>
          <a:p>
            <a:pPr marL="796925" lvl="2">
              <a:buFont typeface="Arial" panose="020B0604020202020204" pitchFamily="34" charset="0"/>
              <a:buChar char="•"/>
            </a:pPr>
            <a:r>
              <a:rPr lang="en-US" dirty="0" smtClean="0"/>
              <a:t>is reality-based,</a:t>
            </a:r>
          </a:p>
          <a:p>
            <a:pPr marL="796925" lvl="2">
              <a:buFont typeface="Arial" panose="020B0604020202020204" pitchFamily="34" charset="0"/>
              <a:buChar char="•"/>
            </a:pPr>
            <a:r>
              <a:rPr lang="en-US" dirty="0" smtClean="0"/>
              <a:t>uses ontological (scientific) realism as foundation.</a:t>
            </a:r>
          </a:p>
        </p:txBody>
      </p:sp>
      <p:sp>
        <p:nvSpPr>
          <p:cNvPr id="4" name="Rectangle 3"/>
          <p:cNvSpPr/>
          <p:nvPr/>
        </p:nvSpPr>
        <p:spPr bwMode="auto">
          <a:xfrm>
            <a:off x="228600" y="2133600"/>
            <a:ext cx="8686800" cy="914400"/>
          </a:xfrm>
          <a:prstGeom prst="rect">
            <a:avLst/>
          </a:prstGeom>
          <a:noFill/>
          <a:ln w="57150" cap="flat" cmpd="sng" algn="ctr">
            <a:solidFill>
              <a:srgbClr val="FFFF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pitchFamily="122" charset="0"/>
            </a:endParaRPr>
          </a:p>
        </p:txBody>
      </p:sp>
    </p:spTree>
    <p:extLst>
      <p:ext uri="{BB962C8B-B14F-4D97-AF65-F5344CB8AC3E}">
        <p14:creationId xmlns:p14="http://schemas.microsoft.com/office/powerpoint/2010/main" val="522302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dirty="0" smtClean="0"/>
              <a:t>The semantic/semiotic triangle</a:t>
            </a:r>
          </a:p>
        </p:txBody>
      </p:sp>
      <p:grpSp>
        <p:nvGrpSpPr>
          <p:cNvPr id="2" name="Group 7"/>
          <p:cNvGrpSpPr>
            <a:grpSpLocks/>
          </p:cNvGrpSpPr>
          <p:nvPr/>
        </p:nvGrpSpPr>
        <p:grpSpPr bwMode="auto">
          <a:xfrm>
            <a:off x="1752600" y="3352800"/>
            <a:ext cx="5334000" cy="2595563"/>
            <a:chOff x="2092504" y="3276600"/>
            <a:chExt cx="5334000" cy="2595265"/>
          </a:xfrm>
        </p:grpSpPr>
        <p:sp>
          <p:nvSpPr>
            <p:cNvPr id="23559"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3560"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3561"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3562"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23557" name="TextBox 9"/>
          <p:cNvSpPr txBox="1">
            <a:spLocks noChangeArrowheads="1"/>
          </p:cNvSpPr>
          <p:nvPr/>
        </p:nvSpPr>
        <p:spPr bwMode="auto">
          <a:xfrm>
            <a:off x="1141777" y="6096000"/>
            <a:ext cx="1369286" cy="584775"/>
          </a:xfrm>
          <a:prstGeom prst="rect">
            <a:avLst/>
          </a:prstGeom>
          <a:noFill/>
          <a:ln w="9525">
            <a:noFill/>
            <a:miter lim="800000"/>
            <a:headEnd/>
            <a:tailEnd/>
          </a:ln>
        </p:spPr>
        <p:txBody>
          <a:bodyPr wrap="none">
            <a:spAutoFit/>
          </a:bodyPr>
          <a:lstStyle/>
          <a:p>
            <a:r>
              <a:rPr lang="en-US" dirty="0" smtClean="0">
                <a:solidFill>
                  <a:schemeClr val="bg1"/>
                </a:solidFill>
              </a:rPr>
              <a:t>‘</a:t>
            </a:r>
            <a:r>
              <a:rPr lang="en-US" i="1" dirty="0" smtClean="0">
                <a:solidFill>
                  <a:schemeClr val="bg1"/>
                </a:solidFill>
              </a:rPr>
              <a:t>brain</a:t>
            </a:r>
            <a:r>
              <a:rPr lang="en-US" dirty="0" smtClean="0">
                <a:solidFill>
                  <a:schemeClr val="bg1"/>
                </a:solidFill>
              </a:rPr>
              <a:t>’</a:t>
            </a:r>
            <a:endParaRPr lang="en-US" dirty="0">
              <a:solidFill>
                <a:schemeClr val="bg1"/>
              </a:solidFill>
            </a:endParaRPr>
          </a:p>
        </p:txBody>
      </p:sp>
      <p:sp>
        <p:nvSpPr>
          <p:cNvPr id="12" name="TextBox 11"/>
          <p:cNvSpPr txBox="1">
            <a:spLocks noChangeArrowheads="1"/>
          </p:cNvSpPr>
          <p:nvPr/>
        </p:nvSpPr>
        <p:spPr bwMode="auto">
          <a:xfrm>
            <a:off x="2722446" y="2133600"/>
            <a:ext cx="3754554" cy="1384995"/>
          </a:xfrm>
          <a:prstGeom prst="rect">
            <a:avLst/>
          </a:prstGeom>
          <a:noFill/>
          <a:ln w="9525">
            <a:noFill/>
            <a:miter lim="800000"/>
            <a:headEnd/>
            <a:tailEnd/>
          </a:ln>
        </p:spPr>
        <p:txBody>
          <a:bodyPr wrap="none">
            <a:spAutoFit/>
          </a:bodyPr>
          <a:lstStyle/>
          <a:p>
            <a:pPr marL="339725" indent="-339725" algn="l">
              <a:buFont typeface="Arial" charset="0"/>
              <a:buChar char="•"/>
              <a:tabLst>
                <a:tab pos="339725" algn="l"/>
              </a:tabLst>
            </a:pPr>
            <a:r>
              <a:rPr lang="en-US" sz="2800" b="0" dirty="0" smtClean="0">
                <a:solidFill>
                  <a:schemeClr val="bg1"/>
                </a:solidFill>
              </a:rPr>
              <a:t>Organ in the skull</a:t>
            </a:r>
            <a:endParaRPr lang="en-US" sz="2800" b="0" dirty="0">
              <a:solidFill>
                <a:schemeClr val="bg1"/>
              </a:solidFill>
            </a:endParaRPr>
          </a:p>
          <a:p>
            <a:pPr marL="339725" indent="-339725" algn="l">
              <a:buFont typeface="Arial" charset="0"/>
              <a:buChar char="•"/>
              <a:tabLst>
                <a:tab pos="339725" algn="l"/>
              </a:tabLst>
            </a:pPr>
            <a:r>
              <a:rPr lang="en-US" sz="2800" b="0" dirty="0" smtClean="0">
                <a:solidFill>
                  <a:schemeClr val="bg1"/>
                </a:solidFill>
              </a:rPr>
              <a:t>Central nervous </a:t>
            </a:r>
            <a:r>
              <a:rPr lang="en-US" sz="2800" b="0" dirty="0" err="1" smtClean="0">
                <a:solidFill>
                  <a:schemeClr val="bg1"/>
                </a:solidFill>
              </a:rPr>
              <a:t>sytem</a:t>
            </a:r>
            <a:endParaRPr lang="en-US" sz="2800" b="0" dirty="0">
              <a:solidFill>
                <a:schemeClr val="bg1"/>
              </a:solidFill>
            </a:endParaRPr>
          </a:p>
          <a:p>
            <a:pPr marL="339725" indent="-339725" algn="l">
              <a:buFont typeface="Arial" charset="0"/>
              <a:buChar char="•"/>
              <a:tabLst>
                <a:tab pos="339725" algn="l"/>
              </a:tabLst>
            </a:pPr>
            <a:r>
              <a:rPr lang="en-US" sz="2800" b="0" dirty="0">
                <a:solidFill>
                  <a:schemeClr val="bg1"/>
                </a:solidFill>
              </a:rPr>
              <a:t>…</a:t>
            </a:r>
          </a:p>
        </p:txBody>
      </p:sp>
      <p:pic>
        <p:nvPicPr>
          <p:cNvPr id="5" name="Picture 4"/>
          <p:cNvPicPr>
            <a:picLocks noChangeAspect="1"/>
          </p:cNvPicPr>
          <p:nvPr/>
        </p:nvPicPr>
        <p:blipFill>
          <a:blip r:embed="rId2"/>
          <a:stretch>
            <a:fillRect/>
          </a:stretch>
        </p:blipFill>
        <p:spPr>
          <a:xfrm>
            <a:off x="7158665" y="5181600"/>
            <a:ext cx="1782135" cy="137263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5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P spid="12"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The semantic/semiotic triangle</a:t>
            </a:r>
            <a:endParaRPr lang="en-US" dirty="0" smtClean="0"/>
          </a:p>
        </p:txBody>
      </p:sp>
      <p:grpSp>
        <p:nvGrpSpPr>
          <p:cNvPr id="2" name="Group 7"/>
          <p:cNvGrpSpPr>
            <a:grpSpLocks/>
          </p:cNvGrpSpPr>
          <p:nvPr/>
        </p:nvGrpSpPr>
        <p:grpSpPr bwMode="auto">
          <a:xfrm>
            <a:off x="1752600" y="3352800"/>
            <a:ext cx="5334000" cy="2595563"/>
            <a:chOff x="2092504" y="3276600"/>
            <a:chExt cx="5334000" cy="2595265"/>
          </a:xfrm>
        </p:grpSpPr>
        <p:sp>
          <p:nvSpPr>
            <p:cNvPr id="24585"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4586"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4587"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4588"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10" name="TextBox 9"/>
          <p:cNvSpPr txBox="1">
            <a:spLocks noChangeArrowheads="1"/>
          </p:cNvSpPr>
          <p:nvPr/>
        </p:nvSpPr>
        <p:spPr bwMode="auto">
          <a:xfrm>
            <a:off x="770500" y="6019800"/>
            <a:ext cx="2970686" cy="400110"/>
          </a:xfrm>
          <a:prstGeom prst="rect">
            <a:avLst/>
          </a:prstGeom>
          <a:noFill/>
          <a:ln w="9525">
            <a:noFill/>
            <a:miter lim="800000"/>
            <a:headEnd/>
            <a:tailEnd/>
          </a:ln>
        </p:spPr>
        <p:txBody>
          <a:bodyPr wrap="none">
            <a:spAutoFit/>
          </a:bodyPr>
          <a:lstStyle/>
          <a:p>
            <a:r>
              <a:rPr lang="en-US" sz="2000" dirty="0" smtClean="0">
                <a:solidFill>
                  <a:schemeClr val="bg1"/>
                </a:solidFill>
              </a:rPr>
              <a:t>‘</a:t>
            </a:r>
            <a:r>
              <a:rPr lang="en-US" sz="2000" i="1" dirty="0" smtClean="0">
                <a:solidFill>
                  <a:schemeClr val="bg1"/>
                </a:solidFill>
              </a:rPr>
              <a:t>middle lobe of right lung</a:t>
            </a:r>
            <a:r>
              <a:rPr lang="en-US" sz="2000" dirty="0" smtClean="0">
                <a:solidFill>
                  <a:schemeClr val="bg1"/>
                </a:solidFill>
              </a:rPr>
              <a:t>’</a:t>
            </a:r>
            <a:endParaRPr lang="en-US" sz="2000" dirty="0">
              <a:solidFill>
                <a:schemeClr val="bg1"/>
              </a:solidFill>
            </a:endParaRPr>
          </a:p>
        </p:txBody>
      </p:sp>
      <p:sp>
        <p:nvSpPr>
          <p:cNvPr id="24581" name="TextBox 11"/>
          <p:cNvSpPr txBox="1">
            <a:spLocks noChangeArrowheads="1"/>
          </p:cNvSpPr>
          <p:nvPr/>
        </p:nvSpPr>
        <p:spPr bwMode="auto">
          <a:xfrm>
            <a:off x="838200" y="2133600"/>
            <a:ext cx="7315200" cy="830997"/>
          </a:xfrm>
          <a:prstGeom prst="rect">
            <a:avLst/>
          </a:prstGeom>
          <a:noFill/>
          <a:ln w="9525">
            <a:noFill/>
            <a:miter lim="800000"/>
            <a:headEnd/>
            <a:tailEnd/>
          </a:ln>
        </p:spPr>
        <p:txBody>
          <a:bodyPr wrap="square">
            <a:spAutoFit/>
          </a:bodyPr>
          <a:lstStyle/>
          <a:p>
            <a:pPr marL="339725" indent="-339725" algn="l">
              <a:buFont typeface="Arial" charset="0"/>
              <a:buChar char="•"/>
              <a:tabLst>
                <a:tab pos="339725" algn="l"/>
              </a:tabLst>
            </a:pPr>
            <a:r>
              <a:rPr lang="en-US" sz="2400" b="0" dirty="0" smtClean="0">
                <a:solidFill>
                  <a:schemeClr val="bg1"/>
                </a:solidFill>
              </a:rPr>
              <a:t>The lobe of the right lung which is between the superior and inferior lobe…</a:t>
            </a:r>
            <a:endParaRPr lang="en-US" sz="2400" b="0" dirty="0">
              <a:solidFill>
                <a:schemeClr val="bg1"/>
              </a:solidFill>
            </a:endParaRPr>
          </a:p>
        </p:txBody>
      </p:sp>
      <p:pic>
        <p:nvPicPr>
          <p:cNvPr id="3" name="Picture 2"/>
          <p:cNvPicPr>
            <a:picLocks noChangeAspect="1"/>
          </p:cNvPicPr>
          <p:nvPr/>
        </p:nvPicPr>
        <p:blipFill>
          <a:blip r:embed="rId2"/>
          <a:stretch>
            <a:fillRect/>
          </a:stretch>
        </p:blipFill>
        <p:spPr>
          <a:xfrm>
            <a:off x="7217205" y="4586657"/>
            <a:ext cx="1698195" cy="21042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58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r>
              <a:rPr lang="en-US" dirty="0"/>
              <a:t>The semantic/semiotic triangle</a:t>
            </a:r>
            <a:endParaRPr lang="en-US" dirty="0" smtClean="0"/>
          </a:p>
        </p:txBody>
      </p:sp>
      <p:grpSp>
        <p:nvGrpSpPr>
          <p:cNvPr id="2" name="Group 7"/>
          <p:cNvGrpSpPr>
            <a:grpSpLocks/>
          </p:cNvGrpSpPr>
          <p:nvPr/>
        </p:nvGrpSpPr>
        <p:grpSpPr bwMode="auto">
          <a:xfrm>
            <a:off x="1752600" y="3352800"/>
            <a:ext cx="5334000" cy="2595563"/>
            <a:chOff x="2092504" y="3276600"/>
            <a:chExt cx="5334000" cy="2595265"/>
          </a:xfrm>
        </p:grpSpPr>
        <p:sp>
          <p:nvSpPr>
            <p:cNvPr id="24585" name="Isosceles Triangle 3"/>
            <p:cNvSpPr>
              <a:spLocks noChangeArrowheads="1"/>
            </p:cNvSpPr>
            <p:nvPr/>
          </p:nvSpPr>
          <p:spPr bwMode="auto">
            <a:xfrm>
              <a:off x="2092504" y="3276600"/>
              <a:ext cx="5334000" cy="2590800"/>
            </a:xfrm>
            <a:prstGeom prst="triangle">
              <a:avLst>
                <a:gd name="adj" fmla="val 50000"/>
              </a:avLst>
            </a:prstGeom>
            <a:solidFill>
              <a:srgbClr val="9933FF"/>
            </a:solidFill>
            <a:ln w="9525" algn="ctr">
              <a:noFill/>
              <a:round/>
              <a:headEnd/>
              <a:tailEnd type="triangle" w="med" len="med"/>
            </a:ln>
          </p:spPr>
          <p:txBody>
            <a:bodyPr anchor="ctr"/>
            <a:lstStyle/>
            <a:p>
              <a:endParaRPr lang="en-US"/>
            </a:p>
          </p:txBody>
        </p:sp>
        <p:sp>
          <p:nvSpPr>
            <p:cNvPr id="24586" name="TextBox 4"/>
            <p:cNvSpPr txBox="1">
              <a:spLocks noChangeArrowheads="1"/>
            </p:cNvSpPr>
            <p:nvPr/>
          </p:nvSpPr>
          <p:spPr bwMode="auto">
            <a:xfrm>
              <a:off x="2460351" y="5410200"/>
              <a:ext cx="816249" cy="461665"/>
            </a:xfrm>
            <a:prstGeom prst="rect">
              <a:avLst/>
            </a:prstGeom>
            <a:noFill/>
            <a:ln w="9525">
              <a:noFill/>
              <a:miter lim="800000"/>
              <a:headEnd/>
              <a:tailEnd/>
            </a:ln>
          </p:spPr>
          <p:txBody>
            <a:bodyPr wrap="none">
              <a:spAutoFit/>
            </a:bodyPr>
            <a:lstStyle/>
            <a:p>
              <a:r>
                <a:rPr lang="en-US">
                  <a:solidFill>
                    <a:srgbClr val="FFFF00"/>
                  </a:solidFill>
                </a:rPr>
                <a:t>term</a:t>
              </a:r>
            </a:p>
          </p:txBody>
        </p:sp>
        <p:sp>
          <p:nvSpPr>
            <p:cNvPr id="24587" name="TextBox 5"/>
            <p:cNvSpPr txBox="1">
              <a:spLocks noChangeArrowheads="1"/>
            </p:cNvSpPr>
            <p:nvPr/>
          </p:nvSpPr>
          <p:spPr bwMode="auto">
            <a:xfrm>
              <a:off x="4155047" y="3729335"/>
              <a:ext cx="1192955" cy="461665"/>
            </a:xfrm>
            <a:prstGeom prst="rect">
              <a:avLst/>
            </a:prstGeom>
            <a:noFill/>
            <a:ln w="9525">
              <a:noFill/>
              <a:miter lim="800000"/>
              <a:headEnd/>
              <a:tailEnd/>
            </a:ln>
          </p:spPr>
          <p:txBody>
            <a:bodyPr wrap="none">
              <a:spAutoFit/>
            </a:bodyPr>
            <a:lstStyle/>
            <a:p>
              <a:r>
                <a:rPr lang="en-US">
                  <a:solidFill>
                    <a:srgbClr val="FFFF00"/>
                  </a:solidFill>
                </a:rPr>
                <a:t>concept</a:t>
              </a:r>
            </a:p>
          </p:txBody>
        </p:sp>
        <p:sp>
          <p:nvSpPr>
            <p:cNvPr id="24588" name="TextBox 6"/>
            <p:cNvSpPr txBox="1">
              <a:spLocks noChangeArrowheads="1"/>
            </p:cNvSpPr>
            <p:nvPr/>
          </p:nvSpPr>
          <p:spPr bwMode="auto">
            <a:xfrm>
              <a:off x="5867400" y="5410200"/>
              <a:ext cx="1231492" cy="461665"/>
            </a:xfrm>
            <a:prstGeom prst="rect">
              <a:avLst/>
            </a:prstGeom>
            <a:noFill/>
            <a:ln w="9525">
              <a:noFill/>
              <a:miter lim="800000"/>
              <a:headEnd/>
              <a:tailEnd/>
            </a:ln>
          </p:spPr>
          <p:txBody>
            <a:bodyPr wrap="none">
              <a:spAutoFit/>
            </a:bodyPr>
            <a:lstStyle/>
            <a:p>
              <a:r>
                <a:rPr lang="en-US">
                  <a:solidFill>
                    <a:srgbClr val="FFFF00"/>
                  </a:solidFill>
                </a:rPr>
                <a:t>referent</a:t>
              </a:r>
            </a:p>
          </p:txBody>
        </p:sp>
      </p:grpSp>
      <p:sp>
        <p:nvSpPr>
          <p:cNvPr id="10" name="TextBox 9"/>
          <p:cNvSpPr txBox="1">
            <a:spLocks noChangeArrowheads="1"/>
          </p:cNvSpPr>
          <p:nvPr/>
        </p:nvSpPr>
        <p:spPr bwMode="auto">
          <a:xfrm>
            <a:off x="856261" y="6019800"/>
            <a:ext cx="2799164" cy="400110"/>
          </a:xfrm>
          <a:prstGeom prst="rect">
            <a:avLst/>
          </a:prstGeom>
          <a:noFill/>
          <a:ln w="9525">
            <a:noFill/>
            <a:miter lim="800000"/>
            <a:headEnd/>
            <a:tailEnd/>
          </a:ln>
        </p:spPr>
        <p:txBody>
          <a:bodyPr wrap="none">
            <a:spAutoFit/>
          </a:bodyPr>
          <a:lstStyle/>
          <a:p>
            <a:r>
              <a:rPr lang="en-US" sz="2000" dirty="0" smtClean="0">
                <a:solidFill>
                  <a:schemeClr val="bg1"/>
                </a:solidFill>
              </a:rPr>
              <a:t>‘</a:t>
            </a:r>
            <a:r>
              <a:rPr lang="en-US" sz="2000" i="1" dirty="0" smtClean="0">
                <a:solidFill>
                  <a:schemeClr val="bg1"/>
                </a:solidFill>
              </a:rPr>
              <a:t>middle lobe of left lung</a:t>
            </a:r>
            <a:r>
              <a:rPr lang="en-US" sz="2000" dirty="0" smtClean="0">
                <a:solidFill>
                  <a:schemeClr val="bg1"/>
                </a:solidFill>
              </a:rPr>
              <a:t>’</a:t>
            </a:r>
            <a:endParaRPr lang="en-US" sz="2000" dirty="0">
              <a:solidFill>
                <a:schemeClr val="bg1"/>
              </a:solidFill>
            </a:endParaRPr>
          </a:p>
        </p:txBody>
      </p:sp>
      <p:sp>
        <p:nvSpPr>
          <p:cNvPr id="24581" name="TextBox 11"/>
          <p:cNvSpPr txBox="1">
            <a:spLocks noChangeArrowheads="1"/>
          </p:cNvSpPr>
          <p:nvPr/>
        </p:nvSpPr>
        <p:spPr bwMode="auto">
          <a:xfrm>
            <a:off x="838200" y="2133600"/>
            <a:ext cx="7315200" cy="830997"/>
          </a:xfrm>
          <a:prstGeom prst="rect">
            <a:avLst/>
          </a:prstGeom>
          <a:noFill/>
          <a:ln w="9525">
            <a:noFill/>
            <a:miter lim="800000"/>
            <a:headEnd/>
            <a:tailEnd/>
          </a:ln>
        </p:spPr>
        <p:txBody>
          <a:bodyPr wrap="square">
            <a:spAutoFit/>
          </a:bodyPr>
          <a:lstStyle/>
          <a:p>
            <a:pPr marL="339725" indent="-339725" algn="l">
              <a:buFont typeface="Arial" charset="0"/>
              <a:buChar char="•"/>
              <a:tabLst>
                <a:tab pos="339725" algn="l"/>
              </a:tabLst>
            </a:pPr>
            <a:r>
              <a:rPr lang="en-US" sz="2400" b="0" dirty="0" smtClean="0">
                <a:solidFill>
                  <a:schemeClr val="bg1"/>
                </a:solidFill>
              </a:rPr>
              <a:t>The lobe of the left lung which is between the superior and inferior lobe…</a:t>
            </a:r>
            <a:endParaRPr lang="en-US" sz="2400" b="0" dirty="0">
              <a:solidFill>
                <a:schemeClr val="bg1"/>
              </a:solidFill>
            </a:endParaRPr>
          </a:p>
        </p:txBody>
      </p:sp>
      <p:grpSp>
        <p:nvGrpSpPr>
          <p:cNvPr id="6" name="Group 5"/>
          <p:cNvGrpSpPr/>
          <p:nvPr/>
        </p:nvGrpSpPr>
        <p:grpSpPr>
          <a:xfrm>
            <a:off x="7124855" y="4273298"/>
            <a:ext cx="1790545" cy="2146612"/>
            <a:chOff x="6463687" y="1610219"/>
            <a:chExt cx="2118157" cy="2605935"/>
          </a:xfrm>
        </p:grpSpPr>
        <p:pic>
          <p:nvPicPr>
            <p:cNvPr id="5" name="Picture 4"/>
            <p:cNvPicPr>
              <a:picLocks noChangeAspect="1"/>
            </p:cNvPicPr>
            <p:nvPr/>
          </p:nvPicPr>
          <p:blipFill>
            <a:blip r:embed="rId2"/>
            <a:stretch>
              <a:fillRect/>
            </a:stretch>
          </p:blipFill>
          <p:spPr>
            <a:xfrm>
              <a:off x="6463687" y="1610219"/>
              <a:ext cx="2118157" cy="2605935"/>
            </a:xfrm>
            <a:prstGeom prst="rect">
              <a:avLst/>
            </a:prstGeom>
          </p:spPr>
        </p:pic>
        <p:grpSp>
          <p:nvGrpSpPr>
            <p:cNvPr id="12" name="Group 18"/>
            <p:cNvGrpSpPr>
              <a:grpSpLocks/>
            </p:cNvGrpSpPr>
            <p:nvPr/>
          </p:nvGrpSpPr>
          <p:grpSpPr bwMode="auto">
            <a:xfrm rot="2700000">
              <a:off x="6782547" y="2846000"/>
              <a:ext cx="733349" cy="736927"/>
              <a:chOff x="6477000" y="3352800"/>
              <a:chExt cx="1828800" cy="1828800"/>
            </a:xfrm>
          </p:grpSpPr>
          <p:cxnSp>
            <p:nvCxnSpPr>
              <p:cNvPr id="13" name="Straight Connector 16"/>
              <p:cNvCxnSpPr>
                <a:cxnSpLocks noChangeShapeType="1"/>
              </p:cNvCxnSpPr>
              <p:nvPr/>
            </p:nvCxnSpPr>
            <p:spPr bwMode="auto">
              <a:xfrm>
                <a:off x="6477000" y="4267200"/>
                <a:ext cx="1828800" cy="0"/>
              </a:xfrm>
              <a:prstGeom prst="line">
                <a:avLst/>
              </a:prstGeom>
              <a:noFill/>
              <a:ln w="76200" algn="ctr">
                <a:solidFill>
                  <a:srgbClr val="FF0000"/>
                </a:solidFill>
                <a:round/>
                <a:headEnd/>
                <a:tailEnd/>
              </a:ln>
            </p:spPr>
          </p:cxnSp>
          <p:cxnSp>
            <p:nvCxnSpPr>
              <p:cNvPr id="14" name="Straight Connector 17"/>
              <p:cNvCxnSpPr>
                <a:cxnSpLocks noChangeShapeType="1"/>
              </p:cNvCxnSpPr>
              <p:nvPr/>
            </p:nvCxnSpPr>
            <p:spPr bwMode="auto">
              <a:xfrm rot="5400000">
                <a:off x="6477000" y="4267200"/>
                <a:ext cx="1828800" cy="0"/>
              </a:xfrm>
              <a:prstGeom prst="line">
                <a:avLst/>
              </a:prstGeom>
              <a:noFill/>
              <a:ln w="76200" algn="ctr">
                <a:solidFill>
                  <a:srgbClr val="FF0000"/>
                </a:solidFill>
                <a:round/>
                <a:headEnd/>
                <a:tailEnd/>
              </a:ln>
            </p:spPr>
          </p:cxnSp>
        </p:grpSp>
      </p:grpSp>
    </p:spTree>
    <p:extLst>
      <p:ext uri="{BB962C8B-B14F-4D97-AF65-F5344CB8AC3E}">
        <p14:creationId xmlns:p14="http://schemas.microsoft.com/office/powerpoint/2010/main" val="299473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58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4581" grpId="0"/>
    </p:bldLst>
  </p:timing>
</p:sld>
</file>

<file path=ppt/theme/theme1.xml><?xml version="1.0" encoding="utf-8"?>
<a:theme xmlns:a="http://schemas.openxmlformats.org/drawingml/2006/main" name="2014-Indianapolis">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22" charset="0"/>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28627</TotalTime>
  <Words>9918</Words>
  <Application>Microsoft Office PowerPoint</Application>
  <PresentationFormat>On-screen Show (4:3)</PresentationFormat>
  <Paragraphs>1625</Paragraphs>
  <Slides>171</Slides>
  <Notes>42</Notes>
  <HiddenSlides>0</HiddenSlides>
  <MMClips>0</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1</vt:i4>
      </vt:variant>
      <vt:variant>
        <vt:lpstr>Slide Titles</vt:lpstr>
      </vt:variant>
      <vt:variant>
        <vt:i4>171</vt:i4>
      </vt:variant>
    </vt:vector>
  </HeadingPairs>
  <TitlesOfParts>
    <vt:vector size="191" baseType="lpstr">
      <vt:lpstr>Batang</vt:lpstr>
      <vt:lpstr>MS Mincho</vt:lpstr>
      <vt:lpstr>MS Mincho</vt:lpstr>
      <vt:lpstr>MS PGothic</vt:lpstr>
      <vt:lpstr>MS PGothic</vt:lpstr>
      <vt:lpstr>Arial</vt:lpstr>
      <vt:lpstr>Arial Narrow</vt:lpstr>
      <vt:lpstr>Calibri</vt:lpstr>
      <vt:lpstr>Cambria</vt:lpstr>
      <vt:lpstr>Consolas</vt:lpstr>
      <vt:lpstr>Georgia</vt:lpstr>
      <vt:lpstr>Lucida Sans Unicode</vt:lpstr>
      <vt:lpstr>Tahoma</vt:lpstr>
      <vt:lpstr>Times</vt:lpstr>
      <vt:lpstr>Times New Roman</vt:lpstr>
      <vt:lpstr>Trebuchet MS</vt:lpstr>
      <vt:lpstr>Verdana</vt:lpstr>
      <vt:lpstr>Wingdings</vt:lpstr>
      <vt:lpstr>2014-Indianapolis</vt:lpstr>
      <vt:lpstr>Photo Editor-foto</vt:lpstr>
      <vt:lpstr> Biomedical Ontology in Action    Seminar for IDM 730 - Core Topics   January  8/11, 2018 University at Buffalo, South Campus</vt:lpstr>
      <vt:lpstr>Short professional history</vt:lpstr>
      <vt:lpstr>Before we start: discuss …</vt:lpstr>
      <vt:lpstr>‘Biomedical Ontology’?</vt:lpstr>
      <vt:lpstr>Neurological disease ontology (NDO)</vt:lpstr>
      <vt:lpstr>Necessary components for ontologies</vt:lpstr>
      <vt:lpstr>Necessary components for ontologies</vt:lpstr>
      <vt:lpstr>Necessary components for ontologies</vt:lpstr>
      <vt:lpstr>Necessary components for ontologies</vt:lpstr>
      <vt:lpstr>Considered to be true in NDO</vt:lpstr>
      <vt:lpstr>Considered to be true in NDO</vt:lpstr>
      <vt:lpstr>‘Ontology’</vt:lpstr>
      <vt:lpstr>Reality                        representation</vt:lpstr>
      <vt:lpstr>Uses of (biomedical) ontologies</vt:lpstr>
      <vt:lpstr>Using ontologies to annotate data collections </vt:lpstr>
      <vt:lpstr>The positive effects of appropriate annotations</vt:lpstr>
      <vt:lpstr>Uses of (biomedical) ontologies</vt:lpstr>
      <vt:lpstr>Uses of (biomedical) ontologies</vt:lpstr>
      <vt:lpstr>US causes of death</vt:lpstr>
      <vt:lpstr>Medical errors occur throughout the entire process</vt:lpstr>
      <vt:lpstr>Diagnostic error</vt:lpstr>
      <vt:lpstr>Health status US / OECD</vt:lpstr>
      <vt:lpstr>USA compared to OECD</vt:lpstr>
      <vt:lpstr>PowerPoint Presentation</vt:lpstr>
      <vt:lpstr>Causes of medical errors</vt:lpstr>
      <vt:lpstr>Some examples of cognitive biases</vt:lpstr>
      <vt:lpstr>Causes of medical errors</vt:lpstr>
      <vt:lpstr>Biomedical Informatics to the rescue</vt:lpstr>
      <vt:lpstr>Biomedical Informatics to the rescue ?</vt:lpstr>
      <vt:lpstr>Current mainstream informatics thinking</vt:lpstr>
      <vt:lpstr>Current mainstream informatics thinking</vt:lpstr>
      <vt:lpstr>Current mainstream informatics thinking</vt:lpstr>
      <vt:lpstr>Where do data come from?</vt:lpstr>
      <vt:lpstr>Where do data come from?</vt:lpstr>
      <vt:lpstr>Considered to be true in NDO</vt:lpstr>
      <vt:lpstr>Considered to be true in NDO</vt:lpstr>
      <vt:lpstr>‘Ontology’ ?</vt:lpstr>
      <vt:lpstr>PowerPoint Presentation</vt:lpstr>
      <vt:lpstr>Philosophy ???</vt:lpstr>
      <vt:lpstr>PowerPoint Presentation</vt:lpstr>
      <vt:lpstr>Philosophy ?</vt:lpstr>
      <vt:lpstr>Philosophy</vt:lpstr>
      <vt:lpstr>Philosophy</vt:lpstr>
      <vt:lpstr>Philosophy of science: use(ful/less)?</vt:lpstr>
      <vt:lpstr>Philosophy of science: use(ful/less)?</vt:lpstr>
      <vt:lpstr>A product of philosophy of science: the scientific method</vt:lpstr>
      <vt:lpstr>‘Philosophy of Medicine’</vt:lpstr>
      <vt:lpstr>Division of labor</vt:lpstr>
      <vt:lpstr>‘Ontology’</vt:lpstr>
      <vt:lpstr>‘Ontology’</vt:lpstr>
      <vt:lpstr>Mass nouns versus count nouns</vt:lpstr>
      <vt:lpstr>Mass nouns versus count nouns</vt:lpstr>
      <vt:lpstr>What do/can we mean when using …</vt:lpstr>
      <vt:lpstr>What do/can we mean when using …</vt:lpstr>
      <vt:lpstr>What do/can we mean when using …</vt:lpstr>
      <vt:lpstr>Remember where data come from?</vt:lpstr>
      <vt:lpstr>Biomedical Ontology in action</vt:lpstr>
      <vt:lpstr>Four notions of ‘ontology’ as a study</vt:lpstr>
      <vt:lpstr>The basis of Ontological Realism (O.R.)</vt:lpstr>
      <vt:lpstr>A useful parallel: Alberti’s grid</vt:lpstr>
      <vt:lpstr>Most important distinctions</vt:lpstr>
      <vt:lpstr>What is out there … (… we want/need to deal with)?</vt:lpstr>
      <vt:lpstr>Types versus particulars</vt:lpstr>
      <vt:lpstr>What is out there … (… we want/need to deal with)?</vt:lpstr>
      <vt:lpstr>Continuants versus Occurrents</vt:lpstr>
      <vt:lpstr>Continuants preserve identity while changing</vt:lpstr>
      <vt:lpstr>PowerPoint Presentation</vt:lpstr>
      <vt:lpstr>Reality                        representation</vt:lpstr>
      <vt:lpstr>Reality    through    representation</vt:lpstr>
      <vt:lpstr>Reality         and       representation</vt:lpstr>
      <vt:lpstr>Reality         and       representation</vt:lpstr>
      <vt:lpstr>Images as representations: need for various assertions</vt:lpstr>
      <vt:lpstr>Images as representations: need for various assertions</vt:lpstr>
      <vt:lpstr>A non-trivial relation</vt:lpstr>
      <vt:lpstr>Data must be unambiguous and faithful to reality …</vt:lpstr>
      <vt:lpstr>For instance: source and impact of changes</vt:lpstr>
      <vt:lpstr>For instance: source and impact of changes</vt:lpstr>
      <vt:lpstr>What makes it non-trivial?</vt:lpstr>
      <vt:lpstr>Satellite view</vt:lpstr>
      <vt:lpstr>Map</vt:lpstr>
      <vt:lpstr>(Near-)perfect map overlay What ontologies should achieve !</vt:lpstr>
      <vt:lpstr>Test: do you see the problem now?</vt:lpstr>
      <vt:lpstr>Biomedical Ontology in action</vt:lpstr>
      <vt:lpstr>                  ‘blood’  versus  blood           ‘black bile’  versus  black bile             ‘diabolic</vt:lpstr>
      <vt:lpstr>Biomedical ontology in action (1)</vt:lpstr>
      <vt:lpstr>Example: ‘Pharmacogenomics’</vt:lpstr>
      <vt:lpstr>‘Ontology’ and ‘Pharmacogenomics’</vt:lpstr>
      <vt:lpstr>Do genes exist, and if so, what are they?</vt:lpstr>
      <vt:lpstr>Do genes exist, and if so, what are they?</vt:lpstr>
      <vt:lpstr>Do genes exist, and if so, what are they?</vt:lpstr>
      <vt:lpstr>One more question …</vt:lpstr>
      <vt:lpstr>Two further questions</vt:lpstr>
      <vt:lpstr>‘Ontology’ as philosophical discipline</vt:lpstr>
      <vt:lpstr>Test about distinct sorts of questions. What sorts are these questions of?</vt:lpstr>
      <vt:lpstr>Remember the type of questions</vt:lpstr>
      <vt:lpstr>Biomedical Ontology in action</vt:lpstr>
      <vt:lpstr>The semantic/semiotic triangle</vt:lpstr>
      <vt:lpstr>The semantic/semiotic triangle</vt:lpstr>
      <vt:lpstr>The semantic/semiotic triangle</vt:lpstr>
      <vt:lpstr>Prehistoric ‘psychiatry’: drapetomania</vt:lpstr>
      <vt:lpstr>Some etiologic, diagnostic and therapeutic reflections on ‘Drapetomenia’</vt:lpstr>
      <vt:lpstr>Terminological versus Ontological approach</vt:lpstr>
      <vt:lpstr>SNOMED about diseases and concepts (until 2010) </vt:lpstr>
      <vt:lpstr>Conceptualism versus Ontological Realism</vt:lpstr>
      <vt:lpstr>Ontological Realism offers three ways of relating, without assigning beliefs (concepts) a central status</vt:lpstr>
      <vt:lpstr>Test</vt:lpstr>
      <vt:lpstr>PowerPoint Presentation</vt:lpstr>
      <vt:lpstr>Test</vt:lpstr>
      <vt:lpstr>Talking about particulars or types?</vt:lpstr>
      <vt:lpstr>PowerPoint Presentation</vt:lpstr>
      <vt:lpstr>Coding systems used naively preserve certain ambiguities. Test: how many distinct disorders/diseases do you count?</vt:lpstr>
      <vt:lpstr>Codes for ‘types’ AND identifiers for instances … one of a few possibilities</vt:lpstr>
      <vt:lpstr>Biomedical Ontology in action</vt:lpstr>
      <vt:lpstr>PowerPoint Presentation</vt:lpstr>
      <vt:lpstr>PowerPoint Presentation</vt:lpstr>
      <vt:lpstr>Biomedical coding and classification systems</vt:lpstr>
      <vt:lpstr>Biomedical coding and classification systems</vt:lpstr>
      <vt:lpstr>PowerPoint Presentation</vt:lpstr>
      <vt:lpstr>MeSH: perhaps fine for drilling down to find more specific disorders</vt:lpstr>
      <vt:lpstr>Don’t use it for coding patients’ diagnoses!</vt:lpstr>
      <vt:lpstr>Diabetes Mellitus in MeSH 2008</vt:lpstr>
      <vt:lpstr>Some systems mandatory for EHRs</vt:lpstr>
      <vt:lpstr>ICD-9-CM (2006)</vt:lpstr>
      <vt:lpstr>Problems with changes</vt:lpstr>
      <vt:lpstr>Ontological problems in ICD-9-CM</vt:lpstr>
      <vt:lpstr>Biomedical Ontology in action</vt:lpstr>
      <vt:lpstr>Practicing medicine (1)</vt:lpstr>
      <vt:lpstr>Practicing medicine: not a ‘just me’ business</vt:lpstr>
      <vt:lpstr>Developers’ view on the EHR</vt:lpstr>
      <vt:lpstr>Medicine: not just a ‘practice’ business</vt:lpstr>
      <vt:lpstr>Caveats for secondary use of EHR data</vt:lpstr>
      <vt:lpstr>Caveats for secondary use of EHR data</vt:lpstr>
      <vt:lpstr>Idiosyncrasies of …</vt:lpstr>
      <vt:lpstr>Idiosyncrasies in problem entry updates</vt:lpstr>
      <vt:lpstr>EHR Information Models (simplified)</vt:lpstr>
      <vt:lpstr>Observation / Claim</vt:lpstr>
      <vt:lpstr>5. Ontology of General Medical Science (OGMS)</vt:lpstr>
      <vt:lpstr>Practicing Medicine</vt:lpstr>
      <vt:lpstr>Example: The dimensions/axes of the  Ontology of General Medical Science (OGMS)</vt:lpstr>
      <vt:lpstr>PowerPoint Presentation</vt:lpstr>
      <vt:lpstr>Key OGMS definitions</vt:lpstr>
      <vt:lpstr>Basic Formal Ontology</vt:lpstr>
      <vt:lpstr>Physical Disorder</vt:lpstr>
      <vt:lpstr>Extended organism</vt:lpstr>
      <vt:lpstr>Clinically abnormal </vt:lpstr>
      <vt:lpstr>Key OGMS definitions</vt:lpstr>
      <vt:lpstr>PowerPoint Presentation</vt:lpstr>
      <vt:lpstr>Realizable dependent continuants</vt:lpstr>
      <vt:lpstr>Their realizations </vt:lpstr>
      <vt:lpstr>Disposition</vt:lpstr>
      <vt:lpstr>Disposition</vt:lpstr>
      <vt:lpstr>Dispositions are realized in processes</vt:lpstr>
      <vt:lpstr>PowerPoint Presentation</vt:lpstr>
      <vt:lpstr>Arterial aneurysm</vt:lpstr>
      <vt:lpstr>Arterial aneurysm</vt:lpstr>
      <vt:lpstr>Key OGMS definitions</vt:lpstr>
      <vt:lpstr>PowerPoint Presentation</vt:lpstr>
      <vt:lpstr>PowerPoint Presentation</vt:lpstr>
      <vt:lpstr>Key OGMS definitions</vt:lpstr>
      <vt:lpstr>Disorder related configurations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lpstr>What are diagnoses in EHRs about? (What are the options?)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seannos</dc:creator>
  <cp:lastModifiedBy>Werner Ceusters</cp:lastModifiedBy>
  <cp:revision>1139</cp:revision>
  <dcterms:created xsi:type="dcterms:W3CDTF">1601-01-01T00:00:00Z</dcterms:created>
  <dcterms:modified xsi:type="dcterms:W3CDTF">2018-01-07T19:58:09Z</dcterms:modified>
</cp:coreProperties>
</file>