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2"/>
  </p:notesMasterIdLst>
  <p:sldIdLst>
    <p:sldId id="692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7" r:id="rId14"/>
    <p:sldId id="710" r:id="rId15"/>
    <p:sldId id="711" r:id="rId16"/>
    <p:sldId id="709" r:id="rId17"/>
    <p:sldId id="708" r:id="rId18"/>
    <p:sldId id="705" r:id="rId19"/>
    <p:sldId id="704" r:id="rId20"/>
    <p:sldId id="706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6165D"/>
    <a:srgbClr val="FFFF00"/>
    <a:srgbClr val="1FE115"/>
    <a:srgbClr val="04167A"/>
    <a:srgbClr val="0033CC"/>
    <a:srgbClr val="A2CCE8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2" autoAdjust="0"/>
    <p:restoredTop sz="96349" autoAdjust="0"/>
  </p:normalViewPr>
  <p:slideViewPr>
    <p:cSldViewPr>
      <p:cViewPr>
        <p:scale>
          <a:sx n="69" d="100"/>
          <a:sy n="69" d="100"/>
        </p:scale>
        <p:origin x="171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6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6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10data.com/" TargetMode="External"/><Relationship Id="rId2" Type="http://schemas.openxmlformats.org/officeDocument/2006/relationships/hyperlink" Target="http://apps.who.int/classifications/icd10/browse/2016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e-Cigarettes and the International Classification of Diseases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ICD-10).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Recitation part of BMS 199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Frontiers in Biomedical Sciences: Everyday medicine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2018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600" b="1" dirty="0" smtClean="0">
                <a:ea typeface="ＭＳ 明朝" pitchFamily="49" charset="-128"/>
              </a:rPr>
              <a:t>Werner CEUSTERS, MD</a:t>
            </a: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Sciences;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14800"/>
            <a:ext cx="6063175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567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6" y="1447800"/>
            <a:ext cx="60772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85253" y="1084906"/>
            <a:ext cx="990600" cy="152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826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for coding for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2" y="609600"/>
            <a:ext cx="9140063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926" y="2482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 28,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926" y="2482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 29,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‘Medical coding’ 2017 </a:t>
            </a:r>
            <a:r>
              <a:rPr lang="en-US" dirty="0" smtClean="0">
                <a:sym typeface="Wingdings" panose="05000000000000000000" pitchFamily="2" charset="2"/>
              </a:rPr>
              <a:t>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dirty="0" smtClean="0"/>
              <a:t>2017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" y="4724400"/>
            <a:ext cx="35337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63" y="4724399"/>
            <a:ext cx="3495675" cy="1617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3" y="2057400"/>
            <a:ext cx="3568411" cy="2120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963" y="2057400"/>
            <a:ext cx="3515906" cy="20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39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926" y="24825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 29,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95800" y="762000"/>
            <a:ext cx="18288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85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6467475"/>
            <a:ext cx="9144000" cy="3905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443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/>
              <a:t>http://</a:t>
            </a:r>
            <a:r>
              <a:rPr lang="en-US" sz="1200" b="0" dirty="0" smtClean="0"/>
              <a:t>www.medicalbillingandcoding.org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449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</a:t>
            </a:r>
            <a:r>
              <a:rPr lang="en-US" b="1" dirty="0" smtClean="0"/>
              <a:t>e-Cigarettes?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</a:t>
            </a:r>
            <a:r>
              <a:rPr lang="en-US" dirty="0"/>
              <a:t>cigarettes are battery-powered vaporizer devices that turn </a:t>
            </a:r>
            <a:r>
              <a:rPr lang="en-US" dirty="0" smtClean="0"/>
              <a:t>liquid nicotine </a:t>
            </a:r>
            <a:r>
              <a:rPr lang="en-US" dirty="0"/>
              <a:t>into a vapor that can be inhaled</a:t>
            </a:r>
          </a:p>
        </p:txBody>
      </p:sp>
    </p:spTree>
    <p:extLst>
      <p:ext uri="{BB962C8B-B14F-4D97-AF65-F5344CB8AC3E}">
        <p14:creationId xmlns:p14="http://schemas.microsoft.com/office/powerpoint/2010/main" val="1694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955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François </a:t>
            </a:r>
            <a:r>
              <a:rPr lang="fr-FR" dirty="0" err="1"/>
              <a:t>Boissier</a:t>
            </a:r>
            <a:r>
              <a:rPr lang="fr-FR" dirty="0"/>
              <a:t> de Sauvages de Lacroix</a:t>
            </a:r>
            <a:endParaRPr lang="en-US" dirty="0"/>
          </a:p>
        </p:txBody>
      </p:sp>
      <p:pic>
        <p:nvPicPr>
          <p:cNvPr id="358402" name="Picture 2" descr="Sauvages de Lacroix 1706-1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2" y="1600200"/>
            <a:ext cx="3856652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6324600"/>
            <a:ext cx="410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Public Domain, https://commons.wikimedia.org/w/index.php?curid=338615</a:t>
            </a:r>
          </a:p>
        </p:txBody>
      </p:sp>
      <p:pic>
        <p:nvPicPr>
          <p:cNvPr id="358404" name="Picture 4" descr="https://ia800805.us.archive.org/zipview.php?zip=/17/items/olcovers688/olcovers688-L.zip&amp;file=6884939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" y="1600199"/>
            <a:ext cx="3495392" cy="50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Hands-on work with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129868"/>
            <a:ext cx="8763000" cy="6641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http://apps.who.int/classifications/icd10/browse/2016/en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136775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http://www.icd10data.com/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err="1"/>
              <a:t>Nosologia</a:t>
            </a:r>
            <a:r>
              <a:rPr lang="en-US" sz="3200" dirty="0"/>
              <a:t> </a:t>
            </a:r>
            <a:r>
              <a:rPr lang="en-US" sz="3200" dirty="0" err="1" smtClean="0"/>
              <a:t>Methodica</a:t>
            </a:r>
            <a:r>
              <a:rPr lang="en-US" sz="3200" dirty="0" smtClean="0"/>
              <a:t> </a:t>
            </a:r>
            <a:r>
              <a:rPr lang="en-US" sz="3200" dirty="0" err="1" smtClean="0"/>
              <a:t>sistens</a:t>
            </a:r>
            <a:r>
              <a:rPr lang="en-US" sz="3200" dirty="0" smtClean="0"/>
              <a:t> </a:t>
            </a:r>
            <a:r>
              <a:rPr lang="en-US" sz="3200" dirty="0" err="1" smtClean="0"/>
              <a:t>Morborum</a:t>
            </a:r>
            <a:r>
              <a:rPr lang="en-US" sz="3200" dirty="0" smtClean="0"/>
              <a:t> Classes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78" y="190449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1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778" y="188910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2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790" y="2304602"/>
            <a:ext cx="3131231" cy="1221946"/>
            <a:chOff x="489790" y="2304602"/>
            <a:chExt cx="3131231" cy="1221946"/>
          </a:xfrm>
        </p:grpSpPr>
        <p:sp>
          <p:nvSpPr>
            <p:cNvPr id="5" name="TextBox 4"/>
            <p:cNvSpPr txBox="1"/>
            <p:nvPr/>
          </p:nvSpPr>
          <p:spPr>
            <a:xfrm>
              <a:off x="489790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8613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8729" y="3126438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>
              <a:stCxn id="4" idx="2"/>
              <a:endCxn id="5" idx="0"/>
            </p:cNvCxnSpPr>
            <p:nvPr/>
          </p:nvCxnSpPr>
          <p:spPr bwMode="auto">
            <a:xfrm flipH="1">
              <a:off x="1054272" y="2304602"/>
              <a:ext cx="7911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4" idx="2"/>
              <a:endCxn id="7" idx="0"/>
            </p:cNvCxnSpPr>
            <p:nvPr/>
          </p:nvCxnSpPr>
          <p:spPr bwMode="auto">
            <a:xfrm>
              <a:off x="1133390" y="2304602"/>
              <a:ext cx="1379705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25037" y="3505040"/>
            <a:ext cx="3818363" cy="1249760"/>
            <a:chOff x="525037" y="3505040"/>
            <a:chExt cx="3818363" cy="1249760"/>
          </a:xfrm>
        </p:grpSpPr>
        <p:sp>
          <p:nvSpPr>
            <p:cNvPr id="8" name="TextBox 7"/>
            <p:cNvSpPr txBox="1"/>
            <p:nvPr/>
          </p:nvSpPr>
          <p:spPr>
            <a:xfrm>
              <a:off x="525037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4719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1108" y="4354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5" idx="2"/>
              <a:endCxn id="9" idx="0"/>
            </p:cNvCxnSpPr>
            <p:nvPr/>
          </p:nvCxnSpPr>
          <p:spPr bwMode="auto">
            <a:xfrm>
              <a:off x="1054272" y="3505040"/>
              <a:ext cx="208470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5" idx="2"/>
              <a:endCxn id="8" idx="0"/>
            </p:cNvCxnSpPr>
            <p:nvPr/>
          </p:nvCxnSpPr>
          <p:spPr bwMode="auto">
            <a:xfrm>
              <a:off x="1054272" y="3505040"/>
              <a:ext cx="165026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6255632" y="1960522"/>
            <a:ext cx="41229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…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5731" y="4705478"/>
            <a:ext cx="4339669" cy="1311579"/>
            <a:chOff x="765731" y="4705478"/>
            <a:chExt cx="4339669" cy="1311579"/>
          </a:xfrm>
        </p:grpSpPr>
        <p:sp>
          <p:nvSpPr>
            <p:cNvPr id="11" name="TextBox 10"/>
            <p:cNvSpPr txBox="1"/>
            <p:nvPr/>
          </p:nvSpPr>
          <p:spPr>
            <a:xfrm>
              <a:off x="765731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 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1.1.1.2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3108" y="5616947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8" idx="2"/>
              <a:endCxn id="11" idx="0"/>
            </p:cNvCxnSpPr>
            <p:nvPr/>
          </p:nvCxnSpPr>
          <p:spPr bwMode="auto">
            <a:xfrm>
              <a:off x="1219298" y="4705478"/>
              <a:ext cx="392979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  <a:endCxn id="12" idx="0"/>
            </p:cNvCxnSpPr>
            <p:nvPr/>
          </p:nvCxnSpPr>
          <p:spPr bwMode="auto">
            <a:xfrm>
              <a:off x="1219298" y="4705478"/>
              <a:ext cx="2522848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64968" y="2289212"/>
            <a:ext cx="4350432" cy="3730588"/>
            <a:chOff x="4564968" y="2289212"/>
            <a:chExt cx="4350432" cy="3730588"/>
          </a:xfrm>
        </p:grpSpPr>
        <p:sp>
          <p:nvSpPr>
            <p:cNvPr id="14" name="TextBox 13"/>
            <p:cNvSpPr txBox="1"/>
            <p:nvPr/>
          </p:nvSpPr>
          <p:spPr>
            <a:xfrm>
              <a:off x="4564968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3792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3908" y="310596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7037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6719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03108" y="4348865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200" y="5201914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2.1.1.1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8708" y="5619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>
              <a:stCxn id="6" idx="2"/>
              <a:endCxn id="14" idx="0"/>
            </p:cNvCxnSpPr>
            <p:nvPr/>
          </p:nvCxnSpPr>
          <p:spPr bwMode="auto">
            <a:xfrm>
              <a:off x="5019590" y="2289212"/>
              <a:ext cx="109860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6" idx="2"/>
              <a:endCxn id="15" idx="0"/>
            </p:cNvCxnSpPr>
            <p:nvPr/>
          </p:nvCxnSpPr>
          <p:spPr bwMode="auto">
            <a:xfrm>
              <a:off x="5019590" y="2289212"/>
              <a:ext cx="1568684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4" idx="2"/>
              <a:endCxn id="19" idx="0"/>
            </p:cNvCxnSpPr>
            <p:nvPr/>
          </p:nvCxnSpPr>
          <p:spPr bwMode="auto">
            <a:xfrm>
              <a:off x="5129450" y="3484562"/>
              <a:ext cx="661848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20" idx="0"/>
            </p:cNvCxnSpPr>
            <p:nvPr/>
          </p:nvCxnSpPr>
          <p:spPr bwMode="auto">
            <a:xfrm>
              <a:off x="5129450" y="3484562"/>
              <a:ext cx="2581530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9" idx="2"/>
              <a:endCxn id="22" idx="0"/>
            </p:cNvCxnSpPr>
            <p:nvPr/>
          </p:nvCxnSpPr>
          <p:spPr bwMode="auto">
            <a:xfrm>
              <a:off x="5791298" y="4699653"/>
              <a:ext cx="846448" cy="5022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98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Sauvages</a:t>
            </a:r>
            <a:r>
              <a:rPr lang="en-US" dirty="0" smtClean="0"/>
              <a:t> was inspired by Linnaeus</a:t>
            </a:r>
            <a:endParaRPr lang="en-US" dirty="0"/>
          </a:p>
        </p:txBody>
      </p:sp>
      <p:pic>
        <p:nvPicPr>
          <p:cNvPr id="358402" name="Picture 2" descr="http://s3.amazonaws.com/engrade-myfiles/4042767483300984/kingdom_taxonom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0" y="1524000"/>
            <a:ext cx="5534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5150" y="6428601"/>
            <a:ext cx="56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http://s3.amazonaws.com/engrade-myfiles/4042767483300984/kingdom_taxonomy.png</a:t>
            </a:r>
          </a:p>
        </p:txBody>
      </p:sp>
      <p:pic>
        <p:nvPicPr>
          <p:cNvPr id="358406" name="Picture 6" descr="http://www.robinsonlibrary.com/science/natural/biography/graphics/linnae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85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246167"/>
            <a:ext cx="293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http://www.robinsonlibrary.com/science/natural/biography/graphics/linnaeus2.jpg</a:t>
            </a:r>
          </a:p>
        </p:txBody>
      </p:sp>
    </p:spTree>
    <p:extLst>
      <p:ext uri="{BB962C8B-B14F-4D97-AF65-F5344CB8AC3E}">
        <p14:creationId xmlns:p14="http://schemas.microsoft.com/office/powerpoint/2010/main" val="14278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Classification of Diseases</a:t>
            </a:r>
            <a:endParaRPr lang="en-US" dirty="0"/>
          </a:p>
        </p:txBody>
      </p:sp>
      <p:pic>
        <p:nvPicPr>
          <p:cNvPr id="359426" name="Picture 2" descr="https://www.tsoshop.co.uk/productimages/default.aspx?ISBN=9789241549165&amp;FORMAT=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0655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8" name="Picture 4" descr="https://images-na.ssl-images-amazon.com/images/I/41nfSLH38%2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29624"/>
            <a:ext cx="3801001" cy="49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35006"/>
            <a:ext cx="8686800" cy="322994"/>
          </a:xfrm>
        </p:spPr>
        <p:txBody>
          <a:bodyPr/>
          <a:lstStyle/>
          <a:p>
            <a:pPr algn="r"/>
            <a:r>
              <a:rPr lang="en-US" sz="1400" dirty="0"/>
              <a:t>http://www.icd10data.com/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5" y="609600"/>
            <a:ext cx="9144000" cy="58092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2520590">
            <a:off x="820291" y="1544670"/>
            <a:ext cx="8382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9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514600"/>
            <a:ext cx="8431519" cy="2560260"/>
            <a:chOff x="381000" y="2514600"/>
            <a:chExt cx="8431519" cy="2560260"/>
          </a:xfrm>
        </p:grpSpPr>
        <p:sp>
          <p:nvSpPr>
            <p:cNvPr id="6" name="TextBox 5"/>
            <p:cNvSpPr txBox="1"/>
            <p:nvPr/>
          </p:nvSpPr>
          <p:spPr>
            <a:xfrm>
              <a:off x="4672604" y="3505200"/>
              <a:ext cx="41399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</a:rPr>
                <a:t>Would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respiratory infections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be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here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or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there?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1000" y="25146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1000" y="43434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Elbow Connector 9"/>
            <p:cNvCxnSpPr>
              <a:endCxn id="7" idx="2"/>
            </p:cNvCxnSpPr>
            <p:nvPr/>
          </p:nvCxnSpPr>
          <p:spPr bwMode="auto">
            <a:xfrm rot="10800000">
              <a:off x="2362200" y="2743200"/>
              <a:ext cx="3962400" cy="140970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Elbow Connector 10"/>
            <p:cNvCxnSpPr>
              <a:endCxn id="8" idx="2"/>
            </p:cNvCxnSpPr>
            <p:nvPr/>
          </p:nvCxnSpPr>
          <p:spPr bwMode="auto">
            <a:xfrm rot="10800000">
              <a:off x="2362201" y="4572000"/>
              <a:ext cx="3962399" cy="28575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03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1211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29489</TotalTime>
  <Words>210</Words>
  <Application>Microsoft Office PowerPoint</Application>
  <PresentationFormat>On-screen Show (4:3)</PresentationFormat>
  <Paragraphs>76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 e-Cigarettes and the International Classification of Diseases (ICD-10).    Recitation part of BMS 199 New Frontiers in Biomedical Sciences: Everyday medicine Fall 2018  </vt:lpstr>
      <vt:lpstr>François Boissier de Sauvages de Lacroix</vt:lpstr>
      <vt:lpstr>Nosologia Methodica sistens Morborum Classes </vt:lpstr>
      <vt:lpstr>Sauvages was inspired by Linnaeus</vt:lpstr>
      <vt:lpstr>International Classification of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market for coding for billing</vt:lpstr>
      <vt:lpstr>PowerPoint Presentation</vt:lpstr>
      <vt:lpstr>Differences ‘Medical coding’ 2017  2018</vt:lpstr>
      <vt:lpstr>PowerPoint Presentation</vt:lpstr>
      <vt:lpstr>More info</vt:lpstr>
      <vt:lpstr>What about e-Cigarettes? </vt:lpstr>
      <vt:lpstr>PowerPoint Presentation</vt:lpstr>
      <vt:lpstr>Hands-on work with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1177</cp:revision>
  <dcterms:created xsi:type="dcterms:W3CDTF">1601-01-01T00:00:00Z</dcterms:created>
  <dcterms:modified xsi:type="dcterms:W3CDTF">2018-11-29T16:04:20Z</dcterms:modified>
</cp:coreProperties>
</file>