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9"/>
  </p:notesMasterIdLst>
  <p:sldIdLst>
    <p:sldId id="692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7" r:id="rId14"/>
    <p:sldId id="708" r:id="rId15"/>
    <p:sldId id="705" r:id="rId16"/>
    <p:sldId id="704" r:id="rId17"/>
    <p:sldId id="706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6165D"/>
    <a:srgbClr val="FFFF00"/>
    <a:srgbClr val="1FE115"/>
    <a:srgbClr val="04167A"/>
    <a:srgbClr val="0033CC"/>
    <a:srgbClr val="A2CCE8"/>
    <a:srgbClr val="FF6600"/>
    <a:srgbClr val="051993"/>
    <a:srgbClr val="AA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2" autoAdjust="0"/>
    <p:restoredTop sz="96349" autoAdjust="0"/>
  </p:normalViewPr>
  <p:slideViewPr>
    <p:cSldViewPr>
      <p:cViewPr varScale="1">
        <p:scale>
          <a:sx n="106" d="100"/>
          <a:sy n="106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28D2-F1DD-4CEF-968C-AED73AC5BD1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52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53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d10data.com/" TargetMode="External"/><Relationship Id="rId2" Type="http://schemas.openxmlformats.org/officeDocument/2006/relationships/hyperlink" Target="http://apps.who.int/classifications/icd10/browse/2016/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8382000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e-Cigarettes and the International Classification of Diseases (ICD-10-CM). 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Recitation part of BMS 199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Frontiers in Biomedical Sciences: Everyday medicine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Registration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22332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Fall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91000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600" b="1" dirty="0" smtClean="0">
                <a:ea typeface="ＭＳ 明朝" pitchFamily="49" charset="-128"/>
              </a:rPr>
              <a:t>Werner CEUSTERS, MD</a:t>
            </a: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 smtClean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Ontology Research Group, </a:t>
            </a:r>
            <a:r>
              <a:rPr lang="en-GB" altLang="ja-JP" sz="1800" i="1" dirty="0" err="1" smtClean="0">
                <a:ea typeface="ＭＳ 明朝" pitchFamily="49" charset="-128"/>
              </a:rPr>
              <a:t>Center</a:t>
            </a:r>
            <a:r>
              <a:rPr lang="en-GB" altLang="ja-JP" sz="1800" i="1" dirty="0" smtClean="0">
                <a:ea typeface="ＭＳ 明朝" pitchFamily="49" charset="-128"/>
              </a:rPr>
              <a:t> of Excellence in Bioinformatics and Life Sciences;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UB Institute for Healthcare Informatics,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Departments of Biomedical Informatics and Psychiatry,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 smtClean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 smtClean="0">
              <a:ea typeface="ＭＳ 明朝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114800"/>
            <a:ext cx="6063175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5677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6" y="1447800"/>
            <a:ext cx="607724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85253" y="1084906"/>
            <a:ext cx="990600" cy="152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826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market for coding for billing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2" y="609600"/>
            <a:ext cx="914006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857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0" y="6467475"/>
            <a:ext cx="9144000" cy="3905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644327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/>
              <a:t>http://</a:t>
            </a:r>
            <a:r>
              <a:rPr lang="en-US" sz="1200" b="0" dirty="0" smtClean="0"/>
              <a:t>www.medicalbillingandcoding.org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449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about </a:t>
            </a:r>
            <a:r>
              <a:rPr lang="en-US" b="1" dirty="0" smtClean="0"/>
              <a:t>e-Cigarettes?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Electronic </a:t>
            </a:r>
            <a:r>
              <a:rPr lang="en-US" dirty="0"/>
              <a:t>cigarettes are battery-powered vaporizer devices that turn </a:t>
            </a:r>
            <a:r>
              <a:rPr lang="en-US" dirty="0" smtClean="0"/>
              <a:t>liquid nicotine </a:t>
            </a:r>
            <a:r>
              <a:rPr lang="en-US" dirty="0"/>
              <a:t>into a vapor that can be inhaled</a:t>
            </a:r>
          </a:p>
        </p:txBody>
      </p:sp>
    </p:spTree>
    <p:extLst>
      <p:ext uri="{BB962C8B-B14F-4D97-AF65-F5344CB8AC3E}">
        <p14:creationId xmlns:p14="http://schemas.microsoft.com/office/powerpoint/2010/main" val="16942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3955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Hands-on work with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" y="3129868"/>
            <a:ext cx="8763000" cy="66415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http://apps.who.int/classifications/icd10/browse/2016/en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136775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http://www.icd10data.com/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François </a:t>
            </a:r>
            <a:r>
              <a:rPr lang="fr-FR" dirty="0" err="1"/>
              <a:t>Boissier</a:t>
            </a:r>
            <a:r>
              <a:rPr lang="fr-FR" dirty="0"/>
              <a:t> de Sauvages de Lacroix</a:t>
            </a:r>
            <a:endParaRPr lang="en-US" dirty="0"/>
          </a:p>
        </p:txBody>
      </p:sp>
      <p:pic>
        <p:nvPicPr>
          <p:cNvPr id="358402" name="Picture 2" descr="Sauvages de Lacroix 1706-1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62" y="1600200"/>
            <a:ext cx="3856652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6324600"/>
            <a:ext cx="4100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Public Domain, https://commons.wikimedia.org/w/index.php?curid=338615</a:t>
            </a:r>
          </a:p>
        </p:txBody>
      </p:sp>
      <p:pic>
        <p:nvPicPr>
          <p:cNvPr id="358404" name="Picture 4" descr="https://ia800805.us.archive.org/zipview.php?zip=/17/items/olcovers688/olcovers688-L.zip&amp;file=6884939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" y="1600199"/>
            <a:ext cx="3495392" cy="500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200" dirty="0" err="1"/>
              <a:t>Nosologia</a:t>
            </a:r>
            <a:r>
              <a:rPr lang="en-US" sz="3200" dirty="0"/>
              <a:t> </a:t>
            </a:r>
            <a:r>
              <a:rPr lang="en-US" sz="3200" dirty="0" err="1" smtClean="0"/>
              <a:t>Methodica</a:t>
            </a:r>
            <a:r>
              <a:rPr lang="en-US" sz="3200" dirty="0" smtClean="0"/>
              <a:t> </a:t>
            </a:r>
            <a:r>
              <a:rPr lang="en-US" sz="3200" dirty="0" err="1" smtClean="0"/>
              <a:t>sistens</a:t>
            </a:r>
            <a:r>
              <a:rPr lang="en-US" sz="3200" dirty="0" smtClean="0"/>
              <a:t> </a:t>
            </a:r>
            <a:r>
              <a:rPr lang="en-US" sz="3200" dirty="0" err="1" smtClean="0"/>
              <a:t>Morborum</a:t>
            </a:r>
            <a:r>
              <a:rPr lang="en-US" sz="3200" dirty="0" smtClean="0"/>
              <a:t> Classes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78" y="1904492"/>
            <a:ext cx="1763624" cy="400110"/>
          </a:xfrm>
          <a:prstGeom prst="rect">
            <a:avLst/>
          </a:prstGeom>
          <a:solidFill>
            <a:srgbClr val="04167A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Disease </a:t>
            </a:r>
            <a:r>
              <a:rPr lang="en-US" sz="2000" i="1" dirty="0" smtClean="0">
                <a:solidFill>
                  <a:schemeClr val="bg1"/>
                </a:solidFill>
              </a:rPr>
              <a:t>class</a:t>
            </a:r>
            <a:r>
              <a:rPr lang="en-US" sz="2000" b="0" i="1" dirty="0" smtClean="0">
                <a:solidFill>
                  <a:schemeClr val="bg1"/>
                </a:solidFill>
              </a:rPr>
              <a:t> 1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7778" y="1889102"/>
            <a:ext cx="1763624" cy="400110"/>
          </a:xfrm>
          <a:prstGeom prst="rect">
            <a:avLst/>
          </a:prstGeom>
          <a:solidFill>
            <a:srgbClr val="04167A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Disease </a:t>
            </a:r>
            <a:r>
              <a:rPr lang="en-US" sz="2000" i="1" dirty="0" smtClean="0">
                <a:solidFill>
                  <a:schemeClr val="bg1"/>
                </a:solidFill>
              </a:rPr>
              <a:t>class</a:t>
            </a:r>
            <a:r>
              <a:rPr lang="en-US" sz="2000" b="0" i="1" dirty="0" smtClean="0">
                <a:solidFill>
                  <a:schemeClr val="bg1"/>
                </a:solidFill>
              </a:rPr>
              <a:t> 2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9790" y="2304602"/>
            <a:ext cx="3131231" cy="1221946"/>
            <a:chOff x="489790" y="2304602"/>
            <a:chExt cx="3131231" cy="1221946"/>
          </a:xfrm>
        </p:grpSpPr>
        <p:sp>
          <p:nvSpPr>
            <p:cNvPr id="5" name="TextBox 4"/>
            <p:cNvSpPr txBox="1"/>
            <p:nvPr/>
          </p:nvSpPr>
          <p:spPr>
            <a:xfrm>
              <a:off x="489790" y="2797154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8613" y="2797154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8729" y="3126438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Connector 24"/>
            <p:cNvCxnSpPr>
              <a:stCxn id="4" idx="2"/>
              <a:endCxn id="5" idx="0"/>
            </p:cNvCxnSpPr>
            <p:nvPr/>
          </p:nvCxnSpPr>
          <p:spPr bwMode="auto">
            <a:xfrm flipH="1">
              <a:off x="1054272" y="2304602"/>
              <a:ext cx="79118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4" idx="2"/>
              <a:endCxn id="7" idx="0"/>
            </p:cNvCxnSpPr>
            <p:nvPr/>
          </p:nvCxnSpPr>
          <p:spPr bwMode="auto">
            <a:xfrm>
              <a:off x="1133390" y="2304602"/>
              <a:ext cx="1379705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525037" y="3505040"/>
            <a:ext cx="3818363" cy="1249760"/>
            <a:chOff x="525037" y="3505040"/>
            <a:chExt cx="3818363" cy="1249760"/>
          </a:xfrm>
        </p:grpSpPr>
        <p:sp>
          <p:nvSpPr>
            <p:cNvPr id="8" name="TextBox 7"/>
            <p:cNvSpPr txBox="1"/>
            <p:nvPr/>
          </p:nvSpPr>
          <p:spPr>
            <a:xfrm>
              <a:off x="525037" y="3997592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44719" y="3997592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1.1.2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31108" y="435469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>
              <a:stCxn id="5" idx="2"/>
              <a:endCxn id="9" idx="0"/>
            </p:cNvCxnSpPr>
            <p:nvPr/>
          </p:nvCxnSpPr>
          <p:spPr bwMode="auto">
            <a:xfrm>
              <a:off x="1054272" y="3505040"/>
              <a:ext cx="2084708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5" idx="2"/>
              <a:endCxn id="8" idx="0"/>
            </p:cNvCxnSpPr>
            <p:nvPr/>
          </p:nvCxnSpPr>
          <p:spPr bwMode="auto">
            <a:xfrm>
              <a:off x="1054272" y="3505040"/>
              <a:ext cx="165026" cy="4925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6255632" y="1960522"/>
            <a:ext cx="412292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0" i="1" dirty="0" smtClean="0">
                <a:solidFill>
                  <a:schemeClr val="bg1"/>
                </a:solidFill>
              </a:rPr>
              <a:t>…</a:t>
            </a:r>
            <a:endParaRPr lang="en-US" sz="2000" b="0" i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5731" y="4705478"/>
            <a:ext cx="4339669" cy="1311579"/>
            <a:chOff x="765731" y="4705478"/>
            <a:chExt cx="4339669" cy="1311579"/>
          </a:xfrm>
        </p:grpSpPr>
        <p:sp>
          <p:nvSpPr>
            <p:cNvPr id="11" name="TextBox 10"/>
            <p:cNvSpPr txBox="1"/>
            <p:nvPr/>
          </p:nvSpPr>
          <p:spPr>
            <a:xfrm>
              <a:off x="765731" y="5199171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 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1.1.1.1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5199171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1.1.1.2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3108" y="5616947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35"/>
            <p:cNvCxnSpPr>
              <a:stCxn id="8" idx="2"/>
              <a:endCxn id="11" idx="0"/>
            </p:cNvCxnSpPr>
            <p:nvPr/>
          </p:nvCxnSpPr>
          <p:spPr bwMode="auto">
            <a:xfrm>
              <a:off x="1219298" y="4705478"/>
              <a:ext cx="392979" cy="4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2"/>
              <a:endCxn id="12" idx="0"/>
            </p:cNvCxnSpPr>
            <p:nvPr/>
          </p:nvCxnSpPr>
          <p:spPr bwMode="auto">
            <a:xfrm>
              <a:off x="1219298" y="4705478"/>
              <a:ext cx="2522848" cy="493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4564968" y="2289212"/>
            <a:ext cx="4350432" cy="3730588"/>
            <a:chOff x="4564968" y="2289212"/>
            <a:chExt cx="4350432" cy="3730588"/>
          </a:xfrm>
        </p:grpSpPr>
        <p:sp>
          <p:nvSpPr>
            <p:cNvPr id="14" name="TextBox 13"/>
            <p:cNvSpPr txBox="1"/>
            <p:nvPr/>
          </p:nvSpPr>
          <p:spPr>
            <a:xfrm>
              <a:off x="4564968" y="2776676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23792" y="2776676"/>
              <a:ext cx="1128963" cy="7078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order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3908" y="310596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7037" y="3991767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2.1.1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6719" y="3991767"/>
              <a:ext cx="1388522" cy="707886"/>
            </a:xfrm>
            <a:prstGeom prst="rect">
              <a:avLst/>
            </a:prstGeom>
            <a:solidFill>
              <a:srgbClr val="1FE115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chemeClr val="bg1"/>
                  </a:solidFill>
                </a:rPr>
                <a:t>genus</a:t>
              </a:r>
              <a:r>
                <a:rPr lang="en-US" sz="2000" b="0" i="1" dirty="0" smtClean="0">
                  <a:solidFill>
                    <a:schemeClr val="bg1"/>
                  </a:solidFill>
                </a:rPr>
                <a:t> 2.1.2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03108" y="4348865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1200" y="5201914"/>
              <a:ext cx="1693092" cy="70788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rgbClr val="16165D"/>
                  </a:solidFill>
                </a:rPr>
                <a:t>Disease</a:t>
              </a:r>
            </a:p>
            <a:p>
              <a:r>
                <a:rPr lang="en-US" sz="2000" i="1" dirty="0" smtClean="0">
                  <a:solidFill>
                    <a:srgbClr val="16165D"/>
                  </a:solidFill>
                </a:rPr>
                <a:t>species</a:t>
              </a:r>
              <a:r>
                <a:rPr lang="en-US" sz="2000" b="0" i="1" dirty="0" smtClean="0">
                  <a:solidFill>
                    <a:srgbClr val="16165D"/>
                  </a:solidFill>
                </a:rPr>
                <a:t> 2.1.1.1</a:t>
              </a:r>
              <a:endParaRPr lang="en-US" sz="2000" b="0" i="1" dirty="0">
                <a:solidFill>
                  <a:srgbClr val="16165D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88708" y="5619690"/>
              <a:ext cx="412292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i="1" dirty="0" smtClean="0">
                  <a:solidFill>
                    <a:schemeClr val="bg1"/>
                  </a:solidFill>
                </a:rPr>
                <a:t>…</a:t>
              </a:r>
              <a:endParaRPr lang="en-US" sz="2000" b="0" i="1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/>
            <p:cNvCxnSpPr>
              <a:stCxn id="6" idx="2"/>
              <a:endCxn id="14" idx="0"/>
            </p:cNvCxnSpPr>
            <p:nvPr/>
          </p:nvCxnSpPr>
          <p:spPr bwMode="auto">
            <a:xfrm>
              <a:off x="5019590" y="2289212"/>
              <a:ext cx="109860" cy="487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6" idx="2"/>
              <a:endCxn id="15" idx="0"/>
            </p:cNvCxnSpPr>
            <p:nvPr/>
          </p:nvCxnSpPr>
          <p:spPr bwMode="auto">
            <a:xfrm>
              <a:off x="5019590" y="2289212"/>
              <a:ext cx="1568684" cy="4874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14" idx="2"/>
              <a:endCxn id="19" idx="0"/>
            </p:cNvCxnSpPr>
            <p:nvPr/>
          </p:nvCxnSpPr>
          <p:spPr bwMode="auto">
            <a:xfrm>
              <a:off x="5129450" y="3484562"/>
              <a:ext cx="661848" cy="5072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>
              <a:stCxn id="14" idx="2"/>
              <a:endCxn id="20" idx="0"/>
            </p:cNvCxnSpPr>
            <p:nvPr/>
          </p:nvCxnSpPr>
          <p:spPr bwMode="auto">
            <a:xfrm>
              <a:off x="5129450" y="3484562"/>
              <a:ext cx="2581530" cy="5072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>
              <a:stCxn id="19" idx="2"/>
              <a:endCxn id="22" idx="0"/>
            </p:cNvCxnSpPr>
            <p:nvPr/>
          </p:nvCxnSpPr>
          <p:spPr bwMode="auto">
            <a:xfrm>
              <a:off x="5791298" y="4699653"/>
              <a:ext cx="846448" cy="5022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998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Sauvages</a:t>
            </a:r>
            <a:r>
              <a:rPr lang="en-US" dirty="0" smtClean="0"/>
              <a:t> was inspired by Linnaeus</a:t>
            </a:r>
            <a:endParaRPr lang="en-US" dirty="0"/>
          </a:p>
        </p:txBody>
      </p:sp>
      <p:pic>
        <p:nvPicPr>
          <p:cNvPr id="358402" name="Picture 2" descr="http://s3.amazonaws.com/engrade-myfiles/4042767483300984/kingdom_taxonom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50" y="1524000"/>
            <a:ext cx="55340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5150" y="6428601"/>
            <a:ext cx="568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http://s3.amazonaws.com/engrade-myfiles/4042767483300984/kingdom_taxonomy.png</a:t>
            </a:r>
          </a:p>
        </p:txBody>
      </p:sp>
      <p:pic>
        <p:nvPicPr>
          <p:cNvPr id="358406" name="Picture 6" descr="http://www.robinsonlibrary.com/science/natural/biography/graphics/linnae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28575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246167"/>
            <a:ext cx="2933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</a:rPr>
              <a:t>http://www.robinsonlibrary.com/science/natural/biography/graphics/linnaeus2.jpg</a:t>
            </a:r>
          </a:p>
        </p:txBody>
      </p:sp>
    </p:spTree>
    <p:extLst>
      <p:ext uri="{BB962C8B-B14F-4D97-AF65-F5344CB8AC3E}">
        <p14:creationId xmlns:p14="http://schemas.microsoft.com/office/powerpoint/2010/main" val="14278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Classification of Diseases</a:t>
            </a:r>
            <a:endParaRPr lang="en-US" dirty="0"/>
          </a:p>
        </p:txBody>
      </p:sp>
      <p:pic>
        <p:nvPicPr>
          <p:cNvPr id="359426" name="Picture 2" descr="https://www.tsoshop.co.uk/productimages/default.aspx?ISBN=9789241549165&amp;FORMAT=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60655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8" name="Picture 4" descr="https://images-na.ssl-images-amazon.com/images/I/41nfSLH38%2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629624"/>
            <a:ext cx="3801001" cy="49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535006"/>
            <a:ext cx="8686800" cy="322994"/>
          </a:xfrm>
        </p:spPr>
        <p:txBody>
          <a:bodyPr/>
          <a:lstStyle/>
          <a:p>
            <a:pPr algn="r"/>
            <a:r>
              <a:rPr lang="en-US" sz="1400" dirty="0"/>
              <a:t>http://www.icd10data.com/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45" y="609600"/>
            <a:ext cx="9144000" cy="58092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 rot="12520590">
            <a:off x="820291" y="1544670"/>
            <a:ext cx="8382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9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514600"/>
            <a:ext cx="8431519" cy="2560260"/>
            <a:chOff x="381000" y="2514600"/>
            <a:chExt cx="8431519" cy="2560260"/>
          </a:xfrm>
        </p:grpSpPr>
        <p:sp>
          <p:nvSpPr>
            <p:cNvPr id="6" name="TextBox 5"/>
            <p:cNvSpPr txBox="1"/>
            <p:nvPr/>
          </p:nvSpPr>
          <p:spPr>
            <a:xfrm>
              <a:off x="4672604" y="3505200"/>
              <a:ext cx="41399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0000"/>
                  </a:solidFill>
                </a:rPr>
                <a:t>Would 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respiratory infections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0" dirty="0" smtClean="0">
                  <a:solidFill>
                    <a:srgbClr val="FF0000"/>
                  </a:solidFill>
                </a:rPr>
                <a:t>be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here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or</a:t>
              </a:r>
            </a:p>
            <a:p>
              <a:r>
                <a:rPr lang="en-US" sz="2400" b="0" dirty="0" smtClean="0">
                  <a:solidFill>
                    <a:srgbClr val="FF0000"/>
                  </a:solidFill>
                </a:rPr>
                <a:t>there?</a:t>
              </a:r>
              <a:endParaRPr lang="en-US" sz="2400" b="0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81000" y="2514600"/>
              <a:ext cx="39624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1000" y="4343400"/>
              <a:ext cx="3962400" cy="228600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Elbow Connector 9"/>
            <p:cNvCxnSpPr>
              <a:endCxn id="7" idx="2"/>
            </p:cNvCxnSpPr>
            <p:nvPr/>
          </p:nvCxnSpPr>
          <p:spPr bwMode="auto">
            <a:xfrm rot="10800000">
              <a:off x="2362200" y="2743200"/>
              <a:ext cx="3962400" cy="140970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Elbow Connector 10"/>
            <p:cNvCxnSpPr>
              <a:endCxn id="8" idx="2"/>
            </p:cNvCxnSpPr>
            <p:nvPr/>
          </p:nvCxnSpPr>
          <p:spPr bwMode="auto">
            <a:xfrm rot="10800000">
              <a:off x="2362201" y="4572000"/>
              <a:ext cx="3962399" cy="285750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803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117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8601"/>
            <a:ext cx="4213938" cy="506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788601"/>
            <a:ext cx="4933950" cy="506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53139" y="6235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http://www.icd10data.com/ICD10CM/Codes</a:t>
            </a:r>
          </a:p>
        </p:txBody>
      </p:sp>
    </p:spTree>
    <p:extLst>
      <p:ext uri="{BB962C8B-B14F-4D97-AF65-F5344CB8AC3E}">
        <p14:creationId xmlns:p14="http://schemas.microsoft.com/office/powerpoint/2010/main" val="12111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29434</TotalTime>
  <Words>188</Words>
  <Application>Microsoft Office PowerPoint</Application>
  <PresentationFormat>On-screen Show (4:3)</PresentationFormat>
  <Paragraphs>65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Batang</vt:lpstr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 e-Cigarettes and the International Classification of Diseases (ICD-10-CM).    Recitation part of BMS 199 New Frontiers in Biomedical Sciences: Everyday medicine Registration 22332 – Fall 2017  </vt:lpstr>
      <vt:lpstr>François Boissier de Sauvages de Lacroix</vt:lpstr>
      <vt:lpstr>Nosologia Methodica sistens Morborum Classes </vt:lpstr>
      <vt:lpstr>Sauvages was inspired by Linnaeus</vt:lpstr>
      <vt:lpstr>International Classification of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market for coding for billing</vt:lpstr>
      <vt:lpstr>More info</vt:lpstr>
      <vt:lpstr>What about e-Cigarettes? </vt:lpstr>
      <vt:lpstr>PowerPoint Presentation</vt:lpstr>
      <vt:lpstr>Hands-on work with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1171</cp:revision>
  <dcterms:created xsi:type="dcterms:W3CDTF">1601-01-01T00:00:00Z</dcterms:created>
  <dcterms:modified xsi:type="dcterms:W3CDTF">2017-11-29T14:33:43Z</dcterms:modified>
</cp:coreProperties>
</file>