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notesMasterIdLst>
    <p:notesMasterId r:id="rId72"/>
  </p:notesMasterIdLst>
  <p:sldIdLst>
    <p:sldId id="692" r:id="rId2"/>
    <p:sldId id="946" r:id="rId3"/>
    <p:sldId id="999" r:id="rId4"/>
    <p:sldId id="1000" r:id="rId5"/>
    <p:sldId id="1001" r:id="rId6"/>
    <p:sldId id="1002" r:id="rId7"/>
    <p:sldId id="1003" r:id="rId8"/>
    <p:sldId id="1004" r:id="rId9"/>
    <p:sldId id="873" r:id="rId10"/>
    <p:sldId id="890" r:id="rId11"/>
    <p:sldId id="868" r:id="rId12"/>
    <p:sldId id="1005" r:id="rId13"/>
    <p:sldId id="891" r:id="rId14"/>
    <p:sldId id="892" r:id="rId15"/>
    <p:sldId id="981" r:id="rId16"/>
    <p:sldId id="986" r:id="rId17"/>
    <p:sldId id="987" r:id="rId18"/>
    <p:sldId id="1011" r:id="rId19"/>
    <p:sldId id="966" r:id="rId20"/>
    <p:sldId id="893" r:id="rId21"/>
    <p:sldId id="949" r:id="rId22"/>
    <p:sldId id="950" r:id="rId23"/>
    <p:sldId id="989" r:id="rId24"/>
    <p:sldId id="895" r:id="rId25"/>
    <p:sldId id="896" r:id="rId26"/>
    <p:sldId id="897" r:id="rId27"/>
    <p:sldId id="1006" r:id="rId28"/>
    <p:sldId id="898" r:id="rId29"/>
    <p:sldId id="894" r:id="rId30"/>
    <p:sldId id="899" r:id="rId31"/>
    <p:sldId id="900" r:id="rId32"/>
    <p:sldId id="901" r:id="rId33"/>
    <p:sldId id="902" r:id="rId34"/>
    <p:sldId id="903" r:id="rId35"/>
    <p:sldId id="904" r:id="rId36"/>
    <p:sldId id="905" r:id="rId37"/>
    <p:sldId id="909" r:id="rId38"/>
    <p:sldId id="1007" r:id="rId39"/>
    <p:sldId id="910" r:id="rId40"/>
    <p:sldId id="911" r:id="rId41"/>
    <p:sldId id="917" r:id="rId42"/>
    <p:sldId id="990" r:id="rId43"/>
    <p:sldId id="991" r:id="rId44"/>
    <p:sldId id="1023" r:id="rId45"/>
    <p:sldId id="995" r:id="rId46"/>
    <p:sldId id="996" r:id="rId47"/>
    <p:sldId id="997" r:id="rId48"/>
    <p:sldId id="912" r:id="rId49"/>
    <p:sldId id="973" r:id="rId50"/>
    <p:sldId id="916" r:id="rId51"/>
    <p:sldId id="1009" r:id="rId52"/>
    <p:sldId id="1010" r:id="rId53"/>
    <p:sldId id="1012" r:id="rId54"/>
    <p:sldId id="1020" r:id="rId55"/>
    <p:sldId id="1021" r:id="rId56"/>
    <p:sldId id="1022" r:id="rId57"/>
    <p:sldId id="1013" r:id="rId58"/>
    <p:sldId id="1014" r:id="rId59"/>
    <p:sldId id="1015" r:id="rId60"/>
    <p:sldId id="1016" r:id="rId61"/>
    <p:sldId id="1017" r:id="rId62"/>
    <p:sldId id="1018" r:id="rId63"/>
    <p:sldId id="1019" r:id="rId64"/>
    <p:sldId id="1008" r:id="rId65"/>
    <p:sldId id="888" r:id="rId66"/>
    <p:sldId id="988" r:id="rId67"/>
    <p:sldId id="974" r:id="rId68"/>
    <p:sldId id="978" r:id="rId69"/>
    <p:sldId id="979" r:id="rId70"/>
    <p:sldId id="980" r:id="rId7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FE115"/>
    <a:srgbClr val="000000"/>
    <a:srgbClr val="16165D"/>
    <a:srgbClr val="FF6600"/>
    <a:srgbClr val="9933FF"/>
    <a:srgbClr val="A2CCE8"/>
    <a:srgbClr val="AA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48" autoAdjust="0"/>
    <p:restoredTop sz="85952" autoAdjust="0"/>
  </p:normalViewPr>
  <p:slideViewPr>
    <p:cSldViewPr>
      <p:cViewPr varScale="1">
        <p:scale>
          <a:sx n="94" d="100"/>
          <a:sy n="94" d="100"/>
        </p:scale>
        <p:origin x="64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Relationship Id="rId4" Type="http://schemas.openxmlformats.org/officeDocument/2006/relationships/image" Target="../media/image5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028D2-F1DD-4CEF-968C-AED73AC5BD1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01850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B09DCEE-7D5C-4F86-A46D-32518BF406A0}" type="slidenum">
              <a:rPr lang="en-US" altLang="en-US" sz="1200" b="0"/>
              <a:pPr eaLnBrk="1" hangingPunct="1"/>
              <a:t>23</a:t>
            </a:fld>
            <a:endParaRPr lang="en-US" altLang="en-US" sz="1200" b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88476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A2BB5-A1AA-4DC1-994A-7238C62DF8E8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7260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C67864-B733-4971-BE73-1FFAC9D75EC7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6234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D8FD98A-AB0C-4629-84B9-E5F6AC44CE0E}" type="slidenum">
              <a:rPr lang="en-US" altLang="en-US" sz="1200" b="0"/>
              <a:pPr eaLnBrk="1" hangingPunct="1"/>
              <a:t>42</a:t>
            </a:fld>
            <a:endParaRPr lang="en-US" altLang="en-US" sz="1200" b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29823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FC87BB3-3E30-4DEB-B346-3D1F1A3665C2}" type="slidenum">
              <a:rPr lang="en-US" altLang="en-US" sz="1200" b="0"/>
              <a:pPr eaLnBrk="1" hangingPunct="1"/>
              <a:t>43</a:t>
            </a:fld>
            <a:endParaRPr lang="en-US" altLang="en-US" sz="1200" b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1689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0D39F32-5C15-4A14-AEFC-ABA7FE7E8A03}" type="slidenum">
              <a:rPr lang="en-US" altLang="en-US" sz="1200" b="0"/>
              <a:pPr eaLnBrk="1" hangingPunct="1"/>
              <a:t>45</a:t>
            </a:fld>
            <a:endParaRPr lang="en-US" altLang="en-US" sz="1200" b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8090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BC8718-EA24-4187-BAA9-0B2E79B72D2D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0056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0E0796-5F2E-462D-89E9-AE798582B1AD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41344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567939A-4D2C-4B58-B852-F7F74FD6E4F1}" type="slidenum">
              <a:rPr lang="en-US" altLang="en-US" sz="1200" b="0"/>
              <a:pPr eaLnBrk="1" hangingPunct="1"/>
              <a:t>52</a:t>
            </a:fld>
            <a:endParaRPr lang="en-US" altLang="en-US" sz="1200" b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font was too small, color inside green boxes was hardly readable</a:t>
            </a:r>
          </a:p>
        </p:txBody>
      </p:sp>
    </p:spTree>
    <p:extLst>
      <p:ext uri="{BB962C8B-B14F-4D97-AF65-F5344CB8AC3E}">
        <p14:creationId xmlns:p14="http://schemas.microsoft.com/office/powerpoint/2010/main" val="3094569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6633EA-A363-4047-B45B-9892F8DA1B23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5681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9A798E4-C809-493F-8C89-E39418AC2997}" type="slidenum">
              <a:rPr lang="en-US" sz="1200" b="0"/>
              <a:pPr eaLnBrk="1" hangingPunct="1"/>
              <a:t>2</a:t>
            </a:fld>
            <a:endParaRPr lang="en-US" sz="1200" b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73495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5FE74-E64A-4A74-B3AD-B129A171D8B5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096413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ABF833-872B-4EF7-A959-302E96ECED55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23263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ED6B4F-7539-4210-B0FF-8BD84F1271A4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357715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804133-091A-4437-A5DF-A0ECC9AE1AB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9600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B85A7-6038-44F9-A581-3B5E3599E67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64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B85A7-6038-44F9-A581-3B5E3599E67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1650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B85A7-6038-44F9-A581-3B5E3599E67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3784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B85A7-6038-44F9-A581-3B5E3599E67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5471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804133-091A-4437-A5DF-A0ECC9AE1AB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7378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4CB34FA-FE3E-4537-A53F-A676E5352175}" type="slidenum">
              <a:rPr lang="en-US" sz="1200" b="0"/>
              <a:pPr eaLnBrk="1" hangingPunct="1"/>
              <a:t>21</a:t>
            </a:fld>
            <a:endParaRPr lang="en-US" sz="1200" b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7593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A79A7-6CC9-4A6D-8E3E-92108A2A15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83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26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27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hyperlink" Target="http://www.ifomis.org/" TargetMode="External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6.jpeg"/><Relationship Id="rId7" Type="http://schemas.openxmlformats.org/officeDocument/2006/relationships/hyperlink" Target="http://images.google.com/imgres?imgurl=http://www.math.sfu.ca/histmath/Europe/Euclid300BC/HIPPOCRATES.JPG&amp;imgrefurl=http://www.math.sfu.ca/histmath/Europe/Euclid300BC/&amp;h=326&amp;w=268&amp;sz=11&amp;tbnid=ETy_g3qaEY0J:&amp;tbnh=113&amp;tbnw=93&amp;start=4&amp;prev=/images?q%3Dhippocrates%26hl%3Dnl%26lr%3D" TargetMode="External"/><Relationship Id="rId12" Type="http://schemas.openxmlformats.org/officeDocument/2006/relationships/image" Target="../media/image11.png"/><Relationship Id="rId17" Type="http://schemas.openxmlformats.org/officeDocument/2006/relationships/image" Target="../media/image14.jpeg"/><Relationship Id="rId25" Type="http://schemas.openxmlformats.org/officeDocument/2006/relationships/image" Target="../media/image19.png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3.png"/><Relationship Id="rId20" Type="http://schemas.openxmlformats.org/officeDocument/2006/relationships/hyperlink" Target="http://images.google.be/imgres?imgurl=http://www.guido.be/imagegallery/Onderwijs/rug.jpg&amp;imgrefurl=http://www.guido.be/desktopmodules/articledetail.aspx?mid%3D361%26itemid%3D768%26tabid%3D69%26pageid%3D100&amp;h=180&amp;w=180&amp;sz=8&amp;hl=nl&amp;start=11&amp;tbnid=p1yWKTqCineCgM:&amp;tbnh=101&amp;tbnw=101&amp;prev=/images?q%3Drug%2Bgent%26svnum%3D10%26hl%3Dnl%26lr%3D%26rls%3DGGLJ,GGLJ:2006-09,GGLJ:en%26sa%3DN" TargetMode="Externa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11" Type="http://schemas.openxmlformats.org/officeDocument/2006/relationships/image" Target="../media/image10.jpeg"/><Relationship Id="rId24" Type="http://schemas.openxmlformats.org/officeDocument/2006/relationships/hyperlink" Target="http://nl.prorec.be/index.cfm" TargetMode="External"/><Relationship Id="rId5" Type="http://schemas.openxmlformats.org/officeDocument/2006/relationships/image" Target="../media/image5.jpeg"/><Relationship Id="rId15" Type="http://schemas.openxmlformats.org/officeDocument/2006/relationships/oleObject" Target="../embeddings/oleObject3.bin"/><Relationship Id="rId23" Type="http://schemas.openxmlformats.org/officeDocument/2006/relationships/image" Target="../media/image18.png"/><Relationship Id="rId10" Type="http://schemas.openxmlformats.org/officeDocument/2006/relationships/image" Target="../media/image9.jpeg"/><Relationship Id="rId19" Type="http://schemas.openxmlformats.org/officeDocument/2006/relationships/image" Target="../media/image15.jpeg"/><Relationship Id="rId4" Type="http://schemas.openxmlformats.org/officeDocument/2006/relationships/image" Target="../media/image4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erent-tracking.com/RTU/sendfile/?file=CeustersAMIA2006FINAL.pdf" TargetMode="External"/><Relationship Id="rId2" Type="http://schemas.openxmlformats.org/officeDocument/2006/relationships/hyperlink" Target="http://www.amia.org/meetings/f06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upload.wikimedia.org/wikipedia/commons/0/09/Eroica_Beethoven_title.jpg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hyperlink" Target="http://www.google.com/imgres?num=10&amp;hl=en&amp;safe=off&amp;tbo=d&amp;biw=1680&amp;bih=858&amp;tbm=isch&amp;tbnid=IHXX8pOeP7darM:&amp;imgrefurl=http://collider.com/jonathan-nolan-person-of-interest-dark-knight-rises-interview/137379/&amp;docid=hw5ZwkaLbYH0xM&amp;imgurl=http://collider.com/wp-content/uploads/person-of-interest-taraji-p-henson-4.jpg&amp;w=540&amp;h=720&amp;ei=EzbvUOTBAbO10AGGq4G4BQ&amp;zoom=1" TargetMode="External"/><Relationship Id="rId7" Type="http://schemas.openxmlformats.org/officeDocument/2006/relationships/hyperlink" Target="http://www.google.com/imgres?num=10&amp;hl=en&amp;safe=off&amp;tbo=d&amp;biw=1680&amp;bih=858&amp;tbm=isch&amp;tbnid=GWR3fBGcpQvbjM:&amp;imgrefurl=http://www.tvscoop.tv/2008/04/can_a_person_ha.html&amp;docid=skeNrvquM8D3hM&amp;imgurl=http://www.tvscoop.tv/76495669.jpg&amp;w=2003&amp;h=3000&amp;ei=EzbvUOTBAbO10AGGq4G4BQ&amp;zoom=1" TargetMode="External"/><Relationship Id="rId12" Type="http://schemas.openxmlformats.org/officeDocument/2006/relationships/image" Target="../media/image51.jpeg"/><Relationship Id="rId2" Type="http://schemas.openxmlformats.org/officeDocument/2006/relationships/hyperlink" Target="http://www.google.com/imgres?num=10&amp;hl=en&amp;safe=off&amp;tbo=d&amp;biw=1680&amp;bih=858&amp;tbm=isch&amp;tbnid=MlQsapOTswg_pM:&amp;imgrefurl=http://www.firstpersonarts.org/2010-festival/first-taste-dinner-with-soledad-obrien/&amp;docid=bIZwwNlXW_6f7M&amp;imgurl=http://www.firstpersonarts.org/wp-content/uploads/2010/08/Soledad-new-headshot-7-07.jpg&amp;w=2400&amp;h=3000&amp;ei=EzbvUOTBAbO10AGGq4G4BQ&amp;zoom=1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11" Type="http://schemas.openxmlformats.org/officeDocument/2006/relationships/hyperlink" Target="http://www.google.com/imgres?num=10&amp;hl=en&amp;safe=off&amp;tbo=d&amp;biw=1680&amp;bih=858&amp;tbm=isch&amp;tbnid=uzHegijBDrVCxM:&amp;imgrefurl=http://tlceyeopener.blogspot.com/2012/09/tlc-eyecare-laser-centers-welcomes-new.html&amp;docid=72rk70VQwzyM6M&amp;imgurl=http://4.bp.blogspot.com/-_Q3A00CnIl4/UFnzN1sxk2I/AAAAAAAAALA/LkL6Cv3JP5I/s1600/Erica_Person_MD.jpg&amp;w=1143&amp;h=1600&amp;ei=EzbvUOTBAbO10AGGq4G4BQ&amp;zoom=1" TargetMode="External"/><Relationship Id="rId5" Type="http://schemas.openxmlformats.org/officeDocument/2006/relationships/hyperlink" Target="http://www.google.com/imgres?num=10&amp;hl=en&amp;safe=off&amp;tbo=d&amp;biw=1680&amp;bih=858&amp;tbm=isch&amp;tbnid=tWS1VoR2oxomXM:&amp;imgrefurl=http://perezhilton.com/2011-12-15-ryan-gosling-is-named-time-magazines-coolest-person-of-the-year&amp;docid=MO35ynEp_HhFdM&amp;imgurl=http://img.perezhilton.com/wp-content/uploads/2011/12/ryan-gosling-is-coolest-person-of-the-year__oPt.jpg&amp;w=450&amp;h=639&amp;ei=EzbvUOTBAbO10AGGq4G4BQ&amp;zoom=1" TargetMode="External"/><Relationship Id="rId10" Type="http://schemas.openxmlformats.org/officeDocument/2006/relationships/image" Target="../media/image50.jpeg"/><Relationship Id="rId4" Type="http://schemas.openxmlformats.org/officeDocument/2006/relationships/image" Target="../media/image47.jpeg"/><Relationship Id="rId9" Type="http://schemas.openxmlformats.org/officeDocument/2006/relationships/hyperlink" Target="http://www.google.com/imgres?num=10&amp;hl=en&amp;safe=off&amp;tbo=d&amp;biw=1680&amp;bih=858&amp;tbm=isch&amp;tbnid=NQXySzMWyLA96M:&amp;imgrefurl=http://www.fanpop.com/clubs/david-henrie/images/26183003/title/david-henrie-aim-high-party-person-photo&amp;docid=xeljz3CV4-c0VM&amp;imgurl=http://images5.fanpop.com/image/photos/26100000/David-Henrie-Aim-High-Party-Person-david-henrie-26183003-940-1222.jpg&amp;w=940&amp;h=1222&amp;ei=EzbvUOTBAbO10AGGq4G4BQ&amp;zoom=1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55.png"/><Relationship Id="rId5" Type="http://schemas.openxmlformats.org/officeDocument/2006/relationships/image" Target="../media/image52.png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p/ogm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referent-tracking.com/RTU/sendfile/?file=AMIA-0075-T2009.pdf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999413" cy="2043113"/>
          </a:xfrm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1200" dirty="0" smtClean="0">
                <a:cs typeface="Arial" charset="0"/>
              </a:rPr>
              <a:t/>
            </a:r>
            <a:br>
              <a:rPr lang="en-US" sz="1200" dirty="0" smtClean="0">
                <a:cs typeface="Arial" charset="0"/>
              </a:rPr>
            </a:br>
            <a:r>
              <a:rPr lang="en-US" sz="4400" dirty="0"/>
              <a:t>Patient data analysis </a:t>
            </a:r>
            <a:r>
              <a:rPr lang="en-US" sz="4400" dirty="0" smtClean="0"/>
              <a:t>and </a:t>
            </a:r>
            <a:r>
              <a:rPr lang="en-US" sz="4400" dirty="0"/>
              <a:t>Ontologies</a:t>
            </a:r>
            <a:r>
              <a:rPr lang="en-US" sz="4400" dirty="0" smtClean="0"/>
              <a:t>.  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/>
            </a:r>
            <a:br>
              <a:rPr lang="en-US" sz="2600" dirty="0"/>
            </a:br>
            <a:r>
              <a:rPr lang="en-GB" sz="1400" dirty="0" smtClean="0">
                <a:cs typeface="Arial" charset="0"/>
              </a:rPr>
              <a:t>January </a:t>
            </a:r>
            <a:r>
              <a:rPr lang="en-GB" sz="1400" dirty="0" smtClean="0">
                <a:cs typeface="Arial" charset="0"/>
              </a:rPr>
              <a:t>7/8, 2016</a:t>
            </a:r>
            <a:r>
              <a:rPr lang="en-GB" sz="1400" dirty="0" smtClean="0">
                <a:cs typeface="Arial" charset="0"/>
              </a:rPr>
              <a:t/>
            </a:r>
            <a:br>
              <a:rPr lang="en-GB" sz="1400" dirty="0" smtClean="0">
                <a:cs typeface="Arial" charset="0"/>
              </a:rPr>
            </a:br>
            <a:r>
              <a:rPr lang="en-US" sz="1400" dirty="0" smtClean="0">
                <a:cs typeface="Arial" charset="0"/>
              </a:rPr>
              <a:t>University at Buffalo, South Campus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91000"/>
            <a:ext cx="9144000" cy="1600200"/>
          </a:xfrm>
        </p:spPr>
        <p:txBody>
          <a:bodyPr/>
          <a:lstStyle/>
          <a:p>
            <a:pPr defTabSz="566738" eaLnBrk="1" hangingPunct="1">
              <a:lnSpc>
                <a:spcPct val="80000"/>
              </a:lnSpc>
            </a:pPr>
            <a:r>
              <a:rPr lang="en-GB" altLang="ja-JP" sz="2800" b="1" dirty="0" smtClean="0">
                <a:ea typeface="ＭＳ 明朝" pitchFamily="49" charset="-128"/>
              </a:rPr>
              <a:t>Werner CEUSTERS, MD</a:t>
            </a:r>
            <a:endParaRPr lang="en-GB" altLang="ja-JP" sz="2800" b="1" baseline="30000" dirty="0" smtClean="0">
              <a:ea typeface="ＭＳ 明朝" pitchFamily="49" charset="-128"/>
            </a:endParaRPr>
          </a:p>
          <a:p>
            <a:pPr defTabSz="566738" eaLnBrk="1" hangingPunct="1">
              <a:lnSpc>
                <a:spcPct val="120000"/>
              </a:lnSpc>
            </a:pPr>
            <a:endParaRPr lang="en-US" altLang="ja-JP" sz="1800" b="1" dirty="0" smtClean="0">
              <a:ea typeface="ＭＳ 明朝" pitchFamily="49" charset="-128"/>
            </a:endParaRP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 smtClean="0">
                <a:ea typeface="ＭＳ 明朝" pitchFamily="49" charset="-128"/>
              </a:rPr>
              <a:t>Ontology Research Group, </a:t>
            </a:r>
            <a:r>
              <a:rPr lang="en-GB" altLang="ja-JP" sz="1800" i="1" dirty="0" err="1" smtClean="0">
                <a:ea typeface="ＭＳ 明朝" pitchFamily="49" charset="-128"/>
              </a:rPr>
              <a:t>Center</a:t>
            </a:r>
            <a:r>
              <a:rPr lang="en-GB" altLang="ja-JP" sz="1800" i="1" dirty="0" smtClean="0">
                <a:ea typeface="ＭＳ 明朝" pitchFamily="49" charset="-128"/>
              </a:rPr>
              <a:t> of Excellence in Bioinformatics and Life Sciences,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 smtClean="0">
                <a:ea typeface="ＭＳ 明朝" pitchFamily="49" charset="-128"/>
              </a:rPr>
              <a:t>UB Institute for Healthcare Informatics, 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 smtClean="0">
                <a:ea typeface="ＭＳ 明朝" pitchFamily="49" charset="-128"/>
              </a:rPr>
              <a:t>Departments of Biomedical Informatics and Psychiatry, 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 smtClean="0">
                <a:ea typeface="ＭＳ 明朝" pitchFamily="49" charset="-128"/>
              </a:rPr>
              <a:t>University at Buffalo, NY, USA</a:t>
            </a:r>
          </a:p>
          <a:p>
            <a:pPr defTabSz="566738" eaLnBrk="1" hangingPunct="1">
              <a:lnSpc>
                <a:spcPct val="80000"/>
              </a:lnSpc>
            </a:pPr>
            <a:endParaRPr lang="en-US" altLang="ja-JP" sz="2000" i="1" dirty="0" smtClean="0">
              <a:ea typeface="ＭＳ 明朝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EHR data collection</a:t>
            </a:r>
            <a:endParaRPr lang="en-US" dirty="0"/>
          </a:p>
        </p:txBody>
      </p:sp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09800"/>
            <a:ext cx="73723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Standard approach in data </a:t>
            </a:r>
            <a:r>
              <a:rPr lang="en-US" dirty="0" smtClean="0"/>
              <a:t>analysis</a:t>
            </a:r>
            <a:endParaRPr lang="en-US" dirty="0" smtClean="0"/>
          </a:p>
        </p:txBody>
      </p:sp>
      <p:graphicFrame>
        <p:nvGraphicFramePr>
          <p:cNvPr id="910340" name="Group 4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/>
              <a:tblGrid>
                <a:gridCol w="1085850"/>
                <a:gridCol w="1128432"/>
                <a:gridCol w="1133756"/>
                <a:gridCol w="1133755"/>
                <a:gridCol w="1131981"/>
                <a:gridCol w="1130207"/>
                <a:gridCol w="1128432"/>
                <a:gridCol w="814387"/>
              </a:tblGrid>
              <a:tr h="4064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Characteristics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...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...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0072" name="Text Box 90"/>
          <p:cNvSpPr txBox="1">
            <a:spLocks noChangeArrowheads="1"/>
          </p:cNvSpPr>
          <p:nvPr/>
        </p:nvSpPr>
        <p:spPr bwMode="auto">
          <a:xfrm>
            <a:off x="1905000" y="6172200"/>
            <a:ext cx="16385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phenotypic</a:t>
            </a:r>
          </a:p>
        </p:txBody>
      </p:sp>
      <p:sp>
        <p:nvSpPr>
          <p:cNvPr id="170073" name="Text Box 91"/>
          <p:cNvSpPr txBox="1">
            <a:spLocks noChangeArrowheads="1"/>
          </p:cNvSpPr>
          <p:nvPr/>
        </p:nvSpPr>
        <p:spPr bwMode="auto">
          <a:xfrm>
            <a:off x="3886200" y="6172200"/>
            <a:ext cx="14494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genotypic</a:t>
            </a:r>
          </a:p>
        </p:txBody>
      </p:sp>
      <p:sp>
        <p:nvSpPr>
          <p:cNvPr id="170074" name="AutoShape 93"/>
          <p:cNvSpPr>
            <a:spLocks/>
          </p:cNvSpPr>
          <p:nvPr/>
        </p:nvSpPr>
        <p:spPr bwMode="auto">
          <a:xfrm rot="5400000" flipV="1">
            <a:off x="2705100" y="5295900"/>
            <a:ext cx="152400" cy="1752600"/>
          </a:xfrm>
          <a:prstGeom prst="rightBrace">
            <a:avLst>
              <a:gd name="adj1" fmla="val 150000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0075" name="AutoShape 94"/>
          <p:cNvSpPr>
            <a:spLocks/>
          </p:cNvSpPr>
          <p:nvPr/>
        </p:nvSpPr>
        <p:spPr bwMode="auto">
          <a:xfrm rot="5400000" flipV="1">
            <a:off x="4800600" y="5181600"/>
            <a:ext cx="152400" cy="1981200"/>
          </a:xfrm>
          <a:prstGeom prst="rightBrace">
            <a:avLst>
              <a:gd name="adj1" fmla="val 200000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94"/>
          <p:cNvSpPr>
            <a:spLocks/>
          </p:cNvSpPr>
          <p:nvPr/>
        </p:nvSpPr>
        <p:spPr bwMode="auto">
          <a:xfrm rot="5400000" flipV="1">
            <a:off x="6858000" y="5181600"/>
            <a:ext cx="152400" cy="1981200"/>
          </a:xfrm>
          <a:prstGeom prst="rightBrace">
            <a:avLst>
              <a:gd name="adj1" fmla="val 200000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91"/>
          <p:cNvSpPr txBox="1">
            <a:spLocks noChangeArrowheads="1"/>
          </p:cNvSpPr>
          <p:nvPr/>
        </p:nvSpPr>
        <p:spPr bwMode="auto">
          <a:xfrm>
            <a:off x="7311332" y="6172200"/>
            <a:ext cx="1680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outcome 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Text Box 91"/>
          <p:cNvSpPr txBox="1">
            <a:spLocks noChangeArrowheads="1"/>
          </p:cNvSpPr>
          <p:nvPr/>
        </p:nvSpPr>
        <p:spPr bwMode="auto">
          <a:xfrm>
            <a:off x="5548559" y="6172200"/>
            <a:ext cx="1477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treatment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Standard approach in data analysis (1)</a:t>
            </a:r>
          </a:p>
        </p:txBody>
      </p:sp>
      <p:graphicFrame>
        <p:nvGraphicFramePr>
          <p:cNvPr id="910340" name="Group 4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/>
              <a:tblGrid>
                <a:gridCol w="1085850"/>
                <a:gridCol w="1128432"/>
                <a:gridCol w="1133756"/>
                <a:gridCol w="1133755"/>
                <a:gridCol w="1131981"/>
                <a:gridCol w="1130207"/>
                <a:gridCol w="1128432"/>
                <a:gridCol w="814387"/>
              </a:tblGrid>
              <a:tr h="4064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Characteristics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...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...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0072" name="Text Box 90"/>
          <p:cNvSpPr txBox="1">
            <a:spLocks noChangeArrowheads="1"/>
          </p:cNvSpPr>
          <p:nvPr/>
        </p:nvSpPr>
        <p:spPr bwMode="auto">
          <a:xfrm>
            <a:off x="1905000" y="6172200"/>
            <a:ext cx="16385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phenotypic</a:t>
            </a:r>
          </a:p>
        </p:txBody>
      </p:sp>
      <p:sp>
        <p:nvSpPr>
          <p:cNvPr id="170073" name="Text Box 91"/>
          <p:cNvSpPr txBox="1">
            <a:spLocks noChangeArrowheads="1"/>
          </p:cNvSpPr>
          <p:nvPr/>
        </p:nvSpPr>
        <p:spPr bwMode="auto">
          <a:xfrm>
            <a:off x="3886200" y="6172200"/>
            <a:ext cx="14494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genotypic</a:t>
            </a:r>
          </a:p>
        </p:txBody>
      </p:sp>
      <p:sp>
        <p:nvSpPr>
          <p:cNvPr id="170074" name="AutoShape 93"/>
          <p:cNvSpPr>
            <a:spLocks/>
          </p:cNvSpPr>
          <p:nvPr/>
        </p:nvSpPr>
        <p:spPr bwMode="auto">
          <a:xfrm rot="5400000" flipV="1">
            <a:off x="2705100" y="5295900"/>
            <a:ext cx="152400" cy="1752600"/>
          </a:xfrm>
          <a:prstGeom prst="rightBrace">
            <a:avLst>
              <a:gd name="adj1" fmla="val 150000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0075" name="AutoShape 94"/>
          <p:cNvSpPr>
            <a:spLocks/>
          </p:cNvSpPr>
          <p:nvPr/>
        </p:nvSpPr>
        <p:spPr bwMode="auto">
          <a:xfrm rot="5400000" flipV="1">
            <a:off x="4800600" y="5181600"/>
            <a:ext cx="152400" cy="1981200"/>
          </a:xfrm>
          <a:prstGeom prst="rightBrace">
            <a:avLst>
              <a:gd name="adj1" fmla="val 200000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56"/>
          <p:cNvGrpSpPr>
            <a:grpSpLocks/>
          </p:cNvGrpSpPr>
          <p:nvPr/>
        </p:nvGrpSpPr>
        <p:grpSpPr bwMode="auto">
          <a:xfrm>
            <a:off x="3200400" y="3505200"/>
            <a:ext cx="4267200" cy="381000"/>
            <a:chOff x="2016" y="2736"/>
            <a:chExt cx="2688" cy="240"/>
          </a:xfrm>
        </p:grpSpPr>
        <p:sp>
          <p:nvSpPr>
            <p:cNvPr id="170083" name="AutoShape 354"/>
            <p:cNvSpPr>
              <a:spLocks noChangeArrowheads="1"/>
            </p:cNvSpPr>
            <p:nvPr/>
          </p:nvSpPr>
          <p:spPr bwMode="auto">
            <a:xfrm>
              <a:off x="2016" y="2736"/>
              <a:ext cx="1344" cy="240"/>
            </a:xfrm>
            <a:prstGeom prst="curvedUpArrow">
              <a:avLst>
                <a:gd name="adj1" fmla="val 80915"/>
                <a:gd name="adj2" fmla="val 192915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84" name="AutoShape 355"/>
            <p:cNvSpPr>
              <a:spLocks noChangeArrowheads="1"/>
            </p:cNvSpPr>
            <p:nvPr/>
          </p:nvSpPr>
          <p:spPr bwMode="auto">
            <a:xfrm>
              <a:off x="2016" y="2736"/>
              <a:ext cx="2688" cy="240"/>
            </a:xfrm>
            <a:prstGeom prst="curvedUpArrow">
              <a:avLst>
                <a:gd name="adj1" fmla="val 79956"/>
                <a:gd name="adj2" fmla="val 19662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AutoShape 94"/>
          <p:cNvSpPr>
            <a:spLocks/>
          </p:cNvSpPr>
          <p:nvPr/>
        </p:nvSpPr>
        <p:spPr bwMode="auto">
          <a:xfrm rot="5400000" flipV="1">
            <a:off x="6858000" y="5181600"/>
            <a:ext cx="152400" cy="1981200"/>
          </a:xfrm>
          <a:prstGeom prst="rightBrace">
            <a:avLst>
              <a:gd name="adj1" fmla="val 200000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91"/>
          <p:cNvSpPr txBox="1">
            <a:spLocks noChangeArrowheads="1"/>
          </p:cNvSpPr>
          <p:nvPr/>
        </p:nvSpPr>
        <p:spPr bwMode="auto">
          <a:xfrm>
            <a:off x="7311332" y="6172200"/>
            <a:ext cx="1680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outcome 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Text Box 91"/>
          <p:cNvSpPr txBox="1">
            <a:spLocks noChangeArrowheads="1"/>
          </p:cNvSpPr>
          <p:nvPr/>
        </p:nvSpPr>
        <p:spPr bwMode="auto">
          <a:xfrm>
            <a:off x="5548559" y="6172200"/>
            <a:ext cx="1477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treatment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800" y="5334000"/>
            <a:ext cx="3630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finding correlations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21" name="Group 356"/>
          <p:cNvGrpSpPr>
            <a:grpSpLocks/>
          </p:cNvGrpSpPr>
          <p:nvPr/>
        </p:nvGrpSpPr>
        <p:grpSpPr bwMode="auto">
          <a:xfrm>
            <a:off x="3200400" y="3962400"/>
            <a:ext cx="4267200" cy="381000"/>
            <a:chOff x="2016" y="2736"/>
            <a:chExt cx="2688" cy="240"/>
          </a:xfrm>
        </p:grpSpPr>
        <p:sp>
          <p:nvSpPr>
            <p:cNvPr id="22" name="AutoShape 354"/>
            <p:cNvSpPr>
              <a:spLocks noChangeArrowheads="1"/>
            </p:cNvSpPr>
            <p:nvPr/>
          </p:nvSpPr>
          <p:spPr bwMode="auto">
            <a:xfrm>
              <a:off x="2016" y="2736"/>
              <a:ext cx="1344" cy="240"/>
            </a:xfrm>
            <a:prstGeom prst="curvedUpArrow">
              <a:avLst>
                <a:gd name="adj1" fmla="val 80915"/>
                <a:gd name="adj2" fmla="val 192915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355"/>
            <p:cNvSpPr>
              <a:spLocks noChangeArrowheads="1"/>
            </p:cNvSpPr>
            <p:nvPr/>
          </p:nvSpPr>
          <p:spPr bwMode="auto">
            <a:xfrm>
              <a:off x="2016" y="2736"/>
              <a:ext cx="2688" cy="240"/>
            </a:xfrm>
            <a:prstGeom prst="curvedUpArrow">
              <a:avLst>
                <a:gd name="adj1" fmla="val 79956"/>
                <a:gd name="adj2" fmla="val 19662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356"/>
          <p:cNvGrpSpPr>
            <a:grpSpLocks/>
          </p:cNvGrpSpPr>
          <p:nvPr/>
        </p:nvGrpSpPr>
        <p:grpSpPr bwMode="auto">
          <a:xfrm>
            <a:off x="3200400" y="4419600"/>
            <a:ext cx="4267200" cy="381000"/>
            <a:chOff x="2016" y="2736"/>
            <a:chExt cx="2688" cy="240"/>
          </a:xfrm>
        </p:grpSpPr>
        <p:sp>
          <p:nvSpPr>
            <p:cNvPr id="25" name="AutoShape 354"/>
            <p:cNvSpPr>
              <a:spLocks noChangeArrowheads="1"/>
            </p:cNvSpPr>
            <p:nvPr/>
          </p:nvSpPr>
          <p:spPr bwMode="auto">
            <a:xfrm>
              <a:off x="2016" y="2736"/>
              <a:ext cx="1344" cy="240"/>
            </a:xfrm>
            <a:prstGeom prst="curvedUpArrow">
              <a:avLst>
                <a:gd name="adj1" fmla="val 80915"/>
                <a:gd name="adj2" fmla="val 192915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355"/>
            <p:cNvSpPr>
              <a:spLocks noChangeArrowheads="1"/>
            </p:cNvSpPr>
            <p:nvPr/>
          </p:nvSpPr>
          <p:spPr bwMode="auto">
            <a:xfrm>
              <a:off x="2016" y="2736"/>
              <a:ext cx="2688" cy="240"/>
            </a:xfrm>
            <a:prstGeom prst="curvedUpArrow">
              <a:avLst>
                <a:gd name="adj1" fmla="val 79956"/>
                <a:gd name="adj2" fmla="val 19662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356"/>
          <p:cNvGrpSpPr>
            <a:grpSpLocks/>
          </p:cNvGrpSpPr>
          <p:nvPr/>
        </p:nvGrpSpPr>
        <p:grpSpPr bwMode="auto">
          <a:xfrm>
            <a:off x="3200400" y="4876800"/>
            <a:ext cx="4267200" cy="381000"/>
            <a:chOff x="2016" y="2736"/>
            <a:chExt cx="2688" cy="240"/>
          </a:xfrm>
        </p:grpSpPr>
        <p:sp>
          <p:nvSpPr>
            <p:cNvPr id="28" name="AutoShape 354"/>
            <p:cNvSpPr>
              <a:spLocks noChangeArrowheads="1"/>
            </p:cNvSpPr>
            <p:nvPr/>
          </p:nvSpPr>
          <p:spPr bwMode="auto">
            <a:xfrm>
              <a:off x="2016" y="2736"/>
              <a:ext cx="1344" cy="240"/>
            </a:xfrm>
            <a:prstGeom prst="curvedUpArrow">
              <a:avLst>
                <a:gd name="adj1" fmla="val 80915"/>
                <a:gd name="adj2" fmla="val 192915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355"/>
            <p:cNvSpPr>
              <a:spLocks noChangeArrowheads="1"/>
            </p:cNvSpPr>
            <p:nvPr/>
          </p:nvSpPr>
          <p:spPr bwMode="auto">
            <a:xfrm>
              <a:off x="2016" y="2736"/>
              <a:ext cx="2688" cy="240"/>
            </a:xfrm>
            <a:prstGeom prst="curvedUpArrow">
              <a:avLst>
                <a:gd name="adj1" fmla="val 79956"/>
                <a:gd name="adj2" fmla="val 19662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35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Standard approach in data analysis (2)</a:t>
            </a:r>
          </a:p>
        </p:txBody>
      </p:sp>
      <p:graphicFrame>
        <p:nvGraphicFramePr>
          <p:cNvPr id="910340" name="Group 4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/>
              <a:tblGrid>
                <a:gridCol w="1085850"/>
                <a:gridCol w="1128432"/>
                <a:gridCol w="1133756"/>
                <a:gridCol w="1133755"/>
                <a:gridCol w="1131981"/>
                <a:gridCol w="1130207"/>
                <a:gridCol w="1128432"/>
                <a:gridCol w="814387"/>
              </a:tblGrid>
              <a:tr h="4064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Characteristics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...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...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0072" name="Text Box 90"/>
          <p:cNvSpPr txBox="1">
            <a:spLocks noChangeArrowheads="1"/>
          </p:cNvSpPr>
          <p:nvPr/>
        </p:nvSpPr>
        <p:spPr bwMode="auto">
          <a:xfrm>
            <a:off x="1905000" y="6396335"/>
            <a:ext cx="16385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phenotypic</a:t>
            </a:r>
          </a:p>
        </p:txBody>
      </p:sp>
      <p:sp>
        <p:nvSpPr>
          <p:cNvPr id="170073" name="Text Box 91"/>
          <p:cNvSpPr txBox="1">
            <a:spLocks noChangeArrowheads="1"/>
          </p:cNvSpPr>
          <p:nvPr/>
        </p:nvSpPr>
        <p:spPr bwMode="auto">
          <a:xfrm>
            <a:off x="3886200" y="6396335"/>
            <a:ext cx="14494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genotypic</a:t>
            </a:r>
          </a:p>
        </p:txBody>
      </p:sp>
      <p:sp>
        <p:nvSpPr>
          <p:cNvPr id="170074" name="AutoShape 93"/>
          <p:cNvSpPr>
            <a:spLocks/>
          </p:cNvSpPr>
          <p:nvPr/>
        </p:nvSpPr>
        <p:spPr bwMode="auto">
          <a:xfrm rot="5400000" flipV="1">
            <a:off x="2705100" y="5520035"/>
            <a:ext cx="152400" cy="1752600"/>
          </a:xfrm>
          <a:prstGeom prst="rightBrace">
            <a:avLst>
              <a:gd name="adj1" fmla="val 150000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0075" name="AutoShape 94"/>
          <p:cNvSpPr>
            <a:spLocks/>
          </p:cNvSpPr>
          <p:nvPr/>
        </p:nvSpPr>
        <p:spPr bwMode="auto">
          <a:xfrm rot="5400000" flipV="1">
            <a:off x="4800600" y="5405735"/>
            <a:ext cx="152400" cy="1981200"/>
          </a:xfrm>
          <a:prstGeom prst="rightBrace">
            <a:avLst>
              <a:gd name="adj1" fmla="val 200000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56"/>
          <p:cNvGrpSpPr>
            <a:grpSpLocks/>
          </p:cNvGrpSpPr>
          <p:nvPr/>
        </p:nvGrpSpPr>
        <p:grpSpPr bwMode="auto">
          <a:xfrm>
            <a:off x="3200400" y="3424535"/>
            <a:ext cx="4267200" cy="381000"/>
            <a:chOff x="2016" y="2736"/>
            <a:chExt cx="2688" cy="240"/>
          </a:xfrm>
        </p:grpSpPr>
        <p:sp>
          <p:nvSpPr>
            <p:cNvPr id="170083" name="AutoShape 354"/>
            <p:cNvSpPr>
              <a:spLocks noChangeArrowheads="1"/>
            </p:cNvSpPr>
            <p:nvPr/>
          </p:nvSpPr>
          <p:spPr bwMode="auto">
            <a:xfrm>
              <a:off x="2016" y="2736"/>
              <a:ext cx="1344" cy="240"/>
            </a:xfrm>
            <a:prstGeom prst="curvedUpArrow">
              <a:avLst>
                <a:gd name="adj1" fmla="val 80915"/>
                <a:gd name="adj2" fmla="val 192915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84" name="AutoShape 355"/>
            <p:cNvSpPr>
              <a:spLocks noChangeArrowheads="1"/>
            </p:cNvSpPr>
            <p:nvPr/>
          </p:nvSpPr>
          <p:spPr bwMode="auto">
            <a:xfrm>
              <a:off x="2016" y="2736"/>
              <a:ext cx="2688" cy="240"/>
            </a:xfrm>
            <a:prstGeom prst="curvedUpArrow">
              <a:avLst>
                <a:gd name="adj1" fmla="val 79956"/>
                <a:gd name="adj2" fmla="val 19662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AutoShape 94"/>
          <p:cNvSpPr>
            <a:spLocks/>
          </p:cNvSpPr>
          <p:nvPr/>
        </p:nvSpPr>
        <p:spPr bwMode="auto">
          <a:xfrm rot="5400000" flipV="1">
            <a:off x="6858000" y="5405735"/>
            <a:ext cx="152400" cy="1981200"/>
          </a:xfrm>
          <a:prstGeom prst="rightBrace">
            <a:avLst>
              <a:gd name="adj1" fmla="val 200000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91"/>
          <p:cNvSpPr txBox="1">
            <a:spLocks noChangeArrowheads="1"/>
          </p:cNvSpPr>
          <p:nvPr/>
        </p:nvSpPr>
        <p:spPr bwMode="auto">
          <a:xfrm>
            <a:off x="7311332" y="6396335"/>
            <a:ext cx="1680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outcome 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Text Box 91"/>
          <p:cNvSpPr txBox="1">
            <a:spLocks noChangeArrowheads="1"/>
          </p:cNvSpPr>
          <p:nvPr/>
        </p:nvSpPr>
        <p:spPr bwMode="auto">
          <a:xfrm>
            <a:off x="5548559" y="6396335"/>
            <a:ext cx="1477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treatment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800" y="5253335"/>
            <a:ext cx="3630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finding correlations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4" name="Group 356"/>
          <p:cNvGrpSpPr>
            <a:grpSpLocks/>
          </p:cNvGrpSpPr>
          <p:nvPr/>
        </p:nvGrpSpPr>
        <p:grpSpPr bwMode="auto">
          <a:xfrm>
            <a:off x="3200400" y="3881735"/>
            <a:ext cx="4267200" cy="381000"/>
            <a:chOff x="2016" y="2736"/>
            <a:chExt cx="2688" cy="240"/>
          </a:xfrm>
        </p:grpSpPr>
        <p:sp>
          <p:nvSpPr>
            <p:cNvPr id="22" name="AutoShape 354"/>
            <p:cNvSpPr>
              <a:spLocks noChangeArrowheads="1"/>
            </p:cNvSpPr>
            <p:nvPr/>
          </p:nvSpPr>
          <p:spPr bwMode="auto">
            <a:xfrm>
              <a:off x="2016" y="2736"/>
              <a:ext cx="1344" cy="240"/>
            </a:xfrm>
            <a:prstGeom prst="curvedUpArrow">
              <a:avLst>
                <a:gd name="adj1" fmla="val 80915"/>
                <a:gd name="adj2" fmla="val 192915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355"/>
            <p:cNvSpPr>
              <a:spLocks noChangeArrowheads="1"/>
            </p:cNvSpPr>
            <p:nvPr/>
          </p:nvSpPr>
          <p:spPr bwMode="auto">
            <a:xfrm>
              <a:off x="2016" y="2736"/>
              <a:ext cx="2688" cy="240"/>
            </a:xfrm>
            <a:prstGeom prst="curvedUpArrow">
              <a:avLst>
                <a:gd name="adj1" fmla="val 79956"/>
                <a:gd name="adj2" fmla="val 19662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56"/>
          <p:cNvGrpSpPr>
            <a:grpSpLocks/>
          </p:cNvGrpSpPr>
          <p:nvPr/>
        </p:nvGrpSpPr>
        <p:grpSpPr bwMode="auto">
          <a:xfrm>
            <a:off x="3200400" y="4338935"/>
            <a:ext cx="4267200" cy="381000"/>
            <a:chOff x="2016" y="2736"/>
            <a:chExt cx="2688" cy="240"/>
          </a:xfrm>
        </p:grpSpPr>
        <p:sp>
          <p:nvSpPr>
            <p:cNvPr id="25" name="AutoShape 354"/>
            <p:cNvSpPr>
              <a:spLocks noChangeArrowheads="1"/>
            </p:cNvSpPr>
            <p:nvPr/>
          </p:nvSpPr>
          <p:spPr bwMode="auto">
            <a:xfrm>
              <a:off x="2016" y="2736"/>
              <a:ext cx="1344" cy="240"/>
            </a:xfrm>
            <a:prstGeom prst="curvedUpArrow">
              <a:avLst>
                <a:gd name="adj1" fmla="val 80915"/>
                <a:gd name="adj2" fmla="val 192915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355"/>
            <p:cNvSpPr>
              <a:spLocks noChangeArrowheads="1"/>
            </p:cNvSpPr>
            <p:nvPr/>
          </p:nvSpPr>
          <p:spPr bwMode="auto">
            <a:xfrm>
              <a:off x="2016" y="2736"/>
              <a:ext cx="2688" cy="240"/>
            </a:xfrm>
            <a:prstGeom prst="curvedUpArrow">
              <a:avLst>
                <a:gd name="adj1" fmla="val 79956"/>
                <a:gd name="adj2" fmla="val 19662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56"/>
          <p:cNvGrpSpPr>
            <a:grpSpLocks/>
          </p:cNvGrpSpPr>
          <p:nvPr/>
        </p:nvGrpSpPr>
        <p:grpSpPr bwMode="auto">
          <a:xfrm>
            <a:off x="3200400" y="4796135"/>
            <a:ext cx="4267200" cy="381000"/>
            <a:chOff x="2016" y="2736"/>
            <a:chExt cx="2688" cy="240"/>
          </a:xfrm>
        </p:grpSpPr>
        <p:sp>
          <p:nvSpPr>
            <p:cNvPr id="28" name="AutoShape 354"/>
            <p:cNvSpPr>
              <a:spLocks noChangeArrowheads="1"/>
            </p:cNvSpPr>
            <p:nvPr/>
          </p:nvSpPr>
          <p:spPr bwMode="auto">
            <a:xfrm>
              <a:off x="2016" y="2736"/>
              <a:ext cx="1344" cy="240"/>
            </a:xfrm>
            <a:prstGeom prst="curvedUpArrow">
              <a:avLst>
                <a:gd name="adj1" fmla="val 80915"/>
                <a:gd name="adj2" fmla="val 192915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355"/>
            <p:cNvSpPr>
              <a:spLocks noChangeArrowheads="1"/>
            </p:cNvSpPr>
            <p:nvPr/>
          </p:nvSpPr>
          <p:spPr bwMode="auto">
            <a:xfrm>
              <a:off x="2016" y="2736"/>
              <a:ext cx="2688" cy="240"/>
            </a:xfrm>
            <a:prstGeom prst="curvedUpArrow">
              <a:avLst>
                <a:gd name="adj1" fmla="val 79956"/>
                <a:gd name="adj2" fmla="val 19662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356"/>
          <p:cNvGrpSpPr>
            <a:grpSpLocks/>
          </p:cNvGrpSpPr>
          <p:nvPr/>
        </p:nvGrpSpPr>
        <p:grpSpPr bwMode="auto">
          <a:xfrm>
            <a:off x="3200400" y="5862935"/>
            <a:ext cx="4267200" cy="381000"/>
            <a:chOff x="2016" y="2736"/>
            <a:chExt cx="2688" cy="240"/>
          </a:xfrm>
          <a:solidFill>
            <a:srgbClr val="FFC000"/>
          </a:solidFill>
        </p:grpSpPr>
        <p:sp>
          <p:nvSpPr>
            <p:cNvPr id="31" name="AutoShape 354"/>
            <p:cNvSpPr>
              <a:spLocks noChangeArrowheads="1"/>
            </p:cNvSpPr>
            <p:nvPr/>
          </p:nvSpPr>
          <p:spPr bwMode="auto">
            <a:xfrm>
              <a:off x="2016" y="2736"/>
              <a:ext cx="1344" cy="240"/>
            </a:xfrm>
            <a:prstGeom prst="curvedUpArrow">
              <a:avLst>
                <a:gd name="adj1" fmla="val 80915"/>
                <a:gd name="adj2" fmla="val 192915"/>
                <a:gd name="adj3" fmla="val 33333"/>
              </a:avLst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utoShape 355"/>
            <p:cNvSpPr>
              <a:spLocks noChangeArrowheads="1"/>
            </p:cNvSpPr>
            <p:nvPr/>
          </p:nvSpPr>
          <p:spPr bwMode="auto">
            <a:xfrm>
              <a:off x="2016" y="2736"/>
              <a:ext cx="2688" cy="240"/>
            </a:xfrm>
            <a:prstGeom prst="curvedUpArrow">
              <a:avLst>
                <a:gd name="adj1" fmla="val 79956"/>
                <a:gd name="adj2" fmla="val 196622"/>
                <a:gd name="adj3" fmla="val 33333"/>
              </a:avLst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946793" y="2362200"/>
            <a:ext cx="141577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0" dirty="0" smtClean="0">
                <a:solidFill>
                  <a:srgbClr val="FFC000"/>
                </a:solidFill>
              </a:rPr>
              <a:t>{</a:t>
            </a:r>
            <a:endParaRPr lang="en-US" sz="20000" b="0" dirty="0">
              <a:solidFill>
                <a:srgbClr val="FFC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24000" y="5862935"/>
            <a:ext cx="1479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FFC000"/>
                </a:solidFill>
              </a:rPr>
              <a:t>therefore</a:t>
            </a:r>
            <a:endParaRPr lang="en-US" sz="2800" b="0" dirty="0">
              <a:solidFill>
                <a:srgbClr val="FFC00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1981200" y="4491335"/>
            <a:ext cx="20782" cy="1392382"/>
          </a:xfrm>
          <a:prstGeom prst="lin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1981200" y="5862935"/>
            <a:ext cx="1143000" cy="0"/>
          </a:xfrm>
          <a:prstGeom prst="lin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1981200" y="4522508"/>
            <a:ext cx="304800" cy="0"/>
          </a:xfrm>
          <a:prstGeom prst="lin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7010400" y="5939135"/>
            <a:ext cx="1835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FFC000"/>
                </a:solidFill>
              </a:rPr>
              <a:t>expectation</a:t>
            </a:r>
            <a:endParaRPr lang="en-US" sz="2800" b="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Standard approach in data analysis (3)</a:t>
            </a:r>
          </a:p>
        </p:txBody>
      </p:sp>
      <p:graphicFrame>
        <p:nvGraphicFramePr>
          <p:cNvPr id="910340" name="Group 4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/>
              <a:tblGrid>
                <a:gridCol w="1085850"/>
                <a:gridCol w="1128432"/>
                <a:gridCol w="1133756"/>
                <a:gridCol w="1133755"/>
                <a:gridCol w="1131981"/>
                <a:gridCol w="1130207"/>
                <a:gridCol w="1128432"/>
                <a:gridCol w="814387"/>
              </a:tblGrid>
              <a:tr h="4064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Characteristics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...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...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198" marR="1021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0072" name="Text Box 90"/>
          <p:cNvSpPr txBox="1">
            <a:spLocks noChangeArrowheads="1"/>
          </p:cNvSpPr>
          <p:nvPr/>
        </p:nvSpPr>
        <p:spPr bwMode="auto">
          <a:xfrm>
            <a:off x="1905000" y="6396335"/>
            <a:ext cx="16385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phenotypic</a:t>
            </a:r>
          </a:p>
        </p:txBody>
      </p:sp>
      <p:sp>
        <p:nvSpPr>
          <p:cNvPr id="170073" name="Text Box 91"/>
          <p:cNvSpPr txBox="1">
            <a:spLocks noChangeArrowheads="1"/>
          </p:cNvSpPr>
          <p:nvPr/>
        </p:nvSpPr>
        <p:spPr bwMode="auto">
          <a:xfrm>
            <a:off x="3886200" y="6396335"/>
            <a:ext cx="14494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genotypic</a:t>
            </a:r>
          </a:p>
        </p:txBody>
      </p:sp>
      <p:sp>
        <p:nvSpPr>
          <p:cNvPr id="170074" name="AutoShape 93"/>
          <p:cNvSpPr>
            <a:spLocks/>
          </p:cNvSpPr>
          <p:nvPr/>
        </p:nvSpPr>
        <p:spPr bwMode="auto">
          <a:xfrm rot="5400000" flipV="1">
            <a:off x="2705100" y="5520035"/>
            <a:ext cx="152400" cy="1752600"/>
          </a:xfrm>
          <a:prstGeom prst="rightBrace">
            <a:avLst>
              <a:gd name="adj1" fmla="val 150000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0075" name="AutoShape 94"/>
          <p:cNvSpPr>
            <a:spLocks/>
          </p:cNvSpPr>
          <p:nvPr/>
        </p:nvSpPr>
        <p:spPr bwMode="auto">
          <a:xfrm rot="5400000" flipV="1">
            <a:off x="4800600" y="5405735"/>
            <a:ext cx="152400" cy="1981200"/>
          </a:xfrm>
          <a:prstGeom prst="rightBrace">
            <a:avLst>
              <a:gd name="adj1" fmla="val 200000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56"/>
          <p:cNvGrpSpPr>
            <a:grpSpLocks/>
          </p:cNvGrpSpPr>
          <p:nvPr/>
        </p:nvGrpSpPr>
        <p:grpSpPr bwMode="auto">
          <a:xfrm>
            <a:off x="3200400" y="3424535"/>
            <a:ext cx="4267200" cy="381000"/>
            <a:chOff x="2016" y="2736"/>
            <a:chExt cx="2688" cy="240"/>
          </a:xfrm>
        </p:grpSpPr>
        <p:sp>
          <p:nvSpPr>
            <p:cNvPr id="170083" name="AutoShape 354"/>
            <p:cNvSpPr>
              <a:spLocks noChangeArrowheads="1"/>
            </p:cNvSpPr>
            <p:nvPr/>
          </p:nvSpPr>
          <p:spPr bwMode="auto">
            <a:xfrm>
              <a:off x="2016" y="2736"/>
              <a:ext cx="1344" cy="240"/>
            </a:xfrm>
            <a:prstGeom prst="curvedUpArrow">
              <a:avLst>
                <a:gd name="adj1" fmla="val 80915"/>
                <a:gd name="adj2" fmla="val 192915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84" name="AutoShape 355"/>
            <p:cNvSpPr>
              <a:spLocks noChangeArrowheads="1"/>
            </p:cNvSpPr>
            <p:nvPr/>
          </p:nvSpPr>
          <p:spPr bwMode="auto">
            <a:xfrm>
              <a:off x="2016" y="2736"/>
              <a:ext cx="2688" cy="240"/>
            </a:xfrm>
            <a:prstGeom prst="curvedUpArrow">
              <a:avLst>
                <a:gd name="adj1" fmla="val 79956"/>
                <a:gd name="adj2" fmla="val 19662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AutoShape 94"/>
          <p:cNvSpPr>
            <a:spLocks/>
          </p:cNvSpPr>
          <p:nvPr/>
        </p:nvSpPr>
        <p:spPr bwMode="auto">
          <a:xfrm rot="5400000" flipV="1">
            <a:off x="6858000" y="5405735"/>
            <a:ext cx="152400" cy="1981200"/>
          </a:xfrm>
          <a:prstGeom prst="rightBrace">
            <a:avLst>
              <a:gd name="adj1" fmla="val 200000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91"/>
          <p:cNvSpPr txBox="1">
            <a:spLocks noChangeArrowheads="1"/>
          </p:cNvSpPr>
          <p:nvPr/>
        </p:nvSpPr>
        <p:spPr bwMode="auto">
          <a:xfrm>
            <a:off x="7311332" y="6396335"/>
            <a:ext cx="1680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outcome 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Text Box 91"/>
          <p:cNvSpPr txBox="1">
            <a:spLocks noChangeArrowheads="1"/>
          </p:cNvSpPr>
          <p:nvPr/>
        </p:nvSpPr>
        <p:spPr bwMode="auto">
          <a:xfrm>
            <a:off x="5548559" y="6396335"/>
            <a:ext cx="1477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treatment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800" y="5253335"/>
            <a:ext cx="3630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finding correlations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3" name="Group 356"/>
          <p:cNvGrpSpPr>
            <a:grpSpLocks/>
          </p:cNvGrpSpPr>
          <p:nvPr/>
        </p:nvGrpSpPr>
        <p:grpSpPr bwMode="auto">
          <a:xfrm>
            <a:off x="3200400" y="3881735"/>
            <a:ext cx="4267200" cy="381000"/>
            <a:chOff x="2016" y="2736"/>
            <a:chExt cx="2688" cy="240"/>
          </a:xfrm>
        </p:grpSpPr>
        <p:sp>
          <p:nvSpPr>
            <p:cNvPr id="22" name="AutoShape 354"/>
            <p:cNvSpPr>
              <a:spLocks noChangeArrowheads="1"/>
            </p:cNvSpPr>
            <p:nvPr/>
          </p:nvSpPr>
          <p:spPr bwMode="auto">
            <a:xfrm>
              <a:off x="2016" y="2736"/>
              <a:ext cx="1344" cy="240"/>
            </a:xfrm>
            <a:prstGeom prst="curvedUpArrow">
              <a:avLst>
                <a:gd name="adj1" fmla="val 80915"/>
                <a:gd name="adj2" fmla="val 192915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355"/>
            <p:cNvSpPr>
              <a:spLocks noChangeArrowheads="1"/>
            </p:cNvSpPr>
            <p:nvPr/>
          </p:nvSpPr>
          <p:spPr bwMode="auto">
            <a:xfrm>
              <a:off x="2016" y="2736"/>
              <a:ext cx="2688" cy="240"/>
            </a:xfrm>
            <a:prstGeom prst="curvedUpArrow">
              <a:avLst>
                <a:gd name="adj1" fmla="val 79956"/>
                <a:gd name="adj2" fmla="val 19662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56"/>
          <p:cNvGrpSpPr>
            <a:grpSpLocks/>
          </p:cNvGrpSpPr>
          <p:nvPr/>
        </p:nvGrpSpPr>
        <p:grpSpPr bwMode="auto">
          <a:xfrm>
            <a:off x="3200400" y="4338935"/>
            <a:ext cx="4267200" cy="381000"/>
            <a:chOff x="2016" y="2736"/>
            <a:chExt cx="2688" cy="240"/>
          </a:xfrm>
        </p:grpSpPr>
        <p:sp>
          <p:nvSpPr>
            <p:cNvPr id="25" name="AutoShape 354"/>
            <p:cNvSpPr>
              <a:spLocks noChangeArrowheads="1"/>
            </p:cNvSpPr>
            <p:nvPr/>
          </p:nvSpPr>
          <p:spPr bwMode="auto">
            <a:xfrm>
              <a:off x="2016" y="2736"/>
              <a:ext cx="1344" cy="240"/>
            </a:xfrm>
            <a:prstGeom prst="curvedUpArrow">
              <a:avLst>
                <a:gd name="adj1" fmla="val 80915"/>
                <a:gd name="adj2" fmla="val 192915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355"/>
            <p:cNvSpPr>
              <a:spLocks noChangeArrowheads="1"/>
            </p:cNvSpPr>
            <p:nvPr/>
          </p:nvSpPr>
          <p:spPr bwMode="auto">
            <a:xfrm>
              <a:off x="2016" y="2736"/>
              <a:ext cx="2688" cy="240"/>
            </a:xfrm>
            <a:prstGeom prst="curvedUpArrow">
              <a:avLst>
                <a:gd name="adj1" fmla="val 79956"/>
                <a:gd name="adj2" fmla="val 19662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56"/>
          <p:cNvGrpSpPr>
            <a:grpSpLocks/>
          </p:cNvGrpSpPr>
          <p:nvPr/>
        </p:nvGrpSpPr>
        <p:grpSpPr bwMode="auto">
          <a:xfrm>
            <a:off x="3200400" y="4796135"/>
            <a:ext cx="4267200" cy="381000"/>
            <a:chOff x="2016" y="2736"/>
            <a:chExt cx="2688" cy="240"/>
          </a:xfrm>
        </p:grpSpPr>
        <p:sp>
          <p:nvSpPr>
            <p:cNvPr id="28" name="AutoShape 354"/>
            <p:cNvSpPr>
              <a:spLocks noChangeArrowheads="1"/>
            </p:cNvSpPr>
            <p:nvPr/>
          </p:nvSpPr>
          <p:spPr bwMode="auto">
            <a:xfrm>
              <a:off x="2016" y="2736"/>
              <a:ext cx="1344" cy="240"/>
            </a:xfrm>
            <a:prstGeom prst="curvedUpArrow">
              <a:avLst>
                <a:gd name="adj1" fmla="val 80915"/>
                <a:gd name="adj2" fmla="val 192915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355"/>
            <p:cNvSpPr>
              <a:spLocks noChangeArrowheads="1"/>
            </p:cNvSpPr>
            <p:nvPr/>
          </p:nvSpPr>
          <p:spPr bwMode="auto">
            <a:xfrm>
              <a:off x="2016" y="2736"/>
              <a:ext cx="2688" cy="240"/>
            </a:xfrm>
            <a:prstGeom prst="curvedUpArrow">
              <a:avLst>
                <a:gd name="adj1" fmla="val 79956"/>
                <a:gd name="adj2" fmla="val 19662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56"/>
          <p:cNvGrpSpPr>
            <a:grpSpLocks/>
          </p:cNvGrpSpPr>
          <p:nvPr/>
        </p:nvGrpSpPr>
        <p:grpSpPr bwMode="auto">
          <a:xfrm>
            <a:off x="3200400" y="5862935"/>
            <a:ext cx="4267200" cy="381000"/>
            <a:chOff x="2016" y="2736"/>
            <a:chExt cx="2688" cy="240"/>
          </a:xfrm>
          <a:solidFill>
            <a:srgbClr val="FFC000"/>
          </a:solidFill>
        </p:grpSpPr>
        <p:sp>
          <p:nvSpPr>
            <p:cNvPr id="31" name="AutoShape 354"/>
            <p:cNvSpPr>
              <a:spLocks noChangeArrowheads="1"/>
            </p:cNvSpPr>
            <p:nvPr/>
          </p:nvSpPr>
          <p:spPr bwMode="auto">
            <a:xfrm>
              <a:off x="2016" y="2736"/>
              <a:ext cx="1344" cy="240"/>
            </a:xfrm>
            <a:prstGeom prst="curvedUpArrow">
              <a:avLst>
                <a:gd name="adj1" fmla="val 80915"/>
                <a:gd name="adj2" fmla="val 192915"/>
                <a:gd name="adj3" fmla="val 33333"/>
              </a:avLst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utoShape 355"/>
            <p:cNvSpPr>
              <a:spLocks noChangeArrowheads="1"/>
            </p:cNvSpPr>
            <p:nvPr/>
          </p:nvSpPr>
          <p:spPr bwMode="auto">
            <a:xfrm>
              <a:off x="2016" y="2736"/>
              <a:ext cx="2688" cy="240"/>
            </a:xfrm>
            <a:prstGeom prst="curvedUpArrow">
              <a:avLst>
                <a:gd name="adj1" fmla="val 79956"/>
                <a:gd name="adj2" fmla="val 196622"/>
                <a:gd name="adj3" fmla="val 33333"/>
              </a:avLst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946793" y="2586335"/>
            <a:ext cx="141577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0" dirty="0" smtClean="0">
                <a:solidFill>
                  <a:srgbClr val="FFC000"/>
                </a:solidFill>
              </a:rPr>
              <a:t>{</a:t>
            </a:r>
            <a:endParaRPr lang="en-US" sz="20000" b="0" dirty="0">
              <a:solidFill>
                <a:srgbClr val="FFC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24000" y="5862935"/>
            <a:ext cx="1479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FFC000"/>
                </a:solidFill>
              </a:rPr>
              <a:t>therefore</a:t>
            </a:r>
            <a:endParaRPr lang="en-US" sz="2800" b="0" dirty="0">
              <a:solidFill>
                <a:srgbClr val="FFC00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1981200" y="4491335"/>
            <a:ext cx="20782" cy="1392382"/>
          </a:xfrm>
          <a:prstGeom prst="lin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1981200" y="5862935"/>
            <a:ext cx="1143000" cy="0"/>
          </a:xfrm>
          <a:prstGeom prst="lin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1981200" y="4522508"/>
            <a:ext cx="304800" cy="0"/>
          </a:xfrm>
          <a:prstGeom prst="lin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7010400" y="5939135"/>
            <a:ext cx="1835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FFC000"/>
                </a:solidFill>
              </a:rPr>
              <a:t>expectation</a:t>
            </a:r>
            <a:endParaRPr lang="en-US" sz="2800" b="0" dirty="0">
              <a:solidFill>
                <a:srgbClr val="FFC000"/>
              </a:solidFill>
            </a:endParaRPr>
          </a:p>
        </p:txBody>
      </p:sp>
      <p:grpSp>
        <p:nvGrpSpPr>
          <p:cNvPr id="36" name="Group 356"/>
          <p:cNvGrpSpPr>
            <a:grpSpLocks/>
          </p:cNvGrpSpPr>
          <p:nvPr/>
        </p:nvGrpSpPr>
        <p:grpSpPr bwMode="auto">
          <a:xfrm flipV="1">
            <a:off x="3200400" y="2586335"/>
            <a:ext cx="4267200" cy="381000"/>
            <a:chOff x="2016" y="2736"/>
            <a:chExt cx="2688" cy="240"/>
          </a:xfrm>
          <a:solidFill>
            <a:srgbClr val="FF0000"/>
          </a:solidFill>
        </p:grpSpPr>
        <p:sp>
          <p:nvSpPr>
            <p:cNvPr id="37" name="AutoShape 354"/>
            <p:cNvSpPr>
              <a:spLocks noChangeArrowheads="1"/>
            </p:cNvSpPr>
            <p:nvPr/>
          </p:nvSpPr>
          <p:spPr bwMode="auto">
            <a:xfrm>
              <a:off x="2016" y="2736"/>
              <a:ext cx="1344" cy="240"/>
            </a:xfrm>
            <a:prstGeom prst="curvedUpArrow">
              <a:avLst>
                <a:gd name="adj1" fmla="val 80915"/>
                <a:gd name="adj2" fmla="val 192915"/>
                <a:gd name="adj3" fmla="val 33333"/>
              </a:avLst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355"/>
            <p:cNvSpPr>
              <a:spLocks noChangeArrowheads="1"/>
            </p:cNvSpPr>
            <p:nvPr/>
          </p:nvSpPr>
          <p:spPr bwMode="auto">
            <a:xfrm>
              <a:off x="2016" y="2736"/>
              <a:ext cx="2688" cy="240"/>
            </a:xfrm>
            <a:prstGeom prst="curvedUpArrow">
              <a:avLst>
                <a:gd name="adj1" fmla="val 79956"/>
                <a:gd name="adj2" fmla="val 196622"/>
                <a:gd name="adj3" fmla="val 33333"/>
              </a:avLst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736773" y="2209800"/>
            <a:ext cx="246253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FF0000"/>
                </a:solidFill>
              </a:rPr>
              <a:t>generalization ?</a:t>
            </a:r>
            <a:endParaRPr lang="en-US" sz="28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Pitfalls in statistics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broad categories:</a:t>
            </a:r>
          </a:p>
          <a:p>
            <a:pPr lvl="1"/>
            <a:r>
              <a:rPr lang="en-US" dirty="0" smtClean="0"/>
              <a:t>Sources of bias. </a:t>
            </a:r>
          </a:p>
          <a:p>
            <a:pPr lvl="2"/>
            <a:r>
              <a:rPr lang="en-US" dirty="0" smtClean="0"/>
              <a:t>These are conditions or circumstances which affect the external validity of statistical results. </a:t>
            </a:r>
          </a:p>
          <a:p>
            <a:pPr lvl="1"/>
            <a:r>
              <a:rPr lang="en-US" dirty="0" smtClean="0"/>
              <a:t>Errors in methodology, </a:t>
            </a:r>
          </a:p>
          <a:p>
            <a:pPr lvl="2"/>
            <a:r>
              <a:rPr lang="en-US" dirty="0" smtClean="0"/>
              <a:t>which can lead to inaccurate or invalid results. </a:t>
            </a:r>
          </a:p>
          <a:p>
            <a:pPr lvl="1"/>
            <a:r>
              <a:rPr lang="en-US" dirty="0" smtClean="0"/>
              <a:t>Interpretation errors, </a:t>
            </a:r>
          </a:p>
          <a:p>
            <a:pPr lvl="2"/>
            <a:r>
              <a:rPr lang="en-US" dirty="0" smtClean="0"/>
              <a:t>misapplication of statistical results to real world </a:t>
            </a:r>
            <a:r>
              <a:rPr lang="en-US" dirty="0" smtClean="0"/>
              <a:t>issues (e.g. confounding).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1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 bwMode="auto">
          <a:xfrm>
            <a:off x="5029200" y="1981200"/>
            <a:ext cx="4114800" cy="419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1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648200"/>
            <a:ext cx="2286000" cy="207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Major problem with EHRs for data analysis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006850" y="2090738"/>
            <a:ext cx="1077913" cy="1262062"/>
            <a:chOff x="3170" y="2938"/>
            <a:chExt cx="679" cy="795"/>
          </a:xfrm>
        </p:grpSpPr>
        <p:sp>
          <p:nvSpPr>
            <p:cNvPr id="7444" name="Oval 4"/>
            <p:cNvSpPr>
              <a:spLocks noChangeArrowheads="1"/>
            </p:cNvSpPr>
            <p:nvPr/>
          </p:nvSpPr>
          <p:spPr bwMode="auto">
            <a:xfrm flipH="1">
              <a:off x="3170" y="300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5" name="Oval 5"/>
            <p:cNvSpPr>
              <a:spLocks noChangeArrowheads="1"/>
            </p:cNvSpPr>
            <p:nvPr/>
          </p:nvSpPr>
          <p:spPr bwMode="auto">
            <a:xfrm flipH="1">
              <a:off x="3267" y="310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6" name="Oval 6"/>
            <p:cNvSpPr>
              <a:spLocks noChangeArrowheads="1"/>
            </p:cNvSpPr>
            <p:nvPr/>
          </p:nvSpPr>
          <p:spPr bwMode="auto">
            <a:xfrm flipH="1">
              <a:off x="3412" y="315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7" name="Oval 7"/>
            <p:cNvSpPr>
              <a:spLocks noChangeArrowheads="1"/>
            </p:cNvSpPr>
            <p:nvPr/>
          </p:nvSpPr>
          <p:spPr bwMode="auto">
            <a:xfrm flipH="1">
              <a:off x="3218" y="329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8" name="Oval 8"/>
            <p:cNvSpPr>
              <a:spLocks noChangeArrowheads="1"/>
            </p:cNvSpPr>
            <p:nvPr/>
          </p:nvSpPr>
          <p:spPr bwMode="auto">
            <a:xfrm flipH="1">
              <a:off x="3558" y="3442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9" name="Oval 9"/>
            <p:cNvSpPr>
              <a:spLocks noChangeArrowheads="1"/>
            </p:cNvSpPr>
            <p:nvPr/>
          </p:nvSpPr>
          <p:spPr bwMode="auto">
            <a:xfrm flipH="1">
              <a:off x="3655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0" name="Oval 10"/>
            <p:cNvSpPr>
              <a:spLocks noChangeArrowheads="1"/>
            </p:cNvSpPr>
            <p:nvPr/>
          </p:nvSpPr>
          <p:spPr bwMode="auto">
            <a:xfrm flipH="1">
              <a:off x="3461" y="339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1" name="Oval 11"/>
            <p:cNvSpPr>
              <a:spLocks noChangeArrowheads="1"/>
            </p:cNvSpPr>
            <p:nvPr/>
          </p:nvSpPr>
          <p:spPr bwMode="auto">
            <a:xfrm flipH="1">
              <a:off x="3558" y="305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2" name="Oval 12"/>
            <p:cNvSpPr>
              <a:spLocks noChangeArrowheads="1"/>
            </p:cNvSpPr>
            <p:nvPr/>
          </p:nvSpPr>
          <p:spPr bwMode="auto">
            <a:xfrm flipH="1">
              <a:off x="3267" y="310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3" name="Oval 13"/>
            <p:cNvSpPr>
              <a:spLocks noChangeArrowheads="1"/>
            </p:cNvSpPr>
            <p:nvPr/>
          </p:nvSpPr>
          <p:spPr bwMode="auto">
            <a:xfrm flipH="1">
              <a:off x="3364" y="3200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4" name="Oval 14"/>
            <p:cNvSpPr>
              <a:spLocks noChangeArrowheads="1"/>
            </p:cNvSpPr>
            <p:nvPr/>
          </p:nvSpPr>
          <p:spPr bwMode="auto">
            <a:xfrm flipH="1">
              <a:off x="3509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5" name="Oval 15"/>
            <p:cNvSpPr>
              <a:spLocks noChangeArrowheads="1"/>
            </p:cNvSpPr>
            <p:nvPr/>
          </p:nvSpPr>
          <p:spPr bwMode="auto">
            <a:xfrm flipH="1">
              <a:off x="3315" y="339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6" name="Oval 16"/>
            <p:cNvSpPr>
              <a:spLocks noChangeArrowheads="1"/>
            </p:cNvSpPr>
            <p:nvPr/>
          </p:nvSpPr>
          <p:spPr bwMode="auto">
            <a:xfrm flipH="1">
              <a:off x="3655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7" name="Oval 17"/>
            <p:cNvSpPr>
              <a:spLocks noChangeArrowheads="1"/>
            </p:cNvSpPr>
            <p:nvPr/>
          </p:nvSpPr>
          <p:spPr bwMode="auto">
            <a:xfrm flipH="1">
              <a:off x="3655" y="3442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8" name="Oval 18"/>
            <p:cNvSpPr>
              <a:spLocks noChangeArrowheads="1"/>
            </p:cNvSpPr>
            <p:nvPr/>
          </p:nvSpPr>
          <p:spPr bwMode="auto">
            <a:xfrm flipH="1">
              <a:off x="3266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9" name="Oval 19"/>
            <p:cNvSpPr>
              <a:spLocks noChangeArrowheads="1"/>
            </p:cNvSpPr>
            <p:nvPr/>
          </p:nvSpPr>
          <p:spPr bwMode="auto">
            <a:xfrm flipH="1">
              <a:off x="3655" y="315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0" name="Oval 20"/>
            <p:cNvSpPr>
              <a:spLocks noChangeArrowheads="1"/>
            </p:cNvSpPr>
            <p:nvPr/>
          </p:nvSpPr>
          <p:spPr bwMode="auto">
            <a:xfrm flipH="1">
              <a:off x="3364" y="3200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1" name="Oval 21"/>
            <p:cNvSpPr>
              <a:spLocks noChangeArrowheads="1"/>
            </p:cNvSpPr>
            <p:nvPr/>
          </p:nvSpPr>
          <p:spPr bwMode="auto">
            <a:xfrm flipH="1">
              <a:off x="3461" y="329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2" name="Oval 22"/>
            <p:cNvSpPr>
              <a:spLocks noChangeArrowheads="1"/>
            </p:cNvSpPr>
            <p:nvPr/>
          </p:nvSpPr>
          <p:spPr bwMode="auto">
            <a:xfrm flipH="1">
              <a:off x="3606" y="3345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3" name="Oval 23"/>
            <p:cNvSpPr>
              <a:spLocks noChangeArrowheads="1"/>
            </p:cNvSpPr>
            <p:nvPr/>
          </p:nvSpPr>
          <p:spPr bwMode="auto">
            <a:xfrm flipH="1">
              <a:off x="3412" y="349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4" name="Oval 24"/>
            <p:cNvSpPr>
              <a:spLocks noChangeArrowheads="1"/>
            </p:cNvSpPr>
            <p:nvPr/>
          </p:nvSpPr>
          <p:spPr bwMode="auto">
            <a:xfrm flipH="1">
              <a:off x="3752" y="363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5" name="Oval 25"/>
            <p:cNvSpPr>
              <a:spLocks noChangeArrowheads="1"/>
            </p:cNvSpPr>
            <p:nvPr/>
          </p:nvSpPr>
          <p:spPr bwMode="auto">
            <a:xfrm flipH="1">
              <a:off x="3752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6" name="Oval 26"/>
            <p:cNvSpPr>
              <a:spLocks noChangeArrowheads="1"/>
            </p:cNvSpPr>
            <p:nvPr/>
          </p:nvSpPr>
          <p:spPr bwMode="auto">
            <a:xfrm flipH="1">
              <a:off x="3655" y="358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7" name="Oval 27"/>
            <p:cNvSpPr>
              <a:spLocks noChangeArrowheads="1"/>
            </p:cNvSpPr>
            <p:nvPr/>
          </p:nvSpPr>
          <p:spPr bwMode="auto">
            <a:xfrm flipH="1">
              <a:off x="3752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8" name="Oval 28"/>
            <p:cNvSpPr>
              <a:spLocks noChangeArrowheads="1"/>
            </p:cNvSpPr>
            <p:nvPr/>
          </p:nvSpPr>
          <p:spPr bwMode="auto">
            <a:xfrm flipH="1">
              <a:off x="3315" y="293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9" name="Oval 29"/>
            <p:cNvSpPr>
              <a:spLocks noChangeArrowheads="1"/>
            </p:cNvSpPr>
            <p:nvPr/>
          </p:nvSpPr>
          <p:spPr bwMode="auto">
            <a:xfrm flipH="1">
              <a:off x="3412" y="3035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0" name="Oval 30"/>
            <p:cNvSpPr>
              <a:spLocks noChangeArrowheads="1"/>
            </p:cNvSpPr>
            <p:nvPr/>
          </p:nvSpPr>
          <p:spPr bwMode="auto">
            <a:xfrm flipH="1">
              <a:off x="3557" y="308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1" name="Oval 31"/>
            <p:cNvSpPr>
              <a:spLocks noChangeArrowheads="1"/>
            </p:cNvSpPr>
            <p:nvPr/>
          </p:nvSpPr>
          <p:spPr bwMode="auto">
            <a:xfrm flipH="1">
              <a:off x="3363" y="322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2" name="Oval 32"/>
            <p:cNvSpPr>
              <a:spLocks noChangeArrowheads="1"/>
            </p:cNvSpPr>
            <p:nvPr/>
          </p:nvSpPr>
          <p:spPr bwMode="auto">
            <a:xfrm flipH="1">
              <a:off x="3703" y="337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3" name="Oval 33"/>
            <p:cNvSpPr>
              <a:spLocks noChangeArrowheads="1"/>
            </p:cNvSpPr>
            <p:nvPr/>
          </p:nvSpPr>
          <p:spPr bwMode="auto">
            <a:xfrm flipH="1">
              <a:off x="3703" y="327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4" name="Oval 34"/>
            <p:cNvSpPr>
              <a:spLocks noChangeArrowheads="1"/>
            </p:cNvSpPr>
            <p:nvPr/>
          </p:nvSpPr>
          <p:spPr bwMode="auto">
            <a:xfrm flipH="1">
              <a:off x="3606" y="332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5" name="Oval 35"/>
            <p:cNvSpPr>
              <a:spLocks noChangeArrowheads="1"/>
            </p:cNvSpPr>
            <p:nvPr/>
          </p:nvSpPr>
          <p:spPr bwMode="auto">
            <a:xfrm flipH="1">
              <a:off x="3703" y="298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5780" name="Text Box 36"/>
          <p:cNvSpPr txBox="1">
            <a:spLocks noChangeArrowheads="1"/>
          </p:cNvSpPr>
          <p:nvPr/>
        </p:nvSpPr>
        <p:spPr bwMode="auto">
          <a:xfrm>
            <a:off x="685800" y="3413125"/>
            <a:ext cx="172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observation &amp;</a:t>
            </a:r>
          </a:p>
          <a:p>
            <a:r>
              <a:rPr lang="en-US" sz="2000">
                <a:solidFill>
                  <a:schemeClr val="bg1"/>
                </a:solidFill>
              </a:rPr>
              <a:t>measurement</a:t>
            </a:r>
          </a:p>
        </p:txBody>
      </p:sp>
      <p:grpSp>
        <p:nvGrpSpPr>
          <p:cNvPr id="3" name="Group 281"/>
          <p:cNvGrpSpPr>
            <a:grpSpLocks/>
          </p:cNvGrpSpPr>
          <p:nvPr/>
        </p:nvGrpSpPr>
        <p:grpSpPr bwMode="auto">
          <a:xfrm>
            <a:off x="2913063" y="5713413"/>
            <a:ext cx="3189287" cy="792162"/>
            <a:chOff x="1835" y="3599"/>
            <a:chExt cx="2309" cy="499"/>
          </a:xfrm>
        </p:grpSpPr>
        <p:sp>
          <p:nvSpPr>
            <p:cNvPr id="7202" name="AutoShape 282"/>
            <p:cNvSpPr>
              <a:spLocks noChangeArrowheads="1"/>
            </p:cNvSpPr>
            <p:nvPr/>
          </p:nvSpPr>
          <p:spPr bwMode="auto">
            <a:xfrm rot="10800000">
              <a:off x="1835" y="3599"/>
              <a:ext cx="2309" cy="311"/>
            </a:xfrm>
            <a:prstGeom prst="rightArrow">
              <a:avLst>
                <a:gd name="adj1" fmla="val 46630"/>
                <a:gd name="adj2" fmla="val 68951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Text Box 283"/>
            <p:cNvSpPr txBox="1">
              <a:spLocks noChangeArrowheads="1"/>
            </p:cNvSpPr>
            <p:nvPr/>
          </p:nvSpPr>
          <p:spPr bwMode="auto">
            <a:xfrm>
              <a:off x="2682" y="3848"/>
              <a:ext cx="87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application</a:t>
              </a:r>
            </a:p>
          </p:txBody>
        </p:sp>
      </p:grpSp>
      <p:sp>
        <p:nvSpPr>
          <p:cNvPr id="1056034" name="AutoShape 290"/>
          <p:cNvSpPr>
            <a:spLocks noChangeArrowheads="1"/>
          </p:cNvSpPr>
          <p:nvPr/>
        </p:nvSpPr>
        <p:spPr bwMode="auto">
          <a:xfrm rot="-2434525">
            <a:off x="1944688" y="3862388"/>
            <a:ext cx="1322387" cy="606425"/>
          </a:xfrm>
          <a:prstGeom prst="rightArrow">
            <a:avLst>
              <a:gd name="adj1" fmla="val 50000"/>
              <a:gd name="adj2" fmla="val 54516"/>
            </a:avLst>
          </a:prstGeom>
          <a:gradFill rotWithShape="1">
            <a:gsLst>
              <a:gs pos="0">
                <a:schemeClr val="accent1"/>
              </a:gs>
              <a:gs pos="100000">
                <a:srgbClr val="FF993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91"/>
          <p:cNvGrpSpPr>
            <a:grpSpLocks/>
          </p:cNvGrpSpPr>
          <p:nvPr/>
        </p:nvGrpSpPr>
        <p:grpSpPr bwMode="auto">
          <a:xfrm rot="-7712767">
            <a:off x="1909763" y="3219450"/>
            <a:ext cx="2590800" cy="914400"/>
            <a:chOff x="2688" y="2640"/>
            <a:chExt cx="1632" cy="576"/>
          </a:xfrm>
        </p:grpSpPr>
        <p:sp>
          <p:nvSpPr>
            <p:cNvPr id="7187" name="AutoShape 292"/>
            <p:cNvSpPr>
              <a:spLocks noChangeArrowheads="1"/>
            </p:cNvSpPr>
            <p:nvPr/>
          </p:nvSpPr>
          <p:spPr bwMode="auto">
            <a:xfrm>
              <a:off x="2688" y="2640"/>
              <a:ext cx="1632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Line 293"/>
            <p:cNvSpPr>
              <a:spLocks noChangeShapeType="1"/>
            </p:cNvSpPr>
            <p:nvPr/>
          </p:nvSpPr>
          <p:spPr bwMode="auto">
            <a:xfrm>
              <a:off x="2880" y="2640"/>
              <a:ext cx="28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89" name="Line 294"/>
            <p:cNvSpPr>
              <a:spLocks noChangeShapeType="1"/>
            </p:cNvSpPr>
            <p:nvPr/>
          </p:nvSpPr>
          <p:spPr bwMode="auto">
            <a:xfrm>
              <a:off x="3120" y="2640"/>
              <a:ext cx="144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0" name="Line 295"/>
            <p:cNvSpPr>
              <a:spLocks noChangeShapeType="1"/>
            </p:cNvSpPr>
            <p:nvPr/>
          </p:nvSpPr>
          <p:spPr bwMode="auto">
            <a:xfrm>
              <a:off x="3312" y="2640"/>
              <a:ext cx="4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1" name="Line 296"/>
            <p:cNvSpPr>
              <a:spLocks noChangeShapeType="1"/>
            </p:cNvSpPr>
            <p:nvPr/>
          </p:nvSpPr>
          <p:spPr bwMode="auto">
            <a:xfrm>
              <a:off x="3456" y="2640"/>
              <a:ext cx="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2" name="Line 297"/>
            <p:cNvSpPr>
              <a:spLocks noChangeShapeType="1"/>
            </p:cNvSpPr>
            <p:nvPr/>
          </p:nvSpPr>
          <p:spPr bwMode="auto">
            <a:xfrm flipV="1">
              <a:off x="3552" y="2640"/>
              <a:ext cx="144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3" name="Line 298"/>
            <p:cNvSpPr>
              <a:spLocks noChangeShapeType="1"/>
            </p:cNvSpPr>
            <p:nvPr/>
          </p:nvSpPr>
          <p:spPr bwMode="auto">
            <a:xfrm flipV="1">
              <a:off x="3648" y="2640"/>
              <a:ext cx="192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4" name="Line 299"/>
            <p:cNvSpPr>
              <a:spLocks noChangeShapeType="1"/>
            </p:cNvSpPr>
            <p:nvPr/>
          </p:nvSpPr>
          <p:spPr bwMode="auto">
            <a:xfrm flipV="1">
              <a:off x="3792" y="2640"/>
              <a:ext cx="28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5" name="Line 300"/>
            <p:cNvSpPr>
              <a:spLocks noChangeShapeType="1"/>
            </p:cNvSpPr>
            <p:nvPr/>
          </p:nvSpPr>
          <p:spPr bwMode="auto">
            <a:xfrm>
              <a:off x="2790" y="2784"/>
              <a:ext cx="143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6" name="Line 301"/>
            <p:cNvSpPr>
              <a:spLocks noChangeShapeType="1"/>
            </p:cNvSpPr>
            <p:nvPr/>
          </p:nvSpPr>
          <p:spPr bwMode="auto">
            <a:xfrm>
              <a:off x="2892" y="2928"/>
              <a:ext cx="12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7" name="Line 302"/>
            <p:cNvSpPr>
              <a:spLocks noChangeShapeType="1"/>
            </p:cNvSpPr>
            <p:nvPr/>
          </p:nvSpPr>
          <p:spPr bwMode="auto">
            <a:xfrm>
              <a:off x="2992" y="3072"/>
              <a:ext cx="102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056047" name="AutoShape 303"/>
          <p:cNvSpPr>
            <a:spLocks noChangeArrowheads="1"/>
          </p:cNvSpPr>
          <p:nvPr/>
        </p:nvSpPr>
        <p:spPr bwMode="auto">
          <a:xfrm rot="-2435325">
            <a:off x="3243263" y="2963863"/>
            <a:ext cx="844550" cy="536575"/>
          </a:xfrm>
          <a:prstGeom prst="rightArrow">
            <a:avLst>
              <a:gd name="adj1" fmla="val 54574"/>
              <a:gd name="adj2" fmla="val 41222"/>
            </a:avLst>
          </a:prstGeom>
          <a:gradFill rotWithShape="1">
            <a:gsLst>
              <a:gs pos="0">
                <a:srgbClr val="FF9933"/>
              </a:gs>
              <a:gs pos="100000">
                <a:srgbClr val="764718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7270" name="Picture 6" descr="https://encrypted-tbn2.gstatic.com/images?q=tbn:ANd9GcSwYfX8SEA3m6vxdXlNEYNqO5UzXALAEpn_xxrIa4m1aiNynrRmk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5334000"/>
            <a:ext cx="1752599" cy="1369107"/>
          </a:xfrm>
          <a:prstGeom prst="rect">
            <a:avLst/>
          </a:prstGeom>
          <a:noFill/>
        </p:spPr>
      </p:pic>
      <p:grpSp>
        <p:nvGrpSpPr>
          <p:cNvPr id="5" name="Group 304"/>
          <p:cNvGrpSpPr>
            <a:grpSpLocks/>
          </p:cNvGrpSpPr>
          <p:nvPr/>
        </p:nvGrpSpPr>
        <p:grpSpPr bwMode="auto">
          <a:xfrm>
            <a:off x="606425" y="4727575"/>
            <a:ext cx="1836738" cy="1127125"/>
            <a:chOff x="382" y="2978"/>
            <a:chExt cx="1157" cy="710"/>
          </a:xfrm>
        </p:grpSpPr>
        <p:sp>
          <p:nvSpPr>
            <p:cNvPr id="7185" name="AutoShape 305"/>
            <p:cNvSpPr>
              <a:spLocks noChangeArrowheads="1"/>
            </p:cNvSpPr>
            <p:nvPr/>
          </p:nvSpPr>
          <p:spPr bwMode="auto">
            <a:xfrm rot="4039054">
              <a:off x="1027" y="3176"/>
              <a:ext cx="710" cy="314"/>
            </a:xfrm>
            <a:prstGeom prst="leftRightArrow">
              <a:avLst>
                <a:gd name="adj1" fmla="val 50000"/>
                <a:gd name="adj2" fmla="val 45223"/>
              </a:avLst>
            </a:prstGeom>
            <a:solidFill>
              <a:srgbClr val="000000">
                <a:alpha val="7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AutoShape 306"/>
            <p:cNvSpPr>
              <a:spLocks noChangeArrowheads="1"/>
            </p:cNvSpPr>
            <p:nvPr/>
          </p:nvSpPr>
          <p:spPr bwMode="auto">
            <a:xfrm>
              <a:off x="382" y="3186"/>
              <a:ext cx="732" cy="479"/>
            </a:xfrm>
            <a:prstGeom prst="roundRect">
              <a:avLst>
                <a:gd name="adj" fmla="val 16667"/>
              </a:avLst>
            </a:prstGeom>
            <a:solidFill>
              <a:srgbClr val="000000">
                <a:alpha val="76862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l-GR">
                  <a:solidFill>
                    <a:schemeClr val="bg1"/>
                  </a:solidFill>
                  <a:cs typeface="Times New Roman" pitchFamily="18" charset="0"/>
                </a:rPr>
                <a:t>Δ</a:t>
              </a:r>
              <a:r>
                <a:rPr lang="nl-BE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r>
                <a:rPr lang="en-US" sz="1800">
                  <a:solidFill>
                    <a:schemeClr val="bg1"/>
                  </a:solidFill>
                </a:rPr>
                <a:t>= outcome</a:t>
              </a:r>
            </a:p>
          </p:txBody>
        </p:sp>
      </p:grpSp>
      <p:grpSp>
        <p:nvGrpSpPr>
          <p:cNvPr id="6" name="Group 311"/>
          <p:cNvGrpSpPr/>
          <p:nvPr/>
        </p:nvGrpSpPr>
        <p:grpSpPr>
          <a:xfrm>
            <a:off x="5057775" y="1916113"/>
            <a:ext cx="3895725" cy="1552511"/>
            <a:chOff x="5057775" y="1916113"/>
            <a:chExt cx="3895725" cy="1552511"/>
          </a:xfrm>
        </p:grpSpPr>
        <p:sp>
          <p:nvSpPr>
            <p:cNvPr id="7410" name="AutoShape 72"/>
            <p:cNvSpPr>
              <a:spLocks noChangeArrowheads="1"/>
            </p:cNvSpPr>
            <p:nvPr/>
          </p:nvSpPr>
          <p:spPr bwMode="auto">
            <a:xfrm>
              <a:off x="5414963" y="2595563"/>
              <a:ext cx="998538" cy="493713"/>
            </a:xfrm>
            <a:prstGeom prst="rightArrow">
              <a:avLst>
                <a:gd name="adj1" fmla="val 50000"/>
                <a:gd name="adj2" fmla="val 50563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33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1" name="Text Box 73"/>
            <p:cNvSpPr txBox="1">
              <a:spLocks noChangeArrowheads="1"/>
            </p:cNvSpPr>
            <p:nvPr/>
          </p:nvSpPr>
          <p:spPr bwMode="auto">
            <a:xfrm>
              <a:off x="5057775" y="1916113"/>
              <a:ext cx="1550988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data</a:t>
              </a:r>
            </a:p>
            <a:p>
              <a:r>
                <a:rPr lang="en-US" sz="2000">
                  <a:solidFill>
                    <a:schemeClr val="bg1"/>
                  </a:solidFill>
                </a:rPr>
                <a:t>organization</a:t>
              </a:r>
            </a:p>
          </p:txBody>
        </p:sp>
        <p:pic>
          <p:nvPicPr>
            <p:cNvPr id="267268" name="Picture 4" descr="https://encrypted-tbn0.gstatic.com/images?q=tbn:ANd9GcQ519d192LEpR6-ADeRK6iQdyVNygAnbZZX5sFynammQr-mRtP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05600" y="2209800"/>
              <a:ext cx="2247900" cy="1258824"/>
            </a:xfrm>
            <a:prstGeom prst="rect">
              <a:avLst/>
            </a:prstGeom>
            <a:noFill/>
          </p:spPr>
        </p:pic>
      </p:grpSp>
      <p:grpSp>
        <p:nvGrpSpPr>
          <p:cNvPr id="7" name="Group 312"/>
          <p:cNvGrpSpPr/>
          <p:nvPr/>
        </p:nvGrpSpPr>
        <p:grpSpPr>
          <a:xfrm>
            <a:off x="6400800" y="3597276"/>
            <a:ext cx="2466975" cy="2517775"/>
            <a:chOff x="6400800" y="3597276"/>
            <a:chExt cx="2466975" cy="2517775"/>
          </a:xfrm>
        </p:grpSpPr>
        <p:pic>
          <p:nvPicPr>
            <p:cNvPr id="267266" name="Picture 2" descr="https://encrypted-tbn3.gstatic.com/images?q=tbn:ANd9GcQYl3brsrSchFGP60n8OSuMlSlsaWwn0vPNAj4eRXEIK9A-7CU9Dw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00800" y="4267200"/>
              <a:ext cx="2466975" cy="1847851"/>
            </a:xfrm>
            <a:prstGeom prst="rect">
              <a:avLst/>
            </a:prstGeom>
            <a:noFill/>
          </p:spPr>
        </p:pic>
        <p:sp>
          <p:nvSpPr>
            <p:cNvPr id="310" name="AutoShape 72"/>
            <p:cNvSpPr>
              <a:spLocks noChangeArrowheads="1"/>
            </p:cNvSpPr>
            <p:nvPr/>
          </p:nvSpPr>
          <p:spPr bwMode="auto">
            <a:xfrm rot="5400000">
              <a:off x="7517607" y="3647281"/>
              <a:ext cx="593724" cy="493713"/>
            </a:xfrm>
            <a:prstGeom prst="rightArrow">
              <a:avLst>
                <a:gd name="adj1" fmla="val 50000"/>
                <a:gd name="adj2" fmla="val 50563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33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" name="Rectangle 65"/>
          <p:cNvSpPr/>
          <p:nvPr/>
        </p:nvSpPr>
        <p:spPr bwMode="auto">
          <a:xfrm>
            <a:off x="9829800" y="838200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04800" y="1981201"/>
            <a:ext cx="4648200" cy="230832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The information model behind current EHRs is optimized for individual patient care, reflecting ‘care models’, without being a faithful model of how medical reality is structured in its entirety.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7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EHR Information Models (simplified)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4275" name="Group 41"/>
          <p:cNvGrpSpPr>
            <a:grpSpLocks/>
          </p:cNvGrpSpPr>
          <p:nvPr/>
        </p:nvGrpSpPr>
        <p:grpSpPr bwMode="auto">
          <a:xfrm>
            <a:off x="304800" y="2743200"/>
            <a:ext cx="3257550" cy="3417888"/>
            <a:chOff x="304800" y="2743200"/>
            <a:chExt cx="3257473" cy="3418463"/>
          </a:xfrm>
        </p:grpSpPr>
        <p:sp>
          <p:nvSpPr>
            <p:cNvPr id="54287" name="Rounded Rectangle 3"/>
            <p:cNvSpPr>
              <a:spLocks noChangeArrowheads="1"/>
            </p:cNvSpPr>
            <p:nvPr/>
          </p:nvSpPr>
          <p:spPr bwMode="auto">
            <a:xfrm>
              <a:off x="1371600" y="4114800"/>
              <a:ext cx="1203738" cy="675263"/>
            </a:xfrm>
            <a:prstGeom prst="roundRect">
              <a:avLst>
                <a:gd name="adj" fmla="val 23463"/>
              </a:avLst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</a:rPr>
                <a:t>patient</a:t>
              </a:r>
            </a:p>
          </p:txBody>
        </p:sp>
        <p:sp>
          <p:nvSpPr>
            <p:cNvPr id="54288" name="Rounded Rectangle 5"/>
            <p:cNvSpPr>
              <a:spLocks noChangeArrowheads="1"/>
            </p:cNvSpPr>
            <p:nvPr/>
          </p:nvSpPr>
          <p:spPr bwMode="auto">
            <a:xfrm>
              <a:off x="304800" y="2743200"/>
              <a:ext cx="1641748" cy="675263"/>
            </a:xfrm>
            <a:prstGeom prst="roundRect">
              <a:avLst>
                <a:gd name="adj" fmla="val 23463"/>
              </a:avLst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</a:rPr>
                <a:t>diagnosis</a:t>
              </a:r>
            </a:p>
          </p:txBody>
        </p:sp>
        <p:sp>
          <p:nvSpPr>
            <p:cNvPr id="54289" name="Rounded Rectangle 6"/>
            <p:cNvSpPr>
              <a:spLocks noChangeArrowheads="1"/>
            </p:cNvSpPr>
            <p:nvPr/>
          </p:nvSpPr>
          <p:spPr bwMode="auto">
            <a:xfrm>
              <a:off x="1553940" y="5486400"/>
              <a:ext cx="839059" cy="675263"/>
            </a:xfrm>
            <a:prstGeom prst="roundRect">
              <a:avLst>
                <a:gd name="adj" fmla="val 23463"/>
              </a:avLst>
            </a:prstGeom>
            <a:solidFill>
              <a:srgbClr val="0070C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</a:rPr>
                <a:t>drug</a:t>
              </a:r>
            </a:p>
          </p:txBody>
        </p:sp>
        <p:sp>
          <p:nvSpPr>
            <p:cNvPr id="54290" name="Rounded Rectangle 11"/>
            <p:cNvSpPr>
              <a:spLocks noChangeArrowheads="1"/>
            </p:cNvSpPr>
            <p:nvPr/>
          </p:nvSpPr>
          <p:spPr bwMode="auto">
            <a:xfrm>
              <a:off x="2286000" y="2743200"/>
              <a:ext cx="1276273" cy="675263"/>
            </a:xfrm>
            <a:prstGeom prst="roundRect">
              <a:avLst>
                <a:gd name="adj" fmla="val 23463"/>
              </a:avLst>
            </a:prstGeom>
            <a:solidFill>
              <a:srgbClr val="FF505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</a:rPr>
                <a:t>finding</a:t>
              </a:r>
            </a:p>
          </p:txBody>
        </p:sp>
        <p:cxnSp>
          <p:nvCxnSpPr>
            <p:cNvPr id="54291" name="Elbow Connector 14"/>
            <p:cNvCxnSpPr>
              <a:cxnSpLocks noChangeShapeType="1"/>
              <a:stCxn id="54287" idx="1"/>
              <a:endCxn id="54288" idx="2"/>
            </p:cNvCxnSpPr>
            <p:nvPr/>
          </p:nvCxnSpPr>
          <p:spPr bwMode="auto">
            <a:xfrm rot="10800000">
              <a:off x="1125674" y="3418464"/>
              <a:ext cx="245926" cy="1033969"/>
            </a:xfrm>
            <a:prstGeom prst="bentConnector2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54292" name="Elbow Connector 16"/>
            <p:cNvCxnSpPr>
              <a:cxnSpLocks noChangeShapeType="1"/>
              <a:stCxn id="54287" idx="3"/>
              <a:endCxn id="54290" idx="2"/>
            </p:cNvCxnSpPr>
            <p:nvPr/>
          </p:nvCxnSpPr>
          <p:spPr bwMode="auto">
            <a:xfrm flipV="1">
              <a:off x="2575338" y="3418463"/>
              <a:ext cx="348799" cy="1033969"/>
            </a:xfrm>
            <a:prstGeom prst="bentConnector2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54293" name="Elbow Connector 20"/>
            <p:cNvCxnSpPr>
              <a:cxnSpLocks noChangeShapeType="1"/>
            </p:cNvCxnSpPr>
            <p:nvPr/>
          </p:nvCxnSpPr>
          <p:spPr bwMode="auto">
            <a:xfrm rot="16200000" flipH="1">
              <a:off x="1625301" y="5138230"/>
              <a:ext cx="696337" cy="1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4038600" y="2209800"/>
            <a:ext cx="4724400" cy="4343400"/>
            <a:chOff x="4038600" y="2209800"/>
            <a:chExt cx="4724400" cy="4343400"/>
          </a:xfrm>
        </p:grpSpPr>
        <p:sp>
          <p:nvSpPr>
            <p:cNvPr id="54277" name="Rounded Rectangle 7"/>
            <p:cNvSpPr>
              <a:spLocks noChangeArrowheads="1"/>
            </p:cNvSpPr>
            <p:nvPr/>
          </p:nvSpPr>
          <p:spPr bwMode="auto">
            <a:xfrm>
              <a:off x="5846477" y="4114800"/>
              <a:ext cx="1697323" cy="675263"/>
            </a:xfrm>
            <a:prstGeom prst="roundRect">
              <a:avLst>
                <a:gd name="adj" fmla="val 23463"/>
              </a:avLst>
            </a:prstGeom>
            <a:solidFill>
              <a:srgbClr val="FF00FF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</a:rPr>
                <a:t>encounter</a:t>
              </a:r>
            </a:p>
          </p:txBody>
        </p:sp>
        <p:sp>
          <p:nvSpPr>
            <p:cNvPr id="54278" name="Rounded Rectangle 8"/>
            <p:cNvSpPr>
              <a:spLocks noChangeArrowheads="1"/>
            </p:cNvSpPr>
            <p:nvPr/>
          </p:nvSpPr>
          <p:spPr bwMode="auto">
            <a:xfrm>
              <a:off x="4282662" y="4114800"/>
              <a:ext cx="1203738" cy="675263"/>
            </a:xfrm>
            <a:prstGeom prst="roundRect">
              <a:avLst>
                <a:gd name="adj" fmla="val 23463"/>
              </a:avLst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</a:rPr>
                <a:t>patient</a:t>
              </a:r>
            </a:p>
          </p:txBody>
        </p:sp>
        <p:sp>
          <p:nvSpPr>
            <p:cNvPr id="54279" name="Rounded Rectangle 9"/>
            <p:cNvSpPr>
              <a:spLocks noChangeArrowheads="1"/>
            </p:cNvSpPr>
            <p:nvPr/>
          </p:nvSpPr>
          <p:spPr bwMode="auto">
            <a:xfrm>
              <a:off x="5874264" y="5486400"/>
              <a:ext cx="1641748" cy="675263"/>
            </a:xfrm>
            <a:prstGeom prst="roundRect">
              <a:avLst>
                <a:gd name="adj" fmla="val 23463"/>
              </a:avLst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</a:rPr>
                <a:t>diagnosis</a:t>
              </a:r>
            </a:p>
          </p:txBody>
        </p:sp>
        <p:sp>
          <p:nvSpPr>
            <p:cNvPr id="54280" name="Rounded Rectangle 10"/>
            <p:cNvSpPr>
              <a:spLocks noChangeArrowheads="1"/>
            </p:cNvSpPr>
            <p:nvPr/>
          </p:nvSpPr>
          <p:spPr bwMode="auto">
            <a:xfrm>
              <a:off x="7923941" y="4114800"/>
              <a:ext cx="839059" cy="675263"/>
            </a:xfrm>
            <a:prstGeom prst="roundRect">
              <a:avLst>
                <a:gd name="adj" fmla="val 23463"/>
              </a:avLst>
            </a:prstGeom>
            <a:solidFill>
              <a:srgbClr val="0070C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</a:rPr>
                <a:t>drug</a:t>
              </a:r>
            </a:p>
          </p:txBody>
        </p:sp>
        <p:sp>
          <p:nvSpPr>
            <p:cNvPr id="54281" name="Rounded Rectangle 12"/>
            <p:cNvSpPr>
              <a:spLocks noChangeArrowheads="1"/>
            </p:cNvSpPr>
            <p:nvPr/>
          </p:nvSpPr>
          <p:spPr bwMode="auto">
            <a:xfrm>
              <a:off x="6057002" y="2743200"/>
              <a:ext cx="1276273" cy="675263"/>
            </a:xfrm>
            <a:prstGeom prst="roundRect">
              <a:avLst>
                <a:gd name="adj" fmla="val 23463"/>
              </a:avLst>
            </a:prstGeom>
            <a:solidFill>
              <a:srgbClr val="FF505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</a:rPr>
                <a:t>finding</a:t>
              </a:r>
            </a:p>
          </p:txBody>
        </p:sp>
        <p:cxnSp>
          <p:nvCxnSpPr>
            <p:cNvPr id="54282" name="Elbow Connector 25"/>
            <p:cNvCxnSpPr>
              <a:cxnSpLocks noChangeShapeType="1"/>
              <a:stCxn id="54277" idx="2"/>
              <a:endCxn id="54279" idx="0"/>
            </p:cNvCxnSpPr>
            <p:nvPr/>
          </p:nvCxnSpPr>
          <p:spPr bwMode="auto">
            <a:xfrm rot="5400000">
              <a:off x="6346971" y="5138231"/>
              <a:ext cx="696337" cy="1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54283" name="Elbow Connector 28"/>
            <p:cNvCxnSpPr>
              <a:cxnSpLocks noChangeShapeType="1"/>
              <a:stCxn id="54277" idx="1"/>
              <a:endCxn id="54278" idx="3"/>
            </p:cNvCxnSpPr>
            <p:nvPr/>
          </p:nvCxnSpPr>
          <p:spPr bwMode="auto">
            <a:xfrm rot="10800000">
              <a:off x="5486401" y="4452432"/>
              <a:ext cx="360077" cy="1588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54284" name="Elbow Connector 31"/>
            <p:cNvCxnSpPr>
              <a:cxnSpLocks noChangeShapeType="1"/>
              <a:stCxn id="54277" idx="0"/>
              <a:endCxn id="54281" idx="2"/>
            </p:cNvCxnSpPr>
            <p:nvPr/>
          </p:nvCxnSpPr>
          <p:spPr bwMode="auto">
            <a:xfrm rot="5400000" flipH="1" flipV="1">
              <a:off x="6346971" y="3766632"/>
              <a:ext cx="696337" cy="1588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54285" name="Elbow Connector 34"/>
            <p:cNvCxnSpPr>
              <a:cxnSpLocks noChangeShapeType="1"/>
              <a:stCxn id="54277" idx="3"/>
              <a:endCxn id="54280" idx="1"/>
            </p:cNvCxnSpPr>
            <p:nvPr/>
          </p:nvCxnSpPr>
          <p:spPr bwMode="auto">
            <a:xfrm>
              <a:off x="7543800" y="4452432"/>
              <a:ext cx="380141" cy="1588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54286" name="Straight Connector 38"/>
            <p:cNvCxnSpPr>
              <a:cxnSpLocks noChangeShapeType="1"/>
            </p:cNvCxnSpPr>
            <p:nvPr/>
          </p:nvCxnSpPr>
          <p:spPr bwMode="auto">
            <a:xfrm rot="5400000">
              <a:off x="1866900" y="4381500"/>
              <a:ext cx="434340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296328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/ Claim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Patient data</a:t>
            </a:r>
            <a:r>
              <a:rPr lang="en-US" dirty="0" smtClean="0"/>
              <a:t>, </a:t>
            </a:r>
          </a:p>
          <a:p>
            <a:r>
              <a:rPr lang="en-US" dirty="0"/>
              <a:t>	</a:t>
            </a:r>
            <a:r>
              <a:rPr lang="en-US" dirty="0" smtClean="0"/>
              <a:t>as currently </a:t>
            </a:r>
            <a:r>
              <a:rPr lang="en-US" i="1" dirty="0" smtClean="0"/>
              <a:t>gathered</a:t>
            </a:r>
            <a:r>
              <a:rPr lang="en-US" dirty="0" smtClean="0"/>
              <a:t> through EHRs, </a:t>
            </a:r>
          </a:p>
          <a:p>
            <a:r>
              <a:rPr lang="en-US" dirty="0"/>
              <a:t>	</a:t>
            </a:r>
            <a:r>
              <a:rPr lang="en-US" i="1" dirty="0" smtClean="0"/>
              <a:t>communicated</a:t>
            </a:r>
            <a:r>
              <a:rPr lang="en-US" dirty="0" smtClean="0"/>
              <a:t> over RHIOs, and </a:t>
            </a:r>
          </a:p>
          <a:p>
            <a:r>
              <a:rPr lang="en-US" dirty="0"/>
              <a:t>	</a:t>
            </a:r>
            <a:r>
              <a:rPr lang="en-US" i="1" dirty="0" smtClean="0"/>
              <a:t>collected</a:t>
            </a:r>
            <a:r>
              <a:rPr lang="en-US" dirty="0" smtClean="0"/>
              <a:t> and </a:t>
            </a:r>
            <a:r>
              <a:rPr lang="en-US" i="1" dirty="0" smtClean="0"/>
              <a:t>aggregated</a:t>
            </a:r>
            <a:r>
              <a:rPr lang="en-US" dirty="0" smtClean="0"/>
              <a:t> in data warehouses,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have minimal</a:t>
            </a:r>
            <a:r>
              <a:rPr lang="en-US" dirty="0" smtClean="0"/>
              <a:t>, if not missing at all, </a:t>
            </a:r>
            <a:r>
              <a:rPr lang="en-US" b="1" dirty="0" smtClean="0">
                <a:solidFill>
                  <a:srgbClr val="FFFF00"/>
                </a:solidFill>
              </a:rPr>
              <a:t>background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information</a:t>
            </a:r>
            <a:r>
              <a:rPr lang="en-US" dirty="0" smtClean="0"/>
              <a:t>,</a:t>
            </a:r>
          </a:p>
          <a:p>
            <a:r>
              <a:rPr lang="en-US" dirty="0"/>
              <a:t>	</a:t>
            </a:r>
            <a:r>
              <a:rPr lang="en-US" dirty="0" smtClean="0"/>
              <a:t>and </a:t>
            </a:r>
          </a:p>
          <a:p>
            <a:r>
              <a:rPr lang="en-US" b="1" dirty="0">
                <a:solidFill>
                  <a:srgbClr val="FFFF00"/>
                </a:solidFill>
              </a:rPr>
              <a:t>a</a:t>
            </a:r>
            <a:r>
              <a:rPr lang="en-US" b="1" dirty="0" smtClean="0">
                <a:solidFill>
                  <a:srgbClr val="FFFF00"/>
                </a:solidFill>
              </a:rPr>
              <a:t>re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insufficiently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precise</a:t>
            </a:r>
            <a:r>
              <a:rPr lang="en-US" b="1" dirty="0" smtClean="0"/>
              <a:t> </a:t>
            </a:r>
            <a:r>
              <a:rPr lang="en-US" dirty="0" smtClean="0"/>
              <a:t>to allow the construction of </a:t>
            </a:r>
            <a:r>
              <a:rPr lang="en-US" dirty="0"/>
              <a:t>a completely accurate view on what is (and has been) the case in </a:t>
            </a:r>
            <a:r>
              <a:rPr lang="en-US" dirty="0" smtClean="0"/>
              <a:t>reality.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91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7075" y="1997115"/>
            <a:ext cx="7689850" cy="1736646"/>
          </a:xfrm>
        </p:spPr>
        <p:txBody>
          <a:bodyPr/>
          <a:lstStyle/>
          <a:p>
            <a:r>
              <a:rPr lang="en-US" sz="2400" dirty="0" smtClean="0"/>
              <a:t>Current approaches to data management and analysis ignore too much where data come from</a:t>
            </a:r>
            <a:endParaRPr lang="en-US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153400" cy="1752600"/>
          </a:xfrm>
        </p:spPr>
        <p:txBody>
          <a:bodyPr/>
          <a:lstStyle/>
          <a:p>
            <a:r>
              <a:rPr lang="en-US" sz="3600" dirty="0" smtClean="0"/>
              <a:t>2. Data </a:t>
            </a:r>
            <a:r>
              <a:rPr lang="en-US" sz="3600" dirty="0" smtClean="0">
                <a:sym typeface="Wingdings" panose="05000000000000000000" pitchFamily="2" charset="2"/>
              </a:rPr>
              <a:t> What data are about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469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emo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29200"/>
            <a:ext cx="1038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Smi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078" y="4913244"/>
            <a:ext cx="12144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304800" y="2133600"/>
            <a:ext cx="996950" cy="1219200"/>
            <a:chOff x="2736" y="1344"/>
            <a:chExt cx="724" cy="941"/>
          </a:xfrm>
        </p:grpSpPr>
        <p:sp>
          <p:nvSpPr>
            <p:cNvPr id="4130" name="Rectangle 6"/>
            <p:cNvSpPr>
              <a:spLocks noChangeArrowheads="1"/>
            </p:cNvSpPr>
            <p:nvPr/>
          </p:nvSpPr>
          <p:spPr bwMode="auto">
            <a:xfrm>
              <a:off x="2736" y="1344"/>
              <a:ext cx="720" cy="91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pic>
          <p:nvPicPr>
            <p:cNvPr id="4131" name="Picture 7" descr="aristotl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344"/>
              <a:ext cx="724" cy="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2" name="Picture 8" descr="HIPPOCRATE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8778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descr="trans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65338"/>
            <a:ext cx="1806575" cy="754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" descr="ceuster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014413"/>
            <a:ext cx="1041400" cy="1371600"/>
          </a:xfrm>
          <a:prstGeom prst="rect">
            <a:avLst/>
          </a:prstGeom>
          <a:noFill/>
          <a:ln w="28575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AutoShape 11"/>
          <p:cNvSpPr>
            <a:spLocks noGrp="1" noChangeArrowheads="1"/>
          </p:cNvSpPr>
          <p:nvPr>
            <p:ph type="title"/>
          </p:nvPr>
        </p:nvSpPr>
        <p:spPr>
          <a:xfrm>
            <a:off x="3048000" y="3200400"/>
            <a:ext cx="2819400" cy="1041400"/>
          </a:xfrm>
        </p:spPr>
        <p:txBody>
          <a:bodyPr/>
          <a:lstStyle/>
          <a:p>
            <a:pPr eaLnBrk="1" hangingPunct="1"/>
            <a:r>
              <a:rPr lang="nl-BE" sz="2800" smtClean="0">
                <a:solidFill>
                  <a:schemeClr val="bg1"/>
                </a:solidFill>
              </a:rPr>
              <a:t>Short personal history</a:t>
            </a:r>
            <a:endParaRPr lang="nl-NL" sz="2800" smtClean="0">
              <a:solidFill>
                <a:schemeClr val="bg1"/>
              </a:solidFill>
            </a:endParaRPr>
          </a:p>
        </p:txBody>
      </p:sp>
      <p:grpSp>
        <p:nvGrpSpPr>
          <p:cNvPr id="4106" name="Group 12"/>
          <p:cNvGrpSpPr>
            <a:grpSpLocks/>
          </p:cNvGrpSpPr>
          <p:nvPr/>
        </p:nvGrpSpPr>
        <p:grpSpPr bwMode="auto">
          <a:xfrm>
            <a:off x="3203575" y="990600"/>
            <a:ext cx="1903413" cy="1985963"/>
            <a:chOff x="2640" y="720"/>
            <a:chExt cx="1199" cy="1251"/>
          </a:xfrm>
        </p:grpSpPr>
        <p:pic>
          <p:nvPicPr>
            <p:cNvPr id="4128" name="Picture 13" descr="cb-bab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720"/>
              <a:ext cx="652" cy="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9" name="Text Box 14"/>
            <p:cNvSpPr txBox="1">
              <a:spLocks noChangeArrowheads="1"/>
            </p:cNvSpPr>
            <p:nvPr/>
          </p:nvSpPr>
          <p:spPr bwMode="auto">
            <a:xfrm>
              <a:off x="2640" y="1680"/>
              <a:ext cx="119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nl-BE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 </a:t>
              </a:r>
              <a:r>
                <a:rPr lang="nl-BE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1959     -      </a:t>
              </a:r>
              <a:endParaRPr lang="nl-NL" dirty="0">
                <a:solidFill>
                  <a:srgbClr val="FF3300"/>
                </a:solidFill>
                <a:cs typeface="Times New Roman" panose="02020603050405020304" pitchFamily="18" charset="0"/>
              </a:endParaRPr>
            </a:p>
          </p:txBody>
        </p:sp>
      </p:grpSp>
      <p:pic>
        <p:nvPicPr>
          <p:cNvPr id="4107" name="Picture 15" descr="Bikit (2938 bytes)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0"/>
            <a:ext cx="14478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6" descr="Rami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14800"/>
            <a:ext cx="1447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7" descr="logosmal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86400"/>
            <a:ext cx="15240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611912"/>
              </p:ext>
            </p:extLst>
          </p:nvPr>
        </p:nvGraphicFramePr>
        <p:xfrm>
          <a:off x="4724400" y="5105400"/>
          <a:ext cx="11430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90" name="Photo Editor-foto" r:id="rId15" imgW="809738" imgH="409632" progId="MSPhotoEd.3">
                  <p:embed/>
                </p:oleObj>
              </mc:Choice>
              <mc:Fallback>
                <p:oleObj name="Photo Editor-foto" r:id="rId15" imgW="809738" imgH="40963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105400"/>
                        <a:ext cx="11430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0" name="Picture 19" descr="ecor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76600"/>
            <a:ext cx="13716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0" descr="IFOMIS logo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19600"/>
            <a:ext cx="15652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21"/>
          <p:cNvSpPr txBox="1">
            <a:spLocks noChangeArrowheads="1"/>
          </p:cNvSpPr>
          <p:nvPr/>
        </p:nvSpPr>
        <p:spPr bwMode="auto">
          <a:xfrm>
            <a:off x="1981200" y="21336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nl-BE">
                <a:solidFill>
                  <a:schemeClr val="bg1"/>
                </a:solidFill>
                <a:cs typeface="Times New Roman" panose="02020603050405020304" pitchFamily="18" charset="0"/>
              </a:rPr>
              <a:t>1977</a:t>
            </a:r>
            <a:endParaRPr lang="nl-NL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113" name="Text Box 22"/>
          <p:cNvSpPr txBox="1">
            <a:spLocks noChangeArrowheads="1"/>
          </p:cNvSpPr>
          <p:nvPr/>
        </p:nvSpPr>
        <p:spPr bwMode="auto">
          <a:xfrm>
            <a:off x="990600" y="35814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nl-BE">
                <a:solidFill>
                  <a:schemeClr val="bg1"/>
                </a:solidFill>
                <a:cs typeface="Times New Roman" panose="02020603050405020304" pitchFamily="18" charset="0"/>
              </a:rPr>
              <a:t>1989</a:t>
            </a:r>
            <a:endParaRPr lang="nl-NL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114" name="Text Box 23"/>
          <p:cNvSpPr txBox="1">
            <a:spLocks noChangeArrowheads="1"/>
          </p:cNvSpPr>
          <p:nvPr/>
        </p:nvSpPr>
        <p:spPr bwMode="auto">
          <a:xfrm>
            <a:off x="1676400" y="48768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nl-BE">
                <a:solidFill>
                  <a:schemeClr val="bg1"/>
                </a:solidFill>
                <a:cs typeface="Times New Roman" panose="02020603050405020304" pitchFamily="18" charset="0"/>
              </a:rPr>
              <a:t>1992</a:t>
            </a:r>
            <a:endParaRPr lang="nl-NL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115" name="Text Box 24"/>
          <p:cNvSpPr txBox="1">
            <a:spLocks noChangeArrowheads="1"/>
          </p:cNvSpPr>
          <p:nvPr/>
        </p:nvSpPr>
        <p:spPr bwMode="auto">
          <a:xfrm>
            <a:off x="4800600" y="57150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nl-BE">
                <a:solidFill>
                  <a:schemeClr val="bg1"/>
                </a:solidFill>
                <a:cs typeface="Times New Roman" panose="02020603050405020304" pitchFamily="18" charset="0"/>
              </a:rPr>
              <a:t>1998</a:t>
            </a:r>
            <a:endParaRPr lang="nl-NL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116" name="Text Box 25"/>
          <p:cNvSpPr txBox="1">
            <a:spLocks noChangeArrowheads="1"/>
          </p:cNvSpPr>
          <p:nvPr/>
        </p:nvSpPr>
        <p:spPr bwMode="auto">
          <a:xfrm>
            <a:off x="6248400" y="52578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nl-BE">
                <a:solidFill>
                  <a:schemeClr val="bg1"/>
                </a:solidFill>
                <a:cs typeface="Times New Roman" panose="02020603050405020304" pitchFamily="18" charset="0"/>
              </a:rPr>
              <a:t>2002</a:t>
            </a:r>
            <a:endParaRPr lang="nl-NL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117" name="Text Box 26"/>
          <p:cNvSpPr txBox="1">
            <a:spLocks noChangeArrowheads="1"/>
          </p:cNvSpPr>
          <p:nvPr/>
        </p:nvSpPr>
        <p:spPr bwMode="auto">
          <a:xfrm>
            <a:off x="7543800" y="35052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nl-BE">
                <a:solidFill>
                  <a:schemeClr val="bg1"/>
                </a:solidFill>
                <a:cs typeface="Times New Roman" panose="02020603050405020304" pitchFamily="18" charset="0"/>
              </a:rPr>
              <a:t>2004</a:t>
            </a:r>
            <a:endParaRPr lang="nl-NL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4118" name="Picture 27" descr="rug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1420813"/>
            <a:ext cx="16430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0" name="AutoShape 29"/>
          <p:cNvSpPr>
            <a:spLocks noChangeArrowheads="1"/>
          </p:cNvSpPr>
          <p:nvPr/>
        </p:nvSpPr>
        <p:spPr bwMode="auto">
          <a:xfrm flipV="1">
            <a:off x="609600" y="914400"/>
            <a:ext cx="8001000" cy="5486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03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701" y="20661"/>
                </a:moveTo>
                <a:cubicBezTo>
                  <a:pt x="3393" y="19307"/>
                  <a:pt x="463" y="15315"/>
                  <a:pt x="463" y="10800"/>
                </a:cubicBezTo>
                <a:cubicBezTo>
                  <a:pt x="463" y="5091"/>
                  <a:pt x="5091" y="463"/>
                  <a:pt x="10800" y="463"/>
                </a:cubicBezTo>
                <a:cubicBezTo>
                  <a:pt x="16508" y="463"/>
                  <a:pt x="21137" y="5091"/>
                  <a:pt x="21137" y="10800"/>
                </a:cubicBezTo>
                <a:cubicBezTo>
                  <a:pt x="21137" y="15315"/>
                  <a:pt x="18206" y="19307"/>
                  <a:pt x="13898" y="20661"/>
                </a:cubicBezTo>
                <a:lnTo>
                  <a:pt x="14037" y="21103"/>
                </a:lnTo>
                <a:cubicBezTo>
                  <a:pt x="18538" y="19689"/>
                  <a:pt x="21600" y="15517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5517"/>
                  <a:pt x="3061" y="19689"/>
                  <a:pt x="7562" y="21103"/>
                </a:cubicBezTo>
                <a:close/>
              </a:path>
            </a:pathLst>
          </a:custGeom>
          <a:gradFill rotWithShape="0">
            <a:gsLst>
              <a:gs pos="0">
                <a:srgbClr val="66FF33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1" name="AutoShape 30"/>
          <p:cNvSpPr>
            <a:spLocks noChangeArrowheads="1"/>
          </p:cNvSpPr>
          <p:nvPr/>
        </p:nvSpPr>
        <p:spPr bwMode="auto">
          <a:xfrm rot="891021">
            <a:off x="5695950" y="1000125"/>
            <a:ext cx="381000" cy="228600"/>
          </a:xfrm>
          <a:prstGeom prst="leftArrow">
            <a:avLst>
              <a:gd name="adj1" fmla="val 50000"/>
              <a:gd name="adj2" fmla="val 41667"/>
            </a:avLst>
          </a:prstGeom>
          <a:gradFill rotWithShape="1">
            <a:gsLst>
              <a:gs pos="0">
                <a:srgbClr val="74DC3A"/>
              </a:gs>
              <a:gs pos="100000">
                <a:srgbClr val="AAE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22" name="Text Box 31"/>
          <p:cNvSpPr txBox="1">
            <a:spLocks noChangeArrowheads="1"/>
          </p:cNvSpPr>
          <p:nvPr/>
        </p:nvSpPr>
        <p:spPr bwMode="auto">
          <a:xfrm>
            <a:off x="6629400" y="28194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nl-BE">
                <a:solidFill>
                  <a:schemeClr val="bg1"/>
                </a:solidFill>
                <a:cs typeface="Times New Roman" panose="02020603050405020304" pitchFamily="18" charset="0"/>
              </a:rPr>
              <a:t>2006</a:t>
            </a:r>
            <a:endParaRPr lang="nl-NL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4123" name="Picture 32" descr="ub_blu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74863"/>
            <a:ext cx="8382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4" name="Text Box 33"/>
          <p:cNvSpPr txBox="1">
            <a:spLocks noChangeArrowheads="1"/>
          </p:cNvSpPr>
          <p:nvPr/>
        </p:nvSpPr>
        <p:spPr bwMode="auto">
          <a:xfrm>
            <a:off x="2057400" y="6076122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nl-BE" dirty="0">
                <a:solidFill>
                  <a:schemeClr val="bg1"/>
                </a:solidFill>
                <a:cs typeface="Times New Roman" panose="02020603050405020304" pitchFamily="18" charset="0"/>
              </a:rPr>
              <a:t>1993</a:t>
            </a:r>
            <a:endParaRPr lang="nl-NL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125" name="Text Box 34"/>
          <p:cNvSpPr txBox="1">
            <a:spLocks noChangeArrowheads="1"/>
          </p:cNvSpPr>
          <p:nvPr/>
        </p:nvSpPr>
        <p:spPr bwMode="auto">
          <a:xfrm>
            <a:off x="3429000" y="57150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nl-BE">
                <a:solidFill>
                  <a:schemeClr val="bg1"/>
                </a:solidFill>
                <a:cs typeface="Times New Roman" panose="02020603050405020304" pitchFamily="18" charset="0"/>
              </a:rPr>
              <a:t>1995</a:t>
            </a:r>
            <a:endParaRPr lang="nl-NL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4126" name="Picture 35" descr="Logo PROREC-BE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29200"/>
            <a:ext cx="10668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7546975" y="1301750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nl-BE">
                <a:solidFill>
                  <a:schemeClr val="bg1"/>
                </a:solidFill>
                <a:cs typeface="Times New Roman" panose="02020603050405020304" pitchFamily="18" charset="0"/>
              </a:rPr>
              <a:t>2012</a:t>
            </a:r>
            <a:endParaRPr lang="nl-NL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12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with reality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81400" y="1676400"/>
            <a:ext cx="53340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What type of relationship is there between data items and the part of reality they are obtained from?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What, if anything at all, do variable names in header rows correspond to?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Do correlations between data items mimic the relationships between the entities in reality the data items are obtained from?</a:t>
            </a:r>
          </a:p>
          <a:p>
            <a:pPr lvl="1">
              <a:spcAft>
                <a:spcPts val="1200"/>
              </a:spcAft>
            </a:pPr>
            <a:endParaRPr lang="en-US" dirty="0"/>
          </a:p>
        </p:txBody>
      </p:sp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3299186" cy="186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284"/>
          <p:cNvGrpSpPr>
            <a:grpSpLocks/>
          </p:cNvGrpSpPr>
          <p:nvPr/>
        </p:nvGrpSpPr>
        <p:grpSpPr bwMode="auto">
          <a:xfrm>
            <a:off x="401782" y="3962400"/>
            <a:ext cx="2743200" cy="2743200"/>
            <a:chOff x="161" y="2460"/>
            <a:chExt cx="1728" cy="1728"/>
          </a:xfrm>
        </p:grpSpPr>
        <p:pic>
          <p:nvPicPr>
            <p:cNvPr id="8" name="Picture 285" descr="glob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" y="2460"/>
              <a:ext cx="1728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286"/>
            <p:cNvSpPr>
              <a:spLocks noChangeArrowheads="1"/>
            </p:cNvSpPr>
            <p:nvPr/>
          </p:nvSpPr>
          <p:spPr bwMode="auto">
            <a:xfrm>
              <a:off x="257" y="2546"/>
              <a:ext cx="1524" cy="1524"/>
            </a:xfrm>
            <a:prstGeom prst="ellipse">
              <a:avLst/>
            </a:prstGeom>
            <a:solidFill>
              <a:srgbClr val="B2B2B2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non-trivial relation</a:t>
            </a:r>
          </a:p>
        </p:txBody>
      </p:sp>
      <p:sp>
        <p:nvSpPr>
          <p:cNvPr id="9230" name="Slide Number Placeholder 26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C3D5795-77EA-4656-8C4B-9B0BCBC099E3}" type="slidenum">
              <a:rPr lang="en-US" sz="1400" b="0">
                <a:solidFill>
                  <a:schemeClr val="bg1"/>
                </a:solidFill>
              </a:rPr>
              <a:pPr eaLnBrk="1" hangingPunct="1"/>
              <a:t>21</a:t>
            </a:fld>
            <a:endParaRPr lang="en-US" sz="1400" b="0">
              <a:solidFill>
                <a:schemeClr val="bg1"/>
              </a:solidFill>
            </a:endParaRPr>
          </a:p>
        </p:txBody>
      </p:sp>
      <p:sp>
        <p:nvSpPr>
          <p:cNvPr id="9219" name="AutoShape 6"/>
          <p:cNvSpPr>
            <a:spLocks noChangeArrowheads="1"/>
          </p:cNvSpPr>
          <p:nvPr/>
        </p:nvSpPr>
        <p:spPr bwMode="auto">
          <a:xfrm>
            <a:off x="3352800" y="3916363"/>
            <a:ext cx="2133600" cy="609600"/>
          </a:xfrm>
          <a:prstGeom prst="rightArrow">
            <a:avLst>
              <a:gd name="adj1" fmla="val 50000"/>
              <a:gd name="adj2" fmla="val 6275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9220" name="Group 26"/>
          <p:cNvGrpSpPr>
            <a:grpSpLocks/>
          </p:cNvGrpSpPr>
          <p:nvPr/>
        </p:nvGrpSpPr>
        <p:grpSpPr bwMode="auto">
          <a:xfrm>
            <a:off x="3810000" y="2544763"/>
            <a:ext cx="914400" cy="3429000"/>
            <a:chOff x="2256" y="1488"/>
            <a:chExt cx="576" cy="2160"/>
          </a:xfrm>
        </p:grpSpPr>
        <p:sp>
          <p:nvSpPr>
            <p:cNvPr id="9233" name="AutoShape 15"/>
            <p:cNvSpPr>
              <a:spLocks noChangeArrowheads="1"/>
            </p:cNvSpPr>
            <p:nvPr/>
          </p:nvSpPr>
          <p:spPr bwMode="auto">
            <a:xfrm rot="5400000">
              <a:off x="1464" y="2280"/>
              <a:ext cx="2160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66">
                <a:alpha val="50195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4" name="Line 16"/>
            <p:cNvSpPr>
              <a:spLocks noChangeShapeType="1"/>
            </p:cNvSpPr>
            <p:nvPr/>
          </p:nvSpPr>
          <p:spPr bwMode="auto">
            <a:xfrm rot="5400000">
              <a:off x="2353" y="1645"/>
              <a:ext cx="381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35" name="Line 17"/>
            <p:cNvSpPr>
              <a:spLocks noChangeShapeType="1"/>
            </p:cNvSpPr>
            <p:nvPr/>
          </p:nvSpPr>
          <p:spPr bwMode="auto">
            <a:xfrm rot="5400000">
              <a:off x="2449" y="1867"/>
              <a:ext cx="19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36" name="Line 18"/>
            <p:cNvSpPr>
              <a:spLocks noChangeShapeType="1"/>
            </p:cNvSpPr>
            <p:nvPr/>
          </p:nvSpPr>
          <p:spPr bwMode="auto">
            <a:xfrm rot="5400000">
              <a:off x="2512" y="2058"/>
              <a:ext cx="63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37" name="Line 19"/>
            <p:cNvSpPr>
              <a:spLocks noChangeShapeType="1"/>
            </p:cNvSpPr>
            <p:nvPr/>
          </p:nvSpPr>
          <p:spPr bwMode="auto">
            <a:xfrm rot="5400000">
              <a:off x="2544" y="2216"/>
              <a:ext cx="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38" name="Line 20"/>
            <p:cNvSpPr>
              <a:spLocks noChangeShapeType="1"/>
            </p:cNvSpPr>
            <p:nvPr/>
          </p:nvSpPr>
          <p:spPr bwMode="auto">
            <a:xfrm rot="5400000" flipV="1">
              <a:off x="2449" y="2439"/>
              <a:ext cx="19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39" name="Line 21"/>
            <p:cNvSpPr>
              <a:spLocks noChangeShapeType="1"/>
            </p:cNvSpPr>
            <p:nvPr/>
          </p:nvSpPr>
          <p:spPr bwMode="auto">
            <a:xfrm rot="5400000" flipV="1">
              <a:off x="2417" y="2598"/>
              <a:ext cx="254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40" name="Line 22"/>
            <p:cNvSpPr>
              <a:spLocks noChangeShapeType="1"/>
            </p:cNvSpPr>
            <p:nvPr/>
          </p:nvSpPr>
          <p:spPr bwMode="auto">
            <a:xfrm rot="5400000" flipV="1">
              <a:off x="2353" y="2852"/>
              <a:ext cx="381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41" name="Line 23"/>
            <p:cNvSpPr>
              <a:spLocks noChangeShapeType="1"/>
            </p:cNvSpPr>
            <p:nvPr/>
          </p:nvSpPr>
          <p:spPr bwMode="auto">
            <a:xfrm rot="5400000">
              <a:off x="1739" y="2572"/>
              <a:ext cx="189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42" name="Line 24"/>
            <p:cNvSpPr>
              <a:spLocks noChangeShapeType="1"/>
            </p:cNvSpPr>
            <p:nvPr/>
          </p:nvSpPr>
          <p:spPr bwMode="auto">
            <a:xfrm rot="5400000">
              <a:off x="1726" y="2576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43" name="Line 25"/>
            <p:cNvSpPr>
              <a:spLocks noChangeShapeType="1"/>
            </p:cNvSpPr>
            <p:nvPr/>
          </p:nvSpPr>
          <p:spPr bwMode="auto">
            <a:xfrm rot="5400000">
              <a:off x="1721" y="2569"/>
              <a:ext cx="135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9221" name="AutoShape 27"/>
          <p:cNvSpPr>
            <a:spLocks noChangeArrowheads="1"/>
          </p:cNvSpPr>
          <p:nvPr/>
        </p:nvSpPr>
        <p:spPr bwMode="auto">
          <a:xfrm>
            <a:off x="3124200" y="3916363"/>
            <a:ext cx="914400" cy="609600"/>
          </a:xfrm>
          <a:prstGeom prst="leftArrow">
            <a:avLst>
              <a:gd name="adj1" fmla="val 50000"/>
              <a:gd name="adj2" fmla="val 61979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2" name="Text Box 39"/>
          <p:cNvSpPr txBox="1">
            <a:spLocks noChangeArrowheads="1"/>
          </p:cNvSpPr>
          <p:nvPr/>
        </p:nvSpPr>
        <p:spPr bwMode="auto">
          <a:xfrm>
            <a:off x="965200" y="6278563"/>
            <a:ext cx="1443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Referents</a:t>
            </a:r>
          </a:p>
        </p:txBody>
      </p:sp>
      <p:sp>
        <p:nvSpPr>
          <p:cNvPr id="9223" name="Text Box 40"/>
          <p:cNvSpPr txBox="1">
            <a:spLocks noChangeArrowheads="1"/>
          </p:cNvSpPr>
          <p:nvPr/>
        </p:nvSpPr>
        <p:spPr bwMode="auto">
          <a:xfrm>
            <a:off x="6137275" y="6278563"/>
            <a:ext cx="1612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References</a:t>
            </a:r>
          </a:p>
        </p:txBody>
      </p:sp>
      <p:pic>
        <p:nvPicPr>
          <p:cNvPr id="9224" name="Picture 5" descr="CT scan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44763"/>
            <a:ext cx="22193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5" name="Group 9"/>
          <p:cNvGrpSpPr>
            <a:grpSpLocks/>
          </p:cNvGrpSpPr>
          <p:nvPr/>
        </p:nvGrpSpPr>
        <p:grpSpPr bwMode="auto">
          <a:xfrm>
            <a:off x="5715000" y="2392363"/>
            <a:ext cx="2743200" cy="3771900"/>
            <a:chOff x="3120" y="816"/>
            <a:chExt cx="2334" cy="3048"/>
          </a:xfrm>
        </p:grpSpPr>
        <p:pic>
          <p:nvPicPr>
            <p:cNvPr id="923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864"/>
              <a:ext cx="2328" cy="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816"/>
              <a:ext cx="2334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6" name="Freeform 35"/>
          <p:cNvSpPr>
            <a:spLocks/>
          </p:cNvSpPr>
          <p:nvPr/>
        </p:nvSpPr>
        <p:spPr bwMode="auto">
          <a:xfrm>
            <a:off x="2590800" y="2519363"/>
            <a:ext cx="3962400" cy="1701800"/>
          </a:xfrm>
          <a:custGeom>
            <a:avLst/>
            <a:gdLst>
              <a:gd name="T0" fmla="*/ 0 w 2496"/>
              <a:gd name="T1" fmla="*/ 2147483647 h 1072"/>
              <a:gd name="T2" fmla="*/ 2147483647 w 2496"/>
              <a:gd name="T3" fmla="*/ 2147483647 h 1072"/>
              <a:gd name="T4" fmla="*/ 2147483647 w 2496"/>
              <a:gd name="T5" fmla="*/ 2147483647 h 1072"/>
              <a:gd name="T6" fmla="*/ 0 60000 65536"/>
              <a:gd name="T7" fmla="*/ 0 60000 65536"/>
              <a:gd name="T8" fmla="*/ 0 60000 65536"/>
              <a:gd name="T9" fmla="*/ 0 w 2496"/>
              <a:gd name="T10" fmla="*/ 0 h 1072"/>
              <a:gd name="T11" fmla="*/ 2496 w 2496"/>
              <a:gd name="T12" fmla="*/ 1072 h 10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6" h="1072">
                <a:moveTo>
                  <a:pt x="0" y="1072"/>
                </a:moveTo>
                <a:cubicBezTo>
                  <a:pt x="224" y="600"/>
                  <a:pt x="448" y="128"/>
                  <a:pt x="864" y="64"/>
                </a:cubicBezTo>
                <a:cubicBezTo>
                  <a:pt x="1280" y="0"/>
                  <a:pt x="1888" y="344"/>
                  <a:pt x="2496" y="688"/>
                </a:cubicBezTo>
              </a:path>
            </a:pathLst>
          </a:custGeom>
          <a:noFill/>
          <a:ln w="57150" cap="flat" cmpd="sng">
            <a:solidFill>
              <a:srgbClr val="FF505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227" name="Freeform 37"/>
          <p:cNvSpPr>
            <a:spLocks/>
          </p:cNvSpPr>
          <p:nvPr/>
        </p:nvSpPr>
        <p:spPr bwMode="auto">
          <a:xfrm rot="20395306" flipV="1">
            <a:off x="2362200" y="4525963"/>
            <a:ext cx="4343400" cy="1473200"/>
          </a:xfrm>
          <a:custGeom>
            <a:avLst/>
            <a:gdLst>
              <a:gd name="T0" fmla="*/ 0 w 2496"/>
              <a:gd name="T1" fmla="*/ 2147483647 h 1072"/>
              <a:gd name="T2" fmla="*/ 2147483647 w 2496"/>
              <a:gd name="T3" fmla="*/ 2147483647 h 1072"/>
              <a:gd name="T4" fmla="*/ 2147483647 w 2496"/>
              <a:gd name="T5" fmla="*/ 2147483647 h 1072"/>
              <a:gd name="T6" fmla="*/ 0 60000 65536"/>
              <a:gd name="T7" fmla="*/ 0 60000 65536"/>
              <a:gd name="T8" fmla="*/ 0 60000 65536"/>
              <a:gd name="T9" fmla="*/ 0 w 2496"/>
              <a:gd name="T10" fmla="*/ 0 h 1072"/>
              <a:gd name="T11" fmla="*/ 2496 w 2496"/>
              <a:gd name="T12" fmla="*/ 1072 h 10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6" h="1072">
                <a:moveTo>
                  <a:pt x="0" y="1072"/>
                </a:moveTo>
                <a:cubicBezTo>
                  <a:pt x="224" y="600"/>
                  <a:pt x="448" y="128"/>
                  <a:pt x="864" y="64"/>
                </a:cubicBezTo>
                <a:cubicBezTo>
                  <a:pt x="1280" y="0"/>
                  <a:pt x="1888" y="344"/>
                  <a:pt x="2496" y="688"/>
                </a:cubicBez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228" name="Rectangle 36"/>
          <p:cNvSpPr>
            <a:spLocks noChangeArrowheads="1"/>
          </p:cNvSpPr>
          <p:nvPr/>
        </p:nvSpPr>
        <p:spPr bwMode="auto">
          <a:xfrm>
            <a:off x="6484938" y="3582988"/>
            <a:ext cx="1524000" cy="152400"/>
          </a:xfrm>
          <a:prstGeom prst="rect">
            <a:avLst/>
          </a:prstGeom>
          <a:solidFill>
            <a:srgbClr val="FF5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9" name="Rectangle 38"/>
          <p:cNvSpPr>
            <a:spLocks noChangeArrowheads="1"/>
          </p:cNvSpPr>
          <p:nvPr/>
        </p:nvSpPr>
        <p:spPr bwMode="auto">
          <a:xfrm>
            <a:off x="6510338" y="4225925"/>
            <a:ext cx="1524000" cy="152400"/>
          </a:xfrm>
          <a:prstGeom prst="rect">
            <a:avLst/>
          </a:prstGeom>
          <a:solidFill>
            <a:srgbClr val="00CC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5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 instance: source and impact of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415520"/>
            <a:ext cx="8686800" cy="321387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Are differences in data about the same entities in reality at different points in time due to:</a:t>
            </a:r>
          </a:p>
          <a:p>
            <a:pPr lvl="1">
              <a:defRPr/>
            </a:pPr>
            <a:r>
              <a:rPr lang="en-US" dirty="0" smtClean="0"/>
              <a:t>changes in first-order reality ?</a:t>
            </a:r>
          </a:p>
          <a:p>
            <a:pPr lvl="1">
              <a:defRPr/>
            </a:pPr>
            <a:r>
              <a:rPr lang="en-US" dirty="0" smtClean="0"/>
              <a:t>changes in our understanding of reality ?</a:t>
            </a:r>
          </a:p>
          <a:p>
            <a:pPr lvl="1">
              <a:defRPr/>
            </a:pPr>
            <a:r>
              <a:rPr lang="en-US" dirty="0" smtClean="0"/>
              <a:t>inaccurate observations ?</a:t>
            </a:r>
          </a:p>
          <a:p>
            <a:pPr lvl="1">
              <a:defRPr/>
            </a:pPr>
            <a:r>
              <a:rPr lang="en-US" dirty="0" smtClean="0"/>
              <a:t>differences in perspectives ?</a:t>
            </a:r>
          </a:p>
          <a:p>
            <a:pPr lvl="1">
              <a:defRPr/>
            </a:pPr>
            <a:r>
              <a:rPr lang="en-US" dirty="0" smtClean="0"/>
              <a:t>registration mistakes ?</a:t>
            </a:r>
            <a:endParaRPr lang="en-US" dirty="0"/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0" y="638175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sz="1200" b="0">
                <a:solidFill>
                  <a:schemeClr val="bg1"/>
                </a:solidFill>
              </a:rPr>
              <a:t>Ceusters W, Smith B. A Realism-Based Approach to the Evolution of Biomedical Ontologies. </a:t>
            </a:r>
            <a:r>
              <a:rPr lang="en-US" sz="1200" b="0">
                <a:solidFill>
                  <a:schemeClr val="bg1"/>
                </a:solidFill>
                <a:hlinkClick r:id="rId2"/>
              </a:rPr>
              <a:t>AMIA 2006</a:t>
            </a:r>
            <a:r>
              <a:rPr lang="en-US" sz="1200" b="0">
                <a:solidFill>
                  <a:schemeClr val="bg1"/>
                </a:solidFill>
              </a:rPr>
              <a:t> Proceedings, Washington DC, 2006;:121-125. </a:t>
            </a:r>
            <a:r>
              <a:rPr lang="en-US" sz="1200" b="0">
                <a:solidFill>
                  <a:schemeClr val="bg1"/>
                </a:solidFill>
                <a:hlinkClick r:id="rId3"/>
              </a:rPr>
              <a:t>http://www.referent-tracking.com/RTU/sendfile/?file=CeustersAMIA2006FINAL.pdf</a:t>
            </a:r>
            <a:endParaRPr lang="en-US" sz="1200" b="0">
              <a:solidFill>
                <a:schemeClr val="bg1"/>
              </a:solidFill>
            </a:endParaRPr>
          </a:p>
        </p:txBody>
      </p:sp>
      <p:grpSp>
        <p:nvGrpSpPr>
          <p:cNvPr id="10245" name="Group 7"/>
          <p:cNvGrpSpPr>
            <a:grpSpLocks/>
          </p:cNvGrpSpPr>
          <p:nvPr/>
        </p:nvGrpSpPr>
        <p:grpSpPr bwMode="auto">
          <a:xfrm>
            <a:off x="177800" y="2057400"/>
            <a:ext cx="8742363" cy="1366838"/>
            <a:chOff x="177283" y="2057400"/>
            <a:chExt cx="8742782" cy="1366935"/>
          </a:xfrm>
        </p:grpSpPr>
        <p:pic>
          <p:nvPicPr>
            <p:cNvPr id="10246" name="Picture 29" descr="skew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4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8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012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makes it non-trivial?</a:t>
            </a:r>
          </a:p>
        </p:txBody>
      </p:sp>
      <p:sp>
        <p:nvSpPr>
          <p:cNvPr id="11267" name="Content Placeholder 23"/>
          <p:cNvSpPr>
            <a:spLocks noGrp="1"/>
          </p:cNvSpPr>
          <p:nvPr>
            <p:ph idx="1"/>
          </p:nvPr>
        </p:nvSpPr>
        <p:spPr>
          <a:xfrm>
            <a:off x="228600" y="3200400"/>
            <a:ext cx="2667000" cy="3167062"/>
          </a:xfrm>
        </p:spPr>
        <p:txBody>
          <a:bodyPr/>
          <a:lstStyle/>
          <a:p>
            <a:pPr marL="233363" indent="-233363"/>
            <a:r>
              <a:rPr lang="en-US" altLang="en-US" sz="2400" dirty="0" smtClean="0">
                <a:solidFill>
                  <a:srgbClr val="FFFF00"/>
                </a:solidFill>
              </a:rPr>
              <a:t>Referents</a:t>
            </a:r>
          </a:p>
          <a:p>
            <a:pPr marL="401638" lvl="1" indent="-233363"/>
            <a:r>
              <a:rPr lang="en-US" altLang="en-US" sz="1600" dirty="0" smtClean="0"/>
              <a:t>are (meta-) physically the way they are,</a:t>
            </a:r>
          </a:p>
          <a:p>
            <a:pPr marL="401638" lvl="1" indent="-233363"/>
            <a:r>
              <a:rPr lang="en-US" altLang="en-US" sz="1600" dirty="0" smtClean="0"/>
              <a:t>relate to each other in an objective way,</a:t>
            </a:r>
          </a:p>
          <a:p>
            <a:pPr marL="401638" lvl="1" indent="-233363"/>
            <a:r>
              <a:rPr lang="en-US" altLang="en-US" sz="1600" dirty="0" smtClean="0"/>
              <a:t>follow laws of nature.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half" idx="4294967295"/>
          </p:nvPr>
        </p:nvSpPr>
        <p:spPr>
          <a:xfrm>
            <a:off x="5775325" y="3200400"/>
            <a:ext cx="3368675" cy="3282950"/>
          </a:xfrm>
          <a:prstGeom prst="rect">
            <a:avLst/>
          </a:prstGeom>
        </p:spPr>
        <p:txBody>
          <a:bodyPr/>
          <a:lstStyle/>
          <a:p>
            <a:pPr marL="569913" indent="-280988"/>
            <a:r>
              <a:rPr lang="en-US" altLang="en-US" sz="2400" dirty="0" smtClean="0">
                <a:solidFill>
                  <a:srgbClr val="FFFF00"/>
                </a:solidFill>
              </a:rPr>
              <a:t>References</a:t>
            </a:r>
          </a:p>
          <a:p>
            <a:pPr marL="457200" lvl="1" indent="-223838"/>
            <a:r>
              <a:rPr lang="en-US" altLang="en-US" sz="1600" dirty="0" smtClean="0"/>
              <a:t>follow, ideally, the syntactic-semantic conventions of some representation language,</a:t>
            </a:r>
          </a:p>
          <a:p>
            <a:pPr marL="457200" lvl="1" indent="-223838"/>
            <a:r>
              <a:rPr lang="en-US" altLang="en-US" sz="1600" dirty="0" smtClean="0"/>
              <a:t>are restricted by the expressivity of that language,</a:t>
            </a:r>
          </a:p>
          <a:p>
            <a:pPr marL="457200" lvl="1" indent="-223838"/>
            <a:r>
              <a:rPr lang="en-US" altLang="en-US" sz="1600" dirty="0" smtClean="0"/>
              <a:t>to </a:t>
            </a:r>
            <a:r>
              <a:rPr lang="en-US" altLang="en-US" sz="1600" dirty="0"/>
              <a:t>be interpreted correctly, reference collections need external documentation.</a:t>
            </a:r>
          </a:p>
        </p:txBody>
      </p:sp>
      <p:grpSp>
        <p:nvGrpSpPr>
          <p:cNvPr id="11269" name="Group 28"/>
          <p:cNvGrpSpPr>
            <a:grpSpLocks/>
          </p:cNvGrpSpPr>
          <p:nvPr/>
        </p:nvGrpSpPr>
        <p:grpSpPr bwMode="auto">
          <a:xfrm>
            <a:off x="177800" y="1752600"/>
            <a:ext cx="8742363" cy="1366838"/>
            <a:chOff x="177283" y="2057400"/>
            <a:chExt cx="8742782" cy="1366935"/>
          </a:xfrm>
        </p:grpSpPr>
        <p:pic>
          <p:nvPicPr>
            <p:cNvPr id="11272" name="Picture 29" descr="skew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4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6" name="Content Placeholder 24"/>
          <p:cNvSpPr txBox="1">
            <a:spLocks/>
          </p:cNvSpPr>
          <p:nvPr/>
        </p:nvSpPr>
        <p:spPr bwMode="auto">
          <a:xfrm>
            <a:off x="2827338" y="3200400"/>
            <a:ext cx="3051175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b="0" kern="0" dirty="0">
                <a:solidFill>
                  <a:srgbClr val="FFFF00"/>
                </a:solidFill>
                <a:latin typeface="+mn-lt"/>
              </a:rPr>
              <a:t>Window on reality</a:t>
            </a:r>
          </a:p>
          <a:p>
            <a:pPr marL="401638" lvl="1" indent="-233363" algn="l" eaLnBrk="0" hangingPunct="0">
              <a:spcBef>
                <a:spcPct val="20000"/>
              </a:spcBef>
              <a:defRPr/>
            </a:pPr>
            <a:r>
              <a:rPr lang="en-US" sz="1600" b="0" kern="0" dirty="0">
                <a:solidFill>
                  <a:srgbClr val="EBE6FC"/>
                </a:solidFill>
                <a:latin typeface="+mn-lt"/>
              </a:rPr>
              <a:t>restricted by:</a:t>
            </a:r>
          </a:p>
          <a:p>
            <a:pPr marL="401638" lvl="1" indent="-233363" algn="l" eaLnBrk="0" hangingPunct="0">
              <a:spcBef>
                <a:spcPct val="20000"/>
              </a:spcBef>
              <a:buFont typeface="Times New Roman" pitchFamily="18" charset="0"/>
              <a:buChar char="−"/>
              <a:defRPr/>
            </a:pPr>
            <a:r>
              <a:rPr lang="en-US" sz="1600" b="0" kern="0" dirty="0">
                <a:solidFill>
                  <a:srgbClr val="EBE6FC"/>
                </a:solidFill>
                <a:latin typeface="+mn-lt"/>
              </a:rPr>
              <a:t>what is physically and technically observable,</a:t>
            </a:r>
          </a:p>
          <a:p>
            <a:pPr marL="401638" lvl="1" indent="-233363" algn="l" eaLnBrk="0" hangingPunct="0">
              <a:spcBef>
                <a:spcPct val="20000"/>
              </a:spcBef>
              <a:buFont typeface="Times New Roman" pitchFamily="18" charset="0"/>
              <a:buChar char="−"/>
              <a:defRPr/>
            </a:pPr>
            <a:r>
              <a:rPr lang="en-US" sz="1600" b="0" kern="0" dirty="0">
                <a:solidFill>
                  <a:srgbClr val="EBE6FC"/>
                </a:solidFill>
                <a:latin typeface="+mn-lt"/>
              </a:rPr>
              <a:t>fit between what is measured and what we think is measured,</a:t>
            </a:r>
          </a:p>
          <a:p>
            <a:pPr marL="401638" lvl="1" indent="-233363" algn="l" eaLnBrk="0" hangingPunct="0">
              <a:spcBef>
                <a:spcPct val="20000"/>
              </a:spcBef>
              <a:buFont typeface="Times New Roman" pitchFamily="18" charset="0"/>
              <a:buChar char="−"/>
              <a:defRPr/>
            </a:pPr>
            <a:r>
              <a:rPr lang="en-US" sz="1600" b="0" kern="0" dirty="0">
                <a:solidFill>
                  <a:srgbClr val="EBE6FC"/>
                </a:solidFill>
                <a:latin typeface="+mn-lt"/>
              </a:rPr>
              <a:t>fit between established knowledge and </a:t>
            </a:r>
            <a:r>
              <a:rPr lang="en-US" sz="1600" b="0" kern="0" dirty="0" smtClean="0">
                <a:solidFill>
                  <a:srgbClr val="EBE6FC"/>
                </a:solidFill>
                <a:latin typeface="+mn-lt"/>
              </a:rPr>
              <a:t>laws </a:t>
            </a:r>
            <a:r>
              <a:rPr lang="en-US" sz="1600" b="0" kern="0" dirty="0">
                <a:solidFill>
                  <a:srgbClr val="EBE6FC"/>
                </a:solidFill>
                <a:latin typeface="+mn-lt"/>
              </a:rPr>
              <a:t>of </a:t>
            </a:r>
            <a:r>
              <a:rPr lang="en-US" sz="1600" b="0" kern="0" dirty="0" smtClean="0">
                <a:solidFill>
                  <a:srgbClr val="EBE6FC"/>
                </a:solidFill>
                <a:latin typeface="+mn-lt"/>
              </a:rPr>
              <a:t>nature.</a:t>
            </a:r>
            <a:endParaRPr lang="en-US" sz="1600" b="0" kern="0" dirty="0">
              <a:solidFill>
                <a:srgbClr val="EBE6F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003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943" y="2010500"/>
            <a:ext cx="7830752" cy="461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060" y="1993857"/>
            <a:ext cx="7814109" cy="462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382" y="2019159"/>
            <a:ext cx="7839074" cy="461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overlay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3. Different perspectives on the relation between data (language in general) and what is referred to.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9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</a:t>
            </a:r>
            <a:r>
              <a:rPr lang="en-US" dirty="0" smtClean="0">
                <a:sym typeface="Wingdings" pitchFamily="2" charset="2"/>
              </a:rPr>
              <a:t> Reality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76400"/>
            <a:ext cx="5943600" cy="4953000"/>
          </a:xfrm>
        </p:spPr>
        <p:txBody>
          <a:bodyPr/>
          <a:lstStyle/>
          <a:p>
            <a:r>
              <a:rPr lang="en-US" dirty="0" smtClean="0"/>
              <a:t>A message to map makers: “</a:t>
            </a:r>
            <a:r>
              <a:rPr lang="en-US" b="1" i="1" dirty="0" smtClean="0"/>
              <a:t>Highways are not painted red, rivers don’t have county lines running down the middle, and you can’t see contour lines on a mountain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W. Kent. Data and Reality. North-Holland, Amsterdam, the Netherlands, 1978.</a:t>
            </a:r>
            <a:endParaRPr lang="en-US" dirty="0"/>
          </a:p>
        </p:txBody>
      </p:sp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599"/>
            <a:ext cx="2362200" cy="442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data </a:t>
            </a:r>
            <a:r>
              <a:rPr lang="en-US" dirty="0" smtClean="0">
                <a:sym typeface="Wingdings" pitchFamily="2" charset="2"/>
              </a:rPr>
              <a:t> reality </a:t>
            </a:r>
            <a:r>
              <a:rPr lang="en-US" dirty="0" smtClean="0"/>
              <a:t>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Nominalism</a:t>
            </a:r>
            <a:r>
              <a:rPr lang="en-US" dirty="0" smtClean="0"/>
              <a:t>:</a:t>
            </a:r>
          </a:p>
          <a:p>
            <a:pPr lvl="1"/>
            <a:r>
              <a:rPr lang="en-US" sz="2400" dirty="0" smtClean="0"/>
              <a:t>there are no generic entities in reality: there is no ‘personhood’, there are only individual persons.</a:t>
            </a:r>
          </a:p>
          <a:p>
            <a:r>
              <a:rPr lang="en-US" dirty="0" smtClean="0"/>
              <a:t>Conceptualism:</a:t>
            </a:r>
          </a:p>
          <a:p>
            <a:pPr lvl="1"/>
            <a:r>
              <a:rPr lang="en-US" sz="2400" dirty="0" smtClean="0"/>
              <a:t>generalizations are in our minds. ‘personhood’ is a concept construed in our mind that allows us to reason about </a:t>
            </a:r>
            <a:r>
              <a:rPr lang="en-US" dirty="0"/>
              <a:t>persons without </a:t>
            </a:r>
            <a:r>
              <a:rPr lang="en-US" sz="2400" dirty="0" smtClean="0"/>
              <a:t>any particular person in mind.</a:t>
            </a:r>
          </a:p>
          <a:p>
            <a:r>
              <a:rPr lang="en-US" dirty="0" smtClean="0"/>
              <a:t>Realism:</a:t>
            </a:r>
          </a:p>
          <a:p>
            <a:pPr lvl="1"/>
            <a:r>
              <a:rPr lang="en-US" sz="2400" dirty="0" smtClean="0"/>
              <a:t>generic entities do exist and are called ‘universals’. Each particular person is an instance of the universal we call ‘person’.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Students’ need addressed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667000"/>
            <a:ext cx="8686800" cy="3962400"/>
          </a:xfrm>
        </p:spPr>
        <p:txBody>
          <a:bodyPr/>
          <a:lstStyle/>
          <a:p>
            <a:r>
              <a:rPr lang="en-US" sz="3200" dirty="0"/>
              <a:t>Use of electronic healthcare records (EHRs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	with </a:t>
            </a:r>
            <a:r>
              <a:rPr lang="en-US" sz="3200" dirty="0"/>
              <a:t>not only billing in mind, </a:t>
            </a:r>
            <a:endParaRPr lang="en-US" sz="3200" dirty="0" smtClean="0"/>
          </a:p>
          <a:p>
            <a:r>
              <a:rPr lang="en-US" sz="3200" dirty="0"/>
              <a:t>	</a:t>
            </a:r>
            <a:r>
              <a:rPr lang="en-US" sz="3200" dirty="0" smtClean="0"/>
              <a:t>but </a:t>
            </a:r>
            <a:r>
              <a:rPr lang="en-US" sz="3200" dirty="0"/>
              <a:t>also </a:t>
            </a:r>
            <a:endParaRPr lang="en-US" sz="3200" dirty="0" smtClean="0"/>
          </a:p>
          <a:p>
            <a:r>
              <a:rPr lang="en-US" sz="3200" dirty="0"/>
              <a:t>	</a:t>
            </a:r>
            <a:r>
              <a:rPr lang="en-US" sz="3200" dirty="0" smtClean="0"/>
              <a:t>	optimal </a:t>
            </a:r>
            <a:r>
              <a:rPr lang="en-US" sz="3200" dirty="0"/>
              <a:t>individual patient care </a:t>
            </a:r>
            <a:r>
              <a:rPr lang="en-US" sz="3200" dirty="0" smtClean="0"/>
              <a:t>and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secondary </a:t>
            </a:r>
            <a:r>
              <a:rPr lang="en-US" sz="3200" dirty="0"/>
              <a:t>use of data for research</a:t>
            </a:r>
          </a:p>
        </p:txBody>
      </p:sp>
    </p:spTree>
    <p:extLst>
      <p:ext uri="{BB962C8B-B14F-4D97-AF65-F5344CB8AC3E}">
        <p14:creationId xmlns:p14="http://schemas.microsoft.com/office/powerpoint/2010/main" val="332371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data </a:t>
            </a:r>
            <a:r>
              <a:rPr lang="en-US" dirty="0" smtClean="0">
                <a:sym typeface="Wingdings" pitchFamily="2" charset="2"/>
              </a:rPr>
              <a:t> reality </a:t>
            </a:r>
            <a:r>
              <a:rPr lang="en-US" dirty="0" smtClean="0"/>
              <a:t>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Nominalism</a:t>
            </a:r>
            <a:r>
              <a:rPr lang="en-US" dirty="0" smtClean="0"/>
              <a:t>:</a:t>
            </a:r>
          </a:p>
          <a:p>
            <a:pPr lvl="1"/>
            <a:r>
              <a:rPr lang="en-US" sz="2400" dirty="0" smtClean="0"/>
              <a:t>there are no generic entities in reality: there is no ‘personhood’, there are only individual persons.</a:t>
            </a:r>
          </a:p>
          <a:p>
            <a:r>
              <a:rPr lang="en-US" dirty="0" smtClean="0"/>
              <a:t>Conceptualism:   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 mainstream approach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 smtClean="0"/>
              <a:t>generalizations are in our minds. ‘personhood’ is a concept construed in our mind that allows us to reason about persons without any particular person in mind.</a:t>
            </a:r>
          </a:p>
          <a:p>
            <a:r>
              <a:rPr lang="en-US" dirty="0" smtClean="0"/>
              <a:t>Realism:		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1FE115"/>
                </a:solidFill>
                <a:sym typeface="Wingdings" pitchFamily="2" charset="2"/>
              </a:rPr>
              <a:t> our approach</a:t>
            </a:r>
            <a:endParaRPr lang="en-US" dirty="0" smtClean="0">
              <a:solidFill>
                <a:srgbClr val="1FE115"/>
              </a:solidFill>
            </a:endParaRPr>
          </a:p>
          <a:p>
            <a:pPr lvl="1"/>
            <a:r>
              <a:rPr lang="en-US" sz="2400" dirty="0" smtClean="0"/>
              <a:t>generic entities do exist and are called ‘universals’. Each particular person is an instance of the universal we call ‘person’.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semantic/semiotic triangle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52600" y="3352800"/>
            <a:ext cx="5334000" cy="2595563"/>
            <a:chOff x="2092504" y="3276600"/>
            <a:chExt cx="5334000" cy="2595265"/>
          </a:xfrm>
        </p:grpSpPr>
        <p:sp>
          <p:nvSpPr>
            <p:cNvPr id="23559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560" name="TextBox 4"/>
            <p:cNvSpPr txBox="1">
              <a:spLocks noChangeArrowheads="1"/>
            </p:cNvSpPr>
            <p:nvPr/>
          </p:nvSpPr>
          <p:spPr bwMode="auto">
            <a:xfrm>
              <a:off x="2460351" y="5410200"/>
              <a:ext cx="8162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term</a:t>
              </a:r>
            </a:p>
          </p:txBody>
        </p:sp>
        <p:sp>
          <p:nvSpPr>
            <p:cNvPr id="23561" name="TextBox 5"/>
            <p:cNvSpPr txBox="1">
              <a:spLocks noChangeArrowheads="1"/>
            </p:cNvSpPr>
            <p:nvPr/>
          </p:nvSpPr>
          <p:spPr bwMode="auto">
            <a:xfrm>
              <a:off x="4155047" y="3729335"/>
              <a:ext cx="11929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concept</a:t>
              </a:r>
            </a:p>
          </p:txBody>
        </p:sp>
        <p:sp>
          <p:nvSpPr>
            <p:cNvPr id="23562" name="TextBox 6"/>
            <p:cNvSpPr txBox="1">
              <a:spLocks noChangeArrowheads="1"/>
            </p:cNvSpPr>
            <p:nvPr/>
          </p:nvSpPr>
          <p:spPr bwMode="auto">
            <a:xfrm>
              <a:off x="5867400" y="5410200"/>
              <a:ext cx="12314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referent</a:t>
              </a:r>
            </a:p>
          </p:txBody>
        </p:sp>
      </p:grpSp>
      <p:pic>
        <p:nvPicPr>
          <p:cNvPr id="244738" name="Picture 2" descr="http://www.kunstderfuge.com/images/beethoven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419600"/>
            <a:ext cx="13541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9"/>
          <p:cNvSpPr txBox="1">
            <a:spLocks noChangeArrowheads="1"/>
          </p:cNvSpPr>
          <p:nvPr/>
        </p:nvSpPr>
        <p:spPr bwMode="auto">
          <a:xfrm>
            <a:off x="708025" y="6096000"/>
            <a:ext cx="2236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‘</a:t>
            </a:r>
            <a:r>
              <a:rPr lang="en-US" i="1">
                <a:solidFill>
                  <a:schemeClr val="bg1"/>
                </a:solidFill>
              </a:rPr>
              <a:t>Beethoven</a:t>
            </a:r>
            <a:r>
              <a:rPr lang="en-US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24000" y="2133600"/>
            <a:ext cx="711765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800" b="0">
                <a:solidFill>
                  <a:schemeClr val="bg1"/>
                </a:solidFill>
              </a:rPr>
              <a:t>Ludwig van Beethoven</a:t>
            </a:r>
          </a:p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800" b="0">
                <a:solidFill>
                  <a:schemeClr val="bg1"/>
                </a:solidFill>
              </a:rPr>
              <a:t>that great German composer that became deaf</a:t>
            </a:r>
          </a:p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800" b="0">
                <a:solidFill>
                  <a:schemeClr val="bg1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semantic triangle works sometimes fine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52600" y="3352800"/>
            <a:ext cx="5334000" cy="2595563"/>
            <a:chOff x="2092504" y="3276600"/>
            <a:chExt cx="5334000" cy="2595265"/>
          </a:xfrm>
        </p:grpSpPr>
        <p:sp>
          <p:nvSpPr>
            <p:cNvPr id="24585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586" name="TextBox 4"/>
            <p:cNvSpPr txBox="1">
              <a:spLocks noChangeArrowheads="1"/>
            </p:cNvSpPr>
            <p:nvPr/>
          </p:nvSpPr>
          <p:spPr bwMode="auto">
            <a:xfrm>
              <a:off x="2460351" y="5410200"/>
              <a:ext cx="8162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term</a:t>
              </a:r>
            </a:p>
          </p:txBody>
        </p:sp>
        <p:sp>
          <p:nvSpPr>
            <p:cNvPr id="24587" name="TextBox 5"/>
            <p:cNvSpPr txBox="1">
              <a:spLocks noChangeArrowheads="1"/>
            </p:cNvSpPr>
            <p:nvPr/>
          </p:nvSpPr>
          <p:spPr bwMode="auto">
            <a:xfrm>
              <a:off x="4155047" y="3729335"/>
              <a:ext cx="11929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concept</a:t>
              </a:r>
            </a:p>
          </p:txBody>
        </p:sp>
        <p:sp>
          <p:nvSpPr>
            <p:cNvPr id="24588" name="TextBox 6"/>
            <p:cNvSpPr txBox="1">
              <a:spLocks noChangeArrowheads="1"/>
            </p:cNvSpPr>
            <p:nvPr/>
          </p:nvSpPr>
          <p:spPr bwMode="auto">
            <a:xfrm>
              <a:off x="5867400" y="5410200"/>
              <a:ext cx="12314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referent</a:t>
              </a: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3400" y="6019800"/>
            <a:ext cx="3444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‘</a:t>
            </a:r>
            <a:r>
              <a:rPr lang="en-US" sz="2000" i="1">
                <a:solidFill>
                  <a:schemeClr val="bg1"/>
                </a:solidFill>
              </a:rPr>
              <a:t>Beethoven's Symphony No. 3</a:t>
            </a:r>
            <a:r>
              <a:rPr lang="en-US" sz="200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24581" name="TextBox 11"/>
          <p:cNvSpPr txBox="1">
            <a:spLocks noChangeArrowheads="1"/>
          </p:cNvSpPr>
          <p:nvPr/>
        </p:nvSpPr>
        <p:spPr bwMode="auto">
          <a:xfrm>
            <a:off x="838200" y="2133600"/>
            <a:ext cx="7759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400" b="0">
                <a:solidFill>
                  <a:schemeClr val="bg1"/>
                </a:solidFill>
              </a:rPr>
              <a:t>Beethoven’s symphony dedicated to Bonaparte</a:t>
            </a:r>
          </a:p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400" b="0">
                <a:solidFill>
                  <a:schemeClr val="bg1"/>
                </a:solidFill>
              </a:rPr>
              <a:t>the symphony played after the Munich Olympics massacre</a:t>
            </a:r>
          </a:p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400" b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" y="6381750"/>
            <a:ext cx="2725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‘</a:t>
            </a:r>
            <a:r>
              <a:rPr lang="en-US" sz="2000" i="1">
                <a:solidFill>
                  <a:schemeClr val="bg1"/>
                </a:solidFill>
              </a:rPr>
              <a:t>Beethoven's  Opus 55</a:t>
            </a:r>
            <a:r>
              <a:rPr lang="en-US" sz="200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24583" name="TextBox 12"/>
          <p:cNvSpPr txBox="1">
            <a:spLocks noChangeArrowheads="1"/>
          </p:cNvSpPr>
          <p:nvPr/>
        </p:nvSpPr>
        <p:spPr bwMode="auto">
          <a:xfrm>
            <a:off x="533400" y="563880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‘</a:t>
            </a:r>
            <a:r>
              <a:rPr lang="en-US" sz="2000" i="1">
                <a:solidFill>
                  <a:schemeClr val="bg1"/>
                </a:solidFill>
              </a:rPr>
              <a:t>Eroica</a:t>
            </a:r>
            <a:r>
              <a:rPr lang="en-US" sz="2000">
                <a:solidFill>
                  <a:schemeClr val="bg1"/>
                </a:solidFill>
              </a:rPr>
              <a:t>’</a:t>
            </a:r>
          </a:p>
        </p:txBody>
      </p:sp>
      <p:pic>
        <p:nvPicPr>
          <p:cNvPr id="24584" name="Picture 2" descr="File:Eroica Beethoven tit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648200"/>
            <a:ext cx="17145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Sometimes the semantic triangle fails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52600" y="3352800"/>
            <a:ext cx="5334000" cy="2595563"/>
            <a:chOff x="2092504" y="3276600"/>
            <a:chExt cx="5334000" cy="2595265"/>
          </a:xfrm>
        </p:grpSpPr>
        <p:sp>
          <p:nvSpPr>
            <p:cNvPr id="25609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610" name="TextBox 4"/>
            <p:cNvSpPr txBox="1">
              <a:spLocks noChangeArrowheads="1"/>
            </p:cNvSpPr>
            <p:nvPr/>
          </p:nvSpPr>
          <p:spPr bwMode="auto">
            <a:xfrm>
              <a:off x="2460351" y="5410200"/>
              <a:ext cx="8162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term</a:t>
              </a:r>
            </a:p>
          </p:txBody>
        </p:sp>
        <p:sp>
          <p:nvSpPr>
            <p:cNvPr id="25611" name="TextBox 5"/>
            <p:cNvSpPr txBox="1">
              <a:spLocks noChangeArrowheads="1"/>
            </p:cNvSpPr>
            <p:nvPr/>
          </p:nvSpPr>
          <p:spPr bwMode="auto">
            <a:xfrm>
              <a:off x="4155047" y="3729335"/>
              <a:ext cx="11929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concept</a:t>
              </a:r>
            </a:p>
          </p:txBody>
        </p:sp>
        <p:sp>
          <p:nvSpPr>
            <p:cNvPr id="25612" name="TextBox 6"/>
            <p:cNvSpPr txBox="1">
              <a:spLocks noChangeArrowheads="1"/>
            </p:cNvSpPr>
            <p:nvPr/>
          </p:nvSpPr>
          <p:spPr bwMode="auto">
            <a:xfrm>
              <a:off x="5867400" y="5410200"/>
              <a:ext cx="12314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referent</a:t>
              </a:r>
            </a:p>
          </p:txBody>
        </p:sp>
      </p:grpSp>
      <p:sp>
        <p:nvSpPr>
          <p:cNvPr id="25604" name="TextBox 9"/>
          <p:cNvSpPr txBox="1">
            <a:spLocks noChangeArrowheads="1"/>
          </p:cNvSpPr>
          <p:nvPr/>
        </p:nvSpPr>
        <p:spPr bwMode="auto">
          <a:xfrm>
            <a:off x="476250" y="6019800"/>
            <a:ext cx="3559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‘</a:t>
            </a:r>
            <a:r>
              <a:rPr lang="en-US" sz="2000" i="1">
                <a:solidFill>
                  <a:schemeClr val="bg1"/>
                </a:solidFill>
              </a:rPr>
              <a:t>Beethoven's Symphony No. 11</a:t>
            </a:r>
            <a:r>
              <a:rPr lang="en-US" sz="200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95400" y="2514600"/>
            <a:ext cx="62134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400" b="0">
                <a:solidFill>
                  <a:schemeClr val="bg1"/>
                </a:solidFill>
              </a:rPr>
              <a:t>the symphony Beethoven wrote after the tenth</a:t>
            </a:r>
          </a:p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400" b="0">
                <a:solidFill>
                  <a:schemeClr val="bg1"/>
                </a:solidFill>
              </a:rPr>
              <a:t>…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 rot="2700000">
            <a:off x="6886575" y="5286375"/>
            <a:ext cx="1238250" cy="1238250"/>
            <a:chOff x="6477000" y="3352800"/>
            <a:chExt cx="1828800" cy="1828800"/>
          </a:xfrm>
        </p:grpSpPr>
        <p:cxnSp>
          <p:nvCxnSpPr>
            <p:cNvPr id="25607" name="Straight Connector 16"/>
            <p:cNvCxnSpPr>
              <a:cxnSpLocks noChangeShapeType="1"/>
            </p:cNvCxnSpPr>
            <p:nvPr/>
          </p:nvCxnSpPr>
          <p:spPr bwMode="auto">
            <a:xfrm>
              <a:off x="6477000" y="4267200"/>
              <a:ext cx="1828800" cy="0"/>
            </a:xfrm>
            <a:prstGeom prst="lin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5608" name="Straight Connector 17"/>
            <p:cNvCxnSpPr>
              <a:cxnSpLocks noChangeShapeType="1"/>
            </p:cNvCxnSpPr>
            <p:nvPr/>
          </p:nvCxnSpPr>
          <p:spPr bwMode="auto">
            <a:xfrm rot="5400000">
              <a:off x="6477000" y="4267200"/>
              <a:ext cx="1828800" cy="0"/>
            </a:xfrm>
            <a:prstGeom prst="lin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Sometimes the semantic triangle fails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52600" y="3352800"/>
            <a:ext cx="5334000" cy="2595563"/>
            <a:chOff x="2092504" y="3276600"/>
            <a:chExt cx="5334000" cy="2595265"/>
          </a:xfrm>
        </p:grpSpPr>
        <p:sp>
          <p:nvSpPr>
            <p:cNvPr id="26634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6635" name="TextBox 4"/>
            <p:cNvSpPr txBox="1">
              <a:spLocks noChangeArrowheads="1"/>
            </p:cNvSpPr>
            <p:nvPr/>
          </p:nvSpPr>
          <p:spPr bwMode="auto">
            <a:xfrm>
              <a:off x="2460351" y="5410200"/>
              <a:ext cx="8162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term</a:t>
              </a:r>
            </a:p>
          </p:txBody>
        </p:sp>
        <p:sp>
          <p:nvSpPr>
            <p:cNvPr id="26636" name="TextBox 5"/>
            <p:cNvSpPr txBox="1">
              <a:spLocks noChangeArrowheads="1"/>
            </p:cNvSpPr>
            <p:nvPr/>
          </p:nvSpPr>
          <p:spPr bwMode="auto">
            <a:xfrm>
              <a:off x="4155047" y="3729335"/>
              <a:ext cx="11929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concept</a:t>
              </a:r>
            </a:p>
          </p:txBody>
        </p:sp>
        <p:sp>
          <p:nvSpPr>
            <p:cNvPr id="26637" name="TextBox 6"/>
            <p:cNvSpPr txBox="1">
              <a:spLocks noChangeArrowheads="1"/>
            </p:cNvSpPr>
            <p:nvPr/>
          </p:nvSpPr>
          <p:spPr bwMode="auto">
            <a:xfrm>
              <a:off x="5867400" y="5410200"/>
              <a:ext cx="12314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referent</a:t>
              </a:r>
            </a:p>
          </p:txBody>
        </p:sp>
      </p:grpSp>
      <p:sp>
        <p:nvSpPr>
          <p:cNvPr id="26628" name="TextBox 9"/>
          <p:cNvSpPr txBox="1">
            <a:spLocks noChangeArrowheads="1"/>
          </p:cNvSpPr>
          <p:nvPr/>
        </p:nvSpPr>
        <p:spPr bwMode="auto">
          <a:xfrm>
            <a:off x="476250" y="6019800"/>
            <a:ext cx="3559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‘</a:t>
            </a:r>
            <a:r>
              <a:rPr lang="en-US" sz="2000" i="1">
                <a:solidFill>
                  <a:schemeClr val="bg1"/>
                </a:solidFill>
              </a:rPr>
              <a:t>Beethoven's Symphony No. 11</a:t>
            </a:r>
            <a:r>
              <a:rPr lang="en-US" sz="200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26629" name="TextBox 11"/>
          <p:cNvSpPr txBox="1">
            <a:spLocks noChangeArrowheads="1"/>
          </p:cNvSpPr>
          <p:nvPr/>
        </p:nvSpPr>
        <p:spPr bwMode="auto">
          <a:xfrm>
            <a:off x="1295400" y="2514600"/>
            <a:ext cx="62134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400" b="0">
                <a:solidFill>
                  <a:schemeClr val="bg1"/>
                </a:solidFill>
              </a:rPr>
              <a:t>the symphony Beethoven wrote after the tenth</a:t>
            </a:r>
          </a:p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400" b="0">
                <a:solidFill>
                  <a:schemeClr val="bg1"/>
                </a:solidFill>
              </a:rPr>
              <a:t>…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 rot="2700000">
            <a:off x="6886575" y="5286375"/>
            <a:ext cx="1238250" cy="1238250"/>
            <a:chOff x="6477000" y="3352800"/>
            <a:chExt cx="1828800" cy="1828800"/>
          </a:xfrm>
        </p:grpSpPr>
        <p:cxnSp>
          <p:nvCxnSpPr>
            <p:cNvPr id="26632" name="Straight Connector 16"/>
            <p:cNvCxnSpPr>
              <a:cxnSpLocks noChangeShapeType="1"/>
            </p:cNvCxnSpPr>
            <p:nvPr/>
          </p:nvCxnSpPr>
          <p:spPr bwMode="auto">
            <a:xfrm>
              <a:off x="6477000" y="4267200"/>
              <a:ext cx="1828800" cy="0"/>
            </a:xfrm>
            <a:prstGeom prst="lin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6633" name="Straight Connector 17"/>
            <p:cNvCxnSpPr>
              <a:cxnSpLocks noChangeShapeType="1"/>
            </p:cNvCxnSpPr>
            <p:nvPr/>
          </p:nvCxnSpPr>
          <p:spPr bwMode="auto">
            <a:xfrm rot="5400000">
              <a:off x="6477000" y="4267200"/>
              <a:ext cx="1828800" cy="0"/>
            </a:xfrm>
            <a:prstGeom prst="lin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13" name="TextBox 12"/>
          <p:cNvSpPr txBox="1"/>
          <p:nvPr/>
        </p:nvSpPr>
        <p:spPr>
          <a:xfrm>
            <a:off x="228600" y="3657600"/>
            <a:ext cx="2497138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some hold this term has meaning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Sometimes the semantic triangle fails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52600" y="3352800"/>
            <a:ext cx="5334000" cy="2595563"/>
            <a:chOff x="2092504" y="3276600"/>
            <a:chExt cx="5334000" cy="2595265"/>
          </a:xfrm>
        </p:grpSpPr>
        <p:sp>
          <p:nvSpPr>
            <p:cNvPr id="27655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7656" name="TextBox 4"/>
            <p:cNvSpPr txBox="1">
              <a:spLocks noChangeArrowheads="1"/>
            </p:cNvSpPr>
            <p:nvPr/>
          </p:nvSpPr>
          <p:spPr bwMode="auto">
            <a:xfrm>
              <a:off x="2460351" y="5410200"/>
              <a:ext cx="8162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term</a:t>
              </a:r>
            </a:p>
          </p:txBody>
        </p:sp>
        <p:sp>
          <p:nvSpPr>
            <p:cNvPr id="27657" name="TextBox 5"/>
            <p:cNvSpPr txBox="1">
              <a:spLocks noChangeArrowheads="1"/>
            </p:cNvSpPr>
            <p:nvPr/>
          </p:nvSpPr>
          <p:spPr bwMode="auto">
            <a:xfrm>
              <a:off x="4155047" y="3729335"/>
              <a:ext cx="11929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concept</a:t>
              </a:r>
            </a:p>
          </p:txBody>
        </p:sp>
        <p:sp>
          <p:nvSpPr>
            <p:cNvPr id="27658" name="TextBox 6"/>
            <p:cNvSpPr txBox="1">
              <a:spLocks noChangeArrowheads="1"/>
            </p:cNvSpPr>
            <p:nvPr/>
          </p:nvSpPr>
          <p:spPr bwMode="auto">
            <a:xfrm>
              <a:off x="5867400" y="5410200"/>
              <a:ext cx="12314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referent</a:t>
              </a:r>
            </a:p>
          </p:txBody>
        </p:sp>
      </p:grpSp>
      <p:sp>
        <p:nvSpPr>
          <p:cNvPr id="27652" name="TextBox 9"/>
          <p:cNvSpPr txBox="1">
            <a:spLocks noChangeArrowheads="1"/>
          </p:cNvSpPr>
          <p:nvPr/>
        </p:nvSpPr>
        <p:spPr bwMode="auto">
          <a:xfrm>
            <a:off x="476250" y="6019800"/>
            <a:ext cx="3559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‘</a:t>
            </a:r>
            <a:r>
              <a:rPr lang="en-US" sz="2000" i="1">
                <a:solidFill>
                  <a:schemeClr val="bg1"/>
                </a:solidFill>
              </a:rPr>
              <a:t>Beethoven's Symphony No. 10</a:t>
            </a:r>
            <a:r>
              <a:rPr lang="en-US" sz="200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400" y="2286000"/>
            <a:ext cx="8299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400" b="0">
                <a:solidFill>
                  <a:schemeClr val="bg1"/>
                </a:solidFill>
              </a:rPr>
              <a:t>the one assembled by Barry Cooper from fragmentary sketches</a:t>
            </a:r>
          </a:p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400" b="0">
                <a:solidFill>
                  <a:schemeClr val="bg1"/>
                </a:solidFill>
              </a:rPr>
              <a:t>Beethoven’s hypothetical symphony</a:t>
            </a:r>
          </a:p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400" b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273412" name="Picture 4" descr="http://img218.imageshack.us/img218/5205/beethoven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876800"/>
            <a:ext cx="16002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Prehistoric ‘psychiatry’: </a:t>
            </a:r>
            <a:r>
              <a:rPr lang="en-US" i="1" smtClean="0"/>
              <a:t>drapetomania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52600" y="3352800"/>
            <a:ext cx="5334000" cy="2595563"/>
            <a:chOff x="2092504" y="3276600"/>
            <a:chExt cx="5334000" cy="2595265"/>
          </a:xfrm>
        </p:grpSpPr>
        <p:sp>
          <p:nvSpPr>
            <p:cNvPr id="28680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8681" name="TextBox 4"/>
            <p:cNvSpPr txBox="1">
              <a:spLocks noChangeArrowheads="1"/>
            </p:cNvSpPr>
            <p:nvPr/>
          </p:nvSpPr>
          <p:spPr bwMode="auto">
            <a:xfrm>
              <a:off x="2460351" y="5410200"/>
              <a:ext cx="8162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term</a:t>
              </a:r>
            </a:p>
          </p:txBody>
        </p:sp>
        <p:sp>
          <p:nvSpPr>
            <p:cNvPr id="28682" name="TextBox 5"/>
            <p:cNvSpPr txBox="1">
              <a:spLocks noChangeArrowheads="1"/>
            </p:cNvSpPr>
            <p:nvPr/>
          </p:nvSpPr>
          <p:spPr bwMode="auto">
            <a:xfrm>
              <a:off x="4155047" y="3729335"/>
              <a:ext cx="11929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concept</a:t>
              </a:r>
            </a:p>
          </p:txBody>
        </p:sp>
        <p:sp>
          <p:nvSpPr>
            <p:cNvPr id="28683" name="TextBox 6"/>
            <p:cNvSpPr txBox="1">
              <a:spLocks noChangeArrowheads="1"/>
            </p:cNvSpPr>
            <p:nvPr/>
          </p:nvSpPr>
          <p:spPr bwMode="auto">
            <a:xfrm>
              <a:off x="5867400" y="5410200"/>
              <a:ext cx="12314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referent</a:t>
              </a:r>
            </a:p>
          </p:txBody>
        </p:sp>
      </p:grpSp>
      <p:sp>
        <p:nvSpPr>
          <p:cNvPr id="28676" name="TextBox 9"/>
          <p:cNvSpPr txBox="1">
            <a:spLocks noChangeArrowheads="1"/>
          </p:cNvSpPr>
          <p:nvPr/>
        </p:nvSpPr>
        <p:spPr bwMode="auto">
          <a:xfrm>
            <a:off x="1346200" y="6019800"/>
            <a:ext cx="1819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‘</a:t>
            </a:r>
            <a:r>
              <a:rPr lang="en-US" sz="2000" i="1">
                <a:solidFill>
                  <a:schemeClr val="bg1"/>
                </a:solidFill>
              </a:rPr>
              <a:t>drapetomania</a:t>
            </a:r>
            <a:r>
              <a:rPr lang="en-US" sz="200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400" y="2286000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800" b="0">
                <a:solidFill>
                  <a:schemeClr val="bg1"/>
                </a:solidFill>
              </a:rPr>
              <a:t>disease which causes slaves to suffer from an unexplainable propensity to run away</a:t>
            </a:r>
          </a:p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800" b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275458" name="Picture 2" descr="A Ride for Liberty: The Fugitive Sla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648200"/>
            <a:ext cx="15240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080250" y="5867400"/>
            <a:ext cx="175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painting by Eastman Johnson. </a:t>
            </a:r>
            <a:r>
              <a:rPr lang="en-US" sz="1200" b="0" i="1">
                <a:solidFill>
                  <a:schemeClr val="bg1"/>
                </a:solidFill>
              </a:rPr>
              <a:t>A Ride for Liberty: The Fugitive Slaves. </a:t>
            </a:r>
            <a:r>
              <a:rPr lang="en-US" sz="1200" b="0">
                <a:solidFill>
                  <a:schemeClr val="bg1"/>
                </a:solidFill>
              </a:rPr>
              <a:t>1860.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SNOMED about </a:t>
            </a:r>
            <a:r>
              <a:rPr lang="en-US" i="1" dirty="0" smtClean="0"/>
              <a:t>diseases</a:t>
            </a:r>
            <a:r>
              <a:rPr lang="en-US" dirty="0" smtClean="0"/>
              <a:t> and </a:t>
            </a:r>
            <a:r>
              <a:rPr lang="en-US" i="1" dirty="0" smtClean="0"/>
              <a:t>concepts </a:t>
            </a:r>
            <a:r>
              <a:rPr lang="en-US" sz="2400" b="0" dirty="0" smtClean="0"/>
              <a:t>(until 2010) </a:t>
            </a:r>
          </a:p>
        </p:txBody>
      </p:sp>
      <p:sp>
        <p:nvSpPr>
          <p:cNvPr id="18493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686800" cy="4648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nl-NL" i="1" dirty="0" smtClean="0"/>
              <a:t>‘Disorders are </a:t>
            </a:r>
            <a:r>
              <a:rPr lang="nl-NL" b="1" i="1" dirty="0" smtClean="0"/>
              <a:t>concepts</a:t>
            </a:r>
            <a:r>
              <a:rPr lang="nl-NL" i="1" dirty="0" smtClean="0"/>
              <a:t> in which there is an explicit or implicit pathological process causing a state of disease which tends to exist for a significant length of time under ordinary circumstances</a:t>
            </a:r>
            <a:r>
              <a:rPr lang="nl-NL" dirty="0" smtClean="0"/>
              <a:t>.</a:t>
            </a:r>
            <a:r>
              <a:rPr lang="nl-BE" dirty="0" smtClean="0"/>
              <a:t>’</a:t>
            </a:r>
          </a:p>
          <a:p>
            <a:pPr eaLnBrk="1" hangingPunct="1">
              <a:lnSpc>
                <a:spcPct val="90000"/>
              </a:lnSpc>
              <a:defRPr/>
            </a:pPr>
            <a:endParaRPr lang="nl-BE" sz="1000" i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nl-BE" sz="2800" dirty="0" smtClean="0"/>
              <a:t>And </a:t>
            </a:r>
            <a:r>
              <a:rPr lang="nl-BE" sz="2800" dirty="0" err="1" smtClean="0"/>
              <a:t>also</a:t>
            </a:r>
            <a:r>
              <a:rPr lang="nl-BE" sz="2800" dirty="0" smtClean="0"/>
              <a:t>:</a:t>
            </a:r>
            <a:r>
              <a:rPr lang="nl-BE" i="1" dirty="0" smtClean="0"/>
              <a:t> “</a:t>
            </a:r>
            <a:r>
              <a:rPr lang="nl-BE" i="1" dirty="0" err="1" smtClean="0"/>
              <a:t>Concepts</a:t>
            </a:r>
            <a:r>
              <a:rPr lang="nl-BE" i="1" dirty="0" smtClean="0"/>
              <a:t> are </a:t>
            </a:r>
            <a:r>
              <a:rPr lang="nl-NL" b="1" i="1" dirty="0" err="1" smtClean="0"/>
              <a:t>unique</a:t>
            </a:r>
            <a:r>
              <a:rPr lang="nl-NL" b="1" i="1" dirty="0" smtClean="0"/>
              <a:t> units of </a:t>
            </a:r>
            <a:r>
              <a:rPr lang="nl-NL" b="1" i="1" dirty="0" err="1" smtClean="0"/>
              <a:t>thought</a:t>
            </a:r>
            <a:r>
              <a:rPr lang="nl-NL" i="1" dirty="0" smtClean="0"/>
              <a:t>”</a:t>
            </a:r>
            <a:r>
              <a:rPr lang="nl-BE" i="1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nl-BE" sz="2800" i="1" dirty="0" smtClean="0"/>
          </a:p>
          <a:p>
            <a:pPr lvl="3" indent="4763"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i="1" dirty="0" smtClean="0"/>
              <a:t>College of American Pathologists. SNOMED Clinical Terms® User Guide. January 2003 Release.</a:t>
            </a:r>
            <a:endParaRPr lang="nl-BE" sz="1600" i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nl-BE" sz="1000" i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nl-BE" sz="2800" dirty="0" smtClean="0"/>
              <a:t>Thus</a:t>
            </a:r>
            <a:r>
              <a:rPr lang="nl-BE" sz="2800" i="1" dirty="0" smtClean="0"/>
              <a:t>: </a:t>
            </a:r>
            <a:r>
              <a:rPr lang="nl-BE" sz="2800" b="1" dirty="0" smtClean="0"/>
              <a:t>Disorders are unique units of thoughts in which there is a pathological process …???</a:t>
            </a:r>
          </a:p>
          <a:p>
            <a:pPr eaLnBrk="1" hangingPunct="1">
              <a:lnSpc>
                <a:spcPct val="90000"/>
              </a:lnSpc>
              <a:defRPr/>
            </a:pPr>
            <a:endParaRPr lang="nl-BE" sz="10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nl-BE" sz="2800" dirty="0" smtClean="0"/>
              <a:t>And thus:</a:t>
            </a:r>
            <a:r>
              <a:rPr lang="nl-BE" sz="2800" b="1" dirty="0" smtClean="0"/>
              <a:t> </a:t>
            </a:r>
            <a:r>
              <a:rPr lang="nl-BE" sz="2800" dirty="0" smtClean="0"/>
              <a:t>to eradicate all diseases in the world at once we simply should stop thinking ?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934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4. Ontological Realism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7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" y="4953000"/>
            <a:ext cx="8826500" cy="1689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 alternative: Ontological Realism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0" y="1752600"/>
            <a:ext cx="8826500" cy="3209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 of this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686800" cy="4191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Introduce </a:t>
            </a:r>
            <a:r>
              <a:rPr lang="en-US" sz="3200" dirty="0" smtClean="0"/>
              <a:t>you to </a:t>
            </a:r>
            <a:r>
              <a:rPr lang="en-US" sz="3200" dirty="0"/>
              <a:t>some </a:t>
            </a:r>
            <a:r>
              <a:rPr lang="en-US" sz="3200" b="1" u="sng" dirty="0"/>
              <a:t>ontological </a:t>
            </a:r>
            <a:r>
              <a:rPr lang="en-US" sz="3200" b="1" u="sng" dirty="0" smtClean="0"/>
              <a:t>principles</a:t>
            </a:r>
            <a:r>
              <a:rPr lang="en-US" sz="3200" dirty="0" smtClean="0"/>
              <a:t> that </a:t>
            </a:r>
            <a:r>
              <a:rPr lang="en-US" sz="3200" dirty="0"/>
              <a:t>will help </a:t>
            </a:r>
            <a:r>
              <a:rPr lang="en-US" sz="3200" dirty="0" smtClean="0"/>
              <a:t>you in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recognizing </a:t>
            </a:r>
            <a:r>
              <a:rPr lang="en-US" sz="3200" dirty="0"/>
              <a:t>and dealing with </a:t>
            </a:r>
            <a:r>
              <a:rPr lang="en-US" sz="3200" b="1" u="sng" dirty="0"/>
              <a:t>idiosyncrasies in EHRs</a:t>
            </a:r>
            <a:r>
              <a:rPr lang="en-US" sz="3200" dirty="0"/>
              <a:t> 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to </a:t>
            </a:r>
            <a:r>
              <a:rPr lang="en-US" sz="3200" b="1" u="sng" dirty="0"/>
              <a:t>improve healthcare data quality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58272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Conceptualism versus Ontological Realism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3200" y="3025775"/>
            <a:ext cx="4125913" cy="2590800"/>
            <a:chOff x="2092504" y="3276600"/>
            <a:chExt cx="5334000" cy="2590800"/>
          </a:xfrm>
        </p:grpSpPr>
        <p:sp>
          <p:nvSpPr>
            <p:cNvPr id="32783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 sz="1600"/>
            </a:p>
          </p:txBody>
        </p:sp>
        <p:sp>
          <p:nvSpPr>
            <p:cNvPr id="32784" name="TextBox 4"/>
            <p:cNvSpPr txBox="1">
              <a:spLocks noChangeArrowheads="1"/>
            </p:cNvSpPr>
            <p:nvPr/>
          </p:nvSpPr>
          <p:spPr bwMode="auto">
            <a:xfrm>
              <a:off x="2475531" y="5410200"/>
              <a:ext cx="785886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FF00"/>
                  </a:solidFill>
                </a:rPr>
                <a:t>term</a:t>
              </a:r>
            </a:p>
          </p:txBody>
        </p:sp>
        <p:sp>
          <p:nvSpPr>
            <p:cNvPr id="32785" name="TextBox 5"/>
            <p:cNvSpPr txBox="1">
              <a:spLocks noChangeArrowheads="1"/>
            </p:cNvSpPr>
            <p:nvPr/>
          </p:nvSpPr>
          <p:spPr bwMode="auto">
            <a:xfrm>
              <a:off x="4196927" y="3729335"/>
              <a:ext cx="1109193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FF00"/>
                  </a:solidFill>
                </a:rPr>
                <a:t>concept</a:t>
              </a:r>
            </a:p>
          </p:txBody>
        </p:sp>
        <p:sp>
          <p:nvSpPr>
            <p:cNvPr id="32786" name="TextBox 6"/>
            <p:cNvSpPr txBox="1">
              <a:spLocks noChangeArrowheads="1"/>
            </p:cNvSpPr>
            <p:nvPr/>
          </p:nvSpPr>
          <p:spPr bwMode="auto">
            <a:xfrm>
              <a:off x="5910560" y="5410200"/>
              <a:ext cx="1145171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FF00"/>
                  </a:solidFill>
                </a:rPr>
                <a:t>referent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579938" y="3001963"/>
            <a:ext cx="4333875" cy="2717800"/>
            <a:chOff x="1823372" y="3276600"/>
            <a:chExt cx="5603132" cy="2718308"/>
          </a:xfrm>
        </p:grpSpPr>
        <p:sp>
          <p:nvSpPr>
            <p:cNvPr id="32779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 sz="1600"/>
            </a:p>
          </p:txBody>
        </p:sp>
        <p:sp>
          <p:nvSpPr>
            <p:cNvPr id="32780" name="TextBox 4"/>
            <p:cNvSpPr txBox="1">
              <a:spLocks noChangeArrowheads="1"/>
            </p:cNvSpPr>
            <p:nvPr/>
          </p:nvSpPr>
          <p:spPr bwMode="auto">
            <a:xfrm>
              <a:off x="1823372" y="5410200"/>
              <a:ext cx="2090224" cy="584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FF00"/>
                  </a:solidFill>
                </a:rPr>
                <a:t>representational</a:t>
              </a:r>
            </a:p>
            <a:p>
              <a:r>
                <a:rPr lang="en-US" sz="1600">
                  <a:solidFill>
                    <a:srgbClr val="FFFF00"/>
                  </a:solidFill>
                </a:rPr>
                <a:t>unit</a:t>
              </a:r>
            </a:p>
          </p:txBody>
        </p:sp>
        <p:sp>
          <p:nvSpPr>
            <p:cNvPr id="32781" name="TextBox 5"/>
            <p:cNvSpPr txBox="1">
              <a:spLocks noChangeArrowheads="1"/>
            </p:cNvSpPr>
            <p:nvPr/>
          </p:nvSpPr>
          <p:spPr bwMode="auto">
            <a:xfrm>
              <a:off x="4107813" y="3729335"/>
              <a:ext cx="1287426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FF00"/>
                  </a:solidFill>
                </a:rPr>
                <a:t>universal</a:t>
              </a:r>
            </a:p>
          </p:txBody>
        </p:sp>
        <p:sp>
          <p:nvSpPr>
            <p:cNvPr id="32782" name="TextBox 6"/>
            <p:cNvSpPr txBox="1">
              <a:spLocks noChangeArrowheads="1"/>
            </p:cNvSpPr>
            <p:nvPr/>
          </p:nvSpPr>
          <p:spPr bwMode="auto">
            <a:xfrm>
              <a:off x="5787621" y="5410200"/>
              <a:ext cx="1391051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FF00"/>
                  </a:solidFill>
                </a:rPr>
                <a:t>particular</a:t>
              </a:r>
            </a:p>
          </p:txBody>
        </p:sp>
      </p:grpSp>
      <p:cxnSp>
        <p:nvCxnSpPr>
          <p:cNvPr id="32773" name="Straight Connector 15"/>
          <p:cNvCxnSpPr>
            <a:cxnSpLocks noChangeShapeType="1"/>
          </p:cNvCxnSpPr>
          <p:nvPr/>
        </p:nvCxnSpPr>
        <p:spPr bwMode="auto">
          <a:xfrm>
            <a:off x="4478338" y="3219450"/>
            <a:ext cx="47625" cy="3349625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32774" name="TextBox 17"/>
          <p:cNvSpPr txBox="1">
            <a:spLocks noChangeArrowheads="1"/>
          </p:cNvSpPr>
          <p:nvPr/>
        </p:nvSpPr>
        <p:spPr bwMode="auto">
          <a:xfrm>
            <a:off x="769706" y="5991225"/>
            <a:ext cx="28055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Conceptualism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775" name="TextBox 18"/>
          <p:cNvSpPr txBox="1">
            <a:spLocks noChangeArrowheads="1"/>
          </p:cNvSpPr>
          <p:nvPr/>
        </p:nvSpPr>
        <p:spPr bwMode="auto">
          <a:xfrm>
            <a:off x="4986406" y="5991225"/>
            <a:ext cx="37289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Ontological Realism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3116263" y="4805363"/>
            <a:ext cx="1296987" cy="1231900"/>
          </a:xfrm>
          <a:prstGeom prst="ellipse">
            <a:avLst/>
          </a:prstGeom>
          <a:solidFill>
            <a:srgbClr val="00B05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 rot="2860830">
            <a:off x="5565775" y="3713163"/>
            <a:ext cx="3962400" cy="1231900"/>
          </a:xfrm>
          <a:prstGeom prst="ellipse">
            <a:avLst/>
          </a:prstGeom>
          <a:solidFill>
            <a:srgbClr val="00B05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160713" y="2484438"/>
            <a:ext cx="2546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First order reality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useful parallel: Alberti’s grid</a:t>
            </a:r>
          </a:p>
        </p:txBody>
      </p:sp>
      <p:pic>
        <p:nvPicPr>
          <p:cNvPr id="57347" name="Picture 3" descr="durer_rever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94037"/>
            <a:ext cx="716280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 descr="alberti_gr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4038" y="1752600"/>
            <a:ext cx="3509962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AutoShape 5"/>
          <p:cNvSpPr>
            <a:spLocks noChangeArrowheads="1"/>
          </p:cNvSpPr>
          <p:nvPr/>
        </p:nvSpPr>
        <p:spPr bwMode="auto">
          <a:xfrm rot="5400000">
            <a:off x="2139157" y="3913981"/>
            <a:ext cx="2243137" cy="581025"/>
          </a:xfrm>
          <a:custGeom>
            <a:avLst/>
            <a:gdLst>
              <a:gd name="T0" fmla="*/ 203828956 w 21600"/>
              <a:gd name="T1" fmla="*/ 7814598 h 21600"/>
              <a:gd name="T2" fmla="*/ 116473756 w 21600"/>
              <a:gd name="T3" fmla="*/ 15629170 h 21600"/>
              <a:gd name="T4" fmla="*/ 29118413 w 21600"/>
              <a:gd name="T5" fmla="*/ 7814598 h 21600"/>
              <a:gd name="T6" fmla="*/ 11647375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6983413" y="4500562"/>
            <a:ext cx="914400" cy="512763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3511550" y="1801812"/>
            <a:ext cx="1028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reality</a:t>
            </a: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4729163" y="2052637"/>
            <a:ext cx="1951037" cy="4016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4003675" y="2276475"/>
            <a:ext cx="1116013" cy="1193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1346200" y="5989637"/>
            <a:ext cx="20796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representation</a:t>
            </a:r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 flipV="1">
            <a:off x="3560763" y="5397500"/>
            <a:ext cx="4564062" cy="889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 flipH="1" flipV="1">
            <a:off x="2008188" y="5194300"/>
            <a:ext cx="173037" cy="8763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1128713" y="1965325"/>
            <a:ext cx="16891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Ontological</a:t>
            </a:r>
          </a:p>
          <a:p>
            <a:r>
              <a:rPr lang="en-US">
                <a:solidFill>
                  <a:srgbClr val="FF3300"/>
                </a:solidFill>
              </a:rPr>
              <a:t>theory</a:t>
            </a:r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2520950" y="2744787"/>
            <a:ext cx="871538" cy="2873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‘</a:t>
            </a:r>
            <a:r>
              <a:rPr lang="en-US" altLang="en-US" i="1" dirty="0" smtClean="0"/>
              <a:t>Ontology</a:t>
            </a:r>
            <a:r>
              <a:rPr lang="en-US" altLang="en-US" dirty="0" smtClean="0"/>
              <a:t>’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In philosophy: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i="1" u="sng" dirty="0" smtClean="0">
                <a:solidFill>
                  <a:srgbClr val="FFFF00"/>
                </a:solidFill>
              </a:rPr>
              <a:t>Ontology</a:t>
            </a:r>
            <a:r>
              <a:rPr lang="en-US" altLang="en-US" sz="2400" dirty="0" smtClean="0"/>
              <a:t> </a:t>
            </a:r>
            <a:r>
              <a:rPr lang="en-US" altLang="en-US" sz="1600" dirty="0" smtClean="0"/>
              <a:t>(no plural)</a:t>
            </a:r>
            <a:r>
              <a:rPr lang="en-US" altLang="en-US" sz="2400" dirty="0" smtClean="0"/>
              <a:t> is the study of what entities exist and how they relate to each other;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by some philosophers taken to be synonymous with </a:t>
            </a:r>
            <a:r>
              <a:rPr lang="en-US" altLang="en-US" sz="2400" dirty="0" smtClean="0"/>
              <a:t>‘</a:t>
            </a:r>
            <a:r>
              <a:rPr lang="en-US" altLang="en-US" sz="2400" b="1" i="1" u="sng" dirty="0" smtClean="0">
                <a:solidFill>
                  <a:srgbClr val="00B050"/>
                </a:solidFill>
              </a:rPr>
              <a:t>metaphysics</a:t>
            </a:r>
            <a:r>
              <a:rPr lang="en-US" altLang="en-US" sz="2400" dirty="0" smtClean="0"/>
              <a:t>’ </a:t>
            </a:r>
            <a:r>
              <a:rPr lang="en-US" altLang="en-US" sz="2000" dirty="0" smtClean="0"/>
              <a:t>while others draw distinctions in many distinct ways</a:t>
            </a:r>
            <a:r>
              <a:rPr lang="en-US" altLang="en-US" sz="2400" dirty="0" smtClean="0"/>
              <a:t> </a:t>
            </a:r>
            <a:r>
              <a:rPr lang="en-US" altLang="en-US" sz="1200" dirty="0" smtClean="0"/>
              <a:t>(the distinctions being irrelevant for this talk)</a:t>
            </a:r>
            <a:r>
              <a:rPr lang="en-US" altLang="en-US" sz="2400" dirty="0" smtClean="0"/>
              <a:t>, </a:t>
            </a:r>
            <a:r>
              <a:rPr lang="en-US" altLang="en-US" sz="2000" dirty="0" smtClean="0"/>
              <a:t>but almost agreeing on the following classification: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00B050"/>
                </a:solidFill>
              </a:rPr>
              <a:t>metaphysics </a:t>
            </a:r>
            <a:r>
              <a:rPr lang="en-US" alt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studies ‘</a:t>
            </a:r>
            <a:r>
              <a:rPr lang="en-US" altLang="en-US" sz="2000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how</a:t>
            </a:r>
            <a:r>
              <a:rPr lang="en-US" alt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 is the world?’</a:t>
            </a:r>
            <a:endParaRPr lang="en-US" altLang="en-US" sz="2000" dirty="0" smtClean="0">
              <a:solidFill>
                <a:schemeClr val="bg1"/>
              </a:solidFill>
            </a:endParaRPr>
          </a:p>
          <a:p>
            <a:pPr lvl="3" eaLnBrk="1" hangingPunct="1">
              <a:lnSpc>
                <a:spcPct val="90000"/>
              </a:lnSpc>
            </a:pPr>
            <a:r>
              <a:rPr lang="en-US" altLang="en-US" sz="1600" dirty="0" smtClean="0">
                <a:solidFill>
                  <a:srgbClr val="00B050"/>
                </a:solidFill>
              </a:rPr>
              <a:t>general metaphysics </a:t>
            </a:r>
            <a:r>
              <a:rPr lang="en-US" altLang="en-US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studies general principles and ‘laws’ about the world</a:t>
            </a:r>
            <a:endParaRPr lang="en-US" altLang="en-US" sz="1600" dirty="0" smtClean="0">
              <a:solidFill>
                <a:schemeClr val="bg1"/>
              </a:solidFill>
            </a:endParaRPr>
          </a:p>
          <a:p>
            <a:pPr lvl="4" eaLnBrk="1" hangingPunct="1">
              <a:lnSpc>
                <a:spcPct val="90000"/>
              </a:lnSpc>
            </a:pPr>
            <a:r>
              <a:rPr lang="en-US" altLang="en-US" sz="1600" dirty="0" smtClean="0">
                <a:solidFill>
                  <a:srgbClr val="FFFF00"/>
                </a:solidFill>
              </a:rPr>
              <a:t>ontology </a:t>
            </a:r>
            <a:r>
              <a:rPr lang="en-US" altLang="en-US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studies what type of entities exist in the world</a:t>
            </a:r>
            <a:endParaRPr lang="en-US" altLang="en-US" sz="1600" dirty="0" smtClean="0">
              <a:solidFill>
                <a:schemeClr val="bg1"/>
              </a:solidFill>
            </a:endParaRPr>
          </a:p>
          <a:p>
            <a:pPr lvl="3" eaLnBrk="1" hangingPunct="1">
              <a:lnSpc>
                <a:spcPct val="90000"/>
              </a:lnSpc>
            </a:pPr>
            <a:r>
              <a:rPr lang="en-US" altLang="en-US" sz="1600" dirty="0" smtClean="0">
                <a:solidFill>
                  <a:srgbClr val="00B050"/>
                </a:solidFill>
              </a:rPr>
              <a:t>special metaphysics </a:t>
            </a:r>
            <a:r>
              <a:rPr lang="en-US" altLang="en-US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focuses on specific principles and entities </a:t>
            </a:r>
            <a:endParaRPr lang="en-US" altLang="en-US" sz="16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distinct from ‘</a:t>
            </a:r>
            <a:r>
              <a:rPr lang="en-US" altLang="en-US" sz="2000" b="1" i="1" u="sng" dirty="0" smtClean="0">
                <a:solidFill>
                  <a:srgbClr val="00B050"/>
                </a:solidFill>
              </a:rPr>
              <a:t>epistemology</a:t>
            </a:r>
            <a:r>
              <a:rPr lang="en-US" altLang="en-US" sz="2000" dirty="0" smtClean="0"/>
              <a:t>’ which is the study of how we can come to know about what exists.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distinct from ‘</a:t>
            </a:r>
            <a:r>
              <a:rPr lang="en-US" altLang="en-US" sz="2000" b="1" i="1" u="sng" dirty="0" smtClean="0">
                <a:solidFill>
                  <a:srgbClr val="00CC99"/>
                </a:solidFill>
              </a:rPr>
              <a:t>terminology</a:t>
            </a:r>
            <a:r>
              <a:rPr lang="en-US" altLang="en-US" sz="2000" dirty="0" smtClean="0"/>
              <a:t>’ which is the study of what terms mean and how to name things.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4607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‘</a:t>
            </a:r>
            <a:r>
              <a:rPr lang="en-US" altLang="en-US" i="1" dirty="0" smtClean="0"/>
              <a:t>Ontology</a:t>
            </a:r>
            <a:r>
              <a:rPr lang="en-US" altLang="en-US" dirty="0" smtClean="0"/>
              <a:t>’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In philosophy: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i="1" u="sng" smtClean="0">
                <a:solidFill>
                  <a:srgbClr val="FFFF00"/>
                </a:solidFill>
              </a:rPr>
              <a:t>Ontology</a:t>
            </a:r>
            <a:r>
              <a:rPr lang="en-US" altLang="en-US" sz="2400" smtClean="0"/>
              <a:t> </a:t>
            </a:r>
            <a:r>
              <a:rPr lang="en-US" altLang="en-US" sz="1600" smtClean="0"/>
              <a:t>(no plural)</a:t>
            </a:r>
            <a:r>
              <a:rPr lang="en-US" altLang="en-US" sz="2400" smtClean="0"/>
              <a:t> is the study of what entities exist and how they relate to each other;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In computer science and many biomedical informatics applications: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i="1" u="sng" smtClean="0">
                <a:solidFill>
                  <a:schemeClr val="accent1"/>
                </a:solidFill>
              </a:rPr>
              <a:t>An ontology</a:t>
            </a:r>
            <a:r>
              <a:rPr lang="en-US" altLang="en-US" sz="2400" smtClean="0"/>
              <a:t> </a:t>
            </a:r>
            <a:r>
              <a:rPr lang="en-US" altLang="en-US" sz="1600" smtClean="0"/>
              <a:t>(plural: </a:t>
            </a:r>
            <a:r>
              <a:rPr lang="en-US" altLang="en-US" sz="1600" i="1" smtClean="0"/>
              <a:t>ontologies</a:t>
            </a:r>
            <a:r>
              <a:rPr lang="en-US" altLang="en-US" sz="1600" smtClean="0"/>
              <a:t>)</a:t>
            </a:r>
            <a:r>
              <a:rPr lang="en-US" altLang="en-US" sz="2400" smtClean="0"/>
              <a:t> is a shared and agreed upon </a:t>
            </a:r>
            <a:r>
              <a:rPr lang="en-US" altLang="en-US" sz="2400" b="1" i="1" smtClean="0">
                <a:solidFill>
                  <a:srgbClr val="FF0000"/>
                </a:solidFill>
              </a:rPr>
              <a:t>conceptualization</a:t>
            </a:r>
            <a:r>
              <a:rPr lang="en-US" altLang="en-US" sz="2400" smtClean="0"/>
              <a:t> of a domain;</a:t>
            </a:r>
          </a:p>
        </p:txBody>
      </p:sp>
    </p:spTree>
    <p:extLst>
      <p:ext uri="{BB962C8B-B14F-4D97-AF65-F5344CB8AC3E}">
        <p14:creationId xmlns:p14="http://schemas.microsoft.com/office/powerpoint/2010/main" val="150904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Distinct questions. What type are they of?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Terminological: </a:t>
            </a:r>
          </a:p>
          <a:p>
            <a:pPr lvl="1">
              <a:defRPr/>
            </a:pPr>
            <a:r>
              <a:rPr lang="en-US" i="1" dirty="0" smtClean="0">
                <a:solidFill>
                  <a:schemeClr val="bg1"/>
                </a:solidFill>
              </a:rPr>
              <a:t>what does ‘pain’ mean ?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Metaphysical: </a:t>
            </a:r>
          </a:p>
          <a:p>
            <a:pPr lvl="1">
              <a:defRPr/>
            </a:pPr>
            <a:r>
              <a:rPr lang="en-US" i="1" dirty="0" smtClean="0">
                <a:solidFill>
                  <a:schemeClr val="bg1"/>
                </a:solidFill>
              </a:rPr>
              <a:t>what have all pains in common in virtue of which they are pains?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Ontological: </a:t>
            </a:r>
          </a:p>
          <a:p>
            <a:pPr lvl="1">
              <a:defRPr/>
            </a:pPr>
            <a:r>
              <a:rPr lang="en-US" i="1" dirty="0" smtClean="0">
                <a:solidFill>
                  <a:schemeClr val="bg1"/>
                </a:solidFill>
              </a:rPr>
              <a:t>what type of entity is pain?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Onto-terminological:</a:t>
            </a:r>
          </a:p>
          <a:p>
            <a:pPr lvl="1">
              <a:defRPr/>
            </a:pPr>
            <a:r>
              <a:rPr lang="en-US" i="1" dirty="0" smtClean="0">
                <a:solidFill>
                  <a:schemeClr val="bg1"/>
                </a:solidFill>
              </a:rPr>
              <a:t>what, if anything at all, does ‘pain’ denote?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Epistemological: </a:t>
            </a:r>
          </a:p>
          <a:p>
            <a:pPr lvl="1">
              <a:defRPr/>
            </a:pPr>
            <a:r>
              <a:rPr lang="en-US" i="1" dirty="0" smtClean="0">
                <a:solidFill>
                  <a:schemeClr val="bg1"/>
                </a:solidFill>
              </a:rPr>
              <a:t>how can we find out whether something is pain?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53200"/>
            <a:ext cx="614363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E373800-A605-43FC-892D-97443D025EEC}" type="slidenum">
              <a:rPr lang="en-US" altLang="en-US" sz="1400" b="0">
                <a:solidFill>
                  <a:schemeClr val="bg1"/>
                </a:solidFill>
              </a:rPr>
              <a:pPr eaLnBrk="1" hangingPunct="1"/>
              <a:t>44</a:t>
            </a:fld>
            <a:endParaRPr lang="en-US" altLang="en-US" sz="14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UDF-7778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basis of Ontological Realism (O.R.)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124200" y="1676400"/>
            <a:ext cx="5791200" cy="4953000"/>
          </a:xfrm>
          <a:solidFill>
            <a:srgbClr val="000000">
              <a:alpha val="50195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altLang="en-US" sz="2800" dirty="0" smtClean="0"/>
              <a:t>There is an external reality which is ‘objectively’ the way it is;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800" dirty="0" smtClean="0"/>
              <a:t>That reality is accessible to us;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800" dirty="0" smtClean="0"/>
              <a:t>We build in our brains cognitive representations of  reality; 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800" dirty="0" smtClean="0"/>
              <a:t>We communicate with others about what is there, and what we believe there is there.</a:t>
            </a:r>
          </a:p>
        </p:txBody>
      </p:sp>
      <p:pic>
        <p:nvPicPr>
          <p:cNvPr id="23556" name="Picture 4" descr="glo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438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88938" y="6400800"/>
            <a:ext cx="8755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1200" b="0">
                <a:solidFill>
                  <a:schemeClr val="bg1"/>
                </a:solidFill>
              </a:rPr>
              <a:t>Smith B, Kusnierczyk W, Schober D, Ceusters W. Towards a Reference Terminology for Ontology Research and Development in the Biomedical Domain. Proceedings of KR-MED 2006, Biomedical Ontology in Action, November 8, 2006, Baltimore MD, USA</a:t>
            </a:r>
            <a:r>
              <a:rPr lang="en-US" altLang="en-US" sz="120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328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6627" name="Picture 2" descr="http://3.bp.blogspot.com/_2cxvSmlPoaM/Ss-JdUAcxwI/AAAAAAAADM4/fOmasxsNiCg/s800/rembran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8"/>
          <p:cNvSpPr>
            <a:spLocks noChangeArrowheads="1"/>
          </p:cNvSpPr>
          <p:nvPr/>
        </p:nvSpPr>
        <p:spPr bwMode="auto">
          <a:xfrm>
            <a:off x="0" y="47244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6629" name="Group 22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-1" y="0"/>
            <a:chExt cx="9144001" cy="1143000"/>
          </a:xfrm>
        </p:grpSpPr>
        <p:pic>
          <p:nvPicPr>
            <p:cNvPr id="2663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001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0" name="Rectangle 21"/>
            <p:cNvSpPr>
              <a:spLocks noChangeArrowheads="1"/>
            </p:cNvSpPr>
            <p:nvPr/>
          </p:nvSpPr>
          <p:spPr bwMode="auto">
            <a:xfrm>
              <a:off x="0" y="990600"/>
              <a:ext cx="9144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6630" name="TextBox 24"/>
          <p:cNvSpPr txBox="1">
            <a:spLocks noChangeArrowheads="1"/>
          </p:cNvSpPr>
          <p:nvPr/>
        </p:nvSpPr>
        <p:spPr bwMode="auto">
          <a:xfrm>
            <a:off x="106363" y="6096000"/>
            <a:ext cx="755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L1</a:t>
            </a:r>
            <a:r>
              <a:rPr lang="en-US" altLang="en-US" baseline="300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6631" name="TextBox 25"/>
          <p:cNvSpPr txBox="1">
            <a:spLocks noChangeArrowheads="1"/>
          </p:cNvSpPr>
          <p:nvPr/>
        </p:nvSpPr>
        <p:spPr bwMode="auto">
          <a:xfrm>
            <a:off x="152400" y="1371600"/>
            <a:ext cx="663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L2</a:t>
            </a:r>
          </a:p>
        </p:txBody>
      </p:sp>
      <p:sp>
        <p:nvSpPr>
          <p:cNvPr id="26632" name="TextBox 27"/>
          <p:cNvSpPr txBox="1">
            <a:spLocks noChangeArrowheads="1"/>
          </p:cNvSpPr>
          <p:nvPr/>
        </p:nvSpPr>
        <p:spPr bwMode="auto">
          <a:xfrm>
            <a:off x="152400" y="152400"/>
            <a:ext cx="663575" cy="584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L3</a:t>
            </a:r>
          </a:p>
        </p:txBody>
      </p:sp>
      <p:sp>
        <p:nvSpPr>
          <p:cNvPr id="26633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-225425" y="6553200"/>
            <a:ext cx="614363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0121FBA-3C66-4326-891E-798A141C34E2}" type="slidenum">
              <a:rPr lang="en-US" altLang="en-US" sz="1400" b="0">
                <a:solidFill>
                  <a:schemeClr val="bg1"/>
                </a:solidFill>
              </a:rPr>
              <a:pPr eaLnBrk="1" hangingPunct="1"/>
              <a:t>46</a:t>
            </a:fld>
            <a:endParaRPr lang="en-US" altLang="en-US" sz="1400" b="0">
              <a:solidFill>
                <a:schemeClr val="bg1"/>
              </a:solidFill>
            </a:endParaRP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914400" y="152400"/>
            <a:ext cx="8229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Linguistic representations </a:t>
            </a:r>
            <a:r>
              <a:rPr lang="en-US" altLang="en-US" i="1"/>
              <a:t>about</a:t>
            </a:r>
            <a:r>
              <a:rPr lang="en-US" altLang="en-US"/>
              <a:t> (L1</a:t>
            </a:r>
            <a:r>
              <a:rPr lang="en-US" altLang="en-US" baseline="30000"/>
              <a:t>-</a:t>
            </a:r>
            <a:r>
              <a:rPr lang="en-US" altLang="en-US"/>
              <a:t>), (L2) or (L3) </a:t>
            </a:r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914400" y="1371600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Beliefs </a:t>
            </a:r>
            <a:r>
              <a:rPr lang="en-US" altLang="en-US" i="1">
                <a:solidFill>
                  <a:srgbClr val="FFFFFF"/>
                </a:solidFill>
              </a:rPr>
              <a:t>about</a:t>
            </a:r>
            <a:r>
              <a:rPr lang="en-US" altLang="en-US">
                <a:solidFill>
                  <a:srgbClr val="FFFFFF"/>
                </a:solidFill>
              </a:rPr>
              <a:t> (1) </a:t>
            </a:r>
            <a:endParaRPr lang="en-US" altLang="en-US"/>
          </a:p>
        </p:txBody>
      </p:sp>
      <p:sp>
        <p:nvSpPr>
          <p:cNvPr id="26636" name="Rectangle 13"/>
          <p:cNvSpPr>
            <a:spLocks noChangeArrowheads="1"/>
          </p:cNvSpPr>
          <p:nvPr/>
        </p:nvSpPr>
        <p:spPr bwMode="auto">
          <a:xfrm>
            <a:off x="1066800" y="5562600"/>
            <a:ext cx="8077200" cy="1077913"/>
          </a:xfrm>
          <a:prstGeom prst="rect">
            <a:avLst/>
          </a:prstGeom>
          <a:solidFill>
            <a:srgbClr val="000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>
                <a:solidFill>
                  <a:srgbClr val="FFFFFF"/>
                </a:solidFill>
              </a:rPr>
              <a:t>Entities (particular or generic) with objective existence which are </a:t>
            </a:r>
            <a:r>
              <a:rPr lang="en-US" altLang="en-US" i="1">
                <a:solidFill>
                  <a:srgbClr val="FFFFFF"/>
                </a:solidFill>
              </a:rPr>
              <a:t>not about anything</a:t>
            </a:r>
            <a:endParaRPr lang="en-US" altLang="en-US"/>
          </a:p>
        </p:txBody>
      </p:sp>
      <p:sp>
        <p:nvSpPr>
          <p:cNvPr id="26637" name="Text Box 4"/>
          <p:cNvSpPr txBox="1">
            <a:spLocks noChangeArrowheads="1"/>
          </p:cNvSpPr>
          <p:nvPr/>
        </p:nvSpPr>
        <p:spPr bwMode="auto">
          <a:xfrm rot="2140383">
            <a:off x="5680075" y="1354138"/>
            <a:ext cx="3005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CC99"/>
                </a:solidFill>
              </a:rPr>
              <a:t>Representations</a:t>
            </a:r>
          </a:p>
        </p:txBody>
      </p:sp>
      <p:sp>
        <p:nvSpPr>
          <p:cNvPr id="26638" name="Text Box 5"/>
          <p:cNvSpPr txBox="1">
            <a:spLocks noChangeArrowheads="1"/>
          </p:cNvSpPr>
          <p:nvPr/>
        </p:nvSpPr>
        <p:spPr bwMode="auto">
          <a:xfrm>
            <a:off x="5486400" y="4953000"/>
            <a:ext cx="35480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CC99"/>
                </a:solidFill>
              </a:rPr>
              <a:t>First Order Reality</a:t>
            </a:r>
          </a:p>
        </p:txBody>
      </p:sp>
    </p:spTree>
    <p:extLst>
      <p:ext uri="{BB962C8B-B14F-4D97-AF65-F5344CB8AC3E}">
        <p14:creationId xmlns:p14="http://schemas.microsoft.com/office/powerpoint/2010/main" val="15595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is out there …</a:t>
            </a:r>
            <a:br>
              <a:rPr lang="en-US" altLang="en-US" dirty="0" smtClean="0"/>
            </a:br>
            <a:r>
              <a:rPr lang="en-US" altLang="en-US" dirty="0" smtClean="0"/>
              <a:t>(… we want/need to deal with)?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381000" y="2209800"/>
            <a:ext cx="2536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portions of reality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3032125" y="3283527"/>
            <a:ext cx="1123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entities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6858000" y="3962400"/>
            <a:ext cx="163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particulars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698059" y="3320191"/>
            <a:ext cx="151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universals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5181600" y="2362200"/>
            <a:ext cx="208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configurations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3124200" y="2362200"/>
            <a:ext cx="1323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relations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3352800" y="4495129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continuants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5583237" y="4495800"/>
            <a:ext cx="1579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chemeClr val="bg1"/>
                </a:solidFill>
              </a:rPr>
              <a:t>occurrents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81000" y="2209800"/>
            <a:ext cx="8458200" cy="44196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2895600" y="3276600"/>
            <a:ext cx="5791200" cy="32004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5181600" y="2362200"/>
            <a:ext cx="3505200" cy="7620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3124200" y="2362200"/>
            <a:ext cx="1828800" cy="7620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200399" y="4495128"/>
            <a:ext cx="2230435" cy="1524671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5583236" y="4495800"/>
            <a:ext cx="2798763" cy="15240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533400" y="3276600"/>
            <a:ext cx="2209800" cy="3200400"/>
          </a:xfrm>
          <a:prstGeom prst="rect">
            <a:avLst/>
          </a:prstGeom>
          <a:noFill/>
          <a:ln w="9525" algn="ctr">
            <a:solidFill>
              <a:schemeClr val="bg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3124200" y="3962400"/>
            <a:ext cx="5410200" cy="22098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5" name="TextBox 19"/>
          <p:cNvSpPr txBox="1">
            <a:spLocks noChangeArrowheads="1"/>
          </p:cNvSpPr>
          <p:nvPr/>
        </p:nvSpPr>
        <p:spPr bwMode="auto">
          <a:xfrm>
            <a:off x="3352800" y="2743200"/>
            <a:ext cx="1606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participation</a:t>
            </a:r>
          </a:p>
        </p:txBody>
      </p:sp>
      <p:sp>
        <p:nvSpPr>
          <p:cNvPr id="19476" name="TextBox 20"/>
          <p:cNvSpPr txBox="1">
            <a:spLocks noChangeArrowheads="1"/>
          </p:cNvSpPr>
          <p:nvPr/>
        </p:nvSpPr>
        <p:spPr bwMode="auto">
          <a:xfrm>
            <a:off x="5653088" y="2743200"/>
            <a:ext cx="3084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me participating in my life</a:t>
            </a:r>
          </a:p>
        </p:txBody>
      </p:sp>
      <p:sp>
        <p:nvSpPr>
          <p:cNvPr id="19477" name="TextBox 21"/>
          <p:cNvSpPr txBox="1">
            <a:spLocks noChangeArrowheads="1"/>
          </p:cNvSpPr>
          <p:nvPr/>
        </p:nvSpPr>
        <p:spPr bwMode="auto">
          <a:xfrm>
            <a:off x="1524000" y="5791200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organism</a:t>
            </a:r>
          </a:p>
        </p:txBody>
      </p:sp>
      <p:sp>
        <p:nvSpPr>
          <p:cNvPr id="19478" name="TextBox 22"/>
          <p:cNvSpPr txBox="1">
            <a:spLocks noChangeArrowheads="1"/>
          </p:cNvSpPr>
          <p:nvPr/>
        </p:nvSpPr>
        <p:spPr bwMode="auto">
          <a:xfrm>
            <a:off x="4610100" y="5480980"/>
            <a:ext cx="511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C000"/>
                </a:solidFill>
              </a:rPr>
              <a:t>me</a:t>
            </a:r>
          </a:p>
        </p:txBody>
      </p:sp>
      <p:sp>
        <p:nvSpPr>
          <p:cNvPr id="19479" name="TextBox 23"/>
          <p:cNvSpPr txBox="1">
            <a:spLocks noChangeArrowheads="1"/>
          </p:cNvSpPr>
          <p:nvPr/>
        </p:nvSpPr>
        <p:spPr bwMode="auto">
          <a:xfrm>
            <a:off x="6921500" y="5486400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my life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33400" y="2693988"/>
            <a:ext cx="2438400" cy="461962"/>
            <a:chOff x="533400" y="2694560"/>
            <a:chExt cx="2438400" cy="461665"/>
          </a:xfrm>
        </p:grpSpPr>
        <p:sp>
          <p:nvSpPr>
            <p:cNvPr id="19484" name="Rectangle 24"/>
            <p:cNvSpPr>
              <a:spLocks noChangeArrowheads="1"/>
            </p:cNvSpPr>
            <p:nvPr/>
          </p:nvSpPr>
          <p:spPr bwMode="auto">
            <a:xfrm>
              <a:off x="533400" y="2743200"/>
              <a:ext cx="2438400" cy="381000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200">
                <a:solidFill>
                  <a:srgbClr val="000066"/>
                </a:solidFill>
              </a:endParaRPr>
            </a:p>
          </p:txBody>
        </p:sp>
        <p:sp>
          <p:nvSpPr>
            <p:cNvPr id="19485" name="TextBox 26"/>
            <p:cNvSpPr txBox="1">
              <a:spLocks noChangeArrowheads="1"/>
            </p:cNvSpPr>
            <p:nvPr/>
          </p:nvSpPr>
          <p:spPr bwMode="auto">
            <a:xfrm>
              <a:off x="533400" y="269456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5029200" y="3386138"/>
            <a:ext cx="3505200" cy="460375"/>
            <a:chOff x="5029200" y="3385623"/>
            <a:chExt cx="3505200" cy="461665"/>
          </a:xfrm>
        </p:grpSpPr>
        <p:sp>
          <p:nvSpPr>
            <p:cNvPr id="19482" name="Rectangle 25"/>
            <p:cNvSpPr>
              <a:spLocks noChangeArrowheads="1"/>
            </p:cNvSpPr>
            <p:nvPr/>
          </p:nvSpPr>
          <p:spPr bwMode="auto">
            <a:xfrm>
              <a:off x="5029200" y="3429000"/>
              <a:ext cx="3505200" cy="381000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200">
                <a:solidFill>
                  <a:srgbClr val="000066"/>
                </a:solidFill>
              </a:endParaRPr>
            </a:p>
          </p:txBody>
        </p:sp>
        <p:sp>
          <p:nvSpPr>
            <p:cNvPr id="19483" name="TextBox 27"/>
            <p:cNvSpPr txBox="1">
              <a:spLocks noChangeArrowheads="1"/>
            </p:cNvSpPr>
            <p:nvPr/>
          </p:nvSpPr>
          <p:spPr bwMode="auto">
            <a:xfrm>
              <a:off x="5032734" y="3385623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47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versus particular</a:t>
            </a:r>
            <a:endParaRPr lang="en-US" dirty="0"/>
          </a:p>
        </p:txBody>
      </p:sp>
      <p:sp>
        <p:nvSpPr>
          <p:cNvPr id="269325" name="Rectangle 13">
            <a:hlinkClick r:id="rId2"/>
          </p:cNvPr>
          <p:cNvSpPr>
            <a:spLocks noChangeArrowheads="1"/>
          </p:cNvSpPr>
          <p:nvPr/>
        </p:nvSpPr>
        <p:spPr bwMode="auto">
          <a:xfrm>
            <a:off x="0" y="19050"/>
            <a:ext cx="6810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109" tIns="12696" rIns="11109" bIns="12696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9314" name="Picture 2" descr="https://encrypted-tbn3.gstatic.com/images?q=tbn:ANd9GcTM-GIh25fYhqb2R2H0pZamjtqZC32MYyKcK9hPdMORwzrD7ATcvCXhhD6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619625"/>
            <a:ext cx="1152525" cy="1533525"/>
          </a:xfrm>
          <a:prstGeom prst="rect">
            <a:avLst/>
          </a:prstGeom>
          <a:noFill/>
        </p:spPr>
      </p:pic>
      <p:pic>
        <p:nvPicPr>
          <p:cNvPr id="269316" name="Picture 4" descr="https://encrypted-tbn1.gstatic.com/images?q=tbn:ANd9GcREsxmdyg7ikvB64eCQMTaZfXmFYQ45ue49r6dHMn72KqdM0E9vrH_O-G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2" y="4595812"/>
            <a:ext cx="1114425" cy="1581150"/>
          </a:xfrm>
          <a:prstGeom prst="rect">
            <a:avLst/>
          </a:prstGeom>
          <a:noFill/>
        </p:spPr>
      </p:pic>
      <p:pic>
        <p:nvPicPr>
          <p:cNvPr id="269318" name="Picture 6" descr="https://encrypted-tbn3.gstatic.com/images?q=tbn:ANd9GcREGJl3rKpefAnc50aGAh0v4K95nJIZrFDWotLNoKlGhj3GcV7U2HlACQX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71924" y="4572000"/>
            <a:ext cx="1085850" cy="1628775"/>
          </a:xfrm>
          <a:prstGeom prst="rect">
            <a:avLst/>
          </a:prstGeom>
          <a:noFill/>
        </p:spPr>
      </p:pic>
      <p:pic>
        <p:nvPicPr>
          <p:cNvPr id="269320" name="Picture 8" descr="https://encrypted-tbn2.gstatic.com/images?q=tbn:ANd9GcR2RsdemFj41FjhNR6d2koWQJoQHCSjFDadDc2ZY0fYAZ-NEIiaxbAkTa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9762" y="4629150"/>
            <a:ext cx="1162050" cy="1514475"/>
          </a:xfrm>
          <a:prstGeom prst="rect">
            <a:avLst/>
          </a:prstGeom>
          <a:noFill/>
        </p:spPr>
      </p:pic>
      <p:pic>
        <p:nvPicPr>
          <p:cNvPr id="269322" name="Picture 10" descr="https://encrypted-tbn2.gstatic.com/images?q=tbn:ANd9GcR25xibVdlSSSW8NwWFWbLRPKZicAuGjcrQPZ1H0Hlc0OJUw_-4fuCxEyw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43800" y="4600575"/>
            <a:ext cx="1123950" cy="1571625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>
            <a:stCxn id="269314" idx="0"/>
            <a:endCxn id="17" idx="2"/>
          </p:cNvCxnSpPr>
          <p:nvPr/>
        </p:nvCxnSpPr>
        <p:spPr bwMode="auto">
          <a:xfrm flipV="1">
            <a:off x="957263" y="2718375"/>
            <a:ext cx="3614381" cy="190125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269316" idx="0"/>
            <a:endCxn id="17" idx="2"/>
          </p:cNvCxnSpPr>
          <p:nvPr/>
        </p:nvCxnSpPr>
        <p:spPr bwMode="auto">
          <a:xfrm flipV="1">
            <a:off x="2752725" y="2718375"/>
            <a:ext cx="1818919" cy="1877437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269318" idx="0"/>
            <a:endCxn id="17" idx="2"/>
          </p:cNvCxnSpPr>
          <p:nvPr/>
        </p:nvCxnSpPr>
        <p:spPr bwMode="auto">
          <a:xfrm flipV="1">
            <a:off x="4514849" y="2718375"/>
            <a:ext cx="56795" cy="1853625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269320" idx="0"/>
            <a:endCxn id="17" idx="2"/>
          </p:cNvCxnSpPr>
          <p:nvPr/>
        </p:nvCxnSpPr>
        <p:spPr bwMode="auto">
          <a:xfrm flipH="1" flipV="1">
            <a:off x="4571644" y="2718375"/>
            <a:ext cx="1729143" cy="1910775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269322" idx="0"/>
            <a:endCxn id="17" idx="2"/>
          </p:cNvCxnSpPr>
          <p:nvPr/>
        </p:nvCxnSpPr>
        <p:spPr bwMode="auto">
          <a:xfrm flipH="1" flipV="1">
            <a:off x="4571644" y="2718375"/>
            <a:ext cx="3534131" cy="188220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886200" y="2133600"/>
            <a:ext cx="137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person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1941" y="3276600"/>
            <a:ext cx="2555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instance of …</a:t>
            </a:r>
            <a:endParaRPr lang="en-US" i="1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0" y="4191000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869883" y="6273225"/>
            <a:ext cx="1393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particulars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Ontological Realism in OBO Foundry ontologies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270000" y="2133600"/>
            <a:ext cx="27432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 b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Continuant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765800" y="2133600"/>
            <a:ext cx="2692400" cy="2736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 b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Occurrent</a:t>
            </a:r>
          </a:p>
          <a:p>
            <a:pPr eaLnBrk="0" hangingPunct="0"/>
            <a:endParaRPr lang="en-US" sz="2400" b="0">
              <a:solidFill>
                <a:schemeClr val="bg1"/>
              </a:solidFill>
              <a:latin typeface="Tahoma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0" hangingPunct="0"/>
            <a:endParaRPr lang="en-US" sz="2400" b="0">
              <a:solidFill>
                <a:schemeClr val="bg1"/>
              </a:solidFill>
              <a:latin typeface="Tahoma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0" hangingPunct="0"/>
            <a:endParaRPr lang="en-US" sz="4800" b="0">
              <a:solidFill>
                <a:schemeClr val="bg1"/>
              </a:solidFill>
              <a:latin typeface="Tahoma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0" hangingPunct="0"/>
            <a:r>
              <a:rPr lang="en-US" sz="2000" b="0">
                <a:solidFill>
                  <a:srgbClr val="FFC000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e.g. pathological </a:t>
            </a:r>
          </a:p>
          <a:p>
            <a:pPr eaLnBrk="0" hangingPunct="0"/>
            <a:r>
              <a:rPr lang="en-US" sz="2000" b="0">
                <a:solidFill>
                  <a:srgbClr val="FFC000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process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660400" y="3276600"/>
            <a:ext cx="1905000" cy="1828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 b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Independent</a:t>
            </a:r>
          </a:p>
          <a:p>
            <a:pPr eaLnBrk="0" hangingPunct="0"/>
            <a:r>
              <a:rPr lang="en-US" sz="2400" b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Continuant</a:t>
            </a:r>
          </a:p>
          <a:p>
            <a:pPr eaLnBrk="0" hangingPunct="0"/>
            <a:endParaRPr lang="en-US" sz="4000" b="0">
              <a:solidFill>
                <a:schemeClr val="bg1"/>
              </a:solidFill>
              <a:latin typeface="Tahoma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0" hangingPunct="0"/>
            <a:r>
              <a:rPr lang="en-US" sz="2000" b="0">
                <a:solidFill>
                  <a:srgbClr val="FFC000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e.g. organism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794000" y="3276600"/>
            <a:ext cx="1752600" cy="1828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 b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Dependent</a:t>
            </a:r>
          </a:p>
          <a:p>
            <a:pPr eaLnBrk="0" hangingPunct="0"/>
            <a:r>
              <a:rPr lang="en-US" sz="2400" b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Continuant</a:t>
            </a:r>
          </a:p>
          <a:p>
            <a:pPr eaLnBrk="0" hangingPunct="0"/>
            <a:endParaRPr lang="en-US" sz="2400" b="0">
              <a:solidFill>
                <a:schemeClr val="bg1"/>
              </a:solidFill>
              <a:latin typeface="Tahoma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0" hangingPunct="0"/>
            <a:r>
              <a:rPr lang="en-US" sz="2000" b="0">
                <a:solidFill>
                  <a:srgbClr val="FFC000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e.g. patient</a:t>
            </a:r>
          </a:p>
          <a:p>
            <a:pPr eaLnBrk="0" hangingPunct="0"/>
            <a:r>
              <a:rPr lang="en-US" sz="2000" b="0">
                <a:solidFill>
                  <a:srgbClr val="FFC000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role</a:t>
            </a:r>
          </a:p>
        </p:txBody>
      </p:sp>
      <p:cxnSp>
        <p:nvCxnSpPr>
          <p:cNvPr id="31751" name="AutoShape 7"/>
          <p:cNvCxnSpPr>
            <a:cxnSpLocks noChangeShapeType="1"/>
            <a:stCxn id="31747" idx="2"/>
            <a:endCxn id="31749" idx="0"/>
          </p:cNvCxnSpPr>
          <p:nvPr/>
        </p:nvCxnSpPr>
        <p:spPr bwMode="auto">
          <a:xfrm flipH="1">
            <a:off x="1612900" y="2743200"/>
            <a:ext cx="1028700" cy="533400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/>
          </a:ln>
        </p:spPr>
      </p:cxnSp>
      <p:cxnSp>
        <p:nvCxnSpPr>
          <p:cNvPr id="31752" name="AutoShape 8"/>
          <p:cNvCxnSpPr>
            <a:cxnSpLocks noChangeShapeType="1"/>
            <a:stCxn id="31747" idx="2"/>
            <a:endCxn id="31750" idx="0"/>
          </p:cNvCxnSpPr>
          <p:nvPr/>
        </p:nvCxnSpPr>
        <p:spPr bwMode="auto">
          <a:xfrm>
            <a:off x="2641600" y="2743200"/>
            <a:ext cx="1028700" cy="533400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/>
          </a:ln>
        </p:spPr>
      </p:cxn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76200" y="5562600"/>
            <a:ext cx="90678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5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1000" b="0">
                <a:solidFill>
                  <a:schemeClr val="bg1"/>
                </a:solidFill>
                <a:cs typeface="Arial" charset="0"/>
              </a:rPr>
              <a:t> ....  .....    .......</a:t>
            </a:r>
          </a:p>
        </p:txBody>
      </p:sp>
      <p:sp>
        <p:nvSpPr>
          <p:cNvPr id="31755" name="TextBox 10"/>
          <p:cNvSpPr txBox="1">
            <a:spLocks noChangeArrowheads="1"/>
          </p:cNvSpPr>
          <p:nvPr/>
        </p:nvSpPr>
        <p:spPr bwMode="auto">
          <a:xfrm>
            <a:off x="7315200" y="52578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sz="2800">
                <a:solidFill>
                  <a:schemeClr val="bg1"/>
                </a:solidFill>
                <a:latin typeface="Calibri" pitchFamily="34" charset="0"/>
                <a:cs typeface="Arial" charset="0"/>
              </a:rPr>
              <a:t>universals</a:t>
            </a:r>
            <a:endParaRPr lang="en-US" sz="200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1756" name="TextBox 11"/>
          <p:cNvSpPr txBox="1">
            <a:spLocks noChangeArrowheads="1"/>
          </p:cNvSpPr>
          <p:nvPr/>
        </p:nvSpPr>
        <p:spPr bwMode="auto">
          <a:xfrm>
            <a:off x="0" y="6338888"/>
            <a:ext cx="236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particulars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 flipH="1">
            <a:off x="4010025" y="2438400"/>
            <a:ext cx="1752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933825" y="2024063"/>
            <a:ext cx="1889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1"/>
                </a:solidFill>
              </a:rPr>
              <a:t>has_participant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1970088" y="5124450"/>
            <a:ext cx="1311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1"/>
                </a:solidFill>
              </a:rPr>
              <a:t>inheres_in</a:t>
            </a: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H="1" flipV="1">
            <a:off x="1371600" y="5105400"/>
            <a:ext cx="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 flipH="1" flipV="1">
            <a:off x="3733800" y="5105400"/>
            <a:ext cx="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 flipH="1" flipV="1">
            <a:off x="1362075" y="5543550"/>
            <a:ext cx="23622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 flipH="1" flipV="1">
            <a:off x="5029200" y="5105400"/>
            <a:ext cx="0" cy="1066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5029200" y="5181600"/>
            <a:ext cx="142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instance_of</a:t>
            </a: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1295400" y="28194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is_a</a:t>
            </a: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3287713" y="28194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is_a</a:t>
            </a:r>
          </a:p>
        </p:txBody>
      </p:sp>
    </p:spTree>
    <p:extLst>
      <p:ext uri="{BB962C8B-B14F-4D97-AF65-F5344CB8AC3E}">
        <p14:creationId xmlns:p14="http://schemas.microsoft.com/office/powerpoint/2010/main" val="30368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</a:t>
            </a:r>
            <a:r>
              <a:rPr lang="en-US" b="1" u="sng" dirty="0" smtClean="0"/>
              <a:t>MUST</a:t>
            </a:r>
            <a:r>
              <a:rPr lang="en-US" dirty="0" smtClean="0"/>
              <a:t> know at 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686800" cy="4267200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800" dirty="0"/>
              <a:t>Distinction between </a:t>
            </a:r>
            <a:r>
              <a:rPr lang="en-US" sz="2800" b="1" u="sng" dirty="0"/>
              <a:t>data</a:t>
            </a:r>
            <a:r>
              <a:rPr lang="en-US" sz="2800" dirty="0"/>
              <a:t> and </a:t>
            </a:r>
            <a:r>
              <a:rPr lang="en-US" sz="2800" b="1" u="sng" dirty="0"/>
              <a:t>what data are about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800" dirty="0"/>
              <a:t>Distinction between </a:t>
            </a:r>
            <a:r>
              <a:rPr lang="en-US" sz="2800" b="1" u="sng" dirty="0"/>
              <a:t>terminologies</a:t>
            </a:r>
            <a:r>
              <a:rPr lang="en-US" sz="2800" dirty="0"/>
              <a:t>, </a:t>
            </a:r>
            <a:r>
              <a:rPr lang="en-US" sz="2800" b="1" u="sng" dirty="0"/>
              <a:t>ontologies</a:t>
            </a:r>
            <a:r>
              <a:rPr lang="en-US" sz="2800" dirty="0"/>
              <a:t> and </a:t>
            </a:r>
            <a:r>
              <a:rPr lang="en-US" sz="2800" u="sng" dirty="0"/>
              <a:t>data repositories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800" dirty="0"/>
              <a:t>Distinction between </a:t>
            </a:r>
            <a:r>
              <a:rPr lang="en-US" sz="2800" b="1" u="sng" dirty="0"/>
              <a:t>disease</a:t>
            </a:r>
            <a:r>
              <a:rPr lang="en-US" sz="2800" dirty="0"/>
              <a:t>, </a:t>
            </a:r>
            <a:r>
              <a:rPr lang="en-US" sz="2800" b="1" u="sng" dirty="0"/>
              <a:t>disorder</a:t>
            </a:r>
            <a:r>
              <a:rPr lang="en-US" sz="2800" dirty="0"/>
              <a:t> and </a:t>
            </a:r>
            <a:r>
              <a:rPr lang="en-US" sz="2800" b="1" u="sng" dirty="0"/>
              <a:t>diagnosis</a:t>
            </a:r>
            <a:r>
              <a:rPr lang="en-US" sz="2800" dirty="0"/>
              <a:t> from the perspective of the Ontology of General Medical Science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The role of EHR data in the research enterprise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216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AutoShape 8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762000"/>
          </a:xfrm>
        </p:spPr>
        <p:txBody>
          <a:bodyPr/>
          <a:lstStyle/>
          <a:p>
            <a:pPr eaLnBrk="1" hangingPunct="1"/>
            <a:r>
              <a:rPr lang="nl-BE" sz="3200" dirty="0" err="1" smtClean="0"/>
              <a:t>Continuants</a:t>
            </a:r>
            <a:r>
              <a:rPr lang="nl-BE" sz="3200" dirty="0" smtClean="0"/>
              <a:t> preserve </a:t>
            </a:r>
            <a:r>
              <a:rPr lang="nl-BE" sz="3200" dirty="0" err="1" smtClean="0"/>
              <a:t>identity</a:t>
            </a:r>
            <a:r>
              <a:rPr lang="nl-BE" sz="3200" dirty="0" smtClean="0"/>
              <a:t> </a:t>
            </a:r>
            <a:r>
              <a:rPr lang="nl-BE" sz="3200" dirty="0" err="1" smtClean="0"/>
              <a:t>while</a:t>
            </a:r>
            <a:r>
              <a:rPr lang="nl-BE" sz="3200" dirty="0" smtClean="0"/>
              <a:t> </a:t>
            </a:r>
            <a:r>
              <a:rPr lang="nl-BE" sz="3200" dirty="0" err="1" smtClean="0"/>
              <a:t>changing</a:t>
            </a:r>
            <a:endParaRPr lang="nl-NL" sz="3200" dirty="0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943600" y="1219200"/>
            <a:ext cx="2362200" cy="2209800"/>
            <a:chOff x="3744" y="768"/>
            <a:chExt cx="1488" cy="1392"/>
          </a:xfrm>
        </p:grpSpPr>
        <p:sp>
          <p:nvSpPr>
            <p:cNvPr id="5154" name="Rectangle 3"/>
            <p:cNvSpPr>
              <a:spLocks noChangeArrowheads="1"/>
            </p:cNvSpPr>
            <p:nvPr/>
          </p:nvSpPr>
          <p:spPr bwMode="auto">
            <a:xfrm>
              <a:off x="3744" y="768"/>
              <a:ext cx="1488" cy="13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125" name="Object 4"/>
            <p:cNvGraphicFramePr>
              <a:graphicFrameLocks noChangeAspect="1"/>
            </p:cNvGraphicFramePr>
            <p:nvPr/>
          </p:nvGraphicFramePr>
          <p:xfrm>
            <a:off x="3936" y="864"/>
            <a:ext cx="1140" cy="1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5482" name="Photo Editor-foto" r:id="rId4" imgW="5447619" imgH="5304762" progId="MSPhotoEd.3">
                    <p:embed/>
                  </p:oleObj>
                </mc:Choice>
                <mc:Fallback>
                  <p:oleObj name="Photo Editor-foto" r:id="rId4" imgW="5447619" imgH="5304762" progId="MSPhotoEd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864"/>
                          <a:ext cx="1140" cy="111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276600" y="1219200"/>
            <a:ext cx="2362200" cy="2209800"/>
            <a:chOff x="2064" y="768"/>
            <a:chExt cx="1488" cy="1392"/>
          </a:xfrm>
        </p:grpSpPr>
        <p:sp>
          <p:nvSpPr>
            <p:cNvPr id="5153" name="Rectangle 6"/>
            <p:cNvSpPr>
              <a:spLocks noChangeArrowheads="1"/>
            </p:cNvSpPr>
            <p:nvPr/>
          </p:nvSpPr>
          <p:spPr bwMode="auto">
            <a:xfrm>
              <a:off x="2064" y="768"/>
              <a:ext cx="1488" cy="13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solidFill>
                  <a:srgbClr val="000066"/>
                </a:solidFill>
              </a:endParaRPr>
            </a:p>
          </p:txBody>
        </p:sp>
        <p:graphicFrame>
          <p:nvGraphicFramePr>
            <p:cNvPr id="5124" name="Object 7"/>
            <p:cNvGraphicFramePr>
              <a:graphicFrameLocks noChangeAspect="1"/>
            </p:cNvGraphicFramePr>
            <p:nvPr/>
          </p:nvGraphicFramePr>
          <p:xfrm>
            <a:off x="2208" y="864"/>
            <a:ext cx="1200" cy="11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5483" name="Photo Editor-foto" r:id="rId6" imgW="6428571" imgH="6133333" progId="MSPhotoEd.3">
                    <p:embed/>
                  </p:oleObj>
                </mc:Choice>
                <mc:Fallback>
                  <p:oleObj name="Photo Editor-foto" r:id="rId6" imgW="6428571" imgH="6133333" progId="MSPhotoEd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864"/>
                          <a:ext cx="1200" cy="114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981200" y="4114800"/>
            <a:ext cx="6324600" cy="2524125"/>
            <a:chOff x="1248" y="2592"/>
            <a:chExt cx="3984" cy="1590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64" y="2592"/>
              <a:ext cx="1488" cy="1392"/>
              <a:chOff x="2064" y="2592"/>
              <a:chExt cx="1488" cy="1392"/>
            </a:xfrm>
          </p:grpSpPr>
          <p:sp>
            <p:nvSpPr>
              <p:cNvPr id="5152" name="Rectangle 11"/>
              <p:cNvSpPr>
                <a:spLocks noChangeArrowheads="1"/>
              </p:cNvSpPr>
              <p:nvPr/>
            </p:nvSpPr>
            <p:spPr bwMode="auto">
              <a:xfrm>
                <a:off x="2064" y="2592"/>
                <a:ext cx="1488" cy="1392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5123" name="Object 12"/>
              <p:cNvGraphicFramePr>
                <a:graphicFrameLocks noChangeAspect="1"/>
              </p:cNvGraphicFramePr>
              <p:nvPr/>
            </p:nvGraphicFramePr>
            <p:xfrm>
              <a:off x="2208" y="2688"/>
              <a:ext cx="1200" cy="11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5484" name="Photo Editor-foto" r:id="rId8" imgW="1352381" imgH="1267002" progId="MSPhotoEd.3">
                      <p:embed/>
                    </p:oleObj>
                  </mc:Choice>
                  <mc:Fallback>
                    <p:oleObj name="Photo Editor-foto" r:id="rId8" imgW="1352381" imgH="1267002" progId="MSPhotoEd.3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08" y="2688"/>
                            <a:ext cx="1200" cy="112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3744" y="2592"/>
              <a:ext cx="1488" cy="1392"/>
              <a:chOff x="3744" y="2592"/>
              <a:chExt cx="1488" cy="1392"/>
            </a:xfrm>
          </p:grpSpPr>
          <p:sp>
            <p:nvSpPr>
              <p:cNvPr id="5151" name="Rectangle 14"/>
              <p:cNvSpPr>
                <a:spLocks noChangeArrowheads="1"/>
              </p:cNvSpPr>
              <p:nvPr/>
            </p:nvSpPr>
            <p:spPr bwMode="auto">
              <a:xfrm>
                <a:off x="3744" y="2592"/>
                <a:ext cx="1488" cy="1392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5122" name="Object 15"/>
              <p:cNvGraphicFramePr>
                <a:graphicFrameLocks noChangeAspect="1"/>
              </p:cNvGraphicFramePr>
              <p:nvPr/>
            </p:nvGraphicFramePr>
            <p:xfrm>
              <a:off x="3883" y="2688"/>
              <a:ext cx="1200" cy="11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5485" name="Photo Editor-foto" r:id="rId10" imgW="1324160" imgH="1267002" progId="MSPhotoEd.3">
                      <p:embed/>
                    </p:oleObj>
                  </mc:Choice>
                  <mc:Fallback>
                    <p:oleObj name="Photo Editor-foto" r:id="rId10" imgW="1324160" imgH="1267002" progId="MSPhotoEd.3">
                      <p:embed/>
                      <p:pic>
                        <p:nvPicPr>
                          <p:cNvPr id="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83" y="2688"/>
                            <a:ext cx="1200" cy="114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148" name="Text Box 16"/>
            <p:cNvSpPr txBox="1">
              <a:spLocks noChangeArrowheads="1"/>
            </p:cNvSpPr>
            <p:nvPr/>
          </p:nvSpPr>
          <p:spPr bwMode="auto">
            <a:xfrm>
              <a:off x="2352" y="3888"/>
              <a:ext cx="984" cy="2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l-BE" sz="2400" dirty="0">
                  <a:solidFill>
                    <a:schemeClr val="accent2"/>
                  </a:solidFill>
                  <a:cs typeface="Times New Roman" pitchFamily="18" charset="0"/>
                </a:rPr>
                <a:t>caterpillar</a:t>
              </a:r>
              <a:endParaRPr lang="nl-NL" sz="2400" dirty="0">
                <a:solidFill>
                  <a:schemeClr val="accent2"/>
                </a:solidFill>
                <a:cs typeface="Times New Roman" pitchFamily="18" charset="0"/>
              </a:endParaRPr>
            </a:p>
          </p:txBody>
        </p:sp>
        <p:sp>
          <p:nvSpPr>
            <p:cNvPr id="5149" name="Text Box 17"/>
            <p:cNvSpPr txBox="1">
              <a:spLocks noChangeArrowheads="1"/>
            </p:cNvSpPr>
            <p:nvPr/>
          </p:nvSpPr>
          <p:spPr bwMode="auto">
            <a:xfrm>
              <a:off x="4128" y="3888"/>
              <a:ext cx="937" cy="2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nl-BE" sz="2400" dirty="0">
                  <a:solidFill>
                    <a:schemeClr val="accent2"/>
                  </a:solidFill>
                  <a:cs typeface="Times New Roman" pitchFamily="18" charset="0"/>
                </a:rPr>
                <a:t>butterfly</a:t>
              </a:r>
              <a:endParaRPr lang="nl-NL" sz="2400" dirty="0">
                <a:solidFill>
                  <a:schemeClr val="accent2"/>
                </a:solidFill>
                <a:cs typeface="Times New Roman" pitchFamily="18" charset="0"/>
              </a:endParaRPr>
            </a:p>
          </p:txBody>
        </p:sp>
        <p:sp>
          <p:nvSpPr>
            <p:cNvPr id="5150" name="Text Box 18"/>
            <p:cNvSpPr txBox="1">
              <a:spLocks noChangeArrowheads="1"/>
            </p:cNvSpPr>
            <p:nvPr/>
          </p:nvSpPr>
          <p:spPr bwMode="auto">
            <a:xfrm>
              <a:off x="1248" y="3072"/>
              <a:ext cx="687" cy="2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l-BE" sz="2400" dirty="0">
                  <a:solidFill>
                    <a:schemeClr val="accent2"/>
                  </a:solidFill>
                  <a:cs typeface="Times New Roman" pitchFamily="18" charset="0"/>
                </a:rPr>
                <a:t>animal</a:t>
              </a:r>
              <a:endParaRPr lang="nl-NL" sz="2400" dirty="0">
                <a:solidFill>
                  <a:schemeClr val="accent2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304800" y="2133600"/>
            <a:ext cx="8458200" cy="2203450"/>
            <a:chOff x="192" y="1344"/>
            <a:chExt cx="5328" cy="1388"/>
          </a:xfrm>
        </p:grpSpPr>
        <p:sp>
          <p:nvSpPr>
            <p:cNvPr id="5142" name="Line 20"/>
            <p:cNvSpPr>
              <a:spLocks noChangeShapeType="1"/>
            </p:cNvSpPr>
            <p:nvPr/>
          </p:nvSpPr>
          <p:spPr bwMode="auto">
            <a:xfrm>
              <a:off x="1968" y="2496"/>
              <a:ext cx="3552" cy="0"/>
            </a:xfrm>
            <a:prstGeom prst="line">
              <a:avLst/>
            </a:prstGeom>
            <a:noFill/>
            <a:ln w="76200">
              <a:solidFill>
                <a:srgbClr val="0099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Text Box 21"/>
            <p:cNvSpPr txBox="1">
              <a:spLocks noChangeArrowheads="1"/>
            </p:cNvSpPr>
            <p:nvPr/>
          </p:nvSpPr>
          <p:spPr bwMode="auto">
            <a:xfrm>
              <a:off x="5232" y="1940"/>
              <a:ext cx="22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l-BE" sz="4000">
                  <a:solidFill>
                    <a:srgbClr val="0099FF"/>
                  </a:solidFill>
                  <a:cs typeface="Times New Roman" pitchFamily="18" charset="0"/>
                </a:rPr>
                <a:t>t</a:t>
              </a:r>
              <a:endParaRPr lang="nl-NL" sz="4000">
                <a:solidFill>
                  <a:srgbClr val="0099FF"/>
                </a:solidFill>
                <a:cs typeface="Times New Roman" pitchFamily="18" charset="0"/>
              </a:endParaRPr>
            </a:p>
          </p:txBody>
        </p:sp>
        <p:sp>
          <p:nvSpPr>
            <p:cNvPr id="5144" name="Text Box 22"/>
            <p:cNvSpPr txBox="1">
              <a:spLocks noChangeArrowheads="1"/>
            </p:cNvSpPr>
            <p:nvPr/>
          </p:nvSpPr>
          <p:spPr bwMode="auto">
            <a:xfrm>
              <a:off x="1248" y="1344"/>
              <a:ext cx="699" cy="5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l-BE" sz="2400" dirty="0">
                  <a:solidFill>
                    <a:schemeClr val="accent2"/>
                  </a:solidFill>
                  <a:cs typeface="Times New Roman" pitchFamily="18" charset="0"/>
                </a:rPr>
                <a:t>human</a:t>
              </a:r>
            </a:p>
            <a:p>
              <a:pPr algn="l"/>
              <a:r>
                <a:rPr lang="nl-BE" sz="2400" dirty="0">
                  <a:solidFill>
                    <a:schemeClr val="accent2"/>
                  </a:solidFill>
                  <a:cs typeface="Times New Roman" pitchFamily="18" charset="0"/>
                </a:rPr>
                <a:t> being</a:t>
              </a:r>
              <a:endParaRPr lang="nl-NL" sz="2400" dirty="0">
                <a:solidFill>
                  <a:schemeClr val="accent2"/>
                </a:solidFill>
                <a:cs typeface="Times New Roman" pitchFamily="18" charset="0"/>
              </a:endParaRPr>
            </a:p>
          </p:txBody>
        </p:sp>
        <p:sp>
          <p:nvSpPr>
            <p:cNvPr id="5145" name="Text Box 23"/>
            <p:cNvSpPr txBox="1">
              <a:spLocks noChangeArrowheads="1"/>
            </p:cNvSpPr>
            <p:nvPr/>
          </p:nvSpPr>
          <p:spPr bwMode="auto">
            <a:xfrm>
              <a:off x="192" y="2208"/>
              <a:ext cx="814" cy="5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2400" dirty="0">
                  <a:solidFill>
                    <a:schemeClr val="accent2"/>
                  </a:solidFill>
                  <a:cs typeface="Times New Roman" pitchFamily="18" charset="0"/>
                </a:rPr>
                <a:t>living</a:t>
              </a:r>
            </a:p>
            <a:p>
              <a:r>
                <a:rPr lang="nl-BE" sz="2400" dirty="0">
                  <a:solidFill>
                    <a:schemeClr val="accent2"/>
                  </a:solidFill>
                  <a:cs typeface="Times New Roman" pitchFamily="18" charset="0"/>
                </a:rPr>
                <a:t>creature</a:t>
              </a:r>
              <a:endParaRPr lang="nl-NL" sz="2400" dirty="0">
                <a:solidFill>
                  <a:schemeClr val="accent2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2819400" y="3124200"/>
            <a:ext cx="2132013" cy="869950"/>
            <a:chOff x="1776" y="1968"/>
            <a:chExt cx="1343" cy="548"/>
          </a:xfrm>
        </p:grpSpPr>
        <p:sp>
          <p:nvSpPr>
            <p:cNvPr id="5138" name="Text Box 25"/>
            <p:cNvSpPr txBox="1">
              <a:spLocks noChangeArrowheads="1"/>
            </p:cNvSpPr>
            <p:nvPr/>
          </p:nvSpPr>
          <p:spPr bwMode="auto">
            <a:xfrm>
              <a:off x="2064" y="1968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</a:rPr>
                <a:t>me</a:t>
              </a:r>
            </a:p>
          </p:txBody>
        </p: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776" y="2064"/>
              <a:ext cx="1343" cy="452"/>
              <a:chOff x="1776" y="2064"/>
              <a:chExt cx="1343" cy="452"/>
            </a:xfrm>
          </p:grpSpPr>
          <p:sp>
            <p:nvSpPr>
              <p:cNvPr id="5140" name="Text Box 27"/>
              <p:cNvSpPr txBox="1">
                <a:spLocks noChangeArrowheads="1"/>
              </p:cNvSpPr>
              <p:nvPr/>
            </p:nvSpPr>
            <p:spPr bwMode="auto">
              <a:xfrm>
                <a:off x="2592" y="2064"/>
                <a:ext cx="527" cy="29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nl-BE" sz="2400" dirty="0">
                    <a:solidFill>
                      <a:schemeClr val="accent2"/>
                    </a:solidFill>
                    <a:cs typeface="Times New Roman" pitchFamily="18" charset="0"/>
                  </a:rPr>
                  <a:t>child</a:t>
                </a:r>
                <a:endParaRPr lang="nl-NL" sz="2400" dirty="0">
                  <a:solidFill>
                    <a:schemeClr val="accent2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141" name="Text Box 28"/>
              <p:cNvSpPr txBox="1">
                <a:spLocks noChangeArrowheads="1"/>
              </p:cNvSpPr>
              <p:nvPr/>
            </p:nvSpPr>
            <p:spPr bwMode="auto">
              <a:xfrm>
                <a:off x="1776" y="2112"/>
                <a:ext cx="84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en-US" sz="1800">
                    <a:solidFill>
                      <a:schemeClr val="bg1"/>
                    </a:solidFill>
                  </a:rPr>
                  <a:t>Instance-of                 </a:t>
                </a:r>
              </a:p>
              <a:p>
                <a:pPr algn="l"/>
                <a:r>
                  <a:rPr lang="en-US" sz="1800">
                    <a:solidFill>
                      <a:schemeClr val="bg1"/>
                    </a:solidFill>
                  </a:rPr>
                  <a:t>in 1960  </a:t>
                </a:r>
              </a:p>
            </p:txBody>
          </p:sp>
        </p:grp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5638800" y="3124200"/>
            <a:ext cx="2090738" cy="869950"/>
            <a:chOff x="3552" y="1968"/>
            <a:chExt cx="1317" cy="548"/>
          </a:xfrm>
        </p:grpSpPr>
        <p:sp>
          <p:nvSpPr>
            <p:cNvPr id="5135" name="Text Box 30"/>
            <p:cNvSpPr txBox="1">
              <a:spLocks noChangeArrowheads="1"/>
            </p:cNvSpPr>
            <p:nvPr/>
          </p:nvSpPr>
          <p:spPr bwMode="auto">
            <a:xfrm>
              <a:off x="4320" y="2064"/>
              <a:ext cx="549" cy="2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l-BE" sz="2400" dirty="0">
                  <a:solidFill>
                    <a:schemeClr val="accent2"/>
                  </a:solidFill>
                  <a:cs typeface="Times New Roman" pitchFamily="18" charset="0"/>
                </a:rPr>
                <a:t>adult</a:t>
              </a:r>
              <a:endParaRPr lang="nl-NL" sz="2400" dirty="0">
                <a:solidFill>
                  <a:schemeClr val="accent2"/>
                </a:solidFill>
                <a:cs typeface="Times New Roman" pitchFamily="18" charset="0"/>
              </a:endParaRPr>
            </a:p>
          </p:txBody>
        </p:sp>
        <p:sp>
          <p:nvSpPr>
            <p:cNvPr id="5136" name="Text Box 31"/>
            <p:cNvSpPr txBox="1">
              <a:spLocks noChangeArrowheads="1"/>
            </p:cNvSpPr>
            <p:nvPr/>
          </p:nvSpPr>
          <p:spPr bwMode="auto">
            <a:xfrm>
              <a:off x="3744" y="1968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</a:rPr>
                <a:t>me</a:t>
              </a:r>
            </a:p>
          </p:txBody>
        </p:sp>
        <p:sp>
          <p:nvSpPr>
            <p:cNvPr id="5137" name="Text Box 32"/>
            <p:cNvSpPr txBox="1">
              <a:spLocks noChangeArrowheads="1"/>
            </p:cNvSpPr>
            <p:nvPr/>
          </p:nvSpPr>
          <p:spPr bwMode="auto">
            <a:xfrm>
              <a:off x="3552" y="2112"/>
              <a:ext cx="84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Instance-of                 </a:t>
              </a:r>
            </a:p>
            <a:p>
              <a:pPr algn="l"/>
              <a:r>
                <a:rPr lang="en-US" sz="1800">
                  <a:solidFill>
                    <a:schemeClr val="bg1"/>
                  </a:solidFill>
                </a:rPr>
                <a:t>since 1980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5. Ontology of General Medical Science</a:t>
            </a:r>
            <a:br>
              <a:rPr lang="en-US" dirty="0" smtClean="0"/>
            </a:br>
            <a:r>
              <a:rPr lang="en-US" dirty="0" smtClean="0"/>
              <a:t>(OGMS)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4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87313" y="3138488"/>
            <a:ext cx="5800725" cy="2098675"/>
            <a:chOff x="87083" y="3138196"/>
            <a:chExt cx="5800532" cy="2099387"/>
          </a:xfrm>
        </p:grpSpPr>
        <p:sp>
          <p:nvSpPr>
            <p:cNvPr id="29731" name="Rectangle 40"/>
            <p:cNvSpPr>
              <a:spLocks noChangeArrowheads="1"/>
            </p:cNvSpPr>
            <p:nvPr/>
          </p:nvSpPr>
          <p:spPr bwMode="auto">
            <a:xfrm>
              <a:off x="4892350" y="3138196"/>
              <a:ext cx="995265" cy="4665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32" name="Rectangle 37"/>
            <p:cNvSpPr>
              <a:spLocks noChangeArrowheads="1"/>
            </p:cNvSpPr>
            <p:nvPr/>
          </p:nvSpPr>
          <p:spPr bwMode="auto">
            <a:xfrm>
              <a:off x="87083" y="4771052"/>
              <a:ext cx="1219202" cy="4665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33" name="Rectangle 36"/>
            <p:cNvSpPr>
              <a:spLocks noChangeArrowheads="1"/>
            </p:cNvSpPr>
            <p:nvPr/>
          </p:nvSpPr>
          <p:spPr bwMode="auto">
            <a:xfrm>
              <a:off x="2883159" y="3144416"/>
              <a:ext cx="1101012" cy="4665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9734" name="Group 35"/>
            <p:cNvGrpSpPr>
              <a:grpSpLocks/>
            </p:cNvGrpSpPr>
            <p:nvPr/>
          </p:nvGrpSpPr>
          <p:grpSpPr bwMode="auto">
            <a:xfrm rot="-1765470">
              <a:off x="889521" y="3934405"/>
              <a:ext cx="2002969" cy="382555"/>
              <a:chOff x="171061" y="4195665"/>
              <a:chExt cx="2002969" cy="382555"/>
            </a:xfrm>
          </p:grpSpPr>
          <p:sp>
            <p:nvSpPr>
              <p:cNvPr id="29738" name="Right Arrow 33"/>
              <p:cNvSpPr>
                <a:spLocks noChangeArrowheads="1"/>
              </p:cNvSpPr>
              <p:nvPr/>
            </p:nvSpPr>
            <p:spPr bwMode="auto">
              <a:xfrm>
                <a:off x="1166324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739" name="Right Arrow 34"/>
              <p:cNvSpPr>
                <a:spLocks noChangeArrowheads="1"/>
              </p:cNvSpPr>
              <p:nvPr/>
            </p:nvSpPr>
            <p:spPr bwMode="auto">
              <a:xfrm flipH="1">
                <a:off x="171061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9735" name="Group 42"/>
            <p:cNvGrpSpPr>
              <a:grpSpLocks/>
            </p:cNvGrpSpPr>
            <p:nvPr/>
          </p:nvGrpSpPr>
          <p:grpSpPr bwMode="auto">
            <a:xfrm>
              <a:off x="4002833" y="3200396"/>
              <a:ext cx="889517" cy="382559"/>
              <a:chOff x="171061" y="4195665"/>
              <a:chExt cx="2002969" cy="382555"/>
            </a:xfrm>
          </p:grpSpPr>
          <p:sp>
            <p:nvSpPr>
              <p:cNvPr id="29736" name="Right Arrow 43"/>
              <p:cNvSpPr>
                <a:spLocks noChangeArrowheads="1"/>
              </p:cNvSpPr>
              <p:nvPr/>
            </p:nvSpPr>
            <p:spPr bwMode="auto">
              <a:xfrm>
                <a:off x="1166324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737" name="Right Arrow 44"/>
              <p:cNvSpPr>
                <a:spLocks noChangeArrowheads="1"/>
              </p:cNvSpPr>
              <p:nvPr/>
            </p:nvSpPr>
            <p:spPr bwMode="auto">
              <a:xfrm flipH="1">
                <a:off x="171061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71438" y="3170238"/>
            <a:ext cx="20955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etiological process</a:t>
            </a: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2924175" y="3170238"/>
            <a:ext cx="10223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disorder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4937125" y="3170238"/>
            <a:ext cx="9239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disease</a:t>
            </a:r>
          </a:p>
        </p:txBody>
      </p:sp>
      <p:sp>
        <p:nvSpPr>
          <p:cNvPr id="29702" name="Rectangle 10"/>
          <p:cNvSpPr>
            <a:spLocks noChangeArrowheads="1"/>
          </p:cNvSpPr>
          <p:nvPr/>
        </p:nvSpPr>
        <p:spPr bwMode="auto">
          <a:xfrm>
            <a:off x="6783388" y="3170238"/>
            <a:ext cx="22828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pathological process</a:t>
            </a:r>
          </a:p>
        </p:txBody>
      </p:sp>
      <p:sp>
        <p:nvSpPr>
          <p:cNvPr id="29703" name="Rectangle 12"/>
          <p:cNvSpPr>
            <a:spLocks noChangeArrowheads="1"/>
          </p:cNvSpPr>
          <p:nvPr/>
        </p:nvSpPr>
        <p:spPr bwMode="auto">
          <a:xfrm>
            <a:off x="6346825" y="4808538"/>
            <a:ext cx="27432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abnormal bodily features</a:t>
            </a:r>
          </a:p>
        </p:txBody>
      </p:sp>
      <p:sp>
        <p:nvSpPr>
          <p:cNvPr id="29704" name="Rectangle 14"/>
          <p:cNvSpPr>
            <a:spLocks noChangeArrowheads="1"/>
          </p:cNvSpPr>
          <p:nvPr/>
        </p:nvSpPr>
        <p:spPr bwMode="auto">
          <a:xfrm>
            <a:off x="4030663" y="4808538"/>
            <a:ext cx="20891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signs &amp; symptoms</a:t>
            </a:r>
          </a:p>
        </p:txBody>
      </p:sp>
      <p:sp>
        <p:nvSpPr>
          <p:cNvPr id="29705" name="Rectangle 15"/>
          <p:cNvSpPr>
            <a:spLocks noChangeArrowheads="1"/>
          </p:cNvSpPr>
          <p:nvPr/>
        </p:nvSpPr>
        <p:spPr bwMode="auto">
          <a:xfrm>
            <a:off x="1579563" y="4808538"/>
            <a:ext cx="21939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interpretive process</a:t>
            </a:r>
          </a:p>
        </p:txBody>
      </p:sp>
      <p:sp>
        <p:nvSpPr>
          <p:cNvPr id="29706" name="Rectangle 17"/>
          <p:cNvSpPr>
            <a:spLocks noChangeArrowheads="1"/>
          </p:cNvSpPr>
          <p:nvPr/>
        </p:nvSpPr>
        <p:spPr bwMode="auto">
          <a:xfrm>
            <a:off x="120650" y="4808538"/>
            <a:ext cx="11525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diagnosis</a:t>
            </a:r>
          </a:p>
        </p:txBody>
      </p:sp>
      <p:grpSp>
        <p:nvGrpSpPr>
          <p:cNvPr id="29707" name="Group 25"/>
          <p:cNvGrpSpPr>
            <a:grpSpLocks/>
          </p:cNvGrpSpPr>
          <p:nvPr/>
        </p:nvGrpSpPr>
        <p:grpSpPr bwMode="auto">
          <a:xfrm>
            <a:off x="1854200" y="2395538"/>
            <a:ext cx="1346200" cy="749300"/>
            <a:chOff x="1854200" y="2908300"/>
            <a:chExt cx="1346200" cy="749300"/>
          </a:xfrm>
        </p:grpSpPr>
        <p:sp>
          <p:nvSpPr>
            <p:cNvPr id="29729" name="Rectangle 5"/>
            <p:cNvSpPr>
              <a:spLocks noChangeArrowheads="1"/>
            </p:cNvSpPr>
            <p:nvPr/>
          </p:nvSpPr>
          <p:spPr bwMode="auto">
            <a:xfrm>
              <a:off x="1905000" y="2908300"/>
              <a:ext cx="11144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i="1">
                  <a:solidFill>
                    <a:schemeClr val="bg1"/>
                  </a:solidFill>
                  <a:ea typeface="MS PGothic" panose="020B0600070205080204" pitchFamily="34" charset="-128"/>
                </a:rPr>
                <a:t>produces</a:t>
              </a:r>
            </a:p>
          </p:txBody>
        </p:sp>
        <p:sp>
          <p:nvSpPr>
            <p:cNvPr id="29730" name="AutoShape 19"/>
            <p:cNvSpPr>
              <a:spLocks noChangeArrowheads="1"/>
            </p:cNvSpPr>
            <p:nvPr/>
          </p:nvSpPr>
          <p:spPr bwMode="auto">
            <a:xfrm>
              <a:off x="18542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29708" name="Group 26"/>
          <p:cNvGrpSpPr>
            <a:grpSpLocks/>
          </p:cNvGrpSpPr>
          <p:nvPr/>
        </p:nvGrpSpPr>
        <p:grpSpPr bwMode="auto">
          <a:xfrm>
            <a:off x="3695700" y="2395538"/>
            <a:ext cx="1346200" cy="749300"/>
            <a:chOff x="3695700" y="2908300"/>
            <a:chExt cx="1346200" cy="749300"/>
          </a:xfrm>
        </p:grpSpPr>
        <p:sp>
          <p:nvSpPr>
            <p:cNvPr id="29727" name="Rectangle 7"/>
            <p:cNvSpPr>
              <a:spLocks noChangeArrowheads="1"/>
            </p:cNvSpPr>
            <p:nvPr/>
          </p:nvSpPr>
          <p:spPr bwMode="auto">
            <a:xfrm>
              <a:off x="3965575" y="2908300"/>
              <a:ext cx="752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i="1">
                  <a:solidFill>
                    <a:schemeClr val="bg1"/>
                  </a:solidFill>
                  <a:ea typeface="MS PGothic" panose="020B0600070205080204" pitchFamily="34" charset="-128"/>
                </a:rPr>
                <a:t>bears</a:t>
              </a:r>
            </a:p>
          </p:txBody>
        </p:sp>
        <p:sp>
          <p:nvSpPr>
            <p:cNvPr id="29728" name="AutoShape 20"/>
            <p:cNvSpPr>
              <a:spLocks noChangeArrowheads="1"/>
            </p:cNvSpPr>
            <p:nvPr/>
          </p:nvSpPr>
          <p:spPr bwMode="auto">
            <a:xfrm>
              <a:off x="36957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29709" name="Group 27"/>
          <p:cNvGrpSpPr>
            <a:grpSpLocks/>
          </p:cNvGrpSpPr>
          <p:nvPr/>
        </p:nvGrpSpPr>
        <p:grpSpPr bwMode="auto">
          <a:xfrm>
            <a:off x="5775325" y="2395538"/>
            <a:ext cx="1387475" cy="749300"/>
            <a:chOff x="5775325" y="2908300"/>
            <a:chExt cx="1387475" cy="749300"/>
          </a:xfrm>
        </p:grpSpPr>
        <p:sp>
          <p:nvSpPr>
            <p:cNvPr id="29725" name="Rectangle 9"/>
            <p:cNvSpPr>
              <a:spLocks noChangeArrowheads="1"/>
            </p:cNvSpPr>
            <p:nvPr/>
          </p:nvSpPr>
          <p:spPr bwMode="auto">
            <a:xfrm>
              <a:off x="5775325" y="2908300"/>
              <a:ext cx="13271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i="1">
                  <a:solidFill>
                    <a:schemeClr val="bg1"/>
                  </a:solidFill>
                  <a:ea typeface="MS PGothic" panose="020B0600070205080204" pitchFamily="34" charset="-128"/>
                </a:rPr>
                <a:t>realized_in</a:t>
              </a:r>
            </a:p>
          </p:txBody>
        </p:sp>
        <p:sp>
          <p:nvSpPr>
            <p:cNvPr id="29726" name="AutoShape 21"/>
            <p:cNvSpPr>
              <a:spLocks noChangeArrowheads="1"/>
            </p:cNvSpPr>
            <p:nvPr/>
          </p:nvSpPr>
          <p:spPr bwMode="auto">
            <a:xfrm>
              <a:off x="58166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29710" name="Group 31"/>
          <p:cNvGrpSpPr>
            <a:grpSpLocks/>
          </p:cNvGrpSpPr>
          <p:nvPr/>
        </p:nvGrpSpPr>
        <p:grpSpPr bwMode="auto">
          <a:xfrm>
            <a:off x="723900" y="5189538"/>
            <a:ext cx="1346200" cy="730250"/>
            <a:chOff x="723900" y="5702300"/>
            <a:chExt cx="1346200" cy="730250"/>
          </a:xfrm>
        </p:grpSpPr>
        <p:sp>
          <p:nvSpPr>
            <p:cNvPr id="29723" name="Rectangle 11"/>
            <p:cNvSpPr>
              <a:spLocks noChangeArrowheads="1"/>
            </p:cNvSpPr>
            <p:nvPr/>
          </p:nvSpPr>
          <p:spPr bwMode="auto">
            <a:xfrm>
              <a:off x="863600" y="6032500"/>
              <a:ext cx="11144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i="1">
                  <a:solidFill>
                    <a:schemeClr val="bg1"/>
                  </a:solidFill>
                  <a:ea typeface="MS PGothic" panose="020B0600070205080204" pitchFamily="34" charset="-128"/>
                </a:rPr>
                <a:t>produces</a:t>
              </a:r>
            </a:p>
          </p:txBody>
        </p:sp>
        <p:sp>
          <p:nvSpPr>
            <p:cNvPr id="29724" name="AutoShape 22"/>
            <p:cNvSpPr>
              <a:spLocks noChangeArrowheads="1"/>
            </p:cNvSpPr>
            <p:nvPr/>
          </p:nvSpPr>
          <p:spPr bwMode="auto">
            <a:xfrm flipH="1" flipV="1">
              <a:off x="7239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29711" name="Group 30"/>
          <p:cNvGrpSpPr>
            <a:grpSpLocks/>
          </p:cNvGrpSpPr>
          <p:nvPr/>
        </p:nvGrpSpPr>
        <p:grpSpPr bwMode="auto">
          <a:xfrm>
            <a:off x="3005138" y="5189538"/>
            <a:ext cx="1733550" cy="730250"/>
            <a:chOff x="3005138" y="5702300"/>
            <a:chExt cx="1733550" cy="730250"/>
          </a:xfrm>
        </p:grpSpPr>
        <p:sp>
          <p:nvSpPr>
            <p:cNvPr id="29721" name="Rectangle 18"/>
            <p:cNvSpPr>
              <a:spLocks noChangeArrowheads="1"/>
            </p:cNvSpPr>
            <p:nvPr/>
          </p:nvSpPr>
          <p:spPr bwMode="auto">
            <a:xfrm>
              <a:off x="3005138" y="6032500"/>
              <a:ext cx="17335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i="1">
                  <a:solidFill>
                    <a:schemeClr val="bg1"/>
                  </a:solidFill>
                  <a:ea typeface="MS PGothic" panose="020B0600070205080204" pitchFamily="34" charset="-128"/>
                </a:rPr>
                <a:t>participates_in</a:t>
              </a:r>
            </a:p>
          </p:txBody>
        </p:sp>
        <p:sp>
          <p:nvSpPr>
            <p:cNvPr id="29722" name="AutoShape 23"/>
            <p:cNvSpPr>
              <a:spLocks noChangeArrowheads="1"/>
            </p:cNvSpPr>
            <p:nvPr/>
          </p:nvSpPr>
          <p:spPr bwMode="auto">
            <a:xfrm flipH="1" flipV="1">
              <a:off x="31369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29712" name="Group 29"/>
          <p:cNvGrpSpPr>
            <a:grpSpLocks/>
          </p:cNvGrpSpPr>
          <p:nvPr/>
        </p:nvGrpSpPr>
        <p:grpSpPr bwMode="auto">
          <a:xfrm>
            <a:off x="5408613" y="5189538"/>
            <a:ext cx="1654175" cy="730250"/>
            <a:chOff x="5408613" y="5702300"/>
            <a:chExt cx="1654175" cy="730250"/>
          </a:xfrm>
        </p:grpSpPr>
        <p:sp>
          <p:nvSpPr>
            <p:cNvPr id="29719" name="Rectangle 13"/>
            <p:cNvSpPr>
              <a:spLocks noChangeArrowheads="1"/>
            </p:cNvSpPr>
            <p:nvPr/>
          </p:nvSpPr>
          <p:spPr bwMode="auto">
            <a:xfrm>
              <a:off x="5408613" y="6032500"/>
              <a:ext cx="16541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i="1">
                  <a:solidFill>
                    <a:schemeClr val="bg1"/>
                  </a:solidFill>
                  <a:ea typeface="MS PGothic" panose="020B0600070205080204" pitchFamily="34" charset="-128"/>
                </a:rPr>
                <a:t>recognized_as</a:t>
              </a:r>
            </a:p>
          </p:txBody>
        </p:sp>
        <p:sp>
          <p:nvSpPr>
            <p:cNvPr id="29720" name="AutoShape 24"/>
            <p:cNvSpPr>
              <a:spLocks noChangeArrowheads="1"/>
            </p:cNvSpPr>
            <p:nvPr/>
          </p:nvSpPr>
          <p:spPr bwMode="auto">
            <a:xfrm flipH="1" flipV="1">
              <a:off x="55372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29713" name="Group 28"/>
          <p:cNvGrpSpPr>
            <a:grpSpLocks/>
          </p:cNvGrpSpPr>
          <p:nvPr/>
        </p:nvGrpSpPr>
        <p:grpSpPr bwMode="auto">
          <a:xfrm>
            <a:off x="7200900" y="3538538"/>
            <a:ext cx="1320800" cy="1346200"/>
            <a:chOff x="7200900" y="4051300"/>
            <a:chExt cx="1320800" cy="1346200"/>
          </a:xfrm>
        </p:grpSpPr>
        <p:sp>
          <p:nvSpPr>
            <p:cNvPr id="53263" name="Rectangle 16"/>
            <p:cNvSpPr>
              <a:spLocks noChangeArrowheads="1"/>
            </p:cNvSpPr>
            <p:nvPr/>
          </p:nvSpPr>
          <p:spPr bwMode="auto">
            <a:xfrm>
              <a:off x="7200900" y="4483100"/>
              <a:ext cx="11144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b="0" i="1" dirty="0">
                  <a:solidFill>
                    <a:schemeClr val="accent3"/>
                  </a:solidFill>
                  <a:ea typeface="ＭＳ Ｐゴシック" pitchFamily="34" charset="-128"/>
                </a:rPr>
                <a:t>produces</a:t>
              </a:r>
            </a:p>
          </p:txBody>
        </p:sp>
        <p:sp>
          <p:nvSpPr>
            <p:cNvPr id="29718" name="AutoShape 25"/>
            <p:cNvSpPr>
              <a:spLocks noChangeArrowheads="1"/>
            </p:cNvSpPr>
            <p:nvPr/>
          </p:nvSpPr>
          <p:spPr bwMode="auto">
            <a:xfrm rot="-5400000" flipH="1" flipV="1">
              <a:off x="7670800" y="45466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sp>
        <p:nvSpPr>
          <p:cNvPr id="29714" name="AutoShape 26"/>
          <p:cNvSpPr>
            <a:spLocks noGrp="1" noChangeArrowheads="1"/>
          </p:cNvSpPr>
          <p:nvPr>
            <p:ph type="title"/>
          </p:nvPr>
        </p:nvSpPr>
        <p:spPr>
          <a:xfrm>
            <a:off x="255588" y="1072397"/>
            <a:ext cx="8632825" cy="1055608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Example: The dimensions/axes of the </a:t>
            </a:r>
            <a:br>
              <a:rPr lang="en-US" altLang="en-US" sz="2800" dirty="0" smtClean="0"/>
            </a:br>
            <a:r>
              <a:rPr lang="en-US" altLang="en-US" sz="2800" dirty="0" smtClean="0"/>
              <a:t>Ontology of General Medical Science </a:t>
            </a:r>
            <a:r>
              <a:rPr lang="en-US" altLang="en-US" sz="2000" dirty="0" smtClean="0"/>
              <a:t>(OGMS)</a:t>
            </a:r>
          </a:p>
        </p:txBody>
      </p:sp>
      <p:sp>
        <p:nvSpPr>
          <p:cNvPr id="29715" name="Rectangle 32"/>
          <p:cNvSpPr>
            <a:spLocks noChangeArrowheads="1"/>
          </p:cNvSpPr>
          <p:nvPr/>
        </p:nvSpPr>
        <p:spPr bwMode="auto">
          <a:xfrm>
            <a:off x="4572000" y="6530975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1400" b="0">
                <a:solidFill>
                  <a:schemeClr val="bg1"/>
                </a:solidFill>
                <a:hlinkClick r:id="rId3"/>
              </a:rPr>
              <a:t>http://code.google.com/p/ogms/</a:t>
            </a:r>
            <a:endParaRPr lang="en-US" altLang="en-US" sz="1400" b="0">
              <a:solidFill>
                <a:schemeClr val="bg1"/>
              </a:solidFill>
            </a:endParaRPr>
          </a:p>
        </p:txBody>
      </p:sp>
      <p:sp>
        <p:nvSpPr>
          <p:cNvPr id="29716" name="Rectangle 33"/>
          <p:cNvSpPr>
            <a:spLocks noChangeArrowheads="1"/>
          </p:cNvSpPr>
          <p:nvPr/>
        </p:nvSpPr>
        <p:spPr bwMode="auto">
          <a:xfrm>
            <a:off x="381000" y="6100763"/>
            <a:ext cx="8763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1400" b="0" dirty="0" err="1">
                <a:solidFill>
                  <a:schemeClr val="bg1"/>
                </a:solidFill>
              </a:rPr>
              <a:t>Scheuermann</a:t>
            </a:r>
            <a:r>
              <a:rPr lang="en-US" altLang="en-US" sz="1400" b="0" dirty="0">
                <a:solidFill>
                  <a:schemeClr val="bg1"/>
                </a:solidFill>
              </a:rPr>
              <a:t> R, Ceusters W, Smith B. Toward an Ontological Treatment of Disease and Diagnosis. 2009 AMIA Summit on Translational Bioinformatics, San Francisco, California, March 15-17, 2009;: 116-120.</a:t>
            </a:r>
          </a:p>
          <a:p>
            <a:pPr algn="l" eaLnBrk="1" hangingPunct="1"/>
            <a:r>
              <a:rPr lang="en-US" altLang="en-US" sz="1400" b="0" dirty="0">
                <a:solidFill>
                  <a:schemeClr val="bg1"/>
                </a:solidFill>
                <a:hlinkClick r:id="rId4"/>
              </a:rPr>
              <a:t>http://www.referent-tracking.com/RTU/sendfile/?file=AMIA-0075-T2009.pdf </a:t>
            </a:r>
            <a:endParaRPr lang="en-US" altLang="en-US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6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OGMS definitions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035878"/>
              </p:ext>
            </p:extLst>
          </p:nvPr>
        </p:nvGraphicFramePr>
        <p:xfrm>
          <a:off x="457199" y="1676400"/>
          <a:ext cx="8229601" cy="39806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/>
                <a:gridCol w="6400800"/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Scheuermann</a:t>
            </a:r>
            <a:r>
              <a:rPr lang="en-US" sz="1400" dirty="0">
                <a:solidFill>
                  <a:schemeClr val="bg1"/>
                </a:solidFill>
              </a:rPr>
              <a:t> R, Ceusters W, Smith B. </a:t>
            </a:r>
            <a:r>
              <a:rPr lang="en-US" sz="1400" b="1" i="1" dirty="0">
                <a:solidFill>
                  <a:schemeClr val="bg1"/>
                </a:solidFill>
              </a:rPr>
              <a:t>Toward an Ontological Treatment of Disease and Diagnosis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>
                <a:solidFill>
                  <a:schemeClr val="bg1"/>
                </a:solidFill>
                <a:hlinkClick r:id="rId2"/>
              </a:rPr>
              <a:t>2009 AMIA Summit on Translational Bioinformatics</a:t>
            </a:r>
            <a:r>
              <a:rPr lang="en-US" sz="1400" dirty="0">
                <a:solidFill>
                  <a:schemeClr val="bg1"/>
                </a:solidFill>
              </a:rPr>
              <a:t>, San Francisco, California, March 15-17, 2009;: 116-120. </a:t>
            </a:r>
            <a:r>
              <a:rPr lang="en-US" sz="1400" dirty="0" err="1">
                <a:solidFill>
                  <a:schemeClr val="bg1"/>
                </a:solidFill>
              </a:rPr>
              <a:t>Omnipress</a:t>
            </a:r>
            <a:r>
              <a:rPr lang="en-US" sz="1400" dirty="0">
                <a:solidFill>
                  <a:schemeClr val="bg1"/>
                </a:solidFill>
              </a:rPr>
              <a:t> ISBN:0-9647743-7-2</a:t>
            </a:r>
          </a:p>
        </p:txBody>
      </p:sp>
    </p:spTree>
    <p:extLst>
      <p:ext uri="{BB962C8B-B14F-4D97-AF65-F5344CB8AC3E}">
        <p14:creationId xmlns:p14="http://schemas.microsoft.com/office/powerpoint/2010/main" val="285128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OGMS definitions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404711"/>
              </p:ext>
            </p:extLst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/>
                <a:gridCol w="6400800"/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PATHOLOGICAL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Scheuermann</a:t>
            </a:r>
            <a:r>
              <a:rPr lang="en-US" sz="1400" dirty="0">
                <a:solidFill>
                  <a:schemeClr val="bg1"/>
                </a:solidFill>
              </a:rPr>
              <a:t> R, Ceusters W, Smith B. </a:t>
            </a:r>
            <a:r>
              <a:rPr lang="en-US" sz="1400" b="1" i="1" dirty="0">
                <a:solidFill>
                  <a:schemeClr val="bg1"/>
                </a:solidFill>
              </a:rPr>
              <a:t>Toward an Ontological Treatment of Disease and Diagnosis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>
                <a:solidFill>
                  <a:schemeClr val="bg1"/>
                </a:solidFill>
                <a:hlinkClick r:id="rId2"/>
              </a:rPr>
              <a:t>2009 AMIA Summit on Translational Bioinformatics</a:t>
            </a:r>
            <a:r>
              <a:rPr lang="en-US" sz="1400" dirty="0">
                <a:solidFill>
                  <a:schemeClr val="bg1"/>
                </a:solidFill>
              </a:rPr>
              <a:t>, San Francisco, California, March 15-17, 2009;: 116-120. </a:t>
            </a:r>
            <a:r>
              <a:rPr lang="en-US" sz="1400" dirty="0" err="1">
                <a:solidFill>
                  <a:schemeClr val="bg1"/>
                </a:solidFill>
              </a:rPr>
              <a:t>Omnipress</a:t>
            </a:r>
            <a:r>
              <a:rPr lang="en-US" sz="1400" dirty="0">
                <a:solidFill>
                  <a:schemeClr val="bg1"/>
                </a:solidFill>
              </a:rPr>
              <a:t> ISBN:0-9647743-7-2</a:t>
            </a:r>
          </a:p>
        </p:txBody>
      </p:sp>
    </p:spTree>
    <p:extLst>
      <p:ext uri="{BB962C8B-B14F-4D97-AF65-F5344CB8AC3E}">
        <p14:creationId xmlns:p14="http://schemas.microsoft.com/office/powerpoint/2010/main" val="105825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OGMS definitions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572105"/>
              </p:ext>
            </p:extLst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/>
                <a:gridCol w="6400800"/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PATHOLOGICAL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Scheuermann</a:t>
            </a:r>
            <a:r>
              <a:rPr lang="en-US" sz="1400" dirty="0">
                <a:solidFill>
                  <a:schemeClr val="bg1"/>
                </a:solidFill>
              </a:rPr>
              <a:t> R, Ceusters W, Smith B. </a:t>
            </a:r>
            <a:r>
              <a:rPr lang="en-US" sz="1400" b="1" i="1" dirty="0">
                <a:solidFill>
                  <a:schemeClr val="bg1"/>
                </a:solidFill>
              </a:rPr>
              <a:t>Toward an Ontological Treatment of Disease and Diagnosis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>
                <a:solidFill>
                  <a:schemeClr val="bg1"/>
                </a:solidFill>
                <a:hlinkClick r:id="rId2"/>
              </a:rPr>
              <a:t>2009 AMIA Summit on Translational Bioinformatics</a:t>
            </a:r>
            <a:r>
              <a:rPr lang="en-US" sz="1400" dirty="0">
                <a:solidFill>
                  <a:schemeClr val="bg1"/>
                </a:solidFill>
              </a:rPr>
              <a:t>, San Francisco, California, March 15-17, 2009;: 116-120. </a:t>
            </a:r>
            <a:r>
              <a:rPr lang="en-US" sz="1400" dirty="0" err="1">
                <a:solidFill>
                  <a:schemeClr val="bg1"/>
                </a:solidFill>
              </a:rPr>
              <a:t>Omnipress</a:t>
            </a:r>
            <a:r>
              <a:rPr lang="en-US" sz="1400" dirty="0">
                <a:solidFill>
                  <a:schemeClr val="bg1"/>
                </a:solidFill>
              </a:rPr>
              <a:t> ISBN:0-9647743-7-2</a:t>
            </a:r>
          </a:p>
        </p:txBody>
      </p:sp>
    </p:spTree>
    <p:extLst>
      <p:ext uri="{BB962C8B-B14F-4D97-AF65-F5344CB8AC3E}">
        <p14:creationId xmlns:p14="http://schemas.microsoft.com/office/powerpoint/2010/main" val="3508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OGMS definitions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/>
                <a:gridCol w="6400800"/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PATHOLOGICAL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patient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Scheuermann</a:t>
            </a:r>
            <a:r>
              <a:rPr lang="en-US" sz="1400" dirty="0">
                <a:solidFill>
                  <a:schemeClr val="bg1"/>
                </a:solidFill>
              </a:rPr>
              <a:t> R, Ceusters W, Smith B. </a:t>
            </a:r>
            <a:r>
              <a:rPr lang="en-US" sz="1400" b="1" i="1" dirty="0">
                <a:solidFill>
                  <a:schemeClr val="bg1"/>
                </a:solidFill>
              </a:rPr>
              <a:t>Toward an Ontological Treatment of Disease and Diagnosis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>
                <a:solidFill>
                  <a:schemeClr val="bg1"/>
                </a:solidFill>
                <a:hlinkClick r:id="rId2"/>
              </a:rPr>
              <a:t>2009 AMIA Summit on Translational Bioinformatics</a:t>
            </a:r>
            <a:r>
              <a:rPr lang="en-US" sz="1400" dirty="0">
                <a:solidFill>
                  <a:schemeClr val="bg1"/>
                </a:solidFill>
              </a:rPr>
              <a:t>, San Francisco, California, March 15-17, 2009;: 116-120. </a:t>
            </a:r>
            <a:r>
              <a:rPr lang="en-US" sz="1400" dirty="0" err="1">
                <a:solidFill>
                  <a:schemeClr val="bg1"/>
                </a:solidFill>
              </a:rPr>
              <a:t>Omnipress</a:t>
            </a:r>
            <a:r>
              <a:rPr lang="en-US" sz="1400" dirty="0">
                <a:solidFill>
                  <a:schemeClr val="bg1"/>
                </a:solidFill>
              </a:rPr>
              <a:t> ISBN:0-9647743-7-2</a:t>
            </a:r>
          </a:p>
        </p:txBody>
      </p:sp>
    </p:spTree>
    <p:extLst>
      <p:ext uri="{BB962C8B-B14F-4D97-AF65-F5344CB8AC3E}">
        <p14:creationId xmlns:p14="http://schemas.microsoft.com/office/powerpoint/2010/main" val="2418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Disorder related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 disorder instance 	</a:t>
            </a:r>
            <a:r>
              <a:rPr lang="en-US" dirty="0" smtClean="0">
                <a:sym typeface="Wingdings" panose="05000000000000000000" pitchFamily="2" charset="2"/>
              </a:rPr>
              <a:t> no disease instance,</a:t>
            </a:r>
          </a:p>
          <a:p>
            <a:pPr marL="0" indent="0">
              <a:spcBef>
                <a:spcPts val="0"/>
              </a:spcBef>
            </a:pPr>
            <a:r>
              <a:rPr lang="en-US" dirty="0" smtClean="0"/>
              <a:t>				</a:t>
            </a:r>
            <a:r>
              <a:rPr lang="en-US" dirty="0" smtClean="0">
                <a:sym typeface="Wingdings" panose="05000000000000000000" pitchFamily="2" charset="2"/>
              </a:rPr>
              <a:t> no pathological processes;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A disorder instance can eliminate the range of circumstances under which another disorder instance can lead to pathological processes	     no disease instance;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Disorders of the same type in distinct patients, or in the same patient at distinct times, may lead to diseases of distinct types;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Diseases of the same type may lead to disease courses of distinct types;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Diseases of distinct types may lead to disease courses of the same type;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04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What</a:t>
            </a:r>
            <a:r>
              <a:rPr lang="en-US" sz="3200" dirty="0" smtClean="0"/>
              <a:t> are diagnoses in EHRs possibly </a:t>
            </a:r>
            <a:r>
              <a:rPr lang="en-US" sz="3200" dirty="0" smtClean="0">
                <a:solidFill>
                  <a:srgbClr val="FFFF00"/>
                </a:solidFill>
              </a:rPr>
              <a:t>about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/>
                <a:gridCol w="6400800"/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CLINICAL PICTURE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Scheuermann</a:t>
            </a:r>
            <a:r>
              <a:rPr lang="en-US" sz="1400" dirty="0">
                <a:solidFill>
                  <a:schemeClr val="bg1"/>
                </a:solidFill>
              </a:rPr>
              <a:t> R, Ceusters W, Smith B. </a:t>
            </a:r>
            <a:r>
              <a:rPr lang="en-US" sz="1400" b="1" i="1" dirty="0">
                <a:solidFill>
                  <a:schemeClr val="bg1"/>
                </a:solidFill>
              </a:rPr>
              <a:t>Toward an Ontological Treatment of Disease and Diagnosis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>
                <a:solidFill>
                  <a:schemeClr val="bg1"/>
                </a:solidFill>
                <a:hlinkClick r:id="rId2"/>
              </a:rPr>
              <a:t>2009 AMIA Summit on Translational Bioinformatics</a:t>
            </a:r>
            <a:r>
              <a:rPr lang="en-US" sz="1400" dirty="0">
                <a:solidFill>
                  <a:schemeClr val="bg1"/>
                </a:solidFill>
              </a:rPr>
              <a:t>, San Francisco, California, March 15-17, 2009;: 116-120. </a:t>
            </a:r>
            <a:r>
              <a:rPr lang="en-US" sz="1400" dirty="0" err="1">
                <a:solidFill>
                  <a:schemeClr val="bg1"/>
                </a:solidFill>
              </a:rPr>
              <a:t>Omnipress</a:t>
            </a:r>
            <a:r>
              <a:rPr lang="en-US" sz="1400" dirty="0">
                <a:solidFill>
                  <a:schemeClr val="bg1"/>
                </a:solidFill>
              </a:rPr>
              <a:t> ISBN:0-9647743-7-2</a:t>
            </a:r>
          </a:p>
        </p:txBody>
      </p:sp>
    </p:spTree>
    <p:extLst>
      <p:ext uri="{BB962C8B-B14F-4D97-AF65-F5344CB8AC3E}">
        <p14:creationId xmlns:p14="http://schemas.microsoft.com/office/powerpoint/2010/main" val="57024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57200" y="1676400"/>
            <a:ext cx="1828800" cy="914400"/>
          </a:xfrm>
          <a:prstGeom prst="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What</a:t>
            </a:r>
            <a:r>
              <a:rPr lang="en-US" sz="3200" dirty="0" smtClean="0"/>
              <a:t> are diagnoses in EHRs possibly </a:t>
            </a:r>
            <a:r>
              <a:rPr lang="en-US" sz="3200" dirty="0" smtClean="0">
                <a:solidFill>
                  <a:srgbClr val="FFFF00"/>
                </a:solidFill>
              </a:rPr>
              <a:t>about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/>
                <a:gridCol w="6400800"/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CLINICAL PICTURE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457200" y="5943600"/>
            <a:ext cx="82296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bg1"/>
                </a:solidFill>
              </a:rPr>
              <a:t>749.01 </a:t>
            </a:r>
            <a:r>
              <a:rPr lang="en-US" dirty="0" smtClean="0">
                <a:solidFill>
                  <a:schemeClr val="bg1"/>
                </a:solidFill>
              </a:rPr>
              <a:t>- Cleft </a:t>
            </a:r>
            <a:r>
              <a:rPr lang="en-US" dirty="0">
                <a:solidFill>
                  <a:schemeClr val="bg1"/>
                </a:solidFill>
              </a:rPr>
              <a:t>palate, unilateral, complete</a:t>
            </a:r>
          </a:p>
        </p:txBody>
      </p:sp>
    </p:spTree>
    <p:extLst>
      <p:ext uri="{BB962C8B-B14F-4D97-AF65-F5344CB8AC3E}">
        <p14:creationId xmlns:p14="http://schemas.microsoft.com/office/powerpoint/2010/main" val="146769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</a:t>
            </a:r>
            <a:r>
              <a:rPr lang="en-US" b="1" u="sng" dirty="0" smtClean="0"/>
              <a:t>SHOULD</a:t>
            </a:r>
            <a:r>
              <a:rPr lang="en-US" dirty="0" smtClean="0"/>
              <a:t> know at 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67000"/>
            <a:ext cx="8686800" cy="3962400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3200" dirty="0"/>
              <a:t>Principles of the </a:t>
            </a:r>
            <a:r>
              <a:rPr lang="en-US" sz="3200" b="1" u="sng" dirty="0"/>
              <a:t>Semantic/Semiotic Triangle</a:t>
            </a:r>
            <a:r>
              <a:rPr lang="en-US" sz="3200" dirty="0"/>
              <a:t> and flaws in the theory as applied to medical </a:t>
            </a:r>
            <a:r>
              <a:rPr lang="en-US" sz="3200" dirty="0" smtClean="0"/>
              <a:t>terminology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Basic categories of the </a:t>
            </a:r>
            <a:r>
              <a:rPr lang="en-US" sz="3200" b="1" u="sng" dirty="0"/>
              <a:t>Ontology of General Medical Science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290216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57200" y="2590800"/>
            <a:ext cx="1828800" cy="914400"/>
          </a:xfrm>
          <a:prstGeom prst="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What</a:t>
            </a:r>
            <a:r>
              <a:rPr lang="en-US" sz="3200" dirty="0" smtClean="0"/>
              <a:t> are diagnoses in EHRs possibly </a:t>
            </a:r>
            <a:r>
              <a:rPr lang="en-US" sz="3200" dirty="0" smtClean="0">
                <a:solidFill>
                  <a:srgbClr val="FFFF00"/>
                </a:solidFill>
              </a:rPr>
              <a:t>about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/>
                <a:gridCol w="6400800"/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CLINICAL PICTURE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1219200" y="5943600"/>
            <a:ext cx="57912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bg1"/>
                </a:solidFill>
              </a:rPr>
              <a:t>256.0 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err="1" smtClean="0">
                <a:solidFill>
                  <a:schemeClr val="bg1"/>
                </a:solidFill>
              </a:rPr>
              <a:t>Hyperestrogenism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7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57200" y="3505200"/>
            <a:ext cx="1828800" cy="609600"/>
          </a:xfrm>
          <a:prstGeom prst="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What</a:t>
            </a:r>
            <a:r>
              <a:rPr lang="en-US" sz="3200" dirty="0" smtClean="0"/>
              <a:t> are diagnoses in EHRs possibly </a:t>
            </a:r>
            <a:r>
              <a:rPr lang="en-US" sz="3200" dirty="0" smtClean="0">
                <a:solidFill>
                  <a:srgbClr val="FFFF00"/>
                </a:solidFill>
              </a:rPr>
              <a:t>about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/>
                <a:gridCol w="6400800"/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CLINICAL PICTURE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0" y="5943600"/>
            <a:ext cx="91440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250.23 Diabetes with </a:t>
            </a:r>
            <a:r>
              <a:rPr lang="en-US" sz="2800" dirty="0" err="1">
                <a:solidFill>
                  <a:schemeClr val="bg1"/>
                </a:solidFill>
              </a:rPr>
              <a:t>hyperosmolarity</a:t>
            </a:r>
            <a:r>
              <a:rPr lang="en-US" sz="2800" dirty="0">
                <a:solidFill>
                  <a:schemeClr val="bg1"/>
                </a:solidFill>
              </a:rPr>
              <a:t>, type </a:t>
            </a:r>
            <a:r>
              <a:rPr lang="en-US" sz="2800" dirty="0" smtClean="0">
                <a:solidFill>
                  <a:schemeClr val="bg1"/>
                </a:solidFill>
              </a:rPr>
              <a:t>I, uncontrolled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5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What</a:t>
            </a:r>
            <a:r>
              <a:rPr lang="en-US" sz="3200" dirty="0" smtClean="0"/>
              <a:t> are diagnoses in EHRs possibly </a:t>
            </a:r>
            <a:r>
              <a:rPr lang="en-US" sz="3200" dirty="0" smtClean="0">
                <a:solidFill>
                  <a:srgbClr val="FFFF00"/>
                </a:solidFill>
              </a:rPr>
              <a:t>about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/>
                <a:gridCol w="6400800"/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CLINICAL PICTURE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5334000" y="2590800"/>
            <a:ext cx="2514600" cy="381000"/>
          </a:xfrm>
          <a:prstGeom prst="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19200" y="5943600"/>
            <a:ext cx="57912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bg1"/>
                </a:solidFill>
              </a:rPr>
              <a:t>781.2 Abnormality of gait</a:t>
            </a:r>
          </a:p>
        </p:txBody>
      </p:sp>
    </p:spTree>
    <p:extLst>
      <p:ext uri="{BB962C8B-B14F-4D97-AF65-F5344CB8AC3E}">
        <p14:creationId xmlns:p14="http://schemas.microsoft.com/office/powerpoint/2010/main" val="53964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839200" cy="762000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What</a:t>
            </a:r>
            <a:r>
              <a:rPr lang="en-US" sz="3200" dirty="0" smtClean="0"/>
              <a:t> are diagnoses in EHRs possibly </a:t>
            </a:r>
            <a:r>
              <a:rPr lang="en-US" sz="3200" dirty="0" smtClean="0">
                <a:solidFill>
                  <a:srgbClr val="FFFF00"/>
                </a:solidFill>
              </a:rPr>
              <a:t>about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/>
                <a:gridCol w="6400800"/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5257800" y="4495800"/>
            <a:ext cx="762000" cy="304800"/>
          </a:xfrm>
          <a:prstGeom prst="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5943600"/>
            <a:ext cx="91440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300" dirty="0" smtClean="0">
                <a:solidFill>
                  <a:schemeClr val="bg1"/>
                </a:solidFill>
              </a:rPr>
              <a:t>V65.5 - Person with feared complaint in whom no diagnosis was made</a:t>
            </a:r>
            <a:endParaRPr lang="en-US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6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6. Diagnostic coding versus disorder coding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2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505200"/>
            <a:ext cx="3614739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84"/>
          <p:cNvGrpSpPr>
            <a:grpSpLocks/>
          </p:cNvGrpSpPr>
          <p:nvPr/>
        </p:nvGrpSpPr>
        <p:grpSpPr bwMode="auto">
          <a:xfrm>
            <a:off x="255588" y="2990850"/>
            <a:ext cx="2743200" cy="2743200"/>
            <a:chOff x="161" y="2460"/>
            <a:chExt cx="1728" cy="1728"/>
          </a:xfrm>
        </p:grpSpPr>
        <p:pic>
          <p:nvPicPr>
            <p:cNvPr id="9249" name="Picture 285" descr="glob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1" y="2460"/>
              <a:ext cx="1728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50" name="Oval 286"/>
            <p:cNvSpPr>
              <a:spLocks noChangeArrowheads="1"/>
            </p:cNvSpPr>
            <p:nvPr/>
          </p:nvSpPr>
          <p:spPr bwMode="auto">
            <a:xfrm>
              <a:off x="257" y="2546"/>
              <a:ext cx="1524" cy="1524"/>
            </a:xfrm>
            <a:prstGeom prst="ellipse">
              <a:avLst/>
            </a:prstGeom>
            <a:solidFill>
              <a:srgbClr val="B2B2B2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900" dirty="0" smtClean="0"/>
              <a:t>Data must be unambiguous and faithful to reality …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3352800" y="3562350"/>
            <a:ext cx="2133600" cy="609600"/>
          </a:xfrm>
          <a:prstGeom prst="rightArrow">
            <a:avLst>
              <a:gd name="adj1" fmla="val 50000"/>
              <a:gd name="adj2" fmla="val 6275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810000" y="2190750"/>
            <a:ext cx="914400" cy="3429000"/>
            <a:chOff x="2256" y="1488"/>
            <a:chExt cx="576" cy="2160"/>
          </a:xfrm>
        </p:grpSpPr>
        <p:sp>
          <p:nvSpPr>
            <p:cNvPr id="9234" name="AutoShape 15"/>
            <p:cNvSpPr>
              <a:spLocks noChangeArrowheads="1"/>
            </p:cNvSpPr>
            <p:nvPr/>
          </p:nvSpPr>
          <p:spPr bwMode="auto">
            <a:xfrm rot="5400000">
              <a:off x="1464" y="2280"/>
              <a:ext cx="2160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66">
                <a:alpha val="50195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Line 16"/>
            <p:cNvSpPr>
              <a:spLocks noChangeShapeType="1"/>
            </p:cNvSpPr>
            <p:nvPr/>
          </p:nvSpPr>
          <p:spPr bwMode="auto">
            <a:xfrm rot="5400000">
              <a:off x="2353" y="1645"/>
              <a:ext cx="381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36" name="Line 17"/>
            <p:cNvSpPr>
              <a:spLocks noChangeShapeType="1"/>
            </p:cNvSpPr>
            <p:nvPr/>
          </p:nvSpPr>
          <p:spPr bwMode="auto">
            <a:xfrm rot="5400000">
              <a:off x="2449" y="1867"/>
              <a:ext cx="19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37" name="Line 18"/>
            <p:cNvSpPr>
              <a:spLocks noChangeShapeType="1"/>
            </p:cNvSpPr>
            <p:nvPr/>
          </p:nvSpPr>
          <p:spPr bwMode="auto">
            <a:xfrm rot="5400000">
              <a:off x="2512" y="2058"/>
              <a:ext cx="63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38" name="Line 19"/>
            <p:cNvSpPr>
              <a:spLocks noChangeShapeType="1"/>
            </p:cNvSpPr>
            <p:nvPr/>
          </p:nvSpPr>
          <p:spPr bwMode="auto">
            <a:xfrm rot="5400000">
              <a:off x="2544" y="2216"/>
              <a:ext cx="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39" name="Line 20"/>
            <p:cNvSpPr>
              <a:spLocks noChangeShapeType="1"/>
            </p:cNvSpPr>
            <p:nvPr/>
          </p:nvSpPr>
          <p:spPr bwMode="auto">
            <a:xfrm rot="5400000" flipV="1">
              <a:off x="2449" y="2439"/>
              <a:ext cx="19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40" name="Line 21"/>
            <p:cNvSpPr>
              <a:spLocks noChangeShapeType="1"/>
            </p:cNvSpPr>
            <p:nvPr/>
          </p:nvSpPr>
          <p:spPr bwMode="auto">
            <a:xfrm rot="5400000" flipV="1">
              <a:off x="2417" y="2598"/>
              <a:ext cx="254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41" name="Line 22"/>
            <p:cNvSpPr>
              <a:spLocks noChangeShapeType="1"/>
            </p:cNvSpPr>
            <p:nvPr/>
          </p:nvSpPr>
          <p:spPr bwMode="auto">
            <a:xfrm rot="5400000" flipV="1">
              <a:off x="2353" y="2852"/>
              <a:ext cx="381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42" name="Line 23"/>
            <p:cNvSpPr>
              <a:spLocks noChangeShapeType="1"/>
            </p:cNvSpPr>
            <p:nvPr/>
          </p:nvSpPr>
          <p:spPr bwMode="auto">
            <a:xfrm rot="5400000">
              <a:off x="1739" y="2572"/>
              <a:ext cx="189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43" name="Line 24"/>
            <p:cNvSpPr>
              <a:spLocks noChangeShapeType="1"/>
            </p:cNvSpPr>
            <p:nvPr/>
          </p:nvSpPr>
          <p:spPr bwMode="auto">
            <a:xfrm rot="5400000">
              <a:off x="1726" y="2576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44" name="Line 25"/>
            <p:cNvSpPr>
              <a:spLocks noChangeShapeType="1"/>
            </p:cNvSpPr>
            <p:nvPr/>
          </p:nvSpPr>
          <p:spPr bwMode="auto">
            <a:xfrm rot="5400000">
              <a:off x="1721" y="2569"/>
              <a:ext cx="135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9224" name="AutoShape 27"/>
          <p:cNvSpPr>
            <a:spLocks noChangeArrowheads="1"/>
          </p:cNvSpPr>
          <p:nvPr/>
        </p:nvSpPr>
        <p:spPr bwMode="auto">
          <a:xfrm>
            <a:off x="3124200" y="3562350"/>
            <a:ext cx="914400" cy="609600"/>
          </a:xfrm>
          <a:prstGeom prst="leftArrow">
            <a:avLst>
              <a:gd name="adj1" fmla="val 50000"/>
              <a:gd name="adj2" fmla="val 61979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39"/>
          <p:cNvSpPr txBox="1">
            <a:spLocks noChangeArrowheads="1"/>
          </p:cNvSpPr>
          <p:nvPr/>
        </p:nvSpPr>
        <p:spPr bwMode="auto">
          <a:xfrm>
            <a:off x="265580" y="5715000"/>
            <a:ext cx="27406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Referents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organized in </a:t>
            </a:r>
            <a:r>
              <a:rPr lang="en-US" sz="2400" i="1" dirty="0" smtClean="0">
                <a:solidFill>
                  <a:srgbClr val="FFFF00"/>
                </a:solidFill>
              </a:rPr>
              <a:t>reality</a:t>
            </a:r>
            <a:endParaRPr lang="en-US" sz="2400" i="1" dirty="0">
              <a:solidFill>
                <a:srgbClr val="FFFF00"/>
              </a:solidFill>
            </a:endParaRPr>
          </a:p>
        </p:txBody>
      </p:sp>
      <p:sp>
        <p:nvSpPr>
          <p:cNvPr id="9226" name="Text Box 40"/>
          <p:cNvSpPr txBox="1">
            <a:spLocks noChangeArrowheads="1"/>
          </p:cNvSpPr>
          <p:nvPr/>
        </p:nvSpPr>
        <p:spPr bwMode="auto">
          <a:xfrm>
            <a:off x="5621338" y="5715000"/>
            <a:ext cx="29892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References organized</a:t>
            </a:r>
          </a:p>
          <a:p>
            <a:r>
              <a:rPr lang="en-US" sz="2400">
                <a:solidFill>
                  <a:srgbClr val="FFFF00"/>
                </a:solidFill>
              </a:rPr>
              <a:t>in a </a:t>
            </a:r>
            <a:r>
              <a:rPr lang="en-US" sz="2400" i="1">
                <a:solidFill>
                  <a:srgbClr val="FFFF00"/>
                </a:solidFill>
              </a:rPr>
              <a:t>data collection</a:t>
            </a:r>
          </a:p>
        </p:txBody>
      </p:sp>
      <p:sp>
        <p:nvSpPr>
          <p:cNvPr id="9228" name="Freeform 35"/>
          <p:cNvSpPr>
            <a:spLocks/>
          </p:cNvSpPr>
          <p:nvPr/>
        </p:nvSpPr>
        <p:spPr bwMode="auto">
          <a:xfrm rot="560415">
            <a:off x="2696919" y="2437582"/>
            <a:ext cx="4824049" cy="1701800"/>
          </a:xfrm>
          <a:custGeom>
            <a:avLst/>
            <a:gdLst>
              <a:gd name="T0" fmla="*/ 0 w 2496"/>
              <a:gd name="T1" fmla="*/ 2147483647 h 1072"/>
              <a:gd name="T2" fmla="*/ 2147483647 w 2496"/>
              <a:gd name="T3" fmla="*/ 2147483647 h 1072"/>
              <a:gd name="T4" fmla="*/ 2147483647 w 2496"/>
              <a:gd name="T5" fmla="*/ 2147483647 h 1072"/>
              <a:gd name="T6" fmla="*/ 0 60000 65536"/>
              <a:gd name="T7" fmla="*/ 0 60000 65536"/>
              <a:gd name="T8" fmla="*/ 0 60000 65536"/>
              <a:gd name="T9" fmla="*/ 0 w 2496"/>
              <a:gd name="T10" fmla="*/ 0 h 1072"/>
              <a:gd name="T11" fmla="*/ 2496 w 2496"/>
              <a:gd name="T12" fmla="*/ 1072 h 10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6" h="1072">
                <a:moveTo>
                  <a:pt x="0" y="1072"/>
                </a:moveTo>
                <a:cubicBezTo>
                  <a:pt x="224" y="600"/>
                  <a:pt x="448" y="128"/>
                  <a:pt x="864" y="64"/>
                </a:cubicBezTo>
                <a:cubicBezTo>
                  <a:pt x="1280" y="0"/>
                  <a:pt x="1888" y="344"/>
                  <a:pt x="2496" y="688"/>
                </a:cubicBezTo>
              </a:path>
            </a:pathLst>
          </a:custGeom>
          <a:noFill/>
          <a:ln w="57150" cap="flat" cmpd="sng">
            <a:solidFill>
              <a:srgbClr val="FF505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229" name="Freeform 37"/>
          <p:cNvSpPr>
            <a:spLocks/>
          </p:cNvSpPr>
          <p:nvPr/>
        </p:nvSpPr>
        <p:spPr bwMode="auto">
          <a:xfrm rot="20395306" flipV="1">
            <a:off x="2362200" y="4171950"/>
            <a:ext cx="4343400" cy="1473200"/>
          </a:xfrm>
          <a:custGeom>
            <a:avLst/>
            <a:gdLst>
              <a:gd name="T0" fmla="*/ 0 w 2496"/>
              <a:gd name="T1" fmla="*/ 2147483647 h 1072"/>
              <a:gd name="T2" fmla="*/ 2147483647 w 2496"/>
              <a:gd name="T3" fmla="*/ 2147483647 h 1072"/>
              <a:gd name="T4" fmla="*/ 2147483647 w 2496"/>
              <a:gd name="T5" fmla="*/ 2147483647 h 1072"/>
              <a:gd name="T6" fmla="*/ 0 60000 65536"/>
              <a:gd name="T7" fmla="*/ 0 60000 65536"/>
              <a:gd name="T8" fmla="*/ 0 60000 65536"/>
              <a:gd name="T9" fmla="*/ 0 w 2496"/>
              <a:gd name="T10" fmla="*/ 0 h 1072"/>
              <a:gd name="T11" fmla="*/ 2496 w 2496"/>
              <a:gd name="T12" fmla="*/ 1072 h 10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6" h="1072">
                <a:moveTo>
                  <a:pt x="0" y="1072"/>
                </a:moveTo>
                <a:cubicBezTo>
                  <a:pt x="224" y="600"/>
                  <a:pt x="448" y="128"/>
                  <a:pt x="864" y="64"/>
                </a:cubicBezTo>
                <a:cubicBezTo>
                  <a:pt x="1280" y="0"/>
                  <a:pt x="1888" y="344"/>
                  <a:pt x="2496" y="688"/>
                </a:cubicBezTo>
              </a:path>
            </a:pathLst>
          </a:custGeom>
          <a:noFill/>
          <a:ln w="57150" cap="flat" cmpd="sng">
            <a:solidFill>
              <a:srgbClr val="FFFF0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230" name="Rectangle 36"/>
          <p:cNvSpPr>
            <a:spLocks noChangeArrowheads="1"/>
          </p:cNvSpPr>
          <p:nvPr/>
        </p:nvSpPr>
        <p:spPr bwMode="auto">
          <a:xfrm>
            <a:off x="7162800" y="3962400"/>
            <a:ext cx="457200" cy="152400"/>
          </a:xfrm>
          <a:prstGeom prst="rect">
            <a:avLst/>
          </a:prstGeom>
          <a:solidFill>
            <a:srgbClr val="FF505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38"/>
          <p:cNvSpPr>
            <a:spLocks noChangeArrowheads="1"/>
          </p:cNvSpPr>
          <p:nvPr/>
        </p:nvSpPr>
        <p:spPr bwMode="auto">
          <a:xfrm>
            <a:off x="6324600" y="3962400"/>
            <a:ext cx="381000" cy="2286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 rot="18629858">
            <a:off x="1439750" y="3193643"/>
            <a:ext cx="1162153" cy="1689916"/>
          </a:xfrm>
          <a:custGeom>
            <a:avLst/>
            <a:gdLst>
              <a:gd name="T0" fmla="*/ 0 w 2496"/>
              <a:gd name="T1" fmla="*/ 2147483647 h 1072"/>
              <a:gd name="T2" fmla="*/ 2147483647 w 2496"/>
              <a:gd name="T3" fmla="*/ 2147483647 h 1072"/>
              <a:gd name="T4" fmla="*/ 2147483647 w 2496"/>
              <a:gd name="T5" fmla="*/ 2147483647 h 1072"/>
              <a:gd name="T6" fmla="*/ 0 60000 65536"/>
              <a:gd name="T7" fmla="*/ 0 60000 65536"/>
              <a:gd name="T8" fmla="*/ 0 60000 65536"/>
              <a:gd name="T9" fmla="*/ 0 w 2496"/>
              <a:gd name="T10" fmla="*/ 0 h 1072"/>
              <a:gd name="T11" fmla="*/ 2496 w 2496"/>
              <a:gd name="T12" fmla="*/ 1072 h 10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6" h="1072">
                <a:moveTo>
                  <a:pt x="0" y="1072"/>
                </a:moveTo>
                <a:cubicBezTo>
                  <a:pt x="224" y="600"/>
                  <a:pt x="448" y="128"/>
                  <a:pt x="864" y="64"/>
                </a:cubicBezTo>
                <a:cubicBezTo>
                  <a:pt x="1280" y="0"/>
                  <a:pt x="1888" y="344"/>
                  <a:pt x="2496" y="688"/>
                </a:cubicBezTo>
              </a:path>
            </a:pathLst>
          </a:custGeom>
          <a:noFill/>
          <a:ln w="57150" cap="flat" cmpd="sng">
            <a:solidFill>
              <a:srgbClr val="1FE115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Example: Conflation of </a:t>
            </a:r>
            <a:r>
              <a:rPr lang="en-US" sz="2800" i="1" u="sng" dirty="0" smtClean="0"/>
              <a:t>diagnosis</a:t>
            </a:r>
            <a:r>
              <a:rPr lang="en-US" sz="2800" dirty="0" smtClean="0"/>
              <a:t> and </a:t>
            </a:r>
            <a:r>
              <a:rPr lang="en-US" sz="2800" i="1" u="sng" dirty="0" smtClean="0"/>
              <a:t>disease/disorder</a:t>
            </a:r>
            <a:endParaRPr lang="en-US" sz="2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781300"/>
            <a:ext cx="40386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2781300"/>
            <a:ext cx="28860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13"/>
          <p:cNvSpPr txBox="1">
            <a:spLocks noChangeArrowheads="1"/>
          </p:cNvSpPr>
          <p:nvPr/>
        </p:nvSpPr>
        <p:spPr bwMode="auto">
          <a:xfrm>
            <a:off x="4141788" y="1828800"/>
            <a:ext cx="3832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The disorder is there</a:t>
            </a:r>
          </a:p>
        </p:txBody>
      </p:sp>
      <p:sp>
        <p:nvSpPr>
          <p:cNvPr id="52230" name="Text Box 14"/>
          <p:cNvSpPr txBox="1">
            <a:spLocks noChangeArrowheads="1"/>
          </p:cNvSpPr>
          <p:nvPr/>
        </p:nvSpPr>
        <p:spPr bwMode="auto">
          <a:xfrm>
            <a:off x="76200" y="1828800"/>
            <a:ext cx="381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The diagnosis is here</a:t>
            </a:r>
          </a:p>
        </p:txBody>
      </p:sp>
      <p:sp>
        <p:nvSpPr>
          <p:cNvPr id="52231" name="Line 15"/>
          <p:cNvSpPr>
            <a:spLocks noChangeShapeType="1"/>
          </p:cNvSpPr>
          <p:nvPr/>
        </p:nvSpPr>
        <p:spPr bwMode="auto">
          <a:xfrm>
            <a:off x="800100" y="2476500"/>
            <a:ext cx="0" cy="1295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2232" name="Line 16"/>
          <p:cNvSpPr>
            <a:spLocks noChangeShapeType="1"/>
          </p:cNvSpPr>
          <p:nvPr/>
        </p:nvSpPr>
        <p:spPr bwMode="auto">
          <a:xfrm>
            <a:off x="5943600" y="2552700"/>
            <a:ext cx="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2233" name="Right Brace 11"/>
          <p:cNvSpPr>
            <a:spLocks/>
          </p:cNvSpPr>
          <p:nvPr/>
        </p:nvSpPr>
        <p:spPr bwMode="auto">
          <a:xfrm>
            <a:off x="6781800" y="3695700"/>
            <a:ext cx="533400" cy="3048000"/>
          </a:xfrm>
          <a:prstGeom prst="rightBrace">
            <a:avLst>
              <a:gd name="adj1" fmla="val 39656"/>
              <a:gd name="adj2" fmla="val 50000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2234" name="Text Box 13"/>
          <p:cNvSpPr txBox="1">
            <a:spLocks noChangeArrowheads="1"/>
          </p:cNvSpPr>
          <p:nvPr/>
        </p:nvSpPr>
        <p:spPr bwMode="auto">
          <a:xfrm>
            <a:off x="7523163" y="4305300"/>
            <a:ext cx="16208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The disease is there</a:t>
            </a:r>
          </a:p>
        </p:txBody>
      </p:sp>
    </p:spTree>
    <p:extLst>
      <p:ext uri="{BB962C8B-B14F-4D97-AF65-F5344CB8AC3E}">
        <p14:creationId xmlns:p14="http://schemas.microsoft.com/office/powerpoint/2010/main" val="135928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562600" y="4419600"/>
            <a:ext cx="3505200" cy="1981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09800" y="4419600"/>
            <a:ext cx="3352800" cy="1981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562600" y="3200400"/>
            <a:ext cx="3505200" cy="1219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209800" y="3200400"/>
            <a:ext cx="3352800" cy="1219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76200" y="3200400"/>
            <a:ext cx="2133600" cy="1219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AutoShap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The distinctions applied to diabetes management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76200" y="4419600"/>
            <a:ext cx="2133600" cy="1981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1.</a:t>
            </a:r>
          </a:p>
          <a:p>
            <a:r>
              <a:rPr lang="en-US">
                <a:solidFill>
                  <a:schemeClr val="bg1"/>
                </a:solidFill>
              </a:rPr>
              <a:t>First-order reality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52400" y="3276600"/>
            <a:ext cx="1981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2. Beliefs (knowledge)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2209800" y="1981200"/>
            <a:ext cx="33528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Generic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5562600" y="1981200"/>
            <a:ext cx="35052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Specific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438400" y="3352800"/>
            <a:ext cx="2182813" cy="869950"/>
            <a:chOff x="1536" y="2112"/>
            <a:chExt cx="1375" cy="548"/>
          </a:xfrm>
        </p:grpSpPr>
        <p:sp>
          <p:nvSpPr>
            <p:cNvPr id="32818" name="Text Box 13"/>
            <p:cNvSpPr txBox="1">
              <a:spLocks noChangeArrowheads="1"/>
            </p:cNvSpPr>
            <p:nvPr/>
          </p:nvSpPr>
          <p:spPr bwMode="auto">
            <a:xfrm>
              <a:off x="2082" y="2112"/>
              <a:ext cx="829" cy="21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>
                  <a:solidFill>
                    <a:schemeClr val="accent2"/>
                  </a:solidFill>
                  <a:latin typeface="Arial Unicode MS" pitchFamily="34" charset="-128"/>
                </a:rPr>
                <a:t>DIAGNOSIS</a:t>
              </a:r>
            </a:p>
          </p:txBody>
        </p:sp>
        <p:sp>
          <p:nvSpPr>
            <p:cNvPr id="32819" name="Text Box 14"/>
            <p:cNvSpPr txBox="1">
              <a:spLocks noChangeArrowheads="1"/>
            </p:cNvSpPr>
            <p:nvPr/>
          </p:nvSpPr>
          <p:spPr bwMode="auto">
            <a:xfrm>
              <a:off x="1536" y="2448"/>
              <a:ext cx="855" cy="21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>
                  <a:solidFill>
                    <a:schemeClr val="accent2"/>
                  </a:solidFill>
                  <a:latin typeface="Arial Unicode MS" pitchFamily="34" charset="-128"/>
                </a:rPr>
                <a:t>INDICATION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715000" y="3505200"/>
            <a:ext cx="3225800" cy="777875"/>
            <a:chOff x="3600" y="2208"/>
            <a:chExt cx="2032" cy="490"/>
          </a:xfrm>
        </p:grpSpPr>
        <p:sp>
          <p:nvSpPr>
            <p:cNvPr id="32816" name="Text Box 16"/>
            <p:cNvSpPr txBox="1">
              <a:spLocks noChangeArrowheads="1"/>
            </p:cNvSpPr>
            <p:nvPr/>
          </p:nvSpPr>
          <p:spPr bwMode="auto">
            <a:xfrm>
              <a:off x="3600" y="2208"/>
              <a:ext cx="928" cy="44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my doctor’s</a:t>
              </a:r>
            </a:p>
            <a:p>
              <a:r>
                <a:rPr lang="en-US" sz="2000">
                  <a:solidFill>
                    <a:schemeClr val="bg1"/>
                  </a:solidFill>
                </a:rPr>
                <a:t>work plan</a:t>
              </a:r>
            </a:p>
          </p:txBody>
        </p:sp>
        <p:sp>
          <p:nvSpPr>
            <p:cNvPr id="32817" name="Text Box 17"/>
            <p:cNvSpPr txBox="1">
              <a:spLocks noChangeArrowheads="1"/>
            </p:cNvSpPr>
            <p:nvPr/>
          </p:nvSpPr>
          <p:spPr bwMode="auto">
            <a:xfrm>
              <a:off x="4704" y="2256"/>
              <a:ext cx="928" cy="44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my doctor’s</a:t>
              </a:r>
            </a:p>
            <a:p>
              <a:r>
                <a:rPr lang="en-US" sz="2000">
                  <a:solidFill>
                    <a:schemeClr val="bg1"/>
                  </a:solidFill>
                </a:rPr>
                <a:t>diagnosis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362200" y="4495800"/>
            <a:ext cx="3092450" cy="1828800"/>
            <a:chOff x="1493" y="2928"/>
            <a:chExt cx="1948" cy="1272"/>
          </a:xfrm>
        </p:grpSpPr>
        <p:sp>
          <p:nvSpPr>
            <p:cNvPr id="32810" name="AutoShape 19"/>
            <p:cNvSpPr>
              <a:spLocks noChangeArrowheads="1"/>
            </p:cNvSpPr>
            <p:nvPr/>
          </p:nvSpPr>
          <p:spPr bwMode="auto">
            <a:xfrm>
              <a:off x="1581" y="3888"/>
              <a:ext cx="834" cy="23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>
                  <a:solidFill>
                    <a:schemeClr val="accent2"/>
                  </a:solidFill>
                </a:rPr>
                <a:t>MOLECULE</a:t>
              </a:r>
            </a:p>
          </p:txBody>
        </p:sp>
        <p:sp>
          <p:nvSpPr>
            <p:cNvPr id="32811" name="AutoShape 20"/>
            <p:cNvSpPr>
              <a:spLocks noChangeArrowheads="1"/>
            </p:cNvSpPr>
            <p:nvPr/>
          </p:nvSpPr>
          <p:spPr bwMode="auto">
            <a:xfrm>
              <a:off x="2732" y="3072"/>
              <a:ext cx="680" cy="23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>
                  <a:solidFill>
                    <a:schemeClr val="accent2"/>
                  </a:solidFill>
                  <a:latin typeface="Arial" charset="0"/>
                </a:rPr>
                <a:t>PERSON</a:t>
              </a:r>
            </a:p>
          </p:txBody>
        </p:sp>
        <p:sp>
          <p:nvSpPr>
            <p:cNvPr id="32812" name="AutoShape 21"/>
            <p:cNvSpPr>
              <a:spLocks noChangeArrowheads="1"/>
            </p:cNvSpPr>
            <p:nvPr/>
          </p:nvSpPr>
          <p:spPr bwMode="auto">
            <a:xfrm>
              <a:off x="2540" y="3456"/>
              <a:ext cx="694" cy="23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>
                  <a:solidFill>
                    <a:schemeClr val="accent2"/>
                  </a:solidFill>
                  <a:latin typeface="Arial Unicode MS" pitchFamily="34" charset="-128"/>
                </a:rPr>
                <a:t>DISEASE</a:t>
              </a:r>
            </a:p>
          </p:txBody>
        </p:sp>
        <p:sp>
          <p:nvSpPr>
            <p:cNvPr id="32813" name="AutoShape 22"/>
            <p:cNvSpPr>
              <a:spLocks noChangeArrowheads="1"/>
            </p:cNvSpPr>
            <p:nvPr/>
          </p:nvSpPr>
          <p:spPr bwMode="auto">
            <a:xfrm>
              <a:off x="1493" y="2928"/>
              <a:ext cx="1134" cy="40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>
                  <a:solidFill>
                    <a:schemeClr val="accent2"/>
                  </a:solidFill>
                  <a:latin typeface="Arial" charset="0"/>
                </a:rPr>
                <a:t>PATHOLOGICAL</a:t>
              </a:r>
            </a:p>
            <a:p>
              <a:r>
                <a:rPr lang="en-US" sz="1600" b="0">
                  <a:solidFill>
                    <a:schemeClr val="accent2"/>
                  </a:solidFill>
                  <a:latin typeface="Arial" charset="0"/>
                </a:rPr>
                <a:t>STRUCTURE</a:t>
              </a:r>
            </a:p>
          </p:txBody>
        </p:sp>
        <p:sp>
          <p:nvSpPr>
            <p:cNvPr id="32814" name="AutoShape 23"/>
            <p:cNvSpPr>
              <a:spLocks noChangeArrowheads="1"/>
            </p:cNvSpPr>
            <p:nvPr/>
          </p:nvSpPr>
          <p:spPr bwMode="auto">
            <a:xfrm>
              <a:off x="2544" y="3792"/>
              <a:ext cx="897" cy="40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>
                  <a:solidFill>
                    <a:schemeClr val="accent2"/>
                  </a:solidFill>
                </a:rPr>
                <a:t>PORTION OF</a:t>
              </a:r>
            </a:p>
            <a:p>
              <a:r>
                <a:rPr lang="en-US" sz="1600" b="0">
                  <a:solidFill>
                    <a:schemeClr val="accent2"/>
                  </a:solidFill>
                </a:rPr>
                <a:t>INSULIN</a:t>
              </a:r>
            </a:p>
          </p:txBody>
        </p:sp>
        <p:sp>
          <p:nvSpPr>
            <p:cNvPr id="32815" name="AutoShape 24"/>
            <p:cNvSpPr>
              <a:spLocks noChangeArrowheads="1"/>
            </p:cNvSpPr>
            <p:nvPr/>
          </p:nvSpPr>
          <p:spPr bwMode="auto">
            <a:xfrm>
              <a:off x="1765" y="3504"/>
              <a:ext cx="515" cy="23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>
                  <a:solidFill>
                    <a:schemeClr val="accent2"/>
                  </a:solidFill>
                  <a:latin typeface="Arial Unicode MS" pitchFamily="34" charset="-128"/>
                </a:rPr>
                <a:t>DRUG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5638800" y="4483100"/>
            <a:ext cx="3346450" cy="1841500"/>
            <a:chOff x="3552" y="2824"/>
            <a:chExt cx="2108" cy="1280"/>
          </a:xfrm>
        </p:grpSpPr>
        <p:sp>
          <p:nvSpPr>
            <p:cNvPr id="32805" name="AutoShape 26"/>
            <p:cNvSpPr>
              <a:spLocks noChangeArrowheads="1"/>
            </p:cNvSpPr>
            <p:nvPr/>
          </p:nvSpPr>
          <p:spPr bwMode="auto">
            <a:xfrm>
              <a:off x="3602" y="3266"/>
              <a:ext cx="366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0" i="1">
                  <a:solidFill>
                    <a:schemeClr val="bg1"/>
                  </a:solidFill>
                </a:rPr>
                <a:t>me</a:t>
              </a:r>
            </a:p>
          </p:txBody>
        </p:sp>
        <p:sp>
          <p:nvSpPr>
            <p:cNvPr id="32806" name="AutoShape 27"/>
            <p:cNvSpPr>
              <a:spLocks noChangeArrowheads="1"/>
            </p:cNvSpPr>
            <p:nvPr/>
          </p:nvSpPr>
          <p:spPr bwMode="auto">
            <a:xfrm>
              <a:off x="3741" y="3696"/>
              <a:ext cx="1085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 i="1">
                  <a:solidFill>
                    <a:schemeClr val="bg1"/>
                  </a:solidFill>
                </a:rPr>
                <a:t>my blood glucose </a:t>
              </a:r>
            </a:p>
            <a:p>
              <a:r>
                <a:rPr lang="en-US" sz="1600" b="0" i="1">
                  <a:solidFill>
                    <a:schemeClr val="bg1"/>
                  </a:solidFill>
                </a:rPr>
                <a:t>level</a:t>
              </a:r>
            </a:p>
          </p:txBody>
        </p:sp>
        <p:sp>
          <p:nvSpPr>
            <p:cNvPr id="32807" name="AutoShape 28"/>
            <p:cNvSpPr>
              <a:spLocks noChangeArrowheads="1"/>
            </p:cNvSpPr>
            <p:nvPr/>
          </p:nvSpPr>
          <p:spPr bwMode="auto">
            <a:xfrm>
              <a:off x="4263" y="3360"/>
              <a:ext cx="743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 i="1">
                  <a:solidFill>
                    <a:schemeClr val="bg1"/>
                  </a:solidFill>
                </a:rPr>
                <a:t>my NIDDM</a:t>
              </a:r>
            </a:p>
          </p:txBody>
        </p:sp>
        <p:sp>
          <p:nvSpPr>
            <p:cNvPr id="32808" name="AutoShape 29"/>
            <p:cNvSpPr>
              <a:spLocks noChangeArrowheads="1"/>
            </p:cNvSpPr>
            <p:nvPr/>
          </p:nvSpPr>
          <p:spPr bwMode="auto">
            <a:xfrm>
              <a:off x="3552" y="2832"/>
              <a:ext cx="814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0" i="1">
                  <a:solidFill>
                    <a:schemeClr val="bg1"/>
                  </a:solidFill>
                </a:rPr>
                <a:t>my doctor</a:t>
              </a:r>
            </a:p>
          </p:txBody>
        </p:sp>
        <p:sp>
          <p:nvSpPr>
            <p:cNvPr id="32809" name="AutoShape 30"/>
            <p:cNvSpPr>
              <a:spLocks noChangeArrowheads="1"/>
            </p:cNvSpPr>
            <p:nvPr/>
          </p:nvSpPr>
          <p:spPr bwMode="auto">
            <a:xfrm>
              <a:off x="4426" y="2824"/>
              <a:ext cx="123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0" i="1">
                  <a:solidFill>
                    <a:schemeClr val="bg1"/>
                  </a:solidFill>
                </a:rPr>
                <a:t>my doctor’s computer</a:t>
              </a:r>
            </a:p>
          </p:txBody>
        </p:sp>
      </p:grpSp>
      <p:sp>
        <p:nvSpPr>
          <p:cNvPr id="32784" name="Rectangle 31"/>
          <p:cNvSpPr>
            <a:spLocks noChangeArrowheads="1"/>
          </p:cNvSpPr>
          <p:nvPr/>
        </p:nvSpPr>
        <p:spPr bwMode="auto">
          <a:xfrm>
            <a:off x="76200" y="2590800"/>
            <a:ext cx="21336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Rectangle 32"/>
          <p:cNvSpPr>
            <a:spLocks noChangeArrowheads="1"/>
          </p:cNvSpPr>
          <p:nvPr/>
        </p:nvSpPr>
        <p:spPr bwMode="auto">
          <a:xfrm>
            <a:off x="152400" y="25908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3. Representation</a:t>
            </a:r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2279650" y="2667000"/>
            <a:ext cx="3103563" cy="396875"/>
            <a:chOff x="1436" y="1680"/>
            <a:chExt cx="1955" cy="250"/>
          </a:xfrm>
        </p:grpSpPr>
        <p:sp>
          <p:nvSpPr>
            <p:cNvPr id="32802" name="Text Box 34"/>
            <p:cNvSpPr txBox="1">
              <a:spLocks noChangeArrowheads="1"/>
            </p:cNvSpPr>
            <p:nvPr/>
          </p:nvSpPr>
          <p:spPr bwMode="auto">
            <a:xfrm>
              <a:off x="1436" y="1680"/>
              <a:ext cx="6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rgbClr val="FFFF00"/>
                  </a:solidFill>
                </a:rPr>
                <a:t>‘person’</a:t>
              </a:r>
            </a:p>
          </p:txBody>
        </p:sp>
        <p:sp>
          <p:nvSpPr>
            <p:cNvPr id="32803" name="Text Box 35"/>
            <p:cNvSpPr txBox="1">
              <a:spLocks noChangeArrowheads="1"/>
            </p:cNvSpPr>
            <p:nvPr/>
          </p:nvSpPr>
          <p:spPr bwMode="auto">
            <a:xfrm>
              <a:off x="2060" y="1680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rgbClr val="FFFF00"/>
                  </a:solidFill>
                </a:rPr>
                <a:t>‘drug’</a:t>
              </a:r>
            </a:p>
          </p:txBody>
        </p:sp>
        <p:sp>
          <p:nvSpPr>
            <p:cNvPr id="32804" name="Text Box 36"/>
            <p:cNvSpPr txBox="1">
              <a:spLocks noChangeArrowheads="1"/>
            </p:cNvSpPr>
            <p:nvPr/>
          </p:nvSpPr>
          <p:spPr bwMode="auto">
            <a:xfrm>
              <a:off x="2708" y="1680"/>
              <a:ext cx="6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rgbClr val="FFFF00"/>
                  </a:solidFill>
                </a:rPr>
                <a:t>‘insulin’</a:t>
              </a:r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5638800" y="2667000"/>
            <a:ext cx="3209925" cy="396875"/>
            <a:chOff x="3552" y="1680"/>
            <a:chExt cx="2022" cy="250"/>
          </a:xfrm>
        </p:grpSpPr>
        <p:sp>
          <p:nvSpPr>
            <p:cNvPr id="32800" name="Text Box 38"/>
            <p:cNvSpPr txBox="1">
              <a:spLocks noChangeArrowheads="1"/>
            </p:cNvSpPr>
            <p:nvPr/>
          </p:nvSpPr>
          <p:spPr bwMode="auto">
            <a:xfrm>
              <a:off x="3552" y="1680"/>
              <a:ext cx="10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accent1"/>
                  </a:solidFill>
                </a:rPr>
                <a:t>‘W. Ceusters’</a:t>
              </a:r>
            </a:p>
          </p:txBody>
        </p:sp>
        <p:sp>
          <p:nvSpPr>
            <p:cNvPr id="32801" name="Text Box 39"/>
            <p:cNvSpPr txBox="1">
              <a:spLocks noChangeArrowheads="1"/>
            </p:cNvSpPr>
            <p:nvPr/>
          </p:nvSpPr>
          <p:spPr bwMode="auto">
            <a:xfrm>
              <a:off x="4744" y="1680"/>
              <a:ext cx="8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accent1"/>
                  </a:solidFill>
                </a:rPr>
                <a:t>‘my sugar’</a:t>
              </a:r>
            </a:p>
          </p:txBody>
        </p:sp>
      </p:grpSp>
      <p:sp>
        <p:nvSpPr>
          <p:cNvPr id="32788" name="Rectangle 40"/>
          <p:cNvSpPr>
            <a:spLocks noChangeArrowheads="1"/>
          </p:cNvSpPr>
          <p:nvPr/>
        </p:nvSpPr>
        <p:spPr bwMode="auto">
          <a:xfrm>
            <a:off x="5562600" y="2590800"/>
            <a:ext cx="35052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5562600" y="1981200"/>
            <a:ext cx="3505200" cy="4876800"/>
            <a:chOff x="3504" y="1248"/>
            <a:chExt cx="2208" cy="3072"/>
          </a:xfrm>
        </p:grpSpPr>
        <p:sp>
          <p:nvSpPr>
            <p:cNvPr id="32798" name="Rectangle 3"/>
            <p:cNvSpPr>
              <a:spLocks noChangeArrowheads="1"/>
            </p:cNvSpPr>
            <p:nvPr/>
          </p:nvSpPr>
          <p:spPr bwMode="auto">
            <a:xfrm>
              <a:off x="3504" y="1248"/>
              <a:ext cx="2208" cy="3072"/>
            </a:xfrm>
            <a:prstGeom prst="rect">
              <a:avLst/>
            </a:prstGeom>
            <a:solidFill>
              <a:srgbClr val="00CC99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9" name="Text Box 4"/>
            <p:cNvSpPr txBox="1">
              <a:spLocks noChangeArrowheads="1"/>
            </p:cNvSpPr>
            <p:nvPr/>
          </p:nvSpPr>
          <p:spPr bwMode="auto">
            <a:xfrm>
              <a:off x="3840" y="4032"/>
              <a:ext cx="16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1"/>
                  </a:solidFill>
                </a:rPr>
                <a:t>Referent Tracking</a:t>
              </a:r>
            </a:p>
          </p:txBody>
        </p:sp>
      </p:grp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2209800" y="1981200"/>
            <a:ext cx="3352800" cy="4876800"/>
            <a:chOff x="1392" y="1248"/>
            <a:chExt cx="2112" cy="3072"/>
          </a:xfrm>
        </p:grpSpPr>
        <p:sp>
          <p:nvSpPr>
            <p:cNvPr id="32796" name="Rectangle 6"/>
            <p:cNvSpPr>
              <a:spLocks noChangeArrowheads="1"/>
            </p:cNvSpPr>
            <p:nvPr/>
          </p:nvSpPr>
          <p:spPr bwMode="auto">
            <a:xfrm>
              <a:off x="1392" y="1248"/>
              <a:ext cx="2112" cy="307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" name="Text Box 7"/>
            <p:cNvSpPr txBox="1">
              <a:spLocks noChangeArrowheads="1"/>
            </p:cNvSpPr>
            <p:nvPr/>
          </p:nvSpPr>
          <p:spPr bwMode="auto">
            <a:xfrm>
              <a:off x="1432" y="4032"/>
              <a:ext cx="20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00"/>
                  </a:solidFill>
                </a:rPr>
                <a:t>Basic Formal Ontology</a:t>
              </a:r>
            </a:p>
          </p:txBody>
        </p:sp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5181600" y="2209800"/>
            <a:ext cx="762000" cy="3962400"/>
            <a:chOff x="3264" y="1392"/>
            <a:chExt cx="480" cy="2496"/>
          </a:xfrm>
        </p:grpSpPr>
        <p:sp>
          <p:nvSpPr>
            <p:cNvPr id="32792" name="AutoShape 41"/>
            <p:cNvSpPr>
              <a:spLocks noChangeArrowheads="1"/>
            </p:cNvSpPr>
            <p:nvPr/>
          </p:nvSpPr>
          <p:spPr bwMode="auto">
            <a:xfrm>
              <a:off x="3264" y="1392"/>
              <a:ext cx="480" cy="192"/>
            </a:xfrm>
            <a:prstGeom prst="leftArrow">
              <a:avLst>
                <a:gd name="adj1" fmla="val 50000"/>
                <a:gd name="adj2" fmla="val 625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AutoShape 42"/>
            <p:cNvSpPr>
              <a:spLocks noChangeArrowheads="1"/>
            </p:cNvSpPr>
            <p:nvPr/>
          </p:nvSpPr>
          <p:spPr bwMode="auto">
            <a:xfrm>
              <a:off x="3264" y="1920"/>
              <a:ext cx="480" cy="192"/>
            </a:xfrm>
            <a:prstGeom prst="leftArrow">
              <a:avLst>
                <a:gd name="adj1" fmla="val 50000"/>
                <a:gd name="adj2" fmla="val 625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4" name="AutoShape 43"/>
            <p:cNvSpPr>
              <a:spLocks noChangeArrowheads="1"/>
            </p:cNvSpPr>
            <p:nvPr/>
          </p:nvSpPr>
          <p:spPr bwMode="auto">
            <a:xfrm>
              <a:off x="3264" y="2544"/>
              <a:ext cx="480" cy="192"/>
            </a:xfrm>
            <a:prstGeom prst="leftArrow">
              <a:avLst>
                <a:gd name="adj1" fmla="val 50000"/>
                <a:gd name="adj2" fmla="val 625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5" name="AutoShape 44"/>
            <p:cNvSpPr>
              <a:spLocks noChangeArrowheads="1"/>
            </p:cNvSpPr>
            <p:nvPr/>
          </p:nvSpPr>
          <p:spPr bwMode="auto">
            <a:xfrm>
              <a:off x="3264" y="3696"/>
              <a:ext cx="480" cy="192"/>
            </a:xfrm>
            <a:prstGeom prst="leftArrow">
              <a:avLst>
                <a:gd name="adj1" fmla="val 50000"/>
                <a:gd name="adj2" fmla="val 625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161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smtClean="0"/>
              <a:t>Coding systems used naively preserve certain ambiguities</a:t>
            </a:r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914400" y="1903413"/>
            <a:ext cx="7848600" cy="4816475"/>
            <a:chOff x="576" y="1104"/>
            <a:chExt cx="4944" cy="3034"/>
          </a:xfrm>
        </p:grpSpPr>
        <p:grpSp>
          <p:nvGrpSpPr>
            <p:cNvPr id="36868" name="Group 4"/>
            <p:cNvGrpSpPr>
              <a:grpSpLocks/>
            </p:cNvGrpSpPr>
            <p:nvPr/>
          </p:nvGrpSpPr>
          <p:grpSpPr bwMode="auto">
            <a:xfrm>
              <a:off x="576" y="1296"/>
              <a:ext cx="4944" cy="154"/>
              <a:chOff x="576" y="1440"/>
              <a:chExt cx="4944" cy="154"/>
            </a:xfrm>
          </p:grpSpPr>
          <p:sp>
            <p:nvSpPr>
              <p:cNvPr id="36940" name="Text Box 5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41" name="Text Box 6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04/07/1990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42" name="Text Box 7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36943" name="Text Box 8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36869" name="Group 9"/>
            <p:cNvGrpSpPr>
              <a:grpSpLocks/>
            </p:cNvGrpSpPr>
            <p:nvPr/>
          </p:nvGrpSpPr>
          <p:grpSpPr bwMode="auto">
            <a:xfrm>
              <a:off x="576" y="1488"/>
              <a:ext cx="4944" cy="154"/>
              <a:chOff x="576" y="1440"/>
              <a:chExt cx="4944" cy="154"/>
            </a:xfrm>
          </p:grpSpPr>
          <p:sp>
            <p:nvSpPr>
              <p:cNvPr id="36936" name="Text Box 10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37" name="Text Box 11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04/07/1990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38" name="Text Box 12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81134009</a:t>
                </a:r>
              </a:p>
            </p:txBody>
          </p:sp>
          <p:sp>
            <p:nvSpPr>
              <p:cNvPr id="36939" name="Text Box 13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Fracture, closed, spiral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6870" name="Group 14"/>
            <p:cNvGrpSpPr>
              <a:grpSpLocks/>
            </p:cNvGrpSpPr>
            <p:nvPr/>
          </p:nvGrpSpPr>
          <p:grpSpPr bwMode="auto">
            <a:xfrm>
              <a:off x="576" y="1680"/>
              <a:ext cx="4944" cy="154"/>
              <a:chOff x="576" y="1440"/>
              <a:chExt cx="4944" cy="154"/>
            </a:xfrm>
          </p:grpSpPr>
          <p:sp>
            <p:nvSpPr>
              <p:cNvPr id="36932" name="Text Box 15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33" name="Text Box 16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12/07/1990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34" name="Text Box 17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36935" name="Text Box 18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36871" name="Group 19"/>
            <p:cNvGrpSpPr>
              <a:grpSpLocks/>
            </p:cNvGrpSpPr>
            <p:nvPr/>
          </p:nvGrpSpPr>
          <p:grpSpPr bwMode="auto">
            <a:xfrm>
              <a:off x="576" y="1872"/>
              <a:ext cx="4944" cy="154"/>
              <a:chOff x="576" y="1440"/>
              <a:chExt cx="4944" cy="154"/>
            </a:xfrm>
          </p:grpSpPr>
          <p:sp>
            <p:nvSpPr>
              <p:cNvPr id="36928" name="Text Box 20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29" name="Text Box 21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12/07/1990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30" name="Text Box 22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31" name="Text Box 23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36872" name="Text Box 24"/>
            <p:cNvSpPr txBox="1">
              <a:spLocks noChangeArrowheads="1"/>
            </p:cNvSpPr>
            <p:nvPr/>
          </p:nvSpPr>
          <p:spPr bwMode="auto">
            <a:xfrm>
              <a:off x="576" y="2064"/>
              <a:ext cx="43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5572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73" name="Text Box 25"/>
            <p:cNvSpPr txBox="1">
              <a:spLocks noChangeArrowheads="1"/>
            </p:cNvSpPr>
            <p:nvPr/>
          </p:nvSpPr>
          <p:spPr bwMode="auto">
            <a:xfrm>
              <a:off x="1056" y="2064"/>
              <a:ext cx="67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04/07/1990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74" name="Text Box 26"/>
            <p:cNvSpPr txBox="1">
              <a:spLocks noChangeArrowheads="1"/>
            </p:cNvSpPr>
            <p:nvPr/>
          </p:nvSpPr>
          <p:spPr bwMode="auto">
            <a:xfrm>
              <a:off x="1776" y="2064"/>
              <a:ext cx="139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79001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75" name="Text Box 27"/>
            <p:cNvSpPr txBox="1">
              <a:spLocks noChangeArrowheads="1"/>
            </p:cNvSpPr>
            <p:nvPr/>
          </p:nvSpPr>
          <p:spPr bwMode="auto">
            <a:xfrm>
              <a:off x="3216" y="2064"/>
              <a:ext cx="2304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Essential hypertension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76" name="Text Box 28"/>
            <p:cNvSpPr txBox="1">
              <a:spLocks noChangeArrowheads="1"/>
            </p:cNvSpPr>
            <p:nvPr/>
          </p:nvSpPr>
          <p:spPr bwMode="auto">
            <a:xfrm>
              <a:off x="576" y="2256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0939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77" name="Text Box 29"/>
            <p:cNvSpPr txBox="1">
              <a:spLocks noChangeArrowheads="1"/>
            </p:cNvSpPr>
            <p:nvPr/>
          </p:nvSpPr>
          <p:spPr bwMode="auto">
            <a:xfrm>
              <a:off x="1056" y="2256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24/12/1991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78" name="Text Box 30"/>
            <p:cNvSpPr txBox="1">
              <a:spLocks noChangeArrowheads="1"/>
            </p:cNvSpPr>
            <p:nvPr/>
          </p:nvSpPr>
          <p:spPr bwMode="auto">
            <a:xfrm>
              <a:off x="1776" y="2256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255174002</a:t>
              </a:r>
            </a:p>
          </p:txBody>
        </p:sp>
        <p:sp>
          <p:nvSpPr>
            <p:cNvPr id="36879" name="Text Box 31"/>
            <p:cNvSpPr txBox="1">
              <a:spLocks noChangeArrowheads="1"/>
            </p:cNvSpPr>
            <p:nvPr/>
          </p:nvSpPr>
          <p:spPr bwMode="auto">
            <a:xfrm>
              <a:off x="3216" y="2256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benign polyp of biliary tract</a:t>
              </a:r>
            </a:p>
          </p:txBody>
        </p:sp>
        <p:sp>
          <p:nvSpPr>
            <p:cNvPr id="36880" name="Text Box 32"/>
            <p:cNvSpPr txBox="1">
              <a:spLocks noChangeArrowheads="1"/>
            </p:cNvSpPr>
            <p:nvPr/>
          </p:nvSpPr>
          <p:spPr bwMode="auto">
            <a:xfrm>
              <a:off x="576" y="2448"/>
              <a:ext cx="43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2309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81" name="Text Box 33"/>
            <p:cNvSpPr txBox="1">
              <a:spLocks noChangeArrowheads="1"/>
            </p:cNvSpPr>
            <p:nvPr/>
          </p:nvSpPr>
          <p:spPr bwMode="auto">
            <a:xfrm>
              <a:off x="1056" y="2448"/>
              <a:ext cx="67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21/03/1992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82" name="Text Box 34"/>
            <p:cNvSpPr txBox="1">
              <a:spLocks noChangeArrowheads="1"/>
            </p:cNvSpPr>
            <p:nvPr/>
          </p:nvSpPr>
          <p:spPr bwMode="auto">
            <a:xfrm>
              <a:off x="1776" y="2448"/>
              <a:ext cx="139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26442006</a:t>
              </a: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83" name="Text Box 35"/>
            <p:cNvSpPr txBox="1">
              <a:spLocks noChangeArrowheads="1"/>
            </p:cNvSpPr>
            <p:nvPr/>
          </p:nvSpPr>
          <p:spPr bwMode="auto">
            <a:xfrm>
              <a:off x="3216" y="2448"/>
              <a:ext cx="2304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closed fracture of shaft of femur</a:t>
              </a: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grpSp>
          <p:nvGrpSpPr>
            <p:cNvPr id="36884" name="Group 36"/>
            <p:cNvGrpSpPr>
              <a:grpSpLocks/>
            </p:cNvGrpSpPr>
            <p:nvPr/>
          </p:nvGrpSpPr>
          <p:grpSpPr bwMode="auto">
            <a:xfrm>
              <a:off x="576" y="2640"/>
              <a:ext cx="4944" cy="154"/>
              <a:chOff x="576" y="1440"/>
              <a:chExt cx="4944" cy="154"/>
            </a:xfrm>
          </p:grpSpPr>
          <p:sp>
            <p:nvSpPr>
              <p:cNvPr id="36924" name="Text Box 37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2309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25" name="Text Box 38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21/03/1992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26" name="Text Box 39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27" name="Text Box 40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6885" name="Group 41"/>
            <p:cNvGrpSpPr>
              <a:grpSpLocks/>
            </p:cNvGrpSpPr>
            <p:nvPr/>
          </p:nvGrpSpPr>
          <p:grpSpPr bwMode="auto">
            <a:xfrm>
              <a:off x="576" y="2832"/>
              <a:ext cx="4944" cy="154"/>
              <a:chOff x="576" y="1440"/>
              <a:chExt cx="4944" cy="154"/>
            </a:xfrm>
          </p:grpSpPr>
          <p:sp>
            <p:nvSpPr>
              <p:cNvPr id="36920" name="Text Box 42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47804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21" name="Text Box 43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03/04/1993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22" name="Text Box 44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58298795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23" name="Text Box 45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Other lesion on other specified region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6886" name="Group 46"/>
            <p:cNvGrpSpPr>
              <a:grpSpLocks/>
            </p:cNvGrpSpPr>
            <p:nvPr/>
          </p:nvGrpSpPr>
          <p:grpSpPr bwMode="auto">
            <a:xfrm>
              <a:off x="576" y="3024"/>
              <a:ext cx="4944" cy="154"/>
              <a:chOff x="576" y="1440"/>
              <a:chExt cx="4944" cy="154"/>
            </a:xfrm>
          </p:grpSpPr>
          <p:sp>
            <p:nvSpPr>
              <p:cNvPr id="36916" name="Text Box 47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7" name="Text Box 48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17/05/1993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8" name="Text Box 49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79001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9" name="Text Box 50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Essential hypertension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6887" name="Group 51"/>
            <p:cNvGrpSpPr>
              <a:grpSpLocks/>
            </p:cNvGrpSpPr>
            <p:nvPr/>
          </p:nvGrpSpPr>
          <p:grpSpPr bwMode="auto">
            <a:xfrm>
              <a:off x="576" y="3216"/>
              <a:ext cx="4944" cy="154"/>
              <a:chOff x="576" y="1440"/>
              <a:chExt cx="4944" cy="154"/>
            </a:xfrm>
          </p:grpSpPr>
          <p:sp>
            <p:nvSpPr>
              <p:cNvPr id="36912" name="Text Box 52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298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3" name="Text Box 53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22/08/1993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4" name="Text Box 54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2909872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5" name="Text Box 55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radial head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6888" name="Group 56"/>
            <p:cNvGrpSpPr>
              <a:grpSpLocks/>
            </p:cNvGrpSpPr>
            <p:nvPr/>
          </p:nvGrpSpPr>
          <p:grpSpPr bwMode="auto">
            <a:xfrm>
              <a:off x="576" y="3408"/>
              <a:ext cx="4944" cy="154"/>
              <a:chOff x="576" y="1440"/>
              <a:chExt cx="4944" cy="154"/>
            </a:xfrm>
          </p:grpSpPr>
          <p:sp>
            <p:nvSpPr>
              <p:cNvPr id="36908" name="Text Box 57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298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09" name="Text Box 58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22/08/1993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0" name="Text Box 59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1" name="Text Box 60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6889" name="Group 61"/>
            <p:cNvGrpSpPr>
              <a:grpSpLocks/>
            </p:cNvGrpSpPr>
            <p:nvPr/>
          </p:nvGrpSpPr>
          <p:grpSpPr bwMode="auto">
            <a:xfrm>
              <a:off x="576" y="3600"/>
              <a:ext cx="4944" cy="154"/>
              <a:chOff x="576" y="1440"/>
              <a:chExt cx="4944" cy="154"/>
            </a:xfrm>
          </p:grpSpPr>
          <p:sp>
            <p:nvSpPr>
              <p:cNvPr id="36904" name="Text Box 62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05" name="Text Box 63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01/04/1997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06" name="Text Box 64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36907" name="Text Box 65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36890" name="Group 66"/>
            <p:cNvGrpSpPr>
              <a:grpSpLocks/>
            </p:cNvGrpSpPr>
            <p:nvPr/>
          </p:nvGrpSpPr>
          <p:grpSpPr bwMode="auto">
            <a:xfrm>
              <a:off x="576" y="3792"/>
              <a:ext cx="4944" cy="154"/>
              <a:chOff x="576" y="1440"/>
              <a:chExt cx="4944" cy="154"/>
            </a:xfrm>
          </p:grpSpPr>
          <p:sp>
            <p:nvSpPr>
              <p:cNvPr id="36900" name="Text Box 67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01" name="Text Box 68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01/04/1997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02" name="Text Box 69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79001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03" name="Text Box 70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Essential hypertension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6891" name="Group 71"/>
            <p:cNvGrpSpPr>
              <a:grpSpLocks/>
            </p:cNvGrpSpPr>
            <p:nvPr/>
          </p:nvGrpSpPr>
          <p:grpSpPr bwMode="auto">
            <a:xfrm>
              <a:off x="576" y="1104"/>
              <a:ext cx="4944" cy="193"/>
              <a:chOff x="576" y="1248"/>
              <a:chExt cx="4944" cy="193"/>
            </a:xfrm>
          </p:grpSpPr>
          <p:sp>
            <p:nvSpPr>
              <p:cNvPr id="36896" name="Text Box 72"/>
              <p:cNvSpPr txBox="1">
                <a:spLocks noChangeArrowheads="1"/>
              </p:cNvSpPr>
              <p:nvPr/>
            </p:nvSpPr>
            <p:spPr bwMode="auto">
              <a:xfrm>
                <a:off x="576" y="1248"/>
                <a:ext cx="418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PtID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897" name="Text Box 73"/>
              <p:cNvSpPr txBox="1">
                <a:spLocks noChangeArrowheads="1"/>
              </p:cNvSpPr>
              <p:nvPr/>
            </p:nvSpPr>
            <p:spPr bwMode="auto">
              <a:xfrm>
                <a:off x="1056" y="1248"/>
                <a:ext cx="67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Date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898" name="Text Box 74"/>
              <p:cNvSpPr txBox="1">
                <a:spLocks noChangeArrowheads="1"/>
              </p:cNvSpPr>
              <p:nvPr/>
            </p:nvSpPr>
            <p:spPr bwMode="auto">
              <a:xfrm>
                <a:off x="1776" y="1248"/>
                <a:ext cx="139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ObsCode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899" name="Text Box 75"/>
              <p:cNvSpPr txBox="1">
                <a:spLocks noChangeArrowheads="1"/>
              </p:cNvSpPr>
              <p:nvPr/>
            </p:nvSpPr>
            <p:spPr bwMode="auto">
              <a:xfrm>
                <a:off x="3216" y="1248"/>
                <a:ext cx="2304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Narrative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36892" name="Text Box 76"/>
            <p:cNvSpPr txBox="1">
              <a:spLocks noChangeArrowheads="1"/>
            </p:cNvSpPr>
            <p:nvPr/>
          </p:nvSpPr>
          <p:spPr bwMode="auto">
            <a:xfrm>
              <a:off x="576" y="3984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0939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93" name="Text Box 77"/>
            <p:cNvSpPr txBox="1">
              <a:spLocks noChangeArrowheads="1"/>
            </p:cNvSpPr>
            <p:nvPr/>
          </p:nvSpPr>
          <p:spPr bwMode="auto">
            <a:xfrm>
              <a:off x="1056" y="3984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20/12/1998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94" name="Text Box 78"/>
            <p:cNvSpPr txBox="1">
              <a:spLocks noChangeArrowheads="1"/>
            </p:cNvSpPr>
            <p:nvPr/>
          </p:nvSpPr>
          <p:spPr bwMode="auto">
            <a:xfrm>
              <a:off x="1776" y="3984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255087006</a:t>
              </a:r>
            </a:p>
          </p:txBody>
        </p:sp>
        <p:sp>
          <p:nvSpPr>
            <p:cNvPr id="36895" name="Text Box 79"/>
            <p:cNvSpPr txBox="1">
              <a:spLocks noChangeArrowheads="1"/>
            </p:cNvSpPr>
            <p:nvPr/>
          </p:nvSpPr>
          <p:spPr bwMode="auto">
            <a:xfrm>
              <a:off x="3216" y="3984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malignant polyp of biliary tract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970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914400" y="1905000"/>
            <a:ext cx="7848600" cy="4816475"/>
            <a:chOff x="576" y="1104"/>
            <a:chExt cx="4944" cy="3034"/>
          </a:xfrm>
        </p:grpSpPr>
        <p:grpSp>
          <p:nvGrpSpPr>
            <p:cNvPr id="37914" name="Group 3"/>
            <p:cNvGrpSpPr>
              <a:grpSpLocks/>
            </p:cNvGrpSpPr>
            <p:nvPr/>
          </p:nvGrpSpPr>
          <p:grpSpPr bwMode="auto">
            <a:xfrm>
              <a:off x="576" y="1296"/>
              <a:ext cx="4944" cy="154"/>
              <a:chOff x="576" y="1440"/>
              <a:chExt cx="4944" cy="154"/>
            </a:xfrm>
          </p:grpSpPr>
          <p:sp>
            <p:nvSpPr>
              <p:cNvPr id="37986" name="Text Box 4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87" name="Text Box 5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04/07/1990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88" name="Text Box 6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37989" name="Text Box 7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37915" name="Group 8"/>
            <p:cNvGrpSpPr>
              <a:grpSpLocks/>
            </p:cNvGrpSpPr>
            <p:nvPr/>
          </p:nvGrpSpPr>
          <p:grpSpPr bwMode="auto">
            <a:xfrm>
              <a:off x="576" y="1488"/>
              <a:ext cx="4944" cy="154"/>
              <a:chOff x="576" y="1440"/>
              <a:chExt cx="4944" cy="154"/>
            </a:xfrm>
          </p:grpSpPr>
          <p:sp>
            <p:nvSpPr>
              <p:cNvPr id="37982" name="Text Box 9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83" name="Text Box 10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04/07/1990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84" name="Text Box 11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81134009</a:t>
                </a:r>
              </a:p>
            </p:txBody>
          </p:sp>
          <p:sp>
            <p:nvSpPr>
              <p:cNvPr id="37985" name="Text Box 12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Fracture, closed, spiral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916" name="Group 13"/>
            <p:cNvGrpSpPr>
              <a:grpSpLocks/>
            </p:cNvGrpSpPr>
            <p:nvPr/>
          </p:nvGrpSpPr>
          <p:grpSpPr bwMode="auto">
            <a:xfrm>
              <a:off x="576" y="1680"/>
              <a:ext cx="4944" cy="154"/>
              <a:chOff x="576" y="1440"/>
              <a:chExt cx="4944" cy="154"/>
            </a:xfrm>
          </p:grpSpPr>
          <p:sp>
            <p:nvSpPr>
              <p:cNvPr id="37978" name="Text Box 14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79" name="Text Box 15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12/07/1990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80" name="Text Box 16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37981" name="Text Box 17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37917" name="Group 18"/>
            <p:cNvGrpSpPr>
              <a:grpSpLocks/>
            </p:cNvGrpSpPr>
            <p:nvPr/>
          </p:nvGrpSpPr>
          <p:grpSpPr bwMode="auto">
            <a:xfrm>
              <a:off x="576" y="1872"/>
              <a:ext cx="4944" cy="154"/>
              <a:chOff x="576" y="1440"/>
              <a:chExt cx="4944" cy="154"/>
            </a:xfrm>
          </p:grpSpPr>
          <p:sp>
            <p:nvSpPr>
              <p:cNvPr id="37974" name="Text Box 19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75" name="Text Box 20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12/07/1990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76" name="Text Box 21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77" name="Text Box 22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37918" name="Text Box 23"/>
            <p:cNvSpPr txBox="1">
              <a:spLocks noChangeArrowheads="1"/>
            </p:cNvSpPr>
            <p:nvPr/>
          </p:nvSpPr>
          <p:spPr bwMode="auto">
            <a:xfrm>
              <a:off x="576" y="2064"/>
              <a:ext cx="43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5572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19" name="Text Box 24"/>
            <p:cNvSpPr txBox="1">
              <a:spLocks noChangeArrowheads="1"/>
            </p:cNvSpPr>
            <p:nvPr/>
          </p:nvSpPr>
          <p:spPr bwMode="auto">
            <a:xfrm>
              <a:off x="1056" y="2064"/>
              <a:ext cx="67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04/07/1990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0" name="Text Box 25"/>
            <p:cNvSpPr txBox="1">
              <a:spLocks noChangeArrowheads="1"/>
            </p:cNvSpPr>
            <p:nvPr/>
          </p:nvSpPr>
          <p:spPr bwMode="auto">
            <a:xfrm>
              <a:off x="1776" y="2064"/>
              <a:ext cx="139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79001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1" name="Text Box 26"/>
            <p:cNvSpPr txBox="1">
              <a:spLocks noChangeArrowheads="1"/>
            </p:cNvSpPr>
            <p:nvPr/>
          </p:nvSpPr>
          <p:spPr bwMode="auto">
            <a:xfrm>
              <a:off x="3216" y="2064"/>
              <a:ext cx="2304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Essential hypertension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2" name="Text Box 27"/>
            <p:cNvSpPr txBox="1">
              <a:spLocks noChangeArrowheads="1"/>
            </p:cNvSpPr>
            <p:nvPr/>
          </p:nvSpPr>
          <p:spPr bwMode="auto">
            <a:xfrm>
              <a:off x="576" y="2256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0939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3" name="Text Box 28"/>
            <p:cNvSpPr txBox="1">
              <a:spLocks noChangeArrowheads="1"/>
            </p:cNvSpPr>
            <p:nvPr/>
          </p:nvSpPr>
          <p:spPr bwMode="auto">
            <a:xfrm>
              <a:off x="1056" y="2256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24/12/1991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4" name="Text Box 29"/>
            <p:cNvSpPr txBox="1">
              <a:spLocks noChangeArrowheads="1"/>
            </p:cNvSpPr>
            <p:nvPr/>
          </p:nvSpPr>
          <p:spPr bwMode="auto">
            <a:xfrm>
              <a:off x="1776" y="2256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255174002</a:t>
              </a:r>
            </a:p>
          </p:txBody>
        </p:sp>
        <p:sp>
          <p:nvSpPr>
            <p:cNvPr id="37925" name="Text Box 30"/>
            <p:cNvSpPr txBox="1">
              <a:spLocks noChangeArrowheads="1"/>
            </p:cNvSpPr>
            <p:nvPr/>
          </p:nvSpPr>
          <p:spPr bwMode="auto">
            <a:xfrm>
              <a:off x="3216" y="2256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benign polyp of biliary tract</a:t>
              </a:r>
            </a:p>
          </p:txBody>
        </p:sp>
        <p:sp>
          <p:nvSpPr>
            <p:cNvPr id="37926" name="Text Box 31"/>
            <p:cNvSpPr txBox="1">
              <a:spLocks noChangeArrowheads="1"/>
            </p:cNvSpPr>
            <p:nvPr/>
          </p:nvSpPr>
          <p:spPr bwMode="auto">
            <a:xfrm>
              <a:off x="576" y="2448"/>
              <a:ext cx="43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2309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7" name="Text Box 32"/>
            <p:cNvSpPr txBox="1">
              <a:spLocks noChangeArrowheads="1"/>
            </p:cNvSpPr>
            <p:nvPr/>
          </p:nvSpPr>
          <p:spPr bwMode="auto">
            <a:xfrm>
              <a:off x="1056" y="2448"/>
              <a:ext cx="67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21/03/1992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8" name="Text Box 33"/>
            <p:cNvSpPr txBox="1">
              <a:spLocks noChangeArrowheads="1"/>
            </p:cNvSpPr>
            <p:nvPr/>
          </p:nvSpPr>
          <p:spPr bwMode="auto">
            <a:xfrm>
              <a:off x="1776" y="2448"/>
              <a:ext cx="139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26442006</a:t>
              </a: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9" name="Text Box 34"/>
            <p:cNvSpPr txBox="1">
              <a:spLocks noChangeArrowheads="1"/>
            </p:cNvSpPr>
            <p:nvPr/>
          </p:nvSpPr>
          <p:spPr bwMode="auto">
            <a:xfrm>
              <a:off x="3216" y="2448"/>
              <a:ext cx="2304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closed fracture of shaft of femur</a:t>
              </a: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grpSp>
          <p:nvGrpSpPr>
            <p:cNvPr id="37930" name="Group 35"/>
            <p:cNvGrpSpPr>
              <a:grpSpLocks/>
            </p:cNvGrpSpPr>
            <p:nvPr/>
          </p:nvGrpSpPr>
          <p:grpSpPr bwMode="auto">
            <a:xfrm>
              <a:off x="576" y="2640"/>
              <a:ext cx="4944" cy="154"/>
              <a:chOff x="576" y="1440"/>
              <a:chExt cx="4944" cy="154"/>
            </a:xfrm>
          </p:grpSpPr>
          <p:sp>
            <p:nvSpPr>
              <p:cNvPr id="37970" name="Text Box 3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2309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71" name="Text Box 3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21/03/1992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72" name="Text Box 3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73" name="Text Box 3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931" name="Group 40"/>
            <p:cNvGrpSpPr>
              <a:grpSpLocks/>
            </p:cNvGrpSpPr>
            <p:nvPr/>
          </p:nvGrpSpPr>
          <p:grpSpPr bwMode="auto">
            <a:xfrm>
              <a:off x="576" y="2832"/>
              <a:ext cx="4944" cy="154"/>
              <a:chOff x="576" y="1440"/>
              <a:chExt cx="4944" cy="154"/>
            </a:xfrm>
          </p:grpSpPr>
          <p:sp>
            <p:nvSpPr>
              <p:cNvPr id="37966" name="Text Box 4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47804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7" name="Text Box 4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03/04/1993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8" name="Text Box 4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58298795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9" name="Text Box 4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Other lesion on other specified region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932" name="Group 45"/>
            <p:cNvGrpSpPr>
              <a:grpSpLocks/>
            </p:cNvGrpSpPr>
            <p:nvPr/>
          </p:nvGrpSpPr>
          <p:grpSpPr bwMode="auto">
            <a:xfrm>
              <a:off x="576" y="3024"/>
              <a:ext cx="4944" cy="154"/>
              <a:chOff x="576" y="1440"/>
              <a:chExt cx="4944" cy="154"/>
            </a:xfrm>
          </p:grpSpPr>
          <p:sp>
            <p:nvSpPr>
              <p:cNvPr id="37962" name="Text Box 4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3" name="Text Box 4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17/05/1993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4" name="Text Box 4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79001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5" name="Text Box 4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Essential hypertension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933" name="Group 50"/>
            <p:cNvGrpSpPr>
              <a:grpSpLocks/>
            </p:cNvGrpSpPr>
            <p:nvPr/>
          </p:nvGrpSpPr>
          <p:grpSpPr bwMode="auto">
            <a:xfrm>
              <a:off x="576" y="3216"/>
              <a:ext cx="4944" cy="154"/>
              <a:chOff x="576" y="1440"/>
              <a:chExt cx="4944" cy="154"/>
            </a:xfrm>
          </p:grpSpPr>
          <p:sp>
            <p:nvSpPr>
              <p:cNvPr id="37958" name="Text Box 5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298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59" name="Text Box 5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22/08/1993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0" name="Text Box 5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2909872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1" name="Text Box 5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radial head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934" name="Group 55"/>
            <p:cNvGrpSpPr>
              <a:grpSpLocks/>
            </p:cNvGrpSpPr>
            <p:nvPr/>
          </p:nvGrpSpPr>
          <p:grpSpPr bwMode="auto">
            <a:xfrm>
              <a:off x="576" y="3408"/>
              <a:ext cx="4944" cy="154"/>
              <a:chOff x="576" y="1440"/>
              <a:chExt cx="4944" cy="154"/>
            </a:xfrm>
          </p:grpSpPr>
          <p:sp>
            <p:nvSpPr>
              <p:cNvPr id="37954" name="Text Box 5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298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55" name="Text Box 5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22/08/1993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56" name="Text Box 5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57" name="Text Box 5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935" name="Group 60"/>
            <p:cNvGrpSpPr>
              <a:grpSpLocks/>
            </p:cNvGrpSpPr>
            <p:nvPr/>
          </p:nvGrpSpPr>
          <p:grpSpPr bwMode="auto">
            <a:xfrm>
              <a:off x="576" y="3600"/>
              <a:ext cx="4944" cy="154"/>
              <a:chOff x="576" y="1440"/>
              <a:chExt cx="4944" cy="154"/>
            </a:xfrm>
          </p:grpSpPr>
          <p:sp>
            <p:nvSpPr>
              <p:cNvPr id="37950" name="Text Box 6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51" name="Text Box 6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01/04/1997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52" name="Text Box 6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37953" name="Text Box 6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37936" name="Group 65"/>
            <p:cNvGrpSpPr>
              <a:grpSpLocks/>
            </p:cNvGrpSpPr>
            <p:nvPr/>
          </p:nvGrpSpPr>
          <p:grpSpPr bwMode="auto">
            <a:xfrm>
              <a:off x="576" y="3792"/>
              <a:ext cx="4944" cy="154"/>
              <a:chOff x="576" y="1440"/>
              <a:chExt cx="4944" cy="154"/>
            </a:xfrm>
          </p:grpSpPr>
          <p:sp>
            <p:nvSpPr>
              <p:cNvPr id="37946" name="Text Box 6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47" name="Text Box 6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01/04/1997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48" name="Text Box 6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79001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49" name="Text Box 6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Essential hypertension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937" name="Group 70"/>
            <p:cNvGrpSpPr>
              <a:grpSpLocks/>
            </p:cNvGrpSpPr>
            <p:nvPr/>
          </p:nvGrpSpPr>
          <p:grpSpPr bwMode="auto">
            <a:xfrm>
              <a:off x="576" y="1104"/>
              <a:ext cx="4944" cy="193"/>
              <a:chOff x="576" y="1248"/>
              <a:chExt cx="4944" cy="193"/>
            </a:xfrm>
          </p:grpSpPr>
          <p:sp>
            <p:nvSpPr>
              <p:cNvPr id="37942" name="Text Box 71"/>
              <p:cNvSpPr txBox="1">
                <a:spLocks noChangeArrowheads="1"/>
              </p:cNvSpPr>
              <p:nvPr/>
            </p:nvSpPr>
            <p:spPr bwMode="auto">
              <a:xfrm>
                <a:off x="576" y="1248"/>
                <a:ext cx="418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PtID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43" name="Text Box 72"/>
              <p:cNvSpPr txBox="1">
                <a:spLocks noChangeArrowheads="1"/>
              </p:cNvSpPr>
              <p:nvPr/>
            </p:nvSpPr>
            <p:spPr bwMode="auto">
              <a:xfrm>
                <a:off x="1056" y="1248"/>
                <a:ext cx="67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Date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44" name="Text Box 73"/>
              <p:cNvSpPr txBox="1">
                <a:spLocks noChangeArrowheads="1"/>
              </p:cNvSpPr>
              <p:nvPr/>
            </p:nvSpPr>
            <p:spPr bwMode="auto">
              <a:xfrm>
                <a:off x="1776" y="1248"/>
                <a:ext cx="139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ObsCode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45" name="Text Box 74"/>
              <p:cNvSpPr txBox="1">
                <a:spLocks noChangeArrowheads="1"/>
              </p:cNvSpPr>
              <p:nvPr/>
            </p:nvSpPr>
            <p:spPr bwMode="auto">
              <a:xfrm>
                <a:off x="3216" y="1248"/>
                <a:ext cx="2304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Narrative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37938" name="Text Box 75"/>
            <p:cNvSpPr txBox="1">
              <a:spLocks noChangeArrowheads="1"/>
            </p:cNvSpPr>
            <p:nvPr/>
          </p:nvSpPr>
          <p:spPr bwMode="auto">
            <a:xfrm>
              <a:off x="576" y="3984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0939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39" name="Text Box 76"/>
            <p:cNvSpPr txBox="1">
              <a:spLocks noChangeArrowheads="1"/>
            </p:cNvSpPr>
            <p:nvPr/>
          </p:nvSpPr>
          <p:spPr bwMode="auto">
            <a:xfrm>
              <a:off x="1056" y="3984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20/12/1998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40" name="Text Box 77"/>
            <p:cNvSpPr txBox="1">
              <a:spLocks noChangeArrowheads="1"/>
            </p:cNvSpPr>
            <p:nvPr/>
          </p:nvSpPr>
          <p:spPr bwMode="auto">
            <a:xfrm>
              <a:off x="1776" y="3984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255087006</a:t>
              </a:r>
            </a:p>
          </p:txBody>
        </p:sp>
        <p:sp>
          <p:nvSpPr>
            <p:cNvPr id="37941" name="Text Box 78"/>
            <p:cNvSpPr txBox="1">
              <a:spLocks noChangeArrowheads="1"/>
            </p:cNvSpPr>
            <p:nvPr/>
          </p:nvSpPr>
          <p:spPr bwMode="auto">
            <a:xfrm>
              <a:off x="3216" y="3984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malignant polyp of biliary tract</a:t>
              </a:r>
            </a:p>
          </p:txBody>
        </p:sp>
      </p:grpSp>
      <p:grpSp>
        <p:nvGrpSpPr>
          <p:cNvPr id="15" name="Group 79"/>
          <p:cNvGrpSpPr>
            <a:grpSpLocks/>
          </p:cNvGrpSpPr>
          <p:nvPr/>
        </p:nvGrpSpPr>
        <p:grpSpPr bwMode="auto">
          <a:xfrm>
            <a:off x="4191000" y="2209800"/>
            <a:ext cx="838200" cy="4495800"/>
            <a:chOff x="2640" y="1296"/>
            <a:chExt cx="528" cy="2832"/>
          </a:xfrm>
        </p:grpSpPr>
        <p:grpSp>
          <p:nvGrpSpPr>
            <p:cNvPr id="37894" name="Group 80"/>
            <p:cNvGrpSpPr>
              <a:grpSpLocks/>
            </p:cNvGrpSpPr>
            <p:nvPr/>
          </p:nvGrpSpPr>
          <p:grpSpPr bwMode="auto">
            <a:xfrm>
              <a:off x="2640" y="1296"/>
              <a:ext cx="528" cy="528"/>
              <a:chOff x="2640" y="1296"/>
              <a:chExt cx="528" cy="528"/>
            </a:xfrm>
          </p:grpSpPr>
          <p:sp>
            <p:nvSpPr>
              <p:cNvPr id="37911" name="Rectangle 81"/>
              <p:cNvSpPr>
                <a:spLocks noChangeArrowheads="1"/>
              </p:cNvSpPr>
              <p:nvPr/>
            </p:nvSpPr>
            <p:spPr bwMode="auto">
              <a:xfrm>
                <a:off x="2640" y="1296"/>
                <a:ext cx="52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IUI-001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12" name="Rectangle 82"/>
              <p:cNvSpPr>
                <a:spLocks noChangeArrowheads="1"/>
              </p:cNvSpPr>
              <p:nvPr/>
            </p:nvSpPr>
            <p:spPr bwMode="auto">
              <a:xfrm>
                <a:off x="2640" y="1488"/>
                <a:ext cx="52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IUI-001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13" name="Rectangle 83"/>
              <p:cNvSpPr>
                <a:spLocks noChangeArrowheads="1"/>
              </p:cNvSpPr>
              <p:nvPr/>
            </p:nvSpPr>
            <p:spPr bwMode="auto">
              <a:xfrm>
                <a:off x="2640" y="1680"/>
                <a:ext cx="52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IUI-001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37895" name="Rectangle 84"/>
            <p:cNvSpPr>
              <a:spLocks noChangeArrowheads="1"/>
            </p:cNvSpPr>
            <p:nvPr/>
          </p:nvSpPr>
          <p:spPr bwMode="auto">
            <a:xfrm>
              <a:off x="2640" y="3216"/>
              <a:ext cx="528" cy="144"/>
            </a:xfrm>
            <a:prstGeom prst="rect">
              <a:avLst/>
            </a:prstGeom>
            <a:solidFill>
              <a:srgbClr val="FFAD5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nl-BE" sz="1400">
                  <a:solidFill>
                    <a:schemeClr val="tx1"/>
                  </a:solidFill>
                  <a:cs typeface="Times New Roman" pitchFamily="18" charset="0"/>
                </a:rPr>
                <a:t>IUI-003</a:t>
              </a:r>
              <a:endParaRPr lang="nl-NL" sz="14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grpSp>
          <p:nvGrpSpPr>
            <p:cNvPr id="37896" name="Group 85"/>
            <p:cNvGrpSpPr>
              <a:grpSpLocks/>
            </p:cNvGrpSpPr>
            <p:nvPr/>
          </p:nvGrpSpPr>
          <p:grpSpPr bwMode="auto">
            <a:xfrm>
              <a:off x="2640" y="2256"/>
              <a:ext cx="528" cy="1872"/>
              <a:chOff x="2640" y="2256"/>
              <a:chExt cx="528" cy="1872"/>
            </a:xfrm>
          </p:grpSpPr>
          <p:sp>
            <p:nvSpPr>
              <p:cNvPr id="37909" name="Rectangle 86"/>
              <p:cNvSpPr>
                <a:spLocks noChangeArrowheads="1"/>
              </p:cNvSpPr>
              <p:nvPr/>
            </p:nvSpPr>
            <p:spPr bwMode="auto">
              <a:xfrm>
                <a:off x="2640" y="2256"/>
                <a:ext cx="528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IUI-004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10" name="Rectangle 87"/>
              <p:cNvSpPr>
                <a:spLocks noChangeArrowheads="1"/>
              </p:cNvSpPr>
              <p:nvPr/>
            </p:nvSpPr>
            <p:spPr bwMode="auto">
              <a:xfrm>
                <a:off x="2640" y="3984"/>
                <a:ext cx="528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IUI-004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897" name="Group 88"/>
            <p:cNvGrpSpPr>
              <a:grpSpLocks/>
            </p:cNvGrpSpPr>
            <p:nvPr/>
          </p:nvGrpSpPr>
          <p:grpSpPr bwMode="auto">
            <a:xfrm>
              <a:off x="2640" y="2064"/>
              <a:ext cx="528" cy="1872"/>
              <a:chOff x="2640" y="2064"/>
              <a:chExt cx="528" cy="1872"/>
            </a:xfrm>
          </p:grpSpPr>
          <p:sp>
            <p:nvSpPr>
              <p:cNvPr id="37906" name="Rectangle 89"/>
              <p:cNvSpPr>
                <a:spLocks noChangeArrowheads="1"/>
              </p:cNvSpPr>
              <p:nvPr/>
            </p:nvSpPr>
            <p:spPr bwMode="auto">
              <a:xfrm>
                <a:off x="2640" y="2064"/>
                <a:ext cx="528" cy="1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IUI-005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07" name="Rectangle 90"/>
              <p:cNvSpPr>
                <a:spLocks noChangeArrowheads="1"/>
              </p:cNvSpPr>
              <p:nvPr/>
            </p:nvSpPr>
            <p:spPr bwMode="auto">
              <a:xfrm>
                <a:off x="2640" y="3024"/>
                <a:ext cx="528" cy="1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IUI-005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08" name="Rectangle 91"/>
              <p:cNvSpPr>
                <a:spLocks noChangeArrowheads="1"/>
              </p:cNvSpPr>
              <p:nvPr/>
            </p:nvSpPr>
            <p:spPr bwMode="auto">
              <a:xfrm>
                <a:off x="2640" y="3792"/>
                <a:ext cx="528" cy="1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IUI-005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898" name="Group 92"/>
            <p:cNvGrpSpPr>
              <a:grpSpLocks/>
            </p:cNvGrpSpPr>
            <p:nvPr/>
          </p:nvGrpSpPr>
          <p:grpSpPr bwMode="auto">
            <a:xfrm>
              <a:off x="2640" y="1872"/>
              <a:ext cx="528" cy="1680"/>
              <a:chOff x="4992" y="1776"/>
              <a:chExt cx="528" cy="1680"/>
            </a:xfrm>
          </p:grpSpPr>
          <p:sp>
            <p:nvSpPr>
              <p:cNvPr id="37903" name="Rectangle 93"/>
              <p:cNvSpPr>
                <a:spLocks noChangeArrowheads="1"/>
              </p:cNvSpPr>
              <p:nvPr/>
            </p:nvSpPr>
            <p:spPr bwMode="auto">
              <a:xfrm>
                <a:off x="4992" y="1776"/>
                <a:ext cx="528" cy="144"/>
              </a:xfrm>
              <a:prstGeom prst="rect">
                <a:avLst/>
              </a:prstGeom>
              <a:solidFill>
                <a:srgbClr val="8EA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IUI-007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04" name="Rectangle 94"/>
              <p:cNvSpPr>
                <a:spLocks noChangeArrowheads="1"/>
              </p:cNvSpPr>
              <p:nvPr/>
            </p:nvSpPr>
            <p:spPr bwMode="auto">
              <a:xfrm>
                <a:off x="4992" y="2544"/>
                <a:ext cx="528" cy="144"/>
              </a:xfrm>
              <a:prstGeom prst="rect">
                <a:avLst/>
              </a:prstGeom>
              <a:solidFill>
                <a:srgbClr val="8EA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IUI-007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05" name="Rectangle 95"/>
              <p:cNvSpPr>
                <a:spLocks noChangeArrowheads="1"/>
              </p:cNvSpPr>
              <p:nvPr/>
            </p:nvSpPr>
            <p:spPr bwMode="auto">
              <a:xfrm>
                <a:off x="4992" y="3312"/>
                <a:ext cx="528" cy="144"/>
              </a:xfrm>
              <a:prstGeom prst="rect">
                <a:avLst/>
              </a:prstGeom>
              <a:solidFill>
                <a:srgbClr val="8EA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IUI-007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899" name="Group 96"/>
            <p:cNvGrpSpPr>
              <a:grpSpLocks/>
            </p:cNvGrpSpPr>
            <p:nvPr/>
          </p:nvGrpSpPr>
          <p:grpSpPr bwMode="auto">
            <a:xfrm>
              <a:off x="2640" y="2448"/>
              <a:ext cx="528" cy="1296"/>
              <a:chOff x="2640" y="2448"/>
              <a:chExt cx="528" cy="1296"/>
            </a:xfrm>
          </p:grpSpPr>
          <p:sp>
            <p:nvSpPr>
              <p:cNvPr id="37901" name="Rectangle 97"/>
              <p:cNvSpPr>
                <a:spLocks noChangeArrowheads="1"/>
              </p:cNvSpPr>
              <p:nvPr/>
            </p:nvSpPr>
            <p:spPr bwMode="auto">
              <a:xfrm>
                <a:off x="2640" y="2448"/>
                <a:ext cx="528" cy="144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IUI-002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02" name="Rectangle 98"/>
              <p:cNvSpPr>
                <a:spLocks noChangeArrowheads="1"/>
              </p:cNvSpPr>
              <p:nvPr/>
            </p:nvSpPr>
            <p:spPr bwMode="auto">
              <a:xfrm>
                <a:off x="2640" y="3600"/>
                <a:ext cx="528" cy="144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IUI-012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37900" name="Rectangle 99"/>
            <p:cNvSpPr>
              <a:spLocks noChangeArrowheads="1"/>
            </p:cNvSpPr>
            <p:nvPr/>
          </p:nvSpPr>
          <p:spPr bwMode="auto">
            <a:xfrm>
              <a:off x="2640" y="2832"/>
              <a:ext cx="52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nl-BE" sz="1400">
                  <a:solidFill>
                    <a:schemeClr val="tx1"/>
                  </a:solidFill>
                  <a:cs typeface="Times New Roman" pitchFamily="18" charset="0"/>
                </a:rPr>
                <a:t>IUI-006</a:t>
              </a:r>
              <a:endParaRPr lang="nl-NL" sz="14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</p:grpSp>
      <p:sp>
        <p:nvSpPr>
          <p:cNvPr id="1020004" name="Text Box 100"/>
          <p:cNvSpPr txBox="1">
            <a:spLocks noChangeArrowheads="1"/>
          </p:cNvSpPr>
          <p:nvPr/>
        </p:nvSpPr>
        <p:spPr bwMode="auto">
          <a:xfrm>
            <a:off x="0" y="6278563"/>
            <a:ext cx="3503613" cy="5794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7 distinct disorders</a:t>
            </a:r>
          </a:p>
        </p:txBody>
      </p:sp>
      <p:sp>
        <p:nvSpPr>
          <p:cNvPr id="37893" name="AutoShap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Codes </a:t>
            </a:r>
            <a:r>
              <a:rPr lang="nl-BE" dirty="0" err="1" smtClean="0"/>
              <a:t>for</a:t>
            </a:r>
            <a:r>
              <a:rPr lang="nl-BE" dirty="0" smtClean="0"/>
              <a:t> ‘types’ AND </a:t>
            </a:r>
            <a:r>
              <a:rPr lang="nl-BE" dirty="0" err="1" smtClean="0"/>
              <a:t>identifiers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instances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932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2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0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be </a:t>
            </a:r>
            <a:r>
              <a:rPr lang="en-US" b="1" u="sng" dirty="0" smtClean="0"/>
              <a:t>fantastic</a:t>
            </a:r>
            <a:r>
              <a:rPr lang="en-US" dirty="0" smtClean="0"/>
              <a:t>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124200"/>
            <a:ext cx="8686800" cy="3505200"/>
          </a:xfrm>
        </p:spPr>
        <p:txBody>
          <a:bodyPr/>
          <a:lstStyle/>
          <a:p>
            <a:r>
              <a:rPr lang="en-US" sz="3200" dirty="0" smtClean="0"/>
              <a:t>The principles for how to use </a:t>
            </a:r>
            <a:r>
              <a:rPr lang="en-US" sz="3200" dirty="0"/>
              <a:t>the categories in the </a:t>
            </a:r>
            <a:r>
              <a:rPr lang="en-US" sz="3200" b="1" u="sng" dirty="0"/>
              <a:t>Basic Formal Ontology </a:t>
            </a:r>
            <a:r>
              <a:rPr lang="en-US" sz="3200" dirty="0"/>
              <a:t>as a guide on how to assess prior dependencies between research variables.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822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Take home messages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Statements, even scientific jargon, as well as data collections can make sense and be about something, without each part thereof making sense or being about something.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(a + b)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= a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+ 2ab + b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/>
              <a:t> is true whatever a and </a:t>
            </a:r>
            <a:r>
              <a:rPr lang="en-US" sz="2400" dirty="0" err="1" smtClean="0"/>
              <a:t>b are</a:t>
            </a:r>
            <a:r>
              <a:rPr lang="en-US" sz="2400" dirty="0" smtClean="0"/>
              <a:t>,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c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= a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+ b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is sometimes true, for instance if a, b, and c are the lengths of certain sides of a rectangular triangle.</a:t>
            </a:r>
          </a:p>
          <a:p>
            <a:pPr lvl="1"/>
            <a:endParaRPr lang="en-US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For data collections to be interpretable and comparable, each part of it needs to be documented as to what it intends to denote.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Ontological Realism is a method to achieve this.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2D7ED52-DA20-4ABC-9574-2F4873ED9152}" type="slidenum">
              <a:rPr lang="en-US" sz="1400" b="0">
                <a:solidFill>
                  <a:schemeClr val="bg1"/>
                </a:solidFill>
              </a:rPr>
              <a:pPr eaLnBrk="1" hangingPunct="1"/>
              <a:t>70</a:t>
            </a:fld>
            <a:endParaRPr lang="en-US" sz="14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5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1. Traditional data analysis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362092"/>
            <a:ext cx="2286000" cy="207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Clinical data registration and use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006850" y="1804630"/>
            <a:ext cx="1077913" cy="1262062"/>
            <a:chOff x="3170" y="2938"/>
            <a:chExt cx="679" cy="795"/>
          </a:xfrm>
        </p:grpSpPr>
        <p:sp>
          <p:nvSpPr>
            <p:cNvPr id="7444" name="Oval 4"/>
            <p:cNvSpPr>
              <a:spLocks noChangeArrowheads="1"/>
            </p:cNvSpPr>
            <p:nvPr/>
          </p:nvSpPr>
          <p:spPr bwMode="auto">
            <a:xfrm flipH="1">
              <a:off x="3170" y="300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5" name="Oval 5"/>
            <p:cNvSpPr>
              <a:spLocks noChangeArrowheads="1"/>
            </p:cNvSpPr>
            <p:nvPr/>
          </p:nvSpPr>
          <p:spPr bwMode="auto">
            <a:xfrm flipH="1">
              <a:off x="3267" y="310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6" name="Oval 6"/>
            <p:cNvSpPr>
              <a:spLocks noChangeArrowheads="1"/>
            </p:cNvSpPr>
            <p:nvPr/>
          </p:nvSpPr>
          <p:spPr bwMode="auto">
            <a:xfrm flipH="1">
              <a:off x="3412" y="315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7" name="Oval 7"/>
            <p:cNvSpPr>
              <a:spLocks noChangeArrowheads="1"/>
            </p:cNvSpPr>
            <p:nvPr/>
          </p:nvSpPr>
          <p:spPr bwMode="auto">
            <a:xfrm flipH="1">
              <a:off x="3218" y="329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8" name="Oval 8"/>
            <p:cNvSpPr>
              <a:spLocks noChangeArrowheads="1"/>
            </p:cNvSpPr>
            <p:nvPr/>
          </p:nvSpPr>
          <p:spPr bwMode="auto">
            <a:xfrm flipH="1">
              <a:off x="3558" y="3442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9" name="Oval 9"/>
            <p:cNvSpPr>
              <a:spLocks noChangeArrowheads="1"/>
            </p:cNvSpPr>
            <p:nvPr/>
          </p:nvSpPr>
          <p:spPr bwMode="auto">
            <a:xfrm flipH="1">
              <a:off x="3655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0" name="Oval 10"/>
            <p:cNvSpPr>
              <a:spLocks noChangeArrowheads="1"/>
            </p:cNvSpPr>
            <p:nvPr/>
          </p:nvSpPr>
          <p:spPr bwMode="auto">
            <a:xfrm flipH="1">
              <a:off x="3461" y="339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1" name="Oval 11"/>
            <p:cNvSpPr>
              <a:spLocks noChangeArrowheads="1"/>
            </p:cNvSpPr>
            <p:nvPr/>
          </p:nvSpPr>
          <p:spPr bwMode="auto">
            <a:xfrm flipH="1">
              <a:off x="3558" y="305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2" name="Oval 12"/>
            <p:cNvSpPr>
              <a:spLocks noChangeArrowheads="1"/>
            </p:cNvSpPr>
            <p:nvPr/>
          </p:nvSpPr>
          <p:spPr bwMode="auto">
            <a:xfrm flipH="1">
              <a:off x="3267" y="310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3" name="Oval 13"/>
            <p:cNvSpPr>
              <a:spLocks noChangeArrowheads="1"/>
            </p:cNvSpPr>
            <p:nvPr/>
          </p:nvSpPr>
          <p:spPr bwMode="auto">
            <a:xfrm flipH="1">
              <a:off x="3364" y="3200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4" name="Oval 14"/>
            <p:cNvSpPr>
              <a:spLocks noChangeArrowheads="1"/>
            </p:cNvSpPr>
            <p:nvPr/>
          </p:nvSpPr>
          <p:spPr bwMode="auto">
            <a:xfrm flipH="1">
              <a:off x="3509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5" name="Oval 15"/>
            <p:cNvSpPr>
              <a:spLocks noChangeArrowheads="1"/>
            </p:cNvSpPr>
            <p:nvPr/>
          </p:nvSpPr>
          <p:spPr bwMode="auto">
            <a:xfrm flipH="1">
              <a:off x="3315" y="339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6" name="Oval 16"/>
            <p:cNvSpPr>
              <a:spLocks noChangeArrowheads="1"/>
            </p:cNvSpPr>
            <p:nvPr/>
          </p:nvSpPr>
          <p:spPr bwMode="auto">
            <a:xfrm flipH="1">
              <a:off x="3655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7" name="Oval 17"/>
            <p:cNvSpPr>
              <a:spLocks noChangeArrowheads="1"/>
            </p:cNvSpPr>
            <p:nvPr/>
          </p:nvSpPr>
          <p:spPr bwMode="auto">
            <a:xfrm flipH="1">
              <a:off x="3655" y="3442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8" name="Oval 18"/>
            <p:cNvSpPr>
              <a:spLocks noChangeArrowheads="1"/>
            </p:cNvSpPr>
            <p:nvPr/>
          </p:nvSpPr>
          <p:spPr bwMode="auto">
            <a:xfrm flipH="1">
              <a:off x="3266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9" name="Oval 19"/>
            <p:cNvSpPr>
              <a:spLocks noChangeArrowheads="1"/>
            </p:cNvSpPr>
            <p:nvPr/>
          </p:nvSpPr>
          <p:spPr bwMode="auto">
            <a:xfrm flipH="1">
              <a:off x="3655" y="315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0" name="Oval 20"/>
            <p:cNvSpPr>
              <a:spLocks noChangeArrowheads="1"/>
            </p:cNvSpPr>
            <p:nvPr/>
          </p:nvSpPr>
          <p:spPr bwMode="auto">
            <a:xfrm flipH="1">
              <a:off x="3364" y="3200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1" name="Oval 21"/>
            <p:cNvSpPr>
              <a:spLocks noChangeArrowheads="1"/>
            </p:cNvSpPr>
            <p:nvPr/>
          </p:nvSpPr>
          <p:spPr bwMode="auto">
            <a:xfrm flipH="1">
              <a:off x="3461" y="329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2" name="Oval 22"/>
            <p:cNvSpPr>
              <a:spLocks noChangeArrowheads="1"/>
            </p:cNvSpPr>
            <p:nvPr/>
          </p:nvSpPr>
          <p:spPr bwMode="auto">
            <a:xfrm flipH="1">
              <a:off x="3606" y="3345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3" name="Oval 23"/>
            <p:cNvSpPr>
              <a:spLocks noChangeArrowheads="1"/>
            </p:cNvSpPr>
            <p:nvPr/>
          </p:nvSpPr>
          <p:spPr bwMode="auto">
            <a:xfrm flipH="1">
              <a:off x="3412" y="349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4" name="Oval 24"/>
            <p:cNvSpPr>
              <a:spLocks noChangeArrowheads="1"/>
            </p:cNvSpPr>
            <p:nvPr/>
          </p:nvSpPr>
          <p:spPr bwMode="auto">
            <a:xfrm flipH="1">
              <a:off x="3752" y="363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5" name="Oval 25"/>
            <p:cNvSpPr>
              <a:spLocks noChangeArrowheads="1"/>
            </p:cNvSpPr>
            <p:nvPr/>
          </p:nvSpPr>
          <p:spPr bwMode="auto">
            <a:xfrm flipH="1">
              <a:off x="3752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6" name="Oval 26"/>
            <p:cNvSpPr>
              <a:spLocks noChangeArrowheads="1"/>
            </p:cNvSpPr>
            <p:nvPr/>
          </p:nvSpPr>
          <p:spPr bwMode="auto">
            <a:xfrm flipH="1">
              <a:off x="3655" y="358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7" name="Oval 27"/>
            <p:cNvSpPr>
              <a:spLocks noChangeArrowheads="1"/>
            </p:cNvSpPr>
            <p:nvPr/>
          </p:nvSpPr>
          <p:spPr bwMode="auto">
            <a:xfrm flipH="1">
              <a:off x="3752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8" name="Oval 28"/>
            <p:cNvSpPr>
              <a:spLocks noChangeArrowheads="1"/>
            </p:cNvSpPr>
            <p:nvPr/>
          </p:nvSpPr>
          <p:spPr bwMode="auto">
            <a:xfrm flipH="1">
              <a:off x="3315" y="293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9" name="Oval 29"/>
            <p:cNvSpPr>
              <a:spLocks noChangeArrowheads="1"/>
            </p:cNvSpPr>
            <p:nvPr/>
          </p:nvSpPr>
          <p:spPr bwMode="auto">
            <a:xfrm flipH="1">
              <a:off x="3412" y="3035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0" name="Oval 30"/>
            <p:cNvSpPr>
              <a:spLocks noChangeArrowheads="1"/>
            </p:cNvSpPr>
            <p:nvPr/>
          </p:nvSpPr>
          <p:spPr bwMode="auto">
            <a:xfrm flipH="1">
              <a:off x="3557" y="308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1" name="Oval 31"/>
            <p:cNvSpPr>
              <a:spLocks noChangeArrowheads="1"/>
            </p:cNvSpPr>
            <p:nvPr/>
          </p:nvSpPr>
          <p:spPr bwMode="auto">
            <a:xfrm flipH="1">
              <a:off x="3363" y="322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2" name="Oval 32"/>
            <p:cNvSpPr>
              <a:spLocks noChangeArrowheads="1"/>
            </p:cNvSpPr>
            <p:nvPr/>
          </p:nvSpPr>
          <p:spPr bwMode="auto">
            <a:xfrm flipH="1">
              <a:off x="3703" y="337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3" name="Oval 33"/>
            <p:cNvSpPr>
              <a:spLocks noChangeArrowheads="1"/>
            </p:cNvSpPr>
            <p:nvPr/>
          </p:nvSpPr>
          <p:spPr bwMode="auto">
            <a:xfrm flipH="1">
              <a:off x="3703" y="327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4" name="Oval 34"/>
            <p:cNvSpPr>
              <a:spLocks noChangeArrowheads="1"/>
            </p:cNvSpPr>
            <p:nvPr/>
          </p:nvSpPr>
          <p:spPr bwMode="auto">
            <a:xfrm flipH="1">
              <a:off x="3606" y="332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5" name="Oval 35"/>
            <p:cNvSpPr>
              <a:spLocks noChangeArrowheads="1"/>
            </p:cNvSpPr>
            <p:nvPr/>
          </p:nvSpPr>
          <p:spPr bwMode="auto">
            <a:xfrm flipH="1">
              <a:off x="3703" y="298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5780" name="Text Box 36"/>
          <p:cNvSpPr txBox="1">
            <a:spLocks noChangeArrowheads="1"/>
          </p:cNvSpPr>
          <p:nvPr/>
        </p:nvSpPr>
        <p:spPr bwMode="auto">
          <a:xfrm>
            <a:off x="685800" y="3127017"/>
            <a:ext cx="172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observation &amp;</a:t>
            </a:r>
          </a:p>
          <a:p>
            <a:r>
              <a:rPr lang="en-US" sz="2000">
                <a:solidFill>
                  <a:schemeClr val="bg1"/>
                </a:solidFill>
              </a:rPr>
              <a:t>measurement</a:t>
            </a:r>
          </a:p>
        </p:txBody>
      </p:sp>
      <p:grpSp>
        <p:nvGrpSpPr>
          <p:cNvPr id="16" name="Group 281"/>
          <p:cNvGrpSpPr>
            <a:grpSpLocks/>
          </p:cNvGrpSpPr>
          <p:nvPr/>
        </p:nvGrpSpPr>
        <p:grpSpPr bwMode="auto">
          <a:xfrm>
            <a:off x="2913063" y="5427305"/>
            <a:ext cx="3189287" cy="792162"/>
            <a:chOff x="1835" y="3599"/>
            <a:chExt cx="2309" cy="499"/>
          </a:xfrm>
        </p:grpSpPr>
        <p:sp>
          <p:nvSpPr>
            <p:cNvPr id="7202" name="AutoShape 282"/>
            <p:cNvSpPr>
              <a:spLocks noChangeArrowheads="1"/>
            </p:cNvSpPr>
            <p:nvPr/>
          </p:nvSpPr>
          <p:spPr bwMode="auto">
            <a:xfrm rot="10800000">
              <a:off x="1835" y="3599"/>
              <a:ext cx="2309" cy="311"/>
            </a:xfrm>
            <a:prstGeom prst="rightArrow">
              <a:avLst>
                <a:gd name="adj1" fmla="val 46630"/>
                <a:gd name="adj2" fmla="val 68951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Text Box 283"/>
            <p:cNvSpPr txBox="1">
              <a:spLocks noChangeArrowheads="1"/>
            </p:cNvSpPr>
            <p:nvPr/>
          </p:nvSpPr>
          <p:spPr bwMode="auto">
            <a:xfrm>
              <a:off x="2682" y="3848"/>
              <a:ext cx="87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application</a:t>
              </a:r>
            </a:p>
          </p:txBody>
        </p:sp>
      </p:grpSp>
      <p:sp>
        <p:nvSpPr>
          <p:cNvPr id="1056034" name="AutoShape 290"/>
          <p:cNvSpPr>
            <a:spLocks noChangeArrowheads="1"/>
          </p:cNvSpPr>
          <p:nvPr/>
        </p:nvSpPr>
        <p:spPr bwMode="auto">
          <a:xfrm rot="-2434525">
            <a:off x="1944688" y="3576280"/>
            <a:ext cx="1322387" cy="606425"/>
          </a:xfrm>
          <a:prstGeom prst="rightArrow">
            <a:avLst>
              <a:gd name="adj1" fmla="val 50000"/>
              <a:gd name="adj2" fmla="val 54516"/>
            </a:avLst>
          </a:prstGeom>
          <a:gradFill rotWithShape="1">
            <a:gsLst>
              <a:gs pos="0">
                <a:schemeClr val="accent1"/>
              </a:gs>
              <a:gs pos="100000">
                <a:srgbClr val="FF993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291"/>
          <p:cNvGrpSpPr>
            <a:grpSpLocks/>
          </p:cNvGrpSpPr>
          <p:nvPr/>
        </p:nvGrpSpPr>
        <p:grpSpPr bwMode="auto">
          <a:xfrm rot="-7712767">
            <a:off x="1909763" y="2933342"/>
            <a:ext cx="2590800" cy="914400"/>
            <a:chOff x="2688" y="2640"/>
            <a:chExt cx="1632" cy="576"/>
          </a:xfrm>
        </p:grpSpPr>
        <p:sp>
          <p:nvSpPr>
            <p:cNvPr id="7187" name="AutoShape 292"/>
            <p:cNvSpPr>
              <a:spLocks noChangeArrowheads="1"/>
            </p:cNvSpPr>
            <p:nvPr/>
          </p:nvSpPr>
          <p:spPr bwMode="auto">
            <a:xfrm>
              <a:off x="2688" y="2640"/>
              <a:ext cx="1632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Line 293"/>
            <p:cNvSpPr>
              <a:spLocks noChangeShapeType="1"/>
            </p:cNvSpPr>
            <p:nvPr/>
          </p:nvSpPr>
          <p:spPr bwMode="auto">
            <a:xfrm>
              <a:off x="2880" y="2640"/>
              <a:ext cx="28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89" name="Line 294"/>
            <p:cNvSpPr>
              <a:spLocks noChangeShapeType="1"/>
            </p:cNvSpPr>
            <p:nvPr/>
          </p:nvSpPr>
          <p:spPr bwMode="auto">
            <a:xfrm>
              <a:off x="3120" y="2640"/>
              <a:ext cx="144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0" name="Line 295"/>
            <p:cNvSpPr>
              <a:spLocks noChangeShapeType="1"/>
            </p:cNvSpPr>
            <p:nvPr/>
          </p:nvSpPr>
          <p:spPr bwMode="auto">
            <a:xfrm>
              <a:off x="3312" y="2640"/>
              <a:ext cx="4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1" name="Line 296"/>
            <p:cNvSpPr>
              <a:spLocks noChangeShapeType="1"/>
            </p:cNvSpPr>
            <p:nvPr/>
          </p:nvSpPr>
          <p:spPr bwMode="auto">
            <a:xfrm>
              <a:off x="3456" y="2640"/>
              <a:ext cx="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2" name="Line 297"/>
            <p:cNvSpPr>
              <a:spLocks noChangeShapeType="1"/>
            </p:cNvSpPr>
            <p:nvPr/>
          </p:nvSpPr>
          <p:spPr bwMode="auto">
            <a:xfrm flipV="1">
              <a:off x="3552" y="2640"/>
              <a:ext cx="144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3" name="Line 298"/>
            <p:cNvSpPr>
              <a:spLocks noChangeShapeType="1"/>
            </p:cNvSpPr>
            <p:nvPr/>
          </p:nvSpPr>
          <p:spPr bwMode="auto">
            <a:xfrm flipV="1">
              <a:off x="3648" y="2640"/>
              <a:ext cx="192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4" name="Line 299"/>
            <p:cNvSpPr>
              <a:spLocks noChangeShapeType="1"/>
            </p:cNvSpPr>
            <p:nvPr/>
          </p:nvSpPr>
          <p:spPr bwMode="auto">
            <a:xfrm flipV="1">
              <a:off x="3792" y="2640"/>
              <a:ext cx="28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5" name="Line 300"/>
            <p:cNvSpPr>
              <a:spLocks noChangeShapeType="1"/>
            </p:cNvSpPr>
            <p:nvPr/>
          </p:nvSpPr>
          <p:spPr bwMode="auto">
            <a:xfrm>
              <a:off x="2790" y="2784"/>
              <a:ext cx="143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6" name="Line 301"/>
            <p:cNvSpPr>
              <a:spLocks noChangeShapeType="1"/>
            </p:cNvSpPr>
            <p:nvPr/>
          </p:nvSpPr>
          <p:spPr bwMode="auto">
            <a:xfrm>
              <a:off x="2892" y="2928"/>
              <a:ext cx="12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7" name="Line 302"/>
            <p:cNvSpPr>
              <a:spLocks noChangeShapeType="1"/>
            </p:cNvSpPr>
            <p:nvPr/>
          </p:nvSpPr>
          <p:spPr bwMode="auto">
            <a:xfrm>
              <a:off x="2992" y="3072"/>
              <a:ext cx="102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056047" name="AutoShape 303"/>
          <p:cNvSpPr>
            <a:spLocks noChangeArrowheads="1"/>
          </p:cNvSpPr>
          <p:nvPr/>
        </p:nvSpPr>
        <p:spPr bwMode="auto">
          <a:xfrm rot="-2435325">
            <a:off x="3243263" y="2677755"/>
            <a:ext cx="844550" cy="536575"/>
          </a:xfrm>
          <a:prstGeom prst="rightArrow">
            <a:avLst>
              <a:gd name="adj1" fmla="val 54574"/>
              <a:gd name="adj2" fmla="val 41222"/>
            </a:avLst>
          </a:prstGeom>
          <a:gradFill rotWithShape="1">
            <a:gsLst>
              <a:gs pos="0">
                <a:srgbClr val="FF9933"/>
              </a:gs>
              <a:gs pos="100000">
                <a:srgbClr val="764718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7270" name="Picture 6" descr="https://encrypted-tbn2.gstatic.com/images?q=tbn:ANd9GcSwYfX8SEA3m6vxdXlNEYNqO5UzXALAEpn_xxrIa4m1aiNynrRmk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5047892"/>
            <a:ext cx="1752599" cy="1369107"/>
          </a:xfrm>
          <a:prstGeom prst="rect">
            <a:avLst/>
          </a:prstGeom>
          <a:noFill/>
        </p:spPr>
      </p:pic>
      <p:grpSp>
        <p:nvGrpSpPr>
          <p:cNvPr id="20" name="Group 304"/>
          <p:cNvGrpSpPr>
            <a:grpSpLocks/>
          </p:cNvGrpSpPr>
          <p:nvPr/>
        </p:nvGrpSpPr>
        <p:grpSpPr bwMode="auto">
          <a:xfrm>
            <a:off x="606425" y="4441467"/>
            <a:ext cx="1836738" cy="1127125"/>
            <a:chOff x="382" y="2978"/>
            <a:chExt cx="1157" cy="710"/>
          </a:xfrm>
        </p:grpSpPr>
        <p:sp>
          <p:nvSpPr>
            <p:cNvPr id="7185" name="AutoShape 305"/>
            <p:cNvSpPr>
              <a:spLocks noChangeArrowheads="1"/>
            </p:cNvSpPr>
            <p:nvPr/>
          </p:nvSpPr>
          <p:spPr bwMode="auto">
            <a:xfrm rot="4039054">
              <a:off x="1027" y="3176"/>
              <a:ext cx="710" cy="314"/>
            </a:xfrm>
            <a:prstGeom prst="leftRightArrow">
              <a:avLst>
                <a:gd name="adj1" fmla="val 50000"/>
                <a:gd name="adj2" fmla="val 45223"/>
              </a:avLst>
            </a:prstGeom>
            <a:solidFill>
              <a:srgbClr val="000000">
                <a:alpha val="7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AutoShape 306"/>
            <p:cNvSpPr>
              <a:spLocks noChangeArrowheads="1"/>
            </p:cNvSpPr>
            <p:nvPr/>
          </p:nvSpPr>
          <p:spPr bwMode="auto">
            <a:xfrm>
              <a:off x="382" y="3186"/>
              <a:ext cx="732" cy="479"/>
            </a:xfrm>
            <a:prstGeom prst="roundRect">
              <a:avLst>
                <a:gd name="adj" fmla="val 16667"/>
              </a:avLst>
            </a:prstGeom>
            <a:solidFill>
              <a:srgbClr val="000000">
                <a:alpha val="76862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l-GR">
                  <a:solidFill>
                    <a:schemeClr val="bg1"/>
                  </a:solidFill>
                  <a:cs typeface="Times New Roman" pitchFamily="18" charset="0"/>
                </a:rPr>
                <a:t>Δ</a:t>
              </a:r>
              <a:r>
                <a:rPr lang="nl-BE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r>
                <a:rPr lang="en-US" sz="1800">
                  <a:solidFill>
                    <a:schemeClr val="bg1"/>
                  </a:solidFill>
                </a:rPr>
                <a:t>= outcome</a:t>
              </a:r>
            </a:p>
          </p:txBody>
        </p:sp>
      </p:grpSp>
      <p:grpSp>
        <p:nvGrpSpPr>
          <p:cNvPr id="312" name="Group 311"/>
          <p:cNvGrpSpPr/>
          <p:nvPr/>
        </p:nvGrpSpPr>
        <p:grpSpPr>
          <a:xfrm>
            <a:off x="4839152" y="1630005"/>
            <a:ext cx="4114348" cy="1552511"/>
            <a:chOff x="4839152" y="1916113"/>
            <a:chExt cx="4114348" cy="1552511"/>
          </a:xfrm>
        </p:grpSpPr>
        <p:sp>
          <p:nvSpPr>
            <p:cNvPr id="7410" name="AutoShape 72"/>
            <p:cNvSpPr>
              <a:spLocks noChangeArrowheads="1"/>
            </p:cNvSpPr>
            <p:nvPr/>
          </p:nvSpPr>
          <p:spPr bwMode="auto">
            <a:xfrm>
              <a:off x="5414963" y="2595563"/>
              <a:ext cx="998538" cy="493713"/>
            </a:xfrm>
            <a:prstGeom prst="rightArrow">
              <a:avLst>
                <a:gd name="adj1" fmla="val 50000"/>
                <a:gd name="adj2" fmla="val 50563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33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1" name="Text Box 73"/>
            <p:cNvSpPr txBox="1">
              <a:spLocks noChangeArrowheads="1"/>
            </p:cNvSpPr>
            <p:nvPr/>
          </p:nvSpPr>
          <p:spPr bwMode="auto">
            <a:xfrm>
              <a:off x="4839152" y="1916113"/>
              <a:ext cx="178866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Register in EHR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pic>
          <p:nvPicPr>
            <p:cNvPr id="267268" name="Picture 4" descr="https://encrypted-tbn0.gstatic.com/images?q=tbn:ANd9GcQ519d192LEpR6-ADeRK6iQdyVNygAnbZZX5sFynammQr-mRtP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05600" y="2209800"/>
              <a:ext cx="2247900" cy="1258824"/>
            </a:xfrm>
            <a:prstGeom prst="rect">
              <a:avLst/>
            </a:prstGeom>
            <a:noFill/>
          </p:spPr>
        </p:pic>
      </p:grpSp>
      <p:grpSp>
        <p:nvGrpSpPr>
          <p:cNvPr id="313" name="Group 312"/>
          <p:cNvGrpSpPr/>
          <p:nvPr/>
        </p:nvGrpSpPr>
        <p:grpSpPr>
          <a:xfrm>
            <a:off x="6400800" y="3311168"/>
            <a:ext cx="2466975" cy="2517775"/>
            <a:chOff x="6400800" y="3597276"/>
            <a:chExt cx="2466975" cy="2517775"/>
          </a:xfrm>
        </p:grpSpPr>
        <p:pic>
          <p:nvPicPr>
            <p:cNvPr id="267266" name="Picture 2" descr="https://encrypted-tbn3.gstatic.com/images?q=tbn:ANd9GcQYl3brsrSchFGP60n8OSuMlSlsaWwn0vPNAj4eRXEIK9A-7CU9Dw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00800" y="4267200"/>
              <a:ext cx="2466975" cy="1847851"/>
            </a:xfrm>
            <a:prstGeom prst="rect">
              <a:avLst/>
            </a:prstGeom>
            <a:noFill/>
          </p:spPr>
        </p:pic>
        <p:sp>
          <p:nvSpPr>
            <p:cNvPr id="310" name="AutoShape 72"/>
            <p:cNvSpPr>
              <a:spLocks noChangeArrowheads="1"/>
            </p:cNvSpPr>
            <p:nvPr/>
          </p:nvSpPr>
          <p:spPr bwMode="auto">
            <a:xfrm rot="5400000">
              <a:off x="7517607" y="3647281"/>
              <a:ext cx="593724" cy="493713"/>
            </a:xfrm>
            <a:prstGeom prst="rightArrow">
              <a:avLst>
                <a:gd name="adj1" fmla="val 50000"/>
                <a:gd name="adj2" fmla="val 50563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33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5045878" y="3191885"/>
            <a:ext cx="37194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research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19084</TotalTime>
  <Words>3785</Words>
  <Application>Microsoft Office PowerPoint</Application>
  <PresentationFormat>On-screen Show (4:3)</PresentationFormat>
  <Paragraphs>955</Paragraphs>
  <Slides>70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8" baseType="lpstr">
      <vt:lpstr>Arial Unicode MS</vt:lpstr>
      <vt:lpstr>Batang</vt:lpstr>
      <vt:lpstr>ＭＳ 明朝</vt:lpstr>
      <vt:lpstr>ＭＳ 明朝</vt:lpstr>
      <vt:lpstr>MS PGothic</vt:lpstr>
      <vt:lpstr>MS PGothic</vt:lpstr>
      <vt:lpstr>Arial</vt:lpstr>
      <vt:lpstr>Calibri</vt:lpstr>
      <vt:lpstr>Cambria</vt:lpstr>
      <vt:lpstr>Georgia</vt:lpstr>
      <vt:lpstr>Tahoma</vt:lpstr>
      <vt:lpstr>Times</vt:lpstr>
      <vt:lpstr>Times New Roman</vt:lpstr>
      <vt:lpstr>Trebuchet MS</vt:lpstr>
      <vt:lpstr>Verdana</vt:lpstr>
      <vt:lpstr>Wingdings</vt:lpstr>
      <vt:lpstr>2014-Indianapolis</vt:lpstr>
      <vt:lpstr>Photo Editor-foto</vt:lpstr>
      <vt:lpstr> Patient data analysis and Ontologies.    January 7/8, 2016 University at Buffalo, South Campus</vt:lpstr>
      <vt:lpstr>Short personal history</vt:lpstr>
      <vt:lpstr>Students’ need addressed</vt:lpstr>
      <vt:lpstr>Aim of this session</vt:lpstr>
      <vt:lpstr>What you MUST know at the end</vt:lpstr>
      <vt:lpstr>What you SHOULD know at the end</vt:lpstr>
      <vt:lpstr>What would be fantastic to know</vt:lpstr>
      <vt:lpstr>1. Traditional data analysis</vt:lpstr>
      <vt:lpstr>Clinical data registration and use</vt:lpstr>
      <vt:lpstr>An EHR data collection</vt:lpstr>
      <vt:lpstr>Standard approach in data analysis</vt:lpstr>
      <vt:lpstr>Standard approach in data analysis (1)</vt:lpstr>
      <vt:lpstr>Standard approach in data analysis (2)</vt:lpstr>
      <vt:lpstr>Standard approach in data analysis (3)</vt:lpstr>
      <vt:lpstr>Pitfalls in statistics </vt:lpstr>
      <vt:lpstr>Major problem with EHRs for data analysis</vt:lpstr>
      <vt:lpstr>EHR Information Models (simplified)</vt:lpstr>
      <vt:lpstr>Observation / Claim</vt:lpstr>
      <vt:lpstr>Current approaches to data management and analysis ignore too much where data come from</vt:lpstr>
      <vt:lpstr>Correlation with reality</vt:lpstr>
      <vt:lpstr>A non-trivial relation</vt:lpstr>
      <vt:lpstr>For instance: source and impact of changes</vt:lpstr>
      <vt:lpstr>What makes it non-trivial?</vt:lpstr>
      <vt:lpstr>Satellite view</vt:lpstr>
      <vt:lpstr>Map</vt:lpstr>
      <vt:lpstr>Map overlay</vt:lpstr>
      <vt:lpstr>3. Different perspectives on the relation between data (language in general) and what is referred to.</vt:lpstr>
      <vt:lpstr>Map  Reality </vt:lpstr>
      <vt:lpstr>Main data  reality views</vt:lpstr>
      <vt:lpstr>Main data  reality views</vt:lpstr>
      <vt:lpstr>The semantic/semiotic triangle</vt:lpstr>
      <vt:lpstr>The semantic triangle works sometimes fine</vt:lpstr>
      <vt:lpstr>Sometimes the semantic triangle fails</vt:lpstr>
      <vt:lpstr>Sometimes the semantic triangle fails</vt:lpstr>
      <vt:lpstr>Sometimes the semantic triangle fails</vt:lpstr>
      <vt:lpstr>Prehistoric ‘psychiatry’: drapetomania</vt:lpstr>
      <vt:lpstr>SNOMED about diseases and concepts (until 2010) </vt:lpstr>
      <vt:lpstr>4. Ontological Realism</vt:lpstr>
      <vt:lpstr>An alternative: Ontological Realism</vt:lpstr>
      <vt:lpstr>Conceptualism versus Ontological Realism</vt:lpstr>
      <vt:lpstr>A useful parallel: Alberti’s grid</vt:lpstr>
      <vt:lpstr>‘Ontology’</vt:lpstr>
      <vt:lpstr>‘Ontology’</vt:lpstr>
      <vt:lpstr>Distinct questions. What type are they of?</vt:lpstr>
      <vt:lpstr>The basis of Ontological Realism (O.R.)</vt:lpstr>
      <vt:lpstr>PowerPoint Presentation</vt:lpstr>
      <vt:lpstr>What is out there … (… we want/need to deal with)?</vt:lpstr>
      <vt:lpstr>Universal versus particular</vt:lpstr>
      <vt:lpstr>Ontological Realism in OBO Foundry ontologies</vt:lpstr>
      <vt:lpstr>Continuants preserve identity while changing</vt:lpstr>
      <vt:lpstr>5. Ontology of General Medical Science (OGMS)</vt:lpstr>
      <vt:lpstr>Example: The dimensions/axes of the  Ontology of General Medical Science (OGMS)</vt:lpstr>
      <vt:lpstr>Key OGMS definitions</vt:lpstr>
      <vt:lpstr>Key OGMS definitions</vt:lpstr>
      <vt:lpstr>Key OGMS definitions</vt:lpstr>
      <vt:lpstr>Key OGMS definitions</vt:lpstr>
      <vt:lpstr>Disorder related configurations</vt:lpstr>
      <vt:lpstr>What are diagnoses in EHRs possibly about?</vt:lpstr>
      <vt:lpstr>What are diagnoses in EHRs possibly about?</vt:lpstr>
      <vt:lpstr>What are diagnoses in EHRs possibly about?</vt:lpstr>
      <vt:lpstr>What are diagnoses in EHRs possibly about?</vt:lpstr>
      <vt:lpstr>What are diagnoses in EHRs possibly about?</vt:lpstr>
      <vt:lpstr>What are diagnoses in EHRs possibly about?</vt:lpstr>
      <vt:lpstr>6. Diagnostic coding versus disorder coding</vt:lpstr>
      <vt:lpstr>Data must be unambiguous and faithful to reality …</vt:lpstr>
      <vt:lpstr>Example: Conflation of diagnosis and disease/disorder</vt:lpstr>
      <vt:lpstr>The distinctions applied to diabetes management</vt:lpstr>
      <vt:lpstr>Coding systems used naively preserve certain ambiguities</vt:lpstr>
      <vt:lpstr>Codes for ‘types’ AND identifiers for instances</vt:lpstr>
      <vt:lpstr>Take home messages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937</cp:revision>
  <dcterms:created xsi:type="dcterms:W3CDTF">1601-01-01T00:00:00Z</dcterms:created>
  <dcterms:modified xsi:type="dcterms:W3CDTF">2016-01-01T21:49:57Z</dcterms:modified>
</cp:coreProperties>
</file>