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68"/>
  </p:notesMasterIdLst>
  <p:sldIdLst>
    <p:sldId id="692" r:id="rId2"/>
    <p:sldId id="946" r:id="rId3"/>
    <p:sldId id="873" r:id="rId4"/>
    <p:sldId id="890" r:id="rId5"/>
    <p:sldId id="868" r:id="rId6"/>
    <p:sldId id="891" r:id="rId7"/>
    <p:sldId id="892" r:id="rId8"/>
    <p:sldId id="952" r:id="rId9"/>
    <p:sldId id="981" r:id="rId10"/>
    <p:sldId id="982" r:id="rId11"/>
    <p:sldId id="984" r:id="rId12"/>
    <p:sldId id="985" r:id="rId13"/>
    <p:sldId id="986" r:id="rId14"/>
    <p:sldId id="987" r:id="rId15"/>
    <p:sldId id="988" r:id="rId16"/>
    <p:sldId id="953" r:id="rId17"/>
    <p:sldId id="954" r:id="rId18"/>
    <p:sldId id="955" r:id="rId19"/>
    <p:sldId id="965" r:id="rId20"/>
    <p:sldId id="966" r:id="rId21"/>
    <p:sldId id="874" r:id="rId22"/>
    <p:sldId id="893" r:id="rId23"/>
    <p:sldId id="880" r:id="rId24"/>
    <p:sldId id="947" r:id="rId25"/>
    <p:sldId id="948" r:id="rId26"/>
    <p:sldId id="949" r:id="rId27"/>
    <p:sldId id="950" r:id="rId28"/>
    <p:sldId id="989" r:id="rId29"/>
    <p:sldId id="895" r:id="rId30"/>
    <p:sldId id="896" r:id="rId31"/>
    <p:sldId id="897" r:id="rId32"/>
    <p:sldId id="898" r:id="rId33"/>
    <p:sldId id="894" r:id="rId34"/>
    <p:sldId id="899" r:id="rId35"/>
    <p:sldId id="900" r:id="rId36"/>
    <p:sldId id="901" r:id="rId37"/>
    <p:sldId id="902" r:id="rId38"/>
    <p:sldId id="903" r:id="rId39"/>
    <p:sldId id="904" r:id="rId40"/>
    <p:sldId id="905" r:id="rId41"/>
    <p:sldId id="906" r:id="rId42"/>
    <p:sldId id="907" r:id="rId43"/>
    <p:sldId id="908" r:id="rId44"/>
    <p:sldId id="909" r:id="rId45"/>
    <p:sldId id="910" r:id="rId46"/>
    <p:sldId id="911" r:id="rId47"/>
    <p:sldId id="917" r:id="rId48"/>
    <p:sldId id="990" r:id="rId49"/>
    <p:sldId id="991" r:id="rId50"/>
    <p:sldId id="992" r:id="rId51"/>
    <p:sldId id="993" r:id="rId52"/>
    <p:sldId id="994" r:id="rId53"/>
    <p:sldId id="995" r:id="rId54"/>
    <p:sldId id="996" r:id="rId55"/>
    <p:sldId id="997" r:id="rId56"/>
    <p:sldId id="912" r:id="rId57"/>
    <p:sldId id="913" r:id="rId58"/>
    <p:sldId id="973" r:id="rId59"/>
    <p:sldId id="914" r:id="rId60"/>
    <p:sldId id="915" r:id="rId61"/>
    <p:sldId id="916" r:id="rId62"/>
    <p:sldId id="888" r:id="rId63"/>
    <p:sldId id="974" r:id="rId64"/>
    <p:sldId id="978" r:id="rId65"/>
    <p:sldId id="979" r:id="rId66"/>
    <p:sldId id="980" r:id="rId67"/>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FE115"/>
    <a:srgbClr val="000000"/>
    <a:srgbClr val="16165D"/>
    <a:srgbClr val="FF6600"/>
    <a:srgbClr val="9933FF"/>
    <a:srgbClr val="A2CCE8"/>
    <a:srgbClr val="AAE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48" autoAdjust="0"/>
    <p:restoredTop sz="85952" autoAdjust="0"/>
  </p:normalViewPr>
  <p:slideViewPr>
    <p:cSldViewPr>
      <p:cViewPr varScale="1">
        <p:scale>
          <a:sx n="94" d="100"/>
          <a:sy n="94" d="100"/>
        </p:scale>
        <p:origin x="117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7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image" Target="../media/image67.png"/><Relationship Id="rId4" Type="http://schemas.openxmlformats.org/officeDocument/2006/relationships/image" Target="../media/image7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18028D2-F1DD-4CEF-968C-AED73AC5BD14}" type="slidenum">
              <a:rPr lang="en-US" smtClean="0"/>
              <a:pPr/>
              <a:t>1</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201850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23</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extLst>
      <p:ext uri="{BB962C8B-B14F-4D97-AF65-F5344CB8AC3E}">
        <p14:creationId xmlns:p14="http://schemas.microsoft.com/office/powerpoint/2010/main" val="4013947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92F7FAD7-AE6C-424D-A09A-6072F1A1EF13}" type="slidenum">
              <a:rPr lang="en-US" sz="1200" b="0"/>
              <a:pPr eaLnBrk="1" hangingPunct="1"/>
              <a:t>24</a:t>
            </a:fld>
            <a:endParaRPr lang="en-US" sz="1200" b="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84504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3BD7526-4A22-40F4-826E-F52915DB9C0F}" type="slidenum">
              <a:rPr lang="en-US" sz="1200" b="0"/>
              <a:pPr eaLnBrk="1" hangingPunct="1"/>
              <a:t>25</a:t>
            </a:fld>
            <a:endParaRPr lang="en-US" sz="1200" b="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02667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4CB34FA-FE3E-4537-A53F-A676E5352175}" type="slidenum">
              <a:rPr lang="en-US" sz="1200" b="0"/>
              <a:pPr eaLnBrk="1" hangingPunct="1"/>
              <a:t>26</a:t>
            </a:fld>
            <a:endParaRPr lang="en-US" sz="1200"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47593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28</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88476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33A2BB5-A1AA-4DC1-994A-7238C62DF8E8}" type="slidenum">
              <a:rPr lang="en-US" smtClean="0"/>
              <a:pPr/>
              <a:t>44</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57260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77C67864-B733-4971-BE73-1FFAC9D75EC7}" type="slidenum">
              <a:rPr lang="en-US" smtClean="0"/>
              <a:pPr/>
              <a:t>47</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06234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48</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29823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FC87BB3-3E30-4DEB-B346-3D1F1A3665C2}" type="slidenum">
              <a:rPr lang="en-US" altLang="en-US" sz="1200" b="0"/>
              <a:pPr eaLnBrk="1" hangingPunct="1"/>
              <a:t>49</a:t>
            </a:fld>
            <a:endParaRPr lang="en-US" altLang="en-US" sz="1200" b="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01689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53</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78090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09A798E4-C809-493F-8C89-E39418AC2997}" type="slidenum">
              <a:rPr lang="en-US" sz="1200" b="0"/>
              <a:pPr eaLnBrk="1" hangingPunct="1"/>
              <a:t>2</a:t>
            </a:fld>
            <a:endParaRPr 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273495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4BC8718-EA24-4187-BAA9-0B2E79B72D2D}" type="slidenum">
              <a:rPr lang="en-US" smtClean="0"/>
              <a:pPr/>
              <a:t>58</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50056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4C0E0796-5F2E-462D-89E9-AE798582B1AD}" type="slidenum">
              <a:rPr lang="en-US" smtClean="0"/>
              <a:pPr/>
              <a:t>61</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41344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A6633EA-A363-4047-B45B-9892F8DA1B23}" type="slidenum">
              <a:rPr lang="en-US" smtClean="0"/>
              <a:pPr/>
              <a:t>62</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5681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485FE74-E64A-4A74-B3AD-B129A171D8B5}" type="slidenum">
              <a:rPr lang="en-US" smtClean="0"/>
              <a:pPr/>
              <a:t>63</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09641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8ABF833-872B-4EF7-A959-302E96ECED55}" type="slidenum">
              <a:rPr lang="en-US" smtClean="0"/>
              <a:pPr/>
              <a:t>64</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392326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CED6B4F-7539-4210-B0FF-8BD84F1271A4}" type="slidenum">
              <a:rPr lang="en-US" smtClean="0"/>
              <a:pPr/>
              <a:t>65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GB" smtClean="0"/>
          </a:p>
        </p:txBody>
      </p:sp>
    </p:spTree>
    <p:extLst>
      <p:ext uri="{BB962C8B-B14F-4D97-AF65-F5344CB8AC3E}">
        <p14:creationId xmlns:p14="http://schemas.microsoft.com/office/powerpoint/2010/main" val="1357715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3</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extLst>
      <p:ext uri="{BB962C8B-B14F-4D97-AF65-F5344CB8AC3E}">
        <p14:creationId xmlns:p14="http://schemas.microsoft.com/office/powerpoint/2010/main" val="579600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198B85A7-6038-44F9-A581-3B5E3599E677}" type="slidenum">
              <a:rPr lang="en-US" smtClean="0"/>
              <a:pPr/>
              <a:t>5</a:t>
            </a:fld>
            <a:endParaRPr lang="en-US"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6264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198B85A7-6038-44F9-A581-3B5E3599E677}" type="slidenum">
              <a:rPr lang="en-US" smtClean="0"/>
              <a:pPr/>
              <a:t>6</a:t>
            </a:fld>
            <a:endParaRPr lang="en-US"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923784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198B85A7-6038-44F9-A581-3B5E3599E677}" type="slidenum">
              <a:rPr lang="en-US" smtClean="0"/>
              <a:pPr/>
              <a:t>7</a:t>
            </a:fld>
            <a:endParaRPr lang="en-US"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165471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13</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extLst>
      <p:ext uri="{BB962C8B-B14F-4D97-AF65-F5344CB8AC3E}">
        <p14:creationId xmlns:p14="http://schemas.microsoft.com/office/powerpoint/2010/main" val="3587378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C4AA95C0-433A-4168-AB74-C0BF1DCDFD16}" type="slidenum">
              <a:rPr lang="en-US" sz="1200" b="0"/>
              <a:pPr eaLnBrk="1" hangingPunct="1"/>
              <a:t>18</a:t>
            </a:fld>
            <a:endParaRPr lang="en-US" sz="1200" b="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176802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21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extLst>
      <p:ext uri="{BB962C8B-B14F-4D97-AF65-F5344CB8AC3E}">
        <p14:creationId xmlns:p14="http://schemas.microsoft.com/office/powerpoint/2010/main" val="541326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pPr>
              <a:defRPr/>
            </a:pPr>
            <a:fld id="{4D2A79A7-6CC9-4A6D-8E3E-92108A2A1566}" type="slidenum">
              <a:rPr lang="en-US" smtClean="0"/>
              <a:pPr>
                <a:defRPr/>
              </a:pPr>
              <a:t>‹#›</a:t>
            </a:fld>
            <a:endParaRPr lang="en-US"/>
          </a:p>
        </p:txBody>
      </p:sp>
    </p:spTree>
    <p:extLst>
      <p:ext uri="{BB962C8B-B14F-4D97-AF65-F5344CB8AC3E}">
        <p14:creationId xmlns:p14="http://schemas.microsoft.com/office/powerpoint/2010/main" val="67778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398"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399"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smtClean="0"/>
              <a:t>Click icon to add table</a:t>
            </a:r>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timing>
    <p:tnLst>
      <p:par>
        <p:cTn id="1" dur="indefinite" restart="never" nodeType="tmRoot"/>
      </p:par>
    </p:tnLst>
  </p:timing>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hyperlink" Target="http://www.ifomis.org/" TargetMode="External"/><Relationship Id="rId3" Type="http://schemas.openxmlformats.org/officeDocument/2006/relationships/notesSlide" Target="../notesSlides/notesSlide2.xml"/><Relationship Id="rId21" Type="http://schemas.openxmlformats.org/officeDocument/2006/relationships/image" Target="../media/image16.jpeg"/><Relationship Id="rId7" Type="http://schemas.openxmlformats.org/officeDocument/2006/relationships/hyperlink" Target="http://images.google.com/imgres?imgurl=http://www.math.sfu.ca/histmath/Europe/Euclid300BC/HIPPOCRATES.JPG&amp;imgrefurl=http://www.math.sfu.ca/histmath/Europe/Euclid300BC/&amp;h=326&amp;w=268&amp;sz=11&amp;tbnid=ETy_g3qaEY0J:&amp;tbnh=113&amp;tbnw=93&amp;start=4&amp;prev=/images?q%3Dhippocrates%26hl%3Dnl%26lr%3D" TargetMode="External"/><Relationship Id="rId12" Type="http://schemas.openxmlformats.org/officeDocument/2006/relationships/image" Target="../media/image11.png"/><Relationship Id="rId17" Type="http://schemas.openxmlformats.org/officeDocument/2006/relationships/image" Target="../media/image14.jpeg"/><Relationship Id="rId25" Type="http://schemas.openxmlformats.org/officeDocument/2006/relationships/image" Target="../media/image19.png"/><Relationship Id="rId2" Type="http://schemas.openxmlformats.org/officeDocument/2006/relationships/slideLayout" Target="../slideLayouts/slideLayout10.xml"/><Relationship Id="rId16" Type="http://schemas.openxmlformats.org/officeDocument/2006/relationships/image" Target="../media/image3.png"/><Relationship Id="rId20" Type="http://schemas.openxmlformats.org/officeDocument/2006/relationships/hyperlink" Target="http://images.google.be/imgres?imgurl=http://www.guido.be/imagegallery/Onderwijs/rug.jpg&amp;imgrefurl=http://www.guido.be/desktopmodules/articledetail.aspx?mid%3D361%26itemid%3D768%26tabid%3D69%26pageid%3D100&amp;h=180&amp;w=180&amp;sz=8&amp;hl=nl&amp;start=11&amp;tbnid=p1yWKTqCineCgM:&amp;tbnh=101&amp;tbnw=101&amp;prev=/images?q%3Drug%2Bgent%26svnum%3D10%26hl%3Dnl%26lr%3D%26rls%3DGGLJ,GGLJ:2006-09,GGLJ:en%26sa%3DN" TargetMode="Externa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0.jpeg"/><Relationship Id="rId24" Type="http://schemas.openxmlformats.org/officeDocument/2006/relationships/hyperlink" Target="http://nl.prorec.be/index.cfm" TargetMode="External"/><Relationship Id="rId5" Type="http://schemas.openxmlformats.org/officeDocument/2006/relationships/image" Target="../media/image5.jpeg"/><Relationship Id="rId15" Type="http://schemas.openxmlformats.org/officeDocument/2006/relationships/oleObject" Target="../embeddings/oleObject3.bin"/><Relationship Id="rId23" Type="http://schemas.openxmlformats.org/officeDocument/2006/relationships/image" Target="../media/image18.png"/><Relationship Id="rId10" Type="http://schemas.openxmlformats.org/officeDocument/2006/relationships/image" Target="../media/image9.jpeg"/><Relationship Id="rId19" Type="http://schemas.openxmlformats.org/officeDocument/2006/relationships/image" Target="../media/image15.jpeg"/><Relationship Id="rId4" Type="http://schemas.openxmlformats.org/officeDocument/2006/relationships/image" Target="../media/image4.jpeg"/><Relationship Id="rId9" Type="http://schemas.openxmlformats.org/officeDocument/2006/relationships/image" Target="../media/image8.png"/><Relationship Id="rId14" Type="http://schemas.openxmlformats.org/officeDocument/2006/relationships/image" Target="../media/image13.jpeg"/><Relationship Id="rId22"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hyperlink" Target="http://www.referent-tracking.com/RTU/sendfile/?file=CeustersAMIA2006FINAL.pdf" TargetMode="External"/><Relationship Id="rId2" Type="http://schemas.openxmlformats.org/officeDocument/2006/relationships/hyperlink" Target="http://www.amia.org/meetings/f06/" TargetMode="External"/><Relationship Id="rId1" Type="http://schemas.openxmlformats.org/officeDocument/2006/relationships/slideLayout" Target="../slideLayouts/slideLayout4.xml"/><Relationship Id="rId5" Type="http://schemas.openxmlformats.org/officeDocument/2006/relationships/image" Target="../media/image38.emf"/><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8.emf"/></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upload.wikimedia.org/wikipedia/commons/0/09/Eroica_Beethoven_title.jpg"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hyperlink" Target="http://www.google.com/imgres?num=10&amp;hl=en&amp;safe=off&amp;tbo=d&amp;biw=1680&amp;bih=858&amp;tbm=isch&amp;tbnid=IHXX8pOeP7darM:&amp;imgrefurl=http://collider.com/jonathan-nolan-person-of-interest-dark-knight-rises-interview/137379/&amp;docid=hw5ZwkaLbYH0xM&amp;imgurl=http://collider.com/wp-content/uploads/person-of-interest-taraji-p-henson-4.jpg&amp;w=540&amp;h=720&amp;ei=EzbvUOTBAbO10AGGq4G4BQ&amp;zoom=1" TargetMode="External"/><Relationship Id="rId7" Type="http://schemas.openxmlformats.org/officeDocument/2006/relationships/hyperlink" Target="http://www.google.com/imgres?num=10&amp;hl=en&amp;safe=off&amp;tbo=d&amp;biw=1680&amp;bih=858&amp;tbm=isch&amp;tbnid=GWR3fBGcpQvbjM:&amp;imgrefurl=http://www.tvscoop.tv/2008/04/can_a_person_ha.html&amp;docid=skeNrvquM8D3hM&amp;imgurl=http://www.tvscoop.tv/76495669.jpg&amp;w=2003&amp;h=3000&amp;ei=EzbvUOTBAbO10AGGq4G4BQ&amp;zoom=1" TargetMode="External"/><Relationship Id="rId12" Type="http://schemas.openxmlformats.org/officeDocument/2006/relationships/image" Target="../media/image62.jpeg"/><Relationship Id="rId2" Type="http://schemas.openxmlformats.org/officeDocument/2006/relationships/hyperlink" Target="http://www.google.com/imgres?num=10&amp;hl=en&amp;safe=off&amp;tbo=d&amp;biw=1680&amp;bih=858&amp;tbm=isch&amp;tbnid=MlQsapOTswg_pM:&amp;imgrefurl=http://www.firstpersonarts.org/2010-festival/first-taste-dinner-with-soledad-obrien/&amp;docid=bIZwwNlXW_6f7M&amp;imgurl=http://www.firstpersonarts.org/wp-content/uploads/2010/08/Soledad-new-headshot-7-07.jpg&amp;w=2400&amp;h=3000&amp;ei=EzbvUOTBAbO10AGGq4G4BQ&amp;zoom=1" TargetMode="External"/><Relationship Id="rId1" Type="http://schemas.openxmlformats.org/officeDocument/2006/relationships/slideLayout" Target="../slideLayouts/slideLayout4.xml"/><Relationship Id="rId6" Type="http://schemas.openxmlformats.org/officeDocument/2006/relationships/image" Target="../media/image59.jpeg"/><Relationship Id="rId11" Type="http://schemas.openxmlformats.org/officeDocument/2006/relationships/hyperlink" Target="http://www.google.com/imgres?num=10&amp;hl=en&amp;safe=off&amp;tbo=d&amp;biw=1680&amp;bih=858&amp;tbm=isch&amp;tbnid=uzHegijBDrVCxM:&amp;imgrefurl=http://tlceyeopener.blogspot.com/2012/09/tlc-eyecare-laser-centers-welcomes-new.html&amp;docid=72rk70VQwzyM6M&amp;imgurl=http://4.bp.blogspot.com/-_Q3A00CnIl4/UFnzN1sxk2I/AAAAAAAAALA/LkL6Cv3JP5I/s1600/Erica_Person_MD.jpg&amp;w=1143&amp;h=1600&amp;ei=EzbvUOTBAbO10AGGq4G4BQ&amp;zoom=1" TargetMode="External"/><Relationship Id="rId5" Type="http://schemas.openxmlformats.org/officeDocument/2006/relationships/hyperlink" Target="http://www.google.com/imgres?num=10&amp;hl=en&amp;safe=off&amp;tbo=d&amp;biw=1680&amp;bih=858&amp;tbm=isch&amp;tbnid=tWS1VoR2oxomXM:&amp;imgrefurl=http://perezhilton.com/2011-12-15-ryan-gosling-is-named-time-magazines-coolest-person-of-the-year&amp;docid=MO35ynEp_HhFdM&amp;imgurl=http://img.perezhilton.com/wp-content/uploads/2011/12/ryan-gosling-is-coolest-person-of-the-year__oPt.jpg&amp;w=450&amp;h=639&amp;ei=EzbvUOTBAbO10AGGq4G4BQ&amp;zoom=1" TargetMode="External"/><Relationship Id="rId10" Type="http://schemas.openxmlformats.org/officeDocument/2006/relationships/image" Target="../media/image61.jpeg"/><Relationship Id="rId4" Type="http://schemas.openxmlformats.org/officeDocument/2006/relationships/image" Target="../media/image58.jpeg"/><Relationship Id="rId9" Type="http://schemas.openxmlformats.org/officeDocument/2006/relationships/hyperlink" Target="http://www.google.com/imgres?num=10&amp;hl=en&amp;safe=off&amp;tbo=d&amp;biw=1680&amp;bih=858&amp;tbm=isch&amp;tbnid=NQXySzMWyLA96M:&amp;imgrefurl=http://www.fanpop.com/clubs/david-henrie/images/26183003/title/david-henrie-aim-high-party-person-photo&amp;docid=xeljz3CV4-c0VM&amp;imgurl=http://images5.fanpop.com/image/photos/26100000/David-Henrie-Aim-High-Party-Person-david-henrie-26183003-940-1222.jpg&amp;w=940&amp;h=1222&amp;ei=EzbvUOTBAbO10AGGq4G4BQ&amp;zoom=1" TargetMode="External"/></Relationships>
</file>

<file path=ppt/slides/_rels/slide57.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hyperlink" Target="http://www.google.com/imgres?num=10&amp;hl=en&amp;safe=off&amp;tbo=d&amp;biw=1680&amp;bih=858&amp;tbm=isch&amp;tbnid=IHXX8pOeP7darM:&amp;imgrefurl=http://collider.com/jonathan-nolan-person-of-interest-dark-knight-rises-interview/137379/&amp;docid=hw5ZwkaLbYH0xM&amp;imgurl=http://collider.com/wp-content/uploads/person-of-interest-taraji-p-henson-4.jpg&amp;w=540&amp;h=720&amp;ei=EzbvUOTBAbO10AGGq4G4BQ&amp;zoom=1" TargetMode="External"/><Relationship Id="rId7" Type="http://schemas.openxmlformats.org/officeDocument/2006/relationships/hyperlink" Target="http://www.google.com/imgres?num=10&amp;hl=en&amp;safe=off&amp;tbo=d&amp;biw=1680&amp;bih=858&amp;tbm=isch&amp;tbnid=GWR3fBGcpQvbjM:&amp;imgrefurl=http://www.tvscoop.tv/2008/04/can_a_person_ha.html&amp;docid=skeNrvquM8D3hM&amp;imgurl=http://www.tvscoop.tv/76495669.jpg&amp;w=2003&amp;h=3000&amp;ei=EzbvUOTBAbO10AGGq4G4BQ&amp;zoom=1" TargetMode="External"/><Relationship Id="rId12" Type="http://schemas.openxmlformats.org/officeDocument/2006/relationships/image" Target="../media/image62.jpeg"/><Relationship Id="rId2" Type="http://schemas.openxmlformats.org/officeDocument/2006/relationships/hyperlink" Target="http://www.google.com/imgres?num=10&amp;hl=en&amp;safe=off&amp;tbo=d&amp;biw=1680&amp;bih=858&amp;tbm=isch&amp;tbnid=MlQsapOTswg_pM:&amp;imgrefurl=http://www.firstpersonarts.org/2010-festival/first-taste-dinner-with-soledad-obrien/&amp;docid=bIZwwNlXW_6f7M&amp;imgurl=http://www.firstpersonarts.org/wp-content/uploads/2010/08/Soledad-new-headshot-7-07.jpg&amp;w=2400&amp;h=3000&amp;ei=EzbvUOTBAbO10AGGq4G4BQ&amp;zoom=1" TargetMode="External"/><Relationship Id="rId1" Type="http://schemas.openxmlformats.org/officeDocument/2006/relationships/slideLayout" Target="../slideLayouts/slideLayout4.xml"/><Relationship Id="rId6" Type="http://schemas.openxmlformats.org/officeDocument/2006/relationships/image" Target="../media/image59.jpeg"/><Relationship Id="rId11" Type="http://schemas.openxmlformats.org/officeDocument/2006/relationships/hyperlink" Target="http://www.google.com/imgres?num=10&amp;hl=en&amp;safe=off&amp;tbo=d&amp;biw=1680&amp;bih=858&amp;tbm=isch&amp;tbnid=uzHegijBDrVCxM:&amp;imgrefurl=http://tlceyeopener.blogspot.com/2012/09/tlc-eyecare-laser-centers-welcomes-new.html&amp;docid=72rk70VQwzyM6M&amp;imgurl=http://4.bp.blogspot.com/-_Q3A00CnIl4/UFnzN1sxk2I/AAAAAAAAALA/LkL6Cv3JP5I/s1600/Erica_Person_MD.jpg&amp;w=1143&amp;h=1600&amp;ei=EzbvUOTBAbO10AGGq4G4BQ&amp;zoom=1" TargetMode="External"/><Relationship Id="rId5" Type="http://schemas.openxmlformats.org/officeDocument/2006/relationships/hyperlink" Target="http://www.google.com/imgres?num=10&amp;hl=en&amp;safe=off&amp;tbo=d&amp;biw=1680&amp;bih=858&amp;tbm=isch&amp;tbnid=tWS1VoR2oxomXM:&amp;imgrefurl=http://perezhilton.com/2011-12-15-ryan-gosling-is-named-time-magazines-coolest-person-of-the-year&amp;docid=MO35ynEp_HhFdM&amp;imgurl=http://img.perezhilton.com/wp-content/uploads/2011/12/ryan-gosling-is-coolest-person-of-the-year__oPt.jpg&amp;w=450&amp;h=639&amp;ei=EzbvUOTBAbO10AGGq4G4BQ&amp;zoom=1" TargetMode="External"/><Relationship Id="rId10" Type="http://schemas.openxmlformats.org/officeDocument/2006/relationships/image" Target="../media/image61.jpeg"/><Relationship Id="rId4" Type="http://schemas.openxmlformats.org/officeDocument/2006/relationships/image" Target="../media/image58.jpeg"/><Relationship Id="rId9" Type="http://schemas.openxmlformats.org/officeDocument/2006/relationships/hyperlink" Target="http://www.google.com/imgres?num=10&amp;hl=en&amp;safe=off&amp;tbo=d&amp;biw=1680&amp;bih=858&amp;tbm=isch&amp;tbnid=NQXySzMWyLA96M:&amp;imgrefurl=http://www.fanpop.com/clubs/david-henrie/images/26183003/title/david-henrie-aim-high-party-person-photo&amp;docid=xeljz3CV4-c0VM&amp;imgurl=http://images5.fanpop.com/image/photos/26100000/David-Henrie-Aim-High-Party-Person-david-henrie-26183003-940-1222.jpg&amp;w=940&amp;h=1222&amp;ei=EzbvUOTBAbO10AGGq4G4BQ&amp;zoom=1"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hyperlink" Target="http://www.google.com/imgres?hl=en&amp;safe=off&amp;tbo=d&amp;biw=1680&amp;bih=858&amp;tbm=isch&amp;tbnid=_p54yMq4EBtd9M:&amp;imgrefurl=http://www.bestpricetoys.com/index.php?manufacturers_id=139&amp;page=1&amp;sort=3a&amp;docid=eq7G5qK56iP10M&amp;imgurl=http://www.bestpricetoys.com/images/imported/62190.jpg&amp;w=1600&amp;h=1600&amp;ei=7zfvUOrRGrOq0AHxuIHoCQ&amp;zoom=1" TargetMode="External"/><Relationship Id="rId7" Type="http://schemas.openxmlformats.org/officeDocument/2006/relationships/hyperlink" Target="http://www.google.com/imgres?hl=en&amp;safe=off&amp;tbo=d&amp;biw=1680&amp;bih=858&amp;tbm=isch&amp;tbnid=t8-FKjz6hVaKSM:&amp;imgrefurl=http://cool.cugiz.com/2011/07/child-software-engineer-life.html&amp;docid=qbrlgN1wCtKamM&amp;imgurl=http://3.bp.blogspot.com/_LPGZVS56wyA/S9PNybQULSI/AAAAAAAAmlM/ysn0AEsshDo/s800/13.jpg&amp;w=481&amp;h=599&amp;ei=7zfvUOrRGrOq0AHxuIHoCQ&amp;zoom=1" TargetMode="External"/><Relationship Id="rId2" Type="http://schemas.openxmlformats.org/officeDocument/2006/relationships/hyperlink" Target="http://www.google.com/imgres?hl=en&amp;safe=off&amp;tbo=d&amp;biw=1680&amp;bih=858&amp;tbm=isch&amp;tbnid=Cx3ZNQIYKHz5TM:&amp;imgrefurl=http://commons.wikimedia.org/wiki/File:A_child_sleeping.jpg&amp;docid=5-7Iz1ugN61CLM&amp;imgurl=http://upload.wikimedia.org/wikipedia/commons/3/3a/A_child_sleeping.jpg&amp;w=2592&amp;h=1944&amp;ei=7zfvUOrRGrOq0AHxuIHoCQ&amp;zoom=1" TargetMode="External"/><Relationship Id="rId1" Type="http://schemas.openxmlformats.org/officeDocument/2006/relationships/slideLayout" Target="../slideLayouts/slideLayout4.xml"/><Relationship Id="rId6" Type="http://schemas.openxmlformats.org/officeDocument/2006/relationships/image" Target="../media/image64.jpeg"/><Relationship Id="rId5" Type="http://schemas.openxmlformats.org/officeDocument/2006/relationships/hyperlink" Target="http://www.google.com/imgres?hl=en&amp;safe=off&amp;tbo=d&amp;biw=1680&amp;bih=858&amp;tbm=isch&amp;tbnid=ADqKOATSu200vM:&amp;imgrefurl=http://www.sdcda.org/helping/child-abduction/index.php&amp;docid=rHRUVR0bgz1nBM&amp;imgurl=http://www.sdcda.org/helping/child-abduction/cauphotos/56.jpg&amp;w=212&amp;h=258&amp;ei=7zfvUOrRGrOq0AHxuIHoCQ&amp;zoom=1" TargetMode="External"/><Relationship Id="rId4" Type="http://schemas.openxmlformats.org/officeDocument/2006/relationships/image" Target="../media/image63.jpeg"/><Relationship Id="rId9" Type="http://schemas.openxmlformats.org/officeDocument/2006/relationships/image" Target="../media/image6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hyperlink" Target="http://www.google.com/imgres?hl=en&amp;safe=off&amp;tbo=d&amp;biw=1680&amp;bih=858&amp;tbm=isch&amp;tbnid=_p54yMq4EBtd9M:&amp;imgrefurl=http://www.bestpricetoys.com/index.php?manufacturers_id=139&amp;page=1&amp;sort=3a&amp;docid=eq7G5qK56iP10M&amp;imgurl=http://www.bestpricetoys.com/images/imported/62190.jpg&amp;w=1600&amp;h=1600&amp;ei=7zfvUOrRGrOq0AHxuIHoCQ&amp;zoom=1" TargetMode="External"/><Relationship Id="rId7" Type="http://schemas.openxmlformats.org/officeDocument/2006/relationships/hyperlink" Target="http://www.google.com/imgres?hl=en&amp;safe=off&amp;tbo=d&amp;biw=1680&amp;bih=858&amp;tbm=isch&amp;tbnid=t8-FKjz6hVaKSM:&amp;imgrefurl=http://cool.cugiz.com/2011/07/child-software-engineer-life.html&amp;docid=qbrlgN1wCtKamM&amp;imgurl=http://3.bp.blogspot.com/_LPGZVS56wyA/S9PNybQULSI/AAAAAAAAmlM/ysn0AEsshDo/s800/13.jpg&amp;w=481&amp;h=599&amp;ei=7zfvUOrRGrOq0AHxuIHoCQ&amp;zoom=1" TargetMode="External"/><Relationship Id="rId2" Type="http://schemas.openxmlformats.org/officeDocument/2006/relationships/hyperlink" Target="http://www.google.com/imgres?hl=en&amp;safe=off&amp;tbo=d&amp;biw=1680&amp;bih=858&amp;tbm=isch&amp;tbnid=Cx3ZNQIYKHz5TM:&amp;imgrefurl=http://commons.wikimedia.org/wiki/File:A_child_sleeping.jpg&amp;docid=5-7Iz1ugN61CLM&amp;imgurl=http://upload.wikimedia.org/wikipedia/commons/3/3a/A_child_sleeping.jpg&amp;w=2592&amp;h=1944&amp;ei=7zfvUOrRGrOq0AHxuIHoCQ&amp;zoom=1" TargetMode="External"/><Relationship Id="rId1" Type="http://schemas.openxmlformats.org/officeDocument/2006/relationships/slideLayout" Target="../slideLayouts/slideLayout4.xml"/><Relationship Id="rId6" Type="http://schemas.openxmlformats.org/officeDocument/2006/relationships/image" Target="../media/image64.jpeg"/><Relationship Id="rId5" Type="http://schemas.openxmlformats.org/officeDocument/2006/relationships/hyperlink" Target="http://www.google.com/imgres?hl=en&amp;safe=off&amp;tbo=d&amp;biw=1680&amp;bih=858&amp;tbm=isch&amp;tbnid=ADqKOATSu200vM:&amp;imgrefurl=http://www.sdcda.org/helping/child-abduction/index.php&amp;docid=rHRUVR0bgz1nBM&amp;imgurl=http://www.sdcda.org/helping/child-abduction/cauphotos/56.jpg&amp;w=212&amp;h=258&amp;ei=7zfvUOrRGrOq0AHxuIHoCQ&amp;zoom=1" TargetMode="External"/><Relationship Id="rId4" Type="http://schemas.openxmlformats.org/officeDocument/2006/relationships/image" Target="../media/image63.jpeg"/><Relationship Id="rId9" Type="http://schemas.openxmlformats.org/officeDocument/2006/relationships/image" Target="../media/image66.jpeg"/></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1.xml"/><Relationship Id="rId7" Type="http://schemas.openxmlformats.org/officeDocument/2006/relationships/image" Target="../media/image68.pn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70.png"/><Relationship Id="rId5" Type="http://schemas.openxmlformats.org/officeDocument/2006/relationships/image" Target="../media/image67.png"/><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69.png"/></Relationships>
</file>

<file path=ppt/slides/_rels/slide62.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609600" y="990600"/>
            <a:ext cx="7999413" cy="2043113"/>
          </a:xfrm>
        </p:spPr>
        <p:txBody>
          <a:bodyPr/>
          <a:lstStyle/>
          <a:p>
            <a:pPr eaLnBrk="1" hangingPunct="1">
              <a:tabLst>
                <a:tab pos="5376863" algn="l"/>
              </a:tabLst>
            </a:pPr>
            <a:r>
              <a:rPr lang="en-US" sz="1200" dirty="0" smtClean="0">
                <a:cs typeface="Arial" charset="0"/>
              </a:rPr>
              <a:t/>
            </a:r>
            <a:br>
              <a:rPr lang="en-US" sz="1200" dirty="0" smtClean="0">
                <a:cs typeface="Arial" charset="0"/>
              </a:rPr>
            </a:br>
            <a:r>
              <a:rPr lang="en-US" sz="4400" dirty="0"/>
              <a:t>Clinical Population Research and Ontologies</a:t>
            </a:r>
            <a:r>
              <a:rPr lang="en-US" sz="4400" dirty="0" smtClean="0"/>
              <a:t>.  </a:t>
            </a:r>
            <a:r>
              <a:rPr lang="en-US" sz="2600" dirty="0"/>
              <a:t/>
            </a:r>
            <a:br>
              <a:rPr lang="en-US" sz="2600" dirty="0"/>
            </a:br>
            <a:r>
              <a:rPr lang="en-US" sz="2600" dirty="0"/>
              <a:t/>
            </a:r>
            <a:br>
              <a:rPr lang="en-US" sz="2600" dirty="0"/>
            </a:br>
            <a:r>
              <a:rPr lang="en-GB" sz="1400" dirty="0" smtClean="0">
                <a:cs typeface="Arial" charset="0"/>
              </a:rPr>
              <a:t>January </a:t>
            </a:r>
            <a:r>
              <a:rPr lang="en-GB" sz="1400" dirty="0" smtClean="0">
                <a:cs typeface="Arial" charset="0"/>
              </a:rPr>
              <a:t>8/9, </a:t>
            </a:r>
            <a:r>
              <a:rPr lang="en-GB" sz="1400" dirty="0" smtClean="0">
                <a:cs typeface="Arial" charset="0"/>
              </a:rPr>
              <a:t>2014</a:t>
            </a:r>
            <a:br>
              <a:rPr lang="en-GB" sz="1400" dirty="0" smtClean="0">
                <a:cs typeface="Arial" charset="0"/>
              </a:rPr>
            </a:br>
            <a:r>
              <a:rPr lang="en-US" sz="1400" dirty="0" smtClean="0">
                <a:cs typeface="Arial" charset="0"/>
              </a:rPr>
              <a:t>University at Buffalo, South Campus</a:t>
            </a:r>
          </a:p>
        </p:txBody>
      </p:sp>
      <p:sp>
        <p:nvSpPr>
          <p:cNvPr id="5123" name="Rectangle 3"/>
          <p:cNvSpPr>
            <a:spLocks noGrp="1" noChangeArrowheads="1"/>
          </p:cNvSpPr>
          <p:nvPr>
            <p:ph type="subTitle" idx="1"/>
          </p:nvPr>
        </p:nvSpPr>
        <p:spPr>
          <a:xfrm>
            <a:off x="0" y="4191000"/>
            <a:ext cx="9144000" cy="1600200"/>
          </a:xfrm>
        </p:spPr>
        <p:txBody>
          <a:bodyPr/>
          <a:lstStyle/>
          <a:p>
            <a:pPr defTabSz="566738" eaLnBrk="1" hangingPunct="1">
              <a:lnSpc>
                <a:spcPct val="80000"/>
              </a:lnSpc>
            </a:pPr>
            <a:r>
              <a:rPr lang="en-GB" altLang="ja-JP" sz="2800" b="1" dirty="0" smtClean="0">
                <a:ea typeface="ＭＳ 明朝" pitchFamily="49" charset="-128"/>
              </a:rPr>
              <a:t>Werner CEUSTERS, MD</a:t>
            </a:r>
            <a:endParaRPr lang="en-GB" altLang="ja-JP" sz="2800" b="1" baseline="30000" dirty="0" smtClean="0">
              <a:ea typeface="ＭＳ 明朝" pitchFamily="49" charset="-128"/>
            </a:endParaRPr>
          </a:p>
          <a:p>
            <a:pPr defTabSz="566738" eaLnBrk="1" hangingPunct="1">
              <a:lnSpc>
                <a:spcPct val="120000"/>
              </a:lnSpc>
            </a:pPr>
            <a:endParaRPr lang="en-US" altLang="ja-JP" sz="1800" b="1" dirty="0" smtClean="0">
              <a:ea typeface="ＭＳ 明朝" pitchFamily="49" charset="-128"/>
            </a:endParaRPr>
          </a:p>
          <a:p>
            <a:pPr defTabSz="566738" eaLnBrk="1" hangingPunct="1">
              <a:lnSpc>
                <a:spcPct val="120000"/>
              </a:lnSpc>
            </a:pPr>
            <a:r>
              <a:rPr lang="en-GB" altLang="ja-JP" sz="1800" i="1" dirty="0" smtClean="0">
                <a:ea typeface="ＭＳ 明朝" pitchFamily="49" charset="-128"/>
              </a:rPr>
              <a:t>Ontology Research Group, </a:t>
            </a:r>
            <a:r>
              <a:rPr lang="en-GB" altLang="ja-JP" sz="1800" i="1" dirty="0" err="1" smtClean="0">
                <a:ea typeface="ＭＳ 明朝" pitchFamily="49" charset="-128"/>
              </a:rPr>
              <a:t>Center</a:t>
            </a:r>
            <a:r>
              <a:rPr lang="en-GB" altLang="ja-JP" sz="1800" i="1" dirty="0" smtClean="0">
                <a:ea typeface="ＭＳ 明朝" pitchFamily="49" charset="-128"/>
              </a:rPr>
              <a:t> of Excellence in Bioinformatics and Life Sciences,</a:t>
            </a:r>
          </a:p>
          <a:p>
            <a:pPr defTabSz="566738" eaLnBrk="1" hangingPunct="1">
              <a:lnSpc>
                <a:spcPct val="120000"/>
              </a:lnSpc>
            </a:pPr>
            <a:r>
              <a:rPr lang="en-GB" altLang="ja-JP" sz="1800" i="1" dirty="0" smtClean="0">
                <a:ea typeface="ＭＳ 明朝" pitchFamily="49" charset="-128"/>
              </a:rPr>
              <a:t>UB Institute </a:t>
            </a:r>
            <a:r>
              <a:rPr lang="en-GB" altLang="ja-JP" sz="1800" i="1" dirty="0" smtClean="0">
                <a:ea typeface="ＭＳ 明朝" pitchFamily="49" charset="-128"/>
              </a:rPr>
              <a:t>for Healthcare Informatics, </a:t>
            </a:r>
          </a:p>
          <a:p>
            <a:pPr defTabSz="566738" eaLnBrk="1" hangingPunct="1">
              <a:lnSpc>
                <a:spcPct val="120000"/>
              </a:lnSpc>
            </a:pPr>
            <a:r>
              <a:rPr lang="en-GB" altLang="ja-JP" sz="1800" i="1" dirty="0" smtClean="0">
                <a:ea typeface="ＭＳ 明朝" pitchFamily="49" charset="-128"/>
              </a:rPr>
              <a:t>Departments </a:t>
            </a:r>
            <a:r>
              <a:rPr lang="en-GB" altLang="ja-JP" sz="1800" i="1" dirty="0" smtClean="0">
                <a:ea typeface="ＭＳ 明朝" pitchFamily="49" charset="-128"/>
              </a:rPr>
              <a:t>of </a:t>
            </a:r>
            <a:r>
              <a:rPr lang="en-GB" altLang="ja-JP" sz="1800" i="1" dirty="0" smtClean="0">
                <a:ea typeface="ＭＳ 明朝" pitchFamily="49" charset="-128"/>
              </a:rPr>
              <a:t>Biomedical Informatics and Psychiatry</a:t>
            </a:r>
            <a:r>
              <a:rPr lang="en-GB" altLang="ja-JP" sz="1800" i="1" dirty="0" smtClean="0">
                <a:ea typeface="ＭＳ 明朝" pitchFamily="49" charset="-128"/>
              </a:rPr>
              <a:t>, </a:t>
            </a:r>
          </a:p>
          <a:p>
            <a:pPr defTabSz="566738" eaLnBrk="1" hangingPunct="1">
              <a:lnSpc>
                <a:spcPct val="120000"/>
              </a:lnSpc>
            </a:pPr>
            <a:r>
              <a:rPr lang="en-GB" altLang="ja-JP" sz="1800" i="1" dirty="0" smtClean="0">
                <a:ea typeface="ＭＳ 明朝" pitchFamily="49" charset="-128"/>
              </a:rPr>
              <a:t>University at Buffalo, NY, USA</a:t>
            </a:r>
          </a:p>
          <a:p>
            <a:pPr defTabSz="566738" eaLnBrk="1" hangingPunct="1">
              <a:lnSpc>
                <a:spcPct val="80000"/>
              </a:lnSpc>
            </a:pPr>
            <a:endParaRPr lang="en-US" altLang="ja-JP" sz="2000" i="1" dirty="0" smtClean="0">
              <a:ea typeface="ＭＳ 明朝" pitchFamily="49"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confounding in epidemiology</a:t>
            </a:r>
            <a:endParaRPr lang="en-US" dirty="0"/>
          </a:p>
        </p:txBody>
      </p:sp>
      <p:sp>
        <p:nvSpPr>
          <p:cNvPr id="3" name="Content Placeholder 2"/>
          <p:cNvSpPr>
            <a:spLocks noGrp="1"/>
          </p:cNvSpPr>
          <p:nvPr>
            <p:ph idx="1"/>
          </p:nvPr>
        </p:nvSpPr>
        <p:spPr>
          <a:xfrm>
            <a:off x="228600" y="1600200"/>
            <a:ext cx="8686800" cy="4953000"/>
          </a:xfrm>
        </p:spPr>
        <p:txBody>
          <a:bodyPr/>
          <a:lstStyle/>
          <a:p>
            <a:r>
              <a:rPr lang="en-US" sz="2800" dirty="0" smtClean="0"/>
              <a:t>Confounders are:</a:t>
            </a:r>
          </a:p>
          <a:p>
            <a:pPr lvl="1"/>
            <a:r>
              <a:rPr lang="en-US" sz="2000" dirty="0" smtClean="0"/>
              <a:t>not part of the real association between exposure and disease,</a:t>
            </a:r>
          </a:p>
          <a:p>
            <a:pPr lvl="1"/>
            <a:r>
              <a:rPr lang="en-US" sz="2000" dirty="0" smtClean="0"/>
              <a:t>predictors of disease,</a:t>
            </a:r>
          </a:p>
          <a:p>
            <a:pPr lvl="1"/>
            <a:r>
              <a:rPr lang="en-US" sz="2000" dirty="0" smtClean="0"/>
              <a:t>unequally distributed between exposure groups.</a:t>
            </a:r>
          </a:p>
          <a:p>
            <a:r>
              <a:rPr lang="en-US" sz="2800" dirty="0" smtClean="0"/>
              <a:t>Example: grey hair</a:t>
            </a:r>
          </a:p>
          <a:p>
            <a:pPr lvl="1"/>
            <a:r>
              <a:rPr lang="en-US" sz="2000" dirty="0" smtClean="0"/>
              <a:t>take from the street the first 100 people you encounter with grey hair and the first 100 that don’t have grey hair;</a:t>
            </a:r>
          </a:p>
          <a:p>
            <a:pPr lvl="1"/>
            <a:r>
              <a:rPr lang="en-US" sz="2000" dirty="0" smtClean="0"/>
              <a:t>check them for heart disease;</a:t>
            </a:r>
          </a:p>
          <a:p>
            <a:pPr lvl="1"/>
            <a:r>
              <a:rPr lang="en-US" sz="2000" dirty="0" smtClean="0"/>
              <a:t>you will very likely find that there are significantly more people in the grey hair group that have heart disease than in the other group because</a:t>
            </a:r>
          </a:p>
          <a:p>
            <a:pPr lvl="1"/>
            <a:r>
              <a:rPr lang="en-US" sz="2000" dirty="0" smtClean="0"/>
              <a:t>both grey hair and heart disease are more prevalent in elderly;</a:t>
            </a:r>
          </a:p>
          <a:p>
            <a:pPr lvl="1"/>
            <a:r>
              <a:rPr lang="en-US" sz="2000" dirty="0" smtClean="0"/>
              <a:t>therefore (?): grey hair causes heart disease (or the other way round?)</a:t>
            </a:r>
            <a:endParaRPr lang="en-US" sz="2000" dirty="0"/>
          </a:p>
        </p:txBody>
      </p:sp>
    </p:spTree>
    <p:extLst>
      <p:ext uri="{BB962C8B-B14F-4D97-AF65-F5344CB8AC3E}">
        <p14:creationId xmlns:p14="http://schemas.microsoft.com/office/powerpoint/2010/main" val="69579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strategies to reduce confounding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randomization (distribute - known and measurable - confounders between study groups</a:t>
            </a:r>
            <a:r>
              <a:rPr lang="en-US" dirty="0" smtClean="0"/>
              <a: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restriction (restrict entry to study of individuals with confounding factors</a:t>
            </a:r>
          </a:p>
          <a:p>
            <a:pPr lvl="1"/>
            <a:r>
              <a:rPr lang="en-US" dirty="0" smtClean="0"/>
              <a:t>risks: introduce </a:t>
            </a:r>
            <a:r>
              <a:rPr lang="en-US" dirty="0" smtClean="0"/>
              <a:t>bias</a:t>
            </a:r>
          </a:p>
          <a:p>
            <a:pPr lvl="1"/>
            <a:endParaRPr lang="en-US" dirty="0" smtClean="0"/>
          </a:p>
          <a:p>
            <a:pPr>
              <a:buFont typeface="Arial" panose="020B0604020202020204" pitchFamily="34" charset="0"/>
              <a:buChar char="•"/>
            </a:pPr>
            <a:r>
              <a:rPr lang="en-US" dirty="0" smtClean="0"/>
              <a:t>matching, stratification, adjustment, …</a:t>
            </a:r>
          </a:p>
          <a:p>
            <a:pPr lvl="1"/>
            <a:r>
              <a:rPr lang="en-US" dirty="0" smtClean="0">
                <a:sym typeface="Wingdings" pitchFamily="2" charset="2"/>
              </a:rPr>
              <a:t> check your course in medical statistics,</a:t>
            </a:r>
          </a:p>
          <a:p>
            <a:pPr lvl="2"/>
            <a:r>
              <a:rPr lang="en-US" dirty="0" smtClean="0">
                <a:sym typeface="Wingdings" pitchFamily="2" charset="2"/>
              </a:rPr>
              <a:t>if you didn’t take one: shame on you.</a:t>
            </a:r>
            <a:endParaRPr lang="en-US"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2864403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 !</a:t>
            </a:r>
            <a:endParaRPr lang="en-US" dirty="0"/>
          </a:p>
        </p:txBody>
      </p:sp>
      <p:sp>
        <p:nvSpPr>
          <p:cNvPr id="3" name="Content Placeholder 2"/>
          <p:cNvSpPr>
            <a:spLocks noGrp="1"/>
          </p:cNvSpPr>
          <p:nvPr>
            <p:ph idx="1"/>
          </p:nvPr>
        </p:nvSpPr>
        <p:spPr/>
        <p:txBody>
          <a:bodyPr/>
          <a:lstStyle/>
          <a:p>
            <a:endParaRPr lang="en-US"/>
          </a:p>
        </p:txBody>
      </p:sp>
      <p:pic>
        <p:nvPicPr>
          <p:cNvPr id="5" name="Picture 4" descr="pleister.gif"/>
          <p:cNvPicPr>
            <a:picLocks noChangeAspect="1"/>
          </p:cNvPicPr>
          <p:nvPr/>
        </p:nvPicPr>
        <p:blipFill>
          <a:blip r:embed="rId2" cstate="print"/>
          <a:stretch>
            <a:fillRect/>
          </a:stretch>
        </p:blipFill>
        <p:spPr>
          <a:xfrm>
            <a:off x="2514600" y="2286000"/>
            <a:ext cx="4114800" cy="4260030"/>
          </a:xfrm>
          <a:prstGeom prst="rect">
            <a:avLst/>
          </a:prstGeom>
        </p:spPr>
      </p:pic>
    </p:spTree>
    <p:extLst>
      <p:ext uri="{BB962C8B-B14F-4D97-AF65-F5344CB8AC3E}">
        <p14:creationId xmlns:p14="http://schemas.microsoft.com/office/powerpoint/2010/main" val="800818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bwMode="auto">
          <a:xfrm>
            <a:off x="5029200" y="1981200"/>
            <a:ext cx="4114800" cy="4191000"/>
          </a:xfrm>
          <a:prstGeom prst="rect">
            <a:avLst/>
          </a:prstGeom>
          <a:solidFill>
            <a:srgbClr val="FF0000"/>
          </a:solid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66"/>
              </a:solidFill>
              <a:effectLst/>
              <a:latin typeface="Times New Roman" pitchFamily="18" charset="0"/>
            </a:endParaRPr>
          </a:p>
        </p:txBody>
      </p:sp>
      <p:pic>
        <p:nvPicPr>
          <p:cNvPr id="314" name="Picture 10"/>
          <p:cNvPicPr>
            <a:picLocks noChangeAspect="1" noChangeArrowheads="1"/>
          </p:cNvPicPr>
          <p:nvPr/>
        </p:nvPicPr>
        <p:blipFill>
          <a:blip r:embed="rId3" cstate="print"/>
          <a:srcRect/>
          <a:stretch>
            <a:fillRect/>
          </a:stretch>
        </p:blipFill>
        <p:spPr bwMode="auto">
          <a:xfrm>
            <a:off x="304800" y="4648200"/>
            <a:ext cx="2286000" cy="2073036"/>
          </a:xfrm>
          <a:prstGeom prst="rect">
            <a:avLst/>
          </a:prstGeom>
          <a:noFill/>
          <a:ln w="9525">
            <a:noFill/>
            <a:miter lim="800000"/>
            <a:headEnd/>
            <a:tailEnd/>
          </a:ln>
        </p:spPr>
      </p:pic>
      <p:sp>
        <p:nvSpPr>
          <p:cNvPr id="7170" name="AutoShape 2"/>
          <p:cNvSpPr>
            <a:spLocks noGrp="1" noChangeArrowheads="1"/>
          </p:cNvSpPr>
          <p:nvPr>
            <p:ph type="title"/>
          </p:nvPr>
        </p:nvSpPr>
        <p:spPr/>
        <p:txBody>
          <a:bodyPr/>
          <a:lstStyle/>
          <a:p>
            <a:pPr eaLnBrk="1" hangingPunct="1"/>
            <a:r>
              <a:rPr lang="en-US" dirty="0" smtClean="0"/>
              <a:t>Major problem with EHRs for data analysis</a:t>
            </a:r>
          </a:p>
        </p:txBody>
      </p:sp>
      <p:sp>
        <p:nvSpPr>
          <p:cNvPr id="8" name="Content Placeholder 7"/>
          <p:cNvSpPr>
            <a:spLocks noGrp="1"/>
          </p:cNvSpPr>
          <p:nvPr>
            <p:ph idx="1"/>
          </p:nvPr>
        </p:nvSpPr>
        <p:spPr/>
        <p:txBody>
          <a:bodyPr/>
          <a:lstStyle/>
          <a:p>
            <a:endParaRPr lang="en-US"/>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4"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pic>
        <p:nvPicPr>
          <p:cNvPr id="267270" name="Picture 6" descr="https://encrypted-tbn2.gstatic.com/images?q=tbn:ANd9GcSwYfX8SEA3m6vxdXlNEYNqO5UzXALAEpn_xxrIa4m1aiNynrRmkQ"/>
          <p:cNvPicPr>
            <a:picLocks noChangeAspect="1" noChangeArrowheads="1"/>
          </p:cNvPicPr>
          <p:nvPr/>
        </p:nvPicPr>
        <p:blipFill>
          <a:blip r:embed="rId4" cstate="print"/>
          <a:srcRect/>
          <a:stretch>
            <a:fillRect/>
          </a:stretch>
        </p:blipFill>
        <p:spPr bwMode="auto">
          <a:xfrm>
            <a:off x="1143000" y="5334000"/>
            <a:ext cx="1752599" cy="1369107"/>
          </a:xfrm>
          <a:prstGeom prst="rect">
            <a:avLst/>
          </a:prstGeom>
          <a:noFill/>
        </p:spPr>
      </p:pic>
      <p:grpSp>
        <p:nvGrpSpPr>
          <p:cNvPr id="5"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grpSp>
        <p:nvGrpSpPr>
          <p:cNvPr id="6" name="Group 311"/>
          <p:cNvGrpSpPr/>
          <p:nvPr/>
        </p:nvGrpSpPr>
        <p:grpSpPr>
          <a:xfrm>
            <a:off x="5057775" y="1916113"/>
            <a:ext cx="3895725" cy="1552511"/>
            <a:chOff x="5057775" y="1916113"/>
            <a:chExt cx="3895725" cy="1552511"/>
          </a:xfrm>
        </p:grpSpPr>
        <p:sp>
          <p:nvSpPr>
            <p:cNvPr id="7410" name="AutoShape 72"/>
            <p:cNvSpPr>
              <a:spLocks noChangeArrowheads="1"/>
            </p:cNvSpPr>
            <p:nvPr/>
          </p:nvSpPr>
          <p:spPr bwMode="auto">
            <a:xfrm>
              <a:off x="5414963" y="2595563"/>
              <a:ext cx="998538" cy="493713"/>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5057775" y="1916113"/>
              <a:ext cx="1550988" cy="701675"/>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pic>
          <p:nvPicPr>
            <p:cNvPr id="267268" name="Picture 4" descr="https://encrypted-tbn0.gstatic.com/images?q=tbn:ANd9GcQ519d192LEpR6-ADeRK6iQdyVNygAnbZZX5sFynammQr-mRtPR"/>
            <p:cNvPicPr>
              <a:picLocks noChangeAspect="1" noChangeArrowheads="1"/>
            </p:cNvPicPr>
            <p:nvPr/>
          </p:nvPicPr>
          <p:blipFill>
            <a:blip r:embed="rId5" cstate="print"/>
            <a:srcRect/>
            <a:stretch>
              <a:fillRect/>
            </a:stretch>
          </p:blipFill>
          <p:spPr bwMode="auto">
            <a:xfrm>
              <a:off x="6705600" y="2209800"/>
              <a:ext cx="2247900" cy="1258824"/>
            </a:xfrm>
            <a:prstGeom prst="rect">
              <a:avLst/>
            </a:prstGeom>
            <a:noFill/>
          </p:spPr>
        </p:pic>
      </p:grpSp>
      <p:grpSp>
        <p:nvGrpSpPr>
          <p:cNvPr id="7" name="Group 312"/>
          <p:cNvGrpSpPr/>
          <p:nvPr/>
        </p:nvGrpSpPr>
        <p:grpSpPr>
          <a:xfrm>
            <a:off x="6400800" y="3597276"/>
            <a:ext cx="2466975" cy="2517775"/>
            <a:chOff x="6400800" y="3597276"/>
            <a:chExt cx="2466975" cy="2517775"/>
          </a:xfrm>
        </p:grpSpPr>
        <p:pic>
          <p:nvPicPr>
            <p:cNvPr id="267266" name="Picture 2" descr="https://encrypted-tbn3.gstatic.com/images?q=tbn:ANd9GcQYl3brsrSchFGP60n8OSuMlSlsaWwn0vPNAj4eRXEIK9A-7CU9Dw"/>
            <p:cNvPicPr>
              <a:picLocks noChangeAspect="1" noChangeArrowheads="1"/>
            </p:cNvPicPr>
            <p:nvPr/>
          </p:nvPicPr>
          <p:blipFill>
            <a:blip r:embed="rId6" cstate="print"/>
            <a:srcRect/>
            <a:stretch>
              <a:fillRect/>
            </a:stretch>
          </p:blipFill>
          <p:spPr bwMode="auto">
            <a:xfrm>
              <a:off x="6400800" y="4267200"/>
              <a:ext cx="2466975" cy="1847851"/>
            </a:xfrm>
            <a:prstGeom prst="rect">
              <a:avLst/>
            </a:prstGeom>
            <a:noFill/>
          </p:spPr>
        </p:pic>
        <p:sp>
          <p:nvSpPr>
            <p:cNvPr id="310" name="AutoShape 72"/>
            <p:cNvSpPr>
              <a:spLocks noChangeArrowheads="1"/>
            </p:cNvSpPr>
            <p:nvPr/>
          </p:nvSpPr>
          <p:spPr bwMode="auto">
            <a:xfrm rot="5400000">
              <a:off x="7517607" y="3647281"/>
              <a:ext cx="593724" cy="493713"/>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grpSp>
      <p:sp>
        <p:nvSpPr>
          <p:cNvPr id="66" name="Rectangle 65"/>
          <p:cNvSpPr/>
          <p:nvPr/>
        </p:nvSpPr>
        <p:spPr bwMode="auto">
          <a:xfrm>
            <a:off x="9829800" y="838200"/>
            <a:ext cx="914400" cy="914400"/>
          </a:xfrm>
          <a:prstGeom prst="rect">
            <a:avLst/>
          </a:prstGeom>
          <a:noFill/>
          <a:ln w="9525" cap="flat" cmpd="sng" algn="ctr">
            <a:solidFill>
              <a:schemeClr val="bg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66"/>
              </a:solidFill>
              <a:effectLst/>
              <a:latin typeface="Times New Roman" pitchFamily="18" charset="0"/>
            </a:endParaRPr>
          </a:p>
        </p:txBody>
      </p:sp>
      <p:sp>
        <p:nvSpPr>
          <p:cNvPr id="68" name="TextBox 67"/>
          <p:cNvSpPr txBox="1"/>
          <p:nvPr/>
        </p:nvSpPr>
        <p:spPr>
          <a:xfrm>
            <a:off x="304800" y="1981201"/>
            <a:ext cx="4648200" cy="2308324"/>
          </a:xfrm>
          <a:prstGeom prst="rect">
            <a:avLst/>
          </a:prstGeom>
          <a:solidFill>
            <a:srgbClr val="FF0000"/>
          </a:solidFill>
        </p:spPr>
        <p:txBody>
          <a:bodyPr wrap="square" rtlCol="0">
            <a:spAutoFit/>
          </a:bodyPr>
          <a:lstStyle/>
          <a:p>
            <a:pPr algn="l"/>
            <a:r>
              <a:rPr lang="en-US" sz="2400" dirty="0" smtClean="0">
                <a:solidFill>
                  <a:schemeClr val="bg1"/>
                </a:solidFill>
              </a:rPr>
              <a:t>The information model behind current EHRs is optimized for individual patient care, reflecting ‘care models’, without being a faithful model of how medical reality is structured in its entirety.</a:t>
            </a:r>
            <a:endParaRPr lang="en-US" sz="2400" dirty="0">
              <a:solidFill>
                <a:schemeClr val="bg1"/>
              </a:solidFill>
            </a:endParaRPr>
          </a:p>
        </p:txBody>
      </p:sp>
    </p:spTree>
    <p:extLst>
      <p:ext uri="{BB962C8B-B14F-4D97-AF65-F5344CB8AC3E}">
        <p14:creationId xmlns:p14="http://schemas.microsoft.com/office/powerpoint/2010/main" val="225927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EHR Information Models (simplified)</a:t>
            </a:r>
          </a:p>
        </p:txBody>
      </p:sp>
      <p:sp>
        <p:nvSpPr>
          <p:cNvPr id="2" name="Content Placeholder 1"/>
          <p:cNvSpPr>
            <a:spLocks noGrp="1"/>
          </p:cNvSpPr>
          <p:nvPr>
            <p:ph idx="1"/>
          </p:nvPr>
        </p:nvSpPr>
        <p:spPr/>
        <p:txBody>
          <a:bodyPr/>
          <a:lstStyle/>
          <a:p>
            <a:endParaRPr lang="en-US"/>
          </a:p>
        </p:txBody>
      </p:sp>
      <p:grpSp>
        <p:nvGrpSpPr>
          <p:cNvPr id="54275" name="Group 41"/>
          <p:cNvGrpSpPr>
            <a:grpSpLocks/>
          </p:cNvGrpSpPr>
          <p:nvPr/>
        </p:nvGrpSpPr>
        <p:grpSpPr bwMode="auto">
          <a:xfrm>
            <a:off x="304800" y="2743200"/>
            <a:ext cx="3257550" cy="3417888"/>
            <a:chOff x="304800" y="2743200"/>
            <a:chExt cx="3257473" cy="3418463"/>
          </a:xfrm>
        </p:grpSpPr>
        <p:sp>
          <p:nvSpPr>
            <p:cNvPr id="54287" name="Rounded Rectangle 3"/>
            <p:cNvSpPr>
              <a:spLocks noChangeArrowheads="1"/>
            </p:cNvSpPr>
            <p:nvPr/>
          </p:nvSpPr>
          <p:spPr bwMode="auto">
            <a:xfrm>
              <a:off x="1371600" y="4114800"/>
              <a:ext cx="1203738" cy="675263"/>
            </a:xfrm>
            <a:prstGeom prst="roundRect">
              <a:avLst>
                <a:gd name="adj" fmla="val 23463"/>
              </a:avLst>
            </a:prstGeom>
            <a:solidFill>
              <a:srgbClr val="FF0000"/>
            </a:solidFill>
            <a:ln w="9525" algn="ctr">
              <a:noFill/>
              <a:round/>
              <a:headEnd/>
              <a:tailEnd/>
            </a:ln>
          </p:spPr>
          <p:txBody>
            <a:bodyPr wrap="none" lIns="0" tIns="0" rIns="0" bIns="91440" anchor="ctr">
              <a:spAutoFit/>
            </a:bodyPr>
            <a:lstStyle/>
            <a:p>
              <a:r>
                <a:rPr lang="en-US" b="0">
                  <a:solidFill>
                    <a:schemeClr val="bg1"/>
                  </a:solidFill>
                </a:rPr>
                <a:t>patient</a:t>
              </a:r>
            </a:p>
          </p:txBody>
        </p:sp>
        <p:sp>
          <p:nvSpPr>
            <p:cNvPr id="54288" name="Rounded Rectangle 5"/>
            <p:cNvSpPr>
              <a:spLocks noChangeArrowheads="1"/>
            </p:cNvSpPr>
            <p:nvPr/>
          </p:nvSpPr>
          <p:spPr bwMode="auto">
            <a:xfrm>
              <a:off x="304800" y="2743200"/>
              <a:ext cx="1641748" cy="675263"/>
            </a:xfrm>
            <a:prstGeom prst="roundRect">
              <a:avLst>
                <a:gd name="adj" fmla="val 23463"/>
              </a:avLst>
            </a:prstGeom>
            <a:solidFill>
              <a:srgbClr val="00B050"/>
            </a:solidFill>
            <a:ln w="9525" algn="ctr">
              <a:noFill/>
              <a:round/>
              <a:headEnd/>
              <a:tailEnd/>
            </a:ln>
          </p:spPr>
          <p:txBody>
            <a:bodyPr wrap="none" lIns="0" tIns="0" rIns="0" bIns="91440" anchor="ctr">
              <a:spAutoFit/>
            </a:bodyPr>
            <a:lstStyle/>
            <a:p>
              <a:r>
                <a:rPr lang="en-US" b="0">
                  <a:solidFill>
                    <a:schemeClr val="bg1"/>
                  </a:solidFill>
                </a:rPr>
                <a:t>diagnosis</a:t>
              </a:r>
            </a:p>
          </p:txBody>
        </p:sp>
        <p:sp>
          <p:nvSpPr>
            <p:cNvPr id="54289" name="Rounded Rectangle 6"/>
            <p:cNvSpPr>
              <a:spLocks noChangeArrowheads="1"/>
            </p:cNvSpPr>
            <p:nvPr/>
          </p:nvSpPr>
          <p:spPr bwMode="auto">
            <a:xfrm>
              <a:off x="1553940" y="5486400"/>
              <a:ext cx="839059" cy="675263"/>
            </a:xfrm>
            <a:prstGeom prst="roundRect">
              <a:avLst>
                <a:gd name="adj" fmla="val 23463"/>
              </a:avLst>
            </a:prstGeom>
            <a:solidFill>
              <a:srgbClr val="0070C0"/>
            </a:solidFill>
            <a:ln w="9525" algn="ctr">
              <a:noFill/>
              <a:round/>
              <a:headEnd/>
              <a:tailEnd/>
            </a:ln>
          </p:spPr>
          <p:txBody>
            <a:bodyPr wrap="none" lIns="0" tIns="0" rIns="0" bIns="91440" anchor="ctr">
              <a:spAutoFit/>
            </a:bodyPr>
            <a:lstStyle/>
            <a:p>
              <a:r>
                <a:rPr lang="en-US" b="0">
                  <a:solidFill>
                    <a:schemeClr val="bg1"/>
                  </a:solidFill>
                </a:rPr>
                <a:t>drug</a:t>
              </a:r>
            </a:p>
          </p:txBody>
        </p:sp>
        <p:sp>
          <p:nvSpPr>
            <p:cNvPr id="54290" name="Rounded Rectangle 11"/>
            <p:cNvSpPr>
              <a:spLocks noChangeArrowheads="1"/>
            </p:cNvSpPr>
            <p:nvPr/>
          </p:nvSpPr>
          <p:spPr bwMode="auto">
            <a:xfrm>
              <a:off x="2286000" y="2743200"/>
              <a:ext cx="1276273" cy="675263"/>
            </a:xfrm>
            <a:prstGeom prst="roundRect">
              <a:avLst>
                <a:gd name="adj" fmla="val 23463"/>
              </a:avLst>
            </a:prstGeom>
            <a:solidFill>
              <a:srgbClr val="FF5050"/>
            </a:solidFill>
            <a:ln w="9525" algn="ctr">
              <a:noFill/>
              <a:round/>
              <a:headEnd/>
              <a:tailEnd/>
            </a:ln>
          </p:spPr>
          <p:txBody>
            <a:bodyPr wrap="none" lIns="0" tIns="0" rIns="0" bIns="91440" anchor="ctr">
              <a:spAutoFit/>
            </a:bodyPr>
            <a:lstStyle/>
            <a:p>
              <a:r>
                <a:rPr lang="en-US" b="0">
                  <a:solidFill>
                    <a:schemeClr val="bg1"/>
                  </a:solidFill>
                </a:rPr>
                <a:t>finding</a:t>
              </a:r>
            </a:p>
          </p:txBody>
        </p:sp>
        <p:cxnSp>
          <p:nvCxnSpPr>
            <p:cNvPr id="54291" name="Elbow Connector 14"/>
            <p:cNvCxnSpPr>
              <a:cxnSpLocks noChangeShapeType="1"/>
              <a:stCxn id="54287" idx="1"/>
              <a:endCxn id="54288" idx="2"/>
            </p:cNvCxnSpPr>
            <p:nvPr/>
          </p:nvCxnSpPr>
          <p:spPr bwMode="auto">
            <a:xfrm rot="10800000">
              <a:off x="1125674" y="3418464"/>
              <a:ext cx="245926" cy="1033969"/>
            </a:xfrm>
            <a:prstGeom prst="bentConnector2">
              <a:avLst/>
            </a:prstGeom>
            <a:noFill/>
            <a:ln w="38100" algn="ctr">
              <a:solidFill>
                <a:schemeClr val="bg1"/>
              </a:solidFill>
              <a:round/>
              <a:headEnd/>
              <a:tailEnd type="arrow" w="med" len="med"/>
            </a:ln>
          </p:spPr>
        </p:cxnSp>
        <p:cxnSp>
          <p:nvCxnSpPr>
            <p:cNvPr id="54292" name="Elbow Connector 16"/>
            <p:cNvCxnSpPr>
              <a:cxnSpLocks noChangeShapeType="1"/>
              <a:stCxn id="54287" idx="3"/>
              <a:endCxn id="54290" idx="2"/>
            </p:cNvCxnSpPr>
            <p:nvPr/>
          </p:nvCxnSpPr>
          <p:spPr bwMode="auto">
            <a:xfrm flipV="1">
              <a:off x="2575338" y="3418463"/>
              <a:ext cx="348799" cy="1033969"/>
            </a:xfrm>
            <a:prstGeom prst="bentConnector2">
              <a:avLst/>
            </a:prstGeom>
            <a:noFill/>
            <a:ln w="38100" algn="ctr">
              <a:solidFill>
                <a:schemeClr val="bg1"/>
              </a:solidFill>
              <a:round/>
              <a:headEnd/>
              <a:tailEnd type="arrow" w="med" len="med"/>
            </a:ln>
          </p:spPr>
        </p:cxnSp>
        <p:cxnSp>
          <p:nvCxnSpPr>
            <p:cNvPr id="54293" name="Elbow Connector 20"/>
            <p:cNvCxnSpPr>
              <a:cxnSpLocks noChangeShapeType="1"/>
            </p:cNvCxnSpPr>
            <p:nvPr/>
          </p:nvCxnSpPr>
          <p:spPr bwMode="auto">
            <a:xfrm rot="16200000" flipH="1">
              <a:off x="1625301" y="5138230"/>
              <a:ext cx="696337" cy="1"/>
            </a:xfrm>
            <a:prstGeom prst="bentConnector3">
              <a:avLst>
                <a:gd name="adj1" fmla="val 50000"/>
              </a:avLst>
            </a:prstGeom>
            <a:noFill/>
            <a:ln w="38100" algn="ctr">
              <a:solidFill>
                <a:schemeClr val="bg1"/>
              </a:solidFill>
              <a:round/>
              <a:headEnd/>
              <a:tailEnd type="arrow" w="med" len="med"/>
            </a:ln>
          </p:spPr>
        </p:cxnSp>
      </p:grpSp>
      <p:grpSp>
        <p:nvGrpSpPr>
          <p:cNvPr id="3" name="Group 40"/>
          <p:cNvGrpSpPr>
            <a:grpSpLocks/>
          </p:cNvGrpSpPr>
          <p:nvPr/>
        </p:nvGrpSpPr>
        <p:grpSpPr bwMode="auto">
          <a:xfrm>
            <a:off x="4038600" y="2209800"/>
            <a:ext cx="4724400" cy="4343400"/>
            <a:chOff x="4038600" y="2209800"/>
            <a:chExt cx="4724400" cy="4343400"/>
          </a:xfrm>
        </p:grpSpPr>
        <p:sp>
          <p:nvSpPr>
            <p:cNvPr id="54277" name="Rounded Rectangle 7"/>
            <p:cNvSpPr>
              <a:spLocks noChangeArrowheads="1"/>
            </p:cNvSpPr>
            <p:nvPr/>
          </p:nvSpPr>
          <p:spPr bwMode="auto">
            <a:xfrm>
              <a:off x="5846477" y="4114800"/>
              <a:ext cx="1697323" cy="675263"/>
            </a:xfrm>
            <a:prstGeom prst="roundRect">
              <a:avLst>
                <a:gd name="adj" fmla="val 23463"/>
              </a:avLst>
            </a:prstGeom>
            <a:solidFill>
              <a:srgbClr val="FF00FF"/>
            </a:solidFill>
            <a:ln w="9525" algn="ctr">
              <a:noFill/>
              <a:round/>
              <a:headEnd/>
              <a:tailEnd/>
            </a:ln>
          </p:spPr>
          <p:txBody>
            <a:bodyPr wrap="none" lIns="0" tIns="0" rIns="0" bIns="91440" anchor="ctr">
              <a:spAutoFit/>
            </a:bodyPr>
            <a:lstStyle/>
            <a:p>
              <a:r>
                <a:rPr lang="en-US" b="0">
                  <a:solidFill>
                    <a:schemeClr val="bg1"/>
                  </a:solidFill>
                </a:rPr>
                <a:t>encounter</a:t>
              </a:r>
            </a:p>
          </p:txBody>
        </p:sp>
        <p:sp>
          <p:nvSpPr>
            <p:cNvPr id="54278" name="Rounded Rectangle 8"/>
            <p:cNvSpPr>
              <a:spLocks noChangeArrowheads="1"/>
            </p:cNvSpPr>
            <p:nvPr/>
          </p:nvSpPr>
          <p:spPr bwMode="auto">
            <a:xfrm>
              <a:off x="4282662" y="4114800"/>
              <a:ext cx="1203738" cy="675263"/>
            </a:xfrm>
            <a:prstGeom prst="roundRect">
              <a:avLst>
                <a:gd name="adj" fmla="val 23463"/>
              </a:avLst>
            </a:prstGeom>
            <a:solidFill>
              <a:srgbClr val="FF0000"/>
            </a:solidFill>
            <a:ln w="9525" algn="ctr">
              <a:noFill/>
              <a:round/>
              <a:headEnd/>
              <a:tailEnd/>
            </a:ln>
          </p:spPr>
          <p:txBody>
            <a:bodyPr wrap="none" lIns="0" tIns="0" rIns="0" bIns="91440" anchor="ctr">
              <a:spAutoFit/>
            </a:bodyPr>
            <a:lstStyle/>
            <a:p>
              <a:r>
                <a:rPr lang="en-US" b="0">
                  <a:solidFill>
                    <a:schemeClr val="bg1"/>
                  </a:solidFill>
                </a:rPr>
                <a:t>patient</a:t>
              </a:r>
            </a:p>
          </p:txBody>
        </p:sp>
        <p:sp>
          <p:nvSpPr>
            <p:cNvPr id="54279" name="Rounded Rectangle 9"/>
            <p:cNvSpPr>
              <a:spLocks noChangeArrowheads="1"/>
            </p:cNvSpPr>
            <p:nvPr/>
          </p:nvSpPr>
          <p:spPr bwMode="auto">
            <a:xfrm>
              <a:off x="5874264" y="5486400"/>
              <a:ext cx="1641748" cy="675263"/>
            </a:xfrm>
            <a:prstGeom prst="roundRect">
              <a:avLst>
                <a:gd name="adj" fmla="val 23463"/>
              </a:avLst>
            </a:prstGeom>
            <a:solidFill>
              <a:srgbClr val="00B050"/>
            </a:solidFill>
            <a:ln w="9525" algn="ctr">
              <a:noFill/>
              <a:round/>
              <a:headEnd/>
              <a:tailEnd/>
            </a:ln>
          </p:spPr>
          <p:txBody>
            <a:bodyPr wrap="none" lIns="0" tIns="0" rIns="0" bIns="91440" anchor="ctr">
              <a:spAutoFit/>
            </a:bodyPr>
            <a:lstStyle/>
            <a:p>
              <a:r>
                <a:rPr lang="en-US" b="0">
                  <a:solidFill>
                    <a:schemeClr val="bg1"/>
                  </a:solidFill>
                </a:rPr>
                <a:t>diagnosis</a:t>
              </a:r>
            </a:p>
          </p:txBody>
        </p:sp>
        <p:sp>
          <p:nvSpPr>
            <p:cNvPr id="54280" name="Rounded Rectangle 10"/>
            <p:cNvSpPr>
              <a:spLocks noChangeArrowheads="1"/>
            </p:cNvSpPr>
            <p:nvPr/>
          </p:nvSpPr>
          <p:spPr bwMode="auto">
            <a:xfrm>
              <a:off x="7923941" y="4114800"/>
              <a:ext cx="839059" cy="675263"/>
            </a:xfrm>
            <a:prstGeom prst="roundRect">
              <a:avLst>
                <a:gd name="adj" fmla="val 23463"/>
              </a:avLst>
            </a:prstGeom>
            <a:solidFill>
              <a:srgbClr val="0070C0"/>
            </a:solidFill>
            <a:ln w="9525" algn="ctr">
              <a:noFill/>
              <a:round/>
              <a:headEnd/>
              <a:tailEnd/>
            </a:ln>
          </p:spPr>
          <p:txBody>
            <a:bodyPr wrap="none" lIns="0" tIns="0" rIns="0" bIns="91440" anchor="ctr">
              <a:spAutoFit/>
            </a:bodyPr>
            <a:lstStyle/>
            <a:p>
              <a:r>
                <a:rPr lang="en-US" b="0">
                  <a:solidFill>
                    <a:schemeClr val="bg1"/>
                  </a:solidFill>
                </a:rPr>
                <a:t>drug</a:t>
              </a:r>
            </a:p>
          </p:txBody>
        </p:sp>
        <p:sp>
          <p:nvSpPr>
            <p:cNvPr id="54281" name="Rounded Rectangle 12"/>
            <p:cNvSpPr>
              <a:spLocks noChangeArrowheads="1"/>
            </p:cNvSpPr>
            <p:nvPr/>
          </p:nvSpPr>
          <p:spPr bwMode="auto">
            <a:xfrm>
              <a:off x="6057002" y="2743200"/>
              <a:ext cx="1276273" cy="675263"/>
            </a:xfrm>
            <a:prstGeom prst="roundRect">
              <a:avLst>
                <a:gd name="adj" fmla="val 23463"/>
              </a:avLst>
            </a:prstGeom>
            <a:solidFill>
              <a:srgbClr val="FF5050"/>
            </a:solidFill>
            <a:ln w="9525" algn="ctr">
              <a:noFill/>
              <a:round/>
              <a:headEnd/>
              <a:tailEnd/>
            </a:ln>
          </p:spPr>
          <p:txBody>
            <a:bodyPr wrap="none" lIns="0" tIns="0" rIns="0" bIns="91440" anchor="ctr">
              <a:spAutoFit/>
            </a:bodyPr>
            <a:lstStyle/>
            <a:p>
              <a:r>
                <a:rPr lang="en-US" b="0">
                  <a:solidFill>
                    <a:schemeClr val="bg1"/>
                  </a:solidFill>
                </a:rPr>
                <a:t>finding</a:t>
              </a:r>
            </a:p>
          </p:txBody>
        </p:sp>
        <p:cxnSp>
          <p:nvCxnSpPr>
            <p:cNvPr id="54282" name="Elbow Connector 25"/>
            <p:cNvCxnSpPr>
              <a:cxnSpLocks noChangeShapeType="1"/>
              <a:stCxn id="54277" idx="2"/>
              <a:endCxn id="54279" idx="0"/>
            </p:cNvCxnSpPr>
            <p:nvPr/>
          </p:nvCxnSpPr>
          <p:spPr bwMode="auto">
            <a:xfrm rot="5400000">
              <a:off x="6346971" y="5138231"/>
              <a:ext cx="696337" cy="1"/>
            </a:xfrm>
            <a:prstGeom prst="bentConnector3">
              <a:avLst>
                <a:gd name="adj1" fmla="val 50000"/>
              </a:avLst>
            </a:prstGeom>
            <a:noFill/>
            <a:ln w="38100" algn="ctr">
              <a:solidFill>
                <a:schemeClr val="bg1"/>
              </a:solidFill>
              <a:round/>
              <a:headEnd/>
              <a:tailEnd type="arrow" w="med" len="med"/>
            </a:ln>
          </p:spPr>
        </p:cxnSp>
        <p:cxnSp>
          <p:nvCxnSpPr>
            <p:cNvPr id="54283" name="Elbow Connector 28"/>
            <p:cNvCxnSpPr>
              <a:cxnSpLocks noChangeShapeType="1"/>
              <a:stCxn id="54277" idx="1"/>
              <a:endCxn id="54278" idx="3"/>
            </p:cNvCxnSpPr>
            <p:nvPr/>
          </p:nvCxnSpPr>
          <p:spPr bwMode="auto">
            <a:xfrm rot="10800000">
              <a:off x="5486401" y="4452432"/>
              <a:ext cx="360077" cy="1588"/>
            </a:xfrm>
            <a:prstGeom prst="bentConnector3">
              <a:avLst>
                <a:gd name="adj1" fmla="val 50000"/>
              </a:avLst>
            </a:prstGeom>
            <a:noFill/>
            <a:ln w="38100" algn="ctr">
              <a:solidFill>
                <a:schemeClr val="bg1"/>
              </a:solidFill>
              <a:round/>
              <a:headEnd/>
              <a:tailEnd type="arrow" w="med" len="med"/>
            </a:ln>
          </p:spPr>
        </p:cxnSp>
        <p:cxnSp>
          <p:nvCxnSpPr>
            <p:cNvPr id="54284" name="Elbow Connector 31"/>
            <p:cNvCxnSpPr>
              <a:cxnSpLocks noChangeShapeType="1"/>
              <a:stCxn id="54277" idx="0"/>
              <a:endCxn id="54281" idx="2"/>
            </p:cNvCxnSpPr>
            <p:nvPr/>
          </p:nvCxnSpPr>
          <p:spPr bwMode="auto">
            <a:xfrm rot="5400000" flipH="1" flipV="1">
              <a:off x="6346971" y="3766632"/>
              <a:ext cx="696337" cy="1588"/>
            </a:xfrm>
            <a:prstGeom prst="bentConnector3">
              <a:avLst>
                <a:gd name="adj1" fmla="val 50000"/>
              </a:avLst>
            </a:prstGeom>
            <a:noFill/>
            <a:ln w="38100" algn="ctr">
              <a:solidFill>
                <a:schemeClr val="bg1"/>
              </a:solidFill>
              <a:round/>
              <a:headEnd/>
              <a:tailEnd type="arrow" w="med" len="med"/>
            </a:ln>
          </p:spPr>
        </p:cxnSp>
        <p:cxnSp>
          <p:nvCxnSpPr>
            <p:cNvPr id="54285" name="Elbow Connector 34"/>
            <p:cNvCxnSpPr>
              <a:cxnSpLocks noChangeShapeType="1"/>
              <a:stCxn id="54277" idx="3"/>
              <a:endCxn id="54280" idx="1"/>
            </p:cNvCxnSpPr>
            <p:nvPr/>
          </p:nvCxnSpPr>
          <p:spPr bwMode="auto">
            <a:xfrm>
              <a:off x="7543800" y="4452432"/>
              <a:ext cx="380141" cy="1588"/>
            </a:xfrm>
            <a:prstGeom prst="bentConnector3">
              <a:avLst>
                <a:gd name="adj1" fmla="val 50000"/>
              </a:avLst>
            </a:prstGeom>
            <a:noFill/>
            <a:ln w="38100" algn="ctr">
              <a:solidFill>
                <a:schemeClr val="bg1"/>
              </a:solidFill>
              <a:round/>
              <a:headEnd/>
              <a:tailEnd type="arrow" w="med" len="med"/>
            </a:ln>
          </p:spPr>
        </p:cxnSp>
        <p:cxnSp>
          <p:nvCxnSpPr>
            <p:cNvPr id="54286" name="Straight Connector 38"/>
            <p:cNvCxnSpPr>
              <a:cxnSpLocks noChangeShapeType="1"/>
            </p:cNvCxnSpPr>
            <p:nvPr/>
          </p:nvCxnSpPr>
          <p:spPr bwMode="auto">
            <a:xfrm rot="5400000">
              <a:off x="1866900" y="4381500"/>
              <a:ext cx="4343400" cy="0"/>
            </a:xfrm>
            <a:prstGeom prst="line">
              <a:avLst/>
            </a:prstGeom>
            <a:noFill/>
            <a:ln w="9525" algn="ctr">
              <a:solidFill>
                <a:schemeClr val="bg1"/>
              </a:solidFill>
              <a:round/>
              <a:headEnd/>
              <a:tailEnd/>
            </a:ln>
          </p:spPr>
        </p:cxnSp>
      </p:grpSp>
    </p:spTree>
    <p:extLst>
      <p:ext uri="{BB962C8B-B14F-4D97-AF65-F5344CB8AC3E}">
        <p14:creationId xmlns:p14="http://schemas.microsoft.com/office/powerpoint/2010/main" val="296328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z="2800" dirty="0" smtClean="0"/>
              <a:t>Example: Conflation of </a:t>
            </a:r>
            <a:r>
              <a:rPr lang="en-US" sz="2800" i="1" u="sng" dirty="0" smtClean="0"/>
              <a:t>diagnosis</a:t>
            </a:r>
            <a:r>
              <a:rPr lang="en-US" sz="2800" dirty="0" smtClean="0"/>
              <a:t> and </a:t>
            </a:r>
            <a:r>
              <a:rPr lang="en-US" sz="2800" i="1" u="sng" dirty="0" smtClean="0"/>
              <a:t>disease/disorder</a:t>
            </a:r>
            <a:endParaRPr lang="en-US" sz="2800" dirty="0" smtClean="0"/>
          </a:p>
        </p:txBody>
      </p:sp>
      <p:sp>
        <p:nvSpPr>
          <p:cNvPr id="2" name="Content Placeholder 1"/>
          <p:cNvSpPr>
            <a:spLocks noGrp="1"/>
          </p:cNvSpPr>
          <p:nvPr>
            <p:ph idx="1"/>
          </p:nvPr>
        </p:nvSpPr>
        <p:spPr/>
        <p:txBody>
          <a:bodyPr/>
          <a:lstStyle/>
          <a:p>
            <a:endParaRPr lang="en-US"/>
          </a:p>
        </p:txBody>
      </p:sp>
      <p:pic>
        <p:nvPicPr>
          <p:cNvPr id="52227" name="Picture 10"/>
          <p:cNvPicPr>
            <a:picLocks noChangeAspect="1" noChangeArrowheads="1"/>
          </p:cNvPicPr>
          <p:nvPr/>
        </p:nvPicPr>
        <p:blipFill>
          <a:blip r:embed="rId2" cstate="print"/>
          <a:srcRect/>
          <a:stretch>
            <a:fillRect/>
          </a:stretch>
        </p:blipFill>
        <p:spPr bwMode="auto">
          <a:xfrm>
            <a:off x="3962400" y="2781300"/>
            <a:ext cx="4038600" cy="3662363"/>
          </a:xfrm>
          <a:prstGeom prst="rect">
            <a:avLst/>
          </a:prstGeom>
          <a:noFill/>
          <a:ln w="9525">
            <a:noFill/>
            <a:miter lim="800000"/>
            <a:headEnd/>
            <a:tailEnd/>
          </a:ln>
        </p:spPr>
      </p:pic>
      <p:pic>
        <p:nvPicPr>
          <p:cNvPr id="52228" name="Picture 11"/>
          <p:cNvPicPr>
            <a:picLocks noChangeAspect="1" noChangeArrowheads="1"/>
          </p:cNvPicPr>
          <p:nvPr/>
        </p:nvPicPr>
        <p:blipFill>
          <a:blip r:embed="rId3" cstate="print"/>
          <a:srcRect/>
          <a:stretch>
            <a:fillRect/>
          </a:stretch>
        </p:blipFill>
        <p:spPr bwMode="auto">
          <a:xfrm>
            <a:off x="342900" y="2781300"/>
            <a:ext cx="2886075" cy="3657600"/>
          </a:xfrm>
          <a:prstGeom prst="rect">
            <a:avLst/>
          </a:prstGeom>
          <a:noFill/>
          <a:ln w="9525">
            <a:noFill/>
            <a:miter lim="800000"/>
            <a:headEnd/>
            <a:tailEnd/>
          </a:ln>
        </p:spPr>
      </p:pic>
      <p:sp>
        <p:nvSpPr>
          <p:cNvPr id="52229" name="Text Box 13"/>
          <p:cNvSpPr txBox="1">
            <a:spLocks noChangeArrowheads="1"/>
          </p:cNvSpPr>
          <p:nvPr/>
        </p:nvSpPr>
        <p:spPr bwMode="auto">
          <a:xfrm>
            <a:off x="4141788" y="1828800"/>
            <a:ext cx="3832225" cy="584200"/>
          </a:xfrm>
          <a:prstGeom prst="rect">
            <a:avLst/>
          </a:prstGeom>
          <a:noFill/>
          <a:ln w="9525">
            <a:noFill/>
            <a:miter lim="800000"/>
            <a:headEnd/>
            <a:tailEnd/>
          </a:ln>
        </p:spPr>
        <p:txBody>
          <a:bodyPr wrap="none">
            <a:spAutoFit/>
          </a:bodyPr>
          <a:lstStyle/>
          <a:p>
            <a:r>
              <a:rPr lang="en-US">
                <a:solidFill>
                  <a:srgbClr val="FF0000"/>
                </a:solidFill>
              </a:rPr>
              <a:t>The disorder is there</a:t>
            </a:r>
          </a:p>
        </p:txBody>
      </p:sp>
      <p:sp>
        <p:nvSpPr>
          <p:cNvPr id="52230" name="Text Box 14"/>
          <p:cNvSpPr txBox="1">
            <a:spLocks noChangeArrowheads="1"/>
          </p:cNvSpPr>
          <p:nvPr/>
        </p:nvSpPr>
        <p:spPr bwMode="auto">
          <a:xfrm>
            <a:off x="76200" y="1828800"/>
            <a:ext cx="3810000" cy="579438"/>
          </a:xfrm>
          <a:prstGeom prst="rect">
            <a:avLst/>
          </a:prstGeom>
          <a:noFill/>
          <a:ln w="9525">
            <a:noFill/>
            <a:miter lim="800000"/>
            <a:headEnd/>
            <a:tailEnd/>
          </a:ln>
        </p:spPr>
        <p:txBody>
          <a:bodyPr wrap="none">
            <a:spAutoFit/>
          </a:bodyPr>
          <a:lstStyle/>
          <a:p>
            <a:r>
              <a:rPr lang="en-US">
                <a:solidFill>
                  <a:srgbClr val="FF0000"/>
                </a:solidFill>
              </a:rPr>
              <a:t>The diagnosis is here</a:t>
            </a:r>
          </a:p>
        </p:txBody>
      </p:sp>
      <p:sp>
        <p:nvSpPr>
          <p:cNvPr id="52231" name="Line 15"/>
          <p:cNvSpPr>
            <a:spLocks noChangeShapeType="1"/>
          </p:cNvSpPr>
          <p:nvPr/>
        </p:nvSpPr>
        <p:spPr bwMode="auto">
          <a:xfrm>
            <a:off x="800100" y="2476500"/>
            <a:ext cx="0" cy="1295400"/>
          </a:xfrm>
          <a:prstGeom prst="line">
            <a:avLst/>
          </a:prstGeom>
          <a:noFill/>
          <a:ln w="57150">
            <a:solidFill>
              <a:srgbClr val="FF0000"/>
            </a:solidFill>
            <a:round/>
            <a:headEnd/>
            <a:tailEnd type="triangle" w="med" len="med"/>
          </a:ln>
        </p:spPr>
        <p:txBody>
          <a:bodyPr anchor="ctr"/>
          <a:lstStyle/>
          <a:p>
            <a:endParaRPr lang="en-US"/>
          </a:p>
        </p:txBody>
      </p:sp>
      <p:sp>
        <p:nvSpPr>
          <p:cNvPr id="52232" name="Line 16"/>
          <p:cNvSpPr>
            <a:spLocks noChangeShapeType="1"/>
          </p:cNvSpPr>
          <p:nvPr/>
        </p:nvSpPr>
        <p:spPr bwMode="auto">
          <a:xfrm>
            <a:off x="5943600" y="2552700"/>
            <a:ext cx="0" cy="1143000"/>
          </a:xfrm>
          <a:prstGeom prst="line">
            <a:avLst/>
          </a:prstGeom>
          <a:noFill/>
          <a:ln w="57150">
            <a:solidFill>
              <a:srgbClr val="FF0000"/>
            </a:solidFill>
            <a:round/>
            <a:headEnd/>
            <a:tailEnd type="triangle" w="med" len="med"/>
          </a:ln>
        </p:spPr>
        <p:txBody>
          <a:bodyPr anchor="ctr"/>
          <a:lstStyle/>
          <a:p>
            <a:endParaRPr lang="en-US"/>
          </a:p>
        </p:txBody>
      </p:sp>
      <p:sp>
        <p:nvSpPr>
          <p:cNvPr id="52233" name="Right Brace 11"/>
          <p:cNvSpPr>
            <a:spLocks/>
          </p:cNvSpPr>
          <p:nvPr/>
        </p:nvSpPr>
        <p:spPr bwMode="auto">
          <a:xfrm>
            <a:off x="6781800" y="3695700"/>
            <a:ext cx="533400" cy="3048000"/>
          </a:xfrm>
          <a:prstGeom prst="rightBrace">
            <a:avLst>
              <a:gd name="adj1" fmla="val 39656"/>
              <a:gd name="adj2" fmla="val 50000"/>
            </a:avLst>
          </a:prstGeom>
          <a:noFill/>
          <a:ln w="57150" algn="ctr">
            <a:solidFill>
              <a:srgbClr val="FF0000"/>
            </a:solidFill>
            <a:round/>
            <a:headEnd/>
            <a:tailEnd/>
          </a:ln>
        </p:spPr>
        <p:txBody>
          <a:bodyPr anchor="ctr"/>
          <a:lstStyle/>
          <a:p>
            <a:endParaRPr lang="en-US"/>
          </a:p>
        </p:txBody>
      </p:sp>
      <p:sp>
        <p:nvSpPr>
          <p:cNvPr id="52234" name="Text Box 13"/>
          <p:cNvSpPr txBox="1">
            <a:spLocks noChangeArrowheads="1"/>
          </p:cNvSpPr>
          <p:nvPr/>
        </p:nvSpPr>
        <p:spPr bwMode="auto">
          <a:xfrm>
            <a:off x="7523163" y="4305300"/>
            <a:ext cx="1620837" cy="1570038"/>
          </a:xfrm>
          <a:prstGeom prst="rect">
            <a:avLst/>
          </a:prstGeom>
          <a:noFill/>
          <a:ln w="9525">
            <a:noFill/>
            <a:miter lim="800000"/>
            <a:headEnd/>
            <a:tailEnd/>
          </a:ln>
        </p:spPr>
        <p:txBody>
          <a:bodyPr>
            <a:spAutoFit/>
          </a:bodyPr>
          <a:lstStyle/>
          <a:p>
            <a:r>
              <a:rPr lang="en-US">
                <a:solidFill>
                  <a:srgbClr val="FF0000"/>
                </a:solidFill>
              </a:rPr>
              <a:t>The disease is there</a:t>
            </a:r>
          </a:p>
        </p:txBody>
      </p:sp>
    </p:spTree>
    <p:extLst>
      <p:ext uri="{BB962C8B-B14F-4D97-AF65-F5344CB8AC3E}">
        <p14:creationId xmlns:p14="http://schemas.microsoft.com/office/powerpoint/2010/main" val="1359284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A colleague shares his research data set</a:t>
            </a:r>
          </a:p>
        </p:txBody>
      </p:sp>
      <p:sp>
        <p:nvSpPr>
          <p:cNvPr id="2" name="Content Placeholder 1"/>
          <p:cNvSpPr>
            <a:spLocks noGrp="1"/>
          </p:cNvSpPr>
          <p:nvPr>
            <p:ph idx="1"/>
          </p:nvPr>
        </p:nvSpPr>
        <p:spPr/>
        <p:txBody>
          <a:bodyPr/>
          <a:lstStyle/>
          <a:p>
            <a:endParaRPr lang="en-US"/>
          </a:p>
        </p:txBody>
      </p:sp>
      <p:sp>
        <p:nvSpPr>
          <p:cNvPr id="11267" name="Slide Number Placeholder 3"/>
          <p:cNvSpPr>
            <a:spLocks noGrp="1"/>
          </p:cNvSpPr>
          <p:nvPr>
            <p:ph type="sldNum" sz="quarter" idx="4294967295"/>
          </p:nvPr>
        </p:nvSpPr>
        <p:spPr>
          <a:xfrm>
            <a:off x="7239000" y="65532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3BCE3469-00C6-4DA1-B8D8-0E6C32742A43}" type="slidenum">
              <a:rPr lang="en-US" sz="1400" b="0">
                <a:solidFill>
                  <a:schemeClr val="bg1"/>
                </a:solidFill>
              </a:rPr>
              <a:pPr eaLnBrk="1" hangingPunct="1"/>
              <a:t>16</a:t>
            </a:fld>
            <a:endParaRPr lang="en-US" sz="1400" b="0">
              <a:solidFill>
                <a:schemeClr val="bg1"/>
              </a:solidFill>
            </a:endParaRP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2006600"/>
            <a:ext cx="8126412"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990545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A closer look</a:t>
            </a:r>
          </a:p>
        </p:txBody>
      </p:sp>
      <p:sp>
        <p:nvSpPr>
          <p:cNvPr id="3" name="Content Placeholder 2"/>
          <p:cNvSpPr>
            <a:spLocks noGrp="1"/>
          </p:cNvSpPr>
          <p:nvPr>
            <p:ph idx="1"/>
          </p:nvPr>
        </p:nvSpPr>
        <p:spPr>
          <a:xfrm>
            <a:off x="3741738" y="2667000"/>
            <a:ext cx="5173662" cy="3962400"/>
          </a:xfrm>
        </p:spPr>
        <p:txBody>
          <a:bodyPr/>
          <a:lstStyle/>
          <a:p>
            <a:r>
              <a:rPr lang="en-US" dirty="0" smtClean="0"/>
              <a:t>What are you going to ask him right away?</a:t>
            </a:r>
          </a:p>
          <a:p>
            <a:r>
              <a:rPr lang="en-US" b="1" i="1" dirty="0" smtClean="0"/>
              <a:t>What do these various values stand for and how do they relate to each other?</a:t>
            </a:r>
          </a:p>
          <a:p>
            <a:pPr lvl="1"/>
            <a:r>
              <a:rPr lang="en-US" sz="2400" b="1" dirty="0" smtClean="0"/>
              <a:t>Might this mean that patient #5057 had only once sex at the age of 39?</a:t>
            </a:r>
          </a:p>
        </p:txBody>
      </p:sp>
      <p:sp>
        <p:nvSpPr>
          <p:cNvPr id="12292" name="Slide Number Placeholder 3"/>
          <p:cNvSpPr>
            <a:spLocks noGrp="1"/>
          </p:cNvSpPr>
          <p:nvPr>
            <p:ph type="sldNum" sz="quarter" idx="4294967295"/>
          </p:nvPr>
        </p:nvSpPr>
        <p:spPr>
          <a:xfrm>
            <a:off x="7239000" y="65532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F9F36ED-EC72-4606-A153-F2554FE90E65}" type="slidenum">
              <a:rPr lang="en-US" sz="1400" b="0">
                <a:solidFill>
                  <a:schemeClr val="bg1"/>
                </a:solidFill>
              </a:rPr>
              <a:pPr eaLnBrk="1" hangingPunct="1"/>
              <a:t>17</a:t>
            </a:fld>
            <a:endParaRPr lang="en-US" sz="1400" b="0">
              <a:solidFill>
                <a:schemeClr val="bg1"/>
              </a:solidFill>
            </a:endParaRPr>
          </a:p>
        </p:txBody>
      </p:sp>
      <p:pic>
        <p:nvPicPr>
          <p:cNvPr id="122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507400"/>
            <a:ext cx="3171825" cy="510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9"/>
          <p:cNvGrpSpPr>
            <a:grpSpLocks/>
          </p:cNvGrpSpPr>
          <p:nvPr/>
        </p:nvGrpSpPr>
        <p:grpSpPr bwMode="auto">
          <a:xfrm>
            <a:off x="587375" y="5084763"/>
            <a:ext cx="3154363" cy="233362"/>
            <a:chOff x="251927" y="5085184"/>
            <a:chExt cx="3489649" cy="233265"/>
          </a:xfrm>
        </p:grpSpPr>
        <p:sp>
          <p:nvSpPr>
            <p:cNvPr id="12295" name="Rectangle 6"/>
            <p:cNvSpPr>
              <a:spLocks noChangeArrowheads="1"/>
            </p:cNvSpPr>
            <p:nvPr/>
          </p:nvSpPr>
          <p:spPr bwMode="auto">
            <a:xfrm>
              <a:off x="251927" y="5085184"/>
              <a:ext cx="1311199" cy="233265"/>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cxnSp>
          <p:nvCxnSpPr>
            <p:cNvPr id="12296" name="Straight Arrow Connector 8"/>
            <p:cNvCxnSpPr>
              <a:cxnSpLocks noChangeShapeType="1"/>
              <a:stCxn id="12295" idx="3"/>
            </p:cNvCxnSpPr>
            <p:nvPr/>
          </p:nvCxnSpPr>
          <p:spPr bwMode="auto">
            <a:xfrm flipV="1">
              <a:off x="1563126" y="5187821"/>
              <a:ext cx="2178450" cy="13996"/>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854498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88"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315595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AutoShape 6"/>
          <p:cNvSpPr>
            <a:spLocks noChangeArrowheads="1"/>
          </p:cNvSpPr>
          <p:nvPr/>
        </p:nvSpPr>
        <p:spPr bwMode="auto">
          <a:xfrm>
            <a:off x="3352800" y="3562350"/>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nvGrpSpPr>
          <p:cNvPr id="13316" name="Group 26"/>
          <p:cNvGrpSpPr>
            <a:grpSpLocks/>
          </p:cNvGrpSpPr>
          <p:nvPr/>
        </p:nvGrpSpPr>
        <p:grpSpPr bwMode="auto">
          <a:xfrm>
            <a:off x="3810000" y="2190750"/>
            <a:ext cx="914400" cy="3429000"/>
            <a:chOff x="2256" y="1488"/>
            <a:chExt cx="576" cy="2160"/>
          </a:xfrm>
        </p:grpSpPr>
        <p:sp>
          <p:nvSpPr>
            <p:cNvPr id="13385"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13386"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3387"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3388"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3389"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3390"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3391"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3392"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3393"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3394"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3395"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13317" name="AutoShape 27"/>
          <p:cNvSpPr>
            <a:spLocks noChangeArrowheads="1"/>
          </p:cNvSpPr>
          <p:nvPr/>
        </p:nvSpPr>
        <p:spPr bwMode="auto">
          <a:xfrm>
            <a:off x="3124200" y="3562350"/>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nvGrpSpPr>
          <p:cNvPr id="13318" name="Group 9"/>
          <p:cNvGrpSpPr>
            <a:grpSpLocks/>
          </p:cNvGrpSpPr>
          <p:nvPr/>
        </p:nvGrpSpPr>
        <p:grpSpPr bwMode="auto">
          <a:xfrm>
            <a:off x="5715000" y="1676400"/>
            <a:ext cx="2743200" cy="3771900"/>
            <a:chOff x="3120" y="816"/>
            <a:chExt cx="2334" cy="3048"/>
          </a:xfrm>
        </p:grpSpPr>
        <p:pic>
          <p:nvPicPr>
            <p:cNvPr id="133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9" name="Freeform 35"/>
          <p:cNvSpPr>
            <a:spLocks/>
          </p:cNvSpPr>
          <p:nvPr/>
        </p:nvSpPr>
        <p:spPr bwMode="auto">
          <a:xfrm>
            <a:off x="2590800" y="2165350"/>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3320" name="Freeform 37"/>
          <p:cNvSpPr>
            <a:spLocks/>
          </p:cNvSpPr>
          <p:nvPr/>
        </p:nvSpPr>
        <p:spPr bwMode="auto">
          <a:xfrm rot="20395306" flipV="1">
            <a:off x="2362200" y="4171950"/>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3321" name="Rectangle 36"/>
          <p:cNvSpPr>
            <a:spLocks noChangeArrowheads="1"/>
          </p:cNvSpPr>
          <p:nvPr/>
        </p:nvSpPr>
        <p:spPr bwMode="auto">
          <a:xfrm>
            <a:off x="6484938" y="2867025"/>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3322" name="Rectangle 38"/>
          <p:cNvSpPr>
            <a:spLocks noChangeArrowheads="1"/>
          </p:cNvSpPr>
          <p:nvPr/>
        </p:nvSpPr>
        <p:spPr bwMode="auto">
          <a:xfrm>
            <a:off x="6510338" y="3509963"/>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3323" name="Rectangle 27"/>
          <p:cNvSpPr>
            <a:spLocks noChangeArrowheads="1"/>
          </p:cNvSpPr>
          <p:nvPr/>
        </p:nvSpPr>
        <p:spPr bwMode="auto">
          <a:xfrm>
            <a:off x="0" y="609600"/>
            <a:ext cx="9144000" cy="6248400"/>
          </a:xfrm>
          <a:prstGeom prst="rect">
            <a:avLst/>
          </a:prstGeom>
          <a:solidFill>
            <a:srgbClr val="000042">
              <a:alpha val="89803"/>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13324" name="AutoShape 2"/>
          <p:cNvSpPr>
            <a:spLocks noGrp="1" noChangeArrowheads="1"/>
          </p:cNvSpPr>
          <p:nvPr>
            <p:ph type="title"/>
          </p:nvPr>
        </p:nvSpPr>
        <p:spPr/>
        <p:txBody>
          <a:bodyPr/>
          <a:lstStyle/>
          <a:p>
            <a:pPr eaLnBrk="1" hangingPunct="1"/>
            <a:r>
              <a:rPr lang="en-US" sz="3100" smtClean="0"/>
              <a:t>Documenting datasets</a:t>
            </a:r>
          </a:p>
        </p:txBody>
      </p:sp>
      <p:graphicFrame>
        <p:nvGraphicFramePr>
          <p:cNvPr id="31" name="Table 30"/>
          <p:cNvGraphicFramePr>
            <a:graphicFrameLocks noGrp="1"/>
          </p:cNvGraphicFramePr>
          <p:nvPr>
            <p:extLst>
              <p:ext uri="{D42A27DB-BD31-4B8C-83A1-F6EECF244321}">
                <p14:modId xmlns:p14="http://schemas.microsoft.com/office/powerpoint/2010/main" val="2077540793"/>
              </p:ext>
            </p:extLst>
          </p:nvPr>
        </p:nvGraphicFramePr>
        <p:xfrm>
          <a:off x="858838" y="1524000"/>
          <a:ext cx="7361237" cy="4572000"/>
        </p:xfrm>
        <a:graphic>
          <a:graphicData uri="http://schemas.openxmlformats.org/drawingml/2006/table">
            <a:tbl>
              <a:tblPr firstRow="1" bandRow="1">
                <a:tableStyleId>{5C22544A-7EE6-4342-B048-85BDC9FD1C3A}</a:tableStyleId>
              </a:tblPr>
              <a:tblGrid>
                <a:gridCol w="3078845"/>
                <a:gridCol w="2043233"/>
                <a:gridCol w="2239159"/>
              </a:tblGrid>
              <a:tr h="370840">
                <a:tc>
                  <a:txBody>
                    <a:bodyPr/>
                    <a:lstStyle/>
                    <a:p>
                      <a:pPr algn="ctr"/>
                      <a:r>
                        <a:rPr lang="en-US" sz="2000" dirty="0" smtClean="0">
                          <a:solidFill>
                            <a:schemeClr val="bg1"/>
                          </a:solidFill>
                        </a:rPr>
                        <a:t>Sources</a:t>
                      </a:r>
                      <a:endParaRPr lang="en-US" sz="2000" dirty="0">
                        <a:solidFill>
                          <a:schemeClr val="bg1"/>
                        </a:solidFill>
                      </a:endParaRPr>
                    </a:p>
                  </a:txBody>
                  <a:tcPr marL="91432" marR="91432">
                    <a:noFill/>
                  </a:tcPr>
                </a:tc>
                <a:tc>
                  <a:txBody>
                    <a:bodyPr/>
                    <a:lstStyle/>
                    <a:p>
                      <a:pPr algn="ctr"/>
                      <a:r>
                        <a:rPr lang="en-US" sz="2000" dirty="0" smtClean="0">
                          <a:solidFill>
                            <a:schemeClr val="bg1"/>
                          </a:solidFill>
                        </a:rPr>
                        <a:t>Data generation</a:t>
                      </a:r>
                      <a:endParaRPr lang="en-US" sz="2000" dirty="0">
                        <a:solidFill>
                          <a:schemeClr val="bg1"/>
                        </a:solidFill>
                      </a:endParaRPr>
                    </a:p>
                  </a:txBody>
                  <a:tcPr marL="91432" marR="91432">
                    <a:noFill/>
                  </a:tcPr>
                </a:tc>
                <a:tc>
                  <a:txBody>
                    <a:bodyPr/>
                    <a:lstStyle/>
                    <a:p>
                      <a:pPr algn="ctr"/>
                      <a:r>
                        <a:rPr lang="en-US" sz="2000" dirty="0" smtClean="0">
                          <a:solidFill>
                            <a:schemeClr val="bg1"/>
                          </a:solidFill>
                        </a:rPr>
                        <a:t>Data organization</a:t>
                      </a:r>
                      <a:endParaRPr lang="en-US" sz="2000" dirty="0">
                        <a:solidFill>
                          <a:schemeClr val="bg1"/>
                        </a:solidFill>
                      </a:endParaRPr>
                    </a:p>
                  </a:txBody>
                  <a:tcPr marL="91432" marR="91432">
                    <a:no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Data collection sheets</a:t>
                      </a:r>
                    </a:p>
                  </a:txBody>
                  <a:tcPr marL="91432" marR="91432">
                    <a:noFill/>
                  </a:tcPr>
                </a:tc>
                <a:tc>
                  <a:txBody>
                    <a:bodyPr/>
                    <a:lstStyle/>
                    <a:p>
                      <a:endParaRPr lang="en-US" sz="2000" dirty="0">
                        <a:solidFill>
                          <a:schemeClr val="bg1"/>
                        </a:solidFill>
                      </a:endParaRPr>
                    </a:p>
                  </a:txBody>
                  <a:tcPr marL="91432" marR="91432">
                    <a:noFill/>
                  </a:tcPr>
                </a:tc>
                <a:tc>
                  <a:txBody>
                    <a:bodyPr/>
                    <a:lstStyle/>
                    <a:p>
                      <a:endParaRPr lang="en-US" sz="2000" dirty="0">
                        <a:solidFill>
                          <a:schemeClr val="bg1"/>
                        </a:solidFill>
                      </a:endParaRPr>
                    </a:p>
                  </a:txBody>
                  <a:tcPr marL="91432" marR="91432">
                    <a:no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Instruction manuals</a:t>
                      </a:r>
                    </a:p>
                  </a:txBody>
                  <a:tcPr marL="91432" marR="91432">
                    <a:noFill/>
                  </a:tcPr>
                </a:tc>
                <a:tc>
                  <a:txBody>
                    <a:bodyPr/>
                    <a:lstStyle/>
                    <a:p>
                      <a:endParaRPr lang="en-US" sz="2000">
                        <a:solidFill>
                          <a:schemeClr val="bg1"/>
                        </a:solidFill>
                      </a:endParaRPr>
                    </a:p>
                  </a:txBody>
                  <a:tcPr marL="91432" marR="91432">
                    <a:noFill/>
                  </a:tcPr>
                </a:tc>
                <a:tc>
                  <a:txBody>
                    <a:bodyPr/>
                    <a:lstStyle/>
                    <a:p>
                      <a:endParaRPr lang="en-US" sz="2000" dirty="0">
                        <a:solidFill>
                          <a:schemeClr val="bg1"/>
                        </a:solidFill>
                      </a:endParaRPr>
                    </a:p>
                  </a:txBody>
                  <a:tcPr marL="91432" marR="91432">
                    <a:noFill/>
                  </a:tcPr>
                </a:tc>
              </a:tr>
              <a:tr h="370840">
                <a:tc>
                  <a:txBody>
                    <a:bodyPr/>
                    <a:lstStyle/>
                    <a:p>
                      <a:pPr marL="457200" lvl="1" indent="-457200"/>
                      <a:r>
                        <a:rPr lang="en-US" sz="2000" dirty="0" smtClean="0">
                          <a:solidFill>
                            <a:schemeClr val="bg1"/>
                          </a:solidFill>
                        </a:rPr>
                        <a:t>Interpretation criteria</a:t>
                      </a:r>
                    </a:p>
                  </a:txBody>
                  <a:tcPr marL="91432" marR="91432">
                    <a:noFill/>
                  </a:tcPr>
                </a:tc>
                <a:tc>
                  <a:txBody>
                    <a:bodyPr/>
                    <a:lstStyle/>
                    <a:p>
                      <a:endParaRPr lang="en-US" sz="2000">
                        <a:solidFill>
                          <a:schemeClr val="bg1"/>
                        </a:solidFill>
                      </a:endParaRPr>
                    </a:p>
                  </a:txBody>
                  <a:tcPr marL="91432" marR="91432">
                    <a:noFill/>
                  </a:tcPr>
                </a:tc>
                <a:tc>
                  <a:txBody>
                    <a:bodyPr/>
                    <a:lstStyle/>
                    <a:p>
                      <a:endParaRPr lang="en-US" sz="2000" dirty="0">
                        <a:solidFill>
                          <a:schemeClr val="bg1"/>
                        </a:solidFill>
                      </a:endParaRPr>
                    </a:p>
                  </a:txBody>
                  <a:tcPr marL="91432" marR="91432">
                    <a:noFill/>
                  </a:tcPr>
                </a:tc>
              </a:tr>
              <a:tr h="370840">
                <a:tc>
                  <a:txBody>
                    <a:bodyPr/>
                    <a:lstStyle/>
                    <a:p>
                      <a:pPr marL="0" marR="0" lvl="2" indent="401638"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Diagnostic criteria</a:t>
                      </a:r>
                    </a:p>
                  </a:txBody>
                  <a:tcPr marL="91432" marR="91432">
                    <a:noFill/>
                  </a:tcPr>
                </a:tc>
                <a:tc>
                  <a:txBody>
                    <a:bodyPr/>
                    <a:lstStyle/>
                    <a:p>
                      <a:endParaRPr lang="en-US" sz="2000">
                        <a:solidFill>
                          <a:schemeClr val="bg1"/>
                        </a:solidFill>
                      </a:endParaRPr>
                    </a:p>
                  </a:txBody>
                  <a:tcPr marL="91432" marR="91432">
                    <a:noFill/>
                  </a:tcPr>
                </a:tc>
                <a:tc>
                  <a:txBody>
                    <a:bodyPr/>
                    <a:lstStyle/>
                    <a:p>
                      <a:endParaRPr lang="en-US" sz="2000" dirty="0">
                        <a:solidFill>
                          <a:schemeClr val="bg1"/>
                        </a:solidFill>
                      </a:endParaRPr>
                    </a:p>
                  </a:txBody>
                  <a:tcPr marL="91432" marR="91432">
                    <a:no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Assessment instruments</a:t>
                      </a:r>
                    </a:p>
                  </a:txBody>
                  <a:tcPr marL="91432" marR="91432">
                    <a:noFill/>
                  </a:tcPr>
                </a:tc>
                <a:tc>
                  <a:txBody>
                    <a:bodyPr/>
                    <a:lstStyle/>
                    <a:p>
                      <a:endParaRPr lang="en-US" sz="2000">
                        <a:solidFill>
                          <a:schemeClr val="bg1"/>
                        </a:solidFill>
                      </a:endParaRPr>
                    </a:p>
                  </a:txBody>
                  <a:tcPr marL="91432" marR="91432">
                    <a:noFill/>
                  </a:tcPr>
                </a:tc>
                <a:tc>
                  <a:txBody>
                    <a:bodyPr/>
                    <a:lstStyle/>
                    <a:p>
                      <a:endParaRPr lang="en-US" sz="2000" dirty="0">
                        <a:solidFill>
                          <a:schemeClr val="bg1"/>
                        </a:solidFill>
                      </a:endParaRPr>
                    </a:p>
                  </a:txBody>
                  <a:tcPr marL="91432" marR="91432">
                    <a:no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Terminologies</a:t>
                      </a:r>
                    </a:p>
                  </a:txBody>
                  <a:tcPr marL="91432" marR="91432">
                    <a:noFill/>
                  </a:tcPr>
                </a:tc>
                <a:tc>
                  <a:txBody>
                    <a:bodyPr/>
                    <a:lstStyle/>
                    <a:p>
                      <a:endParaRPr lang="en-US" sz="2000">
                        <a:solidFill>
                          <a:schemeClr val="bg1"/>
                        </a:solidFill>
                      </a:endParaRPr>
                    </a:p>
                  </a:txBody>
                  <a:tcPr marL="91432" marR="91432">
                    <a:noFill/>
                  </a:tcPr>
                </a:tc>
                <a:tc>
                  <a:txBody>
                    <a:bodyPr/>
                    <a:lstStyle/>
                    <a:p>
                      <a:endParaRPr lang="en-US" sz="2000" dirty="0">
                        <a:solidFill>
                          <a:schemeClr val="bg1"/>
                        </a:solidFill>
                      </a:endParaRPr>
                    </a:p>
                  </a:txBody>
                  <a:tcPr marL="91432" marR="91432">
                    <a:no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Data validation procedures</a:t>
                      </a:r>
                    </a:p>
                  </a:txBody>
                  <a:tcPr marL="91432" marR="91432">
                    <a:noFill/>
                  </a:tcPr>
                </a:tc>
                <a:tc>
                  <a:txBody>
                    <a:bodyPr/>
                    <a:lstStyle/>
                    <a:p>
                      <a:endParaRPr lang="en-US" sz="2000">
                        <a:solidFill>
                          <a:schemeClr val="bg1"/>
                        </a:solidFill>
                      </a:endParaRPr>
                    </a:p>
                  </a:txBody>
                  <a:tcPr marL="91432" marR="91432">
                    <a:noFill/>
                  </a:tcPr>
                </a:tc>
                <a:tc>
                  <a:txBody>
                    <a:bodyPr/>
                    <a:lstStyle/>
                    <a:p>
                      <a:endParaRPr lang="en-US" sz="2000" dirty="0">
                        <a:solidFill>
                          <a:schemeClr val="bg1"/>
                        </a:solidFill>
                      </a:endParaRPr>
                    </a:p>
                  </a:txBody>
                  <a:tcPr marL="91432" marR="91432">
                    <a:noFill/>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Data dictionaries</a:t>
                      </a:r>
                    </a:p>
                  </a:txBody>
                  <a:tcPr marL="91432" marR="91432">
                    <a:noFill/>
                  </a:tcPr>
                </a:tc>
                <a:tc>
                  <a:txBody>
                    <a:bodyPr/>
                    <a:lstStyle/>
                    <a:p>
                      <a:endParaRPr lang="en-US" sz="2000">
                        <a:solidFill>
                          <a:schemeClr val="bg1"/>
                        </a:solidFill>
                      </a:endParaRPr>
                    </a:p>
                  </a:txBody>
                  <a:tcPr marL="91432" marR="91432">
                    <a:noFill/>
                  </a:tcPr>
                </a:tc>
                <a:tc>
                  <a:txBody>
                    <a:bodyPr/>
                    <a:lstStyle/>
                    <a:p>
                      <a:endParaRPr lang="en-US" sz="2000" dirty="0" smtClean="0">
                        <a:solidFill>
                          <a:schemeClr val="bg1"/>
                        </a:solidFill>
                      </a:endParaRPr>
                    </a:p>
                  </a:txBody>
                  <a:tcPr marL="91432" marR="91432">
                    <a:noFill/>
                  </a:tcPr>
                </a:tc>
              </a:tr>
              <a:tr h="370840">
                <a:tc>
                  <a:txBody>
                    <a:bodyPr/>
                    <a:lstStyle/>
                    <a:p>
                      <a:r>
                        <a:rPr lang="en-US" sz="2000" dirty="0" err="1" smtClean="0">
                          <a:solidFill>
                            <a:schemeClr val="bg1"/>
                          </a:solidFill>
                        </a:rPr>
                        <a:t>Ontologies</a:t>
                      </a:r>
                      <a:endParaRPr lang="en-US" sz="2000" dirty="0">
                        <a:solidFill>
                          <a:schemeClr val="bg1"/>
                        </a:solidFill>
                      </a:endParaRPr>
                    </a:p>
                  </a:txBody>
                  <a:tcPr marL="91432" marR="91432">
                    <a:noFill/>
                  </a:tcPr>
                </a:tc>
                <a:tc>
                  <a:txBody>
                    <a:bodyPr/>
                    <a:lstStyle/>
                    <a:p>
                      <a:endParaRPr lang="en-US" sz="2000">
                        <a:solidFill>
                          <a:schemeClr val="bg1"/>
                        </a:solidFill>
                      </a:endParaRPr>
                    </a:p>
                  </a:txBody>
                  <a:tcPr marL="91432" marR="91432">
                    <a:noFill/>
                  </a:tcPr>
                </a:tc>
                <a:tc>
                  <a:txBody>
                    <a:bodyPr/>
                    <a:lstStyle/>
                    <a:p>
                      <a:endParaRPr lang="en-US" sz="2000" dirty="0" smtClean="0">
                        <a:solidFill>
                          <a:schemeClr val="bg1"/>
                        </a:solidFill>
                      </a:endParaRPr>
                    </a:p>
                  </a:txBody>
                  <a:tcPr marL="91432" marR="91432">
                    <a:noFill/>
                  </a:tcPr>
                </a:tc>
              </a:tr>
            </a:tbl>
          </a:graphicData>
        </a:graphic>
      </p:graphicFrame>
      <p:pic>
        <p:nvPicPr>
          <p:cNvPr id="13371" name="Picture 2" descr="C:\Users\seannos\AppData\Local\Microsoft\Windows\Temporary Internet Files\Content.IE5\KPRH4GS5\MC90043253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950" y="2243138"/>
            <a:ext cx="4603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2" name="Picture 2" descr="C:\Users\seannos\AppData\Local\Microsoft\Windows\Temporary Internet Files\Content.IE5\KPRH4GS5\MC90043253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950" y="2641600"/>
            <a:ext cx="4603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3" name="Picture 2" descr="C:\Users\seannos\AppData\Local\Microsoft\Windows\Temporary Internet Files\Content.IE5\KPRH4GS5\MC90043253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950" y="3009900"/>
            <a:ext cx="4603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4" name="Picture 2" descr="C:\Users\seannos\AppData\Local\Microsoft\Windows\Temporary Internet Files\Content.IE5\KPRH4GS5\MC90043253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950" y="3398838"/>
            <a:ext cx="4603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5" name="Picture 2" descr="C:\Users\seannos\AppData\Local\Microsoft\Windows\Temporary Internet Files\Content.IE5\KPRH4GS5\MC90043253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950" y="3816350"/>
            <a:ext cx="4603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6" name="Picture 2" descr="C:\Users\seannos\AppData\Local\Microsoft\Windows\Temporary Internet Files\Content.IE5\KPRH4GS5\MC90043253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950" y="4186238"/>
            <a:ext cx="4603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7" name="Picture 2" descr="C:\Users\seannos\AppData\Local\Microsoft\Windows\Temporary Internet Files\Content.IE5\KPRH4GS5\MC90043253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950" y="5751512"/>
            <a:ext cx="4603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8" name="Picture 2" descr="C:\Users\seannos\AppData\Local\Microsoft\Windows\Temporary Internet Files\Content.IE5\KPRH4GS5\MC90043253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3713" y="4800600"/>
            <a:ext cx="4603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79" name="Picture 2" descr="C:\Users\seannos\AppData\Local\Microsoft\Windows\Temporary Internet Files\Content.IE5\KPRH4GS5\MC90043253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3713" y="5322888"/>
            <a:ext cx="4603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0" name="Picture 2" descr="C:\Users\seannos\AppData\Local\Microsoft\Windows\Temporary Internet Files\Content.IE5\KPRH4GS5\MC90043253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3713" y="5780087"/>
            <a:ext cx="4603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81" name="Picture 2" descr="C:\Users\seannos\AppData\Local\Microsoft\Windows\Temporary Internet Files\Content.IE5\KPRH4GS5\MC90043253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3713" y="4195763"/>
            <a:ext cx="460375"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82" name="TextBox 42"/>
          <p:cNvSpPr txBox="1">
            <a:spLocks noChangeArrowheads="1"/>
          </p:cNvSpPr>
          <p:nvPr/>
        </p:nvSpPr>
        <p:spPr bwMode="auto">
          <a:xfrm>
            <a:off x="112713" y="6162675"/>
            <a:ext cx="8918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sz="1600" b="0" dirty="0">
                <a:solidFill>
                  <a:schemeClr val="bg1"/>
                </a:solidFill>
              </a:rPr>
              <a:t>If not used for data collection and organization, these sources can be used post hoc to document, and perhaps increase, the level of data clarity and faithfulness in and comparability of existing data collections.</a:t>
            </a:r>
          </a:p>
        </p:txBody>
      </p:sp>
    </p:spTree>
    <p:extLst>
      <p:ext uri="{BB962C8B-B14F-4D97-AF65-F5344CB8AC3E}">
        <p14:creationId xmlns:p14="http://schemas.microsoft.com/office/powerpoint/2010/main" val="3497530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‘meaning’ of values in data collections</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775" y="4090988"/>
            <a:ext cx="72771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35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250" y="1995488"/>
            <a:ext cx="309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21"/>
          <p:cNvGrpSpPr>
            <a:grpSpLocks/>
          </p:cNvGrpSpPr>
          <p:nvPr/>
        </p:nvGrpSpPr>
        <p:grpSpPr bwMode="auto">
          <a:xfrm>
            <a:off x="295275" y="2012950"/>
            <a:ext cx="8743950" cy="3959225"/>
            <a:chOff x="295275" y="2012496"/>
            <a:chExt cx="8743950" cy="3959679"/>
          </a:xfrm>
        </p:grpSpPr>
        <p:sp>
          <p:nvSpPr>
            <p:cNvPr id="23560" name="TextBox 12"/>
            <p:cNvSpPr txBox="1">
              <a:spLocks noChangeArrowheads="1"/>
            </p:cNvSpPr>
            <p:nvPr/>
          </p:nvSpPr>
          <p:spPr bwMode="auto">
            <a:xfrm>
              <a:off x="3571875" y="2012496"/>
              <a:ext cx="5467350" cy="200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sz="2200" b="0">
                  <a:solidFill>
                    <a:schemeClr val="bg1"/>
                  </a:solidFill>
                </a:rPr>
                <a:t>‘</a:t>
              </a:r>
              <a:r>
                <a:rPr lang="en-US" sz="2200" b="0" i="1">
                  <a:solidFill>
                    <a:schemeClr val="bg1"/>
                  </a:solidFill>
                </a:rPr>
                <a:t>The patient with patient identifier ‘PtID4’ is stated to have had a panoramic X-ray of the mouth which is interpreted to show subcortical sclerosis of that patient’s condylar head of the right temporomandibular joint</a:t>
              </a:r>
              <a:r>
                <a:rPr lang="en-US" sz="2200" b="0">
                  <a:solidFill>
                    <a:schemeClr val="bg1"/>
                  </a:solidFill>
                </a:rPr>
                <a:t>’</a:t>
              </a:r>
            </a:p>
          </p:txBody>
        </p:sp>
        <p:grpSp>
          <p:nvGrpSpPr>
            <p:cNvPr id="23561" name="Group 20"/>
            <p:cNvGrpSpPr>
              <a:grpSpLocks/>
            </p:cNvGrpSpPr>
            <p:nvPr/>
          </p:nvGrpSpPr>
          <p:grpSpPr bwMode="auto">
            <a:xfrm>
              <a:off x="295275" y="2047875"/>
              <a:ext cx="8696325" cy="3924300"/>
              <a:chOff x="295275" y="2047875"/>
              <a:chExt cx="8696325" cy="3924300"/>
            </a:xfrm>
          </p:grpSpPr>
          <p:sp>
            <p:nvSpPr>
              <p:cNvPr id="23562" name="Rectangle 13"/>
              <p:cNvSpPr>
                <a:spLocks noChangeArrowheads="1"/>
              </p:cNvSpPr>
              <p:nvPr/>
            </p:nvSpPr>
            <p:spPr bwMode="auto">
              <a:xfrm>
                <a:off x="4933950" y="5810250"/>
                <a:ext cx="152400" cy="16192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sz="1100">
                    <a:solidFill>
                      <a:schemeClr val="bg1"/>
                    </a:solidFill>
                  </a:rPr>
                  <a:t>1</a:t>
                </a:r>
              </a:p>
            </p:txBody>
          </p:sp>
          <p:sp>
            <p:nvSpPr>
              <p:cNvPr id="23563" name="Rectangle 14"/>
              <p:cNvSpPr>
                <a:spLocks noChangeArrowheads="1"/>
              </p:cNvSpPr>
              <p:nvPr/>
            </p:nvSpPr>
            <p:spPr bwMode="auto">
              <a:xfrm>
                <a:off x="4467225" y="5048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23564" name="Rectangle 15"/>
              <p:cNvSpPr>
                <a:spLocks noChangeArrowheads="1"/>
              </p:cNvSpPr>
              <p:nvPr/>
            </p:nvSpPr>
            <p:spPr bwMode="auto">
              <a:xfrm>
                <a:off x="2028825" y="5810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23565" name="Rectangle 16"/>
              <p:cNvSpPr>
                <a:spLocks noChangeArrowheads="1"/>
              </p:cNvSpPr>
              <p:nvPr/>
            </p:nvSpPr>
            <p:spPr bwMode="auto">
              <a:xfrm>
                <a:off x="295275" y="2886075"/>
                <a:ext cx="3028950" cy="16192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23566" name="Rectangle 17"/>
              <p:cNvSpPr>
                <a:spLocks noChangeArrowheads="1"/>
              </p:cNvSpPr>
              <p:nvPr/>
            </p:nvSpPr>
            <p:spPr bwMode="auto">
              <a:xfrm>
                <a:off x="2419350" y="2124075"/>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23567" name="Rectangle 18"/>
              <p:cNvSpPr>
                <a:spLocks noChangeArrowheads="1"/>
              </p:cNvSpPr>
              <p:nvPr/>
            </p:nvSpPr>
            <p:spPr bwMode="auto">
              <a:xfrm>
                <a:off x="3571875" y="2047875"/>
                <a:ext cx="5419725" cy="19050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23568" name="Rectangle 19"/>
              <p:cNvSpPr>
                <a:spLocks noChangeArrowheads="1"/>
              </p:cNvSpPr>
              <p:nvPr/>
            </p:nvSpPr>
            <p:spPr bwMode="auto">
              <a:xfrm>
                <a:off x="895350" y="2276475"/>
                <a:ext cx="619125" cy="152400"/>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grpSp>
      <p:sp>
        <p:nvSpPr>
          <p:cNvPr id="16" name="Arc 15"/>
          <p:cNvSpPr/>
          <p:nvPr/>
        </p:nvSpPr>
        <p:spPr bwMode="auto">
          <a:xfrm rot="1339683">
            <a:off x="5029200" y="3914775"/>
            <a:ext cx="1079500" cy="2093913"/>
          </a:xfrm>
          <a:prstGeom prst="arc">
            <a:avLst>
              <a:gd name="adj1" fmla="val 16200000"/>
              <a:gd name="adj2" fmla="val 5532768"/>
            </a:avLst>
          </a:prstGeom>
          <a:noFill/>
          <a:ln w="38100" cap="flat" cmpd="sng" algn="ctr">
            <a:solidFill>
              <a:srgbClr val="FF0000"/>
            </a:solidFill>
            <a:prstDash val="solid"/>
            <a:round/>
            <a:headEnd type="triangle" w="med" len="med"/>
            <a:tailEnd type="none" w="med" len="med"/>
          </a:ln>
          <a:effectLst/>
        </p:spPr>
        <p:txBody>
          <a:bodyPr wrap="none" anchor="ctr"/>
          <a:lstStyle/>
          <a:p>
            <a:pPr>
              <a:defRPr/>
            </a:pPr>
            <a:endParaRPr lang="en-US"/>
          </a:p>
        </p:txBody>
      </p:sp>
      <p:sp>
        <p:nvSpPr>
          <p:cNvPr id="17" name="TextBox 16"/>
          <p:cNvSpPr txBox="1">
            <a:spLocks noChangeArrowheads="1"/>
          </p:cNvSpPr>
          <p:nvPr/>
        </p:nvSpPr>
        <p:spPr bwMode="auto">
          <a:xfrm>
            <a:off x="6210300" y="3956050"/>
            <a:ext cx="1312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0000"/>
                </a:solidFill>
              </a:rPr>
              <a:t>meaning</a:t>
            </a:r>
          </a:p>
        </p:txBody>
      </p:sp>
    </p:spTree>
    <p:extLst>
      <p:ext uri="{BB962C8B-B14F-4D97-AF65-F5344CB8AC3E}">
        <p14:creationId xmlns:p14="http://schemas.microsoft.com/office/powerpoint/2010/main" val="957056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emo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029200"/>
            <a:ext cx="10382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Smi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6078" y="4913244"/>
            <a:ext cx="12144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1" name="Group 5"/>
          <p:cNvGrpSpPr>
            <a:grpSpLocks/>
          </p:cNvGrpSpPr>
          <p:nvPr/>
        </p:nvGrpSpPr>
        <p:grpSpPr bwMode="auto">
          <a:xfrm>
            <a:off x="304800" y="2133600"/>
            <a:ext cx="996950" cy="1219200"/>
            <a:chOff x="2736" y="1344"/>
            <a:chExt cx="724" cy="941"/>
          </a:xfrm>
        </p:grpSpPr>
        <p:sp>
          <p:nvSpPr>
            <p:cNvPr id="4130" name="Rectangle 6"/>
            <p:cNvSpPr>
              <a:spLocks noChangeArrowheads="1"/>
            </p:cNvSpPr>
            <p:nvPr/>
          </p:nvSpPr>
          <p:spPr bwMode="auto">
            <a:xfrm>
              <a:off x="2736" y="1344"/>
              <a:ext cx="720" cy="912"/>
            </a:xfrm>
            <a:prstGeom prst="rect">
              <a:avLst/>
            </a:prstGeom>
            <a:solidFill>
              <a:schemeClr val="folHlink"/>
            </a:solidFill>
            <a:ln w="9525">
              <a:solidFill>
                <a:schemeClr val="hlink"/>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pic>
          <p:nvPicPr>
            <p:cNvPr id="4131" name="Picture 7" descr="aristot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6" y="1344"/>
              <a:ext cx="724" cy="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2" name="Picture 8" descr="HIPPOCRATES">
            <a:hlinkClick r:id="rId7"/>
          </p:cNvPr>
          <p:cNvPicPr>
            <a:picLocks noChangeAspect="1" noChangeArrowheads="1"/>
          </p:cNvPicPr>
          <p:nvPr/>
        </p:nvPicPr>
        <p:blipFill>
          <a:blip r:embed="rId8">
            <a:lum bright="14000"/>
            <a:extLst>
              <a:ext uri="{28A0092B-C50C-407E-A947-70E740481C1C}">
                <a14:useLocalDpi xmlns:a14="http://schemas.microsoft.com/office/drawing/2010/main" val="0"/>
              </a:ext>
            </a:extLst>
          </a:blip>
          <a:srcRect/>
          <a:stretch>
            <a:fillRect/>
          </a:stretch>
        </p:blipFill>
        <p:spPr bwMode="auto">
          <a:xfrm>
            <a:off x="1219200" y="914400"/>
            <a:ext cx="8778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9" descr="trans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2065338"/>
            <a:ext cx="1806575" cy="754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4" name="Picture 10" descr="ceuster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8675" y="1014413"/>
            <a:ext cx="1041400" cy="1371600"/>
          </a:xfrm>
          <a:prstGeom prst="rect">
            <a:avLst/>
          </a:prstGeom>
          <a:noFill/>
          <a:ln w="28575">
            <a:solidFill>
              <a:srgbClr val="FFFFCC"/>
            </a:solidFill>
            <a:miter lim="800000"/>
            <a:headEnd/>
            <a:tailEnd/>
          </a:ln>
          <a:extLst>
            <a:ext uri="{909E8E84-426E-40DD-AFC4-6F175D3DCCD1}">
              <a14:hiddenFill xmlns:a14="http://schemas.microsoft.com/office/drawing/2010/main">
                <a:solidFill>
                  <a:srgbClr val="FFFFFF"/>
                </a:solidFill>
              </a14:hiddenFill>
            </a:ext>
          </a:extLst>
        </p:spPr>
      </p:pic>
      <p:sp>
        <p:nvSpPr>
          <p:cNvPr id="4105" name="AutoShape 11"/>
          <p:cNvSpPr>
            <a:spLocks noGrp="1" noChangeArrowheads="1"/>
          </p:cNvSpPr>
          <p:nvPr>
            <p:ph type="title"/>
          </p:nvPr>
        </p:nvSpPr>
        <p:spPr>
          <a:xfrm>
            <a:off x="3048000" y="3200400"/>
            <a:ext cx="2819400" cy="1041400"/>
          </a:xfrm>
        </p:spPr>
        <p:txBody>
          <a:bodyPr/>
          <a:lstStyle/>
          <a:p>
            <a:pPr eaLnBrk="1" hangingPunct="1"/>
            <a:r>
              <a:rPr lang="nl-BE" sz="2800" smtClean="0">
                <a:solidFill>
                  <a:schemeClr val="bg1"/>
                </a:solidFill>
              </a:rPr>
              <a:t>Short personal history</a:t>
            </a:r>
            <a:endParaRPr lang="nl-NL" sz="2800" smtClean="0">
              <a:solidFill>
                <a:schemeClr val="bg1"/>
              </a:solidFill>
            </a:endParaRPr>
          </a:p>
        </p:txBody>
      </p:sp>
      <p:grpSp>
        <p:nvGrpSpPr>
          <p:cNvPr id="4106" name="Group 12"/>
          <p:cNvGrpSpPr>
            <a:grpSpLocks/>
          </p:cNvGrpSpPr>
          <p:nvPr/>
        </p:nvGrpSpPr>
        <p:grpSpPr bwMode="auto">
          <a:xfrm>
            <a:off x="3203575" y="990600"/>
            <a:ext cx="1903413" cy="1985963"/>
            <a:chOff x="2640" y="720"/>
            <a:chExt cx="1199" cy="1251"/>
          </a:xfrm>
        </p:grpSpPr>
        <p:pic>
          <p:nvPicPr>
            <p:cNvPr id="4128" name="Picture 13" descr="cb-bab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36" y="720"/>
              <a:ext cx="652"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9" name="Text Box 14"/>
            <p:cNvSpPr txBox="1">
              <a:spLocks noChangeArrowheads="1"/>
            </p:cNvSpPr>
            <p:nvPr/>
          </p:nvSpPr>
          <p:spPr bwMode="auto">
            <a:xfrm>
              <a:off x="2640" y="1680"/>
              <a:ext cx="11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nl-BE" dirty="0">
                  <a:solidFill>
                    <a:schemeClr val="bg1"/>
                  </a:solidFill>
                  <a:cs typeface="Times New Roman" panose="02020603050405020304" pitchFamily="18" charset="0"/>
                </a:rPr>
                <a:t>  </a:t>
              </a:r>
              <a:r>
                <a:rPr lang="nl-BE" dirty="0">
                  <a:solidFill>
                    <a:srgbClr val="FF3300"/>
                  </a:solidFill>
                  <a:cs typeface="Times New Roman" panose="02020603050405020304" pitchFamily="18" charset="0"/>
                </a:rPr>
                <a:t>1959     -      </a:t>
              </a:r>
              <a:endParaRPr lang="nl-NL" dirty="0">
                <a:solidFill>
                  <a:srgbClr val="FF3300"/>
                </a:solidFill>
                <a:cs typeface="Times New Roman" panose="02020603050405020304" pitchFamily="18" charset="0"/>
              </a:endParaRPr>
            </a:p>
          </p:txBody>
        </p:sp>
      </p:grpSp>
      <p:pic>
        <p:nvPicPr>
          <p:cNvPr id="4107" name="Picture 15" descr="Bikit (2938 byte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2743200"/>
            <a:ext cx="14478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6" descr="Rami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9200" y="4114800"/>
            <a:ext cx="1447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7" descr="logo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5486400"/>
            <a:ext cx="152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98" name="Object 18"/>
          <p:cNvGraphicFramePr>
            <a:graphicFrameLocks noChangeAspect="1"/>
          </p:cNvGraphicFramePr>
          <p:nvPr>
            <p:extLst>
              <p:ext uri="{D42A27DB-BD31-4B8C-83A1-F6EECF244321}">
                <p14:modId xmlns:p14="http://schemas.microsoft.com/office/powerpoint/2010/main" val="1432611912"/>
              </p:ext>
            </p:extLst>
          </p:nvPr>
        </p:nvGraphicFramePr>
        <p:xfrm>
          <a:off x="4724400" y="5105400"/>
          <a:ext cx="1143000" cy="577850"/>
        </p:xfrm>
        <a:graphic>
          <a:graphicData uri="http://schemas.openxmlformats.org/presentationml/2006/ole">
            <mc:AlternateContent xmlns:mc="http://schemas.openxmlformats.org/markup-compatibility/2006">
              <mc:Choice xmlns:v="urn:schemas-microsoft-com:vml" Requires="v">
                <p:oleObj spid="_x0000_s356376" name="Photo Editor-foto" r:id="rId15" imgW="809738" imgH="409632" progId="MSPhotoEd.3">
                  <p:embed/>
                </p:oleObj>
              </mc:Choice>
              <mc:Fallback>
                <p:oleObj name="Photo Editor-foto" r:id="rId15" imgW="809738" imgH="409632" progId="MSPhotoEd.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24400" y="5105400"/>
                        <a:ext cx="11430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10" name="Picture 19" descr="ecor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72200" y="3276600"/>
            <a:ext cx="13716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20" descr="IFOMIS logo">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96000" y="4419600"/>
            <a:ext cx="15652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2" name="Text Box 21"/>
          <p:cNvSpPr txBox="1">
            <a:spLocks noChangeArrowheads="1"/>
          </p:cNvSpPr>
          <p:nvPr/>
        </p:nvSpPr>
        <p:spPr bwMode="auto">
          <a:xfrm>
            <a:off x="1981200" y="21336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nl-BE">
                <a:solidFill>
                  <a:schemeClr val="bg1"/>
                </a:solidFill>
                <a:cs typeface="Times New Roman" panose="02020603050405020304" pitchFamily="18" charset="0"/>
              </a:rPr>
              <a:t>1977</a:t>
            </a:r>
            <a:endParaRPr lang="nl-NL">
              <a:solidFill>
                <a:schemeClr val="bg1"/>
              </a:solidFill>
              <a:cs typeface="Times New Roman" panose="02020603050405020304" pitchFamily="18" charset="0"/>
            </a:endParaRPr>
          </a:p>
        </p:txBody>
      </p:sp>
      <p:sp>
        <p:nvSpPr>
          <p:cNvPr id="4113" name="Text Box 22"/>
          <p:cNvSpPr txBox="1">
            <a:spLocks noChangeArrowheads="1"/>
          </p:cNvSpPr>
          <p:nvPr/>
        </p:nvSpPr>
        <p:spPr bwMode="auto">
          <a:xfrm>
            <a:off x="990600" y="35814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nl-BE">
                <a:solidFill>
                  <a:schemeClr val="bg1"/>
                </a:solidFill>
                <a:cs typeface="Times New Roman" panose="02020603050405020304" pitchFamily="18" charset="0"/>
              </a:rPr>
              <a:t>1989</a:t>
            </a:r>
            <a:endParaRPr lang="nl-NL">
              <a:solidFill>
                <a:schemeClr val="bg1"/>
              </a:solidFill>
              <a:cs typeface="Times New Roman" panose="02020603050405020304" pitchFamily="18" charset="0"/>
            </a:endParaRPr>
          </a:p>
        </p:txBody>
      </p:sp>
      <p:sp>
        <p:nvSpPr>
          <p:cNvPr id="4114" name="Text Box 23"/>
          <p:cNvSpPr txBox="1">
            <a:spLocks noChangeArrowheads="1"/>
          </p:cNvSpPr>
          <p:nvPr/>
        </p:nvSpPr>
        <p:spPr bwMode="auto">
          <a:xfrm>
            <a:off x="1676400" y="48768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nl-BE">
                <a:solidFill>
                  <a:schemeClr val="bg1"/>
                </a:solidFill>
                <a:cs typeface="Times New Roman" panose="02020603050405020304" pitchFamily="18" charset="0"/>
              </a:rPr>
              <a:t>1992</a:t>
            </a:r>
            <a:endParaRPr lang="nl-NL">
              <a:solidFill>
                <a:schemeClr val="bg1"/>
              </a:solidFill>
              <a:cs typeface="Times New Roman" panose="02020603050405020304" pitchFamily="18" charset="0"/>
            </a:endParaRPr>
          </a:p>
        </p:txBody>
      </p:sp>
      <p:sp>
        <p:nvSpPr>
          <p:cNvPr id="4115" name="Text Box 24"/>
          <p:cNvSpPr txBox="1">
            <a:spLocks noChangeArrowheads="1"/>
          </p:cNvSpPr>
          <p:nvPr/>
        </p:nvSpPr>
        <p:spPr bwMode="auto">
          <a:xfrm>
            <a:off x="4800600" y="57150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nl-BE">
                <a:solidFill>
                  <a:schemeClr val="bg1"/>
                </a:solidFill>
                <a:cs typeface="Times New Roman" panose="02020603050405020304" pitchFamily="18" charset="0"/>
              </a:rPr>
              <a:t>1998</a:t>
            </a:r>
            <a:endParaRPr lang="nl-NL">
              <a:solidFill>
                <a:schemeClr val="bg1"/>
              </a:solidFill>
              <a:cs typeface="Times New Roman" panose="02020603050405020304" pitchFamily="18" charset="0"/>
            </a:endParaRPr>
          </a:p>
        </p:txBody>
      </p:sp>
      <p:sp>
        <p:nvSpPr>
          <p:cNvPr id="4116" name="Text Box 25"/>
          <p:cNvSpPr txBox="1">
            <a:spLocks noChangeArrowheads="1"/>
          </p:cNvSpPr>
          <p:nvPr/>
        </p:nvSpPr>
        <p:spPr bwMode="auto">
          <a:xfrm>
            <a:off x="6248400" y="52578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nl-BE">
                <a:solidFill>
                  <a:schemeClr val="bg1"/>
                </a:solidFill>
                <a:cs typeface="Times New Roman" panose="02020603050405020304" pitchFamily="18" charset="0"/>
              </a:rPr>
              <a:t>2002</a:t>
            </a:r>
            <a:endParaRPr lang="nl-NL">
              <a:solidFill>
                <a:schemeClr val="bg1"/>
              </a:solidFill>
              <a:cs typeface="Times New Roman" panose="02020603050405020304" pitchFamily="18" charset="0"/>
            </a:endParaRPr>
          </a:p>
        </p:txBody>
      </p:sp>
      <p:sp>
        <p:nvSpPr>
          <p:cNvPr id="4117" name="Text Box 26"/>
          <p:cNvSpPr txBox="1">
            <a:spLocks noChangeArrowheads="1"/>
          </p:cNvSpPr>
          <p:nvPr/>
        </p:nvSpPr>
        <p:spPr bwMode="auto">
          <a:xfrm>
            <a:off x="7543800" y="35052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nl-BE">
                <a:solidFill>
                  <a:schemeClr val="bg1"/>
                </a:solidFill>
                <a:cs typeface="Times New Roman" panose="02020603050405020304" pitchFamily="18" charset="0"/>
              </a:rPr>
              <a:t>2004</a:t>
            </a:r>
            <a:endParaRPr lang="nl-NL">
              <a:solidFill>
                <a:schemeClr val="bg1"/>
              </a:solidFill>
              <a:cs typeface="Times New Roman" panose="02020603050405020304" pitchFamily="18" charset="0"/>
            </a:endParaRPr>
          </a:p>
        </p:txBody>
      </p:sp>
      <p:pic>
        <p:nvPicPr>
          <p:cNvPr id="4118" name="Picture 27" descr="rug">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62200" y="1371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35"/>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830888" y="1420813"/>
            <a:ext cx="164306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0" name="AutoShape 29"/>
          <p:cNvSpPr>
            <a:spLocks noChangeArrowheads="1"/>
          </p:cNvSpPr>
          <p:nvPr/>
        </p:nvSpPr>
        <p:spPr bwMode="auto">
          <a:xfrm flipV="1">
            <a:off x="609600" y="914400"/>
            <a:ext cx="8001000" cy="5486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0392 h 21600"/>
            </a:gdLst>
            <a:ahLst/>
            <a:cxnLst>
              <a:cxn ang="T8">
                <a:pos x="T0" y="T1"/>
              </a:cxn>
              <a:cxn ang="T9">
                <a:pos x="T2" y="T3"/>
              </a:cxn>
              <a:cxn ang="T10">
                <a:pos x="T4" y="T5"/>
              </a:cxn>
              <a:cxn ang="T11">
                <a:pos x="T6" y="T7"/>
              </a:cxn>
            </a:cxnLst>
            <a:rect l="T12" t="T13" r="T14" b="T15"/>
            <a:pathLst>
              <a:path w="21600" h="21600">
                <a:moveTo>
                  <a:pt x="7701" y="20661"/>
                </a:moveTo>
                <a:cubicBezTo>
                  <a:pt x="3393" y="19307"/>
                  <a:pt x="463" y="15315"/>
                  <a:pt x="463" y="10800"/>
                </a:cubicBezTo>
                <a:cubicBezTo>
                  <a:pt x="463" y="5091"/>
                  <a:pt x="5091" y="463"/>
                  <a:pt x="10800" y="463"/>
                </a:cubicBezTo>
                <a:cubicBezTo>
                  <a:pt x="16508" y="463"/>
                  <a:pt x="21137" y="5091"/>
                  <a:pt x="21137" y="10800"/>
                </a:cubicBezTo>
                <a:cubicBezTo>
                  <a:pt x="21137" y="15315"/>
                  <a:pt x="18206" y="19307"/>
                  <a:pt x="13898" y="20661"/>
                </a:cubicBezTo>
                <a:lnTo>
                  <a:pt x="14037" y="21103"/>
                </a:lnTo>
                <a:cubicBezTo>
                  <a:pt x="18538" y="19689"/>
                  <a:pt x="21600" y="15517"/>
                  <a:pt x="21600" y="10800"/>
                </a:cubicBezTo>
                <a:cubicBezTo>
                  <a:pt x="21600" y="4835"/>
                  <a:pt x="16764" y="0"/>
                  <a:pt x="10800" y="0"/>
                </a:cubicBezTo>
                <a:cubicBezTo>
                  <a:pt x="4835" y="0"/>
                  <a:pt x="0" y="4835"/>
                  <a:pt x="0" y="10800"/>
                </a:cubicBezTo>
                <a:cubicBezTo>
                  <a:pt x="-1" y="15517"/>
                  <a:pt x="3061" y="19689"/>
                  <a:pt x="7562" y="21103"/>
                </a:cubicBezTo>
                <a:close/>
              </a:path>
            </a:pathLst>
          </a:custGeom>
          <a:gradFill rotWithShape="0">
            <a:gsLst>
              <a:gs pos="0">
                <a:srgbClr val="66FF33"/>
              </a:gs>
              <a:gs pos="100000">
                <a:srgbClr val="FF0000"/>
              </a:gs>
            </a:gsLst>
            <a:lin ang="2700000" scaled="1"/>
          </a:gradFill>
          <a:ln w="9525">
            <a:solidFill>
              <a:schemeClr val="tx1"/>
            </a:solidFill>
            <a:miter lim="800000"/>
            <a:headEnd/>
            <a:tailEnd/>
          </a:ln>
        </p:spPr>
        <p:txBody>
          <a:bodyPr wrap="none" anchor="ctr"/>
          <a:lstStyle/>
          <a:p>
            <a:endParaRPr lang="en-US"/>
          </a:p>
        </p:txBody>
      </p:sp>
      <p:sp>
        <p:nvSpPr>
          <p:cNvPr id="4121" name="AutoShape 30"/>
          <p:cNvSpPr>
            <a:spLocks noChangeArrowheads="1"/>
          </p:cNvSpPr>
          <p:nvPr/>
        </p:nvSpPr>
        <p:spPr bwMode="auto">
          <a:xfrm rot="891021">
            <a:off x="5695950" y="1000125"/>
            <a:ext cx="381000" cy="228600"/>
          </a:xfrm>
          <a:prstGeom prst="leftArrow">
            <a:avLst>
              <a:gd name="adj1" fmla="val 50000"/>
              <a:gd name="adj2" fmla="val 41667"/>
            </a:avLst>
          </a:prstGeom>
          <a:gradFill rotWithShape="1">
            <a:gsLst>
              <a:gs pos="0">
                <a:srgbClr val="74DC3A"/>
              </a:gs>
              <a:gs pos="100000">
                <a:srgbClr val="AAE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4122" name="Text Box 31"/>
          <p:cNvSpPr txBox="1">
            <a:spLocks noChangeArrowheads="1"/>
          </p:cNvSpPr>
          <p:nvPr/>
        </p:nvSpPr>
        <p:spPr bwMode="auto">
          <a:xfrm>
            <a:off x="6629400" y="28194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nl-BE">
                <a:solidFill>
                  <a:schemeClr val="bg1"/>
                </a:solidFill>
                <a:cs typeface="Times New Roman" panose="02020603050405020304" pitchFamily="18" charset="0"/>
              </a:rPr>
              <a:t>2006</a:t>
            </a:r>
            <a:endParaRPr lang="nl-NL">
              <a:solidFill>
                <a:schemeClr val="bg1"/>
              </a:solidFill>
              <a:cs typeface="Times New Roman" panose="02020603050405020304" pitchFamily="18" charset="0"/>
            </a:endParaRPr>
          </a:p>
        </p:txBody>
      </p:sp>
      <p:pic>
        <p:nvPicPr>
          <p:cNvPr id="4123" name="Picture 32" descr="ub_blue"/>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943600" y="2074863"/>
            <a:ext cx="8382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4" name="Text Box 33"/>
          <p:cNvSpPr txBox="1">
            <a:spLocks noChangeArrowheads="1"/>
          </p:cNvSpPr>
          <p:nvPr/>
        </p:nvSpPr>
        <p:spPr bwMode="auto">
          <a:xfrm>
            <a:off x="2057400" y="6076122"/>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nl-BE" dirty="0">
                <a:solidFill>
                  <a:schemeClr val="bg1"/>
                </a:solidFill>
                <a:cs typeface="Times New Roman" panose="02020603050405020304" pitchFamily="18" charset="0"/>
              </a:rPr>
              <a:t>1993</a:t>
            </a:r>
            <a:endParaRPr lang="nl-NL" dirty="0">
              <a:solidFill>
                <a:schemeClr val="bg1"/>
              </a:solidFill>
              <a:cs typeface="Times New Roman" panose="02020603050405020304" pitchFamily="18" charset="0"/>
            </a:endParaRPr>
          </a:p>
        </p:txBody>
      </p:sp>
      <p:sp>
        <p:nvSpPr>
          <p:cNvPr id="4125" name="Text Box 34"/>
          <p:cNvSpPr txBox="1">
            <a:spLocks noChangeArrowheads="1"/>
          </p:cNvSpPr>
          <p:nvPr/>
        </p:nvSpPr>
        <p:spPr bwMode="auto">
          <a:xfrm>
            <a:off x="3429000" y="57150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nl-BE">
                <a:solidFill>
                  <a:schemeClr val="bg1"/>
                </a:solidFill>
                <a:cs typeface="Times New Roman" panose="02020603050405020304" pitchFamily="18" charset="0"/>
              </a:rPr>
              <a:t>1995</a:t>
            </a:r>
            <a:endParaRPr lang="nl-NL">
              <a:solidFill>
                <a:schemeClr val="bg1"/>
              </a:solidFill>
              <a:cs typeface="Times New Roman" panose="02020603050405020304" pitchFamily="18" charset="0"/>
            </a:endParaRPr>
          </a:p>
        </p:txBody>
      </p:sp>
      <p:pic>
        <p:nvPicPr>
          <p:cNvPr id="4126" name="Picture 35" descr="Logo PROREC-BE">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352800" y="5029200"/>
            <a:ext cx="10668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7" name="Text Box 31"/>
          <p:cNvSpPr txBox="1">
            <a:spLocks noChangeArrowheads="1"/>
          </p:cNvSpPr>
          <p:nvPr/>
        </p:nvSpPr>
        <p:spPr bwMode="auto">
          <a:xfrm>
            <a:off x="7546975" y="130175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nl-BE">
                <a:solidFill>
                  <a:schemeClr val="bg1"/>
                </a:solidFill>
                <a:cs typeface="Times New Roman" panose="02020603050405020304" pitchFamily="18" charset="0"/>
              </a:rPr>
              <a:t>2012</a:t>
            </a:r>
            <a:endParaRPr lang="nl-NL">
              <a:solidFill>
                <a:schemeClr val="bg1"/>
              </a:solidFill>
              <a:cs typeface="Times New Roman" panose="02020603050405020304" pitchFamily="18" charset="0"/>
            </a:endParaRPr>
          </a:p>
        </p:txBody>
      </p:sp>
    </p:spTree>
    <p:extLst>
      <p:ext uri="{BB962C8B-B14F-4D97-AF65-F5344CB8AC3E}">
        <p14:creationId xmlns:p14="http://schemas.microsoft.com/office/powerpoint/2010/main" val="3015120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7075" y="1997115"/>
            <a:ext cx="7689850" cy="1736646"/>
          </a:xfrm>
        </p:spPr>
        <p:txBody>
          <a:bodyPr/>
          <a:lstStyle/>
          <a:p>
            <a:r>
              <a:rPr lang="en-US" dirty="0" smtClean="0"/>
              <a:t>Current approaches to data management and analysis ignore too much where data come from</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46970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smtClean="0"/>
              <a:t>Generalization: data generation and use</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with reality</a:t>
            </a:r>
            <a:endParaRPr lang="en-US" dirty="0"/>
          </a:p>
        </p:txBody>
      </p:sp>
      <p:sp>
        <p:nvSpPr>
          <p:cNvPr id="6" name="Content Placeholder 5"/>
          <p:cNvSpPr>
            <a:spLocks noGrp="1"/>
          </p:cNvSpPr>
          <p:nvPr>
            <p:ph idx="1"/>
          </p:nvPr>
        </p:nvSpPr>
        <p:spPr>
          <a:xfrm>
            <a:off x="3581400" y="1676400"/>
            <a:ext cx="5334000" cy="4953000"/>
          </a:xfrm>
        </p:spPr>
        <p:txBody>
          <a:bodyPr>
            <a:normAutofit/>
          </a:bodyPr>
          <a:lstStyle/>
          <a:p>
            <a:pPr>
              <a:spcAft>
                <a:spcPts val="1200"/>
              </a:spcAft>
              <a:buFont typeface="Arial" panose="020B0604020202020204" pitchFamily="34" charset="0"/>
              <a:buChar char="•"/>
            </a:pPr>
            <a:r>
              <a:rPr lang="en-US" dirty="0" smtClean="0"/>
              <a:t>What type of relationship is there between data items and the part of reality they are obtained from?</a:t>
            </a:r>
          </a:p>
          <a:p>
            <a:pPr>
              <a:spcAft>
                <a:spcPts val="1200"/>
              </a:spcAft>
              <a:buFont typeface="Arial" panose="020B0604020202020204" pitchFamily="34" charset="0"/>
              <a:buChar char="•"/>
            </a:pPr>
            <a:r>
              <a:rPr lang="en-US" dirty="0" smtClean="0"/>
              <a:t>What, if anything at all, do variable names in header rows correspond to?</a:t>
            </a:r>
          </a:p>
          <a:p>
            <a:pPr>
              <a:spcAft>
                <a:spcPts val="1200"/>
              </a:spcAft>
              <a:buFont typeface="Arial" panose="020B0604020202020204" pitchFamily="34" charset="0"/>
              <a:buChar char="•"/>
            </a:pPr>
            <a:r>
              <a:rPr lang="en-US" dirty="0" smtClean="0"/>
              <a:t>Do correlations between data items mimic the relationships between the entities in reality the data items are obtained from?</a:t>
            </a:r>
          </a:p>
          <a:p>
            <a:pPr lvl="1">
              <a:spcAft>
                <a:spcPts val="1200"/>
              </a:spcAft>
            </a:pPr>
            <a:endParaRPr lang="en-US" dirty="0"/>
          </a:p>
        </p:txBody>
      </p:sp>
      <p:pic>
        <p:nvPicPr>
          <p:cNvPr id="266242" name="Picture 2"/>
          <p:cNvPicPr>
            <a:picLocks noChangeAspect="1" noChangeArrowheads="1"/>
          </p:cNvPicPr>
          <p:nvPr/>
        </p:nvPicPr>
        <p:blipFill>
          <a:blip r:embed="rId2" cstate="print"/>
          <a:srcRect/>
          <a:stretch>
            <a:fillRect/>
          </a:stretch>
        </p:blipFill>
        <p:spPr bwMode="auto">
          <a:xfrm>
            <a:off x="228600" y="1981200"/>
            <a:ext cx="3299186" cy="1869420"/>
          </a:xfrm>
          <a:prstGeom prst="rect">
            <a:avLst/>
          </a:prstGeom>
          <a:noFill/>
          <a:ln w="9525">
            <a:noFill/>
            <a:miter lim="800000"/>
            <a:headEnd/>
            <a:tailEnd/>
          </a:ln>
          <a:effectLst/>
        </p:spPr>
      </p:pic>
      <p:grpSp>
        <p:nvGrpSpPr>
          <p:cNvPr id="7" name="Group 284"/>
          <p:cNvGrpSpPr>
            <a:grpSpLocks/>
          </p:cNvGrpSpPr>
          <p:nvPr/>
        </p:nvGrpSpPr>
        <p:grpSpPr bwMode="auto">
          <a:xfrm>
            <a:off x="401782" y="3962400"/>
            <a:ext cx="2743200" cy="2743200"/>
            <a:chOff x="161" y="2460"/>
            <a:chExt cx="1728" cy="1728"/>
          </a:xfrm>
        </p:grpSpPr>
        <p:pic>
          <p:nvPicPr>
            <p:cNvPr id="8"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9"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sz="2400" dirty="0" smtClean="0"/>
              <a:t>Reality as benchmark for data organization and representation</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00"/>
                </a:gs>
                <a:gs pos="100000">
                  <a:schemeClr val="hlink"/>
                </a:gs>
              </a:gsLst>
              <a:lin ang="0" scaled="1"/>
            </a:gradFill>
            <a:ln w="9525">
              <a:noFill/>
              <a:miter lim="800000"/>
              <a:headEnd/>
              <a:tailEnd/>
            </a:ln>
          </p:spPr>
          <p:txBody>
            <a:bodyPr rot="10800000" wrap="none" anchor="ctr"/>
            <a:lstStyle/>
            <a:p>
              <a:r>
                <a:rPr lang="en-US" sz="2000" dirty="0"/>
                <a:t>verify</a:t>
              </a:r>
            </a:p>
          </p:txBody>
        </p:sp>
      </p:grpSp>
      <p:sp>
        <p:nvSpPr>
          <p:cNvPr id="7204"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10" name="AutoShape 280"/>
          <p:cNvSpPr>
            <a:spLocks noChangeArrowheads="1"/>
          </p:cNvSpPr>
          <p:nvPr/>
        </p:nvSpPr>
        <p:spPr bwMode="auto">
          <a:xfrm rot="17685397">
            <a:off x="4688432" y="3982086"/>
            <a:ext cx="2206118" cy="493713"/>
          </a:xfrm>
          <a:prstGeom prst="rightArrow">
            <a:avLst>
              <a:gd name="adj1" fmla="val 46630"/>
              <a:gd name="adj2" fmla="val 57245"/>
            </a:avLst>
          </a:prstGeom>
          <a:gradFill>
            <a:gsLst>
              <a:gs pos="0">
                <a:srgbClr val="FF3399"/>
              </a:gs>
              <a:gs pos="25000">
                <a:srgbClr val="FF6633"/>
              </a:gs>
              <a:gs pos="50000">
                <a:srgbClr val="FFFF00"/>
              </a:gs>
              <a:gs pos="75000">
                <a:srgbClr val="01A78F"/>
              </a:gs>
              <a:gs pos="100000">
                <a:srgbClr val="3366FF"/>
              </a:gs>
            </a:gsLst>
            <a:lin ang="0" scaled="0"/>
          </a:gradFill>
          <a:ln w="9525">
            <a:noFill/>
            <a:miter lim="800000"/>
            <a:headEnd/>
            <a:tailEnd/>
          </a:ln>
        </p:spPr>
        <p:txBody>
          <a:bodyPr wrap="none" anchor="ctr"/>
          <a:lstStyle/>
          <a:p>
            <a:endParaRPr lang="en-US"/>
          </a:p>
        </p:txBody>
      </p:sp>
      <p:sp>
        <p:nvSpPr>
          <p:cNvPr id="311" name="AutoShape 280"/>
          <p:cNvSpPr>
            <a:spLocks noChangeArrowheads="1"/>
          </p:cNvSpPr>
          <p:nvPr/>
        </p:nvSpPr>
        <p:spPr bwMode="auto">
          <a:xfrm rot="19056791">
            <a:off x="5019581" y="4074467"/>
            <a:ext cx="2512982" cy="493713"/>
          </a:xfrm>
          <a:prstGeom prst="rightArrow">
            <a:avLst>
              <a:gd name="adj1" fmla="val 46630"/>
              <a:gd name="adj2" fmla="val 57245"/>
            </a:avLst>
          </a:prstGeom>
          <a:gradFill>
            <a:gsLst>
              <a:gs pos="0">
                <a:srgbClr val="FF3399"/>
              </a:gs>
              <a:gs pos="25000">
                <a:srgbClr val="FF6633"/>
              </a:gs>
              <a:gs pos="50000">
                <a:srgbClr val="FFFF00"/>
              </a:gs>
              <a:gs pos="75000">
                <a:srgbClr val="01A78F"/>
              </a:gs>
              <a:gs pos="100000">
                <a:srgbClr val="3366FF"/>
              </a:gs>
            </a:gsLst>
            <a:lin ang="0" scaled="0"/>
          </a:gradFill>
          <a:ln w="9525">
            <a:noFill/>
            <a:miter lim="800000"/>
            <a:headEnd/>
            <a:tailEnd/>
          </a:ln>
        </p:spPr>
        <p:txBody>
          <a:bodyPr wrap="none" anchor="ctr"/>
          <a:lstStyle/>
          <a:p>
            <a:endParaRPr lang="en-US"/>
          </a:p>
        </p:txBody>
      </p:sp>
      <p:sp>
        <p:nvSpPr>
          <p:cNvPr id="312" name="AutoShape 280"/>
          <p:cNvSpPr>
            <a:spLocks noChangeArrowheads="1"/>
          </p:cNvSpPr>
          <p:nvPr/>
        </p:nvSpPr>
        <p:spPr bwMode="auto">
          <a:xfrm rot="1384625">
            <a:off x="5217606" y="5154638"/>
            <a:ext cx="1518447" cy="493713"/>
          </a:xfrm>
          <a:prstGeom prst="rightArrow">
            <a:avLst>
              <a:gd name="adj1" fmla="val 46630"/>
              <a:gd name="adj2" fmla="val 57245"/>
            </a:avLst>
          </a:prstGeom>
          <a:gradFill rotWithShape="1">
            <a:gsLst>
              <a:gs pos="0">
                <a:srgbClr val="FF3399"/>
              </a:gs>
              <a:gs pos="25000">
                <a:srgbClr val="FF6633"/>
              </a:gs>
              <a:gs pos="50000">
                <a:srgbClr val="FFFF00"/>
              </a:gs>
              <a:gs pos="75000">
                <a:srgbClr val="01A78F"/>
              </a:gs>
              <a:gs pos="100000">
                <a:srgbClr val="3366FF"/>
              </a:gs>
            </a:gsLst>
            <a:lin ang="0" scaled="0"/>
          </a:gradFill>
          <a:ln w="9525">
            <a:noFill/>
            <a:miter lim="800000"/>
            <a:headEnd/>
            <a:tailEnd/>
          </a:ln>
        </p:spPr>
        <p:txBody>
          <a:bodyPr wrap="none" anchor="ctr"/>
          <a:lstStyle/>
          <a:p>
            <a:endParaRPr lang="en-US"/>
          </a:p>
        </p:txBody>
      </p:sp>
      <p:sp>
        <p:nvSpPr>
          <p:cNvPr id="314" name="Rectangle 313"/>
          <p:cNvSpPr/>
          <p:nvPr/>
        </p:nvSpPr>
        <p:spPr bwMode="auto">
          <a:xfrm rot="10800000" flipV="1">
            <a:off x="2971800" y="5018809"/>
            <a:ext cx="2514600" cy="304800"/>
          </a:xfrm>
          <a:prstGeom prst="rect">
            <a:avLst/>
          </a:prstGeom>
          <a:gradFill>
            <a:gsLst>
              <a:gs pos="0">
                <a:srgbClr val="FF3399"/>
              </a:gs>
              <a:gs pos="25000">
                <a:srgbClr val="FF6633"/>
              </a:gs>
              <a:gs pos="50000">
                <a:srgbClr val="FFFF00"/>
              </a:gs>
              <a:gs pos="75000">
                <a:srgbClr val="01A78F"/>
              </a:gs>
              <a:gs pos="100000">
                <a:srgbClr val="3366FF"/>
              </a:gs>
            </a:gsLst>
            <a:lin ang="0" scaled="0"/>
          </a:gradFill>
          <a:ln w="9525"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000066"/>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smtClean="0"/>
              <a:t>The focus on (big) data …</a:t>
            </a:r>
          </a:p>
        </p:txBody>
      </p:sp>
      <p:sp>
        <p:nvSpPr>
          <p:cNvPr id="7172" name="Slide Number Placeholder 26"/>
          <p:cNvSpPr>
            <a:spLocks noGrp="1"/>
          </p:cNvSpPr>
          <p:nvPr>
            <p:ph type="sldNum" sz="quarter" idx="4294967295"/>
          </p:nvPr>
        </p:nvSpPr>
        <p:spPr>
          <a:xfrm>
            <a:off x="7239000" y="65532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08257B92-3473-418B-B142-1D553A52F3A7}" type="slidenum">
              <a:rPr lang="en-US" sz="1400" b="0">
                <a:solidFill>
                  <a:schemeClr val="bg1"/>
                </a:solidFill>
              </a:rPr>
              <a:pPr eaLnBrk="1" hangingPunct="1"/>
              <a:t>24</a:t>
            </a:fld>
            <a:endParaRPr lang="en-US" sz="1400" b="0">
              <a:solidFill>
                <a:schemeClr val="bg1"/>
              </a:solidFill>
            </a:endParaRPr>
          </a:p>
        </p:txBody>
      </p:sp>
      <p:grpSp>
        <p:nvGrpSpPr>
          <p:cNvPr id="7171" name="Group 9"/>
          <p:cNvGrpSpPr>
            <a:grpSpLocks/>
          </p:cNvGrpSpPr>
          <p:nvPr/>
        </p:nvGrpSpPr>
        <p:grpSpPr bwMode="auto">
          <a:xfrm>
            <a:off x="5715000" y="2392363"/>
            <a:ext cx="2743200" cy="3771900"/>
            <a:chOff x="3120" y="816"/>
            <a:chExt cx="2334" cy="3048"/>
          </a:xfrm>
        </p:grpSpPr>
        <p:pic>
          <p:nvPicPr>
            <p:cNvPr id="717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69605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sz="2800" smtClean="0"/>
              <a:t>… makes one forget what data – ideally – are about </a:t>
            </a:r>
          </a:p>
        </p:txBody>
      </p:sp>
      <p:sp>
        <p:nvSpPr>
          <p:cNvPr id="8200" name="Slide Number Placeholder 26"/>
          <p:cNvSpPr>
            <a:spLocks noGrp="1"/>
          </p:cNvSpPr>
          <p:nvPr>
            <p:ph type="sldNum" sz="quarter" idx="4294967295"/>
          </p:nvPr>
        </p:nvSpPr>
        <p:spPr>
          <a:xfrm>
            <a:off x="7239000" y="65532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ABAE2F-A1AF-4305-953A-19DE8AEBADBD}" type="slidenum">
              <a:rPr lang="en-US" sz="1400" b="0">
                <a:solidFill>
                  <a:schemeClr val="bg1"/>
                </a:solidFill>
              </a:rPr>
              <a:pPr eaLnBrk="1" hangingPunct="1"/>
              <a:t>25</a:t>
            </a:fld>
            <a:endParaRPr lang="en-US" sz="1400" b="0">
              <a:solidFill>
                <a:schemeClr val="bg1"/>
              </a:solidFill>
            </a:endParaRPr>
          </a:p>
        </p:txBody>
      </p:sp>
      <p:sp>
        <p:nvSpPr>
          <p:cNvPr id="32774"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Referents</a:t>
            </a:r>
          </a:p>
        </p:txBody>
      </p:sp>
      <p:sp>
        <p:nvSpPr>
          <p:cNvPr id="32775"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References</a:t>
            </a:r>
          </a:p>
        </p:txBody>
      </p:sp>
      <p:pic>
        <p:nvPicPr>
          <p:cNvPr id="8197"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8" name="Group 9"/>
          <p:cNvGrpSpPr>
            <a:grpSpLocks/>
          </p:cNvGrpSpPr>
          <p:nvPr/>
        </p:nvGrpSpPr>
        <p:grpSpPr bwMode="auto">
          <a:xfrm>
            <a:off x="5715000" y="2392363"/>
            <a:ext cx="2743200" cy="3771900"/>
            <a:chOff x="3120" y="816"/>
            <a:chExt cx="2334" cy="3048"/>
          </a:xfrm>
        </p:grpSpPr>
        <p:pic>
          <p:nvPicPr>
            <p:cNvPr id="820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7"/>
          <p:cNvGrpSpPr>
            <a:grpSpLocks/>
          </p:cNvGrpSpPr>
          <p:nvPr/>
        </p:nvGrpSpPr>
        <p:grpSpPr bwMode="auto">
          <a:xfrm>
            <a:off x="2362200" y="2519363"/>
            <a:ext cx="5672138" cy="3479800"/>
            <a:chOff x="2362200" y="2519363"/>
            <a:chExt cx="5672138" cy="3479800"/>
          </a:xfrm>
        </p:grpSpPr>
        <p:sp>
          <p:nvSpPr>
            <p:cNvPr id="8201"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8202"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8203"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8204"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spTree>
    <p:extLst>
      <p:ext uri="{BB962C8B-B14F-4D97-AF65-F5344CB8AC3E}">
        <p14:creationId xmlns:p14="http://schemas.microsoft.com/office/powerpoint/2010/main" val="2311426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277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P spid="3277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smtClean="0"/>
              <a:t>A non-trivial relation</a:t>
            </a:r>
          </a:p>
        </p:txBody>
      </p:sp>
      <p:sp>
        <p:nvSpPr>
          <p:cNvPr id="9230" name="Slide Number Placeholder 26"/>
          <p:cNvSpPr>
            <a:spLocks noGrp="1"/>
          </p:cNvSpPr>
          <p:nvPr>
            <p:ph type="sldNum" sz="quarter" idx="4294967295"/>
          </p:nvPr>
        </p:nvSpPr>
        <p:spPr>
          <a:xfrm>
            <a:off x="7239000" y="65532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C3D5795-77EA-4656-8C4B-9B0BCBC099E3}" type="slidenum">
              <a:rPr lang="en-US" sz="1400" b="0">
                <a:solidFill>
                  <a:schemeClr val="bg1"/>
                </a:solidFill>
              </a:rPr>
              <a:pPr eaLnBrk="1" hangingPunct="1"/>
              <a:t>26</a:t>
            </a:fld>
            <a:endParaRPr lang="en-US" sz="1400" b="0">
              <a:solidFill>
                <a:schemeClr val="bg1"/>
              </a:solidFill>
            </a:endParaRPr>
          </a:p>
        </p:txBody>
      </p:sp>
      <p:sp>
        <p:nvSpPr>
          <p:cNvPr id="9219" name="AutoShape 6"/>
          <p:cNvSpPr>
            <a:spLocks noChangeArrowheads="1"/>
          </p:cNvSpPr>
          <p:nvPr/>
        </p:nvSpPr>
        <p:spPr bwMode="auto">
          <a:xfrm>
            <a:off x="3352800" y="3916363"/>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grpSp>
        <p:nvGrpSpPr>
          <p:cNvPr id="9220" name="Group 26"/>
          <p:cNvGrpSpPr>
            <a:grpSpLocks/>
          </p:cNvGrpSpPr>
          <p:nvPr/>
        </p:nvGrpSpPr>
        <p:grpSpPr bwMode="auto">
          <a:xfrm>
            <a:off x="3810000" y="2544763"/>
            <a:ext cx="914400" cy="3429000"/>
            <a:chOff x="2256" y="1488"/>
            <a:chExt cx="576" cy="2160"/>
          </a:xfrm>
        </p:grpSpPr>
        <p:sp>
          <p:nvSpPr>
            <p:cNvPr id="9233"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9234"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5"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6"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7"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9"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1"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21" name="AutoShape 27"/>
          <p:cNvSpPr>
            <a:spLocks noChangeArrowheads="1"/>
          </p:cNvSpPr>
          <p:nvPr/>
        </p:nvSpPr>
        <p:spPr bwMode="auto">
          <a:xfrm>
            <a:off x="3124200" y="3916363"/>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2"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Referents</a:t>
            </a:r>
          </a:p>
        </p:txBody>
      </p:sp>
      <p:sp>
        <p:nvSpPr>
          <p:cNvPr id="9223"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solidFill>
                  <a:srgbClr val="FFFF00"/>
                </a:solidFill>
              </a:rPr>
              <a:t>References</a:t>
            </a:r>
          </a:p>
        </p:txBody>
      </p:sp>
      <p:pic>
        <p:nvPicPr>
          <p:cNvPr id="9224"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9"/>
          <p:cNvGrpSpPr>
            <a:grpSpLocks/>
          </p:cNvGrpSpPr>
          <p:nvPr/>
        </p:nvGrpSpPr>
        <p:grpSpPr bwMode="auto">
          <a:xfrm>
            <a:off x="5715000" y="2392363"/>
            <a:ext cx="2743200" cy="3771900"/>
            <a:chOff x="3120" y="816"/>
            <a:chExt cx="2334" cy="3048"/>
          </a:xfrm>
        </p:grpSpPr>
        <p:pic>
          <p:nvPicPr>
            <p:cNvPr id="92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6"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7"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8"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
        <p:nvSpPr>
          <p:cNvPr id="9229"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p>
        </p:txBody>
      </p:sp>
    </p:spTree>
    <p:extLst>
      <p:ext uri="{BB962C8B-B14F-4D97-AF65-F5344CB8AC3E}">
        <p14:creationId xmlns:p14="http://schemas.microsoft.com/office/powerpoint/2010/main" val="2487654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For instance: source and impact of changes</a:t>
            </a:r>
          </a:p>
        </p:txBody>
      </p:sp>
      <p:sp>
        <p:nvSpPr>
          <p:cNvPr id="3" name="Content Placeholder 2"/>
          <p:cNvSpPr>
            <a:spLocks noGrp="1"/>
          </p:cNvSpPr>
          <p:nvPr>
            <p:ph idx="1"/>
          </p:nvPr>
        </p:nvSpPr>
        <p:spPr>
          <a:xfrm>
            <a:off x="228600" y="3415520"/>
            <a:ext cx="8686800" cy="3213879"/>
          </a:xfrm>
        </p:spPr>
        <p:txBody>
          <a:bodyPr>
            <a:normAutofit/>
          </a:bodyPr>
          <a:lstStyle/>
          <a:p>
            <a:pPr>
              <a:defRPr/>
            </a:pPr>
            <a:r>
              <a:rPr lang="en-US" dirty="0" smtClean="0"/>
              <a:t>Are differences in data about the same entities in reality at different points in time due to:</a:t>
            </a:r>
          </a:p>
          <a:p>
            <a:pPr lvl="1">
              <a:defRPr/>
            </a:pPr>
            <a:r>
              <a:rPr lang="en-US" dirty="0" smtClean="0"/>
              <a:t>changes in first-order reality ?</a:t>
            </a:r>
          </a:p>
          <a:p>
            <a:pPr lvl="1">
              <a:defRPr/>
            </a:pPr>
            <a:r>
              <a:rPr lang="en-US" dirty="0" smtClean="0"/>
              <a:t>changes in our understanding of reality ?</a:t>
            </a:r>
          </a:p>
          <a:p>
            <a:pPr lvl="1">
              <a:defRPr/>
            </a:pPr>
            <a:r>
              <a:rPr lang="en-US" dirty="0" smtClean="0"/>
              <a:t>inaccurate observations ?</a:t>
            </a:r>
          </a:p>
          <a:p>
            <a:pPr lvl="1">
              <a:defRPr/>
            </a:pPr>
            <a:r>
              <a:rPr lang="en-US" dirty="0" smtClean="0"/>
              <a:t>differences in perspectives ?</a:t>
            </a:r>
          </a:p>
          <a:p>
            <a:pPr lvl="1">
              <a:defRPr/>
            </a:pPr>
            <a:r>
              <a:rPr lang="en-US" dirty="0" smtClean="0"/>
              <a:t>registration mistakes ?</a:t>
            </a:r>
            <a:endParaRPr lang="en-US" dirty="0"/>
          </a:p>
        </p:txBody>
      </p:sp>
      <p:sp>
        <p:nvSpPr>
          <p:cNvPr id="10244" name="Rectangle 5"/>
          <p:cNvSpPr>
            <a:spLocks noChangeArrowheads="1"/>
          </p:cNvSpPr>
          <p:nvPr/>
        </p:nvSpPr>
        <p:spPr bwMode="auto">
          <a:xfrm>
            <a:off x="0" y="638175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sz="1200" b="0">
                <a:solidFill>
                  <a:schemeClr val="bg1"/>
                </a:solidFill>
              </a:rPr>
              <a:t>Ceusters W, Smith B. A Realism-Based Approach to the Evolution of Biomedical Ontologies. </a:t>
            </a:r>
            <a:r>
              <a:rPr lang="en-US" sz="1200" b="0">
                <a:solidFill>
                  <a:schemeClr val="bg1"/>
                </a:solidFill>
                <a:hlinkClick r:id="rId2"/>
              </a:rPr>
              <a:t>AMIA 2006</a:t>
            </a:r>
            <a:r>
              <a:rPr lang="en-US" sz="1200" b="0">
                <a:solidFill>
                  <a:schemeClr val="bg1"/>
                </a:solidFill>
              </a:rPr>
              <a:t> Proceedings, Washington DC, 2006;:121-125. </a:t>
            </a:r>
            <a:r>
              <a:rPr lang="en-US" sz="1200" b="0">
                <a:solidFill>
                  <a:schemeClr val="bg1"/>
                </a:solidFill>
                <a:hlinkClick r:id="rId3"/>
              </a:rPr>
              <a:t>http://www.referent-tracking.com/RTU/sendfile/?file=CeustersAMIA2006FINAL.pdf</a:t>
            </a:r>
            <a:endParaRPr lang="en-US" sz="1200" b="0">
              <a:solidFill>
                <a:schemeClr val="bg1"/>
              </a:solidFill>
            </a:endParaRPr>
          </a:p>
        </p:txBody>
      </p:sp>
      <p:grpSp>
        <p:nvGrpSpPr>
          <p:cNvPr id="10245" name="Group 7"/>
          <p:cNvGrpSpPr>
            <a:grpSpLocks/>
          </p:cNvGrpSpPr>
          <p:nvPr/>
        </p:nvGrpSpPr>
        <p:grpSpPr bwMode="auto">
          <a:xfrm>
            <a:off x="177800" y="2057400"/>
            <a:ext cx="8742363" cy="1366838"/>
            <a:chOff x="177283" y="2057400"/>
            <a:chExt cx="8742782" cy="1366935"/>
          </a:xfrm>
        </p:grpSpPr>
        <p:pic>
          <p:nvPicPr>
            <p:cNvPr id="10246" name="Picture 29" descr="skew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Tree>
    <p:extLst>
      <p:ext uri="{BB962C8B-B14F-4D97-AF65-F5344CB8AC3E}">
        <p14:creationId xmlns:p14="http://schemas.microsoft.com/office/powerpoint/2010/main" val="3030121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smtClean="0"/>
              <a:t>What makes it non-trivial?</a:t>
            </a:r>
          </a:p>
        </p:txBody>
      </p:sp>
      <p:sp>
        <p:nvSpPr>
          <p:cNvPr id="11267" name="Content Placeholder 23"/>
          <p:cNvSpPr>
            <a:spLocks noGrp="1"/>
          </p:cNvSpPr>
          <p:nvPr>
            <p:ph idx="1"/>
          </p:nvPr>
        </p:nvSpPr>
        <p:spPr>
          <a:xfrm>
            <a:off x="228600" y="3200400"/>
            <a:ext cx="2667000" cy="3167062"/>
          </a:xfrm>
        </p:spPr>
        <p:txBody>
          <a:bodyPr/>
          <a:lstStyle/>
          <a:p>
            <a:pPr marL="233363" indent="-233363"/>
            <a:r>
              <a:rPr lang="en-US" altLang="en-US" sz="2400" dirty="0" smtClean="0">
                <a:solidFill>
                  <a:srgbClr val="FFFF00"/>
                </a:solidFill>
              </a:rPr>
              <a:t>Referents</a:t>
            </a:r>
          </a:p>
          <a:p>
            <a:pPr marL="401638" lvl="1" indent="-233363"/>
            <a:r>
              <a:rPr lang="en-US" altLang="en-US" sz="1600" dirty="0" smtClean="0"/>
              <a:t>are (meta-) physically the way they are,</a:t>
            </a:r>
          </a:p>
          <a:p>
            <a:pPr marL="401638" lvl="1" indent="-233363"/>
            <a:r>
              <a:rPr lang="en-US" altLang="en-US" sz="1600" dirty="0" smtClean="0"/>
              <a:t>relate to each other in an objective way,</a:t>
            </a:r>
          </a:p>
          <a:p>
            <a:pPr marL="401638" lvl="1" indent="-233363"/>
            <a:r>
              <a:rPr lang="en-US" altLang="en-US" sz="1600" dirty="0" smtClean="0"/>
              <a:t>follow laws of nature.</a:t>
            </a:r>
          </a:p>
        </p:txBody>
      </p:sp>
      <p:sp>
        <p:nvSpPr>
          <p:cNvPr id="25" name="Content Placeholder 24"/>
          <p:cNvSpPr>
            <a:spLocks noGrp="1"/>
          </p:cNvSpPr>
          <p:nvPr>
            <p:ph sz="half" idx="4294967295"/>
          </p:nvPr>
        </p:nvSpPr>
        <p:spPr>
          <a:xfrm>
            <a:off x="5775325" y="3200400"/>
            <a:ext cx="3368675" cy="3282950"/>
          </a:xfrm>
          <a:prstGeom prst="rect">
            <a:avLst/>
          </a:prstGeom>
        </p:spPr>
        <p:txBody>
          <a:bodyPr/>
          <a:lstStyle/>
          <a:p>
            <a:pPr marL="569913" indent="-280988"/>
            <a:r>
              <a:rPr lang="en-US" altLang="en-US" sz="2400" dirty="0" smtClean="0">
                <a:solidFill>
                  <a:srgbClr val="FFFF00"/>
                </a:solidFill>
              </a:rPr>
              <a:t>References</a:t>
            </a:r>
          </a:p>
          <a:p>
            <a:pPr marL="457200" lvl="1" indent="-223838"/>
            <a:r>
              <a:rPr lang="en-US" altLang="en-US" sz="1600" dirty="0" smtClean="0"/>
              <a:t>follow, ideally, the syntactic-semantic conventions of some representation language,</a:t>
            </a:r>
          </a:p>
          <a:p>
            <a:pPr marL="457200" lvl="1" indent="-223838"/>
            <a:r>
              <a:rPr lang="en-US" altLang="en-US" sz="1600" dirty="0" smtClean="0"/>
              <a:t>are restricted by the expressivity of that language,</a:t>
            </a:r>
          </a:p>
          <a:p>
            <a:pPr marL="457200" lvl="1" indent="-223838"/>
            <a:r>
              <a:rPr lang="en-US" altLang="en-US" sz="1600" dirty="0" smtClean="0"/>
              <a:t>to </a:t>
            </a:r>
            <a:r>
              <a:rPr lang="en-US" altLang="en-US" sz="1600" dirty="0"/>
              <a:t>be interpreted correctly, reference collections need external documentation.</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2827338" y="3200400"/>
            <a:ext cx="3051175" cy="3282950"/>
          </a:xfrm>
          <a:prstGeom prst="rect">
            <a:avLst/>
          </a:prstGeom>
          <a:noFill/>
          <a:ln w="9525">
            <a:noFill/>
            <a:miter lim="800000"/>
            <a:headEnd/>
            <a:tailEnd/>
          </a:ln>
        </p:spPr>
        <p:txBody>
          <a:bodyPr/>
          <a:lstStyle/>
          <a:p>
            <a:pPr algn="l" eaLnBrk="0" hangingPunct="0">
              <a:spcBef>
                <a:spcPct val="20000"/>
              </a:spcBef>
              <a:defRPr/>
            </a:pPr>
            <a:r>
              <a:rPr lang="en-US" b="0" kern="0" dirty="0">
                <a:solidFill>
                  <a:srgbClr val="FFFF00"/>
                </a:solidFill>
                <a:latin typeface="+mn-lt"/>
              </a:rPr>
              <a:t>Window on reality</a:t>
            </a:r>
          </a:p>
          <a:p>
            <a:pPr marL="401638" lvl="1" indent="-233363" algn="l" eaLnBrk="0" hangingPunct="0">
              <a:spcBef>
                <a:spcPct val="20000"/>
              </a:spcBef>
              <a:defRPr/>
            </a:pPr>
            <a:r>
              <a:rPr lang="en-US" sz="1600" b="0" kern="0" dirty="0">
                <a:solidFill>
                  <a:srgbClr val="EBE6FC"/>
                </a:solidFill>
                <a:latin typeface="+mn-lt"/>
              </a:rPr>
              <a:t>restricted by:</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what is physically and technically observable,</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what is measured and what we think is measured,</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established knowledge and </a:t>
            </a:r>
            <a:r>
              <a:rPr lang="en-US" sz="1600" b="0" kern="0" dirty="0" smtClean="0">
                <a:solidFill>
                  <a:srgbClr val="EBE6FC"/>
                </a:solidFill>
                <a:latin typeface="+mn-lt"/>
              </a:rPr>
              <a:t>laws </a:t>
            </a:r>
            <a:r>
              <a:rPr lang="en-US" sz="1600" b="0" kern="0" dirty="0">
                <a:solidFill>
                  <a:srgbClr val="EBE6FC"/>
                </a:solidFill>
                <a:latin typeface="+mn-lt"/>
              </a:rPr>
              <a:t>of </a:t>
            </a:r>
            <a:r>
              <a:rPr lang="en-US" sz="1600" b="0" kern="0" dirty="0" smtClean="0">
                <a:solidFill>
                  <a:srgbClr val="EBE6FC"/>
                </a:solidFill>
                <a:latin typeface="+mn-lt"/>
              </a:rPr>
              <a:t>nature.</a:t>
            </a:r>
            <a:endParaRPr lang="en-US" sz="1600" b="0" kern="0" dirty="0">
              <a:solidFill>
                <a:srgbClr val="EBE6FC"/>
              </a:solidFill>
              <a:latin typeface="+mn-lt"/>
            </a:endParaRPr>
          </a:p>
        </p:txBody>
      </p:sp>
    </p:spTree>
    <p:extLst>
      <p:ext uri="{BB962C8B-B14F-4D97-AF65-F5344CB8AC3E}">
        <p14:creationId xmlns:p14="http://schemas.microsoft.com/office/powerpoint/2010/main" val="520034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Satellite view</a:t>
            </a:r>
            <a:endParaRPr lang="en-US" dirty="0"/>
          </a:p>
        </p:txBody>
      </p:sp>
      <p:sp>
        <p:nvSpPr>
          <p:cNvPr id="5" name="Content Placeholder 4"/>
          <p:cNvSpPr>
            <a:spLocks noGrp="1"/>
          </p:cNvSpPr>
          <p:nvPr>
            <p:ph idx="1"/>
          </p:nvPr>
        </p:nvSpPr>
        <p:spPr/>
        <p:txBody>
          <a:bodyPr/>
          <a:lstStyle/>
          <a:p>
            <a:endParaRPr lang="en-US"/>
          </a:p>
        </p:txBody>
      </p:sp>
      <p:pic>
        <p:nvPicPr>
          <p:cNvPr id="267266" name="Picture 2"/>
          <p:cNvPicPr>
            <a:picLocks noChangeAspect="1" noChangeArrowheads="1"/>
          </p:cNvPicPr>
          <p:nvPr/>
        </p:nvPicPr>
        <p:blipFill>
          <a:blip r:embed="rId2" cstate="print"/>
          <a:srcRect/>
          <a:stretch>
            <a:fillRect/>
          </a:stretch>
        </p:blipFill>
        <p:spPr bwMode="auto">
          <a:xfrm>
            <a:off x="633943" y="2010500"/>
            <a:ext cx="7830752" cy="46102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Picture 10"/>
          <p:cNvPicPr>
            <a:picLocks noChangeAspect="1" noChangeArrowheads="1"/>
          </p:cNvPicPr>
          <p:nvPr/>
        </p:nvPicPr>
        <p:blipFill>
          <a:blip r:embed="rId3" cstate="print"/>
          <a:srcRect/>
          <a:stretch>
            <a:fillRect/>
          </a:stretch>
        </p:blipFill>
        <p:spPr bwMode="auto">
          <a:xfrm>
            <a:off x="304800" y="4362092"/>
            <a:ext cx="2286000" cy="2073036"/>
          </a:xfrm>
          <a:prstGeom prst="rect">
            <a:avLst/>
          </a:prstGeom>
          <a:noFill/>
          <a:ln w="9525">
            <a:noFill/>
            <a:miter lim="800000"/>
            <a:headEnd/>
            <a:tailEnd/>
          </a:ln>
        </p:spPr>
      </p:pic>
      <p:sp>
        <p:nvSpPr>
          <p:cNvPr id="7170" name="AutoShape 2"/>
          <p:cNvSpPr>
            <a:spLocks noGrp="1" noChangeArrowheads="1"/>
          </p:cNvSpPr>
          <p:nvPr>
            <p:ph type="title"/>
          </p:nvPr>
        </p:nvSpPr>
        <p:spPr/>
        <p:txBody>
          <a:bodyPr/>
          <a:lstStyle/>
          <a:p>
            <a:pPr eaLnBrk="1" hangingPunct="1"/>
            <a:r>
              <a:rPr lang="en-US" dirty="0" smtClean="0"/>
              <a:t>Clinical data registration and use</a:t>
            </a:r>
          </a:p>
        </p:txBody>
      </p:sp>
      <p:grpSp>
        <p:nvGrpSpPr>
          <p:cNvPr id="2" name="Group 3"/>
          <p:cNvGrpSpPr>
            <a:grpSpLocks/>
          </p:cNvGrpSpPr>
          <p:nvPr/>
        </p:nvGrpSpPr>
        <p:grpSpPr bwMode="auto">
          <a:xfrm>
            <a:off x="4006850" y="1804630"/>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127017"/>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16" name="Group 281"/>
          <p:cNvGrpSpPr>
            <a:grpSpLocks/>
          </p:cNvGrpSpPr>
          <p:nvPr/>
        </p:nvGrpSpPr>
        <p:grpSpPr bwMode="auto">
          <a:xfrm>
            <a:off x="2913063" y="5427305"/>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sp>
        <p:nvSpPr>
          <p:cNvPr id="1056034" name="AutoShape 290"/>
          <p:cNvSpPr>
            <a:spLocks noChangeArrowheads="1"/>
          </p:cNvSpPr>
          <p:nvPr/>
        </p:nvSpPr>
        <p:spPr bwMode="auto">
          <a:xfrm rot="-2434525">
            <a:off x="1944688" y="3576280"/>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2933342"/>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677755"/>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pic>
        <p:nvPicPr>
          <p:cNvPr id="267270" name="Picture 6" descr="https://encrypted-tbn2.gstatic.com/images?q=tbn:ANd9GcSwYfX8SEA3m6vxdXlNEYNqO5UzXALAEpn_xxrIa4m1aiNynrRmkQ"/>
          <p:cNvPicPr>
            <a:picLocks noChangeAspect="1" noChangeArrowheads="1"/>
          </p:cNvPicPr>
          <p:nvPr/>
        </p:nvPicPr>
        <p:blipFill>
          <a:blip r:embed="rId4" cstate="print"/>
          <a:srcRect/>
          <a:stretch>
            <a:fillRect/>
          </a:stretch>
        </p:blipFill>
        <p:spPr bwMode="auto">
          <a:xfrm>
            <a:off x="1143000" y="5047892"/>
            <a:ext cx="1752599" cy="1369107"/>
          </a:xfrm>
          <a:prstGeom prst="rect">
            <a:avLst/>
          </a:prstGeom>
          <a:noFill/>
        </p:spPr>
      </p:pic>
      <p:grpSp>
        <p:nvGrpSpPr>
          <p:cNvPr id="20" name="Group 304"/>
          <p:cNvGrpSpPr>
            <a:grpSpLocks/>
          </p:cNvGrpSpPr>
          <p:nvPr/>
        </p:nvGrpSpPr>
        <p:grpSpPr bwMode="auto">
          <a:xfrm>
            <a:off x="606425" y="4441467"/>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grpSp>
        <p:nvGrpSpPr>
          <p:cNvPr id="312" name="Group 311"/>
          <p:cNvGrpSpPr/>
          <p:nvPr/>
        </p:nvGrpSpPr>
        <p:grpSpPr>
          <a:xfrm>
            <a:off x="4839152" y="1630005"/>
            <a:ext cx="4114348" cy="1552511"/>
            <a:chOff x="4839152" y="1916113"/>
            <a:chExt cx="4114348" cy="1552511"/>
          </a:xfrm>
        </p:grpSpPr>
        <p:sp>
          <p:nvSpPr>
            <p:cNvPr id="7410" name="AutoShape 72"/>
            <p:cNvSpPr>
              <a:spLocks noChangeArrowheads="1"/>
            </p:cNvSpPr>
            <p:nvPr/>
          </p:nvSpPr>
          <p:spPr bwMode="auto">
            <a:xfrm>
              <a:off x="5414963" y="2595563"/>
              <a:ext cx="998538" cy="493713"/>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4839152" y="1916113"/>
              <a:ext cx="1788661" cy="707886"/>
            </a:xfrm>
            <a:prstGeom prst="rect">
              <a:avLst/>
            </a:prstGeom>
            <a:noFill/>
            <a:ln w="9525">
              <a:noFill/>
              <a:miter lim="800000"/>
              <a:headEnd/>
              <a:tailEnd/>
            </a:ln>
          </p:spPr>
          <p:txBody>
            <a:bodyPr wrap="square">
              <a:spAutoFit/>
            </a:bodyPr>
            <a:lstStyle/>
            <a:p>
              <a:r>
                <a:rPr lang="en-US" sz="2000" dirty="0" smtClean="0">
                  <a:solidFill>
                    <a:schemeClr val="bg1"/>
                  </a:solidFill>
                </a:rPr>
                <a:t>Register in EHR</a:t>
              </a:r>
              <a:endParaRPr lang="en-US" sz="2000" dirty="0">
                <a:solidFill>
                  <a:schemeClr val="bg1"/>
                </a:solidFill>
              </a:endParaRPr>
            </a:p>
          </p:txBody>
        </p:sp>
        <p:pic>
          <p:nvPicPr>
            <p:cNvPr id="267268" name="Picture 4" descr="https://encrypted-tbn0.gstatic.com/images?q=tbn:ANd9GcQ519d192LEpR6-ADeRK6iQdyVNygAnbZZX5sFynammQr-mRtPR"/>
            <p:cNvPicPr>
              <a:picLocks noChangeAspect="1" noChangeArrowheads="1"/>
            </p:cNvPicPr>
            <p:nvPr/>
          </p:nvPicPr>
          <p:blipFill>
            <a:blip r:embed="rId5" cstate="print"/>
            <a:srcRect/>
            <a:stretch>
              <a:fillRect/>
            </a:stretch>
          </p:blipFill>
          <p:spPr bwMode="auto">
            <a:xfrm>
              <a:off x="6705600" y="2209800"/>
              <a:ext cx="2247900" cy="1258824"/>
            </a:xfrm>
            <a:prstGeom prst="rect">
              <a:avLst/>
            </a:prstGeom>
            <a:noFill/>
          </p:spPr>
        </p:pic>
      </p:grpSp>
      <p:grpSp>
        <p:nvGrpSpPr>
          <p:cNvPr id="313" name="Group 312"/>
          <p:cNvGrpSpPr/>
          <p:nvPr/>
        </p:nvGrpSpPr>
        <p:grpSpPr>
          <a:xfrm>
            <a:off x="6400800" y="3311168"/>
            <a:ext cx="2466975" cy="2517775"/>
            <a:chOff x="6400800" y="3597276"/>
            <a:chExt cx="2466975" cy="2517775"/>
          </a:xfrm>
        </p:grpSpPr>
        <p:pic>
          <p:nvPicPr>
            <p:cNvPr id="267266" name="Picture 2" descr="https://encrypted-tbn3.gstatic.com/images?q=tbn:ANd9GcQYl3brsrSchFGP60n8OSuMlSlsaWwn0vPNAj4eRXEIK9A-7CU9Dw"/>
            <p:cNvPicPr>
              <a:picLocks noChangeAspect="1" noChangeArrowheads="1"/>
            </p:cNvPicPr>
            <p:nvPr/>
          </p:nvPicPr>
          <p:blipFill>
            <a:blip r:embed="rId6" cstate="print"/>
            <a:srcRect/>
            <a:stretch>
              <a:fillRect/>
            </a:stretch>
          </p:blipFill>
          <p:spPr bwMode="auto">
            <a:xfrm>
              <a:off x="6400800" y="4267200"/>
              <a:ext cx="2466975" cy="1847851"/>
            </a:xfrm>
            <a:prstGeom prst="rect">
              <a:avLst/>
            </a:prstGeom>
            <a:noFill/>
          </p:spPr>
        </p:pic>
        <p:sp>
          <p:nvSpPr>
            <p:cNvPr id="310" name="AutoShape 72"/>
            <p:cNvSpPr>
              <a:spLocks noChangeArrowheads="1"/>
            </p:cNvSpPr>
            <p:nvPr/>
          </p:nvSpPr>
          <p:spPr bwMode="auto">
            <a:xfrm rot="5400000">
              <a:off x="7517607" y="3647281"/>
              <a:ext cx="593724" cy="493713"/>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grpSp>
      <p:sp>
        <p:nvSpPr>
          <p:cNvPr id="3" name="Rectangle 2"/>
          <p:cNvSpPr/>
          <p:nvPr/>
        </p:nvSpPr>
        <p:spPr>
          <a:xfrm>
            <a:off x="5045878" y="3191885"/>
            <a:ext cx="3719495" cy="400110"/>
          </a:xfrm>
          <a:prstGeom prst="rect">
            <a:avLst/>
          </a:prstGeom>
        </p:spPr>
        <p:txBody>
          <a:bodyPr wrap="square">
            <a:spAutoFit/>
          </a:bodyPr>
          <a:lstStyle/>
          <a:p>
            <a:r>
              <a:rPr lang="en-US" sz="2000" dirty="0" smtClean="0">
                <a:solidFill>
                  <a:schemeClr val="bg1"/>
                </a:solidFill>
              </a:rPr>
              <a:t>research</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7" name="Picture 3"/>
          <p:cNvPicPr>
            <a:picLocks noChangeAspect="1" noChangeArrowheads="1"/>
          </p:cNvPicPr>
          <p:nvPr/>
        </p:nvPicPr>
        <p:blipFill>
          <a:blip r:embed="rId2" cstate="print"/>
          <a:srcRect/>
          <a:stretch>
            <a:fillRect/>
          </a:stretch>
        </p:blipFill>
        <p:spPr bwMode="auto">
          <a:xfrm>
            <a:off x="641060" y="1993857"/>
            <a:ext cx="7814109" cy="4626884"/>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Map</a:t>
            </a:r>
            <a:endParaRPr lang="en-US" dirty="0"/>
          </a:p>
        </p:txBody>
      </p:sp>
      <p:sp>
        <p:nvSpPr>
          <p:cNvPr id="2" name="Content Placeholder 1"/>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8" name="Picture 4"/>
          <p:cNvPicPr>
            <a:picLocks noChangeAspect="1" noChangeArrowheads="1"/>
          </p:cNvPicPr>
          <p:nvPr/>
        </p:nvPicPr>
        <p:blipFill>
          <a:blip r:embed="rId2" cstate="print"/>
          <a:srcRect/>
          <a:stretch>
            <a:fillRect/>
          </a:stretch>
        </p:blipFill>
        <p:spPr bwMode="auto">
          <a:xfrm>
            <a:off x="630382" y="2019159"/>
            <a:ext cx="7839074" cy="4610241"/>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Map overlay</a:t>
            </a:r>
            <a:endParaRPr lang="en-US" dirty="0"/>
          </a:p>
        </p:txBody>
      </p:sp>
      <p:sp>
        <p:nvSpPr>
          <p:cNvPr id="2" name="Content Placeholder 1"/>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a:t>
            </a:r>
            <a:r>
              <a:rPr lang="en-US" dirty="0" smtClean="0">
                <a:sym typeface="Wingdings" pitchFamily="2" charset="2"/>
              </a:rPr>
              <a:t> Reality </a:t>
            </a:r>
            <a:endParaRPr lang="en-US" dirty="0"/>
          </a:p>
        </p:txBody>
      </p:sp>
      <p:sp>
        <p:nvSpPr>
          <p:cNvPr id="3" name="Content Placeholder 2"/>
          <p:cNvSpPr>
            <a:spLocks noGrp="1"/>
          </p:cNvSpPr>
          <p:nvPr>
            <p:ph idx="1"/>
          </p:nvPr>
        </p:nvSpPr>
        <p:spPr>
          <a:xfrm>
            <a:off x="2971800" y="1676400"/>
            <a:ext cx="5943600" cy="4953000"/>
          </a:xfrm>
        </p:spPr>
        <p:txBody>
          <a:bodyPr/>
          <a:lstStyle/>
          <a:p>
            <a:r>
              <a:rPr lang="en-US" dirty="0" smtClean="0"/>
              <a:t>A message to map makers: “</a:t>
            </a:r>
            <a:r>
              <a:rPr lang="en-US" b="1" i="1" dirty="0" smtClean="0"/>
              <a:t>Highways are not painted red, rivers don’t have county lines running down the middle, and you can’t see contour lines on a mountain</a:t>
            </a:r>
            <a:r>
              <a:rPr lang="en-US" dirty="0" smtClean="0"/>
              <a:t>”</a:t>
            </a:r>
          </a:p>
          <a:p>
            <a:r>
              <a:rPr lang="en-US" dirty="0" smtClean="0"/>
              <a:t>W. Kent. Data and Reality. North-Holland, Amsterdam, the Netherlands, 1978.</a:t>
            </a:r>
            <a:endParaRPr lang="en-US" dirty="0"/>
          </a:p>
        </p:txBody>
      </p:sp>
      <p:pic>
        <p:nvPicPr>
          <p:cNvPr id="268290" name="Picture 2"/>
          <p:cNvPicPr>
            <a:picLocks noChangeAspect="1" noChangeArrowheads="1"/>
          </p:cNvPicPr>
          <p:nvPr/>
        </p:nvPicPr>
        <p:blipFill>
          <a:blip r:embed="rId2" cstate="print"/>
          <a:srcRect/>
          <a:stretch>
            <a:fillRect/>
          </a:stretch>
        </p:blipFill>
        <p:spPr bwMode="auto">
          <a:xfrm>
            <a:off x="381000" y="2133599"/>
            <a:ext cx="2362200" cy="44237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data </a:t>
            </a:r>
            <a:r>
              <a:rPr lang="en-US" dirty="0" smtClean="0">
                <a:sym typeface="Wingdings" pitchFamily="2" charset="2"/>
              </a:rPr>
              <a:t> reality </a:t>
            </a:r>
            <a:r>
              <a:rPr lang="en-US" dirty="0" smtClean="0"/>
              <a:t>views</a:t>
            </a:r>
            <a:endParaRPr lang="en-US" dirty="0"/>
          </a:p>
        </p:txBody>
      </p:sp>
      <p:sp>
        <p:nvSpPr>
          <p:cNvPr id="3" name="Content Placeholder 2"/>
          <p:cNvSpPr>
            <a:spLocks noGrp="1"/>
          </p:cNvSpPr>
          <p:nvPr>
            <p:ph idx="1"/>
          </p:nvPr>
        </p:nvSpPr>
        <p:spPr/>
        <p:txBody>
          <a:bodyPr/>
          <a:lstStyle/>
          <a:p>
            <a:r>
              <a:rPr lang="en-US" dirty="0" err="1" smtClean="0"/>
              <a:t>Nominalism</a:t>
            </a:r>
            <a:r>
              <a:rPr lang="en-US" dirty="0" smtClean="0"/>
              <a:t>:</a:t>
            </a:r>
          </a:p>
          <a:p>
            <a:pPr lvl="1"/>
            <a:r>
              <a:rPr lang="en-US" sz="2400" dirty="0" smtClean="0"/>
              <a:t>there are no generic entities in reality: there is no ‘personhood’, there are only individual persons.</a:t>
            </a:r>
          </a:p>
          <a:p>
            <a:r>
              <a:rPr lang="en-US" dirty="0" smtClean="0"/>
              <a:t>Conceptualism:</a:t>
            </a:r>
          </a:p>
          <a:p>
            <a:pPr lvl="1"/>
            <a:r>
              <a:rPr lang="en-US" sz="2400" dirty="0" smtClean="0"/>
              <a:t>generalizations are in our minds. ‘personhood’ is a concept construed in our mind that allows us to reason about </a:t>
            </a:r>
            <a:r>
              <a:rPr lang="en-US" dirty="0"/>
              <a:t>persons without </a:t>
            </a:r>
            <a:r>
              <a:rPr lang="en-US" sz="2400" dirty="0" smtClean="0"/>
              <a:t>any particular person in mind.</a:t>
            </a:r>
          </a:p>
          <a:p>
            <a:r>
              <a:rPr lang="en-US" dirty="0" smtClean="0"/>
              <a:t>Realism:</a:t>
            </a:r>
          </a:p>
          <a:p>
            <a:pPr lvl="1"/>
            <a:r>
              <a:rPr lang="en-US" sz="2400" dirty="0" smtClean="0"/>
              <a:t>generic entities do exist and are called ‘universals’. Each particular person is an instance of the universal we call ‘person’. </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data </a:t>
            </a:r>
            <a:r>
              <a:rPr lang="en-US" dirty="0" smtClean="0">
                <a:sym typeface="Wingdings" pitchFamily="2" charset="2"/>
              </a:rPr>
              <a:t> reality </a:t>
            </a:r>
            <a:r>
              <a:rPr lang="en-US" dirty="0" smtClean="0"/>
              <a:t>views</a:t>
            </a:r>
            <a:endParaRPr lang="en-US" dirty="0"/>
          </a:p>
        </p:txBody>
      </p:sp>
      <p:sp>
        <p:nvSpPr>
          <p:cNvPr id="3" name="Content Placeholder 2"/>
          <p:cNvSpPr>
            <a:spLocks noGrp="1"/>
          </p:cNvSpPr>
          <p:nvPr>
            <p:ph idx="1"/>
          </p:nvPr>
        </p:nvSpPr>
        <p:spPr/>
        <p:txBody>
          <a:bodyPr/>
          <a:lstStyle/>
          <a:p>
            <a:r>
              <a:rPr lang="en-US" dirty="0" err="1" smtClean="0"/>
              <a:t>Nominalism</a:t>
            </a:r>
            <a:r>
              <a:rPr lang="en-US" dirty="0" smtClean="0"/>
              <a:t>:</a:t>
            </a:r>
          </a:p>
          <a:p>
            <a:pPr lvl="1"/>
            <a:r>
              <a:rPr lang="en-US" sz="2400" dirty="0" smtClean="0"/>
              <a:t>there are no generic entities in reality: there is no ‘personhood’, there are only individual persons.</a:t>
            </a:r>
          </a:p>
          <a:p>
            <a:r>
              <a:rPr lang="en-US" dirty="0" smtClean="0"/>
              <a:t>Conceptualism:    </a:t>
            </a:r>
            <a:r>
              <a:rPr lang="en-US" b="1" dirty="0" smtClean="0">
                <a:solidFill>
                  <a:srgbClr val="FF0000"/>
                </a:solidFill>
                <a:sym typeface="Wingdings" pitchFamily="2" charset="2"/>
              </a:rPr>
              <a:t> mainstream approach</a:t>
            </a:r>
            <a:endParaRPr lang="en-US" b="1" dirty="0" smtClean="0">
              <a:solidFill>
                <a:srgbClr val="FF0000"/>
              </a:solidFill>
            </a:endParaRPr>
          </a:p>
          <a:p>
            <a:pPr lvl="1"/>
            <a:r>
              <a:rPr lang="en-US" sz="2400" dirty="0" smtClean="0"/>
              <a:t>generalizations are in our minds. ‘personhood’ is a concept construed in our mind that allows us to reason about persons without any particular person in mind.</a:t>
            </a:r>
          </a:p>
          <a:p>
            <a:r>
              <a:rPr lang="en-US" dirty="0" smtClean="0"/>
              <a:t>Realism:		</a:t>
            </a:r>
            <a:r>
              <a:rPr lang="en-US" b="1" dirty="0" smtClean="0">
                <a:solidFill>
                  <a:srgbClr val="FF0000"/>
                </a:solidFill>
                <a:sym typeface="Wingdings" pitchFamily="2" charset="2"/>
              </a:rPr>
              <a:t> </a:t>
            </a:r>
            <a:r>
              <a:rPr lang="en-US" b="1" dirty="0" smtClean="0">
                <a:solidFill>
                  <a:srgbClr val="1FE115"/>
                </a:solidFill>
                <a:sym typeface="Wingdings" pitchFamily="2" charset="2"/>
              </a:rPr>
              <a:t> our approach</a:t>
            </a:r>
            <a:endParaRPr lang="en-US" dirty="0" smtClean="0">
              <a:solidFill>
                <a:srgbClr val="1FE115"/>
              </a:solidFill>
            </a:endParaRPr>
          </a:p>
          <a:p>
            <a:pPr lvl="1"/>
            <a:r>
              <a:rPr lang="en-US" sz="2400" dirty="0" smtClean="0"/>
              <a:t>generic entities do exist and are called ‘universals’. Each particular person is an instance of the universal we call ‘person’. </a:t>
            </a: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The semantic/semiotic triangle</a:t>
            </a:r>
          </a:p>
        </p:txBody>
      </p:sp>
      <p:grpSp>
        <p:nvGrpSpPr>
          <p:cNvPr id="2" name="Group 7"/>
          <p:cNvGrpSpPr>
            <a:grpSpLocks/>
          </p:cNvGrpSpPr>
          <p:nvPr/>
        </p:nvGrpSpPr>
        <p:grpSpPr bwMode="auto">
          <a:xfrm>
            <a:off x="1752600" y="3352800"/>
            <a:ext cx="5334000" cy="2595563"/>
            <a:chOff x="2092504" y="3276600"/>
            <a:chExt cx="5334000" cy="2595265"/>
          </a:xfrm>
        </p:grpSpPr>
        <p:sp>
          <p:nvSpPr>
            <p:cNvPr id="23559"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endParaRPr lang="en-US"/>
            </a:p>
          </p:txBody>
        </p:sp>
        <p:sp>
          <p:nvSpPr>
            <p:cNvPr id="23560" name="TextBox 4"/>
            <p:cNvSpPr txBox="1">
              <a:spLocks noChangeArrowheads="1"/>
            </p:cNvSpPr>
            <p:nvPr/>
          </p:nvSpPr>
          <p:spPr bwMode="auto">
            <a:xfrm>
              <a:off x="2460351" y="5410200"/>
              <a:ext cx="816249" cy="461665"/>
            </a:xfrm>
            <a:prstGeom prst="rect">
              <a:avLst/>
            </a:prstGeom>
            <a:noFill/>
            <a:ln w="9525">
              <a:noFill/>
              <a:miter lim="800000"/>
              <a:headEnd/>
              <a:tailEnd/>
            </a:ln>
          </p:spPr>
          <p:txBody>
            <a:bodyPr wrap="none">
              <a:spAutoFit/>
            </a:bodyPr>
            <a:lstStyle/>
            <a:p>
              <a:r>
                <a:rPr lang="en-US">
                  <a:solidFill>
                    <a:srgbClr val="FFFF00"/>
                  </a:solidFill>
                </a:rPr>
                <a:t>term</a:t>
              </a:r>
            </a:p>
          </p:txBody>
        </p:sp>
        <p:sp>
          <p:nvSpPr>
            <p:cNvPr id="23561" name="TextBox 5"/>
            <p:cNvSpPr txBox="1">
              <a:spLocks noChangeArrowheads="1"/>
            </p:cNvSpPr>
            <p:nvPr/>
          </p:nvSpPr>
          <p:spPr bwMode="auto">
            <a:xfrm>
              <a:off x="4155047" y="3729335"/>
              <a:ext cx="1192955" cy="461665"/>
            </a:xfrm>
            <a:prstGeom prst="rect">
              <a:avLst/>
            </a:prstGeom>
            <a:noFill/>
            <a:ln w="9525">
              <a:noFill/>
              <a:miter lim="800000"/>
              <a:headEnd/>
              <a:tailEnd/>
            </a:ln>
          </p:spPr>
          <p:txBody>
            <a:bodyPr wrap="none">
              <a:spAutoFit/>
            </a:bodyPr>
            <a:lstStyle/>
            <a:p>
              <a:r>
                <a:rPr lang="en-US">
                  <a:solidFill>
                    <a:srgbClr val="FFFF00"/>
                  </a:solidFill>
                </a:rPr>
                <a:t>concept</a:t>
              </a:r>
            </a:p>
          </p:txBody>
        </p:sp>
        <p:sp>
          <p:nvSpPr>
            <p:cNvPr id="23562" name="TextBox 6"/>
            <p:cNvSpPr txBox="1">
              <a:spLocks noChangeArrowheads="1"/>
            </p:cNvSpPr>
            <p:nvPr/>
          </p:nvSpPr>
          <p:spPr bwMode="auto">
            <a:xfrm>
              <a:off x="5867400" y="5410200"/>
              <a:ext cx="1231492" cy="461665"/>
            </a:xfrm>
            <a:prstGeom prst="rect">
              <a:avLst/>
            </a:prstGeom>
            <a:noFill/>
            <a:ln w="9525">
              <a:noFill/>
              <a:miter lim="800000"/>
              <a:headEnd/>
              <a:tailEnd/>
            </a:ln>
          </p:spPr>
          <p:txBody>
            <a:bodyPr wrap="none">
              <a:spAutoFit/>
            </a:bodyPr>
            <a:lstStyle/>
            <a:p>
              <a:r>
                <a:rPr lang="en-US">
                  <a:solidFill>
                    <a:srgbClr val="FFFF00"/>
                  </a:solidFill>
                </a:rPr>
                <a:t>referent</a:t>
              </a:r>
            </a:p>
          </p:txBody>
        </p:sp>
      </p:grpSp>
      <p:pic>
        <p:nvPicPr>
          <p:cNvPr id="244738" name="Picture 2" descr="http://www.kunstderfuge.com/images/beethoven-.jpg"/>
          <p:cNvPicPr>
            <a:picLocks noChangeAspect="1" noChangeArrowheads="1"/>
          </p:cNvPicPr>
          <p:nvPr/>
        </p:nvPicPr>
        <p:blipFill>
          <a:blip r:embed="rId2" cstate="print"/>
          <a:srcRect/>
          <a:stretch>
            <a:fillRect/>
          </a:stretch>
        </p:blipFill>
        <p:spPr bwMode="auto">
          <a:xfrm>
            <a:off x="7239000" y="4419600"/>
            <a:ext cx="1354138" cy="2133600"/>
          </a:xfrm>
          <a:prstGeom prst="rect">
            <a:avLst/>
          </a:prstGeom>
          <a:noFill/>
          <a:ln w="9525">
            <a:noFill/>
            <a:miter lim="800000"/>
            <a:headEnd/>
            <a:tailEnd/>
          </a:ln>
        </p:spPr>
      </p:pic>
      <p:sp>
        <p:nvSpPr>
          <p:cNvPr id="23557" name="TextBox 9"/>
          <p:cNvSpPr txBox="1">
            <a:spLocks noChangeArrowheads="1"/>
          </p:cNvSpPr>
          <p:nvPr/>
        </p:nvSpPr>
        <p:spPr bwMode="auto">
          <a:xfrm>
            <a:off x="708025" y="6096000"/>
            <a:ext cx="2236788" cy="584200"/>
          </a:xfrm>
          <a:prstGeom prst="rect">
            <a:avLst/>
          </a:prstGeom>
          <a:noFill/>
          <a:ln w="9525">
            <a:noFill/>
            <a:miter lim="800000"/>
            <a:headEnd/>
            <a:tailEnd/>
          </a:ln>
        </p:spPr>
        <p:txBody>
          <a:bodyPr wrap="none">
            <a:spAutoFit/>
          </a:bodyPr>
          <a:lstStyle/>
          <a:p>
            <a:r>
              <a:rPr lang="en-US">
                <a:solidFill>
                  <a:schemeClr val="bg1"/>
                </a:solidFill>
              </a:rPr>
              <a:t>‘</a:t>
            </a:r>
            <a:r>
              <a:rPr lang="en-US" i="1">
                <a:solidFill>
                  <a:schemeClr val="bg1"/>
                </a:solidFill>
              </a:rPr>
              <a:t>Beethoven</a:t>
            </a:r>
            <a:r>
              <a:rPr lang="en-US">
                <a:solidFill>
                  <a:schemeClr val="bg1"/>
                </a:solidFill>
              </a:rPr>
              <a:t>’</a:t>
            </a:r>
          </a:p>
        </p:txBody>
      </p:sp>
      <p:sp>
        <p:nvSpPr>
          <p:cNvPr id="12" name="TextBox 11"/>
          <p:cNvSpPr txBox="1">
            <a:spLocks noChangeArrowheads="1"/>
          </p:cNvSpPr>
          <p:nvPr/>
        </p:nvSpPr>
        <p:spPr bwMode="auto">
          <a:xfrm>
            <a:off x="1524000" y="2133600"/>
            <a:ext cx="7117654" cy="1384995"/>
          </a:xfrm>
          <a:prstGeom prst="rect">
            <a:avLst/>
          </a:prstGeom>
          <a:noFill/>
          <a:ln w="9525">
            <a:noFill/>
            <a:miter lim="800000"/>
            <a:headEnd/>
            <a:tailEnd/>
          </a:ln>
        </p:spPr>
        <p:txBody>
          <a:bodyPr wrap="none">
            <a:spAutoFit/>
          </a:bodyPr>
          <a:lstStyle/>
          <a:p>
            <a:pPr marL="339725" indent="-339725" algn="l">
              <a:buFont typeface="Arial" charset="0"/>
              <a:buChar char="•"/>
              <a:tabLst>
                <a:tab pos="339725" algn="l"/>
              </a:tabLst>
            </a:pPr>
            <a:r>
              <a:rPr lang="en-US" sz="2800" b="0">
                <a:solidFill>
                  <a:schemeClr val="bg1"/>
                </a:solidFill>
              </a:rPr>
              <a:t>Ludwig van Beethoven</a:t>
            </a:r>
          </a:p>
          <a:p>
            <a:pPr marL="339725" indent="-339725" algn="l">
              <a:buFont typeface="Arial" charset="0"/>
              <a:buChar char="•"/>
              <a:tabLst>
                <a:tab pos="339725" algn="l"/>
              </a:tabLst>
            </a:pPr>
            <a:r>
              <a:rPr lang="en-US" sz="2800" b="0">
                <a:solidFill>
                  <a:schemeClr val="bg1"/>
                </a:solidFill>
              </a:rPr>
              <a:t>that great German composer that became deaf</a:t>
            </a:r>
          </a:p>
          <a:p>
            <a:pPr marL="339725" indent="-339725" algn="l">
              <a:buFont typeface="Arial" charset="0"/>
              <a:buChar char="•"/>
              <a:tabLst>
                <a:tab pos="339725" algn="l"/>
              </a:tabLst>
            </a:pPr>
            <a:r>
              <a:rPr lang="en-US" sz="2800" b="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4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The semantic triangle works sometimes fine</a:t>
            </a:r>
          </a:p>
        </p:txBody>
      </p:sp>
      <p:grpSp>
        <p:nvGrpSpPr>
          <p:cNvPr id="2" name="Group 7"/>
          <p:cNvGrpSpPr>
            <a:grpSpLocks/>
          </p:cNvGrpSpPr>
          <p:nvPr/>
        </p:nvGrpSpPr>
        <p:grpSpPr bwMode="auto">
          <a:xfrm>
            <a:off x="1752600" y="3352800"/>
            <a:ext cx="5334000" cy="2595563"/>
            <a:chOff x="2092504" y="3276600"/>
            <a:chExt cx="5334000" cy="2595265"/>
          </a:xfrm>
        </p:grpSpPr>
        <p:sp>
          <p:nvSpPr>
            <p:cNvPr id="24585"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endParaRPr lang="en-US"/>
            </a:p>
          </p:txBody>
        </p:sp>
        <p:sp>
          <p:nvSpPr>
            <p:cNvPr id="24586" name="TextBox 4"/>
            <p:cNvSpPr txBox="1">
              <a:spLocks noChangeArrowheads="1"/>
            </p:cNvSpPr>
            <p:nvPr/>
          </p:nvSpPr>
          <p:spPr bwMode="auto">
            <a:xfrm>
              <a:off x="2460351" y="5410200"/>
              <a:ext cx="816249" cy="461665"/>
            </a:xfrm>
            <a:prstGeom prst="rect">
              <a:avLst/>
            </a:prstGeom>
            <a:noFill/>
            <a:ln w="9525">
              <a:noFill/>
              <a:miter lim="800000"/>
              <a:headEnd/>
              <a:tailEnd/>
            </a:ln>
          </p:spPr>
          <p:txBody>
            <a:bodyPr wrap="none">
              <a:spAutoFit/>
            </a:bodyPr>
            <a:lstStyle/>
            <a:p>
              <a:r>
                <a:rPr lang="en-US">
                  <a:solidFill>
                    <a:srgbClr val="FFFF00"/>
                  </a:solidFill>
                </a:rPr>
                <a:t>term</a:t>
              </a:r>
            </a:p>
          </p:txBody>
        </p:sp>
        <p:sp>
          <p:nvSpPr>
            <p:cNvPr id="24587" name="TextBox 5"/>
            <p:cNvSpPr txBox="1">
              <a:spLocks noChangeArrowheads="1"/>
            </p:cNvSpPr>
            <p:nvPr/>
          </p:nvSpPr>
          <p:spPr bwMode="auto">
            <a:xfrm>
              <a:off x="4155047" y="3729335"/>
              <a:ext cx="1192955" cy="461665"/>
            </a:xfrm>
            <a:prstGeom prst="rect">
              <a:avLst/>
            </a:prstGeom>
            <a:noFill/>
            <a:ln w="9525">
              <a:noFill/>
              <a:miter lim="800000"/>
              <a:headEnd/>
              <a:tailEnd/>
            </a:ln>
          </p:spPr>
          <p:txBody>
            <a:bodyPr wrap="none">
              <a:spAutoFit/>
            </a:bodyPr>
            <a:lstStyle/>
            <a:p>
              <a:r>
                <a:rPr lang="en-US">
                  <a:solidFill>
                    <a:srgbClr val="FFFF00"/>
                  </a:solidFill>
                </a:rPr>
                <a:t>concept</a:t>
              </a:r>
            </a:p>
          </p:txBody>
        </p:sp>
        <p:sp>
          <p:nvSpPr>
            <p:cNvPr id="24588" name="TextBox 6"/>
            <p:cNvSpPr txBox="1">
              <a:spLocks noChangeArrowheads="1"/>
            </p:cNvSpPr>
            <p:nvPr/>
          </p:nvSpPr>
          <p:spPr bwMode="auto">
            <a:xfrm>
              <a:off x="5867400" y="5410200"/>
              <a:ext cx="1231492" cy="461665"/>
            </a:xfrm>
            <a:prstGeom prst="rect">
              <a:avLst/>
            </a:prstGeom>
            <a:noFill/>
            <a:ln w="9525">
              <a:noFill/>
              <a:miter lim="800000"/>
              <a:headEnd/>
              <a:tailEnd/>
            </a:ln>
          </p:spPr>
          <p:txBody>
            <a:bodyPr wrap="none">
              <a:spAutoFit/>
            </a:bodyPr>
            <a:lstStyle/>
            <a:p>
              <a:r>
                <a:rPr lang="en-US">
                  <a:solidFill>
                    <a:srgbClr val="FFFF00"/>
                  </a:solidFill>
                </a:rPr>
                <a:t>referent</a:t>
              </a:r>
            </a:p>
          </p:txBody>
        </p:sp>
      </p:grpSp>
      <p:sp>
        <p:nvSpPr>
          <p:cNvPr id="10" name="TextBox 9"/>
          <p:cNvSpPr txBox="1">
            <a:spLocks noChangeArrowheads="1"/>
          </p:cNvSpPr>
          <p:nvPr/>
        </p:nvSpPr>
        <p:spPr bwMode="auto">
          <a:xfrm>
            <a:off x="533400" y="6019800"/>
            <a:ext cx="3444875" cy="400050"/>
          </a:xfrm>
          <a:prstGeom prst="rect">
            <a:avLst/>
          </a:prstGeom>
          <a:noFill/>
          <a:ln w="9525">
            <a:noFill/>
            <a:miter lim="800000"/>
            <a:headEnd/>
            <a:tailEnd/>
          </a:ln>
        </p:spPr>
        <p:txBody>
          <a:bodyPr wrap="none">
            <a:spAutoFit/>
          </a:bodyPr>
          <a:lstStyle/>
          <a:p>
            <a:r>
              <a:rPr lang="en-US" sz="2000">
                <a:solidFill>
                  <a:schemeClr val="bg1"/>
                </a:solidFill>
              </a:rPr>
              <a:t>‘</a:t>
            </a:r>
            <a:r>
              <a:rPr lang="en-US" sz="2000" i="1">
                <a:solidFill>
                  <a:schemeClr val="bg1"/>
                </a:solidFill>
              </a:rPr>
              <a:t>Beethoven's Symphony No. 3</a:t>
            </a:r>
            <a:r>
              <a:rPr lang="en-US" sz="2000">
                <a:solidFill>
                  <a:schemeClr val="bg1"/>
                </a:solidFill>
              </a:rPr>
              <a:t>’</a:t>
            </a:r>
          </a:p>
        </p:txBody>
      </p:sp>
      <p:sp>
        <p:nvSpPr>
          <p:cNvPr id="24581" name="TextBox 11"/>
          <p:cNvSpPr txBox="1">
            <a:spLocks noChangeArrowheads="1"/>
          </p:cNvSpPr>
          <p:nvPr/>
        </p:nvSpPr>
        <p:spPr bwMode="auto">
          <a:xfrm>
            <a:off x="838200" y="2133600"/>
            <a:ext cx="7759700" cy="1200150"/>
          </a:xfrm>
          <a:prstGeom prst="rect">
            <a:avLst/>
          </a:prstGeom>
          <a:noFill/>
          <a:ln w="9525">
            <a:noFill/>
            <a:miter lim="800000"/>
            <a:headEnd/>
            <a:tailEnd/>
          </a:ln>
        </p:spPr>
        <p:txBody>
          <a:bodyPr wrap="none">
            <a:spAutoFit/>
          </a:bodyPr>
          <a:lstStyle/>
          <a:p>
            <a:pPr marL="339725" indent="-339725" algn="l">
              <a:buFont typeface="Arial" charset="0"/>
              <a:buChar char="•"/>
              <a:tabLst>
                <a:tab pos="339725" algn="l"/>
              </a:tabLst>
            </a:pPr>
            <a:r>
              <a:rPr lang="en-US" sz="2400" b="0">
                <a:solidFill>
                  <a:schemeClr val="bg1"/>
                </a:solidFill>
              </a:rPr>
              <a:t>Beethoven’s symphony dedicated to Bonaparte</a:t>
            </a:r>
          </a:p>
          <a:p>
            <a:pPr marL="339725" indent="-339725" algn="l">
              <a:buFont typeface="Arial" charset="0"/>
              <a:buChar char="•"/>
              <a:tabLst>
                <a:tab pos="339725" algn="l"/>
              </a:tabLst>
            </a:pPr>
            <a:r>
              <a:rPr lang="en-US" sz="2400" b="0">
                <a:solidFill>
                  <a:schemeClr val="bg1"/>
                </a:solidFill>
              </a:rPr>
              <a:t>the symphony played after the Munich Olympics massacre</a:t>
            </a:r>
          </a:p>
          <a:p>
            <a:pPr marL="339725" indent="-339725" algn="l">
              <a:buFont typeface="Arial" charset="0"/>
              <a:buChar char="•"/>
              <a:tabLst>
                <a:tab pos="339725" algn="l"/>
              </a:tabLst>
            </a:pPr>
            <a:r>
              <a:rPr lang="en-US" sz="2400" b="0">
                <a:solidFill>
                  <a:schemeClr val="bg1"/>
                </a:solidFill>
              </a:rPr>
              <a:t>…</a:t>
            </a:r>
          </a:p>
        </p:txBody>
      </p:sp>
      <p:sp>
        <p:nvSpPr>
          <p:cNvPr id="11" name="TextBox 10"/>
          <p:cNvSpPr txBox="1">
            <a:spLocks noChangeArrowheads="1"/>
          </p:cNvSpPr>
          <p:nvPr/>
        </p:nvSpPr>
        <p:spPr bwMode="auto">
          <a:xfrm>
            <a:off x="533400" y="6381750"/>
            <a:ext cx="2725738" cy="400050"/>
          </a:xfrm>
          <a:prstGeom prst="rect">
            <a:avLst/>
          </a:prstGeom>
          <a:noFill/>
          <a:ln w="9525">
            <a:noFill/>
            <a:miter lim="800000"/>
            <a:headEnd/>
            <a:tailEnd/>
          </a:ln>
        </p:spPr>
        <p:txBody>
          <a:bodyPr wrap="none">
            <a:spAutoFit/>
          </a:bodyPr>
          <a:lstStyle/>
          <a:p>
            <a:r>
              <a:rPr lang="en-US" sz="2000">
                <a:solidFill>
                  <a:schemeClr val="bg1"/>
                </a:solidFill>
              </a:rPr>
              <a:t>‘</a:t>
            </a:r>
            <a:r>
              <a:rPr lang="en-US" sz="2000" i="1">
                <a:solidFill>
                  <a:schemeClr val="bg1"/>
                </a:solidFill>
              </a:rPr>
              <a:t>Beethoven's  Opus 55</a:t>
            </a:r>
            <a:r>
              <a:rPr lang="en-US" sz="2000">
                <a:solidFill>
                  <a:schemeClr val="bg1"/>
                </a:solidFill>
              </a:rPr>
              <a:t>’</a:t>
            </a:r>
          </a:p>
        </p:txBody>
      </p:sp>
      <p:sp>
        <p:nvSpPr>
          <p:cNvPr id="24583" name="TextBox 12"/>
          <p:cNvSpPr txBox="1">
            <a:spLocks noChangeArrowheads="1"/>
          </p:cNvSpPr>
          <p:nvPr/>
        </p:nvSpPr>
        <p:spPr bwMode="auto">
          <a:xfrm>
            <a:off x="533400" y="5638800"/>
            <a:ext cx="1066800" cy="400050"/>
          </a:xfrm>
          <a:prstGeom prst="rect">
            <a:avLst/>
          </a:prstGeom>
          <a:noFill/>
          <a:ln w="9525">
            <a:noFill/>
            <a:miter lim="800000"/>
            <a:headEnd/>
            <a:tailEnd/>
          </a:ln>
        </p:spPr>
        <p:txBody>
          <a:bodyPr wrap="none">
            <a:spAutoFit/>
          </a:bodyPr>
          <a:lstStyle/>
          <a:p>
            <a:r>
              <a:rPr lang="en-US" sz="2000">
                <a:solidFill>
                  <a:schemeClr val="bg1"/>
                </a:solidFill>
              </a:rPr>
              <a:t>‘</a:t>
            </a:r>
            <a:r>
              <a:rPr lang="en-US" sz="2000" i="1">
                <a:solidFill>
                  <a:schemeClr val="bg1"/>
                </a:solidFill>
              </a:rPr>
              <a:t>Eroica</a:t>
            </a:r>
            <a:r>
              <a:rPr lang="en-US" sz="2000">
                <a:solidFill>
                  <a:schemeClr val="bg1"/>
                </a:solidFill>
              </a:rPr>
              <a:t>’</a:t>
            </a:r>
          </a:p>
        </p:txBody>
      </p:sp>
      <p:pic>
        <p:nvPicPr>
          <p:cNvPr id="24584" name="Picture 2" descr="File:Eroica Beethoven title.jpg">
            <a:hlinkClick r:id="rId2"/>
          </p:cNvPr>
          <p:cNvPicPr>
            <a:picLocks noChangeAspect="1" noChangeArrowheads="1"/>
          </p:cNvPicPr>
          <p:nvPr/>
        </p:nvPicPr>
        <p:blipFill>
          <a:blip r:embed="rId3" cstate="print"/>
          <a:srcRect/>
          <a:stretch>
            <a:fillRect/>
          </a:stretch>
        </p:blipFill>
        <p:spPr bwMode="auto">
          <a:xfrm>
            <a:off x="7239000" y="4648200"/>
            <a:ext cx="17145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Sometimes the semantic triangle fails</a:t>
            </a:r>
          </a:p>
        </p:txBody>
      </p:sp>
      <p:grpSp>
        <p:nvGrpSpPr>
          <p:cNvPr id="2" name="Group 7"/>
          <p:cNvGrpSpPr>
            <a:grpSpLocks/>
          </p:cNvGrpSpPr>
          <p:nvPr/>
        </p:nvGrpSpPr>
        <p:grpSpPr bwMode="auto">
          <a:xfrm>
            <a:off x="1752600" y="3352800"/>
            <a:ext cx="5334000" cy="2595563"/>
            <a:chOff x="2092504" y="3276600"/>
            <a:chExt cx="5334000" cy="2595265"/>
          </a:xfrm>
        </p:grpSpPr>
        <p:sp>
          <p:nvSpPr>
            <p:cNvPr id="25609"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endParaRPr lang="en-US"/>
            </a:p>
          </p:txBody>
        </p:sp>
        <p:sp>
          <p:nvSpPr>
            <p:cNvPr id="25610" name="TextBox 4"/>
            <p:cNvSpPr txBox="1">
              <a:spLocks noChangeArrowheads="1"/>
            </p:cNvSpPr>
            <p:nvPr/>
          </p:nvSpPr>
          <p:spPr bwMode="auto">
            <a:xfrm>
              <a:off x="2460351" y="5410200"/>
              <a:ext cx="816249" cy="461665"/>
            </a:xfrm>
            <a:prstGeom prst="rect">
              <a:avLst/>
            </a:prstGeom>
            <a:noFill/>
            <a:ln w="9525">
              <a:noFill/>
              <a:miter lim="800000"/>
              <a:headEnd/>
              <a:tailEnd/>
            </a:ln>
          </p:spPr>
          <p:txBody>
            <a:bodyPr wrap="none">
              <a:spAutoFit/>
            </a:bodyPr>
            <a:lstStyle/>
            <a:p>
              <a:r>
                <a:rPr lang="en-US">
                  <a:solidFill>
                    <a:srgbClr val="FFFF00"/>
                  </a:solidFill>
                </a:rPr>
                <a:t>term</a:t>
              </a:r>
            </a:p>
          </p:txBody>
        </p:sp>
        <p:sp>
          <p:nvSpPr>
            <p:cNvPr id="25611" name="TextBox 5"/>
            <p:cNvSpPr txBox="1">
              <a:spLocks noChangeArrowheads="1"/>
            </p:cNvSpPr>
            <p:nvPr/>
          </p:nvSpPr>
          <p:spPr bwMode="auto">
            <a:xfrm>
              <a:off x="4155047" y="3729335"/>
              <a:ext cx="1192955" cy="461665"/>
            </a:xfrm>
            <a:prstGeom prst="rect">
              <a:avLst/>
            </a:prstGeom>
            <a:noFill/>
            <a:ln w="9525">
              <a:noFill/>
              <a:miter lim="800000"/>
              <a:headEnd/>
              <a:tailEnd/>
            </a:ln>
          </p:spPr>
          <p:txBody>
            <a:bodyPr wrap="none">
              <a:spAutoFit/>
            </a:bodyPr>
            <a:lstStyle/>
            <a:p>
              <a:r>
                <a:rPr lang="en-US">
                  <a:solidFill>
                    <a:srgbClr val="FFFF00"/>
                  </a:solidFill>
                </a:rPr>
                <a:t>concept</a:t>
              </a:r>
            </a:p>
          </p:txBody>
        </p:sp>
        <p:sp>
          <p:nvSpPr>
            <p:cNvPr id="25612" name="TextBox 6"/>
            <p:cNvSpPr txBox="1">
              <a:spLocks noChangeArrowheads="1"/>
            </p:cNvSpPr>
            <p:nvPr/>
          </p:nvSpPr>
          <p:spPr bwMode="auto">
            <a:xfrm>
              <a:off x="5867400" y="5410200"/>
              <a:ext cx="1231492" cy="461665"/>
            </a:xfrm>
            <a:prstGeom prst="rect">
              <a:avLst/>
            </a:prstGeom>
            <a:noFill/>
            <a:ln w="9525">
              <a:noFill/>
              <a:miter lim="800000"/>
              <a:headEnd/>
              <a:tailEnd/>
            </a:ln>
          </p:spPr>
          <p:txBody>
            <a:bodyPr wrap="none">
              <a:spAutoFit/>
            </a:bodyPr>
            <a:lstStyle/>
            <a:p>
              <a:r>
                <a:rPr lang="en-US">
                  <a:solidFill>
                    <a:srgbClr val="FFFF00"/>
                  </a:solidFill>
                </a:rPr>
                <a:t>referent</a:t>
              </a:r>
            </a:p>
          </p:txBody>
        </p:sp>
      </p:grpSp>
      <p:sp>
        <p:nvSpPr>
          <p:cNvPr id="25604" name="TextBox 9"/>
          <p:cNvSpPr txBox="1">
            <a:spLocks noChangeArrowheads="1"/>
          </p:cNvSpPr>
          <p:nvPr/>
        </p:nvSpPr>
        <p:spPr bwMode="auto">
          <a:xfrm>
            <a:off x="476250" y="6019800"/>
            <a:ext cx="3559175" cy="400050"/>
          </a:xfrm>
          <a:prstGeom prst="rect">
            <a:avLst/>
          </a:prstGeom>
          <a:noFill/>
          <a:ln w="9525">
            <a:noFill/>
            <a:miter lim="800000"/>
            <a:headEnd/>
            <a:tailEnd/>
          </a:ln>
        </p:spPr>
        <p:txBody>
          <a:bodyPr wrap="none">
            <a:spAutoFit/>
          </a:bodyPr>
          <a:lstStyle/>
          <a:p>
            <a:r>
              <a:rPr lang="en-US" sz="2000">
                <a:solidFill>
                  <a:schemeClr val="bg1"/>
                </a:solidFill>
              </a:rPr>
              <a:t>‘</a:t>
            </a:r>
            <a:r>
              <a:rPr lang="en-US" sz="2000" i="1">
                <a:solidFill>
                  <a:schemeClr val="bg1"/>
                </a:solidFill>
              </a:rPr>
              <a:t>Beethoven's Symphony No. 11</a:t>
            </a:r>
            <a:r>
              <a:rPr lang="en-US" sz="2000">
                <a:solidFill>
                  <a:schemeClr val="bg1"/>
                </a:solidFill>
              </a:rPr>
              <a:t>’</a:t>
            </a:r>
          </a:p>
        </p:txBody>
      </p:sp>
      <p:sp>
        <p:nvSpPr>
          <p:cNvPr id="12" name="TextBox 11"/>
          <p:cNvSpPr txBox="1">
            <a:spLocks noChangeArrowheads="1"/>
          </p:cNvSpPr>
          <p:nvPr/>
        </p:nvSpPr>
        <p:spPr bwMode="auto">
          <a:xfrm>
            <a:off x="1295400" y="2514600"/>
            <a:ext cx="6213475" cy="830263"/>
          </a:xfrm>
          <a:prstGeom prst="rect">
            <a:avLst/>
          </a:prstGeom>
          <a:noFill/>
          <a:ln w="9525">
            <a:noFill/>
            <a:miter lim="800000"/>
            <a:headEnd/>
            <a:tailEnd/>
          </a:ln>
        </p:spPr>
        <p:txBody>
          <a:bodyPr wrap="none">
            <a:spAutoFit/>
          </a:bodyPr>
          <a:lstStyle/>
          <a:p>
            <a:pPr marL="339725" indent="-339725" algn="l">
              <a:buFont typeface="Arial" charset="0"/>
              <a:buChar char="•"/>
              <a:tabLst>
                <a:tab pos="339725" algn="l"/>
              </a:tabLst>
            </a:pPr>
            <a:r>
              <a:rPr lang="en-US" sz="2400" b="0">
                <a:solidFill>
                  <a:schemeClr val="bg1"/>
                </a:solidFill>
              </a:rPr>
              <a:t>the symphony Beethoven wrote after the tenth</a:t>
            </a:r>
          </a:p>
          <a:p>
            <a:pPr marL="339725" indent="-339725" algn="l">
              <a:buFont typeface="Arial" charset="0"/>
              <a:buChar char="•"/>
              <a:tabLst>
                <a:tab pos="339725" algn="l"/>
              </a:tabLst>
            </a:pPr>
            <a:r>
              <a:rPr lang="en-US" sz="2400" b="0">
                <a:solidFill>
                  <a:schemeClr val="bg1"/>
                </a:solidFill>
              </a:rPr>
              <a:t>…</a:t>
            </a:r>
          </a:p>
        </p:txBody>
      </p:sp>
      <p:grpSp>
        <p:nvGrpSpPr>
          <p:cNvPr id="3" name="Group 18"/>
          <p:cNvGrpSpPr>
            <a:grpSpLocks/>
          </p:cNvGrpSpPr>
          <p:nvPr/>
        </p:nvGrpSpPr>
        <p:grpSpPr bwMode="auto">
          <a:xfrm rot="2700000">
            <a:off x="6886575" y="5286375"/>
            <a:ext cx="1238250" cy="1238250"/>
            <a:chOff x="6477000" y="3352800"/>
            <a:chExt cx="1828800" cy="1828800"/>
          </a:xfrm>
        </p:grpSpPr>
        <p:cxnSp>
          <p:nvCxnSpPr>
            <p:cNvPr id="25607" name="Straight Connector 16"/>
            <p:cNvCxnSpPr>
              <a:cxnSpLocks noChangeShapeType="1"/>
            </p:cNvCxnSpPr>
            <p:nvPr/>
          </p:nvCxnSpPr>
          <p:spPr bwMode="auto">
            <a:xfrm>
              <a:off x="6477000" y="4267200"/>
              <a:ext cx="1828800" cy="0"/>
            </a:xfrm>
            <a:prstGeom prst="line">
              <a:avLst/>
            </a:prstGeom>
            <a:noFill/>
            <a:ln w="76200" algn="ctr">
              <a:solidFill>
                <a:srgbClr val="FF0000"/>
              </a:solidFill>
              <a:round/>
              <a:headEnd/>
              <a:tailEnd/>
            </a:ln>
          </p:spPr>
        </p:cxnSp>
        <p:cxnSp>
          <p:nvCxnSpPr>
            <p:cNvPr id="25608" name="Straight Connector 17"/>
            <p:cNvCxnSpPr>
              <a:cxnSpLocks noChangeShapeType="1"/>
            </p:cNvCxnSpPr>
            <p:nvPr/>
          </p:nvCxnSpPr>
          <p:spPr bwMode="auto">
            <a:xfrm rot="5400000">
              <a:off x="6477000" y="4267200"/>
              <a:ext cx="1828800" cy="0"/>
            </a:xfrm>
            <a:prstGeom prst="line">
              <a:avLst/>
            </a:prstGeom>
            <a:noFill/>
            <a:ln w="76200" algn="ctr">
              <a:solidFill>
                <a:srgbClr val="FF0000"/>
              </a:solidFill>
              <a:round/>
              <a:headEnd/>
              <a:tailEn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Sometimes the semantic triangle fails</a:t>
            </a:r>
          </a:p>
        </p:txBody>
      </p:sp>
      <p:grpSp>
        <p:nvGrpSpPr>
          <p:cNvPr id="2" name="Group 7"/>
          <p:cNvGrpSpPr>
            <a:grpSpLocks/>
          </p:cNvGrpSpPr>
          <p:nvPr/>
        </p:nvGrpSpPr>
        <p:grpSpPr bwMode="auto">
          <a:xfrm>
            <a:off x="1752600" y="3352800"/>
            <a:ext cx="5334000" cy="2595563"/>
            <a:chOff x="2092504" y="3276600"/>
            <a:chExt cx="5334000" cy="2595265"/>
          </a:xfrm>
        </p:grpSpPr>
        <p:sp>
          <p:nvSpPr>
            <p:cNvPr id="26634"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endParaRPr lang="en-US"/>
            </a:p>
          </p:txBody>
        </p:sp>
        <p:sp>
          <p:nvSpPr>
            <p:cNvPr id="26635" name="TextBox 4"/>
            <p:cNvSpPr txBox="1">
              <a:spLocks noChangeArrowheads="1"/>
            </p:cNvSpPr>
            <p:nvPr/>
          </p:nvSpPr>
          <p:spPr bwMode="auto">
            <a:xfrm>
              <a:off x="2460351" y="5410200"/>
              <a:ext cx="816249" cy="461665"/>
            </a:xfrm>
            <a:prstGeom prst="rect">
              <a:avLst/>
            </a:prstGeom>
            <a:noFill/>
            <a:ln w="9525">
              <a:noFill/>
              <a:miter lim="800000"/>
              <a:headEnd/>
              <a:tailEnd/>
            </a:ln>
          </p:spPr>
          <p:txBody>
            <a:bodyPr wrap="none">
              <a:spAutoFit/>
            </a:bodyPr>
            <a:lstStyle/>
            <a:p>
              <a:r>
                <a:rPr lang="en-US">
                  <a:solidFill>
                    <a:srgbClr val="FFFF00"/>
                  </a:solidFill>
                </a:rPr>
                <a:t>term</a:t>
              </a:r>
            </a:p>
          </p:txBody>
        </p:sp>
        <p:sp>
          <p:nvSpPr>
            <p:cNvPr id="26636" name="TextBox 5"/>
            <p:cNvSpPr txBox="1">
              <a:spLocks noChangeArrowheads="1"/>
            </p:cNvSpPr>
            <p:nvPr/>
          </p:nvSpPr>
          <p:spPr bwMode="auto">
            <a:xfrm>
              <a:off x="4155047" y="3729335"/>
              <a:ext cx="1192955" cy="461665"/>
            </a:xfrm>
            <a:prstGeom prst="rect">
              <a:avLst/>
            </a:prstGeom>
            <a:noFill/>
            <a:ln w="9525">
              <a:noFill/>
              <a:miter lim="800000"/>
              <a:headEnd/>
              <a:tailEnd/>
            </a:ln>
          </p:spPr>
          <p:txBody>
            <a:bodyPr wrap="none">
              <a:spAutoFit/>
            </a:bodyPr>
            <a:lstStyle/>
            <a:p>
              <a:r>
                <a:rPr lang="en-US">
                  <a:solidFill>
                    <a:srgbClr val="FFFF00"/>
                  </a:solidFill>
                </a:rPr>
                <a:t>concept</a:t>
              </a:r>
            </a:p>
          </p:txBody>
        </p:sp>
        <p:sp>
          <p:nvSpPr>
            <p:cNvPr id="26637" name="TextBox 6"/>
            <p:cNvSpPr txBox="1">
              <a:spLocks noChangeArrowheads="1"/>
            </p:cNvSpPr>
            <p:nvPr/>
          </p:nvSpPr>
          <p:spPr bwMode="auto">
            <a:xfrm>
              <a:off x="5867400" y="5410200"/>
              <a:ext cx="1231492" cy="461665"/>
            </a:xfrm>
            <a:prstGeom prst="rect">
              <a:avLst/>
            </a:prstGeom>
            <a:noFill/>
            <a:ln w="9525">
              <a:noFill/>
              <a:miter lim="800000"/>
              <a:headEnd/>
              <a:tailEnd/>
            </a:ln>
          </p:spPr>
          <p:txBody>
            <a:bodyPr wrap="none">
              <a:spAutoFit/>
            </a:bodyPr>
            <a:lstStyle/>
            <a:p>
              <a:r>
                <a:rPr lang="en-US">
                  <a:solidFill>
                    <a:srgbClr val="FFFF00"/>
                  </a:solidFill>
                </a:rPr>
                <a:t>referent</a:t>
              </a:r>
            </a:p>
          </p:txBody>
        </p:sp>
      </p:grpSp>
      <p:sp>
        <p:nvSpPr>
          <p:cNvPr id="26628" name="TextBox 9"/>
          <p:cNvSpPr txBox="1">
            <a:spLocks noChangeArrowheads="1"/>
          </p:cNvSpPr>
          <p:nvPr/>
        </p:nvSpPr>
        <p:spPr bwMode="auto">
          <a:xfrm>
            <a:off x="476250" y="6019800"/>
            <a:ext cx="3559175" cy="400050"/>
          </a:xfrm>
          <a:prstGeom prst="rect">
            <a:avLst/>
          </a:prstGeom>
          <a:noFill/>
          <a:ln w="9525">
            <a:noFill/>
            <a:miter lim="800000"/>
            <a:headEnd/>
            <a:tailEnd/>
          </a:ln>
        </p:spPr>
        <p:txBody>
          <a:bodyPr wrap="none">
            <a:spAutoFit/>
          </a:bodyPr>
          <a:lstStyle/>
          <a:p>
            <a:r>
              <a:rPr lang="en-US" sz="2000">
                <a:solidFill>
                  <a:schemeClr val="bg1"/>
                </a:solidFill>
              </a:rPr>
              <a:t>‘</a:t>
            </a:r>
            <a:r>
              <a:rPr lang="en-US" sz="2000" i="1">
                <a:solidFill>
                  <a:schemeClr val="bg1"/>
                </a:solidFill>
              </a:rPr>
              <a:t>Beethoven's Symphony No. 11</a:t>
            </a:r>
            <a:r>
              <a:rPr lang="en-US" sz="2000">
                <a:solidFill>
                  <a:schemeClr val="bg1"/>
                </a:solidFill>
              </a:rPr>
              <a:t>’</a:t>
            </a:r>
          </a:p>
        </p:txBody>
      </p:sp>
      <p:sp>
        <p:nvSpPr>
          <p:cNvPr id="26629" name="TextBox 11"/>
          <p:cNvSpPr txBox="1">
            <a:spLocks noChangeArrowheads="1"/>
          </p:cNvSpPr>
          <p:nvPr/>
        </p:nvSpPr>
        <p:spPr bwMode="auto">
          <a:xfrm>
            <a:off x="1295400" y="2514600"/>
            <a:ext cx="6213475" cy="830263"/>
          </a:xfrm>
          <a:prstGeom prst="rect">
            <a:avLst/>
          </a:prstGeom>
          <a:noFill/>
          <a:ln w="9525">
            <a:noFill/>
            <a:miter lim="800000"/>
            <a:headEnd/>
            <a:tailEnd/>
          </a:ln>
        </p:spPr>
        <p:txBody>
          <a:bodyPr wrap="none">
            <a:spAutoFit/>
          </a:bodyPr>
          <a:lstStyle/>
          <a:p>
            <a:pPr marL="339725" indent="-339725" algn="l">
              <a:buFont typeface="Arial" charset="0"/>
              <a:buChar char="•"/>
              <a:tabLst>
                <a:tab pos="339725" algn="l"/>
              </a:tabLst>
            </a:pPr>
            <a:r>
              <a:rPr lang="en-US" sz="2400" b="0">
                <a:solidFill>
                  <a:schemeClr val="bg1"/>
                </a:solidFill>
              </a:rPr>
              <a:t>the symphony Beethoven wrote after the tenth</a:t>
            </a:r>
          </a:p>
          <a:p>
            <a:pPr marL="339725" indent="-339725" algn="l">
              <a:buFont typeface="Arial" charset="0"/>
              <a:buChar char="•"/>
              <a:tabLst>
                <a:tab pos="339725" algn="l"/>
              </a:tabLst>
            </a:pPr>
            <a:r>
              <a:rPr lang="en-US" sz="2400" b="0">
                <a:solidFill>
                  <a:schemeClr val="bg1"/>
                </a:solidFill>
              </a:rPr>
              <a:t>…</a:t>
            </a:r>
          </a:p>
        </p:txBody>
      </p:sp>
      <p:grpSp>
        <p:nvGrpSpPr>
          <p:cNvPr id="3" name="Group 18"/>
          <p:cNvGrpSpPr>
            <a:grpSpLocks/>
          </p:cNvGrpSpPr>
          <p:nvPr/>
        </p:nvGrpSpPr>
        <p:grpSpPr bwMode="auto">
          <a:xfrm rot="2700000">
            <a:off x="6886575" y="5286375"/>
            <a:ext cx="1238250" cy="1238250"/>
            <a:chOff x="6477000" y="3352800"/>
            <a:chExt cx="1828800" cy="1828800"/>
          </a:xfrm>
        </p:grpSpPr>
        <p:cxnSp>
          <p:nvCxnSpPr>
            <p:cNvPr id="26632" name="Straight Connector 16"/>
            <p:cNvCxnSpPr>
              <a:cxnSpLocks noChangeShapeType="1"/>
            </p:cNvCxnSpPr>
            <p:nvPr/>
          </p:nvCxnSpPr>
          <p:spPr bwMode="auto">
            <a:xfrm>
              <a:off x="6477000" y="4267200"/>
              <a:ext cx="1828800" cy="0"/>
            </a:xfrm>
            <a:prstGeom prst="line">
              <a:avLst/>
            </a:prstGeom>
            <a:noFill/>
            <a:ln w="76200" algn="ctr">
              <a:solidFill>
                <a:srgbClr val="FF0000"/>
              </a:solidFill>
              <a:round/>
              <a:headEnd/>
              <a:tailEnd/>
            </a:ln>
          </p:spPr>
        </p:cxnSp>
        <p:cxnSp>
          <p:nvCxnSpPr>
            <p:cNvPr id="26633" name="Straight Connector 17"/>
            <p:cNvCxnSpPr>
              <a:cxnSpLocks noChangeShapeType="1"/>
            </p:cNvCxnSpPr>
            <p:nvPr/>
          </p:nvCxnSpPr>
          <p:spPr bwMode="auto">
            <a:xfrm rot="5400000">
              <a:off x="6477000" y="4267200"/>
              <a:ext cx="1828800" cy="0"/>
            </a:xfrm>
            <a:prstGeom prst="line">
              <a:avLst/>
            </a:prstGeom>
            <a:noFill/>
            <a:ln w="76200" algn="ctr">
              <a:solidFill>
                <a:srgbClr val="FF0000"/>
              </a:solidFill>
              <a:round/>
              <a:headEnd/>
              <a:tailEnd/>
            </a:ln>
          </p:spPr>
        </p:cxnSp>
      </p:grpSp>
      <p:sp>
        <p:nvSpPr>
          <p:cNvPr id="13" name="TextBox 12"/>
          <p:cNvSpPr txBox="1"/>
          <p:nvPr/>
        </p:nvSpPr>
        <p:spPr>
          <a:xfrm>
            <a:off x="228600" y="3657600"/>
            <a:ext cx="2497138" cy="1570038"/>
          </a:xfrm>
          <a:prstGeom prst="rect">
            <a:avLst/>
          </a:prstGeom>
          <a:noFill/>
        </p:spPr>
        <p:txBody>
          <a:bodyPr>
            <a:spAutoFit/>
          </a:bodyPr>
          <a:lstStyle/>
          <a:p>
            <a:pPr>
              <a:defRPr/>
            </a:pPr>
            <a:r>
              <a:rPr lang="en-US" dirty="0">
                <a:solidFill>
                  <a:schemeClr val="accent5">
                    <a:lumMod val="75000"/>
                  </a:schemeClr>
                </a:solidFill>
              </a:rPr>
              <a:t>some hold this term has meaning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Sometimes the semantic triangle fails</a:t>
            </a:r>
          </a:p>
        </p:txBody>
      </p:sp>
      <p:grpSp>
        <p:nvGrpSpPr>
          <p:cNvPr id="2" name="Group 7"/>
          <p:cNvGrpSpPr>
            <a:grpSpLocks/>
          </p:cNvGrpSpPr>
          <p:nvPr/>
        </p:nvGrpSpPr>
        <p:grpSpPr bwMode="auto">
          <a:xfrm>
            <a:off x="1752600" y="3352800"/>
            <a:ext cx="5334000" cy="2595563"/>
            <a:chOff x="2092504" y="3276600"/>
            <a:chExt cx="5334000" cy="2595265"/>
          </a:xfrm>
        </p:grpSpPr>
        <p:sp>
          <p:nvSpPr>
            <p:cNvPr id="27655"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endParaRPr lang="en-US"/>
            </a:p>
          </p:txBody>
        </p:sp>
        <p:sp>
          <p:nvSpPr>
            <p:cNvPr id="27656" name="TextBox 4"/>
            <p:cNvSpPr txBox="1">
              <a:spLocks noChangeArrowheads="1"/>
            </p:cNvSpPr>
            <p:nvPr/>
          </p:nvSpPr>
          <p:spPr bwMode="auto">
            <a:xfrm>
              <a:off x="2460351" y="5410200"/>
              <a:ext cx="816249" cy="461665"/>
            </a:xfrm>
            <a:prstGeom prst="rect">
              <a:avLst/>
            </a:prstGeom>
            <a:noFill/>
            <a:ln w="9525">
              <a:noFill/>
              <a:miter lim="800000"/>
              <a:headEnd/>
              <a:tailEnd/>
            </a:ln>
          </p:spPr>
          <p:txBody>
            <a:bodyPr wrap="none">
              <a:spAutoFit/>
            </a:bodyPr>
            <a:lstStyle/>
            <a:p>
              <a:r>
                <a:rPr lang="en-US">
                  <a:solidFill>
                    <a:srgbClr val="FFFF00"/>
                  </a:solidFill>
                </a:rPr>
                <a:t>term</a:t>
              </a:r>
            </a:p>
          </p:txBody>
        </p:sp>
        <p:sp>
          <p:nvSpPr>
            <p:cNvPr id="27657" name="TextBox 5"/>
            <p:cNvSpPr txBox="1">
              <a:spLocks noChangeArrowheads="1"/>
            </p:cNvSpPr>
            <p:nvPr/>
          </p:nvSpPr>
          <p:spPr bwMode="auto">
            <a:xfrm>
              <a:off x="4155047" y="3729335"/>
              <a:ext cx="1192955" cy="461665"/>
            </a:xfrm>
            <a:prstGeom prst="rect">
              <a:avLst/>
            </a:prstGeom>
            <a:noFill/>
            <a:ln w="9525">
              <a:noFill/>
              <a:miter lim="800000"/>
              <a:headEnd/>
              <a:tailEnd/>
            </a:ln>
          </p:spPr>
          <p:txBody>
            <a:bodyPr wrap="none">
              <a:spAutoFit/>
            </a:bodyPr>
            <a:lstStyle/>
            <a:p>
              <a:r>
                <a:rPr lang="en-US">
                  <a:solidFill>
                    <a:srgbClr val="FFFF00"/>
                  </a:solidFill>
                </a:rPr>
                <a:t>concept</a:t>
              </a:r>
            </a:p>
          </p:txBody>
        </p:sp>
        <p:sp>
          <p:nvSpPr>
            <p:cNvPr id="27658" name="TextBox 6"/>
            <p:cNvSpPr txBox="1">
              <a:spLocks noChangeArrowheads="1"/>
            </p:cNvSpPr>
            <p:nvPr/>
          </p:nvSpPr>
          <p:spPr bwMode="auto">
            <a:xfrm>
              <a:off x="5867400" y="5410200"/>
              <a:ext cx="1231492" cy="461665"/>
            </a:xfrm>
            <a:prstGeom prst="rect">
              <a:avLst/>
            </a:prstGeom>
            <a:noFill/>
            <a:ln w="9525">
              <a:noFill/>
              <a:miter lim="800000"/>
              <a:headEnd/>
              <a:tailEnd/>
            </a:ln>
          </p:spPr>
          <p:txBody>
            <a:bodyPr wrap="none">
              <a:spAutoFit/>
            </a:bodyPr>
            <a:lstStyle/>
            <a:p>
              <a:r>
                <a:rPr lang="en-US">
                  <a:solidFill>
                    <a:srgbClr val="FFFF00"/>
                  </a:solidFill>
                </a:rPr>
                <a:t>referent</a:t>
              </a:r>
            </a:p>
          </p:txBody>
        </p:sp>
      </p:grpSp>
      <p:sp>
        <p:nvSpPr>
          <p:cNvPr id="27652" name="TextBox 9"/>
          <p:cNvSpPr txBox="1">
            <a:spLocks noChangeArrowheads="1"/>
          </p:cNvSpPr>
          <p:nvPr/>
        </p:nvSpPr>
        <p:spPr bwMode="auto">
          <a:xfrm>
            <a:off x="476250" y="6019800"/>
            <a:ext cx="3559175" cy="400050"/>
          </a:xfrm>
          <a:prstGeom prst="rect">
            <a:avLst/>
          </a:prstGeom>
          <a:noFill/>
          <a:ln w="9525">
            <a:noFill/>
            <a:miter lim="800000"/>
            <a:headEnd/>
            <a:tailEnd/>
          </a:ln>
        </p:spPr>
        <p:txBody>
          <a:bodyPr wrap="none">
            <a:spAutoFit/>
          </a:bodyPr>
          <a:lstStyle/>
          <a:p>
            <a:r>
              <a:rPr lang="en-US" sz="2000">
                <a:solidFill>
                  <a:schemeClr val="bg1"/>
                </a:solidFill>
              </a:rPr>
              <a:t>‘</a:t>
            </a:r>
            <a:r>
              <a:rPr lang="en-US" sz="2000" i="1">
                <a:solidFill>
                  <a:schemeClr val="bg1"/>
                </a:solidFill>
              </a:rPr>
              <a:t>Beethoven's Symphony No. 10</a:t>
            </a:r>
            <a:r>
              <a:rPr lang="en-US" sz="2000">
                <a:solidFill>
                  <a:schemeClr val="bg1"/>
                </a:solidFill>
              </a:rPr>
              <a:t>’</a:t>
            </a:r>
          </a:p>
        </p:txBody>
      </p:sp>
      <p:sp>
        <p:nvSpPr>
          <p:cNvPr id="12" name="TextBox 11"/>
          <p:cNvSpPr txBox="1">
            <a:spLocks noChangeArrowheads="1"/>
          </p:cNvSpPr>
          <p:nvPr/>
        </p:nvSpPr>
        <p:spPr bwMode="auto">
          <a:xfrm>
            <a:off x="533400" y="2286000"/>
            <a:ext cx="8299450" cy="1200150"/>
          </a:xfrm>
          <a:prstGeom prst="rect">
            <a:avLst/>
          </a:prstGeom>
          <a:noFill/>
          <a:ln w="9525">
            <a:noFill/>
            <a:miter lim="800000"/>
            <a:headEnd/>
            <a:tailEnd/>
          </a:ln>
        </p:spPr>
        <p:txBody>
          <a:bodyPr wrap="none">
            <a:spAutoFit/>
          </a:bodyPr>
          <a:lstStyle/>
          <a:p>
            <a:pPr marL="339725" indent="-339725" algn="l">
              <a:buFont typeface="Arial" charset="0"/>
              <a:buChar char="•"/>
              <a:tabLst>
                <a:tab pos="339725" algn="l"/>
              </a:tabLst>
            </a:pPr>
            <a:r>
              <a:rPr lang="en-US" sz="2400" b="0">
                <a:solidFill>
                  <a:schemeClr val="bg1"/>
                </a:solidFill>
              </a:rPr>
              <a:t>the one assembled by Barry Cooper from fragmentary sketches</a:t>
            </a:r>
          </a:p>
          <a:p>
            <a:pPr marL="339725" indent="-339725" algn="l">
              <a:buFont typeface="Arial" charset="0"/>
              <a:buChar char="•"/>
              <a:tabLst>
                <a:tab pos="339725" algn="l"/>
              </a:tabLst>
            </a:pPr>
            <a:r>
              <a:rPr lang="en-US" sz="2400" b="0">
                <a:solidFill>
                  <a:schemeClr val="bg1"/>
                </a:solidFill>
              </a:rPr>
              <a:t>Beethoven’s hypothetical symphony</a:t>
            </a:r>
          </a:p>
          <a:p>
            <a:pPr marL="339725" indent="-339725" algn="l">
              <a:buFont typeface="Arial" charset="0"/>
              <a:buChar char="•"/>
              <a:tabLst>
                <a:tab pos="339725" algn="l"/>
              </a:tabLst>
            </a:pPr>
            <a:r>
              <a:rPr lang="en-US" sz="2400" b="0">
                <a:solidFill>
                  <a:schemeClr val="bg1"/>
                </a:solidFill>
              </a:rPr>
              <a:t>…</a:t>
            </a:r>
          </a:p>
        </p:txBody>
      </p:sp>
      <p:pic>
        <p:nvPicPr>
          <p:cNvPr id="273412" name="Picture 4" descr="http://img218.imageshack.us/img218/5205/beethoven10.jpg"/>
          <p:cNvPicPr>
            <a:picLocks noChangeAspect="1" noChangeArrowheads="1"/>
          </p:cNvPicPr>
          <p:nvPr/>
        </p:nvPicPr>
        <p:blipFill>
          <a:blip r:embed="rId2" cstate="print"/>
          <a:srcRect/>
          <a:stretch>
            <a:fillRect/>
          </a:stretch>
        </p:blipFill>
        <p:spPr bwMode="auto">
          <a:xfrm>
            <a:off x="7162800" y="4876800"/>
            <a:ext cx="1600200" cy="1585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EHR data collection</a:t>
            </a:r>
            <a:endParaRPr lang="en-US" dirty="0"/>
          </a:p>
        </p:txBody>
      </p:sp>
      <p:pic>
        <p:nvPicPr>
          <p:cNvPr id="264194" name="Picture 2"/>
          <p:cNvPicPr>
            <a:picLocks noChangeAspect="1" noChangeArrowheads="1"/>
          </p:cNvPicPr>
          <p:nvPr/>
        </p:nvPicPr>
        <p:blipFill>
          <a:blip r:embed="rId2" cstate="print"/>
          <a:srcRect/>
          <a:stretch>
            <a:fillRect/>
          </a:stretch>
        </p:blipFill>
        <p:spPr bwMode="auto">
          <a:xfrm>
            <a:off x="838200" y="2209800"/>
            <a:ext cx="7372350" cy="439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Prehistoric ‘psychiatry’: </a:t>
            </a:r>
            <a:r>
              <a:rPr lang="en-US" i="1" smtClean="0"/>
              <a:t>drapetomania</a:t>
            </a:r>
          </a:p>
        </p:txBody>
      </p:sp>
      <p:grpSp>
        <p:nvGrpSpPr>
          <p:cNvPr id="2" name="Group 7"/>
          <p:cNvGrpSpPr>
            <a:grpSpLocks/>
          </p:cNvGrpSpPr>
          <p:nvPr/>
        </p:nvGrpSpPr>
        <p:grpSpPr bwMode="auto">
          <a:xfrm>
            <a:off x="1752600" y="3352800"/>
            <a:ext cx="5334000" cy="2595563"/>
            <a:chOff x="2092504" y="3276600"/>
            <a:chExt cx="5334000" cy="2595265"/>
          </a:xfrm>
        </p:grpSpPr>
        <p:sp>
          <p:nvSpPr>
            <p:cNvPr id="28680"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endParaRPr lang="en-US"/>
            </a:p>
          </p:txBody>
        </p:sp>
        <p:sp>
          <p:nvSpPr>
            <p:cNvPr id="28681" name="TextBox 4"/>
            <p:cNvSpPr txBox="1">
              <a:spLocks noChangeArrowheads="1"/>
            </p:cNvSpPr>
            <p:nvPr/>
          </p:nvSpPr>
          <p:spPr bwMode="auto">
            <a:xfrm>
              <a:off x="2460351" y="5410200"/>
              <a:ext cx="816249" cy="461665"/>
            </a:xfrm>
            <a:prstGeom prst="rect">
              <a:avLst/>
            </a:prstGeom>
            <a:noFill/>
            <a:ln w="9525">
              <a:noFill/>
              <a:miter lim="800000"/>
              <a:headEnd/>
              <a:tailEnd/>
            </a:ln>
          </p:spPr>
          <p:txBody>
            <a:bodyPr wrap="none">
              <a:spAutoFit/>
            </a:bodyPr>
            <a:lstStyle/>
            <a:p>
              <a:r>
                <a:rPr lang="en-US">
                  <a:solidFill>
                    <a:srgbClr val="FFFF00"/>
                  </a:solidFill>
                </a:rPr>
                <a:t>term</a:t>
              </a:r>
            </a:p>
          </p:txBody>
        </p:sp>
        <p:sp>
          <p:nvSpPr>
            <p:cNvPr id="28682" name="TextBox 5"/>
            <p:cNvSpPr txBox="1">
              <a:spLocks noChangeArrowheads="1"/>
            </p:cNvSpPr>
            <p:nvPr/>
          </p:nvSpPr>
          <p:spPr bwMode="auto">
            <a:xfrm>
              <a:off x="4155047" y="3729335"/>
              <a:ext cx="1192955" cy="461665"/>
            </a:xfrm>
            <a:prstGeom prst="rect">
              <a:avLst/>
            </a:prstGeom>
            <a:noFill/>
            <a:ln w="9525">
              <a:noFill/>
              <a:miter lim="800000"/>
              <a:headEnd/>
              <a:tailEnd/>
            </a:ln>
          </p:spPr>
          <p:txBody>
            <a:bodyPr wrap="none">
              <a:spAutoFit/>
            </a:bodyPr>
            <a:lstStyle/>
            <a:p>
              <a:r>
                <a:rPr lang="en-US">
                  <a:solidFill>
                    <a:srgbClr val="FFFF00"/>
                  </a:solidFill>
                </a:rPr>
                <a:t>concept</a:t>
              </a:r>
            </a:p>
          </p:txBody>
        </p:sp>
        <p:sp>
          <p:nvSpPr>
            <p:cNvPr id="28683" name="TextBox 6"/>
            <p:cNvSpPr txBox="1">
              <a:spLocks noChangeArrowheads="1"/>
            </p:cNvSpPr>
            <p:nvPr/>
          </p:nvSpPr>
          <p:spPr bwMode="auto">
            <a:xfrm>
              <a:off x="5867400" y="5410200"/>
              <a:ext cx="1231492" cy="461665"/>
            </a:xfrm>
            <a:prstGeom prst="rect">
              <a:avLst/>
            </a:prstGeom>
            <a:noFill/>
            <a:ln w="9525">
              <a:noFill/>
              <a:miter lim="800000"/>
              <a:headEnd/>
              <a:tailEnd/>
            </a:ln>
          </p:spPr>
          <p:txBody>
            <a:bodyPr wrap="none">
              <a:spAutoFit/>
            </a:bodyPr>
            <a:lstStyle/>
            <a:p>
              <a:r>
                <a:rPr lang="en-US">
                  <a:solidFill>
                    <a:srgbClr val="FFFF00"/>
                  </a:solidFill>
                </a:rPr>
                <a:t>referent</a:t>
              </a:r>
            </a:p>
          </p:txBody>
        </p:sp>
      </p:grpSp>
      <p:sp>
        <p:nvSpPr>
          <p:cNvPr id="28676" name="TextBox 9"/>
          <p:cNvSpPr txBox="1">
            <a:spLocks noChangeArrowheads="1"/>
          </p:cNvSpPr>
          <p:nvPr/>
        </p:nvSpPr>
        <p:spPr bwMode="auto">
          <a:xfrm>
            <a:off x="1346200" y="6019800"/>
            <a:ext cx="1819275" cy="400050"/>
          </a:xfrm>
          <a:prstGeom prst="rect">
            <a:avLst/>
          </a:prstGeom>
          <a:noFill/>
          <a:ln w="9525">
            <a:noFill/>
            <a:miter lim="800000"/>
            <a:headEnd/>
            <a:tailEnd/>
          </a:ln>
        </p:spPr>
        <p:txBody>
          <a:bodyPr wrap="none">
            <a:spAutoFit/>
          </a:bodyPr>
          <a:lstStyle/>
          <a:p>
            <a:r>
              <a:rPr lang="en-US" sz="2000">
                <a:solidFill>
                  <a:schemeClr val="bg1"/>
                </a:solidFill>
              </a:rPr>
              <a:t>‘</a:t>
            </a:r>
            <a:r>
              <a:rPr lang="en-US" sz="2000" i="1">
                <a:solidFill>
                  <a:schemeClr val="bg1"/>
                </a:solidFill>
              </a:rPr>
              <a:t>drapetomania</a:t>
            </a:r>
            <a:r>
              <a:rPr lang="en-US" sz="2000">
                <a:solidFill>
                  <a:schemeClr val="bg1"/>
                </a:solidFill>
              </a:rPr>
              <a:t>’</a:t>
            </a:r>
          </a:p>
        </p:txBody>
      </p:sp>
      <p:sp>
        <p:nvSpPr>
          <p:cNvPr id="12" name="TextBox 11"/>
          <p:cNvSpPr txBox="1">
            <a:spLocks noChangeArrowheads="1"/>
          </p:cNvSpPr>
          <p:nvPr/>
        </p:nvSpPr>
        <p:spPr bwMode="auto">
          <a:xfrm>
            <a:off x="533400" y="2286000"/>
            <a:ext cx="8382000" cy="1384995"/>
          </a:xfrm>
          <a:prstGeom prst="rect">
            <a:avLst/>
          </a:prstGeom>
          <a:noFill/>
          <a:ln w="9525">
            <a:noFill/>
            <a:miter lim="800000"/>
            <a:headEnd/>
            <a:tailEnd/>
          </a:ln>
        </p:spPr>
        <p:txBody>
          <a:bodyPr>
            <a:spAutoFit/>
          </a:bodyPr>
          <a:lstStyle/>
          <a:p>
            <a:pPr marL="339725" indent="-339725" algn="l">
              <a:buFont typeface="Arial" charset="0"/>
              <a:buChar char="•"/>
              <a:tabLst>
                <a:tab pos="339725" algn="l"/>
              </a:tabLst>
            </a:pPr>
            <a:r>
              <a:rPr lang="en-US" sz="2800" b="0">
                <a:solidFill>
                  <a:schemeClr val="bg1"/>
                </a:solidFill>
              </a:rPr>
              <a:t>disease which causes slaves to suffer from an unexplainable propensity to run away</a:t>
            </a:r>
          </a:p>
          <a:p>
            <a:pPr marL="339725" indent="-339725" algn="l">
              <a:buFont typeface="Arial" charset="0"/>
              <a:buChar char="•"/>
              <a:tabLst>
                <a:tab pos="339725" algn="l"/>
              </a:tabLst>
            </a:pPr>
            <a:r>
              <a:rPr lang="en-US" sz="2800" b="0">
                <a:solidFill>
                  <a:schemeClr val="bg1"/>
                </a:solidFill>
              </a:rPr>
              <a:t>…</a:t>
            </a:r>
          </a:p>
        </p:txBody>
      </p:sp>
      <p:pic>
        <p:nvPicPr>
          <p:cNvPr id="275458" name="Picture 2" descr="A Ride for Liberty: The Fugitive Slaves"/>
          <p:cNvPicPr>
            <a:picLocks noChangeAspect="1" noChangeArrowheads="1"/>
          </p:cNvPicPr>
          <p:nvPr/>
        </p:nvPicPr>
        <p:blipFill>
          <a:blip r:embed="rId2" cstate="print"/>
          <a:srcRect/>
          <a:stretch>
            <a:fillRect/>
          </a:stretch>
        </p:blipFill>
        <p:spPr bwMode="auto">
          <a:xfrm>
            <a:off x="7162800" y="4648200"/>
            <a:ext cx="1524000" cy="1227138"/>
          </a:xfrm>
          <a:prstGeom prst="rect">
            <a:avLst/>
          </a:prstGeom>
          <a:noFill/>
          <a:ln w="9525">
            <a:noFill/>
            <a:miter lim="800000"/>
            <a:headEnd/>
            <a:tailEnd/>
          </a:ln>
        </p:spPr>
      </p:pic>
      <p:sp>
        <p:nvSpPr>
          <p:cNvPr id="13" name="Rectangle 12"/>
          <p:cNvSpPr>
            <a:spLocks noChangeArrowheads="1"/>
          </p:cNvSpPr>
          <p:nvPr/>
        </p:nvSpPr>
        <p:spPr bwMode="auto">
          <a:xfrm>
            <a:off x="7080250" y="5867400"/>
            <a:ext cx="1752600" cy="830263"/>
          </a:xfrm>
          <a:prstGeom prst="rect">
            <a:avLst/>
          </a:prstGeom>
          <a:noFill/>
          <a:ln w="9525">
            <a:noFill/>
            <a:miter lim="800000"/>
            <a:headEnd/>
            <a:tailEnd/>
          </a:ln>
        </p:spPr>
        <p:txBody>
          <a:bodyPr>
            <a:spAutoFit/>
          </a:bodyPr>
          <a:lstStyle/>
          <a:p>
            <a:r>
              <a:rPr lang="en-US" sz="1200" b="0">
                <a:solidFill>
                  <a:schemeClr val="bg1"/>
                </a:solidFill>
              </a:rPr>
              <a:t>painting by Eastman Johnson. </a:t>
            </a:r>
            <a:r>
              <a:rPr lang="en-US" sz="1200" b="0" i="1">
                <a:solidFill>
                  <a:schemeClr val="bg1"/>
                </a:solidFill>
              </a:rPr>
              <a:t>A Ride for Liberty: The Fugitive Slaves. </a:t>
            </a:r>
            <a:r>
              <a:rPr lang="en-US" sz="1200" b="0">
                <a:solidFill>
                  <a:schemeClr val="bg1"/>
                </a:solidFill>
              </a:rPr>
              <a:t>1860.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4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Some etiologic and diagnostic reflections</a:t>
            </a:r>
          </a:p>
        </p:txBody>
      </p:sp>
      <p:grpSp>
        <p:nvGrpSpPr>
          <p:cNvPr id="2" name="Group 11"/>
          <p:cNvGrpSpPr>
            <a:grpSpLocks/>
          </p:cNvGrpSpPr>
          <p:nvPr/>
        </p:nvGrpSpPr>
        <p:grpSpPr bwMode="auto">
          <a:xfrm>
            <a:off x="304800" y="2057400"/>
            <a:ext cx="7467600" cy="2576513"/>
            <a:chOff x="304801" y="2057400"/>
            <a:chExt cx="7467600" cy="2576277"/>
          </a:xfrm>
        </p:grpSpPr>
        <p:pic>
          <p:nvPicPr>
            <p:cNvPr id="29706" name="Picture 2"/>
            <p:cNvPicPr>
              <a:picLocks noChangeAspect="1" noChangeArrowheads="1"/>
            </p:cNvPicPr>
            <p:nvPr/>
          </p:nvPicPr>
          <p:blipFill>
            <a:blip r:embed="rId2" cstate="print"/>
            <a:srcRect/>
            <a:stretch>
              <a:fillRect/>
            </a:stretch>
          </p:blipFill>
          <p:spPr bwMode="auto">
            <a:xfrm>
              <a:off x="304801" y="2057400"/>
              <a:ext cx="7467600" cy="2576277"/>
            </a:xfrm>
            <a:prstGeom prst="rect">
              <a:avLst/>
            </a:prstGeom>
            <a:noFill/>
            <a:ln w="9525">
              <a:noFill/>
              <a:miter lim="800000"/>
              <a:headEnd/>
              <a:tailEnd/>
            </a:ln>
          </p:spPr>
        </p:pic>
        <p:sp>
          <p:nvSpPr>
            <p:cNvPr id="29707" name="Rectangle 5"/>
            <p:cNvSpPr>
              <a:spLocks noChangeArrowheads="1"/>
            </p:cNvSpPr>
            <p:nvPr/>
          </p:nvSpPr>
          <p:spPr bwMode="auto">
            <a:xfrm>
              <a:off x="3962400" y="2286000"/>
              <a:ext cx="1752600" cy="381000"/>
            </a:xfrm>
            <a:prstGeom prst="rect">
              <a:avLst/>
            </a:prstGeom>
            <a:solidFill>
              <a:srgbClr val="FF0000">
                <a:alpha val="50195"/>
              </a:srgbClr>
            </a:solidFill>
            <a:ln w="9525" algn="ctr">
              <a:solidFill>
                <a:schemeClr val="bg1"/>
              </a:solidFill>
              <a:round/>
              <a:headEnd/>
              <a:tailEnd type="triangle" w="med" len="med"/>
            </a:ln>
          </p:spPr>
          <p:txBody>
            <a:bodyPr anchor="ctr"/>
            <a:lstStyle/>
            <a:p>
              <a:endParaRPr lang="en-US"/>
            </a:p>
          </p:txBody>
        </p:sp>
        <p:sp>
          <p:nvSpPr>
            <p:cNvPr id="29708" name="Rectangle 6"/>
            <p:cNvSpPr>
              <a:spLocks noChangeArrowheads="1"/>
            </p:cNvSpPr>
            <p:nvPr/>
          </p:nvSpPr>
          <p:spPr bwMode="auto">
            <a:xfrm>
              <a:off x="2743200" y="3886200"/>
              <a:ext cx="4953000" cy="381000"/>
            </a:xfrm>
            <a:prstGeom prst="rect">
              <a:avLst/>
            </a:prstGeom>
            <a:solidFill>
              <a:srgbClr val="FF0000">
                <a:alpha val="50195"/>
              </a:srgbClr>
            </a:solidFill>
            <a:ln w="9525" algn="ctr">
              <a:solidFill>
                <a:schemeClr val="bg1"/>
              </a:solidFill>
              <a:round/>
              <a:headEnd/>
              <a:tailEnd type="triangle" w="med" len="med"/>
            </a:ln>
          </p:spPr>
          <p:txBody>
            <a:bodyPr anchor="ctr"/>
            <a:lstStyle/>
            <a:p>
              <a:endParaRPr lang="en-US"/>
            </a:p>
          </p:txBody>
        </p:sp>
        <p:sp>
          <p:nvSpPr>
            <p:cNvPr id="29709" name="Rectangle 7"/>
            <p:cNvSpPr>
              <a:spLocks noChangeArrowheads="1"/>
            </p:cNvSpPr>
            <p:nvPr/>
          </p:nvSpPr>
          <p:spPr bwMode="auto">
            <a:xfrm>
              <a:off x="381000" y="4191000"/>
              <a:ext cx="2057400" cy="381000"/>
            </a:xfrm>
            <a:prstGeom prst="rect">
              <a:avLst/>
            </a:prstGeom>
            <a:solidFill>
              <a:srgbClr val="FF0000">
                <a:alpha val="50195"/>
              </a:srgbClr>
            </a:solidFill>
            <a:ln w="9525" algn="ctr">
              <a:solidFill>
                <a:schemeClr val="bg1"/>
              </a:solidFill>
              <a:round/>
              <a:headEnd/>
              <a:tailEnd type="triangle" w="med" len="med"/>
            </a:ln>
          </p:spPr>
          <p:txBody>
            <a:bodyPr anchor="ctr"/>
            <a:lstStyle/>
            <a:p>
              <a:endParaRPr lang="en-US"/>
            </a:p>
          </p:txBody>
        </p:sp>
      </p:grpSp>
      <p:grpSp>
        <p:nvGrpSpPr>
          <p:cNvPr id="3" name="Group 12"/>
          <p:cNvGrpSpPr>
            <a:grpSpLocks/>
          </p:cNvGrpSpPr>
          <p:nvPr/>
        </p:nvGrpSpPr>
        <p:grpSpPr bwMode="auto">
          <a:xfrm>
            <a:off x="1219200" y="4725988"/>
            <a:ext cx="7629525" cy="1979612"/>
            <a:chOff x="1219200" y="4726504"/>
            <a:chExt cx="7629525" cy="1979096"/>
          </a:xfrm>
        </p:grpSpPr>
        <p:pic>
          <p:nvPicPr>
            <p:cNvPr id="29702" name="Picture 3"/>
            <p:cNvPicPr>
              <a:picLocks noChangeAspect="1" noChangeArrowheads="1"/>
            </p:cNvPicPr>
            <p:nvPr/>
          </p:nvPicPr>
          <p:blipFill>
            <a:blip r:embed="rId3" cstate="print"/>
            <a:srcRect/>
            <a:stretch>
              <a:fillRect/>
            </a:stretch>
          </p:blipFill>
          <p:spPr bwMode="auto">
            <a:xfrm>
              <a:off x="1219200" y="4726504"/>
              <a:ext cx="7629525" cy="1960046"/>
            </a:xfrm>
            <a:prstGeom prst="rect">
              <a:avLst/>
            </a:prstGeom>
            <a:noFill/>
            <a:ln w="9525">
              <a:noFill/>
              <a:miter lim="800000"/>
              <a:headEnd/>
              <a:tailEnd/>
            </a:ln>
          </p:spPr>
        </p:pic>
        <p:sp>
          <p:nvSpPr>
            <p:cNvPr id="29703" name="Rectangle 8"/>
            <p:cNvSpPr>
              <a:spLocks noChangeArrowheads="1"/>
            </p:cNvSpPr>
            <p:nvPr/>
          </p:nvSpPr>
          <p:spPr bwMode="auto">
            <a:xfrm>
              <a:off x="4495800" y="5334000"/>
              <a:ext cx="4267200" cy="381000"/>
            </a:xfrm>
            <a:prstGeom prst="rect">
              <a:avLst/>
            </a:prstGeom>
            <a:solidFill>
              <a:srgbClr val="FF0000">
                <a:alpha val="50195"/>
              </a:srgbClr>
            </a:solidFill>
            <a:ln w="9525" algn="ctr">
              <a:solidFill>
                <a:schemeClr val="bg1"/>
              </a:solidFill>
              <a:round/>
              <a:headEnd/>
              <a:tailEnd type="triangle" w="med" len="med"/>
            </a:ln>
          </p:spPr>
          <p:txBody>
            <a:bodyPr anchor="ctr"/>
            <a:lstStyle/>
            <a:p>
              <a:endParaRPr lang="en-US"/>
            </a:p>
          </p:txBody>
        </p:sp>
        <p:sp>
          <p:nvSpPr>
            <p:cNvPr id="29704" name="Rectangle 9"/>
            <p:cNvSpPr>
              <a:spLocks noChangeArrowheads="1"/>
            </p:cNvSpPr>
            <p:nvPr/>
          </p:nvSpPr>
          <p:spPr bwMode="auto">
            <a:xfrm>
              <a:off x="1295400" y="5715000"/>
              <a:ext cx="7467600" cy="609600"/>
            </a:xfrm>
            <a:prstGeom prst="rect">
              <a:avLst/>
            </a:prstGeom>
            <a:solidFill>
              <a:srgbClr val="FF0000">
                <a:alpha val="50195"/>
              </a:srgbClr>
            </a:solidFill>
            <a:ln w="9525" algn="ctr">
              <a:solidFill>
                <a:schemeClr val="bg1"/>
              </a:solidFill>
              <a:round/>
              <a:headEnd/>
              <a:tailEnd type="triangle" w="med" len="med"/>
            </a:ln>
          </p:spPr>
          <p:txBody>
            <a:bodyPr anchor="ctr"/>
            <a:lstStyle/>
            <a:p>
              <a:endParaRPr lang="en-US"/>
            </a:p>
          </p:txBody>
        </p:sp>
        <p:sp>
          <p:nvSpPr>
            <p:cNvPr id="29705" name="Rectangle 10"/>
            <p:cNvSpPr>
              <a:spLocks noChangeArrowheads="1"/>
            </p:cNvSpPr>
            <p:nvPr/>
          </p:nvSpPr>
          <p:spPr bwMode="auto">
            <a:xfrm>
              <a:off x="1295400" y="6324600"/>
              <a:ext cx="3124200" cy="381000"/>
            </a:xfrm>
            <a:prstGeom prst="rect">
              <a:avLst/>
            </a:prstGeom>
            <a:solidFill>
              <a:srgbClr val="FF0000">
                <a:alpha val="50195"/>
              </a:srgbClr>
            </a:solidFill>
            <a:ln w="9525" algn="ctr">
              <a:solidFill>
                <a:schemeClr val="bg1"/>
              </a:solidFill>
              <a:round/>
              <a:headEnd/>
              <a:tailEnd type="triangle" w="med" len="med"/>
            </a:ln>
          </p:spPr>
          <p:txBody>
            <a:bodyPr anchor="ctr"/>
            <a:lstStyle/>
            <a:p>
              <a:endParaRPr lang="en-US"/>
            </a:p>
          </p:txBody>
        </p:sp>
      </p:grpSp>
      <p:sp>
        <p:nvSpPr>
          <p:cNvPr id="14" name="Rectangle 13"/>
          <p:cNvSpPr>
            <a:spLocks noChangeArrowheads="1"/>
          </p:cNvSpPr>
          <p:nvPr/>
        </p:nvSpPr>
        <p:spPr bwMode="auto">
          <a:xfrm>
            <a:off x="304800" y="2057400"/>
            <a:ext cx="7467600" cy="2590800"/>
          </a:xfrm>
          <a:prstGeom prst="rect">
            <a:avLst/>
          </a:prstGeom>
          <a:solidFill>
            <a:srgbClr val="16165D">
              <a:alpha val="69803"/>
            </a:srgbClr>
          </a:solidFill>
          <a:ln w="9525" algn="ctr">
            <a:noFill/>
            <a:round/>
            <a:headEnd/>
            <a:tailEnd type="triangle" w="med" len="med"/>
          </a:ln>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304800"/>
            <a:ext cx="7848600" cy="647700"/>
          </a:xfrm>
        </p:spPr>
        <p:txBody>
          <a:bodyPr/>
          <a:lstStyle/>
          <a:p>
            <a:r>
              <a:rPr lang="en-US" smtClean="0"/>
              <a:t>The North’s ‘</a:t>
            </a:r>
            <a:r>
              <a:rPr lang="en-US" i="1" smtClean="0"/>
              <a:t>Effugium Discipulorum</a:t>
            </a:r>
            <a:r>
              <a:rPr lang="en-US" smtClean="0"/>
              <a:t>’</a:t>
            </a:r>
          </a:p>
        </p:txBody>
      </p:sp>
      <p:pic>
        <p:nvPicPr>
          <p:cNvPr id="30723" name="Picture 2"/>
          <p:cNvPicPr>
            <a:picLocks noChangeAspect="1" noChangeArrowheads="1"/>
          </p:cNvPicPr>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sp>
        <p:nvSpPr>
          <p:cNvPr id="5" name="Rectangle 4"/>
          <p:cNvSpPr/>
          <p:nvPr/>
        </p:nvSpPr>
        <p:spPr bwMode="auto">
          <a:xfrm>
            <a:off x="2971800" y="4038600"/>
            <a:ext cx="1143000" cy="228600"/>
          </a:xfrm>
          <a:prstGeom prst="rect">
            <a:avLst/>
          </a:prstGeom>
          <a:solidFill>
            <a:schemeClr val="accent1">
              <a:lumMod val="60000"/>
              <a:lumOff val="40000"/>
              <a:alpha val="50196"/>
            </a:schemeClr>
          </a:solidFill>
          <a:ln w="9525" cap="flat" cmpd="sng" algn="ctr">
            <a:solidFill>
              <a:schemeClr val="bg1"/>
            </a:solidFill>
            <a:prstDash val="solid"/>
            <a:round/>
            <a:headEnd type="none" w="med" len="med"/>
            <a:tailEnd type="triangle" w="med" len="med"/>
          </a:ln>
          <a:effectLst/>
        </p:spPr>
        <p:txBody>
          <a:bodyPr anchor="ctr"/>
          <a:lstStyle/>
          <a:p>
            <a:pPr>
              <a:defRPr/>
            </a:pPr>
            <a:endParaRPr lang="en-US"/>
          </a:p>
        </p:txBody>
      </p:sp>
      <p:sp>
        <p:nvSpPr>
          <p:cNvPr id="30725" name="Rectangle 5"/>
          <p:cNvSpPr>
            <a:spLocks noChangeArrowheads="1"/>
          </p:cNvSpPr>
          <p:nvPr/>
        </p:nvSpPr>
        <p:spPr bwMode="auto">
          <a:xfrm>
            <a:off x="4724400" y="5181600"/>
            <a:ext cx="4419600" cy="228600"/>
          </a:xfrm>
          <a:prstGeom prst="rect">
            <a:avLst/>
          </a:prstGeom>
          <a:solidFill>
            <a:srgbClr val="FF0000">
              <a:alpha val="50195"/>
            </a:srgbClr>
          </a:solidFill>
          <a:ln w="9525" algn="ctr">
            <a:solidFill>
              <a:schemeClr val="bg1"/>
            </a:solidFill>
            <a:round/>
            <a:headEnd/>
            <a:tailEnd type="triangle" w="med" len="med"/>
          </a:ln>
        </p:spPr>
        <p:txBody>
          <a:bodyPr anchor="ctr"/>
          <a:lstStyle/>
          <a:p>
            <a:endParaRPr lang="en-US"/>
          </a:p>
        </p:txBody>
      </p:sp>
      <p:sp>
        <p:nvSpPr>
          <p:cNvPr id="30726" name="Rectangle 6"/>
          <p:cNvSpPr>
            <a:spLocks noChangeArrowheads="1"/>
          </p:cNvSpPr>
          <p:nvPr/>
        </p:nvSpPr>
        <p:spPr bwMode="auto">
          <a:xfrm>
            <a:off x="0" y="5410200"/>
            <a:ext cx="9144000" cy="1447800"/>
          </a:xfrm>
          <a:prstGeom prst="rect">
            <a:avLst/>
          </a:prstGeom>
          <a:solidFill>
            <a:srgbClr val="FF0000">
              <a:alpha val="50195"/>
            </a:srgbClr>
          </a:solidFill>
          <a:ln w="9525" algn="ctr">
            <a:solidFill>
              <a:schemeClr val="bg1"/>
            </a:solidFill>
            <a:round/>
            <a:headEnd/>
            <a:tailEnd type="triangle" w="med" len="med"/>
          </a:ln>
        </p:spPr>
        <p:txBody>
          <a:bodyPr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The questions the triangle raises become trickier</a:t>
            </a:r>
          </a:p>
        </p:txBody>
      </p:sp>
      <p:sp>
        <p:nvSpPr>
          <p:cNvPr id="31747" name="Content Placeholder 2"/>
          <p:cNvSpPr>
            <a:spLocks noGrp="1"/>
          </p:cNvSpPr>
          <p:nvPr>
            <p:ph idx="1"/>
          </p:nvPr>
        </p:nvSpPr>
        <p:spPr/>
        <p:txBody>
          <a:bodyPr/>
          <a:lstStyle/>
          <a:p>
            <a:r>
              <a:rPr lang="en-US" smtClean="0"/>
              <a:t>Is …</a:t>
            </a:r>
          </a:p>
          <a:p>
            <a:pPr lvl="1"/>
            <a:r>
              <a:rPr lang="en-US" smtClean="0"/>
              <a:t>Beethoven’s 10</a:t>
            </a:r>
            <a:r>
              <a:rPr lang="en-US" baseline="30000" smtClean="0"/>
              <a:t>th</a:t>
            </a:r>
            <a:r>
              <a:rPr lang="en-US" smtClean="0"/>
              <a:t> symphony a symphony ?</a:t>
            </a:r>
          </a:p>
          <a:p>
            <a:pPr lvl="1"/>
            <a:r>
              <a:rPr lang="en-US" smtClean="0"/>
              <a:t>Beethoven’s 10</a:t>
            </a:r>
            <a:r>
              <a:rPr lang="en-US" baseline="30000" smtClean="0"/>
              <a:t>th</a:t>
            </a:r>
            <a:r>
              <a:rPr lang="en-US" smtClean="0"/>
              <a:t> symphony a hypothetical symphony ?</a:t>
            </a:r>
          </a:p>
          <a:p>
            <a:pPr lvl="1"/>
            <a:r>
              <a:rPr lang="en-US" smtClean="0"/>
              <a:t>a hypothetical symphony a symphony ?</a:t>
            </a:r>
          </a:p>
          <a:p>
            <a:pPr lvl="1"/>
            <a:endParaRPr lang="en-US" smtClean="0"/>
          </a:p>
          <a:p>
            <a:r>
              <a:rPr lang="en-US" smtClean="0"/>
              <a:t>In medicine, is …</a:t>
            </a:r>
          </a:p>
          <a:p>
            <a:pPr lvl="1"/>
            <a:r>
              <a:rPr lang="en-US" smtClean="0"/>
              <a:t>a prevented abortion an abortion ?</a:t>
            </a:r>
          </a:p>
          <a:p>
            <a:pPr lvl="1"/>
            <a:r>
              <a:rPr lang="en-US" smtClean="0"/>
              <a:t>an absent nipple a nipple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eaLnBrk="1" hangingPunct="1"/>
            <a:r>
              <a:rPr lang="en-US" dirty="0" smtClean="0"/>
              <a:t>SNOMED about </a:t>
            </a:r>
            <a:r>
              <a:rPr lang="en-US" i="1" dirty="0" smtClean="0"/>
              <a:t>diseases</a:t>
            </a:r>
            <a:r>
              <a:rPr lang="en-US" dirty="0" smtClean="0"/>
              <a:t> and </a:t>
            </a:r>
            <a:r>
              <a:rPr lang="en-US" i="1" dirty="0" smtClean="0"/>
              <a:t>concepts </a:t>
            </a:r>
            <a:r>
              <a:rPr lang="en-US" sz="2400" b="0" dirty="0" smtClean="0"/>
              <a:t>(until 2010) </a:t>
            </a:r>
          </a:p>
        </p:txBody>
      </p:sp>
      <p:sp>
        <p:nvSpPr>
          <p:cNvPr id="1849347" name="Rectangle 3"/>
          <p:cNvSpPr>
            <a:spLocks noGrp="1" noChangeArrowheads="1"/>
          </p:cNvSpPr>
          <p:nvPr>
            <p:ph idx="1"/>
          </p:nvPr>
        </p:nvSpPr>
        <p:spPr>
          <a:xfrm>
            <a:off x="228600" y="1981200"/>
            <a:ext cx="8686800" cy="4648200"/>
          </a:xfrm>
        </p:spPr>
        <p:txBody>
          <a:bodyPr>
            <a:normAutofit lnSpcReduction="10000"/>
          </a:bodyPr>
          <a:lstStyle/>
          <a:p>
            <a:pPr eaLnBrk="1" hangingPunct="1">
              <a:lnSpc>
                <a:spcPct val="90000"/>
              </a:lnSpc>
              <a:defRPr/>
            </a:pPr>
            <a:r>
              <a:rPr lang="nl-NL" i="1" dirty="0" smtClean="0"/>
              <a:t>‘Disorders are </a:t>
            </a:r>
            <a:r>
              <a:rPr lang="nl-NL" b="1" i="1" dirty="0" smtClean="0"/>
              <a:t>concepts</a:t>
            </a:r>
            <a:r>
              <a:rPr lang="nl-NL" i="1" dirty="0" smtClean="0"/>
              <a:t> in which there is an explicit or implicit pathological process causing a state of disease which tends to exist for a significant length of time under ordinary circumstances</a:t>
            </a:r>
            <a:r>
              <a:rPr lang="nl-NL" dirty="0" smtClean="0"/>
              <a:t>.</a:t>
            </a:r>
            <a:r>
              <a:rPr lang="nl-BE" dirty="0" smtClean="0"/>
              <a:t>’</a:t>
            </a:r>
          </a:p>
          <a:p>
            <a:pPr eaLnBrk="1" hangingPunct="1">
              <a:lnSpc>
                <a:spcPct val="90000"/>
              </a:lnSpc>
              <a:defRPr/>
            </a:pPr>
            <a:endParaRPr lang="nl-BE" sz="1000" i="1" dirty="0" smtClean="0"/>
          </a:p>
          <a:p>
            <a:pPr eaLnBrk="1" hangingPunct="1">
              <a:lnSpc>
                <a:spcPct val="90000"/>
              </a:lnSpc>
              <a:defRPr/>
            </a:pPr>
            <a:r>
              <a:rPr lang="nl-BE" sz="2800" dirty="0" smtClean="0"/>
              <a:t>And </a:t>
            </a:r>
            <a:r>
              <a:rPr lang="nl-BE" sz="2800" dirty="0" err="1" smtClean="0"/>
              <a:t>also</a:t>
            </a:r>
            <a:r>
              <a:rPr lang="nl-BE" sz="2800" dirty="0" smtClean="0"/>
              <a:t>:</a:t>
            </a:r>
            <a:r>
              <a:rPr lang="nl-BE" i="1" dirty="0" smtClean="0"/>
              <a:t> “</a:t>
            </a:r>
            <a:r>
              <a:rPr lang="nl-BE" i="1" dirty="0" err="1" smtClean="0"/>
              <a:t>Concepts</a:t>
            </a:r>
            <a:r>
              <a:rPr lang="nl-BE" i="1" dirty="0" smtClean="0"/>
              <a:t> are </a:t>
            </a:r>
            <a:r>
              <a:rPr lang="nl-NL" b="1" i="1" dirty="0" err="1" smtClean="0"/>
              <a:t>unique</a:t>
            </a:r>
            <a:r>
              <a:rPr lang="nl-NL" b="1" i="1" dirty="0" smtClean="0"/>
              <a:t> units of </a:t>
            </a:r>
            <a:r>
              <a:rPr lang="nl-NL" b="1" i="1" dirty="0" err="1" smtClean="0"/>
              <a:t>thought</a:t>
            </a:r>
            <a:r>
              <a:rPr lang="nl-NL" i="1" dirty="0" smtClean="0"/>
              <a:t>”</a:t>
            </a:r>
            <a:r>
              <a:rPr lang="nl-BE" i="1" dirty="0" smtClean="0"/>
              <a:t>.</a:t>
            </a:r>
          </a:p>
          <a:p>
            <a:pPr eaLnBrk="1" hangingPunct="1">
              <a:lnSpc>
                <a:spcPct val="90000"/>
              </a:lnSpc>
              <a:defRPr/>
            </a:pPr>
            <a:endParaRPr lang="nl-BE" sz="2800" i="1" dirty="0" smtClean="0"/>
          </a:p>
          <a:p>
            <a:pPr lvl="3" indent="4763" eaLnBrk="1" hangingPunct="1">
              <a:lnSpc>
                <a:spcPct val="90000"/>
              </a:lnSpc>
              <a:buFontTx/>
              <a:buNone/>
              <a:defRPr/>
            </a:pPr>
            <a:r>
              <a:rPr lang="en-US" sz="1600" i="1" dirty="0" smtClean="0"/>
              <a:t>College </a:t>
            </a:r>
            <a:r>
              <a:rPr lang="en-US" sz="1600" i="1" dirty="0" smtClean="0"/>
              <a:t>of American Pathologists. SNOMED Clinical Terms® User Guide. January 2003 Release.</a:t>
            </a:r>
            <a:endParaRPr lang="nl-BE" sz="1600" i="1" dirty="0" smtClean="0"/>
          </a:p>
          <a:p>
            <a:pPr eaLnBrk="1" hangingPunct="1">
              <a:lnSpc>
                <a:spcPct val="90000"/>
              </a:lnSpc>
              <a:defRPr/>
            </a:pPr>
            <a:endParaRPr lang="nl-BE" sz="1000" i="1" dirty="0" smtClean="0"/>
          </a:p>
          <a:p>
            <a:pPr eaLnBrk="1" hangingPunct="1">
              <a:lnSpc>
                <a:spcPct val="90000"/>
              </a:lnSpc>
              <a:defRPr/>
            </a:pPr>
            <a:r>
              <a:rPr lang="nl-BE" sz="2800" dirty="0" smtClean="0"/>
              <a:t>Thus</a:t>
            </a:r>
            <a:r>
              <a:rPr lang="nl-BE" sz="2800" i="1" dirty="0" smtClean="0"/>
              <a:t>: </a:t>
            </a:r>
            <a:r>
              <a:rPr lang="nl-BE" sz="2800" b="1" dirty="0" smtClean="0"/>
              <a:t>Disorders are unique units of thoughts in which there is a pathological process …???</a:t>
            </a:r>
          </a:p>
          <a:p>
            <a:pPr eaLnBrk="1" hangingPunct="1">
              <a:lnSpc>
                <a:spcPct val="90000"/>
              </a:lnSpc>
              <a:defRPr/>
            </a:pPr>
            <a:endParaRPr lang="nl-BE" sz="1000" b="1" dirty="0" smtClean="0"/>
          </a:p>
          <a:p>
            <a:pPr eaLnBrk="1" hangingPunct="1">
              <a:lnSpc>
                <a:spcPct val="90000"/>
              </a:lnSpc>
              <a:defRPr/>
            </a:pPr>
            <a:r>
              <a:rPr lang="nl-BE" sz="2800" dirty="0" smtClean="0"/>
              <a:t>And thus:</a:t>
            </a:r>
            <a:r>
              <a:rPr lang="nl-BE" sz="2800" b="1" dirty="0" smtClean="0"/>
              <a:t> </a:t>
            </a:r>
            <a:r>
              <a:rPr lang="nl-BE" sz="2800" dirty="0" smtClean="0"/>
              <a:t>to eradicate all diseases in the world at once we simply should stop thinking ?</a:t>
            </a:r>
          </a:p>
          <a:p>
            <a:pPr lvl="1" eaLnBrk="1" hangingPunct="1">
              <a:lnSpc>
                <a:spcPct val="90000"/>
              </a:lnSpc>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49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93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934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934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493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934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cstate="print"/>
          <a:srcRect/>
          <a:stretch>
            <a:fillRect/>
          </a:stretch>
        </p:blipFill>
        <p:spPr bwMode="auto">
          <a:xfrm>
            <a:off x="158750" y="4953000"/>
            <a:ext cx="8826500" cy="1689100"/>
          </a:xfrm>
          <a:prstGeom prst="rect">
            <a:avLst/>
          </a:prstGeom>
          <a:noFill/>
          <a:ln w="9525" algn="ctr">
            <a:noFill/>
            <a:miter lim="800000"/>
            <a:headEnd/>
            <a:tailEnd/>
          </a:ln>
        </p:spPr>
      </p:pic>
      <p:sp>
        <p:nvSpPr>
          <p:cNvPr id="31747" name="Title 1"/>
          <p:cNvSpPr>
            <a:spLocks noGrp="1"/>
          </p:cNvSpPr>
          <p:nvPr>
            <p:ph type="title"/>
          </p:nvPr>
        </p:nvSpPr>
        <p:spPr/>
        <p:txBody>
          <a:bodyPr/>
          <a:lstStyle/>
          <a:p>
            <a:pPr eaLnBrk="1" hangingPunct="1"/>
            <a:r>
              <a:rPr lang="en-US" dirty="0" smtClean="0"/>
              <a:t>An alternative: Ontological Realism</a:t>
            </a:r>
          </a:p>
        </p:txBody>
      </p:sp>
      <p:pic>
        <p:nvPicPr>
          <p:cNvPr id="31748" name="Picture 2"/>
          <p:cNvPicPr>
            <a:picLocks noChangeAspect="1" noChangeArrowheads="1"/>
          </p:cNvPicPr>
          <p:nvPr/>
        </p:nvPicPr>
        <p:blipFill>
          <a:blip r:embed="rId3" cstate="print"/>
          <a:srcRect/>
          <a:stretch>
            <a:fillRect/>
          </a:stretch>
        </p:blipFill>
        <p:spPr bwMode="auto">
          <a:xfrm>
            <a:off x="158750" y="1752600"/>
            <a:ext cx="8826500" cy="320992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Conceptualism versus Ontological Realism</a:t>
            </a:r>
          </a:p>
        </p:txBody>
      </p:sp>
      <p:grpSp>
        <p:nvGrpSpPr>
          <p:cNvPr id="2" name="Group 7"/>
          <p:cNvGrpSpPr>
            <a:grpSpLocks/>
          </p:cNvGrpSpPr>
          <p:nvPr/>
        </p:nvGrpSpPr>
        <p:grpSpPr bwMode="auto">
          <a:xfrm>
            <a:off x="203200" y="3025775"/>
            <a:ext cx="4125913" cy="2590800"/>
            <a:chOff x="2092504" y="3276600"/>
            <a:chExt cx="5334000" cy="2590800"/>
          </a:xfrm>
        </p:grpSpPr>
        <p:sp>
          <p:nvSpPr>
            <p:cNvPr id="32783"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endParaRPr lang="en-US" sz="1600"/>
            </a:p>
          </p:txBody>
        </p:sp>
        <p:sp>
          <p:nvSpPr>
            <p:cNvPr id="32784" name="TextBox 4"/>
            <p:cNvSpPr txBox="1">
              <a:spLocks noChangeArrowheads="1"/>
            </p:cNvSpPr>
            <p:nvPr/>
          </p:nvSpPr>
          <p:spPr bwMode="auto">
            <a:xfrm>
              <a:off x="2475531" y="5410200"/>
              <a:ext cx="785886" cy="338515"/>
            </a:xfrm>
            <a:prstGeom prst="rect">
              <a:avLst/>
            </a:prstGeom>
            <a:noFill/>
            <a:ln w="9525">
              <a:noFill/>
              <a:miter lim="800000"/>
              <a:headEnd/>
              <a:tailEnd/>
            </a:ln>
          </p:spPr>
          <p:txBody>
            <a:bodyPr wrap="none">
              <a:spAutoFit/>
            </a:bodyPr>
            <a:lstStyle/>
            <a:p>
              <a:r>
                <a:rPr lang="en-US" sz="1600">
                  <a:solidFill>
                    <a:srgbClr val="FFFF00"/>
                  </a:solidFill>
                </a:rPr>
                <a:t>term</a:t>
              </a:r>
            </a:p>
          </p:txBody>
        </p:sp>
        <p:sp>
          <p:nvSpPr>
            <p:cNvPr id="32785" name="TextBox 5"/>
            <p:cNvSpPr txBox="1">
              <a:spLocks noChangeArrowheads="1"/>
            </p:cNvSpPr>
            <p:nvPr/>
          </p:nvSpPr>
          <p:spPr bwMode="auto">
            <a:xfrm>
              <a:off x="4196927" y="3729335"/>
              <a:ext cx="1109193" cy="338515"/>
            </a:xfrm>
            <a:prstGeom prst="rect">
              <a:avLst/>
            </a:prstGeom>
            <a:noFill/>
            <a:ln w="9525">
              <a:noFill/>
              <a:miter lim="800000"/>
              <a:headEnd/>
              <a:tailEnd/>
            </a:ln>
          </p:spPr>
          <p:txBody>
            <a:bodyPr wrap="none">
              <a:spAutoFit/>
            </a:bodyPr>
            <a:lstStyle/>
            <a:p>
              <a:r>
                <a:rPr lang="en-US" sz="1600">
                  <a:solidFill>
                    <a:srgbClr val="FFFF00"/>
                  </a:solidFill>
                </a:rPr>
                <a:t>concept</a:t>
              </a:r>
            </a:p>
          </p:txBody>
        </p:sp>
        <p:sp>
          <p:nvSpPr>
            <p:cNvPr id="32786" name="TextBox 6"/>
            <p:cNvSpPr txBox="1">
              <a:spLocks noChangeArrowheads="1"/>
            </p:cNvSpPr>
            <p:nvPr/>
          </p:nvSpPr>
          <p:spPr bwMode="auto">
            <a:xfrm>
              <a:off x="5910560" y="5410200"/>
              <a:ext cx="1145171" cy="338515"/>
            </a:xfrm>
            <a:prstGeom prst="rect">
              <a:avLst/>
            </a:prstGeom>
            <a:noFill/>
            <a:ln w="9525">
              <a:noFill/>
              <a:miter lim="800000"/>
              <a:headEnd/>
              <a:tailEnd/>
            </a:ln>
          </p:spPr>
          <p:txBody>
            <a:bodyPr wrap="none">
              <a:spAutoFit/>
            </a:bodyPr>
            <a:lstStyle/>
            <a:p>
              <a:r>
                <a:rPr lang="en-US" sz="1600">
                  <a:solidFill>
                    <a:srgbClr val="FFFF00"/>
                  </a:solidFill>
                </a:rPr>
                <a:t>referent</a:t>
              </a:r>
            </a:p>
          </p:txBody>
        </p:sp>
      </p:grpSp>
      <p:grpSp>
        <p:nvGrpSpPr>
          <p:cNvPr id="3" name="Group 7"/>
          <p:cNvGrpSpPr>
            <a:grpSpLocks/>
          </p:cNvGrpSpPr>
          <p:nvPr/>
        </p:nvGrpSpPr>
        <p:grpSpPr bwMode="auto">
          <a:xfrm>
            <a:off x="4579938" y="3001963"/>
            <a:ext cx="4333875" cy="2717800"/>
            <a:chOff x="1823372" y="3276600"/>
            <a:chExt cx="5603132" cy="2718308"/>
          </a:xfrm>
        </p:grpSpPr>
        <p:sp>
          <p:nvSpPr>
            <p:cNvPr id="32779"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endParaRPr lang="en-US" sz="1600"/>
            </a:p>
          </p:txBody>
        </p:sp>
        <p:sp>
          <p:nvSpPr>
            <p:cNvPr id="32780" name="TextBox 4"/>
            <p:cNvSpPr txBox="1">
              <a:spLocks noChangeArrowheads="1"/>
            </p:cNvSpPr>
            <p:nvPr/>
          </p:nvSpPr>
          <p:spPr bwMode="auto">
            <a:xfrm>
              <a:off x="1823372" y="5410200"/>
              <a:ext cx="2090224" cy="584708"/>
            </a:xfrm>
            <a:prstGeom prst="rect">
              <a:avLst/>
            </a:prstGeom>
            <a:noFill/>
            <a:ln w="9525">
              <a:noFill/>
              <a:miter lim="800000"/>
              <a:headEnd/>
              <a:tailEnd/>
            </a:ln>
          </p:spPr>
          <p:txBody>
            <a:bodyPr wrap="none">
              <a:spAutoFit/>
            </a:bodyPr>
            <a:lstStyle/>
            <a:p>
              <a:r>
                <a:rPr lang="en-US" sz="1600">
                  <a:solidFill>
                    <a:srgbClr val="FFFF00"/>
                  </a:solidFill>
                </a:rPr>
                <a:t>representational</a:t>
              </a:r>
            </a:p>
            <a:p>
              <a:r>
                <a:rPr lang="en-US" sz="1600">
                  <a:solidFill>
                    <a:srgbClr val="FFFF00"/>
                  </a:solidFill>
                </a:rPr>
                <a:t>unit</a:t>
              </a:r>
            </a:p>
          </p:txBody>
        </p:sp>
        <p:sp>
          <p:nvSpPr>
            <p:cNvPr id="32781" name="TextBox 5"/>
            <p:cNvSpPr txBox="1">
              <a:spLocks noChangeArrowheads="1"/>
            </p:cNvSpPr>
            <p:nvPr/>
          </p:nvSpPr>
          <p:spPr bwMode="auto">
            <a:xfrm>
              <a:off x="4107813" y="3729335"/>
              <a:ext cx="1287426" cy="338515"/>
            </a:xfrm>
            <a:prstGeom prst="rect">
              <a:avLst/>
            </a:prstGeom>
            <a:noFill/>
            <a:ln w="9525">
              <a:noFill/>
              <a:miter lim="800000"/>
              <a:headEnd/>
              <a:tailEnd/>
            </a:ln>
          </p:spPr>
          <p:txBody>
            <a:bodyPr wrap="none">
              <a:spAutoFit/>
            </a:bodyPr>
            <a:lstStyle/>
            <a:p>
              <a:r>
                <a:rPr lang="en-US" sz="1600">
                  <a:solidFill>
                    <a:srgbClr val="FFFF00"/>
                  </a:solidFill>
                </a:rPr>
                <a:t>universal</a:t>
              </a:r>
            </a:p>
          </p:txBody>
        </p:sp>
        <p:sp>
          <p:nvSpPr>
            <p:cNvPr id="32782" name="TextBox 6"/>
            <p:cNvSpPr txBox="1">
              <a:spLocks noChangeArrowheads="1"/>
            </p:cNvSpPr>
            <p:nvPr/>
          </p:nvSpPr>
          <p:spPr bwMode="auto">
            <a:xfrm>
              <a:off x="5787621" y="5410200"/>
              <a:ext cx="1391051" cy="338515"/>
            </a:xfrm>
            <a:prstGeom prst="rect">
              <a:avLst/>
            </a:prstGeom>
            <a:noFill/>
            <a:ln w="9525">
              <a:noFill/>
              <a:miter lim="800000"/>
              <a:headEnd/>
              <a:tailEnd/>
            </a:ln>
          </p:spPr>
          <p:txBody>
            <a:bodyPr wrap="none">
              <a:spAutoFit/>
            </a:bodyPr>
            <a:lstStyle/>
            <a:p>
              <a:r>
                <a:rPr lang="en-US" sz="1600">
                  <a:solidFill>
                    <a:srgbClr val="FFFF00"/>
                  </a:solidFill>
                </a:rPr>
                <a:t>particular</a:t>
              </a:r>
            </a:p>
          </p:txBody>
        </p:sp>
      </p:grpSp>
      <p:cxnSp>
        <p:nvCxnSpPr>
          <p:cNvPr id="32773" name="Straight Connector 15"/>
          <p:cNvCxnSpPr>
            <a:cxnSpLocks noChangeShapeType="1"/>
          </p:cNvCxnSpPr>
          <p:nvPr/>
        </p:nvCxnSpPr>
        <p:spPr bwMode="auto">
          <a:xfrm>
            <a:off x="4478338" y="3219450"/>
            <a:ext cx="47625" cy="3349625"/>
          </a:xfrm>
          <a:prstGeom prst="line">
            <a:avLst/>
          </a:prstGeom>
          <a:noFill/>
          <a:ln w="9525" algn="ctr">
            <a:solidFill>
              <a:schemeClr val="bg1"/>
            </a:solidFill>
            <a:round/>
            <a:headEnd/>
            <a:tailEnd/>
          </a:ln>
        </p:spPr>
      </p:cxnSp>
      <p:sp>
        <p:nvSpPr>
          <p:cNvPr id="32774" name="TextBox 17"/>
          <p:cNvSpPr txBox="1">
            <a:spLocks noChangeArrowheads="1"/>
          </p:cNvSpPr>
          <p:nvPr/>
        </p:nvSpPr>
        <p:spPr bwMode="auto">
          <a:xfrm>
            <a:off x="769706" y="5991225"/>
            <a:ext cx="2805576" cy="584775"/>
          </a:xfrm>
          <a:prstGeom prst="rect">
            <a:avLst/>
          </a:prstGeom>
          <a:noFill/>
          <a:ln w="9525">
            <a:noFill/>
            <a:miter lim="800000"/>
            <a:headEnd/>
            <a:tailEnd/>
          </a:ln>
        </p:spPr>
        <p:txBody>
          <a:bodyPr wrap="none">
            <a:spAutoFit/>
          </a:bodyPr>
          <a:lstStyle/>
          <a:p>
            <a:r>
              <a:rPr lang="en-US" dirty="0" smtClean="0">
                <a:solidFill>
                  <a:schemeClr val="bg1"/>
                </a:solidFill>
              </a:rPr>
              <a:t>Conceptualism</a:t>
            </a:r>
            <a:endParaRPr lang="en-US" dirty="0">
              <a:solidFill>
                <a:schemeClr val="bg1"/>
              </a:solidFill>
            </a:endParaRPr>
          </a:p>
        </p:txBody>
      </p:sp>
      <p:sp>
        <p:nvSpPr>
          <p:cNvPr id="32775" name="TextBox 18"/>
          <p:cNvSpPr txBox="1">
            <a:spLocks noChangeArrowheads="1"/>
          </p:cNvSpPr>
          <p:nvPr/>
        </p:nvSpPr>
        <p:spPr bwMode="auto">
          <a:xfrm>
            <a:off x="4986406" y="5991225"/>
            <a:ext cx="3728906" cy="584775"/>
          </a:xfrm>
          <a:prstGeom prst="rect">
            <a:avLst/>
          </a:prstGeom>
          <a:noFill/>
          <a:ln w="9525">
            <a:noFill/>
            <a:miter lim="800000"/>
            <a:headEnd/>
            <a:tailEnd/>
          </a:ln>
        </p:spPr>
        <p:txBody>
          <a:bodyPr wrap="none">
            <a:spAutoFit/>
          </a:bodyPr>
          <a:lstStyle/>
          <a:p>
            <a:r>
              <a:rPr lang="en-US" dirty="0" smtClean="0">
                <a:solidFill>
                  <a:schemeClr val="bg1"/>
                </a:solidFill>
              </a:rPr>
              <a:t>Ontological Realism</a:t>
            </a:r>
            <a:endParaRPr lang="en-US" dirty="0">
              <a:solidFill>
                <a:schemeClr val="bg1"/>
              </a:solidFill>
            </a:endParaRPr>
          </a:p>
        </p:txBody>
      </p:sp>
      <p:sp>
        <p:nvSpPr>
          <p:cNvPr id="20" name="Oval 19"/>
          <p:cNvSpPr>
            <a:spLocks noChangeArrowheads="1"/>
          </p:cNvSpPr>
          <p:nvPr/>
        </p:nvSpPr>
        <p:spPr bwMode="auto">
          <a:xfrm>
            <a:off x="3116263" y="4805363"/>
            <a:ext cx="1296987" cy="1231900"/>
          </a:xfrm>
          <a:prstGeom prst="ellipse">
            <a:avLst/>
          </a:prstGeom>
          <a:solidFill>
            <a:srgbClr val="00B050">
              <a:alpha val="50195"/>
            </a:srgbClr>
          </a:solidFill>
          <a:ln w="9525" algn="ctr">
            <a:noFill/>
            <a:round/>
            <a:headEnd/>
            <a:tailEnd/>
          </a:ln>
        </p:spPr>
        <p:txBody>
          <a:bodyPr wrap="none" anchor="ctr"/>
          <a:lstStyle/>
          <a:p>
            <a:endParaRPr lang="en-US"/>
          </a:p>
        </p:txBody>
      </p:sp>
      <p:sp>
        <p:nvSpPr>
          <p:cNvPr id="22" name="Oval 21"/>
          <p:cNvSpPr>
            <a:spLocks noChangeArrowheads="1"/>
          </p:cNvSpPr>
          <p:nvPr/>
        </p:nvSpPr>
        <p:spPr bwMode="auto">
          <a:xfrm rot="2860830">
            <a:off x="5565775" y="3713163"/>
            <a:ext cx="3962400" cy="1231900"/>
          </a:xfrm>
          <a:prstGeom prst="ellipse">
            <a:avLst/>
          </a:prstGeom>
          <a:solidFill>
            <a:srgbClr val="00B050">
              <a:alpha val="50195"/>
            </a:srgbClr>
          </a:solidFill>
          <a:ln w="9525" algn="ctr">
            <a:noFill/>
            <a:round/>
            <a:headEnd/>
            <a:tailEnd/>
          </a:ln>
        </p:spPr>
        <p:txBody>
          <a:bodyPr wrap="none" anchor="ctr"/>
          <a:lstStyle/>
          <a:p>
            <a:endParaRPr lang="en-US"/>
          </a:p>
        </p:txBody>
      </p:sp>
      <p:sp>
        <p:nvSpPr>
          <p:cNvPr id="23" name="TextBox 22"/>
          <p:cNvSpPr txBox="1">
            <a:spLocks noChangeArrowheads="1"/>
          </p:cNvSpPr>
          <p:nvPr/>
        </p:nvSpPr>
        <p:spPr bwMode="auto">
          <a:xfrm>
            <a:off x="3160713" y="2484438"/>
            <a:ext cx="2546350" cy="461962"/>
          </a:xfrm>
          <a:prstGeom prst="rect">
            <a:avLst/>
          </a:prstGeom>
          <a:noFill/>
          <a:ln w="9525">
            <a:noFill/>
            <a:miter lim="800000"/>
            <a:headEnd/>
            <a:tailEnd/>
          </a:ln>
        </p:spPr>
        <p:txBody>
          <a:bodyPr wrap="none">
            <a:spAutoFit/>
          </a:bodyPr>
          <a:lstStyle/>
          <a:p>
            <a:r>
              <a:rPr lang="en-US">
                <a:solidFill>
                  <a:srgbClr val="33CC33"/>
                </a:solidFill>
              </a:rPr>
              <a:t>First order reality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Grp="1" noChangeArrowheads="1"/>
          </p:cNvSpPr>
          <p:nvPr>
            <p:ph type="title"/>
          </p:nvPr>
        </p:nvSpPr>
        <p:spPr/>
        <p:txBody>
          <a:bodyPr/>
          <a:lstStyle/>
          <a:p>
            <a:pPr eaLnBrk="1" hangingPunct="1"/>
            <a:r>
              <a:rPr lang="en-US" smtClean="0"/>
              <a:t>A useful parallel: Alberti’s grid</a:t>
            </a:r>
          </a:p>
        </p:txBody>
      </p:sp>
      <p:pic>
        <p:nvPicPr>
          <p:cNvPr id="57347" name="Picture 3" descr="durer_reverse"/>
          <p:cNvPicPr>
            <a:picLocks noChangeAspect="1" noChangeArrowheads="1"/>
          </p:cNvPicPr>
          <p:nvPr/>
        </p:nvPicPr>
        <p:blipFill>
          <a:blip r:embed="rId3" cstate="print"/>
          <a:srcRect/>
          <a:stretch>
            <a:fillRect/>
          </a:stretch>
        </p:blipFill>
        <p:spPr bwMode="auto">
          <a:xfrm>
            <a:off x="0" y="3094037"/>
            <a:ext cx="7162800" cy="2865438"/>
          </a:xfrm>
          <a:prstGeom prst="rect">
            <a:avLst/>
          </a:prstGeom>
          <a:noFill/>
          <a:ln w="9525">
            <a:noFill/>
            <a:miter lim="800000"/>
            <a:headEnd/>
            <a:tailEnd/>
          </a:ln>
        </p:spPr>
      </p:pic>
      <p:pic>
        <p:nvPicPr>
          <p:cNvPr id="57348" name="Picture 4" descr="alberti_grid"/>
          <p:cNvPicPr>
            <a:picLocks noChangeAspect="1" noChangeArrowheads="1"/>
          </p:cNvPicPr>
          <p:nvPr/>
        </p:nvPicPr>
        <p:blipFill>
          <a:blip r:embed="rId4" cstate="print"/>
          <a:srcRect/>
          <a:stretch>
            <a:fillRect/>
          </a:stretch>
        </p:blipFill>
        <p:spPr bwMode="auto">
          <a:xfrm>
            <a:off x="5634038" y="1752600"/>
            <a:ext cx="3509962" cy="4694237"/>
          </a:xfrm>
          <a:prstGeom prst="rect">
            <a:avLst/>
          </a:prstGeom>
          <a:noFill/>
          <a:ln w="9525">
            <a:noFill/>
            <a:miter lim="800000"/>
            <a:headEnd/>
            <a:tailEnd/>
          </a:ln>
        </p:spPr>
      </p:pic>
      <p:sp>
        <p:nvSpPr>
          <p:cNvPr id="57349" name="AutoShape 5"/>
          <p:cNvSpPr>
            <a:spLocks noChangeArrowheads="1"/>
          </p:cNvSpPr>
          <p:nvPr/>
        </p:nvSpPr>
        <p:spPr bwMode="auto">
          <a:xfrm rot="5400000">
            <a:off x="2139157" y="3913981"/>
            <a:ext cx="2243137" cy="581025"/>
          </a:xfrm>
          <a:custGeom>
            <a:avLst/>
            <a:gdLst>
              <a:gd name="T0" fmla="*/ 203828956 w 21600"/>
              <a:gd name="T1" fmla="*/ 7814598 h 21600"/>
              <a:gd name="T2" fmla="*/ 116473756 w 21600"/>
              <a:gd name="T3" fmla="*/ 15629170 h 21600"/>
              <a:gd name="T4" fmla="*/ 29118413 w 21600"/>
              <a:gd name="T5" fmla="*/ 7814598 h 21600"/>
              <a:gd name="T6" fmla="*/ 11647375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76200">
            <a:solidFill>
              <a:srgbClr val="FF3300"/>
            </a:solidFill>
            <a:miter lim="800000"/>
            <a:headEnd/>
            <a:tailEnd/>
          </a:ln>
        </p:spPr>
        <p:txBody>
          <a:bodyPr wrap="none" anchor="ctr"/>
          <a:lstStyle/>
          <a:p>
            <a:endParaRPr lang="en-US"/>
          </a:p>
        </p:txBody>
      </p:sp>
      <p:sp>
        <p:nvSpPr>
          <p:cNvPr id="57350" name="Rectangle 6"/>
          <p:cNvSpPr>
            <a:spLocks noChangeArrowheads="1"/>
          </p:cNvSpPr>
          <p:nvPr/>
        </p:nvSpPr>
        <p:spPr bwMode="auto">
          <a:xfrm>
            <a:off x="6983413" y="4500562"/>
            <a:ext cx="914400" cy="512763"/>
          </a:xfrm>
          <a:prstGeom prst="rect">
            <a:avLst/>
          </a:prstGeom>
          <a:noFill/>
          <a:ln w="76200">
            <a:solidFill>
              <a:srgbClr val="FF3300"/>
            </a:solidFill>
            <a:miter lim="800000"/>
            <a:headEnd/>
            <a:tailEnd/>
          </a:ln>
        </p:spPr>
        <p:txBody>
          <a:bodyPr wrap="none" anchor="ctr"/>
          <a:lstStyle/>
          <a:p>
            <a:endParaRPr lang="en-US"/>
          </a:p>
        </p:txBody>
      </p:sp>
      <p:sp>
        <p:nvSpPr>
          <p:cNvPr id="57351" name="Text Box 7"/>
          <p:cNvSpPr txBox="1">
            <a:spLocks noChangeArrowheads="1"/>
          </p:cNvSpPr>
          <p:nvPr/>
        </p:nvSpPr>
        <p:spPr bwMode="auto">
          <a:xfrm>
            <a:off x="3511550" y="1801812"/>
            <a:ext cx="1028700" cy="457200"/>
          </a:xfrm>
          <a:prstGeom prst="rect">
            <a:avLst/>
          </a:prstGeom>
          <a:noFill/>
          <a:ln w="9525" algn="ctr">
            <a:noFill/>
            <a:miter lim="800000"/>
            <a:headEnd/>
            <a:tailEnd/>
          </a:ln>
        </p:spPr>
        <p:txBody>
          <a:bodyPr wrap="none">
            <a:spAutoFit/>
          </a:bodyPr>
          <a:lstStyle/>
          <a:p>
            <a:r>
              <a:rPr lang="en-US">
                <a:solidFill>
                  <a:schemeClr val="accent1"/>
                </a:solidFill>
              </a:rPr>
              <a:t>reality</a:t>
            </a:r>
          </a:p>
        </p:txBody>
      </p:sp>
      <p:sp>
        <p:nvSpPr>
          <p:cNvPr id="57352" name="Line 8"/>
          <p:cNvSpPr>
            <a:spLocks noChangeShapeType="1"/>
          </p:cNvSpPr>
          <p:nvPr/>
        </p:nvSpPr>
        <p:spPr bwMode="auto">
          <a:xfrm>
            <a:off x="4729163" y="2052637"/>
            <a:ext cx="1951037" cy="401638"/>
          </a:xfrm>
          <a:prstGeom prst="line">
            <a:avLst/>
          </a:prstGeom>
          <a:noFill/>
          <a:ln w="38100">
            <a:solidFill>
              <a:schemeClr val="accent1"/>
            </a:solidFill>
            <a:round/>
            <a:headEnd/>
            <a:tailEnd type="triangle" w="med" len="med"/>
          </a:ln>
        </p:spPr>
        <p:txBody>
          <a:bodyPr wrap="none" anchor="ctr"/>
          <a:lstStyle/>
          <a:p>
            <a:endParaRPr lang="en-US"/>
          </a:p>
        </p:txBody>
      </p:sp>
      <p:sp>
        <p:nvSpPr>
          <p:cNvPr id="57353" name="Line 9"/>
          <p:cNvSpPr>
            <a:spLocks noChangeShapeType="1"/>
          </p:cNvSpPr>
          <p:nvPr/>
        </p:nvSpPr>
        <p:spPr bwMode="auto">
          <a:xfrm>
            <a:off x="4003675" y="2276475"/>
            <a:ext cx="1116013" cy="1193800"/>
          </a:xfrm>
          <a:prstGeom prst="line">
            <a:avLst/>
          </a:prstGeom>
          <a:noFill/>
          <a:ln w="38100">
            <a:solidFill>
              <a:schemeClr val="accent1"/>
            </a:solidFill>
            <a:round/>
            <a:headEnd/>
            <a:tailEnd type="triangle" w="med" len="med"/>
          </a:ln>
        </p:spPr>
        <p:txBody>
          <a:bodyPr wrap="none" anchor="ctr"/>
          <a:lstStyle/>
          <a:p>
            <a:endParaRPr lang="en-US"/>
          </a:p>
        </p:txBody>
      </p:sp>
      <p:sp>
        <p:nvSpPr>
          <p:cNvPr id="57354" name="Text Box 10"/>
          <p:cNvSpPr txBox="1">
            <a:spLocks noChangeArrowheads="1"/>
          </p:cNvSpPr>
          <p:nvPr/>
        </p:nvSpPr>
        <p:spPr bwMode="auto">
          <a:xfrm>
            <a:off x="1346200" y="5989637"/>
            <a:ext cx="2079625" cy="457200"/>
          </a:xfrm>
          <a:prstGeom prst="rect">
            <a:avLst/>
          </a:prstGeom>
          <a:noFill/>
          <a:ln w="9525" algn="ctr">
            <a:noFill/>
            <a:miter lim="800000"/>
            <a:headEnd/>
            <a:tailEnd/>
          </a:ln>
        </p:spPr>
        <p:txBody>
          <a:bodyPr wrap="none">
            <a:spAutoFit/>
          </a:bodyPr>
          <a:lstStyle/>
          <a:p>
            <a:r>
              <a:rPr lang="en-US" sz="2400" dirty="0">
                <a:solidFill>
                  <a:srgbClr val="FFFF00"/>
                </a:solidFill>
              </a:rPr>
              <a:t>representation</a:t>
            </a:r>
          </a:p>
        </p:txBody>
      </p:sp>
      <p:sp>
        <p:nvSpPr>
          <p:cNvPr id="57355" name="Line 11"/>
          <p:cNvSpPr>
            <a:spLocks noChangeShapeType="1"/>
          </p:cNvSpPr>
          <p:nvPr/>
        </p:nvSpPr>
        <p:spPr bwMode="auto">
          <a:xfrm flipV="1">
            <a:off x="3560763" y="5397500"/>
            <a:ext cx="4564062" cy="889000"/>
          </a:xfrm>
          <a:prstGeom prst="line">
            <a:avLst/>
          </a:prstGeom>
          <a:noFill/>
          <a:ln w="38100">
            <a:solidFill>
              <a:srgbClr val="FFFF00"/>
            </a:solidFill>
            <a:round/>
            <a:headEnd/>
            <a:tailEnd type="triangle" w="med" len="med"/>
          </a:ln>
        </p:spPr>
        <p:txBody>
          <a:bodyPr wrap="none" anchor="ctr"/>
          <a:lstStyle/>
          <a:p>
            <a:endParaRPr lang="en-US"/>
          </a:p>
        </p:txBody>
      </p:sp>
      <p:sp>
        <p:nvSpPr>
          <p:cNvPr id="57356" name="Line 12"/>
          <p:cNvSpPr>
            <a:spLocks noChangeShapeType="1"/>
          </p:cNvSpPr>
          <p:nvPr/>
        </p:nvSpPr>
        <p:spPr bwMode="auto">
          <a:xfrm flipH="1" flipV="1">
            <a:off x="2008188" y="5194300"/>
            <a:ext cx="173037" cy="876300"/>
          </a:xfrm>
          <a:prstGeom prst="line">
            <a:avLst/>
          </a:prstGeom>
          <a:noFill/>
          <a:ln w="38100">
            <a:solidFill>
              <a:srgbClr val="FFFF00"/>
            </a:solidFill>
            <a:round/>
            <a:headEnd/>
            <a:tailEnd type="triangle" w="med" len="med"/>
          </a:ln>
        </p:spPr>
        <p:txBody>
          <a:bodyPr wrap="none" anchor="ctr"/>
          <a:lstStyle/>
          <a:p>
            <a:endParaRPr lang="en-US"/>
          </a:p>
        </p:txBody>
      </p:sp>
      <p:sp>
        <p:nvSpPr>
          <p:cNvPr id="57357" name="Text Box 13"/>
          <p:cNvSpPr txBox="1">
            <a:spLocks noChangeArrowheads="1"/>
          </p:cNvSpPr>
          <p:nvPr/>
        </p:nvSpPr>
        <p:spPr bwMode="auto">
          <a:xfrm>
            <a:off x="1128713" y="1965325"/>
            <a:ext cx="1689100" cy="822325"/>
          </a:xfrm>
          <a:prstGeom prst="rect">
            <a:avLst/>
          </a:prstGeom>
          <a:noFill/>
          <a:ln w="9525" algn="ctr">
            <a:noFill/>
            <a:miter lim="800000"/>
            <a:headEnd/>
            <a:tailEnd/>
          </a:ln>
        </p:spPr>
        <p:txBody>
          <a:bodyPr wrap="none">
            <a:spAutoFit/>
          </a:bodyPr>
          <a:lstStyle/>
          <a:p>
            <a:r>
              <a:rPr lang="en-US">
                <a:solidFill>
                  <a:srgbClr val="FF3300"/>
                </a:solidFill>
              </a:rPr>
              <a:t>Ontological</a:t>
            </a:r>
          </a:p>
          <a:p>
            <a:r>
              <a:rPr lang="en-US">
                <a:solidFill>
                  <a:srgbClr val="FF3300"/>
                </a:solidFill>
              </a:rPr>
              <a:t>theory</a:t>
            </a:r>
          </a:p>
        </p:txBody>
      </p:sp>
      <p:sp>
        <p:nvSpPr>
          <p:cNvPr id="57358" name="Line 14"/>
          <p:cNvSpPr>
            <a:spLocks noChangeShapeType="1"/>
          </p:cNvSpPr>
          <p:nvPr/>
        </p:nvSpPr>
        <p:spPr bwMode="auto">
          <a:xfrm>
            <a:off x="2520950" y="2744787"/>
            <a:ext cx="871538" cy="287338"/>
          </a:xfrm>
          <a:prstGeom prst="line">
            <a:avLst/>
          </a:prstGeom>
          <a:noFill/>
          <a:ln w="38100">
            <a:solidFill>
              <a:srgbClr val="FF3300"/>
            </a:solidFill>
            <a:round/>
            <a:headEnd/>
            <a:tailEnd type="triangle" w="med" len="me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smtClean="0"/>
              <a:t>‘</a:t>
            </a:r>
            <a:r>
              <a:rPr lang="en-US" altLang="en-US" i="1" dirty="0" smtClean="0"/>
              <a:t>Ontology</a:t>
            </a:r>
            <a:r>
              <a:rPr lang="en-US" altLang="en-US" dirty="0" smtClean="0"/>
              <a:t>’</a:t>
            </a:r>
          </a:p>
        </p:txBody>
      </p:sp>
      <p:sp>
        <p:nvSpPr>
          <p:cNvPr id="10243" name="Rectangle 3"/>
          <p:cNvSpPr>
            <a:spLocks noGrp="1" noChangeArrowheads="1"/>
          </p:cNvSpPr>
          <p:nvPr>
            <p:ph idx="1"/>
          </p:nvPr>
        </p:nvSpPr>
        <p:spPr>
          <a:xfrm>
            <a:off x="228600" y="1524000"/>
            <a:ext cx="8686800" cy="4953000"/>
          </a:xfrm>
        </p:spPr>
        <p:txBody>
          <a:bodyPr/>
          <a:lstStyle/>
          <a:p>
            <a:pPr eaLnBrk="1" hangingPunct="1">
              <a:lnSpc>
                <a:spcPct val="90000"/>
              </a:lnSpc>
            </a:pPr>
            <a:r>
              <a:rPr lang="en-US" altLang="en-US" sz="2800" dirty="0" smtClean="0"/>
              <a:t>In philosophy:</a:t>
            </a:r>
          </a:p>
          <a:p>
            <a:pPr lvl="1" eaLnBrk="1" hangingPunct="1">
              <a:lnSpc>
                <a:spcPct val="90000"/>
              </a:lnSpc>
            </a:pPr>
            <a:r>
              <a:rPr lang="en-US" altLang="en-US" sz="2400" b="1" i="1" u="sng" dirty="0" smtClean="0">
                <a:solidFill>
                  <a:srgbClr val="FFFF00"/>
                </a:solidFill>
              </a:rPr>
              <a:t>Ontology</a:t>
            </a:r>
            <a:r>
              <a:rPr lang="en-US" altLang="en-US" sz="2400" dirty="0" smtClean="0"/>
              <a:t> </a:t>
            </a:r>
            <a:r>
              <a:rPr lang="en-US" altLang="en-US" sz="1600" dirty="0" smtClean="0"/>
              <a:t>(no plural)</a:t>
            </a:r>
            <a:r>
              <a:rPr lang="en-US" altLang="en-US" sz="2400" dirty="0" smtClean="0"/>
              <a:t> is the study of what entities exist and how they relate to each other;</a:t>
            </a:r>
          </a:p>
          <a:p>
            <a:pPr lvl="1" eaLnBrk="1" hangingPunct="1">
              <a:lnSpc>
                <a:spcPct val="90000"/>
              </a:lnSpc>
            </a:pPr>
            <a:r>
              <a:rPr lang="en-US" altLang="en-US" sz="2000" dirty="0" smtClean="0"/>
              <a:t>by some philosophers taken to be synonymous with </a:t>
            </a:r>
            <a:r>
              <a:rPr lang="en-US" altLang="en-US" sz="2400" dirty="0" smtClean="0"/>
              <a:t>‘</a:t>
            </a:r>
            <a:r>
              <a:rPr lang="en-US" altLang="en-US" sz="2400" b="1" i="1" u="sng" dirty="0" smtClean="0">
                <a:solidFill>
                  <a:srgbClr val="00B050"/>
                </a:solidFill>
              </a:rPr>
              <a:t>metaphysics</a:t>
            </a:r>
            <a:r>
              <a:rPr lang="en-US" altLang="en-US" sz="2400" dirty="0" smtClean="0"/>
              <a:t>’ </a:t>
            </a:r>
            <a:r>
              <a:rPr lang="en-US" altLang="en-US" sz="2000" dirty="0" smtClean="0"/>
              <a:t>while others draw distinctions in many distinct ways</a:t>
            </a:r>
            <a:r>
              <a:rPr lang="en-US" altLang="en-US" sz="2400" dirty="0" smtClean="0"/>
              <a:t> </a:t>
            </a:r>
            <a:r>
              <a:rPr lang="en-US" altLang="en-US" sz="1200" dirty="0" smtClean="0"/>
              <a:t>(the distinctions being irrelevant for this talk)</a:t>
            </a:r>
            <a:r>
              <a:rPr lang="en-US" altLang="en-US" sz="2400" dirty="0" smtClean="0"/>
              <a:t>, </a:t>
            </a:r>
            <a:r>
              <a:rPr lang="en-US" altLang="en-US" sz="2000" dirty="0" smtClean="0"/>
              <a:t>but almost agreeing on the following classification:</a:t>
            </a:r>
          </a:p>
          <a:p>
            <a:pPr lvl="2" eaLnBrk="1" hangingPunct="1">
              <a:lnSpc>
                <a:spcPct val="90000"/>
              </a:lnSpc>
            </a:pPr>
            <a:r>
              <a:rPr lang="en-US" altLang="en-US" sz="2000" dirty="0" smtClean="0">
                <a:solidFill>
                  <a:srgbClr val="00B050"/>
                </a:solidFill>
              </a:rPr>
              <a:t>metaphysics </a:t>
            </a:r>
            <a:r>
              <a:rPr lang="en-US" altLang="en-US" sz="2000" dirty="0" smtClean="0">
                <a:solidFill>
                  <a:schemeClr val="bg1"/>
                </a:solidFill>
                <a:sym typeface="Wingdings" panose="05000000000000000000" pitchFamily="2" charset="2"/>
              </a:rPr>
              <a:t> studies ‘</a:t>
            </a:r>
            <a:r>
              <a:rPr lang="en-US" altLang="en-US" sz="2000" i="1" dirty="0" smtClean="0">
                <a:solidFill>
                  <a:schemeClr val="bg1"/>
                </a:solidFill>
                <a:sym typeface="Wingdings" panose="05000000000000000000" pitchFamily="2" charset="2"/>
              </a:rPr>
              <a:t>how</a:t>
            </a:r>
            <a:r>
              <a:rPr lang="en-US" altLang="en-US" sz="2000" dirty="0" smtClean="0">
                <a:solidFill>
                  <a:schemeClr val="bg1"/>
                </a:solidFill>
                <a:sym typeface="Wingdings" panose="05000000000000000000" pitchFamily="2" charset="2"/>
              </a:rPr>
              <a:t> is the world?’</a:t>
            </a:r>
            <a:endParaRPr lang="en-US" altLang="en-US" sz="2000" dirty="0" smtClean="0">
              <a:solidFill>
                <a:schemeClr val="bg1"/>
              </a:solidFill>
            </a:endParaRPr>
          </a:p>
          <a:p>
            <a:pPr lvl="3" eaLnBrk="1" hangingPunct="1">
              <a:lnSpc>
                <a:spcPct val="90000"/>
              </a:lnSpc>
            </a:pPr>
            <a:r>
              <a:rPr lang="en-US" altLang="en-US" sz="1600" dirty="0" smtClean="0">
                <a:solidFill>
                  <a:srgbClr val="00B050"/>
                </a:solidFill>
              </a:rPr>
              <a:t>general metaphysics </a:t>
            </a:r>
            <a:r>
              <a:rPr lang="en-US" altLang="en-US" sz="1600" dirty="0" smtClean="0">
                <a:solidFill>
                  <a:schemeClr val="bg1"/>
                </a:solidFill>
                <a:sym typeface="Wingdings" panose="05000000000000000000" pitchFamily="2" charset="2"/>
              </a:rPr>
              <a:t> studies general principles and ‘laws’ about the world</a:t>
            </a:r>
            <a:endParaRPr lang="en-US" altLang="en-US" sz="1600" dirty="0" smtClean="0">
              <a:solidFill>
                <a:schemeClr val="bg1"/>
              </a:solidFill>
            </a:endParaRPr>
          </a:p>
          <a:p>
            <a:pPr lvl="4" eaLnBrk="1" hangingPunct="1">
              <a:lnSpc>
                <a:spcPct val="90000"/>
              </a:lnSpc>
            </a:pPr>
            <a:r>
              <a:rPr lang="en-US" altLang="en-US" sz="1600" dirty="0" smtClean="0">
                <a:solidFill>
                  <a:srgbClr val="FFFF00"/>
                </a:solidFill>
              </a:rPr>
              <a:t>ontology </a:t>
            </a:r>
            <a:r>
              <a:rPr lang="en-US" altLang="en-US" sz="1600" dirty="0" smtClean="0">
                <a:solidFill>
                  <a:schemeClr val="bg1"/>
                </a:solidFill>
                <a:sym typeface="Wingdings" panose="05000000000000000000" pitchFamily="2" charset="2"/>
              </a:rPr>
              <a:t> studies what type of entities exist in the world</a:t>
            </a:r>
            <a:endParaRPr lang="en-US" altLang="en-US" sz="1600" dirty="0" smtClean="0">
              <a:solidFill>
                <a:schemeClr val="bg1"/>
              </a:solidFill>
            </a:endParaRPr>
          </a:p>
          <a:p>
            <a:pPr lvl="3" eaLnBrk="1" hangingPunct="1">
              <a:lnSpc>
                <a:spcPct val="90000"/>
              </a:lnSpc>
            </a:pPr>
            <a:r>
              <a:rPr lang="en-US" altLang="en-US" sz="1600" dirty="0" smtClean="0">
                <a:solidFill>
                  <a:srgbClr val="00B050"/>
                </a:solidFill>
              </a:rPr>
              <a:t>special metaphysics </a:t>
            </a:r>
            <a:r>
              <a:rPr lang="en-US" altLang="en-US" sz="1600" dirty="0" smtClean="0">
                <a:solidFill>
                  <a:schemeClr val="bg1"/>
                </a:solidFill>
                <a:sym typeface="Wingdings" panose="05000000000000000000" pitchFamily="2" charset="2"/>
              </a:rPr>
              <a:t> focuses on specific principles and entities </a:t>
            </a:r>
            <a:endParaRPr lang="en-US" altLang="en-US" sz="1600" dirty="0" smtClean="0">
              <a:solidFill>
                <a:schemeClr val="bg1"/>
              </a:solidFill>
            </a:endParaRPr>
          </a:p>
          <a:p>
            <a:pPr lvl="1" eaLnBrk="1" hangingPunct="1">
              <a:lnSpc>
                <a:spcPct val="90000"/>
              </a:lnSpc>
            </a:pPr>
            <a:r>
              <a:rPr lang="en-US" altLang="en-US" sz="2000" dirty="0" smtClean="0"/>
              <a:t>distinct from ‘</a:t>
            </a:r>
            <a:r>
              <a:rPr lang="en-US" altLang="en-US" sz="2000" b="1" i="1" u="sng" dirty="0" smtClean="0">
                <a:solidFill>
                  <a:srgbClr val="00B050"/>
                </a:solidFill>
              </a:rPr>
              <a:t>epistemology</a:t>
            </a:r>
            <a:r>
              <a:rPr lang="en-US" altLang="en-US" sz="2000" dirty="0" smtClean="0"/>
              <a:t>’ which is the study of how we can come to know about what exists.</a:t>
            </a:r>
          </a:p>
          <a:p>
            <a:pPr lvl="1" eaLnBrk="1" hangingPunct="1">
              <a:lnSpc>
                <a:spcPct val="90000"/>
              </a:lnSpc>
            </a:pPr>
            <a:r>
              <a:rPr lang="en-US" altLang="en-US" sz="2000" dirty="0" smtClean="0"/>
              <a:t>distinct from ‘</a:t>
            </a:r>
            <a:r>
              <a:rPr lang="en-US" altLang="en-US" sz="2000" b="1" i="1" u="sng" dirty="0" smtClean="0">
                <a:solidFill>
                  <a:srgbClr val="00CC99"/>
                </a:solidFill>
              </a:rPr>
              <a:t>terminology</a:t>
            </a:r>
            <a:r>
              <a:rPr lang="en-US" altLang="en-US" sz="2000" dirty="0" smtClean="0"/>
              <a:t>’ which is the study of what terms mean and how to name things.</a:t>
            </a:r>
            <a:endParaRPr lang="en-US" altLang="en-US" sz="2400" dirty="0" smtClean="0"/>
          </a:p>
        </p:txBody>
      </p:sp>
    </p:spTree>
    <p:extLst>
      <p:ext uri="{BB962C8B-B14F-4D97-AF65-F5344CB8AC3E}">
        <p14:creationId xmlns:p14="http://schemas.microsoft.com/office/powerpoint/2010/main" val="1646071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eaLnBrk="1" hangingPunct="1"/>
            <a:r>
              <a:rPr lang="en-US" altLang="en-US" dirty="0" smtClean="0"/>
              <a:t>‘</a:t>
            </a:r>
            <a:r>
              <a:rPr lang="en-US" altLang="en-US" i="1" dirty="0" smtClean="0"/>
              <a:t>Ontology</a:t>
            </a:r>
            <a:r>
              <a:rPr lang="en-US" altLang="en-US" dirty="0" smtClean="0"/>
              <a:t>’</a:t>
            </a:r>
          </a:p>
        </p:txBody>
      </p:sp>
      <p:sp>
        <p:nvSpPr>
          <p:cNvPr id="18435" name="Rectangle 3"/>
          <p:cNvSpPr>
            <a:spLocks noGrp="1" noChangeArrowheads="1"/>
          </p:cNvSpPr>
          <p:nvPr>
            <p:ph idx="1"/>
          </p:nvPr>
        </p:nvSpPr>
        <p:spPr/>
        <p:txBody>
          <a:bodyPr/>
          <a:lstStyle/>
          <a:p>
            <a:pPr eaLnBrk="1" hangingPunct="1">
              <a:lnSpc>
                <a:spcPct val="90000"/>
              </a:lnSpc>
            </a:pPr>
            <a:r>
              <a:rPr lang="en-US" altLang="en-US" sz="2800" smtClean="0"/>
              <a:t>In philosophy:</a:t>
            </a:r>
          </a:p>
          <a:p>
            <a:pPr lvl="1" eaLnBrk="1" hangingPunct="1">
              <a:lnSpc>
                <a:spcPct val="90000"/>
              </a:lnSpc>
            </a:pPr>
            <a:r>
              <a:rPr lang="en-US" altLang="en-US" sz="2400" b="1" i="1" u="sng" smtClean="0">
                <a:solidFill>
                  <a:srgbClr val="FFFF00"/>
                </a:solidFill>
              </a:rPr>
              <a:t>Ontology</a:t>
            </a:r>
            <a:r>
              <a:rPr lang="en-US" altLang="en-US" sz="2400" smtClean="0"/>
              <a:t> </a:t>
            </a:r>
            <a:r>
              <a:rPr lang="en-US" altLang="en-US" sz="1600" smtClean="0"/>
              <a:t>(no plural)</a:t>
            </a:r>
            <a:r>
              <a:rPr lang="en-US" altLang="en-US" sz="2400" smtClean="0"/>
              <a:t> is the study of what entities exist and how they relate to each other;</a:t>
            </a:r>
          </a:p>
          <a:p>
            <a:pPr eaLnBrk="1" hangingPunct="1">
              <a:lnSpc>
                <a:spcPct val="90000"/>
              </a:lnSpc>
            </a:pPr>
            <a:r>
              <a:rPr lang="en-US" altLang="en-US" sz="2800" smtClean="0"/>
              <a:t>In computer science and many biomedical informatics applications:</a:t>
            </a:r>
          </a:p>
          <a:p>
            <a:pPr lvl="1" eaLnBrk="1" hangingPunct="1">
              <a:lnSpc>
                <a:spcPct val="90000"/>
              </a:lnSpc>
            </a:pPr>
            <a:r>
              <a:rPr lang="en-US" altLang="en-US" sz="2400" b="1" i="1" u="sng" smtClean="0">
                <a:solidFill>
                  <a:schemeClr val="accent1"/>
                </a:solidFill>
              </a:rPr>
              <a:t>An ontology</a:t>
            </a:r>
            <a:r>
              <a:rPr lang="en-US" altLang="en-US" sz="2400" smtClean="0"/>
              <a:t> </a:t>
            </a:r>
            <a:r>
              <a:rPr lang="en-US" altLang="en-US" sz="1600" smtClean="0"/>
              <a:t>(plural: </a:t>
            </a:r>
            <a:r>
              <a:rPr lang="en-US" altLang="en-US" sz="1600" i="1" smtClean="0"/>
              <a:t>ontologies</a:t>
            </a:r>
            <a:r>
              <a:rPr lang="en-US" altLang="en-US" sz="1600" smtClean="0"/>
              <a:t>)</a:t>
            </a:r>
            <a:r>
              <a:rPr lang="en-US" altLang="en-US" sz="2400" smtClean="0"/>
              <a:t> is a shared and agreed upon </a:t>
            </a:r>
            <a:r>
              <a:rPr lang="en-US" altLang="en-US" sz="2400" b="1" i="1" smtClean="0">
                <a:solidFill>
                  <a:srgbClr val="FF0000"/>
                </a:solidFill>
              </a:rPr>
              <a:t>conceptualization</a:t>
            </a:r>
            <a:r>
              <a:rPr lang="en-US" altLang="en-US" sz="2400" smtClean="0"/>
              <a:t> of a domain;</a:t>
            </a:r>
          </a:p>
        </p:txBody>
      </p:sp>
    </p:spTree>
    <p:extLst>
      <p:ext uri="{BB962C8B-B14F-4D97-AF65-F5344CB8AC3E}">
        <p14:creationId xmlns:p14="http://schemas.microsoft.com/office/powerpoint/2010/main" val="1509041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AutoShape 2"/>
          <p:cNvSpPr>
            <a:spLocks noGrp="1" noChangeArrowheads="1"/>
          </p:cNvSpPr>
          <p:nvPr>
            <p:ph type="title"/>
          </p:nvPr>
        </p:nvSpPr>
        <p:spPr/>
        <p:txBody>
          <a:bodyPr/>
          <a:lstStyle/>
          <a:p>
            <a:pPr eaLnBrk="1" hangingPunct="1"/>
            <a:r>
              <a:rPr lang="en-US" dirty="0" smtClean="0"/>
              <a:t>Standard approach in data analysis (1)</a:t>
            </a:r>
          </a:p>
        </p:txBody>
      </p:sp>
      <p:graphicFrame>
        <p:nvGraphicFramePr>
          <p:cNvPr id="910340" name="Group 4"/>
          <p:cNvGraphicFramePr>
            <a:graphicFrameLocks noGrp="1"/>
          </p:cNvGraphicFramePr>
          <p:nvPr>
            <p:ph idx="1"/>
          </p:nvPr>
        </p:nvGraphicFramePr>
        <p:xfrm>
          <a:off x="228600" y="1676400"/>
          <a:ext cx="8686800" cy="3657600"/>
        </p:xfrm>
        <a:graphic>
          <a:graphicData uri="http://schemas.openxmlformats.org/drawingml/2006/table">
            <a:tbl>
              <a:tblPr/>
              <a:tblGrid>
                <a:gridCol w="1085850"/>
                <a:gridCol w="1128432"/>
                <a:gridCol w="1133756"/>
                <a:gridCol w="1133755"/>
                <a:gridCol w="1131981"/>
                <a:gridCol w="1130207"/>
                <a:gridCol w="1128432"/>
                <a:gridCol w="814387"/>
              </a:tblGrid>
              <a:tr h="40640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bg1"/>
                        </a:solidFill>
                        <a:effectLst/>
                        <a:latin typeface="Arial" charset="0"/>
                        <a:cs typeface="Arial"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Cases</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Characteristics</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640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ch1</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ch2</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ch3</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ch4</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ch5</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ch6</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case1</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case2</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case3</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case4</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case5</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case6</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70072" name="Text Box 90"/>
          <p:cNvSpPr txBox="1">
            <a:spLocks noChangeArrowheads="1"/>
          </p:cNvSpPr>
          <p:nvPr/>
        </p:nvSpPr>
        <p:spPr bwMode="auto">
          <a:xfrm>
            <a:off x="1905000" y="6172200"/>
            <a:ext cx="1638590" cy="461665"/>
          </a:xfrm>
          <a:prstGeom prst="rect">
            <a:avLst/>
          </a:prstGeom>
          <a:noFill/>
          <a:ln w="9525">
            <a:noFill/>
            <a:miter lim="800000"/>
            <a:headEnd/>
            <a:tailEnd/>
          </a:ln>
        </p:spPr>
        <p:txBody>
          <a:bodyPr wrap="none">
            <a:spAutoFit/>
          </a:bodyPr>
          <a:lstStyle/>
          <a:p>
            <a:r>
              <a:rPr lang="en-US" sz="2400" dirty="0">
                <a:solidFill>
                  <a:schemeClr val="bg1"/>
                </a:solidFill>
              </a:rPr>
              <a:t>phenotypic</a:t>
            </a:r>
          </a:p>
        </p:txBody>
      </p:sp>
      <p:sp>
        <p:nvSpPr>
          <p:cNvPr id="170073" name="Text Box 91"/>
          <p:cNvSpPr txBox="1">
            <a:spLocks noChangeArrowheads="1"/>
          </p:cNvSpPr>
          <p:nvPr/>
        </p:nvSpPr>
        <p:spPr bwMode="auto">
          <a:xfrm>
            <a:off x="3886200" y="6172200"/>
            <a:ext cx="1449435" cy="461665"/>
          </a:xfrm>
          <a:prstGeom prst="rect">
            <a:avLst/>
          </a:prstGeom>
          <a:noFill/>
          <a:ln w="9525">
            <a:noFill/>
            <a:miter lim="800000"/>
            <a:headEnd/>
            <a:tailEnd/>
          </a:ln>
        </p:spPr>
        <p:txBody>
          <a:bodyPr wrap="none">
            <a:spAutoFit/>
          </a:bodyPr>
          <a:lstStyle/>
          <a:p>
            <a:r>
              <a:rPr lang="en-US" sz="2400" dirty="0">
                <a:solidFill>
                  <a:schemeClr val="bg1"/>
                </a:solidFill>
              </a:rPr>
              <a:t>genotypic</a:t>
            </a:r>
          </a:p>
        </p:txBody>
      </p:sp>
      <p:sp>
        <p:nvSpPr>
          <p:cNvPr id="170074" name="AutoShape 93"/>
          <p:cNvSpPr>
            <a:spLocks/>
          </p:cNvSpPr>
          <p:nvPr/>
        </p:nvSpPr>
        <p:spPr bwMode="auto">
          <a:xfrm rot="5400000" flipV="1">
            <a:off x="2705100" y="5295900"/>
            <a:ext cx="152400" cy="1752600"/>
          </a:xfrm>
          <a:prstGeom prst="rightBrace">
            <a:avLst>
              <a:gd name="adj1" fmla="val 150000"/>
              <a:gd name="adj2" fmla="val 50000"/>
            </a:avLst>
          </a:prstGeom>
          <a:noFill/>
          <a:ln w="9525">
            <a:solidFill>
              <a:schemeClr val="bg1"/>
            </a:solidFill>
            <a:round/>
            <a:headEnd/>
            <a:tailEnd/>
          </a:ln>
        </p:spPr>
        <p:txBody>
          <a:bodyPr wrap="none" anchor="ctr"/>
          <a:lstStyle/>
          <a:p>
            <a:endParaRPr lang="en-US"/>
          </a:p>
        </p:txBody>
      </p:sp>
      <p:sp>
        <p:nvSpPr>
          <p:cNvPr id="170075" name="AutoShape 94"/>
          <p:cNvSpPr>
            <a:spLocks/>
          </p:cNvSpPr>
          <p:nvPr/>
        </p:nvSpPr>
        <p:spPr bwMode="auto">
          <a:xfrm rot="5400000" flipV="1">
            <a:off x="4800600" y="5181600"/>
            <a:ext cx="152400" cy="1981200"/>
          </a:xfrm>
          <a:prstGeom prst="rightBrace">
            <a:avLst>
              <a:gd name="adj1" fmla="val 200000"/>
              <a:gd name="adj2" fmla="val 50000"/>
            </a:avLst>
          </a:prstGeom>
          <a:noFill/>
          <a:ln w="9525">
            <a:solidFill>
              <a:schemeClr val="bg1"/>
            </a:solidFill>
            <a:round/>
            <a:headEnd/>
            <a:tailEnd/>
          </a:ln>
        </p:spPr>
        <p:txBody>
          <a:bodyPr wrap="none" anchor="ctr"/>
          <a:lstStyle/>
          <a:p>
            <a:endParaRPr lang="en-US"/>
          </a:p>
        </p:txBody>
      </p:sp>
      <p:grpSp>
        <p:nvGrpSpPr>
          <p:cNvPr id="2" name="Group 356"/>
          <p:cNvGrpSpPr>
            <a:grpSpLocks/>
          </p:cNvGrpSpPr>
          <p:nvPr/>
        </p:nvGrpSpPr>
        <p:grpSpPr bwMode="auto">
          <a:xfrm>
            <a:off x="3200400" y="3505200"/>
            <a:ext cx="4267200" cy="381000"/>
            <a:chOff x="2016" y="2736"/>
            <a:chExt cx="2688" cy="240"/>
          </a:xfrm>
        </p:grpSpPr>
        <p:sp>
          <p:nvSpPr>
            <p:cNvPr id="170083"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170084"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sp>
        <p:nvSpPr>
          <p:cNvPr id="17" name="AutoShape 94"/>
          <p:cNvSpPr>
            <a:spLocks/>
          </p:cNvSpPr>
          <p:nvPr/>
        </p:nvSpPr>
        <p:spPr bwMode="auto">
          <a:xfrm rot="5400000" flipV="1">
            <a:off x="6858000" y="5181600"/>
            <a:ext cx="152400" cy="1981200"/>
          </a:xfrm>
          <a:prstGeom prst="rightBrace">
            <a:avLst>
              <a:gd name="adj1" fmla="val 200000"/>
              <a:gd name="adj2" fmla="val 50000"/>
            </a:avLst>
          </a:prstGeom>
          <a:noFill/>
          <a:ln w="9525">
            <a:solidFill>
              <a:schemeClr val="bg1"/>
            </a:solidFill>
            <a:round/>
            <a:headEnd/>
            <a:tailEnd/>
          </a:ln>
        </p:spPr>
        <p:txBody>
          <a:bodyPr wrap="none" anchor="ctr"/>
          <a:lstStyle/>
          <a:p>
            <a:endParaRPr lang="en-US"/>
          </a:p>
        </p:txBody>
      </p:sp>
      <p:sp>
        <p:nvSpPr>
          <p:cNvPr id="18" name="Text Box 91"/>
          <p:cNvSpPr txBox="1">
            <a:spLocks noChangeArrowheads="1"/>
          </p:cNvSpPr>
          <p:nvPr/>
        </p:nvSpPr>
        <p:spPr bwMode="auto">
          <a:xfrm>
            <a:off x="7311332" y="6172200"/>
            <a:ext cx="1680268" cy="461665"/>
          </a:xfrm>
          <a:prstGeom prst="rect">
            <a:avLst/>
          </a:prstGeom>
          <a:noFill/>
          <a:ln w="9525">
            <a:noFill/>
            <a:miter lim="800000"/>
            <a:headEnd/>
            <a:tailEnd/>
          </a:ln>
        </p:spPr>
        <p:txBody>
          <a:bodyPr wrap="none">
            <a:spAutoFit/>
          </a:bodyPr>
          <a:lstStyle/>
          <a:p>
            <a:r>
              <a:rPr lang="en-US" sz="2400" dirty="0" smtClean="0">
                <a:solidFill>
                  <a:schemeClr val="bg1"/>
                </a:solidFill>
              </a:rPr>
              <a:t>outcome …</a:t>
            </a:r>
            <a:endParaRPr lang="en-US" sz="2400" dirty="0">
              <a:solidFill>
                <a:schemeClr val="bg1"/>
              </a:solidFill>
            </a:endParaRPr>
          </a:p>
        </p:txBody>
      </p:sp>
      <p:sp>
        <p:nvSpPr>
          <p:cNvPr id="19" name="Text Box 91"/>
          <p:cNvSpPr txBox="1">
            <a:spLocks noChangeArrowheads="1"/>
          </p:cNvSpPr>
          <p:nvPr/>
        </p:nvSpPr>
        <p:spPr bwMode="auto">
          <a:xfrm>
            <a:off x="5548559" y="6172200"/>
            <a:ext cx="1477520" cy="461665"/>
          </a:xfrm>
          <a:prstGeom prst="rect">
            <a:avLst/>
          </a:prstGeom>
          <a:noFill/>
          <a:ln w="9525">
            <a:noFill/>
            <a:miter lim="800000"/>
            <a:headEnd/>
            <a:tailEnd/>
          </a:ln>
        </p:spPr>
        <p:txBody>
          <a:bodyPr wrap="none">
            <a:spAutoFit/>
          </a:bodyPr>
          <a:lstStyle/>
          <a:p>
            <a:r>
              <a:rPr lang="en-US" sz="2400" dirty="0" smtClean="0">
                <a:solidFill>
                  <a:schemeClr val="bg1"/>
                </a:solidFill>
              </a:rPr>
              <a:t>treatment</a:t>
            </a:r>
            <a:endParaRPr lang="en-US" sz="2400" dirty="0">
              <a:solidFill>
                <a:schemeClr val="bg1"/>
              </a:solidFill>
            </a:endParaRPr>
          </a:p>
        </p:txBody>
      </p:sp>
      <p:sp>
        <p:nvSpPr>
          <p:cNvPr id="20" name="TextBox 19"/>
          <p:cNvSpPr txBox="1"/>
          <p:nvPr/>
        </p:nvSpPr>
        <p:spPr>
          <a:xfrm>
            <a:off x="3352800" y="5334000"/>
            <a:ext cx="3630096" cy="584775"/>
          </a:xfrm>
          <a:prstGeom prst="rect">
            <a:avLst/>
          </a:prstGeom>
          <a:noFill/>
        </p:spPr>
        <p:txBody>
          <a:bodyPr wrap="none" rtlCol="0">
            <a:spAutoFit/>
          </a:bodyPr>
          <a:lstStyle/>
          <a:p>
            <a:r>
              <a:rPr lang="en-US" dirty="0" smtClean="0">
                <a:solidFill>
                  <a:schemeClr val="accent5">
                    <a:lumMod val="75000"/>
                  </a:schemeClr>
                </a:solidFill>
              </a:rPr>
              <a:t>finding correlations</a:t>
            </a:r>
            <a:endParaRPr lang="en-US" dirty="0">
              <a:solidFill>
                <a:schemeClr val="accent5">
                  <a:lumMod val="75000"/>
                </a:schemeClr>
              </a:solidFill>
            </a:endParaRPr>
          </a:p>
        </p:txBody>
      </p:sp>
      <p:grpSp>
        <p:nvGrpSpPr>
          <p:cNvPr id="21" name="Group 356"/>
          <p:cNvGrpSpPr>
            <a:grpSpLocks/>
          </p:cNvGrpSpPr>
          <p:nvPr/>
        </p:nvGrpSpPr>
        <p:grpSpPr bwMode="auto">
          <a:xfrm>
            <a:off x="3200400" y="3962400"/>
            <a:ext cx="4267200" cy="381000"/>
            <a:chOff x="2016" y="2736"/>
            <a:chExt cx="2688" cy="240"/>
          </a:xfrm>
        </p:grpSpPr>
        <p:sp>
          <p:nvSpPr>
            <p:cNvPr id="22"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23"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grpSp>
        <p:nvGrpSpPr>
          <p:cNvPr id="24" name="Group 356"/>
          <p:cNvGrpSpPr>
            <a:grpSpLocks/>
          </p:cNvGrpSpPr>
          <p:nvPr/>
        </p:nvGrpSpPr>
        <p:grpSpPr bwMode="auto">
          <a:xfrm>
            <a:off x="3200400" y="4419600"/>
            <a:ext cx="4267200" cy="381000"/>
            <a:chOff x="2016" y="2736"/>
            <a:chExt cx="2688" cy="240"/>
          </a:xfrm>
        </p:grpSpPr>
        <p:sp>
          <p:nvSpPr>
            <p:cNvPr id="25"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26"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grpSp>
        <p:nvGrpSpPr>
          <p:cNvPr id="27" name="Group 356"/>
          <p:cNvGrpSpPr>
            <a:grpSpLocks/>
          </p:cNvGrpSpPr>
          <p:nvPr/>
        </p:nvGrpSpPr>
        <p:grpSpPr bwMode="auto">
          <a:xfrm>
            <a:off x="3200400" y="4876800"/>
            <a:ext cx="4267200" cy="381000"/>
            <a:chOff x="2016" y="2736"/>
            <a:chExt cx="2688" cy="240"/>
          </a:xfrm>
        </p:grpSpPr>
        <p:sp>
          <p:nvSpPr>
            <p:cNvPr id="28"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29"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3048000" y="3810000"/>
            <a:ext cx="5334000" cy="2743200"/>
            <a:chOff x="1295400" y="3810000"/>
            <a:chExt cx="6858000" cy="2743200"/>
          </a:xfrm>
        </p:grpSpPr>
        <p:sp>
          <p:nvSpPr>
            <p:cNvPr id="19471" name="Rounded Rectangle 14"/>
            <p:cNvSpPr>
              <a:spLocks noChangeArrowheads="1"/>
            </p:cNvSpPr>
            <p:nvPr/>
          </p:nvSpPr>
          <p:spPr bwMode="auto">
            <a:xfrm>
              <a:off x="1295400" y="3810000"/>
              <a:ext cx="6858000" cy="2743200"/>
            </a:xfrm>
            <a:prstGeom prst="roundRect">
              <a:avLst>
                <a:gd name="adj" fmla="val 16667"/>
              </a:avLst>
            </a:prstGeom>
            <a:solidFill>
              <a:srgbClr val="92D05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9472" name="Rounded Rectangle 12"/>
            <p:cNvSpPr>
              <a:spLocks noChangeArrowheads="1"/>
            </p:cNvSpPr>
            <p:nvPr/>
          </p:nvSpPr>
          <p:spPr bwMode="auto">
            <a:xfrm>
              <a:off x="5181600" y="5257800"/>
              <a:ext cx="2590800" cy="919401"/>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Semantic</a:t>
              </a:r>
            </a:p>
            <a:p>
              <a:pPr eaLnBrk="1" hangingPunct="1"/>
              <a:r>
                <a:rPr lang="en-US" altLang="en-US">
                  <a:solidFill>
                    <a:schemeClr val="bg1"/>
                  </a:solidFill>
                </a:rPr>
                <a:t>Applications</a:t>
              </a:r>
            </a:p>
          </p:txBody>
        </p:sp>
        <p:sp>
          <p:nvSpPr>
            <p:cNvPr id="19473" name="TextBox 16"/>
            <p:cNvSpPr txBox="1">
              <a:spLocks noChangeArrowheads="1"/>
            </p:cNvSpPr>
            <p:nvPr/>
          </p:nvSpPr>
          <p:spPr bwMode="auto">
            <a:xfrm>
              <a:off x="2514600" y="5486400"/>
              <a:ext cx="7553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use</a:t>
              </a:r>
            </a:p>
          </p:txBody>
        </p:sp>
      </p:grpSp>
      <p:sp>
        <p:nvSpPr>
          <p:cNvPr id="19459" name="Title 1"/>
          <p:cNvSpPr>
            <a:spLocks noGrp="1"/>
          </p:cNvSpPr>
          <p:nvPr>
            <p:ph type="title"/>
          </p:nvPr>
        </p:nvSpPr>
        <p:spPr/>
        <p:txBody>
          <a:bodyPr/>
          <a:lstStyle/>
          <a:p>
            <a:r>
              <a:rPr lang="en-US" altLang="en-US" smtClean="0"/>
              <a:t>Computer science approach to ontology</a:t>
            </a:r>
          </a:p>
        </p:txBody>
      </p:sp>
      <p:grpSp>
        <p:nvGrpSpPr>
          <p:cNvPr id="19461" name="Group 21"/>
          <p:cNvGrpSpPr>
            <a:grpSpLocks/>
          </p:cNvGrpSpPr>
          <p:nvPr/>
        </p:nvGrpSpPr>
        <p:grpSpPr bwMode="auto">
          <a:xfrm>
            <a:off x="3048000" y="2209800"/>
            <a:ext cx="5334000" cy="2743200"/>
            <a:chOff x="1295400" y="2209800"/>
            <a:chExt cx="6858000" cy="2743200"/>
          </a:xfrm>
        </p:grpSpPr>
        <p:sp>
          <p:nvSpPr>
            <p:cNvPr id="19467" name="Rounded Rectangle 13"/>
            <p:cNvSpPr>
              <a:spLocks noChangeArrowheads="1"/>
            </p:cNvSpPr>
            <p:nvPr/>
          </p:nvSpPr>
          <p:spPr bwMode="auto">
            <a:xfrm>
              <a:off x="1295400" y="2209800"/>
              <a:ext cx="6858000" cy="2743200"/>
            </a:xfrm>
            <a:prstGeom prst="roundRect">
              <a:avLst>
                <a:gd name="adj" fmla="val 16667"/>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9468" name="Rounded Rectangle 8"/>
            <p:cNvSpPr>
              <a:spLocks noChangeArrowheads="1"/>
            </p:cNvSpPr>
            <p:nvPr/>
          </p:nvSpPr>
          <p:spPr bwMode="auto">
            <a:xfrm>
              <a:off x="1752600" y="2362200"/>
              <a:ext cx="2209800" cy="1328023"/>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Ontology</a:t>
              </a:r>
            </a:p>
            <a:p>
              <a:pPr eaLnBrk="1" hangingPunct="1"/>
              <a:r>
                <a:rPr lang="en-US" altLang="en-US">
                  <a:solidFill>
                    <a:schemeClr val="bg1"/>
                  </a:solidFill>
                </a:rPr>
                <a:t>Authoring  Tools</a:t>
              </a:r>
            </a:p>
          </p:txBody>
        </p:sp>
        <p:sp>
          <p:nvSpPr>
            <p:cNvPr id="19469" name="Rounded Rectangle 9"/>
            <p:cNvSpPr>
              <a:spLocks noChangeArrowheads="1"/>
            </p:cNvSpPr>
            <p:nvPr/>
          </p:nvSpPr>
          <p:spPr bwMode="auto">
            <a:xfrm>
              <a:off x="5372100" y="4191000"/>
              <a:ext cx="2209800" cy="510778"/>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Reasoners</a:t>
              </a:r>
            </a:p>
          </p:txBody>
        </p:sp>
        <p:sp>
          <p:nvSpPr>
            <p:cNvPr id="19470" name="TextBox 15"/>
            <p:cNvSpPr txBox="1">
              <a:spLocks noChangeArrowheads="1"/>
            </p:cNvSpPr>
            <p:nvPr/>
          </p:nvSpPr>
          <p:spPr bwMode="auto">
            <a:xfrm>
              <a:off x="6019800" y="2590800"/>
              <a:ext cx="124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create</a:t>
              </a:r>
            </a:p>
          </p:txBody>
        </p:sp>
      </p:grpSp>
      <p:grpSp>
        <p:nvGrpSpPr>
          <p:cNvPr id="19462" name="Group 30"/>
          <p:cNvGrpSpPr>
            <a:grpSpLocks/>
          </p:cNvGrpSpPr>
          <p:nvPr/>
        </p:nvGrpSpPr>
        <p:grpSpPr bwMode="auto">
          <a:xfrm>
            <a:off x="590550" y="4005263"/>
            <a:ext cx="4800600" cy="914400"/>
            <a:chOff x="590939" y="4005457"/>
            <a:chExt cx="4800600" cy="914766"/>
          </a:xfrm>
        </p:grpSpPr>
        <p:grpSp>
          <p:nvGrpSpPr>
            <p:cNvPr id="19463" name="Group 26"/>
            <p:cNvGrpSpPr>
              <a:grpSpLocks/>
            </p:cNvGrpSpPr>
            <p:nvPr/>
          </p:nvGrpSpPr>
          <p:grpSpPr bwMode="auto">
            <a:xfrm>
              <a:off x="590939" y="4005457"/>
              <a:ext cx="4800600" cy="914766"/>
              <a:chOff x="381000" y="4015152"/>
              <a:chExt cx="4800600" cy="914400"/>
            </a:xfrm>
          </p:grpSpPr>
          <p:sp>
            <p:nvSpPr>
              <p:cNvPr id="19465" name="Rounded Rectangle 25"/>
              <p:cNvSpPr>
                <a:spLocks noChangeArrowheads="1"/>
              </p:cNvSpPr>
              <p:nvPr/>
            </p:nvSpPr>
            <p:spPr bwMode="auto">
              <a:xfrm>
                <a:off x="381000" y="4015152"/>
                <a:ext cx="4800600" cy="914400"/>
              </a:xfrm>
              <a:prstGeom prst="roundRect">
                <a:avLst>
                  <a:gd name="adj" fmla="val 37819"/>
                </a:avLst>
              </a:prstGeom>
              <a:solidFill>
                <a:srgbClr val="FF5050">
                  <a:alpha val="50195"/>
                </a:srgbClr>
              </a:solidFill>
              <a:ln w="28575" algn="ctr">
                <a:solidFill>
                  <a:schemeClr val="bg1"/>
                </a:solidFill>
                <a:round/>
                <a:headEnd/>
                <a:tailEn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9466" name="Rounded Rectangle 23"/>
              <p:cNvSpPr>
                <a:spLocks noChangeArrowheads="1"/>
              </p:cNvSpPr>
              <p:nvPr/>
            </p:nvSpPr>
            <p:spPr bwMode="auto">
              <a:xfrm>
                <a:off x="719667" y="4217376"/>
                <a:ext cx="1718733" cy="510778"/>
              </a:xfrm>
              <a:prstGeom prst="roundRect">
                <a:avLst>
                  <a:gd name="adj" fmla="val 16667"/>
                </a:avLst>
              </a:prstGeom>
              <a:solidFill>
                <a:srgbClr val="7030A0"/>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Domain</a:t>
                </a:r>
              </a:p>
            </p:txBody>
          </p:sp>
        </p:grpSp>
        <p:sp>
          <p:nvSpPr>
            <p:cNvPr id="19464" name="Rounded Rectangle 7"/>
            <p:cNvSpPr>
              <a:spLocks noChangeArrowheads="1"/>
            </p:cNvSpPr>
            <p:nvPr/>
          </p:nvSpPr>
          <p:spPr bwMode="auto">
            <a:xfrm>
              <a:off x="3462867" y="4217789"/>
              <a:ext cx="1718733" cy="510778"/>
            </a:xfrm>
            <a:prstGeom prst="roundRect">
              <a:avLst>
                <a:gd name="adj" fmla="val 1666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Ontologies</a:t>
              </a:r>
            </a:p>
          </p:txBody>
        </p:sp>
      </p:grpSp>
    </p:spTree>
    <p:extLst>
      <p:ext uri="{BB962C8B-B14F-4D97-AF65-F5344CB8AC3E}">
        <p14:creationId xmlns:p14="http://schemas.microsoft.com/office/powerpoint/2010/main" val="1113392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2"/>
          <p:cNvGrpSpPr>
            <a:grpSpLocks/>
          </p:cNvGrpSpPr>
          <p:nvPr/>
        </p:nvGrpSpPr>
        <p:grpSpPr bwMode="auto">
          <a:xfrm>
            <a:off x="3048000" y="3810000"/>
            <a:ext cx="5334000" cy="2743200"/>
            <a:chOff x="1295400" y="3810000"/>
            <a:chExt cx="6858000" cy="2743200"/>
          </a:xfrm>
        </p:grpSpPr>
        <p:sp>
          <p:nvSpPr>
            <p:cNvPr id="20496" name="Rounded Rectangle 14"/>
            <p:cNvSpPr>
              <a:spLocks noChangeArrowheads="1"/>
            </p:cNvSpPr>
            <p:nvPr/>
          </p:nvSpPr>
          <p:spPr bwMode="auto">
            <a:xfrm>
              <a:off x="1295400" y="3810000"/>
              <a:ext cx="6858000" cy="2743200"/>
            </a:xfrm>
            <a:prstGeom prst="roundRect">
              <a:avLst>
                <a:gd name="adj" fmla="val 16667"/>
              </a:avLst>
            </a:prstGeom>
            <a:solidFill>
              <a:srgbClr val="92D05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0497" name="Rounded Rectangle 12"/>
            <p:cNvSpPr>
              <a:spLocks noChangeArrowheads="1"/>
            </p:cNvSpPr>
            <p:nvPr/>
          </p:nvSpPr>
          <p:spPr bwMode="auto">
            <a:xfrm>
              <a:off x="5181600" y="5257800"/>
              <a:ext cx="2590800" cy="919401"/>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Semantic</a:t>
              </a:r>
            </a:p>
            <a:p>
              <a:pPr eaLnBrk="1" hangingPunct="1"/>
              <a:r>
                <a:rPr lang="en-US" altLang="en-US">
                  <a:solidFill>
                    <a:schemeClr val="bg1"/>
                  </a:solidFill>
                </a:rPr>
                <a:t>Applications</a:t>
              </a:r>
            </a:p>
          </p:txBody>
        </p:sp>
        <p:sp>
          <p:nvSpPr>
            <p:cNvPr id="20498" name="TextBox 16"/>
            <p:cNvSpPr txBox="1">
              <a:spLocks noChangeArrowheads="1"/>
            </p:cNvSpPr>
            <p:nvPr/>
          </p:nvSpPr>
          <p:spPr bwMode="auto">
            <a:xfrm>
              <a:off x="2514600" y="5486400"/>
              <a:ext cx="7553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use</a:t>
              </a:r>
            </a:p>
          </p:txBody>
        </p:sp>
      </p:grpSp>
      <p:sp>
        <p:nvSpPr>
          <p:cNvPr id="20483" name="Title 1"/>
          <p:cNvSpPr>
            <a:spLocks noGrp="1"/>
          </p:cNvSpPr>
          <p:nvPr>
            <p:ph type="title"/>
          </p:nvPr>
        </p:nvSpPr>
        <p:spPr/>
        <p:txBody>
          <a:bodyPr/>
          <a:lstStyle/>
          <a:p>
            <a:r>
              <a:rPr lang="en-US" altLang="en-US" smtClean="0"/>
              <a:t>Computer science approach to ontology</a:t>
            </a:r>
          </a:p>
        </p:txBody>
      </p:sp>
      <p:grpSp>
        <p:nvGrpSpPr>
          <p:cNvPr id="20485" name="Group 21"/>
          <p:cNvGrpSpPr>
            <a:grpSpLocks/>
          </p:cNvGrpSpPr>
          <p:nvPr/>
        </p:nvGrpSpPr>
        <p:grpSpPr bwMode="auto">
          <a:xfrm>
            <a:off x="3048000" y="2209800"/>
            <a:ext cx="5334000" cy="2743200"/>
            <a:chOff x="1295400" y="2209800"/>
            <a:chExt cx="6858000" cy="2743200"/>
          </a:xfrm>
        </p:grpSpPr>
        <p:sp>
          <p:nvSpPr>
            <p:cNvPr id="20492" name="Rounded Rectangle 13"/>
            <p:cNvSpPr>
              <a:spLocks noChangeArrowheads="1"/>
            </p:cNvSpPr>
            <p:nvPr/>
          </p:nvSpPr>
          <p:spPr bwMode="auto">
            <a:xfrm>
              <a:off x="1295400" y="2209800"/>
              <a:ext cx="6858000" cy="2743200"/>
            </a:xfrm>
            <a:prstGeom prst="roundRect">
              <a:avLst>
                <a:gd name="adj" fmla="val 16667"/>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0493" name="Rounded Rectangle 8"/>
            <p:cNvSpPr>
              <a:spLocks noChangeArrowheads="1"/>
            </p:cNvSpPr>
            <p:nvPr/>
          </p:nvSpPr>
          <p:spPr bwMode="auto">
            <a:xfrm>
              <a:off x="1752600" y="2362200"/>
              <a:ext cx="2209800" cy="1328023"/>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Ontology</a:t>
              </a:r>
            </a:p>
            <a:p>
              <a:pPr eaLnBrk="1" hangingPunct="1"/>
              <a:r>
                <a:rPr lang="en-US" altLang="en-US">
                  <a:solidFill>
                    <a:schemeClr val="bg1"/>
                  </a:solidFill>
                </a:rPr>
                <a:t>Authoring  Tools</a:t>
              </a:r>
            </a:p>
          </p:txBody>
        </p:sp>
        <p:sp>
          <p:nvSpPr>
            <p:cNvPr id="20494" name="Rounded Rectangle 9"/>
            <p:cNvSpPr>
              <a:spLocks noChangeArrowheads="1"/>
            </p:cNvSpPr>
            <p:nvPr/>
          </p:nvSpPr>
          <p:spPr bwMode="auto">
            <a:xfrm>
              <a:off x="5372100" y="4191000"/>
              <a:ext cx="2209800" cy="510778"/>
            </a:xfrm>
            <a:prstGeom prst="roundRect">
              <a:avLst>
                <a:gd name="adj" fmla="val 16667"/>
              </a:avLst>
            </a:prstGeom>
            <a:solidFill>
              <a:srgbClr val="6699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Reasoners</a:t>
              </a:r>
            </a:p>
          </p:txBody>
        </p:sp>
        <p:sp>
          <p:nvSpPr>
            <p:cNvPr id="20495" name="TextBox 15"/>
            <p:cNvSpPr txBox="1">
              <a:spLocks noChangeArrowheads="1"/>
            </p:cNvSpPr>
            <p:nvPr/>
          </p:nvSpPr>
          <p:spPr bwMode="auto">
            <a:xfrm>
              <a:off x="6019800" y="2590800"/>
              <a:ext cx="124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create</a:t>
              </a:r>
            </a:p>
          </p:txBody>
        </p:sp>
      </p:grpSp>
      <p:grpSp>
        <p:nvGrpSpPr>
          <p:cNvPr id="20486" name="Group 30"/>
          <p:cNvGrpSpPr>
            <a:grpSpLocks/>
          </p:cNvGrpSpPr>
          <p:nvPr/>
        </p:nvGrpSpPr>
        <p:grpSpPr bwMode="auto">
          <a:xfrm>
            <a:off x="590550" y="4005263"/>
            <a:ext cx="4800600" cy="914400"/>
            <a:chOff x="590939" y="4005457"/>
            <a:chExt cx="4800600" cy="914766"/>
          </a:xfrm>
        </p:grpSpPr>
        <p:grpSp>
          <p:nvGrpSpPr>
            <p:cNvPr id="20488" name="Group 26"/>
            <p:cNvGrpSpPr>
              <a:grpSpLocks/>
            </p:cNvGrpSpPr>
            <p:nvPr/>
          </p:nvGrpSpPr>
          <p:grpSpPr bwMode="auto">
            <a:xfrm>
              <a:off x="590939" y="4005457"/>
              <a:ext cx="4800600" cy="914766"/>
              <a:chOff x="381000" y="4015152"/>
              <a:chExt cx="4800600" cy="914400"/>
            </a:xfrm>
          </p:grpSpPr>
          <p:sp>
            <p:nvSpPr>
              <p:cNvPr id="20490" name="Rounded Rectangle 25"/>
              <p:cNvSpPr>
                <a:spLocks noChangeArrowheads="1"/>
              </p:cNvSpPr>
              <p:nvPr/>
            </p:nvSpPr>
            <p:spPr bwMode="auto">
              <a:xfrm>
                <a:off x="381000" y="4015152"/>
                <a:ext cx="4800600" cy="914400"/>
              </a:xfrm>
              <a:prstGeom prst="roundRect">
                <a:avLst>
                  <a:gd name="adj" fmla="val 37819"/>
                </a:avLst>
              </a:prstGeom>
              <a:solidFill>
                <a:srgbClr val="FF5050">
                  <a:alpha val="50195"/>
                </a:srgbClr>
              </a:solidFill>
              <a:ln w="28575" algn="ctr">
                <a:solidFill>
                  <a:schemeClr val="bg1"/>
                </a:solidFill>
                <a:round/>
                <a:headEnd/>
                <a:tailEn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0491" name="Rounded Rectangle 23"/>
              <p:cNvSpPr>
                <a:spLocks noChangeArrowheads="1"/>
              </p:cNvSpPr>
              <p:nvPr/>
            </p:nvSpPr>
            <p:spPr bwMode="auto">
              <a:xfrm>
                <a:off x="719667" y="4217376"/>
                <a:ext cx="1718733" cy="510778"/>
              </a:xfrm>
              <a:prstGeom prst="roundRect">
                <a:avLst>
                  <a:gd name="adj" fmla="val 16667"/>
                </a:avLst>
              </a:prstGeom>
              <a:solidFill>
                <a:srgbClr val="7030A0"/>
              </a:solidFill>
              <a:ln>
                <a:noFill/>
              </a:ln>
              <a:extLst>
                <a:ext uri="{91240B29-F687-4F45-9708-019B960494DF}">
                  <a14:hiddenLine xmlns:a14="http://schemas.microsoft.com/office/drawing/2010/main" w="28575" algn="ctr">
                    <a:solidFill>
                      <a:srgbClr val="000000"/>
                    </a:solidFill>
                    <a:round/>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Domain</a:t>
                </a:r>
              </a:p>
            </p:txBody>
          </p:sp>
        </p:grpSp>
        <p:sp>
          <p:nvSpPr>
            <p:cNvPr id="20489" name="Rounded Rectangle 7"/>
            <p:cNvSpPr>
              <a:spLocks noChangeArrowheads="1"/>
            </p:cNvSpPr>
            <p:nvPr/>
          </p:nvSpPr>
          <p:spPr bwMode="auto">
            <a:xfrm>
              <a:off x="3462867" y="4217789"/>
              <a:ext cx="1718733" cy="510778"/>
            </a:xfrm>
            <a:prstGeom prst="roundRect">
              <a:avLst>
                <a:gd name="adj" fmla="val 16667"/>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Ontologies</a:t>
              </a:r>
            </a:p>
          </p:txBody>
        </p:sp>
      </p:grpSp>
      <p:sp>
        <p:nvSpPr>
          <p:cNvPr id="18" name="TextBox 17"/>
          <p:cNvSpPr txBox="1"/>
          <p:nvPr/>
        </p:nvSpPr>
        <p:spPr>
          <a:xfrm>
            <a:off x="261938" y="2630488"/>
            <a:ext cx="2640012" cy="3416300"/>
          </a:xfrm>
          <a:prstGeom prst="rect">
            <a:avLst/>
          </a:prstGeom>
          <a:noFill/>
        </p:spPr>
        <p:txBody>
          <a:bodyPr>
            <a:spAutoFit/>
          </a:bodyPr>
          <a:lstStyle/>
          <a:p>
            <a:pPr algn="l">
              <a:defRPr/>
            </a:pPr>
            <a:r>
              <a:rPr lang="en-US" sz="1800" dirty="0">
                <a:solidFill>
                  <a:schemeClr val="bg1"/>
                </a:solidFill>
              </a:rPr>
              <a:t>the logic in </a:t>
            </a:r>
            <a:r>
              <a:rPr lang="en-US" sz="1800" dirty="0" err="1">
                <a:solidFill>
                  <a:schemeClr val="bg1"/>
                </a:solidFill>
              </a:rPr>
              <a:t>reasoners</a:t>
            </a:r>
            <a:r>
              <a:rPr lang="en-US" sz="1800" dirty="0">
                <a:solidFill>
                  <a:schemeClr val="bg1"/>
                </a:solidFill>
              </a:rPr>
              <a:t>:</a:t>
            </a:r>
          </a:p>
          <a:p>
            <a:pPr algn="l">
              <a:defRPr/>
            </a:pPr>
            <a:endParaRPr lang="en-US" sz="1800" b="0" dirty="0">
              <a:solidFill>
                <a:schemeClr val="bg1"/>
              </a:solidFill>
            </a:endParaRPr>
          </a:p>
          <a:p>
            <a:pPr marL="344488" indent="-231775" algn="l">
              <a:buFont typeface="Arial" pitchFamily="34" charset="0"/>
              <a:buChar char="•"/>
              <a:defRPr/>
            </a:pPr>
            <a:r>
              <a:rPr lang="en-US" sz="1800" dirty="0">
                <a:solidFill>
                  <a:srgbClr val="00FF00"/>
                </a:solidFill>
              </a:rPr>
              <a:t>guarantees</a:t>
            </a:r>
            <a:r>
              <a:rPr lang="en-US" sz="1800" b="0" dirty="0">
                <a:solidFill>
                  <a:srgbClr val="00FF00"/>
                </a:solidFill>
              </a:rPr>
              <a:t> consistent reasoning</a:t>
            </a:r>
            <a:r>
              <a:rPr lang="en-US" sz="1800" b="0" dirty="0">
                <a:solidFill>
                  <a:schemeClr val="bg1"/>
                </a:solidFill>
              </a:rPr>
              <a:t>, </a:t>
            </a:r>
          </a:p>
          <a:p>
            <a:pPr marL="344488" indent="-231775" algn="l">
              <a:buFont typeface="Arial" pitchFamily="34" charset="0"/>
              <a:buChar char="•"/>
              <a:defRPr/>
            </a:pPr>
            <a:endParaRPr lang="en-US" sz="1800" b="0" dirty="0">
              <a:solidFill>
                <a:schemeClr val="bg1"/>
              </a:solidFill>
            </a:endParaRPr>
          </a:p>
          <a:p>
            <a:pPr marL="344488" indent="-231775" algn="l">
              <a:buFont typeface="Arial" pitchFamily="34" charset="0"/>
              <a:buChar char="•"/>
              <a:defRPr/>
            </a:pPr>
            <a:endParaRPr lang="en-US" sz="1800" b="0" dirty="0">
              <a:solidFill>
                <a:schemeClr val="bg1"/>
              </a:solidFill>
            </a:endParaRPr>
          </a:p>
          <a:p>
            <a:pPr marL="344488" indent="-231775" algn="l">
              <a:buFont typeface="Arial" pitchFamily="34" charset="0"/>
              <a:buChar char="•"/>
              <a:defRPr/>
            </a:pPr>
            <a:endParaRPr lang="en-US" sz="1800" b="0" dirty="0">
              <a:solidFill>
                <a:schemeClr val="bg1"/>
              </a:solidFill>
            </a:endParaRPr>
          </a:p>
          <a:p>
            <a:pPr marL="344488" indent="-231775" algn="l">
              <a:buFont typeface="Arial" pitchFamily="34" charset="0"/>
              <a:buChar char="•"/>
              <a:defRPr/>
            </a:pPr>
            <a:endParaRPr lang="en-US" sz="1800" b="0" dirty="0">
              <a:solidFill>
                <a:schemeClr val="bg1"/>
              </a:solidFill>
            </a:endParaRPr>
          </a:p>
          <a:p>
            <a:pPr marL="344488" indent="-231775" algn="l">
              <a:buFont typeface="Arial" pitchFamily="34" charset="0"/>
              <a:buChar char="•"/>
              <a:defRPr/>
            </a:pPr>
            <a:endParaRPr lang="en-US" sz="1800" b="0" dirty="0">
              <a:solidFill>
                <a:schemeClr val="bg1"/>
              </a:solidFill>
            </a:endParaRPr>
          </a:p>
          <a:p>
            <a:pPr marL="344488" indent="-231775" algn="l">
              <a:buFont typeface="Arial" pitchFamily="34" charset="0"/>
              <a:buChar char="•"/>
              <a:defRPr/>
            </a:pPr>
            <a:r>
              <a:rPr lang="en-US" sz="1800" dirty="0">
                <a:solidFill>
                  <a:srgbClr val="FF0000"/>
                </a:solidFill>
              </a:rPr>
              <a:t>does not guarantee </a:t>
            </a:r>
            <a:r>
              <a:rPr lang="en-US" sz="1800" b="0" dirty="0">
                <a:solidFill>
                  <a:srgbClr val="FF0000"/>
                </a:solidFill>
              </a:rPr>
              <a:t>the faithfulness of the representation.</a:t>
            </a:r>
          </a:p>
        </p:txBody>
      </p:sp>
    </p:spTree>
    <p:extLst>
      <p:ext uri="{BB962C8B-B14F-4D97-AF65-F5344CB8AC3E}">
        <p14:creationId xmlns:p14="http://schemas.microsoft.com/office/powerpoint/2010/main" val="23072803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 descr="gl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1493838"/>
            <a:ext cx="4329113"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a:spLocks noGrp="1"/>
          </p:cNvSpPr>
          <p:nvPr>
            <p:ph type="title"/>
          </p:nvPr>
        </p:nvSpPr>
        <p:spPr/>
        <p:txBody>
          <a:bodyPr/>
          <a:lstStyle/>
          <a:p>
            <a:r>
              <a:rPr lang="en-US" altLang="en-US" smtClean="0"/>
              <a:t>Philosophical approach to ontology</a:t>
            </a:r>
          </a:p>
        </p:txBody>
      </p:sp>
      <p:pic>
        <p:nvPicPr>
          <p:cNvPr id="1013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2209800"/>
            <a:ext cx="78105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3" name="TextBox 42"/>
          <p:cNvSpPr txBox="1">
            <a:spLocks noChangeArrowheads="1"/>
          </p:cNvSpPr>
          <p:nvPr/>
        </p:nvSpPr>
        <p:spPr bwMode="auto">
          <a:xfrm>
            <a:off x="685800" y="6019800"/>
            <a:ext cx="77263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000" u="sng" dirty="0">
                <a:solidFill>
                  <a:schemeClr val="bg1"/>
                </a:solidFill>
              </a:rPr>
              <a:t>Ontological Realism</a:t>
            </a:r>
            <a:r>
              <a:rPr lang="en-US" altLang="en-US" sz="2000" dirty="0">
                <a:solidFill>
                  <a:schemeClr val="bg1"/>
                </a:solidFill>
              </a:rPr>
              <a:t>: </a:t>
            </a:r>
            <a:r>
              <a:rPr lang="en-US" altLang="en-US" sz="2000" b="0" dirty="0">
                <a:solidFill>
                  <a:schemeClr val="bg1"/>
                </a:solidFill>
              </a:rPr>
              <a:t>uses ontology as philosophical discipline to build ontologies as faithful representations of reality.</a:t>
            </a:r>
          </a:p>
        </p:txBody>
      </p:sp>
    </p:spTree>
    <p:extLst>
      <p:ext uri="{BB962C8B-B14F-4D97-AF65-F5344CB8AC3E}">
        <p14:creationId xmlns:p14="http://schemas.microsoft.com/office/powerpoint/2010/main" val="290556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500" fill="hold"/>
                                        <p:tgtEl>
                                          <p:spTgt spid="101378"/>
                                        </p:tgtEl>
                                      </p:cBhvr>
                                      <p:by x="60000" y="60000"/>
                                    </p:animScale>
                                  </p:childTnLst>
                                </p:cTn>
                              </p:par>
                              <p:par>
                                <p:cTn id="7" presetID="56" presetClass="path" presetSubtype="0" accel="50000" decel="50000" fill="hold" nodeType="withEffect">
                                  <p:stCondLst>
                                    <p:cond delay="0"/>
                                  </p:stCondLst>
                                  <p:childTnLst>
                                    <p:animMotion origin="layout" path="M -1.94444E-6 1.11111E-6 L 0.11945 -0.06528 " pathEditMode="relative" rAng="0" ptsTypes="AA">
                                      <p:cBhvr>
                                        <p:cTn id="8" dur="500" fill="hold"/>
                                        <p:tgtEl>
                                          <p:spTgt spid="101378"/>
                                        </p:tgtEl>
                                        <p:attrNameLst>
                                          <p:attrName>ppt_x</p:attrName>
                                          <p:attrName>ppt_y</p:attrName>
                                        </p:attrNameLst>
                                      </p:cBhvr>
                                      <p:rCtr x="5972" y="-3264"/>
                                    </p:animMotion>
                                  </p:childTnLst>
                                </p:cTn>
                              </p:par>
                            </p:childTnLst>
                          </p:cTn>
                        </p:par>
                        <p:par>
                          <p:cTn id="9" fill="hold" nodeType="afterGroup">
                            <p:stCondLst>
                              <p:cond delay="500"/>
                            </p:stCondLst>
                            <p:childTnLst>
                              <p:par>
                                <p:cTn id="10" presetID="4" presetClass="entr" presetSubtype="32"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ox(out)">
                                      <p:cBhvr>
                                        <p:cTn id="12" dur="1000"/>
                                        <p:tgtEl>
                                          <p:spTgt spid="42"/>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ox(out)">
                                      <p:cBhvr>
                                        <p:cTn id="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smtClean="0"/>
              <a:t>The basis of Ontological Realism (O.R.)</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smtClean="0"/>
              <a:t>There is an external reality which is ‘objectively’ the way it is;</a:t>
            </a:r>
          </a:p>
          <a:p>
            <a:pPr marL="533400" indent="-533400">
              <a:buFontTx/>
              <a:buAutoNum type="arabicPeriod"/>
            </a:pPr>
            <a:r>
              <a:rPr lang="en-US" altLang="en-US" sz="2800" dirty="0" smtClean="0"/>
              <a:t>That reality is accessible to us;</a:t>
            </a:r>
          </a:p>
          <a:p>
            <a:pPr marL="533400" indent="-533400">
              <a:buFontTx/>
              <a:buAutoNum type="arabicPeriod"/>
            </a:pPr>
            <a:r>
              <a:rPr lang="en-US" altLang="en-US" sz="2800" dirty="0" smtClean="0"/>
              <a:t>We build in our brains cognitive representations of  reality; </a:t>
            </a:r>
          </a:p>
          <a:p>
            <a:pPr marL="533400" indent="-533400">
              <a:buFontTx/>
              <a:buAutoNum type="arabicPeriod"/>
            </a:pPr>
            <a:r>
              <a:rPr lang="en-US" altLang="en-US" sz="2800" dirty="0" smtClean="0"/>
              <a:t>We communicate with others about what is there, and what we believe there is there.</a:t>
            </a:r>
          </a:p>
        </p:txBody>
      </p:sp>
      <p:pic>
        <p:nvPicPr>
          <p:cNvPr id="23556" name="Picture 4"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38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88938" y="6400800"/>
            <a:ext cx="875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Smith B, Kusnierczyk W, Schober D, Ceusters W. Towards a Reference Terminology for Ontology Research and Development in the Biomedical Domain. Proceedings of KR-MED 2006, Biomedical Ontology in Action, November 8, 2006, Baltimore MD, USA</a:t>
            </a:r>
            <a:r>
              <a:rPr lang="en-US" altLang="en-US" sz="1200">
                <a:solidFill>
                  <a:schemeClr val="bg1"/>
                </a:solidFill>
              </a:rPr>
              <a:t> </a:t>
            </a:r>
          </a:p>
        </p:txBody>
      </p:sp>
    </p:spTree>
    <p:extLst>
      <p:ext uri="{BB962C8B-B14F-4D97-AF65-F5344CB8AC3E}">
        <p14:creationId xmlns:p14="http://schemas.microsoft.com/office/powerpoint/2010/main" val="1623283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pPr eaLnBrk="1" hangingPunct="1"/>
            <a:endParaRPr lang="en-US" altLang="en-US" smtClean="0"/>
          </a:p>
        </p:txBody>
      </p:sp>
      <p:pic>
        <p:nvPicPr>
          <p:cNvPr id="26627" name="Picture 2" descr="http://3.bp.blogspot.com/_2cxvSmlPoaM/Ss-JdUAcxwI/AAAAAAAADM4/fOmasxsNiCg/s800/rembrand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8"/>
          <p:cNvSpPr>
            <a:spLocks noChangeArrowheads="1"/>
          </p:cNvSpPr>
          <p:nvPr/>
        </p:nvSpPr>
        <p:spPr bwMode="auto">
          <a:xfrm>
            <a:off x="0" y="4724400"/>
            <a:ext cx="91440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26629" name="Group 22"/>
          <p:cNvGrpSpPr>
            <a:grpSpLocks/>
          </p:cNvGrpSpPr>
          <p:nvPr/>
        </p:nvGrpSpPr>
        <p:grpSpPr bwMode="auto">
          <a:xfrm>
            <a:off x="0" y="0"/>
            <a:ext cx="9144000" cy="1143000"/>
            <a:chOff x="-1" y="0"/>
            <a:chExt cx="9144001" cy="1143000"/>
          </a:xfrm>
        </p:grpSpPr>
        <p:pic>
          <p:nvPicPr>
            <p:cNvPr id="266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Rectangle 21"/>
            <p:cNvSpPr>
              <a:spLocks noChangeArrowheads="1"/>
            </p:cNvSpPr>
            <p:nvPr/>
          </p:nvSpPr>
          <p:spPr bwMode="auto">
            <a:xfrm>
              <a:off x="0" y="990600"/>
              <a:ext cx="91440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
        <p:nvSpPr>
          <p:cNvPr id="26630" name="TextBox 24"/>
          <p:cNvSpPr txBox="1">
            <a:spLocks noChangeArrowheads="1"/>
          </p:cNvSpPr>
          <p:nvPr/>
        </p:nvSpPr>
        <p:spPr bwMode="auto">
          <a:xfrm>
            <a:off x="106363" y="6096000"/>
            <a:ext cx="75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L1</a:t>
            </a:r>
            <a:r>
              <a:rPr lang="en-US" altLang="en-US" baseline="30000">
                <a:solidFill>
                  <a:schemeClr val="bg1"/>
                </a:solidFill>
              </a:rPr>
              <a:t>-</a:t>
            </a:r>
          </a:p>
        </p:txBody>
      </p:sp>
      <p:sp>
        <p:nvSpPr>
          <p:cNvPr id="26631" name="TextBox 25"/>
          <p:cNvSpPr txBox="1">
            <a:spLocks noChangeArrowheads="1"/>
          </p:cNvSpPr>
          <p:nvPr/>
        </p:nvSpPr>
        <p:spPr bwMode="auto">
          <a:xfrm>
            <a:off x="152400" y="1371600"/>
            <a:ext cx="663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L2</a:t>
            </a:r>
          </a:p>
        </p:txBody>
      </p:sp>
      <p:sp>
        <p:nvSpPr>
          <p:cNvPr id="26632" name="TextBox 27"/>
          <p:cNvSpPr txBox="1">
            <a:spLocks noChangeArrowheads="1"/>
          </p:cNvSpPr>
          <p:nvPr/>
        </p:nvSpPr>
        <p:spPr bwMode="auto">
          <a:xfrm>
            <a:off x="152400" y="152400"/>
            <a:ext cx="663575"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L3</a:t>
            </a:r>
          </a:p>
        </p:txBody>
      </p:sp>
      <p:sp>
        <p:nvSpPr>
          <p:cNvPr id="26633" name="Slide Number Placeholder 10"/>
          <p:cNvSpPr>
            <a:spLocks noGrp="1"/>
          </p:cNvSpPr>
          <p:nvPr>
            <p:ph type="sldNum" sz="quarter" idx="4294967295"/>
          </p:nvPr>
        </p:nvSpPr>
        <p:spPr>
          <a:xfrm>
            <a:off x="-225425"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C0121FBA-3C66-4326-891E-798A141C34E2}" type="slidenum">
              <a:rPr lang="en-US" altLang="en-US" sz="1400" b="0">
                <a:solidFill>
                  <a:schemeClr val="bg1"/>
                </a:solidFill>
              </a:rPr>
              <a:pPr eaLnBrk="1" hangingPunct="1"/>
              <a:t>54</a:t>
            </a:fld>
            <a:endParaRPr lang="en-US" altLang="en-US" sz="1400" b="0">
              <a:solidFill>
                <a:schemeClr val="bg1"/>
              </a:solidFill>
            </a:endParaRPr>
          </a:p>
        </p:txBody>
      </p:sp>
      <p:sp>
        <p:nvSpPr>
          <p:cNvPr id="26634" name="Rectangle 11"/>
          <p:cNvSpPr>
            <a:spLocks noChangeArrowheads="1"/>
          </p:cNvSpPr>
          <p:nvPr/>
        </p:nvSpPr>
        <p:spPr bwMode="auto">
          <a:xfrm>
            <a:off x="914400" y="152400"/>
            <a:ext cx="82296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Linguistic representations </a:t>
            </a:r>
            <a:r>
              <a:rPr lang="en-US" altLang="en-US" i="1"/>
              <a:t>about</a:t>
            </a:r>
            <a:r>
              <a:rPr lang="en-US" altLang="en-US"/>
              <a:t> (L1</a:t>
            </a:r>
            <a:r>
              <a:rPr lang="en-US" altLang="en-US" baseline="30000"/>
              <a:t>-</a:t>
            </a:r>
            <a:r>
              <a:rPr lang="en-US" altLang="en-US"/>
              <a:t>), (L2) or (L3) </a:t>
            </a:r>
          </a:p>
        </p:txBody>
      </p:sp>
      <p:sp>
        <p:nvSpPr>
          <p:cNvPr id="26635" name="Rectangle 12"/>
          <p:cNvSpPr>
            <a:spLocks noChangeArrowheads="1"/>
          </p:cNvSpPr>
          <p:nvPr/>
        </p:nvSpPr>
        <p:spPr bwMode="auto">
          <a:xfrm>
            <a:off x="914400" y="1371600"/>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FF"/>
                </a:solidFill>
              </a:rPr>
              <a:t>Beliefs </a:t>
            </a:r>
            <a:r>
              <a:rPr lang="en-US" altLang="en-US" i="1">
                <a:solidFill>
                  <a:srgbClr val="FFFFFF"/>
                </a:solidFill>
              </a:rPr>
              <a:t>about</a:t>
            </a:r>
            <a:r>
              <a:rPr lang="en-US" altLang="en-US">
                <a:solidFill>
                  <a:srgbClr val="FFFFFF"/>
                </a:solidFill>
              </a:rPr>
              <a:t> (1) </a:t>
            </a:r>
            <a:endParaRPr lang="en-US" altLang="en-US"/>
          </a:p>
        </p:txBody>
      </p:sp>
      <p:sp>
        <p:nvSpPr>
          <p:cNvPr id="26636" name="Rectangle 13"/>
          <p:cNvSpPr>
            <a:spLocks noChangeArrowheads="1"/>
          </p:cNvSpPr>
          <p:nvPr/>
        </p:nvSpPr>
        <p:spPr bwMode="auto">
          <a:xfrm>
            <a:off x="1066800" y="5562600"/>
            <a:ext cx="8077200" cy="1077913"/>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rgbClr val="FFFFFF"/>
                </a:solidFill>
              </a:rPr>
              <a:t>Entities (particular or generic) with objective existence which are </a:t>
            </a:r>
            <a:r>
              <a:rPr lang="en-US" altLang="en-US" i="1">
                <a:solidFill>
                  <a:srgbClr val="FFFFFF"/>
                </a:solidFill>
              </a:rPr>
              <a:t>not about anything</a:t>
            </a:r>
            <a:endParaRPr lang="en-US" altLang="en-US"/>
          </a:p>
        </p:txBody>
      </p:sp>
      <p:sp>
        <p:nvSpPr>
          <p:cNvPr id="26637" name="Text Box 4"/>
          <p:cNvSpPr txBox="1">
            <a:spLocks noChangeArrowheads="1"/>
          </p:cNvSpPr>
          <p:nvPr/>
        </p:nvSpPr>
        <p:spPr bwMode="auto">
          <a:xfrm rot="2140383">
            <a:off x="5680075" y="1354138"/>
            <a:ext cx="3005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00CC99"/>
                </a:solidFill>
              </a:rPr>
              <a:t>Representations</a:t>
            </a:r>
          </a:p>
        </p:txBody>
      </p:sp>
      <p:sp>
        <p:nvSpPr>
          <p:cNvPr id="26638" name="Text Box 5"/>
          <p:cNvSpPr txBox="1">
            <a:spLocks noChangeArrowheads="1"/>
          </p:cNvSpPr>
          <p:nvPr/>
        </p:nvSpPr>
        <p:spPr bwMode="auto">
          <a:xfrm>
            <a:off x="5486400" y="4953000"/>
            <a:ext cx="3548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00CC99"/>
                </a:solidFill>
              </a:rPr>
              <a:t>First Order Reality</a:t>
            </a:r>
          </a:p>
        </p:txBody>
      </p:sp>
    </p:spTree>
    <p:extLst>
      <p:ext uri="{BB962C8B-B14F-4D97-AF65-F5344CB8AC3E}">
        <p14:creationId xmlns:p14="http://schemas.microsoft.com/office/powerpoint/2010/main" val="15595211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What is out there …</a:t>
            </a:r>
            <a:br>
              <a:rPr lang="en-US" altLang="en-US" dirty="0" smtClean="0"/>
            </a:br>
            <a:r>
              <a:rPr lang="en-US" altLang="en-US" dirty="0" smtClean="0"/>
              <a:t>(… we want/need to deal with)?</a:t>
            </a:r>
          </a:p>
        </p:txBody>
      </p:sp>
      <p:sp>
        <p:nvSpPr>
          <p:cNvPr id="19459" name="TextBox 3"/>
          <p:cNvSpPr txBox="1">
            <a:spLocks noChangeArrowheads="1"/>
          </p:cNvSpPr>
          <p:nvPr/>
        </p:nvSpPr>
        <p:spPr bwMode="auto">
          <a:xfrm>
            <a:off x="381000" y="2209800"/>
            <a:ext cx="2536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portions of reality</a:t>
            </a:r>
          </a:p>
        </p:txBody>
      </p:sp>
      <p:sp>
        <p:nvSpPr>
          <p:cNvPr id="19460" name="TextBox 4"/>
          <p:cNvSpPr txBox="1">
            <a:spLocks noChangeArrowheads="1"/>
          </p:cNvSpPr>
          <p:nvPr/>
        </p:nvSpPr>
        <p:spPr bwMode="auto">
          <a:xfrm>
            <a:off x="3032125" y="3283527"/>
            <a:ext cx="1123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entities</a:t>
            </a:r>
          </a:p>
        </p:txBody>
      </p:sp>
      <p:sp>
        <p:nvSpPr>
          <p:cNvPr id="19461" name="TextBox 5"/>
          <p:cNvSpPr txBox="1">
            <a:spLocks noChangeArrowheads="1"/>
          </p:cNvSpPr>
          <p:nvPr/>
        </p:nvSpPr>
        <p:spPr bwMode="auto">
          <a:xfrm>
            <a:off x="6858000" y="3962400"/>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particulars</a:t>
            </a:r>
          </a:p>
        </p:txBody>
      </p:sp>
      <p:sp>
        <p:nvSpPr>
          <p:cNvPr id="19462" name="TextBox 6"/>
          <p:cNvSpPr txBox="1">
            <a:spLocks noChangeArrowheads="1"/>
          </p:cNvSpPr>
          <p:nvPr/>
        </p:nvSpPr>
        <p:spPr bwMode="auto">
          <a:xfrm>
            <a:off x="698059" y="3320191"/>
            <a:ext cx="151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universals</a:t>
            </a:r>
          </a:p>
        </p:txBody>
      </p:sp>
      <p:sp>
        <p:nvSpPr>
          <p:cNvPr id="19463" name="TextBox 7"/>
          <p:cNvSpPr txBox="1">
            <a:spLocks noChangeArrowheads="1"/>
          </p:cNvSpPr>
          <p:nvPr/>
        </p:nvSpPr>
        <p:spPr bwMode="auto">
          <a:xfrm>
            <a:off x="5181600" y="2362200"/>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configurations</a:t>
            </a:r>
          </a:p>
        </p:txBody>
      </p:sp>
      <p:sp>
        <p:nvSpPr>
          <p:cNvPr id="19464" name="TextBox 8"/>
          <p:cNvSpPr txBox="1">
            <a:spLocks noChangeArrowheads="1"/>
          </p:cNvSpPr>
          <p:nvPr/>
        </p:nvSpPr>
        <p:spPr bwMode="auto">
          <a:xfrm>
            <a:off x="3124200" y="2362200"/>
            <a:ext cx="1323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relations</a:t>
            </a:r>
          </a:p>
        </p:txBody>
      </p:sp>
      <p:sp>
        <p:nvSpPr>
          <p:cNvPr id="19465" name="TextBox 9"/>
          <p:cNvSpPr txBox="1">
            <a:spLocks noChangeArrowheads="1"/>
          </p:cNvSpPr>
          <p:nvPr/>
        </p:nvSpPr>
        <p:spPr bwMode="auto">
          <a:xfrm>
            <a:off x="3352800" y="4495129"/>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continuants</a:t>
            </a:r>
          </a:p>
        </p:txBody>
      </p:sp>
      <p:sp>
        <p:nvSpPr>
          <p:cNvPr id="19466" name="TextBox 10"/>
          <p:cNvSpPr txBox="1">
            <a:spLocks noChangeArrowheads="1"/>
          </p:cNvSpPr>
          <p:nvPr/>
        </p:nvSpPr>
        <p:spPr bwMode="auto">
          <a:xfrm>
            <a:off x="5583237" y="4495800"/>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bg1"/>
                </a:solidFill>
              </a:rPr>
              <a:t>occurrents</a:t>
            </a:r>
            <a:endParaRPr lang="en-US" altLang="en-US" dirty="0">
              <a:solidFill>
                <a:schemeClr val="bg1"/>
              </a:solidFill>
            </a:endParaRPr>
          </a:p>
        </p:txBody>
      </p:sp>
      <p:sp>
        <p:nvSpPr>
          <p:cNvPr id="19467" name="Rectangle 11"/>
          <p:cNvSpPr>
            <a:spLocks noChangeArrowheads="1"/>
          </p:cNvSpPr>
          <p:nvPr/>
        </p:nvSpPr>
        <p:spPr bwMode="auto">
          <a:xfrm>
            <a:off x="381000" y="2209800"/>
            <a:ext cx="8458200" cy="44196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8" name="Rectangle 12"/>
          <p:cNvSpPr>
            <a:spLocks noChangeArrowheads="1"/>
          </p:cNvSpPr>
          <p:nvPr/>
        </p:nvSpPr>
        <p:spPr bwMode="auto">
          <a:xfrm>
            <a:off x="2895600" y="3276600"/>
            <a:ext cx="5791200" cy="32004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9" name="Rectangle 13"/>
          <p:cNvSpPr>
            <a:spLocks noChangeArrowheads="1"/>
          </p:cNvSpPr>
          <p:nvPr/>
        </p:nvSpPr>
        <p:spPr bwMode="auto">
          <a:xfrm>
            <a:off x="5181600" y="2362200"/>
            <a:ext cx="3505200" cy="762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0" name="Rectangle 14"/>
          <p:cNvSpPr>
            <a:spLocks noChangeArrowheads="1"/>
          </p:cNvSpPr>
          <p:nvPr/>
        </p:nvSpPr>
        <p:spPr bwMode="auto">
          <a:xfrm>
            <a:off x="3124200" y="2362200"/>
            <a:ext cx="1828800" cy="762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1" name="Rectangle 15"/>
          <p:cNvSpPr>
            <a:spLocks noChangeArrowheads="1"/>
          </p:cNvSpPr>
          <p:nvPr/>
        </p:nvSpPr>
        <p:spPr bwMode="auto">
          <a:xfrm>
            <a:off x="3200399" y="4495128"/>
            <a:ext cx="2230435" cy="1524671"/>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2" name="Rectangle 16"/>
          <p:cNvSpPr>
            <a:spLocks noChangeArrowheads="1"/>
          </p:cNvSpPr>
          <p:nvPr/>
        </p:nvSpPr>
        <p:spPr bwMode="auto">
          <a:xfrm>
            <a:off x="5583236" y="4495800"/>
            <a:ext cx="2798763" cy="1524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3" name="Rectangle 17"/>
          <p:cNvSpPr>
            <a:spLocks noChangeArrowheads="1"/>
          </p:cNvSpPr>
          <p:nvPr/>
        </p:nvSpPr>
        <p:spPr bwMode="auto">
          <a:xfrm>
            <a:off x="533400" y="3276600"/>
            <a:ext cx="2209800" cy="3200400"/>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4" name="Rectangle 18"/>
          <p:cNvSpPr>
            <a:spLocks noChangeArrowheads="1"/>
          </p:cNvSpPr>
          <p:nvPr/>
        </p:nvSpPr>
        <p:spPr bwMode="auto">
          <a:xfrm>
            <a:off x="3124200" y="3962400"/>
            <a:ext cx="5410200" cy="22098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5" name="TextBox 19"/>
          <p:cNvSpPr txBox="1">
            <a:spLocks noChangeArrowheads="1"/>
          </p:cNvSpPr>
          <p:nvPr/>
        </p:nvSpPr>
        <p:spPr bwMode="auto">
          <a:xfrm>
            <a:off x="3352800" y="2743200"/>
            <a:ext cx="160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participation</a:t>
            </a:r>
          </a:p>
        </p:txBody>
      </p:sp>
      <p:sp>
        <p:nvSpPr>
          <p:cNvPr id="19476" name="TextBox 20"/>
          <p:cNvSpPr txBox="1">
            <a:spLocks noChangeArrowheads="1"/>
          </p:cNvSpPr>
          <p:nvPr/>
        </p:nvSpPr>
        <p:spPr bwMode="auto">
          <a:xfrm>
            <a:off x="5653088" y="2743200"/>
            <a:ext cx="3084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me participating in my life</a:t>
            </a:r>
          </a:p>
        </p:txBody>
      </p:sp>
      <p:sp>
        <p:nvSpPr>
          <p:cNvPr id="19477" name="TextBox 21"/>
          <p:cNvSpPr txBox="1">
            <a:spLocks noChangeArrowheads="1"/>
          </p:cNvSpPr>
          <p:nvPr/>
        </p:nvSpPr>
        <p:spPr bwMode="auto">
          <a:xfrm>
            <a:off x="1524000" y="579120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organism</a:t>
            </a:r>
          </a:p>
        </p:txBody>
      </p:sp>
      <p:sp>
        <p:nvSpPr>
          <p:cNvPr id="19478" name="TextBox 22"/>
          <p:cNvSpPr txBox="1">
            <a:spLocks noChangeArrowheads="1"/>
          </p:cNvSpPr>
          <p:nvPr/>
        </p:nvSpPr>
        <p:spPr bwMode="auto">
          <a:xfrm>
            <a:off x="4610100" y="5480980"/>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me</a:t>
            </a:r>
          </a:p>
        </p:txBody>
      </p:sp>
      <p:sp>
        <p:nvSpPr>
          <p:cNvPr id="19479" name="TextBox 23"/>
          <p:cNvSpPr txBox="1">
            <a:spLocks noChangeArrowheads="1"/>
          </p:cNvSpPr>
          <p:nvPr/>
        </p:nvSpPr>
        <p:spPr bwMode="auto">
          <a:xfrm>
            <a:off x="6921500" y="5486400"/>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my life</a:t>
            </a:r>
          </a:p>
        </p:txBody>
      </p:sp>
      <p:grpSp>
        <p:nvGrpSpPr>
          <p:cNvPr id="2" name="Group 28"/>
          <p:cNvGrpSpPr>
            <a:grpSpLocks/>
          </p:cNvGrpSpPr>
          <p:nvPr/>
        </p:nvGrpSpPr>
        <p:grpSpPr bwMode="auto">
          <a:xfrm>
            <a:off x="533400" y="2693988"/>
            <a:ext cx="2438400" cy="461962"/>
            <a:chOff x="533400" y="2694560"/>
            <a:chExt cx="2438400" cy="461665"/>
          </a:xfrm>
        </p:grpSpPr>
        <p:sp>
          <p:nvSpPr>
            <p:cNvPr id="19484" name="Rectangle 24"/>
            <p:cNvSpPr>
              <a:spLocks noChangeArrowheads="1"/>
            </p:cNvSpPr>
            <p:nvPr/>
          </p:nvSpPr>
          <p:spPr bwMode="auto">
            <a:xfrm>
              <a:off x="533400" y="2743200"/>
              <a:ext cx="2438400" cy="381000"/>
            </a:xfrm>
            <a:prstGeom prst="rect">
              <a:avLst/>
            </a:prstGeom>
            <a:noFill/>
            <a:ln w="9525" algn="ctr">
              <a:solidFill>
                <a:srgbClr val="FF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9485" name="TextBox 26"/>
            <p:cNvSpPr txBox="1">
              <a:spLocks noChangeArrowheads="1"/>
            </p:cNvSpPr>
            <p:nvPr/>
          </p:nvSpPr>
          <p:spPr bwMode="auto">
            <a:xfrm>
              <a:off x="533400" y="2694560"/>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a:t>
              </a:r>
            </a:p>
          </p:txBody>
        </p:sp>
      </p:grpSp>
      <p:grpSp>
        <p:nvGrpSpPr>
          <p:cNvPr id="3" name="Group 29"/>
          <p:cNvGrpSpPr>
            <a:grpSpLocks/>
          </p:cNvGrpSpPr>
          <p:nvPr/>
        </p:nvGrpSpPr>
        <p:grpSpPr bwMode="auto">
          <a:xfrm>
            <a:off x="5029200" y="3386138"/>
            <a:ext cx="3505200" cy="460375"/>
            <a:chOff x="5029200" y="3385623"/>
            <a:chExt cx="3505200" cy="461665"/>
          </a:xfrm>
        </p:grpSpPr>
        <p:sp>
          <p:nvSpPr>
            <p:cNvPr id="19482" name="Rectangle 25"/>
            <p:cNvSpPr>
              <a:spLocks noChangeArrowheads="1"/>
            </p:cNvSpPr>
            <p:nvPr/>
          </p:nvSpPr>
          <p:spPr bwMode="auto">
            <a:xfrm>
              <a:off x="5029200" y="3429000"/>
              <a:ext cx="3505200" cy="381000"/>
            </a:xfrm>
            <a:prstGeom prst="rect">
              <a:avLst/>
            </a:prstGeom>
            <a:noFill/>
            <a:ln w="9525" algn="ctr">
              <a:solidFill>
                <a:srgbClr val="FF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9483" name="TextBox 27"/>
            <p:cNvSpPr txBox="1">
              <a:spLocks noChangeArrowheads="1"/>
            </p:cNvSpPr>
            <p:nvPr/>
          </p:nvSpPr>
          <p:spPr bwMode="auto">
            <a:xfrm>
              <a:off x="5032734" y="3385623"/>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a:t>
              </a:r>
            </a:p>
          </p:txBody>
        </p:sp>
      </p:grpSp>
    </p:spTree>
    <p:extLst>
      <p:ext uri="{BB962C8B-B14F-4D97-AF65-F5344CB8AC3E}">
        <p14:creationId xmlns:p14="http://schemas.microsoft.com/office/powerpoint/2010/main" val="1894773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versus particular</a:t>
            </a:r>
            <a:endParaRPr lang="en-US" dirty="0"/>
          </a:p>
        </p:txBody>
      </p:sp>
      <p:sp>
        <p:nvSpPr>
          <p:cNvPr id="269325" name="Rectangle 13">
            <a:hlinkClick r:id="rId2"/>
          </p:cNvPr>
          <p:cNvSpPr>
            <a:spLocks noChangeArrowheads="1"/>
          </p:cNvSpPr>
          <p:nvPr/>
        </p:nvSpPr>
        <p:spPr bwMode="auto">
          <a:xfrm>
            <a:off x="0" y="19050"/>
            <a:ext cx="681038" cy="0"/>
          </a:xfrm>
          <a:prstGeom prst="rect">
            <a:avLst/>
          </a:prstGeom>
          <a:noFill/>
          <a:ln w="9525">
            <a:noFill/>
            <a:miter lim="800000"/>
            <a:headEnd/>
            <a:tailEnd/>
          </a:ln>
          <a:effectLst/>
        </p:spPr>
        <p:txBody>
          <a:bodyPr vert="horz" wrap="square" lIns="11109" tIns="12696" rIns="11109" bIns="12696" numCol="1" anchor="t" anchorCtr="0" compatLnSpc="1">
            <a:prstTxWarp prst="textNoShape">
              <a:avLst/>
            </a:prstTxWarp>
            <a:spAutoFit/>
          </a:bodyPr>
          <a:lstStyle/>
          <a:p>
            <a:endParaRPr lang="en-US"/>
          </a:p>
        </p:txBody>
      </p:sp>
      <p:pic>
        <p:nvPicPr>
          <p:cNvPr id="269314" name="Picture 2" descr="https://encrypted-tbn3.gstatic.com/images?q=tbn:ANd9GcTM-GIh25fYhqb2R2H0pZamjtqZC32MYyKcK9hPdMORwzrD7ATcvCXhhD62">
            <a:hlinkClick r:id="rId3"/>
          </p:cNvPr>
          <p:cNvPicPr>
            <a:picLocks noChangeAspect="1" noChangeArrowheads="1"/>
          </p:cNvPicPr>
          <p:nvPr/>
        </p:nvPicPr>
        <p:blipFill>
          <a:blip r:embed="rId4" cstate="print"/>
          <a:srcRect/>
          <a:stretch>
            <a:fillRect/>
          </a:stretch>
        </p:blipFill>
        <p:spPr bwMode="auto">
          <a:xfrm>
            <a:off x="381000" y="4619625"/>
            <a:ext cx="1152525" cy="1533525"/>
          </a:xfrm>
          <a:prstGeom prst="rect">
            <a:avLst/>
          </a:prstGeom>
          <a:noFill/>
        </p:spPr>
      </p:pic>
      <p:pic>
        <p:nvPicPr>
          <p:cNvPr id="269316" name="Picture 4" descr="https://encrypted-tbn1.gstatic.com/images?q=tbn:ANd9GcREsxmdyg7ikvB64eCQMTaZfXmFYQ45ue49r6dHMn72KqdM0E9vrH_O-Gg">
            <a:hlinkClick r:id="rId5"/>
          </p:cNvPr>
          <p:cNvPicPr>
            <a:picLocks noChangeAspect="1" noChangeArrowheads="1"/>
          </p:cNvPicPr>
          <p:nvPr/>
        </p:nvPicPr>
        <p:blipFill>
          <a:blip r:embed="rId6" cstate="print"/>
          <a:srcRect/>
          <a:stretch>
            <a:fillRect/>
          </a:stretch>
        </p:blipFill>
        <p:spPr bwMode="auto">
          <a:xfrm>
            <a:off x="2195512" y="4595812"/>
            <a:ext cx="1114425" cy="1581150"/>
          </a:xfrm>
          <a:prstGeom prst="rect">
            <a:avLst/>
          </a:prstGeom>
          <a:noFill/>
        </p:spPr>
      </p:pic>
      <p:pic>
        <p:nvPicPr>
          <p:cNvPr id="269318" name="Picture 6" descr="https://encrypted-tbn3.gstatic.com/images?q=tbn:ANd9GcREGJl3rKpefAnc50aGAh0v4K95nJIZrFDWotLNoKlGhj3GcV7U2HlACQXE">
            <a:hlinkClick r:id="rId7"/>
          </p:cNvPr>
          <p:cNvPicPr>
            <a:picLocks noChangeAspect="1" noChangeArrowheads="1"/>
          </p:cNvPicPr>
          <p:nvPr/>
        </p:nvPicPr>
        <p:blipFill>
          <a:blip r:embed="rId8" cstate="print"/>
          <a:srcRect/>
          <a:stretch>
            <a:fillRect/>
          </a:stretch>
        </p:blipFill>
        <p:spPr bwMode="auto">
          <a:xfrm>
            <a:off x="3971924" y="4572000"/>
            <a:ext cx="1085850" cy="1628775"/>
          </a:xfrm>
          <a:prstGeom prst="rect">
            <a:avLst/>
          </a:prstGeom>
          <a:noFill/>
        </p:spPr>
      </p:pic>
      <p:pic>
        <p:nvPicPr>
          <p:cNvPr id="269320" name="Picture 8" descr="https://encrypted-tbn2.gstatic.com/images?q=tbn:ANd9GcR2RsdemFj41FjhNR6d2koWQJoQHCSjFDadDc2ZY0fYAZ-NEIiaxbAkTas">
            <a:hlinkClick r:id="rId9"/>
          </p:cNvPr>
          <p:cNvPicPr>
            <a:picLocks noChangeAspect="1" noChangeArrowheads="1"/>
          </p:cNvPicPr>
          <p:nvPr/>
        </p:nvPicPr>
        <p:blipFill>
          <a:blip r:embed="rId10" cstate="print"/>
          <a:srcRect/>
          <a:stretch>
            <a:fillRect/>
          </a:stretch>
        </p:blipFill>
        <p:spPr bwMode="auto">
          <a:xfrm>
            <a:off x="5719762" y="4629150"/>
            <a:ext cx="1162050" cy="1514475"/>
          </a:xfrm>
          <a:prstGeom prst="rect">
            <a:avLst/>
          </a:prstGeom>
          <a:noFill/>
        </p:spPr>
      </p:pic>
      <p:pic>
        <p:nvPicPr>
          <p:cNvPr id="269322" name="Picture 10" descr="https://encrypted-tbn2.gstatic.com/images?q=tbn:ANd9GcR25xibVdlSSSW8NwWFWbLRPKZicAuGjcrQPZ1H0Hlc0OJUw_-4fuCxEyw">
            <a:hlinkClick r:id="rId11"/>
          </p:cNvPr>
          <p:cNvPicPr>
            <a:picLocks noChangeAspect="1" noChangeArrowheads="1"/>
          </p:cNvPicPr>
          <p:nvPr/>
        </p:nvPicPr>
        <p:blipFill>
          <a:blip r:embed="rId12" cstate="print"/>
          <a:srcRect/>
          <a:stretch>
            <a:fillRect/>
          </a:stretch>
        </p:blipFill>
        <p:spPr bwMode="auto">
          <a:xfrm>
            <a:off x="7543800" y="4600575"/>
            <a:ext cx="1123950" cy="1571625"/>
          </a:xfrm>
          <a:prstGeom prst="rect">
            <a:avLst/>
          </a:prstGeom>
          <a:noFill/>
        </p:spPr>
      </p:pic>
      <p:cxnSp>
        <p:nvCxnSpPr>
          <p:cNvPr id="12" name="Straight Arrow Connector 11"/>
          <p:cNvCxnSpPr>
            <a:stCxn id="269314" idx="0"/>
            <a:endCxn id="17" idx="2"/>
          </p:cNvCxnSpPr>
          <p:nvPr/>
        </p:nvCxnSpPr>
        <p:spPr bwMode="auto">
          <a:xfrm flipV="1">
            <a:off x="957263" y="2718375"/>
            <a:ext cx="3614381" cy="1901250"/>
          </a:xfrm>
          <a:prstGeom prst="straightConnector1">
            <a:avLst/>
          </a:prstGeom>
          <a:noFill/>
          <a:ln w="38100" cap="flat" cmpd="sng" algn="ctr">
            <a:solidFill>
              <a:schemeClr val="bg1"/>
            </a:solidFill>
            <a:prstDash val="solid"/>
            <a:round/>
            <a:headEnd type="none" w="med" len="med"/>
            <a:tailEnd type="arrow"/>
          </a:ln>
          <a:effectLst/>
        </p:spPr>
      </p:cxnSp>
      <p:cxnSp>
        <p:nvCxnSpPr>
          <p:cNvPr id="13" name="Straight Arrow Connector 12"/>
          <p:cNvCxnSpPr>
            <a:stCxn id="269316" idx="0"/>
            <a:endCxn id="17" idx="2"/>
          </p:cNvCxnSpPr>
          <p:nvPr/>
        </p:nvCxnSpPr>
        <p:spPr bwMode="auto">
          <a:xfrm flipV="1">
            <a:off x="2752725" y="2718375"/>
            <a:ext cx="1818919" cy="1877437"/>
          </a:xfrm>
          <a:prstGeom prst="straightConnector1">
            <a:avLst/>
          </a:prstGeom>
          <a:noFill/>
          <a:ln w="38100" cap="flat" cmpd="sng" algn="ctr">
            <a:solidFill>
              <a:schemeClr val="bg1"/>
            </a:solidFill>
            <a:prstDash val="solid"/>
            <a:round/>
            <a:headEnd type="none" w="med" len="med"/>
            <a:tailEnd type="arrow"/>
          </a:ln>
          <a:effectLst/>
        </p:spPr>
      </p:cxnSp>
      <p:cxnSp>
        <p:nvCxnSpPr>
          <p:cNvPr id="14" name="Straight Arrow Connector 13"/>
          <p:cNvCxnSpPr>
            <a:stCxn id="269318" idx="0"/>
            <a:endCxn id="17" idx="2"/>
          </p:cNvCxnSpPr>
          <p:nvPr/>
        </p:nvCxnSpPr>
        <p:spPr bwMode="auto">
          <a:xfrm flipV="1">
            <a:off x="4514849" y="2718375"/>
            <a:ext cx="56795" cy="1853625"/>
          </a:xfrm>
          <a:prstGeom prst="straightConnector1">
            <a:avLst/>
          </a:prstGeom>
          <a:noFill/>
          <a:ln w="38100" cap="flat" cmpd="sng" algn="ctr">
            <a:solidFill>
              <a:schemeClr val="bg1"/>
            </a:solidFill>
            <a:prstDash val="solid"/>
            <a:round/>
            <a:headEnd type="none" w="med" len="med"/>
            <a:tailEnd type="arrow"/>
          </a:ln>
          <a:effectLst/>
        </p:spPr>
      </p:cxnSp>
      <p:cxnSp>
        <p:nvCxnSpPr>
          <p:cNvPr id="15" name="Straight Arrow Connector 14"/>
          <p:cNvCxnSpPr>
            <a:stCxn id="269320" idx="0"/>
            <a:endCxn id="17" idx="2"/>
          </p:cNvCxnSpPr>
          <p:nvPr/>
        </p:nvCxnSpPr>
        <p:spPr bwMode="auto">
          <a:xfrm flipH="1" flipV="1">
            <a:off x="4571644" y="2718375"/>
            <a:ext cx="1729143" cy="1910775"/>
          </a:xfrm>
          <a:prstGeom prst="straightConnector1">
            <a:avLst/>
          </a:prstGeom>
          <a:noFill/>
          <a:ln w="38100" cap="flat" cmpd="sng" algn="ctr">
            <a:solidFill>
              <a:schemeClr val="bg1"/>
            </a:solidFill>
            <a:prstDash val="solid"/>
            <a:round/>
            <a:headEnd type="none" w="med" len="med"/>
            <a:tailEnd type="arrow"/>
          </a:ln>
          <a:effectLst/>
        </p:spPr>
      </p:cxnSp>
      <p:cxnSp>
        <p:nvCxnSpPr>
          <p:cNvPr id="16" name="Straight Arrow Connector 15"/>
          <p:cNvCxnSpPr>
            <a:stCxn id="269322" idx="0"/>
            <a:endCxn id="17" idx="2"/>
          </p:cNvCxnSpPr>
          <p:nvPr/>
        </p:nvCxnSpPr>
        <p:spPr bwMode="auto">
          <a:xfrm flipH="1" flipV="1">
            <a:off x="4571644" y="2718375"/>
            <a:ext cx="3534131" cy="1882200"/>
          </a:xfrm>
          <a:prstGeom prst="straightConnector1">
            <a:avLst/>
          </a:prstGeom>
          <a:noFill/>
          <a:ln w="38100" cap="flat" cmpd="sng" algn="ctr">
            <a:solidFill>
              <a:schemeClr val="bg1"/>
            </a:solidFill>
            <a:prstDash val="solid"/>
            <a:round/>
            <a:headEnd type="none" w="med" len="med"/>
            <a:tailEnd type="arrow"/>
          </a:ln>
          <a:effectLst/>
        </p:spPr>
      </p:cxnSp>
      <p:sp>
        <p:nvSpPr>
          <p:cNvPr id="17" name="TextBox 16"/>
          <p:cNvSpPr txBox="1"/>
          <p:nvPr/>
        </p:nvSpPr>
        <p:spPr>
          <a:xfrm>
            <a:off x="3886200" y="2133600"/>
            <a:ext cx="1370888" cy="584775"/>
          </a:xfrm>
          <a:prstGeom prst="rect">
            <a:avLst/>
          </a:prstGeom>
          <a:noFill/>
        </p:spPr>
        <p:txBody>
          <a:bodyPr wrap="none" rtlCol="0">
            <a:spAutoFit/>
          </a:bodyPr>
          <a:lstStyle/>
          <a:p>
            <a:r>
              <a:rPr lang="en-US" dirty="0" smtClean="0">
                <a:solidFill>
                  <a:schemeClr val="bg1"/>
                </a:solidFill>
              </a:rPr>
              <a:t>person</a:t>
            </a:r>
            <a:endParaRPr lang="en-US" dirty="0">
              <a:solidFill>
                <a:schemeClr val="bg1"/>
              </a:solidFill>
            </a:endParaRPr>
          </a:p>
        </p:txBody>
      </p:sp>
      <p:sp>
        <p:nvSpPr>
          <p:cNvPr id="28" name="TextBox 27"/>
          <p:cNvSpPr txBox="1"/>
          <p:nvPr/>
        </p:nvSpPr>
        <p:spPr>
          <a:xfrm>
            <a:off x="211941" y="3276600"/>
            <a:ext cx="2555508" cy="584775"/>
          </a:xfrm>
          <a:prstGeom prst="rect">
            <a:avLst/>
          </a:prstGeom>
          <a:noFill/>
        </p:spPr>
        <p:txBody>
          <a:bodyPr wrap="none" rtlCol="0">
            <a:spAutoFit/>
          </a:bodyPr>
          <a:lstStyle/>
          <a:p>
            <a:r>
              <a:rPr lang="en-US" i="1" dirty="0" smtClean="0">
                <a:solidFill>
                  <a:schemeClr val="bg1"/>
                </a:solidFill>
              </a:rPr>
              <a:t>instance of …</a:t>
            </a:r>
            <a:endParaRPr lang="en-US" i="1" dirty="0">
              <a:solidFill>
                <a:schemeClr val="bg1"/>
              </a:solidFill>
            </a:endParaRPr>
          </a:p>
        </p:txBody>
      </p:sp>
      <p:cxnSp>
        <p:nvCxnSpPr>
          <p:cNvPr id="30" name="Straight Connector 29"/>
          <p:cNvCxnSpPr/>
          <p:nvPr/>
        </p:nvCxnSpPr>
        <p:spPr bwMode="auto">
          <a:xfrm>
            <a:off x="0" y="4191000"/>
            <a:ext cx="9144000" cy="0"/>
          </a:xfrm>
          <a:prstGeom prst="line">
            <a:avLst/>
          </a:prstGeom>
          <a:noFill/>
          <a:ln w="9525" cap="flat" cmpd="sng" algn="ctr">
            <a:solidFill>
              <a:schemeClr val="bg1"/>
            </a:solidFill>
            <a:prstDash val="solid"/>
            <a:round/>
            <a:headEnd type="none" w="med" len="med"/>
            <a:tailEnd type="triangle" w="med" len="med"/>
          </a:ln>
          <a:effectLst/>
        </p:spPr>
      </p:cxnSp>
      <p:sp>
        <p:nvSpPr>
          <p:cNvPr id="31" name="TextBox 30"/>
          <p:cNvSpPr txBox="1"/>
          <p:nvPr/>
        </p:nvSpPr>
        <p:spPr>
          <a:xfrm>
            <a:off x="3869883" y="6273225"/>
            <a:ext cx="1393330" cy="400110"/>
          </a:xfrm>
          <a:prstGeom prst="rect">
            <a:avLst/>
          </a:prstGeom>
          <a:noFill/>
        </p:spPr>
        <p:txBody>
          <a:bodyPr wrap="none" rtlCol="0">
            <a:spAutoFit/>
          </a:bodyPr>
          <a:lstStyle/>
          <a:p>
            <a:r>
              <a:rPr lang="en-US" sz="2000" dirty="0" smtClean="0">
                <a:solidFill>
                  <a:schemeClr val="bg1"/>
                </a:solidFill>
              </a:rPr>
              <a:t>particulars</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versus particular</a:t>
            </a:r>
            <a:endParaRPr lang="en-US" dirty="0"/>
          </a:p>
        </p:txBody>
      </p:sp>
      <p:sp>
        <p:nvSpPr>
          <p:cNvPr id="269325" name="Rectangle 13">
            <a:hlinkClick r:id="rId2"/>
          </p:cNvPr>
          <p:cNvSpPr>
            <a:spLocks noChangeArrowheads="1"/>
          </p:cNvSpPr>
          <p:nvPr/>
        </p:nvSpPr>
        <p:spPr bwMode="auto">
          <a:xfrm>
            <a:off x="0" y="19050"/>
            <a:ext cx="681038" cy="0"/>
          </a:xfrm>
          <a:prstGeom prst="rect">
            <a:avLst/>
          </a:prstGeom>
          <a:noFill/>
          <a:ln w="9525">
            <a:noFill/>
            <a:miter lim="800000"/>
            <a:headEnd/>
            <a:tailEnd/>
          </a:ln>
          <a:effectLst/>
        </p:spPr>
        <p:txBody>
          <a:bodyPr vert="horz" wrap="square" lIns="11109" tIns="12696" rIns="11109" bIns="12696" numCol="1" anchor="t" anchorCtr="0" compatLnSpc="1">
            <a:prstTxWarp prst="textNoShape">
              <a:avLst/>
            </a:prstTxWarp>
            <a:spAutoFit/>
          </a:bodyPr>
          <a:lstStyle/>
          <a:p>
            <a:endParaRPr lang="en-US"/>
          </a:p>
        </p:txBody>
      </p:sp>
      <p:pic>
        <p:nvPicPr>
          <p:cNvPr id="269314" name="Picture 2" descr="https://encrypted-tbn3.gstatic.com/images?q=tbn:ANd9GcTM-GIh25fYhqb2R2H0pZamjtqZC32MYyKcK9hPdMORwzrD7ATcvCXhhD62">
            <a:hlinkClick r:id="rId3"/>
          </p:cNvPr>
          <p:cNvPicPr>
            <a:picLocks noChangeAspect="1" noChangeArrowheads="1"/>
          </p:cNvPicPr>
          <p:nvPr/>
        </p:nvPicPr>
        <p:blipFill>
          <a:blip r:embed="rId4" cstate="print"/>
          <a:srcRect/>
          <a:stretch>
            <a:fillRect/>
          </a:stretch>
        </p:blipFill>
        <p:spPr bwMode="auto">
          <a:xfrm>
            <a:off x="381000" y="4619625"/>
            <a:ext cx="1152525" cy="1533525"/>
          </a:xfrm>
          <a:prstGeom prst="rect">
            <a:avLst/>
          </a:prstGeom>
          <a:noFill/>
        </p:spPr>
      </p:pic>
      <p:pic>
        <p:nvPicPr>
          <p:cNvPr id="269316" name="Picture 4" descr="https://encrypted-tbn1.gstatic.com/images?q=tbn:ANd9GcREsxmdyg7ikvB64eCQMTaZfXmFYQ45ue49r6dHMn72KqdM0E9vrH_O-Gg">
            <a:hlinkClick r:id="rId5"/>
          </p:cNvPr>
          <p:cNvPicPr>
            <a:picLocks noChangeAspect="1" noChangeArrowheads="1"/>
          </p:cNvPicPr>
          <p:nvPr/>
        </p:nvPicPr>
        <p:blipFill>
          <a:blip r:embed="rId6" cstate="print"/>
          <a:srcRect/>
          <a:stretch>
            <a:fillRect/>
          </a:stretch>
        </p:blipFill>
        <p:spPr bwMode="auto">
          <a:xfrm>
            <a:off x="2195512" y="4595812"/>
            <a:ext cx="1114425" cy="1581150"/>
          </a:xfrm>
          <a:prstGeom prst="rect">
            <a:avLst/>
          </a:prstGeom>
          <a:noFill/>
        </p:spPr>
      </p:pic>
      <p:pic>
        <p:nvPicPr>
          <p:cNvPr id="269318" name="Picture 6" descr="https://encrypted-tbn3.gstatic.com/images?q=tbn:ANd9GcREGJl3rKpefAnc50aGAh0v4K95nJIZrFDWotLNoKlGhj3GcV7U2HlACQXE">
            <a:hlinkClick r:id="rId7"/>
          </p:cNvPr>
          <p:cNvPicPr>
            <a:picLocks noChangeAspect="1" noChangeArrowheads="1"/>
          </p:cNvPicPr>
          <p:nvPr/>
        </p:nvPicPr>
        <p:blipFill>
          <a:blip r:embed="rId8" cstate="print"/>
          <a:srcRect/>
          <a:stretch>
            <a:fillRect/>
          </a:stretch>
        </p:blipFill>
        <p:spPr bwMode="auto">
          <a:xfrm>
            <a:off x="3971924" y="4572000"/>
            <a:ext cx="1085850" cy="1628775"/>
          </a:xfrm>
          <a:prstGeom prst="rect">
            <a:avLst/>
          </a:prstGeom>
          <a:noFill/>
        </p:spPr>
      </p:pic>
      <p:pic>
        <p:nvPicPr>
          <p:cNvPr id="269320" name="Picture 8" descr="https://encrypted-tbn2.gstatic.com/images?q=tbn:ANd9GcR2RsdemFj41FjhNR6d2koWQJoQHCSjFDadDc2ZY0fYAZ-NEIiaxbAkTas">
            <a:hlinkClick r:id="rId9"/>
          </p:cNvPr>
          <p:cNvPicPr>
            <a:picLocks noChangeAspect="1" noChangeArrowheads="1"/>
          </p:cNvPicPr>
          <p:nvPr/>
        </p:nvPicPr>
        <p:blipFill>
          <a:blip r:embed="rId10" cstate="print"/>
          <a:srcRect/>
          <a:stretch>
            <a:fillRect/>
          </a:stretch>
        </p:blipFill>
        <p:spPr bwMode="auto">
          <a:xfrm>
            <a:off x="5719762" y="4629150"/>
            <a:ext cx="1162050" cy="1514475"/>
          </a:xfrm>
          <a:prstGeom prst="rect">
            <a:avLst/>
          </a:prstGeom>
          <a:noFill/>
        </p:spPr>
      </p:pic>
      <p:pic>
        <p:nvPicPr>
          <p:cNvPr id="269322" name="Picture 10" descr="https://encrypted-tbn2.gstatic.com/images?q=tbn:ANd9GcR25xibVdlSSSW8NwWFWbLRPKZicAuGjcrQPZ1H0Hlc0OJUw_-4fuCxEyw">
            <a:hlinkClick r:id="rId11"/>
          </p:cNvPr>
          <p:cNvPicPr>
            <a:picLocks noChangeAspect="1" noChangeArrowheads="1"/>
          </p:cNvPicPr>
          <p:nvPr/>
        </p:nvPicPr>
        <p:blipFill>
          <a:blip r:embed="rId12" cstate="print"/>
          <a:srcRect/>
          <a:stretch>
            <a:fillRect/>
          </a:stretch>
        </p:blipFill>
        <p:spPr bwMode="auto">
          <a:xfrm>
            <a:off x="7543800" y="4600575"/>
            <a:ext cx="1123950" cy="1571625"/>
          </a:xfrm>
          <a:prstGeom prst="rect">
            <a:avLst/>
          </a:prstGeom>
          <a:noFill/>
        </p:spPr>
      </p:pic>
      <p:cxnSp>
        <p:nvCxnSpPr>
          <p:cNvPr id="12" name="Straight Arrow Connector 11"/>
          <p:cNvCxnSpPr>
            <a:stCxn id="269314" idx="0"/>
            <a:endCxn id="17" idx="2"/>
          </p:cNvCxnSpPr>
          <p:nvPr/>
        </p:nvCxnSpPr>
        <p:spPr bwMode="auto">
          <a:xfrm flipV="1">
            <a:off x="957263" y="2718375"/>
            <a:ext cx="3614381" cy="1901250"/>
          </a:xfrm>
          <a:prstGeom prst="straightConnector1">
            <a:avLst/>
          </a:prstGeom>
          <a:noFill/>
          <a:ln w="38100" cap="flat" cmpd="sng" algn="ctr">
            <a:solidFill>
              <a:schemeClr val="bg1"/>
            </a:solidFill>
            <a:prstDash val="solid"/>
            <a:round/>
            <a:headEnd type="none" w="med" len="med"/>
            <a:tailEnd type="arrow"/>
          </a:ln>
          <a:effectLst/>
        </p:spPr>
      </p:cxnSp>
      <p:cxnSp>
        <p:nvCxnSpPr>
          <p:cNvPr id="13" name="Straight Arrow Connector 12"/>
          <p:cNvCxnSpPr>
            <a:stCxn id="269316" idx="0"/>
            <a:endCxn id="17" idx="2"/>
          </p:cNvCxnSpPr>
          <p:nvPr/>
        </p:nvCxnSpPr>
        <p:spPr bwMode="auto">
          <a:xfrm flipV="1">
            <a:off x="2752725" y="2718375"/>
            <a:ext cx="1818919" cy="1877437"/>
          </a:xfrm>
          <a:prstGeom prst="straightConnector1">
            <a:avLst/>
          </a:prstGeom>
          <a:noFill/>
          <a:ln w="38100" cap="flat" cmpd="sng" algn="ctr">
            <a:solidFill>
              <a:schemeClr val="bg1"/>
            </a:solidFill>
            <a:prstDash val="solid"/>
            <a:round/>
            <a:headEnd type="none" w="med" len="med"/>
            <a:tailEnd type="arrow"/>
          </a:ln>
          <a:effectLst/>
        </p:spPr>
      </p:cxnSp>
      <p:cxnSp>
        <p:nvCxnSpPr>
          <p:cNvPr id="14" name="Straight Arrow Connector 13"/>
          <p:cNvCxnSpPr>
            <a:stCxn id="269318" idx="0"/>
            <a:endCxn id="17" idx="2"/>
          </p:cNvCxnSpPr>
          <p:nvPr/>
        </p:nvCxnSpPr>
        <p:spPr bwMode="auto">
          <a:xfrm flipV="1">
            <a:off x="4514849" y="2718375"/>
            <a:ext cx="56795" cy="1853625"/>
          </a:xfrm>
          <a:prstGeom prst="straightConnector1">
            <a:avLst/>
          </a:prstGeom>
          <a:noFill/>
          <a:ln w="38100" cap="flat" cmpd="sng" algn="ctr">
            <a:solidFill>
              <a:schemeClr val="bg1"/>
            </a:solidFill>
            <a:prstDash val="solid"/>
            <a:round/>
            <a:headEnd type="none" w="med" len="med"/>
            <a:tailEnd type="arrow"/>
          </a:ln>
          <a:effectLst/>
        </p:spPr>
      </p:cxnSp>
      <p:cxnSp>
        <p:nvCxnSpPr>
          <p:cNvPr id="15" name="Straight Arrow Connector 14"/>
          <p:cNvCxnSpPr>
            <a:stCxn id="269320" idx="0"/>
            <a:endCxn id="17" idx="2"/>
          </p:cNvCxnSpPr>
          <p:nvPr/>
        </p:nvCxnSpPr>
        <p:spPr bwMode="auto">
          <a:xfrm flipH="1" flipV="1">
            <a:off x="4571644" y="2718375"/>
            <a:ext cx="1729143" cy="1910775"/>
          </a:xfrm>
          <a:prstGeom prst="straightConnector1">
            <a:avLst/>
          </a:prstGeom>
          <a:noFill/>
          <a:ln w="38100" cap="flat" cmpd="sng" algn="ctr">
            <a:solidFill>
              <a:schemeClr val="bg1"/>
            </a:solidFill>
            <a:prstDash val="solid"/>
            <a:round/>
            <a:headEnd type="none" w="med" len="med"/>
            <a:tailEnd type="arrow"/>
          </a:ln>
          <a:effectLst/>
        </p:spPr>
      </p:cxnSp>
      <p:cxnSp>
        <p:nvCxnSpPr>
          <p:cNvPr id="16" name="Straight Arrow Connector 15"/>
          <p:cNvCxnSpPr>
            <a:stCxn id="269322" idx="0"/>
            <a:endCxn id="17" idx="2"/>
          </p:cNvCxnSpPr>
          <p:nvPr/>
        </p:nvCxnSpPr>
        <p:spPr bwMode="auto">
          <a:xfrm flipH="1" flipV="1">
            <a:off x="4571644" y="2718375"/>
            <a:ext cx="3534131" cy="1882200"/>
          </a:xfrm>
          <a:prstGeom prst="straightConnector1">
            <a:avLst/>
          </a:prstGeom>
          <a:noFill/>
          <a:ln w="38100" cap="flat" cmpd="sng" algn="ctr">
            <a:solidFill>
              <a:schemeClr val="bg1"/>
            </a:solidFill>
            <a:prstDash val="solid"/>
            <a:round/>
            <a:headEnd type="none" w="med" len="med"/>
            <a:tailEnd type="arrow"/>
          </a:ln>
          <a:effectLst/>
        </p:spPr>
      </p:cxnSp>
      <p:sp>
        <p:nvSpPr>
          <p:cNvPr id="17" name="TextBox 16"/>
          <p:cNvSpPr txBox="1"/>
          <p:nvPr/>
        </p:nvSpPr>
        <p:spPr>
          <a:xfrm>
            <a:off x="3886200" y="2133600"/>
            <a:ext cx="1370888" cy="584775"/>
          </a:xfrm>
          <a:prstGeom prst="rect">
            <a:avLst/>
          </a:prstGeom>
          <a:noFill/>
        </p:spPr>
        <p:txBody>
          <a:bodyPr wrap="none" rtlCol="0">
            <a:spAutoFit/>
          </a:bodyPr>
          <a:lstStyle/>
          <a:p>
            <a:r>
              <a:rPr lang="en-US" dirty="0" smtClean="0">
                <a:solidFill>
                  <a:schemeClr val="bg1"/>
                </a:solidFill>
              </a:rPr>
              <a:t>person</a:t>
            </a:r>
            <a:endParaRPr lang="en-US" dirty="0">
              <a:solidFill>
                <a:schemeClr val="bg1"/>
              </a:solidFill>
            </a:endParaRPr>
          </a:p>
        </p:txBody>
      </p:sp>
      <p:sp>
        <p:nvSpPr>
          <p:cNvPr id="28" name="TextBox 27"/>
          <p:cNvSpPr txBox="1"/>
          <p:nvPr/>
        </p:nvSpPr>
        <p:spPr>
          <a:xfrm>
            <a:off x="211941" y="3276600"/>
            <a:ext cx="2555508" cy="584775"/>
          </a:xfrm>
          <a:prstGeom prst="rect">
            <a:avLst/>
          </a:prstGeom>
          <a:noFill/>
        </p:spPr>
        <p:txBody>
          <a:bodyPr wrap="none" rtlCol="0">
            <a:spAutoFit/>
          </a:bodyPr>
          <a:lstStyle/>
          <a:p>
            <a:r>
              <a:rPr lang="en-US" i="1" dirty="0" smtClean="0">
                <a:solidFill>
                  <a:schemeClr val="bg1"/>
                </a:solidFill>
              </a:rPr>
              <a:t>instance of …</a:t>
            </a:r>
            <a:endParaRPr lang="en-US" i="1" dirty="0">
              <a:solidFill>
                <a:schemeClr val="bg1"/>
              </a:solidFill>
            </a:endParaRPr>
          </a:p>
        </p:txBody>
      </p:sp>
      <p:cxnSp>
        <p:nvCxnSpPr>
          <p:cNvPr id="30" name="Straight Connector 29"/>
          <p:cNvCxnSpPr/>
          <p:nvPr/>
        </p:nvCxnSpPr>
        <p:spPr bwMode="auto">
          <a:xfrm>
            <a:off x="0" y="4191000"/>
            <a:ext cx="9144000" cy="0"/>
          </a:xfrm>
          <a:prstGeom prst="line">
            <a:avLst/>
          </a:prstGeom>
          <a:noFill/>
          <a:ln w="9525" cap="flat" cmpd="sng" algn="ctr">
            <a:solidFill>
              <a:schemeClr val="bg1"/>
            </a:solidFill>
            <a:prstDash val="solid"/>
            <a:round/>
            <a:headEnd type="none" w="med" len="med"/>
            <a:tailEnd type="triangle" w="med" len="med"/>
          </a:ln>
          <a:effectLst/>
        </p:spPr>
      </p:cxnSp>
      <p:sp>
        <p:nvSpPr>
          <p:cNvPr id="31" name="TextBox 30"/>
          <p:cNvSpPr txBox="1"/>
          <p:nvPr/>
        </p:nvSpPr>
        <p:spPr>
          <a:xfrm>
            <a:off x="3869883" y="6273225"/>
            <a:ext cx="1393330" cy="400110"/>
          </a:xfrm>
          <a:prstGeom prst="rect">
            <a:avLst/>
          </a:prstGeom>
          <a:noFill/>
        </p:spPr>
        <p:txBody>
          <a:bodyPr wrap="none" rtlCol="0">
            <a:spAutoFit/>
          </a:bodyPr>
          <a:lstStyle/>
          <a:p>
            <a:r>
              <a:rPr lang="en-US" sz="2000" dirty="0" smtClean="0">
                <a:solidFill>
                  <a:schemeClr val="bg1"/>
                </a:solidFill>
              </a:rPr>
              <a:t>particulars</a:t>
            </a:r>
            <a:endParaRPr lang="en-US" sz="2000" dirty="0">
              <a:solidFill>
                <a:schemeClr val="bg1"/>
              </a:solidFill>
            </a:endParaRPr>
          </a:p>
        </p:txBody>
      </p:sp>
      <p:cxnSp>
        <p:nvCxnSpPr>
          <p:cNvPr id="19" name="Straight Connector 18"/>
          <p:cNvCxnSpPr/>
          <p:nvPr/>
        </p:nvCxnSpPr>
        <p:spPr bwMode="auto">
          <a:xfrm>
            <a:off x="3810000" y="2057400"/>
            <a:ext cx="1447800" cy="762000"/>
          </a:xfrm>
          <a:prstGeom prst="line">
            <a:avLst/>
          </a:prstGeom>
          <a:noFill/>
          <a:ln w="38100" cap="flat" cmpd="sng" algn="ctr">
            <a:solidFill>
              <a:srgbClr val="FF0000"/>
            </a:solidFill>
            <a:prstDash val="solid"/>
            <a:round/>
            <a:headEnd type="none" w="med" len="med"/>
            <a:tailEnd type="none" w="med" len="med"/>
          </a:ln>
          <a:effectLst/>
        </p:spPr>
      </p:cxnSp>
      <p:cxnSp>
        <p:nvCxnSpPr>
          <p:cNvPr id="21" name="Straight Connector 20"/>
          <p:cNvCxnSpPr/>
          <p:nvPr/>
        </p:nvCxnSpPr>
        <p:spPr bwMode="auto">
          <a:xfrm flipV="1">
            <a:off x="3886200" y="2057400"/>
            <a:ext cx="1447800" cy="762000"/>
          </a:xfrm>
          <a:prstGeom prst="line">
            <a:avLst/>
          </a:prstGeom>
          <a:noFill/>
          <a:ln w="38100" cap="flat" cmpd="sng" algn="ctr">
            <a:solidFill>
              <a:srgbClr val="FF0000"/>
            </a:solidFill>
            <a:prstDash val="solid"/>
            <a:round/>
            <a:headEnd type="none" w="med" len="med"/>
            <a:tailEnd type="none" w="med" len="med"/>
          </a:ln>
          <a:effectLst/>
        </p:spPr>
      </p:cxnSp>
      <p:sp>
        <p:nvSpPr>
          <p:cNvPr id="22" name="TextBox 21"/>
          <p:cNvSpPr txBox="1"/>
          <p:nvPr/>
        </p:nvSpPr>
        <p:spPr>
          <a:xfrm>
            <a:off x="5562600" y="2133600"/>
            <a:ext cx="1233030" cy="584775"/>
          </a:xfrm>
          <a:prstGeom prst="rect">
            <a:avLst/>
          </a:prstGeom>
          <a:noFill/>
        </p:spPr>
        <p:txBody>
          <a:bodyPr wrap="none" rtlCol="0">
            <a:spAutoFit/>
          </a:bodyPr>
          <a:lstStyle/>
          <a:p>
            <a:r>
              <a:rPr lang="en-US" dirty="0" smtClean="0">
                <a:solidFill>
                  <a:schemeClr val="accent1">
                    <a:lumMod val="40000"/>
                    <a:lumOff val="60000"/>
                  </a:schemeClr>
                </a:solidFill>
              </a:rPr>
              <a:t>image</a:t>
            </a:r>
            <a:endParaRPr lang="en-US" dirty="0">
              <a:solidFill>
                <a:schemeClr val="accent1">
                  <a:lumMod val="40000"/>
                  <a:lumOff val="60000"/>
                </a:scheme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pPr eaLnBrk="1" hangingPunct="1"/>
            <a:r>
              <a:rPr lang="en-US" smtClean="0"/>
              <a:t>Ontological Realism in OBO Foundry ontologies</a:t>
            </a:r>
          </a:p>
        </p:txBody>
      </p:sp>
      <p:sp>
        <p:nvSpPr>
          <p:cNvPr id="31747" name="Rectangle 3"/>
          <p:cNvSpPr>
            <a:spLocks noChangeArrowheads="1"/>
          </p:cNvSpPr>
          <p:nvPr/>
        </p:nvSpPr>
        <p:spPr bwMode="auto">
          <a:xfrm>
            <a:off x="1270000" y="2133600"/>
            <a:ext cx="2743200" cy="609600"/>
          </a:xfrm>
          <a:prstGeom prst="rect">
            <a:avLst/>
          </a:prstGeom>
          <a:noFill/>
          <a:ln w="9525">
            <a:solidFill>
              <a:schemeClr val="bg1"/>
            </a:solidFill>
            <a:miter lim="800000"/>
            <a:headEnd/>
            <a:tailEnd/>
          </a:ln>
        </p:spPr>
        <p:txBody>
          <a:bodyPr wrap="none" anchor="ctr"/>
          <a:lstStyle/>
          <a:p>
            <a:pPr eaLnBrk="0" hangingPunct="0"/>
            <a:r>
              <a:rPr lang="en-US" sz="2400" b="0">
                <a:solidFill>
                  <a:schemeClr val="bg1"/>
                </a:solidFill>
                <a:latin typeface="Tahoma" pitchFamily="34" charset="0"/>
                <a:ea typeface="ＭＳ Ｐゴシック" pitchFamily="34" charset="-128"/>
                <a:cs typeface="Times New Roman" pitchFamily="18" charset="0"/>
              </a:rPr>
              <a:t>Continuant</a:t>
            </a:r>
          </a:p>
        </p:txBody>
      </p:sp>
      <p:sp>
        <p:nvSpPr>
          <p:cNvPr id="31748" name="Rectangle 4"/>
          <p:cNvSpPr>
            <a:spLocks noChangeArrowheads="1"/>
          </p:cNvSpPr>
          <p:nvPr/>
        </p:nvSpPr>
        <p:spPr bwMode="auto">
          <a:xfrm>
            <a:off x="5765800" y="2133600"/>
            <a:ext cx="2692400" cy="2736850"/>
          </a:xfrm>
          <a:prstGeom prst="rect">
            <a:avLst/>
          </a:prstGeom>
          <a:noFill/>
          <a:ln w="9525">
            <a:solidFill>
              <a:schemeClr val="bg1"/>
            </a:solidFill>
            <a:miter lim="800000"/>
            <a:headEnd/>
            <a:tailEnd/>
          </a:ln>
        </p:spPr>
        <p:txBody>
          <a:bodyPr wrap="none" anchor="ctr"/>
          <a:lstStyle/>
          <a:p>
            <a:pPr eaLnBrk="0" hangingPunct="0"/>
            <a:r>
              <a:rPr lang="en-US" sz="2400" b="0">
                <a:solidFill>
                  <a:schemeClr val="bg1"/>
                </a:solidFill>
                <a:latin typeface="Tahoma" pitchFamily="34" charset="0"/>
                <a:ea typeface="ＭＳ Ｐゴシック" pitchFamily="34" charset="-128"/>
                <a:cs typeface="Times New Roman" pitchFamily="18" charset="0"/>
              </a:rPr>
              <a:t>Occurrent</a:t>
            </a:r>
          </a:p>
          <a:p>
            <a:pPr eaLnBrk="0" hangingPunct="0"/>
            <a:endParaRPr lang="en-US" sz="2400" b="0">
              <a:solidFill>
                <a:schemeClr val="bg1"/>
              </a:solidFill>
              <a:latin typeface="Tahoma" pitchFamily="34" charset="0"/>
              <a:ea typeface="ＭＳ Ｐゴシック" pitchFamily="34" charset="-128"/>
              <a:cs typeface="Times New Roman" pitchFamily="18" charset="0"/>
            </a:endParaRPr>
          </a:p>
          <a:p>
            <a:pPr eaLnBrk="0" hangingPunct="0"/>
            <a:endParaRPr lang="en-US" sz="2400" b="0">
              <a:solidFill>
                <a:schemeClr val="bg1"/>
              </a:solidFill>
              <a:latin typeface="Tahoma" pitchFamily="34" charset="0"/>
              <a:ea typeface="ＭＳ Ｐゴシック" pitchFamily="34" charset="-128"/>
              <a:cs typeface="Times New Roman" pitchFamily="18" charset="0"/>
            </a:endParaRPr>
          </a:p>
          <a:p>
            <a:pPr eaLnBrk="0" hangingPunct="0"/>
            <a:endParaRPr lang="en-US" sz="4800" b="0">
              <a:solidFill>
                <a:schemeClr val="bg1"/>
              </a:solidFill>
              <a:latin typeface="Tahoma" pitchFamily="34" charset="0"/>
              <a:ea typeface="ＭＳ Ｐゴシック" pitchFamily="34" charset="-128"/>
              <a:cs typeface="Times New Roman" pitchFamily="18" charset="0"/>
            </a:endParaRPr>
          </a:p>
          <a:p>
            <a:pPr eaLnBrk="0" hangingPunct="0"/>
            <a:r>
              <a:rPr lang="en-US" sz="2000" b="0">
                <a:solidFill>
                  <a:srgbClr val="FFC000"/>
                </a:solidFill>
                <a:latin typeface="Tahoma" pitchFamily="34" charset="0"/>
                <a:ea typeface="ＭＳ Ｐゴシック" pitchFamily="34" charset="-128"/>
                <a:cs typeface="Times New Roman" pitchFamily="18" charset="0"/>
              </a:rPr>
              <a:t>e.g. pathological </a:t>
            </a:r>
          </a:p>
          <a:p>
            <a:pPr eaLnBrk="0" hangingPunct="0"/>
            <a:r>
              <a:rPr lang="en-US" sz="2000" b="0">
                <a:solidFill>
                  <a:srgbClr val="FFC000"/>
                </a:solidFill>
                <a:latin typeface="Tahoma" pitchFamily="34" charset="0"/>
                <a:ea typeface="ＭＳ Ｐゴシック" pitchFamily="34" charset="-128"/>
                <a:cs typeface="Times New Roman" pitchFamily="18" charset="0"/>
              </a:rPr>
              <a:t>process</a:t>
            </a:r>
          </a:p>
        </p:txBody>
      </p:sp>
      <p:sp>
        <p:nvSpPr>
          <p:cNvPr id="31749" name="Rectangle 5"/>
          <p:cNvSpPr>
            <a:spLocks noChangeArrowheads="1"/>
          </p:cNvSpPr>
          <p:nvPr/>
        </p:nvSpPr>
        <p:spPr bwMode="auto">
          <a:xfrm>
            <a:off x="660400" y="3276600"/>
            <a:ext cx="1905000" cy="1828800"/>
          </a:xfrm>
          <a:prstGeom prst="rect">
            <a:avLst/>
          </a:prstGeom>
          <a:noFill/>
          <a:ln w="9525">
            <a:solidFill>
              <a:schemeClr val="bg1"/>
            </a:solidFill>
            <a:miter lim="800000"/>
            <a:headEnd/>
            <a:tailEnd/>
          </a:ln>
        </p:spPr>
        <p:txBody>
          <a:bodyPr wrap="none" anchor="ctr"/>
          <a:lstStyle/>
          <a:p>
            <a:pPr eaLnBrk="0" hangingPunct="0"/>
            <a:r>
              <a:rPr lang="en-US" sz="2400" b="0">
                <a:solidFill>
                  <a:schemeClr val="bg1"/>
                </a:solidFill>
                <a:latin typeface="Tahoma" pitchFamily="34" charset="0"/>
                <a:ea typeface="ＭＳ Ｐゴシック" pitchFamily="34" charset="-128"/>
                <a:cs typeface="Times New Roman" pitchFamily="18" charset="0"/>
              </a:rPr>
              <a:t>Independent</a:t>
            </a:r>
          </a:p>
          <a:p>
            <a:pPr eaLnBrk="0" hangingPunct="0"/>
            <a:r>
              <a:rPr lang="en-US" sz="2400" b="0">
                <a:solidFill>
                  <a:schemeClr val="bg1"/>
                </a:solidFill>
                <a:latin typeface="Tahoma" pitchFamily="34" charset="0"/>
                <a:ea typeface="ＭＳ Ｐゴシック" pitchFamily="34" charset="-128"/>
                <a:cs typeface="Times New Roman" pitchFamily="18" charset="0"/>
              </a:rPr>
              <a:t>Continuant</a:t>
            </a:r>
          </a:p>
          <a:p>
            <a:pPr eaLnBrk="0" hangingPunct="0"/>
            <a:endParaRPr lang="en-US" sz="4000" b="0">
              <a:solidFill>
                <a:schemeClr val="bg1"/>
              </a:solidFill>
              <a:latin typeface="Tahoma" pitchFamily="34" charset="0"/>
              <a:ea typeface="ＭＳ Ｐゴシック" pitchFamily="34" charset="-128"/>
              <a:cs typeface="Times New Roman" pitchFamily="18" charset="0"/>
            </a:endParaRPr>
          </a:p>
          <a:p>
            <a:pPr eaLnBrk="0" hangingPunct="0"/>
            <a:r>
              <a:rPr lang="en-US" sz="2000" b="0">
                <a:solidFill>
                  <a:srgbClr val="FFC000"/>
                </a:solidFill>
                <a:latin typeface="Tahoma" pitchFamily="34" charset="0"/>
                <a:ea typeface="ＭＳ Ｐゴシック" pitchFamily="34" charset="-128"/>
                <a:cs typeface="Times New Roman" pitchFamily="18" charset="0"/>
              </a:rPr>
              <a:t>e.g. organism</a:t>
            </a:r>
          </a:p>
        </p:txBody>
      </p:sp>
      <p:sp>
        <p:nvSpPr>
          <p:cNvPr id="31750" name="Rectangle 6"/>
          <p:cNvSpPr>
            <a:spLocks noChangeArrowheads="1"/>
          </p:cNvSpPr>
          <p:nvPr/>
        </p:nvSpPr>
        <p:spPr bwMode="auto">
          <a:xfrm>
            <a:off x="2794000" y="3276600"/>
            <a:ext cx="1752600" cy="1828800"/>
          </a:xfrm>
          <a:prstGeom prst="rect">
            <a:avLst/>
          </a:prstGeom>
          <a:noFill/>
          <a:ln w="9525">
            <a:solidFill>
              <a:schemeClr val="bg1"/>
            </a:solidFill>
            <a:miter lim="800000"/>
            <a:headEnd/>
            <a:tailEnd/>
          </a:ln>
        </p:spPr>
        <p:txBody>
          <a:bodyPr wrap="none" anchor="ctr"/>
          <a:lstStyle/>
          <a:p>
            <a:pPr eaLnBrk="0" hangingPunct="0"/>
            <a:r>
              <a:rPr lang="en-US" sz="2400" b="0">
                <a:solidFill>
                  <a:schemeClr val="bg1"/>
                </a:solidFill>
                <a:latin typeface="Tahoma" pitchFamily="34" charset="0"/>
                <a:ea typeface="ＭＳ Ｐゴシック" pitchFamily="34" charset="-128"/>
                <a:cs typeface="Times New Roman" pitchFamily="18" charset="0"/>
              </a:rPr>
              <a:t>Dependent</a:t>
            </a:r>
          </a:p>
          <a:p>
            <a:pPr eaLnBrk="0" hangingPunct="0"/>
            <a:r>
              <a:rPr lang="en-US" sz="2400" b="0">
                <a:solidFill>
                  <a:schemeClr val="bg1"/>
                </a:solidFill>
                <a:latin typeface="Tahoma" pitchFamily="34" charset="0"/>
                <a:ea typeface="ＭＳ Ｐゴシック" pitchFamily="34" charset="-128"/>
                <a:cs typeface="Times New Roman" pitchFamily="18" charset="0"/>
              </a:rPr>
              <a:t>Continuant</a:t>
            </a:r>
          </a:p>
          <a:p>
            <a:pPr eaLnBrk="0" hangingPunct="0"/>
            <a:endParaRPr lang="en-US" sz="2400" b="0">
              <a:solidFill>
                <a:schemeClr val="bg1"/>
              </a:solidFill>
              <a:latin typeface="Tahoma" pitchFamily="34" charset="0"/>
              <a:ea typeface="ＭＳ Ｐゴシック" pitchFamily="34" charset="-128"/>
              <a:cs typeface="Times New Roman" pitchFamily="18" charset="0"/>
            </a:endParaRPr>
          </a:p>
          <a:p>
            <a:pPr eaLnBrk="0" hangingPunct="0"/>
            <a:r>
              <a:rPr lang="en-US" sz="2000" b="0">
                <a:solidFill>
                  <a:srgbClr val="FFC000"/>
                </a:solidFill>
                <a:latin typeface="Tahoma" pitchFamily="34" charset="0"/>
                <a:ea typeface="ＭＳ Ｐゴシック" pitchFamily="34" charset="-128"/>
                <a:cs typeface="Times New Roman" pitchFamily="18" charset="0"/>
              </a:rPr>
              <a:t>e.g. patient</a:t>
            </a:r>
          </a:p>
          <a:p>
            <a:pPr eaLnBrk="0" hangingPunct="0"/>
            <a:r>
              <a:rPr lang="en-US" sz="2000" b="0">
                <a:solidFill>
                  <a:srgbClr val="FFC000"/>
                </a:solidFill>
                <a:latin typeface="Tahoma" pitchFamily="34" charset="0"/>
                <a:ea typeface="ＭＳ Ｐゴシック" pitchFamily="34" charset="-128"/>
                <a:cs typeface="Times New Roman" pitchFamily="18" charset="0"/>
              </a:rPr>
              <a:t>role</a:t>
            </a:r>
          </a:p>
        </p:txBody>
      </p:sp>
      <p:cxnSp>
        <p:nvCxnSpPr>
          <p:cNvPr id="31751" name="AutoShape 7"/>
          <p:cNvCxnSpPr>
            <a:cxnSpLocks noChangeShapeType="1"/>
            <a:stCxn id="31747" idx="2"/>
            <a:endCxn id="31749" idx="0"/>
          </p:cNvCxnSpPr>
          <p:nvPr/>
        </p:nvCxnSpPr>
        <p:spPr bwMode="auto">
          <a:xfrm flipH="1">
            <a:off x="1612900" y="2743200"/>
            <a:ext cx="1028700" cy="533400"/>
          </a:xfrm>
          <a:prstGeom prst="straightConnector1">
            <a:avLst/>
          </a:prstGeom>
          <a:noFill/>
          <a:ln w="28575">
            <a:solidFill>
              <a:srgbClr val="FFFF00"/>
            </a:solidFill>
            <a:round/>
            <a:headEnd type="triangle" w="med" len="med"/>
            <a:tailEnd/>
          </a:ln>
        </p:spPr>
      </p:cxnSp>
      <p:cxnSp>
        <p:nvCxnSpPr>
          <p:cNvPr id="31752" name="AutoShape 8"/>
          <p:cNvCxnSpPr>
            <a:cxnSpLocks noChangeShapeType="1"/>
            <a:stCxn id="31747" idx="2"/>
            <a:endCxn id="31750" idx="0"/>
          </p:cNvCxnSpPr>
          <p:nvPr/>
        </p:nvCxnSpPr>
        <p:spPr bwMode="auto">
          <a:xfrm>
            <a:off x="2641600" y="2743200"/>
            <a:ext cx="1028700" cy="533400"/>
          </a:xfrm>
          <a:prstGeom prst="straightConnector1">
            <a:avLst/>
          </a:prstGeom>
          <a:noFill/>
          <a:ln w="28575">
            <a:solidFill>
              <a:srgbClr val="FFFF00"/>
            </a:solidFill>
            <a:round/>
            <a:headEnd type="triangle" w="med" len="med"/>
            <a:tailEnd/>
          </a:ln>
        </p:spPr>
      </p:cxnSp>
      <p:sp>
        <p:nvSpPr>
          <p:cNvPr id="31753" name="Line 9"/>
          <p:cNvSpPr>
            <a:spLocks noChangeShapeType="1"/>
          </p:cNvSpPr>
          <p:nvPr/>
        </p:nvSpPr>
        <p:spPr bwMode="auto">
          <a:xfrm>
            <a:off x="0" y="5943600"/>
            <a:ext cx="9144000" cy="0"/>
          </a:xfrm>
          <a:prstGeom prst="line">
            <a:avLst/>
          </a:prstGeom>
          <a:noFill/>
          <a:ln w="9525">
            <a:solidFill>
              <a:schemeClr val="bg1"/>
            </a:solidFill>
            <a:round/>
            <a:headEnd/>
            <a:tailEnd/>
          </a:ln>
        </p:spPr>
        <p:txBody>
          <a:bodyPr/>
          <a:lstStyle/>
          <a:p>
            <a:endParaRPr lang="en-US"/>
          </a:p>
        </p:txBody>
      </p:sp>
      <p:sp>
        <p:nvSpPr>
          <p:cNvPr id="31754" name="Text Box 10"/>
          <p:cNvSpPr txBox="1">
            <a:spLocks noChangeArrowheads="1"/>
          </p:cNvSpPr>
          <p:nvPr/>
        </p:nvSpPr>
        <p:spPr bwMode="auto">
          <a:xfrm>
            <a:off x="76200" y="5562600"/>
            <a:ext cx="9067800" cy="1014413"/>
          </a:xfrm>
          <a:prstGeom prst="rect">
            <a:avLst/>
          </a:prstGeom>
          <a:noFill/>
          <a:ln w="9525">
            <a:noFill/>
            <a:miter lim="800000"/>
            <a:headEnd/>
            <a:tailEnd/>
          </a:ln>
        </p:spPr>
        <p:txBody>
          <a:bodyPr>
            <a:spAutoFit/>
          </a:bodyPr>
          <a:lstStyle/>
          <a:p>
            <a:pPr algn="l" eaLnBrk="0" hangingPunct="0">
              <a:lnSpc>
                <a:spcPct val="55000"/>
              </a:lnSpc>
              <a:spcBef>
                <a:spcPct val="50000"/>
              </a:spcBef>
              <a:buClr>
                <a:srgbClr val="000000"/>
              </a:buClr>
              <a:buSzPct val="100000"/>
              <a:buFont typeface="Times New Roman" pitchFamily="18" charset="0"/>
              <a:buNone/>
            </a:pPr>
            <a:r>
              <a:rPr lang="en-US" sz="11000" b="0">
                <a:solidFill>
                  <a:schemeClr val="bg1"/>
                </a:solidFill>
                <a:cs typeface="Arial" charset="0"/>
              </a:rPr>
              <a:t> ....  .....    .......</a:t>
            </a:r>
          </a:p>
        </p:txBody>
      </p:sp>
      <p:sp>
        <p:nvSpPr>
          <p:cNvPr id="31755" name="TextBox 10"/>
          <p:cNvSpPr txBox="1">
            <a:spLocks noChangeArrowheads="1"/>
          </p:cNvSpPr>
          <p:nvPr/>
        </p:nvSpPr>
        <p:spPr bwMode="auto">
          <a:xfrm>
            <a:off x="7315200" y="5257800"/>
            <a:ext cx="1676400" cy="519113"/>
          </a:xfrm>
          <a:prstGeom prst="rect">
            <a:avLst/>
          </a:prstGeom>
          <a:noFill/>
          <a:ln w="9525">
            <a:noFill/>
            <a:miter lim="800000"/>
            <a:headEnd/>
            <a:tailEnd/>
          </a:ln>
        </p:spPr>
        <p:txBody>
          <a:bodyPr>
            <a:spAutoFit/>
          </a:bodyPr>
          <a:lstStyle/>
          <a:p>
            <a:pPr algn="l" eaLnBrk="0" hangingPunct="0"/>
            <a:r>
              <a:rPr lang="en-US" sz="2800">
                <a:solidFill>
                  <a:schemeClr val="bg1"/>
                </a:solidFill>
                <a:latin typeface="Calibri" pitchFamily="34" charset="0"/>
                <a:cs typeface="Arial" charset="0"/>
              </a:rPr>
              <a:t>universals</a:t>
            </a:r>
            <a:endParaRPr lang="en-US" sz="2000">
              <a:solidFill>
                <a:schemeClr val="bg1"/>
              </a:solidFill>
              <a:latin typeface="Calibri" pitchFamily="34" charset="0"/>
              <a:cs typeface="Arial" charset="0"/>
            </a:endParaRPr>
          </a:p>
        </p:txBody>
      </p:sp>
      <p:sp>
        <p:nvSpPr>
          <p:cNvPr id="31756" name="TextBox 11"/>
          <p:cNvSpPr txBox="1">
            <a:spLocks noChangeArrowheads="1"/>
          </p:cNvSpPr>
          <p:nvPr/>
        </p:nvSpPr>
        <p:spPr bwMode="auto">
          <a:xfrm>
            <a:off x="0" y="6338888"/>
            <a:ext cx="2362200" cy="519112"/>
          </a:xfrm>
          <a:prstGeom prst="rect">
            <a:avLst/>
          </a:prstGeom>
          <a:noFill/>
          <a:ln w="9525">
            <a:noFill/>
            <a:miter lim="800000"/>
            <a:headEnd/>
            <a:tailEnd/>
          </a:ln>
        </p:spPr>
        <p:txBody>
          <a:bodyPr>
            <a:spAutoFit/>
          </a:bodyPr>
          <a:lstStyle/>
          <a:p>
            <a:pPr algn="l" eaLnBrk="0" hangingPunct="0"/>
            <a:r>
              <a:rPr lang="en-US" sz="2800" dirty="0">
                <a:solidFill>
                  <a:schemeClr val="bg1"/>
                </a:solidFill>
                <a:latin typeface="Calibri" pitchFamily="34" charset="0"/>
                <a:cs typeface="Arial" charset="0"/>
              </a:rPr>
              <a:t>particulars</a:t>
            </a:r>
            <a:endParaRPr lang="en-US" sz="2000" dirty="0">
              <a:solidFill>
                <a:schemeClr val="bg1"/>
              </a:solidFill>
              <a:latin typeface="Calibri" pitchFamily="34" charset="0"/>
              <a:cs typeface="Arial" charset="0"/>
            </a:endParaRPr>
          </a:p>
        </p:txBody>
      </p:sp>
      <p:sp>
        <p:nvSpPr>
          <p:cNvPr id="31757" name="Line 13"/>
          <p:cNvSpPr>
            <a:spLocks noChangeShapeType="1"/>
          </p:cNvSpPr>
          <p:nvPr/>
        </p:nvSpPr>
        <p:spPr bwMode="auto">
          <a:xfrm flipH="1">
            <a:off x="4010025" y="2438400"/>
            <a:ext cx="1752600" cy="0"/>
          </a:xfrm>
          <a:prstGeom prst="line">
            <a:avLst/>
          </a:prstGeom>
          <a:noFill/>
          <a:ln w="38100">
            <a:solidFill>
              <a:schemeClr val="accent1"/>
            </a:solidFill>
            <a:round/>
            <a:headEnd/>
            <a:tailEnd type="triangle" w="med" len="med"/>
          </a:ln>
        </p:spPr>
        <p:txBody>
          <a:bodyPr anchor="ctr"/>
          <a:lstStyle/>
          <a:p>
            <a:endParaRPr lang="en-US"/>
          </a:p>
        </p:txBody>
      </p:sp>
      <p:sp>
        <p:nvSpPr>
          <p:cNvPr id="31758" name="Text Box 14"/>
          <p:cNvSpPr txBox="1">
            <a:spLocks noChangeArrowheads="1"/>
          </p:cNvSpPr>
          <p:nvPr/>
        </p:nvSpPr>
        <p:spPr bwMode="auto">
          <a:xfrm>
            <a:off x="3933825" y="2024063"/>
            <a:ext cx="1889125" cy="396875"/>
          </a:xfrm>
          <a:prstGeom prst="rect">
            <a:avLst/>
          </a:prstGeom>
          <a:noFill/>
          <a:ln w="9525">
            <a:noFill/>
            <a:miter lim="800000"/>
            <a:headEnd/>
            <a:tailEnd/>
          </a:ln>
        </p:spPr>
        <p:txBody>
          <a:bodyPr wrap="none">
            <a:spAutoFit/>
          </a:bodyPr>
          <a:lstStyle/>
          <a:p>
            <a:r>
              <a:rPr lang="en-US" sz="2000">
                <a:solidFill>
                  <a:schemeClr val="accent1"/>
                </a:solidFill>
              </a:rPr>
              <a:t>has_participant</a:t>
            </a:r>
          </a:p>
        </p:txBody>
      </p:sp>
      <p:sp>
        <p:nvSpPr>
          <p:cNvPr id="31759" name="Text Box 15"/>
          <p:cNvSpPr txBox="1">
            <a:spLocks noChangeArrowheads="1"/>
          </p:cNvSpPr>
          <p:nvPr/>
        </p:nvSpPr>
        <p:spPr bwMode="auto">
          <a:xfrm>
            <a:off x="1970088" y="5124450"/>
            <a:ext cx="1311275" cy="396875"/>
          </a:xfrm>
          <a:prstGeom prst="rect">
            <a:avLst/>
          </a:prstGeom>
          <a:noFill/>
          <a:ln w="9525">
            <a:noFill/>
            <a:miter lim="800000"/>
            <a:headEnd/>
            <a:tailEnd/>
          </a:ln>
        </p:spPr>
        <p:txBody>
          <a:bodyPr wrap="none">
            <a:spAutoFit/>
          </a:bodyPr>
          <a:lstStyle/>
          <a:p>
            <a:r>
              <a:rPr lang="en-US" sz="2000">
                <a:solidFill>
                  <a:schemeClr val="accent1"/>
                </a:solidFill>
              </a:rPr>
              <a:t>inheres_in</a:t>
            </a:r>
          </a:p>
        </p:txBody>
      </p:sp>
      <p:sp>
        <p:nvSpPr>
          <p:cNvPr id="31760" name="Line 16"/>
          <p:cNvSpPr>
            <a:spLocks noChangeShapeType="1"/>
          </p:cNvSpPr>
          <p:nvPr/>
        </p:nvSpPr>
        <p:spPr bwMode="auto">
          <a:xfrm flipH="1" flipV="1">
            <a:off x="1371600" y="5105400"/>
            <a:ext cx="0" cy="457200"/>
          </a:xfrm>
          <a:prstGeom prst="line">
            <a:avLst/>
          </a:prstGeom>
          <a:noFill/>
          <a:ln w="38100">
            <a:solidFill>
              <a:schemeClr val="accent1"/>
            </a:solidFill>
            <a:round/>
            <a:headEnd/>
            <a:tailEnd type="triangle" w="med" len="med"/>
          </a:ln>
        </p:spPr>
        <p:txBody>
          <a:bodyPr anchor="ctr"/>
          <a:lstStyle/>
          <a:p>
            <a:endParaRPr lang="en-US"/>
          </a:p>
        </p:txBody>
      </p:sp>
      <p:sp>
        <p:nvSpPr>
          <p:cNvPr id="31761" name="Line 17"/>
          <p:cNvSpPr>
            <a:spLocks noChangeShapeType="1"/>
          </p:cNvSpPr>
          <p:nvPr/>
        </p:nvSpPr>
        <p:spPr bwMode="auto">
          <a:xfrm flipH="1" flipV="1">
            <a:off x="3733800" y="5105400"/>
            <a:ext cx="0" cy="457200"/>
          </a:xfrm>
          <a:prstGeom prst="line">
            <a:avLst/>
          </a:prstGeom>
          <a:noFill/>
          <a:ln w="38100">
            <a:solidFill>
              <a:schemeClr val="accent1"/>
            </a:solidFill>
            <a:round/>
            <a:headEnd/>
            <a:tailEnd/>
          </a:ln>
        </p:spPr>
        <p:txBody>
          <a:bodyPr anchor="ctr"/>
          <a:lstStyle/>
          <a:p>
            <a:endParaRPr lang="en-US"/>
          </a:p>
        </p:txBody>
      </p:sp>
      <p:sp>
        <p:nvSpPr>
          <p:cNvPr id="31762" name="Line 18"/>
          <p:cNvSpPr>
            <a:spLocks noChangeShapeType="1"/>
          </p:cNvSpPr>
          <p:nvPr/>
        </p:nvSpPr>
        <p:spPr bwMode="auto">
          <a:xfrm flipH="1" flipV="1">
            <a:off x="1362075" y="5543550"/>
            <a:ext cx="2362200" cy="0"/>
          </a:xfrm>
          <a:prstGeom prst="line">
            <a:avLst/>
          </a:prstGeom>
          <a:noFill/>
          <a:ln w="38100">
            <a:solidFill>
              <a:schemeClr val="accent1"/>
            </a:solidFill>
            <a:round/>
            <a:headEnd/>
            <a:tailEnd/>
          </a:ln>
        </p:spPr>
        <p:txBody>
          <a:bodyPr anchor="ctr"/>
          <a:lstStyle/>
          <a:p>
            <a:endParaRPr lang="en-US"/>
          </a:p>
        </p:txBody>
      </p:sp>
      <p:sp>
        <p:nvSpPr>
          <p:cNvPr id="31763" name="Line 19"/>
          <p:cNvSpPr>
            <a:spLocks noChangeShapeType="1"/>
          </p:cNvSpPr>
          <p:nvPr/>
        </p:nvSpPr>
        <p:spPr bwMode="auto">
          <a:xfrm flipH="1" flipV="1">
            <a:off x="5029200" y="5105400"/>
            <a:ext cx="0" cy="1066800"/>
          </a:xfrm>
          <a:prstGeom prst="line">
            <a:avLst/>
          </a:prstGeom>
          <a:noFill/>
          <a:ln w="38100">
            <a:solidFill>
              <a:srgbClr val="FF3300"/>
            </a:solidFill>
            <a:round/>
            <a:headEnd/>
            <a:tailEnd type="triangle" w="med" len="med"/>
          </a:ln>
        </p:spPr>
        <p:txBody>
          <a:bodyPr anchor="ctr"/>
          <a:lstStyle/>
          <a:p>
            <a:endParaRPr lang="en-US"/>
          </a:p>
        </p:txBody>
      </p:sp>
      <p:sp>
        <p:nvSpPr>
          <p:cNvPr id="31764" name="Text Box 20"/>
          <p:cNvSpPr txBox="1">
            <a:spLocks noChangeArrowheads="1"/>
          </p:cNvSpPr>
          <p:nvPr/>
        </p:nvSpPr>
        <p:spPr bwMode="auto">
          <a:xfrm>
            <a:off x="5029200" y="5181600"/>
            <a:ext cx="1422400" cy="400050"/>
          </a:xfrm>
          <a:prstGeom prst="rect">
            <a:avLst/>
          </a:prstGeom>
          <a:noFill/>
          <a:ln w="9525">
            <a:noFill/>
            <a:miter lim="800000"/>
            <a:headEnd/>
            <a:tailEnd/>
          </a:ln>
        </p:spPr>
        <p:txBody>
          <a:bodyPr wrap="none">
            <a:spAutoFit/>
          </a:bodyPr>
          <a:lstStyle/>
          <a:p>
            <a:r>
              <a:rPr lang="en-US" sz="2000">
                <a:solidFill>
                  <a:srgbClr val="FF3300"/>
                </a:solidFill>
              </a:rPr>
              <a:t>instance_of</a:t>
            </a:r>
          </a:p>
        </p:txBody>
      </p:sp>
      <p:sp>
        <p:nvSpPr>
          <p:cNvPr id="31765" name="Text Box 21"/>
          <p:cNvSpPr txBox="1">
            <a:spLocks noChangeArrowheads="1"/>
          </p:cNvSpPr>
          <p:nvPr/>
        </p:nvSpPr>
        <p:spPr bwMode="auto">
          <a:xfrm>
            <a:off x="1295400" y="2819400"/>
            <a:ext cx="609600" cy="400050"/>
          </a:xfrm>
          <a:prstGeom prst="rect">
            <a:avLst/>
          </a:prstGeom>
          <a:noFill/>
          <a:ln w="9525">
            <a:noFill/>
            <a:miter lim="800000"/>
            <a:headEnd/>
            <a:tailEnd/>
          </a:ln>
        </p:spPr>
        <p:txBody>
          <a:bodyPr wrap="none">
            <a:spAutoFit/>
          </a:bodyPr>
          <a:lstStyle/>
          <a:p>
            <a:r>
              <a:rPr lang="en-US" sz="2000">
                <a:solidFill>
                  <a:srgbClr val="FFFF00"/>
                </a:solidFill>
              </a:rPr>
              <a:t>is_a</a:t>
            </a:r>
          </a:p>
        </p:txBody>
      </p:sp>
      <p:sp>
        <p:nvSpPr>
          <p:cNvPr id="31766" name="Text Box 22"/>
          <p:cNvSpPr txBox="1">
            <a:spLocks noChangeArrowheads="1"/>
          </p:cNvSpPr>
          <p:nvPr/>
        </p:nvSpPr>
        <p:spPr bwMode="auto">
          <a:xfrm>
            <a:off x="3287713" y="2819400"/>
            <a:ext cx="609600" cy="400050"/>
          </a:xfrm>
          <a:prstGeom prst="rect">
            <a:avLst/>
          </a:prstGeom>
          <a:noFill/>
          <a:ln w="9525">
            <a:noFill/>
            <a:miter lim="800000"/>
            <a:headEnd/>
            <a:tailEnd/>
          </a:ln>
        </p:spPr>
        <p:txBody>
          <a:bodyPr wrap="none">
            <a:spAutoFit/>
          </a:bodyPr>
          <a:lstStyle/>
          <a:p>
            <a:r>
              <a:rPr lang="en-US" sz="2000">
                <a:solidFill>
                  <a:srgbClr val="FFFF00"/>
                </a:solidFill>
              </a:rPr>
              <a:t>is_a</a:t>
            </a:r>
          </a:p>
        </p:txBody>
      </p:sp>
    </p:spTree>
    <p:extLst>
      <p:ext uri="{BB962C8B-B14F-4D97-AF65-F5344CB8AC3E}">
        <p14:creationId xmlns:p14="http://schemas.microsoft.com/office/powerpoint/2010/main" val="30368379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t>
            </a:r>
            <a:endParaRPr lang="en-US" dirty="0"/>
          </a:p>
        </p:txBody>
      </p:sp>
      <p:sp>
        <p:nvSpPr>
          <p:cNvPr id="353289" name="Rectangle 9">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11109" tIns="12696" rIns="11109" bIns="12696" numCol="1" anchor="ctr" anchorCtr="0" compatLnSpc="1">
            <a:prstTxWarp prst="textNoShape">
              <a:avLst/>
            </a:prstTxWarp>
            <a:spAutoFit/>
          </a:bodyPr>
          <a:lstStyle/>
          <a:p>
            <a:endParaRPr lang="en-US"/>
          </a:p>
        </p:txBody>
      </p:sp>
      <p:pic>
        <p:nvPicPr>
          <p:cNvPr id="353282" name="Picture 2" descr="https://encrypted-tbn0.gstatic.com/images?q=tbn:ANd9GcRPgok1iiy7a790_w8RK08eK4pqnl6GqLRDJS3j_jz-8bFpf5GD">
            <a:hlinkClick r:id="rId3"/>
          </p:cNvPr>
          <p:cNvPicPr>
            <a:picLocks noChangeAspect="1" noChangeArrowheads="1"/>
          </p:cNvPicPr>
          <p:nvPr/>
        </p:nvPicPr>
        <p:blipFill>
          <a:blip r:embed="rId4" cstate="print"/>
          <a:srcRect/>
          <a:stretch>
            <a:fillRect/>
          </a:stretch>
        </p:blipFill>
        <p:spPr bwMode="auto">
          <a:xfrm>
            <a:off x="685800" y="4476751"/>
            <a:ext cx="1828799" cy="1828799"/>
          </a:xfrm>
          <a:prstGeom prst="rect">
            <a:avLst/>
          </a:prstGeom>
          <a:noFill/>
        </p:spPr>
      </p:pic>
      <p:pic>
        <p:nvPicPr>
          <p:cNvPr id="353284" name="Picture 4" descr="https://encrypted-tbn2.gstatic.com/images?q=tbn:ANd9GcRaHdGrGfFs05dyX4IbTbBV0ecXshgvqz8Lmo5cLmtEKuvTPDLWUydM7cfQ">
            <a:hlinkClick r:id="rId5"/>
          </p:cNvPr>
          <p:cNvPicPr>
            <a:picLocks noChangeAspect="1" noChangeArrowheads="1"/>
          </p:cNvPicPr>
          <p:nvPr/>
        </p:nvPicPr>
        <p:blipFill>
          <a:blip r:embed="rId6" cstate="print"/>
          <a:srcRect/>
          <a:stretch>
            <a:fillRect/>
          </a:stretch>
        </p:blipFill>
        <p:spPr bwMode="auto">
          <a:xfrm>
            <a:off x="2657475" y="4476749"/>
            <a:ext cx="1504950" cy="1839383"/>
          </a:xfrm>
          <a:prstGeom prst="rect">
            <a:avLst/>
          </a:prstGeom>
          <a:noFill/>
        </p:spPr>
      </p:pic>
      <p:pic>
        <p:nvPicPr>
          <p:cNvPr id="353286" name="Picture 6" descr="https://encrypted-tbn1.gstatic.com/images?q=tbn:ANd9GcQzN-1UL78gfm-GbCHo126ImZNmJbuHg9BqfL2jb82NEa6i06i1ihDnpkYD">
            <a:hlinkClick r:id="rId7"/>
          </p:cNvPr>
          <p:cNvPicPr>
            <a:picLocks noChangeAspect="1" noChangeArrowheads="1"/>
          </p:cNvPicPr>
          <p:nvPr/>
        </p:nvPicPr>
        <p:blipFill>
          <a:blip r:embed="rId8" cstate="print"/>
          <a:srcRect/>
          <a:stretch>
            <a:fillRect/>
          </a:stretch>
        </p:blipFill>
        <p:spPr bwMode="auto">
          <a:xfrm>
            <a:off x="4287715" y="4476750"/>
            <a:ext cx="1465385" cy="1828800"/>
          </a:xfrm>
          <a:prstGeom prst="rect">
            <a:avLst/>
          </a:prstGeom>
          <a:noFill/>
        </p:spPr>
      </p:pic>
      <p:pic>
        <p:nvPicPr>
          <p:cNvPr id="353288" name="Picture 8" descr="https://encrypted-tbn1.gstatic.com/images?q=tbn:ANd9GcRnapKa-Xs_82NSLWBECoJpNjI10_mg2IDUSTtlMY9w0SyntW5ayQ">
            <a:hlinkClick r:id="rId2"/>
          </p:cNvPr>
          <p:cNvPicPr>
            <a:picLocks noChangeAspect="1" noChangeArrowheads="1"/>
          </p:cNvPicPr>
          <p:nvPr/>
        </p:nvPicPr>
        <p:blipFill>
          <a:blip r:embed="rId9" cstate="print"/>
          <a:srcRect/>
          <a:stretch>
            <a:fillRect/>
          </a:stretch>
        </p:blipFill>
        <p:spPr bwMode="auto">
          <a:xfrm>
            <a:off x="5934075" y="4476750"/>
            <a:ext cx="2466975" cy="1847850"/>
          </a:xfrm>
          <a:prstGeom prst="rect">
            <a:avLst/>
          </a:prstGeom>
          <a:noFill/>
        </p:spPr>
      </p:pic>
      <p:cxnSp>
        <p:nvCxnSpPr>
          <p:cNvPr id="9" name="Straight Arrow Connector 8"/>
          <p:cNvCxnSpPr>
            <a:stCxn id="353282" idx="0"/>
            <a:endCxn id="14" idx="2"/>
          </p:cNvCxnSpPr>
          <p:nvPr/>
        </p:nvCxnSpPr>
        <p:spPr bwMode="auto">
          <a:xfrm flipV="1">
            <a:off x="1600200" y="2718375"/>
            <a:ext cx="2971445" cy="1758376"/>
          </a:xfrm>
          <a:prstGeom prst="straightConnector1">
            <a:avLst/>
          </a:prstGeom>
          <a:noFill/>
          <a:ln w="38100" cap="flat" cmpd="sng" algn="ctr">
            <a:solidFill>
              <a:schemeClr val="bg1"/>
            </a:solidFill>
            <a:prstDash val="solid"/>
            <a:round/>
            <a:headEnd type="none" w="med" len="med"/>
            <a:tailEnd type="arrow"/>
          </a:ln>
          <a:effectLst/>
        </p:spPr>
      </p:cxnSp>
      <p:cxnSp>
        <p:nvCxnSpPr>
          <p:cNvPr id="10" name="Straight Arrow Connector 9"/>
          <p:cNvCxnSpPr>
            <a:stCxn id="353284" idx="0"/>
            <a:endCxn id="14" idx="2"/>
          </p:cNvCxnSpPr>
          <p:nvPr/>
        </p:nvCxnSpPr>
        <p:spPr bwMode="auto">
          <a:xfrm flipV="1">
            <a:off x="3409950" y="2718375"/>
            <a:ext cx="1161695" cy="1758374"/>
          </a:xfrm>
          <a:prstGeom prst="straightConnector1">
            <a:avLst/>
          </a:prstGeom>
          <a:noFill/>
          <a:ln w="38100" cap="flat" cmpd="sng" algn="ctr">
            <a:solidFill>
              <a:schemeClr val="bg1"/>
            </a:solidFill>
            <a:prstDash val="solid"/>
            <a:round/>
            <a:headEnd type="none" w="med" len="med"/>
            <a:tailEnd type="arrow"/>
          </a:ln>
          <a:effectLst/>
        </p:spPr>
      </p:cxnSp>
      <p:cxnSp>
        <p:nvCxnSpPr>
          <p:cNvPr id="11" name="Straight Arrow Connector 10"/>
          <p:cNvCxnSpPr>
            <a:stCxn id="353286" idx="0"/>
            <a:endCxn id="14" idx="2"/>
          </p:cNvCxnSpPr>
          <p:nvPr/>
        </p:nvCxnSpPr>
        <p:spPr bwMode="auto">
          <a:xfrm flipH="1" flipV="1">
            <a:off x="4571645" y="2718375"/>
            <a:ext cx="448763" cy="1758375"/>
          </a:xfrm>
          <a:prstGeom prst="straightConnector1">
            <a:avLst/>
          </a:prstGeom>
          <a:noFill/>
          <a:ln w="38100" cap="flat" cmpd="sng" algn="ctr">
            <a:solidFill>
              <a:schemeClr val="bg1"/>
            </a:solidFill>
            <a:prstDash val="solid"/>
            <a:round/>
            <a:headEnd type="none" w="med" len="med"/>
            <a:tailEnd type="arrow"/>
          </a:ln>
          <a:effectLst/>
        </p:spPr>
      </p:cxnSp>
      <p:cxnSp>
        <p:nvCxnSpPr>
          <p:cNvPr id="13" name="Straight Arrow Connector 12"/>
          <p:cNvCxnSpPr>
            <a:stCxn id="353288" idx="0"/>
            <a:endCxn id="14" idx="2"/>
          </p:cNvCxnSpPr>
          <p:nvPr/>
        </p:nvCxnSpPr>
        <p:spPr bwMode="auto">
          <a:xfrm flipH="1" flipV="1">
            <a:off x="4571645" y="2718375"/>
            <a:ext cx="2595918" cy="1758375"/>
          </a:xfrm>
          <a:prstGeom prst="straightConnector1">
            <a:avLst/>
          </a:prstGeom>
          <a:noFill/>
          <a:ln w="38100" cap="flat" cmpd="sng" algn="ctr">
            <a:solidFill>
              <a:schemeClr val="bg1"/>
            </a:solidFill>
            <a:prstDash val="solid"/>
            <a:round/>
            <a:headEnd type="none" w="med" len="med"/>
            <a:tailEnd type="arrow"/>
          </a:ln>
          <a:effectLst/>
        </p:spPr>
      </p:cxnSp>
      <p:sp>
        <p:nvSpPr>
          <p:cNvPr id="14" name="TextBox 13"/>
          <p:cNvSpPr txBox="1"/>
          <p:nvPr/>
        </p:nvSpPr>
        <p:spPr>
          <a:xfrm>
            <a:off x="4046501" y="2133600"/>
            <a:ext cx="1050288" cy="584775"/>
          </a:xfrm>
          <a:prstGeom prst="rect">
            <a:avLst/>
          </a:prstGeom>
          <a:noFill/>
        </p:spPr>
        <p:txBody>
          <a:bodyPr wrap="none" rtlCol="0">
            <a:spAutoFit/>
          </a:bodyPr>
          <a:lstStyle/>
          <a:p>
            <a:r>
              <a:rPr lang="en-US" dirty="0" smtClean="0">
                <a:solidFill>
                  <a:schemeClr val="bg1"/>
                </a:solidFill>
              </a:rPr>
              <a:t>child</a:t>
            </a:r>
            <a:endParaRPr lang="en-US" dirty="0">
              <a:solidFill>
                <a:schemeClr val="bg1"/>
              </a:solidFill>
            </a:endParaRPr>
          </a:p>
        </p:txBody>
      </p:sp>
      <p:sp>
        <p:nvSpPr>
          <p:cNvPr id="15" name="TextBox 14"/>
          <p:cNvSpPr txBox="1"/>
          <p:nvPr/>
        </p:nvSpPr>
        <p:spPr>
          <a:xfrm>
            <a:off x="211941" y="3276600"/>
            <a:ext cx="2555508" cy="584775"/>
          </a:xfrm>
          <a:prstGeom prst="rect">
            <a:avLst/>
          </a:prstGeom>
          <a:noFill/>
        </p:spPr>
        <p:txBody>
          <a:bodyPr wrap="none" rtlCol="0">
            <a:spAutoFit/>
          </a:bodyPr>
          <a:lstStyle/>
          <a:p>
            <a:r>
              <a:rPr lang="en-US" i="1" dirty="0" smtClean="0">
                <a:solidFill>
                  <a:schemeClr val="bg1"/>
                </a:solidFill>
              </a:rPr>
              <a:t>instance of …</a:t>
            </a:r>
            <a:endParaRPr lang="en-US" i="1" dirty="0">
              <a:solidFill>
                <a:schemeClr val="bg1"/>
              </a:solidFill>
            </a:endParaRPr>
          </a:p>
        </p:txBody>
      </p:sp>
      <p:cxnSp>
        <p:nvCxnSpPr>
          <p:cNvPr id="16" name="Straight Connector 15"/>
          <p:cNvCxnSpPr/>
          <p:nvPr/>
        </p:nvCxnSpPr>
        <p:spPr bwMode="auto">
          <a:xfrm>
            <a:off x="0" y="4191000"/>
            <a:ext cx="9144000" cy="0"/>
          </a:xfrm>
          <a:prstGeom prst="line">
            <a:avLst/>
          </a:prstGeom>
          <a:noFill/>
          <a:ln w="9525" cap="flat" cmpd="sng" algn="ctr">
            <a:solidFill>
              <a:schemeClr val="bg1"/>
            </a:solidFill>
            <a:prstDash val="solid"/>
            <a:round/>
            <a:headEnd type="none" w="med" len="med"/>
            <a:tailEnd type="triangle" w="med" len="med"/>
          </a:ln>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AutoShape 2"/>
          <p:cNvSpPr>
            <a:spLocks noGrp="1" noChangeArrowheads="1"/>
          </p:cNvSpPr>
          <p:nvPr>
            <p:ph type="title"/>
          </p:nvPr>
        </p:nvSpPr>
        <p:spPr/>
        <p:txBody>
          <a:bodyPr/>
          <a:lstStyle/>
          <a:p>
            <a:pPr eaLnBrk="1" hangingPunct="1"/>
            <a:r>
              <a:rPr lang="en-US" dirty="0" smtClean="0"/>
              <a:t>Standard approach in data analysis (2)</a:t>
            </a:r>
          </a:p>
        </p:txBody>
      </p:sp>
      <p:graphicFrame>
        <p:nvGraphicFramePr>
          <p:cNvPr id="910340" name="Group 4"/>
          <p:cNvGraphicFramePr>
            <a:graphicFrameLocks noGrp="1"/>
          </p:cNvGraphicFramePr>
          <p:nvPr>
            <p:ph idx="1"/>
          </p:nvPr>
        </p:nvGraphicFramePr>
        <p:xfrm>
          <a:off x="228600" y="1676400"/>
          <a:ext cx="8686800" cy="3657600"/>
        </p:xfrm>
        <a:graphic>
          <a:graphicData uri="http://schemas.openxmlformats.org/drawingml/2006/table">
            <a:tbl>
              <a:tblPr/>
              <a:tblGrid>
                <a:gridCol w="1085850"/>
                <a:gridCol w="1128432"/>
                <a:gridCol w="1133756"/>
                <a:gridCol w="1133755"/>
                <a:gridCol w="1131981"/>
                <a:gridCol w="1130207"/>
                <a:gridCol w="1128432"/>
                <a:gridCol w="814387"/>
              </a:tblGrid>
              <a:tr h="40640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Arial" charset="0"/>
                        <a:cs typeface="Arial"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cs typeface="Arial" charset="0"/>
                        </a:rPr>
                        <a:t>Cases</a:t>
                      </a:r>
                      <a:endParaRPr kumimoji="0" lang="en-US" sz="2000" b="0" i="0" u="none" strike="noStrike" cap="none" normalizeH="0" baseline="0" dirty="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cs typeface="Arial" charset="0"/>
                        </a:rPr>
                        <a:t>Characteristics</a:t>
                      </a:r>
                      <a:endParaRPr kumimoji="0" lang="en-US" sz="2000" b="0" i="0" u="none" strike="noStrike" cap="none" normalizeH="0" baseline="0" dirty="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640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ch1</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ch2</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ch3</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ch4</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ch5</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ch6</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case1</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case2</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case3</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case4</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case5</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case6</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70072" name="Text Box 90"/>
          <p:cNvSpPr txBox="1">
            <a:spLocks noChangeArrowheads="1"/>
          </p:cNvSpPr>
          <p:nvPr/>
        </p:nvSpPr>
        <p:spPr bwMode="auto">
          <a:xfrm>
            <a:off x="1905000" y="6396335"/>
            <a:ext cx="1638590" cy="461665"/>
          </a:xfrm>
          <a:prstGeom prst="rect">
            <a:avLst/>
          </a:prstGeom>
          <a:noFill/>
          <a:ln w="9525">
            <a:noFill/>
            <a:miter lim="800000"/>
            <a:headEnd/>
            <a:tailEnd/>
          </a:ln>
        </p:spPr>
        <p:txBody>
          <a:bodyPr wrap="none">
            <a:spAutoFit/>
          </a:bodyPr>
          <a:lstStyle/>
          <a:p>
            <a:r>
              <a:rPr lang="en-US" sz="2400" dirty="0">
                <a:solidFill>
                  <a:schemeClr val="bg1"/>
                </a:solidFill>
              </a:rPr>
              <a:t>phenotypic</a:t>
            </a:r>
          </a:p>
        </p:txBody>
      </p:sp>
      <p:sp>
        <p:nvSpPr>
          <p:cNvPr id="170073" name="Text Box 91"/>
          <p:cNvSpPr txBox="1">
            <a:spLocks noChangeArrowheads="1"/>
          </p:cNvSpPr>
          <p:nvPr/>
        </p:nvSpPr>
        <p:spPr bwMode="auto">
          <a:xfrm>
            <a:off x="3886200" y="6396335"/>
            <a:ext cx="1449435" cy="461665"/>
          </a:xfrm>
          <a:prstGeom prst="rect">
            <a:avLst/>
          </a:prstGeom>
          <a:noFill/>
          <a:ln w="9525">
            <a:noFill/>
            <a:miter lim="800000"/>
            <a:headEnd/>
            <a:tailEnd/>
          </a:ln>
        </p:spPr>
        <p:txBody>
          <a:bodyPr wrap="none">
            <a:spAutoFit/>
          </a:bodyPr>
          <a:lstStyle/>
          <a:p>
            <a:r>
              <a:rPr lang="en-US" sz="2400" dirty="0">
                <a:solidFill>
                  <a:schemeClr val="bg1"/>
                </a:solidFill>
              </a:rPr>
              <a:t>genotypic</a:t>
            </a:r>
          </a:p>
        </p:txBody>
      </p:sp>
      <p:sp>
        <p:nvSpPr>
          <p:cNvPr id="170074" name="AutoShape 93"/>
          <p:cNvSpPr>
            <a:spLocks/>
          </p:cNvSpPr>
          <p:nvPr/>
        </p:nvSpPr>
        <p:spPr bwMode="auto">
          <a:xfrm rot="5400000" flipV="1">
            <a:off x="2705100" y="5520035"/>
            <a:ext cx="152400" cy="1752600"/>
          </a:xfrm>
          <a:prstGeom prst="rightBrace">
            <a:avLst>
              <a:gd name="adj1" fmla="val 150000"/>
              <a:gd name="adj2" fmla="val 50000"/>
            </a:avLst>
          </a:prstGeom>
          <a:noFill/>
          <a:ln w="9525">
            <a:solidFill>
              <a:schemeClr val="bg1"/>
            </a:solidFill>
            <a:round/>
            <a:headEnd/>
            <a:tailEnd/>
          </a:ln>
        </p:spPr>
        <p:txBody>
          <a:bodyPr wrap="none" anchor="ctr"/>
          <a:lstStyle/>
          <a:p>
            <a:endParaRPr lang="en-US"/>
          </a:p>
        </p:txBody>
      </p:sp>
      <p:sp>
        <p:nvSpPr>
          <p:cNvPr id="170075" name="AutoShape 94"/>
          <p:cNvSpPr>
            <a:spLocks/>
          </p:cNvSpPr>
          <p:nvPr/>
        </p:nvSpPr>
        <p:spPr bwMode="auto">
          <a:xfrm rot="5400000" flipV="1">
            <a:off x="4800600" y="5405735"/>
            <a:ext cx="152400" cy="1981200"/>
          </a:xfrm>
          <a:prstGeom prst="rightBrace">
            <a:avLst>
              <a:gd name="adj1" fmla="val 200000"/>
              <a:gd name="adj2" fmla="val 50000"/>
            </a:avLst>
          </a:prstGeom>
          <a:noFill/>
          <a:ln w="9525">
            <a:solidFill>
              <a:schemeClr val="bg1"/>
            </a:solidFill>
            <a:round/>
            <a:headEnd/>
            <a:tailEnd/>
          </a:ln>
        </p:spPr>
        <p:txBody>
          <a:bodyPr wrap="none" anchor="ctr"/>
          <a:lstStyle/>
          <a:p>
            <a:endParaRPr lang="en-US"/>
          </a:p>
        </p:txBody>
      </p:sp>
      <p:grpSp>
        <p:nvGrpSpPr>
          <p:cNvPr id="2" name="Group 356"/>
          <p:cNvGrpSpPr>
            <a:grpSpLocks/>
          </p:cNvGrpSpPr>
          <p:nvPr/>
        </p:nvGrpSpPr>
        <p:grpSpPr bwMode="auto">
          <a:xfrm>
            <a:off x="3200400" y="3424535"/>
            <a:ext cx="4267200" cy="381000"/>
            <a:chOff x="2016" y="2736"/>
            <a:chExt cx="2688" cy="240"/>
          </a:xfrm>
        </p:grpSpPr>
        <p:sp>
          <p:nvSpPr>
            <p:cNvPr id="170083"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170084"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sp>
        <p:nvSpPr>
          <p:cNvPr id="17" name="AutoShape 94"/>
          <p:cNvSpPr>
            <a:spLocks/>
          </p:cNvSpPr>
          <p:nvPr/>
        </p:nvSpPr>
        <p:spPr bwMode="auto">
          <a:xfrm rot="5400000" flipV="1">
            <a:off x="6858000" y="5405735"/>
            <a:ext cx="152400" cy="1981200"/>
          </a:xfrm>
          <a:prstGeom prst="rightBrace">
            <a:avLst>
              <a:gd name="adj1" fmla="val 200000"/>
              <a:gd name="adj2" fmla="val 50000"/>
            </a:avLst>
          </a:prstGeom>
          <a:noFill/>
          <a:ln w="9525">
            <a:solidFill>
              <a:schemeClr val="bg1"/>
            </a:solidFill>
            <a:round/>
            <a:headEnd/>
            <a:tailEnd/>
          </a:ln>
        </p:spPr>
        <p:txBody>
          <a:bodyPr wrap="none" anchor="ctr"/>
          <a:lstStyle/>
          <a:p>
            <a:endParaRPr lang="en-US"/>
          </a:p>
        </p:txBody>
      </p:sp>
      <p:sp>
        <p:nvSpPr>
          <p:cNvPr id="18" name="Text Box 91"/>
          <p:cNvSpPr txBox="1">
            <a:spLocks noChangeArrowheads="1"/>
          </p:cNvSpPr>
          <p:nvPr/>
        </p:nvSpPr>
        <p:spPr bwMode="auto">
          <a:xfrm>
            <a:off x="7311332" y="6396335"/>
            <a:ext cx="1680268" cy="461665"/>
          </a:xfrm>
          <a:prstGeom prst="rect">
            <a:avLst/>
          </a:prstGeom>
          <a:noFill/>
          <a:ln w="9525">
            <a:noFill/>
            <a:miter lim="800000"/>
            <a:headEnd/>
            <a:tailEnd/>
          </a:ln>
        </p:spPr>
        <p:txBody>
          <a:bodyPr wrap="none">
            <a:spAutoFit/>
          </a:bodyPr>
          <a:lstStyle/>
          <a:p>
            <a:r>
              <a:rPr lang="en-US" sz="2400" dirty="0" smtClean="0">
                <a:solidFill>
                  <a:schemeClr val="bg1"/>
                </a:solidFill>
              </a:rPr>
              <a:t>outcome …</a:t>
            </a:r>
            <a:endParaRPr lang="en-US" sz="2400" dirty="0">
              <a:solidFill>
                <a:schemeClr val="bg1"/>
              </a:solidFill>
            </a:endParaRPr>
          </a:p>
        </p:txBody>
      </p:sp>
      <p:sp>
        <p:nvSpPr>
          <p:cNvPr id="19" name="Text Box 91"/>
          <p:cNvSpPr txBox="1">
            <a:spLocks noChangeArrowheads="1"/>
          </p:cNvSpPr>
          <p:nvPr/>
        </p:nvSpPr>
        <p:spPr bwMode="auto">
          <a:xfrm>
            <a:off x="5548559" y="6396335"/>
            <a:ext cx="1477520" cy="461665"/>
          </a:xfrm>
          <a:prstGeom prst="rect">
            <a:avLst/>
          </a:prstGeom>
          <a:noFill/>
          <a:ln w="9525">
            <a:noFill/>
            <a:miter lim="800000"/>
            <a:headEnd/>
            <a:tailEnd/>
          </a:ln>
        </p:spPr>
        <p:txBody>
          <a:bodyPr wrap="none">
            <a:spAutoFit/>
          </a:bodyPr>
          <a:lstStyle/>
          <a:p>
            <a:r>
              <a:rPr lang="en-US" sz="2400" dirty="0" smtClean="0">
                <a:solidFill>
                  <a:schemeClr val="bg1"/>
                </a:solidFill>
              </a:rPr>
              <a:t>treatment</a:t>
            </a:r>
            <a:endParaRPr lang="en-US" sz="2400" dirty="0">
              <a:solidFill>
                <a:schemeClr val="bg1"/>
              </a:solidFill>
            </a:endParaRPr>
          </a:p>
        </p:txBody>
      </p:sp>
      <p:sp>
        <p:nvSpPr>
          <p:cNvPr id="20" name="TextBox 19"/>
          <p:cNvSpPr txBox="1"/>
          <p:nvPr/>
        </p:nvSpPr>
        <p:spPr>
          <a:xfrm>
            <a:off x="3352800" y="5253335"/>
            <a:ext cx="3630096" cy="584775"/>
          </a:xfrm>
          <a:prstGeom prst="rect">
            <a:avLst/>
          </a:prstGeom>
          <a:noFill/>
        </p:spPr>
        <p:txBody>
          <a:bodyPr wrap="none" rtlCol="0">
            <a:spAutoFit/>
          </a:bodyPr>
          <a:lstStyle/>
          <a:p>
            <a:r>
              <a:rPr lang="en-US" dirty="0" smtClean="0">
                <a:solidFill>
                  <a:schemeClr val="accent5">
                    <a:lumMod val="75000"/>
                  </a:schemeClr>
                </a:solidFill>
              </a:rPr>
              <a:t>finding correlations</a:t>
            </a:r>
            <a:endParaRPr lang="en-US" dirty="0">
              <a:solidFill>
                <a:schemeClr val="accent5">
                  <a:lumMod val="75000"/>
                </a:schemeClr>
              </a:solidFill>
            </a:endParaRPr>
          </a:p>
        </p:txBody>
      </p:sp>
      <p:grpSp>
        <p:nvGrpSpPr>
          <p:cNvPr id="4" name="Group 356"/>
          <p:cNvGrpSpPr>
            <a:grpSpLocks/>
          </p:cNvGrpSpPr>
          <p:nvPr/>
        </p:nvGrpSpPr>
        <p:grpSpPr bwMode="auto">
          <a:xfrm>
            <a:off x="3200400" y="3881735"/>
            <a:ext cx="4267200" cy="381000"/>
            <a:chOff x="2016" y="2736"/>
            <a:chExt cx="2688" cy="240"/>
          </a:xfrm>
        </p:grpSpPr>
        <p:sp>
          <p:nvSpPr>
            <p:cNvPr id="22"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23"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grpSp>
        <p:nvGrpSpPr>
          <p:cNvPr id="5" name="Group 356"/>
          <p:cNvGrpSpPr>
            <a:grpSpLocks/>
          </p:cNvGrpSpPr>
          <p:nvPr/>
        </p:nvGrpSpPr>
        <p:grpSpPr bwMode="auto">
          <a:xfrm>
            <a:off x="3200400" y="4338935"/>
            <a:ext cx="4267200" cy="381000"/>
            <a:chOff x="2016" y="2736"/>
            <a:chExt cx="2688" cy="240"/>
          </a:xfrm>
        </p:grpSpPr>
        <p:sp>
          <p:nvSpPr>
            <p:cNvPr id="25"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26"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grpSp>
        <p:nvGrpSpPr>
          <p:cNvPr id="6" name="Group 356"/>
          <p:cNvGrpSpPr>
            <a:grpSpLocks/>
          </p:cNvGrpSpPr>
          <p:nvPr/>
        </p:nvGrpSpPr>
        <p:grpSpPr bwMode="auto">
          <a:xfrm>
            <a:off x="3200400" y="4796135"/>
            <a:ext cx="4267200" cy="381000"/>
            <a:chOff x="2016" y="2736"/>
            <a:chExt cx="2688" cy="240"/>
          </a:xfrm>
        </p:grpSpPr>
        <p:sp>
          <p:nvSpPr>
            <p:cNvPr id="28"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29"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grpSp>
        <p:nvGrpSpPr>
          <p:cNvPr id="30" name="Group 356"/>
          <p:cNvGrpSpPr>
            <a:grpSpLocks/>
          </p:cNvGrpSpPr>
          <p:nvPr/>
        </p:nvGrpSpPr>
        <p:grpSpPr bwMode="auto">
          <a:xfrm>
            <a:off x="3200400" y="5862935"/>
            <a:ext cx="4267200" cy="381000"/>
            <a:chOff x="2016" y="2736"/>
            <a:chExt cx="2688" cy="240"/>
          </a:xfrm>
          <a:solidFill>
            <a:srgbClr val="FFC000"/>
          </a:solidFill>
        </p:grpSpPr>
        <p:sp>
          <p:nvSpPr>
            <p:cNvPr id="31" name="AutoShape 354"/>
            <p:cNvSpPr>
              <a:spLocks noChangeArrowheads="1"/>
            </p:cNvSpPr>
            <p:nvPr/>
          </p:nvSpPr>
          <p:spPr bwMode="auto">
            <a:xfrm>
              <a:off x="2016" y="2736"/>
              <a:ext cx="1344" cy="240"/>
            </a:xfrm>
            <a:prstGeom prst="curvedUpArrow">
              <a:avLst>
                <a:gd name="adj1" fmla="val 80915"/>
                <a:gd name="adj2" fmla="val 192915"/>
                <a:gd name="adj3" fmla="val 33333"/>
              </a:avLst>
            </a:prstGeom>
            <a:grpFill/>
            <a:ln w="9525">
              <a:solidFill>
                <a:schemeClr val="bg1"/>
              </a:solidFill>
              <a:miter lim="800000"/>
              <a:headEnd/>
              <a:tailEnd/>
            </a:ln>
          </p:spPr>
          <p:txBody>
            <a:bodyPr wrap="none" anchor="ctr"/>
            <a:lstStyle/>
            <a:p>
              <a:endParaRPr lang="en-US"/>
            </a:p>
          </p:txBody>
        </p:sp>
        <p:sp>
          <p:nvSpPr>
            <p:cNvPr id="32" name="AutoShape 355"/>
            <p:cNvSpPr>
              <a:spLocks noChangeArrowheads="1"/>
            </p:cNvSpPr>
            <p:nvPr/>
          </p:nvSpPr>
          <p:spPr bwMode="auto">
            <a:xfrm>
              <a:off x="2016" y="2736"/>
              <a:ext cx="2688" cy="240"/>
            </a:xfrm>
            <a:prstGeom prst="curvedUpArrow">
              <a:avLst>
                <a:gd name="adj1" fmla="val 79956"/>
                <a:gd name="adj2" fmla="val 196622"/>
                <a:gd name="adj3" fmla="val 33333"/>
              </a:avLst>
            </a:prstGeom>
            <a:grpFill/>
            <a:ln w="9525">
              <a:solidFill>
                <a:schemeClr val="bg1"/>
              </a:solidFill>
              <a:miter lim="800000"/>
              <a:headEnd/>
              <a:tailEnd/>
            </a:ln>
          </p:spPr>
          <p:txBody>
            <a:bodyPr wrap="none" anchor="ctr"/>
            <a:lstStyle/>
            <a:p>
              <a:endParaRPr lang="en-US"/>
            </a:p>
          </p:txBody>
        </p:sp>
      </p:grpSp>
      <p:sp>
        <p:nvSpPr>
          <p:cNvPr id="34" name="TextBox 33"/>
          <p:cNvSpPr txBox="1"/>
          <p:nvPr/>
        </p:nvSpPr>
        <p:spPr>
          <a:xfrm>
            <a:off x="1946793" y="2362200"/>
            <a:ext cx="1415773" cy="3170099"/>
          </a:xfrm>
          <a:prstGeom prst="rect">
            <a:avLst/>
          </a:prstGeom>
          <a:noFill/>
        </p:spPr>
        <p:txBody>
          <a:bodyPr wrap="none" rtlCol="0">
            <a:spAutoFit/>
          </a:bodyPr>
          <a:lstStyle/>
          <a:p>
            <a:r>
              <a:rPr lang="en-US" sz="20000" b="0" dirty="0" smtClean="0">
                <a:solidFill>
                  <a:srgbClr val="FFC000"/>
                </a:solidFill>
              </a:rPr>
              <a:t>{</a:t>
            </a:r>
            <a:endParaRPr lang="en-US" sz="20000" b="0" dirty="0">
              <a:solidFill>
                <a:srgbClr val="FFC000"/>
              </a:solidFill>
            </a:endParaRPr>
          </a:p>
        </p:txBody>
      </p:sp>
      <p:sp>
        <p:nvSpPr>
          <p:cNvPr id="35" name="TextBox 34"/>
          <p:cNvSpPr txBox="1"/>
          <p:nvPr/>
        </p:nvSpPr>
        <p:spPr>
          <a:xfrm>
            <a:off x="1524000" y="5862935"/>
            <a:ext cx="1479893" cy="523220"/>
          </a:xfrm>
          <a:prstGeom prst="rect">
            <a:avLst/>
          </a:prstGeom>
          <a:noFill/>
        </p:spPr>
        <p:txBody>
          <a:bodyPr wrap="none" rtlCol="0">
            <a:spAutoFit/>
          </a:bodyPr>
          <a:lstStyle/>
          <a:p>
            <a:r>
              <a:rPr lang="en-US" sz="2800" b="0" dirty="0" smtClean="0">
                <a:solidFill>
                  <a:srgbClr val="FFC000"/>
                </a:solidFill>
              </a:rPr>
              <a:t>therefore</a:t>
            </a:r>
            <a:endParaRPr lang="en-US" sz="2800" b="0" dirty="0">
              <a:solidFill>
                <a:srgbClr val="FFC000"/>
              </a:solidFill>
            </a:endParaRPr>
          </a:p>
        </p:txBody>
      </p:sp>
      <p:cxnSp>
        <p:nvCxnSpPr>
          <p:cNvPr id="39" name="Straight Connector 38"/>
          <p:cNvCxnSpPr/>
          <p:nvPr/>
        </p:nvCxnSpPr>
        <p:spPr bwMode="auto">
          <a:xfrm>
            <a:off x="1981200" y="4491335"/>
            <a:ext cx="20782" cy="1392382"/>
          </a:xfrm>
          <a:prstGeom prst="line">
            <a:avLst/>
          </a:prstGeom>
          <a:noFill/>
          <a:ln w="57150" cap="flat" cmpd="sng" algn="ctr">
            <a:solidFill>
              <a:srgbClr val="FFC000"/>
            </a:solidFill>
            <a:prstDash val="solid"/>
            <a:round/>
            <a:headEnd type="none" w="med" len="med"/>
            <a:tailEnd type="none" w="med" len="med"/>
          </a:ln>
          <a:effectLst/>
        </p:spPr>
      </p:cxnSp>
      <p:cxnSp>
        <p:nvCxnSpPr>
          <p:cNvPr id="40" name="Straight Connector 39"/>
          <p:cNvCxnSpPr/>
          <p:nvPr/>
        </p:nvCxnSpPr>
        <p:spPr bwMode="auto">
          <a:xfrm>
            <a:off x="1981200" y="5862935"/>
            <a:ext cx="1143000" cy="0"/>
          </a:xfrm>
          <a:prstGeom prst="line">
            <a:avLst/>
          </a:prstGeom>
          <a:noFill/>
          <a:ln w="57150" cap="flat" cmpd="sng" algn="ctr">
            <a:solidFill>
              <a:srgbClr val="FFC000"/>
            </a:solidFill>
            <a:prstDash val="solid"/>
            <a:round/>
            <a:headEnd type="none" w="med" len="med"/>
            <a:tailEnd type="triangle" w="med" len="med"/>
          </a:ln>
          <a:effectLst/>
        </p:spPr>
      </p:cxnSp>
      <p:cxnSp>
        <p:nvCxnSpPr>
          <p:cNvPr id="43" name="Straight Connector 42"/>
          <p:cNvCxnSpPr/>
          <p:nvPr/>
        </p:nvCxnSpPr>
        <p:spPr bwMode="auto">
          <a:xfrm>
            <a:off x="1981200" y="4522508"/>
            <a:ext cx="304800" cy="0"/>
          </a:xfrm>
          <a:prstGeom prst="line">
            <a:avLst/>
          </a:prstGeom>
          <a:noFill/>
          <a:ln w="57150" cap="flat" cmpd="sng" algn="ctr">
            <a:solidFill>
              <a:srgbClr val="FFC000"/>
            </a:solidFill>
            <a:prstDash val="solid"/>
            <a:round/>
            <a:headEnd type="none" w="med" len="med"/>
            <a:tailEnd type="none" w="med" len="med"/>
          </a:ln>
          <a:effectLst/>
        </p:spPr>
      </p:cxnSp>
      <p:sp>
        <p:nvSpPr>
          <p:cNvPr id="52" name="TextBox 51"/>
          <p:cNvSpPr txBox="1"/>
          <p:nvPr/>
        </p:nvSpPr>
        <p:spPr>
          <a:xfrm>
            <a:off x="7010400" y="5939135"/>
            <a:ext cx="1835760" cy="523220"/>
          </a:xfrm>
          <a:prstGeom prst="rect">
            <a:avLst/>
          </a:prstGeom>
          <a:noFill/>
        </p:spPr>
        <p:txBody>
          <a:bodyPr wrap="none" rtlCol="0">
            <a:spAutoFit/>
          </a:bodyPr>
          <a:lstStyle/>
          <a:p>
            <a:r>
              <a:rPr lang="en-US" sz="2800" b="0" dirty="0" smtClean="0">
                <a:solidFill>
                  <a:srgbClr val="FFC000"/>
                </a:solidFill>
              </a:rPr>
              <a:t>expectation</a:t>
            </a:r>
            <a:endParaRPr lang="en-US" sz="2800" b="0" dirty="0">
              <a:solidFill>
                <a:srgbClr val="FFC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t>
            </a:r>
            <a:endParaRPr lang="en-US" dirty="0"/>
          </a:p>
        </p:txBody>
      </p:sp>
      <p:sp>
        <p:nvSpPr>
          <p:cNvPr id="353289" name="Rectangle 9">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11109" tIns="12696" rIns="11109" bIns="12696" numCol="1" anchor="ctr" anchorCtr="0" compatLnSpc="1">
            <a:prstTxWarp prst="textNoShape">
              <a:avLst/>
            </a:prstTxWarp>
            <a:spAutoFit/>
          </a:bodyPr>
          <a:lstStyle/>
          <a:p>
            <a:endParaRPr lang="en-US"/>
          </a:p>
        </p:txBody>
      </p:sp>
      <p:pic>
        <p:nvPicPr>
          <p:cNvPr id="353282" name="Picture 2" descr="https://encrypted-tbn0.gstatic.com/images?q=tbn:ANd9GcRPgok1iiy7a790_w8RK08eK4pqnl6GqLRDJS3j_jz-8bFpf5GD">
            <a:hlinkClick r:id="rId3"/>
          </p:cNvPr>
          <p:cNvPicPr>
            <a:picLocks noChangeAspect="1" noChangeArrowheads="1"/>
          </p:cNvPicPr>
          <p:nvPr/>
        </p:nvPicPr>
        <p:blipFill>
          <a:blip r:embed="rId4" cstate="print"/>
          <a:srcRect/>
          <a:stretch>
            <a:fillRect/>
          </a:stretch>
        </p:blipFill>
        <p:spPr bwMode="auto">
          <a:xfrm>
            <a:off x="685800" y="4476751"/>
            <a:ext cx="1828799" cy="1828799"/>
          </a:xfrm>
          <a:prstGeom prst="rect">
            <a:avLst/>
          </a:prstGeom>
          <a:noFill/>
        </p:spPr>
      </p:pic>
      <p:pic>
        <p:nvPicPr>
          <p:cNvPr id="353284" name="Picture 4" descr="https://encrypted-tbn2.gstatic.com/images?q=tbn:ANd9GcRaHdGrGfFs05dyX4IbTbBV0ecXshgvqz8Lmo5cLmtEKuvTPDLWUydM7cfQ">
            <a:hlinkClick r:id="rId5"/>
          </p:cNvPr>
          <p:cNvPicPr>
            <a:picLocks noChangeAspect="1" noChangeArrowheads="1"/>
          </p:cNvPicPr>
          <p:nvPr/>
        </p:nvPicPr>
        <p:blipFill>
          <a:blip r:embed="rId6" cstate="print"/>
          <a:srcRect/>
          <a:stretch>
            <a:fillRect/>
          </a:stretch>
        </p:blipFill>
        <p:spPr bwMode="auto">
          <a:xfrm>
            <a:off x="2657475" y="4476749"/>
            <a:ext cx="1504950" cy="1839383"/>
          </a:xfrm>
          <a:prstGeom prst="rect">
            <a:avLst/>
          </a:prstGeom>
          <a:noFill/>
        </p:spPr>
      </p:pic>
      <p:pic>
        <p:nvPicPr>
          <p:cNvPr id="353286" name="Picture 6" descr="https://encrypted-tbn1.gstatic.com/images?q=tbn:ANd9GcQzN-1UL78gfm-GbCHo126ImZNmJbuHg9BqfL2jb82NEa6i06i1ihDnpkYD">
            <a:hlinkClick r:id="rId7"/>
          </p:cNvPr>
          <p:cNvPicPr>
            <a:picLocks noChangeAspect="1" noChangeArrowheads="1"/>
          </p:cNvPicPr>
          <p:nvPr/>
        </p:nvPicPr>
        <p:blipFill>
          <a:blip r:embed="rId8" cstate="print"/>
          <a:srcRect/>
          <a:stretch>
            <a:fillRect/>
          </a:stretch>
        </p:blipFill>
        <p:spPr bwMode="auto">
          <a:xfrm>
            <a:off x="4287715" y="4476750"/>
            <a:ext cx="1465385" cy="1828800"/>
          </a:xfrm>
          <a:prstGeom prst="rect">
            <a:avLst/>
          </a:prstGeom>
          <a:noFill/>
        </p:spPr>
      </p:pic>
      <p:pic>
        <p:nvPicPr>
          <p:cNvPr id="353288" name="Picture 8" descr="https://encrypted-tbn1.gstatic.com/images?q=tbn:ANd9GcRnapKa-Xs_82NSLWBECoJpNjI10_mg2IDUSTtlMY9w0SyntW5ayQ">
            <a:hlinkClick r:id="rId2"/>
          </p:cNvPr>
          <p:cNvPicPr>
            <a:picLocks noChangeAspect="1" noChangeArrowheads="1"/>
          </p:cNvPicPr>
          <p:nvPr/>
        </p:nvPicPr>
        <p:blipFill>
          <a:blip r:embed="rId9" cstate="print"/>
          <a:srcRect/>
          <a:stretch>
            <a:fillRect/>
          </a:stretch>
        </p:blipFill>
        <p:spPr bwMode="auto">
          <a:xfrm>
            <a:off x="5934075" y="4476750"/>
            <a:ext cx="2466975" cy="1847850"/>
          </a:xfrm>
          <a:prstGeom prst="rect">
            <a:avLst/>
          </a:prstGeom>
          <a:noFill/>
        </p:spPr>
      </p:pic>
      <p:cxnSp>
        <p:nvCxnSpPr>
          <p:cNvPr id="9" name="Straight Arrow Connector 8"/>
          <p:cNvCxnSpPr>
            <a:stCxn id="353282" idx="0"/>
            <a:endCxn id="14" idx="2"/>
          </p:cNvCxnSpPr>
          <p:nvPr/>
        </p:nvCxnSpPr>
        <p:spPr bwMode="auto">
          <a:xfrm flipV="1">
            <a:off x="1600200" y="2718375"/>
            <a:ext cx="2971445" cy="1758376"/>
          </a:xfrm>
          <a:prstGeom prst="straightConnector1">
            <a:avLst/>
          </a:prstGeom>
          <a:noFill/>
          <a:ln w="38100" cap="flat" cmpd="sng" algn="ctr">
            <a:solidFill>
              <a:schemeClr val="bg1"/>
            </a:solidFill>
            <a:prstDash val="solid"/>
            <a:round/>
            <a:headEnd type="none" w="med" len="med"/>
            <a:tailEnd type="arrow"/>
          </a:ln>
          <a:effectLst/>
        </p:spPr>
      </p:cxnSp>
      <p:cxnSp>
        <p:nvCxnSpPr>
          <p:cNvPr id="10" name="Straight Arrow Connector 9"/>
          <p:cNvCxnSpPr>
            <a:stCxn id="353284" idx="0"/>
            <a:endCxn id="14" idx="2"/>
          </p:cNvCxnSpPr>
          <p:nvPr/>
        </p:nvCxnSpPr>
        <p:spPr bwMode="auto">
          <a:xfrm flipV="1">
            <a:off x="3409950" y="2718375"/>
            <a:ext cx="1161695" cy="1758374"/>
          </a:xfrm>
          <a:prstGeom prst="straightConnector1">
            <a:avLst/>
          </a:prstGeom>
          <a:noFill/>
          <a:ln w="38100" cap="flat" cmpd="sng" algn="ctr">
            <a:solidFill>
              <a:schemeClr val="bg1"/>
            </a:solidFill>
            <a:prstDash val="solid"/>
            <a:round/>
            <a:headEnd type="none" w="med" len="med"/>
            <a:tailEnd type="arrow"/>
          </a:ln>
          <a:effectLst/>
        </p:spPr>
      </p:cxnSp>
      <p:cxnSp>
        <p:nvCxnSpPr>
          <p:cNvPr id="11" name="Straight Arrow Connector 10"/>
          <p:cNvCxnSpPr>
            <a:stCxn id="353286" idx="0"/>
            <a:endCxn id="14" idx="2"/>
          </p:cNvCxnSpPr>
          <p:nvPr/>
        </p:nvCxnSpPr>
        <p:spPr bwMode="auto">
          <a:xfrm flipH="1" flipV="1">
            <a:off x="4571645" y="2718375"/>
            <a:ext cx="448763" cy="1758375"/>
          </a:xfrm>
          <a:prstGeom prst="straightConnector1">
            <a:avLst/>
          </a:prstGeom>
          <a:noFill/>
          <a:ln w="38100" cap="flat" cmpd="sng" algn="ctr">
            <a:solidFill>
              <a:schemeClr val="bg1"/>
            </a:solidFill>
            <a:prstDash val="solid"/>
            <a:round/>
            <a:headEnd type="none" w="med" len="med"/>
            <a:tailEnd type="arrow"/>
          </a:ln>
          <a:effectLst/>
        </p:spPr>
      </p:cxnSp>
      <p:cxnSp>
        <p:nvCxnSpPr>
          <p:cNvPr id="13" name="Straight Arrow Connector 12"/>
          <p:cNvCxnSpPr>
            <a:stCxn id="353288" idx="0"/>
            <a:endCxn id="14" idx="2"/>
          </p:cNvCxnSpPr>
          <p:nvPr/>
        </p:nvCxnSpPr>
        <p:spPr bwMode="auto">
          <a:xfrm flipH="1" flipV="1">
            <a:off x="4571645" y="2718375"/>
            <a:ext cx="2595918" cy="1758375"/>
          </a:xfrm>
          <a:prstGeom prst="straightConnector1">
            <a:avLst/>
          </a:prstGeom>
          <a:noFill/>
          <a:ln w="38100" cap="flat" cmpd="sng" algn="ctr">
            <a:solidFill>
              <a:schemeClr val="bg1"/>
            </a:solidFill>
            <a:prstDash val="solid"/>
            <a:round/>
            <a:headEnd type="none" w="med" len="med"/>
            <a:tailEnd type="arrow"/>
          </a:ln>
          <a:effectLst/>
        </p:spPr>
      </p:cxnSp>
      <p:sp>
        <p:nvSpPr>
          <p:cNvPr id="14" name="TextBox 13"/>
          <p:cNvSpPr txBox="1"/>
          <p:nvPr/>
        </p:nvSpPr>
        <p:spPr>
          <a:xfrm>
            <a:off x="4046501" y="2133600"/>
            <a:ext cx="1050288" cy="584775"/>
          </a:xfrm>
          <a:prstGeom prst="rect">
            <a:avLst/>
          </a:prstGeom>
          <a:noFill/>
        </p:spPr>
        <p:txBody>
          <a:bodyPr wrap="none" rtlCol="0">
            <a:spAutoFit/>
          </a:bodyPr>
          <a:lstStyle/>
          <a:p>
            <a:r>
              <a:rPr lang="en-US" dirty="0" smtClean="0">
                <a:solidFill>
                  <a:schemeClr val="bg1"/>
                </a:solidFill>
              </a:rPr>
              <a:t>child</a:t>
            </a:r>
            <a:endParaRPr lang="en-US" dirty="0">
              <a:solidFill>
                <a:schemeClr val="bg1"/>
              </a:solidFill>
            </a:endParaRPr>
          </a:p>
        </p:txBody>
      </p:sp>
      <p:sp>
        <p:nvSpPr>
          <p:cNvPr id="15" name="TextBox 14"/>
          <p:cNvSpPr txBox="1"/>
          <p:nvPr/>
        </p:nvSpPr>
        <p:spPr>
          <a:xfrm>
            <a:off x="149424" y="3276600"/>
            <a:ext cx="2680542" cy="584775"/>
          </a:xfrm>
          <a:prstGeom prst="rect">
            <a:avLst/>
          </a:prstGeom>
          <a:noFill/>
        </p:spPr>
        <p:txBody>
          <a:bodyPr wrap="none" rtlCol="0">
            <a:spAutoFit/>
          </a:bodyPr>
          <a:lstStyle/>
          <a:p>
            <a:r>
              <a:rPr lang="en-US" i="1" dirty="0" smtClean="0">
                <a:solidFill>
                  <a:schemeClr val="bg1"/>
                </a:solidFill>
              </a:rPr>
              <a:t>instance of </a:t>
            </a:r>
            <a:r>
              <a:rPr lang="en-US" i="1" dirty="0" smtClean="0">
                <a:solidFill>
                  <a:schemeClr val="accent1">
                    <a:lumMod val="40000"/>
                    <a:lumOff val="60000"/>
                  </a:schemeClr>
                </a:solidFill>
              </a:rPr>
              <a:t>at t</a:t>
            </a:r>
            <a:endParaRPr lang="en-US" i="1" dirty="0">
              <a:solidFill>
                <a:schemeClr val="accent1">
                  <a:lumMod val="40000"/>
                  <a:lumOff val="60000"/>
                </a:schemeClr>
              </a:solidFill>
            </a:endParaRPr>
          </a:p>
        </p:txBody>
      </p:sp>
      <p:cxnSp>
        <p:nvCxnSpPr>
          <p:cNvPr id="16" name="Straight Connector 15"/>
          <p:cNvCxnSpPr/>
          <p:nvPr/>
        </p:nvCxnSpPr>
        <p:spPr bwMode="auto">
          <a:xfrm>
            <a:off x="0" y="4191000"/>
            <a:ext cx="9144000" cy="0"/>
          </a:xfrm>
          <a:prstGeom prst="line">
            <a:avLst/>
          </a:prstGeom>
          <a:noFill/>
          <a:ln w="9525" cap="flat" cmpd="sng" algn="ctr">
            <a:solidFill>
              <a:schemeClr val="bg1"/>
            </a:solidFill>
            <a:prstDash val="solid"/>
            <a:round/>
            <a:headEnd type="none" w="med" len="med"/>
            <a:tailEnd type="triangle" w="med" len="med"/>
          </a:ln>
          <a:effectLst/>
        </p:spPr>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AutoShape 8"/>
          <p:cNvSpPr>
            <a:spLocks noGrp="1" noChangeArrowheads="1"/>
          </p:cNvSpPr>
          <p:nvPr>
            <p:ph type="title"/>
          </p:nvPr>
        </p:nvSpPr>
        <p:spPr>
          <a:xfrm>
            <a:off x="0" y="533400"/>
            <a:ext cx="9144000" cy="762000"/>
          </a:xfrm>
        </p:spPr>
        <p:txBody>
          <a:bodyPr/>
          <a:lstStyle/>
          <a:p>
            <a:pPr eaLnBrk="1" hangingPunct="1"/>
            <a:r>
              <a:rPr lang="nl-BE" sz="3200" dirty="0" err="1" smtClean="0"/>
              <a:t>Continuants</a:t>
            </a:r>
            <a:r>
              <a:rPr lang="nl-BE" sz="3200" dirty="0" smtClean="0"/>
              <a:t> preserve </a:t>
            </a:r>
            <a:r>
              <a:rPr lang="nl-BE" sz="3200" dirty="0" err="1" smtClean="0"/>
              <a:t>identity</a:t>
            </a:r>
            <a:r>
              <a:rPr lang="nl-BE" sz="3200" dirty="0" smtClean="0"/>
              <a:t> </a:t>
            </a:r>
            <a:r>
              <a:rPr lang="nl-BE" sz="3200" dirty="0" err="1" smtClean="0"/>
              <a:t>while</a:t>
            </a:r>
            <a:r>
              <a:rPr lang="nl-BE" sz="3200" dirty="0" smtClean="0"/>
              <a:t> </a:t>
            </a:r>
            <a:r>
              <a:rPr lang="nl-BE" sz="3200" dirty="0" err="1" smtClean="0"/>
              <a:t>changing</a:t>
            </a:r>
            <a:endParaRPr lang="nl-NL" sz="3200" dirty="0" smtClean="0"/>
          </a:p>
        </p:txBody>
      </p:sp>
      <p:grpSp>
        <p:nvGrpSpPr>
          <p:cNvPr id="2" name="Group 2"/>
          <p:cNvGrpSpPr>
            <a:grpSpLocks/>
          </p:cNvGrpSpPr>
          <p:nvPr/>
        </p:nvGrpSpPr>
        <p:grpSpPr bwMode="auto">
          <a:xfrm>
            <a:off x="5943600" y="1219200"/>
            <a:ext cx="2362200" cy="2209800"/>
            <a:chOff x="3744" y="768"/>
            <a:chExt cx="1488" cy="1392"/>
          </a:xfrm>
        </p:grpSpPr>
        <p:sp>
          <p:nvSpPr>
            <p:cNvPr id="5154" name="Rectangle 3"/>
            <p:cNvSpPr>
              <a:spLocks noChangeArrowheads="1"/>
            </p:cNvSpPr>
            <p:nvPr/>
          </p:nvSpPr>
          <p:spPr bwMode="auto">
            <a:xfrm>
              <a:off x="3744" y="768"/>
              <a:ext cx="1488" cy="1392"/>
            </a:xfrm>
            <a:prstGeom prst="rect">
              <a:avLst/>
            </a:prstGeom>
            <a:solidFill>
              <a:schemeClr val="accent1"/>
            </a:solidFill>
            <a:ln w="9525">
              <a:noFill/>
              <a:miter lim="800000"/>
              <a:headEnd/>
              <a:tailEnd/>
            </a:ln>
          </p:spPr>
          <p:txBody>
            <a:bodyPr wrap="none" anchor="ctr"/>
            <a:lstStyle/>
            <a:p>
              <a:endParaRPr lang="en-US"/>
            </a:p>
          </p:txBody>
        </p:sp>
        <p:graphicFrame>
          <p:nvGraphicFramePr>
            <p:cNvPr id="5125" name="Object 4"/>
            <p:cNvGraphicFramePr>
              <a:graphicFrameLocks noChangeAspect="1"/>
            </p:cNvGraphicFramePr>
            <p:nvPr/>
          </p:nvGraphicFramePr>
          <p:xfrm>
            <a:off x="3936" y="864"/>
            <a:ext cx="1140" cy="1110"/>
          </p:xfrm>
          <a:graphic>
            <a:graphicData uri="http://schemas.openxmlformats.org/presentationml/2006/ole">
              <mc:AlternateContent xmlns:mc="http://schemas.openxmlformats.org/markup-compatibility/2006">
                <mc:Choice xmlns:v="urn:schemas-microsoft-com:vml" Requires="v">
                  <p:oleObj spid="_x0000_s355426" name="Photo Editor-foto" r:id="rId4" imgW="5447619" imgH="5304762" progId="MSPhotoEd.3">
                    <p:embed/>
                  </p:oleObj>
                </mc:Choice>
                <mc:Fallback>
                  <p:oleObj name="Photo Editor-foto" r:id="rId4" imgW="5447619" imgH="5304762"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864"/>
                          <a:ext cx="1140" cy="111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5"/>
          <p:cNvGrpSpPr>
            <a:grpSpLocks/>
          </p:cNvGrpSpPr>
          <p:nvPr/>
        </p:nvGrpSpPr>
        <p:grpSpPr bwMode="auto">
          <a:xfrm>
            <a:off x="3276600" y="1219200"/>
            <a:ext cx="2362200" cy="2209800"/>
            <a:chOff x="2064" y="768"/>
            <a:chExt cx="1488" cy="1392"/>
          </a:xfrm>
        </p:grpSpPr>
        <p:sp>
          <p:nvSpPr>
            <p:cNvPr id="5153" name="Rectangle 6"/>
            <p:cNvSpPr>
              <a:spLocks noChangeArrowheads="1"/>
            </p:cNvSpPr>
            <p:nvPr/>
          </p:nvSpPr>
          <p:spPr bwMode="auto">
            <a:xfrm>
              <a:off x="2064" y="768"/>
              <a:ext cx="1488" cy="1392"/>
            </a:xfrm>
            <a:prstGeom prst="rect">
              <a:avLst/>
            </a:prstGeom>
            <a:solidFill>
              <a:schemeClr val="accent1"/>
            </a:solidFill>
            <a:ln w="9525">
              <a:noFill/>
              <a:miter lim="800000"/>
              <a:headEnd/>
              <a:tailEnd/>
            </a:ln>
          </p:spPr>
          <p:txBody>
            <a:bodyPr wrap="none" anchor="ctr"/>
            <a:lstStyle/>
            <a:p>
              <a:endParaRPr lang="en-US" sz="3200">
                <a:solidFill>
                  <a:srgbClr val="000066"/>
                </a:solidFill>
              </a:endParaRPr>
            </a:p>
          </p:txBody>
        </p:sp>
        <p:graphicFrame>
          <p:nvGraphicFramePr>
            <p:cNvPr id="5124" name="Object 7"/>
            <p:cNvGraphicFramePr>
              <a:graphicFrameLocks noChangeAspect="1"/>
            </p:cNvGraphicFramePr>
            <p:nvPr/>
          </p:nvGraphicFramePr>
          <p:xfrm>
            <a:off x="2208" y="864"/>
            <a:ext cx="1200" cy="1146"/>
          </p:xfrm>
          <a:graphic>
            <a:graphicData uri="http://schemas.openxmlformats.org/presentationml/2006/ole">
              <mc:AlternateContent xmlns:mc="http://schemas.openxmlformats.org/markup-compatibility/2006">
                <mc:Choice xmlns:v="urn:schemas-microsoft-com:vml" Requires="v">
                  <p:oleObj spid="_x0000_s355427" name="Photo Editor-foto" r:id="rId6" imgW="6428571" imgH="6133333" progId="MSPhotoEd.3">
                    <p:embed/>
                  </p:oleObj>
                </mc:Choice>
                <mc:Fallback>
                  <p:oleObj name="Photo Editor-foto" r:id="rId6" imgW="6428571" imgH="6133333" progId="MSPhotoEd.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8" y="864"/>
                          <a:ext cx="1200" cy="114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4" name="Group 9"/>
          <p:cNvGrpSpPr>
            <a:grpSpLocks/>
          </p:cNvGrpSpPr>
          <p:nvPr/>
        </p:nvGrpSpPr>
        <p:grpSpPr bwMode="auto">
          <a:xfrm>
            <a:off x="1981200" y="4114800"/>
            <a:ext cx="6324600" cy="2524125"/>
            <a:chOff x="1248" y="2592"/>
            <a:chExt cx="3984" cy="1590"/>
          </a:xfrm>
        </p:grpSpPr>
        <p:grpSp>
          <p:nvGrpSpPr>
            <p:cNvPr id="5" name="Group 10"/>
            <p:cNvGrpSpPr>
              <a:grpSpLocks/>
            </p:cNvGrpSpPr>
            <p:nvPr/>
          </p:nvGrpSpPr>
          <p:grpSpPr bwMode="auto">
            <a:xfrm>
              <a:off x="2064" y="2592"/>
              <a:ext cx="1488" cy="1392"/>
              <a:chOff x="2064" y="2592"/>
              <a:chExt cx="1488" cy="1392"/>
            </a:xfrm>
          </p:grpSpPr>
          <p:sp>
            <p:nvSpPr>
              <p:cNvPr id="5152" name="Rectangle 11"/>
              <p:cNvSpPr>
                <a:spLocks noChangeArrowheads="1"/>
              </p:cNvSpPr>
              <p:nvPr/>
            </p:nvSpPr>
            <p:spPr bwMode="auto">
              <a:xfrm>
                <a:off x="2064" y="2592"/>
                <a:ext cx="1488" cy="1392"/>
              </a:xfrm>
              <a:prstGeom prst="rect">
                <a:avLst/>
              </a:prstGeom>
              <a:solidFill>
                <a:schemeClr val="accent1"/>
              </a:solidFill>
              <a:ln w="9525">
                <a:noFill/>
                <a:miter lim="800000"/>
                <a:headEnd/>
                <a:tailEnd/>
              </a:ln>
            </p:spPr>
            <p:txBody>
              <a:bodyPr wrap="none" anchor="ctr"/>
              <a:lstStyle/>
              <a:p>
                <a:endParaRPr lang="en-US"/>
              </a:p>
            </p:txBody>
          </p:sp>
          <p:graphicFrame>
            <p:nvGraphicFramePr>
              <p:cNvPr id="5123" name="Object 12"/>
              <p:cNvGraphicFramePr>
                <a:graphicFrameLocks noChangeAspect="1"/>
              </p:cNvGraphicFramePr>
              <p:nvPr/>
            </p:nvGraphicFramePr>
            <p:xfrm>
              <a:off x="2208" y="2688"/>
              <a:ext cx="1200" cy="1124"/>
            </p:xfrm>
            <a:graphic>
              <a:graphicData uri="http://schemas.openxmlformats.org/presentationml/2006/ole">
                <mc:AlternateContent xmlns:mc="http://schemas.openxmlformats.org/markup-compatibility/2006">
                  <mc:Choice xmlns:v="urn:schemas-microsoft-com:vml" Requires="v">
                    <p:oleObj spid="_x0000_s355428" name="Photo Editor-foto" r:id="rId8" imgW="1352381" imgH="1267002" progId="MSPhotoEd.3">
                      <p:embed/>
                    </p:oleObj>
                  </mc:Choice>
                  <mc:Fallback>
                    <p:oleObj name="Photo Editor-foto" r:id="rId8" imgW="1352381" imgH="1267002" progId="MSPhotoEd.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8" y="2688"/>
                            <a:ext cx="1200" cy="1124"/>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6" name="Group 13"/>
            <p:cNvGrpSpPr>
              <a:grpSpLocks/>
            </p:cNvGrpSpPr>
            <p:nvPr/>
          </p:nvGrpSpPr>
          <p:grpSpPr bwMode="auto">
            <a:xfrm>
              <a:off x="3744" y="2592"/>
              <a:ext cx="1488" cy="1392"/>
              <a:chOff x="3744" y="2592"/>
              <a:chExt cx="1488" cy="1392"/>
            </a:xfrm>
          </p:grpSpPr>
          <p:sp>
            <p:nvSpPr>
              <p:cNvPr id="5151" name="Rectangle 14"/>
              <p:cNvSpPr>
                <a:spLocks noChangeArrowheads="1"/>
              </p:cNvSpPr>
              <p:nvPr/>
            </p:nvSpPr>
            <p:spPr bwMode="auto">
              <a:xfrm>
                <a:off x="3744" y="2592"/>
                <a:ext cx="1488" cy="1392"/>
              </a:xfrm>
              <a:prstGeom prst="rect">
                <a:avLst/>
              </a:prstGeom>
              <a:solidFill>
                <a:schemeClr val="accent1"/>
              </a:solidFill>
              <a:ln w="9525">
                <a:noFill/>
                <a:miter lim="800000"/>
                <a:headEnd/>
                <a:tailEnd/>
              </a:ln>
            </p:spPr>
            <p:txBody>
              <a:bodyPr wrap="none" anchor="ctr"/>
              <a:lstStyle/>
              <a:p>
                <a:endParaRPr lang="en-US"/>
              </a:p>
            </p:txBody>
          </p:sp>
          <p:graphicFrame>
            <p:nvGraphicFramePr>
              <p:cNvPr id="5122" name="Object 15"/>
              <p:cNvGraphicFramePr>
                <a:graphicFrameLocks noChangeAspect="1"/>
              </p:cNvGraphicFramePr>
              <p:nvPr/>
            </p:nvGraphicFramePr>
            <p:xfrm>
              <a:off x="3883" y="2688"/>
              <a:ext cx="1200" cy="1148"/>
            </p:xfrm>
            <a:graphic>
              <a:graphicData uri="http://schemas.openxmlformats.org/presentationml/2006/ole">
                <mc:AlternateContent xmlns:mc="http://schemas.openxmlformats.org/markup-compatibility/2006">
                  <mc:Choice xmlns:v="urn:schemas-microsoft-com:vml" Requires="v">
                    <p:oleObj spid="_x0000_s355429" name="Photo Editor-foto" r:id="rId10" imgW="1324160" imgH="1267002" progId="MSPhotoEd.3">
                      <p:embed/>
                    </p:oleObj>
                  </mc:Choice>
                  <mc:Fallback>
                    <p:oleObj name="Photo Editor-foto" r:id="rId10" imgW="1324160" imgH="1267002" progId="MSPhotoEd.3">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3" y="2688"/>
                            <a:ext cx="1200" cy="114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148" name="Text Box 16"/>
            <p:cNvSpPr txBox="1">
              <a:spLocks noChangeArrowheads="1"/>
            </p:cNvSpPr>
            <p:nvPr/>
          </p:nvSpPr>
          <p:spPr bwMode="auto">
            <a:xfrm>
              <a:off x="2352" y="3888"/>
              <a:ext cx="984" cy="294"/>
            </a:xfrm>
            <a:prstGeom prst="rect">
              <a:avLst/>
            </a:prstGeom>
            <a:solidFill>
              <a:srgbClr val="FFFF00"/>
            </a:solidFill>
            <a:ln w="9525">
              <a:solidFill>
                <a:schemeClr val="bg1"/>
              </a:solidFill>
              <a:miter lim="800000"/>
              <a:headEnd/>
              <a:tailEnd/>
            </a:ln>
          </p:spPr>
          <p:txBody>
            <a:bodyPr wrap="none">
              <a:spAutoFit/>
            </a:bodyPr>
            <a:lstStyle/>
            <a:p>
              <a:pPr algn="l"/>
              <a:r>
                <a:rPr lang="nl-BE" sz="2400" dirty="0">
                  <a:solidFill>
                    <a:schemeClr val="accent2"/>
                  </a:solidFill>
                  <a:cs typeface="Times New Roman" pitchFamily="18" charset="0"/>
                </a:rPr>
                <a:t>caterpillar</a:t>
              </a:r>
              <a:endParaRPr lang="nl-NL" sz="2400" dirty="0">
                <a:solidFill>
                  <a:schemeClr val="accent2"/>
                </a:solidFill>
                <a:cs typeface="Times New Roman" pitchFamily="18" charset="0"/>
              </a:endParaRPr>
            </a:p>
          </p:txBody>
        </p:sp>
        <p:sp>
          <p:nvSpPr>
            <p:cNvPr id="5149" name="Text Box 17"/>
            <p:cNvSpPr txBox="1">
              <a:spLocks noChangeArrowheads="1"/>
            </p:cNvSpPr>
            <p:nvPr/>
          </p:nvSpPr>
          <p:spPr bwMode="auto">
            <a:xfrm>
              <a:off x="4128" y="3888"/>
              <a:ext cx="937" cy="294"/>
            </a:xfrm>
            <a:prstGeom prst="rect">
              <a:avLst/>
            </a:prstGeom>
            <a:solidFill>
              <a:srgbClr val="FFFF00"/>
            </a:solidFill>
            <a:ln w="9525">
              <a:solidFill>
                <a:schemeClr val="bg1"/>
              </a:solidFill>
              <a:miter lim="800000"/>
              <a:headEnd/>
              <a:tailEnd/>
            </a:ln>
          </p:spPr>
          <p:txBody>
            <a:bodyPr>
              <a:spAutoFit/>
            </a:bodyPr>
            <a:lstStyle/>
            <a:p>
              <a:pPr algn="l"/>
              <a:r>
                <a:rPr lang="nl-BE" sz="2400" dirty="0">
                  <a:solidFill>
                    <a:schemeClr val="accent2"/>
                  </a:solidFill>
                  <a:cs typeface="Times New Roman" pitchFamily="18" charset="0"/>
                </a:rPr>
                <a:t>butterfly</a:t>
              </a:r>
              <a:endParaRPr lang="nl-NL" sz="2400" dirty="0">
                <a:solidFill>
                  <a:schemeClr val="accent2"/>
                </a:solidFill>
                <a:cs typeface="Times New Roman" pitchFamily="18" charset="0"/>
              </a:endParaRPr>
            </a:p>
          </p:txBody>
        </p:sp>
        <p:sp>
          <p:nvSpPr>
            <p:cNvPr id="5150" name="Text Box 18"/>
            <p:cNvSpPr txBox="1">
              <a:spLocks noChangeArrowheads="1"/>
            </p:cNvSpPr>
            <p:nvPr/>
          </p:nvSpPr>
          <p:spPr bwMode="auto">
            <a:xfrm>
              <a:off x="1248" y="3072"/>
              <a:ext cx="687" cy="294"/>
            </a:xfrm>
            <a:prstGeom prst="rect">
              <a:avLst/>
            </a:prstGeom>
            <a:solidFill>
              <a:srgbClr val="FFFF00"/>
            </a:solidFill>
            <a:ln w="9525">
              <a:solidFill>
                <a:schemeClr val="bg1"/>
              </a:solidFill>
              <a:miter lim="800000"/>
              <a:headEnd/>
              <a:tailEnd/>
            </a:ln>
          </p:spPr>
          <p:txBody>
            <a:bodyPr wrap="none">
              <a:spAutoFit/>
            </a:bodyPr>
            <a:lstStyle/>
            <a:p>
              <a:pPr algn="l"/>
              <a:r>
                <a:rPr lang="nl-BE" sz="2400" dirty="0">
                  <a:solidFill>
                    <a:schemeClr val="accent2"/>
                  </a:solidFill>
                  <a:cs typeface="Times New Roman" pitchFamily="18" charset="0"/>
                </a:rPr>
                <a:t>animal</a:t>
              </a:r>
              <a:endParaRPr lang="nl-NL" sz="2400" dirty="0">
                <a:solidFill>
                  <a:schemeClr val="accent2"/>
                </a:solidFill>
                <a:cs typeface="Times New Roman" pitchFamily="18" charset="0"/>
              </a:endParaRPr>
            </a:p>
          </p:txBody>
        </p:sp>
      </p:grpSp>
      <p:grpSp>
        <p:nvGrpSpPr>
          <p:cNvPr id="7" name="Group 19"/>
          <p:cNvGrpSpPr>
            <a:grpSpLocks/>
          </p:cNvGrpSpPr>
          <p:nvPr/>
        </p:nvGrpSpPr>
        <p:grpSpPr bwMode="auto">
          <a:xfrm>
            <a:off x="304800" y="2133600"/>
            <a:ext cx="8458200" cy="2203450"/>
            <a:chOff x="192" y="1344"/>
            <a:chExt cx="5328" cy="1388"/>
          </a:xfrm>
        </p:grpSpPr>
        <p:sp>
          <p:nvSpPr>
            <p:cNvPr id="5142" name="Line 20"/>
            <p:cNvSpPr>
              <a:spLocks noChangeShapeType="1"/>
            </p:cNvSpPr>
            <p:nvPr/>
          </p:nvSpPr>
          <p:spPr bwMode="auto">
            <a:xfrm>
              <a:off x="1968" y="2496"/>
              <a:ext cx="3552" cy="0"/>
            </a:xfrm>
            <a:prstGeom prst="line">
              <a:avLst/>
            </a:prstGeom>
            <a:noFill/>
            <a:ln w="76200">
              <a:solidFill>
                <a:srgbClr val="0099FF"/>
              </a:solidFill>
              <a:round/>
              <a:headEnd/>
              <a:tailEnd type="triangle" w="med" len="med"/>
            </a:ln>
          </p:spPr>
          <p:txBody>
            <a:bodyPr/>
            <a:lstStyle/>
            <a:p>
              <a:endParaRPr lang="en-US"/>
            </a:p>
          </p:txBody>
        </p:sp>
        <p:sp>
          <p:nvSpPr>
            <p:cNvPr id="5143" name="Text Box 21"/>
            <p:cNvSpPr txBox="1">
              <a:spLocks noChangeArrowheads="1"/>
            </p:cNvSpPr>
            <p:nvPr/>
          </p:nvSpPr>
          <p:spPr bwMode="auto">
            <a:xfrm>
              <a:off x="5232" y="1940"/>
              <a:ext cx="223" cy="442"/>
            </a:xfrm>
            <a:prstGeom prst="rect">
              <a:avLst/>
            </a:prstGeom>
            <a:noFill/>
            <a:ln w="9525">
              <a:noFill/>
              <a:miter lim="800000"/>
              <a:headEnd/>
              <a:tailEnd/>
            </a:ln>
          </p:spPr>
          <p:txBody>
            <a:bodyPr wrap="none">
              <a:spAutoFit/>
            </a:bodyPr>
            <a:lstStyle/>
            <a:p>
              <a:pPr algn="l"/>
              <a:r>
                <a:rPr lang="nl-BE" sz="4000">
                  <a:solidFill>
                    <a:srgbClr val="0099FF"/>
                  </a:solidFill>
                  <a:cs typeface="Times New Roman" pitchFamily="18" charset="0"/>
                </a:rPr>
                <a:t>t</a:t>
              </a:r>
              <a:endParaRPr lang="nl-NL" sz="4000">
                <a:solidFill>
                  <a:srgbClr val="0099FF"/>
                </a:solidFill>
                <a:cs typeface="Times New Roman" pitchFamily="18" charset="0"/>
              </a:endParaRPr>
            </a:p>
          </p:txBody>
        </p:sp>
        <p:sp>
          <p:nvSpPr>
            <p:cNvPr id="5144" name="Text Box 22"/>
            <p:cNvSpPr txBox="1">
              <a:spLocks noChangeArrowheads="1"/>
            </p:cNvSpPr>
            <p:nvPr/>
          </p:nvSpPr>
          <p:spPr bwMode="auto">
            <a:xfrm>
              <a:off x="1248" y="1344"/>
              <a:ext cx="699" cy="524"/>
            </a:xfrm>
            <a:prstGeom prst="rect">
              <a:avLst/>
            </a:prstGeom>
            <a:solidFill>
              <a:srgbClr val="FFFF00"/>
            </a:solidFill>
            <a:ln w="9525">
              <a:solidFill>
                <a:schemeClr val="bg1"/>
              </a:solidFill>
              <a:miter lim="800000"/>
              <a:headEnd/>
              <a:tailEnd/>
            </a:ln>
          </p:spPr>
          <p:txBody>
            <a:bodyPr wrap="none">
              <a:spAutoFit/>
            </a:bodyPr>
            <a:lstStyle/>
            <a:p>
              <a:pPr algn="l"/>
              <a:r>
                <a:rPr lang="nl-BE" sz="2400" dirty="0">
                  <a:solidFill>
                    <a:schemeClr val="accent2"/>
                  </a:solidFill>
                  <a:cs typeface="Times New Roman" pitchFamily="18" charset="0"/>
                </a:rPr>
                <a:t>human</a:t>
              </a:r>
            </a:p>
            <a:p>
              <a:pPr algn="l"/>
              <a:r>
                <a:rPr lang="nl-BE" sz="2400" dirty="0">
                  <a:solidFill>
                    <a:schemeClr val="accent2"/>
                  </a:solidFill>
                  <a:cs typeface="Times New Roman" pitchFamily="18" charset="0"/>
                </a:rPr>
                <a:t> being</a:t>
              </a:r>
              <a:endParaRPr lang="nl-NL" sz="2400" dirty="0">
                <a:solidFill>
                  <a:schemeClr val="accent2"/>
                </a:solidFill>
                <a:cs typeface="Times New Roman" pitchFamily="18" charset="0"/>
              </a:endParaRPr>
            </a:p>
          </p:txBody>
        </p:sp>
        <p:sp>
          <p:nvSpPr>
            <p:cNvPr id="5145" name="Text Box 23"/>
            <p:cNvSpPr txBox="1">
              <a:spLocks noChangeArrowheads="1"/>
            </p:cNvSpPr>
            <p:nvPr/>
          </p:nvSpPr>
          <p:spPr bwMode="auto">
            <a:xfrm>
              <a:off x="192" y="2208"/>
              <a:ext cx="814" cy="524"/>
            </a:xfrm>
            <a:prstGeom prst="rect">
              <a:avLst/>
            </a:prstGeom>
            <a:solidFill>
              <a:srgbClr val="FFFF00"/>
            </a:solidFill>
            <a:ln w="9525">
              <a:solidFill>
                <a:schemeClr val="bg1"/>
              </a:solidFill>
              <a:miter lim="800000"/>
              <a:headEnd/>
              <a:tailEnd/>
            </a:ln>
          </p:spPr>
          <p:txBody>
            <a:bodyPr wrap="none">
              <a:spAutoFit/>
            </a:bodyPr>
            <a:lstStyle/>
            <a:p>
              <a:r>
                <a:rPr lang="nl-BE" sz="2400" dirty="0">
                  <a:solidFill>
                    <a:schemeClr val="accent2"/>
                  </a:solidFill>
                  <a:cs typeface="Times New Roman" pitchFamily="18" charset="0"/>
                </a:rPr>
                <a:t>living</a:t>
              </a:r>
            </a:p>
            <a:p>
              <a:r>
                <a:rPr lang="nl-BE" sz="2400" dirty="0">
                  <a:solidFill>
                    <a:schemeClr val="accent2"/>
                  </a:solidFill>
                  <a:cs typeface="Times New Roman" pitchFamily="18" charset="0"/>
                </a:rPr>
                <a:t>creature</a:t>
              </a:r>
              <a:endParaRPr lang="nl-NL" sz="2400" dirty="0">
                <a:solidFill>
                  <a:schemeClr val="accent2"/>
                </a:solidFill>
                <a:cs typeface="Times New Roman" pitchFamily="18" charset="0"/>
              </a:endParaRPr>
            </a:p>
          </p:txBody>
        </p:sp>
      </p:grpSp>
      <p:grpSp>
        <p:nvGrpSpPr>
          <p:cNvPr id="8" name="Group 24"/>
          <p:cNvGrpSpPr>
            <a:grpSpLocks/>
          </p:cNvGrpSpPr>
          <p:nvPr/>
        </p:nvGrpSpPr>
        <p:grpSpPr bwMode="auto">
          <a:xfrm>
            <a:off x="2819400" y="3124200"/>
            <a:ext cx="2132013" cy="869950"/>
            <a:chOff x="1776" y="1968"/>
            <a:chExt cx="1343" cy="548"/>
          </a:xfrm>
        </p:grpSpPr>
        <p:sp>
          <p:nvSpPr>
            <p:cNvPr id="5138" name="Text Box 25"/>
            <p:cNvSpPr txBox="1">
              <a:spLocks noChangeArrowheads="1"/>
            </p:cNvSpPr>
            <p:nvPr/>
          </p:nvSpPr>
          <p:spPr bwMode="auto">
            <a:xfrm>
              <a:off x="2064" y="1968"/>
              <a:ext cx="300" cy="231"/>
            </a:xfrm>
            <a:prstGeom prst="rect">
              <a:avLst/>
            </a:prstGeom>
            <a:noFill/>
            <a:ln w="9525">
              <a:noFill/>
              <a:miter lim="800000"/>
              <a:headEnd/>
              <a:tailEnd/>
            </a:ln>
          </p:spPr>
          <p:txBody>
            <a:bodyPr wrap="none">
              <a:spAutoFit/>
            </a:bodyPr>
            <a:lstStyle/>
            <a:p>
              <a:r>
                <a:rPr lang="en-US" sz="1800">
                  <a:solidFill>
                    <a:schemeClr val="bg1"/>
                  </a:solidFill>
                </a:rPr>
                <a:t>me</a:t>
              </a:r>
            </a:p>
          </p:txBody>
        </p:sp>
        <p:grpSp>
          <p:nvGrpSpPr>
            <p:cNvPr id="9" name="Group 26"/>
            <p:cNvGrpSpPr>
              <a:grpSpLocks/>
            </p:cNvGrpSpPr>
            <p:nvPr/>
          </p:nvGrpSpPr>
          <p:grpSpPr bwMode="auto">
            <a:xfrm>
              <a:off x="1776" y="2064"/>
              <a:ext cx="1343" cy="452"/>
              <a:chOff x="1776" y="2064"/>
              <a:chExt cx="1343" cy="452"/>
            </a:xfrm>
          </p:grpSpPr>
          <p:sp>
            <p:nvSpPr>
              <p:cNvPr id="5140" name="Text Box 27"/>
              <p:cNvSpPr txBox="1">
                <a:spLocks noChangeArrowheads="1"/>
              </p:cNvSpPr>
              <p:nvPr/>
            </p:nvSpPr>
            <p:spPr bwMode="auto">
              <a:xfrm>
                <a:off x="2592" y="2064"/>
                <a:ext cx="527" cy="294"/>
              </a:xfrm>
              <a:prstGeom prst="rect">
                <a:avLst/>
              </a:prstGeom>
              <a:solidFill>
                <a:srgbClr val="FFFF00"/>
              </a:solidFill>
              <a:ln w="9525">
                <a:solidFill>
                  <a:schemeClr val="bg1"/>
                </a:solidFill>
                <a:miter lim="800000"/>
                <a:headEnd/>
                <a:tailEnd/>
              </a:ln>
            </p:spPr>
            <p:txBody>
              <a:bodyPr wrap="none">
                <a:spAutoFit/>
              </a:bodyPr>
              <a:lstStyle/>
              <a:p>
                <a:pPr algn="l"/>
                <a:r>
                  <a:rPr lang="nl-BE" sz="2400" dirty="0">
                    <a:solidFill>
                      <a:schemeClr val="accent2"/>
                    </a:solidFill>
                    <a:cs typeface="Times New Roman" pitchFamily="18" charset="0"/>
                  </a:rPr>
                  <a:t>child</a:t>
                </a:r>
                <a:endParaRPr lang="nl-NL" sz="2400" dirty="0">
                  <a:solidFill>
                    <a:schemeClr val="accent2"/>
                  </a:solidFill>
                  <a:cs typeface="Times New Roman" pitchFamily="18" charset="0"/>
                </a:endParaRPr>
              </a:p>
            </p:txBody>
          </p:sp>
          <p:sp>
            <p:nvSpPr>
              <p:cNvPr id="5141" name="Text Box 28"/>
              <p:cNvSpPr txBox="1">
                <a:spLocks noChangeArrowheads="1"/>
              </p:cNvSpPr>
              <p:nvPr/>
            </p:nvSpPr>
            <p:spPr bwMode="auto">
              <a:xfrm>
                <a:off x="1776" y="2112"/>
                <a:ext cx="846" cy="404"/>
              </a:xfrm>
              <a:prstGeom prst="rect">
                <a:avLst/>
              </a:prstGeom>
              <a:noFill/>
              <a:ln w="9525">
                <a:noFill/>
                <a:miter lim="800000"/>
                <a:headEnd/>
                <a:tailEnd/>
              </a:ln>
            </p:spPr>
            <p:txBody>
              <a:bodyPr>
                <a:spAutoFit/>
              </a:bodyPr>
              <a:lstStyle/>
              <a:p>
                <a:pPr algn="l"/>
                <a:r>
                  <a:rPr lang="en-US" sz="1800">
                    <a:solidFill>
                      <a:schemeClr val="bg1"/>
                    </a:solidFill>
                  </a:rPr>
                  <a:t>Instance-of                 </a:t>
                </a:r>
              </a:p>
              <a:p>
                <a:pPr algn="l"/>
                <a:r>
                  <a:rPr lang="en-US" sz="1800">
                    <a:solidFill>
                      <a:schemeClr val="bg1"/>
                    </a:solidFill>
                  </a:rPr>
                  <a:t>in 1960  </a:t>
                </a:r>
              </a:p>
            </p:txBody>
          </p:sp>
        </p:grpSp>
      </p:grpSp>
      <p:grpSp>
        <p:nvGrpSpPr>
          <p:cNvPr id="10" name="Group 29"/>
          <p:cNvGrpSpPr>
            <a:grpSpLocks/>
          </p:cNvGrpSpPr>
          <p:nvPr/>
        </p:nvGrpSpPr>
        <p:grpSpPr bwMode="auto">
          <a:xfrm>
            <a:off x="5638800" y="3124200"/>
            <a:ext cx="2090738" cy="869950"/>
            <a:chOff x="3552" y="1968"/>
            <a:chExt cx="1317" cy="548"/>
          </a:xfrm>
        </p:grpSpPr>
        <p:sp>
          <p:nvSpPr>
            <p:cNvPr id="5135" name="Text Box 30"/>
            <p:cNvSpPr txBox="1">
              <a:spLocks noChangeArrowheads="1"/>
            </p:cNvSpPr>
            <p:nvPr/>
          </p:nvSpPr>
          <p:spPr bwMode="auto">
            <a:xfrm>
              <a:off x="4320" y="2064"/>
              <a:ext cx="549" cy="294"/>
            </a:xfrm>
            <a:prstGeom prst="rect">
              <a:avLst/>
            </a:prstGeom>
            <a:solidFill>
              <a:srgbClr val="FFFF00"/>
            </a:solidFill>
            <a:ln w="9525">
              <a:solidFill>
                <a:schemeClr val="bg1"/>
              </a:solidFill>
              <a:miter lim="800000"/>
              <a:headEnd/>
              <a:tailEnd/>
            </a:ln>
          </p:spPr>
          <p:txBody>
            <a:bodyPr wrap="none">
              <a:spAutoFit/>
            </a:bodyPr>
            <a:lstStyle/>
            <a:p>
              <a:pPr algn="l"/>
              <a:r>
                <a:rPr lang="nl-BE" sz="2400" dirty="0">
                  <a:solidFill>
                    <a:schemeClr val="accent2"/>
                  </a:solidFill>
                  <a:cs typeface="Times New Roman" pitchFamily="18" charset="0"/>
                </a:rPr>
                <a:t>adult</a:t>
              </a:r>
              <a:endParaRPr lang="nl-NL" sz="2400" dirty="0">
                <a:solidFill>
                  <a:schemeClr val="accent2"/>
                </a:solidFill>
                <a:cs typeface="Times New Roman" pitchFamily="18" charset="0"/>
              </a:endParaRPr>
            </a:p>
          </p:txBody>
        </p:sp>
        <p:sp>
          <p:nvSpPr>
            <p:cNvPr id="5136" name="Text Box 31"/>
            <p:cNvSpPr txBox="1">
              <a:spLocks noChangeArrowheads="1"/>
            </p:cNvSpPr>
            <p:nvPr/>
          </p:nvSpPr>
          <p:spPr bwMode="auto">
            <a:xfrm>
              <a:off x="3744" y="1968"/>
              <a:ext cx="300" cy="231"/>
            </a:xfrm>
            <a:prstGeom prst="rect">
              <a:avLst/>
            </a:prstGeom>
            <a:noFill/>
            <a:ln w="9525">
              <a:noFill/>
              <a:miter lim="800000"/>
              <a:headEnd/>
              <a:tailEnd/>
            </a:ln>
          </p:spPr>
          <p:txBody>
            <a:bodyPr wrap="none">
              <a:spAutoFit/>
            </a:bodyPr>
            <a:lstStyle/>
            <a:p>
              <a:r>
                <a:rPr lang="en-US" sz="1800">
                  <a:solidFill>
                    <a:schemeClr val="bg1"/>
                  </a:solidFill>
                </a:rPr>
                <a:t>me</a:t>
              </a:r>
            </a:p>
          </p:txBody>
        </p:sp>
        <p:sp>
          <p:nvSpPr>
            <p:cNvPr id="5137" name="Text Box 32"/>
            <p:cNvSpPr txBox="1">
              <a:spLocks noChangeArrowheads="1"/>
            </p:cNvSpPr>
            <p:nvPr/>
          </p:nvSpPr>
          <p:spPr bwMode="auto">
            <a:xfrm>
              <a:off x="3552" y="2112"/>
              <a:ext cx="846" cy="404"/>
            </a:xfrm>
            <a:prstGeom prst="rect">
              <a:avLst/>
            </a:prstGeom>
            <a:noFill/>
            <a:ln w="9525">
              <a:noFill/>
              <a:miter lim="800000"/>
              <a:headEnd/>
              <a:tailEnd/>
            </a:ln>
          </p:spPr>
          <p:txBody>
            <a:bodyPr>
              <a:spAutoFit/>
            </a:bodyPr>
            <a:lstStyle/>
            <a:p>
              <a:pPr algn="l"/>
              <a:r>
                <a:rPr lang="en-US" sz="1800">
                  <a:solidFill>
                    <a:schemeClr val="bg1"/>
                  </a:solidFill>
                </a:rPr>
                <a:t>Instance-of                 </a:t>
              </a:r>
            </a:p>
            <a:p>
              <a:pPr algn="l"/>
              <a:r>
                <a:rPr lang="en-US" sz="1800">
                  <a:solidFill>
                    <a:schemeClr val="bg1"/>
                  </a:solidFill>
                </a:rPr>
                <a:t>since 1980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9" name="Picture 3"/>
          <p:cNvPicPr>
            <a:picLocks noChangeAspect="1" noChangeArrowheads="1"/>
          </p:cNvPicPr>
          <p:nvPr/>
        </p:nvPicPr>
        <p:blipFill>
          <a:blip r:embed="rId3" cstate="print"/>
          <a:srcRect/>
          <a:stretch>
            <a:fillRect/>
          </a:stretch>
        </p:blipFill>
        <p:spPr bwMode="auto">
          <a:xfrm>
            <a:off x="5334000" y="3505200"/>
            <a:ext cx="3614739" cy="1938338"/>
          </a:xfrm>
          <a:prstGeom prst="rect">
            <a:avLst/>
          </a:prstGeom>
          <a:noFill/>
          <a:ln w="9525">
            <a:noFill/>
            <a:miter lim="800000"/>
            <a:headEnd/>
            <a:tailEnd/>
          </a:ln>
          <a:effectLst/>
        </p:spPr>
      </p:pic>
      <p:grpSp>
        <p:nvGrpSpPr>
          <p:cNvPr id="2" name="Group 284"/>
          <p:cNvGrpSpPr>
            <a:grpSpLocks/>
          </p:cNvGrpSpPr>
          <p:nvPr/>
        </p:nvGrpSpPr>
        <p:grpSpPr bwMode="auto">
          <a:xfrm>
            <a:off x="255588" y="2990850"/>
            <a:ext cx="2743200" cy="2743200"/>
            <a:chOff x="161" y="2460"/>
            <a:chExt cx="1728" cy="1728"/>
          </a:xfrm>
        </p:grpSpPr>
        <p:pic>
          <p:nvPicPr>
            <p:cNvPr id="9249" name="Picture 285" descr="globe"/>
            <p:cNvPicPr>
              <a:picLocks noChangeAspect="1" noChangeArrowheads="1"/>
            </p:cNvPicPr>
            <p:nvPr/>
          </p:nvPicPr>
          <p:blipFill>
            <a:blip r:embed="rId4" cstate="print"/>
            <a:srcRect/>
            <a:stretch>
              <a:fillRect/>
            </a:stretch>
          </p:blipFill>
          <p:spPr bwMode="auto">
            <a:xfrm>
              <a:off x="161" y="2460"/>
              <a:ext cx="1728" cy="1728"/>
            </a:xfrm>
            <a:prstGeom prst="rect">
              <a:avLst/>
            </a:prstGeom>
            <a:noFill/>
            <a:ln w="9525">
              <a:noFill/>
              <a:miter lim="800000"/>
              <a:headEnd/>
              <a:tailEnd/>
            </a:ln>
          </p:spPr>
        </p:pic>
        <p:sp>
          <p:nvSpPr>
            <p:cNvPr id="9250"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sp>
        <p:nvSpPr>
          <p:cNvPr id="9221" name="AutoShape 2"/>
          <p:cNvSpPr>
            <a:spLocks noGrp="1" noChangeArrowheads="1"/>
          </p:cNvSpPr>
          <p:nvPr>
            <p:ph type="title"/>
          </p:nvPr>
        </p:nvSpPr>
        <p:spPr/>
        <p:txBody>
          <a:bodyPr/>
          <a:lstStyle/>
          <a:p>
            <a:pPr eaLnBrk="1" hangingPunct="1"/>
            <a:r>
              <a:rPr lang="en-US" sz="2900" dirty="0" smtClean="0"/>
              <a:t>Data must be unambiguous and faithful to reality …</a:t>
            </a:r>
          </a:p>
        </p:txBody>
      </p:sp>
      <p:sp>
        <p:nvSpPr>
          <p:cNvPr id="9222" name="AutoShape 6"/>
          <p:cNvSpPr>
            <a:spLocks noChangeArrowheads="1"/>
          </p:cNvSpPr>
          <p:nvPr/>
        </p:nvSpPr>
        <p:spPr bwMode="auto">
          <a:xfrm>
            <a:off x="3352800" y="3562350"/>
            <a:ext cx="2133600" cy="609600"/>
          </a:xfrm>
          <a:prstGeom prst="rightArrow">
            <a:avLst>
              <a:gd name="adj1" fmla="val 50000"/>
              <a:gd name="adj2" fmla="val 62757"/>
            </a:avLst>
          </a:prstGeom>
          <a:solidFill>
            <a:schemeClr val="bg1"/>
          </a:solidFill>
          <a:ln w="9525">
            <a:noFill/>
            <a:miter lim="800000"/>
            <a:headEnd/>
            <a:tailEnd/>
          </a:ln>
        </p:spPr>
        <p:txBody>
          <a:bodyPr wrap="none" anchor="ctr"/>
          <a:lstStyle/>
          <a:p>
            <a:endParaRPr lang="en-US"/>
          </a:p>
        </p:txBody>
      </p:sp>
      <p:grpSp>
        <p:nvGrpSpPr>
          <p:cNvPr id="5" name="Group 26"/>
          <p:cNvGrpSpPr>
            <a:grpSpLocks/>
          </p:cNvGrpSpPr>
          <p:nvPr/>
        </p:nvGrpSpPr>
        <p:grpSpPr bwMode="auto">
          <a:xfrm>
            <a:off x="3810000" y="2190750"/>
            <a:ext cx="914400" cy="3429000"/>
            <a:chOff x="2256" y="1488"/>
            <a:chExt cx="576" cy="2160"/>
          </a:xfrm>
        </p:grpSpPr>
        <p:sp>
          <p:nvSpPr>
            <p:cNvPr id="9234"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9235" name="Line 16"/>
            <p:cNvSpPr>
              <a:spLocks noChangeShapeType="1"/>
            </p:cNvSpPr>
            <p:nvPr/>
          </p:nvSpPr>
          <p:spPr bwMode="auto">
            <a:xfrm rot="5400000">
              <a:off x="2353" y="1645"/>
              <a:ext cx="381" cy="576"/>
            </a:xfrm>
            <a:prstGeom prst="line">
              <a:avLst/>
            </a:prstGeom>
            <a:noFill/>
            <a:ln w="9525">
              <a:solidFill>
                <a:schemeClr val="bg1"/>
              </a:solidFill>
              <a:round/>
              <a:headEnd/>
              <a:tailEnd/>
            </a:ln>
          </p:spPr>
          <p:txBody>
            <a:bodyPr anchor="ctr"/>
            <a:lstStyle/>
            <a:p>
              <a:endParaRPr lang="en-US"/>
            </a:p>
          </p:txBody>
        </p:sp>
        <p:sp>
          <p:nvSpPr>
            <p:cNvPr id="9236" name="Line 17"/>
            <p:cNvSpPr>
              <a:spLocks noChangeShapeType="1"/>
            </p:cNvSpPr>
            <p:nvPr/>
          </p:nvSpPr>
          <p:spPr bwMode="auto">
            <a:xfrm rot="5400000">
              <a:off x="2449" y="1867"/>
              <a:ext cx="190" cy="576"/>
            </a:xfrm>
            <a:prstGeom prst="line">
              <a:avLst/>
            </a:prstGeom>
            <a:noFill/>
            <a:ln w="9525">
              <a:solidFill>
                <a:schemeClr val="bg1"/>
              </a:solidFill>
              <a:round/>
              <a:headEnd/>
              <a:tailEnd/>
            </a:ln>
          </p:spPr>
          <p:txBody>
            <a:bodyPr anchor="ctr"/>
            <a:lstStyle/>
            <a:p>
              <a:endParaRPr lang="en-US"/>
            </a:p>
          </p:txBody>
        </p:sp>
        <p:sp>
          <p:nvSpPr>
            <p:cNvPr id="9237" name="Line 18"/>
            <p:cNvSpPr>
              <a:spLocks noChangeShapeType="1"/>
            </p:cNvSpPr>
            <p:nvPr/>
          </p:nvSpPr>
          <p:spPr bwMode="auto">
            <a:xfrm rot="5400000">
              <a:off x="2512" y="2058"/>
              <a:ext cx="63" cy="576"/>
            </a:xfrm>
            <a:prstGeom prst="line">
              <a:avLst/>
            </a:prstGeom>
            <a:noFill/>
            <a:ln w="9525">
              <a:solidFill>
                <a:schemeClr val="bg1"/>
              </a:solidFill>
              <a:round/>
              <a:headEnd/>
              <a:tailEnd/>
            </a:ln>
          </p:spPr>
          <p:txBody>
            <a:bodyPr anchor="ctr"/>
            <a:lstStyle/>
            <a:p>
              <a:endParaRPr lang="en-US"/>
            </a:p>
          </p:txBody>
        </p:sp>
        <p:sp>
          <p:nvSpPr>
            <p:cNvPr id="9238" name="Line 19"/>
            <p:cNvSpPr>
              <a:spLocks noChangeShapeType="1"/>
            </p:cNvSpPr>
            <p:nvPr/>
          </p:nvSpPr>
          <p:spPr bwMode="auto">
            <a:xfrm rot="5400000">
              <a:off x="2544" y="2216"/>
              <a:ext cx="0" cy="576"/>
            </a:xfrm>
            <a:prstGeom prst="line">
              <a:avLst/>
            </a:prstGeom>
            <a:noFill/>
            <a:ln w="9525">
              <a:solidFill>
                <a:schemeClr val="bg1"/>
              </a:solidFill>
              <a:round/>
              <a:headEnd/>
              <a:tailEnd/>
            </a:ln>
          </p:spPr>
          <p:txBody>
            <a:bodyPr anchor="ctr"/>
            <a:lstStyle/>
            <a:p>
              <a:endParaRPr lang="en-US"/>
            </a:p>
          </p:txBody>
        </p:sp>
        <p:sp>
          <p:nvSpPr>
            <p:cNvPr id="9239" name="Line 20"/>
            <p:cNvSpPr>
              <a:spLocks noChangeShapeType="1"/>
            </p:cNvSpPr>
            <p:nvPr/>
          </p:nvSpPr>
          <p:spPr bwMode="auto">
            <a:xfrm rot="5400000" flipV="1">
              <a:off x="2449" y="2439"/>
              <a:ext cx="190" cy="576"/>
            </a:xfrm>
            <a:prstGeom prst="line">
              <a:avLst/>
            </a:prstGeom>
            <a:noFill/>
            <a:ln w="9525">
              <a:solidFill>
                <a:schemeClr val="bg1"/>
              </a:solidFill>
              <a:round/>
              <a:headEnd/>
              <a:tailEnd/>
            </a:ln>
          </p:spPr>
          <p:txBody>
            <a:bodyPr anchor="ctr"/>
            <a:lstStyle/>
            <a:p>
              <a:endParaRPr lang="en-US"/>
            </a:p>
          </p:txBody>
        </p:sp>
        <p:sp>
          <p:nvSpPr>
            <p:cNvPr id="9240" name="Line 21"/>
            <p:cNvSpPr>
              <a:spLocks noChangeShapeType="1"/>
            </p:cNvSpPr>
            <p:nvPr/>
          </p:nvSpPr>
          <p:spPr bwMode="auto">
            <a:xfrm rot="5400000" flipV="1">
              <a:off x="2417" y="2598"/>
              <a:ext cx="254" cy="576"/>
            </a:xfrm>
            <a:prstGeom prst="line">
              <a:avLst/>
            </a:prstGeom>
            <a:noFill/>
            <a:ln w="9525">
              <a:solidFill>
                <a:schemeClr val="bg1"/>
              </a:solidFill>
              <a:round/>
              <a:headEnd/>
              <a:tailEnd/>
            </a:ln>
          </p:spPr>
          <p:txBody>
            <a:bodyPr anchor="ctr"/>
            <a:lstStyle/>
            <a:p>
              <a:endParaRPr lang="en-US"/>
            </a:p>
          </p:txBody>
        </p:sp>
        <p:sp>
          <p:nvSpPr>
            <p:cNvPr id="9241" name="Line 22"/>
            <p:cNvSpPr>
              <a:spLocks noChangeShapeType="1"/>
            </p:cNvSpPr>
            <p:nvPr/>
          </p:nvSpPr>
          <p:spPr bwMode="auto">
            <a:xfrm rot="5400000" flipV="1">
              <a:off x="2353" y="2852"/>
              <a:ext cx="381" cy="576"/>
            </a:xfrm>
            <a:prstGeom prst="line">
              <a:avLst/>
            </a:prstGeom>
            <a:noFill/>
            <a:ln w="9525">
              <a:solidFill>
                <a:schemeClr val="bg1"/>
              </a:solidFill>
              <a:round/>
              <a:headEnd/>
              <a:tailEnd/>
            </a:ln>
          </p:spPr>
          <p:txBody>
            <a:bodyPr anchor="ctr"/>
            <a:lstStyle/>
            <a:p>
              <a:endParaRPr lang="en-US"/>
            </a:p>
          </p:txBody>
        </p:sp>
        <p:sp>
          <p:nvSpPr>
            <p:cNvPr id="9242" name="Line 23"/>
            <p:cNvSpPr>
              <a:spLocks noChangeShapeType="1"/>
            </p:cNvSpPr>
            <p:nvPr/>
          </p:nvSpPr>
          <p:spPr bwMode="auto">
            <a:xfrm rot="5400000">
              <a:off x="1739" y="2572"/>
              <a:ext cx="1898" cy="0"/>
            </a:xfrm>
            <a:prstGeom prst="line">
              <a:avLst/>
            </a:prstGeom>
            <a:noFill/>
            <a:ln w="9525">
              <a:solidFill>
                <a:schemeClr val="bg1"/>
              </a:solidFill>
              <a:round/>
              <a:headEnd/>
              <a:tailEnd/>
            </a:ln>
          </p:spPr>
          <p:txBody>
            <a:bodyPr anchor="ctr"/>
            <a:lstStyle/>
            <a:p>
              <a:endParaRPr lang="en-US"/>
            </a:p>
          </p:txBody>
        </p:sp>
        <p:sp>
          <p:nvSpPr>
            <p:cNvPr id="9243" name="Line 24"/>
            <p:cNvSpPr>
              <a:spLocks noChangeShapeType="1"/>
            </p:cNvSpPr>
            <p:nvPr/>
          </p:nvSpPr>
          <p:spPr bwMode="auto">
            <a:xfrm rot="5400000">
              <a:off x="1726" y="2576"/>
              <a:ext cx="1636" cy="0"/>
            </a:xfrm>
            <a:prstGeom prst="line">
              <a:avLst/>
            </a:prstGeom>
            <a:noFill/>
            <a:ln w="9525">
              <a:solidFill>
                <a:schemeClr val="bg1"/>
              </a:solidFill>
              <a:round/>
              <a:headEnd/>
              <a:tailEnd/>
            </a:ln>
          </p:spPr>
          <p:txBody>
            <a:bodyPr anchor="ctr"/>
            <a:lstStyle/>
            <a:p>
              <a:endParaRPr lang="en-US"/>
            </a:p>
          </p:txBody>
        </p:sp>
        <p:sp>
          <p:nvSpPr>
            <p:cNvPr id="9244" name="Line 25"/>
            <p:cNvSpPr>
              <a:spLocks noChangeShapeType="1"/>
            </p:cNvSpPr>
            <p:nvPr/>
          </p:nvSpPr>
          <p:spPr bwMode="auto">
            <a:xfrm rot="5400000">
              <a:off x="1721" y="2569"/>
              <a:ext cx="1357" cy="0"/>
            </a:xfrm>
            <a:prstGeom prst="line">
              <a:avLst/>
            </a:prstGeom>
            <a:noFill/>
            <a:ln w="9525">
              <a:solidFill>
                <a:schemeClr val="bg1"/>
              </a:solidFill>
              <a:round/>
              <a:headEnd/>
              <a:tailEnd/>
            </a:ln>
          </p:spPr>
          <p:txBody>
            <a:bodyPr anchor="ctr"/>
            <a:lstStyle/>
            <a:p>
              <a:endParaRPr lang="en-US"/>
            </a:p>
          </p:txBody>
        </p:sp>
      </p:grpSp>
      <p:sp>
        <p:nvSpPr>
          <p:cNvPr id="9224" name="AutoShape 27"/>
          <p:cNvSpPr>
            <a:spLocks noChangeArrowheads="1"/>
          </p:cNvSpPr>
          <p:nvPr/>
        </p:nvSpPr>
        <p:spPr bwMode="auto">
          <a:xfrm>
            <a:off x="3124200" y="3562350"/>
            <a:ext cx="914400" cy="609600"/>
          </a:xfrm>
          <a:prstGeom prst="leftArrow">
            <a:avLst>
              <a:gd name="adj1" fmla="val 50000"/>
              <a:gd name="adj2" fmla="val 61979"/>
            </a:avLst>
          </a:prstGeom>
          <a:solidFill>
            <a:schemeClr val="bg1"/>
          </a:solidFill>
          <a:ln w="9525">
            <a:noFill/>
            <a:miter lim="800000"/>
            <a:headEnd/>
            <a:tailEnd/>
          </a:ln>
        </p:spPr>
        <p:txBody>
          <a:bodyPr wrap="none" anchor="ctr"/>
          <a:lstStyle/>
          <a:p>
            <a:endParaRPr lang="en-US"/>
          </a:p>
        </p:txBody>
      </p:sp>
      <p:sp>
        <p:nvSpPr>
          <p:cNvPr id="9225" name="Text Box 39"/>
          <p:cNvSpPr txBox="1">
            <a:spLocks noChangeArrowheads="1"/>
          </p:cNvSpPr>
          <p:nvPr/>
        </p:nvSpPr>
        <p:spPr bwMode="auto">
          <a:xfrm>
            <a:off x="265580" y="5715000"/>
            <a:ext cx="2740687" cy="830997"/>
          </a:xfrm>
          <a:prstGeom prst="rect">
            <a:avLst/>
          </a:prstGeom>
          <a:noFill/>
          <a:ln w="9525">
            <a:noFill/>
            <a:miter lim="800000"/>
            <a:headEnd/>
            <a:tailEnd/>
          </a:ln>
        </p:spPr>
        <p:txBody>
          <a:bodyPr wrap="none">
            <a:spAutoFit/>
          </a:bodyPr>
          <a:lstStyle/>
          <a:p>
            <a:r>
              <a:rPr lang="en-US" sz="2400" dirty="0" smtClean="0">
                <a:solidFill>
                  <a:srgbClr val="FFFF00"/>
                </a:solidFill>
              </a:rPr>
              <a:t>Referents</a:t>
            </a:r>
          </a:p>
          <a:p>
            <a:r>
              <a:rPr lang="en-US" sz="2400" dirty="0" smtClean="0">
                <a:solidFill>
                  <a:srgbClr val="FFFF00"/>
                </a:solidFill>
              </a:rPr>
              <a:t>organized in </a:t>
            </a:r>
            <a:r>
              <a:rPr lang="en-US" sz="2400" i="1" dirty="0" smtClean="0">
                <a:solidFill>
                  <a:srgbClr val="FFFF00"/>
                </a:solidFill>
              </a:rPr>
              <a:t>reality</a:t>
            </a:r>
            <a:endParaRPr lang="en-US" sz="2400" i="1" dirty="0">
              <a:solidFill>
                <a:srgbClr val="FFFF00"/>
              </a:solidFill>
            </a:endParaRPr>
          </a:p>
        </p:txBody>
      </p:sp>
      <p:sp>
        <p:nvSpPr>
          <p:cNvPr id="9226" name="Text Box 40"/>
          <p:cNvSpPr txBox="1">
            <a:spLocks noChangeArrowheads="1"/>
          </p:cNvSpPr>
          <p:nvPr/>
        </p:nvSpPr>
        <p:spPr bwMode="auto">
          <a:xfrm>
            <a:off x="5621338" y="5715000"/>
            <a:ext cx="2989262" cy="830263"/>
          </a:xfrm>
          <a:prstGeom prst="rect">
            <a:avLst/>
          </a:prstGeom>
          <a:noFill/>
          <a:ln w="9525">
            <a:noFill/>
            <a:miter lim="800000"/>
            <a:headEnd/>
            <a:tailEnd/>
          </a:ln>
        </p:spPr>
        <p:txBody>
          <a:bodyPr wrap="none">
            <a:spAutoFit/>
          </a:bodyPr>
          <a:lstStyle/>
          <a:p>
            <a:r>
              <a:rPr lang="en-US" sz="2400">
                <a:solidFill>
                  <a:srgbClr val="FFFF00"/>
                </a:solidFill>
              </a:rPr>
              <a:t>References organized</a:t>
            </a:r>
          </a:p>
          <a:p>
            <a:r>
              <a:rPr lang="en-US" sz="2400">
                <a:solidFill>
                  <a:srgbClr val="FFFF00"/>
                </a:solidFill>
              </a:rPr>
              <a:t>in a </a:t>
            </a:r>
            <a:r>
              <a:rPr lang="en-US" sz="2400" i="1">
                <a:solidFill>
                  <a:srgbClr val="FFFF00"/>
                </a:solidFill>
              </a:rPr>
              <a:t>data collection</a:t>
            </a:r>
          </a:p>
        </p:txBody>
      </p:sp>
      <p:sp>
        <p:nvSpPr>
          <p:cNvPr id="9228" name="Freeform 35"/>
          <p:cNvSpPr>
            <a:spLocks/>
          </p:cNvSpPr>
          <p:nvPr/>
        </p:nvSpPr>
        <p:spPr bwMode="auto">
          <a:xfrm rot="560415">
            <a:off x="2696919" y="2437582"/>
            <a:ext cx="4824049"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p:spPr>
        <p:txBody>
          <a:bodyPr anchor="ctr"/>
          <a:lstStyle/>
          <a:p>
            <a:endParaRPr lang="en-US"/>
          </a:p>
        </p:txBody>
      </p:sp>
      <p:sp>
        <p:nvSpPr>
          <p:cNvPr id="9229" name="Freeform 37"/>
          <p:cNvSpPr>
            <a:spLocks/>
          </p:cNvSpPr>
          <p:nvPr/>
        </p:nvSpPr>
        <p:spPr bwMode="auto">
          <a:xfrm rot="20395306" flipV="1">
            <a:off x="2362200" y="4171950"/>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FF00"/>
            </a:solidFill>
            <a:prstDash val="solid"/>
            <a:round/>
            <a:headEnd type="triangle" w="med" len="med"/>
            <a:tailEnd type="triangle" w="med" len="med"/>
          </a:ln>
        </p:spPr>
        <p:txBody>
          <a:bodyPr anchor="ctr"/>
          <a:lstStyle/>
          <a:p>
            <a:endParaRPr lang="en-US"/>
          </a:p>
        </p:txBody>
      </p:sp>
      <p:sp>
        <p:nvSpPr>
          <p:cNvPr id="9230" name="Rectangle 36"/>
          <p:cNvSpPr>
            <a:spLocks noChangeArrowheads="1"/>
          </p:cNvSpPr>
          <p:nvPr/>
        </p:nvSpPr>
        <p:spPr bwMode="auto">
          <a:xfrm>
            <a:off x="7162800" y="3962400"/>
            <a:ext cx="457200" cy="152400"/>
          </a:xfrm>
          <a:prstGeom prst="rect">
            <a:avLst/>
          </a:prstGeom>
          <a:solidFill>
            <a:srgbClr val="FF5050">
              <a:alpha val="50195"/>
            </a:srgbClr>
          </a:solidFill>
          <a:ln w="9525">
            <a:noFill/>
            <a:miter lim="800000"/>
            <a:headEnd/>
            <a:tailEnd/>
          </a:ln>
        </p:spPr>
        <p:txBody>
          <a:bodyPr wrap="none" anchor="ctr"/>
          <a:lstStyle/>
          <a:p>
            <a:endParaRPr lang="en-US"/>
          </a:p>
        </p:txBody>
      </p:sp>
      <p:sp>
        <p:nvSpPr>
          <p:cNvPr id="9231" name="Rectangle 38"/>
          <p:cNvSpPr>
            <a:spLocks noChangeArrowheads="1"/>
          </p:cNvSpPr>
          <p:nvPr/>
        </p:nvSpPr>
        <p:spPr bwMode="auto">
          <a:xfrm>
            <a:off x="6324600" y="3962400"/>
            <a:ext cx="381000" cy="228600"/>
          </a:xfrm>
          <a:prstGeom prst="rect">
            <a:avLst/>
          </a:prstGeom>
          <a:solidFill>
            <a:srgbClr val="FFFF00">
              <a:alpha val="50195"/>
            </a:srgbClr>
          </a:solidFill>
          <a:ln w="9525">
            <a:noFill/>
            <a:miter lim="800000"/>
            <a:headEnd/>
            <a:tailEnd/>
          </a:ln>
        </p:spPr>
        <p:txBody>
          <a:bodyPr wrap="none" anchor="ctr"/>
          <a:lstStyle/>
          <a:p>
            <a:endParaRPr lang="en-US"/>
          </a:p>
        </p:txBody>
      </p:sp>
      <p:sp>
        <p:nvSpPr>
          <p:cNvPr id="35" name="Freeform 35"/>
          <p:cNvSpPr>
            <a:spLocks/>
          </p:cNvSpPr>
          <p:nvPr/>
        </p:nvSpPr>
        <p:spPr bwMode="auto">
          <a:xfrm rot="18629858">
            <a:off x="1439750" y="3193643"/>
            <a:ext cx="1162153" cy="1689916"/>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1FE115"/>
            </a:solidFill>
            <a:prstDash val="solid"/>
            <a:round/>
            <a:headEnd type="triangle" w="med" len="med"/>
            <a:tailEnd type="triangle" w="med" len="med"/>
          </a:ln>
        </p:spPr>
        <p:txBody>
          <a:bodyPr anchor="ct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562600" y="4419600"/>
            <a:ext cx="3505200" cy="1981200"/>
          </a:xfrm>
          <a:prstGeom prst="rect">
            <a:avLst/>
          </a:prstGeom>
          <a:noFill/>
          <a:ln w="9525">
            <a:solidFill>
              <a:schemeClr val="bg1"/>
            </a:solidFill>
            <a:miter lim="800000"/>
            <a:headEnd/>
            <a:tailEnd/>
          </a:ln>
        </p:spPr>
        <p:txBody>
          <a:bodyPr wrap="none" anchor="ctr"/>
          <a:lstStyle/>
          <a:p>
            <a:endParaRPr lang="en-US" sz="1600"/>
          </a:p>
        </p:txBody>
      </p:sp>
      <p:sp>
        <p:nvSpPr>
          <p:cNvPr id="32771" name="Rectangle 3"/>
          <p:cNvSpPr>
            <a:spLocks noChangeArrowheads="1"/>
          </p:cNvSpPr>
          <p:nvPr/>
        </p:nvSpPr>
        <p:spPr bwMode="auto">
          <a:xfrm>
            <a:off x="2209800" y="4419600"/>
            <a:ext cx="3352800" cy="1981200"/>
          </a:xfrm>
          <a:prstGeom prst="rect">
            <a:avLst/>
          </a:prstGeom>
          <a:noFill/>
          <a:ln w="9525">
            <a:solidFill>
              <a:schemeClr val="bg1"/>
            </a:solidFill>
            <a:miter lim="800000"/>
            <a:headEnd/>
            <a:tailEnd/>
          </a:ln>
        </p:spPr>
        <p:txBody>
          <a:bodyPr wrap="none" anchor="ctr"/>
          <a:lstStyle/>
          <a:p>
            <a:endParaRPr lang="en-US" sz="1600"/>
          </a:p>
        </p:txBody>
      </p:sp>
      <p:sp>
        <p:nvSpPr>
          <p:cNvPr id="32772" name="Rectangle 4"/>
          <p:cNvSpPr>
            <a:spLocks noChangeArrowheads="1"/>
          </p:cNvSpPr>
          <p:nvPr/>
        </p:nvSpPr>
        <p:spPr bwMode="auto">
          <a:xfrm>
            <a:off x="5562600" y="3200400"/>
            <a:ext cx="3505200" cy="1219200"/>
          </a:xfrm>
          <a:prstGeom prst="rect">
            <a:avLst/>
          </a:prstGeom>
          <a:noFill/>
          <a:ln w="9525">
            <a:solidFill>
              <a:schemeClr val="bg1"/>
            </a:solidFill>
            <a:miter lim="800000"/>
            <a:headEnd/>
            <a:tailEnd/>
          </a:ln>
        </p:spPr>
        <p:txBody>
          <a:bodyPr wrap="none" anchor="ctr"/>
          <a:lstStyle/>
          <a:p>
            <a:endParaRPr lang="en-US"/>
          </a:p>
        </p:txBody>
      </p:sp>
      <p:sp>
        <p:nvSpPr>
          <p:cNvPr id="32773" name="Rectangle 5"/>
          <p:cNvSpPr>
            <a:spLocks noChangeArrowheads="1"/>
          </p:cNvSpPr>
          <p:nvPr/>
        </p:nvSpPr>
        <p:spPr bwMode="auto">
          <a:xfrm>
            <a:off x="2209800" y="3200400"/>
            <a:ext cx="3352800" cy="1219200"/>
          </a:xfrm>
          <a:prstGeom prst="rect">
            <a:avLst/>
          </a:prstGeom>
          <a:noFill/>
          <a:ln w="9525">
            <a:solidFill>
              <a:schemeClr val="bg1"/>
            </a:solidFill>
            <a:miter lim="800000"/>
            <a:headEnd/>
            <a:tailEnd/>
          </a:ln>
        </p:spPr>
        <p:txBody>
          <a:bodyPr wrap="none" anchor="ctr"/>
          <a:lstStyle/>
          <a:p>
            <a:endParaRPr lang="en-US"/>
          </a:p>
        </p:txBody>
      </p:sp>
      <p:sp>
        <p:nvSpPr>
          <p:cNvPr id="32774" name="Rectangle 6"/>
          <p:cNvSpPr>
            <a:spLocks noChangeArrowheads="1"/>
          </p:cNvSpPr>
          <p:nvPr/>
        </p:nvSpPr>
        <p:spPr bwMode="auto">
          <a:xfrm>
            <a:off x="76200" y="3200400"/>
            <a:ext cx="2133600" cy="1219200"/>
          </a:xfrm>
          <a:prstGeom prst="rect">
            <a:avLst/>
          </a:prstGeom>
          <a:noFill/>
          <a:ln w="9525">
            <a:solidFill>
              <a:schemeClr val="bg1"/>
            </a:solidFill>
            <a:miter lim="800000"/>
            <a:headEnd/>
            <a:tailEnd/>
          </a:ln>
        </p:spPr>
        <p:txBody>
          <a:bodyPr wrap="none" anchor="ctr"/>
          <a:lstStyle/>
          <a:p>
            <a:endParaRPr lang="en-US"/>
          </a:p>
        </p:txBody>
      </p:sp>
      <p:sp>
        <p:nvSpPr>
          <p:cNvPr id="32775" name="AutoShape 7"/>
          <p:cNvSpPr>
            <a:spLocks noGrp="1" noChangeArrowheads="1"/>
          </p:cNvSpPr>
          <p:nvPr>
            <p:ph type="title"/>
          </p:nvPr>
        </p:nvSpPr>
        <p:spPr/>
        <p:txBody>
          <a:bodyPr/>
          <a:lstStyle/>
          <a:p>
            <a:r>
              <a:rPr lang="en-US" sz="2800" smtClean="0"/>
              <a:t>The distinctions applied to diabetes management</a:t>
            </a:r>
          </a:p>
        </p:txBody>
      </p:sp>
      <p:sp>
        <p:nvSpPr>
          <p:cNvPr id="32776" name="Text Box 8"/>
          <p:cNvSpPr txBox="1">
            <a:spLocks noChangeArrowheads="1"/>
          </p:cNvSpPr>
          <p:nvPr/>
        </p:nvSpPr>
        <p:spPr bwMode="auto">
          <a:xfrm>
            <a:off x="76200" y="4419600"/>
            <a:ext cx="2133600" cy="1981200"/>
          </a:xfrm>
          <a:prstGeom prst="rect">
            <a:avLst/>
          </a:prstGeom>
          <a:noFill/>
          <a:ln w="9525">
            <a:solidFill>
              <a:schemeClr val="bg1"/>
            </a:solidFill>
            <a:miter lim="800000"/>
            <a:headEnd/>
            <a:tailEnd/>
          </a:ln>
        </p:spPr>
        <p:txBody>
          <a:bodyPr/>
          <a:lstStyle/>
          <a:p>
            <a:r>
              <a:rPr lang="en-US">
                <a:solidFill>
                  <a:schemeClr val="bg1"/>
                </a:solidFill>
              </a:rPr>
              <a:t>1.</a:t>
            </a:r>
          </a:p>
          <a:p>
            <a:r>
              <a:rPr lang="en-US">
                <a:solidFill>
                  <a:schemeClr val="bg1"/>
                </a:solidFill>
              </a:rPr>
              <a:t>First-order reality</a:t>
            </a:r>
          </a:p>
        </p:txBody>
      </p:sp>
      <p:sp>
        <p:nvSpPr>
          <p:cNvPr id="32777" name="Rectangle 9"/>
          <p:cNvSpPr>
            <a:spLocks noChangeArrowheads="1"/>
          </p:cNvSpPr>
          <p:nvPr/>
        </p:nvSpPr>
        <p:spPr bwMode="auto">
          <a:xfrm>
            <a:off x="152400" y="3276600"/>
            <a:ext cx="1981200" cy="822325"/>
          </a:xfrm>
          <a:prstGeom prst="rect">
            <a:avLst/>
          </a:prstGeom>
          <a:noFill/>
          <a:ln w="9525">
            <a:noFill/>
            <a:miter lim="800000"/>
            <a:headEnd/>
            <a:tailEnd/>
          </a:ln>
        </p:spPr>
        <p:txBody>
          <a:bodyPr lIns="0" rIns="0">
            <a:spAutoFit/>
          </a:bodyPr>
          <a:lstStyle/>
          <a:p>
            <a:r>
              <a:rPr lang="en-US" sz="2400">
                <a:solidFill>
                  <a:schemeClr val="bg1"/>
                </a:solidFill>
              </a:rPr>
              <a:t>2. Beliefs (knowledge)</a:t>
            </a:r>
          </a:p>
        </p:txBody>
      </p:sp>
      <p:sp>
        <p:nvSpPr>
          <p:cNvPr id="32778" name="Text Box 10"/>
          <p:cNvSpPr txBox="1">
            <a:spLocks noChangeArrowheads="1"/>
          </p:cNvSpPr>
          <p:nvPr/>
        </p:nvSpPr>
        <p:spPr bwMode="auto">
          <a:xfrm>
            <a:off x="2209800" y="1981200"/>
            <a:ext cx="3352800" cy="609600"/>
          </a:xfrm>
          <a:prstGeom prst="rect">
            <a:avLst/>
          </a:prstGeom>
          <a:noFill/>
          <a:ln w="9525">
            <a:solidFill>
              <a:schemeClr val="bg1"/>
            </a:solidFill>
            <a:miter lim="800000"/>
            <a:headEnd/>
            <a:tailEnd/>
          </a:ln>
        </p:spPr>
        <p:txBody>
          <a:bodyPr/>
          <a:lstStyle/>
          <a:p>
            <a:r>
              <a:rPr lang="en-US">
                <a:solidFill>
                  <a:schemeClr val="bg1"/>
                </a:solidFill>
              </a:rPr>
              <a:t>Generic</a:t>
            </a:r>
          </a:p>
        </p:txBody>
      </p:sp>
      <p:sp>
        <p:nvSpPr>
          <p:cNvPr id="32779" name="Text Box 11"/>
          <p:cNvSpPr txBox="1">
            <a:spLocks noChangeArrowheads="1"/>
          </p:cNvSpPr>
          <p:nvPr/>
        </p:nvSpPr>
        <p:spPr bwMode="auto">
          <a:xfrm>
            <a:off x="5562600" y="1981200"/>
            <a:ext cx="3505200" cy="609600"/>
          </a:xfrm>
          <a:prstGeom prst="rect">
            <a:avLst/>
          </a:prstGeom>
          <a:noFill/>
          <a:ln w="9525">
            <a:solidFill>
              <a:schemeClr val="bg1"/>
            </a:solidFill>
            <a:miter lim="800000"/>
            <a:headEnd/>
            <a:tailEnd/>
          </a:ln>
        </p:spPr>
        <p:txBody>
          <a:bodyPr/>
          <a:lstStyle/>
          <a:p>
            <a:r>
              <a:rPr lang="en-US">
                <a:solidFill>
                  <a:schemeClr val="bg1"/>
                </a:solidFill>
              </a:rPr>
              <a:t>Specific</a:t>
            </a:r>
          </a:p>
        </p:txBody>
      </p:sp>
      <p:grpSp>
        <p:nvGrpSpPr>
          <p:cNvPr id="2" name="Group 12"/>
          <p:cNvGrpSpPr>
            <a:grpSpLocks/>
          </p:cNvGrpSpPr>
          <p:nvPr/>
        </p:nvGrpSpPr>
        <p:grpSpPr bwMode="auto">
          <a:xfrm>
            <a:off x="2438400" y="3352800"/>
            <a:ext cx="2182813" cy="869950"/>
            <a:chOff x="1536" y="2112"/>
            <a:chExt cx="1375" cy="548"/>
          </a:xfrm>
        </p:grpSpPr>
        <p:sp>
          <p:nvSpPr>
            <p:cNvPr id="32818" name="Text Box 13"/>
            <p:cNvSpPr txBox="1">
              <a:spLocks noChangeArrowheads="1"/>
            </p:cNvSpPr>
            <p:nvPr/>
          </p:nvSpPr>
          <p:spPr bwMode="auto">
            <a:xfrm>
              <a:off x="2082" y="2112"/>
              <a:ext cx="829" cy="212"/>
            </a:xfrm>
            <a:prstGeom prst="rect">
              <a:avLst/>
            </a:prstGeom>
            <a:solidFill>
              <a:srgbClr val="FFFF00"/>
            </a:solidFill>
            <a:ln w="9525">
              <a:noFill/>
              <a:miter lim="800000"/>
              <a:headEnd/>
              <a:tailEnd/>
            </a:ln>
          </p:spPr>
          <p:txBody>
            <a:bodyPr wrap="none">
              <a:spAutoFit/>
            </a:bodyPr>
            <a:lstStyle/>
            <a:p>
              <a:r>
                <a:rPr lang="en-US" sz="1600" b="0">
                  <a:solidFill>
                    <a:schemeClr val="accent2"/>
                  </a:solidFill>
                  <a:latin typeface="Arial Unicode MS" pitchFamily="34" charset="-128"/>
                </a:rPr>
                <a:t>DIAGNOSIS</a:t>
              </a:r>
            </a:p>
          </p:txBody>
        </p:sp>
        <p:sp>
          <p:nvSpPr>
            <p:cNvPr id="32819" name="Text Box 14"/>
            <p:cNvSpPr txBox="1">
              <a:spLocks noChangeArrowheads="1"/>
            </p:cNvSpPr>
            <p:nvPr/>
          </p:nvSpPr>
          <p:spPr bwMode="auto">
            <a:xfrm>
              <a:off x="1536" y="2448"/>
              <a:ext cx="855" cy="212"/>
            </a:xfrm>
            <a:prstGeom prst="rect">
              <a:avLst/>
            </a:prstGeom>
            <a:solidFill>
              <a:srgbClr val="FFFF00"/>
            </a:solidFill>
            <a:ln w="9525">
              <a:noFill/>
              <a:miter lim="800000"/>
              <a:headEnd/>
              <a:tailEnd/>
            </a:ln>
          </p:spPr>
          <p:txBody>
            <a:bodyPr wrap="none">
              <a:spAutoFit/>
            </a:bodyPr>
            <a:lstStyle/>
            <a:p>
              <a:r>
                <a:rPr lang="en-US" sz="1600" b="0">
                  <a:solidFill>
                    <a:schemeClr val="accent2"/>
                  </a:solidFill>
                  <a:latin typeface="Arial Unicode MS" pitchFamily="34" charset="-128"/>
                </a:rPr>
                <a:t>INDICATION</a:t>
              </a:r>
            </a:p>
          </p:txBody>
        </p:sp>
      </p:grpSp>
      <p:grpSp>
        <p:nvGrpSpPr>
          <p:cNvPr id="3" name="Group 15"/>
          <p:cNvGrpSpPr>
            <a:grpSpLocks/>
          </p:cNvGrpSpPr>
          <p:nvPr/>
        </p:nvGrpSpPr>
        <p:grpSpPr bwMode="auto">
          <a:xfrm>
            <a:off x="5715000" y="3505200"/>
            <a:ext cx="3225800" cy="777875"/>
            <a:chOff x="3600" y="2208"/>
            <a:chExt cx="2032" cy="490"/>
          </a:xfrm>
        </p:grpSpPr>
        <p:sp>
          <p:nvSpPr>
            <p:cNvPr id="32816" name="Text Box 16"/>
            <p:cNvSpPr txBox="1">
              <a:spLocks noChangeArrowheads="1"/>
            </p:cNvSpPr>
            <p:nvPr/>
          </p:nvSpPr>
          <p:spPr bwMode="auto">
            <a:xfrm>
              <a:off x="3600" y="2208"/>
              <a:ext cx="928" cy="442"/>
            </a:xfrm>
            <a:prstGeom prst="rect">
              <a:avLst/>
            </a:prstGeom>
            <a:solidFill>
              <a:schemeClr val="accent1"/>
            </a:solidFill>
            <a:ln w="9525">
              <a:noFill/>
              <a:miter lim="800000"/>
              <a:headEnd/>
              <a:tailEnd/>
            </a:ln>
          </p:spPr>
          <p:txBody>
            <a:bodyPr wrap="none">
              <a:spAutoFit/>
            </a:bodyPr>
            <a:lstStyle/>
            <a:p>
              <a:r>
                <a:rPr lang="en-US" sz="2000">
                  <a:solidFill>
                    <a:schemeClr val="bg1"/>
                  </a:solidFill>
                </a:rPr>
                <a:t>my doctor’s</a:t>
              </a:r>
            </a:p>
            <a:p>
              <a:r>
                <a:rPr lang="en-US" sz="2000">
                  <a:solidFill>
                    <a:schemeClr val="bg1"/>
                  </a:solidFill>
                </a:rPr>
                <a:t>work plan</a:t>
              </a:r>
            </a:p>
          </p:txBody>
        </p:sp>
        <p:sp>
          <p:nvSpPr>
            <p:cNvPr id="32817" name="Text Box 17"/>
            <p:cNvSpPr txBox="1">
              <a:spLocks noChangeArrowheads="1"/>
            </p:cNvSpPr>
            <p:nvPr/>
          </p:nvSpPr>
          <p:spPr bwMode="auto">
            <a:xfrm>
              <a:off x="4704" y="2256"/>
              <a:ext cx="928" cy="442"/>
            </a:xfrm>
            <a:prstGeom prst="rect">
              <a:avLst/>
            </a:prstGeom>
            <a:solidFill>
              <a:schemeClr val="accent1"/>
            </a:solidFill>
            <a:ln w="9525">
              <a:noFill/>
              <a:miter lim="800000"/>
              <a:headEnd/>
              <a:tailEnd/>
            </a:ln>
          </p:spPr>
          <p:txBody>
            <a:bodyPr wrap="none">
              <a:spAutoFit/>
            </a:bodyPr>
            <a:lstStyle/>
            <a:p>
              <a:r>
                <a:rPr lang="en-US" sz="2000">
                  <a:solidFill>
                    <a:schemeClr val="bg1"/>
                  </a:solidFill>
                </a:rPr>
                <a:t>my doctor’s</a:t>
              </a:r>
            </a:p>
            <a:p>
              <a:r>
                <a:rPr lang="en-US" sz="2000">
                  <a:solidFill>
                    <a:schemeClr val="bg1"/>
                  </a:solidFill>
                </a:rPr>
                <a:t>diagnosis</a:t>
              </a:r>
            </a:p>
          </p:txBody>
        </p:sp>
      </p:grpSp>
      <p:grpSp>
        <p:nvGrpSpPr>
          <p:cNvPr id="4" name="Group 18"/>
          <p:cNvGrpSpPr>
            <a:grpSpLocks/>
          </p:cNvGrpSpPr>
          <p:nvPr/>
        </p:nvGrpSpPr>
        <p:grpSpPr bwMode="auto">
          <a:xfrm>
            <a:off x="2362200" y="4495800"/>
            <a:ext cx="3092450" cy="1828800"/>
            <a:chOff x="1493" y="2928"/>
            <a:chExt cx="1948" cy="1272"/>
          </a:xfrm>
        </p:grpSpPr>
        <p:sp>
          <p:nvSpPr>
            <p:cNvPr id="32810" name="AutoShape 19"/>
            <p:cNvSpPr>
              <a:spLocks noChangeArrowheads="1"/>
            </p:cNvSpPr>
            <p:nvPr/>
          </p:nvSpPr>
          <p:spPr bwMode="auto">
            <a:xfrm>
              <a:off x="1581" y="3888"/>
              <a:ext cx="834" cy="236"/>
            </a:xfrm>
            <a:prstGeom prst="roundRect">
              <a:avLst>
                <a:gd name="adj" fmla="val 16667"/>
              </a:avLst>
            </a:prstGeom>
            <a:solidFill>
              <a:srgbClr val="FFFF00"/>
            </a:solidFill>
            <a:ln w="9525">
              <a:noFill/>
              <a:round/>
              <a:headEnd/>
              <a:tailEnd/>
            </a:ln>
          </p:spPr>
          <p:txBody>
            <a:bodyPr wrap="none">
              <a:spAutoFit/>
            </a:bodyPr>
            <a:lstStyle/>
            <a:p>
              <a:r>
                <a:rPr lang="en-US" sz="1600" b="0">
                  <a:solidFill>
                    <a:schemeClr val="accent2"/>
                  </a:solidFill>
                </a:rPr>
                <a:t>MOLECULE</a:t>
              </a:r>
            </a:p>
          </p:txBody>
        </p:sp>
        <p:sp>
          <p:nvSpPr>
            <p:cNvPr id="32811" name="AutoShape 20"/>
            <p:cNvSpPr>
              <a:spLocks noChangeArrowheads="1"/>
            </p:cNvSpPr>
            <p:nvPr/>
          </p:nvSpPr>
          <p:spPr bwMode="auto">
            <a:xfrm>
              <a:off x="2732" y="3072"/>
              <a:ext cx="680" cy="236"/>
            </a:xfrm>
            <a:prstGeom prst="roundRect">
              <a:avLst>
                <a:gd name="adj" fmla="val 16667"/>
              </a:avLst>
            </a:prstGeom>
            <a:solidFill>
              <a:srgbClr val="FFFF00"/>
            </a:solidFill>
            <a:ln w="9525">
              <a:noFill/>
              <a:round/>
              <a:headEnd/>
              <a:tailEnd/>
            </a:ln>
          </p:spPr>
          <p:txBody>
            <a:bodyPr wrap="none">
              <a:spAutoFit/>
            </a:bodyPr>
            <a:lstStyle/>
            <a:p>
              <a:r>
                <a:rPr lang="en-US" sz="1600" b="0">
                  <a:solidFill>
                    <a:schemeClr val="accent2"/>
                  </a:solidFill>
                  <a:latin typeface="Arial" charset="0"/>
                </a:rPr>
                <a:t>PERSON</a:t>
              </a:r>
            </a:p>
          </p:txBody>
        </p:sp>
        <p:sp>
          <p:nvSpPr>
            <p:cNvPr id="32812" name="AutoShape 21"/>
            <p:cNvSpPr>
              <a:spLocks noChangeArrowheads="1"/>
            </p:cNvSpPr>
            <p:nvPr/>
          </p:nvSpPr>
          <p:spPr bwMode="auto">
            <a:xfrm>
              <a:off x="2540" y="3456"/>
              <a:ext cx="694" cy="236"/>
            </a:xfrm>
            <a:prstGeom prst="roundRect">
              <a:avLst>
                <a:gd name="adj" fmla="val 16667"/>
              </a:avLst>
            </a:prstGeom>
            <a:solidFill>
              <a:srgbClr val="FFFF00"/>
            </a:solidFill>
            <a:ln w="9525">
              <a:noFill/>
              <a:round/>
              <a:headEnd/>
              <a:tailEnd/>
            </a:ln>
          </p:spPr>
          <p:txBody>
            <a:bodyPr wrap="none">
              <a:spAutoFit/>
            </a:bodyPr>
            <a:lstStyle/>
            <a:p>
              <a:r>
                <a:rPr lang="en-US" sz="1600" b="0">
                  <a:solidFill>
                    <a:schemeClr val="accent2"/>
                  </a:solidFill>
                  <a:latin typeface="Arial Unicode MS" pitchFamily="34" charset="-128"/>
                </a:rPr>
                <a:t>DISEASE</a:t>
              </a:r>
            </a:p>
          </p:txBody>
        </p:sp>
        <p:sp>
          <p:nvSpPr>
            <p:cNvPr id="32813" name="AutoShape 22"/>
            <p:cNvSpPr>
              <a:spLocks noChangeArrowheads="1"/>
            </p:cNvSpPr>
            <p:nvPr/>
          </p:nvSpPr>
          <p:spPr bwMode="auto">
            <a:xfrm>
              <a:off x="1493" y="2928"/>
              <a:ext cx="1134" cy="408"/>
            </a:xfrm>
            <a:prstGeom prst="roundRect">
              <a:avLst>
                <a:gd name="adj" fmla="val 16667"/>
              </a:avLst>
            </a:prstGeom>
            <a:solidFill>
              <a:srgbClr val="FFFF00"/>
            </a:solidFill>
            <a:ln w="9525">
              <a:noFill/>
              <a:round/>
              <a:headEnd/>
              <a:tailEnd/>
            </a:ln>
          </p:spPr>
          <p:txBody>
            <a:bodyPr wrap="none">
              <a:spAutoFit/>
            </a:bodyPr>
            <a:lstStyle/>
            <a:p>
              <a:r>
                <a:rPr lang="en-US" sz="1600" b="0">
                  <a:solidFill>
                    <a:schemeClr val="accent2"/>
                  </a:solidFill>
                  <a:latin typeface="Arial" charset="0"/>
                </a:rPr>
                <a:t>PATHOLOGICAL</a:t>
              </a:r>
            </a:p>
            <a:p>
              <a:r>
                <a:rPr lang="en-US" sz="1600" b="0">
                  <a:solidFill>
                    <a:schemeClr val="accent2"/>
                  </a:solidFill>
                  <a:latin typeface="Arial" charset="0"/>
                </a:rPr>
                <a:t>STRUCTURE</a:t>
              </a:r>
            </a:p>
          </p:txBody>
        </p:sp>
        <p:sp>
          <p:nvSpPr>
            <p:cNvPr id="32814" name="AutoShape 23"/>
            <p:cNvSpPr>
              <a:spLocks noChangeArrowheads="1"/>
            </p:cNvSpPr>
            <p:nvPr/>
          </p:nvSpPr>
          <p:spPr bwMode="auto">
            <a:xfrm>
              <a:off x="2544" y="3792"/>
              <a:ext cx="897" cy="408"/>
            </a:xfrm>
            <a:prstGeom prst="roundRect">
              <a:avLst>
                <a:gd name="adj" fmla="val 16667"/>
              </a:avLst>
            </a:prstGeom>
            <a:solidFill>
              <a:srgbClr val="FFFF00"/>
            </a:solidFill>
            <a:ln w="9525">
              <a:noFill/>
              <a:round/>
              <a:headEnd/>
              <a:tailEnd/>
            </a:ln>
          </p:spPr>
          <p:txBody>
            <a:bodyPr wrap="none">
              <a:spAutoFit/>
            </a:bodyPr>
            <a:lstStyle/>
            <a:p>
              <a:r>
                <a:rPr lang="en-US" sz="1600" b="0">
                  <a:solidFill>
                    <a:schemeClr val="accent2"/>
                  </a:solidFill>
                </a:rPr>
                <a:t>PORTION OF</a:t>
              </a:r>
            </a:p>
            <a:p>
              <a:r>
                <a:rPr lang="en-US" sz="1600" b="0">
                  <a:solidFill>
                    <a:schemeClr val="accent2"/>
                  </a:solidFill>
                </a:rPr>
                <a:t>INSULIN</a:t>
              </a:r>
            </a:p>
          </p:txBody>
        </p:sp>
        <p:sp>
          <p:nvSpPr>
            <p:cNvPr id="32815" name="AutoShape 24"/>
            <p:cNvSpPr>
              <a:spLocks noChangeArrowheads="1"/>
            </p:cNvSpPr>
            <p:nvPr/>
          </p:nvSpPr>
          <p:spPr bwMode="auto">
            <a:xfrm>
              <a:off x="1765" y="3504"/>
              <a:ext cx="515" cy="236"/>
            </a:xfrm>
            <a:prstGeom prst="roundRect">
              <a:avLst>
                <a:gd name="adj" fmla="val 16667"/>
              </a:avLst>
            </a:prstGeom>
            <a:solidFill>
              <a:srgbClr val="FFFF00"/>
            </a:solidFill>
            <a:ln w="9525">
              <a:noFill/>
              <a:round/>
              <a:headEnd/>
              <a:tailEnd/>
            </a:ln>
          </p:spPr>
          <p:txBody>
            <a:bodyPr wrap="none">
              <a:spAutoFit/>
            </a:bodyPr>
            <a:lstStyle/>
            <a:p>
              <a:r>
                <a:rPr lang="en-US" sz="1600" b="0">
                  <a:solidFill>
                    <a:schemeClr val="accent2"/>
                  </a:solidFill>
                  <a:latin typeface="Arial Unicode MS" pitchFamily="34" charset="-128"/>
                </a:rPr>
                <a:t>DRUG</a:t>
              </a:r>
            </a:p>
          </p:txBody>
        </p:sp>
      </p:grpSp>
      <p:grpSp>
        <p:nvGrpSpPr>
          <p:cNvPr id="5" name="Group 25"/>
          <p:cNvGrpSpPr>
            <a:grpSpLocks/>
          </p:cNvGrpSpPr>
          <p:nvPr/>
        </p:nvGrpSpPr>
        <p:grpSpPr bwMode="auto">
          <a:xfrm>
            <a:off x="5638800" y="4483100"/>
            <a:ext cx="3346450" cy="1841500"/>
            <a:chOff x="3552" y="2824"/>
            <a:chExt cx="2108" cy="1280"/>
          </a:xfrm>
        </p:grpSpPr>
        <p:sp>
          <p:nvSpPr>
            <p:cNvPr id="32805" name="AutoShape 26"/>
            <p:cNvSpPr>
              <a:spLocks noChangeArrowheads="1"/>
            </p:cNvSpPr>
            <p:nvPr/>
          </p:nvSpPr>
          <p:spPr bwMode="auto">
            <a:xfrm>
              <a:off x="3602" y="3266"/>
              <a:ext cx="366" cy="236"/>
            </a:xfrm>
            <a:prstGeom prst="roundRect">
              <a:avLst>
                <a:gd name="adj" fmla="val 16667"/>
              </a:avLst>
            </a:prstGeom>
            <a:solidFill>
              <a:schemeClr val="accent1"/>
            </a:solidFill>
            <a:ln w="9525">
              <a:noFill/>
              <a:round/>
              <a:headEnd/>
              <a:tailEnd/>
            </a:ln>
          </p:spPr>
          <p:txBody>
            <a:bodyPr>
              <a:spAutoFit/>
            </a:bodyPr>
            <a:lstStyle/>
            <a:p>
              <a:r>
                <a:rPr lang="en-US" sz="1600" b="0" i="1">
                  <a:solidFill>
                    <a:schemeClr val="bg1"/>
                  </a:solidFill>
                </a:rPr>
                <a:t>me</a:t>
              </a:r>
            </a:p>
          </p:txBody>
        </p:sp>
        <p:sp>
          <p:nvSpPr>
            <p:cNvPr id="32806" name="AutoShape 27"/>
            <p:cNvSpPr>
              <a:spLocks noChangeArrowheads="1"/>
            </p:cNvSpPr>
            <p:nvPr/>
          </p:nvSpPr>
          <p:spPr bwMode="auto">
            <a:xfrm>
              <a:off x="3741" y="3696"/>
              <a:ext cx="1085" cy="408"/>
            </a:xfrm>
            <a:prstGeom prst="roundRect">
              <a:avLst>
                <a:gd name="adj" fmla="val 16667"/>
              </a:avLst>
            </a:prstGeom>
            <a:solidFill>
              <a:schemeClr val="accent1"/>
            </a:solidFill>
            <a:ln w="9525">
              <a:noFill/>
              <a:round/>
              <a:headEnd/>
              <a:tailEnd/>
            </a:ln>
          </p:spPr>
          <p:txBody>
            <a:bodyPr wrap="none">
              <a:spAutoFit/>
            </a:bodyPr>
            <a:lstStyle/>
            <a:p>
              <a:r>
                <a:rPr lang="en-US" sz="1600" b="0" i="1">
                  <a:solidFill>
                    <a:schemeClr val="bg1"/>
                  </a:solidFill>
                </a:rPr>
                <a:t>my blood glucose </a:t>
              </a:r>
            </a:p>
            <a:p>
              <a:r>
                <a:rPr lang="en-US" sz="1600" b="0" i="1">
                  <a:solidFill>
                    <a:schemeClr val="bg1"/>
                  </a:solidFill>
                </a:rPr>
                <a:t>level</a:t>
              </a:r>
            </a:p>
          </p:txBody>
        </p:sp>
        <p:sp>
          <p:nvSpPr>
            <p:cNvPr id="32807" name="AutoShape 28"/>
            <p:cNvSpPr>
              <a:spLocks noChangeArrowheads="1"/>
            </p:cNvSpPr>
            <p:nvPr/>
          </p:nvSpPr>
          <p:spPr bwMode="auto">
            <a:xfrm>
              <a:off x="4263" y="3360"/>
              <a:ext cx="743" cy="236"/>
            </a:xfrm>
            <a:prstGeom prst="roundRect">
              <a:avLst>
                <a:gd name="adj" fmla="val 16667"/>
              </a:avLst>
            </a:prstGeom>
            <a:solidFill>
              <a:schemeClr val="accent1"/>
            </a:solidFill>
            <a:ln w="9525">
              <a:noFill/>
              <a:round/>
              <a:headEnd/>
              <a:tailEnd/>
            </a:ln>
          </p:spPr>
          <p:txBody>
            <a:bodyPr wrap="none">
              <a:spAutoFit/>
            </a:bodyPr>
            <a:lstStyle/>
            <a:p>
              <a:r>
                <a:rPr lang="en-US" sz="1600" b="0" i="1">
                  <a:solidFill>
                    <a:schemeClr val="bg1"/>
                  </a:solidFill>
                </a:rPr>
                <a:t>my NIDDM</a:t>
              </a:r>
            </a:p>
          </p:txBody>
        </p:sp>
        <p:sp>
          <p:nvSpPr>
            <p:cNvPr id="32808" name="AutoShape 29"/>
            <p:cNvSpPr>
              <a:spLocks noChangeArrowheads="1"/>
            </p:cNvSpPr>
            <p:nvPr/>
          </p:nvSpPr>
          <p:spPr bwMode="auto">
            <a:xfrm>
              <a:off x="3552" y="2832"/>
              <a:ext cx="814" cy="236"/>
            </a:xfrm>
            <a:prstGeom prst="roundRect">
              <a:avLst>
                <a:gd name="adj" fmla="val 16667"/>
              </a:avLst>
            </a:prstGeom>
            <a:solidFill>
              <a:schemeClr val="accent1"/>
            </a:solidFill>
            <a:ln w="9525">
              <a:noFill/>
              <a:round/>
              <a:headEnd/>
              <a:tailEnd/>
            </a:ln>
          </p:spPr>
          <p:txBody>
            <a:bodyPr>
              <a:spAutoFit/>
            </a:bodyPr>
            <a:lstStyle/>
            <a:p>
              <a:r>
                <a:rPr lang="en-US" sz="1600" b="0" i="1">
                  <a:solidFill>
                    <a:schemeClr val="bg1"/>
                  </a:solidFill>
                </a:rPr>
                <a:t>my doctor</a:t>
              </a:r>
            </a:p>
          </p:txBody>
        </p:sp>
        <p:sp>
          <p:nvSpPr>
            <p:cNvPr id="32809" name="AutoShape 30"/>
            <p:cNvSpPr>
              <a:spLocks noChangeArrowheads="1"/>
            </p:cNvSpPr>
            <p:nvPr/>
          </p:nvSpPr>
          <p:spPr bwMode="auto">
            <a:xfrm>
              <a:off x="4426" y="2824"/>
              <a:ext cx="1234" cy="408"/>
            </a:xfrm>
            <a:prstGeom prst="roundRect">
              <a:avLst>
                <a:gd name="adj" fmla="val 16667"/>
              </a:avLst>
            </a:prstGeom>
            <a:solidFill>
              <a:schemeClr val="accent1"/>
            </a:solidFill>
            <a:ln w="9525">
              <a:noFill/>
              <a:round/>
              <a:headEnd/>
              <a:tailEnd/>
            </a:ln>
          </p:spPr>
          <p:txBody>
            <a:bodyPr>
              <a:spAutoFit/>
            </a:bodyPr>
            <a:lstStyle/>
            <a:p>
              <a:r>
                <a:rPr lang="en-US" sz="1600" b="0" i="1">
                  <a:solidFill>
                    <a:schemeClr val="bg1"/>
                  </a:solidFill>
                </a:rPr>
                <a:t>my doctor’s computer</a:t>
              </a:r>
            </a:p>
          </p:txBody>
        </p:sp>
      </p:grpSp>
      <p:sp>
        <p:nvSpPr>
          <p:cNvPr id="32784" name="Rectangle 31"/>
          <p:cNvSpPr>
            <a:spLocks noChangeArrowheads="1"/>
          </p:cNvSpPr>
          <p:nvPr/>
        </p:nvSpPr>
        <p:spPr bwMode="auto">
          <a:xfrm>
            <a:off x="76200" y="2590800"/>
            <a:ext cx="2133600" cy="609600"/>
          </a:xfrm>
          <a:prstGeom prst="rect">
            <a:avLst/>
          </a:prstGeom>
          <a:noFill/>
          <a:ln w="9525">
            <a:solidFill>
              <a:schemeClr val="bg1"/>
            </a:solidFill>
            <a:miter lim="800000"/>
            <a:headEnd/>
            <a:tailEnd/>
          </a:ln>
        </p:spPr>
        <p:txBody>
          <a:bodyPr wrap="none" anchor="ctr"/>
          <a:lstStyle/>
          <a:p>
            <a:endParaRPr lang="en-US"/>
          </a:p>
        </p:txBody>
      </p:sp>
      <p:sp>
        <p:nvSpPr>
          <p:cNvPr id="32785" name="Rectangle 32"/>
          <p:cNvSpPr>
            <a:spLocks noChangeArrowheads="1"/>
          </p:cNvSpPr>
          <p:nvPr/>
        </p:nvSpPr>
        <p:spPr bwMode="auto">
          <a:xfrm>
            <a:off x="152400" y="2590800"/>
            <a:ext cx="1981200" cy="396875"/>
          </a:xfrm>
          <a:prstGeom prst="rect">
            <a:avLst/>
          </a:prstGeom>
          <a:noFill/>
          <a:ln w="9525">
            <a:noFill/>
            <a:miter lim="800000"/>
            <a:headEnd/>
            <a:tailEnd/>
          </a:ln>
        </p:spPr>
        <p:txBody>
          <a:bodyPr lIns="0" rIns="0">
            <a:spAutoFit/>
          </a:bodyPr>
          <a:lstStyle/>
          <a:p>
            <a:r>
              <a:rPr lang="en-US" sz="2000">
                <a:solidFill>
                  <a:schemeClr val="bg1"/>
                </a:solidFill>
              </a:rPr>
              <a:t>3. Representation</a:t>
            </a:r>
          </a:p>
        </p:txBody>
      </p:sp>
      <p:grpSp>
        <p:nvGrpSpPr>
          <p:cNvPr id="6" name="Group 33"/>
          <p:cNvGrpSpPr>
            <a:grpSpLocks/>
          </p:cNvGrpSpPr>
          <p:nvPr/>
        </p:nvGrpSpPr>
        <p:grpSpPr bwMode="auto">
          <a:xfrm>
            <a:off x="2279650" y="2667000"/>
            <a:ext cx="3103563" cy="396875"/>
            <a:chOff x="1436" y="1680"/>
            <a:chExt cx="1955" cy="250"/>
          </a:xfrm>
        </p:grpSpPr>
        <p:sp>
          <p:nvSpPr>
            <p:cNvPr id="32802" name="Text Box 34"/>
            <p:cNvSpPr txBox="1">
              <a:spLocks noChangeArrowheads="1"/>
            </p:cNvSpPr>
            <p:nvPr/>
          </p:nvSpPr>
          <p:spPr bwMode="auto">
            <a:xfrm>
              <a:off x="1436" y="1680"/>
              <a:ext cx="666" cy="250"/>
            </a:xfrm>
            <a:prstGeom prst="rect">
              <a:avLst/>
            </a:prstGeom>
            <a:noFill/>
            <a:ln w="9525">
              <a:noFill/>
              <a:miter lim="800000"/>
              <a:headEnd/>
              <a:tailEnd/>
            </a:ln>
          </p:spPr>
          <p:txBody>
            <a:bodyPr wrap="none">
              <a:spAutoFit/>
            </a:bodyPr>
            <a:lstStyle/>
            <a:p>
              <a:r>
                <a:rPr lang="en-US" sz="2000" i="1">
                  <a:solidFill>
                    <a:srgbClr val="FFFF00"/>
                  </a:solidFill>
                </a:rPr>
                <a:t>‘person’</a:t>
              </a:r>
            </a:p>
          </p:txBody>
        </p:sp>
        <p:sp>
          <p:nvSpPr>
            <p:cNvPr id="32803" name="Text Box 35"/>
            <p:cNvSpPr txBox="1">
              <a:spLocks noChangeArrowheads="1"/>
            </p:cNvSpPr>
            <p:nvPr/>
          </p:nvSpPr>
          <p:spPr bwMode="auto">
            <a:xfrm>
              <a:off x="2060" y="1680"/>
              <a:ext cx="533" cy="250"/>
            </a:xfrm>
            <a:prstGeom prst="rect">
              <a:avLst/>
            </a:prstGeom>
            <a:noFill/>
            <a:ln w="9525">
              <a:noFill/>
              <a:miter lim="800000"/>
              <a:headEnd/>
              <a:tailEnd/>
            </a:ln>
          </p:spPr>
          <p:txBody>
            <a:bodyPr wrap="none">
              <a:spAutoFit/>
            </a:bodyPr>
            <a:lstStyle/>
            <a:p>
              <a:r>
                <a:rPr lang="en-US" sz="2000" i="1">
                  <a:solidFill>
                    <a:srgbClr val="FFFF00"/>
                  </a:solidFill>
                </a:rPr>
                <a:t>‘drug’</a:t>
              </a:r>
            </a:p>
          </p:txBody>
        </p:sp>
        <p:sp>
          <p:nvSpPr>
            <p:cNvPr id="32804" name="Text Box 36"/>
            <p:cNvSpPr txBox="1">
              <a:spLocks noChangeArrowheads="1"/>
            </p:cNvSpPr>
            <p:nvPr/>
          </p:nvSpPr>
          <p:spPr bwMode="auto">
            <a:xfrm>
              <a:off x="2708" y="1680"/>
              <a:ext cx="683" cy="250"/>
            </a:xfrm>
            <a:prstGeom prst="rect">
              <a:avLst/>
            </a:prstGeom>
            <a:noFill/>
            <a:ln w="9525">
              <a:noFill/>
              <a:miter lim="800000"/>
              <a:headEnd/>
              <a:tailEnd/>
            </a:ln>
          </p:spPr>
          <p:txBody>
            <a:bodyPr wrap="none">
              <a:spAutoFit/>
            </a:bodyPr>
            <a:lstStyle/>
            <a:p>
              <a:r>
                <a:rPr lang="en-US" sz="2000" i="1">
                  <a:solidFill>
                    <a:srgbClr val="FFFF00"/>
                  </a:solidFill>
                </a:rPr>
                <a:t>‘insulin’</a:t>
              </a:r>
            </a:p>
          </p:txBody>
        </p:sp>
      </p:grpSp>
      <p:grpSp>
        <p:nvGrpSpPr>
          <p:cNvPr id="7" name="Group 37"/>
          <p:cNvGrpSpPr>
            <a:grpSpLocks/>
          </p:cNvGrpSpPr>
          <p:nvPr/>
        </p:nvGrpSpPr>
        <p:grpSpPr bwMode="auto">
          <a:xfrm>
            <a:off x="5638800" y="2667000"/>
            <a:ext cx="3209925" cy="396875"/>
            <a:chOff x="3552" y="1680"/>
            <a:chExt cx="2022" cy="250"/>
          </a:xfrm>
        </p:grpSpPr>
        <p:sp>
          <p:nvSpPr>
            <p:cNvPr id="32800" name="Text Box 38"/>
            <p:cNvSpPr txBox="1">
              <a:spLocks noChangeArrowheads="1"/>
            </p:cNvSpPr>
            <p:nvPr/>
          </p:nvSpPr>
          <p:spPr bwMode="auto">
            <a:xfrm>
              <a:off x="3552" y="1680"/>
              <a:ext cx="1012" cy="250"/>
            </a:xfrm>
            <a:prstGeom prst="rect">
              <a:avLst/>
            </a:prstGeom>
            <a:noFill/>
            <a:ln w="9525">
              <a:noFill/>
              <a:miter lim="800000"/>
              <a:headEnd/>
              <a:tailEnd/>
            </a:ln>
          </p:spPr>
          <p:txBody>
            <a:bodyPr wrap="none">
              <a:spAutoFit/>
            </a:bodyPr>
            <a:lstStyle/>
            <a:p>
              <a:r>
                <a:rPr lang="en-US" sz="2000" i="1">
                  <a:solidFill>
                    <a:schemeClr val="accent1"/>
                  </a:solidFill>
                </a:rPr>
                <a:t>‘W. Ceusters’</a:t>
              </a:r>
            </a:p>
          </p:txBody>
        </p:sp>
        <p:sp>
          <p:nvSpPr>
            <p:cNvPr id="32801" name="Text Box 39"/>
            <p:cNvSpPr txBox="1">
              <a:spLocks noChangeArrowheads="1"/>
            </p:cNvSpPr>
            <p:nvPr/>
          </p:nvSpPr>
          <p:spPr bwMode="auto">
            <a:xfrm>
              <a:off x="4744" y="1680"/>
              <a:ext cx="830" cy="250"/>
            </a:xfrm>
            <a:prstGeom prst="rect">
              <a:avLst/>
            </a:prstGeom>
            <a:noFill/>
            <a:ln w="9525">
              <a:noFill/>
              <a:miter lim="800000"/>
              <a:headEnd/>
              <a:tailEnd/>
            </a:ln>
          </p:spPr>
          <p:txBody>
            <a:bodyPr wrap="none">
              <a:spAutoFit/>
            </a:bodyPr>
            <a:lstStyle/>
            <a:p>
              <a:r>
                <a:rPr lang="en-US" sz="2000" i="1">
                  <a:solidFill>
                    <a:schemeClr val="accent1"/>
                  </a:solidFill>
                </a:rPr>
                <a:t>‘my sugar’</a:t>
              </a:r>
            </a:p>
          </p:txBody>
        </p:sp>
      </p:grpSp>
      <p:sp>
        <p:nvSpPr>
          <p:cNvPr id="32788" name="Rectangle 40"/>
          <p:cNvSpPr>
            <a:spLocks noChangeArrowheads="1"/>
          </p:cNvSpPr>
          <p:nvPr/>
        </p:nvSpPr>
        <p:spPr bwMode="auto">
          <a:xfrm>
            <a:off x="5562600" y="2590800"/>
            <a:ext cx="3505200" cy="609600"/>
          </a:xfrm>
          <a:prstGeom prst="rect">
            <a:avLst/>
          </a:prstGeom>
          <a:noFill/>
          <a:ln w="9525">
            <a:solidFill>
              <a:schemeClr val="bg1"/>
            </a:solidFill>
            <a:miter lim="800000"/>
            <a:headEnd/>
            <a:tailEnd/>
          </a:ln>
        </p:spPr>
        <p:txBody>
          <a:bodyPr wrap="none" anchor="ctr"/>
          <a:lstStyle/>
          <a:p>
            <a:endParaRPr lang="en-US"/>
          </a:p>
        </p:txBody>
      </p:sp>
      <p:grpSp>
        <p:nvGrpSpPr>
          <p:cNvPr id="8" name="Group 2"/>
          <p:cNvGrpSpPr>
            <a:grpSpLocks/>
          </p:cNvGrpSpPr>
          <p:nvPr/>
        </p:nvGrpSpPr>
        <p:grpSpPr bwMode="auto">
          <a:xfrm>
            <a:off x="5562600" y="1981200"/>
            <a:ext cx="3505200" cy="4876800"/>
            <a:chOff x="3504" y="1248"/>
            <a:chExt cx="2208" cy="3072"/>
          </a:xfrm>
        </p:grpSpPr>
        <p:sp>
          <p:nvSpPr>
            <p:cNvPr id="32798" name="Rectangle 3"/>
            <p:cNvSpPr>
              <a:spLocks noChangeArrowheads="1"/>
            </p:cNvSpPr>
            <p:nvPr/>
          </p:nvSpPr>
          <p:spPr bwMode="auto">
            <a:xfrm>
              <a:off x="3504" y="1248"/>
              <a:ext cx="2208" cy="3072"/>
            </a:xfrm>
            <a:prstGeom prst="rect">
              <a:avLst/>
            </a:prstGeom>
            <a:solidFill>
              <a:srgbClr val="00CC99">
                <a:alpha val="50195"/>
              </a:srgbClr>
            </a:solidFill>
            <a:ln w="9525">
              <a:noFill/>
              <a:miter lim="800000"/>
              <a:headEnd/>
              <a:tailEnd/>
            </a:ln>
          </p:spPr>
          <p:txBody>
            <a:bodyPr wrap="none" anchor="ctr"/>
            <a:lstStyle/>
            <a:p>
              <a:endParaRPr lang="en-US"/>
            </a:p>
          </p:txBody>
        </p:sp>
        <p:sp>
          <p:nvSpPr>
            <p:cNvPr id="32799" name="Text Box 4"/>
            <p:cNvSpPr txBox="1">
              <a:spLocks noChangeArrowheads="1"/>
            </p:cNvSpPr>
            <p:nvPr/>
          </p:nvSpPr>
          <p:spPr bwMode="auto">
            <a:xfrm>
              <a:off x="3840" y="4032"/>
              <a:ext cx="1635" cy="288"/>
            </a:xfrm>
            <a:prstGeom prst="rect">
              <a:avLst/>
            </a:prstGeom>
            <a:noFill/>
            <a:ln w="9525">
              <a:noFill/>
              <a:miter lim="800000"/>
              <a:headEnd/>
              <a:tailEnd/>
            </a:ln>
          </p:spPr>
          <p:txBody>
            <a:bodyPr wrap="none">
              <a:spAutoFit/>
            </a:bodyPr>
            <a:lstStyle/>
            <a:p>
              <a:r>
                <a:rPr lang="en-US" sz="2400">
                  <a:solidFill>
                    <a:schemeClr val="accent1"/>
                  </a:solidFill>
                </a:rPr>
                <a:t>Referent Tracking</a:t>
              </a:r>
            </a:p>
          </p:txBody>
        </p:sp>
      </p:grpSp>
      <p:grpSp>
        <p:nvGrpSpPr>
          <p:cNvPr id="9" name="Group 5"/>
          <p:cNvGrpSpPr>
            <a:grpSpLocks/>
          </p:cNvGrpSpPr>
          <p:nvPr/>
        </p:nvGrpSpPr>
        <p:grpSpPr bwMode="auto">
          <a:xfrm>
            <a:off x="2209800" y="1981200"/>
            <a:ext cx="3352800" cy="4876800"/>
            <a:chOff x="1392" y="1248"/>
            <a:chExt cx="2112" cy="3072"/>
          </a:xfrm>
        </p:grpSpPr>
        <p:sp>
          <p:nvSpPr>
            <p:cNvPr id="32796" name="Rectangle 6"/>
            <p:cNvSpPr>
              <a:spLocks noChangeArrowheads="1"/>
            </p:cNvSpPr>
            <p:nvPr/>
          </p:nvSpPr>
          <p:spPr bwMode="auto">
            <a:xfrm>
              <a:off x="1392" y="1248"/>
              <a:ext cx="2112" cy="3072"/>
            </a:xfrm>
            <a:prstGeom prst="rect">
              <a:avLst/>
            </a:prstGeom>
            <a:solidFill>
              <a:srgbClr val="FFFF00">
                <a:alpha val="50195"/>
              </a:srgbClr>
            </a:solidFill>
            <a:ln w="9525">
              <a:noFill/>
              <a:miter lim="800000"/>
              <a:headEnd/>
              <a:tailEnd/>
            </a:ln>
          </p:spPr>
          <p:txBody>
            <a:bodyPr wrap="none" anchor="ctr"/>
            <a:lstStyle/>
            <a:p>
              <a:endParaRPr lang="en-US"/>
            </a:p>
          </p:txBody>
        </p:sp>
        <p:sp>
          <p:nvSpPr>
            <p:cNvPr id="32797" name="Text Box 7"/>
            <p:cNvSpPr txBox="1">
              <a:spLocks noChangeArrowheads="1"/>
            </p:cNvSpPr>
            <p:nvPr/>
          </p:nvSpPr>
          <p:spPr bwMode="auto">
            <a:xfrm>
              <a:off x="1432" y="4032"/>
              <a:ext cx="2013" cy="288"/>
            </a:xfrm>
            <a:prstGeom prst="rect">
              <a:avLst/>
            </a:prstGeom>
            <a:noFill/>
            <a:ln w="9525">
              <a:noFill/>
              <a:miter lim="800000"/>
              <a:headEnd/>
              <a:tailEnd/>
            </a:ln>
          </p:spPr>
          <p:txBody>
            <a:bodyPr wrap="none">
              <a:spAutoFit/>
            </a:bodyPr>
            <a:lstStyle/>
            <a:p>
              <a:r>
                <a:rPr lang="en-US" sz="2400">
                  <a:solidFill>
                    <a:srgbClr val="FFFF00"/>
                  </a:solidFill>
                </a:rPr>
                <a:t>Basic Formal Ontology</a:t>
              </a:r>
            </a:p>
          </p:txBody>
        </p:sp>
      </p:grpSp>
      <p:grpSp>
        <p:nvGrpSpPr>
          <p:cNvPr id="10" name="Group 40"/>
          <p:cNvGrpSpPr>
            <a:grpSpLocks/>
          </p:cNvGrpSpPr>
          <p:nvPr/>
        </p:nvGrpSpPr>
        <p:grpSpPr bwMode="auto">
          <a:xfrm>
            <a:off x="5181600" y="2209800"/>
            <a:ext cx="762000" cy="3962400"/>
            <a:chOff x="3264" y="1392"/>
            <a:chExt cx="480" cy="2496"/>
          </a:xfrm>
        </p:grpSpPr>
        <p:sp>
          <p:nvSpPr>
            <p:cNvPr id="32792" name="AutoShape 41"/>
            <p:cNvSpPr>
              <a:spLocks noChangeArrowheads="1"/>
            </p:cNvSpPr>
            <p:nvPr/>
          </p:nvSpPr>
          <p:spPr bwMode="auto">
            <a:xfrm>
              <a:off x="3264" y="1392"/>
              <a:ext cx="480" cy="192"/>
            </a:xfrm>
            <a:prstGeom prst="leftArrow">
              <a:avLst>
                <a:gd name="adj1" fmla="val 50000"/>
                <a:gd name="adj2" fmla="val 62500"/>
              </a:avLst>
            </a:prstGeom>
            <a:gradFill rotWithShape="1">
              <a:gsLst>
                <a:gs pos="0">
                  <a:srgbClr val="FFFF00"/>
                </a:gs>
                <a:gs pos="100000">
                  <a:schemeClr val="accent1"/>
                </a:gs>
              </a:gsLst>
              <a:lin ang="0" scaled="1"/>
            </a:gradFill>
            <a:ln w="9525">
              <a:noFill/>
              <a:miter lim="800000"/>
              <a:headEnd/>
              <a:tailEnd/>
            </a:ln>
          </p:spPr>
          <p:txBody>
            <a:bodyPr wrap="none" anchor="ctr"/>
            <a:lstStyle/>
            <a:p>
              <a:endParaRPr lang="en-US"/>
            </a:p>
          </p:txBody>
        </p:sp>
        <p:sp>
          <p:nvSpPr>
            <p:cNvPr id="32793" name="AutoShape 42"/>
            <p:cNvSpPr>
              <a:spLocks noChangeArrowheads="1"/>
            </p:cNvSpPr>
            <p:nvPr/>
          </p:nvSpPr>
          <p:spPr bwMode="auto">
            <a:xfrm>
              <a:off x="3264" y="1920"/>
              <a:ext cx="480" cy="192"/>
            </a:xfrm>
            <a:prstGeom prst="leftArrow">
              <a:avLst>
                <a:gd name="adj1" fmla="val 50000"/>
                <a:gd name="adj2" fmla="val 62500"/>
              </a:avLst>
            </a:prstGeom>
            <a:gradFill rotWithShape="1">
              <a:gsLst>
                <a:gs pos="0">
                  <a:srgbClr val="FFFF00"/>
                </a:gs>
                <a:gs pos="100000">
                  <a:schemeClr val="accent1"/>
                </a:gs>
              </a:gsLst>
              <a:lin ang="0" scaled="1"/>
            </a:gradFill>
            <a:ln w="9525">
              <a:noFill/>
              <a:miter lim="800000"/>
              <a:headEnd/>
              <a:tailEnd/>
            </a:ln>
          </p:spPr>
          <p:txBody>
            <a:bodyPr wrap="none" anchor="ctr"/>
            <a:lstStyle/>
            <a:p>
              <a:endParaRPr lang="en-US"/>
            </a:p>
          </p:txBody>
        </p:sp>
        <p:sp>
          <p:nvSpPr>
            <p:cNvPr id="32794" name="AutoShape 43"/>
            <p:cNvSpPr>
              <a:spLocks noChangeArrowheads="1"/>
            </p:cNvSpPr>
            <p:nvPr/>
          </p:nvSpPr>
          <p:spPr bwMode="auto">
            <a:xfrm>
              <a:off x="3264" y="2544"/>
              <a:ext cx="480" cy="192"/>
            </a:xfrm>
            <a:prstGeom prst="leftArrow">
              <a:avLst>
                <a:gd name="adj1" fmla="val 50000"/>
                <a:gd name="adj2" fmla="val 62500"/>
              </a:avLst>
            </a:prstGeom>
            <a:gradFill rotWithShape="1">
              <a:gsLst>
                <a:gs pos="0">
                  <a:srgbClr val="FFFF00"/>
                </a:gs>
                <a:gs pos="100000">
                  <a:schemeClr val="accent1"/>
                </a:gs>
              </a:gsLst>
              <a:lin ang="0" scaled="1"/>
            </a:gradFill>
            <a:ln w="9525">
              <a:noFill/>
              <a:miter lim="800000"/>
              <a:headEnd/>
              <a:tailEnd/>
            </a:ln>
          </p:spPr>
          <p:txBody>
            <a:bodyPr wrap="none" anchor="ctr"/>
            <a:lstStyle/>
            <a:p>
              <a:endParaRPr lang="en-US"/>
            </a:p>
          </p:txBody>
        </p:sp>
        <p:sp>
          <p:nvSpPr>
            <p:cNvPr id="32795" name="AutoShape 44"/>
            <p:cNvSpPr>
              <a:spLocks noChangeArrowheads="1"/>
            </p:cNvSpPr>
            <p:nvPr/>
          </p:nvSpPr>
          <p:spPr bwMode="auto">
            <a:xfrm>
              <a:off x="3264" y="3696"/>
              <a:ext cx="480" cy="192"/>
            </a:xfrm>
            <a:prstGeom prst="leftArrow">
              <a:avLst>
                <a:gd name="adj1" fmla="val 50000"/>
                <a:gd name="adj2" fmla="val 62500"/>
              </a:avLst>
            </a:prstGeom>
            <a:gradFill rotWithShape="1">
              <a:gsLst>
                <a:gs pos="0">
                  <a:srgbClr val="FFFF00"/>
                </a:gs>
                <a:gs pos="100000">
                  <a:schemeClr val="accent1"/>
                </a:gs>
              </a:gsLst>
              <a:lin ang="0" scaled="1"/>
            </a:gradFill>
            <a:ln w="9525">
              <a:noFill/>
              <a:miter lim="800000"/>
              <a:headEnd/>
              <a:tailEnd/>
            </a:ln>
          </p:spPr>
          <p:txBody>
            <a:bodyPr wrap="none" anchor="ctr"/>
            <a:lstStyle/>
            <a:p>
              <a:endParaRPr lang="en-US"/>
            </a:p>
          </p:txBody>
        </p:sp>
      </p:grpSp>
    </p:spTree>
    <p:extLst>
      <p:ext uri="{BB962C8B-B14F-4D97-AF65-F5344CB8AC3E}">
        <p14:creationId xmlns:p14="http://schemas.microsoft.com/office/powerpoint/2010/main" val="150161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500"/>
                            </p:stCondLst>
                            <p:childTnLst>
                              <p:par>
                                <p:cTn id="38" presetID="22" presetClass="entr" presetSubtype="2"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right)">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p:txBody>
          <a:bodyPr/>
          <a:lstStyle/>
          <a:p>
            <a:r>
              <a:rPr lang="en-US" sz="2600" smtClean="0"/>
              <a:t>Coding systems used naively preserve certain ambiguities</a:t>
            </a:r>
          </a:p>
        </p:txBody>
      </p:sp>
      <p:grpSp>
        <p:nvGrpSpPr>
          <p:cNvPr id="36867" name="Group 3"/>
          <p:cNvGrpSpPr>
            <a:grpSpLocks/>
          </p:cNvGrpSpPr>
          <p:nvPr/>
        </p:nvGrpSpPr>
        <p:grpSpPr bwMode="auto">
          <a:xfrm>
            <a:off x="914400" y="1903413"/>
            <a:ext cx="7848600" cy="4816475"/>
            <a:chOff x="576" y="1104"/>
            <a:chExt cx="4944" cy="3034"/>
          </a:xfrm>
        </p:grpSpPr>
        <p:grpSp>
          <p:nvGrpSpPr>
            <p:cNvPr id="36868" name="Group 4"/>
            <p:cNvGrpSpPr>
              <a:grpSpLocks/>
            </p:cNvGrpSpPr>
            <p:nvPr/>
          </p:nvGrpSpPr>
          <p:grpSpPr bwMode="auto">
            <a:xfrm>
              <a:off x="576" y="1296"/>
              <a:ext cx="4944" cy="154"/>
              <a:chOff x="576" y="1440"/>
              <a:chExt cx="4944" cy="154"/>
            </a:xfrm>
          </p:grpSpPr>
          <p:sp>
            <p:nvSpPr>
              <p:cNvPr id="36940" name="Text Box 5"/>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6941" name="Text Box 6"/>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04/07/1990</a:t>
                </a:r>
                <a:endParaRPr lang="nl-NL" sz="1400" b="0">
                  <a:solidFill>
                    <a:schemeClr val="tx1"/>
                  </a:solidFill>
                  <a:cs typeface="Times New Roman" pitchFamily="18" charset="0"/>
                </a:endParaRPr>
              </a:p>
            </p:txBody>
          </p:sp>
          <p:sp>
            <p:nvSpPr>
              <p:cNvPr id="36942" name="Text Box 7"/>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26442006</a:t>
                </a:r>
              </a:p>
            </p:txBody>
          </p:sp>
          <p:sp>
            <p:nvSpPr>
              <p:cNvPr id="36943" name="Text Box 8"/>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closed fracture of shaft of femur</a:t>
                </a:r>
              </a:p>
            </p:txBody>
          </p:sp>
        </p:grpSp>
        <p:grpSp>
          <p:nvGrpSpPr>
            <p:cNvPr id="36869" name="Group 9"/>
            <p:cNvGrpSpPr>
              <a:grpSpLocks/>
            </p:cNvGrpSpPr>
            <p:nvPr/>
          </p:nvGrpSpPr>
          <p:grpSpPr bwMode="auto">
            <a:xfrm>
              <a:off x="576" y="1488"/>
              <a:ext cx="4944" cy="154"/>
              <a:chOff x="576" y="1440"/>
              <a:chExt cx="4944" cy="154"/>
            </a:xfrm>
          </p:grpSpPr>
          <p:sp>
            <p:nvSpPr>
              <p:cNvPr id="36936" name="Text Box 10"/>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6937" name="Text Box 11"/>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04/07/1990</a:t>
                </a:r>
                <a:endParaRPr lang="nl-NL" sz="1400" b="0">
                  <a:solidFill>
                    <a:schemeClr val="tx1"/>
                  </a:solidFill>
                  <a:cs typeface="Times New Roman" pitchFamily="18" charset="0"/>
                </a:endParaRPr>
              </a:p>
            </p:txBody>
          </p:sp>
          <p:sp>
            <p:nvSpPr>
              <p:cNvPr id="36938" name="Text Box 12"/>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81134009</a:t>
                </a:r>
              </a:p>
            </p:txBody>
          </p:sp>
          <p:sp>
            <p:nvSpPr>
              <p:cNvPr id="36939" name="Text Box 13"/>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Fracture, closed, spiral</a:t>
                </a:r>
                <a:endParaRPr lang="nl-NL" sz="1400" b="0">
                  <a:solidFill>
                    <a:schemeClr val="tx1"/>
                  </a:solidFill>
                  <a:cs typeface="Times New Roman" pitchFamily="18" charset="0"/>
                </a:endParaRPr>
              </a:p>
            </p:txBody>
          </p:sp>
        </p:grpSp>
        <p:grpSp>
          <p:nvGrpSpPr>
            <p:cNvPr id="36870" name="Group 14"/>
            <p:cNvGrpSpPr>
              <a:grpSpLocks/>
            </p:cNvGrpSpPr>
            <p:nvPr/>
          </p:nvGrpSpPr>
          <p:grpSpPr bwMode="auto">
            <a:xfrm>
              <a:off x="576" y="1680"/>
              <a:ext cx="4944" cy="154"/>
              <a:chOff x="576" y="1440"/>
              <a:chExt cx="4944" cy="154"/>
            </a:xfrm>
          </p:grpSpPr>
          <p:sp>
            <p:nvSpPr>
              <p:cNvPr id="36932" name="Text Box 15"/>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6933" name="Text Box 16"/>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12/07/1990</a:t>
                </a:r>
                <a:endParaRPr lang="nl-NL" sz="1400" b="0">
                  <a:solidFill>
                    <a:schemeClr val="tx1"/>
                  </a:solidFill>
                  <a:cs typeface="Times New Roman" pitchFamily="18" charset="0"/>
                </a:endParaRPr>
              </a:p>
            </p:txBody>
          </p:sp>
          <p:sp>
            <p:nvSpPr>
              <p:cNvPr id="36934" name="Text Box 17"/>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26442006</a:t>
                </a:r>
              </a:p>
            </p:txBody>
          </p:sp>
          <p:sp>
            <p:nvSpPr>
              <p:cNvPr id="36935" name="Text Box 18"/>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closed fracture of shaft of femur</a:t>
                </a:r>
              </a:p>
            </p:txBody>
          </p:sp>
        </p:grpSp>
        <p:grpSp>
          <p:nvGrpSpPr>
            <p:cNvPr id="36871" name="Group 19"/>
            <p:cNvGrpSpPr>
              <a:grpSpLocks/>
            </p:cNvGrpSpPr>
            <p:nvPr/>
          </p:nvGrpSpPr>
          <p:grpSpPr bwMode="auto">
            <a:xfrm>
              <a:off x="576" y="1872"/>
              <a:ext cx="4944" cy="154"/>
              <a:chOff x="576" y="1440"/>
              <a:chExt cx="4944" cy="154"/>
            </a:xfrm>
          </p:grpSpPr>
          <p:sp>
            <p:nvSpPr>
              <p:cNvPr id="36928" name="Text Box 20"/>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6929" name="Text Box 21"/>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12/07/1990</a:t>
                </a:r>
                <a:endParaRPr lang="nl-NL" sz="1400" b="0">
                  <a:solidFill>
                    <a:schemeClr val="tx1"/>
                  </a:solidFill>
                  <a:cs typeface="Times New Roman" pitchFamily="18" charset="0"/>
                </a:endParaRPr>
              </a:p>
            </p:txBody>
          </p:sp>
          <p:sp>
            <p:nvSpPr>
              <p:cNvPr id="36930" name="Text Box 22"/>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9001224</a:t>
                </a:r>
                <a:endParaRPr lang="nl-NL" sz="1400" b="0">
                  <a:solidFill>
                    <a:schemeClr val="tx1"/>
                  </a:solidFill>
                  <a:cs typeface="Times New Roman" pitchFamily="18" charset="0"/>
                </a:endParaRPr>
              </a:p>
            </p:txBody>
          </p:sp>
          <p:sp>
            <p:nvSpPr>
              <p:cNvPr id="36931" name="Text Box 23"/>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Accident in public building (supermarket)</a:t>
                </a:r>
                <a:endParaRPr lang="nl-NL" sz="1400" b="0">
                  <a:solidFill>
                    <a:schemeClr val="tx1"/>
                  </a:solidFill>
                  <a:cs typeface="Times New Roman" pitchFamily="18" charset="0"/>
                </a:endParaRPr>
              </a:p>
            </p:txBody>
          </p:sp>
        </p:grpSp>
        <p:sp>
          <p:nvSpPr>
            <p:cNvPr id="36872" name="Text Box 24"/>
            <p:cNvSpPr txBox="1">
              <a:spLocks noChangeArrowheads="1"/>
            </p:cNvSpPr>
            <p:nvPr/>
          </p:nvSpPr>
          <p:spPr bwMode="auto">
            <a:xfrm>
              <a:off x="576" y="2064"/>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a:p>
              <a:pPr algn="l"/>
              <a:endParaRPr lang="nl-NL" sz="1400" b="0">
                <a:solidFill>
                  <a:schemeClr val="tx1"/>
                </a:solidFill>
                <a:cs typeface="Times New Roman" pitchFamily="18" charset="0"/>
              </a:endParaRPr>
            </a:p>
          </p:txBody>
        </p:sp>
        <p:sp>
          <p:nvSpPr>
            <p:cNvPr id="36873" name="Text Box 25"/>
            <p:cNvSpPr txBox="1">
              <a:spLocks noChangeArrowheads="1"/>
            </p:cNvSpPr>
            <p:nvPr/>
          </p:nvSpPr>
          <p:spPr bwMode="auto">
            <a:xfrm>
              <a:off x="1056" y="2064"/>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04/07/1990</a:t>
              </a:r>
              <a:endParaRPr lang="nl-NL" sz="1400" b="0">
                <a:solidFill>
                  <a:schemeClr val="tx1"/>
                </a:solidFill>
                <a:cs typeface="Times New Roman" pitchFamily="18" charset="0"/>
              </a:endParaRPr>
            </a:p>
            <a:p>
              <a:pPr algn="l"/>
              <a:endParaRPr lang="nl-NL" sz="1400" b="0">
                <a:solidFill>
                  <a:schemeClr val="tx1"/>
                </a:solidFill>
                <a:cs typeface="Times New Roman" pitchFamily="18" charset="0"/>
              </a:endParaRPr>
            </a:p>
          </p:txBody>
        </p:sp>
        <p:sp>
          <p:nvSpPr>
            <p:cNvPr id="36874" name="Text Box 26"/>
            <p:cNvSpPr txBox="1">
              <a:spLocks noChangeArrowheads="1"/>
            </p:cNvSpPr>
            <p:nvPr/>
          </p:nvSpPr>
          <p:spPr bwMode="auto">
            <a:xfrm>
              <a:off x="1776" y="2064"/>
              <a:ext cx="139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79001</a:t>
              </a:r>
              <a:endParaRPr lang="nl-NL" sz="1400" b="0">
                <a:solidFill>
                  <a:schemeClr val="tx1"/>
                </a:solidFill>
                <a:cs typeface="Times New Roman" pitchFamily="18" charset="0"/>
              </a:endParaRPr>
            </a:p>
          </p:txBody>
        </p:sp>
        <p:sp>
          <p:nvSpPr>
            <p:cNvPr id="36875" name="Text Box 27"/>
            <p:cNvSpPr txBox="1">
              <a:spLocks noChangeArrowheads="1"/>
            </p:cNvSpPr>
            <p:nvPr/>
          </p:nvSpPr>
          <p:spPr bwMode="auto">
            <a:xfrm>
              <a:off x="3216" y="2064"/>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Essential hypertension</a:t>
              </a:r>
              <a:endParaRPr lang="nl-NL" sz="1400" b="0">
                <a:solidFill>
                  <a:schemeClr val="tx1"/>
                </a:solidFill>
                <a:cs typeface="Times New Roman" pitchFamily="18" charset="0"/>
              </a:endParaRPr>
            </a:p>
            <a:p>
              <a:pPr algn="l"/>
              <a:endParaRPr lang="nl-NL" sz="1400" b="0">
                <a:solidFill>
                  <a:schemeClr val="tx1"/>
                </a:solidFill>
                <a:cs typeface="Times New Roman" pitchFamily="18" charset="0"/>
              </a:endParaRPr>
            </a:p>
          </p:txBody>
        </p:sp>
        <p:sp>
          <p:nvSpPr>
            <p:cNvPr id="36876" name="Text Box 28"/>
            <p:cNvSpPr txBox="1">
              <a:spLocks noChangeArrowheads="1"/>
            </p:cNvSpPr>
            <p:nvPr/>
          </p:nvSpPr>
          <p:spPr bwMode="auto">
            <a:xfrm>
              <a:off x="576" y="2256"/>
              <a:ext cx="432" cy="154"/>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0939</a:t>
              </a:r>
              <a:endParaRPr lang="nl-NL" sz="1400" b="0">
                <a:solidFill>
                  <a:schemeClr val="tx1"/>
                </a:solidFill>
                <a:cs typeface="Times New Roman" pitchFamily="18" charset="0"/>
              </a:endParaRPr>
            </a:p>
          </p:txBody>
        </p:sp>
        <p:sp>
          <p:nvSpPr>
            <p:cNvPr id="36877" name="Text Box 29"/>
            <p:cNvSpPr txBox="1">
              <a:spLocks noChangeArrowheads="1"/>
            </p:cNvSpPr>
            <p:nvPr/>
          </p:nvSpPr>
          <p:spPr bwMode="auto">
            <a:xfrm>
              <a:off x="1056" y="2256"/>
              <a:ext cx="672" cy="154"/>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24/12/1991</a:t>
              </a:r>
              <a:endParaRPr lang="nl-NL" sz="1400" b="0">
                <a:solidFill>
                  <a:schemeClr val="tx1"/>
                </a:solidFill>
                <a:cs typeface="Times New Roman" pitchFamily="18" charset="0"/>
              </a:endParaRPr>
            </a:p>
          </p:txBody>
        </p:sp>
        <p:sp>
          <p:nvSpPr>
            <p:cNvPr id="36878" name="Text Box 30"/>
            <p:cNvSpPr txBox="1">
              <a:spLocks noChangeArrowheads="1"/>
            </p:cNvSpPr>
            <p:nvPr/>
          </p:nvSpPr>
          <p:spPr bwMode="auto">
            <a:xfrm>
              <a:off x="1776" y="2256"/>
              <a:ext cx="1392" cy="154"/>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255174002</a:t>
              </a:r>
            </a:p>
          </p:txBody>
        </p:sp>
        <p:sp>
          <p:nvSpPr>
            <p:cNvPr id="36879" name="Text Box 31"/>
            <p:cNvSpPr txBox="1">
              <a:spLocks noChangeArrowheads="1"/>
            </p:cNvSpPr>
            <p:nvPr/>
          </p:nvSpPr>
          <p:spPr bwMode="auto">
            <a:xfrm>
              <a:off x="3216" y="2256"/>
              <a:ext cx="2304" cy="154"/>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benign polyp of biliary tract</a:t>
              </a:r>
            </a:p>
          </p:txBody>
        </p:sp>
        <p:sp>
          <p:nvSpPr>
            <p:cNvPr id="36880" name="Text Box 32"/>
            <p:cNvSpPr txBox="1">
              <a:spLocks noChangeArrowheads="1"/>
            </p:cNvSpPr>
            <p:nvPr/>
          </p:nvSpPr>
          <p:spPr bwMode="auto">
            <a:xfrm>
              <a:off x="576" y="2448"/>
              <a:ext cx="43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2309</a:t>
              </a:r>
              <a:endParaRPr lang="nl-NL" sz="1400" b="0">
                <a:solidFill>
                  <a:schemeClr val="tx1"/>
                </a:solidFill>
                <a:cs typeface="Times New Roman" pitchFamily="18" charset="0"/>
              </a:endParaRPr>
            </a:p>
          </p:txBody>
        </p:sp>
        <p:sp>
          <p:nvSpPr>
            <p:cNvPr id="36881" name="Text Box 33"/>
            <p:cNvSpPr txBox="1">
              <a:spLocks noChangeArrowheads="1"/>
            </p:cNvSpPr>
            <p:nvPr/>
          </p:nvSpPr>
          <p:spPr bwMode="auto">
            <a:xfrm>
              <a:off x="1056" y="2448"/>
              <a:ext cx="67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21/03/1992</a:t>
              </a:r>
              <a:endParaRPr lang="nl-NL" sz="1400" b="0">
                <a:solidFill>
                  <a:schemeClr val="tx1"/>
                </a:solidFill>
                <a:cs typeface="Times New Roman" pitchFamily="18" charset="0"/>
              </a:endParaRPr>
            </a:p>
            <a:p>
              <a:pPr algn="l"/>
              <a:endParaRPr lang="nl-NL" sz="1400" b="0">
                <a:solidFill>
                  <a:schemeClr val="tx1"/>
                </a:solidFill>
                <a:cs typeface="Times New Roman" pitchFamily="18" charset="0"/>
              </a:endParaRPr>
            </a:p>
          </p:txBody>
        </p:sp>
        <p:sp>
          <p:nvSpPr>
            <p:cNvPr id="36882" name="Text Box 34"/>
            <p:cNvSpPr txBox="1">
              <a:spLocks noChangeArrowheads="1"/>
            </p:cNvSpPr>
            <p:nvPr/>
          </p:nvSpPr>
          <p:spPr bwMode="auto">
            <a:xfrm>
              <a:off x="1776" y="2448"/>
              <a:ext cx="1392" cy="154"/>
            </a:xfrm>
            <a:prstGeom prst="rect">
              <a:avLst/>
            </a:prstGeom>
            <a:solidFill>
              <a:srgbClr val="CCFF66"/>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26442006</a:t>
              </a:r>
            </a:p>
            <a:p>
              <a:pPr algn="l"/>
              <a:endParaRPr lang="nl-NL" sz="1400" b="0">
                <a:solidFill>
                  <a:schemeClr val="tx1"/>
                </a:solidFill>
                <a:cs typeface="Times New Roman" pitchFamily="18" charset="0"/>
              </a:endParaRPr>
            </a:p>
          </p:txBody>
        </p:sp>
        <p:sp>
          <p:nvSpPr>
            <p:cNvPr id="36883" name="Text Box 35"/>
            <p:cNvSpPr txBox="1">
              <a:spLocks noChangeArrowheads="1"/>
            </p:cNvSpPr>
            <p:nvPr/>
          </p:nvSpPr>
          <p:spPr bwMode="auto">
            <a:xfrm>
              <a:off x="3216" y="2448"/>
              <a:ext cx="2304" cy="154"/>
            </a:xfrm>
            <a:prstGeom prst="rect">
              <a:avLst/>
            </a:prstGeom>
            <a:solidFill>
              <a:srgbClr val="CCFF66"/>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closed fracture of shaft of femur</a:t>
              </a:r>
            </a:p>
            <a:p>
              <a:pPr algn="l"/>
              <a:endParaRPr lang="nl-NL" sz="1400" b="0">
                <a:solidFill>
                  <a:schemeClr val="tx1"/>
                </a:solidFill>
                <a:cs typeface="Times New Roman" pitchFamily="18" charset="0"/>
              </a:endParaRPr>
            </a:p>
          </p:txBody>
        </p:sp>
        <p:grpSp>
          <p:nvGrpSpPr>
            <p:cNvPr id="36884" name="Group 36"/>
            <p:cNvGrpSpPr>
              <a:grpSpLocks/>
            </p:cNvGrpSpPr>
            <p:nvPr/>
          </p:nvGrpSpPr>
          <p:grpSpPr bwMode="auto">
            <a:xfrm>
              <a:off x="576" y="2640"/>
              <a:ext cx="4944" cy="154"/>
              <a:chOff x="576" y="1440"/>
              <a:chExt cx="4944" cy="154"/>
            </a:xfrm>
          </p:grpSpPr>
          <p:sp>
            <p:nvSpPr>
              <p:cNvPr id="36924" name="Text Box 37"/>
              <p:cNvSpPr txBox="1">
                <a:spLocks noChangeArrowheads="1"/>
              </p:cNvSpPr>
              <p:nvPr/>
            </p:nvSpPr>
            <p:spPr bwMode="auto">
              <a:xfrm>
                <a:off x="576" y="1440"/>
                <a:ext cx="43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2309</a:t>
                </a:r>
                <a:endParaRPr lang="nl-NL" sz="1400" b="0">
                  <a:solidFill>
                    <a:schemeClr val="tx1"/>
                  </a:solidFill>
                  <a:cs typeface="Times New Roman" pitchFamily="18" charset="0"/>
                </a:endParaRPr>
              </a:p>
            </p:txBody>
          </p:sp>
          <p:sp>
            <p:nvSpPr>
              <p:cNvPr id="36925" name="Text Box 38"/>
              <p:cNvSpPr txBox="1">
                <a:spLocks noChangeArrowheads="1"/>
              </p:cNvSpPr>
              <p:nvPr/>
            </p:nvSpPr>
            <p:spPr bwMode="auto">
              <a:xfrm>
                <a:off x="1056" y="1440"/>
                <a:ext cx="67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21/03/1992</a:t>
                </a:r>
                <a:endParaRPr lang="nl-NL" sz="1400" b="0">
                  <a:solidFill>
                    <a:schemeClr val="tx1"/>
                  </a:solidFill>
                  <a:cs typeface="Times New Roman" pitchFamily="18" charset="0"/>
                </a:endParaRPr>
              </a:p>
            </p:txBody>
          </p:sp>
          <p:sp>
            <p:nvSpPr>
              <p:cNvPr id="36926" name="Text Box 39"/>
              <p:cNvSpPr txBox="1">
                <a:spLocks noChangeArrowheads="1"/>
              </p:cNvSpPr>
              <p:nvPr/>
            </p:nvSpPr>
            <p:spPr bwMode="auto">
              <a:xfrm>
                <a:off x="1776" y="1440"/>
                <a:ext cx="139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9001224</a:t>
                </a:r>
                <a:endParaRPr lang="nl-NL" sz="1400" b="0">
                  <a:solidFill>
                    <a:schemeClr val="tx1"/>
                  </a:solidFill>
                  <a:cs typeface="Times New Roman" pitchFamily="18" charset="0"/>
                </a:endParaRPr>
              </a:p>
            </p:txBody>
          </p:sp>
          <p:sp>
            <p:nvSpPr>
              <p:cNvPr id="36927" name="Text Box 40"/>
              <p:cNvSpPr txBox="1">
                <a:spLocks noChangeArrowheads="1"/>
              </p:cNvSpPr>
              <p:nvPr/>
            </p:nvSpPr>
            <p:spPr bwMode="auto">
              <a:xfrm>
                <a:off x="3216" y="1440"/>
                <a:ext cx="2304"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Accident in public building (supermarket)</a:t>
                </a:r>
                <a:endParaRPr lang="nl-NL" sz="1400" b="0">
                  <a:solidFill>
                    <a:schemeClr val="tx1"/>
                  </a:solidFill>
                  <a:cs typeface="Times New Roman" pitchFamily="18" charset="0"/>
                </a:endParaRPr>
              </a:p>
            </p:txBody>
          </p:sp>
        </p:grpSp>
        <p:grpSp>
          <p:nvGrpSpPr>
            <p:cNvPr id="36885" name="Group 41"/>
            <p:cNvGrpSpPr>
              <a:grpSpLocks/>
            </p:cNvGrpSpPr>
            <p:nvPr/>
          </p:nvGrpSpPr>
          <p:grpSpPr bwMode="auto">
            <a:xfrm>
              <a:off x="576" y="2832"/>
              <a:ext cx="4944" cy="154"/>
              <a:chOff x="576" y="1440"/>
              <a:chExt cx="4944" cy="154"/>
            </a:xfrm>
          </p:grpSpPr>
          <p:sp>
            <p:nvSpPr>
              <p:cNvPr id="36920" name="Text Box 42"/>
              <p:cNvSpPr txBox="1">
                <a:spLocks noChangeArrowheads="1"/>
              </p:cNvSpPr>
              <p:nvPr/>
            </p:nvSpPr>
            <p:spPr bwMode="auto">
              <a:xfrm>
                <a:off x="576" y="1440"/>
                <a:ext cx="432" cy="154"/>
              </a:xfrm>
              <a:prstGeom prst="rect">
                <a:avLst/>
              </a:prstGeom>
              <a:solidFill>
                <a:srgbClr val="FF99FF"/>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47804</a:t>
                </a:r>
                <a:endParaRPr lang="nl-NL" sz="1400" b="0">
                  <a:solidFill>
                    <a:schemeClr val="tx1"/>
                  </a:solidFill>
                  <a:cs typeface="Times New Roman" pitchFamily="18" charset="0"/>
                </a:endParaRPr>
              </a:p>
            </p:txBody>
          </p:sp>
          <p:sp>
            <p:nvSpPr>
              <p:cNvPr id="36921" name="Text Box 43"/>
              <p:cNvSpPr txBox="1">
                <a:spLocks noChangeArrowheads="1"/>
              </p:cNvSpPr>
              <p:nvPr/>
            </p:nvSpPr>
            <p:spPr bwMode="auto">
              <a:xfrm>
                <a:off x="1056" y="1440"/>
                <a:ext cx="672" cy="154"/>
              </a:xfrm>
              <a:prstGeom prst="rect">
                <a:avLst/>
              </a:prstGeom>
              <a:solidFill>
                <a:srgbClr val="FF99FF"/>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03/04/1993</a:t>
                </a:r>
                <a:endParaRPr lang="nl-NL" sz="1400" b="0">
                  <a:solidFill>
                    <a:schemeClr val="tx1"/>
                  </a:solidFill>
                  <a:cs typeface="Times New Roman" pitchFamily="18" charset="0"/>
                </a:endParaRPr>
              </a:p>
            </p:txBody>
          </p:sp>
          <p:sp>
            <p:nvSpPr>
              <p:cNvPr id="36922" name="Text Box 44"/>
              <p:cNvSpPr txBox="1">
                <a:spLocks noChangeArrowheads="1"/>
              </p:cNvSpPr>
              <p:nvPr/>
            </p:nvSpPr>
            <p:spPr bwMode="auto">
              <a:xfrm>
                <a:off x="1776" y="1440"/>
                <a:ext cx="1392" cy="154"/>
              </a:xfrm>
              <a:prstGeom prst="rect">
                <a:avLst/>
              </a:prstGeom>
              <a:solidFill>
                <a:srgbClr val="FF99FF"/>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58298795</a:t>
                </a:r>
                <a:endParaRPr lang="nl-NL" sz="1400" b="0">
                  <a:solidFill>
                    <a:schemeClr val="tx1"/>
                  </a:solidFill>
                  <a:cs typeface="Times New Roman" pitchFamily="18" charset="0"/>
                </a:endParaRPr>
              </a:p>
            </p:txBody>
          </p:sp>
          <p:sp>
            <p:nvSpPr>
              <p:cNvPr id="36923" name="Text Box 45"/>
              <p:cNvSpPr txBox="1">
                <a:spLocks noChangeArrowheads="1"/>
              </p:cNvSpPr>
              <p:nvPr/>
            </p:nvSpPr>
            <p:spPr bwMode="auto">
              <a:xfrm>
                <a:off x="3216" y="1440"/>
                <a:ext cx="2304" cy="154"/>
              </a:xfrm>
              <a:prstGeom prst="rect">
                <a:avLst/>
              </a:prstGeom>
              <a:solidFill>
                <a:srgbClr val="FF99FF"/>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Other lesion on other specified region</a:t>
                </a:r>
                <a:endParaRPr lang="nl-NL" sz="1400" b="0">
                  <a:solidFill>
                    <a:schemeClr val="tx1"/>
                  </a:solidFill>
                  <a:cs typeface="Times New Roman" pitchFamily="18" charset="0"/>
                </a:endParaRPr>
              </a:p>
            </p:txBody>
          </p:sp>
        </p:grpSp>
        <p:grpSp>
          <p:nvGrpSpPr>
            <p:cNvPr id="36886" name="Group 46"/>
            <p:cNvGrpSpPr>
              <a:grpSpLocks/>
            </p:cNvGrpSpPr>
            <p:nvPr/>
          </p:nvGrpSpPr>
          <p:grpSpPr bwMode="auto">
            <a:xfrm>
              <a:off x="576" y="3024"/>
              <a:ext cx="4944" cy="154"/>
              <a:chOff x="576" y="1440"/>
              <a:chExt cx="4944" cy="154"/>
            </a:xfrm>
          </p:grpSpPr>
          <p:sp>
            <p:nvSpPr>
              <p:cNvPr id="36916" name="Text Box 47"/>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6917" name="Text Box 48"/>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17/05/1993</a:t>
                </a:r>
                <a:endParaRPr lang="nl-NL" sz="1400" b="0">
                  <a:solidFill>
                    <a:schemeClr val="tx1"/>
                  </a:solidFill>
                  <a:cs typeface="Times New Roman" pitchFamily="18" charset="0"/>
                </a:endParaRPr>
              </a:p>
            </p:txBody>
          </p:sp>
          <p:sp>
            <p:nvSpPr>
              <p:cNvPr id="36918" name="Text Box 49"/>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79001</a:t>
                </a:r>
                <a:endParaRPr lang="nl-NL" sz="1400" b="0">
                  <a:solidFill>
                    <a:schemeClr val="tx1"/>
                  </a:solidFill>
                  <a:cs typeface="Times New Roman" pitchFamily="18" charset="0"/>
                </a:endParaRPr>
              </a:p>
            </p:txBody>
          </p:sp>
          <p:sp>
            <p:nvSpPr>
              <p:cNvPr id="36919" name="Text Box 50"/>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Essential hypertension</a:t>
                </a:r>
                <a:endParaRPr lang="nl-NL" sz="1400" b="0">
                  <a:solidFill>
                    <a:schemeClr val="tx1"/>
                  </a:solidFill>
                  <a:cs typeface="Times New Roman" pitchFamily="18" charset="0"/>
                </a:endParaRPr>
              </a:p>
            </p:txBody>
          </p:sp>
        </p:grpSp>
        <p:grpSp>
          <p:nvGrpSpPr>
            <p:cNvPr id="36887" name="Group 51"/>
            <p:cNvGrpSpPr>
              <a:grpSpLocks/>
            </p:cNvGrpSpPr>
            <p:nvPr/>
          </p:nvGrpSpPr>
          <p:grpSpPr bwMode="auto">
            <a:xfrm>
              <a:off x="576" y="3216"/>
              <a:ext cx="4944" cy="154"/>
              <a:chOff x="576" y="1440"/>
              <a:chExt cx="4944" cy="154"/>
            </a:xfrm>
          </p:grpSpPr>
          <p:sp>
            <p:nvSpPr>
              <p:cNvPr id="36912" name="Text Box 52"/>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298</a:t>
                </a:r>
                <a:endParaRPr lang="nl-NL" sz="1400" b="0">
                  <a:solidFill>
                    <a:schemeClr val="tx1"/>
                  </a:solidFill>
                  <a:cs typeface="Times New Roman" pitchFamily="18" charset="0"/>
                </a:endParaRPr>
              </a:p>
            </p:txBody>
          </p:sp>
          <p:sp>
            <p:nvSpPr>
              <p:cNvPr id="36913" name="Text Box 53"/>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22/08/1993</a:t>
                </a:r>
                <a:endParaRPr lang="nl-NL" sz="1400" b="0">
                  <a:solidFill>
                    <a:schemeClr val="tx1"/>
                  </a:solidFill>
                  <a:cs typeface="Times New Roman" pitchFamily="18" charset="0"/>
                </a:endParaRPr>
              </a:p>
            </p:txBody>
          </p:sp>
          <p:sp>
            <p:nvSpPr>
              <p:cNvPr id="36914" name="Text Box 54"/>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2909872</a:t>
                </a:r>
                <a:endParaRPr lang="nl-NL" sz="1400" b="0">
                  <a:solidFill>
                    <a:schemeClr val="tx1"/>
                  </a:solidFill>
                  <a:cs typeface="Times New Roman" pitchFamily="18" charset="0"/>
                </a:endParaRPr>
              </a:p>
            </p:txBody>
          </p:sp>
          <p:sp>
            <p:nvSpPr>
              <p:cNvPr id="36915" name="Text Box 55"/>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Closed fracture of radial head</a:t>
                </a:r>
                <a:endParaRPr lang="nl-NL" sz="1400" b="0">
                  <a:solidFill>
                    <a:schemeClr val="tx1"/>
                  </a:solidFill>
                  <a:cs typeface="Times New Roman" pitchFamily="18" charset="0"/>
                </a:endParaRPr>
              </a:p>
            </p:txBody>
          </p:sp>
        </p:grpSp>
        <p:grpSp>
          <p:nvGrpSpPr>
            <p:cNvPr id="36888" name="Group 56"/>
            <p:cNvGrpSpPr>
              <a:grpSpLocks/>
            </p:cNvGrpSpPr>
            <p:nvPr/>
          </p:nvGrpSpPr>
          <p:grpSpPr bwMode="auto">
            <a:xfrm>
              <a:off x="576" y="3408"/>
              <a:ext cx="4944" cy="154"/>
              <a:chOff x="576" y="1440"/>
              <a:chExt cx="4944" cy="154"/>
            </a:xfrm>
          </p:grpSpPr>
          <p:sp>
            <p:nvSpPr>
              <p:cNvPr id="36908" name="Text Box 57"/>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298</a:t>
                </a:r>
                <a:endParaRPr lang="nl-NL" sz="1400" b="0">
                  <a:solidFill>
                    <a:schemeClr val="tx1"/>
                  </a:solidFill>
                  <a:cs typeface="Times New Roman" pitchFamily="18" charset="0"/>
                </a:endParaRPr>
              </a:p>
            </p:txBody>
          </p:sp>
          <p:sp>
            <p:nvSpPr>
              <p:cNvPr id="36909" name="Text Box 58"/>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22/08/1993</a:t>
                </a:r>
                <a:endParaRPr lang="nl-NL" sz="1400" b="0">
                  <a:solidFill>
                    <a:schemeClr val="tx1"/>
                  </a:solidFill>
                  <a:cs typeface="Times New Roman" pitchFamily="18" charset="0"/>
                </a:endParaRPr>
              </a:p>
            </p:txBody>
          </p:sp>
          <p:sp>
            <p:nvSpPr>
              <p:cNvPr id="36910" name="Text Box 59"/>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9001224</a:t>
                </a:r>
                <a:endParaRPr lang="nl-NL" sz="1400" b="0">
                  <a:solidFill>
                    <a:schemeClr val="tx1"/>
                  </a:solidFill>
                  <a:cs typeface="Times New Roman" pitchFamily="18" charset="0"/>
                </a:endParaRPr>
              </a:p>
            </p:txBody>
          </p:sp>
          <p:sp>
            <p:nvSpPr>
              <p:cNvPr id="36911" name="Text Box 60"/>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Accident in public building (supermarket)</a:t>
                </a:r>
                <a:endParaRPr lang="nl-NL" sz="1400" b="0">
                  <a:solidFill>
                    <a:schemeClr val="tx1"/>
                  </a:solidFill>
                  <a:cs typeface="Times New Roman" pitchFamily="18" charset="0"/>
                </a:endParaRPr>
              </a:p>
            </p:txBody>
          </p:sp>
        </p:grpSp>
        <p:grpSp>
          <p:nvGrpSpPr>
            <p:cNvPr id="36889" name="Group 61"/>
            <p:cNvGrpSpPr>
              <a:grpSpLocks/>
            </p:cNvGrpSpPr>
            <p:nvPr/>
          </p:nvGrpSpPr>
          <p:grpSpPr bwMode="auto">
            <a:xfrm>
              <a:off x="576" y="3600"/>
              <a:ext cx="4944" cy="154"/>
              <a:chOff x="576" y="1440"/>
              <a:chExt cx="4944" cy="154"/>
            </a:xfrm>
          </p:grpSpPr>
          <p:sp>
            <p:nvSpPr>
              <p:cNvPr id="36904" name="Text Box 62"/>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6905" name="Text Box 63"/>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01/04/1997</a:t>
                </a:r>
                <a:endParaRPr lang="nl-NL" sz="1400" b="0">
                  <a:solidFill>
                    <a:schemeClr val="tx1"/>
                  </a:solidFill>
                  <a:cs typeface="Times New Roman" pitchFamily="18" charset="0"/>
                </a:endParaRPr>
              </a:p>
            </p:txBody>
          </p:sp>
          <p:sp>
            <p:nvSpPr>
              <p:cNvPr id="36906" name="Text Box 64"/>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26442006</a:t>
                </a:r>
              </a:p>
            </p:txBody>
          </p:sp>
          <p:sp>
            <p:nvSpPr>
              <p:cNvPr id="36907" name="Text Box 65"/>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closed fracture of shaft of femur</a:t>
                </a:r>
              </a:p>
            </p:txBody>
          </p:sp>
        </p:grpSp>
        <p:grpSp>
          <p:nvGrpSpPr>
            <p:cNvPr id="36890" name="Group 66"/>
            <p:cNvGrpSpPr>
              <a:grpSpLocks/>
            </p:cNvGrpSpPr>
            <p:nvPr/>
          </p:nvGrpSpPr>
          <p:grpSpPr bwMode="auto">
            <a:xfrm>
              <a:off x="576" y="3792"/>
              <a:ext cx="4944" cy="154"/>
              <a:chOff x="576" y="1440"/>
              <a:chExt cx="4944" cy="154"/>
            </a:xfrm>
          </p:grpSpPr>
          <p:sp>
            <p:nvSpPr>
              <p:cNvPr id="36900" name="Text Box 67"/>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6901" name="Text Box 68"/>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01/04/1997</a:t>
                </a:r>
                <a:endParaRPr lang="nl-NL" sz="1400" b="0">
                  <a:solidFill>
                    <a:schemeClr val="tx1"/>
                  </a:solidFill>
                  <a:cs typeface="Times New Roman" pitchFamily="18" charset="0"/>
                </a:endParaRPr>
              </a:p>
            </p:txBody>
          </p:sp>
          <p:sp>
            <p:nvSpPr>
              <p:cNvPr id="36902" name="Text Box 69"/>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79001</a:t>
                </a:r>
                <a:endParaRPr lang="nl-NL" sz="1400" b="0">
                  <a:solidFill>
                    <a:schemeClr val="tx1"/>
                  </a:solidFill>
                  <a:cs typeface="Times New Roman" pitchFamily="18" charset="0"/>
                </a:endParaRPr>
              </a:p>
            </p:txBody>
          </p:sp>
          <p:sp>
            <p:nvSpPr>
              <p:cNvPr id="36903" name="Text Box 70"/>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Essential hypertension</a:t>
                </a:r>
                <a:endParaRPr lang="nl-NL" sz="1400" b="0">
                  <a:solidFill>
                    <a:schemeClr val="tx1"/>
                  </a:solidFill>
                  <a:cs typeface="Times New Roman" pitchFamily="18" charset="0"/>
                </a:endParaRPr>
              </a:p>
            </p:txBody>
          </p:sp>
        </p:grpSp>
        <p:grpSp>
          <p:nvGrpSpPr>
            <p:cNvPr id="36891" name="Group 71"/>
            <p:cNvGrpSpPr>
              <a:grpSpLocks/>
            </p:cNvGrpSpPr>
            <p:nvPr/>
          </p:nvGrpSpPr>
          <p:grpSpPr bwMode="auto">
            <a:xfrm>
              <a:off x="576" y="1104"/>
              <a:ext cx="4944" cy="193"/>
              <a:chOff x="576" y="1248"/>
              <a:chExt cx="4944" cy="193"/>
            </a:xfrm>
          </p:grpSpPr>
          <p:sp>
            <p:nvSpPr>
              <p:cNvPr id="36896" name="Text Box 72"/>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p:spPr>
            <p:txBody>
              <a:bodyPr wrap="none" tIns="10800" bIns="10800">
                <a:spAutoFit/>
              </a:bodyPr>
              <a:lstStyle/>
              <a:p>
                <a:r>
                  <a:rPr lang="nl-BE" sz="1800">
                    <a:solidFill>
                      <a:schemeClr val="bg1"/>
                    </a:solidFill>
                    <a:cs typeface="Times New Roman" pitchFamily="18" charset="0"/>
                  </a:rPr>
                  <a:t>PtID</a:t>
                </a:r>
                <a:endParaRPr lang="nl-NL" sz="1800">
                  <a:solidFill>
                    <a:schemeClr val="bg1"/>
                  </a:solidFill>
                  <a:cs typeface="Times New Roman" pitchFamily="18" charset="0"/>
                </a:endParaRPr>
              </a:p>
            </p:txBody>
          </p:sp>
          <p:sp>
            <p:nvSpPr>
              <p:cNvPr id="36897" name="Text Box 73"/>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Date</a:t>
                </a:r>
                <a:endParaRPr lang="nl-NL" sz="1800">
                  <a:solidFill>
                    <a:schemeClr val="bg1"/>
                  </a:solidFill>
                  <a:cs typeface="Times New Roman" pitchFamily="18" charset="0"/>
                </a:endParaRPr>
              </a:p>
            </p:txBody>
          </p:sp>
          <p:sp>
            <p:nvSpPr>
              <p:cNvPr id="36898" name="Text Box 74"/>
              <p:cNvSpPr txBox="1">
                <a:spLocks noChangeArrowheads="1"/>
              </p:cNvSpPr>
              <p:nvPr/>
            </p:nvSpPr>
            <p:spPr bwMode="auto">
              <a:xfrm>
                <a:off x="1776" y="1248"/>
                <a:ext cx="1392" cy="193"/>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ObsCode</a:t>
                </a:r>
                <a:endParaRPr lang="nl-NL" sz="1800">
                  <a:solidFill>
                    <a:schemeClr val="bg1"/>
                  </a:solidFill>
                  <a:cs typeface="Times New Roman" pitchFamily="18" charset="0"/>
                </a:endParaRPr>
              </a:p>
            </p:txBody>
          </p:sp>
          <p:sp>
            <p:nvSpPr>
              <p:cNvPr id="36899" name="Text Box 75"/>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Narrative</a:t>
                </a:r>
                <a:endParaRPr lang="nl-NL" sz="1800">
                  <a:solidFill>
                    <a:schemeClr val="bg1"/>
                  </a:solidFill>
                  <a:cs typeface="Times New Roman" pitchFamily="18" charset="0"/>
                </a:endParaRPr>
              </a:p>
            </p:txBody>
          </p:sp>
        </p:grpSp>
        <p:sp>
          <p:nvSpPr>
            <p:cNvPr id="36892" name="Text Box 76"/>
            <p:cNvSpPr txBox="1">
              <a:spLocks noChangeArrowheads="1"/>
            </p:cNvSpPr>
            <p:nvPr/>
          </p:nvSpPr>
          <p:spPr bwMode="auto">
            <a:xfrm>
              <a:off x="576" y="3984"/>
              <a:ext cx="432" cy="154"/>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0939</a:t>
              </a:r>
              <a:endParaRPr lang="nl-NL" sz="1400" b="0">
                <a:solidFill>
                  <a:schemeClr val="tx1"/>
                </a:solidFill>
                <a:cs typeface="Times New Roman" pitchFamily="18" charset="0"/>
              </a:endParaRPr>
            </a:p>
          </p:txBody>
        </p:sp>
        <p:sp>
          <p:nvSpPr>
            <p:cNvPr id="36893" name="Text Box 77"/>
            <p:cNvSpPr txBox="1">
              <a:spLocks noChangeArrowheads="1"/>
            </p:cNvSpPr>
            <p:nvPr/>
          </p:nvSpPr>
          <p:spPr bwMode="auto">
            <a:xfrm>
              <a:off x="1056" y="3984"/>
              <a:ext cx="672" cy="154"/>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20/12/1998</a:t>
              </a:r>
              <a:endParaRPr lang="nl-NL" sz="1400" b="0">
                <a:solidFill>
                  <a:schemeClr val="tx1"/>
                </a:solidFill>
                <a:cs typeface="Times New Roman" pitchFamily="18" charset="0"/>
              </a:endParaRPr>
            </a:p>
          </p:txBody>
        </p:sp>
        <p:sp>
          <p:nvSpPr>
            <p:cNvPr id="36894" name="Text Box 78"/>
            <p:cNvSpPr txBox="1">
              <a:spLocks noChangeArrowheads="1"/>
            </p:cNvSpPr>
            <p:nvPr/>
          </p:nvSpPr>
          <p:spPr bwMode="auto">
            <a:xfrm>
              <a:off x="1776" y="3984"/>
              <a:ext cx="1392" cy="154"/>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255087006</a:t>
              </a:r>
            </a:p>
          </p:txBody>
        </p:sp>
        <p:sp>
          <p:nvSpPr>
            <p:cNvPr id="36895" name="Text Box 79"/>
            <p:cNvSpPr txBox="1">
              <a:spLocks noChangeArrowheads="1"/>
            </p:cNvSpPr>
            <p:nvPr/>
          </p:nvSpPr>
          <p:spPr bwMode="auto">
            <a:xfrm>
              <a:off x="3216" y="3984"/>
              <a:ext cx="2304" cy="154"/>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malignant polyp of biliary tract</a:t>
              </a:r>
            </a:p>
          </p:txBody>
        </p:sp>
      </p:grpSp>
    </p:spTree>
    <p:extLst>
      <p:ext uri="{BB962C8B-B14F-4D97-AF65-F5344CB8AC3E}">
        <p14:creationId xmlns:p14="http://schemas.microsoft.com/office/powerpoint/2010/main" val="12097077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914400" y="1905000"/>
            <a:ext cx="7848600" cy="4816475"/>
            <a:chOff x="576" y="1104"/>
            <a:chExt cx="4944" cy="3034"/>
          </a:xfrm>
        </p:grpSpPr>
        <p:grpSp>
          <p:nvGrpSpPr>
            <p:cNvPr id="37914" name="Group 3"/>
            <p:cNvGrpSpPr>
              <a:grpSpLocks/>
            </p:cNvGrpSpPr>
            <p:nvPr/>
          </p:nvGrpSpPr>
          <p:grpSpPr bwMode="auto">
            <a:xfrm>
              <a:off x="576" y="1296"/>
              <a:ext cx="4944" cy="154"/>
              <a:chOff x="576" y="1440"/>
              <a:chExt cx="4944" cy="154"/>
            </a:xfrm>
          </p:grpSpPr>
          <p:sp>
            <p:nvSpPr>
              <p:cNvPr id="37986" name="Text Box 4"/>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7987" name="Text Box 5"/>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04/07/1990</a:t>
                </a:r>
                <a:endParaRPr lang="nl-NL" sz="1400" b="0">
                  <a:solidFill>
                    <a:schemeClr val="tx1"/>
                  </a:solidFill>
                  <a:cs typeface="Times New Roman" pitchFamily="18" charset="0"/>
                </a:endParaRPr>
              </a:p>
            </p:txBody>
          </p:sp>
          <p:sp>
            <p:nvSpPr>
              <p:cNvPr id="37988" name="Text Box 6"/>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26442006</a:t>
                </a:r>
              </a:p>
            </p:txBody>
          </p:sp>
          <p:sp>
            <p:nvSpPr>
              <p:cNvPr id="37989" name="Text Box 7"/>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closed fracture of shaft of femur</a:t>
                </a:r>
              </a:p>
            </p:txBody>
          </p:sp>
        </p:grpSp>
        <p:grpSp>
          <p:nvGrpSpPr>
            <p:cNvPr id="37915" name="Group 8"/>
            <p:cNvGrpSpPr>
              <a:grpSpLocks/>
            </p:cNvGrpSpPr>
            <p:nvPr/>
          </p:nvGrpSpPr>
          <p:grpSpPr bwMode="auto">
            <a:xfrm>
              <a:off x="576" y="1488"/>
              <a:ext cx="4944" cy="154"/>
              <a:chOff x="576" y="1440"/>
              <a:chExt cx="4944" cy="154"/>
            </a:xfrm>
          </p:grpSpPr>
          <p:sp>
            <p:nvSpPr>
              <p:cNvPr id="37982" name="Text Box 9"/>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7983" name="Text Box 10"/>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04/07/1990</a:t>
                </a:r>
                <a:endParaRPr lang="nl-NL" sz="1400" b="0">
                  <a:solidFill>
                    <a:schemeClr val="tx1"/>
                  </a:solidFill>
                  <a:cs typeface="Times New Roman" pitchFamily="18" charset="0"/>
                </a:endParaRPr>
              </a:p>
            </p:txBody>
          </p:sp>
          <p:sp>
            <p:nvSpPr>
              <p:cNvPr id="37984" name="Text Box 11"/>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81134009</a:t>
                </a:r>
              </a:p>
            </p:txBody>
          </p:sp>
          <p:sp>
            <p:nvSpPr>
              <p:cNvPr id="37985" name="Text Box 12"/>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Fracture, closed, spiral</a:t>
                </a:r>
                <a:endParaRPr lang="nl-NL" sz="1400" b="0">
                  <a:solidFill>
                    <a:schemeClr val="tx1"/>
                  </a:solidFill>
                  <a:cs typeface="Times New Roman" pitchFamily="18" charset="0"/>
                </a:endParaRPr>
              </a:p>
            </p:txBody>
          </p:sp>
        </p:grpSp>
        <p:grpSp>
          <p:nvGrpSpPr>
            <p:cNvPr id="37916" name="Group 13"/>
            <p:cNvGrpSpPr>
              <a:grpSpLocks/>
            </p:cNvGrpSpPr>
            <p:nvPr/>
          </p:nvGrpSpPr>
          <p:grpSpPr bwMode="auto">
            <a:xfrm>
              <a:off x="576" y="1680"/>
              <a:ext cx="4944" cy="154"/>
              <a:chOff x="576" y="1440"/>
              <a:chExt cx="4944" cy="154"/>
            </a:xfrm>
          </p:grpSpPr>
          <p:sp>
            <p:nvSpPr>
              <p:cNvPr id="37978" name="Text Box 14"/>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7979" name="Text Box 15"/>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12/07/1990</a:t>
                </a:r>
                <a:endParaRPr lang="nl-NL" sz="1400" b="0">
                  <a:solidFill>
                    <a:schemeClr val="tx1"/>
                  </a:solidFill>
                  <a:cs typeface="Times New Roman" pitchFamily="18" charset="0"/>
                </a:endParaRPr>
              </a:p>
            </p:txBody>
          </p:sp>
          <p:sp>
            <p:nvSpPr>
              <p:cNvPr id="37980" name="Text Box 16"/>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26442006</a:t>
                </a:r>
              </a:p>
            </p:txBody>
          </p:sp>
          <p:sp>
            <p:nvSpPr>
              <p:cNvPr id="37981" name="Text Box 17"/>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closed fracture of shaft of femur</a:t>
                </a:r>
              </a:p>
            </p:txBody>
          </p:sp>
        </p:grpSp>
        <p:grpSp>
          <p:nvGrpSpPr>
            <p:cNvPr id="37917" name="Group 18"/>
            <p:cNvGrpSpPr>
              <a:grpSpLocks/>
            </p:cNvGrpSpPr>
            <p:nvPr/>
          </p:nvGrpSpPr>
          <p:grpSpPr bwMode="auto">
            <a:xfrm>
              <a:off x="576" y="1872"/>
              <a:ext cx="4944" cy="154"/>
              <a:chOff x="576" y="1440"/>
              <a:chExt cx="4944" cy="154"/>
            </a:xfrm>
          </p:grpSpPr>
          <p:sp>
            <p:nvSpPr>
              <p:cNvPr id="37974" name="Text Box 19"/>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7975" name="Text Box 20"/>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12/07/1990</a:t>
                </a:r>
                <a:endParaRPr lang="nl-NL" sz="1400" b="0">
                  <a:solidFill>
                    <a:schemeClr val="tx1"/>
                  </a:solidFill>
                  <a:cs typeface="Times New Roman" pitchFamily="18" charset="0"/>
                </a:endParaRPr>
              </a:p>
            </p:txBody>
          </p:sp>
          <p:sp>
            <p:nvSpPr>
              <p:cNvPr id="37976" name="Text Box 21"/>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9001224</a:t>
                </a:r>
                <a:endParaRPr lang="nl-NL" sz="1400" b="0">
                  <a:solidFill>
                    <a:schemeClr val="tx1"/>
                  </a:solidFill>
                  <a:cs typeface="Times New Roman" pitchFamily="18" charset="0"/>
                </a:endParaRPr>
              </a:p>
            </p:txBody>
          </p:sp>
          <p:sp>
            <p:nvSpPr>
              <p:cNvPr id="37977" name="Text Box 22"/>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Accident in public building (supermarket)</a:t>
                </a:r>
                <a:endParaRPr lang="nl-NL" sz="1400" b="0">
                  <a:solidFill>
                    <a:schemeClr val="tx1"/>
                  </a:solidFill>
                  <a:cs typeface="Times New Roman" pitchFamily="18" charset="0"/>
                </a:endParaRPr>
              </a:p>
            </p:txBody>
          </p:sp>
        </p:grpSp>
        <p:sp>
          <p:nvSpPr>
            <p:cNvPr id="37918" name="Text Box 23"/>
            <p:cNvSpPr txBox="1">
              <a:spLocks noChangeArrowheads="1"/>
            </p:cNvSpPr>
            <p:nvPr/>
          </p:nvSpPr>
          <p:spPr bwMode="auto">
            <a:xfrm>
              <a:off x="576" y="2064"/>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a:p>
              <a:pPr algn="l"/>
              <a:endParaRPr lang="nl-NL" sz="1400" b="0">
                <a:solidFill>
                  <a:schemeClr val="tx1"/>
                </a:solidFill>
                <a:cs typeface="Times New Roman" pitchFamily="18" charset="0"/>
              </a:endParaRPr>
            </a:p>
          </p:txBody>
        </p:sp>
        <p:sp>
          <p:nvSpPr>
            <p:cNvPr id="37919" name="Text Box 24"/>
            <p:cNvSpPr txBox="1">
              <a:spLocks noChangeArrowheads="1"/>
            </p:cNvSpPr>
            <p:nvPr/>
          </p:nvSpPr>
          <p:spPr bwMode="auto">
            <a:xfrm>
              <a:off x="1056" y="2064"/>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04/07/1990</a:t>
              </a:r>
              <a:endParaRPr lang="nl-NL" sz="1400" b="0">
                <a:solidFill>
                  <a:schemeClr val="tx1"/>
                </a:solidFill>
                <a:cs typeface="Times New Roman" pitchFamily="18" charset="0"/>
              </a:endParaRPr>
            </a:p>
            <a:p>
              <a:pPr algn="l"/>
              <a:endParaRPr lang="nl-NL" sz="1400" b="0">
                <a:solidFill>
                  <a:schemeClr val="tx1"/>
                </a:solidFill>
                <a:cs typeface="Times New Roman" pitchFamily="18" charset="0"/>
              </a:endParaRPr>
            </a:p>
          </p:txBody>
        </p:sp>
        <p:sp>
          <p:nvSpPr>
            <p:cNvPr id="37920" name="Text Box 25"/>
            <p:cNvSpPr txBox="1">
              <a:spLocks noChangeArrowheads="1"/>
            </p:cNvSpPr>
            <p:nvPr/>
          </p:nvSpPr>
          <p:spPr bwMode="auto">
            <a:xfrm>
              <a:off x="1776" y="2064"/>
              <a:ext cx="139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79001</a:t>
              </a:r>
              <a:endParaRPr lang="nl-NL" sz="1400" b="0">
                <a:solidFill>
                  <a:schemeClr val="tx1"/>
                </a:solidFill>
                <a:cs typeface="Times New Roman" pitchFamily="18" charset="0"/>
              </a:endParaRPr>
            </a:p>
          </p:txBody>
        </p:sp>
        <p:sp>
          <p:nvSpPr>
            <p:cNvPr id="37921" name="Text Box 26"/>
            <p:cNvSpPr txBox="1">
              <a:spLocks noChangeArrowheads="1"/>
            </p:cNvSpPr>
            <p:nvPr/>
          </p:nvSpPr>
          <p:spPr bwMode="auto">
            <a:xfrm>
              <a:off x="3216" y="2064"/>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Essential hypertension</a:t>
              </a:r>
              <a:endParaRPr lang="nl-NL" sz="1400" b="0">
                <a:solidFill>
                  <a:schemeClr val="tx1"/>
                </a:solidFill>
                <a:cs typeface="Times New Roman" pitchFamily="18" charset="0"/>
              </a:endParaRPr>
            </a:p>
            <a:p>
              <a:pPr algn="l"/>
              <a:endParaRPr lang="nl-NL" sz="1400" b="0">
                <a:solidFill>
                  <a:schemeClr val="tx1"/>
                </a:solidFill>
                <a:cs typeface="Times New Roman" pitchFamily="18" charset="0"/>
              </a:endParaRPr>
            </a:p>
          </p:txBody>
        </p:sp>
        <p:sp>
          <p:nvSpPr>
            <p:cNvPr id="37922" name="Text Box 27"/>
            <p:cNvSpPr txBox="1">
              <a:spLocks noChangeArrowheads="1"/>
            </p:cNvSpPr>
            <p:nvPr/>
          </p:nvSpPr>
          <p:spPr bwMode="auto">
            <a:xfrm>
              <a:off x="576" y="2256"/>
              <a:ext cx="432" cy="154"/>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0939</a:t>
              </a:r>
              <a:endParaRPr lang="nl-NL" sz="1400" b="0">
                <a:solidFill>
                  <a:schemeClr val="tx1"/>
                </a:solidFill>
                <a:cs typeface="Times New Roman" pitchFamily="18" charset="0"/>
              </a:endParaRPr>
            </a:p>
          </p:txBody>
        </p:sp>
        <p:sp>
          <p:nvSpPr>
            <p:cNvPr id="37923" name="Text Box 28"/>
            <p:cNvSpPr txBox="1">
              <a:spLocks noChangeArrowheads="1"/>
            </p:cNvSpPr>
            <p:nvPr/>
          </p:nvSpPr>
          <p:spPr bwMode="auto">
            <a:xfrm>
              <a:off x="1056" y="2256"/>
              <a:ext cx="672" cy="154"/>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24/12/1991</a:t>
              </a:r>
              <a:endParaRPr lang="nl-NL" sz="1400" b="0">
                <a:solidFill>
                  <a:schemeClr val="tx1"/>
                </a:solidFill>
                <a:cs typeface="Times New Roman" pitchFamily="18" charset="0"/>
              </a:endParaRPr>
            </a:p>
          </p:txBody>
        </p:sp>
        <p:sp>
          <p:nvSpPr>
            <p:cNvPr id="37924" name="Text Box 29"/>
            <p:cNvSpPr txBox="1">
              <a:spLocks noChangeArrowheads="1"/>
            </p:cNvSpPr>
            <p:nvPr/>
          </p:nvSpPr>
          <p:spPr bwMode="auto">
            <a:xfrm>
              <a:off x="1776" y="2256"/>
              <a:ext cx="1392" cy="154"/>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255174002</a:t>
              </a:r>
            </a:p>
          </p:txBody>
        </p:sp>
        <p:sp>
          <p:nvSpPr>
            <p:cNvPr id="37925" name="Text Box 30"/>
            <p:cNvSpPr txBox="1">
              <a:spLocks noChangeArrowheads="1"/>
            </p:cNvSpPr>
            <p:nvPr/>
          </p:nvSpPr>
          <p:spPr bwMode="auto">
            <a:xfrm>
              <a:off x="3216" y="2256"/>
              <a:ext cx="2304" cy="154"/>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benign polyp of biliary tract</a:t>
              </a:r>
            </a:p>
          </p:txBody>
        </p:sp>
        <p:sp>
          <p:nvSpPr>
            <p:cNvPr id="37926" name="Text Box 31"/>
            <p:cNvSpPr txBox="1">
              <a:spLocks noChangeArrowheads="1"/>
            </p:cNvSpPr>
            <p:nvPr/>
          </p:nvSpPr>
          <p:spPr bwMode="auto">
            <a:xfrm>
              <a:off x="576" y="2448"/>
              <a:ext cx="43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2309</a:t>
              </a:r>
              <a:endParaRPr lang="nl-NL" sz="1400" b="0">
                <a:solidFill>
                  <a:schemeClr val="tx1"/>
                </a:solidFill>
                <a:cs typeface="Times New Roman" pitchFamily="18" charset="0"/>
              </a:endParaRPr>
            </a:p>
          </p:txBody>
        </p:sp>
        <p:sp>
          <p:nvSpPr>
            <p:cNvPr id="37927" name="Text Box 32"/>
            <p:cNvSpPr txBox="1">
              <a:spLocks noChangeArrowheads="1"/>
            </p:cNvSpPr>
            <p:nvPr/>
          </p:nvSpPr>
          <p:spPr bwMode="auto">
            <a:xfrm>
              <a:off x="1056" y="2448"/>
              <a:ext cx="67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21/03/1992</a:t>
              </a:r>
              <a:endParaRPr lang="nl-NL" sz="1400" b="0">
                <a:solidFill>
                  <a:schemeClr val="tx1"/>
                </a:solidFill>
                <a:cs typeface="Times New Roman" pitchFamily="18" charset="0"/>
              </a:endParaRPr>
            </a:p>
            <a:p>
              <a:pPr algn="l"/>
              <a:endParaRPr lang="nl-NL" sz="1400" b="0">
                <a:solidFill>
                  <a:schemeClr val="tx1"/>
                </a:solidFill>
                <a:cs typeface="Times New Roman" pitchFamily="18" charset="0"/>
              </a:endParaRPr>
            </a:p>
          </p:txBody>
        </p:sp>
        <p:sp>
          <p:nvSpPr>
            <p:cNvPr id="37928" name="Text Box 33"/>
            <p:cNvSpPr txBox="1">
              <a:spLocks noChangeArrowheads="1"/>
            </p:cNvSpPr>
            <p:nvPr/>
          </p:nvSpPr>
          <p:spPr bwMode="auto">
            <a:xfrm>
              <a:off x="1776" y="2448"/>
              <a:ext cx="1392" cy="154"/>
            </a:xfrm>
            <a:prstGeom prst="rect">
              <a:avLst/>
            </a:prstGeom>
            <a:solidFill>
              <a:srgbClr val="CCFF66"/>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26442006</a:t>
              </a:r>
            </a:p>
            <a:p>
              <a:pPr algn="l"/>
              <a:endParaRPr lang="nl-NL" sz="1400" b="0">
                <a:solidFill>
                  <a:schemeClr val="tx1"/>
                </a:solidFill>
                <a:cs typeface="Times New Roman" pitchFamily="18" charset="0"/>
              </a:endParaRPr>
            </a:p>
          </p:txBody>
        </p:sp>
        <p:sp>
          <p:nvSpPr>
            <p:cNvPr id="37929" name="Text Box 34"/>
            <p:cNvSpPr txBox="1">
              <a:spLocks noChangeArrowheads="1"/>
            </p:cNvSpPr>
            <p:nvPr/>
          </p:nvSpPr>
          <p:spPr bwMode="auto">
            <a:xfrm>
              <a:off x="3216" y="2448"/>
              <a:ext cx="2304" cy="154"/>
            </a:xfrm>
            <a:prstGeom prst="rect">
              <a:avLst/>
            </a:prstGeom>
            <a:solidFill>
              <a:srgbClr val="CCFF66"/>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closed fracture of shaft of femur</a:t>
              </a:r>
            </a:p>
            <a:p>
              <a:pPr algn="l"/>
              <a:endParaRPr lang="nl-NL" sz="1400" b="0">
                <a:solidFill>
                  <a:schemeClr val="tx1"/>
                </a:solidFill>
                <a:cs typeface="Times New Roman" pitchFamily="18" charset="0"/>
              </a:endParaRPr>
            </a:p>
          </p:txBody>
        </p:sp>
        <p:grpSp>
          <p:nvGrpSpPr>
            <p:cNvPr id="37930" name="Group 35"/>
            <p:cNvGrpSpPr>
              <a:grpSpLocks/>
            </p:cNvGrpSpPr>
            <p:nvPr/>
          </p:nvGrpSpPr>
          <p:grpSpPr bwMode="auto">
            <a:xfrm>
              <a:off x="576" y="2640"/>
              <a:ext cx="4944" cy="154"/>
              <a:chOff x="576" y="1440"/>
              <a:chExt cx="4944" cy="154"/>
            </a:xfrm>
          </p:grpSpPr>
          <p:sp>
            <p:nvSpPr>
              <p:cNvPr id="37970" name="Text Box 36"/>
              <p:cNvSpPr txBox="1">
                <a:spLocks noChangeArrowheads="1"/>
              </p:cNvSpPr>
              <p:nvPr/>
            </p:nvSpPr>
            <p:spPr bwMode="auto">
              <a:xfrm>
                <a:off x="576" y="1440"/>
                <a:ext cx="43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2309</a:t>
                </a:r>
                <a:endParaRPr lang="nl-NL" sz="1400" b="0">
                  <a:solidFill>
                    <a:schemeClr val="tx1"/>
                  </a:solidFill>
                  <a:cs typeface="Times New Roman" pitchFamily="18" charset="0"/>
                </a:endParaRPr>
              </a:p>
            </p:txBody>
          </p:sp>
          <p:sp>
            <p:nvSpPr>
              <p:cNvPr id="37971" name="Text Box 37"/>
              <p:cNvSpPr txBox="1">
                <a:spLocks noChangeArrowheads="1"/>
              </p:cNvSpPr>
              <p:nvPr/>
            </p:nvSpPr>
            <p:spPr bwMode="auto">
              <a:xfrm>
                <a:off x="1056" y="1440"/>
                <a:ext cx="67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21/03/1992</a:t>
                </a:r>
                <a:endParaRPr lang="nl-NL" sz="1400" b="0">
                  <a:solidFill>
                    <a:schemeClr val="tx1"/>
                  </a:solidFill>
                  <a:cs typeface="Times New Roman" pitchFamily="18" charset="0"/>
                </a:endParaRPr>
              </a:p>
            </p:txBody>
          </p:sp>
          <p:sp>
            <p:nvSpPr>
              <p:cNvPr id="37972" name="Text Box 38"/>
              <p:cNvSpPr txBox="1">
                <a:spLocks noChangeArrowheads="1"/>
              </p:cNvSpPr>
              <p:nvPr/>
            </p:nvSpPr>
            <p:spPr bwMode="auto">
              <a:xfrm>
                <a:off x="1776" y="1440"/>
                <a:ext cx="1392"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9001224</a:t>
                </a:r>
                <a:endParaRPr lang="nl-NL" sz="1400" b="0">
                  <a:solidFill>
                    <a:schemeClr val="tx1"/>
                  </a:solidFill>
                  <a:cs typeface="Times New Roman" pitchFamily="18" charset="0"/>
                </a:endParaRPr>
              </a:p>
            </p:txBody>
          </p:sp>
          <p:sp>
            <p:nvSpPr>
              <p:cNvPr id="37973" name="Text Box 39"/>
              <p:cNvSpPr txBox="1">
                <a:spLocks noChangeArrowheads="1"/>
              </p:cNvSpPr>
              <p:nvPr/>
            </p:nvSpPr>
            <p:spPr bwMode="auto">
              <a:xfrm>
                <a:off x="3216" y="1440"/>
                <a:ext cx="2304" cy="154"/>
              </a:xfrm>
              <a:prstGeom prst="rect">
                <a:avLst/>
              </a:prstGeom>
              <a:solidFill>
                <a:srgbClr val="CCFF66"/>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Accident in public building (supermarket)</a:t>
                </a:r>
                <a:endParaRPr lang="nl-NL" sz="1400" b="0">
                  <a:solidFill>
                    <a:schemeClr val="tx1"/>
                  </a:solidFill>
                  <a:cs typeface="Times New Roman" pitchFamily="18" charset="0"/>
                </a:endParaRPr>
              </a:p>
            </p:txBody>
          </p:sp>
        </p:grpSp>
        <p:grpSp>
          <p:nvGrpSpPr>
            <p:cNvPr id="37931" name="Group 40"/>
            <p:cNvGrpSpPr>
              <a:grpSpLocks/>
            </p:cNvGrpSpPr>
            <p:nvPr/>
          </p:nvGrpSpPr>
          <p:grpSpPr bwMode="auto">
            <a:xfrm>
              <a:off x="576" y="2832"/>
              <a:ext cx="4944" cy="154"/>
              <a:chOff x="576" y="1440"/>
              <a:chExt cx="4944" cy="154"/>
            </a:xfrm>
          </p:grpSpPr>
          <p:sp>
            <p:nvSpPr>
              <p:cNvPr id="37966" name="Text Box 41"/>
              <p:cNvSpPr txBox="1">
                <a:spLocks noChangeArrowheads="1"/>
              </p:cNvSpPr>
              <p:nvPr/>
            </p:nvSpPr>
            <p:spPr bwMode="auto">
              <a:xfrm>
                <a:off x="576" y="1440"/>
                <a:ext cx="432" cy="154"/>
              </a:xfrm>
              <a:prstGeom prst="rect">
                <a:avLst/>
              </a:prstGeom>
              <a:solidFill>
                <a:srgbClr val="FF99FF"/>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47804</a:t>
                </a:r>
                <a:endParaRPr lang="nl-NL" sz="1400" b="0">
                  <a:solidFill>
                    <a:schemeClr val="tx1"/>
                  </a:solidFill>
                  <a:cs typeface="Times New Roman" pitchFamily="18" charset="0"/>
                </a:endParaRPr>
              </a:p>
            </p:txBody>
          </p:sp>
          <p:sp>
            <p:nvSpPr>
              <p:cNvPr id="37967" name="Text Box 42"/>
              <p:cNvSpPr txBox="1">
                <a:spLocks noChangeArrowheads="1"/>
              </p:cNvSpPr>
              <p:nvPr/>
            </p:nvSpPr>
            <p:spPr bwMode="auto">
              <a:xfrm>
                <a:off x="1056" y="1440"/>
                <a:ext cx="672" cy="154"/>
              </a:xfrm>
              <a:prstGeom prst="rect">
                <a:avLst/>
              </a:prstGeom>
              <a:solidFill>
                <a:srgbClr val="FF99FF"/>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03/04/1993</a:t>
                </a:r>
                <a:endParaRPr lang="nl-NL" sz="1400" b="0">
                  <a:solidFill>
                    <a:schemeClr val="tx1"/>
                  </a:solidFill>
                  <a:cs typeface="Times New Roman" pitchFamily="18" charset="0"/>
                </a:endParaRPr>
              </a:p>
            </p:txBody>
          </p:sp>
          <p:sp>
            <p:nvSpPr>
              <p:cNvPr id="37968" name="Text Box 43"/>
              <p:cNvSpPr txBox="1">
                <a:spLocks noChangeArrowheads="1"/>
              </p:cNvSpPr>
              <p:nvPr/>
            </p:nvSpPr>
            <p:spPr bwMode="auto">
              <a:xfrm>
                <a:off x="1776" y="1440"/>
                <a:ext cx="1392" cy="154"/>
              </a:xfrm>
              <a:prstGeom prst="rect">
                <a:avLst/>
              </a:prstGeom>
              <a:solidFill>
                <a:srgbClr val="FF99FF"/>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58298795</a:t>
                </a:r>
                <a:endParaRPr lang="nl-NL" sz="1400" b="0">
                  <a:solidFill>
                    <a:schemeClr val="tx1"/>
                  </a:solidFill>
                  <a:cs typeface="Times New Roman" pitchFamily="18" charset="0"/>
                </a:endParaRPr>
              </a:p>
            </p:txBody>
          </p:sp>
          <p:sp>
            <p:nvSpPr>
              <p:cNvPr id="37969" name="Text Box 44"/>
              <p:cNvSpPr txBox="1">
                <a:spLocks noChangeArrowheads="1"/>
              </p:cNvSpPr>
              <p:nvPr/>
            </p:nvSpPr>
            <p:spPr bwMode="auto">
              <a:xfrm>
                <a:off x="3216" y="1440"/>
                <a:ext cx="2304" cy="154"/>
              </a:xfrm>
              <a:prstGeom prst="rect">
                <a:avLst/>
              </a:prstGeom>
              <a:solidFill>
                <a:srgbClr val="FF99FF"/>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Other lesion on other specified region</a:t>
                </a:r>
                <a:endParaRPr lang="nl-NL" sz="1400" b="0">
                  <a:solidFill>
                    <a:schemeClr val="tx1"/>
                  </a:solidFill>
                  <a:cs typeface="Times New Roman" pitchFamily="18" charset="0"/>
                </a:endParaRPr>
              </a:p>
            </p:txBody>
          </p:sp>
        </p:grpSp>
        <p:grpSp>
          <p:nvGrpSpPr>
            <p:cNvPr id="37932" name="Group 45"/>
            <p:cNvGrpSpPr>
              <a:grpSpLocks/>
            </p:cNvGrpSpPr>
            <p:nvPr/>
          </p:nvGrpSpPr>
          <p:grpSpPr bwMode="auto">
            <a:xfrm>
              <a:off x="576" y="3024"/>
              <a:ext cx="4944" cy="154"/>
              <a:chOff x="576" y="1440"/>
              <a:chExt cx="4944" cy="154"/>
            </a:xfrm>
          </p:grpSpPr>
          <p:sp>
            <p:nvSpPr>
              <p:cNvPr id="37962" name="Text Box 4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7963" name="Text Box 4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17/05/1993</a:t>
                </a:r>
                <a:endParaRPr lang="nl-NL" sz="1400" b="0">
                  <a:solidFill>
                    <a:schemeClr val="tx1"/>
                  </a:solidFill>
                  <a:cs typeface="Times New Roman" pitchFamily="18" charset="0"/>
                </a:endParaRPr>
              </a:p>
            </p:txBody>
          </p:sp>
          <p:sp>
            <p:nvSpPr>
              <p:cNvPr id="37964" name="Text Box 4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79001</a:t>
                </a:r>
                <a:endParaRPr lang="nl-NL" sz="1400" b="0">
                  <a:solidFill>
                    <a:schemeClr val="tx1"/>
                  </a:solidFill>
                  <a:cs typeface="Times New Roman" pitchFamily="18" charset="0"/>
                </a:endParaRPr>
              </a:p>
            </p:txBody>
          </p:sp>
          <p:sp>
            <p:nvSpPr>
              <p:cNvPr id="37965" name="Text Box 4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Essential hypertension</a:t>
                </a:r>
                <a:endParaRPr lang="nl-NL" sz="1400" b="0">
                  <a:solidFill>
                    <a:schemeClr val="tx1"/>
                  </a:solidFill>
                  <a:cs typeface="Times New Roman" pitchFamily="18" charset="0"/>
                </a:endParaRPr>
              </a:p>
            </p:txBody>
          </p:sp>
        </p:grpSp>
        <p:grpSp>
          <p:nvGrpSpPr>
            <p:cNvPr id="37933" name="Group 50"/>
            <p:cNvGrpSpPr>
              <a:grpSpLocks/>
            </p:cNvGrpSpPr>
            <p:nvPr/>
          </p:nvGrpSpPr>
          <p:grpSpPr bwMode="auto">
            <a:xfrm>
              <a:off x="576" y="3216"/>
              <a:ext cx="4944" cy="154"/>
              <a:chOff x="576" y="1440"/>
              <a:chExt cx="4944" cy="154"/>
            </a:xfrm>
          </p:grpSpPr>
          <p:sp>
            <p:nvSpPr>
              <p:cNvPr id="37958" name="Text Box 51"/>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298</a:t>
                </a:r>
                <a:endParaRPr lang="nl-NL" sz="1400" b="0">
                  <a:solidFill>
                    <a:schemeClr val="tx1"/>
                  </a:solidFill>
                  <a:cs typeface="Times New Roman" pitchFamily="18" charset="0"/>
                </a:endParaRPr>
              </a:p>
            </p:txBody>
          </p:sp>
          <p:sp>
            <p:nvSpPr>
              <p:cNvPr id="37959" name="Text Box 52"/>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22/08/1993</a:t>
                </a:r>
                <a:endParaRPr lang="nl-NL" sz="1400" b="0">
                  <a:solidFill>
                    <a:schemeClr val="tx1"/>
                  </a:solidFill>
                  <a:cs typeface="Times New Roman" pitchFamily="18" charset="0"/>
                </a:endParaRPr>
              </a:p>
            </p:txBody>
          </p:sp>
          <p:sp>
            <p:nvSpPr>
              <p:cNvPr id="37960" name="Text Box 53"/>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2909872</a:t>
                </a:r>
                <a:endParaRPr lang="nl-NL" sz="1400" b="0">
                  <a:solidFill>
                    <a:schemeClr val="tx1"/>
                  </a:solidFill>
                  <a:cs typeface="Times New Roman" pitchFamily="18" charset="0"/>
                </a:endParaRPr>
              </a:p>
            </p:txBody>
          </p:sp>
          <p:sp>
            <p:nvSpPr>
              <p:cNvPr id="37961" name="Text Box 54"/>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Closed fracture of radial head</a:t>
                </a:r>
                <a:endParaRPr lang="nl-NL" sz="1400" b="0">
                  <a:solidFill>
                    <a:schemeClr val="tx1"/>
                  </a:solidFill>
                  <a:cs typeface="Times New Roman" pitchFamily="18" charset="0"/>
                </a:endParaRPr>
              </a:p>
            </p:txBody>
          </p:sp>
        </p:grpSp>
        <p:grpSp>
          <p:nvGrpSpPr>
            <p:cNvPr id="37934" name="Group 55"/>
            <p:cNvGrpSpPr>
              <a:grpSpLocks/>
            </p:cNvGrpSpPr>
            <p:nvPr/>
          </p:nvGrpSpPr>
          <p:grpSpPr bwMode="auto">
            <a:xfrm>
              <a:off x="576" y="3408"/>
              <a:ext cx="4944" cy="154"/>
              <a:chOff x="576" y="1440"/>
              <a:chExt cx="4944" cy="154"/>
            </a:xfrm>
          </p:grpSpPr>
          <p:sp>
            <p:nvSpPr>
              <p:cNvPr id="37954" name="Text Box 56"/>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298</a:t>
                </a:r>
                <a:endParaRPr lang="nl-NL" sz="1400" b="0">
                  <a:solidFill>
                    <a:schemeClr val="tx1"/>
                  </a:solidFill>
                  <a:cs typeface="Times New Roman" pitchFamily="18" charset="0"/>
                </a:endParaRPr>
              </a:p>
            </p:txBody>
          </p:sp>
          <p:sp>
            <p:nvSpPr>
              <p:cNvPr id="37955" name="Text Box 57"/>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22/08/1993</a:t>
                </a:r>
                <a:endParaRPr lang="nl-NL" sz="1400" b="0">
                  <a:solidFill>
                    <a:schemeClr val="tx1"/>
                  </a:solidFill>
                  <a:cs typeface="Times New Roman" pitchFamily="18" charset="0"/>
                </a:endParaRPr>
              </a:p>
            </p:txBody>
          </p:sp>
          <p:sp>
            <p:nvSpPr>
              <p:cNvPr id="37956" name="Text Box 58"/>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9001224</a:t>
                </a:r>
                <a:endParaRPr lang="nl-NL" sz="1400" b="0">
                  <a:solidFill>
                    <a:schemeClr val="tx1"/>
                  </a:solidFill>
                  <a:cs typeface="Times New Roman" pitchFamily="18" charset="0"/>
                </a:endParaRPr>
              </a:p>
            </p:txBody>
          </p:sp>
          <p:sp>
            <p:nvSpPr>
              <p:cNvPr id="37957" name="Text Box 59"/>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Accident in public building (supermarket)</a:t>
                </a:r>
                <a:endParaRPr lang="nl-NL" sz="1400" b="0">
                  <a:solidFill>
                    <a:schemeClr val="tx1"/>
                  </a:solidFill>
                  <a:cs typeface="Times New Roman" pitchFamily="18" charset="0"/>
                </a:endParaRPr>
              </a:p>
            </p:txBody>
          </p:sp>
        </p:grpSp>
        <p:grpSp>
          <p:nvGrpSpPr>
            <p:cNvPr id="37935" name="Group 60"/>
            <p:cNvGrpSpPr>
              <a:grpSpLocks/>
            </p:cNvGrpSpPr>
            <p:nvPr/>
          </p:nvGrpSpPr>
          <p:grpSpPr bwMode="auto">
            <a:xfrm>
              <a:off x="576" y="3600"/>
              <a:ext cx="4944" cy="154"/>
              <a:chOff x="576" y="1440"/>
              <a:chExt cx="4944" cy="154"/>
            </a:xfrm>
          </p:grpSpPr>
          <p:sp>
            <p:nvSpPr>
              <p:cNvPr id="37950" name="Text Box 61"/>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7951" name="Text Box 62"/>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01/04/1997</a:t>
                </a:r>
                <a:endParaRPr lang="nl-NL" sz="1400" b="0">
                  <a:solidFill>
                    <a:schemeClr val="tx1"/>
                  </a:solidFill>
                  <a:cs typeface="Times New Roman" pitchFamily="18" charset="0"/>
                </a:endParaRPr>
              </a:p>
            </p:txBody>
          </p:sp>
          <p:sp>
            <p:nvSpPr>
              <p:cNvPr id="37952" name="Text Box 63"/>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26442006</a:t>
                </a:r>
              </a:p>
            </p:txBody>
          </p:sp>
          <p:sp>
            <p:nvSpPr>
              <p:cNvPr id="37953" name="Text Box 64"/>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closed fracture of shaft of femur</a:t>
                </a:r>
              </a:p>
            </p:txBody>
          </p:sp>
        </p:grpSp>
        <p:grpSp>
          <p:nvGrpSpPr>
            <p:cNvPr id="37936" name="Group 65"/>
            <p:cNvGrpSpPr>
              <a:grpSpLocks/>
            </p:cNvGrpSpPr>
            <p:nvPr/>
          </p:nvGrpSpPr>
          <p:grpSpPr bwMode="auto">
            <a:xfrm>
              <a:off x="576" y="3792"/>
              <a:ext cx="4944" cy="154"/>
              <a:chOff x="576" y="1440"/>
              <a:chExt cx="4944" cy="154"/>
            </a:xfrm>
          </p:grpSpPr>
          <p:sp>
            <p:nvSpPr>
              <p:cNvPr id="37946" name="Text Box 6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5572</a:t>
                </a:r>
                <a:endParaRPr lang="nl-NL" sz="1400" b="0">
                  <a:solidFill>
                    <a:schemeClr val="tx1"/>
                  </a:solidFill>
                  <a:cs typeface="Times New Roman" pitchFamily="18" charset="0"/>
                </a:endParaRPr>
              </a:p>
            </p:txBody>
          </p:sp>
          <p:sp>
            <p:nvSpPr>
              <p:cNvPr id="37947" name="Text Box 6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01/04/1997</a:t>
                </a:r>
                <a:endParaRPr lang="nl-NL" sz="1400" b="0">
                  <a:solidFill>
                    <a:schemeClr val="tx1"/>
                  </a:solidFill>
                  <a:cs typeface="Times New Roman" pitchFamily="18" charset="0"/>
                </a:endParaRPr>
              </a:p>
            </p:txBody>
          </p:sp>
          <p:sp>
            <p:nvSpPr>
              <p:cNvPr id="37948" name="Text Box 68"/>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79001</a:t>
                </a:r>
                <a:endParaRPr lang="nl-NL" sz="1400" b="0">
                  <a:solidFill>
                    <a:schemeClr val="tx1"/>
                  </a:solidFill>
                  <a:cs typeface="Times New Roman" pitchFamily="18" charset="0"/>
                </a:endParaRPr>
              </a:p>
            </p:txBody>
          </p:sp>
          <p:sp>
            <p:nvSpPr>
              <p:cNvPr id="37949" name="Text Box 6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Essential hypertension</a:t>
                </a:r>
                <a:endParaRPr lang="nl-NL" sz="1400" b="0">
                  <a:solidFill>
                    <a:schemeClr val="tx1"/>
                  </a:solidFill>
                  <a:cs typeface="Times New Roman" pitchFamily="18" charset="0"/>
                </a:endParaRPr>
              </a:p>
            </p:txBody>
          </p:sp>
        </p:grpSp>
        <p:grpSp>
          <p:nvGrpSpPr>
            <p:cNvPr id="37937" name="Group 70"/>
            <p:cNvGrpSpPr>
              <a:grpSpLocks/>
            </p:cNvGrpSpPr>
            <p:nvPr/>
          </p:nvGrpSpPr>
          <p:grpSpPr bwMode="auto">
            <a:xfrm>
              <a:off x="576" y="1104"/>
              <a:ext cx="4944" cy="193"/>
              <a:chOff x="576" y="1248"/>
              <a:chExt cx="4944" cy="193"/>
            </a:xfrm>
          </p:grpSpPr>
          <p:sp>
            <p:nvSpPr>
              <p:cNvPr id="37942" name="Text Box 71"/>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p:spPr>
            <p:txBody>
              <a:bodyPr wrap="none" tIns="10800" bIns="10800">
                <a:spAutoFit/>
              </a:bodyPr>
              <a:lstStyle/>
              <a:p>
                <a:r>
                  <a:rPr lang="nl-BE" sz="1800">
                    <a:solidFill>
                      <a:schemeClr val="bg1"/>
                    </a:solidFill>
                    <a:cs typeface="Times New Roman" pitchFamily="18" charset="0"/>
                  </a:rPr>
                  <a:t>PtID</a:t>
                </a:r>
                <a:endParaRPr lang="nl-NL" sz="1800">
                  <a:solidFill>
                    <a:schemeClr val="bg1"/>
                  </a:solidFill>
                  <a:cs typeface="Times New Roman" pitchFamily="18" charset="0"/>
                </a:endParaRPr>
              </a:p>
            </p:txBody>
          </p:sp>
          <p:sp>
            <p:nvSpPr>
              <p:cNvPr id="37943" name="Text Box 72"/>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Date</a:t>
                </a:r>
                <a:endParaRPr lang="nl-NL" sz="1800">
                  <a:solidFill>
                    <a:schemeClr val="bg1"/>
                  </a:solidFill>
                  <a:cs typeface="Times New Roman" pitchFamily="18" charset="0"/>
                </a:endParaRPr>
              </a:p>
            </p:txBody>
          </p:sp>
          <p:sp>
            <p:nvSpPr>
              <p:cNvPr id="37944" name="Text Box 73"/>
              <p:cNvSpPr txBox="1">
                <a:spLocks noChangeArrowheads="1"/>
              </p:cNvSpPr>
              <p:nvPr/>
            </p:nvSpPr>
            <p:spPr bwMode="auto">
              <a:xfrm>
                <a:off x="1776" y="1248"/>
                <a:ext cx="1392" cy="193"/>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ObsCode</a:t>
                </a:r>
                <a:endParaRPr lang="nl-NL" sz="1800">
                  <a:solidFill>
                    <a:schemeClr val="bg1"/>
                  </a:solidFill>
                  <a:cs typeface="Times New Roman" pitchFamily="18" charset="0"/>
                </a:endParaRPr>
              </a:p>
            </p:txBody>
          </p:sp>
          <p:sp>
            <p:nvSpPr>
              <p:cNvPr id="37945" name="Text Box 74"/>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p:spPr>
            <p:txBody>
              <a:bodyPr tIns="10800" bIns="10800">
                <a:spAutoFit/>
              </a:bodyPr>
              <a:lstStyle/>
              <a:p>
                <a:r>
                  <a:rPr lang="nl-BE" sz="1800">
                    <a:solidFill>
                      <a:schemeClr val="bg1"/>
                    </a:solidFill>
                    <a:cs typeface="Times New Roman" pitchFamily="18" charset="0"/>
                  </a:rPr>
                  <a:t>Narrative</a:t>
                </a:r>
                <a:endParaRPr lang="nl-NL" sz="1800">
                  <a:solidFill>
                    <a:schemeClr val="bg1"/>
                  </a:solidFill>
                  <a:cs typeface="Times New Roman" pitchFamily="18" charset="0"/>
                </a:endParaRPr>
              </a:p>
            </p:txBody>
          </p:sp>
        </p:grpSp>
        <p:sp>
          <p:nvSpPr>
            <p:cNvPr id="37938" name="Text Box 75"/>
            <p:cNvSpPr txBox="1">
              <a:spLocks noChangeArrowheads="1"/>
            </p:cNvSpPr>
            <p:nvPr/>
          </p:nvSpPr>
          <p:spPr bwMode="auto">
            <a:xfrm>
              <a:off x="576" y="3984"/>
              <a:ext cx="432" cy="154"/>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0939</a:t>
              </a:r>
              <a:endParaRPr lang="nl-NL" sz="1400" b="0">
                <a:solidFill>
                  <a:schemeClr val="tx1"/>
                </a:solidFill>
                <a:cs typeface="Times New Roman" pitchFamily="18" charset="0"/>
              </a:endParaRPr>
            </a:p>
          </p:txBody>
        </p:sp>
        <p:sp>
          <p:nvSpPr>
            <p:cNvPr id="37939" name="Text Box 76"/>
            <p:cNvSpPr txBox="1">
              <a:spLocks noChangeArrowheads="1"/>
            </p:cNvSpPr>
            <p:nvPr/>
          </p:nvSpPr>
          <p:spPr bwMode="auto">
            <a:xfrm>
              <a:off x="1056" y="3984"/>
              <a:ext cx="672" cy="154"/>
            </a:xfrm>
            <a:prstGeom prst="rect">
              <a:avLst/>
            </a:prstGeom>
            <a:solidFill>
              <a:srgbClr val="FFB863"/>
            </a:solidFill>
            <a:ln w="9525">
              <a:solidFill>
                <a:schemeClr val="tx1"/>
              </a:solidFill>
              <a:miter lim="800000"/>
              <a:headEnd/>
              <a:tailEnd/>
            </a:ln>
          </p:spPr>
          <p:txBody>
            <a:bodyPr tIns="10800" bIns="10800"/>
            <a:lstStyle/>
            <a:p>
              <a:pPr algn="l"/>
              <a:r>
                <a:rPr lang="nl-BE" sz="1400" b="0">
                  <a:solidFill>
                    <a:schemeClr val="tx1"/>
                  </a:solidFill>
                  <a:cs typeface="Times New Roman" pitchFamily="18" charset="0"/>
                </a:rPr>
                <a:t>20/12/1998</a:t>
              </a:r>
              <a:endParaRPr lang="nl-NL" sz="1400" b="0">
                <a:solidFill>
                  <a:schemeClr val="tx1"/>
                </a:solidFill>
                <a:cs typeface="Times New Roman" pitchFamily="18" charset="0"/>
              </a:endParaRPr>
            </a:p>
          </p:txBody>
        </p:sp>
        <p:sp>
          <p:nvSpPr>
            <p:cNvPr id="37940" name="Text Box 77"/>
            <p:cNvSpPr txBox="1">
              <a:spLocks noChangeArrowheads="1"/>
            </p:cNvSpPr>
            <p:nvPr/>
          </p:nvSpPr>
          <p:spPr bwMode="auto">
            <a:xfrm>
              <a:off x="1776" y="3984"/>
              <a:ext cx="1392" cy="154"/>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255087006</a:t>
              </a:r>
            </a:p>
          </p:txBody>
        </p:sp>
        <p:sp>
          <p:nvSpPr>
            <p:cNvPr id="37941" name="Text Box 78"/>
            <p:cNvSpPr txBox="1">
              <a:spLocks noChangeArrowheads="1"/>
            </p:cNvSpPr>
            <p:nvPr/>
          </p:nvSpPr>
          <p:spPr bwMode="auto">
            <a:xfrm>
              <a:off x="3216" y="3984"/>
              <a:ext cx="2304" cy="154"/>
            </a:xfrm>
            <a:prstGeom prst="rect">
              <a:avLst/>
            </a:prstGeom>
            <a:solidFill>
              <a:srgbClr val="FFB863"/>
            </a:solidFill>
            <a:ln w="9525">
              <a:solidFill>
                <a:schemeClr val="tx1"/>
              </a:solidFill>
              <a:miter lim="800000"/>
              <a:headEnd/>
              <a:tailEnd/>
            </a:ln>
          </p:spPr>
          <p:txBody>
            <a:bodyPr tIns="10800" bIns="10800"/>
            <a:lstStyle/>
            <a:p>
              <a:pPr algn="l"/>
              <a:r>
                <a:rPr lang="nl-NL" sz="1400" b="0">
                  <a:solidFill>
                    <a:schemeClr val="tx1"/>
                  </a:solidFill>
                  <a:cs typeface="Times New Roman" pitchFamily="18" charset="0"/>
                </a:rPr>
                <a:t>malignant polyp of biliary tract</a:t>
              </a:r>
            </a:p>
          </p:txBody>
        </p:sp>
      </p:grpSp>
      <p:grpSp>
        <p:nvGrpSpPr>
          <p:cNvPr id="15" name="Group 79"/>
          <p:cNvGrpSpPr>
            <a:grpSpLocks/>
          </p:cNvGrpSpPr>
          <p:nvPr/>
        </p:nvGrpSpPr>
        <p:grpSpPr bwMode="auto">
          <a:xfrm>
            <a:off x="4191000" y="2209800"/>
            <a:ext cx="838200" cy="4495800"/>
            <a:chOff x="2640" y="1296"/>
            <a:chExt cx="528" cy="2832"/>
          </a:xfrm>
        </p:grpSpPr>
        <p:grpSp>
          <p:nvGrpSpPr>
            <p:cNvPr id="37894" name="Group 80"/>
            <p:cNvGrpSpPr>
              <a:grpSpLocks/>
            </p:cNvGrpSpPr>
            <p:nvPr/>
          </p:nvGrpSpPr>
          <p:grpSpPr bwMode="auto">
            <a:xfrm>
              <a:off x="2640" y="1296"/>
              <a:ext cx="528" cy="528"/>
              <a:chOff x="2640" y="1296"/>
              <a:chExt cx="528" cy="528"/>
            </a:xfrm>
          </p:grpSpPr>
          <p:sp>
            <p:nvSpPr>
              <p:cNvPr id="37911" name="Rectangle 81"/>
              <p:cNvSpPr>
                <a:spLocks noChangeArrowheads="1"/>
              </p:cNvSpPr>
              <p:nvPr/>
            </p:nvSpPr>
            <p:spPr bwMode="auto">
              <a:xfrm>
                <a:off x="2640" y="1296"/>
                <a:ext cx="528" cy="144"/>
              </a:xfrm>
              <a:prstGeom prst="rect">
                <a:avLst/>
              </a:prstGeom>
              <a:solidFill>
                <a:schemeClr val="accent1"/>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IUI-001</a:t>
                </a:r>
                <a:endParaRPr lang="nl-NL" sz="1400">
                  <a:solidFill>
                    <a:schemeClr val="tx1"/>
                  </a:solidFill>
                  <a:cs typeface="Times New Roman" pitchFamily="18" charset="0"/>
                </a:endParaRPr>
              </a:p>
            </p:txBody>
          </p:sp>
          <p:sp>
            <p:nvSpPr>
              <p:cNvPr id="37912" name="Rectangle 82"/>
              <p:cNvSpPr>
                <a:spLocks noChangeArrowheads="1"/>
              </p:cNvSpPr>
              <p:nvPr/>
            </p:nvSpPr>
            <p:spPr bwMode="auto">
              <a:xfrm>
                <a:off x="2640" y="1488"/>
                <a:ext cx="528" cy="144"/>
              </a:xfrm>
              <a:prstGeom prst="rect">
                <a:avLst/>
              </a:prstGeom>
              <a:solidFill>
                <a:schemeClr val="accent1"/>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IUI-001</a:t>
                </a:r>
                <a:endParaRPr lang="nl-NL" sz="1400">
                  <a:solidFill>
                    <a:schemeClr val="tx1"/>
                  </a:solidFill>
                  <a:cs typeface="Times New Roman" pitchFamily="18" charset="0"/>
                </a:endParaRPr>
              </a:p>
            </p:txBody>
          </p:sp>
          <p:sp>
            <p:nvSpPr>
              <p:cNvPr id="37913" name="Rectangle 83"/>
              <p:cNvSpPr>
                <a:spLocks noChangeArrowheads="1"/>
              </p:cNvSpPr>
              <p:nvPr/>
            </p:nvSpPr>
            <p:spPr bwMode="auto">
              <a:xfrm>
                <a:off x="2640" y="1680"/>
                <a:ext cx="528" cy="144"/>
              </a:xfrm>
              <a:prstGeom prst="rect">
                <a:avLst/>
              </a:prstGeom>
              <a:solidFill>
                <a:schemeClr val="accent1"/>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IUI-001</a:t>
                </a:r>
                <a:endParaRPr lang="nl-NL" sz="1400">
                  <a:solidFill>
                    <a:schemeClr val="tx1"/>
                  </a:solidFill>
                  <a:cs typeface="Times New Roman" pitchFamily="18" charset="0"/>
                </a:endParaRPr>
              </a:p>
            </p:txBody>
          </p:sp>
        </p:grpSp>
        <p:sp>
          <p:nvSpPr>
            <p:cNvPr id="37895" name="Rectangle 84"/>
            <p:cNvSpPr>
              <a:spLocks noChangeArrowheads="1"/>
            </p:cNvSpPr>
            <p:nvPr/>
          </p:nvSpPr>
          <p:spPr bwMode="auto">
            <a:xfrm>
              <a:off x="2640" y="3216"/>
              <a:ext cx="528" cy="144"/>
            </a:xfrm>
            <a:prstGeom prst="rect">
              <a:avLst/>
            </a:prstGeom>
            <a:solidFill>
              <a:srgbClr val="FFAD5B"/>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IUI-003</a:t>
              </a:r>
              <a:endParaRPr lang="nl-NL" sz="1400">
                <a:solidFill>
                  <a:schemeClr val="tx1"/>
                </a:solidFill>
                <a:cs typeface="Times New Roman" pitchFamily="18" charset="0"/>
              </a:endParaRPr>
            </a:p>
          </p:txBody>
        </p:sp>
        <p:grpSp>
          <p:nvGrpSpPr>
            <p:cNvPr id="37896" name="Group 85"/>
            <p:cNvGrpSpPr>
              <a:grpSpLocks/>
            </p:cNvGrpSpPr>
            <p:nvPr/>
          </p:nvGrpSpPr>
          <p:grpSpPr bwMode="auto">
            <a:xfrm>
              <a:off x="2640" y="2256"/>
              <a:ext cx="528" cy="1872"/>
              <a:chOff x="2640" y="2256"/>
              <a:chExt cx="528" cy="1872"/>
            </a:xfrm>
          </p:grpSpPr>
          <p:sp>
            <p:nvSpPr>
              <p:cNvPr id="37909" name="Rectangle 86"/>
              <p:cNvSpPr>
                <a:spLocks noChangeArrowheads="1"/>
              </p:cNvSpPr>
              <p:nvPr/>
            </p:nvSpPr>
            <p:spPr bwMode="auto">
              <a:xfrm>
                <a:off x="2640" y="2256"/>
                <a:ext cx="528" cy="144"/>
              </a:xfrm>
              <a:prstGeom prst="rect">
                <a:avLst/>
              </a:prstGeom>
              <a:solidFill>
                <a:schemeClr val="accent2"/>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IUI-004</a:t>
                </a:r>
                <a:endParaRPr lang="nl-NL" sz="1400">
                  <a:solidFill>
                    <a:schemeClr val="tx1"/>
                  </a:solidFill>
                  <a:cs typeface="Times New Roman" pitchFamily="18" charset="0"/>
                </a:endParaRPr>
              </a:p>
            </p:txBody>
          </p:sp>
          <p:sp>
            <p:nvSpPr>
              <p:cNvPr id="37910" name="Rectangle 87"/>
              <p:cNvSpPr>
                <a:spLocks noChangeArrowheads="1"/>
              </p:cNvSpPr>
              <p:nvPr/>
            </p:nvSpPr>
            <p:spPr bwMode="auto">
              <a:xfrm>
                <a:off x="2640" y="3984"/>
                <a:ext cx="528" cy="144"/>
              </a:xfrm>
              <a:prstGeom prst="rect">
                <a:avLst/>
              </a:prstGeom>
              <a:solidFill>
                <a:schemeClr val="accent2"/>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IUI-004</a:t>
                </a:r>
                <a:endParaRPr lang="nl-NL" sz="1400">
                  <a:solidFill>
                    <a:schemeClr val="tx1"/>
                  </a:solidFill>
                  <a:cs typeface="Times New Roman" pitchFamily="18" charset="0"/>
                </a:endParaRPr>
              </a:p>
            </p:txBody>
          </p:sp>
        </p:grpSp>
        <p:grpSp>
          <p:nvGrpSpPr>
            <p:cNvPr id="37897" name="Group 88"/>
            <p:cNvGrpSpPr>
              <a:grpSpLocks/>
            </p:cNvGrpSpPr>
            <p:nvPr/>
          </p:nvGrpSpPr>
          <p:grpSpPr bwMode="auto">
            <a:xfrm>
              <a:off x="2640" y="2064"/>
              <a:ext cx="528" cy="1872"/>
              <a:chOff x="2640" y="2064"/>
              <a:chExt cx="528" cy="1872"/>
            </a:xfrm>
          </p:grpSpPr>
          <p:sp>
            <p:nvSpPr>
              <p:cNvPr id="37906" name="Rectangle 89"/>
              <p:cNvSpPr>
                <a:spLocks noChangeArrowheads="1"/>
              </p:cNvSpPr>
              <p:nvPr/>
            </p:nvSpPr>
            <p:spPr bwMode="auto">
              <a:xfrm>
                <a:off x="2640" y="2064"/>
                <a:ext cx="528" cy="144"/>
              </a:xfrm>
              <a:prstGeom prst="rect">
                <a:avLst/>
              </a:prstGeom>
              <a:solidFill>
                <a:srgbClr val="00FF00"/>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IUI-005</a:t>
                </a:r>
                <a:endParaRPr lang="nl-NL" sz="1400">
                  <a:solidFill>
                    <a:schemeClr val="tx1"/>
                  </a:solidFill>
                  <a:cs typeface="Times New Roman" pitchFamily="18" charset="0"/>
                </a:endParaRPr>
              </a:p>
            </p:txBody>
          </p:sp>
          <p:sp>
            <p:nvSpPr>
              <p:cNvPr id="37907" name="Rectangle 90"/>
              <p:cNvSpPr>
                <a:spLocks noChangeArrowheads="1"/>
              </p:cNvSpPr>
              <p:nvPr/>
            </p:nvSpPr>
            <p:spPr bwMode="auto">
              <a:xfrm>
                <a:off x="2640" y="3024"/>
                <a:ext cx="528" cy="144"/>
              </a:xfrm>
              <a:prstGeom prst="rect">
                <a:avLst/>
              </a:prstGeom>
              <a:solidFill>
                <a:srgbClr val="00FF00"/>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IUI-005</a:t>
                </a:r>
                <a:endParaRPr lang="nl-NL" sz="1400">
                  <a:solidFill>
                    <a:schemeClr val="tx1"/>
                  </a:solidFill>
                  <a:cs typeface="Times New Roman" pitchFamily="18" charset="0"/>
                </a:endParaRPr>
              </a:p>
            </p:txBody>
          </p:sp>
          <p:sp>
            <p:nvSpPr>
              <p:cNvPr id="37908" name="Rectangle 91"/>
              <p:cNvSpPr>
                <a:spLocks noChangeArrowheads="1"/>
              </p:cNvSpPr>
              <p:nvPr/>
            </p:nvSpPr>
            <p:spPr bwMode="auto">
              <a:xfrm>
                <a:off x="2640" y="3792"/>
                <a:ext cx="528" cy="144"/>
              </a:xfrm>
              <a:prstGeom prst="rect">
                <a:avLst/>
              </a:prstGeom>
              <a:solidFill>
                <a:srgbClr val="00FF00"/>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IUI-005</a:t>
                </a:r>
                <a:endParaRPr lang="nl-NL" sz="1400">
                  <a:solidFill>
                    <a:schemeClr val="tx1"/>
                  </a:solidFill>
                  <a:cs typeface="Times New Roman" pitchFamily="18" charset="0"/>
                </a:endParaRPr>
              </a:p>
            </p:txBody>
          </p:sp>
        </p:grpSp>
        <p:grpSp>
          <p:nvGrpSpPr>
            <p:cNvPr id="37898" name="Group 92"/>
            <p:cNvGrpSpPr>
              <a:grpSpLocks/>
            </p:cNvGrpSpPr>
            <p:nvPr/>
          </p:nvGrpSpPr>
          <p:grpSpPr bwMode="auto">
            <a:xfrm>
              <a:off x="2640" y="1872"/>
              <a:ext cx="528" cy="1680"/>
              <a:chOff x="4992" y="1776"/>
              <a:chExt cx="528" cy="1680"/>
            </a:xfrm>
          </p:grpSpPr>
          <p:sp>
            <p:nvSpPr>
              <p:cNvPr id="37903" name="Rectangle 93"/>
              <p:cNvSpPr>
                <a:spLocks noChangeArrowheads="1"/>
              </p:cNvSpPr>
              <p:nvPr/>
            </p:nvSpPr>
            <p:spPr bwMode="auto">
              <a:xfrm>
                <a:off x="4992" y="1776"/>
                <a:ext cx="528" cy="144"/>
              </a:xfrm>
              <a:prstGeom prst="rect">
                <a:avLst/>
              </a:prstGeom>
              <a:solidFill>
                <a:srgbClr val="8EA0CC"/>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IUI-007</a:t>
                </a:r>
                <a:endParaRPr lang="nl-NL" sz="1400">
                  <a:solidFill>
                    <a:schemeClr val="tx1"/>
                  </a:solidFill>
                  <a:cs typeface="Times New Roman" pitchFamily="18" charset="0"/>
                </a:endParaRPr>
              </a:p>
            </p:txBody>
          </p:sp>
          <p:sp>
            <p:nvSpPr>
              <p:cNvPr id="37904" name="Rectangle 94"/>
              <p:cNvSpPr>
                <a:spLocks noChangeArrowheads="1"/>
              </p:cNvSpPr>
              <p:nvPr/>
            </p:nvSpPr>
            <p:spPr bwMode="auto">
              <a:xfrm>
                <a:off x="4992" y="2544"/>
                <a:ext cx="528" cy="144"/>
              </a:xfrm>
              <a:prstGeom prst="rect">
                <a:avLst/>
              </a:prstGeom>
              <a:solidFill>
                <a:srgbClr val="8EA0CC"/>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IUI-007</a:t>
                </a:r>
                <a:endParaRPr lang="nl-NL" sz="1400">
                  <a:solidFill>
                    <a:schemeClr val="tx1"/>
                  </a:solidFill>
                  <a:cs typeface="Times New Roman" pitchFamily="18" charset="0"/>
                </a:endParaRPr>
              </a:p>
            </p:txBody>
          </p:sp>
          <p:sp>
            <p:nvSpPr>
              <p:cNvPr id="37905" name="Rectangle 95"/>
              <p:cNvSpPr>
                <a:spLocks noChangeArrowheads="1"/>
              </p:cNvSpPr>
              <p:nvPr/>
            </p:nvSpPr>
            <p:spPr bwMode="auto">
              <a:xfrm>
                <a:off x="4992" y="3312"/>
                <a:ext cx="528" cy="144"/>
              </a:xfrm>
              <a:prstGeom prst="rect">
                <a:avLst/>
              </a:prstGeom>
              <a:solidFill>
                <a:srgbClr val="8EA0CC"/>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IUI-007</a:t>
                </a:r>
                <a:endParaRPr lang="nl-NL" sz="1400">
                  <a:solidFill>
                    <a:schemeClr val="tx1"/>
                  </a:solidFill>
                  <a:cs typeface="Times New Roman" pitchFamily="18" charset="0"/>
                </a:endParaRPr>
              </a:p>
            </p:txBody>
          </p:sp>
        </p:grpSp>
        <p:grpSp>
          <p:nvGrpSpPr>
            <p:cNvPr id="37899" name="Group 96"/>
            <p:cNvGrpSpPr>
              <a:grpSpLocks/>
            </p:cNvGrpSpPr>
            <p:nvPr/>
          </p:nvGrpSpPr>
          <p:grpSpPr bwMode="auto">
            <a:xfrm>
              <a:off x="2640" y="2448"/>
              <a:ext cx="528" cy="1296"/>
              <a:chOff x="2640" y="2448"/>
              <a:chExt cx="528" cy="1296"/>
            </a:xfrm>
          </p:grpSpPr>
          <p:sp>
            <p:nvSpPr>
              <p:cNvPr id="37901" name="Rectangle 97"/>
              <p:cNvSpPr>
                <a:spLocks noChangeArrowheads="1"/>
              </p:cNvSpPr>
              <p:nvPr/>
            </p:nvSpPr>
            <p:spPr bwMode="auto">
              <a:xfrm>
                <a:off x="2640" y="2448"/>
                <a:ext cx="528" cy="144"/>
              </a:xfrm>
              <a:prstGeom prst="rect">
                <a:avLst/>
              </a:prstGeom>
              <a:solidFill>
                <a:srgbClr val="FF3300"/>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IUI-002</a:t>
                </a:r>
                <a:endParaRPr lang="nl-NL" sz="1400">
                  <a:solidFill>
                    <a:schemeClr val="tx1"/>
                  </a:solidFill>
                  <a:cs typeface="Times New Roman" pitchFamily="18" charset="0"/>
                </a:endParaRPr>
              </a:p>
            </p:txBody>
          </p:sp>
          <p:sp>
            <p:nvSpPr>
              <p:cNvPr id="37902" name="Rectangle 98"/>
              <p:cNvSpPr>
                <a:spLocks noChangeArrowheads="1"/>
              </p:cNvSpPr>
              <p:nvPr/>
            </p:nvSpPr>
            <p:spPr bwMode="auto">
              <a:xfrm>
                <a:off x="2640" y="3600"/>
                <a:ext cx="528" cy="144"/>
              </a:xfrm>
              <a:prstGeom prst="rect">
                <a:avLst/>
              </a:prstGeom>
              <a:solidFill>
                <a:srgbClr val="800000"/>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IUI-012</a:t>
                </a:r>
                <a:endParaRPr lang="nl-NL" sz="1400">
                  <a:solidFill>
                    <a:schemeClr val="tx1"/>
                  </a:solidFill>
                  <a:cs typeface="Times New Roman" pitchFamily="18" charset="0"/>
                </a:endParaRPr>
              </a:p>
            </p:txBody>
          </p:sp>
        </p:grpSp>
        <p:sp>
          <p:nvSpPr>
            <p:cNvPr id="37900" name="Rectangle 99"/>
            <p:cNvSpPr>
              <a:spLocks noChangeArrowheads="1"/>
            </p:cNvSpPr>
            <p:nvPr/>
          </p:nvSpPr>
          <p:spPr bwMode="auto">
            <a:xfrm>
              <a:off x="2640" y="2832"/>
              <a:ext cx="528" cy="144"/>
            </a:xfrm>
            <a:prstGeom prst="rect">
              <a:avLst/>
            </a:prstGeom>
            <a:solidFill>
              <a:srgbClr val="FFFF00"/>
            </a:solidFill>
            <a:ln w="9525">
              <a:solidFill>
                <a:schemeClr val="tx1"/>
              </a:solidFill>
              <a:miter lim="800000"/>
              <a:headEnd/>
              <a:tailEnd/>
            </a:ln>
          </p:spPr>
          <p:txBody>
            <a:bodyPr wrap="none" anchor="ctr"/>
            <a:lstStyle/>
            <a:p>
              <a:r>
                <a:rPr lang="nl-BE" sz="1400">
                  <a:solidFill>
                    <a:schemeClr val="tx1"/>
                  </a:solidFill>
                  <a:cs typeface="Times New Roman" pitchFamily="18" charset="0"/>
                </a:rPr>
                <a:t>IUI-006</a:t>
              </a:r>
              <a:endParaRPr lang="nl-NL" sz="1400">
                <a:solidFill>
                  <a:schemeClr val="tx1"/>
                </a:solidFill>
                <a:cs typeface="Times New Roman" pitchFamily="18" charset="0"/>
              </a:endParaRPr>
            </a:p>
          </p:txBody>
        </p:sp>
      </p:grpSp>
      <p:sp>
        <p:nvSpPr>
          <p:cNvPr id="1020004" name="Text Box 100"/>
          <p:cNvSpPr txBox="1">
            <a:spLocks noChangeArrowheads="1"/>
          </p:cNvSpPr>
          <p:nvPr/>
        </p:nvSpPr>
        <p:spPr bwMode="auto">
          <a:xfrm>
            <a:off x="0" y="6278563"/>
            <a:ext cx="3503613" cy="579437"/>
          </a:xfrm>
          <a:prstGeom prst="rect">
            <a:avLst/>
          </a:prstGeom>
          <a:solidFill>
            <a:srgbClr val="FF0000"/>
          </a:solidFill>
          <a:ln w="9525">
            <a:noFill/>
            <a:miter lim="800000"/>
            <a:headEnd/>
            <a:tailEnd/>
          </a:ln>
        </p:spPr>
        <p:txBody>
          <a:bodyPr wrap="none">
            <a:spAutoFit/>
          </a:bodyPr>
          <a:lstStyle/>
          <a:p>
            <a:r>
              <a:rPr lang="en-US">
                <a:solidFill>
                  <a:schemeClr val="bg1"/>
                </a:solidFill>
              </a:rPr>
              <a:t>7 distinct disorders</a:t>
            </a:r>
          </a:p>
        </p:txBody>
      </p:sp>
      <p:sp>
        <p:nvSpPr>
          <p:cNvPr id="37893" name="AutoShape 101"/>
          <p:cNvSpPr>
            <a:spLocks noGrp="1" noChangeArrowheads="1"/>
          </p:cNvSpPr>
          <p:nvPr>
            <p:ph type="title"/>
          </p:nvPr>
        </p:nvSpPr>
        <p:spPr/>
        <p:txBody>
          <a:bodyPr/>
          <a:lstStyle/>
          <a:p>
            <a:r>
              <a:rPr lang="nl-BE" dirty="0" smtClean="0"/>
              <a:t>Codes </a:t>
            </a:r>
            <a:r>
              <a:rPr lang="nl-BE" dirty="0" err="1" smtClean="0"/>
              <a:t>for</a:t>
            </a:r>
            <a:r>
              <a:rPr lang="nl-BE" dirty="0" smtClean="0"/>
              <a:t> ‘types’ AND </a:t>
            </a:r>
            <a:r>
              <a:rPr lang="nl-BE" dirty="0" err="1" smtClean="0"/>
              <a:t>identifiers</a:t>
            </a:r>
            <a:r>
              <a:rPr lang="nl-BE" dirty="0" smtClean="0"/>
              <a:t> </a:t>
            </a:r>
            <a:r>
              <a:rPr lang="nl-BE" dirty="0" err="1" smtClean="0"/>
              <a:t>for</a:t>
            </a:r>
            <a:r>
              <a:rPr lang="nl-BE" dirty="0" smtClean="0"/>
              <a:t> </a:t>
            </a:r>
            <a:r>
              <a:rPr lang="nl-BE" dirty="0" err="1" smtClean="0"/>
              <a:t>instances</a:t>
            </a:r>
            <a:endParaRPr lang="en-US" dirty="0" smtClean="0"/>
          </a:p>
        </p:txBody>
      </p:sp>
    </p:spTree>
    <p:extLst>
      <p:ext uri="{BB962C8B-B14F-4D97-AF65-F5344CB8AC3E}">
        <p14:creationId xmlns:p14="http://schemas.microsoft.com/office/powerpoint/2010/main" val="181932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20004"/>
                                        </p:tgtEl>
                                        <p:attrNameLst>
                                          <p:attrName>style.visibility</p:attrName>
                                        </p:attrNameLst>
                                      </p:cBhvr>
                                      <p:to>
                                        <p:strVal val="visible"/>
                                      </p:to>
                                    </p:set>
                                    <p:animEffect transition="in" filter="wipe(up)">
                                      <p:cBhvr>
                                        <p:cTn id="11" dur="1000"/>
                                        <p:tgtEl>
                                          <p:spTgt spid="1020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000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Take home messages</a:t>
            </a:r>
          </a:p>
        </p:txBody>
      </p:sp>
      <p:sp>
        <p:nvSpPr>
          <p:cNvPr id="51203" name="Content Placeholder 2"/>
          <p:cNvSpPr>
            <a:spLocks noGrp="1"/>
          </p:cNvSpPr>
          <p:nvPr>
            <p:ph idx="1"/>
          </p:nvPr>
        </p:nvSpPr>
        <p:spPr>
          <a:xfrm>
            <a:off x="228600" y="1447800"/>
            <a:ext cx="8686800" cy="4953000"/>
          </a:xfrm>
        </p:spPr>
        <p:txBody>
          <a:bodyPr/>
          <a:lstStyle/>
          <a:p>
            <a:pPr marL="457200" indent="-457200">
              <a:buFont typeface="Arial" panose="020B0604020202020204" pitchFamily="34" charset="0"/>
              <a:buChar char="•"/>
            </a:pPr>
            <a:r>
              <a:rPr lang="en-US" sz="2600" dirty="0" smtClean="0"/>
              <a:t>Statements, even scientific jargon, as well as data collections can make sense and be about something, without each part thereof making sense or being about something.</a:t>
            </a:r>
          </a:p>
          <a:p>
            <a:pPr>
              <a:buFont typeface="Arial" panose="020B0604020202020204" pitchFamily="34" charset="0"/>
              <a:buChar char="•"/>
            </a:pPr>
            <a:endParaRPr lang="en-US" sz="800" dirty="0" smtClean="0">
              <a:solidFill>
                <a:schemeClr val="bg1"/>
              </a:solidFill>
            </a:endParaRPr>
          </a:p>
          <a:p>
            <a:pPr lvl="1"/>
            <a:r>
              <a:rPr lang="en-US" sz="2400" dirty="0" smtClean="0">
                <a:solidFill>
                  <a:schemeClr val="bg1"/>
                </a:solidFill>
              </a:rPr>
              <a:t> </a:t>
            </a:r>
            <a:r>
              <a:rPr lang="en-US" sz="2400" dirty="0" smtClean="0">
                <a:solidFill>
                  <a:srgbClr val="FF0000"/>
                </a:solidFill>
              </a:rPr>
              <a:t>(a + b)</a:t>
            </a:r>
            <a:r>
              <a:rPr lang="en-US" sz="2400" baseline="30000" dirty="0" smtClean="0">
                <a:solidFill>
                  <a:srgbClr val="FF0000"/>
                </a:solidFill>
              </a:rPr>
              <a:t>2</a:t>
            </a:r>
            <a:r>
              <a:rPr lang="en-US" sz="2400" dirty="0" smtClean="0">
                <a:solidFill>
                  <a:srgbClr val="FF0000"/>
                </a:solidFill>
              </a:rPr>
              <a:t> = a</a:t>
            </a:r>
            <a:r>
              <a:rPr lang="en-US" sz="2400" baseline="30000" dirty="0" smtClean="0">
                <a:solidFill>
                  <a:srgbClr val="FF0000"/>
                </a:solidFill>
              </a:rPr>
              <a:t>2</a:t>
            </a:r>
            <a:r>
              <a:rPr lang="en-US" sz="2400" dirty="0" smtClean="0">
                <a:solidFill>
                  <a:srgbClr val="FF0000"/>
                </a:solidFill>
              </a:rPr>
              <a:t> + 2ab + b</a:t>
            </a:r>
            <a:r>
              <a:rPr lang="en-US" sz="2400" baseline="30000" dirty="0" smtClean="0">
                <a:solidFill>
                  <a:srgbClr val="FF0000"/>
                </a:solidFill>
              </a:rPr>
              <a:t>2</a:t>
            </a:r>
            <a:r>
              <a:rPr lang="en-US" sz="2400" dirty="0" smtClean="0"/>
              <a:t> is true whatever a and </a:t>
            </a:r>
            <a:r>
              <a:rPr lang="en-US" sz="2400" dirty="0" err="1" smtClean="0"/>
              <a:t>b are</a:t>
            </a:r>
            <a:r>
              <a:rPr lang="en-US" sz="2400" dirty="0" smtClean="0"/>
              <a:t>,</a:t>
            </a:r>
          </a:p>
          <a:p>
            <a:pPr lvl="1"/>
            <a:r>
              <a:rPr lang="en-US" sz="2400" dirty="0" smtClean="0"/>
              <a:t> </a:t>
            </a:r>
            <a:r>
              <a:rPr lang="en-US" sz="2400" dirty="0" smtClean="0">
                <a:solidFill>
                  <a:srgbClr val="FF0000"/>
                </a:solidFill>
              </a:rPr>
              <a:t>c</a:t>
            </a:r>
            <a:r>
              <a:rPr lang="en-US" sz="2400" baseline="30000" dirty="0" smtClean="0">
                <a:solidFill>
                  <a:srgbClr val="FF0000"/>
                </a:solidFill>
              </a:rPr>
              <a:t>2</a:t>
            </a:r>
            <a:r>
              <a:rPr lang="en-US" sz="2400" dirty="0" smtClean="0">
                <a:solidFill>
                  <a:srgbClr val="FF0000"/>
                </a:solidFill>
              </a:rPr>
              <a:t> = a</a:t>
            </a:r>
            <a:r>
              <a:rPr lang="en-US" sz="2400" baseline="30000" dirty="0" smtClean="0">
                <a:solidFill>
                  <a:srgbClr val="FF0000"/>
                </a:solidFill>
              </a:rPr>
              <a:t>2</a:t>
            </a:r>
            <a:r>
              <a:rPr lang="en-US" sz="2400" dirty="0" smtClean="0">
                <a:solidFill>
                  <a:srgbClr val="FF0000"/>
                </a:solidFill>
              </a:rPr>
              <a:t> + b</a:t>
            </a:r>
            <a:r>
              <a:rPr lang="en-US" sz="2400" baseline="30000" dirty="0" smtClean="0">
                <a:solidFill>
                  <a:srgbClr val="FF0000"/>
                </a:solidFill>
              </a:rPr>
              <a:t>2</a:t>
            </a:r>
            <a:r>
              <a:rPr lang="en-US" sz="2400" dirty="0" smtClean="0">
                <a:solidFill>
                  <a:srgbClr val="FF0000"/>
                </a:solidFill>
              </a:rPr>
              <a:t> </a:t>
            </a:r>
            <a:r>
              <a:rPr lang="en-US" sz="2400" dirty="0" smtClean="0"/>
              <a:t>is sometimes true, for instance if a, b, and c are the lengths of certain sides of a rectangular triangle.</a:t>
            </a:r>
          </a:p>
          <a:p>
            <a:pPr lvl="1"/>
            <a:endParaRPr lang="en-US" sz="800" dirty="0" smtClean="0"/>
          </a:p>
          <a:p>
            <a:pPr marL="457200" indent="-457200">
              <a:buFont typeface="Arial" panose="020B0604020202020204" pitchFamily="34" charset="0"/>
              <a:buChar char="•"/>
            </a:pPr>
            <a:r>
              <a:rPr lang="en-US" sz="2600" dirty="0" smtClean="0"/>
              <a:t>For data collections to be interpretable and comparable, each part of it needs to be documented as to what it intends to denote.</a:t>
            </a:r>
          </a:p>
          <a:p>
            <a:pPr marL="457200" indent="-457200">
              <a:buFont typeface="Arial" panose="020B0604020202020204" pitchFamily="34" charset="0"/>
              <a:buChar char="•"/>
            </a:pPr>
            <a:r>
              <a:rPr lang="en-US" sz="2600" dirty="0" smtClean="0"/>
              <a:t>Ontological Realism is a method to achieve this.</a:t>
            </a:r>
          </a:p>
        </p:txBody>
      </p:sp>
      <p:sp>
        <p:nvSpPr>
          <p:cNvPr id="51204" name="Slide Number Placeholder 3"/>
          <p:cNvSpPr>
            <a:spLocks noGrp="1"/>
          </p:cNvSpPr>
          <p:nvPr>
            <p:ph type="sldNum" sz="quarter" idx="4294967295"/>
          </p:nvPr>
        </p:nvSpPr>
        <p:spPr>
          <a:xfrm>
            <a:off x="7239000" y="6553200"/>
            <a:ext cx="1905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02D7ED52-DA20-4ABC-9574-2F4873ED9152}" type="slidenum">
              <a:rPr lang="en-US" sz="1400" b="0">
                <a:solidFill>
                  <a:schemeClr val="bg1"/>
                </a:solidFill>
              </a:rPr>
              <a:pPr eaLnBrk="1" hangingPunct="1"/>
              <a:t>66</a:t>
            </a:fld>
            <a:endParaRPr lang="en-US" sz="1400" b="0">
              <a:solidFill>
                <a:schemeClr val="bg1"/>
              </a:solidFill>
            </a:endParaRPr>
          </a:p>
        </p:txBody>
      </p:sp>
    </p:spTree>
    <p:extLst>
      <p:ext uri="{BB962C8B-B14F-4D97-AF65-F5344CB8AC3E}">
        <p14:creationId xmlns:p14="http://schemas.microsoft.com/office/powerpoint/2010/main" val="835057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AutoShape 2"/>
          <p:cNvSpPr>
            <a:spLocks noGrp="1" noChangeArrowheads="1"/>
          </p:cNvSpPr>
          <p:nvPr>
            <p:ph type="title"/>
          </p:nvPr>
        </p:nvSpPr>
        <p:spPr/>
        <p:txBody>
          <a:bodyPr/>
          <a:lstStyle/>
          <a:p>
            <a:pPr eaLnBrk="1" hangingPunct="1"/>
            <a:r>
              <a:rPr lang="en-US" dirty="0" smtClean="0"/>
              <a:t>Standard approach in data analysis (3)</a:t>
            </a:r>
          </a:p>
        </p:txBody>
      </p:sp>
      <p:graphicFrame>
        <p:nvGraphicFramePr>
          <p:cNvPr id="910340" name="Group 4"/>
          <p:cNvGraphicFramePr>
            <a:graphicFrameLocks noGrp="1"/>
          </p:cNvGraphicFramePr>
          <p:nvPr>
            <p:ph idx="1"/>
          </p:nvPr>
        </p:nvGraphicFramePr>
        <p:xfrm>
          <a:off x="228600" y="1676400"/>
          <a:ext cx="8686800" cy="3657600"/>
        </p:xfrm>
        <a:graphic>
          <a:graphicData uri="http://schemas.openxmlformats.org/drawingml/2006/table">
            <a:tbl>
              <a:tblPr/>
              <a:tblGrid>
                <a:gridCol w="1085850"/>
                <a:gridCol w="1128432"/>
                <a:gridCol w="1133756"/>
                <a:gridCol w="1133755"/>
                <a:gridCol w="1131981"/>
                <a:gridCol w="1130207"/>
                <a:gridCol w="1128432"/>
                <a:gridCol w="814387"/>
              </a:tblGrid>
              <a:tr h="40640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Arial" charset="0"/>
                        <a:cs typeface="Arial"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cs typeface="Arial" charset="0"/>
                        </a:rPr>
                        <a:t>Cases</a:t>
                      </a:r>
                      <a:endParaRPr kumimoji="0" lang="en-US" sz="2000" b="0" i="0" u="none" strike="noStrike" cap="none" normalizeH="0" baseline="0" dirty="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7">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cs typeface="Arial" charset="0"/>
                        </a:rPr>
                        <a:t>Characteristics</a:t>
                      </a:r>
                      <a:endParaRPr kumimoji="0" lang="en-US" sz="2000" b="0" i="0" u="none" strike="noStrike" cap="none" normalizeH="0" baseline="0" dirty="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640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ch1</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ch2</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ch3</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ch4</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ch5</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ch6</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cs typeface="Arial" charset="0"/>
                        </a:rPr>
                        <a:t>...</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case1</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case2</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case3</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case4</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case5</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case6</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06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Times New Roman" pitchFamily="18" charset="0"/>
                      </a:endParaRPr>
                    </a:p>
                  </a:txBody>
                  <a:tcPr marL="102198" marR="10219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70072" name="Text Box 90"/>
          <p:cNvSpPr txBox="1">
            <a:spLocks noChangeArrowheads="1"/>
          </p:cNvSpPr>
          <p:nvPr/>
        </p:nvSpPr>
        <p:spPr bwMode="auto">
          <a:xfrm>
            <a:off x="1905000" y="6396335"/>
            <a:ext cx="1638590" cy="461665"/>
          </a:xfrm>
          <a:prstGeom prst="rect">
            <a:avLst/>
          </a:prstGeom>
          <a:noFill/>
          <a:ln w="9525">
            <a:noFill/>
            <a:miter lim="800000"/>
            <a:headEnd/>
            <a:tailEnd/>
          </a:ln>
        </p:spPr>
        <p:txBody>
          <a:bodyPr wrap="none">
            <a:spAutoFit/>
          </a:bodyPr>
          <a:lstStyle/>
          <a:p>
            <a:r>
              <a:rPr lang="en-US" sz="2400" dirty="0">
                <a:solidFill>
                  <a:schemeClr val="bg1"/>
                </a:solidFill>
              </a:rPr>
              <a:t>phenotypic</a:t>
            </a:r>
          </a:p>
        </p:txBody>
      </p:sp>
      <p:sp>
        <p:nvSpPr>
          <p:cNvPr id="170073" name="Text Box 91"/>
          <p:cNvSpPr txBox="1">
            <a:spLocks noChangeArrowheads="1"/>
          </p:cNvSpPr>
          <p:nvPr/>
        </p:nvSpPr>
        <p:spPr bwMode="auto">
          <a:xfrm>
            <a:off x="3886200" y="6396335"/>
            <a:ext cx="1449435" cy="461665"/>
          </a:xfrm>
          <a:prstGeom prst="rect">
            <a:avLst/>
          </a:prstGeom>
          <a:noFill/>
          <a:ln w="9525">
            <a:noFill/>
            <a:miter lim="800000"/>
            <a:headEnd/>
            <a:tailEnd/>
          </a:ln>
        </p:spPr>
        <p:txBody>
          <a:bodyPr wrap="none">
            <a:spAutoFit/>
          </a:bodyPr>
          <a:lstStyle/>
          <a:p>
            <a:r>
              <a:rPr lang="en-US" sz="2400" dirty="0">
                <a:solidFill>
                  <a:schemeClr val="bg1"/>
                </a:solidFill>
              </a:rPr>
              <a:t>genotypic</a:t>
            </a:r>
          </a:p>
        </p:txBody>
      </p:sp>
      <p:sp>
        <p:nvSpPr>
          <p:cNvPr id="170074" name="AutoShape 93"/>
          <p:cNvSpPr>
            <a:spLocks/>
          </p:cNvSpPr>
          <p:nvPr/>
        </p:nvSpPr>
        <p:spPr bwMode="auto">
          <a:xfrm rot="5400000" flipV="1">
            <a:off x="2705100" y="5520035"/>
            <a:ext cx="152400" cy="1752600"/>
          </a:xfrm>
          <a:prstGeom prst="rightBrace">
            <a:avLst>
              <a:gd name="adj1" fmla="val 150000"/>
              <a:gd name="adj2" fmla="val 50000"/>
            </a:avLst>
          </a:prstGeom>
          <a:noFill/>
          <a:ln w="9525">
            <a:solidFill>
              <a:schemeClr val="bg1"/>
            </a:solidFill>
            <a:round/>
            <a:headEnd/>
            <a:tailEnd/>
          </a:ln>
        </p:spPr>
        <p:txBody>
          <a:bodyPr wrap="none" anchor="ctr"/>
          <a:lstStyle/>
          <a:p>
            <a:endParaRPr lang="en-US"/>
          </a:p>
        </p:txBody>
      </p:sp>
      <p:sp>
        <p:nvSpPr>
          <p:cNvPr id="170075" name="AutoShape 94"/>
          <p:cNvSpPr>
            <a:spLocks/>
          </p:cNvSpPr>
          <p:nvPr/>
        </p:nvSpPr>
        <p:spPr bwMode="auto">
          <a:xfrm rot="5400000" flipV="1">
            <a:off x="4800600" y="5405735"/>
            <a:ext cx="152400" cy="1981200"/>
          </a:xfrm>
          <a:prstGeom prst="rightBrace">
            <a:avLst>
              <a:gd name="adj1" fmla="val 200000"/>
              <a:gd name="adj2" fmla="val 50000"/>
            </a:avLst>
          </a:prstGeom>
          <a:noFill/>
          <a:ln w="9525">
            <a:solidFill>
              <a:schemeClr val="bg1"/>
            </a:solidFill>
            <a:round/>
            <a:headEnd/>
            <a:tailEnd/>
          </a:ln>
        </p:spPr>
        <p:txBody>
          <a:bodyPr wrap="none" anchor="ctr"/>
          <a:lstStyle/>
          <a:p>
            <a:endParaRPr lang="en-US"/>
          </a:p>
        </p:txBody>
      </p:sp>
      <p:grpSp>
        <p:nvGrpSpPr>
          <p:cNvPr id="2" name="Group 356"/>
          <p:cNvGrpSpPr>
            <a:grpSpLocks/>
          </p:cNvGrpSpPr>
          <p:nvPr/>
        </p:nvGrpSpPr>
        <p:grpSpPr bwMode="auto">
          <a:xfrm>
            <a:off x="3200400" y="3424535"/>
            <a:ext cx="4267200" cy="381000"/>
            <a:chOff x="2016" y="2736"/>
            <a:chExt cx="2688" cy="240"/>
          </a:xfrm>
        </p:grpSpPr>
        <p:sp>
          <p:nvSpPr>
            <p:cNvPr id="170083"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170084"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sp>
        <p:nvSpPr>
          <p:cNvPr id="17" name="AutoShape 94"/>
          <p:cNvSpPr>
            <a:spLocks/>
          </p:cNvSpPr>
          <p:nvPr/>
        </p:nvSpPr>
        <p:spPr bwMode="auto">
          <a:xfrm rot="5400000" flipV="1">
            <a:off x="6858000" y="5405735"/>
            <a:ext cx="152400" cy="1981200"/>
          </a:xfrm>
          <a:prstGeom prst="rightBrace">
            <a:avLst>
              <a:gd name="adj1" fmla="val 200000"/>
              <a:gd name="adj2" fmla="val 50000"/>
            </a:avLst>
          </a:prstGeom>
          <a:noFill/>
          <a:ln w="9525">
            <a:solidFill>
              <a:schemeClr val="bg1"/>
            </a:solidFill>
            <a:round/>
            <a:headEnd/>
            <a:tailEnd/>
          </a:ln>
        </p:spPr>
        <p:txBody>
          <a:bodyPr wrap="none" anchor="ctr"/>
          <a:lstStyle/>
          <a:p>
            <a:endParaRPr lang="en-US"/>
          </a:p>
        </p:txBody>
      </p:sp>
      <p:sp>
        <p:nvSpPr>
          <p:cNvPr id="18" name="Text Box 91"/>
          <p:cNvSpPr txBox="1">
            <a:spLocks noChangeArrowheads="1"/>
          </p:cNvSpPr>
          <p:nvPr/>
        </p:nvSpPr>
        <p:spPr bwMode="auto">
          <a:xfrm>
            <a:off x="7311332" y="6396335"/>
            <a:ext cx="1680268" cy="461665"/>
          </a:xfrm>
          <a:prstGeom prst="rect">
            <a:avLst/>
          </a:prstGeom>
          <a:noFill/>
          <a:ln w="9525">
            <a:noFill/>
            <a:miter lim="800000"/>
            <a:headEnd/>
            <a:tailEnd/>
          </a:ln>
        </p:spPr>
        <p:txBody>
          <a:bodyPr wrap="none">
            <a:spAutoFit/>
          </a:bodyPr>
          <a:lstStyle/>
          <a:p>
            <a:r>
              <a:rPr lang="en-US" sz="2400" dirty="0" smtClean="0">
                <a:solidFill>
                  <a:schemeClr val="bg1"/>
                </a:solidFill>
              </a:rPr>
              <a:t>outcome …</a:t>
            </a:r>
            <a:endParaRPr lang="en-US" sz="2400" dirty="0">
              <a:solidFill>
                <a:schemeClr val="bg1"/>
              </a:solidFill>
            </a:endParaRPr>
          </a:p>
        </p:txBody>
      </p:sp>
      <p:sp>
        <p:nvSpPr>
          <p:cNvPr id="19" name="Text Box 91"/>
          <p:cNvSpPr txBox="1">
            <a:spLocks noChangeArrowheads="1"/>
          </p:cNvSpPr>
          <p:nvPr/>
        </p:nvSpPr>
        <p:spPr bwMode="auto">
          <a:xfrm>
            <a:off x="5548559" y="6396335"/>
            <a:ext cx="1477520" cy="461665"/>
          </a:xfrm>
          <a:prstGeom prst="rect">
            <a:avLst/>
          </a:prstGeom>
          <a:noFill/>
          <a:ln w="9525">
            <a:noFill/>
            <a:miter lim="800000"/>
            <a:headEnd/>
            <a:tailEnd/>
          </a:ln>
        </p:spPr>
        <p:txBody>
          <a:bodyPr wrap="none">
            <a:spAutoFit/>
          </a:bodyPr>
          <a:lstStyle/>
          <a:p>
            <a:r>
              <a:rPr lang="en-US" sz="2400" dirty="0" smtClean="0">
                <a:solidFill>
                  <a:schemeClr val="bg1"/>
                </a:solidFill>
              </a:rPr>
              <a:t>treatment</a:t>
            </a:r>
            <a:endParaRPr lang="en-US" sz="2400" dirty="0">
              <a:solidFill>
                <a:schemeClr val="bg1"/>
              </a:solidFill>
            </a:endParaRPr>
          </a:p>
        </p:txBody>
      </p:sp>
      <p:sp>
        <p:nvSpPr>
          <p:cNvPr id="20" name="TextBox 19"/>
          <p:cNvSpPr txBox="1"/>
          <p:nvPr/>
        </p:nvSpPr>
        <p:spPr>
          <a:xfrm>
            <a:off x="3352800" y="5253335"/>
            <a:ext cx="3630096" cy="584775"/>
          </a:xfrm>
          <a:prstGeom prst="rect">
            <a:avLst/>
          </a:prstGeom>
          <a:noFill/>
        </p:spPr>
        <p:txBody>
          <a:bodyPr wrap="none" rtlCol="0">
            <a:spAutoFit/>
          </a:bodyPr>
          <a:lstStyle/>
          <a:p>
            <a:r>
              <a:rPr lang="en-US" dirty="0" smtClean="0">
                <a:solidFill>
                  <a:schemeClr val="accent5">
                    <a:lumMod val="75000"/>
                  </a:schemeClr>
                </a:solidFill>
              </a:rPr>
              <a:t>finding correlations</a:t>
            </a:r>
            <a:endParaRPr lang="en-US" dirty="0">
              <a:solidFill>
                <a:schemeClr val="accent5">
                  <a:lumMod val="75000"/>
                </a:schemeClr>
              </a:solidFill>
            </a:endParaRPr>
          </a:p>
        </p:txBody>
      </p:sp>
      <p:grpSp>
        <p:nvGrpSpPr>
          <p:cNvPr id="3" name="Group 356"/>
          <p:cNvGrpSpPr>
            <a:grpSpLocks/>
          </p:cNvGrpSpPr>
          <p:nvPr/>
        </p:nvGrpSpPr>
        <p:grpSpPr bwMode="auto">
          <a:xfrm>
            <a:off x="3200400" y="3881735"/>
            <a:ext cx="4267200" cy="381000"/>
            <a:chOff x="2016" y="2736"/>
            <a:chExt cx="2688" cy="240"/>
          </a:xfrm>
        </p:grpSpPr>
        <p:sp>
          <p:nvSpPr>
            <p:cNvPr id="22"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23"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grpSp>
        <p:nvGrpSpPr>
          <p:cNvPr id="4" name="Group 356"/>
          <p:cNvGrpSpPr>
            <a:grpSpLocks/>
          </p:cNvGrpSpPr>
          <p:nvPr/>
        </p:nvGrpSpPr>
        <p:grpSpPr bwMode="auto">
          <a:xfrm>
            <a:off x="3200400" y="4338935"/>
            <a:ext cx="4267200" cy="381000"/>
            <a:chOff x="2016" y="2736"/>
            <a:chExt cx="2688" cy="240"/>
          </a:xfrm>
        </p:grpSpPr>
        <p:sp>
          <p:nvSpPr>
            <p:cNvPr id="25"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26"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grpSp>
        <p:nvGrpSpPr>
          <p:cNvPr id="5" name="Group 356"/>
          <p:cNvGrpSpPr>
            <a:grpSpLocks/>
          </p:cNvGrpSpPr>
          <p:nvPr/>
        </p:nvGrpSpPr>
        <p:grpSpPr bwMode="auto">
          <a:xfrm>
            <a:off x="3200400" y="4796135"/>
            <a:ext cx="4267200" cy="381000"/>
            <a:chOff x="2016" y="2736"/>
            <a:chExt cx="2688" cy="240"/>
          </a:xfrm>
        </p:grpSpPr>
        <p:sp>
          <p:nvSpPr>
            <p:cNvPr id="28" name="AutoShape 354"/>
            <p:cNvSpPr>
              <a:spLocks noChangeArrowheads="1"/>
            </p:cNvSpPr>
            <p:nvPr/>
          </p:nvSpPr>
          <p:spPr bwMode="auto">
            <a:xfrm>
              <a:off x="2016" y="2736"/>
              <a:ext cx="1344" cy="240"/>
            </a:xfrm>
            <a:prstGeom prst="curvedUpArrow">
              <a:avLst>
                <a:gd name="adj1" fmla="val 80915"/>
                <a:gd name="adj2" fmla="val 192915"/>
                <a:gd name="adj3" fmla="val 33333"/>
              </a:avLst>
            </a:prstGeom>
            <a:solidFill>
              <a:schemeClr val="accent1"/>
            </a:solidFill>
            <a:ln w="9525">
              <a:solidFill>
                <a:schemeClr val="bg1"/>
              </a:solidFill>
              <a:miter lim="800000"/>
              <a:headEnd/>
              <a:tailEnd/>
            </a:ln>
          </p:spPr>
          <p:txBody>
            <a:bodyPr wrap="none" anchor="ctr"/>
            <a:lstStyle/>
            <a:p>
              <a:endParaRPr lang="en-US"/>
            </a:p>
          </p:txBody>
        </p:sp>
        <p:sp>
          <p:nvSpPr>
            <p:cNvPr id="29" name="AutoShape 355"/>
            <p:cNvSpPr>
              <a:spLocks noChangeArrowheads="1"/>
            </p:cNvSpPr>
            <p:nvPr/>
          </p:nvSpPr>
          <p:spPr bwMode="auto">
            <a:xfrm>
              <a:off x="2016" y="2736"/>
              <a:ext cx="2688" cy="240"/>
            </a:xfrm>
            <a:prstGeom prst="curvedUpArrow">
              <a:avLst>
                <a:gd name="adj1" fmla="val 79956"/>
                <a:gd name="adj2" fmla="val 196622"/>
                <a:gd name="adj3" fmla="val 33333"/>
              </a:avLst>
            </a:prstGeom>
            <a:solidFill>
              <a:schemeClr val="accent1"/>
            </a:solidFill>
            <a:ln w="9525">
              <a:solidFill>
                <a:schemeClr val="bg1"/>
              </a:solidFill>
              <a:miter lim="800000"/>
              <a:headEnd/>
              <a:tailEnd/>
            </a:ln>
          </p:spPr>
          <p:txBody>
            <a:bodyPr wrap="none" anchor="ctr"/>
            <a:lstStyle/>
            <a:p>
              <a:endParaRPr lang="en-US"/>
            </a:p>
          </p:txBody>
        </p:sp>
      </p:grpSp>
      <p:grpSp>
        <p:nvGrpSpPr>
          <p:cNvPr id="6" name="Group 356"/>
          <p:cNvGrpSpPr>
            <a:grpSpLocks/>
          </p:cNvGrpSpPr>
          <p:nvPr/>
        </p:nvGrpSpPr>
        <p:grpSpPr bwMode="auto">
          <a:xfrm>
            <a:off x="3200400" y="5862935"/>
            <a:ext cx="4267200" cy="381000"/>
            <a:chOff x="2016" y="2736"/>
            <a:chExt cx="2688" cy="240"/>
          </a:xfrm>
          <a:solidFill>
            <a:srgbClr val="FFC000"/>
          </a:solidFill>
        </p:grpSpPr>
        <p:sp>
          <p:nvSpPr>
            <p:cNvPr id="31" name="AutoShape 354"/>
            <p:cNvSpPr>
              <a:spLocks noChangeArrowheads="1"/>
            </p:cNvSpPr>
            <p:nvPr/>
          </p:nvSpPr>
          <p:spPr bwMode="auto">
            <a:xfrm>
              <a:off x="2016" y="2736"/>
              <a:ext cx="1344" cy="240"/>
            </a:xfrm>
            <a:prstGeom prst="curvedUpArrow">
              <a:avLst>
                <a:gd name="adj1" fmla="val 80915"/>
                <a:gd name="adj2" fmla="val 192915"/>
                <a:gd name="adj3" fmla="val 33333"/>
              </a:avLst>
            </a:prstGeom>
            <a:grpFill/>
            <a:ln w="9525">
              <a:solidFill>
                <a:schemeClr val="bg1"/>
              </a:solidFill>
              <a:miter lim="800000"/>
              <a:headEnd/>
              <a:tailEnd/>
            </a:ln>
          </p:spPr>
          <p:txBody>
            <a:bodyPr wrap="none" anchor="ctr"/>
            <a:lstStyle/>
            <a:p>
              <a:endParaRPr lang="en-US"/>
            </a:p>
          </p:txBody>
        </p:sp>
        <p:sp>
          <p:nvSpPr>
            <p:cNvPr id="32" name="AutoShape 355"/>
            <p:cNvSpPr>
              <a:spLocks noChangeArrowheads="1"/>
            </p:cNvSpPr>
            <p:nvPr/>
          </p:nvSpPr>
          <p:spPr bwMode="auto">
            <a:xfrm>
              <a:off x="2016" y="2736"/>
              <a:ext cx="2688" cy="240"/>
            </a:xfrm>
            <a:prstGeom prst="curvedUpArrow">
              <a:avLst>
                <a:gd name="adj1" fmla="val 79956"/>
                <a:gd name="adj2" fmla="val 196622"/>
                <a:gd name="adj3" fmla="val 33333"/>
              </a:avLst>
            </a:prstGeom>
            <a:grpFill/>
            <a:ln w="9525">
              <a:solidFill>
                <a:schemeClr val="bg1"/>
              </a:solidFill>
              <a:miter lim="800000"/>
              <a:headEnd/>
              <a:tailEnd/>
            </a:ln>
          </p:spPr>
          <p:txBody>
            <a:bodyPr wrap="none" anchor="ctr"/>
            <a:lstStyle/>
            <a:p>
              <a:endParaRPr lang="en-US"/>
            </a:p>
          </p:txBody>
        </p:sp>
      </p:grpSp>
      <p:sp>
        <p:nvSpPr>
          <p:cNvPr id="34" name="TextBox 33"/>
          <p:cNvSpPr txBox="1"/>
          <p:nvPr/>
        </p:nvSpPr>
        <p:spPr>
          <a:xfrm>
            <a:off x="1946793" y="2586335"/>
            <a:ext cx="1415773" cy="3170099"/>
          </a:xfrm>
          <a:prstGeom prst="rect">
            <a:avLst/>
          </a:prstGeom>
          <a:noFill/>
        </p:spPr>
        <p:txBody>
          <a:bodyPr wrap="none" rtlCol="0">
            <a:spAutoFit/>
          </a:bodyPr>
          <a:lstStyle/>
          <a:p>
            <a:r>
              <a:rPr lang="en-US" sz="20000" b="0" dirty="0" smtClean="0">
                <a:solidFill>
                  <a:srgbClr val="FFC000"/>
                </a:solidFill>
              </a:rPr>
              <a:t>{</a:t>
            </a:r>
            <a:endParaRPr lang="en-US" sz="20000" b="0" dirty="0">
              <a:solidFill>
                <a:srgbClr val="FFC000"/>
              </a:solidFill>
            </a:endParaRPr>
          </a:p>
        </p:txBody>
      </p:sp>
      <p:sp>
        <p:nvSpPr>
          <p:cNvPr id="35" name="TextBox 34"/>
          <p:cNvSpPr txBox="1"/>
          <p:nvPr/>
        </p:nvSpPr>
        <p:spPr>
          <a:xfrm>
            <a:off x="1524000" y="5862935"/>
            <a:ext cx="1479893" cy="523220"/>
          </a:xfrm>
          <a:prstGeom prst="rect">
            <a:avLst/>
          </a:prstGeom>
          <a:noFill/>
        </p:spPr>
        <p:txBody>
          <a:bodyPr wrap="none" rtlCol="0">
            <a:spAutoFit/>
          </a:bodyPr>
          <a:lstStyle/>
          <a:p>
            <a:r>
              <a:rPr lang="en-US" sz="2800" b="0" dirty="0" smtClean="0">
                <a:solidFill>
                  <a:srgbClr val="FFC000"/>
                </a:solidFill>
              </a:rPr>
              <a:t>therefore</a:t>
            </a:r>
            <a:endParaRPr lang="en-US" sz="2800" b="0" dirty="0">
              <a:solidFill>
                <a:srgbClr val="FFC000"/>
              </a:solidFill>
            </a:endParaRPr>
          </a:p>
        </p:txBody>
      </p:sp>
      <p:cxnSp>
        <p:nvCxnSpPr>
          <p:cNvPr id="39" name="Straight Connector 38"/>
          <p:cNvCxnSpPr/>
          <p:nvPr/>
        </p:nvCxnSpPr>
        <p:spPr bwMode="auto">
          <a:xfrm>
            <a:off x="1981200" y="4491335"/>
            <a:ext cx="20782" cy="1392382"/>
          </a:xfrm>
          <a:prstGeom prst="line">
            <a:avLst/>
          </a:prstGeom>
          <a:noFill/>
          <a:ln w="57150" cap="flat" cmpd="sng" algn="ctr">
            <a:solidFill>
              <a:srgbClr val="FFC000"/>
            </a:solidFill>
            <a:prstDash val="solid"/>
            <a:round/>
            <a:headEnd type="none" w="med" len="med"/>
            <a:tailEnd type="none" w="med" len="med"/>
          </a:ln>
          <a:effectLst/>
        </p:spPr>
      </p:cxnSp>
      <p:cxnSp>
        <p:nvCxnSpPr>
          <p:cNvPr id="40" name="Straight Connector 39"/>
          <p:cNvCxnSpPr/>
          <p:nvPr/>
        </p:nvCxnSpPr>
        <p:spPr bwMode="auto">
          <a:xfrm>
            <a:off x="1981200" y="5862935"/>
            <a:ext cx="1143000" cy="0"/>
          </a:xfrm>
          <a:prstGeom prst="line">
            <a:avLst/>
          </a:prstGeom>
          <a:noFill/>
          <a:ln w="57150" cap="flat" cmpd="sng" algn="ctr">
            <a:solidFill>
              <a:srgbClr val="FFC000"/>
            </a:solidFill>
            <a:prstDash val="solid"/>
            <a:round/>
            <a:headEnd type="none" w="med" len="med"/>
            <a:tailEnd type="triangle" w="med" len="med"/>
          </a:ln>
          <a:effectLst/>
        </p:spPr>
      </p:cxnSp>
      <p:cxnSp>
        <p:nvCxnSpPr>
          <p:cNvPr id="43" name="Straight Connector 42"/>
          <p:cNvCxnSpPr/>
          <p:nvPr/>
        </p:nvCxnSpPr>
        <p:spPr bwMode="auto">
          <a:xfrm>
            <a:off x="1981200" y="4522508"/>
            <a:ext cx="304800" cy="0"/>
          </a:xfrm>
          <a:prstGeom prst="line">
            <a:avLst/>
          </a:prstGeom>
          <a:noFill/>
          <a:ln w="57150" cap="flat" cmpd="sng" algn="ctr">
            <a:solidFill>
              <a:srgbClr val="FFC000"/>
            </a:solidFill>
            <a:prstDash val="solid"/>
            <a:round/>
            <a:headEnd type="none" w="med" len="med"/>
            <a:tailEnd type="none" w="med" len="med"/>
          </a:ln>
          <a:effectLst/>
        </p:spPr>
      </p:cxnSp>
      <p:sp>
        <p:nvSpPr>
          <p:cNvPr id="52" name="TextBox 51"/>
          <p:cNvSpPr txBox="1"/>
          <p:nvPr/>
        </p:nvSpPr>
        <p:spPr>
          <a:xfrm>
            <a:off x="7010400" y="5939135"/>
            <a:ext cx="1835760" cy="523220"/>
          </a:xfrm>
          <a:prstGeom prst="rect">
            <a:avLst/>
          </a:prstGeom>
          <a:noFill/>
        </p:spPr>
        <p:txBody>
          <a:bodyPr wrap="none" rtlCol="0">
            <a:spAutoFit/>
          </a:bodyPr>
          <a:lstStyle/>
          <a:p>
            <a:r>
              <a:rPr lang="en-US" sz="2800" b="0" dirty="0" smtClean="0">
                <a:solidFill>
                  <a:srgbClr val="FFC000"/>
                </a:solidFill>
              </a:rPr>
              <a:t>expectation</a:t>
            </a:r>
            <a:endParaRPr lang="en-US" sz="2800" b="0" dirty="0">
              <a:solidFill>
                <a:srgbClr val="FFC000"/>
              </a:solidFill>
            </a:endParaRPr>
          </a:p>
        </p:txBody>
      </p:sp>
      <p:grpSp>
        <p:nvGrpSpPr>
          <p:cNvPr id="36" name="Group 356"/>
          <p:cNvGrpSpPr>
            <a:grpSpLocks/>
          </p:cNvGrpSpPr>
          <p:nvPr/>
        </p:nvGrpSpPr>
        <p:grpSpPr bwMode="auto">
          <a:xfrm flipV="1">
            <a:off x="3200400" y="2586335"/>
            <a:ext cx="4267200" cy="381000"/>
            <a:chOff x="2016" y="2736"/>
            <a:chExt cx="2688" cy="240"/>
          </a:xfrm>
          <a:solidFill>
            <a:srgbClr val="FF0000"/>
          </a:solidFill>
        </p:grpSpPr>
        <p:sp>
          <p:nvSpPr>
            <p:cNvPr id="37" name="AutoShape 354"/>
            <p:cNvSpPr>
              <a:spLocks noChangeArrowheads="1"/>
            </p:cNvSpPr>
            <p:nvPr/>
          </p:nvSpPr>
          <p:spPr bwMode="auto">
            <a:xfrm>
              <a:off x="2016" y="2736"/>
              <a:ext cx="1344" cy="240"/>
            </a:xfrm>
            <a:prstGeom prst="curvedUpArrow">
              <a:avLst>
                <a:gd name="adj1" fmla="val 80915"/>
                <a:gd name="adj2" fmla="val 192915"/>
                <a:gd name="adj3" fmla="val 33333"/>
              </a:avLst>
            </a:prstGeom>
            <a:grpFill/>
            <a:ln w="9525">
              <a:solidFill>
                <a:schemeClr val="bg1"/>
              </a:solidFill>
              <a:miter lim="800000"/>
              <a:headEnd/>
              <a:tailEnd/>
            </a:ln>
          </p:spPr>
          <p:txBody>
            <a:bodyPr wrap="none" anchor="ctr"/>
            <a:lstStyle/>
            <a:p>
              <a:endParaRPr lang="en-US"/>
            </a:p>
          </p:txBody>
        </p:sp>
        <p:sp>
          <p:nvSpPr>
            <p:cNvPr id="38" name="AutoShape 355"/>
            <p:cNvSpPr>
              <a:spLocks noChangeArrowheads="1"/>
            </p:cNvSpPr>
            <p:nvPr/>
          </p:nvSpPr>
          <p:spPr bwMode="auto">
            <a:xfrm>
              <a:off x="2016" y="2736"/>
              <a:ext cx="2688" cy="240"/>
            </a:xfrm>
            <a:prstGeom prst="curvedUpArrow">
              <a:avLst>
                <a:gd name="adj1" fmla="val 79956"/>
                <a:gd name="adj2" fmla="val 196622"/>
                <a:gd name="adj3" fmla="val 33333"/>
              </a:avLst>
            </a:prstGeom>
            <a:grpFill/>
            <a:ln w="9525">
              <a:solidFill>
                <a:schemeClr val="bg1"/>
              </a:solidFill>
              <a:miter lim="800000"/>
              <a:headEnd/>
              <a:tailEnd/>
            </a:ln>
          </p:spPr>
          <p:txBody>
            <a:bodyPr wrap="none" anchor="ctr"/>
            <a:lstStyle/>
            <a:p>
              <a:endParaRPr lang="en-US"/>
            </a:p>
          </p:txBody>
        </p:sp>
      </p:grpSp>
      <p:sp>
        <p:nvSpPr>
          <p:cNvPr id="41" name="TextBox 40"/>
          <p:cNvSpPr txBox="1"/>
          <p:nvPr/>
        </p:nvSpPr>
        <p:spPr>
          <a:xfrm>
            <a:off x="6736773" y="2209800"/>
            <a:ext cx="2462534" cy="523220"/>
          </a:xfrm>
          <a:prstGeom prst="rect">
            <a:avLst/>
          </a:prstGeom>
          <a:solidFill>
            <a:srgbClr val="FFFF00"/>
          </a:solidFill>
        </p:spPr>
        <p:txBody>
          <a:bodyPr wrap="none" rtlCol="0">
            <a:spAutoFit/>
          </a:bodyPr>
          <a:lstStyle/>
          <a:p>
            <a:r>
              <a:rPr lang="en-US" sz="2800" b="0" dirty="0" smtClean="0">
                <a:solidFill>
                  <a:srgbClr val="FF0000"/>
                </a:solidFill>
              </a:rPr>
              <a:t>generalization ?</a:t>
            </a:r>
            <a:endParaRPr lang="en-US" sz="2800" b="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7075" y="2541945"/>
            <a:ext cx="7689850" cy="646986"/>
          </a:xfrm>
        </p:spPr>
        <p:txBody>
          <a:bodyPr/>
          <a:lstStyle/>
          <a:p>
            <a:r>
              <a:rPr lang="en-US" dirty="0" smtClean="0"/>
              <a:t>Is it that easy?</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08995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Pitfalls in statistics </a:t>
            </a:r>
            <a:endParaRPr lang="en-US" dirty="0"/>
          </a:p>
        </p:txBody>
      </p:sp>
      <p:sp>
        <p:nvSpPr>
          <p:cNvPr id="4" name="Content Placeholder 3"/>
          <p:cNvSpPr>
            <a:spLocks noGrp="1"/>
          </p:cNvSpPr>
          <p:nvPr>
            <p:ph idx="1"/>
          </p:nvPr>
        </p:nvSpPr>
        <p:spPr/>
        <p:txBody>
          <a:bodyPr/>
          <a:lstStyle/>
          <a:p>
            <a:r>
              <a:rPr lang="en-US" dirty="0" smtClean="0"/>
              <a:t>Three broad categories:</a:t>
            </a:r>
          </a:p>
          <a:p>
            <a:pPr lvl="1"/>
            <a:r>
              <a:rPr lang="en-US" dirty="0" smtClean="0"/>
              <a:t>Sources of bias. </a:t>
            </a:r>
          </a:p>
          <a:p>
            <a:pPr lvl="2"/>
            <a:r>
              <a:rPr lang="en-US" dirty="0" smtClean="0"/>
              <a:t>These are conditions or circumstances which affect the external validity of statistical results. </a:t>
            </a:r>
          </a:p>
          <a:p>
            <a:pPr lvl="1"/>
            <a:r>
              <a:rPr lang="en-US" dirty="0" smtClean="0"/>
              <a:t>Errors in methodology, </a:t>
            </a:r>
          </a:p>
          <a:p>
            <a:pPr lvl="2"/>
            <a:r>
              <a:rPr lang="en-US" dirty="0" smtClean="0"/>
              <a:t>which can lead to inaccurate or invalid results. </a:t>
            </a:r>
          </a:p>
          <a:p>
            <a:pPr lvl="1"/>
            <a:r>
              <a:rPr lang="en-US" dirty="0" smtClean="0"/>
              <a:t>Interpretation errors, </a:t>
            </a:r>
          </a:p>
          <a:p>
            <a:pPr lvl="2"/>
            <a:r>
              <a:rPr lang="en-US" dirty="0" smtClean="0"/>
              <a:t>misapplication of statistical results to real world issues.</a:t>
            </a:r>
            <a:endParaRPr lang="en-US" dirty="0"/>
          </a:p>
        </p:txBody>
      </p:sp>
    </p:spTree>
    <p:extLst>
      <p:ext uri="{BB962C8B-B14F-4D97-AF65-F5344CB8AC3E}">
        <p14:creationId xmlns:p14="http://schemas.microsoft.com/office/powerpoint/2010/main" val="3889713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18988</TotalTime>
  <Words>2612</Words>
  <Application>Microsoft Office PowerPoint</Application>
  <PresentationFormat>On-screen Show (4:3)</PresentationFormat>
  <Paragraphs>856</Paragraphs>
  <Slides>66</Slides>
  <Notes>25</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81" baseType="lpstr">
      <vt:lpstr>Arial Unicode MS</vt:lpstr>
      <vt:lpstr>Batang</vt:lpstr>
      <vt:lpstr>ＭＳ 明朝</vt:lpstr>
      <vt:lpstr>ＭＳ Ｐゴシック</vt:lpstr>
      <vt:lpstr>Arial</vt:lpstr>
      <vt:lpstr>Calibri</vt:lpstr>
      <vt:lpstr>Georgia</vt:lpstr>
      <vt:lpstr>Tahoma</vt:lpstr>
      <vt:lpstr>Times</vt:lpstr>
      <vt:lpstr>Times New Roman</vt:lpstr>
      <vt:lpstr>Trebuchet MS</vt:lpstr>
      <vt:lpstr>Verdana</vt:lpstr>
      <vt:lpstr>Wingdings</vt:lpstr>
      <vt:lpstr>2014-Indianapolis</vt:lpstr>
      <vt:lpstr>Photo Editor-foto</vt:lpstr>
      <vt:lpstr> Clinical Population Research and Ontologies.    January 8/9, 2014 University at Buffalo, South Campus</vt:lpstr>
      <vt:lpstr>Short personal history</vt:lpstr>
      <vt:lpstr>Clinical data registration and use</vt:lpstr>
      <vt:lpstr>An EHR data collection</vt:lpstr>
      <vt:lpstr>Standard approach in data analysis (1)</vt:lpstr>
      <vt:lpstr>Standard approach in data analysis (2)</vt:lpstr>
      <vt:lpstr>Standard approach in data analysis (3)</vt:lpstr>
      <vt:lpstr>Is it that easy?</vt:lpstr>
      <vt:lpstr>Pitfalls in statistics </vt:lpstr>
      <vt:lpstr>Example: confounding in epidemiology</vt:lpstr>
      <vt:lpstr>Some strategies to reduce confounding</vt:lpstr>
      <vt:lpstr>However !</vt:lpstr>
      <vt:lpstr>Major problem with EHRs for data analysis</vt:lpstr>
      <vt:lpstr>EHR Information Models (simplified)</vt:lpstr>
      <vt:lpstr>Example: Conflation of diagnosis and disease/disorder</vt:lpstr>
      <vt:lpstr>A colleague shares his research data set</vt:lpstr>
      <vt:lpstr>A closer look</vt:lpstr>
      <vt:lpstr>Documenting datasets</vt:lpstr>
      <vt:lpstr>‘meaning’ of values in data collections</vt:lpstr>
      <vt:lpstr>Current approaches to data management and analysis ignore too much where data come from</vt:lpstr>
      <vt:lpstr>Generalization: data generation and use</vt:lpstr>
      <vt:lpstr>Correlation with reality</vt:lpstr>
      <vt:lpstr>Reality as benchmark for data organization and representation</vt:lpstr>
      <vt:lpstr>The focus on (big) data …</vt:lpstr>
      <vt:lpstr>… makes one forget what data – ideally – are about </vt:lpstr>
      <vt:lpstr>A non-trivial relation</vt:lpstr>
      <vt:lpstr>For instance: source and impact of changes</vt:lpstr>
      <vt:lpstr>What makes it non-trivial?</vt:lpstr>
      <vt:lpstr>Satellite view</vt:lpstr>
      <vt:lpstr>Map</vt:lpstr>
      <vt:lpstr>Map overlay</vt:lpstr>
      <vt:lpstr>Map  Reality </vt:lpstr>
      <vt:lpstr>Main data  reality views</vt:lpstr>
      <vt:lpstr>Main data  reality views</vt:lpstr>
      <vt:lpstr>The semantic/semiotic triangle</vt:lpstr>
      <vt:lpstr>The semantic triangle works sometimes fine</vt:lpstr>
      <vt:lpstr>Sometimes the semantic triangle fails</vt:lpstr>
      <vt:lpstr>Sometimes the semantic triangle fails</vt:lpstr>
      <vt:lpstr>Sometimes the semantic triangle fails</vt:lpstr>
      <vt:lpstr>Prehistoric ‘psychiatry’: drapetomania</vt:lpstr>
      <vt:lpstr>Some etiologic and diagnostic reflections</vt:lpstr>
      <vt:lpstr>The North’s ‘Effugium Discipulorum’</vt:lpstr>
      <vt:lpstr>The questions the triangle raises become trickier</vt:lpstr>
      <vt:lpstr>SNOMED about diseases and concepts (until 2010) </vt:lpstr>
      <vt:lpstr>An alternative: Ontological Realism</vt:lpstr>
      <vt:lpstr>Conceptualism versus Ontological Realism</vt:lpstr>
      <vt:lpstr>A useful parallel: Alberti’s grid</vt:lpstr>
      <vt:lpstr>‘Ontology’</vt:lpstr>
      <vt:lpstr>‘Ontology’</vt:lpstr>
      <vt:lpstr>Computer science approach to ontology</vt:lpstr>
      <vt:lpstr>Computer science approach to ontology</vt:lpstr>
      <vt:lpstr>Philosophical approach to ontology</vt:lpstr>
      <vt:lpstr>The basis of Ontological Realism (O.R.)</vt:lpstr>
      <vt:lpstr>PowerPoint Presentation</vt:lpstr>
      <vt:lpstr>What is out there … (… we want/need to deal with)?</vt:lpstr>
      <vt:lpstr>Universal versus particular</vt:lpstr>
      <vt:lpstr>Universal versus particular</vt:lpstr>
      <vt:lpstr>Ontological Realism in OBO Foundry ontologies</vt:lpstr>
      <vt:lpstr>Change</vt:lpstr>
      <vt:lpstr>Change</vt:lpstr>
      <vt:lpstr>Continuants preserve identity while changing</vt:lpstr>
      <vt:lpstr>Data must be unambiguous and faithful to reality …</vt:lpstr>
      <vt:lpstr>The distinctions applied to diabetes management</vt:lpstr>
      <vt:lpstr>Coding systems used naively preserve certain ambiguities</vt:lpstr>
      <vt:lpstr>Codes for ‘types’ AND identifiers for instances</vt:lpstr>
      <vt:lpstr>Take home messages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924</cp:revision>
  <dcterms:created xsi:type="dcterms:W3CDTF">1601-01-01T00:00:00Z</dcterms:created>
  <dcterms:modified xsi:type="dcterms:W3CDTF">2014-12-23T21:23:22Z</dcterms:modified>
</cp:coreProperties>
</file>